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58" r:id="rId4"/>
    <p:sldId id="260" r:id="rId5"/>
    <p:sldId id="262" r:id="rId6"/>
    <p:sldId id="286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79" r:id="rId25"/>
    <p:sldId id="280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74A8A-9441-4A77-B55A-3EAFB43D6408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BD54C-9356-4FBB-A028-A6F9BB49C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7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1095-EE0B-4458-90A8-901FCCAB7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05B49-1EEE-4BE6-8852-8104D0060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40698-7290-432E-9685-64B0B75E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F97A6-FFE6-4DDD-BD5A-35B05DD2F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5F59C-F9A6-4DFF-96EB-DD4E4923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8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D3E69-C354-4504-ABE7-9BCB3BC6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409FF-3B6F-4FC9-8A94-B692207C3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701F0-769A-4A43-B306-A1888F3DF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E0D09-96B4-4C36-9611-605B70AB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1FDD4-D1DB-4BA1-8B76-1EF75CF0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6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964F0B-807E-4263-8DC2-8A56FEE80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DA02E-DBBF-49E6-9BB3-15B82B41C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716D5-13D1-44A0-865A-0B359FA10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D9A35-FEF5-44D9-8229-7B6FBAF1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E31A7-3840-4A0E-89B8-0FF3F186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3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89CC-EC8F-4F77-A0D1-8C30A705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84A26-88E4-4ED7-9F4B-6F63E3D67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AC3EB-DAE7-4E7C-978A-E1E3BA5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31A92-DBAC-47A9-B886-205E4B9A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0F75A-D9BD-4048-ABEC-C73E04C8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9447-2F08-4BE7-B7A2-47640DDA6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6D5ED-A5C3-458B-974B-9F2AABE36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FE734-7435-4AB6-9486-B7B302DD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A75F6-2734-459A-B5AB-33122082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8976A-EF99-4972-BF4F-E2295975D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5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326C-77BD-4C7B-9BE1-45FF90238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4535F-C752-43FA-8E6F-B917B7B43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84A8EB-DFFA-405D-BCA3-9EE9D8A7E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4CF03-1B92-4D07-854E-BD97E8E73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66C45-8F6B-47B3-8607-EE420533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411F36-97D6-4FE3-9049-7850802F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1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34E80-E943-423C-AD37-6C023D0C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563D2-2836-4BEE-AC49-EA3B0C122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A50EE6-6E72-47F7-ABFA-AF921BDE2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7574F-9EB4-43B2-AE91-3D3F640C7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4FC201-42FA-4B4A-8CAD-1F0F99127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1872C1-CC32-4012-B5EC-CFD0A2A5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6A484-840D-4786-BFD0-BF44901CD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B7F5E8-F1C3-49F0-9833-F2DEA438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DE8E-CF07-4B6C-8CB3-B7B9481A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ED7A3E-0574-4CDC-A822-2E265458D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7C8F7-AEA4-4440-AED2-7A934B80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D90E5-9F07-46B2-BCF3-E829765A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9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78C98A-4BD4-44F6-BB9A-3915A9BE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85233-125A-44F9-B2C1-AD40840B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0A3DF-39EC-40E0-8422-9CC2E349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9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E64F-0068-40F6-8C2D-29D97180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89E28-3BBE-4E0C-807B-73D8CB885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C62199-C8CA-4D46-BC31-2AD14205D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453F4-5384-4C92-B97F-D9452F7AB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223EA-A6B7-4B54-92D5-CC328624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34BFC-BC3F-48B1-8239-B36D19AA5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9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40222-3BFF-4B46-8274-E12237CE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36490C-93C4-45D7-BE7A-175A4A94C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46FC7-67F4-49F2-B981-829703BDA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F07DA-0BFF-4AD6-9F4C-6A233DE6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59E6A-89C7-478F-9358-AE5AC2A57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EEDA-3259-4A3E-BB8C-13B44DDA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47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497852-D980-4B8A-AFDD-1091315DD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2FCB3-6A8D-4780-8351-B94D9A0A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E0310-6A3E-4EF7-9DCE-F68E509889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0FF85-4313-45DB-855C-E2295967ED42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C7F74-CD38-4ED3-BA14-514F47ECE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0F167-5046-4717-A02B-54D41CA33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0047-397C-4269-A361-85AC3388C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9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grants@uthsc.edu" TargetMode="Externa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grants@uthsc.edu" TargetMode="Externa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cashbroo@uthsc.edu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bmurrell@uthsc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geer@uthsc.edu" TargetMode="External"/><Relationship Id="rId5" Type="http://schemas.openxmlformats.org/officeDocument/2006/relationships/hyperlink" Target="mailto:swhite82@uthsc.edu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617AB-EFD2-458E-965E-CC36C4244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to SP and 424 Submissions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3E630-5BA2-466C-9D0C-98D53EC55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8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July 2019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AA7A175D-4EB3-4D6A-BDDA-4A037608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92457"/>
            <a:ext cx="5455917" cy="3628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0C2563-B727-4045-BF07-6844DCB70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733" y="900747"/>
            <a:ext cx="4777175" cy="2647413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65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Starting a Proposal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8A70F8-B804-45DB-853F-93586E4297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076" y="1072878"/>
            <a:ext cx="7101425" cy="53951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AED619-BF42-42AA-9D2A-E334757C29B9}"/>
              </a:ext>
            </a:extLst>
          </p:cNvPr>
          <p:cNvSpPr/>
          <p:nvPr/>
        </p:nvSpPr>
        <p:spPr>
          <a:xfrm>
            <a:off x="7813894" y="841958"/>
            <a:ext cx="2549387" cy="16640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“Sponsor Not Listed” – Contact OSP : </a:t>
            </a:r>
            <a:r>
              <a:rPr lang="en-US" dirty="0">
                <a:hlinkClick r:id="rId6"/>
              </a:rPr>
              <a:t>egrants@uthsc.edu</a:t>
            </a:r>
            <a:r>
              <a:rPr lang="en-US" dirty="0"/>
              <a:t> with Sponsor Details before a proposal is routed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4159A-7F0E-4762-B49B-6BECB7C6987C}"/>
              </a:ext>
            </a:extLst>
          </p:cNvPr>
          <p:cNvSpPr/>
          <p:nvPr/>
        </p:nvSpPr>
        <p:spPr>
          <a:xfrm>
            <a:off x="804334" y="1271543"/>
            <a:ext cx="2803004" cy="16640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Complete as much as possible</a:t>
            </a:r>
          </a:p>
          <a:p>
            <a:pPr algn="ctr"/>
            <a:r>
              <a:rPr lang="en-US" dirty="0"/>
              <a:t>URL or Attach Guidelines in the Attachment Section- especially important for Foundation proposals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0EC54F-6B42-425B-A584-3BD6977BC9C0}"/>
              </a:ext>
            </a:extLst>
          </p:cNvPr>
          <p:cNvSpPr/>
          <p:nvPr/>
        </p:nvSpPr>
        <p:spPr>
          <a:xfrm>
            <a:off x="8716519" y="2534719"/>
            <a:ext cx="2549387" cy="20695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Sponsor = Who is paying UTHSC</a:t>
            </a:r>
          </a:p>
          <a:p>
            <a:pPr algn="ctr"/>
            <a:r>
              <a:rPr lang="en-US" dirty="0"/>
              <a:t>Prime Sponsor = origin of funding </a:t>
            </a:r>
          </a:p>
          <a:p>
            <a:pPr algn="ctr"/>
            <a:r>
              <a:rPr lang="en-US" dirty="0"/>
              <a:t>e.g. a Subaward to University of Memphis where prime is NIH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38BEE4-B717-43A9-A28F-2393D29695AD}"/>
              </a:ext>
            </a:extLst>
          </p:cNvPr>
          <p:cNvSpPr/>
          <p:nvPr/>
        </p:nvSpPr>
        <p:spPr>
          <a:xfrm>
            <a:off x="1070844" y="3085716"/>
            <a:ext cx="2423293" cy="948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Search for Admin unit by U# or first few letters of name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A7E78-533F-48AB-A6C3-40422E467F6D}"/>
              </a:ext>
            </a:extLst>
          </p:cNvPr>
          <p:cNvSpPr/>
          <p:nvPr/>
        </p:nvSpPr>
        <p:spPr>
          <a:xfrm>
            <a:off x="342848" y="4184540"/>
            <a:ext cx="2423293" cy="948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Admin contact is dept person to be contacted- </a:t>
            </a:r>
            <a:r>
              <a:rPr lang="en-US" b="1" u="sng" dirty="0"/>
              <a:t>NOT</a:t>
            </a:r>
            <a:r>
              <a:rPr lang="en-US" dirty="0"/>
              <a:t> PI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4C3C0C-1DA4-4824-AB1D-E36100F8D5B9}"/>
              </a:ext>
            </a:extLst>
          </p:cNvPr>
          <p:cNvSpPr/>
          <p:nvPr/>
        </p:nvSpPr>
        <p:spPr>
          <a:xfrm>
            <a:off x="8537440" y="4681230"/>
            <a:ext cx="2423293" cy="9486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Short Project Name:  </a:t>
            </a:r>
            <a:r>
              <a:rPr lang="en-US" dirty="0">
                <a:solidFill>
                  <a:schemeClr val="tx1"/>
                </a:solidFill>
              </a:rPr>
              <a:t>Smith-R01-key word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16D05A-C88B-478C-97BB-52BFE232A4FC}"/>
              </a:ext>
            </a:extLst>
          </p:cNvPr>
          <p:cNvSpPr/>
          <p:nvPr/>
        </p:nvSpPr>
        <p:spPr>
          <a:xfrm>
            <a:off x="930428" y="5401727"/>
            <a:ext cx="2663004" cy="11274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ALL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Boxes must be complete to save. Proposal not generated until saved</a:t>
            </a:r>
          </a:p>
        </p:txBody>
      </p:sp>
    </p:spTree>
    <p:extLst>
      <p:ext uri="{BB962C8B-B14F-4D97-AF65-F5344CB8AC3E}">
        <p14:creationId xmlns:p14="http://schemas.microsoft.com/office/powerpoint/2010/main" val="6192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Linking to a 424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903E4E-B714-41DB-9A6F-F41C48945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727" y="1643172"/>
            <a:ext cx="10187102" cy="435000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D5DFAB11-A1C4-4DBC-AB7D-1AD5904A0B8D}"/>
              </a:ext>
            </a:extLst>
          </p:cNvPr>
          <p:cNvSpPr/>
          <p:nvPr/>
        </p:nvSpPr>
        <p:spPr>
          <a:xfrm>
            <a:off x="2430980" y="4963063"/>
            <a:ext cx="2107969" cy="473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Linking to a 424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E1BC36-2762-47FE-84EE-F03EA929188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15365" y="1421694"/>
            <a:ext cx="11028959" cy="524076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A0A065F-79F6-4BC6-97B8-089F936EBA6B}"/>
              </a:ext>
            </a:extLst>
          </p:cNvPr>
          <p:cNvSpPr/>
          <p:nvPr/>
        </p:nvSpPr>
        <p:spPr>
          <a:xfrm>
            <a:off x="4830127" y="3969369"/>
            <a:ext cx="894398" cy="22163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6DD247-91D0-48B2-BAD1-A6B2019EC60D}"/>
              </a:ext>
            </a:extLst>
          </p:cNvPr>
          <p:cNvSpPr/>
          <p:nvPr/>
        </p:nvSpPr>
        <p:spPr>
          <a:xfrm>
            <a:off x="5724525" y="5325489"/>
            <a:ext cx="894398" cy="22163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Linking to a 424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6198BD-8945-4FDF-854B-7F7EFB0FFDF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" y="1444507"/>
            <a:ext cx="9481136" cy="4996478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F45FFCC-5574-4131-9C73-46BB535165CF}"/>
              </a:ext>
            </a:extLst>
          </p:cNvPr>
          <p:cNvSpPr/>
          <p:nvPr/>
        </p:nvSpPr>
        <p:spPr>
          <a:xfrm>
            <a:off x="1172526" y="2121519"/>
            <a:ext cx="1875473" cy="4597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DE141A-83E4-43C5-B347-073C9773AC14}"/>
              </a:ext>
            </a:extLst>
          </p:cNvPr>
          <p:cNvSpPr/>
          <p:nvPr/>
        </p:nvSpPr>
        <p:spPr>
          <a:xfrm>
            <a:off x="5030151" y="2121519"/>
            <a:ext cx="1875473" cy="4597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Linking to a 424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8F336A-6448-419E-9782-D190D22E700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41" y="1655703"/>
            <a:ext cx="11473359" cy="3506847"/>
          </a:xfrm>
          <a:prstGeom prst="rect">
            <a:avLst/>
          </a:prstGeom>
          <a:noFill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4D42AC3-F536-430B-9166-0FB0F46F1C59}"/>
              </a:ext>
            </a:extLst>
          </p:cNvPr>
          <p:cNvSpPr/>
          <p:nvPr/>
        </p:nvSpPr>
        <p:spPr>
          <a:xfrm>
            <a:off x="457200" y="3433923"/>
            <a:ext cx="1875473" cy="4597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Linking to a 424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BE2E1B2-ACAB-4A7D-9826-6227DE203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5849" y="1072878"/>
            <a:ext cx="8174212" cy="55081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866A58-998C-4424-9EB8-96B8331AB329}"/>
              </a:ext>
            </a:extLst>
          </p:cNvPr>
          <p:cNvSpPr/>
          <p:nvPr/>
        </p:nvSpPr>
        <p:spPr>
          <a:xfrm>
            <a:off x="3933825" y="2919412"/>
            <a:ext cx="2571750" cy="119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2713F6-13DE-4A54-8E7A-DF15E48BC404}"/>
              </a:ext>
            </a:extLst>
          </p:cNvPr>
          <p:cNvSpPr/>
          <p:nvPr/>
        </p:nvSpPr>
        <p:spPr>
          <a:xfrm>
            <a:off x="3933824" y="4036521"/>
            <a:ext cx="5419725" cy="173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158A0E-C062-4705-A06B-3FBE24799893}"/>
              </a:ext>
            </a:extLst>
          </p:cNvPr>
          <p:cNvSpPr/>
          <p:nvPr/>
        </p:nvSpPr>
        <p:spPr>
          <a:xfrm>
            <a:off x="2996087" y="2313159"/>
            <a:ext cx="1875473" cy="4597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FC15AF6-7EFF-4F35-918F-B34FB6FD05AC}"/>
              </a:ext>
            </a:extLst>
          </p:cNvPr>
          <p:cNvSpPr/>
          <p:nvPr/>
        </p:nvSpPr>
        <p:spPr>
          <a:xfrm>
            <a:off x="3462812" y="4210050"/>
            <a:ext cx="4614388" cy="7239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F68BFA-1B29-4646-8919-1D74D1AEFF1F}"/>
              </a:ext>
            </a:extLst>
          </p:cNvPr>
          <p:cNvSpPr/>
          <p:nvPr/>
        </p:nvSpPr>
        <p:spPr>
          <a:xfrm>
            <a:off x="2738912" y="6056915"/>
            <a:ext cx="1875473" cy="4597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62FB16-C7FB-4E4E-B292-25C3C295065D}"/>
              </a:ext>
            </a:extLst>
          </p:cNvPr>
          <p:cNvSpPr/>
          <p:nvPr/>
        </p:nvSpPr>
        <p:spPr>
          <a:xfrm>
            <a:off x="3657596" y="3260086"/>
            <a:ext cx="3781429" cy="4597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DA6AB-407D-46D7-8F6E-EF19F05C269C}"/>
              </a:ext>
            </a:extLst>
          </p:cNvPr>
          <p:cNvGrpSpPr/>
          <p:nvPr/>
        </p:nvGrpSpPr>
        <p:grpSpPr>
          <a:xfrm>
            <a:off x="1164105" y="1055465"/>
            <a:ext cx="9211801" cy="5584185"/>
            <a:chOff x="1139491" y="1156313"/>
            <a:chExt cx="9211801" cy="558418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9C2CCAC-991D-4D79-BF6C-97A102F36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9491" y="1156313"/>
              <a:ext cx="9211801" cy="5584185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4DE8543-D501-42FD-A5FE-6B11210FB07B}"/>
                </a:ext>
              </a:extLst>
            </p:cNvPr>
            <p:cNvSpPr/>
            <p:nvPr/>
          </p:nvSpPr>
          <p:spPr>
            <a:xfrm>
              <a:off x="3785937" y="1780674"/>
              <a:ext cx="3344779" cy="156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0FAB1A-697A-4BB7-A005-2FDB69C9CB35}"/>
                </a:ext>
              </a:extLst>
            </p:cNvPr>
            <p:cNvSpPr/>
            <p:nvPr/>
          </p:nvSpPr>
          <p:spPr>
            <a:xfrm>
              <a:off x="1980462" y="1491880"/>
              <a:ext cx="3344779" cy="156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885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Completing a 424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CB438-B889-4546-94C1-47B33D83EABE}"/>
              </a:ext>
            </a:extLst>
          </p:cNvPr>
          <p:cNvSpPr txBox="1"/>
          <p:nvPr/>
        </p:nvSpPr>
        <p:spPr>
          <a:xfrm>
            <a:off x="1039216" y="1842089"/>
            <a:ext cx="95806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following slides demonstrate what the majority of 424 forms will look like when submitting to NIH based of the R series.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F, K and U Series will look different, but contain most of the same information in a different layout.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DoD proposals will look different, as will 424 submissions to Department of Justice, Department of Education, SAMSHA etc.</a:t>
            </a:r>
          </a:p>
        </p:txBody>
      </p:sp>
    </p:spTree>
    <p:extLst>
      <p:ext uri="{BB962C8B-B14F-4D97-AF65-F5344CB8AC3E}">
        <p14:creationId xmlns:p14="http://schemas.microsoft.com/office/powerpoint/2010/main" val="4211033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424 Key Icons and Buttons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FEE601-F1DA-45B1-9151-DE060E3F7640}"/>
              </a:ext>
            </a:extLst>
          </p:cNvPr>
          <p:cNvGrpSpPr/>
          <p:nvPr/>
        </p:nvGrpSpPr>
        <p:grpSpPr>
          <a:xfrm>
            <a:off x="788443" y="1179095"/>
            <a:ext cx="9829051" cy="5237106"/>
            <a:chOff x="788443" y="1179095"/>
            <a:chExt cx="9829051" cy="52371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8B3923-2A59-4664-AF61-8265C2D69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443" y="1179095"/>
              <a:ext cx="9829051" cy="523710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5243B3-66BB-4FBA-82EB-2712602E3F9F}"/>
                </a:ext>
              </a:extLst>
            </p:cNvPr>
            <p:cNvSpPr/>
            <p:nvPr/>
          </p:nvSpPr>
          <p:spPr>
            <a:xfrm>
              <a:off x="1676400" y="1532021"/>
              <a:ext cx="2953251" cy="12031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96C5593-E6EE-4F4F-BB84-2F2482B4491F}"/>
                </a:ext>
              </a:extLst>
            </p:cNvPr>
            <p:cNvSpPr/>
            <p:nvPr/>
          </p:nvSpPr>
          <p:spPr>
            <a:xfrm>
              <a:off x="3585411" y="1764069"/>
              <a:ext cx="3649578" cy="148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792FD1B-972E-458F-824F-03F2A8CEB47B}"/>
                </a:ext>
              </a:extLst>
            </p:cNvPr>
            <p:cNvSpPr/>
            <p:nvPr/>
          </p:nvSpPr>
          <p:spPr>
            <a:xfrm>
              <a:off x="6455443" y="2084048"/>
              <a:ext cx="867778" cy="1482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66EBA8-9328-4C33-9215-11DF7807DEC8}"/>
              </a:ext>
            </a:extLst>
          </p:cNvPr>
          <p:cNvGrpSpPr/>
          <p:nvPr/>
        </p:nvGrpSpPr>
        <p:grpSpPr>
          <a:xfrm>
            <a:off x="1058779" y="1419726"/>
            <a:ext cx="8213557" cy="4628147"/>
            <a:chOff x="1058779" y="1419726"/>
            <a:chExt cx="8213557" cy="462814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1E7DD2D-26D9-4799-9D4C-884EFF77EC4C}"/>
                </a:ext>
              </a:extLst>
            </p:cNvPr>
            <p:cNvSpPr/>
            <p:nvPr/>
          </p:nvSpPr>
          <p:spPr>
            <a:xfrm>
              <a:off x="8935453" y="1419726"/>
              <a:ext cx="336883" cy="288757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D20E45-0411-4A0C-AFEF-DC5EFABA1629}"/>
                </a:ext>
              </a:extLst>
            </p:cNvPr>
            <p:cNvSpPr/>
            <p:nvPr/>
          </p:nvSpPr>
          <p:spPr>
            <a:xfrm>
              <a:off x="1058779" y="5743075"/>
              <a:ext cx="1339515" cy="30479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6AB1D6-BE31-475E-ABFA-E01A049B2A0E}"/>
                </a:ext>
              </a:extLst>
            </p:cNvPr>
            <p:cNvSpPr txBox="1"/>
            <p:nvPr/>
          </p:nvSpPr>
          <p:spPr>
            <a:xfrm>
              <a:off x="2772025" y="1863601"/>
              <a:ext cx="5861886" cy="403187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Use the Yellow Lightning Bolt to see the specific details of the Funding Opportunity Announcement (FOA) you are applying for.</a:t>
              </a:r>
            </a:p>
            <a:p>
              <a:pPr algn="ctr"/>
              <a:r>
                <a:rPr lang="en-US" sz="3200" dirty="0"/>
                <a:t>This tab will allow you to confirm the FOA you are applying under is still open for submissions.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61DC607-5BAA-446E-824F-C50DC6DA6E7F}"/>
                </a:ext>
              </a:extLst>
            </p:cNvPr>
            <p:cNvCxnSpPr>
              <a:stCxn id="16" idx="6"/>
            </p:cNvCxnSpPr>
            <p:nvPr/>
          </p:nvCxnSpPr>
          <p:spPr>
            <a:xfrm flipV="1">
              <a:off x="2398294" y="5743075"/>
              <a:ext cx="376990" cy="15239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46878BC-E21A-41D1-AB8E-71ABBFD2B5EA}"/>
                </a:ext>
              </a:extLst>
            </p:cNvPr>
            <p:cNvCxnSpPr>
              <a:cxnSpLocks/>
              <a:endCxn id="9" idx="3"/>
            </p:cNvCxnSpPr>
            <p:nvPr/>
          </p:nvCxnSpPr>
          <p:spPr>
            <a:xfrm flipV="1">
              <a:off x="8558463" y="1666196"/>
              <a:ext cx="426325" cy="2375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D06472-073D-447B-9884-63A171E7C339}"/>
              </a:ext>
            </a:extLst>
          </p:cNvPr>
          <p:cNvGrpSpPr/>
          <p:nvPr/>
        </p:nvGrpSpPr>
        <p:grpSpPr>
          <a:xfrm>
            <a:off x="2774812" y="1419726"/>
            <a:ext cx="7391339" cy="3846116"/>
            <a:chOff x="2774812" y="1419726"/>
            <a:chExt cx="7391339" cy="38461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FA6314-5F8E-43DF-92CA-6AF20D999997}"/>
                </a:ext>
              </a:extLst>
            </p:cNvPr>
            <p:cNvSpPr txBox="1"/>
            <p:nvPr/>
          </p:nvSpPr>
          <p:spPr>
            <a:xfrm>
              <a:off x="2774812" y="2403520"/>
              <a:ext cx="5861886" cy="286232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Use the Printer Icon to print a PDF of the proposal (all or parts). You can also use this feature to create a PDF of the Proposal </a:t>
              </a:r>
              <a:endParaRPr lang="en-US" sz="54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5C0095-6924-4681-90A3-F0DFF1DC1304}"/>
                </a:ext>
              </a:extLst>
            </p:cNvPr>
            <p:cNvSpPr/>
            <p:nvPr/>
          </p:nvSpPr>
          <p:spPr>
            <a:xfrm>
              <a:off x="9739826" y="1419726"/>
              <a:ext cx="426325" cy="344343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2972F03-FCCA-4C68-8E03-E131BB3FA39A}"/>
                </a:ext>
              </a:extLst>
            </p:cNvPr>
            <p:cNvCxnSpPr>
              <a:endCxn id="24" idx="3"/>
            </p:cNvCxnSpPr>
            <p:nvPr/>
          </p:nvCxnSpPr>
          <p:spPr>
            <a:xfrm flipV="1">
              <a:off x="8633911" y="1713641"/>
              <a:ext cx="1168349" cy="78267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6C9DDD-6FD8-462A-8E7C-B41FD6C9B5F8}"/>
              </a:ext>
            </a:extLst>
          </p:cNvPr>
          <p:cNvGrpSpPr/>
          <p:nvPr/>
        </p:nvGrpSpPr>
        <p:grpSpPr>
          <a:xfrm>
            <a:off x="2815063" y="2718336"/>
            <a:ext cx="7547912" cy="1754326"/>
            <a:chOff x="2815063" y="2718336"/>
            <a:chExt cx="7547912" cy="175432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1823A32-76B4-4794-8152-6C3318251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72336" y="3194461"/>
              <a:ext cx="1090639" cy="603187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06267F8-355F-4500-9602-308EAAC093FC}"/>
                </a:ext>
              </a:extLst>
            </p:cNvPr>
            <p:cNvSpPr/>
            <p:nvPr/>
          </p:nvSpPr>
          <p:spPr>
            <a:xfrm>
              <a:off x="9417188" y="3088244"/>
              <a:ext cx="833236" cy="56747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A79017-12AA-4927-87D1-364DBB43B4E8}"/>
                </a:ext>
              </a:extLst>
            </p:cNvPr>
            <p:cNvSpPr txBox="1"/>
            <p:nvPr/>
          </p:nvSpPr>
          <p:spPr>
            <a:xfrm>
              <a:off x="2815063" y="2718336"/>
              <a:ext cx="5861886" cy="17543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/>
                <a:t>Click the Yellow Pencil to autofill information from a list of possible options</a:t>
              </a:r>
              <a:endParaRPr lang="en-US" sz="88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A65750-A61F-424C-8298-21774BAB7CA2}"/>
                </a:ext>
              </a:extLst>
            </p:cNvPr>
            <p:cNvCxnSpPr>
              <a:endCxn id="29" idx="2"/>
            </p:cNvCxnSpPr>
            <p:nvPr/>
          </p:nvCxnSpPr>
          <p:spPr>
            <a:xfrm>
              <a:off x="8633911" y="3335349"/>
              <a:ext cx="783277" cy="366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322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424 Key Icons and Buttons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881CE8E-1FDE-4501-8649-BEA345CDEB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60" y="3239312"/>
            <a:ext cx="11258480" cy="185136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D3814E0F-043A-4788-BAE0-C0012EAC783D}"/>
              </a:ext>
            </a:extLst>
          </p:cNvPr>
          <p:cNvGrpSpPr/>
          <p:nvPr/>
        </p:nvGrpSpPr>
        <p:grpSpPr>
          <a:xfrm>
            <a:off x="539496" y="1417431"/>
            <a:ext cx="9933300" cy="3913521"/>
            <a:chOff x="539496" y="1417431"/>
            <a:chExt cx="9933300" cy="39135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18F6C00-6048-44B0-A8D9-8C6B30C994F1}"/>
                </a:ext>
              </a:extLst>
            </p:cNvPr>
            <p:cNvSpPr txBox="1"/>
            <p:nvPr/>
          </p:nvSpPr>
          <p:spPr>
            <a:xfrm>
              <a:off x="539496" y="1417431"/>
              <a:ext cx="9933300" cy="1938992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/>
                <a:t>Click the long gray button to see how many ERRORS or WARNINGS are currently in the Cayuse application.</a:t>
              </a:r>
            </a:p>
            <a:p>
              <a:r>
                <a:rPr lang="en-US" sz="2400" dirty="0"/>
                <a:t>Errors and some Warnings will lead to rejection of the proposal by the funding agency .</a:t>
              </a:r>
            </a:p>
            <a:p>
              <a:r>
                <a:rPr lang="en-US" sz="2400" dirty="0"/>
                <a:t>Proposals should have 0 errors before they are routed for approval.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D5D005-ACF3-4C26-A0E5-CD1710444EE3}"/>
                </a:ext>
              </a:extLst>
            </p:cNvPr>
            <p:cNvSpPr/>
            <p:nvPr/>
          </p:nvSpPr>
          <p:spPr>
            <a:xfrm>
              <a:off x="2216955" y="4572000"/>
              <a:ext cx="3392424" cy="75895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D170E9-6223-49DA-95D0-8FD05575258D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3300984" y="3356423"/>
              <a:ext cx="612183" cy="121557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34157C3-B706-441F-9B3D-2882DBBD7758}"/>
              </a:ext>
            </a:extLst>
          </p:cNvPr>
          <p:cNvSpPr/>
          <p:nvPr/>
        </p:nvSpPr>
        <p:spPr>
          <a:xfrm>
            <a:off x="5861054" y="3900382"/>
            <a:ext cx="6096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Clicking on the blue LINK text within this window will take you to the location that is generating the ERROR or WARNING.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682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424 Key Icons and Buttons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589A5C-6BC0-47B2-819E-3DB6FACD0635}"/>
              </a:ext>
            </a:extLst>
          </p:cNvPr>
          <p:cNvGrpSpPr/>
          <p:nvPr/>
        </p:nvGrpSpPr>
        <p:grpSpPr>
          <a:xfrm>
            <a:off x="0" y="3228386"/>
            <a:ext cx="12192000" cy="900886"/>
            <a:chOff x="1" y="2747570"/>
            <a:chExt cx="12192000" cy="9008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7E928FC-A22A-4B19-90EA-28AA20D2A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747570"/>
              <a:ext cx="12192000" cy="90088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544C1F9-9EC3-4643-ABD9-1F57B606ACF2}"/>
                </a:ext>
              </a:extLst>
            </p:cNvPr>
            <p:cNvSpPr/>
            <p:nvPr/>
          </p:nvSpPr>
          <p:spPr>
            <a:xfrm>
              <a:off x="1078992" y="2747570"/>
              <a:ext cx="1882491" cy="198665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A7D874-ED49-4EB2-9780-D44397C18AED}"/>
                </a:ext>
              </a:extLst>
            </p:cNvPr>
            <p:cNvSpPr/>
            <p:nvPr/>
          </p:nvSpPr>
          <p:spPr>
            <a:xfrm>
              <a:off x="3489960" y="3098635"/>
              <a:ext cx="2325624" cy="20234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21191AD-7AC0-4976-A623-F1A066D9A030}"/>
              </a:ext>
            </a:extLst>
          </p:cNvPr>
          <p:cNvSpPr/>
          <p:nvPr/>
        </p:nvSpPr>
        <p:spPr>
          <a:xfrm>
            <a:off x="249936" y="1311254"/>
            <a:ext cx="6626352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Always exit Cayuse 424 by clicking the [Sign Out] Link in the upper right corner. If you exit by simply clicking X you may “lock out” others from this proposal. 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DF6157-367D-428A-B04C-599A25436DB2}"/>
              </a:ext>
            </a:extLst>
          </p:cNvPr>
          <p:cNvSpPr/>
          <p:nvPr/>
        </p:nvSpPr>
        <p:spPr>
          <a:xfrm>
            <a:off x="5918736" y="4557728"/>
            <a:ext cx="6096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NEVER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click and “take’ the lock that is held by someone else without contacting them first. Doing so may result in the irrevocable loss of data </a:t>
            </a:r>
            <a:endParaRPr lang="en-US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4EDDA3-899F-4463-83DE-48D7C7A315B9}"/>
              </a:ext>
            </a:extLst>
          </p:cNvPr>
          <p:cNvSpPr/>
          <p:nvPr/>
        </p:nvSpPr>
        <p:spPr>
          <a:xfrm>
            <a:off x="3364992" y="3136392"/>
            <a:ext cx="4197357" cy="5577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596243" y="124213"/>
            <a:ext cx="6999514" cy="997177"/>
          </a:xfrm>
          <a:prstGeom prst="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 and 424 forms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D0B957F-4FB9-4251-B5C4-16E37FB61CE2}"/>
              </a:ext>
            </a:extLst>
          </p:cNvPr>
          <p:cNvSpPr txBox="1">
            <a:spLocks/>
          </p:cNvSpPr>
          <p:nvPr/>
        </p:nvSpPr>
        <p:spPr>
          <a:xfrm>
            <a:off x="838200" y="1665283"/>
            <a:ext cx="10515600" cy="2125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SP= Sponsored Projects routing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submissions that require approval will generate a SP form including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Grants proposals, Subawards In, Letters of Intent*,Data Agreements, Material Transfer Agreements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proposal has a unique identifier number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4AD014-18B9-4ECC-8C01-5269CBEC6B8A}"/>
              </a:ext>
            </a:extLst>
          </p:cNvPr>
          <p:cNvSpPr txBox="1">
            <a:spLocks/>
          </p:cNvSpPr>
          <p:nvPr/>
        </p:nvSpPr>
        <p:spPr>
          <a:xfrm>
            <a:off x="838200" y="4263740"/>
            <a:ext cx="10515600" cy="15940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424 forms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Submissions to Federal funding sources require 424 forms.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are linked to SP record.</a:t>
            </a:r>
          </a:p>
          <a:p>
            <a:pPr marL="0" indent="0" algn="ctr">
              <a:buNone/>
            </a:pPr>
            <a:r>
              <a:rPr lang="en-US" dirty="0"/>
              <a:t>Effective 12/28/2015, all federal grant applications submitted using </a:t>
            </a:r>
            <a:r>
              <a:rPr lang="en-US" dirty="0" err="1"/>
              <a:t>Evisions</a:t>
            </a:r>
            <a:r>
              <a:rPr lang="en-US" dirty="0"/>
              <a:t> Cayuse 424 rather than the 424 Adobe packages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2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Completing a 424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D65956-2529-4272-A77C-3F08B3F443A0}"/>
              </a:ext>
            </a:extLst>
          </p:cNvPr>
          <p:cNvSpPr/>
          <p:nvPr/>
        </p:nvSpPr>
        <p:spPr>
          <a:xfrm>
            <a:off x="606552" y="1184695"/>
            <a:ext cx="106131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 the correct Agency and Series guidelines along with your FOA to complete the required forms.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OSP’s Guide to Cayuse 424 Submissions contains  examples of forms  that have been annotated to reflect the required content for some sections for personnel based at UTHSC.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Ensure you save your work!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sure you only have one tab open for each SP and 424 at a time, more than one can overwrite data, and create errors.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4804D4-C487-4609-9FF1-BC4E6B78EA1B}"/>
              </a:ext>
            </a:extLst>
          </p:cNvPr>
          <p:cNvSpPr/>
          <p:nvPr/>
        </p:nvSpPr>
        <p:spPr>
          <a:xfrm>
            <a:off x="606552" y="4026700"/>
            <a:ext cx="10796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Adding Non-UTHSC Sites or Personnel:</a:t>
            </a:r>
          </a:p>
          <a:p>
            <a:pPr algn="ctr"/>
            <a:endParaRPr lang="en-US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Use the Pencil tool to select any UTHSC autofill person.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When the site or person is added to the page- use backspace to delete the information that has been auto filled.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Enter the correct information for your non-UTHSC personnel or site.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/>
              <a:t>Save.</a:t>
            </a:r>
          </a:p>
        </p:txBody>
      </p:sp>
    </p:spTree>
    <p:extLst>
      <p:ext uri="{BB962C8B-B14F-4D97-AF65-F5344CB8AC3E}">
        <p14:creationId xmlns:p14="http://schemas.microsoft.com/office/powerpoint/2010/main" val="24985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Completing the SP form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DB93C-B9EC-4B67-94A6-EAF3BAA67CA0}"/>
              </a:ext>
            </a:extLst>
          </p:cNvPr>
          <p:cNvSpPr txBox="1"/>
          <p:nvPr/>
        </p:nvSpPr>
        <p:spPr>
          <a:xfrm>
            <a:off x="1179044" y="1271543"/>
            <a:ext cx="983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the 424 package is complete/ if you do not require a linked 424 package- complete the SP forms.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0CDF9-3FB8-4117-B187-94B69731EF45}"/>
              </a:ext>
            </a:extLst>
          </p:cNvPr>
          <p:cNvSpPr txBox="1"/>
          <p:nvPr/>
        </p:nvSpPr>
        <p:spPr>
          <a:xfrm>
            <a:off x="320040" y="1969402"/>
            <a:ext cx="114940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Commons Issues and Helpful Hints</a:t>
            </a:r>
          </a:p>
          <a:p>
            <a:endParaRPr lang="en-US" dirty="0"/>
          </a:p>
          <a:p>
            <a:r>
              <a:rPr lang="en-US" dirty="0"/>
              <a:t>Submit for routing button will not be available until all elements of the form have a green checkmark- for some sections that don’t apply you will have to mark a box to show this.</a:t>
            </a:r>
          </a:p>
          <a:p>
            <a:endParaRPr lang="en-US" dirty="0"/>
          </a:p>
          <a:p>
            <a:r>
              <a:rPr lang="en-US" dirty="0"/>
              <a:t>Investigators/Research Team: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one person can be identified as Lead PI ( this would be the contact PI).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Credit should be allocated to all personnel holding an investigator role- must equal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Calendar Months effort and Sponsored Effort % should match</a:t>
            </a:r>
          </a:p>
          <a:p>
            <a:endParaRPr lang="en-US" dirty="0"/>
          </a:p>
          <a:p>
            <a:r>
              <a:rPr lang="en-US" dirty="0"/>
              <a:t>Budget: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Summary/Detailed/Autofill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Costshare</a:t>
            </a:r>
            <a:r>
              <a:rPr lang="en-US" dirty="0"/>
              <a:t>? It </a:t>
            </a:r>
            <a:r>
              <a:rPr lang="en-US" b="1" u="sng" dirty="0"/>
              <a:t>MUST </a:t>
            </a:r>
            <a:r>
              <a:rPr lang="en-US" dirty="0"/>
              <a:t>be included here in order for the proposal to obtain the correct approvals. Not declaring it here will result in the proposal being delayed in review whilst approval is obtained.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6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Completing the SP form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0CDF9-3FB8-4117-B187-94B69731EF45}"/>
              </a:ext>
            </a:extLst>
          </p:cNvPr>
          <p:cNvSpPr txBox="1"/>
          <p:nvPr/>
        </p:nvSpPr>
        <p:spPr>
          <a:xfrm>
            <a:off x="348996" y="1180496"/>
            <a:ext cx="114940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Commons Issues and Helpful Hints</a:t>
            </a:r>
          </a:p>
          <a:p>
            <a:endParaRPr lang="en-US" sz="2000" dirty="0"/>
          </a:p>
          <a:p>
            <a:r>
              <a:rPr lang="en-US" sz="2000" dirty="0"/>
              <a:t>Conflict of Interest: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Review carefully- triggers checks for FCOI training when routed. If not completed FCOI training- do as soon as possible- reminder emails.</a:t>
            </a:r>
          </a:p>
          <a:p>
            <a:endParaRPr lang="en-US" sz="2000" dirty="0"/>
          </a:p>
          <a:p>
            <a:r>
              <a:rPr lang="en-US" sz="2000" dirty="0"/>
              <a:t>Regulatory Compliance: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Review very carefully- should match 424 forms and/or Sub-Recipient forms as applicable.</a:t>
            </a:r>
          </a:p>
          <a:p>
            <a:endParaRPr lang="en-US" sz="2000" dirty="0"/>
          </a:p>
          <a:p>
            <a:r>
              <a:rPr lang="en-US" sz="2000" dirty="0"/>
              <a:t>Subcontractors: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not available contact </a:t>
            </a:r>
            <a:r>
              <a:rPr lang="en-US" sz="2000" dirty="0">
                <a:hlinkClick r:id="rId5"/>
              </a:rPr>
              <a:t>egrants@uthsc.edu</a:t>
            </a:r>
            <a:r>
              <a:rPr lang="en-US" sz="2000" dirty="0"/>
              <a:t> in same way request sponsor is added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Any Sub-sites should be reflected on the Locations tab.</a:t>
            </a:r>
          </a:p>
          <a:p>
            <a:endParaRPr lang="en-US" sz="2000" dirty="0"/>
          </a:p>
          <a:p>
            <a:r>
              <a:rPr lang="en-US" sz="2000" dirty="0"/>
              <a:t>Export Control: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Should match 424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NIH increased interest in Foreign Collaborations since 2018- ensure full disclosure.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Submission Notes- use them to communicate with OSP- Continuous Submission/F&amp;A Cap/ Unusual Restriction or Requirement</a:t>
            </a:r>
          </a:p>
        </p:txBody>
      </p:sp>
    </p:spTree>
    <p:extLst>
      <p:ext uri="{BB962C8B-B14F-4D97-AF65-F5344CB8AC3E}">
        <p14:creationId xmlns:p14="http://schemas.microsoft.com/office/powerpoint/2010/main" val="18642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Routing a Proposal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0CDF9-3FB8-4117-B187-94B69731EF45}"/>
              </a:ext>
            </a:extLst>
          </p:cNvPr>
          <p:cNvSpPr txBox="1"/>
          <p:nvPr/>
        </p:nvSpPr>
        <p:spPr>
          <a:xfrm>
            <a:off x="348996" y="1554277"/>
            <a:ext cx="114940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Submit for Routing- </a:t>
            </a:r>
            <a:r>
              <a:rPr lang="en-US" sz="2800" dirty="0">
                <a:solidFill>
                  <a:srgbClr val="FF0000"/>
                </a:solidFill>
              </a:rPr>
              <a:t>DOES NOT MEAN SUBMITTED TO SPONSOR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All Principal Investigators must certify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Departmental Approval Stage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OSP Review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Institutional Approval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Submission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9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Common Errors and Issues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0CDF9-3FB8-4117-B187-94B69731EF45}"/>
              </a:ext>
            </a:extLst>
          </p:cNvPr>
          <p:cNvSpPr txBox="1"/>
          <p:nvPr/>
        </p:nvSpPr>
        <p:spPr>
          <a:xfrm>
            <a:off x="348996" y="1338466"/>
            <a:ext cx="1149400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424s routing with error warnings</a:t>
            </a:r>
          </a:p>
          <a:p>
            <a:pPr algn="ctr"/>
            <a:endParaRPr lang="en-U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Bio sketches- 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Outdated Bio sketch format- Must say 2020 in top right corner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Incorrect eCommons IDs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Incorrect date format in Education/Training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More than the allowable 5 Contributions to science with 4 publications allowed for each. </a:t>
            </a:r>
          </a:p>
          <a:p>
            <a:pPr algn="ctr"/>
            <a:endParaRPr lang="en-U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Incorrect Inclusion of Videos</a:t>
            </a:r>
          </a:p>
          <a:p>
            <a:pPr algn="ctr"/>
            <a:endParaRPr lang="en-U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Not using the PHS Assignment Request forms</a:t>
            </a:r>
          </a:p>
          <a:p>
            <a:pPr algn="ctr"/>
            <a:endParaRPr lang="en-U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Not re-auto filling SP budgets after amending the </a:t>
            </a:r>
            <a:r>
              <a:rPr lang="en-US" sz="2400"/>
              <a:t>424.</a:t>
            </a:r>
          </a:p>
          <a:p>
            <a:pPr algn="ctr"/>
            <a:endParaRPr lang="en-U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Communication Difficulties during review</a:t>
            </a:r>
          </a:p>
        </p:txBody>
      </p:sp>
    </p:spTree>
    <p:extLst>
      <p:ext uri="{BB962C8B-B14F-4D97-AF65-F5344CB8AC3E}">
        <p14:creationId xmlns:p14="http://schemas.microsoft.com/office/powerpoint/2010/main" val="20306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1A0A05B-4788-4DCE-A5E0-94A6476CD5EA}"/>
              </a:ext>
            </a:extLst>
          </p:cNvPr>
          <p:cNvGrpSpPr/>
          <p:nvPr/>
        </p:nvGrpSpPr>
        <p:grpSpPr>
          <a:xfrm>
            <a:off x="1340897" y="3847191"/>
            <a:ext cx="3790041" cy="2774611"/>
            <a:chOff x="1340897" y="3847191"/>
            <a:chExt cx="3790041" cy="277461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738B6C-C6C5-4412-A6DF-F8BB77A79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0897" y="3847191"/>
              <a:ext cx="3790041" cy="242242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7EF1B-44A7-4F36-869B-E82722D646E5}"/>
                </a:ext>
              </a:extLst>
            </p:cNvPr>
            <p:cNvSpPr/>
            <p:nvPr/>
          </p:nvSpPr>
          <p:spPr>
            <a:xfrm>
              <a:off x="1438127" y="5731441"/>
              <a:ext cx="3371245" cy="89036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Your Departmental </a:t>
              </a:r>
            </a:p>
            <a:p>
              <a:pPr algn="ctr"/>
              <a:r>
                <a: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Administration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7E02BDE-CA34-4210-92E5-730EB2E3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912" y="1656694"/>
            <a:ext cx="1988634" cy="20114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Additional Resources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0DEAF-EB05-4D0C-988E-CF884AFF3A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174" y="1921256"/>
            <a:ext cx="3278576" cy="14289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B163C7-B809-4B21-88E8-C381BB9DD3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6580" y="4198598"/>
            <a:ext cx="2030736" cy="23877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Image result for foa">
            <a:extLst>
              <a:ext uri="{FF2B5EF4-FFF2-40B4-BE49-F238E27FC236}">
                <a16:creationId xmlns:a16="http://schemas.microsoft.com/office/drawing/2014/main" id="{2DCD87BD-0E36-45E6-94D4-86BEC76A8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95" y="1169437"/>
            <a:ext cx="2975810" cy="297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Any Questions?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8387B-001D-481E-92D6-D1B92A8D6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786" y="1271543"/>
            <a:ext cx="6200169" cy="37676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B98F2A-586A-4A14-83CC-4F2B6149A1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8057" y="5237863"/>
            <a:ext cx="8455885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46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49"/>
            <a:ext cx="7988559" cy="928661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Office of Sponsored Programs-</a:t>
            </a:r>
          </a:p>
          <a:p>
            <a:pPr algn="ctr"/>
            <a:r>
              <a:rPr lang="en-US" dirty="0"/>
              <a:t> Pre-Award Contacts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A5B96D-8F82-46C5-B8F7-FAFED162B0A6}"/>
              </a:ext>
            </a:extLst>
          </p:cNvPr>
          <p:cNvSpPr/>
          <p:nvPr/>
        </p:nvSpPr>
        <p:spPr>
          <a:xfrm>
            <a:off x="4124325" y="4305300"/>
            <a:ext cx="171450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61C9C0-B694-43D5-9F11-4E05B3E98CFA}"/>
              </a:ext>
            </a:extLst>
          </p:cNvPr>
          <p:cNvSpPr/>
          <p:nvPr/>
        </p:nvSpPr>
        <p:spPr>
          <a:xfrm>
            <a:off x="4629651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2BEAE-3B91-4A32-86ED-474ECCEDC731}"/>
              </a:ext>
            </a:extLst>
          </p:cNvPr>
          <p:cNvSpPr/>
          <p:nvPr/>
        </p:nvSpPr>
        <p:spPr>
          <a:xfrm>
            <a:off x="6096000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6B30C1-8938-48C9-8E93-84EF98ED2D3A}"/>
              </a:ext>
            </a:extLst>
          </p:cNvPr>
          <p:cNvSpPr/>
          <p:nvPr/>
        </p:nvSpPr>
        <p:spPr>
          <a:xfrm>
            <a:off x="7562349" y="4305300"/>
            <a:ext cx="359443" cy="666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6F7A7-3284-4EAB-9ABE-06A812EB9FBC}"/>
              </a:ext>
            </a:extLst>
          </p:cNvPr>
          <p:cNvSpPr txBox="1"/>
          <p:nvPr/>
        </p:nvSpPr>
        <p:spPr>
          <a:xfrm>
            <a:off x="537561" y="1495853"/>
            <a:ext cx="50412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Sarah White </a:t>
            </a:r>
          </a:p>
          <a:p>
            <a:pPr algn="ctr"/>
            <a:r>
              <a:rPr lang="en-US" sz="2400" dirty="0"/>
              <a:t>Associate Vice Chancellor for Research </a:t>
            </a:r>
          </a:p>
          <a:p>
            <a:pPr algn="ctr"/>
            <a:r>
              <a:rPr lang="en-US" sz="2400" b="1" dirty="0">
                <a:hlinkClick r:id="rId5"/>
              </a:rPr>
              <a:t>swhite82@uthsc.edu</a:t>
            </a:r>
            <a:r>
              <a:rPr lang="en-US" sz="2400" b="1" dirty="0"/>
              <a:t> </a:t>
            </a:r>
            <a:r>
              <a:rPr lang="en-US" sz="2400" dirty="0"/>
              <a:t>Phone: 901.448.2359</a:t>
            </a:r>
          </a:p>
          <a:p>
            <a:pPr algn="ctr"/>
            <a:endParaRPr lang="en-US" sz="2400" dirty="0"/>
          </a:p>
          <a:p>
            <a:pPr algn="ctr"/>
            <a:r>
              <a:rPr lang="pl-PL" sz="2400" b="1" dirty="0"/>
              <a:t>Ginny Geer</a:t>
            </a:r>
            <a:br>
              <a:rPr lang="pl-PL" sz="2400" dirty="0"/>
            </a:br>
            <a:r>
              <a:rPr lang="pl-PL" sz="2400" dirty="0"/>
              <a:t>Manager</a:t>
            </a:r>
            <a:br>
              <a:rPr lang="pl-PL" sz="2400" dirty="0"/>
            </a:br>
            <a:r>
              <a:rPr lang="pl-PL" sz="2400" b="1" dirty="0">
                <a:hlinkClick r:id="rId6"/>
              </a:rPr>
              <a:t>vgeer@uthsc.edu</a:t>
            </a:r>
            <a:r>
              <a:rPr lang="pl-PL" sz="2400" dirty="0"/>
              <a:t> </a:t>
            </a:r>
            <a:br>
              <a:rPr lang="pl-PL" sz="2400" dirty="0"/>
            </a:br>
            <a:r>
              <a:rPr lang="pl-PL" sz="2400" dirty="0"/>
              <a:t>Phone: 901.448.5587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2280E-3308-4469-B1AE-C9605D562499}"/>
              </a:ext>
            </a:extLst>
          </p:cNvPr>
          <p:cNvSpPr txBox="1"/>
          <p:nvPr/>
        </p:nvSpPr>
        <p:spPr>
          <a:xfrm>
            <a:off x="2891965" y="4882172"/>
            <a:ext cx="6075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egrants@uthsc.edu</a:t>
            </a:r>
            <a:endParaRPr lang="en-US" sz="5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CFC5B-CB1E-4A1F-9C10-9F9132ECCD93}"/>
              </a:ext>
            </a:extLst>
          </p:cNvPr>
          <p:cNvSpPr txBox="1"/>
          <p:nvPr/>
        </p:nvSpPr>
        <p:spPr>
          <a:xfrm>
            <a:off x="6171871" y="1495853"/>
            <a:ext cx="56391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Brenda Murrell</a:t>
            </a:r>
            <a:br>
              <a:rPr lang="en-US" sz="2400" dirty="0"/>
            </a:br>
            <a:r>
              <a:rPr lang="en-US" sz="2400" dirty="0"/>
              <a:t>Director, Proposal and Award Management</a:t>
            </a:r>
            <a:br>
              <a:rPr lang="en-US" sz="2400" dirty="0"/>
            </a:br>
            <a:r>
              <a:rPr lang="en-US" sz="2400" b="1" dirty="0">
                <a:hlinkClick r:id="rId7"/>
              </a:rPr>
              <a:t>bmurrell@uthsc.edu</a:t>
            </a:r>
            <a:r>
              <a:rPr lang="en-US" sz="2400" dirty="0"/>
              <a:t> </a:t>
            </a:r>
            <a:br>
              <a:rPr lang="en-US" sz="2400" dirty="0"/>
            </a:br>
            <a:r>
              <a:rPr lang="en-US" sz="2400" dirty="0"/>
              <a:t>Phone: 901.448.5571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/>
              <a:t>Claire Ashbrook</a:t>
            </a:r>
            <a:br>
              <a:rPr lang="en-US" sz="2400" dirty="0"/>
            </a:br>
            <a:r>
              <a:rPr lang="en-US" sz="2400" dirty="0"/>
              <a:t>Sponsored Programs Administrator</a:t>
            </a:r>
            <a:br>
              <a:rPr lang="en-US" sz="2400" dirty="0"/>
            </a:br>
            <a:r>
              <a:rPr lang="en-US" sz="2400" b="1" dirty="0">
                <a:hlinkClick r:id="rId8"/>
              </a:rPr>
              <a:t>cashbroo@uthsc.edu</a:t>
            </a:r>
            <a:r>
              <a:rPr lang="en-US" sz="2400" dirty="0"/>
              <a:t> </a:t>
            </a:r>
          </a:p>
          <a:p>
            <a:pPr algn="ctr"/>
            <a:r>
              <a:rPr lang="en-US" sz="2400" dirty="0"/>
              <a:t>Phone: 901.448.1877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2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Request Access by contacting your Departmental Business Administrator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 takes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minimum of 24 hours-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request access as soon as you know you are going to submitting a proposal/ included on someone else’s submission.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D51A49-86DF-46EB-BBCB-BB64647F4D4F}"/>
              </a:ext>
            </a:extLst>
          </p:cNvPr>
          <p:cNvSpPr txBox="1">
            <a:spLocks/>
          </p:cNvSpPr>
          <p:nvPr/>
        </p:nvSpPr>
        <p:spPr>
          <a:xfrm>
            <a:off x="968829" y="3913365"/>
            <a:ext cx="10515600" cy="2321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Administrators: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 is requested in IRIS using the following transaction: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SESATAUTH000 - IRIS User Tools -&gt; User Access -&gt; Satellite System User Request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 staff simply enter personnel number and request access type (researcher or admin); use the "researcher" designation for anyone who will be paid from a sponsored project.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307403" y="218350"/>
            <a:ext cx="7858748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to Assess Cayuse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307403" y="218350"/>
            <a:ext cx="7858748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How to Assess Cayuse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4D63BC8-3AAF-4FBD-A51B-FDB261F51093}"/>
              </a:ext>
            </a:extLst>
          </p:cNvPr>
          <p:cNvGrpSpPr/>
          <p:nvPr/>
        </p:nvGrpSpPr>
        <p:grpSpPr>
          <a:xfrm>
            <a:off x="445231" y="1407753"/>
            <a:ext cx="11430703" cy="1641947"/>
            <a:chOff x="425517" y="1361444"/>
            <a:chExt cx="8271791" cy="10183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8DC70B-B9CD-4CFC-BEC8-3AF377DE0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517" y="1361444"/>
              <a:ext cx="8271791" cy="1018355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D08B02-53F0-4027-9A01-744A8E024D61}"/>
                </a:ext>
              </a:extLst>
            </p:cNvPr>
            <p:cNvSpPr/>
            <p:nvPr/>
          </p:nvSpPr>
          <p:spPr>
            <a:xfrm>
              <a:off x="1980462" y="1870621"/>
              <a:ext cx="1144875" cy="50917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16F84D-8964-4970-BC2B-345AB9B63F51}"/>
              </a:ext>
            </a:extLst>
          </p:cNvPr>
          <p:cNvGrpSpPr/>
          <p:nvPr/>
        </p:nvGrpSpPr>
        <p:grpSpPr>
          <a:xfrm>
            <a:off x="445230" y="3158292"/>
            <a:ext cx="11430703" cy="1536639"/>
            <a:chOff x="2571047" y="2435511"/>
            <a:chExt cx="9371960" cy="118914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6ED400-78C9-40D8-8ADB-26E728DDE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1047" y="2435511"/>
              <a:ext cx="9371960" cy="1189146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10A9173-BA33-4D87-A0EC-D7B7C408106D}"/>
                </a:ext>
              </a:extLst>
            </p:cNvPr>
            <p:cNvSpPr/>
            <p:nvPr/>
          </p:nvSpPr>
          <p:spPr>
            <a:xfrm>
              <a:off x="4734547" y="2914090"/>
              <a:ext cx="1513853" cy="50917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2EF58D-7DC6-4C1F-BD73-73A78651F5BE}"/>
              </a:ext>
            </a:extLst>
          </p:cNvPr>
          <p:cNvGrpSpPr/>
          <p:nvPr/>
        </p:nvGrpSpPr>
        <p:grpSpPr>
          <a:xfrm>
            <a:off x="368016" y="4878878"/>
            <a:ext cx="11507917" cy="1536639"/>
            <a:chOff x="177264" y="3609082"/>
            <a:chExt cx="10963275" cy="10858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5C01E1-B06F-4174-8E6B-AB55BDFC4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7264" y="3609082"/>
              <a:ext cx="10963275" cy="108585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39B0A9-AE2E-47F6-916B-63FD2F01C756}"/>
                </a:ext>
              </a:extLst>
            </p:cNvPr>
            <p:cNvSpPr/>
            <p:nvPr/>
          </p:nvSpPr>
          <p:spPr>
            <a:xfrm>
              <a:off x="2797288" y="4066884"/>
              <a:ext cx="1513853" cy="50917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0571A1-E686-448F-A8F4-74B7F00172CF}"/>
              </a:ext>
            </a:extLst>
          </p:cNvPr>
          <p:cNvGrpSpPr/>
          <p:nvPr/>
        </p:nvGrpSpPr>
        <p:grpSpPr>
          <a:xfrm>
            <a:off x="959809" y="1575527"/>
            <a:ext cx="10515600" cy="4402389"/>
            <a:chOff x="3554214" y="4694932"/>
            <a:chExt cx="5758265" cy="212440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A86C363-DEAE-4402-BA2C-DE8F37B6E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54215" y="4694932"/>
              <a:ext cx="5758264" cy="2124408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F4A2C1-9BF0-4155-BAAD-D45DD090EC53}"/>
                </a:ext>
              </a:extLst>
            </p:cNvPr>
            <p:cNvSpPr/>
            <p:nvPr/>
          </p:nvSpPr>
          <p:spPr>
            <a:xfrm>
              <a:off x="3554214" y="6081066"/>
              <a:ext cx="1300815" cy="265305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C8672B2-4C8D-47D9-9C91-E2B35135C5EF}"/>
              </a:ext>
            </a:extLst>
          </p:cNvPr>
          <p:cNvGrpSpPr/>
          <p:nvPr/>
        </p:nvGrpSpPr>
        <p:grpSpPr>
          <a:xfrm>
            <a:off x="2593994" y="1575527"/>
            <a:ext cx="7019683" cy="4402389"/>
            <a:chOff x="3076895" y="2469580"/>
            <a:chExt cx="5333173" cy="31672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8BFCE9E-7803-4F5F-9BEE-0310330A1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76895" y="2469580"/>
              <a:ext cx="5333173" cy="3167299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2CBF743-01D4-4B19-88ED-BC72F7F2C547}"/>
                </a:ext>
              </a:extLst>
            </p:cNvPr>
            <p:cNvSpPr/>
            <p:nvPr/>
          </p:nvSpPr>
          <p:spPr>
            <a:xfrm>
              <a:off x="3424645" y="5139119"/>
              <a:ext cx="2735938" cy="39752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4DBA065-7A44-471B-B3C9-B8A3FD6ACDA2}"/>
              </a:ext>
            </a:extLst>
          </p:cNvPr>
          <p:cNvSpPr txBox="1"/>
          <p:nvPr/>
        </p:nvSpPr>
        <p:spPr>
          <a:xfrm>
            <a:off x="7987833" y="3293045"/>
            <a:ext cx="4002157" cy="156966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If you are asked to log in- use your net id and password</a:t>
            </a:r>
          </a:p>
        </p:txBody>
      </p:sp>
    </p:spTree>
    <p:extLst>
      <p:ext uri="{BB962C8B-B14F-4D97-AF65-F5344CB8AC3E}">
        <p14:creationId xmlns:p14="http://schemas.microsoft.com/office/powerpoint/2010/main" val="37218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596243" y="124213"/>
            <a:ext cx="6999514" cy="997177"/>
          </a:xfrm>
          <a:prstGeom prst="rect">
            <a:avLst/>
          </a:prstGeom>
          <a:ln w="28575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happens when I submit via Cayuse?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3A8AFBD-797E-4E30-A13F-CD50FE70B00F}"/>
              </a:ext>
            </a:extLst>
          </p:cNvPr>
          <p:cNvSpPr/>
          <p:nvPr/>
        </p:nvSpPr>
        <p:spPr>
          <a:xfrm>
            <a:off x="537328" y="1423444"/>
            <a:ext cx="2356701" cy="2437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Proposal populated by PI/ Departmental Administrators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BE66311-D34D-41AB-8DC2-5451C531041C}"/>
              </a:ext>
            </a:extLst>
          </p:cNvPr>
          <p:cNvSpPr/>
          <p:nvPr/>
        </p:nvSpPr>
        <p:spPr>
          <a:xfrm>
            <a:off x="4328475" y="1423443"/>
            <a:ext cx="2600226" cy="2437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Finalized Proposal routed for approval &amp; Certified by PI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E93D8F5-2071-4FE8-A237-3E9130962045}"/>
              </a:ext>
            </a:extLst>
          </p:cNvPr>
          <p:cNvSpPr/>
          <p:nvPr/>
        </p:nvSpPr>
        <p:spPr>
          <a:xfrm>
            <a:off x="8295644" y="1423443"/>
            <a:ext cx="2600226" cy="22907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Departmental Approval</a:t>
            </a:r>
          </a:p>
          <a:p>
            <a:pPr algn="ctr"/>
            <a:r>
              <a:rPr lang="en-US" sz="1400" dirty="0"/>
              <a:t>(Average 1-2 business days- </a:t>
            </a:r>
          </a:p>
          <a:p>
            <a:pPr algn="ctr"/>
            <a:r>
              <a:rPr lang="en-US" sz="1400" dirty="0"/>
              <a:t>longer at times of high-volume submissions)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C89142-7CC2-4047-98AB-18A59EA7760B}"/>
              </a:ext>
            </a:extLst>
          </p:cNvPr>
          <p:cNvSpPr/>
          <p:nvPr/>
        </p:nvSpPr>
        <p:spPr>
          <a:xfrm>
            <a:off x="8361632" y="4115983"/>
            <a:ext cx="2534238" cy="2228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Office of Sponsored Programs Review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D35A7D-821C-48D9-A371-553E7D4DAC7A}"/>
              </a:ext>
            </a:extLst>
          </p:cNvPr>
          <p:cNvSpPr/>
          <p:nvPr/>
        </p:nvSpPr>
        <p:spPr>
          <a:xfrm>
            <a:off x="4410960" y="4162723"/>
            <a:ext cx="2534238" cy="2255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Approval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25CF69-C7AD-49BD-B5D8-0C86E388C793}"/>
              </a:ext>
            </a:extLst>
          </p:cNvPr>
          <p:cNvSpPr/>
          <p:nvPr/>
        </p:nvSpPr>
        <p:spPr>
          <a:xfrm>
            <a:off x="429784" y="4162722"/>
            <a:ext cx="2600226" cy="2114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Submission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2AFEA8-A8B2-4D42-9DAC-8CD6DEBD7390}"/>
              </a:ext>
            </a:extLst>
          </p:cNvPr>
          <p:cNvSpPr/>
          <p:nvPr/>
        </p:nvSpPr>
        <p:spPr>
          <a:xfrm>
            <a:off x="5628588" y="4139150"/>
            <a:ext cx="2534238" cy="225526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 Compliance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FDD5B5-0A6C-4ED4-8E35-CCD556A8105B}"/>
              </a:ext>
            </a:extLst>
          </p:cNvPr>
          <p:cNvSpPr/>
          <p:nvPr/>
        </p:nvSpPr>
        <p:spPr>
          <a:xfrm>
            <a:off x="5900816" y="4234046"/>
            <a:ext cx="2534238" cy="22552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Errors- Returned to PI for Correction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045FB6B-3A74-4703-A5E4-6D3809AB3B23}"/>
              </a:ext>
            </a:extLst>
          </p:cNvPr>
          <p:cNvSpPr/>
          <p:nvPr/>
        </p:nvSpPr>
        <p:spPr>
          <a:xfrm>
            <a:off x="3127344" y="2498103"/>
            <a:ext cx="888475" cy="38649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A05DCB5-3263-4F7C-AD6B-F214FB55BCF6}"/>
              </a:ext>
            </a:extLst>
          </p:cNvPr>
          <p:cNvSpPr/>
          <p:nvPr/>
        </p:nvSpPr>
        <p:spPr>
          <a:xfrm>
            <a:off x="7167935" y="2425234"/>
            <a:ext cx="888475" cy="38649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D2C921F-AD89-49A0-AC58-9EC017FA54BC}"/>
              </a:ext>
            </a:extLst>
          </p:cNvPr>
          <p:cNvSpPr/>
          <p:nvPr/>
        </p:nvSpPr>
        <p:spPr>
          <a:xfrm rot="5400000">
            <a:off x="9468541" y="3785087"/>
            <a:ext cx="254429" cy="25996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68434E1-0F4A-45A6-A998-F6490000FE5B}"/>
              </a:ext>
            </a:extLst>
          </p:cNvPr>
          <p:cNvSpPr/>
          <p:nvPr/>
        </p:nvSpPr>
        <p:spPr>
          <a:xfrm rot="10800000">
            <a:off x="7200563" y="4903855"/>
            <a:ext cx="888475" cy="38649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84D782D-341F-4B5A-B2EC-642881A34801}"/>
              </a:ext>
            </a:extLst>
          </p:cNvPr>
          <p:cNvSpPr/>
          <p:nvPr/>
        </p:nvSpPr>
        <p:spPr>
          <a:xfrm rot="10800000">
            <a:off x="3276248" y="4833398"/>
            <a:ext cx="888475" cy="38649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5" grpId="0" animBg="1"/>
      <p:bldP spid="15" grpId="1" animBg="1"/>
      <p:bldP spid="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should I start a Cayuse Proposal?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F30635-91B1-4321-B696-30E35791018B}"/>
              </a:ext>
            </a:extLst>
          </p:cNvPr>
          <p:cNvSpPr txBox="1"/>
          <p:nvPr/>
        </p:nvSpPr>
        <p:spPr>
          <a:xfrm>
            <a:off x="425777" y="1312092"/>
            <a:ext cx="113404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 SOON AS POSSIBLE!! </a:t>
            </a:r>
          </a:p>
          <a:p>
            <a:pPr algn="ctr"/>
            <a:r>
              <a:rPr lang="en-US" sz="2400" b="1" dirty="0"/>
              <a:t>It really is never too early!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Identify FOA you wish to respond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Draw up a checklist of key dates, requirements and exceptions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Contact your Departmental Administration team as soon as possible- they are an invaluable resource in generating the required documentation needed for internal approval, and will be able to assist with departmental time lines.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Start a Cayuse proposal!</a:t>
            </a:r>
          </a:p>
          <a:p>
            <a:pPr algn="ctr"/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should I start a Cayuse Proposal?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F30635-91B1-4321-B696-30E35791018B}"/>
              </a:ext>
            </a:extLst>
          </p:cNvPr>
          <p:cNvSpPr txBox="1"/>
          <p:nvPr/>
        </p:nvSpPr>
        <p:spPr>
          <a:xfrm>
            <a:off x="425777" y="1312092"/>
            <a:ext cx="1134044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AS SOON AS POSSIBLE!! </a:t>
            </a:r>
          </a:p>
          <a:p>
            <a:pPr algn="ctr"/>
            <a:r>
              <a:rPr lang="en-US" sz="2400" b="1" dirty="0"/>
              <a:t>It really is never too early!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UTHSC Faculty Senate approved </a:t>
            </a:r>
            <a:r>
              <a:rPr lang="en-US" sz="2000" b="1" u="sng" dirty="0"/>
              <a:t>a 5-working-day internal deadline for all grant applications </a:t>
            </a:r>
          </a:p>
          <a:p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The </a:t>
            </a:r>
            <a:r>
              <a:rPr lang="en-US" sz="2000" b="1" dirty="0"/>
              <a:t>FINAL</a:t>
            </a:r>
            <a:r>
              <a:rPr lang="en-US" sz="2000" dirty="0"/>
              <a:t> version of the application is due to OSP on that date.</a:t>
            </a:r>
          </a:p>
          <a:p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Minimum amount of time you should allow-Departmental Approval takes on average 1-2 business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Why final?= Revision requests after routing mean mistakes can be made/missed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Agency deadline past 5 p.m. Central time = UTHSC deadline is 5 p.m. 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Grant applications that arrive past the 5-working-day advance deadline will be reviewed as time permits but are </a:t>
            </a:r>
            <a:r>
              <a:rPr lang="en-US" sz="2000" b="1" dirty="0"/>
              <a:t>not guaranteed to meet the agency submission deadline</a:t>
            </a:r>
          </a:p>
          <a:p>
            <a:pPr algn="ctr"/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3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Do I start 424 or SP first?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F30635-91B1-4321-B696-30E35791018B}"/>
              </a:ext>
            </a:extLst>
          </p:cNvPr>
          <p:cNvSpPr txBox="1"/>
          <p:nvPr/>
        </p:nvSpPr>
        <p:spPr>
          <a:xfrm>
            <a:off x="425777" y="1830186"/>
            <a:ext cx="113404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Start with the first page of SP and build the link to the 424 package</a:t>
            </a:r>
          </a:p>
          <a:p>
            <a:endParaRPr lang="en-US" sz="2800" dirty="0"/>
          </a:p>
          <a:p>
            <a:r>
              <a:rPr lang="en-US" sz="2800" dirty="0"/>
              <a:t>This provides you with the proposal number so that OSP can assist you with questions</a:t>
            </a:r>
          </a:p>
          <a:p>
            <a:endParaRPr lang="en-US" sz="2800" dirty="0"/>
          </a:p>
          <a:p>
            <a:r>
              <a:rPr lang="en-US" sz="2800" dirty="0"/>
              <a:t>Complete the 424 then the rest of the SP, importing the budget from 424*</a:t>
            </a:r>
          </a:p>
          <a:p>
            <a:endParaRPr lang="en-US" sz="2800" dirty="0"/>
          </a:p>
          <a:p>
            <a:r>
              <a:rPr lang="en-US" sz="2800" dirty="0"/>
              <a:t>*Modular Budgets will not autofill- use Summary or Detailed.</a:t>
            </a:r>
          </a:p>
          <a:p>
            <a:pPr algn="ctr"/>
            <a:endParaRPr lang="en-US" sz="28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8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066C7-1B5F-4740-B8C5-3F74F2CC1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95"/>
            <a:ext cx="10515600" cy="2321832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287E6EA-AA43-47CE-8E82-921BCB84BE11}"/>
              </a:ext>
            </a:extLst>
          </p:cNvPr>
          <p:cNvSpPr txBox="1">
            <a:spLocks/>
          </p:cNvSpPr>
          <p:nvPr/>
        </p:nvSpPr>
        <p:spPr>
          <a:xfrm>
            <a:off x="2177592" y="218350"/>
            <a:ext cx="7988559" cy="854528"/>
          </a:xfrm>
          <a:prstGeom prst="rect">
            <a:avLst/>
          </a:prstGeom>
          <a:ln w="381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Starting a Proposal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2D952FC-D699-4A49-A99B-D960926C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19686"/>
            <a:ext cx="1882491" cy="1251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C42AAB-6386-42D4-B179-A8DEBC4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31" b="96573" l="9721" r="89721">
                        <a14:foregroundMark x1="29944" y1="9073" x2="29944" y2="9073"/>
                        <a14:foregroundMark x1="66816" y1="4032" x2="66816" y2="4032"/>
                        <a14:foregroundMark x1="14525" y1="61895" x2="14525" y2="61895"/>
                        <a14:foregroundMark x1="27709" y1="61694" x2="27709" y2="61694"/>
                        <a14:foregroundMark x1="36983" y1="64113" x2="36983" y2="64113"/>
                        <a14:foregroundMark x1="39777" y1="96573" x2="39777" y2="96573"/>
                        <a14:foregroundMark x1="53184" y1="77621" x2="53184" y2="77621"/>
                        <a14:foregroundMark x1="68715" y1="66734" x2="68715" y2="66734"/>
                        <a14:foregroundMark x1="82682" y1="65524" x2="82682" y2="65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796" y="195538"/>
            <a:ext cx="1541940" cy="854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5C9D0D-AD0C-4B44-AECA-AFBAB70C1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462" y="1275583"/>
            <a:ext cx="8268460" cy="525883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ADAD3F3-7514-4200-AD81-E45F3D3C5A71}"/>
              </a:ext>
            </a:extLst>
          </p:cNvPr>
          <p:cNvSpPr/>
          <p:nvPr/>
        </p:nvSpPr>
        <p:spPr>
          <a:xfrm>
            <a:off x="2177592" y="1938935"/>
            <a:ext cx="1138989" cy="473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9473</TotalTime>
  <Words>1504</Words>
  <Application>Microsoft Office PowerPoint</Application>
  <PresentationFormat>Widescreen</PresentationFormat>
  <Paragraphs>194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Guide to SP and 424 Submissions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Ashbrook, Claire</dc:creator>
  <cp:lastModifiedBy>Ashbrook, Claire</cp:lastModifiedBy>
  <cp:revision>36</cp:revision>
  <dcterms:created xsi:type="dcterms:W3CDTF">2019-07-05T17:17:42Z</dcterms:created>
  <dcterms:modified xsi:type="dcterms:W3CDTF">2019-07-26T15:52:12Z</dcterms:modified>
</cp:coreProperties>
</file>