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6"/>
  </p:notesMasterIdLst>
  <p:sldIdLst>
    <p:sldId id="256" r:id="rId2"/>
    <p:sldId id="257" r:id="rId3"/>
    <p:sldId id="258" r:id="rId4"/>
    <p:sldId id="259" r:id="rId5"/>
    <p:sldId id="260" r:id="rId6"/>
    <p:sldId id="262" r:id="rId7"/>
    <p:sldId id="276" r:id="rId8"/>
    <p:sldId id="269" r:id="rId9"/>
    <p:sldId id="277" r:id="rId10"/>
    <p:sldId id="270" r:id="rId11"/>
    <p:sldId id="271" r:id="rId12"/>
    <p:sldId id="272" r:id="rId13"/>
    <p:sldId id="278" r:id="rId14"/>
    <p:sldId id="273"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432FF"/>
    <a:srgbClr val="941100"/>
    <a:srgbClr val="521B93"/>
    <a:srgbClr val="FF2F92"/>
    <a:srgbClr val="945200"/>
    <a:srgbClr val="00905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3"/>
    <p:restoredTop sz="75650"/>
  </p:normalViewPr>
  <p:slideViewPr>
    <p:cSldViewPr snapToGrid="0" snapToObjects="1">
      <p:cViewPr varScale="1">
        <p:scale>
          <a:sx n="105" d="100"/>
          <a:sy n="105" d="100"/>
        </p:scale>
        <p:origin x="224" y="328"/>
      </p:cViewPr>
      <p:guideLst/>
    </p:cSldViewPr>
  </p:slideViewPr>
  <p:notesTextViewPr>
    <p:cViewPr>
      <p:scale>
        <a:sx n="1" d="1"/>
        <a:sy n="1" d="1"/>
      </p:scale>
      <p:origin x="0" y="0"/>
    </p:cViewPr>
  </p:notesTextViewPr>
  <p:notesViewPr>
    <p:cSldViewPr snapToGrid="0" snapToObjects="1">
      <p:cViewPr varScale="1">
        <p:scale>
          <a:sx n="157" d="100"/>
          <a:sy n="157" d="100"/>
        </p:scale>
        <p:origin x="5696" y="168"/>
      </p:cViewPr>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notesMaster" Target="notesMasters/notesMaster1.xml"/><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548759B-785F-EE41-BDEB-1DB58CB959DF}" type="datetimeFigureOut">
              <a:rPr lang="en-US" smtClean="0"/>
              <a:t>5/11/17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B86AF2B-F12C-7441-A2D8-110C4E34B9BA}" type="slidenum">
              <a:rPr lang="en-US" smtClean="0"/>
              <a:t>‹#›</a:t>
            </a:fld>
            <a:endParaRPr lang="en-US"/>
          </a:p>
        </p:txBody>
      </p:sp>
    </p:spTree>
    <p:extLst>
      <p:ext uri="{BB962C8B-B14F-4D97-AF65-F5344CB8AC3E}">
        <p14:creationId xmlns:p14="http://schemas.microsoft.com/office/powerpoint/2010/main" val="5725477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 Id="rId3" Type="http://schemas.openxmlformats.org/officeDocument/2006/relationships/hyperlink" Target="mailto:labsafety@uthsc.edu" TargetMode="Externa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dirty="0" smtClean="0"/>
              <a:t>Welcome to what is essentially a tutorial that describes the function of the UTHSC Institutional Biosafety Committee (IBC) as well as a summary of the various compliance documents that must be submitted/approved prior to initiation of different types of studies as well as any annual training that is required of all investigators that are involved in the research.</a:t>
            </a:r>
          </a:p>
          <a:p>
            <a:endParaRPr lang="en-US" sz="1000" dirty="0"/>
          </a:p>
          <a:p>
            <a:r>
              <a:rPr lang="en-US" sz="1000" dirty="0" smtClean="0"/>
              <a:t>My name is Mark Miller, and I am the chair of the UTHSC IBC, and I will be your tour guide.</a:t>
            </a:r>
          </a:p>
          <a:p>
            <a:endParaRPr lang="en-US" sz="1000" dirty="0"/>
          </a:p>
        </p:txBody>
      </p:sp>
      <p:sp>
        <p:nvSpPr>
          <p:cNvPr id="4" name="Slide Number Placeholder 3"/>
          <p:cNvSpPr>
            <a:spLocks noGrp="1"/>
          </p:cNvSpPr>
          <p:nvPr>
            <p:ph type="sldNum" sz="quarter" idx="10"/>
          </p:nvPr>
        </p:nvSpPr>
        <p:spPr/>
        <p:txBody>
          <a:bodyPr/>
          <a:lstStyle/>
          <a:p>
            <a:fld id="{7B86AF2B-F12C-7441-A2D8-110C4E34B9BA}" type="slidenum">
              <a:rPr lang="en-US" smtClean="0"/>
              <a:t>1</a:t>
            </a:fld>
            <a:endParaRPr lang="en-US"/>
          </a:p>
        </p:txBody>
      </p:sp>
    </p:spTree>
    <p:extLst>
      <p:ext uri="{BB962C8B-B14F-4D97-AF65-F5344CB8AC3E}">
        <p14:creationId xmlns:p14="http://schemas.microsoft.com/office/powerpoint/2010/main" val="89537717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dirty="0" smtClean="0"/>
              <a:t>All studies in animals that involve introduction of materials that require BSL-2 containment require that the investigator submit and gain approval of an IBC protocol that fully describes the proposed studies. Because work with both human-derived and non-human primate derived materials requires BSL-2 containment, introduction of those materials into animals cannot be performed without approval of an IBC protocol.</a:t>
            </a:r>
          </a:p>
          <a:p>
            <a:endParaRPr lang="en-US" sz="1000" dirty="0"/>
          </a:p>
          <a:p>
            <a:r>
              <a:rPr lang="en-US" sz="1000" dirty="0" smtClean="0"/>
              <a:t>Of course, this type of work will also require an approved IACUC protocol, will potentially require IRB approval, and will require annual general laboratory/biosafety training, </a:t>
            </a:r>
            <a:r>
              <a:rPr lang="en-US" sz="1000" dirty="0" err="1" smtClean="0"/>
              <a:t>bloodborne</a:t>
            </a:r>
            <a:r>
              <a:rPr lang="en-US" sz="1000" dirty="0" smtClean="0"/>
              <a:t> pathogen training, and any AALAS Learning Library online training modules that are required by the IACUC.</a:t>
            </a:r>
            <a:endParaRPr lang="en-US" sz="1000" dirty="0"/>
          </a:p>
        </p:txBody>
      </p:sp>
      <p:sp>
        <p:nvSpPr>
          <p:cNvPr id="4" name="Slide Number Placeholder 3"/>
          <p:cNvSpPr>
            <a:spLocks noGrp="1"/>
          </p:cNvSpPr>
          <p:nvPr>
            <p:ph type="sldNum" sz="quarter" idx="10"/>
          </p:nvPr>
        </p:nvSpPr>
        <p:spPr/>
        <p:txBody>
          <a:bodyPr/>
          <a:lstStyle/>
          <a:p>
            <a:fld id="{7B86AF2B-F12C-7441-A2D8-110C4E34B9BA}" type="slidenum">
              <a:rPr lang="en-US" smtClean="0"/>
              <a:t>10</a:t>
            </a:fld>
            <a:endParaRPr lang="en-US"/>
          </a:p>
        </p:txBody>
      </p:sp>
    </p:spTree>
    <p:extLst>
      <p:ext uri="{BB962C8B-B14F-4D97-AF65-F5344CB8AC3E}">
        <p14:creationId xmlns:p14="http://schemas.microsoft.com/office/powerpoint/2010/main" val="14472667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dirty="0" smtClean="0"/>
              <a:t>If your studies involve the use of risk group 3 agents that require BSL-3 containment, you will be required to receive both general laboratory/biosafety training and BSL-3 safety training, and you will be required to submit and gain approval of both an IBC protocol and an RBL Project request. </a:t>
            </a:r>
          </a:p>
          <a:p>
            <a:endParaRPr lang="en-US" sz="1000" dirty="0"/>
          </a:p>
          <a:p>
            <a:r>
              <a:rPr lang="en-US" sz="1000" dirty="0" smtClean="0"/>
              <a:t>All BSL-3 work on the UTHSC campus must per performed within the Regional Biocontainment Laboratory (RBL). The RBL project request is reviewed by the UTREC, the RBL advisory committee to ensure that the RBL is appropriate for the proposed work and to ensure that the RBL can accommodate the proposed work.</a:t>
            </a:r>
          </a:p>
          <a:p>
            <a:endParaRPr lang="en-US" sz="1000" dirty="0"/>
          </a:p>
          <a:p>
            <a:r>
              <a:rPr lang="en-US" sz="1000" dirty="0" smtClean="0"/>
              <a:t>If the work involves select agent pathogens, there are a number of additional steps that must be taken before the work can begin. To initiate the process, the PI should contact Ms. Jennifer Stabenow using the indicated contact information.</a:t>
            </a:r>
            <a:endParaRPr lang="en-US" sz="1000" dirty="0"/>
          </a:p>
        </p:txBody>
      </p:sp>
      <p:sp>
        <p:nvSpPr>
          <p:cNvPr id="4" name="Slide Number Placeholder 3"/>
          <p:cNvSpPr>
            <a:spLocks noGrp="1"/>
          </p:cNvSpPr>
          <p:nvPr>
            <p:ph type="sldNum" sz="quarter" idx="10"/>
          </p:nvPr>
        </p:nvSpPr>
        <p:spPr/>
        <p:txBody>
          <a:bodyPr/>
          <a:lstStyle/>
          <a:p>
            <a:fld id="{7B86AF2B-F12C-7441-A2D8-110C4E34B9BA}" type="slidenum">
              <a:rPr lang="en-US" smtClean="0"/>
              <a:t>11</a:t>
            </a:fld>
            <a:endParaRPr lang="en-US"/>
          </a:p>
        </p:txBody>
      </p:sp>
    </p:spTree>
    <p:extLst>
      <p:ext uri="{BB962C8B-B14F-4D97-AF65-F5344CB8AC3E}">
        <p14:creationId xmlns:p14="http://schemas.microsoft.com/office/powerpoint/2010/main" val="4252404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dirty="0" smtClean="0"/>
              <a:t>If your work involves toxins and/or select toxins, you are required to submit receive approval of a Toxins Usage Form documenting the agents that will be used prior to initiating the studies. A link for this form can be found on either the IBC or RBL webpages. </a:t>
            </a:r>
          </a:p>
          <a:p>
            <a:endParaRPr lang="en-US" sz="1000" dirty="0"/>
          </a:p>
          <a:p>
            <a:r>
              <a:rPr lang="en-US" sz="1000" dirty="0" smtClean="0"/>
              <a:t>You will also be required to receive general laboratory/biosafety training and IBC training annually. </a:t>
            </a:r>
          </a:p>
          <a:p>
            <a:endParaRPr lang="en-US" sz="1000" dirty="0"/>
          </a:p>
          <a:p>
            <a:r>
              <a:rPr lang="en-US" sz="1000" dirty="0" smtClean="0"/>
              <a:t>If the proposed work involves select toxins, </a:t>
            </a:r>
            <a:r>
              <a:rPr lang="en-US" sz="1000" b="1" u="sng" dirty="0" smtClean="0"/>
              <a:t>you are required </a:t>
            </a:r>
            <a:r>
              <a:rPr lang="en-US" sz="1000" dirty="0" smtClean="0"/>
              <a:t>to notify the UTHSC Institutional Biosafety Officer (IBO) and the UTHSC Responsible Official (RO) prior to initiating the studies. </a:t>
            </a:r>
          </a:p>
          <a:p>
            <a:endParaRPr lang="en-US" sz="1000" dirty="0"/>
          </a:p>
          <a:p>
            <a:r>
              <a:rPr lang="en-US" sz="1000" dirty="0" smtClean="0"/>
              <a:t>At this time, Jennifer Stabenow is both the IBO and the RO, and she can be reached at 448-6649 or </a:t>
            </a:r>
            <a:r>
              <a:rPr lang="en-US" sz="1000" dirty="0" err="1" smtClean="0"/>
              <a:t>jstabeno@uthsc.edu</a:t>
            </a:r>
            <a:r>
              <a:rPr lang="en-US" sz="1000" dirty="0" smtClean="0"/>
              <a:t>.</a:t>
            </a:r>
            <a:endParaRPr lang="en-US" sz="1000" dirty="0"/>
          </a:p>
        </p:txBody>
      </p:sp>
      <p:sp>
        <p:nvSpPr>
          <p:cNvPr id="4" name="Slide Number Placeholder 3"/>
          <p:cNvSpPr>
            <a:spLocks noGrp="1"/>
          </p:cNvSpPr>
          <p:nvPr>
            <p:ph type="sldNum" sz="quarter" idx="10"/>
          </p:nvPr>
        </p:nvSpPr>
        <p:spPr/>
        <p:txBody>
          <a:bodyPr/>
          <a:lstStyle/>
          <a:p>
            <a:fld id="{7B86AF2B-F12C-7441-A2D8-110C4E34B9BA}" type="slidenum">
              <a:rPr lang="en-US" smtClean="0"/>
              <a:t>12</a:t>
            </a:fld>
            <a:endParaRPr lang="en-US"/>
          </a:p>
        </p:txBody>
      </p:sp>
    </p:spTree>
    <p:extLst>
      <p:ext uri="{BB962C8B-B14F-4D97-AF65-F5344CB8AC3E}">
        <p14:creationId xmlns:p14="http://schemas.microsoft.com/office/powerpoint/2010/main" val="97698946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dirty="0" smtClean="0"/>
              <a:t>It needs to be reiterated that safety training is required annually.</a:t>
            </a:r>
          </a:p>
          <a:p>
            <a:endParaRPr lang="en-US" sz="10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000" b="1" dirty="0" smtClean="0"/>
              <a:t>General laboratory/biosafety training </a:t>
            </a:r>
            <a:r>
              <a:rPr lang="en-US" sz="1000" dirty="0" smtClean="0"/>
              <a:t>is available</a:t>
            </a:r>
            <a:r>
              <a:rPr lang="en-US" sz="1000" baseline="0" dirty="0" smtClean="0"/>
              <a:t> either in a classroom setting or using an on-line training module. </a:t>
            </a:r>
          </a:p>
          <a:p>
            <a:pPr marL="171450" marR="0" indent="-171450" algn="l" defTabSz="914400" rtl="0" eaLnBrk="1" fontAlgn="auto" latinLnBrk="0" hangingPunct="1">
              <a:lnSpc>
                <a:spcPct val="100000"/>
              </a:lnSpc>
              <a:spcBef>
                <a:spcPts val="0"/>
              </a:spcBef>
              <a:spcAft>
                <a:spcPts val="0"/>
              </a:spcAft>
              <a:buClrTx/>
              <a:buSzTx/>
              <a:buFont typeface="Arial" charset="0"/>
              <a:buChar char="•"/>
              <a:tabLst/>
              <a:defRPr/>
            </a:pPr>
            <a:r>
              <a:rPr lang="en-US" sz="1000" baseline="0" dirty="0" smtClean="0"/>
              <a:t>Classroom training is provided monthly: t</a:t>
            </a:r>
            <a:r>
              <a:rPr lang="en-US" sz="1000" dirty="0" smtClean="0"/>
              <a:t>o check the schedule of upcoming training sessions email </a:t>
            </a:r>
            <a:r>
              <a:rPr lang="en-US" sz="1000" u="sng" dirty="0" smtClean="0">
                <a:hlinkClick r:id="rId3"/>
              </a:rPr>
              <a:t>labsafety@uthsc.edu.”</a:t>
            </a:r>
          </a:p>
          <a:p>
            <a:pPr marL="171450" indent="-171450">
              <a:buFont typeface="Arial" charset="0"/>
              <a:buChar char="•"/>
            </a:pPr>
            <a:r>
              <a:rPr lang="en-US" sz="1000" baseline="0" dirty="0" smtClean="0"/>
              <a:t>An on-line </a:t>
            </a:r>
            <a:r>
              <a:rPr lang="en-US" sz="1000" dirty="0" smtClean="0"/>
              <a:t>learning program is accessible on the internet through the </a:t>
            </a:r>
            <a:r>
              <a:rPr lang="en-US" sz="1000" dirty="0" err="1" smtClean="0"/>
              <a:t>Skillsoft</a:t>
            </a:r>
            <a:r>
              <a:rPr lang="en-US" sz="1000" dirty="0" smtClean="0"/>
              <a:t> learning platform, and this can be accessed via the UTHSC Safety Affairs webpage</a:t>
            </a:r>
          </a:p>
          <a:p>
            <a:endParaRPr lang="en-US" sz="1000" dirty="0" smtClean="0"/>
          </a:p>
          <a:p>
            <a:r>
              <a:rPr lang="en-US" sz="1000" b="1" dirty="0" smtClean="0"/>
              <a:t>Blood</a:t>
            </a:r>
            <a:r>
              <a:rPr lang="en-US" sz="1000" b="1" baseline="0" dirty="0" smtClean="0"/>
              <a:t> borne pathogen training </a:t>
            </a:r>
            <a:r>
              <a:rPr lang="en-US" sz="1000" baseline="0" dirty="0" smtClean="0"/>
              <a:t>is also required annually and is available through the </a:t>
            </a:r>
            <a:r>
              <a:rPr lang="en-US" sz="1000" baseline="0" dirty="0" err="1" smtClean="0"/>
              <a:t>Skillsoft</a:t>
            </a:r>
            <a:r>
              <a:rPr lang="en-US" sz="1000" baseline="0" dirty="0" smtClean="0"/>
              <a:t> learning platform (via the Safety Affairs webpage).</a:t>
            </a:r>
            <a:endParaRPr lang="en-US" sz="1000" dirty="0" smtClean="0"/>
          </a:p>
          <a:p>
            <a:endParaRPr lang="en-US" sz="1000" dirty="0"/>
          </a:p>
        </p:txBody>
      </p:sp>
      <p:sp>
        <p:nvSpPr>
          <p:cNvPr id="4" name="Slide Number Placeholder 3"/>
          <p:cNvSpPr>
            <a:spLocks noGrp="1"/>
          </p:cNvSpPr>
          <p:nvPr>
            <p:ph type="sldNum" sz="quarter" idx="10"/>
          </p:nvPr>
        </p:nvSpPr>
        <p:spPr/>
        <p:txBody>
          <a:bodyPr/>
          <a:lstStyle/>
          <a:p>
            <a:fld id="{7B86AF2B-F12C-7441-A2D8-110C4E34B9BA}" type="slidenum">
              <a:rPr lang="en-US" smtClean="0"/>
              <a:t>13</a:t>
            </a:fld>
            <a:endParaRPr lang="en-US"/>
          </a:p>
        </p:txBody>
      </p:sp>
    </p:spTree>
    <p:extLst>
      <p:ext uri="{BB962C8B-B14F-4D97-AF65-F5344CB8AC3E}">
        <p14:creationId xmlns:p14="http://schemas.microsoft.com/office/powerpoint/2010/main" val="5188336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dirty="0" smtClean="0"/>
              <a:t>Please do not hesitate to</a:t>
            </a:r>
            <a:r>
              <a:rPr lang="en-US" sz="1000" baseline="0" dirty="0" smtClean="0"/>
              <a:t> contact the IBC coordinator if you have any questions or need assistance relating to any IBC compliance issues. </a:t>
            </a:r>
          </a:p>
          <a:p>
            <a:endParaRPr lang="en-US" sz="1000" dirty="0"/>
          </a:p>
          <a:p>
            <a:r>
              <a:rPr lang="en-US" sz="1000" baseline="0" dirty="0" smtClean="0"/>
              <a:t>We are happy to assist you in any way that we can.</a:t>
            </a:r>
            <a:endParaRPr lang="en-US" sz="1000" dirty="0"/>
          </a:p>
        </p:txBody>
      </p:sp>
      <p:sp>
        <p:nvSpPr>
          <p:cNvPr id="4" name="Slide Number Placeholder 3"/>
          <p:cNvSpPr>
            <a:spLocks noGrp="1"/>
          </p:cNvSpPr>
          <p:nvPr>
            <p:ph type="sldNum" sz="quarter" idx="10"/>
          </p:nvPr>
        </p:nvSpPr>
        <p:spPr/>
        <p:txBody>
          <a:bodyPr/>
          <a:lstStyle/>
          <a:p>
            <a:fld id="{7B86AF2B-F12C-7441-A2D8-110C4E34B9BA}" type="slidenum">
              <a:rPr lang="en-US" smtClean="0"/>
              <a:t>14</a:t>
            </a:fld>
            <a:endParaRPr lang="en-US"/>
          </a:p>
        </p:txBody>
      </p:sp>
    </p:spTree>
    <p:extLst>
      <p:ext uri="{BB962C8B-B14F-4D97-AF65-F5344CB8AC3E}">
        <p14:creationId xmlns:p14="http://schemas.microsoft.com/office/powerpoint/2010/main" val="19774695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dirty="0" smtClean="0"/>
              <a:t>The purpose of the UTHSC IBC is to ensure that all research done on the UTHSC campus is performed as safely as possible. We perform a risk assessment of proposed research, and we ensure that the investigators know the risks and are aware of and trained to perform these studies using procedures that appropriately mitigate the risks associated with their studies. </a:t>
            </a:r>
          </a:p>
          <a:p>
            <a:endParaRPr lang="en-US" sz="1000" dirty="0"/>
          </a:p>
          <a:p>
            <a:r>
              <a:rPr lang="en-US" sz="1000" dirty="0" smtClean="0"/>
              <a:t>The National Institutes of Health (NIH) Office of Biotechnology Activities </a:t>
            </a:r>
            <a:r>
              <a:rPr lang="en-US" sz="1000" b="1" dirty="0" smtClean="0"/>
              <a:t>requires</a:t>
            </a:r>
            <a:r>
              <a:rPr lang="en-US" sz="1000" dirty="0" smtClean="0"/>
              <a:t> all institutions that receive extramural funds from NIH to have an IBC; so this is a requirement that must be met by the institution.</a:t>
            </a:r>
            <a:endParaRPr lang="en-US" sz="1000" dirty="0"/>
          </a:p>
        </p:txBody>
      </p:sp>
      <p:sp>
        <p:nvSpPr>
          <p:cNvPr id="4" name="Slide Number Placeholder 3"/>
          <p:cNvSpPr>
            <a:spLocks noGrp="1"/>
          </p:cNvSpPr>
          <p:nvPr>
            <p:ph type="sldNum" sz="quarter" idx="10"/>
          </p:nvPr>
        </p:nvSpPr>
        <p:spPr/>
        <p:txBody>
          <a:bodyPr/>
          <a:lstStyle/>
          <a:p>
            <a:fld id="{7B86AF2B-F12C-7441-A2D8-110C4E34B9BA}" type="slidenum">
              <a:rPr lang="en-US" smtClean="0"/>
              <a:t>2</a:t>
            </a:fld>
            <a:endParaRPr lang="en-US"/>
          </a:p>
        </p:txBody>
      </p:sp>
    </p:spTree>
    <p:extLst>
      <p:ext uri="{BB962C8B-B14F-4D97-AF65-F5344CB8AC3E}">
        <p14:creationId xmlns:p14="http://schemas.microsoft.com/office/powerpoint/2010/main" val="21313842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dirty="0" smtClean="0"/>
              <a:t>The UTHSC has several units that work together to ensure that the research being performed at UTHSC is compliance with the various regulations/guidelines that govern research activities at NIH funded institutions. The compliance units are as follows:</a:t>
            </a:r>
          </a:p>
          <a:p>
            <a:endParaRPr lang="en-US" sz="1000" dirty="0"/>
          </a:p>
          <a:p>
            <a:r>
              <a:rPr lang="en-US" sz="1000" dirty="0" smtClean="0"/>
              <a:t>(1) The Institutional Review Board (IRB) works to protect the rights of human subjects</a:t>
            </a:r>
          </a:p>
          <a:p>
            <a:endParaRPr lang="en-US" sz="1000" dirty="0"/>
          </a:p>
          <a:p>
            <a:r>
              <a:rPr lang="en-US" sz="1000" dirty="0" smtClean="0"/>
              <a:t>(2) The IACUC ensures that all in vivo studies are performed in accordance with the Animal Welfare Act and the Guide for the Care and Use of Laboratory Animals.</a:t>
            </a:r>
          </a:p>
          <a:p>
            <a:endParaRPr lang="en-US" sz="1000" dirty="0"/>
          </a:p>
          <a:p>
            <a:r>
              <a:rPr lang="en-US" sz="1000" dirty="0" smtClean="0"/>
              <a:t>(3) The IBC ensures that all investigators know and understand the risks associated with their work and know how to best mitigate these risks</a:t>
            </a:r>
          </a:p>
          <a:p>
            <a:endParaRPr lang="en-US" sz="1000" dirty="0" smtClean="0"/>
          </a:p>
          <a:p>
            <a:endParaRPr lang="en-US" sz="1000" dirty="0"/>
          </a:p>
        </p:txBody>
      </p:sp>
      <p:sp>
        <p:nvSpPr>
          <p:cNvPr id="4" name="Slide Number Placeholder 3"/>
          <p:cNvSpPr>
            <a:spLocks noGrp="1"/>
          </p:cNvSpPr>
          <p:nvPr>
            <p:ph type="sldNum" sz="quarter" idx="10"/>
          </p:nvPr>
        </p:nvSpPr>
        <p:spPr/>
        <p:txBody>
          <a:bodyPr/>
          <a:lstStyle/>
          <a:p>
            <a:fld id="{7B86AF2B-F12C-7441-A2D8-110C4E34B9BA}" type="slidenum">
              <a:rPr lang="en-US" smtClean="0"/>
              <a:t>3</a:t>
            </a:fld>
            <a:endParaRPr lang="en-US"/>
          </a:p>
        </p:txBody>
      </p:sp>
    </p:spTree>
    <p:extLst>
      <p:ext uri="{BB962C8B-B14F-4D97-AF65-F5344CB8AC3E}">
        <p14:creationId xmlns:p14="http://schemas.microsoft.com/office/powerpoint/2010/main" val="20832452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dirty="0" smtClean="0"/>
              <a:t>The IBC reviews</a:t>
            </a:r>
            <a:r>
              <a:rPr lang="en-US" sz="1000" baseline="0" dirty="0" smtClean="0"/>
              <a:t> all work on campus that involves occupational biohazards. Depending on the potential hazards of the work, some studies require simple notification to the IBC by the PI before initiating the studies, while other work cannot be initiated until the PI has submitted and gained full approval of a full IBC protocol.</a:t>
            </a:r>
          </a:p>
          <a:p>
            <a:endParaRPr lang="en-US" sz="1000" baseline="0" dirty="0" smtClean="0"/>
          </a:p>
          <a:p>
            <a:r>
              <a:rPr lang="en-US" sz="1000" baseline="0" dirty="0" smtClean="0"/>
              <a:t>The investigators performing the proposed/approved studies are also required to complete a variety of annual training, depending on the types of materials that they will be working with.</a:t>
            </a:r>
          </a:p>
          <a:p>
            <a:endParaRPr lang="en-US" sz="1000" baseline="0" dirty="0" smtClean="0"/>
          </a:p>
          <a:p>
            <a:r>
              <a:rPr lang="en-US" sz="1000" baseline="0" dirty="0" smtClean="0"/>
              <a:t>The remainder of this slideshow will go through the compliance/training checklist that details the various forms that must be submitted and approved and the training that must be received annually by all investigators that are involved in the studies.</a:t>
            </a:r>
          </a:p>
          <a:p>
            <a:endParaRPr lang="en-US" sz="1000" baseline="0" dirty="0" smtClean="0"/>
          </a:p>
          <a:p>
            <a:endParaRPr lang="en-US" sz="1000" dirty="0"/>
          </a:p>
        </p:txBody>
      </p:sp>
      <p:sp>
        <p:nvSpPr>
          <p:cNvPr id="4" name="Slide Number Placeholder 3"/>
          <p:cNvSpPr>
            <a:spLocks noGrp="1"/>
          </p:cNvSpPr>
          <p:nvPr>
            <p:ph type="sldNum" sz="quarter" idx="10"/>
          </p:nvPr>
        </p:nvSpPr>
        <p:spPr/>
        <p:txBody>
          <a:bodyPr/>
          <a:lstStyle/>
          <a:p>
            <a:fld id="{7B86AF2B-F12C-7441-A2D8-110C4E34B9BA}" type="slidenum">
              <a:rPr lang="en-US" smtClean="0"/>
              <a:t>4</a:t>
            </a:fld>
            <a:endParaRPr lang="en-US"/>
          </a:p>
        </p:txBody>
      </p:sp>
    </p:spTree>
    <p:extLst>
      <p:ext uri="{BB962C8B-B14F-4D97-AF65-F5344CB8AC3E}">
        <p14:creationId xmlns:p14="http://schemas.microsoft.com/office/powerpoint/2010/main" val="21381434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dirty="0" smtClean="0"/>
              <a:t>If you are performing studies that involve any type of recombinant DNA or synthetic nucleic acids, or infectious agents that have been genetically altered, there are several things that must be done before initiating the studies. </a:t>
            </a:r>
          </a:p>
          <a:p>
            <a:endParaRPr lang="en-US" sz="1000" dirty="0"/>
          </a:p>
          <a:p>
            <a:r>
              <a:rPr lang="en-US" sz="1000" dirty="0" smtClean="0"/>
              <a:t>All investigators working in labs at UTHSC are required to receive annual general laboratory/biosafety training. Details about training are provided near the end of this presentation.</a:t>
            </a:r>
          </a:p>
          <a:p>
            <a:endParaRPr lang="en-US" sz="1000" dirty="0"/>
          </a:p>
          <a:p>
            <a:r>
              <a:rPr lang="en-US" sz="1000" dirty="0" smtClean="0"/>
              <a:t>In addition, the PI must submit and receive approval of an IBC protocol that completely describes the work that will be performed, identifies the hazards associated with the studies, and provides a description of the practices that will be used to mitigate the experimental risks.</a:t>
            </a:r>
          </a:p>
          <a:p>
            <a:endParaRPr lang="en-US" sz="1000" dirty="0"/>
          </a:p>
          <a:p>
            <a:r>
              <a:rPr lang="en-US" sz="1000" dirty="0" smtClean="0"/>
              <a:t>A link to the IBC protocol form can be found on the UTHSC IBC website by clicking on the </a:t>
            </a:r>
            <a:r>
              <a:rPr lang="en-US" sz="1000" dirty="0" err="1" smtClean="0"/>
              <a:t>iMedRIS</a:t>
            </a:r>
            <a:r>
              <a:rPr lang="en-US" sz="1000" dirty="0" smtClean="0"/>
              <a:t> login link under the “Researchers” tab.</a:t>
            </a:r>
            <a:endParaRPr lang="en-US" sz="1000" dirty="0"/>
          </a:p>
        </p:txBody>
      </p:sp>
      <p:sp>
        <p:nvSpPr>
          <p:cNvPr id="4" name="Slide Number Placeholder 3"/>
          <p:cNvSpPr>
            <a:spLocks noGrp="1"/>
          </p:cNvSpPr>
          <p:nvPr>
            <p:ph type="sldNum" sz="quarter" idx="10"/>
          </p:nvPr>
        </p:nvSpPr>
        <p:spPr/>
        <p:txBody>
          <a:bodyPr/>
          <a:lstStyle/>
          <a:p>
            <a:fld id="{7B86AF2B-F12C-7441-A2D8-110C4E34B9BA}" type="slidenum">
              <a:rPr lang="en-US" smtClean="0"/>
              <a:t>5</a:t>
            </a:fld>
            <a:endParaRPr lang="en-US"/>
          </a:p>
        </p:txBody>
      </p:sp>
    </p:spTree>
    <p:extLst>
      <p:ext uri="{BB962C8B-B14F-4D97-AF65-F5344CB8AC3E}">
        <p14:creationId xmlns:p14="http://schemas.microsoft.com/office/powerpoint/2010/main" val="1691755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dirty="0" smtClean="0"/>
              <a:t>If your research involves only in vitro studies with infectious agents, and has no rDNA component, the only compliance document that is needed is an approved “Infectious Agents Usage” form.</a:t>
            </a:r>
          </a:p>
          <a:p>
            <a:endParaRPr lang="en-US" sz="1000" dirty="0"/>
          </a:p>
          <a:p>
            <a:r>
              <a:rPr lang="en-US" sz="1000" dirty="0" smtClean="0"/>
              <a:t>To complete this form, go to the UTHSC IBC webpage and log into </a:t>
            </a:r>
            <a:r>
              <a:rPr lang="en-US" sz="1000" dirty="0" err="1" smtClean="0"/>
              <a:t>iMedRIS</a:t>
            </a:r>
            <a:r>
              <a:rPr lang="en-US" sz="1000" dirty="0" smtClean="0"/>
              <a:t> (link is under the “Researchers” tab) and then follow the instructions.</a:t>
            </a:r>
          </a:p>
          <a:p>
            <a:endParaRPr lang="en-US" sz="1000" dirty="0"/>
          </a:p>
          <a:p>
            <a:r>
              <a:rPr lang="en-US" sz="1000" dirty="0" smtClean="0"/>
              <a:t>As for all investigators that work in labs at UTHSC, you will be required to receive annual general laboratory/biosafety training.</a:t>
            </a:r>
            <a:endParaRPr lang="en-US" sz="1000" dirty="0"/>
          </a:p>
        </p:txBody>
      </p:sp>
      <p:sp>
        <p:nvSpPr>
          <p:cNvPr id="4" name="Slide Number Placeholder 3"/>
          <p:cNvSpPr>
            <a:spLocks noGrp="1"/>
          </p:cNvSpPr>
          <p:nvPr>
            <p:ph type="sldNum" sz="quarter" idx="10"/>
          </p:nvPr>
        </p:nvSpPr>
        <p:spPr/>
        <p:txBody>
          <a:bodyPr/>
          <a:lstStyle/>
          <a:p>
            <a:fld id="{7B86AF2B-F12C-7441-A2D8-110C4E34B9BA}" type="slidenum">
              <a:rPr lang="en-US" smtClean="0"/>
              <a:t>6</a:t>
            </a:fld>
            <a:endParaRPr lang="en-US"/>
          </a:p>
        </p:txBody>
      </p:sp>
    </p:spTree>
    <p:extLst>
      <p:ext uri="{BB962C8B-B14F-4D97-AF65-F5344CB8AC3E}">
        <p14:creationId xmlns:p14="http://schemas.microsoft.com/office/powerpoint/2010/main" val="6552735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dirty="0" smtClean="0"/>
              <a:t>If you plan to perform studies in research animals that involves the use of infectious agents, you will need to have several approvals in place prior to initiating the studies:</a:t>
            </a:r>
          </a:p>
          <a:p>
            <a:endParaRPr lang="en-US" sz="1000" dirty="0"/>
          </a:p>
          <a:p>
            <a:r>
              <a:rPr lang="en-US" sz="1000" dirty="0" smtClean="0"/>
              <a:t>You will need to have submitted and received approval of an IACUC protocol as well as an approved Infectious Agents Usage Form. The IACUC protocol form is accessed from the IACUC webpage (click on the “Protocol Submission” tab and select “ACAP”)</a:t>
            </a:r>
          </a:p>
          <a:p>
            <a:endParaRPr lang="en-US" sz="1000" dirty="0"/>
          </a:p>
          <a:p>
            <a:r>
              <a:rPr lang="en-US" sz="1000" b="1" u="sng" dirty="0" smtClean="0"/>
              <a:t>Importantly</a:t>
            </a:r>
            <a:r>
              <a:rPr lang="en-US" sz="1000" dirty="0" smtClean="0"/>
              <a:t>, if any infectious agent that is classified as a Risk Group 2 or 3 agent, it will not be necessary to complete an Infectious Agent usage form, but instead you will need to submit and receive approval of an IBC protocol describing the studies. </a:t>
            </a:r>
            <a:r>
              <a:rPr lang="en-US" sz="1000" u="sng" dirty="0" smtClean="0"/>
              <a:t>It should be noted that in vivo work that requires IBC approval will not be approved by IACUC until the IBC protocol has been approved</a:t>
            </a:r>
            <a:r>
              <a:rPr lang="en-US" sz="1000" dirty="0" smtClean="0"/>
              <a:t>.</a:t>
            </a:r>
          </a:p>
          <a:p>
            <a:endParaRPr lang="en-US" sz="1000" dirty="0"/>
          </a:p>
          <a:p>
            <a:r>
              <a:rPr lang="en-US" sz="1000" dirty="0" smtClean="0"/>
              <a:t>With respect to training, you are required to receive annual general laboratory/biosafety training as well as any training modules required by IACUC (the IACUC office will notify you of any required </a:t>
            </a:r>
            <a:r>
              <a:rPr lang="en-US" sz="1000" dirty="0"/>
              <a:t>AALAS Learning Library online </a:t>
            </a:r>
            <a:r>
              <a:rPr lang="en-US" sz="1000" dirty="0" smtClean="0"/>
              <a:t>training modules that might be required).</a:t>
            </a:r>
          </a:p>
          <a:p>
            <a:endParaRPr lang="en-US" sz="1000" dirty="0"/>
          </a:p>
          <a:p>
            <a:r>
              <a:rPr lang="en-US" sz="1000" dirty="0" smtClean="0"/>
              <a:t>Finally, all individuals working with research animals are required to enroll in the Occupational Health Surveillance Program (University Health can be reached at 448-5630 for information).</a:t>
            </a:r>
            <a:endParaRPr lang="en-US" sz="1000" dirty="0"/>
          </a:p>
        </p:txBody>
      </p:sp>
      <p:sp>
        <p:nvSpPr>
          <p:cNvPr id="4" name="Slide Number Placeholder 3"/>
          <p:cNvSpPr>
            <a:spLocks noGrp="1"/>
          </p:cNvSpPr>
          <p:nvPr>
            <p:ph type="sldNum" sz="quarter" idx="10"/>
          </p:nvPr>
        </p:nvSpPr>
        <p:spPr/>
        <p:txBody>
          <a:bodyPr/>
          <a:lstStyle/>
          <a:p>
            <a:fld id="{7B86AF2B-F12C-7441-A2D8-110C4E34B9BA}" type="slidenum">
              <a:rPr lang="en-US" smtClean="0"/>
              <a:t>7</a:t>
            </a:fld>
            <a:endParaRPr lang="en-US"/>
          </a:p>
        </p:txBody>
      </p:sp>
    </p:spTree>
    <p:extLst>
      <p:ext uri="{BB962C8B-B14F-4D97-AF65-F5344CB8AC3E}">
        <p14:creationId xmlns:p14="http://schemas.microsoft.com/office/powerpoint/2010/main" val="20551985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dirty="0" smtClean="0"/>
              <a:t>If you plan to perform research that involves materials (cells/cell lines, tissues, secretions, etc.) derived from humans, you are required to notify the IBC by completing a Human/Non-human Primate Materials Usage form (via </a:t>
            </a:r>
            <a:r>
              <a:rPr lang="en-US" sz="1000" dirty="0" err="1" smtClean="0"/>
              <a:t>iMedRIS</a:t>
            </a:r>
            <a:r>
              <a:rPr lang="en-US" sz="1000" dirty="0" smtClean="0"/>
              <a:t>) and receive approval before initiating the work.</a:t>
            </a:r>
          </a:p>
          <a:p>
            <a:endParaRPr lang="en-US" sz="1000" dirty="0"/>
          </a:p>
          <a:p>
            <a:r>
              <a:rPr lang="en-US" sz="1000" dirty="0" smtClean="0"/>
              <a:t>In addition to annual general laboratory/biosafety training, you will also be required to receive </a:t>
            </a:r>
            <a:r>
              <a:rPr lang="en-US" sz="1000" dirty="0" err="1" smtClean="0"/>
              <a:t>bloodborne</a:t>
            </a:r>
            <a:r>
              <a:rPr lang="en-US" sz="1000" dirty="0" smtClean="0"/>
              <a:t> pathogen training annually.</a:t>
            </a:r>
          </a:p>
          <a:p>
            <a:endParaRPr lang="en-US" sz="1000" dirty="0"/>
          </a:p>
          <a:p>
            <a:r>
              <a:rPr lang="en-US" sz="1000" dirty="0" smtClean="0"/>
              <a:t>It is important to note that you may also need to seek and receive IRB approval prior to initiation of the studies. If you plan to work with materials that will be purchased directly from ATCC, you will not need to seek IRB approval. If you plan to work with materials obtained </a:t>
            </a:r>
            <a:r>
              <a:rPr lang="en-US" sz="1000" b="1" u="sng" dirty="0" smtClean="0"/>
              <a:t>from any other source</a:t>
            </a:r>
            <a:r>
              <a:rPr lang="en-US" sz="1000" dirty="0" smtClean="0"/>
              <a:t>, you will be required to have IRB approval before initiating the work.</a:t>
            </a:r>
            <a:endParaRPr lang="en-US" sz="1000" dirty="0"/>
          </a:p>
        </p:txBody>
      </p:sp>
      <p:sp>
        <p:nvSpPr>
          <p:cNvPr id="4" name="Slide Number Placeholder 3"/>
          <p:cNvSpPr>
            <a:spLocks noGrp="1"/>
          </p:cNvSpPr>
          <p:nvPr>
            <p:ph type="sldNum" sz="quarter" idx="10"/>
          </p:nvPr>
        </p:nvSpPr>
        <p:spPr/>
        <p:txBody>
          <a:bodyPr/>
          <a:lstStyle/>
          <a:p>
            <a:fld id="{7B86AF2B-F12C-7441-A2D8-110C4E34B9BA}" type="slidenum">
              <a:rPr lang="en-US" smtClean="0"/>
              <a:t>8</a:t>
            </a:fld>
            <a:endParaRPr lang="en-US"/>
          </a:p>
        </p:txBody>
      </p:sp>
    </p:spTree>
    <p:extLst>
      <p:ext uri="{BB962C8B-B14F-4D97-AF65-F5344CB8AC3E}">
        <p14:creationId xmlns:p14="http://schemas.microsoft.com/office/powerpoint/2010/main" val="13326791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dirty="0" smtClean="0"/>
              <a:t>The requirements are very similar if your work will involve materials derived from non-human primates. The one key difference is that if any materials that will be used were derived from the macaque genus, you will be required to required to receive an additional training annually: Herpes B awareness training.</a:t>
            </a:r>
          </a:p>
          <a:p>
            <a:endParaRPr lang="en-US" sz="1000" dirty="0" smtClean="0"/>
          </a:p>
          <a:p>
            <a:r>
              <a:rPr lang="en-US" sz="1000" dirty="0" smtClean="0"/>
              <a:t>Another difference: no IRB approval is needed for work involving materials derived from non-human primates.</a:t>
            </a:r>
            <a:endParaRPr lang="en-US" sz="1000" dirty="0"/>
          </a:p>
        </p:txBody>
      </p:sp>
      <p:sp>
        <p:nvSpPr>
          <p:cNvPr id="4" name="Slide Number Placeholder 3"/>
          <p:cNvSpPr>
            <a:spLocks noGrp="1"/>
          </p:cNvSpPr>
          <p:nvPr>
            <p:ph type="sldNum" sz="quarter" idx="10"/>
          </p:nvPr>
        </p:nvSpPr>
        <p:spPr/>
        <p:txBody>
          <a:bodyPr/>
          <a:lstStyle/>
          <a:p>
            <a:fld id="{7B86AF2B-F12C-7441-A2D8-110C4E34B9BA}" type="slidenum">
              <a:rPr lang="en-US" smtClean="0"/>
              <a:t>9</a:t>
            </a:fld>
            <a:endParaRPr lang="en-US"/>
          </a:p>
        </p:txBody>
      </p:sp>
    </p:spTree>
    <p:extLst>
      <p:ext uri="{BB962C8B-B14F-4D97-AF65-F5344CB8AC3E}">
        <p14:creationId xmlns:p14="http://schemas.microsoft.com/office/powerpoint/2010/main" val="11622139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5/11/17</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5/11/17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5/11/17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5/11/17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5/11/17</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5/11/17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5/11/17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5/11/17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5/11/17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5/11/17</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5/11/17</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5/11/17</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hyperlink" Target="mailto:IBC@uthsc.edu"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2400" dirty="0"/>
              <a:t>Institutional Biosafety Committee (IBC)</a:t>
            </a:r>
          </a:p>
        </p:txBody>
      </p:sp>
      <p:sp>
        <p:nvSpPr>
          <p:cNvPr id="3" name="Subtitle 2"/>
          <p:cNvSpPr>
            <a:spLocks noGrp="1"/>
          </p:cNvSpPr>
          <p:nvPr>
            <p:ph type="subTitle" idx="1"/>
          </p:nvPr>
        </p:nvSpPr>
        <p:spPr/>
        <p:txBody>
          <a:bodyPr>
            <a:normAutofit/>
          </a:bodyPr>
          <a:lstStyle/>
          <a:p>
            <a:r>
              <a:rPr lang="en-US" sz="2000" dirty="0">
                <a:solidFill>
                  <a:srgbClr val="521B93"/>
                </a:solidFill>
              </a:rPr>
              <a:t>UTHSC IBC Chair: Mark A. Miller, Ph.D.</a:t>
            </a:r>
          </a:p>
        </p:txBody>
      </p:sp>
    </p:spTree>
    <p:extLst>
      <p:ext uri="{BB962C8B-B14F-4D97-AF65-F5344CB8AC3E}">
        <p14:creationId xmlns:p14="http://schemas.microsoft.com/office/powerpoint/2010/main" val="8933518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521B93"/>
                </a:solidFill>
              </a:rPr>
              <a:t>Compliance Checklist</a:t>
            </a:r>
            <a:endParaRPr lang="en-US" dirty="0">
              <a:solidFill>
                <a:srgbClr val="521B93"/>
              </a:solidFill>
            </a:endParaRPr>
          </a:p>
        </p:txBody>
      </p:sp>
      <p:sp>
        <p:nvSpPr>
          <p:cNvPr id="3" name="Content Placeholder 2"/>
          <p:cNvSpPr>
            <a:spLocks noGrp="1"/>
          </p:cNvSpPr>
          <p:nvPr>
            <p:ph idx="1"/>
          </p:nvPr>
        </p:nvSpPr>
        <p:spPr>
          <a:xfrm>
            <a:off x="1371599" y="2286000"/>
            <a:ext cx="10250557" cy="3581400"/>
          </a:xfrm>
        </p:spPr>
        <p:txBody>
          <a:bodyPr/>
          <a:lstStyle/>
          <a:p>
            <a:pPr marL="384048" lvl="2">
              <a:spcBef>
                <a:spcPts val="1000"/>
              </a:spcBef>
            </a:pPr>
            <a:r>
              <a:rPr lang="en-US" b="1" i="1" dirty="0"/>
              <a:t>Do you plan to perform studies in research animals that involve human- or non-human primate-derived materials (cell lines, primary cells/tissues, serum, nasal washes, etc</a:t>
            </a:r>
            <a:r>
              <a:rPr lang="en-US" b="1" i="1" dirty="0" smtClean="0"/>
              <a:t>.)</a:t>
            </a:r>
            <a:r>
              <a:rPr lang="en-US" dirty="0" smtClean="0"/>
              <a:t>?</a:t>
            </a:r>
            <a:endParaRPr lang="en-US" dirty="0" smtClean="0">
              <a:solidFill>
                <a:srgbClr val="941100"/>
              </a:solidFill>
            </a:endParaRPr>
          </a:p>
          <a:p>
            <a:pPr marL="841248" lvl="3">
              <a:spcBef>
                <a:spcPts val="1000"/>
              </a:spcBef>
            </a:pPr>
            <a:endParaRPr lang="en-US" dirty="0" smtClean="0">
              <a:solidFill>
                <a:schemeClr val="tx1"/>
              </a:solidFill>
            </a:endParaRPr>
          </a:p>
          <a:p>
            <a:pPr marL="384048" lvl="2">
              <a:spcBef>
                <a:spcPts val="1000"/>
              </a:spcBef>
            </a:pPr>
            <a:r>
              <a:rPr lang="en-US" dirty="0" smtClean="0">
                <a:solidFill>
                  <a:srgbClr val="0432FF"/>
                </a:solidFill>
              </a:rPr>
              <a:t>If “Yes”: </a:t>
            </a:r>
          </a:p>
          <a:p>
            <a:pPr marL="841248" lvl="3">
              <a:spcBef>
                <a:spcPts val="1000"/>
              </a:spcBef>
            </a:pPr>
            <a:r>
              <a:rPr lang="en-US" b="1" u="sng" dirty="0" smtClean="0">
                <a:solidFill>
                  <a:srgbClr val="009051"/>
                </a:solidFill>
              </a:rPr>
              <a:t>Required </a:t>
            </a:r>
            <a:r>
              <a:rPr lang="en-US" b="1" u="sng" dirty="0">
                <a:solidFill>
                  <a:srgbClr val="009051"/>
                </a:solidFill>
              </a:rPr>
              <a:t>annual training </a:t>
            </a:r>
            <a:r>
              <a:rPr lang="en-US" dirty="0">
                <a:solidFill>
                  <a:srgbClr val="009051"/>
                </a:solidFill>
              </a:rPr>
              <a:t>: (1) general laboratory/biosafety training and (2) Blood borne pathogen </a:t>
            </a:r>
            <a:r>
              <a:rPr lang="en-US" dirty="0" smtClean="0">
                <a:solidFill>
                  <a:srgbClr val="009051"/>
                </a:solidFill>
              </a:rPr>
              <a:t>training, </a:t>
            </a:r>
            <a:r>
              <a:rPr lang="en-US" dirty="0">
                <a:solidFill>
                  <a:srgbClr val="009051"/>
                </a:solidFill>
              </a:rPr>
              <a:t>and </a:t>
            </a:r>
            <a:r>
              <a:rPr lang="en-US" dirty="0" smtClean="0">
                <a:solidFill>
                  <a:srgbClr val="009051"/>
                </a:solidFill>
              </a:rPr>
              <a:t>(3) </a:t>
            </a:r>
            <a:r>
              <a:rPr lang="en-US" dirty="0">
                <a:solidFill>
                  <a:srgbClr val="009051"/>
                </a:solidFill>
              </a:rPr>
              <a:t>AALAS Learning Library online module on request by IACUC (not annual) </a:t>
            </a:r>
            <a:endParaRPr lang="en-US" dirty="0" smtClean="0">
              <a:solidFill>
                <a:srgbClr val="009051"/>
              </a:solidFill>
            </a:endParaRPr>
          </a:p>
          <a:p>
            <a:pPr marL="841248" lvl="3">
              <a:spcBef>
                <a:spcPts val="1000"/>
              </a:spcBef>
            </a:pPr>
            <a:r>
              <a:rPr lang="en-US" b="1" u="sng" dirty="0" smtClean="0">
                <a:solidFill>
                  <a:srgbClr val="941100"/>
                </a:solidFill>
              </a:rPr>
              <a:t>Required IBC documentation</a:t>
            </a:r>
            <a:r>
              <a:rPr lang="en-US" dirty="0" smtClean="0">
                <a:solidFill>
                  <a:srgbClr val="941100"/>
                </a:solidFill>
              </a:rPr>
              <a:t>: full IBC Protocol (submitted and approved before initiating work) </a:t>
            </a:r>
          </a:p>
          <a:p>
            <a:pPr marL="841248" lvl="3">
              <a:spcBef>
                <a:spcPts val="1000"/>
              </a:spcBef>
            </a:pPr>
            <a:r>
              <a:rPr lang="en-US" dirty="0" smtClean="0">
                <a:solidFill>
                  <a:srgbClr val="521B93"/>
                </a:solidFill>
              </a:rPr>
              <a:t>Required </a:t>
            </a:r>
            <a:r>
              <a:rPr lang="en-US" dirty="0">
                <a:solidFill>
                  <a:srgbClr val="521B93"/>
                </a:solidFill>
              </a:rPr>
              <a:t>IACUC documentation: IACUC protocol </a:t>
            </a:r>
            <a:r>
              <a:rPr lang="en-US" dirty="0" smtClean="0">
                <a:solidFill>
                  <a:srgbClr val="521B93"/>
                </a:solidFill>
              </a:rPr>
              <a:t>(submitted </a:t>
            </a:r>
            <a:r>
              <a:rPr lang="en-US" dirty="0">
                <a:solidFill>
                  <a:srgbClr val="521B93"/>
                </a:solidFill>
              </a:rPr>
              <a:t>and approved </a:t>
            </a:r>
            <a:r>
              <a:rPr lang="en-US" dirty="0" smtClean="0">
                <a:solidFill>
                  <a:srgbClr val="521B93"/>
                </a:solidFill>
              </a:rPr>
              <a:t>before initiating work)</a:t>
            </a:r>
            <a:endParaRPr lang="en-US" dirty="0">
              <a:solidFill>
                <a:srgbClr val="521B93"/>
              </a:solidFill>
            </a:endParaRPr>
          </a:p>
          <a:p>
            <a:pPr marL="841248" lvl="3">
              <a:spcBef>
                <a:spcPts val="1000"/>
              </a:spcBef>
            </a:pPr>
            <a:endParaRPr lang="en-US" dirty="0">
              <a:solidFill>
                <a:srgbClr val="941100"/>
              </a:solidFill>
            </a:endParaRPr>
          </a:p>
          <a:p>
            <a:pPr marL="841248" lvl="3">
              <a:spcBef>
                <a:spcPts val="1000"/>
              </a:spcBef>
            </a:pPr>
            <a:endParaRPr lang="en-US" dirty="0">
              <a:solidFill>
                <a:srgbClr val="0432FF"/>
              </a:solidFill>
            </a:endParaRPr>
          </a:p>
        </p:txBody>
      </p:sp>
    </p:spTree>
    <p:extLst>
      <p:ext uri="{BB962C8B-B14F-4D97-AF65-F5344CB8AC3E}">
        <p14:creationId xmlns:p14="http://schemas.microsoft.com/office/powerpoint/2010/main" val="8814753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521B93"/>
                </a:solidFill>
              </a:rPr>
              <a:t>Compliance Checklist</a:t>
            </a:r>
            <a:endParaRPr lang="en-US" dirty="0">
              <a:solidFill>
                <a:srgbClr val="521B93"/>
              </a:solidFill>
            </a:endParaRPr>
          </a:p>
        </p:txBody>
      </p:sp>
      <p:sp>
        <p:nvSpPr>
          <p:cNvPr id="3" name="Content Placeholder 2"/>
          <p:cNvSpPr>
            <a:spLocks noGrp="1"/>
          </p:cNvSpPr>
          <p:nvPr>
            <p:ph idx="1"/>
          </p:nvPr>
        </p:nvSpPr>
        <p:spPr>
          <a:xfrm>
            <a:off x="1371600" y="1822174"/>
            <a:ext cx="9601200" cy="4045226"/>
          </a:xfrm>
        </p:spPr>
        <p:txBody>
          <a:bodyPr>
            <a:normAutofit fontScale="92500" lnSpcReduction="20000"/>
          </a:bodyPr>
          <a:lstStyle/>
          <a:p>
            <a:pPr marL="384048" lvl="2">
              <a:spcBef>
                <a:spcPts val="1000"/>
              </a:spcBef>
            </a:pPr>
            <a:r>
              <a:rPr lang="en-US" b="1" i="1" dirty="0"/>
              <a:t>Do you work with infectious agents that require BSL-3 containment</a:t>
            </a:r>
            <a:r>
              <a:rPr lang="en-US" dirty="0" smtClean="0"/>
              <a:t>?</a:t>
            </a:r>
            <a:endParaRPr lang="en-US" dirty="0" smtClean="0">
              <a:solidFill>
                <a:srgbClr val="941100"/>
              </a:solidFill>
            </a:endParaRPr>
          </a:p>
          <a:p>
            <a:pPr marL="841248" lvl="3">
              <a:spcBef>
                <a:spcPts val="1000"/>
              </a:spcBef>
            </a:pPr>
            <a:endParaRPr lang="en-US" dirty="0" smtClean="0">
              <a:solidFill>
                <a:schemeClr val="tx1"/>
              </a:solidFill>
            </a:endParaRPr>
          </a:p>
          <a:p>
            <a:pPr marL="384048" lvl="2">
              <a:spcBef>
                <a:spcPts val="1000"/>
              </a:spcBef>
            </a:pPr>
            <a:r>
              <a:rPr lang="en-US" dirty="0" smtClean="0">
                <a:solidFill>
                  <a:srgbClr val="0432FF"/>
                </a:solidFill>
              </a:rPr>
              <a:t>If “Yes”: </a:t>
            </a:r>
          </a:p>
          <a:p>
            <a:pPr marL="841248" lvl="3">
              <a:spcBef>
                <a:spcPts val="1000"/>
              </a:spcBef>
            </a:pPr>
            <a:r>
              <a:rPr lang="en-US" b="1" u="sng" dirty="0" smtClean="0">
                <a:solidFill>
                  <a:srgbClr val="009051"/>
                </a:solidFill>
              </a:rPr>
              <a:t>Required </a:t>
            </a:r>
            <a:r>
              <a:rPr lang="en-US" b="1" u="sng" dirty="0">
                <a:solidFill>
                  <a:srgbClr val="009051"/>
                </a:solidFill>
              </a:rPr>
              <a:t>annual training </a:t>
            </a:r>
            <a:r>
              <a:rPr lang="en-US" dirty="0">
                <a:solidFill>
                  <a:srgbClr val="009051"/>
                </a:solidFill>
              </a:rPr>
              <a:t>: (1) general laboratory/biosafety training and (2) </a:t>
            </a:r>
            <a:r>
              <a:rPr lang="en-US" dirty="0" smtClean="0">
                <a:solidFill>
                  <a:srgbClr val="009051"/>
                </a:solidFill>
              </a:rPr>
              <a:t>BSL-3 safety training</a:t>
            </a:r>
            <a:endParaRPr lang="en-US" dirty="0">
              <a:solidFill>
                <a:srgbClr val="009051"/>
              </a:solidFill>
            </a:endParaRPr>
          </a:p>
          <a:p>
            <a:pPr marL="841248" lvl="3">
              <a:spcBef>
                <a:spcPts val="1000"/>
              </a:spcBef>
            </a:pPr>
            <a:r>
              <a:rPr lang="en-US" b="1" u="sng" dirty="0">
                <a:solidFill>
                  <a:srgbClr val="941100"/>
                </a:solidFill>
              </a:rPr>
              <a:t>Required IBC documentation</a:t>
            </a:r>
            <a:r>
              <a:rPr lang="en-US" dirty="0">
                <a:solidFill>
                  <a:srgbClr val="941100"/>
                </a:solidFill>
              </a:rPr>
              <a:t>: </a:t>
            </a:r>
            <a:r>
              <a:rPr lang="en-US" dirty="0" smtClean="0">
                <a:solidFill>
                  <a:srgbClr val="941100"/>
                </a:solidFill>
              </a:rPr>
              <a:t>(1) </a:t>
            </a:r>
            <a:r>
              <a:rPr lang="en-US" dirty="0">
                <a:solidFill>
                  <a:srgbClr val="941100"/>
                </a:solidFill>
              </a:rPr>
              <a:t>full IBC Protocol (submitted and approved before initiating work) </a:t>
            </a:r>
            <a:r>
              <a:rPr lang="en-US" dirty="0" smtClean="0">
                <a:solidFill>
                  <a:srgbClr val="941100"/>
                </a:solidFill>
              </a:rPr>
              <a:t>and (2) RBL Project Request (see IBC or RBL website)</a:t>
            </a:r>
          </a:p>
          <a:p>
            <a:pPr marL="841248" lvl="3">
              <a:spcBef>
                <a:spcPts val="1000"/>
              </a:spcBef>
            </a:pPr>
            <a:endParaRPr lang="en-US" dirty="0" smtClean="0">
              <a:solidFill>
                <a:srgbClr val="941100"/>
              </a:solidFill>
            </a:endParaRPr>
          </a:p>
          <a:p>
            <a:pPr marL="841248" lvl="3">
              <a:spcBef>
                <a:spcPts val="1000"/>
              </a:spcBef>
            </a:pPr>
            <a:endParaRPr lang="en-US" dirty="0">
              <a:solidFill>
                <a:srgbClr val="941100"/>
              </a:solidFill>
            </a:endParaRPr>
          </a:p>
          <a:p>
            <a:pPr marL="292100" lvl="3" indent="-285750">
              <a:spcBef>
                <a:spcPts val="1000"/>
              </a:spcBef>
              <a:buFont typeface="Wingdings" charset="2"/>
              <a:buChar char="§"/>
            </a:pPr>
            <a:r>
              <a:rPr lang="en-US" dirty="0" smtClean="0">
                <a:solidFill>
                  <a:schemeClr val="tx1"/>
                </a:solidFill>
              </a:rPr>
              <a:t>Does the planned work involve use of infectious select agents?</a:t>
            </a:r>
          </a:p>
          <a:p>
            <a:pPr marL="292100" lvl="3" indent="-285750">
              <a:spcBef>
                <a:spcPts val="1000"/>
              </a:spcBef>
              <a:buFont typeface="Wingdings" charset="2"/>
              <a:buChar char="§"/>
            </a:pPr>
            <a:endParaRPr lang="en-US" dirty="0" smtClean="0">
              <a:solidFill>
                <a:schemeClr val="tx1"/>
              </a:solidFill>
            </a:endParaRPr>
          </a:p>
          <a:p>
            <a:pPr marL="292100" lvl="3" indent="-285750">
              <a:spcBef>
                <a:spcPts val="1000"/>
              </a:spcBef>
              <a:buFont typeface="Wingdings" charset="2"/>
              <a:buChar char="§"/>
            </a:pPr>
            <a:r>
              <a:rPr lang="en-US" dirty="0">
                <a:solidFill>
                  <a:srgbClr val="0432FF"/>
                </a:solidFill>
              </a:rPr>
              <a:t>If “Yes”: </a:t>
            </a:r>
            <a:r>
              <a:rPr lang="en-US" dirty="0" smtClean="0">
                <a:solidFill>
                  <a:srgbClr val="0432FF"/>
                </a:solidFill>
              </a:rPr>
              <a:t>Additional requirements must be met (contact Jennifer Stabenow at 448-6649 or </a:t>
            </a:r>
            <a:r>
              <a:rPr lang="en-US" dirty="0" err="1" smtClean="0">
                <a:solidFill>
                  <a:srgbClr val="0432FF"/>
                </a:solidFill>
              </a:rPr>
              <a:t>Jstabeno@uthsc.edu</a:t>
            </a:r>
            <a:r>
              <a:rPr lang="en-US" dirty="0" smtClean="0">
                <a:solidFill>
                  <a:srgbClr val="0432FF"/>
                </a:solidFill>
              </a:rPr>
              <a:t>)</a:t>
            </a:r>
            <a:endParaRPr lang="en-US" dirty="0">
              <a:solidFill>
                <a:srgbClr val="0432FF"/>
              </a:solidFill>
            </a:endParaRPr>
          </a:p>
          <a:p>
            <a:pPr marL="841248" lvl="3">
              <a:spcBef>
                <a:spcPts val="1000"/>
              </a:spcBef>
            </a:pPr>
            <a:endParaRPr lang="en-US" dirty="0">
              <a:solidFill>
                <a:srgbClr val="0432FF"/>
              </a:solidFill>
            </a:endParaRPr>
          </a:p>
        </p:txBody>
      </p:sp>
    </p:spTree>
    <p:extLst>
      <p:ext uri="{BB962C8B-B14F-4D97-AF65-F5344CB8AC3E}">
        <p14:creationId xmlns:p14="http://schemas.microsoft.com/office/powerpoint/2010/main" val="11269594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521B93"/>
                </a:solidFill>
              </a:rPr>
              <a:t>Compliance Checklist</a:t>
            </a:r>
            <a:endParaRPr lang="en-US" dirty="0">
              <a:solidFill>
                <a:srgbClr val="521B93"/>
              </a:solidFill>
            </a:endParaRPr>
          </a:p>
        </p:txBody>
      </p:sp>
      <p:sp>
        <p:nvSpPr>
          <p:cNvPr id="3" name="Content Placeholder 2"/>
          <p:cNvSpPr>
            <a:spLocks noGrp="1"/>
          </p:cNvSpPr>
          <p:nvPr>
            <p:ph idx="1"/>
          </p:nvPr>
        </p:nvSpPr>
        <p:spPr>
          <a:xfrm>
            <a:off x="1371600" y="2286000"/>
            <a:ext cx="10389704" cy="3581400"/>
          </a:xfrm>
        </p:spPr>
        <p:txBody>
          <a:bodyPr/>
          <a:lstStyle/>
          <a:p>
            <a:pPr marL="384048" lvl="2">
              <a:spcBef>
                <a:spcPts val="1000"/>
              </a:spcBef>
            </a:pPr>
            <a:r>
              <a:rPr lang="en-US" b="1" i="1" dirty="0"/>
              <a:t>Do you work with toxins and/or select agent toxins</a:t>
            </a:r>
            <a:r>
              <a:rPr lang="en-US" dirty="0" smtClean="0"/>
              <a:t>?</a:t>
            </a:r>
            <a:endParaRPr lang="en-US" dirty="0" smtClean="0">
              <a:solidFill>
                <a:srgbClr val="941100"/>
              </a:solidFill>
            </a:endParaRPr>
          </a:p>
          <a:p>
            <a:pPr marL="841248" lvl="3">
              <a:spcBef>
                <a:spcPts val="1000"/>
              </a:spcBef>
            </a:pPr>
            <a:endParaRPr lang="en-US" dirty="0" smtClean="0">
              <a:solidFill>
                <a:schemeClr val="tx1"/>
              </a:solidFill>
            </a:endParaRPr>
          </a:p>
          <a:p>
            <a:pPr marL="384048" lvl="2">
              <a:spcBef>
                <a:spcPts val="1000"/>
              </a:spcBef>
            </a:pPr>
            <a:r>
              <a:rPr lang="en-US" dirty="0" smtClean="0">
                <a:solidFill>
                  <a:srgbClr val="0432FF"/>
                </a:solidFill>
              </a:rPr>
              <a:t>If “Yes”: </a:t>
            </a:r>
          </a:p>
          <a:p>
            <a:pPr marL="841248" lvl="3">
              <a:spcBef>
                <a:spcPts val="1000"/>
              </a:spcBef>
            </a:pPr>
            <a:r>
              <a:rPr lang="en-US" b="1" u="sng" dirty="0" smtClean="0">
                <a:solidFill>
                  <a:srgbClr val="009051"/>
                </a:solidFill>
              </a:rPr>
              <a:t>Required </a:t>
            </a:r>
            <a:r>
              <a:rPr lang="en-US" b="1" u="sng" dirty="0">
                <a:solidFill>
                  <a:srgbClr val="009051"/>
                </a:solidFill>
              </a:rPr>
              <a:t>annual training </a:t>
            </a:r>
            <a:r>
              <a:rPr lang="en-US" dirty="0">
                <a:solidFill>
                  <a:srgbClr val="009051"/>
                </a:solidFill>
              </a:rPr>
              <a:t>: (1) general laboratory/biosafety training and (2) IBC training </a:t>
            </a:r>
          </a:p>
          <a:p>
            <a:pPr marL="841248" lvl="3">
              <a:spcBef>
                <a:spcPts val="1000"/>
              </a:spcBef>
            </a:pPr>
            <a:r>
              <a:rPr lang="en-US" b="1" u="sng" dirty="0">
                <a:solidFill>
                  <a:srgbClr val="941100"/>
                </a:solidFill>
              </a:rPr>
              <a:t>Required IBC documentation</a:t>
            </a:r>
            <a:r>
              <a:rPr lang="en-US" dirty="0">
                <a:solidFill>
                  <a:srgbClr val="941100"/>
                </a:solidFill>
              </a:rPr>
              <a:t>: Toxins Usage Form </a:t>
            </a:r>
            <a:r>
              <a:rPr lang="en-US" dirty="0" smtClean="0">
                <a:solidFill>
                  <a:srgbClr val="941100"/>
                </a:solidFill>
              </a:rPr>
              <a:t>(submitted and approved before initiating work)</a:t>
            </a:r>
          </a:p>
          <a:p>
            <a:pPr marL="841248" lvl="3">
              <a:spcBef>
                <a:spcPts val="1000"/>
              </a:spcBef>
            </a:pPr>
            <a:endParaRPr lang="en-US" dirty="0">
              <a:solidFill>
                <a:srgbClr val="941100"/>
              </a:solidFill>
            </a:endParaRPr>
          </a:p>
          <a:p>
            <a:pPr marL="841248" lvl="3">
              <a:spcBef>
                <a:spcPts val="1000"/>
              </a:spcBef>
            </a:pPr>
            <a:r>
              <a:rPr lang="en-US" b="1" dirty="0" smtClean="0">
                <a:solidFill>
                  <a:srgbClr val="521B93"/>
                </a:solidFill>
              </a:rPr>
              <a:t>Notifications prior to initiating work involving select toxins</a:t>
            </a:r>
            <a:r>
              <a:rPr lang="en-US" dirty="0" smtClean="0">
                <a:solidFill>
                  <a:srgbClr val="521B93"/>
                </a:solidFill>
              </a:rPr>
              <a:t>: (1) </a:t>
            </a:r>
            <a:r>
              <a:rPr lang="en-US" dirty="0">
                <a:solidFill>
                  <a:srgbClr val="521B93"/>
                </a:solidFill>
              </a:rPr>
              <a:t>Director of Research Safety Affairs </a:t>
            </a:r>
            <a:r>
              <a:rPr lang="en-US" dirty="0" smtClean="0">
                <a:solidFill>
                  <a:srgbClr val="521B93"/>
                </a:solidFill>
              </a:rPr>
              <a:t>[at 488-7374] and (2) UTHSC RO [at 448-6649]</a:t>
            </a:r>
            <a:endParaRPr lang="en-US" dirty="0">
              <a:solidFill>
                <a:srgbClr val="521B93"/>
              </a:solidFill>
            </a:endParaRPr>
          </a:p>
          <a:p>
            <a:pPr marL="841248" lvl="3">
              <a:spcBef>
                <a:spcPts val="1000"/>
              </a:spcBef>
            </a:pPr>
            <a:endParaRPr lang="en-US" dirty="0">
              <a:solidFill>
                <a:srgbClr val="0432FF"/>
              </a:solidFill>
            </a:endParaRPr>
          </a:p>
        </p:txBody>
      </p:sp>
    </p:spTree>
    <p:extLst>
      <p:ext uri="{BB962C8B-B14F-4D97-AF65-F5344CB8AC3E}">
        <p14:creationId xmlns:p14="http://schemas.microsoft.com/office/powerpoint/2010/main" val="8739664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521B93"/>
                </a:solidFill>
              </a:rPr>
              <a:t>Annual Safety Training</a:t>
            </a:r>
            <a:endParaRPr lang="en-US" dirty="0">
              <a:solidFill>
                <a:srgbClr val="521B93"/>
              </a:solidFill>
            </a:endParaRPr>
          </a:p>
        </p:txBody>
      </p:sp>
      <p:sp>
        <p:nvSpPr>
          <p:cNvPr id="3" name="Content Placeholder 2"/>
          <p:cNvSpPr>
            <a:spLocks noGrp="1"/>
          </p:cNvSpPr>
          <p:nvPr>
            <p:ph idx="1"/>
          </p:nvPr>
        </p:nvSpPr>
        <p:spPr>
          <a:xfrm>
            <a:off x="1371600" y="2286000"/>
            <a:ext cx="10389704" cy="3581400"/>
          </a:xfrm>
        </p:spPr>
        <p:txBody>
          <a:bodyPr/>
          <a:lstStyle/>
          <a:p>
            <a:pPr marL="384048" lvl="2">
              <a:spcBef>
                <a:spcPts val="1000"/>
              </a:spcBef>
            </a:pPr>
            <a:r>
              <a:rPr lang="en-US" b="1" i="1" dirty="0" smtClean="0"/>
              <a:t>General Laboratory/Biosafety Training (two options)</a:t>
            </a:r>
            <a:endParaRPr lang="en-US" b="1" i="1" dirty="0"/>
          </a:p>
          <a:p>
            <a:pPr marL="841248" lvl="3">
              <a:spcBef>
                <a:spcPts val="1000"/>
              </a:spcBef>
            </a:pPr>
            <a:r>
              <a:rPr lang="en-US" b="1" dirty="0" smtClean="0">
                <a:solidFill>
                  <a:srgbClr val="0432FF"/>
                </a:solidFill>
              </a:rPr>
              <a:t>In </a:t>
            </a:r>
            <a:r>
              <a:rPr lang="en-US" b="1" dirty="0">
                <a:solidFill>
                  <a:srgbClr val="0432FF"/>
                </a:solidFill>
              </a:rPr>
              <a:t>person classroom training module: provided by Safety Affairs staff members (email: </a:t>
            </a:r>
            <a:r>
              <a:rPr lang="en-US" b="1" dirty="0" err="1" smtClean="0">
                <a:solidFill>
                  <a:srgbClr val="0432FF"/>
                </a:solidFill>
              </a:rPr>
              <a:t>labsafety@uthsc.edu</a:t>
            </a:r>
            <a:r>
              <a:rPr lang="en-US" b="1" smtClean="0">
                <a:solidFill>
                  <a:srgbClr val="0432FF"/>
                </a:solidFill>
              </a:rPr>
              <a:t>);</a:t>
            </a:r>
            <a:r>
              <a:rPr lang="en-US" b="1" dirty="0">
                <a:solidFill>
                  <a:srgbClr val="0432FF"/>
                </a:solidFill>
              </a:rPr>
              <a:t>  </a:t>
            </a:r>
            <a:r>
              <a:rPr lang="en-US" b="1">
                <a:solidFill>
                  <a:srgbClr val="0432FF"/>
                </a:solidFill>
              </a:rPr>
              <a:t>Available </a:t>
            </a:r>
            <a:r>
              <a:rPr lang="en-US" b="1" smtClean="0">
                <a:solidFill>
                  <a:srgbClr val="0432FF"/>
                </a:solidFill>
              </a:rPr>
              <a:t>monthly</a:t>
            </a:r>
            <a:endParaRPr lang="en-US" b="1" dirty="0">
              <a:solidFill>
                <a:srgbClr val="0432FF"/>
              </a:solidFill>
            </a:endParaRPr>
          </a:p>
          <a:p>
            <a:pPr marL="841248" lvl="3">
              <a:spcBef>
                <a:spcPts val="1000"/>
              </a:spcBef>
            </a:pPr>
            <a:r>
              <a:rPr lang="en-US" b="1" dirty="0">
                <a:solidFill>
                  <a:srgbClr val="0432FF"/>
                </a:solidFill>
              </a:rPr>
              <a:t>On-line training module: </a:t>
            </a:r>
            <a:r>
              <a:rPr lang="en-US" b="1" dirty="0" err="1" smtClean="0">
                <a:solidFill>
                  <a:srgbClr val="0432FF"/>
                </a:solidFill>
              </a:rPr>
              <a:t>Skillsoft</a:t>
            </a:r>
            <a:r>
              <a:rPr lang="en-US" b="1" dirty="0" smtClean="0">
                <a:solidFill>
                  <a:srgbClr val="0432FF"/>
                </a:solidFill>
              </a:rPr>
              <a:t> </a:t>
            </a:r>
            <a:r>
              <a:rPr lang="en-US" b="1" dirty="0">
                <a:solidFill>
                  <a:srgbClr val="0432FF"/>
                </a:solidFill>
              </a:rPr>
              <a:t>learning platform (accessible via Safety Affairs webpage)</a:t>
            </a:r>
            <a:endParaRPr lang="en-US" dirty="0">
              <a:solidFill>
                <a:srgbClr val="0432FF"/>
              </a:solidFill>
            </a:endParaRPr>
          </a:p>
          <a:p>
            <a:pPr marL="384048" lvl="2">
              <a:spcBef>
                <a:spcPts val="1000"/>
              </a:spcBef>
            </a:pPr>
            <a:endParaRPr lang="en-US" b="1" i="1" dirty="0" smtClean="0"/>
          </a:p>
          <a:p>
            <a:pPr marL="384048" lvl="2">
              <a:spcBef>
                <a:spcPts val="1000"/>
              </a:spcBef>
            </a:pPr>
            <a:r>
              <a:rPr lang="en-US" b="1" i="1" dirty="0" smtClean="0"/>
              <a:t>Annual Blood Borne Pathogen Training</a:t>
            </a:r>
          </a:p>
          <a:p>
            <a:pPr marL="841248" lvl="3">
              <a:spcBef>
                <a:spcPts val="1000"/>
              </a:spcBef>
            </a:pPr>
            <a:r>
              <a:rPr lang="en-US" b="1" dirty="0" err="1">
                <a:solidFill>
                  <a:srgbClr val="0432FF"/>
                </a:solidFill>
              </a:rPr>
              <a:t>Skillsoft</a:t>
            </a:r>
            <a:r>
              <a:rPr lang="en-US" b="1" dirty="0">
                <a:solidFill>
                  <a:srgbClr val="0432FF"/>
                </a:solidFill>
              </a:rPr>
              <a:t> learning platform (accessible via Safety Affairs webpage)</a:t>
            </a:r>
            <a:endParaRPr lang="en-US" dirty="0">
              <a:solidFill>
                <a:srgbClr val="0432FF"/>
              </a:solidFill>
            </a:endParaRPr>
          </a:p>
          <a:p>
            <a:pPr marL="841248" lvl="3">
              <a:spcBef>
                <a:spcPts val="1000"/>
              </a:spcBef>
            </a:pPr>
            <a:endParaRPr lang="en-US" dirty="0" smtClean="0">
              <a:solidFill>
                <a:srgbClr val="941100"/>
              </a:solidFill>
            </a:endParaRPr>
          </a:p>
          <a:p>
            <a:pPr marL="841248" lvl="3">
              <a:spcBef>
                <a:spcPts val="1000"/>
              </a:spcBef>
            </a:pPr>
            <a:endParaRPr lang="en-US" dirty="0">
              <a:solidFill>
                <a:srgbClr val="0432FF"/>
              </a:solidFill>
            </a:endParaRPr>
          </a:p>
        </p:txBody>
      </p:sp>
    </p:spTree>
    <p:extLst>
      <p:ext uri="{BB962C8B-B14F-4D97-AF65-F5344CB8AC3E}">
        <p14:creationId xmlns:p14="http://schemas.microsoft.com/office/powerpoint/2010/main" val="16484325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521B93"/>
                </a:solidFill>
              </a:rPr>
              <a:t>Contacting the IBC</a:t>
            </a:r>
            <a:endParaRPr lang="en-US" dirty="0">
              <a:solidFill>
                <a:srgbClr val="521B93"/>
              </a:solidFill>
            </a:endParaRPr>
          </a:p>
        </p:txBody>
      </p:sp>
      <p:sp>
        <p:nvSpPr>
          <p:cNvPr id="3" name="Content Placeholder 2"/>
          <p:cNvSpPr>
            <a:spLocks noGrp="1"/>
          </p:cNvSpPr>
          <p:nvPr>
            <p:ph idx="1"/>
          </p:nvPr>
        </p:nvSpPr>
        <p:spPr/>
        <p:txBody>
          <a:bodyPr/>
          <a:lstStyle/>
          <a:p>
            <a:pPr marL="384048" lvl="2">
              <a:spcBef>
                <a:spcPts val="1000"/>
              </a:spcBef>
            </a:pPr>
            <a:r>
              <a:rPr lang="en-US" b="1" i="1" dirty="0" smtClean="0"/>
              <a:t>If you have any questions relating to IBC approval/notification relating to your research activities, feel free to contact the IBC office for guidance:</a:t>
            </a:r>
          </a:p>
          <a:p>
            <a:pPr marL="841248" lvl="3">
              <a:spcBef>
                <a:spcPts val="1000"/>
              </a:spcBef>
            </a:pPr>
            <a:r>
              <a:rPr lang="en-US" b="1" dirty="0" smtClean="0"/>
              <a:t>Via email: </a:t>
            </a:r>
            <a:r>
              <a:rPr lang="en-US" b="1" dirty="0">
                <a:solidFill>
                  <a:srgbClr val="941100"/>
                </a:solidFill>
                <a:hlinkClick r:id="rId3"/>
              </a:rPr>
              <a:t>IBC@uthsc.edu</a:t>
            </a:r>
            <a:endParaRPr lang="en-US" b="1" dirty="0">
              <a:solidFill>
                <a:srgbClr val="941100"/>
              </a:solidFill>
            </a:endParaRPr>
          </a:p>
          <a:p>
            <a:pPr marL="841248" lvl="3">
              <a:spcBef>
                <a:spcPts val="1000"/>
              </a:spcBef>
            </a:pPr>
            <a:r>
              <a:rPr lang="en-US" b="1" i="1" dirty="0" smtClean="0"/>
              <a:t>Via phone: 448-2164</a:t>
            </a:r>
          </a:p>
        </p:txBody>
      </p:sp>
    </p:spTree>
    <p:extLst>
      <p:ext uri="{BB962C8B-B14F-4D97-AF65-F5344CB8AC3E}">
        <p14:creationId xmlns:p14="http://schemas.microsoft.com/office/powerpoint/2010/main" val="21129254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521B93"/>
                </a:solidFill>
              </a:rPr>
              <a:t>Purpose of the IBC</a:t>
            </a:r>
          </a:p>
        </p:txBody>
      </p:sp>
      <p:sp>
        <p:nvSpPr>
          <p:cNvPr id="3" name="Content Placeholder 2"/>
          <p:cNvSpPr>
            <a:spLocks noGrp="1"/>
          </p:cNvSpPr>
          <p:nvPr>
            <p:ph idx="1"/>
          </p:nvPr>
        </p:nvSpPr>
        <p:spPr/>
        <p:txBody>
          <a:bodyPr/>
          <a:lstStyle/>
          <a:p>
            <a:r>
              <a:rPr lang="en-US" dirty="0"/>
              <a:t>NIH Office of Biotechnology Activities (OBA) requires all research Institutions to have an IBC</a:t>
            </a:r>
          </a:p>
          <a:p>
            <a:endParaRPr lang="en-US" dirty="0"/>
          </a:p>
          <a:p>
            <a:pPr lvl="1"/>
            <a:r>
              <a:rPr lang="en-US" dirty="0">
                <a:solidFill>
                  <a:srgbClr val="0432FF"/>
                </a:solidFill>
              </a:rPr>
              <a:t>the IBC reviews research protocols to ensure:</a:t>
            </a:r>
          </a:p>
          <a:p>
            <a:endParaRPr lang="en-US" dirty="0"/>
          </a:p>
          <a:p>
            <a:pPr lvl="2"/>
            <a:r>
              <a:rPr lang="en-US" dirty="0">
                <a:solidFill>
                  <a:srgbClr val="009051"/>
                </a:solidFill>
              </a:rPr>
              <a:t>that the a proper risk assessment has been performed</a:t>
            </a:r>
          </a:p>
          <a:p>
            <a:pPr lvl="2"/>
            <a:r>
              <a:rPr lang="en-US" dirty="0" smtClean="0">
                <a:solidFill>
                  <a:srgbClr val="009051"/>
                </a:solidFill>
              </a:rPr>
              <a:t>that </a:t>
            </a:r>
            <a:r>
              <a:rPr lang="en-US" dirty="0">
                <a:solidFill>
                  <a:srgbClr val="009051"/>
                </a:solidFill>
              </a:rPr>
              <a:t>appropriate safety measures are being taken to mitigate the risks </a:t>
            </a:r>
          </a:p>
          <a:p>
            <a:endParaRPr lang="en-US" dirty="0"/>
          </a:p>
        </p:txBody>
      </p:sp>
    </p:spTree>
    <p:extLst>
      <p:ext uri="{BB962C8B-B14F-4D97-AF65-F5344CB8AC3E}">
        <p14:creationId xmlns:p14="http://schemas.microsoft.com/office/powerpoint/2010/main" val="19548990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521B93"/>
                </a:solidFill>
              </a:rPr>
              <a:t>Institutional Compliance: IBC</a:t>
            </a:r>
            <a:endParaRPr lang="en-US" dirty="0">
              <a:solidFill>
                <a:srgbClr val="521B93"/>
              </a:solidFill>
            </a:endParaRPr>
          </a:p>
        </p:txBody>
      </p:sp>
      <p:sp>
        <p:nvSpPr>
          <p:cNvPr id="3" name="Content Placeholder 2"/>
          <p:cNvSpPr>
            <a:spLocks noGrp="1"/>
          </p:cNvSpPr>
          <p:nvPr>
            <p:ph idx="1"/>
          </p:nvPr>
        </p:nvSpPr>
        <p:spPr>
          <a:xfrm>
            <a:off x="1371600" y="1972733"/>
            <a:ext cx="9601200" cy="3894667"/>
          </a:xfrm>
        </p:spPr>
        <p:txBody>
          <a:bodyPr>
            <a:normAutofit lnSpcReduction="10000"/>
          </a:bodyPr>
          <a:lstStyle/>
          <a:p>
            <a:r>
              <a:rPr lang="en-US" dirty="0" smtClean="0"/>
              <a:t>The IBC coordinates with both the Institutional Review Board (IRB) and the Institutional Animal Use and Care Committee (IACUC)</a:t>
            </a:r>
            <a:endParaRPr lang="en-US" dirty="0"/>
          </a:p>
          <a:p>
            <a:endParaRPr lang="en-US" dirty="0"/>
          </a:p>
          <a:p>
            <a:pPr lvl="1"/>
            <a:r>
              <a:rPr lang="en-US" dirty="0" smtClean="0">
                <a:solidFill>
                  <a:srgbClr val="0432FF"/>
                </a:solidFill>
              </a:rPr>
              <a:t>IRB protects the rights of human subjects</a:t>
            </a:r>
          </a:p>
          <a:p>
            <a:pPr lvl="1"/>
            <a:endParaRPr lang="en-US" dirty="0" smtClean="0">
              <a:solidFill>
                <a:srgbClr val="0432FF"/>
              </a:solidFill>
            </a:endParaRPr>
          </a:p>
          <a:p>
            <a:pPr lvl="1"/>
            <a:r>
              <a:rPr lang="en-US" dirty="0" smtClean="0">
                <a:solidFill>
                  <a:srgbClr val="0432FF"/>
                </a:solidFill>
              </a:rPr>
              <a:t>IACUC ensures that all </a:t>
            </a:r>
            <a:r>
              <a:rPr lang="en-US" i="0" dirty="0" smtClean="0">
                <a:solidFill>
                  <a:srgbClr val="0432FF"/>
                </a:solidFill>
              </a:rPr>
              <a:t>in vivo </a:t>
            </a:r>
            <a:r>
              <a:rPr lang="en-US" dirty="0" smtClean="0">
                <a:solidFill>
                  <a:srgbClr val="0432FF"/>
                </a:solidFill>
              </a:rPr>
              <a:t>work is performed in accordance with the Animal Welfare </a:t>
            </a:r>
            <a:r>
              <a:rPr lang="en-US" dirty="0">
                <a:solidFill>
                  <a:srgbClr val="0432FF"/>
                </a:solidFill>
              </a:rPr>
              <a:t>Act and the Guide for the Care and Use of Laboratory </a:t>
            </a:r>
            <a:r>
              <a:rPr lang="en-US" dirty="0" smtClean="0">
                <a:solidFill>
                  <a:srgbClr val="0432FF"/>
                </a:solidFill>
              </a:rPr>
              <a:t>Animals</a:t>
            </a:r>
          </a:p>
          <a:p>
            <a:pPr lvl="1"/>
            <a:endParaRPr lang="en-US" dirty="0" smtClean="0">
              <a:solidFill>
                <a:srgbClr val="0432FF"/>
              </a:solidFill>
            </a:endParaRPr>
          </a:p>
          <a:p>
            <a:pPr lvl="1"/>
            <a:r>
              <a:rPr lang="en-US" dirty="0" smtClean="0">
                <a:solidFill>
                  <a:srgbClr val="0432FF"/>
                </a:solidFill>
              </a:rPr>
              <a:t>IBC ensures that all investigators understand the risks associated with their work</a:t>
            </a:r>
            <a:endParaRPr lang="en-US" dirty="0">
              <a:solidFill>
                <a:srgbClr val="0432FF"/>
              </a:solidFill>
            </a:endParaRPr>
          </a:p>
          <a:p>
            <a:endParaRPr lang="en-US" dirty="0"/>
          </a:p>
          <a:p>
            <a:pPr lvl="2"/>
            <a:r>
              <a:rPr lang="en-US" dirty="0" smtClean="0">
                <a:solidFill>
                  <a:srgbClr val="009051"/>
                </a:solidFill>
              </a:rPr>
              <a:t>These three committees collaborate to ensure that PIs have appropriate compliance documentation in place</a:t>
            </a:r>
            <a:endParaRPr lang="en-US" dirty="0">
              <a:solidFill>
                <a:srgbClr val="009051"/>
              </a:solidFill>
            </a:endParaRPr>
          </a:p>
          <a:p>
            <a:endParaRPr lang="en-US" dirty="0"/>
          </a:p>
        </p:txBody>
      </p:sp>
    </p:spTree>
    <p:extLst>
      <p:ext uri="{BB962C8B-B14F-4D97-AF65-F5344CB8AC3E}">
        <p14:creationId xmlns:p14="http://schemas.microsoft.com/office/powerpoint/2010/main" val="1300609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521B93"/>
                </a:solidFill>
              </a:rPr>
              <a:t>UTHSC IBC Research Oversight</a:t>
            </a:r>
            <a:endParaRPr lang="en-US" dirty="0">
              <a:solidFill>
                <a:srgbClr val="521B93"/>
              </a:solidFill>
            </a:endParaRPr>
          </a:p>
        </p:txBody>
      </p:sp>
      <p:sp>
        <p:nvSpPr>
          <p:cNvPr id="3" name="Content Placeholder 2"/>
          <p:cNvSpPr>
            <a:spLocks noGrp="1"/>
          </p:cNvSpPr>
          <p:nvPr>
            <p:ph idx="1"/>
          </p:nvPr>
        </p:nvSpPr>
        <p:spPr>
          <a:xfrm>
            <a:off x="1371600" y="1354667"/>
            <a:ext cx="9601200" cy="4512733"/>
          </a:xfrm>
        </p:spPr>
        <p:txBody>
          <a:bodyPr>
            <a:normAutofit fontScale="92500" lnSpcReduction="10000"/>
          </a:bodyPr>
          <a:lstStyle/>
          <a:p>
            <a:r>
              <a:rPr lang="en-US" dirty="0" smtClean="0"/>
              <a:t>IBC compliance/training requirements depends on the type of work that will be performed</a:t>
            </a:r>
          </a:p>
          <a:p>
            <a:endParaRPr lang="en-US" dirty="0"/>
          </a:p>
          <a:p>
            <a:r>
              <a:rPr lang="en-US" dirty="0" smtClean="0"/>
              <a:t>Work that requires full IBC Protocol approval</a:t>
            </a:r>
          </a:p>
          <a:p>
            <a:pPr lvl="1"/>
            <a:r>
              <a:rPr lang="en-US" dirty="0">
                <a:solidFill>
                  <a:srgbClr val="0432FF"/>
                </a:solidFill>
              </a:rPr>
              <a:t>Any work involving </a:t>
            </a:r>
            <a:r>
              <a:rPr lang="en-US" dirty="0" smtClean="0">
                <a:solidFill>
                  <a:srgbClr val="0432FF"/>
                </a:solidFill>
              </a:rPr>
              <a:t>rDNA</a:t>
            </a:r>
          </a:p>
          <a:p>
            <a:pPr lvl="1"/>
            <a:endParaRPr lang="en-US" dirty="0">
              <a:solidFill>
                <a:srgbClr val="0432FF"/>
              </a:solidFill>
            </a:endParaRPr>
          </a:p>
          <a:p>
            <a:pPr lvl="1"/>
            <a:r>
              <a:rPr lang="en-US" dirty="0">
                <a:solidFill>
                  <a:srgbClr val="0432FF"/>
                </a:solidFill>
              </a:rPr>
              <a:t>Any in vivo work involving agents that require BSL-2 </a:t>
            </a:r>
            <a:r>
              <a:rPr lang="en-US" dirty="0" smtClean="0">
                <a:solidFill>
                  <a:srgbClr val="0432FF"/>
                </a:solidFill>
              </a:rPr>
              <a:t>containment</a:t>
            </a:r>
          </a:p>
          <a:p>
            <a:pPr lvl="2"/>
            <a:r>
              <a:rPr lang="en-US" i="1" dirty="0">
                <a:solidFill>
                  <a:srgbClr val="941100"/>
                </a:solidFill>
              </a:rPr>
              <a:t>In vivo </a:t>
            </a:r>
            <a:r>
              <a:rPr lang="en-US" dirty="0">
                <a:solidFill>
                  <a:srgbClr val="941100"/>
                </a:solidFill>
              </a:rPr>
              <a:t>studies with Risk Group </a:t>
            </a:r>
            <a:r>
              <a:rPr lang="en-US" dirty="0" smtClean="0">
                <a:solidFill>
                  <a:srgbClr val="941100"/>
                </a:solidFill>
              </a:rPr>
              <a:t>2 (RG2) </a:t>
            </a:r>
            <a:r>
              <a:rPr lang="en-US" dirty="0">
                <a:solidFill>
                  <a:srgbClr val="941100"/>
                </a:solidFill>
              </a:rPr>
              <a:t>or </a:t>
            </a:r>
            <a:r>
              <a:rPr lang="en-US" dirty="0" smtClean="0">
                <a:solidFill>
                  <a:srgbClr val="941100"/>
                </a:solidFill>
              </a:rPr>
              <a:t>Risk </a:t>
            </a:r>
            <a:r>
              <a:rPr lang="en-US" dirty="0">
                <a:solidFill>
                  <a:srgbClr val="941100"/>
                </a:solidFill>
              </a:rPr>
              <a:t>Group 3 </a:t>
            </a:r>
            <a:r>
              <a:rPr lang="en-US" dirty="0" smtClean="0">
                <a:solidFill>
                  <a:srgbClr val="941100"/>
                </a:solidFill>
              </a:rPr>
              <a:t>(RG3) infectious </a:t>
            </a:r>
            <a:r>
              <a:rPr lang="en-US" dirty="0">
                <a:solidFill>
                  <a:srgbClr val="941100"/>
                </a:solidFill>
              </a:rPr>
              <a:t>agents</a:t>
            </a:r>
          </a:p>
          <a:p>
            <a:pPr lvl="2"/>
            <a:r>
              <a:rPr lang="en-US" i="1" dirty="0">
                <a:solidFill>
                  <a:srgbClr val="941100"/>
                </a:solidFill>
              </a:rPr>
              <a:t>In vivo </a:t>
            </a:r>
            <a:r>
              <a:rPr lang="en-US" dirty="0">
                <a:solidFill>
                  <a:srgbClr val="941100"/>
                </a:solidFill>
              </a:rPr>
              <a:t>studies involving introduction of cells/materials derived from humans or non-human primates into research </a:t>
            </a:r>
            <a:r>
              <a:rPr lang="en-US" dirty="0" smtClean="0">
                <a:solidFill>
                  <a:srgbClr val="941100"/>
                </a:solidFill>
              </a:rPr>
              <a:t>animals</a:t>
            </a:r>
          </a:p>
          <a:p>
            <a:pPr lvl="2"/>
            <a:endParaRPr lang="en-US" dirty="0" smtClean="0">
              <a:solidFill>
                <a:srgbClr val="0432FF"/>
              </a:solidFill>
            </a:endParaRPr>
          </a:p>
          <a:p>
            <a:pPr lvl="1"/>
            <a:r>
              <a:rPr lang="en-US" dirty="0" smtClean="0">
                <a:solidFill>
                  <a:srgbClr val="0432FF"/>
                </a:solidFill>
              </a:rPr>
              <a:t>Any work (</a:t>
            </a:r>
            <a:r>
              <a:rPr lang="en-US" i="0" dirty="0" smtClean="0">
                <a:solidFill>
                  <a:srgbClr val="0432FF"/>
                </a:solidFill>
              </a:rPr>
              <a:t>in vitro </a:t>
            </a:r>
            <a:r>
              <a:rPr lang="en-US" dirty="0" smtClean="0">
                <a:solidFill>
                  <a:srgbClr val="0432FF"/>
                </a:solidFill>
              </a:rPr>
              <a:t>or </a:t>
            </a:r>
            <a:r>
              <a:rPr lang="en-US" i="0" dirty="0" smtClean="0">
                <a:solidFill>
                  <a:srgbClr val="0432FF"/>
                </a:solidFill>
              </a:rPr>
              <a:t>in vivo</a:t>
            </a:r>
            <a:r>
              <a:rPr lang="en-US" dirty="0" smtClean="0">
                <a:solidFill>
                  <a:srgbClr val="0432FF"/>
                </a:solidFill>
              </a:rPr>
              <a:t>) involving RG3 agents that require BSL-3 containment</a:t>
            </a:r>
            <a:endParaRPr lang="en-US" dirty="0">
              <a:solidFill>
                <a:srgbClr val="0432FF"/>
              </a:solidFill>
            </a:endParaRPr>
          </a:p>
          <a:p>
            <a:pPr lvl="2"/>
            <a:endParaRPr lang="en-US" dirty="0">
              <a:solidFill>
                <a:srgbClr val="941100"/>
              </a:solidFill>
            </a:endParaRPr>
          </a:p>
          <a:p>
            <a:pPr marL="384048" lvl="2">
              <a:spcBef>
                <a:spcPts val="1000"/>
              </a:spcBef>
            </a:pPr>
            <a:r>
              <a:rPr lang="en-US" dirty="0">
                <a:solidFill>
                  <a:schemeClr val="tx1"/>
                </a:solidFill>
              </a:rPr>
              <a:t>Work that requires notification of the </a:t>
            </a:r>
            <a:r>
              <a:rPr lang="en-US" dirty="0" smtClean="0">
                <a:solidFill>
                  <a:schemeClr val="tx1"/>
                </a:solidFill>
              </a:rPr>
              <a:t>IBC</a:t>
            </a:r>
          </a:p>
          <a:p>
            <a:pPr marL="841248" lvl="3">
              <a:spcBef>
                <a:spcPts val="1000"/>
              </a:spcBef>
            </a:pPr>
            <a:r>
              <a:rPr lang="en-US" i="0" dirty="0" smtClean="0">
                <a:solidFill>
                  <a:srgbClr val="0432FF"/>
                </a:solidFill>
              </a:rPr>
              <a:t>In vitro </a:t>
            </a:r>
            <a:r>
              <a:rPr lang="en-US" dirty="0" smtClean="0">
                <a:solidFill>
                  <a:srgbClr val="0432FF"/>
                </a:solidFill>
              </a:rPr>
              <a:t>work with RG1/RG2 agents, toxins, human/non-human-primate-derived materials</a:t>
            </a:r>
            <a:endParaRPr lang="en-US" dirty="0">
              <a:solidFill>
                <a:srgbClr val="0432FF"/>
              </a:solidFill>
            </a:endParaRPr>
          </a:p>
        </p:txBody>
      </p:sp>
    </p:spTree>
    <p:extLst>
      <p:ext uri="{BB962C8B-B14F-4D97-AF65-F5344CB8AC3E}">
        <p14:creationId xmlns:p14="http://schemas.microsoft.com/office/powerpoint/2010/main" val="19624080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521B93"/>
                </a:solidFill>
              </a:rPr>
              <a:t>Compliance Checklist</a:t>
            </a:r>
            <a:endParaRPr lang="en-US" dirty="0">
              <a:solidFill>
                <a:srgbClr val="521B93"/>
              </a:solidFill>
            </a:endParaRPr>
          </a:p>
        </p:txBody>
      </p:sp>
      <p:sp>
        <p:nvSpPr>
          <p:cNvPr id="3" name="Content Placeholder 2"/>
          <p:cNvSpPr>
            <a:spLocks noGrp="1"/>
          </p:cNvSpPr>
          <p:nvPr>
            <p:ph idx="1"/>
          </p:nvPr>
        </p:nvSpPr>
        <p:spPr>
          <a:xfrm>
            <a:off x="1371599" y="2286000"/>
            <a:ext cx="10137913" cy="3581400"/>
          </a:xfrm>
        </p:spPr>
        <p:txBody>
          <a:bodyPr/>
          <a:lstStyle/>
          <a:p>
            <a:pPr marL="384048" lvl="2">
              <a:spcBef>
                <a:spcPts val="1000"/>
              </a:spcBef>
            </a:pPr>
            <a:r>
              <a:rPr lang="en-US" b="1" dirty="0"/>
              <a:t>Do you work with rDNA (either naturally-derived or synthetic</a:t>
            </a:r>
            <a:r>
              <a:rPr lang="en-US" b="1" dirty="0" smtClean="0"/>
              <a:t>)?</a:t>
            </a:r>
          </a:p>
          <a:p>
            <a:pPr marL="841248" lvl="3">
              <a:spcBef>
                <a:spcPts val="1000"/>
              </a:spcBef>
            </a:pPr>
            <a:r>
              <a:rPr lang="en-US" dirty="0" smtClean="0">
                <a:solidFill>
                  <a:srgbClr val="521B93"/>
                </a:solidFill>
              </a:rPr>
              <a:t>Includes: plasmid DNA, recombinant viral vectors, recombinant infectious agents (any microbe that has been genetically manipulated), synthetic nucleic acids, etc.</a:t>
            </a:r>
          </a:p>
          <a:p>
            <a:pPr marL="841248" lvl="3">
              <a:spcBef>
                <a:spcPts val="1000"/>
              </a:spcBef>
            </a:pPr>
            <a:endParaRPr lang="en-US" dirty="0" smtClean="0">
              <a:solidFill>
                <a:schemeClr val="tx1"/>
              </a:solidFill>
            </a:endParaRPr>
          </a:p>
          <a:p>
            <a:pPr marL="384048" lvl="2">
              <a:spcBef>
                <a:spcPts val="1000"/>
              </a:spcBef>
            </a:pPr>
            <a:r>
              <a:rPr lang="en-US" b="1" dirty="0" smtClean="0">
                <a:solidFill>
                  <a:srgbClr val="0432FF"/>
                </a:solidFill>
              </a:rPr>
              <a:t>If “Yes”: </a:t>
            </a:r>
          </a:p>
          <a:p>
            <a:pPr marL="841248" lvl="3">
              <a:spcBef>
                <a:spcPts val="1000"/>
              </a:spcBef>
            </a:pPr>
            <a:r>
              <a:rPr lang="en-US" b="1" u="sng" dirty="0" smtClean="0">
                <a:solidFill>
                  <a:srgbClr val="009051"/>
                </a:solidFill>
              </a:rPr>
              <a:t>Required annual training </a:t>
            </a:r>
            <a:r>
              <a:rPr lang="en-US" dirty="0">
                <a:solidFill>
                  <a:srgbClr val="009051"/>
                </a:solidFill>
              </a:rPr>
              <a:t>: </a:t>
            </a:r>
            <a:r>
              <a:rPr lang="en-US" dirty="0" smtClean="0">
                <a:solidFill>
                  <a:srgbClr val="009051"/>
                </a:solidFill>
              </a:rPr>
              <a:t>(1) general laboratory/biosafety training and (2) IBC training </a:t>
            </a:r>
            <a:endParaRPr lang="en-US" dirty="0">
              <a:solidFill>
                <a:srgbClr val="009051"/>
              </a:solidFill>
            </a:endParaRPr>
          </a:p>
          <a:p>
            <a:pPr marL="841248" lvl="3">
              <a:spcBef>
                <a:spcPts val="1000"/>
              </a:spcBef>
            </a:pPr>
            <a:r>
              <a:rPr lang="en-US" b="1" u="sng" dirty="0">
                <a:solidFill>
                  <a:srgbClr val="941100"/>
                </a:solidFill>
              </a:rPr>
              <a:t>Required IBC documentation</a:t>
            </a:r>
            <a:r>
              <a:rPr lang="en-US" dirty="0">
                <a:solidFill>
                  <a:srgbClr val="941100"/>
                </a:solidFill>
              </a:rPr>
              <a:t>: </a:t>
            </a:r>
            <a:r>
              <a:rPr lang="en-US" dirty="0" smtClean="0">
                <a:solidFill>
                  <a:srgbClr val="941100"/>
                </a:solidFill>
              </a:rPr>
              <a:t>full IBC Protocol (submitted and approved before </a:t>
            </a:r>
            <a:r>
              <a:rPr lang="en-US" dirty="0">
                <a:solidFill>
                  <a:srgbClr val="941100"/>
                </a:solidFill>
              </a:rPr>
              <a:t>initiating </a:t>
            </a:r>
            <a:r>
              <a:rPr lang="en-US" dirty="0" smtClean="0">
                <a:solidFill>
                  <a:srgbClr val="941100"/>
                </a:solidFill>
              </a:rPr>
              <a:t>work) </a:t>
            </a:r>
            <a:endParaRPr lang="en-US" dirty="0">
              <a:solidFill>
                <a:srgbClr val="941100"/>
              </a:solidFill>
            </a:endParaRPr>
          </a:p>
          <a:p>
            <a:endParaRPr lang="en-US" dirty="0"/>
          </a:p>
        </p:txBody>
      </p:sp>
    </p:spTree>
    <p:extLst>
      <p:ext uri="{BB962C8B-B14F-4D97-AF65-F5344CB8AC3E}">
        <p14:creationId xmlns:p14="http://schemas.microsoft.com/office/powerpoint/2010/main" val="9973898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521B93"/>
                </a:solidFill>
              </a:rPr>
              <a:t>Compliance Checklist</a:t>
            </a:r>
            <a:endParaRPr lang="en-US" dirty="0">
              <a:solidFill>
                <a:srgbClr val="521B93"/>
              </a:solidFill>
            </a:endParaRPr>
          </a:p>
        </p:txBody>
      </p:sp>
      <p:sp>
        <p:nvSpPr>
          <p:cNvPr id="3" name="Content Placeholder 2"/>
          <p:cNvSpPr>
            <a:spLocks noGrp="1"/>
          </p:cNvSpPr>
          <p:nvPr>
            <p:ph idx="1"/>
          </p:nvPr>
        </p:nvSpPr>
        <p:spPr>
          <a:xfrm>
            <a:off x="1371600" y="2411896"/>
            <a:ext cx="10051774" cy="4114800"/>
          </a:xfrm>
        </p:spPr>
        <p:txBody>
          <a:bodyPr/>
          <a:lstStyle/>
          <a:p>
            <a:pPr marL="384048" lvl="2">
              <a:spcBef>
                <a:spcPts val="1000"/>
              </a:spcBef>
            </a:pPr>
            <a:r>
              <a:rPr lang="en-US" b="1" i="1" dirty="0"/>
              <a:t>Do you work with any infectious agents (any bacterial, viral, fungal, or parasitic agents</a:t>
            </a:r>
            <a:r>
              <a:rPr lang="en-US" b="1" i="1" dirty="0" smtClean="0"/>
              <a:t>)</a:t>
            </a:r>
            <a:r>
              <a:rPr lang="en-US" dirty="0" smtClean="0"/>
              <a:t>?</a:t>
            </a:r>
            <a:endParaRPr lang="en-US" dirty="0" smtClean="0">
              <a:solidFill>
                <a:srgbClr val="941100"/>
              </a:solidFill>
            </a:endParaRPr>
          </a:p>
          <a:p>
            <a:pPr marL="841248" lvl="3">
              <a:spcBef>
                <a:spcPts val="1000"/>
              </a:spcBef>
            </a:pPr>
            <a:endParaRPr lang="en-US" dirty="0" smtClean="0">
              <a:solidFill>
                <a:schemeClr val="tx1"/>
              </a:solidFill>
            </a:endParaRPr>
          </a:p>
          <a:p>
            <a:pPr marL="384048" lvl="2">
              <a:spcBef>
                <a:spcPts val="1000"/>
              </a:spcBef>
            </a:pPr>
            <a:r>
              <a:rPr lang="en-US" dirty="0" smtClean="0">
                <a:solidFill>
                  <a:srgbClr val="0432FF"/>
                </a:solidFill>
              </a:rPr>
              <a:t>If “Yes”: </a:t>
            </a:r>
          </a:p>
          <a:p>
            <a:pPr marL="841248" lvl="3">
              <a:spcBef>
                <a:spcPts val="1000"/>
              </a:spcBef>
            </a:pPr>
            <a:r>
              <a:rPr lang="en-US" b="1" u="sng" dirty="0" smtClean="0">
                <a:solidFill>
                  <a:srgbClr val="009051"/>
                </a:solidFill>
              </a:rPr>
              <a:t>Required </a:t>
            </a:r>
            <a:r>
              <a:rPr lang="en-US" b="1" u="sng" dirty="0">
                <a:solidFill>
                  <a:srgbClr val="009051"/>
                </a:solidFill>
              </a:rPr>
              <a:t>annual training </a:t>
            </a:r>
            <a:r>
              <a:rPr lang="en-US" dirty="0">
                <a:solidFill>
                  <a:srgbClr val="009051"/>
                </a:solidFill>
              </a:rPr>
              <a:t>: </a:t>
            </a:r>
            <a:r>
              <a:rPr lang="en-US" dirty="0" smtClean="0">
                <a:solidFill>
                  <a:srgbClr val="009051"/>
                </a:solidFill>
              </a:rPr>
              <a:t>general </a:t>
            </a:r>
            <a:r>
              <a:rPr lang="en-US" dirty="0">
                <a:solidFill>
                  <a:srgbClr val="009051"/>
                </a:solidFill>
              </a:rPr>
              <a:t>laboratory/biosafety </a:t>
            </a:r>
            <a:r>
              <a:rPr lang="en-US" dirty="0" smtClean="0">
                <a:solidFill>
                  <a:srgbClr val="009051"/>
                </a:solidFill>
              </a:rPr>
              <a:t>training</a:t>
            </a:r>
            <a:endParaRPr lang="en-US" dirty="0">
              <a:solidFill>
                <a:srgbClr val="009051"/>
              </a:solidFill>
            </a:endParaRPr>
          </a:p>
          <a:p>
            <a:pPr marL="841248" lvl="3">
              <a:spcBef>
                <a:spcPts val="1000"/>
              </a:spcBef>
            </a:pPr>
            <a:r>
              <a:rPr lang="en-US" b="1" u="sng" dirty="0">
                <a:solidFill>
                  <a:srgbClr val="941100"/>
                </a:solidFill>
              </a:rPr>
              <a:t>Required IBC documentation</a:t>
            </a:r>
            <a:r>
              <a:rPr lang="en-US" dirty="0">
                <a:solidFill>
                  <a:srgbClr val="941100"/>
                </a:solidFill>
              </a:rPr>
              <a:t>: Infectious Agents Usage form </a:t>
            </a:r>
            <a:r>
              <a:rPr lang="en-US" dirty="0" smtClean="0">
                <a:solidFill>
                  <a:srgbClr val="941100"/>
                </a:solidFill>
              </a:rPr>
              <a:t>(submitted </a:t>
            </a:r>
            <a:r>
              <a:rPr lang="en-US" dirty="0">
                <a:solidFill>
                  <a:srgbClr val="941100"/>
                </a:solidFill>
              </a:rPr>
              <a:t>before initiating </a:t>
            </a:r>
            <a:r>
              <a:rPr lang="en-US" dirty="0" smtClean="0">
                <a:solidFill>
                  <a:srgbClr val="941100"/>
                </a:solidFill>
              </a:rPr>
              <a:t>work) </a:t>
            </a:r>
          </a:p>
        </p:txBody>
      </p:sp>
    </p:spTree>
    <p:extLst>
      <p:ext uri="{BB962C8B-B14F-4D97-AF65-F5344CB8AC3E}">
        <p14:creationId xmlns:p14="http://schemas.microsoft.com/office/powerpoint/2010/main" val="2707139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521B93"/>
                </a:solidFill>
              </a:rPr>
              <a:t>Compliance Checklist</a:t>
            </a:r>
            <a:endParaRPr lang="en-US" dirty="0">
              <a:solidFill>
                <a:srgbClr val="521B93"/>
              </a:solidFill>
            </a:endParaRPr>
          </a:p>
        </p:txBody>
      </p:sp>
      <p:sp>
        <p:nvSpPr>
          <p:cNvPr id="3" name="Content Placeholder 2"/>
          <p:cNvSpPr>
            <a:spLocks noGrp="1"/>
          </p:cNvSpPr>
          <p:nvPr>
            <p:ph idx="1"/>
          </p:nvPr>
        </p:nvSpPr>
        <p:spPr>
          <a:xfrm>
            <a:off x="1371599" y="1490870"/>
            <a:ext cx="10257183" cy="5035826"/>
          </a:xfrm>
        </p:spPr>
        <p:txBody>
          <a:bodyPr/>
          <a:lstStyle/>
          <a:p>
            <a:pPr marL="384048" lvl="2">
              <a:spcBef>
                <a:spcPts val="1000"/>
              </a:spcBef>
            </a:pPr>
            <a:r>
              <a:rPr lang="en-US" b="1" i="1" dirty="0"/>
              <a:t>Do you plan to perform studies in research animals that involve infectious agents</a:t>
            </a:r>
            <a:r>
              <a:rPr lang="en-US" dirty="0"/>
              <a:t>?</a:t>
            </a:r>
            <a:endParaRPr lang="en-US" dirty="0">
              <a:solidFill>
                <a:srgbClr val="941100"/>
              </a:solidFill>
            </a:endParaRPr>
          </a:p>
          <a:p>
            <a:pPr marL="841248" lvl="3">
              <a:spcBef>
                <a:spcPts val="1000"/>
              </a:spcBef>
            </a:pPr>
            <a:endParaRPr lang="en-US" dirty="0" smtClean="0">
              <a:solidFill>
                <a:schemeClr val="tx1"/>
              </a:solidFill>
            </a:endParaRPr>
          </a:p>
          <a:p>
            <a:pPr marL="384048" lvl="2">
              <a:spcBef>
                <a:spcPts val="1000"/>
              </a:spcBef>
            </a:pPr>
            <a:r>
              <a:rPr lang="en-US" dirty="0" smtClean="0">
                <a:solidFill>
                  <a:srgbClr val="0432FF"/>
                </a:solidFill>
              </a:rPr>
              <a:t>If “Yes”: </a:t>
            </a:r>
          </a:p>
          <a:p>
            <a:pPr marL="841248" lvl="3">
              <a:spcBef>
                <a:spcPts val="1000"/>
              </a:spcBef>
            </a:pPr>
            <a:r>
              <a:rPr lang="en-US" b="1" u="sng" dirty="0" smtClean="0">
                <a:solidFill>
                  <a:srgbClr val="009051"/>
                </a:solidFill>
              </a:rPr>
              <a:t>Required </a:t>
            </a:r>
            <a:r>
              <a:rPr lang="en-US" b="1" u="sng" dirty="0">
                <a:solidFill>
                  <a:srgbClr val="009051"/>
                </a:solidFill>
              </a:rPr>
              <a:t>annual training </a:t>
            </a:r>
            <a:r>
              <a:rPr lang="en-US" dirty="0">
                <a:solidFill>
                  <a:srgbClr val="009051"/>
                </a:solidFill>
              </a:rPr>
              <a:t>: </a:t>
            </a:r>
            <a:r>
              <a:rPr lang="en-US" dirty="0" smtClean="0">
                <a:solidFill>
                  <a:srgbClr val="009051"/>
                </a:solidFill>
              </a:rPr>
              <a:t>(1) general </a:t>
            </a:r>
            <a:r>
              <a:rPr lang="en-US" dirty="0">
                <a:solidFill>
                  <a:srgbClr val="009051"/>
                </a:solidFill>
              </a:rPr>
              <a:t>laboratory/biosafety </a:t>
            </a:r>
            <a:r>
              <a:rPr lang="en-US" dirty="0" smtClean="0">
                <a:solidFill>
                  <a:srgbClr val="009051"/>
                </a:solidFill>
              </a:rPr>
              <a:t>training and (2) AALAS Learning Library online module on request by IACUC (not annual)</a:t>
            </a:r>
            <a:endParaRPr lang="en-US" dirty="0">
              <a:solidFill>
                <a:srgbClr val="009051"/>
              </a:solidFill>
            </a:endParaRPr>
          </a:p>
          <a:p>
            <a:pPr marL="841248" lvl="3">
              <a:spcBef>
                <a:spcPts val="1000"/>
              </a:spcBef>
            </a:pPr>
            <a:r>
              <a:rPr lang="en-US" b="1" u="sng" dirty="0">
                <a:solidFill>
                  <a:srgbClr val="941100"/>
                </a:solidFill>
              </a:rPr>
              <a:t>Required IBC documentation</a:t>
            </a:r>
            <a:r>
              <a:rPr lang="en-US" dirty="0">
                <a:solidFill>
                  <a:srgbClr val="941100"/>
                </a:solidFill>
              </a:rPr>
              <a:t>: Infectious Agents Usage form </a:t>
            </a:r>
            <a:r>
              <a:rPr lang="en-US" dirty="0" smtClean="0">
                <a:solidFill>
                  <a:srgbClr val="941100"/>
                </a:solidFill>
              </a:rPr>
              <a:t>(submitted </a:t>
            </a:r>
            <a:r>
              <a:rPr lang="en-US" dirty="0">
                <a:solidFill>
                  <a:srgbClr val="941100"/>
                </a:solidFill>
              </a:rPr>
              <a:t>before initiating </a:t>
            </a:r>
            <a:r>
              <a:rPr lang="en-US" dirty="0" smtClean="0">
                <a:solidFill>
                  <a:srgbClr val="941100"/>
                </a:solidFill>
              </a:rPr>
              <a:t>work) </a:t>
            </a:r>
          </a:p>
          <a:p>
            <a:pPr marL="841248" lvl="3">
              <a:spcBef>
                <a:spcPts val="1000"/>
              </a:spcBef>
            </a:pPr>
            <a:r>
              <a:rPr lang="en-US" dirty="0" smtClean="0">
                <a:solidFill>
                  <a:srgbClr val="521B93"/>
                </a:solidFill>
              </a:rPr>
              <a:t>Required IACUC documentation: IACUC protocol (submitted and approved before initiating work)</a:t>
            </a:r>
          </a:p>
          <a:p>
            <a:pPr marL="1298448" lvl="4">
              <a:spcBef>
                <a:spcPts val="1000"/>
              </a:spcBef>
            </a:pPr>
            <a:r>
              <a:rPr lang="en-US" dirty="0">
                <a:solidFill>
                  <a:srgbClr val="945200"/>
                </a:solidFill>
              </a:rPr>
              <a:t>required that you enroll in the Occupational Health Surveillance Program (contact University Health at 448-5630 for information). </a:t>
            </a:r>
            <a:endParaRPr lang="en-US" dirty="0" smtClean="0">
              <a:solidFill>
                <a:srgbClr val="945200"/>
              </a:solidFill>
            </a:endParaRPr>
          </a:p>
          <a:p>
            <a:pPr marL="841248" lvl="3">
              <a:spcBef>
                <a:spcPts val="1000"/>
              </a:spcBef>
            </a:pPr>
            <a:endParaRPr lang="en-US" dirty="0" smtClean="0">
              <a:solidFill>
                <a:srgbClr val="521B93"/>
              </a:solidFill>
            </a:endParaRPr>
          </a:p>
          <a:p>
            <a:pPr marL="344488" lvl="3" indent="-285750">
              <a:spcBef>
                <a:spcPts val="1000"/>
              </a:spcBef>
              <a:buFont typeface="Wingdings" charset="2"/>
              <a:buChar char="§"/>
            </a:pPr>
            <a:r>
              <a:rPr lang="en-US" b="1" dirty="0" smtClean="0"/>
              <a:t>Is one or more of the infectious agents classified as Risk Group 2 or higher</a:t>
            </a:r>
            <a:r>
              <a:rPr lang="en-US" dirty="0" smtClean="0"/>
              <a:t>?</a:t>
            </a:r>
          </a:p>
          <a:p>
            <a:pPr marL="801688" lvl="4" indent="-285750">
              <a:spcBef>
                <a:spcPts val="1000"/>
              </a:spcBef>
              <a:buFont typeface="Wingdings" charset="2"/>
              <a:buChar char="§"/>
            </a:pPr>
            <a:r>
              <a:rPr lang="en-US" b="1" u="sng" dirty="0">
                <a:solidFill>
                  <a:srgbClr val="941100"/>
                </a:solidFill>
              </a:rPr>
              <a:t>Required IBC documentation</a:t>
            </a:r>
            <a:r>
              <a:rPr lang="en-US" dirty="0">
                <a:solidFill>
                  <a:srgbClr val="941100"/>
                </a:solidFill>
              </a:rPr>
              <a:t>: full IBC Protocol (submitted and approved before initiating the studies)</a:t>
            </a:r>
          </a:p>
          <a:p>
            <a:pPr marL="841248" lvl="3">
              <a:spcBef>
                <a:spcPts val="1000"/>
              </a:spcBef>
            </a:pPr>
            <a:endParaRPr lang="en-US" dirty="0">
              <a:solidFill>
                <a:srgbClr val="0432FF"/>
              </a:solidFill>
            </a:endParaRPr>
          </a:p>
        </p:txBody>
      </p:sp>
    </p:spTree>
    <p:extLst>
      <p:ext uri="{BB962C8B-B14F-4D97-AF65-F5344CB8AC3E}">
        <p14:creationId xmlns:p14="http://schemas.microsoft.com/office/powerpoint/2010/main" val="4795707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521B93"/>
                </a:solidFill>
              </a:rPr>
              <a:t>Compliance Checklist</a:t>
            </a:r>
            <a:endParaRPr lang="en-US" dirty="0">
              <a:solidFill>
                <a:srgbClr val="521B93"/>
              </a:solidFill>
            </a:endParaRPr>
          </a:p>
        </p:txBody>
      </p:sp>
      <p:sp>
        <p:nvSpPr>
          <p:cNvPr id="3" name="Content Placeholder 2"/>
          <p:cNvSpPr>
            <a:spLocks noGrp="1"/>
          </p:cNvSpPr>
          <p:nvPr>
            <p:ph idx="1"/>
          </p:nvPr>
        </p:nvSpPr>
        <p:spPr/>
        <p:txBody>
          <a:bodyPr/>
          <a:lstStyle/>
          <a:p>
            <a:pPr marL="384048" lvl="2">
              <a:spcBef>
                <a:spcPts val="1000"/>
              </a:spcBef>
            </a:pPr>
            <a:r>
              <a:rPr lang="en-US" b="1" i="1" dirty="0"/>
              <a:t>Do you work with human cell lines, primary cells from humans, or human tissues or other materials (serum, nasal washes, etc.)</a:t>
            </a:r>
            <a:r>
              <a:rPr lang="en-US" dirty="0"/>
              <a:t>? </a:t>
            </a:r>
            <a:endParaRPr lang="en-US" dirty="0" smtClean="0"/>
          </a:p>
          <a:p>
            <a:pPr marL="384048" lvl="2">
              <a:spcBef>
                <a:spcPts val="1000"/>
              </a:spcBef>
            </a:pPr>
            <a:endParaRPr lang="en-US" dirty="0" smtClean="0">
              <a:solidFill>
                <a:schemeClr val="tx1"/>
              </a:solidFill>
            </a:endParaRPr>
          </a:p>
          <a:p>
            <a:pPr marL="384048" lvl="2">
              <a:spcBef>
                <a:spcPts val="1000"/>
              </a:spcBef>
            </a:pPr>
            <a:r>
              <a:rPr lang="en-US" dirty="0" smtClean="0">
                <a:solidFill>
                  <a:srgbClr val="0432FF"/>
                </a:solidFill>
              </a:rPr>
              <a:t>If “Yes”: </a:t>
            </a:r>
          </a:p>
          <a:p>
            <a:pPr marL="841248" lvl="3">
              <a:spcBef>
                <a:spcPts val="1000"/>
              </a:spcBef>
            </a:pPr>
            <a:r>
              <a:rPr lang="en-US" b="1" u="sng" dirty="0" smtClean="0">
                <a:solidFill>
                  <a:srgbClr val="009051"/>
                </a:solidFill>
              </a:rPr>
              <a:t>Required </a:t>
            </a:r>
            <a:r>
              <a:rPr lang="en-US" b="1" u="sng" dirty="0">
                <a:solidFill>
                  <a:srgbClr val="009051"/>
                </a:solidFill>
              </a:rPr>
              <a:t>annual training </a:t>
            </a:r>
            <a:r>
              <a:rPr lang="en-US" dirty="0">
                <a:solidFill>
                  <a:srgbClr val="009051"/>
                </a:solidFill>
              </a:rPr>
              <a:t>: </a:t>
            </a:r>
            <a:r>
              <a:rPr lang="en-US" dirty="0" smtClean="0">
                <a:solidFill>
                  <a:srgbClr val="009051"/>
                </a:solidFill>
              </a:rPr>
              <a:t>(1) </a:t>
            </a:r>
            <a:r>
              <a:rPr lang="en-US" dirty="0">
                <a:solidFill>
                  <a:srgbClr val="009051"/>
                </a:solidFill>
              </a:rPr>
              <a:t>general laboratory/biosafety </a:t>
            </a:r>
            <a:r>
              <a:rPr lang="en-US" dirty="0" smtClean="0">
                <a:solidFill>
                  <a:srgbClr val="009051"/>
                </a:solidFill>
              </a:rPr>
              <a:t>training and (2) Blood borne pathogen training</a:t>
            </a:r>
            <a:endParaRPr lang="en-US" dirty="0">
              <a:solidFill>
                <a:srgbClr val="009051"/>
              </a:solidFill>
            </a:endParaRPr>
          </a:p>
          <a:p>
            <a:pPr marL="841248" lvl="3">
              <a:spcBef>
                <a:spcPts val="1000"/>
              </a:spcBef>
            </a:pPr>
            <a:r>
              <a:rPr lang="en-US" b="1" u="sng" dirty="0">
                <a:solidFill>
                  <a:srgbClr val="941100"/>
                </a:solidFill>
              </a:rPr>
              <a:t>Required IBC documentation</a:t>
            </a:r>
            <a:r>
              <a:rPr lang="en-US" dirty="0">
                <a:solidFill>
                  <a:srgbClr val="941100"/>
                </a:solidFill>
              </a:rPr>
              <a:t>: Human/ Non-Human Primate Materials Usage Form </a:t>
            </a:r>
            <a:r>
              <a:rPr lang="en-US" dirty="0" smtClean="0">
                <a:solidFill>
                  <a:srgbClr val="941100"/>
                </a:solidFill>
              </a:rPr>
              <a:t>(submitted and approved before initiating work)</a:t>
            </a:r>
          </a:p>
          <a:p>
            <a:pPr marL="841248" lvl="3">
              <a:spcBef>
                <a:spcPts val="1000"/>
              </a:spcBef>
            </a:pPr>
            <a:r>
              <a:rPr lang="en-US" b="1" dirty="0" smtClean="0">
                <a:solidFill>
                  <a:srgbClr val="521B93"/>
                </a:solidFill>
              </a:rPr>
              <a:t>IRB Documentation</a:t>
            </a:r>
            <a:r>
              <a:rPr lang="en-US" dirty="0" smtClean="0">
                <a:solidFill>
                  <a:srgbClr val="521B93"/>
                </a:solidFill>
              </a:rPr>
              <a:t>: if the materials are not de-identified AND were not obtained from ATCC, you may need IRB approval (see IRB Getting Started Webpage)</a:t>
            </a:r>
            <a:endParaRPr lang="en-US" dirty="0">
              <a:solidFill>
                <a:srgbClr val="521B93"/>
              </a:solidFill>
            </a:endParaRPr>
          </a:p>
          <a:p>
            <a:pPr marL="841248" lvl="3">
              <a:spcBef>
                <a:spcPts val="1000"/>
              </a:spcBef>
            </a:pPr>
            <a:endParaRPr lang="en-US" dirty="0">
              <a:solidFill>
                <a:srgbClr val="0432FF"/>
              </a:solidFill>
            </a:endParaRPr>
          </a:p>
        </p:txBody>
      </p:sp>
    </p:spTree>
    <p:extLst>
      <p:ext uri="{BB962C8B-B14F-4D97-AF65-F5344CB8AC3E}">
        <p14:creationId xmlns:p14="http://schemas.microsoft.com/office/powerpoint/2010/main" val="19709037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521B93"/>
                </a:solidFill>
              </a:rPr>
              <a:t>Compliance Checklist</a:t>
            </a:r>
            <a:endParaRPr lang="en-US" dirty="0">
              <a:solidFill>
                <a:srgbClr val="521B93"/>
              </a:solidFill>
            </a:endParaRPr>
          </a:p>
        </p:txBody>
      </p:sp>
      <p:sp>
        <p:nvSpPr>
          <p:cNvPr id="3" name="Content Placeholder 2"/>
          <p:cNvSpPr>
            <a:spLocks noGrp="1"/>
          </p:cNvSpPr>
          <p:nvPr>
            <p:ph idx="1"/>
          </p:nvPr>
        </p:nvSpPr>
        <p:spPr>
          <a:xfrm>
            <a:off x="1371600" y="1835426"/>
            <a:ext cx="9601200" cy="4031974"/>
          </a:xfrm>
        </p:spPr>
        <p:txBody>
          <a:bodyPr>
            <a:normAutofit fontScale="92500" lnSpcReduction="10000"/>
          </a:bodyPr>
          <a:lstStyle/>
          <a:p>
            <a:pPr marL="384048" lvl="2">
              <a:spcBef>
                <a:spcPts val="1000"/>
              </a:spcBef>
            </a:pPr>
            <a:r>
              <a:rPr lang="en-US" b="1" i="1" dirty="0"/>
              <a:t>Do you work with non-human primate cell lines, primary cells from non-human primates, or non-human primate tissues or other materials</a:t>
            </a:r>
            <a:r>
              <a:rPr lang="en-US" dirty="0"/>
              <a:t>? </a:t>
            </a:r>
            <a:r>
              <a:rPr lang="en-US" dirty="0" smtClean="0"/>
              <a:t> </a:t>
            </a:r>
          </a:p>
          <a:p>
            <a:pPr marL="384048" lvl="2">
              <a:spcBef>
                <a:spcPts val="1000"/>
              </a:spcBef>
            </a:pPr>
            <a:endParaRPr lang="en-US" dirty="0" smtClean="0">
              <a:solidFill>
                <a:schemeClr val="tx1"/>
              </a:solidFill>
            </a:endParaRPr>
          </a:p>
          <a:p>
            <a:pPr marL="384048" lvl="2">
              <a:spcBef>
                <a:spcPts val="1000"/>
              </a:spcBef>
            </a:pPr>
            <a:r>
              <a:rPr lang="en-US" dirty="0" smtClean="0">
                <a:solidFill>
                  <a:srgbClr val="0432FF"/>
                </a:solidFill>
              </a:rPr>
              <a:t>If “Yes”: </a:t>
            </a:r>
          </a:p>
          <a:p>
            <a:pPr marL="841248" lvl="3">
              <a:spcBef>
                <a:spcPts val="1000"/>
              </a:spcBef>
            </a:pPr>
            <a:r>
              <a:rPr lang="en-US" b="1" u="sng" dirty="0" smtClean="0">
                <a:solidFill>
                  <a:srgbClr val="009051"/>
                </a:solidFill>
              </a:rPr>
              <a:t>Required </a:t>
            </a:r>
            <a:r>
              <a:rPr lang="en-US" b="1" u="sng" dirty="0">
                <a:solidFill>
                  <a:srgbClr val="009051"/>
                </a:solidFill>
              </a:rPr>
              <a:t>annual training </a:t>
            </a:r>
            <a:r>
              <a:rPr lang="en-US" dirty="0">
                <a:solidFill>
                  <a:srgbClr val="009051"/>
                </a:solidFill>
              </a:rPr>
              <a:t>: </a:t>
            </a:r>
            <a:r>
              <a:rPr lang="en-US" dirty="0" smtClean="0">
                <a:solidFill>
                  <a:srgbClr val="009051"/>
                </a:solidFill>
              </a:rPr>
              <a:t>(1) </a:t>
            </a:r>
            <a:r>
              <a:rPr lang="en-US" dirty="0">
                <a:solidFill>
                  <a:srgbClr val="009051"/>
                </a:solidFill>
              </a:rPr>
              <a:t>general laboratory/biosafety </a:t>
            </a:r>
            <a:r>
              <a:rPr lang="en-US" dirty="0" smtClean="0">
                <a:solidFill>
                  <a:srgbClr val="009051"/>
                </a:solidFill>
              </a:rPr>
              <a:t>training and (2) Blood borne pathogen training</a:t>
            </a:r>
            <a:endParaRPr lang="en-US" dirty="0">
              <a:solidFill>
                <a:srgbClr val="009051"/>
              </a:solidFill>
            </a:endParaRPr>
          </a:p>
          <a:p>
            <a:pPr marL="841248" lvl="3">
              <a:spcBef>
                <a:spcPts val="1000"/>
              </a:spcBef>
            </a:pPr>
            <a:r>
              <a:rPr lang="en-US" b="1" u="sng" dirty="0">
                <a:solidFill>
                  <a:srgbClr val="941100"/>
                </a:solidFill>
              </a:rPr>
              <a:t>Required IBC documentation</a:t>
            </a:r>
            <a:r>
              <a:rPr lang="en-US" dirty="0">
                <a:solidFill>
                  <a:srgbClr val="941100"/>
                </a:solidFill>
              </a:rPr>
              <a:t>: Human/ Non-Human Primate Materials Usage Form </a:t>
            </a:r>
            <a:r>
              <a:rPr lang="en-US" dirty="0" smtClean="0">
                <a:solidFill>
                  <a:srgbClr val="941100"/>
                </a:solidFill>
              </a:rPr>
              <a:t>(submitted and approved prior to initiating studies)</a:t>
            </a:r>
          </a:p>
          <a:p>
            <a:pPr marL="841248" lvl="3">
              <a:spcBef>
                <a:spcPts val="1000"/>
              </a:spcBef>
            </a:pPr>
            <a:endParaRPr lang="en-US" dirty="0" smtClean="0">
              <a:solidFill>
                <a:srgbClr val="941100"/>
              </a:solidFill>
            </a:endParaRPr>
          </a:p>
          <a:p>
            <a:pPr marL="841248" lvl="3">
              <a:spcBef>
                <a:spcPts val="1000"/>
              </a:spcBef>
            </a:pPr>
            <a:endParaRPr lang="en-US" dirty="0">
              <a:solidFill>
                <a:srgbClr val="941100"/>
              </a:solidFill>
            </a:endParaRPr>
          </a:p>
          <a:p>
            <a:pPr marL="344488" lvl="3" indent="-285750">
              <a:spcBef>
                <a:spcPts val="1000"/>
              </a:spcBef>
              <a:buFont typeface="Wingdings" charset="2"/>
              <a:buChar char="§"/>
            </a:pPr>
            <a:r>
              <a:rPr lang="en-US" dirty="0">
                <a:solidFill>
                  <a:schemeClr val="tx1"/>
                </a:solidFill>
              </a:rPr>
              <a:t>Are any materials derived from the macaque </a:t>
            </a:r>
            <a:r>
              <a:rPr lang="en-US" dirty="0" smtClean="0">
                <a:solidFill>
                  <a:schemeClr val="tx1"/>
                </a:solidFill>
              </a:rPr>
              <a:t>genus?</a:t>
            </a:r>
          </a:p>
          <a:p>
            <a:pPr marL="801688" lvl="4" indent="-285750">
              <a:spcBef>
                <a:spcPts val="1000"/>
              </a:spcBef>
              <a:buFont typeface="Wingdings" charset="2"/>
              <a:buChar char="§"/>
            </a:pPr>
            <a:r>
              <a:rPr lang="en-US" b="1" u="sng" dirty="0">
                <a:solidFill>
                  <a:srgbClr val="009051"/>
                </a:solidFill>
              </a:rPr>
              <a:t>Required annual training </a:t>
            </a:r>
            <a:r>
              <a:rPr lang="en-US" dirty="0">
                <a:solidFill>
                  <a:srgbClr val="009051"/>
                </a:solidFill>
              </a:rPr>
              <a:t>: Herpes B awareness training (contact lab animal care at 448-5656 for details) </a:t>
            </a:r>
            <a:endParaRPr lang="en-US" dirty="0" smtClean="0">
              <a:solidFill>
                <a:schemeClr val="tx1"/>
              </a:solidFill>
            </a:endParaRPr>
          </a:p>
          <a:p>
            <a:pPr marL="841248" lvl="3">
              <a:spcBef>
                <a:spcPts val="1000"/>
              </a:spcBef>
            </a:pPr>
            <a:endParaRPr lang="en-US" dirty="0">
              <a:solidFill>
                <a:srgbClr val="0432FF"/>
              </a:solidFill>
            </a:endParaRPr>
          </a:p>
        </p:txBody>
      </p:sp>
    </p:spTree>
    <p:extLst>
      <p:ext uri="{BB962C8B-B14F-4D97-AF65-F5344CB8AC3E}">
        <p14:creationId xmlns:p14="http://schemas.microsoft.com/office/powerpoint/2010/main" val="2010385525"/>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Crop</Template>
  <TotalTime>57984</TotalTime>
  <Words>2671</Words>
  <Application>Microsoft Macintosh PowerPoint</Application>
  <PresentationFormat>Widescreen</PresentationFormat>
  <Paragraphs>197</Paragraphs>
  <Slides>14</Slides>
  <Notes>14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Franklin Gothic Book</vt:lpstr>
      <vt:lpstr>Wingdings</vt:lpstr>
      <vt:lpstr>Crop</vt:lpstr>
      <vt:lpstr>Institutional Biosafety Committee (IBC)</vt:lpstr>
      <vt:lpstr>Purpose of the IBC</vt:lpstr>
      <vt:lpstr>Institutional Compliance: IBC</vt:lpstr>
      <vt:lpstr>UTHSC IBC Research Oversight</vt:lpstr>
      <vt:lpstr>Compliance Checklist</vt:lpstr>
      <vt:lpstr>Compliance Checklist</vt:lpstr>
      <vt:lpstr>Compliance Checklist</vt:lpstr>
      <vt:lpstr>Compliance Checklist</vt:lpstr>
      <vt:lpstr>Compliance Checklist</vt:lpstr>
      <vt:lpstr>Compliance Checklist</vt:lpstr>
      <vt:lpstr>Compliance Checklist</vt:lpstr>
      <vt:lpstr>Compliance Checklist</vt:lpstr>
      <vt:lpstr>Annual Safety Training</vt:lpstr>
      <vt:lpstr>Contacting the IBC</vt:lpstr>
    </vt:vector>
  </TitlesOfParts>
  <Company/>
  <LinksUpToDate>false</LinksUpToDate>
  <SharedDoc>false</SharedDoc>
  <HyperlinksChanged>false</HyperlinksChanged>
  <AppVersion>15.0032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Institutional Biosafety Committee (IBC)</dc:title>
  <dc:creator>Miller, Mark A</dc:creator>
  <cp:lastModifiedBy>Fenderson, Sarah Ashley</cp:lastModifiedBy>
  <cp:revision>32</cp:revision>
  <dcterms:created xsi:type="dcterms:W3CDTF">2017-03-16T16:00:04Z</dcterms:created>
  <dcterms:modified xsi:type="dcterms:W3CDTF">2017-05-11T22:00:15Z</dcterms:modified>
</cp:coreProperties>
</file>