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64" r:id="rId3"/>
    <p:sldId id="257" r:id="rId4"/>
    <p:sldId id="259" r:id="rId5"/>
    <p:sldId id="292" r:id="rId6"/>
    <p:sldId id="290" r:id="rId7"/>
    <p:sldId id="258" r:id="rId8"/>
    <p:sldId id="260" r:id="rId9"/>
    <p:sldId id="262" r:id="rId10"/>
    <p:sldId id="289" r:id="rId11"/>
    <p:sldId id="288" r:id="rId12"/>
    <p:sldId id="261" r:id="rId13"/>
    <p:sldId id="274" r:id="rId14"/>
    <p:sldId id="276" r:id="rId15"/>
    <p:sldId id="275" r:id="rId16"/>
    <p:sldId id="293" r:id="rId17"/>
    <p:sldId id="277" r:id="rId18"/>
    <p:sldId id="279" r:id="rId19"/>
    <p:sldId id="291" r:id="rId20"/>
    <p:sldId id="281" r:id="rId21"/>
    <p:sldId id="282" r:id="rId22"/>
    <p:sldId id="294" r:id="rId23"/>
    <p:sldId id="295" r:id="rId24"/>
    <p:sldId id="296" r:id="rId25"/>
    <p:sldId id="297" r:id="rId26"/>
    <p:sldId id="299" r:id="rId27"/>
    <p:sldId id="263" r:id="rId28"/>
    <p:sldId id="265" r:id="rId29"/>
    <p:sldId id="298" r:id="rId30"/>
    <p:sldId id="280" r:id="rId31"/>
    <p:sldId id="278" r:id="rId32"/>
    <p:sldId id="285" r:id="rId33"/>
    <p:sldId id="286" r:id="rId34"/>
    <p:sldId id="287" r:id="rId35"/>
    <p:sldId id="283" r:id="rId36"/>
    <p:sldId id="284" r:id="rId37"/>
    <p:sldId id="266" r:id="rId38"/>
    <p:sldId id="300"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25B165-9700-4022-89D9-84B2872632BE}" v="1" dt="2021-04-22T15:25:13.0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2891" autoAdjust="0"/>
  </p:normalViewPr>
  <p:slideViewPr>
    <p:cSldViewPr snapToGrid="0">
      <p:cViewPr varScale="1">
        <p:scale>
          <a:sx n="67" d="100"/>
          <a:sy n="67" d="100"/>
        </p:scale>
        <p:origin x="942" y="78"/>
      </p:cViewPr>
      <p:guideLst/>
    </p:cSldViewPr>
  </p:slideViewPr>
  <p:notesTextViewPr>
    <p:cViewPr>
      <p:scale>
        <a:sx n="3" d="2"/>
        <a:sy n="3" d="2"/>
      </p:scale>
      <p:origin x="0" y="0"/>
    </p:cViewPr>
  </p:notesTextViewPr>
  <p:notesViewPr>
    <p:cSldViewPr snapToGrid="0">
      <p:cViewPr varScale="1">
        <p:scale>
          <a:sx n="85" d="100"/>
          <a:sy n="85" d="100"/>
        </p:scale>
        <p:origin x="3804"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Margaret M" userId="1d6e39d4-98c2-44a3-b540-95f5ab88da51" providerId="ADAL" clId="{1225B165-9700-4022-89D9-84B2872632BE}"/>
    <pc:docChg chg="undo custSel addSld delSld">
      <pc:chgData name="Lynn, Margaret M" userId="1d6e39d4-98c2-44a3-b540-95f5ab88da51" providerId="ADAL" clId="{1225B165-9700-4022-89D9-84B2872632BE}" dt="2021-04-22T15:24:27.252" v="1" actId="680"/>
      <pc:docMkLst>
        <pc:docMk/>
      </pc:docMkLst>
      <pc:sldChg chg="new del">
        <pc:chgData name="Lynn, Margaret M" userId="1d6e39d4-98c2-44a3-b540-95f5ab88da51" providerId="ADAL" clId="{1225B165-9700-4022-89D9-84B2872632BE}" dt="2021-04-22T15:24:27.252" v="1" actId="680"/>
        <pc:sldMkLst>
          <pc:docMk/>
          <pc:sldMk cId="3721900690"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5E5FCD-00AE-414F-A26D-4D26C7B8D904}" type="datetimeFigureOut">
              <a:rPr lang="en-US" smtClean="0"/>
              <a:t>4/22/2021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4CA61-AFAF-46AF-B5A7-DBCB88F73C9E}" type="slidenum">
              <a:rPr lang="en-US" smtClean="0"/>
              <a:t>‹#›</a:t>
            </a:fld>
            <a:endParaRPr lang="en-US"/>
          </a:p>
        </p:txBody>
      </p:sp>
    </p:spTree>
    <p:extLst>
      <p:ext uri="{BB962C8B-B14F-4D97-AF65-F5344CB8AC3E}">
        <p14:creationId xmlns:p14="http://schemas.microsoft.com/office/powerpoint/2010/main" val="17911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other agencies with registry requirements including WMA, WHO, </a:t>
            </a:r>
            <a:r>
              <a:rPr lang="en-US" dirty="0" err="1"/>
              <a:t>Eu</a:t>
            </a:r>
            <a:r>
              <a:rPr lang="en-US" dirty="0"/>
              <a:t> etc.</a:t>
            </a:r>
          </a:p>
        </p:txBody>
      </p:sp>
      <p:sp>
        <p:nvSpPr>
          <p:cNvPr id="4" name="Slide Number Placeholder 3"/>
          <p:cNvSpPr>
            <a:spLocks noGrp="1"/>
          </p:cNvSpPr>
          <p:nvPr>
            <p:ph type="sldNum" sz="quarter" idx="10"/>
          </p:nvPr>
        </p:nvSpPr>
        <p:spPr/>
        <p:txBody>
          <a:bodyPr/>
          <a:lstStyle/>
          <a:p>
            <a:fld id="{F3B4CA61-AFAF-46AF-B5A7-DBCB88F73C9E}" type="slidenum">
              <a:rPr lang="en-US" smtClean="0"/>
              <a:t>4</a:t>
            </a:fld>
            <a:endParaRPr lang="en-US"/>
          </a:p>
        </p:txBody>
      </p:sp>
    </p:spTree>
    <p:extLst>
      <p:ext uri="{BB962C8B-B14F-4D97-AF65-F5344CB8AC3E}">
        <p14:creationId xmlns:p14="http://schemas.microsoft.com/office/powerpoint/2010/main" val="1876474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FDAAA is the Law!</a:t>
            </a:r>
          </a:p>
          <a:p>
            <a:r>
              <a:rPr lang="en-US" dirty="0"/>
              <a:t>This specific regulatory language</a:t>
            </a:r>
            <a:r>
              <a:rPr lang="en-US" baseline="0" dirty="0"/>
              <a:t> should only be used for clinical trials subject to FDAAA and not for other types of studies.   For clarification -FDA provides and information sheet with additional information regarding this rule.</a:t>
            </a:r>
            <a:endParaRPr lang="en-US" dirty="0"/>
          </a:p>
        </p:txBody>
      </p:sp>
      <p:sp>
        <p:nvSpPr>
          <p:cNvPr id="4" name="Slide Number Placeholder 3"/>
          <p:cNvSpPr>
            <a:spLocks noGrp="1"/>
          </p:cNvSpPr>
          <p:nvPr>
            <p:ph type="sldNum" sz="quarter" idx="10"/>
          </p:nvPr>
        </p:nvSpPr>
        <p:spPr/>
        <p:txBody>
          <a:bodyPr/>
          <a:lstStyle/>
          <a:p>
            <a:fld id="{F3B4CA61-AFAF-46AF-B5A7-DBCB88F73C9E}" type="slidenum">
              <a:rPr lang="en-US" smtClean="0"/>
              <a:t>7</a:t>
            </a:fld>
            <a:endParaRPr lang="en-US" dirty="0"/>
          </a:p>
        </p:txBody>
      </p:sp>
    </p:spTree>
    <p:extLst>
      <p:ext uri="{BB962C8B-B14F-4D97-AF65-F5344CB8AC3E}">
        <p14:creationId xmlns:p14="http://schemas.microsoft.com/office/powerpoint/2010/main" val="4216025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Applicable</a:t>
            </a:r>
            <a:r>
              <a:rPr lang="en-US" baseline="0" dirty="0"/>
              <a:t> drug trial – a controlled clinical investigation except phase 1 – of a drug product subject to section 505 of the FDC ACT  or a biologic product subject to section 351 of the public health service act 42 USC 262</a:t>
            </a:r>
          </a:p>
          <a:p>
            <a:endParaRPr lang="en-US" baseline="0" dirty="0"/>
          </a:p>
          <a:p>
            <a:r>
              <a:rPr lang="en-US" baseline="0" dirty="0"/>
              <a:t>Applicable device trial – a prospective clinical study of health outcomes comparing an intervention with a device product subject to section 51, 515 or 520 of the FDC Act.</a:t>
            </a:r>
          </a:p>
          <a:p>
            <a:r>
              <a:rPr lang="en-US" dirty="0"/>
              <a:t>Except feasibility trial</a:t>
            </a:r>
          </a:p>
        </p:txBody>
      </p:sp>
      <p:sp>
        <p:nvSpPr>
          <p:cNvPr id="4" name="Slide Number Placeholder 3"/>
          <p:cNvSpPr>
            <a:spLocks noGrp="1"/>
          </p:cNvSpPr>
          <p:nvPr>
            <p:ph type="sldNum" sz="quarter" idx="10"/>
          </p:nvPr>
        </p:nvSpPr>
        <p:spPr/>
        <p:txBody>
          <a:bodyPr/>
          <a:lstStyle/>
          <a:p>
            <a:fld id="{F3B4CA61-AFAF-46AF-B5A7-DBCB88F73C9E}" type="slidenum">
              <a:rPr lang="en-US" smtClean="0"/>
              <a:t>8</a:t>
            </a:fld>
            <a:endParaRPr lang="en-US"/>
          </a:p>
        </p:txBody>
      </p:sp>
    </p:spTree>
    <p:extLst>
      <p:ext uri="{BB962C8B-B14F-4D97-AF65-F5344CB8AC3E}">
        <p14:creationId xmlns:p14="http://schemas.microsoft.com/office/powerpoint/2010/main" val="883817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accompanying</a:t>
            </a:r>
            <a:r>
              <a:rPr lang="en-US" baseline="0" dirty="0"/>
              <a:t> “Elaboration” for clarification of terms and requirements.</a:t>
            </a:r>
          </a:p>
        </p:txBody>
      </p:sp>
      <p:sp>
        <p:nvSpPr>
          <p:cNvPr id="4" name="Slide Number Placeholder 3"/>
          <p:cNvSpPr>
            <a:spLocks noGrp="1"/>
          </p:cNvSpPr>
          <p:nvPr>
            <p:ph type="sldNum" sz="quarter" idx="10"/>
          </p:nvPr>
        </p:nvSpPr>
        <p:spPr/>
        <p:txBody>
          <a:bodyPr/>
          <a:lstStyle/>
          <a:p>
            <a:fld id="{F3B4CA61-AFAF-46AF-B5A7-DBCB88F73C9E}" type="slidenum">
              <a:rPr lang="en-US" smtClean="0"/>
              <a:t>9</a:t>
            </a:fld>
            <a:endParaRPr lang="en-US"/>
          </a:p>
        </p:txBody>
      </p:sp>
    </p:spTree>
    <p:extLst>
      <p:ext uri="{BB962C8B-B14F-4D97-AF65-F5344CB8AC3E}">
        <p14:creationId xmlns:p14="http://schemas.microsoft.com/office/powerpoint/2010/main" val="2111569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researcher intends to publish results – can affect approvals</a:t>
            </a:r>
            <a:r>
              <a:rPr lang="en-US" baseline="0" dirty="0"/>
              <a:t> </a:t>
            </a:r>
            <a:r>
              <a:rPr lang="en-US" dirty="0"/>
              <a:t>of submissions to peer reviewed journals</a:t>
            </a:r>
          </a:p>
        </p:txBody>
      </p:sp>
      <p:sp>
        <p:nvSpPr>
          <p:cNvPr id="4" name="Slide Number Placeholder 3"/>
          <p:cNvSpPr>
            <a:spLocks noGrp="1"/>
          </p:cNvSpPr>
          <p:nvPr>
            <p:ph type="sldNum" sz="quarter" idx="10"/>
          </p:nvPr>
        </p:nvSpPr>
        <p:spPr/>
        <p:txBody>
          <a:bodyPr/>
          <a:lstStyle/>
          <a:p>
            <a:fld id="{F3B4CA61-AFAF-46AF-B5A7-DBCB88F73C9E}" type="slidenum">
              <a:rPr lang="en-US" smtClean="0"/>
              <a:t>15</a:t>
            </a:fld>
            <a:endParaRPr lang="en-US"/>
          </a:p>
        </p:txBody>
      </p:sp>
    </p:spTree>
    <p:extLst>
      <p:ext uri="{BB962C8B-B14F-4D97-AF65-F5344CB8AC3E}">
        <p14:creationId xmlns:p14="http://schemas.microsoft.com/office/powerpoint/2010/main" val="1985576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ISRCTN is one of several registries</a:t>
            </a:r>
            <a:r>
              <a:rPr lang="en-US" baseline="0" dirty="0"/>
              <a:t> in the WHO Registry Network</a:t>
            </a:r>
            <a:endParaRPr lang="en-US" dirty="0"/>
          </a:p>
        </p:txBody>
      </p:sp>
      <p:sp>
        <p:nvSpPr>
          <p:cNvPr id="4" name="Slide Number Placeholder 3"/>
          <p:cNvSpPr>
            <a:spLocks noGrp="1"/>
          </p:cNvSpPr>
          <p:nvPr>
            <p:ph type="sldNum" sz="quarter" idx="10"/>
          </p:nvPr>
        </p:nvSpPr>
        <p:spPr/>
        <p:txBody>
          <a:bodyPr/>
          <a:lstStyle/>
          <a:p>
            <a:fld id="{F3B4CA61-AFAF-46AF-B5A7-DBCB88F73C9E}" type="slidenum">
              <a:rPr lang="en-US" smtClean="0"/>
              <a:t>17</a:t>
            </a:fld>
            <a:endParaRPr lang="en-US"/>
          </a:p>
        </p:txBody>
      </p:sp>
    </p:spTree>
    <p:extLst>
      <p:ext uri="{BB962C8B-B14F-4D97-AF65-F5344CB8AC3E}">
        <p14:creationId xmlns:p14="http://schemas.microsoft.com/office/powerpoint/2010/main" val="3048746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Summary results submission generally not required for:</a:t>
            </a:r>
          </a:p>
          <a:p>
            <a:r>
              <a:rPr lang="en-US" sz="1200" b="0" i="0" u="none" strike="noStrike" kern="1200" baseline="0" dirty="0">
                <a:solidFill>
                  <a:schemeClr val="tx1"/>
                </a:solidFill>
                <a:latin typeface="+mn-lt"/>
                <a:ea typeface="+mn-ea"/>
                <a:cs typeface="+mn-cs"/>
              </a:rPr>
              <a:t>– Registered non-ACTs (e.g., observational studies)</a:t>
            </a:r>
          </a:p>
          <a:p>
            <a:r>
              <a:rPr lang="en-US" sz="1200" b="0" i="0" u="none" strike="noStrike" kern="1200" baseline="0" dirty="0">
                <a:solidFill>
                  <a:schemeClr val="tx1"/>
                </a:solidFill>
                <a:latin typeface="+mn-lt"/>
                <a:ea typeface="+mn-ea"/>
                <a:cs typeface="+mn-cs"/>
              </a:rPr>
              <a:t>– Clinical trials completed by December 26, 2007</a:t>
            </a:r>
          </a:p>
          <a:p>
            <a:r>
              <a:rPr lang="en-US" sz="1200" b="0" i="0" u="none" strike="noStrike" kern="1200" baseline="0" dirty="0">
                <a:solidFill>
                  <a:schemeClr val="tx1"/>
                </a:solidFill>
                <a:latin typeface="+mn-lt"/>
                <a:ea typeface="+mn-ea"/>
                <a:cs typeface="+mn-cs"/>
              </a:rPr>
              <a:t>– ACTs of products that are not approved as of the Primary Completion Date</a:t>
            </a:r>
          </a:p>
          <a:p>
            <a:r>
              <a:rPr lang="en-US" sz="1200" b="0" i="0" u="none" strike="noStrike" kern="1200" baseline="0" dirty="0">
                <a:solidFill>
                  <a:schemeClr val="tx1"/>
                </a:solidFill>
                <a:latin typeface="+mn-lt"/>
                <a:ea typeface="+mn-ea"/>
                <a:cs typeface="+mn-cs"/>
              </a:rPr>
              <a:t>(PCD), when the PCD is before January 18, 2017 (final rule effective date)</a:t>
            </a:r>
          </a:p>
          <a:p>
            <a:r>
              <a:rPr lang="en-US" sz="1200" b="0" i="0" u="none" strike="noStrike" kern="1200" baseline="0" dirty="0">
                <a:solidFill>
                  <a:schemeClr val="tx1"/>
                </a:solidFill>
                <a:latin typeface="+mn-lt"/>
                <a:ea typeface="+mn-ea"/>
                <a:cs typeface="+mn-cs"/>
              </a:rPr>
              <a:t>• Relationship to publication (ICMJE)</a:t>
            </a:r>
          </a:p>
          <a:p>
            <a:r>
              <a:rPr lang="en-US" sz="1200" b="0" i="0" u="none" strike="noStrike" kern="1200" baseline="0" dirty="0">
                <a:solidFill>
                  <a:schemeClr val="tx1"/>
                </a:solidFill>
                <a:latin typeface="+mn-lt"/>
                <a:ea typeface="+mn-ea"/>
                <a:cs typeface="+mn-cs"/>
              </a:rPr>
              <a:t>– Submitting summary results to ClinicalTrials.gov will not interfere with</a:t>
            </a:r>
          </a:p>
          <a:p>
            <a:r>
              <a:rPr lang="en-US" sz="1200" b="0" i="0" u="none" strike="noStrike" kern="1200" baseline="0" dirty="0">
                <a:solidFill>
                  <a:schemeClr val="tx1"/>
                </a:solidFill>
                <a:latin typeface="+mn-lt"/>
                <a:ea typeface="+mn-ea"/>
                <a:cs typeface="+mn-cs"/>
              </a:rPr>
              <a:t>publication* (but, failing to register the trial will</a:t>
            </a:r>
            <a:endParaRPr lang="en-US" dirty="0"/>
          </a:p>
        </p:txBody>
      </p:sp>
      <p:sp>
        <p:nvSpPr>
          <p:cNvPr id="4" name="Slide Number Placeholder 3"/>
          <p:cNvSpPr>
            <a:spLocks noGrp="1"/>
          </p:cNvSpPr>
          <p:nvPr>
            <p:ph type="sldNum" sz="quarter" idx="10"/>
          </p:nvPr>
        </p:nvSpPr>
        <p:spPr/>
        <p:txBody>
          <a:bodyPr/>
          <a:lstStyle/>
          <a:p>
            <a:fld id="{F3B4CA61-AFAF-46AF-B5A7-DBCB88F73C9E}" type="slidenum">
              <a:rPr lang="en-US" smtClean="0"/>
              <a:t>25</a:t>
            </a:fld>
            <a:endParaRPr lang="en-US"/>
          </a:p>
        </p:txBody>
      </p:sp>
    </p:spTree>
    <p:extLst>
      <p:ext uri="{BB962C8B-B14F-4D97-AF65-F5344CB8AC3E}">
        <p14:creationId xmlns:p14="http://schemas.microsoft.com/office/powerpoint/2010/main" val="1291409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7C49BE-0573-4243-9DB3-5CC763590FDD}"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194628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C49BE-0573-4243-9DB3-5CC763590FDD}"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237276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C49BE-0573-4243-9DB3-5CC763590FDD}"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161241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C49BE-0573-4243-9DB3-5CC763590FDD}"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130354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7C49BE-0573-4243-9DB3-5CC763590FDD}"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441410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7C49BE-0573-4243-9DB3-5CC763590FDD}"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156383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7C49BE-0573-4243-9DB3-5CC763590FDD}"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244739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7C49BE-0573-4243-9DB3-5CC763590FDD}" type="datetimeFigureOut">
              <a:rPr lang="en-US" smtClean="0"/>
              <a:t>4/22/2021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3047694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C49BE-0573-4243-9DB3-5CC763590FDD}" type="datetimeFigureOut">
              <a:rPr lang="en-US" smtClean="0"/>
              <a:t>4/22/2021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249341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7C49BE-0573-4243-9DB3-5CC763590FDD}"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106388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7C49BE-0573-4243-9DB3-5CC763590FDD}"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72A86-25A6-470E-8A80-7F587EBA3312}" type="slidenum">
              <a:rPr lang="en-US" smtClean="0"/>
              <a:t>‹#›</a:t>
            </a:fld>
            <a:endParaRPr lang="en-US"/>
          </a:p>
        </p:txBody>
      </p:sp>
    </p:spTree>
    <p:extLst>
      <p:ext uri="{BB962C8B-B14F-4D97-AF65-F5344CB8AC3E}">
        <p14:creationId xmlns:p14="http://schemas.microsoft.com/office/powerpoint/2010/main" val="2779419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C49BE-0573-4243-9DB3-5CC763590FDD}" type="datetimeFigureOut">
              <a:rPr lang="en-US" smtClean="0"/>
              <a:t>4/22/2021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72A86-25A6-470E-8A80-7F587EBA3312}" type="slidenum">
              <a:rPr lang="en-US" smtClean="0"/>
              <a:t>‹#›</a:t>
            </a:fld>
            <a:endParaRPr lang="en-US"/>
          </a:p>
        </p:txBody>
      </p:sp>
    </p:spTree>
    <p:extLst>
      <p:ext uri="{BB962C8B-B14F-4D97-AF65-F5344CB8AC3E}">
        <p14:creationId xmlns:p14="http://schemas.microsoft.com/office/powerpoint/2010/main" val="27919883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rsinfo.clinicaltrials.gov/ACT_Checklist.pdf" TargetMode="External"/><Relationship Id="rId2" Type="http://schemas.openxmlformats.org/officeDocument/2006/relationships/hyperlink" Target="http://prsinfo.clinicaltrials.gov/fdaaa.htm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ocrdev@uthsc.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hhs.gov/ohrp/regulations-and-policy/informed-consent-posting/index.html" TargetMode="External"/><Relationship Id="rId2" Type="http://schemas.openxmlformats.org/officeDocument/2006/relationships/hyperlink" Target="https://clinicaltrials.gov/ct2/manage-rec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rsinfo.clinicaltrials.gov/prs-users-guide.html#intro"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prsinfo.clinicaltrials.gov/definitions.html#IPDSharing"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citiprogram.org/" TargetMode="External"/><Relationship Id="rId2" Type="http://schemas.openxmlformats.org/officeDocument/2006/relationships/hyperlink" Target="https://clinicaltrials.gov/ct2/manage-recs/present"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mailto:ocrdev@uthsc.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cfr.io/Title-42/Part-11" TargetMode="External"/><Relationship Id="rId2" Type="http://schemas.openxmlformats.org/officeDocument/2006/relationships/hyperlink" Target="https://www.govinfo.gov/content/pkg/PLAW-110publ85/pdf/PLAW-110publ85.pdf#page=82" TargetMode="External"/><Relationship Id="rId1" Type="http://schemas.openxmlformats.org/officeDocument/2006/relationships/slideLayout" Target="../slideLayouts/slideLayout2.xml"/><Relationship Id="rId4" Type="http://schemas.openxmlformats.org/officeDocument/2006/relationships/hyperlink" Target="https://clinicaltrials.gov/ct2/manage-recs/fdaaa"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31738"/>
            <a:ext cx="12192000" cy="4926262"/>
          </a:xfrm>
          <a:prstGeom prst="rect">
            <a:avLst/>
          </a:prstGeom>
        </p:spPr>
      </p:pic>
      <p:sp>
        <p:nvSpPr>
          <p:cNvPr id="2" name="Title 1"/>
          <p:cNvSpPr>
            <a:spLocks noGrp="1"/>
          </p:cNvSpPr>
          <p:nvPr>
            <p:ph type="ctrTitle"/>
          </p:nvPr>
        </p:nvSpPr>
        <p:spPr>
          <a:xfrm>
            <a:off x="1700463" y="244350"/>
            <a:ext cx="9144000" cy="947069"/>
          </a:xfrm>
        </p:spPr>
        <p:txBody>
          <a:bodyPr>
            <a:normAutofit fontScale="90000"/>
          </a:bodyPr>
          <a:lstStyle/>
          <a:p>
            <a:r>
              <a:rPr lang="en-US" b="1" dirty="0"/>
              <a:t>Protocol Registration Information </a:t>
            </a:r>
          </a:p>
        </p:txBody>
      </p:sp>
      <p:sp>
        <p:nvSpPr>
          <p:cNvPr id="3" name="Subtitle 2"/>
          <p:cNvSpPr>
            <a:spLocks noGrp="1"/>
          </p:cNvSpPr>
          <p:nvPr>
            <p:ph type="subTitle" idx="1"/>
          </p:nvPr>
        </p:nvSpPr>
        <p:spPr>
          <a:xfrm>
            <a:off x="1331494" y="1191419"/>
            <a:ext cx="9144000" cy="1655762"/>
          </a:xfrm>
        </p:spPr>
        <p:txBody>
          <a:bodyPr/>
          <a:lstStyle/>
          <a:p>
            <a:r>
              <a:rPr lang="en-US" sz="4800" dirty="0"/>
              <a:t>For </a:t>
            </a:r>
          </a:p>
          <a:p>
            <a:r>
              <a:rPr lang="en-US" sz="4800" dirty="0"/>
              <a:t> Clinical Researchers</a:t>
            </a:r>
          </a:p>
          <a:p>
            <a:endParaRPr lang="en-US" dirty="0"/>
          </a:p>
        </p:txBody>
      </p:sp>
    </p:spTree>
    <p:extLst>
      <p:ext uri="{BB962C8B-B14F-4D97-AF65-F5344CB8AC3E}">
        <p14:creationId xmlns:p14="http://schemas.microsoft.com/office/powerpoint/2010/main" val="251675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7675" y="1343710"/>
            <a:ext cx="11449050" cy="2092881"/>
          </a:xfrm>
          <a:prstGeom prst="rect">
            <a:avLst/>
          </a:prstGeom>
        </p:spPr>
        <p:txBody>
          <a:bodyPr wrap="square">
            <a:spAutoFit/>
          </a:bodyPr>
          <a:lstStyle/>
          <a:p>
            <a:r>
              <a:rPr lang="en-US" sz="2800" dirty="0"/>
              <a:t>To access the checklist and accompanying “Elaboration” document for determination for an “Applicable” clinical trial, go to </a:t>
            </a:r>
            <a:endParaRPr lang="en-US" sz="2800" dirty="0">
              <a:hlinkClick r:id="rId2"/>
            </a:endParaRPr>
          </a:p>
          <a:p>
            <a:pPr algn="ctr"/>
            <a:endParaRPr lang="en-US" sz="1400" dirty="0"/>
          </a:p>
          <a:p>
            <a:pPr algn="ctr"/>
            <a:endParaRPr lang="en-US" sz="1400" dirty="0"/>
          </a:p>
          <a:p>
            <a:pPr algn="ctr"/>
            <a:r>
              <a:rPr lang="en-US" sz="2800" dirty="0">
                <a:hlinkClick r:id="rId3"/>
              </a:rPr>
              <a:t>https://prsinfo.clinicaltrials.gov/ACT_Checklist.pdf</a:t>
            </a:r>
            <a:endParaRPr lang="en-US" sz="2800" dirty="0"/>
          </a:p>
          <a:p>
            <a:pPr algn="ctr"/>
            <a:endParaRPr lang="en-US" dirty="0"/>
          </a:p>
        </p:txBody>
      </p:sp>
    </p:spTree>
    <p:extLst>
      <p:ext uri="{BB962C8B-B14F-4D97-AF65-F5344CB8AC3E}">
        <p14:creationId xmlns:p14="http://schemas.microsoft.com/office/powerpoint/2010/main" val="262557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7220" y="376119"/>
            <a:ext cx="11224260" cy="6063198"/>
          </a:xfrm>
          <a:prstGeom prst="rect">
            <a:avLst/>
          </a:prstGeom>
        </p:spPr>
        <p:txBody>
          <a:bodyPr wrap="square">
            <a:spAutoFit/>
          </a:bodyPr>
          <a:lstStyle/>
          <a:p>
            <a:r>
              <a:rPr lang="en-US" sz="4000" b="1" dirty="0"/>
              <a:t>FDAAA</a:t>
            </a:r>
          </a:p>
          <a:p>
            <a:r>
              <a:rPr lang="en-US" sz="4000" b="1" u="sng" dirty="0"/>
              <a:t>Responsible party </a:t>
            </a:r>
            <a:r>
              <a:rPr lang="en-US" sz="4000" dirty="0"/>
              <a:t>is:</a:t>
            </a:r>
          </a:p>
          <a:p>
            <a:endParaRPr lang="en-US" sz="2800" dirty="0"/>
          </a:p>
          <a:p>
            <a:r>
              <a:rPr lang="en-US" sz="2800" dirty="0"/>
              <a:t>A responsible party is the sponsor of the clinical trial or a “designated” principal investigator. </a:t>
            </a:r>
          </a:p>
          <a:p>
            <a:endParaRPr lang="en-US" sz="2800" dirty="0"/>
          </a:p>
          <a:p>
            <a:r>
              <a:rPr lang="en-US" sz="2800" dirty="0"/>
              <a:t>The responsible party could be an organization (such as a drug or device manufacturer, a university or academic medical center, or a government research organization such as the NIH), or an individual. </a:t>
            </a:r>
          </a:p>
          <a:p>
            <a:endParaRPr lang="en-US" sz="2800" dirty="0"/>
          </a:p>
          <a:p>
            <a:r>
              <a:rPr lang="en-US" sz="2800" dirty="0"/>
              <a:t>The Final Rule specifies the approach for determining who is the sponsor of a clinical trial and explains how a sponsor can designate a principal investigator as the responsible party [see 42 CFR § 11.4(c)].</a:t>
            </a:r>
          </a:p>
        </p:txBody>
      </p:sp>
    </p:spTree>
    <p:extLst>
      <p:ext uri="{BB962C8B-B14F-4D97-AF65-F5344CB8AC3E}">
        <p14:creationId xmlns:p14="http://schemas.microsoft.com/office/powerpoint/2010/main" val="132669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endParaRPr lang="en-US" dirty="0"/>
          </a:p>
        </p:txBody>
      </p:sp>
      <p:sp>
        <p:nvSpPr>
          <p:cNvPr id="3" name="Content Placeholder 2"/>
          <p:cNvSpPr>
            <a:spLocks noGrp="1"/>
          </p:cNvSpPr>
          <p:nvPr>
            <p:ph idx="1"/>
          </p:nvPr>
        </p:nvSpPr>
        <p:spPr>
          <a:xfrm>
            <a:off x="205740" y="92409"/>
            <a:ext cx="11585207" cy="6492875"/>
          </a:xfrm>
        </p:spPr>
        <p:txBody>
          <a:bodyPr>
            <a:normAutofit fontScale="85000" lnSpcReduction="20000"/>
          </a:bodyPr>
          <a:lstStyle/>
          <a:p>
            <a:pPr marL="0" indent="0">
              <a:buNone/>
            </a:pPr>
            <a:endParaRPr lang="en-US" sz="1200" b="1" dirty="0"/>
          </a:p>
          <a:p>
            <a:pPr marL="0" indent="0">
              <a:buNone/>
            </a:pPr>
            <a:r>
              <a:rPr lang="en-US" sz="4800" b="1" dirty="0"/>
              <a:t>FDAAA</a:t>
            </a:r>
          </a:p>
          <a:p>
            <a:endParaRPr lang="en-US" sz="3500" dirty="0"/>
          </a:p>
          <a:p>
            <a:pPr marL="0" indent="0">
              <a:buNone/>
            </a:pPr>
            <a:r>
              <a:rPr lang="en-US" sz="4300" b="1" u="sng" dirty="0"/>
              <a:t>Responsible party </a:t>
            </a:r>
            <a:r>
              <a:rPr lang="en-US" sz="4300" dirty="0"/>
              <a:t>is:</a:t>
            </a:r>
          </a:p>
          <a:p>
            <a:pPr marL="0" indent="0">
              <a:buNone/>
            </a:pPr>
            <a:endParaRPr lang="en-US" sz="3600" dirty="0"/>
          </a:p>
          <a:p>
            <a:pPr marL="0" indent="0">
              <a:buNone/>
            </a:pPr>
            <a:r>
              <a:rPr lang="en-US" sz="3600" dirty="0"/>
              <a:t>	</a:t>
            </a:r>
            <a:r>
              <a:rPr lang="en-US" sz="3500" dirty="0"/>
              <a:t>The sponsor or the principal investigator* (if designated by the 	sponsor) or the holder of the IND or IDE.</a:t>
            </a:r>
          </a:p>
          <a:p>
            <a:pPr marL="0" indent="0">
              <a:buNone/>
            </a:pPr>
            <a:r>
              <a:rPr lang="en-US" sz="2400" dirty="0"/>
              <a:t>	</a:t>
            </a:r>
          </a:p>
          <a:p>
            <a:pPr marL="0" indent="0">
              <a:buNone/>
            </a:pPr>
            <a:r>
              <a:rPr lang="en-US" sz="3800" dirty="0"/>
              <a:t>	*To be a designated principal investigator, the PI must:</a:t>
            </a:r>
          </a:p>
          <a:p>
            <a:pPr marL="1200150" indent="0">
              <a:buFont typeface="Wingdings" panose="05000000000000000000" pitchFamily="2" charset="2"/>
              <a:buChar char="§"/>
            </a:pPr>
            <a:r>
              <a:rPr lang="en-US" sz="3800" dirty="0"/>
              <a:t>be responsible for the conduct of the trial, </a:t>
            </a:r>
          </a:p>
          <a:p>
            <a:pPr marL="1200150" indent="0">
              <a:buFont typeface="Wingdings" panose="05000000000000000000" pitchFamily="2" charset="2"/>
              <a:buChar char="§"/>
            </a:pPr>
            <a:r>
              <a:rPr lang="en-US" sz="3800" dirty="0"/>
              <a:t>have control over the study data, </a:t>
            </a:r>
          </a:p>
          <a:p>
            <a:pPr marL="1200150" indent="0">
              <a:buFont typeface="Wingdings" panose="05000000000000000000" pitchFamily="2" charset="2"/>
              <a:buChar char="§"/>
            </a:pPr>
            <a:r>
              <a:rPr lang="en-US" sz="3800" dirty="0"/>
              <a:t>have the right to publish the results of the research and</a:t>
            </a:r>
          </a:p>
          <a:p>
            <a:pPr marL="1200150" indent="0">
              <a:buFont typeface="Wingdings" panose="05000000000000000000" pitchFamily="2" charset="2"/>
              <a:buChar char="§"/>
            </a:pPr>
            <a:r>
              <a:rPr lang="en-US" sz="3800" dirty="0"/>
              <a:t>have the ability to meet submission requirements for study</a:t>
            </a:r>
          </a:p>
          <a:p>
            <a:pPr marL="1200150" indent="0">
              <a:buNone/>
            </a:pPr>
            <a:r>
              <a:rPr lang="en-US" sz="3800" dirty="0"/>
              <a:t>  information in the registry. </a:t>
            </a:r>
          </a:p>
          <a:p>
            <a:endParaRPr lang="en-US" sz="3800" dirty="0"/>
          </a:p>
        </p:txBody>
      </p:sp>
    </p:spTree>
    <p:extLst>
      <p:ext uri="{BB962C8B-B14F-4D97-AF65-F5344CB8AC3E}">
        <p14:creationId xmlns:p14="http://schemas.microsoft.com/office/powerpoint/2010/main" val="207689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382" y="1819186"/>
            <a:ext cx="10515600" cy="3757525"/>
          </a:xfrm>
        </p:spPr>
        <p:txBody>
          <a:bodyPr>
            <a:noAutofit/>
          </a:bodyPr>
          <a:lstStyle/>
          <a:p>
            <a:pPr marL="0" indent="0">
              <a:buNone/>
            </a:pPr>
            <a:r>
              <a:rPr lang="en-US" sz="3200" dirty="0"/>
              <a:t>If a PI is responsible for registration, he/she may designate an individual (PRS User) to register the trial(s) and complete registration information.  </a:t>
            </a:r>
          </a:p>
          <a:p>
            <a:pPr marL="0" indent="0">
              <a:buNone/>
            </a:pPr>
            <a:endParaRPr lang="en-US" sz="3200" dirty="0"/>
          </a:p>
          <a:p>
            <a:pPr marL="0" indent="0">
              <a:buNone/>
            </a:pPr>
            <a:r>
              <a:rPr lang="en-US" sz="3200" dirty="0"/>
              <a:t>However, the PI is ultimately responsible for ensuring that the information entered is accurate and for releasing the protocol record for PRS posting. </a:t>
            </a:r>
          </a:p>
        </p:txBody>
      </p:sp>
      <p:sp>
        <p:nvSpPr>
          <p:cNvPr id="2" name="Rectangle 1"/>
          <p:cNvSpPr/>
          <p:nvPr/>
        </p:nvSpPr>
        <p:spPr>
          <a:xfrm>
            <a:off x="736912" y="747322"/>
            <a:ext cx="1811330" cy="769441"/>
          </a:xfrm>
          <a:prstGeom prst="rect">
            <a:avLst/>
          </a:prstGeom>
        </p:spPr>
        <p:txBody>
          <a:bodyPr wrap="none">
            <a:spAutoFit/>
          </a:bodyPr>
          <a:lstStyle/>
          <a:p>
            <a:r>
              <a:rPr lang="en-US" sz="4400" b="1" dirty="0"/>
              <a:t>FDAAA</a:t>
            </a:r>
          </a:p>
        </p:txBody>
      </p:sp>
    </p:spTree>
    <p:extLst>
      <p:ext uri="{BB962C8B-B14F-4D97-AF65-F5344CB8AC3E}">
        <p14:creationId xmlns:p14="http://schemas.microsoft.com/office/powerpoint/2010/main" val="393879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15" y="365125"/>
            <a:ext cx="10966785" cy="1325563"/>
          </a:xfrm>
        </p:spPr>
        <p:txBody>
          <a:bodyPr/>
          <a:lstStyle/>
          <a:p>
            <a:r>
              <a:rPr lang="en-US" b="1" dirty="0"/>
              <a:t>NIH Requires:</a:t>
            </a:r>
          </a:p>
        </p:txBody>
      </p:sp>
      <p:sp>
        <p:nvSpPr>
          <p:cNvPr id="3" name="Content Placeholder 2"/>
          <p:cNvSpPr>
            <a:spLocks noGrp="1"/>
          </p:cNvSpPr>
          <p:nvPr>
            <p:ph idx="1"/>
          </p:nvPr>
        </p:nvSpPr>
        <p:spPr>
          <a:xfrm>
            <a:off x="387015" y="1690687"/>
            <a:ext cx="11417969" cy="4870533"/>
          </a:xfrm>
        </p:spPr>
        <p:txBody>
          <a:bodyPr>
            <a:noAutofit/>
          </a:bodyPr>
          <a:lstStyle/>
          <a:p>
            <a:pPr marL="0" indent="0">
              <a:buNone/>
            </a:pPr>
            <a:r>
              <a:rPr lang="en-US" sz="3600" dirty="0"/>
              <a:t>Protocol Registration of all Clinical Trials* funded wholly or partially the NIH within 21 days of first enrollment.</a:t>
            </a:r>
          </a:p>
          <a:p>
            <a:pPr marL="0" indent="0">
              <a:buNone/>
            </a:pPr>
            <a:endParaRPr lang="en-US" sz="1800" dirty="0"/>
          </a:p>
          <a:p>
            <a:pPr marL="0" indent="0">
              <a:buNone/>
            </a:pPr>
            <a:r>
              <a:rPr lang="en-US" sz="3000" dirty="0"/>
              <a:t>*Clinical trial = a research study in which one or more human subjects are prospectively assigned to one or more interventions ( may include placebo or other control) to evaluate the effects of the intervention on health related  biomedical or behavioral outcomes. </a:t>
            </a:r>
          </a:p>
          <a:p>
            <a:pPr marL="0" indent="0">
              <a:buNone/>
            </a:pPr>
            <a:r>
              <a:rPr lang="en-US" sz="3000" dirty="0"/>
              <a:t>This </a:t>
            </a:r>
            <a:r>
              <a:rPr lang="en-US" sz="3000" b="1" i="1" u="sng" dirty="0"/>
              <a:t>INCLUDES</a:t>
            </a:r>
            <a:r>
              <a:rPr lang="en-US" sz="3000" dirty="0"/>
              <a:t> phase 1 trials of FDA regulated drug and biologics and small feasibility device studies </a:t>
            </a:r>
            <a:r>
              <a:rPr lang="en-US" sz="3000" b="1" i="1" u="sng" dirty="0"/>
              <a:t>AND</a:t>
            </a:r>
            <a:r>
              <a:rPr lang="en-US" sz="3000" dirty="0"/>
              <a:t> studies or any intervention not regulated by the FDA , e.g., behavioral interventions</a:t>
            </a:r>
            <a:r>
              <a:rPr lang="en-US" sz="3200" dirty="0"/>
              <a:t>.</a:t>
            </a:r>
          </a:p>
        </p:txBody>
      </p:sp>
    </p:spTree>
    <p:extLst>
      <p:ext uri="{BB962C8B-B14F-4D97-AF65-F5344CB8AC3E}">
        <p14:creationId xmlns:p14="http://schemas.microsoft.com/office/powerpoint/2010/main" val="1140514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45432" y="770021"/>
            <a:ext cx="4716379" cy="769441"/>
          </a:xfrm>
          <a:prstGeom prst="rect">
            <a:avLst/>
          </a:prstGeom>
          <a:noFill/>
        </p:spPr>
        <p:txBody>
          <a:bodyPr wrap="square" rtlCol="0">
            <a:spAutoFit/>
          </a:bodyPr>
          <a:lstStyle/>
          <a:p>
            <a:r>
              <a:rPr lang="en-US" sz="4400" b="1" dirty="0"/>
              <a:t>ICMJE Requires:</a:t>
            </a:r>
          </a:p>
        </p:txBody>
      </p:sp>
      <p:sp>
        <p:nvSpPr>
          <p:cNvPr id="8" name="TextBox 7"/>
          <p:cNvSpPr txBox="1"/>
          <p:nvPr/>
        </p:nvSpPr>
        <p:spPr>
          <a:xfrm>
            <a:off x="875350" y="1989237"/>
            <a:ext cx="11113168" cy="3477875"/>
          </a:xfrm>
          <a:prstGeom prst="rect">
            <a:avLst/>
          </a:prstGeom>
          <a:noFill/>
        </p:spPr>
        <p:txBody>
          <a:bodyPr wrap="square" rtlCol="0">
            <a:spAutoFit/>
          </a:bodyPr>
          <a:lstStyle/>
          <a:p>
            <a:r>
              <a:rPr lang="en-US" sz="3600" dirty="0"/>
              <a:t>Protocol registration of interventional clinical studies to</a:t>
            </a:r>
          </a:p>
          <a:p>
            <a:r>
              <a:rPr lang="en-US" sz="2000" dirty="0"/>
              <a:t>	</a:t>
            </a:r>
          </a:p>
          <a:p>
            <a:r>
              <a:rPr lang="en-US" sz="3600" dirty="0"/>
              <a:t>	include studies of any intervention type, phase, or </a:t>
            </a:r>
          </a:p>
          <a:p>
            <a:r>
              <a:rPr lang="en-US" sz="3600" dirty="0"/>
              <a:t> 	geographic location</a:t>
            </a:r>
          </a:p>
          <a:p>
            <a:endParaRPr lang="en-US" sz="2000" dirty="0"/>
          </a:p>
          <a:p>
            <a:r>
              <a:rPr lang="en-US" sz="3600" b="1" u="sng" dirty="0"/>
              <a:t>BEFORE </a:t>
            </a:r>
            <a:r>
              <a:rPr lang="en-US" sz="3600" b="1" dirty="0"/>
              <a:t>  </a:t>
            </a:r>
            <a:r>
              <a:rPr lang="en-US" sz="3600" dirty="0"/>
              <a:t>enrollment of first subject.</a:t>
            </a:r>
          </a:p>
          <a:p>
            <a:endParaRPr lang="en-US" sz="3600" dirty="0"/>
          </a:p>
        </p:txBody>
      </p:sp>
    </p:spTree>
    <p:extLst>
      <p:ext uri="{BB962C8B-B14F-4D97-AF65-F5344CB8AC3E}">
        <p14:creationId xmlns:p14="http://schemas.microsoft.com/office/powerpoint/2010/main" val="348432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 calcmode="lin" valueType="num">
                                      <p:cBhvr>
                                        <p:cTn id="7" dur="1000" fill="hold"/>
                                        <p:tgtEl>
                                          <p:spTgt spid="8">
                                            <p:txEl>
                                              <p:pRg st="5" end="5"/>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5" end="5"/>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4756" y="406400"/>
            <a:ext cx="10566400" cy="5755422"/>
          </a:xfrm>
          <a:prstGeom prst="rect">
            <a:avLst/>
          </a:prstGeom>
          <a:noFill/>
        </p:spPr>
        <p:txBody>
          <a:bodyPr wrap="square" rtlCol="0">
            <a:spAutoFit/>
          </a:bodyPr>
          <a:lstStyle/>
          <a:p>
            <a:r>
              <a:rPr lang="en-US" sz="4000" b="1" dirty="0"/>
              <a:t>CMS requires:</a:t>
            </a:r>
          </a:p>
          <a:p>
            <a:endParaRPr lang="en-US" sz="2800" dirty="0"/>
          </a:p>
          <a:p>
            <a:r>
              <a:rPr lang="en-US" sz="3200" dirty="0"/>
              <a:t>A national Clinical Trial (NCT) identifier number be provided on claims.</a:t>
            </a:r>
          </a:p>
          <a:p>
            <a:r>
              <a:rPr lang="en-US" sz="3200" dirty="0"/>
              <a:t> </a:t>
            </a:r>
          </a:p>
          <a:p>
            <a:r>
              <a:rPr lang="en-US" sz="3200" dirty="0"/>
              <a:t>The NCT Identifier number is assigned by Clinical Trials .gov when a new study appears in the database (8 –digits)</a:t>
            </a:r>
          </a:p>
          <a:p>
            <a:endParaRPr lang="en-US" sz="3200" dirty="0"/>
          </a:p>
          <a:p>
            <a:r>
              <a:rPr lang="en-US" sz="3200" dirty="0"/>
              <a:t>CMS uses the number to identify all items and services provided to beneficiaries during their participation in a clinical trial, clinical study or registry.</a:t>
            </a:r>
          </a:p>
        </p:txBody>
      </p:sp>
    </p:spTree>
    <p:extLst>
      <p:ext uri="{BB962C8B-B14F-4D97-AF65-F5344CB8AC3E}">
        <p14:creationId xmlns:p14="http://schemas.microsoft.com/office/powerpoint/2010/main" val="601823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64" y="-148222"/>
            <a:ext cx="10515600" cy="1325563"/>
          </a:xfrm>
        </p:spPr>
        <p:txBody>
          <a:bodyPr/>
          <a:lstStyle/>
          <a:p>
            <a:r>
              <a:rPr lang="en-US" b="1" dirty="0"/>
              <a:t>Public Registration Websites</a:t>
            </a:r>
          </a:p>
        </p:txBody>
      </p:sp>
      <p:sp>
        <p:nvSpPr>
          <p:cNvPr id="4" name="TextBox 3"/>
          <p:cNvSpPr txBox="1"/>
          <p:nvPr/>
        </p:nvSpPr>
        <p:spPr>
          <a:xfrm>
            <a:off x="561474" y="872540"/>
            <a:ext cx="11361821" cy="5755422"/>
          </a:xfrm>
          <a:prstGeom prst="rect">
            <a:avLst/>
          </a:prstGeom>
          <a:noFill/>
        </p:spPr>
        <p:txBody>
          <a:bodyPr wrap="square" rtlCol="0">
            <a:spAutoFit/>
          </a:bodyPr>
          <a:lstStyle/>
          <a:p>
            <a:r>
              <a:rPr lang="en-US" sz="3200" b="1" dirty="0">
                <a:solidFill>
                  <a:schemeClr val="accent4">
                    <a:lumMod val="60000"/>
                    <a:lumOff val="40000"/>
                  </a:schemeClr>
                </a:solidFill>
              </a:rPr>
              <a:t>Clinical Trials .gov  (CTG)</a:t>
            </a:r>
          </a:p>
          <a:p>
            <a:r>
              <a:rPr lang="en-US" sz="2800" dirty="0"/>
              <a:t>ClinicalTrials.gov is a database of privately and publicly funded clinical studies conducted around the world. Certain clinical trials are required by U.S. law to be registered on and submit summary results to ClinicalTrials.gov.</a:t>
            </a:r>
          </a:p>
          <a:p>
            <a:endParaRPr lang="en-US" sz="1100" dirty="0"/>
          </a:p>
          <a:p>
            <a:r>
              <a:rPr lang="en-US" sz="3200" b="1" dirty="0">
                <a:solidFill>
                  <a:schemeClr val="accent4">
                    <a:lumMod val="60000"/>
                    <a:lumOff val="40000"/>
                  </a:schemeClr>
                </a:solidFill>
              </a:rPr>
              <a:t>Regulations.gov</a:t>
            </a:r>
          </a:p>
          <a:p>
            <a:r>
              <a:rPr lang="en-US" sz="2800" dirty="0"/>
              <a:t>OHRP registry that can be used to upload IRB approved consent forms</a:t>
            </a:r>
          </a:p>
          <a:p>
            <a:r>
              <a:rPr lang="en-US" sz="2800" dirty="0"/>
              <a:t>as required by the revised common rule.</a:t>
            </a:r>
          </a:p>
          <a:p>
            <a:endParaRPr lang="en-US" sz="1100" dirty="0"/>
          </a:p>
          <a:p>
            <a:r>
              <a:rPr lang="en-US" sz="3000" b="1" dirty="0">
                <a:solidFill>
                  <a:schemeClr val="accent4">
                    <a:lumMod val="60000"/>
                    <a:lumOff val="40000"/>
                  </a:schemeClr>
                </a:solidFill>
              </a:rPr>
              <a:t>ISRCTN Registry</a:t>
            </a:r>
          </a:p>
          <a:p>
            <a:r>
              <a:rPr lang="en-US" sz="2800" dirty="0"/>
              <a:t>The ISRCTN registry is a part of the WHO Registry Network that accepts all clinical research studies (whether proposed, ongoing or completed) as required by ICMJE  and provides content validation and curation and the unique identification number necessary for publication. </a:t>
            </a:r>
          </a:p>
        </p:txBody>
      </p:sp>
    </p:spTree>
    <p:extLst>
      <p:ext uri="{BB962C8B-B14F-4D97-AF65-F5344CB8AC3E}">
        <p14:creationId xmlns:p14="http://schemas.microsoft.com/office/powerpoint/2010/main" val="2716021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8649" y="613429"/>
            <a:ext cx="10949631" cy="4401205"/>
          </a:xfrm>
          <a:prstGeom prst="rect">
            <a:avLst/>
          </a:prstGeom>
        </p:spPr>
        <p:txBody>
          <a:bodyPr wrap="square">
            <a:spAutoFit/>
          </a:bodyPr>
          <a:lstStyle/>
          <a:p>
            <a:r>
              <a:rPr lang="en-US" sz="8000" i="1" dirty="0">
                <a:latin typeface="Juice ITC" panose="04040403040A02020202" pitchFamily="82" charset="0"/>
              </a:rPr>
              <a:t>    </a:t>
            </a:r>
            <a:r>
              <a:rPr lang="en-US" sz="8000" b="1" i="1" dirty="0">
                <a:latin typeface="Juice ITC" panose="04040403040A02020202" pitchFamily="82" charset="0"/>
              </a:rPr>
              <a:t>You need worry about only one!</a:t>
            </a:r>
          </a:p>
          <a:p>
            <a:endParaRPr lang="en-US" sz="4000" dirty="0"/>
          </a:p>
          <a:p>
            <a:endParaRPr lang="en-US" sz="4000" dirty="0"/>
          </a:p>
          <a:p>
            <a:r>
              <a:rPr lang="en-US" sz="4000" dirty="0"/>
              <a:t>The </a:t>
            </a:r>
            <a:r>
              <a:rPr lang="en-US" sz="4000" b="1" dirty="0"/>
              <a:t>CTG</a:t>
            </a:r>
            <a:r>
              <a:rPr lang="en-US" sz="4000" dirty="0"/>
              <a:t> registry will satisfy the requirements for protocol registration, posting informed consent forms and the ICMJE requirement</a:t>
            </a:r>
          </a:p>
        </p:txBody>
      </p:sp>
    </p:spTree>
    <p:extLst>
      <p:ext uri="{BB962C8B-B14F-4D97-AF65-F5344CB8AC3E}">
        <p14:creationId xmlns:p14="http://schemas.microsoft.com/office/powerpoint/2010/main" val="2399913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9511" y="1591734"/>
            <a:ext cx="9245600" cy="2831544"/>
          </a:xfrm>
          <a:prstGeom prst="rect">
            <a:avLst/>
          </a:prstGeom>
          <a:noFill/>
        </p:spPr>
        <p:txBody>
          <a:bodyPr wrap="square" rtlCol="0">
            <a:spAutoFit/>
          </a:bodyPr>
          <a:lstStyle/>
          <a:p>
            <a:pPr algn="ctr"/>
            <a:r>
              <a:rPr lang="en-US" sz="4000" b="1" dirty="0"/>
              <a:t>Clinical Trials.gov </a:t>
            </a:r>
          </a:p>
          <a:p>
            <a:pPr algn="ctr"/>
            <a:r>
              <a:rPr lang="en-US" sz="4000" b="1" dirty="0"/>
              <a:t>(CTG)</a:t>
            </a:r>
          </a:p>
          <a:p>
            <a:pPr algn="ctr"/>
            <a:r>
              <a:rPr lang="en-US" sz="4000" b="1" dirty="0"/>
              <a:t>Protocol Registration and Results System (PRS)</a:t>
            </a:r>
            <a:endParaRPr lang="en-US" sz="4000" dirty="0"/>
          </a:p>
          <a:p>
            <a:endParaRPr lang="en-US" dirty="0"/>
          </a:p>
        </p:txBody>
      </p:sp>
    </p:spTree>
    <p:extLst>
      <p:ext uri="{BB962C8B-B14F-4D97-AF65-F5344CB8AC3E}">
        <p14:creationId xmlns:p14="http://schemas.microsoft.com/office/powerpoint/2010/main" val="2749309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65125"/>
            <a:ext cx="10782300" cy="1325563"/>
          </a:xfrm>
        </p:spPr>
        <p:txBody>
          <a:bodyPr/>
          <a:lstStyle/>
          <a:p>
            <a:r>
              <a:rPr lang="en-US" b="1" dirty="0"/>
              <a:t>Objectives:</a:t>
            </a:r>
          </a:p>
        </p:txBody>
      </p:sp>
      <p:sp>
        <p:nvSpPr>
          <p:cNvPr id="3" name="Content Placeholder 2"/>
          <p:cNvSpPr>
            <a:spLocks noGrp="1"/>
          </p:cNvSpPr>
          <p:nvPr>
            <p:ph idx="1"/>
          </p:nvPr>
        </p:nvSpPr>
        <p:spPr>
          <a:xfrm>
            <a:off x="388620" y="1690688"/>
            <a:ext cx="11498580" cy="4486275"/>
          </a:xfrm>
        </p:spPr>
        <p:txBody>
          <a:bodyPr>
            <a:normAutofit lnSpcReduction="10000"/>
          </a:bodyPr>
          <a:lstStyle/>
          <a:p>
            <a:r>
              <a:rPr lang="en-US" sz="3600" dirty="0"/>
              <a:t>Provide an overview of  protocol registration mandates for clinical researchers</a:t>
            </a:r>
          </a:p>
          <a:p>
            <a:endParaRPr lang="en-US" sz="3600" dirty="0"/>
          </a:p>
          <a:p>
            <a:r>
              <a:rPr lang="en-US" sz="3600" dirty="0"/>
              <a:t>Introduce ClinicalTrials.gov and the Protocol Registration and Results System (PRS)</a:t>
            </a:r>
          </a:p>
          <a:p>
            <a:endParaRPr lang="en-US" sz="3600" dirty="0"/>
          </a:p>
          <a:p>
            <a:r>
              <a:rPr lang="en-US" sz="3600" dirty="0"/>
              <a:t>Provide protocol registration resources and contact information for UTHSC clinical researchers</a:t>
            </a:r>
          </a:p>
          <a:p>
            <a:endParaRPr lang="en-US" dirty="0"/>
          </a:p>
          <a:p>
            <a:endParaRPr lang="en-US" dirty="0"/>
          </a:p>
        </p:txBody>
      </p:sp>
    </p:spTree>
    <p:extLst>
      <p:ext uri="{BB962C8B-B14F-4D97-AF65-F5344CB8AC3E}">
        <p14:creationId xmlns:p14="http://schemas.microsoft.com/office/powerpoint/2010/main" val="1108759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632" y="365125"/>
            <a:ext cx="11113168" cy="1325563"/>
          </a:xfrm>
        </p:spPr>
        <p:txBody>
          <a:bodyPr>
            <a:normAutofit/>
          </a:bodyPr>
          <a:lstStyle/>
          <a:p>
            <a:r>
              <a:rPr lang="en-US" sz="4000" b="1" dirty="0"/>
              <a:t>Protocol Registration and Results System (PRS)</a:t>
            </a:r>
          </a:p>
        </p:txBody>
      </p:sp>
      <p:sp>
        <p:nvSpPr>
          <p:cNvPr id="4" name="TextBox 3"/>
          <p:cNvSpPr txBox="1"/>
          <p:nvPr/>
        </p:nvSpPr>
        <p:spPr>
          <a:xfrm>
            <a:off x="368969" y="1690688"/>
            <a:ext cx="11149264" cy="4339650"/>
          </a:xfrm>
          <a:prstGeom prst="rect">
            <a:avLst/>
          </a:prstGeom>
          <a:noFill/>
        </p:spPr>
        <p:txBody>
          <a:bodyPr wrap="square" rtlCol="0">
            <a:spAutoFit/>
          </a:bodyPr>
          <a:lstStyle/>
          <a:p>
            <a:r>
              <a:rPr lang="en-US" sz="3000" dirty="0"/>
              <a:t>PRS is the web-based data entry system used to register a clinical trial or submit results information for a registered study in Clinical Trials.gov.  This site is hosted by the NIH National Library of Medicine.</a:t>
            </a:r>
          </a:p>
          <a:p>
            <a:endParaRPr lang="en-US" sz="3000" dirty="0"/>
          </a:p>
          <a:p>
            <a:r>
              <a:rPr lang="en-US" sz="3000" dirty="0"/>
              <a:t>The sponsor or designated PI (or the PI delegate) must have an user login to use the PRS.</a:t>
            </a:r>
          </a:p>
          <a:p>
            <a:endParaRPr lang="en-US" sz="3200" dirty="0"/>
          </a:p>
          <a:p>
            <a:r>
              <a:rPr lang="en-US" sz="3000" dirty="0"/>
              <a:t>User logins for the UTHSC account are assigned by the CTG PRS Administrator in the Office of  Clinical Research Development</a:t>
            </a:r>
            <a:r>
              <a:rPr lang="en-US" sz="3200" dirty="0"/>
              <a:t>.</a:t>
            </a:r>
          </a:p>
        </p:txBody>
      </p:sp>
    </p:spTree>
    <p:extLst>
      <p:ext uri="{BB962C8B-B14F-4D97-AF65-F5344CB8AC3E}">
        <p14:creationId xmlns:p14="http://schemas.microsoft.com/office/powerpoint/2010/main" val="2051042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340" y="1526660"/>
            <a:ext cx="10515600" cy="2476929"/>
          </a:xfrm>
        </p:spPr>
        <p:txBody>
          <a:bodyPr>
            <a:normAutofit fontScale="90000"/>
          </a:bodyPr>
          <a:lstStyle/>
          <a:p>
            <a:pPr algn="ctr"/>
            <a:r>
              <a:rPr lang="en-US" sz="4000" dirty="0"/>
              <a:t>Contact CTG Administrator for PRS log in information </a:t>
            </a:r>
            <a:br>
              <a:rPr lang="en-US" sz="4000" dirty="0"/>
            </a:br>
            <a:r>
              <a:rPr lang="en-US" sz="4000" dirty="0">
                <a:hlinkClick r:id="rId2"/>
              </a:rPr>
              <a:t>ocrdev@uthsc.edu</a:t>
            </a:r>
            <a:br>
              <a:rPr lang="en-US" sz="4000" dirty="0"/>
            </a:br>
            <a:br>
              <a:rPr lang="en-US" sz="4000" dirty="0"/>
            </a:br>
            <a:endParaRPr lang="en-US" sz="4000" dirty="0"/>
          </a:p>
        </p:txBody>
      </p:sp>
    </p:spTree>
    <p:extLst>
      <p:ext uri="{BB962C8B-B14F-4D97-AF65-F5344CB8AC3E}">
        <p14:creationId xmlns:p14="http://schemas.microsoft.com/office/powerpoint/2010/main" val="3574763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045" y="246163"/>
            <a:ext cx="10515600" cy="1097215"/>
          </a:xfrm>
        </p:spPr>
        <p:txBody>
          <a:bodyPr>
            <a:normAutofit/>
          </a:bodyPr>
          <a:lstStyle/>
          <a:p>
            <a:r>
              <a:rPr lang="en-US" sz="4000" b="1" dirty="0"/>
              <a:t>Summary 42 CFR 11 General Requirements</a:t>
            </a:r>
          </a:p>
        </p:txBody>
      </p:sp>
      <p:sp>
        <p:nvSpPr>
          <p:cNvPr id="4" name="Rectangle 3"/>
          <p:cNvSpPr/>
          <p:nvPr/>
        </p:nvSpPr>
        <p:spPr>
          <a:xfrm>
            <a:off x="180622" y="1343378"/>
            <a:ext cx="11830756" cy="5047536"/>
          </a:xfrm>
          <a:prstGeom prst="rect">
            <a:avLst/>
          </a:prstGeom>
        </p:spPr>
        <p:txBody>
          <a:bodyPr wrap="square">
            <a:spAutoFit/>
          </a:bodyPr>
          <a:lstStyle/>
          <a:p>
            <a:r>
              <a:rPr lang="en-US" sz="2800" dirty="0">
                <a:latin typeface="Arial" panose="020B0604020202020204" pitchFamily="34" charset="0"/>
              </a:rPr>
              <a:t>The Responsible Party for an Applicable Clinical Trial (ACT) must:</a:t>
            </a:r>
          </a:p>
          <a:p>
            <a:endParaRPr lang="en-US" sz="2400" dirty="0">
              <a:latin typeface="Arial" panose="020B0604020202020204" pitchFamily="34" charset="0"/>
            </a:endParaRPr>
          </a:p>
          <a:p>
            <a:pPr marL="342900" indent="-342900">
              <a:buFont typeface="Wingdings" panose="05000000000000000000" pitchFamily="2" charset="2"/>
              <a:buChar char="v"/>
            </a:pPr>
            <a:r>
              <a:rPr lang="en-US" sz="2200" b="1" dirty="0">
                <a:latin typeface="Arial-BoldMT"/>
              </a:rPr>
              <a:t>Register </a:t>
            </a:r>
            <a:r>
              <a:rPr lang="en-US" sz="2200" dirty="0">
                <a:latin typeface="Arial" panose="020B0604020202020204" pitchFamily="34" charset="0"/>
              </a:rPr>
              <a:t>the trial in ClinicalTrials.gov no later than </a:t>
            </a:r>
            <a:r>
              <a:rPr lang="en-US" sz="2200" u="sng" dirty="0">
                <a:latin typeface="Arial" panose="020B0604020202020204" pitchFamily="34" charset="0"/>
              </a:rPr>
              <a:t>21 days </a:t>
            </a:r>
            <a:r>
              <a:rPr lang="en-US" sz="2200" dirty="0">
                <a:latin typeface="Arial" panose="020B0604020202020204" pitchFamily="34" charset="0"/>
              </a:rPr>
              <a:t>after enrollment of the first participant</a:t>
            </a:r>
          </a:p>
          <a:p>
            <a:pPr marL="342900" indent="-342900">
              <a:buFont typeface="Wingdings" panose="05000000000000000000" pitchFamily="2" charset="2"/>
              <a:buChar char="v"/>
            </a:pPr>
            <a:endParaRPr lang="en-US" sz="1600" dirty="0">
              <a:latin typeface="Arial" panose="020B0604020202020204" pitchFamily="34" charset="0"/>
            </a:endParaRPr>
          </a:p>
          <a:p>
            <a:pPr marL="342900" indent="-342900">
              <a:buFont typeface="Wingdings" panose="05000000000000000000" pitchFamily="2" charset="2"/>
              <a:buChar char="v"/>
            </a:pPr>
            <a:r>
              <a:rPr lang="en-US" sz="2200" b="1" dirty="0">
                <a:latin typeface="Arial-BoldMT"/>
              </a:rPr>
              <a:t>Update </a:t>
            </a:r>
            <a:r>
              <a:rPr lang="en-US" sz="2200" dirty="0">
                <a:latin typeface="Arial" panose="020B0604020202020204" pitchFamily="34" charset="0"/>
              </a:rPr>
              <a:t>the trial in ClinicalTrials.gov at least once every 12 months</a:t>
            </a:r>
          </a:p>
          <a:p>
            <a:r>
              <a:rPr lang="en-US" sz="2200" dirty="0">
                <a:latin typeface="Arial" panose="020B0604020202020204" pitchFamily="34" charset="0"/>
              </a:rPr>
              <a:t>    (some information within 15 or 30 days of change*)</a:t>
            </a:r>
          </a:p>
          <a:p>
            <a:endParaRPr lang="en-US" sz="2200" dirty="0">
              <a:latin typeface="Arial" panose="020B0604020202020204" pitchFamily="34" charset="0"/>
            </a:endParaRPr>
          </a:p>
          <a:p>
            <a:pPr marL="342900" indent="-342900">
              <a:buFont typeface="Wingdings" panose="05000000000000000000" pitchFamily="2" charset="2"/>
              <a:buChar char="v"/>
            </a:pPr>
            <a:r>
              <a:rPr lang="en-US" sz="2200" b="1" dirty="0">
                <a:latin typeface="Arial-BoldMT"/>
              </a:rPr>
              <a:t> Submit summary results </a:t>
            </a:r>
            <a:r>
              <a:rPr lang="en-US" sz="2200" dirty="0">
                <a:latin typeface="Arial" panose="020B0604020202020204" pitchFamily="34" charset="0"/>
              </a:rPr>
              <a:t>(including adverse events) for certain trials not later than 1 year after the trial’s Primary Completion Date    (Delays allowed in some circumstances)</a:t>
            </a:r>
          </a:p>
          <a:p>
            <a:pPr marL="342900" indent="-342900">
              <a:buFont typeface="Wingdings" panose="05000000000000000000" pitchFamily="2" charset="2"/>
              <a:buChar char="v"/>
            </a:pPr>
            <a:endParaRPr lang="en-US" sz="2200" dirty="0">
              <a:latin typeface="Arial" panose="020B0604020202020204" pitchFamily="34" charset="0"/>
            </a:endParaRPr>
          </a:p>
          <a:p>
            <a:endParaRPr lang="en-US" sz="2000" dirty="0">
              <a:latin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rPr>
              <a:t>Final Rule for Clinical Trials Registration and Results Information Submission (42 CFR Part 11);  </a:t>
            </a:r>
          </a:p>
          <a:p>
            <a:r>
              <a:rPr lang="en-US" sz="2000" dirty="0">
                <a:latin typeface="Arial" panose="020B0604020202020204" pitchFamily="34" charset="0"/>
              </a:rPr>
              <a:t>     update requirements described in 42 CFR 11.64</a:t>
            </a:r>
          </a:p>
          <a:p>
            <a:endParaRPr lang="en-US" dirty="0"/>
          </a:p>
        </p:txBody>
      </p:sp>
    </p:spTree>
    <p:extLst>
      <p:ext uri="{BB962C8B-B14F-4D97-AF65-F5344CB8AC3E}">
        <p14:creationId xmlns:p14="http://schemas.microsoft.com/office/powerpoint/2010/main" val="885704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4445" y="417689"/>
            <a:ext cx="11277599" cy="3600986"/>
          </a:xfrm>
          <a:prstGeom prst="rect">
            <a:avLst/>
          </a:prstGeom>
          <a:noFill/>
        </p:spPr>
        <p:txBody>
          <a:bodyPr wrap="square" rtlCol="0">
            <a:spAutoFit/>
          </a:bodyPr>
          <a:lstStyle/>
          <a:p>
            <a:r>
              <a:rPr lang="en-US" sz="4000" dirty="0"/>
              <a:t>Clinical Trial.gov Study Record</a:t>
            </a:r>
          </a:p>
          <a:p>
            <a:endParaRPr lang="en-US" sz="2800" dirty="0"/>
          </a:p>
          <a:p>
            <a:r>
              <a:rPr lang="en-US" sz="4000" dirty="0"/>
              <a:t>One record (registration) per trial </a:t>
            </a:r>
          </a:p>
          <a:p>
            <a:r>
              <a:rPr lang="en-US" sz="4000" dirty="0"/>
              <a:t>Unique NCT # is assigned to that record</a:t>
            </a:r>
          </a:p>
          <a:p>
            <a:endParaRPr lang="en-US" sz="4000" dirty="0"/>
          </a:p>
          <a:p>
            <a:r>
              <a:rPr lang="en-US" sz="4000" dirty="0"/>
              <a:t>Record includes a Registration and a Results section</a:t>
            </a:r>
          </a:p>
        </p:txBody>
      </p:sp>
    </p:spTree>
    <p:extLst>
      <p:ext uri="{BB962C8B-B14F-4D97-AF65-F5344CB8AC3E}">
        <p14:creationId xmlns:p14="http://schemas.microsoft.com/office/powerpoint/2010/main" val="3156470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0888" y="306402"/>
            <a:ext cx="10250311" cy="6370975"/>
          </a:xfrm>
          <a:prstGeom prst="rect">
            <a:avLst/>
          </a:prstGeom>
          <a:noFill/>
        </p:spPr>
        <p:txBody>
          <a:bodyPr wrap="square" rtlCol="0">
            <a:spAutoFit/>
          </a:bodyPr>
          <a:lstStyle/>
          <a:p>
            <a:r>
              <a:rPr lang="en-US" sz="4000" dirty="0"/>
              <a:t>Registration Section</a:t>
            </a:r>
          </a:p>
          <a:p>
            <a:r>
              <a:rPr lang="en-US" dirty="0"/>
              <a:t>	</a:t>
            </a:r>
          </a:p>
          <a:p>
            <a:r>
              <a:rPr lang="en-US" dirty="0"/>
              <a:t>	</a:t>
            </a:r>
            <a:r>
              <a:rPr lang="en-US" sz="3000" dirty="0"/>
              <a:t>Information submitted at </a:t>
            </a:r>
            <a:r>
              <a:rPr lang="en-US" sz="3000" u="sng" dirty="0"/>
              <a:t>trial initiation</a:t>
            </a:r>
          </a:p>
          <a:p>
            <a:endParaRPr lang="en-US" sz="2000" dirty="0"/>
          </a:p>
          <a:p>
            <a:r>
              <a:rPr lang="en-US" sz="3000" dirty="0"/>
              <a:t>	Summarizes Trial protocol</a:t>
            </a:r>
          </a:p>
          <a:p>
            <a:pPr marL="457200" indent="-61913">
              <a:buFont typeface="Wingdings" panose="05000000000000000000" pitchFamily="2" charset="2"/>
              <a:buChar char="§"/>
            </a:pPr>
            <a:r>
              <a:rPr lang="en-US" sz="3000" dirty="0"/>
              <a:t>	interventions</a:t>
            </a:r>
          </a:p>
          <a:p>
            <a:pPr marL="457200" indent="-61913">
              <a:buFont typeface="Wingdings" panose="05000000000000000000" pitchFamily="2" charset="2"/>
              <a:buChar char="§"/>
            </a:pPr>
            <a:r>
              <a:rPr lang="en-US" sz="3000" dirty="0"/>
              <a:t>	study design</a:t>
            </a:r>
          </a:p>
          <a:p>
            <a:pPr marL="457200" indent="-61913">
              <a:buFont typeface="Wingdings" panose="05000000000000000000" pitchFamily="2" charset="2"/>
              <a:buChar char="§"/>
            </a:pPr>
            <a:r>
              <a:rPr lang="en-US" sz="3000" dirty="0"/>
              <a:t>	outcome measures, etc.</a:t>
            </a:r>
          </a:p>
          <a:p>
            <a:pPr marL="457200" indent="-61913">
              <a:buFont typeface="Wingdings" panose="05000000000000000000" pitchFamily="2" charset="2"/>
              <a:buChar char="§"/>
            </a:pPr>
            <a:endParaRPr lang="en-US" sz="2000" dirty="0"/>
          </a:p>
          <a:p>
            <a:r>
              <a:rPr lang="en-US" sz="3000" dirty="0"/>
              <a:t>	Includes recruitment information</a:t>
            </a:r>
          </a:p>
          <a:p>
            <a:pPr marL="457200" indent="-61913">
              <a:buFont typeface="Wingdings" panose="05000000000000000000" pitchFamily="2" charset="2"/>
              <a:buChar char="§"/>
            </a:pPr>
            <a:r>
              <a:rPr lang="en-US" sz="3000" dirty="0"/>
              <a:t>	eligibility criteria</a:t>
            </a:r>
          </a:p>
          <a:p>
            <a:pPr marL="457200" indent="-61913">
              <a:buFont typeface="Wingdings" panose="05000000000000000000" pitchFamily="2" charset="2"/>
              <a:buChar char="§"/>
            </a:pPr>
            <a:r>
              <a:rPr lang="en-US" sz="3000" dirty="0"/>
              <a:t>	study locations</a:t>
            </a:r>
          </a:p>
          <a:p>
            <a:pPr marL="457200" indent="-61913">
              <a:buFont typeface="Wingdings" panose="05000000000000000000" pitchFamily="2" charset="2"/>
              <a:buChar char="§"/>
            </a:pPr>
            <a:r>
              <a:rPr lang="en-US" sz="3000" dirty="0"/>
              <a:t>	contact information, etc.	</a:t>
            </a:r>
          </a:p>
          <a:p>
            <a:r>
              <a:rPr lang="en-US" sz="3000" dirty="0"/>
              <a:t> </a:t>
            </a:r>
          </a:p>
        </p:txBody>
      </p:sp>
    </p:spTree>
    <p:extLst>
      <p:ext uri="{BB962C8B-B14F-4D97-AF65-F5344CB8AC3E}">
        <p14:creationId xmlns:p14="http://schemas.microsoft.com/office/powerpoint/2010/main" val="906638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065" y="327376"/>
            <a:ext cx="11650134" cy="7140416"/>
          </a:xfrm>
          <a:prstGeom prst="rect">
            <a:avLst/>
          </a:prstGeom>
          <a:noFill/>
        </p:spPr>
        <p:txBody>
          <a:bodyPr wrap="square" rtlCol="0">
            <a:spAutoFit/>
          </a:bodyPr>
          <a:lstStyle/>
          <a:p>
            <a:r>
              <a:rPr lang="en-US" sz="4000" dirty="0"/>
              <a:t>Results Section</a:t>
            </a:r>
          </a:p>
          <a:p>
            <a:endParaRPr lang="en-US" sz="2800" dirty="0"/>
          </a:p>
          <a:p>
            <a:r>
              <a:rPr lang="en-US" sz="3000" dirty="0"/>
              <a:t>	Information submitted at </a:t>
            </a:r>
            <a:r>
              <a:rPr lang="en-US" sz="3000" u="sng" dirty="0"/>
              <a:t>trial completion  </a:t>
            </a:r>
            <a:r>
              <a:rPr lang="en-US" sz="3000" dirty="0"/>
              <a:t>(no interim or “real-time” or 	participant level reporting)</a:t>
            </a:r>
            <a:endParaRPr lang="en-US" sz="2000" u="sng" dirty="0"/>
          </a:p>
          <a:p>
            <a:r>
              <a:rPr lang="en-US" sz="2000" dirty="0"/>
              <a:t>	</a:t>
            </a:r>
          </a:p>
          <a:p>
            <a:r>
              <a:rPr lang="en-US" sz="3000" dirty="0"/>
              <a:t>	Summarizes Trial results</a:t>
            </a:r>
            <a:endParaRPr lang="en-US" sz="2000" dirty="0"/>
          </a:p>
          <a:p>
            <a:pPr marL="457200" indent="6350">
              <a:buFont typeface="Wingdings" panose="05000000000000000000" pitchFamily="2" charset="2"/>
              <a:buChar char="§"/>
            </a:pPr>
            <a:r>
              <a:rPr lang="en-US" sz="3000" dirty="0"/>
              <a:t>	participant flow</a:t>
            </a:r>
          </a:p>
          <a:p>
            <a:pPr marL="457200" indent="6350">
              <a:buFont typeface="Wingdings" panose="05000000000000000000" pitchFamily="2" charset="2"/>
              <a:buChar char="§"/>
            </a:pPr>
            <a:r>
              <a:rPr lang="en-US" sz="3000" dirty="0"/>
              <a:t>	baseline characteristics</a:t>
            </a:r>
          </a:p>
          <a:p>
            <a:pPr marL="457200" indent="6350">
              <a:buFont typeface="Wingdings" panose="05000000000000000000" pitchFamily="2" charset="2"/>
              <a:buChar char="§"/>
            </a:pPr>
            <a:r>
              <a:rPr lang="en-US" sz="3000" dirty="0"/>
              <a:t>	primary and secondary outcome measures (including statistical 	analysis)</a:t>
            </a:r>
          </a:p>
          <a:p>
            <a:pPr marL="457200" indent="6350">
              <a:buFont typeface="Wingdings" panose="05000000000000000000" pitchFamily="2" charset="2"/>
              <a:buChar char="§"/>
            </a:pPr>
            <a:r>
              <a:rPr lang="en-US" sz="3000" dirty="0"/>
              <a:t>	adverse events</a:t>
            </a:r>
          </a:p>
          <a:p>
            <a:pPr marL="457200"/>
            <a:endParaRPr lang="en-US" sz="2000" dirty="0"/>
          </a:p>
          <a:p>
            <a:pPr marL="457200"/>
            <a:r>
              <a:rPr lang="en-US" sz="3000" dirty="0"/>
              <a:t>Includes full protocol and statistical analysis plan</a:t>
            </a:r>
          </a:p>
          <a:p>
            <a:pPr marL="457200" indent="6350">
              <a:buFont typeface="Wingdings" panose="05000000000000000000" pitchFamily="2" charset="2"/>
              <a:buChar char="§"/>
            </a:pPr>
            <a:endParaRPr lang="en-US" sz="3000" dirty="0"/>
          </a:p>
          <a:p>
            <a:endParaRPr lang="en-US" sz="4000" dirty="0"/>
          </a:p>
        </p:txBody>
      </p:sp>
    </p:spTree>
    <p:extLst>
      <p:ext uri="{BB962C8B-B14F-4D97-AF65-F5344CB8AC3E}">
        <p14:creationId xmlns:p14="http://schemas.microsoft.com/office/powerpoint/2010/main" val="135291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0889" y="632178"/>
            <a:ext cx="10453511" cy="3970318"/>
          </a:xfrm>
          <a:prstGeom prst="rect">
            <a:avLst/>
          </a:prstGeom>
          <a:noFill/>
        </p:spPr>
        <p:txBody>
          <a:bodyPr wrap="square" rtlCol="0">
            <a:spAutoFit/>
          </a:bodyPr>
          <a:lstStyle/>
          <a:p>
            <a:r>
              <a:rPr lang="en-US" sz="4000" dirty="0"/>
              <a:t>Study Documents</a:t>
            </a:r>
          </a:p>
          <a:p>
            <a:endParaRPr lang="en-US" sz="4000" dirty="0"/>
          </a:p>
          <a:p>
            <a:r>
              <a:rPr lang="en-US" sz="2800" dirty="0"/>
              <a:t>Must post:</a:t>
            </a:r>
          </a:p>
          <a:p>
            <a:endParaRPr lang="en-US" sz="2800" dirty="0"/>
          </a:p>
          <a:p>
            <a:r>
              <a:rPr lang="en-US" sz="2800" dirty="0"/>
              <a:t>	Full protocol</a:t>
            </a:r>
          </a:p>
          <a:p>
            <a:r>
              <a:rPr lang="en-US" sz="2800" dirty="0"/>
              <a:t>	Statistical Analysis Plan ( with results information if study completes 	after January 2017)</a:t>
            </a:r>
          </a:p>
          <a:p>
            <a:r>
              <a:rPr lang="en-US" sz="2800" dirty="0"/>
              <a:t>	Informed consent form optional (81 FR 64999</a:t>
            </a:r>
            <a:r>
              <a:rPr lang="en-US" sz="2800" b="1" dirty="0"/>
              <a:t>)   </a:t>
            </a:r>
            <a:r>
              <a:rPr lang="en-US" sz="3200" b="1" dirty="0"/>
              <a:t>BUT …</a:t>
            </a:r>
          </a:p>
        </p:txBody>
      </p:sp>
    </p:spTree>
    <p:extLst>
      <p:ext uri="{BB962C8B-B14F-4D97-AF65-F5344CB8AC3E}">
        <p14:creationId xmlns:p14="http://schemas.microsoft.com/office/powerpoint/2010/main" val="2227143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842" y="349082"/>
            <a:ext cx="10515600" cy="1491007"/>
          </a:xfrm>
        </p:spPr>
        <p:txBody>
          <a:bodyPr>
            <a:normAutofit fontScale="90000"/>
          </a:bodyPr>
          <a:lstStyle/>
          <a:p>
            <a:r>
              <a:rPr lang="en-US" b="1" dirty="0"/>
              <a:t>Informed Consent Registration is Required by:</a:t>
            </a:r>
            <a:br>
              <a:rPr lang="en-US" sz="2800" b="1" dirty="0"/>
            </a:br>
            <a:br>
              <a:rPr lang="en-US" sz="2000" b="1" dirty="0"/>
            </a:br>
            <a:r>
              <a:rPr lang="en-US" sz="4000" b="1" dirty="0"/>
              <a:t>OHRP</a:t>
            </a:r>
            <a:endParaRPr lang="en-US" sz="4000" dirty="0"/>
          </a:p>
        </p:txBody>
      </p:sp>
      <p:sp>
        <p:nvSpPr>
          <p:cNvPr id="5" name="TextBox 4"/>
          <p:cNvSpPr txBox="1"/>
          <p:nvPr/>
        </p:nvSpPr>
        <p:spPr>
          <a:xfrm>
            <a:off x="320842" y="1840089"/>
            <a:ext cx="11566358" cy="4647426"/>
          </a:xfrm>
          <a:prstGeom prst="rect">
            <a:avLst/>
          </a:prstGeom>
          <a:noFill/>
        </p:spPr>
        <p:txBody>
          <a:bodyPr wrap="square" rtlCol="0">
            <a:spAutoFit/>
          </a:bodyPr>
          <a:lstStyle/>
          <a:p>
            <a:r>
              <a:rPr lang="en-US" sz="4000" dirty="0"/>
              <a:t>Revised Common Rule ( 45 CFR 46.116 (h)</a:t>
            </a:r>
          </a:p>
          <a:p>
            <a:endParaRPr lang="en-US" sz="1200" dirty="0"/>
          </a:p>
          <a:p>
            <a:r>
              <a:rPr lang="en-US" sz="3200" dirty="0"/>
              <a:t>	Requires that for </a:t>
            </a:r>
            <a:r>
              <a:rPr lang="en-US" sz="3200" u="sng" dirty="0"/>
              <a:t>any</a:t>
            </a:r>
            <a:r>
              <a:rPr lang="en-US" sz="3200" dirty="0"/>
              <a:t> clinical trial conducted or supported by a 	Common Rule department or agency, one consent form be 	posted on a publicly available federal website after the clinical 	trial is closed to recruitment but no later than </a:t>
            </a:r>
            <a:r>
              <a:rPr lang="en-US" sz="3200" b="1" i="1" u="sng" dirty="0"/>
              <a:t>60 days </a:t>
            </a:r>
            <a:r>
              <a:rPr lang="en-US" sz="3200" dirty="0"/>
              <a:t>after the 	last study visit by any subject. 	</a:t>
            </a:r>
          </a:p>
          <a:p>
            <a:r>
              <a:rPr lang="en-US" sz="1200" dirty="0"/>
              <a:t> </a:t>
            </a:r>
            <a:endParaRPr lang="en-US" sz="500" dirty="0"/>
          </a:p>
          <a:p>
            <a:r>
              <a:rPr lang="en-US" sz="3200" dirty="0"/>
              <a:t>	The consent form must have been used in enrolling participants in 	order to satisfy this new provision. </a:t>
            </a:r>
          </a:p>
        </p:txBody>
      </p:sp>
    </p:spTree>
    <p:extLst>
      <p:ext uri="{BB962C8B-B14F-4D97-AF65-F5344CB8AC3E}">
        <p14:creationId xmlns:p14="http://schemas.microsoft.com/office/powerpoint/2010/main" val="2105376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47" y="0"/>
            <a:ext cx="11145253" cy="1325563"/>
          </a:xfrm>
        </p:spPr>
        <p:txBody>
          <a:bodyPr/>
          <a:lstStyle/>
          <a:p>
            <a:r>
              <a:rPr lang="en-US" b="1" dirty="0"/>
              <a:t>Informed Consent Registration</a:t>
            </a:r>
            <a:endParaRPr lang="en-US" dirty="0"/>
          </a:p>
        </p:txBody>
      </p:sp>
      <p:sp>
        <p:nvSpPr>
          <p:cNvPr id="3" name="Content Placeholder 2"/>
          <p:cNvSpPr>
            <a:spLocks noGrp="1"/>
          </p:cNvSpPr>
          <p:nvPr>
            <p:ph idx="1"/>
          </p:nvPr>
        </p:nvSpPr>
        <p:spPr>
          <a:xfrm>
            <a:off x="0" y="1325563"/>
            <a:ext cx="12192000" cy="5166678"/>
          </a:xfrm>
        </p:spPr>
        <p:txBody>
          <a:bodyPr>
            <a:normAutofit/>
          </a:bodyPr>
          <a:lstStyle/>
          <a:p>
            <a:pPr marL="0" indent="0">
              <a:buNone/>
            </a:pPr>
            <a:r>
              <a:rPr lang="en-US" sz="3600" dirty="0"/>
              <a:t>   Currently there are two publically available federal websites  </a:t>
            </a:r>
          </a:p>
          <a:p>
            <a:pPr marL="0" indent="0">
              <a:buNone/>
            </a:pPr>
            <a:r>
              <a:rPr lang="en-US" sz="3600" dirty="0"/>
              <a:t>   that will satisfy the consent posting  - </a:t>
            </a:r>
          </a:p>
          <a:p>
            <a:pPr marL="0" indent="0">
              <a:buNone/>
            </a:pPr>
            <a:r>
              <a:rPr lang="en-US" sz="2000" dirty="0"/>
              <a:t>	</a:t>
            </a:r>
          </a:p>
          <a:p>
            <a:pPr marL="0" indent="0">
              <a:buNone/>
            </a:pPr>
            <a:r>
              <a:rPr lang="en-US" sz="1600" dirty="0"/>
              <a:t>        </a:t>
            </a:r>
            <a:r>
              <a:rPr lang="en-US" sz="3600" dirty="0"/>
              <a:t>Detailed instructions for posting informed consent documents</a:t>
            </a:r>
          </a:p>
          <a:p>
            <a:pPr marL="0" indent="0">
              <a:buNone/>
            </a:pPr>
            <a:r>
              <a:rPr lang="en-US" sz="3600" dirty="0"/>
              <a:t>	ClinicalTrials.gov </a:t>
            </a:r>
            <a:r>
              <a:rPr lang="en-US" sz="3200" dirty="0">
                <a:hlinkClick r:id="rId2"/>
              </a:rPr>
              <a:t>https://clinicaltrials.gov/ct2/manage-recs</a:t>
            </a:r>
            <a:r>
              <a:rPr lang="en-US" sz="3600" dirty="0"/>
              <a:t>.</a:t>
            </a:r>
          </a:p>
          <a:p>
            <a:pPr marL="0" indent="0">
              <a:buNone/>
            </a:pPr>
            <a:r>
              <a:rPr lang="en-US" sz="3600" dirty="0"/>
              <a:t>	and </a:t>
            </a:r>
          </a:p>
          <a:p>
            <a:pPr marL="914400" indent="-46038">
              <a:buNone/>
            </a:pPr>
            <a:r>
              <a:rPr lang="en-US" sz="3600" dirty="0"/>
              <a:t>	Regulations.gov   </a:t>
            </a:r>
            <a:r>
              <a:rPr lang="en-US" sz="3200" dirty="0">
                <a:solidFill>
                  <a:schemeClr val="accent4">
                    <a:lumMod val="60000"/>
                    <a:lumOff val="40000"/>
                  </a:schemeClr>
                </a:solidFill>
                <a:hlinkClick r:id="rId3"/>
              </a:rPr>
              <a:t>https://www.hhs.gov/ohrp/regulations-and-policy/informed-consent posting/index.html</a:t>
            </a:r>
            <a:r>
              <a:rPr lang="en-US" sz="3200" dirty="0">
                <a:solidFill>
                  <a:schemeClr val="accent4">
                    <a:lumMod val="60000"/>
                    <a:lumOff val="40000"/>
                  </a:schemeClr>
                </a:solidFill>
              </a:rPr>
              <a:t> </a:t>
            </a:r>
          </a:p>
        </p:txBody>
      </p:sp>
    </p:spTree>
    <p:extLst>
      <p:ext uri="{BB962C8B-B14F-4D97-AF65-F5344CB8AC3E}">
        <p14:creationId xmlns:p14="http://schemas.microsoft.com/office/powerpoint/2010/main" val="141936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511" y="365667"/>
            <a:ext cx="14653625" cy="6186309"/>
          </a:xfrm>
          <a:prstGeom prst="rect">
            <a:avLst/>
          </a:prstGeom>
        </p:spPr>
        <p:txBody>
          <a:bodyPr wrap="square">
            <a:spAutoFit/>
          </a:bodyPr>
          <a:lstStyle/>
          <a:p>
            <a:pPr marL="457200"/>
            <a:r>
              <a:rPr lang="en-US" sz="4000" dirty="0"/>
              <a:t>Protocol and Statistical Analysis plan</a:t>
            </a:r>
          </a:p>
          <a:p>
            <a:pPr marL="457200"/>
            <a:endParaRPr lang="en-US" sz="2000" dirty="0"/>
          </a:p>
          <a:p>
            <a:pPr marL="457200"/>
            <a:r>
              <a:rPr lang="en-US" sz="2800" dirty="0"/>
              <a:t>A copy of the protocol and statistical  analysis plan (if not included in</a:t>
            </a:r>
          </a:p>
          <a:p>
            <a:pPr marL="457200"/>
            <a:r>
              <a:rPr lang="en-US" sz="2800" dirty="0"/>
              <a:t>protocol)  including all amendments approved by human subjects review board </a:t>
            </a:r>
          </a:p>
          <a:p>
            <a:pPr marL="457200"/>
            <a:r>
              <a:rPr lang="en-US" sz="2800" dirty="0"/>
              <a:t>(if applicable) before time of submission that apply to all locations</a:t>
            </a:r>
          </a:p>
          <a:p>
            <a:pPr marL="457200"/>
            <a:endParaRPr lang="en-US" sz="2000" dirty="0"/>
          </a:p>
          <a:p>
            <a:pPr marL="457200" indent="287338"/>
            <a:r>
              <a:rPr lang="en-US" sz="2800" dirty="0"/>
              <a:t>– Cover page with Official Title, NCT number, and date of document</a:t>
            </a:r>
          </a:p>
          <a:p>
            <a:pPr marL="457200" indent="287338"/>
            <a:r>
              <a:rPr lang="en-US" sz="2800" dirty="0"/>
              <a:t>– </a:t>
            </a:r>
            <a:r>
              <a:rPr lang="en-US" sz="2800" b="1" dirty="0"/>
              <a:t>May redact:</a:t>
            </a:r>
          </a:p>
          <a:p>
            <a:pPr marL="457200" indent="287338"/>
            <a:r>
              <a:rPr lang="en-US" sz="2800" dirty="0"/>
              <a:t>		Names, addresses, and other personally identifiable information</a:t>
            </a:r>
          </a:p>
          <a:p>
            <a:pPr marL="457200" indent="287338"/>
            <a:r>
              <a:rPr lang="en-US" sz="2800" dirty="0"/>
              <a:t>		Trade secret and/or confidential commercial information (unless otherwise </a:t>
            </a:r>
          </a:p>
          <a:p>
            <a:pPr marL="457200" indent="287338"/>
            <a:r>
              <a:rPr lang="en-US" sz="2800" dirty="0"/>
              <a:t>		required to be submitted under this part)</a:t>
            </a:r>
          </a:p>
          <a:p>
            <a:pPr marL="457200" indent="287338"/>
            <a:r>
              <a:rPr lang="en-US" sz="2800" dirty="0"/>
              <a:t>– Portable Document Format Archival (PDF/A)</a:t>
            </a:r>
          </a:p>
          <a:p>
            <a:pPr marL="457200" indent="287338"/>
            <a:r>
              <a:rPr lang="en-US" sz="2800" dirty="0"/>
              <a:t>– Will be posted on ClinicalTrials.gov (made public)</a:t>
            </a:r>
          </a:p>
          <a:p>
            <a:pPr marL="457200"/>
            <a:endParaRPr lang="en-US" sz="2800" dirty="0"/>
          </a:p>
        </p:txBody>
      </p:sp>
    </p:spTree>
    <p:extLst>
      <p:ext uri="{BB962C8B-B14F-4D97-AF65-F5344CB8AC3E}">
        <p14:creationId xmlns:p14="http://schemas.microsoft.com/office/powerpoint/2010/main" val="312393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8698" y="469050"/>
            <a:ext cx="11290375" cy="5786199"/>
          </a:xfrm>
          <a:prstGeom prst="rect">
            <a:avLst/>
          </a:prstGeom>
        </p:spPr>
        <p:txBody>
          <a:bodyPr wrap="square">
            <a:spAutoFit/>
          </a:bodyPr>
          <a:lstStyle/>
          <a:p>
            <a:r>
              <a:rPr lang="en-US" sz="4000" b="1" dirty="0"/>
              <a:t>Protocol Registration is required to make study information publically available to:</a:t>
            </a:r>
          </a:p>
          <a:p>
            <a:endParaRPr lang="en-US" sz="2800" b="1" dirty="0"/>
          </a:p>
          <a:p>
            <a:pPr marL="457200" indent="-457200">
              <a:buFont typeface="Wingdings" panose="05000000000000000000" pitchFamily="2" charset="2"/>
              <a:buChar char="q"/>
            </a:pPr>
            <a:r>
              <a:rPr lang="en-US" sz="3600" dirty="0"/>
              <a:t>Facilitate enrollment in clinical trials,</a:t>
            </a:r>
          </a:p>
          <a:p>
            <a:pPr marL="457200" indent="-457200">
              <a:buFont typeface="Wingdings" panose="05000000000000000000" pitchFamily="2" charset="2"/>
              <a:buChar char="q"/>
            </a:pPr>
            <a:endParaRPr lang="en-US" sz="2800" dirty="0"/>
          </a:p>
          <a:p>
            <a:pPr marL="457200" indent="-457200">
              <a:buFont typeface="Wingdings" panose="05000000000000000000" pitchFamily="2" charset="2"/>
              <a:buChar char="q"/>
            </a:pPr>
            <a:r>
              <a:rPr lang="en-US" sz="3600" dirty="0"/>
              <a:t>Allow tracking of  study progress,</a:t>
            </a:r>
          </a:p>
          <a:p>
            <a:endParaRPr lang="en-US" sz="2800" dirty="0"/>
          </a:p>
          <a:p>
            <a:pPr marL="457200" indent="-457200">
              <a:buFont typeface="Wingdings" panose="05000000000000000000" pitchFamily="2" charset="2"/>
              <a:buChar char="q"/>
            </a:pPr>
            <a:r>
              <a:rPr lang="en-US" sz="3600" dirty="0"/>
              <a:t>Provide dissemination of study findings, and </a:t>
            </a:r>
          </a:p>
          <a:p>
            <a:pPr marL="457200" indent="-457200">
              <a:buFont typeface="Wingdings" panose="05000000000000000000" pitchFamily="2" charset="2"/>
              <a:buChar char="q"/>
            </a:pPr>
            <a:endParaRPr lang="en-US" sz="2800" dirty="0"/>
          </a:p>
          <a:p>
            <a:pPr marL="457200" indent="-457200">
              <a:buFont typeface="Wingdings" panose="05000000000000000000" pitchFamily="2" charset="2"/>
              <a:buChar char="q"/>
            </a:pPr>
            <a:r>
              <a:rPr lang="en-US" sz="3600" dirty="0"/>
              <a:t>Ensure access to peer reviewed journals for publication of research outcomes.</a:t>
            </a:r>
          </a:p>
        </p:txBody>
      </p:sp>
    </p:spTree>
    <p:extLst>
      <p:ext uri="{BB962C8B-B14F-4D97-AF65-F5344CB8AC3E}">
        <p14:creationId xmlns:p14="http://schemas.microsoft.com/office/powerpoint/2010/main" val="2153702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0515" y="4419019"/>
            <a:ext cx="11294759" cy="646331"/>
          </a:xfrm>
          <a:prstGeom prst="rect">
            <a:avLst/>
          </a:prstGeom>
        </p:spPr>
        <p:txBody>
          <a:bodyPr wrap="none">
            <a:spAutoFit/>
          </a:bodyPr>
          <a:lstStyle/>
          <a:p>
            <a:r>
              <a:rPr lang="en-US" sz="3600" dirty="0">
                <a:hlinkClick r:id="rId2"/>
              </a:rPr>
              <a:t>https://prsinfo.clinicaltrials.gov/prs-users-guide.html#intro</a:t>
            </a:r>
            <a:r>
              <a:rPr lang="en-US" sz="3600" dirty="0"/>
              <a:t> </a:t>
            </a:r>
          </a:p>
        </p:txBody>
      </p:sp>
      <p:pic>
        <p:nvPicPr>
          <p:cNvPr id="5" name="Picture 4"/>
          <p:cNvPicPr>
            <a:picLocks noChangeAspect="1"/>
          </p:cNvPicPr>
          <p:nvPr/>
        </p:nvPicPr>
        <p:blipFill>
          <a:blip r:embed="rId3"/>
          <a:stretch>
            <a:fillRect/>
          </a:stretch>
        </p:blipFill>
        <p:spPr>
          <a:xfrm>
            <a:off x="251460" y="331465"/>
            <a:ext cx="11612871" cy="2457455"/>
          </a:xfrm>
          <a:prstGeom prst="rect">
            <a:avLst/>
          </a:prstGeom>
          <a:solidFill>
            <a:schemeClr val="bg1"/>
          </a:solidFill>
        </p:spPr>
      </p:pic>
    </p:spTree>
    <p:extLst>
      <p:ext uri="{BB962C8B-B14F-4D97-AF65-F5344CB8AC3E}">
        <p14:creationId xmlns:p14="http://schemas.microsoft.com/office/powerpoint/2010/main" val="4261139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65960" y="2583180"/>
            <a:ext cx="8823960" cy="1446550"/>
          </a:xfrm>
          <a:prstGeom prst="rect">
            <a:avLst/>
          </a:prstGeom>
          <a:noFill/>
        </p:spPr>
        <p:txBody>
          <a:bodyPr wrap="square" rtlCol="0">
            <a:spAutoFit/>
          </a:bodyPr>
          <a:lstStyle/>
          <a:p>
            <a:r>
              <a:rPr lang="en-US" sz="8800" b="1" dirty="0">
                <a:latin typeface="Bradley Hand ITC" panose="03070402050302030203" pitchFamily="66" charset="0"/>
              </a:rPr>
              <a:t>One More Thing!</a:t>
            </a:r>
          </a:p>
        </p:txBody>
      </p:sp>
    </p:spTree>
    <p:extLst>
      <p:ext uri="{BB962C8B-B14F-4D97-AF65-F5344CB8AC3E}">
        <p14:creationId xmlns:p14="http://schemas.microsoft.com/office/powerpoint/2010/main" val="261730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480" y="617220"/>
            <a:ext cx="11452860" cy="4031873"/>
          </a:xfrm>
          <a:prstGeom prst="rect">
            <a:avLst/>
          </a:prstGeom>
          <a:noFill/>
        </p:spPr>
        <p:txBody>
          <a:bodyPr wrap="square" rtlCol="0">
            <a:spAutoFit/>
          </a:bodyPr>
          <a:lstStyle/>
          <a:p>
            <a:r>
              <a:rPr lang="en-US" sz="4400" b="1" dirty="0"/>
              <a:t>ICJME Data Sharing Statement</a:t>
            </a:r>
          </a:p>
          <a:p>
            <a:endParaRPr lang="en-US" sz="2000" b="1" dirty="0"/>
          </a:p>
          <a:p>
            <a:r>
              <a:rPr lang="en-US" sz="3200" dirty="0"/>
              <a:t>As of 1 July 2018, manuscripts submitted to ICMJE journals that report the results of clinical trials must contain a data sharing statement .</a:t>
            </a:r>
          </a:p>
          <a:p>
            <a:endParaRPr lang="en-US" sz="3200" dirty="0"/>
          </a:p>
          <a:p>
            <a:r>
              <a:rPr lang="en-US" sz="3200" dirty="0"/>
              <a:t>Clinical trials that begin enrolling participants on or after 1 January 2019 must include a data sharing plan in the trial's registration. </a:t>
            </a:r>
          </a:p>
        </p:txBody>
      </p:sp>
    </p:spTree>
    <p:extLst>
      <p:ext uri="{BB962C8B-B14F-4D97-AF65-F5344CB8AC3E}">
        <p14:creationId xmlns:p14="http://schemas.microsoft.com/office/powerpoint/2010/main" val="2496507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 y="152119"/>
            <a:ext cx="11666220" cy="6186309"/>
          </a:xfrm>
          <a:prstGeom prst="rect">
            <a:avLst/>
          </a:prstGeom>
        </p:spPr>
        <p:txBody>
          <a:bodyPr wrap="square">
            <a:spAutoFit/>
          </a:bodyPr>
          <a:lstStyle/>
          <a:p>
            <a:r>
              <a:rPr lang="en-US" sz="3600" dirty="0">
                <a:latin typeface="Arial" panose="020B0604020202020204" pitchFamily="34" charset="0"/>
              </a:rPr>
              <a:t>Data sharing statements must indicate the following: </a:t>
            </a:r>
          </a:p>
          <a:p>
            <a:endParaRPr lang="en-US" sz="2000" dirty="0">
              <a:latin typeface="Arial" panose="020B0604020202020204" pitchFamily="34" charset="0"/>
            </a:endParaRPr>
          </a:p>
          <a:p>
            <a:endParaRPr lang="en-US" sz="2000" dirty="0">
              <a:latin typeface="Arial" panose="020B0604020202020204" pitchFamily="34" charset="0"/>
            </a:endParaRPr>
          </a:p>
          <a:p>
            <a:pPr marL="457200" indent="-457200">
              <a:buFont typeface="Wingdings" panose="05000000000000000000" pitchFamily="2" charset="2"/>
              <a:buChar char="§"/>
            </a:pPr>
            <a:r>
              <a:rPr lang="en-US" sz="2400" dirty="0">
                <a:latin typeface="Arial" panose="020B0604020202020204" pitchFamily="34" charset="0"/>
              </a:rPr>
              <a:t>whether individual de-identified participant data(including data dictionaries) will be shared; </a:t>
            </a:r>
          </a:p>
          <a:p>
            <a:pPr marL="457200" indent="-457200">
              <a:buFont typeface="Wingdings" panose="05000000000000000000" pitchFamily="2" charset="2"/>
              <a:buChar char="§"/>
            </a:pPr>
            <a:endParaRPr lang="en-US" sz="2400" dirty="0">
              <a:latin typeface="Arial" panose="020B0604020202020204" pitchFamily="34" charset="0"/>
            </a:endParaRPr>
          </a:p>
          <a:p>
            <a:pPr marL="457200" indent="-457200">
              <a:buFont typeface="Wingdings" panose="05000000000000000000" pitchFamily="2" charset="2"/>
              <a:buChar char="§"/>
            </a:pPr>
            <a:r>
              <a:rPr lang="en-US" sz="2400" dirty="0">
                <a:latin typeface="Arial" panose="020B0604020202020204" pitchFamily="34" charset="0"/>
              </a:rPr>
              <a:t>what data in particular will be shared; whether additional, related documents will be available (e.g., study protocol, statistical analysis plan, etc.);</a:t>
            </a:r>
          </a:p>
          <a:p>
            <a:pPr marL="457200" indent="-457200">
              <a:buFont typeface="Wingdings" panose="05000000000000000000" pitchFamily="2" charset="2"/>
              <a:buChar char="§"/>
            </a:pPr>
            <a:endParaRPr lang="en-US" sz="2400" dirty="0">
              <a:latin typeface="Arial" panose="020B0604020202020204" pitchFamily="34" charset="0"/>
            </a:endParaRPr>
          </a:p>
          <a:p>
            <a:pPr marL="457200" indent="-457200">
              <a:buFont typeface="Wingdings" panose="05000000000000000000" pitchFamily="2" charset="2"/>
              <a:buChar char="§"/>
            </a:pPr>
            <a:r>
              <a:rPr lang="en-US" sz="2400" dirty="0">
                <a:latin typeface="Arial" panose="020B0604020202020204" pitchFamily="34" charset="0"/>
              </a:rPr>
              <a:t>when the data will become available and for how long; </a:t>
            </a:r>
          </a:p>
          <a:p>
            <a:pPr marL="457200" indent="-457200">
              <a:buFont typeface="Wingdings" panose="05000000000000000000" pitchFamily="2" charset="2"/>
              <a:buChar char="§"/>
            </a:pPr>
            <a:endParaRPr lang="en-US" sz="2400" dirty="0">
              <a:latin typeface="Arial" panose="020B0604020202020204" pitchFamily="34" charset="0"/>
            </a:endParaRPr>
          </a:p>
          <a:p>
            <a:pPr marL="457200" indent="-457200">
              <a:buFont typeface="Wingdings" panose="05000000000000000000" pitchFamily="2" charset="2"/>
              <a:buChar char="§"/>
            </a:pPr>
            <a:r>
              <a:rPr lang="en-US" sz="2400" dirty="0">
                <a:latin typeface="Arial" panose="020B0604020202020204" pitchFamily="34" charset="0"/>
              </a:rPr>
              <a:t>by what access criteria data will be shared (including with whom, for what types of analyses, and by what mechanism). </a:t>
            </a:r>
          </a:p>
          <a:p>
            <a:endParaRPr lang="en-US" sz="2800" dirty="0">
              <a:latin typeface="Arial" panose="020B0604020202020204" pitchFamily="34" charset="0"/>
            </a:endParaRPr>
          </a:p>
          <a:p>
            <a:endParaRPr lang="en-US" sz="2800" dirty="0">
              <a:latin typeface="Arial" panose="020B0604020202020204" pitchFamily="34" charset="0"/>
            </a:endParaRPr>
          </a:p>
          <a:p>
            <a:pPr marL="457200" indent="-457200">
              <a:buFont typeface="Wingdings" panose="05000000000000000000" pitchFamily="2" charset="2"/>
              <a:buChar char="§"/>
            </a:pPr>
            <a:r>
              <a:rPr lang="en-US" sz="2400" dirty="0"/>
              <a:t>ClinicalTrials.gov added data elements in June 2017 to provide data sharing statement</a:t>
            </a:r>
          </a:p>
        </p:txBody>
      </p:sp>
    </p:spTree>
    <p:extLst>
      <p:ext uri="{BB962C8B-B14F-4D97-AF65-F5344CB8AC3E}">
        <p14:creationId xmlns:p14="http://schemas.microsoft.com/office/powerpoint/2010/main" val="1276607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480" y="525780"/>
            <a:ext cx="11178540" cy="6494085"/>
          </a:xfrm>
          <a:prstGeom prst="rect">
            <a:avLst/>
          </a:prstGeom>
          <a:noFill/>
        </p:spPr>
        <p:txBody>
          <a:bodyPr wrap="square" rtlCol="0">
            <a:spAutoFit/>
          </a:bodyPr>
          <a:lstStyle/>
          <a:p>
            <a:r>
              <a:rPr lang="en-US" sz="3200" dirty="0"/>
              <a:t>More Information for the </a:t>
            </a:r>
          </a:p>
          <a:p>
            <a:r>
              <a:rPr lang="en-US" sz="3200" dirty="0"/>
              <a:t>Data Sharing Plan  </a:t>
            </a:r>
          </a:p>
          <a:p>
            <a:endParaRPr lang="en-US" sz="3200" dirty="0"/>
          </a:p>
          <a:p>
            <a:r>
              <a:rPr lang="en-US" sz="3200" dirty="0"/>
              <a:t>Editorial in Annals of Internal Medicine     </a:t>
            </a:r>
          </a:p>
          <a:p>
            <a:r>
              <a:rPr lang="en-US" sz="3200" dirty="0"/>
              <a:t>Data Sharing Statements for Clinical Trials: A Requirement of the International Committee of Medical Journal Editors</a:t>
            </a:r>
          </a:p>
          <a:p>
            <a:r>
              <a:rPr lang="en-US" sz="3200" dirty="0"/>
              <a:t>Ann Intern Med.doi:10.7326/M17-1028</a:t>
            </a:r>
          </a:p>
          <a:p>
            <a:endParaRPr lang="en-US" sz="3200" dirty="0"/>
          </a:p>
          <a:p>
            <a:r>
              <a:rPr lang="en-US" sz="3200" dirty="0"/>
              <a:t>ClinicalTrials.gov Protocol Registration Data Element Definitions </a:t>
            </a:r>
            <a:br>
              <a:rPr lang="en-US" sz="3200" dirty="0"/>
            </a:br>
            <a:r>
              <a:rPr lang="en-US" sz="3200" dirty="0"/>
              <a:t>for Interventional and Observational Studies</a:t>
            </a:r>
          </a:p>
          <a:p>
            <a:r>
              <a:rPr lang="en-US" sz="3200" dirty="0">
                <a:hlinkClick r:id="rId2"/>
              </a:rPr>
              <a:t>https://prsinfo.clinicaltrials.gov/definitions.html#IPDSharing</a:t>
            </a:r>
            <a:endParaRPr lang="en-US" sz="3200" dirty="0"/>
          </a:p>
          <a:p>
            <a:endParaRPr lang="en-US" sz="3200" dirty="0"/>
          </a:p>
          <a:p>
            <a:endParaRPr lang="en-US" sz="3200" dirty="0"/>
          </a:p>
        </p:txBody>
      </p:sp>
    </p:spTree>
    <p:extLst>
      <p:ext uri="{BB962C8B-B14F-4D97-AF65-F5344CB8AC3E}">
        <p14:creationId xmlns:p14="http://schemas.microsoft.com/office/powerpoint/2010/main" val="3305093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489" y="195793"/>
            <a:ext cx="11636022" cy="921808"/>
          </a:xfrm>
        </p:spPr>
        <p:txBody>
          <a:bodyPr>
            <a:normAutofit/>
          </a:bodyPr>
          <a:lstStyle/>
          <a:p>
            <a:r>
              <a:rPr lang="en-US" sz="3800" dirty="0"/>
              <a:t>42 CFR 11 and Potential Consequences of Non-Compliance</a:t>
            </a:r>
          </a:p>
        </p:txBody>
      </p:sp>
      <p:sp>
        <p:nvSpPr>
          <p:cNvPr id="4" name="TextBox 3"/>
          <p:cNvSpPr txBox="1"/>
          <p:nvPr/>
        </p:nvSpPr>
        <p:spPr>
          <a:xfrm>
            <a:off x="318911" y="1230489"/>
            <a:ext cx="11658600" cy="5447645"/>
          </a:xfrm>
          <a:prstGeom prst="rect">
            <a:avLst/>
          </a:prstGeom>
          <a:noFill/>
        </p:spPr>
        <p:txBody>
          <a:bodyPr wrap="square" rtlCol="0">
            <a:spAutoFit/>
          </a:bodyPr>
          <a:lstStyle/>
          <a:p>
            <a:r>
              <a:rPr lang="en-US" sz="2800" dirty="0"/>
              <a:t>NIH (or other HHS agency) must verify submission of information before</a:t>
            </a:r>
          </a:p>
          <a:p>
            <a:r>
              <a:rPr lang="en-US" sz="2800" dirty="0"/>
              <a:t>releasing any remaining funds for a grant or funds for a future grant and provide opportunity to remedy</a:t>
            </a:r>
          </a:p>
          <a:p>
            <a:endParaRPr lang="en-US" sz="2000" dirty="0"/>
          </a:p>
          <a:p>
            <a:r>
              <a:rPr lang="en-US" sz="2800" dirty="0"/>
              <a:t>FDA may provide responsible parties with a Notice of Noncompliance and allow 30 days to remedy</a:t>
            </a:r>
          </a:p>
          <a:p>
            <a:endParaRPr lang="en-US" sz="2000" dirty="0"/>
          </a:p>
          <a:p>
            <a:r>
              <a:rPr lang="en-US" sz="2800" dirty="0"/>
              <a:t>FDA authorized to assess civil monetary penalties up to $10,000/day (amounts</a:t>
            </a:r>
          </a:p>
          <a:p>
            <a:r>
              <a:rPr lang="en-US" sz="2800" dirty="0"/>
              <a:t>adjusted going forward)</a:t>
            </a:r>
          </a:p>
          <a:p>
            <a:endParaRPr lang="en-US" sz="2000" dirty="0"/>
          </a:p>
          <a:p>
            <a:r>
              <a:rPr lang="en-US" sz="2800" dirty="0"/>
              <a:t>	</a:t>
            </a:r>
            <a:r>
              <a:rPr lang="en-US" sz="2800" b="1" dirty="0">
                <a:solidFill>
                  <a:schemeClr val="accent4">
                    <a:lumMod val="60000"/>
                    <a:lumOff val="40000"/>
                  </a:schemeClr>
                </a:solidFill>
              </a:rPr>
              <a:t>NEW!   </a:t>
            </a:r>
            <a:r>
              <a:rPr lang="en-US" sz="2800" dirty="0"/>
              <a:t> FDA Draft Guidance - Civil Money Penalties Relating to the 	ClinicalTrials.gov Data Bank (Sept 2018); </a:t>
            </a:r>
          </a:p>
          <a:p>
            <a:endParaRPr lang="en-US" sz="2800" dirty="0">
              <a:solidFill>
                <a:schemeClr val="accent4">
                  <a:lumMod val="60000"/>
                  <a:lumOff val="40000"/>
                </a:schemeClr>
              </a:solidFill>
            </a:endParaRPr>
          </a:p>
        </p:txBody>
      </p:sp>
    </p:spTree>
    <p:extLst>
      <p:ext uri="{BB962C8B-B14F-4D97-AF65-F5344CB8AC3E}">
        <p14:creationId xmlns:p14="http://schemas.microsoft.com/office/powerpoint/2010/main" val="1243430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FDA may initiate civil or criminal proceedings</a:t>
            </a:r>
          </a:p>
          <a:p>
            <a:pPr marL="0" indent="0">
              <a:buNone/>
            </a:pPr>
            <a:r>
              <a:rPr lang="en-US" dirty="0"/>
              <a:t>Notices of non-compliance included in the public record</a:t>
            </a:r>
          </a:p>
        </p:txBody>
      </p:sp>
      <p:sp>
        <p:nvSpPr>
          <p:cNvPr id="4" name="Rectangle 3"/>
          <p:cNvSpPr/>
          <p:nvPr/>
        </p:nvSpPr>
        <p:spPr>
          <a:xfrm>
            <a:off x="553156" y="4550812"/>
            <a:ext cx="10905066" cy="523220"/>
          </a:xfrm>
          <a:prstGeom prst="rect">
            <a:avLst/>
          </a:prstGeom>
        </p:spPr>
        <p:txBody>
          <a:bodyPr wrap="square">
            <a:spAutoFit/>
          </a:bodyPr>
          <a:lstStyle/>
          <a:p>
            <a:r>
              <a:rPr lang="en-US" sz="2800" dirty="0">
                <a:solidFill>
                  <a:schemeClr val="accent4">
                    <a:lumMod val="60000"/>
                    <a:lumOff val="40000"/>
                  </a:schemeClr>
                </a:solidFill>
              </a:rPr>
              <a:t>https://www.fda.gov/RegulatoryInformation/Guidances/ucm607652.htm</a:t>
            </a:r>
          </a:p>
        </p:txBody>
      </p:sp>
    </p:spTree>
    <p:extLst>
      <p:ext uri="{BB962C8B-B14F-4D97-AF65-F5344CB8AC3E}">
        <p14:creationId xmlns:p14="http://schemas.microsoft.com/office/powerpoint/2010/main" val="11578940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114" y="459387"/>
            <a:ext cx="11164711" cy="5755422"/>
          </a:xfrm>
          <a:prstGeom prst="rect">
            <a:avLst/>
          </a:prstGeom>
          <a:noFill/>
        </p:spPr>
        <p:txBody>
          <a:bodyPr wrap="square" rtlCol="0">
            <a:spAutoFit/>
          </a:bodyPr>
          <a:lstStyle/>
          <a:p>
            <a:r>
              <a:rPr lang="en-US" sz="3200" dirty="0"/>
              <a:t>Additional information and training, go to:</a:t>
            </a:r>
          </a:p>
          <a:p>
            <a:endParaRPr lang="en-US" sz="1600" dirty="0"/>
          </a:p>
          <a:p>
            <a:r>
              <a:rPr lang="en-US" sz="2800" dirty="0"/>
              <a:t>ClinicalTrials.gov website</a:t>
            </a:r>
          </a:p>
          <a:p>
            <a:endParaRPr lang="en-US" sz="1200" dirty="0"/>
          </a:p>
          <a:p>
            <a:pPr algn="ctr"/>
            <a:r>
              <a:rPr lang="en-US" sz="2800" dirty="0">
                <a:hlinkClick r:id="rId2"/>
              </a:rPr>
              <a:t>https://clinicaltrials.gov/ct2/manage-recs/present</a:t>
            </a:r>
            <a:endParaRPr lang="en-US" sz="2800" dirty="0"/>
          </a:p>
          <a:p>
            <a:endParaRPr lang="en-US" sz="1200" dirty="0"/>
          </a:p>
          <a:p>
            <a:r>
              <a:rPr lang="en-US" sz="2400" dirty="0"/>
              <a:t>Content includes:</a:t>
            </a:r>
          </a:p>
          <a:p>
            <a:r>
              <a:rPr lang="en-US" sz="2400" dirty="0"/>
              <a:t>	Final Rule webinar series</a:t>
            </a:r>
          </a:p>
          <a:p>
            <a:r>
              <a:rPr lang="en-US" sz="2400" dirty="0"/>
              <a:t>	PRS Guided Tutorials</a:t>
            </a:r>
          </a:p>
          <a:p>
            <a:r>
              <a:rPr lang="en-US" sz="2400" dirty="0"/>
              <a:t>	Examples and Workshop Announcements</a:t>
            </a:r>
          </a:p>
          <a:p>
            <a:endParaRPr lang="en-US" sz="2400" dirty="0"/>
          </a:p>
          <a:p>
            <a:r>
              <a:rPr lang="en-US" sz="2800" dirty="0"/>
              <a:t>CITI Course:</a:t>
            </a:r>
          </a:p>
          <a:p>
            <a:pPr algn="ctr"/>
            <a:r>
              <a:rPr lang="en-US" sz="2800" dirty="0"/>
              <a:t>Protocol Registration and Results Summary Disclosure in Clinical Trials.gov </a:t>
            </a:r>
          </a:p>
          <a:p>
            <a:pPr algn="ctr"/>
            <a:endParaRPr lang="en-US" sz="1200" dirty="0">
              <a:hlinkClick r:id="rId3"/>
            </a:endParaRPr>
          </a:p>
          <a:p>
            <a:pPr algn="ctr"/>
            <a:r>
              <a:rPr lang="en-US" sz="2800" dirty="0">
                <a:hlinkClick r:id="rId3"/>
              </a:rPr>
              <a:t>https://www.citiprogram.org</a:t>
            </a:r>
            <a:endParaRPr lang="en-US" sz="2800" dirty="0"/>
          </a:p>
          <a:p>
            <a:endParaRPr lang="en-US" sz="2400" dirty="0"/>
          </a:p>
        </p:txBody>
      </p:sp>
    </p:spTree>
    <p:extLst>
      <p:ext uri="{BB962C8B-B14F-4D97-AF65-F5344CB8AC3E}">
        <p14:creationId xmlns:p14="http://schemas.microsoft.com/office/powerpoint/2010/main" val="1193665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1" y="982134"/>
            <a:ext cx="10758310" cy="4524315"/>
          </a:xfrm>
          <a:prstGeom prst="rect">
            <a:avLst/>
          </a:prstGeom>
          <a:noFill/>
        </p:spPr>
        <p:txBody>
          <a:bodyPr wrap="square" rtlCol="0">
            <a:spAutoFit/>
          </a:bodyPr>
          <a:lstStyle/>
          <a:p>
            <a:r>
              <a:rPr lang="en-US" sz="3200" dirty="0"/>
              <a:t>This presentation was intended as an introduction to law and policy regarding protocol registration requirements for </a:t>
            </a:r>
            <a:r>
              <a:rPr lang="en-US" sz="3200" dirty="0" err="1"/>
              <a:t>clicnial</a:t>
            </a:r>
            <a:r>
              <a:rPr lang="en-US" sz="3200" dirty="0"/>
              <a:t> researchers.</a:t>
            </a:r>
          </a:p>
          <a:p>
            <a:endParaRPr lang="en-US" sz="3200" dirty="0"/>
          </a:p>
          <a:p>
            <a:r>
              <a:rPr lang="en-US" sz="3200" dirty="0"/>
              <a:t>Please forward your questions to </a:t>
            </a:r>
            <a:r>
              <a:rPr lang="en-US" sz="3200" dirty="0">
                <a:hlinkClick r:id="rId2"/>
              </a:rPr>
              <a:t>ocrdev@uthsc.edu</a:t>
            </a:r>
            <a:r>
              <a:rPr lang="en-US" sz="3200" dirty="0"/>
              <a:t>  and we will post an accompanying frequently asked questions site for this topic.</a:t>
            </a:r>
          </a:p>
          <a:p>
            <a:endParaRPr lang="en-US" sz="3200" dirty="0"/>
          </a:p>
          <a:p>
            <a:r>
              <a:rPr lang="en-US" sz="3200" dirty="0"/>
              <a:t>Thank you for your attention!!!!</a:t>
            </a:r>
          </a:p>
        </p:txBody>
      </p:sp>
    </p:spTree>
    <p:extLst>
      <p:ext uri="{BB962C8B-B14F-4D97-AF65-F5344CB8AC3E}">
        <p14:creationId xmlns:p14="http://schemas.microsoft.com/office/powerpoint/2010/main" val="289910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7516" y="160020"/>
            <a:ext cx="10796337" cy="6001643"/>
          </a:xfrm>
          <a:prstGeom prst="rect">
            <a:avLst/>
          </a:prstGeom>
        </p:spPr>
        <p:txBody>
          <a:bodyPr wrap="square">
            <a:spAutoFit/>
          </a:bodyPr>
          <a:lstStyle/>
          <a:p>
            <a:r>
              <a:rPr lang="en-US" sz="4400" b="1" dirty="0"/>
              <a:t>Protocol Registration is Required by:</a:t>
            </a:r>
            <a:endParaRPr lang="en-US" sz="2800" b="1" dirty="0"/>
          </a:p>
          <a:p>
            <a:endParaRPr lang="en-US" sz="2800" b="1" dirty="0"/>
          </a:p>
          <a:p>
            <a:r>
              <a:rPr lang="en-US" sz="2800" dirty="0"/>
              <a:t>Food and Drug Administration Amendments Act 2007</a:t>
            </a:r>
            <a:br>
              <a:rPr lang="en-US" sz="2800" dirty="0"/>
            </a:br>
            <a:r>
              <a:rPr lang="en-US" sz="2800" dirty="0"/>
              <a:t>(FDAAA)</a:t>
            </a:r>
            <a:br>
              <a:rPr lang="en-US" sz="2800" dirty="0"/>
            </a:br>
            <a:br>
              <a:rPr lang="en-US" sz="2800" dirty="0"/>
            </a:br>
            <a:r>
              <a:rPr lang="en-US" sz="2800" dirty="0"/>
              <a:t>National Institutes of Health</a:t>
            </a:r>
            <a:br>
              <a:rPr lang="en-US" sz="2800" dirty="0"/>
            </a:br>
            <a:r>
              <a:rPr lang="en-US" sz="2800" dirty="0"/>
              <a:t>(NIH)</a:t>
            </a:r>
            <a:br>
              <a:rPr lang="en-US" sz="2800" dirty="0"/>
            </a:br>
            <a:br>
              <a:rPr lang="en-US" sz="2800" dirty="0"/>
            </a:br>
            <a:r>
              <a:rPr lang="en-US" sz="2800" dirty="0"/>
              <a:t>International Committee of Medical Journal Editors</a:t>
            </a:r>
            <a:br>
              <a:rPr lang="en-US" sz="2800" dirty="0"/>
            </a:br>
            <a:r>
              <a:rPr lang="en-US" sz="2800" dirty="0"/>
              <a:t>(ICMJE)</a:t>
            </a:r>
            <a:br>
              <a:rPr lang="en-US" sz="2800" dirty="0"/>
            </a:br>
            <a:br>
              <a:rPr lang="en-US" sz="2800" dirty="0"/>
            </a:br>
            <a:r>
              <a:rPr lang="en-US" sz="2800" dirty="0"/>
              <a:t>Center for Medicare and Medicaid</a:t>
            </a:r>
          </a:p>
          <a:p>
            <a:r>
              <a:rPr lang="en-US" sz="3200" dirty="0"/>
              <a:t>(CMS)</a:t>
            </a:r>
          </a:p>
        </p:txBody>
      </p:sp>
    </p:spTree>
    <p:extLst>
      <p:ext uri="{BB962C8B-B14F-4D97-AF65-F5344CB8AC3E}">
        <p14:creationId xmlns:p14="http://schemas.microsoft.com/office/powerpoint/2010/main" val="4236970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09245" y="2246489"/>
            <a:ext cx="4296756" cy="1015663"/>
          </a:xfrm>
          <a:prstGeom prst="rect">
            <a:avLst/>
          </a:prstGeom>
        </p:spPr>
        <p:txBody>
          <a:bodyPr wrap="square">
            <a:spAutoFit/>
          </a:bodyPr>
          <a:lstStyle/>
          <a:p>
            <a:pPr algn="ctr"/>
            <a:r>
              <a:rPr lang="en-US" sz="6000" b="1" dirty="0"/>
              <a:t>FDAAA</a:t>
            </a:r>
          </a:p>
        </p:txBody>
      </p:sp>
    </p:spTree>
    <p:extLst>
      <p:ext uri="{BB962C8B-B14F-4D97-AF65-F5344CB8AC3E}">
        <p14:creationId xmlns:p14="http://schemas.microsoft.com/office/powerpoint/2010/main" val="3758376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24" y="295274"/>
            <a:ext cx="11287125" cy="3886201"/>
          </a:xfrm>
        </p:spPr>
        <p:txBody>
          <a:bodyPr>
            <a:normAutofit fontScale="90000"/>
          </a:bodyPr>
          <a:lstStyle/>
          <a:p>
            <a:br>
              <a:rPr lang="en-US" dirty="0"/>
            </a:br>
            <a:r>
              <a:rPr lang="en-US" sz="3200" dirty="0"/>
              <a:t>The ACT -  </a:t>
            </a:r>
            <a:r>
              <a:rPr lang="en-US" sz="3600" b="1" dirty="0"/>
              <a:t>FDAAA 801</a:t>
            </a:r>
            <a:br>
              <a:rPr lang="en-US" sz="3100" dirty="0"/>
            </a:br>
            <a:r>
              <a:rPr lang="en-US" sz="3100" dirty="0"/>
              <a:t>Section 801 of the Food and Drug Administration Amendments Act of 2007</a:t>
            </a:r>
            <a:br>
              <a:rPr lang="en-US" sz="3100" dirty="0"/>
            </a:br>
            <a:br>
              <a:rPr lang="en-US" sz="1300" dirty="0"/>
            </a:br>
            <a:r>
              <a:rPr lang="en-US" sz="3100" dirty="0">
                <a:hlinkClick r:id="rId2"/>
              </a:rPr>
              <a:t>https://www.govinfo.gov/content/pkg/PLAW-110publ85/pdf/PLAW-110publ85.pdf#page=82</a:t>
            </a:r>
            <a:r>
              <a:rPr lang="en-US" sz="3100" dirty="0"/>
              <a:t> </a:t>
            </a:r>
            <a:br>
              <a:rPr lang="en-US" sz="3100" dirty="0"/>
            </a:br>
            <a:br>
              <a:rPr lang="en-US" sz="3100" dirty="0"/>
            </a:br>
            <a:r>
              <a:rPr lang="en-US" sz="3600" dirty="0"/>
              <a:t>and the Final Rule (42 CFR 11)</a:t>
            </a:r>
            <a:br>
              <a:rPr lang="en-US" sz="3600" dirty="0"/>
            </a:br>
            <a:br>
              <a:rPr lang="en-US" sz="1300" dirty="0"/>
            </a:br>
            <a:r>
              <a:rPr lang="en-US" sz="3100" dirty="0">
                <a:hlinkClick r:id="rId3"/>
              </a:rPr>
              <a:t>https://ecfr.io/Title-42/Part-11</a:t>
            </a:r>
            <a:r>
              <a:rPr lang="en-US" sz="3100" dirty="0"/>
              <a:t> </a:t>
            </a:r>
            <a:br>
              <a:rPr lang="en-US" sz="2400" dirty="0"/>
            </a:br>
            <a:endParaRPr lang="en-US" sz="2400" dirty="0"/>
          </a:p>
        </p:txBody>
      </p:sp>
      <p:sp>
        <p:nvSpPr>
          <p:cNvPr id="5" name="TextBox 4"/>
          <p:cNvSpPr txBox="1"/>
          <p:nvPr/>
        </p:nvSpPr>
        <p:spPr>
          <a:xfrm>
            <a:off x="314324" y="4181475"/>
            <a:ext cx="10763250" cy="2308324"/>
          </a:xfrm>
          <a:prstGeom prst="rect">
            <a:avLst/>
          </a:prstGeom>
          <a:noFill/>
        </p:spPr>
        <p:txBody>
          <a:bodyPr wrap="square" rtlCol="0">
            <a:spAutoFit/>
          </a:bodyPr>
          <a:lstStyle/>
          <a:p>
            <a:r>
              <a:rPr lang="en-US" sz="3200" dirty="0"/>
              <a:t>FDAAA 801 and the Final Rule</a:t>
            </a:r>
          </a:p>
          <a:p>
            <a:r>
              <a:rPr lang="en-US" sz="2400" dirty="0"/>
              <a:t>NIH U.S. National Library of Medicine Clinical Trials.gov Summary page with links</a:t>
            </a:r>
          </a:p>
          <a:p>
            <a:endParaRPr lang="en-US" sz="1200" dirty="0"/>
          </a:p>
          <a:p>
            <a:r>
              <a:rPr lang="en-US" sz="2800" dirty="0">
                <a:hlinkClick r:id="rId4"/>
              </a:rPr>
              <a:t>https://clinicaltrials.gov/ct2/manage-recs/fdaaa</a:t>
            </a:r>
            <a:endParaRPr lang="en-US" sz="2800" dirty="0"/>
          </a:p>
          <a:p>
            <a:endParaRPr lang="en-US" sz="2400" dirty="0"/>
          </a:p>
          <a:p>
            <a:endParaRPr lang="en-US" sz="2400" dirty="0"/>
          </a:p>
        </p:txBody>
      </p:sp>
    </p:spTree>
    <p:extLst>
      <p:ext uri="{BB962C8B-B14F-4D97-AF65-F5344CB8AC3E}">
        <p14:creationId xmlns:p14="http://schemas.microsoft.com/office/powerpoint/2010/main" val="493374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0843" y="441158"/>
            <a:ext cx="11357810" cy="5509200"/>
          </a:xfrm>
          <a:prstGeom prst="rect">
            <a:avLst/>
          </a:prstGeom>
          <a:noFill/>
        </p:spPr>
        <p:txBody>
          <a:bodyPr wrap="square" rtlCol="0">
            <a:spAutoFit/>
          </a:bodyPr>
          <a:lstStyle/>
          <a:p>
            <a:r>
              <a:rPr lang="en-US" sz="4800" dirty="0"/>
              <a:t>FDAAA requires:</a:t>
            </a:r>
          </a:p>
          <a:p>
            <a:endParaRPr lang="en-US" sz="3200" dirty="0"/>
          </a:p>
          <a:p>
            <a:r>
              <a:rPr lang="en-US" sz="3600" dirty="0"/>
              <a:t>Registration of “applicable” clinical trials by a “responsible party”  within 21 days of first enrollment on clinicaltrials.gov.</a:t>
            </a:r>
          </a:p>
          <a:p>
            <a:endParaRPr lang="en-US" sz="3600" dirty="0"/>
          </a:p>
          <a:p>
            <a:endParaRPr lang="en-US" sz="3200" dirty="0"/>
          </a:p>
          <a:p>
            <a:r>
              <a:rPr lang="en-US" sz="3200" dirty="0"/>
              <a:t>Note: Prospective subjects must be notified though informed consent processes and documents that the clinical trial information will be posted on Clinical Trials .gov</a:t>
            </a:r>
            <a:r>
              <a:rPr lang="en-US" sz="3200" i="1" dirty="0"/>
              <a:t>.                      ( 21 CFR 50.25(c) </a:t>
            </a:r>
          </a:p>
        </p:txBody>
      </p:sp>
    </p:spTree>
    <p:extLst>
      <p:ext uri="{BB962C8B-B14F-4D97-AF65-F5344CB8AC3E}">
        <p14:creationId xmlns:p14="http://schemas.microsoft.com/office/powerpoint/2010/main" val="268948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2979" y="196918"/>
            <a:ext cx="12047621" cy="5539978"/>
          </a:xfrm>
          <a:prstGeom prst="rect">
            <a:avLst/>
          </a:prstGeom>
          <a:noFill/>
        </p:spPr>
        <p:txBody>
          <a:bodyPr wrap="square" rtlCol="0">
            <a:spAutoFit/>
          </a:bodyPr>
          <a:lstStyle/>
          <a:p>
            <a:r>
              <a:rPr lang="en-US" sz="4400" dirty="0"/>
              <a:t>FDAAA</a:t>
            </a:r>
          </a:p>
          <a:p>
            <a:br>
              <a:rPr lang="en-US" dirty="0"/>
            </a:br>
            <a:endParaRPr lang="en-US" dirty="0"/>
          </a:p>
          <a:p>
            <a:r>
              <a:rPr lang="en-US" sz="3200" dirty="0"/>
              <a:t>Required Submissions</a:t>
            </a:r>
          </a:p>
          <a:p>
            <a:r>
              <a:rPr lang="en-US" sz="2000" b="1" dirty="0"/>
              <a:t>	</a:t>
            </a:r>
          </a:p>
          <a:p>
            <a:r>
              <a:rPr lang="en-US" sz="3600" b="1" dirty="0"/>
              <a:t>	</a:t>
            </a:r>
            <a:r>
              <a:rPr lang="en-US" sz="3200" b="1" u="sng" dirty="0"/>
              <a:t>Applicable</a:t>
            </a:r>
            <a:r>
              <a:rPr lang="en-US" sz="3200" dirty="0"/>
              <a:t> Clinical Trials include:</a:t>
            </a:r>
          </a:p>
          <a:p>
            <a:endParaRPr lang="en-US" sz="1400" dirty="0"/>
          </a:p>
          <a:p>
            <a:r>
              <a:rPr lang="en-US" sz="3600" dirty="0"/>
              <a:t>	</a:t>
            </a:r>
            <a:r>
              <a:rPr lang="en-US" sz="2800" dirty="0"/>
              <a:t>Interventional studies of drugs, biologics or devices that have one</a:t>
            </a:r>
          </a:p>
          <a:p>
            <a:r>
              <a:rPr lang="en-US" sz="2800" dirty="0"/>
              <a:t>	 or more sites in the US or are conducted under an IND or IDE.  </a:t>
            </a:r>
          </a:p>
          <a:p>
            <a:r>
              <a:rPr lang="en-US" sz="2800" dirty="0"/>
              <a:t>	</a:t>
            </a:r>
          </a:p>
          <a:p>
            <a:r>
              <a:rPr lang="en-US" sz="2800" dirty="0"/>
              <a:t>	Phase 1 or device feasibility studies are excluded from this requirement.</a:t>
            </a:r>
          </a:p>
          <a:p>
            <a:endParaRPr lang="en-US" sz="2000" dirty="0"/>
          </a:p>
          <a:p>
            <a:endParaRPr lang="en-US" sz="3200" dirty="0"/>
          </a:p>
        </p:txBody>
      </p:sp>
    </p:spTree>
    <p:extLst>
      <p:ext uri="{BB962C8B-B14F-4D97-AF65-F5344CB8AC3E}">
        <p14:creationId xmlns:p14="http://schemas.microsoft.com/office/powerpoint/2010/main" val="373239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117558" y="0"/>
            <a:ext cx="6963277" cy="6858000"/>
          </a:xfrm>
          <a:prstGeom prst="rect">
            <a:avLst/>
          </a:prstGeom>
        </p:spPr>
      </p:pic>
    </p:spTree>
    <p:extLst>
      <p:ext uri="{BB962C8B-B14F-4D97-AF65-F5344CB8AC3E}">
        <p14:creationId xmlns:p14="http://schemas.microsoft.com/office/powerpoint/2010/main" val="2402174116"/>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5B9BD5"/>
      </a:accent1>
      <a:accent2>
        <a:srgbClr val="C55A11"/>
      </a:accent2>
      <a:accent3>
        <a:srgbClr val="A5A5A5"/>
      </a:accent3>
      <a:accent4>
        <a:srgbClr val="FFC000"/>
      </a:accent4>
      <a:accent5>
        <a:srgbClr val="4472C4"/>
      </a:accent5>
      <a:accent6>
        <a:srgbClr val="70AD47"/>
      </a:accent6>
      <a:hlink>
        <a:srgbClr val="FEE599"/>
      </a:hlink>
      <a:folHlink>
        <a:srgbClr val="ED7D3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886</TotalTime>
  <Words>2403</Words>
  <Application>Microsoft Office PowerPoint</Application>
  <PresentationFormat>Widescreen</PresentationFormat>
  <Paragraphs>282</Paragraphs>
  <Slides>38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Arial-BoldMT</vt:lpstr>
      <vt:lpstr>Bradley Hand ITC</vt:lpstr>
      <vt:lpstr>Calibri</vt:lpstr>
      <vt:lpstr>Calibri Light</vt:lpstr>
      <vt:lpstr>Juice ITC</vt:lpstr>
      <vt:lpstr>Wingdings</vt:lpstr>
      <vt:lpstr>Office Theme</vt:lpstr>
      <vt:lpstr>Protocol Registration Information </vt:lpstr>
      <vt:lpstr>Objectives:</vt:lpstr>
      <vt:lpstr>PowerPoint Presentation</vt:lpstr>
      <vt:lpstr>PowerPoint Presentation</vt:lpstr>
      <vt:lpstr>PowerPoint Presentation</vt:lpstr>
      <vt:lpstr> The ACT -  FDAAA 801 Section 801 of the Food and Drug Administration Amendments Act of 2007  https://www.govinfo.gov/content/pkg/PLAW-110publ85/pdf/PLAW-110publ85.pdf#page=82   and the Final Rule (42 CFR 11)  https://ecfr.io/Title-42/Part-11  </vt:lpstr>
      <vt:lpstr>PowerPoint Presentation</vt:lpstr>
      <vt:lpstr>PowerPoint Presentation</vt:lpstr>
      <vt:lpstr>PowerPoint Presentation</vt:lpstr>
      <vt:lpstr>PowerPoint Presentation</vt:lpstr>
      <vt:lpstr>PowerPoint Presentation</vt:lpstr>
      <vt:lpstr> </vt:lpstr>
      <vt:lpstr>PowerPoint Presentation</vt:lpstr>
      <vt:lpstr>NIH Requires:</vt:lpstr>
      <vt:lpstr>PowerPoint Presentation</vt:lpstr>
      <vt:lpstr>PowerPoint Presentation</vt:lpstr>
      <vt:lpstr>Public Registration Websites</vt:lpstr>
      <vt:lpstr>PowerPoint Presentation</vt:lpstr>
      <vt:lpstr>PowerPoint Presentation</vt:lpstr>
      <vt:lpstr>Protocol Registration and Results System (PRS)</vt:lpstr>
      <vt:lpstr>Contact CTG Administrator for PRS log in information  ocrdev@uthsc.edu  </vt:lpstr>
      <vt:lpstr>Summary 42 CFR 11 General Requirements</vt:lpstr>
      <vt:lpstr>PowerPoint Presentation</vt:lpstr>
      <vt:lpstr>PowerPoint Presentation</vt:lpstr>
      <vt:lpstr>PowerPoint Presentation</vt:lpstr>
      <vt:lpstr>PowerPoint Presentation</vt:lpstr>
      <vt:lpstr>Informed Consent Registration is Required by:  OHRP</vt:lpstr>
      <vt:lpstr>Informed Consent Registration</vt:lpstr>
      <vt:lpstr>PowerPoint Presentation</vt:lpstr>
      <vt:lpstr>PowerPoint Presentation</vt:lpstr>
      <vt:lpstr>PowerPoint Presentation</vt:lpstr>
      <vt:lpstr>PowerPoint Presentation</vt:lpstr>
      <vt:lpstr>PowerPoint Presentation</vt:lpstr>
      <vt:lpstr>PowerPoint Presentation</vt:lpstr>
      <vt:lpstr>42 CFR 11 and Potential Consequences of Non-Compliance</vt:lpstr>
      <vt:lpstr>PowerPoint Presentation</vt:lpstr>
      <vt:lpstr>PowerPoint Presentation</vt:lpstr>
      <vt:lpstr>PowerPoint Presentation</vt:lpstr>
    </vt:vector>
  </TitlesOfParts>
  <Company>UTHSC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 Registration Information</dc:title>
  <dc:creator>Gardner, Janie Freeman</dc:creator>
  <cp:lastModifiedBy>Lynn, Margaret M</cp:lastModifiedBy>
  <cp:revision>70</cp:revision>
  <dcterms:created xsi:type="dcterms:W3CDTF">2020-09-08T16:25:40Z</dcterms:created>
  <dcterms:modified xsi:type="dcterms:W3CDTF">2021-04-22T15:25:23Z</dcterms:modified>
</cp:coreProperties>
</file>