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54" r:id="rId1"/>
  </p:sldMasterIdLst>
  <p:notesMasterIdLst>
    <p:notesMasterId r:id="rId40"/>
  </p:notesMasterIdLst>
  <p:sldIdLst>
    <p:sldId id="256" r:id="rId2"/>
    <p:sldId id="348" r:id="rId3"/>
    <p:sldId id="357" r:id="rId4"/>
    <p:sldId id="258" r:id="rId5"/>
    <p:sldId id="259" r:id="rId6"/>
    <p:sldId id="260" r:id="rId7"/>
    <p:sldId id="346" r:id="rId8"/>
    <p:sldId id="345" r:id="rId9"/>
    <p:sldId id="347" r:id="rId10"/>
    <p:sldId id="344" r:id="rId11"/>
    <p:sldId id="356" r:id="rId12"/>
    <p:sldId id="352" r:id="rId13"/>
    <p:sldId id="353" r:id="rId14"/>
    <p:sldId id="351" r:id="rId15"/>
    <p:sldId id="265" r:id="rId16"/>
    <p:sldId id="338" r:id="rId17"/>
    <p:sldId id="343" r:id="rId18"/>
    <p:sldId id="360" r:id="rId19"/>
    <p:sldId id="349" r:id="rId20"/>
    <p:sldId id="361" r:id="rId21"/>
    <p:sldId id="341" r:id="rId22"/>
    <p:sldId id="375" r:id="rId23"/>
    <p:sldId id="376" r:id="rId24"/>
    <p:sldId id="362" r:id="rId25"/>
    <p:sldId id="377" r:id="rId26"/>
    <p:sldId id="379" r:id="rId27"/>
    <p:sldId id="380" r:id="rId28"/>
    <p:sldId id="364" r:id="rId29"/>
    <p:sldId id="366" r:id="rId30"/>
    <p:sldId id="368" r:id="rId31"/>
    <p:sldId id="359" r:id="rId32"/>
    <p:sldId id="369" r:id="rId33"/>
    <p:sldId id="370" r:id="rId34"/>
    <p:sldId id="340" r:id="rId35"/>
    <p:sldId id="372" r:id="rId36"/>
    <p:sldId id="371" r:id="rId37"/>
    <p:sldId id="373" r:id="rId38"/>
    <p:sldId id="33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A8A"/>
    <a:srgbClr val="8DBCC5"/>
    <a:srgbClr val="427660"/>
    <a:srgbClr val="768FC5"/>
    <a:srgbClr val="59A081"/>
    <a:srgbClr val="8BE2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7"/>
    <p:restoredTop sz="95377"/>
  </p:normalViewPr>
  <p:slideViewPr>
    <p:cSldViewPr snapToGrid="0" snapToObjects="1">
      <p:cViewPr varScale="1">
        <p:scale>
          <a:sx n="78" d="100"/>
          <a:sy n="78" d="100"/>
        </p:scale>
        <p:origin x="184" y="448"/>
      </p:cViewPr>
      <p:guideLst/>
    </p:cSldViewPr>
  </p:slideViewPr>
  <p:outlineViewPr>
    <p:cViewPr>
      <p:scale>
        <a:sx n="33" d="100"/>
        <a:sy n="33" d="100"/>
      </p:scale>
      <p:origin x="0" y="-88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EA0F9-7F55-3043-A73E-32AF73EED5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DD2FB0F-5C1C-194A-A46C-676401E90369}">
      <dgm:prSet>
        <dgm:style>
          <a:lnRef idx="0">
            <a:schemeClr val="accent5"/>
          </a:lnRef>
          <a:fillRef idx="3">
            <a:schemeClr val="accent5"/>
          </a:fillRef>
          <a:effectRef idx="3">
            <a:schemeClr val="accent5"/>
          </a:effectRef>
          <a:fontRef idx="minor">
            <a:schemeClr val="lt1"/>
          </a:fontRef>
        </dgm:style>
      </dgm:prSet>
      <dgm:spPr/>
      <dgm:t>
        <a:bodyPr/>
        <a:lstStyle/>
        <a:p>
          <a:r>
            <a:rPr lang="en-US" b="1" dirty="0"/>
            <a:t>45 CFR 46.109(e)</a:t>
          </a:r>
        </a:p>
        <a:p>
          <a:r>
            <a:rPr lang="en-US" dirty="0"/>
            <a:t>An IRB shall conduct continuing review of research covered by this policy at intervals appropriate to the degree of risk, but not less than once per year, and shall have authority to observe or have a third party observe the consent process and the research.</a:t>
          </a:r>
          <a:r>
            <a:rPr lang="en-US" b="1" dirty="0"/>
            <a:t> </a:t>
          </a:r>
          <a:endParaRPr lang="en-US" dirty="0"/>
        </a:p>
      </dgm:t>
    </dgm:pt>
    <dgm:pt modelId="{0FE88BBE-950A-F74C-9C45-FBA1912BDF62}" type="parTrans" cxnId="{AA7C257F-11F9-344F-85D8-B6C6924F5CBB}">
      <dgm:prSet/>
      <dgm:spPr/>
      <dgm:t>
        <a:bodyPr/>
        <a:lstStyle/>
        <a:p>
          <a:endParaRPr lang="en-US"/>
        </a:p>
      </dgm:t>
    </dgm:pt>
    <dgm:pt modelId="{5BF6B635-9946-8944-805E-C027826E780F}" type="sibTrans" cxnId="{AA7C257F-11F9-344F-85D8-B6C6924F5CBB}">
      <dgm:prSet/>
      <dgm:spPr/>
      <dgm:t>
        <a:bodyPr/>
        <a:lstStyle/>
        <a:p>
          <a:endParaRPr lang="en-US"/>
        </a:p>
      </dgm:t>
    </dgm:pt>
    <dgm:pt modelId="{24032254-9A44-1D40-AD8F-C625193CC56B}" type="pres">
      <dgm:prSet presAssocID="{22BEA0F9-7F55-3043-A73E-32AF73EED59D}" presName="linear" presStyleCnt="0">
        <dgm:presLayoutVars>
          <dgm:animLvl val="lvl"/>
          <dgm:resizeHandles val="exact"/>
        </dgm:presLayoutVars>
      </dgm:prSet>
      <dgm:spPr/>
    </dgm:pt>
    <dgm:pt modelId="{B2267C0D-CB0F-8A4F-AAB9-4171098894A7}" type="pres">
      <dgm:prSet presAssocID="{5DD2FB0F-5C1C-194A-A46C-676401E90369}" presName="parentText" presStyleLbl="node1" presStyleIdx="0" presStyleCnt="1">
        <dgm:presLayoutVars>
          <dgm:chMax val="0"/>
          <dgm:bulletEnabled val="1"/>
        </dgm:presLayoutVars>
      </dgm:prSet>
      <dgm:spPr/>
    </dgm:pt>
  </dgm:ptLst>
  <dgm:cxnLst>
    <dgm:cxn modelId="{250B1438-C25F-7747-B439-7D81383C26A4}" type="presOf" srcId="{22BEA0F9-7F55-3043-A73E-32AF73EED59D}" destId="{24032254-9A44-1D40-AD8F-C625193CC56B}" srcOrd="0" destOrd="0" presId="urn:microsoft.com/office/officeart/2005/8/layout/vList2"/>
    <dgm:cxn modelId="{AA7C257F-11F9-344F-85D8-B6C6924F5CBB}" srcId="{22BEA0F9-7F55-3043-A73E-32AF73EED59D}" destId="{5DD2FB0F-5C1C-194A-A46C-676401E90369}" srcOrd="0" destOrd="0" parTransId="{0FE88BBE-950A-F74C-9C45-FBA1912BDF62}" sibTransId="{5BF6B635-9946-8944-805E-C027826E780F}"/>
    <dgm:cxn modelId="{686B30DD-E808-4549-AB67-082FFEB6FACD}" type="presOf" srcId="{5DD2FB0F-5C1C-194A-A46C-676401E90369}" destId="{B2267C0D-CB0F-8A4F-AAB9-4171098894A7}" srcOrd="0" destOrd="0" presId="urn:microsoft.com/office/officeart/2005/8/layout/vList2"/>
    <dgm:cxn modelId="{39B4383C-022E-5247-B56E-1304ADEFB6C2}" type="presParOf" srcId="{24032254-9A44-1D40-AD8F-C625193CC56B}" destId="{B2267C0D-CB0F-8A4F-AAB9-4171098894A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EA0F9-7F55-3043-A73E-32AF73EED5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DD2FB0F-5C1C-194A-A46C-676401E90369}">
      <dgm:prSet>
        <dgm:style>
          <a:lnRef idx="0">
            <a:schemeClr val="accent5"/>
          </a:lnRef>
          <a:fillRef idx="3">
            <a:schemeClr val="accent5"/>
          </a:fillRef>
          <a:effectRef idx="3">
            <a:schemeClr val="accent5"/>
          </a:effectRef>
          <a:fontRef idx="minor">
            <a:schemeClr val="lt1"/>
          </a:fontRef>
        </dgm:style>
      </dgm:prSet>
      <dgm:spPr/>
      <dgm:t>
        <a:bodyPr/>
        <a:lstStyle/>
        <a:p>
          <a:r>
            <a:rPr lang="en-US" b="0" i="0" dirty="0"/>
            <a:t>The UTHSC IRB has the authority to review at any time all research records and materials including, but not limited to: informed consent documents; regulatory files; IRB files; subject's research and medical records, including the results of procedures and tests performed during the course of the research; arrangements for the storage of investigational articles (including drugs, devices, or biologics) and specimens; and protections for the security of paper and electronics research records, as well as for the transmission of the data and specimens to other sites.</a:t>
          </a:r>
          <a:endParaRPr lang="en-US" dirty="0"/>
        </a:p>
      </dgm:t>
    </dgm:pt>
    <dgm:pt modelId="{0FE88BBE-950A-F74C-9C45-FBA1912BDF62}" type="parTrans" cxnId="{AA7C257F-11F9-344F-85D8-B6C6924F5CBB}">
      <dgm:prSet/>
      <dgm:spPr/>
      <dgm:t>
        <a:bodyPr/>
        <a:lstStyle/>
        <a:p>
          <a:endParaRPr lang="en-US"/>
        </a:p>
      </dgm:t>
    </dgm:pt>
    <dgm:pt modelId="{5BF6B635-9946-8944-805E-C027826E780F}" type="sibTrans" cxnId="{AA7C257F-11F9-344F-85D8-B6C6924F5CBB}">
      <dgm:prSet/>
      <dgm:spPr/>
      <dgm:t>
        <a:bodyPr/>
        <a:lstStyle/>
        <a:p>
          <a:endParaRPr lang="en-US"/>
        </a:p>
      </dgm:t>
    </dgm:pt>
    <dgm:pt modelId="{C7DB0E8F-EADE-7C41-B8E2-A2FF31C773F6}">
      <dgm:prSet>
        <dgm:style>
          <a:lnRef idx="0">
            <a:schemeClr val="accent5"/>
          </a:lnRef>
          <a:fillRef idx="3">
            <a:schemeClr val="accent5"/>
          </a:fillRef>
          <a:effectRef idx="3">
            <a:schemeClr val="accent5"/>
          </a:effectRef>
          <a:fontRef idx="minor">
            <a:schemeClr val="lt1"/>
          </a:fontRef>
        </dgm:style>
      </dgm:prSet>
      <dgm:spPr/>
      <dgm:t>
        <a:bodyPr/>
        <a:lstStyle/>
        <a:p>
          <a:r>
            <a:rPr lang="en-US" b="0" i="0" dirty="0"/>
            <a:t>Research compliance auditing staff also have the authority to observe the informed consent process and the conduct of the research, and to interview subjects either during or after their participation in research activities.</a:t>
          </a:r>
          <a:endParaRPr lang="en-US" dirty="0"/>
        </a:p>
      </dgm:t>
    </dgm:pt>
    <dgm:pt modelId="{37E1D466-898B-1447-8CA5-D8B347654AEB}" type="parTrans" cxnId="{DC2127F8-A232-BD4E-AD13-B44F7DAEEB58}">
      <dgm:prSet/>
      <dgm:spPr/>
      <dgm:t>
        <a:bodyPr/>
        <a:lstStyle/>
        <a:p>
          <a:endParaRPr lang="en-US"/>
        </a:p>
      </dgm:t>
    </dgm:pt>
    <dgm:pt modelId="{3F88BD1B-0157-C147-8F9D-1DAA003332F8}" type="sibTrans" cxnId="{DC2127F8-A232-BD4E-AD13-B44F7DAEEB58}">
      <dgm:prSet/>
      <dgm:spPr/>
      <dgm:t>
        <a:bodyPr/>
        <a:lstStyle/>
        <a:p>
          <a:endParaRPr lang="en-US"/>
        </a:p>
      </dgm:t>
    </dgm:pt>
    <dgm:pt modelId="{24032254-9A44-1D40-AD8F-C625193CC56B}" type="pres">
      <dgm:prSet presAssocID="{22BEA0F9-7F55-3043-A73E-32AF73EED59D}" presName="linear" presStyleCnt="0">
        <dgm:presLayoutVars>
          <dgm:animLvl val="lvl"/>
          <dgm:resizeHandles val="exact"/>
        </dgm:presLayoutVars>
      </dgm:prSet>
      <dgm:spPr/>
    </dgm:pt>
    <dgm:pt modelId="{B2267C0D-CB0F-8A4F-AAB9-4171098894A7}" type="pres">
      <dgm:prSet presAssocID="{5DD2FB0F-5C1C-194A-A46C-676401E90369}" presName="parentText" presStyleLbl="node1" presStyleIdx="0" presStyleCnt="2">
        <dgm:presLayoutVars>
          <dgm:chMax val="0"/>
          <dgm:bulletEnabled val="1"/>
        </dgm:presLayoutVars>
      </dgm:prSet>
      <dgm:spPr/>
    </dgm:pt>
    <dgm:pt modelId="{10F23CFE-E26C-7246-84BB-4C881A8D1C80}" type="pres">
      <dgm:prSet presAssocID="{5BF6B635-9946-8944-805E-C027826E780F}" presName="spacer" presStyleCnt="0"/>
      <dgm:spPr/>
    </dgm:pt>
    <dgm:pt modelId="{92725547-B10A-2240-9013-F0571F204277}" type="pres">
      <dgm:prSet presAssocID="{C7DB0E8F-EADE-7C41-B8E2-A2FF31C773F6}" presName="parentText" presStyleLbl="node1" presStyleIdx="1" presStyleCnt="2" custScaleY="99877" custLinFactY="14527" custLinFactNeighborX="4" custLinFactNeighborY="100000">
        <dgm:presLayoutVars>
          <dgm:chMax val="0"/>
          <dgm:bulletEnabled val="1"/>
        </dgm:presLayoutVars>
      </dgm:prSet>
      <dgm:spPr/>
    </dgm:pt>
  </dgm:ptLst>
  <dgm:cxnLst>
    <dgm:cxn modelId="{F6E4D605-F0A8-CE42-A686-0D81DB997352}" type="presOf" srcId="{C7DB0E8F-EADE-7C41-B8E2-A2FF31C773F6}" destId="{92725547-B10A-2240-9013-F0571F204277}" srcOrd="0" destOrd="0" presId="urn:microsoft.com/office/officeart/2005/8/layout/vList2"/>
    <dgm:cxn modelId="{250B1438-C25F-7747-B439-7D81383C26A4}" type="presOf" srcId="{22BEA0F9-7F55-3043-A73E-32AF73EED59D}" destId="{24032254-9A44-1D40-AD8F-C625193CC56B}" srcOrd="0" destOrd="0" presId="urn:microsoft.com/office/officeart/2005/8/layout/vList2"/>
    <dgm:cxn modelId="{AA7C257F-11F9-344F-85D8-B6C6924F5CBB}" srcId="{22BEA0F9-7F55-3043-A73E-32AF73EED59D}" destId="{5DD2FB0F-5C1C-194A-A46C-676401E90369}" srcOrd="0" destOrd="0" parTransId="{0FE88BBE-950A-F74C-9C45-FBA1912BDF62}" sibTransId="{5BF6B635-9946-8944-805E-C027826E780F}"/>
    <dgm:cxn modelId="{686B30DD-E808-4549-AB67-082FFEB6FACD}" type="presOf" srcId="{5DD2FB0F-5C1C-194A-A46C-676401E90369}" destId="{B2267C0D-CB0F-8A4F-AAB9-4171098894A7}" srcOrd="0" destOrd="0" presId="urn:microsoft.com/office/officeart/2005/8/layout/vList2"/>
    <dgm:cxn modelId="{DC2127F8-A232-BD4E-AD13-B44F7DAEEB58}" srcId="{22BEA0F9-7F55-3043-A73E-32AF73EED59D}" destId="{C7DB0E8F-EADE-7C41-B8E2-A2FF31C773F6}" srcOrd="1" destOrd="0" parTransId="{37E1D466-898B-1447-8CA5-D8B347654AEB}" sibTransId="{3F88BD1B-0157-C147-8F9D-1DAA003332F8}"/>
    <dgm:cxn modelId="{39B4383C-022E-5247-B56E-1304ADEFB6C2}" type="presParOf" srcId="{24032254-9A44-1D40-AD8F-C625193CC56B}" destId="{B2267C0D-CB0F-8A4F-AAB9-4171098894A7}" srcOrd="0" destOrd="0" presId="urn:microsoft.com/office/officeart/2005/8/layout/vList2"/>
    <dgm:cxn modelId="{C64C6D0E-6662-3B48-9103-8EEF09240DBF}" type="presParOf" srcId="{24032254-9A44-1D40-AD8F-C625193CC56B}" destId="{10F23CFE-E26C-7246-84BB-4C881A8D1C80}" srcOrd="1" destOrd="0" presId="urn:microsoft.com/office/officeart/2005/8/layout/vList2"/>
    <dgm:cxn modelId="{342DE4AF-D306-A94E-A917-E4DB243883EF}" type="presParOf" srcId="{24032254-9A44-1D40-AD8F-C625193CC56B}" destId="{92725547-B10A-2240-9013-F0571F20427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30071-AC08-AE47-948D-44E33AECF41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E6B62B05-9DF9-0147-BE30-24D05D6FE2C2}">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b="0" i="0" dirty="0"/>
            <a:t>Assure protection for human subjects are implemented</a:t>
          </a:r>
          <a:endParaRPr lang="en-US" sz="1600" dirty="0"/>
        </a:p>
      </dgm:t>
    </dgm:pt>
    <dgm:pt modelId="{2C7A5E09-7088-6D45-97A8-16B0E6833484}" type="parTrans" cxnId="{9FB39FB6-F31F-FA49-818E-9D1CF8C09C99}">
      <dgm:prSet/>
      <dgm:spPr/>
      <dgm:t>
        <a:bodyPr/>
        <a:lstStyle/>
        <a:p>
          <a:endParaRPr lang="en-US"/>
        </a:p>
      </dgm:t>
    </dgm:pt>
    <dgm:pt modelId="{B9F8A7DF-ABCE-1949-A651-2CD4390ACDA0}" type="sibTrans" cxnId="{9FB39FB6-F31F-FA49-818E-9D1CF8C09C99}">
      <dgm:prSet/>
      <dgm:spPr/>
      <dgm:t>
        <a:bodyPr/>
        <a:lstStyle/>
        <a:p>
          <a:endParaRPr lang="en-US"/>
        </a:p>
      </dgm:t>
    </dgm:pt>
    <dgm:pt modelId="{3AA4B12F-C7B4-714D-AA53-47F646111B0A}">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b="0" i="0" dirty="0"/>
            <a:t>Verify that protections for human subjects are properly documented</a:t>
          </a:r>
          <a:endParaRPr lang="en-US" sz="1600" dirty="0"/>
        </a:p>
      </dgm:t>
    </dgm:pt>
    <dgm:pt modelId="{A05ED8CC-560F-1A4B-A9A8-1BDEF2E7FEC5}" type="parTrans" cxnId="{2FD4FC40-26E5-CA45-8199-97A4776A5725}">
      <dgm:prSet/>
      <dgm:spPr/>
      <dgm:t>
        <a:bodyPr/>
        <a:lstStyle/>
        <a:p>
          <a:endParaRPr lang="en-US"/>
        </a:p>
      </dgm:t>
    </dgm:pt>
    <dgm:pt modelId="{4EE0F5AB-0C1D-3B4A-8B06-5C5DEB298F3C}" type="sibTrans" cxnId="{2FD4FC40-26E5-CA45-8199-97A4776A5725}">
      <dgm:prSet/>
      <dgm:spPr/>
      <dgm:t>
        <a:bodyPr/>
        <a:lstStyle/>
        <a:p>
          <a:endParaRPr lang="en-US"/>
        </a:p>
      </dgm:t>
    </dgm:pt>
    <dgm:pt modelId="{563A5C12-F738-F647-9252-4B646CE9F836}">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b="0" i="0" dirty="0"/>
            <a:t>Assess compliance with applicable regulations, guidance, and local policies</a:t>
          </a:r>
          <a:endParaRPr lang="en-US" sz="1600" dirty="0"/>
        </a:p>
      </dgm:t>
    </dgm:pt>
    <dgm:pt modelId="{3981EBE4-0AAD-AD43-9BAD-1B94626CFC6D}" type="parTrans" cxnId="{DA73A213-7BFF-5D4D-8E7A-560497A8C23C}">
      <dgm:prSet/>
      <dgm:spPr/>
      <dgm:t>
        <a:bodyPr/>
        <a:lstStyle/>
        <a:p>
          <a:endParaRPr lang="en-US"/>
        </a:p>
      </dgm:t>
    </dgm:pt>
    <dgm:pt modelId="{6106F1FA-9EE7-0A44-938A-59BB16D6505A}" type="sibTrans" cxnId="{DA73A213-7BFF-5D4D-8E7A-560497A8C23C}">
      <dgm:prSet/>
      <dgm:spPr/>
      <dgm:t>
        <a:bodyPr/>
        <a:lstStyle/>
        <a:p>
          <a:endParaRPr lang="en-US"/>
        </a:p>
      </dgm:t>
    </dgm:pt>
    <dgm:pt modelId="{B13B3607-E23F-1548-9752-BCB3DFF3C41A}">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500" b="0" i="0" dirty="0"/>
            <a:t>Assure that the University and affiliated institutions remain in good standing with federal agencies that have oversight of human subject research activities</a:t>
          </a:r>
          <a:endParaRPr lang="en-US" sz="1500" dirty="0"/>
        </a:p>
      </dgm:t>
    </dgm:pt>
    <dgm:pt modelId="{2852FB73-758C-E449-A32B-82BA6083A41C}" type="parTrans" cxnId="{A940A377-BD5E-7445-AE1E-CCA1AC936972}">
      <dgm:prSet/>
      <dgm:spPr/>
      <dgm:t>
        <a:bodyPr/>
        <a:lstStyle/>
        <a:p>
          <a:endParaRPr lang="en-US"/>
        </a:p>
      </dgm:t>
    </dgm:pt>
    <dgm:pt modelId="{9C562C41-1F6A-C047-87F1-5F947EDAA2BF}" type="sibTrans" cxnId="{A940A377-BD5E-7445-AE1E-CCA1AC936972}">
      <dgm:prSet/>
      <dgm:spPr/>
      <dgm:t>
        <a:bodyPr/>
        <a:lstStyle/>
        <a:p>
          <a:endParaRPr lang="en-US"/>
        </a:p>
      </dgm:t>
    </dgm:pt>
    <dgm:pt modelId="{3EF6A5CB-ACD6-BE4F-9C72-7615F4A90E83}">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b="0" i="0" dirty="0"/>
            <a:t>Confirm that study data are accurate and reliable</a:t>
          </a:r>
          <a:endParaRPr lang="en-US" sz="1600" dirty="0"/>
        </a:p>
      </dgm:t>
    </dgm:pt>
    <dgm:pt modelId="{8B0ED625-D9BF-0A47-96B1-802631DD22CC}" type="parTrans" cxnId="{2D5E3B23-90C3-D34C-AE53-80E740EEBE56}">
      <dgm:prSet/>
      <dgm:spPr/>
      <dgm:t>
        <a:bodyPr/>
        <a:lstStyle/>
        <a:p>
          <a:endParaRPr lang="en-US"/>
        </a:p>
      </dgm:t>
    </dgm:pt>
    <dgm:pt modelId="{C0B266D6-68A9-F245-A63F-8D57AAC4D6D0}" type="sibTrans" cxnId="{2D5E3B23-90C3-D34C-AE53-80E740EEBE56}">
      <dgm:prSet/>
      <dgm:spPr/>
      <dgm:t>
        <a:bodyPr/>
        <a:lstStyle/>
        <a:p>
          <a:endParaRPr lang="en-US"/>
        </a:p>
      </dgm:t>
    </dgm:pt>
    <dgm:pt modelId="{3F907C47-E792-5846-B2C5-FEE3A200EB02}" type="pres">
      <dgm:prSet presAssocID="{89A30071-AC08-AE47-948D-44E33AECF41D}" presName="Name0" presStyleCnt="0">
        <dgm:presLayoutVars>
          <dgm:chMax val="7"/>
          <dgm:chPref val="7"/>
          <dgm:dir/>
        </dgm:presLayoutVars>
      </dgm:prSet>
      <dgm:spPr/>
    </dgm:pt>
    <dgm:pt modelId="{036D6F67-7BB9-C140-9C79-92853100F0C0}" type="pres">
      <dgm:prSet presAssocID="{89A30071-AC08-AE47-948D-44E33AECF41D}" presName="Name1" presStyleCnt="0"/>
      <dgm:spPr/>
    </dgm:pt>
    <dgm:pt modelId="{89A09472-00F2-A44C-A503-7420748644D6}" type="pres">
      <dgm:prSet presAssocID="{89A30071-AC08-AE47-948D-44E33AECF41D}" presName="cycle" presStyleCnt="0"/>
      <dgm:spPr/>
    </dgm:pt>
    <dgm:pt modelId="{A52F0DC3-BCA1-DC4F-99A7-374E5967128A}" type="pres">
      <dgm:prSet presAssocID="{89A30071-AC08-AE47-948D-44E33AECF41D}" presName="srcNode" presStyleLbl="node1" presStyleIdx="0" presStyleCnt="5"/>
      <dgm:spPr/>
    </dgm:pt>
    <dgm:pt modelId="{C870251E-78BA-414D-B7C1-777DC80EEFDA}" type="pres">
      <dgm:prSet presAssocID="{89A30071-AC08-AE47-948D-44E33AECF41D}" presName="conn" presStyleLbl="parChTrans1D2" presStyleIdx="0" presStyleCnt="1"/>
      <dgm:spPr/>
    </dgm:pt>
    <dgm:pt modelId="{C62AD991-6071-5241-911B-A7B9B68FDCCD}" type="pres">
      <dgm:prSet presAssocID="{89A30071-AC08-AE47-948D-44E33AECF41D}" presName="extraNode" presStyleLbl="node1" presStyleIdx="0" presStyleCnt="5"/>
      <dgm:spPr/>
    </dgm:pt>
    <dgm:pt modelId="{12FED7BB-DE6C-7947-BC93-BCD5AB18FF14}" type="pres">
      <dgm:prSet presAssocID="{89A30071-AC08-AE47-948D-44E33AECF41D}" presName="dstNode" presStyleLbl="node1" presStyleIdx="0" presStyleCnt="5"/>
      <dgm:spPr/>
    </dgm:pt>
    <dgm:pt modelId="{385A7899-6DDA-3645-8C36-637A5F7C27B3}" type="pres">
      <dgm:prSet presAssocID="{E6B62B05-9DF9-0147-BE30-24D05D6FE2C2}" presName="text_1" presStyleLbl="node1" presStyleIdx="0" presStyleCnt="5">
        <dgm:presLayoutVars>
          <dgm:bulletEnabled val="1"/>
        </dgm:presLayoutVars>
      </dgm:prSet>
      <dgm:spPr>
        <a:prstGeom prst="flowChartAlternateProcess">
          <a:avLst/>
        </a:prstGeom>
      </dgm:spPr>
    </dgm:pt>
    <dgm:pt modelId="{6972A46A-5B49-E84A-9FBA-801C0D43FC9C}" type="pres">
      <dgm:prSet presAssocID="{E6B62B05-9DF9-0147-BE30-24D05D6FE2C2}" presName="accent_1" presStyleCnt="0"/>
      <dgm:spPr/>
    </dgm:pt>
    <dgm:pt modelId="{6A710A52-E828-F048-AAB2-48E849F14CDB}" type="pres">
      <dgm:prSet presAssocID="{E6B62B05-9DF9-0147-BE30-24D05D6FE2C2}" presName="accentRepeatNode" presStyleLbl="solidFgAcc1" presStyleIdx="0" presStyleCnt="5"/>
      <dgm:spPr/>
    </dgm:pt>
    <dgm:pt modelId="{C166FC97-AF69-6E4E-A5E4-09C712746905}" type="pres">
      <dgm:prSet presAssocID="{3AA4B12F-C7B4-714D-AA53-47F646111B0A}" presName="text_2" presStyleLbl="node1" presStyleIdx="1" presStyleCnt="5">
        <dgm:presLayoutVars>
          <dgm:bulletEnabled val="1"/>
        </dgm:presLayoutVars>
      </dgm:prSet>
      <dgm:spPr>
        <a:prstGeom prst="roundRect">
          <a:avLst/>
        </a:prstGeom>
      </dgm:spPr>
    </dgm:pt>
    <dgm:pt modelId="{8259C13B-934D-9040-810A-C151A7C475F6}" type="pres">
      <dgm:prSet presAssocID="{3AA4B12F-C7B4-714D-AA53-47F646111B0A}" presName="accent_2" presStyleCnt="0"/>
      <dgm:spPr/>
    </dgm:pt>
    <dgm:pt modelId="{246FCFB4-F0DE-E743-9E0D-DBB490DB922A}" type="pres">
      <dgm:prSet presAssocID="{3AA4B12F-C7B4-714D-AA53-47F646111B0A}" presName="accentRepeatNode" presStyleLbl="solidFgAcc1" presStyleIdx="1" presStyleCnt="5"/>
      <dgm:spPr/>
    </dgm:pt>
    <dgm:pt modelId="{456B0583-D348-5140-8A08-FEE066D5578F}" type="pres">
      <dgm:prSet presAssocID="{563A5C12-F738-F647-9252-4B646CE9F836}" presName="text_3" presStyleLbl="node1" presStyleIdx="2" presStyleCnt="5">
        <dgm:presLayoutVars>
          <dgm:bulletEnabled val="1"/>
        </dgm:presLayoutVars>
      </dgm:prSet>
      <dgm:spPr>
        <a:prstGeom prst="roundRect">
          <a:avLst/>
        </a:prstGeom>
      </dgm:spPr>
    </dgm:pt>
    <dgm:pt modelId="{FD8A29FE-B8DC-9D40-A2B7-B647C94C4043}" type="pres">
      <dgm:prSet presAssocID="{563A5C12-F738-F647-9252-4B646CE9F836}" presName="accent_3" presStyleCnt="0"/>
      <dgm:spPr/>
    </dgm:pt>
    <dgm:pt modelId="{93AA9533-0CAA-574A-B5D2-A0F94ED78A4A}" type="pres">
      <dgm:prSet presAssocID="{563A5C12-F738-F647-9252-4B646CE9F836}" presName="accentRepeatNode" presStyleLbl="solidFgAcc1" presStyleIdx="2" presStyleCnt="5"/>
      <dgm:spPr/>
    </dgm:pt>
    <dgm:pt modelId="{BF11905C-7F85-1D42-A494-D7FF63F8355B}" type="pres">
      <dgm:prSet presAssocID="{B13B3607-E23F-1548-9752-BCB3DFF3C41A}" presName="text_4" presStyleLbl="node1" presStyleIdx="3" presStyleCnt="5">
        <dgm:presLayoutVars>
          <dgm:bulletEnabled val="1"/>
        </dgm:presLayoutVars>
      </dgm:prSet>
      <dgm:spPr>
        <a:prstGeom prst="roundRect">
          <a:avLst/>
        </a:prstGeom>
      </dgm:spPr>
    </dgm:pt>
    <dgm:pt modelId="{E300C5CF-BFD8-3F49-B5F8-E2121EB683AD}" type="pres">
      <dgm:prSet presAssocID="{B13B3607-E23F-1548-9752-BCB3DFF3C41A}" presName="accent_4" presStyleCnt="0"/>
      <dgm:spPr/>
    </dgm:pt>
    <dgm:pt modelId="{BFC488CF-0F2F-0942-9671-66116EF9F6B0}" type="pres">
      <dgm:prSet presAssocID="{B13B3607-E23F-1548-9752-BCB3DFF3C41A}" presName="accentRepeatNode" presStyleLbl="solidFgAcc1" presStyleIdx="3" presStyleCnt="5"/>
      <dgm:spPr/>
    </dgm:pt>
    <dgm:pt modelId="{5E63DA85-F76F-BA46-A796-E8B629BC7AC4}" type="pres">
      <dgm:prSet presAssocID="{3EF6A5CB-ACD6-BE4F-9C72-7615F4A90E83}" presName="text_5" presStyleLbl="node1" presStyleIdx="4" presStyleCnt="5">
        <dgm:presLayoutVars>
          <dgm:bulletEnabled val="1"/>
        </dgm:presLayoutVars>
      </dgm:prSet>
      <dgm:spPr>
        <a:prstGeom prst="roundRect">
          <a:avLst/>
        </a:prstGeom>
      </dgm:spPr>
    </dgm:pt>
    <dgm:pt modelId="{FFD66CEC-3AED-4040-BF94-5CCFB9840080}" type="pres">
      <dgm:prSet presAssocID="{3EF6A5CB-ACD6-BE4F-9C72-7615F4A90E83}" presName="accent_5" presStyleCnt="0"/>
      <dgm:spPr/>
    </dgm:pt>
    <dgm:pt modelId="{3AD604B2-425E-FB4F-AEC9-C482F230150F}" type="pres">
      <dgm:prSet presAssocID="{3EF6A5CB-ACD6-BE4F-9C72-7615F4A90E83}" presName="accentRepeatNode" presStyleLbl="solidFgAcc1" presStyleIdx="4" presStyleCnt="5"/>
      <dgm:spPr/>
    </dgm:pt>
  </dgm:ptLst>
  <dgm:cxnLst>
    <dgm:cxn modelId="{7AABE411-32A6-FE48-8708-63461849C68A}" type="presOf" srcId="{3EF6A5CB-ACD6-BE4F-9C72-7615F4A90E83}" destId="{5E63DA85-F76F-BA46-A796-E8B629BC7AC4}" srcOrd="0" destOrd="0" presId="urn:microsoft.com/office/officeart/2008/layout/VerticalCurvedList"/>
    <dgm:cxn modelId="{DA73A213-7BFF-5D4D-8E7A-560497A8C23C}" srcId="{89A30071-AC08-AE47-948D-44E33AECF41D}" destId="{563A5C12-F738-F647-9252-4B646CE9F836}" srcOrd="2" destOrd="0" parTransId="{3981EBE4-0AAD-AD43-9BAD-1B94626CFC6D}" sibTransId="{6106F1FA-9EE7-0A44-938A-59BB16D6505A}"/>
    <dgm:cxn modelId="{2D5E3B23-90C3-D34C-AE53-80E740EEBE56}" srcId="{89A30071-AC08-AE47-948D-44E33AECF41D}" destId="{3EF6A5CB-ACD6-BE4F-9C72-7615F4A90E83}" srcOrd="4" destOrd="0" parTransId="{8B0ED625-D9BF-0A47-96B1-802631DD22CC}" sibTransId="{C0B266D6-68A9-F245-A63F-8D57AAC4D6D0}"/>
    <dgm:cxn modelId="{2FD4FC40-26E5-CA45-8199-97A4776A5725}" srcId="{89A30071-AC08-AE47-948D-44E33AECF41D}" destId="{3AA4B12F-C7B4-714D-AA53-47F646111B0A}" srcOrd="1" destOrd="0" parTransId="{A05ED8CC-560F-1A4B-A9A8-1BDEF2E7FEC5}" sibTransId="{4EE0F5AB-0C1D-3B4A-8B06-5C5DEB298F3C}"/>
    <dgm:cxn modelId="{9ECAE847-2477-7F45-9312-A77BEC86C185}" type="presOf" srcId="{563A5C12-F738-F647-9252-4B646CE9F836}" destId="{456B0583-D348-5140-8A08-FEE066D5578F}" srcOrd="0" destOrd="0" presId="urn:microsoft.com/office/officeart/2008/layout/VerticalCurvedList"/>
    <dgm:cxn modelId="{C80B414D-DD21-EC4E-B948-100E3E7FA836}" type="presOf" srcId="{3AA4B12F-C7B4-714D-AA53-47F646111B0A}" destId="{C166FC97-AF69-6E4E-A5E4-09C712746905}" srcOrd="0" destOrd="0" presId="urn:microsoft.com/office/officeart/2008/layout/VerticalCurvedList"/>
    <dgm:cxn modelId="{8F900875-9860-5440-8214-DCEA01CE1869}" type="presOf" srcId="{B9F8A7DF-ABCE-1949-A651-2CD4390ACDA0}" destId="{C870251E-78BA-414D-B7C1-777DC80EEFDA}" srcOrd="0" destOrd="0" presId="urn:microsoft.com/office/officeart/2008/layout/VerticalCurvedList"/>
    <dgm:cxn modelId="{A940A377-BD5E-7445-AE1E-CCA1AC936972}" srcId="{89A30071-AC08-AE47-948D-44E33AECF41D}" destId="{B13B3607-E23F-1548-9752-BCB3DFF3C41A}" srcOrd="3" destOrd="0" parTransId="{2852FB73-758C-E449-A32B-82BA6083A41C}" sibTransId="{9C562C41-1F6A-C047-87F1-5F947EDAA2BF}"/>
    <dgm:cxn modelId="{9FB39FB6-F31F-FA49-818E-9D1CF8C09C99}" srcId="{89A30071-AC08-AE47-948D-44E33AECF41D}" destId="{E6B62B05-9DF9-0147-BE30-24D05D6FE2C2}" srcOrd="0" destOrd="0" parTransId="{2C7A5E09-7088-6D45-97A8-16B0E6833484}" sibTransId="{B9F8A7DF-ABCE-1949-A651-2CD4390ACDA0}"/>
    <dgm:cxn modelId="{0964FFDC-CA0C-4246-89E5-86F5BE9DEB2B}" type="presOf" srcId="{B13B3607-E23F-1548-9752-BCB3DFF3C41A}" destId="{BF11905C-7F85-1D42-A494-D7FF63F8355B}" srcOrd="0" destOrd="0" presId="urn:microsoft.com/office/officeart/2008/layout/VerticalCurvedList"/>
    <dgm:cxn modelId="{8072A7E4-70B4-EB42-8614-D793DC069EE5}" type="presOf" srcId="{E6B62B05-9DF9-0147-BE30-24D05D6FE2C2}" destId="{385A7899-6DDA-3645-8C36-637A5F7C27B3}" srcOrd="0" destOrd="0" presId="urn:microsoft.com/office/officeart/2008/layout/VerticalCurvedList"/>
    <dgm:cxn modelId="{81A988EC-1D42-6C46-83C5-CFE0BD889851}" type="presOf" srcId="{89A30071-AC08-AE47-948D-44E33AECF41D}" destId="{3F907C47-E792-5846-B2C5-FEE3A200EB02}" srcOrd="0" destOrd="0" presId="urn:microsoft.com/office/officeart/2008/layout/VerticalCurvedList"/>
    <dgm:cxn modelId="{C956E591-4E2C-6849-9466-2C5EF8CC87BC}" type="presParOf" srcId="{3F907C47-E792-5846-B2C5-FEE3A200EB02}" destId="{036D6F67-7BB9-C140-9C79-92853100F0C0}" srcOrd="0" destOrd="0" presId="urn:microsoft.com/office/officeart/2008/layout/VerticalCurvedList"/>
    <dgm:cxn modelId="{712ECBEF-B1AA-5944-B603-D417122F39D4}" type="presParOf" srcId="{036D6F67-7BB9-C140-9C79-92853100F0C0}" destId="{89A09472-00F2-A44C-A503-7420748644D6}" srcOrd="0" destOrd="0" presId="urn:microsoft.com/office/officeart/2008/layout/VerticalCurvedList"/>
    <dgm:cxn modelId="{88AE17BF-93EB-BE44-B755-900DD83BA07B}" type="presParOf" srcId="{89A09472-00F2-A44C-A503-7420748644D6}" destId="{A52F0DC3-BCA1-DC4F-99A7-374E5967128A}" srcOrd="0" destOrd="0" presId="urn:microsoft.com/office/officeart/2008/layout/VerticalCurvedList"/>
    <dgm:cxn modelId="{E6AE80F5-AB41-914D-B1B1-0476A44C4C5E}" type="presParOf" srcId="{89A09472-00F2-A44C-A503-7420748644D6}" destId="{C870251E-78BA-414D-B7C1-777DC80EEFDA}" srcOrd="1" destOrd="0" presId="urn:microsoft.com/office/officeart/2008/layout/VerticalCurvedList"/>
    <dgm:cxn modelId="{E717F2C4-4BD9-5B49-B314-F2855ACB0BAE}" type="presParOf" srcId="{89A09472-00F2-A44C-A503-7420748644D6}" destId="{C62AD991-6071-5241-911B-A7B9B68FDCCD}" srcOrd="2" destOrd="0" presId="urn:microsoft.com/office/officeart/2008/layout/VerticalCurvedList"/>
    <dgm:cxn modelId="{757B81A8-6BBF-CF46-8590-76E26D26918E}" type="presParOf" srcId="{89A09472-00F2-A44C-A503-7420748644D6}" destId="{12FED7BB-DE6C-7947-BC93-BCD5AB18FF14}" srcOrd="3" destOrd="0" presId="urn:microsoft.com/office/officeart/2008/layout/VerticalCurvedList"/>
    <dgm:cxn modelId="{62BE45C7-E3B6-274E-902D-9C9443284125}" type="presParOf" srcId="{036D6F67-7BB9-C140-9C79-92853100F0C0}" destId="{385A7899-6DDA-3645-8C36-637A5F7C27B3}" srcOrd="1" destOrd="0" presId="urn:microsoft.com/office/officeart/2008/layout/VerticalCurvedList"/>
    <dgm:cxn modelId="{4705ABFB-9A68-8842-82BD-6E40EE456C8F}" type="presParOf" srcId="{036D6F67-7BB9-C140-9C79-92853100F0C0}" destId="{6972A46A-5B49-E84A-9FBA-801C0D43FC9C}" srcOrd="2" destOrd="0" presId="urn:microsoft.com/office/officeart/2008/layout/VerticalCurvedList"/>
    <dgm:cxn modelId="{FB18C409-6068-E04C-A250-A79543CF7018}" type="presParOf" srcId="{6972A46A-5B49-E84A-9FBA-801C0D43FC9C}" destId="{6A710A52-E828-F048-AAB2-48E849F14CDB}" srcOrd="0" destOrd="0" presId="urn:microsoft.com/office/officeart/2008/layout/VerticalCurvedList"/>
    <dgm:cxn modelId="{724C6530-0337-3144-A9F6-C89922F12E21}" type="presParOf" srcId="{036D6F67-7BB9-C140-9C79-92853100F0C0}" destId="{C166FC97-AF69-6E4E-A5E4-09C712746905}" srcOrd="3" destOrd="0" presId="urn:microsoft.com/office/officeart/2008/layout/VerticalCurvedList"/>
    <dgm:cxn modelId="{CF595986-605B-AB41-B133-061A2C943BEA}" type="presParOf" srcId="{036D6F67-7BB9-C140-9C79-92853100F0C0}" destId="{8259C13B-934D-9040-810A-C151A7C475F6}" srcOrd="4" destOrd="0" presId="urn:microsoft.com/office/officeart/2008/layout/VerticalCurvedList"/>
    <dgm:cxn modelId="{5208E34B-487B-7144-8F69-B6456D5E723C}" type="presParOf" srcId="{8259C13B-934D-9040-810A-C151A7C475F6}" destId="{246FCFB4-F0DE-E743-9E0D-DBB490DB922A}" srcOrd="0" destOrd="0" presId="urn:microsoft.com/office/officeart/2008/layout/VerticalCurvedList"/>
    <dgm:cxn modelId="{5897F249-8E5B-3C42-B932-7E10B0DC500F}" type="presParOf" srcId="{036D6F67-7BB9-C140-9C79-92853100F0C0}" destId="{456B0583-D348-5140-8A08-FEE066D5578F}" srcOrd="5" destOrd="0" presId="urn:microsoft.com/office/officeart/2008/layout/VerticalCurvedList"/>
    <dgm:cxn modelId="{FC28FFEC-7314-5C46-AF37-D2C86D51D61E}" type="presParOf" srcId="{036D6F67-7BB9-C140-9C79-92853100F0C0}" destId="{FD8A29FE-B8DC-9D40-A2B7-B647C94C4043}" srcOrd="6" destOrd="0" presId="urn:microsoft.com/office/officeart/2008/layout/VerticalCurvedList"/>
    <dgm:cxn modelId="{9E02950B-321B-1949-A4E3-B8958058ABA2}" type="presParOf" srcId="{FD8A29FE-B8DC-9D40-A2B7-B647C94C4043}" destId="{93AA9533-0CAA-574A-B5D2-A0F94ED78A4A}" srcOrd="0" destOrd="0" presId="urn:microsoft.com/office/officeart/2008/layout/VerticalCurvedList"/>
    <dgm:cxn modelId="{CD502F84-2E37-8543-ACD4-9BA953005433}" type="presParOf" srcId="{036D6F67-7BB9-C140-9C79-92853100F0C0}" destId="{BF11905C-7F85-1D42-A494-D7FF63F8355B}" srcOrd="7" destOrd="0" presId="urn:microsoft.com/office/officeart/2008/layout/VerticalCurvedList"/>
    <dgm:cxn modelId="{0DF66117-ACCB-FB49-B5DF-D3F782378CEB}" type="presParOf" srcId="{036D6F67-7BB9-C140-9C79-92853100F0C0}" destId="{E300C5CF-BFD8-3F49-B5F8-E2121EB683AD}" srcOrd="8" destOrd="0" presId="urn:microsoft.com/office/officeart/2008/layout/VerticalCurvedList"/>
    <dgm:cxn modelId="{BA623B85-F336-5A46-8A59-4B51652663B7}" type="presParOf" srcId="{E300C5CF-BFD8-3F49-B5F8-E2121EB683AD}" destId="{BFC488CF-0F2F-0942-9671-66116EF9F6B0}" srcOrd="0" destOrd="0" presId="urn:microsoft.com/office/officeart/2008/layout/VerticalCurvedList"/>
    <dgm:cxn modelId="{7EA73A6B-656F-9C4C-977B-5F9AD83DBB10}" type="presParOf" srcId="{036D6F67-7BB9-C140-9C79-92853100F0C0}" destId="{5E63DA85-F76F-BA46-A796-E8B629BC7AC4}" srcOrd="9" destOrd="0" presId="urn:microsoft.com/office/officeart/2008/layout/VerticalCurvedList"/>
    <dgm:cxn modelId="{78D6AB83-73DF-E548-BE81-4A07309F4C97}" type="presParOf" srcId="{036D6F67-7BB9-C140-9C79-92853100F0C0}" destId="{FFD66CEC-3AED-4040-BF94-5CCFB9840080}" srcOrd="10" destOrd="0" presId="urn:microsoft.com/office/officeart/2008/layout/VerticalCurvedList"/>
    <dgm:cxn modelId="{28BAC057-95EA-1F48-A16E-956A49F8A014}" type="presParOf" srcId="{FFD66CEC-3AED-4040-BF94-5CCFB9840080}" destId="{3AD604B2-425E-FB4F-AEC9-C482F230150F}"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25EF1-568F-EC4D-B070-8C60CAA53A0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DF9AD3C-3F2E-D846-B449-A589430FE592}">
      <dgm:prSet>
        <dgm:style>
          <a:lnRef idx="0">
            <a:schemeClr val="accent5"/>
          </a:lnRef>
          <a:fillRef idx="3">
            <a:schemeClr val="accent5"/>
          </a:fillRef>
          <a:effectRef idx="3">
            <a:schemeClr val="accent5"/>
          </a:effectRef>
          <a:fontRef idx="minor">
            <a:schemeClr val="lt1"/>
          </a:fontRef>
        </dgm:style>
      </dgm:prSet>
      <dgm:spPr>
        <a:ln/>
      </dgm:spPr>
      <dgm:t>
        <a:bodyPr/>
        <a:lstStyle/>
        <a:p>
          <a:r>
            <a:rPr lang="en-US" b="0" i="0" dirty="0"/>
            <a:t>Don’t wait until you receive an audit notice to go through your study files and organize.</a:t>
          </a:r>
          <a:endParaRPr lang="en-US" dirty="0"/>
        </a:p>
      </dgm:t>
    </dgm:pt>
    <dgm:pt modelId="{0BFBF973-8EEB-CE4F-87D7-827D2C088FF3}" type="parTrans" cxnId="{7FD02222-5A08-954E-919D-C16910CB7FAC}">
      <dgm:prSet/>
      <dgm:spPr/>
      <dgm:t>
        <a:bodyPr/>
        <a:lstStyle/>
        <a:p>
          <a:endParaRPr lang="en-US"/>
        </a:p>
      </dgm:t>
    </dgm:pt>
    <dgm:pt modelId="{676BE9DC-E7A1-C349-8461-2373BF647B42}" type="sibTrans" cxnId="{7FD02222-5A08-954E-919D-C16910CB7FAC}">
      <dgm:prSet/>
      <dgm:spPr/>
      <dgm:t>
        <a:bodyPr/>
        <a:lstStyle/>
        <a:p>
          <a:endParaRPr lang="en-US"/>
        </a:p>
      </dgm:t>
    </dgm:pt>
    <dgm:pt modelId="{35771EFD-9D1E-5C4C-8D0D-CFECF0BE19D7}">
      <dgm:prSet>
        <dgm:style>
          <a:lnRef idx="0">
            <a:schemeClr val="accent5"/>
          </a:lnRef>
          <a:fillRef idx="3">
            <a:schemeClr val="accent5"/>
          </a:fillRef>
          <a:effectRef idx="3">
            <a:schemeClr val="accent5"/>
          </a:effectRef>
          <a:fontRef idx="minor">
            <a:schemeClr val="lt1"/>
          </a:fontRef>
        </dgm:style>
      </dgm:prSet>
      <dgm:spPr>
        <a:ln/>
      </dgm:spPr>
      <dgm:t>
        <a:bodyPr/>
        <a:lstStyle/>
        <a:p>
          <a:r>
            <a:rPr lang="en-US" b="0" i="0" dirty="0"/>
            <a:t>Conduct the study with the idea that someone will come behind you and review the study files – will they understand what happened?</a:t>
          </a:r>
          <a:endParaRPr lang="en-US" dirty="0"/>
        </a:p>
      </dgm:t>
    </dgm:pt>
    <dgm:pt modelId="{06008792-C951-1749-9566-E52CBD926139}" type="parTrans" cxnId="{7CB52897-C773-E445-BFC2-9C0F7676B105}">
      <dgm:prSet/>
      <dgm:spPr/>
      <dgm:t>
        <a:bodyPr/>
        <a:lstStyle/>
        <a:p>
          <a:endParaRPr lang="en-US"/>
        </a:p>
      </dgm:t>
    </dgm:pt>
    <dgm:pt modelId="{DC917B7E-A8EB-0840-B379-B94C54BC6C8A}" type="sibTrans" cxnId="{7CB52897-C773-E445-BFC2-9C0F7676B105}">
      <dgm:prSet/>
      <dgm:spPr/>
      <dgm:t>
        <a:bodyPr/>
        <a:lstStyle/>
        <a:p>
          <a:endParaRPr lang="en-US"/>
        </a:p>
      </dgm:t>
    </dgm:pt>
    <dgm:pt modelId="{E2274BD9-257D-9F40-961D-AA024C811E8A}">
      <dgm:prSet/>
      <dgm:spPr/>
      <dgm:t>
        <a:bodyPr/>
        <a:lstStyle/>
        <a:p>
          <a:r>
            <a:rPr lang="en-US" b="0" i="0" dirty="0"/>
            <a:t>Institutional audits</a:t>
          </a:r>
          <a:endParaRPr lang="en-US" dirty="0"/>
        </a:p>
      </dgm:t>
    </dgm:pt>
    <dgm:pt modelId="{A7AF1B85-12E3-0140-B0A8-0C0AAF56AC20}" type="parTrans" cxnId="{3A3B49C3-F001-784B-B370-1543358135B7}">
      <dgm:prSet/>
      <dgm:spPr/>
      <dgm:t>
        <a:bodyPr/>
        <a:lstStyle/>
        <a:p>
          <a:endParaRPr lang="en-US"/>
        </a:p>
      </dgm:t>
    </dgm:pt>
    <dgm:pt modelId="{DE703C6C-B294-FF4F-A865-E5B6E011C72C}" type="sibTrans" cxnId="{3A3B49C3-F001-784B-B370-1543358135B7}">
      <dgm:prSet/>
      <dgm:spPr/>
      <dgm:t>
        <a:bodyPr/>
        <a:lstStyle/>
        <a:p>
          <a:endParaRPr lang="en-US"/>
        </a:p>
      </dgm:t>
    </dgm:pt>
    <dgm:pt modelId="{DF45FC20-39CF-574B-AED0-0F22F75B489E}">
      <dgm:prSet>
        <dgm:style>
          <a:lnRef idx="0">
            <a:schemeClr val="accent5"/>
          </a:lnRef>
          <a:fillRef idx="3">
            <a:schemeClr val="accent5"/>
          </a:fillRef>
          <a:effectRef idx="3">
            <a:schemeClr val="accent5"/>
          </a:effectRef>
          <a:fontRef idx="minor">
            <a:schemeClr val="lt1"/>
          </a:fontRef>
        </dgm:style>
      </dgm:prSet>
      <dgm:spPr>
        <a:ln/>
      </dgm:spPr>
      <dgm:t>
        <a:bodyPr/>
        <a:lstStyle/>
        <a:p>
          <a:r>
            <a:rPr lang="en-US" b="0" i="0" dirty="0"/>
            <a:t>Call us about any issues you are having.</a:t>
          </a:r>
          <a:endParaRPr lang="en-US" dirty="0"/>
        </a:p>
      </dgm:t>
    </dgm:pt>
    <dgm:pt modelId="{84326042-BAE2-0442-8E53-1E513B19F072}" type="parTrans" cxnId="{E7C5824B-41C0-DD47-B8B9-55381F3474C0}">
      <dgm:prSet/>
      <dgm:spPr/>
      <dgm:t>
        <a:bodyPr/>
        <a:lstStyle/>
        <a:p>
          <a:endParaRPr lang="en-US"/>
        </a:p>
      </dgm:t>
    </dgm:pt>
    <dgm:pt modelId="{7238A070-F5DB-D646-B46E-20B6609357FC}" type="sibTrans" cxnId="{E7C5824B-41C0-DD47-B8B9-55381F3474C0}">
      <dgm:prSet/>
      <dgm:spPr/>
      <dgm:t>
        <a:bodyPr/>
        <a:lstStyle/>
        <a:p>
          <a:endParaRPr lang="en-US"/>
        </a:p>
      </dgm:t>
    </dgm:pt>
    <dgm:pt modelId="{1AABEAA3-541E-774D-833B-A1AE0BCF1198}">
      <dgm:prSet/>
      <dgm:spPr/>
      <dgm:t>
        <a:bodyPr/>
        <a:lstStyle/>
        <a:p>
          <a:r>
            <a:rPr lang="en-US" b="0" i="0" dirty="0"/>
            <a:t>Study sponsor monitoring visits			</a:t>
          </a:r>
          <a:endParaRPr lang="en-US" dirty="0"/>
        </a:p>
      </dgm:t>
    </dgm:pt>
    <dgm:pt modelId="{B2ADD8F1-3DBF-304F-A2C2-52AD06B46945}" type="sibTrans" cxnId="{80EEB097-A793-5A43-8845-2874D2044BC4}">
      <dgm:prSet/>
      <dgm:spPr/>
      <dgm:t>
        <a:bodyPr/>
        <a:lstStyle/>
        <a:p>
          <a:endParaRPr lang="en-US"/>
        </a:p>
      </dgm:t>
    </dgm:pt>
    <dgm:pt modelId="{EA7008DD-6A46-C544-8124-0EB79695EC5D}" type="parTrans" cxnId="{80EEB097-A793-5A43-8845-2874D2044BC4}">
      <dgm:prSet/>
      <dgm:spPr/>
      <dgm:t>
        <a:bodyPr/>
        <a:lstStyle/>
        <a:p>
          <a:endParaRPr lang="en-US"/>
        </a:p>
      </dgm:t>
    </dgm:pt>
    <dgm:pt modelId="{1403776A-8171-AB4E-901C-BE4E763EC4AB}">
      <dgm:prSet/>
      <dgm:spPr/>
      <dgm:t>
        <a:bodyPr/>
        <a:lstStyle/>
        <a:p>
          <a:r>
            <a:rPr lang="en-US" b="0" i="0" dirty="0"/>
            <a:t>IRB audits</a:t>
          </a:r>
          <a:endParaRPr lang="en-US" dirty="0"/>
        </a:p>
      </dgm:t>
    </dgm:pt>
    <dgm:pt modelId="{3ED00955-1AE7-8C45-96EE-1D29651DE8B3}" type="sibTrans" cxnId="{14933C93-1C5B-8449-85BA-2E32C47A1852}">
      <dgm:prSet/>
      <dgm:spPr/>
      <dgm:t>
        <a:bodyPr/>
        <a:lstStyle/>
        <a:p>
          <a:endParaRPr lang="en-US"/>
        </a:p>
      </dgm:t>
    </dgm:pt>
    <dgm:pt modelId="{38B2A6BD-EC12-A14E-AA8D-A071DAC717EF}" type="parTrans" cxnId="{14933C93-1C5B-8449-85BA-2E32C47A1852}">
      <dgm:prSet/>
      <dgm:spPr/>
      <dgm:t>
        <a:bodyPr/>
        <a:lstStyle/>
        <a:p>
          <a:endParaRPr lang="en-US"/>
        </a:p>
      </dgm:t>
    </dgm:pt>
    <dgm:pt modelId="{CEDDE341-A2F2-B341-B746-C95F8E5E0D37}">
      <dgm:prSet/>
      <dgm:spPr/>
      <dgm:t>
        <a:bodyPr/>
        <a:lstStyle/>
        <a:p>
          <a:r>
            <a:rPr lang="en-US" b="0" i="0" dirty="0"/>
            <a:t>Other investigators</a:t>
          </a:r>
          <a:endParaRPr lang="en-US" dirty="0"/>
        </a:p>
      </dgm:t>
    </dgm:pt>
    <dgm:pt modelId="{21CE0A9F-B01E-0C48-A4DF-21C553388A6F}" type="sibTrans" cxnId="{6B5497DD-BCB1-2C41-B96F-1A4C15033ED1}">
      <dgm:prSet/>
      <dgm:spPr/>
      <dgm:t>
        <a:bodyPr/>
        <a:lstStyle/>
        <a:p>
          <a:endParaRPr lang="en-US"/>
        </a:p>
      </dgm:t>
    </dgm:pt>
    <dgm:pt modelId="{FBBE3220-1474-A144-98CC-1E275E50CDF4}" type="parTrans" cxnId="{6B5497DD-BCB1-2C41-B96F-1A4C15033ED1}">
      <dgm:prSet/>
      <dgm:spPr/>
      <dgm:t>
        <a:bodyPr/>
        <a:lstStyle/>
        <a:p>
          <a:endParaRPr lang="en-US"/>
        </a:p>
      </dgm:t>
    </dgm:pt>
    <dgm:pt modelId="{0A81377E-D6C2-1940-B8FB-33637CE54CA1}">
      <dgm:prSet/>
      <dgm:spPr/>
      <dgm:t>
        <a:bodyPr/>
        <a:lstStyle/>
        <a:p>
          <a:r>
            <a:rPr lang="en-US" b="0" i="0" dirty="0"/>
            <a:t>FDA/OHRP</a:t>
          </a:r>
          <a:endParaRPr lang="en-US" dirty="0"/>
        </a:p>
      </dgm:t>
    </dgm:pt>
    <dgm:pt modelId="{7605607B-289C-B34F-A5D7-EF3D6382AC7B}" type="sibTrans" cxnId="{DC67C3D5-120D-3F4D-BAD5-52863A33C301}">
      <dgm:prSet/>
      <dgm:spPr/>
      <dgm:t>
        <a:bodyPr/>
        <a:lstStyle/>
        <a:p>
          <a:endParaRPr lang="en-US"/>
        </a:p>
      </dgm:t>
    </dgm:pt>
    <dgm:pt modelId="{755F6CA2-398D-CB4C-B4E0-59AFE6D31A33}" type="parTrans" cxnId="{DC67C3D5-120D-3F4D-BAD5-52863A33C301}">
      <dgm:prSet/>
      <dgm:spPr/>
      <dgm:t>
        <a:bodyPr/>
        <a:lstStyle/>
        <a:p>
          <a:endParaRPr lang="en-US"/>
        </a:p>
      </dgm:t>
    </dgm:pt>
    <dgm:pt modelId="{F0C3659C-088B-7E41-9038-780C7EFD7518}">
      <dgm:prSet/>
      <dgm:spPr/>
      <dgm:t>
        <a:bodyPr/>
        <a:lstStyle/>
        <a:p>
          <a:r>
            <a:rPr lang="en-US" b="0" i="0" dirty="0"/>
            <a:t>NIH</a:t>
          </a:r>
          <a:endParaRPr lang="en-US" dirty="0"/>
        </a:p>
      </dgm:t>
    </dgm:pt>
    <dgm:pt modelId="{5BA05DB1-E486-1A44-A5D0-5AA517A01931}" type="sibTrans" cxnId="{F8911203-7BFF-9541-B0D4-4EFC9EB23E54}">
      <dgm:prSet/>
      <dgm:spPr/>
      <dgm:t>
        <a:bodyPr/>
        <a:lstStyle/>
        <a:p>
          <a:endParaRPr lang="en-US"/>
        </a:p>
      </dgm:t>
    </dgm:pt>
    <dgm:pt modelId="{72701557-715C-FC43-A593-308754A37316}" type="parTrans" cxnId="{F8911203-7BFF-9541-B0D4-4EFC9EB23E54}">
      <dgm:prSet/>
      <dgm:spPr/>
      <dgm:t>
        <a:bodyPr/>
        <a:lstStyle/>
        <a:p>
          <a:endParaRPr lang="en-US"/>
        </a:p>
      </dgm:t>
    </dgm:pt>
    <dgm:pt modelId="{F133266B-F693-084B-A5D0-CD0BEAC852B1}">
      <dgm:prSet/>
      <dgm:spPr/>
      <dgm:t>
        <a:bodyPr/>
        <a:lstStyle/>
        <a:p>
          <a:endParaRPr lang="en-US" dirty="0"/>
        </a:p>
      </dgm:t>
    </dgm:pt>
    <dgm:pt modelId="{62221D55-290C-6D47-99B4-0FAB00A37A44}" type="parTrans" cxnId="{FE625342-A17E-CB4B-938B-186FDDCA8F3F}">
      <dgm:prSet/>
      <dgm:spPr/>
      <dgm:t>
        <a:bodyPr/>
        <a:lstStyle/>
        <a:p>
          <a:endParaRPr lang="en-US"/>
        </a:p>
      </dgm:t>
    </dgm:pt>
    <dgm:pt modelId="{032D1D8E-15BC-7C41-AF40-E0DD24D99D3E}" type="sibTrans" cxnId="{FE625342-A17E-CB4B-938B-186FDDCA8F3F}">
      <dgm:prSet/>
      <dgm:spPr/>
      <dgm:t>
        <a:bodyPr/>
        <a:lstStyle/>
        <a:p>
          <a:endParaRPr lang="en-US"/>
        </a:p>
      </dgm:t>
    </dgm:pt>
    <dgm:pt modelId="{F84EE1A6-01C5-B84A-AE58-4851607B1E7B}" type="pres">
      <dgm:prSet presAssocID="{52025EF1-568F-EC4D-B070-8C60CAA53A03}" presName="linear" presStyleCnt="0">
        <dgm:presLayoutVars>
          <dgm:animLvl val="lvl"/>
          <dgm:resizeHandles val="exact"/>
        </dgm:presLayoutVars>
      </dgm:prSet>
      <dgm:spPr/>
    </dgm:pt>
    <dgm:pt modelId="{17279E29-D2E3-B347-BBF4-FDA300680C15}" type="pres">
      <dgm:prSet presAssocID="{1DF9AD3C-3F2E-D846-B449-A589430FE592}" presName="parentText" presStyleLbl="node1" presStyleIdx="0" presStyleCnt="3">
        <dgm:presLayoutVars>
          <dgm:chMax val="0"/>
          <dgm:bulletEnabled val="1"/>
        </dgm:presLayoutVars>
      </dgm:prSet>
      <dgm:spPr/>
    </dgm:pt>
    <dgm:pt modelId="{610C64EF-C93F-2B4A-AF7B-6DD4E9D7A8EE}" type="pres">
      <dgm:prSet presAssocID="{676BE9DC-E7A1-C349-8461-2373BF647B42}" presName="spacer" presStyleCnt="0"/>
      <dgm:spPr/>
    </dgm:pt>
    <dgm:pt modelId="{D860969F-42F3-2A47-BE18-D6523D08AD59}" type="pres">
      <dgm:prSet presAssocID="{35771EFD-9D1E-5C4C-8D0D-CFECF0BE19D7}" presName="parentText" presStyleLbl="node1" presStyleIdx="1" presStyleCnt="3" custLinFactNeighborX="4" custLinFactNeighborY="9631">
        <dgm:presLayoutVars>
          <dgm:chMax val="0"/>
          <dgm:bulletEnabled val="1"/>
        </dgm:presLayoutVars>
      </dgm:prSet>
      <dgm:spPr/>
    </dgm:pt>
    <dgm:pt modelId="{0A0914BE-3F05-DA43-B336-37E2E7350145}" type="pres">
      <dgm:prSet presAssocID="{35771EFD-9D1E-5C4C-8D0D-CFECF0BE19D7}" presName="childText" presStyleLbl="revTx" presStyleIdx="0" presStyleCnt="1">
        <dgm:presLayoutVars>
          <dgm:bulletEnabled val="1"/>
        </dgm:presLayoutVars>
      </dgm:prSet>
      <dgm:spPr/>
    </dgm:pt>
    <dgm:pt modelId="{AE21A79C-E7FD-EC4A-B878-1CE4686F1ECB}" type="pres">
      <dgm:prSet presAssocID="{DF45FC20-39CF-574B-AED0-0F22F75B489E}" presName="parentText" presStyleLbl="node1" presStyleIdx="2" presStyleCnt="3" custScaleY="71549" custLinFactNeighborX="4" custLinFactNeighborY="10915">
        <dgm:presLayoutVars>
          <dgm:chMax val="0"/>
          <dgm:bulletEnabled val="1"/>
        </dgm:presLayoutVars>
      </dgm:prSet>
      <dgm:spPr/>
    </dgm:pt>
  </dgm:ptLst>
  <dgm:cxnLst>
    <dgm:cxn modelId="{F8911203-7BFF-9541-B0D4-4EFC9EB23E54}" srcId="{35771EFD-9D1E-5C4C-8D0D-CFECF0BE19D7}" destId="{F0C3659C-088B-7E41-9038-780C7EFD7518}" srcOrd="6" destOrd="0" parTransId="{72701557-715C-FC43-A593-308754A37316}" sibTransId="{5BA05DB1-E486-1A44-A5D0-5AA517A01931}"/>
    <dgm:cxn modelId="{ABAC170A-0ABA-5742-8A25-3741F832339F}" type="presOf" srcId="{35771EFD-9D1E-5C4C-8D0D-CFECF0BE19D7}" destId="{D860969F-42F3-2A47-BE18-D6523D08AD59}" srcOrd="0" destOrd="0" presId="urn:microsoft.com/office/officeart/2005/8/layout/vList2"/>
    <dgm:cxn modelId="{7FD02222-5A08-954E-919D-C16910CB7FAC}" srcId="{52025EF1-568F-EC4D-B070-8C60CAA53A03}" destId="{1DF9AD3C-3F2E-D846-B449-A589430FE592}" srcOrd="0" destOrd="0" parTransId="{0BFBF973-8EEB-CE4F-87D7-827D2C088FF3}" sibTransId="{676BE9DC-E7A1-C349-8461-2373BF647B42}"/>
    <dgm:cxn modelId="{FE625342-A17E-CB4B-938B-186FDDCA8F3F}" srcId="{35771EFD-9D1E-5C4C-8D0D-CFECF0BE19D7}" destId="{F133266B-F693-084B-A5D0-CD0BEAC852B1}" srcOrd="0" destOrd="0" parTransId="{62221D55-290C-6D47-99B4-0FAB00A37A44}" sibTransId="{032D1D8E-15BC-7C41-AF40-E0DD24D99D3E}"/>
    <dgm:cxn modelId="{E7C5824B-41C0-DD47-B8B9-55381F3474C0}" srcId="{52025EF1-568F-EC4D-B070-8C60CAA53A03}" destId="{DF45FC20-39CF-574B-AED0-0F22F75B489E}" srcOrd="2" destOrd="0" parTransId="{84326042-BAE2-0442-8E53-1E513B19F072}" sibTransId="{7238A070-F5DB-D646-B46E-20B6609357FC}"/>
    <dgm:cxn modelId="{D1A86A4F-050E-464E-AF48-4FAB30C382B8}" type="presOf" srcId="{52025EF1-568F-EC4D-B070-8C60CAA53A03}" destId="{F84EE1A6-01C5-B84A-AE58-4851607B1E7B}" srcOrd="0" destOrd="0" presId="urn:microsoft.com/office/officeart/2005/8/layout/vList2"/>
    <dgm:cxn modelId="{769E3A5F-DDD8-764F-A647-BCCE26095F73}" type="presOf" srcId="{CEDDE341-A2F2-B341-B746-C95F8E5E0D37}" destId="{0A0914BE-3F05-DA43-B336-37E2E7350145}" srcOrd="0" destOrd="4" presId="urn:microsoft.com/office/officeart/2005/8/layout/vList2"/>
    <dgm:cxn modelId="{33094766-4049-1245-B4A7-70A32864E240}" type="presOf" srcId="{F0C3659C-088B-7E41-9038-780C7EFD7518}" destId="{0A0914BE-3F05-DA43-B336-37E2E7350145}" srcOrd="0" destOrd="6" presId="urn:microsoft.com/office/officeart/2005/8/layout/vList2"/>
    <dgm:cxn modelId="{8FEAF26E-D8C7-9B44-8F70-341958D78F2D}" type="presOf" srcId="{0A81377E-D6C2-1940-B8FB-33637CE54CA1}" destId="{0A0914BE-3F05-DA43-B336-37E2E7350145}" srcOrd="0" destOrd="5" presId="urn:microsoft.com/office/officeart/2005/8/layout/vList2"/>
    <dgm:cxn modelId="{39A1687E-EBB3-4649-9EB5-1B60B63CF329}" type="presOf" srcId="{1AABEAA3-541E-774D-833B-A1AE0BCF1198}" destId="{0A0914BE-3F05-DA43-B336-37E2E7350145}" srcOrd="0" destOrd="2" presId="urn:microsoft.com/office/officeart/2005/8/layout/vList2"/>
    <dgm:cxn modelId="{91141591-8B62-1E49-BF22-2B1268B22045}" type="presOf" srcId="{E2274BD9-257D-9F40-961D-AA024C811E8A}" destId="{0A0914BE-3F05-DA43-B336-37E2E7350145}" srcOrd="0" destOrd="1" presId="urn:microsoft.com/office/officeart/2005/8/layout/vList2"/>
    <dgm:cxn modelId="{14933C93-1C5B-8449-85BA-2E32C47A1852}" srcId="{35771EFD-9D1E-5C4C-8D0D-CFECF0BE19D7}" destId="{1403776A-8171-AB4E-901C-BE4E763EC4AB}" srcOrd="3" destOrd="0" parTransId="{38B2A6BD-EC12-A14E-AA8D-A071DAC717EF}" sibTransId="{3ED00955-1AE7-8C45-96EE-1D29651DE8B3}"/>
    <dgm:cxn modelId="{7CB52897-C773-E445-BFC2-9C0F7676B105}" srcId="{52025EF1-568F-EC4D-B070-8C60CAA53A03}" destId="{35771EFD-9D1E-5C4C-8D0D-CFECF0BE19D7}" srcOrd="1" destOrd="0" parTransId="{06008792-C951-1749-9566-E52CBD926139}" sibTransId="{DC917B7E-A8EB-0840-B379-B94C54BC6C8A}"/>
    <dgm:cxn modelId="{80EEB097-A793-5A43-8845-2874D2044BC4}" srcId="{35771EFD-9D1E-5C4C-8D0D-CFECF0BE19D7}" destId="{1AABEAA3-541E-774D-833B-A1AE0BCF1198}" srcOrd="2" destOrd="0" parTransId="{EA7008DD-6A46-C544-8124-0EB79695EC5D}" sibTransId="{B2ADD8F1-3DBF-304F-A2C2-52AD06B46945}"/>
    <dgm:cxn modelId="{DB26119B-2697-EE49-BCE3-36E0920E9EE5}" type="presOf" srcId="{1403776A-8171-AB4E-901C-BE4E763EC4AB}" destId="{0A0914BE-3F05-DA43-B336-37E2E7350145}" srcOrd="0" destOrd="3" presId="urn:microsoft.com/office/officeart/2005/8/layout/vList2"/>
    <dgm:cxn modelId="{3E69E1AC-1ACC-0A49-B537-EA5B52795C84}" type="presOf" srcId="{1DF9AD3C-3F2E-D846-B449-A589430FE592}" destId="{17279E29-D2E3-B347-BBF4-FDA300680C15}" srcOrd="0" destOrd="0" presId="urn:microsoft.com/office/officeart/2005/8/layout/vList2"/>
    <dgm:cxn modelId="{A841DFBB-DFBD-364D-86F5-C1AFA03003A1}" type="presOf" srcId="{F133266B-F693-084B-A5D0-CD0BEAC852B1}" destId="{0A0914BE-3F05-DA43-B336-37E2E7350145}" srcOrd="0" destOrd="0" presId="urn:microsoft.com/office/officeart/2005/8/layout/vList2"/>
    <dgm:cxn modelId="{70A6BCBF-7328-E548-963A-BF59EA73F140}" type="presOf" srcId="{DF45FC20-39CF-574B-AED0-0F22F75B489E}" destId="{AE21A79C-E7FD-EC4A-B878-1CE4686F1ECB}" srcOrd="0" destOrd="0" presId="urn:microsoft.com/office/officeart/2005/8/layout/vList2"/>
    <dgm:cxn modelId="{3A3B49C3-F001-784B-B370-1543358135B7}" srcId="{35771EFD-9D1E-5C4C-8D0D-CFECF0BE19D7}" destId="{E2274BD9-257D-9F40-961D-AA024C811E8A}" srcOrd="1" destOrd="0" parTransId="{A7AF1B85-12E3-0140-B0A8-0C0AAF56AC20}" sibTransId="{DE703C6C-B294-FF4F-A865-E5B6E011C72C}"/>
    <dgm:cxn modelId="{DC67C3D5-120D-3F4D-BAD5-52863A33C301}" srcId="{35771EFD-9D1E-5C4C-8D0D-CFECF0BE19D7}" destId="{0A81377E-D6C2-1940-B8FB-33637CE54CA1}" srcOrd="5" destOrd="0" parTransId="{755F6CA2-398D-CB4C-B4E0-59AFE6D31A33}" sibTransId="{7605607B-289C-B34F-A5D7-EF3D6382AC7B}"/>
    <dgm:cxn modelId="{6B5497DD-BCB1-2C41-B96F-1A4C15033ED1}" srcId="{35771EFD-9D1E-5C4C-8D0D-CFECF0BE19D7}" destId="{CEDDE341-A2F2-B341-B746-C95F8E5E0D37}" srcOrd="4" destOrd="0" parTransId="{FBBE3220-1474-A144-98CC-1E275E50CDF4}" sibTransId="{21CE0A9F-B01E-0C48-A4DF-21C553388A6F}"/>
    <dgm:cxn modelId="{CF15CE9C-00B6-894D-9A94-46E7E545A999}" type="presParOf" srcId="{F84EE1A6-01C5-B84A-AE58-4851607B1E7B}" destId="{17279E29-D2E3-B347-BBF4-FDA300680C15}" srcOrd="0" destOrd="0" presId="urn:microsoft.com/office/officeart/2005/8/layout/vList2"/>
    <dgm:cxn modelId="{C28349C1-CDCD-BE49-9204-82F620946812}" type="presParOf" srcId="{F84EE1A6-01C5-B84A-AE58-4851607B1E7B}" destId="{610C64EF-C93F-2B4A-AF7B-6DD4E9D7A8EE}" srcOrd="1" destOrd="0" presId="urn:microsoft.com/office/officeart/2005/8/layout/vList2"/>
    <dgm:cxn modelId="{BF2F4D42-25BD-F248-A1F7-AE8282B23019}" type="presParOf" srcId="{F84EE1A6-01C5-B84A-AE58-4851607B1E7B}" destId="{D860969F-42F3-2A47-BE18-D6523D08AD59}" srcOrd="2" destOrd="0" presId="urn:microsoft.com/office/officeart/2005/8/layout/vList2"/>
    <dgm:cxn modelId="{422C2DE3-B5D3-7B4E-9F85-9849FD372BD9}" type="presParOf" srcId="{F84EE1A6-01C5-B84A-AE58-4851607B1E7B}" destId="{0A0914BE-3F05-DA43-B336-37E2E7350145}" srcOrd="3" destOrd="0" presId="urn:microsoft.com/office/officeart/2005/8/layout/vList2"/>
    <dgm:cxn modelId="{546998B1-83FA-594A-ABEE-A73919C6A1FB}" type="presParOf" srcId="{F84EE1A6-01C5-B84A-AE58-4851607B1E7B}" destId="{AE21A79C-E7FD-EC4A-B878-1CE4686F1EC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44A958-5179-B54E-9D86-6D60E513CF65}" type="doc">
      <dgm:prSet loTypeId="urn:microsoft.com/office/officeart/2005/8/layout/hierarchy5" loCatId="list" qsTypeId="urn:microsoft.com/office/officeart/2005/8/quickstyle/simple1" qsCatId="simple" csTypeId="urn:microsoft.com/office/officeart/2005/8/colors/accent1_2" csCatId="accent1" phldr="1"/>
      <dgm:spPr/>
      <dgm:t>
        <a:bodyPr/>
        <a:lstStyle/>
        <a:p>
          <a:endParaRPr lang="en-US"/>
        </a:p>
      </dgm:t>
    </dgm:pt>
    <dgm:pt modelId="{BDE0B862-A5D8-E641-A67F-9EC55B52D3D9}">
      <dgm:prSet custT="1">
        <dgm:style>
          <a:lnRef idx="0">
            <a:schemeClr val="accent5"/>
          </a:lnRef>
          <a:fillRef idx="3">
            <a:schemeClr val="accent5"/>
          </a:fillRef>
          <a:effectRef idx="3">
            <a:schemeClr val="accent5"/>
          </a:effectRef>
          <a:fontRef idx="minor">
            <a:schemeClr val="lt1"/>
          </a:fontRef>
        </dgm:style>
      </dgm:prSet>
      <dgm:spPr/>
      <dgm:t>
        <a:bodyPr/>
        <a:lstStyle/>
        <a:p>
          <a:r>
            <a:rPr lang="en-US" sz="2000" b="0" i="0" dirty="0"/>
            <a:t>The IRB conduct different types of audits</a:t>
          </a:r>
          <a:r>
            <a:rPr lang="en-US" sz="1300" b="0" i="0" dirty="0"/>
            <a:t>:</a:t>
          </a:r>
          <a:endParaRPr lang="en-US" sz="1300" dirty="0"/>
        </a:p>
      </dgm:t>
    </dgm:pt>
    <dgm:pt modelId="{27358B1C-CF15-FD4E-BFEC-71ED8F2EE157}" type="parTrans" cxnId="{0B73E6BB-73F2-0047-96E0-1ACD960F0EC3}">
      <dgm:prSet/>
      <dgm:spPr/>
      <dgm:t>
        <a:bodyPr/>
        <a:lstStyle/>
        <a:p>
          <a:endParaRPr lang="en-US"/>
        </a:p>
      </dgm:t>
    </dgm:pt>
    <dgm:pt modelId="{BD54E323-B80C-B147-BFB3-E78BECCEA050}" type="sibTrans" cxnId="{0B73E6BB-73F2-0047-96E0-1ACD960F0EC3}">
      <dgm:prSet/>
      <dgm:spPr/>
      <dgm:t>
        <a:bodyPr/>
        <a:lstStyle/>
        <a:p>
          <a:endParaRPr lang="en-US"/>
        </a:p>
      </dgm:t>
    </dgm:pt>
    <dgm:pt modelId="{A0BC8CF1-BEA8-5648-89FE-752A591D0CE8}">
      <dgm:prSet>
        <dgm:style>
          <a:lnRef idx="0">
            <a:schemeClr val="accent5"/>
          </a:lnRef>
          <a:fillRef idx="3">
            <a:schemeClr val="accent5"/>
          </a:fillRef>
          <a:effectRef idx="3">
            <a:schemeClr val="accent5"/>
          </a:effectRef>
          <a:fontRef idx="minor">
            <a:schemeClr val="lt1"/>
          </a:fontRef>
        </dgm:style>
      </dgm:prSet>
      <dgm:spPr/>
      <dgm:t>
        <a:bodyPr/>
        <a:lstStyle/>
        <a:p>
          <a:r>
            <a:rPr lang="en-US" b="0" i="0" dirty="0"/>
            <a:t>Random/Routine</a:t>
          </a:r>
          <a:endParaRPr lang="en-US" dirty="0"/>
        </a:p>
      </dgm:t>
    </dgm:pt>
    <dgm:pt modelId="{0AAF8120-0EF3-FC43-90E1-892C14FE5101}" type="parTrans" cxnId="{DE587F58-C9BF-094E-B5CC-AFA1E12B348D}">
      <dgm:prSet/>
      <dgm:spPr/>
      <dgm:t>
        <a:bodyPr/>
        <a:lstStyle/>
        <a:p>
          <a:endParaRPr lang="en-US" dirty="0"/>
        </a:p>
      </dgm:t>
    </dgm:pt>
    <dgm:pt modelId="{BB75ED79-15E4-1048-B7BE-002E17F0B762}" type="sibTrans" cxnId="{DE587F58-C9BF-094E-B5CC-AFA1E12B348D}">
      <dgm:prSet/>
      <dgm:spPr/>
      <dgm:t>
        <a:bodyPr/>
        <a:lstStyle/>
        <a:p>
          <a:endParaRPr lang="en-US"/>
        </a:p>
      </dgm:t>
    </dgm:pt>
    <dgm:pt modelId="{0073F4B9-714A-084B-9A6A-379CE11F661D}">
      <dgm:prSet>
        <dgm:style>
          <a:lnRef idx="0">
            <a:schemeClr val="accent5"/>
          </a:lnRef>
          <a:fillRef idx="3">
            <a:schemeClr val="accent5"/>
          </a:fillRef>
          <a:effectRef idx="3">
            <a:schemeClr val="accent5"/>
          </a:effectRef>
          <a:fontRef idx="minor">
            <a:schemeClr val="lt1"/>
          </a:fontRef>
        </dgm:style>
      </dgm:prSet>
      <dgm:spPr/>
      <dgm:t>
        <a:bodyPr/>
        <a:lstStyle/>
        <a:p>
          <a:r>
            <a:rPr lang="en-US" b="0" i="0" dirty="0"/>
            <a:t>For-Cause</a:t>
          </a:r>
          <a:endParaRPr lang="en-US" dirty="0"/>
        </a:p>
      </dgm:t>
    </dgm:pt>
    <dgm:pt modelId="{D8DE2575-7AED-5A4F-B796-48D52FFC9401}" type="parTrans" cxnId="{71EEDB41-2EEF-A745-936A-354D3274F1EB}">
      <dgm:prSet/>
      <dgm:spPr/>
      <dgm:t>
        <a:bodyPr/>
        <a:lstStyle/>
        <a:p>
          <a:endParaRPr lang="en-US" dirty="0"/>
        </a:p>
      </dgm:t>
    </dgm:pt>
    <dgm:pt modelId="{827A71DE-60FC-9347-BB80-A4B45AA5598E}" type="sibTrans" cxnId="{71EEDB41-2EEF-A745-936A-354D3274F1EB}">
      <dgm:prSet/>
      <dgm:spPr/>
      <dgm:t>
        <a:bodyPr/>
        <a:lstStyle/>
        <a:p>
          <a:endParaRPr lang="en-US"/>
        </a:p>
      </dgm:t>
    </dgm:pt>
    <dgm:pt modelId="{E1146EC0-97E5-3B43-822A-3C78C66E45B5}">
      <dgm:prSet>
        <dgm:style>
          <a:lnRef idx="0">
            <a:schemeClr val="accent5"/>
          </a:lnRef>
          <a:fillRef idx="3">
            <a:schemeClr val="accent5"/>
          </a:fillRef>
          <a:effectRef idx="3">
            <a:schemeClr val="accent5"/>
          </a:effectRef>
          <a:fontRef idx="minor">
            <a:schemeClr val="lt1"/>
          </a:fontRef>
        </dgm:style>
      </dgm:prSet>
      <dgm:spPr/>
      <dgm:t>
        <a:bodyPr/>
        <a:lstStyle/>
        <a:p>
          <a:r>
            <a:rPr lang="en-US" b="0" i="0" dirty="0"/>
            <a:t>Training</a:t>
          </a:r>
          <a:endParaRPr lang="en-US" dirty="0"/>
        </a:p>
      </dgm:t>
    </dgm:pt>
    <dgm:pt modelId="{508CE679-8E19-3241-BCEE-885961F88528}" type="parTrans" cxnId="{D63359D4-F2E5-3D49-95CD-F706FA8F031E}">
      <dgm:prSet/>
      <dgm:spPr/>
      <dgm:t>
        <a:bodyPr/>
        <a:lstStyle/>
        <a:p>
          <a:endParaRPr lang="en-US" dirty="0"/>
        </a:p>
      </dgm:t>
    </dgm:pt>
    <dgm:pt modelId="{F4B73732-111F-8246-A6C8-600DA1BBE79D}" type="sibTrans" cxnId="{D63359D4-F2E5-3D49-95CD-F706FA8F031E}">
      <dgm:prSet/>
      <dgm:spPr/>
      <dgm:t>
        <a:bodyPr/>
        <a:lstStyle/>
        <a:p>
          <a:endParaRPr lang="en-US"/>
        </a:p>
      </dgm:t>
    </dgm:pt>
    <dgm:pt modelId="{96889CA3-F9D8-394C-AFFF-FF3D2B529BC3}">
      <dgm:prSet>
        <dgm:style>
          <a:lnRef idx="0">
            <a:schemeClr val="accent5"/>
          </a:lnRef>
          <a:fillRef idx="3">
            <a:schemeClr val="accent5"/>
          </a:fillRef>
          <a:effectRef idx="3">
            <a:schemeClr val="accent5"/>
          </a:effectRef>
          <a:fontRef idx="minor">
            <a:schemeClr val="lt1"/>
          </a:fontRef>
        </dgm:style>
      </dgm:prSet>
      <dgm:spPr/>
      <dgm:t>
        <a:bodyPr/>
        <a:lstStyle/>
        <a:p>
          <a:r>
            <a:rPr lang="en-US" b="0" i="0" dirty="0"/>
            <a:t>Investigator Initiated</a:t>
          </a:r>
          <a:endParaRPr lang="en-US" dirty="0"/>
        </a:p>
      </dgm:t>
    </dgm:pt>
    <dgm:pt modelId="{4113781C-5690-594A-9932-EA93FE581E18}" type="parTrans" cxnId="{13568DE0-CB67-9140-93C1-CD344133847D}">
      <dgm:prSet/>
      <dgm:spPr/>
      <dgm:t>
        <a:bodyPr/>
        <a:lstStyle/>
        <a:p>
          <a:endParaRPr lang="en-US" dirty="0"/>
        </a:p>
      </dgm:t>
    </dgm:pt>
    <dgm:pt modelId="{C73EB456-7C42-5D4B-B04E-2C51A0C7DB18}" type="sibTrans" cxnId="{13568DE0-CB67-9140-93C1-CD344133847D}">
      <dgm:prSet/>
      <dgm:spPr/>
      <dgm:t>
        <a:bodyPr/>
        <a:lstStyle/>
        <a:p>
          <a:endParaRPr lang="en-US"/>
        </a:p>
      </dgm:t>
    </dgm:pt>
    <dgm:pt modelId="{843FAAE4-4FB4-EC45-B58F-DE906BD0908E}">
      <dgm:prSet>
        <dgm:style>
          <a:lnRef idx="0">
            <a:schemeClr val="accent5"/>
          </a:lnRef>
          <a:fillRef idx="3">
            <a:schemeClr val="accent5"/>
          </a:fillRef>
          <a:effectRef idx="3">
            <a:schemeClr val="accent5"/>
          </a:effectRef>
          <a:fontRef idx="minor">
            <a:schemeClr val="lt1"/>
          </a:fontRef>
        </dgm:style>
      </dgm:prSet>
      <dgm:spPr>
        <a:ln/>
      </dgm:spPr>
      <dgm:t>
        <a:bodyPr/>
        <a:lstStyle/>
        <a:p>
          <a:r>
            <a:rPr lang="en-US" b="0" i="0" dirty="0"/>
            <a:t>Informed consent</a:t>
          </a:r>
          <a:endParaRPr lang="en-US" dirty="0"/>
        </a:p>
      </dgm:t>
    </dgm:pt>
    <dgm:pt modelId="{43588CFD-D2D7-B34D-958F-85DDFA05BE0E}" type="parTrans" cxnId="{9F3C3818-2645-7643-8B38-6CD55FB05D02}">
      <dgm:prSet/>
      <dgm:spPr/>
      <dgm:t>
        <a:bodyPr/>
        <a:lstStyle/>
        <a:p>
          <a:endParaRPr lang="en-US" dirty="0"/>
        </a:p>
      </dgm:t>
    </dgm:pt>
    <dgm:pt modelId="{A9CD52AF-E7B6-F44D-81C1-FAE55C79E8CD}" type="sibTrans" cxnId="{9F3C3818-2645-7643-8B38-6CD55FB05D02}">
      <dgm:prSet/>
      <dgm:spPr/>
      <dgm:t>
        <a:bodyPr/>
        <a:lstStyle/>
        <a:p>
          <a:endParaRPr lang="en-US"/>
        </a:p>
      </dgm:t>
    </dgm:pt>
    <dgm:pt modelId="{48492FB9-3F47-0149-B06C-A47BAA32F707}" type="pres">
      <dgm:prSet presAssocID="{6C44A958-5179-B54E-9D86-6D60E513CF65}" presName="mainComposite" presStyleCnt="0">
        <dgm:presLayoutVars>
          <dgm:chPref val="1"/>
          <dgm:dir/>
          <dgm:animOne val="branch"/>
          <dgm:animLvl val="lvl"/>
          <dgm:resizeHandles val="exact"/>
        </dgm:presLayoutVars>
      </dgm:prSet>
      <dgm:spPr/>
    </dgm:pt>
    <dgm:pt modelId="{1356ACA2-F1A2-1144-AC5F-2A49CDD61077}" type="pres">
      <dgm:prSet presAssocID="{6C44A958-5179-B54E-9D86-6D60E513CF65}" presName="hierFlow" presStyleCnt="0"/>
      <dgm:spPr/>
    </dgm:pt>
    <dgm:pt modelId="{CB24B43C-991E-FA4D-80E3-2AE6BB49128B}" type="pres">
      <dgm:prSet presAssocID="{6C44A958-5179-B54E-9D86-6D60E513CF65}" presName="hierChild1" presStyleCnt="0">
        <dgm:presLayoutVars>
          <dgm:chPref val="1"/>
          <dgm:animOne val="branch"/>
          <dgm:animLvl val="lvl"/>
        </dgm:presLayoutVars>
      </dgm:prSet>
      <dgm:spPr/>
    </dgm:pt>
    <dgm:pt modelId="{606C2427-86FF-CC4B-962D-971401776570}" type="pres">
      <dgm:prSet presAssocID="{BDE0B862-A5D8-E641-A67F-9EC55B52D3D9}" presName="Name17" presStyleCnt="0"/>
      <dgm:spPr/>
    </dgm:pt>
    <dgm:pt modelId="{C31AC917-F708-5649-9643-5020EC3FA2E0}" type="pres">
      <dgm:prSet presAssocID="{BDE0B862-A5D8-E641-A67F-9EC55B52D3D9}" presName="level1Shape" presStyleLbl="node0" presStyleIdx="0" presStyleCnt="1" custScaleX="193968" custScaleY="221466" custLinFactX="-17997" custLinFactNeighborX="-100000" custLinFactNeighborY="-26405">
        <dgm:presLayoutVars>
          <dgm:chPref val="3"/>
        </dgm:presLayoutVars>
      </dgm:prSet>
      <dgm:spPr/>
    </dgm:pt>
    <dgm:pt modelId="{89F047FF-102B-EE40-9EFA-C1BED21FD19A}" type="pres">
      <dgm:prSet presAssocID="{BDE0B862-A5D8-E641-A67F-9EC55B52D3D9}" presName="hierChild2" presStyleCnt="0"/>
      <dgm:spPr/>
    </dgm:pt>
    <dgm:pt modelId="{4A9BDD6B-AFE6-3C40-962A-D2A3BE6633FF}" type="pres">
      <dgm:prSet presAssocID="{0AAF8120-0EF3-FC43-90E1-892C14FE5101}" presName="Name25" presStyleLbl="parChTrans1D2" presStyleIdx="0" presStyleCnt="5"/>
      <dgm:spPr/>
    </dgm:pt>
    <dgm:pt modelId="{3897BE22-DEAF-0040-ABC7-FD299D51DE8D}" type="pres">
      <dgm:prSet presAssocID="{0AAF8120-0EF3-FC43-90E1-892C14FE5101}" presName="connTx" presStyleLbl="parChTrans1D2" presStyleIdx="0" presStyleCnt="5"/>
      <dgm:spPr/>
    </dgm:pt>
    <dgm:pt modelId="{9389454A-E39B-144C-8384-AAAA44DEAC39}" type="pres">
      <dgm:prSet presAssocID="{A0BC8CF1-BEA8-5648-89FE-752A591D0CE8}" presName="Name30" presStyleCnt="0"/>
      <dgm:spPr/>
    </dgm:pt>
    <dgm:pt modelId="{2A5AB052-E9A5-1B4F-B94F-992272FAB63B}" type="pres">
      <dgm:prSet presAssocID="{A0BC8CF1-BEA8-5648-89FE-752A591D0CE8}" presName="level2Shape" presStyleLbl="node2" presStyleIdx="0" presStyleCnt="5" custScaleX="190004"/>
      <dgm:spPr/>
    </dgm:pt>
    <dgm:pt modelId="{FB8F847F-1AF4-2A46-B44B-85CDD11CEFBA}" type="pres">
      <dgm:prSet presAssocID="{A0BC8CF1-BEA8-5648-89FE-752A591D0CE8}" presName="hierChild3" presStyleCnt="0"/>
      <dgm:spPr/>
    </dgm:pt>
    <dgm:pt modelId="{7E808895-86A7-8446-84E1-0556E2693E6F}" type="pres">
      <dgm:prSet presAssocID="{D8DE2575-7AED-5A4F-B796-48D52FFC9401}" presName="Name25" presStyleLbl="parChTrans1D2" presStyleIdx="1" presStyleCnt="5"/>
      <dgm:spPr/>
    </dgm:pt>
    <dgm:pt modelId="{D317F89F-076E-6144-8D10-103AD43BF831}" type="pres">
      <dgm:prSet presAssocID="{D8DE2575-7AED-5A4F-B796-48D52FFC9401}" presName="connTx" presStyleLbl="parChTrans1D2" presStyleIdx="1" presStyleCnt="5"/>
      <dgm:spPr/>
    </dgm:pt>
    <dgm:pt modelId="{CF454ED4-21A1-FE4B-BF4C-BFC7378D0550}" type="pres">
      <dgm:prSet presAssocID="{0073F4B9-714A-084B-9A6A-379CE11F661D}" presName="Name30" presStyleCnt="0"/>
      <dgm:spPr/>
    </dgm:pt>
    <dgm:pt modelId="{BF5FAD15-6AB3-E348-A276-3380F2FF18DA}" type="pres">
      <dgm:prSet presAssocID="{0073F4B9-714A-084B-9A6A-379CE11F661D}" presName="level2Shape" presStyleLbl="node2" presStyleIdx="1" presStyleCnt="5" custScaleX="191134"/>
      <dgm:spPr/>
    </dgm:pt>
    <dgm:pt modelId="{0A507F11-1ADF-6142-8695-C8F8CCC474F3}" type="pres">
      <dgm:prSet presAssocID="{0073F4B9-714A-084B-9A6A-379CE11F661D}" presName="hierChild3" presStyleCnt="0"/>
      <dgm:spPr/>
    </dgm:pt>
    <dgm:pt modelId="{2946C75B-8F19-E345-8510-2B9D8D459A5A}" type="pres">
      <dgm:prSet presAssocID="{508CE679-8E19-3241-BCEE-885961F88528}" presName="Name25" presStyleLbl="parChTrans1D2" presStyleIdx="2" presStyleCnt="5"/>
      <dgm:spPr/>
    </dgm:pt>
    <dgm:pt modelId="{49574A3A-239C-8548-90A6-751FA0D57E36}" type="pres">
      <dgm:prSet presAssocID="{508CE679-8E19-3241-BCEE-885961F88528}" presName="connTx" presStyleLbl="parChTrans1D2" presStyleIdx="2" presStyleCnt="5"/>
      <dgm:spPr/>
    </dgm:pt>
    <dgm:pt modelId="{32CC2E36-527F-C345-9B24-9B371EC48ABD}" type="pres">
      <dgm:prSet presAssocID="{E1146EC0-97E5-3B43-822A-3C78C66E45B5}" presName="Name30" presStyleCnt="0"/>
      <dgm:spPr/>
    </dgm:pt>
    <dgm:pt modelId="{BD73CD26-AA70-5F4E-89F1-B6DD03C865BA}" type="pres">
      <dgm:prSet presAssocID="{E1146EC0-97E5-3B43-822A-3C78C66E45B5}" presName="level2Shape" presStyleLbl="node2" presStyleIdx="2" presStyleCnt="5" custScaleX="188872"/>
      <dgm:spPr/>
    </dgm:pt>
    <dgm:pt modelId="{421A5315-490D-0141-8D70-C7B6AFAEF144}" type="pres">
      <dgm:prSet presAssocID="{E1146EC0-97E5-3B43-822A-3C78C66E45B5}" presName="hierChild3" presStyleCnt="0"/>
      <dgm:spPr/>
    </dgm:pt>
    <dgm:pt modelId="{3F526E1E-AFAC-7D4A-8BD1-0A4DFA67FC74}" type="pres">
      <dgm:prSet presAssocID="{4113781C-5690-594A-9932-EA93FE581E18}" presName="Name25" presStyleLbl="parChTrans1D2" presStyleIdx="3" presStyleCnt="5"/>
      <dgm:spPr/>
    </dgm:pt>
    <dgm:pt modelId="{FA4618E0-7C80-0245-92A1-277C2A6586D7}" type="pres">
      <dgm:prSet presAssocID="{4113781C-5690-594A-9932-EA93FE581E18}" presName="connTx" presStyleLbl="parChTrans1D2" presStyleIdx="3" presStyleCnt="5"/>
      <dgm:spPr/>
    </dgm:pt>
    <dgm:pt modelId="{EB1B670A-452B-A84C-AB7F-26B274DFAEB6}" type="pres">
      <dgm:prSet presAssocID="{96889CA3-F9D8-394C-AFFF-FF3D2B529BC3}" presName="Name30" presStyleCnt="0"/>
      <dgm:spPr/>
    </dgm:pt>
    <dgm:pt modelId="{F30D9B76-A1F7-3345-A238-7536A37B8348}" type="pres">
      <dgm:prSet presAssocID="{96889CA3-F9D8-394C-AFFF-FF3D2B529BC3}" presName="level2Shape" presStyleLbl="node2" presStyleIdx="3" presStyleCnt="5" custScaleX="187072"/>
      <dgm:spPr/>
    </dgm:pt>
    <dgm:pt modelId="{FB7C97EE-C88B-2344-B148-3D423771CF29}" type="pres">
      <dgm:prSet presAssocID="{96889CA3-F9D8-394C-AFFF-FF3D2B529BC3}" presName="hierChild3" presStyleCnt="0"/>
      <dgm:spPr/>
    </dgm:pt>
    <dgm:pt modelId="{24503BB4-345D-B743-A67B-06883B88F04B}" type="pres">
      <dgm:prSet presAssocID="{43588CFD-D2D7-B34D-958F-85DDFA05BE0E}" presName="Name25" presStyleLbl="parChTrans1D2" presStyleIdx="4" presStyleCnt="5"/>
      <dgm:spPr/>
    </dgm:pt>
    <dgm:pt modelId="{081295A1-4411-8041-9339-A466B80A8B1E}" type="pres">
      <dgm:prSet presAssocID="{43588CFD-D2D7-B34D-958F-85DDFA05BE0E}" presName="connTx" presStyleLbl="parChTrans1D2" presStyleIdx="4" presStyleCnt="5"/>
      <dgm:spPr/>
    </dgm:pt>
    <dgm:pt modelId="{A796ACFB-6FCA-3949-8AB5-D7BEDC02D0F8}" type="pres">
      <dgm:prSet presAssocID="{843FAAE4-4FB4-EC45-B58F-DE906BD0908E}" presName="Name30" presStyleCnt="0"/>
      <dgm:spPr/>
    </dgm:pt>
    <dgm:pt modelId="{F34A0C8A-D981-DE41-99E0-5C678A041DC9}" type="pres">
      <dgm:prSet presAssocID="{843FAAE4-4FB4-EC45-B58F-DE906BD0908E}" presName="level2Shape" presStyleLbl="node2" presStyleIdx="4" presStyleCnt="5" custScaleX="188203"/>
      <dgm:spPr/>
    </dgm:pt>
    <dgm:pt modelId="{B2AC57AB-B70B-2F48-9C8B-C2B678C62578}" type="pres">
      <dgm:prSet presAssocID="{843FAAE4-4FB4-EC45-B58F-DE906BD0908E}" presName="hierChild3" presStyleCnt="0"/>
      <dgm:spPr/>
    </dgm:pt>
    <dgm:pt modelId="{30406CF4-23FF-2B4A-96C2-B89118486736}" type="pres">
      <dgm:prSet presAssocID="{6C44A958-5179-B54E-9D86-6D60E513CF65}" presName="bgShapesFlow" presStyleCnt="0"/>
      <dgm:spPr/>
    </dgm:pt>
  </dgm:ptLst>
  <dgm:cxnLst>
    <dgm:cxn modelId="{9F3C3818-2645-7643-8B38-6CD55FB05D02}" srcId="{BDE0B862-A5D8-E641-A67F-9EC55B52D3D9}" destId="{843FAAE4-4FB4-EC45-B58F-DE906BD0908E}" srcOrd="4" destOrd="0" parTransId="{43588CFD-D2D7-B34D-958F-85DDFA05BE0E}" sibTransId="{A9CD52AF-E7B6-F44D-81C1-FAE55C79E8CD}"/>
    <dgm:cxn modelId="{C8F9E223-2747-7147-B535-7BF251FE3CB6}" type="presOf" srcId="{0AAF8120-0EF3-FC43-90E1-892C14FE5101}" destId="{3897BE22-DEAF-0040-ABC7-FD299D51DE8D}" srcOrd="1" destOrd="0" presId="urn:microsoft.com/office/officeart/2005/8/layout/hierarchy5"/>
    <dgm:cxn modelId="{71EEDB41-2EEF-A745-936A-354D3274F1EB}" srcId="{BDE0B862-A5D8-E641-A67F-9EC55B52D3D9}" destId="{0073F4B9-714A-084B-9A6A-379CE11F661D}" srcOrd="1" destOrd="0" parTransId="{D8DE2575-7AED-5A4F-B796-48D52FFC9401}" sibTransId="{827A71DE-60FC-9347-BB80-A4B45AA5598E}"/>
    <dgm:cxn modelId="{211E8F51-D737-C348-91B1-6C0A59E06A3C}" type="presOf" srcId="{43588CFD-D2D7-B34D-958F-85DDFA05BE0E}" destId="{24503BB4-345D-B743-A67B-06883B88F04B}" srcOrd="0" destOrd="0" presId="urn:microsoft.com/office/officeart/2005/8/layout/hierarchy5"/>
    <dgm:cxn modelId="{74D93358-149F-5047-A303-F25E8B12CF8E}" type="presOf" srcId="{96889CA3-F9D8-394C-AFFF-FF3D2B529BC3}" destId="{F30D9B76-A1F7-3345-A238-7536A37B8348}" srcOrd="0" destOrd="0" presId="urn:microsoft.com/office/officeart/2005/8/layout/hierarchy5"/>
    <dgm:cxn modelId="{DE587F58-C9BF-094E-B5CC-AFA1E12B348D}" srcId="{BDE0B862-A5D8-E641-A67F-9EC55B52D3D9}" destId="{A0BC8CF1-BEA8-5648-89FE-752A591D0CE8}" srcOrd="0" destOrd="0" parTransId="{0AAF8120-0EF3-FC43-90E1-892C14FE5101}" sibTransId="{BB75ED79-15E4-1048-B7BE-002E17F0B762}"/>
    <dgm:cxn modelId="{66D28372-A344-B64E-A939-74547917CB35}" type="presOf" srcId="{43588CFD-D2D7-B34D-958F-85DDFA05BE0E}" destId="{081295A1-4411-8041-9339-A466B80A8B1E}" srcOrd="1" destOrd="0" presId="urn:microsoft.com/office/officeart/2005/8/layout/hierarchy5"/>
    <dgm:cxn modelId="{8A2E7F81-3E96-524A-8C34-0B14BBEBA21A}" type="presOf" srcId="{A0BC8CF1-BEA8-5648-89FE-752A591D0CE8}" destId="{2A5AB052-E9A5-1B4F-B94F-992272FAB63B}" srcOrd="0" destOrd="0" presId="urn:microsoft.com/office/officeart/2005/8/layout/hierarchy5"/>
    <dgm:cxn modelId="{37DA2289-9602-C24A-9BAF-B45E69194951}" type="presOf" srcId="{0073F4B9-714A-084B-9A6A-379CE11F661D}" destId="{BF5FAD15-6AB3-E348-A276-3380F2FF18DA}" srcOrd="0" destOrd="0" presId="urn:microsoft.com/office/officeart/2005/8/layout/hierarchy5"/>
    <dgm:cxn modelId="{9A5A4A89-5792-2F45-9936-4FBC33068466}" type="presOf" srcId="{508CE679-8E19-3241-BCEE-885961F88528}" destId="{2946C75B-8F19-E345-8510-2B9D8D459A5A}" srcOrd="0" destOrd="0" presId="urn:microsoft.com/office/officeart/2005/8/layout/hierarchy5"/>
    <dgm:cxn modelId="{95AE7F89-1A9A-B84C-8847-AA169CA07ECA}" type="presOf" srcId="{0AAF8120-0EF3-FC43-90E1-892C14FE5101}" destId="{4A9BDD6B-AFE6-3C40-962A-D2A3BE6633FF}" srcOrd="0" destOrd="0" presId="urn:microsoft.com/office/officeart/2005/8/layout/hierarchy5"/>
    <dgm:cxn modelId="{5A4A0B98-F4B3-254F-BF1F-8880C6A3EB62}" type="presOf" srcId="{6C44A958-5179-B54E-9D86-6D60E513CF65}" destId="{48492FB9-3F47-0149-B06C-A47BAA32F707}" srcOrd="0" destOrd="0" presId="urn:microsoft.com/office/officeart/2005/8/layout/hierarchy5"/>
    <dgm:cxn modelId="{0B73E6BB-73F2-0047-96E0-1ACD960F0EC3}" srcId="{6C44A958-5179-B54E-9D86-6D60E513CF65}" destId="{BDE0B862-A5D8-E641-A67F-9EC55B52D3D9}" srcOrd="0" destOrd="0" parTransId="{27358B1C-CF15-FD4E-BFEC-71ED8F2EE157}" sibTransId="{BD54E323-B80C-B147-BFB3-E78BECCEA050}"/>
    <dgm:cxn modelId="{A47781BC-A5F3-6744-8C60-015A4E16594D}" type="presOf" srcId="{D8DE2575-7AED-5A4F-B796-48D52FFC9401}" destId="{7E808895-86A7-8446-84E1-0556E2693E6F}" srcOrd="0" destOrd="0" presId="urn:microsoft.com/office/officeart/2005/8/layout/hierarchy5"/>
    <dgm:cxn modelId="{39AF07C9-BD63-3349-9396-184B17988CD6}" type="presOf" srcId="{4113781C-5690-594A-9932-EA93FE581E18}" destId="{FA4618E0-7C80-0245-92A1-277C2A6586D7}" srcOrd="1" destOrd="0" presId="urn:microsoft.com/office/officeart/2005/8/layout/hierarchy5"/>
    <dgm:cxn modelId="{A5E505D2-97FB-E448-8A17-BEE03F90DB4B}" type="presOf" srcId="{508CE679-8E19-3241-BCEE-885961F88528}" destId="{49574A3A-239C-8548-90A6-751FA0D57E36}" srcOrd="1" destOrd="0" presId="urn:microsoft.com/office/officeart/2005/8/layout/hierarchy5"/>
    <dgm:cxn modelId="{D63359D4-F2E5-3D49-95CD-F706FA8F031E}" srcId="{BDE0B862-A5D8-E641-A67F-9EC55B52D3D9}" destId="{E1146EC0-97E5-3B43-822A-3C78C66E45B5}" srcOrd="2" destOrd="0" parTransId="{508CE679-8E19-3241-BCEE-885961F88528}" sibTransId="{F4B73732-111F-8246-A6C8-600DA1BBE79D}"/>
    <dgm:cxn modelId="{F608E9D8-BA3B-9C4A-AA0F-422C63C96BB5}" type="presOf" srcId="{D8DE2575-7AED-5A4F-B796-48D52FFC9401}" destId="{D317F89F-076E-6144-8D10-103AD43BF831}" srcOrd="1" destOrd="0" presId="urn:microsoft.com/office/officeart/2005/8/layout/hierarchy5"/>
    <dgm:cxn modelId="{BF71B1DC-7634-7B47-B85B-2A06C2591268}" type="presOf" srcId="{4113781C-5690-594A-9932-EA93FE581E18}" destId="{3F526E1E-AFAC-7D4A-8BD1-0A4DFA67FC74}" srcOrd="0" destOrd="0" presId="urn:microsoft.com/office/officeart/2005/8/layout/hierarchy5"/>
    <dgm:cxn modelId="{13568DE0-CB67-9140-93C1-CD344133847D}" srcId="{BDE0B862-A5D8-E641-A67F-9EC55B52D3D9}" destId="{96889CA3-F9D8-394C-AFFF-FF3D2B529BC3}" srcOrd="3" destOrd="0" parTransId="{4113781C-5690-594A-9932-EA93FE581E18}" sibTransId="{C73EB456-7C42-5D4B-B04E-2C51A0C7DB18}"/>
    <dgm:cxn modelId="{0D99E0E3-8BAA-B646-BAE3-28E8ECC8DD3B}" type="presOf" srcId="{BDE0B862-A5D8-E641-A67F-9EC55B52D3D9}" destId="{C31AC917-F708-5649-9643-5020EC3FA2E0}" srcOrd="0" destOrd="0" presId="urn:microsoft.com/office/officeart/2005/8/layout/hierarchy5"/>
    <dgm:cxn modelId="{9668E5E3-3BF5-274F-B0F4-E5D7CB481C41}" type="presOf" srcId="{843FAAE4-4FB4-EC45-B58F-DE906BD0908E}" destId="{F34A0C8A-D981-DE41-99E0-5C678A041DC9}" srcOrd="0" destOrd="0" presId="urn:microsoft.com/office/officeart/2005/8/layout/hierarchy5"/>
    <dgm:cxn modelId="{992C31EB-5057-9F45-AB9B-7C294C9386F0}" type="presOf" srcId="{E1146EC0-97E5-3B43-822A-3C78C66E45B5}" destId="{BD73CD26-AA70-5F4E-89F1-B6DD03C865BA}" srcOrd="0" destOrd="0" presId="urn:microsoft.com/office/officeart/2005/8/layout/hierarchy5"/>
    <dgm:cxn modelId="{15D04C46-BE98-C949-AA50-87FAF34FAD82}" type="presParOf" srcId="{48492FB9-3F47-0149-B06C-A47BAA32F707}" destId="{1356ACA2-F1A2-1144-AC5F-2A49CDD61077}" srcOrd="0" destOrd="0" presId="urn:microsoft.com/office/officeart/2005/8/layout/hierarchy5"/>
    <dgm:cxn modelId="{DA3D089D-8680-7D41-9D4B-4F499C128549}" type="presParOf" srcId="{1356ACA2-F1A2-1144-AC5F-2A49CDD61077}" destId="{CB24B43C-991E-FA4D-80E3-2AE6BB49128B}" srcOrd="0" destOrd="0" presId="urn:microsoft.com/office/officeart/2005/8/layout/hierarchy5"/>
    <dgm:cxn modelId="{C54E5297-75D9-A24B-822B-267BF992AF50}" type="presParOf" srcId="{CB24B43C-991E-FA4D-80E3-2AE6BB49128B}" destId="{606C2427-86FF-CC4B-962D-971401776570}" srcOrd="0" destOrd="0" presId="urn:microsoft.com/office/officeart/2005/8/layout/hierarchy5"/>
    <dgm:cxn modelId="{0A1F623C-0F84-FD47-AA02-D59E767C7691}" type="presParOf" srcId="{606C2427-86FF-CC4B-962D-971401776570}" destId="{C31AC917-F708-5649-9643-5020EC3FA2E0}" srcOrd="0" destOrd="0" presId="urn:microsoft.com/office/officeart/2005/8/layout/hierarchy5"/>
    <dgm:cxn modelId="{BC80FE24-1B30-FD43-90EC-D771C7412D41}" type="presParOf" srcId="{606C2427-86FF-CC4B-962D-971401776570}" destId="{89F047FF-102B-EE40-9EFA-C1BED21FD19A}" srcOrd="1" destOrd="0" presId="urn:microsoft.com/office/officeart/2005/8/layout/hierarchy5"/>
    <dgm:cxn modelId="{E45439C3-D867-884D-803C-077D5B920FFF}" type="presParOf" srcId="{89F047FF-102B-EE40-9EFA-C1BED21FD19A}" destId="{4A9BDD6B-AFE6-3C40-962A-D2A3BE6633FF}" srcOrd="0" destOrd="0" presId="urn:microsoft.com/office/officeart/2005/8/layout/hierarchy5"/>
    <dgm:cxn modelId="{1863692F-9B57-FB4C-B3BB-3B582FE7B66E}" type="presParOf" srcId="{4A9BDD6B-AFE6-3C40-962A-D2A3BE6633FF}" destId="{3897BE22-DEAF-0040-ABC7-FD299D51DE8D}" srcOrd="0" destOrd="0" presId="urn:microsoft.com/office/officeart/2005/8/layout/hierarchy5"/>
    <dgm:cxn modelId="{1CB84472-208C-6040-A044-8933731E849C}" type="presParOf" srcId="{89F047FF-102B-EE40-9EFA-C1BED21FD19A}" destId="{9389454A-E39B-144C-8384-AAAA44DEAC39}" srcOrd="1" destOrd="0" presId="urn:microsoft.com/office/officeart/2005/8/layout/hierarchy5"/>
    <dgm:cxn modelId="{BA9FA2AE-BC01-1A49-90B6-559401601BF8}" type="presParOf" srcId="{9389454A-E39B-144C-8384-AAAA44DEAC39}" destId="{2A5AB052-E9A5-1B4F-B94F-992272FAB63B}" srcOrd="0" destOrd="0" presId="urn:microsoft.com/office/officeart/2005/8/layout/hierarchy5"/>
    <dgm:cxn modelId="{BDD4CB70-B8B7-9E4F-8D7B-E82AD215C736}" type="presParOf" srcId="{9389454A-E39B-144C-8384-AAAA44DEAC39}" destId="{FB8F847F-1AF4-2A46-B44B-85CDD11CEFBA}" srcOrd="1" destOrd="0" presId="urn:microsoft.com/office/officeart/2005/8/layout/hierarchy5"/>
    <dgm:cxn modelId="{2CBF4A65-40F3-9549-B5EC-EB6CD8AF06AC}" type="presParOf" srcId="{89F047FF-102B-EE40-9EFA-C1BED21FD19A}" destId="{7E808895-86A7-8446-84E1-0556E2693E6F}" srcOrd="2" destOrd="0" presId="urn:microsoft.com/office/officeart/2005/8/layout/hierarchy5"/>
    <dgm:cxn modelId="{A0AD6869-8DF3-A447-A3D5-F5E63BBD526A}" type="presParOf" srcId="{7E808895-86A7-8446-84E1-0556E2693E6F}" destId="{D317F89F-076E-6144-8D10-103AD43BF831}" srcOrd="0" destOrd="0" presId="urn:microsoft.com/office/officeart/2005/8/layout/hierarchy5"/>
    <dgm:cxn modelId="{BBE8B8BD-C87D-CD49-AE3A-5D37E9A18895}" type="presParOf" srcId="{89F047FF-102B-EE40-9EFA-C1BED21FD19A}" destId="{CF454ED4-21A1-FE4B-BF4C-BFC7378D0550}" srcOrd="3" destOrd="0" presId="urn:microsoft.com/office/officeart/2005/8/layout/hierarchy5"/>
    <dgm:cxn modelId="{DA4DF6D8-69E9-D24B-BBF2-56EB8471793F}" type="presParOf" srcId="{CF454ED4-21A1-FE4B-BF4C-BFC7378D0550}" destId="{BF5FAD15-6AB3-E348-A276-3380F2FF18DA}" srcOrd="0" destOrd="0" presId="urn:microsoft.com/office/officeart/2005/8/layout/hierarchy5"/>
    <dgm:cxn modelId="{EF16342F-D936-254E-B576-30E2E912BEE5}" type="presParOf" srcId="{CF454ED4-21A1-FE4B-BF4C-BFC7378D0550}" destId="{0A507F11-1ADF-6142-8695-C8F8CCC474F3}" srcOrd="1" destOrd="0" presId="urn:microsoft.com/office/officeart/2005/8/layout/hierarchy5"/>
    <dgm:cxn modelId="{9B47A831-B08D-0F46-A21E-C6A5F387A84A}" type="presParOf" srcId="{89F047FF-102B-EE40-9EFA-C1BED21FD19A}" destId="{2946C75B-8F19-E345-8510-2B9D8D459A5A}" srcOrd="4" destOrd="0" presId="urn:microsoft.com/office/officeart/2005/8/layout/hierarchy5"/>
    <dgm:cxn modelId="{DBDBB3D5-C647-364D-8F47-F93CEFF51F5C}" type="presParOf" srcId="{2946C75B-8F19-E345-8510-2B9D8D459A5A}" destId="{49574A3A-239C-8548-90A6-751FA0D57E36}" srcOrd="0" destOrd="0" presId="urn:microsoft.com/office/officeart/2005/8/layout/hierarchy5"/>
    <dgm:cxn modelId="{AD5B0583-7F55-374D-96E4-7AA5AE6C576F}" type="presParOf" srcId="{89F047FF-102B-EE40-9EFA-C1BED21FD19A}" destId="{32CC2E36-527F-C345-9B24-9B371EC48ABD}" srcOrd="5" destOrd="0" presId="urn:microsoft.com/office/officeart/2005/8/layout/hierarchy5"/>
    <dgm:cxn modelId="{4C073685-5A5C-5242-B8A7-7DADE5071941}" type="presParOf" srcId="{32CC2E36-527F-C345-9B24-9B371EC48ABD}" destId="{BD73CD26-AA70-5F4E-89F1-B6DD03C865BA}" srcOrd="0" destOrd="0" presId="urn:microsoft.com/office/officeart/2005/8/layout/hierarchy5"/>
    <dgm:cxn modelId="{61DF1D75-3F57-E54A-B956-F91BE5E62485}" type="presParOf" srcId="{32CC2E36-527F-C345-9B24-9B371EC48ABD}" destId="{421A5315-490D-0141-8D70-C7B6AFAEF144}" srcOrd="1" destOrd="0" presId="urn:microsoft.com/office/officeart/2005/8/layout/hierarchy5"/>
    <dgm:cxn modelId="{6EAD4FEB-39D3-8F49-B953-2CC77DC0FFE8}" type="presParOf" srcId="{89F047FF-102B-EE40-9EFA-C1BED21FD19A}" destId="{3F526E1E-AFAC-7D4A-8BD1-0A4DFA67FC74}" srcOrd="6" destOrd="0" presId="urn:microsoft.com/office/officeart/2005/8/layout/hierarchy5"/>
    <dgm:cxn modelId="{711054F1-E26B-8546-ABB0-C37BBF2ABD5A}" type="presParOf" srcId="{3F526E1E-AFAC-7D4A-8BD1-0A4DFA67FC74}" destId="{FA4618E0-7C80-0245-92A1-277C2A6586D7}" srcOrd="0" destOrd="0" presId="urn:microsoft.com/office/officeart/2005/8/layout/hierarchy5"/>
    <dgm:cxn modelId="{0E647D85-CB43-2C47-B7F2-191510583989}" type="presParOf" srcId="{89F047FF-102B-EE40-9EFA-C1BED21FD19A}" destId="{EB1B670A-452B-A84C-AB7F-26B274DFAEB6}" srcOrd="7" destOrd="0" presId="urn:microsoft.com/office/officeart/2005/8/layout/hierarchy5"/>
    <dgm:cxn modelId="{0C8AF91A-891E-E748-B4AE-BE0A82DE8A56}" type="presParOf" srcId="{EB1B670A-452B-A84C-AB7F-26B274DFAEB6}" destId="{F30D9B76-A1F7-3345-A238-7536A37B8348}" srcOrd="0" destOrd="0" presId="urn:microsoft.com/office/officeart/2005/8/layout/hierarchy5"/>
    <dgm:cxn modelId="{BE8C073B-74E4-DB4A-B02D-AFF78330E4DB}" type="presParOf" srcId="{EB1B670A-452B-A84C-AB7F-26B274DFAEB6}" destId="{FB7C97EE-C88B-2344-B148-3D423771CF29}" srcOrd="1" destOrd="0" presId="urn:microsoft.com/office/officeart/2005/8/layout/hierarchy5"/>
    <dgm:cxn modelId="{017990BF-9D62-F443-ABF3-809B083278BB}" type="presParOf" srcId="{89F047FF-102B-EE40-9EFA-C1BED21FD19A}" destId="{24503BB4-345D-B743-A67B-06883B88F04B}" srcOrd="8" destOrd="0" presId="urn:microsoft.com/office/officeart/2005/8/layout/hierarchy5"/>
    <dgm:cxn modelId="{AF4DC853-B454-C34D-AABA-E31A1A65378F}" type="presParOf" srcId="{24503BB4-345D-B743-A67B-06883B88F04B}" destId="{081295A1-4411-8041-9339-A466B80A8B1E}" srcOrd="0" destOrd="0" presId="urn:microsoft.com/office/officeart/2005/8/layout/hierarchy5"/>
    <dgm:cxn modelId="{D9CC1903-DE88-6043-AE5D-D577676C1F65}" type="presParOf" srcId="{89F047FF-102B-EE40-9EFA-C1BED21FD19A}" destId="{A796ACFB-6FCA-3949-8AB5-D7BEDC02D0F8}" srcOrd="9" destOrd="0" presId="urn:microsoft.com/office/officeart/2005/8/layout/hierarchy5"/>
    <dgm:cxn modelId="{57F9147A-3006-4A4F-9BA3-0FDED0C72E3D}" type="presParOf" srcId="{A796ACFB-6FCA-3949-8AB5-D7BEDC02D0F8}" destId="{F34A0C8A-D981-DE41-99E0-5C678A041DC9}" srcOrd="0" destOrd="0" presId="urn:microsoft.com/office/officeart/2005/8/layout/hierarchy5"/>
    <dgm:cxn modelId="{7C746EF0-44BA-F843-AA33-44CC11DECF88}" type="presParOf" srcId="{A796ACFB-6FCA-3949-8AB5-D7BEDC02D0F8}" destId="{B2AC57AB-B70B-2F48-9C8B-C2B678C62578}" srcOrd="1" destOrd="0" presId="urn:microsoft.com/office/officeart/2005/8/layout/hierarchy5"/>
    <dgm:cxn modelId="{679A736A-56DC-E843-848B-6B7F6BD2664B}" type="presParOf" srcId="{48492FB9-3F47-0149-B06C-A47BAA32F707}" destId="{30406CF4-23FF-2B4A-96C2-B89118486736}" srcOrd="1" destOrd="0" presId="urn:microsoft.com/office/officeart/2005/8/layout/hierarchy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B5176F-4B74-8E41-93A0-A40683E23EB9}"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4DDF8671-D4C1-5C49-AA1F-F9094B75269E}">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b="0" i="0" dirty="0"/>
            <a:t>The Investigator is notified via iMedRIS correspondence regarding the audit</a:t>
          </a:r>
          <a:endParaRPr lang="en-US" sz="1600" dirty="0"/>
        </a:p>
      </dgm:t>
    </dgm:pt>
    <dgm:pt modelId="{2B8E9640-3438-2843-B7B7-7DFF91EF21AF}" type="parTrans" cxnId="{087ACB8C-A89B-4040-B597-B9E59F80268F}">
      <dgm:prSet/>
      <dgm:spPr/>
      <dgm:t>
        <a:bodyPr/>
        <a:lstStyle/>
        <a:p>
          <a:endParaRPr lang="en-US"/>
        </a:p>
      </dgm:t>
    </dgm:pt>
    <dgm:pt modelId="{58BD13F4-85EB-154A-A07A-0F443B33E9A3}" type="sibTrans" cxnId="{087ACB8C-A89B-4040-B597-B9E59F80268F}">
      <dgm:prSet/>
      <dgm:spPr/>
      <dgm:t>
        <a:bodyPr/>
        <a:lstStyle/>
        <a:p>
          <a:endParaRPr lang="en-US"/>
        </a:p>
      </dgm:t>
    </dgm:pt>
    <dgm:pt modelId="{F4E8D65D-58EF-FC42-B21A-2D9EE2B922B5}">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dirty="0"/>
            <a:t>The Investigator completes the Pre-Audit Form via iMedRIS within two weeks of the audit request. However, for-cause audits require the form to be submitted within one week of the audit request</a:t>
          </a:r>
        </a:p>
      </dgm:t>
    </dgm:pt>
    <dgm:pt modelId="{7B576D28-AFDD-E844-ADE3-C15037C3E326}" type="parTrans" cxnId="{AE9F6729-AF37-5347-A6F8-8A88A83EC6B0}">
      <dgm:prSet/>
      <dgm:spPr/>
      <dgm:t>
        <a:bodyPr/>
        <a:lstStyle/>
        <a:p>
          <a:endParaRPr lang="en-US"/>
        </a:p>
      </dgm:t>
    </dgm:pt>
    <dgm:pt modelId="{1F1585C3-D98E-DC4A-B4D0-7D1BCFC57E74}" type="sibTrans" cxnId="{AE9F6729-AF37-5347-A6F8-8A88A83EC6B0}">
      <dgm:prSet/>
      <dgm:spPr/>
      <dgm:t>
        <a:bodyPr/>
        <a:lstStyle/>
        <a:p>
          <a:endParaRPr lang="en-US"/>
        </a:p>
      </dgm:t>
    </dgm:pt>
    <dgm:pt modelId="{8EEED92D-6653-5F40-9231-602E34F47D02}">
      <dgm:prSet custT="1">
        <dgm:style>
          <a:lnRef idx="0">
            <a:schemeClr val="accent5"/>
          </a:lnRef>
          <a:fillRef idx="3">
            <a:schemeClr val="accent5"/>
          </a:fillRef>
          <a:effectRef idx="3">
            <a:schemeClr val="accent5"/>
          </a:effectRef>
          <a:fontRef idx="minor">
            <a:schemeClr val="lt1"/>
          </a:fontRef>
        </dgm:style>
      </dgm:prSet>
      <dgm:spPr>
        <a:ln/>
      </dgm:spPr>
      <dgm:t>
        <a:bodyPr/>
        <a:lstStyle/>
        <a:p>
          <a:r>
            <a:rPr lang="en-US" sz="1600" dirty="0"/>
            <a:t>Typically requires a response within two weeks</a:t>
          </a:r>
        </a:p>
      </dgm:t>
    </dgm:pt>
    <dgm:pt modelId="{CE891938-6AAD-3B48-9690-568EC19A3C0B}" type="parTrans" cxnId="{5E3194D8-8B13-F34B-9CC9-640BD21BD078}">
      <dgm:prSet/>
      <dgm:spPr/>
      <dgm:t>
        <a:bodyPr/>
        <a:lstStyle/>
        <a:p>
          <a:endParaRPr lang="en-US"/>
        </a:p>
      </dgm:t>
    </dgm:pt>
    <dgm:pt modelId="{63496B27-FD59-E743-90D4-FD16709592B3}" type="sibTrans" cxnId="{5E3194D8-8B13-F34B-9CC9-640BD21BD078}">
      <dgm:prSet/>
      <dgm:spPr/>
      <dgm:t>
        <a:bodyPr/>
        <a:lstStyle/>
        <a:p>
          <a:endParaRPr lang="en-US"/>
        </a:p>
      </dgm:t>
    </dgm:pt>
    <dgm:pt modelId="{6D5AA667-C519-0E40-AC5E-FD3FD814C823}">
      <dgm:prSet custT="1">
        <dgm:style>
          <a:lnRef idx="0">
            <a:schemeClr val="accent5"/>
          </a:lnRef>
          <a:fillRef idx="3">
            <a:schemeClr val="accent5"/>
          </a:fillRef>
          <a:effectRef idx="3">
            <a:schemeClr val="accent5"/>
          </a:effectRef>
          <a:fontRef idx="minor">
            <a:schemeClr val="lt1"/>
          </a:fontRef>
        </dgm:style>
      </dgm:prSet>
      <dgm:spPr>
        <a:ln>
          <a:solidFill>
            <a:schemeClr val="accent5">
              <a:lumMod val="40000"/>
              <a:lumOff val="60000"/>
            </a:schemeClr>
          </a:solidFill>
        </a:ln>
      </dgm:spPr>
      <dgm:t>
        <a:bodyPr/>
        <a:lstStyle/>
        <a:p>
          <a:r>
            <a:rPr lang="en-US" sz="1600" dirty="0"/>
            <a:t>Following the audit, we will send a copy of the audit report and a letter outlining any items that need further action based on the findings.</a:t>
          </a:r>
        </a:p>
        <a:p>
          <a:r>
            <a:rPr lang="en-US" sz="1600" dirty="0"/>
            <a:t>Sent to: PI, study contacts, Research Admin. Specialist (if applicable)</a:t>
          </a:r>
        </a:p>
      </dgm:t>
    </dgm:pt>
    <dgm:pt modelId="{0BCE8F04-A357-7746-AA87-FFF3555C5924}" type="parTrans" cxnId="{7E44C54F-F57F-E048-803D-B1F63E0F17F7}">
      <dgm:prSet/>
      <dgm:spPr/>
      <dgm:t>
        <a:bodyPr/>
        <a:lstStyle/>
        <a:p>
          <a:endParaRPr lang="en-US"/>
        </a:p>
      </dgm:t>
    </dgm:pt>
    <dgm:pt modelId="{3098DCE3-8BE4-1F4E-9C4D-708146B98C51}" type="sibTrans" cxnId="{7E44C54F-F57F-E048-803D-B1F63E0F17F7}">
      <dgm:prSet/>
      <dgm:spPr/>
      <dgm:t>
        <a:bodyPr/>
        <a:lstStyle/>
        <a:p>
          <a:endParaRPr lang="en-US"/>
        </a:p>
      </dgm:t>
    </dgm:pt>
    <dgm:pt modelId="{38AC6358-6AFE-3545-A1D9-8E99EEE960F1}" type="pres">
      <dgm:prSet presAssocID="{ABB5176F-4B74-8E41-93A0-A40683E23EB9}" presName="Name0" presStyleCnt="0">
        <dgm:presLayoutVars>
          <dgm:dir/>
          <dgm:animLvl val="lvl"/>
          <dgm:resizeHandles val="exact"/>
        </dgm:presLayoutVars>
      </dgm:prSet>
      <dgm:spPr/>
    </dgm:pt>
    <dgm:pt modelId="{E657A154-6A6B-A141-9DA7-1897874AE96F}" type="pres">
      <dgm:prSet presAssocID="{8EEED92D-6653-5F40-9231-602E34F47D02}" presName="boxAndChildren" presStyleCnt="0"/>
      <dgm:spPr/>
    </dgm:pt>
    <dgm:pt modelId="{D762B815-FD51-CD46-94C4-C87FCA1EF759}" type="pres">
      <dgm:prSet presAssocID="{8EEED92D-6653-5F40-9231-602E34F47D02}" presName="parentTextBox" presStyleLbl="node1" presStyleIdx="0" presStyleCnt="4"/>
      <dgm:spPr/>
    </dgm:pt>
    <dgm:pt modelId="{DD035991-47DC-FE4B-B341-6BCD6DB86177}" type="pres">
      <dgm:prSet presAssocID="{3098DCE3-8BE4-1F4E-9C4D-708146B98C51}" presName="sp" presStyleCnt="0"/>
      <dgm:spPr/>
    </dgm:pt>
    <dgm:pt modelId="{9BA4C10A-D062-DF4E-AFF3-82E05E051300}" type="pres">
      <dgm:prSet presAssocID="{6D5AA667-C519-0E40-AC5E-FD3FD814C823}" presName="arrowAndChildren" presStyleCnt="0"/>
      <dgm:spPr/>
    </dgm:pt>
    <dgm:pt modelId="{2962C462-1512-5C47-A86A-23E9C5ADFFFD}" type="pres">
      <dgm:prSet presAssocID="{6D5AA667-C519-0E40-AC5E-FD3FD814C823}" presName="parentTextArrow" presStyleLbl="node1" presStyleIdx="1" presStyleCnt="4"/>
      <dgm:spPr/>
    </dgm:pt>
    <dgm:pt modelId="{BA0EC8F6-4AA0-E042-86CF-D41F52A3C12C}" type="pres">
      <dgm:prSet presAssocID="{1F1585C3-D98E-DC4A-B4D0-7D1BCFC57E74}" presName="sp" presStyleCnt="0"/>
      <dgm:spPr/>
    </dgm:pt>
    <dgm:pt modelId="{4A26AE5D-4FCE-C14D-A6E1-1B949B0418F9}" type="pres">
      <dgm:prSet presAssocID="{F4E8D65D-58EF-FC42-B21A-2D9EE2B922B5}" presName="arrowAndChildren" presStyleCnt="0"/>
      <dgm:spPr/>
    </dgm:pt>
    <dgm:pt modelId="{7898F933-27EE-E54C-9260-ECB0AE0CE02C}" type="pres">
      <dgm:prSet presAssocID="{F4E8D65D-58EF-FC42-B21A-2D9EE2B922B5}" presName="parentTextArrow" presStyleLbl="node1" presStyleIdx="2" presStyleCnt="4"/>
      <dgm:spPr/>
    </dgm:pt>
    <dgm:pt modelId="{BB8550E4-3975-CC4C-8785-40FF2760070F}" type="pres">
      <dgm:prSet presAssocID="{58BD13F4-85EB-154A-A07A-0F443B33E9A3}" presName="sp" presStyleCnt="0"/>
      <dgm:spPr/>
    </dgm:pt>
    <dgm:pt modelId="{B7DFB49C-D8B4-C24F-AEBF-D8882E5C5A28}" type="pres">
      <dgm:prSet presAssocID="{4DDF8671-D4C1-5C49-AA1F-F9094B75269E}" presName="arrowAndChildren" presStyleCnt="0"/>
      <dgm:spPr/>
    </dgm:pt>
    <dgm:pt modelId="{B4F5C688-4874-3048-AAF2-24D99E44F81D}" type="pres">
      <dgm:prSet presAssocID="{4DDF8671-D4C1-5C49-AA1F-F9094B75269E}" presName="parentTextArrow" presStyleLbl="node1" presStyleIdx="3" presStyleCnt="4"/>
      <dgm:spPr/>
    </dgm:pt>
  </dgm:ptLst>
  <dgm:cxnLst>
    <dgm:cxn modelId="{AE9F6729-AF37-5347-A6F8-8A88A83EC6B0}" srcId="{ABB5176F-4B74-8E41-93A0-A40683E23EB9}" destId="{F4E8D65D-58EF-FC42-B21A-2D9EE2B922B5}" srcOrd="1" destOrd="0" parTransId="{7B576D28-AFDD-E844-ADE3-C15037C3E326}" sibTransId="{1F1585C3-D98E-DC4A-B4D0-7D1BCFC57E74}"/>
    <dgm:cxn modelId="{7E44C54F-F57F-E048-803D-B1F63E0F17F7}" srcId="{ABB5176F-4B74-8E41-93A0-A40683E23EB9}" destId="{6D5AA667-C519-0E40-AC5E-FD3FD814C823}" srcOrd="2" destOrd="0" parTransId="{0BCE8F04-A357-7746-AA87-FFF3555C5924}" sibTransId="{3098DCE3-8BE4-1F4E-9C4D-708146B98C51}"/>
    <dgm:cxn modelId="{AEC4B465-5429-4149-A34E-ACF302ACE833}" type="presOf" srcId="{6D5AA667-C519-0E40-AC5E-FD3FD814C823}" destId="{2962C462-1512-5C47-A86A-23E9C5ADFFFD}" srcOrd="0" destOrd="0" presId="urn:microsoft.com/office/officeart/2005/8/layout/process4"/>
    <dgm:cxn modelId="{A4D80B83-EF7A-D44D-A525-3EC11412559D}" type="presOf" srcId="{ABB5176F-4B74-8E41-93A0-A40683E23EB9}" destId="{38AC6358-6AFE-3545-A1D9-8E99EEE960F1}" srcOrd="0" destOrd="0" presId="urn:microsoft.com/office/officeart/2005/8/layout/process4"/>
    <dgm:cxn modelId="{087ACB8C-A89B-4040-B597-B9E59F80268F}" srcId="{ABB5176F-4B74-8E41-93A0-A40683E23EB9}" destId="{4DDF8671-D4C1-5C49-AA1F-F9094B75269E}" srcOrd="0" destOrd="0" parTransId="{2B8E9640-3438-2843-B7B7-7DFF91EF21AF}" sibTransId="{58BD13F4-85EB-154A-A07A-0F443B33E9A3}"/>
    <dgm:cxn modelId="{464FDAA4-D998-EC4E-A0EB-801601F3A10D}" type="presOf" srcId="{F4E8D65D-58EF-FC42-B21A-2D9EE2B922B5}" destId="{7898F933-27EE-E54C-9260-ECB0AE0CE02C}" srcOrd="0" destOrd="0" presId="urn:microsoft.com/office/officeart/2005/8/layout/process4"/>
    <dgm:cxn modelId="{1DC6B4B1-3B7B-3B40-A947-4451E215CE62}" type="presOf" srcId="{4DDF8671-D4C1-5C49-AA1F-F9094B75269E}" destId="{B4F5C688-4874-3048-AAF2-24D99E44F81D}" srcOrd="0" destOrd="0" presId="urn:microsoft.com/office/officeart/2005/8/layout/process4"/>
    <dgm:cxn modelId="{5E3194D8-8B13-F34B-9CC9-640BD21BD078}" srcId="{ABB5176F-4B74-8E41-93A0-A40683E23EB9}" destId="{8EEED92D-6653-5F40-9231-602E34F47D02}" srcOrd="3" destOrd="0" parTransId="{CE891938-6AAD-3B48-9690-568EC19A3C0B}" sibTransId="{63496B27-FD59-E743-90D4-FD16709592B3}"/>
    <dgm:cxn modelId="{25B376DC-083F-1145-BDEB-C4731CE76A58}" type="presOf" srcId="{8EEED92D-6653-5F40-9231-602E34F47D02}" destId="{D762B815-FD51-CD46-94C4-C87FCA1EF759}" srcOrd="0" destOrd="0" presId="urn:microsoft.com/office/officeart/2005/8/layout/process4"/>
    <dgm:cxn modelId="{BC0BD6F9-ED29-B844-AE3C-8A7A25453681}" type="presParOf" srcId="{38AC6358-6AFE-3545-A1D9-8E99EEE960F1}" destId="{E657A154-6A6B-A141-9DA7-1897874AE96F}" srcOrd="0" destOrd="0" presId="urn:microsoft.com/office/officeart/2005/8/layout/process4"/>
    <dgm:cxn modelId="{4E23F099-8F98-504A-A581-0B59E0A8DAEF}" type="presParOf" srcId="{E657A154-6A6B-A141-9DA7-1897874AE96F}" destId="{D762B815-FD51-CD46-94C4-C87FCA1EF759}" srcOrd="0" destOrd="0" presId="urn:microsoft.com/office/officeart/2005/8/layout/process4"/>
    <dgm:cxn modelId="{DF73F527-CB09-0945-A235-B8953C6C59FB}" type="presParOf" srcId="{38AC6358-6AFE-3545-A1D9-8E99EEE960F1}" destId="{DD035991-47DC-FE4B-B341-6BCD6DB86177}" srcOrd="1" destOrd="0" presId="urn:microsoft.com/office/officeart/2005/8/layout/process4"/>
    <dgm:cxn modelId="{2C361DD2-45F2-0C49-8B8D-2966B857CB41}" type="presParOf" srcId="{38AC6358-6AFE-3545-A1D9-8E99EEE960F1}" destId="{9BA4C10A-D062-DF4E-AFF3-82E05E051300}" srcOrd="2" destOrd="0" presId="urn:microsoft.com/office/officeart/2005/8/layout/process4"/>
    <dgm:cxn modelId="{9BA0A2AB-9591-624A-8951-2B7750A282A3}" type="presParOf" srcId="{9BA4C10A-D062-DF4E-AFF3-82E05E051300}" destId="{2962C462-1512-5C47-A86A-23E9C5ADFFFD}" srcOrd="0" destOrd="0" presId="urn:microsoft.com/office/officeart/2005/8/layout/process4"/>
    <dgm:cxn modelId="{C83A17CD-B7B2-8B4C-8BE6-093EB66CB4B0}" type="presParOf" srcId="{38AC6358-6AFE-3545-A1D9-8E99EEE960F1}" destId="{BA0EC8F6-4AA0-E042-86CF-D41F52A3C12C}" srcOrd="3" destOrd="0" presId="urn:microsoft.com/office/officeart/2005/8/layout/process4"/>
    <dgm:cxn modelId="{9705EAEB-2465-294C-BDA7-95D84F821A25}" type="presParOf" srcId="{38AC6358-6AFE-3545-A1D9-8E99EEE960F1}" destId="{4A26AE5D-4FCE-C14D-A6E1-1B949B0418F9}" srcOrd="4" destOrd="0" presId="urn:microsoft.com/office/officeart/2005/8/layout/process4"/>
    <dgm:cxn modelId="{9FE5FDEE-72B8-EE4A-AACE-DFB3D3041E09}" type="presParOf" srcId="{4A26AE5D-4FCE-C14D-A6E1-1B949B0418F9}" destId="{7898F933-27EE-E54C-9260-ECB0AE0CE02C}" srcOrd="0" destOrd="0" presId="urn:microsoft.com/office/officeart/2005/8/layout/process4"/>
    <dgm:cxn modelId="{16EB7ABF-1AD5-0847-9143-C3248AE0B86E}" type="presParOf" srcId="{38AC6358-6AFE-3545-A1D9-8E99EEE960F1}" destId="{BB8550E4-3975-CC4C-8785-40FF2760070F}" srcOrd="5" destOrd="0" presId="urn:microsoft.com/office/officeart/2005/8/layout/process4"/>
    <dgm:cxn modelId="{0F8E633E-CF24-7B44-A68B-70D084338ECA}" type="presParOf" srcId="{38AC6358-6AFE-3545-A1D9-8E99EEE960F1}" destId="{B7DFB49C-D8B4-C24F-AEBF-D8882E5C5A28}" srcOrd="6" destOrd="0" presId="urn:microsoft.com/office/officeart/2005/8/layout/process4"/>
    <dgm:cxn modelId="{E4E25722-652E-C443-87F2-9751CA2A06A9}" type="presParOf" srcId="{B7DFB49C-D8B4-C24F-AEBF-D8882E5C5A28}" destId="{B4F5C688-4874-3048-AAF2-24D99E44F81D}"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67C0D-CB0F-8A4F-AAB9-4171098894A7}">
      <dsp:nvSpPr>
        <dsp:cNvPr id="0" name=""/>
        <dsp:cNvSpPr/>
      </dsp:nvSpPr>
      <dsp:spPr>
        <a:xfrm>
          <a:off x="0" y="237580"/>
          <a:ext cx="8947150" cy="3720600"/>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45 CFR 46.109(e)</a:t>
          </a:r>
        </a:p>
        <a:p>
          <a:pPr marL="0" lvl="0" indent="0" algn="l" defTabSz="1333500">
            <a:lnSpc>
              <a:spcPct val="90000"/>
            </a:lnSpc>
            <a:spcBef>
              <a:spcPct val="0"/>
            </a:spcBef>
            <a:spcAft>
              <a:spcPct val="35000"/>
            </a:spcAft>
            <a:buNone/>
          </a:pPr>
          <a:r>
            <a:rPr lang="en-US" sz="3000" kern="1200" dirty="0"/>
            <a:t>An IRB shall conduct continuing review of research covered by this policy at intervals appropriate to the degree of risk, but not less than once per year, and shall have authority to observe or have a third party observe the consent process and the research.</a:t>
          </a:r>
          <a:r>
            <a:rPr lang="en-US" sz="3000" b="1" kern="1200" dirty="0"/>
            <a:t> </a:t>
          </a:r>
          <a:endParaRPr lang="en-US" sz="3000" kern="1200" dirty="0"/>
        </a:p>
      </dsp:txBody>
      <dsp:txXfrm>
        <a:off x="181625" y="419205"/>
        <a:ext cx="8583900" cy="3357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67C0D-CB0F-8A4F-AAB9-4171098894A7}">
      <dsp:nvSpPr>
        <dsp:cNvPr id="0" name=""/>
        <dsp:cNvSpPr/>
      </dsp:nvSpPr>
      <dsp:spPr>
        <a:xfrm>
          <a:off x="0" y="166575"/>
          <a:ext cx="8947150" cy="1909440"/>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The UTHSC IRB has the authority to review at any time all research records and materials including, but not limited to: informed consent documents; regulatory files; IRB files; subject's research and medical records, including the results of procedures and tests performed during the course of the research; arrangements for the storage of investigational articles (including drugs, devices, or biologics) and specimens; and protections for the security of paper and electronics research records, as well as for the transmission of the data and specimens to other sites.</a:t>
          </a:r>
          <a:endParaRPr lang="en-US" sz="1600" kern="1200" dirty="0"/>
        </a:p>
      </dsp:txBody>
      <dsp:txXfrm>
        <a:off x="93211" y="259786"/>
        <a:ext cx="8760728" cy="1723018"/>
      </dsp:txXfrm>
    </dsp:sp>
    <dsp:sp modelId="{92725547-B10A-2240-9013-F0571F204277}">
      <dsp:nvSpPr>
        <dsp:cNvPr id="0" name=""/>
        <dsp:cNvSpPr/>
      </dsp:nvSpPr>
      <dsp:spPr>
        <a:xfrm>
          <a:off x="0" y="2288670"/>
          <a:ext cx="8947150" cy="1907091"/>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Research compliance auditing staff also have the authority to observe the informed consent process and the conduct of the research, and to interview subjects either during or after their participation in research activities.</a:t>
          </a:r>
          <a:endParaRPr lang="en-US" sz="1600" kern="1200" dirty="0"/>
        </a:p>
      </dsp:txBody>
      <dsp:txXfrm>
        <a:off x="93097" y="2381767"/>
        <a:ext cx="8760956" cy="1720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0251E-78BA-414D-B7C1-777DC80EEFDA}">
      <dsp:nvSpPr>
        <dsp:cNvPr id="0" name=""/>
        <dsp:cNvSpPr/>
      </dsp:nvSpPr>
      <dsp:spPr>
        <a:xfrm>
          <a:off x="-4743408" y="-727071"/>
          <a:ext cx="5649904" cy="5649904"/>
        </a:xfrm>
        <a:prstGeom prst="blockArc">
          <a:avLst>
            <a:gd name="adj1" fmla="val 18900000"/>
            <a:gd name="adj2" fmla="val 2700000"/>
            <a:gd name="adj3" fmla="val 382"/>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5A7899-6DDA-3645-8C36-637A5F7C27B3}">
      <dsp:nvSpPr>
        <dsp:cNvPr id="0" name=""/>
        <dsp:cNvSpPr/>
      </dsp:nvSpPr>
      <dsp:spPr>
        <a:xfrm>
          <a:off x="396713" y="262151"/>
          <a:ext cx="8493168" cy="524638"/>
        </a:xfrm>
        <a:prstGeom prst="flowChartAlternateProcess">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41643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Assure protection for human subjects are implemented</a:t>
          </a:r>
          <a:endParaRPr lang="en-US" sz="1600" kern="1200" dirty="0"/>
        </a:p>
      </dsp:txBody>
      <dsp:txXfrm>
        <a:off x="422323" y="287761"/>
        <a:ext cx="8441948" cy="473418"/>
      </dsp:txXfrm>
    </dsp:sp>
    <dsp:sp modelId="{6A710A52-E828-F048-AAB2-48E849F14CDB}">
      <dsp:nvSpPr>
        <dsp:cNvPr id="0" name=""/>
        <dsp:cNvSpPr/>
      </dsp:nvSpPr>
      <dsp:spPr>
        <a:xfrm>
          <a:off x="68815" y="196571"/>
          <a:ext cx="655797" cy="655797"/>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66FC97-AF69-6E4E-A5E4-09C712746905}">
      <dsp:nvSpPr>
        <dsp:cNvPr id="0" name=""/>
        <dsp:cNvSpPr/>
      </dsp:nvSpPr>
      <dsp:spPr>
        <a:xfrm>
          <a:off x="772654" y="1048856"/>
          <a:ext cx="8117228" cy="524638"/>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41643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Verify that protections for human subjects are properly documented</a:t>
          </a:r>
          <a:endParaRPr lang="en-US" sz="1600" kern="1200" dirty="0"/>
        </a:p>
      </dsp:txBody>
      <dsp:txXfrm>
        <a:off x="798265" y="1074467"/>
        <a:ext cx="8066006" cy="473416"/>
      </dsp:txXfrm>
    </dsp:sp>
    <dsp:sp modelId="{246FCFB4-F0DE-E743-9E0D-DBB490DB922A}">
      <dsp:nvSpPr>
        <dsp:cNvPr id="0" name=""/>
        <dsp:cNvSpPr/>
      </dsp:nvSpPr>
      <dsp:spPr>
        <a:xfrm>
          <a:off x="444755" y="983276"/>
          <a:ext cx="655797" cy="655797"/>
        </a:xfrm>
        <a:prstGeom prst="ellipse">
          <a:avLst/>
        </a:prstGeom>
        <a:solidFill>
          <a:schemeClr val="lt1">
            <a:hueOff val="0"/>
            <a:satOff val="0"/>
            <a:lumOff val="0"/>
            <a:alphaOff val="0"/>
          </a:schemeClr>
        </a:solidFill>
        <a:ln w="19050" cap="rnd" cmpd="sng" algn="ctr">
          <a:solidFill>
            <a:schemeClr val="accent4">
              <a:hueOff val="664690"/>
              <a:satOff val="240"/>
              <a:lumOff val="-1961"/>
              <a:alphaOff val="0"/>
            </a:schemeClr>
          </a:solidFill>
          <a:prstDash val="solid"/>
        </a:ln>
        <a:effectLst/>
      </dsp:spPr>
      <dsp:style>
        <a:lnRef idx="2">
          <a:scrgbClr r="0" g="0" b="0"/>
        </a:lnRef>
        <a:fillRef idx="1">
          <a:scrgbClr r="0" g="0" b="0"/>
        </a:fillRef>
        <a:effectRef idx="0">
          <a:scrgbClr r="0" g="0" b="0"/>
        </a:effectRef>
        <a:fontRef idx="minor"/>
      </dsp:style>
    </dsp:sp>
    <dsp:sp modelId="{456B0583-D348-5140-8A08-FEE066D5578F}">
      <dsp:nvSpPr>
        <dsp:cNvPr id="0" name=""/>
        <dsp:cNvSpPr/>
      </dsp:nvSpPr>
      <dsp:spPr>
        <a:xfrm>
          <a:off x="888037" y="1835561"/>
          <a:ext cx="8001844" cy="524638"/>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41643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Assess compliance with applicable regulations, guidance, and local policies</a:t>
          </a:r>
          <a:endParaRPr lang="en-US" sz="1600" kern="1200" dirty="0"/>
        </a:p>
      </dsp:txBody>
      <dsp:txXfrm>
        <a:off x="913648" y="1861172"/>
        <a:ext cx="7950622" cy="473416"/>
      </dsp:txXfrm>
    </dsp:sp>
    <dsp:sp modelId="{93AA9533-0CAA-574A-B5D2-A0F94ED78A4A}">
      <dsp:nvSpPr>
        <dsp:cNvPr id="0" name=""/>
        <dsp:cNvSpPr/>
      </dsp:nvSpPr>
      <dsp:spPr>
        <a:xfrm>
          <a:off x="560138" y="1769982"/>
          <a:ext cx="655797" cy="655797"/>
        </a:xfrm>
        <a:prstGeom prst="ellipse">
          <a:avLst/>
        </a:prstGeom>
        <a:solidFill>
          <a:schemeClr val="lt1">
            <a:hueOff val="0"/>
            <a:satOff val="0"/>
            <a:lumOff val="0"/>
            <a:alphaOff val="0"/>
          </a:schemeClr>
        </a:solidFill>
        <a:ln w="19050" cap="rnd" cmpd="sng" algn="ctr">
          <a:solidFill>
            <a:schemeClr val="accent4">
              <a:hueOff val="1329380"/>
              <a:satOff val="481"/>
              <a:lumOff val="-3921"/>
              <a:alphaOff val="0"/>
            </a:schemeClr>
          </a:solidFill>
          <a:prstDash val="solid"/>
        </a:ln>
        <a:effectLst/>
      </dsp:spPr>
      <dsp:style>
        <a:lnRef idx="2">
          <a:scrgbClr r="0" g="0" b="0"/>
        </a:lnRef>
        <a:fillRef idx="1">
          <a:scrgbClr r="0" g="0" b="0"/>
        </a:fillRef>
        <a:effectRef idx="0">
          <a:scrgbClr r="0" g="0" b="0"/>
        </a:effectRef>
        <a:fontRef idx="minor"/>
      </dsp:style>
    </dsp:sp>
    <dsp:sp modelId="{BF11905C-7F85-1D42-A494-D7FF63F8355B}">
      <dsp:nvSpPr>
        <dsp:cNvPr id="0" name=""/>
        <dsp:cNvSpPr/>
      </dsp:nvSpPr>
      <dsp:spPr>
        <a:xfrm>
          <a:off x="772654" y="2622267"/>
          <a:ext cx="8117228" cy="524638"/>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416431" tIns="38100" rIns="38100" bIns="38100" numCol="1" spcCol="1270" anchor="ctr" anchorCtr="0">
          <a:noAutofit/>
        </a:bodyPr>
        <a:lstStyle/>
        <a:p>
          <a:pPr marL="0" lvl="0" indent="0" algn="l" defTabSz="666750">
            <a:lnSpc>
              <a:spcPct val="90000"/>
            </a:lnSpc>
            <a:spcBef>
              <a:spcPct val="0"/>
            </a:spcBef>
            <a:spcAft>
              <a:spcPct val="35000"/>
            </a:spcAft>
            <a:buNone/>
          </a:pPr>
          <a:r>
            <a:rPr lang="en-US" sz="1500" b="0" i="0" kern="1200" dirty="0"/>
            <a:t>Assure that the University and affiliated institutions remain in good standing with federal agencies that have oversight of human subject research activities</a:t>
          </a:r>
          <a:endParaRPr lang="en-US" sz="1500" kern="1200" dirty="0"/>
        </a:p>
      </dsp:txBody>
      <dsp:txXfrm>
        <a:off x="798265" y="2647878"/>
        <a:ext cx="8066006" cy="473416"/>
      </dsp:txXfrm>
    </dsp:sp>
    <dsp:sp modelId="{BFC488CF-0F2F-0942-9671-66116EF9F6B0}">
      <dsp:nvSpPr>
        <dsp:cNvPr id="0" name=""/>
        <dsp:cNvSpPr/>
      </dsp:nvSpPr>
      <dsp:spPr>
        <a:xfrm>
          <a:off x="444755" y="2556687"/>
          <a:ext cx="655797" cy="655797"/>
        </a:xfrm>
        <a:prstGeom prst="ellipse">
          <a:avLst/>
        </a:prstGeom>
        <a:solidFill>
          <a:schemeClr val="lt1">
            <a:hueOff val="0"/>
            <a:satOff val="0"/>
            <a:lumOff val="0"/>
            <a:alphaOff val="0"/>
          </a:schemeClr>
        </a:solidFill>
        <a:ln w="19050" cap="rnd" cmpd="sng" algn="ctr">
          <a:solidFill>
            <a:schemeClr val="accent4">
              <a:hueOff val="1994071"/>
              <a:satOff val="721"/>
              <a:lumOff val="-5882"/>
              <a:alphaOff val="0"/>
            </a:schemeClr>
          </a:solidFill>
          <a:prstDash val="solid"/>
        </a:ln>
        <a:effectLst/>
      </dsp:spPr>
      <dsp:style>
        <a:lnRef idx="2">
          <a:scrgbClr r="0" g="0" b="0"/>
        </a:lnRef>
        <a:fillRef idx="1">
          <a:scrgbClr r="0" g="0" b="0"/>
        </a:fillRef>
        <a:effectRef idx="0">
          <a:scrgbClr r="0" g="0" b="0"/>
        </a:effectRef>
        <a:fontRef idx="minor"/>
      </dsp:style>
    </dsp:sp>
    <dsp:sp modelId="{5E63DA85-F76F-BA46-A796-E8B629BC7AC4}">
      <dsp:nvSpPr>
        <dsp:cNvPr id="0" name=""/>
        <dsp:cNvSpPr/>
      </dsp:nvSpPr>
      <dsp:spPr>
        <a:xfrm>
          <a:off x="396713" y="3408972"/>
          <a:ext cx="8493168" cy="524638"/>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41643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kern="1200" dirty="0"/>
            <a:t>Confirm that study data are accurate and reliable</a:t>
          </a:r>
          <a:endParaRPr lang="en-US" sz="1600" kern="1200" dirty="0"/>
        </a:p>
      </dsp:txBody>
      <dsp:txXfrm>
        <a:off x="422324" y="3434583"/>
        <a:ext cx="8441946" cy="473416"/>
      </dsp:txXfrm>
    </dsp:sp>
    <dsp:sp modelId="{3AD604B2-425E-FB4F-AEC9-C482F230150F}">
      <dsp:nvSpPr>
        <dsp:cNvPr id="0" name=""/>
        <dsp:cNvSpPr/>
      </dsp:nvSpPr>
      <dsp:spPr>
        <a:xfrm>
          <a:off x="68815" y="3343392"/>
          <a:ext cx="655797" cy="655797"/>
        </a:xfrm>
        <a:prstGeom prst="ellipse">
          <a:avLst/>
        </a:prstGeom>
        <a:solidFill>
          <a:schemeClr val="lt1">
            <a:hueOff val="0"/>
            <a:satOff val="0"/>
            <a:lumOff val="0"/>
            <a:alphaOff val="0"/>
          </a:schemeClr>
        </a:solidFill>
        <a:ln w="19050" cap="rnd" cmpd="sng" algn="ctr">
          <a:solidFill>
            <a:schemeClr val="accent4">
              <a:hueOff val="2658761"/>
              <a:satOff val="962"/>
              <a:lumOff val="-784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9E29-D2E3-B347-BBF4-FDA300680C15}">
      <dsp:nvSpPr>
        <dsp:cNvPr id="0" name=""/>
        <dsp:cNvSpPr/>
      </dsp:nvSpPr>
      <dsp:spPr>
        <a:xfrm>
          <a:off x="0" y="15959"/>
          <a:ext cx="8947150" cy="795600"/>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Don’t wait until you receive an audit notice to go through your study files and organize.</a:t>
          </a:r>
          <a:endParaRPr lang="en-US" sz="2000" kern="1200" dirty="0"/>
        </a:p>
      </dsp:txBody>
      <dsp:txXfrm>
        <a:off x="38838" y="54797"/>
        <a:ext cx="8869474" cy="717924"/>
      </dsp:txXfrm>
    </dsp:sp>
    <dsp:sp modelId="{D860969F-42F3-2A47-BE18-D6523D08AD59}">
      <dsp:nvSpPr>
        <dsp:cNvPr id="0" name=""/>
        <dsp:cNvSpPr/>
      </dsp:nvSpPr>
      <dsp:spPr>
        <a:xfrm>
          <a:off x="0" y="1056559"/>
          <a:ext cx="8947150" cy="795600"/>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Conduct the study with the idea that someone will come behind you and review the study files – will they understand what happened?</a:t>
          </a:r>
          <a:endParaRPr lang="en-US" sz="2000" kern="1200" dirty="0"/>
        </a:p>
      </dsp:txBody>
      <dsp:txXfrm>
        <a:off x="38838" y="1095397"/>
        <a:ext cx="8869474" cy="717924"/>
      </dsp:txXfrm>
    </dsp:sp>
    <dsp:sp modelId="{0A0914BE-3F05-DA43-B336-37E2E7350145}">
      <dsp:nvSpPr>
        <dsp:cNvPr id="0" name=""/>
        <dsp:cNvSpPr/>
      </dsp:nvSpPr>
      <dsp:spPr>
        <a:xfrm>
          <a:off x="0" y="1664759"/>
          <a:ext cx="8947150" cy="194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72"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a:p>
          <a:pPr marL="171450" lvl="1" indent="-171450" algn="l" defTabSz="711200">
            <a:lnSpc>
              <a:spcPct val="90000"/>
            </a:lnSpc>
            <a:spcBef>
              <a:spcPct val="0"/>
            </a:spcBef>
            <a:spcAft>
              <a:spcPct val="20000"/>
            </a:spcAft>
            <a:buChar char="•"/>
          </a:pPr>
          <a:r>
            <a:rPr lang="en-US" sz="1600" b="0" i="0" kern="1200" dirty="0"/>
            <a:t>Institutional audits</a:t>
          </a:r>
          <a:endParaRPr lang="en-US" sz="1600" kern="1200" dirty="0"/>
        </a:p>
        <a:p>
          <a:pPr marL="171450" lvl="1" indent="-171450" algn="l" defTabSz="711200">
            <a:lnSpc>
              <a:spcPct val="90000"/>
            </a:lnSpc>
            <a:spcBef>
              <a:spcPct val="0"/>
            </a:spcBef>
            <a:spcAft>
              <a:spcPct val="20000"/>
            </a:spcAft>
            <a:buChar char="•"/>
          </a:pPr>
          <a:r>
            <a:rPr lang="en-US" sz="1600" b="0" i="0" kern="1200" dirty="0"/>
            <a:t>Study sponsor monitoring visits			</a:t>
          </a:r>
          <a:endParaRPr lang="en-US" sz="1600" kern="1200" dirty="0"/>
        </a:p>
        <a:p>
          <a:pPr marL="171450" lvl="1" indent="-171450" algn="l" defTabSz="711200">
            <a:lnSpc>
              <a:spcPct val="90000"/>
            </a:lnSpc>
            <a:spcBef>
              <a:spcPct val="0"/>
            </a:spcBef>
            <a:spcAft>
              <a:spcPct val="20000"/>
            </a:spcAft>
            <a:buChar char="•"/>
          </a:pPr>
          <a:r>
            <a:rPr lang="en-US" sz="1600" b="0" i="0" kern="1200" dirty="0"/>
            <a:t>IRB audits</a:t>
          </a:r>
          <a:endParaRPr lang="en-US" sz="1600" kern="1200" dirty="0"/>
        </a:p>
        <a:p>
          <a:pPr marL="171450" lvl="1" indent="-171450" algn="l" defTabSz="711200">
            <a:lnSpc>
              <a:spcPct val="90000"/>
            </a:lnSpc>
            <a:spcBef>
              <a:spcPct val="0"/>
            </a:spcBef>
            <a:spcAft>
              <a:spcPct val="20000"/>
            </a:spcAft>
            <a:buChar char="•"/>
          </a:pPr>
          <a:r>
            <a:rPr lang="en-US" sz="1600" b="0" i="0" kern="1200" dirty="0"/>
            <a:t>Other investigators</a:t>
          </a:r>
          <a:endParaRPr lang="en-US" sz="1600" kern="1200" dirty="0"/>
        </a:p>
        <a:p>
          <a:pPr marL="171450" lvl="1" indent="-171450" algn="l" defTabSz="711200">
            <a:lnSpc>
              <a:spcPct val="90000"/>
            </a:lnSpc>
            <a:spcBef>
              <a:spcPct val="0"/>
            </a:spcBef>
            <a:spcAft>
              <a:spcPct val="20000"/>
            </a:spcAft>
            <a:buChar char="•"/>
          </a:pPr>
          <a:r>
            <a:rPr lang="en-US" sz="1600" b="0" i="0" kern="1200" dirty="0"/>
            <a:t>FDA/OHRP</a:t>
          </a:r>
          <a:endParaRPr lang="en-US" sz="1600" kern="1200" dirty="0"/>
        </a:p>
        <a:p>
          <a:pPr marL="171450" lvl="1" indent="-171450" algn="l" defTabSz="711200">
            <a:lnSpc>
              <a:spcPct val="90000"/>
            </a:lnSpc>
            <a:spcBef>
              <a:spcPct val="0"/>
            </a:spcBef>
            <a:spcAft>
              <a:spcPct val="20000"/>
            </a:spcAft>
            <a:buChar char="•"/>
          </a:pPr>
          <a:r>
            <a:rPr lang="en-US" sz="1600" b="0" i="0" kern="1200" dirty="0"/>
            <a:t>NIH</a:t>
          </a:r>
          <a:endParaRPr lang="en-US" sz="1600" kern="1200" dirty="0"/>
        </a:p>
      </dsp:txBody>
      <dsp:txXfrm>
        <a:off x="0" y="1664759"/>
        <a:ext cx="8947150" cy="1945800"/>
      </dsp:txXfrm>
    </dsp:sp>
    <dsp:sp modelId="{AE21A79C-E7FD-EC4A-B878-1CE4686F1ECB}">
      <dsp:nvSpPr>
        <dsp:cNvPr id="0" name=""/>
        <dsp:cNvSpPr/>
      </dsp:nvSpPr>
      <dsp:spPr>
        <a:xfrm>
          <a:off x="0" y="3626518"/>
          <a:ext cx="8947150" cy="569243"/>
        </a:xfrm>
        <a:prstGeom prst="round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Call us about any issues you are having.</a:t>
          </a:r>
          <a:endParaRPr lang="en-US" sz="2000" kern="1200" dirty="0"/>
        </a:p>
      </dsp:txBody>
      <dsp:txXfrm>
        <a:off x="27788" y="3654306"/>
        <a:ext cx="8891574" cy="5136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AC917-F708-5649-9643-5020EC3FA2E0}">
      <dsp:nvSpPr>
        <dsp:cNvPr id="0" name=""/>
        <dsp:cNvSpPr/>
      </dsp:nvSpPr>
      <dsp:spPr>
        <a:xfrm>
          <a:off x="0" y="1070914"/>
          <a:ext cx="2904686" cy="1658235"/>
        </a:xfrm>
        <a:prstGeom prst="roundRect">
          <a:avLst>
            <a:gd name="adj" fmla="val 1000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t>The IRB conduct different types of audits</a:t>
          </a:r>
          <a:r>
            <a:rPr lang="en-US" sz="1300" b="0" i="0" kern="1200" dirty="0"/>
            <a:t>:</a:t>
          </a:r>
          <a:endParaRPr lang="en-US" sz="1300" kern="1200" dirty="0"/>
        </a:p>
      </dsp:txBody>
      <dsp:txXfrm>
        <a:off x="48568" y="1119482"/>
        <a:ext cx="2807550" cy="1561099"/>
      </dsp:txXfrm>
    </dsp:sp>
    <dsp:sp modelId="{4A9BDD6B-AFE6-3C40-962A-D2A3BE6633FF}">
      <dsp:nvSpPr>
        <dsp:cNvPr id="0" name=""/>
        <dsp:cNvSpPr/>
      </dsp:nvSpPr>
      <dsp:spPr>
        <a:xfrm rot="19266057">
          <a:off x="2635528" y="1121757"/>
          <a:ext cx="2427621" cy="32124"/>
        </a:xfrm>
        <a:custGeom>
          <a:avLst/>
          <a:gdLst/>
          <a:ahLst/>
          <a:cxnLst/>
          <a:rect l="0" t="0" r="0" b="0"/>
          <a:pathLst>
            <a:path>
              <a:moveTo>
                <a:pt x="0" y="16062"/>
              </a:moveTo>
              <a:lnTo>
                <a:pt x="2427621"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788648" y="1077128"/>
        <a:ext cx="121381" cy="121381"/>
      </dsp:txXfrm>
    </dsp:sp>
    <dsp:sp modelId="{2A5AB052-E9A5-1B4F-B94F-992272FAB63B}">
      <dsp:nvSpPr>
        <dsp:cNvPr id="0" name=""/>
        <dsp:cNvSpPr/>
      </dsp:nvSpPr>
      <dsp:spPr>
        <a:xfrm>
          <a:off x="4793991" y="1229"/>
          <a:ext cx="2845325" cy="748754"/>
        </a:xfrm>
        <a:prstGeom prst="roundRect">
          <a:avLst>
            <a:gd name="adj" fmla="val 1000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t>Random/Routine</a:t>
          </a:r>
          <a:endParaRPr lang="en-US" sz="2200" kern="1200" dirty="0"/>
        </a:p>
      </dsp:txBody>
      <dsp:txXfrm>
        <a:off x="4815921" y="23159"/>
        <a:ext cx="2801465" cy="704894"/>
      </dsp:txXfrm>
    </dsp:sp>
    <dsp:sp modelId="{7E808895-86A7-8446-84E1-0556E2693E6F}">
      <dsp:nvSpPr>
        <dsp:cNvPr id="0" name=""/>
        <dsp:cNvSpPr/>
      </dsp:nvSpPr>
      <dsp:spPr>
        <a:xfrm rot="20439191">
          <a:off x="2848149" y="1552290"/>
          <a:ext cx="2002378" cy="32124"/>
        </a:xfrm>
        <a:custGeom>
          <a:avLst/>
          <a:gdLst/>
          <a:ahLst/>
          <a:cxnLst/>
          <a:rect l="0" t="0" r="0" b="0"/>
          <a:pathLst>
            <a:path>
              <a:moveTo>
                <a:pt x="0" y="16062"/>
              </a:moveTo>
              <a:lnTo>
                <a:pt x="2002378"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799279" y="1518293"/>
        <a:ext cx="100118" cy="100118"/>
      </dsp:txXfrm>
    </dsp:sp>
    <dsp:sp modelId="{BF5FAD15-6AB3-E348-A276-3380F2FF18DA}">
      <dsp:nvSpPr>
        <dsp:cNvPr id="0" name=""/>
        <dsp:cNvSpPr/>
      </dsp:nvSpPr>
      <dsp:spPr>
        <a:xfrm>
          <a:off x="4793991" y="862296"/>
          <a:ext cx="2862247" cy="748754"/>
        </a:xfrm>
        <a:prstGeom prst="roundRect">
          <a:avLst>
            <a:gd name="adj" fmla="val 1000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t>For-Cause</a:t>
          </a:r>
          <a:endParaRPr lang="en-US" sz="2200" kern="1200" dirty="0"/>
        </a:p>
      </dsp:txBody>
      <dsp:txXfrm>
        <a:off x="4815921" y="884226"/>
        <a:ext cx="2818387" cy="704894"/>
      </dsp:txXfrm>
    </dsp:sp>
    <dsp:sp modelId="{2946C75B-8F19-E345-8510-2B9D8D459A5A}">
      <dsp:nvSpPr>
        <dsp:cNvPr id="0" name=""/>
        <dsp:cNvSpPr/>
      </dsp:nvSpPr>
      <dsp:spPr>
        <a:xfrm rot="358442">
          <a:off x="2899528" y="1982824"/>
          <a:ext cx="1899621" cy="32124"/>
        </a:xfrm>
        <a:custGeom>
          <a:avLst/>
          <a:gdLst/>
          <a:ahLst/>
          <a:cxnLst/>
          <a:rect l="0" t="0" r="0" b="0"/>
          <a:pathLst>
            <a:path>
              <a:moveTo>
                <a:pt x="0" y="16062"/>
              </a:moveTo>
              <a:lnTo>
                <a:pt x="1899621"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3801848" y="1951395"/>
        <a:ext cx="94981" cy="94981"/>
      </dsp:txXfrm>
    </dsp:sp>
    <dsp:sp modelId="{BD73CD26-AA70-5F4E-89F1-B6DD03C865BA}">
      <dsp:nvSpPr>
        <dsp:cNvPr id="0" name=""/>
        <dsp:cNvSpPr/>
      </dsp:nvSpPr>
      <dsp:spPr>
        <a:xfrm>
          <a:off x="4793991" y="1723363"/>
          <a:ext cx="2828373" cy="748754"/>
        </a:xfrm>
        <a:prstGeom prst="roundRect">
          <a:avLst>
            <a:gd name="adj" fmla="val 1000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t>Training</a:t>
          </a:r>
          <a:endParaRPr lang="en-US" sz="2200" kern="1200" dirty="0"/>
        </a:p>
      </dsp:txBody>
      <dsp:txXfrm>
        <a:off x="4815921" y="1745293"/>
        <a:ext cx="2784513" cy="704894"/>
      </dsp:txXfrm>
    </dsp:sp>
    <dsp:sp modelId="{3F526E1E-AFAC-7D4A-8BD1-0A4DFA67FC74}">
      <dsp:nvSpPr>
        <dsp:cNvPr id="0" name=""/>
        <dsp:cNvSpPr/>
      </dsp:nvSpPr>
      <dsp:spPr>
        <a:xfrm rot="1755989">
          <a:off x="2766463" y="2413357"/>
          <a:ext cx="2165751" cy="32124"/>
        </a:xfrm>
        <a:custGeom>
          <a:avLst/>
          <a:gdLst/>
          <a:ahLst/>
          <a:cxnLst/>
          <a:rect l="0" t="0" r="0" b="0"/>
          <a:pathLst>
            <a:path>
              <a:moveTo>
                <a:pt x="0" y="16062"/>
              </a:moveTo>
              <a:lnTo>
                <a:pt x="2165751"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795195" y="2375276"/>
        <a:ext cx="108287" cy="108287"/>
      </dsp:txXfrm>
    </dsp:sp>
    <dsp:sp modelId="{F30D9B76-A1F7-3345-A238-7536A37B8348}">
      <dsp:nvSpPr>
        <dsp:cNvPr id="0" name=""/>
        <dsp:cNvSpPr/>
      </dsp:nvSpPr>
      <dsp:spPr>
        <a:xfrm>
          <a:off x="4793991" y="2584430"/>
          <a:ext cx="2801418" cy="748754"/>
        </a:xfrm>
        <a:prstGeom prst="roundRect">
          <a:avLst>
            <a:gd name="adj" fmla="val 1000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t>Investigator Initiated</a:t>
          </a:r>
          <a:endParaRPr lang="en-US" sz="2200" kern="1200" dirty="0"/>
        </a:p>
      </dsp:txBody>
      <dsp:txXfrm>
        <a:off x="4815921" y="2606360"/>
        <a:ext cx="2757558" cy="704894"/>
      </dsp:txXfrm>
    </dsp:sp>
    <dsp:sp modelId="{24503BB4-345D-B743-A67B-06883B88F04B}">
      <dsp:nvSpPr>
        <dsp:cNvPr id="0" name=""/>
        <dsp:cNvSpPr/>
      </dsp:nvSpPr>
      <dsp:spPr>
        <a:xfrm rot="2727559">
          <a:off x="2502558" y="2843891"/>
          <a:ext cx="2693561" cy="32124"/>
        </a:xfrm>
        <a:custGeom>
          <a:avLst/>
          <a:gdLst/>
          <a:ahLst/>
          <a:cxnLst/>
          <a:rect l="0" t="0" r="0" b="0"/>
          <a:pathLst>
            <a:path>
              <a:moveTo>
                <a:pt x="0" y="16062"/>
              </a:moveTo>
              <a:lnTo>
                <a:pt x="2693561"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782000" y="2792614"/>
        <a:ext cx="134678" cy="134678"/>
      </dsp:txXfrm>
    </dsp:sp>
    <dsp:sp modelId="{F34A0C8A-D981-DE41-99E0-5C678A041DC9}">
      <dsp:nvSpPr>
        <dsp:cNvPr id="0" name=""/>
        <dsp:cNvSpPr/>
      </dsp:nvSpPr>
      <dsp:spPr>
        <a:xfrm>
          <a:off x="4793991" y="3445497"/>
          <a:ext cx="2818355" cy="748754"/>
        </a:xfrm>
        <a:prstGeom prst="roundRect">
          <a:avLst>
            <a:gd name="adj" fmla="val 10000"/>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i="0" kern="1200" dirty="0"/>
            <a:t>Informed consent</a:t>
          </a:r>
          <a:endParaRPr lang="en-US" sz="2200" kern="1200" dirty="0"/>
        </a:p>
      </dsp:txBody>
      <dsp:txXfrm>
        <a:off x="4815921" y="3467427"/>
        <a:ext cx="2774495" cy="704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B815-FD51-CD46-94C4-C87FCA1EF759}">
      <dsp:nvSpPr>
        <dsp:cNvPr id="0" name=""/>
        <dsp:cNvSpPr/>
      </dsp:nvSpPr>
      <dsp:spPr>
        <a:xfrm>
          <a:off x="0" y="3441433"/>
          <a:ext cx="8947150" cy="752901"/>
        </a:xfrm>
        <a:prstGeom prst="rec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Typically requires a response within two weeks</a:t>
          </a:r>
        </a:p>
      </dsp:txBody>
      <dsp:txXfrm>
        <a:off x="0" y="3441433"/>
        <a:ext cx="8947150" cy="752901"/>
      </dsp:txXfrm>
    </dsp:sp>
    <dsp:sp modelId="{2962C462-1512-5C47-A86A-23E9C5ADFFFD}">
      <dsp:nvSpPr>
        <dsp:cNvPr id="0" name=""/>
        <dsp:cNvSpPr/>
      </dsp:nvSpPr>
      <dsp:spPr>
        <a:xfrm rot="10800000">
          <a:off x="0" y="2294764"/>
          <a:ext cx="8947150" cy="1157962"/>
        </a:xfrm>
        <a:prstGeom prst="upArrowCallout">
          <a:avLst/>
        </a:prstGeom>
        <a:gradFill rotWithShape="1">
          <a:gsLst>
            <a:gs pos="0">
              <a:schemeClr val="accent5">
                <a:tint val="98000"/>
                <a:lumMod val="114000"/>
              </a:schemeClr>
            </a:gs>
            <a:gs pos="100000">
              <a:schemeClr val="accent5">
                <a:shade val="90000"/>
                <a:lumMod val="84000"/>
              </a:schemeClr>
            </a:gs>
          </a:gsLst>
          <a:lin ang="5400000" scaled="0"/>
        </a:gradFill>
        <a:ln>
          <a:solidFill>
            <a:schemeClr val="accent5">
              <a:lumMod val="40000"/>
              <a:lumOff val="60000"/>
            </a:schemeClr>
          </a:solid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Following the audit, we will send a copy of the audit report and a letter outlining any items that need further action based on the findings.</a:t>
          </a:r>
        </a:p>
        <a:p>
          <a:pPr marL="0" lvl="0" indent="0" algn="ctr" defTabSz="711200">
            <a:lnSpc>
              <a:spcPct val="90000"/>
            </a:lnSpc>
            <a:spcBef>
              <a:spcPct val="0"/>
            </a:spcBef>
            <a:spcAft>
              <a:spcPct val="35000"/>
            </a:spcAft>
            <a:buNone/>
          </a:pPr>
          <a:r>
            <a:rPr lang="en-US" sz="1600" kern="1200" dirty="0"/>
            <a:t>Sent to: PI, study contacts, Research Admin. Specialist (if applicable)</a:t>
          </a:r>
        </a:p>
      </dsp:txBody>
      <dsp:txXfrm rot="10800000">
        <a:off x="0" y="2294764"/>
        <a:ext cx="8947150" cy="752409"/>
      </dsp:txXfrm>
    </dsp:sp>
    <dsp:sp modelId="{7898F933-27EE-E54C-9260-ECB0AE0CE02C}">
      <dsp:nvSpPr>
        <dsp:cNvPr id="0" name=""/>
        <dsp:cNvSpPr/>
      </dsp:nvSpPr>
      <dsp:spPr>
        <a:xfrm rot="10800000">
          <a:off x="0" y="1148095"/>
          <a:ext cx="8947150" cy="1157962"/>
        </a:xfrm>
        <a:prstGeom prst="upArrowCallou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Investigator completes the Pre-Audit Form via iMedRIS within two weeks of the audit request. However, for-cause audits require the form to be submitted within one week of the audit request</a:t>
          </a:r>
        </a:p>
      </dsp:txBody>
      <dsp:txXfrm rot="10800000">
        <a:off x="0" y="1148095"/>
        <a:ext cx="8947150" cy="752409"/>
      </dsp:txXfrm>
    </dsp:sp>
    <dsp:sp modelId="{B4F5C688-4874-3048-AAF2-24D99E44F81D}">
      <dsp:nvSpPr>
        <dsp:cNvPr id="0" name=""/>
        <dsp:cNvSpPr/>
      </dsp:nvSpPr>
      <dsp:spPr>
        <a:xfrm rot="10800000">
          <a:off x="0" y="1426"/>
          <a:ext cx="8947150" cy="1157962"/>
        </a:xfrm>
        <a:prstGeom prst="upArrowCallout">
          <a:avLst/>
        </a:prstGeom>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lightRig rig="flat" dir="t"/>
        </a:scene3d>
        <a:sp3d prstMaterial="plastic">
          <a:bevelT w="0" h="0"/>
        </a:sp3d>
      </dsp:spPr>
      <dsp:style>
        <a:lnRef idx="0">
          <a:schemeClr val="accent5"/>
        </a:lnRef>
        <a:fillRef idx="3">
          <a:schemeClr val="accent5"/>
        </a:fillRef>
        <a:effectRef idx="3">
          <a:schemeClr val="accent5"/>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The Investigator is notified via iMedRIS correspondence regarding the audit</a:t>
          </a:r>
          <a:endParaRPr lang="en-US" sz="1600" kern="1200" dirty="0"/>
        </a:p>
      </dsp:txBody>
      <dsp:txXfrm rot="10800000">
        <a:off x="0" y="1426"/>
        <a:ext cx="8947150" cy="7524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190CB-5536-8542-B383-339DFFFC520F}" type="datetimeFigureOut">
              <a:rPr lang="en-US" smtClean="0"/>
              <a:t>3/29/22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4294A-1F40-134B-9A87-3271AC9475FB}" type="slidenum">
              <a:rPr lang="en-US" smtClean="0"/>
              <a:t>‹#›</a:t>
            </a:fld>
            <a:endParaRPr lang="en-US" dirty="0"/>
          </a:p>
        </p:txBody>
      </p:sp>
    </p:spTree>
    <p:extLst>
      <p:ext uri="{BB962C8B-B14F-4D97-AF65-F5344CB8AC3E}">
        <p14:creationId xmlns:p14="http://schemas.microsoft.com/office/powerpoint/2010/main" val="209067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Lucy Del Mar. </a:t>
            </a:r>
          </a:p>
          <a:p>
            <a:r>
              <a:rPr lang="en-US" dirty="0"/>
              <a:t>I am the IRB Compliance Advisor, and I would like to thank you for attending to today's presentation in Common UTHSC IRB Audit Finding.</a:t>
            </a:r>
          </a:p>
          <a:p>
            <a:r>
              <a:rPr lang="en-US" dirty="0"/>
              <a:t>We hope this presentation will provide  new insights and tools that will help you to be compliant with the regulations and local policies</a:t>
            </a:r>
          </a:p>
        </p:txBody>
      </p:sp>
      <p:sp>
        <p:nvSpPr>
          <p:cNvPr id="4" name="Slide Number Placeholder 3"/>
          <p:cNvSpPr>
            <a:spLocks noGrp="1"/>
          </p:cNvSpPr>
          <p:nvPr>
            <p:ph type="sldNum" sz="quarter" idx="5"/>
          </p:nvPr>
        </p:nvSpPr>
        <p:spPr/>
        <p:txBody>
          <a:bodyPr/>
          <a:lstStyle/>
          <a:p>
            <a:fld id="{6124294A-1F40-134B-9A87-3271AC9475FB}" type="slidenum">
              <a:rPr lang="en-US" smtClean="0"/>
              <a:t>1</a:t>
            </a:fld>
            <a:endParaRPr lang="en-US" dirty="0"/>
          </a:p>
        </p:txBody>
      </p:sp>
    </p:spTree>
    <p:extLst>
      <p:ext uri="{BB962C8B-B14F-4D97-AF65-F5344CB8AC3E}">
        <p14:creationId xmlns:p14="http://schemas.microsoft.com/office/powerpoint/2010/main" val="371485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not documented, is not done!!</a:t>
            </a:r>
          </a:p>
          <a:p>
            <a:endParaRPr lang="en-US" dirty="0"/>
          </a:p>
          <a:p>
            <a:r>
              <a:rPr lang="en-US" dirty="0"/>
              <a:t>Make sure to maintain accurate and adequate documentation</a:t>
            </a:r>
          </a:p>
        </p:txBody>
      </p:sp>
      <p:sp>
        <p:nvSpPr>
          <p:cNvPr id="4" name="Slide Number Placeholder 3"/>
          <p:cNvSpPr>
            <a:spLocks noGrp="1"/>
          </p:cNvSpPr>
          <p:nvPr>
            <p:ph type="sldNum" sz="quarter" idx="5"/>
          </p:nvPr>
        </p:nvSpPr>
        <p:spPr/>
        <p:txBody>
          <a:bodyPr/>
          <a:lstStyle/>
          <a:p>
            <a:fld id="{6124294A-1F40-134B-9A87-3271AC9475FB}" type="slidenum">
              <a:rPr lang="en-US" smtClean="0"/>
              <a:t>10</a:t>
            </a:fld>
            <a:endParaRPr lang="en-US" dirty="0"/>
          </a:p>
        </p:txBody>
      </p:sp>
    </p:spTree>
    <p:extLst>
      <p:ext uri="{BB962C8B-B14F-4D97-AF65-F5344CB8AC3E}">
        <p14:creationId xmlns:p14="http://schemas.microsoft.com/office/powerpoint/2010/main" val="426808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problems know the local policies and guide lines</a:t>
            </a:r>
          </a:p>
        </p:txBody>
      </p:sp>
      <p:sp>
        <p:nvSpPr>
          <p:cNvPr id="4" name="Slide Number Placeholder 3"/>
          <p:cNvSpPr>
            <a:spLocks noGrp="1"/>
          </p:cNvSpPr>
          <p:nvPr>
            <p:ph type="sldNum" sz="quarter" idx="5"/>
          </p:nvPr>
        </p:nvSpPr>
        <p:spPr/>
        <p:txBody>
          <a:bodyPr/>
          <a:lstStyle/>
          <a:p>
            <a:fld id="{6124294A-1F40-134B-9A87-3271AC9475FB}" type="slidenum">
              <a:rPr lang="en-US" smtClean="0"/>
              <a:t>11</a:t>
            </a:fld>
            <a:endParaRPr lang="en-US" dirty="0"/>
          </a:p>
        </p:txBody>
      </p:sp>
    </p:spTree>
    <p:extLst>
      <p:ext uri="{BB962C8B-B14F-4D97-AF65-F5344CB8AC3E}">
        <p14:creationId xmlns:p14="http://schemas.microsoft.com/office/powerpoint/2010/main" val="201681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12</a:t>
            </a:fld>
            <a:endParaRPr lang="en-US" dirty="0"/>
          </a:p>
        </p:txBody>
      </p:sp>
    </p:spTree>
    <p:extLst>
      <p:ext uri="{BB962C8B-B14F-4D97-AF65-F5344CB8AC3E}">
        <p14:creationId xmlns:p14="http://schemas.microsoft.com/office/powerpoint/2010/main" val="396914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13</a:t>
            </a:fld>
            <a:endParaRPr lang="en-US" dirty="0"/>
          </a:p>
        </p:txBody>
      </p:sp>
    </p:spTree>
    <p:extLst>
      <p:ext uri="{BB962C8B-B14F-4D97-AF65-F5344CB8AC3E}">
        <p14:creationId xmlns:p14="http://schemas.microsoft.com/office/powerpoint/2010/main" val="215127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find the IRB SOPs that will help you with the conduct of the study.</a:t>
            </a:r>
          </a:p>
        </p:txBody>
      </p:sp>
      <p:sp>
        <p:nvSpPr>
          <p:cNvPr id="4" name="Slide Number Placeholder 3"/>
          <p:cNvSpPr>
            <a:spLocks noGrp="1"/>
          </p:cNvSpPr>
          <p:nvPr>
            <p:ph type="sldNum" sz="quarter" idx="5"/>
          </p:nvPr>
        </p:nvSpPr>
        <p:spPr/>
        <p:txBody>
          <a:bodyPr/>
          <a:lstStyle/>
          <a:p>
            <a:fld id="{6124294A-1F40-134B-9A87-3271AC9475FB}" type="slidenum">
              <a:rPr lang="en-US" smtClean="0"/>
              <a:t>14</a:t>
            </a:fld>
            <a:endParaRPr lang="en-US" dirty="0"/>
          </a:p>
        </p:txBody>
      </p:sp>
    </p:spTree>
    <p:extLst>
      <p:ext uri="{BB962C8B-B14F-4D97-AF65-F5344CB8AC3E}">
        <p14:creationId xmlns:p14="http://schemas.microsoft.com/office/powerpoint/2010/main" val="36747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past two years were very challenging to continue performing IRB audits due to the COVID-19 pandemic, but we manage as everyone else.</a:t>
            </a:r>
          </a:p>
        </p:txBody>
      </p:sp>
      <p:sp>
        <p:nvSpPr>
          <p:cNvPr id="4" name="Slide Number Placeholder 3"/>
          <p:cNvSpPr>
            <a:spLocks noGrp="1"/>
          </p:cNvSpPr>
          <p:nvPr>
            <p:ph type="sldNum" sz="quarter" idx="5"/>
          </p:nvPr>
        </p:nvSpPr>
        <p:spPr/>
        <p:txBody>
          <a:bodyPr/>
          <a:lstStyle/>
          <a:p>
            <a:fld id="{6124294A-1F40-134B-9A87-3271AC9475FB}" type="slidenum">
              <a:rPr lang="en-US" smtClean="0"/>
              <a:t>15</a:t>
            </a:fld>
            <a:endParaRPr lang="en-US" dirty="0"/>
          </a:p>
        </p:txBody>
      </p:sp>
    </p:spTree>
    <p:extLst>
      <p:ext uri="{BB962C8B-B14F-4D97-AF65-F5344CB8AC3E}">
        <p14:creationId xmlns:p14="http://schemas.microsoft.com/office/powerpoint/2010/main" val="1741164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Subject consent/assent and LAR/parent signatures must be BEFORE the person obtaining the consent/investigator sign.</a:t>
            </a:r>
          </a:p>
          <a:p>
            <a:pPr marL="171450" indent="-171450">
              <a:buFontTx/>
              <a:buChar char="-"/>
            </a:pPr>
            <a:r>
              <a:rPr lang="en-US" dirty="0"/>
              <a:t>Consent must be obtained before any study procedures are performed.</a:t>
            </a:r>
          </a:p>
          <a:p>
            <a:pPr marL="171450" indent="-171450">
              <a:buFontTx/>
              <a:buChar char="-"/>
            </a:pPr>
            <a:r>
              <a:rPr lang="en-US" dirty="0"/>
              <a:t>Person obtaining consent must sign immediately (or as soon as possible) after the subject/LAR.</a:t>
            </a:r>
          </a:p>
          <a:p>
            <a:pPr marL="171450" indent="-171450">
              <a:buFontTx/>
              <a:buChar char="-"/>
            </a:pPr>
            <a:r>
              <a:rPr lang="en-US" dirty="0"/>
              <a:t>Investigator must sign within 72 hrs. per UTHSC IRB policy</a:t>
            </a:r>
          </a:p>
          <a:p>
            <a:pPr marL="171450" indent="-171450">
              <a:buFontTx/>
              <a:buChar char="-"/>
            </a:pPr>
            <a:r>
              <a:rPr lang="en-US" dirty="0"/>
              <a:t>If y the consent form is missing,</a:t>
            </a:r>
          </a:p>
          <a:p>
            <a:pPr marL="171450" indent="-171450">
              <a:buFontTx/>
              <a:buChar char="-"/>
            </a:pPr>
            <a:r>
              <a:rPr lang="en-US" dirty="0"/>
              <a:t> you would not be able to use the data collected on that subject</a:t>
            </a:r>
          </a:p>
        </p:txBody>
      </p:sp>
      <p:sp>
        <p:nvSpPr>
          <p:cNvPr id="4" name="Slide Number Placeholder 3"/>
          <p:cNvSpPr>
            <a:spLocks noGrp="1"/>
          </p:cNvSpPr>
          <p:nvPr>
            <p:ph type="sldNum" sz="quarter" idx="5"/>
          </p:nvPr>
        </p:nvSpPr>
        <p:spPr/>
        <p:txBody>
          <a:bodyPr/>
          <a:lstStyle/>
          <a:p>
            <a:fld id="{6124294A-1F40-134B-9A87-3271AC9475FB}" type="slidenum">
              <a:rPr lang="en-US" smtClean="0"/>
              <a:t>16</a:t>
            </a:fld>
            <a:endParaRPr lang="en-US" dirty="0"/>
          </a:p>
        </p:txBody>
      </p:sp>
    </p:spTree>
    <p:extLst>
      <p:ext uri="{BB962C8B-B14F-4D97-AF65-F5344CB8AC3E}">
        <p14:creationId xmlns:p14="http://schemas.microsoft.com/office/powerpoint/2010/main" val="1534771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400550"/>
            <a:ext cx="5486400" cy="3600450"/>
          </a:xfrm>
        </p:spPr>
        <p:txBody>
          <a:bodyPr/>
          <a:lstStyle/>
          <a:p>
            <a:r>
              <a:rPr lang="en-US" dirty="0"/>
              <a:t>Altering the consent process approved by the IRB:</a:t>
            </a:r>
          </a:p>
          <a:p>
            <a:r>
              <a:rPr lang="en-US" dirty="0"/>
              <a:t>We will find notes in the consent form regarding obtaining telephone consent and a note that may read: </a:t>
            </a:r>
            <a:r>
              <a:rPr lang="en-US" b="1" dirty="0"/>
              <a:t>“Father was not present during the study visit.  Called father on the phone and he gave verbal consent for his son to participate.”</a:t>
            </a:r>
          </a:p>
          <a:p>
            <a:endParaRPr lang="en-US" b="1" dirty="0"/>
          </a:p>
          <a:p>
            <a:r>
              <a:rPr lang="en-US" b="1" dirty="0"/>
              <a:t>The consent discussion documentation is required for our IRB: explain the insert.</a:t>
            </a:r>
          </a:p>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17</a:t>
            </a:fld>
            <a:endParaRPr lang="en-US" dirty="0"/>
          </a:p>
        </p:txBody>
      </p:sp>
    </p:spTree>
    <p:extLst>
      <p:ext uri="{BB962C8B-B14F-4D97-AF65-F5344CB8AC3E}">
        <p14:creationId xmlns:p14="http://schemas.microsoft.com/office/powerpoint/2010/main" val="59062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adjust this template, or do it as a check list, whatever works best for you. The important thing is that this document should accompany the consent form</a:t>
            </a:r>
          </a:p>
        </p:txBody>
      </p:sp>
      <p:sp>
        <p:nvSpPr>
          <p:cNvPr id="4" name="Slide Number Placeholder 3"/>
          <p:cNvSpPr>
            <a:spLocks noGrp="1"/>
          </p:cNvSpPr>
          <p:nvPr>
            <p:ph type="sldNum" sz="quarter" idx="5"/>
          </p:nvPr>
        </p:nvSpPr>
        <p:spPr/>
        <p:txBody>
          <a:bodyPr/>
          <a:lstStyle/>
          <a:p>
            <a:fld id="{6124294A-1F40-134B-9A87-3271AC9475FB}" type="slidenum">
              <a:rPr lang="en-US" smtClean="0"/>
              <a:t>18</a:t>
            </a:fld>
            <a:endParaRPr lang="en-US" dirty="0"/>
          </a:p>
        </p:txBody>
      </p:sp>
    </p:spTree>
    <p:extLst>
      <p:ext uri="{BB962C8B-B14F-4D97-AF65-F5344CB8AC3E}">
        <p14:creationId xmlns:p14="http://schemas.microsoft.com/office/powerpoint/2010/main" val="127526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19</a:t>
            </a:fld>
            <a:endParaRPr lang="en-US" dirty="0"/>
          </a:p>
        </p:txBody>
      </p:sp>
    </p:spTree>
    <p:extLst>
      <p:ext uri="{BB962C8B-B14F-4D97-AF65-F5344CB8AC3E}">
        <p14:creationId xmlns:p14="http://schemas.microsoft.com/office/powerpoint/2010/main" val="182682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federal regulations give the IRB the authority to audit approved research studies, under Title 45 of the CFR, sub part 46(e) , so  you will be compliant with the federal regulations by showing the IRB Compliance Advisor all study records including the ones with PHI.</a:t>
            </a:r>
          </a:p>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2</a:t>
            </a:fld>
            <a:endParaRPr lang="en-US" dirty="0"/>
          </a:p>
        </p:txBody>
      </p:sp>
    </p:spTree>
    <p:extLst>
      <p:ext uri="{BB962C8B-B14F-4D97-AF65-F5344CB8AC3E}">
        <p14:creationId xmlns:p14="http://schemas.microsoft.com/office/powerpoint/2010/main" val="500539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20</a:t>
            </a:fld>
            <a:endParaRPr lang="en-US" dirty="0"/>
          </a:p>
        </p:txBody>
      </p:sp>
    </p:spTree>
    <p:extLst>
      <p:ext uri="{BB962C8B-B14F-4D97-AF65-F5344CB8AC3E}">
        <p14:creationId xmlns:p14="http://schemas.microsoft.com/office/powerpoint/2010/main" val="2432046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2">
              <a:buClr>
                <a:schemeClr val="accent3"/>
              </a:buClr>
            </a:pPr>
            <a:endParaRPr lang="en-US" dirty="0"/>
          </a:p>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21</a:t>
            </a:fld>
            <a:endParaRPr lang="en-US" dirty="0"/>
          </a:p>
        </p:txBody>
      </p:sp>
    </p:spTree>
    <p:extLst>
      <p:ext uri="{BB962C8B-B14F-4D97-AF65-F5344CB8AC3E}">
        <p14:creationId xmlns:p14="http://schemas.microsoft.com/office/powerpoint/2010/main" val="2423124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24</a:t>
            </a:fld>
            <a:endParaRPr lang="en-US" dirty="0"/>
          </a:p>
        </p:txBody>
      </p:sp>
    </p:spTree>
    <p:extLst>
      <p:ext uri="{BB962C8B-B14F-4D97-AF65-F5344CB8AC3E}">
        <p14:creationId xmlns:p14="http://schemas.microsoft.com/office/powerpoint/2010/main" val="1607907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25</a:t>
            </a:fld>
            <a:endParaRPr lang="en-US" dirty="0"/>
          </a:p>
        </p:txBody>
      </p:sp>
    </p:spTree>
    <p:extLst>
      <p:ext uri="{BB962C8B-B14F-4D97-AF65-F5344CB8AC3E}">
        <p14:creationId xmlns:p14="http://schemas.microsoft.com/office/powerpoint/2010/main" val="238625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28</a:t>
            </a:fld>
            <a:endParaRPr lang="en-US" dirty="0"/>
          </a:p>
        </p:txBody>
      </p:sp>
    </p:spTree>
    <p:extLst>
      <p:ext uri="{BB962C8B-B14F-4D97-AF65-F5344CB8AC3E}">
        <p14:creationId xmlns:p14="http://schemas.microsoft.com/office/powerpoint/2010/main" val="1340851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research records organized will avoid many issues, and will help you to have a better control over the conduct of your study.</a:t>
            </a:r>
          </a:p>
        </p:txBody>
      </p:sp>
      <p:sp>
        <p:nvSpPr>
          <p:cNvPr id="4" name="Slide Number Placeholder 3"/>
          <p:cNvSpPr>
            <a:spLocks noGrp="1"/>
          </p:cNvSpPr>
          <p:nvPr>
            <p:ph type="sldNum" sz="quarter" idx="5"/>
          </p:nvPr>
        </p:nvSpPr>
        <p:spPr/>
        <p:txBody>
          <a:bodyPr/>
          <a:lstStyle/>
          <a:p>
            <a:fld id="{6124294A-1F40-134B-9A87-3271AC9475FB}" type="slidenum">
              <a:rPr lang="en-US" smtClean="0"/>
              <a:t>29</a:t>
            </a:fld>
            <a:endParaRPr lang="en-US" dirty="0"/>
          </a:p>
        </p:txBody>
      </p:sp>
    </p:spTree>
    <p:extLst>
      <p:ext uri="{BB962C8B-B14F-4D97-AF65-F5344CB8AC3E}">
        <p14:creationId xmlns:p14="http://schemas.microsoft.com/office/powerpoint/2010/main" val="407798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30</a:t>
            </a:fld>
            <a:endParaRPr lang="en-US" dirty="0"/>
          </a:p>
        </p:txBody>
      </p:sp>
    </p:spTree>
    <p:extLst>
      <p:ext uri="{BB962C8B-B14F-4D97-AF65-F5344CB8AC3E}">
        <p14:creationId xmlns:p14="http://schemas.microsoft.com/office/powerpoint/2010/main" val="2571173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ALCOA+  principles describe the components to ensures data integrity. It was introduced by the FDA in the 90, and it is still in use.</a:t>
            </a:r>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31</a:t>
            </a:fld>
            <a:endParaRPr lang="en-US" dirty="0"/>
          </a:p>
        </p:txBody>
      </p:sp>
    </p:spTree>
    <p:extLst>
      <p:ext uri="{BB962C8B-B14F-4D97-AF65-F5344CB8AC3E}">
        <p14:creationId xmlns:p14="http://schemas.microsoft.com/office/powerpoint/2010/main" val="1940745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32</a:t>
            </a:fld>
            <a:endParaRPr lang="en-US" dirty="0"/>
          </a:p>
        </p:txBody>
      </p:sp>
    </p:spTree>
    <p:extLst>
      <p:ext uri="{BB962C8B-B14F-4D97-AF65-F5344CB8AC3E}">
        <p14:creationId xmlns:p14="http://schemas.microsoft.com/office/powerpoint/2010/main" val="3559714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more subjects may be enrolled that was approved in the study application. Check your IRB-approved study application, under section </a:t>
            </a:r>
            <a:r>
              <a:rPr lang="en-US" u="sng" dirty="0"/>
              <a:t>1400</a:t>
            </a:r>
            <a:r>
              <a:rPr lang="en-US" dirty="0"/>
              <a:t>, and know how many subjects you are approved to enroll.</a:t>
            </a:r>
          </a:p>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33</a:t>
            </a:fld>
            <a:endParaRPr lang="en-US" dirty="0"/>
          </a:p>
        </p:txBody>
      </p:sp>
    </p:spTree>
    <p:extLst>
      <p:ext uri="{BB962C8B-B14F-4D97-AF65-F5344CB8AC3E}">
        <p14:creationId xmlns:p14="http://schemas.microsoft.com/office/powerpoint/2010/main" val="305022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policy is to provide written guidance on operational requirements for compliance auditing activities.</a:t>
            </a:r>
          </a:p>
        </p:txBody>
      </p:sp>
      <p:sp>
        <p:nvSpPr>
          <p:cNvPr id="4" name="Slide Number Placeholder 3"/>
          <p:cNvSpPr>
            <a:spLocks noGrp="1"/>
          </p:cNvSpPr>
          <p:nvPr>
            <p:ph type="sldNum" sz="quarter" idx="5"/>
          </p:nvPr>
        </p:nvSpPr>
        <p:spPr/>
        <p:txBody>
          <a:bodyPr/>
          <a:lstStyle/>
          <a:p>
            <a:fld id="{6124294A-1F40-134B-9A87-3271AC9475FB}" type="slidenum">
              <a:rPr lang="en-US" smtClean="0"/>
              <a:t>3</a:t>
            </a:fld>
            <a:endParaRPr lang="en-US" dirty="0"/>
          </a:p>
        </p:txBody>
      </p:sp>
    </p:spTree>
    <p:extLst>
      <p:ext uri="{BB962C8B-B14F-4D97-AF65-F5344CB8AC3E}">
        <p14:creationId xmlns:p14="http://schemas.microsoft.com/office/powerpoint/2010/main" val="5291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34</a:t>
            </a:fld>
            <a:endParaRPr lang="en-US" dirty="0"/>
          </a:p>
        </p:txBody>
      </p:sp>
    </p:spTree>
    <p:extLst>
      <p:ext uri="{BB962C8B-B14F-4D97-AF65-F5344CB8AC3E}">
        <p14:creationId xmlns:p14="http://schemas.microsoft.com/office/powerpoint/2010/main" val="3237417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study has an inclusion/exclusion criteria this check list should be included.</a:t>
            </a:r>
          </a:p>
          <a:p>
            <a:r>
              <a:rPr lang="en-US" dirty="0"/>
              <a:t>This is a good way to confirm if a subject meets enrollment criteria</a:t>
            </a:r>
          </a:p>
          <a:p>
            <a:r>
              <a:rPr lang="en-US" dirty="0"/>
              <a:t>Talk about the insert and where to find the template.</a:t>
            </a:r>
          </a:p>
        </p:txBody>
      </p:sp>
      <p:sp>
        <p:nvSpPr>
          <p:cNvPr id="4" name="Slide Number Placeholder 3"/>
          <p:cNvSpPr>
            <a:spLocks noGrp="1"/>
          </p:cNvSpPr>
          <p:nvPr>
            <p:ph type="sldNum" sz="quarter" idx="5"/>
          </p:nvPr>
        </p:nvSpPr>
        <p:spPr/>
        <p:txBody>
          <a:bodyPr/>
          <a:lstStyle/>
          <a:p>
            <a:fld id="{6124294A-1F40-134B-9A87-3271AC9475FB}" type="slidenum">
              <a:rPr lang="en-US" smtClean="0"/>
              <a:t>35</a:t>
            </a:fld>
            <a:endParaRPr lang="en-US" dirty="0"/>
          </a:p>
        </p:txBody>
      </p:sp>
    </p:spTree>
    <p:extLst>
      <p:ext uri="{BB962C8B-B14F-4D97-AF65-F5344CB8AC3E}">
        <p14:creationId xmlns:p14="http://schemas.microsoft.com/office/powerpoint/2010/main" val="59970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Investigator needs to follow what was describe in the study application to protect subject confidentiality:</a:t>
            </a:r>
          </a:p>
          <a:p>
            <a:r>
              <a:rPr lang="en-US" dirty="0"/>
              <a:t>Records store in locks cabinets</a:t>
            </a:r>
          </a:p>
          <a:p>
            <a:r>
              <a:rPr lang="en-US" dirty="0"/>
              <a:t>Address of the store location is stated in the IRB application.</a:t>
            </a:r>
          </a:p>
          <a:p>
            <a:r>
              <a:rPr lang="en-US" dirty="0"/>
              <a:t>Electronic databases should be password protected.</a:t>
            </a:r>
          </a:p>
        </p:txBody>
      </p:sp>
      <p:sp>
        <p:nvSpPr>
          <p:cNvPr id="4" name="Slide Number Placeholder 3"/>
          <p:cNvSpPr>
            <a:spLocks noGrp="1"/>
          </p:cNvSpPr>
          <p:nvPr>
            <p:ph type="sldNum" sz="quarter" idx="5"/>
          </p:nvPr>
        </p:nvSpPr>
        <p:spPr/>
        <p:txBody>
          <a:bodyPr/>
          <a:lstStyle/>
          <a:p>
            <a:fld id="{6124294A-1F40-134B-9A87-3271AC9475FB}" type="slidenum">
              <a:rPr lang="en-US" smtClean="0"/>
              <a:t>36</a:t>
            </a:fld>
            <a:endParaRPr lang="en-US" dirty="0"/>
          </a:p>
        </p:txBody>
      </p:sp>
    </p:spTree>
    <p:extLst>
      <p:ext uri="{BB962C8B-B14F-4D97-AF65-F5344CB8AC3E}">
        <p14:creationId xmlns:p14="http://schemas.microsoft.com/office/powerpoint/2010/main" val="2281233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37</a:t>
            </a:fld>
            <a:endParaRPr lang="en-US" dirty="0"/>
          </a:p>
        </p:txBody>
      </p:sp>
    </p:spTree>
    <p:extLst>
      <p:ext uri="{BB962C8B-B14F-4D97-AF65-F5344CB8AC3E}">
        <p14:creationId xmlns:p14="http://schemas.microsoft.com/office/powerpoint/2010/main" val="1406815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38</a:t>
            </a:fld>
            <a:endParaRPr lang="en-US" dirty="0"/>
          </a:p>
        </p:txBody>
      </p:sp>
    </p:spTree>
    <p:extLst>
      <p:ext uri="{BB962C8B-B14F-4D97-AF65-F5344CB8AC3E}">
        <p14:creationId xmlns:p14="http://schemas.microsoft.com/office/powerpoint/2010/main" val="276333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compliance auditing is meant  to accomplish several goals:</a:t>
            </a:r>
          </a:p>
          <a:p>
            <a:r>
              <a:rPr lang="en-US" dirty="0"/>
              <a:t>Because UT accepts federal research dollars, then all research is subject to federal regulations.</a:t>
            </a:r>
          </a:p>
          <a:p>
            <a:r>
              <a:rPr lang="en-US" dirty="0"/>
              <a:t>A poorly conducted study in one department may produce severe consequences for the entire university.</a:t>
            </a:r>
          </a:p>
        </p:txBody>
      </p:sp>
      <p:sp>
        <p:nvSpPr>
          <p:cNvPr id="4" name="Slide Number Placeholder 3"/>
          <p:cNvSpPr>
            <a:spLocks noGrp="1"/>
          </p:cNvSpPr>
          <p:nvPr>
            <p:ph type="sldNum" sz="quarter" idx="5"/>
          </p:nvPr>
        </p:nvSpPr>
        <p:spPr/>
        <p:txBody>
          <a:bodyPr/>
          <a:lstStyle/>
          <a:p>
            <a:fld id="{6124294A-1F40-134B-9A87-3271AC9475FB}" type="slidenum">
              <a:rPr lang="en-US" smtClean="0"/>
              <a:t>4</a:t>
            </a:fld>
            <a:endParaRPr lang="en-US" dirty="0"/>
          </a:p>
        </p:txBody>
      </p:sp>
    </p:spTree>
    <p:extLst>
      <p:ext uri="{BB962C8B-B14F-4D97-AF65-F5344CB8AC3E}">
        <p14:creationId xmlns:p14="http://schemas.microsoft.com/office/powerpoint/2010/main" val="227394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accomplish these goals?</a:t>
            </a:r>
          </a:p>
        </p:txBody>
      </p:sp>
      <p:sp>
        <p:nvSpPr>
          <p:cNvPr id="4" name="Slide Number Placeholder 3"/>
          <p:cNvSpPr>
            <a:spLocks noGrp="1"/>
          </p:cNvSpPr>
          <p:nvPr>
            <p:ph type="sldNum" sz="quarter" idx="5"/>
          </p:nvPr>
        </p:nvSpPr>
        <p:spPr/>
        <p:txBody>
          <a:bodyPr/>
          <a:lstStyle/>
          <a:p>
            <a:fld id="{6124294A-1F40-134B-9A87-3271AC9475FB}" type="slidenum">
              <a:rPr lang="en-US" smtClean="0"/>
              <a:t>5</a:t>
            </a:fld>
            <a:endParaRPr lang="en-US" dirty="0"/>
          </a:p>
        </p:txBody>
      </p:sp>
    </p:spTree>
    <p:extLst>
      <p:ext uri="{BB962C8B-B14F-4D97-AF65-F5344CB8AC3E}">
        <p14:creationId xmlns:p14="http://schemas.microsoft.com/office/powerpoint/2010/main" val="129342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cartoon gives you a goo idea of the family of oversight.</a:t>
            </a:r>
          </a:p>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6</a:t>
            </a:fld>
            <a:endParaRPr lang="en-US" dirty="0"/>
          </a:p>
        </p:txBody>
      </p:sp>
    </p:spTree>
    <p:extLst>
      <p:ext uri="{BB962C8B-B14F-4D97-AF65-F5344CB8AC3E}">
        <p14:creationId xmlns:p14="http://schemas.microsoft.com/office/powerpoint/2010/main" val="303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600" y="4413250"/>
            <a:ext cx="6261100" cy="4006850"/>
          </a:xfrm>
        </p:spPr>
        <p:txBody>
          <a:bodyPr/>
          <a:lstStyle/>
          <a:p>
            <a:r>
              <a:rPr lang="en-US" dirty="0"/>
              <a:t>There are 5 types of audits that may be conducted by the request of the UTHSC IRB Director or Associated Director:</a:t>
            </a:r>
          </a:p>
          <a:p>
            <a:r>
              <a:rPr lang="en-US" b="1" dirty="0"/>
              <a:t>1)RANDOM: </a:t>
            </a:r>
            <a:r>
              <a:rPr lang="en-US" dirty="0"/>
              <a:t>most of our audits are random and the IRB Compliance advisor selects studies at random.</a:t>
            </a:r>
          </a:p>
          <a:p>
            <a:r>
              <a:rPr lang="en-US" b="1" dirty="0"/>
              <a:t>2)FOR-CAUSE: </a:t>
            </a:r>
            <a:r>
              <a:rPr lang="en-US" dirty="0"/>
              <a:t>Can be triggered when the IRB is made aware of:</a:t>
            </a:r>
          </a:p>
          <a:p>
            <a:r>
              <a:rPr lang="en-US" dirty="0"/>
              <a:t>a)</a:t>
            </a:r>
            <a:r>
              <a:rPr lang="en-US" sz="1200" kern="1200" dirty="0">
                <a:solidFill>
                  <a:schemeClr val="tx1"/>
                </a:solidFill>
                <a:effectLst/>
                <a:latin typeface="+mn-lt"/>
                <a:ea typeface="+mn-ea"/>
                <a:cs typeface="+mn-cs"/>
              </a:rPr>
              <a:t>Any report of suspected non-compliance;</a:t>
            </a:r>
            <a:r>
              <a:rPr lang="en-US" sz="1100" dirty="0"/>
              <a:t> </a:t>
            </a:r>
          </a:p>
          <a:p>
            <a:r>
              <a:rPr lang="en-US" sz="1100" dirty="0"/>
              <a:t>b)</a:t>
            </a:r>
            <a:r>
              <a:rPr lang="en-US" sz="11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Research terminated by the IRB due to investigator not submitting continuing review, or failure to respond to a request for information from the IRB;</a:t>
            </a:r>
            <a:r>
              <a:rPr lang="en-US" sz="1100" dirty="0"/>
              <a:t> </a:t>
            </a:r>
          </a:p>
          <a:p>
            <a:r>
              <a:rPr lang="en-US" dirty="0"/>
              <a:t>c)</a:t>
            </a:r>
            <a:r>
              <a:rPr lang="en-US" sz="1200" kern="1200" dirty="0">
                <a:solidFill>
                  <a:schemeClr val="tx1"/>
                </a:solidFill>
                <a:effectLst/>
                <a:latin typeface="+mn-lt"/>
                <a:ea typeface="+mn-ea"/>
                <a:cs typeface="+mn-cs"/>
              </a:rPr>
              <a:t>-Questions regarding the accuracy of continuing review reports;</a:t>
            </a:r>
            <a:r>
              <a:rPr lang="en-US" sz="1100" dirty="0"/>
              <a:t> </a:t>
            </a:r>
          </a:p>
          <a:p>
            <a:r>
              <a:rPr lang="en-US" dirty="0"/>
              <a:t>d)</a:t>
            </a:r>
            <a:r>
              <a:rPr lang="en-US" sz="1200" kern="1200" dirty="0">
                <a:solidFill>
                  <a:schemeClr val="tx1"/>
                </a:solidFill>
                <a:effectLst/>
                <a:latin typeface="+mn-lt"/>
                <a:ea typeface="+mn-ea"/>
                <a:cs typeface="+mn-cs"/>
              </a:rPr>
              <a:t>-Studies reporting large number adverse events and/or protocol deviations; or</a:t>
            </a:r>
            <a:r>
              <a:rPr lang="en-US" sz="1100" dirty="0"/>
              <a:t> </a:t>
            </a:r>
          </a:p>
          <a:p>
            <a:r>
              <a:rPr lang="en-US" sz="1100" dirty="0"/>
              <a:t>e)</a:t>
            </a:r>
            <a:r>
              <a:rPr lang="en-US" sz="11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Studies designated as high risk by the Board.</a:t>
            </a:r>
          </a:p>
          <a:p>
            <a:r>
              <a:rPr lang="en-US" sz="1200" b="1" kern="1200" dirty="0">
                <a:solidFill>
                  <a:schemeClr val="tx1"/>
                </a:solidFill>
                <a:effectLst/>
                <a:latin typeface="+mn-lt"/>
                <a:ea typeface="+mn-ea"/>
                <a:cs typeface="+mn-cs"/>
              </a:rPr>
              <a:t>3)TRAINING: </a:t>
            </a:r>
            <a:r>
              <a:rPr lang="en-US" sz="1200" kern="1200" dirty="0">
                <a:solidFill>
                  <a:schemeClr val="tx1"/>
                </a:solidFill>
                <a:effectLst/>
                <a:latin typeface="+mn-lt"/>
                <a:ea typeface="+mn-ea"/>
                <a:cs typeface="+mn-cs"/>
              </a:rPr>
              <a:t>to support new researchers or researchers who initiate projects without external monetary support. Generally performed shortly after the project receives initial IRB approval.</a:t>
            </a:r>
            <a:r>
              <a:rPr lang="en-US" sz="1100" dirty="0">
                <a:effectLst/>
              </a:rPr>
              <a:t> </a:t>
            </a:r>
          </a:p>
          <a:p>
            <a:r>
              <a:rPr lang="en-US" sz="1100" b="1" dirty="0">
                <a:effectLst/>
              </a:rPr>
              <a:t>4)INVESTIGATOR</a:t>
            </a:r>
            <a:r>
              <a:rPr lang="en-US" sz="1100" b="1" baseline="0" dirty="0">
                <a:effectLst/>
              </a:rPr>
              <a:t> INITIATED: </a:t>
            </a:r>
            <a:r>
              <a:rPr lang="en-US" sz="1200" kern="1200" dirty="0">
                <a:solidFill>
                  <a:schemeClr val="tx1"/>
                </a:solidFill>
                <a:effectLst/>
                <a:latin typeface="+mn-lt"/>
                <a:ea typeface="+mn-ea"/>
                <a:cs typeface="+mn-cs"/>
              </a:rPr>
              <a:t>investigator or research coordinator may request it to assist in keeping records and procedures in compliance with federal regulations and institutional policies, or to prepare for a sponsor or federal agency audits.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5)INFORMED CONSENT: </a:t>
            </a:r>
            <a:r>
              <a:rPr lang="en-US" sz="1200" kern="1200" dirty="0">
                <a:solidFill>
                  <a:schemeClr val="tx1"/>
                </a:solidFill>
                <a:effectLst/>
                <a:latin typeface="+mn-lt"/>
                <a:ea typeface="+mn-ea"/>
                <a:cs typeface="+mn-cs"/>
              </a:rPr>
              <a:t>This audit is intended to support researchers in conducting the informed consent process, observation of consent interviews, evaluation of the training provided to key study personnel obtaining informed consent, review the process of documenting informed consent, and/or review how consent documents are stored.</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24294A-1F40-134B-9A87-3271AC9475FB}" type="slidenum">
              <a:rPr lang="en-US" smtClean="0"/>
              <a:t>7</a:t>
            </a:fld>
            <a:endParaRPr lang="en-US" dirty="0"/>
          </a:p>
        </p:txBody>
      </p:sp>
    </p:spTree>
    <p:extLst>
      <p:ext uri="{BB962C8B-B14F-4D97-AF65-F5344CB8AC3E}">
        <p14:creationId xmlns:p14="http://schemas.microsoft.com/office/powerpoint/2010/main" val="238337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8</a:t>
            </a:fld>
            <a:endParaRPr lang="en-US" dirty="0"/>
          </a:p>
        </p:txBody>
      </p:sp>
    </p:spTree>
    <p:extLst>
      <p:ext uri="{BB962C8B-B14F-4D97-AF65-F5344CB8AC3E}">
        <p14:creationId xmlns:p14="http://schemas.microsoft.com/office/powerpoint/2010/main" val="1000271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100" y="4400550"/>
            <a:ext cx="6477000" cy="46037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
            </a:r>
            <a:r>
              <a:rPr lang="en-US" sz="1200" b="1" kern="1200" dirty="0">
                <a:solidFill>
                  <a:schemeClr val="tx1"/>
                </a:solidFill>
                <a:effectLst/>
                <a:latin typeface="+mn-lt"/>
                <a:ea typeface="+mn-ea"/>
                <a:cs typeface="+mn-cs"/>
              </a:rPr>
              <a:t>minor deficiencies </a:t>
            </a:r>
            <a:r>
              <a:rPr lang="en-US" dirty="0"/>
              <a:t>are found, t</a:t>
            </a:r>
            <a:r>
              <a:rPr lang="en-US" sz="1200" kern="1200" dirty="0">
                <a:solidFill>
                  <a:schemeClr val="tx1"/>
                </a:solidFill>
                <a:effectLst/>
                <a:latin typeface="+mn-lt"/>
                <a:ea typeface="+mn-ea"/>
                <a:cs typeface="+mn-cs"/>
              </a:rPr>
              <a:t>he response of the principal investigator will be reviewed by the IRB Compliance Advisor in consultation with the IRB Director or Associate Director to determine whether all outstanding issues have been addressed.  Further communication may occur as necessary until all issues are resolved.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t>
            </a:r>
            <a:r>
              <a:rPr lang="en-US" sz="1200" b="1" kern="1200" dirty="0">
                <a:solidFill>
                  <a:schemeClr val="tx1"/>
                </a:solidFill>
                <a:effectLst/>
                <a:latin typeface="+mn-lt"/>
                <a:ea typeface="+mn-ea"/>
                <a:cs typeface="+mn-cs"/>
              </a:rPr>
              <a:t>serious deficiencies, </a:t>
            </a:r>
            <a:r>
              <a:rPr lang="en-US" sz="1200" kern="1200" dirty="0">
                <a:solidFill>
                  <a:schemeClr val="tx1"/>
                </a:solidFill>
                <a:effectLst/>
                <a:latin typeface="+mn-lt"/>
                <a:ea typeface="+mn-ea"/>
                <a:cs typeface="+mn-cs"/>
              </a:rPr>
              <a:t>the audit report will be reviewed at the next full Board meeting.</a:t>
            </a:r>
            <a:r>
              <a:rPr lang="en-US" dirty="0"/>
              <a:t> T</a:t>
            </a:r>
            <a:r>
              <a:rPr lang="en-US" sz="1200" kern="1200" dirty="0">
                <a:solidFill>
                  <a:schemeClr val="tx1"/>
                </a:solidFill>
                <a:effectLst/>
                <a:latin typeface="+mn-lt"/>
                <a:ea typeface="+mn-ea"/>
                <a:cs typeface="+mn-cs"/>
              </a:rPr>
              <a:t>he Board will determine if suspension or termination of the study is warranted.</a:t>
            </a:r>
          </a:p>
          <a:p>
            <a:pPr lvl="0"/>
            <a:r>
              <a:rPr lang="en-US" b="1" dirty="0"/>
              <a:t>SUSPENSION/Termination: </a:t>
            </a:r>
            <a:r>
              <a:rPr lang="en-US" sz="1200" kern="1200" dirty="0">
                <a:solidFill>
                  <a:schemeClr val="tx1"/>
                </a:solidFill>
                <a:effectLst/>
                <a:latin typeface="+mn-lt"/>
                <a:ea typeface="+mn-ea"/>
                <a:cs typeface="+mn-cs"/>
              </a:rPr>
              <a:t>individuals will be notified in writing within 48 hours of the Board’s determination: PI, UTHSC department chair and/or division chief, sponsor, UTHSC Vice Chancellor for</a:t>
            </a:r>
            <a:r>
              <a:rPr lang="en-US" dirty="0"/>
              <a:t> Research </a:t>
            </a:r>
            <a:r>
              <a:rPr lang="en-US" sz="1200" kern="1200" dirty="0">
                <a:solidFill>
                  <a:schemeClr val="tx1"/>
                </a:solidFill>
                <a:effectLst/>
                <a:latin typeface="+mn-lt"/>
                <a:ea typeface="+mn-ea"/>
                <a:cs typeface="+mn-cs"/>
              </a:rPr>
              <a:t>and officials of the institution in which the research is being conducted, OHRP, or FDA as appropriated. The basis for the suspension or termination will be clearly delineated in the communication.</a:t>
            </a:r>
            <a:endParaRPr lang="en-US" sz="1100" kern="1200" dirty="0">
              <a:solidFill>
                <a:schemeClr val="tx1"/>
              </a:solidFill>
              <a:effectLst/>
              <a:latin typeface="+mn-lt"/>
              <a:ea typeface="+mn-ea"/>
              <a:cs typeface="+mn-cs"/>
            </a:endParaRPr>
          </a:p>
          <a:p>
            <a:r>
              <a:rPr lang="en-US" dirty="0"/>
              <a:t>-</a:t>
            </a:r>
            <a:r>
              <a:rPr lang="en-US" sz="1200" kern="1200" dirty="0">
                <a:solidFill>
                  <a:schemeClr val="tx1"/>
                </a:solidFill>
                <a:effectLst/>
                <a:latin typeface="+mn-lt"/>
                <a:ea typeface="+mn-ea"/>
                <a:cs typeface="+mn-cs"/>
              </a:rPr>
              <a:t>PI may appeal the IRB’s decision regarding corrective actions, or suspension or termination of a study with a written request is submitted to the IRB Director within 10 business days after  the IRB notification. The IRB Director will confer with the section chair to determine whether the appeal warrants further consideration.  If so, the appeal will be considered at the next meeting of the section of the Board that approved the original action being appealed.  At the discretion of the IRB Director, the PI may be granted the opportunity to make a presentation to the Board regarding the issue.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Copies of audit reports and correspondence are filed in iMedRIS, as well as in the IRB Compliance Advisor’s electronic files.  In addition, copies can be located in the Audit submission, which will be placed on the electronic meeting agenda and sent electronically to Board members before the Board meeting each applicable week when the agenda is finalized.</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124294A-1F40-134B-9A87-3271AC9475FB}" type="slidenum">
              <a:rPr lang="en-US" smtClean="0"/>
              <a:t>9</a:t>
            </a:fld>
            <a:endParaRPr lang="en-US" dirty="0"/>
          </a:p>
        </p:txBody>
      </p:sp>
    </p:spTree>
    <p:extLst>
      <p:ext uri="{BB962C8B-B14F-4D97-AF65-F5344CB8AC3E}">
        <p14:creationId xmlns:p14="http://schemas.microsoft.com/office/powerpoint/2010/main" val="107137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3413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267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8585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84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44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3/29/22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314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3/29/22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91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8186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04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8451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3/29/22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37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255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3/29/22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8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3/29/22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40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3/29/22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3517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3/29/22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535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3/29/22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7891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3/29/22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67281116"/>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thsc.edu/research/compliance/irb/researchers/tools-guides.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uthsc.edu/research/compliance/irb/researchers/tools-guides.ph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9B08-2A57-F84E-B7E1-92C357ED2017}"/>
              </a:ext>
            </a:extLst>
          </p:cNvPr>
          <p:cNvSpPr>
            <a:spLocks noGrp="1"/>
          </p:cNvSpPr>
          <p:nvPr>
            <p:ph type="ctrTitle"/>
          </p:nvPr>
        </p:nvSpPr>
        <p:spPr/>
        <p:txBody>
          <a:bodyPr/>
          <a:lstStyle/>
          <a:p>
            <a:r>
              <a:rPr lang="en-US" dirty="0"/>
              <a:t>Common UTHSC IRB Audit Findings</a:t>
            </a:r>
          </a:p>
        </p:txBody>
      </p:sp>
      <p:sp>
        <p:nvSpPr>
          <p:cNvPr id="3" name="Subtitle 2">
            <a:extLst>
              <a:ext uri="{FF2B5EF4-FFF2-40B4-BE49-F238E27FC236}">
                <a16:creationId xmlns:a16="http://schemas.microsoft.com/office/drawing/2014/main" id="{2A3965FF-FC9D-0944-8B8F-E03C76FF99E6}"/>
              </a:ext>
            </a:extLst>
          </p:cNvPr>
          <p:cNvSpPr>
            <a:spLocks noGrp="1"/>
          </p:cNvSpPr>
          <p:nvPr>
            <p:ph type="subTitle" idx="1"/>
          </p:nvPr>
        </p:nvSpPr>
        <p:spPr/>
        <p:txBody>
          <a:bodyPr>
            <a:normAutofit/>
          </a:bodyPr>
          <a:lstStyle/>
          <a:p>
            <a:r>
              <a:rPr lang="en-US" dirty="0"/>
              <a:t>Lucy Del Mar, MD, CCRP</a:t>
            </a:r>
          </a:p>
          <a:p>
            <a:r>
              <a:rPr lang="en-US" dirty="0"/>
              <a:t>March 28, 2022</a:t>
            </a:r>
          </a:p>
        </p:txBody>
      </p:sp>
    </p:spTree>
    <p:extLst>
      <p:ext uri="{BB962C8B-B14F-4D97-AF65-F5344CB8AC3E}">
        <p14:creationId xmlns:p14="http://schemas.microsoft.com/office/powerpoint/2010/main" val="247099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3F15-5B52-0C4B-BD3A-B99EA3E15ECB}"/>
              </a:ext>
            </a:extLst>
          </p:cNvPr>
          <p:cNvSpPr>
            <a:spLocks noGrp="1"/>
          </p:cNvSpPr>
          <p:nvPr>
            <p:ph type="title"/>
          </p:nvPr>
        </p:nvSpPr>
        <p:spPr/>
        <p:txBody>
          <a:bodyPr/>
          <a:lstStyle/>
          <a:p>
            <a:r>
              <a:rPr lang="en-US" dirty="0"/>
              <a:t>Correcting problems - General considerations</a:t>
            </a:r>
          </a:p>
        </p:txBody>
      </p:sp>
      <p:sp>
        <p:nvSpPr>
          <p:cNvPr id="4" name="Rounded Rectangle 3">
            <a:extLst>
              <a:ext uri="{FF2B5EF4-FFF2-40B4-BE49-F238E27FC236}">
                <a16:creationId xmlns:a16="http://schemas.microsoft.com/office/drawing/2014/main" id="{A462CC14-B1FD-E548-A655-94F96886B597}"/>
              </a:ext>
            </a:extLst>
          </p:cNvPr>
          <p:cNvSpPr/>
          <p:nvPr/>
        </p:nvSpPr>
        <p:spPr>
          <a:xfrm>
            <a:off x="1485900" y="2082800"/>
            <a:ext cx="5346700" cy="3683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BEEA9A98-F272-A141-AD99-A0CF1229C22F}"/>
              </a:ext>
            </a:extLst>
          </p:cNvPr>
          <p:cNvSpPr/>
          <p:nvPr/>
        </p:nvSpPr>
        <p:spPr>
          <a:xfrm>
            <a:off x="1485900" y="3949701"/>
            <a:ext cx="2654300" cy="3683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E5F210-5483-524E-B448-B6981DD97831}"/>
              </a:ext>
            </a:extLst>
          </p:cNvPr>
          <p:cNvSpPr>
            <a:spLocks noGrp="1"/>
          </p:cNvSpPr>
          <p:nvPr>
            <p:ph idx="1"/>
          </p:nvPr>
        </p:nvSpPr>
        <p:spPr/>
        <p:txBody>
          <a:bodyPr>
            <a:normAutofit lnSpcReduction="10000"/>
          </a:bodyPr>
          <a:lstStyle/>
          <a:p>
            <a:pPr marL="0" indent="0">
              <a:buNone/>
            </a:pPr>
            <a:r>
              <a:rPr lang="en-US" sz="2101" dirty="0"/>
              <a:t>	If it isn’t documented, it didn’t happen!</a:t>
            </a:r>
          </a:p>
          <a:p>
            <a:pPr marL="804863" indent="-439738">
              <a:buClr>
                <a:schemeClr val="tx1"/>
              </a:buClr>
              <a:buFont typeface="Arial" panose="020B0604020202020204" pitchFamily="34" charset="0"/>
              <a:buChar char="•"/>
            </a:pPr>
            <a:r>
              <a:rPr lang="en-US" dirty="0"/>
              <a:t>Research Records should tell a story – Who, What, When.</a:t>
            </a:r>
          </a:p>
          <a:p>
            <a:pPr marL="804863" indent="-439738">
              <a:buClr>
                <a:schemeClr val="tx1"/>
              </a:buClr>
              <a:buFont typeface="Arial" panose="020B0604020202020204" pitchFamily="34" charset="0"/>
              <a:buChar char="•"/>
            </a:pPr>
            <a:r>
              <a:rPr lang="en-US" dirty="0"/>
              <a:t>No project should have </a:t>
            </a:r>
            <a:r>
              <a:rPr lang="en-US" b="1" u="sng" dirty="0"/>
              <a:t>just</a:t>
            </a:r>
            <a:r>
              <a:rPr lang="en-US" dirty="0"/>
              <a:t> informed consent forms!</a:t>
            </a:r>
          </a:p>
          <a:p>
            <a:pPr marL="804863" indent="-439738">
              <a:buClr>
                <a:schemeClr val="tx1"/>
              </a:buClr>
              <a:buFont typeface="Arial" panose="020B0604020202020204" pitchFamily="34" charset="0"/>
              <a:buChar char="•"/>
            </a:pPr>
            <a:r>
              <a:rPr lang="en-US" dirty="0"/>
              <a:t>In general, the higher the risk level and the more involved the study, the more documentation required.</a:t>
            </a:r>
          </a:p>
          <a:p>
            <a:pPr marL="0" indent="0">
              <a:buNone/>
            </a:pPr>
            <a:r>
              <a:rPr lang="en-US" sz="2100" dirty="0"/>
              <a:t>     Organization is key!</a:t>
            </a:r>
          </a:p>
          <a:p>
            <a:pPr marL="804863" indent="-476250">
              <a:buClr>
                <a:schemeClr val="tx1"/>
              </a:buClr>
              <a:buFont typeface="Arial" panose="020B0604020202020204" pitchFamily="34" charset="0"/>
              <a:buChar char="•"/>
            </a:pPr>
            <a:r>
              <a:rPr lang="en-US" dirty="0"/>
              <a:t>Have some method of organization and know how everything is grouped.</a:t>
            </a:r>
          </a:p>
          <a:p>
            <a:pPr marL="804863" indent="-476250">
              <a:buClr>
                <a:schemeClr val="tx1"/>
              </a:buClr>
              <a:buFont typeface="Arial" panose="020B0604020202020204" pitchFamily="34" charset="0"/>
              <a:buChar char="•"/>
            </a:pPr>
            <a:r>
              <a:rPr lang="en-US" dirty="0"/>
              <a:t>Can lead to HUGE problems.</a:t>
            </a:r>
          </a:p>
          <a:p>
            <a:pPr marL="1036638" lvl="1" indent="-268288">
              <a:buClr>
                <a:schemeClr val="tx1"/>
              </a:buClr>
              <a:buFont typeface="Wingdings" pitchFamily="2" charset="2"/>
              <a:buChar char="ü"/>
            </a:pPr>
            <a:r>
              <a:rPr lang="en-US" dirty="0"/>
              <a:t>Can lose data, visits, entire files – could be a HIPAA violation!</a:t>
            </a:r>
          </a:p>
          <a:p>
            <a:pPr marL="1036638" lvl="1" indent="-268288">
              <a:buClr>
                <a:schemeClr val="tx1"/>
              </a:buClr>
              <a:buFont typeface="Wingdings" pitchFamily="2" charset="2"/>
              <a:buChar char="ü"/>
            </a:pPr>
            <a:r>
              <a:rPr lang="en-US" dirty="0"/>
              <a:t>Not submitting things to the IRB in a timely fashion or at all.</a:t>
            </a:r>
          </a:p>
          <a:p>
            <a:pPr marL="0" indent="0">
              <a:buNone/>
            </a:pPr>
            <a:endParaRPr lang="en-US" dirty="0"/>
          </a:p>
        </p:txBody>
      </p:sp>
    </p:spTree>
    <p:extLst>
      <p:ext uri="{BB962C8B-B14F-4D97-AF65-F5344CB8AC3E}">
        <p14:creationId xmlns:p14="http://schemas.microsoft.com/office/powerpoint/2010/main" val="15054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039F-DB12-2B47-A24D-0DFE7636DECB}"/>
              </a:ext>
            </a:extLst>
          </p:cNvPr>
          <p:cNvSpPr>
            <a:spLocks noGrp="1"/>
          </p:cNvSpPr>
          <p:nvPr>
            <p:ph type="title"/>
          </p:nvPr>
        </p:nvSpPr>
        <p:spPr/>
        <p:txBody>
          <a:bodyPr/>
          <a:lstStyle/>
          <a:p>
            <a:r>
              <a:rPr lang="en-US" dirty="0"/>
              <a:t>Correcting problems - General considerations</a:t>
            </a:r>
          </a:p>
        </p:txBody>
      </p:sp>
      <p:sp>
        <p:nvSpPr>
          <p:cNvPr id="3" name="Content Placeholder 2">
            <a:extLst>
              <a:ext uri="{FF2B5EF4-FFF2-40B4-BE49-F238E27FC236}">
                <a16:creationId xmlns:a16="http://schemas.microsoft.com/office/drawing/2014/main" id="{35BD7F34-072D-B74E-9A1A-DF557FAC4AED}"/>
              </a:ext>
            </a:extLst>
          </p:cNvPr>
          <p:cNvSpPr>
            <a:spLocks noGrp="1"/>
          </p:cNvSpPr>
          <p:nvPr>
            <p:ph idx="1"/>
          </p:nvPr>
        </p:nvSpPr>
        <p:spPr/>
        <p:txBody>
          <a:bodyPr/>
          <a:lstStyle/>
          <a:p>
            <a:pPr>
              <a:lnSpc>
                <a:spcPct val="150000"/>
              </a:lnSpc>
            </a:pPr>
            <a:r>
              <a:rPr lang="en-US" dirty="0"/>
              <a:t>Know the local policy and guidelines.</a:t>
            </a:r>
          </a:p>
          <a:p>
            <a:pPr>
              <a:lnSpc>
                <a:spcPct val="150000"/>
              </a:lnSpc>
            </a:pPr>
            <a:r>
              <a:rPr lang="en-US" dirty="0"/>
              <a:t>Visit our SOP page</a:t>
            </a:r>
          </a:p>
          <a:p>
            <a:r>
              <a:rPr lang="en-US" dirty="0"/>
              <a:t>Read the document, “</a:t>
            </a:r>
            <a:r>
              <a:rPr lang="en-US" b="1" dirty="0"/>
              <a:t>Things to Remember When Conducting Research</a:t>
            </a:r>
            <a:r>
              <a:rPr lang="en-US" dirty="0"/>
              <a:t>,”</a:t>
            </a:r>
            <a:r>
              <a:rPr lang="en-US" b="1" dirty="0"/>
              <a:t> </a:t>
            </a:r>
            <a:r>
              <a:rPr lang="en-US" dirty="0"/>
              <a:t>and use the </a:t>
            </a:r>
            <a:r>
              <a:rPr lang="en-US" b="1" dirty="0"/>
              <a:t>Project Checklists </a:t>
            </a:r>
            <a:r>
              <a:rPr lang="en-US" dirty="0"/>
              <a:t>found here: </a:t>
            </a:r>
            <a:r>
              <a:rPr lang="en-US" dirty="0">
                <a:solidFill>
                  <a:schemeClr val="bg2">
                    <a:lumMod val="20000"/>
                    <a:lumOff val="80000"/>
                  </a:schemeClr>
                </a:solidFill>
                <a:hlinkClick r:id="rId3">
                  <a:extLst>
                    <a:ext uri="{A12FA001-AC4F-418D-AE19-62706E023703}">
                      <ahyp:hlinkClr xmlns:ahyp="http://schemas.microsoft.com/office/drawing/2018/hyperlinkcolor" val="tx"/>
                    </a:ext>
                  </a:extLst>
                </a:hlinkClick>
              </a:rPr>
              <a:t>http://www.uthsc.edu/research/compliance/irb/researchers/tools-guides.php</a:t>
            </a:r>
            <a:r>
              <a:rPr lang="en-US" dirty="0">
                <a:solidFill>
                  <a:schemeClr val="bg2">
                    <a:lumMod val="20000"/>
                    <a:lumOff val="80000"/>
                  </a:schemeClr>
                </a:solidFill>
              </a:rPr>
              <a:t> </a:t>
            </a:r>
          </a:p>
          <a:p>
            <a:pPr>
              <a:lnSpc>
                <a:spcPct val="150000"/>
              </a:lnSpc>
            </a:pPr>
            <a:r>
              <a:rPr lang="en-US" dirty="0"/>
              <a:t>Call the IRB office when you are unsure!</a:t>
            </a:r>
          </a:p>
          <a:p>
            <a:pPr marL="0" indent="0">
              <a:buNone/>
            </a:pPr>
            <a:endParaRPr lang="en-US" dirty="0"/>
          </a:p>
        </p:txBody>
      </p:sp>
    </p:spTree>
    <p:extLst>
      <p:ext uri="{BB962C8B-B14F-4D97-AF65-F5344CB8AC3E}">
        <p14:creationId xmlns:p14="http://schemas.microsoft.com/office/powerpoint/2010/main" val="209670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6933E6-E572-B14B-9094-99BEEA4BB39E}"/>
              </a:ext>
            </a:extLst>
          </p:cNvPr>
          <p:cNvPicPr>
            <a:picLocks noChangeAspect="1"/>
          </p:cNvPicPr>
          <p:nvPr/>
        </p:nvPicPr>
        <p:blipFill>
          <a:blip r:embed="rId3"/>
          <a:stretch>
            <a:fillRect/>
          </a:stretch>
        </p:blipFill>
        <p:spPr>
          <a:xfrm>
            <a:off x="167946" y="216552"/>
            <a:ext cx="5928054" cy="6424895"/>
          </a:xfrm>
          <a:prstGeom prst="rect">
            <a:avLst/>
          </a:prstGeom>
        </p:spPr>
      </p:pic>
      <p:sp>
        <p:nvSpPr>
          <p:cNvPr id="5" name="Rounded Rectangle 4">
            <a:extLst>
              <a:ext uri="{FF2B5EF4-FFF2-40B4-BE49-F238E27FC236}">
                <a16:creationId xmlns:a16="http://schemas.microsoft.com/office/drawing/2014/main" id="{6EB01320-5643-AA42-9D3C-B74F3B6D6862}"/>
              </a:ext>
            </a:extLst>
          </p:cNvPr>
          <p:cNvSpPr/>
          <p:nvPr/>
        </p:nvSpPr>
        <p:spPr>
          <a:xfrm>
            <a:off x="8221167" y="1974438"/>
            <a:ext cx="1935126" cy="34122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B956B45-23D4-B54A-BD54-55DA2F97FF7A}"/>
              </a:ext>
            </a:extLst>
          </p:cNvPr>
          <p:cNvSpPr txBox="1"/>
          <p:nvPr/>
        </p:nvSpPr>
        <p:spPr>
          <a:xfrm>
            <a:off x="6360469" y="1964552"/>
            <a:ext cx="5928054" cy="877163"/>
          </a:xfrm>
          <a:prstGeom prst="rect">
            <a:avLst/>
          </a:prstGeom>
          <a:noFill/>
        </p:spPr>
        <p:txBody>
          <a:bodyPr wrap="square" rtlCol="0">
            <a:spAutoFit/>
          </a:bodyPr>
          <a:lstStyle/>
          <a:p>
            <a:r>
              <a:rPr lang="en-US" sz="1700" dirty="0"/>
              <a:t>				Main IRB website:</a:t>
            </a:r>
          </a:p>
          <a:p>
            <a:endParaRPr lang="en-US" sz="1700" dirty="0"/>
          </a:p>
          <a:p>
            <a:r>
              <a:rPr lang="en-US" sz="1700" dirty="0"/>
              <a:t>https://uthsc.edu/research/compliance/irb/index.php</a:t>
            </a:r>
          </a:p>
        </p:txBody>
      </p:sp>
    </p:spTree>
    <p:extLst>
      <p:ext uri="{BB962C8B-B14F-4D97-AF65-F5344CB8AC3E}">
        <p14:creationId xmlns:p14="http://schemas.microsoft.com/office/powerpoint/2010/main" val="71580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B8017D-E7F8-2046-9C4D-3C809D1354C8}"/>
              </a:ext>
            </a:extLst>
          </p:cNvPr>
          <p:cNvPicPr>
            <a:picLocks noChangeAspect="1"/>
          </p:cNvPicPr>
          <p:nvPr/>
        </p:nvPicPr>
        <p:blipFill>
          <a:blip r:embed="rId3"/>
          <a:stretch>
            <a:fillRect/>
          </a:stretch>
        </p:blipFill>
        <p:spPr>
          <a:xfrm>
            <a:off x="2434856" y="132414"/>
            <a:ext cx="7584400" cy="6593172"/>
          </a:xfrm>
          <a:prstGeom prst="rect">
            <a:avLst/>
          </a:prstGeom>
        </p:spPr>
      </p:pic>
    </p:spTree>
    <p:extLst>
      <p:ext uri="{BB962C8B-B14F-4D97-AF65-F5344CB8AC3E}">
        <p14:creationId xmlns:p14="http://schemas.microsoft.com/office/powerpoint/2010/main" val="397666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2ABA-539C-374B-8978-6788B7132ECE}"/>
              </a:ext>
            </a:extLst>
          </p:cNvPr>
          <p:cNvSpPr>
            <a:spLocks noGrp="1"/>
          </p:cNvSpPr>
          <p:nvPr>
            <p:ph type="title"/>
          </p:nvPr>
        </p:nvSpPr>
        <p:spPr/>
        <p:txBody>
          <a:bodyPr/>
          <a:lstStyle/>
          <a:p>
            <a:r>
              <a:rPr lang="en-US" dirty="0"/>
              <a:t>IRB Standard Operating Procedures (SOPs)</a:t>
            </a:r>
          </a:p>
        </p:txBody>
      </p:sp>
      <p:sp>
        <p:nvSpPr>
          <p:cNvPr id="3" name="Content Placeholder 2">
            <a:extLst>
              <a:ext uri="{FF2B5EF4-FFF2-40B4-BE49-F238E27FC236}">
                <a16:creationId xmlns:a16="http://schemas.microsoft.com/office/drawing/2014/main" id="{F3BF6F9B-D416-D74F-8D16-115C1947DE7D}"/>
              </a:ext>
            </a:extLst>
          </p:cNvPr>
          <p:cNvSpPr>
            <a:spLocks noGrp="1"/>
          </p:cNvSpPr>
          <p:nvPr>
            <p:ph idx="1"/>
          </p:nvPr>
        </p:nvSpPr>
        <p:spPr/>
        <p:txBody>
          <a:bodyPr>
            <a:normAutofit fontScale="92500" lnSpcReduction="20000"/>
          </a:bodyPr>
          <a:lstStyle/>
          <a:p>
            <a:pPr>
              <a:lnSpc>
                <a:spcPct val="150000"/>
              </a:lnSpc>
            </a:pPr>
            <a:r>
              <a:rPr lang="en-US" dirty="0"/>
              <a:t>IRB Review</a:t>
            </a:r>
          </a:p>
          <a:p>
            <a:pPr>
              <a:lnSpc>
                <a:spcPct val="150000"/>
              </a:lnSpc>
            </a:pPr>
            <a:r>
              <a:rPr lang="en-US" dirty="0"/>
              <a:t>Informed Consent &amp; Confidentiality</a:t>
            </a:r>
          </a:p>
          <a:p>
            <a:pPr>
              <a:lnSpc>
                <a:spcPct val="150000"/>
              </a:lnSpc>
            </a:pPr>
            <a:r>
              <a:rPr lang="en-US" dirty="0"/>
              <a:t>Vulnerable Populations in Research</a:t>
            </a:r>
          </a:p>
          <a:p>
            <a:pPr>
              <a:lnSpc>
                <a:spcPct val="150000"/>
              </a:lnSpc>
            </a:pPr>
            <a:r>
              <a:rPr lang="en-US" dirty="0"/>
              <a:t>Continuing Review/Revisions/Closures/Records</a:t>
            </a:r>
          </a:p>
          <a:p>
            <a:pPr>
              <a:lnSpc>
                <a:spcPct val="150000"/>
              </a:lnSpc>
            </a:pPr>
            <a:r>
              <a:rPr lang="en-US" dirty="0"/>
              <a:t>Safety Reports &amp; Protocol Deviations</a:t>
            </a:r>
          </a:p>
          <a:p>
            <a:pPr>
              <a:lnSpc>
                <a:spcPct val="150000"/>
              </a:lnSpc>
            </a:pPr>
            <a:r>
              <a:rPr lang="en-US" dirty="0"/>
              <a:t>Advertisements &amp; Recruitment Materials</a:t>
            </a:r>
          </a:p>
          <a:p>
            <a:pPr>
              <a:lnSpc>
                <a:spcPct val="150000"/>
              </a:lnSpc>
            </a:pPr>
            <a:r>
              <a:rPr lang="en-US" dirty="0"/>
              <a:t>Drug/Biologic/Device</a:t>
            </a:r>
          </a:p>
          <a:p>
            <a:pPr>
              <a:lnSpc>
                <a:spcPct val="150000"/>
              </a:lnSpc>
            </a:pPr>
            <a:r>
              <a:rPr lang="en-US" dirty="0"/>
              <a:t>Regulatory Compliance</a:t>
            </a:r>
          </a:p>
          <a:p>
            <a:endParaRPr lang="en-US" dirty="0"/>
          </a:p>
        </p:txBody>
      </p:sp>
    </p:spTree>
    <p:extLst>
      <p:ext uri="{BB962C8B-B14F-4D97-AF65-F5344CB8AC3E}">
        <p14:creationId xmlns:p14="http://schemas.microsoft.com/office/powerpoint/2010/main" val="303849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D9580-8D9B-7F4E-ADD8-50165948477E}"/>
              </a:ext>
            </a:extLst>
          </p:cNvPr>
          <p:cNvSpPr>
            <a:spLocks noGrp="1"/>
          </p:cNvSpPr>
          <p:nvPr>
            <p:ph type="title"/>
          </p:nvPr>
        </p:nvSpPr>
        <p:spPr/>
        <p:txBody>
          <a:bodyPr/>
          <a:lstStyle/>
          <a:p>
            <a:r>
              <a:rPr lang="en-US" dirty="0"/>
              <a:t>Audit program 2020 – present </a:t>
            </a:r>
          </a:p>
        </p:txBody>
      </p:sp>
      <p:sp>
        <p:nvSpPr>
          <p:cNvPr id="4" name="Rounded Rectangle 3">
            <a:extLst>
              <a:ext uri="{FF2B5EF4-FFF2-40B4-BE49-F238E27FC236}">
                <a16:creationId xmlns:a16="http://schemas.microsoft.com/office/drawing/2014/main" id="{9A18B373-18F3-744D-8570-6E252F0C43FC}"/>
              </a:ext>
            </a:extLst>
          </p:cNvPr>
          <p:cNvSpPr/>
          <p:nvPr/>
        </p:nvSpPr>
        <p:spPr>
          <a:xfrm>
            <a:off x="1329886" y="2052918"/>
            <a:ext cx="7872248" cy="3783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974B8C-5C4A-5D43-9B14-197C536A818C}"/>
              </a:ext>
            </a:extLst>
          </p:cNvPr>
          <p:cNvSpPr>
            <a:spLocks noGrp="1"/>
          </p:cNvSpPr>
          <p:nvPr>
            <p:ph idx="1"/>
          </p:nvPr>
        </p:nvSpPr>
        <p:spPr>
          <a:noFill/>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en-US" b="1" dirty="0"/>
              <a:t>   95 </a:t>
            </a:r>
            <a:r>
              <a:rPr lang="en-US" dirty="0"/>
              <a:t>% of audited studies exhibited problems in at least one area:</a:t>
            </a:r>
          </a:p>
          <a:p>
            <a:pPr marL="557213" lvl="1" indent="-214313">
              <a:lnSpc>
                <a:spcPct val="150000"/>
              </a:lnSpc>
            </a:pPr>
            <a:r>
              <a:rPr lang="en-US" dirty="0"/>
              <a:t>79 % Consent Process</a:t>
            </a:r>
          </a:p>
          <a:p>
            <a:pPr marL="557213" lvl="1" indent="-214313">
              <a:lnSpc>
                <a:spcPct val="150000"/>
              </a:lnSpc>
            </a:pPr>
            <a:r>
              <a:rPr lang="en-US" dirty="0"/>
              <a:t>63 % Policy Adherence</a:t>
            </a:r>
          </a:p>
          <a:p>
            <a:pPr marL="557213" lvl="1" indent="-214313">
              <a:lnSpc>
                <a:spcPct val="150000"/>
              </a:lnSpc>
            </a:pPr>
            <a:r>
              <a:rPr lang="en-US" dirty="0"/>
              <a:t>63 % Protocol Adherence</a:t>
            </a:r>
          </a:p>
          <a:p>
            <a:pPr marL="557213" lvl="1" indent="-214313">
              <a:lnSpc>
                <a:spcPct val="150000"/>
              </a:lnSpc>
            </a:pPr>
            <a:r>
              <a:rPr lang="en-US" dirty="0"/>
              <a:t>42 % Accuracy and Completeness of Study Records </a:t>
            </a:r>
          </a:p>
          <a:p>
            <a:pPr marL="557213" lvl="1" indent="-214313">
              <a:lnSpc>
                <a:spcPct val="150000"/>
              </a:lnSpc>
            </a:pPr>
            <a:r>
              <a:rPr lang="en-US" dirty="0"/>
              <a:t>26 % Enrollment Numbers</a:t>
            </a:r>
          </a:p>
          <a:p>
            <a:pPr marL="557213" lvl="1" indent="-214313">
              <a:lnSpc>
                <a:spcPct val="150000"/>
              </a:lnSpc>
            </a:pPr>
            <a:r>
              <a:rPr lang="en-US" dirty="0"/>
              <a:t>16 % Inclusion/Exclusion Criteria </a:t>
            </a:r>
          </a:p>
          <a:p>
            <a:pPr marL="557213" lvl="1" indent="-214313">
              <a:lnSpc>
                <a:spcPct val="150000"/>
              </a:lnSpc>
            </a:pPr>
            <a:r>
              <a:rPr lang="en-US" dirty="0"/>
              <a:t> 11 % Data Confidentiality</a:t>
            </a:r>
          </a:p>
          <a:p>
            <a:pPr marL="0" indent="0">
              <a:buNone/>
            </a:pPr>
            <a:endParaRPr lang="en-US" dirty="0"/>
          </a:p>
        </p:txBody>
      </p:sp>
    </p:spTree>
    <p:extLst>
      <p:ext uri="{BB962C8B-B14F-4D97-AF65-F5344CB8AC3E}">
        <p14:creationId xmlns:p14="http://schemas.microsoft.com/office/powerpoint/2010/main" val="54762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90F-402C-0348-BC09-A62C381F207C}"/>
              </a:ext>
            </a:extLst>
          </p:cNvPr>
          <p:cNvSpPr>
            <a:spLocks noGrp="1"/>
          </p:cNvSpPr>
          <p:nvPr>
            <p:ph type="title"/>
          </p:nvPr>
        </p:nvSpPr>
        <p:spPr/>
        <p:txBody>
          <a:bodyPr/>
          <a:lstStyle/>
          <a:p>
            <a:r>
              <a:rPr lang="en-US" dirty="0"/>
              <a:t>Consent process</a:t>
            </a:r>
          </a:p>
        </p:txBody>
      </p:sp>
      <p:sp>
        <p:nvSpPr>
          <p:cNvPr id="4" name="Rounded Rectangle 3">
            <a:extLst>
              <a:ext uri="{FF2B5EF4-FFF2-40B4-BE49-F238E27FC236}">
                <a16:creationId xmlns:a16="http://schemas.microsoft.com/office/drawing/2014/main" id="{00CE4BEA-F802-8442-BC3E-E44DEA3DE5F2}"/>
              </a:ext>
            </a:extLst>
          </p:cNvPr>
          <p:cNvSpPr/>
          <p:nvPr/>
        </p:nvSpPr>
        <p:spPr>
          <a:xfrm>
            <a:off x="1164771" y="2122714"/>
            <a:ext cx="1382486" cy="3265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E3FBE5-71A9-8D4E-B6E1-D62F8D8A71B1}"/>
              </a:ext>
            </a:extLst>
          </p:cNvPr>
          <p:cNvSpPr>
            <a:spLocks noGrp="1"/>
          </p:cNvSpPr>
          <p:nvPr>
            <p:ph idx="1"/>
          </p:nvPr>
        </p:nvSpPr>
        <p:spPr/>
        <p:txBody>
          <a:bodyPr/>
          <a:lstStyle/>
          <a:p>
            <a:pPr marL="0" indent="0">
              <a:buNone/>
            </a:pPr>
            <a:r>
              <a:rPr lang="en-US" dirty="0"/>
              <a:t>Violations:</a:t>
            </a:r>
          </a:p>
          <a:p>
            <a:r>
              <a:rPr lang="en-US" dirty="0"/>
              <a:t>Missing consent forms.</a:t>
            </a:r>
          </a:p>
          <a:p>
            <a:r>
              <a:rPr lang="en-US" dirty="0"/>
              <a:t>Unapproved/unstamped/expired consent forms were used to consent subjects.</a:t>
            </a:r>
          </a:p>
          <a:p>
            <a:r>
              <a:rPr lang="en-US" dirty="0"/>
              <a:t>Missing the dates/times of consent form signature.</a:t>
            </a:r>
          </a:p>
          <a:p>
            <a:r>
              <a:rPr lang="en-US" dirty="0"/>
              <a:t>Missing signatures for the person obtaining consent and, or the investigator.</a:t>
            </a:r>
          </a:p>
          <a:p>
            <a:r>
              <a:rPr lang="en-US" dirty="0"/>
              <a:t>Subject did not initial some or any of the pages.</a:t>
            </a:r>
          </a:p>
        </p:txBody>
      </p:sp>
    </p:spTree>
    <p:extLst>
      <p:ext uri="{BB962C8B-B14F-4D97-AF65-F5344CB8AC3E}">
        <p14:creationId xmlns:p14="http://schemas.microsoft.com/office/powerpoint/2010/main" val="44433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90F-402C-0348-BC09-A62C381F207C}"/>
              </a:ext>
            </a:extLst>
          </p:cNvPr>
          <p:cNvSpPr>
            <a:spLocks noGrp="1"/>
          </p:cNvSpPr>
          <p:nvPr>
            <p:ph type="title"/>
          </p:nvPr>
        </p:nvSpPr>
        <p:spPr/>
        <p:txBody>
          <a:bodyPr/>
          <a:lstStyle/>
          <a:p>
            <a:r>
              <a:rPr lang="en-US" dirty="0"/>
              <a:t>Consent process</a:t>
            </a:r>
          </a:p>
        </p:txBody>
      </p:sp>
      <p:sp>
        <p:nvSpPr>
          <p:cNvPr id="4" name="Rounded Rectangle 3">
            <a:extLst>
              <a:ext uri="{FF2B5EF4-FFF2-40B4-BE49-F238E27FC236}">
                <a16:creationId xmlns:a16="http://schemas.microsoft.com/office/drawing/2014/main" id="{32EBACF2-B234-AE49-8C89-9FFE7C53928F}"/>
              </a:ext>
            </a:extLst>
          </p:cNvPr>
          <p:cNvSpPr/>
          <p:nvPr/>
        </p:nvSpPr>
        <p:spPr>
          <a:xfrm>
            <a:off x="1186542" y="2052917"/>
            <a:ext cx="1349829" cy="35736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E3FBE5-71A9-8D4E-B6E1-D62F8D8A71B1}"/>
              </a:ext>
            </a:extLst>
          </p:cNvPr>
          <p:cNvSpPr>
            <a:spLocks noGrp="1"/>
          </p:cNvSpPr>
          <p:nvPr>
            <p:ph idx="1"/>
          </p:nvPr>
        </p:nvSpPr>
        <p:spPr/>
        <p:txBody>
          <a:bodyPr>
            <a:normAutofit/>
          </a:bodyPr>
          <a:lstStyle/>
          <a:p>
            <a:pPr marL="0" indent="0">
              <a:buNone/>
            </a:pPr>
            <a:r>
              <a:rPr lang="en-US" dirty="0"/>
              <a:t>Violations:</a:t>
            </a:r>
          </a:p>
          <a:p>
            <a:r>
              <a:rPr lang="en-US" dirty="0"/>
              <a:t>Altering the consent process without having been approved by the IRB first. </a:t>
            </a:r>
          </a:p>
          <a:p>
            <a:r>
              <a:rPr lang="en-US" dirty="0"/>
              <a:t>Enrolled subjects consented by people not listed as key </a:t>
            </a:r>
          </a:p>
          <a:p>
            <a:pPr marL="0" indent="0">
              <a:buNone/>
            </a:pPr>
            <a:r>
              <a:rPr lang="en-US" dirty="0"/>
              <a:t>     study personnel or as having the responsibility for obtaining </a:t>
            </a:r>
          </a:p>
          <a:p>
            <a:pPr marL="0" indent="0">
              <a:buNone/>
            </a:pPr>
            <a:r>
              <a:rPr lang="en-US" dirty="0"/>
              <a:t>     informed consent (Section 415 of your study application).</a:t>
            </a:r>
          </a:p>
          <a:p>
            <a:r>
              <a:rPr lang="en-US" dirty="0"/>
              <a:t>Child assent not obtained and, or no reason documented </a:t>
            </a:r>
          </a:p>
          <a:p>
            <a:pPr marL="0" indent="0">
              <a:buNone/>
            </a:pPr>
            <a:r>
              <a:rPr lang="en-US" dirty="0"/>
              <a:t>     for not obtaining assent.</a:t>
            </a:r>
          </a:p>
          <a:p>
            <a:r>
              <a:rPr lang="en-US" u="sng" dirty="0"/>
              <a:t>No consent discussion documentation</a:t>
            </a:r>
            <a:r>
              <a:rPr lang="en-US" dirty="0"/>
              <a:t>.</a:t>
            </a:r>
          </a:p>
          <a:p>
            <a:pPr marL="0" indent="0">
              <a:buNone/>
            </a:pPr>
            <a:r>
              <a:rPr lang="en-US" dirty="0"/>
              <a:t>		</a:t>
            </a:r>
          </a:p>
          <a:p>
            <a:pPr marL="0" indent="0">
              <a:buNone/>
            </a:pPr>
            <a:endParaRPr lang="en-US" dirty="0"/>
          </a:p>
        </p:txBody>
      </p:sp>
      <p:pic>
        <p:nvPicPr>
          <p:cNvPr id="6" name="Picture 5">
            <a:extLst>
              <a:ext uri="{FF2B5EF4-FFF2-40B4-BE49-F238E27FC236}">
                <a16:creationId xmlns:a16="http://schemas.microsoft.com/office/drawing/2014/main" id="{04ED75FE-6C27-5F4C-9F4B-B338DE7BEE58}"/>
              </a:ext>
            </a:extLst>
          </p:cNvPr>
          <p:cNvPicPr>
            <a:picLocks noChangeAspect="1"/>
          </p:cNvPicPr>
          <p:nvPr/>
        </p:nvPicPr>
        <p:blipFill>
          <a:blip r:embed="rId3"/>
          <a:stretch>
            <a:fillRect/>
          </a:stretch>
        </p:blipFill>
        <p:spPr>
          <a:xfrm>
            <a:off x="9022238" y="3730172"/>
            <a:ext cx="3039133" cy="2953657"/>
          </a:xfrm>
          <a:prstGeom prst="rect">
            <a:avLst/>
          </a:prstGeom>
        </p:spPr>
      </p:pic>
    </p:spTree>
    <p:extLst>
      <p:ext uri="{BB962C8B-B14F-4D97-AF65-F5344CB8AC3E}">
        <p14:creationId xmlns:p14="http://schemas.microsoft.com/office/powerpoint/2010/main" val="16948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0FB0-1486-A546-BB64-05B1D1765D50}"/>
              </a:ext>
            </a:extLst>
          </p:cNvPr>
          <p:cNvSpPr>
            <a:spLocks noGrp="1"/>
          </p:cNvSpPr>
          <p:nvPr>
            <p:ph type="title"/>
          </p:nvPr>
        </p:nvSpPr>
        <p:spPr/>
        <p:txBody>
          <a:bodyPr/>
          <a:lstStyle/>
          <a:p>
            <a:r>
              <a:rPr lang="en-US" dirty="0"/>
              <a:t>Required: Consent discussion</a:t>
            </a:r>
          </a:p>
        </p:txBody>
      </p:sp>
      <p:sp>
        <p:nvSpPr>
          <p:cNvPr id="4" name="Rounded Rectangle 3">
            <a:extLst>
              <a:ext uri="{FF2B5EF4-FFF2-40B4-BE49-F238E27FC236}">
                <a16:creationId xmlns:a16="http://schemas.microsoft.com/office/drawing/2014/main" id="{429AC186-E91E-D94C-8CF0-060137769711}"/>
              </a:ext>
            </a:extLst>
          </p:cNvPr>
          <p:cNvSpPr/>
          <p:nvPr/>
        </p:nvSpPr>
        <p:spPr>
          <a:xfrm>
            <a:off x="1146629" y="2119086"/>
            <a:ext cx="4513942" cy="31931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08C0AF-2FD0-BF49-AFB2-31E4A0B31C2D}"/>
              </a:ext>
            </a:extLst>
          </p:cNvPr>
          <p:cNvSpPr>
            <a:spLocks noGrp="1"/>
          </p:cNvSpPr>
          <p:nvPr>
            <p:ph idx="1"/>
          </p:nvPr>
        </p:nvSpPr>
        <p:spPr/>
        <p:txBody>
          <a:bodyPr/>
          <a:lstStyle/>
          <a:p>
            <a:pPr marL="0" indent="0">
              <a:buNone/>
            </a:pPr>
            <a:r>
              <a:rPr lang="en-US" dirty="0"/>
              <a:t>Consent discussion documentation:</a:t>
            </a:r>
          </a:p>
          <a:p>
            <a:r>
              <a:rPr lang="en-US" dirty="0"/>
              <a:t>Original signed consent form was kept by the investigator,</a:t>
            </a:r>
          </a:p>
          <a:p>
            <a:pPr marL="0" indent="0">
              <a:buNone/>
            </a:pPr>
            <a:r>
              <a:rPr lang="en-US" dirty="0"/>
              <a:t>     and a copy was given to the subject.</a:t>
            </a:r>
          </a:p>
          <a:p>
            <a:r>
              <a:rPr lang="en-US" dirty="0"/>
              <a:t>The study was explained to the subject, and the subject </a:t>
            </a:r>
          </a:p>
          <a:p>
            <a:pPr marL="0" indent="0">
              <a:buNone/>
            </a:pPr>
            <a:r>
              <a:rPr lang="en-US" dirty="0"/>
              <a:t>     had the opportunity to ask questions.</a:t>
            </a:r>
          </a:p>
          <a:p>
            <a:r>
              <a:rPr lang="en-US" dirty="0"/>
              <a:t> Consent was obtained prior to research procedures.</a:t>
            </a:r>
          </a:p>
          <a:p>
            <a:r>
              <a:rPr lang="en-US" dirty="0"/>
              <a:t>Any other pertinent details related to the subject.</a:t>
            </a:r>
          </a:p>
          <a:p>
            <a:r>
              <a:rPr lang="en-US" dirty="0"/>
              <a:t>Can be in another format, such as a checklist, as long as </a:t>
            </a:r>
          </a:p>
          <a:p>
            <a:pPr marL="0" indent="0">
              <a:buNone/>
            </a:pPr>
            <a:r>
              <a:rPr lang="en-US" dirty="0"/>
              <a:t>     you also note any special issues or concerns as they arise.</a:t>
            </a:r>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75FDB584-FB57-1941-B4C9-181D125DC0C1}"/>
              </a:ext>
            </a:extLst>
          </p:cNvPr>
          <p:cNvPicPr>
            <a:picLocks noChangeAspect="1"/>
          </p:cNvPicPr>
          <p:nvPr/>
        </p:nvPicPr>
        <p:blipFill>
          <a:blip r:embed="rId3"/>
          <a:stretch>
            <a:fillRect/>
          </a:stretch>
        </p:blipFill>
        <p:spPr>
          <a:xfrm>
            <a:off x="8671938" y="1454150"/>
            <a:ext cx="3429000" cy="3949700"/>
          </a:xfrm>
          <a:prstGeom prst="rect">
            <a:avLst/>
          </a:prstGeom>
        </p:spPr>
      </p:pic>
    </p:spTree>
    <p:extLst>
      <p:ext uri="{BB962C8B-B14F-4D97-AF65-F5344CB8AC3E}">
        <p14:creationId xmlns:p14="http://schemas.microsoft.com/office/powerpoint/2010/main" val="384593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45EB-AE33-574A-8DD1-561198DAD47F}"/>
              </a:ext>
            </a:extLst>
          </p:cNvPr>
          <p:cNvSpPr>
            <a:spLocks noGrp="1"/>
          </p:cNvSpPr>
          <p:nvPr>
            <p:ph type="title"/>
          </p:nvPr>
        </p:nvSpPr>
        <p:spPr/>
        <p:txBody>
          <a:bodyPr/>
          <a:lstStyle/>
          <a:p>
            <a:r>
              <a:rPr lang="en-US" dirty="0"/>
              <a:t>How to prevent and correct consent violations?</a:t>
            </a:r>
          </a:p>
        </p:txBody>
      </p:sp>
      <p:sp>
        <p:nvSpPr>
          <p:cNvPr id="3" name="Content Placeholder 2">
            <a:extLst>
              <a:ext uri="{FF2B5EF4-FFF2-40B4-BE49-F238E27FC236}">
                <a16:creationId xmlns:a16="http://schemas.microsoft.com/office/drawing/2014/main" id="{AAF9969A-BD4A-E14F-8395-0B183182D1B2}"/>
              </a:ext>
            </a:extLst>
          </p:cNvPr>
          <p:cNvSpPr>
            <a:spLocks noGrp="1"/>
          </p:cNvSpPr>
          <p:nvPr>
            <p:ph idx="1"/>
          </p:nvPr>
        </p:nvSpPr>
        <p:spPr/>
        <p:txBody>
          <a:bodyPr>
            <a:normAutofit/>
          </a:bodyPr>
          <a:lstStyle/>
          <a:p>
            <a:r>
              <a:rPr lang="en-US" dirty="0"/>
              <a:t>Become familiar with the UTHSC Informed Consent policies.</a:t>
            </a:r>
          </a:p>
          <a:p>
            <a:r>
              <a:rPr lang="en-US" dirty="0"/>
              <a:t>Before starting the consent process, check to make sure you have the latest approved version from IRB.  </a:t>
            </a:r>
            <a:r>
              <a:rPr lang="en-US" b="1" i="1" dirty="0"/>
              <a:t>Tip: get the last stamped-approved version directly from iMedRIS each time.</a:t>
            </a:r>
          </a:p>
          <a:p>
            <a:r>
              <a:rPr lang="en-US" dirty="0"/>
              <a:t>Check informed consent forms before a subject leaves – 60 seconds can save you months of work trying to fix it later!</a:t>
            </a:r>
            <a:endParaRPr lang="en-US" b="1" i="1" dirty="0"/>
          </a:p>
          <a:p>
            <a:r>
              <a:rPr lang="en-US" dirty="0"/>
              <a:t>An investigator must sign the consent form within 72 hours after the subject and the person obtaining consent.</a:t>
            </a:r>
          </a:p>
          <a:p>
            <a:r>
              <a:rPr lang="en-US" dirty="0"/>
              <a:t>You must keep the original, signed consent form in the study files.</a:t>
            </a:r>
          </a:p>
          <a:p>
            <a:endParaRPr lang="en-US" dirty="0"/>
          </a:p>
          <a:p>
            <a:pPr marL="0" indent="0">
              <a:buNone/>
            </a:pPr>
            <a:endParaRPr lang="en-US" dirty="0"/>
          </a:p>
        </p:txBody>
      </p:sp>
    </p:spTree>
    <p:extLst>
      <p:ext uri="{BB962C8B-B14F-4D97-AF65-F5344CB8AC3E}">
        <p14:creationId xmlns:p14="http://schemas.microsoft.com/office/powerpoint/2010/main" val="91539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BC9B-DB84-464E-8BD7-69CBF05CC2FD}"/>
              </a:ext>
            </a:extLst>
          </p:cNvPr>
          <p:cNvSpPr>
            <a:spLocks noGrp="1"/>
          </p:cNvSpPr>
          <p:nvPr>
            <p:ph type="title"/>
          </p:nvPr>
        </p:nvSpPr>
        <p:spPr/>
        <p:txBody>
          <a:bodyPr/>
          <a:lstStyle/>
          <a:p>
            <a:r>
              <a:rPr lang="en-US" dirty="0"/>
              <a:t>Authority to audit</a:t>
            </a:r>
          </a:p>
        </p:txBody>
      </p:sp>
      <p:graphicFrame>
        <p:nvGraphicFramePr>
          <p:cNvPr id="4" name="Content Placeholder 3">
            <a:extLst>
              <a:ext uri="{FF2B5EF4-FFF2-40B4-BE49-F238E27FC236}">
                <a16:creationId xmlns:a16="http://schemas.microsoft.com/office/drawing/2014/main" id="{1B8471FC-63D8-194E-8EF6-98EFACC24CAA}"/>
              </a:ext>
            </a:extLst>
          </p:cNvPr>
          <p:cNvGraphicFramePr>
            <a:graphicFrameLocks noGrp="1"/>
          </p:cNvGraphicFramePr>
          <p:nvPr>
            <p:ph idx="1"/>
            <p:extLst>
              <p:ext uri="{D42A27DB-BD31-4B8C-83A1-F6EECF244321}">
                <p14:modId xmlns:p14="http://schemas.microsoft.com/office/powerpoint/2010/main" val="48507397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64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45EB-AE33-574A-8DD1-561198DAD47F}"/>
              </a:ext>
            </a:extLst>
          </p:cNvPr>
          <p:cNvSpPr>
            <a:spLocks noGrp="1"/>
          </p:cNvSpPr>
          <p:nvPr>
            <p:ph type="title"/>
          </p:nvPr>
        </p:nvSpPr>
        <p:spPr/>
        <p:txBody>
          <a:bodyPr/>
          <a:lstStyle/>
          <a:p>
            <a:r>
              <a:rPr lang="en-US" dirty="0"/>
              <a:t>How to prevent and correct consent violations?</a:t>
            </a:r>
          </a:p>
        </p:txBody>
      </p:sp>
      <p:sp>
        <p:nvSpPr>
          <p:cNvPr id="3" name="Content Placeholder 2">
            <a:extLst>
              <a:ext uri="{FF2B5EF4-FFF2-40B4-BE49-F238E27FC236}">
                <a16:creationId xmlns:a16="http://schemas.microsoft.com/office/drawing/2014/main" id="{AAF9969A-BD4A-E14F-8395-0B183182D1B2}"/>
              </a:ext>
            </a:extLst>
          </p:cNvPr>
          <p:cNvSpPr>
            <a:spLocks noGrp="1"/>
          </p:cNvSpPr>
          <p:nvPr>
            <p:ph idx="1"/>
          </p:nvPr>
        </p:nvSpPr>
        <p:spPr/>
        <p:txBody>
          <a:bodyPr>
            <a:normAutofit lnSpcReduction="10000"/>
          </a:bodyPr>
          <a:lstStyle/>
          <a:p>
            <a:endParaRPr lang="en-US" dirty="0"/>
          </a:p>
          <a:p>
            <a:r>
              <a:rPr lang="en-US" dirty="0"/>
              <a:t>Do not keep enrolling if you notice issues with your first few subjects.</a:t>
            </a:r>
          </a:p>
          <a:p>
            <a:r>
              <a:rPr lang="en-US" dirty="0"/>
              <a:t>Re-consenting: Make sure you do not repeat the same violation.  Re-consenting is not recommended for minor violations that can be corrected through other means.</a:t>
            </a:r>
          </a:p>
          <a:p>
            <a:r>
              <a:rPr lang="en-US" dirty="0"/>
              <a:t>Check informed consent forms before publishing any data!!</a:t>
            </a:r>
          </a:p>
          <a:p>
            <a:r>
              <a:rPr lang="en-US" dirty="0"/>
              <a:t>Be sure to note any deviations/discrepancies in the subject’s file.</a:t>
            </a:r>
          </a:p>
          <a:p>
            <a:r>
              <a:rPr lang="en-US" dirty="0"/>
              <a:t>You can request consent training, and the IRB may require it following the audit.  We may also require an audit of the consent process.</a:t>
            </a:r>
          </a:p>
          <a:p>
            <a:r>
              <a:rPr lang="en-US" dirty="0"/>
              <a:t>Call the IRB if you are not sure!!!!</a:t>
            </a:r>
          </a:p>
          <a:p>
            <a:pPr marL="0" indent="0">
              <a:buNone/>
            </a:pPr>
            <a:endParaRPr lang="en-US" dirty="0"/>
          </a:p>
        </p:txBody>
      </p:sp>
    </p:spTree>
    <p:extLst>
      <p:ext uri="{BB962C8B-B14F-4D97-AF65-F5344CB8AC3E}">
        <p14:creationId xmlns:p14="http://schemas.microsoft.com/office/powerpoint/2010/main" val="19950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1973-3847-3640-B20C-BE084A1D0605}"/>
              </a:ext>
            </a:extLst>
          </p:cNvPr>
          <p:cNvSpPr>
            <a:spLocks noGrp="1"/>
          </p:cNvSpPr>
          <p:nvPr>
            <p:ph type="title"/>
          </p:nvPr>
        </p:nvSpPr>
        <p:spPr/>
        <p:txBody>
          <a:bodyPr/>
          <a:lstStyle/>
          <a:p>
            <a:r>
              <a:rPr lang="en-US" dirty="0"/>
              <a:t>Policy Adherence</a:t>
            </a:r>
          </a:p>
        </p:txBody>
      </p:sp>
      <p:sp>
        <p:nvSpPr>
          <p:cNvPr id="4" name="Rounded Rectangle 3">
            <a:extLst>
              <a:ext uri="{FF2B5EF4-FFF2-40B4-BE49-F238E27FC236}">
                <a16:creationId xmlns:a16="http://schemas.microsoft.com/office/drawing/2014/main" id="{8FE73411-2B6D-A644-960C-6B35E0EF630C}"/>
              </a:ext>
            </a:extLst>
          </p:cNvPr>
          <p:cNvSpPr/>
          <p:nvPr/>
        </p:nvSpPr>
        <p:spPr>
          <a:xfrm>
            <a:off x="1103312" y="2068692"/>
            <a:ext cx="1419969" cy="34724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1D9C27-E755-4B44-86EC-8C49AF51CC13}"/>
              </a:ext>
            </a:extLst>
          </p:cNvPr>
          <p:cNvSpPr>
            <a:spLocks noGrp="1"/>
          </p:cNvSpPr>
          <p:nvPr>
            <p:ph idx="1"/>
          </p:nvPr>
        </p:nvSpPr>
        <p:spPr/>
        <p:txBody>
          <a:bodyPr>
            <a:normAutofit/>
          </a:bodyPr>
          <a:lstStyle/>
          <a:p>
            <a:pPr marL="0" indent="0">
              <a:buNone/>
            </a:pPr>
            <a:r>
              <a:rPr lang="en-US" dirty="0"/>
              <a:t>Violations:</a:t>
            </a:r>
          </a:p>
          <a:p>
            <a:r>
              <a:rPr lang="en-US" dirty="0"/>
              <a:t>Accrual of subjects was continued after IRB approval lapses</a:t>
            </a:r>
          </a:p>
          <a:p>
            <a:r>
              <a:rPr lang="en-US" dirty="0"/>
              <a:t>Reporting the wrong enrollment numbers</a:t>
            </a:r>
          </a:p>
          <a:p>
            <a:r>
              <a:rPr lang="en-US" dirty="0"/>
              <a:t>Not reporting screen fails or withdrawals/terminations</a:t>
            </a:r>
          </a:p>
          <a:p>
            <a:r>
              <a:rPr lang="en-US" dirty="0"/>
              <a:t>Making changes to the consent form</a:t>
            </a:r>
          </a:p>
          <a:p>
            <a:r>
              <a:rPr lang="en-US" dirty="0"/>
              <a:t>Adding research personnel but not revising the study application</a:t>
            </a:r>
          </a:p>
          <a:p>
            <a:r>
              <a:rPr lang="en-US" dirty="0"/>
              <a:t>Adding/removing procedures</a:t>
            </a:r>
          </a:p>
          <a:p>
            <a:pPr marL="0" indent="0">
              <a:buNone/>
            </a:pPr>
            <a:r>
              <a:rPr lang="en-US" dirty="0"/>
              <a:t>	</a:t>
            </a:r>
            <a:endParaRPr lang="en-US" i="1" dirty="0"/>
          </a:p>
          <a:p>
            <a:pPr marL="0" indent="0">
              <a:buNone/>
            </a:pPr>
            <a:endParaRPr lang="en-US" dirty="0"/>
          </a:p>
        </p:txBody>
      </p:sp>
    </p:spTree>
    <p:extLst>
      <p:ext uri="{BB962C8B-B14F-4D97-AF65-F5344CB8AC3E}">
        <p14:creationId xmlns:p14="http://schemas.microsoft.com/office/powerpoint/2010/main" val="378275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B198-761B-7D47-B71E-2FEE54BCC53E}"/>
              </a:ext>
            </a:extLst>
          </p:cNvPr>
          <p:cNvSpPr>
            <a:spLocks noGrp="1"/>
          </p:cNvSpPr>
          <p:nvPr>
            <p:ph type="title"/>
          </p:nvPr>
        </p:nvSpPr>
        <p:spPr/>
        <p:txBody>
          <a:bodyPr/>
          <a:lstStyle/>
          <a:p>
            <a:r>
              <a:rPr lang="en-US" dirty="0"/>
              <a:t>How to prevent policy violations</a:t>
            </a:r>
          </a:p>
        </p:txBody>
      </p:sp>
      <p:sp>
        <p:nvSpPr>
          <p:cNvPr id="4" name="Rounded Rectangle 3">
            <a:extLst>
              <a:ext uri="{FF2B5EF4-FFF2-40B4-BE49-F238E27FC236}">
                <a16:creationId xmlns:a16="http://schemas.microsoft.com/office/drawing/2014/main" id="{3820C8FE-8124-DE49-AF6F-C215062E3E12}"/>
              </a:ext>
            </a:extLst>
          </p:cNvPr>
          <p:cNvSpPr/>
          <p:nvPr/>
        </p:nvSpPr>
        <p:spPr>
          <a:xfrm>
            <a:off x="1164771" y="2111829"/>
            <a:ext cx="3853543" cy="3592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8957D8-1076-CB4C-AFF9-09241664182D}"/>
              </a:ext>
            </a:extLst>
          </p:cNvPr>
          <p:cNvSpPr>
            <a:spLocks noGrp="1"/>
          </p:cNvSpPr>
          <p:nvPr>
            <p:ph idx="1"/>
          </p:nvPr>
        </p:nvSpPr>
        <p:spPr/>
        <p:txBody>
          <a:bodyPr/>
          <a:lstStyle/>
          <a:p>
            <a:pPr marL="0" indent="0">
              <a:buNone/>
            </a:pPr>
            <a:r>
              <a:rPr lang="en-US" dirty="0"/>
              <a:t>Continuing review of research:</a:t>
            </a:r>
          </a:p>
          <a:p>
            <a:r>
              <a:rPr lang="en-US" dirty="0"/>
              <a:t>Full board and FDA-regulated studies – Continuing review submitted in the timeframe and manner prescribed by the IRB, but not less than once per year.</a:t>
            </a:r>
          </a:p>
          <a:p>
            <a:r>
              <a:rPr lang="en-US" dirty="0"/>
              <a:t>Expedited studies approved prior to January 21, 2019.</a:t>
            </a:r>
          </a:p>
          <a:p>
            <a:r>
              <a:rPr lang="en-US" dirty="0"/>
              <a:t>Collect, where possible, information regarding the gender and racial/ethnic origin of all subjects.</a:t>
            </a:r>
          </a:p>
          <a:p>
            <a:r>
              <a:rPr lang="en-US" dirty="0"/>
              <a:t>Consent/enrollment log recommended.</a:t>
            </a:r>
          </a:p>
          <a:p>
            <a:pPr marL="0" indent="0">
              <a:buNone/>
            </a:pPr>
            <a:r>
              <a:rPr lang="en-US" i="1" dirty="0"/>
              <a:t>	</a:t>
            </a:r>
            <a:r>
              <a:rPr lang="en-US" b="1" dirty="0"/>
              <a:t>Remember: Enrollment occurs </a:t>
            </a:r>
            <a:r>
              <a:rPr lang="en-US" b="1" u="sng" dirty="0"/>
              <a:t>when the consent form is signed</a:t>
            </a:r>
            <a:r>
              <a:rPr lang="en-US" b="1" dirty="0"/>
              <a:t>, 	   	not when the subject begins/completes research procedures</a:t>
            </a:r>
          </a:p>
        </p:txBody>
      </p:sp>
    </p:spTree>
    <p:extLst>
      <p:ext uri="{BB962C8B-B14F-4D97-AF65-F5344CB8AC3E}">
        <p14:creationId xmlns:p14="http://schemas.microsoft.com/office/powerpoint/2010/main" val="23781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B198-761B-7D47-B71E-2FEE54BCC53E}"/>
              </a:ext>
            </a:extLst>
          </p:cNvPr>
          <p:cNvSpPr>
            <a:spLocks noGrp="1"/>
          </p:cNvSpPr>
          <p:nvPr>
            <p:ph type="title"/>
          </p:nvPr>
        </p:nvSpPr>
        <p:spPr/>
        <p:txBody>
          <a:bodyPr/>
          <a:lstStyle/>
          <a:p>
            <a:r>
              <a:rPr lang="en-US" dirty="0"/>
              <a:t>How to prevent policy violations</a:t>
            </a:r>
          </a:p>
        </p:txBody>
      </p:sp>
      <p:sp>
        <p:nvSpPr>
          <p:cNvPr id="4" name="Rounded Rectangle 3">
            <a:extLst>
              <a:ext uri="{FF2B5EF4-FFF2-40B4-BE49-F238E27FC236}">
                <a16:creationId xmlns:a16="http://schemas.microsoft.com/office/drawing/2014/main" id="{9FBC78D2-60D8-3847-8202-F84FED36748A}"/>
              </a:ext>
            </a:extLst>
          </p:cNvPr>
          <p:cNvSpPr/>
          <p:nvPr/>
        </p:nvSpPr>
        <p:spPr>
          <a:xfrm>
            <a:off x="1143000" y="2155371"/>
            <a:ext cx="3842657" cy="37011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8957D8-1076-CB4C-AFF9-09241664182D}"/>
              </a:ext>
            </a:extLst>
          </p:cNvPr>
          <p:cNvSpPr>
            <a:spLocks noGrp="1"/>
          </p:cNvSpPr>
          <p:nvPr>
            <p:ph idx="1"/>
          </p:nvPr>
        </p:nvSpPr>
        <p:spPr>
          <a:xfrm>
            <a:off x="1104293" y="2085575"/>
            <a:ext cx="8946541" cy="4195481"/>
          </a:xfrm>
        </p:spPr>
        <p:txBody>
          <a:bodyPr/>
          <a:lstStyle/>
          <a:p>
            <a:pPr marL="0" indent="0">
              <a:buNone/>
            </a:pPr>
            <a:r>
              <a:rPr lang="en-US" dirty="0"/>
              <a:t>Revisions to approved studies:</a:t>
            </a:r>
          </a:p>
          <a:p>
            <a:r>
              <a:rPr lang="en-US" dirty="0"/>
              <a:t>Obtain prior approval from the IRB for any modifications of previously approved research.</a:t>
            </a:r>
          </a:p>
          <a:p>
            <a:pPr lvl="1">
              <a:buFont typeface="Wingdings" pitchFamily="2" charset="2"/>
              <a:buChar char="v"/>
            </a:pPr>
            <a:r>
              <a:rPr lang="en-US" dirty="0"/>
              <a:t>Even changes that you think are minor could change the status of the study from exempt to expedited or expedited to full board.</a:t>
            </a:r>
          </a:p>
          <a:p>
            <a:pPr lvl="1">
              <a:buFont typeface="Wingdings" pitchFamily="2" charset="2"/>
              <a:buChar char="v"/>
            </a:pPr>
            <a:r>
              <a:rPr lang="en-US" dirty="0"/>
              <a:t>Exposing subjects to risks that they did not agree to, or they are expecting something that they are not getting.</a:t>
            </a:r>
          </a:p>
        </p:txBody>
      </p:sp>
    </p:spTree>
    <p:extLst>
      <p:ext uri="{BB962C8B-B14F-4D97-AF65-F5344CB8AC3E}">
        <p14:creationId xmlns:p14="http://schemas.microsoft.com/office/powerpoint/2010/main" val="261014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12CF-A543-554C-A2A4-4E5C0D8106CD}"/>
              </a:ext>
            </a:extLst>
          </p:cNvPr>
          <p:cNvSpPr>
            <a:spLocks noGrp="1"/>
          </p:cNvSpPr>
          <p:nvPr>
            <p:ph type="title"/>
          </p:nvPr>
        </p:nvSpPr>
        <p:spPr/>
        <p:txBody>
          <a:bodyPr/>
          <a:lstStyle/>
          <a:p>
            <a:r>
              <a:rPr lang="en-US" dirty="0"/>
              <a:t>Protocol adherence</a:t>
            </a:r>
          </a:p>
        </p:txBody>
      </p:sp>
      <p:sp>
        <p:nvSpPr>
          <p:cNvPr id="4" name="Rounded Rectangle 3">
            <a:extLst>
              <a:ext uri="{FF2B5EF4-FFF2-40B4-BE49-F238E27FC236}">
                <a16:creationId xmlns:a16="http://schemas.microsoft.com/office/drawing/2014/main" id="{D1A9D944-BD32-9648-A213-ED63D892C292}"/>
              </a:ext>
            </a:extLst>
          </p:cNvPr>
          <p:cNvSpPr/>
          <p:nvPr/>
        </p:nvSpPr>
        <p:spPr>
          <a:xfrm>
            <a:off x="1175657" y="2122714"/>
            <a:ext cx="1382486" cy="33745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A81EF6-D43A-B64A-A6A6-CB5F652CA611}"/>
              </a:ext>
            </a:extLst>
          </p:cNvPr>
          <p:cNvSpPr>
            <a:spLocks noGrp="1"/>
          </p:cNvSpPr>
          <p:nvPr>
            <p:ph idx="1"/>
          </p:nvPr>
        </p:nvSpPr>
        <p:spPr/>
        <p:txBody>
          <a:bodyPr/>
          <a:lstStyle/>
          <a:p>
            <a:pPr marL="0" indent="0">
              <a:buNone/>
            </a:pPr>
            <a:r>
              <a:rPr lang="en-US" dirty="0"/>
              <a:t>Violations:</a:t>
            </a:r>
          </a:p>
          <a:p>
            <a:r>
              <a:rPr lang="en-US" dirty="0"/>
              <a:t>More information or data was recorded than described in the application/protocol/consent form.</a:t>
            </a:r>
          </a:p>
          <a:p>
            <a:r>
              <a:rPr lang="en-US" dirty="0"/>
              <a:t>Not performing all procedures during the study visit.</a:t>
            </a:r>
          </a:p>
          <a:p>
            <a:r>
              <a:rPr lang="en-US" dirty="0"/>
              <a:t>Adding study procedures without IRB approval</a:t>
            </a:r>
          </a:p>
          <a:p>
            <a:r>
              <a:rPr lang="en-US" dirty="0"/>
              <a:t>Not giving a copy of the informed consent form to the subject.</a:t>
            </a:r>
          </a:p>
        </p:txBody>
      </p:sp>
    </p:spTree>
    <p:extLst>
      <p:ext uri="{BB962C8B-B14F-4D97-AF65-F5344CB8AC3E}">
        <p14:creationId xmlns:p14="http://schemas.microsoft.com/office/powerpoint/2010/main" val="26891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12CF-A543-554C-A2A4-4E5C0D8106CD}"/>
              </a:ext>
            </a:extLst>
          </p:cNvPr>
          <p:cNvSpPr>
            <a:spLocks noGrp="1"/>
          </p:cNvSpPr>
          <p:nvPr>
            <p:ph type="title"/>
          </p:nvPr>
        </p:nvSpPr>
        <p:spPr/>
        <p:txBody>
          <a:bodyPr/>
          <a:lstStyle/>
          <a:p>
            <a:r>
              <a:rPr lang="en-US" dirty="0"/>
              <a:t>How to prevent and correct protocol adherence violations?</a:t>
            </a:r>
          </a:p>
        </p:txBody>
      </p:sp>
      <p:sp>
        <p:nvSpPr>
          <p:cNvPr id="3" name="Content Placeholder 2">
            <a:extLst>
              <a:ext uri="{FF2B5EF4-FFF2-40B4-BE49-F238E27FC236}">
                <a16:creationId xmlns:a16="http://schemas.microsoft.com/office/drawing/2014/main" id="{8DA81EF6-D43A-B64A-A6A6-CB5F652CA611}"/>
              </a:ext>
            </a:extLst>
          </p:cNvPr>
          <p:cNvSpPr>
            <a:spLocks noGrp="1"/>
          </p:cNvSpPr>
          <p:nvPr>
            <p:ph idx="1"/>
          </p:nvPr>
        </p:nvSpPr>
        <p:spPr/>
        <p:txBody>
          <a:bodyPr/>
          <a:lstStyle/>
          <a:p>
            <a:r>
              <a:rPr lang="en-US" dirty="0"/>
              <a:t>Become familiar with the UTHSC policies.</a:t>
            </a:r>
          </a:p>
          <a:p>
            <a:r>
              <a:rPr lang="en-US" dirty="0"/>
              <a:t>Ensure study personnel is familiar with the protocol, including inclusion/exclusion criteria and procedures.</a:t>
            </a:r>
          </a:p>
          <a:p>
            <a:r>
              <a:rPr lang="en-US" dirty="0"/>
              <a:t>Use a master list/enrollment log and keep it updated!</a:t>
            </a:r>
          </a:p>
          <a:p>
            <a:r>
              <a:rPr lang="en-US" dirty="0"/>
              <a:t>Create checklists for procedures/information to be collected to help with consistency between subjects.</a:t>
            </a:r>
          </a:p>
          <a:p>
            <a:r>
              <a:rPr lang="en-US" dirty="0"/>
              <a:t>Review study records frequently.</a:t>
            </a:r>
          </a:p>
          <a:p>
            <a:r>
              <a:rPr lang="en-US" dirty="0"/>
              <a:t>Notify all study personnel of approved revisions.</a:t>
            </a:r>
          </a:p>
          <a:p>
            <a:r>
              <a:rPr lang="en-US" dirty="0"/>
              <a:t>If the same protocol deviation comes up repeatedly, maybe a revision is in order</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3647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9695-BF94-B448-957E-A3A43873CE5B}"/>
              </a:ext>
            </a:extLst>
          </p:cNvPr>
          <p:cNvSpPr>
            <a:spLocks noGrp="1"/>
          </p:cNvSpPr>
          <p:nvPr>
            <p:ph type="title"/>
          </p:nvPr>
        </p:nvSpPr>
        <p:spPr/>
        <p:txBody>
          <a:bodyPr/>
          <a:lstStyle/>
          <a:p>
            <a:r>
              <a:rPr lang="en-US" dirty="0"/>
              <a:t>How to prevent and correct protocol adherence violations?</a:t>
            </a:r>
          </a:p>
        </p:txBody>
      </p:sp>
      <p:sp>
        <p:nvSpPr>
          <p:cNvPr id="3" name="Content Placeholder 2">
            <a:extLst>
              <a:ext uri="{FF2B5EF4-FFF2-40B4-BE49-F238E27FC236}">
                <a16:creationId xmlns:a16="http://schemas.microsoft.com/office/drawing/2014/main" id="{0966FCE5-3D6C-F244-B4E0-6D3313450FEA}"/>
              </a:ext>
            </a:extLst>
          </p:cNvPr>
          <p:cNvSpPr>
            <a:spLocks noGrp="1"/>
          </p:cNvSpPr>
          <p:nvPr>
            <p:ph idx="1"/>
          </p:nvPr>
        </p:nvSpPr>
        <p:spPr/>
        <p:txBody>
          <a:bodyPr>
            <a:normAutofit lnSpcReduction="10000"/>
          </a:bodyPr>
          <a:lstStyle/>
          <a:p>
            <a:pPr marL="0" indent="0">
              <a:buNone/>
            </a:pPr>
            <a:r>
              <a:rPr lang="en-US" i="1" dirty="0"/>
              <a:t>Follow the local policy:</a:t>
            </a:r>
          </a:p>
          <a:p>
            <a:pPr marL="0" indent="0">
              <a:buNone/>
            </a:pPr>
            <a:r>
              <a:rPr lang="en-US" dirty="0"/>
              <a:t>The principal investigator is responsible for reporting all </a:t>
            </a:r>
            <a:r>
              <a:rPr lang="en-US" b="1" dirty="0"/>
              <a:t>Major Protocol Deviations</a:t>
            </a:r>
            <a:r>
              <a:rPr lang="en-US" dirty="0"/>
              <a:t> occurring at the local research site to the IRB.</a:t>
            </a:r>
          </a:p>
          <a:p>
            <a:pPr marL="0" indent="0">
              <a:buNone/>
            </a:pPr>
            <a:endParaRPr lang="en-US" b="1" dirty="0"/>
          </a:p>
          <a:p>
            <a:r>
              <a:rPr lang="en-US" dirty="0"/>
              <a:t>A </a:t>
            </a:r>
            <a:r>
              <a:rPr lang="en-US" u="sng" dirty="0"/>
              <a:t>major deviation</a:t>
            </a:r>
            <a:r>
              <a:rPr lang="en-US" dirty="0"/>
              <a:t>:</a:t>
            </a:r>
          </a:p>
          <a:p>
            <a:pPr lvl="1">
              <a:buClr>
                <a:srgbClr val="07A58B"/>
              </a:buClr>
              <a:buFont typeface="Wingdings" panose="05000000000000000000" pitchFamily="2" charset="2"/>
              <a:buChar char="v"/>
            </a:pPr>
            <a:r>
              <a:rPr lang="en-US" dirty="0"/>
              <a:t>Has harmed or posed a significant risk of substantive harm to the subject; </a:t>
            </a:r>
          </a:p>
          <a:p>
            <a:pPr lvl="1">
              <a:buClr>
                <a:srgbClr val="07A58B"/>
              </a:buClr>
              <a:buFont typeface="Wingdings" panose="05000000000000000000" pitchFamily="2" charset="2"/>
              <a:buChar char="v"/>
            </a:pPr>
            <a:r>
              <a:rPr lang="en-US" dirty="0"/>
              <a:t>Has compromised the scientific integrity of the data collected; </a:t>
            </a:r>
          </a:p>
          <a:p>
            <a:pPr lvl="1">
              <a:buClr>
                <a:srgbClr val="07A58B"/>
              </a:buClr>
              <a:buFont typeface="Wingdings" panose="05000000000000000000" pitchFamily="2" charset="2"/>
              <a:buChar char="v"/>
            </a:pPr>
            <a:r>
              <a:rPr lang="en-US" dirty="0"/>
              <a:t>Appears to result from willing/knowing misconduct on the part of an investigator/staff; or</a:t>
            </a:r>
          </a:p>
          <a:p>
            <a:pPr lvl="1">
              <a:buClr>
                <a:srgbClr val="07A58B"/>
              </a:buClr>
              <a:buFont typeface="Wingdings" panose="05000000000000000000" pitchFamily="2" charset="2"/>
              <a:buChar char="v"/>
            </a:pPr>
            <a:r>
              <a:rPr lang="en-US" dirty="0"/>
              <a:t>Appears to involve some other serious or continuing noncompliance with federal, state, or local research regulations. </a:t>
            </a:r>
          </a:p>
          <a:p>
            <a:pPr marL="0" indent="0">
              <a:buNone/>
            </a:pPr>
            <a:endParaRPr lang="en-US" dirty="0"/>
          </a:p>
        </p:txBody>
      </p:sp>
    </p:spTree>
    <p:extLst>
      <p:ext uri="{BB962C8B-B14F-4D97-AF65-F5344CB8AC3E}">
        <p14:creationId xmlns:p14="http://schemas.microsoft.com/office/powerpoint/2010/main" val="15768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9695-BF94-B448-957E-A3A43873CE5B}"/>
              </a:ext>
            </a:extLst>
          </p:cNvPr>
          <p:cNvSpPr>
            <a:spLocks noGrp="1"/>
          </p:cNvSpPr>
          <p:nvPr>
            <p:ph type="title"/>
          </p:nvPr>
        </p:nvSpPr>
        <p:spPr/>
        <p:txBody>
          <a:bodyPr/>
          <a:lstStyle/>
          <a:p>
            <a:r>
              <a:rPr lang="en-US" dirty="0"/>
              <a:t>How to prevent and correct protocol adherence violations?</a:t>
            </a:r>
          </a:p>
        </p:txBody>
      </p:sp>
      <p:sp>
        <p:nvSpPr>
          <p:cNvPr id="3" name="Content Placeholder 2">
            <a:extLst>
              <a:ext uri="{FF2B5EF4-FFF2-40B4-BE49-F238E27FC236}">
                <a16:creationId xmlns:a16="http://schemas.microsoft.com/office/drawing/2014/main" id="{0966FCE5-3D6C-F244-B4E0-6D3313450FEA}"/>
              </a:ext>
            </a:extLst>
          </p:cNvPr>
          <p:cNvSpPr>
            <a:spLocks noGrp="1"/>
          </p:cNvSpPr>
          <p:nvPr>
            <p:ph idx="1"/>
          </p:nvPr>
        </p:nvSpPr>
        <p:spPr/>
        <p:txBody>
          <a:bodyPr>
            <a:normAutofit/>
          </a:bodyPr>
          <a:lstStyle/>
          <a:p>
            <a:r>
              <a:rPr lang="en-US" dirty="0"/>
              <a:t>All major deviations should be reported as soon as possible, but no later that 5 working days after the investigator/coordinator becomes aware of the event.</a:t>
            </a:r>
          </a:p>
          <a:p>
            <a:r>
              <a:rPr lang="en-US" dirty="0"/>
              <a:t>Minor deviations do not have to be reported to the IRB; however, a note-to file should be made in the research record indicating:</a:t>
            </a:r>
          </a:p>
          <a:p>
            <a:pPr lvl="1">
              <a:buFont typeface="Wingdings" pitchFamily="2" charset="2"/>
              <a:buChar char="v"/>
            </a:pPr>
            <a:r>
              <a:rPr lang="en-US" dirty="0"/>
              <a:t>What the minor deviation was;</a:t>
            </a:r>
          </a:p>
          <a:p>
            <a:pPr lvl="1">
              <a:buFont typeface="Wingdings" pitchFamily="2" charset="2"/>
              <a:buChar char="v"/>
            </a:pPr>
            <a:r>
              <a:rPr lang="en-US" dirty="0"/>
              <a:t>The reason it occurred; and</a:t>
            </a:r>
          </a:p>
          <a:p>
            <a:pPr lvl="1">
              <a:buFont typeface="Wingdings" pitchFamily="2" charset="2"/>
              <a:buChar char="v"/>
            </a:pPr>
            <a:r>
              <a:rPr lang="en-US" dirty="0"/>
              <a:t>The communication that took place or plan implemented so that the deviation would not occur again.</a:t>
            </a:r>
          </a:p>
          <a:p>
            <a:pPr marL="295275" lvl="1"/>
            <a:r>
              <a:rPr lang="en-US" dirty="0"/>
              <a:t>Remember that the continued occurrence of minor deviations could compromise the scientific integrity of the research data collected.</a:t>
            </a:r>
          </a:p>
        </p:txBody>
      </p:sp>
    </p:spTree>
    <p:extLst>
      <p:ext uri="{BB962C8B-B14F-4D97-AF65-F5344CB8AC3E}">
        <p14:creationId xmlns:p14="http://schemas.microsoft.com/office/powerpoint/2010/main" val="3582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AAE2-E712-1441-B7EC-53B90F1ED828}"/>
              </a:ext>
            </a:extLst>
          </p:cNvPr>
          <p:cNvSpPr>
            <a:spLocks noGrp="1"/>
          </p:cNvSpPr>
          <p:nvPr>
            <p:ph type="title"/>
          </p:nvPr>
        </p:nvSpPr>
        <p:spPr/>
        <p:txBody>
          <a:bodyPr/>
          <a:lstStyle/>
          <a:p>
            <a:r>
              <a:rPr lang="en-US" dirty="0"/>
              <a:t>Accuracy and completeness of study records</a:t>
            </a:r>
          </a:p>
        </p:txBody>
      </p:sp>
      <p:sp>
        <p:nvSpPr>
          <p:cNvPr id="4" name="Rounded Rectangle 3">
            <a:extLst>
              <a:ext uri="{FF2B5EF4-FFF2-40B4-BE49-F238E27FC236}">
                <a16:creationId xmlns:a16="http://schemas.microsoft.com/office/drawing/2014/main" id="{2427D72C-BE7F-2640-8E27-8D06F6561CE9}"/>
              </a:ext>
            </a:extLst>
          </p:cNvPr>
          <p:cNvSpPr/>
          <p:nvPr/>
        </p:nvSpPr>
        <p:spPr>
          <a:xfrm>
            <a:off x="1103312" y="2052917"/>
            <a:ext cx="1400402" cy="4072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5FFAAC-B99B-D240-A248-19EC6B91E0D0}"/>
              </a:ext>
            </a:extLst>
          </p:cNvPr>
          <p:cNvSpPr>
            <a:spLocks noGrp="1"/>
          </p:cNvSpPr>
          <p:nvPr>
            <p:ph idx="1"/>
          </p:nvPr>
        </p:nvSpPr>
        <p:spPr>
          <a:xfrm>
            <a:off x="1103312" y="2052918"/>
            <a:ext cx="9162352" cy="4195481"/>
          </a:xfrm>
        </p:spPr>
        <p:txBody>
          <a:bodyPr>
            <a:normAutofit/>
          </a:bodyPr>
          <a:lstStyle/>
          <a:p>
            <a:pPr marL="0" indent="0">
              <a:buNone/>
            </a:pPr>
            <a:r>
              <a:rPr lang="en-US" dirty="0"/>
              <a:t>Violations: </a:t>
            </a:r>
          </a:p>
          <a:p>
            <a:r>
              <a:rPr lang="en-US" dirty="0"/>
              <a:t>Missing study visits</a:t>
            </a:r>
          </a:p>
          <a:p>
            <a:r>
              <a:rPr lang="en-US" dirty="0"/>
              <a:t>Incomplete documentation of study visits</a:t>
            </a:r>
          </a:p>
          <a:p>
            <a:r>
              <a:rPr lang="en-US" dirty="0"/>
              <a:t>Not performing all study procedures</a:t>
            </a:r>
          </a:p>
          <a:p>
            <a:r>
              <a:rPr lang="en-US" dirty="0"/>
              <a:t>Missing surveys/questionnaires</a:t>
            </a:r>
          </a:p>
          <a:p>
            <a:r>
              <a:rPr lang="en-US" dirty="0"/>
              <a:t>Payment methods not kept according to IRB approved application and to UT policies</a:t>
            </a:r>
          </a:p>
          <a:p>
            <a:r>
              <a:rPr lang="en-US" dirty="0"/>
              <a:t>Subject eligibility not documented</a:t>
            </a:r>
          </a:p>
          <a:p>
            <a:r>
              <a:rPr lang="en-US" dirty="0"/>
              <a:t>Inappropriate error correction made to study records</a:t>
            </a:r>
          </a:p>
          <a:p>
            <a:pPr marL="0" indent="0">
              <a:buNone/>
            </a:pPr>
            <a:endParaRPr lang="en-US" dirty="0"/>
          </a:p>
          <a:p>
            <a:pPr marL="457200" lvl="1" indent="0">
              <a:buClr>
                <a:srgbClr val="07A58B"/>
              </a:buClr>
              <a:buNone/>
            </a:pPr>
            <a:endParaRPr lang="en-US" dirty="0"/>
          </a:p>
        </p:txBody>
      </p:sp>
    </p:spTree>
    <p:extLst>
      <p:ext uri="{BB962C8B-B14F-4D97-AF65-F5344CB8AC3E}">
        <p14:creationId xmlns:p14="http://schemas.microsoft.com/office/powerpoint/2010/main" val="290814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53FFB8-89F5-FE48-9E16-6DB6DF767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006" y="153714"/>
            <a:ext cx="8734097" cy="6550572"/>
          </a:xfrm>
          <a:prstGeom prst="rect">
            <a:avLst/>
          </a:prstGeom>
        </p:spPr>
      </p:pic>
    </p:spTree>
    <p:extLst>
      <p:ext uri="{BB962C8B-B14F-4D97-AF65-F5344CB8AC3E}">
        <p14:creationId xmlns:p14="http://schemas.microsoft.com/office/powerpoint/2010/main" val="19828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BC9B-DB84-464E-8BD7-69CBF05CC2FD}"/>
              </a:ext>
            </a:extLst>
          </p:cNvPr>
          <p:cNvSpPr>
            <a:spLocks noGrp="1"/>
          </p:cNvSpPr>
          <p:nvPr>
            <p:ph type="title"/>
          </p:nvPr>
        </p:nvSpPr>
        <p:spPr/>
        <p:txBody>
          <a:bodyPr/>
          <a:lstStyle/>
          <a:p>
            <a:r>
              <a:rPr lang="en-US" dirty="0"/>
              <a:t>UTHSC IRB policy</a:t>
            </a:r>
          </a:p>
        </p:txBody>
      </p:sp>
      <p:graphicFrame>
        <p:nvGraphicFramePr>
          <p:cNvPr id="4" name="Content Placeholder 3">
            <a:extLst>
              <a:ext uri="{FF2B5EF4-FFF2-40B4-BE49-F238E27FC236}">
                <a16:creationId xmlns:a16="http://schemas.microsoft.com/office/drawing/2014/main" id="{1B8471FC-63D8-194E-8EF6-98EFACC24CAA}"/>
              </a:ext>
            </a:extLst>
          </p:cNvPr>
          <p:cNvGraphicFramePr>
            <a:graphicFrameLocks noGrp="1"/>
          </p:cNvGraphicFramePr>
          <p:nvPr>
            <p:ph idx="1"/>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65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1AD2-19AA-6245-AB67-F05AED283316}"/>
              </a:ext>
            </a:extLst>
          </p:cNvPr>
          <p:cNvSpPr>
            <a:spLocks noGrp="1"/>
          </p:cNvSpPr>
          <p:nvPr>
            <p:ph type="title"/>
          </p:nvPr>
        </p:nvSpPr>
        <p:spPr/>
        <p:txBody>
          <a:bodyPr/>
          <a:lstStyle/>
          <a:p>
            <a:r>
              <a:rPr lang="en-US" dirty="0"/>
              <a:t>Ways to organized</a:t>
            </a:r>
          </a:p>
        </p:txBody>
      </p:sp>
      <p:sp>
        <p:nvSpPr>
          <p:cNvPr id="3" name="Content Placeholder 2">
            <a:extLst>
              <a:ext uri="{FF2B5EF4-FFF2-40B4-BE49-F238E27FC236}">
                <a16:creationId xmlns:a16="http://schemas.microsoft.com/office/drawing/2014/main" id="{8496296D-C128-004C-8678-D3F953245240}"/>
              </a:ext>
            </a:extLst>
          </p:cNvPr>
          <p:cNvSpPr>
            <a:spLocks noGrp="1"/>
          </p:cNvSpPr>
          <p:nvPr>
            <p:ph idx="1"/>
          </p:nvPr>
        </p:nvSpPr>
        <p:spPr/>
        <p:txBody>
          <a:bodyPr>
            <a:normAutofit fontScale="85000" lnSpcReduction="20000"/>
          </a:bodyPr>
          <a:lstStyle/>
          <a:p>
            <a:r>
              <a:rPr lang="en-US" dirty="0"/>
              <a:t>By Subject number/code or initial</a:t>
            </a:r>
          </a:p>
          <a:p>
            <a:r>
              <a:rPr lang="en-US" dirty="0"/>
              <a:t>Chronological Order</a:t>
            </a:r>
          </a:p>
          <a:p>
            <a:r>
              <a:rPr lang="en-US" dirty="0"/>
              <a:t>By Visit or procedure</a:t>
            </a:r>
          </a:p>
          <a:p>
            <a:r>
              <a:rPr lang="en-US" dirty="0"/>
              <a:t>By family</a:t>
            </a:r>
          </a:p>
          <a:p>
            <a:pPr>
              <a:buClr>
                <a:schemeClr val="bg2">
                  <a:lumMod val="60000"/>
                  <a:lumOff val="40000"/>
                </a:schemeClr>
              </a:buClr>
            </a:pPr>
            <a:r>
              <a:rPr lang="en-US" dirty="0"/>
              <a:t>For large files, use ringed binders</a:t>
            </a:r>
          </a:p>
          <a:p>
            <a:pPr>
              <a:buClr>
                <a:schemeClr val="bg2">
                  <a:lumMod val="60000"/>
                  <a:lumOff val="40000"/>
                </a:schemeClr>
              </a:buClr>
            </a:pPr>
            <a:r>
              <a:rPr lang="en-US" dirty="0"/>
              <a:t>For studies with multiple visits or sub-studies, use dividers</a:t>
            </a:r>
          </a:p>
          <a:p>
            <a:pPr>
              <a:buClr>
                <a:schemeClr val="bg2">
                  <a:lumMod val="60000"/>
                  <a:lumOff val="40000"/>
                </a:schemeClr>
              </a:buClr>
            </a:pPr>
            <a:r>
              <a:rPr lang="en-US" dirty="0"/>
              <a:t>Have files all in one place </a:t>
            </a:r>
          </a:p>
          <a:p>
            <a:pPr>
              <a:buClr>
                <a:schemeClr val="bg2">
                  <a:lumMod val="60000"/>
                  <a:lumOff val="40000"/>
                </a:schemeClr>
              </a:buClr>
            </a:pPr>
            <a:r>
              <a:rPr lang="en-US" dirty="0"/>
              <a:t>Label in a way that makes sense to every</a:t>
            </a:r>
          </a:p>
          <a:p>
            <a:pPr marL="0" indent="0">
              <a:buNone/>
            </a:pPr>
            <a:endParaRPr lang="en-US" b="1" dirty="0"/>
          </a:p>
          <a:p>
            <a:pPr marL="0" indent="0">
              <a:buNone/>
            </a:pPr>
            <a:r>
              <a:rPr lang="en-US" u="sng" dirty="0"/>
              <a:t>Not Recommended</a:t>
            </a:r>
          </a:p>
          <a:p>
            <a:r>
              <a:rPr lang="en-US" dirty="0"/>
              <a:t>All studies for one subject in the same file</a:t>
            </a:r>
          </a:p>
          <a:p>
            <a:r>
              <a:rPr lang="en-US" dirty="0"/>
              <a:t>Stacks of paper with no folders or dividers</a:t>
            </a:r>
          </a:p>
          <a:p>
            <a:pPr marL="0" indent="0">
              <a:buNone/>
            </a:pPr>
            <a:endParaRPr lang="en-US" dirty="0"/>
          </a:p>
        </p:txBody>
      </p:sp>
    </p:spTree>
    <p:extLst>
      <p:ext uri="{BB962C8B-B14F-4D97-AF65-F5344CB8AC3E}">
        <p14:creationId xmlns:p14="http://schemas.microsoft.com/office/powerpoint/2010/main" val="23575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6E71-EE64-2E4A-9E3B-3B716623E7C6}"/>
              </a:ext>
            </a:extLst>
          </p:cNvPr>
          <p:cNvSpPr>
            <a:spLocks noGrp="1"/>
          </p:cNvSpPr>
          <p:nvPr>
            <p:ph type="title"/>
          </p:nvPr>
        </p:nvSpPr>
        <p:spPr/>
        <p:txBody>
          <a:bodyPr/>
          <a:lstStyle/>
          <a:p>
            <a:r>
              <a:rPr lang="en-US" dirty="0"/>
              <a:t>ALCOA+ Principles </a:t>
            </a:r>
            <a:r>
              <a:rPr lang="en-US" sz="4000" dirty="0"/>
              <a:t>(Data Integrity)</a:t>
            </a:r>
          </a:p>
        </p:txBody>
      </p:sp>
      <p:sp>
        <p:nvSpPr>
          <p:cNvPr id="3" name="Content Placeholder 2">
            <a:extLst>
              <a:ext uri="{FF2B5EF4-FFF2-40B4-BE49-F238E27FC236}">
                <a16:creationId xmlns:a16="http://schemas.microsoft.com/office/drawing/2014/main" id="{3E17397C-B838-F44F-A1F3-A8B438FCC2D2}"/>
              </a:ext>
            </a:extLst>
          </p:cNvPr>
          <p:cNvSpPr>
            <a:spLocks noGrp="1"/>
          </p:cNvSpPr>
          <p:nvPr>
            <p:ph idx="1"/>
          </p:nvPr>
        </p:nvSpPr>
        <p:spPr/>
        <p:txBody>
          <a:bodyPr>
            <a:normAutofit fontScale="85000" lnSpcReduction="20000"/>
          </a:bodyPr>
          <a:lstStyle/>
          <a:p>
            <a:r>
              <a:rPr lang="en-US" u="sng" dirty="0"/>
              <a:t>Attributable</a:t>
            </a:r>
            <a:r>
              <a:rPr lang="en-US" dirty="0"/>
              <a:t>: traceable (who, when)</a:t>
            </a:r>
          </a:p>
          <a:p>
            <a:pPr>
              <a:lnSpc>
                <a:spcPct val="150000"/>
              </a:lnSpc>
            </a:pPr>
            <a:r>
              <a:rPr lang="en-US" u="sng" dirty="0"/>
              <a:t>Legible</a:t>
            </a:r>
            <a:r>
              <a:rPr lang="en-US" dirty="0"/>
              <a:t>: easy to read, written in a permanent medium (not pencil)</a:t>
            </a:r>
          </a:p>
          <a:p>
            <a:pPr>
              <a:lnSpc>
                <a:spcPct val="150000"/>
              </a:lnSpc>
            </a:pPr>
            <a:r>
              <a:rPr lang="en-US" u="sng" dirty="0"/>
              <a:t>Contemporaneous</a:t>
            </a:r>
            <a:r>
              <a:rPr lang="en-US" dirty="0"/>
              <a:t>: recorded as it happened</a:t>
            </a:r>
          </a:p>
          <a:p>
            <a:pPr>
              <a:lnSpc>
                <a:spcPct val="150000"/>
              </a:lnSpc>
            </a:pPr>
            <a:r>
              <a:rPr lang="en-US" u="sng" dirty="0"/>
              <a:t>Original</a:t>
            </a:r>
            <a:r>
              <a:rPr lang="en-US" dirty="0"/>
              <a:t>: source information should  be kept in their original form</a:t>
            </a:r>
          </a:p>
          <a:p>
            <a:pPr>
              <a:lnSpc>
                <a:spcPct val="150000"/>
              </a:lnSpc>
            </a:pPr>
            <a:r>
              <a:rPr lang="en-US" u="sng" dirty="0"/>
              <a:t>Accurate</a:t>
            </a:r>
            <a:r>
              <a:rPr lang="en-US" dirty="0"/>
              <a:t>: source completely reflects the actual observations</a:t>
            </a:r>
          </a:p>
          <a:p>
            <a:pPr>
              <a:lnSpc>
                <a:spcPct val="150000"/>
              </a:lnSpc>
            </a:pPr>
            <a:r>
              <a:rPr lang="en-US" u="sng" dirty="0"/>
              <a:t>Complete</a:t>
            </a:r>
            <a:r>
              <a:rPr lang="en-US" dirty="0"/>
              <a:t>: record study data on time</a:t>
            </a:r>
          </a:p>
          <a:p>
            <a:pPr>
              <a:lnSpc>
                <a:spcPct val="150000"/>
              </a:lnSpc>
            </a:pPr>
            <a:r>
              <a:rPr lang="en-US" u="sng" dirty="0"/>
              <a:t>Consistent</a:t>
            </a:r>
            <a:r>
              <a:rPr lang="en-US" dirty="0"/>
              <a:t>: data should be able to recreate the sequence of events</a:t>
            </a:r>
          </a:p>
          <a:p>
            <a:pPr>
              <a:lnSpc>
                <a:spcPct val="150000"/>
              </a:lnSpc>
            </a:pPr>
            <a:r>
              <a:rPr lang="en-US" u="sng" dirty="0"/>
              <a:t>Enduring</a:t>
            </a:r>
            <a:r>
              <a:rPr lang="en-US" dirty="0"/>
              <a:t>: data should be kept over time</a:t>
            </a:r>
          </a:p>
          <a:p>
            <a:pPr>
              <a:lnSpc>
                <a:spcPct val="150000"/>
              </a:lnSpc>
            </a:pPr>
            <a:r>
              <a:rPr lang="en-US" u="sng" dirty="0"/>
              <a:t>Available</a:t>
            </a:r>
            <a:r>
              <a:rPr lang="en-US" dirty="0"/>
              <a:t>: accessibility of the data for review and inspection when needed</a:t>
            </a:r>
          </a:p>
          <a:p>
            <a:endParaRPr lang="en-US" dirty="0"/>
          </a:p>
        </p:txBody>
      </p:sp>
    </p:spTree>
    <p:extLst>
      <p:ext uri="{BB962C8B-B14F-4D97-AF65-F5344CB8AC3E}">
        <p14:creationId xmlns:p14="http://schemas.microsoft.com/office/powerpoint/2010/main" val="39988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F264-981D-844F-9842-4BFBB4942FC7}"/>
              </a:ext>
            </a:extLst>
          </p:cNvPr>
          <p:cNvSpPr>
            <a:spLocks noGrp="1"/>
          </p:cNvSpPr>
          <p:nvPr>
            <p:ph type="title"/>
          </p:nvPr>
        </p:nvSpPr>
        <p:spPr/>
        <p:txBody>
          <a:bodyPr/>
          <a:lstStyle/>
          <a:p>
            <a:r>
              <a:rPr lang="en-US" dirty="0"/>
              <a:t>Enrollment Number Violations</a:t>
            </a:r>
          </a:p>
        </p:txBody>
      </p:sp>
      <p:sp>
        <p:nvSpPr>
          <p:cNvPr id="3" name="Content Placeholder 2">
            <a:extLst>
              <a:ext uri="{FF2B5EF4-FFF2-40B4-BE49-F238E27FC236}">
                <a16:creationId xmlns:a16="http://schemas.microsoft.com/office/drawing/2014/main" id="{36E10A3B-F1FD-AD42-9AB8-2069CE0D9AE6}"/>
              </a:ext>
            </a:extLst>
          </p:cNvPr>
          <p:cNvSpPr>
            <a:spLocks noGrp="1"/>
          </p:cNvSpPr>
          <p:nvPr>
            <p:ph idx="1"/>
          </p:nvPr>
        </p:nvSpPr>
        <p:spPr/>
        <p:txBody>
          <a:bodyPr>
            <a:normAutofit/>
          </a:bodyPr>
          <a:lstStyle/>
          <a:p>
            <a:r>
              <a:rPr lang="en-US" dirty="0"/>
              <a:t>The number of subjects that signed the informed consent does not match what Is reported to the IRB in the renewal application.</a:t>
            </a:r>
          </a:p>
          <a:p>
            <a:pPr marL="0" indent="0">
              <a:buNone/>
            </a:pPr>
            <a:endParaRPr lang="en-US" i="1" dirty="0"/>
          </a:p>
          <a:p>
            <a:pPr marL="0" indent="0">
              <a:buNone/>
            </a:pPr>
            <a:r>
              <a:rPr lang="en-US" dirty="0"/>
              <a:t>Enrollment occurs </a:t>
            </a:r>
            <a:r>
              <a:rPr lang="en-US" u="sng" dirty="0"/>
              <a:t>when the consent form is signed</a:t>
            </a:r>
            <a:r>
              <a:rPr lang="en-US" dirty="0"/>
              <a:t>, not when the subject is randomized.  Therefore, an estimate of screened failures should be incorporated into the target enrollment number submitted to the IRB.  Also, the number of subjects who signed the consent form, not just the number of randomized subjects, should be included on the renewal application under the number of subjects accrued.</a:t>
            </a:r>
          </a:p>
        </p:txBody>
      </p:sp>
      <p:pic>
        <p:nvPicPr>
          <p:cNvPr id="4" name="Picture 3">
            <a:extLst>
              <a:ext uri="{FF2B5EF4-FFF2-40B4-BE49-F238E27FC236}">
                <a16:creationId xmlns:a16="http://schemas.microsoft.com/office/drawing/2014/main" id="{855160DF-50DC-3148-82A2-AFEE8BEBE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7538" y="5084179"/>
            <a:ext cx="2547861" cy="1698574"/>
          </a:xfrm>
          <a:prstGeom prst="rect">
            <a:avLst/>
          </a:prstGeom>
        </p:spPr>
      </p:pic>
    </p:spTree>
    <p:extLst>
      <p:ext uri="{BB962C8B-B14F-4D97-AF65-F5344CB8AC3E}">
        <p14:creationId xmlns:p14="http://schemas.microsoft.com/office/powerpoint/2010/main" val="6886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BE7E-A796-FB45-9B31-7EA3F8CC6723}"/>
              </a:ext>
            </a:extLst>
          </p:cNvPr>
          <p:cNvSpPr>
            <a:spLocks noGrp="1"/>
          </p:cNvSpPr>
          <p:nvPr>
            <p:ph type="title"/>
          </p:nvPr>
        </p:nvSpPr>
        <p:spPr/>
        <p:txBody>
          <a:bodyPr/>
          <a:lstStyle/>
          <a:p>
            <a:r>
              <a:rPr lang="en-US" dirty="0"/>
              <a:t>How Do We Correct Them?</a:t>
            </a:r>
          </a:p>
        </p:txBody>
      </p:sp>
      <p:sp>
        <p:nvSpPr>
          <p:cNvPr id="3" name="Content Placeholder 2">
            <a:extLst>
              <a:ext uri="{FF2B5EF4-FFF2-40B4-BE49-F238E27FC236}">
                <a16:creationId xmlns:a16="http://schemas.microsoft.com/office/drawing/2014/main" id="{E8319F55-EFD7-CD4E-AF93-5127BB426F43}"/>
              </a:ext>
            </a:extLst>
          </p:cNvPr>
          <p:cNvSpPr>
            <a:spLocks noGrp="1"/>
          </p:cNvSpPr>
          <p:nvPr>
            <p:ph idx="1"/>
          </p:nvPr>
        </p:nvSpPr>
        <p:spPr>
          <a:xfrm>
            <a:off x="1103312" y="2052918"/>
            <a:ext cx="10452812" cy="4195481"/>
          </a:xfrm>
        </p:spPr>
        <p:txBody>
          <a:bodyPr>
            <a:normAutofit/>
          </a:bodyPr>
          <a:lstStyle/>
          <a:p>
            <a:pPr marL="0" indent="0">
              <a:buNone/>
            </a:pPr>
            <a:endParaRPr lang="en-US" dirty="0"/>
          </a:p>
          <a:p>
            <a:r>
              <a:rPr lang="en-US" dirty="0"/>
              <a:t>Keep a consent log to track enrolled subjects.  A template is available at:</a:t>
            </a:r>
          </a:p>
          <a:p>
            <a:pPr marL="0" indent="0">
              <a:buNone/>
            </a:pPr>
            <a:r>
              <a:rPr lang="en-US" dirty="0">
                <a:hlinkClick r:id="rId3"/>
              </a:rPr>
              <a:t>http://www.uthsc.edu/research/compliance/irb/researchers/tools-     guides.php</a:t>
            </a:r>
            <a:r>
              <a:rPr lang="en-US" dirty="0"/>
              <a:t>  </a:t>
            </a:r>
          </a:p>
          <a:p>
            <a:pPr marL="0" indent="0">
              <a:buNone/>
            </a:pPr>
            <a:endParaRPr lang="en-US" dirty="0"/>
          </a:p>
          <a:p>
            <a:r>
              <a:rPr lang="en-US" dirty="0"/>
              <a:t>If you need more subjects, submit a Form 2: Change Request &amp; Amendments for IRB review and approval </a:t>
            </a:r>
            <a:r>
              <a:rPr lang="en-US" u="sng" dirty="0"/>
              <a:t>before</a:t>
            </a:r>
            <a:r>
              <a:rPr lang="en-US" dirty="0"/>
              <a:t> enrolling additional subjects.</a:t>
            </a:r>
          </a:p>
          <a:p>
            <a:pPr marL="0" indent="0">
              <a:buNone/>
            </a:pPr>
            <a:endParaRPr lang="en-US" dirty="0"/>
          </a:p>
        </p:txBody>
      </p:sp>
    </p:spTree>
    <p:extLst>
      <p:ext uri="{BB962C8B-B14F-4D97-AF65-F5344CB8AC3E}">
        <p14:creationId xmlns:p14="http://schemas.microsoft.com/office/powerpoint/2010/main" val="100662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2CD-4B92-A04A-8C03-46B350A40CC0}"/>
              </a:ext>
            </a:extLst>
          </p:cNvPr>
          <p:cNvSpPr>
            <a:spLocks noGrp="1"/>
          </p:cNvSpPr>
          <p:nvPr>
            <p:ph type="title"/>
          </p:nvPr>
        </p:nvSpPr>
        <p:spPr/>
        <p:txBody>
          <a:bodyPr/>
          <a:lstStyle/>
          <a:p>
            <a:r>
              <a:rPr lang="en-US" dirty="0"/>
              <a:t>Inclusion/Exclusion Criteria</a:t>
            </a:r>
          </a:p>
        </p:txBody>
      </p:sp>
      <p:sp>
        <p:nvSpPr>
          <p:cNvPr id="4" name="Rounded Rectangle 3">
            <a:extLst>
              <a:ext uri="{FF2B5EF4-FFF2-40B4-BE49-F238E27FC236}">
                <a16:creationId xmlns:a16="http://schemas.microsoft.com/office/drawing/2014/main" id="{5F72D9A7-336E-E449-B0CC-D65F007A77EB}"/>
              </a:ext>
            </a:extLst>
          </p:cNvPr>
          <p:cNvSpPr/>
          <p:nvPr/>
        </p:nvSpPr>
        <p:spPr>
          <a:xfrm>
            <a:off x="1153886" y="2111829"/>
            <a:ext cx="1436914" cy="3592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37DE38-C540-8344-91F1-BD6C1FC980C1}"/>
              </a:ext>
            </a:extLst>
          </p:cNvPr>
          <p:cNvSpPr>
            <a:spLocks noGrp="1"/>
          </p:cNvSpPr>
          <p:nvPr>
            <p:ph idx="1"/>
          </p:nvPr>
        </p:nvSpPr>
        <p:spPr/>
        <p:txBody>
          <a:bodyPr>
            <a:normAutofit/>
          </a:bodyPr>
          <a:lstStyle/>
          <a:p>
            <a:pPr marL="0" indent="0">
              <a:buNone/>
            </a:pPr>
            <a:r>
              <a:rPr lang="en-US" dirty="0"/>
              <a:t>Violations:</a:t>
            </a:r>
          </a:p>
          <a:p>
            <a:r>
              <a:rPr lang="en-US" dirty="0"/>
              <a:t>Subjects did not meet the inclusion/exclusion criteria for the study.</a:t>
            </a:r>
          </a:p>
          <a:p>
            <a:pPr>
              <a:buFont typeface="Wingdings 3" panose="05040102010807070707" pitchFamily="18" charset="2"/>
              <a:buChar char="u"/>
            </a:pPr>
            <a:r>
              <a:rPr lang="en-US" dirty="0"/>
              <a:t>No source documentation confirming eligibility criteria was recorded.</a:t>
            </a:r>
          </a:p>
          <a:p>
            <a:pPr marL="0" indent="0">
              <a:buNone/>
            </a:pPr>
            <a:endParaRPr lang="en-US" dirty="0"/>
          </a:p>
        </p:txBody>
      </p:sp>
      <p:pic>
        <p:nvPicPr>
          <p:cNvPr id="17" name="Picture 16">
            <a:extLst>
              <a:ext uri="{FF2B5EF4-FFF2-40B4-BE49-F238E27FC236}">
                <a16:creationId xmlns:a16="http://schemas.microsoft.com/office/drawing/2014/main" id="{1167DC9E-E35B-4D41-BA05-C09F00702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406" y="3830992"/>
            <a:ext cx="3580132" cy="2617077"/>
          </a:xfrm>
          <a:prstGeom prst="rect">
            <a:avLst/>
          </a:prstGeom>
        </p:spPr>
      </p:pic>
    </p:spTree>
    <p:extLst>
      <p:ext uri="{BB962C8B-B14F-4D97-AF65-F5344CB8AC3E}">
        <p14:creationId xmlns:p14="http://schemas.microsoft.com/office/powerpoint/2010/main" val="3572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12CD-4B92-A04A-8C03-46B350A40CC0}"/>
              </a:ext>
            </a:extLst>
          </p:cNvPr>
          <p:cNvSpPr>
            <a:spLocks noGrp="1"/>
          </p:cNvSpPr>
          <p:nvPr>
            <p:ph type="title"/>
          </p:nvPr>
        </p:nvSpPr>
        <p:spPr/>
        <p:txBody>
          <a:bodyPr/>
          <a:lstStyle/>
          <a:p>
            <a:r>
              <a:rPr lang="en-US" dirty="0"/>
              <a:t>How do we correct them?</a:t>
            </a:r>
          </a:p>
        </p:txBody>
      </p:sp>
      <p:sp>
        <p:nvSpPr>
          <p:cNvPr id="3" name="Content Placeholder 2">
            <a:extLst>
              <a:ext uri="{FF2B5EF4-FFF2-40B4-BE49-F238E27FC236}">
                <a16:creationId xmlns:a16="http://schemas.microsoft.com/office/drawing/2014/main" id="{3B37DE38-C540-8344-91F1-BD6C1FC980C1}"/>
              </a:ext>
            </a:extLst>
          </p:cNvPr>
          <p:cNvSpPr>
            <a:spLocks noGrp="1"/>
          </p:cNvSpPr>
          <p:nvPr>
            <p:ph idx="1"/>
          </p:nvPr>
        </p:nvSpPr>
        <p:spPr/>
        <p:txBody>
          <a:bodyPr>
            <a:normAutofit/>
          </a:bodyPr>
          <a:lstStyle/>
          <a:p>
            <a:r>
              <a:rPr lang="en-US" dirty="0"/>
              <a:t>READ the protocol and KNOW the eligibility criteria.</a:t>
            </a:r>
          </a:p>
          <a:p>
            <a:r>
              <a:rPr lang="en-US" dirty="0"/>
              <a:t>Use an eligibility checklist. The UTHSC IRB policy requires documentation that the subject met inclusion criteria and did not meet exclusion criteria before a subject is consented.</a:t>
            </a:r>
          </a:p>
          <a:p>
            <a:r>
              <a:rPr lang="en-US" dirty="0"/>
              <a:t>If it is determined that a subject did not meet criteria at</a:t>
            </a:r>
          </a:p>
          <a:p>
            <a:pPr marL="0" indent="0">
              <a:buNone/>
            </a:pPr>
            <a:r>
              <a:rPr lang="en-US" dirty="0"/>
              <a:t>     the time of enrollment, the data cannot be used.</a:t>
            </a:r>
          </a:p>
          <a:p>
            <a:endParaRPr lang="en-US" dirty="0"/>
          </a:p>
          <a:p>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5F25474B-1A24-1B43-BD30-C97B1178E4A6}"/>
              </a:ext>
            </a:extLst>
          </p:cNvPr>
          <p:cNvPicPr>
            <a:picLocks noChangeAspect="1"/>
          </p:cNvPicPr>
          <p:nvPr/>
        </p:nvPicPr>
        <p:blipFill>
          <a:blip r:embed="rId3"/>
          <a:stretch>
            <a:fillRect/>
          </a:stretch>
        </p:blipFill>
        <p:spPr>
          <a:xfrm>
            <a:off x="8446888" y="3584884"/>
            <a:ext cx="3205930" cy="3115763"/>
          </a:xfrm>
          <a:prstGeom prst="rect">
            <a:avLst/>
          </a:prstGeom>
        </p:spPr>
      </p:pic>
    </p:spTree>
    <p:extLst>
      <p:ext uri="{BB962C8B-B14F-4D97-AF65-F5344CB8AC3E}">
        <p14:creationId xmlns:p14="http://schemas.microsoft.com/office/powerpoint/2010/main" val="12827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DFFF-0BB6-C74A-92D6-6DD790B8A0F9}"/>
              </a:ext>
            </a:extLst>
          </p:cNvPr>
          <p:cNvSpPr>
            <a:spLocks noGrp="1"/>
          </p:cNvSpPr>
          <p:nvPr>
            <p:ph type="title"/>
          </p:nvPr>
        </p:nvSpPr>
        <p:spPr/>
        <p:txBody>
          <a:bodyPr/>
          <a:lstStyle/>
          <a:p>
            <a:r>
              <a:rPr lang="en-US" dirty="0"/>
              <a:t>Data Confidentiality</a:t>
            </a:r>
          </a:p>
        </p:txBody>
      </p:sp>
      <p:sp>
        <p:nvSpPr>
          <p:cNvPr id="4" name="Rounded Rectangle 3">
            <a:extLst>
              <a:ext uri="{FF2B5EF4-FFF2-40B4-BE49-F238E27FC236}">
                <a16:creationId xmlns:a16="http://schemas.microsoft.com/office/drawing/2014/main" id="{854C446D-C421-4745-8127-6B79ECB4242B}"/>
              </a:ext>
            </a:extLst>
          </p:cNvPr>
          <p:cNvSpPr/>
          <p:nvPr/>
        </p:nvSpPr>
        <p:spPr>
          <a:xfrm>
            <a:off x="1175657" y="2111829"/>
            <a:ext cx="1306286" cy="32657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90A03B74-348E-BD42-B46C-CFAD914693E0}"/>
              </a:ext>
            </a:extLst>
          </p:cNvPr>
          <p:cNvSpPr/>
          <p:nvPr/>
        </p:nvSpPr>
        <p:spPr>
          <a:xfrm>
            <a:off x="1175657" y="4419600"/>
            <a:ext cx="4027714" cy="41365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15A135-7115-2D43-AEA7-396FFCD664E1}"/>
              </a:ext>
            </a:extLst>
          </p:cNvPr>
          <p:cNvSpPr>
            <a:spLocks noGrp="1"/>
          </p:cNvSpPr>
          <p:nvPr>
            <p:ph idx="1"/>
          </p:nvPr>
        </p:nvSpPr>
        <p:spPr/>
        <p:txBody>
          <a:bodyPr/>
          <a:lstStyle/>
          <a:p>
            <a:pPr marL="0" indent="0">
              <a:buNone/>
            </a:pPr>
            <a:r>
              <a:rPr lang="en-US" dirty="0"/>
              <a:t>Violations:</a:t>
            </a:r>
          </a:p>
          <a:p>
            <a:r>
              <a:rPr lang="en-US" dirty="0"/>
              <a:t>Consent forms and study-related paper documents not securely stored.</a:t>
            </a:r>
          </a:p>
          <a:p>
            <a:r>
              <a:rPr lang="en-US" dirty="0"/>
              <a:t>Consent forms and study-related paper documents stored in a location not disclosed in the study application.</a:t>
            </a:r>
          </a:p>
          <a:p>
            <a:endParaRPr lang="en-US" dirty="0"/>
          </a:p>
          <a:p>
            <a:pPr marL="0" indent="0">
              <a:buNone/>
            </a:pPr>
            <a:r>
              <a:rPr lang="en-US" dirty="0"/>
              <a:t>Other violations that can occur:</a:t>
            </a:r>
          </a:p>
          <a:p>
            <a:r>
              <a:rPr lang="en-US" dirty="0"/>
              <a:t>Electronic data with PHI not password-protected</a:t>
            </a:r>
          </a:p>
          <a:p>
            <a:r>
              <a:rPr lang="en-US" dirty="0"/>
              <a:t>Data being transmitted in a non-secured manner</a:t>
            </a:r>
          </a:p>
          <a:p>
            <a:r>
              <a:rPr lang="en-US" dirty="0"/>
              <a:t>Biospecimens are labeled with identifiers rather than being coded</a:t>
            </a:r>
          </a:p>
          <a:p>
            <a:pPr marL="0" indent="0">
              <a:buNone/>
            </a:pPr>
            <a:endParaRPr lang="en-US" dirty="0"/>
          </a:p>
        </p:txBody>
      </p:sp>
    </p:spTree>
    <p:extLst>
      <p:ext uri="{BB962C8B-B14F-4D97-AF65-F5344CB8AC3E}">
        <p14:creationId xmlns:p14="http://schemas.microsoft.com/office/powerpoint/2010/main" val="328193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C2B7768-6EA3-D94B-9BC0-20EAA76AA7FD}"/>
              </a:ext>
            </a:extLst>
          </p:cNvPr>
          <p:cNvSpPr>
            <a:spLocks noGrp="1"/>
          </p:cNvSpPr>
          <p:nvPr>
            <p:ph type="title"/>
          </p:nvPr>
        </p:nvSpPr>
        <p:spPr>
          <a:xfrm>
            <a:off x="806195" y="804672"/>
            <a:ext cx="3521359" cy="5248656"/>
          </a:xfrm>
        </p:spPr>
        <p:txBody>
          <a:bodyPr anchor="ctr">
            <a:normAutofit/>
          </a:bodyPr>
          <a:lstStyle/>
          <a:p>
            <a:pPr algn="ctr"/>
            <a:r>
              <a:rPr lang="en-US" dirty="0"/>
              <a:t>Summary of best practices</a:t>
            </a:r>
          </a:p>
        </p:txBody>
      </p:sp>
      <p:sp>
        <p:nvSpPr>
          <p:cNvPr id="3" name="Content Placeholder 2">
            <a:extLst>
              <a:ext uri="{FF2B5EF4-FFF2-40B4-BE49-F238E27FC236}">
                <a16:creationId xmlns:a16="http://schemas.microsoft.com/office/drawing/2014/main" id="{21F3B376-79A6-2048-ADC1-8E4490C62539}"/>
              </a:ext>
            </a:extLst>
          </p:cNvPr>
          <p:cNvSpPr>
            <a:spLocks noGrp="1"/>
          </p:cNvSpPr>
          <p:nvPr>
            <p:ph idx="1"/>
          </p:nvPr>
        </p:nvSpPr>
        <p:spPr>
          <a:xfrm>
            <a:off x="4975861" y="804671"/>
            <a:ext cx="6399930" cy="5248657"/>
          </a:xfrm>
        </p:spPr>
        <p:txBody>
          <a:bodyPr anchor="ctr">
            <a:normAutofit/>
          </a:bodyPr>
          <a:lstStyle/>
          <a:p>
            <a:r>
              <a:rPr lang="en-US" dirty="0"/>
              <a:t>Perform all and only those research procedures that are specifically described in your IRB-approved application.</a:t>
            </a:r>
          </a:p>
          <a:p>
            <a:r>
              <a:rPr lang="en-US" dirty="0"/>
              <a:t>Use compliance tools &amp; checklist available on the IRB website. The TN-CTSI also provides a number of tools and resources for researchers.</a:t>
            </a:r>
          </a:p>
          <a:p>
            <a:r>
              <a:rPr lang="en-US" dirty="0"/>
              <a:t>Use the consent form &amp; research records to carefully document all aspects of the informed consent process.</a:t>
            </a:r>
          </a:p>
          <a:p>
            <a:r>
              <a:rPr lang="en-US" dirty="0"/>
              <a:t>Submit continuation applications three weeks before your expiration date.</a:t>
            </a:r>
          </a:p>
          <a:p>
            <a:r>
              <a:rPr lang="en-US" dirty="0"/>
              <a:t>Secure approval for all study revisions prior to implementation.</a:t>
            </a:r>
          </a:p>
        </p:txBody>
      </p:sp>
    </p:spTree>
    <p:extLst>
      <p:ext uri="{BB962C8B-B14F-4D97-AF65-F5344CB8AC3E}">
        <p14:creationId xmlns:p14="http://schemas.microsoft.com/office/powerpoint/2010/main" val="45011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043" y="434539"/>
            <a:ext cx="6343672" cy="709865"/>
          </a:xfrm>
        </p:spPr>
        <p:txBody>
          <a:bodyPr/>
          <a:lstStyle/>
          <a:p>
            <a:pPr algn="ctr"/>
            <a:r>
              <a:rPr lang="en-US" dirty="0"/>
              <a:t>Thank you!</a:t>
            </a:r>
          </a:p>
        </p:txBody>
      </p:sp>
      <p:sp>
        <p:nvSpPr>
          <p:cNvPr id="3" name="Content Placeholder 2"/>
          <p:cNvSpPr>
            <a:spLocks noGrp="1"/>
          </p:cNvSpPr>
          <p:nvPr>
            <p:ph idx="1"/>
          </p:nvPr>
        </p:nvSpPr>
        <p:spPr>
          <a:xfrm>
            <a:off x="2095500" y="1349828"/>
            <a:ext cx="8001000" cy="5508171"/>
          </a:xfrm>
        </p:spPr>
        <p:txBody>
          <a:bodyPr/>
          <a:lstStyle/>
          <a:p>
            <a:pPr marL="0" indent="0" algn="ctr">
              <a:buNone/>
            </a:pPr>
            <a:r>
              <a:rPr lang="en-US" dirty="0"/>
              <a:t>www.uthsc.edu/research/compliance/irb</a:t>
            </a:r>
          </a:p>
        </p:txBody>
      </p:sp>
      <p:pic>
        <p:nvPicPr>
          <p:cNvPr id="4" name="Picture 3"/>
          <p:cNvPicPr>
            <a:picLocks noChangeAspect="1"/>
          </p:cNvPicPr>
          <p:nvPr/>
        </p:nvPicPr>
        <p:blipFill rotWithShape="1">
          <a:blip r:embed="rId3"/>
          <a:srcRect l="56528" t="27986" r="9889"/>
          <a:stretch/>
        </p:blipFill>
        <p:spPr>
          <a:xfrm>
            <a:off x="2255353" y="1854269"/>
            <a:ext cx="7526825" cy="4842022"/>
          </a:xfrm>
          <a:prstGeom prst="rect">
            <a:avLst/>
          </a:prstGeom>
        </p:spPr>
      </p:pic>
    </p:spTree>
    <p:extLst>
      <p:ext uri="{BB962C8B-B14F-4D97-AF65-F5344CB8AC3E}">
        <p14:creationId xmlns:p14="http://schemas.microsoft.com/office/powerpoint/2010/main" val="118123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1F8B-C4F3-CF42-9D99-50559CD6B8AB}"/>
              </a:ext>
            </a:extLst>
          </p:cNvPr>
          <p:cNvSpPr>
            <a:spLocks noGrp="1"/>
          </p:cNvSpPr>
          <p:nvPr>
            <p:ph type="title"/>
          </p:nvPr>
        </p:nvSpPr>
        <p:spPr/>
        <p:txBody>
          <a:bodyPr/>
          <a:lstStyle/>
          <a:p>
            <a:r>
              <a:rPr lang="en-US" dirty="0"/>
              <a:t>Goals of auditing</a:t>
            </a:r>
          </a:p>
        </p:txBody>
      </p:sp>
      <p:graphicFrame>
        <p:nvGraphicFramePr>
          <p:cNvPr id="4" name="Content Placeholder 3">
            <a:extLst>
              <a:ext uri="{FF2B5EF4-FFF2-40B4-BE49-F238E27FC236}">
                <a16:creationId xmlns:a16="http://schemas.microsoft.com/office/drawing/2014/main" id="{076C8498-F395-7E48-8B4F-A31AA0A63D04}"/>
              </a:ext>
            </a:extLst>
          </p:cNvPr>
          <p:cNvGraphicFramePr>
            <a:graphicFrameLocks noGrp="1"/>
          </p:cNvGraphicFramePr>
          <p:nvPr>
            <p:ph idx="1"/>
            <p:extLst>
              <p:ext uri="{D42A27DB-BD31-4B8C-83A1-F6EECF244321}">
                <p14:modId xmlns:p14="http://schemas.microsoft.com/office/powerpoint/2010/main" val="3963270113"/>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3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EDAF-FD93-964E-BCFE-2B0C7EE32EE0}"/>
              </a:ext>
            </a:extLst>
          </p:cNvPr>
          <p:cNvSpPr>
            <a:spLocks noGrp="1"/>
          </p:cNvSpPr>
          <p:nvPr>
            <p:ph type="title"/>
          </p:nvPr>
        </p:nvSpPr>
        <p:spPr/>
        <p:txBody>
          <a:bodyPr/>
          <a:lstStyle/>
          <a:p>
            <a:r>
              <a:rPr lang="en-US" dirty="0"/>
              <a:t>Always be prepared</a:t>
            </a:r>
          </a:p>
        </p:txBody>
      </p:sp>
      <p:graphicFrame>
        <p:nvGraphicFramePr>
          <p:cNvPr id="7" name="Content Placeholder 6">
            <a:extLst>
              <a:ext uri="{FF2B5EF4-FFF2-40B4-BE49-F238E27FC236}">
                <a16:creationId xmlns:a16="http://schemas.microsoft.com/office/drawing/2014/main" id="{E67219C4-2E5F-DC47-A019-DF0BC98EE0F7}"/>
              </a:ext>
            </a:extLst>
          </p:cNvPr>
          <p:cNvGraphicFramePr>
            <a:graphicFrameLocks noGrp="1"/>
          </p:cNvGraphicFramePr>
          <p:nvPr>
            <p:ph idx="1"/>
            <p:extLst>
              <p:ext uri="{D42A27DB-BD31-4B8C-83A1-F6EECF244321}">
                <p14:modId xmlns:p14="http://schemas.microsoft.com/office/powerpoint/2010/main" val="362873076"/>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3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IRB audit cartoon">
            <a:extLst>
              <a:ext uri="{FF2B5EF4-FFF2-40B4-BE49-F238E27FC236}">
                <a16:creationId xmlns:a16="http://schemas.microsoft.com/office/drawing/2014/main" id="{7097C8B7-F510-3F4C-8DE9-91A86BCD5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009" y="329725"/>
            <a:ext cx="8256104" cy="61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07AF-BC69-E24C-AD21-A21DF90A8370}"/>
              </a:ext>
            </a:extLst>
          </p:cNvPr>
          <p:cNvSpPr>
            <a:spLocks noGrp="1"/>
          </p:cNvSpPr>
          <p:nvPr>
            <p:ph type="title"/>
          </p:nvPr>
        </p:nvSpPr>
        <p:spPr/>
        <p:txBody>
          <a:bodyPr/>
          <a:lstStyle/>
          <a:p>
            <a:r>
              <a:rPr lang="en-US" dirty="0"/>
              <a:t>The  audit process</a:t>
            </a:r>
          </a:p>
        </p:txBody>
      </p:sp>
      <p:graphicFrame>
        <p:nvGraphicFramePr>
          <p:cNvPr id="6" name="Content Placeholder 5">
            <a:extLst>
              <a:ext uri="{FF2B5EF4-FFF2-40B4-BE49-F238E27FC236}">
                <a16:creationId xmlns:a16="http://schemas.microsoft.com/office/drawing/2014/main" id="{3D0BA11A-71C5-894C-9639-C3FA06B552B6}"/>
              </a:ext>
            </a:extLst>
          </p:cNvPr>
          <p:cNvGraphicFramePr>
            <a:graphicFrameLocks noGrp="1"/>
          </p:cNvGraphicFramePr>
          <p:nvPr>
            <p:ph idx="1"/>
            <p:extLst>
              <p:ext uri="{D42A27DB-BD31-4B8C-83A1-F6EECF244321}">
                <p14:modId xmlns:p14="http://schemas.microsoft.com/office/powerpoint/2010/main" val="1055756763"/>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874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E228-4568-8541-B91C-C95D50640995}"/>
              </a:ext>
            </a:extLst>
          </p:cNvPr>
          <p:cNvSpPr>
            <a:spLocks noGrp="1"/>
          </p:cNvSpPr>
          <p:nvPr>
            <p:ph type="title"/>
          </p:nvPr>
        </p:nvSpPr>
        <p:spPr/>
        <p:txBody>
          <a:bodyPr/>
          <a:lstStyle/>
          <a:p>
            <a:r>
              <a:rPr lang="en-US" dirty="0"/>
              <a:t>The  audit process</a:t>
            </a:r>
          </a:p>
        </p:txBody>
      </p:sp>
      <p:graphicFrame>
        <p:nvGraphicFramePr>
          <p:cNvPr id="10" name="Content Placeholder 9">
            <a:extLst>
              <a:ext uri="{FF2B5EF4-FFF2-40B4-BE49-F238E27FC236}">
                <a16:creationId xmlns:a16="http://schemas.microsoft.com/office/drawing/2014/main" id="{C7880604-3A49-A24F-A931-0CD250494926}"/>
              </a:ext>
            </a:extLst>
          </p:cNvPr>
          <p:cNvGraphicFramePr>
            <a:graphicFrameLocks noGrp="1"/>
          </p:cNvGraphicFramePr>
          <p:nvPr>
            <p:ph idx="1"/>
            <p:extLst>
              <p:ext uri="{D42A27DB-BD31-4B8C-83A1-F6EECF244321}">
                <p14:modId xmlns:p14="http://schemas.microsoft.com/office/powerpoint/2010/main" val="395768053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6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3A55-3C08-4B40-A15C-BE5D4DBE15C7}"/>
              </a:ext>
            </a:extLst>
          </p:cNvPr>
          <p:cNvSpPr>
            <a:spLocks noGrp="1"/>
          </p:cNvSpPr>
          <p:nvPr>
            <p:ph type="title"/>
          </p:nvPr>
        </p:nvSpPr>
        <p:spPr/>
        <p:txBody>
          <a:bodyPr/>
          <a:lstStyle/>
          <a:p>
            <a:r>
              <a:rPr lang="en-US" dirty="0"/>
              <a:t>Report of audit findings</a:t>
            </a:r>
          </a:p>
        </p:txBody>
      </p:sp>
      <p:sp>
        <p:nvSpPr>
          <p:cNvPr id="4" name="Rounded Rectangle 3">
            <a:extLst>
              <a:ext uri="{FF2B5EF4-FFF2-40B4-BE49-F238E27FC236}">
                <a16:creationId xmlns:a16="http://schemas.microsoft.com/office/drawing/2014/main" id="{8408B227-7FFC-724C-96AF-2371BDE609E5}"/>
              </a:ext>
            </a:extLst>
          </p:cNvPr>
          <p:cNvSpPr/>
          <p:nvPr/>
        </p:nvSpPr>
        <p:spPr>
          <a:xfrm>
            <a:off x="1485900" y="2717800"/>
            <a:ext cx="82550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79F9792D-DCE3-9F41-8ECD-318D89C40A8C}"/>
              </a:ext>
            </a:extLst>
          </p:cNvPr>
          <p:cNvSpPr/>
          <p:nvPr/>
        </p:nvSpPr>
        <p:spPr>
          <a:xfrm>
            <a:off x="1485900" y="4495800"/>
            <a:ext cx="84709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2676C1-BE3B-8848-9BF5-D0BB103EE9BC}"/>
              </a:ext>
            </a:extLst>
          </p:cNvPr>
          <p:cNvSpPr>
            <a:spLocks noGrp="1"/>
          </p:cNvSpPr>
          <p:nvPr>
            <p:ph idx="1"/>
          </p:nvPr>
        </p:nvSpPr>
        <p:spPr/>
        <p:txBody>
          <a:bodyPr>
            <a:normAutofit lnSpcReduction="10000"/>
          </a:bodyPr>
          <a:lstStyle/>
          <a:p>
            <a:pPr marL="0" indent="0">
              <a:buNone/>
            </a:pPr>
            <a:r>
              <a:rPr lang="en-US" dirty="0"/>
              <a:t>Audit report submitted to IRB Director or Associate Director for review and action.</a:t>
            </a:r>
          </a:p>
          <a:p>
            <a:r>
              <a:rPr lang="en-US" dirty="0"/>
              <a:t>Minor deficiencies identified in compliance with regulatory and or local IRB policies: </a:t>
            </a:r>
          </a:p>
          <a:p>
            <a:pPr lvl="1"/>
            <a:r>
              <a:rPr lang="en-US" dirty="0"/>
              <a:t>Request for further explanations</a:t>
            </a:r>
          </a:p>
          <a:p>
            <a:pPr lvl="1"/>
            <a:r>
              <a:rPr lang="en-US" dirty="0"/>
              <a:t>Implementation of corrective actions by the Investigator</a:t>
            </a:r>
          </a:p>
          <a:p>
            <a:pPr lvl="1"/>
            <a:r>
              <a:rPr lang="en-US" dirty="0"/>
              <a:t> Study revisions</a:t>
            </a:r>
          </a:p>
          <a:p>
            <a:pPr marL="342900" lvl="1" indent="-279400"/>
            <a:r>
              <a:rPr lang="en-US" sz="2000" dirty="0"/>
              <a:t>Serious deficiencies identified with federal regulations</a:t>
            </a:r>
            <a:r>
              <a:rPr lang="en-US" dirty="0"/>
              <a:t> and, or local IRB policies: </a:t>
            </a:r>
          </a:p>
          <a:p>
            <a:pPr marL="742950" lvl="2" indent="-279400"/>
            <a:r>
              <a:rPr lang="en-US" dirty="0"/>
              <a:t>Audit report reviewed at the next full Board meeting.</a:t>
            </a:r>
          </a:p>
          <a:p>
            <a:pPr marL="742950" lvl="2" indent="-279400"/>
            <a:r>
              <a:rPr lang="en-US" dirty="0"/>
              <a:t>Determinations of study suspension or termination by the full Bard.</a:t>
            </a:r>
          </a:p>
          <a:p>
            <a:pPr marL="742950" lvl="2" indent="-279400"/>
            <a:r>
              <a:rPr lang="en-US" dirty="0"/>
              <a:t>Potential corrective actions by the full Board.</a:t>
            </a:r>
          </a:p>
          <a:p>
            <a:pPr marL="742950" lvl="2" indent="-279400"/>
            <a:endParaRPr lang="en-US" dirty="0"/>
          </a:p>
        </p:txBody>
      </p:sp>
    </p:spTree>
    <p:extLst>
      <p:ext uri="{BB962C8B-B14F-4D97-AF65-F5344CB8AC3E}">
        <p14:creationId xmlns:p14="http://schemas.microsoft.com/office/powerpoint/2010/main" val="382992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7015</TotalTime>
  <Words>3676</Words>
  <Application>Microsoft Macintosh PowerPoint</Application>
  <PresentationFormat>Widescreen</PresentationFormat>
  <Paragraphs>340</Paragraphs>
  <Slides>38</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Wingdings</vt:lpstr>
      <vt:lpstr>Wingdings 3</vt:lpstr>
      <vt:lpstr>Ion</vt:lpstr>
      <vt:lpstr>Common UTHSC IRB Audit Findings</vt:lpstr>
      <vt:lpstr>Authority to audit</vt:lpstr>
      <vt:lpstr>UTHSC IRB policy</vt:lpstr>
      <vt:lpstr>Goals of auditing</vt:lpstr>
      <vt:lpstr>Always be prepared</vt:lpstr>
      <vt:lpstr>PowerPoint Presentation</vt:lpstr>
      <vt:lpstr>The  audit process</vt:lpstr>
      <vt:lpstr>The  audit process</vt:lpstr>
      <vt:lpstr>Report of audit findings</vt:lpstr>
      <vt:lpstr>Correcting problems - General considerations</vt:lpstr>
      <vt:lpstr>Correcting problems - General considerations</vt:lpstr>
      <vt:lpstr>PowerPoint Presentation</vt:lpstr>
      <vt:lpstr>PowerPoint Presentation</vt:lpstr>
      <vt:lpstr>IRB Standard Operating Procedures (SOPs)</vt:lpstr>
      <vt:lpstr>Audit program 2020 – present </vt:lpstr>
      <vt:lpstr>Consent process</vt:lpstr>
      <vt:lpstr>Consent process</vt:lpstr>
      <vt:lpstr>Required: Consent discussion</vt:lpstr>
      <vt:lpstr>How to prevent and correct consent violations?</vt:lpstr>
      <vt:lpstr>How to prevent and correct consent violations?</vt:lpstr>
      <vt:lpstr>Policy Adherence</vt:lpstr>
      <vt:lpstr>How to prevent policy violations</vt:lpstr>
      <vt:lpstr>How to prevent policy violations</vt:lpstr>
      <vt:lpstr>Protocol adherence</vt:lpstr>
      <vt:lpstr>How to prevent and correct protocol adherence violations?</vt:lpstr>
      <vt:lpstr>How to prevent and correct protocol adherence violations?</vt:lpstr>
      <vt:lpstr>How to prevent and correct protocol adherence violations?</vt:lpstr>
      <vt:lpstr>Accuracy and completeness of study records</vt:lpstr>
      <vt:lpstr>PowerPoint Presentation</vt:lpstr>
      <vt:lpstr>Ways to organized</vt:lpstr>
      <vt:lpstr>ALCOA+ Principles (Data Integrity)</vt:lpstr>
      <vt:lpstr>Enrollment Number Violations</vt:lpstr>
      <vt:lpstr>How Do We Correct Them?</vt:lpstr>
      <vt:lpstr>Inclusion/Exclusion Criteria</vt:lpstr>
      <vt:lpstr>How do we correct them?</vt:lpstr>
      <vt:lpstr>Data Confidentiality</vt:lpstr>
      <vt:lpstr>Summary of best practices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IRB Audit Findings</dc:title>
  <dc:creator>Delmar, Lucinda P</dc:creator>
  <cp:lastModifiedBy>Delmar, Lucinda P</cp:lastModifiedBy>
  <cp:revision>122</cp:revision>
  <cp:lastPrinted>2022-03-28T19:04:40Z</cp:lastPrinted>
  <dcterms:created xsi:type="dcterms:W3CDTF">2022-03-22T13:13:26Z</dcterms:created>
  <dcterms:modified xsi:type="dcterms:W3CDTF">2022-03-29T16:37:41Z</dcterms:modified>
</cp:coreProperties>
</file>