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302" r:id="rId4"/>
    <p:sldId id="258" r:id="rId5"/>
    <p:sldId id="329" r:id="rId6"/>
    <p:sldId id="315" r:id="rId7"/>
    <p:sldId id="288" r:id="rId8"/>
    <p:sldId id="310" r:id="rId9"/>
    <p:sldId id="333" r:id="rId10"/>
    <p:sldId id="331" r:id="rId11"/>
    <p:sldId id="323" r:id="rId12"/>
    <p:sldId id="334" r:id="rId13"/>
    <p:sldId id="326" r:id="rId14"/>
    <p:sldId id="328" r:id="rId15"/>
    <p:sldId id="325" r:id="rId16"/>
    <p:sldId id="299" r:id="rId17"/>
    <p:sldId id="300" r:id="rId18"/>
    <p:sldId id="304" r:id="rId19"/>
    <p:sldId id="305" r:id="rId20"/>
    <p:sldId id="306" r:id="rId21"/>
    <p:sldId id="330" r:id="rId22"/>
    <p:sldId id="324" r:id="rId23"/>
    <p:sldId id="335" r:id="rId24"/>
    <p:sldId id="336" r:id="rId25"/>
    <p:sldId id="289" r:id="rId26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Karen Chandler" initials="JKC" lastIdx="13" clrIdx="0">
    <p:extLst>
      <p:ext uri="{19B8F6BF-5375-455C-9EA6-DF929625EA0E}">
        <p15:presenceInfo xmlns:p15="http://schemas.microsoft.com/office/powerpoint/2012/main" userId="S-1-5-21-1543255473-1774939808-2802695540-4505" providerId="AD"/>
      </p:ext>
    </p:extLst>
  </p:cmAuthor>
  <p:cmAuthor id="2" name="Bran, Derita" initials="BD" lastIdx="7" clrIdx="1">
    <p:extLst>
      <p:ext uri="{19B8F6BF-5375-455C-9EA6-DF929625EA0E}">
        <p15:presenceInfo xmlns:p15="http://schemas.microsoft.com/office/powerpoint/2012/main" userId="S::dbran@uthsc.edu::c7044eda-e54e-4422-85d0-3c40c55ecb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4694"/>
  </p:normalViewPr>
  <p:slideViewPr>
    <p:cSldViewPr>
      <p:cViewPr varScale="1">
        <p:scale>
          <a:sx n="121" d="100"/>
          <a:sy n="121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595" cy="461489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910" y="0"/>
            <a:ext cx="3011595" cy="461489"/>
          </a:xfrm>
          <a:prstGeom prst="rect">
            <a:avLst/>
          </a:prstGeom>
        </p:spPr>
        <p:txBody>
          <a:bodyPr vert="horz" lIns="90617" tIns="45309" rIns="90617" bIns="45309" rtlCol="0"/>
          <a:lstStyle>
            <a:lvl1pPr algn="r">
              <a:defRPr sz="1200"/>
            </a:lvl1pPr>
          </a:lstStyle>
          <a:p>
            <a:fld id="{95EE7DB0-8810-4606-9F7C-D2E99BCA3B4A}" type="datetimeFigureOut">
              <a:rPr lang="en-US" smtClean="0"/>
              <a:t>12/3/24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011"/>
            <a:ext cx="3011595" cy="461489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910" y="8773011"/>
            <a:ext cx="3011595" cy="461489"/>
          </a:xfrm>
          <a:prstGeom prst="rect">
            <a:avLst/>
          </a:prstGeom>
        </p:spPr>
        <p:txBody>
          <a:bodyPr vert="horz" lIns="90617" tIns="45309" rIns="90617" bIns="45309" rtlCol="0" anchor="b"/>
          <a:lstStyle>
            <a:lvl1pPr algn="r">
              <a:defRPr sz="1200"/>
            </a:lvl1pPr>
          </a:lstStyle>
          <a:p>
            <a:fld id="{77EA7EA4-55E6-40BA-B897-E9B18BB61F3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354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>
              <a:defRPr sz="1200"/>
            </a:lvl1pPr>
          </a:lstStyle>
          <a:p>
            <a:fld id="{AE6CDF25-DA5D-4668-BC0A-B36D94CB9DA8}" type="datetimeFigureOut">
              <a:rPr lang="en-US" smtClean="0"/>
              <a:t>12/3/24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4" tIns="46242" rIns="92484" bIns="4624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>
              <a:defRPr sz="1200"/>
            </a:lvl1pPr>
          </a:lstStyle>
          <a:p>
            <a:fld id="{E7684E6B-50CA-4C4A-A003-D37E58BDD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308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84E6B-50CA-4C4A-A003-D37E58BDDC0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591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Protocol feasibility. Assessed at different</a:t>
            </a:r>
            <a:r>
              <a:rPr lang="en-US" baseline="0" dirty="0"/>
              <a:t> levels to determine if study is a good fit for the site</a:t>
            </a:r>
          </a:p>
          <a:p>
            <a:r>
              <a:rPr lang="en-US" baseline="0" dirty="0"/>
              <a:t>Assessed for adequate personnel, correct access to facilities and 3</a:t>
            </a:r>
            <a:r>
              <a:rPr lang="en-US" baseline="30000" dirty="0"/>
              <a:t>rd</a:t>
            </a:r>
            <a:r>
              <a:rPr lang="en-US" baseline="0" dirty="0"/>
              <a:t> facilities (CT, lab, path, surgery) </a:t>
            </a:r>
          </a:p>
          <a:p>
            <a:r>
              <a:rPr lang="en-US" baseline="0" dirty="0"/>
              <a:t>Have to dedicate research time for the study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84E6B-50CA-4C4A-A003-D37E58BDDC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8680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Overall responsibilities</a:t>
            </a:r>
          </a:p>
          <a:p>
            <a:r>
              <a:rPr lang="en-US" dirty="0"/>
              <a:t>PI is responsible for</a:t>
            </a:r>
            <a:r>
              <a:rPr lang="en-US" baseline="0" dirty="0"/>
              <a:t> </a:t>
            </a:r>
            <a:r>
              <a:rPr lang="en-US" dirty="0"/>
              <a:t>the management</a:t>
            </a:r>
            <a:r>
              <a:rPr lang="en-US" baseline="0" dirty="0"/>
              <a:t> and integrity of the design, conduct, and reporting of the research project, for managing, and monitoring</a:t>
            </a:r>
          </a:p>
          <a:p>
            <a:r>
              <a:rPr lang="en-US" baseline="0" dirty="0"/>
              <a:t>Oversight of compliance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84E6B-50CA-4C4A-A003-D37E58BDDC0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8704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dirty="0"/>
              <a:t>Adequate records</a:t>
            </a:r>
            <a:r>
              <a:rPr lang="en-US" baseline="0" dirty="0"/>
              <a:t> include IP accountability, accurate case histories that record all observations, safety reports, signing labs, assessing AEs and SAEs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84E6B-50CA-4C4A-A003-D37E58BDDC0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433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684E6B-50CA-4C4A-A003-D37E58BDDC0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45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0D534-8E63-4666-A7C6-596066381AD3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57C9-0328-4AEE-A138-0CFCA2F44958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7E149-31A1-462C-912E-7835F9861E9E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BA2EC-5AB8-4420-83F3-3804C5D44B52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78944-E167-4803-86CC-214E4725B01C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47358F-7534-4986-AC72-1F865CA185E4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639B6-EF6E-42D8-B879-187B6DB79F9D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2CE39-60E8-4939-8B1C-24596AD1267B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655BE-6704-4FE3-8DD2-67EE7DE689C3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D8227-696C-4B6D-BC5A-960AFBA911FE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09D6C-E159-4F03-A451-420274105AD7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0BF174-2033-44F5-81C5-E662C05FC35A}" type="datetime1">
              <a:rPr lang="en-US" smtClean="0"/>
              <a:t>12/3/24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hotos-public-domain.com/2012/03/12/wrong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juggle-quality-silhouette-man-500961/" TargetMode="External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acrpnet.org/2018/08/14/the-anatomy-of-a-great-clinical-research-coordinator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2815248"/>
          </a:xfrm>
        </p:spPr>
        <p:txBody>
          <a:bodyPr>
            <a:noAutofit/>
          </a:bodyPr>
          <a:lstStyle/>
          <a:p>
            <a:r>
              <a:rPr lang="en-US" sz="6000" dirty="0"/>
              <a:t>Roles and  Responsibilities of  Researchers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924800" cy="2983523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000" dirty="0"/>
              <a:t>Derita Bran, BSN, RN, CCRC</a:t>
            </a:r>
          </a:p>
          <a:p>
            <a:r>
              <a:rPr lang="en-US" sz="2000" dirty="0"/>
              <a:t>Molly Rolen, BSN, RN, CCRP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263758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6" name="Content Placeholder 15" descr="breaking silence | sarahscapes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029" y="1270702"/>
            <a:ext cx="3526781" cy="3148898"/>
          </a:xfrm>
        </p:spPr>
      </p:pic>
      <p:sp>
        <p:nvSpPr>
          <p:cNvPr id="17" name="Isosceles Triangle 16"/>
          <p:cNvSpPr/>
          <p:nvPr/>
        </p:nvSpPr>
        <p:spPr>
          <a:xfrm>
            <a:off x="1769119" y="3425301"/>
            <a:ext cx="5562600" cy="1371600"/>
          </a:xfrm>
          <a:prstGeom prst="triangle">
            <a:avLst>
              <a:gd name="adj" fmla="val 54094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85800" y="54864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a member of the research study team, we may wear many hats in order to fulfil our responsibilities to the PI and for the study</a:t>
            </a:r>
          </a:p>
        </p:txBody>
      </p:sp>
    </p:spTree>
    <p:extLst>
      <p:ext uri="{BB962C8B-B14F-4D97-AF65-F5344CB8AC3E}">
        <p14:creationId xmlns:p14="http://schemas.microsoft.com/office/powerpoint/2010/main" val="2796046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47800"/>
          </a:xfrm>
        </p:spPr>
        <p:txBody>
          <a:bodyPr>
            <a:noAutofit/>
          </a:bodyPr>
          <a:lstStyle/>
          <a:p>
            <a:r>
              <a:rPr lang="en-US" sz="5400" b="1" dirty="0"/>
              <a:t>Responsibilities of </a:t>
            </a:r>
            <a:br>
              <a:rPr lang="en-US" sz="5400" b="1" dirty="0"/>
            </a:br>
            <a:r>
              <a:rPr lang="en-US" sz="5400" b="1" dirty="0"/>
              <a:t>Research Staff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556759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i="1" u="sng" dirty="0"/>
              <a:t>*Depends on the role of the study team member*</a:t>
            </a:r>
          </a:p>
          <a:p>
            <a:endParaRPr lang="en-US" dirty="0"/>
          </a:p>
          <a:p>
            <a:r>
              <a:rPr lang="en-US" dirty="0"/>
              <a:t>Must be qualified by education, experience, and/or training to perform tasks delegated by the PI</a:t>
            </a:r>
          </a:p>
          <a:p>
            <a:r>
              <a:rPr lang="en-US" dirty="0"/>
              <a:t>Subject advocate-Protection of the subject’s rights, well-being, and safety</a:t>
            </a:r>
          </a:p>
          <a:p>
            <a:r>
              <a:rPr lang="en-US" dirty="0"/>
              <a:t>Protocol compliance</a:t>
            </a:r>
          </a:p>
          <a:p>
            <a:r>
              <a:rPr lang="en-US" dirty="0"/>
              <a:t>Management of the study</a:t>
            </a:r>
          </a:p>
          <a:p>
            <a:r>
              <a:rPr lang="en-US" dirty="0"/>
              <a:t>Maintain study records/documentation/data entry</a:t>
            </a:r>
          </a:p>
          <a:p>
            <a:r>
              <a:rPr lang="en-US" dirty="0"/>
              <a:t>Communicator among study team</a:t>
            </a:r>
          </a:p>
          <a:p>
            <a:r>
              <a:rPr lang="en-US" dirty="0"/>
              <a:t>Coordination of the study team</a:t>
            </a:r>
          </a:p>
          <a:p>
            <a:r>
              <a:rPr lang="en-US" dirty="0"/>
              <a:t>IRB Submissions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 descr="A change management lesson with Uber and AirBnb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032375"/>
            <a:ext cx="1028700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7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7E17C-4420-4372-90D8-E82F4A54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Responsibilities of </a:t>
            </a:r>
            <a:br>
              <a:rPr lang="en-US" sz="4800" b="1" dirty="0"/>
            </a:br>
            <a:r>
              <a:rPr lang="en-US" sz="4800" b="1" dirty="0"/>
              <a:t>Research Staff </a:t>
            </a:r>
            <a:r>
              <a:rPr lang="en-US" sz="1100" b="1" dirty="0"/>
              <a:t>cont’d</a:t>
            </a:r>
            <a:endParaRPr lang="en-US" sz="1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C6344-95FB-4560-8739-748C87210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Conduct study procedures</a:t>
            </a:r>
          </a:p>
          <a:p>
            <a:pPr lvl="1"/>
            <a:r>
              <a:rPr lang="en-US" dirty="0"/>
              <a:t>Initiation/Screening/recruitment/enrollment/study visits/close-out</a:t>
            </a:r>
          </a:p>
          <a:p>
            <a:r>
              <a:rPr lang="en-US" dirty="0"/>
              <a:t>Follow ethical principles</a:t>
            </a:r>
          </a:p>
          <a:p>
            <a:r>
              <a:rPr lang="en-US" dirty="0"/>
              <a:t>Certified in Human Subject Protection </a:t>
            </a:r>
          </a:p>
          <a:p>
            <a:r>
              <a:rPr lang="en-US" dirty="0"/>
              <a:t>Adhere to FDA regulations, institution and departmental policies, and ICH guidance (as applicable)</a:t>
            </a:r>
          </a:p>
          <a:p>
            <a:r>
              <a:rPr lang="en-US" dirty="0"/>
              <a:t>Ongoing training/educator</a:t>
            </a:r>
          </a:p>
          <a:p>
            <a:r>
              <a:rPr lang="en-US" dirty="0"/>
              <a:t>Identify barriers and resolutions</a:t>
            </a:r>
          </a:p>
          <a:p>
            <a:r>
              <a:rPr lang="en-US" dirty="0"/>
              <a:t>Contract/budget negotiations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BD948B-3887-4AB1-958D-CF165A827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04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1026" name="Picture 2" descr="Image result for clinical coordinator carto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57300"/>
            <a:ext cx="5198918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604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3074" name="Picture 2" descr="Image result for clinical coordinator carto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5000"/>
            <a:ext cx="5238751" cy="434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3657601" y="1066800"/>
            <a:ext cx="3048000" cy="4572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155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Rate Principle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lowchart: Connector 4"/>
          <p:cNvSpPr/>
          <p:nvPr/>
        </p:nvSpPr>
        <p:spPr>
          <a:xfrm>
            <a:off x="3352800" y="3254375"/>
            <a:ext cx="2133600" cy="2057400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6" name="Down Arrow 5"/>
          <p:cNvSpPr/>
          <p:nvPr/>
        </p:nvSpPr>
        <p:spPr>
          <a:xfrm rot="5192095">
            <a:off x="2459745" y="4386814"/>
            <a:ext cx="10942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8895671">
            <a:off x="3054093" y="2865033"/>
            <a:ext cx="10942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3126341">
            <a:off x="4672669" y="2854103"/>
            <a:ext cx="10942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 rot="16200000">
            <a:off x="5258412" y="4267265"/>
            <a:ext cx="10942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606059" y="3998092"/>
            <a:ext cx="16517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Connecting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8600" y="60198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Rate Principle: Creation of the network of Dedicated Enrollment Sites, a core component of the Veterans Administration (VA) Cooperative Studies Program</a:t>
            </a:r>
          </a:p>
        </p:txBody>
      </p:sp>
      <p:sp>
        <p:nvSpPr>
          <p:cNvPr id="21" name="Round Single Corner Rectangle 20"/>
          <p:cNvSpPr/>
          <p:nvPr/>
        </p:nvSpPr>
        <p:spPr>
          <a:xfrm rot="16200000">
            <a:off x="1868890" y="4432190"/>
            <a:ext cx="1062823" cy="381000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Rapport</a:t>
            </a:r>
          </a:p>
        </p:txBody>
      </p:sp>
      <p:sp>
        <p:nvSpPr>
          <p:cNvPr id="22" name="Round Single Corner Rectangle 21"/>
          <p:cNvSpPr/>
          <p:nvPr/>
        </p:nvSpPr>
        <p:spPr>
          <a:xfrm rot="19717852">
            <a:off x="2319256" y="2536833"/>
            <a:ext cx="1778078" cy="385429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Accountability</a:t>
            </a:r>
          </a:p>
        </p:txBody>
      </p:sp>
      <p:sp>
        <p:nvSpPr>
          <p:cNvPr id="23" name="Round Single Corner Rectangle 22"/>
          <p:cNvSpPr/>
          <p:nvPr/>
        </p:nvSpPr>
        <p:spPr>
          <a:xfrm rot="2328106">
            <a:off x="4747912" y="2425862"/>
            <a:ext cx="1656771" cy="374573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Transparency</a:t>
            </a:r>
          </a:p>
        </p:txBody>
      </p:sp>
      <p:sp>
        <p:nvSpPr>
          <p:cNvPr id="24" name="Round Single Corner Rectangle 23"/>
          <p:cNvSpPr/>
          <p:nvPr/>
        </p:nvSpPr>
        <p:spPr>
          <a:xfrm rot="5400000">
            <a:off x="5486438" y="4559902"/>
            <a:ext cx="1777629" cy="380171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Empowerment</a:t>
            </a:r>
          </a:p>
        </p:txBody>
      </p:sp>
    </p:spTree>
    <p:extLst>
      <p:ext uri="{BB962C8B-B14F-4D97-AF65-F5344CB8AC3E}">
        <p14:creationId xmlns:p14="http://schemas.microsoft.com/office/powerpoint/2010/main" val="1686704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Delegating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434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Delegate tasks to those who are qualified by education, training, and experience to perform the task</a:t>
            </a:r>
            <a:endParaRPr lang="en-US" sz="1700" dirty="0"/>
          </a:p>
          <a:p>
            <a:r>
              <a:rPr lang="en-US" sz="2400" dirty="0"/>
              <a:t>Provide adequate supervision of those to whom tasks are delegated</a:t>
            </a:r>
          </a:p>
          <a:p>
            <a:r>
              <a:rPr lang="en-US" sz="2400" dirty="0"/>
              <a:t>Provide appropriate training for study staff</a:t>
            </a:r>
          </a:p>
          <a:p>
            <a:r>
              <a:rPr lang="en-US" sz="2400" dirty="0"/>
              <a:t>Even if tasks are delegated, it is the PI/s responsibility to ensure that all study-related responsibilities are appropriately fulfilled</a:t>
            </a:r>
          </a:p>
          <a:p>
            <a:r>
              <a:rPr lang="en-US" sz="2400" b="1" dirty="0"/>
              <a:t>The PI retains the ultimate responsibility for the conduct of the trial even when delegating tasks</a:t>
            </a:r>
          </a:p>
          <a:p>
            <a:r>
              <a:rPr lang="en-US" sz="2400" dirty="0"/>
              <a:t>DOA form </a:t>
            </a:r>
            <a:r>
              <a:rPr lang="en-US" sz="1600" dirty="0"/>
              <a:t>(handout)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74345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Inappropriate Delegation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5999"/>
            <a:ext cx="8229600" cy="4435475"/>
          </a:xfrm>
        </p:spPr>
        <p:txBody>
          <a:bodyPr>
            <a:normAutofit/>
          </a:bodyPr>
          <a:lstStyle/>
          <a:p>
            <a:r>
              <a:rPr lang="en-US" sz="2400" dirty="0"/>
              <a:t>Screening evaluations, including obtaining medical histories and assessment of I/E criteria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Physical Exams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Evaluation of AEs and SAEs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Obtaining informed consent</a:t>
            </a:r>
          </a:p>
          <a:p>
            <a:endParaRPr lang="en-US" sz="2400" dirty="0"/>
          </a:p>
          <a:p>
            <a:r>
              <a:rPr lang="en-US" sz="2400" dirty="0"/>
              <a:t>Inappropriate delegated tasks </a:t>
            </a:r>
            <a:r>
              <a:rPr lang="en-US" sz="1600" dirty="0"/>
              <a:t>(too many, not qualified to perform)</a:t>
            </a:r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3590FBA-7343-490B-A88A-CF4D8EF178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67400" y="3657600"/>
            <a:ext cx="2265779" cy="151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5614740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Protocol 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Conduct the study/trial in compliance with the protocol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Document and explain all deviations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Deviation from the protocol should only occur to eliminate an immediate hazard to a subject and requires immediate reporting to:</a:t>
            </a:r>
          </a:p>
          <a:p>
            <a:pPr lvl="1"/>
            <a:r>
              <a:rPr lang="en-US" dirty="0"/>
              <a:t>PI</a:t>
            </a:r>
          </a:p>
          <a:p>
            <a:pPr lvl="1"/>
            <a:r>
              <a:rPr lang="en-US" dirty="0"/>
              <a:t>IRB </a:t>
            </a:r>
            <a:r>
              <a:rPr lang="en-US" sz="1600" dirty="0"/>
              <a:t>(as applicable)</a:t>
            </a:r>
          </a:p>
          <a:p>
            <a:pPr lvl="1"/>
            <a:r>
              <a:rPr lang="en-US" dirty="0"/>
              <a:t>Sponsor </a:t>
            </a:r>
            <a:r>
              <a:rPr lang="en-US" sz="1600" dirty="0"/>
              <a:t>(as applicable)</a:t>
            </a:r>
          </a:p>
          <a:p>
            <a:pPr lvl="1"/>
            <a:r>
              <a:rPr lang="en-US" dirty="0"/>
              <a:t>Any other regulatory authorities </a:t>
            </a:r>
            <a:r>
              <a:rPr lang="en-US" sz="1600" dirty="0"/>
              <a:t>(as applicable)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 descr="Auditoría y Consultoría Sociolabora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4495800"/>
            <a:ext cx="20574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023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Common Non-Compliance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33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Insufficient evidence of investigator oversight/involvement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Failure to adhere to the protocol procedures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Inadequate source documentation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Changes made to the original records without an </a:t>
            </a:r>
            <a:r>
              <a:rPr lang="en-US" sz="2400"/>
              <a:t>audit trail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  <a:p>
            <a:r>
              <a:rPr lang="en-US" sz="2400" dirty="0"/>
              <a:t>IP accountability issues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Reporting deficiencies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01826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419600"/>
          </a:xfrm>
        </p:spPr>
        <p:txBody>
          <a:bodyPr>
            <a:noAutofit/>
          </a:bodyPr>
          <a:lstStyle/>
          <a:p>
            <a:r>
              <a:rPr lang="en-US" sz="2400" dirty="0"/>
              <a:t>Overview of the responsibilities of research personnel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Assist researchers to better meet their responsibilities with respect to protecting human subjects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Facilitate research personnel to ensure the integrity of the data from research studies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Identify the Federal Regulations, ICH GCP guidance, and other Documents providing guidance for clinical research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18484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752600"/>
          </a:xfrm>
        </p:spPr>
        <p:txBody>
          <a:bodyPr>
            <a:noAutofit/>
          </a:bodyPr>
          <a:lstStyle/>
          <a:p>
            <a:r>
              <a:rPr lang="en-US" sz="5400" b="1" dirty="0"/>
              <a:t>Consequences of </a:t>
            </a:r>
            <a:br>
              <a:rPr lang="en-US" sz="5400" b="1" dirty="0"/>
            </a:br>
            <a:r>
              <a:rPr lang="en-US" sz="5400" b="1" dirty="0"/>
              <a:t>Non-Compliance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7086600" cy="24384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Loss of data</a:t>
            </a:r>
          </a:p>
          <a:p>
            <a:endParaRPr lang="en-US" sz="2400" dirty="0"/>
          </a:p>
          <a:p>
            <a:r>
              <a:rPr lang="en-US" sz="2400" dirty="0"/>
              <a:t>Professional reputation for the investigator, you, and the  institution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Subject safety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 descr="NetApp, You had my curiosity… - Juku.it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973263"/>
            <a:ext cx="2688082" cy="176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45839"/>
      </p:ext>
    </p:extLst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 Coordinator/Study Team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5" name="Picture 2" descr="Image result for clinical coordinator cartoon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7848600" cy="487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73318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Characteristics: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9"/>
            <a:ext cx="8229600" cy="4874386"/>
          </a:xfrm>
        </p:spPr>
        <p:txBody>
          <a:bodyPr>
            <a:normAutofit fontScale="77500" lnSpcReduction="20000"/>
          </a:bodyPr>
          <a:lstStyle/>
          <a:p>
            <a:r>
              <a:rPr lang="en-US" sz="3400" dirty="0"/>
              <a:t>Ethical/Caring personality for subjects/Protector of subjects</a:t>
            </a:r>
          </a:p>
          <a:p>
            <a:r>
              <a:rPr lang="en-US" sz="3400" dirty="0"/>
              <a:t>Customer service skills</a:t>
            </a:r>
          </a:p>
          <a:p>
            <a:r>
              <a:rPr lang="en-US" sz="3400" dirty="0"/>
              <a:t>Leadership skills</a:t>
            </a:r>
          </a:p>
          <a:p>
            <a:r>
              <a:rPr lang="en-US" sz="3400" dirty="0"/>
              <a:t>Independent worker</a:t>
            </a:r>
          </a:p>
          <a:p>
            <a:r>
              <a:rPr lang="en-US" sz="3400" dirty="0"/>
              <a:t>Competent/knowledgeable</a:t>
            </a:r>
          </a:p>
          <a:p>
            <a:r>
              <a:rPr lang="en-US" sz="3400" dirty="0"/>
              <a:t>Organization skills</a:t>
            </a:r>
          </a:p>
          <a:p>
            <a:r>
              <a:rPr lang="en-US" sz="3400" dirty="0"/>
              <a:t>Detailed oriented/ Efficient documentation</a:t>
            </a:r>
          </a:p>
          <a:p>
            <a:r>
              <a:rPr lang="en-US" sz="3400" dirty="0"/>
              <a:t>Effective communicator/ good interpersonal skills</a:t>
            </a:r>
          </a:p>
          <a:p>
            <a:r>
              <a:rPr lang="en-US" sz="3400" dirty="0"/>
              <a:t>Collaborator/team player</a:t>
            </a:r>
          </a:p>
          <a:p>
            <a:r>
              <a:rPr lang="en-US" sz="3400" dirty="0"/>
              <a:t>Prioritizing skills/time management skills</a:t>
            </a:r>
          </a:p>
          <a:p>
            <a:pPr marL="0" indent="0">
              <a:buNone/>
            </a:pPr>
            <a:endParaRPr lang="en-US" sz="34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 descr="A Journal Called Life: Space , Time and Woman?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2570130"/>
            <a:ext cx="2362200" cy="224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8796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D3ECD8-9508-4E30-B0BD-2109D6586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Characteristics </a:t>
            </a:r>
            <a:r>
              <a:rPr lang="en-US" sz="1000" b="1" dirty="0"/>
              <a:t>cont’d</a:t>
            </a:r>
            <a:endParaRPr lang="en-US" sz="1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F91C6-3251-420A-9D0C-408B39BEE5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/>
              <a:t>Trustworthy</a:t>
            </a:r>
          </a:p>
          <a:p>
            <a:r>
              <a:rPr lang="en-US" sz="2800" dirty="0"/>
              <a:t>Dependable</a:t>
            </a:r>
          </a:p>
          <a:p>
            <a:r>
              <a:rPr lang="en-US" sz="2800" dirty="0"/>
              <a:t>Active listener</a:t>
            </a:r>
          </a:p>
          <a:p>
            <a:r>
              <a:rPr lang="en-US" sz="2800" dirty="0"/>
              <a:t>Critical thinking skills/Problem solver/conflict resolution skills</a:t>
            </a:r>
          </a:p>
          <a:p>
            <a:r>
              <a:rPr lang="en-US" sz="2800" dirty="0"/>
              <a:t>Flexible/adaptable</a:t>
            </a:r>
          </a:p>
          <a:p>
            <a:r>
              <a:rPr lang="en-US" sz="2800" dirty="0"/>
              <a:t>Coachable</a:t>
            </a:r>
          </a:p>
          <a:p>
            <a:r>
              <a:rPr lang="en-US" sz="2800" dirty="0"/>
              <a:t>Teacher/Serve as a resource to other researchers/ Mentor</a:t>
            </a:r>
          </a:p>
          <a:p>
            <a:r>
              <a:rPr lang="en-US" sz="2800" dirty="0"/>
              <a:t>Motivated</a:t>
            </a:r>
          </a:p>
          <a:p>
            <a:r>
              <a:rPr lang="en-US" sz="2800" dirty="0"/>
              <a:t>Technology savvy</a:t>
            </a:r>
          </a:p>
          <a:p>
            <a:r>
              <a:rPr lang="en-US" sz="2800" dirty="0"/>
              <a:t>Creative</a:t>
            </a:r>
          </a:p>
          <a:p>
            <a:r>
              <a:rPr lang="en-US" sz="2800" dirty="0"/>
              <a:t>Patient attitude</a:t>
            </a:r>
          </a:p>
          <a:p>
            <a:r>
              <a:rPr lang="en-US" sz="2800" dirty="0"/>
              <a:t>Can do attitude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4D1A3-C766-4C01-B1B4-64E56E5CF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FB137C5-2B11-412A-946B-FD2688E11F1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096000" y="4429233"/>
            <a:ext cx="1687316" cy="199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7581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091CE-07DA-472A-9E14-69CCF3A5D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1" dirty="0"/>
              <a:t>Characteristics </a:t>
            </a:r>
            <a:r>
              <a:rPr lang="en-US" sz="1050" b="1" dirty="0"/>
              <a:t>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6E909-F442-40A4-A100-9CBB85EBE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3500" b="1" dirty="0"/>
          </a:p>
          <a:p>
            <a:r>
              <a:rPr lang="en-US" sz="3500" b="1" dirty="0"/>
              <a:t>Research= Being</a:t>
            </a:r>
          </a:p>
          <a:p>
            <a:pPr lvl="1"/>
            <a:r>
              <a:rPr lang="en-US" sz="2600" dirty="0"/>
              <a:t>Responsible, </a:t>
            </a:r>
          </a:p>
          <a:p>
            <a:pPr lvl="1"/>
            <a:r>
              <a:rPr lang="en-US" sz="2300" dirty="0"/>
              <a:t>Ethical, </a:t>
            </a:r>
          </a:p>
          <a:p>
            <a:pPr lvl="1"/>
            <a:r>
              <a:rPr lang="en-US" sz="2300" dirty="0"/>
              <a:t>Subject protector, </a:t>
            </a:r>
          </a:p>
          <a:p>
            <a:pPr lvl="1"/>
            <a:r>
              <a:rPr lang="en-US" sz="2300" dirty="0"/>
              <a:t>Efficient, </a:t>
            </a:r>
          </a:p>
          <a:p>
            <a:pPr lvl="1"/>
            <a:r>
              <a:rPr lang="en-US" sz="2300" dirty="0"/>
              <a:t>Attentive, </a:t>
            </a:r>
          </a:p>
          <a:p>
            <a:pPr lvl="1"/>
            <a:r>
              <a:rPr lang="en-US" sz="2300" dirty="0"/>
              <a:t>Caring, and </a:t>
            </a:r>
          </a:p>
          <a:p>
            <a:pPr lvl="1"/>
            <a:r>
              <a:rPr lang="en-US" sz="2300" dirty="0"/>
              <a:t>Honest</a:t>
            </a:r>
          </a:p>
          <a:p>
            <a:pPr marL="393192" lvl="1" indent="0">
              <a:buNone/>
            </a:pPr>
            <a:endParaRPr lang="en-US" sz="2300" dirty="0"/>
          </a:p>
          <a:p>
            <a:pPr marL="393192" lvl="1" indent="0">
              <a:buNone/>
            </a:pPr>
            <a:endParaRPr lang="en-US" sz="2300" dirty="0"/>
          </a:p>
          <a:p>
            <a:pPr marL="393192" lvl="1" indent="0">
              <a:buNone/>
            </a:pPr>
            <a:endParaRPr lang="en-US" sz="2300" dirty="0"/>
          </a:p>
          <a:p>
            <a:r>
              <a:rPr lang="en-US" sz="1400" dirty="0"/>
              <a:t>ACRP article: </a:t>
            </a:r>
            <a:r>
              <a:rPr lang="en-US" sz="1400" dirty="0">
                <a:hlinkClick r:id="rId2"/>
              </a:rPr>
              <a:t>https://acrpnet.org/2018/08/14/the-anatomy-of-a-great-clinical-research-coordinator</a:t>
            </a:r>
            <a:r>
              <a:rPr lang="en-US" sz="2800" dirty="0">
                <a:hlinkClick r:id="rId2"/>
              </a:rPr>
              <a:t>/</a:t>
            </a:r>
            <a:endParaRPr lang="en-US" sz="2800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7E3B4C-3181-4907-AA73-6C32837DB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889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Adhere to  the Protocol unless there is a safety issue for the subject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Comply to regulations and guidance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Perform tasks delegated by the PI that you are qualified to conduct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Protect subjects</a:t>
            </a:r>
          </a:p>
          <a:p>
            <a:endParaRPr lang="en-US" sz="2000" dirty="0"/>
          </a:p>
          <a:p>
            <a:r>
              <a:rPr lang="en-US" sz="2400" dirty="0"/>
              <a:t>Act as a team and perform the study per </a:t>
            </a:r>
          </a:p>
          <a:p>
            <a:pPr marL="393192" lvl="1" indent="0">
              <a:buNone/>
            </a:pPr>
            <a:r>
              <a:rPr lang="en-US" sz="2200" dirty="0"/>
              <a:t>protocol, </a:t>
            </a:r>
            <a:r>
              <a:rPr lang="en-US" sz="2400" dirty="0"/>
              <a:t>regulations, polices, and guidance</a:t>
            </a:r>
          </a:p>
          <a:p>
            <a:pPr marL="0" indent="0">
              <a:buNone/>
            </a:pPr>
            <a:r>
              <a:rPr lang="en-US" sz="2400" dirty="0"/>
              <a:t>	and your end result will = SUCCESS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6" name="Picture 5" descr="New Hire | Leadership Freak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0" y="4267200"/>
            <a:ext cx="2133600" cy="214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38212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List of Abbreviations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88093"/>
            <a:ext cx="8229600" cy="4469906"/>
          </a:xfrm>
        </p:spPr>
        <p:txBody>
          <a:bodyPr>
            <a:noAutofit/>
          </a:bodyPr>
          <a:lstStyle/>
          <a:p>
            <a:r>
              <a:rPr lang="en-US" sz="2000" dirty="0"/>
              <a:t>AE- Adverse Event</a:t>
            </a:r>
          </a:p>
          <a:p>
            <a:r>
              <a:rPr lang="en-US" sz="2000" dirty="0"/>
              <a:t>ALCOA-C – Attributable, Legible, Contemporaneous, Original, Accurate, and Complete</a:t>
            </a:r>
          </a:p>
          <a:p>
            <a:r>
              <a:rPr lang="en-US" sz="2000" dirty="0"/>
              <a:t>CFR- Code of Federal Regulations</a:t>
            </a:r>
          </a:p>
          <a:p>
            <a:r>
              <a:rPr lang="en-US" sz="2000" dirty="0"/>
              <a:t>DOA-Delegation of Authority</a:t>
            </a:r>
          </a:p>
          <a:p>
            <a:r>
              <a:rPr lang="en-US" sz="2000" dirty="0"/>
              <a:t>ICH GCP- International Council For Harmonisation</a:t>
            </a:r>
          </a:p>
          <a:p>
            <a:r>
              <a:rPr lang="en-US" sz="2000" dirty="0"/>
              <a:t>I/E- Inclusion/Exclusion criteria</a:t>
            </a:r>
          </a:p>
          <a:p>
            <a:r>
              <a:rPr lang="en-US" sz="2000" dirty="0"/>
              <a:t>IP- Investigational Product</a:t>
            </a:r>
          </a:p>
          <a:p>
            <a:r>
              <a:rPr lang="en-US" sz="2000" dirty="0"/>
              <a:t>IRB- Institutional Review Board</a:t>
            </a:r>
          </a:p>
          <a:p>
            <a:r>
              <a:rPr lang="en-US" sz="2000" dirty="0"/>
              <a:t>OHRP- Office of Human Research Protection</a:t>
            </a:r>
          </a:p>
          <a:p>
            <a:r>
              <a:rPr lang="en-US" sz="2000" dirty="0"/>
              <a:t>PI- Principal Investigator</a:t>
            </a:r>
          </a:p>
          <a:p>
            <a:r>
              <a:rPr lang="en-US" sz="2000" dirty="0"/>
              <a:t>SAE- Serious Adverse Event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67220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Regulations and Guidance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7088"/>
            <a:ext cx="7924800" cy="4934712"/>
          </a:xfrm>
        </p:spPr>
        <p:txBody>
          <a:bodyPr>
            <a:noAutofit/>
          </a:bodyPr>
          <a:lstStyle/>
          <a:p>
            <a:r>
              <a:rPr lang="en-US" sz="1600" dirty="0"/>
              <a:t>21CFR Part 11 </a:t>
            </a:r>
          </a:p>
          <a:p>
            <a:r>
              <a:rPr lang="en-US" sz="1600" dirty="0"/>
              <a:t>21 CFR Part 50	</a:t>
            </a:r>
          </a:p>
          <a:p>
            <a:r>
              <a:rPr lang="en-US" sz="1600" dirty="0"/>
              <a:t>21 CFR Part54</a:t>
            </a:r>
          </a:p>
          <a:p>
            <a:r>
              <a:rPr lang="en-US" sz="1600" dirty="0"/>
              <a:t>21 CFR Part56</a:t>
            </a:r>
          </a:p>
          <a:p>
            <a:r>
              <a:rPr lang="en-US" sz="1600" dirty="0"/>
              <a:t>21CFR 312</a:t>
            </a:r>
          </a:p>
          <a:p>
            <a:r>
              <a:rPr lang="en-US" sz="1600" dirty="0"/>
              <a:t>21CFR 812</a:t>
            </a:r>
          </a:p>
          <a:p>
            <a:r>
              <a:rPr lang="en-US" sz="1600" dirty="0"/>
              <a:t>ICH GCP E6 (R2)guidance</a:t>
            </a:r>
          </a:p>
          <a:p>
            <a:r>
              <a:rPr lang="en-US" sz="1600" dirty="0"/>
              <a:t>45 CFR 46</a:t>
            </a:r>
          </a:p>
          <a:p>
            <a:r>
              <a:rPr lang="en-US" sz="1600" dirty="0"/>
              <a:t>FDA information Sheets</a:t>
            </a:r>
          </a:p>
          <a:p>
            <a:r>
              <a:rPr lang="en-US" sz="1600" dirty="0"/>
              <a:t>OHRP</a:t>
            </a:r>
          </a:p>
          <a:p>
            <a:r>
              <a:rPr lang="en-US" sz="1600" dirty="0"/>
              <a:t>Belmont Report</a:t>
            </a:r>
          </a:p>
          <a:p>
            <a:r>
              <a:rPr lang="en-US" sz="1600" dirty="0"/>
              <a:t>Nuremburg Code</a:t>
            </a:r>
          </a:p>
          <a:p>
            <a:r>
              <a:rPr lang="en-US" sz="1600" dirty="0"/>
              <a:t>Declaration of Helsinki</a:t>
            </a:r>
          </a:p>
          <a:p>
            <a:r>
              <a:rPr lang="en-US" sz="1600" dirty="0"/>
              <a:t>Institutional Review Board (IRB)</a:t>
            </a:r>
          </a:p>
          <a:p>
            <a:r>
              <a:rPr lang="en-US" sz="1600" dirty="0"/>
              <a:t>Protocol</a:t>
            </a:r>
          </a:p>
          <a:p>
            <a:r>
              <a:rPr lang="en-US" sz="1600" dirty="0"/>
              <a:t>Institutional and Departmental policies and procedures</a:t>
            </a:r>
          </a:p>
          <a:p>
            <a:r>
              <a:rPr lang="en-US" sz="1600" dirty="0"/>
              <a:t>ALCOA-C </a:t>
            </a:r>
            <a:r>
              <a:rPr lang="en-US" sz="1600" b="1" dirty="0"/>
              <a:t>*</a:t>
            </a:r>
            <a:r>
              <a:rPr lang="en-US" sz="1600" dirty="0"/>
              <a:t>(handout)</a:t>
            </a:r>
          </a:p>
          <a:p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4098" name="Picture 2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9991" y="1847089"/>
            <a:ext cx="5536810" cy="363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78295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Research Study 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Members:</a:t>
            </a:r>
          </a:p>
          <a:p>
            <a:pPr lvl="1"/>
            <a:r>
              <a:rPr lang="en-US" sz="1600" dirty="0"/>
              <a:t>PI</a:t>
            </a:r>
          </a:p>
          <a:p>
            <a:pPr lvl="1"/>
            <a:r>
              <a:rPr lang="en-US" sz="1600" dirty="0"/>
              <a:t>Co/Sub-PIs</a:t>
            </a:r>
          </a:p>
          <a:p>
            <a:pPr lvl="1"/>
            <a:r>
              <a:rPr lang="en-US" sz="1600" dirty="0"/>
              <a:t>Coordinators</a:t>
            </a:r>
          </a:p>
          <a:p>
            <a:pPr lvl="1"/>
            <a:r>
              <a:rPr lang="en-US" sz="1600" dirty="0"/>
              <a:t>Data specialists</a:t>
            </a:r>
          </a:p>
          <a:p>
            <a:pPr lvl="1"/>
            <a:r>
              <a:rPr lang="en-US" sz="1600" dirty="0"/>
              <a:t>Statisticians</a:t>
            </a:r>
          </a:p>
          <a:p>
            <a:pPr lvl="1"/>
            <a:r>
              <a:rPr lang="en-US" sz="1600" dirty="0"/>
              <a:t>Regulatory Coordinator</a:t>
            </a:r>
          </a:p>
          <a:p>
            <a:pPr lvl="1"/>
            <a:r>
              <a:rPr lang="en-US" sz="1600" dirty="0"/>
              <a:t>Other key personnel</a:t>
            </a:r>
            <a:endParaRPr lang="en-US" dirty="0"/>
          </a:p>
          <a:p>
            <a:r>
              <a:rPr lang="en-US" dirty="0"/>
              <a:t>Requirements:</a:t>
            </a:r>
          </a:p>
          <a:p>
            <a:pPr lvl="1"/>
            <a:r>
              <a:rPr lang="en-US" sz="1600" dirty="0"/>
              <a:t>Appropriate and adequate skill set to perform delegated tasks</a:t>
            </a:r>
          </a:p>
          <a:p>
            <a:pPr lvl="1"/>
            <a:r>
              <a:rPr lang="en-US" sz="1600" dirty="0"/>
              <a:t>Training</a:t>
            </a:r>
          </a:p>
          <a:p>
            <a:pPr lvl="1"/>
            <a:r>
              <a:rPr lang="en-US" sz="1600" dirty="0"/>
              <a:t>Protocol compliance</a:t>
            </a:r>
          </a:p>
          <a:p>
            <a:pPr lvl="1"/>
            <a:r>
              <a:rPr lang="en-US" sz="1600" dirty="0"/>
              <a:t>Regulation and Guidance compliance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 descr="Europe/SocialEvent - 2013.igem.or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2057400"/>
            <a:ext cx="44196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540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Investigator Commitments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43400"/>
          </a:xfrm>
        </p:spPr>
        <p:txBody>
          <a:bodyPr>
            <a:noAutofit/>
          </a:bodyPr>
          <a:lstStyle/>
          <a:p>
            <a:r>
              <a:rPr lang="en-US" sz="1600" dirty="0"/>
              <a:t>Ability to recruit in sufficient numbers and in timeframe given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Sufficient time to complete his/her duties for the study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Be well-informed about the protocol, the IP, and study responsibilities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Knowledgeable regarding regs and guidance</a:t>
            </a:r>
          </a:p>
          <a:p>
            <a:endParaRPr lang="en-US" sz="1600" dirty="0"/>
          </a:p>
          <a:p>
            <a:r>
              <a:rPr lang="en-US" sz="1600" dirty="0"/>
              <a:t>Ensure the integrity of the data collected and reported</a:t>
            </a:r>
          </a:p>
          <a:p>
            <a:endParaRPr lang="en-US" sz="1600" dirty="0"/>
          </a:p>
          <a:p>
            <a:r>
              <a:rPr lang="en-US" sz="1600" dirty="0"/>
              <a:t>Have adequate resources to conduct the study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Protocol compliance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74779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797050"/>
          </a:xfrm>
        </p:spPr>
        <p:txBody>
          <a:bodyPr>
            <a:noAutofit/>
          </a:bodyPr>
          <a:lstStyle/>
          <a:p>
            <a:r>
              <a:rPr lang="en-US" sz="5400" b="1" dirty="0"/>
              <a:t>Principal Investigator’s </a:t>
            </a:r>
            <a:br>
              <a:rPr lang="en-US" sz="5400" b="1" dirty="0"/>
            </a:br>
            <a:r>
              <a:rPr lang="en-US" sz="5400" b="1" dirty="0"/>
              <a:t>Overall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59049"/>
            <a:ext cx="8229600" cy="3917951"/>
          </a:xfrm>
        </p:spPr>
        <p:txBody>
          <a:bodyPr>
            <a:noAutofit/>
          </a:bodyPr>
          <a:lstStyle/>
          <a:p>
            <a:r>
              <a:rPr lang="en-US" sz="1800" b="1" dirty="0"/>
              <a:t>Ultimately </a:t>
            </a:r>
            <a:r>
              <a:rPr lang="en-US" sz="1800" dirty="0"/>
              <a:t>responsible for all activities associated with the conduct of a research project, (even when tasks are delegated)</a:t>
            </a:r>
          </a:p>
          <a:p>
            <a:endParaRPr lang="en-US" sz="1800" b="1" dirty="0"/>
          </a:p>
          <a:p>
            <a:r>
              <a:rPr lang="en-US" sz="1800" b="1" dirty="0"/>
              <a:t>Qualified </a:t>
            </a:r>
            <a:r>
              <a:rPr lang="en-US" sz="1800" dirty="0"/>
              <a:t>by education, training, and/or experience</a:t>
            </a:r>
          </a:p>
          <a:p>
            <a:endParaRPr lang="en-US" sz="1800" dirty="0"/>
          </a:p>
          <a:p>
            <a:r>
              <a:rPr lang="en-US" sz="1800" b="1" dirty="0"/>
              <a:t>Adhere</a:t>
            </a:r>
            <a:r>
              <a:rPr lang="en-US" sz="1800" dirty="0"/>
              <a:t> to the FDA Regs, ICH GCPs, ethical principles, state and local laws/ policies, and Protocol</a:t>
            </a:r>
          </a:p>
          <a:p>
            <a:endParaRPr lang="en-US" sz="1800" dirty="0"/>
          </a:p>
          <a:p>
            <a:r>
              <a:rPr lang="en-US" sz="1800" b="1" dirty="0"/>
              <a:t>Supervise</a:t>
            </a:r>
            <a:r>
              <a:rPr lang="en-US" sz="1800" dirty="0"/>
              <a:t> a clinical study in which some study tasks are delegated to employees or colleagues of the investigator or other third parties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P</a:t>
            </a:r>
            <a:r>
              <a:rPr lang="en-US" sz="1800" b="1" dirty="0"/>
              <a:t>rotect</a:t>
            </a:r>
            <a:r>
              <a:rPr lang="en-US" sz="1800" dirty="0"/>
              <a:t> the rights, safety, and welfare of the study subjects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7174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PI General Responsibilities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614" y="2158161"/>
            <a:ext cx="8229600" cy="3979985"/>
          </a:xfrm>
        </p:spPr>
        <p:txBody>
          <a:bodyPr>
            <a:noAutofit/>
          </a:bodyPr>
          <a:lstStyle/>
          <a:p>
            <a:r>
              <a:rPr lang="en-US" sz="1600" dirty="0"/>
              <a:t>Conduct research in an ethical manner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Conduct research that contributes to generalizable knowledge while protecting the rights and welfare of human subjects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Ensure that a clinical investigation is conducted according to the signed investigator statement (1572) and/or investigational plan (protocol), as applicable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Personally conduct or supervise the trial as written in the clinical protocol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Disclosure of conflicts of interest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1600" dirty="0"/>
              <a:t>Controlling IP under investigation, including accountability /Understand the IP, including the potential risk and SEs</a:t>
            </a:r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 descr="How The Most Distracted People Can Boost Their Attention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255" y="1972325"/>
            <a:ext cx="1091131" cy="842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146208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EA12B-06D8-44C4-B71A-4EC101C57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PI General Responsibilities </a:t>
            </a:r>
            <a:r>
              <a:rPr lang="en-US" sz="1400" b="1" dirty="0"/>
              <a:t>cont’d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BC30-01F4-4AA4-A27D-F73770F29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BE37141-D834-45C4-BFE2-9FDA9EA02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2"/>
            <a:ext cx="8077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Ensure adequate infrastructure and resources to conduct the study efficiently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Delegation of study-related tasks to employees/study staff, colleagues, or other third parties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Ensure that all study team members are informed about their duties and obligations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Maintaining adequate records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Ensuring IRB review, approval, compliance and reporting requirements are met 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Willing to comply with applicable regulations and be prepared for audits and monitoring</a:t>
            </a:r>
          </a:p>
        </p:txBody>
      </p:sp>
    </p:spTree>
    <p:extLst>
      <p:ext uri="{BB962C8B-B14F-4D97-AF65-F5344CB8AC3E}">
        <p14:creationId xmlns:p14="http://schemas.microsoft.com/office/powerpoint/2010/main" val="331413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3490</TotalTime>
  <Words>1265</Words>
  <Application>Microsoft Macintosh PowerPoint</Application>
  <PresentationFormat>On-screen Show (4:3)</PresentationFormat>
  <Paragraphs>272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Calibri</vt:lpstr>
      <vt:lpstr>Constantia</vt:lpstr>
      <vt:lpstr>Wingdings 2</vt:lpstr>
      <vt:lpstr>Flow</vt:lpstr>
      <vt:lpstr>Roles and  Responsibilities of  Researchers</vt:lpstr>
      <vt:lpstr>Objectives</vt:lpstr>
      <vt:lpstr>List of Abbreviations</vt:lpstr>
      <vt:lpstr>Regulations and Guidance</vt:lpstr>
      <vt:lpstr>Research Study Team</vt:lpstr>
      <vt:lpstr>Investigator Commitments</vt:lpstr>
      <vt:lpstr>Principal Investigator’s  Overall Responsibility</vt:lpstr>
      <vt:lpstr>PI General Responsibilities</vt:lpstr>
      <vt:lpstr>PI General Responsibilities cont’d</vt:lpstr>
      <vt:lpstr>PowerPoint Presentation</vt:lpstr>
      <vt:lpstr>Responsibilities of  Research Staff</vt:lpstr>
      <vt:lpstr>Responsibilities of  Research Staff cont’d</vt:lpstr>
      <vt:lpstr>PowerPoint Presentation</vt:lpstr>
      <vt:lpstr>PowerPoint Presentation</vt:lpstr>
      <vt:lpstr>Rate Principle</vt:lpstr>
      <vt:lpstr>Delegating Tasks</vt:lpstr>
      <vt:lpstr>Inappropriate Delegation</vt:lpstr>
      <vt:lpstr>Protocol Compliance</vt:lpstr>
      <vt:lpstr>Common Non-Compliance</vt:lpstr>
      <vt:lpstr>Consequences of  Non-Compliance</vt:lpstr>
      <vt:lpstr>Research Coordinator/Study Team</vt:lpstr>
      <vt:lpstr>Characteristics:</vt:lpstr>
      <vt:lpstr>Characteristics cont’d</vt:lpstr>
      <vt:lpstr>Characteristics cont’d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Investigator Responsibilities</dc:title>
  <dc:creator>Derita Bran</dc:creator>
  <cp:lastModifiedBy>Lee Anne</cp:lastModifiedBy>
  <cp:revision>236</cp:revision>
  <cp:lastPrinted>2019-03-13T18:27:32Z</cp:lastPrinted>
  <dcterms:created xsi:type="dcterms:W3CDTF">2006-08-16T00:00:00Z</dcterms:created>
  <dcterms:modified xsi:type="dcterms:W3CDTF">2024-12-03T19:28:00Z</dcterms:modified>
</cp:coreProperties>
</file>