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716" r:id="rId2"/>
  </p:sldMasterIdLst>
  <p:notesMasterIdLst>
    <p:notesMasterId r:id="rId17"/>
  </p:notesMasterIdLst>
  <p:handoutMasterIdLst>
    <p:handoutMasterId r:id="rId18"/>
  </p:handoutMasterIdLst>
  <p:sldIdLst>
    <p:sldId id="292" r:id="rId3"/>
    <p:sldId id="405" r:id="rId4"/>
    <p:sldId id="434" r:id="rId5"/>
    <p:sldId id="433" r:id="rId6"/>
    <p:sldId id="404" r:id="rId7"/>
    <p:sldId id="435" r:id="rId8"/>
    <p:sldId id="439" r:id="rId9"/>
    <p:sldId id="438" r:id="rId10"/>
    <p:sldId id="436" r:id="rId11"/>
    <p:sldId id="406" r:id="rId12"/>
    <p:sldId id="443" r:id="rId13"/>
    <p:sldId id="440" r:id="rId14"/>
    <p:sldId id="441" r:id="rId15"/>
    <p:sldId id="442" r:id="rId16"/>
  </p:sldIdLst>
  <p:sldSz cx="12192000" cy="68580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614E"/>
    <a:srgbClr val="F59331"/>
    <a:srgbClr val="D6D6D6"/>
    <a:srgbClr val="FF82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18"/>
    <p:restoredTop sz="94762"/>
  </p:normalViewPr>
  <p:slideViewPr>
    <p:cSldViewPr snapToGrid="0">
      <p:cViewPr varScale="1">
        <p:scale>
          <a:sx n="121" d="100"/>
          <a:sy n="121" d="100"/>
        </p:scale>
        <p:origin x="344"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D1F161-49CD-4BE5-8DB4-97B49B740D24}"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DEDAF4C7-C530-4340-89F2-0009485E7388}">
      <dgm:prSet/>
      <dgm:spPr/>
      <dgm:t>
        <a:bodyPr/>
        <a:lstStyle/>
        <a:p>
          <a:r>
            <a:rPr lang="en-US" dirty="0">
              <a:cs typeface="Calibri"/>
            </a:rPr>
            <a:t>Feasibility </a:t>
          </a:r>
          <a:r>
            <a:rPr lang="en-US" dirty="0"/>
            <a:t>studies using local and national databases</a:t>
          </a:r>
        </a:p>
      </dgm:t>
    </dgm:pt>
    <dgm:pt modelId="{1D48865A-CD47-407D-A7ED-53E5D41054CF}" type="parTrans" cxnId="{4766E180-C4E0-4AC6-AF57-CA4DA837BFEF}">
      <dgm:prSet/>
      <dgm:spPr/>
      <dgm:t>
        <a:bodyPr/>
        <a:lstStyle/>
        <a:p>
          <a:endParaRPr lang="en-US"/>
        </a:p>
      </dgm:t>
    </dgm:pt>
    <dgm:pt modelId="{F67A7253-8C93-4B87-8A97-803D2A32E9FB}" type="sibTrans" cxnId="{4766E180-C4E0-4AC6-AF57-CA4DA837BFEF}">
      <dgm:prSet/>
      <dgm:spPr/>
      <dgm:t>
        <a:bodyPr/>
        <a:lstStyle/>
        <a:p>
          <a:endParaRPr lang="en-US"/>
        </a:p>
      </dgm:t>
    </dgm:pt>
    <dgm:pt modelId="{C445B108-88DA-4C15-9335-5460F58C8741}">
      <dgm:prSet/>
      <dgm:spPr/>
      <dgm:t>
        <a:bodyPr/>
        <a:lstStyle/>
        <a:p>
          <a:r>
            <a:rPr lang="en-US" dirty="0">
              <a:cs typeface="Calibri"/>
            </a:rPr>
            <a:t>Creating </a:t>
          </a:r>
          <a:r>
            <a:rPr lang="en-US" dirty="0"/>
            <a:t>recruitment materials</a:t>
          </a:r>
        </a:p>
      </dgm:t>
    </dgm:pt>
    <dgm:pt modelId="{E1F07281-0A53-4C5C-9328-3E04E2062BFC}" type="parTrans" cxnId="{45A58D0F-257D-4AB4-91F2-496CB6698DFF}">
      <dgm:prSet/>
      <dgm:spPr/>
      <dgm:t>
        <a:bodyPr/>
        <a:lstStyle/>
        <a:p>
          <a:endParaRPr lang="en-US"/>
        </a:p>
      </dgm:t>
    </dgm:pt>
    <dgm:pt modelId="{251AAE59-50FD-49E0-91B4-3520C81E14C7}" type="sibTrans" cxnId="{45A58D0F-257D-4AB4-91F2-496CB6698DFF}">
      <dgm:prSet/>
      <dgm:spPr/>
      <dgm:t>
        <a:bodyPr/>
        <a:lstStyle/>
        <a:p>
          <a:endParaRPr lang="en-US"/>
        </a:p>
      </dgm:t>
    </dgm:pt>
    <dgm:pt modelId="{872B5EFF-12E1-41D0-A7EF-20C22DE98625}">
      <dgm:prSet/>
      <dgm:spPr/>
      <dgm:t>
        <a:bodyPr/>
        <a:lstStyle/>
        <a:p>
          <a:r>
            <a:rPr lang="en-US" dirty="0">
              <a:cs typeface="Calibri"/>
            </a:rPr>
            <a:t>Utilization </a:t>
          </a:r>
          <a:r>
            <a:rPr lang="en-US" dirty="0"/>
            <a:t>of mass mailings, social media, and other outlets for participant recruitment. </a:t>
          </a:r>
        </a:p>
      </dgm:t>
    </dgm:pt>
    <dgm:pt modelId="{D98F0A8B-F3BA-44BA-A77B-59DEDA366C9F}" type="parTrans" cxnId="{EE4E2622-38A0-459D-B6D8-6909AD98858C}">
      <dgm:prSet/>
      <dgm:spPr/>
      <dgm:t>
        <a:bodyPr/>
        <a:lstStyle/>
        <a:p>
          <a:endParaRPr lang="en-US"/>
        </a:p>
      </dgm:t>
    </dgm:pt>
    <dgm:pt modelId="{1CD7F95C-E10B-4F4C-9587-4FCBF642DA92}" type="sibTrans" cxnId="{EE4E2622-38A0-459D-B6D8-6909AD98858C}">
      <dgm:prSet/>
      <dgm:spPr/>
      <dgm:t>
        <a:bodyPr/>
        <a:lstStyle/>
        <a:p>
          <a:endParaRPr lang="en-US"/>
        </a:p>
      </dgm:t>
    </dgm:pt>
    <dgm:pt modelId="{E12DB3A3-B959-477F-AEE2-C493FB891EDB}">
      <dgm:prSet/>
      <dgm:spPr/>
      <dgm:t>
        <a:bodyPr/>
        <a:lstStyle/>
        <a:p>
          <a:r>
            <a:rPr lang="en-US" dirty="0">
              <a:cs typeface="Calibri"/>
            </a:rPr>
            <a:t>Strategies for retention</a:t>
          </a:r>
        </a:p>
      </dgm:t>
    </dgm:pt>
    <dgm:pt modelId="{D1DF0C8E-A3AB-4654-B38A-8438F14A4000}" type="parTrans" cxnId="{E10D4205-FFB7-441A-99BC-9E29FDEECF2F}">
      <dgm:prSet/>
      <dgm:spPr/>
      <dgm:t>
        <a:bodyPr/>
        <a:lstStyle/>
        <a:p>
          <a:endParaRPr lang="en-US"/>
        </a:p>
      </dgm:t>
    </dgm:pt>
    <dgm:pt modelId="{2FBC538D-1DD1-47D6-BCDE-D51BE46A9BD5}" type="sibTrans" cxnId="{E10D4205-FFB7-441A-99BC-9E29FDEECF2F}">
      <dgm:prSet/>
      <dgm:spPr/>
      <dgm:t>
        <a:bodyPr/>
        <a:lstStyle/>
        <a:p>
          <a:endParaRPr lang="en-US"/>
        </a:p>
      </dgm:t>
    </dgm:pt>
    <dgm:pt modelId="{AE925691-3882-4B4B-A179-C904F23DF722}">
      <dgm:prSet/>
      <dgm:spPr/>
      <dgm:t>
        <a:bodyPr/>
        <a:lstStyle/>
        <a:p>
          <a:r>
            <a:rPr lang="en-US" dirty="0"/>
            <a:t>Recruitment and </a:t>
          </a:r>
          <a:r>
            <a:rPr lang="en-US"/>
            <a:t>Retention steps</a:t>
          </a:r>
          <a:endParaRPr lang="en-US" dirty="0"/>
        </a:p>
      </dgm:t>
    </dgm:pt>
    <dgm:pt modelId="{B974CDE6-7D5A-4857-8678-96D335B4B317}" type="sibTrans" cxnId="{9DF4268C-77FD-480E-AF72-FC9B90D536D5}">
      <dgm:prSet/>
      <dgm:spPr/>
      <dgm:t>
        <a:bodyPr/>
        <a:lstStyle/>
        <a:p>
          <a:endParaRPr lang="en-US"/>
        </a:p>
      </dgm:t>
    </dgm:pt>
    <dgm:pt modelId="{911C3EF0-76B5-4ABF-9FE5-86820F6DBC74}" type="parTrans" cxnId="{9DF4268C-77FD-480E-AF72-FC9B90D536D5}">
      <dgm:prSet/>
      <dgm:spPr/>
      <dgm:t>
        <a:bodyPr/>
        <a:lstStyle/>
        <a:p>
          <a:endParaRPr lang="en-US"/>
        </a:p>
      </dgm:t>
    </dgm:pt>
    <dgm:pt modelId="{4E82F989-DC90-F346-BA70-7B24E61992D2}">
      <dgm:prSet/>
      <dgm:spPr/>
      <dgm:t>
        <a:bodyPr/>
        <a:lstStyle/>
        <a:p>
          <a:r>
            <a:rPr lang="en-US" dirty="0">
              <a:cs typeface="Calibri"/>
            </a:rPr>
            <a:t>Developing </a:t>
          </a:r>
          <a:r>
            <a:rPr lang="en-US" dirty="0"/>
            <a:t>a recruitment plan</a:t>
          </a:r>
        </a:p>
      </dgm:t>
    </dgm:pt>
    <dgm:pt modelId="{032472DE-52BF-6B4F-8CD7-CC3E03D75C6B}" type="parTrans" cxnId="{0D24A3D4-F15A-D84B-A574-6AA3AC2BA334}">
      <dgm:prSet/>
      <dgm:spPr/>
      <dgm:t>
        <a:bodyPr/>
        <a:lstStyle/>
        <a:p>
          <a:endParaRPr lang="en-US"/>
        </a:p>
      </dgm:t>
    </dgm:pt>
    <dgm:pt modelId="{0CEAD515-049E-6549-8E5E-850289C1A49B}" type="sibTrans" cxnId="{0D24A3D4-F15A-D84B-A574-6AA3AC2BA334}">
      <dgm:prSet/>
      <dgm:spPr/>
      <dgm:t>
        <a:bodyPr/>
        <a:lstStyle/>
        <a:p>
          <a:endParaRPr lang="en-US"/>
        </a:p>
      </dgm:t>
    </dgm:pt>
    <dgm:pt modelId="{9EF8B669-8B68-46BC-AC46-E188AB814A86}" type="pres">
      <dgm:prSet presAssocID="{A0D1F161-49CD-4BE5-8DB4-97B49B740D24}" presName="hierChild1" presStyleCnt="0">
        <dgm:presLayoutVars>
          <dgm:chPref val="1"/>
          <dgm:dir/>
          <dgm:animOne val="branch"/>
          <dgm:animLvl val="lvl"/>
          <dgm:resizeHandles/>
        </dgm:presLayoutVars>
      </dgm:prSet>
      <dgm:spPr/>
    </dgm:pt>
    <dgm:pt modelId="{ABA5D10C-C3F3-41EF-AA6B-1283E5C9C652}" type="pres">
      <dgm:prSet presAssocID="{AE925691-3882-4B4B-A179-C904F23DF722}" presName="hierRoot1" presStyleCnt="0"/>
      <dgm:spPr/>
    </dgm:pt>
    <dgm:pt modelId="{A1809578-6518-4B6E-9950-91FBF189312E}" type="pres">
      <dgm:prSet presAssocID="{AE925691-3882-4B4B-A179-C904F23DF722}" presName="composite" presStyleCnt="0"/>
      <dgm:spPr/>
    </dgm:pt>
    <dgm:pt modelId="{CCD09DA7-DB95-4631-ACC9-BD093F18212D}" type="pres">
      <dgm:prSet presAssocID="{AE925691-3882-4B4B-A179-C904F23DF722}" presName="background" presStyleLbl="node0" presStyleIdx="0" presStyleCnt="1"/>
      <dgm:spPr/>
    </dgm:pt>
    <dgm:pt modelId="{9956011E-0D7B-4FEA-A8E4-772D3FBB7093}" type="pres">
      <dgm:prSet presAssocID="{AE925691-3882-4B4B-A179-C904F23DF722}" presName="text" presStyleLbl="fgAcc0" presStyleIdx="0" presStyleCnt="1">
        <dgm:presLayoutVars>
          <dgm:chPref val="3"/>
        </dgm:presLayoutVars>
      </dgm:prSet>
      <dgm:spPr/>
    </dgm:pt>
    <dgm:pt modelId="{ACBF4665-00DB-480D-BA29-A17E44BCF027}" type="pres">
      <dgm:prSet presAssocID="{AE925691-3882-4B4B-A179-C904F23DF722}" presName="hierChild2" presStyleCnt="0"/>
      <dgm:spPr/>
    </dgm:pt>
    <dgm:pt modelId="{D0D0EEB5-5A7D-47F3-B6FB-DF9C2C5315C4}" type="pres">
      <dgm:prSet presAssocID="{1D48865A-CD47-407D-A7ED-53E5D41054CF}" presName="Name10" presStyleLbl="parChTrans1D2" presStyleIdx="0" presStyleCnt="5"/>
      <dgm:spPr/>
    </dgm:pt>
    <dgm:pt modelId="{91BABCF7-2AC9-436F-AC59-BF118D71110C}" type="pres">
      <dgm:prSet presAssocID="{DEDAF4C7-C530-4340-89F2-0009485E7388}" presName="hierRoot2" presStyleCnt="0"/>
      <dgm:spPr/>
    </dgm:pt>
    <dgm:pt modelId="{F2E5618E-A27F-4BBF-97F0-281DE25520DC}" type="pres">
      <dgm:prSet presAssocID="{DEDAF4C7-C530-4340-89F2-0009485E7388}" presName="composite2" presStyleCnt="0"/>
      <dgm:spPr/>
    </dgm:pt>
    <dgm:pt modelId="{EF35A88B-06F9-4414-A550-E5DDD0AEC4CC}" type="pres">
      <dgm:prSet presAssocID="{DEDAF4C7-C530-4340-89F2-0009485E7388}" presName="background2" presStyleLbl="node2" presStyleIdx="0" presStyleCnt="5"/>
      <dgm:spPr/>
    </dgm:pt>
    <dgm:pt modelId="{1322BCD6-2FDA-4945-BAFC-3F572759891A}" type="pres">
      <dgm:prSet presAssocID="{DEDAF4C7-C530-4340-89F2-0009485E7388}" presName="text2" presStyleLbl="fgAcc2" presStyleIdx="0" presStyleCnt="5">
        <dgm:presLayoutVars>
          <dgm:chPref val="3"/>
        </dgm:presLayoutVars>
      </dgm:prSet>
      <dgm:spPr/>
    </dgm:pt>
    <dgm:pt modelId="{35765D59-D798-4E5B-8542-173000240D30}" type="pres">
      <dgm:prSet presAssocID="{DEDAF4C7-C530-4340-89F2-0009485E7388}" presName="hierChild3" presStyleCnt="0"/>
      <dgm:spPr/>
    </dgm:pt>
    <dgm:pt modelId="{20C3EBE1-E1BA-BE42-B294-CF5FEE0F10EE}" type="pres">
      <dgm:prSet presAssocID="{032472DE-52BF-6B4F-8CD7-CC3E03D75C6B}" presName="Name10" presStyleLbl="parChTrans1D2" presStyleIdx="1" presStyleCnt="5"/>
      <dgm:spPr/>
    </dgm:pt>
    <dgm:pt modelId="{83316B45-6B8F-CA4B-8966-8291D6040729}" type="pres">
      <dgm:prSet presAssocID="{4E82F989-DC90-F346-BA70-7B24E61992D2}" presName="hierRoot2" presStyleCnt="0"/>
      <dgm:spPr/>
    </dgm:pt>
    <dgm:pt modelId="{2DC2FA71-3D73-E746-A2D3-85D320EF5806}" type="pres">
      <dgm:prSet presAssocID="{4E82F989-DC90-F346-BA70-7B24E61992D2}" presName="composite2" presStyleCnt="0"/>
      <dgm:spPr/>
    </dgm:pt>
    <dgm:pt modelId="{09270B7C-43D4-2942-A454-D8F84EE028EB}" type="pres">
      <dgm:prSet presAssocID="{4E82F989-DC90-F346-BA70-7B24E61992D2}" presName="background2" presStyleLbl="node2" presStyleIdx="1" presStyleCnt="5"/>
      <dgm:spPr/>
    </dgm:pt>
    <dgm:pt modelId="{8730D413-A034-6A4E-814E-5767B091381B}" type="pres">
      <dgm:prSet presAssocID="{4E82F989-DC90-F346-BA70-7B24E61992D2}" presName="text2" presStyleLbl="fgAcc2" presStyleIdx="1" presStyleCnt="5">
        <dgm:presLayoutVars>
          <dgm:chPref val="3"/>
        </dgm:presLayoutVars>
      </dgm:prSet>
      <dgm:spPr/>
    </dgm:pt>
    <dgm:pt modelId="{97FE884A-030F-454F-BC7B-C398DCC79CD1}" type="pres">
      <dgm:prSet presAssocID="{4E82F989-DC90-F346-BA70-7B24E61992D2}" presName="hierChild3" presStyleCnt="0"/>
      <dgm:spPr/>
    </dgm:pt>
    <dgm:pt modelId="{31FAE4E6-C189-4EF7-9748-10593C9C78C7}" type="pres">
      <dgm:prSet presAssocID="{E1F07281-0A53-4C5C-9328-3E04E2062BFC}" presName="Name10" presStyleLbl="parChTrans1D2" presStyleIdx="2" presStyleCnt="5"/>
      <dgm:spPr/>
    </dgm:pt>
    <dgm:pt modelId="{1C114BFD-CA5C-4EB0-ADD6-6A4A29D5C1B1}" type="pres">
      <dgm:prSet presAssocID="{C445B108-88DA-4C15-9335-5460F58C8741}" presName="hierRoot2" presStyleCnt="0"/>
      <dgm:spPr/>
    </dgm:pt>
    <dgm:pt modelId="{AFF2595E-B1AD-4B09-AA29-CA9DA7EF4BCB}" type="pres">
      <dgm:prSet presAssocID="{C445B108-88DA-4C15-9335-5460F58C8741}" presName="composite2" presStyleCnt="0"/>
      <dgm:spPr/>
    </dgm:pt>
    <dgm:pt modelId="{500C8986-AD62-4A77-A5D8-E8AE958FAD29}" type="pres">
      <dgm:prSet presAssocID="{C445B108-88DA-4C15-9335-5460F58C8741}" presName="background2" presStyleLbl="node2" presStyleIdx="2" presStyleCnt="5"/>
      <dgm:spPr/>
    </dgm:pt>
    <dgm:pt modelId="{4210274D-8AAA-4C17-9030-F63AFB880327}" type="pres">
      <dgm:prSet presAssocID="{C445B108-88DA-4C15-9335-5460F58C8741}" presName="text2" presStyleLbl="fgAcc2" presStyleIdx="2" presStyleCnt="5">
        <dgm:presLayoutVars>
          <dgm:chPref val="3"/>
        </dgm:presLayoutVars>
      </dgm:prSet>
      <dgm:spPr/>
    </dgm:pt>
    <dgm:pt modelId="{832E1DA3-9B80-4800-A426-19595E627F11}" type="pres">
      <dgm:prSet presAssocID="{C445B108-88DA-4C15-9335-5460F58C8741}" presName="hierChild3" presStyleCnt="0"/>
      <dgm:spPr/>
    </dgm:pt>
    <dgm:pt modelId="{501FAA73-B6E9-4192-871B-C332689247A7}" type="pres">
      <dgm:prSet presAssocID="{D98F0A8B-F3BA-44BA-A77B-59DEDA366C9F}" presName="Name10" presStyleLbl="parChTrans1D2" presStyleIdx="3" presStyleCnt="5"/>
      <dgm:spPr/>
    </dgm:pt>
    <dgm:pt modelId="{38A023C6-9959-4791-9EBC-93AC68A0DAA8}" type="pres">
      <dgm:prSet presAssocID="{872B5EFF-12E1-41D0-A7EF-20C22DE98625}" presName="hierRoot2" presStyleCnt="0"/>
      <dgm:spPr/>
    </dgm:pt>
    <dgm:pt modelId="{192A7D26-C353-4514-8516-44B07E2BBCC3}" type="pres">
      <dgm:prSet presAssocID="{872B5EFF-12E1-41D0-A7EF-20C22DE98625}" presName="composite2" presStyleCnt="0"/>
      <dgm:spPr/>
    </dgm:pt>
    <dgm:pt modelId="{8788EBF3-B797-423D-B323-A180C700EADF}" type="pres">
      <dgm:prSet presAssocID="{872B5EFF-12E1-41D0-A7EF-20C22DE98625}" presName="background2" presStyleLbl="node2" presStyleIdx="3" presStyleCnt="5"/>
      <dgm:spPr/>
    </dgm:pt>
    <dgm:pt modelId="{122533F1-33E5-4B7F-9DC3-B4C14FB5650D}" type="pres">
      <dgm:prSet presAssocID="{872B5EFF-12E1-41D0-A7EF-20C22DE98625}" presName="text2" presStyleLbl="fgAcc2" presStyleIdx="3" presStyleCnt="5">
        <dgm:presLayoutVars>
          <dgm:chPref val="3"/>
        </dgm:presLayoutVars>
      </dgm:prSet>
      <dgm:spPr/>
    </dgm:pt>
    <dgm:pt modelId="{17A6C2F5-BD30-4C06-8A58-E3BD284EF14E}" type="pres">
      <dgm:prSet presAssocID="{872B5EFF-12E1-41D0-A7EF-20C22DE98625}" presName="hierChild3" presStyleCnt="0"/>
      <dgm:spPr/>
    </dgm:pt>
    <dgm:pt modelId="{61A4A1B6-E1FD-4C7E-BACC-0BCE9D72F856}" type="pres">
      <dgm:prSet presAssocID="{D1DF0C8E-A3AB-4654-B38A-8438F14A4000}" presName="Name10" presStyleLbl="parChTrans1D2" presStyleIdx="4" presStyleCnt="5"/>
      <dgm:spPr/>
    </dgm:pt>
    <dgm:pt modelId="{35A88B5C-1360-4E63-A0B1-CC6F6A9B572A}" type="pres">
      <dgm:prSet presAssocID="{E12DB3A3-B959-477F-AEE2-C493FB891EDB}" presName="hierRoot2" presStyleCnt="0"/>
      <dgm:spPr/>
    </dgm:pt>
    <dgm:pt modelId="{60CF24A9-D889-49C6-B5D1-D592C51A5ECD}" type="pres">
      <dgm:prSet presAssocID="{E12DB3A3-B959-477F-AEE2-C493FB891EDB}" presName="composite2" presStyleCnt="0"/>
      <dgm:spPr/>
    </dgm:pt>
    <dgm:pt modelId="{697A64C4-B231-4D15-8832-1753F43BD24A}" type="pres">
      <dgm:prSet presAssocID="{E12DB3A3-B959-477F-AEE2-C493FB891EDB}" presName="background2" presStyleLbl="node2" presStyleIdx="4" presStyleCnt="5"/>
      <dgm:spPr/>
    </dgm:pt>
    <dgm:pt modelId="{B9EFFBCE-2067-48DF-8AD5-7D357E44872A}" type="pres">
      <dgm:prSet presAssocID="{E12DB3A3-B959-477F-AEE2-C493FB891EDB}" presName="text2" presStyleLbl="fgAcc2" presStyleIdx="4" presStyleCnt="5">
        <dgm:presLayoutVars>
          <dgm:chPref val="3"/>
        </dgm:presLayoutVars>
      </dgm:prSet>
      <dgm:spPr/>
    </dgm:pt>
    <dgm:pt modelId="{1099C824-57F6-4482-8003-473456B972C4}" type="pres">
      <dgm:prSet presAssocID="{E12DB3A3-B959-477F-AEE2-C493FB891EDB}" presName="hierChild3" presStyleCnt="0"/>
      <dgm:spPr/>
    </dgm:pt>
  </dgm:ptLst>
  <dgm:cxnLst>
    <dgm:cxn modelId="{E10D4205-FFB7-441A-99BC-9E29FDEECF2F}" srcId="{AE925691-3882-4B4B-A179-C904F23DF722}" destId="{E12DB3A3-B959-477F-AEE2-C493FB891EDB}" srcOrd="4" destOrd="0" parTransId="{D1DF0C8E-A3AB-4654-B38A-8438F14A4000}" sibTransId="{2FBC538D-1DD1-47D6-BCDE-D51BE46A9BD5}"/>
    <dgm:cxn modelId="{45A58D0F-257D-4AB4-91F2-496CB6698DFF}" srcId="{AE925691-3882-4B4B-A179-C904F23DF722}" destId="{C445B108-88DA-4C15-9335-5460F58C8741}" srcOrd="2" destOrd="0" parTransId="{E1F07281-0A53-4C5C-9328-3E04E2062BFC}" sibTransId="{251AAE59-50FD-49E0-91B4-3520C81E14C7}"/>
    <dgm:cxn modelId="{50FCF91B-7133-4539-8F07-AD4CC1FAEF5C}" type="presOf" srcId="{1D48865A-CD47-407D-A7ED-53E5D41054CF}" destId="{D0D0EEB5-5A7D-47F3-B6FB-DF9C2C5315C4}" srcOrd="0" destOrd="0" presId="urn:microsoft.com/office/officeart/2005/8/layout/hierarchy1"/>
    <dgm:cxn modelId="{EE4E2622-38A0-459D-B6D8-6909AD98858C}" srcId="{AE925691-3882-4B4B-A179-C904F23DF722}" destId="{872B5EFF-12E1-41D0-A7EF-20C22DE98625}" srcOrd="3" destOrd="0" parTransId="{D98F0A8B-F3BA-44BA-A77B-59DEDA366C9F}" sibTransId="{1CD7F95C-E10B-4F4C-9587-4FCBF642DA92}"/>
    <dgm:cxn modelId="{F9239B26-C383-4801-B7B5-AD198D05CA56}" type="presOf" srcId="{A0D1F161-49CD-4BE5-8DB4-97B49B740D24}" destId="{9EF8B669-8B68-46BC-AC46-E188AB814A86}" srcOrd="0" destOrd="0" presId="urn:microsoft.com/office/officeart/2005/8/layout/hierarchy1"/>
    <dgm:cxn modelId="{2F18FF39-FF4F-4FC8-8E13-7739217C74DB}" type="presOf" srcId="{872B5EFF-12E1-41D0-A7EF-20C22DE98625}" destId="{122533F1-33E5-4B7F-9DC3-B4C14FB5650D}" srcOrd="0" destOrd="0" presId="urn:microsoft.com/office/officeart/2005/8/layout/hierarchy1"/>
    <dgm:cxn modelId="{B793AC3F-2FBF-4B27-BE61-DF205A5EA703}" type="presOf" srcId="{DEDAF4C7-C530-4340-89F2-0009485E7388}" destId="{1322BCD6-2FDA-4945-BAFC-3F572759891A}" srcOrd="0" destOrd="0" presId="urn:microsoft.com/office/officeart/2005/8/layout/hierarchy1"/>
    <dgm:cxn modelId="{3BAADC68-6A66-4C8B-AC37-2689DEC76FD0}" type="presOf" srcId="{D1DF0C8E-A3AB-4654-B38A-8438F14A4000}" destId="{61A4A1B6-E1FD-4C7E-BACC-0BCE9D72F856}" srcOrd="0" destOrd="0" presId="urn:microsoft.com/office/officeart/2005/8/layout/hierarchy1"/>
    <dgm:cxn modelId="{4766E180-C4E0-4AC6-AF57-CA4DA837BFEF}" srcId="{AE925691-3882-4B4B-A179-C904F23DF722}" destId="{DEDAF4C7-C530-4340-89F2-0009485E7388}" srcOrd="0" destOrd="0" parTransId="{1D48865A-CD47-407D-A7ED-53E5D41054CF}" sibTransId="{F67A7253-8C93-4B87-8A97-803D2A32E9FB}"/>
    <dgm:cxn modelId="{46B99989-D99E-6A4F-BDA3-93CF9230D87C}" type="presOf" srcId="{032472DE-52BF-6B4F-8CD7-CC3E03D75C6B}" destId="{20C3EBE1-E1BA-BE42-B294-CF5FEE0F10EE}" srcOrd="0" destOrd="0" presId="urn:microsoft.com/office/officeart/2005/8/layout/hierarchy1"/>
    <dgm:cxn modelId="{9DF4268C-77FD-480E-AF72-FC9B90D536D5}" srcId="{A0D1F161-49CD-4BE5-8DB4-97B49B740D24}" destId="{AE925691-3882-4B4B-A179-C904F23DF722}" srcOrd="0" destOrd="0" parTransId="{911C3EF0-76B5-4ABF-9FE5-86820F6DBC74}" sibTransId="{B974CDE6-7D5A-4857-8678-96D335B4B317}"/>
    <dgm:cxn modelId="{65D63098-D89A-4A8D-B243-99E4541F4AAA}" type="presOf" srcId="{E12DB3A3-B959-477F-AEE2-C493FB891EDB}" destId="{B9EFFBCE-2067-48DF-8AD5-7D357E44872A}" srcOrd="0" destOrd="0" presId="urn:microsoft.com/office/officeart/2005/8/layout/hierarchy1"/>
    <dgm:cxn modelId="{2B40AFAE-2D69-46F8-892B-8DCE1DC1223B}" type="presOf" srcId="{E1F07281-0A53-4C5C-9328-3E04E2062BFC}" destId="{31FAE4E6-C189-4EF7-9748-10593C9C78C7}" srcOrd="0" destOrd="0" presId="urn:microsoft.com/office/officeart/2005/8/layout/hierarchy1"/>
    <dgm:cxn modelId="{7909E1C0-4778-47A7-B585-30262B1B024E}" type="presOf" srcId="{AE925691-3882-4B4B-A179-C904F23DF722}" destId="{9956011E-0D7B-4FEA-A8E4-772D3FBB7093}" srcOrd="0" destOrd="0" presId="urn:microsoft.com/office/officeart/2005/8/layout/hierarchy1"/>
    <dgm:cxn modelId="{57F25FC9-E1F4-4FD5-AEB9-23421A3F02BF}" type="presOf" srcId="{D98F0A8B-F3BA-44BA-A77B-59DEDA366C9F}" destId="{501FAA73-B6E9-4192-871B-C332689247A7}" srcOrd="0" destOrd="0" presId="urn:microsoft.com/office/officeart/2005/8/layout/hierarchy1"/>
    <dgm:cxn modelId="{0D24A3D4-F15A-D84B-A574-6AA3AC2BA334}" srcId="{AE925691-3882-4B4B-A179-C904F23DF722}" destId="{4E82F989-DC90-F346-BA70-7B24E61992D2}" srcOrd="1" destOrd="0" parTransId="{032472DE-52BF-6B4F-8CD7-CC3E03D75C6B}" sibTransId="{0CEAD515-049E-6549-8E5E-850289C1A49B}"/>
    <dgm:cxn modelId="{B1C8BAEC-7326-47E4-9A45-9B4A8740F3A2}" type="presOf" srcId="{C445B108-88DA-4C15-9335-5460F58C8741}" destId="{4210274D-8AAA-4C17-9030-F63AFB880327}" srcOrd="0" destOrd="0" presId="urn:microsoft.com/office/officeart/2005/8/layout/hierarchy1"/>
    <dgm:cxn modelId="{A216C1EC-AE97-1147-B34A-A1374CF6A3FB}" type="presOf" srcId="{4E82F989-DC90-F346-BA70-7B24E61992D2}" destId="{8730D413-A034-6A4E-814E-5767B091381B}" srcOrd="0" destOrd="0" presId="urn:microsoft.com/office/officeart/2005/8/layout/hierarchy1"/>
    <dgm:cxn modelId="{A26FE746-DC74-43E5-993C-3D1BFF044E9A}" type="presParOf" srcId="{9EF8B669-8B68-46BC-AC46-E188AB814A86}" destId="{ABA5D10C-C3F3-41EF-AA6B-1283E5C9C652}" srcOrd="0" destOrd="0" presId="urn:microsoft.com/office/officeart/2005/8/layout/hierarchy1"/>
    <dgm:cxn modelId="{18298119-77BC-4467-9756-500B62F81070}" type="presParOf" srcId="{ABA5D10C-C3F3-41EF-AA6B-1283E5C9C652}" destId="{A1809578-6518-4B6E-9950-91FBF189312E}" srcOrd="0" destOrd="0" presId="urn:microsoft.com/office/officeart/2005/8/layout/hierarchy1"/>
    <dgm:cxn modelId="{76B1846B-588E-4837-AC98-A65CEE80307B}" type="presParOf" srcId="{A1809578-6518-4B6E-9950-91FBF189312E}" destId="{CCD09DA7-DB95-4631-ACC9-BD093F18212D}" srcOrd="0" destOrd="0" presId="urn:microsoft.com/office/officeart/2005/8/layout/hierarchy1"/>
    <dgm:cxn modelId="{98FDB579-E723-46C9-A1A7-ACA570F36DED}" type="presParOf" srcId="{A1809578-6518-4B6E-9950-91FBF189312E}" destId="{9956011E-0D7B-4FEA-A8E4-772D3FBB7093}" srcOrd="1" destOrd="0" presId="urn:microsoft.com/office/officeart/2005/8/layout/hierarchy1"/>
    <dgm:cxn modelId="{F6E8AA4B-ADAA-4D96-9259-BF435AC96662}" type="presParOf" srcId="{ABA5D10C-C3F3-41EF-AA6B-1283E5C9C652}" destId="{ACBF4665-00DB-480D-BA29-A17E44BCF027}" srcOrd="1" destOrd="0" presId="urn:microsoft.com/office/officeart/2005/8/layout/hierarchy1"/>
    <dgm:cxn modelId="{7AB46CD6-A45D-4EA8-A211-0DDD21651993}" type="presParOf" srcId="{ACBF4665-00DB-480D-BA29-A17E44BCF027}" destId="{D0D0EEB5-5A7D-47F3-B6FB-DF9C2C5315C4}" srcOrd="0" destOrd="0" presId="urn:microsoft.com/office/officeart/2005/8/layout/hierarchy1"/>
    <dgm:cxn modelId="{6187A068-B57C-48D7-A0A9-CBB3A7C919C2}" type="presParOf" srcId="{ACBF4665-00DB-480D-BA29-A17E44BCF027}" destId="{91BABCF7-2AC9-436F-AC59-BF118D71110C}" srcOrd="1" destOrd="0" presId="urn:microsoft.com/office/officeart/2005/8/layout/hierarchy1"/>
    <dgm:cxn modelId="{60C166C2-B3CB-478E-AAEE-5F34CAE558B9}" type="presParOf" srcId="{91BABCF7-2AC9-436F-AC59-BF118D71110C}" destId="{F2E5618E-A27F-4BBF-97F0-281DE25520DC}" srcOrd="0" destOrd="0" presId="urn:microsoft.com/office/officeart/2005/8/layout/hierarchy1"/>
    <dgm:cxn modelId="{8215C110-8648-4C81-B6FE-5F1D64DE9591}" type="presParOf" srcId="{F2E5618E-A27F-4BBF-97F0-281DE25520DC}" destId="{EF35A88B-06F9-4414-A550-E5DDD0AEC4CC}" srcOrd="0" destOrd="0" presId="urn:microsoft.com/office/officeart/2005/8/layout/hierarchy1"/>
    <dgm:cxn modelId="{7579A87B-9FB1-470C-B888-7BF575D0B2BD}" type="presParOf" srcId="{F2E5618E-A27F-4BBF-97F0-281DE25520DC}" destId="{1322BCD6-2FDA-4945-BAFC-3F572759891A}" srcOrd="1" destOrd="0" presId="urn:microsoft.com/office/officeart/2005/8/layout/hierarchy1"/>
    <dgm:cxn modelId="{36ADBBAE-3A9F-4330-8849-06872A1A161B}" type="presParOf" srcId="{91BABCF7-2AC9-436F-AC59-BF118D71110C}" destId="{35765D59-D798-4E5B-8542-173000240D30}" srcOrd="1" destOrd="0" presId="urn:microsoft.com/office/officeart/2005/8/layout/hierarchy1"/>
    <dgm:cxn modelId="{D10DD1D0-8472-9245-8A7E-C9324A39AC27}" type="presParOf" srcId="{ACBF4665-00DB-480D-BA29-A17E44BCF027}" destId="{20C3EBE1-E1BA-BE42-B294-CF5FEE0F10EE}" srcOrd="2" destOrd="0" presId="urn:microsoft.com/office/officeart/2005/8/layout/hierarchy1"/>
    <dgm:cxn modelId="{C271BD60-BEA8-D04D-8DE9-94EDD436AA6C}" type="presParOf" srcId="{ACBF4665-00DB-480D-BA29-A17E44BCF027}" destId="{83316B45-6B8F-CA4B-8966-8291D6040729}" srcOrd="3" destOrd="0" presId="urn:microsoft.com/office/officeart/2005/8/layout/hierarchy1"/>
    <dgm:cxn modelId="{8FAB89C2-87B7-5549-B2CE-9B93FB4E5156}" type="presParOf" srcId="{83316B45-6B8F-CA4B-8966-8291D6040729}" destId="{2DC2FA71-3D73-E746-A2D3-85D320EF5806}" srcOrd="0" destOrd="0" presId="urn:microsoft.com/office/officeart/2005/8/layout/hierarchy1"/>
    <dgm:cxn modelId="{87603B73-30F2-7B4E-8CB8-3040FCDB69EB}" type="presParOf" srcId="{2DC2FA71-3D73-E746-A2D3-85D320EF5806}" destId="{09270B7C-43D4-2942-A454-D8F84EE028EB}" srcOrd="0" destOrd="0" presId="urn:microsoft.com/office/officeart/2005/8/layout/hierarchy1"/>
    <dgm:cxn modelId="{ADD19216-B593-3B49-A4A6-771346A221E2}" type="presParOf" srcId="{2DC2FA71-3D73-E746-A2D3-85D320EF5806}" destId="{8730D413-A034-6A4E-814E-5767B091381B}" srcOrd="1" destOrd="0" presId="urn:microsoft.com/office/officeart/2005/8/layout/hierarchy1"/>
    <dgm:cxn modelId="{0C519FC8-9B31-E74C-8954-95068E5596C9}" type="presParOf" srcId="{83316B45-6B8F-CA4B-8966-8291D6040729}" destId="{97FE884A-030F-454F-BC7B-C398DCC79CD1}" srcOrd="1" destOrd="0" presId="urn:microsoft.com/office/officeart/2005/8/layout/hierarchy1"/>
    <dgm:cxn modelId="{095DD7AA-2F89-48D9-8A07-8692E209D115}" type="presParOf" srcId="{ACBF4665-00DB-480D-BA29-A17E44BCF027}" destId="{31FAE4E6-C189-4EF7-9748-10593C9C78C7}" srcOrd="4" destOrd="0" presId="urn:microsoft.com/office/officeart/2005/8/layout/hierarchy1"/>
    <dgm:cxn modelId="{9F60AEFD-29A0-477C-8B06-14C5EDD89FE5}" type="presParOf" srcId="{ACBF4665-00DB-480D-BA29-A17E44BCF027}" destId="{1C114BFD-CA5C-4EB0-ADD6-6A4A29D5C1B1}" srcOrd="5" destOrd="0" presId="urn:microsoft.com/office/officeart/2005/8/layout/hierarchy1"/>
    <dgm:cxn modelId="{EEEF6EB6-0F1A-4898-B74F-8F23ADC1E082}" type="presParOf" srcId="{1C114BFD-CA5C-4EB0-ADD6-6A4A29D5C1B1}" destId="{AFF2595E-B1AD-4B09-AA29-CA9DA7EF4BCB}" srcOrd="0" destOrd="0" presId="urn:microsoft.com/office/officeart/2005/8/layout/hierarchy1"/>
    <dgm:cxn modelId="{5AFF2EEF-BD53-48B3-80D1-FB9CA24B1ADE}" type="presParOf" srcId="{AFF2595E-B1AD-4B09-AA29-CA9DA7EF4BCB}" destId="{500C8986-AD62-4A77-A5D8-E8AE958FAD29}" srcOrd="0" destOrd="0" presId="urn:microsoft.com/office/officeart/2005/8/layout/hierarchy1"/>
    <dgm:cxn modelId="{016BE27D-2F79-45AE-B032-266643B14CD1}" type="presParOf" srcId="{AFF2595E-B1AD-4B09-AA29-CA9DA7EF4BCB}" destId="{4210274D-8AAA-4C17-9030-F63AFB880327}" srcOrd="1" destOrd="0" presId="urn:microsoft.com/office/officeart/2005/8/layout/hierarchy1"/>
    <dgm:cxn modelId="{9ADE35EA-7D01-46AA-8715-EA8502A14E72}" type="presParOf" srcId="{1C114BFD-CA5C-4EB0-ADD6-6A4A29D5C1B1}" destId="{832E1DA3-9B80-4800-A426-19595E627F11}" srcOrd="1" destOrd="0" presId="urn:microsoft.com/office/officeart/2005/8/layout/hierarchy1"/>
    <dgm:cxn modelId="{2680B7FB-230F-456E-A542-1EDEDCA722C5}" type="presParOf" srcId="{ACBF4665-00DB-480D-BA29-A17E44BCF027}" destId="{501FAA73-B6E9-4192-871B-C332689247A7}" srcOrd="6" destOrd="0" presId="urn:microsoft.com/office/officeart/2005/8/layout/hierarchy1"/>
    <dgm:cxn modelId="{E3AA342C-2E62-4950-A62A-E63742B6A157}" type="presParOf" srcId="{ACBF4665-00DB-480D-BA29-A17E44BCF027}" destId="{38A023C6-9959-4791-9EBC-93AC68A0DAA8}" srcOrd="7" destOrd="0" presId="urn:microsoft.com/office/officeart/2005/8/layout/hierarchy1"/>
    <dgm:cxn modelId="{76A2DD0B-7638-4A07-9096-4A5410AB5F41}" type="presParOf" srcId="{38A023C6-9959-4791-9EBC-93AC68A0DAA8}" destId="{192A7D26-C353-4514-8516-44B07E2BBCC3}" srcOrd="0" destOrd="0" presId="urn:microsoft.com/office/officeart/2005/8/layout/hierarchy1"/>
    <dgm:cxn modelId="{E9712265-B319-463F-BC12-872B27583952}" type="presParOf" srcId="{192A7D26-C353-4514-8516-44B07E2BBCC3}" destId="{8788EBF3-B797-423D-B323-A180C700EADF}" srcOrd="0" destOrd="0" presId="urn:microsoft.com/office/officeart/2005/8/layout/hierarchy1"/>
    <dgm:cxn modelId="{C61A3894-EBDF-4247-83AB-AE4B3BF386F7}" type="presParOf" srcId="{192A7D26-C353-4514-8516-44B07E2BBCC3}" destId="{122533F1-33E5-4B7F-9DC3-B4C14FB5650D}" srcOrd="1" destOrd="0" presId="urn:microsoft.com/office/officeart/2005/8/layout/hierarchy1"/>
    <dgm:cxn modelId="{E7BA6BFC-B473-421E-B814-7F7BC69F79EB}" type="presParOf" srcId="{38A023C6-9959-4791-9EBC-93AC68A0DAA8}" destId="{17A6C2F5-BD30-4C06-8A58-E3BD284EF14E}" srcOrd="1" destOrd="0" presId="urn:microsoft.com/office/officeart/2005/8/layout/hierarchy1"/>
    <dgm:cxn modelId="{A87CFDCE-518C-48F4-90E9-32DA775070E8}" type="presParOf" srcId="{ACBF4665-00DB-480D-BA29-A17E44BCF027}" destId="{61A4A1B6-E1FD-4C7E-BACC-0BCE9D72F856}" srcOrd="8" destOrd="0" presId="urn:microsoft.com/office/officeart/2005/8/layout/hierarchy1"/>
    <dgm:cxn modelId="{5DA1A249-65B5-407A-9F6F-4276DC87AA08}" type="presParOf" srcId="{ACBF4665-00DB-480D-BA29-A17E44BCF027}" destId="{35A88B5C-1360-4E63-A0B1-CC6F6A9B572A}" srcOrd="9" destOrd="0" presId="urn:microsoft.com/office/officeart/2005/8/layout/hierarchy1"/>
    <dgm:cxn modelId="{C103D429-D9FD-4DD9-8CF2-2DA6661BF0B4}" type="presParOf" srcId="{35A88B5C-1360-4E63-A0B1-CC6F6A9B572A}" destId="{60CF24A9-D889-49C6-B5D1-D592C51A5ECD}" srcOrd="0" destOrd="0" presId="urn:microsoft.com/office/officeart/2005/8/layout/hierarchy1"/>
    <dgm:cxn modelId="{FDE3592B-A04A-480B-8B48-D2DEE84EDF1C}" type="presParOf" srcId="{60CF24A9-D889-49C6-B5D1-D592C51A5ECD}" destId="{697A64C4-B231-4D15-8832-1753F43BD24A}" srcOrd="0" destOrd="0" presId="urn:microsoft.com/office/officeart/2005/8/layout/hierarchy1"/>
    <dgm:cxn modelId="{235D3310-744F-4D8B-9F0C-49C7283EEE0B}" type="presParOf" srcId="{60CF24A9-D889-49C6-B5D1-D592C51A5ECD}" destId="{B9EFFBCE-2067-48DF-8AD5-7D357E44872A}" srcOrd="1" destOrd="0" presId="urn:microsoft.com/office/officeart/2005/8/layout/hierarchy1"/>
    <dgm:cxn modelId="{99EB6447-0C3D-4AA2-9438-03E66FC3F4DC}" type="presParOf" srcId="{35A88B5C-1360-4E63-A0B1-CC6F6A9B572A}" destId="{1099C824-57F6-4482-8003-473456B972C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A4A1B6-E1FD-4C7E-BACC-0BCE9D72F856}">
      <dsp:nvSpPr>
        <dsp:cNvPr id="0" name=""/>
        <dsp:cNvSpPr/>
      </dsp:nvSpPr>
      <dsp:spPr>
        <a:xfrm>
          <a:off x="5461399" y="2254973"/>
          <a:ext cx="4530834" cy="539066"/>
        </a:xfrm>
        <a:custGeom>
          <a:avLst/>
          <a:gdLst/>
          <a:ahLst/>
          <a:cxnLst/>
          <a:rect l="0" t="0" r="0" b="0"/>
          <a:pathLst>
            <a:path>
              <a:moveTo>
                <a:pt x="0" y="0"/>
              </a:moveTo>
              <a:lnTo>
                <a:pt x="0" y="367357"/>
              </a:lnTo>
              <a:lnTo>
                <a:pt x="4530834" y="367357"/>
              </a:lnTo>
              <a:lnTo>
                <a:pt x="4530834" y="539066"/>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1FAA73-B6E9-4192-871B-C332689247A7}">
      <dsp:nvSpPr>
        <dsp:cNvPr id="0" name=""/>
        <dsp:cNvSpPr/>
      </dsp:nvSpPr>
      <dsp:spPr>
        <a:xfrm>
          <a:off x="5461399" y="2254973"/>
          <a:ext cx="2265417" cy="539066"/>
        </a:xfrm>
        <a:custGeom>
          <a:avLst/>
          <a:gdLst/>
          <a:ahLst/>
          <a:cxnLst/>
          <a:rect l="0" t="0" r="0" b="0"/>
          <a:pathLst>
            <a:path>
              <a:moveTo>
                <a:pt x="0" y="0"/>
              </a:moveTo>
              <a:lnTo>
                <a:pt x="0" y="367357"/>
              </a:lnTo>
              <a:lnTo>
                <a:pt x="2265417" y="367357"/>
              </a:lnTo>
              <a:lnTo>
                <a:pt x="2265417" y="539066"/>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FAE4E6-C189-4EF7-9748-10593C9C78C7}">
      <dsp:nvSpPr>
        <dsp:cNvPr id="0" name=""/>
        <dsp:cNvSpPr/>
      </dsp:nvSpPr>
      <dsp:spPr>
        <a:xfrm>
          <a:off x="5415679" y="2254973"/>
          <a:ext cx="91440" cy="539066"/>
        </a:xfrm>
        <a:custGeom>
          <a:avLst/>
          <a:gdLst/>
          <a:ahLst/>
          <a:cxnLst/>
          <a:rect l="0" t="0" r="0" b="0"/>
          <a:pathLst>
            <a:path>
              <a:moveTo>
                <a:pt x="45720" y="0"/>
              </a:moveTo>
              <a:lnTo>
                <a:pt x="45720" y="539066"/>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C3EBE1-E1BA-BE42-B294-CF5FEE0F10EE}">
      <dsp:nvSpPr>
        <dsp:cNvPr id="0" name=""/>
        <dsp:cNvSpPr/>
      </dsp:nvSpPr>
      <dsp:spPr>
        <a:xfrm>
          <a:off x="3195982" y="2254973"/>
          <a:ext cx="2265417" cy="539066"/>
        </a:xfrm>
        <a:custGeom>
          <a:avLst/>
          <a:gdLst/>
          <a:ahLst/>
          <a:cxnLst/>
          <a:rect l="0" t="0" r="0" b="0"/>
          <a:pathLst>
            <a:path>
              <a:moveTo>
                <a:pt x="2265417" y="0"/>
              </a:moveTo>
              <a:lnTo>
                <a:pt x="2265417" y="367357"/>
              </a:lnTo>
              <a:lnTo>
                <a:pt x="0" y="367357"/>
              </a:lnTo>
              <a:lnTo>
                <a:pt x="0" y="539066"/>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D0EEB5-5A7D-47F3-B6FB-DF9C2C5315C4}">
      <dsp:nvSpPr>
        <dsp:cNvPr id="0" name=""/>
        <dsp:cNvSpPr/>
      </dsp:nvSpPr>
      <dsp:spPr>
        <a:xfrm>
          <a:off x="930565" y="2254973"/>
          <a:ext cx="4530834" cy="539066"/>
        </a:xfrm>
        <a:custGeom>
          <a:avLst/>
          <a:gdLst/>
          <a:ahLst/>
          <a:cxnLst/>
          <a:rect l="0" t="0" r="0" b="0"/>
          <a:pathLst>
            <a:path>
              <a:moveTo>
                <a:pt x="4530834" y="0"/>
              </a:moveTo>
              <a:lnTo>
                <a:pt x="4530834" y="367357"/>
              </a:lnTo>
              <a:lnTo>
                <a:pt x="0" y="367357"/>
              </a:lnTo>
              <a:lnTo>
                <a:pt x="0" y="539066"/>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D09DA7-DB95-4631-ACC9-BD093F18212D}">
      <dsp:nvSpPr>
        <dsp:cNvPr id="0" name=""/>
        <dsp:cNvSpPr/>
      </dsp:nvSpPr>
      <dsp:spPr>
        <a:xfrm>
          <a:off x="4534637" y="1077986"/>
          <a:ext cx="1853523" cy="11769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56011E-0D7B-4FEA-A8E4-772D3FBB7093}">
      <dsp:nvSpPr>
        <dsp:cNvPr id="0" name=""/>
        <dsp:cNvSpPr/>
      </dsp:nvSpPr>
      <dsp:spPr>
        <a:xfrm>
          <a:off x="4740584" y="1273636"/>
          <a:ext cx="1853523" cy="117698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Recruitment and </a:t>
          </a:r>
          <a:r>
            <a:rPr lang="en-US" sz="1400" kern="1200"/>
            <a:t>Retention steps</a:t>
          </a:r>
          <a:endParaRPr lang="en-US" sz="1400" kern="1200" dirty="0"/>
        </a:p>
      </dsp:txBody>
      <dsp:txXfrm>
        <a:off x="4775057" y="1308109"/>
        <a:ext cx="1784577" cy="1108041"/>
      </dsp:txXfrm>
    </dsp:sp>
    <dsp:sp modelId="{EF35A88B-06F9-4414-A550-E5DDD0AEC4CC}">
      <dsp:nvSpPr>
        <dsp:cNvPr id="0" name=""/>
        <dsp:cNvSpPr/>
      </dsp:nvSpPr>
      <dsp:spPr>
        <a:xfrm>
          <a:off x="3803" y="2794039"/>
          <a:ext cx="1853523" cy="117698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22BCD6-2FDA-4945-BAFC-3F572759891A}">
      <dsp:nvSpPr>
        <dsp:cNvPr id="0" name=""/>
        <dsp:cNvSpPr/>
      </dsp:nvSpPr>
      <dsp:spPr>
        <a:xfrm>
          <a:off x="209750" y="2989689"/>
          <a:ext cx="1853523" cy="1176987"/>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cs typeface="Calibri"/>
            </a:rPr>
            <a:t>Feasibility </a:t>
          </a:r>
          <a:r>
            <a:rPr lang="en-US" sz="1400" kern="1200" dirty="0"/>
            <a:t>studies using local and national databases</a:t>
          </a:r>
        </a:p>
      </dsp:txBody>
      <dsp:txXfrm>
        <a:off x="244223" y="3024162"/>
        <a:ext cx="1784577" cy="1108041"/>
      </dsp:txXfrm>
    </dsp:sp>
    <dsp:sp modelId="{09270B7C-43D4-2942-A454-D8F84EE028EB}">
      <dsp:nvSpPr>
        <dsp:cNvPr id="0" name=""/>
        <dsp:cNvSpPr/>
      </dsp:nvSpPr>
      <dsp:spPr>
        <a:xfrm>
          <a:off x="2269220" y="2794039"/>
          <a:ext cx="1853523" cy="117698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30D413-A034-6A4E-814E-5767B091381B}">
      <dsp:nvSpPr>
        <dsp:cNvPr id="0" name=""/>
        <dsp:cNvSpPr/>
      </dsp:nvSpPr>
      <dsp:spPr>
        <a:xfrm>
          <a:off x="2475167" y="2989689"/>
          <a:ext cx="1853523" cy="1176987"/>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cs typeface="Calibri"/>
            </a:rPr>
            <a:t>Developing </a:t>
          </a:r>
          <a:r>
            <a:rPr lang="en-US" sz="1400" kern="1200" dirty="0"/>
            <a:t>a recruitment plan</a:t>
          </a:r>
        </a:p>
      </dsp:txBody>
      <dsp:txXfrm>
        <a:off x="2509640" y="3024162"/>
        <a:ext cx="1784577" cy="1108041"/>
      </dsp:txXfrm>
    </dsp:sp>
    <dsp:sp modelId="{500C8986-AD62-4A77-A5D8-E8AE958FAD29}">
      <dsp:nvSpPr>
        <dsp:cNvPr id="0" name=""/>
        <dsp:cNvSpPr/>
      </dsp:nvSpPr>
      <dsp:spPr>
        <a:xfrm>
          <a:off x="4534637" y="2794039"/>
          <a:ext cx="1853523" cy="117698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10274D-8AAA-4C17-9030-F63AFB880327}">
      <dsp:nvSpPr>
        <dsp:cNvPr id="0" name=""/>
        <dsp:cNvSpPr/>
      </dsp:nvSpPr>
      <dsp:spPr>
        <a:xfrm>
          <a:off x="4740584" y="2989689"/>
          <a:ext cx="1853523" cy="1176987"/>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cs typeface="Calibri"/>
            </a:rPr>
            <a:t>Creating </a:t>
          </a:r>
          <a:r>
            <a:rPr lang="en-US" sz="1400" kern="1200" dirty="0"/>
            <a:t>recruitment materials</a:t>
          </a:r>
        </a:p>
      </dsp:txBody>
      <dsp:txXfrm>
        <a:off x="4775057" y="3024162"/>
        <a:ext cx="1784577" cy="1108041"/>
      </dsp:txXfrm>
    </dsp:sp>
    <dsp:sp modelId="{8788EBF3-B797-423D-B323-A180C700EADF}">
      <dsp:nvSpPr>
        <dsp:cNvPr id="0" name=""/>
        <dsp:cNvSpPr/>
      </dsp:nvSpPr>
      <dsp:spPr>
        <a:xfrm>
          <a:off x="6800055" y="2794039"/>
          <a:ext cx="1853523" cy="117698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2533F1-33E5-4B7F-9DC3-B4C14FB5650D}">
      <dsp:nvSpPr>
        <dsp:cNvPr id="0" name=""/>
        <dsp:cNvSpPr/>
      </dsp:nvSpPr>
      <dsp:spPr>
        <a:xfrm>
          <a:off x="7006002" y="2989689"/>
          <a:ext cx="1853523" cy="1176987"/>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cs typeface="Calibri"/>
            </a:rPr>
            <a:t>Utilization </a:t>
          </a:r>
          <a:r>
            <a:rPr lang="en-US" sz="1400" kern="1200" dirty="0"/>
            <a:t>of mass mailings, social media, and other outlets for participant recruitment. </a:t>
          </a:r>
        </a:p>
      </dsp:txBody>
      <dsp:txXfrm>
        <a:off x="7040475" y="3024162"/>
        <a:ext cx="1784577" cy="1108041"/>
      </dsp:txXfrm>
    </dsp:sp>
    <dsp:sp modelId="{697A64C4-B231-4D15-8832-1753F43BD24A}">
      <dsp:nvSpPr>
        <dsp:cNvPr id="0" name=""/>
        <dsp:cNvSpPr/>
      </dsp:nvSpPr>
      <dsp:spPr>
        <a:xfrm>
          <a:off x="9065472" y="2794039"/>
          <a:ext cx="1853523" cy="117698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EFFBCE-2067-48DF-8AD5-7D357E44872A}">
      <dsp:nvSpPr>
        <dsp:cNvPr id="0" name=""/>
        <dsp:cNvSpPr/>
      </dsp:nvSpPr>
      <dsp:spPr>
        <a:xfrm>
          <a:off x="9271419" y="2989689"/>
          <a:ext cx="1853523" cy="1176987"/>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cs typeface="Calibri"/>
            </a:rPr>
            <a:t>Strategies for retention</a:t>
          </a:r>
        </a:p>
      </dsp:txBody>
      <dsp:txXfrm>
        <a:off x="9305892" y="3024162"/>
        <a:ext cx="1784577" cy="110804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C5D9C297-731B-8744-8E00-E5FA0A3521A4}" type="datetimeFigureOut">
              <a:rPr lang="en-US" smtClean="0"/>
              <a:t>12/3/24</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AC7E6150-1F46-714C-9B9A-FFF7C591FB9F}" type="slidenum">
              <a:rPr lang="en-US" smtClean="0"/>
              <a:t>‹#›</a:t>
            </a:fld>
            <a:endParaRPr lang="en-US"/>
          </a:p>
        </p:txBody>
      </p:sp>
    </p:spTree>
    <p:extLst>
      <p:ext uri="{BB962C8B-B14F-4D97-AF65-F5344CB8AC3E}">
        <p14:creationId xmlns:p14="http://schemas.microsoft.com/office/powerpoint/2010/main" val="4026195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CE9D6A6C-BCA7-DA40-B4C6-3D846D9E0335}" type="datetimeFigureOut">
              <a:rPr lang="en-US" smtClean="0"/>
              <a:t>12/3/24</a:t>
            </a:fld>
            <a:endParaRPr lang="en-US"/>
          </a:p>
        </p:txBody>
      </p:sp>
      <p:sp>
        <p:nvSpPr>
          <p:cNvPr id="4" name="Slide Image Placeholder 3"/>
          <p:cNvSpPr>
            <a:spLocks noGrp="1" noRot="1" noChangeAspect="1"/>
          </p:cNvSpPr>
          <p:nvPr>
            <p:ph type="sldImg" idx="2"/>
          </p:nvPr>
        </p:nvSpPr>
        <p:spPr>
          <a:xfrm>
            <a:off x="342900" y="696913"/>
            <a:ext cx="6196013"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8547BD7A-3425-4141-AE61-34BCDC90F0CB}" type="slidenum">
              <a:rPr lang="en-US" smtClean="0"/>
              <a:t>‹#›</a:t>
            </a:fld>
            <a:endParaRPr lang="en-US"/>
          </a:p>
        </p:txBody>
      </p:sp>
    </p:spTree>
    <p:extLst>
      <p:ext uri="{BB962C8B-B14F-4D97-AF65-F5344CB8AC3E}">
        <p14:creationId xmlns:p14="http://schemas.microsoft.com/office/powerpoint/2010/main" val="37356084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a:t>
            </a:fld>
            <a:endParaRPr lang="en-US"/>
          </a:p>
        </p:txBody>
      </p:sp>
    </p:spTree>
    <p:extLst>
      <p:ext uri="{BB962C8B-B14F-4D97-AF65-F5344CB8AC3E}">
        <p14:creationId xmlns:p14="http://schemas.microsoft.com/office/powerpoint/2010/main" val="3883943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10</a:t>
            </a:fld>
            <a:endParaRPr lang="en-US"/>
          </a:p>
        </p:txBody>
      </p:sp>
    </p:spTree>
    <p:extLst>
      <p:ext uri="{BB962C8B-B14F-4D97-AF65-F5344CB8AC3E}">
        <p14:creationId xmlns:p14="http://schemas.microsoft.com/office/powerpoint/2010/main" val="35993418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11</a:t>
            </a:fld>
            <a:endParaRPr lang="en-US"/>
          </a:p>
        </p:txBody>
      </p:sp>
    </p:spTree>
    <p:extLst>
      <p:ext uri="{BB962C8B-B14F-4D97-AF65-F5344CB8AC3E}">
        <p14:creationId xmlns:p14="http://schemas.microsoft.com/office/powerpoint/2010/main" val="2918132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12</a:t>
            </a:fld>
            <a:endParaRPr lang="en-US"/>
          </a:p>
        </p:txBody>
      </p:sp>
    </p:spTree>
    <p:extLst>
      <p:ext uri="{BB962C8B-B14F-4D97-AF65-F5344CB8AC3E}">
        <p14:creationId xmlns:p14="http://schemas.microsoft.com/office/powerpoint/2010/main" val="469501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13</a:t>
            </a:fld>
            <a:endParaRPr lang="en-US"/>
          </a:p>
        </p:txBody>
      </p:sp>
    </p:spTree>
    <p:extLst>
      <p:ext uri="{BB962C8B-B14F-4D97-AF65-F5344CB8AC3E}">
        <p14:creationId xmlns:p14="http://schemas.microsoft.com/office/powerpoint/2010/main" val="10010198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14</a:t>
            </a:fld>
            <a:endParaRPr lang="en-US"/>
          </a:p>
        </p:txBody>
      </p:sp>
    </p:spTree>
    <p:extLst>
      <p:ext uri="{BB962C8B-B14F-4D97-AF65-F5344CB8AC3E}">
        <p14:creationId xmlns:p14="http://schemas.microsoft.com/office/powerpoint/2010/main" val="1377121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2</a:t>
            </a:fld>
            <a:endParaRPr lang="en-US"/>
          </a:p>
        </p:txBody>
      </p:sp>
    </p:spTree>
    <p:extLst>
      <p:ext uri="{BB962C8B-B14F-4D97-AF65-F5344CB8AC3E}">
        <p14:creationId xmlns:p14="http://schemas.microsoft.com/office/powerpoint/2010/main" val="3920279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3</a:t>
            </a:fld>
            <a:endParaRPr lang="en-US"/>
          </a:p>
        </p:txBody>
      </p:sp>
    </p:spTree>
    <p:extLst>
      <p:ext uri="{BB962C8B-B14F-4D97-AF65-F5344CB8AC3E}">
        <p14:creationId xmlns:p14="http://schemas.microsoft.com/office/powerpoint/2010/main" val="3271717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4</a:t>
            </a:fld>
            <a:endParaRPr lang="en-US"/>
          </a:p>
        </p:txBody>
      </p:sp>
    </p:spTree>
    <p:extLst>
      <p:ext uri="{BB962C8B-B14F-4D97-AF65-F5344CB8AC3E}">
        <p14:creationId xmlns:p14="http://schemas.microsoft.com/office/powerpoint/2010/main" val="3046342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5</a:t>
            </a:fld>
            <a:endParaRPr lang="en-US"/>
          </a:p>
        </p:txBody>
      </p:sp>
    </p:spTree>
    <p:extLst>
      <p:ext uri="{BB962C8B-B14F-4D97-AF65-F5344CB8AC3E}">
        <p14:creationId xmlns:p14="http://schemas.microsoft.com/office/powerpoint/2010/main" val="1449313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6</a:t>
            </a:fld>
            <a:endParaRPr lang="en-US"/>
          </a:p>
        </p:txBody>
      </p:sp>
    </p:spTree>
    <p:extLst>
      <p:ext uri="{BB962C8B-B14F-4D97-AF65-F5344CB8AC3E}">
        <p14:creationId xmlns:p14="http://schemas.microsoft.com/office/powerpoint/2010/main" val="1553277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7</a:t>
            </a:fld>
            <a:endParaRPr lang="en-US"/>
          </a:p>
        </p:txBody>
      </p:sp>
    </p:spTree>
    <p:extLst>
      <p:ext uri="{BB962C8B-B14F-4D97-AF65-F5344CB8AC3E}">
        <p14:creationId xmlns:p14="http://schemas.microsoft.com/office/powerpoint/2010/main" val="2394823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8</a:t>
            </a:fld>
            <a:endParaRPr lang="en-US"/>
          </a:p>
        </p:txBody>
      </p:sp>
    </p:spTree>
    <p:extLst>
      <p:ext uri="{BB962C8B-B14F-4D97-AF65-F5344CB8AC3E}">
        <p14:creationId xmlns:p14="http://schemas.microsoft.com/office/powerpoint/2010/main" val="27416921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9</a:t>
            </a:fld>
            <a:endParaRPr lang="en-US"/>
          </a:p>
        </p:txBody>
      </p:sp>
    </p:spTree>
    <p:extLst>
      <p:ext uri="{BB962C8B-B14F-4D97-AF65-F5344CB8AC3E}">
        <p14:creationId xmlns:p14="http://schemas.microsoft.com/office/powerpoint/2010/main" val="290713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024100-BAA2-4347-8333-7D45FCF608A4}" type="datetimeFigureOut">
              <a:rPr lang="en-US" smtClean="0"/>
              <a:t>12/3/24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B61ED3-2A2A-134E-92C8-60A6B4D7AB67}" type="slidenum">
              <a:rPr lang="en-US" smtClean="0"/>
              <a:t>‹#›</a:t>
            </a:fld>
            <a:endParaRPr lang="en-US"/>
          </a:p>
        </p:txBody>
      </p:sp>
    </p:spTree>
    <p:extLst>
      <p:ext uri="{BB962C8B-B14F-4D97-AF65-F5344CB8AC3E}">
        <p14:creationId xmlns:p14="http://schemas.microsoft.com/office/powerpoint/2010/main" val="3110479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24024100-BAA2-4347-8333-7D45FCF608A4}" type="datetimeFigureOut">
              <a:rPr lang="en-US" smtClean="0"/>
              <a:t>12/3/24</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F4B61ED3-2A2A-134E-92C8-60A6B4D7AB67}" type="slidenum">
              <a:rPr lang="en-US" smtClean="0"/>
              <a:t>‹#›</a:t>
            </a:fld>
            <a:endParaRPr lang="en-US"/>
          </a:p>
        </p:txBody>
      </p:sp>
    </p:spTree>
    <p:extLst>
      <p:ext uri="{BB962C8B-B14F-4D97-AF65-F5344CB8AC3E}">
        <p14:creationId xmlns:p14="http://schemas.microsoft.com/office/powerpoint/2010/main" val="3520159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024100-BAA2-4347-8333-7D45FCF608A4}" type="datetimeFigureOut">
              <a:rPr lang="en-US" smtClean="0"/>
              <a:t>12/3/24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B61ED3-2A2A-134E-92C8-60A6B4D7AB67}" type="slidenum">
              <a:rPr lang="en-US" smtClean="0"/>
              <a:t>‹#›</a:t>
            </a:fld>
            <a:endParaRPr lang="en-US"/>
          </a:p>
        </p:txBody>
      </p:sp>
    </p:spTree>
    <p:extLst>
      <p:ext uri="{BB962C8B-B14F-4D97-AF65-F5344CB8AC3E}">
        <p14:creationId xmlns:p14="http://schemas.microsoft.com/office/powerpoint/2010/main" val="3830249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024100-BAA2-4347-8333-7D45FCF608A4}" type="datetimeFigureOut">
              <a:rPr lang="en-US" smtClean="0"/>
              <a:t>12/3/24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B61ED3-2A2A-134E-92C8-60A6B4D7AB67}" type="slidenum">
              <a:rPr lang="en-US" smtClean="0"/>
              <a:t>‹#›</a:t>
            </a:fld>
            <a:endParaRPr lang="en-US"/>
          </a:p>
        </p:txBody>
      </p:sp>
    </p:spTree>
    <p:extLst>
      <p:ext uri="{BB962C8B-B14F-4D97-AF65-F5344CB8AC3E}">
        <p14:creationId xmlns:p14="http://schemas.microsoft.com/office/powerpoint/2010/main" val="1623865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fld id="{24024100-BAA2-4347-8333-7D45FCF608A4}" type="datetimeFigureOut">
              <a:rPr lang="en-US" smtClean="0"/>
              <a:t>12/3/24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B61ED3-2A2A-134E-92C8-60A6B4D7AB67}" type="slidenum">
              <a:rPr lang="en-US" smtClean="0"/>
              <a:t>‹#›</a:t>
            </a:fld>
            <a:endParaRPr lang="en-US"/>
          </a:p>
        </p:txBody>
      </p:sp>
    </p:spTree>
    <p:extLst>
      <p:ext uri="{BB962C8B-B14F-4D97-AF65-F5344CB8AC3E}">
        <p14:creationId xmlns:p14="http://schemas.microsoft.com/office/powerpoint/2010/main" val="2424591591"/>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024100-BAA2-4347-8333-7D45FCF608A4}" type="datetimeFigureOut">
              <a:rPr lang="en-US" smtClean="0"/>
              <a:t>12/3/24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B61ED3-2A2A-134E-92C8-60A6B4D7AB67}" type="slidenum">
              <a:rPr lang="en-US" smtClean="0"/>
              <a:t>‹#›</a:t>
            </a:fld>
            <a:endParaRPr lang="en-US"/>
          </a:p>
        </p:txBody>
      </p:sp>
    </p:spTree>
    <p:extLst>
      <p:ext uri="{BB962C8B-B14F-4D97-AF65-F5344CB8AC3E}">
        <p14:creationId xmlns:p14="http://schemas.microsoft.com/office/powerpoint/2010/main" val="135622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24024100-BAA2-4347-8333-7D45FCF608A4}" type="datetimeFigureOut">
              <a:rPr lang="en-US" smtClean="0"/>
              <a:t>12/3/24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B61ED3-2A2A-134E-92C8-60A6B4D7AB67}" type="slidenum">
              <a:rPr lang="en-US" smtClean="0"/>
              <a:t>‹#›</a:t>
            </a:fld>
            <a:endParaRPr lang="en-US"/>
          </a:p>
        </p:txBody>
      </p:sp>
    </p:spTree>
    <p:extLst>
      <p:ext uri="{BB962C8B-B14F-4D97-AF65-F5344CB8AC3E}">
        <p14:creationId xmlns:p14="http://schemas.microsoft.com/office/powerpoint/2010/main" val="3082471038"/>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24024100-BAA2-4347-8333-7D45FCF608A4}" type="datetimeFigureOut">
              <a:rPr lang="en-US" smtClean="0"/>
              <a:t>12/3/24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F4B61ED3-2A2A-134E-92C8-60A6B4D7AB67}" type="slidenum">
              <a:rPr lang="en-US" smtClean="0"/>
              <a:t>‹#›</a:t>
            </a:fld>
            <a:endParaRPr lang="en-US"/>
          </a:p>
        </p:txBody>
      </p:sp>
    </p:spTree>
    <p:extLst>
      <p:ext uri="{BB962C8B-B14F-4D97-AF65-F5344CB8AC3E}">
        <p14:creationId xmlns:p14="http://schemas.microsoft.com/office/powerpoint/2010/main" val="1598545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24024100-BAA2-4347-8333-7D45FCF608A4}" type="datetimeFigureOut">
              <a:rPr lang="en-US" smtClean="0"/>
              <a:t>12/3/24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B61ED3-2A2A-134E-92C8-60A6B4D7AB67}"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40989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024100-BAA2-4347-8333-7D45FCF608A4}" type="datetimeFigureOut">
              <a:rPr lang="en-US" smtClean="0"/>
              <a:t>12/3/24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B61ED3-2A2A-134E-92C8-60A6B4D7AB67}" type="slidenum">
              <a:rPr lang="en-US" smtClean="0"/>
              <a:t>‹#›</a:t>
            </a:fld>
            <a:endParaRPr lang="en-US"/>
          </a:p>
        </p:txBody>
      </p:sp>
    </p:spTree>
    <p:extLst>
      <p:ext uri="{BB962C8B-B14F-4D97-AF65-F5344CB8AC3E}">
        <p14:creationId xmlns:p14="http://schemas.microsoft.com/office/powerpoint/2010/main" val="1460348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024100-BAA2-4347-8333-7D45FCF608A4}" type="datetimeFigureOut">
              <a:rPr lang="en-US" smtClean="0"/>
              <a:t>12/3/24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B61ED3-2A2A-134E-92C8-60A6B4D7AB67}" type="slidenum">
              <a:rPr lang="en-US" smtClean="0"/>
              <a:t>‹#›</a:t>
            </a:fld>
            <a:endParaRPr lang="en-US"/>
          </a:p>
        </p:txBody>
      </p:sp>
    </p:spTree>
    <p:extLst>
      <p:ext uri="{BB962C8B-B14F-4D97-AF65-F5344CB8AC3E}">
        <p14:creationId xmlns:p14="http://schemas.microsoft.com/office/powerpoint/2010/main" val="2342484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24024100-BAA2-4347-8333-7D45FCF608A4}" type="datetimeFigureOut">
              <a:rPr lang="en-US" smtClean="0"/>
              <a:t>12/3/24</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F4B61ED3-2A2A-134E-92C8-60A6B4D7AB67}" type="slidenum">
              <a:rPr lang="en-US" smtClean="0"/>
              <a:t>‹#›</a:t>
            </a:fld>
            <a:endParaRPr lang="en-US"/>
          </a:p>
        </p:txBody>
      </p:sp>
    </p:spTree>
    <p:extLst>
      <p:ext uri="{BB962C8B-B14F-4D97-AF65-F5344CB8AC3E}">
        <p14:creationId xmlns:p14="http://schemas.microsoft.com/office/powerpoint/2010/main" val="347489261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024100-BAA2-4347-8333-7D45FCF608A4}" type="datetimeFigureOut">
              <a:rPr lang="en-US" smtClean="0"/>
              <a:t>12/3/24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61ED3-2A2A-134E-92C8-60A6B4D7AB67}" type="slidenum">
              <a:rPr lang="en-US" smtClean="0"/>
              <a:t>‹#›</a:t>
            </a:fld>
            <a:endParaRPr lang="en-US"/>
          </a:p>
        </p:txBody>
      </p:sp>
    </p:spTree>
    <p:extLst>
      <p:ext uri="{BB962C8B-B14F-4D97-AF65-F5344CB8AC3E}">
        <p14:creationId xmlns:p14="http://schemas.microsoft.com/office/powerpoint/2010/main" val="1459764720"/>
      </p:ext>
    </p:extLst>
  </p:cSld>
  <p:clrMap bg1="lt1" tx1="dk1" bg2="lt2" tx2="dk2" accent1="accent1" accent2="accent2" accent3="accent3" accent4="accent4" accent5="accent5" accent6="accent6" hlink="hlink" folHlink="folHlink"/>
  <p:sldLayoutIdLst>
    <p:sldLayoutId id="214748366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24024100-BAA2-4347-8333-7D45FCF608A4}" type="datetimeFigureOut">
              <a:rPr lang="en-US" smtClean="0"/>
              <a:t>12/3/24</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F4B61ED3-2A2A-134E-92C8-60A6B4D7AB67}" type="slidenum">
              <a:rPr lang="en-US" smtClean="0"/>
              <a:t>‹#›</a:t>
            </a:fld>
            <a:endParaRPr lang="en-US"/>
          </a:p>
        </p:txBody>
      </p:sp>
    </p:spTree>
    <p:extLst>
      <p:ext uri="{BB962C8B-B14F-4D97-AF65-F5344CB8AC3E}">
        <p14:creationId xmlns:p14="http://schemas.microsoft.com/office/powerpoint/2010/main" val="1775077786"/>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hyperlink" Target="https://blog.socketsandlightbulbs.com/2012/06/24/4-essentials-agile-planning/"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s://directfxsolutions.com/"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AAFBCD3-4E73-FB4F-9983-432B38BDDD55}"/>
              </a:ext>
            </a:extLst>
          </p:cNvPr>
          <p:cNvSpPr txBox="1"/>
          <p:nvPr/>
        </p:nvSpPr>
        <p:spPr>
          <a:xfrm>
            <a:off x="502107" y="2651419"/>
            <a:ext cx="11038901" cy="3785652"/>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Objectives</a:t>
            </a:r>
          </a:p>
          <a:p>
            <a:pPr>
              <a:spcAft>
                <a:spcPts val="1200"/>
              </a:spcAft>
            </a:pPr>
            <a:endParaRPr lang="en-US" sz="3200" b="1" dirty="0">
              <a:solidFill>
                <a:srgbClr val="F59331"/>
              </a:solidFill>
              <a:latin typeface="Arial Black" panose="020B0604020202020204" pitchFamily="34" charset="0"/>
              <a:cs typeface="Arial Black" panose="020B0604020202020204" pitchFamily="34" charset="0"/>
            </a:endParaRPr>
          </a:p>
          <a:p>
            <a:pPr marL="342900" indent="-342900">
              <a:buFont typeface="Arial" panose="020B0604020202020204" pitchFamily="34" charset="0"/>
              <a:buChar char="•"/>
            </a:pPr>
            <a:r>
              <a:rPr lang="en-US" sz="2800" dirty="0">
                <a:cs typeface="Arial" panose="020B0604020202020204" pitchFamily="34" charset="0"/>
              </a:rPr>
              <a:t>Review long-standing standard recruitment practices</a:t>
            </a:r>
          </a:p>
          <a:p>
            <a:pPr marL="342900" indent="-342900">
              <a:buFont typeface="Arial" panose="020B0604020202020204" pitchFamily="34" charset="0"/>
              <a:buChar char="•"/>
            </a:pPr>
            <a:r>
              <a:rPr lang="en-US" sz="2800" dirty="0">
                <a:cs typeface="Arial" panose="020B0604020202020204" pitchFamily="34" charset="0"/>
              </a:rPr>
              <a:t>Discuss recruitment tools</a:t>
            </a:r>
          </a:p>
          <a:p>
            <a:pPr marL="342900" indent="-342900">
              <a:buFont typeface="Arial" panose="020B0604020202020204" pitchFamily="34" charset="0"/>
              <a:buChar char="•"/>
            </a:pPr>
            <a:r>
              <a:rPr lang="en-US" sz="2800" dirty="0">
                <a:cs typeface="Arial" panose="020B0604020202020204" pitchFamily="34" charset="0"/>
              </a:rPr>
              <a:t>Engage in an open table discussion to share recruitment and retention practices that work</a:t>
            </a:r>
          </a:p>
          <a:p>
            <a:endParaRPr lang="en-US" sz="2400" b="1" dirty="0">
              <a:solidFill>
                <a:schemeClr val="tx1">
                  <a:lumMod val="50000"/>
                  <a:lumOff val="50000"/>
                </a:schemeClr>
              </a:solidFill>
              <a:latin typeface="Arial" panose="020B0604020202020204" pitchFamily="34" charset="0"/>
              <a:cs typeface="Arial" panose="020B0604020202020204" pitchFamily="34" charset="0"/>
            </a:endParaRPr>
          </a:p>
          <a:p>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5EFDF905-CE06-4A58-27AA-8BA782CC7EDB}"/>
              </a:ext>
            </a:extLst>
          </p:cNvPr>
          <p:cNvSpPr txBox="1"/>
          <p:nvPr/>
        </p:nvSpPr>
        <p:spPr>
          <a:xfrm>
            <a:off x="609600" y="871623"/>
            <a:ext cx="10931408" cy="830997"/>
          </a:xfrm>
          <a:prstGeom prst="rect">
            <a:avLst/>
          </a:prstGeom>
          <a:noFill/>
        </p:spPr>
        <p:txBody>
          <a:bodyPr wrap="square">
            <a:spAutoFit/>
          </a:bodyPr>
          <a:lstStyle/>
          <a:p>
            <a:r>
              <a:rPr lang="en-US" sz="4800" b="1" dirty="0">
                <a:solidFill>
                  <a:schemeClr val="tx1">
                    <a:lumMod val="85000"/>
                    <a:lumOff val="15000"/>
                  </a:schemeClr>
                </a:solidFill>
                <a:latin typeface="Arial Black" panose="020B0604020202020204" pitchFamily="34" charset="0"/>
                <a:cs typeface="Arial Black" panose="020B0604020202020204" pitchFamily="34" charset="0"/>
              </a:rPr>
              <a:t>Recruitment &amp; Retention</a:t>
            </a:r>
          </a:p>
        </p:txBody>
      </p:sp>
    </p:spTree>
    <p:extLst>
      <p:ext uri="{BB962C8B-B14F-4D97-AF65-F5344CB8AC3E}">
        <p14:creationId xmlns:p14="http://schemas.microsoft.com/office/powerpoint/2010/main" val="1536367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1E86C75-4D02-E448-8969-70CACCAF5C9A}"/>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376522A5-69B2-7A49-A7F1-A1ED31AB426D}"/>
              </a:ext>
            </a:extLst>
          </p:cNvPr>
          <p:cNvSpPr txBox="1"/>
          <p:nvPr/>
        </p:nvSpPr>
        <p:spPr>
          <a:xfrm>
            <a:off x="1493520" y="3013501"/>
            <a:ext cx="9204960" cy="830997"/>
          </a:xfrm>
          <a:prstGeom prst="rect">
            <a:avLst/>
          </a:prstGeom>
          <a:noFill/>
        </p:spPr>
        <p:txBody>
          <a:bodyPr wrap="square" rtlCol="0">
            <a:spAutoFit/>
          </a:bodyPr>
          <a:lstStyle/>
          <a:p>
            <a:pPr algn="ctr">
              <a:spcAft>
                <a:spcPts val="1200"/>
              </a:spcAft>
            </a:pPr>
            <a:r>
              <a:rPr lang="en-US" sz="4800" b="1" dirty="0">
                <a:solidFill>
                  <a:schemeClr val="bg1"/>
                </a:solidFill>
                <a:latin typeface="Arial Black" panose="020B0604020202020204" pitchFamily="34" charset="0"/>
                <a:cs typeface="Arial Black" panose="020B0604020202020204" pitchFamily="34" charset="0"/>
              </a:rPr>
              <a:t>Retention</a:t>
            </a:r>
          </a:p>
        </p:txBody>
      </p:sp>
    </p:spTree>
    <p:extLst>
      <p:ext uri="{BB962C8B-B14F-4D97-AF65-F5344CB8AC3E}">
        <p14:creationId xmlns:p14="http://schemas.microsoft.com/office/powerpoint/2010/main" val="1199619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AAFBCD3-4E73-FB4F-9983-432B38BDDD55}"/>
              </a:ext>
            </a:extLst>
          </p:cNvPr>
          <p:cNvSpPr txBox="1"/>
          <p:nvPr/>
        </p:nvSpPr>
        <p:spPr>
          <a:xfrm>
            <a:off x="572877" y="1226285"/>
            <a:ext cx="11038901" cy="2954655"/>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Retention planning</a:t>
            </a:r>
          </a:p>
          <a:p>
            <a:r>
              <a:rPr lang="en-US" sz="2400" dirty="0"/>
              <a:t>Loss of participants can occur at any point during a study for various reasons.</a:t>
            </a:r>
          </a:p>
          <a:p>
            <a:endParaRPr lang="en-US" sz="2400" dirty="0"/>
          </a:p>
          <a:p>
            <a:r>
              <a:rPr lang="en-US" sz="2400" dirty="0"/>
              <a:t>However, attention to detail can significantly reduce those losses and result in higher subject satisfaction and more accurate study data.</a:t>
            </a:r>
          </a:p>
          <a:p>
            <a:endParaRPr lang="en-US" sz="2400" dirty="0"/>
          </a:p>
          <a:p>
            <a:r>
              <a:rPr lang="en-US" sz="2400" dirty="0"/>
              <a:t>Formulating a retention plan is essential. </a:t>
            </a:r>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pic>
        <p:nvPicPr>
          <p:cNvPr id="11" name="Picture 10" descr="A picture containing sitting, toy, table&#10;&#10;Description automatically generated">
            <a:extLst>
              <a:ext uri="{FF2B5EF4-FFF2-40B4-BE49-F238E27FC236}">
                <a16:creationId xmlns:a16="http://schemas.microsoft.com/office/drawing/2014/main" id="{101A91CF-1C9A-594C-8810-C9B8D73364D1}"/>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7419074" y="3268510"/>
            <a:ext cx="3512782" cy="3285347"/>
          </a:xfrm>
          <a:prstGeom prst="rect">
            <a:avLst/>
          </a:prstGeom>
        </p:spPr>
      </p:pic>
    </p:spTree>
    <p:extLst>
      <p:ext uri="{BB962C8B-B14F-4D97-AF65-F5344CB8AC3E}">
        <p14:creationId xmlns:p14="http://schemas.microsoft.com/office/powerpoint/2010/main" val="257538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AAFBCD3-4E73-FB4F-9983-432B38BDDD55}"/>
              </a:ext>
            </a:extLst>
          </p:cNvPr>
          <p:cNvSpPr txBox="1"/>
          <p:nvPr/>
        </p:nvSpPr>
        <p:spPr>
          <a:xfrm>
            <a:off x="572877" y="1226285"/>
            <a:ext cx="11038901" cy="4062651"/>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Identified issues in participant retention</a:t>
            </a:r>
          </a:p>
          <a:p>
            <a:endParaRPr lang="en-US" sz="2400" dirty="0"/>
          </a:p>
          <a:p>
            <a:r>
              <a:rPr lang="en-US" sz="2400" dirty="0"/>
              <a:t>Numerous studies evaluating retention among research participants show that the following factors, with the exception of drug side effects, are most reported for subject dropout or withdrawal:</a:t>
            </a:r>
          </a:p>
          <a:p>
            <a:endParaRPr lang="en-US" sz="2400" dirty="0"/>
          </a:p>
          <a:p>
            <a:pPr marL="342900" indent="-342900">
              <a:buFont typeface="Arial" panose="020B0604020202020204" pitchFamily="34" charset="0"/>
              <a:buChar char="•"/>
            </a:pPr>
            <a:r>
              <a:rPr lang="en-US" sz="2400" dirty="0"/>
              <a:t>Consent form was difficult to understand</a:t>
            </a:r>
          </a:p>
          <a:p>
            <a:pPr marL="342900" indent="-342900">
              <a:buFont typeface="Arial" panose="020B0604020202020204" pitchFamily="34" charset="0"/>
              <a:buChar char="•"/>
            </a:pPr>
            <a:r>
              <a:rPr lang="en-US" sz="2400" dirty="0"/>
              <a:t>Questions about the consent form and/or study were not adequately answered </a:t>
            </a:r>
          </a:p>
          <a:p>
            <a:pPr marL="342900" indent="-342900">
              <a:buFont typeface="Arial" panose="020B0604020202020204" pitchFamily="34" charset="0"/>
              <a:buChar char="•"/>
            </a:pPr>
            <a:r>
              <a:rPr lang="en-US" sz="2400" dirty="0"/>
              <a:t>Stressful site visits</a:t>
            </a:r>
          </a:p>
          <a:p>
            <a:pPr marL="342900" indent="-342900">
              <a:buFont typeface="Arial" panose="020B0604020202020204" pitchFamily="34" charset="0"/>
              <a:buChar char="•"/>
            </a:pPr>
            <a:r>
              <a:rPr lang="en-US" sz="2400" dirty="0"/>
              <a:t>Participants did not feel adequately motivated to stay in study</a:t>
            </a:r>
          </a:p>
        </p:txBody>
      </p:sp>
    </p:spTree>
    <p:extLst>
      <p:ext uri="{BB962C8B-B14F-4D97-AF65-F5344CB8AC3E}">
        <p14:creationId xmlns:p14="http://schemas.microsoft.com/office/powerpoint/2010/main" val="3946850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AAFBCD3-4E73-FB4F-9983-432B38BDDD55}"/>
              </a:ext>
            </a:extLst>
          </p:cNvPr>
          <p:cNvSpPr txBox="1"/>
          <p:nvPr/>
        </p:nvSpPr>
        <p:spPr>
          <a:xfrm>
            <a:off x="572877" y="1226285"/>
            <a:ext cx="11038901" cy="6817251"/>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Proven methods for increased retention</a:t>
            </a:r>
          </a:p>
          <a:p>
            <a:pPr>
              <a:lnSpc>
                <a:spcPct val="150000"/>
              </a:lnSpc>
            </a:pPr>
            <a:r>
              <a:rPr lang="en-US" dirty="0"/>
              <a:t>Informed Consent Discussion:</a:t>
            </a:r>
          </a:p>
          <a:p>
            <a:pPr lvl="1">
              <a:buFont typeface="Arial" panose="020B0604020202020204" pitchFamily="34" charset="0"/>
              <a:buChar char="•"/>
            </a:pPr>
            <a:r>
              <a:rPr lang="en-US" dirty="0"/>
              <a:t>  Clear information given</a:t>
            </a:r>
          </a:p>
          <a:p>
            <a:pPr lvl="1">
              <a:buFont typeface="Arial" panose="020B0604020202020204" pitchFamily="34" charset="0"/>
              <a:buChar char="•"/>
            </a:pPr>
            <a:r>
              <a:rPr lang="en-US" dirty="0"/>
              <a:t>  Time allowed for participant to consider options and formulate questions</a:t>
            </a:r>
          </a:p>
          <a:p>
            <a:pPr lvl="1">
              <a:buFont typeface="Arial" panose="020B0604020202020204" pitchFamily="34" charset="0"/>
              <a:buChar char="•"/>
            </a:pPr>
            <a:r>
              <a:rPr lang="en-US" dirty="0"/>
              <a:t>  Thorough answers provided in a timely manner</a:t>
            </a:r>
          </a:p>
          <a:p>
            <a:pPr lvl="1">
              <a:buFont typeface="Arial" panose="020B0604020202020204" pitchFamily="34" charset="0"/>
              <a:buChar char="•"/>
            </a:pPr>
            <a:r>
              <a:rPr lang="en-US" dirty="0"/>
              <a:t>  Expectations explained and set</a:t>
            </a:r>
          </a:p>
          <a:p>
            <a:pPr>
              <a:lnSpc>
                <a:spcPct val="150000"/>
              </a:lnSpc>
            </a:pPr>
            <a:r>
              <a:rPr lang="en-US" dirty="0"/>
              <a:t>Site/study visits: </a:t>
            </a:r>
          </a:p>
          <a:p>
            <a:pPr lvl="1">
              <a:buFont typeface="Arial" panose="020B0604020202020204" pitchFamily="34" charset="0"/>
              <a:buChar char="•"/>
            </a:pPr>
            <a:r>
              <a:rPr lang="en-US" dirty="0"/>
              <a:t>  Easily understood instructions and directions</a:t>
            </a:r>
          </a:p>
          <a:p>
            <a:pPr lvl="1">
              <a:buFont typeface="Arial" panose="020B0604020202020204" pitchFamily="34" charset="0"/>
              <a:buChar char="•"/>
            </a:pPr>
            <a:r>
              <a:rPr lang="en-US" dirty="0"/>
              <a:t>  Patient-friendly environment </a:t>
            </a:r>
          </a:p>
          <a:p>
            <a:pPr lvl="1">
              <a:buFont typeface="Arial" panose="020B0604020202020204" pitchFamily="34" charset="0"/>
              <a:buChar char="•"/>
            </a:pPr>
            <a:r>
              <a:rPr lang="en-US" dirty="0"/>
              <a:t>  Relationships formed between staff and participant</a:t>
            </a:r>
          </a:p>
          <a:p>
            <a:pPr>
              <a:lnSpc>
                <a:spcPct val="150000"/>
              </a:lnSpc>
            </a:pPr>
            <a:r>
              <a:rPr lang="en-US" dirty="0"/>
              <a:t>Motivation and </a:t>
            </a:r>
            <a:r>
              <a:rPr lang="en-US"/>
              <a:t>continued support:</a:t>
            </a:r>
            <a:endParaRPr lang="en-US" dirty="0"/>
          </a:p>
          <a:p>
            <a:pPr lvl="1">
              <a:buFont typeface="Arial" panose="020B0604020202020204" pitchFamily="34" charset="0"/>
              <a:buChar char="•"/>
            </a:pPr>
            <a:r>
              <a:rPr lang="en-US" dirty="0"/>
              <a:t>  Continual education</a:t>
            </a:r>
          </a:p>
          <a:p>
            <a:pPr lvl="1">
              <a:buFont typeface="Arial" panose="020B0604020202020204" pitchFamily="34" charset="0"/>
              <a:buChar char="•"/>
            </a:pPr>
            <a:r>
              <a:rPr lang="en-US" dirty="0"/>
              <a:t>  Reminders for upcoming visits</a:t>
            </a:r>
          </a:p>
          <a:p>
            <a:pPr lvl="1">
              <a:buFont typeface="Arial" panose="020B0604020202020204" pitchFamily="34" charset="0"/>
              <a:buChar char="•"/>
            </a:pPr>
            <a:r>
              <a:rPr lang="en-US" dirty="0"/>
              <a:t>  “Check-ins” for patient support</a:t>
            </a:r>
          </a:p>
          <a:p>
            <a:pPr lvl="1">
              <a:buFont typeface="Arial" panose="020B0604020202020204" pitchFamily="34" charset="0"/>
              <a:buChar char="•"/>
            </a:pPr>
            <a:r>
              <a:rPr lang="en-US" dirty="0"/>
              <a:t>  Recognition and appreciation</a:t>
            </a:r>
          </a:p>
          <a:p>
            <a:pPr>
              <a:spcAft>
                <a:spcPts val="1200"/>
              </a:spcAft>
            </a:pPr>
            <a:endParaRPr lang="en-US" sz="3200" b="1" dirty="0">
              <a:solidFill>
                <a:srgbClr val="F59331"/>
              </a:solidFill>
              <a:latin typeface="Arial Black" panose="020B0604020202020204" pitchFamily="34" charset="0"/>
              <a:cs typeface="Arial Black" panose="020B0604020202020204" pitchFamily="34" charset="0"/>
            </a:endParaRPr>
          </a:p>
          <a:p>
            <a:pPr>
              <a:spcAft>
                <a:spcPts val="1200"/>
              </a:spcAft>
            </a:pPr>
            <a:endParaRPr lang="en-US" sz="3200" b="1" dirty="0">
              <a:solidFill>
                <a:srgbClr val="F59331"/>
              </a:solidFill>
              <a:latin typeface="Arial Black" panose="020B0604020202020204" pitchFamily="34" charset="0"/>
              <a:cs typeface="Arial Black" panose="020B0604020202020204" pitchFamily="34" charset="0"/>
            </a:endParaRPr>
          </a:p>
          <a:p>
            <a:pPr>
              <a:spcAft>
                <a:spcPts val="1200"/>
              </a:spcAft>
            </a:pPr>
            <a:endParaRPr lang="en-US" sz="3200" b="1" dirty="0">
              <a:solidFill>
                <a:srgbClr val="F59331"/>
              </a:solidFill>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1494793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AAFBCD3-4E73-FB4F-9983-432B38BDDD55}"/>
              </a:ext>
            </a:extLst>
          </p:cNvPr>
          <p:cNvSpPr txBox="1"/>
          <p:nvPr/>
        </p:nvSpPr>
        <p:spPr>
          <a:xfrm>
            <a:off x="572877" y="1226285"/>
            <a:ext cx="11038901" cy="5478423"/>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The Retention “Key”</a:t>
            </a:r>
          </a:p>
          <a:p>
            <a:r>
              <a:rPr lang="en-US" sz="2400" dirty="0"/>
              <a:t>The retention plan should have “time-spent” factored in to all aspects of participant involvement. </a:t>
            </a:r>
          </a:p>
          <a:p>
            <a:endParaRPr lang="en-US" sz="2400" dirty="0"/>
          </a:p>
          <a:p>
            <a:r>
              <a:rPr lang="en-US" sz="2400" dirty="0"/>
              <a:t>Time-spent isn’t simply a placeholder for Q&amp;A or scheduling reminders for study visits, but the </a:t>
            </a:r>
            <a:r>
              <a:rPr lang="en-US" sz="2400" b="1" dirty="0">
                <a:solidFill>
                  <a:srgbClr val="00B050"/>
                </a:solidFill>
              </a:rPr>
              <a:t>key</a:t>
            </a:r>
            <a:r>
              <a:rPr lang="en-US" sz="2400" dirty="0"/>
              <a:t> to higher retention. </a:t>
            </a:r>
          </a:p>
          <a:p>
            <a:endParaRPr lang="en-US" sz="2400" dirty="0"/>
          </a:p>
          <a:p>
            <a:r>
              <a:rPr lang="en-US" sz="2400" b="1" dirty="0"/>
              <a:t>Time spent should represent the dedicated visit or call with a participant that helps him or her understand his or her importance in the study. Participants need to know that their time is recognized and appreciated. </a:t>
            </a:r>
          </a:p>
          <a:p>
            <a:endParaRPr lang="en-US" sz="2400" dirty="0"/>
          </a:p>
          <a:p>
            <a:r>
              <a:rPr lang="en-US" sz="2400" dirty="0"/>
              <a:t>Higher participant satisfaction, richer study data, and potentially better study outcomes result from quality time-spent. </a:t>
            </a:r>
          </a:p>
          <a:p>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268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11">
            <a:extLst>
              <a:ext uri="{FF2B5EF4-FFF2-40B4-BE49-F238E27FC236}">
                <a16:creationId xmlns:a16="http://schemas.microsoft.com/office/drawing/2014/main" id="{48FB79B8-2563-8749-983C-2178B862463E}"/>
              </a:ext>
            </a:extLst>
          </p:cNvPr>
          <p:cNvGraphicFramePr/>
          <p:nvPr>
            <p:extLst>
              <p:ext uri="{D42A27DB-BD31-4B8C-83A1-F6EECF244321}">
                <p14:modId xmlns:p14="http://schemas.microsoft.com/office/powerpoint/2010/main" val="3149890199"/>
              </p:ext>
            </p:extLst>
          </p:nvPr>
        </p:nvGraphicFramePr>
        <p:xfrm>
          <a:off x="317020" y="1051034"/>
          <a:ext cx="11128746" cy="52446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7641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AAFBCD3-4E73-FB4F-9983-432B38BDDD55}"/>
              </a:ext>
            </a:extLst>
          </p:cNvPr>
          <p:cNvSpPr txBox="1"/>
          <p:nvPr/>
        </p:nvSpPr>
        <p:spPr>
          <a:xfrm>
            <a:off x="572877" y="1226285"/>
            <a:ext cx="11038901" cy="4185761"/>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Recruitment</a:t>
            </a:r>
            <a:endParaRPr lang="en-US" sz="2400" dirty="0"/>
          </a:p>
          <a:p>
            <a:r>
              <a:rPr lang="en-US" sz="2400" dirty="0"/>
              <a:t>Like many other research institutions across the country, there are recruitment challenges for our researchers and limited ways to search for willing volunteers to participate in our studies. </a:t>
            </a:r>
          </a:p>
          <a:p>
            <a:endParaRPr lang="en-US" sz="2400" dirty="0"/>
          </a:p>
          <a:p>
            <a:r>
              <a:rPr lang="en-US" sz="2400" dirty="0"/>
              <a:t>At UTHSC, we have the Recruitment Innovation Center(RIC) as a resource. The RIC provides support and expertise recruiting study participants and enhancing retention by developing, implementing, and disseminating new, as well as, proven and effective tools including use of Electronic Health Records (EHR) for study planning feasibility analyses. </a:t>
            </a:r>
          </a:p>
          <a:p>
            <a:pPr>
              <a:spcAft>
                <a:spcPts val="1200"/>
              </a:spcAft>
            </a:pPr>
            <a:endParaRPr lang="en-US" sz="3200" b="1" dirty="0">
              <a:solidFill>
                <a:srgbClr val="F59331"/>
              </a:solidFill>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3732443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AAFBCD3-4E73-FB4F-9983-432B38BDDD55}"/>
              </a:ext>
            </a:extLst>
          </p:cNvPr>
          <p:cNvSpPr txBox="1"/>
          <p:nvPr/>
        </p:nvSpPr>
        <p:spPr>
          <a:xfrm>
            <a:off x="572877" y="1226285"/>
            <a:ext cx="11038901" cy="6032421"/>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Methods of recruitment</a:t>
            </a:r>
          </a:p>
          <a:p>
            <a:pPr marL="342900" indent="-342900">
              <a:lnSpc>
                <a:spcPct val="150000"/>
              </a:lnSpc>
              <a:buFont typeface="Arial" panose="020B0604020202020204" pitchFamily="34" charset="0"/>
              <a:buChar char="•"/>
            </a:pPr>
            <a:r>
              <a:rPr lang="en-US" sz="1400" dirty="0">
                <a:cs typeface="Calibri"/>
              </a:rPr>
              <a:t>Direct recruitment of potential study participants. Examples of this strategy are physicians talking with clinic patients about the study, contact between the study team and potential subjects in person, via phone or on-line. With this method considerable care will have to be taken so that the person contacted does not feel pressured to participate. </a:t>
            </a:r>
          </a:p>
          <a:p>
            <a:pPr marL="342900" indent="-342900">
              <a:lnSpc>
                <a:spcPct val="150000"/>
              </a:lnSpc>
              <a:buFont typeface="Arial" panose="020B0604020202020204" pitchFamily="34" charset="0"/>
              <a:buChar char="•"/>
            </a:pPr>
            <a:r>
              <a:rPr lang="en-US" sz="1400" dirty="0">
                <a:cs typeface="Calibri"/>
              </a:rPr>
              <a:t>Recruitment letters. Ideally the recruitment letter would come from a person or an agency/clinic known to the prospective subject informing the prospective participant about the study.  The letter would ask the person to call a number or visit a website for additional information if interested in participating in the study. </a:t>
            </a:r>
          </a:p>
          <a:p>
            <a:pPr marL="342900" indent="-342900">
              <a:lnSpc>
                <a:spcPct val="150000"/>
              </a:lnSpc>
              <a:buFont typeface="Arial" panose="020B0604020202020204" pitchFamily="34" charset="0"/>
              <a:buChar char="•"/>
            </a:pPr>
            <a:r>
              <a:rPr lang="en-US" sz="1400" dirty="0">
                <a:cs typeface="Calibri"/>
              </a:rPr>
              <a:t>Random or other probability sampling. This could include snowball sampling, random digit dialing, or other methods used primarily in the social and behavioral sciences. </a:t>
            </a:r>
          </a:p>
          <a:p>
            <a:pPr marL="342900" indent="-342900">
              <a:lnSpc>
                <a:spcPct val="150000"/>
              </a:lnSpc>
              <a:buFont typeface="Arial" panose="020B0604020202020204" pitchFamily="34" charset="0"/>
              <a:buChar char="•"/>
            </a:pPr>
            <a:r>
              <a:rPr lang="en-US" sz="1400" dirty="0">
                <a:cs typeface="Calibri"/>
              </a:rPr>
              <a:t>Referrals. Referrals may be from non-investigator healthcare providers or participants referring other participants. Investigators may provide their colleagues with a “Dear Patient” letter or a “Dear Potential Study Participant” letter describing the study. </a:t>
            </a:r>
          </a:p>
          <a:p>
            <a:pPr marL="342900" indent="-342900">
              <a:lnSpc>
                <a:spcPct val="150000"/>
              </a:lnSpc>
              <a:buFont typeface="Arial" panose="020B0604020202020204" pitchFamily="34" charset="0"/>
              <a:buChar char="•"/>
            </a:pPr>
            <a:r>
              <a:rPr lang="en-US" sz="1400" dirty="0">
                <a:cs typeface="Calibri"/>
              </a:rPr>
              <a:t>IRB-Approved Screening and/or Recruitment Protocol and/or Recruitment Database. Investigators can contact potential subjects, former research participants who have given permission for future contact, about particular studies in accordance with their protocol and the (typically signed) consent of the prospective subject. In many cases, prospective participants may have given permission to be contacted for future studies by means of check-off box in a consent form for a previous study. </a:t>
            </a:r>
          </a:p>
          <a:p>
            <a:pPr marL="342900" indent="-342900">
              <a:lnSpc>
                <a:spcPct val="150000"/>
              </a:lnSpc>
              <a:buFont typeface="Arial" panose="020B0604020202020204" pitchFamily="34" charset="0"/>
              <a:buChar char="•"/>
            </a:pPr>
            <a:endParaRPr lang="en-US" sz="2000" dirty="0">
              <a:cs typeface="Calibri"/>
            </a:endParaRPr>
          </a:p>
          <a:p>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237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AAFBCD3-4E73-FB4F-9983-432B38BDDD55}"/>
              </a:ext>
            </a:extLst>
          </p:cNvPr>
          <p:cNvSpPr txBox="1"/>
          <p:nvPr/>
        </p:nvSpPr>
        <p:spPr>
          <a:xfrm>
            <a:off x="572877" y="1226285"/>
            <a:ext cx="11038901" cy="4431983"/>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Types of recruitment materials and sources</a:t>
            </a:r>
          </a:p>
          <a:p>
            <a:pPr marL="342900" indent="-342900">
              <a:buFont typeface="Arial" panose="020B0604020202020204" pitchFamily="34" charset="0"/>
              <a:buChar char="•"/>
            </a:pPr>
            <a:r>
              <a:rPr lang="en-US" sz="2000" dirty="0"/>
              <a:t>Electronic Data Warehouse (EDW) </a:t>
            </a:r>
          </a:p>
          <a:p>
            <a:pPr marL="342900" indent="-342900">
              <a:buFont typeface="Arial" panose="020B0604020202020204" pitchFamily="34" charset="0"/>
              <a:buChar char="•"/>
            </a:pPr>
            <a:r>
              <a:rPr lang="en-US" sz="2000" dirty="0" err="1"/>
              <a:t>ResearchMatch.org</a:t>
            </a:r>
            <a:endParaRPr lang="en-US" sz="2000" dirty="0"/>
          </a:p>
          <a:p>
            <a:pPr marL="342900" indent="-342900">
              <a:buFont typeface="Arial" panose="020B0604020202020204" pitchFamily="34" charset="0"/>
              <a:buChar char="•"/>
            </a:pPr>
            <a:r>
              <a:rPr lang="en-US" sz="2000" dirty="0"/>
              <a:t>Recruitment letters</a:t>
            </a:r>
          </a:p>
          <a:p>
            <a:pPr marL="342900" indent="-342900">
              <a:buFont typeface="Arial" panose="020B0604020202020204" pitchFamily="34" charset="0"/>
              <a:buChar char="•"/>
            </a:pPr>
            <a:r>
              <a:rPr lang="en-US" sz="2000" dirty="0"/>
              <a:t>Scripts for telephone or in-person discussion</a:t>
            </a:r>
          </a:p>
          <a:p>
            <a:pPr marL="342900" indent="-342900">
              <a:buFont typeface="Arial" panose="020B0604020202020204" pitchFamily="34" charset="0"/>
              <a:buChar char="•"/>
            </a:pPr>
            <a:r>
              <a:rPr lang="en-US" sz="2000" dirty="0"/>
              <a:t>Flyers, posters, postcards, newspaper ads, press releases intended for recruitment with study team contact information</a:t>
            </a:r>
          </a:p>
          <a:p>
            <a:pPr marL="342900" indent="-342900">
              <a:buFont typeface="Arial" panose="020B0604020202020204" pitchFamily="34" charset="0"/>
              <a:buChar char="•"/>
            </a:pPr>
            <a:r>
              <a:rPr lang="en-US" sz="2000" dirty="0" err="1"/>
              <a:t>MemphisPowerAds</a:t>
            </a:r>
            <a:r>
              <a:rPr lang="en-US" sz="2000" dirty="0"/>
              <a:t> - advertisements included in MLG&amp;W bill and also offered digitally</a:t>
            </a:r>
          </a:p>
          <a:p>
            <a:pPr marL="342900" indent="-342900">
              <a:buFont typeface="Arial" panose="020B0604020202020204" pitchFamily="34" charset="0"/>
              <a:buChar char="•"/>
            </a:pPr>
            <a:r>
              <a:rPr lang="en-US" sz="2000" dirty="0"/>
              <a:t>TV and/or radio spots</a:t>
            </a:r>
          </a:p>
          <a:p>
            <a:pPr marL="342900" indent="-342900">
              <a:buFont typeface="Arial" panose="020B0604020202020204" pitchFamily="34" charset="0"/>
              <a:buChar char="•"/>
            </a:pPr>
            <a:r>
              <a:rPr lang="en-US" sz="2000" dirty="0"/>
              <a:t>Websites/internet ads</a:t>
            </a:r>
          </a:p>
          <a:p>
            <a:pPr marL="342900" indent="-342900">
              <a:buFont typeface="Arial" panose="020B0604020202020204" pitchFamily="34" charset="0"/>
              <a:buChar char="•"/>
            </a:pPr>
            <a:r>
              <a:rPr lang="en-US" sz="2000" dirty="0"/>
              <a:t>Electronic mailings (e.g., email, text)</a:t>
            </a:r>
          </a:p>
          <a:p>
            <a:pPr marL="342900" indent="-342900">
              <a:buFont typeface="Arial" panose="020B0604020202020204" pitchFamily="34" charset="0"/>
              <a:buChar char="•"/>
            </a:pPr>
            <a:r>
              <a:rPr lang="en-US" sz="2000" dirty="0"/>
              <a:t>Social media pages, ads, blogs, tweets, etc. </a:t>
            </a:r>
          </a:p>
          <a:p>
            <a:endParaRPr lang="en-US" sz="2000" dirty="0"/>
          </a:p>
        </p:txBody>
      </p:sp>
    </p:spTree>
    <p:extLst>
      <p:ext uri="{BB962C8B-B14F-4D97-AF65-F5344CB8AC3E}">
        <p14:creationId xmlns:p14="http://schemas.microsoft.com/office/powerpoint/2010/main" val="589266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AAFBCD3-4E73-FB4F-9983-432B38BDDD55}"/>
              </a:ext>
            </a:extLst>
          </p:cNvPr>
          <p:cNvSpPr txBox="1"/>
          <p:nvPr/>
        </p:nvSpPr>
        <p:spPr>
          <a:xfrm>
            <a:off x="420415" y="1008993"/>
            <a:ext cx="11191363" cy="2523768"/>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Recruitment tool feasibility analysis</a:t>
            </a:r>
          </a:p>
          <a:p>
            <a:pPr>
              <a:spcAft>
                <a:spcPts val="1200"/>
              </a:spcAft>
            </a:pPr>
            <a:endParaRPr lang="en-US" sz="3200" b="1" dirty="0">
              <a:solidFill>
                <a:srgbClr val="F59331"/>
              </a:solidFill>
              <a:latin typeface="Arial Black" panose="020B0604020202020204" pitchFamily="34" charset="0"/>
              <a:cs typeface="Arial Black" panose="020B0604020202020204" pitchFamily="34" charset="0"/>
            </a:endParaRPr>
          </a:p>
          <a:p>
            <a:pPr>
              <a:spcAft>
                <a:spcPts val="1200"/>
              </a:spcAft>
            </a:pPr>
            <a:endParaRPr lang="en-US" sz="3200" b="1" dirty="0">
              <a:solidFill>
                <a:srgbClr val="F59331"/>
              </a:solidFill>
              <a:latin typeface="Arial Black" panose="020B0604020202020204" pitchFamily="34" charset="0"/>
              <a:cs typeface="Arial Black" panose="020B0604020202020204" pitchFamily="34" charset="0"/>
            </a:endParaRPr>
          </a:p>
          <a:p>
            <a:pPr>
              <a:spcAft>
                <a:spcPts val="1200"/>
              </a:spcAft>
            </a:pPr>
            <a:endParaRPr lang="en-US" sz="3200" b="1" dirty="0">
              <a:solidFill>
                <a:srgbClr val="F59331"/>
              </a:solidFill>
              <a:latin typeface="Arial Black" panose="020B0604020202020204" pitchFamily="34" charset="0"/>
              <a:cs typeface="Arial Black" panose="020B0604020202020204" pitchFamily="34" charset="0"/>
            </a:endParaRPr>
          </a:p>
        </p:txBody>
      </p:sp>
      <p:graphicFrame>
        <p:nvGraphicFramePr>
          <p:cNvPr id="6" name="Table 5">
            <a:extLst>
              <a:ext uri="{FF2B5EF4-FFF2-40B4-BE49-F238E27FC236}">
                <a16:creationId xmlns:a16="http://schemas.microsoft.com/office/drawing/2014/main" id="{F2A39805-EF0C-9647-93CD-A71EEDD37FBE}"/>
              </a:ext>
            </a:extLst>
          </p:cNvPr>
          <p:cNvGraphicFramePr>
            <a:graphicFrameLocks noGrp="1"/>
          </p:cNvGraphicFramePr>
          <p:nvPr>
            <p:extLst>
              <p:ext uri="{D42A27DB-BD31-4B8C-83A1-F6EECF244321}">
                <p14:modId xmlns:p14="http://schemas.microsoft.com/office/powerpoint/2010/main" val="2857062837"/>
              </p:ext>
            </p:extLst>
          </p:nvPr>
        </p:nvGraphicFramePr>
        <p:xfrm>
          <a:off x="420414" y="1587062"/>
          <a:ext cx="11025351" cy="5155171"/>
        </p:xfrm>
        <a:graphic>
          <a:graphicData uri="http://schemas.openxmlformats.org/drawingml/2006/table">
            <a:tbl>
              <a:tblPr/>
              <a:tblGrid>
                <a:gridCol w="2960277">
                  <a:extLst>
                    <a:ext uri="{9D8B030D-6E8A-4147-A177-3AD203B41FA5}">
                      <a16:colId xmlns:a16="http://schemas.microsoft.com/office/drawing/2014/main" val="3319962227"/>
                    </a:ext>
                  </a:extLst>
                </a:gridCol>
                <a:gridCol w="3642613">
                  <a:extLst>
                    <a:ext uri="{9D8B030D-6E8A-4147-A177-3AD203B41FA5}">
                      <a16:colId xmlns:a16="http://schemas.microsoft.com/office/drawing/2014/main" val="3039148865"/>
                    </a:ext>
                  </a:extLst>
                </a:gridCol>
                <a:gridCol w="4422461">
                  <a:extLst>
                    <a:ext uri="{9D8B030D-6E8A-4147-A177-3AD203B41FA5}">
                      <a16:colId xmlns:a16="http://schemas.microsoft.com/office/drawing/2014/main" val="2628804416"/>
                    </a:ext>
                  </a:extLst>
                </a:gridCol>
              </a:tblGrid>
              <a:tr h="158805">
                <a:tc>
                  <a:txBody>
                    <a:bodyPr/>
                    <a:lstStyle/>
                    <a:p>
                      <a:r>
                        <a:rPr lang="en-US" sz="700" dirty="0">
                          <a:solidFill>
                            <a:srgbClr val="FFFFFF"/>
                          </a:solidFill>
                          <a:effectLst/>
                          <a:latin typeface="MinionPro"/>
                        </a:rPr>
                        <a:t>Advertising Medium </a:t>
                      </a:r>
                      <a:endParaRPr lang="en-US" sz="1000" dirty="0">
                        <a:effectLst/>
                      </a:endParaRPr>
                    </a:p>
                  </a:txBody>
                  <a:tcPr marL="52678" marR="52678" marT="26339" marB="26339" anchor="ctr">
                    <a:lnL w="12700" cap="flat" cmpd="sng" algn="ctr">
                      <a:solidFill>
                        <a:srgbClr val="000000"/>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6666"/>
                    </a:solidFill>
                  </a:tcPr>
                </a:tc>
                <a:tc>
                  <a:txBody>
                    <a:bodyPr/>
                    <a:lstStyle/>
                    <a:p>
                      <a:r>
                        <a:rPr lang="en-US" sz="700" dirty="0">
                          <a:solidFill>
                            <a:srgbClr val="FFFFFF"/>
                          </a:solidFill>
                          <a:effectLst/>
                          <a:latin typeface="MinionPro"/>
                        </a:rPr>
                        <a:t>Strengths </a:t>
                      </a:r>
                      <a:endParaRPr lang="en-US" sz="1000">
                        <a:effectLst/>
                      </a:endParaRPr>
                    </a:p>
                  </a:txBody>
                  <a:tcPr marL="52678" marR="52678" marT="26339" marB="26339" anchor="ctr">
                    <a:lnL w="12700" cap="flat" cmpd="sng" algn="ctr">
                      <a:solidFill>
                        <a:srgbClr val="19161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solidFill>
                      <a:srgbClr val="666666"/>
                    </a:solidFill>
                  </a:tcPr>
                </a:tc>
                <a:tc>
                  <a:txBody>
                    <a:bodyPr/>
                    <a:lstStyle/>
                    <a:p>
                      <a:r>
                        <a:rPr lang="en-US" sz="700" dirty="0">
                          <a:solidFill>
                            <a:srgbClr val="FFFFFF"/>
                          </a:solidFill>
                          <a:effectLst/>
                          <a:latin typeface="MinionPro"/>
                        </a:rPr>
                        <a:t>Weaknesses </a:t>
                      </a:r>
                      <a:endParaRPr lang="en-US" sz="1000">
                        <a:effectLst/>
                      </a:endParaRPr>
                    </a:p>
                  </a:txBody>
                  <a:tcPr marL="52678" marR="52678" marT="26339" marB="26339" anchor="ctr">
                    <a:lnL w="12700" cap="flat" cmpd="sng" algn="ctr">
                      <a:solidFill>
                        <a:srgbClr val="000000"/>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solidFill>
                      <a:srgbClr val="666666"/>
                    </a:solidFill>
                  </a:tcPr>
                </a:tc>
                <a:extLst>
                  <a:ext uri="{0D108BD9-81ED-4DB2-BD59-A6C34878D82A}">
                    <a16:rowId xmlns:a16="http://schemas.microsoft.com/office/drawing/2014/main" val="2074790520"/>
                  </a:ext>
                </a:extLst>
              </a:tr>
              <a:tr h="781477">
                <a:tc>
                  <a:txBody>
                    <a:bodyPr/>
                    <a:lstStyle/>
                    <a:p>
                      <a:r>
                        <a:rPr lang="en-US" sz="1200" b="1" i="1" dirty="0">
                          <a:solidFill>
                            <a:srgbClr val="004493"/>
                          </a:solidFill>
                          <a:effectLst/>
                          <a:latin typeface="+mj-lt"/>
                        </a:rPr>
                        <a:t>Network/Broadcast TV </a:t>
                      </a:r>
                      <a:endParaRPr lang="en-US" sz="1200" dirty="0">
                        <a:effectLst/>
                        <a:latin typeface="+mj-lt"/>
                      </a:endParaRP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tc>
                  <a:txBody>
                    <a:bodyPr/>
                    <a:lstStyle/>
                    <a:p>
                      <a:r>
                        <a:rPr lang="en-US" sz="1200" dirty="0">
                          <a:effectLst/>
                          <a:latin typeface="+mj-lt"/>
                        </a:rPr>
                        <a:t>• Sight, sound, and motion</a:t>
                      </a:r>
                      <a:br>
                        <a:rPr lang="en-US" sz="1200" dirty="0">
                          <a:effectLst/>
                          <a:latin typeface="+mj-lt"/>
                        </a:rPr>
                      </a:br>
                      <a:r>
                        <a:rPr lang="en-US" sz="1200" dirty="0">
                          <a:effectLst/>
                          <a:latin typeface="+mj-lt"/>
                        </a:rPr>
                        <a:t>• Highest reach potential of all media types </a:t>
                      </a:r>
                    </a:p>
                    <a:p>
                      <a:r>
                        <a:rPr lang="en-US" sz="1200" dirty="0">
                          <a:effectLst/>
                          <a:latin typeface="+mj-lt"/>
                        </a:rPr>
                        <a:t>• Immediate reach</a:t>
                      </a:r>
                      <a:br>
                        <a:rPr lang="en-US" sz="1200" dirty="0">
                          <a:effectLst/>
                          <a:latin typeface="+mj-lt"/>
                        </a:rPr>
                      </a:br>
                      <a:r>
                        <a:rPr lang="en-US" sz="1200" dirty="0">
                          <a:effectLst/>
                          <a:latin typeface="+mj-lt"/>
                        </a:rPr>
                        <a:t>• Audience selectivity in certain programs </a:t>
                      </a: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tc>
                  <a:txBody>
                    <a:bodyPr/>
                    <a:lstStyle/>
                    <a:p>
                      <a:r>
                        <a:rPr lang="en-US" sz="1200" dirty="0">
                          <a:effectLst/>
                          <a:latin typeface="+mj-lt"/>
                        </a:rPr>
                        <a:t>• Highest out-of-pocket costs</a:t>
                      </a:r>
                      <a:br>
                        <a:rPr lang="en-US" sz="1200" dirty="0">
                          <a:effectLst/>
                          <a:latin typeface="+mj-lt"/>
                        </a:rPr>
                      </a:br>
                      <a:r>
                        <a:rPr lang="en-US" sz="1200" dirty="0">
                          <a:effectLst/>
                          <a:latin typeface="+mj-lt"/>
                        </a:rPr>
                        <a:t>• Highest production costs</a:t>
                      </a:r>
                      <a:br>
                        <a:rPr lang="en-US" sz="1200" dirty="0">
                          <a:effectLst/>
                          <a:latin typeface="+mj-lt"/>
                        </a:rPr>
                      </a:br>
                      <a:r>
                        <a:rPr lang="en-US" sz="1200" dirty="0">
                          <a:effectLst/>
                          <a:latin typeface="+mj-lt"/>
                        </a:rPr>
                        <a:t>• Competition for the audience’s attention </a:t>
                      </a: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extLst>
                  <a:ext uri="{0D108BD9-81ED-4DB2-BD59-A6C34878D82A}">
                    <a16:rowId xmlns:a16="http://schemas.microsoft.com/office/drawing/2014/main" val="3991261933"/>
                  </a:ext>
                </a:extLst>
              </a:tr>
              <a:tr h="416986">
                <a:tc>
                  <a:txBody>
                    <a:bodyPr/>
                    <a:lstStyle/>
                    <a:p>
                      <a:r>
                        <a:rPr lang="en-US" sz="1200" b="1" i="1" dirty="0">
                          <a:solidFill>
                            <a:srgbClr val="002060"/>
                          </a:solidFill>
                          <a:effectLst/>
                          <a:latin typeface="+mj-lt"/>
                        </a:rPr>
                        <a:t>Electronic Data Warehouse</a:t>
                      </a: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tc>
                  <a:txBody>
                    <a:bodyPr/>
                    <a:lstStyle/>
                    <a:p>
                      <a:r>
                        <a:rPr lang="en-US" sz="1200" kern="1200" dirty="0">
                          <a:solidFill>
                            <a:schemeClr val="tx1"/>
                          </a:solidFill>
                          <a:effectLst/>
                          <a:latin typeface="+mn-lt"/>
                          <a:ea typeface="+mn-ea"/>
                          <a:cs typeface="+mn-cs"/>
                        </a:rPr>
                        <a:t>• Aggregated data from Methodist LeBonheur Healthcare</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Minimal cost</a:t>
                      </a: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Limited to MLH</a:t>
                      </a:r>
                      <a:br>
                        <a:rPr lang="en-US" sz="1200" kern="1200" dirty="0">
                          <a:solidFill>
                            <a:schemeClr val="tx1"/>
                          </a:solidFill>
                          <a:effectLst/>
                          <a:latin typeface="+mn-lt"/>
                          <a:ea typeface="+mn-ea"/>
                          <a:cs typeface="+mn-cs"/>
                        </a:rPr>
                      </a:br>
                      <a:endParaRPr lang="en-US" sz="1200" dirty="0">
                        <a:effectLst/>
                        <a:latin typeface="+mj-lt"/>
                      </a:endParaRP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extLst>
                  <a:ext uri="{0D108BD9-81ED-4DB2-BD59-A6C34878D82A}">
                    <a16:rowId xmlns:a16="http://schemas.microsoft.com/office/drawing/2014/main" val="1287199973"/>
                  </a:ext>
                </a:extLst>
              </a:tr>
              <a:tr h="781477">
                <a:tc>
                  <a:txBody>
                    <a:bodyPr/>
                    <a:lstStyle/>
                    <a:p>
                      <a:r>
                        <a:rPr lang="en-US" sz="1200" b="1" i="1" dirty="0">
                          <a:solidFill>
                            <a:srgbClr val="004493"/>
                          </a:solidFill>
                          <a:effectLst/>
                          <a:latin typeface="+mj-lt"/>
                        </a:rPr>
                        <a:t>Radio spots &amp; </a:t>
                      </a:r>
                    </a:p>
                    <a:p>
                      <a:r>
                        <a:rPr lang="en-US" sz="1200" b="1" i="1" dirty="0">
                          <a:solidFill>
                            <a:srgbClr val="004493"/>
                          </a:solidFill>
                          <a:effectLst/>
                          <a:latin typeface="+mj-lt"/>
                        </a:rPr>
                        <a:t>Radio Show segments </a:t>
                      </a:r>
                      <a:endParaRPr lang="en-US" sz="1200" dirty="0">
                        <a:effectLst/>
                        <a:latin typeface="+mj-lt"/>
                      </a:endParaRP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tc>
                  <a:txBody>
                    <a:bodyPr/>
                    <a:lstStyle/>
                    <a:p>
                      <a:r>
                        <a:rPr lang="en-US" sz="1200" dirty="0">
                          <a:effectLst/>
                          <a:latin typeface="+mj-lt"/>
                        </a:rPr>
                        <a:t>• Efficiency</a:t>
                      </a:r>
                      <a:br>
                        <a:rPr lang="en-US" sz="1200" dirty="0">
                          <a:effectLst/>
                          <a:latin typeface="+mj-lt"/>
                        </a:rPr>
                      </a:br>
                      <a:r>
                        <a:rPr lang="en-US" sz="1200" dirty="0">
                          <a:effectLst/>
                          <a:latin typeface="+mj-lt"/>
                        </a:rPr>
                        <a:t>• More segmented audiences - easier targeting </a:t>
                      </a:r>
                    </a:p>
                    <a:p>
                      <a:r>
                        <a:rPr lang="en-US" sz="1200" dirty="0">
                          <a:effectLst/>
                          <a:latin typeface="+mj-lt"/>
                        </a:rPr>
                        <a:t>• Lower out-of-pocket expenses</a:t>
                      </a:r>
                      <a:br>
                        <a:rPr lang="en-US" sz="1200" dirty="0">
                          <a:effectLst/>
                          <a:latin typeface="+mj-lt"/>
                        </a:rPr>
                      </a:br>
                      <a:r>
                        <a:rPr lang="en-US" sz="1200" dirty="0">
                          <a:effectLst/>
                          <a:latin typeface="+mj-lt"/>
                        </a:rPr>
                        <a:t>• Low production costs </a:t>
                      </a: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tc>
                  <a:txBody>
                    <a:bodyPr/>
                    <a:lstStyle/>
                    <a:p>
                      <a:r>
                        <a:rPr lang="en-US" sz="1200" dirty="0">
                          <a:effectLst/>
                          <a:latin typeface="+mj-lt"/>
                        </a:rPr>
                        <a:t>• Non-intrusive/background medium</a:t>
                      </a:r>
                      <a:br>
                        <a:rPr lang="en-US" sz="1200" dirty="0">
                          <a:effectLst/>
                          <a:latin typeface="+mj-lt"/>
                        </a:rPr>
                      </a:br>
                      <a:r>
                        <a:rPr lang="en-US" sz="1200" dirty="0">
                          <a:effectLst/>
                          <a:latin typeface="+mj-lt"/>
                        </a:rPr>
                        <a:t>• A lot of competition for the audience’s attention </a:t>
                      </a:r>
                    </a:p>
                    <a:p>
                      <a:r>
                        <a:rPr lang="en-US" sz="1200" dirty="0">
                          <a:effectLst/>
                          <a:latin typeface="+mj-lt"/>
                        </a:rPr>
                        <a:t>• Portable medium, not suited for getting an immediate response</a:t>
                      </a:r>
                      <a:br>
                        <a:rPr lang="en-US" sz="1200" dirty="0">
                          <a:effectLst/>
                          <a:latin typeface="+mj-lt"/>
                        </a:rPr>
                      </a:br>
                      <a:r>
                        <a:rPr lang="en-US" sz="1200" dirty="0">
                          <a:effectLst/>
                          <a:latin typeface="+mj-lt"/>
                        </a:rPr>
                        <a:t>• More limited reach versus TV </a:t>
                      </a: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extLst>
                  <a:ext uri="{0D108BD9-81ED-4DB2-BD59-A6C34878D82A}">
                    <a16:rowId xmlns:a16="http://schemas.microsoft.com/office/drawing/2014/main" val="1823711852"/>
                  </a:ext>
                </a:extLst>
              </a:tr>
              <a:tr h="1145967">
                <a:tc>
                  <a:txBody>
                    <a:bodyPr/>
                    <a:lstStyle/>
                    <a:p>
                      <a:r>
                        <a:rPr lang="en-US" sz="1200" b="1" i="1" dirty="0">
                          <a:solidFill>
                            <a:srgbClr val="004493"/>
                          </a:solidFill>
                          <a:effectLst/>
                          <a:latin typeface="+mj-lt"/>
                        </a:rPr>
                        <a:t>Newspapers &amp; Local Magazines</a:t>
                      </a:r>
                    </a:p>
                    <a:p>
                      <a:pPr algn="l"/>
                      <a:r>
                        <a:rPr lang="en-US" sz="1200" b="1" i="1" dirty="0">
                          <a:solidFill>
                            <a:srgbClr val="004493"/>
                          </a:solidFill>
                          <a:effectLst/>
                          <a:latin typeface="+mj-lt"/>
                        </a:rPr>
                        <a:t>     Commercial Appeal </a:t>
                      </a:r>
                    </a:p>
                    <a:p>
                      <a:pPr algn="l"/>
                      <a:r>
                        <a:rPr lang="en-US" sz="1200" b="1" i="1" dirty="0">
                          <a:solidFill>
                            <a:srgbClr val="004493"/>
                          </a:solidFill>
                          <a:effectLst/>
                          <a:latin typeface="+mj-lt"/>
                        </a:rPr>
                        <a:t>     Memphis Flyer</a:t>
                      </a:r>
                      <a:endParaRPr lang="en-US" sz="1200" dirty="0">
                        <a:effectLst/>
                        <a:latin typeface="+mj-lt"/>
                      </a:endParaRP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tc>
                  <a:txBody>
                    <a:bodyPr/>
                    <a:lstStyle/>
                    <a:p>
                      <a:r>
                        <a:rPr lang="en-US" sz="1200" dirty="0">
                          <a:effectLst/>
                          <a:latin typeface="+mj-lt"/>
                        </a:rPr>
                        <a:t>• Builds audience quickly</a:t>
                      </a:r>
                      <a:br>
                        <a:rPr lang="en-US" sz="1200" dirty="0">
                          <a:effectLst/>
                          <a:latin typeface="+mj-lt"/>
                        </a:rPr>
                      </a:br>
                      <a:r>
                        <a:rPr lang="en-US" sz="1200" dirty="0">
                          <a:effectLst/>
                          <a:latin typeface="+mj-lt"/>
                        </a:rPr>
                        <a:t>• News environment</a:t>
                      </a:r>
                      <a:br>
                        <a:rPr lang="en-US" sz="1200" dirty="0">
                          <a:effectLst/>
                          <a:latin typeface="+mj-lt"/>
                        </a:rPr>
                      </a:br>
                      <a:r>
                        <a:rPr lang="en-US" sz="1200" dirty="0">
                          <a:effectLst/>
                          <a:latin typeface="+mj-lt"/>
                        </a:rPr>
                        <a:t>• Short lead times for space and material</a:t>
                      </a:r>
                      <a:br>
                        <a:rPr lang="en-US" sz="1200" dirty="0">
                          <a:effectLst/>
                          <a:latin typeface="+mj-lt"/>
                        </a:rPr>
                      </a:br>
                      <a:r>
                        <a:rPr lang="en-US" sz="1200" dirty="0">
                          <a:effectLst/>
                          <a:latin typeface="+mj-lt"/>
                        </a:rPr>
                        <a:t>• Good for merchandising and promotional </a:t>
                      </a:r>
                    </a:p>
                    <a:p>
                      <a:r>
                        <a:rPr lang="en-US" sz="1200" dirty="0">
                          <a:effectLst/>
                          <a:latin typeface="+mj-lt"/>
                        </a:rPr>
                        <a:t>support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Potential for re-exposure through pass-along</a:t>
                      </a: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tc>
                  <a:txBody>
                    <a:bodyPr/>
                    <a:lstStyle/>
                    <a:p>
                      <a:r>
                        <a:rPr lang="en-US" sz="1200" dirty="0">
                          <a:effectLst/>
                          <a:latin typeface="+mj-lt"/>
                        </a:rPr>
                        <a:t>• High out-of-pocket cost</a:t>
                      </a:r>
                      <a:br>
                        <a:rPr lang="en-US" sz="1200" dirty="0">
                          <a:effectLst/>
                          <a:latin typeface="+mj-lt"/>
                        </a:rPr>
                      </a:br>
                      <a:r>
                        <a:rPr lang="en-US" sz="1200" dirty="0">
                          <a:effectLst/>
                          <a:latin typeface="+mj-lt"/>
                        </a:rPr>
                        <a:t>• Relatively inefficient</a:t>
                      </a:r>
                      <a:br>
                        <a:rPr lang="en-US" sz="1200" dirty="0">
                          <a:effectLst/>
                          <a:latin typeface="+mj-lt"/>
                        </a:rPr>
                      </a:br>
                      <a:r>
                        <a:rPr lang="en-US" sz="1200" dirty="0">
                          <a:effectLst/>
                          <a:latin typeface="+mj-lt"/>
                        </a:rPr>
                        <a:t>• Cluttered environment</a:t>
                      </a:r>
                    </a:p>
                    <a:p>
                      <a:r>
                        <a:rPr lang="en-US" sz="1200" kern="1200" dirty="0">
                          <a:solidFill>
                            <a:schemeClr val="tx1"/>
                          </a:solidFill>
                          <a:effectLst/>
                          <a:latin typeface="+mn-lt"/>
                          <a:ea typeface="+mn-ea"/>
                          <a:cs typeface="+mn-cs"/>
                        </a:rPr>
                        <a:t>• Slow accumulation of audience and reach </a:t>
                      </a:r>
                      <a:br>
                        <a:rPr lang="en-US" sz="1200" dirty="0">
                          <a:effectLst/>
                          <a:latin typeface="+mj-lt"/>
                        </a:rPr>
                      </a:br>
                      <a:r>
                        <a:rPr lang="en-US" sz="1200" dirty="0">
                          <a:effectLst/>
                          <a:latin typeface="+mj-lt"/>
                        </a:rPr>
                        <a:t>• Circulations are in serious decline </a:t>
                      </a:r>
                    </a:p>
                    <a:p>
                      <a:r>
                        <a:rPr lang="en-US" sz="1200" dirty="0">
                          <a:effectLst/>
                          <a:latin typeface="+mj-lt"/>
                        </a:rPr>
                        <a:t>• Short shelf life </a:t>
                      </a: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extLst>
                  <a:ext uri="{0D108BD9-81ED-4DB2-BD59-A6C34878D82A}">
                    <a16:rowId xmlns:a16="http://schemas.microsoft.com/office/drawing/2014/main" val="2588093307"/>
                  </a:ext>
                </a:extLst>
              </a:tr>
              <a:tr h="656385">
                <a:tc>
                  <a:txBody>
                    <a:bodyPr/>
                    <a:lstStyle/>
                    <a:p>
                      <a:r>
                        <a:rPr lang="en-US" sz="1200" b="1" i="1" dirty="0">
                          <a:solidFill>
                            <a:srgbClr val="004493"/>
                          </a:solidFill>
                          <a:effectLst/>
                          <a:latin typeface="+mj-lt"/>
                        </a:rPr>
                        <a:t>Digital </a:t>
                      </a:r>
                    </a:p>
                    <a:p>
                      <a:r>
                        <a:rPr lang="en-US" sz="1200" b="1" i="1" dirty="0">
                          <a:solidFill>
                            <a:srgbClr val="004493"/>
                          </a:solidFill>
                          <a:effectLst/>
                          <a:latin typeface="+mj-lt"/>
                        </a:rPr>
                        <a:t>     UTHSC electronic bulletin boards </a:t>
                      </a:r>
                    </a:p>
                    <a:p>
                      <a:r>
                        <a:rPr lang="en-US" sz="1200" b="1" i="1" dirty="0">
                          <a:solidFill>
                            <a:srgbClr val="004493"/>
                          </a:solidFill>
                          <a:effectLst/>
                          <a:latin typeface="+mj-lt"/>
                        </a:rPr>
                        <a:t>     Other university -bulletin boards</a:t>
                      </a:r>
                      <a:endParaRPr lang="en-US" sz="1200" dirty="0">
                        <a:effectLst/>
                        <a:latin typeface="+mj-lt"/>
                      </a:endParaRP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tc>
                  <a:txBody>
                    <a:bodyPr/>
                    <a:lstStyle/>
                    <a:p>
                      <a:r>
                        <a:rPr lang="en-US" sz="1200" dirty="0">
                          <a:effectLst/>
                          <a:latin typeface="+mj-lt"/>
                        </a:rPr>
                        <a:t>• Lower cost</a:t>
                      </a:r>
                      <a:br>
                        <a:rPr lang="en-US" sz="1200" dirty="0">
                          <a:effectLst/>
                          <a:latin typeface="+mj-lt"/>
                        </a:rPr>
                      </a:br>
                      <a:r>
                        <a:rPr lang="en-US" sz="1200" dirty="0">
                          <a:effectLst/>
                          <a:latin typeface="+mj-lt"/>
                        </a:rPr>
                        <a:t>• Numerous advanced targeting options </a:t>
                      </a:r>
                    </a:p>
                    <a:p>
                      <a:r>
                        <a:rPr lang="en-US" sz="1200" dirty="0">
                          <a:effectLst/>
                          <a:latin typeface="+mj-lt"/>
                        </a:rPr>
                        <a:t>• Good frequency builder </a:t>
                      </a: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tc>
                  <a:txBody>
                    <a:bodyPr/>
                    <a:lstStyle/>
                    <a:p>
                      <a:r>
                        <a:rPr lang="en-US" sz="1200" dirty="0">
                          <a:effectLst/>
                          <a:latin typeface="+mj-lt"/>
                        </a:rPr>
                        <a:t>• Slow build up of reach</a:t>
                      </a:r>
                      <a:br>
                        <a:rPr lang="en-US" sz="1200" dirty="0">
                          <a:effectLst/>
                          <a:latin typeface="+mj-lt"/>
                        </a:rPr>
                      </a:br>
                      <a:r>
                        <a:rPr lang="en-US" sz="1200" dirty="0">
                          <a:effectLst/>
                          <a:latin typeface="+mj-lt"/>
                        </a:rPr>
                        <a:t>• Some users “tune out” bulletin board ads</a:t>
                      </a:r>
                      <a:br>
                        <a:rPr lang="en-US" sz="1200" dirty="0">
                          <a:effectLst/>
                          <a:latin typeface="+mj-lt"/>
                        </a:rPr>
                      </a:br>
                      <a:r>
                        <a:rPr lang="en-US" sz="1200" dirty="0">
                          <a:effectLst/>
                          <a:latin typeface="+mj-lt"/>
                        </a:rPr>
                        <a:t>• A lot of competition for the audience’s attention</a:t>
                      </a: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extLst>
                  <a:ext uri="{0D108BD9-81ED-4DB2-BD59-A6C34878D82A}">
                    <a16:rowId xmlns:a16="http://schemas.microsoft.com/office/drawing/2014/main" val="1803693461"/>
                  </a:ext>
                </a:extLst>
              </a:tr>
              <a:tr h="599231">
                <a:tc>
                  <a:txBody>
                    <a:bodyPr/>
                    <a:lstStyle/>
                    <a:p>
                      <a:r>
                        <a:rPr lang="en-US" sz="1200" b="1" i="1" kern="1200" dirty="0">
                          <a:solidFill>
                            <a:srgbClr val="004493"/>
                          </a:solidFill>
                          <a:effectLst/>
                          <a:latin typeface="+mn-lt"/>
                          <a:ea typeface="+mn-ea"/>
                          <a:cs typeface="+mn-cs"/>
                        </a:rPr>
                        <a:t>Social Media</a:t>
                      </a:r>
                    </a:p>
                    <a:p>
                      <a:r>
                        <a:rPr lang="en-US" sz="1200" b="1" i="1" kern="1200" dirty="0">
                          <a:solidFill>
                            <a:srgbClr val="004493"/>
                          </a:solidFill>
                          <a:effectLst/>
                          <a:latin typeface="+mn-lt"/>
                          <a:ea typeface="+mn-ea"/>
                          <a:cs typeface="+mn-cs"/>
                        </a:rPr>
                        <a:t>     Facebook </a:t>
                      </a:r>
                    </a:p>
                    <a:p>
                      <a:r>
                        <a:rPr lang="en-US" sz="1200" b="1" i="1" kern="1200" dirty="0">
                          <a:solidFill>
                            <a:srgbClr val="004493"/>
                          </a:solidFill>
                          <a:effectLst/>
                          <a:latin typeface="+mn-lt"/>
                          <a:ea typeface="+mn-ea"/>
                          <a:cs typeface="+mn-cs"/>
                        </a:rPr>
                        <a:t>     Twitter</a:t>
                      </a:r>
                      <a:endParaRPr lang="en-US" sz="1200" dirty="0">
                        <a:effectLst/>
                        <a:latin typeface="+mj-lt"/>
                      </a:endParaRP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No cost</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Easy to edit and update</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Quickly builds audience through easy sharing</a:t>
                      </a: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Not easily trackable except for sharing</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Limited audience if not passed along</a:t>
                      </a:r>
                      <a:br>
                        <a:rPr lang="en-US" sz="1200" kern="1200" dirty="0">
                          <a:solidFill>
                            <a:schemeClr val="tx1"/>
                          </a:solidFill>
                          <a:effectLst/>
                          <a:latin typeface="+mn-lt"/>
                          <a:ea typeface="+mn-ea"/>
                          <a:cs typeface="+mn-cs"/>
                        </a:rPr>
                      </a:br>
                      <a:endParaRPr lang="en-US" sz="1200" dirty="0">
                        <a:effectLst/>
                        <a:latin typeface="+mj-lt"/>
                      </a:endParaRP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extLst>
                  <a:ext uri="{0D108BD9-81ED-4DB2-BD59-A6C34878D82A}">
                    <a16:rowId xmlns:a16="http://schemas.microsoft.com/office/drawing/2014/main" val="2041419191"/>
                  </a:ext>
                </a:extLst>
              </a:tr>
              <a:tr h="59923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i="1" kern="1200" dirty="0" err="1">
                          <a:solidFill>
                            <a:srgbClr val="004493"/>
                          </a:solidFill>
                          <a:effectLst/>
                          <a:latin typeface="+mn-lt"/>
                          <a:ea typeface="+mn-ea"/>
                          <a:cs typeface="+mn-cs"/>
                        </a:rPr>
                        <a:t>ResearchMatch</a:t>
                      </a:r>
                      <a:endParaRPr lang="en-US" sz="1200" kern="1200" dirty="0">
                        <a:solidFill>
                          <a:schemeClr val="tx1"/>
                        </a:solidFill>
                        <a:effectLst/>
                        <a:latin typeface="+mn-lt"/>
                        <a:ea typeface="+mn-ea"/>
                        <a:cs typeface="+mn-cs"/>
                      </a:endParaRP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Free study/participant matching tool</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National reach </a:t>
                      </a:r>
                      <a:br>
                        <a:rPr lang="en-US" sz="1200" kern="1200" dirty="0">
                          <a:solidFill>
                            <a:srgbClr val="000000"/>
                          </a:solidFill>
                          <a:effectLst/>
                          <a:latin typeface="+mn-lt"/>
                          <a:ea typeface="+mn-ea"/>
                          <a:cs typeface="+mn-cs"/>
                        </a:rPr>
                      </a:br>
                      <a:r>
                        <a:rPr lang="en-US" sz="1200" kern="1200" dirty="0">
                          <a:solidFill>
                            <a:schemeClr val="tx1"/>
                          </a:solidFill>
                          <a:effectLst/>
                          <a:latin typeface="+mn-lt"/>
                          <a:ea typeface="+mn-ea"/>
                          <a:cs typeface="+mn-cs"/>
                        </a:rPr>
                        <a:t>• Simple study submission and navigation</a:t>
                      </a: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New tool at the onset of increasing public knowledge is slowly generating regional participants</a:t>
                      </a:r>
                      <a:endParaRPr lang="en-US" sz="1200" dirty="0">
                        <a:effectLst/>
                        <a:latin typeface="+mj-lt"/>
                      </a:endParaRPr>
                    </a:p>
                  </a:txBody>
                  <a:tcPr marL="52678" marR="52678" marT="26339" marB="26339">
                    <a:lnL w="12700" cap="flat" cmpd="sng" algn="ctr">
                      <a:solidFill>
                        <a:srgbClr val="191616"/>
                      </a:solidFill>
                      <a:prstDash val="solid"/>
                      <a:round/>
                      <a:headEnd type="none" w="med" len="med"/>
                      <a:tailEnd type="none" w="med" len="med"/>
                    </a:lnL>
                    <a:lnR w="12700" cap="flat" cmpd="sng" algn="ctr">
                      <a:solidFill>
                        <a:srgbClr val="191616"/>
                      </a:solidFill>
                      <a:prstDash val="solid"/>
                      <a:round/>
                      <a:headEnd type="none" w="med" len="med"/>
                      <a:tailEnd type="none" w="med" len="med"/>
                    </a:lnR>
                    <a:lnT w="12700" cap="flat" cmpd="sng" algn="ctr">
                      <a:solidFill>
                        <a:srgbClr val="191616"/>
                      </a:solidFill>
                      <a:prstDash val="solid"/>
                      <a:round/>
                      <a:headEnd type="none" w="med" len="med"/>
                      <a:tailEnd type="none" w="med" len="med"/>
                    </a:lnT>
                    <a:lnB w="12700" cap="flat" cmpd="sng" algn="ctr">
                      <a:solidFill>
                        <a:srgbClr val="191616"/>
                      </a:solidFill>
                      <a:prstDash val="solid"/>
                      <a:round/>
                      <a:headEnd type="none" w="med" len="med"/>
                      <a:tailEnd type="none" w="med" len="med"/>
                    </a:lnB>
                  </a:tcPr>
                </a:tc>
                <a:extLst>
                  <a:ext uri="{0D108BD9-81ED-4DB2-BD59-A6C34878D82A}">
                    <a16:rowId xmlns:a16="http://schemas.microsoft.com/office/drawing/2014/main" val="120368457"/>
                  </a:ext>
                </a:extLst>
              </a:tr>
            </a:tbl>
          </a:graphicData>
        </a:graphic>
      </p:graphicFrame>
    </p:spTree>
    <p:extLst>
      <p:ext uri="{BB962C8B-B14F-4D97-AF65-F5344CB8AC3E}">
        <p14:creationId xmlns:p14="http://schemas.microsoft.com/office/powerpoint/2010/main" val="1902776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AAFBCD3-4E73-FB4F-9983-432B38BDDD55}"/>
              </a:ext>
            </a:extLst>
          </p:cNvPr>
          <p:cNvSpPr txBox="1"/>
          <p:nvPr/>
        </p:nvSpPr>
        <p:spPr>
          <a:xfrm>
            <a:off x="572877" y="1226285"/>
            <a:ext cx="11038901" cy="5109091"/>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Mass mailing</a:t>
            </a:r>
          </a:p>
          <a:p>
            <a:r>
              <a:rPr lang="en-US" sz="2400" dirty="0" err="1"/>
              <a:t>directFX</a:t>
            </a:r>
            <a:r>
              <a:rPr lang="en-US" sz="2400" dirty="0"/>
              <a:t> (</a:t>
            </a:r>
            <a:r>
              <a:rPr lang="en-US" sz="2400" dirty="0">
                <a:hlinkClick r:id="rId3"/>
              </a:rPr>
              <a:t>https://directfxsolutions.com</a:t>
            </a:r>
            <a:r>
              <a:rPr lang="en-US" sz="2400" dirty="0"/>
              <a:t>) is a local company that can provide addresses and mailing for recruitment. </a:t>
            </a:r>
          </a:p>
          <a:p>
            <a:endParaRPr lang="en-US" sz="2400" dirty="0"/>
          </a:p>
          <a:p>
            <a:r>
              <a:rPr lang="en-US" sz="2400" dirty="0" err="1"/>
              <a:t>directFX</a:t>
            </a:r>
            <a:r>
              <a:rPr lang="en-US" sz="2400" dirty="0"/>
              <a:t> has contracts with sources such as </a:t>
            </a:r>
            <a:r>
              <a:rPr lang="en-US" sz="2400" i="1" dirty="0"/>
              <a:t>U.S. Data </a:t>
            </a:r>
            <a:r>
              <a:rPr lang="en-US" sz="2400" dirty="0"/>
              <a:t>and </a:t>
            </a:r>
            <a:r>
              <a:rPr lang="en-US" sz="2400" i="1" dirty="0"/>
              <a:t>Info U.S.</a:t>
            </a:r>
          </a:p>
          <a:p>
            <a:endParaRPr lang="en-US" sz="2400" i="1" dirty="0"/>
          </a:p>
          <a:p>
            <a:r>
              <a:rPr lang="en-US" dirty="0"/>
              <a:t>Example: Requested list for study subjects needed : Males, 30-55 </a:t>
            </a:r>
            <a:r>
              <a:rPr lang="en-US" dirty="0" err="1"/>
              <a:t>yo</a:t>
            </a:r>
            <a:r>
              <a:rPr lang="en-US" dirty="0"/>
              <a:t>,  African-American with a diagnosis of T2D in the greater Memphis area. </a:t>
            </a:r>
          </a:p>
          <a:p>
            <a:pPr fontAlgn="ctr"/>
            <a:r>
              <a:rPr lang="en-US" dirty="0"/>
              <a:t>Quantity Available:</a:t>
            </a:r>
          </a:p>
          <a:p>
            <a:pPr fontAlgn="ctr"/>
            <a:r>
              <a:rPr lang="en-US" b="1" dirty="0"/>
              <a:t>4,161</a:t>
            </a:r>
            <a:r>
              <a:rPr lang="en-US" dirty="0"/>
              <a:t>potential participants</a:t>
            </a:r>
          </a:p>
          <a:p>
            <a:pPr fontAlgn="ctr"/>
            <a:r>
              <a:rPr lang="en-US" dirty="0"/>
              <a:t>Cost of list - $395</a:t>
            </a:r>
          </a:p>
          <a:p>
            <a:r>
              <a:rPr lang="en-US" dirty="0"/>
              <a:t>Cost To produce 9.0 x 6.0 Digital printed postcard- 100lb Gloss Cover with 2 colors - $650</a:t>
            </a:r>
          </a:p>
          <a:p>
            <a:r>
              <a:rPr lang="en-US" u="sng" dirty="0"/>
              <a:t>Cost To mail - $250</a:t>
            </a:r>
          </a:p>
          <a:p>
            <a:r>
              <a:rPr lang="en-US" b="1" dirty="0"/>
              <a:t>Total cost : $1295</a:t>
            </a:r>
          </a:p>
          <a:p>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7559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9A88802-49B9-F247-AEA4-3524EEF3CA46}"/>
              </a:ext>
            </a:extLst>
          </p:cNvPr>
          <p:cNvPicPr>
            <a:picLocks noChangeAspect="1"/>
          </p:cNvPicPr>
          <p:nvPr/>
        </p:nvPicPr>
        <p:blipFill>
          <a:blip r:embed="rId3"/>
          <a:stretch>
            <a:fillRect/>
          </a:stretch>
        </p:blipFill>
        <p:spPr>
          <a:xfrm>
            <a:off x="3423486" y="953952"/>
            <a:ext cx="4476750" cy="1492250"/>
          </a:xfrm>
          <a:prstGeom prst="rect">
            <a:avLst/>
          </a:prstGeom>
        </p:spPr>
      </p:pic>
      <p:sp>
        <p:nvSpPr>
          <p:cNvPr id="8" name="TextBox 7">
            <a:extLst>
              <a:ext uri="{FF2B5EF4-FFF2-40B4-BE49-F238E27FC236}">
                <a16:creationId xmlns:a16="http://schemas.microsoft.com/office/drawing/2014/main" id="{578ED06B-42EA-A241-93C4-EB4E95FBE3B8}"/>
              </a:ext>
            </a:extLst>
          </p:cNvPr>
          <p:cNvSpPr txBox="1"/>
          <p:nvPr/>
        </p:nvSpPr>
        <p:spPr>
          <a:xfrm>
            <a:off x="576549" y="2446202"/>
            <a:ext cx="11038901" cy="2862322"/>
          </a:xfrm>
          <a:prstGeom prst="rect">
            <a:avLst/>
          </a:prstGeom>
          <a:noFill/>
        </p:spPr>
        <p:txBody>
          <a:bodyPr wrap="square" rtlCol="0">
            <a:spAutoFit/>
          </a:bodyPr>
          <a:lstStyle/>
          <a:p>
            <a:r>
              <a:rPr lang="en-US" sz="2000" dirty="0"/>
              <a:t>The </a:t>
            </a:r>
            <a:r>
              <a:rPr lang="en-US" sz="2000" dirty="0" err="1"/>
              <a:t>ResearchMatch</a:t>
            </a:r>
            <a:r>
              <a:rPr lang="en-US" sz="2000" dirty="0"/>
              <a:t> website is a web-based tool that was established as a unique collaborative effort with participating sites in the NIH Clinical and Translational Science Awards Consortium and is hosted by Vanderbilt University.</a:t>
            </a:r>
          </a:p>
          <a:p>
            <a:endParaRPr lang="en-US" sz="2000" dirty="0"/>
          </a:p>
          <a:p>
            <a:r>
              <a:rPr lang="en-US" sz="2000" dirty="0" err="1"/>
              <a:t>ResearchMatch</a:t>
            </a:r>
            <a:r>
              <a:rPr lang="en-US" sz="2000" dirty="0"/>
              <a:t> (RM) is a registry allowing anyone residing in the United States to self-register as a potential research participant. </a:t>
            </a:r>
          </a:p>
          <a:p>
            <a:endParaRPr lang="en-US" sz="2000" dirty="0"/>
          </a:p>
          <a:p>
            <a:r>
              <a:rPr lang="en-US" sz="2000" dirty="0"/>
              <a:t>The </a:t>
            </a:r>
            <a:r>
              <a:rPr lang="en-US" sz="2000" dirty="0" err="1"/>
              <a:t>ResearchMatch</a:t>
            </a:r>
            <a:r>
              <a:rPr lang="en-US" sz="2000" dirty="0"/>
              <a:t> system employs a ‘matching’ model – Volunteers self-register and Researchers search for Volunteers for their studies. </a:t>
            </a:r>
          </a:p>
        </p:txBody>
      </p:sp>
    </p:spTree>
    <p:extLst>
      <p:ext uri="{BB962C8B-B14F-4D97-AF65-F5344CB8AC3E}">
        <p14:creationId xmlns:p14="http://schemas.microsoft.com/office/powerpoint/2010/main" val="2463562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9A88802-49B9-F247-AEA4-3524EEF3CA46}"/>
              </a:ext>
            </a:extLst>
          </p:cNvPr>
          <p:cNvPicPr>
            <a:picLocks noChangeAspect="1"/>
          </p:cNvPicPr>
          <p:nvPr/>
        </p:nvPicPr>
        <p:blipFill>
          <a:blip r:embed="rId3"/>
          <a:stretch>
            <a:fillRect/>
          </a:stretch>
        </p:blipFill>
        <p:spPr>
          <a:xfrm>
            <a:off x="3423486" y="953952"/>
            <a:ext cx="4476750" cy="1492250"/>
          </a:xfrm>
          <a:prstGeom prst="rect">
            <a:avLst/>
          </a:prstGeom>
        </p:spPr>
      </p:pic>
      <p:sp>
        <p:nvSpPr>
          <p:cNvPr id="7" name="TextBox 6">
            <a:extLst>
              <a:ext uri="{FF2B5EF4-FFF2-40B4-BE49-F238E27FC236}">
                <a16:creationId xmlns:a16="http://schemas.microsoft.com/office/drawing/2014/main" id="{75CFFC76-9608-5B45-B313-1B5CCA70F325}"/>
              </a:ext>
            </a:extLst>
          </p:cNvPr>
          <p:cNvSpPr txBox="1"/>
          <p:nvPr/>
        </p:nvSpPr>
        <p:spPr>
          <a:xfrm>
            <a:off x="457200" y="2246735"/>
            <a:ext cx="11158250" cy="4185761"/>
          </a:xfrm>
          <a:prstGeom prst="rect">
            <a:avLst/>
          </a:prstGeom>
          <a:noFill/>
        </p:spPr>
        <p:txBody>
          <a:bodyPr wrap="square" rtlCol="0">
            <a:spAutoFit/>
          </a:bodyPr>
          <a:lstStyle/>
          <a:p>
            <a:r>
              <a:rPr lang="en-US" sz="2200" dirty="0"/>
              <a:t>For Researchers:</a:t>
            </a:r>
          </a:p>
          <a:p>
            <a:endParaRPr lang="en-US" sz="2200" dirty="0"/>
          </a:p>
          <a:p>
            <a:r>
              <a:rPr lang="en-US" sz="2200" dirty="0"/>
              <a:t>The </a:t>
            </a:r>
            <a:r>
              <a:rPr lang="en-US" sz="2200" dirty="0" err="1"/>
              <a:t>ResearchMatch</a:t>
            </a:r>
            <a:r>
              <a:rPr lang="en-US" sz="2200" dirty="0"/>
              <a:t>  website is easy to navigate. Once registered as an approved researcher, </a:t>
            </a:r>
          </a:p>
          <a:p>
            <a:r>
              <a:rPr lang="en-US" sz="2200" dirty="0"/>
              <a:t>you can run a </a:t>
            </a:r>
            <a:r>
              <a:rPr lang="en-US" sz="2200" b="1" dirty="0">
                <a:solidFill>
                  <a:srgbClr val="459B84"/>
                </a:solidFill>
              </a:rPr>
              <a:t>feasibility study </a:t>
            </a:r>
            <a:r>
              <a:rPr lang="en-US" sz="2200" dirty="0"/>
              <a:t>for our region to assist you with study development prior to submitting your study for recruitment.</a:t>
            </a:r>
          </a:p>
          <a:p>
            <a:endParaRPr lang="en-US" sz="2200" dirty="0"/>
          </a:p>
          <a:p>
            <a:r>
              <a:rPr lang="en-US" sz="2200" dirty="0"/>
              <a:t>For Volunteers: </a:t>
            </a:r>
          </a:p>
          <a:p>
            <a:endParaRPr lang="en-US" sz="2200" dirty="0"/>
          </a:p>
          <a:p>
            <a:r>
              <a:rPr lang="en-US" sz="2200" dirty="0"/>
              <a:t>It's convenient and easy to use and promotes volunteer choice; there is no obligation to participate in studies. The system is safe and secure. All volunteer information is kept confidential until the volunteer decides to release it.</a:t>
            </a:r>
          </a:p>
          <a:p>
            <a:endParaRPr lang="en-US" sz="2400" dirty="0"/>
          </a:p>
        </p:txBody>
      </p:sp>
    </p:spTree>
    <p:extLst>
      <p:ext uri="{BB962C8B-B14F-4D97-AF65-F5344CB8AC3E}">
        <p14:creationId xmlns:p14="http://schemas.microsoft.com/office/powerpoint/2010/main" val="3798244258"/>
      </p:ext>
    </p:extLst>
  </p:cSld>
  <p:clrMapOvr>
    <a:masterClrMapping/>
  </p:clrMapOvr>
</p:sld>
</file>

<file path=ppt/theme/theme1.xml><?xml version="1.0" encoding="utf-8"?>
<a:theme xmlns:a="http://schemas.openxmlformats.org/drawingml/2006/main" name="First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4957</TotalTime>
  <Words>1413</Words>
  <Application>Microsoft Macintosh PowerPoint</Application>
  <PresentationFormat>Widescreen</PresentationFormat>
  <Paragraphs>153</Paragraphs>
  <Slides>14</Slides>
  <Notes>14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Arial Black</vt:lpstr>
      <vt:lpstr>Calibri</vt:lpstr>
      <vt:lpstr>Gill Sans MT</vt:lpstr>
      <vt:lpstr>MinionPro</vt:lpstr>
      <vt:lpstr>First Slide</vt:lpstr>
      <vt:lpstr>Parcel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Tennessee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Meyer</dc:creator>
  <cp:lastModifiedBy>Lee Anne</cp:lastModifiedBy>
  <cp:revision>41</cp:revision>
  <cp:lastPrinted>2018-10-04T14:59:08Z</cp:lastPrinted>
  <dcterms:created xsi:type="dcterms:W3CDTF">2013-08-09T21:17:56Z</dcterms:created>
  <dcterms:modified xsi:type="dcterms:W3CDTF">2024-12-03T19:23:38Z</dcterms:modified>
</cp:coreProperties>
</file>