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300" r:id="rId3"/>
    <p:sldId id="324" r:id="rId4"/>
    <p:sldId id="301" r:id="rId5"/>
    <p:sldId id="337" r:id="rId6"/>
    <p:sldId id="343" r:id="rId7"/>
    <p:sldId id="283" r:id="rId8"/>
    <p:sldId id="329" r:id="rId9"/>
    <p:sldId id="338" r:id="rId10"/>
    <p:sldId id="297" r:id="rId11"/>
    <p:sldId id="295" r:id="rId12"/>
    <p:sldId id="298" r:id="rId13"/>
    <p:sldId id="303" r:id="rId14"/>
    <p:sldId id="335" r:id="rId15"/>
    <p:sldId id="334" r:id="rId16"/>
    <p:sldId id="340" r:id="rId17"/>
    <p:sldId id="331" r:id="rId18"/>
    <p:sldId id="307" r:id="rId19"/>
    <p:sldId id="321" r:id="rId20"/>
    <p:sldId id="275" r:id="rId21"/>
    <p:sldId id="333" r:id="rId22"/>
    <p:sldId id="342" r:id="rId23"/>
    <p:sldId id="305" r:id="rId24"/>
    <p:sldId id="302" r:id="rId25"/>
    <p:sldId id="323" r:id="rId26"/>
    <p:sldId id="341" r:id="rId27"/>
    <p:sldId id="326" r:id="rId28"/>
    <p:sldId id="344" r:id="rId29"/>
    <p:sldId id="311" r:id="rId30"/>
    <p:sldId id="312" r:id="rId31"/>
    <p:sldId id="327" r:id="rId32"/>
    <p:sldId id="339" r:id="rId3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41" autoAdjust="0"/>
    <p:restoredTop sz="94660"/>
  </p:normalViewPr>
  <p:slideViewPr>
    <p:cSldViewPr snapToGrid="0">
      <p:cViewPr varScale="1">
        <p:scale>
          <a:sx n="120" d="100"/>
          <a:sy n="120" d="100"/>
        </p:scale>
        <p:origin x="19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E940DB3-DF1F-41A4-974F-78077D8EBC6C}" type="datetimeFigureOut">
              <a:rPr lang="en-US" smtClean="0"/>
              <a:t>12/3/24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65EFBD1-4786-4ED7-9A72-AA6B93A4D845}" type="slidenum">
              <a:rPr lang="en-US" smtClean="0"/>
              <a:t>‹#›</a:t>
            </a:fld>
            <a:endParaRPr lang="en-US" dirty="0"/>
          </a:p>
        </p:txBody>
      </p:sp>
    </p:spTree>
    <p:extLst>
      <p:ext uri="{BB962C8B-B14F-4D97-AF65-F5344CB8AC3E}">
        <p14:creationId xmlns:p14="http://schemas.microsoft.com/office/powerpoint/2010/main" val="885384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12/3/24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293" y="1890943"/>
            <a:ext cx="10347417" cy="993169"/>
          </a:xfrm>
        </p:spPr>
        <p:txBody>
          <a:bodyPr/>
          <a:lstStyle/>
          <a:p>
            <a:pPr algn="l"/>
            <a:r>
              <a:rPr lang="en-US" sz="4800" b="1" dirty="0">
                <a:solidFill>
                  <a:schemeClr val="tx1">
                    <a:lumMod val="85000"/>
                    <a:lumOff val="15000"/>
                  </a:schemeClr>
                </a:solidFill>
                <a:latin typeface="Times New Roman" panose="02020603050405020304" pitchFamily="18" charset="0"/>
                <a:cs typeface="Times New Roman" panose="02020603050405020304" pitchFamily="18" charset="0"/>
              </a:rPr>
              <a:t>Informed Consent Process (ICP):</a:t>
            </a:r>
          </a:p>
        </p:txBody>
      </p:sp>
      <p:sp>
        <p:nvSpPr>
          <p:cNvPr id="3" name="Subtitle 2"/>
          <p:cNvSpPr>
            <a:spLocks noGrp="1"/>
          </p:cNvSpPr>
          <p:nvPr>
            <p:ph type="subTitle" idx="1"/>
          </p:nvPr>
        </p:nvSpPr>
        <p:spPr>
          <a:xfrm>
            <a:off x="1467293" y="2884112"/>
            <a:ext cx="8292169" cy="1342504"/>
          </a:xfrm>
        </p:spPr>
        <p:txBody>
          <a:bodyPr>
            <a:noAutofit/>
          </a:bodyPr>
          <a:lstStyle/>
          <a:p>
            <a:pPr algn="l"/>
            <a:r>
              <a:rPr lang="en-US" sz="3600" b="1" dirty="0">
                <a:solidFill>
                  <a:schemeClr val="tx1"/>
                </a:solidFill>
                <a:latin typeface="Times New Roman" panose="02020603050405020304" pitchFamily="18" charset="0"/>
                <a:cs typeface="Times New Roman" panose="02020603050405020304" pitchFamily="18" charset="0"/>
              </a:rPr>
              <a:t>Who, What, When, Where, Why, and How? Doing it Right!</a:t>
            </a:r>
          </a:p>
          <a:p>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58260" y="4511899"/>
            <a:ext cx="8495930" cy="707886"/>
          </a:xfrm>
          <a:prstGeom prst="rect">
            <a:avLst/>
          </a:prstGeom>
          <a:noFill/>
        </p:spPr>
        <p:txBody>
          <a:bodyPr wrap="square" rtlCol="0">
            <a:spAutoFit/>
          </a:bodyPr>
          <a:lstStyle/>
          <a:p>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Derita</a:t>
            </a:r>
            <a:r>
              <a:rPr lang="en-US" sz="2000" b="1" dirty="0">
                <a:latin typeface="Times New Roman" panose="02020603050405020304" pitchFamily="18" charset="0"/>
                <a:cs typeface="Times New Roman" panose="02020603050405020304" pitchFamily="18" charset="0"/>
              </a:rPr>
              <a:t> Bran, BSN, RN, CCRC</a:t>
            </a:r>
          </a:p>
        </p:txBody>
      </p:sp>
    </p:spTree>
    <p:extLst>
      <p:ext uri="{BB962C8B-B14F-4D97-AF65-F5344CB8AC3E}">
        <p14:creationId xmlns:p14="http://schemas.microsoft.com/office/powerpoint/2010/main" val="32041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Justice</a:t>
            </a:r>
            <a:br>
              <a:rPr lang="en-US" sz="5400" b="1" dirty="0">
                <a:solidFill>
                  <a:srgbClr val="7030A0"/>
                </a:solidFill>
                <a:latin typeface="Times New Roman" panose="02020603050405020304" pitchFamily="18" charset="0"/>
                <a:cs typeface="Times New Roman" panose="02020603050405020304" pitchFamily="18" charset="0"/>
              </a:rPr>
            </a:b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t>All subjects should be treated fairly</a:t>
            </a:r>
          </a:p>
          <a:p>
            <a:pPr marL="0" indent="0">
              <a:buNone/>
            </a:pPr>
            <a:endParaRPr lang="en-US" sz="2400" dirty="0"/>
          </a:p>
          <a:p>
            <a:r>
              <a:rPr lang="en-US" sz="2400" dirty="0"/>
              <a:t>Study should have a general benefit to a subject/group, society, or to the advancement of medical knowledge</a:t>
            </a:r>
          </a:p>
          <a:p>
            <a:pPr marL="0" indent="0">
              <a:buNone/>
            </a:pPr>
            <a:endParaRPr lang="en-US" sz="2400" dirty="0"/>
          </a:p>
          <a:p>
            <a:r>
              <a:rPr lang="en-US" sz="2400" dirty="0"/>
              <a:t>An injustice occurs when some benefit to which a person is entitled is denied without good reason or when some burden is imposed unduly</a:t>
            </a:r>
          </a:p>
        </p:txBody>
      </p:sp>
      <p:pic>
        <p:nvPicPr>
          <p:cNvPr id="4" name="Picture 3" descr="Pour une justice républicaine - Boulevard Voltai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722366"/>
            <a:ext cx="2497372" cy="1433221"/>
          </a:xfrm>
          <a:prstGeom prst="rect">
            <a:avLst/>
          </a:prstGeom>
          <a:solidFill>
            <a:srgbClr val="7030A0"/>
          </a:solidFill>
          <a:ln w="76200">
            <a:solidFill>
              <a:srgbClr val="7030A0"/>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92633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785"/>
            <a:ext cx="8596668" cy="1135031"/>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Beneficence</a:t>
            </a:r>
            <a:br>
              <a:rPr lang="en-US" sz="5400" b="1" dirty="0">
                <a:solidFill>
                  <a:srgbClr val="7030A0"/>
                </a:solidFill>
                <a:latin typeface="Times New Roman" panose="02020603050405020304" pitchFamily="18" charset="0"/>
                <a:cs typeface="Times New Roman" panose="02020603050405020304" pitchFamily="18" charset="0"/>
              </a:rPr>
            </a:b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580225"/>
            <a:ext cx="8596668" cy="4998127"/>
          </a:xfrm>
        </p:spPr>
        <p:txBody>
          <a:bodyPr>
            <a:normAutofit/>
          </a:bodyPr>
          <a:lstStyle/>
          <a:p>
            <a:pPr marL="0" indent="0">
              <a:buNone/>
            </a:pPr>
            <a:endParaRPr lang="en-US" alt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Persons are treated in an ethical manner not only by respecting their decisions and protecting them from harm, but also by making efforts to secure their well-being</a:t>
            </a:r>
          </a:p>
          <a:p>
            <a:r>
              <a:rPr lang="en-US" sz="2400" dirty="0">
                <a:latin typeface="Times New Roman" panose="02020603050405020304" pitchFamily="18" charset="0"/>
                <a:cs typeface="Times New Roman" panose="02020603050405020304" pitchFamily="18" charset="0"/>
              </a:rPr>
              <a:t>Two general rules have been formulated as complementary expressions of beneficent actions in this sense: </a:t>
            </a:r>
            <a:r>
              <a:rPr lang="en-US" sz="2400" b="1"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do not harm and </a:t>
            </a:r>
            <a:r>
              <a:rPr lang="en-US" sz="2400" b="1"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maximize possible benefits and minimize possible harms</a:t>
            </a:r>
          </a:p>
          <a:p>
            <a:r>
              <a:rPr lang="en-US" sz="2400" dirty="0">
                <a:latin typeface="Times New Roman" panose="02020603050405020304" pitchFamily="18" charset="0"/>
                <a:cs typeface="Times New Roman" panose="02020603050405020304" pitchFamily="18" charset="0"/>
              </a:rPr>
              <a:t>Investigators and members of their institutions are obliged to give forethought to the maximization of benefits and the reduction of risk that might occur from the research investigation </a:t>
            </a:r>
            <a:endParaRPr lang="en-US" altLang="en-US" sz="2400" dirty="0">
              <a:latin typeface="Times New Roman" panose="02020603050405020304" pitchFamily="18" charset="0"/>
              <a:cs typeface="Times New Roman" panose="02020603050405020304" pitchFamily="18" charset="0"/>
            </a:endParaRPr>
          </a:p>
        </p:txBody>
      </p:sp>
      <p:pic>
        <p:nvPicPr>
          <p:cNvPr id="4" name="Picture 3" descr="Improve Your Well-Being With More Tranquility and Les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8944" y="1784513"/>
            <a:ext cx="2424473" cy="1632145"/>
          </a:xfrm>
          <a:prstGeom prst="rect">
            <a:avLst/>
          </a:prstGeom>
          <a:solidFill>
            <a:srgbClr val="7030A0"/>
          </a:solidFill>
          <a:ln w="76200">
            <a:solidFill>
              <a:srgbClr val="7030A0"/>
            </a:solidFill>
          </a:ln>
          <a:effectLst>
            <a:innerShdw blurRad="114300">
              <a:prstClr val="black"/>
            </a:innerShdw>
          </a:effectLst>
          <a:scene3d>
            <a:camera prst="orthographicFront"/>
            <a:lightRig rig="threePt" dir="t"/>
          </a:scene3d>
          <a:sp3d>
            <a:bevelT prst="angle"/>
          </a:sp3d>
        </p:spPr>
      </p:pic>
    </p:spTree>
    <p:extLst>
      <p:ext uri="{BB962C8B-B14F-4D97-AF65-F5344CB8AC3E}">
        <p14:creationId xmlns:p14="http://schemas.microsoft.com/office/powerpoint/2010/main" val="25921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Autonomy</a:t>
            </a:r>
          </a:p>
        </p:txBody>
      </p:sp>
      <p:sp>
        <p:nvSpPr>
          <p:cNvPr id="3" name="Content Placeholder 2"/>
          <p:cNvSpPr>
            <a:spLocks noGrp="1"/>
          </p:cNvSpPr>
          <p:nvPr>
            <p:ph idx="1"/>
          </p:nvPr>
        </p:nvSpPr>
        <p:spPr>
          <a:xfrm>
            <a:off x="677334" y="1597981"/>
            <a:ext cx="8596668" cy="5131293"/>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Respect for all people</a:t>
            </a:r>
          </a:p>
          <a:p>
            <a:endParaRPr lang="en-US" alt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To respect autonomy is to give weight to autonomous persons' considered opinions and choices while refraining from obstructing their actions unless they are clearly detrimental to others</a:t>
            </a:r>
          </a:p>
          <a:p>
            <a:endParaRPr 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Full disclosure is given and the individual has the right to determine if they want to participate</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Requires an individual be able to understand what they are being asked to do</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Requires an individual to make a reasoned decision on whether to participate or not, right to make their own decision</a:t>
            </a:r>
          </a:p>
          <a:p>
            <a:endParaRPr lang="en-US" dirty="0"/>
          </a:p>
        </p:txBody>
      </p:sp>
      <p:pic>
        <p:nvPicPr>
          <p:cNvPr id="4" name="Picture 3" descr="EP20: Deontology 1 أخلاق الواجب | kalam Falsfa كلام فلسفة"/>
          <p:cNvPicPr>
            <a:picLocks noChangeAspect="1"/>
          </p:cNvPicPr>
          <p:nvPr/>
        </p:nvPicPr>
        <p:blipFill rotWithShape="1">
          <a:blip r:embed="rId2">
            <a:extLst>
              <a:ext uri="{28A0092B-C50C-407E-A947-70E740481C1C}">
                <a14:useLocalDpi xmlns:a14="http://schemas.microsoft.com/office/drawing/2010/main" val="0"/>
              </a:ext>
            </a:extLst>
          </a:blip>
          <a:srcRect l="6344" b="11174"/>
          <a:stretch/>
        </p:blipFill>
        <p:spPr>
          <a:xfrm>
            <a:off x="10040643" y="2831975"/>
            <a:ext cx="1488229" cy="1509205"/>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a:scene3d>
            <a:camera prst="orthographicFront"/>
            <a:lightRig rig="threePt" dir="t"/>
          </a:scene3d>
          <a:sp3d>
            <a:bevelT prst="relaxedInset"/>
          </a:sp3d>
        </p:spPr>
      </p:pic>
    </p:spTree>
    <p:extLst>
      <p:ext uri="{BB962C8B-B14F-4D97-AF65-F5344CB8AC3E}">
        <p14:creationId xmlns:p14="http://schemas.microsoft.com/office/powerpoint/2010/main" val="286058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rgbClr val="7030A0"/>
                </a:solidFill>
                <a:latin typeface="Times New Roman" panose="02020603050405020304" pitchFamily="18" charset="0"/>
                <a:cs typeface="Times New Roman" panose="02020603050405020304" pitchFamily="18" charset="0"/>
              </a:rPr>
              <a:t>Who: Who can obtain the IC?</a:t>
            </a:r>
          </a:p>
        </p:txBody>
      </p:sp>
      <p:sp>
        <p:nvSpPr>
          <p:cNvPr id="3" name="Content Placeholder 2"/>
          <p:cNvSpPr>
            <a:spLocks noGrp="1"/>
          </p:cNvSpPr>
          <p:nvPr>
            <p:ph idx="1"/>
          </p:nvPr>
        </p:nvSpPr>
        <p:spPr>
          <a:xfrm>
            <a:off x="677334" y="1547446"/>
            <a:ext cx="8596668" cy="5208954"/>
          </a:xfrm>
        </p:spPr>
        <p:txBody>
          <a:bodyPr>
            <a:normAutofit fontScale="77500" lnSpcReduction="20000"/>
          </a:bodyPr>
          <a:lstStyle/>
          <a:p>
            <a:pPr marL="0" indent="0" algn="ctr">
              <a:buNone/>
            </a:pPr>
            <a:r>
              <a:rPr lang="en-US" sz="2800" b="1" i="1" u="sng" dirty="0">
                <a:latin typeface="Times New Roman" panose="02020603050405020304" pitchFamily="18" charset="0"/>
                <a:cs typeface="Times New Roman" panose="02020603050405020304" pitchFamily="18" charset="0"/>
              </a:rPr>
              <a:t>The person obtaining consent must be qualified by </a:t>
            </a:r>
          </a:p>
          <a:p>
            <a:pPr marL="0" indent="0" algn="ctr">
              <a:buNone/>
            </a:pPr>
            <a:r>
              <a:rPr lang="en-US" sz="2800" b="1" i="1" u="sng" dirty="0">
                <a:latin typeface="Times New Roman" panose="02020603050405020304" pitchFamily="18" charset="0"/>
                <a:cs typeface="Times New Roman" panose="02020603050405020304" pitchFamily="18" charset="0"/>
              </a:rPr>
              <a:t>education, training, and/or experience!</a:t>
            </a:r>
          </a:p>
          <a:p>
            <a:pPr marL="0" indent="0" algn="ctr">
              <a:buNone/>
            </a:pPr>
            <a:endParaRPr lang="en-US" sz="2600" dirty="0"/>
          </a:p>
          <a:p>
            <a:r>
              <a:rPr lang="en-US" sz="3100" dirty="0">
                <a:solidFill>
                  <a:schemeClr val="tx1"/>
                </a:solidFill>
                <a:latin typeface="Times New Roman" panose="02020603050405020304" pitchFamily="18" charset="0"/>
                <a:cs typeface="Times New Roman" panose="02020603050405020304" pitchFamily="18" charset="0"/>
              </a:rPr>
              <a:t>Principal Investigator</a:t>
            </a:r>
          </a:p>
          <a:p>
            <a:r>
              <a:rPr lang="en-US" sz="3100" dirty="0">
                <a:latin typeface="Times New Roman" panose="02020603050405020304" pitchFamily="18" charset="0"/>
                <a:cs typeface="Times New Roman" panose="02020603050405020304" pitchFamily="18" charset="0"/>
              </a:rPr>
              <a:t>Person obtaining IC should be/have</a:t>
            </a:r>
            <a:r>
              <a:rPr lang="en-US" sz="2800" dirty="0">
                <a:latin typeface="Times New Roman" panose="02020603050405020304" pitchFamily="18" charset="0"/>
                <a:cs typeface="Times New Roman" panose="02020603050405020304" pitchFamily="18" charset="0"/>
              </a:rPr>
              <a:t>:</a:t>
            </a:r>
          </a:p>
          <a:p>
            <a:pPr lvl="1"/>
            <a:r>
              <a:rPr lang="en-US" sz="2800" dirty="0">
                <a:latin typeface="Times New Roman" panose="02020603050405020304" pitchFamily="18" charset="0"/>
                <a:cs typeface="Times New Roman" panose="02020603050405020304" pitchFamily="18" charset="0"/>
              </a:rPr>
              <a:t>listed as key study personnel on IRB application as being able to obtain IC</a:t>
            </a:r>
          </a:p>
          <a:p>
            <a:pPr lvl="1"/>
            <a:r>
              <a:rPr lang="en-US" sz="2800" dirty="0">
                <a:latin typeface="Times New Roman" panose="02020603050405020304" pitchFamily="18" charset="0"/>
                <a:cs typeface="Times New Roman" panose="02020603050405020304" pitchFamily="18" charset="0"/>
              </a:rPr>
              <a:t>delegated on the Delegation log (DOA/DOR) by PI for this task</a:t>
            </a:r>
          </a:p>
          <a:p>
            <a:pPr lvl="1"/>
            <a:r>
              <a:rPr lang="en-US" sz="2900" dirty="0">
                <a:latin typeface="Times New Roman" panose="02020603050405020304" pitchFamily="18" charset="0"/>
                <a:cs typeface="Times New Roman" panose="02020603050405020304" pitchFamily="18" charset="0"/>
              </a:rPr>
              <a:t>current CITI HSP/GCP training, (as applicable)</a:t>
            </a:r>
          </a:p>
          <a:p>
            <a:pPr lvl="1"/>
            <a:r>
              <a:rPr lang="en-US" sz="2900" dirty="0">
                <a:latin typeface="Times New Roman" panose="02020603050405020304" pitchFamily="18" charset="0"/>
                <a:cs typeface="Times New Roman" panose="02020603050405020304" pitchFamily="18" charset="0"/>
              </a:rPr>
              <a:t>protocol training and documentation of the training</a:t>
            </a:r>
          </a:p>
          <a:p>
            <a:pPr lvl="1"/>
            <a:r>
              <a:rPr lang="en-US" sz="2900" dirty="0">
                <a:latin typeface="Times New Roman" panose="02020603050405020304" pitchFamily="18" charset="0"/>
                <a:cs typeface="Times New Roman" panose="02020603050405020304" pitchFamily="18" charset="0"/>
              </a:rPr>
              <a:t>adequate medical knowledge/understanding understanding of the protocol procedures and IP (as applicable)</a:t>
            </a:r>
          </a:p>
          <a:p>
            <a:pPr lvl="1"/>
            <a:r>
              <a:rPr lang="en-US" sz="2900" dirty="0">
                <a:latin typeface="Times New Roman" panose="02020603050405020304" pitchFamily="18" charset="0"/>
                <a:cs typeface="Times New Roman" panose="02020603050405020304" pitchFamily="18" charset="0"/>
              </a:rPr>
              <a:t>good communication skills</a:t>
            </a:r>
          </a:p>
          <a:p>
            <a:pPr lvl="1"/>
            <a:endParaRPr lang="en-US" sz="1300" dirty="0">
              <a:latin typeface="Times New Roman" panose="02020603050405020304" pitchFamily="18" charset="0"/>
              <a:cs typeface="Times New Roman" panose="02020603050405020304" pitchFamily="18" charset="0"/>
            </a:endParaRPr>
          </a:p>
          <a:p>
            <a:pPr marL="292608" lvl="1" indent="0">
              <a:buNone/>
            </a:pPr>
            <a:endParaRPr lang="en-US" sz="6800" dirty="0">
              <a:solidFill>
                <a:schemeClr val="tx1"/>
              </a:solidFill>
            </a:endParaRPr>
          </a:p>
          <a:p>
            <a:endParaRPr lang="en-US" dirty="0"/>
          </a:p>
        </p:txBody>
      </p:sp>
      <p:pic>
        <p:nvPicPr>
          <p:cNvPr id="4" name="Picture 3" descr="BUFS EGL204 - Advanced Composition: 20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6083" y="3123223"/>
            <a:ext cx="1779633" cy="1177400"/>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127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1000"/>
                                        <p:tgtEl>
                                          <p:spTgt spid="3">
                                            <p:txEl>
                                              <p:pRg st="9" end="9"/>
                                            </p:txEl>
                                          </p:spTgt>
                                        </p:tgtEl>
                                      </p:cBhvr>
                                    </p:animEffect>
                                    <p:anim calcmode="lin" valueType="num">
                                      <p:cBhvr>
                                        <p:cTn id="5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anim calcmode="lin" valueType="num">
                                      <p:cBhvr>
                                        <p:cTn id="5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65738"/>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When: When Should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 be Conducted?</a:t>
            </a:r>
          </a:p>
        </p:txBody>
      </p:sp>
      <p:sp>
        <p:nvSpPr>
          <p:cNvPr id="3" name="Content Placeholder 2"/>
          <p:cNvSpPr>
            <a:spLocks noGrp="1"/>
          </p:cNvSpPr>
          <p:nvPr>
            <p:ph idx="1"/>
          </p:nvPr>
        </p:nvSpPr>
        <p:spPr>
          <a:xfrm>
            <a:off x="677334" y="3121571"/>
            <a:ext cx="8596668" cy="3605799"/>
          </a:xfrm>
        </p:spPr>
        <p:txBody>
          <a:bodyPr/>
          <a:lstStyle/>
          <a:p>
            <a:r>
              <a:rPr lang="en-US" sz="2400" dirty="0">
                <a:solidFill>
                  <a:schemeClr val="tx1"/>
                </a:solidFill>
                <a:latin typeface="Times New Roman" panose="02020603050405020304" pitchFamily="18" charset="0"/>
                <a:cs typeface="Times New Roman" panose="02020603050405020304" pitchFamily="18" charset="0"/>
              </a:rPr>
              <a:t>Obtain consent before initiating ANY study-specific procedures, this includes wash-out periods (as applicable)</a:t>
            </a:r>
          </a:p>
          <a:p>
            <a:r>
              <a:rPr lang="en-US" sz="2400" dirty="0">
                <a:solidFill>
                  <a:schemeClr val="tx1"/>
                </a:solidFill>
                <a:latin typeface="Times New Roman" panose="02020603050405020304" pitchFamily="18" charset="0"/>
                <a:cs typeface="Times New Roman" panose="02020603050405020304" pitchFamily="18" charset="0"/>
              </a:rPr>
              <a:t>Every subject contact is an opportunity to reiterate information and ensure the subject continues to be fully informed and is voluntarily participating</a:t>
            </a:r>
          </a:p>
          <a:p>
            <a:r>
              <a:rPr lang="en-US" sz="2400" dirty="0">
                <a:solidFill>
                  <a:schemeClr val="tx1"/>
                </a:solidFill>
                <a:latin typeface="Times New Roman" panose="02020603050405020304" pitchFamily="18" charset="0"/>
                <a:cs typeface="Times New Roman" panose="02020603050405020304" pitchFamily="18" charset="0"/>
              </a:rPr>
              <a:t>If new information is learned that could affect the subject’s willingness to continue participation or changes to the protocol occur for the subject, the subject should be re-consented</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pic>
        <p:nvPicPr>
          <p:cNvPr id="4" name="Picture 3" descr="The IPKat: When will the Unified Patent Court and Unita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515043"/>
            <a:ext cx="2323055" cy="1860295"/>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239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77569"/>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Where: Where should the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ICP be Conducted?</a:t>
            </a:r>
          </a:p>
        </p:txBody>
      </p:sp>
      <p:sp>
        <p:nvSpPr>
          <p:cNvPr id="3" name="Content Placeholder 2"/>
          <p:cNvSpPr>
            <a:spLocks noGrp="1"/>
          </p:cNvSpPr>
          <p:nvPr>
            <p:ph idx="1"/>
          </p:nvPr>
        </p:nvSpPr>
        <p:spPr>
          <a:xfrm>
            <a:off x="677334" y="2867487"/>
            <a:ext cx="8596668" cy="3173875"/>
          </a:xfrm>
        </p:spPr>
        <p:txBody>
          <a:bodyPr>
            <a:normAutofit/>
          </a:bodyPr>
          <a:lstStyle/>
          <a:p>
            <a:pPr marL="0" indent="0">
              <a:lnSpc>
                <a:spcPct val="90000"/>
              </a:lnSpc>
              <a:buNone/>
            </a:pPr>
            <a:endParaRPr lang="en-US" altLang="en-US" sz="2400" dirty="0">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Setting:</a:t>
            </a:r>
          </a:p>
          <a:p>
            <a:pPr lvl="1"/>
            <a:r>
              <a:rPr lang="en-US" sz="22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quiet, </a:t>
            </a:r>
          </a:p>
          <a:p>
            <a:pPr lvl="1"/>
            <a:r>
              <a:rPr lang="en-US" sz="2400" dirty="0">
                <a:solidFill>
                  <a:schemeClr val="tx1"/>
                </a:solidFill>
                <a:latin typeface="Times New Roman" panose="02020603050405020304" pitchFamily="18" charset="0"/>
                <a:cs typeface="Times New Roman" panose="02020603050405020304" pitchFamily="18" charset="0"/>
              </a:rPr>
              <a:t>comfortable, and </a:t>
            </a:r>
          </a:p>
          <a:p>
            <a:pPr lvl="1"/>
            <a:r>
              <a:rPr lang="en-US" sz="2400" dirty="0">
                <a:solidFill>
                  <a:schemeClr val="tx1"/>
                </a:solidFill>
                <a:latin typeface="Times New Roman" panose="02020603050405020304" pitchFamily="18" charset="0"/>
                <a:cs typeface="Times New Roman" panose="02020603050405020304" pitchFamily="18" charset="0"/>
              </a:rPr>
              <a:t>private</a:t>
            </a:r>
          </a:p>
        </p:txBody>
      </p:sp>
      <p:pic>
        <p:nvPicPr>
          <p:cNvPr id="6" name="Picture 5" descr="การเลือกทำเลที่ตั้งของธุรกิจให้ประสบความสำเร็จ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135" y="3172731"/>
            <a:ext cx="2812003" cy="1871991"/>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210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2583-88C8-3E45-995E-C41A490A2B7D}"/>
              </a:ext>
            </a:extLst>
          </p:cNvPr>
          <p:cNvSpPr>
            <a:spLocks noGrp="1"/>
          </p:cNvSpPr>
          <p:nvPr>
            <p:ph type="title"/>
          </p:nvPr>
        </p:nvSpPr>
        <p:spPr>
          <a:xfrm>
            <a:off x="677334" y="609599"/>
            <a:ext cx="8596668" cy="173410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a:extLst>
              <a:ext uri="{FF2B5EF4-FFF2-40B4-BE49-F238E27FC236}">
                <a16:creationId xmlns:a16="http://schemas.microsoft.com/office/drawing/2014/main" id="{F39956E8-CFEE-ED45-917C-44314B5CAC20}"/>
              </a:ext>
            </a:extLst>
          </p:cNvPr>
          <p:cNvSpPr>
            <a:spLocks noGrp="1"/>
          </p:cNvSpPr>
          <p:nvPr>
            <p:ph idx="1"/>
          </p:nvPr>
        </p:nvSpPr>
        <p:spPr>
          <a:xfrm>
            <a:off x="677334" y="2627790"/>
            <a:ext cx="8596668" cy="3413572"/>
          </a:xfrm>
        </p:spPr>
        <p:txBody>
          <a:bodyPr/>
          <a:lstStyle/>
          <a:p>
            <a:r>
              <a:rPr lang="en-US" dirty="0"/>
              <a:t> </a:t>
            </a:r>
            <a:r>
              <a:rPr lang="en-US" sz="2400" dirty="0">
                <a:latin typeface="Times New Roman" panose="02020603050405020304" pitchFamily="18" charset="0"/>
                <a:cs typeface="Times New Roman" panose="02020603050405020304" pitchFamily="18" charset="0"/>
              </a:rPr>
              <a:t>The consent process can be analyzed as containing three elements and broken up into three sections:</a:t>
            </a:r>
          </a:p>
          <a:p>
            <a:pPr lvl="1"/>
            <a:r>
              <a:rPr lang="en-US" sz="2400" dirty="0">
                <a:latin typeface="Times New Roman" panose="02020603050405020304" pitchFamily="18" charset="0"/>
                <a:cs typeface="Times New Roman" panose="02020603050405020304" pitchFamily="18" charset="0"/>
              </a:rPr>
              <a:t>information, </a:t>
            </a:r>
          </a:p>
          <a:p>
            <a:pPr marL="45720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comprehension, and </a:t>
            </a:r>
          </a:p>
          <a:p>
            <a:pPr marL="457200" lvl="1" indent="0">
              <a:buNone/>
            </a:pPr>
            <a:endParaRPr lang="en-US" sz="2400" dirty="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voluntariness</a:t>
            </a:r>
          </a:p>
        </p:txBody>
      </p:sp>
      <p:pic>
        <p:nvPicPr>
          <p:cNvPr id="4" name="Picture 3" descr="Música y Educación: diciembre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630" y="3594075"/>
            <a:ext cx="2352706" cy="2447287"/>
          </a:xfrm>
          <a:prstGeom prst="rect">
            <a:avLst/>
          </a:prstGeom>
          <a:ln w="76200">
            <a:solidFill>
              <a:srgbClr val="7030A0"/>
            </a:solidFill>
          </a:ln>
          <a:scene3d>
            <a:camera prst="orthographicFront"/>
            <a:lightRig rig="threePt" dir="t"/>
          </a:scene3d>
          <a:sp3d extrusionH="76200" prstMaterial="dkEdge">
            <a:bevelT w="133350" h="133350" prst="relaxedInset"/>
            <a:extrusionClr>
              <a:srgbClr val="7030A0"/>
            </a:extrusionClr>
          </a:sp3d>
        </p:spPr>
      </p:pic>
    </p:spTree>
    <p:extLst>
      <p:ext uri="{BB962C8B-B14F-4D97-AF65-F5344CB8AC3E}">
        <p14:creationId xmlns:p14="http://schemas.microsoft.com/office/powerpoint/2010/main" val="11914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3126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initial ICP?</a:t>
            </a:r>
          </a:p>
        </p:txBody>
      </p:sp>
      <p:sp>
        <p:nvSpPr>
          <p:cNvPr id="3" name="Content Placeholder 2"/>
          <p:cNvSpPr>
            <a:spLocks noGrp="1"/>
          </p:cNvSpPr>
          <p:nvPr>
            <p:ph idx="1"/>
          </p:nvPr>
        </p:nvSpPr>
        <p:spPr>
          <a:xfrm>
            <a:off x="677334" y="2204357"/>
            <a:ext cx="9123614" cy="4653643"/>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Introduce yourself (</a:t>
            </a:r>
            <a:r>
              <a:rPr lang="en-US" sz="2400" dirty="0">
                <a:latin typeface="Times New Roman" panose="02020603050405020304" pitchFamily="18" charset="0"/>
                <a:cs typeface="Times New Roman" panose="02020603050405020304" pitchFamily="18" charset="0"/>
              </a:rPr>
              <a:t>establish a relationship with the subject)</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Know the protocol</a:t>
            </a:r>
          </a:p>
          <a:p>
            <a:r>
              <a:rPr lang="en-US" sz="2400" dirty="0">
                <a:solidFill>
                  <a:schemeClr val="tx1"/>
                </a:solidFill>
                <a:latin typeface="Times New Roman" panose="02020603050405020304" pitchFamily="18" charset="0"/>
                <a:cs typeface="Times New Roman" panose="02020603050405020304" pitchFamily="18" charset="0"/>
              </a:rPr>
              <a:t>Consistent with IRB approved process</a:t>
            </a:r>
          </a:p>
          <a:p>
            <a:r>
              <a:rPr lang="en-US" sz="2400" dirty="0">
                <a:solidFill>
                  <a:schemeClr val="tx1"/>
                </a:solidFill>
                <a:latin typeface="Times New Roman" panose="02020603050405020304" pitchFamily="18" charset="0"/>
                <a:cs typeface="Times New Roman" panose="02020603050405020304" pitchFamily="18" charset="0"/>
              </a:rPr>
              <a:t>Explain the consent procedures and process to the subject</a:t>
            </a:r>
          </a:p>
          <a:p>
            <a:r>
              <a:rPr lang="en-US" sz="2400" dirty="0">
                <a:solidFill>
                  <a:schemeClr val="tx1"/>
                </a:solidFill>
                <a:latin typeface="Times New Roman" panose="02020603050405020304" pitchFamily="18" charset="0"/>
                <a:cs typeface="Times New Roman" panose="02020603050405020304" pitchFamily="18" charset="0"/>
              </a:rPr>
              <a:t>Discuss the ICF with potential subject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Allow adequate time to read the ICF and consider participation and all options</a:t>
            </a:r>
          </a:p>
          <a:p>
            <a:r>
              <a:rPr lang="en-US" sz="2400" dirty="0">
                <a:latin typeface="Times New Roman" panose="02020603050405020304" pitchFamily="18" charset="0"/>
                <a:cs typeface="Times New Roman" panose="02020603050405020304" pitchFamily="18" charset="0"/>
              </a:rPr>
              <a:t>Allow appropriate amount of time for the subject to ask questions and have them answered in an satisfactory manner</a:t>
            </a:r>
          </a:p>
          <a:p>
            <a:r>
              <a:rPr lang="en-US" sz="2400" dirty="0">
                <a:latin typeface="Times New Roman" panose="02020603050405020304" pitchFamily="18" charset="0"/>
                <a:cs typeface="Times New Roman" panose="02020603050405020304" pitchFamily="18" charset="0"/>
              </a:rPr>
              <a:t>Ensure subject is fully informed</a:t>
            </a:r>
          </a:p>
          <a:p>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descr="Deep Thoughts: The value of a handsha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019" y="727969"/>
            <a:ext cx="1930893" cy="1726892"/>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99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796249"/>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p:cNvSpPr>
            <a:spLocks noGrp="1"/>
          </p:cNvSpPr>
          <p:nvPr>
            <p:ph idx="1"/>
          </p:nvPr>
        </p:nvSpPr>
        <p:spPr>
          <a:xfrm>
            <a:off x="677334" y="2689934"/>
            <a:ext cx="8596668" cy="3852909"/>
          </a:xfrm>
        </p:spPr>
        <p:txBody>
          <a:bodyPr>
            <a:normAutofit lnSpcReduction="10000"/>
          </a:bodyPr>
          <a:lstStyle/>
          <a:p>
            <a:pPr>
              <a:lnSpc>
                <a:spcPct val="80000"/>
              </a:lnSpc>
            </a:pPr>
            <a:r>
              <a:rPr lang="en-US" sz="2400" dirty="0">
                <a:latin typeface="Times New Roman" panose="02020603050405020304" pitchFamily="18" charset="0"/>
                <a:cs typeface="Times New Roman" panose="02020603050405020304" pitchFamily="18" charset="0"/>
              </a:rPr>
              <a:t>Keep the subject in the center of the process</a:t>
            </a:r>
          </a:p>
          <a:p>
            <a:pPr>
              <a:lnSpc>
                <a:spcPct val="80000"/>
              </a:lnSpc>
            </a:pPr>
            <a:r>
              <a:rPr lang="en-US" sz="2400" dirty="0">
                <a:latin typeface="Times New Roman" panose="02020603050405020304" pitchFamily="18" charset="0"/>
                <a:cs typeface="Times New Roman" panose="02020603050405020304" pitchFamily="18" charset="0"/>
              </a:rPr>
              <a:t>Be an active listener </a:t>
            </a:r>
          </a:p>
          <a:p>
            <a:pPr>
              <a:lnSpc>
                <a:spcPct val="80000"/>
              </a:lnSpc>
            </a:pPr>
            <a:r>
              <a:rPr lang="en-US" sz="2400" dirty="0">
                <a:latin typeface="Times New Roman" panose="02020603050405020304" pitchFamily="18" charset="0"/>
                <a:cs typeface="Times New Roman" panose="02020603050405020304" pitchFamily="18" charset="0"/>
              </a:rPr>
              <a:t>Ask open-ended questions to assess understanding and comprehension</a:t>
            </a:r>
          </a:p>
          <a:p>
            <a:pPr>
              <a:lnSpc>
                <a:spcPct val="80000"/>
              </a:lnSpc>
            </a:pPr>
            <a:r>
              <a:rPr lang="en-US" sz="2400" dirty="0">
                <a:latin typeface="Times New Roman" panose="02020603050405020304" pitchFamily="18" charset="0"/>
                <a:cs typeface="Times New Roman" panose="02020603050405020304" pitchFamily="18" charset="0"/>
              </a:rPr>
              <a:t>Be aware of non-verbal messages </a:t>
            </a:r>
          </a:p>
          <a:p>
            <a:pPr>
              <a:lnSpc>
                <a:spcPct val="80000"/>
              </a:lnSpc>
            </a:pPr>
            <a:r>
              <a:rPr lang="en-US" sz="2400" dirty="0">
                <a:latin typeface="Times New Roman" panose="02020603050405020304" pitchFamily="18" charset="0"/>
                <a:cs typeface="Times New Roman" panose="02020603050405020304" pitchFamily="18" charset="0"/>
              </a:rPr>
              <a:t>Verify his understanding of the research study throughout the process</a:t>
            </a:r>
          </a:p>
          <a:p>
            <a:pPr>
              <a:lnSpc>
                <a:spcPct val="80000"/>
              </a:lnSpc>
            </a:pPr>
            <a:r>
              <a:rPr lang="en-US" sz="2400" dirty="0">
                <a:latin typeface="Times New Roman" panose="02020603050405020304" pitchFamily="18" charset="0"/>
                <a:cs typeface="Times New Roman" panose="02020603050405020304" pitchFamily="18" charset="0"/>
              </a:rPr>
              <a:t>Be available anytime for any question and answer to subject’s satisfaction</a:t>
            </a:r>
          </a:p>
          <a:p>
            <a:pPr>
              <a:lnSpc>
                <a:spcPct val="80000"/>
              </a:lnSpc>
            </a:pPr>
            <a:r>
              <a:rPr lang="en-US" sz="2400" dirty="0">
                <a:latin typeface="Times New Roman" panose="02020603050405020304" pitchFamily="18" charset="0"/>
                <a:cs typeface="Times New Roman" panose="02020603050405020304" pitchFamily="18" charset="0"/>
              </a:rPr>
              <a:t>Do not rush the process or the subject/ample time to consider participation</a:t>
            </a:r>
          </a:p>
          <a:p>
            <a:endParaRPr lang="en-US" dirty="0"/>
          </a:p>
        </p:txBody>
      </p:sp>
      <p:pic>
        <p:nvPicPr>
          <p:cNvPr id="4" name="Picture 3" descr="New Clear Vision | 2013 | Novemb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314" y="4616388"/>
            <a:ext cx="1513909" cy="1094339"/>
          </a:xfrm>
          <a:prstGeom prst="ellipse">
            <a:avLst/>
          </a:prstGeom>
          <a:ln w="63500" cap="rnd">
            <a:solidFill>
              <a:srgbClr val="7030A0"/>
            </a:solidFill>
            <a:prstDash val="lgDashDotDot"/>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Listen, Understand, Act | Listen, Understand, Act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483" y="1272333"/>
            <a:ext cx="2675037" cy="1784229"/>
          </a:xfrm>
          <a:prstGeom prst="ellipse">
            <a:avLst/>
          </a:prstGeom>
          <a:blipFill>
            <a:blip r:embed="rId4"/>
            <a:tile tx="0" ty="0" sx="100000" sy="100000" flip="none" algn="tl"/>
          </a:blipFill>
          <a:ln w="63500" cap="rnd">
            <a:solidFill>
              <a:srgbClr val="7030A0"/>
            </a:solidFill>
          </a:ln>
          <a:effectLst>
            <a:outerShdw blurRad="381000" dist="292100" dir="5400000" sx="-80000" sy="-18000" rotWithShape="0">
              <a:srgbClr val="000000">
                <a:alpha val="22000"/>
              </a:srgbClr>
            </a:outerShdw>
          </a:effectLst>
          <a:scene3d>
            <a:camera prst="isometricOffAxis2Lef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548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p:cNvSpPr>
            <a:spLocks noGrp="1"/>
          </p:cNvSpPr>
          <p:nvPr>
            <p:ph idx="1"/>
          </p:nvPr>
        </p:nvSpPr>
        <p:spPr>
          <a:xfrm>
            <a:off x="535290" y="2374628"/>
            <a:ext cx="8596668" cy="4283624"/>
          </a:xfrm>
        </p:spPr>
        <p:txBody>
          <a:bodyPr>
            <a:normAutofit fontScale="92500" lnSpcReduction="10000"/>
          </a:bodyPr>
          <a:lstStyle/>
          <a:p>
            <a:r>
              <a:rPr lang="en-US" sz="2400" dirty="0">
                <a:latin typeface="Times New Roman" panose="02020603050405020304" pitchFamily="18" charset="0"/>
                <a:cs typeface="Times New Roman" panose="02020603050405020304" pitchFamily="18" charset="0"/>
              </a:rPr>
              <a:t>Using language understandable to the subject</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Discussion and subject demonstrates understanding</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Explanation and discussion performed without coercion or undue influence to participate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Correct version of the ICF was utilized (process for old version)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Usage of ICF aids: visual, demonstrations, etc. (must be IRB approved)</a:t>
            </a:r>
          </a:p>
          <a:p>
            <a:endParaRPr lang="en-US" dirty="0"/>
          </a:p>
        </p:txBody>
      </p:sp>
      <p:pic>
        <p:nvPicPr>
          <p:cNvPr id="4" name="Picture 3" descr="Datei:Approve icon.svg – Wiktiona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519" y="2150670"/>
            <a:ext cx="1892960" cy="1892960"/>
          </a:xfrm>
          <a:prstGeom prst="rect">
            <a:avLst/>
          </a:prstGeom>
          <a:solidFill>
            <a:srgbClr val="FFFFFF">
              <a:shade val="85000"/>
            </a:srgbClr>
          </a:solidFill>
          <a:ln w="1905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07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8255"/>
          </a:xfrm>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677334" y="1756229"/>
            <a:ext cx="8596668" cy="5013848"/>
          </a:xfrm>
        </p:spPr>
        <p:txBody>
          <a:bodyPr>
            <a:normAutofit/>
          </a:bodyPr>
          <a:lstStyle/>
          <a:p>
            <a:r>
              <a:rPr lang="en-US" sz="2400" dirty="0">
                <a:latin typeface="Times New Roman" panose="02020603050405020304" pitchFamily="18" charset="0"/>
                <a:cs typeface="Times New Roman" panose="02020603050405020304" pitchFamily="18" charset="0"/>
              </a:rPr>
              <a:t>Identify regulations/guidance for the informed consent process (ICP)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Examine processes utilized to conduct the informed consent process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Discuss components and best practices when conducting the informed consent process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Recognize errors and review corrective action and preventions</a:t>
            </a: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7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58392"/>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How: How to Conduct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the ICP?</a:t>
            </a:r>
            <a:endParaRPr lang="en-US" sz="5400" dirty="0"/>
          </a:p>
        </p:txBody>
      </p:sp>
      <p:sp>
        <p:nvSpPr>
          <p:cNvPr id="3" name="Content Placeholder 2"/>
          <p:cNvSpPr>
            <a:spLocks noGrp="1"/>
          </p:cNvSpPr>
          <p:nvPr>
            <p:ph idx="1"/>
          </p:nvPr>
        </p:nvSpPr>
        <p:spPr>
          <a:xfrm>
            <a:off x="677334" y="2370338"/>
            <a:ext cx="8786262" cy="4487661"/>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Assessing comprehension:</a:t>
            </a:r>
          </a:p>
          <a:p>
            <a:pPr lvl="1"/>
            <a:r>
              <a:rPr lang="en-US" sz="2400" dirty="0">
                <a:solidFill>
                  <a:schemeClr val="tx1"/>
                </a:solidFill>
                <a:latin typeface="Times New Roman" panose="02020603050405020304" pitchFamily="18" charset="0"/>
                <a:cs typeface="Times New Roman" panose="02020603050405020304" pitchFamily="18" charset="0"/>
              </a:rPr>
              <a:t>Teach-back</a:t>
            </a:r>
            <a:r>
              <a:rPr lang="en-US" sz="2400" dirty="0">
                <a:latin typeface="Times New Roman" panose="02020603050405020304" pitchFamily="18" charset="0"/>
                <a:cs typeface="Times New Roman" panose="02020603050405020304" pitchFamily="18" charset="0"/>
              </a:rPr>
              <a:t> ( “Tell me in your own words”)</a:t>
            </a:r>
          </a:p>
          <a:p>
            <a:pPr lvl="1"/>
            <a:r>
              <a:rPr lang="en-US" sz="2400" dirty="0">
                <a:latin typeface="Times New Roman" panose="02020603050405020304" pitchFamily="18" charset="0"/>
                <a:cs typeface="Times New Roman" panose="02020603050405020304" pitchFamily="18" charset="0"/>
              </a:rPr>
              <a:t>Ask open-ended questions</a:t>
            </a:r>
          </a:p>
          <a:p>
            <a:pPr lvl="2"/>
            <a:r>
              <a:rPr lang="en-US" sz="2200" dirty="0">
                <a:latin typeface="Times New Roman" panose="02020603050405020304" pitchFamily="18" charset="0"/>
                <a:cs typeface="Times New Roman" panose="02020603050405020304" pitchFamily="18" charset="0"/>
              </a:rPr>
              <a:t>How would you describe the purpose of the study to your family?</a:t>
            </a:r>
          </a:p>
          <a:p>
            <a:pPr lvl="2"/>
            <a:r>
              <a:rPr lang="en-US" sz="2200" dirty="0">
                <a:latin typeface="Times New Roman" panose="02020603050405020304" pitchFamily="18" charset="0"/>
                <a:cs typeface="Times New Roman" panose="02020603050405020304" pitchFamily="18" charset="0"/>
              </a:rPr>
              <a:t>What will happen to you in this study?</a:t>
            </a:r>
          </a:p>
          <a:p>
            <a:pPr lvl="2"/>
            <a:r>
              <a:rPr lang="en-US" sz="2200" dirty="0">
                <a:latin typeface="Times New Roman" panose="02020603050405020304" pitchFamily="18" charset="0"/>
                <a:cs typeface="Times New Roman" panose="02020603050405020304" pitchFamily="18" charset="0"/>
              </a:rPr>
              <a:t>What are the benefits of you participating in the study?</a:t>
            </a:r>
          </a:p>
          <a:p>
            <a:pPr lvl="2"/>
            <a:r>
              <a:rPr lang="en-US" sz="2200" dirty="0">
                <a:latin typeface="Times New Roman" panose="02020603050405020304" pitchFamily="18" charset="0"/>
                <a:cs typeface="Times New Roman" panose="02020603050405020304" pitchFamily="18" charset="0"/>
              </a:rPr>
              <a:t>What are the potential risks involved if you participate?</a:t>
            </a:r>
          </a:p>
          <a:p>
            <a:pPr lvl="2"/>
            <a:r>
              <a:rPr lang="en-US" sz="2200" dirty="0">
                <a:latin typeface="Times New Roman" panose="02020603050405020304" pitchFamily="18" charset="0"/>
                <a:cs typeface="Times New Roman" panose="02020603050405020304" pitchFamily="18" charset="0"/>
              </a:rPr>
              <a:t>What are the alternatives treatments available to you if you do not participate??</a:t>
            </a:r>
          </a:p>
          <a:p>
            <a:endParaRPr lang="en-US" sz="2400" dirty="0"/>
          </a:p>
        </p:txBody>
      </p:sp>
      <p:pic>
        <p:nvPicPr>
          <p:cNvPr id="5" name="Picture 4" descr="How to verify people telling they trust you – Simone Favar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596" y="1390466"/>
            <a:ext cx="2315535" cy="2155052"/>
          </a:xfrm>
          <a:prstGeom prst="round2DiagRect">
            <a:avLst>
              <a:gd name="adj1" fmla="val 16667"/>
              <a:gd name="adj2" fmla="val 0"/>
            </a:avLst>
          </a:prstGeom>
          <a:ln w="889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7426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13186"/>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Will be Discussed During the ICP?</a:t>
            </a:r>
          </a:p>
        </p:txBody>
      </p:sp>
      <p:sp>
        <p:nvSpPr>
          <p:cNvPr id="3" name="Content Placeholder 2"/>
          <p:cNvSpPr>
            <a:spLocks noGrp="1"/>
          </p:cNvSpPr>
          <p:nvPr>
            <p:ph idx="1"/>
          </p:nvPr>
        </p:nvSpPr>
        <p:spPr>
          <a:xfrm>
            <a:off x="677334" y="2532993"/>
            <a:ext cx="7892508" cy="4151892"/>
          </a:xfrm>
        </p:spPr>
        <p:txBody>
          <a:bodyPr>
            <a:normAutofit/>
          </a:bodyPr>
          <a:lstStyle/>
          <a:p>
            <a:r>
              <a:rPr lang="en-US" sz="2900" dirty="0">
                <a:latin typeface="Times New Roman" panose="02020603050405020304" pitchFamily="18" charset="0"/>
                <a:cs typeface="Times New Roman" panose="02020603050405020304" pitchFamily="18" charset="0"/>
              </a:rPr>
              <a:t>The essential elements of the ICF</a:t>
            </a:r>
          </a:p>
          <a:p>
            <a:pPr marL="457200" lvl="1" indent="0">
              <a:buNone/>
            </a:pPr>
            <a:endParaRPr lang="en-US" sz="3100" dirty="0">
              <a:latin typeface="Times New Roman" panose="02020603050405020304" pitchFamily="18" charset="0"/>
              <a:cs typeface="Times New Roman" panose="02020603050405020304" pitchFamily="18" charset="0"/>
            </a:endParaRPr>
          </a:p>
        </p:txBody>
      </p:sp>
      <p:pic>
        <p:nvPicPr>
          <p:cNvPr id="4" name="Picture 3" descr="Contents should be across different networks, platfor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7809" y="683581"/>
            <a:ext cx="1303464" cy="1639205"/>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a:scene3d>
            <a:camera prst="orthographicFront"/>
            <a:lightRig rig="threePt" dir="t"/>
          </a:scene3d>
          <a:sp3d>
            <a:bevelT w="139700" h="139700" prst="divot"/>
          </a:sp3d>
        </p:spPr>
      </p:pic>
      <p:graphicFrame>
        <p:nvGraphicFramePr>
          <p:cNvPr id="5" name="Table 4"/>
          <p:cNvGraphicFramePr>
            <a:graphicFrameLocks noGrp="1"/>
          </p:cNvGraphicFramePr>
          <p:nvPr>
            <p:extLst>
              <p:ext uri="{D42A27DB-BD31-4B8C-83A1-F6EECF244321}">
                <p14:modId xmlns:p14="http://schemas.microsoft.com/office/powerpoint/2010/main" val="640648762"/>
              </p:ext>
            </p:extLst>
          </p:nvPr>
        </p:nvGraphicFramePr>
        <p:xfrm>
          <a:off x="425303" y="3189766"/>
          <a:ext cx="9845749" cy="3383280"/>
        </p:xfrm>
        <a:graphic>
          <a:graphicData uri="http://schemas.openxmlformats.org/drawingml/2006/table">
            <a:tbl>
              <a:tblPr firstRow="1" bandRow="1">
                <a:tableStyleId>{5C22544A-7EE6-4342-B048-85BDC9FD1C3A}</a:tableStyleId>
              </a:tblPr>
              <a:tblGrid>
                <a:gridCol w="2285162">
                  <a:extLst>
                    <a:ext uri="{9D8B030D-6E8A-4147-A177-3AD203B41FA5}">
                      <a16:colId xmlns:a16="http://schemas.microsoft.com/office/drawing/2014/main" val="538212060"/>
                    </a:ext>
                  </a:extLst>
                </a:gridCol>
                <a:gridCol w="3637881">
                  <a:extLst>
                    <a:ext uri="{9D8B030D-6E8A-4147-A177-3AD203B41FA5}">
                      <a16:colId xmlns:a16="http://schemas.microsoft.com/office/drawing/2014/main" val="3589245196"/>
                    </a:ext>
                  </a:extLst>
                </a:gridCol>
                <a:gridCol w="3922706">
                  <a:extLst>
                    <a:ext uri="{9D8B030D-6E8A-4147-A177-3AD203B41FA5}">
                      <a16:colId xmlns:a16="http://schemas.microsoft.com/office/drawing/2014/main" val="1697784562"/>
                    </a:ext>
                  </a:extLst>
                </a:gridCol>
              </a:tblGrid>
              <a:tr h="30392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64715430"/>
                  </a:ext>
                </a:extLst>
              </a:tr>
              <a:tr h="1899521">
                <a:tc>
                  <a:txBody>
                    <a:bodyPr/>
                    <a:lstStyle/>
                    <a:p>
                      <a:pPr lvl="0" algn="l"/>
                      <a:r>
                        <a:rPr lang="en-US" sz="2400" spc="0" dirty="0">
                          <a:latin typeface="Times New Roman" panose="02020603050405020304" pitchFamily="18" charset="0"/>
                          <a:cs typeface="Times New Roman" panose="02020603050405020304" pitchFamily="18" charset="0"/>
                        </a:rPr>
                        <a:t>Research</a:t>
                      </a:r>
                    </a:p>
                    <a:p>
                      <a:pPr lvl="0" algn="l"/>
                      <a:endParaRPr lang="en-US" sz="2400" spc="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Voluntary participation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Length of participation</a:t>
                      </a:r>
                    </a:p>
                    <a:p>
                      <a:pPr lvl="0" algn="l"/>
                      <a:endParaRPr lang="en-US" sz="2400" spc="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Purpose/Procedures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Which procedures are research and which are considered standard of care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Risk/benefits/discomforts</a:t>
                      </a:r>
                    </a:p>
                    <a:p>
                      <a:endParaRPr lang="en-US"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Alternatives to participation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Confidentiality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Compensation for injury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Contact Information</a:t>
                      </a:r>
                    </a:p>
                    <a:p>
                      <a:endParaRPr lang="en-US" sz="2400" dirty="0"/>
                    </a:p>
                  </a:txBody>
                  <a:tcPr/>
                </a:tc>
                <a:extLst>
                  <a:ext uri="{0D108BD9-81ED-4DB2-BD59-A6C34878D82A}">
                    <a16:rowId xmlns:a16="http://schemas.microsoft.com/office/drawing/2014/main" val="1629752574"/>
                  </a:ext>
                </a:extLst>
              </a:tr>
            </a:tbl>
          </a:graphicData>
        </a:graphic>
      </p:graphicFrame>
    </p:spTree>
    <p:extLst>
      <p:ext uri="{BB962C8B-B14F-4D97-AF65-F5344CB8AC3E}">
        <p14:creationId xmlns:p14="http://schemas.microsoft.com/office/powerpoint/2010/main" val="143573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893903"/>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Will be Discussed During the ICP?</a:t>
            </a:r>
            <a:endParaRPr lang="en-US" sz="5400" dirty="0"/>
          </a:p>
        </p:txBody>
      </p:sp>
      <p:sp>
        <p:nvSpPr>
          <p:cNvPr id="3" name="Content Placeholder 2"/>
          <p:cNvSpPr>
            <a:spLocks noGrp="1"/>
          </p:cNvSpPr>
          <p:nvPr>
            <p:ph idx="1"/>
          </p:nvPr>
        </p:nvSpPr>
        <p:spPr>
          <a:xfrm>
            <a:off x="677333" y="2503503"/>
            <a:ext cx="10763299" cy="4152478"/>
          </a:xfrm>
        </p:spPr>
        <p:txBody>
          <a:bodyPr>
            <a:normAutofit/>
          </a:bodyPr>
          <a:lstStyle/>
          <a:p>
            <a:r>
              <a:rPr lang="en-US" sz="2200" dirty="0">
                <a:latin typeface="Times New Roman" panose="02020603050405020304" pitchFamily="18" charset="0"/>
                <a:cs typeface="Times New Roman" panose="02020603050405020304" pitchFamily="18" charset="0"/>
              </a:rPr>
              <a:t>The additional elements of the ICF:</a:t>
            </a:r>
          </a:p>
          <a:p>
            <a:pPr lvl="1"/>
            <a:endParaRPr lang="en-US" sz="2400" dirty="0">
              <a:latin typeface="Times New Roman" panose="02020603050405020304" pitchFamily="18" charset="0"/>
              <a:cs typeface="Times New Roman" panose="02020603050405020304" pitchFamily="18" charset="0"/>
            </a:endParaRPr>
          </a:p>
        </p:txBody>
      </p:sp>
      <p:pic>
        <p:nvPicPr>
          <p:cNvPr id="4" name="Picture 3" descr="To-Do List by sheikh_tuhin - clip art, clip board, clip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166" y="2357279"/>
            <a:ext cx="2400169" cy="2995530"/>
          </a:xfrm>
          <a:prstGeom prst="ellipse">
            <a:avLst/>
          </a:prstGeom>
          <a:ln w="762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Table 4"/>
          <p:cNvGraphicFramePr>
            <a:graphicFrameLocks noGrp="1"/>
          </p:cNvGraphicFramePr>
          <p:nvPr>
            <p:extLst>
              <p:ext uri="{D42A27DB-BD31-4B8C-83A1-F6EECF244321}">
                <p14:modId xmlns:p14="http://schemas.microsoft.com/office/powerpoint/2010/main" val="663566129"/>
              </p:ext>
            </p:extLst>
          </p:nvPr>
        </p:nvGraphicFramePr>
        <p:xfrm>
          <a:off x="744739" y="2894120"/>
          <a:ext cx="8869778" cy="3840480"/>
        </p:xfrm>
        <a:graphic>
          <a:graphicData uri="http://schemas.openxmlformats.org/drawingml/2006/table">
            <a:tbl>
              <a:tblPr firstRow="1" bandRow="1">
                <a:tableStyleId>{5C22544A-7EE6-4342-B048-85BDC9FD1C3A}</a:tableStyleId>
              </a:tblPr>
              <a:tblGrid>
                <a:gridCol w="2752431">
                  <a:extLst>
                    <a:ext uri="{9D8B030D-6E8A-4147-A177-3AD203B41FA5}">
                      <a16:colId xmlns:a16="http://schemas.microsoft.com/office/drawing/2014/main" val="2546932209"/>
                    </a:ext>
                  </a:extLst>
                </a:gridCol>
                <a:gridCol w="3160755">
                  <a:extLst>
                    <a:ext uri="{9D8B030D-6E8A-4147-A177-3AD203B41FA5}">
                      <a16:colId xmlns:a16="http://schemas.microsoft.com/office/drawing/2014/main" val="328184061"/>
                    </a:ext>
                  </a:extLst>
                </a:gridCol>
                <a:gridCol w="2956592">
                  <a:extLst>
                    <a:ext uri="{9D8B030D-6E8A-4147-A177-3AD203B41FA5}">
                      <a16:colId xmlns:a16="http://schemas.microsoft.com/office/drawing/2014/main" val="3661661374"/>
                    </a:ext>
                  </a:extLst>
                </a:gridCol>
              </a:tblGrid>
              <a:tr h="307759">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32319"/>
                  </a:ext>
                </a:extLst>
              </a:tr>
              <a:tr h="1615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Risks if the subject is or may become pregnant</a:t>
                      </a:r>
                    </a:p>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Circumstances under which the subject’s participation may be terminated by the PI</a:t>
                      </a:r>
                    </a:p>
                    <a:p>
                      <a:endParaRPr lang="en-US" sz="2400" dirty="0">
                        <a:latin typeface="Times New Roman" panose="02020603050405020304" pitchFamily="18" charset="0"/>
                        <a:cs typeface="Times New Roman" panose="02020603050405020304" pitchFamily="18" charset="0"/>
                      </a:endParaRPr>
                    </a:p>
                  </a:txBody>
                  <a:tcPr/>
                </a:tc>
                <a:tc>
                  <a:txBody>
                    <a:bodyPr/>
                    <a:lstStyle/>
                    <a:p>
                      <a:pPr lvl="1"/>
                      <a:r>
                        <a:rPr lang="en-US" sz="2400" dirty="0">
                          <a:latin typeface="Times New Roman" panose="02020603050405020304" pitchFamily="18" charset="0"/>
                          <a:cs typeface="Times New Roman" panose="02020603050405020304" pitchFamily="18" charset="0"/>
                        </a:rPr>
                        <a:t>Additional costs to the subject</a:t>
                      </a:r>
                    </a:p>
                  </a:txBody>
                  <a:tcPr/>
                </a:tc>
                <a:extLst>
                  <a:ext uri="{0D108BD9-81ED-4DB2-BD59-A6C34878D82A}">
                    <a16:rowId xmlns:a16="http://schemas.microsoft.com/office/drawing/2014/main" val="755490062"/>
                  </a:ext>
                </a:extLst>
              </a:tr>
              <a:tr h="1307977">
                <a:tc>
                  <a:txBody>
                    <a:bodyPr/>
                    <a:lstStyle/>
                    <a:p>
                      <a:r>
                        <a:rPr lang="en-US" sz="2400" dirty="0">
                          <a:latin typeface="Times New Roman" panose="02020603050405020304" pitchFamily="18" charset="0"/>
                          <a:cs typeface="Times New Roman" panose="02020603050405020304" pitchFamily="18" charset="0"/>
                        </a:rPr>
                        <a:t>New findings that may affect willingness to participate</a:t>
                      </a:r>
                    </a:p>
                  </a:txBody>
                  <a:tcPr/>
                </a:tc>
                <a:tc>
                  <a:txBody>
                    <a:bodyPr/>
                    <a:lstStyle/>
                    <a:p>
                      <a:r>
                        <a:rPr lang="en-US" sz="2400" dirty="0">
                          <a:latin typeface="Times New Roman" panose="02020603050405020304" pitchFamily="18" charset="0"/>
                          <a:cs typeface="Times New Roman" panose="02020603050405020304" pitchFamily="18" charset="0"/>
                        </a:rPr>
                        <a:t>Approximate number of subjects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Consequences of a subject’s decision to withdraw</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1850935"/>
                  </a:ext>
                </a:extLst>
              </a:tr>
            </a:tbl>
          </a:graphicData>
        </a:graphic>
      </p:graphicFrame>
    </p:spTree>
    <p:extLst>
      <p:ext uri="{BB962C8B-B14F-4D97-AF65-F5344CB8AC3E}">
        <p14:creationId xmlns:p14="http://schemas.microsoft.com/office/powerpoint/2010/main" val="1684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23714" cy="1996966"/>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Responsibilities Do We Have as Researchers?</a:t>
            </a:r>
          </a:p>
        </p:txBody>
      </p:sp>
      <p:sp>
        <p:nvSpPr>
          <p:cNvPr id="3" name="Content Placeholder 2"/>
          <p:cNvSpPr>
            <a:spLocks noGrp="1"/>
          </p:cNvSpPr>
          <p:nvPr>
            <p:ph idx="1"/>
          </p:nvPr>
        </p:nvSpPr>
        <p:spPr>
          <a:xfrm>
            <a:off x="677334" y="2359152"/>
            <a:ext cx="8596668" cy="4297679"/>
          </a:xfrm>
        </p:spPr>
        <p:txBody>
          <a:bodyPr>
            <a:normAutofit fontScale="92500" lnSpcReduction="20000"/>
          </a:bodyPr>
          <a:lstStyle/>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Protect the subject’s rights and safety</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Assure each person is adequately informed </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Ensure each subject volunteers without coercion or undue 			 influence to participate in the study</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Reduce risk to a minimum for the subject/do no harm</a:t>
            </a:r>
          </a:p>
          <a:p>
            <a:pPr marL="0" indent="0">
              <a:lnSpc>
                <a:spcPct val="90000"/>
              </a:lnSpc>
              <a:buNone/>
              <a:defRPr/>
            </a:pPr>
            <a:endParaRPr lang="en-US" sz="2600" dirty="0">
              <a:solidFill>
                <a:schemeClr val="tx1"/>
              </a:solidFill>
              <a:latin typeface="Times New Roman" panose="02020603050405020304" pitchFamily="18" charset="0"/>
              <a:cs typeface="Times New Roman" panose="02020603050405020304" pitchFamily="18" charset="0"/>
            </a:endParaRPr>
          </a:p>
          <a:p>
            <a:pPr indent="-557213">
              <a:lnSpc>
                <a:spcPct val="90000"/>
              </a:lnSpc>
              <a:defRPr/>
            </a:pPr>
            <a:r>
              <a:rPr lang="en-US" sz="2600" dirty="0">
                <a:solidFill>
                  <a:schemeClr val="tx1"/>
                </a:solidFill>
                <a:latin typeface="Times New Roman" panose="02020603050405020304" pitchFamily="18" charset="0"/>
                <a:cs typeface="Times New Roman" panose="02020603050405020304" pitchFamily="18" charset="0"/>
              </a:rPr>
              <a:t>Perform delegated tasks according to the protocol and which     	 you are qualified to conduct</a:t>
            </a:r>
          </a:p>
          <a:p>
            <a:pPr marL="0" indent="0">
              <a:buNone/>
            </a:pPr>
            <a:endParaRPr lang="en-US" dirty="0">
              <a:solidFill>
                <a:schemeClr val="tx1"/>
              </a:solidFill>
            </a:endParaRPr>
          </a:p>
        </p:txBody>
      </p:sp>
      <p:pic>
        <p:nvPicPr>
          <p:cNvPr id="4" name="Picture 3" descr="The Devine Write: Know Your Ro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3194096"/>
            <a:ext cx="2197174" cy="1699148"/>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7150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10" y="497633"/>
            <a:ext cx="9222759" cy="1760375"/>
          </a:xfrm>
        </p:spPr>
        <p:txBody>
          <a:bodyPr>
            <a:normAutofit fontScale="90000"/>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Are Some  Barriers to Conducting the ICP?</a:t>
            </a:r>
          </a:p>
        </p:txBody>
      </p:sp>
      <p:sp>
        <p:nvSpPr>
          <p:cNvPr id="3" name="Content Placeholder 2"/>
          <p:cNvSpPr>
            <a:spLocks noGrp="1"/>
          </p:cNvSpPr>
          <p:nvPr>
            <p:ph idx="1"/>
          </p:nvPr>
        </p:nvSpPr>
        <p:spPr>
          <a:xfrm>
            <a:off x="677334" y="2258008"/>
            <a:ext cx="8596668" cy="4441371"/>
          </a:xfrm>
        </p:spPr>
        <p:txBody>
          <a:bodyPr>
            <a:normAutofit/>
          </a:bodyPr>
          <a:lstStyle/>
          <a:p>
            <a:pPr>
              <a:lnSpc>
                <a:spcPct val="90000"/>
              </a:lnSpc>
            </a:pPr>
            <a:r>
              <a:rPr lang="en-US" sz="2400" dirty="0">
                <a:latin typeface="Times New Roman" panose="02020603050405020304" pitchFamily="18" charset="0"/>
                <a:cs typeface="Times New Roman" panose="02020603050405020304" pitchFamily="18" charset="0"/>
              </a:rPr>
              <a:t>For the subject:</a:t>
            </a:r>
          </a:p>
          <a:p>
            <a:pPr lvl="1">
              <a:lnSpc>
                <a:spcPct val="90000"/>
              </a:lnSpc>
            </a:pPr>
            <a:r>
              <a:rPr lang="en-US" sz="2200" dirty="0">
                <a:latin typeface="Times New Roman" panose="02020603050405020304" pitchFamily="18" charset="0"/>
                <a:cs typeface="Times New Roman" panose="02020603050405020304" pitchFamily="18" charset="0"/>
              </a:rPr>
              <a:t>Cognition/capacity</a:t>
            </a:r>
          </a:p>
          <a:p>
            <a:pPr lvl="1">
              <a:lnSpc>
                <a:spcPct val="90000"/>
              </a:lnSpc>
            </a:pPr>
            <a:r>
              <a:rPr lang="en-US" sz="2200" dirty="0">
                <a:latin typeface="Times New Roman" panose="02020603050405020304" pitchFamily="18" charset="0"/>
                <a:cs typeface="Times New Roman" panose="02020603050405020304" pitchFamily="18" charset="0"/>
              </a:rPr>
              <a:t>Level of education       </a:t>
            </a:r>
          </a:p>
          <a:p>
            <a:pPr lvl="1">
              <a:lnSpc>
                <a:spcPct val="90000"/>
              </a:lnSpc>
            </a:pPr>
            <a:r>
              <a:rPr lang="en-US" sz="2200" dirty="0">
                <a:latin typeface="Times New Roman" panose="02020603050405020304" pitchFamily="18" charset="0"/>
                <a:cs typeface="Times New Roman" panose="02020603050405020304" pitchFamily="18" charset="0"/>
              </a:rPr>
              <a:t>Social/cultural values  </a:t>
            </a:r>
          </a:p>
          <a:p>
            <a:pPr lvl="1">
              <a:lnSpc>
                <a:spcPct val="90000"/>
              </a:lnSpc>
            </a:pPr>
            <a:r>
              <a:rPr lang="en-US" sz="2200" dirty="0">
                <a:latin typeface="Times New Roman" panose="02020603050405020304" pitchFamily="18" charset="0"/>
                <a:cs typeface="Times New Roman" panose="02020603050405020304" pitchFamily="18" charset="0"/>
              </a:rPr>
              <a:t>Language  </a:t>
            </a:r>
          </a:p>
          <a:p>
            <a:pPr lvl="1">
              <a:lnSpc>
                <a:spcPct val="90000"/>
              </a:lnSpc>
            </a:pPr>
            <a:r>
              <a:rPr lang="en-US" sz="2200" dirty="0">
                <a:latin typeface="Times New Roman" panose="02020603050405020304" pitchFamily="18" charset="0"/>
                <a:cs typeface="Times New Roman" panose="02020603050405020304" pitchFamily="18" charset="0"/>
              </a:rPr>
              <a:t>Age     		    </a:t>
            </a:r>
          </a:p>
          <a:p>
            <a:pPr lvl="1">
              <a:lnSpc>
                <a:spcPct val="90000"/>
              </a:lnSpc>
            </a:pPr>
            <a:r>
              <a:rPr lang="en-US" sz="2200" dirty="0">
                <a:latin typeface="Times New Roman" panose="02020603050405020304" pitchFamily="18" charset="0"/>
                <a:cs typeface="Times New Roman" panose="02020603050405020304" pitchFamily="18" charset="0"/>
              </a:rPr>
              <a:t>Environment    	</a:t>
            </a:r>
          </a:p>
          <a:p>
            <a:pPr lvl="1">
              <a:lnSpc>
                <a:spcPct val="90000"/>
              </a:lnSpc>
            </a:pPr>
            <a:r>
              <a:rPr lang="en-US" sz="2200" dirty="0">
                <a:latin typeface="Times New Roman" panose="02020603050405020304" pitchFamily="18" charset="0"/>
                <a:cs typeface="Times New Roman" panose="02020603050405020304" pitchFamily="18" charset="0"/>
              </a:rPr>
              <a:t>Anxiety/fear</a:t>
            </a:r>
          </a:p>
          <a:p>
            <a:pPr lvl="1">
              <a:lnSpc>
                <a:spcPct val="90000"/>
              </a:lnSpc>
            </a:pPr>
            <a:r>
              <a:rPr lang="en-US" sz="2200" dirty="0">
                <a:latin typeface="Times New Roman" panose="02020603050405020304" pitchFamily="18" charset="0"/>
                <a:cs typeface="Times New Roman" panose="02020603050405020304" pitchFamily="18" charset="0"/>
              </a:rPr>
              <a:t>Readability of the ICF</a:t>
            </a:r>
          </a:p>
          <a:p>
            <a:pPr lvl="1">
              <a:lnSpc>
                <a:spcPct val="90000"/>
              </a:lnSpc>
            </a:pPr>
            <a:r>
              <a:rPr lang="en-US" sz="2200" dirty="0">
                <a:latin typeface="Times New Roman" panose="02020603050405020304" pitchFamily="18" charset="0"/>
                <a:cs typeface="Times New Roman" panose="02020603050405020304" pitchFamily="18" charset="0"/>
              </a:rPr>
              <a:t>Length of the ICF</a:t>
            </a:r>
          </a:p>
          <a:p>
            <a:endParaRPr lang="en-US" dirty="0"/>
          </a:p>
        </p:txBody>
      </p:sp>
      <p:pic>
        <p:nvPicPr>
          <p:cNvPr id="5" name="Picture 4" descr="Why I don’t Use GNOME but Everyone Else Shoul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990" y="3392480"/>
            <a:ext cx="2617494" cy="1676832"/>
          </a:xfrm>
          <a:prstGeom prst="rect">
            <a:avLst/>
          </a:prstGeom>
          <a:ln w="762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39160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835020"/>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Is Needed After Obtaining Consent?</a:t>
            </a:r>
          </a:p>
        </p:txBody>
      </p:sp>
      <p:sp>
        <p:nvSpPr>
          <p:cNvPr id="3" name="Content Placeholder 2"/>
          <p:cNvSpPr>
            <a:spLocks noGrp="1"/>
          </p:cNvSpPr>
          <p:nvPr>
            <p:ph idx="1"/>
          </p:nvPr>
        </p:nvSpPr>
        <p:spPr>
          <a:xfrm>
            <a:off x="677334" y="2444620"/>
            <a:ext cx="10252936" cy="4120772"/>
          </a:xfrm>
        </p:spPr>
        <p:txBody>
          <a:bodyPr>
            <a:noAutofit/>
          </a:bodyPr>
          <a:lstStyle/>
          <a:p>
            <a:r>
              <a:rPr lang="en-US" sz="2400" dirty="0">
                <a:latin typeface="Times New Roman" panose="02020603050405020304" pitchFamily="18" charset="0"/>
                <a:cs typeface="Times New Roman" panose="02020603050405020304" pitchFamily="18" charset="0"/>
              </a:rPr>
              <a:t>Original to be maintained with research documents unless approval by IRB to maintain in different manner</a:t>
            </a:r>
          </a:p>
          <a:p>
            <a:r>
              <a:rPr lang="en-US" sz="2400" dirty="0">
                <a:latin typeface="Times New Roman" panose="02020603050405020304" pitchFamily="18" charset="0"/>
                <a:cs typeface="Times New Roman" panose="02020603050405020304" pitchFamily="18" charset="0"/>
              </a:rPr>
              <a:t>Give a copy to subject, give a signed copy if following ICH GCP E6(R2)</a:t>
            </a:r>
          </a:p>
          <a:p>
            <a:r>
              <a:rPr lang="en-US" sz="2400" dirty="0">
                <a:latin typeface="Times New Roman" panose="02020603050405020304" pitchFamily="18" charset="0"/>
                <a:cs typeface="Times New Roman" panose="02020603050405020304" pitchFamily="18" charset="0"/>
              </a:rPr>
              <a:t>Completion of the ICP documentation</a:t>
            </a:r>
          </a:p>
          <a:p>
            <a:r>
              <a:rPr lang="en-US" sz="2400" dirty="0">
                <a:latin typeface="Times New Roman" panose="02020603050405020304" pitchFamily="18" charset="0"/>
                <a:cs typeface="Times New Roman" panose="02020603050405020304" pitchFamily="18" charset="0"/>
              </a:rPr>
              <a:t>Document/place a copy of the signed ICF in the subject’s medical record (if required)</a:t>
            </a:r>
          </a:p>
          <a:p>
            <a:r>
              <a:rPr lang="en-US" sz="2400" dirty="0">
                <a:latin typeface="Times New Roman" panose="02020603050405020304" pitchFamily="18" charset="0"/>
                <a:cs typeface="Times New Roman" panose="02020603050405020304" pitchFamily="18" charset="0"/>
              </a:rPr>
              <a:t>Document continued desire to participate at each subsequent study visit</a:t>
            </a:r>
          </a:p>
          <a:p>
            <a:r>
              <a:rPr lang="en-US" sz="2400" dirty="0">
                <a:latin typeface="Times New Roman" panose="02020603050405020304" pitchFamily="18" charset="0"/>
                <a:cs typeface="Times New Roman" panose="02020603050405020304" pitchFamily="18" charset="0"/>
              </a:rPr>
              <a:t>Re-Consent if needed</a:t>
            </a:r>
          </a:p>
          <a:p>
            <a:r>
              <a:rPr lang="en-US" sz="2400" dirty="0">
                <a:latin typeface="Times New Roman" panose="02020603050405020304" pitchFamily="18" charset="0"/>
                <a:cs typeface="Times New Roman" panose="02020603050405020304" pitchFamily="18" charset="0"/>
              </a:rPr>
              <a:t>Remember--- IT IS an ONGOING PROCESS??</a:t>
            </a:r>
          </a:p>
        </p:txBody>
      </p:sp>
      <p:pic>
        <p:nvPicPr>
          <p:cNvPr id="4" name="Picture 3" descr="Faire des listes pour commencer à écrire | ecrirecoa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240" y="3217744"/>
            <a:ext cx="1149535" cy="1640301"/>
          </a:xfrm>
          <a:prstGeom prst="rect">
            <a:avLst/>
          </a:prstGeom>
          <a:ln w="2286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32648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B9A5-BDBE-7949-899D-B1F8B24B8F18}"/>
              </a:ext>
            </a:extLst>
          </p:cNvPr>
          <p:cNvSpPr>
            <a:spLocks noGrp="1"/>
          </p:cNvSpPr>
          <p:nvPr>
            <p:ph type="title"/>
          </p:nvPr>
        </p:nvSpPr>
        <p:spPr>
          <a:xfrm>
            <a:off x="677334" y="609599"/>
            <a:ext cx="8596668" cy="1709057"/>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to Document </a:t>
            </a:r>
            <a:br>
              <a:rPr lang="en-US" sz="5400" b="1" dirty="0">
                <a:solidFill>
                  <a:srgbClr val="7030A0"/>
                </a:solidFill>
                <a:latin typeface="Times New Roman" panose="02020603050405020304" pitchFamily="18" charset="0"/>
                <a:cs typeface="Times New Roman" panose="02020603050405020304" pitchFamily="18" charset="0"/>
              </a:rPr>
            </a:br>
            <a:r>
              <a:rPr lang="en-US" sz="5400" b="1" dirty="0">
                <a:solidFill>
                  <a:srgbClr val="7030A0"/>
                </a:solidFill>
                <a:latin typeface="Times New Roman" panose="02020603050405020304" pitchFamily="18" charset="0"/>
                <a:cs typeface="Times New Roman" panose="02020603050405020304" pitchFamily="18" charset="0"/>
              </a:rPr>
              <a:t>regarding the ICP?</a:t>
            </a:r>
          </a:p>
        </p:txBody>
      </p:sp>
      <p:sp>
        <p:nvSpPr>
          <p:cNvPr id="3" name="Content Placeholder 2">
            <a:extLst>
              <a:ext uri="{FF2B5EF4-FFF2-40B4-BE49-F238E27FC236}">
                <a16:creationId xmlns:a16="http://schemas.microsoft.com/office/drawing/2014/main" id="{3CF944D7-0899-7241-B67D-BA2758BD0A6A}"/>
              </a:ext>
            </a:extLst>
          </p:cNvPr>
          <p:cNvSpPr>
            <a:spLocks noGrp="1"/>
          </p:cNvSpPr>
          <p:nvPr>
            <p:ph idx="1"/>
          </p:nvPr>
        </p:nvSpPr>
        <p:spPr>
          <a:xfrm>
            <a:off x="677334" y="2726871"/>
            <a:ext cx="10444322" cy="3971641"/>
          </a:xfrm>
        </p:spPr>
        <p:txBody>
          <a:bodyPr>
            <a:normAutofit/>
          </a:bodyPr>
          <a:lstStyle/>
          <a:p>
            <a:r>
              <a:rPr lang="en-US" sz="2400" dirty="0">
                <a:latin typeface="Times New Roman" panose="02020603050405020304" pitchFamily="18" charset="0"/>
                <a:cs typeface="Times New Roman" panose="02020603050405020304" pitchFamily="18" charset="0"/>
              </a:rPr>
              <a:t>Utilize a template for documentation of the process</a:t>
            </a:r>
          </a:p>
          <a:p>
            <a:pPr lvl="1"/>
            <a:r>
              <a:rPr lang="en-US" sz="2400" dirty="0">
                <a:latin typeface="Times New Roman" panose="02020603050405020304" pitchFamily="18" charset="0"/>
                <a:cs typeface="Times New Roman" panose="02020603050405020304" pitchFamily="18" charset="0"/>
              </a:rPr>
              <a:t>Sufficient opportunity to consider participation</a:t>
            </a:r>
          </a:p>
          <a:p>
            <a:pPr lvl="2"/>
            <a:r>
              <a:rPr lang="en-US" sz="2400" dirty="0">
                <a:latin typeface="Times New Roman" panose="02020603050405020304" pitchFamily="18" charset="0"/>
                <a:cs typeface="Times New Roman" panose="02020603050405020304" pitchFamily="18" charset="0"/>
              </a:rPr>
              <a:t>ample time and opportunity to inquire details of the trial</a:t>
            </a:r>
          </a:p>
          <a:p>
            <a:pPr lvl="1"/>
            <a:r>
              <a:rPr lang="en-US" sz="2400" dirty="0">
                <a:latin typeface="Times New Roman" panose="02020603050405020304" pitchFamily="18" charset="0"/>
                <a:cs typeface="Times New Roman" panose="02020603050405020304" pitchFamily="18" charset="0"/>
              </a:rPr>
              <a:t>ICP conducted without coercion or undue influence</a:t>
            </a:r>
          </a:p>
          <a:p>
            <a:pPr lvl="1"/>
            <a:r>
              <a:rPr lang="en-US" sz="2400" dirty="0">
                <a:latin typeface="Times New Roman" panose="02020603050405020304" pitchFamily="18" charset="0"/>
                <a:cs typeface="Times New Roman" panose="02020603050405020304" pitchFamily="18" charset="0"/>
              </a:rPr>
              <a:t>Subject states understanding of procedures, risks, and  benefits</a:t>
            </a:r>
          </a:p>
          <a:p>
            <a:pPr lvl="1"/>
            <a:r>
              <a:rPr lang="en-US" sz="2400" dirty="0">
                <a:latin typeface="Times New Roman" panose="02020603050405020304" pitchFamily="18" charset="0"/>
                <a:cs typeface="Times New Roman" panose="02020603050405020304" pitchFamily="18" charset="0"/>
              </a:rPr>
              <a:t>ICF signed and dated before any study procedures were performed</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lvl="1"/>
            <a:endParaRPr lang="en-US" dirty="0"/>
          </a:p>
        </p:txBody>
      </p:sp>
      <p:pic>
        <p:nvPicPr>
          <p:cNvPr id="4" name="Picture 3" descr="Writing and Film-making Competitions – Mount Aspir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675" y="1297620"/>
            <a:ext cx="2125252" cy="2058139"/>
          </a:xfrm>
          <a:prstGeom prst="rect">
            <a:avLst/>
          </a:prstGeom>
          <a:solidFill>
            <a:srgbClr val="FFFFFF">
              <a:shade val="85000"/>
            </a:srgbClr>
          </a:solidFill>
          <a:ln w="190500" cap="rnd">
            <a:solidFill>
              <a:srgbClr val="7030A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00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86906" cy="1694688"/>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Are Some Audit Findings Associated with the ICP?</a:t>
            </a:r>
          </a:p>
        </p:txBody>
      </p:sp>
      <p:sp>
        <p:nvSpPr>
          <p:cNvPr id="3" name="Content Placeholder 2"/>
          <p:cNvSpPr>
            <a:spLocks noGrp="1"/>
          </p:cNvSpPr>
          <p:nvPr>
            <p:ph idx="1"/>
          </p:nvPr>
        </p:nvSpPr>
        <p:spPr>
          <a:xfrm>
            <a:off x="677334" y="3098307"/>
            <a:ext cx="11252396" cy="3600205"/>
          </a:xfrm>
        </p:spPr>
        <p:txBody>
          <a:bodyPr>
            <a:normAutofit/>
          </a:bodyPr>
          <a:lstStyle/>
          <a:p>
            <a:pPr lvl="1"/>
            <a:r>
              <a:rPr lang="en-US" sz="2400" dirty="0">
                <a:latin typeface="Times New Roman" panose="02020603050405020304" pitchFamily="18" charset="0"/>
                <a:cs typeface="Times New Roman" panose="02020603050405020304" pitchFamily="18" charset="0"/>
              </a:rPr>
              <a:t>Use of incorrect ICF/expired ICF</a:t>
            </a:r>
          </a:p>
          <a:p>
            <a:pPr lvl="1"/>
            <a:r>
              <a:rPr lang="en-US" sz="2400" dirty="0">
                <a:latin typeface="Times New Roman" panose="02020603050405020304" pitchFamily="18" charset="0"/>
                <a:cs typeface="Times New Roman" panose="02020603050405020304" pitchFamily="18" charset="0"/>
              </a:rPr>
              <a:t>Research team completing dates/times for subject</a:t>
            </a:r>
          </a:p>
          <a:p>
            <a:pPr lvl="1"/>
            <a:r>
              <a:rPr lang="en-US" sz="2400" dirty="0">
                <a:latin typeface="Times New Roman" panose="02020603050405020304" pitchFamily="18" charset="0"/>
                <a:cs typeface="Times New Roman" panose="02020603050405020304" pitchFamily="18" charset="0"/>
              </a:rPr>
              <a:t>Missing signatures/Omission of initials on each page (if this is a requirement)</a:t>
            </a:r>
          </a:p>
          <a:p>
            <a:pPr lvl="1"/>
            <a:r>
              <a:rPr lang="en-US" sz="2400" dirty="0">
                <a:latin typeface="Times New Roman" panose="02020603050405020304" pitchFamily="18" charset="0"/>
                <a:cs typeface="Times New Roman" panose="02020603050405020304" pitchFamily="18" charset="0"/>
              </a:rPr>
              <a:t>Subjects not re-consented with revised consent</a:t>
            </a:r>
          </a:p>
          <a:p>
            <a:pPr lvl="1"/>
            <a:r>
              <a:rPr lang="en-US" sz="2400" dirty="0">
                <a:latin typeface="Times New Roman" panose="02020603050405020304" pitchFamily="18" charset="0"/>
                <a:cs typeface="Times New Roman" panose="02020603050405020304" pitchFamily="18" charset="0"/>
              </a:rPr>
              <a:t>Incomplete/Incorrect dates/times </a:t>
            </a:r>
          </a:p>
          <a:p>
            <a:pPr lvl="1"/>
            <a:r>
              <a:rPr lang="en-US" sz="2400" dirty="0">
                <a:latin typeface="Times New Roman" panose="02020603050405020304" pitchFamily="18" charset="0"/>
                <a:cs typeface="Times New Roman" panose="02020603050405020304" pitchFamily="18" charset="0"/>
              </a:rPr>
              <a:t>Check boxes within the consent incomplete</a:t>
            </a:r>
          </a:p>
          <a:p>
            <a:pPr lvl="1"/>
            <a:endParaRPr lang="en-US" sz="3100" dirty="0">
              <a:latin typeface="Times New Roman" panose="02020603050405020304" pitchFamily="18" charset="0"/>
              <a:cs typeface="Times New Roman" panose="02020603050405020304" pitchFamily="18" charset="0"/>
            </a:endParaRPr>
          </a:p>
          <a:p>
            <a:pPr marL="457200" lvl="1" indent="0">
              <a:buNone/>
            </a:pPr>
            <a:endParaRPr lang="en-US" dirty="0"/>
          </a:p>
        </p:txBody>
      </p:sp>
      <p:pic>
        <p:nvPicPr>
          <p:cNvPr id="4" name="Picture 3" descr="Contoh 121 Skripsi Akuntansi Audit Lengkap BAB 1-5 Bis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9714" y="4625266"/>
            <a:ext cx="1934592" cy="1934592"/>
          </a:xfrm>
          <a:prstGeom prst="rect">
            <a:avLst/>
          </a:prstGeom>
          <a:ln w="76200">
            <a:solidFill>
              <a:srgbClr val="7030A0"/>
            </a:solidFill>
          </a:ln>
          <a:effectLst>
            <a:glow rad="101600">
              <a:srgbClr val="7030A0">
                <a:alpha val="60000"/>
              </a:srgbClr>
            </a:glow>
          </a:effectLst>
        </p:spPr>
      </p:pic>
    </p:spTree>
    <p:extLst>
      <p:ext uri="{BB962C8B-B14F-4D97-AF65-F5344CB8AC3E}">
        <p14:creationId xmlns:p14="http://schemas.microsoft.com/office/powerpoint/2010/main" val="339046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848359" cy="2048540"/>
          </a:xfrm>
        </p:spPr>
        <p:txBody>
          <a:bodyPr>
            <a:noAutofit/>
          </a:bodyPr>
          <a:lstStyle/>
          <a:p>
            <a:r>
              <a:rPr lang="en-US" sz="5400" b="1" dirty="0">
                <a:solidFill>
                  <a:srgbClr val="7030A0"/>
                </a:solidFill>
                <a:latin typeface="Times New Roman" panose="02020603050405020304" pitchFamily="18" charset="0"/>
                <a:cs typeface="Times New Roman" panose="02020603050405020304" pitchFamily="18" charset="0"/>
              </a:rPr>
              <a:t>What: What Are Some Audit Findings Associated with the ICP?</a:t>
            </a:r>
            <a:endParaRPr lang="en-US" sz="5400" dirty="0"/>
          </a:p>
        </p:txBody>
      </p:sp>
      <p:sp>
        <p:nvSpPr>
          <p:cNvPr id="3" name="Content Placeholder 2"/>
          <p:cNvSpPr>
            <a:spLocks noGrp="1"/>
          </p:cNvSpPr>
          <p:nvPr>
            <p:ph idx="1"/>
          </p:nvPr>
        </p:nvSpPr>
        <p:spPr>
          <a:xfrm>
            <a:off x="677334" y="2658140"/>
            <a:ext cx="7942883" cy="3848986"/>
          </a:xfrm>
        </p:spPr>
        <p:txBody>
          <a:bodyPr>
            <a:normAutofit/>
          </a:bodyPr>
          <a:lstStyle/>
          <a:p>
            <a:pPr lvl="1"/>
            <a:r>
              <a:rPr lang="en-US" sz="2400" dirty="0">
                <a:latin typeface="Times New Roman" panose="02020603050405020304" pitchFamily="18" charset="0"/>
                <a:cs typeface="Times New Roman" panose="02020603050405020304" pitchFamily="18" charset="0"/>
              </a:rPr>
              <a:t>Correction does not follow the SLIDE rule (single line, initialed by person making correction, date, explanation of correction if needed) or the use of white out</a:t>
            </a:r>
          </a:p>
          <a:p>
            <a:pPr lvl="1"/>
            <a:r>
              <a:rPr lang="en-US" sz="2400" dirty="0">
                <a:latin typeface="Times New Roman" panose="02020603050405020304" pitchFamily="18" charset="0"/>
                <a:cs typeface="Times New Roman" panose="02020603050405020304" pitchFamily="18" charset="0"/>
              </a:rPr>
              <a:t>Investigator signature outside of 72 hour window (if this is a requirement)</a:t>
            </a:r>
          </a:p>
          <a:p>
            <a:pPr lvl="1"/>
            <a:r>
              <a:rPr lang="en-US" sz="2400" dirty="0">
                <a:latin typeface="Times New Roman" panose="02020603050405020304" pitchFamily="18" charset="0"/>
                <a:cs typeface="Times New Roman" panose="02020603050405020304" pitchFamily="18" charset="0"/>
              </a:rPr>
              <a:t>ICP documentation not found</a:t>
            </a:r>
          </a:p>
          <a:p>
            <a:pPr lvl="1"/>
            <a:r>
              <a:rPr lang="en-US" sz="2400" dirty="0">
                <a:latin typeface="Times New Roman" panose="02020603050405020304" pitchFamily="18" charset="0"/>
                <a:cs typeface="Times New Roman" panose="02020603050405020304" pitchFamily="18" charset="0"/>
              </a:rPr>
              <a:t>Person obtaining consent not qualified (not on DOA, not on IRB application)</a:t>
            </a:r>
          </a:p>
          <a:p>
            <a:endParaRPr lang="en-US" dirty="0"/>
          </a:p>
        </p:txBody>
      </p:sp>
      <p:pic>
        <p:nvPicPr>
          <p:cNvPr id="4" name="Picture 3" descr="Universidade Federal Rural do Semi-Árido - UFERS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174" y="2318875"/>
            <a:ext cx="2457450" cy="1971675"/>
          </a:xfrm>
          <a:prstGeom prst="rect">
            <a:avLst/>
          </a:prstGeom>
          <a:solidFill>
            <a:srgbClr val="7030A0"/>
          </a:solidFill>
          <a:ln w="76200">
            <a:solidFill>
              <a:srgbClr val="7030A0"/>
            </a:solidFill>
          </a:ln>
          <a:effectLst>
            <a:innerShdw blurRad="63500" dist="50800" dir="13500000">
              <a:prstClr val="black">
                <a:alpha val="50000"/>
              </a:prstClr>
            </a:innerShdw>
            <a:reflection blurRad="6350" stA="50000" endA="300" endPos="55500" dist="50800" dir="5400000" sy="-100000" algn="bl" rotWithShape="0"/>
          </a:effectLst>
        </p:spPr>
      </p:pic>
    </p:spTree>
    <p:extLst>
      <p:ext uri="{BB962C8B-B14F-4D97-AF65-F5344CB8AC3E}">
        <p14:creationId xmlns:p14="http://schemas.microsoft.com/office/powerpoint/2010/main" val="5573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58644" cy="1812324"/>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Needs to be Performed to Correct Errors?</a:t>
            </a:r>
          </a:p>
        </p:txBody>
      </p:sp>
      <p:sp>
        <p:nvSpPr>
          <p:cNvPr id="3" name="Content Placeholder 2"/>
          <p:cNvSpPr>
            <a:spLocks noGrp="1"/>
          </p:cNvSpPr>
          <p:nvPr>
            <p:ph idx="1"/>
          </p:nvPr>
        </p:nvSpPr>
        <p:spPr>
          <a:xfrm>
            <a:off x="677334" y="2421925"/>
            <a:ext cx="8596668" cy="4293668"/>
          </a:xfrm>
        </p:spPr>
        <p:txBody>
          <a:bodyPr>
            <a:normAutofit lnSpcReduction="10000"/>
          </a:bodyPr>
          <a:lstStyle/>
          <a:p>
            <a:pPr>
              <a:buClr>
                <a:schemeClr val="accent2"/>
              </a:buClr>
            </a:pPr>
            <a:r>
              <a:rPr lang="en-US" sz="2400" dirty="0">
                <a:latin typeface="Times New Roman" panose="02020603050405020304" pitchFamily="18" charset="0"/>
                <a:cs typeface="Times New Roman" panose="02020603050405020304" pitchFamily="18" charset="0"/>
              </a:rPr>
              <a:t>Re-training </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Memo/Note to files for additional clarification</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Report to the IRB per IRB SOPs</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Internal audits</a:t>
            </a:r>
          </a:p>
          <a:p>
            <a:pPr marL="0" indent="0">
              <a:buClr>
                <a:schemeClr val="accent2"/>
              </a:buClr>
              <a:buNone/>
            </a:pPr>
            <a:endParaRPr lang="en-US" sz="2400" dirty="0">
              <a:latin typeface="Times New Roman" panose="02020603050405020304" pitchFamily="18" charset="0"/>
              <a:cs typeface="Times New Roman" panose="02020603050405020304" pitchFamily="18" charset="0"/>
            </a:endParaRPr>
          </a:p>
          <a:p>
            <a:pPr>
              <a:buClr>
                <a:schemeClr val="accent2"/>
              </a:buClr>
            </a:pPr>
            <a:r>
              <a:rPr lang="en-US" sz="2400" dirty="0">
                <a:latin typeface="Times New Roman" panose="02020603050405020304" pitchFamily="18" charset="0"/>
                <a:cs typeface="Times New Roman" panose="02020603050405020304" pitchFamily="18" charset="0"/>
              </a:rPr>
              <a:t>CAPA (Corrective and Preventive Action)</a:t>
            </a:r>
          </a:p>
          <a:p>
            <a:endParaRPr lang="en-US" dirty="0"/>
          </a:p>
        </p:txBody>
      </p:sp>
      <p:pic>
        <p:nvPicPr>
          <p:cNvPr id="4" name="Picture 3" descr="Can Complainers Become Leaders | Leadership Frea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655" y="2965142"/>
            <a:ext cx="2970609" cy="1974217"/>
          </a:xfrm>
          <a:prstGeom prst="rect">
            <a:avLst/>
          </a:prstGeom>
          <a:solidFill>
            <a:srgbClr val="7030A0"/>
          </a:solidFill>
          <a:ln w="76200">
            <a:solidFill>
              <a:schemeClr val="tx1"/>
            </a:solidFill>
          </a:ln>
          <a:effectLst>
            <a:glow rad="228600">
              <a:srgbClr val="7030A0">
                <a:alpha val="40000"/>
              </a:srgbClr>
            </a:glow>
          </a:effectLst>
        </p:spPr>
      </p:pic>
    </p:spTree>
    <p:extLst>
      <p:ext uri="{BB962C8B-B14F-4D97-AF65-F5344CB8AC3E}">
        <p14:creationId xmlns:p14="http://schemas.microsoft.com/office/powerpoint/2010/main" val="18702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Regulations/Guidance</a:t>
            </a:r>
          </a:p>
        </p:txBody>
      </p:sp>
      <p:sp>
        <p:nvSpPr>
          <p:cNvPr id="3" name="Content Placeholder 2"/>
          <p:cNvSpPr>
            <a:spLocks noGrp="1"/>
          </p:cNvSpPr>
          <p:nvPr>
            <p:ph idx="1"/>
          </p:nvPr>
        </p:nvSpPr>
        <p:spPr>
          <a:xfrm>
            <a:off x="677334" y="1482571"/>
            <a:ext cx="8596668" cy="4891596"/>
          </a:xfrm>
        </p:spPr>
        <p:txBody>
          <a:bodyPr>
            <a:noAutofit/>
          </a:bodyPr>
          <a:lstStyle/>
          <a:p>
            <a:r>
              <a:rPr lang="en-US" sz="2400" dirty="0">
                <a:latin typeface="Times New Roman" panose="02020603050405020304" pitchFamily="18" charset="0"/>
                <a:cs typeface="Times New Roman" panose="02020603050405020304" pitchFamily="18" charset="0"/>
              </a:rPr>
              <a:t>45 CFR 46</a:t>
            </a:r>
          </a:p>
          <a:p>
            <a:r>
              <a:rPr lang="en-US" sz="2400" dirty="0">
                <a:latin typeface="Times New Roman" panose="02020603050405020304" pitchFamily="18" charset="0"/>
                <a:cs typeface="Times New Roman" panose="02020603050405020304" pitchFamily="18" charset="0"/>
              </a:rPr>
              <a:t>21CFR 50 and 312</a:t>
            </a:r>
          </a:p>
          <a:p>
            <a:r>
              <a:rPr lang="en-US" sz="2400" dirty="0">
                <a:latin typeface="Times New Roman" panose="02020603050405020304" pitchFamily="18" charset="0"/>
                <a:cs typeface="Times New Roman" panose="02020603050405020304" pitchFamily="18" charset="0"/>
              </a:rPr>
              <a:t>ICH GCP E6 (R2)</a:t>
            </a:r>
          </a:p>
          <a:p>
            <a:r>
              <a:rPr lang="en-US" sz="2400" dirty="0">
                <a:latin typeface="Times New Roman" panose="02020603050405020304" pitchFamily="18" charset="0"/>
                <a:cs typeface="Times New Roman" panose="02020603050405020304" pitchFamily="18" charset="0"/>
              </a:rPr>
              <a:t>FDA Information sheets</a:t>
            </a:r>
          </a:p>
          <a:p>
            <a:r>
              <a:rPr lang="en-US" sz="2400" dirty="0">
                <a:latin typeface="Times New Roman" panose="02020603050405020304" pitchFamily="18" charset="0"/>
                <a:cs typeface="Times New Roman" panose="02020603050405020304" pitchFamily="18" charset="0"/>
              </a:rPr>
              <a:t>Belmont Report</a:t>
            </a:r>
          </a:p>
          <a:p>
            <a:r>
              <a:rPr lang="en-US" sz="2400" dirty="0">
                <a:latin typeface="Times New Roman" panose="02020603050405020304" pitchFamily="18" charset="0"/>
                <a:cs typeface="Times New Roman" panose="02020603050405020304" pitchFamily="18" charset="0"/>
              </a:rPr>
              <a:t>Nuremberg Code</a:t>
            </a:r>
          </a:p>
          <a:p>
            <a:r>
              <a:rPr lang="en-US" sz="2400" dirty="0">
                <a:latin typeface="Times New Roman" panose="02020603050405020304" pitchFamily="18" charset="0"/>
                <a:cs typeface="Times New Roman" panose="02020603050405020304" pitchFamily="18" charset="0"/>
              </a:rPr>
              <a:t>Declaration of Helsinki</a:t>
            </a:r>
          </a:p>
          <a:p>
            <a:r>
              <a:rPr lang="en-US" sz="2400" dirty="0">
                <a:latin typeface="Times New Roman" panose="02020603050405020304" pitchFamily="18" charset="0"/>
                <a:cs typeface="Times New Roman" panose="02020603050405020304" pitchFamily="18" charset="0"/>
              </a:rPr>
              <a:t>IRB SOPs</a:t>
            </a:r>
          </a:p>
          <a:p>
            <a:r>
              <a:rPr lang="en-US" sz="2400" dirty="0">
                <a:latin typeface="Times New Roman" panose="02020603050405020304" pitchFamily="18" charset="0"/>
                <a:cs typeface="Times New Roman" panose="02020603050405020304" pitchFamily="18" charset="0"/>
              </a:rPr>
              <a:t>Protocol</a:t>
            </a:r>
          </a:p>
          <a:p>
            <a:r>
              <a:rPr lang="en-US" sz="2400" dirty="0">
                <a:latin typeface="Times New Roman" panose="02020603050405020304" pitchFamily="18" charset="0"/>
                <a:cs typeface="Times New Roman" panose="02020603050405020304" pitchFamily="18" charset="0"/>
              </a:rPr>
              <a:t>Department/Institution policies</a:t>
            </a:r>
          </a:p>
        </p:txBody>
      </p:sp>
    </p:spTree>
    <p:extLst>
      <p:ext uri="{BB962C8B-B14F-4D97-AF65-F5344CB8AC3E}">
        <p14:creationId xmlns:p14="http://schemas.microsoft.com/office/powerpoint/2010/main" val="10584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683895"/>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Should You Do To Avoid Mistakes?</a:t>
            </a:r>
          </a:p>
        </p:txBody>
      </p:sp>
      <p:sp>
        <p:nvSpPr>
          <p:cNvPr id="3" name="Content Placeholder 2"/>
          <p:cNvSpPr>
            <a:spLocks noGrp="1"/>
          </p:cNvSpPr>
          <p:nvPr>
            <p:ph idx="1"/>
          </p:nvPr>
        </p:nvSpPr>
        <p:spPr>
          <a:xfrm>
            <a:off x="677334" y="2293494"/>
            <a:ext cx="11316192" cy="4564505"/>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Double check the ICF before ending the consent process for initials/dates/times/signatures, etc.</a:t>
            </a:r>
          </a:p>
          <a:p>
            <a:r>
              <a:rPr lang="en-US" sz="2600" dirty="0">
                <a:latin typeface="Times New Roman" panose="02020603050405020304" pitchFamily="18" charset="0"/>
                <a:cs typeface="Times New Roman" panose="02020603050405020304" pitchFamily="18" charset="0"/>
              </a:rPr>
              <a:t>Ensure the correct version of the consent is the only version available to the research team</a:t>
            </a:r>
          </a:p>
          <a:p>
            <a:r>
              <a:rPr lang="en-US" sz="2600" dirty="0">
                <a:latin typeface="Times New Roman" panose="02020603050405020304" pitchFamily="18" charset="0"/>
                <a:cs typeface="Times New Roman" panose="02020603050405020304" pitchFamily="18" charset="0"/>
              </a:rPr>
              <a:t>Make corrections to the ICF at the time of the ICP if needed</a:t>
            </a:r>
          </a:p>
          <a:p>
            <a:r>
              <a:rPr lang="en-US" sz="2600" dirty="0">
                <a:latin typeface="Times New Roman" panose="02020603050405020304" pitchFamily="18" charset="0"/>
                <a:cs typeface="Times New Roman" panose="02020603050405020304" pitchFamily="18" charset="0"/>
              </a:rPr>
              <a:t>Know the appropriate way to correct errors</a:t>
            </a:r>
          </a:p>
          <a:p>
            <a:r>
              <a:rPr lang="en-US" sz="2600" dirty="0">
                <a:latin typeface="Times New Roman" panose="02020603050405020304" pitchFamily="18" charset="0"/>
                <a:cs typeface="Times New Roman" panose="02020603050405020304" pitchFamily="18" charset="0"/>
              </a:rPr>
              <a:t>Create procedure if re-consenting is needed</a:t>
            </a:r>
          </a:p>
          <a:p>
            <a:r>
              <a:rPr lang="en-US" sz="2600" dirty="0">
                <a:latin typeface="Times New Roman" panose="02020603050405020304" pitchFamily="18" charset="0"/>
                <a:cs typeface="Times New Roman" panose="02020603050405020304" pitchFamily="18" charset="0"/>
              </a:rPr>
              <a:t>Obtain needed signature of investigator within 72 hours</a:t>
            </a:r>
          </a:p>
          <a:p>
            <a:r>
              <a:rPr lang="en-US" sz="2600" dirty="0">
                <a:latin typeface="Times New Roman" panose="02020603050405020304" pitchFamily="18" charset="0"/>
                <a:cs typeface="Times New Roman" panose="02020603050405020304" pitchFamily="18" charset="0"/>
              </a:rPr>
              <a:t>Utilize a template to document the ICP</a:t>
            </a:r>
          </a:p>
          <a:p>
            <a:r>
              <a:rPr lang="en-US" sz="2600" dirty="0">
                <a:latin typeface="Times New Roman" panose="02020603050405020304" pitchFamily="18" charset="0"/>
                <a:cs typeface="Times New Roman" panose="02020603050405020304" pitchFamily="18" charset="0"/>
              </a:rPr>
              <a:t>Make sure that all study team members that are obtaining consent are qualified</a:t>
            </a:r>
          </a:p>
          <a:p>
            <a:r>
              <a:rPr lang="en-US" sz="2600" dirty="0">
                <a:latin typeface="Times New Roman" panose="02020603050405020304" pitchFamily="18" charset="0"/>
                <a:cs typeface="Times New Roman" panose="02020603050405020304" pitchFamily="18" charset="0"/>
              </a:rPr>
              <a:t>Learn from previous errors made by you and others</a:t>
            </a:r>
          </a:p>
          <a:p>
            <a:pPr marL="0" indent="0">
              <a:buNone/>
            </a:pPr>
            <a:endParaRPr lang="en-US" sz="26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pic>
        <p:nvPicPr>
          <p:cNvPr id="4" name="Picture 3" descr="Saca lecciones laborales de la crisis - el mundo de l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475" y="191386"/>
            <a:ext cx="2114550" cy="1850065"/>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Lack of Time – Authentic Love: God, Relationships, and Li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132" y="3852909"/>
            <a:ext cx="1759235" cy="1615735"/>
          </a:xfrm>
          <a:prstGeom prst="rect">
            <a:avLst/>
          </a:prstGeom>
          <a:ln w="76200">
            <a:solidFill>
              <a:srgbClr val="7030A0"/>
            </a:solidFill>
          </a:ln>
          <a:scene3d>
            <a:camera prst="isometricOffAxis2Left"/>
            <a:lightRig rig="threePt" dir="t"/>
          </a:scene3d>
        </p:spPr>
      </p:pic>
      <p:sp>
        <p:nvSpPr>
          <p:cNvPr id="8" name="Multiply 7"/>
          <p:cNvSpPr/>
          <p:nvPr/>
        </p:nvSpPr>
        <p:spPr>
          <a:xfrm>
            <a:off x="10121429" y="3994076"/>
            <a:ext cx="1166640" cy="1333400"/>
          </a:xfrm>
          <a:prstGeom prst="mathMultiply">
            <a:avLst/>
          </a:prstGeom>
          <a:ln w="76200">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0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715146"/>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To Do If Mistakes/Errors Occur?</a:t>
            </a:r>
          </a:p>
        </p:txBody>
      </p:sp>
      <p:sp>
        <p:nvSpPr>
          <p:cNvPr id="3" name="Content Placeholder 2"/>
          <p:cNvSpPr>
            <a:spLocks noGrp="1"/>
          </p:cNvSpPr>
          <p:nvPr>
            <p:ph idx="1"/>
          </p:nvPr>
        </p:nvSpPr>
        <p:spPr>
          <a:xfrm>
            <a:off x="677334" y="2324746"/>
            <a:ext cx="8262480" cy="4351262"/>
          </a:xfrm>
        </p:spPr>
        <p:txBody>
          <a:bodyPr>
            <a:normAutofit fontScale="85000" lnSpcReduction="20000"/>
          </a:bodyPr>
          <a:lstStyle/>
          <a:p>
            <a:r>
              <a:rPr lang="en-US" sz="2400" dirty="0">
                <a:latin typeface="Times New Roman" panose="02020603050405020304" pitchFamily="18" charset="0"/>
                <a:cs typeface="Times New Roman" panose="02020603050405020304" pitchFamily="18" charset="0"/>
              </a:rPr>
              <a:t>Perform a root cause analysis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Document on protocol deviation log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May need to report to IRB depending on the error(s)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Correct as soon as possible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Follow ALCOA-C (Attributable, Legible, Contemporaneous, Original, Accurate and Complete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Follow the SLIDE (single line, initial, date, error) rule</a:t>
            </a:r>
          </a:p>
        </p:txBody>
      </p:sp>
      <p:pic>
        <p:nvPicPr>
          <p:cNvPr id="4" name="Picture 3" descr="Ingranaggi fini - Il mio diabeteIl mio diabe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824" y="2517640"/>
            <a:ext cx="2739452" cy="2051945"/>
          </a:xfrm>
          <a:prstGeom prst="rect">
            <a:avLst/>
          </a:prstGeom>
          <a:ln w="76200">
            <a:solidFill>
              <a:srgbClr val="7030A0"/>
            </a:solidFill>
          </a:ln>
        </p:spPr>
      </p:pic>
    </p:spTree>
    <p:extLst>
      <p:ext uri="{BB962C8B-B14F-4D97-AF65-F5344CB8AC3E}">
        <p14:creationId xmlns:p14="http://schemas.microsoft.com/office/powerpoint/2010/main" val="179168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F37B-6E2B-5546-8C91-A0FD8DC9E28E}"/>
              </a:ext>
            </a:extLst>
          </p:cNvPr>
          <p:cNvSpPr>
            <a:spLocks noGrp="1"/>
          </p:cNvSpPr>
          <p:nvPr>
            <p:ph type="title"/>
          </p:nvPr>
        </p:nvSpPr>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Summary-Doing IT Right!!</a:t>
            </a:r>
          </a:p>
        </p:txBody>
      </p:sp>
      <p:sp>
        <p:nvSpPr>
          <p:cNvPr id="3" name="Content Placeholder 2">
            <a:extLst>
              <a:ext uri="{FF2B5EF4-FFF2-40B4-BE49-F238E27FC236}">
                <a16:creationId xmlns:a16="http://schemas.microsoft.com/office/drawing/2014/main" id="{10E5E24B-7A15-8A4D-82C4-40C2C454C3E5}"/>
              </a:ext>
            </a:extLst>
          </p:cNvPr>
          <p:cNvSpPr>
            <a:spLocks noGrp="1"/>
          </p:cNvSpPr>
          <p:nvPr>
            <p:ph idx="1"/>
          </p:nvPr>
        </p:nvSpPr>
        <p:spPr>
          <a:xfrm>
            <a:off x="677334" y="1747157"/>
            <a:ext cx="8596668" cy="4898572"/>
          </a:xfrm>
        </p:spPr>
        <p:txBody>
          <a:bodyPr>
            <a:noAutofit/>
          </a:bodyPr>
          <a:lstStyle/>
          <a:p>
            <a:r>
              <a:rPr lang="en-US" sz="2400" dirty="0">
                <a:latin typeface="Times New Roman" panose="02020603050405020304" pitchFamily="18" charset="0"/>
                <a:cs typeface="Times New Roman" panose="02020603050405020304" pitchFamily="18" charset="0"/>
              </a:rPr>
              <a:t>Remember:</a:t>
            </a:r>
          </a:p>
          <a:p>
            <a:pPr lvl="1"/>
            <a:r>
              <a:rPr lang="en-US" sz="2400" dirty="0">
                <a:latin typeface="Times New Roman" panose="02020603050405020304" pitchFamily="18" charset="0"/>
                <a:cs typeface="Times New Roman" panose="02020603050405020304" pitchFamily="18" charset="0"/>
              </a:rPr>
              <a:t>Follow the applicable regulations, guidance, and/or SOPs for obtaining consent</a:t>
            </a:r>
          </a:p>
          <a:p>
            <a:pPr lvl="1"/>
            <a:r>
              <a:rPr lang="en-US" sz="2400" dirty="0">
                <a:latin typeface="Times New Roman" panose="02020603050405020304" pitchFamily="18" charset="0"/>
                <a:cs typeface="Times New Roman" panose="02020603050405020304" pitchFamily="18" charset="0"/>
              </a:rPr>
              <a:t>The ICP is conducted to protect the rights, safety, and well-being of subjects</a:t>
            </a:r>
          </a:p>
          <a:p>
            <a:pPr lvl="1"/>
            <a:r>
              <a:rPr lang="en-US" sz="2400" dirty="0">
                <a:latin typeface="Times New Roman" panose="02020603050405020304" pitchFamily="18" charset="0"/>
                <a:cs typeface="Times New Roman" panose="02020603050405020304" pitchFamily="18" charset="0"/>
              </a:rPr>
              <a:t>To ensure the subject is fully informed and has a good understanding of the research procedures</a:t>
            </a:r>
          </a:p>
          <a:p>
            <a:pPr lvl="1"/>
            <a:r>
              <a:rPr lang="en-US" sz="2400" dirty="0">
                <a:latin typeface="Times New Roman" panose="02020603050405020304" pitchFamily="18" charset="0"/>
                <a:cs typeface="Times New Roman" panose="02020603050405020304" pitchFamily="18" charset="0"/>
              </a:rPr>
              <a:t>To be proactive if mistakes/errors occur, implement the appropriate CAPA</a:t>
            </a:r>
          </a:p>
          <a:p>
            <a:pPr lvl="1"/>
            <a:r>
              <a:rPr lang="en-US" sz="2400" dirty="0">
                <a:latin typeface="Times New Roman" panose="02020603050405020304" pitchFamily="18" charset="0"/>
                <a:cs typeface="Times New Roman" panose="02020603050405020304" pitchFamily="18" charset="0"/>
              </a:rPr>
              <a:t>The process is on-going</a:t>
            </a:r>
          </a:p>
          <a:p>
            <a:pPr lvl="1"/>
            <a:r>
              <a:rPr lang="en-US" sz="2400" dirty="0">
                <a:latin typeface="Times New Roman" panose="02020603050405020304" pitchFamily="18" charset="0"/>
                <a:cs typeface="Times New Roman" panose="02020603050405020304" pitchFamily="18" charset="0"/>
              </a:rPr>
              <a:t>Take your time and DO IT RIGHT!! </a:t>
            </a:r>
          </a:p>
        </p:txBody>
      </p:sp>
      <p:pic>
        <p:nvPicPr>
          <p:cNvPr id="4" name="Picture 3" descr="Original file ‎ (1,934 × 1,843 pixels, file size: 1.05 MB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318" y="4841659"/>
            <a:ext cx="1672908" cy="1593542"/>
          </a:xfrm>
          <a:prstGeom prst="rect">
            <a:avLst/>
          </a:prstGeom>
          <a:ln w="76200">
            <a:solidFill>
              <a:srgbClr val="7030A0"/>
            </a:solidFill>
          </a:ln>
        </p:spPr>
      </p:pic>
      <p:pic>
        <p:nvPicPr>
          <p:cNvPr id="5" name="Picture 4" descr="success | Online Internet Marketing Hel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542" y="1402672"/>
            <a:ext cx="1959005" cy="1469254"/>
          </a:xfrm>
          <a:prstGeom prst="rect">
            <a:avLst/>
          </a:prstGeom>
          <a:ln w="76200">
            <a:solidFill>
              <a:srgbClr val="7030A0"/>
            </a:solidFill>
          </a:ln>
          <a:scene3d>
            <a:camera prst="perspectiveContrastingLeftFacing"/>
            <a:lightRig rig="threePt" dir="t"/>
          </a:scene3d>
        </p:spPr>
      </p:pic>
    </p:spTree>
    <p:extLst>
      <p:ext uri="{BB962C8B-B14F-4D97-AF65-F5344CB8AC3E}">
        <p14:creationId xmlns:p14="http://schemas.microsoft.com/office/powerpoint/2010/main" val="15020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2229"/>
            <a:ext cx="8596668" cy="1978311"/>
          </a:xfrm>
        </p:spPr>
        <p:txBody>
          <a:bodyPr>
            <a:normAutofit/>
          </a:bodyPr>
          <a:lstStyle/>
          <a:p>
            <a:pPr algn="ctr"/>
            <a:r>
              <a:rPr lang="en-US" sz="6000" b="1" dirty="0">
                <a:solidFill>
                  <a:srgbClr val="7030A0"/>
                </a:solidFill>
                <a:latin typeface="Times New Roman" panose="02020603050405020304" pitchFamily="18" charset="0"/>
                <a:cs typeface="Times New Roman" panose="02020603050405020304" pitchFamily="18" charset="0"/>
              </a:rPr>
              <a:t>What: What is Involved in the ICP?</a:t>
            </a:r>
          </a:p>
        </p:txBody>
      </p:sp>
      <p:sp>
        <p:nvSpPr>
          <p:cNvPr id="3" name="Content Placeholder 2"/>
          <p:cNvSpPr>
            <a:spLocks noGrp="1"/>
          </p:cNvSpPr>
          <p:nvPr>
            <p:ph idx="1"/>
          </p:nvPr>
        </p:nvSpPr>
        <p:spPr>
          <a:xfrm>
            <a:off x="677334" y="2210541"/>
            <a:ext cx="8596668" cy="4647460"/>
          </a:xfrm>
        </p:spPr>
        <p:txBody>
          <a:bodyPr>
            <a:normAutofit/>
          </a:bodyPr>
          <a:lstStyle/>
          <a:p>
            <a:r>
              <a:rPr lang="en-US" sz="2400" dirty="0">
                <a:latin typeface="Times New Roman" panose="02020603050405020304" pitchFamily="18" charset="0"/>
                <a:cs typeface="Times New Roman" panose="02020603050405020304" pitchFamily="18" charset="0"/>
              </a:rPr>
              <a:t>More than the signing of the Informed Consent Form (ICF)</a:t>
            </a:r>
          </a:p>
          <a:p>
            <a:r>
              <a:rPr lang="en-US" sz="2400" dirty="0">
                <a:latin typeface="Times New Roman" panose="02020603050405020304" pitchFamily="18" charset="0"/>
                <a:cs typeface="Times New Roman" panose="02020603050405020304" pitchFamily="18" charset="0"/>
              </a:rPr>
              <a:t>It is a ongoing process</a:t>
            </a:r>
          </a:p>
          <a:p>
            <a:r>
              <a:rPr lang="en-US" sz="2400" dirty="0">
                <a:latin typeface="Times New Roman" panose="02020603050405020304" pitchFamily="18" charset="0"/>
                <a:cs typeface="Times New Roman" panose="02020603050405020304" pitchFamily="18" charset="0"/>
              </a:rPr>
              <a:t>Begins with the first contact/conversation regarding the study with the potential subject</a:t>
            </a:r>
          </a:p>
          <a:p>
            <a:r>
              <a:rPr lang="en-US" sz="2400" dirty="0">
                <a:latin typeface="Times New Roman" panose="02020603050405020304" pitchFamily="18" charset="0"/>
                <a:cs typeface="Times New Roman" panose="02020603050405020304" pitchFamily="18" charset="0"/>
              </a:rPr>
              <a:t>Discussion/Exchange of information/Dialogue</a:t>
            </a:r>
          </a:p>
          <a:p>
            <a:r>
              <a:rPr lang="en-US" sz="2400" dirty="0">
                <a:latin typeface="Times New Roman" panose="02020603050405020304" pitchFamily="18" charset="0"/>
                <a:cs typeface="Times New Roman" panose="02020603050405020304" pitchFamily="18" charset="0"/>
              </a:rPr>
              <a:t>Processing of information</a:t>
            </a:r>
          </a:p>
          <a:p>
            <a:r>
              <a:rPr lang="en-US" sz="2400" dirty="0">
                <a:latin typeface="Times New Roman" panose="02020603050405020304" pitchFamily="18" charset="0"/>
                <a:cs typeface="Times New Roman" panose="02020603050405020304" pitchFamily="18" charset="0"/>
              </a:rPr>
              <a:t>Consideration of participation</a:t>
            </a:r>
          </a:p>
          <a:p>
            <a:r>
              <a:rPr lang="en-US" sz="2400" dirty="0">
                <a:latin typeface="Times New Roman" panose="02020603050405020304" pitchFamily="18" charset="0"/>
                <a:cs typeface="Times New Roman" panose="02020603050405020304" pitchFamily="18" charset="0"/>
              </a:rPr>
              <a:t>Need for additional information and/or clarification of information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descr="Honor's Code: Proving Grounds Will Gate Warlords Heroic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5197" y="1644791"/>
            <a:ext cx="2663059" cy="2658970"/>
          </a:xfrm>
          <a:prstGeom prst="rect">
            <a:avLst/>
          </a:prstGeom>
          <a:solidFill>
            <a:srgbClr val="7030A0"/>
          </a:solidFill>
        </p:spPr>
      </p:pic>
    </p:spTree>
    <p:extLst>
      <p:ext uri="{BB962C8B-B14F-4D97-AF65-F5344CB8AC3E}">
        <p14:creationId xmlns:p14="http://schemas.microsoft.com/office/powerpoint/2010/main" val="181969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3EB9-1CE4-E546-9BA5-DD0C7B916B29}"/>
              </a:ext>
            </a:extLst>
          </p:cNvPr>
          <p:cNvSpPr>
            <a:spLocks noGrp="1"/>
          </p:cNvSpPr>
          <p:nvPr>
            <p:ph type="title"/>
          </p:nvPr>
        </p:nvSpPr>
        <p:spPr>
          <a:xfrm>
            <a:off x="677334" y="246743"/>
            <a:ext cx="8596668" cy="1698171"/>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is the ICP?</a:t>
            </a:r>
          </a:p>
        </p:txBody>
      </p:sp>
      <p:sp>
        <p:nvSpPr>
          <p:cNvPr id="3" name="Content Placeholder 2">
            <a:extLst>
              <a:ext uri="{FF2B5EF4-FFF2-40B4-BE49-F238E27FC236}">
                <a16:creationId xmlns:a16="http://schemas.microsoft.com/office/drawing/2014/main" id="{3E448004-25D7-2D4C-AB07-072E9073F2BD}"/>
              </a:ext>
            </a:extLst>
          </p:cNvPr>
          <p:cNvSpPr>
            <a:spLocks noGrp="1"/>
          </p:cNvSpPr>
          <p:nvPr>
            <p:ph idx="1"/>
          </p:nvPr>
        </p:nvSpPr>
        <p:spPr>
          <a:xfrm>
            <a:off x="677333" y="1944915"/>
            <a:ext cx="9076267" cy="4717142"/>
          </a:xfrm>
        </p:spPr>
        <p:txBody>
          <a:bodyPr>
            <a:normAutofit fontScale="25000" lnSpcReduction="20000"/>
          </a:bodyPr>
          <a:lstStyle/>
          <a:p>
            <a:r>
              <a:rPr lang="en-US" sz="9600" dirty="0">
                <a:latin typeface="Times New Roman" panose="02020603050405020304" pitchFamily="18" charset="0"/>
                <a:cs typeface="Times New Roman" panose="02020603050405020304" pitchFamily="18" charset="0"/>
              </a:rPr>
              <a:t>Interactive/different for every subject/different for every study</a:t>
            </a:r>
          </a:p>
          <a:p>
            <a:r>
              <a:rPr lang="en-US" sz="9600" dirty="0">
                <a:latin typeface="Times New Roman" panose="02020603050405020304" pitchFamily="18" charset="0"/>
                <a:cs typeface="Times New Roman" panose="02020603050405020304" pitchFamily="18" charset="0"/>
              </a:rPr>
              <a:t>Voluntary agreement</a:t>
            </a:r>
          </a:p>
          <a:p>
            <a:r>
              <a:rPr lang="en-US" sz="9600" dirty="0">
                <a:latin typeface="Times New Roman" panose="02020603050405020304" pitchFamily="18" charset="0"/>
                <a:cs typeface="Times New Roman" panose="02020603050405020304" pitchFamily="18" charset="0"/>
              </a:rPr>
              <a:t>Assessment/Statement of their understanding of the protocol/study procedures</a:t>
            </a:r>
          </a:p>
          <a:p>
            <a:r>
              <a:rPr lang="en-US" sz="9600" dirty="0">
                <a:latin typeface="Times New Roman" panose="02020603050405020304" pitchFamily="18" charset="0"/>
                <a:cs typeface="Times New Roman" panose="02020603050405020304" pitchFamily="18" charset="0"/>
              </a:rPr>
              <a:t>Assessment of subject’s competence, understanding of the protocol procedures, and ability to make informed decision</a:t>
            </a:r>
          </a:p>
          <a:p>
            <a:r>
              <a:rPr lang="en-US" sz="9600" dirty="0">
                <a:latin typeface="Times New Roman" panose="02020603050405020304" pitchFamily="18" charset="0"/>
                <a:cs typeface="Times New Roman" panose="02020603050405020304" pitchFamily="18" charset="0"/>
              </a:rPr>
              <a:t>Signing of the informed consent form (ICF)</a:t>
            </a:r>
          </a:p>
          <a:p>
            <a:r>
              <a:rPr lang="en-US" sz="9600" dirty="0">
                <a:latin typeface="Times New Roman" panose="02020603050405020304" pitchFamily="18" charset="0"/>
                <a:cs typeface="Times New Roman" panose="02020603050405020304" pitchFamily="18" charset="0"/>
              </a:rPr>
              <a:t>Allows for re-education/continuation of informed consent at each subsequent visit and throughout participation and possibly after participation</a:t>
            </a:r>
          </a:p>
          <a:p>
            <a:pPr marL="0" indent="0">
              <a:buNone/>
            </a:pPr>
            <a:r>
              <a:rPr lang="en-US" sz="9600" b="1" i="1" u="sng" dirty="0">
                <a:latin typeface="Times New Roman" panose="02020603050405020304" pitchFamily="18" charset="0"/>
                <a:cs typeface="Times New Roman" panose="02020603050405020304" pitchFamily="18" charset="0"/>
              </a:rPr>
              <a:t>*The process must occur without the possibility of </a:t>
            </a:r>
          </a:p>
          <a:p>
            <a:pPr marL="0" indent="0">
              <a:buNone/>
            </a:pPr>
            <a:r>
              <a:rPr lang="en-US" sz="9600" b="1" i="1" u="sng" dirty="0">
                <a:latin typeface="Times New Roman" panose="02020603050405020304" pitchFamily="18" charset="0"/>
                <a:cs typeface="Times New Roman" panose="02020603050405020304" pitchFamily="18" charset="0"/>
              </a:rPr>
              <a:t>coercion or undue influence</a:t>
            </a:r>
          </a:p>
          <a:p>
            <a:pPr marL="0" indent="0">
              <a:buNone/>
            </a:pPr>
            <a:endParaRPr lang="en-US" sz="6000" dirty="0">
              <a:latin typeface="Times New Roman" panose="02020603050405020304" pitchFamily="18" charset="0"/>
              <a:cs typeface="Times New Roman" panose="02020603050405020304" pitchFamily="18" charset="0"/>
            </a:endParaRPr>
          </a:p>
          <a:p>
            <a:pPr marL="0" indent="0">
              <a:buNone/>
            </a:pPr>
            <a:endParaRPr lang="en-US" sz="6000" dirty="0">
              <a:latin typeface="Times New Roman" panose="02020603050405020304" pitchFamily="18" charset="0"/>
              <a:cs typeface="Times New Roman" panose="02020603050405020304" pitchFamily="18" charset="0"/>
            </a:endParaRPr>
          </a:p>
          <a:p>
            <a:pPr marL="0" indent="0">
              <a:buNone/>
            </a:pPr>
            <a:endParaRPr lang="en-US" sz="6000" dirty="0">
              <a:latin typeface="Times New Roman" panose="02020603050405020304" pitchFamily="18" charset="0"/>
              <a:cs typeface="Times New Roman" panose="02020603050405020304" pitchFamily="18" charset="0"/>
            </a:endParaRPr>
          </a:p>
          <a:p>
            <a:pPr marL="0" indent="0">
              <a:buNone/>
            </a:pPr>
            <a:endParaRPr lang="en-US" sz="51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pPr marL="0" indent="0">
              <a:buNone/>
            </a:pPr>
            <a:endParaRPr lang="en-US" sz="4400" b="1" i="1" u="sng"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pic>
        <p:nvPicPr>
          <p:cNvPr id="4" name="Picture 3" descr="Valtubo per Chianciano Il blog dei Chiancianes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935" y="1402671"/>
            <a:ext cx="2294395" cy="1993221"/>
          </a:xfrm>
          <a:prstGeom prst="rect">
            <a:avLst/>
          </a:prstGeom>
          <a:solidFill>
            <a:srgbClr val="7030A0"/>
          </a:solidFill>
          <a:ln w="76200">
            <a:solidFill>
              <a:srgbClr val="7030A0"/>
            </a:solidFill>
          </a:ln>
          <a:scene3d>
            <a:camera prst="perspectiveContrastingLeftFacing"/>
            <a:lightRig rig="threePt" dir="t"/>
          </a:scene3d>
        </p:spPr>
      </p:pic>
    </p:spTree>
    <p:extLst>
      <p:ext uri="{BB962C8B-B14F-4D97-AF65-F5344CB8AC3E}">
        <p14:creationId xmlns:p14="http://schemas.microsoft.com/office/powerpoint/2010/main" val="60424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What: What is the ICP?</a:t>
            </a:r>
            <a:endParaRPr lang="en-US" sz="5400" dirty="0"/>
          </a:p>
        </p:txBody>
      </p:sp>
      <p:sp>
        <p:nvSpPr>
          <p:cNvPr id="3" name="Content Placeholder 2"/>
          <p:cNvSpPr>
            <a:spLocks noGrp="1"/>
          </p:cNvSpPr>
          <p:nvPr>
            <p:ph idx="1"/>
          </p:nvPr>
        </p:nvSpPr>
        <p:spPr>
          <a:xfrm>
            <a:off x="677334" y="1930401"/>
            <a:ext cx="8596668" cy="4725580"/>
          </a:xfrm>
        </p:spPr>
        <p:txBody>
          <a:bodyPr>
            <a:normAutofit/>
          </a:bodyPr>
          <a:lstStyle/>
          <a:p>
            <a:pPr marL="0" indent="0">
              <a:buNone/>
            </a:pPr>
            <a:endParaRPr lang="en-US" altLang="en-US" sz="2400" dirty="0">
              <a:latin typeface="Times New Roman" panose="02020603050405020304" pitchFamily="18" charset="0"/>
              <a:cs typeface="Times New Roman" panose="02020603050405020304" pitchFamily="18" charset="0"/>
            </a:endParaRPr>
          </a:p>
          <a:p>
            <a:r>
              <a:rPr lang="en-US" altLang="en-US" sz="2400" dirty="0">
                <a:latin typeface="Times New Roman" panose="02020603050405020304" pitchFamily="18" charset="0"/>
                <a:cs typeface="Times New Roman" panose="02020603050405020304" pitchFamily="18" charset="0"/>
              </a:rPr>
              <a:t>Informed consent does not end with the signing of a document</a:t>
            </a:r>
          </a:p>
          <a:p>
            <a:r>
              <a:rPr lang="en-US" altLang="en-US" sz="2400" dirty="0">
                <a:latin typeface="Times New Roman" panose="02020603050405020304" pitchFamily="18" charset="0"/>
                <a:cs typeface="Times New Roman" panose="02020603050405020304" pitchFamily="18" charset="0"/>
              </a:rPr>
              <a:t>At each subsequent study visit, the following should occur and be documented:</a:t>
            </a:r>
          </a:p>
          <a:p>
            <a:pPr lvl="1">
              <a:buFontTx/>
              <a:buChar char="•"/>
            </a:pPr>
            <a:r>
              <a:rPr lang="en-US" altLang="en-US" sz="2400" dirty="0">
                <a:latin typeface="Times New Roman" panose="02020603050405020304" pitchFamily="18" charset="0"/>
                <a:cs typeface="Times New Roman" panose="02020603050405020304" pitchFamily="18" charset="0"/>
              </a:rPr>
              <a:t>Assessment that the subject understands what is being asked of him/her for the subsequent visit</a:t>
            </a:r>
          </a:p>
          <a:p>
            <a:pPr lvl="1">
              <a:buFontTx/>
              <a:buChar char="•"/>
            </a:pPr>
            <a:r>
              <a:rPr lang="en-US" altLang="en-US" sz="2400" dirty="0">
                <a:latin typeface="Times New Roman" panose="02020603050405020304" pitchFamily="18" charset="0"/>
                <a:cs typeface="Times New Roman" panose="02020603050405020304" pitchFamily="18" charset="0"/>
              </a:rPr>
              <a:t>The subject has an opportunity to ask questions and they are answered to their satisfaction</a:t>
            </a:r>
          </a:p>
          <a:p>
            <a:pPr lvl="1">
              <a:buFontTx/>
              <a:buChar char="•"/>
            </a:pPr>
            <a:r>
              <a:rPr lang="en-US" altLang="en-US" sz="2400" dirty="0">
                <a:latin typeface="Times New Roman" panose="02020603050405020304" pitchFamily="18" charset="0"/>
                <a:cs typeface="Times New Roman" panose="02020603050405020304" pitchFamily="18" charset="0"/>
              </a:rPr>
              <a:t>The subject truly wants to continue participation in the study</a:t>
            </a:r>
          </a:p>
          <a:p>
            <a:endParaRPr lang="en-US" sz="2400" dirty="0"/>
          </a:p>
        </p:txBody>
      </p:sp>
      <p:pic>
        <p:nvPicPr>
          <p:cNvPr id="4" name="Picture 3" descr="Módulo 2. Políticas de Salud en los Sistemas Sanitario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1629935"/>
            <a:ext cx="2490893" cy="2584182"/>
          </a:xfrm>
          <a:prstGeom prst="rect">
            <a:avLst/>
          </a:prstGeom>
          <a:solidFill>
            <a:srgbClr val="7030A0"/>
          </a:solidFill>
          <a:ln w="76200">
            <a:solidFill>
              <a:srgbClr val="7030A0"/>
            </a:solidFill>
          </a:ln>
          <a:effectLst>
            <a:softEdge rad="635000"/>
          </a:effectLst>
          <a:scene3d>
            <a:camera prst="orthographicFront"/>
            <a:lightRig rig="threePt" dir="t"/>
          </a:scene3d>
          <a:sp3d>
            <a:bevelT w="114300" prst="artDeco"/>
          </a:sp3d>
        </p:spPr>
      </p:pic>
    </p:spTree>
    <p:extLst>
      <p:ext uri="{BB962C8B-B14F-4D97-AF65-F5344CB8AC3E}">
        <p14:creationId xmlns:p14="http://schemas.microsoft.com/office/powerpoint/2010/main" val="211204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1899332"/>
          </a:xfrm>
        </p:spPr>
        <p:txBody>
          <a:bodyPr>
            <a:norm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Why is the ICP Necessary?</a:t>
            </a:r>
          </a:p>
        </p:txBody>
      </p:sp>
      <p:sp>
        <p:nvSpPr>
          <p:cNvPr id="3" name="Content Placeholder 2"/>
          <p:cNvSpPr>
            <a:spLocks noGrp="1"/>
          </p:cNvSpPr>
          <p:nvPr>
            <p:ph idx="1"/>
          </p:nvPr>
        </p:nvSpPr>
        <p:spPr>
          <a:xfrm>
            <a:off x="677334" y="2160589"/>
            <a:ext cx="8596668" cy="4506541"/>
          </a:xfrm>
        </p:spPr>
        <p:txBody>
          <a:bodyPr>
            <a:normAutofit/>
          </a:bodyPr>
          <a:lstStyle/>
          <a:p>
            <a:r>
              <a:rPr lang="en-US" sz="2400" dirty="0">
                <a:latin typeface="Times New Roman" panose="02020603050405020304" pitchFamily="18" charset="0"/>
                <a:cs typeface="Times New Roman" panose="02020603050405020304" pitchFamily="18" charset="0"/>
              </a:rPr>
              <a:t>Ethical requirement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Ensures the subject is fully and accurately informed</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Demonstrates comprehension of the information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Authenticates decision is voluntary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Protect the rights, safety and well-being of subjects</a:t>
            </a:r>
          </a:p>
          <a:p>
            <a:endParaRPr lang="en-US" dirty="0"/>
          </a:p>
        </p:txBody>
      </p:sp>
      <p:pic>
        <p:nvPicPr>
          <p:cNvPr id="4" name="Picture 3" descr="professional ethics – Tame Your Asse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0" y="3279890"/>
            <a:ext cx="2464829" cy="1848622"/>
          </a:xfrm>
          <a:prstGeom prst="rect">
            <a:avLst/>
          </a:prstGeom>
          <a:solidFill>
            <a:srgbClr val="7030A0"/>
          </a:solidFill>
          <a:ln w="76200">
            <a:solidFill>
              <a:srgbClr val="7030A0"/>
            </a:solidFill>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8593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862"/>
            <a:ext cx="8596668" cy="1720538"/>
          </a:xfrm>
        </p:spPr>
        <p:txBody>
          <a:bodyPr>
            <a:noAutofit/>
          </a:bodyPr>
          <a:lstStyle/>
          <a:p>
            <a:pPr algn="ctr"/>
            <a:r>
              <a:rPr lang="en-US" sz="5400" b="1" dirty="0">
                <a:solidFill>
                  <a:srgbClr val="7030A0"/>
                </a:solidFill>
                <a:latin typeface="Times New Roman" panose="02020603050405020304" pitchFamily="18" charset="0"/>
                <a:cs typeface="Times New Roman" panose="02020603050405020304" pitchFamily="18" charset="0"/>
              </a:rPr>
              <a:t>Why: Why is the ICP Necessary? </a:t>
            </a:r>
          </a:p>
        </p:txBody>
      </p:sp>
      <p:sp>
        <p:nvSpPr>
          <p:cNvPr id="3" name="Content Placeholder 2"/>
          <p:cNvSpPr>
            <a:spLocks noGrp="1"/>
          </p:cNvSpPr>
          <p:nvPr>
            <p:ph idx="1"/>
          </p:nvPr>
        </p:nvSpPr>
        <p:spPr>
          <a:xfrm>
            <a:off x="677334" y="4398999"/>
            <a:ext cx="8596668" cy="2099455"/>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Respect for persons</a:t>
            </a:r>
          </a:p>
          <a:p>
            <a:r>
              <a:rPr lang="en-US" sz="2400" dirty="0">
                <a:solidFill>
                  <a:schemeClr val="tx1"/>
                </a:solidFill>
                <a:latin typeface="Times New Roman" panose="02020603050405020304" pitchFamily="18" charset="0"/>
                <a:cs typeface="Times New Roman" panose="02020603050405020304" pitchFamily="18" charset="0"/>
              </a:rPr>
              <a:t>Justice</a:t>
            </a:r>
          </a:p>
          <a:p>
            <a:r>
              <a:rPr lang="en-US" sz="2400" dirty="0">
                <a:solidFill>
                  <a:schemeClr val="tx1"/>
                </a:solidFill>
                <a:latin typeface="Times New Roman" panose="02020603050405020304" pitchFamily="18" charset="0"/>
                <a:cs typeface="Times New Roman" panose="02020603050405020304" pitchFamily="18" charset="0"/>
              </a:rPr>
              <a:t>Beneficence</a:t>
            </a:r>
          </a:p>
          <a:p>
            <a:r>
              <a:rPr lang="en-US" sz="2400" dirty="0">
                <a:solidFill>
                  <a:schemeClr val="tx1"/>
                </a:solidFill>
                <a:latin typeface="Times New Roman" panose="02020603050405020304" pitchFamily="18" charset="0"/>
                <a:cs typeface="Times New Roman" panose="02020603050405020304" pitchFamily="18" charset="0"/>
              </a:rPr>
              <a:t>Autonomy</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4171" y="2848303"/>
            <a:ext cx="11482210" cy="830997"/>
          </a:xfrm>
          <a:prstGeom prst="rect">
            <a:avLst/>
          </a:prstGeom>
          <a:noFill/>
        </p:spPr>
        <p:txBody>
          <a:bodyPr wrap="square" rtlCol="0">
            <a:spAutoFit/>
          </a:bodyPr>
          <a:lstStyle/>
          <a:p>
            <a:pPr algn="ctr"/>
            <a:endParaRPr lang="en-US" sz="2400" b="1" dirty="0">
              <a:solidFill>
                <a:srgbClr val="7030A0"/>
              </a:solidFill>
            </a:endParaRPr>
          </a:p>
          <a:p>
            <a:pPr algn="ctr"/>
            <a:r>
              <a:rPr lang="en-US" sz="2400" b="1" dirty="0">
                <a:solidFill>
                  <a:srgbClr val="7030A0"/>
                </a:solidFill>
              </a:rPr>
              <a:t>Primary concern of researchers should be the safety of the research subjects</a:t>
            </a:r>
          </a:p>
        </p:txBody>
      </p:sp>
      <p:sp>
        <p:nvSpPr>
          <p:cNvPr id="4" name="TextBox 3">
            <a:extLst>
              <a:ext uri="{FF2B5EF4-FFF2-40B4-BE49-F238E27FC236}">
                <a16:creationId xmlns:a16="http://schemas.microsoft.com/office/drawing/2014/main" id="{3FAB5C4A-5476-1B4F-A033-49C357FB0689}"/>
              </a:ext>
            </a:extLst>
          </p:cNvPr>
          <p:cNvSpPr txBox="1"/>
          <p:nvPr/>
        </p:nvSpPr>
        <p:spPr>
          <a:xfrm>
            <a:off x="1287261" y="2188564"/>
            <a:ext cx="7501631"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To Protect the Subject’s Rights</a:t>
            </a:r>
            <a:endParaRPr lang="en-US" sz="4000" dirty="0"/>
          </a:p>
        </p:txBody>
      </p:sp>
      <p:pic>
        <p:nvPicPr>
          <p:cNvPr id="6" name="Picture 5" descr="HOUSE BILL 5595/AN ORGANIC ACT CREATING THE AUTONOMOU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892" y="3814353"/>
            <a:ext cx="1651246" cy="1651246"/>
          </a:xfrm>
          <a:prstGeom prst="rect">
            <a:avLst/>
          </a:prstGeom>
          <a:ln w="76200">
            <a:solidFill>
              <a:srgbClr val="7030A0"/>
            </a:solidFill>
          </a:ln>
        </p:spPr>
      </p:pic>
      <p:pic>
        <p:nvPicPr>
          <p:cNvPr id="7" name="Picture 6" descr="K is for Kindergart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408" y="536234"/>
            <a:ext cx="1407888" cy="1853118"/>
          </a:xfrm>
          <a:prstGeom prst="rect">
            <a:avLst/>
          </a:prstGeom>
          <a:ln w="76200">
            <a:solidFill>
              <a:srgbClr val="7030A0"/>
            </a:solidFill>
          </a:ln>
        </p:spPr>
      </p:pic>
      <p:pic>
        <p:nvPicPr>
          <p:cNvPr id="8" name="Picture 7" descr="An Introduction to Ethics for Paramedics - Prehospita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59" y="4837339"/>
            <a:ext cx="1969812" cy="1298056"/>
          </a:xfrm>
          <a:prstGeom prst="rect">
            <a:avLst/>
          </a:prstGeom>
          <a:ln w="76200">
            <a:solidFill>
              <a:srgbClr val="7030A0"/>
            </a:solidFill>
          </a:ln>
        </p:spPr>
      </p:pic>
    </p:spTree>
    <p:extLst>
      <p:ext uri="{BB962C8B-B14F-4D97-AF65-F5344CB8AC3E}">
        <p14:creationId xmlns:p14="http://schemas.microsoft.com/office/powerpoint/2010/main" val="4429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D8B7E-3EF8-9A4D-85C7-E9B45C6FD282}"/>
              </a:ext>
            </a:extLst>
          </p:cNvPr>
          <p:cNvSpPr>
            <a:spLocks noGrp="1"/>
          </p:cNvSpPr>
          <p:nvPr>
            <p:ph type="title"/>
          </p:nvPr>
        </p:nvSpPr>
        <p:spPr/>
        <p:txBody>
          <a:bodyPr>
            <a:normAutofit/>
          </a:bodyPr>
          <a:lstStyle/>
          <a:p>
            <a:r>
              <a:rPr lang="en-US" sz="5400" b="1" dirty="0">
                <a:solidFill>
                  <a:srgbClr val="7030A0"/>
                </a:solidFill>
                <a:latin typeface="Times New Roman" panose="02020603050405020304" pitchFamily="18" charset="0"/>
                <a:cs typeface="Times New Roman" panose="02020603050405020304" pitchFamily="18" charset="0"/>
              </a:rPr>
              <a:t>Why: Respect for Persons</a:t>
            </a:r>
          </a:p>
        </p:txBody>
      </p:sp>
      <p:pic>
        <p:nvPicPr>
          <p:cNvPr id="1026" name="Picture 2" descr="Image result for belmont repo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4486" y="232733"/>
            <a:ext cx="1510506" cy="1514263"/>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5308" y="2006353"/>
            <a:ext cx="10981677"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a statement of basic ethical principles and guidelines that should assist in resolving the ethical problems that surround the conduct of research with human subjects </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Respect for persons demands that subjects enter into the research voluntarily and with adequate information</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principle of respect for persons thus divides into two separate moral requirements: the requirement to acknowledge autonomy and the requirement to protect those with diminished autonomy</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Respect for persons requires that subjects, to the degree that they are capable, be given the opportunity to choose what shall or shall not happen to them. This opportunity is provided when adequate standards for informed consent are satisfied.</a:t>
            </a:r>
          </a:p>
        </p:txBody>
      </p:sp>
    </p:spTree>
    <p:extLst>
      <p:ext uri="{BB962C8B-B14F-4D97-AF65-F5344CB8AC3E}">
        <p14:creationId xmlns:p14="http://schemas.microsoft.com/office/powerpoint/2010/main" val="123207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2544</TotalTime>
  <Words>2071</Words>
  <Application>Microsoft Macintosh PowerPoint</Application>
  <PresentationFormat>Widescreen</PresentationFormat>
  <Paragraphs>292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Times New Roman</vt:lpstr>
      <vt:lpstr>Trebuchet MS</vt:lpstr>
      <vt:lpstr>Wingdings 3</vt:lpstr>
      <vt:lpstr>Facet</vt:lpstr>
      <vt:lpstr>Informed Consent Process (ICP):</vt:lpstr>
      <vt:lpstr>Objectives</vt:lpstr>
      <vt:lpstr>Regulations/Guidance</vt:lpstr>
      <vt:lpstr>What: What is Involved in the ICP?</vt:lpstr>
      <vt:lpstr>What: What is the ICP?</vt:lpstr>
      <vt:lpstr>What: What is the ICP?</vt:lpstr>
      <vt:lpstr>Why: Why is the ICP Necessary?</vt:lpstr>
      <vt:lpstr>Why: Why is the ICP Necessary? </vt:lpstr>
      <vt:lpstr>Why: Respect for Persons</vt:lpstr>
      <vt:lpstr>Why: Justice </vt:lpstr>
      <vt:lpstr>Why: Beneficence </vt:lpstr>
      <vt:lpstr>Why: Autonomy</vt:lpstr>
      <vt:lpstr>Who: Who can obtain the IC?</vt:lpstr>
      <vt:lpstr>When: When Should  the ICP be Conducted?</vt:lpstr>
      <vt:lpstr>Where: Where should the  ICP be Conducted?</vt:lpstr>
      <vt:lpstr>How: How to Conduct  the ICP?</vt:lpstr>
      <vt:lpstr>How: How to Conduct  the initial ICP?</vt:lpstr>
      <vt:lpstr>How: How to Conduct  the ICP?</vt:lpstr>
      <vt:lpstr>How: How to Conduct  the ICP?</vt:lpstr>
      <vt:lpstr>How: How to Conduct  the ICP?</vt:lpstr>
      <vt:lpstr>What: What Will be Discussed During the ICP?</vt:lpstr>
      <vt:lpstr>What: What Will be Discussed During the ICP?</vt:lpstr>
      <vt:lpstr>What: What Responsibilities Do We Have as Researchers?</vt:lpstr>
      <vt:lpstr>What: What Are Some  Barriers to Conducting the ICP?</vt:lpstr>
      <vt:lpstr>What: What Is Needed After Obtaining Consent?</vt:lpstr>
      <vt:lpstr>What: What to Document  regarding the ICP?</vt:lpstr>
      <vt:lpstr>What: What Are Some Audit Findings Associated with the ICP?</vt:lpstr>
      <vt:lpstr>What: What Are Some Audit Findings Associated with the ICP?</vt:lpstr>
      <vt:lpstr>What: What Needs to be Performed to Correct Errors?</vt:lpstr>
      <vt:lpstr>What: What Should You Do To Avoid Mistakes?</vt:lpstr>
      <vt:lpstr>What: What To Do If Mistakes/Errors Occur?</vt:lpstr>
      <vt:lpstr>Summary-Doing IT 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 Derita</dc:creator>
  <cp:lastModifiedBy>Lee Anne</cp:lastModifiedBy>
  <cp:revision>227</cp:revision>
  <cp:lastPrinted>2018-12-13T15:18:05Z</cp:lastPrinted>
  <dcterms:created xsi:type="dcterms:W3CDTF">2018-11-16T19:23:45Z</dcterms:created>
  <dcterms:modified xsi:type="dcterms:W3CDTF">2024-12-03T19:29:10Z</dcterms:modified>
</cp:coreProperties>
</file>