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8" r:id="rId1"/>
  </p:sldMasterIdLst>
  <p:sldIdLst>
    <p:sldId id="256" r:id="rId2"/>
    <p:sldId id="312" r:id="rId3"/>
    <p:sldId id="313" r:id="rId4"/>
    <p:sldId id="323" r:id="rId5"/>
    <p:sldId id="302" r:id="rId6"/>
    <p:sldId id="314" r:id="rId7"/>
    <p:sldId id="267" r:id="rId8"/>
    <p:sldId id="304" r:id="rId9"/>
    <p:sldId id="330" r:id="rId10"/>
    <p:sldId id="298" r:id="rId11"/>
    <p:sldId id="299" r:id="rId12"/>
    <p:sldId id="321" r:id="rId13"/>
    <p:sldId id="322" r:id="rId14"/>
    <p:sldId id="325" r:id="rId15"/>
    <p:sldId id="327" r:id="rId16"/>
    <p:sldId id="277" r:id="rId17"/>
    <p:sldId id="300" r:id="rId18"/>
    <p:sldId id="329" r:id="rId19"/>
    <p:sldId id="328" r:id="rId20"/>
    <p:sldId id="320" r:id="rId21"/>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len, Molly K" initials="RMK" lastIdx="2" clrIdx="0">
    <p:extLst>
      <p:ext uri="{19B8F6BF-5375-455C-9EA6-DF929625EA0E}">
        <p15:presenceInfo xmlns:p15="http://schemas.microsoft.com/office/powerpoint/2012/main" userId="S::mrolen1@uthsc.edu::5417f885-11f9-4cfa-850d-f13f44f42d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8" d="100"/>
          <a:sy n="128" d="100"/>
        </p:scale>
        <p:origin x="4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DA51639-B2D6-4652-B8C3-1B4C224A7BAF}" type="datetimeFigureOut">
              <a:rPr lang="en-US" smtClean="0"/>
              <a:t>12/3/24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23908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BC48EC7-AF6A-48D3-8284-14BACBEBDD84}" type="datetimeFigureOut">
              <a:rPr lang="en-US" smtClean="0"/>
              <a:t>12/3/24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3619707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12/3/24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2432082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12/3/24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4163536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12/3/24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6561984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BC48EC7-AF6A-48D3-8284-14BACBEBDD84}" type="datetimeFigureOut">
              <a:rPr lang="en-US" smtClean="0"/>
              <a:t>12/3/24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7559872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BC48EC7-AF6A-48D3-8284-14BACBEBDD84}" type="datetimeFigureOut">
              <a:rPr lang="en-US" smtClean="0"/>
              <a:t>12/3/24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9125490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11A6AA8-A04B-4104-9AE2-BD48D340E27F}" type="datetimeFigureOut">
              <a:rPr lang="en-US" smtClean="0"/>
              <a:t>12/3/24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12227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4E0BF79-FAC6-4A96-8DE1-F7B82E2E1652}" type="datetimeFigureOut">
              <a:rPr lang="en-US" smtClean="0"/>
              <a:t>12/3/24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66790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12/3/24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8100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4961B7-6B89-48AB-966F-622E2788EECC}" type="datetimeFigureOut">
              <a:rPr lang="en-US" smtClean="0"/>
              <a:t>12/3/24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8057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12/3/24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7115230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12/3/24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7066650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12/3/24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6812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12/3/24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91578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CF131DD-A141-4471-BCF9-C6073EDD7E20}" type="datetimeFigureOut">
              <a:rPr lang="en-US" smtClean="0"/>
              <a:t>12/3/24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1474881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B334A90-EB03-42F3-8859-2C2B2724C058}" type="datetimeFigureOut">
              <a:rPr lang="en-US" smtClean="0"/>
              <a:t>12/3/24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75158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BC48EC7-AF6A-48D3-8284-14BACBEBDD84}" type="datetimeFigureOut">
              <a:rPr lang="en-US" smtClean="0"/>
              <a:t>12/3/24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6352648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1379913"/>
            <a:ext cx="9068586" cy="1862051"/>
          </a:xfrm>
          <a:ln>
            <a:solidFill>
              <a:schemeClr val="bg1"/>
            </a:solidFill>
          </a:ln>
        </p:spPr>
        <p:txBody>
          <a:bodyPr/>
          <a:lstStyle/>
          <a:p>
            <a:r>
              <a:rPr lang="en-US" b="1" dirty="0"/>
              <a:t>Ethics: Case Studies and Discussions</a:t>
            </a:r>
          </a:p>
        </p:txBody>
      </p:sp>
      <p:sp>
        <p:nvSpPr>
          <p:cNvPr id="3" name="Subtitle 2"/>
          <p:cNvSpPr>
            <a:spLocks noGrp="1"/>
          </p:cNvSpPr>
          <p:nvPr>
            <p:ph type="subTitle" idx="1"/>
          </p:nvPr>
        </p:nvSpPr>
        <p:spPr>
          <a:xfrm>
            <a:off x="1683171" y="4174435"/>
            <a:ext cx="8825658" cy="1470605"/>
          </a:xfrm>
        </p:spPr>
        <p:txBody>
          <a:bodyPr>
            <a:noAutofit/>
          </a:bodyPr>
          <a:lstStyle/>
          <a:p>
            <a:r>
              <a:rPr lang="en-US" sz="2400" b="1" dirty="0" err="1"/>
              <a:t>Derita</a:t>
            </a:r>
            <a:r>
              <a:rPr lang="en-US" sz="2400" b="1" dirty="0"/>
              <a:t> Bran, BSN, RN, CCRC</a:t>
            </a:r>
          </a:p>
          <a:p>
            <a:r>
              <a:rPr lang="en-US" sz="2400" b="1" dirty="0"/>
              <a:t>Molly Rolen, BSN, RN, CCRC</a:t>
            </a:r>
          </a:p>
          <a:p>
            <a:endParaRPr lang="en-US" sz="2400" b="1" dirty="0"/>
          </a:p>
        </p:txBody>
      </p:sp>
    </p:spTree>
    <p:extLst>
      <p:ext uri="{BB962C8B-B14F-4D97-AF65-F5344CB8AC3E}">
        <p14:creationId xmlns:p14="http://schemas.microsoft.com/office/powerpoint/2010/main" val="3946213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Questions to Ask</a:t>
            </a:r>
          </a:p>
        </p:txBody>
      </p:sp>
      <p:sp>
        <p:nvSpPr>
          <p:cNvPr id="3" name="Content Placeholder 2"/>
          <p:cNvSpPr>
            <a:spLocks noGrp="1"/>
          </p:cNvSpPr>
          <p:nvPr>
            <p:ph idx="1"/>
          </p:nvPr>
        </p:nvSpPr>
        <p:spPr>
          <a:xfrm>
            <a:off x="963828" y="2603499"/>
            <a:ext cx="9106930" cy="3649019"/>
          </a:xfrm>
        </p:spPr>
        <p:txBody>
          <a:bodyPr>
            <a:normAutofit/>
          </a:bodyPr>
          <a:lstStyle/>
          <a:p>
            <a:pPr fontAlgn="base"/>
            <a:r>
              <a:rPr lang="en-US" b="1" dirty="0"/>
              <a:t>What is the problem or issue? </a:t>
            </a:r>
          </a:p>
          <a:p>
            <a:pPr lvl="1" fontAlgn="base"/>
            <a:r>
              <a:rPr lang="en-US" dirty="0"/>
              <a:t>Get a clear statement of the problem without bias	</a:t>
            </a:r>
          </a:p>
          <a:p>
            <a:pPr lvl="1" fontAlgn="base"/>
            <a:r>
              <a:rPr lang="en-US" dirty="0"/>
              <a:t>Usually takes more than one person to determine the problem</a:t>
            </a:r>
          </a:p>
          <a:p>
            <a:pPr lvl="1" fontAlgn="base"/>
            <a:r>
              <a:rPr lang="en-US" dirty="0"/>
              <a:t>Seek expert advice</a:t>
            </a:r>
          </a:p>
          <a:p>
            <a:pPr fontAlgn="base"/>
            <a:r>
              <a:rPr lang="en-US" b="1" dirty="0"/>
              <a:t>What is the relevant information?</a:t>
            </a:r>
          </a:p>
          <a:p>
            <a:pPr lvl="1" fontAlgn="base"/>
            <a:r>
              <a:rPr lang="en-US" dirty="0"/>
              <a:t>Need correct information</a:t>
            </a:r>
          </a:p>
          <a:p>
            <a:pPr lvl="1" fontAlgn="base"/>
            <a:r>
              <a:rPr lang="en-US" dirty="0"/>
              <a:t>Understand the scope and details</a:t>
            </a:r>
          </a:p>
          <a:p>
            <a:pPr lvl="1" fontAlgn="base"/>
            <a:r>
              <a:rPr lang="en-US" dirty="0"/>
              <a:t>Determine which facts impact the issue or outcome</a:t>
            </a:r>
          </a:p>
        </p:txBody>
      </p:sp>
      <p:pic>
        <p:nvPicPr>
          <p:cNvPr id="4" name="Picture 3" descr="Mimpi Basah, Keluar Mani, Madzi, Dan Wadhi, Batalkah Puas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2069" y="2385848"/>
            <a:ext cx="2317713" cy="1312767"/>
          </a:xfrm>
          <a:prstGeom prst="rect">
            <a:avLst/>
          </a:prstGeom>
        </p:spPr>
      </p:pic>
    </p:spTree>
    <p:extLst>
      <p:ext uri="{BB962C8B-B14F-4D97-AF65-F5344CB8AC3E}">
        <p14:creationId xmlns:p14="http://schemas.microsoft.com/office/powerpoint/2010/main" val="2953081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Questions </a:t>
            </a:r>
            <a:r>
              <a:rPr lang="en-US" sz="1800" dirty="0"/>
              <a:t>continued</a:t>
            </a:r>
          </a:p>
        </p:txBody>
      </p:sp>
      <p:sp>
        <p:nvSpPr>
          <p:cNvPr id="3" name="Content Placeholder 2"/>
          <p:cNvSpPr>
            <a:spLocks noGrp="1"/>
          </p:cNvSpPr>
          <p:nvPr>
            <p:ph idx="1"/>
          </p:nvPr>
        </p:nvSpPr>
        <p:spPr>
          <a:xfrm>
            <a:off x="704336" y="2603500"/>
            <a:ext cx="9276278" cy="2309322"/>
          </a:xfrm>
        </p:spPr>
        <p:txBody>
          <a:bodyPr>
            <a:normAutofit/>
          </a:bodyPr>
          <a:lstStyle/>
          <a:p>
            <a:pPr fontAlgn="base"/>
            <a:r>
              <a:rPr lang="en-US" b="1" dirty="0"/>
              <a:t>What are the different options?</a:t>
            </a:r>
          </a:p>
          <a:p>
            <a:pPr lvl="1" fontAlgn="base"/>
            <a:r>
              <a:rPr lang="en-US" dirty="0"/>
              <a:t>Difference of opinions</a:t>
            </a:r>
          </a:p>
          <a:p>
            <a:pPr lvl="1" fontAlgn="base"/>
            <a:r>
              <a:rPr lang="en-US" dirty="0"/>
              <a:t>Policies and procedures</a:t>
            </a:r>
          </a:p>
          <a:p>
            <a:pPr lvl="1" fontAlgn="base"/>
            <a:r>
              <a:rPr lang="en-US" dirty="0"/>
              <a:t>Ethical principles	</a:t>
            </a:r>
          </a:p>
        </p:txBody>
      </p:sp>
      <p:pic>
        <p:nvPicPr>
          <p:cNvPr id="4" name="Picture 3" descr="How to verify people telling they trust you – Simone Favar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7965" y="2606186"/>
            <a:ext cx="1989453" cy="1851570"/>
          </a:xfrm>
          <a:prstGeom prst="rect">
            <a:avLst/>
          </a:prstGeom>
        </p:spPr>
      </p:pic>
    </p:spTree>
    <p:extLst>
      <p:ext uri="{BB962C8B-B14F-4D97-AF65-F5344CB8AC3E}">
        <p14:creationId xmlns:p14="http://schemas.microsoft.com/office/powerpoint/2010/main" val="1180571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525518"/>
            <a:ext cx="8761413" cy="1576552"/>
          </a:xfrm>
        </p:spPr>
        <p:txBody>
          <a:bodyPr/>
          <a:lstStyle/>
          <a:p>
            <a:r>
              <a:rPr lang="en-US" sz="5400" b="1" dirty="0"/>
              <a:t>Case 1: Payment for Participation</a:t>
            </a:r>
          </a:p>
        </p:txBody>
      </p:sp>
      <p:sp>
        <p:nvSpPr>
          <p:cNvPr id="3" name="Content Placeholder 2"/>
          <p:cNvSpPr>
            <a:spLocks noGrp="1"/>
          </p:cNvSpPr>
          <p:nvPr>
            <p:ph idx="1"/>
          </p:nvPr>
        </p:nvSpPr>
        <p:spPr>
          <a:xfrm>
            <a:off x="1062680" y="2335876"/>
            <a:ext cx="9687698" cy="4397433"/>
          </a:xfrm>
        </p:spPr>
        <p:txBody>
          <a:bodyPr>
            <a:noAutofit/>
          </a:bodyPr>
          <a:lstStyle/>
          <a:p>
            <a:pPr marL="0" indent="0">
              <a:buNone/>
            </a:pPr>
            <a:r>
              <a:rPr lang="en-US" dirty="0"/>
              <a:t>Scenario: A 34 y/o female with low economic status is approached to participate in a Phase 1 drug study that offers a large amount of compensation. This potential participant could happily use the money to supplement her household expenses, such as groceries for her 2 children. </a:t>
            </a:r>
          </a:p>
          <a:p>
            <a:pPr marL="0" indent="0">
              <a:buNone/>
            </a:pPr>
            <a:r>
              <a:rPr lang="en-US" dirty="0"/>
              <a:t>She has a history of some negative reaction to medications, none that have required intervention outside of stopping the drug. The study design includes 50% of the total payment ($600) until the last day of the 4 day treatment. Day 1-3 payment is $100 each day. Day 4- $300 payment.</a:t>
            </a:r>
          </a:p>
          <a:p>
            <a:r>
              <a:rPr lang="en-US" dirty="0"/>
              <a:t>Are there undue Influences/Inducements to participate?</a:t>
            </a:r>
          </a:p>
          <a:p>
            <a:r>
              <a:rPr lang="en-US" dirty="0"/>
              <a:t>Are the payment arrangements ethical?  </a:t>
            </a:r>
          </a:p>
          <a:p>
            <a:r>
              <a:rPr lang="en-US" dirty="0"/>
              <a:t>Effective informed consent vs coercion to participate due to payment?</a:t>
            </a:r>
          </a:p>
          <a:p>
            <a:r>
              <a:rPr lang="en-US" dirty="0"/>
              <a:t>Retention method?</a:t>
            </a:r>
          </a:p>
          <a:p>
            <a:r>
              <a:rPr lang="en-US" dirty="0"/>
              <a:t>How much remuneration is the right amount?</a:t>
            </a:r>
          </a:p>
          <a:p>
            <a:pPr marL="457200" lvl="1" indent="0">
              <a:buNone/>
            </a:pPr>
            <a:endParaRPr lang="en-US" sz="2200" dirty="0"/>
          </a:p>
        </p:txBody>
      </p:sp>
      <p:pic>
        <p:nvPicPr>
          <p:cNvPr id="4" name="Picture 3" descr="PDVSA Bonds Hit Two Year High Following Swap Proposal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4081" y="4803514"/>
            <a:ext cx="2116974" cy="1755228"/>
          </a:xfrm>
          <a:prstGeom prst="rect">
            <a:avLst/>
          </a:prstGeom>
        </p:spPr>
      </p:pic>
    </p:spTree>
    <p:extLst>
      <p:ext uri="{BB962C8B-B14F-4D97-AF65-F5344CB8AC3E}">
        <p14:creationId xmlns:p14="http://schemas.microsoft.com/office/powerpoint/2010/main" val="345170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588579"/>
            <a:ext cx="8761413" cy="1366345"/>
          </a:xfrm>
        </p:spPr>
        <p:txBody>
          <a:bodyPr/>
          <a:lstStyle/>
          <a:p>
            <a:r>
              <a:rPr lang="en-US" sz="5400" b="1" dirty="0"/>
              <a:t>Case 2: Randomization and Benefits</a:t>
            </a:r>
          </a:p>
        </p:txBody>
      </p:sp>
      <p:sp>
        <p:nvSpPr>
          <p:cNvPr id="3" name="Content Placeholder 2"/>
          <p:cNvSpPr>
            <a:spLocks noGrp="1"/>
          </p:cNvSpPr>
          <p:nvPr>
            <p:ph idx="1"/>
          </p:nvPr>
        </p:nvSpPr>
        <p:spPr>
          <a:xfrm>
            <a:off x="988542" y="2603500"/>
            <a:ext cx="9205782" cy="4030056"/>
          </a:xfrm>
        </p:spPr>
        <p:txBody>
          <a:bodyPr>
            <a:noAutofit/>
          </a:bodyPr>
          <a:lstStyle/>
          <a:p>
            <a:pPr marL="0" indent="0">
              <a:buNone/>
            </a:pPr>
            <a:r>
              <a:rPr lang="en-US" dirty="0"/>
              <a:t>Scenario: A subject is participating in a oncology clinical trial. The clinical trial is a randomized, double-blinded, placebo-controlled study of an investigational oncology drug. Participation is to last two years. </a:t>
            </a:r>
          </a:p>
          <a:p>
            <a:pPr marL="0" indent="0">
              <a:buNone/>
            </a:pPr>
            <a:r>
              <a:rPr lang="en-US" dirty="0"/>
              <a:t>After 6 months, one subject is not experiencing any signs of improvement and may be getting worse.</a:t>
            </a:r>
          </a:p>
          <a:p>
            <a:pPr marL="0" indent="0">
              <a:buNone/>
            </a:pPr>
            <a:r>
              <a:rPr lang="en-US" dirty="0"/>
              <a:t>The subject asks the PI if he is in the treatment or placebo arm. He is requesting to be taken out of the trial if he is in the placebo arm. The PI believes the subject is in the placebo arm.</a:t>
            </a:r>
          </a:p>
          <a:p>
            <a:r>
              <a:rPr lang="en-US" dirty="0"/>
              <a:t>What are the ethical dilemmas?</a:t>
            </a:r>
          </a:p>
          <a:p>
            <a:r>
              <a:rPr lang="en-US" dirty="0"/>
              <a:t>What should the PI do?</a:t>
            </a:r>
          </a:p>
          <a:p>
            <a:r>
              <a:rPr lang="en-US" dirty="0"/>
              <a:t>What would you do?</a:t>
            </a:r>
          </a:p>
        </p:txBody>
      </p:sp>
      <p:pic>
        <p:nvPicPr>
          <p:cNvPr id="4" name="Picture 3" descr="abril 2015 ~ OrgulloLGBT.c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4918" y="4897761"/>
            <a:ext cx="2961621" cy="1667860"/>
          </a:xfrm>
          <a:prstGeom prst="rect">
            <a:avLst/>
          </a:prstGeom>
        </p:spPr>
      </p:pic>
    </p:spTree>
    <p:extLst>
      <p:ext uri="{BB962C8B-B14F-4D97-AF65-F5344CB8AC3E}">
        <p14:creationId xmlns:p14="http://schemas.microsoft.com/office/powerpoint/2010/main" val="3747820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515389"/>
            <a:ext cx="8761413" cy="1546167"/>
          </a:xfrm>
        </p:spPr>
        <p:txBody>
          <a:bodyPr/>
          <a:lstStyle/>
          <a:p>
            <a:r>
              <a:rPr lang="en-US" sz="5400" b="1" dirty="0"/>
              <a:t>Case 3: Assessment of Cognitive Abilities</a:t>
            </a:r>
          </a:p>
        </p:txBody>
      </p:sp>
      <p:sp>
        <p:nvSpPr>
          <p:cNvPr id="3" name="Content Placeholder 2"/>
          <p:cNvSpPr>
            <a:spLocks noGrp="1"/>
          </p:cNvSpPr>
          <p:nvPr>
            <p:ph idx="1"/>
          </p:nvPr>
        </p:nvSpPr>
        <p:spPr>
          <a:xfrm>
            <a:off x="902044" y="2603499"/>
            <a:ext cx="10083114" cy="4104871"/>
          </a:xfrm>
        </p:spPr>
        <p:txBody>
          <a:bodyPr>
            <a:noAutofit/>
          </a:bodyPr>
          <a:lstStyle/>
          <a:p>
            <a:pPr marL="0" indent="0">
              <a:buNone/>
            </a:pPr>
            <a:r>
              <a:rPr lang="en-US" dirty="0"/>
              <a:t>Scenario:  27 y/o male patient who a PI indicates should be enrolled on a study. The PI assesses the potential subject as being able to consent for himself because his records show him to be an adult without the need of guardianship or a legal authorized representative. </a:t>
            </a:r>
          </a:p>
          <a:p>
            <a:pPr marL="0" indent="0">
              <a:buNone/>
            </a:pPr>
            <a:r>
              <a:rPr lang="en-US" dirty="0"/>
              <a:t>The subject usually has his grandmother, whom he lives with, present for all appointments however, she is not present with him at this visit. </a:t>
            </a:r>
          </a:p>
          <a:p>
            <a:pPr marL="0" indent="0">
              <a:buNone/>
            </a:pPr>
            <a:r>
              <a:rPr lang="en-US" dirty="0"/>
              <a:t>The coordinator assesses the cognitive ability of the potential subject and does not believe he has the appropriate understanding of the study to sign informed consent on his own behalf.</a:t>
            </a:r>
          </a:p>
          <a:p>
            <a:r>
              <a:rPr lang="en-US" dirty="0"/>
              <a:t>Are the legal guidelines being met? </a:t>
            </a:r>
          </a:p>
          <a:p>
            <a:r>
              <a:rPr lang="en-US" dirty="0"/>
              <a:t>Are the ethical concerns of the coordinator relevant?</a:t>
            </a:r>
          </a:p>
          <a:p>
            <a:r>
              <a:rPr lang="en-US" dirty="0"/>
              <a:t>What courses of action should be taken?</a:t>
            </a:r>
          </a:p>
        </p:txBody>
      </p:sp>
      <p:pic>
        <p:nvPicPr>
          <p:cNvPr id="4" name="Picture 3" descr="Ethics vs. Morals And Their Relationship With Copyrigh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5247" y="5343975"/>
            <a:ext cx="1341120" cy="1274064"/>
          </a:xfrm>
          <a:prstGeom prst="rect">
            <a:avLst/>
          </a:prstGeom>
        </p:spPr>
      </p:pic>
    </p:spTree>
    <p:extLst>
      <p:ext uri="{BB962C8B-B14F-4D97-AF65-F5344CB8AC3E}">
        <p14:creationId xmlns:p14="http://schemas.microsoft.com/office/powerpoint/2010/main" val="3660167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556953"/>
            <a:ext cx="8761413" cy="1429789"/>
          </a:xfrm>
        </p:spPr>
        <p:txBody>
          <a:bodyPr/>
          <a:lstStyle/>
          <a:p>
            <a:r>
              <a:rPr lang="en-US" sz="5400" b="1" dirty="0"/>
              <a:t>Case 4: Informed Consent</a:t>
            </a:r>
          </a:p>
        </p:txBody>
      </p:sp>
      <p:sp>
        <p:nvSpPr>
          <p:cNvPr id="3" name="Content Placeholder 2"/>
          <p:cNvSpPr>
            <a:spLocks noGrp="1"/>
          </p:cNvSpPr>
          <p:nvPr>
            <p:ph idx="1"/>
          </p:nvPr>
        </p:nvSpPr>
        <p:spPr>
          <a:xfrm>
            <a:off x="1025611" y="2369127"/>
            <a:ext cx="9712411" cy="4380808"/>
          </a:xfrm>
        </p:spPr>
        <p:txBody>
          <a:bodyPr>
            <a:noAutofit/>
          </a:bodyPr>
          <a:lstStyle/>
          <a:p>
            <a:pPr marL="0" indent="0">
              <a:buNone/>
            </a:pPr>
            <a:r>
              <a:rPr lang="en-US" sz="1600" dirty="0"/>
              <a:t>Scenario: A family is being approached to consent their 13 y/o child (age of assent) to a research study with no direct benefit to the patient. The study involves a few blood draws and an hour long MRI. </a:t>
            </a:r>
          </a:p>
          <a:p>
            <a:pPr marL="0" indent="0">
              <a:buNone/>
            </a:pPr>
            <a:r>
              <a:rPr lang="en-US" sz="1600" dirty="0"/>
              <a:t>The patient is fluent in English and the parents seem to understand the majority of what is spoken; however, their native language is Spanish.  On record they have refused the option to use an interpreter for standard-of-care medical issues. The PI, who is also the specialist caring for their son, is aware of this. The PI gives an abbreviated version of the study and explains the consent form and directs the coordinator to consent the subject and parents. The coordinator is present for the consent and feels that the parents are not understanding some of the details.</a:t>
            </a:r>
          </a:p>
          <a:p>
            <a:pPr marL="0" indent="0">
              <a:buNone/>
            </a:pPr>
            <a:r>
              <a:rPr lang="en-US" sz="1600" dirty="0"/>
              <a:t>The parents agree to consent their child to the study. The patient does not want to participate, as he has had an MRI before which made him very upset and anxious and does not want to undergo multiple needlesticks.  </a:t>
            </a:r>
          </a:p>
          <a:p>
            <a:pPr lvl="0">
              <a:buClr>
                <a:srgbClr val="B31166"/>
              </a:buClr>
            </a:pPr>
            <a:r>
              <a:rPr lang="en-US" sz="1600" dirty="0">
                <a:solidFill>
                  <a:prstClr val="black">
                    <a:lumMod val="75000"/>
                    <a:lumOff val="25000"/>
                  </a:prstClr>
                </a:solidFill>
              </a:rPr>
              <a:t>What are the factual concerns/have any policies been violated?</a:t>
            </a:r>
          </a:p>
          <a:p>
            <a:pPr lvl="0">
              <a:buClr>
                <a:srgbClr val="B31166"/>
              </a:buClr>
            </a:pPr>
            <a:r>
              <a:rPr lang="en-US" sz="1600" dirty="0">
                <a:solidFill>
                  <a:prstClr val="black">
                    <a:lumMod val="75000"/>
                    <a:lumOff val="25000"/>
                  </a:prstClr>
                </a:solidFill>
              </a:rPr>
              <a:t>How much weight should assent be given?</a:t>
            </a:r>
          </a:p>
          <a:p>
            <a:pPr lvl="0">
              <a:buClr>
                <a:srgbClr val="B31166"/>
              </a:buClr>
            </a:pPr>
            <a:r>
              <a:rPr lang="en-US" sz="1600" dirty="0">
                <a:solidFill>
                  <a:prstClr val="black">
                    <a:lumMod val="75000"/>
                    <a:lumOff val="25000"/>
                  </a:prstClr>
                </a:solidFill>
              </a:rPr>
              <a:t>What would you do?</a:t>
            </a:r>
          </a:p>
          <a:p>
            <a:pPr marL="0" indent="0">
              <a:buNone/>
            </a:pPr>
            <a:endParaRPr lang="en-US" dirty="0"/>
          </a:p>
        </p:txBody>
      </p:sp>
      <p:pic>
        <p:nvPicPr>
          <p:cNvPr id="6" name="Picture 5" descr="An Introduction to Ethics for Paramedics - Prehospital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6987" y="5320145"/>
            <a:ext cx="1246315" cy="821290"/>
          </a:xfrm>
          <a:prstGeom prst="rect">
            <a:avLst/>
          </a:prstGeom>
        </p:spPr>
      </p:pic>
    </p:spTree>
    <p:extLst>
      <p:ext uri="{BB962C8B-B14F-4D97-AF65-F5344CB8AC3E}">
        <p14:creationId xmlns:p14="http://schemas.microsoft.com/office/powerpoint/2010/main" val="1943899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567560"/>
            <a:ext cx="8761413" cy="1345324"/>
          </a:xfrm>
        </p:spPr>
        <p:txBody>
          <a:bodyPr/>
          <a:lstStyle/>
          <a:p>
            <a:r>
              <a:rPr lang="en-US" sz="5400" b="1" dirty="0"/>
              <a:t>Occurrence of Misconduct</a:t>
            </a:r>
          </a:p>
        </p:txBody>
      </p:sp>
      <p:sp>
        <p:nvSpPr>
          <p:cNvPr id="3" name="Content Placeholder 2"/>
          <p:cNvSpPr>
            <a:spLocks noGrp="1"/>
          </p:cNvSpPr>
          <p:nvPr>
            <p:ph idx="1"/>
          </p:nvPr>
        </p:nvSpPr>
        <p:spPr>
          <a:xfrm>
            <a:off x="840260" y="2603500"/>
            <a:ext cx="9140354" cy="3416300"/>
          </a:xfrm>
        </p:spPr>
        <p:txBody>
          <a:bodyPr>
            <a:normAutofit lnSpcReduction="10000"/>
          </a:bodyPr>
          <a:lstStyle/>
          <a:p>
            <a:pPr marL="0" indent="0">
              <a:buNone/>
            </a:pPr>
            <a:r>
              <a:rPr lang="en-US" dirty="0"/>
              <a:t>How common is research misconduct? </a:t>
            </a:r>
          </a:p>
          <a:p>
            <a:pPr lvl="1"/>
            <a:r>
              <a:rPr lang="en-US" sz="1800" dirty="0"/>
              <a:t>Data were not collected on research misconduct until the 1990s </a:t>
            </a:r>
          </a:p>
          <a:p>
            <a:pPr lvl="1"/>
            <a:r>
              <a:rPr lang="en-US" sz="1800" dirty="0"/>
              <a:t>Overall estimated cases of research misconduct in the US is one case out of every 100,000 investigators. There are approximately 2 million active investigators in the US </a:t>
            </a:r>
          </a:p>
          <a:p>
            <a:pPr lvl="1"/>
            <a:r>
              <a:rPr lang="en-US" sz="1800" dirty="0"/>
              <a:t>Received allegations of misconduct by the US Office of Research Integrity</a:t>
            </a:r>
          </a:p>
          <a:p>
            <a:pPr lvl="2"/>
            <a:r>
              <a:rPr lang="en-US" sz="1600" dirty="0"/>
              <a:t>198 average in 1992-2007</a:t>
            </a:r>
          </a:p>
          <a:p>
            <a:pPr lvl="2"/>
            <a:r>
              <a:rPr lang="en-US" sz="1600" dirty="0"/>
              <a:t>271 average in 2004-2007</a:t>
            </a:r>
          </a:p>
          <a:p>
            <a:pPr lvl="2"/>
            <a:r>
              <a:rPr lang="en-US" sz="1600" dirty="0"/>
              <a:t>217 in 2007 </a:t>
            </a:r>
          </a:p>
          <a:p>
            <a:pPr lvl="2"/>
            <a:r>
              <a:rPr lang="en-US" sz="1600" dirty="0"/>
              <a:t> 201 in 2008</a:t>
            </a:r>
          </a:p>
        </p:txBody>
      </p:sp>
      <p:pic>
        <p:nvPicPr>
          <p:cNvPr id="4" name="Picture 3" descr="Question marks cutie mark by The-Smiling-Pony on Deviant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0612" y="4782207"/>
            <a:ext cx="1517705" cy="1804690"/>
          </a:xfrm>
          <a:prstGeom prst="rect">
            <a:avLst/>
          </a:prstGeom>
        </p:spPr>
      </p:pic>
    </p:spTree>
    <p:extLst>
      <p:ext uri="{BB962C8B-B14F-4D97-AF65-F5344CB8AC3E}">
        <p14:creationId xmlns:p14="http://schemas.microsoft.com/office/powerpoint/2010/main" val="2275378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Ask the Right Questions</a:t>
            </a:r>
          </a:p>
        </p:txBody>
      </p:sp>
      <p:sp>
        <p:nvSpPr>
          <p:cNvPr id="3" name="Content Placeholder 2"/>
          <p:cNvSpPr>
            <a:spLocks noGrp="1"/>
          </p:cNvSpPr>
          <p:nvPr>
            <p:ph idx="1"/>
          </p:nvPr>
        </p:nvSpPr>
        <p:spPr/>
        <p:txBody>
          <a:bodyPr>
            <a:normAutofit/>
          </a:bodyPr>
          <a:lstStyle/>
          <a:p>
            <a:pPr marL="0" indent="0" fontAlgn="base">
              <a:buNone/>
            </a:pPr>
            <a:br>
              <a:rPr lang="en-US" dirty="0"/>
            </a:br>
            <a:endParaRPr lang="en-US" dirty="0"/>
          </a:p>
        </p:txBody>
      </p:sp>
      <p:sp>
        <p:nvSpPr>
          <p:cNvPr id="4" name="Rectangle 3"/>
          <p:cNvSpPr/>
          <p:nvPr/>
        </p:nvSpPr>
        <p:spPr>
          <a:xfrm>
            <a:off x="438498" y="2603500"/>
            <a:ext cx="9910847" cy="4129336"/>
          </a:xfrm>
          <a:prstGeom prst="rect">
            <a:avLst/>
          </a:prstGeom>
        </p:spPr>
        <p:txBody>
          <a:bodyPr wrap="square">
            <a:spAutoFit/>
          </a:bodyPr>
          <a:lstStyle/>
          <a:p>
            <a:pPr marL="342900" lvl="0" indent="-342900">
              <a:spcBef>
                <a:spcPts val="1000"/>
              </a:spcBef>
              <a:buClr>
                <a:srgbClr val="B31166"/>
              </a:buClr>
              <a:buSzPct val="80000"/>
              <a:buFont typeface="Wingdings 3" charset="2"/>
              <a:buChar char=""/>
            </a:pPr>
            <a:r>
              <a:rPr lang="en-US" sz="2200" dirty="0"/>
              <a:t>Which choice could stand up to further publicity and scrutiny?</a:t>
            </a:r>
          </a:p>
          <a:p>
            <a:pPr lvl="0">
              <a:spcBef>
                <a:spcPts val="1000"/>
              </a:spcBef>
              <a:buClr>
                <a:srgbClr val="B31166"/>
              </a:buClr>
              <a:buSzPct val="80000"/>
            </a:pPr>
            <a:endParaRPr lang="en-US" sz="2200" dirty="0"/>
          </a:p>
          <a:p>
            <a:pPr marL="342900" indent="-342900">
              <a:spcBef>
                <a:spcPts val="1000"/>
              </a:spcBef>
              <a:buClr>
                <a:srgbClr val="B31166"/>
              </a:buClr>
              <a:buSzPct val="80000"/>
              <a:buFont typeface="Wingdings 3" charset="2"/>
              <a:buChar char=""/>
            </a:pPr>
            <a:r>
              <a:rPr lang="en-US" sz="2200" dirty="0"/>
              <a:t>Which choice could you not live with or live with?</a:t>
            </a:r>
          </a:p>
          <a:p>
            <a:pPr>
              <a:spcBef>
                <a:spcPts val="1000"/>
              </a:spcBef>
              <a:buClr>
                <a:srgbClr val="B31166"/>
              </a:buClr>
              <a:buSzPct val="80000"/>
            </a:pPr>
            <a:endParaRPr lang="en-US" sz="2200" dirty="0"/>
          </a:p>
          <a:p>
            <a:pPr marL="342900" indent="-342900">
              <a:spcBef>
                <a:spcPts val="1000"/>
              </a:spcBef>
              <a:buClr>
                <a:srgbClr val="B31166"/>
              </a:buClr>
              <a:buSzPct val="80000"/>
              <a:buFont typeface="Wingdings 3" charset="2"/>
              <a:buChar char=""/>
            </a:pPr>
            <a:r>
              <a:rPr lang="en-US" sz="2200" dirty="0"/>
              <a:t>What would the wisest person you know do if he/she were in your situation/ethical dilemma?</a:t>
            </a:r>
          </a:p>
          <a:p>
            <a:pPr>
              <a:spcBef>
                <a:spcPts val="1000"/>
              </a:spcBef>
              <a:buClr>
                <a:srgbClr val="B31166"/>
              </a:buClr>
              <a:buSzPct val="80000"/>
            </a:pPr>
            <a:endParaRPr lang="en-US" sz="2200" dirty="0"/>
          </a:p>
          <a:p>
            <a:pPr marL="342900" indent="-342900">
              <a:spcBef>
                <a:spcPts val="1000"/>
              </a:spcBef>
              <a:buClr>
                <a:srgbClr val="B31166"/>
              </a:buClr>
              <a:buSzPct val="80000"/>
              <a:buFont typeface="Wingdings 3" charset="2"/>
              <a:buChar char=""/>
            </a:pPr>
            <a:r>
              <a:rPr lang="en-US" sz="2200" dirty="0"/>
              <a:t>Which choice would be the most ethical, just, fair, or responsible?</a:t>
            </a:r>
          </a:p>
          <a:p>
            <a:pPr>
              <a:spcBef>
                <a:spcPts val="1000"/>
              </a:spcBef>
              <a:buClr>
                <a:srgbClr val="B31166"/>
              </a:buClr>
              <a:buSzPct val="80000"/>
            </a:pPr>
            <a:endParaRPr lang="en-US" sz="2800" dirty="0"/>
          </a:p>
        </p:txBody>
      </p:sp>
      <p:pic>
        <p:nvPicPr>
          <p:cNvPr id="5" name="Picture 4" descr="Leadership power comes from who you are as a person, no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5873" y="1680632"/>
            <a:ext cx="1995980" cy="1995980"/>
          </a:xfrm>
          <a:prstGeom prst="rect">
            <a:avLst/>
          </a:prstGeom>
        </p:spPr>
      </p:pic>
    </p:spTree>
    <p:extLst>
      <p:ext uri="{BB962C8B-B14F-4D97-AF65-F5344CB8AC3E}">
        <p14:creationId xmlns:p14="http://schemas.microsoft.com/office/powerpoint/2010/main" val="499119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48C3-49C4-2E40-89B1-08B71FB19C99}"/>
              </a:ext>
            </a:extLst>
          </p:cNvPr>
          <p:cNvSpPr>
            <a:spLocks noGrp="1"/>
          </p:cNvSpPr>
          <p:nvPr>
            <p:ph type="title"/>
          </p:nvPr>
        </p:nvSpPr>
        <p:spPr/>
        <p:txBody>
          <a:bodyPr/>
          <a:lstStyle/>
          <a:p>
            <a:r>
              <a:rPr lang="en-US" sz="5400" b="1" dirty="0">
                <a:solidFill>
                  <a:srgbClr val="EBEBEB"/>
                </a:solidFill>
              </a:rPr>
              <a:t>Things to Consider</a:t>
            </a:r>
            <a:endParaRPr lang="en-US" dirty="0"/>
          </a:p>
        </p:txBody>
      </p:sp>
      <p:sp>
        <p:nvSpPr>
          <p:cNvPr id="3" name="Content Placeholder 2">
            <a:extLst>
              <a:ext uri="{FF2B5EF4-FFF2-40B4-BE49-F238E27FC236}">
                <a16:creationId xmlns:a16="http://schemas.microsoft.com/office/drawing/2014/main" id="{B96BACBC-C9C0-CE4A-9528-1E09E14D7436}"/>
              </a:ext>
            </a:extLst>
          </p:cNvPr>
          <p:cNvSpPr>
            <a:spLocks noGrp="1"/>
          </p:cNvSpPr>
          <p:nvPr>
            <p:ph idx="1"/>
          </p:nvPr>
        </p:nvSpPr>
        <p:spPr>
          <a:xfrm>
            <a:off x="840260" y="2327564"/>
            <a:ext cx="9934832" cy="4405745"/>
          </a:xfrm>
        </p:spPr>
        <p:txBody>
          <a:bodyPr>
            <a:normAutofit/>
          </a:bodyPr>
          <a:lstStyle/>
          <a:p>
            <a:r>
              <a:rPr lang="en-US" sz="2400" dirty="0"/>
              <a:t>After considering all of your options you might find it difficult to decide what to do. If this is the case, then you may want to consider others ways of making the decision:</a:t>
            </a:r>
          </a:p>
          <a:p>
            <a:pPr lvl="1"/>
            <a:r>
              <a:rPr lang="en-US" dirty="0"/>
              <a:t>Go with your intuition </a:t>
            </a:r>
          </a:p>
          <a:p>
            <a:pPr lvl="1"/>
            <a:r>
              <a:rPr lang="en-US" dirty="0"/>
              <a:t>Seek guidance </a:t>
            </a:r>
          </a:p>
          <a:p>
            <a:pPr lvl="1"/>
            <a:r>
              <a:rPr lang="en-US" dirty="0"/>
              <a:t>Ask more questions</a:t>
            </a:r>
          </a:p>
          <a:p>
            <a:pPr lvl="1"/>
            <a:r>
              <a:rPr lang="en-US" dirty="0"/>
              <a:t>Gather more information</a:t>
            </a:r>
          </a:p>
          <a:p>
            <a:pPr lvl="1"/>
            <a:r>
              <a:rPr lang="en-US" dirty="0"/>
              <a:t>Explore different options</a:t>
            </a:r>
          </a:p>
          <a:p>
            <a:pPr lvl="1"/>
            <a:endParaRPr lang="en-US" dirty="0"/>
          </a:p>
          <a:p>
            <a:pPr marL="457200" lvl="1" indent="0">
              <a:buNone/>
            </a:pPr>
            <a:r>
              <a:rPr lang="en-US" b="1" i="1" u="sng" dirty="0"/>
              <a:t>*In the end, when making a decision regarding an ethical dilemma, </a:t>
            </a:r>
          </a:p>
          <a:p>
            <a:pPr marL="457200" lvl="1" indent="0">
              <a:buNone/>
            </a:pPr>
            <a:r>
              <a:rPr lang="en-US" b="1" i="1" u="sng" dirty="0"/>
              <a:t>you have to be able to justify your decision* </a:t>
            </a:r>
          </a:p>
        </p:txBody>
      </p:sp>
    </p:spTree>
    <p:extLst>
      <p:ext uri="{BB962C8B-B14F-4D97-AF65-F5344CB8AC3E}">
        <p14:creationId xmlns:p14="http://schemas.microsoft.com/office/powerpoint/2010/main" val="4121107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573579"/>
            <a:ext cx="8761413" cy="1512916"/>
          </a:xfrm>
        </p:spPr>
        <p:txBody>
          <a:bodyPr/>
          <a:lstStyle/>
          <a:p>
            <a:r>
              <a:rPr lang="en-US" sz="5400" b="1" dirty="0"/>
              <a:t>What are Your Resources?</a:t>
            </a:r>
          </a:p>
        </p:txBody>
      </p:sp>
      <p:sp>
        <p:nvSpPr>
          <p:cNvPr id="3" name="Content Placeholder 2"/>
          <p:cNvSpPr>
            <a:spLocks noGrp="1"/>
          </p:cNvSpPr>
          <p:nvPr>
            <p:ph idx="1"/>
          </p:nvPr>
        </p:nvSpPr>
        <p:spPr/>
        <p:txBody>
          <a:bodyPr>
            <a:normAutofit lnSpcReduction="10000"/>
          </a:bodyPr>
          <a:lstStyle/>
          <a:p>
            <a:pPr marL="0" indent="0" fontAlgn="base">
              <a:buNone/>
            </a:pPr>
            <a:r>
              <a:rPr lang="en-US" sz="2200" b="1" dirty="0"/>
              <a:t>Are there any people who can offer ethical advice for research?</a:t>
            </a:r>
          </a:p>
          <a:p>
            <a:pPr marL="0" indent="0" fontAlgn="base">
              <a:buNone/>
            </a:pPr>
            <a:endParaRPr lang="en-US" dirty="0"/>
          </a:p>
          <a:p>
            <a:pPr marL="0" indent="0" fontAlgn="base">
              <a:buNone/>
            </a:pPr>
            <a:r>
              <a:rPr lang="en-US" dirty="0"/>
              <a:t>It may be useful to seek advice from a:</a:t>
            </a:r>
          </a:p>
          <a:p>
            <a:pPr fontAlgn="base"/>
            <a:r>
              <a:rPr lang="en-US" dirty="0"/>
              <a:t>Trusted colleague</a:t>
            </a:r>
          </a:p>
          <a:p>
            <a:pPr fontAlgn="base"/>
            <a:r>
              <a:rPr lang="en-US" dirty="0"/>
              <a:t>Senior researcher</a:t>
            </a:r>
          </a:p>
          <a:p>
            <a:pPr fontAlgn="base"/>
            <a:r>
              <a:rPr lang="en-US" dirty="0"/>
              <a:t>Department chair</a:t>
            </a:r>
          </a:p>
          <a:p>
            <a:pPr fontAlgn="base"/>
            <a:r>
              <a:rPr lang="en-US" dirty="0"/>
              <a:t>Compliance officer</a:t>
            </a:r>
          </a:p>
          <a:p>
            <a:pPr fontAlgn="base"/>
            <a:r>
              <a:rPr lang="en-US" dirty="0"/>
              <a:t>Staff member/Director of an Institutional Review Board </a:t>
            </a:r>
          </a:p>
          <a:p>
            <a:pPr fontAlgn="base"/>
            <a:endParaRPr lang="en-US" dirty="0"/>
          </a:p>
          <a:p>
            <a:pPr fontAlgn="base"/>
            <a:endParaRPr lang="en-US" dirty="0"/>
          </a:p>
          <a:p>
            <a:pPr fontAlgn="base"/>
            <a:endParaRPr lang="en-US" dirty="0"/>
          </a:p>
          <a:p>
            <a:endParaRPr lang="en-US" dirty="0"/>
          </a:p>
          <a:p>
            <a:endParaRPr lang="en-US" dirty="0"/>
          </a:p>
        </p:txBody>
      </p:sp>
    </p:spTree>
    <p:extLst>
      <p:ext uri="{BB962C8B-B14F-4D97-AF65-F5344CB8AC3E}">
        <p14:creationId xmlns:p14="http://schemas.microsoft.com/office/powerpoint/2010/main" val="2218620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Objectives</a:t>
            </a:r>
          </a:p>
        </p:txBody>
      </p:sp>
      <p:sp>
        <p:nvSpPr>
          <p:cNvPr id="3" name="Content Placeholder 2"/>
          <p:cNvSpPr>
            <a:spLocks noGrp="1"/>
          </p:cNvSpPr>
          <p:nvPr>
            <p:ph idx="1"/>
          </p:nvPr>
        </p:nvSpPr>
        <p:spPr>
          <a:xfrm>
            <a:off x="1154954" y="2422187"/>
            <a:ext cx="8825659" cy="4261245"/>
          </a:xfrm>
        </p:spPr>
        <p:txBody>
          <a:bodyPr>
            <a:normAutofit/>
          </a:bodyPr>
          <a:lstStyle/>
          <a:p>
            <a:r>
              <a:rPr lang="en-US" sz="2800" dirty="0"/>
              <a:t>Identify ethical principles when conducting research</a:t>
            </a:r>
          </a:p>
          <a:p>
            <a:pPr marL="0" indent="0">
              <a:buNone/>
            </a:pPr>
            <a:endParaRPr lang="en-US" sz="2800" dirty="0"/>
          </a:p>
          <a:p>
            <a:r>
              <a:rPr lang="en-US" sz="2800" dirty="0"/>
              <a:t>Recognize types of misconduct</a:t>
            </a:r>
          </a:p>
          <a:p>
            <a:pPr marL="0" indent="0">
              <a:buNone/>
            </a:pPr>
            <a:endParaRPr lang="en-US" sz="2800" dirty="0"/>
          </a:p>
          <a:p>
            <a:r>
              <a:rPr lang="en-US" sz="2800" dirty="0"/>
              <a:t>Discuss ethical problem-solving solutions/strategies</a:t>
            </a:r>
          </a:p>
          <a:p>
            <a:endParaRPr lang="en-US" dirty="0"/>
          </a:p>
        </p:txBody>
      </p:sp>
    </p:spTree>
    <p:extLst>
      <p:ext uri="{BB962C8B-B14F-4D97-AF65-F5344CB8AC3E}">
        <p14:creationId xmlns:p14="http://schemas.microsoft.com/office/powerpoint/2010/main" val="1999889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Conclusion</a:t>
            </a:r>
          </a:p>
        </p:txBody>
      </p:sp>
      <p:sp>
        <p:nvSpPr>
          <p:cNvPr id="3" name="Content Placeholder 2"/>
          <p:cNvSpPr>
            <a:spLocks noGrp="1"/>
          </p:cNvSpPr>
          <p:nvPr>
            <p:ph idx="1"/>
          </p:nvPr>
        </p:nvSpPr>
        <p:spPr>
          <a:xfrm>
            <a:off x="1154954" y="2603500"/>
            <a:ext cx="6509381" cy="2026689"/>
          </a:xfrm>
        </p:spPr>
        <p:txBody>
          <a:bodyPr>
            <a:noAutofit/>
          </a:bodyPr>
          <a:lstStyle/>
          <a:p>
            <a:r>
              <a:rPr lang="en-US" sz="2200" dirty="0"/>
              <a:t>Treat ethical dilemmas as learning opportunities and grow as researchers</a:t>
            </a:r>
          </a:p>
          <a:p>
            <a:r>
              <a:rPr lang="en-US" sz="2200" dirty="0"/>
              <a:t>There are differences in people’s responses to ethical issues</a:t>
            </a:r>
          </a:p>
          <a:p>
            <a:r>
              <a:rPr lang="en-US" sz="2200" dirty="0"/>
              <a:t>Ethical issues will continue</a:t>
            </a:r>
          </a:p>
          <a:p>
            <a:r>
              <a:rPr lang="en-US" sz="2200" dirty="0"/>
              <a:t>Protect research subjects from harm</a:t>
            </a:r>
          </a:p>
        </p:txBody>
      </p:sp>
      <p:pic>
        <p:nvPicPr>
          <p:cNvPr id="6" name="Picture 5" descr="Do what is right, not what is easy. | Do what is righ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6796" y="5158059"/>
            <a:ext cx="1512439" cy="1500435"/>
          </a:xfrm>
          <a:prstGeom prst="rect">
            <a:avLst/>
          </a:prstGeom>
        </p:spPr>
      </p:pic>
      <p:pic>
        <p:nvPicPr>
          <p:cNvPr id="7" name="Picture 6" descr="WeeGee’s no nonsense guide to surviving a serious case of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4816" y="2396095"/>
            <a:ext cx="1438855" cy="1427436"/>
          </a:xfrm>
          <a:prstGeom prst="rect">
            <a:avLst/>
          </a:prstGeom>
        </p:spPr>
      </p:pic>
      <p:pic>
        <p:nvPicPr>
          <p:cNvPr id="8" name="Picture 7" descr="Sometimes you face difficulties not because you’re doing s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4263" y="4377193"/>
            <a:ext cx="2095500" cy="2078869"/>
          </a:xfrm>
          <a:prstGeom prst="rect">
            <a:avLst/>
          </a:prstGeom>
        </p:spPr>
      </p:pic>
    </p:spTree>
    <p:extLst>
      <p:ext uri="{BB962C8B-B14F-4D97-AF65-F5344CB8AC3E}">
        <p14:creationId xmlns:p14="http://schemas.microsoft.com/office/powerpoint/2010/main" val="2020768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Overview</a:t>
            </a:r>
          </a:p>
        </p:txBody>
      </p:sp>
      <p:sp>
        <p:nvSpPr>
          <p:cNvPr id="3" name="Content Placeholder 2"/>
          <p:cNvSpPr>
            <a:spLocks noGrp="1"/>
          </p:cNvSpPr>
          <p:nvPr>
            <p:ph idx="1"/>
          </p:nvPr>
        </p:nvSpPr>
        <p:spPr/>
        <p:txBody>
          <a:bodyPr>
            <a:normAutofit/>
          </a:bodyPr>
          <a:lstStyle/>
          <a:p>
            <a:r>
              <a:rPr lang="en-US" sz="2800" dirty="0"/>
              <a:t>Declaration of Helsinki</a:t>
            </a:r>
          </a:p>
          <a:p>
            <a:r>
              <a:rPr lang="en-US" sz="2800" dirty="0"/>
              <a:t>Belmont Report</a:t>
            </a:r>
          </a:p>
          <a:p>
            <a:r>
              <a:rPr lang="en-US" sz="2800" dirty="0"/>
              <a:t>Nuremburg Code</a:t>
            </a:r>
          </a:p>
          <a:p>
            <a:r>
              <a:rPr lang="en-US" sz="2800" dirty="0"/>
              <a:t>Office of Research Integrity (ORI)</a:t>
            </a:r>
          </a:p>
          <a:p>
            <a:endParaRPr lang="en-US" sz="2800" dirty="0"/>
          </a:p>
          <a:p>
            <a:endParaRPr lang="en-US" dirty="0"/>
          </a:p>
        </p:txBody>
      </p:sp>
      <p:pic>
        <p:nvPicPr>
          <p:cNvPr id="4" name="Picture 3" descr="Article Review: How Young Is Too Young: Ethical Concern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355" y="2477171"/>
            <a:ext cx="2684089" cy="1786231"/>
          </a:xfrm>
          <a:prstGeom prst="rect">
            <a:avLst/>
          </a:prstGeom>
        </p:spPr>
      </p:pic>
    </p:spTree>
    <p:extLst>
      <p:ext uri="{BB962C8B-B14F-4D97-AF65-F5344CB8AC3E}">
        <p14:creationId xmlns:p14="http://schemas.microsoft.com/office/powerpoint/2010/main" val="3169593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Definition of Ethics</a:t>
            </a:r>
          </a:p>
        </p:txBody>
      </p:sp>
      <p:sp>
        <p:nvSpPr>
          <p:cNvPr id="3" name="Content Placeholder 2"/>
          <p:cNvSpPr>
            <a:spLocks noGrp="1"/>
          </p:cNvSpPr>
          <p:nvPr>
            <p:ph idx="1"/>
          </p:nvPr>
        </p:nvSpPr>
        <p:spPr>
          <a:xfrm>
            <a:off x="1154954" y="2603499"/>
            <a:ext cx="8825659" cy="4171373"/>
          </a:xfrm>
        </p:spPr>
        <p:txBody>
          <a:bodyPr>
            <a:normAutofit lnSpcReduction="10000"/>
          </a:bodyPr>
          <a:lstStyle/>
          <a:p>
            <a:r>
              <a:rPr lang="en-US" sz="2800" dirty="0"/>
              <a:t>Ethics:</a:t>
            </a:r>
            <a:r>
              <a:rPr lang="en-US" sz="2200" dirty="0"/>
              <a:t> </a:t>
            </a:r>
          </a:p>
          <a:p>
            <a:pPr lvl="1"/>
            <a:r>
              <a:rPr lang="en-US" sz="2000" dirty="0"/>
              <a:t>Moral principles that govern a person's behavior or how an activity is conducted</a:t>
            </a:r>
          </a:p>
          <a:p>
            <a:pPr lvl="1"/>
            <a:r>
              <a:rPr lang="en-US" sz="2000" dirty="0"/>
              <a:t>The discipline dealing with what is good and bad, and with moral duty and obligation</a:t>
            </a:r>
          </a:p>
          <a:p>
            <a:pPr lvl="1"/>
            <a:r>
              <a:rPr lang="en-US" sz="2000" dirty="0"/>
              <a:t>The basic concepts and fundamental principles of decent human conduct</a:t>
            </a:r>
          </a:p>
          <a:p>
            <a:pPr lvl="1"/>
            <a:r>
              <a:rPr lang="en-US" sz="2000" dirty="0"/>
              <a:t>A system of moral principles</a:t>
            </a:r>
          </a:p>
          <a:p>
            <a:pPr lvl="1"/>
            <a:r>
              <a:rPr lang="en-US" sz="2000" dirty="0"/>
              <a:t>Standards of right and wrong that prescribe what humans ought to do, usually in terms of rights, obligations, benefits to society, fairness, or specific virtues</a:t>
            </a:r>
          </a:p>
          <a:p>
            <a:endParaRPr lang="en-US" dirty="0"/>
          </a:p>
        </p:txBody>
      </p:sp>
      <p:pic>
        <p:nvPicPr>
          <p:cNvPr id="6" name="Picture 5" descr="Magmacultura i la gestió del coneixement | GamifiCA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0613" y="3498562"/>
            <a:ext cx="2143125" cy="2143125"/>
          </a:xfrm>
          <a:prstGeom prst="rect">
            <a:avLst/>
          </a:prstGeom>
        </p:spPr>
      </p:pic>
    </p:spTree>
    <p:extLst>
      <p:ext uri="{BB962C8B-B14F-4D97-AF65-F5344CB8AC3E}">
        <p14:creationId xmlns:p14="http://schemas.microsoft.com/office/powerpoint/2010/main" val="2559694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Ethics in Research</a:t>
            </a:r>
          </a:p>
        </p:txBody>
      </p:sp>
      <p:sp>
        <p:nvSpPr>
          <p:cNvPr id="3" name="Content Placeholder 2"/>
          <p:cNvSpPr>
            <a:spLocks noGrp="1"/>
          </p:cNvSpPr>
          <p:nvPr>
            <p:ph idx="1"/>
          </p:nvPr>
        </p:nvSpPr>
        <p:spPr>
          <a:xfrm>
            <a:off x="568412" y="2965622"/>
            <a:ext cx="9412202" cy="3382625"/>
          </a:xfrm>
        </p:spPr>
        <p:txBody>
          <a:bodyPr>
            <a:normAutofit/>
          </a:bodyPr>
          <a:lstStyle/>
          <a:p>
            <a:r>
              <a:rPr lang="en-US" sz="2200" dirty="0"/>
              <a:t>Provides guidelines for the responsible conduct of research</a:t>
            </a:r>
          </a:p>
          <a:p>
            <a:pPr marL="0" indent="0">
              <a:buNone/>
            </a:pPr>
            <a:endParaRPr lang="en-US" sz="2200" dirty="0"/>
          </a:p>
          <a:p>
            <a:r>
              <a:rPr lang="en-US" sz="2200" dirty="0"/>
              <a:t>Guides decision making </a:t>
            </a:r>
          </a:p>
          <a:p>
            <a:endParaRPr lang="en-US" sz="2200" dirty="0"/>
          </a:p>
          <a:p>
            <a:r>
              <a:rPr lang="en-US" sz="2200" dirty="0"/>
              <a:t>Assists in dilemma resolution</a:t>
            </a:r>
          </a:p>
          <a:p>
            <a:pPr marL="0" indent="0">
              <a:buNone/>
            </a:pPr>
            <a:endParaRPr lang="en-US" sz="2200" dirty="0"/>
          </a:p>
          <a:p>
            <a:r>
              <a:rPr lang="en-US" sz="2200" dirty="0"/>
              <a:t>Based on a person’s own values</a:t>
            </a:r>
          </a:p>
          <a:p>
            <a:pPr marL="0" indent="0">
              <a:buNone/>
            </a:pPr>
            <a:endParaRPr lang="en-US" dirty="0"/>
          </a:p>
        </p:txBody>
      </p:sp>
      <p:pic>
        <p:nvPicPr>
          <p:cNvPr id="4" name="Picture 3" descr="Studiecirklar i filosofi | Humanisterna Sy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8492" y="3991570"/>
            <a:ext cx="2898981" cy="1610545"/>
          </a:xfrm>
          <a:prstGeom prst="rect">
            <a:avLst/>
          </a:prstGeom>
        </p:spPr>
      </p:pic>
    </p:spTree>
    <p:extLst>
      <p:ext uri="{BB962C8B-B14F-4D97-AF65-F5344CB8AC3E}">
        <p14:creationId xmlns:p14="http://schemas.microsoft.com/office/powerpoint/2010/main" val="3464410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Ethical Principles</a:t>
            </a:r>
          </a:p>
        </p:txBody>
      </p:sp>
      <p:sp>
        <p:nvSpPr>
          <p:cNvPr id="3" name="Content Placeholder 2"/>
          <p:cNvSpPr>
            <a:spLocks noGrp="1"/>
          </p:cNvSpPr>
          <p:nvPr>
            <p:ph idx="1"/>
          </p:nvPr>
        </p:nvSpPr>
        <p:spPr>
          <a:xfrm>
            <a:off x="1154954" y="2310939"/>
            <a:ext cx="8825659" cy="4488872"/>
          </a:xfrm>
        </p:spPr>
        <p:txBody>
          <a:bodyPr>
            <a:normAutofit/>
          </a:bodyPr>
          <a:lstStyle/>
          <a:p>
            <a:pPr marL="0" indent="0">
              <a:buNone/>
            </a:pPr>
            <a:r>
              <a:rPr lang="en-US" sz="2200" dirty="0"/>
              <a:t>The ethical principles involving research that researchers must adhere to are the principles of:</a:t>
            </a:r>
          </a:p>
          <a:p>
            <a:r>
              <a:rPr lang="en-US" sz="2200" dirty="0"/>
              <a:t> </a:t>
            </a:r>
            <a:r>
              <a:rPr lang="en-US" sz="2200" b="1" dirty="0"/>
              <a:t>Justice, Beneficence, Non-maleficence, Accountability, Fidelity, and Autonomy</a:t>
            </a:r>
          </a:p>
          <a:p>
            <a:pPr marL="0" indent="0">
              <a:buNone/>
            </a:pPr>
            <a:r>
              <a:rPr lang="en-US" sz="2200" dirty="0"/>
              <a:t>The ethical principles aligned with doing a good job in any context should always be integrated when conducting research.  Those principles include:</a:t>
            </a:r>
          </a:p>
          <a:p>
            <a:r>
              <a:rPr lang="en-US" sz="2200" b="1" dirty="0"/>
              <a:t> Honesty, Objectivity, Integrity, Carefulness, Openness, Credit, Responsibility, and Respect</a:t>
            </a:r>
            <a:endParaRPr lang="en-US" sz="2200" dirty="0"/>
          </a:p>
        </p:txBody>
      </p:sp>
      <p:pic>
        <p:nvPicPr>
          <p:cNvPr id="4" name="Picture 3" descr="Book Chase: In Which A Car Wreck Teaches Me More Abou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179" y="3577984"/>
            <a:ext cx="2180196" cy="1635147"/>
          </a:xfrm>
          <a:prstGeom prst="rect">
            <a:avLst/>
          </a:prstGeom>
        </p:spPr>
      </p:pic>
    </p:spTree>
    <p:extLst>
      <p:ext uri="{BB962C8B-B14F-4D97-AF65-F5344CB8AC3E}">
        <p14:creationId xmlns:p14="http://schemas.microsoft.com/office/powerpoint/2010/main" val="2003492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482138"/>
            <a:ext cx="8761413" cy="1521229"/>
          </a:xfrm>
        </p:spPr>
        <p:txBody>
          <a:bodyPr/>
          <a:lstStyle/>
          <a:p>
            <a:r>
              <a:rPr lang="en-US" sz="5400" b="1" dirty="0"/>
              <a:t>Ethical Obligations in Research</a:t>
            </a:r>
          </a:p>
        </p:txBody>
      </p:sp>
      <p:sp>
        <p:nvSpPr>
          <p:cNvPr id="3" name="Content Placeholder 2"/>
          <p:cNvSpPr>
            <a:spLocks noGrp="1"/>
          </p:cNvSpPr>
          <p:nvPr>
            <p:ph idx="1"/>
          </p:nvPr>
        </p:nvSpPr>
        <p:spPr>
          <a:xfrm>
            <a:off x="976183" y="2603500"/>
            <a:ext cx="10445504" cy="4096558"/>
          </a:xfrm>
        </p:spPr>
        <p:txBody>
          <a:bodyPr>
            <a:normAutofit/>
          </a:bodyPr>
          <a:lstStyle/>
          <a:p>
            <a:r>
              <a:rPr lang="en-US" sz="2800" dirty="0"/>
              <a:t>Adherence to responsible conduct of research (RCR) guidelines will help an investigator</a:t>
            </a:r>
          </a:p>
          <a:p>
            <a:pPr marL="0" indent="0">
              <a:buNone/>
            </a:pPr>
            <a:endParaRPr lang="en-US" sz="2800" dirty="0"/>
          </a:p>
          <a:p>
            <a:pPr lvl="1"/>
            <a:r>
              <a:rPr lang="en-US" sz="2200" dirty="0"/>
              <a:t>Avoid departures from accepted ethical research practice and prevent the serious deviations that constitute research misconduct</a:t>
            </a:r>
          </a:p>
        </p:txBody>
      </p:sp>
      <p:pic>
        <p:nvPicPr>
          <p:cNvPr id="4" name="Picture 3" descr="In-Sights: January 20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8619" y="5295207"/>
            <a:ext cx="3354082" cy="1404851"/>
          </a:xfrm>
          <a:prstGeom prst="rect">
            <a:avLst/>
          </a:prstGeom>
        </p:spPr>
      </p:pic>
    </p:spTree>
    <p:extLst>
      <p:ext uri="{BB962C8B-B14F-4D97-AF65-F5344CB8AC3E}">
        <p14:creationId xmlns:p14="http://schemas.microsoft.com/office/powerpoint/2010/main" val="1254274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Types of Misconduct</a:t>
            </a:r>
          </a:p>
        </p:txBody>
      </p:sp>
      <p:sp>
        <p:nvSpPr>
          <p:cNvPr id="3" name="Content Placeholder 2"/>
          <p:cNvSpPr>
            <a:spLocks noGrp="1"/>
          </p:cNvSpPr>
          <p:nvPr>
            <p:ph idx="1"/>
          </p:nvPr>
        </p:nvSpPr>
        <p:spPr>
          <a:xfrm>
            <a:off x="1000896" y="2511971"/>
            <a:ext cx="8979717" cy="4287840"/>
          </a:xfrm>
        </p:spPr>
        <p:txBody>
          <a:bodyPr>
            <a:normAutofit fontScale="85000" lnSpcReduction="10000"/>
          </a:bodyPr>
          <a:lstStyle/>
          <a:p>
            <a:pPr marL="0" indent="0">
              <a:buNone/>
            </a:pPr>
            <a:endParaRPr lang="en-US" dirty="0"/>
          </a:p>
          <a:p>
            <a:r>
              <a:rPr lang="en-US" sz="2100" dirty="0"/>
              <a:t>Research misconduct (falsification, omission, or fabrication of data, plagiarism)</a:t>
            </a:r>
          </a:p>
          <a:p>
            <a:r>
              <a:rPr lang="en-US" sz="2100" dirty="0"/>
              <a:t>Misrepresenting research data</a:t>
            </a:r>
          </a:p>
          <a:p>
            <a:r>
              <a:rPr lang="en-US" sz="2100" dirty="0"/>
              <a:t>Collaboration issues (authorship, ownership of data)</a:t>
            </a:r>
          </a:p>
          <a:p>
            <a:r>
              <a:rPr lang="en-US" sz="2100" dirty="0"/>
              <a:t>Conflict of interest</a:t>
            </a:r>
          </a:p>
          <a:p>
            <a:r>
              <a:rPr lang="en-US" sz="2100" dirty="0"/>
              <a:t>Involved in ethic violations through the wrong actions of other </a:t>
            </a:r>
          </a:p>
          <a:p>
            <a:r>
              <a:rPr lang="en-US" sz="2100" dirty="0"/>
              <a:t>Confusion between research and routine care</a:t>
            </a:r>
          </a:p>
          <a:p>
            <a:r>
              <a:rPr lang="en-US" sz="2100" dirty="0"/>
              <a:t>Coercion/undue influence</a:t>
            </a:r>
          </a:p>
          <a:p>
            <a:r>
              <a:rPr lang="en-US" sz="2100" dirty="0"/>
              <a:t>Lack of data integrity</a:t>
            </a:r>
          </a:p>
          <a:p>
            <a:pPr marL="0" indent="0">
              <a:buNone/>
            </a:pPr>
            <a:endParaRPr lang="en-US" dirty="0"/>
          </a:p>
          <a:p>
            <a:pPr marL="0" indent="0" algn="ctr">
              <a:buNone/>
            </a:pPr>
            <a:r>
              <a:rPr lang="en-US" sz="2400" b="1" dirty="0"/>
              <a:t>* Honest mistakes/errors are not considered research misconduct *</a:t>
            </a:r>
          </a:p>
        </p:txBody>
      </p:sp>
      <p:pic>
        <p:nvPicPr>
          <p:cNvPr id="4" name="Picture 3" descr="The IPKat: Korean patent court officials get ethic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5149" y="3392212"/>
            <a:ext cx="2166851" cy="2286000"/>
          </a:xfrm>
          <a:prstGeom prst="rect">
            <a:avLst/>
          </a:prstGeom>
        </p:spPr>
      </p:pic>
    </p:spTree>
    <p:extLst>
      <p:ext uri="{BB962C8B-B14F-4D97-AF65-F5344CB8AC3E}">
        <p14:creationId xmlns:p14="http://schemas.microsoft.com/office/powerpoint/2010/main" val="3945534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540327"/>
            <a:ext cx="8761413" cy="1496291"/>
          </a:xfrm>
        </p:spPr>
        <p:txBody>
          <a:bodyPr/>
          <a:lstStyle/>
          <a:p>
            <a:r>
              <a:rPr lang="en-US" sz="5400" b="1" dirty="0"/>
              <a:t>Historical Cases of Misconduct</a:t>
            </a:r>
          </a:p>
        </p:txBody>
      </p:sp>
      <p:sp>
        <p:nvSpPr>
          <p:cNvPr id="3" name="Content Placeholder 2"/>
          <p:cNvSpPr>
            <a:spLocks noGrp="1"/>
          </p:cNvSpPr>
          <p:nvPr>
            <p:ph idx="1"/>
          </p:nvPr>
        </p:nvSpPr>
        <p:spPr/>
        <p:txBody>
          <a:bodyPr>
            <a:normAutofit fontScale="92500" lnSpcReduction="10000"/>
          </a:bodyPr>
          <a:lstStyle/>
          <a:p>
            <a:r>
              <a:rPr lang="en-US" sz="2800" dirty="0"/>
              <a:t>U.S. Public Health Service Syphilis Study at Tuskegee</a:t>
            </a:r>
          </a:p>
          <a:p>
            <a:pPr marL="0" indent="0">
              <a:buNone/>
            </a:pPr>
            <a:endParaRPr lang="en-US" sz="2800" dirty="0"/>
          </a:p>
          <a:p>
            <a:r>
              <a:rPr lang="en-US" sz="2800" dirty="0"/>
              <a:t>Nazi trials</a:t>
            </a:r>
          </a:p>
          <a:p>
            <a:pPr marL="0" indent="0">
              <a:buNone/>
            </a:pPr>
            <a:endParaRPr lang="en-US" sz="2800" dirty="0"/>
          </a:p>
          <a:p>
            <a:r>
              <a:rPr lang="en-US" sz="2800" dirty="0"/>
              <a:t>Eric </a:t>
            </a:r>
            <a:r>
              <a:rPr lang="en-US" sz="2800" dirty="0" err="1"/>
              <a:t>Poehlman</a:t>
            </a:r>
            <a:endParaRPr lang="en-US" sz="2800" dirty="0"/>
          </a:p>
          <a:p>
            <a:pPr marL="0" indent="0">
              <a:buNone/>
            </a:pPr>
            <a:endParaRPr lang="en-US" sz="2800" dirty="0"/>
          </a:p>
          <a:p>
            <a:r>
              <a:rPr lang="en-US" sz="2800" dirty="0"/>
              <a:t>Andrew Wakefield</a:t>
            </a:r>
          </a:p>
        </p:txBody>
      </p:sp>
    </p:spTree>
    <p:extLst>
      <p:ext uri="{BB962C8B-B14F-4D97-AF65-F5344CB8AC3E}">
        <p14:creationId xmlns:p14="http://schemas.microsoft.com/office/powerpoint/2010/main" val="25533227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2373</TotalTime>
  <Words>1350</Words>
  <Application>Microsoft Macintosh PowerPoint</Application>
  <PresentationFormat>Widescreen</PresentationFormat>
  <Paragraphs>146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Century Gothic</vt:lpstr>
      <vt:lpstr>Wingdings 3</vt:lpstr>
      <vt:lpstr>Ion Boardroom</vt:lpstr>
      <vt:lpstr>Ethics: Case Studies and Discussions</vt:lpstr>
      <vt:lpstr>Objectives</vt:lpstr>
      <vt:lpstr>Overview</vt:lpstr>
      <vt:lpstr>Definition of Ethics</vt:lpstr>
      <vt:lpstr>Ethics in Research</vt:lpstr>
      <vt:lpstr>Ethical Principles</vt:lpstr>
      <vt:lpstr>Ethical Obligations in Research</vt:lpstr>
      <vt:lpstr>Types of Misconduct</vt:lpstr>
      <vt:lpstr>Historical Cases of Misconduct</vt:lpstr>
      <vt:lpstr>Questions to Ask</vt:lpstr>
      <vt:lpstr>Questions continued</vt:lpstr>
      <vt:lpstr>Case 1: Payment for Participation</vt:lpstr>
      <vt:lpstr>Case 2: Randomization and Benefits</vt:lpstr>
      <vt:lpstr>Case 3: Assessment of Cognitive Abilities</vt:lpstr>
      <vt:lpstr>Case 4: Informed Consent</vt:lpstr>
      <vt:lpstr>Occurrence of Misconduct</vt:lpstr>
      <vt:lpstr>Ask the Right Questions</vt:lpstr>
      <vt:lpstr>Things to Consider</vt:lpstr>
      <vt:lpstr>What are Your Resources?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and Research</dc:title>
  <dc:creator>Bran, Derita</dc:creator>
  <cp:lastModifiedBy>Lee Anne</cp:lastModifiedBy>
  <cp:revision>123</cp:revision>
  <cp:lastPrinted>2019-02-27T14:58:37Z</cp:lastPrinted>
  <dcterms:created xsi:type="dcterms:W3CDTF">2019-01-29T21:58:08Z</dcterms:created>
  <dcterms:modified xsi:type="dcterms:W3CDTF">2024-12-03T19:29:59Z</dcterms:modified>
</cp:coreProperties>
</file>