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5"/>
  </p:handoutMasterIdLst>
  <p:sldIdLst>
    <p:sldId id="325" r:id="rId2"/>
    <p:sldId id="304" r:id="rId3"/>
    <p:sldId id="305" r:id="rId4"/>
    <p:sldId id="324" r:id="rId5"/>
    <p:sldId id="259" r:id="rId6"/>
    <p:sldId id="299" r:id="rId7"/>
    <p:sldId id="264" r:id="rId8"/>
    <p:sldId id="291" r:id="rId9"/>
    <p:sldId id="294" r:id="rId10"/>
    <p:sldId id="296" r:id="rId11"/>
    <p:sldId id="295" r:id="rId12"/>
    <p:sldId id="284" r:id="rId13"/>
    <p:sldId id="322" r:id="rId14"/>
    <p:sldId id="314" r:id="rId15"/>
    <p:sldId id="315" r:id="rId16"/>
    <p:sldId id="316" r:id="rId17"/>
    <p:sldId id="317" r:id="rId18"/>
    <p:sldId id="318" r:id="rId19"/>
    <p:sldId id="319" r:id="rId20"/>
    <p:sldId id="320" r:id="rId21"/>
    <p:sldId id="321" r:id="rId22"/>
    <p:sldId id="258" r:id="rId23"/>
    <p:sldId id="306" r:id="rId24"/>
    <p:sldId id="307" r:id="rId25"/>
    <p:sldId id="308" r:id="rId26"/>
    <p:sldId id="309" r:id="rId27"/>
    <p:sldId id="310" r:id="rId28"/>
    <p:sldId id="311" r:id="rId29"/>
    <p:sldId id="312" r:id="rId30"/>
    <p:sldId id="313" r:id="rId31"/>
    <p:sldId id="265" r:id="rId32"/>
    <p:sldId id="293" r:id="rId33"/>
    <p:sldId id="298"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fld id="{9BE9F519-EBC0-448D-BF34-A03699D679FB}" type="datetimeFigureOut">
              <a:rPr lang="en-US" smtClean="0"/>
              <a:t>12/3/24</a:t>
            </a:fld>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fld id="{0D9899FB-7C84-469A-A4A2-F71619155854}" type="slidenum">
              <a:rPr lang="en-US" smtClean="0"/>
              <a:t>‹#›</a:t>
            </a:fld>
            <a:endParaRPr lang="en-US" dirty="0"/>
          </a:p>
        </p:txBody>
      </p:sp>
    </p:spTree>
    <p:extLst>
      <p:ext uri="{BB962C8B-B14F-4D97-AF65-F5344CB8AC3E}">
        <p14:creationId xmlns:p14="http://schemas.microsoft.com/office/powerpoint/2010/main" val="1184111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advTm="5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advTm="5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slow" advTm="5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advTm="5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12/3/24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advTm="5000">
    <p:wip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en/volunteer-hands-help-colors-2055015/"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A1078-76BA-49B7-9141-DD0F83CE01AF}"/>
              </a:ext>
            </a:extLst>
          </p:cNvPr>
          <p:cNvSpPr>
            <a:spLocks noGrp="1"/>
          </p:cNvSpPr>
          <p:nvPr>
            <p:ph type="title"/>
          </p:nvPr>
        </p:nvSpPr>
        <p:spPr>
          <a:xfrm>
            <a:off x="914400" y="3276600"/>
            <a:ext cx="8229600" cy="1143000"/>
          </a:xfrm>
        </p:spPr>
        <p:txBody>
          <a:bodyPr>
            <a:normAutofit fontScale="90000"/>
          </a:bodyPr>
          <a:lstStyle/>
          <a:p>
            <a:r>
              <a:rPr lang="en-US" sz="4800" dirty="0"/>
              <a:t>Essential Documents and Documentation:</a:t>
            </a:r>
            <a:br>
              <a:rPr lang="en-US" sz="4800" dirty="0"/>
            </a:br>
            <a:r>
              <a:rPr lang="en-US" sz="4800" dirty="0"/>
              <a:t>Best Practices According to </a:t>
            </a:r>
            <a:br>
              <a:rPr lang="en-US" sz="4800" dirty="0"/>
            </a:br>
            <a:r>
              <a:rPr lang="en-US" sz="4800" dirty="0"/>
              <a:t>ICH GCP E6 (R2)</a:t>
            </a:r>
            <a:endParaRPr lang="en-US" dirty="0"/>
          </a:p>
        </p:txBody>
      </p:sp>
      <p:sp>
        <p:nvSpPr>
          <p:cNvPr id="3" name="Content Placeholder 2">
            <a:extLst>
              <a:ext uri="{FF2B5EF4-FFF2-40B4-BE49-F238E27FC236}">
                <a16:creationId xmlns:a16="http://schemas.microsoft.com/office/drawing/2014/main" id="{BB55FADB-092D-B535-D4CE-C69B9E190E8A}"/>
              </a:ext>
            </a:extLst>
          </p:cNvPr>
          <p:cNvSpPr>
            <a:spLocks noGrp="1"/>
          </p:cNvSpPr>
          <p:nvPr>
            <p:ph idx="1"/>
          </p:nvPr>
        </p:nvSpPr>
        <p:spPr>
          <a:xfrm>
            <a:off x="685800" y="5105400"/>
            <a:ext cx="8229600" cy="762000"/>
          </a:xfrm>
        </p:spPr>
        <p:txBody>
          <a:bodyPr/>
          <a:lstStyle/>
          <a:p>
            <a:pPr marL="0" indent="0">
              <a:buNone/>
            </a:pPr>
            <a:r>
              <a:rPr lang="en-US" sz="2800" dirty="0" err="1"/>
              <a:t>Derita</a:t>
            </a:r>
            <a:r>
              <a:rPr lang="en-US" sz="2800" dirty="0"/>
              <a:t> Bran, BSN, RN, CCRC</a:t>
            </a:r>
          </a:p>
        </p:txBody>
      </p:sp>
    </p:spTree>
    <p:extLst>
      <p:ext uri="{BB962C8B-B14F-4D97-AF65-F5344CB8AC3E}">
        <p14:creationId xmlns:p14="http://schemas.microsoft.com/office/powerpoint/2010/main" val="18370210"/>
      </p:ext>
    </p:extLst>
  </p:cSld>
  <p:clrMapOvr>
    <a:masterClrMapping/>
  </p:clrMapOvr>
  <p:transition spd="slow" advTm="500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20000"/>
          </a:bodyPr>
          <a:lstStyle/>
          <a:p>
            <a:pPr marL="0" indent="0" algn="ctr">
              <a:buNone/>
            </a:pPr>
            <a:r>
              <a:rPr lang="en-US" dirty="0"/>
              <a:t>The</a:t>
            </a:r>
            <a:r>
              <a:rPr lang="en-US" sz="3600" b="1" dirty="0"/>
              <a:t> </a:t>
            </a:r>
            <a:r>
              <a:rPr lang="en-US" sz="5400" b="1" dirty="0"/>
              <a:t>QUALITY</a:t>
            </a:r>
          </a:p>
          <a:p>
            <a:pPr marL="0" indent="0" algn="ctr">
              <a:buNone/>
            </a:pPr>
            <a:r>
              <a:rPr lang="en-US" dirty="0"/>
              <a:t> </a:t>
            </a:r>
          </a:p>
          <a:p>
            <a:pPr marL="0" indent="0" algn="ctr">
              <a:buNone/>
            </a:pPr>
            <a:r>
              <a:rPr lang="en-US" dirty="0"/>
              <a:t>of the </a:t>
            </a:r>
          </a:p>
          <a:p>
            <a:pPr marL="0" indent="0" algn="ctr">
              <a:buNone/>
            </a:pPr>
            <a:endParaRPr lang="en-US" dirty="0"/>
          </a:p>
          <a:p>
            <a:pPr marL="0" indent="0" algn="ctr">
              <a:buNone/>
            </a:pPr>
            <a:r>
              <a:rPr lang="en-US" sz="3600" b="1" dirty="0"/>
              <a:t>DOCUMENTATION/ESSENTIAL DOCUMENTS</a:t>
            </a:r>
            <a:endParaRPr lang="en-US" dirty="0"/>
          </a:p>
          <a:p>
            <a:pPr marL="0" indent="0" algn="ctr">
              <a:buNone/>
            </a:pPr>
            <a:endParaRPr lang="en-US" dirty="0"/>
          </a:p>
          <a:p>
            <a:pPr marL="0" indent="0" algn="ctr">
              <a:buNone/>
            </a:pPr>
            <a:r>
              <a:rPr lang="en-US" sz="5400" b="1" dirty="0">
                <a:solidFill>
                  <a:schemeClr val="accent4">
                    <a:lumMod val="75000"/>
                  </a:schemeClr>
                </a:solidFill>
              </a:rPr>
              <a:t>CAN MAKE  </a:t>
            </a:r>
            <a:r>
              <a:rPr lang="en-US" dirty="0"/>
              <a:t>or </a:t>
            </a:r>
          </a:p>
          <a:p>
            <a:pPr marL="0" indent="0" algn="ctr">
              <a:buNone/>
            </a:pPr>
            <a:endParaRPr lang="en-US" dirty="0"/>
          </a:p>
          <a:p>
            <a:pPr marL="0" indent="0" algn="ctr">
              <a:buNone/>
            </a:pPr>
            <a:r>
              <a:rPr lang="en-US" sz="5800" b="1" dirty="0">
                <a:solidFill>
                  <a:schemeClr val="accent4">
                    <a:lumMod val="75000"/>
                  </a:schemeClr>
                </a:solidFill>
              </a:rPr>
              <a:t>BREAK</a:t>
            </a:r>
            <a:r>
              <a:rPr lang="en-US" sz="3600" b="1" dirty="0"/>
              <a:t> </a:t>
            </a:r>
            <a:r>
              <a:rPr lang="en-US" dirty="0"/>
              <a:t> a  </a:t>
            </a:r>
            <a:r>
              <a:rPr lang="en-US" sz="3600" b="1" dirty="0"/>
              <a:t>STUDY</a:t>
            </a:r>
          </a:p>
        </p:txBody>
      </p:sp>
      <p:pic>
        <p:nvPicPr>
          <p:cNvPr id="1026" name="Picture 2" descr="C:\Users\db145945a\AppData\Local\Microsoft\Windows\Temporary Internet Files\Content.IE5\W4Y953CX\Good-Grad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762000"/>
            <a:ext cx="172064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b145945a\AppData\Local\Microsoft\Windows\Temporary Internet Files\Content.IE5\Q3CF24G1\cartoon_pen-and-paper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4762500"/>
            <a:ext cx="1260872"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263265"/>
      </p:ext>
    </p:extLst>
  </p:cSld>
  <p:clrMapOvr>
    <a:masterClrMapping/>
  </p:clrMapOvr>
  <p:transition spd="slow" advTm="500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noAutofit/>
          </a:bodyPr>
          <a:lstStyle/>
          <a:p>
            <a:pPr algn="ctr"/>
            <a:r>
              <a:rPr lang="en-US" sz="5400" b="1" dirty="0"/>
              <a:t>End Results of Poor Documentation</a:t>
            </a:r>
          </a:p>
        </p:txBody>
      </p:sp>
      <p:sp>
        <p:nvSpPr>
          <p:cNvPr id="3" name="Content Placeholder 2"/>
          <p:cNvSpPr>
            <a:spLocks noGrp="1"/>
          </p:cNvSpPr>
          <p:nvPr>
            <p:ph idx="1"/>
          </p:nvPr>
        </p:nvSpPr>
        <p:spPr>
          <a:xfrm>
            <a:off x="457200" y="2438400"/>
            <a:ext cx="8229600" cy="3886200"/>
          </a:xfrm>
        </p:spPr>
        <p:txBody>
          <a:bodyPr>
            <a:normAutofit fontScale="92500"/>
          </a:bodyPr>
          <a:lstStyle/>
          <a:p>
            <a:r>
              <a:rPr lang="en-US" dirty="0"/>
              <a:t>Shows lack of understanding of good documentation requirements</a:t>
            </a:r>
          </a:p>
          <a:p>
            <a:r>
              <a:rPr lang="en-US" dirty="0"/>
              <a:t>Lost confidence in site, lack of integrity and credibility</a:t>
            </a:r>
          </a:p>
          <a:p>
            <a:r>
              <a:rPr lang="en-US" dirty="0"/>
              <a:t>Affect the overall quality of data in question, resulting in the exclusion of data</a:t>
            </a:r>
          </a:p>
          <a:p>
            <a:r>
              <a:rPr lang="en-US" dirty="0"/>
              <a:t>Averse affect on subject safety</a:t>
            </a:r>
          </a:p>
          <a:p>
            <a:r>
              <a:rPr lang="en-US" dirty="0"/>
              <a:t>Wasted time of researchers and subjects if data can not be used</a:t>
            </a:r>
          </a:p>
          <a:p>
            <a:r>
              <a:rPr lang="en-US" dirty="0"/>
              <a:t>Could lead to an IRB/NIH/FDA/Sponsor/Institution audit</a:t>
            </a:r>
          </a:p>
          <a:p>
            <a:endParaRPr lang="en-US" dirty="0"/>
          </a:p>
          <a:p>
            <a:endParaRPr lang="en-US" dirty="0"/>
          </a:p>
        </p:txBody>
      </p:sp>
    </p:spTree>
    <p:extLst>
      <p:ext uri="{BB962C8B-B14F-4D97-AF65-F5344CB8AC3E}">
        <p14:creationId xmlns:p14="http://schemas.microsoft.com/office/powerpoint/2010/main" val="4150893920"/>
      </p:ext>
    </p:extLst>
  </p:cSld>
  <p:clrMapOvr>
    <a:masterClrMapping/>
  </p:clrMapOvr>
  <p:transition spd="slow" advTm="500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12"/>
          </a:xfrm>
        </p:spPr>
        <p:txBody>
          <a:bodyPr>
            <a:noAutofit/>
          </a:bodyPr>
          <a:lstStyle/>
          <a:p>
            <a:pPr algn="ctr"/>
            <a:r>
              <a:rPr lang="en-US" sz="5400" b="1" dirty="0"/>
              <a:t>What to Document?</a:t>
            </a:r>
            <a:br>
              <a:rPr lang="en-US" sz="5400" b="1" dirty="0"/>
            </a:br>
            <a:r>
              <a:rPr lang="en-US" sz="5400" b="1" dirty="0"/>
              <a:t>What to Maintain?</a:t>
            </a:r>
          </a:p>
        </p:txBody>
      </p:sp>
      <p:pic>
        <p:nvPicPr>
          <p:cNvPr id="1026" name="Picture 2" descr="C:\Users\db145945a\AppData\Local\Microsoft\Windows\Temporary Internet Files\Content.IE5\ZJQPIYH7\Papeles-burocracia[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895600"/>
            <a:ext cx="2438400" cy="284100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b145945a\AppData\Local\Microsoft\Windows\Temporary Internet Files\Content.IE5\SMWOUQNU\mountain-of-paperwork[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4495800"/>
            <a:ext cx="2498960" cy="209004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b145945a\AppData\Local\Microsoft\Windows\Temporary Internet Files\Content.IE5\ZJQPIYH7\Papeles-burocracia[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830201"/>
            <a:ext cx="2330661" cy="29718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db145945a\AppData\Local\Microsoft\Windows\Temporary Internet Files\Content.IE5\ZJQPIYH7\paperstack4[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3733800"/>
            <a:ext cx="2297228"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214614"/>
      </p:ext>
    </p:extLst>
  </p:cSld>
  <p:clrMapOvr>
    <a:masterClrMapping/>
  </p:clrMapOvr>
  <p:transition spd="slow" advTm="500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B6A41-5B8E-4481-9687-6E02DE0EB3FE}"/>
              </a:ext>
            </a:extLst>
          </p:cNvPr>
          <p:cNvSpPr>
            <a:spLocks noGrp="1"/>
          </p:cNvSpPr>
          <p:nvPr>
            <p:ph type="title"/>
          </p:nvPr>
        </p:nvSpPr>
        <p:spPr/>
        <p:txBody>
          <a:bodyPr>
            <a:normAutofit/>
          </a:bodyPr>
          <a:lstStyle/>
          <a:p>
            <a:pPr algn="ctr"/>
            <a:r>
              <a:rPr lang="en-US" sz="5400" b="1" dirty="0"/>
              <a:t>Participation Activity</a:t>
            </a:r>
          </a:p>
        </p:txBody>
      </p:sp>
      <p:sp>
        <p:nvSpPr>
          <p:cNvPr id="3" name="TextBox 2">
            <a:extLst>
              <a:ext uri="{FF2B5EF4-FFF2-40B4-BE49-F238E27FC236}">
                <a16:creationId xmlns:a16="http://schemas.microsoft.com/office/drawing/2014/main" id="{6FA4CCE3-20A8-45A3-9471-2041BFD10F92}"/>
              </a:ext>
            </a:extLst>
          </p:cNvPr>
          <p:cNvSpPr txBox="1"/>
          <p:nvPr/>
        </p:nvSpPr>
        <p:spPr>
          <a:xfrm>
            <a:off x="304800" y="3429000"/>
            <a:ext cx="8534400"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t>We will take 5-10 minutes for groups to read their assigned section of the ICH GCP E6 (R2) guidance</a:t>
            </a:r>
          </a:p>
          <a:p>
            <a:endParaRPr lang="en-US" sz="2400" dirty="0"/>
          </a:p>
          <a:p>
            <a:pPr marL="285750" indent="-285750">
              <a:buFont typeface="Arial" panose="020B0604020202020204" pitchFamily="34" charset="0"/>
              <a:buChar char="•"/>
            </a:pPr>
            <a:r>
              <a:rPr lang="en-US" sz="2400" dirty="0"/>
              <a:t>Each group will identify the needed essential documents/documentation to show compliance with this section of the ICH GCPs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Discussion to follow</a:t>
            </a:r>
          </a:p>
        </p:txBody>
      </p:sp>
    </p:spTree>
    <p:extLst>
      <p:ext uri="{BB962C8B-B14F-4D97-AF65-F5344CB8AC3E}">
        <p14:creationId xmlns:p14="http://schemas.microsoft.com/office/powerpoint/2010/main" val="1181973121"/>
      </p:ext>
    </p:extLst>
  </p:cSld>
  <p:clrMapOvr>
    <a:masterClrMapping/>
  </p:clrMapOvr>
  <p:transition spd="slow" advTm="500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9628D-273B-4070-9C8C-5D481F6E39FB}"/>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8750D58B-46B5-4E58-BC18-4DE52AE4A8E4}"/>
              </a:ext>
            </a:extLst>
          </p:cNvPr>
          <p:cNvSpPr>
            <a:spLocks noGrp="1"/>
          </p:cNvSpPr>
          <p:nvPr>
            <p:ph idx="1"/>
          </p:nvPr>
        </p:nvSpPr>
        <p:spPr/>
        <p:txBody>
          <a:bodyPr>
            <a:normAutofit fontScale="85000" lnSpcReduction="20000"/>
          </a:bodyPr>
          <a:lstStyle/>
          <a:p>
            <a:r>
              <a:rPr lang="en-US" dirty="0">
                <a:solidFill>
                  <a:srgbClr val="FF0000"/>
                </a:solidFill>
              </a:rPr>
              <a:t>4.1.1	</a:t>
            </a:r>
          </a:p>
          <a:p>
            <a:pPr lvl="1"/>
            <a:r>
              <a:rPr lang="en-US" dirty="0">
                <a:solidFill>
                  <a:srgbClr val="FF0000"/>
                </a:solidFill>
              </a:rPr>
              <a:t>Study Team credentials</a:t>
            </a:r>
          </a:p>
          <a:p>
            <a:pPr lvl="2"/>
            <a:r>
              <a:rPr lang="en-US" dirty="0">
                <a:solidFill>
                  <a:srgbClr val="FF0000"/>
                </a:solidFill>
              </a:rPr>
              <a:t>Up-to-Date CV/Resume (every 3 years is industry standard)</a:t>
            </a:r>
          </a:p>
          <a:p>
            <a:pPr lvl="2"/>
            <a:r>
              <a:rPr lang="en-US" dirty="0">
                <a:solidFill>
                  <a:srgbClr val="FF0000"/>
                </a:solidFill>
              </a:rPr>
              <a:t>License/certifications</a:t>
            </a:r>
          </a:p>
          <a:p>
            <a:pPr lvl="1"/>
            <a:r>
              <a:rPr lang="en-US" dirty="0">
                <a:solidFill>
                  <a:srgbClr val="FF0000"/>
                </a:solidFill>
              </a:rPr>
              <a:t>Training logs/documents</a:t>
            </a:r>
          </a:p>
          <a:p>
            <a:r>
              <a:rPr lang="en-US" dirty="0">
                <a:solidFill>
                  <a:srgbClr val="FF0000"/>
                </a:solidFill>
              </a:rPr>
              <a:t>4.1.2</a:t>
            </a:r>
          </a:p>
          <a:p>
            <a:pPr lvl="1"/>
            <a:r>
              <a:rPr lang="en-US" dirty="0">
                <a:solidFill>
                  <a:srgbClr val="FF0000"/>
                </a:solidFill>
              </a:rPr>
              <a:t>Training log/document</a:t>
            </a:r>
            <a:r>
              <a:rPr lang="en-US" dirty="0"/>
              <a:t>s</a:t>
            </a:r>
          </a:p>
          <a:p>
            <a:r>
              <a:rPr lang="en-US" dirty="0"/>
              <a:t>4.1.3</a:t>
            </a:r>
          </a:p>
          <a:p>
            <a:pPr lvl="1"/>
            <a:r>
              <a:rPr lang="en-US" dirty="0"/>
              <a:t>Training log/documents/CITI</a:t>
            </a:r>
          </a:p>
          <a:p>
            <a:r>
              <a:rPr lang="en-US" dirty="0"/>
              <a:t>4.1.4</a:t>
            </a:r>
          </a:p>
          <a:p>
            <a:pPr lvl="1"/>
            <a:r>
              <a:rPr lang="en-US" dirty="0"/>
              <a:t>Monitoring/Auditing log</a:t>
            </a:r>
          </a:p>
          <a:p>
            <a:pPr lvl="1"/>
            <a:r>
              <a:rPr lang="en-US" dirty="0"/>
              <a:t>Reports</a:t>
            </a:r>
          </a:p>
          <a:p>
            <a:r>
              <a:rPr lang="en-US" dirty="0"/>
              <a:t>4.1.5</a:t>
            </a:r>
          </a:p>
          <a:p>
            <a:pPr lvl="1"/>
            <a:r>
              <a:rPr lang="en-US" dirty="0"/>
              <a:t>Delegation of Responsibilities form (DOR)</a:t>
            </a:r>
          </a:p>
        </p:txBody>
      </p:sp>
    </p:spTree>
    <p:extLst>
      <p:ext uri="{BB962C8B-B14F-4D97-AF65-F5344CB8AC3E}">
        <p14:creationId xmlns:p14="http://schemas.microsoft.com/office/powerpoint/2010/main" val="2943209675"/>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fade">
                                      <p:cBhvr>
                                        <p:cTn id="80" dur="1000"/>
                                        <p:tgtEl>
                                          <p:spTgt spid="3">
                                            <p:txEl>
                                              <p:pRg st="13" end="13"/>
                                            </p:txEl>
                                          </p:spTgt>
                                        </p:tgtEl>
                                      </p:cBhvr>
                                    </p:animEffect>
                                    <p:anim calcmode="lin" valueType="num">
                                      <p:cBhvr>
                                        <p:cTn id="8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677B2-8294-4866-8B37-19465CB3EDB4}"/>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2DE95601-EDEF-4E01-ADCC-A00D50E6E467}"/>
              </a:ext>
            </a:extLst>
          </p:cNvPr>
          <p:cNvSpPr>
            <a:spLocks noGrp="1"/>
          </p:cNvSpPr>
          <p:nvPr>
            <p:ph idx="1"/>
          </p:nvPr>
        </p:nvSpPr>
        <p:spPr/>
        <p:txBody>
          <a:bodyPr>
            <a:normAutofit/>
          </a:bodyPr>
          <a:lstStyle/>
          <a:p>
            <a:r>
              <a:rPr lang="en-US" sz="1900" dirty="0"/>
              <a:t>4.2.1</a:t>
            </a:r>
          </a:p>
          <a:p>
            <a:pPr lvl="1"/>
            <a:r>
              <a:rPr lang="en-US" sz="1900" dirty="0"/>
              <a:t>Feasibility study</a:t>
            </a:r>
          </a:p>
          <a:p>
            <a:pPr lvl="1"/>
            <a:r>
              <a:rPr lang="en-US" sz="1900" dirty="0"/>
              <a:t>Database query</a:t>
            </a:r>
          </a:p>
          <a:p>
            <a:pPr lvl="1"/>
            <a:r>
              <a:rPr lang="en-US" sz="1900" dirty="0"/>
              <a:t>EDW query</a:t>
            </a:r>
          </a:p>
          <a:p>
            <a:pPr lvl="1"/>
            <a:r>
              <a:rPr lang="en-US" sz="1900" dirty="0"/>
              <a:t>Research Match query</a:t>
            </a:r>
          </a:p>
          <a:p>
            <a:r>
              <a:rPr lang="en-US" sz="1900" dirty="0"/>
              <a:t>4.2.2</a:t>
            </a:r>
          </a:p>
          <a:p>
            <a:pPr lvl="1"/>
            <a:r>
              <a:rPr lang="en-US" sz="1900" dirty="0"/>
              <a:t>Feasibility</a:t>
            </a:r>
          </a:p>
          <a:p>
            <a:pPr lvl="2"/>
            <a:r>
              <a:rPr lang="en-US" sz="1900" dirty="0"/>
              <a:t>CV/# of studies</a:t>
            </a:r>
          </a:p>
          <a:p>
            <a:r>
              <a:rPr lang="en-US" sz="1900" dirty="0"/>
              <a:t>4.2.3</a:t>
            </a:r>
          </a:p>
          <a:p>
            <a:pPr lvl="1"/>
            <a:r>
              <a:rPr lang="en-US" sz="1900" dirty="0"/>
              <a:t>Study team credentials</a:t>
            </a:r>
          </a:p>
          <a:p>
            <a:pPr lvl="1"/>
            <a:r>
              <a:rPr lang="en-US" sz="1900" dirty="0"/>
              <a:t>Site questionnaire</a:t>
            </a:r>
          </a:p>
          <a:p>
            <a:pPr marL="0" indent="0">
              <a:buNone/>
            </a:pPr>
            <a:endParaRPr lang="en-US" dirty="0"/>
          </a:p>
        </p:txBody>
      </p:sp>
    </p:spTree>
    <p:extLst>
      <p:ext uri="{BB962C8B-B14F-4D97-AF65-F5344CB8AC3E}">
        <p14:creationId xmlns:p14="http://schemas.microsoft.com/office/powerpoint/2010/main" val="1051322362"/>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9266E-9C32-4B9F-B053-A707E6CB6928}"/>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00BFBC8F-74A6-4457-82F0-A1460F48BFCC}"/>
              </a:ext>
            </a:extLst>
          </p:cNvPr>
          <p:cNvSpPr>
            <a:spLocks noGrp="1"/>
          </p:cNvSpPr>
          <p:nvPr>
            <p:ph idx="1"/>
          </p:nvPr>
        </p:nvSpPr>
        <p:spPr>
          <a:xfrm>
            <a:off x="457200" y="2286000"/>
            <a:ext cx="8229600" cy="4419600"/>
          </a:xfrm>
        </p:spPr>
        <p:txBody>
          <a:bodyPr>
            <a:normAutofit fontScale="77500" lnSpcReduction="20000"/>
          </a:bodyPr>
          <a:lstStyle/>
          <a:p>
            <a:r>
              <a:rPr lang="en-US" sz="2300" dirty="0"/>
              <a:t>4.2.4</a:t>
            </a:r>
          </a:p>
          <a:p>
            <a:pPr lvl="1"/>
            <a:r>
              <a:rPr lang="en-US" sz="2300" dirty="0"/>
              <a:t>Training log/documents</a:t>
            </a:r>
          </a:p>
          <a:p>
            <a:pPr lvl="1"/>
            <a:r>
              <a:rPr lang="en-US" sz="2300" dirty="0"/>
              <a:t>DOR</a:t>
            </a:r>
          </a:p>
          <a:p>
            <a:r>
              <a:rPr lang="en-US" sz="2300" dirty="0"/>
              <a:t>4.2.5</a:t>
            </a:r>
          </a:p>
          <a:p>
            <a:pPr lvl="1"/>
            <a:r>
              <a:rPr lang="en-US" sz="2300" dirty="0"/>
              <a:t>PI oversight</a:t>
            </a:r>
          </a:p>
          <a:p>
            <a:r>
              <a:rPr lang="en-US" sz="2300" dirty="0"/>
              <a:t>4.2.6</a:t>
            </a:r>
          </a:p>
          <a:p>
            <a:pPr lvl="1"/>
            <a:r>
              <a:rPr lang="en-US" sz="2300" dirty="0"/>
              <a:t>Credentials/certifications/certificates for any tests/services provided</a:t>
            </a:r>
          </a:p>
          <a:p>
            <a:r>
              <a:rPr lang="en-US" sz="2300" dirty="0"/>
              <a:t>4.3.1</a:t>
            </a:r>
          </a:p>
          <a:p>
            <a:pPr lvl="1"/>
            <a:r>
              <a:rPr lang="en-US" sz="2300" dirty="0"/>
              <a:t>Training log/documents</a:t>
            </a:r>
          </a:p>
          <a:p>
            <a:pPr lvl="1"/>
            <a:r>
              <a:rPr lang="en-US" sz="2300" dirty="0"/>
              <a:t>DOR</a:t>
            </a:r>
          </a:p>
          <a:p>
            <a:r>
              <a:rPr lang="en-US" sz="2300" dirty="0"/>
              <a:t>4.3.2</a:t>
            </a:r>
          </a:p>
          <a:p>
            <a:pPr lvl="1"/>
            <a:r>
              <a:rPr lang="en-US" sz="2300" dirty="0"/>
              <a:t>Test results signed off by MD within 72 hours (NCS/CS for </a:t>
            </a:r>
            <a:r>
              <a:rPr lang="en-US" sz="2300" dirty="0" err="1"/>
              <a:t>abnl</a:t>
            </a:r>
            <a:r>
              <a:rPr lang="en-US" sz="2300" dirty="0"/>
              <a:t> labs)</a:t>
            </a:r>
          </a:p>
          <a:p>
            <a:pPr lvl="1"/>
            <a:r>
              <a:rPr lang="en-US" sz="2300" dirty="0"/>
              <a:t>AE/SAE log/documentation</a:t>
            </a:r>
          </a:p>
          <a:p>
            <a:pPr lvl="2"/>
            <a:r>
              <a:rPr lang="en-US" sz="2300" dirty="0"/>
              <a:t> with determination from PI/Investigator</a:t>
            </a:r>
          </a:p>
          <a:p>
            <a:pPr lvl="2"/>
            <a:r>
              <a:rPr lang="en-US" sz="2300" dirty="0"/>
              <a:t>Followed to resolution</a:t>
            </a:r>
          </a:p>
          <a:p>
            <a:pPr lvl="1"/>
            <a:endParaRPr lang="en-US" dirty="0"/>
          </a:p>
          <a:p>
            <a:pPr lvl="1"/>
            <a:endParaRPr lang="en-US" dirty="0"/>
          </a:p>
        </p:txBody>
      </p:sp>
    </p:spTree>
    <p:extLst>
      <p:ext uri="{BB962C8B-B14F-4D97-AF65-F5344CB8AC3E}">
        <p14:creationId xmlns:p14="http://schemas.microsoft.com/office/powerpoint/2010/main" val="735022208"/>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fade">
                                      <p:cBhvr>
                                        <p:cTn id="80" dur="1000"/>
                                        <p:tgtEl>
                                          <p:spTgt spid="3">
                                            <p:txEl>
                                              <p:pRg st="13" end="13"/>
                                            </p:txEl>
                                          </p:spTgt>
                                        </p:tgtEl>
                                      </p:cBhvr>
                                    </p:animEffect>
                                    <p:anim calcmode="lin" valueType="num">
                                      <p:cBhvr>
                                        <p:cTn id="8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Effect transition="in" filter="fade">
                                      <p:cBhvr>
                                        <p:cTn id="85" dur="1000"/>
                                        <p:tgtEl>
                                          <p:spTgt spid="3">
                                            <p:txEl>
                                              <p:pRg st="14" end="14"/>
                                            </p:txEl>
                                          </p:spTgt>
                                        </p:tgtEl>
                                      </p:cBhvr>
                                    </p:animEffect>
                                    <p:anim calcmode="lin" valueType="num">
                                      <p:cBhvr>
                                        <p:cTn id="8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5F40E-B195-4FA0-B226-450B7A62D1C1}"/>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B8AAF470-43A7-446B-923B-0E74C776344E}"/>
              </a:ext>
            </a:extLst>
          </p:cNvPr>
          <p:cNvSpPr>
            <a:spLocks noGrp="1"/>
          </p:cNvSpPr>
          <p:nvPr>
            <p:ph idx="1"/>
          </p:nvPr>
        </p:nvSpPr>
        <p:spPr>
          <a:xfrm>
            <a:off x="457200" y="1847088"/>
            <a:ext cx="8229600" cy="4934712"/>
          </a:xfrm>
        </p:spPr>
        <p:txBody>
          <a:bodyPr>
            <a:noAutofit/>
          </a:bodyPr>
          <a:lstStyle/>
          <a:p>
            <a:r>
              <a:rPr lang="en-US" sz="1800" dirty="0"/>
              <a:t>4.3.3</a:t>
            </a:r>
          </a:p>
          <a:p>
            <a:pPr lvl="1"/>
            <a:r>
              <a:rPr lang="en-US" sz="1800" dirty="0"/>
              <a:t>Documentation approved by IRB</a:t>
            </a:r>
          </a:p>
          <a:p>
            <a:r>
              <a:rPr lang="en-US" sz="1800" dirty="0"/>
              <a:t>4.3.4</a:t>
            </a:r>
          </a:p>
          <a:p>
            <a:pPr lvl="1"/>
            <a:r>
              <a:rPr lang="en-US" sz="1800" dirty="0"/>
              <a:t>Screening/enrollment log with status/comment section</a:t>
            </a:r>
          </a:p>
          <a:p>
            <a:r>
              <a:rPr lang="en-US" sz="1800" dirty="0"/>
              <a:t>4.4.1- 4.4.3</a:t>
            </a:r>
          </a:p>
          <a:p>
            <a:pPr lvl="1"/>
            <a:r>
              <a:rPr lang="en-US" sz="1800" dirty="0"/>
              <a:t>Regulatory Binder/electronic/paper files</a:t>
            </a:r>
          </a:p>
          <a:p>
            <a:pPr lvl="1"/>
            <a:r>
              <a:rPr lang="en-US" sz="1800" dirty="0"/>
              <a:t>IRB submissions and approval documents</a:t>
            </a:r>
          </a:p>
          <a:p>
            <a:pPr lvl="1"/>
            <a:r>
              <a:rPr lang="en-US" sz="1800" dirty="0"/>
              <a:t>Maintain IRB documents outside of </a:t>
            </a:r>
            <a:r>
              <a:rPr lang="en-US" sz="1800" dirty="0" err="1"/>
              <a:t>iMedRIS</a:t>
            </a:r>
            <a:endParaRPr lang="en-US" sz="1800" dirty="0"/>
          </a:p>
          <a:p>
            <a:pPr lvl="1"/>
            <a:r>
              <a:rPr lang="en-US" sz="1800" dirty="0"/>
              <a:t>IB should be read to include information in the risk section of the ICF</a:t>
            </a:r>
          </a:p>
          <a:p>
            <a:r>
              <a:rPr lang="en-US" sz="1800" dirty="0"/>
              <a:t>4.5.1-4.5.4</a:t>
            </a:r>
          </a:p>
          <a:p>
            <a:pPr lvl="1"/>
            <a:r>
              <a:rPr lang="en-US" sz="1800" dirty="0"/>
              <a:t>Protocol deviation log</a:t>
            </a:r>
          </a:p>
          <a:p>
            <a:pPr lvl="1"/>
            <a:r>
              <a:rPr lang="en-US" sz="1800" dirty="0"/>
              <a:t>CAPA</a:t>
            </a:r>
          </a:p>
          <a:p>
            <a:pPr lvl="1"/>
            <a:r>
              <a:rPr lang="en-US" sz="1800" dirty="0"/>
              <a:t>IRB reporting</a:t>
            </a:r>
          </a:p>
          <a:p>
            <a:pPr lvl="1"/>
            <a:r>
              <a:rPr lang="en-US" sz="1800" dirty="0"/>
              <a:t>Protocol Signature sheet</a:t>
            </a:r>
          </a:p>
          <a:p>
            <a:pPr lvl="1"/>
            <a:r>
              <a:rPr lang="en-US" sz="1800" dirty="0"/>
              <a:t>1572 if FDA trial</a:t>
            </a:r>
          </a:p>
        </p:txBody>
      </p:sp>
    </p:spTree>
    <p:extLst>
      <p:ext uri="{BB962C8B-B14F-4D97-AF65-F5344CB8AC3E}">
        <p14:creationId xmlns:p14="http://schemas.microsoft.com/office/powerpoint/2010/main" val="3156656392"/>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3">
                                            <p:txEl>
                                              <p:pRg st="13" end="13"/>
                                            </p:txEl>
                                          </p:spTgt>
                                        </p:tgtEl>
                                        <p:attrNameLst>
                                          <p:attrName>style.visibility</p:attrName>
                                        </p:attrNameLst>
                                      </p:cBhvr>
                                      <p:to>
                                        <p:strVal val="visible"/>
                                      </p:to>
                                    </p:set>
                                    <p:animEffect transition="in" filter="fade">
                                      <p:cBhvr>
                                        <p:cTn id="78" dur="1000"/>
                                        <p:tgtEl>
                                          <p:spTgt spid="3">
                                            <p:txEl>
                                              <p:pRg st="13" end="13"/>
                                            </p:txEl>
                                          </p:spTgt>
                                        </p:tgtEl>
                                      </p:cBhvr>
                                    </p:animEffect>
                                    <p:anim calcmode="lin" valueType="num">
                                      <p:cBhvr>
                                        <p:cTn id="7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animEffect transition="in" filter="fade">
                                      <p:cBhvr>
                                        <p:cTn id="83" dur="1000"/>
                                        <p:tgtEl>
                                          <p:spTgt spid="3">
                                            <p:txEl>
                                              <p:pRg st="14" end="14"/>
                                            </p:txEl>
                                          </p:spTgt>
                                        </p:tgtEl>
                                      </p:cBhvr>
                                    </p:animEffect>
                                    <p:anim calcmode="lin" valueType="num">
                                      <p:cBhvr>
                                        <p:cTn id="8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E84C9-9D65-42C4-A8AF-FE4BCE4BC4D0}"/>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85C68857-A539-4D16-AC0A-AE49E0D4090E}"/>
              </a:ext>
            </a:extLst>
          </p:cNvPr>
          <p:cNvSpPr>
            <a:spLocks noGrp="1"/>
          </p:cNvSpPr>
          <p:nvPr>
            <p:ph idx="1"/>
          </p:nvPr>
        </p:nvSpPr>
        <p:spPr/>
        <p:txBody>
          <a:bodyPr>
            <a:normAutofit fontScale="92500" lnSpcReduction="10000"/>
          </a:bodyPr>
          <a:lstStyle/>
          <a:p>
            <a:r>
              <a:rPr lang="en-US" sz="2100" dirty="0"/>
              <a:t>4.6.1</a:t>
            </a:r>
          </a:p>
          <a:p>
            <a:pPr lvl="1"/>
            <a:r>
              <a:rPr lang="en-US" sz="2100" dirty="0"/>
              <a:t>IP Accountability documents</a:t>
            </a:r>
          </a:p>
          <a:p>
            <a:r>
              <a:rPr lang="en-US" sz="2100" dirty="0"/>
              <a:t>4.6.2</a:t>
            </a:r>
          </a:p>
          <a:p>
            <a:pPr lvl="1"/>
            <a:r>
              <a:rPr lang="en-US" sz="2100" dirty="0"/>
              <a:t>DOR/DOA</a:t>
            </a:r>
          </a:p>
          <a:p>
            <a:r>
              <a:rPr lang="en-US" sz="2100" dirty="0"/>
              <a:t>4.6.3</a:t>
            </a:r>
          </a:p>
          <a:p>
            <a:pPr lvl="1"/>
            <a:r>
              <a:rPr lang="en-US" sz="2100" dirty="0"/>
              <a:t>IP Accountability documents</a:t>
            </a:r>
          </a:p>
          <a:p>
            <a:r>
              <a:rPr lang="en-US" sz="2100" dirty="0"/>
              <a:t>4.6.4</a:t>
            </a:r>
          </a:p>
          <a:p>
            <a:pPr lvl="1"/>
            <a:r>
              <a:rPr lang="en-US" sz="2100" dirty="0"/>
              <a:t>Temperature documents/logs</a:t>
            </a:r>
          </a:p>
          <a:p>
            <a:pPr lvl="1"/>
            <a:r>
              <a:rPr lang="en-US" sz="2100" dirty="0"/>
              <a:t>Subject instructions/educational material (must be approved by IRB)</a:t>
            </a:r>
          </a:p>
          <a:p>
            <a:pPr lvl="1"/>
            <a:r>
              <a:rPr lang="en-US" sz="2100" dirty="0"/>
              <a:t>Documentation of subject’s receipt of this material</a:t>
            </a:r>
          </a:p>
          <a:p>
            <a:r>
              <a:rPr lang="en-US" sz="2100" dirty="0"/>
              <a:t>4.6.5-4.6.6</a:t>
            </a:r>
          </a:p>
          <a:p>
            <a:pPr lvl="1"/>
            <a:r>
              <a:rPr lang="en-US" sz="2100" dirty="0"/>
              <a:t>Subject educational materials</a:t>
            </a:r>
          </a:p>
          <a:p>
            <a:pPr lvl="1"/>
            <a:r>
              <a:rPr lang="en-US" sz="2100" dirty="0"/>
              <a:t>Documentation of subject’s receipt of this material</a:t>
            </a:r>
          </a:p>
          <a:p>
            <a:pPr lvl="1"/>
            <a:endParaRPr lang="en-US" dirty="0"/>
          </a:p>
        </p:txBody>
      </p:sp>
    </p:spTree>
    <p:extLst>
      <p:ext uri="{BB962C8B-B14F-4D97-AF65-F5344CB8AC3E}">
        <p14:creationId xmlns:p14="http://schemas.microsoft.com/office/powerpoint/2010/main" val="2117458677"/>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1000"/>
                                        <p:tgtEl>
                                          <p:spTgt spid="3">
                                            <p:txEl>
                                              <p:pRg st="12" end="12"/>
                                            </p:txEl>
                                          </p:spTgt>
                                        </p:tgtEl>
                                      </p:cBhvr>
                                    </p:animEffect>
                                    <p:anim calcmode="lin" valueType="num">
                                      <p:cBhvr>
                                        <p:cTn id="7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4B0B3-D5EC-4AAC-9431-7CB3E8E03CB7}"/>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6D1C40A1-7984-457B-8587-10AA63E50FDA}"/>
              </a:ext>
            </a:extLst>
          </p:cNvPr>
          <p:cNvSpPr>
            <a:spLocks noGrp="1"/>
          </p:cNvSpPr>
          <p:nvPr>
            <p:ph idx="1"/>
          </p:nvPr>
        </p:nvSpPr>
        <p:spPr/>
        <p:txBody>
          <a:bodyPr/>
          <a:lstStyle/>
          <a:p>
            <a:r>
              <a:rPr lang="en-US" sz="1800" dirty="0"/>
              <a:t>4.7</a:t>
            </a:r>
          </a:p>
          <a:p>
            <a:pPr lvl="1"/>
            <a:r>
              <a:rPr lang="en-US" sz="1800" dirty="0"/>
              <a:t>Randomization Procedure</a:t>
            </a:r>
          </a:p>
          <a:p>
            <a:pPr lvl="1"/>
            <a:r>
              <a:rPr lang="en-US" sz="1800" dirty="0"/>
              <a:t>Explanation/Reporting of unblinding</a:t>
            </a:r>
          </a:p>
          <a:p>
            <a:r>
              <a:rPr lang="en-US" sz="1800" dirty="0"/>
              <a:t>4.8.1-4.8.15</a:t>
            </a:r>
          </a:p>
          <a:p>
            <a:pPr lvl="1"/>
            <a:r>
              <a:rPr lang="en-US" sz="1800" dirty="0"/>
              <a:t>IRB approved Informed Consent Form (ICF)</a:t>
            </a:r>
          </a:p>
          <a:p>
            <a:pPr lvl="1"/>
            <a:r>
              <a:rPr lang="en-US" sz="1800" dirty="0"/>
              <a:t>IRB approved Subject educational material</a:t>
            </a:r>
          </a:p>
          <a:p>
            <a:pPr lvl="1"/>
            <a:r>
              <a:rPr lang="en-US" sz="1800" dirty="0"/>
              <a:t>DOR, listed as being able to obtain consent</a:t>
            </a:r>
          </a:p>
          <a:p>
            <a:pPr lvl="1"/>
            <a:r>
              <a:rPr lang="en-US" sz="1800" dirty="0"/>
              <a:t>IRB application as being able to obtain consent</a:t>
            </a:r>
          </a:p>
          <a:p>
            <a:pPr lvl="1"/>
            <a:r>
              <a:rPr lang="en-US" sz="1800" dirty="0"/>
              <a:t>Maintain signed and personally dated ICF</a:t>
            </a:r>
          </a:p>
          <a:p>
            <a:pPr marL="0" indent="0">
              <a:buNone/>
            </a:pPr>
            <a:endParaRPr lang="en-US" dirty="0"/>
          </a:p>
        </p:txBody>
      </p:sp>
    </p:spTree>
    <p:extLst>
      <p:ext uri="{BB962C8B-B14F-4D97-AF65-F5344CB8AC3E}">
        <p14:creationId xmlns:p14="http://schemas.microsoft.com/office/powerpoint/2010/main" val="4105767319"/>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3F28-839B-45AC-AAA7-51AD9F8F533A}"/>
              </a:ext>
            </a:extLst>
          </p:cNvPr>
          <p:cNvSpPr>
            <a:spLocks noGrp="1"/>
          </p:cNvSpPr>
          <p:nvPr>
            <p:ph type="title"/>
          </p:nvPr>
        </p:nvSpPr>
        <p:spPr/>
        <p:txBody>
          <a:bodyPr>
            <a:normAutofit/>
          </a:bodyPr>
          <a:lstStyle/>
          <a:p>
            <a:pPr algn="ctr"/>
            <a:r>
              <a:rPr lang="en-US" sz="5400" b="1" dirty="0"/>
              <a:t>Objectives</a:t>
            </a:r>
          </a:p>
        </p:txBody>
      </p:sp>
      <p:sp>
        <p:nvSpPr>
          <p:cNvPr id="3" name="Content Placeholder 2">
            <a:extLst>
              <a:ext uri="{FF2B5EF4-FFF2-40B4-BE49-F238E27FC236}">
                <a16:creationId xmlns:a16="http://schemas.microsoft.com/office/drawing/2014/main" id="{12C9756D-6A4B-4053-9603-2B0DAEECFBF9}"/>
              </a:ext>
            </a:extLst>
          </p:cNvPr>
          <p:cNvSpPr>
            <a:spLocks noGrp="1"/>
          </p:cNvSpPr>
          <p:nvPr>
            <p:ph idx="1"/>
          </p:nvPr>
        </p:nvSpPr>
        <p:spPr/>
        <p:txBody>
          <a:bodyPr/>
          <a:lstStyle/>
          <a:p>
            <a:pPr>
              <a:defRPr/>
            </a:pPr>
            <a:r>
              <a:rPr lang="en-US" dirty="0"/>
              <a:t>Identify documentation necessary to conduct quality clinical trials</a:t>
            </a:r>
          </a:p>
          <a:p>
            <a:pPr marL="0" indent="0">
              <a:buNone/>
              <a:defRPr/>
            </a:pPr>
            <a:endParaRPr lang="en-US" dirty="0"/>
          </a:p>
          <a:p>
            <a:pPr>
              <a:defRPr/>
            </a:pPr>
            <a:r>
              <a:rPr lang="en-US" dirty="0"/>
              <a:t>Understand Essential Documents and their relationship to ICH GCP E6 (R2) guidance and requirements  </a:t>
            </a:r>
          </a:p>
          <a:p>
            <a:pPr marL="0" indent="0">
              <a:buNone/>
              <a:defRPr/>
            </a:pPr>
            <a:r>
              <a:rPr lang="en-US" dirty="0"/>
              <a:t> </a:t>
            </a:r>
          </a:p>
          <a:p>
            <a:pPr>
              <a:defRPr/>
            </a:pPr>
            <a:r>
              <a:rPr lang="en-US" dirty="0"/>
              <a:t>Determine needed documentation &amp; record keeping for your studies</a:t>
            </a:r>
          </a:p>
          <a:p>
            <a:endParaRPr lang="en-US" dirty="0"/>
          </a:p>
        </p:txBody>
      </p:sp>
    </p:spTree>
    <p:extLst>
      <p:ext uri="{BB962C8B-B14F-4D97-AF65-F5344CB8AC3E}">
        <p14:creationId xmlns:p14="http://schemas.microsoft.com/office/powerpoint/2010/main" val="1679357680"/>
      </p:ext>
    </p:extLst>
  </p:cSld>
  <p:clrMapOvr>
    <a:masterClrMapping/>
  </p:clrMapOvr>
  <p:transition spd="slow" advTm="500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24E82-421F-4ED7-91EC-2A518DC6E3E8}"/>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951AE734-6690-40CA-BA59-062E54A26BF3}"/>
              </a:ext>
            </a:extLst>
          </p:cNvPr>
          <p:cNvSpPr>
            <a:spLocks noGrp="1"/>
          </p:cNvSpPr>
          <p:nvPr>
            <p:ph idx="1"/>
          </p:nvPr>
        </p:nvSpPr>
        <p:spPr>
          <a:xfrm>
            <a:off x="457200" y="1935480"/>
            <a:ext cx="8229600" cy="4770120"/>
          </a:xfrm>
        </p:spPr>
        <p:txBody>
          <a:bodyPr>
            <a:normAutofit/>
          </a:bodyPr>
          <a:lstStyle/>
          <a:p>
            <a:r>
              <a:rPr lang="en-US" sz="1800" dirty="0"/>
              <a:t>4.9.1</a:t>
            </a:r>
          </a:p>
          <a:p>
            <a:pPr lvl="1"/>
            <a:r>
              <a:rPr lang="en-US" sz="1800" dirty="0"/>
              <a:t>ALCOA-C</a:t>
            </a:r>
          </a:p>
          <a:p>
            <a:r>
              <a:rPr lang="en-US" sz="1800" dirty="0"/>
              <a:t>4.9.2-4.9.3</a:t>
            </a:r>
          </a:p>
          <a:p>
            <a:pPr lvl="1"/>
            <a:r>
              <a:rPr lang="en-US" sz="1800" dirty="0"/>
              <a:t>Case Report Forms (CRFs)</a:t>
            </a:r>
          </a:p>
          <a:p>
            <a:r>
              <a:rPr lang="en-US" sz="1800" dirty="0"/>
              <a:t>4.9.4-4.9.5</a:t>
            </a:r>
          </a:p>
          <a:p>
            <a:pPr lvl="1"/>
            <a:r>
              <a:rPr lang="en-US" sz="1800" dirty="0"/>
              <a:t>Maintenance of documents- time to keep</a:t>
            </a:r>
          </a:p>
          <a:p>
            <a:r>
              <a:rPr lang="en-US" sz="1800" dirty="0"/>
              <a:t>4.9.6</a:t>
            </a:r>
          </a:p>
          <a:p>
            <a:pPr lvl="1"/>
            <a:r>
              <a:rPr lang="en-US" sz="1800" dirty="0"/>
              <a:t>Contracts</a:t>
            </a:r>
          </a:p>
          <a:p>
            <a:pPr lvl="1"/>
            <a:r>
              <a:rPr lang="en-US" sz="1800" dirty="0"/>
              <a:t>Budgets</a:t>
            </a:r>
          </a:p>
          <a:p>
            <a:r>
              <a:rPr lang="en-US" sz="1800" dirty="0"/>
              <a:t>4.9.7</a:t>
            </a:r>
          </a:p>
          <a:p>
            <a:pPr lvl="1"/>
            <a:r>
              <a:rPr lang="en-US" sz="1800" dirty="0"/>
              <a:t>Access of study documents for monitoring and auditing</a:t>
            </a:r>
          </a:p>
        </p:txBody>
      </p:sp>
    </p:spTree>
    <p:extLst>
      <p:ext uri="{BB962C8B-B14F-4D97-AF65-F5344CB8AC3E}">
        <p14:creationId xmlns:p14="http://schemas.microsoft.com/office/powerpoint/2010/main" val="1751427243"/>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1000"/>
                                        <p:tgtEl>
                                          <p:spTgt spid="3">
                                            <p:txEl>
                                              <p:pRg st="9" end="9"/>
                                            </p:txEl>
                                          </p:spTgt>
                                        </p:tgtEl>
                                      </p:cBhvr>
                                    </p:animEffect>
                                    <p:anim calcmode="lin" valueType="num">
                                      <p:cBhvr>
                                        <p:cTn id="6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C5A55-7F4C-4865-90B1-EDDFF0A5E2BE}"/>
              </a:ext>
            </a:extLst>
          </p:cNvPr>
          <p:cNvSpPr>
            <a:spLocks noGrp="1"/>
          </p:cNvSpPr>
          <p:nvPr>
            <p:ph type="title"/>
          </p:nvPr>
        </p:nvSpPr>
        <p:spPr/>
        <p:txBody>
          <a:bodyPr>
            <a:normAutofit/>
          </a:bodyPr>
          <a:lstStyle/>
          <a:p>
            <a:pPr algn="ctr"/>
            <a:r>
              <a:rPr lang="en-US" sz="5400" b="1" dirty="0"/>
              <a:t>ICH GCP E6 (R2): Section 4</a:t>
            </a:r>
          </a:p>
        </p:txBody>
      </p:sp>
      <p:sp>
        <p:nvSpPr>
          <p:cNvPr id="3" name="Content Placeholder 2">
            <a:extLst>
              <a:ext uri="{FF2B5EF4-FFF2-40B4-BE49-F238E27FC236}">
                <a16:creationId xmlns:a16="http://schemas.microsoft.com/office/drawing/2014/main" id="{B43DC7A0-11F4-4446-AAAD-CBB5BBD3DC1C}"/>
              </a:ext>
            </a:extLst>
          </p:cNvPr>
          <p:cNvSpPr>
            <a:spLocks noGrp="1"/>
          </p:cNvSpPr>
          <p:nvPr>
            <p:ph idx="1"/>
          </p:nvPr>
        </p:nvSpPr>
        <p:spPr/>
        <p:txBody>
          <a:bodyPr>
            <a:normAutofit/>
          </a:bodyPr>
          <a:lstStyle/>
          <a:p>
            <a:r>
              <a:rPr lang="en-US" sz="1800" dirty="0"/>
              <a:t>4.10</a:t>
            </a:r>
          </a:p>
          <a:p>
            <a:pPr lvl="1"/>
            <a:r>
              <a:rPr lang="en-US" sz="1800" dirty="0"/>
              <a:t>IRB Continuing Review</a:t>
            </a:r>
          </a:p>
          <a:p>
            <a:pPr lvl="1"/>
            <a:r>
              <a:rPr lang="en-US" sz="1800" dirty="0"/>
              <a:t>Progress Reports of the status of the study</a:t>
            </a:r>
          </a:p>
          <a:p>
            <a:pPr lvl="1"/>
            <a:r>
              <a:rPr lang="en-US" sz="1800" dirty="0"/>
              <a:t>DSMB reports </a:t>
            </a:r>
          </a:p>
          <a:p>
            <a:r>
              <a:rPr lang="en-US" sz="1800" dirty="0"/>
              <a:t>4.11</a:t>
            </a:r>
          </a:p>
          <a:p>
            <a:pPr lvl="1"/>
            <a:r>
              <a:rPr lang="en-US" sz="1800" dirty="0"/>
              <a:t>Reporting to the sponsor/IRB</a:t>
            </a:r>
          </a:p>
          <a:p>
            <a:pPr lvl="1"/>
            <a:r>
              <a:rPr lang="en-US" sz="1800" dirty="0"/>
              <a:t>AE/SAE reports, follow to resolution of the event</a:t>
            </a:r>
          </a:p>
          <a:p>
            <a:r>
              <a:rPr lang="en-US" sz="1800" dirty="0"/>
              <a:t>4.12</a:t>
            </a:r>
          </a:p>
          <a:p>
            <a:pPr lvl="1"/>
            <a:r>
              <a:rPr lang="en-US" sz="1800" dirty="0"/>
              <a:t>Follow-up procedures</a:t>
            </a:r>
          </a:p>
          <a:p>
            <a:pPr lvl="1"/>
            <a:r>
              <a:rPr lang="en-US" sz="1800" dirty="0"/>
              <a:t>Notification of termination</a:t>
            </a:r>
          </a:p>
          <a:p>
            <a:r>
              <a:rPr lang="en-US" sz="1800" dirty="0"/>
              <a:t>4.13</a:t>
            </a:r>
          </a:p>
          <a:p>
            <a:pPr lvl="1"/>
            <a:r>
              <a:rPr lang="en-US" sz="1800" dirty="0"/>
              <a:t>IRB close-out form</a:t>
            </a:r>
          </a:p>
        </p:txBody>
      </p:sp>
    </p:spTree>
    <p:extLst>
      <p:ext uri="{BB962C8B-B14F-4D97-AF65-F5344CB8AC3E}">
        <p14:creationId xmlns:p14="http://schemas.microsoft.com/office/powerpoint/2010/main" val="2685152761"/>
      </p:ext>
    </p:extLst>
  </p:cSld>
  <p:clrMapOvr>
    <a:masterClrMapping/>
  </p:clrMapOvr>
  <p:transition spd="slow" advTm="5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ICH GCP Section 8.0</a:t>
            </a:r>
          </a:p>
        </p:txBody>
      </p:sp>
      <p:sp>
        <p:nvSpPr>
          <p:cNvPr id="3" name="Content Placeholder 2"/>
          <p:cNvSpPr>
            <a:spLocks noGrp="1"/>
          </p:cNvSpPr>
          <p:nvPr>
            <p:ph idx="1"/>
          </p:nvPr>
        </p:nvSpPr>
        <p:spPr/>
        <p:txBody>
          <a:bodyPr/>
          <a:lstStyle/>
          <a:p>
            <a:pPr marL="0" indent="0">
              <a:buNone/>
            </a:pPr>
            <a:endParaRPr lang="en-US" dirty="0"/>
          </a:p>
          <a:p>
            <a:r>
              <a:rPr lang="en-US" sz="2400" dirty="0"/>
              <a:t>Handout</a:t>
            </a:r>
          </a:p>
          <a:p>
            <a:r>
              <a:rPr lang="en-US" sz="2400" dirty="0"/>
              <a:t>Essential Documents in Section 8.0 are grouped into 3 sections:</a:t>
            </a:r>
          </a:p>
          <a:p>
            <a:pPr lvl="2"/>
            <a:r>
              <a:rPr lang="en-US" sz="2400" b="1" u="sng" dirty="0"/>
              <a:t>Before</a:t>
            </a:r>
            <a:r>
              <a:rPr lang="en-US" sz="2400" dirty="0"/>
              <a:t> the clinical phase of the trial commences</a:t>
            </a:r>
          </a:p>
          <a:p>
            <a:pPr lvl="2"/>
            <a:r>
              <a:rPr lang="en-US" sz="2400" b="1" u="sng" dirty="0"/>
              <a:t>During</a:t>
            </a:r>
            <a:r>
              <a:rPr lang="en-US" sz="2400" dirty="0"/>
              <a:t> the clinical conduct of the trial</a:t>
            </a:r>
          </a:p>
          <a:p>
            <a:pPr lvl="2"/>
            <a:r>
              <a:rPr lang="en-US" sz="2400" b="1" u="sng" dirty="0"/>
              <a:t>After</a:t>
            </a:r>
            <a:r>
              <a:rPr lang="en-US" sz="2400" u="sng" dirty="0"/>
              <a:t> </a:t>
            </a:r>
            <a:r>
              <a:rPr lang="en-US" sz="2400" dirty="0"/>
              <a:t>completion or termination of the trial</a:t>
            </a:r>
          </a:p>
          <a:p>
            <a:endParaRPr lang="en-US" dirty="0"/>
          </a:p>
        </p:txBody>
      </p:sp>
    </p:spTree>
    <p:extLst>
      <p:ext uri="{BB962C8B-B14F-4D97-AF65-F5344CB8AC3E}">
        <p14:creationId xmlns:p14="http://schemas.microsoft.com/office/powerpoint/2010/main" val="3109003065"/>
      </p:ext>
    </p:extLst>
  </p:cSld>
  <p:clrMapOvr>
    <a:masterClrMapping/>
  </p:clrMapOvr>
  <p:transition spd="slow" advTm="5000">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37451-427E-4DFE-B7D4-42D1D4F42776}"/>
              </a:ext>
            </a:extLst>
          </p:cNvPr>
          <p:cNvSpPr>
            <a:spLocks noGrp="1"/>
          </p:cNvSpPr>
          <p:nvPr>
            <p:ph type="title"/>
          </p:nvPr>
        </p:nvSpPr>
        <p:spPr>
          <a:xfrm>
            <a:off x="457200" y="704088"/>
            <a:ext cx="8229600" cy="1505712"/>
          </a:xfrm>
        </p:spPr>
        <p:txBody>
          <a:bodyPr>
            <a:noAutofit/>
          </a:bodyPr>
          <a:lstStyle/>
          <a:p>
            <a:pPr algn="ctr"/>
            <a:r>
              <a:rPr lang="en-US" sz="5400" dirty="0"/>
              <a:t>Documents </a:t>
            </a:r>
            <a:r>
              <a:rPr lang="en-US" sz="5400" b="1" u="sng" dirty="0"/>
              <a:t>Before</a:t>
            </a:r>
            <a:r>
              <a:rPr lang="en-US" sz="5400" dirty="0"/>
              <a:t> the </a:t>
            </a:r>
            <a:br>
              <a:rPr lang="en-US" sz="5400" dirty="0"/>
            </a:br>
            <a:r>
              <a:rPr lang="en-US" sz="5400" dirty="0"/>
              <a:t>Trial Commences</a:t>
            </a:r>
          </a:p>
        </p:txBody>
      </p:sp>
      <p:sp>
        <p:nvSpPr>
          <p:cNvPr id="3" name="Content Placeholder 2">
            <a:extLst>
              <a:ext uri="{FF2B5EF4-FFF2-40B4-BE49-F238E27FC236}">
                <a16:creationId xmlns:a16="http://schemas.microsoft.com/office/drawing/2014/main" id="{ACD1729D-23D3-4BF7-B12A-4162774B0D5B}"/>
              </a:ext>
            </a:extLst>
          </p:cNvPr>
          <p:cNvSpPr>
            <a:spLocks noGrp="1"/>
          </p:cNvSpPr>
          <p:nvPr>
            <p:ph idx="1"/>
          </p:nvPr>
        </p:nvSpPr>
        <p:spPr>
          <a:xfrm>
            <a:off x="457200" y="2209800"/>
            <a:ext cx="8229600" cy="4114800"/>
          </a:xfrm>
        </p:spPr>
        <p:txBody>
          <a:bodyPr>
            <a:noAutofit/>
          </a:bodyPr>
          <a:lstStyle/>
          <a:p>
            <a:r>
              <a:rPr lang="en-US" sz="2000" dirty="0"/>
              <a:t>Trial Master File</a:t>
            </a:r>
          </a:p>
          <a:p>
            <a:r>
              <a:rPr lang="en-US" sz="2000" dirty="0"/>
              <a:t>Investigator brochure/Drug insert/Device manual</a:t>
            </a:r>
          </a:p>
          <a:p>
            <a:r>
              <a:rPr lang="en-US" sz="2000" dirty="0"/>
              <a:t>Signed Protocol</a:t>
            </a:r>
          </a:p>
          <a:p>
            <a:r>
              <a:rPr lang="en-US" sz="2000" dirty="0"/>
              <a:t>Sample Case Report Forms (CRFs)</a:t>
            </a:r>
          </a:p>
          <a:p>
            <a:r>
              <a:rPr lang="en-US" sz="2000" dirty="0"/>
              <a:t>IRB submitted documents and approvals</a:t>
            </a:r>
          </a:p>
          <a:p>
            <a:pPr lvl="1"/>
            <a:r>
              <a:rPr lang="en-US" sz="2000" dirty="0"/>
              <a:t>Protocol</a:t>
            </a:r>
          </a:p>
          <a:p>
            <a:pPr lvl="1"/>
            <a:r>
              <a:rPr lang="en-US" sz="2000" dirty="0"/>
              <a:t>Informed Consent Form</a:t>
            </a:r>
          </a:p>
          <a:p>
            <a:pPr lvl="1"/>
            <a:r>
              <a:rPr lang="en-US" sz="2000" dirty="0"/>
              <a:t>Participant educational materials </a:t>
            </a:r>
          </a:p>
          <a:p>
            <a:pPr lvl="1"/>
            <a:r>
              <a:rPr lang="en-US" sz="2000" dirty="0"/>
              <a:t>Advertisement materials</a:t>
            </a:r>
          </a:p>
          <a:p>
            <a:pPr lvl="1"/>
            <a:r>
              <a:rPr lang="en-US" sz="2000" dirty="0"/>
              <a:t>IRB Federal Wide Assurance (FWA)</a:t>
            </a:r>
          </a:p>
          <a:p>
            <a:pPr lvl="1"/>
            <a:r>
              <a:rPr lang="en-US" sz="2000" dirty="0"/>
              <a:t>IRB Membership</a:t>
            </a:r>
          </a:p>
        </p:txBody>
      </p:sp>
    </p:spTree>
    <p:extLst>
      <p:ext uri="{BB962C8B-B14F-4D97-AF65-F5344CB8AC3E}">
        <p14:creationId xmlns:p14="http://schemas.microsoft.com/office/powerpoint/2010/main" val="2427410888"/>
      </p:ext>
    </p:extLst>
  </p:cSld>
  <p:clrMapOvr>
    <a:masterClrMapping/>
  </p:clrMapOvr>
  <p:transition spd="slow" advTm="5000">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E5EDE-5622-4369-82D4-2D0203CA8FC0}"/>
              </a:ext>
            </a:extLst>
          </p:cNvPr>
          <p:cNvSpPr>
            <a:spLocks noGrp="1"/>
          </p:cNvSpPr>
          <p:nvPr>
            <p:ph type="title"/>
          </p:nvPr>
        </p:nvSpPr>
        <p:spPr>
          <a:xfrm>
            <a:off x="457200" y="704088"/>
            <a:ext cx="8229600" cy="1581912"/>
          </a:xfrm>
        </p:spPr>
        <p:txBody>
          <a:bodyPr>
            <a:normAutofit fontScale="90000"/>
          </a:bodyPr>
          <a:lstStyle/>
          <a:p>
            <a:pPr algn="ctr"/>
            <a:r>
              <a:rPr lang="en-US" sz="6000" dirty="0"/>
              <a:t>Documents </a:t>
            </a:r>
            <a:r>
              <a:rPr lang="en-US" sz="6000" b="1" u="sng" dirty="0"/>
              <a:t>Before</a:t>
            </a:r>
            <a:r>
              <a:rPr lang="en-US" sz="6000" dirty="0"/>
              <a:t> the </a:t>
            </a:r>
            <a:br>
              <a:rPr lang="en-US" sz="6000" dirty="0"/>
            </a:br>
            <a:r>
              <a:rPr lang="en-US" sz="6000" dirty="0"/>
              <a:t>Trial Commences</a:t>
            </a:r>
            <a:r>
              <a:rPr lang="en-US" dirty="0"/>
              <a:t> </a:t>
            </a:r>
            <a:r>
              <a:rPr lang="en-US" sz="2200" dirty="0"/>
              <a:t>cont.</a:t>
            </a:r>
          </a:p>
        </p:txBody>
      </p:sp>
      <p:sp>
        <p:nvSpPr>
          <p:cNvPr id="3" name="Content Placeholder 2">
            <a:extLst>
              <a:ext uri="{FF2B5EF4-FFF2-40B4-BE49-F238E27FC236}">
                <a16:creationId xmlns:a16="http://schemas.microsoft.com/office/drawing/2014/main" id="{9A207FCF-1255-4D68-9F95-9B831BB5C62B}"/>
              </a:ext>
            </a:extLst>
          </p:cNvPr>
          <p:cNvSpPr>
            <a:spLocks noGrp="1"/>
          </p:cNvSpPr>
          <p:nvPr>
            <p:ph idx="1"/>
          </p:nvPr>
        </p:nvSpPr>
        <p:spPr>
          <a:xfrm>
            <a:off x="457200" y="2438400"/>
            <a:ext cx="8229600" cy="3886200"/>
          </a:xfrm>
        </p:spPr>
        <p:txBody>
          <a:bodyPr>
            <a:normAutofit/>
          </a:bodyPr>
          <a:lstStyle/>
          <a:p>
            <a:r>
              <a:rPr lang="en-US" sz="2000" dirty="0"/>
              <a:t>Study Team Credentials</a:t>
            </a:r>
          </a:p>
          <a:p>
            <a:pPr lvl="1"/>
            <a:r>
              <a:rPr lang="en-US" sz="2000" dirty="0"/>
              <a:t>License/Certification</a:t>
            </a:r>
          </a:p>
          <a:p>
            <a:pPr lvl="1"/>
            <a:r>
              <a:rPr lang="en-US" sz="2000" dirty="0"/>
              <a:t>Training Documents</a:t>
            </a:r>
          </a:p>
          <a:p>
            <a:pPr lvl="1"/>
            <a:r>
              <a:rPr lang="en-US" sz="2000" dirty="0"/>
              <a:t>CV/Resume, signed/dated</a:t>
            </a:r>
          </a:p>
          <a:p>
            <a:r>
              <a:rPr lang="en-US" sz="2000" dirty="0"/>
              <a:t>Signed Agreements</a:t>
            </a:r>
          </a:p>
          <a:p>
            <a:pPr lvl="1"/>
            <a:r>
              <a:rPr lang="en-US" sz="2000" dirty="0"/>
              <a:t>Contract Disclosure Form</a:t>
            </a:r>
          </a:p>
          <a:p>
            <a:pPr lvl="1"/>
            <a:r>
              <a:rPr lang="en-US" sz="2000" dirty="0"/>
              <a:t>Contract Trial Agreement</a:t>
            </a:r>
          </a:p>
          <a:p>
            <a:pPr lvl="1"/>
            <a:r>
              <a:rPr lang="en-US" sz="2000" dirty="0"/>
              <a:t>Budget</a:t>
            </a:r>
          </a:p>
          <a:p>
            <a:pPr lvl="1"/>
            <a:r>
              <a:rPr lang="en-US" sz="2000" dirty="0"/>
              <a:t>Data Use Agreement</a:t>
            </a:r>
          </a:p>
        </p:txBody>
      </p:sp>
    </p:spTree>
    <p:extLst>
      <p:ext uri="{BB962C8B-B14F-4D97-AF65-F5344CB8AC3E}">
        <p14:creationId xmlns:p14="http://schemas.microsoft.com/office/powerpoint/2010/main" val="493725825"/>
      </p:ext>
    </p:extLst>
  </p:cSld>
  <p:clrMapOvr>
    <a:masterClrMapping/>
  </p:clrMapOvr>
  <p:transition spd="slow" advTm="5000">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6363F-CB73-44A9-A255-774648EA57C6}"/>
              </a:ext>
            </a:extLst>
          </p:cNvPr>
          <p:cNvSpPr>
            <a:spLocks noGrp="1"/>
          </p:cNvSpPr>
          <p:nvPr>
            <p:ph type="title"/>
          </p:nvPr>
        </p:nvSpPr>
        <p:spPr>
          <a:xfrm>
            <a:off x="457200" y="704088"/>
            <a:ext cx="8229600" cy="1581912"/>
          </a:xfrm>
        </p:spPr>
        <p:txBody>
          <a:bodyPr>
            <a:normAutofit fontScale="90000"/>
          </a:bodyPr>
          <a:lstStyle/>
          <a:p>
            <a:pPr algn="ctr"/>
            <a:r>
              <a:rPr lang="en-US" sz="6000" dirty="0"/>
              <a:t>Documents </a:t>
            </a:r>
            <a:r>
              <a:rPr lang="en-US" sz="6000" b="1" u="sng" dirty="0"/>
              <a:t>Before</a:t>
            </a:r>
            <a:r>
              <a:rPr lang="en-US" sz="6000" dirty="0"/>
              <a:t> the </a:t>
            </a:r>
            <a:br>
              <a:rPr lang="en-US" sz="6000" dirty="0"/>
            </a:br>
            <a:r>
              <a:rPr lang="en-US" sz="6000" dirty="0"/>
              <a:t>Trial Commences</a:t>
            </a:r>
            <a:r>
              <a:rPr lang="en-US" dirty="0"/>
              <a:t> </a:t>
            </a:r>
            <a:r>
              <a:rPr lang="en-US" sz="2200" dirty="0"/>
              <a:t>cont.</a:t>
            </a:r>
            <a:endParaRPr lang="en-US" dirty="0"/>
          </a:p>
        </p:txBody>
      </p:sp>
      <p:sp>
        <p:nvSpPr>
          <p:cNvPr id="3" name="Content Placeholder 2">
            <a:extLst>
              <a:ext uri="{FF2B5EF4-FFF2-40B4-BE49-F238E27FC236}">
                <a16:creationId xmlns:a16="http://schemas.microsoft.com/office/drawing/2014/main" id="{AFE79C2E-E550-4459-83FE-83187F87FEF4}"/>
              </a:ext>
            </a:extLst>
          </p:cNvPr>
          <p:cNvSpPr>
            <a:spLocks noGrp="1"/>
          </p:cNvSpPr>
          <p:nvPr>
            <p:ph idx="1"/>
          </p:nvPr>
        </p:nvSpPr>
        <p:spPr>
          <a:xfrm>
            <a:off x="457200" y="2286000"/>
            <a:ext cx="8229600" cy="4572000"/>
          </a:xfrm>
        </p:spPr>
        <p:txBody>
          <a:bodyPr>
            <a:noAutofit/>
          </a:bodyPr>
          <a:lstStyle/>
          <a:p>
            <a:r>
              <a:rPr lang="en-US" sz="1800" dirty="0"/>
              <a:t>Investigational Product (IP)</a:t>
            </a:r>
          </a:p>
          <a:p>
            <a:pPr lvl="1"/>
            <a:r>
              <a:rPr lang="en-US" sz="1800" dirty="0"/>
              <a:t>Sample labels for IP</a:t>
            </a:r>
          </a:p>
          <a:p>
            <a:pPr lvl="1"/>
            <a:r>
              <a:rPr lang="en-US" sz="1800" dirty="0"/>
              <a:t>Instructions</a:t>
            </a:r>
          </a:p>
          <a:p>
            <a:pPr lvl="2"/>
            <a:r>
              <a:rPr lang="en-US" sz="1800" dirty="0"/>
              <a:t>Dispensing </a:t>
            </a:r>
          </a:p>
          <a:p>
            <a:pPr lvl="2"/>
            <a:r>
              <a:rPr lang="en-US" sz="1800" dirty="0"/>
              <a:t>Storage</a:t>
            </a:r>
          </a:p>
          <a:p>
            <a:pPr lvl="2"/>
            <a:r>
              <a:rPr lang="en-US" sz="1800" dirty="0"/>
              <a:t>Packaging</a:t>
            </a:r>
          </a:p>
          <a:p>
            <a:pPr lvl="2"/>
            <a:r>
              <a:rPr lang="en-US" sz="1800" dirty="0"/>
              <a:t>Disposition</a:t>
            </a:r>
          </a:p>
          <a:p>
            <a:pPr lvl="2"/>
            <a:r>
              <a:rPr lang="en-US" sz="1800" dirty="0"/>
              <a:t>Shipping records</a:t>
            </a:r>
          </a:p>
          <a:p>
            <a:r>
              <a:rPr lang="en-US" sz="1800" dirty="0"/>
              <a:t>Laboratory </a:t>
            </a:r>
          </a:p>
          <a:p>
            <a:pPr lvl="1"/>
            <a:r>
              <a:rPr lang="en-US" sz="1800" dirty="0"/>
              <a:t>Normal Lab Values/Ranges</a:t>
            </a:r>
          </a:p>
          <a:p>
            <a:pPr lvl="1"/>
            <a:r>
              <a:rPr lang="en-US" sz="1800" dirty="0"/>
              <a:t>Technical Procedures</a:t>
            </a:r>
          </a:p>
          <a:p>
            <a:pPr lvl="1"/>
            <a:r>
              <a:rPr lang="en-US" sz="1800" dirty="0"/>
              <a:t>Laboratory Director CV/Resume/License</a:t>
            </a:r>
          </a:p>
          <a:p>
            <a:pPr lvl="1"/>
            <a:r>
              <a:rPr lang="en-US" sz="1800" dirty="0"/>
              <a:t>Laboratory Certification/Accreditation</a:t>
            </a:r>
          </a:p>
        </p:txBody>
      </p:sp>
    </p:spTree>
    <p:extLst>
      <p:ext uri="{BB962C8B-B14F-4D97-AF65-F5344CB8AC3E}">
        <p14:creationId xmlns:p14="http://schemas.microsoft.com/office/powerpoint/2010/main" val="3712010626"/>
      </p:ext>
    </p:extLst>
  </p:cSld>
  <p:clrMapOvr>
    <a:masterClrMapping/>
  </p:clrMapOvr>
  <p:transition spd="slow" advTm="5000">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0350-D776-48E9-9C4C-C973A987A0DD}"/>
              </a:ext>
            </a:extLst>
          </p:cNvPr>
          <p:cNvSpPr>
            <a:spLocks noGrp="1"/>
          </p:cNvSpPr>
          <p:nvPr>
            <p:ph type="title"/>
          </p:nvPr>
        </p:nvSpPr>
        <p:spPr>
          <a:xfrm>
            <a:off x="457200" y="704088"/>
            <a:ext cx="8229600" cy="1658112"/>
          </a:xfrm>
        </p:spPr>
        <p:txBody>
          <a:bodyPr>
            <a:normAutofit fontScale="90000"/>
          </a:bodyPr>
          <a:lstStyle/>
          <a:p>
            <a:pPr algn="ctr"/>
            <a:r>
              <a:rPr lang="en-US" sz="5400" dirty="0"/>
              <a:t>Documents </a:t>
            </a:r>
            <a:r>
              <a:rPr lang="en-US" sz="5400" b="1" u="sng" dirty="0"/>
              <a:t>Before</a:t>
            </a:r>
            <a:r>
              <a:rPr lang="en-US" sz="5400" dirty="0"/>
              <a:t> the </a:t>
            </a:r>
            <a:br>
              <a:rPr lang="en-US" sz="5400" dirty="0"/>
            </a:br>
            <a:r>
              <a:rPr lang="en-US" sz="5400" dirty="0"/>
              <a:t>Trial Commences </a:t>
            </a:r>
            <a:r>
              <a:rPr lang="en-US" sz="2200" dirty="0"/>
              <a:t>cont.</a:t>
            </a:r>
            <a:endParaRPr lang="en-US" dirty="0"/>
          </a:p>
        </p:txBody>
      </p:sp>
      <p:sp>
        <p:nvSpPr>
          <p:cNvPr id="3" name="Content Placeholder 2">
            <a:extLst>
              <a:ext uri="{FF2B5EF4-FFF2-40B4-BE49-F238E27FC236}">
                <a16:creationId xmlns:a16="http://schemas.microsoft.com/office/drawing/2014/main" id="{E6CBE4F5-9F9C-47EC-9159-6EA6C012E033}"/>
              </a:ext>
            </a:extLst>
          </p:cNvPr>
          <p:cNvSpPr>
            <a:spLocks noGrp="1"/>
          </p:cNvSpPr>
          <p:nvPr>
            <p:ph idx="1"/>
          </p:nvPr>
        </p:nvSpPr>
        <p:spPr>
          <a:xfrm>
            <a:off x="457200" y="2667000"/>
            <a:ext cx="8229600" cy="3657600"/>
          </a:xfrm>
        </p:spPr>
        <p:txBody>
          <a:bodyPr/>
          <a:lstStyle/>
          <a:p>
            <a:r>
              <a:rPr lang="en-US" sz="2000" dirty="0"/>
              <a:t>Participant List</a:t>
            </a:r>
          </a:p>
          <a:p>
            <a:r>
              <a:rPr lang="en-US" sz="2000" dirty="0"/>
              <a:t>Decoding Procedures for blinded trials</a:t>
            </a:r>
          </a:p>
          <a:p>
            <a:r>
              <a:rPr lang="en-US" sz="2000" dirty="0"/>
              <a:t>Sponsor Visits</a:t>
            </a:r>
          </a:p>
          <a:p>
            <a:pPr lvl="1"/>
            <a:endParaRPr lang="en-US" dirty="0"/>
          </a:p>
        </p:txBody>
      </p:sp>
    </p:spTree>
    <p:extLst>
      <p:ext uri="{BB962C8B-B14F-4D97-AF65-F5344CB8AC3E}">
        <p14:creationId xmlns:p14="http://schemas.microsoft.com/office/powerpoint/2010/main" val="3177040281"/>
      </p:ext>
    </p:extLst>
  </p:cSld>
  <p:clrMapOvr>
    <a:masterClrMapping/>
  </p:clrMapOvr>
  <p:transition spd="slow" advTm="5000">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4E316-65A1-465A-9834-AA91990EDD2A}"/>
              </a:ext>
            </a:extLst>
          </p:cNvPr>
          <p:cNvSpPr>
            <a:spLocks noGrp="1"/>
          </p:cNvSpPr>
          <p:nvPr>
            <p:ph type="title"/>
          </p:nvPr>
        </p:nvSpPr>
        <p:spPr>
          <a:xfrm>
            <a:off x="457200" y="704088"/>
            <a:ext cx="8229600" cy="1581912"/>
          </a:xfrm>
        </p:spPr>
        <p:txBody>
          <a:bodyPr>
            <a:noAutofit/>
          </a:bodyPr>
          <a:lstStyle/>
          <a:p>
            <a:pPr algn="ctr"/>
            <a:r>
              <a:rPr lang="en-US" sz="5400" dirty="0"/>
              <a:t>Documents </a:t>
            </a:r>
            <a:r>
              <a:rPr lang="en-US" sz="5400" b="1" u="sng" dirty="0"/>
              <a:t>During</a:t>
            </a:r>
            <a:r>
              <a:rPr lang="en-US" sz="5400" dirty="0"/>
              <a:t> the </a:t>
            </a:r>
            <a:br>
              <a:rPr lang="en-US" sz="5400" dirty="0"/>
            </a:br>
            <a:r>
              <a:rPr lang="en-US" sz="5400" dirty="0"/>
              <a:t>Conduct of the Trial</a:t>
            </a:r>
          </a:p>
        </p:txBody>
      </p:sp>
      <p:sp>
        <p:nvSpPr>
          <p:cNvPr id="3" name="Content Placeholder 2">
            <a:extLst>
              <a:ext uri="{FF2B5EF4-FFF2-40B4-BE49-F238E27FC236}">
                <a16:creationId xmlns:a16="http://schemas.microsoft.com/office/drawing/2014/main" id="{293DDF79-4A7B-4F85-82C8-36F71C98ABD8}"/>
              </a:ext>
            </a:extLst>
          </p:cNvPr>
          <p:cNvSpPr>
            <a:spLocks noGrp="1"/>
          </p:cNvSpPr>
          <p:nvPr>
            <p:ph idx="1"/>
          </p:nvPr>
        </p:nvSpPr>
        <p:spPr>
          <a:xfrm>
            <a:off x="457200" y="2286000"/>
            <a:ext cx="8229600" cy="4038600"/>
          </a:xfrm>
        </p:spPr>
        <p:txBody>
          <a:bodyPr>
            <a:normAutofit/>
          </a:bodyPr>
          <a:lstStyle/>
          <a:p>
            <a:r>
              <a:rPr lang="en-US" sz="2000" dirty="0"/>
              <a:t>Updates:</a:t>
            </a:r>
          </a:p>
          <a:p>
            <a:pPr lvl="1"/>
            <a:r>
              <a:rPr lang="en-US" sz="2000" dirty="0"/>
              <a:t>Credentials</a:t>
            </a:r>
          </a:p>
          <a:p>
            <a:pPr lvl="1"/>
            <a:r>
              <a:rPr lang="en-US" sz="2000" dirty="0"/>
              <a:t>Laboratory documents</a:t>
            </a:r>
          </a:p>
          <a:p>
            <a:pPr lvl="1"/>
            <a:r>
              <a:rPr lang="en-US" sz="2000" dirty="0"/>
              <a:t>IRB submissions/approvals</a:t>
            </a:r>
          </a:p>
          <a:p>
            <a:pPr lvl="2"/>
            <a:r>
              <a:rPr lang="en-US" sz="2000" dirty="0"/>
              <a:t>Protocol Amendments</a:t>
            </a:r>
          </a:p>
          <a:p>
            <a:pPr lvl="2"/>
            <a:r>
              <a:rPr lang="en-US" sz="2000" dirty="0"/>
              <a:t>Investigator brochure/device manual </a:t>
            </a:r>
          </a:p>
          <a:p>
            <a:pPr lvl="2"/>
            <a:r>
              <a:rPr lang="en-US" sz="2000" dirty="0"/>
              <a:t>ICF revisions</a:t>
            </a:r>
          </a:p>
          <a:p>
            <a:pPr lvl="2"/>
            <a:r>
              <a:rPr lang="en-US" sz="2000" dirty="0"/>
              <a:t>Advertisements</a:t>
            </a:r>
          </a:p>
          <a:p>
            <a:pPr lvl="2"/>
            <a:r>
              <a:rPr lang="en-US" sz="2000" dirty="0"/>
              <a:t>Subject information</a:t>
            </a:r>
          </a:p>
          <a:p>
            <a:pPr lvl="2"/>
            <a:r>
              <a:rPr lang="en-US" sz="2000" dirty="0"/>
              <a:t>Continuing Review</a:t>
            </a:r>
          </a:p>
        </p:txBody>
      </p:sp>
    </p:spTree>
    <p:extLst>
      <p:ext uri="{BB962C8B-B14F-4D97-AF65-F5344CB8AC3E}">
        <p14:creationId xmlns:p14="http://schemas.microsoft.com/office/powerpoint/2010/main" val="3559132209"/>
      </p:ext>
    </p:extLst>
  </p:cSld>
  <p:clrMapOvr>
    <a:masterClrMapping/>
  </p:clrMapOvr>
  <p:transition spd="slow" advTm="5000">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0523-A3DD-43C5-91D5-C14C0E6FD724}"/>
              </a:ext>
            </a:extLst>
          </p:cNvPr>
          <p:cNvSpPr>
            <a:spLocks noGrp="1"/>
          </p:cNvSpPr>
          <p:nvPr>
            <p:ph type="title"/>
          </p:nvPr>
        </p:nvSpPr>
        <p:spPr>
          <a:xfrm>
            <a:off x="457200" y="704088"/>
            <a:ext cx="8229600" cy="1581912"/>
          </a:xfrm>
        </p:spPr>
        <p:txBody>
          <a:bodyPr>
            <a:normAutofit fontScale="90000"/>
          </a:bodyPr>
          <a:lstStyle/>
          <a:p>
            <a:pPr algn="ctr"/>
            <a:r>
              <a:rPr lang="en-US" sz="6000" dirty="0"/>
              <a:t>Documents </a:t>
            </a:r>
            <a:r>
              <a:rPr lang="en-US" sz="6000" b="1" u="sng" dirty="0"/>
              <a:t>During</a:t>
            </a:r>
            <a:r>
              <a:rPr lang="en-US" sz="6000" dirty="0"/>
              <a:t> the </a:t>
            </a:r>
            <a:br>
              <a:rPr lang="en-US" sz="6000" dirty="0"/>
            </a:br>
            <a:r>
              <a:rPr lang="en-US" sz="6000" dirty="0"/>
              <a:t>Conduct of the Trial </a:t>
            </a:r>
            <a:r>
              <a:rPr lang="en-US" sz="2400" dirty="0"/>
              <a:t>cont.</a:t>
            </a:r>
          </a:p>
        </p:txBody>
      </p:sp>
      <p:sp>
        <p:nvSpPr>
          <p:cNvPr id="3" name="Content Placeholder 2">
            <a:extLst>
              <a:ext uri="{FF2B5EF4-FFF2-40B4-BE49-F238E27FC236}">
                <a16:creationId xmlns:a16="http://schemas.microsoft.com/office/drawing/2014/main" id="{EA419582-9020-4F66-9E60-5AFA7C2A212D}"/>
              </a:ext>
            </a:extLst>
          </p:cNvPr>
          <p:cNvSpPr>
            <a:spLocks noGrp="1"/>
          </p:cNvSpPr>
          <p:nvPr>
            <p:ph idx="1"/>
          </p:nvPr>
        </p:nvSpPr>
        <p:spPr>
          <a:xfrm>
            <a:off x="457200" y="2362200"/>
            <a:ext cx="8229600" cy="4419600"/>
          </a:xfrm>
        </p:spPr>
        <p:txBody>
          <a:bodyPr>
            <a:noAutofit/>
          </a:bodyPr>
          <a:lstStyle/>
          <a:p>
            <a:r>
              <a:rPr lang="en-US" sz="1800" dirty="0"/>
              <a:t>IP Accountability</a:t>
            </a:r>
          </a:p>
          <a:p>
            <a:r>
              <a:rPr lang="en-US" sz="1800" dirty="0"/>
              <a:t>Signed Informed Consent Forms</a:t>
            </a:r>
          </a:p>
          <a:p>
            <a:r>
              <a:rPr lang="en-US" sz="1800" dirty="0"/>
              <a:t>Completed CRFs</a:t>
            </a:r>
          </a:p>
          <a:p>
            <a:pPr lvl="1"/>
            <a:r>
              <a:rPr lang="en-US" sz="1800" dirty="0"/>
              <a:t>Documentation of CRF corrections</a:t>
            </a:r>
          </a:p>
          <a:p>
            <a:r>
              <a:rPr lang="en-US" sz="1800" dirty="0"/>
              <a:t>Monitoring Visits and Reports</a:t>
            </a:r>
          </a:p>
          <a:p>
            <a:r>
              <a:rPr lang="en-US" sz="1800" dirty="0"/>
              <a:t>Source Documentation to document compliance</a:t>
            </a:r>
          </a:p>
          <a:p>
            <a:pPr lvl="1"/>
            <a:r>
              <a:rPr lang="en-US" sz="1800" dirty="0"/>
              <a:t>Protocol</a:t>
            </a:r>
          </a:p>
          <a:p>
            <a:pPr lvl="1"/>
            <a:r>
              <a:rPr lang="en-US" sz="1800" dirty="0"/>
              <a:t>Regulations and Guidance</a:t>
            </a:r>
          </a:p>
          <a:p>
            <a:pPr lvl="1"/>
            <a:r>
              <a:rPr lang="en-US" sz="1800" dirty="0"/>
              <a:t>Standard operating Procedures</a:t>
            </a:r>
          </a:p>
          <a:p>
            <a:r>
              <a:rPr lang="en-US" sz="1800" dirty="0"/>
              <a:t>Relevant Communications</a:t>
            </a:r>
          </a:p>
          <a:p>
            <a:pPr lvl="1"/>
            <a:r>
              <a:rPr lang="en-US" sz="1800" dirty="0"/>
              <a:t>Letters</a:t>
            </a:r>
          </a:p>
          <a:p>
            <a:pPr lvl="1"/>
            <a:r>
              <a:rPr lang="en-US" sz="1800" dirty="0"/>
              <a:t>Meeting Notes</a:t>
            </a:r>
          </a:p>
          <a:p>
            <a:pPr lvl="1"/>
            <a:r>
              <a:rPr lang="en-US" sz="1800" dirty="0"/>
              <a:t>Phone calls</a:t>
            </a:r>
          </a:p>
        </p:txBody>
      </p:sp>
    </p:spTree>
    <p:extLst>
      <p:ext uri="{BB962C8B-B14F-4D97-AF65-F5344CB8AC3E}">
        <p14:creationId xmlns:p14="http://schemas.microsoft.com/office/powerpoint/2010/main" val="317648024"/>
      </p:ext>
    </p:extLst>
  </p:cSld>
  <p:clrMapOvr>
    <a:masterClrMapping/>
  </p:clrMapOvr>
  <p:transition spd="slow" advTm="5000">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5BE6-32C1-49F2-83E5-342A6A32536B}"/>
              </a:ext>
            </a:extLst>
          </p:cNvPr>
          <p:cNvSpPr>
            <a:spLocks noGrp="1"/>
          </p:cNvSpPr>
          <p:nvPr>
            <p:ph type="title"/>
          </p:nvPr>
        </p:nvSpPr>
        <p:spPr>
          <a:xfrm>
            <a:off x="457200" y="704088"/>
            <a:ext cx="8229600" cy="1505712"/>
          </a:xfrm>
        </p:spPr>
        <p:txBody>
          <a:bodyPr>
            <a:normAutofit fontScale="90000"/>
          </a:bodyPr>
          <a:lstStyle/>
          <a:p>
            <a:pPr algn="ctr"/>
            <a:r>
              <a:rPr lang="en-US" sz="6000" dirty="0"/>
              <a:t>Documents </a:t>
            </a:r>
            <a:r>
              <a:rPr lang="en-US" sz="6000" b="1" u="sng" dirty="0"/>
              <a:t>During</a:t>
            </a:r>
            <a:r>
              <a:rPr lang="en-US" sz="6000" dirty="0"/>
              <a:t> the </a:t>
            </a:r>
            <a:br>
              <a:rPr lang="en-US" sz="6000" dirty="0"/>
            </a:br>
            <a:r>
              <a:rPr lang="en-US" sz="6000" dirty="0"/>
              <a:t>Conduct of the Trial </a:t>
            </a:r>
            <a:r>
              <a:rPr lang="en-US" sz="2400" dirty="0"/>
              <a:t>cont.</a:t>
            </a:r>
            <a:endParaRPr lang="en-US" dirty="0"/>
          </a:p>
        </p:txBody>
      </p:sp>
      <p:sp>
        <p:nvSpPr>
          <p:cNvPr id="3" name="Content Placeholder 2">
            <a:extLst>
              <a:ext uri="{FF2B5EF4-FFF2-40B4-BE49-F238E27FC236}">
                <a16:creationId xmlns:a16="http://schemas.microsoft.com/office/drawing/2014/main" id="{50C1451B-3896-48D0-96A1-F0916D4E6DE0}"/>
              </a:ext>
            </a:extLst>
          </p:cNvPr>
          <p:cNvSpPr>
            <a:spLocks noGrp="1"/>
          </p:cNvSpPr>
          <p:nvPr>
            <p:ph idx="1"/>
          </p:nvPr>
        </p:nvSpPr>
        <p:spPr>
          <a:xfrm>
            <a:off x="457200" y="2514600"/>
            <a:ext cx="8229600" cy="3810000"/>
          </a:xfrm>
        </p:spPr>
        <p:txBody>
          <a:bodyPr>
            <a:normAutofit/>
          </a:bodyPr>
          <a:lstStyle/>
          <a:p>
            <a:r>
              <a:rPr lang="en-US" sz="2000" dirty="0"/>
              <a:t>Signature Sheet</a:t>
            </a:r>
          </a:p>
          <a:p>
            <a:r>
              <a:rPr lang="en-US" sz="2000" dirty="0"/>
              <a:t>Record of retained body fluids/tissue samples</a:t>
            </a:r>
          </a:p>
          <a:p>
            <a:r>
              <a:rPr lang="en-US" sz="2000" dirty="0"/>
              <a:t>Subject logs</a:t>
            </a:r>
          </a:p>
          <a:p>
            <a:pPr lvl="1"/>
            <a:r>
              <a:rPr lang="en-US" sz="2000" dirty="0"/>
              <a:t>Screening log</a:t>
            </a:r>
          </a:p>
          <a:p>
            <a:pPr lvl="1"/>
            <a:r>
              <a:rPr lang="en-US" sz="2000" dirty="0"/>
              <a:t>Identification code list (master log)</a:t>
            </a:r>
          </a:p>
          <a:p>
            <a:pPr lvl="1"/>
            <a:r>
              <a:rPr lang="en-US" sz="2000" dirty="0"/>
              <a:t>Enrollment log</a:t>
            </a:r>
          </a:p>
          <a:p>
            <a:r>
              <a:rPr lang="en-US" sz="2000" dirty="0"/>
              <a:t>Adverse Events</a:t>
            </a:r>
          </a:p>
          <a:p>
            <a:pPr lvl="1"/>
            <a:r>
              <a:rPr lang="en-US" sz="2000" dirty="0"/>
              <a:t>Evaluation</a:t>
            </a:r>
          </a:p>
          <a:p>
            <a:pPr lvl="1"/>
            <a:r>
              <a:rPr lang="en-US" sz="2000" dirty="0"/>
              <a:t>Resolution</a:t>
            </a:r>
          </a:p>
          <a:p>
            <a:pPr lvl="1"/>
            <a:r>
              <a:rPr lang="en-US" sz="2000" dirty="0"/>
              <a:t>Reporting</a:t>
            </a:r>
          </a:p>
        </p:txBody>
      </p:sp>
    </p:spTree>
    <p:extLst>
      <p:ext uri="{BB962C8B-B14F-4D97-AF65-F5344CB8AC3E}">
        <p14:creationId xmlns:p14="http://schemas.microsoft.com/office/powerpoint/2010/main" val="834994466"/>
      </p:ext>
    </p:extLst>
  </p:cSld>
  <p:clrMapOvr>
    <a:masterClrMapping/>
  </p:clrMapOvr>
  <p:transition spd="slow" advTm="5000">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29422-390D-4DA9-810A-855064A26529}"/>
              </a:ext>
            </a:extLst>
          </p:cNvPr>
          <p:cNvSpPr>
            <a:spLocks noGrp="1"/>
          </p:cNvSpPr>
          <p:nvPr>
            <p:ph type="title"/>
          </p:nvPr>
        </p:nvSpPr>
        <p:spPr/>
        <p:txBody>
          <a:bodyPr>
            <a:normAutofit/>
          </a:bodyPr>
          <a:lstStyle/>
          <a:p>
            <a:pPr algn="ctr"/>
            <a:r>
              <a:rPr lang="en-US" sz="5400" b="1" dirty="0"/>
              <a:t>Show of Hands</a:t>
            </a:r>
          </a:p>
        </p:txBody>
      </p:sp>
      <p:pic>
        <p:nvPicPr>
          <p:cNvPr id="9" name="Content Placeholder 8">
            <a:extLst>
              <a:ext uri="{FF2B5EF4-FFF2-40B4-BE49-F238E27FC236}">
                <a16:creationId xmlns:a16="http://schemas.microsoft.com/office/drawing/2014/main" id="{4C40472B-4937-469D-834B-44DEEE593BF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7200" y="1847089"/>
            <a:ext cx="8229600" cy="2877311"/>
          </a:xfrm>
        </p:spPr>
      </p:pic>
      <p:sp>
        <p:nvSpPr>
          <p:cNvPr id="10" name="TextBox 9">
            <a:extLst>
              <a:ext uri="{FF2B5EF4-FFF2-40B4-BE49-F238E27FC236}">
                <a16:creationId xmlns:a16="http://schemas.microsoft.com/office/drawing/2014/main" id="{EFF81148-250D-486E-B50E-ECFC7C6E17C4}"/>
              </a:ext>
            </a:extLst>
          </p:cNvPr>
          <p:cNvSpPr txBox="1"/>
          <p:nvPr/>
        </p:nvSpPr>
        <p:spPr>
          <a:xfrm>
            <a:off x="152400" y="4876800"/>
            <a:ext cx="8839200" cy="1846659"/>
          </a:xfrm>
          <a:prstGeom prst="rect">
            <a:avLst/>
          </a:prstGeom>
          <a:noFill/>
        </p:spPr>
        <p:txBody>
          <a:bodyPr wrap="square" rtlCol="0">
            <a:spAutoFit/>
          </a:bodyPr>
          <a:lstStyle/>
          <a:p>
            <a:endParaRPr lang="en-US" dirty="0"/>
          </a:p>
          <a:p>
            <a:r>
              <a:rPr lang="en-US" sz="2600" dirty="0"/>
              <a:t>Number of Audience conducting NIH trials</a:t>
            </a:r>
          </a:p>
          <a:p>
            <a:r>
              <a:rPr lang="en-US" sz="2600" dirty="0"/>
              <a:t>Number of Audience conducting Industry –sponsored trials</a:t>
            </a:r>
          </a:p>
          <a:p>
            <a:r>
              <a:rPr lang="en-US" sz="2600" dirty="0"/>
              <a:t>Other types of studies</a:t>
            </a:r>
          </a:p>
          <a:p>
            <a:endParaRPr lang="en-US" dirty="0"/>
          </a:p>
        </p:txBody>
      </p:sp>
    </p:spTree>
    <p:extLst>
      <p:ext uri="{BB962C8B-B14F-4D97-AF65-F5344CB8AC3E}">
        <p14:creationId xmlns:p14="http://schemas.microsoft.com/office/powerpoint/2010/main" val="4276250531"/>
      </p:ext>
    </p:extLst>
  </p:cSld>
  <p:clrMapOvr>
    <a:masterClrMapping/>
  </p:clrMapOvr>
  <p:transition spd="slow" advTm="500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3F66-600E-431E-B0D7-065ADBB830CF}"/>
              </a:ext>
            </a:extLst>
          </p:cNvPr>
          <p:cNvSpPr>
            <a:spLocks noGrp="1"/>
          </p:cNvSpPr>
          <p:nvPr>
            <p:ph type="title"/>
          </p:nvPr>
        </p:nvSpPr>
        <p:spPr>
          <a:xfrm>
            <a:off x="457200" y="228600"/>
            <a:ext cx="8610600" cy="2133600"/>
          </a:xfrm>
        </p:spPr>
        <p:txBody>
          <a:bodyPr>
            <a:normAutofit/>
          </a:bodyPr>
          <a:lstStyle/>
          <a:p>
            <a:pPr algn="ctr"/>
            <a:r>
              <a:rPr lang="en-US" sz="5400" dirty="0"/>
              <a:t>Documents </a:t>
            </a:r>
            <a:r>
              <a:rPr lang="en-US" sz="5400" b="1" u="sng" dirty="0"/>
              <a:t>After </a:t>
            </a:r>
            <a:r>
              <a:rPr lang="en-US" sz="5400" dirty="0"/>
              <a:t>Completion </a:t>
            </a:r>
            <a:br>
              <a:rPr lang="en-US" sz="5400" dirty="0"/>
            </a:br>
            <a:r>
              <a:rPr lang="en-US" sz="5400" dirty="0"/>
              <a:t>the Trial</a:t>
            </a:r>
            <a:endParaRPr lang="en-US" dirty="0"/>
          </a:p>
        </p:txBody>
      </p:sp>
      <p:sp>
        <p:nvSpPr>
          <p:cNvPr id="3" name="Content Placeholder 2">
            <a:extLst>
              <a:ext uri="{FF2B5EF4-FFF2-40B4-BE49-F238E27FC236}">
                <a16:creationId xmlns:a16="http://schemas.microsoft.com/office/drawing/2014/main" id="{0D1D8C8D-B61D-4E0C-9132-82218DD5E021}"/>
              </a:ext>
            </a:extLst>
          </p:cNvPr>
          <p:cNvSpPr>
            <a:spLocks noGrp="1"/>
          </p:cNvSpPr>
          <p:nvPr>
            <p:ph idx="1"/>
          </p:nvPr>
        </p:nvSpPr>
        <p:spPr>
          <a:xfrm>
            <a:off x="457200" y="2895600"/>
            <a:ext cx="8229600" cy="3429000"/>
          </a:xfrm>
        </p:spPr>
        <p:txBody>
          <a:bodyPr>
            <a:normAutofit/>
          </a:bodyPr>
          <a:lstStyle/>
          <a:p>
            <a:r>
              <a:rPr lang="en-US" sz="2000" dirty="0"/>
              <a:t>IP Accountability</a:t>
            </a:r>
          </a:p>
          <a:p>
            <a:r>
              <a:rPr lang="en-US" sz="2000" dirty="0"/>
              <a:t>Completed master log</a:t>
            </a:r>
          </a:p>
          <a:p>
            <a:r>
              <a:rPr lang="en-US" sz="2000" dirty="0"/>
              <a:t>Audit Certificate</a:t>
            </a:r>
          </a:p>
          <a:p>
            <a:r>
              <a:rPr lang="en-US" sz="2000" dirty="0"/>
              <a:t>Final close-out monitoring report</a:t>
            </a:r>
          </a:p>
          <a:p>
            <a:r>
              <a:rPr lang="en-US" sz="2000" dirty="0"/>
              <a:t>IRB close-out form</a:t>
            </a:r>
          </a:p>
        </p:txBody>
      </p:sp>
    </p:spTree>
    <p:extLst>
      <p:ext uri="{BB962C8B-B14F-4D97-AF65-F5344CB8AC3E}">
        <p14:creationId xmlns:p14="http://schemas.microsoft.com/office/powerpoint/2010/main" val="1374417532"/>
      </p:ext>
    </p:extLst>
  </p:cSld>
  <p:clrMapOvr>
    <a:masterClrMapping/>
  </p:clrMapOvr>
  <p:transition spd="slow" advTm="5000">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t>Best Practices</a:t>
            </a:r>
          </a:p>
        </p:txBody>
      </p:sp>
      <p:sp>
        <p:nvSpPr>
          <p:cNvPr id="3" name="Content Placeholder 2"/>
          <p:cNvSpPr>
            <a:spLocks noGrp="1"/>
          </p:cNvSpPr>
          <p:nvPr>
            <p:ph idx="1"/>
          </p:nvPr>
        </p:nvSpPr>
        <p:spPr/>
        <p:txBody>
          <a:bodyPr>
            <a:normAutofit/>
          </a:bodyPr>
          <a:lstStyle/>
          <a:p>
            <a:r>
              <a:rPr lang="en-US" sz="2400" dirty="0"/>
              <a:t>GET ORGANIZED</a:t>
            </a:r>
          </a:p>
          <a:p>
            <a:r>
              <a:rPr lang="en-US" sz="2400" dirty="0"/>
              <a:t>Create process for maintenance of the Essential documents (Reg binder, etc.)</a:t>
            </a:r>
          </a:p>
          <a:p>
            <a:r>
              <a:rPr lang="en-US" sz="2400" dirty="0"/>
              <a:t>List of tasks to complete</a:t>
            </a:r>
          </a:p>
          <a:p>
            <a:r>
              <a:rPr lang="en-US" sz="2400" dirty="0"/>
              <a:t>Checklists/Logs</a:t>
            </a:r>
          </a:p>
          <a:p>
            <a:r>
              <a:rPr lang="en-US" sz="2400" dirty="0"/>
              <a:t>Don’t procrastinate</a:t>
            </a:r>
          </a:p>
          <a:p>
            <a:r>
              <a:rPr lang="en-US" sz="2400" dirty="0"/>
              <a:t>Keep up to date/keep audit ready</a:t>
            </a:r>
          </a:p>
          <a:p>
            <a:r>
              <a:rPr lang="en-US" sz="2400" dirty="0"/>
              <a:t>Prompt reporting</a:t>
            </a:r>
          </a:p>
          <a:p>
            <a:r>
              <a:rPr lang="en-US" sz="2400" dirty="0"/>
              <a:t>“Real time” documenting</a:t>
            </a:r>
          </a:p>
          <a:p>
            <a:r>
              <a:rPr lang="en-US" sz="2400" dirty="0"/>
              <a:t>ALCOA-C</a:t>
            </a:r>
          </a:p>
        </p:txBody>
      </p:sp>
      <p:pic>
        <p:nvPicPr>
          <p:cNvPr id="3078" name="Picture 6" descr="C:\Users\db145945a\AppData\Local\Microsoft\Windows\Temporary Internet Files\Content.IE5\W4Y953CX\to-do-list-300x26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6564" y="3276600"/>
            <a:ext cx="2511136"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745771"/>
      </p:ext>
    </p:extLst>
  </p:cSld>
  <p:clrMapOvr>
    <a:masterClrMapping/>
  </p:clrMapOvr>
  <p:transition spd="slow" advTm="5000">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1"/>
            <a:ext cx="8229600" cy="1637932"/>
          </a:xfrm>
        </p:spPr>
        <p:txBody>
          <a:bodyPr>
            <a:noAutofit/>
          </a:bodyPr>
          <a:lstStyle/>
          <a:p>
            <a:pPr algn="ctr"/>
            <a:r>
              <a:rPr lang="en-US" sz="5400" b="1" dirty="0"/>
              <a:t>Good Documentation Practice</a:t>
            </a:r>
          </a:p>
        </p:txBody>
      </p:sp>
      <p:sp>
        <p:nvSpPr>
          <p:cNvPr id="3" name="Content Placeholder 2"/>
          <p:cNvSpPr>
            <a:spLocks noGrp="1"/>
          </p:cNvSpPr>
          <p:nvPr>
            <p:ph idx="1"/>
          </p:nvPr>
        </p:nvSpPr>
        <p:spPr>
          <a:xfrm>
            <a:off x="457200" y="2286000"/>
            <a:ext cx="8229600" cy="4572000"/>
          </a:xfrm>
        </p:spPr>
        <p:txBody>
          <a:bodyPr>
            <a:normAutofit/>
          </a:bodyPr>
          <a:lstStyle/>
          <a:p>
            <a:r>
              <a:rPr lang="en-US" sz="2200" b="1" dirty="0"/>
              <a:t>What is not documented---Was not done!</a:t>
            </a:r>
          </a:p>
          <a:p>
            <a:r>
              <a:rPr lang="en-US" sz="2200" dirty="0"/>
              <a:t>Document what was done AND what was not done</a:t>
            </a:r>
          </a:p>
          <a:p>
            <a:r>
              <a:rPr lang="en-US" sz="2200" dirty="0"/>
              <a:t>Include reason for any missed information</a:t>
            </a:r>
          </a:p>
          <a:p>
            <a:r>
              <a:rPr lang="en-US" sz="2200" dirty="0"/>
              <a:t>Use black or dark blue ink</a:t>
            </a:r>
          </a:p>
          <a:p>
            <a:r>
              <a:rPr lang="en-US" sz="2200" dirty="0"/>
              <a:t>Do not back or future date and entries</a:t>
            </a:r>
          </a:p>
          <a:p>
            <a:r>
              <a:rPr lang="en-US" sz="2200" dirty="0"/>
              <a:t>Create and maintain documents</a:t>
            </a:r>
          </a:p>
          <a:p>
            <a:r>
              <a:rPr lang="en-US" sz="2200" dirty="0"/>
              <a:t>Assure documentation is ALCOA-C compliant</a:t>
            </a:r>
          </a:p>
          <a:p>
            <a:r>
              <a:rPr lang="en-US" sz="2200" dirty="0"/>
              <a:t>SLIDE rule for errors</a:t>
            </a:r>
          </a:p>
          <a:p>
            <a:r>
              <a:rPr lang="en-US" sz="2200" dirty="0"/>
              <a:t>Be thorough and timely when documenting</a:t>
            </a:r>
          </a:p>
          <a:p>
            <a:r>
              <a:rPr lang="en-US" sz="2200" dirty="0"/>
              <a:t>Perform quality checks</a:t>
            </a:r>
          </a:p>
          <a:p>
            <a:r>
              <a:rPr lang="en-US" sz="2200" dirty="0"/>
              <a:t>Be Proactive when finding errors or omissions</a:t>
            </a:r>
          </a:p>
          <a:p>
            <a:endParaRPr lang="en-US" dirty="0"/>
          </a:p>
        </p:txBody>
      </p:sp>
      <p:pic>
        <p:nvPicPr>
          <p:cNvPr id="2050" name="Picture 2" descr="C:\Users\db145945a\AppData\Local\Microsoft\Windows\Temporary Internet Files\Content.IE5\W4Y953CX\writing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4724400"/>
            <a:ext cx="1770787" cy="1714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2174"/>
      </p:ext>
    </p:extLst>
  </p:cSld>
  <p:clrMapOvr>
    <a:masterClrMapping/>
  </p:clrMapOvr>
  <p:transition spd="slow" advTm="5000">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Autofit/>
          </a:bodyPr>
          <a:lstStyle/>
          <a:p>
            <a:pPr algn="ctr"/>
            <a:r>
              <a:rPr lang="en-US" sz="4000" b="1" dirty="0"/>
              <a:t>How Can Documentation/Essential Documents be Improved?</a:t>
            </a:r>
          </a:p>
        </p:txBody>
      </p:sp>
      <p:sp>
        <p:nvSpPr>
          <p:cNvPr id="3" name="Content Placeholder 2"/>
          <p:cNvSpPr>
            <a:spLocks noGrp="1"/>
          </p:cNvSpPr>
          <p:nvPr>
            <p:ph idx="1"/>
          </p:nvPr>
        </p:nvSpPr>
        <p:spPr>
          <a:xfrm>
            <a:off x="457200" y="2057400"/>
            <a:ext cx="8229600" cy="3817833"/>
          </a:xfrm>
        </p:spPr>
        <p:txBody>
          <a:bodyPr>
            <a:noAutofit/>
          </a:bodyPr>
          <a:lstStyle/>
          <a:p>
            <a:r>
              <a:rPr lang="en-US" sz="2400" dirty="0"/>
              <a:t>Creation of site source documents per protocol</a:t>
            </a:r>
          </a:p>
          <a:p>
            <a:r>
              <a:rPr lang="en-US" sz="2400" dirty="0"/>
              <a:t>Adequate training per protocol</a:t>
            </a:r>
          </a:p>
          <a:p>
            <a:r>
              <a:rPr lang="en-US" sz="2400" dirty="0"/>
              <a:t>Delegation of this duty regarding adequate documentation</a:t>
            </a:r>
          </a:p>
          <a:p>
            <a:r>
              <a:rPr lang="en-US" sz="2400" dirty="0"/>
              <a:t>Follow ALCOA-C</a:t>
            </a:r>
          </a:p>
          <a:p>
            <a:r>
              <a:rPr lang="en-US" sz="2400" dirty="0"/>
              <a:t>Monitoring for accurate and complete documentation by study staff</a:t>
            </a:r>
          </a:p>
          <a:p>
            <a:r>
              <a:rPr lang="en-US" sz="2400" dirty="0"/>
              <a:t>Commitment to best documentation practices</a:t>
            </a:r>
          </a:p>
          <a:p>
            <a:r>
              <a:rPr lang="en-US" sz="2400" dirty="0"/>
              <a:t>Oversight/Internal QA process</a:t>
            </a:r>
          </a:p>
          <a:p>
            <a:r>
              <a:rPr lang="en-US" sz="2400" dirty="0"/>
              <a:t>Seek resources to increase knowledge</a:t>
            </a:r>
          </a:p>
          <a:p>
            <a:r>
              <a:rPr lang="en-US" sz="2400" dirty="0"/>
              <a:t>Make sure the documentation tells the entire story</a:t>
            </a:r>
          </a:p>
        </p:txBody>
      </p:sp>
      <p:pic>
        <p:nvPicPr>
          <p:cNvPr id="2051" name="Picture 3" descr="C:\Users\db145945a\AppData\Local\Microsoft\Windows\Temporary Internet Files\Content.IE5\Q3CF24G1\The_Story_So_Far_Logo[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160927">
            <a:off x="7271984" y="5345650"/>
            <a:ext cx="1609398"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0363"/>
      </p:ext>
    </p:extLst>
  </p:cSld>
  <p:clrMapOvr>
    <a:masterClrMapping/>
  </p:clrMapOvr>
  <p:transition spd="slow" advTm="500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AD840-13D5-4A85-A259-19CD3ED1E48D}"/>
              </a:ext>
            </a:extLst>
          </p:cNvPr>
          <p:cNvSpPr>
            <a:spLocks noGrp="1"/>
          </p:cNvSpPr>
          <p:nvPr>
            <p:ph type="title"/>
          </p:nvPr>
        </p:nvSpPr>
        <p:spPr/>
        <p:txBody>
          <a:bodyPr>
            <a:normAutofit/>
          </a:bodyPr>
          <a:lstStyle/>
          <a:p>
            <a:pPr algn="ctr"/>
            <a:r>
              <a:rPr lang="en-US" sz="5400" b="1" dirty="0"/>
              <a:t>ICH GCP E6 (R2)</a:t>
            </a:r>
          </a:p>
        </p:txBody>
      </p:sp>
      <p:sp>
        <p:nvSpPr>
          <p:cNvPr id="3" name="Content Placeholder 2">
            <a:extLst>
              <a:ext uri="{FF2B5EF4-FFF2-40B4-BE49-F238E27FC236}">
                <a16:creationId xmlns:a16="http://schemas.microsoft.com/office/drawing/2014/main" id="{645783C8-F7AD-4E1B-AF3A-638D7DC48637}"/>
              </a:ext>
            </a:extLst>
          </p:cNvPr>
          <p:cNvSpPr>
            <a:spLocks noGrp="1"/>
          </p:cNvSpPr>
          <p:nvPr>
            <p:ph idx="1"/>
          </p:nvPr>
        </p:nvSpPr>
        <p:spPr/>
        <p:txBody>
          <a:bodyPr>
            <a:noAutofit/>
          </a:bodyPr>
          <a:lstStyle/>
          <a:p>
            <a:r>
              <a:rPr lang="en-US" sz="2000" dirty="0"/>
              <a:t>Good Clinical Practice (GCP) is an international ethical and scientific quality standard for designing, conducting, recording and reporting trials that involve the participation of human subjects.</a:t>
            </a:r>
          </a:p>
          <a:p>
            <a:endParaRPr lang="en-US" sz="2000" dirty="0"/>
          </a:p>
          <a:p>
            <a:r>
              <a:rPr lang="en-US" sz="2000" dirty="0"/>
              <a:t>Compliance with this standard provides public assurance that </a:t>
            </a:r>
            <a:r>
              <a:rPr lang="en-US" sz="2000" b="1" i="1" u="sng" dirty="0"/>
              <a:t>the rights, safety and well-being of trial subjects are protected, consistent with the principles </a:t>
            </a:r>
            <a:r>
              <a:rPr lang="en-US" sz="2000" dirty="0"/>
              <a:t>that have their origin in the Declaration of Helsinki, and that the clinical trial data are credible.</a:t>
            </a:r>
          </a:p>
          <a:p>
            <a:pPr marL="0" indent="0">
              <a:buNone/>
            </a:pPr>
            <a:endParaRPr lang="en-US" sz="2000" dirty="0"/>
          </a:p>
          <a:p>
            <a:r>
              <a:rPr lang="en-US" sz="2000" dirty="0"/>
              <a:t>This ICH GCP Guideline Integrated Addendum provides a unified standard for the European Union, Japan, the United States, Canada, and Switzerland to facilitate the mutual acceptance of data from clinical trials by the regulatory authorities in these jurisdictions. </a:t>
            </a:r>
          </a:p>
        </p:txBody>
      </p:sp>
    </p:spTree>
    <p:extLst>
      <p:ext uri="{BB962C8B-B14F-4D97-AF65-F5344CB8AC3E}">
        <p14:creationId xmlns:p14="http://schemas.microsoft.com/office/powerpoint/2010/main" val="2845701013"/>
      </p:ext>
    </p:extLst>
  </p:cSld>
  <p:clrMapOvr>
    <a:masterClrMapping/>
  </p:clrMapOvr>
  <p:transition spd="slow" advTm="500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noAutofit/>
          </a:bodyPr>
          <a:lstStyle/>
          <a:p>
            <a:pPr algn="ctr"/>
            <a:r>
              <a:rPr lang="en-US" sz="5400" b="1" dirty="0"/>
              <a:t>Definition: Essential Documents</a:t>
            </a:r>
          </a:p>
        </p:txBody>
      </p:sp>
      <p:sp>
        <p:nvSpPr>
          <p:cNvPr id="3" name="Content Placeholder 2"/>
          <p:cNvSpPr>
            <a:spLocks noGrp="1"/>
          </p:cNvSpPr>
          <p:nvPr>
            <p:ph idx="1"/>
          </p:nvPr>
        </p:nvSpPr>
        <p:spPr>
          <a:xfrm>
            <a:off x="457200" y="2362200"/>
            <a:ext cx="8229600" cy="3962400"/>
          </a:xfrm>
        </p:spPr>
        <p:txBody>
          <a:bodyPr/>
          <a:lstStyle/>
          <a:p>
            <a:pPr marL="0" indent="0">
              <a:buNone/>
            </a:pPr>
            <a:r>
              <a:rPr lang="en-US" dirty="0"/>
              <a:t>According to ICH GCP E6 (R2) guidance:</a:t>
            </a:r>
          </a:p>
          <a:p>
            <a:pPr lvl="1"/>
            <a:endParaRPr lang="en-US" dirty="0"/>
          </a:p>
          <a:p>
            <a:pPr lvl="1"/>
            <a:r>
              <a:rPr lang="en-US" sz="2600" dirty="0"/>
              <a:t>Essential documents are documents which individually and collectively permit evaluation of the conduct of a study and the quality of the data produced. These documents serve to demonstrate the compliance of the investigator, sponsor, and monitor with the standards of GCP and with al applicable regulatory requirements</a:t>
            </a:r>
          </a:p>
        </p:txBody>
      </p:sp>
    </p:spTree>
    <p:extLst>
      <p:ext uri="{BB962C8B-B14F-4D97-AF65-F5344CB8AC3E}">
        <p14:creationId xmlns:p14="http://schemas.microsoft.com/office/powerpoint/2010/main" val="872704522"/>
      </p:ext>
    </p:extLst>
  </p:cSld>
  <p:clrMapOvr>
    <a:masterClrMapping/>
  </p:clrMapOvr>
  <p:transition spd="slow" advTm="500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Autofit/>
          </a:bodyPr>
          <a:lstStyle/>
          <a:p>
            <a:pPr algn="ctr"/>
            <a:r>
              <a:rPr lang="en-US" sz="5400" b="1" dirty="0"/>
              <a:t>Purpose of Study Documentation</a:t>
            </a:r>
          </a:p>
        </p:txBody>
      </p:sp>
      <p:sp>
        <p:nvSpPr>
          <p:cNvPr id="3" name="Content Placeholder 2"/>
          <p:cNvSpPr>
            <a:spLocks noGrp="1"/>
          </p:cNvSpPr>
          <p:nvPr>
            <p:ph idx="1"/>
          </p:nvPr>
        </p:nvSpPr>
        <p:spPr>
          <a:xfrm>
            <a:off x="457200" y="2743200"/>
            <a:ext cx="8229600" cy="3581400"/>
          </a:xfrm>
        </p:spPr>
        <p:txBody>
          <a:bodyPr>
            <a:normAutofit fontScale="92500" lnSpcReduction="20000"/>
          </a:bodyPr>
          <a:lstStyle/>
          <a:p>
            <a:r>
              <a:rPr lang="en-US" sz="2800" dirty="0"/>
              <a:t>Verify that the subject’s rights and welfare are protected</a:t>
            </a:r>
          </a:p>
          <a:p>
            <a:pPr marL="0" indent="0">
              <a:buNone/>
            </a:pPr>
            <a:endParaRPr lang="en-US" sz="2800" dirty="0"/>
          </a:p>
          <a:p>
            <a:r>
              <a:rPr lang="en-US" sz="2800" dirty="0"/>
              <a:t>Ensure integrity of the data</a:t>
            </a:r>
          </a:p>
          <a:p>
            <a:pPr marL="0" indent="0">
              <a:buNone/>
            </a:pPr>
            <a:endParaRPr lang="en-US" sz="2800" dirty="0"/>
          </a:p>
          <a:p>
            <a:r>
              <a:rPr lang="en-US" sz="2800" dirty="0"/>
              <a:t>Show compliance with the protocol, regulations, guidance, policies, and procedures</a:t>
            </a:r>
          </a:p>
          <a:p>
            <a:endParaRPr lang="en-US" dirty="0"/>
          </a:p>
          <a:p>
            <a:pPr algn="ctr">
              <a:buFont typeface="Arial" panose="020B0604020202020204" pitchFamily="34" charset="0"/>
              <a:buChar char="•"/>
            </a:pPr>
            <a:r>
              <a:rPr lang="en-US" sz="1900" b="1" i="1" u="sng" dirty="0">
                <a:solidFill>
                  <a:schemeClr val="accent4">
                    <a:lumMod val="75000"/>
                  </a:schemeClr>
                </a:solidFill>
              </a:rPr>
              <a:t>This presentation will focus on the Essential Documents outline in </a:t>
            </a:r>
          </a:p>
          <a:p>
            <a:pPr marL="0" indent="0" algn="ctr">
              <a:buNone/>
            </a:pPr>
            <a:r>
              <a:rPr lang="en-US" sz="1900" b="1" i="1" u="sng" dirty="0">
                <a:solidFill>
                  <a:schemeClr val="accent4">
                    <a:lumMod val="75000"/>
                  </a:schemeClr>
                </a:solidFill>
              </a:rPr>
              <a:t>the ICH GCP E6 (R2) guidance, Sections 4.0 and 8.0</a:t>
            </a:r>
          </a:p>
          <a:p>
            <a:endParaRPr lang="en-US" dirty="0"/>
          </a:p>
        </p:txBody>
      </p:sp>
    </p:spTree>
    <p:extLst>
      <p:ext uri="{BB962C8B-B14F-4D97-AF65-F5344CB8AC3E}">
        <p14:creationId xmlns:p14="http://schemas.microsoft.com/office/powerpoint/2010/main" val="3781926098"/>
      </p:ext>
    </p:extLst>
  </p:cSld>
  <p:clrMapOvr>
    <a:masterClrMapping/>
  </p:clrMapOvr>
  <p:transition spd="slow" advTm="500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2209800"/>
          </a:xfrm>
        </p:spPr>
        <p:txBody>
          <a:bodyPr>
            <a:noAutofit/>
          </a:bodyPr>
          <a:lstStyle/>
          <a:p>
            <a:pPr algn="ctr"/>
            <a:r>
              <a:rPr lang="en-US" sz="5400" b="1" dirty="0"/>
              <a:t>Purpose of Essential Documents and Study Documentation</a:t>
            </a:r>
          </a:p>
        </p:txBody>
      </p:sp>
      <p:sp>
        <p:nvSpPr>
          <p:cNvPr id="3" name="Content Placeholder 2"/>
          <p:cNvSpPr>
            <a:spLocks noGrp="1"/>
          </p:cNvSpPr>
          <p:nvPr>
            <p:ph idx="1"/>
          </p:nvPr>
        </p:nvSpPr>
        <p:spPr>
          <a:xfrm>
            <a:off x="457200" y="3200400"/>
            <a:ext cx="8229600" cy="3657600"/>
          </a:xfrm>
        </p:spPr>
        <p:txBody>
          <a:bodyPr>
            <a:noAutofit/>
          </a:bodyPr>
          <a:lstStyle/>
          <a:p>
            <a:r>
              <a:rPr lang="en-US" sz="2200" dirty="0"/>
              <a:t>Show compliance to the protocol/FDA regulation/ICH GCP guidance/SOPs, other regulatory requirements</a:t>
            </a:r>
          </a:p>
          <a:p>
            <a:r>
              <a:rPr lang="en-US" sz="2200" dirty="0"/>
              <a:t>Demonstrate the subject’s right, safety, and welfare was protected</a:t>
            </a:r>
          </a:p>
          <a:p>
            <a:r>
              <a:rPr lang="en-US" sz="2200" dirty="0"/>
              <a:t>Validate a scientific valid and ethical study</a:t>
            </a:r>
          </a:p>
          <a:p>
            <a:r>
              <a:rPr lang="en-US" sz="2200" dirty="0"/>
              <a:t>Document qualified personnel participated in the conduct of the clinical trial</a:t>
            </a:r>
          </a:p>
          <a:p>
            <a:r>
              <a:rPr lang="en-US" sz="2200" dirty="0"/>
              <a:t>Provide documents for adequate auditing and monitoring</a:t>
            </a:r>
          </a:p>
          <a:p>
            <a:r>
              <a:rPr lang="en-US" sz="2200" dirty="0"/>
              <a:t>Maintenance of current, complete, and accurate data collection</a:t>
            </a:r>
          </a:p>
        </p:txBody>
      </p:sp>
    </p:spTree>
    <p:extLst>
      <p:ext uri="{BB962C8B-B14F-4D97-AF65-F5344CB8AC3E}">
        <p14:creationId xmlns:p14="http://schemas.microsoft.com/office/powerpoint/2010/main" val="3007682973"/>
      </p:ext>
    </p:extLst>
  </p:cSld>
  <p:clrMapOvr>
    <a:masterClrMapping/>
  </p:clrMapOvr>
  <p:transition spd="slow" advTm="5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Autofit/>
          </a:bodyPr>
          <a:lstStyle/>
          <a:p>
            <a:pPr algn="ctr"/>
            <a:r>
              <a:rPr lang="en-US" sz="5400" b="1" dirty="0"/>
              <a:t>Clinical Investigator Deficiencies</a:t>
            </a:r>
          </a:p>
        </p:txBody>
      </p:sp>
      <p:sp>
        <p:nvSpPr>
          <p:cNvPr id="3" name="Content Placeholder 2"/>
          <p:cNvSpPr>
            <a:spLocks noGrp="1"/>
          </p:cNvSpPr>
          <p:nvPr>
            <p:ph idx="1"/>
          </p:nvPr>
        </p:nvSpPr>
        <p:spPr>
          <a:xfrm>
            <a:off x="457200" y="2819400"/>
            <a:ext cx="8229600" cy="3505200"/>
          </a:xfrm>
        </p:spPr>
        <p:txBody>
          <a:bodyPr>
            <a:normAutofit/>
          </a:bodyPr>
          <a:lstStyle/>
          <a:p>
            <a:pPr marL="0" indent="0">
              <a:buNone/>
            </a:pPr>
            <a:endParaRPr lang="en-US" dirty="0"/>
          </a:p>
          <a:p>
            <a:r>
              <a:rPr lang="en-US" dirty="0"/>
              <a:t>Protocol deviations</a:t>
            </a:r>
          </a:p>
          <a:p>
            <a:r>
              <a:rPr lang="en-US" dirty="0"/>
              <a:t>Inadequate record keeping</a:t>
            </a:r>
          </a:p>
          <a:p>
            <a:r>
              <a:rPr lang="en-US" dirty="0"/>
              <a:t>Inadequate/Inaccurate source documentation</a:t>
            </a:r>
            <a:endParaRPr lang="en-US" sz="1900" dirty="0"/>
          </a:p>
          <a:p>
            <a:r>
              <a:rPr lang="en-US" dirty="0"/>
              <a:t>Inadequate IP accountability</a:t>
            </a:r>
          </a:p>
          <a:p>
            <a:r>
              <a:rPr lang="en-US" dirty="0"/>
              <a:t>Inadequate communication with the IRB</a:t>
            </a:r>
          </a:p>
          <a:p>
            <a:r>
              <a:rPr lang="en-US" dirty="0"/>
              <a:t>Inadequate subject protection</a:t>
            </a:r>
          </a:p>
          <a:p>
            <a:endParaRPr lang="en-US" dirty="0"/>
          </a:p>
        </p:txBody>
      </p:sp>
    </p:spTree>
    <p:extLst>
      <p:ext uri="{BB962C8B-B14F-4D97-AF65-F5344CB8AC3E}">
        <p14:creationId xmlns:p14="http://schemas.microsoft.com/office/powerpoint/2010/main" val="2638279018"/>
      </p:ext>
    </p:extLst>
  </p:cSld>
  <p:clrMapOvr>
    <a:masterClrMapping/>
  </p:clrMapOvr>
  <p:transition spd="slow" advTm="500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420112"/>
          </a:xfrm>
        </p:spPr>
        <p:txBody>
          <a:bodyPr>
            <a:noAutofit/>
          </a:bodyPr>
          <a:lstStyle/>
          <a:p>
            <a:pPr algn="ctr"/>
            <a:r>
              <a:rPr lang="en-US" sz="5400" b="1" dirty="0"/>
              <a:t>Common Findings Related to Documentation/Essential Documents</a:t>
            </a:r>
          </a:p>
        </p:txBody>
      </p:sp>
      <p:sp>
        <p:nvSpPr>
          <p:cNvPr id="3" name="Content Placeholder 2"/>
          <p:cNvSpPr>
            <a:spLocks noGrp="1"/>
          </p:cNvSpPr>
          <p:nvPr>
            <p:ph idx="1"/>
          </p:nvPr>
        </p:nvSpPr>
        <p:spPr>
          <a:xfrm>
            <a:off x="457200" y="3276600"/>
            <a:ext cx="8229600" cy="3505200"/>
          </a:xfrm>
        </p:spPr>
        <p:txBody>
          <a:bodyPr>
            <a:normAutofit fontScale="77500" lnSpcReduction="20000"/>
          </a:bodyPr>
          <a:lstStyle/>
          <a:p>
            <a:r>
              <a:rPr lang="en-US" sz="2900" dirty="0"/>
              <a:t>Eligibility criteria could not be confirmed</a:t>
            </a:r>
          </a:p>
          <a:p>
            <a:r>
              <a:rPr lang="en-US" sz="2900" dirty="0"/>
              <a:t>Discrepancies in records</a:t>
            </a:r>
          </a:p>
          <a:p>
            <a:r>
              <a:rPr lang="en-US" sz="2900" dirty="0"/>
              <a:t>Missing pages or information</a:t>
            </a:r>
          </a:p>
          <a:p>
            <a:r>
              <a:rPr lang="en-US" sz="2900" dirty="0"/>
              <a:t>AE/SAEs not captured/reported</a:t>
            </a:r>
          </a:p>
          <a:p>
            <a:r>
              <a:rPr lang="en-US" sz="2900" dirty="0"/>
              <a:t>Incorrect/incomplete documentation</a:t>
            </a:r>
          </a:p>
          <a:p>
            <a:r>
              <a:rPr lang="en-US" sz="2900" dirty="0"/>
              <a:t>Abnormal labs not assessed</a:t>
            </a:r>
          </a:p>
          <a:p>
            <a:r>
              <a:rPr lang="en-US" sz="2900" dirty="0"/>
              <a:t>Visits not documented</a:t>
            </a:r>
          </a:p>
          <a:p>
            <a:r>
              <a:rPr lang="en-US" sz="2900" dirty="0"/>
              <a:t>Phone calls not documented</a:t>
            </a:r>
          </a:p>
          <a:p>
            <a:r>
              <a:rPr lang="en-US" sz="2900" dirty="0"/>
              <a:t>Re-training not documented</a:t>
            </a:r>
          </a:p>
          <a:p>
            <a:r>
              <a:rPr lang="en-US" sz="2900" dirty="0"/>
              <a:t>ALCOA-C not followed </a:t>
            </a:r>
          </a:p>
          <a:p>
            <a:endParaRPr lang="en-US" dirty="0"/>
          </a:p>
        </p:txBody>
      </p:sp>
    </p:spTree>
    <p:extLst>
      <p:ext uri="{BB962C8B-B14F-4D97-AF65-F5344CB8AC3E}">
        <p14:creationId xmlns:p14="http://schemas.microsoft.com/office/powerpoint/2010/main" val="2018696407"/>
      </p:ext>
    </p:extLst>
  </p:cSld>
  <p:clrMapOvr>
    <a:masterClrMapping/>
  </p:clrMapOvr>
  <p:transition spd="slow" advTm="5000">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2079</TotalTime>
  <Words>1519</Words>
  <Application>Microsoft Macintosh PowerPoint</Application>
  <PresentationFormat>On-screen Show (4:3)</PresentationFormat>
  <Paragraphs>310</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Constantia</vt:lpstr>
      <vt:lpstr>Wingdings 2</vt:lpstr>
      <vt:lpstr>Flow</vt:lpstr>
      <vt:lpstr>Essential Documents and Documentation: Best Practices According to  ICH GCP E6 (R2)</vt:lpstr>
      <vt:lpstr>Objectives</vt:lpstr>
      <vt:lpstr>Show of Hands</vt:lpstr>
      <vt:lpstr>ICH GCP E6 (R2)</vt:lpstr>
      <vt:lpstr>Definition: Essential Documents</vt:lpstr>
      <vt:lpstr>Purpose of Study Documentation</vt:lpstr>
      <vt:lpstr>Purpose of Essential Documents and Study Documentation</vt:lpstr>
      <vt:lpstr>Clinical Investigator Deficiencies</vt:lpstr>
      <vt:lpstr>Common Findings Related to Documentation/Essential Documents</vt:lpstr>
      <vt:lpstr>PowerPoint Presentation</vt:lpstr>
      <vt:lpstr>End Results of Poor Documentation</vt:lpstr>
      <vt:lpstr>What to Document? What to Maintain?</vt:lpstr>
      <vt:lpstr>Participation Activity</vt:lpstr>
      <vt:lpstr>ICH GCP E6 (R2): Section 4</vt:lpstr>
      <vt:lpstr>ICH GCP E6 (R2): Section 4</vt:lpstr>
      <vt:lpstr>ICH GCP E6 (R2): Section 4</vt:lpstr>
      <vt:lpstr>ICH GCP E6 (R2): Section 4</vt:lpstr>
      <vt:lpstr>ICH GCP E6 (R2): Section 4</vt:lpstr>
      <vt:lpstr>ICH GCP E6 (R2): Section 4</vt:lpstr>
      <vt:lpstr>ICH GCP E6 (R2): Section 4</vt:lpstr>
      <vt:lpstr>ICH GCP E6 (R2): Section 4</vt:lpstr>
      <vt:lpstr>ICH GCP Section 8.0</vt:lpstr>
      <vt:lpstr>Documents Before the  Trial Commences</vt:lpstr>
      <vt:lpstr>Documents Before the  Trial Commences cont.</vt:lpstr>
      <vt:lpstr>Documents Before the  Trial Commences cont.</vt:lpstr>
      <vt:lpstr>Documents Before the  Trial Commences cont.</vt:lpstr>
      <vt:lpstr>Documents During the  Conduct of the Trial</vt:lpstr>
      <vt:lpstr>Documents During the  Conduct of the Trial cont.</vt:lpstr>
      <vt:lpstr>Documents During the  Conduct of the Trial cont.</vt:lpstr>
      <vt:lpstr>Documents After Completion  the Trial</vt:lpstr>
      <vt:lpstr>Best Practices</vt:lpstr>
      <vt:lpstr>Good Documentation Practice</vt:lpstr>
      <vt:lpstr>How Can Documentation/Essential Documents be Improved?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 Best Practices</dc:title>
  <dc:creator>Derita Bran</dc:creator>
  <cp:lastModifiedBy>Lee Anne</cp:lastModifiedBy>
  <cp:revision>178</cp:revision>
  <cp:lastPrinted>2019-04-08T16:07:57Z</cp:lastPrinted>
  <dcterms:created xsi:type="dcterms:W3CDTF">2006-08-16T00:00:00Z</dcterms:created>
  <dcterms:modified xsi:type="dcterms:W3CDTF">2024-12-03T19:21:13Z</dcterms:modified>
</cp:coreProperties>
</file>