
<file path=[Content_Types].xml><?xml version="1.0" encoding="utf-8"?>
<Types xmlns="http://schemas.openxmlformats.org/package/2006/content-types">
  <Default Extension="bmp" ContentType="image/bmp"/>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6" r:id="rId1"/>
  </p:sldMasterIdLst>
  <p:sldIdLst>
    <p:sldId id="256" r:id="rId2"/>
    <p:sldId id="416" r:id="rId3"/>
    <p:sldId id="322" r:id="rId4"/>
    <p:sldId id="323" r:id="rId5"/>
    <p:sldId id="419" r:id="rId6"/>
    <p:sldId id="429" r:id="rId7"/>
    <p:sldId id="422" r:id="rId8"/>
    <p:sldId id="425" r:id="rId9"/>
    <p:sldId id="427" r:id="rId10"/>
    <p:sldId id="324" r:id="rId11"/>
    <p:sldId id="325" r:id="rId12"/>
    <p:sldId id="281" r:id="rId13"/>
    <p:sldId id="424" r:id="rId14"/>
    <p:sldId id="418" r:id="rId15"/>
    <p:sldId id="428" r:id="rId16"/>
    <p:sldId id="265" r:id="rId17"/>
    <p:sldId id="266" r:id="rId18"/>
    <p:sldId id="274" r:id="rId19"/>
    <p:sldId id="415" r:id="rId20"/>
    <p:sldId id="269" r:id="rId21"/>
    <p:sldId id="258" r:id="rId22"/>
    <p:sldId id="298" r:id="rId23"/>
    <p:sldId id="292" r:id="rId24"/>
    <p:sldId id="332" r:id="rId25"/>
    <p:sldId id="271" r:id="rId26"/>
    <p:sldId id="299" r:id="rId27"/>
    <p:sldId id="301" r:id="rId28"/>
    <p:sldId id="329" r:id="rId29"/>
    <p:sldId id="413" r:id="rId30"/>
    <p:sldId id="278" r:id="rId31"/>
    <p:sldId id="320" r:id="rId32"/>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 Derita" initials="BD" lastIdx="1" clrIdx="0">
    <p:extLst>
      <p:ext uri="{19B8F6BF-5375-455C-9EA6-DF929625EA0E}">
        <p15:presenceInfo xmlns:p15="http://schemas.microsoft.com/office/powerpoint/2012/main" userId="S::dbran@uthsc.edu::c7044eda-e54e-4422-85d0-3c40c55ecb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94660"/>
  </p:normalViewPr>
  <p:slideViewPr>
    <p:cSldViewPr snapToGrid="0">
      <p:cViewPr varScale="1">
        <p:scale>
          <a:sx n="128" d="100"/>
          <a:sy n="128" d="100"/>
        </p:scale>
        <p:origin x="1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F5CF9E-EAA6-4360-8137-C0D2E0BCEE15}" type="doc">
      <dgm:prSet loTypeId="urn:microsoft.com/office/officeart/2005/8/layout/hList1" loCatId="list" qsTypeId="urn:microsoft.com/office/officeart/2005/8/quickstyle/simple2" qsCatId="simple" csTypeId="urn:microsoft.com/office/officeart/2005/8/colors/colorful2" csCatId="colorful" phldr="1"/>
      <dgm:spPr/>
      <dgm:t>
        <a:bodyPr/>
        <a:lstStyle/>
        <a:p>
          <a:endParaRPr lang="en-US"/>
        </a:p>
      </dgm:t>
    </dgm:pt>
    <dgm:pt modelId="{1E6E9CD4-8179-4922-96AC-DDE77427BC6B}">
      <dgm:prSet custT="1"/>
      <dgm:spPr/>
      <dgm:t>
        <a:bodyPr/>
        <a:lstStyle/>
        <a:p>
          <a:r>
            <a:rPr lang="en-US" sz="2000" b="1" dirty="0"/>
            <a:t>ICH GCP 4.5.1 states the following:</a:t>
          </a:r>
          <a:endParaRPr lang="en-US" sz="2000" dirty="0"/>
        </a:p>
      </dgm:t>
    </dgm:pt>
    <dgm:pt modelId="{CCDAD11A-F045-4E4B-A92D-6B99A25B7E34}" type="parTrans" cxnId="{64C442E7-FA78-4F62-ABCF-27496BF62F30}">
      <dgm:prSet/>
      <dgm:spPr/>
      <dgm:t>
        <a:bodyPr/>
        <a:lstStyle/>
        <a:p>
          <a:endParaRPr lang="en-US"/>
        </a:p>
      </dgm:t>
    </dgm:pt>
    <dgm:pt modelId="{2DE6E5B4-D051-44B1-9E23-5A431B5B33A8}" type="sibTrans" cxnId="{64C442E7-FA78-4F62-ABCF-27496BF62F30}">
      <dgm:prSet/>
      <dgm:spPr/>
      <dgm:t>
        <a:bodyPr/>
        <a:lstStyle/>
        <a:p>
          <a:endParaRPr lang="en-US"/>
        </a:p>
      </dgm:t>
    </dgm:pt>
    <dgm:pt modelId="{B1F31517-C4B7-4FD1-9E22-E4B643A5ED27}">
      <dgm:prSet custT="1"/>
      <dgm:spPr/>
      <dgm:t>
        <a:bodyPr/>
        <a:lstStyle/>
        <a:p>
          <a:r>
            <a:rPr lang="en-US" sz="1800" b="1" dirty="0"/>
            <a:t>The investigator/institution should conduct the trial in compliance with the protocol agreed to by the sponsor and, if required, by the regulatory authority(</a:t>
          </a:r>
          <a:r>
            <a:rPr lang="en-US" sz="1800" b="1" dirty="0" err="1"/>
            <a:t>ies</a:t>
          </a:r>
          <a:r>
            <a:rPr lang="en-US" sz="1800" b="1" dirty="0"/>
            <a:t>), and which was given approval/favorable opinion by the IRB/IEC. The investigator/institution and the sponsor should sign the protocol, or an alternative contract, to confirm agreement</a:t>
          </a:r>
          <a:endParaRPr lang="en-US" sz="1800" dirty="0"/>
        </a:p>
      </dgm:t>
    </dgm:pt>
    <dgm:pt modelId="{05FE43F3-A78A-4E2A-95CE-1DAAF1624FF6}" type="parTrans" cxnId="{ECCD02A8-163A-4042-814A-FFDBDA44D5C7}">
      <dgm:prSet/>
      <dgm:spPr/>
      <dgm:t>
        <a:bodyPr/>
        <a:lstStyle/>
        <a:p>
          <a:endParaRPr lang="en-US"/>
        </a:p>
      </dgm:t>
    </dgm:pt>
    <dgm:pt modelId="{04588E8C-7EE9-4EB6-BC2C-EAE0100326A5}" type="sibTrans" cxnId="{ECCD02A8-163A-4042-814A-FFDBDA44D5C7}">
      <dgm:prSet/>
      <dgm:spPr/>
      <dgm:t>
        <a:bodyPr/>
        <a:lstStyle/>
        <a:p>
          <a:endParaRPr lang="en-US"/>
        </a:p>
      </dgm:t>
    </dgm:pt>
    <dgm:pt modelId="{4D014158-F65D-4527-A8DE-1C794E4C1F16}">
      <dgm:prSet custT="1"/>
      <dgm:spPr/>
      <dgm:t>
        <a:bodyPr/>
        <a:lstStyle/>
        <a:p>
          <a:r>
            <a:rPr lang="en-US" sz="2000" b="1" dirty="0"/>
            <a:t>ICH GCP 4.5.2 states the following:</a:t>
          </a:r>
          <a:endParaRPr lang="en-US" sz="2000" dirty="0"/>
        </a:p>
      </dgm:t>
    </dgm:pt>
    <dgm:pt modelId="{E1936D13-B54C-4DEC-9455-B030C71E9C27}" type="parTrans" cxnId="{35BC2A76-45A5-4E1C-8D0A-6407ADB5E3A1}">
      <dgm:prSet/>
      <dgm:spPr/>
      <dgm:t>
        <a:bodyPr/>
        <a:lstStyle/>
        <a:p>
          <a:endParaRPr lang="en-US"/>
        </a:p>
      </dgm:t>
    </dgm:pt>
    <dgm:pt modelId="{81CD81CD-3085-4386-B179-B8C69C2A9D84}" type="sibTrans" cxnId="{35BC2A76-45A5-4E1C-8D0A-6407ADB5E3A1}">
      <dgm:prSet/>
      <dgm:spPr/>
      <dgm:t>
        <a:bodyPr/>
        <a:lstStyle/>
        <a:p>
          <a:endParaRPr lang="en-US"/>
        </a:p>
      </dgm:t>
    </dgm:pt>
    <dgm:pt modelId="{9202C517-CE6A-4B29-B7FA-7525D9FDD2CE}">
      <dgm:prSet custT="1"/>
      <dgm:spPr/>
      <dgm:t>
        <a:bodyPr/>
        <a:lstStyle/>
        <a:p>
          <a:r>
            <a:rPr lang="en-US" sz="1800" b="1" dirty="0"/>
            <a:t>The investigator should not implement any deviation from, or changes of, the protocol without agreement by the sponsor and prior review and documented approval/favorable opinion from the IRB/IEC of an amendment, except where necessary to eliminate an immediate hazard(s) to trial subjects, or when the change(s) involves only logistical or administrative aspects of the trial (e.g., change in monitor(s), change of telephone number(s))</a:t>
          </a:r>
          <a:endParaRPr lang="en-US" sz="1800" dirty="0"/>
        </a:p>
      </dgm:t>
    </dgm:pt>
    <dgm:pt modelId="{1BE0E64C-A5BE-431D-9A15-AC59FDC4B0D9}" type="parTrans" cxnId="{3E0E100F-2296-42AC-97C9-372258BF8AF8}">
      <dgm:prSet/>
      <dgm:spPr/>
      <dgm:t>
        <a:bodyPr/>
        <a:lstStyle/>
        <a:p>
          <a:endParaRPr lang="en-US"/>
        </a:p>
      </dgm:t>
    </dgm:pt>
    <dgm:pt modelId="{37C31794-4054-48B9-82AA-DD87E6C4C426}" type="sibTrans" cxnId="{3E0E100F-2296-42AC-97C9-372258BF8AF8}">
      <dgm:prSet/>
      <dgm:spPr/>
      <dgm:t>
        <a:bodyPr/>
        <a:lstStyle/>
        <a:p>
          <a:endParaRPr lang="en-US"/>
        </a:p>
      </dgm:t>
    </dgm:pt>
    <dgm:pt modelId="{4093645E-A7F8-4979-918D-3FB833517C4A}" type="pres">
      <dgm:prSet presAssocID="{69F5CF9E-EAA6-4360-8137-C0D2E0BCEE15}" presName="Name0" presStyleCnt="0">
        <dgm:presLayoutVars>
          <dgm:dir/>
          <dgm:animLvl val="lvl"/>
          <dgm:resizeHandles val="exact"/>
        </dgm:presLayoutVars>
      </dgm:prSet>
      <dgm:spPr/>
    </dgm:pt>
    <dgm:pt modelId="{CAB9BBF9-322A-45D3-AC71-D245BD193C60}" type="pres">
      <dgm:prSet presAssocID="{1E6E9CD4-8179-4922-96AC-DDE77427BC6B}" presName="composite" presStyleCnt="0"/>
      <dgm:spPr/>
    </dgm:pt>
    <dgm:pt modelId="{D656051C-63CF-43D9-ACFD-2D3574FE38F4}" type="pres">
      <dgm:prSet presAssocID="{1E6E9CD4-8179-4922-96AC-DDE77427BC6B}" presName="parTx" presStyleLbl="alignNode1" presStyleIdx="0" presStyleCnt="2" custScaleX="124378" custScaleY="149389" custLinFactNeighborX="-966" custLinFactNeighborY="-493">
        <dgm:presLayoutVars>
          <dgm:chMax val="0"/>
          <dgm:chPref val="0"/>
          <dgm:bulletEnabled val="1"/>
        </dgm:presLayoutVars>
      </dgm:prSet>
      <dgm:spPr/>
    </dgm:pt>
    <dgm:pt modelId="{911D20A0-FA16-4E78-A4D3-8F73194B76E1}" type="pres">
      <dgm:prSet presAssocID="{1E6E9CD4-8179-4922-96AC-DDE77427BC6B}" presName="desTx" presStyleLbl="alignAccFollowNode1" presStyleIdx="0" presStyleCnt="2" custScaleX="121863">
        <dgm:presLayoutVars>
          <dgm:bulletEnabled val="1"/>
        </dgm:presLayoutVars>
      </dgm:prSet>
      <dgm:spPr/>
    </dgm:pt>
    <dgm:pt modelId="{2B8561B2-D045-4E05-887F-40B78AB8F52D}" type="pres">
      <dgm:prSet presAssocID="{2DE6E5B4-D051-44B1-9E23-5A431B5B33A8}" presName="space" presStyleCnt="0"/>
      <dgm:spPr/>
    </dgm:pt>
    <dgm:pt modelId="{981668F8-0321-4C7D-805E-B6135889DCDD}" type="pres">
      <dgm:prSet presAssocID="{4D014158-F65D-4527-A8DE-1C794E4C1F16}" presName="composite" presStyleCnt="0"/>
      <dgm:spPr/>
    </dgm:pt>
    <dgm:pt modelId="{BCBD20FF-12E1-4BDC-BF1B-343B492CAB5F}" type="pres">
      <dgm:prSet presAssocID="{4D014158-F65D-4527-A8DE-1C794E4C1F16}" presName="parTx" presStyleLbl="alignNode1" presStyleIdx="1" presStyleCnt="2" custScaleX="117606" custScaleY="150374">
        <dgm:presLayoutVars>
          <dgm:chMax val="0"/>
          <dgm:chPref val="0"/>
          <dgm:bulletEnabled val="1"/>
        </dgm:presLayoutVars>
      </dgm:prSet>
      <dgm:spPr/>
    </dgm:pt>
    <dgm:pt modelId="{A1D22BE6-4005-46B2-9DC6-B39988AB1796}" type="pres">
      <dgm:prSet presAssocID="{4D014158-F65D-4527-A8DE-1C794E4C1F16}" presName="desTx" presStyleLbl="alignAccFollowNode1" presStyleIdx="1" presStyleCnt="2" custScaleX="118297">
        <dgm:presLayoutVars>
          <dgm:bulletEnabled val="1"/>
        </dgm:presLayoutVars>
      </dgm:prSet>
      <dgm:spPr/>
    </dgm:pt>
  </dgm:ptLst>
  <dgm:cxnLst>
    <dgm:cxn modelId="{3E0E100F-2296-42AC-97C9-372258BF8AF8}" srcId="{4D014158-F65D-4527-A8DE-1C794E4C1F16}" destId="{9202C517-CE6A-4B29-B7FA-7525D9FDD2CE}" srcOrd="0" destOrd="0" parTransId="{1BE0E64C-A5BE-431D-9A15-AC59FDC4B0D9}" sibTransId="{37C31794-4054-48B9-82AA-DD87E6C4C426}"/>
    <dgm:cxn modelId="{A8522254-2CCA-451C-B0F9-D0EB723CB8B6}" type="presOf" srcId="{4D014158-F65D-4527-A8DE-1C794E4C1F16}" destId="{BCBD20FF-12E1-4BDC-BF1B-343B492CAB5F}" srcOrd="0" destOrd="0" presId="urn:microsoft.com/office/officeart/2005/8/layout/hList1"/>
    <dgm:cxn modelId="{35BC2A76-45A5-4E1C-8D0A-6407ADB5E3A1}" srcId="{69F5CF9E-EAA6-4360-8137-C0D2E0BCEE15}" destId="{4D014158-F65D-4527-A8DE-1C794E4C1F16}" srcOrd="1" destOrd="0" parTransId="{E1936D13-B54C-4DEC-9455-B030C71E9C27}" sibTransId="{81CD81CD-3085-4386-B179-B8C69C2A9D84}"/>
    <dgm:cxn modelId="{ECCD02A8-163A-4042-814A-FFDBDA44D5C7}" srcId="{1E6E9CD4-8179-4922-96AC-DDE77427BC6B}" destId="{B1F31517-C4B7-4FD1-9E22-E4B643A5ED27}" srcOrd="0" destOrd="0" parTransId="{05FE43F3-A78A-4E2A-95CE-1DAAF1624FF6}" sibTransId="{04588E8C-7EE9-4EB6-BC2C-EAE0100326A5}"/>
    <dgm:cxn modelId="{BDD5BDBC-7907-47BB-97CB-6C58BA99C446}" type="presOf" srcId="{69F5CF9E-EAA6-4360-8137-C0D2E0BCEE15}" destId="{4093645E-A7F8-4979-918D-3FB833517C4A}" srcOrd="0" destOrd="0" presId="urn:microsoft.com/office/officeart/2005/8/layout/hList1"/>
    <dgm:cxn modelId="{CC3587CE-EEB0-434D-B8F1-E7FD2612B320}" type="presOf" srcId="{9202C517-CE6A-4B29-B7FA-7525D9FDD2CE}" destId="{A1D22BE6-4005-46B2-9DC6-B39988AB1796}" srcOrd="0" destOrd="0" presId="urn:microsoft.com/office/officeart/2005/8/layout/hList1"/>
    <dgm:cxn modelId="{EEE5C2D5-38DB-41CB-BEA4-F4A5AB2A5826}" type="presOf" srcId="{1E6E9CD4-8179-4922-96AC-DDE77427BC6B}" destId="{D656051C-63CF-43D9-ACFD-2D3574FE38F4}" srcOrd="0" destOrd="0" presId="urn:microsoft.com/office/officeart/2005/8/layout/hList1"/>
    <dgm:cxn modelId="{076A61E3-F34D-482D-9EFA-B34054FD0F15}" type="presOf" srcId="{B1F31517-C4B7-4FD1-9E22-E4B643A5ED27}" destId="{911D20A0-FA16-4E78-A4D3-8F73194B76E1}" srcOrd="0" destOrd="0" presId="urn:microsoft.com/office/officeart/2005/8/layout/hList1"/>
    <dgm:cxn modelId="{64C442E7-FA78-4F62-ABCF-27496BF62F30}" srcId="{69F5CF9E-EAA6-4360-8137-C0D2E0BCEE15}" destId="{1E6E9CD4-8179-4922-96AC-DDE77427BC6B}" srcOrd="0" destOrd="0" parTransId="{CCDAD11A-F045-4E4B-A92D-6B99A25B7E34}" sibTransId="{2DE6E5B4-D051-44B1-9E23-5A431B5B33A8}"/>
    <dgm:cxn modelId="{CC49F0D8-F5C7-4CFA-8FD0-C06430BC3B3C}" type="presParOf" srcId="{4093645E-A7F8-4979-918D-3FB833517C4A}" destId="{CAB9BBF9-322A-45D3-AC71-D245BD193C60}" srcOrd="0" destOrd="0" presId="urn:microsoft.com/office/officeart/2005/8/layout/hList1"/>
    <dgm:cxn modelId="{E11D6094-2E07-41AF-81BD-76F5CA7F673C}" type="presParOf" srcId="{CAB9BBF9-322A-45D3-AC71-D245BD193C60}" destId="{D656051C-63CF-43D9-ACFD-2D3574FE38F4}" srcOrd="0" destOrd="0" presId="urn:microsoft.com/office/officeart/2005/8/layout/hList1"/>
    <dgm:cxn modelId="{5341C906-2B91-4B17-9755-3619435864DA}" type="presParOf" srcId="{CAB9BBF9-322A-45D3-AC71-D245BD193C60}" destId="{911D20A0-FA16-4E78-A4D3-8F73194B76E1}" srcOrd="1" destOrd="0" presId="urn:microsoft.com/office/officeart/2005/8/layout/hList1"/>
    <dgm:cxn modelId="{BE13D7CD-D8B1-4861-80DF-C08604C2CA1C}" type="presParOf" srcId="{4093645E-A7F8-4979-918D-3FB833517C4A}" destId="{2B8561B2-D045-4E05-887F-40B78AB8F52D}" srcOrd="1" destOrd="0" presId="urn:microsoft.com/office/officeart/2005/8/layout/hList1"/>
    <dgm:cxn modelId="{C44B4E5B-FA09-4679-8E50-60581661678D}" type="presParOf" srcId="{4093645E-A7F8-4979-918D-3FB833517C4A}" destId="{981668F8-0321-4C7D-805E-B6135889DCDD}" srcOrd="2" destOrd="0" presId="urn:microsoft.com/office/officeart/2005/8/layout/hList1"/>
    <dgm:cxn modelId="{2B10EEFC-DFF4-4069-B8F0-1306F85B14D3}" type="presParOf" srcId="{981668F8-0321-4C7D-805E-B6135889DCDD}" destId="{BCBD20FF-12E1-4BDC-BF1B-343B492CAB5F}" srcOrd="0" destOrd="0" presId="urn:microsoft.com/office/officeart/2005/8/layout/hList1"/>
    <dgm:cxn modelId="{749A0CF8-89D9-475B-9BAB-4757ED25A3AB}" type="presParOf" srcId="{981668F8-0321-4C7D-805E-B6135889DCDD}" destId="{A1D22BE6-4005-46B2-9DC6-B39988AB179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36C4A-DDA1-487B-8A7F-DD781344D048}" type="doc">
      <dgm:prSet loTypeId="urn:microsoft.com/office/officeart/2005/8/layout/hList1" loCatId="list" qsTypeId="urn:microsoft.com/office/officeart/2005/8/quickstyle/simple2" qsCatId="simple" csTypeId="urn:microsoft.com/office/officeart/2005/8/colors/colorful2" csCatId="colorful"/>
      <dgm:spPr/>
      <dgm:t>
        <a:bodyPr/>
        <a:lstStyle/>
        <a:p>
          <a:endParaRPr lang="en-US"/>
        </a:p>
      </dgm:t>
    </dgm:pt>
    <dgm:pt modelId="{CE54D0D3-9A52-4D8A-B49B-3945CDF9C688}">
      <dgm:prSet custT="1"/>
      <dgm:spPr/>
      <dgm:t>
        <a:bodyPr/>
        <a:lstStyle/>
        <a:p>
          <a:r>
            <a:rPr lang="en-US" sz="2000" b="1" dirty="0"/>
            <a:t>ICH GCP 4.5.3 states the following:</a:t>
          </a:r>
          <a:endParaRPr lang="en-US" sz="2000" dirty="0"/>
        </a:p>
      </dgm:t>
    </dgm:pt>
    <dgm:pt modelId="{1B9A30BE-38D1-462D-9453-3943E947FFDD}" type="parTrans" cxnId="{18EEBFC3-F17F-4D82-AA36-C30EB0C4980D}">
      <dgm:prSet/>
      <dgm:spPr/>
      <dgm:t>
        <a:bodyPr/>
        <a:lstStyle/>
        <a:p>
          <a:endParaRPr lang="en-US"/>
        </a:p>
      </dgm:t>
    </dgm:pt>
    <dgm:pt modelId="{508004E4-C8AB-467B-B310-1FF118A8AF3E}" type="sibTrans" cxnId="{18EEBFC3-F17F-4D82-AA36-C30EB0C4980D}">
      <dgm:prSet/>
      <dgm:spPr/>
      <dgm:t>
        <a:bodyPr/>
        <a:lstStyle/>
        <a:p>
          <a:endParaRPr lang="en-US"/>
        </a:p>
      </dgm:t>
    </dgm:pt>
    <dgm:pt modelId="{9A84EB02-A1A7-43B0-BD63-1792CDAFD007}">
      <dgm:prSet custT="1"/>
      <dgm:spPr/>
      <dgm:t>
        <a:bodyPr/>
        <a:lstStyle/>
        <a:p>
          <a:r>
            <a:rPr lang="en-US" sz="1800" b="1" dirty="0"/>
            <a:t>The investigator, or person designated by the investigator, should document and explain any deviation from the approved protocol</a:t>
          </a:r>
          <a:endParaRPr lang="en-US" sz="1800" dirty="0"/>
        </a:p>
      </dgm:t>
    </dgm:pt>
    <dgm:pt modelId="{594332BD-E162-47F6-B2B4-E1984B14296B}" type="parTrans" cxnId="{885288F6-555A-49CF-BD8A-AE59A7F4B229}">
      <dgm:prSet/>
      <dgm:spPr/>
      <dgm:t>
        <a:bodyPr/>
        <a:lstStyle/>
        <a:p>
          <a:endParaRPr lang="en-US"/>
        </a:p>
      </dgm:t>
    </dgm:pt>
    <dgm:pt modelId="{BC1B2207-6284-43AE-9E56-52A93D7D3AE2}" type="sibTrans" cxnId="{885288F6-555A-49CF-BD8A-AE59A7F4B229}">
      <dgm:prSet/>
      <dgm:spPr/>
      <dgm:t>
        <a:bodyPr/>
        <a:lstStyle/>
        <a:p>
          <a:endParaRPr lang="en-US"/>
        </a:p>
      </dgm:t>
    </dgm:pt>
    <dgm:pt modelId="{8E210A39-81A7-43D2-A082-B97E9E3FCF08}">
      <dgm:prSet custT="1"/>
      <dgm:spPr/>
      <dgm:t>
        <a:bodyPr/>
        <a:lstStyle/>
        <a:p>
          <a:r>
            <a:rPr lang="en-US" sz="2000" b="1" dirty="0"/>
            <a:t>ICH GCP 4.5.4 states the following:</a:t>
          </a:r>
          <a:endParaRPr lang="en-US" sz="2000" dirty="0"/>
        </a:p>
      </dgm:t>
    </dgm:pt>
    <dgm:pt modelId="{DDE246B5-3AFC-40E0-B2BD-545CB6F71F1C}" type="parTrans" cxnId="{6AE3BA7F-3811-49A0-8C4D-20F254B5CF36}">
      <dgm:prSet/>
      <dgm:spPr/>
      <dgm:t>
        <a:bodyPr/>
        <a:lstStyle/>
        <a:p>
          <a:endParaRPr lang="en-US"/>
        </a:p>
      </dgm:t>
    </dgm:pt>
    <dgm:pt modelId="{FE989630-1B2E-41EA-96C6-BE3AAF5DCEFB}" type="sibTrans" cxnId="{6AE3BA7F-3811-49A0-8C4D-20F254B5CF36}">
      <dgm:prSet/>
      <dgm:spPr/>
      <dgm:t>
        <a:bodyPr/>
        <a:lstStyle/>
        <a:p>
          <a:endParaRPr lang="en-US"/>
        </a:p>
      </dgm:t>
    </dgm:pt>
    <dgm:pt modelId="{E0D07A2C-6FB7-4D8F-B595-16108BCA66FF}">
      <dgm:prSet/>
      <dgm:spPr/>
      <dgm:t>
        <a:bodyPr/>
        <a:lstStyle/>
        <a:p>
          <a:r>
            <a:rPr lang="en-US" b="1" dirty="0"/>
            <a:t>The investigator may implement a deviation from, or a change in, the protocol to eliminate an immediate hazard(s) to trial subjects without prior IRB/IEC approval/favorable opinion. As soon as possible, the implemented deviation or change, the reasons for it, and, if appropriate, the proposed protocol amendment(s) should be submitted: (a) To the IRB/IEC for review and approval/favorable opinion; (b) To the sponsor for agreement and, if required; (c) To the regulatory authority(</a:t>
          </a:r>
          <a:r>
            <a:rPr lang="en-US" b="1" dirty="0" err="1"/>
            <a:t>ies</a:t>
          </a:r>
          <a:r>
            <a:rPr lang="en-US" b="1" dirty="0"/>
            <a:t>)</a:t>
          </a:r>
          <a:endParaRPr lang="en-US" dirty="0"/>
        </a:p>
      </dgm:t>
    </dgm:pt>
    <dgm:pt modelId="{FA43181A-9E9B-4836-B3DD-37F594760C04}" type="parTrans" cxnId="{E0AA15F7-1F20-4570-AEFF-17AC1477BF0A}">
      <dgm:prSet/>
      <dgm:spPr/>
      <dgm:t>
        <a:bodyPr/>
        <a:lstStyle/>
        <a:p>
          <a:endParaRPr lang="en-US"/>
        </a:p>
      </dgm:t>
    </dgm:pt>
    <dgm:pt modelId="{5E07C1FD-1945-4C66-88CE-B48BE8EC84CD}" type="sibTrans" cxnId="{E0AA15F7-1F20-4570-AEFF-17AC1477BF0A}">
      <dgm:prSet/>
      <dgm:spPr/>
      <dgm:t>
        <a:bodyPr/>
        <a:lstStyle/>
        <a:p>
          <a:endParaRPr lang="en-US"/>
        </a:p>
      </dgm:t>
    </dgm:pt>
    <dgm:pt modelId="{BA58AA7C-BF9B-422C-9084-E03DF30940BD}" type="pres">
      <dgm:prSet presAssocID="{BF636C4A-DDA1-487B-8A7F-DD781344D048}" presName="Name0" presStyleCnt="0">
        <dgm:presLayoutVars>
          <dgm:dir/>
          <dgm:animLvl val="lvl"/>
          <dgm:resizeHandles val="exact"/>
        </dgm:presLayoutVars>
      </dgm:prSet>
      <dgm:spPr/>
    </dgm:pt>
    <dgm:pt modelId="{286C5B06-8CC8-46C0-91CA-854AD3B683F3}" type="pres">
      <dgm:prSet presAssocID="{CE54D0D3-9A52-4D8A-B49B-3945CDF9C688}" presName="composite" presStyleCnt="0"/>
      <dgm:spPr/>
    </dgm:pt>
    <dgm:pt modelId="{F024F197-C4FF-40A9-B94B-B98E045FBED7}" type="pres">
      <dgm:prSet presAssocID="{CE54D0D3-9A52-4D8A-B49B-3945CDF9C688}" presName="parTx" presStyleLbl="alignNode1" presStyleIdx="0" presStyleCnt="2">
        <dgm:presLayoutVars>
          <dgm:chMax val="0"/>
          <dgm:chPref val="0"/>
          <dgm:bulletEnabled val="1"/>
        </dgm:presLayoutVars>
      </dgm:prSet>
      <dgm:spPr/>
    </dgm:pt>
    <dgm:pt modelId="{D35AF693-C634-4FB9-BF29-8FF44329FD89}" type="pres">
      <dgm:prSet presAssocID="{CE54D0D3-9A52-4D8A-B49B-3945CDF9C688}" presName="desTx" presStyleLbl="alignAccFollowNode1" presStyleIdx="0" presStyleCnt="2">
        <dgm:presLayoutVars>
          <dgm:bulletEnabled val="1"/>
        </dgm:presLayoutVars>
      </dgm:prSet>
      <dgm:spPr/>
    </dgm:pt>
    <dgm:pt modelId="{5A8C015F-6508-4E8B-A3D6-4996213FC0B5}" type="pres">
      <dgm:prSet presAssocID="{508004E4-C8AB-467B-B310-1FF118A8AF3E}" presName="space" presStyleCnt="0"/>
      <dgm:spPr/>
    </dgm:pt>
    <dgm:pt modelId="{872C5C44-B87C-4D40-8047-A749A1C2FAB9}" type="pres">
      <dgm:prSet presAssocID="{8E210A39-81A7-43D2-A082-B97E9E3FCF08}" presName="composite" presStyleCnt="0"/>
      <dgm:spPr/>
    </dgm:pt>
    <dgm:pt modelId="{88B5C82A-B207-47D9-A436-D157A1C4A909}" type="pres">
      <dgm:prSet presAssocID="{8E210A39-81A7-43D2-A082-B97E9E3FCF08}" presName="parTx" presStyleLbl="alignNode1" presStyleIdx="1" presStyleCnt="2">
        <dgm:presLayoutVars>
          <dgm:chMax val="0"/>
          <dgm:chPref val="0"/>
          <dgm:bulletEnabled val="1"/>
        </dgm:presLayoutVars>
      </dgm:prSet>
      <dgm:spPr/>
    </dgm:pt>
    <dgm:pt modelId="{D609531E-FF1F-4AC5-8D6D-4A93C3CF8F82}" type="pres">
      <dgm:prSet presAssocID="{8E210A39-81A7-43D2-A082-B97E9E3FCF08}" presName="desTx" presStyleLbl="alignAccFollowNode1" presStyleIdx="1" presStyleCnt="2">
        <dgm:presLayoutVars>
          <dgm:bulletEnabled val="1"/>
        </dgm:presLayoutVars>
      </dgm:prSet>
      <dgm:spPr/>
    </dgm:pt>
  </dgm:ptLst>
  <dgm:cxnLst>
    <dgm:cxn modelId="{31DB8526-1BD4-4472-B114-9CC216ABCDC5}" type="presOf" srcId="{9A84EB02-A1A7-43B0-BD63-1792CDAFD007}" destId="{D35AF693-C634-4FB9-BF29-8FF44329FD89}" srcOrd="0" destOrd="0" presId="urn:microsoft.com/office/officeart/2005/8/layout/hList1"/>
    <dgm:cxn modelId="{631C3668-CA02-45BC-978F-611C057C5A21}" type="presOf" srcId="{E0D07A2C-6FB7-4D8F-B595-16108BCA66FF}" destId="{D609531E-FF1F-4AC5-8D6D-4A93C3CF8F82}" srcOrd="0" destOrd="0" presId="urn:microsoft.com/office/officeart/2005/8/layout/hList1"/>
    <dgm:cxn modelId="{6AE3BA7F-3811-49A0-8C4D-20F254B5CF36}" srcId="{BF636C4A-DDA1-487B-8A7F-DD781344D048}" destId="{8E210A39-81A7-43D2-A082-B97E9E3FCF08}" srcOrd="1" destOrd="0" parTransId="{DDE246B5-3AFC-40E0-B2BD-545CB6F71F1C}" sibTransId="{FE989630-1B2E-41EA-96C6-BE3AAF5DCEFB}"/>
    <dgm:cxn modelId="{63C0099A-4C89-4C6F-9A20-0E80D2102065}" type="presOf" srcId="{BF636C4A-DDA1-487B-8A7F-DD781344D048}" destId="{BA58AA7C-BF9B-422C-9084-E03DF30940BD}" srcOrd="0" destOrd="0" presId="urn:microsoft.com/office/officeart/2005/8/layout/hList1"/>
    <dgm:cxn modelId="{18EEBFC3-F17F-4D82-AA36-C30EB0C4980D}" srcId="{BF636C4A-DDA1-487B-8A7F-DD781344D048}" destId="{CE54D0D3-9A52-4D8A-B49B-3945CDF9C688}" srcOrd="0" destOrd="0" parTransId="{1B9A30BE-38D1-462D-9453-3943E947FFDD}" sibTransId="{508004E4-C8AB-467B-B310-1FF118A8AF3E}"/>
    <dgm:cxn modelId="{005669D5-6FC6-40CF-8A09-D2DEAC5408F5}" type="presOf" srcId="{CE54D0D3-9A52-4D8A-B49B-3945CDF9C688}" destId="{F024F197-C4FF-40A9-B94B-B98E045FBED7}" srcOrd="0" destOrd="0" presId="urn:microsoft.com/office/officeart/2005/8/layout/hList1"/>
    <dgm:cxn modelId="{A5726AE3-9F5B-461C-B076-F193FABD870F}" type="presOf" srcId="{8E210A39-81A7-43D2-A082-B97E9E3FCF08}" destId="{88B5C82A-B207-47D9-A436-D157A1C4A909}" srcOrd="0" destOrd="0" presId="urn:microsoft.com/office/officeart/2005/8/layout/hList1"/>
    <dgm:cxn modelId="{885288F6-555A-49CF-BD8A-AE59A7F4B229}" srcId="{CE54D0D3-9A52-4D8A-B49B-3945CDF9C688}" destId="{9A84EB02-A1A7-43B0-BD63-1792CDAFD007}" srcOrd="0" destOrd="0" parTransId="{594332BD-E162-47F6-B2B4-E1984B14296B}" sibTransId="{BC1B2207-6284-43AE-9E56-52A93D7D3AE2}"/>
    <dgm:cxn modelId="{E0AA15F7-1F20-4570-AEFF-17AC1477BF0A}" srcId="{8E210A39-81A7-43D2-A082-B97E9E3FCF08}" destId="{E0D07A2C-6FB7-4D8F-B595-16108BCA66FF}" srcOrd="0" destOrd="0" parTransId="{FA43181A-9E9B-4836-B3DD-37F594760C04}" sibTransId="{5E07C1FD-1945-4C66-88CE-B48BE8EC84CD}"/>
    <dgm:cxn modelId="{91E3351A-E0C1-462B-A6A7-80A2472EDE68}" type="presParOf" srcId="{BA58AA7C-BF9B-422C-9084-E03DF30940BD}" destId="{286C5B06-8CC8-46C0-91CA-854AD3B683F3}" srcOrd="0" destOrd="0" presId="urn:microsoft.com/office/officeart/2005/8/layout/hList1"/>
    <dgm:cxn modelId="{9751701A-2FA9-4B5D-9AF7-AF80E686AAAC}" type="presParOf" srcId="{286C5B06-8CC8-46C0-91CA-854AD3B683F3}" destId="{F024F197-C4FF-40A9-B94B-B98E045FBED7}" srcOrd="0" destOrd="0" presId="urn:microsoft.com/office/officeart/2005/8/layout/hList1"/>
    <dgm:cxn modelId="{487DF49E-FE1A-47DC-918E-B3C66C371F22}" type="presParOf" srcId="{286C5B06-8CC8-46C0-91CA-854AD3B683F3}" destId="{D35AF693-C634-4FB9-BF29-8FF44329FD89}" srcOrd="1" destOrd="0" presId="urn:microsoft.com/office/officeart/2005/8/layout/hList1"/>
    <dgm:cxn modelId="{5DE623A5-14BF-468F-94E6-7DFEED565D4F}" type="presParOf" srcId="{BA58AA7C-BF9B-422C-9084-E03DF30940BD}" destId="{5A8C015F-6508-4E8B-A3D6-4996213FC0B5}" srcOrd="1" destOrd="0" presId="urn:microsoft.com/office/officeart/2005/8/layout/hList1"/>
    <dgm:cxn modelId="{3D2F0B57-F128-4807-87BD-0668BC0D94C4}" type="presParOf" srcId="{BA58AA7C-BF9B-422C-9084-E03DF30940BD}" destId="{872C5C44-B87C-4D40-8047-A749A1C2FAB9}" srcOrd="2" destOrd="0" presId="urn:microsoft.com/office/officeart/2005/8/layout/hList1"/>
    <dgm:cxn modelId="{E8B367EE-116C-40B1-826C-AC9F9529AA3A}" type="presParOf" srcId="{872C5C44-B87C-4D40-8047-A749A1C2FAB9}" destId="{88B5C82A-B207-47D9-A436-D157A1C4A909}" srcOrd="0" destOrd="0" presId="urn:microsoft.com/office/officeart/2005/8/layout/hList1"/>
    <dgm:cxn modelId="{D54F1BF9-6A33-4C07-A208-EC9F6049A9E1}" type="presParOf" srcId="{872C5C44-B87C-4D40-8047-A749A1C2FAB9}" destId="{D609531E-FF1F-4AC5-8D6D-4A93C3CF8F8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DC8107-16B0-499A-9BBD-82CBBD40B4ED}"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1D7703BD-D01A-49F2-962B-170DDDAC4DBD}">
      <dgm:prSet/>
      <dgm:spPr/>
      <dgm:t>
        <a:bodyPr/>
        <a:lstStyle/>
        <a:p>
          <a:r>
            <a:rPr lang="en-US" b="1" dirty="0"/>
            <a:t>Develop a root cause analysis as soon as possible after the event/issue has been identified</a:t>
          </a:r>
          <a:endParaRPr lang="en-US" dirty="0"/>
        </a:p>
      </dgm:t>
    </dgm:pt>
    <dgm:pt modelId="{AA7657BC-6AFD-4A51-B500-725535AB23DC}" type="parTrans" cxnId="{CD28C5AA-73F1-4423-8DED-0EC886CA0174}">
      <dgm:prSet/>
      <dgm:spPr/>
      <dgm:t>
        <a:bodyPr/>
        <a:lstStyle/>
        <a:p>
          <a:endParaRPr lang="en-US"/>
        </a:p>
      </dgm:t>
    </dgm:pt>
    <dgm:pt modelId="{39DFFF83-EEAE-40CB-93BD-771412AAA9F0}" type="sibTrans" cxnId="{CD28C5AA-73F1-4423-8DED-0EC886CA0174}">
      <dgm:prSet/>
      <dgm:spPr/>
      <dgm:t>
        <a:bodyPr/>
        <a:lstStyle/>
        <a:p>
          <a:endParaRPr lang="en-US"/>
        </a:p>
      </dgm:t>
    </dgm:pt>
    <dgm:pt modelId="{7C116BAC-8936-4252-BD06-4FE3FB672995}">
      <dgm:prSet/>
      <dgm:spPr/>
      <dgm:t>
        <a:bodyPr/>
        <a:lstStyle/>
        <a:p>
          <a:r>
            <a:rPr lang="en-US" b="1"/>
            <a:t>Collect information from all  individuals involved with the event</a:t>
          </a:r>
          <a:endParaRPr lang="en-US"/>
        </a:p>
      </dgm:t>
    </dgm:pt>
    <dgm:pt modelId="{8B26CF07-8253-45CE-A7A8-51F0919A767E}" type="parTrans" cxnId="{A65C8155-5FE7-4231-A161-72F92C8AD02D}">
      <dgm:prSet/>
      <dgm:spPr/>
      <dgm:t>
        <a:bodyPr/>
        <a:lstStyle/>
        <a:p>
          <a:endParaRPr lang="en-US"/>
        </a:p>
      </dgm:t>
    </dgm:pt>
    <dgm:pt modelId="{79E63E90-3003-4436-B59E-F6E233224445}" type="sibTrans" cxnId="{A65C8155-5FE7-4231-A161-72F92C8AD02D}">
      <dgm:prSet/>
      <dgm:spPr/>
      <dgm:t>
        <a:bodyPr/>
        <a:lstStyle/>
        <a:p>
          <a:endParaRPr lang="en-US"/>
        </a:p>
      </dgm:t>
    </dgm:pt>
    <dgm:pt modelId="{D64F8815-CD99-42B6-91AA-FBF1EC8B64A1}">
      <dgm:prSet/>
      <dgm:spPr/>
      <dgm:t>
        <a:bodyPr/>
        <a:lstStyle/>
        <a:p>
          <a:r>
            <a:rPr lang="en-US" b="1"/>
            <a:t>Review current processes</a:t>
          </a:r>
          <a:endParaRPr lang="en-US"/>
        </a:p>
      </dgm:t>
    </dgm:pt>
    <dgm:pt modelId="{3E7DF940-3199-4A11-BB0A-EC32EADEBFD6}" type="parTrans" cxnId="{2B271E63-00D3-4603-92C3-69F9B1BE7168}">
      <dgm:prSet/>
      <dgm:spPr/>
      <dgm:t>
        <a:bodyPr/>
        <a:lstStyle/>
        <a:p>
          <a:endParaRPr lang="en-US"/>
        </a:p>
      </dgm:t>
    </dgm:pt>
    <dgm:pt modelId="{5975ACB1-1306-4689-AFCC-98DB72F0300C}" type="sibTrans" cxnId="{2B271E63-00D3-4603-92C3-69F9B1BE7168}">
      <dgm:prSet/>
      <dgm:spPr/>
      <dgm:t>
        <a:bodyPr/>
        <a:lstStyle/>
        <a:p>
          <a:endParaRPr lang="en-US"/>
        </a:p>
      </dgm:t>
    </dgm:pt>
    <dgm:pt modelId="{FFFB026F-744A-42E5-BAAA-2909225EC35B}">
      <dgm:prSet/>
      <dgm:spPr/>
      <dgm:t>
        <a:bodyPr/>
        <a:lstStyle/>
        <a:p>
          <a:r>
            <a:rPr lang="en-US" b="1" dirty="0"/>
            <a:t>What happened?  Identify the issue/event</a:t>
          </a:r>
          <a:endParaRPr lang="en-US" dirty="0"/>
        </a:p>
      </dgm:t>
    </dgm:pt>
    <dgm:pt modelId="{B80AB8B2-3AEE-43B0-A566-CC24AFFD49B0}" type="parTrans" cxnId="{9B3F4A96-0102-4228-A78A-A84F53EB3926}">
      <dgm:prSet/>
      <dgm:spPr/>
      <dgm:t>
        <a:bodyPr/>
        <a:lstStyle/>
        <a:p>
          <a:endParaRPr lang="en-US"/>
        </a:p>
      </dgm:t>
    </dgm:pt>
    <dgm:pt modelId="{9F297176-3B40-4D5B-935A-463AA0E854AF}" type="sibTrans" cxnId="{9B3F4A96-0102-4228-A78A-A84F53EB3926}">
      <dgm:prSet/>
      <dgm:spPr/>
      <dgm:t>
        <a:bodyPr/>
        <a:lstStyle/>
        <a:p>
          <a:endParaRPr lang="en-US"/>
        </a:p>
      </dgm:t>
    </dgm:pt>
    <dgm:pt modelId="{7380F442-48B3-43AD-976E-7C701774EB31}">
      <dgm:prSet/>
      <dgm:spPr/>
      <dgm:t>
        <a:bodyPr/>
        <a:lstStyle/>
        <a:p>
          <a:r>
            <a:rPr lang="en-US" b="1" dirty="0"/>
            <a:t>Why and how did the issue occur?  What were the steps leading up to the event?</a:t>
          </a:r>
          <a:endParaRPr lang="en-US" dirty="0"/>
        </a:p>
      </dgm:t>
    </dgm:pt>
    <dgm:pt modelId="{10DABB74-38C2-4DD2-B460-753AF29B4CB4}" type="parTrans" cxnId="{345A19B3-DFCE-4C02-AC4C-CB795D461830}">
      <dgm:prSet/>
      <dgm:spPr/>
      <dgm:t>
        <a:bodyPr/>
        <a:lstStyle/>
        <a:p>
          <a:endParaRPr lang="en-US"/>
        </a:p>
      </dgm:t>
    </dgm:pt>
    <dgm:pt modelId="{F69D960F-3967-44D9-9085-B2D70A25880E}" type="sibTrans" cxnId="{345A19B3-DFCE-4C02-AC4C-CB795D461830}">
      <dgm:prSet/>
      <dgm:spPr/>
      <dgm:t>
        <a:bodyPr/>
        <a:lstStyle/>
        <a:p>
          <a:endParaRPr lang="en-US"/>
        </a:p>
      </dgm:t>
    </dgm:pt>
    <dgm:pt modelId="{816179C2-9908-4CCD-A5DF-D028B72EFD82}">
      <dgm:prSet/>
      <dgm:spPr/>
      <dgm:t>
        <a:bodyPr/>
        <a:lstStyle/>
        <a:p>
          <a:r>
            <a:rPr lang="en-US" b="1" dirty="0"/>
            <a:t>Who/what was affected by the issue?</a:t>
          </a:r>
        </a:p>
        <a:p>
          <a:r>
            <a:rPr lang="en-US" b="1" dirty="0"/>
            <a:t>Any risks to the subject(s)/data integrity? </a:t>
          </a:r>
          <a:endParaRPr lang="en-US" dirty="0"/>
        </a:p>
      </dgm:t>
    </dgm:pt>
    <dgm:pt modelId="{D5C1640A-E44B-4BF4-B464-DC44484D3F59}" type="parTrans" cxnId="{882913F6-31C4-4872-B656-0BF89247E9AC}">
      <dgm:prSet/>
      <dgm:spPr/>
      <dgm:t>
        <a:bodyPr/>
        <a:lstStyle/>
        <a:p>
          <a:endParaRPr lang="en-US"/>
        </a:p>
      </dgm:t>
    </dgm:pt>
    <dgm:pt modelId="{BDF1DF22-25E7-4407-B64F-191741F95E68}" type="sibTrans" cxnId="{882913F6-31C4-4872-B656-0BF89247E9AC}">
      <dgm:prSet/>
      <dgm:spPr/>
      <dgm:t>
        <a:bodyPr/>
        <a:lstStyle/>
        <a:p>
          <a:endParaRPr lang="en-US"/>
        </a:p>
      </dgm:t>
    </dgm:pt>
    <dgm:pt modelId="{B1BB9BBF-BFEE-4641-95EC-57730BF673E4}">
      <dgm:prSet/>
      <dgm:spPr/>
      <dgm:t>
        <a:bodyPr/>
        <a:lstStyle/>
        <a:p>
          <a:r>
            <a:rPr lang="en-US" b="1" dirty="0"/>
            <a:t>How often did the issue occur?</a:t>
          </a:r>
        </a:p>
        <a:p>
          <a:r>
            <a:rPr lang="en-US" b="1" dirty="0"/>
            <a:t>Are you identifying a trend?</a:t>
          </a:r>
          <a:endParaRPr lang="en-US" dirty="0"/>
        </a:p>
      </dgm:t>
    </dgm:pt>
    <dgm:pt modelId="{D07BAFF4-29FA-47F9-989C-17BE0B79BF63}" type="parTrans" cxnId="{4C805BBC-BECB-4485-8EF6-F2917391FED1}">
      <dgm:prSet/>
      <dgm:spPr/>
      <dgm:t>
        <a:bodyPr/>
        <a:lstStyle/>
        <a:p>
          <a:endParaRPr lang="en-US"/>
        </a:p>
      </dgm:t>
    </dgm:pt>
    <dgm:pt modelId="{98CCD185-AB82-465C-8A0F-350353309956}" type="sibTrans" cxnId="{4C805BBC-BECB-4485-8EF6-F2917391FED1}">
      <dgm:prSet/>
      <dgm:spPr/>
      <dgm:t>
        <a:bodyPr/>
        <a:lstStyle/>
        <a:p>
          <a:endParaRPr lang="en-US"/>
        </a:p>
      </dgm:t>
    </dgm:pt>
    <dgm:pt modelId="{A5DC4597-46C8-4234-A5A1-E63D1E333114}">
      <dgm:prSet/>
      <dgm:spPr/>
      <dgm:t>
        <a:bodyPr/>
        <a:lstStyle/>
        <a:p>
          <a:r>
            <a:rPr lang="en-US" b="1"/>
            <a:t>How serious was the event?</a:t>
          </a:r>
          <a:endParaRPr lang="en-US"/>
        </a:p>
      </dgm:t>
    </dgm:pt>
    <dgm:pt modelId="{9B18A19C-E4A9-4425-B277-513E684A5FE7}" type="parTrans" cxnId="{580C94AA-6964-4D75-A02E-3427EAB36223}">
      <dgm:prSet/>
      <dgm:spPr/>
      <dgm:t>
        <a:bodyPr/>
        <a:lstStyle/>
        <a:p>
          <a:endParaRPr lang="en-US"/>
        </a:p>
      </dgm:t>
    </dgm:pt>
    <dgm:pt modelId="{962DED8D-8C7D-4413-91FF-EC6756AB2529}" type="sibTrans" cxnId="{580C94AA-6964-4D75-A02E-3427EAB36223}">
      <dgm:prSet/>
      <dgm:spPr/>
      <dgm:t>
        <a:bodyPr/>
        <a:lstStyle/>
        <a:p>
          <a:endParaRPr lang="en-US"/>
        </a:p>
      </dgm:t>
    </dgm:pt>
    <dgm:pt modelId="{A3B7E3E1-0786-4A86-B1BC-EEF1A0658060}">
      <dgm:prSet/>
      <dgm:spPr/>
      <dgm:t>
        <a:bodyPr/>
        <a:lstStyle/>
        <a:p>
          <a:r>
            <a:rPr lang="en-US" b="1" dirty="0"/>
            <a:t>Keep asking “who, what when, where, and how”  until you reach the root cause</a:t>
          </a:r>
        </a:p>
        <a:p>
          <a:r>
            <a:rPr lang="en-US" b="1" dirty="0"/>
            <a:t>Ask WHY 5 times until it can’t be asked again</a:t>
          </a:r>
          <a:endParaRPr lang="en-US" dirty="0"/>
        </a:p>
      </dgm:t>
    </dgm:pt>
    <dgm:pt modelId="{96510BFB-FF33-419F-92CB-5A750846DFF0}" type="parTrans" cxnId="{193E2895-F91C-4B02-8103-F3C6FFFD9701}">
      <dgm:prSet/>
      <dgm:spPr/>
      <dgm:t>
        <a:bodyPr/>
        <a:lstStyle/>
        <a:p>
          <a:endParaRPr lang="en-US"/>
        </a:p>
      </dgm:t>
    </dgm:pt>
    <dgm:pt modelId="{4F6B8B80-5424-4D7F-A4E8-EE25E5BF4CDE}" type="sibTrans" cxnId="{193E2895-F91C-4B02-8103-F3C6FFFD9701}">
      <dgm:prSet/>
      <dgm:spPr/>
      <dgm:t>
        <a:bodyPr/>
        <a:lstStyle/>
        <a:p>
          <a:endParaRPr lang="en-US"/>
        </a:p>
      </dgm:t>
    </dgm:pt>
    <dgm:pt modelId="{4C3C7F48-A6F6-4588-825F-0F18E1B09987}" type="pres">
      <dgm:prSet presAssocID="{84DC8107-16B0-499A-9BBD-82CBBD40B4ED}" presName="diagram" presStyleCnt="0">
        <dgm:presLayoutVars>
          <dgm:dir/>
          <dgm:resizeHandles val="exact"/>
        </dgm:presLayoutVars>
      </dgm:prSet>
      <dgm:spPr/>
    </dgm:pt>
    <dgm:pt modelId="{2A0236B6-E9B8-4EE7-BC61-C0A638BEA791}" type="pres">
      <dgm:prSet presAssocID="{1D7703BD-D01A-49F2-962B-170DDDAC4DBD}" presName="node" presStyleLbl="node1" presStyleIdx="0" presStyleCnt="9">
        <dgm:presLayoutVars>
          <dgm:bulletEnabled val="1"/>
        </dgm:presLayoutVars>
      </dgm:prSet>
      <dgm:spPr/>
    </dgm:pt>
    <dgm:pt modelId="{C17FB1EC-D334-47DE-A977-A14A896845B8}" type="pres">
      <dgm:prSet presAssocID="{39DFFF83-EEAE-40CB-93BD-771412AAA9F0}" presName="sibTrans" presStyleCnt="0"/>
      <dgm:spPr/>
    </dgm:pt>
    <dgm:pt modelId="{DBE8BB03-6980-452D-9545-A6FADCC69E89}" type="pres">
      <dgm:prSet presAssocID="{7C116BAC-8936-4252-BD06-4FE3FB672995}" presName="node" presStyleLbl="node1" presStyleIdx="1" presStyleCnt="9">
        <dgm:presLayoutVars>
          <dgm:bulletEnabled val="1"/>
        </dgm:presLayoutVars>
      </dgm:prSet>
      <dgm:spPr/>
    </dgm:pt>
    <dgm:pt modelId="{E18C16DB-6112-410A-987A-01A236A5A51F}" type="pres">
      <dgm:prSet presAssocID="{79E63E90-3003-4436-B59E-F6E233224445}" presName="sibTrans" presStyleCnt="0"/>
      <dgm:spPr/>
    </dgm:pt>
    <dgm:pt modelId="{F010EF4D-BE50-4272-92C8-96B34AAC96E4}" type="pres">
      <dgm:prSet presAssocID="{D64F8815-CD99-42B6-91AA-FBF1EC8B64A1}" presName="node" presStyleLbl="node1" presStyleIdx="2" presStyleCnt="9">
        <dgm:presLayoutVars>
          <dgm:bulletEnabled val="1"/>
        </dgm:presLayoutVars>
      </dgm:prSet>
      <dgm:spPr/>
    </dgm:pt>
    <dgm:pt modelId="{3F4E799C-0C57-473A-99F4-8DCA6244D458}" type="pres">
      <dgm:prSet presAssocID="{5975ACB1-1306-4689-AFCC-98DB72F0300C}" presName="sibTrans" presStyleCnt="0"/>
      <dgm:spPr/>
    </dgm:pt>
    <dgm:pt modelId="{6125FD1B-DDE5-46DA-9B51-D517BC29E28B}" type="pres">
      <dgm:prSet presAssocID="{FFFB026F-744A-42E5-BAAA-2909225EC35B}" presName="node" presStyleLbl="node1" presStyleIdx="3" presStyleCnt="9">
        <dgm:presLayoutVars>
          <dgm:bulletEnabled val="1"/>
        </dgm:presLayoutVars>
      </dgm:prSet>
      <dgm:spPr/>
    </dgm:pt>
    <dgm:pt modelId="{FB508B85-8081-454F-9A25-12FF1FF2C92F}" type="pres">
      <dgm:prSet presAssocID="{9F297176-3B40-4D5B-935A-463AA0E854AF}" presName="sibTrans" presStyleCnt="0"/>
      <dgm:spPr/>
    </dgm:pt>
    <dgm:pt modelId="{075B29B5-28BE-4A0A-A22C-1B37358CABA3}" type="pres">
      <dgm:prSet presAssocID="{7380F442-48B3-43AD-976E-7C701774EB31}" presName="node" presStyleLbl="node1" presStyleIdx="4" presStyleCnt="9">
        <dgm:presLayoutVars>
          <dgm:bulletEnabled val="1"/>
        </dgm:presLayoutVars>
      </dgm:prSet>
      <dgm:spPr/>
    </dgm:pt>
    <dgm:pt modelId="{7C7A3F02-155A-4C3B-A818-AC04276BC526}" type="pres">
      <dgm:prSet presAssocID="{F69D960F-3967-44D9-9085-B2D70A25880E}" presName="sibTrans" presStyleCnt="0"/>
      <dgm:spPr/>
    </dgm:pt>
    <dgm:pt modelId="{B105D1BB-B50B-4487-9BA3-3AF0C95F14CB}" type="pres">
      <dgm:prSet presAssocID="{816179C2-9908-4CCD-A5DF-D028B72EFD82}" presName="node" presStyleLbl="node1" presStyleIdx="5" presStyleCnt="9">
        <dgm:presLayoutVars>
          <dgm:bulletEnabled val="1"/>
        </dgm:presLayoutVars>
      </dgm:prSet>
      <dgm:spPr/>
    </dgm:pt>
    <dgm:pt modelId="{82DF7907-6D5F-44B0-BA79-B09AF20FE4EE}" type="pres">
      <dgm:prSet presAssocID="{BDF1DF22-25E7-4407-B64F-191741F95E68}" presName="sibTrans" presStyleCnt="0"/>
      <dgm:spPr/>
    </dgm:pt>
    <dgm:pt modelId="{9E7A5673-639B-4362-8067-970B00014C95}" type="pres">
      <dgm:prSet presAssocID="{B1BB9BBF-BFEE-4641-95EC-57730BF673E4}" presName="node" presStyleLbl="node1" presStyleIdx="6" presStyleCnt="9">
        <dgm:presLayoutVars>
          <dgm:bulletEnabled val="1"/>
        </dgm:presLayoutVars>
      </dgm:prSet>
      <dgm:spPr/>
    </dgm:pt>
    <dgm:pt modelId="{9C542ABC-3974-4E4E-B895-847AB02E1DEA}" type="pres">
      <dgm:prSet presAssocID="{98CCD185-AB82-465C-8A0F-350353309956}" presName="sibTrans" presStyleCnt="0"/>
      <dgm:spPr/>
    </dgm:pt>
    <dgm:pt modelId="{F2BE4781-ED41-4BE4-ACBC-1A185E4B3136}" type="pres">
      <dgm:prSet presAssocID="{A5DC4597-46C8-4234-A5A1-E63D1E333114}" presName="node" presStyleLbl="node1" presStyleIdx="7" presStyleCnt="9">
        <dgm:presLayoutVars>
          <dgm:bulletEnabled val="1"/>
        </dgm:presLayoutVars>
      </dgm:prSet>
      <dgm:spPr/>
    </dgm:pt>
    <dgm:pt modelId="{53ED6A07-35AB-410F-9A70-52F5E338C57E}" type="pres">
      <dgm:prSet presAssocID="{962DED8D-8C7D-4413-91FF-EC6756AB2529}" presName="sibTrans" presStyleCnt="0"/>
      <dgm:spPr/>
    </dgm:pt>
    <dgm:pt modelId="{1F21F4D5-D94A-4850-934E-6F4E06E91988}" type="pres">
      <dgm:prSet presAssocID="{A3B7E3E1-0786-4A86-B1BC-EEF1A0658060}" presName="node" presStyleLbl="node1" presStyleIdx="8" presStyleCnt="9" custScaleX="221146">
        <dgm:presLayoutVars>
          <dgm:bulletEnabled val="1"/>
        </dgm:presLayoutVars>
      </dgm:prSet>
      <dgm:spPr/>
    </dgm:pt>
  </dgm:ptLst>
  <dgm:cxnLst>
    <dgm:cxn modelId="{AE942D12-39E3-4474-BAB2-C7B0EC5E9649}" type="presOf" srcId="{1D7703BD-D01A-49F2-962B-170DDDAC4DBD}" destId="{2A0236B6-E9B8-4EE7-BC61-C0A638BEA791}" srcOrd="0" destOrd="0" presId="urn:microsoft.com/office/officeart/2005/8/layout/default"/>
    <dgm:cxn modelId="{82F26A3A-C531-4F07-ABD3-4E588737DA60}" type="presOf" srcId="{84DC8107-16B0-499A-9BBD-82CBBD40B4ED}" destId="{4C3C7F48-A6F6-4588-825F-0F18E1B09987}" srcOrd="0" destOrd="0" presId="urn:microsoft.com/office/officeart/2005/8/layout/default"/>
    <dgm:cxn modelId="{7608EC3F-D24E-44D7-9331-834ECB03CBAC}" type="presOf" srcId="{7C116BAC-8936-4252-BD06-4FE3FB672995}" destId="{DBE8BB03-6980-452D-9545-A6FADCC69E89}" srcOrd="0" destOrd="0" presId="urn:microsoft.com/office/officeart/2005/8/layout/default"/>
    <dgm:cxn modelId="{25736D50-E9CC-4444-906C-62EC17B7EBE0}" type="presOf" srcId="{7380F442-48B3-43AD-976E-7C701774EB31}" destId="{075B29B5-28BE-4A0A-A22C-1B37358CABA3}" srcOrd="0" destOrd="0" presId="urn:microsoft.com/office/officeart/2005/8/layout/default"/>
    <dgm:cxn modelId="{A65C8155-5FE7-4231-A161-72F92C8AD02D}" srcId="{84DC8107-16B0-499A-9BBD-82CBBD40B4ED}" destId="{7C116BAC-8936-4252-BD06-4FE3FB672995}" srcOrd="1" destOrd="0" parTransId="{8B26CF07-8253-45CE-A7A8-51F0919A767E}" sibTransId="{79E63E90-3003-4436-B59E-F6E233224445}"/>
    <dgm:cxn modelId="{2B271E63-00D3-4603-92C3-69F9B1BE7168}" srcId="{84DC8107-16B0-499A-9BBD-82CBBD40B4ED}" destId="{D64F8815-CD99-42B6-91AA-FBF1EC8B64A1}" srcOrd="2" destOrd="0" parTransId="{3E7DF940-3199-4A11-BB0A-EC32EADEBFD6}" sibTransId="{5975ACB1-1306-4689-AFCC-98DB72F0300C}"/>
    <dgm:cxn modelId="{69A04674-D507-431D-931D-720B69AD3407}" type="presOf" srcId="{D64F8815-CD99-42B6-91AA-FBF1EC8B64A1}" destId="{F010EF4D-BE50-4272-92C8-96B34AAC96E4}" srcOrd="0" destOrd="0" presId="urn:microsoft.com/office/officeart/2005/8/layout/default"/>
    <dgm:cxn modelId="{3050CA8E-DE19-4294-9858-FAB3C4B8EF08}" type="presOf" srcId="{FFFB026F-744A-42E5-BAAA-2909225EC35B}" destId="{6125FD1B-DDE5-46DA-9B51-D517BC29E28B}" srcOrd="0" destOrd="0" presId="urn:microsoft.com/office/officeart/2005/8/layout/default"/>
    <dgm:cxn modelId="{193E2895-F91C-4B02-8103-F3C6FFFD9701}" srcId="{84DC8107-16B0-499A-9BBD-82CBBD40B4ED}" destId="{A3B7E3E1-0786-4A86-B1BC-EEF1A0658060}" srcOrd="8" destOrd="0" parTransId="{96510BFB-FF33-419F-92CB-5A750846DFF0}" sibTransId="{4F6B8B80-5424-4D7F-A4E8-EE25E5BF4CDE}"/>
    <dgm:cxn modelId="{9B3F4A96-0102-4228-A78A-A84F53EB3926}" srcId="{84DC8107-16B0-499A-9BBD-82CBBD40B4ED}" destId="{FFFB026F-744A-42E5-BAAA-2909225EC35B}" srcOrd="3" destOrd="0" parTransId="{B80AB8B2-3AEE-43B0-A566-CC24AFFD49B0}" sibTransId="{9F297176-3B40-4D5B-935A-463AA0E854AF}"/>
    <dgm:cxn modelId="{7B4E5EA4-097B-4D31-9C5E-8D10CCC06E81}" type="presOf" srcId="{816179C2-9908-4CCD-A5DF-D028B72EFD82}" destId="{B105D1BB-B50B-4487-9BA3-3AF0C95F14CB}" srcOrd="0" destOrd="0" presId="urn:microsoft.com/office/officeart/2005/8/layout/default"/>
    <dgm:cxn modelId="{580C94AA-6964-4D75-A02E-3427EAB36223}" srcId="{84DC8107-16B0-499A-9BBD-82CBBD40B4ED}" destId="{A5DC4597-46C8-4234-A5A1-E63D1E333114}" srcOrd="7" destOrd="0" parTransId="{9B18A19C-E4A9-4425-B277-513E684A5FE7}" sibTransId="{962DED8D-8C7D-4413-91FF-EC6756AB2529}"/>
    <dgm:cxn modelId="{CD28C5AA-73F1-4423-8DED-0EC886CA0174}" srcId="{84DC8107-16B0-499A-9BBD-82CBBD40B4ED}" destId="{1D7703BD-D01A-49F2-962B-170DDDAC4DBD}" srcOrd="0" destOrd="0" parTransId="{AA7657BC-6AFD-4A51-B500-725535AB23DC}" sibTransId="{39DFFF83-EEAE-40CB-93BD-771412AAA9F0}"/>
    <dgm:cxn modelId="{345A19B3-DFCE-4C02-AC4C-CB795D461830}" srcId="{84DC8107-16B0-499A-9BBD-82CBBD40B4ED}" destId="{7380F442-48B3-43AD-976E-7C701774EB31}" srcOrd="4" destOrd="0" parTransId="{10DABB74-38C2-4DD2-B460-753AF29B4CB4}" sibTransId="{F69D960F-3967-44D9-9085-B2D70A25880E}"/>
    <dgm:cxn modelId="{4C805BBC-BECB-4485-8EF6-F2917391FED1}" srcId="{84DC8107-16B0-499A-9BBD-82CBBD40B4ED}" destId="{B1BB9BBF-BFEE-4641-95EC-57730BF673E4}" srcOrd="6" destOrd="0" parTransId="{D07BAFF4-29FA-47F9-989C-17BE0B79BF63}" sibTransId="{98CCD185-AB82-465C-8A0F-350353309956}"/>
    <dgm:cxn modelId="{7BE72AC4-8929-4C87-8F4D-9917C67E1126}" type="presOf" srcId="{B1BB9BBF-BFEE-4641-95EC-57730BF673E4}" destId="{9E7A5673-639B-4362-8067-970B00014C95}" srcOrd="0" destOrd="0" presId="urn:microsoft.com/office/officeart/2005/8/layout/default"/>
    <dgm:cxn modelId="{97498CC4-D273-46A1-BCA6-FFFAA38E5C1B}" type="presOf" srcId="{A3B7E3E1-0786-4A86-B1BC-EEF1A0658060}" destId="{1F21F4D5-D94A-4850-934E-6F4E06E91988}" srcOrd="0" destOrd="0" presId="urn:microsoft.com/office/officeart/2005/8/layout/default"/>
    <dgm:cxn modelId="{A834D2CF-3748-447E-AC82-CCC45DC6E477}" type="presOf" srcId="{A5DC4597-46C8-4234-A5A1-E63D1E333114}" destId="{F2BE4781-ED41-4BE4-ACBC-1A185E4B3136}" srcOrd="0" destOrd="0" presId="urn:microsoft.com/office/officeart/2005/8/layout/default"/>
    <dgm:cxn modelId="{882913F6-31C4-4872-B656-0BF89247E9AC}" srcId="{84DC8107-16B0-499A-9BBD-82CBBD40B4ED}" destId="{816179C2-9908-4CCD-A5DF-D028B72EFD82}" srcOrd="5" destOrd="0" parTransId="{D5C1640A-E44B-4BF4-B464-DC44484D3F59}" sibTransId="{BDF1DF22-25E7-4407-B64F-191741F95E68}"/>
    <dgm:cxn modelId="{E70A0D59-2401-4E53-AED4-F4AE4B371CEE}" type="presParOf" srcId="{4C3C7F48-A6F6-4588-825F-0F18E1B09987}" destId="{2A0236B6-E9B8-4EE7-BC61-C0A638BEA791}" srcOrd="0" destOrd="0" presId="urn:microsoft.com/office/officeart/2005/8/layout/default"/>
    <dgm:cxn modelId="{B2598406-8D74-4BDB-A855-333F9BCAF1A0}" type="presParOf" srcId="{4C3C7F48-A6F6-4588-825F-0F18E1B09987}" destId="{C17FB1EC-D334-47DE-A977-A14A896845B8}" srcOrd="1" destOrd="0" presId="urn:microsoft.com/office/officeart/2005/8/layout/default"/>
    <dgm:cxn modelId="{45717E0F-E8BF-481A-8FD2-4F4811D0CEF3}" type="presParOf" srcId="{4C3C7F48-A6F6-4588-825F-0F18E1B09987}" destId="{DBE8BB03-6980-452D-9545-A6FADCC69E89}" srcOrd="2" destOrd="0" presId="urn:microsoft.com/office/officeart/2005/8/layout/default"/>
    <dgm:cxn modelId="{97998AF7-2BD6-4D91-9977-4B282F3DCE04}" type="presParOf" srcId="{4C3C7F48-A6F6-4588-825F-0F18E1B09987}" destId="{E18C16DB-6112-410A-987A-01A236A5A51F}" srcOrd="3" destOrd="0" presId="urn:microsoft.com/office/officeart/2005/8/layout/default"/>
    <dgm:cxn modelId="{2E2A2B43-A600-4F10-92E9-6979394D13EA}" type="presParOf" srcId="{4C3C7F48-A6F6-4588-825F-0F18E1B09987}" destId="{F010EF4D-BE50-4272-92C8-96B34AAC96E4}" srcOrd="4" destOrd="0" presId="urn:microsoft.com/office/officeart/2005/8/layout/default"/>
    <dgm:cxn modelId="{A6509E53-BBEC-4D5A-BCE6-E73D9D07BA56}" type="presParOf" srcId="{4C3C7F48-A6F6-4588-825F-0F18E1B09987}" destId="{3F4E799C-0C57-473A-99F4-8DCA6244D458}" srcOrd="5" destOrd="0" presId="urn:microsoft.com/office/officeart/2005/8/layout/default"/>
    <dgm:cxn modelId="{B3ACEC6F-517C-429D-81F2-BFEE2863D141}" type="presParOf" srcId="{4C3C7F48-A6F6-4588-825F-0F18E1B09987}" destId="{6125FD1B-DDE5-46DA-9B51-D517BC29E28B}" srcOrd="6" destOrd="0" presId="urn:microsoft.com/office/officeart/2005/8/layout/default"/>
    <dgm:cxn modelId="{DF450E25-D562-485A-8940-D15439BE599F}" type="presParOf" srcId="{4C3C7F48-A6F6-4588-825F-0F18E1B09987}" destId="{FB508B85-8081-454F-9A25-12FF1FF2C92F}" srcOrd="7" destOrd="0" presId="urn:microsoft.com/office/officeart/2005/8/layout/default"/>
    <dgm:cxn modelId="{1AF0AC54-00E8-4B53-9B10-A033BAEA329B}" type="presParOf" srcId="{4C3C7F48-A6F6-4588-825F-0F18E1B09987}" destId="{075B29B5-28BE-4A0A-A22C-1B37358CABA3}" srcOrd="8" destOrd="0" presId="urn:microsoft.com/office/officeart/2005/8/layout/default"/>
    <dgm:cxn modelId="{D745CC81-7C8D-4765-994C-83E4B2419625}" type="presParOf" srcId="{4C3C7F48-A6F6-4588-825F-0F18E1B09987}" destId="{7C7A3F02-155A-4C3B-A818-AC04276BC526}" srcOrd="9" destOrd="0" presId="urn:microsoft.com/office/officeart/2005/8/layout/default"/>
    <dgm:cxn modelId="{AC03B93B-8E6E-4DD2-B1DA-9527C8A6F2E7}" type="presParOf" srcId="{4C3C7F48-A6F6-4588-825F-0F18E1B09987}" destId="{B105D1BB-B50B-4487-9BA3-3AF0C95F14CB}" srcOrd="10" destOrd="0" presId="urn:microsoft.com/office/officeart/2005/8/layout/default"/>
    <dgm:cxn modelId="{355253BB-A11D-495C-831F-2DC60BAEB086}" type="presParOf" srcId="{4C3C7F48-A6F6-4588-825F-0F18E1B09987}" destId="{82DF7907-6D5F-44B0-BA79-B09AF20FE4EE}" srcOrd="11" destOrd="0" presId="urn:microsoft.com/office/officeart/2005/8/layout/default"/>
    <dgm:cxn modelId="{B5A60D10-2AEC-4342-B1C2-80272A424BB3}" type="presParOf" srcId="{4C3C7F48-A6F6-4588-825F-0F18E1B09987}" destId="{9E7A5673-639B-4362-8067-970B00014C95}" srcOrd="12" destOrd="0" presId="urn:microsoft.com/office/officeart/2005/8/layout/default"/>
    <dgm:cxn modelId="{8DE4A43E-4AFF-47E1-9039-F0D6A3D35284}" type="presParOf" srcId="{4C3C7F48-A6F6-4588-825F-0F18E1B09987}" destId="{9C542ABC-3974-4E4E-B895-847AB02E1DEA}" srcOrd="13" destOrd="0" presId="urn:microsoft.com/office/officeart/2005/8/layout/default"/>
    <dgm:cxn modelId="{C1EE3E0C-3E5D-45D3-A5A1-71B22809A834}" type="presParOf" srcId="{4C3C7F48-A6F6-4588-825F-0F18E1B09987}" destId="{F2BE4781-ED41-4BE4-ACBC-1A185E4B3136}" srcOrd="14" destOrd="0" presId="urn:microsoft.com/office/officeart/2005/8/layout/default"/>
    <dgm:cxn modelId="{D6A9BAD4-36A6-4C84-AFA3-D4D431FF3137}" type="presParOf" srcId="{4C3C7F48-A6F6-4588-825F-0F18E1B09987}" destId="{53ED6A07-35AB-410F-9A70-52F5E338C57E}" srcOrd="15" destOrd="0" presId="urn:microsoft.com/office/officeart/2005/8/layout/default"/>
    <dgm:cxn modelId="{6C9831E5-1E96-4816-BB93-069210801728}" type="presParOf" srcId="{4C3C7F48-A6F6-4588-825F-0F18E1B09987}" destId="{1F21F4D5-D94A-4850-934E-6F4E06E91988}"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F981B3-9018-41F3-89FC-FBF7C040D050}"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CBAE71BF-EEFA-4430-8401-3A7495D591BF}">
      <dgm:prSet custT="1"/>
      <dgm:spPr/>
      <dgm:t>
        <a:bodyPr/>
        <a:lstStyle/>
        <a:p>
          <a:r>
            <a:rPr lang="en-US" sz="1800" b="1" dirty="0"/>
            <a:t>SHOULD BE WRITTEN TO EXPLAIN AN ERROR AND RESOLUTION TO THE ISSUES IN A FORWARD THINKING MANNER </a:t>
          </a:r>
        </a:p>
      </dgm:t>
    </dgm:pt>
    <dgm:pt modelId="{F7660B06-7032-42E6-B168-EE6BD4357CDD}" type="parTrans" cxnId="{3FC3EBDD-B7D3-431A-98B3-4FD5B6066859}">
      <dgm:prSet/>
      <dgm:spPr/>
      <dgm:t>
        <a:bodyPr/>
        <a:lstStyle/>
        <a:p>
          <a:endParaRPr lang="en-US"/>
        </a:p>
      </dgm:t>
    </dgm:pt>
    <dgm:pt modelId="{E693FE2A-190C-4899-83DE-B0ECBCE2F447}" type="sibTrans" cxnId="{3FC3EBDD-B7D3-431A-98B3-4FD5B6066859}">
      <dgm:prSet/>
      <dgm:spPr/>
      <dgm:t>
        <a:bodyPr/>
        <a:lstStyle/>
        <a:p>
          <a:endParaRPr lang="en-US"/>
        </a:p>
      </dgm:t>
    </dgm:pt>
    <dgm:pt modelId="{82FB59B3-7446-40C6-9461-53A3B032051D}">
      <dgm:prSet custT="1"/>
      <dgm:spPr/>
      <dgm:t>
        <a:bodyPr/>
        <a:lstStyle/>
        <a:p>
          <a:r>
            <a:rPr lang="en-US" sz="1800" b="1" dirty="0"/>
            <a:t>A CAPA SHOULD BE WRITTEN ON DEPARTMENT/</a:t>
          </a:r>
        </a:p>
        <a:p>
          <a:r>
            <a:rPr lang="en-US" sz="1800" b="1" dirty="0"/>
            <a:t>INSTITUTION FORM</a:t>
          </a:r>
        </a:p>
      </dgm:t>
    </dgm:pt>
    <dgm:pt modelId="{387D9A05-C93B-4F99-8F61-2D354640C9AB}" type="parTrans" cxnId="{F28ADD50-765B-4C01-99E5-E7236A65BFA7}">
      <dgm:prSet/>
      <dgm:spPr/>
      <dgm:t>
        <a:bodyPr/>
        <a:lstStyle/>
        <a:p>
          <a:endParaRPr lang="en-US"/>
        </a:p>
      </dgm:t>
    </dgm:pt>
    <dgm:pt modelId="{FA8D57D3-3D6E-46FB-8D19-7DCCBCB67DAA}" type="sibTrans" cxnId="{F28ADD50-765B-4C01-99E5-E7236A65BFA7}">
      <dgm:prSet/>
      <dgm:spPr/>
      <dgm:t>
        <a:bodyPr/>
        <a:lstStyle/>
        <a:p>
          <a:endParaRPr lang="en-US"/>
        </a:p>
      </dgm:t>
    </dgm:pt>
    <dgm:pt modelId="{5CF55CE3-E268-44C8-935F-A4B75BD1D08A}">
      <dgm:prSet custT="1"/>
      <dgm:spPr/>
      <dgm:t>
        <a:bodyPr/>
        <a:lstStyle/>
        <a:p>
          <a:r>
            <a:rPr lang="en-US" sz="1800" b="1" dirty="0"/>
            <a:t>SHOULD BE MAINTAINED AS AN ESSENTIAL DOCUMENT IN THE REGULATORY FILE</a:t>
          </a:r>
        </a:p>
      </dgm:t>
    </dgm:pt>
    <dgm:pt modelId="{360E988F-3933-4134-AA2C-FFF4D28F061F}" type="parTrans" cxnId="{CF6B1ACE-42D7-4C9F-B04A-B2D9A7CCABFB}">
      <dgm:prSet/>
      <dgm:spPr/>
      <dgm:t>
        <a:bodyPr/>
        <a:lstStyle/>
        <a:p>
          <a:endParaRPr lang="en-US"/>
        </a:p>
      </dgm:t>
    </dgm:pt>
    <dgm:pt modelId="{615EEB96-FA62-45DF-95EF-67394E575090}" type="sibTrans" cxnId="{CF6B1ACE-42D7-4C9F-B04A-B2D9A7CCABFB}">
      <dgm:prSet/>
      <dgm:spPr/>
      <dgm:t>
        <a:bodyPr/>
        <a:lstStyle/>
        <a:p>
          <a:endParaRPr lang="en-US"/>
        </a:p>
      </dgm:t>
    </dgm:pt>
    <dgm:pt modelId="{28B0609A-4E8B-49D7-8B3F-4C044AB7E876}">
      <dgm:prSet custT="1"/>
      <dgm:spPr/>
      <dgm:t>
        <a:bodyPr/>
        <a:lstStyle/>
        <a:p>
          <a:r>
            <a:rPr lang="en-US" sz="1800" b="1" dirty="0"/>
            <a:t>SHOULD BE SIGNED/DATED BY THE AUTHOR AND THE PI</a:t>
          </a:r>
        </a:p>
      </dgm:t>
    </dgm:pt>
    <dgm:pt modelId="{25A8EA94-344E-4328-BE48-FEF17AB81686}" type="parTrans" cxnId="{0823D411-4A99-40E3-B1B3-458B053C5EC8}">
      <dgm:prSet/>
      <dgm:spPr/>
      <dgm:t>
        <a:bodyPr/>
        <a:lstStyle/>
        <a:p>
          <a:endParaRPr lang="en-US"/>
        </a:p>
      </dgm:t>
    </dgm:pt>
    <dgm:pt modelId="{C7DB78E8-3E7D-4FE0-B184-79C55E784EFD}" type="sibTrans" cxnId="{0823D411-4A99-40E3-B1B3-458B053C5EC8}">
      <dgm:prSet/>
      <dgm:spPr/>
      <dgm:t>
        <a:bodyPr/>
        <a:lstStyle/>
        <a:p>
          <a:endParaRPr lang="en-US"/>
        </a:p>
      </dgm:t>
    </dgm:pt>
    <dgm:pt modelId="{DBAA027C-6928-45FA-BC54-2650E174205B}">
      <dgm:prSet custT="1"/>
      <dgm:spPr/>
      <dgm:t>
        <a:bodyPr/>
        <a:lstStyle/>
        <a:p>
          <a:r>
            <a:rPr lang="en-US" sz="1800" b="1" dirty="0"/>
            <a:t>TAKE RESPONSIBILTY FOR THE ERROR/EVENT/</a:t>
          </a:r>
        </a:p>
        <a:p>
          <a:r>
            <a:rPr lang="en-US" sz="1800" b="1" dirty="0"/>
            <a:t>ISSUE</a:t>
          </a:r>
        </a:p>
      </dgm:t>
    </dgm:pt>
    <dgm:pt modelId="{9EFAA1C8-E6D6-4D3C-A09E-6BA7F4C74FCF}" type="sibTrans" cxnId="{F9054088-87B9-4436-B4BE-E2034452D95E}">
      <dgm:prSet/>
      <dgm:spPr/>
      <dgm:t>
        <a:bodyPr/>
        <a:lstStyle/>
        <a:p>
          <a:endParaRPr lang="en-US"/>
        </a:p>
      </dgm:t>
    </dgm:pt>
    <dgm:pt modelId="{E824F9A6-46E3-40D3-9189-97717C0907B9}" type="parTrans" cxnId="{F9054088-87B9-4436-B4BE-E2034452D95E}">
      <dgm:prSet/>
      <dgm:spPr/>
      <dgm:t>
        <a:bodyPr/>
        <a:lstStyle/>
        <a:p>
          <a:endParaRPr lang="en-US"/>
        </a:p>
      </dgm:t>
    </dgm:pt>
    <dgm:pt modelId="{0EFE310A-63CB-447D-9C36-4DE1E2E6BFD8}">
      <dgm:prSet custT="1"/>
      <dgm:spPr/>
      <dgm:t>
        <a:bodyPr/>
        <a:lstStyle/>
        <a:p>
          <a:r>
            <a:rPr lang="en-US" sz="1800" b="1" dirty="0">
              <a:solidFill>
                <a:schemeClr val="tx1">
                  <a:lumMod val="75000"/>
                  <a:lumOff val="25000"/>
                </a:schemeClr>
              </a:solidFill>
            </a:rPr>
            <a:t>Make sure to DO WHAT YOU SAY YOU WILL DO  </a:t>
          </a:r>
        </a:p>
      </dgm:t>
    </dgm:pt>
    <dgm:pt modelId="{940B7183-EC85-4E28-891D-566E7596D20E}" type="parTrans" cxnId="{683199A4-19E1-4DE7-BCFD-4CD7FF334D2D}">
      <dgm:prSet/>
      <dgm:spPr/>
      <dgm:t>
        <a:bodyPr/>
        <a:lstStyle/>
        <a:p>
          <a:endParaRPr lang="en-US"/>
        </a:p>
      </dgm:t>
    </dgm:pt>
    <dgm:pt modelId="{3C3BE934-BB88-4120-9749-2985E537EFC6}" type="sibTrans" cxnId="{683199A4-19E1-4DE7-BCFD-4CD7FF334D2D}">
      <dgm:prSet/>
      <dgm:spPr/>
      <dgm:t>
        <a:bodyPr/>
        <a:lstStyle/>
        <a:p>
          <a:endParaRPr lang="en-US"/>
        </a:p>
      </dgm:t>
    </dgm:pt>
    <dgm:pt modelId="{41BD78FD-B63C-47EB-8489-F091C77CF037}">
      <dgm:prSet custT="1"/>
      <dgm:spPr/>
      <dgm:t>
        <a:bodyPr/>
        <a:lstStyle/>
        <a:p>
          <a:r>
            <a:rPr lang="en-US" sz="1800" b="1" dirty="0">
              <a:solidFill>
                <a:schemeClr val="tx1">
                  <a:lumMod val="75000"/>
                  <a:lumOff val="25000"/>
                </a:schemeClr>
              </a:solidFill>
            </a:rPr>
            <a:t>APPROPRIATELY ASSESS CAUSES OF THE PROBLEM </a:t>
          </a:r>
        </a:p>
      </dgm:t>
    </dgm:pt>
    <dgm:pt modelId="{95C6E220-C762-427E-A430-29349C855D28}" type="parTrans" cxnId="{9E2F35CF-DB4A-4AC3-B19C-11BEA20FAE0D}">
      <dgm:prSet/>
      <dgm:spPr/>
      <dgm:t>
        <a:bodyPr/>
        <a:lstStyle/>
        <a:p>
          <a:endParaRPr lang="en-US"/>
        </a:p>
      </dgm:t>
    </dgm:pt>
    <dgm:pt modelId="{AC0747E7-7447-410D-9C92-391A3EEFE4F4}" type="sibTrans" cxnId="{9E2F35CF-DB4A-4AC3-B19C-11BEA20FAE0D}">
      <dgm:prSet/>
      <dgm:spPr/>
      <dgm:t>
        <a:bodyPr/>
        <a:lstStyle/>
        <a:p>
          <a:endParaRPr lang="en-US"/>
        </a:p>
      </dgm:t>
    </dgm:pt>
    <dgm:pt modelId="{296C296F-1929-4F09-8A2F-0BDCC7C43562}">
      <dgm:prSet custT="1"/>
      <dgm:spPr/>
      <dgm:t>
        <a:bodyPr/>
        <a:lstStyle/>
        <a:p>
          <a:r>
            <a:rPr lang="en-US" sz="1800" b="1" dirty="0">
              <a:solidFill>
                <a:schemeClr val="tx1">
                  <a:lumMod val="75000"/>
                  <a:lumOff val="25000"/>
                </a:schemeClr>
              </a:solidFill>
            </a:rPr>
            <a:t>TRAIN STAFF ON NEW PROCESSES </a:t>
          </a:r>
          <a:endParaRPr lang="en-US" sz="1800" dirty="0"/>
        </a:p>
      </dgm:t>
    </dgm:pt>
    <dgm:pt modelId="{F9167E19-5B32-4C5D-9420-C4DCD5CF94D6}" type="parTrans" cxnId="{CB6D683B-0E0D-420D-9F0D-A16C55D4EBC5}">
      <dgm:prSet/>
      <dgm:spPr/>
      <dgm:t>
        <a:bodyPr/>
        <a:lstStyle/>
        <a:p>
          <a:endParaRPr lang="en-US"/>
        </a:p>
      </dgm:t>
    </dgm:pt>
    <dgm:pt modelId="{7AD6D177-6631-4534-8342-623C6358BB41}" type="sibTrans" cxnId="{CB6D683B-0E0D-420D-9F0D-A16C55D4EBC5}">
      <dgm:prSet/>
      <dgm:spPr/>
      <dgm:t>
        <a:bodyPr/>
        <a:lstStyle/>
        <a:p>
          <a:endParaRPr lang="en-US"/>
        </a:p>
      </dgm:t>
    </dgm:pt>
    <dgm:pt modelId="{2D43CA4F-0216-453C-A79A-772CCFE9B67C}">
      <dgm:prSet custT="1"/>
      <dgm:spPr/>
      <dgm:t>
        <a:bodyPr/>
        <a:lstStyle/>
        <a:p>
          <a:r>
            <a:rPr lang="en-US" sz="1800" b="1" dirty="0">
              <a:solidFill>
                <a:schemeClr val="tx1">
                  <a:lumMod val="75000"/>
                  <a:lumOff val="25000"/>
                </a:schemeClr>
              </a:solidFill>
            </a:rPr>
            <a:t>EVALUATE TO ENSURE YOUR CAPA WORKS </a:t>
          </a:r>
          <a:endParaRPr lang="en-US" sz="1800" dirty="0"/>
        </a:p>
      </dgm:t>
    </dgm:pt>
    <dgm:pt modelId="{B4B884F3-4FA9-485F-8F2D-F153C9110DBF}" type="parTrans" cxnId="{478C6296-7239-4996-8D6A-A997F15AF118}">
      <dgm:prSet/>
      <dgm:spPr/>
      <dgm:t>
        <a:bodyPr/>
        <a:lstStyle/>
        <a:p>
          <a:endParaRPr lang="en-US"/>
        </a:p>
      </dgm:t>
    </dgm:pt>
    <dgm:pt modelId="{8C273D9B-A64A-4081-B907-61148C6D4B30}" type="sibTrans" cxnId="{478C6296-7239-4996-8D6A-A997F15AF118}">
      <dgm:prSet/>
      <dgm:spPr/>
      <dgm:t>
        <a:bodyPr/>
        <a:lstStyle/>
        <a:p>
          <a:endParaRPr lang="en-US"/>
        </a:p>
      </dgm:t>
    </dgm:pt>
    <dgm:pt modelId="{F1DB97BE-6487-4846-8816-1CF742155DF8}">
      <dgm:prSet custT="1"/>
      <dgm:spPr/>
      <dgm:t>
        <a:bodyPr/>
        <a:lstStyle/>
        <a:p>
          <a:r>
            <a:rPr lang="en-US" sz="1800" b="1" dirty="0">
              <a:solidFill>
                <a:schemeClr val="tx1">
                  <a:lumMod val="75000"/>
                  <a:lumOff val="25000"/>
                </a:schemeClr>
              </a:solidFill>
            </a:rPr>
            <a:t>DOCUMENT</a:t>
          </a:r>
          <a:r>
            <a:rPr lang="en-US" sz="1900" b="1" dirty="0">
              <a:solidFill>
                <a:schemeClr val="tx1">
                  <a:lumMod val="75000"/>
                  <a:lumOff val="25000"/>
                </a:schemeClr>
              </a:solidFill>
            </a:rPr>
            <a:t> EVERY STEP OF YOUR CAPA </a:t>
          </a:r>
        </a:p>
      </dgm:t>
    </dgm:pt>
    <dgm:pt modelId="{ADD88C4B-92AC-4BCF-BC04-33400C972D8C}" type="parTrans" cxnId="{B3FA0AB4-6AFF-43B2-BB15-4F5C08DDEF8A}">
      <dgm:prSet/>
      <dgm:spPr/>
      <dgm:t>
        <a:bodyPr/>
        <a:lstStyle/>
        <a:p>
          <a:endParaRPr lang="en-US"/>
        </a:p>
      </dgm:t>
    </dgm:pt>
    <dgm:pt modelId="{FAEEE932-DA65-4D3C-A38E-81210D68939F}" type="sibTrans" cxnId="{B3FA0AB4-6AFF-43B2-BB15-4F5C08DDEF8A}">
      <dgm:prSet/>
      <dgm:spPr/>
      <dgm:t>
        <a:bodyPr/>
        <a:lstStyle/>
        <a:p>
          <a:endParaRPr lang="en-US"/>
        </a:p>
      </dgm:t>
    </dgm:pt>
    <dgm:pt modelId="{87D327E3-8B28-4B23-818B-380ACF121D67}" type="pres">
      <dgm:prSet presAssocID="{82F981B3-9018-41F3-89FC-FBF7C040D050}" presName="diagram" presStyleCnt="0">
        <dgm:presLayoutVars>
          <dgm:dir/>
          <dgm:resizeHandles val="exact"/>
        </dgm:presLayoutVars>
      </dgm:prSet>
      <dgm:spPr/>
    </dgm:pt>
    <dgm:pt modelId="{113EF962-B5B6-4679-B26C-0C85C8B02039}" type="pres">
      <dgm:prSet presAssocID="{CBAE71BF-EEFA-4430-8401-3A7495D591BF}" presName="node" presStyleLbl="node1" presStyleIdx="0" presStyleCnt="10" custScaleY="142062" custLinFactX="100000" custLinFactNeighborX="130198" custLinFactNeighborY="1801">
        <dgm:presLayoutVars>
          <dgm:bulletEnabled val="1"/>
        </dgm:presLayoutVars>
      </dgm:prSet>
      <dgm:spPr/>
    </dgm:pt>
    <dgm:pt modelId="{52A99A6C-DC2A-4D6E-98F7-1E0DA6E10697}" type="pres">
      <dgm:prSet presAssocID="{E693FE2A-190C-4899-83DE-B0ECBCE2F447}" presName="sibTrans" presStyleCnt="0"/>
      <dgm:spPr/>
    </dgm:pt>
    <dgm:pt modelId="{65546DE3-2016-42C4-AE58-0E8942B9BC01}" type="pres">
      <dgm:prSet presAssocID="{82FB59B3-7446-40C6-9461-53A3B032051D}" presName="node" presStyleLbl="node1" presStyleIdx="1" presStyleCnt="10" custLinFactX="100000" custLinFactY="44087" custLinFactNeighborX="109161" custLinFactNeighborY="100000">
        <dgm:presLayoutVars>
          <dgm:bulletEnabled val="1"/>
        </dgm:presLayoutVars>
      </dgm:prSet>
      <dgm:spPr/>
    </dgm:pt>
    <dgm:pt modelId="{882F6AC7-D6F1-4C79-9BD1-C208EB61DCEB}" type="pres">
      <dgm:prSet presAssocID="{FA8D57D3-3D6E-46FB-8D19-7DCCBCB67DAA}" presName="sibTrans" presStyleCnt="0"/>
      <dgm:spPr/>
    </dgm:pt>
    <dgm:pt modelId="{7DA27313-3D49-412E-9895-1FB5F2FC8F31}" type="pres">
      <dgm:prSet presAssocID="{DBAA027C-6928-45FA-BC54-2650E174205B}" presName="node" presStyleLbl="node1" presStyleIdx="2" presStyleCnt="10" custScaleX="82874" custScaleY="135895" custLinFactX="-84262" custLinFactNeighborX="-100000" custLinFactNeighborY="1180">
        <dgm:presLayoutVars>
          <dgm:bulletEnabled val="1"/>
        </dgm:presLayoutVars>
      </dgm:prSet>
      <dgm:spPr/>
    </dgm:pt>
    <dgm:pt modelId="{BD285E89-5CE5-4E33-BDD4-DC378D9712B6}" type="pres">
      <dgm:prSet presAssocID="{9EFAA1C8-E6D6-4D3C-A09E-6BA7F4C74FCF}" presName="sibTrans" presStyleCnt="0"/>
      <dgm:spPr/>
    </dgm:pt>
    <dgm:pt modelId="{686C94AD-D3F6-43CA-9791-65A4E84CA16F}" type="pres">
      <dgm:prSet presAssocID="{28B0609A-4E8B-49D7-8B3F-4C044AB7E876}" presName="node" presStyleLbl="node1" presStyleIdx="3" presStyleCnt="10" custScaleX="74854" custLinFactNeighborX="23485" custLinFactNeighborY="8143">
        <dgm:presLayoutVars>
          <dgm:bulletEnabled val="1"/>
        </dgm:presLayoutVars>
      </dgm:prSet>
      <dgm:spPr/>
    </dgm:pt>
    <dgm:pt modelId="{C9479C45-9BAA-492A-8F4E-8745946518A6}" type="pres">
      <dgm:prSet presAssocID="{C7DB78E8-3E7D-4FE0-B184-79C55E784EFD}" presName="sibTrans" presStyleCnt="0"/>
      <dgm:spPr/>
    </dgm:pt>
    <dgm:pt modelId="{EC1D39E7-26D0-4CA8-A679-4D6B8E8928B6}" type="pres">
      <dgm:prSet presAssocID="{5CF55CE3-E268-44C8-935F-A4B75BD1D08A}" presName="node" presStyleLbl="node1" presStyleIdx="4" presStyleCnt="10" custScaleY="128793" custLinFactX="-100000" custLinFactY="49028" custLinFactNeighborX="-160523" custLinFactNeighborY="100000">
        <dgm:presLayoutVars>
          <dgm:bulletEnabled val="1"/>
        </dgm:presLayoutVars>
      </dgm:prSet>
      <dgm:spPr/>
    </dgm:pt>
    <dgm:pt modelId="{B094580C-F5D7-483A-855B-A26F2E445BCB}" type="pres">
      <dgm:prSet presAssocID="{615EEB96-FA62-45DF-95EF-67394E575090}" presName="sibTrans" presStyleCnt="0"/>
      <dgm:spPr/>
    </dgm:pt>
    <dgm:pt modelId="{E8B61F54-DAB3-4FB4-A0EF-62827DF82427}" type="pres">
      <dgm:prSet presAssocID="{F1DB97BE-6487-4846-8816-1CF742155DF8}" presName="node" presStyleLbl="node1" presStyleIdx="5" presStyleCnt="10" custScaleX="88632" custScaleY="78032" custLinFactNeighborX="11111" custLinFactNeighborY="10031">
        <dgm:presLayoutVars>
          <dgm:bulletEnabled val="1"/>
        </dgm:presLayoutVars>
      </dgm:prSet>
      <dgm:spPr/>
    </dgm:pt>
    <dgm:pt modelId="{AEB09CA2-C34F-47CE-8A7A-88638D46C39E}" type="pres">
      <dgm:prSet presAssocID="{FAEEE932-DA65-4D3C-A38E-81210D68939F}" presName="sibTrans" presStyleCnt="0"/>
      <dgm:spPr/>
    </dgm:pt>
    <dgm:pt modelId="{12532392-7C88-4A1A-AC86-D882B0993A5D}" type="pres">
      <dgm:prSet presAssocID="{2D43CA4F-0216-453C-A79A-772CCFE9B67C}" presName="node" presStyleLbl="node1" presStyleIdx="6" presStyleCnt="10" custScaleX="78129" custLinFactX="120200" custLinFactY="-31275" custLinFactNeighborX="200000" custLinFactNeighborY="-100000">
        <dgm:presLayoutVars>
          <dgm:bulletEnabled val="1"/>
        </dgm:presLayoutVars>
      </dgm:prSet>
      <dgm:spPr/>
    </dgm:pt>
    <dgm:pt modelId="{6174AE2F-7DC9-406C-ABDC-BFF17E909BA7}" type="pres">
      <dgm:prSet presAssocID="{8C273D9B-A64A-4081-B907-61148C6D4B30}" presName="sibTrans" presStyleCnt="0"/>
      <dgm:spPr/>
    </dgm:pt>
    <dgm:pt modelId="{006F4652-7D2E-4275-9A5D-4C6125C24868}" type="pres">
      <dgm:prSet presAssocID="{296C296F-1929-4F09-8A2F-0BDCC7C43562}" presName="node" presStyleLbl="node1" presStyleIdx="7" presStyleCnt="10" custScaleX="63707" custLinFactNeighborX="28704" custLinFactNeighborY="8487">
        <dgm:presLayoutVars>
          <dgm:bulletEnabled val="1"/>
        </dgm:presLayoutVars>
      </dgm:prSet>
      <dgm:spPr/>
    </dgm:pt>
    <dgm:pt modelId="{C4DB6FEE-4000-40B7-BDB0-4775606643C3}" type="pres">
      <dgm:prSet presAssocID="{7AD6D177-6631-4534-8342-623C6358BB41}" presName="sibTrans" presStyleCnt="0"/>
      <dgm:spPr/>
    </dgm:pt>
    <dgm:pt modelId="{36393EED-B006-49A0-AD16-5E7C6170381D}" type="pres">
      <dgm:prSet presAssocID="{41BD78FD-B63C-47EB-8489-F091C77CF037}" presName="node" presStyleLbl="node1" presStyleIdx="8" presStyleCnt="10" custLinFactX="-63247" custLinFactY="-36956" custLinFactNeighborX="-100000" custLinFactNeighborY="-100000">
        <dgm:presLayoutVars>
          <dgm:bulletEnabled val="1"/>
        </dgm:presLayoutVars>
      </dgm:prSet>
      <dgm:spPr/>
    </dgm:pt>
    <dgm:pt modelId="{8AF43668-FA09-45E1-87BD-8E4798819F6B}" type="pres">
      <dgm:prSet presAssocID="{AC0747E7-7447-410D-9C92-391A3EEFE4F4}" presName="sibTrans" presStyleCnt="0"/>
      <dgm:spPr/>
    </dgm:pt>
    <dgm:pt modelId="{E0486642-43E9-4E57-80CB-869A27D5A394}" type="pres">
      <dgm:prSet presAssocID="{0EFE310A-63CB-447D-9C36-4DE1E2E6BFD8}" presName="node" presStyleLbl="node1" presStyleIdx="9" presStyleCnt="10" custScaleX="69203" custLinFactNeighborX="26389" custLinFactNeighborY="4630">
        <dgm:presLayoutVars>
          <dgm:bulletEnabled val="1"/>
        </dgm:presLayoutVars>
      </dgm:prSet>
      <dgm:spPr/>
    </dgm:pt>
  </dgm:ptLst>
  <dgm:cxnLst>
    <dgm:cxn modelId="{0823D411-4A99-40E3-B1B3-458B053C5EC8}" srcId="{82F981B3-9018-41F3-89FC-FBF7C040D050}" destId="{28B0609A-4E8B-49D7-8B3F-4C044AB7E876}" srcOrd="3" destOrd="0" parTransId="{25A8EA94-344E-4328-BE48-FEF17AB81686}" sibTransId="{C7DB78E8-3E7D-4FE0-B184-79C55E784EFD}"/>
    <dgm:cxn modelId="{DF8AF011-68C4-4125-A5FA-569B2A7CAD0F}" type="presOf" srcId="{296C296F-1929-4F09-8A2F-0BDCC7C43562}" destId="{006F4652-7D2E-4275-9A5D-4C6125C24868}" srcOrd="0" destOrd="0" presId="urn:microsoft.com/office/officeart/2005/8/layout/default"/>
    <dgm:cxn modelId="{9AF9D718-3152-4395-8772-FD38ECAA05F1}" type="presOf" srcId="{5CF55CE3-E268-44C8-935F-A4B75BD1D08A}" destId="{EC1D39E7-26D0-4CA8-A679-4D6B8E8928B6}" srcOrd="0" destOrd="0" presId="urn:microsoft.com/office/officeart/2005/8/layout/default"/>
    <dgm:cxn modelId="{D28D9C2E-5C6D-42F8-8A52-E44133463BE2}" type="presOf" srcId="{DBAA027C-6928-45FA-BC54-2650E174205B}" destId="{7DA27313-3D49-412E-9895-1FB5F2FC8F31}" srcOrd="0" destOrd="0" presId="urn:microsoft.com/office/officeart/2005/8/layout/default"/>
    <dgm:cxn modelId="{CB6D683B-0E0D-420D-9F0D-A16C55D4EBC5}" srcId="{82F981B3-9018-41F3-89FC-FBF7C040D050}" destId="{296C296F-1929-4F09-8A2F-0BDCC7C43562}" srcOrd="7" destOrd="0" parTransId="{F9167E19-5B32-4C5D-9420-C4DCD5CF94D6}" sibTransId="{7AD6D177-6631-4534-8342-623C6358BB41}"/>
    <dgm:cxn modelId="{F28ADD50-765B-4C01-99E5-E7236A65BFA7}" srcId="{82F981B3-9018-41F3-89FC-FBF7C040D050}" destId="{82FB59B3-7446-40C6-9461-53A3B032051D}" srcOrd="1" destOrd="0" parTransId="{387D9A05-C93B-4F99-8F61-2D354640C9AB}" sibTransId="{FA8D57D3-3D6E-46FB-8D19-7DCCBCB67DAA}"/>
    <dgm:cxn modelId="{6651935F-B64C-4076-B9A6-CA9B02529F45}" type="presOf" srcId="{41BD78FD-B63C-47EB-8489-F091C77CF037}" destId="{36393EED-B006-49A0-AD16-5E7C6170381D}" srcOrd="0" destOrd="0" presId="urn:microsoft.com/office/officeart/2005/8/layout/default"/>
    <dgm:cxn modelId="{E4CBCE7B-94E1-42D8-AABC-96C91EC4FC27}" type="presOf" srcId="{82FB59B3-7446-40C6-9461-53A3B032051D}" destId="{65546DE3-2016-42C4-AE58-0E8942B9BC01}" srcOrd="0" destOrd="0" presId="urn:microsoft.com/office/officeart/2005/8/layout/default"/>
    <dgm:cxn modelId="{D7FC3481-A342-495A-9350-CDF0266CF391}" type="presOf" srcId="{CBAE71BF-EEFA-4430-8401-3A7495D591BF}" destId="{113EF962-B5B6-4679-B26C-0C85C8B02039}" srcOrd="0" destOrd="0" presId="urn:microsoft.com/office/officeart/2005/8/layout/default"/>
    <dgm:cxn modelId="{F9054088-87B9-4436-B4BE-E2034452D95E}" srcId="{82F981B3-9018-41F3-89FC-FBF7C040D050}" destId="{DBAA027C-6928-45FA-BC54-2650E174205B}" srcOrd="2" destOrd="0" parTransId="{E824F9A6-46E3-40D3-9189-97717C0907B9}" sibTransId="{9EFAA1C8-E6D6-4D3C-A09E-6BA7F4C74FCF}"/>
    <dgm:cxn modelId="{1BAF9E88-D2DD-408F-AA57-32573597865F}" type="presOf" srcId="{2D43CA4F-0216-453C-A79A-772CCFE9B67C}" destId="{12532392-7C88-4A1A-AC86-D882B0993A5D}" srcOrd="0" destOrd="0" presId="urn:microsoft.com/office/officeart/2005/8/layout/default"/>
    <dgm:cxn modelId="{478C6296-7239-4996-8D6A-A997F15AF118}" srcId="{82F981B3-9018-41F3-89FC-FBF7C040D050}" destId="{2D43CA4F-0216-453C-A79A-772CCFE9B67C}" srcOrd="6" destOrd="0" parTransId="{B4B884F3-4FA9-485F-8F2D-F153C9110DBF}" sibTransId="{8C273D9B-A64A-4081-B907-61148C6D4B30}"/>
    <dgm:cxn modelId="{54AFF798-B010-468E-A316-31662FABA797}" type="presOf" srcId="{28B0609A-4E8B-49D7-8B3F-4C044AB7E876}" destId="{686C94AD-D3F6-43CA-9791-65A4E84CA16F}" srcOrd="0" destOrd="0" presId="urn:microsoft.com/office/officeart/2005/8/layout/default"/>
    <dgm:cxn modelId="{683199A4-19E1-4DE7-BCFD-4CD7FF334D2D}" srcId="{82F981B3-9018-41F3-89FC-FBF7C040D050}" destId="{0EFE310A-63CB-447D-9C36-4DE1E2E6BFD8}" srcOrd="9" destOrd="0" parTransId="{940B7183-EC85-4E28-891D-566E7596D20E}" sibTransId="{3C3BE934-BB88-4120-9749-2985E537EFC6}"/>
    <dgm:cxn modelId="{9EE978B2-D5BF-45FE-9B1C-F004BFC463E9}" type="presOf" srcId="{82F981B3-9018-41F3-89FC-FBF7C040D050}" destId="{87D327E3-8B28-4B23-818B-380ACF121D67}" srcOrd="0" destOrd="0" presId="urn:microsoft.com/office/officeart/2005/8/layout/default"/>
    <dgm:cxn modelId="{B3FA0AB4-6AFF-43B2-BB15-4F5C08DDEF8A}" srcId="{82F981B3-9018-41F3-89FC-FBF7C040D050}" destId="{F1DB97BE-6487-4846-8816-1CF742155DF8}" srcOrd="5" destOrd="0" parTransId="{ADD88C4B-92AC-4BCF-BC04-33400C972D8C}" sibTransId="{FAEEE932-DA65-4D3C-A38E-81210D68939F}"/>
    <dgm:cxn modelId="{CF6B1ACE-42D7-4C9F-B04A-B2D9A7CCABFB}" srcId="{82F981B3-9018-41F3-89FC-FBF7C040D050}" destId="{5CF55CE3-E268-44C8-935F-A4B75BD1D08A}" srcOrd="4" destOrd="0" parTransId="{360E988F-3933-4134-AA2C-FFF4D28F061F}" sibTransId="{615EEB96-FA62-45DF-95EF-67394E575090}"/>
    <dgm:cxn modelId="{9E2F35CF-DB4A-4AC3-B19C-11BEA20FAE0D}" srcId="{82F981B3-9018-41F3-89FC-FBF7C040D050}" destId="{41BD78FD-B63C-47EB-8489-F091C77CF037}" srcOrd="8" destOrd="0" parTransId="{95C6E220-C762-427E-A430-29349C855D28}" sibTransId="{AC0747E7-7447-410D-9C92-391A3EEFE4F4}"/>
    <dgm:cxn modelId="{3FC3EBDD-B7D3-431A-98B3-4FD5B6066859}" srcId="{82F981B3-9018-41F3-89FC-FBF7C040D050}" destId="{CBAE71BF-EEFA-4430-8401-3A7495D591BF}" srcOrd="0" destOrd="0" parTransId="{F7660B06-7032-42E6-B168-EE6BD4357CDD}" sibTransId="{E693FE2A-190C-4899-83DE-B0ECBCE2F447}"/>
    <dgm:cxn modelId="{BF3D57EF-388C-499C-AE38-B6AB8C1CF14B}" type="presOf" srcId="{0EFE310A-63CB-447D-9C36-4DE1E2E6BFD8}" destId="{E0486642-43E9-4E57-80CB-869A27D5A394}" srcOrd="0" destOrd="0" presId="urn:microsoft.com/office/officeart/2005/8/layout/default"/>
    <dgm:cxn modelId="{1939DAF3-DE9B-4684-B403-D4E4340F1B49}" type="presOf" srcId="{F1DB97BE-6487-4846-8816-1CF742155DF8}" destId="{E8B61F54-DAB3-4FB4-A0EF-62827DF82427}" srcOrd="0" destOrd="0" presId="urn:microsoft.com/office/officeart/2005/8/layout/default"/>
    <dgm:cxn modelId="{BCD7E876-A8EA-4243-8E3E-083FE9329B81}" type="presParOf" srcId="{87D327E3-8B28-4B23-818B-380ACF121D67}" destId="{113EF962-B5B6-4679-B26C-0C85C8B02039}" srcOrd="0" destOrd="0" presId="urn:microsoft.com/office/officeart/2005/8/layout/default"/>
    <dgm:cxn modelId="{75CD96F2-CC73-4B38-95FD-AD9B89172BB3}" type="presParOf" srcId="{87D327E3-8B28-4B23-818B-380ACF121D67}" destId="{52A99A6C-DC2A-4D6E-98F7-1E0DA6E10697}" srcOrd="1" destOrd="0" presId="urn:microsoft.com/office/officeart/2005/8/layout/default"/>
    <dgm:cxn modelId="{4AD73B8B-27E9-44ED-B21E-BBBB85049B0F}" type="presParOf" srcId="{87D327E3-8B28-4B23-818B-380ACF121D67}" destId="{65546DE3-2016-42C4-AE58-0E8942B9BC01}" srcOrd="2" destOrd="0" presId="urn:microsoft.com/office/officeart/2005/8/layout/default"/>
    <dgm:cxn modelId="{F6095741-EBB0-445B-8D75-DBE499530C49}" type="presParOf" srcId="{87D327E3-8B28-4B23-818B-380ACF121D67}" destId="{882F6AC7-D6F1-4C79-9BD1-C208EB61DCEB}" srcOrd="3" destOrd="0" presId="urn:microsoft.com/office/officeart/2005/8/layout/default"/>
    <dgm:cxn modelId="{BF63BDEF-5A7B-46C7-8590-70C0811C9927}" type="presParOf" srcId="{87D327E3-8B28-4B23-818B-380ACF121D67}" destId="{7DA27313-3D49-412E-9895-1FB5F2FC8F31}" srcOrd="4" destOrd="0" presId="urn:microsoft.com/office/officeart/2005/8/layout/default"/>
    <dgm:cxn modelId="{B052F77B-0901-4A23-8E17-DD33BF382FE2}" type="presParOf" srcId="{87D327E3-8B28-4B23-818B-380ACF121D67}" destId="{BD285E89-5CE5-4E33-BDD4-DC378D9712B6}" srcOrd="5" destOrd="0" presId="urn:microsoft.com/office/officeart/2005/8/layout/default"/>
    <dgm:cxn modelId="{D2222F37-F799-40B4-A5BE-11841CCC9E9E}" type="presParOf" srcId="{87D327E3-8B28-4B23-818B-380ACF121D67}" destId="{686C94AD-D3F6-43CA-9791-65A4E84CA16F}" srcOrd="6" destOrd="0" presId="urn:microsoft.com/office/officeart/2005/8/layout/default"/>
    <dgm:cxn modelId="{9A3203D6-3D9D-4F51-B253-FFE960F5C5A3}" type="presParOf" srcId="{87D327E3-8B28-4B23-818B-380ACF121D67}" destId="{C9479C45-9BAA-492A-8F4E-8745946518A6}" srcOrd="7" destOrd="0" presId="urn:microsoft.com/office/officeart/2005/8/layout/default"/>
    <dgm:cxn modelId="{5407A759-EA19-4554-B2CB-D3D730F01AB5}" type="presParOf" srcId="{87D327E3-8B28-4B23-818B-380ACF121D67}" destId="{EC1D39E7-26D0-4CA8-A679-4D6B8E8928B6}" srcOrd="8" destOrd="0" presId="urn:microsoft.com/office/officeart/2005/8/layout/default"/>
    <dgm:cxn modelId="{087C7C8E-B568-4676-893A-A4552FB2DC90}" type="presParOf" srcId="{87D327E3-8B28-4B23-818B-380ACF121D67}" destId="{B094580C-F5D7-483A-855B-A26F2E445BCB}" srcOrd="9" destOrd="0" presId="urn:microsoft.com/office/officeart/2005/8/layout/default"/>
    <dgm:cxn modelId="{D3C6F3CE-2E45-4252-9FBA-8DEE04FE9120}" type="presParOf" srcId="{87D327E3-8B28-4B23-818B-380ACF121D67}" destId="{E8B61F54-DAB3-4FB4-A0EF-62827DF82427}" srcOrd="10" destOrd="0" presId="urn:microsoft.com/office/officeart/2005/8/layout/default"/>
    <dgm:cxn modelId="{F86AC611-CB90-478A-9678-FD7D0A4CE336}" type="presParOf" srcId="{87D327E3-8B28-4B23-818B-380ACF121D67}" destId="{AEB09CA2-C34F-47CE-8A7A-88638D46C39E}" srcOrd="11" destOrd="0" presId="urn:microsoft.com/office/officeart/2005/8/layout/default"/>
    <dgm:cxn modelId="{E2F80ABE-DB10-4146-8FDF-3BBBF2888B09}" type="presParOf" srcId="{87D327E3-8B28-4B23-818B-380ACF121D67}" destId="{12532392-7C88-4A1A-AC86-D882B0993A5D}" srcOrd="12" destOrd="0" presId="urn:microsoft.com/office/officeart/2005/8/layout/default"/>
    <dgm:cxn modelId="{B2DF6597-6B2B-4E81-AEC7-F6B187ED5378}" type="presParOf" srcId="{87D327E3-8B28-4B23-818B-380ACF121D67}" destId="{6174AE2F-7DC9-406C-ABDC-BFF17E909BA7}" srcOrd="13" destOrd="0" presId="urn:microsoft.com/office/officeart/2005/8/layout/default"/>
    <dgm:cxn modelId="{9E979A99-F81A-4EC6-BD68-E06BF000C128}" type="presParOf" srcId="{87D327E3-8B28-4B23-818B-380ACF121D67}" destId="{006F4652-7D2E-4275-9A5D-4C6125C24868}" srcOrd="14" destOrd="0" presId="urn:microsoft.com/office/officeart/2005/8/layout/default"/>
    <dgm:cxn modelId="{B6BA58F8-AA2B-4126-B622-DE50748CBCF6}" type="presParOf" srcId="{87D327E3-8B28-4B23-818B-380ACF121D67}" destId="{C4DB6FEE-4000-40B7-BDB0-4775606643C3}" srcOrd="15" destOrd="0" presId="urn:microsoft.com/office/officeart/2005/8/layout/default"/>
    <dgm:cxn modelId="{FDBF2834-56E3-4BDC-AFA0-F937705FDCE9}" type="presParOf" srcId="{87D327E3-8B28-4B23-818B-380ACF121D67}" destId="{36393EED-B006-49A0-AD16-5E7C6170381D}" srcOrd="16" destOrd="0" presId="urn:microsoft.com/office/officeart/2005/8/layout/default"/>
    <dgm:cxn modelId="{3174AA1E-86E4-4CC1-B052-849E980F5B1C}" type="presParOf" srcId="{87D327E3-8B28-4B23-818B-380ACF121D67}" destId="{8AF43668-FA09-45E1-87BD-8E4798819F6B}" srcOrd="17" destOrd="0" presId="urn:microsoft.com/office/officeart/2005/8/layout/default"/>
    <dgm:cxn modelId="{20085D69-BB3F-4635-8D2D-A111F92F78DD}" type="presParOf" srcId="{87D327E3-8B28-4B23-818B-380ACF121D67}" destId="{E0486642-43E9-4E57-80CB-869A27D5A394}"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BF2412-5C56-4BC8-8502-F6BDDABBC894}" type="doc">
      <dgm:prSet loTypeId="urn:microsoft.com/office/officeart/2005/8/layout/hierarchy1" loCatId="hierarchy" qsTypeId="urn:microsoft.com/office/officeart/2005/8/quickstyle/simple2" qsCatId="simple" csTypeId="urn:microsoft.com/office/officeart/2005/8/colors/colorful2" csCatId="colorful" phldr="1"/>
      <dgm:spPr/>
      <dgm:t>
        <a:bodyPr/>
        <a:lstStyle/>
        <a:p>
          <a:endParaRPr lang="en-US"/>
        </a:p>
      </dgm:t>
    </dgm:pt>
    <dgm:pt modelId="{7DD2FED3-3E2F-483D-9017-2293375E9D5D}">
      <dgm:prSet custT="1"/>
      <dgm:spPr/>
      <dgm:t>
        <a:bodyPr/>
        <a:lstStyle/>
        <a:p>
          <a:r>
            <a:rPr lang="en-US" sz="3200" b="1" dirty="0"/>
            <a:t>Subjects 001-005 did not have safety study labs performed on visits 1 and 4</a:t>
          </a:r>
          <a:endParaRPr lang="en-US" sz="3200" dirty="0"/>
        </a:p>
      </dgm:t>
    </dgm:pt>
    <dgm:pt modelId="{EEF4E586-4193-41A4-A372-DA0948987998}" type="parTrans" cxnId="{9AB55343-B6AE-4DB0-AB3C-A9E73AE94256}">
      <dgm:prSet/>
      <dgm:spPr/>
      <dgm:t>
        <a:bodyPr/>
        <a:lstStyle/>
        <a:p>
          <a:endParaRPr lang="en-US"/>
        </a:p>
      </dgm:t>
    </dgm:pt>
    <dgm:pt modelId="{57D791B9-F52F-49A8-BE75-804F52A5F281}" type="sibTrans" cxnId="{9AB55343-B6AE-4DB0-AB3C-A9E73AE94256}">
      <dgm:prSet/>
      <dgm:spPr/>
      <dgm:t>
        <a:bodyPr/>
        <a:lstStyle/>
        <a:p>
          <a:endParaRPr lang="en-US"/>
        </a:p>
      </dgm:t>
    </dgm:pt>
    <dgm:pt modelId="{D47F4748-5490-4D75-A6F3-D954F303DD80}" type="pres">
      <dgm:prSet presAssocID="{3DBF2412-5C56-4BC8-8502-F6BDDABBC894}" presName="hierChild1" presStyleCnt="0">
        <dgm:presLayoutVars>
          <dgm:chPref val="1"/>
          <dgm:dir/>
          <dgm:animOne val="branch"/>
          <dgm:animLvl val="lvl"/>
          <dgm:resizeHandles/>
        </dgm:presLayoutVars>
      </dgm:prSet>
      <dgm:spPr/>
    </dgm:pt>
    <dgm:pt modelId="{201D9A44-2032-4318-B5C0-44F6DF026CBB}" type="pres">
      <dgm:prSet presAssocID="{7DD2FED3-3E2F-483D-9017-2293375E9D5D}" presName="hierRoot1" presStyleCnt="0"/>
      <dgm:spPr/>
    </dgm:pt>
    <dgm:pt modelId="{3FF85D36-10DD-4D3A-9221-FDF82D1A7578}" type="pres">
      <dgm:prSet presAssocID="{7DD2FED3-3E2F-483D-9017-2293375E9D5D}" presName="composite" presStyleCnt="0"/>
      <dgm:spPr/>
    </dgm:pt>
    <dgm:pt modelId="{EBC4E94C-164E-40C0-AE88-FBC1972106C9}" type="pres">
      <dgm:prSet presAssocID="{7DD2FED3-3E2F-483D-9017-2293375E9D5D}" presName="background" presStyleLbl="node0" presStyleIdx="0" presStyleCnt="1"/>
      <dgm:spPr/>
    </dgm:pt>
    <dgm:pt modelId="{17ED7444-F215-4E92-9970-09A34B7203F1}" type="pres">
      <dgm:prSet presAssocID="{7DD2FED3-3E2F-483D-9017-2293375E9D5D}" presName="text" presStyleLbl="fgAcc0" presStyleIdx="0" presStyleCnt="1">
        <dgm:presLayoutVars>
          <dgm:chPref val="3"/>
        </dgm:presLayoutVars>
      </dgm:prSet>
      <dgm:spPr/>
    </dgm:pt>
    <dgm:pt modelId="{5465851B-D935-4992-8D6A-9EE2A0ABB649}" type="pres">
      <dgm:prSet presAssocID="{7DD2FED3-3E2F-483D-9017-2293375E9D5D}" presName="hierChild2" presStyleCnt="0"/>
      <dgm:spPr/>
    </dgm:pt>
  </dgm:ptLst>
  <dgm:cxnLst>
    <dgm:cxn modelId="{9AB55343-B6AE-4DB0-AB3C-A9E73AE94256}" srcId="{3DBF2412-5C56-4BC8-8502-F6BDDABBC894}" destId="{7DD2FED3-3E2F-483D-9017-2293375E9D5D}" srcOrd="0" destOrd="0" parTransId="{EEF4E586-4193-41A4-A372-DA0948987998}" sibTransId="{57D791B9-F52F-49A8-BE75-804F52A5F281}"/>
    <dgm:cxn modelId="{EA4FA2A1-5F19-40CA-A1A6-805BB4521395}" type="presOf" srcId="{7DD2FED3-3E2F-483D-9017-2293375E9D5D}" destId="{17ED7444-F215-4E92-9970-09A34B7203F1}" srcOrd="0" destOrd="0" presId="urn:microsoft.com/office/officeart/2005/8/layout/hierarchy1"/>
    <dgm:cxn modelId="{23E168DF-DE02-4988-AC1A-F0B61809D933}" type="presOf" srcId="{3DBF2412-5C56-4BC8-8502-F6BDDABBC894}" destId="{D47F4748-5490-4D75-A6F3-D954F303DD80}" srcOrd="0" destOrd="0" presId="urn:microsoft.com/office/officeart/2005/8/layout/hierarchy1"/>
    <dgm:cxn modelId="{9866AFA9-A0DE-43AE-8869-F05E345DA651}" type="presParOf" srcId="{D47F4748-5490-4D75-A6F3-D954F303DD80}" destId="{201D9A44-2032-4318-B5C0-44F6DF026CBB}" srcOrd="0" destOrd="0" presId="urn:microsoft.com/office/officeart/2005/8/layout/hierarchy1"/>
    <dgm:cxn modelId="{1321418E-41E3-4104-BB22-98FACADB1171}" type="presParOf" srcId="{201D9A44-2032-4318-B5C0-44F6DF026CBB}" destId="{3FF85D36-10DD-4D3A-9221-FDF82D1A7578}" srcOrd="0" destOrd="0" presId="urn:microsoft.com/office/officeart/2005/8/layout/hierarchy1"/>
    <dgm:cxn modelId="{459980C8-BC83-45A4-A727-847C7E355997}" type="presParOf" srcId="{3FF85D36-10DD-4D3A-9221-FDF82D1A7578}" destId="{EBC4E94C-164E-40C0-AE88-FBC1972106C9}" srcOrd="0" destOrd="0" presId="urn:microsoft.com/office/officeart/2005/8/layout/hierarchy1"/>
    <dgm:cxn modelId="{B29E40E4-4C01-473A-9BEB-194EC33D71D2}" type="presParOf" srcId="{3FF85D36-10DD-4D3A-9221-FDF82D1A7578}" destId="{17ED7444-F215-4E92-9970-09A34B7203F1}" srcOrd="1" destOrd="0" presId="urn:microsoft.com/office/officeart/2005/8/layout/hierarchy1"/>
    <dgm:cxn modelId="{88838700-51C4-43F7-8C17-917CF60D784C}" type="presParOf" srcId="{201D9A44-2032-4318-B5C0-44F6DF026CBB}" destId="{5465851B-D935-4992-8D6A-9EE2A0ABB64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864929-B160-4D50-BEF4-C25379A5FA06}" type="doc">
      <dgm:prSet loTypeId="urn:microsoft.com/office/officeart/2005/8/layout/hierarchy1" loCatId="hierarchy" qsTypeId="urn:microsoft.com/office/officeart/2005/8/quickstyle/simple2" qsCatId="simple" csTypeId="urn:microsoft.com/office/officeart/2005/8/colors/colorful2" csCatId="colorful"/>
      <dgm:spPr/>
      <dgm:t>
        <a:bodyPr/>
        <a:lstStyle/>
        <a:p>
          <a:endParaRPr lang="en-US"/>
        </a:p>
      </dgm:t>
    </dgm:pt>
    <dgm:pt modelId="{63E26B29-8AB0-441A-AB51-8B6EB2CC8FF5}">
      <dgm:prSet custT="1"/>
      <dgm:spPr/>
      <dgm:t>
        <a:bodyPr/>
        <a:lstStyle/>
        <a:p>
          <a:r>
            <a:rPr lang="en-US" sz="3200" b="1" dirty="0"/>
            <a:t>Page 4 of the ICF was not initialed</a:t>
          </a:r>
          <a:endParaRPr lang="en-US" sz="3200" dirty="0"/>
        </a:p>
      </dgm:t>
    </dgm:pt>
    <dgm:pt modelId="{4BE3C5A9-E4B1-4847-B520-DBBB0B69F81A}" type="parTrans" cxnId="{DC464BE9-C6EC-4E57-9DC5-A93609850BCE}">
      <dgm:prSet/>
      <dgm:spPr/>
      <dgm:t>
        <a:bodyPr/>
        <a:lstStyle/>
        <a:p>
          <a:endParaRPr lang="en-US"/>
        </a:p>
      </dgm:t>
    </dgm:pt>
    <dgm:pt modelId="{469A7360-D9E1-44C5-B305-9851EAA71BC2}" type="sibTrans" cxnId="{DC464BE9-C6EC-4E57-9DC5-A93609850BCE}">
      <dgm:prSet/>
      <dgm:spPr/>
      <dgm:t>
        <a:bodyPr/>
        <a:lstStyle/>
        <a:p>
          <a:endParaRPr lang="en-US"/>
        </a:p>
      </dgm:t>
    </dgm:pt>
    <dgm:pt modelId="{D63655A5-D074-4147-90F2-E8081F3C060D}">
      <dgm:prSet custT="1"/>
      <dgm:spPr/>
      <dgm:t>
        <a:bodyPr/>
        <a:lstStyle/>
        <a:p>
          <a:r>
            <a:rPr lang="en-US" sz="3200" b="1" dirty="0"/>
            <a:t>This page contained the risk/benefit explanation</a:t>
          </a:r>
          <a:endParaRPr lang="en-US" sz="3200" dirty="0"/>
        </a:p>
      </dgm:t>
    </dgm:pt>
    <dgm:pt modelId="{93A73095-6C59-4558-BF58-FC9BCAD2D5A3}" type="parTrans" cxnId="{D6ABB5FD-F65E-4F43-A516-CCAEA01D0A3F}">
      <dgm:prSet/>
      <dgm:spPr/>
      <dgm:t>
        <a:bodyPr/>
        <a:lstStyle/>
        <a:p>
          <a:endParaRPr lang="en-US"/>
        </a:p>
      </dgm:t>
    </dgm:pt>
    <dgm:pt modelId="{4CD2B9BA-3042-40E4-9111-68FECD5A189E}" type="sibTrans" cxnId="{D6ABB5FD-F65E-4F43-A516-CCAEA01D0A3F}">
      <dgm:prSet/>
      <dgm:spPr/>
      <dgm:t>
        <a:bodyPr/>
        <a:lstStyle/>
        <a:p>
          <a:endParaRPr lang="en-US"/>
        </a:p>
      </dgm:t>
    </dgm:pt>
    <dgm:pt modelId="{0B5D162E-5CEA-4B5A-AAED-38676C7CE78E}" type="pres">
      <dgm:prSet presAssocID="{C7864929-B160-4D50-BEF4-C25379A5FA06}" presName="hierChild1" presStyleCnt="0">
        <dgm:presLayoutVars>
          <dgm:chPref val="1"/>
          <dgm:dir/>
          <dgm:animOne val="branch"/>
          <dgm:animLvl val="lvl"/>
          <dgm:resizeHandles/>
        </dgm:presLayoutVars>
      </dgm:prSet>
      <dgm:spPr/>
    </dgm:pt>
    <dgm:pt modelId="{62433FF2-DBF7-4220-A89B-00116FBA2DE3}" type="pres">
      <dgm:prSet presAssocID="{63E26B29-8AB0-441A-AB51-8B6EB2CC8FF5}" presName="hierRoot1" presStyleCnt="0"/>
      <dgm:spPr/>
    </dgm:pt>
    <dgm:pt modelId="{D3030E2F-805B-49EB-8FE6-476AFE9E07C0}" type="pres">
      <dgm:prSet presAssocID="{63E26B29-8AB0-441A-AB51-8B6EB2CC8FF5}" presName="composite" presStyleCnt="0"/>
      <dgm:spPr/>
    </dgm:pt>
    <dgm:pt modelId="{5BE10706-AE22-4162-9AEA-F1B48D3BE296}" type="pres">
      <dgm:prSet presAssocID="{63E26B29-8AB0-441A-AB51-8B6EB2CC8FF5}" presName="background" presStyleLbl="node0" presStyleIdx="0" presStyleCnt="2"/>
      <dgm:spPr/>
    </dgm:pt>
    <dgm:pt modelId="{6AD60531-310C-4D86-B3F9-B727872DB13F}" type="pres">
      <dgm:prSet presAssocID="{63E26B29-8AB0-441A-AB51-8B6EB2CC8FF5}" presName="text" presStyleLbl="fgAcc0" presStyleIdx="0" presStyleCnt="2">
        <dgm:presLayoutVars>
          <dgm:chPref val="3"/>
        </dgm:presLayoutVars>
      </dgm:prSet>
      <dgm:spPr/>
    </dgm:pt>
    <dgm:pt modelId="{5DDE74E1-9CAE-4B2C-B6B9-26233D553D24}" type="pres">
      <dgm:prSet presAssocID="{63E26B29-8AB0-441A-AB51-8B6EB2CC8FF5}" presName="hierChild2" presStyleCnt="0"/>
      <dgm:spPr/>
    </dgm:pt>
    <dgm:pt modelId="{E91EC3A9-46C7-4CEB-94A6-B9B9AE2EDDC9}" type="pres">
      <dgm:prSet presAssocID="{D63655A5-D074-4147-90F2-E8081F3C060D}" presName="hierRoot1" presStyleCnt="0"/>
      <dgm:spPr/>
    </dgm:pt>
    <dgm:pt modelId="{23100E42-B0F1-4224-8AFA-E8985462D5C5}" type="pres">
      <dgm:prSet presAssocID="{D63655A5-D074-4147-90F2-E8081F3C060D}" presName="composite" presStyleCnt="0"/>
      <dgm:spPr/>
    </dgm:pt>
    <dgm:pt modelId="{52029270-2FE1-4ECE-BF89-CC3CB46E3AD7}" type="pres">
      <dgm:prSet presAssocID="{D63655A5-D074-4147-90F2-E8081F3C060D}" presName="background" presStyleLbl="node0" presStyleIdx="1" presStyleCnt="2"/>
      <dgm:spPr/>
    </dgm:pt>
    <dgm:pt modelId="{E7368687-A463-4A06-B6EA-8A57B9D175E9}" type="pres">
      <dgm:prSet presAssocID="{D63655A5-D074-4147-90F2-E8081F3C060D}" presName="text" presStyleLbl="fgAcc0" presStyleIdx="1" presStyleCnt="2">
        <dgm:presLayoutVars>
          <dgm:chPref val="3"/>
        </dgm:presLayoutVars>
      </dgm:prSet>
      <dgm:spPr/>
    </dgm:pt>
    <dgm:pt modelId="{D1CDA145-5FBA-4E1A-9AE9-61978BEA2662}" type="pres">
      <dgm:prSet presAssocID="{D63655A5-D074-4147-90F2-E8081F3C060D}" presName="hierChild2" presStyleCnt="0"/>
      <dgm:spPr/>
    </dgm:pt>
  </dgm:ptLst>
  <dgm:cxnLst>
    <dgm:cxn modelId="{DFD1B705-84B1-4CF2-A28A-73CFF97CBE16}" type="presOf" srcId="{63E26B29-8AB0-441A-AB51-8B6EB2CC8FF5}" destId="{6AD60531-310C-4D86-B3F9-B727872DB13F}" srcOrd="0" destOrd="0" presId="urn:microsoft.com/office/officeart/2005/8/layout/hierarchy1"/>
    <dgm:cxn modelId="{8656CD3B-C2F8-4C28-8ED4-59EB8E29D466}" type="presOf" srcId="{C7864929-B160-4D50-BEF4-C25379A5FA06}" destId="{0B5D162E-5CEA-4B5A-AAED-38676C7CE78E}" srcOrd="0" destOrd="0" presId="urn:microsoft.com/office/officeart/2005/8/layout/hierarchy1"/>
    <dgm:cxn modelId="{937F3E70-BFFF-4FF9-B921-A864FC7D0D28}" type="presOf" srcId="{D63655A5-D074-4147-90F2-E8081F3C060D}" destId="{E7368687-A463-4A06-B6EA-8A57B9D175E9}" srcOrd="0" destOrd="0" presId="urn:microsoft.com/office/officeart/2005/8/layout/hierarchy1"/>
    <dgm:cxn modelId="{DC464BE9-C6EC-4E57-9DC5-A93609850BCE}" srcId="{C7864929-B160-4D50-BEF4-C25379A5FA06}" destId="{63E26B29-8AB0-441A-AB51-8B6EB2CC8FF5}" srcOrd="0" destOrd="0" parTransId="{4BE3C5A9-E4B1-4847-B520-DBBB0B69F81A}" sibTransId="{469A7360-D9E1-44C5-B305-9851EAA71BC2}"/>
    <dgm:cxn modelId="{D6ABB5FD-F65E-4F43-A516-CCAEA01D0A3F}" srcId="{C7864929-B160-4D50-BEF4-C25379A5FA06}" destId="{D63655A5-D074-4147-90F2-E8081F3C060D}" srcOrd="1" destOrd="0" parTransId="{93A73095-6C59-4558-BF58-FC9BCAD2D5A3}" sibTransId="{4CD2B9BA-3042-40E4-9111-68FECD5A189E}"/>
    <dgm:cxn modelId="{64DF3827-AA55-418C-8DCF-C24787EF41A7}" type="presParOf" srcId="{0B5D162E-5CEA-4B5A-AAED-38676C7CE78E}" destId="{62433FF2-DBF7-4220-A89B-00116FBA2DE3}" srcOrd="0" destOrd="0" presId="urn:microsoft.com/office/officeart/2005/8/layout/hierarchy1"/>
    <dgm:cxn modelId="{A9F2F773-A4B0-475B-A090-4B45538D0238}" type="presParOf" srcId="{62433FF2-DBF7-4220-A89B-00116FBA2DE3}" destId="{D3030E2F-805B-49EB-8FE6-476AFE9E07C0}" srcOrd="0" destOrd="0" presId="urn:microsoft.com/office/officeart/2005/8/layout/hierarchy1"/>
    <dgm:cxn modelId="{16E21032-631F-48B2-AA67-CE87A6AFB85B}" type="presParOf" srcId="{D3030E2F-805B-49EB-8FE6-476AFE9E07C0}" destId="{5BE10706-AE22-4162-9AEA-F1B48D3BE296}" srcOrd="0" destOrd="0" presId="urn:microsoft.com/office/officeart/2005/8/layout/hierarchy1"/>
    <dgm:cxn modelId="{DA2E5219-8664-42CD-854A-2BD435DD6BF0}" type="presParOf" srcId="{D3030E2F-805B-49EB-8FE6-476AFE9E07C0}" destId="{6AD60531-310C-4D86-B3F9-B727872DB13F}" srcOrd="1" destOrd="0" presId="urn:microsoft.com/office/officeart/2005/8/layout/hierarchy1"/>
    <dgm:cxn modelId="{10C69396-21F0-4FE3-8C3F-BDFDA8D57E94}" type="presParOf" srcId="{62433FF2-DBF7-4220-A89B-00116FBA2DE3}" destId="{5DDE74E1-9CAE-4B2C-B6B9-26233D553D24}" srcOrd="1" destOrd="0" presId="urn:microsoft.com/office/officeart/2005/8/layout/hierarchy1"/>
    <dgm:cxn modelId="{97FE8ADD-C33C-4403-B1FC-D457B172A600}" type="presParOf" srcId="{0B5D162E-5CEA-4B5A-AAED-38676C7CE78E}" destId="{E91EC3A9-46C7-4CEB-94A6-B9B9AE2EDDC9}" srcOrd="1" destOrd="0" presId="urn:microsoft.com/office/officeart/2005/8/layout/hierarchy1"/>
    <dgm:cxn modelId="{0A891B78-2C84-4DB8-B638-8E89940E877C}" type="presParOf" srcId="{E91EC3A9-46C7-4CEB-94A6-B9B9AE2EDDC9}" destId="{23100E42-B0F1-4224-8AFA-E8985462D5C5}" srcOrd="0" destOrd="0" presId="urn:microsoft.com/office/officeart/2005/8/layout/hierarchy1"/>
    <dgm:cxn modelId="{1EDD9BC1-8919-4FAF-A29A-37C4C215748C}" type="presParOf" srcId="{23100E42-B0F1-4224-8AFA-E8985462D5C5}" destId="{52029270-2FE1-4ECE-BF89-CC3CB46E3AD7}" srcOrd="0" destOrd="0" presId="urn:microsoft.com/office/officeart/2005/8/layout/hierarchy1"/>
    <dgm:cxn modelId="{6A3C0DC9-1E9D-4B95-B166-12E6D77ABA67}" type="presParOf" srcId="{23100E42-B0F1-4224-8AFA-E8985462D5C5}" destId="{E7368687-A463-4A06-B6EA-8A57B9D175E9}" srcOrd="1" destOrd="0" presId="urn:microsoft.com/office/officeart/2005/8/layout/hierarchy1"/>
    <dgm:cxn modelId="{8965B221-C13F-44EC-846B-DB6441FE7724}" type="presParOf" srcId="{E91EC3A9-46C7-4CEB-94A6-B9B9AE2EDDC9}" destId="{D1CDA145-5FBA-4E1A-9AE9-61978BEA266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F3CC67-3DB3-4F78-B4F5-3826594CC948}" type="doc">
      <dgm:prSet loTypeId="urn:microsoft.com/office/officeart/2005/8/layout/hierarchy1" loCatId="hierarchy" qsTypeId="urn:microsoft.com/office/officeart/2005/8/quickstyle/simple2" qsCatId="simple" csTypeId="urn:microsoft.com/office/officeart/2005/8/colors/colorful2" csCatId="colorful" phldr="1"/>
      <dgm:spPr/>
      <dgm:t>
        <a:bodyPr/>
        <a:lstStyle/>
        <a:p>
          <a:endParaRPr lang="en-US"/>
        </a:p>
      </dgm:t>
    </dgm:pt>
    <dgm:pt modelId="{9E8BD522-AF8A-43FA-9082-9B78C2D5E338}">
      <dgm:prSet custT="1"/>
      <dgm:spPr/>
      <dgm:t>
        <a:bodyPr/>
        <a:lstStyle/>
        <a:p>
          <a:r>
            <a:rPr lang="en-US" sz="2000" b="1" dirty="0"/>
            <a:t>Numerous consent </a:t>
          </a:r>
        </a:p>
        <a:p>
          <a:r>
            <a:rPr lang="en-US" sz="2000" b="1" dirty="0"/>
            <a:t>form irregularities </a:t>
          </a:r>
        </a:p>
        <a:p>
          <a:r>
            <a:rPr lang="en-US" sz="2000" b="1" dirty="0"/>
            <a:t>have been made including the use of the incorrect version and the lack of re‐consenting as needed</a:t>
          </a:r>
        </a:p>
      </dgm:t>
    </dgm:pt>
    <dgm:pt modelId="{4C1E9E2B-28A5-4758-A095-E3466E9B66EB}" type="parTrans" cxnId="{A423BA71-50F0-425B-877B-F4E232FD5FC9}">
      <dgm:prSet/>
      <dgm:spPr/>
      <dgm:t>
        <a:bodyPr/>
        <a:lstStyle/>
        <a:p>
          <a:endParaRPr lang="en-US"/>
        </a:p>
      </dgm:t>
    </dgm:pt>
    <dgm:pt modelId="{6856BE35-E62F-4000-ADA7-76E3BA3FBA6A}" type="sibTrans" cxnId="{A423BA71-50F0-425B-877B-F4E232FD5FC9}">
      <dgm:prSet/>
      <dgm:spPr/>
      <dgm:t>
        <a:bodyPr/>
        <a:lstStyle/>
        <a:p>
          <a:endParaRPr lang="en-US"/>
        </a:p>
      </dgm:t>
    </dgm:pt>
    <dgm:pt modelId="{60EA3DA2-F3EE-4806-AD2D-1EA0E96375F6}">
      <dgm:prSet custT="1"/>
      <dgm:spPr/>
      <dgm:t>
        <a:bodyPr/>
        <a:lstStyle/>
        <a:p>
          <a:r>
            <a:rPr lang="en-US" sz="2000" b="1" dirty="0"/>
            <a:t>How do you </a:t>
          </a:r>
        </a:p>
        <a:p>
          <a:r>
            <a:rPr lang="en-US" sz="2000" b="1" dirty="0"/>
            <a:t>determine the </a:t>
          </a:r>
        </a:p>
        <a:p>
          <a:r>
            <a:rPr lang="en-US" sz="2000" b="1" dirty="0"/>
            <a:t>root cause? </a:t>
          </a:r>
        </a:p>
      </dgm:t>
    </dgm:pt>
    <dgm:pt modelId="{3157B837-D122-458B-8497-9E5E4216FCF1}" type="parTrans" cxnId="{8849C5E3-2745-40AF-A496-F509F383D331}">
      <dgm:prSet/>
      <dgm:spPr/>
      <dgm:t>
        <a:bodyPr/>
        <a:lstStyle/>
        <a:p>
          <a:endParaRPr lang="en-US"/>
        </a:p>
      </dgm:t>
    </dgm:pt>
    <dgm:pt modelId="{AF2A6843-0779-4100-AD04-06BF8750B0BF}" type="sibTrans" cxnId="{8849C5E3-2745-40AF-A496-F509F383D331}">
      <dgm:prSet/>
      <dgm:spPr/>
      <dgm:t>
        <a:bodyPr/>
        <a:lstStyle/>
        <a:p>
          <a:endParaRPr lang="en-US"/>
        </a:p>
      </dgm:t>
    </dgm:pt>
    <dgm:pt modelId="{D385043C-2250-41B7-A2A5-2A2DD40C95BD}">
      <dgm:prSet custT="1"/>
      <dgm:spPr/>
      <dgm:t>
        <a:bodyPr/>
        <a:lstStyle/>
        <a:p>
          <a:r>
            <a:rPr lang="en-US" sz="1800" b="1" dirty="0"/>
            <a:t>Is this reportable to </a:t>
          </a:r>
        </a:p>
        <a:p>
          <a:r>
            <a:rPr lang="en-US" sz="1800" b="1" dirty="0"/>
            <a:t>the IRB?</a:t>
          </a:r>
        </a:p>
        <a:p>
          <a:endParaRPr lang="en-US" sz="1800" b="1" dirty="0"/>
        </a:p>
        <a:p>
          <a:r>
            <a:rPr lang="en-US" sz="1800" b="1" dirty="0"/>
            <a:t> Who is responsible </a:t>
          </a:r>
        </a:p>
        <a:p>
          <a:r>
            <a:rPr lang="en-US" sz="1800" b="1" dirty="0"/>
            <a:t>for implementation?</a:t>
          </a:r>
        </a:p>
        <a:p>
          <a:r>
            <a:rPr lang="en-US" sz="1800" b="1" dirty="0"/>
            <a:t> Does this CAP apply to one or all studies?</a:t>
          </a:r>
        </a:p>
      </dgm:t>
    </dgm:pt>
    <dgm:pt modelId="{50852002-41C9-42FB-86FC-32CBC24772F6}" type="parTrans" cxnId="{14CC9514-E633-4D8E-A64A-935E20A29B9A}">
      <dgm:prSet/>
      <dgm:spPr/>
      <dgm:t>
        <a:bodyPr/>
        <a:lstStyle/>
        <a:p>
          <a:endParaRPr lang="en-US"/>
        </a:p>
      </dgm:t>
    </dgm:pt>
    <dgm:pt modelId="{5A83EDEA-7F24-4118-B1D0-5CB7233B2087}" type="sibTrans" cxnId="{14CC9514-E633-4D8E-A64A-935E20A29B9A}">
      <dgm:prSet/>
      <dgm:spPr/>
      <dgm:t>
        <a:bodyPr/>
        <a:lstStyle/>
        <a:p>
          <a:endParaRPr lang="en-US"/>
        </a:p>
      </dgm:t>
    </dgm:pt>
    <dgm:pt modelId="{37E59DD3-5CD9-4D86-BF49-A27CEF63395B}" type="pres">
      <dgm:prSet presAssocID="{E6F3CC67-3DB3-4F78-B4F5-3826594CC948}" presName="hierChild1" presStyleCnt="0">
        <dgm:presLayoutVars>
          <dgm:chPref val="1"/>
          <dgm:dir/>
          <dgm:animOne val="branch"/>
          <dgm:animLvl val="lvl"/>
          <dgm:resizeHandles/>
        </dgm:presLayoutVars>
      </dgm:prSet>
      <dgm:spPr/>
    </dgm:pt>
    <dgm:pt modelId="{CB28D007-4FCA-4DBB-94E2-B70CA2436892}" type="pres">
      <dgm:prSet presAssocID="{9E8BD522-AF8A-43FA-9082-9B78C2D5E338}" presName="hierRoot1" presStyleCnt="0"/>
      <dgm:spPr/>
    </dgm:pt>
    <dgm:pt modelId="{16833B2D-44BA-41F9-9296-948346333333}" type="pres">
      <dgm:prSet presAssocID="{9E8BD522-AF8A-43FA-9082-9B78C2D5E338}" presName="composite" presStyleCnt="0"/>
      <dgm:spPr/>
    </dgm:pt>
    <dgm:pt modelId="{5E52A505-D05F-4CC7-896F-2244F23E42AD}" type="pres">
      <dgm:prSet presAssocID="{9E8BD522-AF8A-43FA-9082-9B78C2D5E338}" presName="background" presStyleLbl="node0" presStyleIdx="0" presStyleCnt="3"/>
      <dgm:spPr/>
    </dgm:pt>
    <dgm:pt modelId="{C5DDD1F9-8243-4C22-87E2-4F22A57FED6C}" type="pres">
      <dgm:prSet presAssocID="{9E8BD522-AF8A-43FA-9082-9B78C2D5E338}" presName="text" presStyleLbl="fgAcc0" presStyleIdx="0" presStyleCnt="3" custScaleX="123338" custScaleY="244133">
        <dgm:presLayoutVars>
          <dgm:chPref val="3"/>
        </dgm:presLayoutVars>
      </dgm:prSet>
      <dgm:spPr/>
    </dgm:pt>
    <dgm:pt modelId="{C9711057-21D4-4CB2-8BFE-FB599ED1C9FD}" type="pres">
      <dgm:prSet presAssocID="{9E8BD522-AF8A-43FA-9082-9B78C2D5E338}" presName="hierChild2" presStyleCnt="0"/>
      <dgm:spPr/>
    </dgm:pt>
    <dgm:pt modelId="{D4DC1D1D-862B-4651-98AD-8E3CFBEA626B}" type="pres">
      <dgm:prSet presAssocID="{60EA3DA2-F3EE-4806-AD2D-1EA0E96375F6}" presName="hierRoot1" presStyleCnt="0"/>
      <dgm:spPr/>
    </dgm:pt>
    <dgm:pt modelId="{D5EA3D7F-4669-4376-B6F4-EE007C643502}" type="pres">
      <dgm:prSet presAssocID="{60EA3DA2-F3EE-4806-AD2D-1EA0E96375F6}" presName="composite" presStyleCnt="0"/>
      <dgm:spPr/>
    </dgm:pt>
    <dgm:pt modelId="{79C9A074-F085-4415-9CAC-0206071452AC}" type="pres">
      <dgm:prSet presAssocID="{60EA3DA2-F3EE-4806-AD2D-1EA0E96375F6}" presName="background" presStyleLbl="node0" presStyleIdx="1" presStyleCnt="3"/>
      <dgm:spPr/>
    </dgm:pt>
    <dgm:pt modelId="{1C8BD624-8431-432F-AE7A-2F5C7453536A}" type="pres">
      <dgm:prSet presAssocID="{60EA3DA2-F3EE-4806-AD2D-1EA0E96375F6}" presName="text" presStyleLbl="fgAcc0" presStyleIdx="1" presStyleCnt="3" custScaleY="120449">
        <dgm:presLayoutVars>
          <dgm:chPref val="3"/>
        </dgm:presLayoutVars>
      </dgm:prSet>
      <dgm:spPr/>
    </dgm:pt>
    <dgm:pt modelId="{BCD47284-5334-44EF-A69F-7D32C4D47D3F}" type="pres">
      <dgm:prSet presAssocID="{60EA3DA2-F3EE-4806-AD2D-1EA0E96375F6}" presName="hierChild2" presStyleCnt="0"/>
      <dgm:spPr/>
    </dgm:pt>
    <dgm:pt modelId="{5814F2DC-8644-4B2E-9887-55C5247E58E7}" type="pres">
      <dgm:prSet presAssocID="{D385043C-2250-41B7-A2A5-2A2DD40C95BD}" presName="hierRoot1" presStyleCnt="0"/>
      <dgm:spPr/>
    </dgm:pt>
    <dgm:pt modelId="{EA559A57-C6F2-45D7-B6EC-971290910722}" type="pres">
      <dgm:prSet presAssocID="{D385043C-2250-41B7-A2A5-2A2DD40C95BD}" presName="composite" presStyleCnt="0"/>
      <dgm:spPr/>
    </dgm:pt>
    <dgm:pt modelId="{637E5D2A-A45D-4F46-BADE-90D5B3B7E12D}" type="pres">
      <dgm:prSet presAssocID="{D385043C-2250-41B7-A2A5-2A2DD40C95BD}" presName="background" presStyleLbl="node0" presStyleIdx="2" presStyleCnt="3"/>
      <dgm:spPr/>
    </dgm:pt>
    <dgm:pt modelId="{60D5F6B1-CCF8-494B-B1BC-2EC1371F3F73}" type="pres">
      <dgm:prSet presAssocID="{D385043C-2250-41B7-A2A5-2A2DD40C95BD}" presName="text" presStyleLbl="fgAcc0" presStyleIdx="2" presStyleCnt="3" custScaleX="129537" custScaleY="227383">
        <dgm:presLayoutVars>
          <dgm:chPref val="3"/>
        </dgm:presLayoutVars>
      </dgm:prSet>
      <dgm:spPr/>
    </dgm:pt>
    <dgm:pt modelId="{568CE14C-8AC3-44BA-93F8-0FF908E9B7EF}" type="pres">
      <dgm:prSet presAssocID="{D385043C-2250-41B7-A2A5-2A2DD40C95BD}" presName="hierChild2" presStyleCnt="0"/>
      <dgm:spPr/>
    </dgm:pt>
  </dgm:ptLst>
  <dgm:cxnLst>
    <dgm:cxn modelId="{14CC9514-E633-4D8E-A64A-935E20A29B9A}" srcId="{E6F3CC67-3DB3-4F78-B4F5-3826594CC948}" destId="{D385043C-2250-41B7-A2A5-2A2DD40C95BD}" srcOrd="2" destOrd="0" parTransId="{50852002-41C9-42FB-86FC-32CBC24772F6}" sibTransId="{5A83EDEA-7F24-4118-B1D0-5CB7233B2087}"/>
    <dgm:cxn modelId="{72489F16-AED7-447C-B490-40A392C5B76C}" type="presOf" srcId="{D385043C-2250-41B7-A2A5-2A2DD40C95BD}" destId="{60D5F6B1-CCF8-494B-B1BC-2EC1371F3F73}" srcOrd="0" destOrd="0" presId="urn:microsoft.com/office/officeart/2005/8/layout/hierarchy1"/>
    <dgm:cxn modelId="{65842F1D-8D20-4BB2-95F5-DC67E08F7C2F}" type="presOf" srcId="{9E8BD522-AF8A-43FA-9082-9B78C2D5E338}" destId="{C5DDD1F9-8243-4C22-87E2-4F22A57FED6C}" srcOrd="0" destOrd="0" presId="urn:microsoft.com/office/officeart/2005/8/layout/hierarchy1"/>
    <dgm:cxn modelId="{B6418E30-86CD-48C7-A820-F77AD293177C}" type="presOf" srcId="{60EA3DA2-F3EE-4806-AD2D-1EA0E96375F6}" destId="{1C8BD624-8431-432F-AE7A-2F5C7453536A}" srcOrd="0" destOrd="0" presId="urn:microsoft.com/office/officeart/2005/8/layout/hierarchy1"/>
    <dgm:cxn modelId="{A423BA71-50F0-425B-877B-F4E232FD5FC9}" srcId="{E6F3CC67-3DB3-4F78-B4F5-3826594CC948}" destId="{9E8BD522-AF8A-43FA-9082-9B78C2D5E338}" srcOrd="0" destOrd="0" parTransId="{4C1E9E2B-28A5-4758-A095-E3466E9B66EB}" sibTransId="{6856BE35-E62F-4000-ADA7-76E3BA3FBA6A}"/>
    <dgm:cxn modelId="{E5BBF084-B9E4-49FB-8E00-608526E1BBE7}" type="presOf" srcId="{E6F3CC67-3DB3-4F78-B4F5-3826594CC948}" destId="{37E59DD3-5CD9-4D86-BF49-A27CEF63395B}" srcOrd="0" destOrd="0" presId="urn:microsoft.com/office/officeart/2005/8/layout/hierarchy1"/>
    <dgm:cxn modelId="{8849C5E3-2745-40AF-A496-F509F383D331}" srcId="{E6F3CC67-3DB3-4F78-B4F5-3826594CC948}" destId="{60EA3DA2-F3EE-4806-AD2D-1EA0E96375F6}" srcOrd="1" destOrd="0" parTransId="{3157B837-D122-458B-8497-9E5E4216FCF1}" sibTransId="{AF2A6843-0779-4100-AD04-06BF8750B0BF}"/>
    <dgm:cxn modelId="{1F09A24B-51A8-4E4A-BF97-96483C413BC4}" type="presParOf" srcId="{37E59DD3-5CD9-4D86-BF49-A27CEF63395B}" destId="{CB28D007-4FCA-4DBB-94E2-B70CA2436892}" srcOrd="0" destOrd="0" presId="urn:microsoft.com/office/officeart/2005/8/layout/hierarchy1"/>
    <dgm:cxn modelId="{D0D95920-9957-4BF8-8D2A-9D7B52FC77C6}" type="presParOf" srcId="{CB28D007-4FCA-4DBB-94E2-B70CA2436892}" destId="{16833B2D-44BA-41F9-9296-948346333333}" srcOrd="0" destOrd="0" presId="urn:microsoft.com/office/officeart/2005/8/layout/hierarchy1"/>
    <dgm:cxn modelId="{F634C506-0B90-43DA-81CC-BA075BC45EEB}" type="presParOf" srcId="{16833B2D-44BA-41F9-9296-948346333333}" destId="{5E52A505-D05F-4CC7-896F-2244F23E42AD}" srcOrd="0" destOrd="0" presId="urn:microsoft.com/office/officeart/2005/8/layout/hierarchy1"/>
    <dgm:cxn modelId="{24ED376B-D8EE-4B64-A27D-F669FEEC7F37}" type="presParOf" srcId="{16833B2D-44BA-41F9-9296-948346333333}" destId="{C5DDD1F9-8243-4C22-87E2-4F22A57FED6C}" srcOrd="1" destOrd="0" presId="urn:microsoft.com/office/officeart/2005/8/layout/hierarchy1"/>
    <dgm:cxn modelId="{C8F71220-7C42-4B43-9379-B4E721195371}" type="presParOf" srcId="{CB28D007-4FCA-4DBB-94E2-B70CA2436892}" destId="{C9711057-21D4-4CB2-8BFE-FB599ED1C9FD}" srcOrd="1" destOrd="0" presId="urn:microsoft.com/office/officeart/2005/8/layout/hierarchy1"/>
    <dgm:cxn modelId="{4E019D84-C769-4E0A-AFCD-05E5587F85DD}" type="presParOf" srcId="{37E59DD3-5CD9-4D86-BF49-A27CEF63395B}" destId="{D4DC1D1D-862B-4651-98AD-8E3CFBEA626B}" srcOrd="1" destOrd="0" presId="urn:microsoft.com/office/officeart/2005/8/layout/hierarchy1"/>
    <dgm:cxn modelId="{7960ACF1-29D2-4659-A89A-4A4AB685A58C}" type="presParOf" srcId="{D4DC1D1D-862B-4651-98AD-8E3CFBEA626B}" destId="{D5EA3D7F-4669-4376-B6F4-EE007C643502}" srcOrd="0" destOrd="0" presId="urn:microsoft.com/office/officeart/2005/8/layout/hierarchy1"/>
    <dgm:cxn modelId="{AAB82E1D-0928-4E66-8831-6D67CA386922}" type="presParOf" srcId="{D5EA3D7F-4669-4376-B6F4-EE007C643502}" destId="{79C9A074-F085-4415-9CAC-0206071452AC}" srcOrd="0" destOrd="0" presId="urn:microsoft.com/office/officeart/2005/8/layout/hierarchy1"/>
    <dgm:cxn modelId="{B81C4770-5CD1-41F7-B48B-207EF1650376}" type="presParOf" srcId="{D5EA3D7F-4669-4376-B6F4-EE007C643502}" destId="{1C8BD624-8431-432F-AE7A-2F5C7453536A}" srcOrd="1" destOrd="0" presId="urn:microsoft.com/office/officeart/2005/8/layout/hierarchy1"/>
    <dgm:cxn modelId="{B8EDB828-FD19-4D60-9F93-5CEF3A3C57AE}" type="presParOf" srcId="{D4DC1D1D-862B-4651-98AD-8E3CFBEA626B}" destId="{BCD47284-5334-44EF-A69F-7D32C4D47D3F}" srcOrd="1" destOrd="0" presId="urn:microsoft.com/office/officeart/2005/8/layout/hierarchy1"/>
    <dgm:cxn modelId="{72999CB3-E305-4F6A-B714-0243DCEA87F6}" type="presParOf" srcId="{37E59DD3-5CD9-4D86-BF49-A27CEF63395B}" destId="{5814F2DC-8644-4B2E-9887-55C5247E58E7}" srcOrd="2" destOrd="0" presId="urn:microsoft.com/office/officeart/2005/8/layout/hierarchy1"/>
    <dgm:cxn modelId="{366632D5-1C0C-4A3F-9B5A-12E2D90FDD2C}" type="presParOf" srcId="{5814F2DC-8644-4B2E-9887-55C5247E58E7}" destId="{EA559A57-C6F2-45D7-B6EC-971290910722}" srcOrd="0" destOrd="0" presId="urn:microsoft.com/office/officeart/2005/8/layout/hierarchy1"/>
    <dgm:cxn modelId="{EDE245BE-8148-458A-AD3A-8507A2E9FF71}" type="presParOf" srcId="{EA559A57-C6F2-45D7-B6EC-971290910722}" destId="{637E5D2A-A45D-4F46-BADE-90D5B3B7E12D}" srcOrd="0" destOrd="0" presId="urn:microsoft.com/office/officeart/2005/8/layout/hierarchy1"/>
    <dgm:cxn modelId="{DA178B0A-5D1A-4F2E-A746-7C133E4B774C}" type="presParOf" srcId="{EA559A57-C6F2-45D7-B6EC-971290910722}" destId="{60D5F6B1-CCF8-494B-B1BC-2EC1371F3F73}" srcOrd="1" destOrd="0" presId="urn:microsoft.com/office/officeart/2005/8/layout/hierarchy1"/>
    <dgm:cxn modelId="{60BDD162-74A1-43C6-85D3-AEDF4628EF1D}" type="presParOf" srcId="{5814F2DC-8644-4B2E-9887-55C5247E58E7}" destId="{568CE14C-8AC3-44BA-93F8-0FF908E9B7E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6051C-63CF-43D9-ACFD-2D3574FE38F4}">
      <dsp:nvSpPr>
        <dsp:cNvPr id="0" name=""/>
        <dsp:cNvSpPr/>
      </dsp:nvSpPr>
      <dsp:spPr>
        <a:xfrm>
          <a:off x="0" y="11773"/>
          <a:ext cx="5219690" cy="176398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ICH GCP 4.5.1 states the following:</a:t>
          </a:r>
          <a:endParaRPr lang="en-US" sz="2000" kern="1200" dirty="0"/>
        </a:p>
      </dsp:txBody>
      <dsp:txXfrm>
        <a:off x="0" y="11773"/>
        <a:ext cx="5219690" cy="1763985"/>
      </dsp:txXfrm>
    </dsp:sp>
    <dsp:sp modelId="{911D20A0-FA16-4E78-A4D3-8F73194B76E1}">
      <dsp:nvSpPr>
        <dsp:cNvPr id="0" name=""/>
        <dsp:cNvSpPr/>
      </dsp:nvSpPr>
      <dsp:spPr>
        <a:xfrm>
          <a:off x="58828" y="1489987"/>
          <a:ext cx="5114144" cy="3308736"/>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The investigator/institution should conduct the trial in compliance with the protocol agreed to by the sponsor and, if required, by the regulatory authority(</a:t>
          </a:r>
          <a:r>
            <a:rPr lang="en-US" sz="1800" b="1" kern="1200" dirty="0" err="1"/>
            <a:t>ies</a:t>
          </a:r>
          <a:r>
            <a:rPr lang="en-US" sz="1800" b="1" kern="1200" dirty="0"/>
            <a:t>), and which was given approval/favorable opinion by the IRB/IEC. The investigator/institution and the sponsor should sign the protocol, or an alternative contract, to confirm agreement</a:t>
          </a:r>
          <a:endParaRPr lang="en-US" sz="1800" kern="1200" dirty="0"/>
        </a:p>
      </dsp:txBody>
      <dsp:txXfrm>
        <a:off x="58828" y="1489987"/>
        <a:ext cx="5114144" cy="3308736"/>
      </dsp:txXfrm>
    </dsp:sp>
    <dsp:sp modelId="{BCBD20FF-12E1-4BDC-BF1B-343B492CAB5F}">
      <dsp:nvSpPr>
        <dsp:cNvPr id="0" name=""/>
        <dsp:cNvSpPr/>
      </dsp:nvSpPr>
      <dsp:spPr>
        <a:xfrm>
          <a:off x="5827774" y="14686"/>
          <a:ext cx="4935494" cy="1775616"/>
        </a:xfrm>
        <a:prstGeom prst="rect">
          <a:avLst/>
        </a:prstGeom>
        <a:solidFill>
          <a:schemeClr val="accent2">
            <a:hueOff val="-882696"/>
            <a:satOff val="4218"/>
            <a:lumOff val="5883"/>
            <a:alphaOff val="0"/>
          </a:schemeClr>
        </a:solidFill>
        <a:ln w="12700" cap="flat" cmpd="sng" algn="ctr">
          <a:solidFill>
            <a:schemeClr val="accent2">
              <a:hueOff val="-882696"/>
              <a:satOff val="4218"/>
              <a:lumOff val="5883"/>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ICH GCP 4.5.2 states the following:</a:t>
          </a:r>
          <a:endParaRPr lang="en-US" sz="2000" kern="1200" dirty="0"/>
        </a:p>
      </dsp:txBody>
      <dsp:txXfrm>
        <a:off x="5827774" y="14686"/>
        <a:ext cx="4935494" cy="1775616"/>
      </dsp:txXfrm>
    </dsp:sp>
    <dsp:sp modelId="{A1D22BE6-4005-46B2-9DC6-B39988AB1796}">
      <dsp:nvSpPr>
        <dsp:cNvPr id="0" name=""/>
        <dsp:cNvSpPr/>
      </dsp:nvSpPr>
      <dsp:spPr>
        <a:xfrm>
          <a:off x="5813275" y="1492894"/>
          <a:ext cx="4964492" cy="3308736"/>
        </a:xfrm>
        <a:prstGeom prst="rect">
          <a:avLst/>
        </a:prstGeom>
        <a:solidFill>
          <a:schemeClr val="accent2">
            <a:tint val="40000"/>
            <a:alpha val="90000"/>
            <a:hueOff val="-1194440"/>
            <a:satOff val="13969"/>
            <a:lumOff val="1535"/>
            <a:alphaOff val="0"/>
          </a:schemeClr>
        </a:solidFill>
        <a:ln w="12700" cap="flat" cmpd="sng" algn="ctr">
          <a:solidFill>
            <a:schemeClr val="accent2">
              <a:tint val="40000"/>
              <a:alpha val="90000"/>
              <a:hueOff val="-1194440"/>
              <a:satOff val="13969"/>
              <a:lumOff val="15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The investigator should not implement any deviation from, or changes of, the protocol without agreement by the sponsor and prior review and documented approval/favorable opinion from the IRB/IEC of an amendment, except where necessary to eliminate an immediate hazard(s) to trial subjects, or when the change(s) involves only logistical or administrative aspects of the trial (e.g., change in monitor(s), change of telephone number(s))</a:t>
          </a:r>
          <a:endParaRPr lang="en-US" sz="1800" kern="1200" dirty="0"/>
        </a:p>
      </dsp:txBody>
      <dsp:txXfrm>
        <a:off x="5813275" y="1492894"/>
        <a:ext cx="4964492" cy="33087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4F197-C4FF-40A9-B94B-B98E045FBED7}">
      <dsp:nvSpPr>
        <dsp:cNvPr id="0" name=""/>
        <dsp:cNvSpPr/>
      </dsp:nvSpPr>
      <dsp:spPr>
        <a:xfrm>
          <a:off x="49" y="190474"/>
          <a:ext cx="4700141" cy="5184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ICH GCP 4.5.3 states the following:</a:t>
          </a:r>
          <a:endParaRPr lang="en-US" sz="2000" kern="1200" dirty="0"/>
        </a:p>
      </dsp:txBody>
      <dsp:txXfrm>
        <a:off x="49" y="190474"/>
        <a:ext cx="4700141" cy="518400"/>
      </dsp:txXfrm>
    </dsp:sp>
    <dsp:sp modelId="{D35AF693-C634-4FB9-BF29-8FF44329FD89}">
      <dsp:nvSpPr>
        <dsp:cNvPr id="0" name=""/>
        <dsp:cNvSpPr/>
      </dsp:nvSpPr>
      <dsp:spPr>
        <a:xfrm>
          <a:off x="49" y="708874"/>
          <a:ext cx="4700141" cy="377986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The investigator, or person designated by the investigator, should document and explain any deviation from the approved protocol</a:t>
          </a:r>
          <a:endParaRPr lang="en-US" sz="1800" kern="1200" dirty="0"/>
        </a:p>
      </dsp:txBody>
      <dsp:txXfrm>
        <a:off x="49" y="708874"/>
        <a:ext cx="4700141" cy="3779865"/>
      </dsp:txXfrm>
    </dsp:sp>
    <dsp:sp modelId="{88B5C82A-B207-47D9-A436-D157A1C4A909}">
      <dsp:nvSpPr>
        <dsp:cNvPr id="0" name=""/>
        <dsp:cNvSpPr/>
      </dsp:nvSpPr>
      <dsp:spPr>
        <a:xfrm>
          <a:off x="5358209" y="190474"/>
          <a:ext cx="4700141" cy="518400"/>
        </a:xfrm>
        <a:prstGeom prst="rect">
          <a:avLst/>
        </a:prstGeom>
        <a:solidFill>
          <a:schemeClr val="accent2">
            <a:hueOff val="-882696"/>
            <a:satOff val="4218"/>
            <a:lumOff val="5883"/>
            <a:alphaOff val="0"/>
          </a:schemeClr>
        </a:solidFill>
        <a:ln w="12700" cap="flat" cmpd="sng" algn="ctr">
          <a:solidFill>
            <a:schemeClr val="accent2">
              <a:hueOff val="-882696"/>
              <a:satOff val="4218"/>
              <a:lumOff val="5883"/>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ICH GCP 4.5.4 states the following:</a:t>
          </a:r>
          <a:endParaRPr lang="en-US" sz="2000" kern="1200" dirty="0"/>
        </a:p>
      </dsp:txBody>
      <dsp:txXfrm>
        <a:off x="5358209" y="190474"/>
        <a:ext cx="4700141" cy="518400"/>
      </dsp:txXfrm>
    </dsp:sp>
    <dsp:sp modelId="{D609531E-FF1F-4AC5-8D6D-4A93C3CF8F82}">
      <dsp:nvSpPr>
        <dsp:cNvPr id="0" name=""/>
        <dsp:cNvSpPr/>
      </dsp:nvSpPr>
      <dsp:spPr>
        <a:xfrm>
          <a:off x="5358209" y="708874"/>
          <a:ext cx="4700141" cy="3779865"/>
        </a:xfrm>
        <a:prstGeom prst="rect">
          <a:avLst/>
        </a:prstGeom>
        <a:solidFill>
          <a:schemeClr val="accent2">
            <a:tint val="40000"/>
            <a:alpha val="90000"/>
            <a:hueOff val="-1194440"/>
            <a:satOff val="13969"/>
            <a:lumOff val="1535"/>
            <a:alphaOff val="0"/>
          </a:schemeClr>
        </a:solidFill>
        <a:ln w="12700" cap="flat" cmpd="sng" algn="ctr">
          <a:solidFill>
            <a:schemeClr val="accent2">
              <a:tint val="40000"/>
              <a:alpha val="90000"/>
              <a:hueOff val="-1194440"/>
              <a:satOff val="13969"/>
              <a:lumOff val="15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The investigator may implement a deviation from, or a change in, the protocol to eliminate an immediate hazard(s) to trial subjects without prior IRB/IEC approval/favorable opinion. As soon as possible, the implemented deviation or change, the reasons for it, and, if appropriate, the proposed protocol amendment(s) should be submitted: (a) To the IRB/IEC for review and approval/favorable opinion; (b) To the sponsor for agreement and, if required; (c) To the regulatory authority(</a:t>
          </a:r>
          <a:r>
            <a:rPr lang="en-US" sz="1800" b="1" kern="1200" dirty="0" err="1"/>
            <a:t>ies</a:t>
          </a:r>
          <a:r>
            <a:rPr lang="en-US" sz="1800" b="1" kern="1200" dirty="0"/>
            <a:t>)</a:t>
          </a:r>
          <a:endParaRPr lang="en-US" sz="1800" kern="1200" dirty="0"/>
        </a:p>
      </dsp:txBody>
      <dsp:txXfrm>
        <a:off x="5358209" y="708874"/>
        <a:ext cx="4700141" cy="37798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236B6-E9B8-4EE7-BC61-C0A638BEA791}">
      <dsp:nvSpPr>
        <dsp:cNvPr id="0" name=""/>
        <dsp:cNvSpPr/>
      </dsp:nvSpPr>
      <dsp:spPr>
        <a:xfrm>
          <a:off x="741713" y="2587"/>
          <a:ext cx="2272261" cy="136335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Develop a root cause analysis as soon as possible after the event/issue has been identified</a:t>
          </a:r>
          <a:endParaRPr lang="en-US" sz="1500" kern="1200" dirty="0"/>
        </a:p>
      </dsp:txBody>
      <dsp:txXfrm>
        <a:off x="741713" y="2587"/>
        <a:ext cx="2272261" cy="1363356"/>
      </dsp:txXfrm>
    </dsp:sp>
    <dsp:sp modelId="{DBE8BB03-6980-452D-9545-A6FADCC69E89}">
      <dsp:nvSpPr>
        <dsp:cNvPr id="0" name=""/>
        <dsp:cNvSpPr/>
      </dsp:nvSpPr>
      <dsp:spPr>
        <a:xfrm>
          <a:off x="3241201" y="2587"/>
          <a:ext cx="2272261" cy="1363356"/>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Collect information from all  individuals involved with the event</a:t>
          </a:r>
          <a:endParaRPr lang="en-US" sz="1500" kern="1200"/>
        </a:p>
      </dsp:txBody>
      <dsp:txXfrm>
        <a:off x="3241201" y="2587"/>
        <a:ext cx="2272261" cy="1363356"/>
      </dsp:txXfrm>
    </dsp:sp>
    <dsp:sp modelId="{F010EF4D-BE50-4272-92C8-96B34AAC96E4}">
      <dsp:nvSpPr>
        <dsp:cNvPr id="0" name=""/>
        <dsp:cNvSpPr/>
      </dsp:nvSpPr>
      <dsp:spPr>
        <a:xfrm>
          <a:off x="5740689" y="2587"/>
          <a:ext cx="2272261" cy="1363356"/>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Review current processes</a:t>
          </a:r>
          <a:endParaRPr lang="en-US" sz="1500" kern="1200"/>
        </a:p>
      </dsp:txBody>
      <dsp:txXfrm>
        <a:off x="5740689" y="2587"/>
        <a:ext cx="2272261" cy="1363356"/>
      </dsp:txXfrm>
    </dsp:sp>
    <dsp:sp modelId="{6125FD1B-DDE5-46DA-9B51-D517BC29E28B}">
      <dsp:nvSpPr>
        <dsp:cNvPr id="0" name=""/>
        <dsp:cNvSpPr/>
      </dsp:nvSpPr>
      <dsp:spPr>
        <a:xfrm>
          <a:off x="8240176" y="2587"/>
          <a:ext cx="2272261" cy="1363356"/>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What happened?  Identify the issue/event</a:t>
          </a:r>
          <a:endParaRPr lang="en-US" sz="1500" kern="1200" dirty="0"/>
        </a:p>
      </dsp:txBody>
      <dsp:txXfrm>
        <a:off x="8240176" y="2587"/>
        <a:ext cx="2272261" cy="1363356"/>
      </dsp:txXfrm>
    </dsp:sp>
    <dsp:sp modelId="{075B29B5-28BE-4A0A-A22C-1B37358CABA3}">
      <dsp:nvSpPr>
        <dsp:cNvPr id="0" name=""/>
        <dsp:cNvSpPr/>
      </dsp:nvSpPr>
      <dsp:spPr>
        <a:xfrm>
          <a:off x="741713" y="1593170"/>
          <a:ext cx="2272261" cy="1363356"/>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Why and how did the issue occur?  What were the steps leading up to the event?</a:t>
          </a:r>
          <a:endParaRPr lang="en-US" sz="1500" kern="1200" dirty="0"/>
        </a:p>
      </dsp:txBody>
      <dsp:txXfrm>
        <a:off x="741713" y="1593170"/>
        <a:ext cx="2272261" cy="1363356"/>
      </dsp:txXfrm>
    </dsp:sp>
    <dsp:sp modelId="{B105D1BB-B50B-4487-9BA3-3AF0C95F14CB}">
      <dsp:nvSpPr>
        <dsp:cNvPr id="0" name=""/>
        <dsp:cNvSpPr/>
      </dsp:nvSpPr>
      <dsp:spPr>
        <a:xfrm>
          <a:off x="3241201" y="1593170"/>
          <a:ext cx="2272261" cy="136335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Who/what was affected by the issue?</a:t>
          </a:r>
        </a:p>
        <a:p>
          <a:pPr marL="0" lvl="0" indent="0" algn="ctr" defTabSz="666750">
            <a:lnSpc>
              <a:spcPct val="90000"/>
            </a:lnSpc>
            <a:spcBef>
              <a:spcPct val="0"/>
            </a:spcBef>
            <a:spcAft>
              <a:spcPct val="35000"/>
            </a:spcAft>
            <a:buNone/>
          </a:pPr>
          <a:r>
            <a:rPr lang="en-US" sz="1500" b="1" kern="1200" dirty="0"/>
            <a:t>Any risks to the subject(s)/data integrity? </a:t>
          </a:r>
          <a:endParaRPr lang="en-US" sz="1500" kern="1200" dirty="0"/>
        </a:p>
      </dsp:txBody>
      <dsp:txXfrm>
        <a:off x="3241201" y="1593170"/>
        <a:ext cx="2272261" cy="1363356"/>
      </dsp:txXfrm>
    </dsp:sp>
    <dsp:sp modelId="{9E7A5673-639B-4362-8067-970B00014C95}">
      <dsp:nvSpPr>
        <dsp:cNvPr id="0" name=""/>
        <dsp:cNvSpPr/>
      </dsp:nvSpPr>
      <dsp:spPr>
        <a:xfrm>
          <a:off x="5740689" y="1593170"/>
          <a:ext cx="2272261" cy="1363356"/>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How often did the issue occur?</a:t>
          </a:r>
        </a:p>
        <a:p>
          <a:pPr marL="0" lvl="0" indent="0" algn="ctr" defTabSz="666750">
            <a:lnSpc>
              <a:spcPct val="90000"/>
            </a:lnSpc>
            <a:spcBef>
              <a:spcPct val="0"/>
            </a:spcBef>
            <a:spcAft>
              <a:spcPct val="35000"/>
            </a:spcAft>
            <a:buNone/>
          </a:pPr>
          <a:r>
            <a:rPr lang="en-US" sz="1500" b="1" kern="1200" dirty="0"/>
            <a:t>Are you identifying a trend?</a:t>
          </a:r>
          <a:endParaRPr lang="en-US" sz="1500" kern="1200" dirty="0"/>
        </a:p>
      </dsp:txBody>
      <dsp:txXfrm>
        <a:off x="5740689" y="1593170"/>
        <a:ext cx="2272261" cy="1363356"/>
      </dsp:txXfrm>
    </dsp:sp>
    <dsp:sp modelId="{F2BE4781-ED41-4BE4-ACBC-1A185E4B3136}">
      <dsp:nvSpPr>
        <dsp:cNvPr id="0" name=""/>
        <dsp:cNvSpPr/>
      </dsp:nvSpPr>
      <dsp:spPr>
        <a:xfrm>
          <a:off x="8240176" y="1593170"/>
          <a:ext cx="2272261" cy="1363356"/>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How serious was the event?</a:t>
          </a:r>
          <a:endParaRPr lang="en-US" sz="1500" kern="1200"/>
        </a:p>
      </dsp:txBody>
      <dsp:txXfrm>
        <a:off x="8240176" y="1593170"/>
        <a:ext cx="2272261" cy="1363356"/>
      </dsp:txXfrm>
    </dsp:sp>
    <dsp:sp modelId="{1F21F4D5-D94A-4850-934E-6F4E06E91988}">
      <dsp:nvSpPr>
        <dsp:cNvPr id="0" name=""/>
        <dsp:cNvSpPr/>
      </dsp:nvSpPr>
      <dsp:spPr>
        <a:xfrm>
          <a:off x="3114568" y="3183753"/>
          <a:ext cx="5025015" cy="1363356"/>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Keep asking “who, what when, where, and how”  until you reach the root cause</a:t>
          </a:r>
        </a:p>
        <a:p>
          <a:pPr marL="0" lvl="0" indent="0" algn="ctr" defTabSz="666750">
            <a:lnSpc>
              <a:spcPct val="90000"/>
            </a:lnSpc>
            <a:spcBef>
              <a:spcPct val="0"/>
            </a:spcBef>
            <a:spcAft>
              <a:spcPct val="35000"/>
            </a:spcAft>
            <a:buNone/>
          </a:pPr>
          <a:r>
            <a:rPr lang="en-US" sz="1500" b="1" kern="1200" dirty="0"/>
            <a:t>Ask WHY 5 times until it can’t be asked again</a:t>
          </a:r>
          <a:endParaRPr lang="en-US" sz="1500" kern="1200" dirty="0"/>
        </a:p>
      </dsp:txBody>
      <dsp:txXfrm>
        <a:off x="3114568" y="3183753"/>
        <a:ext cx="5025015" cy="13633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3EF962-B5B6-4679-B26C-0C85C8B02039}">
      <dsp:nvSpPr>
        <dsp:cNvPr id="0" name=""/>
        <dsp:cNvSpPr/>
      </dsp:nvSpPr>
      <dsp:spPr>
        <a:xfrm>
          <a:off x="5551609" y="397830"/>
          <a:ext cx="2408690" cy="205310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SHOULD BE WRITTEN TO EXPLAIN AN ERROR AND RESOLUTION TO THE ISSUES IN A FORWARD THINKING MANNER </a:t>
          </a:r>
        </a:p>
      </dsp:txBody>
      <dsp:txXfrm>
        <a:off x="5551609" y="397830"/>
        <a:ext cx="2408690" cy="2053100"/>
      </dsp:txXfrm>
    </dsp:sp>
    <dsp:sp modelId="{65546DE3-2016-42C4-AE58-0E8942B9BC01}">
      <dsp:nvSpPr>
        <dsp:cNvPr id="0" name=""/>
        <dsp:cNvSpPr/>
      </dsp:nvSpPr>
      <dsp:spPr>
        <a:xfrm>
          <a:off x="7694453" y="2758111"/>
          <a:ext cx="2408690" cy="1445214"/>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A CAPA SHOULD BE WRITTEN ON DEPARTMENT/</a:t>
          </a:r>
        </a:p>
        <a:p>
          <a:pPr marL="0" lvl="0" indent="0" algn="ctr" defTabSz="800100">
            <a:lnSpc>
              <a:spcPct val="90000"/>
            </a:lnSpc>
            <a:spcBef>
              <a:spcPct val="0"/>
            </a:spcBef>
            <a:spcAft>
              <a:spcPct val="35000"/>
            </a:spcAft>
            <a:buNone/>
          </a:pPr>
          <a:r>
            <a:rPr lang="en-US" sz="1800" b="1" kern="1200" dirty="0"/>
            <a:t>INSTITUTION FORM</a:t>
          </a:r>
        </a:p>
      </dsp:txBody>
      <dsp:txXfrm>
        <a:off x="7694453" y="2758111"/>
        <a:ext cx="2408690" cy="1445214"/>
      </dsp:txXfrm>
    </dsp:sp>
    <dsp:sp modelId="{7DA27313-3D49-412E-9895-1FB5F2FC8F31}">
      <dsp:nvSpPr>
        <dsp:cNvPr id="0" name=""/>
        <dsp:cNvSpPr/>
      </dsp:nvSpPr>
      <dsp:spPr>
        <a:xfrm>
          <a:off x="867668" y="433419"/>
          <a:ext cx="1996178" cy="1963974"/>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TAKE RESPONSIBILTY FOR THE ERROR/EVENT/</a:t>
          </a:r>
        </a:p>
        <a:p>
          <a:pPr marL="0" lvl="0" indent="0" algn="ctr" defTabSz="800100">
            <a:lnSpc>
              <a:spcPct val="90000"/>
            </a:lnSpc>
            <a:spcBef>
              <a:spcPct val="0"/>
            </a:spcBef>
            <a:spcAft>
              <a:spcPct val="35000"/>
            </a:spcAft>
            <a:buNone/>
          </a:pPr>
          <a:r>
            <a:rPr lang="en-US" sz="1800" b="1" kern="1200" dirty="0"/>
            <a:t>ISSUE</a:t>
          </a:r>
        </a:p>
      </dsp:txBody>
      <dsp:txXfrm>
        <a:off x="867668" y="433419"/>
        <a:ext cx="1996178" cy="1963974"/>
      </dsp:txXfrm>
    </dsp:sp>
    <dsp:sp modelId="{686C94AD-D3F6-43CA-9791-65A4E84CA16F}">
      <dsp:nvSpPr>
        <dsp:cNvPr id="0" name=""/>
        <dsp:cNvSpPr/>
      </dsp:nvSpPr>
      <dsp:spPr>
        <a:xfrm>
          <a:off x="8108699" y="793429"/>
          <a:ext cx="1803001" cy="144521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SHOULD BE SIGNED/DATED BY THE AUTHOR AND THE PI</a:t>
          </a:r>
        </a:p>
      </dsp:txBody>
      <dsp:txXfrm>
        <a:off x="8108699" y="793429"/>
        <a:ext cx="1803001" cy="1445214"/>
      </dsp:txXfrm>
    </dsp:sp>
    <dsp:sp modelId="{EC1D39E7-26D0-4CA8-A679-4D6B8E8928B6}">
      <dsp:nvSpPr>
        <dsp:cNvPr id="0" name=""/>
        <dsp:cNvSpPr/>
      </dsp:nvSpPr>
      <dsp:spPr>
        <a:xfrm>
          <a:off x="3311695" y="2621453"/>
          <a:ext cx="2408690" cy="1861335"/>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SHOULD BE MAINTAINED AS AN ESSENTIAL DOCUMENT IN THE REGULATORY FILE</a:t>
          </a:r>
        </a:p>
      </dsp:txBody>
      <dsp:txXfrm>
        <a:off x="3311695" y="2621453"/>
        <a:ext cx="2408690" cy="1861335"/>
      </dsp:txXfrm>
    </dsp:sp>
    <dsp:sp modelId="{E8B61F54-DAB3-4FB4-A0EF-62827DF82427}">
      <dsp:nvSpPr>
        <dsp:cNvPr id="0" name=""/>
        <dsp:cNvSpPr/>
      </dsp:nvSpPr>
      <dsp:spPr>
        <a:xfrm>
          <a:off x="973687" y="2969483"/>
          <a:ext cx="2134870" cy="112772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lumMod val="75000"/>
                  <a:lumOff val="25000"/>
                </a:schemeClr>
              </a:solidFill>
            </a:rPr>
            <a:t>DOCUMENT</a:t>
          </a:r>
          <a:r>
            <a:rPr lang="en-US" sz="1900" b="1" kern="1200" dirty="0">
              <a:solidFill>
                <a:schemeClr val="tx1">
                  <a:lumMod val="75000"/>
                  <a:lumOff val="25000"/>
                </a:schemeClr>
              </a:solidFill>
            </a:rPr>
            <a:t> EVERY STEP OF YOUR CAPA </a:t>
          </a:r>
        </a:p>
      </dsp:txBody>
      <dsp:txXfrm>
        <a:off x="973687" y="2969483"/>
        <a:ext cx="2134870" cy="1127729"/>
      </dsp:txXfrm>
    </dsp:sp>
    <dsp:sp modelId="{12532392-7C88-4A1A-AC86-D882B0993A5D}">
      <dsp:nvSpPr>
        <dsp:cNvPr id="0" name=""/>
        <dsp:cNvSpPr/>
      </dsp:nvSpPr>
      <dsp:spPr>
        <a:xfrm>
          <a:off x="10120544" y="768566"/>
          <a:ext cx="1881886" cy="1445214"/>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lumMod val="75000"/>
                  <a:lumOff val="25000"/>
                </a:schemeClr>
              </a:solidFill>
            </a:rPr>
            <a:t>EVALUATE TO ENSURE YOUR CAPA WORKS </a:t>
          </a:r>
          <a:endParaRPr lang="en-US" sz="1800" kern="1200" dirty="0"/>
        </a:p>
      </dsp:txBody>
      <dsp:txXfrm>
        <a:off x="10120544" y="768566"/>
        <a:ext cx="1881886" cy="1445214"/>
      </dsp:txXfrm>
    </dsp:sp>
    <dsp:sp modelId="{006F4652-7D2E-4275-9A5D-4C6125C24868}">
      <dsp:nvSpPr>
        <dsp:cNvPr id="0" name=""/>
        <dsp:cNvSpPr/>
      </dsp:nvSpPr>
      <dsp:spPr>
        <a:xfrm>
          <a:off x="5895943" y="2788427"/>
          <a:ext cx="1534504" cy="1445214"/>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lumMod val="75000"/>
                  <a:lumOff val="25000"/>
                </a:schemeClr>
              </a:solidFill>
            </a:rPr>
            <a:t>TRAIN STAFF ON NEW PROCESSES </a:t>
          </a:r>
          <a:endParaRPr lang="en-US" sz="1800" kern="1200" dirty="0"/>
        </a:p>
      </dsp:txBody>
      <dsp:txXfrm>
        <a:off x="5895943" y="2788427"/>
        <a:ext cx="1534504" cy="1445214"/>
      </dsp:txXfrm>
    </dsp:sp>
    <dsp:sp modelId="{36393EED-B006-49A0-AD16-5E7C6170381D}">
      <dsp:nvSpPr>
        <dsp:cNvPr id="0" name=""/>
        <dsp:cNvSpPr/>
      </dsp:nvSpPr>
      <dsp:spPr>
        <a:xfrm>
          <a:off x="3047811" y="686464"/>
          <a:ext cx="2408690" cy="144521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lumMod val="75000"/>
                  <a:lumOff val="25000"/>
                </a:schemeClr>
              </a:solidFill>
            </a:rPr>
            <a:t>APPROPRIATELY ASSESS CAUSES OF THE PROBLEM </a:t>
          </a:r>
        </a:p>
      </dsp:txBody>
      <dsp:txXfrm>
        <a:off x="3047811" y="686464"/>
        <a:ext cx="2408690" cy="1445214"/>
      </dsp:txXfrm>
    </dsp:sp>
    <dsp:sp modelId="{E0486642-43E9-4E57-80CB-869A27D5A394}">
      <dsp:nvSpPr>
        <dsp:cNvPr id="0" name=""/>
        <dsp:cNvSpPr/>
      </dsp:nvSpPr>
      <dsp:spPr>
        <a:xfrm>
          <a:off x="10265116" y="2732685"/>
          <a:ext cx="1666886" cy="1445214"/>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lumMod val="75000"/>
                  <a:lumOff val="25000"/>
                </a:schemeClr>
              </a:solidFill>
            </a:rPr>
            <a:t>Make sure to DO WHAT YOU SAY YOU WILL DO  </a:t>
          </a:r>
        </a:p>
      </dsp:txBody>
      <dsp:txXfrm>
        <a:off x="10265116" y="2732685"/>
        <a:ext cx="1666886" cy="14452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4E94C-164E-40C0-AE88-FBC1972106C9}">
      <dsp:nvSpPr>
        <dsp:cNvPr id="0" name=""/>
        <dsp:cNvSpPr/>
      </dsp:nvSpPr>
      <dsp:spPr>
        <a:xfrm>
          <a:off x="1831925" y="331"/>
          <a:ext cx="5755094" cy="365448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7ED7444-F215-4E92-9970-09A34B7203F1}">
      <dsp:nvSpPr>
        <dsp:cNvPr id="0" name=""/>
        <dsp:cNvSpPr/>
      </dsp:nvSpPr>
      <dsp:spPr>
        <a:xfrm>
          <a:off x="2471380" y="607814"/>
          <a:ext cx="5755094" cy="36544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Subjects 001-005 did not have safety study labs performed on visits 1 and 4</a:t>
          </a:r>
          <a:endParaRPr lang="en-US" sz="3200" kern="1200" dirty="0"/>
        </a:p>
      </dsp:txBody>
      <dsp:txXfrm>
        <a:off x="2578416" y="714850"/>
        <a:ext cx="5541022" cy="34404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10706-AE22-4162-9AEA-F1B48D3BE296}">
      <dsp:nvSpPr>
        <dsp:cNvPr id="0" name=""/>
        <dsp:cNvSpPr/>
      </dsp:nvSpPr>
      <dsp:spPr>
        <a:xfrm>
          <a:off x="1227" y="267023"/>
          <a:ext cx="4309690" cy="273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6AD60531-310C-4D86-B3F9-B727872DB13F}">
      <dsp:nvSpPr>
        <dsp:cNvPr id="0" name=""/>
        <dsp:cNvSpPr/>
      </dsp:nvSpPr>
      <dsp:spPr>
        <a:xfrm>
          <a:off x="480082" y="721935"/>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Page 4 of the ICF was not initialed</a:t>
          </a:r>
          <a:endParaRPr lang="en-US" sz="3200" kern="1200" dirty="0"/>
        </a:p>
      </dsp:txBody>
      <dsp:txXfrm>
        <a:off x="560236" y="802089"/>
        <a:ext cx="4149382" cy="2576345"/>
      </dsp:txXfrm>
    </dsp:sp>
    <dsp:sp modelId="{52029270-2FE1-4ECE-BF89-CC3CB46E3AD7}">
      <dsp:nvSpPr>
        <dsp:cNvPr id="0" name=""/>
        <dsp:cNvSpPr/>
      </dsp:nvSpPr>
      <dsp:spPr>
        <a:xfrm>
          <a:off x="5268627" y="267023"/>
          <a:ext cx="4309690" cy="273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7368687-A463-4A06-B6EA-8A57B9D175E9}">
      <dsp:nvSpPr>
        <dsp:cNvPr id="0" name=""/>
        <dsp:cNvSpPr/>
      </dsp:nvSpPr>
      <dsp:spPr>
        <a:xfrm>
          <a:off x="5747481" y="721935"/>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t>This page contained the risk/benefit explanation</a:t>
          </a:r>
          <a:endParaRPr lang="en-US" sz="3200" kern="1200" dirty="0"/>
        </a:p>
      </dsp:txBody>
      <dsp:txXfrm>
        <a:off x="5827635" y="802089"/>
        <a:ext cx="4149382" cy="25763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2A505-D05F-4CC7-896F-2244F23E42AD}">
      <dsp:nvSpPr>
        <dsp:cNvPr id="0" name=""/>
        <dsp:cNvSpPr/>
      </dsp:nvSpPr>
      <dsp:spPr>
        <a:xfrm>
          <a:off x="443629" y="1405"/>
          <a:ext cx="2769504" cy="348101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5DDD1F9-8243-4C22-87E2-4F22A57FED6C}">
      <dsp:nvSpPr>
        <dsp:cNvPr id="0" name=""/>
        <dsp:cNvSpPr/>
      </dsp:nvSpPr>
      <dsp:spPr>
        <a:xfrm>
          <a:off x="693124" y="238426"/>
          <a:ext cx="2769504" cy="34810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Numerous consent </a:t>
          </a:r>
        </a:p>
        <a:p>
          <a:pPr marL="0" lvl="0" indent="0" algn="ctr" defTabSz="889000">
            <a:lnSpc>
              <a:spcPct val="90000"/>
            </a:lnSpc>
            <a:spcBef>
              <a:spcPct val="0"/>
            </a:spcBef>
            <a:spcAft>
              <a:spcPct val="35000"/>
            </a:spcAft>
            <a:buNone/>
          </a:pPr>
          <a:r>
            <a:rPr lang="en-US" sz="2000" b="1" kern="1200" dirty="0"/>
            <a:t>form irregularities </a:t>
          </a:r>
        </a:p>
        <a:p>
          <a:pPr marL="0" lvl="0" indent="0" algn="ctr" defTabSz="889000">
            <a:lnSpc>
              <a:spcPct val="90000"/>
            </a:lnSpc>
            <a:spcBef>
              <a:spcPct val="0"/>
            </a:spcBef>
            <a:spcAft>
              <a:spcPct val="35000"/>
            </a:spcAft>
            <a:buNone/>
          </a:pPr>
          <a:r>
            <a:rPr lang="en-US" sz="2000" b="1" kern="1200" dirty="0"/>
            <a:t>have been made including the use of the incorrect version and the lack of re‐consenting as needed</a:t>
          </a:r>
        </a:p>
      </dsp:txBody>
      <dsp:txXfrm>
        <a:off x="774240" y="319542"/>
        <a:ext cx="2607272" cy="3318778"/>
      </dsp:txXfrm>
    </dsp:sp>
    <dsp:sp modelId="{79C9A074-F085-4415-9CAC-0206071452AC}">
      <dsp:nvSpPr>
        <dsp:cNvPr id="0" name=""/>
        <dsp:cNvSpPr/>
      </dsp:nvSpPr>
      <dsp:spPr>
        <a:xfrm>
          <a:off x="3712124" y="1405"/>
          <a:ext cx="2245459" cy="171744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C8BD624-8431-432F-AE7A-2F5C7453536A}">
      <dsp:nvSpPr>
        <dsp:cNvPr id="0" name=""/>
        <dsp:cNvSpPr/>
      </dsp:nvSpPr>
      <dsp:spPr>
        <a:xfrm>
          <a:off x="3961620" y="238426"/>
          <a:ext cx="2245459" cy="171744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How do you </a:t>
          </a:r>
        </a:p>
        <a:p>
          <a:pPr marL="0" lvl="0" indent="0" algn="ctr" defTabSz="889000">
            <a:lnSpc>
              <a:spcPct val="90000"/>
            </a:lnSpc>
            <a:spcBef>
              <a:spcPct val="0"/>
            </a:spcBef>
            <a:spcAft>
              <a:spcPct val="35000"/>
            </a:spcAft>
            <a:buNone/>
          </a:pPr>
          <a:r>
            <a:rPr lang="en-US" sz="2000" b="1" kern="1200" dirty="0"/>
            <a:t>determine the </a:t>
          </a:r>
        </a:p>
        <a:p>
          <a:pPr marL="0" lvl="0" indent="0" algn="ctr" defTabSz="889000">
            <a:lnSpc>
              <a:spcPct val="90000"/>
            </a:lnSpc>
            <a:spcBef>
              <a:spcPct val="0"/>
            </a:spcBef>
            <a:spcAft>
              <a:spcPct val="35000"/>
            </a:spcAft>
            <a:buNone/>
          </a:pPr>
          <a:r>
            <a:rPr lang="en-US" sz="2000" b="1" kern="1200" dirty="0"/>
            <a:t>root cause? </a:t>
          </a:r>
        </a:p>
      </dsp:txBody>
      <dsp:txXfrm>
        <a:off x="4011922" y="288728"/>
        <a:ext cx="2144855" cy="1616838"/>
      </dsp:txXfrm>
    </dsp:sp>
    <dsp:sp modelId="{637E5D2A-A45D-4F46-BADE-90D5B3B7E12D}">
      <dsp:nvSpPr>
        <dsp:cNvPr id="0" name=""/>
        <dsp:cNvSpPr/>
      </dsp:nvSpPr>
      <dsp:spPr>
        <a:xfrm>
          <a:off x="6456574" y="1405"/>
          <a:ext cx="2908700" cy="324217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60D5F6B1-CCF8-494B-B1BC-2EC1371F3F73}">
      <dsp:nvSpPr>
        <dsp:cNvPr id="0" name=""/>
        <dsp:cNvSpPr/>
      </dsp:nvSpPr>
      <dsp:spPr>
        <a:xfrm>
          <a:off x="6706070" y="238426"/>
          <a:ext cx="2908700" cy="32421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Is this reportable to </a:t>
          </a:r>
        </a:p>
        <a:p>
          <a:pPr marL="0" lvl="0" indent="0" algn="ctr" defTabSz="800100">
            <a:lnSpc>
              <a:spcPct val="90000"/>
            </a:lnSpc>
            <a:spcBef>
              <a:spcPct val="0"/>
            </a:spcBef>
            <a:spcAft>
              <a:spcPct val="35000"/>
            </a:spcAft>
            <a:buNone/>
          </a:pPr>
          <a:r>
            <a:rPr lang="en-US" sz="1800" b="1" kern="1200" dirty="0"/>
            <a:t>the IRB?</a:t>
          </a:r>
        </a:p>
        <a:p>
          <a:pPr marL="0" lvl="0" indent="0" algn="ctr" defTabSz="800100">
            <a:lnSpc>
              <a:spcPct val="90000"/>
            </a:lnSpc>
            <a:spcBef>
              <a:spcPct val="0"/>
            </a:spcBef>
            <a:spcAft>
              <a:spcPct val="35000"/>
            </a:spcAft>
            <a:buNone/>
          </a:pPr>
          <a:endParaRPr lang="en-US" sz="1800" b="1" kern="1200" dirty="0"/>
        </a:p>
        <a:p>
          <a:pPr marL="0" lvl="0" indent="0" algn="ctr" defTabSz="800100">
            <a:lnSpc>
              <a:spcPct val="90000"/>
            </a:lnSpc>
            <a:spcBef>
              <a:spcPct val="0"/>
            </a:spcBef>
            <a:spcAft>
              <a:spcPct val="35000"/>
            </a:spcAft>
            <a:buNone/>
          </a:pPr>
          <a:r>
            <a:rPr lang="en-US" sz="1800" b="1" kern="1200" dirty="0"/>
            <a:t> Who is responsible </a:t>
          </a:r>
        </a:p>
        <a:p>
          <a:pPr marL="0" lvl="0" indent="0" algn="ctr" defTabSz="800100">
            <a:lnSpc>
              <a:spcPct val="90000"/>
            </a:lnSpc>
            <a:spcBef>
              <a:spcPct val="0"/>
            </a:spcBef>
            <a:spcAft>
              <a:spcPct val="35000"/>
            </a:spcAft>
            <a:buNone/>
          </a:pPr>
          <a:r>
            <a:rPr lang="en-US" sz="1800" b="1" kern="1200" dirty="0"/>
            <a:t>for implementation?</a:t>
          </a:r>
        </a:p>
        <a:p>
          <a:pPr marL="0" lvl="0" indent="0" algn="ctr" defTabSz="800100">
            <a:lnSpc>
              <a:spcPct val="90000"/>
            </a:lnSpc>
            <a:spcBef>
              <a:spcPct val="0"/>
            </a:spcBef>
            <a:spcAft>
              <a:spcPct val="35000"/>
            </a:spcAft>
            <a:buNone/>
          </a:pPr>
          <a:r>
            <a:rPr lang="en-US" sz="1800" b="1" kern="1200" dirty="0"/>
            <a:t> Does this CAP apply to one or all studies?</a:t>
          </a:r>
        </a:p>
      </dsp:txBody>
      <dsp:txXfrm>
        <a:off x="6791263" y="323619"/>
        <a:ext cx="2738314" cy="307179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8B9EBBA-996F-894A-B54A-D6246ED52CEA}" type="datetimeFigureOut">
              <a:rPr lang="en-US" smtClean="0"/>
              <a:pPr/>
              <a:t>12/3/24</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823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C6C52C72-DE31-F449-A4ED-4C594FD91407}" type="datetimeFigureOut">
              <a:rPr lang="en-US" smtClean="0"/>
              <a:pPr/>
              <a:t>12/3/24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4257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ED62726E-379B-B349-9EED-81ED093FA806}" type="datetimeFigureOut">
              <a:rPr lang="en-US" smtClean="0"/>
              <a:pPr/>
              <a:t>12/3/24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5635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9B3A1323-8D79-1946-B0D7-40001CF92E9D}" type="datetimeFigureOut">
              <a:rPr lang="en-US" smtClean="0"/>
              <a:pPr/>
              <a:t>12/3/24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705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DFA1846-DA80-1C48-A609-854EA85C59AD}" type="datetimeFigureOut">
              <a:rPr lang="en-US" smtClean="0"/>
              <a:pPr/>
              <a:t>12/3/24</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7505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57302355-E14B-8545-A8F8-0FE83CC9D524}" type="datetimeFigureOut">
              <a:rPr lang="en-US" smtClean="0"/>
              <a:pPr/>
              <a:t>12/3/24</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109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02640F58-564D-2B4F-AE67-E407BA4FCF45}" type="datetimeFigureOut">
              <a:rPr lang="en-US" smtClean="0"/>
              <a:pPr/>
              <a:t>12/3/24</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284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F13A34C8-038E-2045-AF43-DF7DBB8E0E9E}" type="datetimeFigureOut">
              <a:rPr lang="en-US" smtClean="0"/>
              <a:pPr/>
              <a:t>12/3/24</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47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8818C68F-D26B-8F47-958C-23B49CF8A634}" type="datetimeFigureOut">
              <a:rPr lang="en-US" smtClean="0"/>
              <a:pPr/>
              <a:t>12/3/24</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451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D0DF5E60-9974-AC48-9591-99C2BB44B7CF}" type="datetimeFigureOut">
              <a:rPr lang="en-US" smtClean="0"/>
              <a:pPr/>
              <a:t>12/3/24</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D57F1E4F-1CFF-5643-939E-217C01CDF565}" type="slidenum">
              <a:rPr lang="en-US" smtClean="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3429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09B482E8-6E0E-1B4F-B1FD-C69DB9E858D9}" type="datetimeFigureOut">
              <a:rPr lang="en-US" smtClean="0"/>
              <a:pPr/>
              <a:t>12/3/24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151441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09B482E8-6E0E-1B4F-B1FD-C69DB9E858D9}" type="datetimeFigureOut">
              <a:rPr lang="en-US" smtClean="0"/>
              <a:pPr/>
              <a:t>12/3/24</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1726066"/>
      </p:ext>
    </p:extLst>
  </p:cSld>
  <p:clrMap bg1="dk1" tx1="lt1" bg2="dk2" tx2="lt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mmons.wikimedia.org/wiki/File:Oops_Stop_Sign_icon.svg" TargetMode="External"/><Relationship Id="rId7" Type="http://schemas.openxmlformats.org/officeDocument/2006/relationships/hyperlink" Target="http://www.spring.org.uk/2014/02/possibility-of-selectively-erasing-unwanted-memories.php"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hyperlink" Target="http://www.flickr.com/photos/workflo/6788971416/" TargetMode="Externa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A56E-014E-485D-9882-40B168FE59C7}"/>
              </a:ext>
            </a:extLst>
          </p:cNvPr>
          <p:cNvSpPr>
            <a:spLocks noGrp="1"/>
          </p:cNvSpPr>
          <p:nvPr>
            <p:ph type="ctrTitle"/>
          </p:nvPr>
        </p:nvSpPr>
        <p:spPr/>
        <p:txBody>
          <a:bodyPr/>
          <a:lstStyle/>
          <a:p>
            <a:r>
              <a:rPr lang="en-US" sz="5400" b="1" dirty="0">
                <a:effectLst/>
              </a:rPr>
              <a:t>Protocol Deviation</a:t>
            </a:r>
            <a:br>
              <a:rPr lang="en-US" sz="5400" b="1" dirty="0">
                <a:effectLst/>
              </a:rPr>
            </a:br>
            <a:r>
              <a:rPr lang="en-US" sz="5400" b="1" dirty="0">
                <a:effectLst/>
              </a:rPr>
              <a:t> and Appropriate CAPA</a:t>
            </a:r>
            <a:br>
              <a:rPr lang="en-US" sz="5400" b="1" dirty="0">
                <a:effectLst/>
              </a:rPr>
            </a:br>
            <a:br>
              <a:rPr lang="en-US" sz="5400" b="1">
                <a:effectLst/>
              </a:rPr>
            </a:br>
            <a:r>
              <a:rPr lang="en-US" sz="2000" b="1">
                <a:effectLst/>
              </a:rPr>
              <a:t>Derita</a:t>
            </a:r>
            <a:r>
              <a:rPr lang="en-US" sz="2000" b="1" dirty="0">
                <a:effectLst/>
              </a:rPr>
              <a:t> Bran, MSN, RN, CCRC</a:t>
            </a:r>
          </a:p>
        </p:txBody>
      </p:sp>
    </p:spTree>
    <p:extLst>
      <p:ext uri="{BB962C8B-B14F-4D97-AF65-F5344CB8AC3E}">
        <p14:creationId xmlns:p14="http://schemas.microsoft.com/office/powerpoint/2010/main" val="41904645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3FB29C5-9E32-4F49-A689-B10EE31E5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txBody>
          <a:bodyPr/>
          <a:lstStyle/>
          <a:p>
            <a:endParaRPr lang="en-US"/>
          </a:p>
        </p:txBody>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solidFill>
            <a:schemeClr val="bg2"/>
          </a:solidFill>
          <a:ln w="9525" cap="sq" cmpd="sng" algn="ctr">
            <a:no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92217E2F-443B-4A87-921C-C687E26D95C4}"/>
              </a:ext>
            </a:extLst>
          </p:cNvPr>
          <p:cNvSpPr>
            <a:spLocks noGrp="1"/>
          </p:cNvSpPr>
          <p:nvPr>
            <p:ph type="title"/>
          </p:nvPr>
        </p:nvSpPr>
        <p:spPr>
          <a:xfrm>
            <a:off x="3844616" y="881210"/>
            <a:ext cx="7417925" cy="1517035"/>
          </a:xfrm>
        </p:spPr>
        <p:txBody>
          <a:bodyPr>
            <a:normAutofit/>
          </a:bodyPr>
          <a:lstStyle/>
          <a:p>
            <a:pPr algn="ctr"/>
            <a:r>
              <a:rPr lang="en-US" sz="5400" b="1" u="sng" dirty="0">
                <a:solidFill>
                  <a:schemeClr val="tx1">
                    <a:lumMod val="75000"/>
                    <a:lumOff val="25000"/>
                  </a:schemeClr>
                </a:solidFill>
              </a:rPr>
              <a:t>Protocol Deviations</a:t>
            </a:r>
          </a:p>
        </p:txBody>
      </p:sp>
      <p:sp>
        <p:nvSpPr>
          <p:cNvPr id="3" name="Content Placeholder 2">
            <a:extLst>
              <a:ext uri="{FF2B5EF4-FFF2-40B4-BE49-F238E27FC236}">
                <a16:creationId xmlns:a16="http://schemas.microsoft.com/office/drawing/2014/main" id="{A5BC6FFA-A2F5-4EA1-AF23-45B3DA5CA177}"/>
              </a:ext>
            </a:extLst>
          </p:cNvPr>
          <p:cNvSpPr>
            <a:spLocks noGrp="1"/>
          </p:cNvSpPr>
          <p:nvPr>
            <p:ph idx="1"/>
          </p:nvPr>
        </p:nvSpPr>
        <p:spPr>
          <a:xfrm>
            <a:off x="3844616" y="2626840"/>
            <a:ext cx="7245103" cy="3131777"/>
          </a:xfrm>
        </p:spPr>
        <p:txBody>
          <a:bodyPr>
            <a:normAutofit/>
          </a:bodyPr>
          <a:lstStyle/>
          <a:p>
            <a:pPr marL="0" indent="0" algn="ctr">
              <a:buNone/>
            </a:pPr>
            <a:r>
              <a:rPr lang="en-US" sz="3200" b="1" dirty="0">
                <a:solidFill>
                  <a:schemeClr val="tx1">
                    <a:lumMod val="75000"/>
                    <a:lumOff val="25000"/>
                  </a:schemeClr>
                </a:solidFill>
              </a:rPr>
              <a:t>Occur when study procedures </a:t>
            </a:r>
          </a:p>
          <a:p>
            <a:pPr marL="0" indent="0" algn="ctr">
              <a:buNone/>
            </a:pPr>
            <a:r>
              <a:rPr lang="en-US" sz="3200" b="1" dirty="0">
                <a:solidFill>
                  <a:schemeClr val="tx1">
                    <a:lumMod val="75000"/>
                    <a:lumOff val="25000"/>
                  </a:schemeClr>
                </a:solidFill>
              </a:rPr>
              <a:t>depart from the </a:t>
            </a:r>
          </a:p>
          <a:p>
            <a:pPr marL="0" indent="0" algn="ctr">
              <a:buNone/>
            </a:pPr>
            <a:r>
              <a:rPr lang="en-US" sz="3200" b="1" dirty="0">
                <a:solidFill>
                  <a:schemeClr val="tx1">
                    <a:lumMod val="75000"/>
                    <a:lumOff val="25000"/>
                  </a:schemeClr>
                </a:solidFill>
              </a:rPr>
              <a:t>IRB approved protocol </a:t>
            </a:r>
          </a:p>
          <a:p>
            <a:endParaRPr lang="en-US" dirty="0">
              <a:solidFill>
                <a:schemeClr val="tx1">
                  <a:lumMod val="75000"/>
                  <a:lumOff val="25000"/>
                </a:schemeClr>
              </a:solidFill>
            </a:endParaRPr>
          </a:p>
        </p:txBody>
      </p:sp>
    </p:spTree>
    <p:extLst>
      <p:ext uri="{BB962C8B-B14F-4D97-AF65-F5344CB8AC3E}">
        <p14:creationId xmlns:p14="http://schemas.microsoft.com/office/powerpoint/2010/main" val="32188121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D2224-A682-4237-8CDB-03E4402B8933}"/>
              </a:ext>
            </a:extLst>
          </p:cNvPr>
          <p:cNvSpPr>
            <a:spLocks noGrp="1"/>
          </p:cNvSpPr>
          <p:nvPr>
            <p:ph type="title"/>
          </p:nvPr>
        </p:nvSpPr>
        <p:spPr/>
        <p:txBody>
          <a:bodyPr>
            <a:noAutofit/>
          </a:bodyPr>
          <a:lstStyle/>
          <a:p>
            <a:pPr algn="ctr"/>
            <a:r>
              <a:rPr lang="en-US" sz="5400" b="1" dirty="0"/>
              <a:t>Steps to Take When Protocol Deviations Occur</a:t>
            </a:r>
          </a:p>
        </p:txBody>
      </p:sp>
      <p:sp>
        <p:nvSpPr>
          <p:cNvPr id="3" name="Content Placeholder 2">
            <a:extLst>
              <a:ext uri="{FF2B5EF4-FFF2-40B4-BE49-F238E27FC236}">
                <a16:creationId xmlns:a16="http://schemas.microsoft.com/office/drawing/2014/main" id="{6033E5A1-7054-44CF-9EE9-FBC621BF8E6A}"/>
              </a:ext>
            </a:extLst>
          </p:cNvPr>
          <p:cNvSpPr>
            <a:spLocks noGrp="1"/>
          </p:cNvSpPr>
          <p:nvPr>
            <p:ph idx="1"/>
          </p:nvPr>
        </p:nvSpPr>
        <p:spPr>
          <a:xfrm>
            <a:off x="566928" y="2231136"/>
            <a:ext cx="10972800" cy="4197655"/>
          </a:xfrm>
        </p:spPr>
        <p:txBody>
          <a:bodyPr>
            <a:noAutofit/>
          </a:bodyPr>
          <a:lstStyle/>
          <a:p>
            <a:r>
              <a:rPr lang="en-US" sz="2000" b="1" dirty="0"/>
              <a:t>Immediate corrections should be focused on protecting the rights, welfare, and safety of subjects and reporting</a:t>
            </a:r>
          </a:p>
          <a:p>
            <a:pPr marL="0" indent="0">
              <a:buNone/>
            </a:pPr>
            <a:endParaRPr lang="en-US" sz="2000" b="1" dirty="0"/>
          </a:p>
          <a:p>
            <a:r>
              <a:rPr lang="en-US" sz="2000" b="1" dirty="0"/>
              <a:t>Document of the deviation</a:t>
            </a:r>
          </a:p>
          <a:p>
            <a:pPr marL="0" indent="0">
              <a:buNone/>
            </a:pPr>
            <a:endParaRPr lang="en-US" sz="2000" b="1" dirty="0"/>
          </a:p>
          <a:p>
            <a:r>
              <a:rPr lang="en-US" sz="2000" b="1" dirty="0"/>
              <a:t>Consider the reporting requirements and report appropriately</a:t>
            </a:r>
          </a:p>
          <a:p>
            <a:pPr marL="0" indent="0">
              <a:buNone/>
            </a:pPr>
            <a:endParaRPr lang="en-US" sz="2000" b="1" dirty="0"/>
          </a:p>
          <a:p>
            <a:r>
              <a:rPr lang="en-US" sz="2000" b="1" dirty="0"/>
              <a:t>You may also need to notify subject(s) of the issue identified</a:t>
            </a:r>
          </a:p>
          <a:p>
            <a:pPr marL="0" indent="0">
              <a:buNone/>
            </a:pPr>
            <a:endParaRPr lang="en-US" sz="2000" b="1" dirty="0"/>
          </a:p>
          <a:p>
            <a:r>
              <a:rPr lang="en-US" sz="2000" b="1" dirty="0"/>
              <a:t>Develop an applicable CAPA</a:t>
            </a:r>
          </a:p>
        </p:txBody>
      </p:sp>
    </p:spTree>
    <p:extLst>
      <p:ext uri="{BB962C8B-B14F-4D97-AF65-F5344CB8AC3E}">
        <p14:creationId xmlns:p14="http://schemas.microsoft.com/office/powerpoint/2010/main" val="19716719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A140-382D-4B03-B58D-D39539994355}"/>
              </a:ext>
            </a:extLst>
          </p:cNvPr>
          <p:cNvSpPr>
            <a:spLocks noGrp="1"/>
          </p:cNvSpPr>
          <p:nvPr>
            <p:ph type="title"/>
          </p:nvPr>
        </p:nvSpPr>
        <p:spPr/>
        <p:txBody>
          <a:bodyPr>
            <a:noAutofit/>
          </a:bodyPr>
          <a:lstStyle/>
          <a:p>
            <a:pPr algn="ctr"/>
            <a:r>
              <a:rPr lang="en-US" sz="5400" b="1" dirty="0">
                <a:solidFill>
                  <a:schemeClr val="tx1">
                    <a:lumMod val="75000"/>
                    <a:lumOff val="25000"/>
                  </a:schemeClr>
                </a:solidFill>
              </a:rPr>
              <a:t>What is a CAPA?</a:t>
            </a:r>
            <a:br>
              <a:rPr lang="en-US" sz="5400" b="1" dirty="0">
                <a:solidFill>
                  <a:schemeClr val="tx1">
                    <a:lumMod val="75000"/>
                    <a:lumOff val="25000"/>
                  </a:schemeClr>
                </a:solidFill>
              </a:rPr>
            </a:br>
            <a:endParaRPr lang="en-US" sz="5400" b="1" dirty="0">
              <a:solidFill>
                <a:schemeClr val="tx1">
                  <a:lumMod val="75000"/>
                  <a:lumOff val="25000"/>
                </a:schemeClr>
              </a:solidFill>
            </a:endParaRPr>
          </a:p>
        </p:txBody>
      </p:sp>
      <p:sp>
        <p:nvSpPr>
          <p:cNvPr id="3" name="Content Placeholder 2">
            <a:extLst>
              <a:ext uri="{FF2B5EF4-FFF2-40B4-BE49-F238E27FC236}">
                <a16:creationId xmlns:a16="http://schemas.microsoft.com/office/drawing/2014/main" id="{77C57491-DBA6-481F-82AB-4105AF818913}"/>
              </a:ext>
            </a:extLst>
          </p:cNvPr>
          <p:cNvSpPr>
            <a:spLocks noGrp="1"/>
          </p:cNvSpPr>
          <p:nvPr>
            <p:ph sz="half" idx="2"/>
          </p:nvPr>
        </p:nvSpPr>
        <p:spPr>
          <a:solidFill>
            <a:srgbClr val="92D050"/>
          </a:solidFill>
        </p:spPr>
        <p:txBody>
          <a:bodyPr>
            <a:noAutofit/>
          </a:bodyPr>
          <a:lstStyle/>
          <a:p>
            <a:pPr marL="0" indent="0">
              <a:lnSpc>
                <a:spcPct val="90000"/>
              </a:lnSpc>
              <a:buNone/>
            </a:pPr>
            <a:endParaRPr lang="en-US" b="1" dirty="0">
              <a:solidFill>
                <a:schemeClr val="tx1">
                  <a:lumMod val="75000"/>
                  <a:lumOff val="25000"/>
                </a:schemeClr>
              </a:solidFill>
            </a:endParaRPr>
          </a:p>
          <a:p>
            <a:pPr marL="0" indent="0">
              <a:lnSpc>
                <a:spcPct val="90000"/>
              </a:lnSpc>
              <a:buNone/>
            </a:pPr>
            <a:endParaRPr lang="en-US" b="1" dirty="0">
              <a:solidFill>
                <a:schemeClr val="tx1">
                  <a:lumMod val="75000"/>
                  <a:lumOff val="25000"/>
                </a:schemeClr>
              </a:solidFill>
            </a:endParaRPr>
          </a:p>
          <a:p>
            <a:pPr marL="0" indent="0">
              <a:lnSpc>
                <a:spcPct val="90000"/>
              </a:lnSpc>
              <a:buNone/>
            </a:pPr>
            <a:r>
              <a:rPr lang="en-US" sz="3200" b="1" dirty="0">
                <a:solidFill>
                  <a:schemeClr val="tx1">
                    <a:lumMod val="75000"/>
                    <a:lumOff val="25000"/>
                  </a:schemeClr>
                </a:solidFill>
              </a:rPr>
              <a:t>Stands for: </a:t>
            </a:r>
          </a:p>
          <a:p>
            <a:pPr marL="0" indent="0">
              <a:lnSpc>
                <a:spcPct val="90000"/>
              </a:lnSpc>
              <a:buNone/>
            </a:pPr>
            <a:r>
              <a:rPr lang="en-US" sz="3200" b="1" dirty="0">
                <a:solidFill>
                  <a:schemeClr val="tx1">
                    <a:lumMod val="75000"/>
                    <a:lumOff val="25000"/>
                  </a:schemeClr>
                </a:solidFill>
              </a:rPr>
              <a:t>Corrective and Preventive Action Plan  </a:t>
            </a:r>
            <a:endParaRPr lang="en-US" sz="3200" dirty="0">
              <a:solidFill>
                <a:schemeClr val="tx1">
                  <a:lumMod val="75000"/>
                  <a:lumOff val="25000"/>
                </a:schemeClr>
              </a:solidFill>
            </a:endParaRPr>
          </a:p>
          <a:p>
            <a:pPr marL="0" indent="0">
              <a:lnSpc>
                <a:spcPct val="90000"/>
              </a:lnSpc>
              <a:buNone/>
            </a:pPr>
            <a:endParaRPr lang="en-US" sz="2400" dirty="0">
              <a:solidFill>
                <a:schemeClr val="tx1">
                  <a:lumMod val="75000"/>
                  <a:lumOff val="25000"/>
                </a:schemeClr>
              </a:solidFill>
            </a:endParaRPr>
          </a:p>
          <a:p>
            <a:pPr marL="0" indent="0">
              <a:lnSpc>
                <a:spcPct val="90000"/>
              </a:lnSpc>
              <a:buNone/>
            </a:pPr>
            <a:endParaRPr lang="en-US" dirty="0">
              <a:solidFill>
                <a:schemeClr val="tx1">
                  <a:lumMod val="75000"/>
                  <a:lumOff val="25000"/>
                </a:schemeClr>
              </a:solidFill>
            </a:endParaRPr>
          </a:p>
          <a:p>
            <a:pPr marL="0" indent="0">
              <a:lnSpc>
                <a:spcPct val="90000"/>
              </a:lnSpc>
              <a:buNone/>
            </a:pPr>
            <a:endParaRPr lang="en-US" dirty="0">
              <a:solidFill>
                <a:schemeClr val="tx1">
                  <a:lumMod val="75000"/>
                  <a:lumOff val="25000"/>
                </a:schemeClr>
              </a:solidFill>
            </a:endParaRPr>
          </a:p>
          <a:p>
            <a:pPr marL="0" indent="0">
              <a:lnSpc>
                <a:spcPct val="90000"/>
              </a:lnSpc>
              <a:buNone/>
            </a:pPr>
            <a:endParaRPr lang="en-US" dirty="0">
              <a:solidFill>
                <a:schemeClr val="tx1">
                  <a:lumMod val="75000"/>
                  <a:lumOff val="25000"/>
                </a:schemeClr>
              </a:solidFill>
            </a:endParaRPr>
          </a:p>
        </p:txBody>
      </p:sp>
      <p:sp>
        <p:nvSpPr>
          <p:cNvPr id="7" name="Content Placeholder 6">
            <a:extLst>
              <a:ext uri="{FF2B5EF4-FFF2-40B4-BE49-F238E27FC236}">
                <a16:creationId xmlns:a16="http://schemas.microsoft.com/office/drawing/2014/main" id="{F8F832C9-82F6-4215-9F02-7F4D40E2BD7D}"/>
              </a:ext>
            </a:extLst>
          </p:cNvPr>
          <p:cNvSpPr>
            <a:spLocks noGrp="1"/>
          </p:cNvSpPr>
          <p:nvPr>
            <p:ph sz="quarter" idx="4"/>
          </p:nvPr>
        </p:nvSpPr>
        <p:spPr>
          <a:solidFill>
            <a:srgbClr val="92D050"/>
          </a:solidFill>
        </p:spPr>
        <p:txBody>
          <a:bodyPr>
            <a:normAutofit lnSpcReduction="10000"/>
          </a:bodyPr>
          <a:lstStyle/>
          <a:p>
            <a:pPr marL="0" indent="0">
              <a:buNone/>
            </a:pPr>
            <a:endParaRPr lang="en-US" b="1" dirty="0">
              <a:solidFill>
                <a:schemeClr val="tx1">
                  <a:lumMod val="75000"/>
                  <a:lumOff val="25000"/>
                </a:schemeClr>
              </a:solidFill>
            </a:endParaRPr>
          </a:p>
          <a:p>
            <a:pPr marL="0" indent="0">
              <a:buNone/>
            </a:pPr>
            <a:endParaRPr lang="en-US" b="1" dirty="0">
              <a:solidFill>
                <a:schemeClr val="tx1">
                  <a:lumMod val="75000"/>
                  <a:lumOff val="25000"/>
                </a:schemeClr>
              </a:solidFill>
            </a:endParaRPr>
          </a:p>
          <a:p>
            <a:pPr marL="0" indent="0">
              <a:buNone/>
            </a:pPr>
            <a:r>
              <a:rPr lang="en-US" sz="3200" b="1" dirty="0">
                <a:solidFill>
                  <a:schemeClr val="tx1">
                    <a:lumMod val="75000"/>
                    <a:lumOff val="25000"/>
                  </a:schemeClr>
                </a:solidFill>
              </a:rPr>
              <a:t>CAPA is </a:t>
            </a:r>
          </a:p>
          <a:p>
            <a:pPr marL="0" indent="0">
              <a:buNone/>
            </a:pPr>
            <a:r>
              <a:rPr lang="en-US" sz="3200" b="1" dirty="0">
                <a:solidFill>
                  <a:schemeClr val="tx1">
                    <a:lumMod val="75000"/>
                    <a:lumOff val="25000"/>
                  </a:schemeClr>
                </a:solidFill>
              </a:rPr>
              <a:t>a system/process for resolving quality issues and prevention of repeat occurrences</a:t>
            </a:r>
          </a:p>
          <a:p>
            <a:endParaRPr lang="en-US" dirty="0"/>
          </a:p>
        </p:txBody>
      </p:sp>
    </p:spTree>
    <p:extLst>
      <p:ext uri="{BB962C8B-B14F-4D97-AF65-F5344CB8AC3E}">
        <p14:creationId xmlns:p14="http://schemas.microsoft.com/office/powerpoint/2010/main" val="1165243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2995D-F7AC-4F10-A219-D8AD078A3809}"/>
              </a:ext>
            </a:extLst>
          </p:cNvPr>
          <p:cNvSpPr>
            <a:spLocks noGrp="1"/>
          </p:cNvSpPr>
          <p:nvPr>
            <p:ph type="title"/>
          </p:nvPr>
        </p:nvSpPr>
        <p:spPr/>
        <p:txBody>
          <a:bodyPr>
            <a:noAutofit/>
          </a:bodyPr>
          <a:lstStyle/>
          <a:p>
            <a:pPr algn="ctr"/>
            <a:r>
              <a:rPr lang="en-US" sz="5400" b="1" dirty="0"/>
              <a:t>FDA’s Definition of  </a:t>
            </a:r>
            <a:br>
              <a:rPr lang="en-US" sz="5400" b="1" dirty="0"/>
            </a:br>
            <a:r>
              <a:rPr lang="en-US" sz="5400" b="1" dirty="0"/>
              <a:t>Corrective Action</a:t>
            </a:r>
          </a:p>
        </p:txBody>
      </p:sp>
      <p:sp>
        <p:nvSpPr>
          <p:cNvPr id="3" name="Content Placeholder 2">
            <a:extLst>
              <a:ext uri="{FF2B5EF4-FFF2-40B4-BE49-F238E27FC236}">
                <a16:creationId xmlns:a16="http://schemas.microsoft.com/office/drawing/2014/main" id="{3C627BB4-5A30-48BC-BDA2-B3D45DD2C98D}"/>
              </a:ext>
            </a:extLst>
          </p:cNvPr>
          <p:cNvSpPr>
            <a:spLocks noGrp="1"/>
          </p:cNvSpPr>
          <p:nvPr>
            <p:ph idx="1"/>
          </p:nvPr>
        </p:nvSpPr>
        <p:spPr>
          <a:xfrm>
            <a:off x="530352" y="2103120"/>
            <a:ext cx="11064240" cy="4297680"/>
          </a:xfrm>
        </p:spPr>
        <p:txBody>
          <a:bodyPr>
            <a:normAutofit lnSpcReduction="10000"/>
          </a:bodyPr>
          <a:lstStyle/>
          <a:p>
            <a:pPr marL="0" indent="0">
              <a:buNone/>
            </a:pPr>
            <a:endParaRPr lang="en-US" b="1" dirty="0"/>
          </a:p>
          <a:p>
            <a:pPr marL="0" indent="0">
              <a:buNone/>
            </a:pPr>
            <a:r>
              <a:rPr lang="en-US" sz="2000" b="1" dirty="0"/>
              <a:t>The FDA indicates that corrective action plans are absolutely necessary to resolve</a:t>
            </a:r>
          </a:p>
          <a:p>
            <a:pPr marL="0" indent="0">
              <a:buNone/>
            </a:pPr>
            <a:r>
              <a:rPr lang="en-US" sz="2000" b="1" dirty="0"/>
              <a:t> problems and noncompliance in clinical investigations </a:t>
            </a:r>
          </a:p>
          <a:p>
            <a:pPr marL="0" indent="0">
              <a:buNone/>
            </a:pPr>
            <a:endParaRPr lang="en-US" sz="2000" b="1" dirty="0"/>
          </a:p>
          <a:p>
            <a:pPr marL="0" indent="0">
              <a:buNone/>
            </a:pPr>
            <a:r>
              <a:rPr lang="en-US" sz="2000" b="1" dirty="0"/>
              <a:t>Corrective actions are those taken to resolve a problem and preventive actions are those actions that keep the problem from recurring</a:t>
            </a:r>
          </a:p>
          <a:p>
            <a:pPr marL="0" indent="0">
              <a:buNone/>
            </a:pPr>
            <a:endParaRPr lang="en-US" sz="2000" b="1" dirty="0"/>
          </a:p>
          <a:p>
            <a:pPr marL="0" indent="0">
              <a:buNone/>
            </a:pPr>
            <a:r>
              <a:rPr lang="en-US" sz="2000" b="1" dirty="0"/>
              <a:t>Corrective action is action to eliminate the cause of a detected non-conformity or other undesirable situation</a:t>
            </a:r>
          </a:p>
          <a:p>
            <a:pPr marL="0" indent="0">
              <a:buNone/>
            </a:pPr>
            <a:endParaRPr lang="en-US" sz="2000" b="1" dirty="0"/>
          </a:p>
          <a:p>
            <a:pPr marL="0" indent="0">
              <a:buNone/>
            </a:pPr>
            <a:r>
              <a:rPr lang="en-US" sz="2000" b="1" dirty="0"/>
              <a:t>There is a difference between correction and corrective action</a:t>
            </a:r>
          </a:p>
        </p:txBody>
      </p:sp>
    </p:spTree>
    <p:extLst>
      <p:ext uri="{BB962C8B-B14F-4D97-AF65-F5344CB8AC3E}">
        <p14:creationId xmlns:p14="http://schemas.microsoft.com/office/powerpoint/2010/main" val="545931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5265E-C24D-423B-8676-4498FB445C85}"/>
              </a:ext>
            </a:extLst>
          </p:cNvPr>
          <p:cNvSpPr>
            <a:spLocks noGrp="1"/>
          </p:cNvSpPr>
          <p:nvPr>
            <p:ph type="title"/>
          </p:nvPr>
        </p:nvSpPr>
        <p:spPr>
          <a:xfrm>
            <a:off x="1066800" y="642594"/>
            <a:ext cx="10058400" cy="626033"/>
          </a:xfrm>
        </p:spPr>
        <p:txBody>
          <a:bodyPr>
            <a:noAutofit/>
          </a:bodyPr>
          <a:lstStyle/>
          <a:p>
            <a:pPr algn="ctr"/>
            <a:r>
              <a:rPr lang="en-US" sz="5400" b="1" dirty="0"/>
              <a:t>CAPA Process</a:t>
            </a:r>
          </a:p>
        </p:txBody>
      </p:sp>
      <p:sp>
        <p:nvSpPr>
          <p:cNvPr id="3" name="Content Placeholder 2">
            <a:extLst>
              <a:ext uri="{FF2B5EF4-FFF2-40B4-BE49-F238E27FC236}">
                <a16:creationId xmlns:a16="http://schemas.microsoft.com/office/drawing/2014/main" id="{28014550-3EF5-4D81-9F79-40BD1A5B4DDD}"/>
              </a:ext>
            </a:extLst>
          </p:cNvPr>
          <p:cNvSpPr>
            <a:spLocks noGrp="1"/>
          </p:cNvSpPr>
          <p:nvPr>
            <p:ph idx="1"/>
          </p:nvPr>
        </p:nvSpPr>
        <p:spPr>
          <a:xfrm>
            <a:off x="568411" y="1268627"/>
            <a:ext cx="10556789" cy="5132173"/>
          </a:xfrm>
        </p:spPr>
        <p:txBody>
          <a:bodyPr>
            <a:normAutofit/>
          </a:bodyPr>
          <a:lstStyle/>
          <a:p>
            <a:pPr marL="0" indent="0">
              <a:lnSpc>
                <a:spcPct val="90000"/>
              </a:lnSpc>
              <a:buNone/>
            </a:pPr>
            <a:endParaRPr lang="en-US" b="1" u="sng"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IDENTIFY</a:t>
            </a:r>
            <a:r>
              <a:rPr lang="en-US" sz="2400" dirty="0">
                <a:solidFill>
                  <a:schemeClr val="tx1">
                    <a:lumMod val="75000"/>
                    <a:lumOff val="25000"/>
                  </a:schemeClr>
                </a:solidFill>
              </a:rPr>
              <a:t> the issue/event/deviation</a:t>
            </a:r>
          </a:p>
          <a:p>
            <a:pPr marL="0" indent="0">
              <a:lnSpc>
                <a:spcPct val="90000"/>
              </a:lnSpc>
              <a:buNone/>
            </a:pPr>
            <a:endParaRPr lang="en-US" sz="2400" b="1" u="sng"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EVALUATE </a:t>
            </a:r>
            <a:r>
              <a:rPr lang="en-US" sz="2400" dirty="0">
                <a:solidFill>
                  <a:schemeClr val="tx1">
                    <a:lumMod val="75000"/>
                    <a:lumOff val="25000"/>
                  </a:schemeClr>
                </a:solidFill>
              </a:rPr>
              <a:t>the extent of the issues and </a:t>
            </a:r>
            <a:r>
              <a:rPr lang="en-US" sz="2400" b="1" u="sng" dirty="0">
                <a:solidFill>
                  <a:schemeClr val="tx1">
                    <a:lumMod val="75000"/>
                    <a:lumOff val="25000"/>
                  </a:schemeClr>
                </a:solidFill>
              </a:rPr>
              <a:t>ASSESS</a:t>
            </a:r>
            <a:r>
              <a:rPr lang="en-US" sz="2400" dirty="0">
                <a:solidFill>
                  <a:schemeClr val="tx1">
                    <a:lumMod val="75000"/>
                    <a:lumOff val="25000"/>
                  </a:schemeClr>
                </a:solidFill>
              </a:rPr>
              <a:t> the risk of harm for subjects</a:t>
            </a:r>
          </a:p>
          <a:p>
            <a:pPr marL="0" indent="0">
              <a:lnSpc>
                <a:spcPct val="90000"/>
              </a:lnSpc>
              <a:buNone/>
            </a:pPr>
            <a:endParaRPr lang="en-US" sz="2400" b="1" u="sng"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CORRECT</a:t>
            </a:r>
            <a:r>
              <a:rPr lang="en-US" sz="2400" dirty="0">
                <a:solidFill>
                  <a:schemeClr val="tx1">
                    <a:lumMod val="75000"/>
                    <a:lumOff val="25000"/>
                  </a:schemeClr>
                </a:solidFill>
              </a:rPr>
              <a:t> the issue: develop </a:t>
            </a:r>
            <a:r>
              <a:rPr lang="en-US" sz="2400" b="1" u="sng" dirty="0">
                <a:solidFill>
                  <a:schemeClr val="tx1">
                    <a:lumMod val="75000"/>
                    <a:lumOff val="25000"/>
                  </a:schemeClr>
                </a:solidFill>
              </a:rPr>
              <a:t>REACTIVE</a:t>
            </a:r>
            <a:r>
              <a:rPr lang="en-US" sz="2400" dirty="0">
                <a:solidFill>
                  <a:schemeClr val="tx1">
                    <a:lumMod val="75000"/>
                    <a:lumOff val="25000"/>
                  </a:schemeClr>
                </a:solidFill>
              </a:rPr>
              <a:t> steps to correct the immediate problem </a:t>
            </a:r>
          </a:p>
          <a:p>
            <a:pPr marL="0" indent="0">
              <a:lnSpc>
                <a:spcPct val="90000"/>
              </a:lnSpc>
              <a:buNone/>
            </a:pPr>
            <a:endParaRPr lang="en-US" sz="2400"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UNDERSTAND</a:t>
            </a:r>
            <a:r>
              <a:rPr lang="en-US" sz="2400" dirty="0">
                <a:solidFill>
                  <a:schemeClr val="tx1">
                    <a:lumMod val="75000"/>
                    <a:lumOff val="25000"/>
                  </a:schemeClr>
                </a:solidFill>
              </a:rPr>
              <a:t> the issue: </a:t>
            </a:r>
            <a:r>
              <a:rPr lang="en-US" sz="2400" b="1" u="sng" dirty="0">
                <a:solidFill>
                  <a:schemeClr val="tx1">
                    <a:lumMod val="75000"/>
                    <a:lumOff val="25000"/>
                  </a:schemeClr>
                </a:solidFill>
              </a:rPr>
              <a:t>IDENTIFY</a:t>
            </a:r>
            <a:r>
              <a:rPr lang="en-US" sz="2400" dirty="0">
                <a:solidFill>
                  <a:schemeClr val="tx1">
                    <a:lumMod val="75000"/>
                    <a:lumOff val="25000"/>
                  </a:schemeClr>
                </a:solidFill>
              </a:rPr>
              <a:t>  and </a:t>
            </a:r>
            <a:r>
              <a:rPr lang="en-US" sz="2400" b="1" u="sng" dirty="0">
                <a:solidFill>
                  <a:schemeClr val="tx1">
                    <a:lumMod val="75000"/>
                    <a:lumOff val="25000"/>
                  </a:schemeClr>
                </a:solidFill>
              </a:rPr>
              <a:t>ANALYZE</a:t>
            </a:r>
            <a:r>
              <a:rPr lang="en-US" sz="2400" dirty="0">
                <a:solidFill>
                  <a:schemeClr val="tx1">
                    <a:lumMod val="75000"/>
                    <a:lumOff val="25000"/>
                  </a:schemeClr>
                </a:solidFill>
              </a:rPr>
              <a:t> the underlying cause(s) and extent of the problem(s)  </a:t>
            </a:r>
          </a:p>
          <a:p>
            <a:pPr marL="0" indent="0">
              <a:lnSpc>
                <a:spcPct val="90000"/>
              </a:lnSpc>
              <a:buNone/>
            </a:pPr>
            <a:endParaRPr lang="en-US" sz="2400"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205754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37B57-2BEB-46CD-A01B-B127380F5950}"/>
              </a:ext>
            </a:extLst>
          </p:cNvPr>
          <p:cNvSpPr>
            <a:spLocks noGrp="1"/>
          </p:cNvSpPr>
          <p:nvPr>
            <p:ph type="title"/>
          </p:nvPr>
        </p:nvSpPr>
        <p:spPr>
          <a:xfrm>
            <a:off x="1066800" y="642594"/>
            <a:ext cx="10058400" cy="1003326"/>
          </a:xfrm>
        </p:spPr>
        <p:txBody>
          <a:bodyPr/>
          <a:lstStyle/>
          <a:p>
            <a:pPr algn="ctr"/>
            <a:r>
              <a:rPr lang="en-US" b="1" dirty="0"/>
              <a:t>CAPA </a:t>
            </a:r>
            <a:r>
              <a:rPr lang="en-US" sz="5400" b="1" dirty="0"/>
              <a:t>Process</a:t>
            </a:r>
            <a:endParaRPr lang="en-US" sz="5400" dirty="0"/>
          </a:p>
        </p:txBody>
      </p:sp>
      <p:sp>
        <p:nvSpPr>
          <p:cNvPr id="3" name="Content Placeholder 2">
            <a:extLst>
              <a:ext uri="{FF2B5EF4-FFF2-40B4-BE49-F238E27FC236}">
                <a16:creationId xmlns:a16="http://schemas.microsoft.com/office/drawing/2014/main" id="{96DAF1E0-CF97-4D2D-B210-387CBB798A16}"/>
              </a:ext>
            </a:extLst>
          </p:cNvPr>
          <p:cNvSpPr>
            <a:spLocks noGrp="1"/>
          </p:cNvSpPr>
          <p:nvPr>
            <p:ph idx="1"/>
          </p:nvPr>
        </p:nvSpPr>
        <p:spPr>
          <a:xfrm>
            <a:off x="512064" y="1645920"/>
            <a:ext cx="11100816" cy="4621836"/>
          </a:xfrm>
        </p:spPr>
        <p:txBody>
          <a:bodyPr>
            <a:normAutofit/>
          </a:bodyPr>
          <a:lstStyle/>
          <a:p>
            <a:pPr marL="0" indent="0">
              <a:lnSpc>
                <a:spcPct val="90000"/>
              </a:lnSpc>
              <a:buNone/>
            </a:pPr>
            <a:r>
              <a:rPr lang="en-US" sz="2400" b="1" u="sng" dirty="0">
                <a:solidFill>
                  <a:schemeClr val="tx1">
                    <a:lumMod val="75000"/>
                    <a:lumOff val="25000"/>
                  </a:schemeClr>
                </a:solidFill>
              </a:rPr>
              <a:t>DETERMINE </a:t>
            </a:r>
            <a:r>
              <a:rPr lang="en-US" sz="2400" dirty="0">
                <a:solidFill>
                  <a:schemeClr val="tx1">
                    <a:lumMod val="75000"/>
                    <a:lumOff val="25000"/>
                  </a:schemeClr>
                </a:solidFill>
              </a:rPr>
              <a:t>needed change/actions, </a:t>
            </a:r>
            <a:r>
              <a:rPr lang="en-US" sz="2400" b="1" u="sng" dirty="0">
                <a:solidFill>
                  <a:schemeClr val="tx1">
                    <a:lumMod val="75000"/>
                    <a:lumOff val="25000"/>
                  </a:schemeClr>
                </a:solidFill>
              </a:rPr>
              <a:t>PREVENT</a:t>
            </a:r>
            <a:r>
              <a:rPr lang="en-US" sz="2400" dirty="0">
                <a:solidFill>
                  <a:schemeClr val="tx1">
                    <a:lumMod val="75000"/>
                    <a:lumOff val="25000"/>
                  </a:schemeClr>
                </a:solidFill>
              </a:rPr>
              <a:t> future issues: be </a:t>
            </a:r>
            <a:r>
              <a:rPr lang="en-US" sz="2400" b="1" u="sng" dirty="0">
                <a:solidFill>
                  <a:schemeClr val="tx1">
                    <a:lumMod val="75000"/>
                    <a:lumOff val="25000"/>
                  </a:schemeClr>
                </a:solidFill>
              </a:rPr>
              <a:t>PROACTIVE</a:t>
            </a:r>
            <a:r>
              <a:rPr lang="en-US" sz="2400" dirty="0">
                <a:solidFill>
                  <a:schemeClr val="tx1">
                    <a:lumMod val="75000"/>
                    <a:lumOff val="25000"/>
                  </a:schemeClr>
                </a:solidFill>
              </a:rPr>
              <a:t> </a:t>
            </a:r>
          </a:p>
          <a:p>
            <a:pPr marL="0" indent="0">
              <a:lnSpc>
                <a:spcPct val="90000"/>
              </a:lnSpc>
              <a:buNone/>
            </a:pPr>
            <a:endParaRPr lang="en-US" sz="2400"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DEVELOP/IMPLEMENT</a:t>
            </a:r>
            <a:r>
              <a:rPr lang="en-US" sz="2400" dirty="0">
                <a:solidFill>
                  <a:schemeClr val="tx1">
                    <a:lumMod val="75000"/>
                    <a:lumOff val="25000"/>
                  </a:schemeClr>
                </a:solidFill>
              </a:rPr>
              <a:t> the CAPA  in a clear and concise manner</a:t>
            </a:r>
          </a:p>
          <a:p>
            <a:pPr marL="0" indent="0">
              <a:lnSpc>
                <a:spcPct val="90000"/>
              </a:lnSpc>
              <a:buNone/>
            </a:pPr>
            <a:endParaRPr lang="en-US" sz="2400" b="1" u="sng"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COMMUNICATE/REPORT/DISSEMINATE </a:t>
            </a:r>
            <a:r>
              <a:rPr lang="en-US" sz="2400" dirty="0">
                <a:solidFill>
                  <a:schemeClr val="tx1">
                    <a:lumMod val="75000"/>
                    <a:lumOff val="25000"/>
                  </a:schemeClr>
                </a:solidFill>
              </a:rPr>
              <a:t>information to appropriate persons/authorities, including training</a:t>
            </a:r>
          </a:p>
          <a:p>
            <a:pPr marL="0" indent="0">
              <a:lnSpc>
                <a:spcPct val="90000"/>
              </a:lnSpc>
              <a:buNone/>
            </a:pPr>
            <a:endParaRPr lang="en-US" sz="2400"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EVALUATE</a:t>
            </a:r>
            <a:r>
              <a:rPr lang="en-US" sz="2400" dirty="0">
                <a:solidFill>
                  <a:schemeClr val="tx1">
                    <a:lumMod val="75000"/>
                    <a:lumOff val="25000"/>
                  </a:schemeClr>
                </a:solidFill>
              </a:rPr>
              <a:t> processes for effectiveness (this is never ending)</a:t>
            </a:r>
          </a:p>
          <a:p>
            <a:pPr marL="0" indent="0">
              <a:lnSpc>
                <a:spcPct val="90000"/>
              </a:lnSpc>
              <a:buNone/>
            </a:pPr>
            <a:endParaRPr lang="en-US" sz="2400" dirty="0">
              <a:solidFill>
                <a:schemeClr val="tx1">
                  <a:lumMod val="75000"/>
                  <a:lumOff val="25000"/>
                </a:schemeClr>
              </a:solidFill>
            </a:endParaRPr>
          </a:p>
          <a:p>
            <a:pPr marL="0" indent="0">
              <a:lnSpc>
                <a:spcPct val="90000"/>
              </a:lnSpc>
              <a:buNone/>
            </a:pPr>
            <a:r>
              <a:rPr lang="en-US" sz="2400" b="1" u="sng" dirty="0">
                <a:solidFill>
                  <a:schemeClr val="tx1">
                    <a:lumMod val="75000"/>
                    <a:lumOff val="25000"/>
                  </a:schemeClr>
                </a:solidFill>
              </a:rPr>
              <a:t>CLOSURE</a:t>
            </a:r>
            <a:r>
              <a:rPr lang="en-US" sz="2400" dirty="0">
                <a:solidFill>
                  <a:schemeClr val="tx1">
                    <a:lumMod val="75000"/>
                    <a:lumOff val="25000"/>
                  </a:schemeClr>
                </a:solidFill>
              </a:rPr>
              <a:t> of CAPA</a:t>
            </a:r>
          </a:p>
          <a:p>
            <a:endParaRPr lang="en-US" dirty="0"/>
          </a:p>
        </p:txBody>
      </p:sp>
    </p:spTree>
    <p:extLst>
      <p:ext uri="{BB962C8B-B14F-4D97-AF65-F5344CB8AC3E}">
        <p14:creationId xmlns:p14="http://schemas.microsoft.com/office/powerpoint/2010/main" val="9143788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5B082B-E880-4164-83CE-170A12043335}"/>
              </a:ext>
            </a:extLst>
          </p:cNvPr>
          <p:cNvSpPr>
            <a:spLocks noGrp="1"/>
          </p:cNvSpPr>
          <p:nvPr>
            <p:ph type="title"/>
          </p:nvPr>
        </p:nvSpPr>
        <p:spPr>
          <a:xfrm>
            <a:off x="700390" y="891241"/>
            <a:ext cx="3628129" cy="5075519"/>
          </a:xfrm>
        </p:spPr>
        <p:txBody>
          <a:bodyPr>
            <a:normAutofit/>
          </a:bodyPr>
          <a:lstStyle/>
          <a:p>
            <a:pPr algn="r"/>
            <a:r>
              <a:rPr lang="en-US" sz="5400" b="1" dirty="0">
                <a:solidFill>
                  <a:srgbClr val="FFFFFF"/>
                </a:solidFill>
              </a:rPr>
              <a:t>Root Cause Analysis (RCA)</a:t>
            </a:r>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7A4381F-9887-49BC-A935-FA8002DD46D4}"/>
              </a:ext>
            </a:extLst>
          </p:cNvPr>
          <p:cNvSpPr>
            <a:spLocks noGrp="1"/>
          </p:cNvSpPr>
          <p:nvPr>
            <p:ph idx="1"/>
          </p:nvPr>
        </p:nvSpPr>
        <p:spPr>
          <a:xfrm>
            <a:off x="4963690" y="492452"/>
            <a:ext cx="6359677" cy="5873095"/>
          </a:xfrm>
        </p:spPr>
        <p:txBody>
          <a:bodyPr anchor="ctr">
            <a:normAutofit/>
          </a:bodyPr>
          <a:lstStyle/>
          <a:p>
            <a:r>
              <a:rPr lang="en-US" sz="2400" b="1" dirty="0">
                <a:solidFill>
                  <a:srgbClr val="FFFFFF"/>
                </a:solidFill>
              </a:rPr>
              <a:t>A root cause analysis (RCA) is the process of identifying and documenting the root cause and the downstream effect on the causal chain </a:t>
            </a:r>
          </a:p>
          <a:p>
            <a:endParaRPr lang="en-US" sz="2400" b="1" dirty="0">
              <a:solidFill>
                <a:srgbClr val="FFFFFF"/>
              </a:solidFill>
            </a:endParaRPr>
          </a:p>
          <a:p>
            <a:r>
              <a:rPr lang="en-US" sz="2400" b="1" dirty="0">
                <a:solidFill>
                  <a:srgbClr val="FFFFFF"/>
                </a:solidFill>
              </a:rPr>
              <a:t>RCA should focus on identifying underlying problems that contribute to error rather than focusing on mistakes made by individuals</a:t>
            </a:r>
          </a:p>
          <a:p>
            <a:endParaRPr lang="en-US" dirty="0">
              <a:solidFill>
                <a:srgbClr val="FFFFFF"/>
              </a:solidFill>
            </a:endParaRPr>
          </a:p>
        </p:txBody>
      </p:sp>
    </p:spTree>
    <p:extLst>
      <p:ext uri="{BB962C8B-B14F-4D97-AF65-F5344CB8AC3E}">
        <p14:creationId xmlns:p14="http://schemas.microsoft.com/office/powerpoint/2010/main" val="139282074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1415-6C28-4435-84E3-9A2BB1F5A735}"/>
              </a:ext>
            </a:extLst>
          </p:cNvPr>
          <p:cNvSpPr>
            <a:spLocks noGrp="1"/>
          </p:cNvSpPr>
          <p:nvPr>
            <p:ph type="title"/>
          </p:nvPr>
        </p:nvSpPr>
        <p:spPr>
          <a:xfrm>
            <a:off x="1066800" y="642594"/>
            <a:ext cx="10058400" cy="1371600"/>
          </a:xfrm>
        </p:spPr>
        <p:txBody>
          <a:bodyPr>
            <a:normAutofit/>
          </a:bodyPr>
          <a:lstStyle/>
          <a:p>
            <a:pPr algn="ctr"/>
            <a:r>
              <a:rPr lang="en-US" sz="5400" b="1" dirty="0"/>
              <a:t>Root Cause Analysis</a:t>
            </a:r>
          </a:p>
        </p:txBody>
      </p:sp>
      <p:graphicFrame>
        <p:nvGraphicFramePr>
          <p:cNvPr id="16" name="Content Placeholder 2">
            <a:extLst>
              <a:ext uri="{FF2B5EF4-FFF2-40B4-BE49-F238E27FC236}">
                <a16:creationId xmlns:a16="http://schemas.microsoft.com/office/drawing/2014/main" id="{080F5AF8-8BBD-48B6-9330-77390BA81301}"/>
              </a:ext>
            </a:extLst>
          </p:cNvPr>
          <p:cNvGraphicFramePr>
            <a:graphicFrameLocks noGrp="1"/>
          </p:cNvGraphicFramePr>
          <p:nvPr>
            <p:ph idx="1"/>
            <p:extLst>
              <p:ext uri="{D42A27DB-BD31-4B8C-83A1-F6EECF244321}">
                <p14:modId xmlns:p14="http://schemas.microsoft.com/office/powerpoint/2010/main" val="2503062320"/>
              </p:ext>
            </p:extLst>
          </p:nvPr>
        </p:nvGraphicFramePr>
        <p:xfrm>
          <a:off x="478303" y="1851102"/>
          <a:ext cx="11254152" cy="4549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0592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Rectangle 21">
            <a:extLst>
              <a:ext uri="{FF2B5EF4-FFF2-40B4-BE49-F238E27FC236}">
                <a16:creationId xmlns:a16="http://schemas.microsoft.com/office/drawing/2014/main" id="{23FB29C5-9E32-4F49-A689-B10EE31E5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 name="Rectangle 23">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txBody>
          <a:bodyPr/>
          <a:lstStyle/>
          <a:p>
            <a:endParaRPr lang="en-US"/>
          </a:p>
        </p:txBody>
      </p:sp>
      <p:sp>
        <p:nvSpPr>
          <p:cNvPr id="26" name="Rectangle 25">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solidFill>
            <a:schemeClr val="bg2"/>
          </a:solidFill>
          <a:ln w="9525" cap="sq" cmpd="sng" algn="ctr">
            <a:no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B03EE2A6-1999-4282-ACC2-9F71B5975310}"/>
              </a:ext>
            </a:extLst>
          </p:cNvPr>
          <p:cNvSpPr>
            <a:spLocks noGrp="1"/>
          </p:cNvSpPr>
          <p:nvPr>
            <p:ph type="title"/>
          </p:nvPr>
        </p:nvSpPr>
        <p:spPr>
          <a:xfrm>
            <a:off x="3844616" y="881210"/>
            <a:ext cx="7417925" cy="1517035"/>
          </a:xfrm>
        </p:spPr>
        <p:txBody>
          <a:bodyPr>
            <a:normAutofit/>
          </a:bodyPr>
          <a:lstStyle/>
          <a:p>
            <a:pPr algn="ctr"/>
            <a:r>
              <a:rPr lang="en-US" sz="5400" b="1" dirty="0">
                <a:solidFill>
                  <a:schemeClr val="tx1">
                    <a:lumMod val="75000"/>
                    <a:lumOff val="25000"/>
                  </a:schemeClr>
                </a:solidFill>
              </a:rPr>
              <a:t>RISK ANALYSIS</a:t>
            </a:r>
          </a:p>
        </p:txBody>
      </p:sp>
      <p:sp>
        <p:nvSpPr>
          <p:cNvPr id="15" name="Content Placeholder 14">
            <a:extLst>
              <a:ext uri="{FF2B5EF4-FFF2-40B4-BE49-F238E27FC236}">
                <a16:creationId xmlns:a16="http://schemas.microsoft.com/office/drawing/2014/main" id="{B9403159-D233-4256-B1E4-B2C2FB9BBDB6}"/>
              </a:ext>
            </a:extLst>
          </p:cNvPr>
          <p:cNvSpPr>
            <a:spLocks noGrp="1"/>
          </p:cNvSpPr>
          <p:nvPr>
            <p:ph idx="1"/>
          </p:nvPr>
        </p:nvSpPr>
        <p:spPr>
          <a:xfrm>
            <a:off x="3372466" y="2157985"/>
            <a:ext cx="7890075" cy="3818806"/>
          </a:xfrm>
        </p:spPr>
        <p:txBody>
          <a:bodyPr>
            <a:normAutofit/>
          </a:bodyPr>
          <a:lstStyle/>
          <a:p>
            <a:r>
              <a:rPr lang="en-US" sz="2000" b="1" dirty="0"/>
              <a:t>After immediate corrections have been made, evaluate the risk of the deviation </a:t>
            </a:r>
          </a:p>
          <a:p>
            <a:pPr marL="0" indent="0">
              <a:buNone/>
            </a:pPr>
            <a:endParaRPr lang="en-US" sz="2000" b="1" dirty="0"/>
          </a:p>
          <a:p>
            <a:r>
              <a:rPr lang="en-US" sz="2000" b="1" dirty="0">
                <a:solidFill>
                  <a:schemeClr val="tx1">
                    <a:lumMod val="75000"/>
                    <a:lumOff val="25000"/>
                  </a:schemeClr>
                </a:solidFill>
              </a:rPr>
              <a:t>Assess any actual/potential risks for subjects</a:t>
            </a:r>
          </a:p>
          <a:p>
            <a:endParaRPr lang="en-US" sz="2000" b="1" dirty="0">
              <a:solidFill>
                <a:schemeClr val="tx1">
                  <a:lumMod val="75000"/>
                  <a:lumOff val="25000"/>
                </a:schemeClr>
              </a:solidFill>
            </a:endParaRPr>
          </a:p>
          <a:p>
            <a:r>
              <a:rPr lang="en-US" sz="2000" b="1" dirty="0">
                <a:solidFill>
                  <a:schemeClr val="tx1">
                    <a:lumMod val="75000"/>
                    <a:lumOff val="25000"/>
                  </a:schemeClr>
                </a:solidFill>
              </a:rPr>
              <a:t>Take immediate action to protect subjects</a:t>
            </a:r>
          </a:p>
          <a:p>
            <a:endParaRPr lang="en-US" sz="2000" b="1" dirty="0">
              <a:solidFill>
                <a:schemeClr val="tx1">
                  <a:lumMod val="75000"/>
                  <a:lumOff val="25000"/>
                </a:schemeClr>
              </a:solidFill>
            </a:endParaRPr>
          </a:p>
          <a:p>
            <a:r>
              <a:rPr lang="en-US" sz="2000" b="1" dirty="0">
                <a:solidFill>
                  <a:schemeClr val="tx1">
                    <a:lumMod val="75000"/>
                    <a:lumOff val="25000"/>
                  </a:schemeClr>
                </a:solidFill>
              </a:rPr>
              <a:t>Evaluate any reporting requirements</a:t>
            </a:r>
          </a:p>
        </p:txBody>
      </p:sp>
    </p:spTree>
    <p:extLst>
      <p:ext uri="{BB962C8B-B14F-4D97-AF65-F5344CB8AC3E}">
        <p14:creationId xmlns:p14="http://schemas.microsoft.com/office/powerpoint/2010/main" val="1950106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6DF685-E199-453B-BD26-3C0C9AE5205F}"/>
              </a:ext>
            </a:extLst>
          </p:cNvPr>
          <p:cNvSpPr>
            <a:spLocks noGrp="1"/>
          </p:cNvSpPr>
          <p:nvPr>
            <p:ph type="title"/>
          </p:nvPr>
        </p:nvSpPr>
        <p:spPr>
          <a:xfrm>
            <a:off x="700390" y="891241"/>
            <a:ext cx="3628129" cy="5075519"/>
          </a:xfrm>
        </p:spPr>
        <p:txBody>
          <a:bodyPr>
            <a:normAutofit/>
          </a:bodyPr>
          <a:lstStyle/>
          <a:p>
            <a:pPr algn="r"/>
            <a:r>
              <a:rPr lang="en-US" sz="5400" b="1" dirty="0">
                <a:solidFill>
                  <a:srgbClr val="FFFFFF"/>
                </a:solidFill>
              </a:rPr>
              <a:t>Writing the CAPA</a:t>
            </a:r>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065E9-F50F-4963-9BF5-C0339AA5EA28}"/>
              </a:ext>
            </a:extLst>
          </p:cNvPr>
          <p:cNvSpPr>
            <a:spLocks noGrp="1"/>
          </p:cNvSpPr>
          <p:nvPr>
            <p:ph idx="1"/>
          </p:nvPr>
        </p:nvSpPr>
        <p:spPr>
          <a:xfrm>
            <a:off x="4963690" y="891241"/>
            <a:ext cx="6359677" cy="5075519"/>
          </a:xfrm>
        </p:spPr>
        <p:txBody>
          <a:bodyPr anchor="ctr">
            <a:normAutofit/>
          </a:bodyPr>
          <a:lstStyle/>
          <a:p>
            <a:pPr marL="0" indent="0">
              <a:buNone/>
            </a:pPr>
            <a:r>
              <a:rPr lang="en-US" sz="2400" b="1" dirty="0">
                <a:solidFill>
                  <a:srgbClr val="FFFFFF"/>
                </a:solidFill>
              </a:rPr>
              <a:t>Once the root cause has been identified, the next step is to </a:t>
            </a:r>
            <a:r>
              <a:rPr lang="en-US" sz="2400" b="1" i="1" u="sng" dirty="0">
                <a:solidFill>
                  <a:srgbClr val="FFFFFF"/>
                </a:solidFill>
              </a:rPr>
              <a:t>develop a corrective and preventive action plan</a:t>
            </a:r>
            <a:r>
              <a:rPr lang="en-US" sz="2400" b="1" dirty="0">
                <a:solidFill>
                  <a:srgbClr val="FFFFFF"/>
                </a:solidFill>
              </a:rPr>
              <a:t> to eliminate the root cause</a:t>
            </a:r>
          </a:p>
          <a:p>
            <a:endParaRPr lang="en-US" dirty="0">
              <a:solidFill>
                <a:srgbClr val="FFFFFF"/>
              </a:solidFill>
            </a:endParaRPr>
          </a:p>
        </p:txBody>
      </p:sp>
    </p:spTree>
    <p:extLst>
      <p:ext uri="{BB962C8B-B14F-4D97-AF65-F5344CB8AC3E}">
        <p14:creationId xmlns:p14="http://schemas.microsoft.com/office/powerpoint/2010/main" val="32595752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EF455E0-3E2A-4117-A141-26609C6642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txBody>
          <a:bodyPr/>
          <a:lstStyle/>
          <a:p>
            <a:endParaRPr lang="en-US"/>
          </a:p>
        </p:txBody>
      </p:sp>
      <p:sp>
        <p:nvSpPr>
          <p:cNvPr id="23" name="Rectangle 22">
            <a:extLst>
              <a:ext uri="{FF2B5EF4-FFF2-40B4-BE49-F238E27FC236}">
                <a16:creationId xmlns:a16="http://schemas.microsoft.com/office/drawing/2014/main" id="{EA80814C-0EE3-49C5-B824-51C7941DA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solidFill>
            <a:schemeClr val="bg2"/>
          </a:solidFill>
          <a:ln w="6350" cap="sq" cmpd="sng" algn="ctr">
            <a:noFill/>
            <a:prstDash val="solid"/>
            <a:miter lim="800000"/>
          </a:ln>
          <a:effectLst/>
        </p:spPr>
        <p:txBody>
          <a:bodyPr/>
          <a:lstStyle/>
          <a:p>
            <a:endParaRPr lang="en-US"/>
          </a:p>
        </p:txBody>
      </p:sp>
      <p:sp>
        <p:nvSpPr>
          <p:cNvPr id="25" name="Rectangle 24">
            <a:extLst>
              <a:ext uri="{FF2B5EF4-FFF2-40B4-BE49-F238E27FC236}">
                <a16:creationId xmlns:a16="http://schemas.microsoft.com/office/drawing/2014/main" id="{44ED18C4-67E3-43CE-9EC7-3809C35EE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FBE714BB-FFC1-4759-9828-5B89BFD78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ln w="6350" cap="flat" cmpd="sng" algn="ctr">
            <a:noFill/>
            <a:prstDash val="solid"/>
          </a:ln>
          <a:effectLst>
            <a:softEdge rad="0"/>
          </a:effectLst>
        </p:spPr>
        <p:txBody>
          <a:bodyPr/>
          <a:lstStyle/>
          <a:p>
            <a:endParaRPr lang="en-US"/>
          </a:p>
        </p:txBody>
      </p:sp>
      <p:sp>
        <p:nvSpPr>
          <p:cNvPr id="29" name="Rectangle 28">
            <a:extLst>
              <a:ext uri="{FF2B5EF4-FFF2-40B4-BE49-F238E27FC236}">
                <a16:creationId xmlns:a16="http://schemas.microsoft.com/office/drawing/2014/main" id="{8E0541FA-C333-41B0-AC8A-A3423BC48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accent1"/>
          </a:solidFill>
          <a:ln w="6350" cap="flat" cmpd="sng" algn="ctr">
            <a:noFill/>
            <a:prstDash val="solid"/>
          </a:ln>
          <a:effectLst>
            <a:softEdge rad="0"/>
          </a:effectLst>
        </p:spPr>
        <p:txBody>
          <a:bodyPr/>
          <a:lstStyle/>
          <a:p>
            <a:endParaRPr lang="en-US"/>
          </a:p>
        </p:txBody>
      </p:sp>
      <p:sp>
        <p:nvSpPr>
          <p:cNvPr id="2" name="Title 1">
            <a:extLst>
              <a:ext uri="{FF2B5EF4-FFF2-40B4-BE49-F238E27FC236}">
                <a16:creationId xmlns:a16="http://schemas.microsoft.com/office/drawing/2014/main" id="{73908F10-8F21-41D3-A6EE-04088C155785}"/>
              </a:ext>
            </a:extLst>
          </p:cNvPr>
          <p:cNvSpPr>
            <a:spLocks noGrp="1"/>
          </p:cNvSpPr>
          <p:nvPr>
            <p:ph type="ctrTitle"/>
          </p:nvPr>
        </p:nvSpPr>
        <p:spPr>
          <a:xfrm>
            <a:off x="556428" y="1112108"/>
            <a:ext cx="4015572" cy="4638936"/>
          </a:xfrm>
        </p:spPr>
        <p:txBody>
          <a:bodyPr vert="horz" lIns="91440" tIns="45720" rIns="91440" bIns="45720" rtlCol="0" anchor="t">
            <a:normAutofit/>
          </a:bodyPr>
          <a:lstStyle/>
          <a:p>
            <a:pPr>
              <a:lnSpc>
                <a:spcPct val="90000"/>
              </a:lnSpc>
            </a:pPr>
            <a:br>
              <a:rPr lang="en-US" sz="5400" b="1" cap="none" spc="0" dirty="0">
                <a:solidFill>
                  <a:srgbClr val="FFFFFF"/>
                </a:solidFill>
                <a:effectLst/>
              </a:rPr>
            </a:br>
            <a:br>
              <a:rPr lang="en-US" sz="5400" b="1" cap="none" spc="0" dirty="0">
                <a:solidFill>
                  <a:srgbClr val="FFFFFF"/>
                </a:solidFill>
                <a:effectLst/>
              </a:rPr>
            </a:br>
            <a:r>
              <a:rPr lang="en-US" sz="5400" b="1" cap="none" spc="0" dirty="0">
                <a:solidFill>
                  <a:srgbClr val="FFFFFF"/>
                </a:solidFill>
                <a:effectLst/>
              </a:rPr>
              <a:t>Objectives</a:t>
            </a:r>
          </a:p>
        </p:txBody>
      </p:sp>
      <p:sp>
        <p:nvSpPr>
          <p:cNvPr id="3" name="Content Placeholder 2">
            <a:extLst>
              <a:ext uri="{FF2B5EF4-FFF2-40B4-BE49-F238E27FC236}">
                <a16:creationId xmlns:a16="http://schemas.microsoft.com/office/drawing/2014/main" id="{DE8C6E41-A389-43B9-94DA-A9E565C84D64}"/>
              </a:ext>
            </a:extLst>
          </p:cNvPr>
          <p:cNvSpPr>
            <a:spLocks noGrp="1"/>
          </p:cNvSpPr>
          <p:nvPr>
            <p:ph type="subTitle" idx="1"/>
          </p:nvPr>
        </p:nvSpPr>
        <p:spPr>
          <a:xfrm>
            <a:off x="4806696" y="374904"/>
            <a:ext cx="7013447" cy="5916168"/>
          </a:xfrm>
        </p:spPr>
        <p:txBody>
          <a:bodyPr vert="horz" lIns="91440" tIns="45720" rIns="91440" bIns="45720" rtlCol="0">
            <a:normAutofit lnSpcReduction="10000"/>
          </a:bodyPr>
          <a:lstStyle/>
          <a:p>
            <a:pPr indent="-182880" algn="l">
              <a:spcAft>
                <a:spcPts val="600"/>
              </a:spcAft>
              <a:buFont typeface="Arial" pitchFamily="34" charset="0"/>
              <a:buChar char="•"/>
            </a:pPr>
            <a:endParaRPr lang="en-US" sz="2000" b="1" dirty="0">
              <a:solidFill>
                <a:schemeClr val="tx1"/>
              </a:solidFill>
            </a:endParaRPr>
          </a:p>
          <a:p>
            <a:pPr indent="-182880" algn="l">
              <a:spcAft>
                <a:spcPts val="600"/>
              </a:spcAft>
              <a:buFont typeface="Arial" pitchFamily="34" charset="0"/>
              <a:buChar char="•"/>
            </a:pPr>
            <a:endParaRPr lang="en-US" sz="2000" b="1" dirty="0">
              <a:solidFill>
                <a:schemeClr val="tx1"/>
              </a:solidFill>
            </a:endParaRPr>
          </a:p>
          <a:p>
            <a:pPr indent="-182880" algn="l">
              <a:spcAft>
                <a:spcPts val="600"/>
              </a:spcAft>
              <a:buFont typeface="Arial" pitchFamily="34" charset="0"/>
              <a:buChar char="•"/>
            </a:pPr>
            <a:r>
              <a:rPr lang="en-US" sz="2400" b="1" dirty="0">
                <a:solidFill>
                  <a:schemeClr val="tx1"/>
                </a:solidFill>
              </a:rPr>
              <a:t>Define CAPA</a:t>
            </a:r>
          </a:p>
          <a:p>
            <a:pPr algn="l">
              <a:spcAft>
                <a:spcPts val="600"/>
              </a:spcAft>
            </a:pPr>
            <a:endParaRPr lang="en-US" sz="2400" b="1" dirty="0">
              <a:solidFill>
                <a:schemeClr val="tx1"/>
              </a:solidFill>
            </a:endParaRPr>
          </a:p>
          <a:p>
            <a:pPr marL="0" indent="-182880" algn="l">
              <a:spcAft>
                <a:spcPts val="600"/>
              </a:spcAft>
              <a:buFont typeface="Arial" pitchFamily="34" charset="0"/>
              <a:buChar char="•"/>
            </a:pPr>
            <a:endParaRPr lang="en-US" sz="2400" b="1" dirty="0">
              <a:solidFill>
                <a:schemeClr val="tx1"/>
              </a:solidFill>
            </a:endParaRPr>
          </a:p>
          <a:p>
            <a:pPr indent="-182880" algn="l">
              <a:spcAft>
                <a:spcPts val="600"/>
              </a:spcAft>
              <a:buFont typeface="Arial" pitchFamily="34" charset="0"/>
              <a:buChar char="•"/>
            </a:pPr>
            <a:r>
              <a:rPr lang="en-US" sz="2400" b="1" dirty="0">
                <a:solidFill>
                  <a:schemeClr val="tx1"/>
                </a:solidFill>
              </a:rPr>
              <a:t>Describe the components of a CAPA</a:t>
            </a:r>
          </a:p>
          <a:p>
            <a:pPr algn="l">
              <a:spcAft>
                <a:spcPts val="600"/>
              </a:spcAft>
            </a:pPr>
            <a:endParaRPr lang="en-US" sz="2400" b="1" dirty="0">
              <a:solidFill>
                <a:schemeClr val="tx1"/>
              </a:solidFill>
            </a:endParaRPr>
          </a:p>
          <a:p>
            <a:pPr marL="0" indent="-182880" algn="l">
              <a:spcAft>
                <a:spcPts val="600"/>
              </a:spcAft>
              <a:buFont typeface="Arial" pitchFamily="34" charset="0"/>
              <a:buChar char="•"/>
            </a:pPr>
            <a:endParaRPr lang="en-US" sz="2400" b="1" dirty="0">
              <a:solidFill>
                <a:schemeClr val="tx1"/>
              </a:solidFill>
            </a:endParaRPr>
          </a:p>
          <a:p>
            <a:pPr indent="-182880" algn="l">
              <a:spcAft>
                <a:spcPts val="600"/>
              </a:spcAft>
              <a:buFont typeface="Arial" pitchFamily="34" charset="0"/>
              <a:buChar char="•"/>
            </a:pPr>
            <a:r>
              <a:rPr lang="en-US" sz="2400" b="1" dirty="0">
                <a:solidFill>
                  <a:schemeClr val="tx1"/>
                </a:solidFill>
              </a:rPr>
              <a:t>Creating appropriate CAPAs for different types of protocol deviations</a:t>
            </a:r>
          </a:p>
          <a:p>
            <a:pPr algn="l">
              <a:spcAft>
                <a:spcPts val="600"/>
              </a:spcAft>
            </a:pPr>
            <a:endParaRPr lang="en-US" sz="2400" b="1" dirty="0">
              <a:solidFill>
                <a:schemeClr val="tx1"/>
              </a:solidFill>
            </a:endParaRPr>
          </a:p>
          <a:p>
            <a:pPr marL="0" indent="-182880" algn="l">
              <a:spcAft>
                <a:spcPts val="600"/>
              </a:spcAft>
              <a:buFont typeface="Arial" pitchFamily="34" charset="0"/>
              <a:buChar char="•"/>
            </a:pPr>
            <a:endParaRPr lang="en-US" sz="2400" b="1" dirty="0">
              <a:solidFill>
                <a:schemeClr val="tx1"/>
              </a:solidFill>
            </a:endParaRPr>
          </a:p>
          <a:p>
            <a:pPr indent="-182880" algn="l">
              <a:spcAft>
                <a:spcPts val="600"/>
              </a:spcAft>
              <a:buFont typeface="Arial" pitchFamily="34" charset="0"/>
              <a:buChar char="•"/>
            </a:pPr>
            <a:r>
              <a:rPr lang="en-US" sz="2400" b="1" dirty="0">
                <a:solidFill>
                  <a:schemeClr val="tx1"/>
                </a:solidFill>
              </a:rPr>
              <a:t>Explanation of best practices when creating a CAPA</a:t>
            </a:r>
          </a:p>
        </p:txBody>
      </p:sp>
    </p:spTree>
    <p:extLst>
      <p:ext uri="{BB962C8B-B14F-4D97-AF65-F5344CB8AC3E}">
        <p14:creationId xmlns:p14="http://schemas.microsoft.com/office/powerpoint/2010/main" val="349195238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D8951-44C1-4606-8535-76D64CF66FF5}"/>
              </a:ext>
            </a:extLst>
          </p:cNvPr>
          <p:cNvSpPr>
            <a:spLocks noGrp="1"/>
          </p:cNvSpPr>
          <p:nvPr>
            <p:ph type="title"/>
          </p:nvPr>
        </p:nvSpPr>
        <p:spPr>
          <a:xfrm>
            <a:off x="1066800" y="642594"/>
            <a:ext cx="10058400" cy="733125"/>
          </a:xfrm>
        </p:spPr>
        <p:txBody>
          <a:bodyPr>
            <a:noAutofit/>
          </a:bodyPr>
          <a:lstStyle/>
          <a:p>
            <a:pPr algn="ctr"/>
            <a:r>
              <a:rPr lang="en-US" sz="5400" b="1" dirty="0"/>
              <a:t>From Emory University</a:t>
            </a:r>
          </a:p>
        </p:txBody>
      </p:sp>
      <p:sp>
        <p:nvSpPr>
          <p:cNvPr id="3" name="Content Placeholder 2">
            <a:extLst>
              <a:ext uri="{FF2B5EF4-FFF2-40B4-BE49-F238E27FC236}">
                <a16:creationId xmlns:a16="http://schemas.microsoft.com/office/drawing/2014/main" id="{D39EC765-E4A6-426F-9162-B0C6BE62DA47}"/>
              </a:ext>
            </a:extLst>
          </p:cNvPr>
          <p:cNvSpPr>
            <a:spLocks noGrp="1"/>
          </p:cNvSpPr>
          <p:nvPr>
            <p:ph idx="1"/>
          </p:nvPr>
        </p:nvSpPr>
        <p:spPr>
          <a:xfrm>
            <a:off x="548640" y="1375719"/>
            <a:ext cx="11173968" cy="4992130"/>
          </a:xfrm>
        </p:spPr>
        <p:txBody>
          <a:bodyPr>
            <a:normAutofit fontScale="92500" lnSpcReduction="10000"/>
          </a:bodyPr>
          <a:lstStyle/>
          <a:p>
            <a:r>
              <a:rPr lang="en-US" sz="2000" b="1" u="sng" dirty="0"/>
              <a:t>CAPAs must be thorough (SMART CAPA)</a:t>
            </a:r>
          </a:p>
          <a:p>
            <a:endParaRPr lang="en-US" sz="2000" dirty="0"/>
          </a:p>
          <a:p>
            <a:r>
              <a:rPr lang="en-US" sz="2000" b="1" u="sng" dirty="0"/>
              <a:t>Specific</a:t>
            </a:r>
            <a:r>
              <a:rPr lang="en-US" sz="2000" dirty="0"/>
              <a:t>: Compliant with regulations, addresses the full observation or root cause, accountable to named individual or role</a:t>
            </a:r>
          </a:p>
          <a:p>
            <a:endParaRPr lang="en-US" sz="2000" dirty="0"/>
          </a:p>
          <a:p>
            <a:r>
              <a:rPr lang="en-US" sz="2000" b="1" u="sng" dirty="0"/>
              <a:t>Measurable</a:t>
            </a:r>
            <a:r>
              <a:rPr lang="en-US" sz="2000" dirty="0"/>
              <a:t>: Action can be measured to demonstrate whether it is adequate to address root cause</a:t>
            </a:r>
          </a:p>
          <a:p>
            <a:endParaRPr lang="en-US" sz="2000" dirty="0"/>
          </a:p>
          <a:p>
            <a:r>
              <a:rPr lang="en-US" sz="2000" b="1" u="sng" dirty="0"/>
              <a:t>Achievable</a:t>
            </a:r>
            <a:r>
              <a:rPr lang="en-US" sz="2000" dirty="0"/>
              <a:t>: Addresses all implicated processes and levels</a:t>
            </a:r>
          </a:p>
          <a:p>
            <a:endParaRPr lang="en-US" sz="2000" dirty="0"/>
          </a:p>
          <a:p>
            <a:r>
              <a:rPr lang="en-US" sz="2000" b="1" u="sng" dirty="0"/>
              <a:t>Realistic</a:t>
            </a:r>
            <a:r>
              <a:rPr lang="en-US" sz="2000" dirty="0"/>
              <a:t>: Plan can be carried out given resources, knowledge and expertise</a:t>
            </a:r>
          </a:p>
          <a:p>
            <a:endParaRPr lang="en-US" sz="2000" dirty="0"/>
          </a:p>
          <a:p>
            <a:r>
              <a:rPr lang="en-US" sz="2000" b="1" u="sng" dirty="0"/>
              <a:t>Time-bound</a:t>
            </a:r>
            <a:r>
              <a:rPr lang="en-US" sz="2000" dirty="0"/>
              <a:t>: Assigned to a person or role who can accomplish action in a given time period, addresses urgency and criticality</a:t>
            </a:r>
          </a:p>
          <a:p>
            <a:endParaRPr lang="en-US" dirty="0"/>
          </a:p>
        </p:txBody>
      </p:sp>
    </p:spTree>
    <p:extLst>
      <p:ext uri="{BB962C8B-B14F-4D97-AF65-F5344CB8AC3E}">
        <p14:creationId xmlns:p14="http://schemas.microsoft.com/office/powerpoint/2010/main" val="635904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460D4-F5D0-4B8A-AC61-3925F5EF43D2}"/>
              </a:ext>
            </a:extLst>
          </p:cNvPr>
          <p:cNvSpPr>
            <a:spLocks noGrp="1"/>
          </p:cNvSpPr>
          <p:nvPr>
            <p:ph type="title"/>
          </p:nvPr>
        </p:nvSpPr>
        <p:spPr>
          <a:xfrm>
            <a:off x="1066800" y="642594"/>
            <a:ext cx="10058400" cy="1371600"/>
          </a:xfrm>
        </p:spPr>
        <p:txBody>
          <a:bodyPr>
            <a:normAutofit/>
          </a:bodyPr>
          <a:lstStyle/>
          <a:p>
            <a:pPr algn="ctr"/>
            <a:r>
              <a:rPr lang="en-US" sz="5400" b="1" dirty="0"/>
              <a:t>Best Practices</a:t>
            </a:r>
          </a:p>
        </p:txBody>
      </p:sp>
      <p:graphicFrame>
        <p:nvGraphicFramePr>
          <p:cNvPr id="5" name="Content Placeholder 2">
            <a:extLst>
              <a:ext uri="{FF2B5EF4-FFF2-40B4-BE49-F238E27FC236}">
                <a16:creationId xmlns:a16="http://schemas.microsoft.com/office/drawing/2014/main" id="{98FF5C7A-B641-4A0A-8112-E38C5B405B56}"/>
              </a:ext>
            </a:extLst>
          </p:cNvPr>
          <p:cNvGraphicFramePr>
            <a:graphicFrameLocks noGrp="1"/>
          </p:cNvGraphicFramePr>
          <p:nvPr>
            <p:ph idx="1"/>
            <p:extLst>
              <p:ext uri="{D42A27DB-BD31-4B8C-83A1-F6EECF244321}">
                <p14:modId xmlns:p14="http://schemas.microsoft.com/office/powerpoint/2010/main" val="2957351515"/>
              </p:ext>
            </p:extLst>
          </p:nvPr>
        </p:nvGraphicFramePr>
        <p:xfrm>
          <a:off x="-327104" y="1732617"/>
          <a:ext cx="12002431" cy="4482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585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CCE5E-ADD4-43EB-9206-E335D7DE4A46}"/>
              </a:ext>
            </a:extLst>
          </p:cNvPr>
          <p:cNvSpPr>
            <a:spLocks noGrp="1"/>
          </p:cNvSpPr>
          <p:nvPr>
            <p:ph type="title"/>
          </p:nvPr>
        </p:nvSpPr>
        <p:spPr/>
        <p:txBody>
          <a:bodyPr>
            <a:normAutofit/>
          </a:bodyPr>
          <a:lstStyle/>
          <a:p>
            <a:pPr algn="ctr"/>
            <a:r>
              <a:rPr lang="en-US" sz="5400" b="1" dirty="0"/>
              <a:t>Don’ts When Writing a CAPA</a:t>
            </a:r>
          </a:p>
        </p:txBody>
      </p:sp>
      <p:sp>
        <p:nvSpPr>
          <p:cNvPr id="3" name="Content Placeholder 2">
            <a:extLst>
              <a:ext uri="{FF2B5EF4-FFF2-40B4-BE49-F238E27FC236}">
                <a16:creationId xmlns:a16="http://schemas.microsoft.com/office/drawing/2014/main" id="{E9DCC936-CB63-43E3-AAB0-89EEDBA8357E}"/>
              </a:ext>
            </a:extLst>
          </p:cNvPr>
          <p:cNvSpPr>
            <a:spLocks noGrp="1"/>
          </p:cNvSpPr>
          <p:nvPr>
            <p:ph idx="1"/>
          </p:nvPr>
        </p:nvSpPr>
        <p:spPr/>
        <p:txBody>
          <a:bodyPr/>
          <a:lstStyle/>
          <a:p>
            <a:pPr marL="0" indent="0">
              <a:buNone/>
            </a:pPr>
            <a:endParaRPr lang="en-US" sz="3600" b="1" dirty="0"/>
          </a:p>
          <a:p>
            <a:pPr marL="0" indent="0" algn="ctr">
              <a:buNone/>
            </a:pPr>
            <a:r>
              <a:rPr lang="en-US" sz="4000" b="1" dirty="0">
                <a:solidFill>
                  <a:srgbClr val="92D050"/>
                </a:solidFill>
              </a:rPr>
              <a:t>Don’t promise corrective/preventive actions that could never </a:t>
            </a:r>
          </a:p>
          <a:p>
            <a:pPr marL="0" indent="0" algn="ctr">
              <a:buNone/>
            </a:pPr>
            <a:r>
              <a:rPr lang="en-US" sz="4000" b="1" dirty="0">
                <a:solidFill>
                  <a:srgbClr val="92D050"/>
                </a:solidFill>
              </a:rPr>
              <a:t>realistically be carried out </a:t>
            </a:r>
          </a:p>
          <a:p>
            <a:pPr marL="0" indent="0">
              <a:buNone/>
            </a:pPr>
            <a:endParaRPr lang="en-US" dirty="0"/>
          </a:p>
        </p:txBody>
      </p:sp>
    </p:spTree>
    <p:extLst>
      <p:ext uri="{BB962C8B-B14F-4D97-AF65-F5344CB8AC3E}">
        <p14:creationId xmlns:p14="http://schemas.microsoft.com/office/powerpoint/2010/main" val="3711938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9E54A-F0F0-493C-96E2-A7CD2ACAF783}"/>
              </a:ext>
            </a:extLst>
          </p:cNvPr>
          <p:cNvSpPr>
            <a:spLocks noGrp="1"/>
          </p:cNvSpPr>
          <p:nvPr>
            <p:ph type="title"/>
          </p:nvPr>
        </p:nvSpPr>
        <p:spPr/>
        <p:txBody>
          <a:bodyPr>
            <a:normAutofit/>
          </a:bodyPr>
          <a:lstStyle/>
          <a:p>
            <a:pPr algn="ctr"/>
            <a:r>
              <a:rPr lang="en-US" sz="5400" b="1" dirty="0">
                <a:solidFill>
                  <a:schemeClr val="tx1">
                    <a:lumMod val="75000"/>
                    <a:lumOff val="25000"/>
                  </a:schemeClr>
                </a:solidFill>
              </a:rPr>
              <a:t>Deficient CAPAs</a:t>
            </a:r>
          </a:p>
        </p:txBody>
      </p:sp>
      <p:sp>
        <p:nvSpPr>
          <p:cNvPr id="3" name="Content Placeholder 2">
            <a:extLst>
              <a:ext uri="{FF2B5EF4-FFF2-40B4-BE49-F238E27FC236}">
                <a16:creationId xmlns:a16="http://schemas.microsoft.com/office/drawing/2014/main" id="{C2C3B22F-457A-4EAA-921D-F70BFDC889F8}"/>
              </a:ext>
            </a:extLst>
          </p:cNvPr>
          <p:cNvSpPr>
            <a:spLocks noGrp="1"/>
          </p:cNvSpPr>
          <p:nvPr>
            <p:ph sz="half" idx="2"/>
          </p:nvPr>
        </p:nvSpPr>
        <p:spPr>
          <a:xfrm>
            <a:off x="548640" y="2014194"/>
            <a:ext cx="5276088" cy="3942104"/>
          </a:xfrm>
        </p:spPr>
        <p:txBody>
          <a:bodyPr>
            <a:normAutofit lnSpcReduction="10000"/>
          </a:bodyPr>
          <a:lstStyle/>
          <a:p>
            <a:pPr>
              <a:lnSpc>
                <a:spcPct val="90000"/>
              </a:lnSpc>
            </a:pPr>
            <a:r>
              <a:rPr lang="en-US" sz="2100" b="1" dirty="0">
                <a:solidFill>
                  <a:schemeClr val="tx1">
                    <a:lumMod val="75000"/>
                    <a:lumOff val="25000"/>
                  </a:schemeClr>
                </a:solidFill>
              </a:rPr>
              <a:t>Not addressing why the problem occurred </a:t>
            </a:r>
          </a:p>
          <a:p>
            <a:pPr marL="0" indent="0">
              <a:lnSpc>
                <a:spcPct val="90000"/>
              </a:lnSpc>
              <a:buNone/>
            </a:pPr>
            <a:endParaRPr lang="en-US" sz="2100" b="1" dirty="0">
              <a:solidFill>
                <a:schemeClr val="tx1">
                  <a:lumMod val="75000"/>
                  <a:lumOff val="25000"/>
                </a:schemeClr>
              </a:solidFill>
            </a:endParaRPr>
          </a:p>
          <a:p>
            <a:pPr>
              <a:lnSpc>
                <a:spcPct val="90000"/>
              </a:lnSpc>
            </a:pPr>
            <a:r>
              <a:rPr lang="en-US" sz="2100" b="1" dirty="0">
                <a:solidFill>
                  <a:schemeClr val="tx1">
                    <a:lumMod val="75000"/>
                    <a:lumOff val="25000"/>
                  </a:schemeClr>
                </a:solidFill>
              </a:rPr>
              <a:t>Not providing enough detail  when writing the CAPA</a:t>
            </a:r>
          </a:p>
          <a:p>
            <a:pPr marL="0" indent="0">
              <a:lnSpc>
                <a:spcPct val="90000"/>
              </a:lnSpc>
              <a:buNone/>
            </a:pPr>
            <a:endParaRPr lang="en-US" sz="2100" b="1" dirty="0">
              <a:solidFill>
                <a:schemeClr val="tx1">
                  <a:lumMod val="75000"/>
                  <a:lumOff val="25000"/>
                </a:schemeClr>
              </a:solidFill>
            </a:endParaRPr>
          </a:p>
          <a:p>
            <a:pPr marL="0" indent="0">
              <a:lnSpc>
                <a:spcPct val="90000"/>
              </a:lnSpc>
              <a:buNone/>
            </a:pPr>
            <a:r>
              <a:rPr lang="en-US" sz="2100" b="1" dirty="0">
                <a:solidFill>
                  <a:schemeClr val="tx1">
                    <a:lumMod val="75000"/>
                    <a:lumOff val="25000"/>
                  </a:schemeClr>
                </a:solidFill>
              </a:rPr>
              <a:t>• Not outlining a timeframe of the  corrective actions </a:t>
            </a:r>
          </a:p>
          <a:p>
            <a:pPr marL="0" indent="0">
              <a:lnSpc>
                <a:spcPct val="90000"/>
              </a:lnSpc>
              <a:buNone/>
            </a:pPr>
            <a:endParaRPr lang="en-US" sz="2100" b="1" dirty="0">
              <a:solidFill>
                <a:schemeClr val="tx1">
                  <a:lumMod val="75000"/>
                  <a:lumOff val="25000"/>
                </a:schemeClr>
              </a:solidFill>
            </a:endParaRPr>
          </a:p>
          <a:p>
            <a:pPr>
              <a:lnSpc>
                <a:spcPct val="90000"/>
              </a:lnSpc>
            </a:pPr>
            <a:r>
              <a:rPr lang="en-US" sz="2100" b="1" dirty="0">
                <a:solidFill>
                  <a:schemeClr val="tx1">
                    <a:lumMod val="75000"/>
                    <a:lumOff val="25000"/>
                  </a:schemeClr>
                </a:solidFill>
              </a:rPr>
              <a:t>Not addressing how you will evaluate the implementation/effectiveness of the corrective actions</a:t>
            </a:r>
          </a:p>
          <a:p>
            <a:pPr>
              <a:lnSpc>
                <a:spcPct val="90000"/>
              </a:lnSpc>
            </a:pPr>
            <a:endParaRPr lang="en-US" sz="2100" b="1" dirty="0">
              <a:solidFill>
                <a:schemeClr val="tx1">
                  <a:lumMod val="75000"/>
                  <a:lumOff val="25000"/>
                </a:schemeClr>
              </a:solidFill>
            </a:endParaRPr>
          </a:p>
          <a:p>
            <a:pPr marL="0" indent="0">
              <a:lnSpc>
                <a:spcPct val="90000"/>
              </a:lnSpc>
              <a:buNone/>
            </a:pPr>
            <a:endParaRPr lang="en-US" sz="1500" dirty="0">
              <a:solidFill>
                <a:schemeClr val="tx1">
                  <a:lumMod val="75000"/>
                  <a:lumOff val="25000"/>
                </a:schemeClr>
              </a:solidFill>
            </a:endParaRPr>
          </a:p>
          <a:p>
            <a:pPr marL="0" indent="0">
              <a:lnSpc>
                <a:spcPct val="90000"/>
              </a:lnSpc>
              <a:buNone/>
            </a:pPr>
            <a:endParaRPr lang="en-US" sz="1500" dirty="0">
              <a:solidFill>
                <a:schemeClr val="tx1">
                  <a:lumMod val="75000"/>
                  <a:lumOff val="25000"/>
                </a:schemeClr>
              </a:solidFill>
            </a:endParaRPr>
          </a:p>
          <a:p>
            <a:pPr marL="0" indent="0">
              <a:lnSpc>
                <a:spcPct val="90000"/>
              </a:lnSpc>
              <a:buNone/>
            </a:pPr>
            <a:endParaRPr lang="en-US" sz="1500" dirty="0">
              <a:solidFill>
                <a:schemeClr val="tx1">
                  <a:lumMod val="75000"/>
                  <a:lumOff val="25000"/>
                </a:schemeClr>
              </a:solidFill>
            </a:endParaRPr>
          </a:p>
          <a:p>
            <a:pPr marL="0" indent="0">
              <a:lnSpc>
                <a:spcPct val="90000"/>
              </a:lnSpc>
              <a:buNone/>
            </a:pPr>
            <a:endParaRPr lang="en-US" sz="1500" dirty="0">
              <a:solidFill>
                <a:schemeClr val="tx1">
                  <a:lumMod val="75000"/>
                  <a:lumOff val="25000"/>
                </a:schemeClr>
              </a:solidFill>
            </a:endParaRPr>
          </a:p>
        </p:txBody>
      </p:sp>
      <p:sp>
        <p:nvSpPr>
          <p:cNvPr id="6" name="Content Placeholder 5">
            <a:extLst>
              <a:ext uri="{FF2B5EF4-FFF2-40B4-BE49-F238E27FC236}">
                <a16:creationId xmlns:a16="http://schemas.microsoft.com/office/drawing/2014/main" id="{05BEFC59-FC5B-4BDB-9FA4-880A82BE312C}"/>
              </a:ext>
            </a:extLst>
          </p:cNvPr>
          <p:cNvSpPr>
            <a:spLocks noGrp="1"/>
          </p:cNvSpPr>
          <p:nvPr>
            <p:ph sz="quarter" idx="4"/>
          </p:nvPr>
        </p:nvSpPr>
        <p:spPr>
          <a:xfrm>
            <a:off x="6373368" y="2014194"/>
            <a:ext cx="5269992" cy="3942787"/>
          </a:xfrm>
        </p:spPr>
        <p:txBody>
          <a:bodyPr>
            <a:normAutofit lnSpcReduction="10000"/>
          </a:bodyPr>
          <a:lstStyle/>
          <a:p>
            <a:pPr>
              <a:lnSpc>
                <a:spcPct val="90000"/>
              </a:lnSpc>
            </a:pPr>
            <a:r>
              <a:rPr lang="en-US" sz="2100" b="1" dirty="0">
                <a:solidFill>
                  <a:schemeClr val="tx1">
                    <a:lumMod val="75000"/>
                    <a:lumOff val="25000"/>
                  </a:schemeClr>
                </a:solidFill>
              </a:rPr>
              <a:t>Not developing SOPs when needed</a:t>
            </a:r>
          </a:p>
          <a:p>
            <a:pPr>
              <a:lnSpc>
                <a:spcPct val="90000"/>
              </a:lnSpc>
            </a:pPr>
            <a:endParaRPr lang="en-US" sz="2100" b="1" dirty="0">
              <a:solidFill>
                <a:schemeClr val="tx1">
                  <a:lumMod val="75000"/>
                  <a:lumOff val="25000"/>
                </a:schemeClr>
              </a:solidFill>
            </a:endParaRPr>
          </a:p>
          <a:p>
            <a:pPr>
              <a:lnSpc>
                <a:spcPct val="90000"/>
              </a:lnSpc>
            </a:pPr>
            <a:r>
              <a:rPr lang="en-US" sz="2100" b="1" dirty="0">
                <a:solidFill>
                  <a:schemeClr val="tx1">
                    <a:lumMod val="75000"/>
                    <a:lumOff val="25000"/>
                  </a:schemeClr>
                </a:solidFill>
              </a:rPr>
              <a:t>Not performing an adequate root cause analysis</a:t>
            </a:r>
          </a:p>
          <a:p>
            <a:pPr>
              <a:lnSpc>
                <a:spcPct val="90000"/>
              </a:lnSpc>
            </a:pPr>
            <a:endParaRPr lang="en-US" sz="2100" b="1" dirty="0">
              <a:solidFill>
                <a:schemeClr val="tx1">
                  <a:lumMod val="75000"/>
                  <a:lumOff val="25000"/>
                </a:schemeClr>
              </a:solidFill>
            </a:endParaRPr>
          </a:p>
          <a:p>
            <a:pPr>
              <a:lnSpc>
                <a:spcPct val="90000"/>
              </a:lnSpc>
            </a:pPr>
            <a:r>
              <a:rPr lang="en-US" sz="2100" b="1" dirty="0">
                <a:solidFill>
                  <a:schemeClr val="tx1">
                    <a:lumMod val="75000"/>
                    <a:lumOff val="25000"/>
                  </a:schemeClr>
                </a:solidFill>
              </a:rPr>
              <a:t>Not specifying the role/responsibilities of the PI when developing/implementing/evaluation the CAPA</a:t>
            </a:r>
          </a:p>
          <a:p>
            <a:pPr>
              <a:lnSpc>
                <a:spcPct val="90000"/>
              </a:lnSpc>
            </a:pPr>
            <a:endParaRPr lang="en-US" sz="2100" b="1" dirty="0">
              <a:solidFill>
                <a:schemeClr val="tx1">
                  <a:lumMod val="75000"/>
                  <a:lumOff val="25000"/>
                </a:schemeClr>
              </a:solidFill>
            </a:endParaRPr>
          </a:p>
          <a:p>
            <a:pPr>
              <a:lnSpc>
                <a:spcPct val="90000"/>
              </a:lnSpc>
            </a:pPr>
            <a:r>
              <a:rPr lang="en-US" sz="2100" b="1" dirty="0">
                <a:solidFill>
                  <a:schemeClr val="tx1">
                    <a:lumMod val="75000"/>
                    <a:lumOff val="25000"/>
                  </a:schemeClr>
                </a:solidFill>
              </a:rPr>
              <a:t>Not providing adequate documentation of the CAPA process</a:t>
            </a:r>
          </a:p>
          <a:p>
            <a:endParaRPr lang="en-US" dirty="0"/>
          </a:p>
        </p:txBody>
      </p:sp>
    </p:spTree>
    <p:extLst>
      <p:ext uri="{BB962C8B-B14F-4D97-AF65-F5344CB8AC3E}">
        <p14:creationId xmlns:p14="http://schemas.microsoft.com/office/powerpoint/2010/main" val="12018344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23FB29C5-9E32-4F49-A689-B10EE31E5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txBody>
          <a:bodyPr/>
          <a:lstStyle/>
          <a:p>
            <a:endParaRPr lang="en-US"/>
          </a:p>
        </p:txBody>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solidFill>
            <a:schemeClr val="bg2"/>
          </a:solidFill>
          <a:ln w="9525" cap="sq" cmpd="sng" algn="ctr">
            <a:no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A311496C-9B1A-4998-82FE-F44A5E435E38}"/>
              </a:ext>
            </a:extLst>
          </p:cNvPr>
          <p:cNvSpPr>
            <a:spLocks noGrp="1"/>
          </p:cNvSpPr>
          <p:nvPr>
            <p:ph type="title"/>
          </p:nvPr>
        </p:nvSpPr>
        <p:spPr>
          <a:xfrm>
            <a:off x="3844616" y="780585"/>
            <a:ext cx="7417925" cy="1042639"/>
          </a:xfrm>
        </p:spPr>
        <p:txBody>
          <a:bodyPr>
            <a:normAutofit/>
          </a:bodyPr>
          <a:lstStyle/>
          <a:p>
            <a:pPr algn="ctr"/>
            <a:r>
              <a:rPr lang="en-US" sz="5400" b="1" dirty="0">
                <a:solidFill>
                  <a:schemeClr val="tx1">
                    <a:lumMod val="75000"/>
                    <a:lumOff val="25000"/>
                  </a:schemeClr>
                </a:solidFill>
              </a:rPr>
              <a:t>CAPA Forms</a:t>
            </a:r>
          </a:p>
        </p:txBody>
      </p:sp>
      <p:sp>
        <p:nvSpPr>
          <p:cNvPr id="3" name="Content Placeholder 2">
            <a:extLst>
              <a:ext uri="{FF2B5EF4-FFF2-40B4-BE49-F238E27FC236}">
                <a16:creationId xmlns:a16="http://schemas.microsoft.com/office/drawing/2014/main" id="{96A2F3B6-2CBE-4B26-9383-E0E247F10D57}"/>
              </a:ext>
            </a:extLst>
          </p:cNvPr>
          <p:cNvSpPr>
            <a:spLocks noGrp="1"/>
          </p:cNvSpPr>
          <p:nvPr>
            <p:ph idx="1"/>
          </p:nvPr>
        </p:nvSpPr>
        <p:spPr>
          <a:xfrm>
            <a:off x="3535910" y="1591056"/>
            <a:ext cx="7857514" cy="4645151"/>
          </a:xfrm>
        </p:spPr>
        <p:txBody>
          <a:bodyPr>
            <a:normAutofit fontScale="85000" lnSpcReduction="20000"/>
          </a:bodyPr>
          <a:lstStyle/>
          <a:p>
            <a:r>
              <a:rPr lang="en-US" sz="2300" b="1" dirty="0">
                <a:solidFill>
                  <a:schemeClr val="tx1">
                    <a:lumMod val="75000"/>
                    <a:lumOff val="25000"/>
                  </a:schemeClr>
                </a:solidFill>
              </a:rPr>
              <a:t>Header </a:t>
            </a:r>
          </a:p>
          <a:p>
            <a:r>
              <a:rPr lang="en-US" sz="2300" b="1" dirty="0">
                <a:solidFill>
                  <a:schemeClr val="tx1">
                    <a:lumMod val="75000"/>
                    <a:lumOff val="25000"/>
                  </a:schemeClr>
                </a:solidFill>
              </a:rPr>
              <a:t>Description of the Event/Issue</a:t>
            </a:r>
          </a:p>
          <a:p>
            <a:r>
              <a:rPr lang="en-US" sz="2300" b="1" dirty="0">
                <a:solidFill>
                  <a:schemeClr val="tx1">
                    <a:lumMod val="75000"/>
                    <a:lumOff val="25000"/>
                  </a:schemeClr>
                </a:solidFill>
              </a:rPr>
              <a:t>Root Cause Analysis</a:t>
            </a:r>
          </a:p>
          <a:p>
            <a:r>
              <a:rPr lang="en-US" sz="2300" b="1" dirty="0">
                <a:solidFill>
                  <a:schemeClr val="tx1">
                    <a:lumMod val="75000"/>
                    <a:lumOff val="25000"/>
                  </a:schemeClr>
                </a:solidFill>
              </a:rPr>
              <a:t>Immediate Action</a:t>
            </a:r>
          </a:p>
          <a:p>
            <a:r>
              <a:rPr lang="en-US" sz="2300" b="1" dirty="0">
                <a:solidFill>
                  <a:schemeClr val="tx1">
                    <a:lumMod val="75000"/>
                    <a:lumOff val="25000"/>
                  </a:schemeClr>
                </a:solidFill>
              </a:rPr>
              <a:t>Planned Corrective Action</a:t>
            </a:r>
          </a:p>
          <a:p>
            <a:r>
              <a:rPr lang="en-US" sz="2300" b="1" dirty="0">
                <a:solidFill>
                  <a:schemeClr val="tx1">
                    <a:lumMod val="75000"/>
                    <a:lumOff val="25000"/>
                  </a:schemeClr>
                </a:solidFill>
              </a:rPr>
              <a:t>Personnel Responsible for Ensuring the CAPA is Implemented</a:t>
            </a:r>
          </a:p>
          <a:p>
            <a:r>
              <a:rPr lang="en-US" sz="2300" b="1" dirty="0">
                <a:solidFill>
                  <a:schemeClr val="tx1">
                    <a:lumMod val="75000"/>
                    <a:lumOff val="25000"/>
                  </a:schemeClr>
                </a:solidFill>
              </a:rPr>
              <a:t>Implementation with Dates </a:t>
            </a:r>
          </a:p>
          <a:p>
            <a:r>
              <a:rPr lang="en-US" sz="2300" b="1" dirty="0">
                <a:solidFill>
                  <a:schemeClr val="tx1">
                    <a:lumMod val="75000"/>
                    <a:lumOff val="25000"/>
                  </a:schemeClr>
                </a:solidFill>
              </a:rPr>
              <a:t>Resolution</a:t>
            </a:r>
          </a:p>
          <a:p>
            <a:r>
              <a:rPr lang="en-US" sz="2300" b="1" dirty="0">
                <a:solidFill>
                  <a:schemeClr val="tx1">
                    <a:lumMod val="75000"/>
                    <a:lumOff val="25000"/>
                  </a:schemeClr>
                </a:solidFill>
              </a:rPr>
              <a:t>Evaluation </a:t>
            </a:r>
          </a:p>
          <a:p>
            <a:r>
              <a:rPr lang="en-US" sz="2300" b="1" dirty="0">
                <a:solidFill>
                  <a:schemeClr val="tx1">
                    <a:lumMod val="75000"/>
                    <a:lumOff val="25000"/>
                  </a:schemeClr>
                </a:solidFill>
              </a:rPr>
              <a:t>Comments</a:t>
            </a:r>
          </a:p>
          <a:p>
            <a:r>
              <a:rPr lang="en-US" sz="2300" b="1" dirty="0">
                <a:solidFill>
                  <a:schemeClr val="tx1">
                    <a:lumMod val="75000"/>
                    <a:lumOff val="25000"/>
                  </a:schemeClr>
                </a:solidFill>
              </a:rPr>
              <a:t>Signatures/Dates</a:t>
            </a:r>
          </a:p>
          <a:p>
            <a:r>
              <a:rPr lang="en-US" sz="2300" b="1" dirty="0"/>
              <a:t>Documentation of actions until the CAPA is closed</a:t>
            </a:r>
          </a:p>
          <a:p>
            <a:r>
              <a:rPr lang="en-US" sz="2300" b="1" dirty="0"/>
              <a:t>Supporting documentation</a:t>
            </a:r>
          </a:p>
          <a:p>
            <a:pPr marL="0" indent="0">
              <a:buNone/>
            </a:pPr>
            <a:endParaRPr lang="en-US" dirty="0"/>
          </a:p>
          <a:p>
            <a:pPr marL="0" indent="0">
              <a:buNone/>
            </a:pPr>
            <a:endParaRPr lang="en-US" dirty="0"/>
          </a:p>
          <a:p>
            <a:endParaRPr lang="en-US" dirty="0">
              <a:solidFill>
                <a:schemeClr val="tx1">
                  <a:lumMod val="75000"/>
                  <a:lumOff val="25000"/>
                </a:schemeClr>
              </a:solidFill>
            </a:endParaRPr>
          </a:p>
        </p:txBody>
      </p:sp>
    </p:spTree>
    <p:extLst>
      <p:ext uri="{BB962C8B-B14F-4D97-AF65-F5344CB8AC3E}">
        <p14:creationId xmlns:p14="http://schemas.microsoft.com/office/powerpoint/2010/main" val="3298828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4ED18C4-67E3-43CE-9EC7-3809C35EE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9">
            <a:extLst>
              <a:ext uri="{FF2B5EF4-FFF2-40B4-BE49-F238E27FC236}">
                <a16:creationId xmlns:a16="http://schemas.microsoft.com/office/drawing/2014/main" id="{FBE714BB-FFC1-4759-9828-5B89BFD78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ln w="6350" cap="flat" cmpd="sng" algn="ctr">
            <a:noFill/>
            <a:prstDash val="solid"/>
          </a:ln>
          <a:effectLst>
            <a:softEdge rad="0"/>
          </a:effectLst>
        </p:spPr>
        <p:txBody>
          <a:bodyPr/>
          <a:lstStyle/>
          <a:p>
            <a:endParaRPr lang="en-US"/>
          </a:p>
        </p:txBody>
      </p:sp>
      <p:sp>
        <p:nvSpPr>
          <p:cNvPr id="17" name="Rectangle 11">
            <a:extLst>
              <a:ext uri="{FF2B5EF4-FFF2-40B4-BE49-F238E27FC236}">
                <a16:creationId xmlns:a16="http://schemas.microsoft.com/office/drawing/2014/main" id="{8E0541FA-C333-41B0-AC8A-A3423BC48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accent1"/>
          </a:solidFill>
          <a:ln w="6350" cap="flat" cmpd="sng" algn="ctr">
            <a:noFill/>
            <a:prstDash val="solid"/>
          </a:ln>
          <a:effectLst>
            <a:softEdge rad="0"/>
          </a:effectLst>
        </p:spPr>
        <p:txBody>
          <a:bodyPr/>
          <a:lstStyle/>
          <a:p>
            <a:endParaRPr lang="en-US"/>
          </a:p>
        </p:txBody>
      </p:sp>
      <p:sp>
        <p:nvSpPr>
          <p:cNvPr id="2" name="Title 1">
            <a:extLst>
              <a:ext uri="{FF2B5EF4-FFF2-40B4-BE49-F238E27FC236}">
                <a16:creationId xmlns:a16="http://schemas.microsoft.com/office/drawing/2014/main" id="{637076D1-F45B-4CF1-92F0-0BE9DE18BB5F}"/>
              </a:ext>
            </a:extLst>
          </p:cNvPr>
          <p:cNvSpPr>
            <a:spLocks noGrp="1"/>
          </p:cNvSpPr>
          <p:nvPr>
            <p:ph type="title"/>
          </p:nvPr>
        </p:nvSpPr>
        <p:spPr>
          <a:xfrm>
            <a:off x="556428" y="1112108"/>
            <a:ext cx="3754169" cy="4638936"/>
          </a:xfrm>
        </p:spPr>
        <p:txBody>
          <a:bodyPr anchor="t">
            <a:normAutofit/>
          </a:bodyPr>
          <a:lstStyle/>
          <a:p>
            <a:pPr algn="ctr"/>
            <a:br>
              <a:rPr lang="en-US" sz="5400" b="1" dirty="0">
                <a:solidFill>
                  <a:srgbClr val="FFFFFF"/>
                </a:solidFill>
              </a:rPr>
            </a:br>
            <a:r>
              <a:rPr lang="en-US" sz="5400" b="1" dirty="0">
                <a:solidFill>
                  <a:srgbClr val="FFFFFF"/>
                </a:solidFill>
              </a:rPr>
              <a:t>Evaluation of the CAPA</a:t>
            </a:r>
          </a:p>
        </p:txBody>
      </p:sp>
      <p:sp>
        <p:nvSpPr>
          <p:cNvPr id="3" name="Content Placeholder 2">
            <a:extLst>
              <a:ext uri="{FF2B5EF4-FFF2-40B4-BE49-F238E27FC236}">
                <a16:creationId xmlns:a16="http://schemas.microsoft.com/office/drawing/2014/main" id="{D75B27AD-255A-4E51-B692-633C96A33A78}"/>
              </a:ext>
            </a:extLst>
          </p:cNvPr>
          <p:cNvSpPr>
            <a:spLocks noGrp="1"/>
          </p:cNvSpPr>
          <p:nvPr>
            <p:ph idx="1"/>
          </p:nvPr>
        </p:nvSpPr>
        <p:spPr>
          <a:xfrm>
            <a:off x="4888991" y="475488"/>
            <a:ext cx="6746581" cy="5943600"/>
          </a:xfrm>
        </p:spPr>
        <p:txBody>
          <a:bodyPr>
            <a:normAutofit/>
          </a:bodyPr>
          <a:lstStyle/>
          <a:p>
            <a:r>
              <a:rPr lang="en-US" sz="2400" b="1" u="sng" dirty="0"/>
              <a:t>CAPAs must be evaluated over time</a:t>
            </a:r>
          </a:p>
          <a:p>
            <a:pPr marL="0" indent="0">
              <a:buNone/>
            </a:pPr>
            <a:endParaRPr lang="en-US" sz="2400" dirty="0"/>
          </a:p>
          <a:p>
            <a:r>
              <a:rPr lang="en-US" sz="2400" b="1" dirty="0"/>
              <a:t>Effectiveness check is the final step of the CAPA process</a:t>
            </a:r>
          </a:p>
          <a:p>
            <a:r>
              <a:rPr lang="en-US" sz="2400" b="1" dirty="0"/>
              <a:t> Ensure that the CAPA has addressed the root cause and that the problem has not recurred</a:t>
            </a:r>
          </a:p>
          <a:p>
            <a:r>
              <a:rPr lang="en-US" sz="2400" b="1" dirty="0"/>
              <a:t> If the CAPA has not addressed the root cause, amend the CAPA as necessary</a:t>
            </a:r>
          </a:p>
          <a:p>
            <a:r>
              <a:rPr lang="en-US" sz="2400" b="1" dirty="0"/>
              <a:t> Train on the process</a:t>
            </a:r>
          </a:p>
          <a:p>
            <a:r>
              <a:rPr lang="en-US" sz="2400" b="1" dirty="0"/>
              <a:t> Implement the process</a:t>
            </a:r>
          </a:p>
          <a:p>
            <a:r>
              <a:rPr lang="en-US" sz="2400" b="1" dirty="0"/>
              <a:t> Re-evaluate</a:t>
            </a:r>
          </a:p>
          <a:p>
            <a:endParaRPr lang="en-US" dirty="0"/>
          </a:p>
        </p:txBody>
      </p:sp>
    </p:spTree>
    <p:extLst>
      <p:ext uri="{BB962C8B-B14F-4D97-AF65-F5344CB8AC3E}">
        <p14:creationId xmlns:p14="http://schemas.microsoft.com/office/powerpoint/2010/main" val="377760466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18">
            <a:extLst>
              <a:ext uri="{FF2B5EF4-FFF2-40B4-BE49-F238E27FC236}">
                <a16:creationId xmlns:a16="http://schemas.microsoft.com/office/drawing/2014/main" id="{23FB29C5-9E32-4F49-A689-B10EE31E5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txBody>
          <a:bodyPr/>
          <a:lstStyle/>
          <a:p>
            <a:endParaRPr lang="en-US"/>
          </a:p>
        </p:txBody>
      </p:sp>
      <p:sp>
        <p:nvSpPr>
          <p:cNvPr id="23" name="Rectangle 22">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solidFill>
            <a:schemeClr val="bg2"/>
          </a:solidFill>
          <a:ln w="9525" cap="sq" cmpd="sng" algn="ctr">
            <a:no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F0A7F9DC-1214-4D25-A1A0-C1B947A6412F}"/>
              </a:ext>
            </a:extLst>
          </p:cNvPr>
          <p:cNvSpPr>
            <a:spLocks noGrp="1"/>
          </p:cNvSpPr>
          <p:nvPr>
            <p:ph type="title"/>
          </p:nvPr>
        </p:nvSpPr>
        <p:spPr>
          <a:xfrm>
            <a:off x="3844616" y="881210"/>
            <a:ext cx="7417925" cy="1517035"/>
          </a:xfrm>
        </p:spPr>
        <p:txBody>
          <a:bodyPr>
            <a:normAutofit/>
          </a:bodyPr>
          <a:lstStyle/>
          <a:p>
            <a:r>
              <a:rPr lang="en-US" sz="5400" b="1" dirty="0">
                <a:solidFill>
                  <a:schemeClr val="tx1">
                    <a:lumMod val="75000"/>
                    <a:lumOff val="25000"/>
                  </a:schemeClr>
                </a:solidFill>
              </a:rPr>
              <a:t>Situation 1</a:t>
            </a:r>
          </a:p>
        </p:txBody>
      </p:sp>
      <p:sp>
        <p:nvSpPr>
          <p:cNvPr id="3" name="Content Placeholder 2">
            <a:extLst>
              <a:ext uri="{FF2B5EF4-FFF2-40B4-BE49-F238E27FC236}">
                <a16:creationId xmlns:a16="http://schemas.microsoft.com/office/drawing/2014/main" id="{0EA0CFDC-838B-4AC3-9512-014DAB98EE71}"/>
              </a:ext>
            </a:extLst>
          </p:cNvPr>
          <p:cNvSpPr>
            <a:spLocks noGrp="1"/>
          </p:cNvSpPr>
          <p:nvPr>
            <p:ph idx="1"/>
          </p:nvPr>
        </p:nvSpPr>
        <p:spPr>
          <a:xfrm>
            <a:off x="3844616" y="2194560"/>
            <a:ext cx="7245103" cy="3564057"/>
          </a:xfrm>
        </p:spPr>
        <p:txBody>
          <a:bodyPr>
            <a:normAutofit/>
          </a:bodyPr>
          <a:lstStyle/>
          <a:p>
            <a:pPr marL="274320" lvl="1" indent="0">
              <a:buNone/>
            </a:pPr>
            <a:endParaRPr lang="en-US" sz="3200" b="1" dirty="0">
              <a:solidFill>
                <a:schemeClr val="tx1">
                  <a:lumMod val="75000"/>
                  <a:lumOff val="25000"/>
                </a:schemeClr>
              </a:solidFill>
            </a:endParaRPr>
          </a:p>
          <a:p>
            <a:pPr marL="274320" lvl="1" indent="0">
              <a:buNone/>
            </a:pPr>
            <a:endParaRPr lang="en-US" sz="3200" b="1" dirty="0">
              <a:solidFill>
                <a:schemeClr val="tx1">
                  <a:lumMod val="75000"/>
                  <a:lumOff val="25000"/>
                </a:schemeClr>
              </a:solidFill>
            </a:endParaRPr>
          </a:p>
          <a:p>
            <a:pPr marL="274320" lvl="1" indent="0">
              <a:buNone/>
            </a:pPr>
            <a:r>
              <a:rPr lang="en-US" sz="3200" b="1" dirty="0">
                <a:solidFill>
                  <a:schemeClr val="tx1">
                    <a:lumMod val="75000"/>
                    <a:lumOff val="25000"/>
                  </a:schemeClr>
                </a:solidFill>
              </a:rPr>
              <a:t>Multiple reportable SAEs were not reported to the Sponsor/IRB within the appropriate timeframe </a:t>
            </a:r>
          </a:p>
          <a:p>
            <a:pPr lvl="1"/>
            <a:endParaRPr lang="en-US" b="1" dirty="0">
              <a:solidFill>
                <a:schemeClr val="tx1">
                  <a:lumMod val="75000"/>
                  <a:lumOff val="25000"/>
                </a:schemeClr>
              </a:solidFill>
            </a:endParaRPr>
          </a:p>
          <a:p>
            <a:pPr marL="274320" lvl="1" indent="0">
              <a:buNone/>
            </a:pPr>
            <a:endParaRPr lang="en-US" dirty="0">
              <a:solidFill>
                <a:schemeClr val="tx1">
                  <a:lumMod val="75000"/>
                  <a:lumOff val="25000"/>
                </a:schemeClr>
              </a:solidFill>
            </a:endParaRPr>
          </a:p>
        </p:txBody>
      </p:sp>
    </p:spTree>
    <p:extLst>
      <p:ext uri="{BB962C8B-B14F-4D97-AF65-F5344CB8AC3E}">
        <p14:creationId xmlns:p14="http://schemas.microsoft.com/office/powerpoint/2010/main" val="2373768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0BB70-79B1-416B-A023-C817C8498982}"/>
              </a:ext>
            </a:extLst>
          </p:cNvPr>
          <p:cNvSpPr>
            <a:spLocks noGrp="1"/>
          </p:cNvSpPr>
          <p:nvPr>
            <p:ph type="title"/>
          </p:nvPr>
        </p:nvSpPr>
        <p:spPr>
          <a:xfrm>
            <a:off x="1066800" y="642594"/>
            <a:ext cx="10058400" cy="1371600"/>
          </a:xfrm>
        </p:spPr>
        <p:txBody>
          <a:bodyPr>
            <a:normAutofit/>
          </a:bodyPr>
          <a:lstStyle/>
          <a:p>
            <a:pPr algn="ctr"/>
            <a:r>
              <a:rPr lang="en-US" sz="5400" b="1" dirty="0"/>
              <a:t>Situation 2</a:t>
            </a:r>
          </a:p>
        </p:txBody>
      </p:sp>
      <p:graphicFrame>
        <p:nvGraphicFramePr>
          <p:cNvPr id="14" name="Content Placeholder 2">
            <a:extLst>
              <a:ext uri="{FF2B5EF4-FFF2-40B4-BE49-F238E27FC236}">
                <a16:creationId xmlns:a16="http://schemas.microsoft.com/office/drawing/2014/main" id="{CEF46636-66FE-43AC-AD3D-0B50F40A6A73}"/>
              </a:ext>
            </a:extLst>
          </p:cNvPr>
          <p:cNvGraphicFramePr>
            <a:graphicFrameLocks noGrp="1"/>
          </p:cNvGraphicFramePr>
          <p:nvPr>
            <p:ph idx="1"/>
            <p:extLst>
              <p:ext uri="{D42A27DB-BD31-4B8C-83A1-F6EECF244321}">
                <p14:modId xmlns:p14="http://schemas.microsoft.com/office/powerpoint/2010/main" val="2377904145"/>
              </p:ext>
            </p:extLst>
          </p:nvPr>
        </p:nvGraphicFramePr>
        <p:xfrm>
          <a:off x="1066800" y="1773044"/>
          <a:ext cx="10058400" cy="4262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0938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4BD44D-9D55-49F0-BC9F-756FAB9258A3}"/>
              </a:ext>
            </a:extLst>
          </p:cNvPr>
          <p:cNvSpPr>
            <a:spLocks noGrp="1"/>
          </p:cNvSpPr>
          <p:nvPr>
            <p:ph type="title"/>
          </p:nvPr>
        </p:nvSpPr>
        <p:spPr>
          <a:xfrm>
            <a:off x="700390" y="891241"/>
            <a:ext cx="3628129" cy="5075519"/>
          </a:xfrm>
        </p:spPr>
        <p:txBody>
          <a:bodyPr>
            <a:normAutofit/>
          </a:bodyPr>
          <a:lstStyle/>
          <a:p>
            <a:pPr algn="r"/>
            <a:r>
              <a:rPr lang="en-US" sz="5400" b="1" dirty="0">
                <a:solidFill>
                  <a:srgbClr val="FFFFFF"/>
                </a:solidFill>
              </a:rPr>
              <a:t>Situation 3</a:t>
            </a:r>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838903D-634E-40F3-82A8-85272441B169}"/>
              </a:ext>
            </a:extLst>
          </p:cNvPr>
          <p:cNvSpPr>
            <a:spLocks noGrp="1"/>
          </p:cNvSpPr>
          <p:nvPr>
            <p:ph idx="1"/>
          </p:nvPr>
        </p:nvSpPr>
        <p:spPr>
          <a:xfrm>
            <a:off x="4963690" y="891241"/>
            <a:ext cx="6359677" cy="5075519"/>
          </a:xfrm>
        </p:spPr>
        <p:txBody>
          <a:bodyPr anchor="ctr">
            <a:normAutofit/>
          </a:bodyPr>
          <a:lstStyle/>
          <a:p>
            <a:pPr marL="0" indent="0">
              <a:buNone/>
            </a:pPr>
            <a:r>
              <a:rPr lang="en-US" sz="3200" b="1" dirty="0">
                <a:solidFill>
                  <a:srgbClr val="FFFFFF"/>
                </a:solidFill>
              </a:rPr>
              <a:t>The DOAL was not completed accurately and in a timely manner</a:t>
            </a:r>
          </a:p>
          <a:p>
            <a:endParaRPr lang="en-US" dirty="0">
              <a:solidFill>
                <a:srgbClr val="FFFFFF"/>
              </a:solidFill>
            </a:endParaRPr>
          </a:p>
        </p:txBody>
      </p:sp>
    </p:spTree>
    <p:extLst>
      <p:ext uri="{BB962C8B-B14F-4D97-AF65-F5344CB8AC3E}">
        <p14:creationId xmlns:p14="http://schemas.microsoft.com/office/powerpoint/2010/main" val="137958057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BD95E-5525-498D-B9A1-25453CA494F9}"/>
              </a:ext>
            </a:extLst>
          </p:cNvPr>
          <p:cNvSpPr>
            <a:spLocks noGrp="1"/>
          </p:cNvSpPr>
          <p:nvPr>
            <p:ph type="title"/>
          </p:nvPr>
        </p:nvSpPr>
        <p:spPr>
          <a:xfrm>
            <a:off x="1066800" y="642594"/>
            <a:ext cx="10058400" cy="1371600"/>
          </a:xfrm>
        </p:spPr>
        <p:txBody>
          <a:bodyPr>
            <a:normAutofit/>
          </a:bodyPr>
          <a:lstStyle/>
          <a:p>
            <a:pPr algn="ctr"/>
            <a:r>
              <a:rPr lang="en-US" sz="5400" b="1" dirty="0"/>
              <a:t>Situation 4</a:t>
            </a:r>
            <a:endParaRPr lang="en-US" sz="5400" dirty="0"/>
          </a:p>
        </p:txBody>
      </p:sp>
      <p:graphicFrame>
        <p:nvGraphicFramePr>
          <p:cNvPr id="14" name="Content Placeholder 2">
            <a:extLst>
              <a:ext uri="{FF2B5EF4-FFF2-40B4-BE49-F238E27FC236}">
                <a16:creationId xmlns:a16="http://schemas.microsoft.com/office/drawing/2014/main" id="{68BA6487-1929-4D53-807D-66FB6996AC9E}"/>
              </a:ext>
            </a:extLst>
          </p:cNvPr>
          <p:cNvGraphicFramePr>
            <a:graphicFrameLocks noGrp="1"/>
          </p:cNvGraphicFramePr>
          <p:nvPr>
            <p:ph idx="1"/>
            <p:extLst>
              <p:ext uri="{D42A27DB-BD31-4B8C-83A1-F6EECF244321}">
                <p14:modId xmlns:p14="http://schemas.microsoft.com/office/powerpoint/2010/main" val="1212720393"/>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6666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2339-E4B3-48C8-81E7-1760E4C28A8A}"/>
              </a:ext>
            </a:extLst>
          </p:cNvPr>
          <p:cNvSpPr>
            <a:spLocks noGrp="1"/>
          </p:cNvSpPr>
          <p:nvPr>
            <p:ph type="title"/>
          </p:nvPr>
        </p:nvSpPr>
        <p:spPr>
          <a:xfrm>
            <a:off x="1066800" y="642594"/>
            <a:ext cx="10058400" cy="875310"/>
          </a:xfrm>
        </p:spPr>
        <p:txBody>
          <a:bodyPr>
            <a:normAutofit/>
          </a:bodyPr>
          <a:lstStyle/>
          <a:p>
            <a:pPr algn="ctr"/>
            <a:r>
              <a:rPr lang="en-US" sz="5400" b="1" u="sng" dirty="0"/>
              <a:t>Compliance</a:t>
            </a:r>
          </a:p>
        </p:txBody>
      </p:sp>
      <p:graphicFrame>
        <p:nvGraphicFramePr>
          <p:cNvPr id="5" name="Content Placeholder 2">
            <a:extLst>
              <a:ext uri="{FF2B5EF4-FFF2-40B4-BE49-F238E27FC236}">
                <a16:creationId xmlns:a16="http://schemas.microsoft.com/office/drawing/2014/main" id="{6C335AD2-44C6-4F25-9967-7D1CE7CD9281}"/>
              </a:ext>
            </a:extLst>
          </p:cNvPr>
          <p:cNvGraphicFramePr>
            <a:graphicFrameLocks noGrp="1"/>
          </p:cNvGraphicFramePr>
          <p:nvPr>
            <p:ph idx="1"/>
            <p:extLst>
              <p:ext uri="{D42A27DB-BD31-4B8C-83A1-F6EECF244321}">
                <p14:modId xmlns:p14="http://schemas.microsoft.com/office/powerpoint/2010/main" val="850681391"/>
              </p:ext>
            </p:extLst>
          </p:nvPr>
        </p:nvGraphicFramePr>
        <p:xfrm>
          <a:off x="704088" y="1517904"/>
          <a:ext cx="10783824" cy="48163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1841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944F5-3C93-495A-8780-DEDE1AB589B0}"/>
              </a:ext>
            </a:extLst>
          </p:cNvPr>
          <p:cNvSpPr>
            <a:spLocks noGrp="1"/>
          </p:cNvSpPr>
          <p:nvPr>
            <p:ph type="title"/>
          </p:nvPr>
        </p:nvSpPr>
        <p:spPr>
          <a:xfrm>
            <a:off x="1066800" y="642594"/>
            <a:ext cx="10058400" cy="1371600"/>
          </a:xfrm>
        </p:spPr>
        <p:txBody>
          <a:bodyPr>
            <a:normAutofit/>
          </a:bodyPr>
          <a:lstStyle/>
          <a:p>
            <a:pPr algn="ctr"/>
            <a:r>
              <a:rPr lang="en-US" b="1" dirty="0"/>
              <a:t>Situation 5</a:t>
            </a:r>
          </a:p>
        </p:txBody>
      </p:sp>
      <p:graphicFrame>
        <p:nvGraphicFramePr>
          <p:cNvPr id="5" name="Content Placeholder 2">
            <a:extLst>
              <a:ext uri="{FF2B5EF4-FFF2-40B4-BE49-F238E27FC236}">
                <a16:creationId xmlns:a16="http://schemas.microsoft.com/office/drawing/2014/main" id="{FBD209A1-8B7F-47DF-985E-F62B1A01EBDF}"/>
              </a:ext>
            </a:extLst>
          </p:cNvPr>
          <p:cNvGraphicFramePr>
            <a:graphicFrameLocks noGrp="1"/>
          </p:cNvGraphicFramePr>
          <p:nvPr>
            <p:ph idx="1"/>
            <p:extLst>
              <p:ext uri="{D42A27DB-BD31-4B8C-83A1-F6EECF244321}">
                <p14:modId xmlns:p14="http://schemas.microsoft.com/office/powerpoint/2010/main" val="3573362484"/>
              </p:ext>
            </p:extLst>
          </p:nvPr>
        </p:nvGraphicFramePr>
        <p:xfrm>
          <a:off x="1140940" y="2014194"/>
          <a:ext cx="10058400" cy="37208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6745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9E71D-A19F-4860-8C89-8606201FA5C5}"/>
              </a:ext>
            </a:extLst>
          </p:cNvPr>
          <p:cNvSpPr>
            <a:spLocks noGrp="1"/>
          </p:cNvSpPr>
          <p:nvPr>
            <p:ph type="title"/>
          </p:nvPr>
        </p:nvSpPr>
        <p:spPr/>
        <p:txBody>
          <a:bodyPr>
            <a:normAutofit fontScale="90000"/>
          </a:bodyPr>
          <a:lstStyle/>
          <a:p>
            <a:pPr algn="ctr"/>
            <a:r>
              <a:rPr lang="en-US" sz="6000" b="1" dirty="0"/>
              <a:t>Summary</a:t>
            </a:r>
            <a:br>
              <a:rPr lang="en-US" b="1" dirty="0"/>
            </a:br>
            <a:endParaRPr lang="en-US" dirty="0"/>
          </a:p>
        </p:txBody>
      </p:sp>
      <p:sp>
        <p:nvSpPr>
          <p:cNvPr id="3" name="Content Placeholder 2">
            <a:extLst>
              <a:ext uri="{FF2B5EF4-FFF2-40B4-BE49-F238E27FC236}">
                <a16:creationId xmlns:a16="http://schemas.microsoft.com/office/drawing/2014/main" id="{BEED3588-0ABE-4593-BE44-2B3C894CEF19}"/>
              </a:ext>
            </a:extLst>
          </p:cNvPr>
          <p:cNvSpPr>
            <a:spLocks noGrp="1"/>
          </p:cNvSpPr>
          <p:nvPr>
            <p:ph idx="1"/>
          </p:nvPr>
        </p:nvSpPr>
        <p:spPr>
          <a:xfrm>
            <a:off x="438912" y="1389888"/>
            <a:ext cx="11265408" cy="5010912"/>
          </a:xfrm>
        </p:spPr>
        <p:txBody>
          <a:bodyPr>
            <a:normAutofit/>
          </a:bodyPr>
          <a:lstStyle/>
          <a:p>
            <a:endParaRPr lang="en-US" sz="2400" b="1" dirty="0"/>
          </a:p>
          <a:p>
            <a:r>
              <a:rPr lang="en-US" sz="2400" b="1" dirty="0"/>
              <a:t>Successful  resolution depends on identifying the real cause of the issue</a:t>
            </a:r>
          </a:p>
          <a:p>
            <a:r>
              <a:rPr lang="en-US" sz="2400" b="1" dirty="0"/>
              <a:t>Development of a CAPA that addresses issue</a:t>
            </a:r>
          </a:p>
          <a:p>
            <a:r>
              <a:rPr lang="en-US" sz="2400" b="1" dirty="0"/>
              <a:t>Closure occurs when the CAPA has effectively resolved the issue and is in place to prevent it from recurring in the future</a:t>
            </a:r>
          </a:p>
          <a:p>
            <a:r>
              <a:rPr lang="en-US" sz="2400" b="1" dirty="0"/>
              <a:t>Process improvement is continuous</a:t>
            </a:r>
          </a:p>
          <a:p>
            <a:endParaRPr lang="en-US" sz="2400" b="1" dirty="0"/>
          </a:p>
          <a:p>
            <a:pPr marL="0" indent="0" algn="ctr">
              <a:buNone/>
            </a:pPr>
            <a:r>
              <a:rPr lang="en-US" sz="2400" b="1" u="sng" dirty="0"/>
              <a:t>Remember: </a:t>
            </a:r>
            <a:r>
              <a:rPr lang="en-US" sz="2400" b="1" dirty="0"/>
              <a:t>minor issues can grow and may have negative impacts on the safety of patients, the study results, </a:t>
            </a:r>
          </a:p>
          <a:p>
            <a:pPr marL="0" indent="0" algn="ctr">
              <a:buNone/>
            </a:pPr>
            <a:r>
              <a:rPr lang="en-US" sz="2400" b="1" dirty="0"/>
              <a:t>and the reputation of the site, CRO and sponsor</a:t>
            </a:r>
            <a:endParaRPr lang="en-US" sz="2400" dirty="0"/>
          </a:p>
          <a:p>
            <a:endParaRPr lang="en-US" dirty="0"/>
          </a:p>
        </p:txBody>
      </p:sp>
    </p:spTree>
    <p:extLst>
      <p:ext uri="{BB962C8B-B14F-4D97-AF65-F5344CB8AC3E}">
        <p14:creationId xmlns:p14="http://schemas.microsoft.com/office/powerpoint/2010/main" val="3116659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2A87A-88C9-49DE-89B6-0AC86D9E4CAD}"/>
              </a:ext>
            </a:extLst>
          </p:cNvPr>
          <p:cNvSpPr>
            <a:spLocks noGrp="1"/>
          </p:cNvSpPr>
          <p:nvPr>
            <p:ph type="title"/>
          </p:nvPr>
        </p:nvSpPr>
        <p:spPr>
          <a:xfrm>
            <a:off x="1066800" y="642594"/>
            <a:ext cx="10058400" cy="893598"/>
          </a:xfrm>
        </p:spPr>
        <p:txBody>
          <a:bodyPr>
            <a:normAutofit/>
          </a:bodyPr>
          <a:lstStyle/>
          <a:p>
            <a:pPr algn="ctr"/>
            <a:r>
              <a:rPr lang="en-US" sz="5400" b="1" dirty="0"/>
              <a:t>Compliance</a:t>
            </a:r>
          </a:p>
        </p:txBody>
      </p:sp>
      <p:graphicFrame>
        <p:nvGraphicFramePr>
          <p:cNvPr id="5" name="Content Placeholder 2">
            <a:extLst>
              <a:ext uri="{FF2B5EF4-FFF2-40B4-BE49-F238E27FC236}">
                <a16:creationId xmlns:a16="http://schemas.microsoft.com/office/drawing/2014/main" id="{6A81AE87-4DE1-44E1-A7D0-83C6579C5E3E}"/>
              </a:ext>
            </a:extLst>
          </p:cNvPr>
          <p:cNvGraphicFramePr>
            <a:graphicFrameLocks noGrp="1"/>
          </p:cNvGraphicFramePr>
          <p:nvPr>
            <p:ph idx="1"/>
            <p:extLst>
              <p:ext uri="{D42A27DB-BD31-4B8C-83A1-F6EECF244321}">
                <p14:modId xmlns:p14="http://schemas.microsoft.com/office/powerpoint/2010/main" val="3452493393"/>
              </p:ext>
            </p:extLst>
          </p:nvPr>
        </p:nvGraphicFramePr>
        <p:xfrm>
          <a:off x="1066800" y="1536192"/>
          <a:ext cx="10058400" cy="4679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84789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2A6A-DE49-4974-9E41-50BAB8DB5604}"/>
              </a:ext>
            </a:extLst>
          </p:cNvPr>
          <p:cNvSpPr>
            <a:spLocks noGrp="1"/>
          </p:cNvSpPr>
          <p:nvPr>
            <p:ph type="title"/>
          </p:nvPr>
        </p:nvSpPr>
        <p:spPr/>
        <p:txBody>
          <a:bodyPr>
            <a:normAutofit/>
          </a:bodyPr>
          <a:lstStyle/>
          <a:p>
            <a:pPr algn="ctr"/>
            <a:r>
              <a:rPr lang="en-US" sz="5400" b="1" dirty="0"/>
              <a:t>Compliance</a:t>
            </a:r>
          </a:p>
        </p:txBody>
      </p:sp>
      <p:sp>
        <p:nvSpPr>
          <p:cNvPr id="3" name="Content Placeholder 2">
            <a:extLst>
              <a:ext uri="{FF2B5EF4-FFF2-40B4-BE49-F238E27FC236}">
                <a16:creationId xmlns:a16="http://schemas.microsoft.com/office/drawing/2014/main" id="{3BC7A0FC-5B50-4E04-93AA-B8C30A7607B9}"/>
              </a:ext>
            </a:extLst>
          </p:cNvPr>
          <p:cNvSpPr>
            <a:spLocks noGrp="1"/>
          </p:cNvSpPr>
          <p:nvPr>
            <p:ph idx="1"/>
          </p:nvPr>
        </p:nvSpPr>
        <p:spPr>
          <a:xfrm>
            <a:off x="932986" y="2014194"/>
            <a:ext cx="10058400" cy="4201212"/>
          </a:xfrm>
        </p:spPr>
        <p:txBody>
          <a:bodyPr>
            <a:normAutofit/>
          </a:bodyPr>
          <a:lstStyle/>
          <a:p>
            <a:pPr marL="0" indent="0">
              <a:buNone/>
            </a:pPr>
            <a:r>
              <a:rPr lang="en-US" sz="2000" b="1" dirty="0"/>
              <a:t>FDA Guidance:</a:t>
            </a:r>
          </a:p>
          <a:p>
            <a:pPr marL="0" indent="0">
              <a:buNone/>
            </a:pPr>
            <a:endParaRPr lang="en-US" sz="2000" b="1" dirty="0"/>
          </a:p>
          <a:p>
            <a:r>
              <a:rPr lang="en-US" sz="2000" b="1" dirty="0"/>
              <a:t>The Investigator will conduct the study(</a:t>
            </a:r>
            <a:r>
              <a:rPr lang="en-US" sz="2000" b="1" dirty="0" err="1"/>
              <a:t>ies</a:t>
            </a:r>
            <a:r>
              <a:rPr lang="en-US" sz="2000" b="1" dirty="0"/>
              <a:t>) in accordance with the relevant, current protocol(s) and will only make changes in a protocol after notifying the sponsor, except when necessary to protect the safety, the rights, or welfare of subjects;</a:t>
            </a:r>
          </a:p>
          <a:p>
            <a:endParaRPr lang="en-US" sz="2000" b="1" dirty="0"/>
          </a:p>
          <a:p>
            <a:r>
              <a:rPr lang="en-US" sz="2000" b="1" dirty="0"/>
              <a:t>(</a:t>
            </a:r>
            <a:r>
              <a:rPr lang="en-US" sz="2000" b="1" i="1" dirty="0"/>
              <a:t>b</a:t>
            </a:r>
            <a:r>
              <a:rPr lang="en-US" sz="2000" b="1" dirty="0"/>
              <a:t> ) Will comply with all requirements regarding the obligations of clinical investigators and all other pertinent requirements in this part;</a:t>
            </a:r>
          </a:p>
          <a:p>
            <a:pPr marL="0" indent="0">
              <a:buNone/>
            </a:pPr>
            <a:endParaRPr lang="en-US" sz="2000" b="1" dirty="0"/>
          </a:p>
          <a:p>
            <a:r>
              <a:rPr lang="en-US" sz="2000" b="1" dirty="0"/>
              <a:t>(</a:t>
            </a:r>
            <a:r>
              <a:rPr lang="en-US" sz="2000" b="1" i="1" dirty="0"/>
              <a:t>c</a:t>
            </a:r>
            <a:r>
              <a:rPr lang="en-US" sz="2000" b="1" dirty="0"/>
              <a:t> ) Will personally conduct or supervise the described investigation(s)</a:t>
            </a:r>
          </a:p>
          <a:p>
            <a:endParaRPr lang="en-US" sz="2000" b="1" dirty="0"/>
          </a:p>
          <a:p>
            <a:endParaRPr lang="en-US" dirty="0"/>
          </a:p>
          <a:p>
            <a:endParaRPr lang="en-US" dirty="0"/>
          </a:p>
        </p:txBody>
      </p:sp>
    </p:spTree>
    <p:extLst>
      <p:ext uri="{BB962C8B-B14F-4D97-AF65-F5344CB8AC3E}">
        <p14:creationId xmlns:p14="http://schemas.microsoft.com/office/powerpoint/2010/main" val="1619625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C7090-A7EC-4CF5-B1C7-A7637F2EC31A}"/>
              </a:ext>
            </a:extLst>
          </p:cNvPr>
          <p:cNvSpPr>
            <a:spLocks noGrp="1"/>
          </p:cNvSpPr>
          <p:nvPr>
            <p:ph type="title"/>
          </p:nvPr>
        </p:nvSpPr>
        <p:spPr/>
        <p:txBody>
          <a:bodyPr>
            <a:normAutofit/>
          </a:bodyPr>
          <a:lstStyle/>
          <a:p>
            <a:pPr algn="ctr"/>
            <a:r>
              <a:rPr lang="en-US" sz="5400" b="1" dirty="0"/>
              <a:t>Non-Compliance</a:t>
            </a:r>
          </a:p>
        </p:txBody>
      </p:sp>
      <p:sp>
        <p:nvSpPr>
          <p:cNvPr id="3" name="Content Placeholder 2">
            <a:extLst>
              <a:ext uri="{FF2B5EF4-FFF2-40B4-BE49-F238E27FC236}">
                <a16:creationId xmlns:a16="http://schemas.microsoft.com/office/drawing/2014/main" id="{B4BF9C04-BCB1-49B1-923E-B6E66F6AFD74}"/>
              </a:ext>
            </a:extLst>
          </p:cNvPr>
          <p:cNvSpPr>
            <a:spLocks noGrp="1"/>
          </p:cNvSpPr>
          <p:nvPr>
            <p:ph idx="1"/>
          </p:nvPr>
        </p:nvSpPr>
        <p:spPr>
          <a:xfrm>
            <a:off x="576649" y="2103120"/>
            <a:ext cx="11096367" cy="4297680"/>
          </a:xfrm>
        </p:spPr>
        <p:txBody>
          <a:bodyPr>
            <a:normAutofit/>
          </a:bodyPr>
          <a:lstStyle/>
          <a:p>
            <a:pPr marL="0" indent="0">
              <a:buNone/>
            </a:pPr>
            <a:r>
              <a:rPr lang="en-US" sz="2400" b="1" dirty="0"/>
              <a:t>Failure (intentional or unintentional) to comply with: </a:t>
            </a:r>
          </a:p>
          <a:p>
            <a:r>
              <a:rPr lang="en-US" dirty="0"/>
              <a:t>applicable federal regulations, </a:t>
            </a:r>
          </a:p>
          <a:p>
            <a:r>
              <a:rPr lang="en-US" dirty="0"/>
              <a:t>state or local laws, </a:t>
            </a:r>
          </a:p>
          <a:p>
            <a:r>
              <a:rPr lang="en-US" dirty="0"/>
              <a:t>the requirements or determinations of the IRB/sponsor/protocol</a:t>
            </a:r>
          </a:p>
          <a:p>
            <a:r>
              <a:rPr lang="en-US" dirty="0"/>
              <a:t>institutional policy </a:t>
            </a:r>
          </a:p>
          <a:p>
            <a:pPr marL="0" indent="0">
              <a:buNone/>
            </a:pPr>
            <a:r>
              <a:rPr lang="en-US" sz="2400" b="1" dirty="0"/>
              <a:t>regarding research involving human subjects</a:t>
            </a:r>
          </a:p>
          <a:p>
            <a:pPr marL="0" indent="0">
              <a:buNone/>
            </a:pPr>
            <a:endParaRPr lang="en-US" sz="2400" b="1" dirty="0"/>
          </a:p>
          <a:p>
            <a:pPr marL="0" indent="0">
              <a:buNone/>
            </a:pPr>
            <a:endParaRPr lang="en-US" sz="2400" b="1" dirty="0"/>
          </a:p>
          <a:p>
            <a:pPr marL="0" indent="0">
              <a:buNone/>
            </a:pPr>
            <a:r>
              <a:rPr lang="en-US" sz="2400" b="1" dirty="0"/>
              <a:t>Non-compliance can result from actions or omissions</a:t>
            </a:r>
          </a:p>
          <a:p>
            <a:pPr marL="0" indent="0">
              <a:buNone/>
            </a:pPr>
            <a:endParaRPr lang="en-US" sz="2400" b="1" dirty="0"/>
          </a:p>
        </p:txBody>
      </p:sp>
    </p:spTree>
    <p:extLst>
      <p:ext uri="{BB962C8B-B14F-4D97-AF65-F5344CB8AC3E}">
        <p14:creationId xmlns:p14="http://schemas.microsoft.com/office/powerpoint/2010/main" val="1547424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C81B4-EB78-44EA-A735-345A194F5589}"/>
              </a:ext>
            </a:extLst>
          </p:cNvPr>
          <p:cNvSpPr>
            <a:spLocks noGrp="1"/>
          </p:cNvSpPr>
          <p:nvPr>
            <p:ph type="title"/>
          </p:nvPr>
        </p:nvSpPr>
        <p:spPr>
          <a:xfrm>
            <a:off x="1066800" y="642594"/>
            <a:ext cx="10058400" cy="1460526"/>
          </a:xfrm>
        </p:spPr>
        <p:txBody>
          <a:bodyPr>
            <a:noAutofit/>
          </a:bodyPr>
          <a:lstStyle/>
          <a:p>
            <a:pPr algn="ctr"/>
            <a:r>
              <a:rPr lang="en-US" sz="5400" b="1" dirty="0"/>
              <a:t>Prevention vs </a:t>
            </a:r>
            <a:br>
              <a:rPr lang="en-US" sz="5400" b="1" dirty="0"/>
            </a:br>
            <a:r>
              <a:rPr lang="en-US" sz="5400" b="1" dirty="0"/>
              <a:t>Reactive Approach</a:t>
            </a:r>
          </a:p>
        </p:txBody>
      </p:sp>
      <p:sp>
        <p:nvSpPr>
          <p:cNvPr id="3" name="Content Placeholder 2">
            <a:extLst>
              <a:ext uri="{FF2B5EF4-FFF2-40B4-BE49-F238E27FC236}">
                <a16:creationId xmlns:a16="http://schemas.microsoft.com/office/drawing/2014/main" id="{A26C629A-A898-4A8B-AF21-B1C3C793AA87}"/>
              </a:ext>
            </a:extLst>
          </p:cNvPr>
          <p:cNvSpPr>
            <a:spLocks noGrp="1"/>
          </p:cNvSpPr>
          <p:nvPr>
            <p:ph idx="1"/>
          </p:nvPr>
        </p:nvSpPr>
        <p:spPr>
          <a:xfrm>
            <a:off x="585216" y="2207940"/>
            <a:ext cx="11027664" cy="4181709"/>
          </a:xfrm>
        </p:spPr>
        <p:txBody>
          <a:bodyPr>
            <a:normAutofit fontScale="92500" lnSpcReduction="20000"/>
          </a:bodyPr>
          <a:lstStyle/>
          <a:p>
            <a:pPr marL="0" indent="0">
              <a:buNone/>
            </a:pPr>
            <a:r>
              <a:rPr lang="en-US" sz="2400" b="1" u="sng" dirty="0"/>
              <a:t>Ways to prevent issues when conducting research:</a:t>
            </a:r>
          </a:p>
          <a:p>
            <a:endParaRPr lang="en-US" sz="2400" b="1" dirty="0"/>
          </a:p>
          <a:p>
            <a:r>
              <a:rPr lang="en-US" sz="2200" b="1" dirty="0"/>
              <a:t>PI Oversight</a:t>
            </a:r>
          </a:p>
          <a:p>
            <a:r>
              <a:rPr lang="en-US" sz="2200" b="1" dirty="0"/>
              <a:t>Well-trained research team</a:t>
            </a:r>
          </a:p>
          <a:p>
            <a:r>
              <a:rPr lang="en-US" sz="2200" b="1" dirty="0"/>
              <a:t>Well-written protocol</a:t>
            </a:r>
          </a:p>
          <a:p>
            <a:r>
              <a:rPr lang="en-US" sz="2200" b="1" dirty="0"/>
              <a:t>SOPs/MOPs</a:t>
            </a:r>
          </a:p>
          <a:p>
            <a:r>
              <a:rPr lang="en-US" sz="2200" b="1" dirty="0"/>
              <a:t>Appropriate DOAL</a:t>
            </a:r>
          </a:p>
          <a:p>
            <a:r>
              <a:rPr lang="en-US" sz="2200" b="1" dirty="0"/>
              <a:t>QA/QI system</a:t>
            </a:r>
          </a:p>
          <a:p>
            <a:r>
              <a:rPr lang="en-US" sz="2200" b="1" dirty="0"/>
              <a:t>Mentoring program for junior faculty/team members</a:t>
            </a:r>
          </a:p>
          <a:p>
            <a:r>
              <a:rPr lang="en-US" sz="2200" b="1" dirty="0"/>
              <a:t>Culture that encourages study team members to seek clarification</a:t>
            </a:r>
          </a:p>
          <a:p>
            <a:r>
              <a:rPr lang="en-US" sz="2200" b="1" dirty="0"/>
              <a:t>Adequate monitors/auditors</a:t>
            </a:r>
          </a:p>
          <a:p>
            <a:endParaRPr lang="en-US" sz="2200" b="1" dirty="0"/>
          </a:p>
          <a:p>
            <a:endParaRPr lang="en-US" dirty="0"/>
          </a:p>
        </p:txBody>
      </p:sp>
    </p:spTree>
    <p:extLst>
      <p:ext uri="{BB962C8B-B14F-4D97-AF65-F5344CB8AC3E}">
        <p14:creationId xmlns:p14="http://schemas.microsoft.com/office/powerpoint/2010/main" val="40870350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BD3C0-2C8E-4F15-B438-B28CA2207B66}"/>
              </a:ext>
            </a:extLst>
          </p:cNvPr>
          <p:cNvSpPr>
            <a:spLocks noGrp="1"/>
          </p:cNvSpPr>
          <p:nvPr>
            <p:ph type="title"/>
          </p:nvPr>
        </p:nvSpPr>
        <p:spPr>
          <a:xfrm>
            <a:off x="1066800" y="642594"/>
            <a:ext cx="10058400" cy="1371600"/>
          </a:xfrm>
        </p:spPr>
        <p:txBody>
          <a:bodyPr>
            <a:normAutofit/>
          </a:bodyPr>
          <a:lstStyle/>
          <a:p>
            <a:pPr algn="ctr"/>
            <a:r>
              <a:rPr lang="en-US" sz="5400" b="1" dirty="0"/>
              <a:t>Deviations are INEVITABLE</a:t>
            </a:r>
          </a:p>
        </p:txBody>
      </p:sp>
      <p:pic>
        <p:nvPicPr>
          <p:cNvPr id="15" name="Content Placeholder 14" descr="A stop sign at night&#10;&#10;Description automatically generated">
            <a:extLst>
              <a:ext uri="{FF2B5EF4-FFF2-40B4-BE49-F238E27FC236}">
                <a16:creationId xmlns:a16="http://schemas.microsoft.com/office/drawing/2014/main" id="{18BD12A8-5AD0-4231-BCB7-CE4F2E604483}"/>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4903763" y="2762201"/>
            <a:ext cx="2384474" cy="2384474"/>
          </a:xfrm>
        </p:spPr>
      </p:pic>
      <p:pic>
        <p:nvPicPr>
          <p:cNvPr id="24" name="Picture 23" descr="A black and red sign above a store&#10;&#10;Description automatically generated">
            <a:extLst>
              <a:ext uri="{FF2B5EF4-FFF2-40B4-BE49-F238E27FC236}">
                <a16:creationId xmlns:a16="http://schemas.microsoft.com/office/drawing/2014/main" id="{C2702E2D-DC7B-4042-9F46-9749D77C6ED9}"/>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888154" y="2762201"/>
            <a:ext cx="3638708" cy="2384474"/>
          </a:xfrm>
          <a:prstGeom prst="rect">
            <a:avLst/>
          </a:prstGeom>
        </p:spPr>
      </p:pic>
      <p:pic>
        <p:nvPicPr>
          <p:cNvPr id="27" name="Picture 26" descr="A picture containing food, holding, white&#10;&#10;Description automatically generated">
            <a:extLst>
              <a:ext uri="{FF2B5EF4-FFF2-40B4-BE49-F238E27FC236}">
                <a16:creationId xmlns:a16="http://schemas.microsoft.com/office/drawing/2014/main" id="{D19E4EA4-92D8-4EB6-9E16-EF839C7D0AD7}"/>
              </a:ext>
            </a:extLst>
          </p:cNvPr>
          <p:cNvPicPr>
            <a:picLocks noChangeAspect="1"/>
          </p:cNvPicPr>
          <p:nvPr/>
        </p:nvPicPr>
        <p:blipFill>
          <a:blip r:embed="rId6">
            <a:extLst>
              <a:ext uri="{837473B0-CC2E-450A-ABE3-18F120FF3D39}">
                <a1611:picAttrSrcUrl xmlns:a1611="http://schemas.microsoft.com/office/drawing/2016/11/main" r:id="rId7"/>
              </a:ext>
            </a:extLst>
          </a:blip>
          <a:stretch>
            <a:fillRect/>
          </a:stretch>
        </p:blipFill>
        <p:spPr>
          <a:xfrm>
            <a:off x="741806" y="2963838"/>
            <a:ext cx="3429000" cy="1981200"/>
          </a:xfrm>
          <a:prstGeom prst="rect">
            <a:avLst/>
          </a:prstGeom>
        </p:spPr>
      </p:pic>
    </p:spTree>
    <p:extLst>
      <p:ext uri="{BB962C8B-B14F-4D97-AF65-F5344CB8AC3E}">
        <p14:creationId xmlns:p14="http://schemas.microsoft.com/office/powerpoint/2010/main" val="498239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2C3968-89C3-4CDB-8601-D36A7A840AC6}"/>
              </a:ext>
            </a:extLst>
          </p:cNvPr>
          <p:cNvSpPr>
            <a:spLocks noGrp="1"/>
          </p:cNvSpPr>
          <p:nvPr>
            <p:ph idx="1"/>
          </p:nvPr>
        </p:nvSpPr>
        <p:spPr>
          <a:xfrm>
            <a:off x="530352" y="1054443"/>
            <a:ext cx="11137392" cy="4980597"/>
          </a:xfrm>
        </p:spPr>
        <p:txBody>
          <a:bodyPr>
            <a:noAutofit/>
          </a:bodyPr>
          <a:lstStyle/>
          <a:p>
            <a:pPr marL="0" indent="0" algn="ctr">
              <a:buNone/>
            </a:pPr>
            <a:r>
              <a:rPr lang="en-US" sz="5400" b="1" dirty="0">
                <a:solidFill>
                  <a:srgbClr val="92D050"/>
                </a:solidFill>
              </a:rPr>
              <a:t>Do all errors/mistakes/oops require a correction?</a:t>
            </a:r>
          </a:p>
          <a:p>
            <a:pPr marL="0" indent="0" algn="ctr">
              <a:buNone/>
            </a:pPr>
            <a:endParaRPr lang="en-US" sz="5400" b="1" dirty="0">
              <a:solidFill>
                <a:srgbClr val="92D050"/>
              </a:solidFill>
            </a:endParaRPr>
          </a:p>
          <a:p>
            <a:pPr marL="0" indent="0" algn="ctr">
              <a:buNone/>
            </a:pPr>
            <a:r>
              <a:rPr lang="en-US" sz="5400" b="1" dirty="0">
                <a:solidFill>
                  <a:srgbClr val="92D050"/>
                </a:solidFill>
              </a:rPr>
              <a:t>Do all errors/mistakes/oops require a CAPA?</a:t>
            </a:r>
          </a:p>
          <a:p>
            <a:pPr algn="ctr"/>
            <a:endParaRPr lang="en-US" sz="5400" b="1" dirty="0">
              <a:solidFill>
                <a:srgbClr val="92D050"/>
              </a:solidFill>
            </a:endParaRPr>
          </a:p>
        </p:txBody>
      </p:sp>
    </p:spTree>
    <p:extLst>
      <p:ext uri="{BB962C8B-B14F-4D97-AF65-F5344CB8AC3E}">
        <p14:creationId xmlns:p14="http://schemas.microsoft.com/office/powerpoint/2010/main" val="2878330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otalTime>119</TotalTime>
  <Words>1659</Words>
  <Application>Microsoft Macintosh PowerPoint</Application>
  <PresentationFormat>Widescreen</PresentationFormat>
  <Paragraphs>244</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Century Gothic</vt:lpstr>
      <vt:lpstr>Savon</vt:lpstr>
      <vt:lpstr>Protocol Deviation  and Appropriate CAPA  Derita Bran, MSN, RN, CCRC</vt:lpstr>
      <vt:lpstr>  Objectives</vt:lpstr>
      <vt:lpstr>Compliance</vt:lpstr>
      <vt:lpstr>Compliance</vt:lpstr>
      <vt:lpstr>Compliance</vt:lpstr>
      <vt:lpstr>Non-Compliance</vt:lpstr>
      <vt:lpstr>Prevention vs  Reactive Approach</vt:lpstr>
      <vt:lpstr>Deviations are INEVITABLE</vt:lpstr>
      <vt:lpstr>PowerPoint Presentation</vt:lpstr>
      <vt:lpstr>Protocol Deviations</vt:lpstr>
      <vt:lpstr>Steps to Take When Protocol Deviations Occur</vt:lpstr>
      <vt:lpstr>What is a CAPA? </vt:lpstr>
      <vt:lpstr>FDA’s Definition of   Corrective Action</vt:lpstr>
      <vt:lpstr>CAPA Process</vt:lpstr>
      <vt:lpstr>CAPA Process</vt:lpstr>
      <vt:lpstr>Root Cause Analysis (RCA)</vt:lpstr>
      <vt:lpstr>Root Cause Analysis</vt:lpstr>
      <vt:lpstr>RISK ANALYSIS</vt:lpstr>
      <vt:lpstr>Writing the CAPA</vt:lpstr>
      <vt:lpstr>From Emory University</vt:lpstr>
      <vt:lpstr>Best Practices</vt:lpstr>
      <vt:lpstr>Don’ts When Writing a CAPA</vt:lpstr>
      <vt:lpstr>Deficient CAPAs</vt:lpstr>
      <vt:lpstr>CAPA Forms</vt:lpstr>
      <vt:lpstr> Evaluation of the CAPA</vt:lpstr>
      <vt:lpstr>Situation 1</vt:lpstr>
      <vt:lpstr>Situation 2</vt:lpstr>
      <vt:lpstr>Situation 3</vt:lpstr>
      <vt:lpstr>Situation 4</vt:lpstr>
      <vt:lpstr>Situation 5</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 Deviation  and Appropriate CAPA  Presented by: Derita Bran, MSN, RN, CCRC</dc:title>
  <dc:creator>Bran, Derita</dc:creator>
  <cp:lastModifiedBy>Lee Anne</cp:lastModifiedBy>
  <cp:revision>12</cp:revision>
  <dcterms:created xsi:type="dcterms:W3CDTF">2020-03-25T17:29:29Z</dcterms:created>
  <dcterms:modified xsi:type="dcterms:W3CDTF">2024-12-03T19:24:51Z</dcterms:modified>
</cp:coreProperties>
</file>