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C303D-C288-3109-BE7B-7B477F286AB0}" v="97" dt="2024-10-16T18:44:02.0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69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on, Lee" userId="S::lfergu12@uthsc.edu::9d1fb0ab-5f3d-4f85-ac2c-07b5678237b0" providerId="AD" clId="Web-{AADC303D-C288-3109-BE7B-7B477F286AB0}"/>
    <pc:docChg chg="delSld modSld">
      <pc:chgData name="Ferguson, Lee" userId="S::lfergu12@uthsc.edu::9d1fb0ab-5f3d-4f85-ac2c-07b5678237b0" providerId="AD" clId="Web-{AADC303D-C288-3109-BE7B-7B477F286AB0}" dt="2024-10-16T18:44:01.025" v="60" actId="20577"/>
      <pc:docMkLst>
        <pc:docMk/>
      </pc:docMkLst>
      <pc:sldChg chg="addSp delSp modSp">
        <pc:chgData name="Ferguson, Lee" userId="S::lfergu12@uthsc.edu::9d1fb0ab-5f3d-4f85-ac2c-07b5678237b0" providerId="AD" clId="Web-{AADC303D-C288-3109-BE7B-7B477F286AB0}" dt="2024-10-16T18:44:01.025" v="60" actId="20577"/>
        <pc:sldMkLst>
          <pc:docMk/>
          <pc:sldMk cId="0" sldId="256"/>
        </pc:sldMkLst>
        <pc:spChg chg="mod">
          <ac:chgData name="Ferguson, Lee" userId="S::lfergu12@uthsc.edu::9d1fb0ab-5f3d-4f85-ac2c-07b5678237b0" providerId="AD" clId="Web-{AADC303D-C288-3109-BE7B-7B477F286AB0}" dt="2024-10-16T18:44:01.025" v="60" actId="20577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Ferguson, Lee" userId="S::lfergu12@uthsc.edu::9d1fb0ab-5f3d-4f85-ac2c-07b5678237b0" providerId="AD" clId="Web-{AADC303D-C288-3109-BE7B-7B477F286AB0}" dt="2024-10-16T18:31:53.158" v="29" actId="1076"/>
          <ac:spMkLst>
            <pc:docMk/>
            <pc:sldMk cId="0" sldId="256"/>
            <ac:spMk id="4" creationId="{6AE71C2E-1418-1419-816A-ED15937B973D}"/>
          </ac:spMkLst>
        </pc:spChg>
        <pc:spChg chg="add del mod">
          <ac:chgData name="Ferguson, Lee" userId="S::lfergu12@uthsc.edu::9d1fb0ab-5f3d-4f85-ac2c-07b5678237b0" providerId="AD" clId="Web-{AADC303D-C288-3109-BE7B-7B477F286AB0}" dt="2024-10-16T18:31:44.360" v="28"/>
          <ac:spMkLst>
            <pc:docMk/>
            <pc:sldMk cId="0" sldId="256"/>
            <ac:spMk id="5" creationId="{7186537A-FED5-1F7A-FE35-3C40E3317F5E}"/>
          </ac:spMkLst>
        </pc:spChg>
        <pc:spChg chg="add mod">
          <ac:chgData name="Ferguson, Lee" userId="S::lfergu12@uthsc.edu::9d1fb0ab-5f3d-4f85-ac2c-07b5678237b0" providerId="AD" clId="Web-{AADC303D-C288-3109-BE7B-7B477F286AB0}" dt="2024-10-16T18:33:10.535" v="58" actId="1076"/>
          <ac:spMkLst>
            <pc:docMk/>
            <pc:sldMk cId="0" sldId="256"/>
            <ac:spMk id="6" creationId="{8821F91D-9DA0-B9B6-2E2F-109E5CF0C0F7}"/>
          </ac:spMkLst>
        </pc:spChg>
      </pc:sldChg>
      <pc:sldChg chg="del">
        <pc:chgData name="Ferguson, Lee" userId="S::lfergu12@uthsc.edu::9d1fb0ab-5f3d-4f85-ac2c-07b5678237b0" providerId="AD" clId="Web-{AADC303D-C288-3109-BE7B-7B477F286AB0}" dt="2024-10-16T18:31:18.172" v="23"/>
        <pc:sldMkLst>
          <pc:docMk/>
          <pc:sldMk cId="0" sldId="257"/>
        </pc:sldMkLst>
      </pc:sldChg>
      <pc:sldChg chg="del">
        <pc:chgData name="Ferguson, Lee" userId="S::lfergu12@uthsc.edu::9d1fb0ab-5f3d-4f85-ac2c-07b5678237b0" providerId="AD" clId="Web-{AADC303D-C288-3109-BE7B-7B477F286AB0}" dt="2024-10-16T18:31:20.125" v="24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073" y="630427"/>
            <a:ext cx="8272145" cy="1120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030A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40130" y="4139692"/>
            <a:ext cx="5720080" cy="1205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30A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30A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11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266" y="3681412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8" y="0"/>
                </a:moveTo>
                <a:lnTo>
                  <a:pt x="0" y="317658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75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49" y="0"/>
                </a:moveTo>
                <a:lnTo>
                  <a:pt x="2043009" y="0"/>
                </a:lnTo>
                <a:lnTo>
                  <a:pt x="0" y="6857999"/>
                </a:lnTo>
                <a:lnTo>
                  <a:pt x="3007349" y="6857999"/>
                </a:lnTo>
                <a:lnTo>
                  <a:pt x="3007349" y="0"/>
                </a:lnTo>
                <a:close/>
              </a:path>
            </a:pathLst>
          </a:custGeom>
          <a:solidFill>
            <a:srgbClr val="90C226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32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67" y="0"/>
                </a:moveTo>
                <a:lnTo>
                  <a:pt x="0" y="0"/>
                </a:lnTo>
                <a:lnTo>
                  <a:pt x="1207968" y="6857999"/>
                </a:lnTo>
                <a:lnTo>
                  <a:pt x="2587067" y="6857999"/>
                </a:lnTo>
                <a:lnTo>
                  <a:pt x="2587067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332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667" y="0"/>
                </a:moveTo>
                <a:lnTo>
                  <a:pt x="0" y="3809999"/>
                </a:lnTo>
                <a:lnTo>
                  <a:pt x="3259667" y="3809999"/>
                </a:lnTo>
                <a:lnTo>
                  <a:pt x="3259667" y="0"/>
                </a:lnTo>
                <a:close/>
              </a:path>
            </a:pathLst>
          </a:custGeom>
          <a:solidFill>
            <a:srgbClr val="54A021">
              <a:alpha val="7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46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79" y="0"/>
                </a:moveTo>
                <a:lnTo>
                  <a:pt x="0" y="0"/>
                </a:lnTo>
                <a:lnTo>
                  <a:pt x="2467704" y="6857999"/>
                </a:lnTo>
                <a:lnTo>
                  <a:pt x="2851279" y="6857999"/>
                </a:lnTo>
                <a:lnTo>
                  <a:pt x="2851279" y="0"/>
                </a:lnTo>
                <a:close/>
              </a:path>
            </a:pathLst>
          </a:custGeom>
          <a:solidFill>
            <a:srgbClr val="3F7819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2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93" y="0"/>
                </a:moveTo>
                <a:lnTo>
                  <a:pt x="1018477" y="0"/>
                </a:lnTo>
                <a:lnTo>
                  <a:pt x="0" y="6857999"/>
                </a:lnTo>
                <a:lnTo>
                  <a:pt x="1290093" y="6857999"/>
                </a:lnTo>
                <a:lnTo>
                  <a:pt x="1290093" y="0"/>
                </a:lnTo>
                <a:close/>
              </a:path>
            </a:pathLst>
          </a:custGeom>
          <a:solidFill>
            <a:srgbClr val="C0E474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67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56" y="0"/>
                </a:moveTo>
                <a:lnTo>
                  <a:pt x="0" y="0"/>
                </a:lnTo>
                <a:lnTo>
                  <a:pt x="1108013" y="6857999"/>
                </a:lnTo>
                <a:lnTo>
                  <a:pt x="1248456" y="6857999"/>
                </a:lnTo>
                <a:lnTo>
                  <a:pt x="1248456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665" y="3589866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59" y="0"/>
                </a:moveTo>
                <a:lnTo>
                  <a:pt x="0" y="3268132"/>
                </a:lnTo>
                <a:lnTo>
                  <a:pt x="1817159" y="3268132"/>
                </a:lnTo>
                <a:lnTo>
                  <a:pt x="1817159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030A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11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5266" y="3681412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58" y="0"/>
                </a:moveTo>
                <a:lnTo>
                  <a:pt x="0" y="317658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1475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349" y="0"/>
                </a:moveTo>
                <a:lnTo>
                  <a:pt x="2043009" y="0"/>
                </a:lnTo>
                <a:lnTo>
                  <a:pt x="0" y="6857999"/>
                </a:lnTo>
                <a:lnTo>
                  <a:pt x="3007349" y="6857999"/>
                </a:lnTo>
                <a:lnTo>
                  <a:pt x="3007349" y="0"/>
                </a:lnTo>
                <a:close/>
              </a:path>
            </a:pathLst>
          </a:custGeom>
          <a:solidFill>
            <a:srgbClr val="90C226">
              <a:alpha val="3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932" y="0"/>
            <a:ext cx="2587625" cy="6858000"/>
          </a:xfrm>
          <a:custGeom>
            <a:avLst/>
            <a:gdLst/>
            <a:ahLst/>
            <a:cxnLst/>
            <a:rect l="l" t="t" r="r" b="b"/>
            <a:pathLst>
              <a:path w="2587625" h="6858000">
                <a:moveTo>
                  <a:pt x="2587067" y="0"/>
                </a:moveTo>
                <a:lnTo>
                  <a:pt x="0" y="0"/>
                </a:lnTo>
                <a:lnTo>
                  <a:pt x="1207968" y="6857999"/>
                </a:lnTo>
                <a:lnTo>
                  <a:pt x="2587067" y="6857999"/>
                </a:lnTo>
                <a:lnTo>
                  <a:pt x="2587067" y="0"/>
                </a:lnTo>
                <a:close/>
              </a:path>
            </a:pathLst>
          </a:custGeom>
          <a:solidFill>
            <a:srgbClr val="90C22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332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667" y="0"/>
                </a:moveTo>
                <a:lnTo>
                  <a:pt x="0" y="3809999"/>
                </a:lnTo>
                <a:lnTo>
                  <a:pt x="3259667" y="3809999"/>
                </a:lnTo>
                <a:lnTo>
                  <a:pt x="3259667" y="0"/>
                </a:lnTo>
                <a:close/>
              </a:path>
            </a:pathLst>
          </a:custGeom>
          <a:solidFill>
            <a:srgbClr val="54A021">
              <a:alpha val="721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546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279" y="0"/>
                </a:moveTo>
                <a:lnTo>
                  <a:pt x="0" y="0"/>
                </a:lnTo>
                <a:lnTo>
                  <a:pt x="2467704" y="6857999"/>
                </a:lnTo>
                <a:lnTo>
                  <a:pt x="2851279" y="6857999"/>
                </a:lnTo>
                <a:lnTo>
                  <a:pt x="2851279" y="0"/>
                </a:lnTo>
                <a:close/>
              </a:path>
            </a:pathLst>
          </a:custGeom>
          <a:solidFill>
            <a:srgbClr val="3F7819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729" y="0"/>
            <a:ext cx="1290320" cy="6858000"/>
          </a:xfrm>
          <a:custGeom>
            <a:avLst/>
            <a:gdLst/>
            <a:ahLst/>
            <a:cxnLst/>
            <a:rect l="l" t="t" r="r" b="b"/>
            <a:pathLst>
              <a:path w="1290320" h="6858000">
                <a:moveTo>
                  <a:pt x="1290093" y="0"/>
                </a:moveTo>
                <a:lnTo>
                  <a:pt x="1018477" y="0"/>
                </a:lnTo>
                <a:lnTo>
                  <a:pt x="0" y="6857999"/>
                </a:lnTo>
                <a:lnTo>
                  <a:pt x="1290093" y="6857999"/>
                </a:lnTo>
                <a:lnTo>
                  <a:pt x="1290093" y="0"/>
                </a:lnTo>
                <a:close/>
              </a:path>
            </a:pathLst>
          </a:custGeom>
          <a:solidFill>
            <a:srgbClr val="C0E474">
              <a:alpha val="7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367" y="0"/>
            <a:ext cx="1249045" cy="6858000"/>
          </a:xfrm>
          <a:custGeom>
            <a:avLst/>
            <a:gdLst/>
            <a:ahLst/>
            <a:cxnLst/>
            <a:rect l="l" t="t" r="r" b="b"/>
            <a:pathLst>
              <a:path w="1249045" h="6858000">
                <a:moveTo>
                  <a:pt x="1248456" y="0"/>
                </a:moveTo>
                <a:lnTo>
                  <a:pt x="0" y="0"/>
                </a:lnTo>
                <a:lnTo>
                  <a:pt x="1108013" y="6857999"/>
                </a:lnTo>
                <a:lnTo>
                  <a:pt x="1248456" y="6857999"/>
                </a:lnTo>
                <a:lnTo>
                  <a:pt x="1248456" y="0"/>
                </a:lnTo>
                <a:close/>
              </a:path>
            </a:pathLst>
          </a:custGeom>
          <a:solidFill>
            <a:srgbClr val="90C226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1665" y="3589866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7159" y="0"/>
                </a:moveTo>
                <a:lnTo>
                  <a:pt x="0" y="3268132"/>
                </a:lnTo>
                <a:lnTo>
                  <a:pt x="1817159" y="3268132"/>
                </a:lnTo>
                <a:lnTo>
                  <a:pt x="1817159" y="0"/>
                </a:lnTo>
                <a:close/>
              </a:path>
            </a:pathLst>
          </a:custGeom>
          <a:solidFill>
            <a:srgbClr val="90C226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073" y="196595"/>
            <a:ext cx="10679852" cy="995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030A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073" y="1834388"/>
            <a:ext cx="8368665" cy="393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research/clinical-research-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2644" cy="5666740"/>
          </a:xfrm>
          <a:custGeom>
            <a:avLst/>
            <a:gdLst/>
            <a:ahLst/>
            <a:cxnLst/>
            <a:rect l="l" t="t" r="r" b="b"/>
            <a:pathLst>
              <a:path w="842644" h="5666740">
                <a:moveTo>
                  <a:pt x="842595" y="0"/>
                </a:moveTo>
                <a:lnTo>
                  <a:pt x="0" y="0"/>
                </a:lnTo>
                <a:lnTo>
                  <a:pt x="0" y="5666153"/>
                </a:lnTo>
                <a:lnTo>
                  <a:pt x="842595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1243" y="727874"/>
            <a:ext cx="5226682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l">
              <a:spcBef>
                <a:spcPts val="100"/>
              </a:spcBef>
            </a:pPr>
            <a:r>
              <a:rPr lang="en-US" sz="2400" dirty="0">
                <a:solidFill>
                  <a:schemeClr val="tx1"/>
                </a:solidFill>
                <a:latin typeface="Arial Black"/>
                <a:cs typeface="Arial Black" panose="020B0604020202020204" pitchFamily="34" charset="0"/>
              </a:rPr>
              <a:t>RESEARCH</a:t>
            </a:r>
            <a:r>
              <a:rPr sz="2400" spc="-330" dirty="0">
                <a:solidFill>
                  <a:schemeClr val="tx1"/>
                </a:solidFill>
                <a:latin typeface="Arial Black"/>
                <a:cs typeface="Arial Black" panose="020B0604020202020204" pitchFamily="34" charset="0"/>
              </a:rPr>
              <a:t> </a:t>
            </a:r>
            <a:r>
              <a:rPr lang="en-US" sz="2400" spc="-25" dirty="0">
                <a:solidFill>
                  <a:schemeClr val="tx1"/>
                </a:solidFill>
                <a:latin typeface="Arial Black"/>
                <a:cs typeface="Arial Black" panose="020B0604020202020204" pitchFamily="34" charset="0"/>
              </a:rPr>
              <a:t>102</a:t>
            </a:r>
            <a:br>
              <a:rPr lang="en-US" sz="2400" spc="-25" dirty="0">
                <a:latin typeface="Arial Black"/>
                <a:cs typeface="Arial Black" panose="020B0604020202020204" pitchFamily="34" charset="0"/>
              </a:rPr>
            </a:br>
            <a:r>
              <a:rPr lang="en-US" sz="2400" spc="-25" dirty="0">
                <a:solidFill>
                  <a:schemeClr val="tx1"/>
                </a:solidFill>
                <a:latin typeface="Arial Black"/>
                <a:cs typeface="Arial"/>
              </a:rPr>
              <a:t>Session 6:</a:t>
            </a:r>
            <a:br>
              <a:rPr lang="en-US" sz="4800" spc="-25" dirty="0">
                <a:latin typeface="Arial Black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71C2E-1418-1419-816A-ED15937B973D}"/>
              </a:ext>
            </a:extLst>
          </p:cNvPr>
          <p:cNvSpPr txBox="1"/>
          <p:nvPr/>
        </p:nvSpPr>
        <p:spPr>
          <a:xfrm>
            <a:off x="1573554" y="2134535"/>
            <a:ext cx="778268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6000" b="1" dirty="0">
                <a:solidFill>
                  <a:schemeClr val="tx1"/>
                </a:solidFill>
                <a:latin typeface="Arial Black"/>
                <a:cs typeface="Segoe UI"/>
              </a:rPr>
              <a:t>Advanced ​</a:t>
            </a:r>
          </a:p>
          <a:p>
            <a:pPr algn="l" rtl="0"/>
            <a:r>
              <a:rPr lang="en-US" sz="6000" b="1" dirty="0">
                <a:solidFill>
                  <a:schemeClr val="tx1"/>
                </a:solidFill>
                <a:latin typeface="Arial Black"/>
                <a:cs typeface="Segoe UI"/>
              </a:rPr>
              <a:t>Consent Issues​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1F91D-9DA0-B9B6-2E2F-109E5CF0C0F7}"/>
              </a:ext>
            </a:extLst>
          </p:cNvPr>
          <p:cNvSpPr txBox="1"/>
          <p:nvPr/>
        </p:nvSpPr>
        <p:spPr>
          <a:xfrm>
            <a:off x="1573554" y="5285381"/>
            <a:ext cx="678694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  <a:latin typeface="Arial"/>
                <a:cs typeface="Segoe UI"/>
              </a:rPr>
              <a:t>Margaret Lynn, LMSW, RDN, CCRP, CIP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457200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Research</a:t>
            </a:r>
            <a:r>
              <a:rPr spc="-9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101</a:t>
            </a:r>
            <a:r>
              <a:rPr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179827"/>
            <a:ext cx="7042784" cy="60875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50"/>
              </a:spcBef>
            </a:pP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www.uthsc.edu/research/clinical-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research-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development/previous-</a:t>
            </a:r>
            <a:r>
              <a:rPr sz="2000" u="sng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sessions.php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1549" y="1791715"/>
            <a:ext cx="7188200" cy="222945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0600"/>
              </a:lnSpc>
              <a:spcBef>
                <a:spcPts val="7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happens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if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usual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process</a:t>
            </a:r>
            <a:r>
              <a:rPr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can’t</a:t>
            </a:r>
            <a:r>
              <a:rPr spc="-8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occur,</a:t>
            </a:r>
            <a:r>
              <a:rPr spc="-8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</a:t>
            </a:r>
            <a:r>
              <a:rPr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impossible,</a:t>
            </a:r>
            <a:r>
              <a:rPr spc="-8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unreasonable?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3" y="1244091"/>
            <a:ext cx="8331834" cy="198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Examples:</a:t>
            </a:r>
            <a:endParaRPr sz="2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5"/>
              </a:spcBef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699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custodial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brings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3" y="4444491"/>
            <a:ext cx="8074025" cy="8731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4965" marR="5080" indent="-342900">
              <a:lnSpc>
                <a:spcPts val="3310"/>
              </a:lnSpc>
              <a:spcBef>
                <a:spcPts val="25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disabilities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3" y="1244091"/>
            <a:ext cx="8431530" cy="484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Examples:</a:t>
            </a:r>
            <a:endParaRPr sz="2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0"/>
              </a:spcBef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English-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 English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85"/>
              </a:spcBef>
              <a:buClr>
                <a:srgbClr val="90C226"/>
              </a:buClr>
              <a:buFont typeface="Arial"/>
              <a:buChar char="►"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59410" indent="-342900">
              <a:lnSpc>
                <a:spcPct val="1014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agrees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study,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r>
              <a:rPr sz="28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8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073" y="948435"/>
            <a:ext cx="8318500" cy="35707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Examples:</a:t>
            </a:r>
            <a:endParaRPr sz="2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5"/>
              </a:spcBef>
            </a:pPr>
            <a:endParaRPr sz="2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354965" marR="280670" indent="-342900">
              <a:lnSpc>
                <a:spcPct val="100699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visually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impaired subjects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10"/>
              </a:spcBef>
              <a:buClr>
                <a:srgbClr val="90C226"/>
              </a:buClr>
              <a:buFont typeface="Arial"/>
              <a:buChar char="►"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699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deaf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8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501884"/>
            <a:ext cx="8083128" cy="585423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800"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Examples:</a:t>
            </a:r>
            <a:endParaRPr sz="2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spcBef>
                <a:spcPts val="103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3894454" algn="l"/>
              </a:tabLst>
            </a:pP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investigator</a:t>
            </a:r>
            <a:r>
              <a:rPr sz="28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wants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only.</a:t>
            </a:r>
            <a:r>
              <a:rPr lang="en-US"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sz="28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face-to-face.</a:t>
            </a:r>
            <a:endParaRPr lang="en-US" sz="2800" spc="-1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spcBef>
                <a:spcPts val="103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3894454" algn="l"/>
              </a:tabLst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939165" indent="-342900">
              <a:lnSpc>
                <a:spcPct val="1014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retrospective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chemistries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20"/>
              </a:spcBef>
              <a:buClr>
                <a:srgbClr val="90C226"/>
              </a:buClr>
              <a:buFont typeface="Arial"/>
              <a:buChar char="►"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78105" indent="-342900">
              <a:lnSpc>
                <a:spcPct val="996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8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study.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sz="28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state.</a:t>
            </a:r>
            <a:r>
              <a:rPr sz="2800" spc="-1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sz="28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signatures</a:t>
            </a:r>
            <a:r>
              <a:rPr sz="28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Assent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120900"/>
            <a:ext cx="8108315" cy="3123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Definition:</a:t>
            </a:r>
            <a:r>
              <a:rPr sz="2400" b="1" spc="-8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Express</a:t>
            </a:r>
            <a:r>
              <a:rPr sz="2400" b="1" spc="-8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approval</a:t>
            </a:r>
            <a:r>
              <a:rPr sz="2400" b="1" spc="-85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z="2400" b="1" spc="-125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agreement,</a:t>
            </a:r>
            <a:r>
              <a:rPr sz="2400" b="1" spc="-8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typically</a:t>
            </a:r>
            <a:r>
              <a:rPr sz="2400" b="1" spc="-8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officially.</a:t>
            </a:r>
            <a:endParaRPr sz="24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469265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Antonyms: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Dissent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from;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60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24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populations</a:t>
            </a:r>
            <a:r>
              <a:rPr sz="24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4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4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indent="-341630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9166"/>
              <a:buFont typeface="Courier New"/>
              <a:buChar char="o"/>
              <a:tabLst>
                <a:tab pos="354330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indent="-341630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9166"/>
              <a:buFont typeface="Courier New"/>
              <a:buChar char="o"/>
              <a:tabLst>
                <a:tab pos="354330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sz="24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diminished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sz="24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abilities.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8083127" cy="1558887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Children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have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not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reached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legal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8132" y="2133600"/>
            <a:ext cx="8425180" cy="389452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965" marR="5080" indent="-342900">
              <a:lnSpc>
                <a:spcPct val="100800"/>
              </a:lnSpc>
              <a:spcBef>
                <a:spcPts val="7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sz="24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</a:t>
            </a:r>
            <a:r>
              <a:rPr sz="24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object,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absent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agreement,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construed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39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01625" indent="-342900">
              <a:lnSpc>
                <a:spcPct val="1008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parent(s)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guardian(s)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60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adoptive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793432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Children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have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not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reached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legal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223515"/>
            <a:ext cx="8362950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behalf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care.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“legal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guardian”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Grandparents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custodial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85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siblings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step-parents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68935">
              <a:lnSpc>
                <a:spcPct val="100000"/>
              </a:lnSpc>
              <a:spcBef>
                <a:spcPts val="985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8006927" cy="1558887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Children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have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not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reached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legal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905000"/>
            <a:ext cx="7168727" cy="459536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81700"/>
              </a:lnSpc>
              <a:spcBef>
                <a:spcPts val="960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  <a:tab pos="1659889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seven-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three-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cannabidiol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preventing seizures.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01600" indent="-342900">
              <a:lnSpc>
                <a:spcPts val="2300"/>
              </a:lnSpc>
              <a:spcBef>
                <a:spcPts val="970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  <a:tab pos="2220595" algn="l"/>
                <a:tab pos="583819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years.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visit,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47320" indent="-342900">
              <a:lnSpc>
                <a:spcPts val="2300"/>
              </a:lnSpc>
              <a:spcBef>
                <a:spcPts val="1000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John’s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stepmother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accompanied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 visit.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19075" indent="-342900">
              <a:lnSpc>
                <a:spcPts val="2300"/>
              </a:lnSpc>
              <a:spcBef>
                <a:spcPts val="994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length?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Advanced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pc="-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061972"/>
            <a:ext cx="8370570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90C226"/>
              </a:buClr>
              <a:buSzPct val="81818"/>
              <a:buFont typeface="Arial"/>
              <a:buChar char="•"/>
              <a:tabLst>
                <a:tab pos="354965" algn="l"/>
              </a:tabLst>
            </a:pPr>
            <a:r>
              <a:rPr sz="2000" u="heavy" spc="-8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z="2000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sz="2000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consent.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030" y="381000"/>
            <a:ext cx="793432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Children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have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not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reached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legal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625" y="1828800"/>
            <a:ext cx="8391525" cy="4440959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  <a:buClr>
                <a:srgbClr val="90C226"/>
              </a:buClr>
              <a:buSzPct val="79166"/>
              <a:tabLst>
                <a:tab pos="354965" algn="l"/>
              </a:tabLst>
            </a:pPr>
            <a:r>
              <a:rPr sz="2000" b="1" spc="-10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Solutions:</a:t>
            </a:r>
            <a:endParaRPr sz="2000" b="1" dirty="0">
              <a:solidFill>
                <a:schemeClr val="tx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355600" marR="40005" indent="-342900">
              <a:lnSpc>
                <a:spcPct val="99800"/>
              </a:lnSpc>
              <a:spcBef>
                <a:spcPts val="104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5600" algn="l"/>
                <a:tab pos="30473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000" spc="-1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guardianship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stepmother.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accompany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signed.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(This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6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5600" algn="l"/>
                <a:tab pos="735965" algn="l"/>
                <a:tab pos="2285365" algn="l"/>
              </a:tabLst>
            </a:pP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visit;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phone;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form.</a:t>
            </a:r>
            <a:r>
              <a:rPr lang="en-US"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2000" spc="-5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59155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776475"/>
            <a:ext cx="7921625" cy="347069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b="1" dirty="0">
                <a:latin typeface="Arial Black" panose="020B0604020202020204" pitchFamily="34" charset="0"/>
                <a:cs typeface="Arial Black" panose="020B0604020202020204" pitchFamily="34" charset="0"/>
              </a:rPr>
              <a:t>Defining</a:t>
            </a:r>
            <a:r>
              <a:rPr sz="2400" b="1" spc="-70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dirty="0">
                <a:latin typeface="Arial Black" panose="020B0604020202020204" pitchFamily="34" charset="0"/>
                <a:cs typeface="Arial Black" panose="020B0604020202020204" pitchFamily="34" charset="0"/>
              </a:rPr>
              <a:t>cognitive</a:t>
            </a:r>
            <a:r>
              <a:rPr sz="2400" b="1" spc="-75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2400" b="1" spc="-10" dirty="0">
                <a:latin typeface="Arial Black" panose="020B0604020202020204" pitchFamily="34" charset="0"/>
                <a:cs typeface="Arial Black" panose="020B0604020202020204" pitchFamily="34" charset="0"/>
              </a:rPr>
              <a:t>impairment:</a:t>
            </a:r>
            <a:endParaRPr sz="24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12700" marR="5080">
              <a:lnSpc>
                <a:spcPct val="99200"/>
              </a:lnSpc>
              <a:spcBef>
                <a:spcPts val="1035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functions,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causing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forgetfulness,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concentration,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difficulties,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4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reductions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en-US" sz="24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5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36525">
              <a:lnSpc>
                <a:spcPct val="100800"/>
              </a:lnSpc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full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inability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59155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6073" y="1834388"/>
            <a:ext cx="8368665" cy="3739229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pc="-10" dirty="0"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Examples:</a:t>
            </a: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b="0" spc="-9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delirium</a:t>
            </a:r>
          </a:p>
          <a:p>
            <a:pPr marL="354965" marR="5080" indent="-342900">
              <a:lnSpc>
                <a:spcPct val="98700"/>
              </a:lnSpc>
              <a:spcBef>
                <a:spcPts val="107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b="0" spc="-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b="0" spc="-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b="0" spc="-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b="0" spc="-9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b="0" spc="-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cognitively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impaired,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</a:t>
            </a:r>
            <a:r>
              <a:rPr b="0" spc="-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patients,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injured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patients,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</a:p>
          <a:p>
            <a:pPr marL="354965" indent="-342265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b="0" spc="-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eating</a:t>
            </a:r>
            <a:r>
              <a:rPr b="0" spc="-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addictions</a:t>
            </a:r>
          </a:p>
          <a:p>
            <a:pPr marL="354965" indent="-342265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b="0" spc="-6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b="0" spc="-9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r>
              <a:rPr b="0" spc="-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b="0" spc="-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b="0" spc="-5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56073" y="838200"/>
            <a:ext cx="8272145" cy="112013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676651"/>
            <a:ext cx="7650480" cy="1737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Tennessee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cognitively</a:t>
            </a:r>
            <a:r>
              <a:rPr sz="28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impaired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adults;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Legally</a:t>
            </a:r>
            <a:r>
              <a:rPr sz="2800" spc="-1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8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8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8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defined.</a:t>
            </a:r>
            <a:endParaRPr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1954" y="457200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905000"/>
            <a:ext cx="7168727" cy="435119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397510">
              <a:lnSpc>
                <a:spcPct val="79100"/>
              </a:lnSpc>
              <a:spcBef>
                <a:spcPts val="65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Tennessee,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normally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made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descending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preference: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conservator;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guardian;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attorney-in-fact;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55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subject's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spouse,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separated;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subject's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child;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subject's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parent;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455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subject's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sibling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subject;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497205" indent="-342900">
              <a:lnSpc>
                <a:spcPct val="79100"/>
              </a:lnSpc>
              <a:spcBef>
                <a:spcPts val="1010"/>
              </a:spcBef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patient's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values,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reasonably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available,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willing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serve.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531367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651507"/>
            <a:ext cx="8415020" cy="4208588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1435" indent="-342900">
              <a:lnSpc>
                <a:spcPct val="100800"/>
              </a:lnSpc>
              <a:spcBef>
                <a:spcPts val="985"/>
              </a:spcBef>
              <a:buClr>
                <a:srgbClr val="90C226"/>
              </a:buClr>
              <a:buSzPct val="79166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61year-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diagnoses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Down’s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Syndrome,</a:t>
            </a:r>
            <a:r>
              <a:rPr sz="20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Asthma,</a:t>
            </a:r>
            <a:r>
              <a:rPr sz="20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Arthritis,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Hypothyroidism,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Obesity,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Gout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Congestive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Failure.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25120" indent="-342900">
              <a:lnSpc>
                <a:spcPct val="100800"/>
              </a:lnSpc>
              <a:spcBef>
                <a:spcPts val="890"/>
              </a:spcBef>
              <a:buClr>
                <a:srgbClr val="90C226"/>
              </a:buClr>
              <a:buSzPct val="79166"/>
              <a:buFont typeface="Arial"/>
              <a:buChar char="■"/>
              <a:tabLst>
                <a:tab pos="354965" algn="l"/>
                <a:tab pos="2442210" algn="l"/>
                <a:tab pos="42551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outgoing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friendly.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decorated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furniture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photos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selected.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CLEAN!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	She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bathe,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groom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herself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prompts.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800"/>
              </a:lnSpc>
              <a:spcBef>
                <a:spcPts val="890"/>
              </a:spcBef>
              <a:buClr>
                <a:srgbClr val="90C226"/>
              </a:buClr>
              <a:buSzPct val="79166"/>
              <a:buFont typeface="Arial"/>
              <a:buChar char="■"/>
              <a:tabLst>
                <a:tab pos="354965" algn="l"/>
                <a:tab pos="560578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says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“Yes”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deficit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inability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hear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said.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loves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WWE.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81000"/>
            <a:ext cx="7350759" cy="100668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3790"/>
              </a:lnSpc>
              <a:spcBef>
                <a:spcPts val="250"/>
              </a:spcBef>
            </a:pP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z="3200" spc="-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z="3200"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z="3200" spc="-9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z="3200" spc="-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  <a:endParaRPr sz="32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3" y="1524000"/>
            <a:ext cx="8343900" cy="4213333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13030" indent="-342900">
              <a:lnSpc>
                <a:spcPct val="99800"/>
              </a:lnSpc>
              <a:spcBef>
                <a:spcPts val="1040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  <a:tab pos="5415280" algn="l"/>
              </a:tabLst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Debbie’s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progressed.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wants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energy.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pitting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edema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extremities.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excellent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PCP</a:t>
            </a:r>
            <a:r>
              <a:rPr sz="2000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receiving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failure.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99400"/>
              </a:lnSpc>
              <a:spcBef>
                <a:spcPts val="1050"/>
              </a:spcBef>
              <a:buClr>
                <a:srgbClr val="90C226"/>
              </a:buClr>
              <a:buSzPct val="79166"/>
              <a:buFont typeface="Arial"/>
              <a:buChar char="•"/>
              <a:tabLst>
                <a:tab pos="354965" algn="l"/>
                <a:tab pos="1910714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candidate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observational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longevity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morbidity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Down’s Syndrome.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mental capacity,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strength,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pulmonary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done.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98755" indent="-342900">
              <a:lnSpc>
                <a:spcPct val="100800"/>
              </a:lnSpc>
              <a:spcBef>
                <a:spcPts val="980"/>
              </a:spcBef>
              <a:buChar char="•"/>
              <a:tabLst>
                <a:tab pos="354965" algn="l"/>
                <a:tab pos="426084" algn="l"/>
              </a:tabLst>
            </a:pPr>
            <a:r>
              <a:rPr sz="20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approached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participation,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says 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“Yes”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visits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favorite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shows.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16835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Case</a:t>
            </a:r>
            <a:r>
              <a:rPr spc="-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Study</a:t>
            </a:r>
            <a:r>
              <a:rPr spc="-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Solutions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752600"/>
            <a:ext cx="8382634" cy="376308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3695" marR="193040" indent="-341630" algn="just">
              <a:lnSpc>
                <a:spcPct val="100800"/>
              </a:lnSpc>
              <a:spcBef>
                <a:spcPts val="7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“Yes”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	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“No”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3695" marR="360680" indent="-341630" algn="just">
              <a:lnSpc>
                <a:spcPct val="99200"/>
              </a:lnSpc>
              <a:spcBef>
                <a:spcPts val="103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sacrifices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13664" indent="-342900">
              <a:lnSpc>
                <a:spcPct val="100800"/>
              </a:lnSpc>
              <a:spcBef>
                <a:spcPts val="98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(verbally)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refusal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(dissent)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800"/>
              </a:lnSpc>
              <a:spcBef>
                <a:spcPts val="89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267203"/>
            <a:ext cx="7244927" cy="359726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27305" indent="-342900">
              <a:lnSpc>
                <a:spcPct val="100600"/>
              </a:lnSpc>
              <a:spcBef>
                <a:spcPts val="8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enrollment,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sz="24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(due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1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Alzheimer’s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instance)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39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8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writing,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form,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kept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subject’s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6073" y="1981200"/>
            <a:ext cx="8540327" cy="398339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4965" marR="29845" indent="-342900">
              <a:lnSpc>
                <a:spcPct val="100800"/>
              </a:lnSpc>
              <a:spcBef>
                <a:spcPts val="7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investigator</a:t>
            </a:r>
            <a:r>
              <a:rPr b="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determines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5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b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b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b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b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participation,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designated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consented.</a:t>
            </a:r>
          </a:p>
          <a:p>
            <a:pPr>
              <a:lnSpc>
                <a:spcPct val="100000"/>
              </a:lnSpc>
              <a:spcBef>
                <a:spcPts val="2065"/>
              </a:spcBef>
              <a:buClr>
                <a:srgbClr val="90C226"/>
              </a:buClr>
              <a:buFont typeface="Arial"/>
              <a:buChar char="►"/>
            </a:pPr>
            <a:endParaRPr b="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possible.</a:t>
            </a:r>
            <a:r>
              <a:rPr b="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sustained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objection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b="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b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b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b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b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b="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grounds</a:t>
            </a:r>
            <a:r>
              <a:rPr b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b="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withdrawing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study,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r>
              <a:rPr b="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unique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b="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b="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b="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outside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b="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b="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Advanced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pc="-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604771"/>
            <a:ext cx="8135620" cy="405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81250"/>
              <a:buFont typeface="Arial"/>
              <a:buChar char="►"/>
              <a:tabLst>
                <a:tab pos="355600" algn="l"/>
              </a:tabLst>
            </a:pP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67005" indent="-342900">
              <a:lnSpc>
                <a:spcPts val="2020"/>
              </a:lnSpc>
              <a:buClr>
                <a:srgbClr val="90C226"/>
              </a:buClr>
              <a:buSzPct val="80000"/>
              <a:buFont typeface="Arial"/>
              <a:buChar char="•"/>
              <a:tabLst>
                <a:tab pos="354965" algn="l"/>
              </a:tabLst>
            </a:pPr>
            <a:r>
              <a:rPr sz="2000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usual</a:t>
            </a:r>
            <a:r>
              <a:rPr sz="20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boundaries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process: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4380" lvl="1" indent="-285115">
              <a:lnSpc>
                <a:spcPct val="100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754380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065" lvl="2" indent="-227965">
              <a:lnSpc>
                <a:spcPct val="100000"/>
              </a:lnSpc>
              <a:spcBef>
                <a:spcPts val="480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11550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700" marR="5080" lvl="2" indent="-228600">
              <a:lnSpc>
                <a:spcPct val="79000"/>
              </a:lnSpc>
              <a:spcBef>
                <a:spcPts val="1005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11557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diminished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4380" lvl="1" indent="-285115">
              <a:lnSpc>
                <a:spcPct val="100000"/>
              </a:lnSpc>
              <a:spcBef>
                <a:spcPts val="600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754380" algn="l"/>
              </a:tabLst>
            </a:pP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subjects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4380" lvl="1" indent="-285115">
              <a:lnSpc>
                <a:spcPct val="100000"/>
              </a:lnSpc>
              <a:spcBef>
                <a:spcPts val="505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75438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4380" lvl="1" indent="-285115">
              <a:lnSpc>
                <a:spcPct val="100000"/>
              </a:lnSpc>
              <a:spcBef>
                <a:spcPts val="505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754380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4380" lvl="1" indent="-285115">
              <a:lnSpc>
                <a:spcPct val="100000"/>
              </a:lnSpc>
              <a:spcBef>
                <a:spcPts val="505"/>
              </a:spcBef>
              <a:buClr>
                <a:srgbClr val="90C226"/>
              </a:buClr>
              <a:buSzPct val="80000"/>
              <a:buFont typeface="Courier New"/>
              <a:buChar char="o"/>
              <a:tabLst>
                <a:tab pos="75438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Remote,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82721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Adults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without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limited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decision-making 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179827"/>
            <a:ext cx="8257540" cy="37380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4965" marR="24130" indent="-342900">
              <a:lnSpc>
                <a:spcPct val="101400"/>
              </a:lnSpc>
              <a:spcBef>
                <a:spcPts val="5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300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ts val="329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295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474980" indent="-342900">
              <a:lnSpc>
                <a:spcPts val="3290"/>
              </a:lnSpc>
              <a:spcBef>
                <a:spcPts val="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457200"/>
            <a:ext cx="618553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Non-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English-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Speaking</a:t>
            </a:r>
            <a:r>
              <a:rPr spc="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999763"/>
            <a:ext cx="8540327" cy="408958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6350" indent="-342900">
              <a:lnSpc>
                <a:spcPct val="100200"/>
              </a:lnSpc>
              <a:spcBef>
                <a:spcPts val="9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568706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46.116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50.20:</a:t>
            </a:r>
            <a:r>
              <a:rPr lang="en-US"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understandable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25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2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UTHSC,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approval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enrollment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translated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subject.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5015" lvl="1" indent="-288925">
              <a:lnSpc>
                <a:spcPct val="100000"/>
              </a:lnSpc>
              <a:spcBef>
                <a:spcPts val="94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755015" algn="l"/>
              </a:tabLst>
            </a:pP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Declaration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required.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7811" y="457200"/>
            <a:ext cx="75565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Non-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English-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Speaking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7811" y="1981200"/>
            <a:ext cx="8640989" cy="35866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>
              <a:lnSpc>
                <a:spcPct val="100200"/>
              </a:lnSpc>
              <a:spcBef>
                <a:spcPts val="9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UTHSC,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fluent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representative,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assisted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6730" indent="-342900">
              <a:lnSpc>
                <a:spcPct val="101099"/>
              </a:lnSpc>
              <a:spcBef>
                <a:spcPts val="90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prospective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interpreters.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7620" indent="-342900">
              <a:lnSpc>
                <a:spcPct val="99600"/>
              </a:lnSpc>
              <a:spcBef>
                <a:spcPts val="97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substituted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sz="24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81000"/>
            <a:ext cx="7930727" cy="1558887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Non-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English-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Speaking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286000"/>
            <a:ext cx="8464127" cy="2153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8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“Short</a:t>
            </a:r>
            <a:r>
              <a:rPr sz="28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form”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attests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8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8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8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8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28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8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8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765450"/>
            <a:ext cx="8077200" cy="5327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Translator’s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Declaration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785110">
              <a:lnSpc>
                <a:spcPct val="100000"/>
              </a:lnSpc>
              <a:tabLst>
                <a:tab pos="2115820" algn="l"/>
                <a:tab pos="2496820" algn="l"/>
                <a:tab pos="4163695" algn="l"/>
                <a:tab pos="5216525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IRB#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	Study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Principal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Investigator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UTHSC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Board: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tabLst>
                <a:tab pos="1697989" algn="l"/>
                <a:tab pos="3829050" algn="l"/>
              </a:tabLst>
            </a:pP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I,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declare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fluent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understand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English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language and the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language.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belief,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translation(s)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true,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accurate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correct.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tabLst>
                <a:tab pos="759587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Attached (1)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(In English)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 (2)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Translated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versions(s).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558540">
              <a:lnSpc>
                <a:spcPct val="100000"/>
              </a:lnSpc>
              <a:tabLst>
                <a:tab pos="3521075" algn="l"/>
                <a:tab pos="4443095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Translator’s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(Print):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Address: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873875">
              <a:lnSpc>
                <a:spcPct val="100000"/>
              </a:lnSpc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No.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Fax.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No.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tabLst>
                <a:tab pos="214122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tabLst>
                <a:tab pos="3858260" algn="l"/>
                <a:tab pos="614489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09600"/>
            <a:ext cx="82355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Non-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English-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speaking</a:t>
            </a:r>
            <a:r>
              <a:rPr spc="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676469"/>
            <a:ext cx="8431530" cy="35050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60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478790" indent="-342900">
              <a:lnSpc>
                <a:spcPts val="2690"/>
              </a:lnSpc>
              <a:buClr>
                <a:srgbClr val="90C226"/>
              </a:buClr>
              <a:buSzPct val="78571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rare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65"/>
              </a:spcBef>
              <a:buClr>
                <a:srgbClr val="90C226"/>
              </a:buClr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73380" indent="-342900">
              <a:lnSpc>
                <a:spcPct val="78900"/>
              </a:lnSpc>
              <a:buClr>
                <a:srgbClr val="90C226"/>
              </a:buClr>
              <a:buSzPct val="78571"/>
              <a:buFont typeface="Arial"/>
              <a:buChar char="•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subjects;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buClr>
                <a:srgbClr val="90C226"/>
              </a:buClr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80400"/>
              </a:lnSpc>
              <a:buClr>
                <a:srgbClr val="90C226"/>
              </a:buClr>
              <a:buSzPct val="78571"/>
              <a:buFont typeface="Arial"/>
              <a:buChar char="•"/>
              <a:tabLst>
                <a:tab pos="354965" algn="l"/>
              </a:tabLst>
            </a:pP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7835" y="609600"/>
            <a:ext cx="29097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Solutions: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7835" y="1524000"/>
            <a:ext cx="7244927" cy="4558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Jane’s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institution,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study.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quickly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36550" indent="-342900">
              <a:lnSpc>
                <a:spcPct val="1008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Jane’s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form,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5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4765" indent="-342900">
              <a:lnSpc>
                <a:spcPct val="100400"/>
              </a:lnSpc>
              <a:spcBef>
                <a:spcPts val="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Jane’s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form,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pro-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71469"/>
            <a:ext cx="10679852" cy="764824"/>
          </a:xfrm>
          <a:prstGeom prst="rect">
            <a:avLst/>
          </a:prstGeom>
        </p:spPr>
        <p:txBody>
          <a:bodyPr vert="horz" wrap="square" lIns="0" tIns="20878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Illiterate</a:t>
            </a:r>
            <a:r>
              <a:rPr spc="-1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569211"/>
            <a:ext cx="8305800" cy="4301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60"/>
              </a:spcBef>
              <a:buClr>
                <a:srgbClr val="90C226"/>
              </a:buClr>
              <a:buFont typeface="Arial"/>
              <a:buChar char="►"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2384" indent="-342900">
              <a:lnSpc>
                <a:spcPct val="1000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Generally,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“mark”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39"/>
              </a:spcBef>
              <a:buClr>
                <a:srgbClr val="90C226"/>
              </a:buClr>
              <a:buFont typeface="Arial"/>
              <a:buChar char="►"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44830" indent="-342900">
              <a:lnSpc>
                <a:spcPct val="100800"/>
              </a:lnSpc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discussed,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 lvl="1" indent="-575945">
              <a:lnSpc>
                <a:spcPct val="100000"/>
              </a:lnSpc>
              <a:spcBef>
                <a:spcPts val="1030"/>
              </a:spcBef>
              <a:buAutoNum type="alphaLcPeriod"/>
              <a:tabLst>
                <a:tab pos="9264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 lvl="1" indent="-575945">
              <a:lnSpc>
                <a:spcPct val="100000"/>
              </a:lnSpc>
              <a:spcBef>
                <a:spcPts val="1010"/>
              </a:spcBef>
              <a:buAutoNum type="alphaLcPeriod"/>
              <a:tabLst>
                <a:tab pos="9264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risk(s)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benefit(s)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7100" marR="5080" lvl="1" indent="-576580">
              <a:lnSpc>
                <a:spcPct val="100800"/>
              </a:lnSpc>
              <a:spcBef>
                <a:spcPts val="890"/>
              </a:spcBef>
              <a:buAutoNum type="alphaLcPeriod"/>
              <a:tabLst>
                <a:tab pos="9271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1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disapproval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81000"/>
            <a:ext cx="48641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lliterate</a:t>
            </a:r>
            <a:r>
              <a:rPr spc="-9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9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981200"/>
            <a:ext cx="7854527" cy="34432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4965" marR="323850" indent="-342900">
              <a:lnSpc>
                <a:spcPts val="3310"/>
              </a:lnSpc>
              <a:spcBef>
                <a:spcPts val="25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process.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0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2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1678939" algn="l"/>
              </a:tabLst>
            </a:pP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subject’s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consent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should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2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2700" indent="-342900">
              <a:lnSpc>
                <a:spcPct val="100200"/>
              </a:lnSpc>
              <a:spcBef>
                <a:spcPts val="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audiotaping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717" y="609600"/>
            <a:ext cx="71687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Visually</a:t>
            </a:r>
            <a:r>
              <a:rPr spc="-1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Impaired</a:t>
            </a:r>
            <a:r>
              <a:rPr spc="-1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717" y="1611323"/>
            <a:ext cx="7638284" cy="3635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8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14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placing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“mark”.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3495" indent="-342900">
              <a:lnSpc>
                <a:spcPct val="1002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line,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he/she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verbally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example,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relative,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him/her,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latter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7002780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Regulations/Guidance</a:t>
            </a:r>
            <a:r>
              <a:rPr spc="-1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</a:t>
            </a:r>
            <a:r>
              <a:rPr spc="-1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 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423667"/>
            <a:ext cx="8243570" cy="3104183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4965" marR="34925" indent="-342900" algn="just">
              <a:lnSpc>
                <a:spcPct val="81400"/>
              </a:lnSpc>
              <a:spcBef>
                <a:spcPts val="590"/>
              </a:spcBef>
              <a:buClr>
                <a:srgbClr val="90C226"/>
              </a:buClr>
              <a:buSzPct val="81818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1991,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Rule,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46,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governmental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agencies.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7100" marR="288925" algn="just">
              <a:lnSpc>
                <a:spcPct val="79100"/>
              </a:lnSpc>
              <a:spcBef>
                <a:spcPts val="1005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600"/>
              </a:spcBef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50825" indent="-342900">
              <a:lnSpc>
                <a:spcPct val="79100"/>
              </a:lnSpc>
              <a:buClr>
                <a:srgbClr val="90C226"/>
              </a:buClr>
              <a:buSzPct val="81818"/>
              <a:buFont typeface="Arial"/>
              <a:buChar char="►"/>
              <a:tabLst>
                <a:tab pos="354965" algn="l"/>
                <a:tab pos="14725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199I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Harmonisation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Practice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[GCP</a:t>
            </a:r>
            <a:r>
              <a:rPr sz="20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</a:t>
            </a:r>
            <a:r>
              <a:rPr sz="2000"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(R2)].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7100" marR="5080">
              <a:lnSpc>
                <a:spcPts val="2110"/>
              </a:lnSpc>
              <a:spcBef>
                <a:spcPts val="970"/>
              </a:spcBef>
            </a:pP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Freely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sz="2000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sz="2000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  <a:r>
              <a:rPr sz="2000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participation.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8384" y="501701"/>
            <a:ext cx="792841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Visually</a:t>
            </a:r>
            <a:r>
              <a:rPr spc="-13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Impaired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13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8384" y="2286000"/>
            <a:ext cx="8616527" cy="27138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402590">
              <a:lnSpc>
                <a:spcPts val="3290"/>
              </a:lnSpc>
              <a:spcBef>
                <a:spcPts val="265"/>
              </a:spcBef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4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discussed,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1675" indent="-351155">
              <a:lnSpc>
                <a:spcPct val="100000"/>
              </a:lnSpc>
              <a:spcBef>
                <a:spcPts val="935"/>
              </a:spcBef>
              <a:buAutoNum type="alphaLcPeriod"/>
              <a:tabLst>
                <a:tab pos="70167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6440" indent="-375920">
              <a:lnSpc>
                <a:spcPct val="100000"/>
              </a:lnSpc>
              <a:spcBef>
                <a:spcPts val="1055"/>
              </a:spcBef>
              <a:buAutoNum type="alphaLcPeriod"/>
              <a:tabLst>
                <a:tab pos="726440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risk(s)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benefit(s)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0405" marR="380365" indent="-349885">
              <a:lnSpc>
                <a:spcPct val="101400"/>
              </a:lnSpc>
              <a:spcBef>
                <a:spcPts val="890"/>
              </a:spcBef>
              <a:buAutoNum type="alphaLcPeriod"/>
              <a:tabLst>
                <a:tab pos="70167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sz="24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-1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disapproval</a:t>
            </a:r>
            <a:r>
              <a:rPr sz="24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0739" y="381000"/>
            <a:ext cx="69401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Visually</a:t>
            </a:r>
            <a:r>
              <a:rPr spc="-13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Impaired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13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0739" y="1981200"/>
            <a:ext cx="7537370" cy="37529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4965" marR="323850" indent="-342900">
              <a:lnSpc>
                <a:spcPts val="3290"/>
              </a:lnSpc>
              <a:spcBef>
                <a:spcPts val="26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process.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2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2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1678939" algn="l"/>
              </a:tabLst>
            </a:pP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subject’s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consent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2700" indent="-342900">
              <a:lnSpc>
                <a:spcPct val="1002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audiotaping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4855" y="533400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Visually</a:t>
            </a:r>
            <a:r>
              <a:rPr spc="-1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Impaired</a:t>
            </a:r>
            <a:r>
              <a:rPr spc="-1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2683192"/>
            <a:ext cx="8845127" cy="14916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85"/>
              </a:spcBef>
            </a:pP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32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large,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sz="32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r>
              <a:rPr sz="32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32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32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en-US" sz="32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32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32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printed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en-US" sz="32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32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32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sz="32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32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read.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5873327" cy="1558887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are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deaf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4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hard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179940"/>
            <a:ext cx="7746365" cy="249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interpreter</a:t>
            </a:r>
            <a:r>
              <a:rPr sz="24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0"/>
              </a:spcBef>
              <a:buClr>
                <a:srgbClr val="90C226"/>
              </a:buClr>
              <a:buFont typeface="Arial"/>
              <a:buChar char="►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4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reviewed,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prospective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24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sz="24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sz="24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4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4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disclosed</a:t>
            </a:r>
            <a:r>
              <a:rPr sz="24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4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215900"/>
            <a:ext cx="61781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Subjects</a:t>
            </a:r>
            <a:r>
              <a:rPr spc="-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are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deaf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114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hard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769956"/>
            <a:ext cx="7778327" cy="331808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4965" marR="323850" indent="-342900">
              <a:lnSpc>
                <a:spcPct val="101400"/>
              </a:lnSpc>
              <a:spcBef>
                <a:spcPts val="5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process.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200"/>
              </a:lnSpc>
              <a:spcBef>
                <a:spcPts val="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1678939" algn="l"/>
              </a:tabLst>
            </a:pP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subject’s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consent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2700" indent="-342900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audiotaping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5" y="385372"/>
            <a:ext cx="80831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Waiver</a:t>
            </a:r>
            <a:r>
              <a:rPr spc="-16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</a:t>
            </a:r>
            <a:r>
              <a:rPr spc="-2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Alteration</a:t>
            </a:r>
            <a:r>
              <a:rPr spc="-6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5" y="1388056"/>
            <a:ext cx="8336915" cy="408188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25"/>
              </a:spcBef>
            </a:pP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46.116(f):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7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25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437515" indent="-342900">
              <a:lnSpc>
                <a:spcPts val="2590"/>
              </a:lnSpc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adversely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5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647065" indent="-342900">
              <a:lnSpc>
                <a:spcPts val="2620"/>
              </a:lnSpc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practicably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304800"/>
            <a:ext cx="10679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</a:rPr>
              <a:t>Waiver</a:t>
            </a:r>
            <a:r>
              <a:rPr spc="-160" dirty="0">
                <a:solidFill>
                  <a:srgbClr val="92D050"/>
                </a:solidFill>
              </a:rPr>
              <a:t> </a:t>
            </a:r>
            <a:r>
              <a:rPr spc="-25" dirty="0">
                <a:solidFill>
                  <a:srgbClr val="92D050"/>
                </a:solidFill>
              </a:rPr>
              <a:t>or</a:t>
            </a:r>
            <a:r>
              <a:rPr spc="-265" dirty="0">
                <a:solidFill>
                  <a:srgbClr val="92D050"/>
                </a:solidFill>
              </a:rPr>
              <a:t> </a:t>
            </a:r>
            <a:r>
              <a:rPr dirty="0">
                <a:solidFill>
                  <a:srgbClr val="92D050"/>
                </a:solidFill>
              </a:rPr>
              <a:t>Alteration</a:t>
            </a:r>
            <a:r>
              <a:rPr spc="-65" dirty="0">
                <a:solidFill>
                  <a:srgbClr val="92D050"/>
                </a:solidFill>
              </a:rPr>
              <a:t> </a:t>
            </a:r>
            <a:r>
              <a:rPr dirty="0">
                <a:solidFill>
                  <a:srgbClr val="92D050"/>
                </a:solidFill>
              </a:rPr>
              <a:t>of</a:t>
            </a:r>
            <a:r>
              <a:rPr spc="-55" dirty="0">
                <a:solidFill>
                  <a:srgbClr val="92D050"/>
                </a:solidFill>
              </a:rPr>
              <a:t> </a:t>
            </a:r>
            <a:r>
              <a:rPr spc="-10" dirty="0">
                <a:solidFill>
                  <a:srgbClr val="92D050"/>
                </a:solidFill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314196"/>
            <a:ext cx="8242934" cy="39297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8600"/>
              </a:lnSpc>
              <a:spcBef>
                <a:spcPts val="135"/>
              </a:spcBef>
            </a:pP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46.116(f) (cont.):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96520" indent="-342900">
              <a:lnSpc>
                <a:spcPct val="99700"/>
              </a:lnSpc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identifiable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identifiable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biospecimens,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practicably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biospecimens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identifiable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5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031875" indent="-342900">
              <a:lnSpc>
                <a:spcPct val="102699"/>
              </a:lnSpc>
              <a:buClr>
                <a:srgbClr val="90C226"/>
              </a:buClr>
              <a:buSzPct val="81818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Whenever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pertinent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000" spc="-1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5562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Waiver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219200"/>
            <a:ext cx="9040495" cy="394133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320675" indent="-342900">
              <a:lnSpc>
                <a:spcPct val="99300"/>
              </a:lnSpc>
              <a:spcBef>
                <a:spcPts val="105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5600" algn="l"/>
              </a:tabLst>
            </a:pP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undergoing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surgery,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incidence</a:t>
            </a:r>
            <a:r>
              <a:rPr sz="2000" spc="-5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230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5600" algn="l"/>
              </a:tabLst>
            </a:pP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undergone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(about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10,000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surgeries),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collecting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coded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researchers.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individuals,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533400"/>
            <a:ext cx="10679852" cy="644792"/>
          </a:xfrm>
          <a:prstGeom prst="rect">
            <a:avLst/>
          </a:prstGeom>
        </p:spPr>
        <p:txBody>
          <a:bodyPr vert="horz" wrap="square" lIns="0" tIns="899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Waiver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828800"/>
            <a:ext cx="8345170" cy="301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sz="2000" spc="-5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  <a:r>
              <a:rPr sz="2000" spc="-6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0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sz="2000" spc="-6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0"/>
              </a:spcBef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risk: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Fits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90"/>
              </a:spcBef>
              <a:buClr>
                <a:srgbClr val="90C226"/>
              </a:buClr>
              <a:buFont typeface="Arial"/>
              <a:buChar char="■"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499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7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7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adversely</a:t>
            </a:r>
            <a:r>
              <a:rPr sz="2000" spc="-7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</a:t>
            </a:r>
            <a:r>
              <a:rPr sz="2000" spc="-6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sz="2000" spc="-8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6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sz="2000" spc="-8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subject:</a:t>
            </a:r>
            <a:r>
              <a:rPr sz="2000" spc="-5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sz="2000" spc="-5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2000" spc="-5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r>
              <a:rPr sz="2000" spc="-5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indicated,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regardless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000" spc="-2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sz="2000" spc="-4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sz="2000" spc="-35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individual's</a:t>
            </a:r>
            <a:r>
              <a:rPr sz="2000" spc="-3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35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533400"/>
            <a:ext cx="51875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Waiver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508410"/>
            <a:ext cx="8381365" cy="384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waiver: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30"/>
              </a:spcBef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70485" indent="-342900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practicably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waiver: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contacting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thousands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deceased.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85"/>
              </a:spcBef>
              <a:buClr>
                <a:srgbClr val="90C226"/>
              </a:buClr>
              <a:buFont typeface="Arial"/>
              <a:buChar char="■"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379095" indent="-342900">
              <a:lnSpc>
                <a:spcPct val="1014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Whenever</a:t>
            </a:r>
            <a:r>
              <a:rPr sz="2000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appropriate,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0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pertinent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>
              <a:lnSpc>
                <a:spcPts val="3410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participation: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case,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subjects.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7002780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Regulations/Guidance</a:t>
            </a:r>
            <a:r>
              <a:rPr spc="-1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</a:t>
            </a:r>
            <a:r>
              <a:rPr spc="-1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 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180844"/>
            <a:ext cx="8168640" cy="414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sources: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90"/>
              </a:spcBef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1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85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Department/Institution</a:t>
            </a:r>
            <a:r>
              <a:rPr sz="2000" spc="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80000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laws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90"/>
              </a:spcBef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20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restrictive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z="2000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process.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422" y="609600"/>
            <a:ext cx="47861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Waiver</a:t>
            </a:r>
            <a:r>
              <a:rPr spc="-14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422" y="1752600"/>
            <a:ext cx="8296909" cy="2376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03835" indent="-342900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(Example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adapted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Board: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Function,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r>
              <a:rPr sz="20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Amdur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Bankert,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Chap.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6,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"Research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Thereof,"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Elliott.)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https://irb.ucsf.edu/waiving-informed-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consent#:~:text=Service%20Program%20Studies-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>
              <a:lnSpc>
                <a:spcPts val="3290"/>
              </a:lnSpc>
              <a:spcBef>
                <a:spcPts val="215"/>
              </a:spcBef>
            </a:pP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,Waiver%20of%20All%20Consent,care%20and%20oth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er%20limited%20circumstances.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96595"/>
            <a:ext cx="10679852" cy="1004889"/>
          </a:xfrm>
          <a:prstGeom prst="rect">
            <a:avLst/>
          </a:prstGeom>
        </p:spPr>
        <p:txBody>
          <a:bodyPr vert="horz" wrap="square" lIns="0" tIns="44653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Alteration</a:t>
            </a:r>
            <a:r>
              <a:rPr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864867"/>
            <a:ext cx="8169909" cy="3418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impractical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impossible.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60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90C226"/>
              </a:buClr>
              <a:buSzPct val="79166"/>
              <a:buFont typeface="Arial"/>
              <a:buChar char="□"/>
              <a:tabLst>
                <a:tab pos="354965" algn="l"/>
              </a:tabLst>
            </a:pP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2000"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83565" indent="-342900">
              <a:lnSpc>
                <a:spcPts val="2780"/>
              </a:lnSpc>
              <a:spcBef>
                <a:spcPts val="1210"/>
              </a:spcBef>
              <a:buClr>
                <a:srgbClr val="90C226"/>
              </a:buClr>
              <a:buSzPct val="79166"/>
              <a:buFont typeface="Arial"/>
              <a:buChar char="□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401" y="533400"/>
            <a:ext cx="10679852" cy="554510"/>
          </a:xfrm>
          <a:prstGeom prst="rect">
            <a:avLst/>
          </a:prstGeom>
        </p:spPr>
        <p:txBody>
          <a:bodyPr vert="horz" wrap="square" lIns="0" tIns="6146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Alteration</a:t>
            </a:r>
            <a:r>
              <a:rPr sz="3200"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z="3200"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endParaRPr sz="32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401" y="1447800"/>
            <a:ext cx="8159327" cy="4508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>
              <a:lnSpc>
                <a:spcPct val="100000"/>
              </a:lnSpc>
              <a:spcBef>
                <a:spcPts val="100"/>
              </a:spcBef>
            </a:pP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administering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  <a:r>
              <a:rPr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19380" indent="-342900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■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Specifically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“research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study”,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“research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study.”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Font typeface="Arial"/>
              <a:buChar char="■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■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Font typeface="Arial"/>
              <a:buChar char="■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■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Font typeface="Arial"/>
              <a:buChar char="■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■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Font typeface="Arial"/>
              <a:buChar char="■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18795" indent="-342900">
              <a:lnSpc>
                <a:spcPct val="100000"/>
              </a:lnSpc>
              <a:buClr>
                <a:srgbClr val="90C226"/>
              </a:buClr>
              <a:buSzPct val="80000"/>
              <a:buFont typeface="Arial"/>
              <a:buChar char="■"/>
              <a:tabLst>
                <a:tab pos="35496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foreseeable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risks.</a:t>
            </a:r>
            <a:r>
              <a:rPr spc="3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tiring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answering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questions;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uncomfortable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answering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245363"/>
            <a:ext cx="663532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Alteration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  <a:endParaRPr sz="32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3" y="990600"/>
            <a:ext cx="8413115" cy="427334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62865">
              <a:lnSpc>
                <a:spcPct val="100800"/>
              </a:lnSpc>
              <a:spcBef>
                <a:spcPts val="75"/>
              </a:spcBef>
            </a:pP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99800"/>
              </a:lnSpc>
              <a:spcBef>
                <a:spcPts val="104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  <a:tab pos="1274445" algn="l"/>
                <a:tab pos="2256155" algn="l"/>
                <a:tab pos="302514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Jones,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(your name)  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Tennessee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Center.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calling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sz="2000" spc="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1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surgery.</a:t>
            </a:r>
            <a:r>
              <a:rPr sz="2000" spc="-1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shorter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surgery.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study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(your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responses)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UTHSC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campus.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that…..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565" y="394336"/>
            <a:ext cx="458640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Telephone</a:t>
            </a:r>
            <a:r>
              <a:rPr sz="3200" spc="-114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endParaRPr sz="32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562" y="1414779"/>
            <a:ext cx="9314815" cy="35968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0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4965" algn="l"/>
              </a:tabLst>
            </a:pP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8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300355" indent="-342900">
              <a:lnSpc>
                <a:spcPct val="1014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5600" algn="l"/>
              </a:tabLst>
            </a:pP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facsimile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25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9960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legally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2796" y="457200"/>
            <a:ext cx="595800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Telephone</a:t>
            </a:r>
            <a:r>
              <a:rPr sz="3200"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z="3200"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(cont.)</a:t>
            </a:r>
            <a:endParaRPr sz="32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796" y="1660695"/>
            <a:ext cx="7652438" cy="3536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3185" indent="-342900" algn="just">
              <a:lnSpc>
                <a:spcPct val="100000"/>
              </a:lnSpc>
              <a:spcBef>
                <a:spcPts val="100"/>
              </a:spcBef>
              <a:buClr>
                <a:srgbClr val="90C226"/>
              </a:buClr>
              <a:buSzPct val="78571"/>
              <a:buFont typeface="Arial"/>
              <a:buChar char="■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subject’s/LAR’s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page)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facsimile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investigative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70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56895" indent="-342900">
              <a:lnSpc>
                <a:spcPct val="101099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FDA-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videoconference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300"/>
              </a:spcBef>
              <a:buClr>
                <a:srgbClr val="90C226"/>
              </a:buClr>
              <a:buFont typeface="Arial"/>
              <a:buChar char="■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ts val="3290"/>
              </a:lnSpc>
              <a:buClr>
                <a:srgbClr val="90C226"/>
              </a:buClr>
              <a:buSzPct val="78571"/>
              <a:buFont typeface="Arial"/>
              <a:buChar char="■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fascimile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185419"/>
            <a:ext cx="730313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Other</a:t>
            </a:r>
            <a:r>
              <a:rPr spc="-1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pc="-6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issues</a:t>
            </a:r>
            <a:r>
              <a:rPr spc="-6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</a:t>
            </a:r>
            <a:r>
              <a:rPr spc="-1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another</a:t>
            </a:r>
            <a:r>
              <a:rPr spc="-1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524000"/>
            <a:ext cx="7735570" cy="4607672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3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</a:t>
            </a:r>
            <a:r>
              <a:rPr sz="2000" spc="-1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ts val="3310"/>
              </a:lnSpc>
              <a:spcBef>
                <a:spcPts val="118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3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viable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neonates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4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5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sz="2000" spc="-7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3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deceit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80975" indent="-342900">
              <a:lnSpc>
                <a:spcPts val="3310"/>
              </a:lnSpc>
              <a:spcBef>
                <a:spcPts val="118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372554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norms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offensive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935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sz="2000" spc="-1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589" y="533400"/>
            <a:ext cx="40241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Last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thoughts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422" y="1676400"/>
            <a:ext cx="8314690" cy="24378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600"/>
              </a:lnSpc>
              <a:spcBef>
                <a:spcPts val="11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consent,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assent,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affirming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predictors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willingness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125"/>
              </a:spcBef>
              <a:buClr>
                <a:srgbClr val="90C226"/>
              </a:buClr>
              <a:buFont typeface="Arial"/>
              <a:buChar char="►"/>
            </a:pP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02870" indent="-342900">
              <a:lnSpc>
                <a:spcPct val="100200"/>
              </a:lnSpc>
              <a:buChar char="►"/>
              <a:tabLst>
                <a:tab pos="354965" algn="l"/>
                <a:tab pos="424815" algn="l"/>
              </a:tabLst>
            </a:pPr>
            <a:r>
              <a:rPr sz="2000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Alternative,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dissent,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indicates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unwillingness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silence.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6932" y="609600"/>
            <a:ext cx="106798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Last</a:t>
            </a:r>
            <a:r>
              <a:rPr spc="-3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thoughts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676400"/>
            <a:ext cx="7016327" cy="27474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4965" marR="114300" indent="-342900">
              <a:lnSpc>
                <a:spcPct val="99300"/>
              </a:lnSpc>
              <a:spcBef>
                <a:spcPts val="120"/>
              </a:spcBef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  <a:tab pos="4108450" algn="l"/>
              </a:tabLst>
            </a:pP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“Yes”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“Yes”.</a:t>
            </a:r>
            <a:r>
              <a:rPr lang="en-US"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“No”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“No”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“Yes”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actually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“No”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vulnerable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subjects,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disabilities,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dementia,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sz="2000" spc="-10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245"/>
              </a:spcBef>
              <a:buClr>
                <a:srgbClr val="90C226"/>
              </a:buClr>
              <a:buFont typeface="Arial"/>
              <a:buChar char="►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99600"/>
              </a:lnSpc>
              <a:buClr>
                <a:srgbClr val="90C226"/>
              </a:buClr>
              <a:buSzPct val="78571"/>
              <a:buFont typeface="Arial"/>
              <a:buChar char="►"/>
              <a:tabLst>
                <a:tab pos="354965" algn="l"/>
              </a:tabLst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“Yes”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sz="2000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“No”…..</a:t>
            </a:r>
            <a:r>
              <a:rPr sz="2000" spc="-1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encounter.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799"/>
                </a:lnTo>
                <a:lnTo>
                  <a:pt x="448733" y="2844799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850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2962" y="2647188"/>
            <a:ext cx="451043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Questions?</a:t>
            </a:r>
            <a:endParaRPr sz="4400" dirty="0">
              <a:solidFill>
                <a:srgbClr val="92D05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7002780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Regulations/Guidance</a:t>
            </a:r>
            <a:r>
              <a:rPr spc="-12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</a:t>
            </a:r>
            <a:r>
              <a:rPr spc="-1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 Consent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2422651"/>
            <a:ext cx="8362315" cy="2469907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774700" algn="l"/>
              </a:tabLst>
            </a:pP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21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OHRP</a:t>
            </a:r>
            <a:r>
              <a:rPr sz="2000" spc="-1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sz="2000" spc="-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virtually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identical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except: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39469" indent="-342900">
              <a:lnSpc>
                <a:spcPct val="100000"/>
              </a:lnSpc>
              <a:spcBef>
                <a:spcPts val="1030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sz="2000"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sz="2000" spc="-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</a:t>
            </a:r>
            <a:r>
              <a:rPr sz="2000"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records.”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105535" indent="-342900">
              <a:lnSpc>
                <a:spcPts val="2810"/>
              </a:lnSpc>
              <a:spcBef>
                <a:spcPts val="1185"/>
              </a:spcBef>
              <a:buClr>
                <a:srgbClr val="90C226"/>
              </a:buClr>
              <a:buSzPct val="79166"/>
              <a:buFont typeface="Arial"/>
              <a:buChar char="►"/>
              <a:tabLst>
                <a:tab pos="354965" algn="l"/>
              </a:tabLst>
            </a:pP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FDA</a:t>
            </a:r>
            <a:r>
              <a:rPr sz="2000" spc="-1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sz="2000"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sz="2000"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sz="2000"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Clinicaltrials.gov.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30427"/>
            <a:ext cx="7760334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Essential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Elements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pc="-4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2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27501"/>
              </p:ext>
            </p:extLst>
          </p:nvPr>
        </p:nvGraphicFramePr>
        <p:xfrm>
          <a:off x="533400" y="2057400"/>
          <a:ext cx="8991599" cy="3192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8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endParaRPr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Purpose/Procedures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Alternatives</a:t>
                      </a:r>
                      <a:r>
                        <a:rPr sz="1800" b="0" i="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510">
                <a:tc>
                  <a:txBody>
                    <a:bodyPr/>
                    <a:lstStyle/>
                    <a:p>
                      <a:pPr marL="79375" marR="617220">
                        <a:lnSpc>
                          <a:spcPts val="2500"/>
                        </a:lnSpc>
                        <a:spcBef>
                          <a:spcPts val="885"/>
                        </a:spcBef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 participation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337820">
                        <a:lnSpc>
                          <a:spcPts val="2500"/>
                        </a:lnSpc>
                        <a:spcBef>
                          <a:spcPts val="885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Confidentiality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4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375"/>
                        </a:lnSpc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considered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</a:t>
                      </a:r>
                      <a:r>
                        <a:rPr sz="1800" b="0" i="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sz="1800" b="0" i="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injury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25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r>
                        <a:rPr sz="1800" b="0" i="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5454">
                <a:tc>
                  <a:txBody>
                    <a:bodyPr/>
                    <a:lstStyle/>
                    <a:p>
                      <a:pPr marL="79375">
                        <a:lnSpc>
                          <a:spcPts val="2425"/>
                        </a:lnSpc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425"/>
                        </a:lnSpc>
                      </a:pP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Risk/benefits/discomforts</a:t>
                      </a:r>
                      <a:endParaRPr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sz="1800" b="0" i="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endParaRPr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339" y="762000"/>
            <a:ext cx="8091661" cy="1100686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15"/>
              </a:spcBef>
            </a:pP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Additional</a:t>
            </a:r>
            <a:r>
              <a:rPr sz="3200" spc="-7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Elements</a:t>
            </a:r>
            <a:r>
              <a:rPr sz="3200" spc="-6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</a:t>
            </a:r>
            <a:r>
              <a:rPr sz="3200"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</a:t>
            </a:r>
            <a:r>
              <a:rPr sz="3200"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z="3200"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Form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that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may</a:t>
            </a:r>
            <a:r>
              <a:rPr sz="3200" spc="-5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</a:t>
            </a:r>
            <a:r>
              <a:rPr sz="3200" spc="-5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z="3200"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included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76247"/>
              </p:ext>
            </p:extLst>
          </p:nvPr>
        </p:nvGraphicFramePr>
        <p:xfrm>
          <a:off x="671339" y="2154237"/>
          <a:ext cx="8701261" cy="3332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587">
                <a:tc>
                  <a:txBody>
                    <a:bodyPr/>
                    <a:lstStyle/>
                    <a:p>
                      <a:pPr marL="88265" marR="1301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sz="1800" b="0" i="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become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pregnant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88265" marR="996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Circumstances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800" b="0" i="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subject’s</a:t>
                      </a:r>
                      <a:r>
                        <a:rPr sz="1800" b="0" i="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sz="1800" b="0" i="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sz="1800" b="0" i="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800" b="0" i="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88265" marR="4813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sz="1800" b="0" i="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990">
                <a:tc>
                  <a:txBody>
                    <a:bodyPr/>
                    <a:lstStyle/>
                    <a:p>
                      <a:pPr marL="88265" marR="254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sz="1800" b="0" i="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findings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sz="1800" b="0" i="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affect</a:t>
                      </a:r>
                      <a:r>
                        <a:rPr sz="1800" b="0" i="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willingness</a:t>
                      </a:r>
                      <a:r>
                        <a:rPr sz="1800" b="0" i="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88265" marR="5137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Approximate</a:t>
                      </a:r>
                      <a:r>
                        <a:rPr sz="1800" b="0" i="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sz="1800" b="0" i="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subjects</a:t>
                      </a:r>
                      <a:endParaRPr sz="18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88265" marR="7143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Consequences</a:t>
                      </a:r>
                      <a:r>
                        <a:rPr sz="1800" b="0" i="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800" b="0" i="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subject’s</a:t>
                      </a:r>
                      <a:r>
                        <a:rPr sz="1800" b="0" i="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</a:t>
                      </a:r>
                      <a:r>
                        <a:rPr sz="1800" b="0" i="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0" i="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800" b="0" i="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</a:t>
                      </a:r>
                      <a:endParaRPr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3" y="613374"/>
            <a:ext cx="709984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Informed</a:t>
            </a:r>
            <a:r>
              <a:rPr spc="-9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Consent</a:t>
            </a:r>
            <a:r>
              <a:rPr spc="-75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spc="-10" dirty="0">
                <a:solidFill>
                  <a:srgbClr val="92D05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3" y="1447800"/>
            <a:ext cx="8140700" cy="42300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78155" marR="463550" indent="-465455">
              <a:lnSpc>
                <a:spcPts val="2590"/>
              </a:lnSpc>
              <a:spcBef>
                <a:spcPts val="425"/>
              </a:spcBef>
              <a:buClr>
                <a:srgbClr val="90C226"/>
              </a:buClr>
              <a:buSzPct val="79166"/>
              <a:buAutoNum type="arabicPeriod"/>
              <a:tabLst>
                <a:tab pos="47815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begins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flyers,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ads,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830"/>
              </a:spcBef>
              <a:buClr>
                <a:srgbClr val="90C226"/>
              </a:buClr>
              <a:buFont typeface="Times New Roman"/>
              <a:buAutoNum type="arabicPeriod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8155" marR="5080" indent="-465455">
              <a:lnSpc>
                <a:spcPts val="2620"/>
              </a:lnSpc>
              <a:buClr>
                <a:srgbClr val="90C226"/>
              </a:buClr>
              <a:buSzPct val="79166"/>
              <a:buAutoNum type="arabicPeriod"/>
              <a:tabLst>
                <a:tab pos="47815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continues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839"/>
              </a:spcBef>
              <a:buClr>
                <a:srgbClr val="90C226"/>
              </a:buClr>
              <a:buFont typeface="Times New Roman"/>
              <a:buAutoNum type="arabicPeriod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8155" marR="378460" indent="-465455">
              <a:lnSpc>
                <a:spcPts val="2590"/>
              </a:lnSpc>
              <a:buClr>
                <a:srgbClr val="90C226"/>
              </a:buClr>
              <a:buSzPct val="79166"/>
              <a:buAutoNum type="arabicPeriod"/>
              <a:tabLst>
                <a:tab pos="478155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ample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9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pc="-5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430"/>
              </a:spcBef>
              <a:buClr>
                <a:srgbClr val="90C226"/>
              </a:buClr>
              <a:buFont typeface="Times New Roman"/>
              <a:buAutoNum type="arabicPeriod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7520" indent="-464820">
              <a:lnSpc>
                <a:spcPct val="100000"/>
              </a:lnSpc>
              <a:buClr>
                <a:srgbClr val="90C226"/>
              </a:buClr>
              <a:buSzPct val="79166"/>
              <a:buAutoNum type="arabicPeriod"/>
              <a:tabLst>
                <a:tab pos="477520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pc="-4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pc="-9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60"/>
              </a:spcBef>
              <a:buClr>
                <a:srgbClr val="90C226"/>
              </a:buClr>
              <a:buFont typeface="Times New Roman"/>
              <a:buAutoNum type="arabicPeriod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7520" indent="-464820">
              <a:lnSpc>
                <a:spcPct val="100000"/>
              </a:lnSpc>
              <a:buClr>
                <a:srgbClr val="90C226"/>
              </a:buClr>
              <a:buSzPct val="79166"/>
              <a:buAutoNum type="arabicPeriod"/>
              <a:tabLst>
                <a:tab pos="477520" algn="l"/>
              </a:tabLst>
            </a:pP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pc="-6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0cd99f-67e1-42ef-9d87-a93b8801e167">
      <Terms xmlns="http://schemas.microsoft.com/office/infopath/2007/PartnerControls"/>
    </lcf76f155ced4ddcb4097134ff3c332f>
    <TaxCatchAll xmlns="ecebac2a-1c6d-4e7e-a809-e8984ab44a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6E4CA336F74D94DE2268E40125E1" ma:contentTypeVersion="18" ma:contentTypeDescription="Create a new document." ma:contentTypeScope="" ma:versionID="38fe62104956ff05588c333b2adf1f19">
  <xsd:schema xmlns:xsd="http://www.w3.org/2001/XMLSchema" xmlns:xs="http://www.w3.org/2001/XMLSchema" xmlns:p="http://schemas.microsoft.com/office/2006/metadata/properties" xmlns:ns2="4b0cd99f-67e1-42ef-9d87-a93b8801e167" xmlns:ns3="ecebac2a-1c6d-4e7e-a809-e8984ab44acf" targetNamespace="http://schemas.microsoft.com/office/2006/metadata/properties" ma:root="true" ma:fieldsID="89d74f28451f1f025390614dc3837163" ns2:_="" ns3:_="">
    <xsd:import namespace="4b0cd99f-67e1-42ef-9d87-a93b8801e167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d99f-67e1-42ef-9d87-a93b8801e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49d866-60c6-4559-842f-764d32f99b7f}" ma:internalName="TaxCatchAll" ma:showField="CatchAllData" ma:web="ecebac2a-1c6d-4e7e-a809-e8984ab44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7126EF-5ED5-47B8-9D92-9F8874863B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ECA3B9-D652-4EB4-A276-07C62B5A5B1F}">
  <ds:schemaRefs>
    <ds:schemaRef ds:uri="http://schemas.microsoft.com/office/2006/metadata/properties"/>
    <ds:schemaRef ds:uri="http://schemas.microsoft.com/office/infopath/2007/PartnerControls"/>
    <ds:schemaRef ds:uri="4b0cd99f-67e1-42ef-9d87-a93b8801e167"/>
    <ds:schemaRef ds:uri="ecebac2a-1c6d-4e7e-a809-e8984ab44acf"/>
  </ds:schemaRefs>
</ds:datastoreItem>
</file>

<file path=customXml/itemProps3.xml><?xml version="1.0" encoding="utf-8"?>
<ds:datastoreItem xmlns:ds="http://schemas.openxmlformats.org/officeDocument/2006/customXml" ds:itemID="{C765D125-6139-4B0F-B718-2B5696717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cd99f-67e1-42ef-9d87-a93b8801e167"/>
    <ds:schemaRef ds:uri="ecebac2a-1c6d-4e7e-a809-e8984ab44a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</TotalTime>
  <Words>4095</Words>
  <Application>Microsoft Office PowerPoint</Application>
  <PresentationFormat>Widescreen</PresentationFormat>
  <Paragraphs>360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RESEARCH 102 Session 6: </vt:lpstr>
      <vt:lpstr>Advanced Consent Issues</vt:lpstr>
      <vt:lpstr>Advanced Consent Issues</vt:lpstr>
      <vt:lpstr>Regulations/Guidance for Informed Consent</vt:lpstr>
      <vt:lpstr>Regulations/Guidance for Informed Consent</vt:lpstr>
      <vt:lpstr>Regulations/Guidance for Informed Consent</vt:lpstr>
      <vt:lpstr>The Essential Elements of the Informed Consent Form</vt:lpstr>
      <vt:lpstr>Additional Elements of the Informed Consent Form that may be included</vt:lpstr>
      <vt:lpstr>Informed Consent Process</vt:lpstr>
      <vt:lpstr>Research 101 information</vt:lpstr>
      <vt:lpstr>So what happens if the usual consent process can’t occur, is impossible, or unreasonable?</vt:lpstr>
      <vt:lpstr>PowerPoint Presentation</vt:lpstr>
      <vt:lpstr>PowerPoint Presentation</vt:lpstr>
      <vt:lpstr>PowerPoint Presentation</vt:lpstr>
      <vt:lpstr>PowerPoint Presentation</vt:lpstr>
      <vt:lpstr>Assent</vt:lpstr>
      <vt:lpstr>Children who have not reached legal age</vt:lpstr>
      <vt:lpstr>Children who have not reached legal age (continued)</vt:lpstr>
      <vt:lpstr>Children who have not reached legal age</vt:lpstr>
      <vt:lpstr>Children who have not reached legal age</vt:lpstr>
      <vt:lpstr>Adults without or limited decision-making capabilities</vt:lpstr>
      <vt:lpstr>Adults without or limited decision-making capabilities</vt:lpstr>
      <vt:lpstr>Adults without or limited decision-making capabilities</vt:lpstr>
      <vt:lpstr>Adults without or limited decision-making capabilities</vt:lpstr>
      <vt:lpstr>Adults without or limited decision-making capabilities</vt:lpstr>
      <vt:lpstr>Adults without or limited decision-making capabilities</vt:lpstr>
      <vt:lpstr>Case Study Solutions</vt:lpstr>
      <vt:lpstr>Adults without or limited decision-making capabilities</vt:lpstr>
      <vt:lpstr>Adults without or limited decision-making capabilities</vt:lpstr>
      <vt:lpstr>Adults without or limited decision-making capabilities</vt:lpstr>
      <vt:lpstr>Non-English-Speaking Subject</vt:lpstr>
      <vt:lpstr>Non-English-Speaking Subjects (cont.)</vt:lpstr>
      <vt:lpstr>Non-English-Speaking Subjects (cont.)</vt:lpstr>
      <vt:lpstr>PowerPoint Presentation</vt:lpstr>
      <vt:lpstr>Non-English-speaking subjects</vt:lpstr>
      <vt:lpstr>Solutions:</vt:lpstr>
      <vt:lpstr>Illiterate Subjects</vt:lpstr>
      <vt:lpstr>Illiterate Subjects (cont.)</vt:lpstr>
      <vt:lpstr>Visually Impaired Subjects</vt:lpstr>
      <vt:lpstr>Visually Impaired Subjects (cont.)</vt:lpstr>
      <vt:lpstr>Visually Impaired Subjects (cont.)</vt:lpstr>
      <vt:lpstr>Visually Impaired Subjects</vt:lpstr>
      <vt:lpstr>Subjects who are deaf or hard of hearing</vt:lpstr>
      <vt:lpstr>Subjects who are deaf or hard of hearing</vt:lpstr>
      <vt:lpstr>Waiver or Alteration of Consent</vt:lpstr>
      <vt:lpstr>Waiver or Alteration of Consent</vt:lpstr>
      <vt:lpstr>Waiver of consent</vt:lpstr>
      <vt:lpstr>Waiver of consent</vt:lpstr>
      <vt:lpstr>Waiver of consent</vt:lpstr>
      <vt:lpstr>Waiver of consent</vt:lpstr>
      <vt:lpstr>Alteration of consent</vt:lpstr>
      <vt:lpstr>Alteration of consent</vt:lpstr>
      <vt:lpstr>Alteration of consent (cont.)</vt:lpstr>
      <vt:lpstr>Telephone consent</vt:lpstr>
      <vt:lpstr>Telephone consent (cont.)</vt:lpstr>
      <vt:lpstr>Other consent issues for another time</vt:lpstr>
      <vt:lpstr>Last thoughts</vt:lpstr>
      <vt:lpstr>Last thoughts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Dean, Amber D</cp:lastModifiedBy>
  <cp:revision>28</cp:revision>
  <dcterms:created xsi:type="dcterms:W3CDTF">2024-10-11T19:54:56Z</dcterms:created>
  <dcterms:modified xsi:type="dcterms:W3CDTF">2024-10-16T18:44:10Z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0x01010005FD6E4CA336F74D94DE2268E40125E1</vt:lpwstr>
  </property>
  <property fmtid="{D5CDD505-2E9C-101B-9397-08002B2CF9AE}" pid="3" name="MediaServiceImageTags">
    <vt:lpwstr/>
  </property>
</Properties>
</file>