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DC303D-C288-3109-BE7B-7B477F286AB0}" v="97" dt="2024-10-16T18:44:02.08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>
      <p:cViewPr varScale="1">
        <p:scale>
          <a:sx n="121" d="100"/>
          <a:sy n="121" d="100"/>
        </p:scale>
        <p:origin x="744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theme" Target="theme/theme1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presProps" Target="presProps.xml"/><Relationship Id="rId69" Type="http://schemas.microsoft.com/office/2015/10/relationships/revisionInfo" Target="revisionInfo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guson, Lee" userId="S::lfergu12@uthsc.edu::9d1fb0ab-5f3d-4f85-ac2c-07b5678237b0" providerId="AD" clId="Web-{AADC303D-C288-3109-BE7B-7B477F286AB0}"/>
    <pc:docChg chg="delSld modSld">
      <pc:chgData name="Ferguson, Lee" userId="S::lfergu12@uthsc.edu::9d1fb0ab-5f3d-4f85-ac2c-07b5678237b0" providerId="AD" clId="Web-{AADC303D-C288-3109-BE7B-7B477F286AB0}" dt="2024-10-16T18:44:01.025" v="60" actId="20577"/>
      <pc:docMkLst>
        <pc:docMk/>
      </pc:docMkLst>
      <pc:sldChg chg="addSp delSp modSp">
        <pc:chgData name="Ferguson, Lee" userId="S::lfergu12@uthsc.edu::9d1fb0ab-5f3d-4f85-ac2c-07b5678237b0" providerId="AD" clId="Web-{AADC303D-C288-3109-BE7B-7B477F286AB0}" dt="2024-10-16T18:44:01.025" v="60" actId="20577"/>
        <pc:sldMkLst>
          <pc:docMk/>
          <pc:sldMk cId="0" sldId="256"/>
        </pc:sldMkLst>
        <pc:spChg chg="mod">
          <ac:chgData name="Ferguson, Lee" userId="S::lfergu12@uthsc.edu::9d1fb0ab-5f3d-4f85-ac2c-07b5678237b0" providerId="AD" clId="Web-{AADC303D-C288-3109-BE7B-7B477F286AB0}" dt="2024-10-16T18:44:01.025" v="60" actId="20577"/>
          <ac:spMkLst>
            <pc:docMk/>
            <pc:sldMk cId="0" sldId="256"/>
            <ac:spMk id="3" creationId="{00000000-0000-0000-0000-000000000000}"/>
          </ac:spMkLst>
        </pc:spChg>
        <pc:spChg chg="add mod">
          <ac:chgData name="Ferguson, Lee" userId="S::lfergu12@uthsc.edu::9d1fb0ab-5f3d-4f85-ac2c-07b5678237b0" providerId="AD" clId="Web-{AADC303D-C288-3109-BE7B-7B477F286AB0}" dt="2024-10-16T18:31:53.158" v="29" actId="1076"/>
          <ac:spMkLst>
            <pc:docMk/>
            <pc:sldMk cId="0" sldId="256"/>
            <ac:spMk id="4" creationId="{6AE71C2E-1418-1419-816A-ED15937B973D}"/>
          </ac:spMkLst>
        </pc:spChg>
        <pc:spChg chg="add del mod">
          <ac:chgData name="Ferguson, Lee" userId="S::lfergu12@uthsc.edu::9d1fb0ab-5f3d-4f85-ac2c-07b5678237b0" providerId="AD" clId="Web-{AADC303D-C288-3109-BE7B-7B477F286AB0}" dt="2024-10-16T18:31:44.360" v="28"/>
          <ac:spMkLst>
            <pc:docMk/>
            <pc:sldMk cId="0" sldId="256"/>
            <ac:spMk id="5" creationId="{7186537A-FED5-1F7A-FE35-3C40E3317F5E}"/>
          </ac:spMkLst>
        </pc:spChg>
        <pc:spChg chg="add mod">
          <ac:chgData name="Ferguson, Lee" userId="S::lfergu12@uthsc.edu::9d1fb0ab-5f3d-4f85-ac2c-07b5678237b0" providerId="AD" clId="Web-{AADC303D-C288-3109-BE7B-7B477F286AB0}" dt="2024-10-16T18:33:10.535" v="58" actId="1076"/>
          <ac:spMkLst>
            <pc:docMk/>
            <pc:sldMk cId="0" sldId="256"/>
            <ac:spMk id="6" creationId="{8821F91D-9DA0-B9B6-2E2F-109E5CF0C0F7}"/>
          </ac:spMkLst>
        </pc:spChg>
      </pc:sldChg>
      <pc:sldChg chg="del">
        <pc:chgData name="Ferguson, Lee" userId="S::lfergu12@uthsc.edu::9d1fb0ab-5f3d-4f85-ac2c-07b5678237b0" providerId="AD" clId="Web-{AADC303D-C288-3109-BE7B-7B477F286AB0}" dt="2024-10-16T18:31:18.172" v="23"/>
        <pc:sldMkLst>
          <pc:docMk/>
          <pc:sldMk cId="0" sldId="257"/>
        </pc:sldMkLst>
      </pc:sldChg>
      <pc:sldChg chg="del">
        <pc:chgData name="Ferguson, Lee" userId="S::lfergu12@uthsc.edu::9d1fb0ab-5f3d-4f85-ac2c-07b5678237b0" providerId="AD" clId="Web-{AADC303D-C288-3109-BE7B-7B477F286AB0}" dt="2024-10-16T18:31:20.125" v="24"/>
        <pc:sldMkLst>
          <pc:docMk/>
          <pc:sldMk cId="0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073" y="630427"/>
            <a:ext cx="8272145" cy="11201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7030A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40130" y="4139692"/>
            <a:ext cx="5720080" cy="12052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40404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7030A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40404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7030A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11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8000"/>
                </a:lnTo>
              </a:path>
            </a:pathLst>
          </a:custGeom>
          <a:ln w="9525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5266" y="3681412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58" y="0"/>
                </a:moveTo>
                <a:lnTo>
                  <a:pt x="0" y="317658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1475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7349" y="0"/>
                </a:moveTo>
                <a:lnTo>
                  <a:pt x="2043009" y="0"/>
                </a:lnTo>
                <a:lnTo>
                  <a:pt x="0" y="6857999"/>
                </a:lnTo>
                <a:lnTo>
                  <a:pt x="3007349" y="6857999"/>
                </a:lnTo>
                <a:lnTo>
                  <a:pt x="3007349" y="0"/>
                </a:lnTo>
                <a:close/>
              </a:path>
            </a:pathLst>
          </a:custGeom>
          <a:solidFill>
            <a:srgbClr val="90C226">
              <a:alpha val="301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4932" y="0"/>
            <a:ext cx="2587625" cy="6858000"/>
          </a:xfrm>
          <a:custGeom>
            <a:avLst/>
            <a:gdLst/>
            <a:ahLst/>
            <a:cxnLst/>
            <a:rect l="l" t="t" r="r" b="b"/>
            <a:pathLst>
              <a:path w="2587625" h="6858000">
                <a:moveTo>
                  <a:pt x="2587067" y="0"/>
                </a:moveTo>
                <a:lnTo>
                  <a:pt x="0" y="0"/>
                </a:lnTo>
                <a:lnTo>
                  <a:pt x="1207968" y="6857999"/>
                </a:lnTo>
                <a:lnTo>
                  <a:pt x="2587067" y="6857999"/>
                </a:lnTo>
                <a:lnTo>
                  <a:pt x="2587067" y="0"/>
                </a:lnTo>
                <a:close/>
              </a:path>
            </a:pathLst>
          </a:custGeom>
          <a:solidFill>
            <a:srgbClr val="90C226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2332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667" y="0"/>
                </a:moveTo>
                <a:lnTo>
                  <a:pt x="0" y="3809999"/>
                </a:lnTo>
                <a:lnTo>
                  <a:pt x="3259667" y="3809999"/>
                </a:lnTo>
                <a:lnTo>
                  <a:pt x="3259667" y="0"/>
                </a:lnTo>
                <a:close/>
              </a:path>
            </a:pathLst>
          </a:custGeom>
          <a:solidFill>
            <a:srgbClr val="54A021">
              <a:alpha val="7215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7546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279" y="0"/>
                </a:moveTo>
                <a:lnTo>
                  <a:pt x="0" y="0"/>
                </a:lnTo>
                <a:lnTo>
                  <a:pt x="2467704" y="6857999"/>
                </a:lnTo>
                <a:lnTo>
                  <a:pt x="2851279" y="6857999"/>
                </a:lnTo>
                <a:lnTo>
                  <a:pt x="2851279" y="0"/>
                </a:lnTo>
                <a:close/>
              </a:path>
            </a:pathLst>
          </a:custGeom>
          <a:solidFill>
            <a:srgbClr val="3F7819">
              <a:alpha val="7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98729" y="0"/>
            <a:ext cx="1290320" cy="6858000"/>
          </a:xfrm>
          <a:custGeom>
            <a:avLst/>
            <a:gdLst/>
            <a:ahLst/>
            <a:cxnLst/>
            <a:rect l="l" t="t" r="r" b="b"/>
            <a:pathLst>
              <a:path w="1290320" h="6858000">
                <a:moveTo>
                  <a:pt x="1290093" y="0"/>
                </a:moveTo>
                <a:lnTo>
                  <a:pt x="1018477" y="0"/>
                </a:lnTo>
                <a:lnTo>
                  <a:pt x="0" y="6857999"/>
                </a:lnTo>
                <a:lnTo>
                  <a:pt x="1290093" y="6857999"/>
                </a:lnTo>
                <a:lnTo>
                  <a:pt x="1290093" y="0"/>
                </a:lnTo>
                <a:close/>
              </a:path>
            </a:pathLst>
          </a:custGeom>
          <a:solidFill>
            <a:srgbClr val="C0E474">
              <a:alpha val="7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40367" y="0"/>
            <a:ext cx="1249045" cy="6858000"/>
          </a:xfrm>
          <a:custGeom>
            <a:avLst/>
            <a:gdLst/>
            <a:ahLst/>
            <a:cxnLst/>
            <a:rect l="l" t="t" r="r" b="b"/>
            <a:pathLst>
              <a:path w="1249045" h="6858000">
                <a:moveTo>
                  <a:pt x="1248456" y="0"/>
                </a:moveTo>
                <a:lnTo>
                  <a:pt x="0" y="0"/>
                </a:lnTo>
                <a:lnTo>
                  <a:pt x="1108013" y="6857999"/>
                </a:lnTo>
                <a:lnTo>
                  <a:pt x="1248456" y="6857999"/>
                </a:lnTo>
                <a:lnTo>
                  <a:pt x="1248456" y="0"/>
                </a:lnTo>
                <a:close/>
              </a:path>
            </a:pathLst>
          </a:custGeom>
          <a:solidFill>
            <a:srgbClr val="90C226">
              <a:alpha val="650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1665" y="3589866"/>
            <a:ext cx="1817370" cy="3268345"/>
          </a:xfrm>
          <a:custGeom>
            <a:avLst/>
            <a:gdLst/>
            <a:ahLst/>
            <a:cxnLst/>
            <a:rect l="l" t="t" r="r" b="b"/>
            <a:pathLst>
              <a:path w="1817370" h="3268345">
                <a:moveTo>
                  <a:pt x="1817159" y="0"/>
                </a:moveTo>
                <a:lnTo>
                  <a:pt x="0" y="3268132"/>
                </a:lnTo>
                <a:lnTo>
                  <a:pt x="1817159" y="3268132"/>
                </a:lnTo>
                <a:lnTo>
                  <a:pt x="1817159" y="0"/>
                </a:lnTo>
                <a:close/>
              </a:path>
            </a:pathLst>
          </a:custGeom>
          <a:solidFill>
            <a:srgbClr val="90C226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7030A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11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8000"/>
                </a:lnTo>
              </a:path>
            </a:pathLst>
          </a:custGeom>
          <a:ln w="9525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5266" y="3681412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58" y="0"/>
                </a:moveTo>
                <a:lnTo>
                  <a:pt x="0" y="3176587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1475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7349" y="0"/>
                </a:moveTo>
                <a:lnTo>
                  <a:pt x="2043009" y="0"/>
                </a:lnTo>
                <a:lnTo>
                  <a:pt x="0" y="6857999"/>
                </a:lnTo>
                <a:lnTo>
                  <a:pt x="3007349" y="6857999"/>
                </a:lnTo>
                <a:lnTo>
                  <a:pt x="3007349" y="0"/>
                </a:lnTo>
                <a:close/>
              </a:path>
            </a:pathLst>
          </a:custGeom>
          <a:solidFill>
            <a:srgbClr val="90C226">
              <a:alpha val="301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4932" y="0"/>
            <a:ext cx="2587625" cy="6858000"/>
          </a:xfrm>
          <a:custGeom>
            <a:avLst/>
            <a:gdLst/>
            <a:ahLst/>
            <a:cxnLst/>
            <a:rect l="l" t="t" r="r" b="b"/>
            <a:pathLst>
              <a:path w="2587625" h="6858000">
                <a:moveTo>
                  <a:pt x="2587067" y="0"/>
                </a:moveTo>
                <a:lnTo>
                  <a:pt x="0" y="0"/>
                </a:lnTo>
                <a:lnTo>
                  <a:pt x="1207968" y="6857999"/>
                </a:lnTo>
                <a:lnTo>
                  <a:pt x="2587067" y="6857999"/>
                </a:lnTo>
                <a:lnTo>
                  <a:pt x="2587067" y="0"/>
                </a:lnTo>
                <a:close/>
              </a:path>
            </a:pathLst>
          </a:custGeom>
          <a:solidFill>
            <a:srgbClr val="90C226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2332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667" y="0"/>
                </a:moveTo>
                <a:lnTo>
                  <a:pt x="0" y="3809999"/>
                </a:lnTo>
                <a:lnTo>
                  <a:pt x="3259667" y="3809999"/>
                </a:lnTo>
                <a:lnTo>
                  <a:pt x="3259667" y="0"/>
                </a:lnTo>
                <a:close/>
              </a:path>
            </a:pathLst>
          </a:custGeom>
          <a:solidFill>
            <a:srgbClr val="54A021">
              <a:alpha val="7215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7546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279" y="0"/>
                </a:moveTo>
                <a:lnTo>
                  <a:pt x="0" y="0"/>
                </a:lnTo>
                <a:lnTo>
                  <a:pt x="2467704" y="6857999"/>
                </a:lnTo>
                <a:lnTo>
                  <a:pt x="2851279" y="6857999"/>
                </a:lnTo>
                <a:lnTo>
                  <a:pt x="2851279" y="0"/>
                </a:lnTo>
                <a:close/>
              </a:path>
            </a:pathLst>
          </a:custGeom>
          <a:solidFill>
            <a:srgbClr val="3F7819">
              <a:alpha val="7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98729" y="0"/>
            <a:ext cx="1290320" cy="6858000"/>
          </a:xfrm>
          <a:custGeom>
            <a:avLst/>
            <a:gdLst/>
            <a:ahLst/>
            <a:cxnLst/>
            <a:rect l="l" t="t" r="r" b="b"/>
            <a:pathLst>
              <a:path w="1290320" h="6858000">
                <a:moveTo>
                  <a:pt x="1290093" y="0"/>
                </a:moveTo>
                <a:lnTo>
                  <a:pt x="1018477" y="0"/>
                </a:lnTo>
                <a:lnTo>
                  <a:pt x="0" y="6857999"/>
                </a:lnTo>
                <a:lnTo>
                  <a:pt x="1290093" y="6857999"/>
                </a:lnTo>
                <a:lnTo>
                  <a:pt x="1290093" y="0"/>
                </a:lnTo>
                <a:close/>
              </a:path>
            </a:pathLst>
          </a:custGeom>
          <a:solidFill>
            <a:srgbClr val="C0E474">
              <a:alpha val="701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40367" y="0"/>
            <a:ext cx="1249045" cy="6858000"/>
          </a:xfrm>
          <a:custGeom>
            <a:avLst/>
            <a:gdLst/>
            <a:ahLst/>
            <a:cxnLst/>
            <a:rect l="l" t="t" r="r" b="b"/>
            <a:pathLst>
              <a:path w="1249045" h="6858000">
                <a:moveTo>
                  <a:pt x="1248456" y="0"/>
                </a:moveTo>
                <a:lnTo>
                  <a:pt x="0" y="0"/>
                </a:lnTo>
                <a:lnTo>
                  <a:pt x="1108013" y="6857999"/>
                </a:lnTo>
                <a:lnTo>
                  <a:pt x="1248456" y="6857999"/>
                </a:lnTo>
                <a:lnTo>
                  <a:pt x="1248456" y="0"/>
                </a:lnTo>
                <a:close/>
              </a:path>
            </a:pathLst>
          </a:custGeom>
          <a:solidFill>
            <a:srgbClr val="90C226">
              <a:alpha val="650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1665" y="3589866"/>
            <a:ext cx="1817370" cy="3268345"/>
          </a:xfrm>
          <a:custGeom>
            <a:avLst/>
            <a:gdLst/>
            <a:ahLst/>
            <a:cxnLst/>
            <a:rect l="l" t="t" r="r" b="b"/>
            <a:pathLst>
              <a:path w="1817370" h="3268345">
                <a:moveTo>
                  <a:pt x="1817159" y="0"/>
                </a:moveTo>
                <a:lnTo>
                  <a:pt x="0" y="3268132"/>
                </a:lnTo>
                <a:lnTo>
                  <a:pt x="1817159" y="3268132"/>
                </a:lnTo>
                <a:lnTo>
                  <a:pt x="1817159" y="0"/>
                </a:lnTo>
                <a:close/>
              </a:path>
            </a:pathLst>
          </a:custGeom>
          <a:solidFill>
            <a:srgbClr val="90C226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4013200"/>
            <a:ext cx="448945" cy="2844800"/>
          </a:xfrm>
          <a:custGeom>
            <a:avLst/>
            <a:gdLst/>
            <a:ahLst/>
            <a:cxnLst/>
            <a:rect l="l" t="t" r="r" b="b"/>
            <a:pathLst>
              <a:path w="448945" h="2844800">
                <a:moveTo>
                  <a:pt x="0" y="0"/>
                </a:moveTo>
                <a:lnTo>
                  <a:pt x="0" y="2844799"/>
                </a:lnTo>
                <a:lnTo>
                  <a:pt x="448733" y="2844799"/>
                </a:lnTo>
                <a:lnTo>
                  <a:pt x="0" y="0"/>
                </a:lnTo>
                <a:close/>
              </a:path>
            </a:pathLst>
          </a:custGeom>
          <a:solidFill>
            <a:srgbClr val="90C226">
              <a:alpha val="850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073" y="196595"/>
            <a:ext cx="10679852" cy="9950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7030A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073" y="1834388"/>
            <a:ext cx="8368665" cy="39363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40404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thsc.edu/research/clinical-research-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842644" cy="5666740"/>
          </a:xfrm>
          <a:custGeom>
            <a:avLst/>
            <a:gdLst/>
            <a:ahLst/>
            <a:cxnLst/>
            <a:rect l="l" t="t" r="r" b="b"/>
            <a:pathLst>
              <a:path w="842644" h="5666740">
                <a:moveTo>
                  <a:pt x="842595" y="0"/>
                </a:moveTo>
                <a:lnTo>
                  <a:pt x="0" y="0"/>
                </a:lnTo>
                <a:lnTo>
                  <a:pt x="0" y="5666153"/>
                </a:lnTo>
                <a:lnTo>
                  <a:pt x="842595" y="0"/>
                </a:lnTo>
                <a:close/>
              </a:path>
            </a:pathLst>
          </a:custGeom>
          <a:solidFill>
            <a:srgbClr val="90C226">
              <a:alpha val="850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71243" y="727874"/>
            <a:ext cx="5226682" cy="1120820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algn="l">
              <a:spcBef>
                <a:spcPts val="100"/>
              </a:spcBef>
            </a:pPr>
            <a:r>
              <a:rPr lang="en-US" sz="2400" dirty="0">
                <a:solidFill>
                  <a:schemeClr val="tx1"/>
                </a:solidFill>
                <a:latin typeface="Arial Black"/>
                <a:cs typeface="Arial Black" panose="020B0604020202020204" pitchFamily="34" charset="0"/>
              </a:rPr>
              <a:t>RESEARCH</a:t>
            </a:r>
            <a:r>
              <a:rPr sz="2400" spc="-330" dirty="0">
                <a:solidFill>
                  <a:schemeClr val="tx1"/>
                </a:solidFill>
                <a:latin typeface="Arial Black"/>
                <a:cs typeface="Arial Black" panose="020B0604020202020204" pitchFamily="34" charset="0"/>
              </a:rPr>
              <a:t> </a:t>
            </a:r>
            <a:r>
              <a:rPr lang="en-US" sz="2400" spc="-25" dirty="0">
                <a:solidFill>
                  <a:schemeClr val="tx1"/>
                </a:solidFill>
                <a:latin typeface="Arial Black"/>
                <a:cs typeface="Arial Black" panose="020B0604020202020204" pitchFamily="34" charset="0"/>
              </a:rPr>
              <a:t>102</a:t>
            </a:r>
            <a:br>
              <a:rPr lang="en-US" sz="2400" spc="-25" dirty="0">
                <a:latin typeface="Arial Black"/>
                <a:cs typeface="Arial Black" panose="020B0604020202020204" pitchFamily="34" charset="0"/>
              </a:rPr>
            </a:br>
            <a:r>
              <a:rPr lang="en-US" sz="2400" spc="-25" dirty="0">
                <a:solidFill>
                  <a:schemeClr val="tx1"/>
                </a:solidFill>
                <a:latin typeface="Arial Black"/>
                <a:cs typeface="Arial"/>
              </a:rPr>
              <a:t>Session 6:</a:t>
            </a:r>
            <a:br>
              <a:rPr lang="en-US" sz="4800" spc="-25" dirty="0">
                <a:latin typeface="Arial Black"/>
                <a:cs typeface="Arial" panose="020B0604020202020204" pitchFamily="34" charset="0"/>
              </a:rPr>
            </a:b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E71C2E-1418-1419-816A-ED15937B973D}"/>
              </a:ext>
            </a:extLst>
          </p:cNvPr>
          <p:cNvSpPr txBox="1"/>
          <p:nvPr/>
        </p:nvSpPr>
        <p:spPr>
          <a:xfrm>
            <a:off x="1573554" y="2134535"/>
            <a:ext cx="7782683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 rtl="0"/>
            <a:r>
              <a:rPr lang="en-US" sz="6000" b="1" dirty="0">
                <a:solidFill>
                  <a:schemeClr val="tx1"/>
                </a:solidFill>
                <a:latin typeface="Arial Black"/>
                <a:cs typeface="Segoe UI"/>
              </a:rPr>
              <a:t>Advanced ​</a:t>
            </a:r>
          </a:p>
          <a:p>
            <a:pPr algn="l" rtl="0"/>
            <a:r>
              <a:rPr lang="en-US" sz="6000" b="1" dirty="0">
                <a:solidFill>
                  <a:schemeClr val="tx1"/>
                </a:solidFill>
                <a:latin typeface="Arial Black"/>
                <a:cs typeface="Segoe UI"/>
              </a:rPr>
              <a:t>Consent Issues​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21F91D-9DA0-B9B6-2E2F-109E5CF0C0F7}"/>
              </a:ext>
            </a:extLst>
          </p:cNvPr>
          <p:cNvSpPr txBox="1"/>
          <p:nvPr/>
        </p:nvSpPr>
        <p:spPr>
          <a:xfrm>
            <a:off x="1573554" y="5285381"/>
            <a:ext cx="678694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 rtl="0"/>
            <a:r>
              <a:rPr lang="en-US" sz="2400" dirty="0">
                <a:solidFill>
                  <a:srgbClr val="000000"/>
                </a:solidFill>
                <a:latin typeface="Arial"/>
                <a:cs typeface="Segoe UI"/>
              </a:rPr>
              <a:t>Margaret Lynn, LMSW, RDN, CCRP, CIP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4" y="457200"/>
            <a:ext cx="10679852" cy="1004889"/>
          </a:xfrm>
          <a:prstGeom prst="rect">
            <a:avLst/>
          </a:prstGeom>
        </p:spPr>
        <p:txBody>
          <a:bodyPr vert="horz" wrap="square" lIns="0" tIns="44653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Research</a:t>
            </a:r>
            <a:r>
              <a:rPr spc="-9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101</a:t>
            </a:r>
            <a:r>
              <a:rPr spc="-9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information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2179827"/>
            <a:ext cx="7042784" cy="608756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5080">
              <a:lnSpc>
                <a:spcPct val="101400"/>
              </a:lnSpc>
              <a:spcBef>
                <a:spcPts val="50"/>
              </a:spcBef>
            </a:pPr>
            <a:r>
              <a:rPr sz="2000" u="sng" spc="-2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https://</a:t>
            </a:r>
            <a:r>
              <a:rPr sz="2000" u="sng" spc="-2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www.uthsc.edu/research/clinical-</a:t>
            </a:r>
            <a:r>
              <a:rPr sz="2000" u="sng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research-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sng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development/previous-</a:t>
            </a:r>
            <a:r>
              <a:rPr sz="2000" u="sng" spc="-10" dirty="0" err="1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sessions.php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3200"/>
            <a:ext cx="448945" cy="2844800"/>
          </a:xfrm>
          <a:custGeom>
            <a:avLst/>
            <a:gdLst/>
            <a:ahLst/>
            <a:cxnLst/>
            <a:rect l="l" t="t" r="r" b="b"/>
            <a:pathLst>
              <a:path w="448945" h="2844800">
                <a:moveTo>
                  <a:pt x="0" y="0"/>
                </a:moveTo>
                <a:lnTo>
                  <a:pt x="0" y="2844799"/>
                </a:lnTo>
                <a:lnTo>
                  <a:pt x="448733" y="2844799"/>
                </a:lnTo>
                <a:lnTo>
                  <a:pt x="0" y="0"/>
                </a:lnTo>
                <a:close/>
              </a:path>
            </a:pathLst>
          </a:custGeom>
          <a:solidFill>
            <a:srgbClr val="90C226">
              <a:alpha val="850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81549" y="1791715"/>
            <a:ext cx="7188200" cy="222945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algn="ctr">
              <a:lnSpc>
                <a:spcPct val="100600"/>
              </a:lnSpc>
              <a:spcBef>
                <a:spcPts val="75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So</a:t>
            </a:r>
            <a:r>
              <a:rPr spc="-2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what</a:t>
            </a:r>
            <a:r>
              <a:rPr spc="-2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happens</a:t>
            </a:r>
            <a:r>
              <a:rPr spc="-3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if</a:t>
            </a:r>
            <a:r>
              <a:rPr spc="-2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the</a:t>
            </a:r>
            <a:r>
              <a:rPr spc="-2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usual</a:t>
            </a:r>
            <a:r>
              <a:rPr spc="-3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consent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process</a:t>
            </a:r>
            <a:r>
              <a:rPr spc="-9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can’t</a:t>
            </a:r>
            <a:r>
              <a:rPr spc="-8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4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occur,</a:t>
            </a:r>
            <a:r>
              <a:rPr spc="-8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is</a:t>
            </a:r>
            <a:r>
              <a:rPr spc="-9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impossible,</a:t>
            </a:r>
            <a:r>
              <a:rPr spc="-8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2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or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unreasonable?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6073" y="1244091"/>
            <a:ext cx="8331834" cy="1988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10" dirty="0">
                <a:solidFill>
                  <a:srgbClr val="40404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Examples:</a:t>
            </a:r>
            <a:endParaRPr sz="280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105"/>
              </a:spcBef>
            </a:pP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-342900">
              <a:lnSpc>
                <a:spcPct val="100699"/>
              </a:lnSpc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800" spc="-1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custodial</a:t>
            </a:r>
            <a:r>
              <a:rPr sz="28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</a:t>
            </a:r>
            <a:r>
              <a:rPr sz="2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brings</a:t>
            </a:r>
            <a:r>
              <a:rPr sz="2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</a:t>
            </a:r>
            <a:r>
              <a:rPr sz="2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visit.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6073" y="4444491"/>
            <a:ext cx="8074025" cy="873125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354965" marR="5080" indent="-342900">
              <a:lnSpc>
                <a:spcPts val="3310"/>
              </a:lnSpc>
              <a:spcBef>
                <a:spcPts val="250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800" spc="-1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</a:t>
            </a:r>
            <a:r>
              <a:rPr sz="2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</a:t>
            </a:r>
            <a:r>
              <a:rPr sz="2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28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sz="2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therapeutic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observational</a:t>
            </a:r>
            <a:r>
              <a:rPr sz="28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8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sz="28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intellectual</a:t>
            </a:r>
            <a:r>
              <a:rPr sz="28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disabilities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6073" y="1244091"/>
            <a:ext cx="8431530" cy="4846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10" dirty="0">
                <a:solidFill>
                  <a:srgbClr val="40404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Examples:</a:t>
            </a:r>
            <a:endParaRPr sz="280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130"/>
              </a:spcBef>
            </a:pP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-342900">
              <a:lnSpc>
                <a:spcPct val="100000"/>
              </a:lnSpc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800" spc="-1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sz="2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English-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r>
              <a:rPr sz="28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</a:t>
            </a:r>
            <a:r>
              <a:rPr sz="2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meets</a:t>
            </a:r>
            <a:r>
              <a:rPr sz="2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criteria</a:t>
            </a:r>
            <a:r>
              <a:rPr sz="2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sz="28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subjects</a:t>
            </a:r>
            <a:r>
              <a:rPr sz="28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28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difficult</a:t>
            </a:r>
            <a:r>
              <a:rPr sz="2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enroll</a:t>
            </a:r>
            <a:r>
              <a:rPr sz="2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sz="2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2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approved</a:t>
            </a:r>
            <a:r>
              <a:rPr sz="2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2800" spc="-9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subjects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sz="2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2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 English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085"/>
              </a:spcBef>
              <a:buClr>
                <a:srgbClr val="90C226"/>
              </a:buClr>
              <a:buFont typeface="Arial"/>
              <a:buChar char="►"/>
            </a:pP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359410" indent="-342900">
              <a:lnSpc>
                <a:spcPct val="101400"/>
              </a:lnSpc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800" spc="-1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sz="2800"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agrees</a:t>
            </a:r>
            <a:r>
              <a:rPr sz="2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participate</a:t>
            </a:r>
            <a:r>
              <a:rPr sz="2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study,</a:t>
            </a:r>
            <a:r>
              <a:rPr sz="2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sz="2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later</a:t>
            </a:r>
            <a:r>
              <a:rPr sz="2800" spc="-1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8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cannot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800" spc="-1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write.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6073" y="948435"/>
            <a:ext cx="8318500" cy="35707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10" dirty="0">
                <a:solidFill>
                  <a:srgbClr val="40404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Examples:</a:t>
            </a:r>
            <a:endParaRPr sz="280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105"/>
              </a:spcBef>
            </a:pPr>
            <a:endParaRPr sz="280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354965" marR="280670" indent="-342900">
              <a:lnSpc>
                <a:spcPct val="100699"/>
              </a:lnSpc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800" spc="-1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sz="28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population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visually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impaired subjects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110"/>
              </a:spcBef>
              <a:buClr>
                <a:srgbClr val="90C226"/>
              </a:buClr>
              <a:buFont typeface="Arial"/>
              <a:buChar char="►"/>
            </a:pP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-342900">
              <a:lnSpc>
                <a:spcPct val="100699"/>
              </a:lnSpc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800" spc="-1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sz="2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sz="2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population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2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sz="28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deaf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8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hard</a:t>
            </a:r>
            <a:r>
              <a:rPr sz="2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8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hearing</a:t>
            </a:r>
            <a:r>
              <a:rPr sz="2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subjects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2000" y="501884"/>
            <a:ext cx="8083128" cy="5854231"/>
          </a:xfrm>
          <a:prstGeom prst="rect">
            <a:avLst/>
          </a:prstGeom>
        </p:spPr>
        <p:txBody>
          <a:bodyPr vert="horz" wrap="square" lIns="0" tIns="143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sz="2800" b="1" spc="-10" dirty="0">
                <a:solidFill>
                  <a:srgbClr val="40404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Examples:</a:t>
            </a:r>
            <a:endParaRPr sz="280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354965" marR="5080" indent="-342900">
              <a:lnSpc>
                <a:spcPct val="100000"/>
              </a:lnSpc>
              <a:spcBef>
                <a:spcPts val="1035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  <a:tab pos="3894454" algn="l"/>
              </a:tabLst>
            </a:pP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8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</a:t>
            </a:r>
            <a:r>
              <a:rPr sz="28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investigator</a:t>
            </a:r>
            <a:r>
              <a:rPr sz="2800" spc="-10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wants</a:t>
            </a:r>
            <a:r>
              <a:rPr sz="28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</a:t>
            </a:r>
            <a:r>
              <a:rPr sz="2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telephone</a:t>
            </a:r>
            <a:r>
              <a:rPr sz="28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</a:t>
            </a:r>
            <a:r>
              <a:rPr sz="28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only.</a:t>
            </a:r>
            <a:r>
              <a:rPr lang="en-US" sz="2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sz="2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sz="2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never</a:t>
            </a:r>
            <a:r>
              <a:rPr sz="2800" spc="-9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seen </a:t>
            </a:r>
            <a:r>
              <a:rPr sz="2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face-to-face.</a:t>
            </a:r>
            <a:endParaRPr lang="en-US" sz="2800" spc="-10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-342900">
              <a:lnSpc>
                <a:spcPct val="100000"/>
              </a:lnSpc>
              <a:spcBef>
                <a:spcPts val="1035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  <a:tab pos="3894454" algn="l"/>
              </a:tabLst>
            </a:pP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939165" indent="-342900">
              <a:lnSpc>
                <a:spcPct val="101400"/>
              </a:lnSpc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retrospective</a:t>
            </a:r>
            <a:r>
              <a:rPr sz="2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sz="2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blood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chemistries</a:t>
            </a:r>
            <a:r>
              <a:rPr sz="28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8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</a:t>
            </a:r>
            <a:r>
              <a:rPr sz="28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8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abdominal</a:t>
            </a:r>
            <a:r>
              <a:rPr sz="28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surgery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120"/>
              </a:spcBef>
              <a:buClr>
                <a:srgbClr val="90C226"/>
              </a:buClr>
              <a:buFont typeface="Arial"/>
              <a:buChar char="►"/>
            </a:pP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78105" indent="-342900">
              <a:lnSpc>
                <a:spcPct val="99600"/>
              </a:lnSpc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8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800" spc="-1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</a:t>
            </a:r>
            <a:r>
              <a:rPr sz="28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candidate</a:t>
            </a:r>
            <a:r>
              <a:rPr sz="2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2800" spc="-9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study.</a:t>
            </a:r>
            <a:r>
              <a:rPr sz="2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sz="2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</a:t>
            </a:r>
            <a:r>
              <a:rPr sz="2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lives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another</a:t>
            </a:r>
            <a:r>
              <a:rPr sz="2800" spc="-1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state.</a:t>
            </a:r>
            <a:r>
              <a:rPr sz="2800" spc="-1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8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8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requires</a:t>
            </a:r>
            <a:r>
              <a:rPr sz="2800"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signatures</a:t>
            </a:r>
            <a:r>
              <a:rPr sz="2800"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8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both </a:t>
            </a:r>
            <a:r>
              <a:rPr sz="2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parents.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196595"/>
            <a:ext cx="10679852" cy="1004889"/>
          </a:xfrm>
          <a:prstGeom prst="rect">
            <a:avLst/>
          </a:prstGeom>
        </p:spPr>
        <p:txBody>
          <a:bodyPr vert="horz" wrap="square" lIns="0" tIns="44653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Assent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2120900"/>
            <a:ext cx="8108315" cy="3123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40404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Definition:</a:t>
            </a:r>
            <a:r>
              <a:rPr sz="2400" b="1" spc="-80" dirty="0">
                <a:solidFill>
                  <a:srgbClr val="40404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z="2400" b="1" dirty="0">
                <a:solidFill>
                  <a:srgbClr val="40404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Express</a:t>
            </a:r>
            <a:r>
              <a:rPr sz="2400" b="1" spc="-80" dirty="0">
                <a:solidFill>
                  <a:srgbClr val="40404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z="2400" b="1" dirty="0">
                <a:solidFill>
                  <a:srgbClr val="40404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approval</a:t>
            </a:r>
            <a:r>
              <a:rPr sz="2400" b="1" spc="-85" dirty="0">
                <a:solidFill>
                  <a:srgbClr val="40404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z="2400" b="1" dirty="0">
                <a:solidFill>
                  <a:srgbClr val="40404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or</a:t>
            </a:r>
            <a:r>
              <a:rPr sz="2400" b="1" spc="-125" dirty="0">
                <a:solidFill>
                  <a:srgbClr val="40404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z="2400" b="1" dirty="0">
                <a:solidFill>
                  <a:srgbClr val="40404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agreement,</a:t>
            </a:r>
            <a:r>
              <a:rPr sz="2400" b="1" spc="-80" dirty="0">
                <a:solidFill>
                  <a:srgbClr val="40404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z="2400" b="1" dirty="0">
                <a:solidFill>
                  <a:srgbClr val="40404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typically</a:t>
            </a:r>
            <a:r>
              <a:rPr sz="2400" b="1" spc="-80" dirty="0">
                <a:solidFill>
                  <a:srgbClr val="40404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z="2400" b="1" spc="-10" dirty="0">
                <a:solidFill>
                  <a:srgbClr val="40404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officially.</a:t>
            </a:r>
            <a:endParaRPr sz="240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469265">
              <a:lnSpc>
                <a:spcPct val="100000"/>
              </a:lnSpc>
            </a:pP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Antonyms:</a:t>
            </a:r>
            <a:r>
              <a:rPr sz="2400" spc="-9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Dissent</a:t>
            </a:r>
            <a:r>
              <a:rPr sz="2400" spc="-9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from;</a:t>
            </a:r>
            <a:r>
              <a:rPr sz="2400" spc="-9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refuse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060"/>
              </a:spcBef>
            </a:pP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sz="24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populations</a:t>
            </a:r>
            <a:r>
              <a:rPr sz="24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sz="24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assent</a:t>
            </a:r>
            <a:r>
              <a:rPr sz="24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sz="24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4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obtained: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330" indent="-341630">
              <a:lnSpc>
                <a:spcPct val="100000"/>
              </a:lnSpc>
              <a:spcBef>
                <a:spcPts val="1030"/>
              </a:spcBef>
              <a:buClr>
                <a:srgbClr val="90C226"/>
              </a:buClr>
              <a:buSzPct val="79166"/>
              <a:buFont typeface="Courier New"/>
              <a:buChar char="o"/>
              <a:tabLst>
                <a:tab pos="354330" algn="l"/>
              </a:tabLst>
            </a:pP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Children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sz="24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24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reached</a:t>
            </a:r>
            <a:r>
              <a:rPr sz="24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330" indent="-341630">
              <a:lnSpc>
                <a:spcPct val="100000"/>
              </a:lnSpc>
              <a:spcBef>
                <a:spcPts val="1010"/>
              </a:spcBef>
              <a:buClr>
                <a:srgbClr val="90C226"/>
              </a:buClr>
              <a:buSzPct val="79166"/>
              <a:buFont typeface="Courier New"/>
              <a:buChar char="o"/>
              <a:tabLst>
                <a:tab pos="354330" algn="l"/>
              </a:tabLst>
            </a:pP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Adults</a:t>
            </a:r>
            <a:r>
              <a:rPr sz="2400"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4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diminished</a:t>
            </a:r>
            <a:r>
              <a:rPr sz="24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cognitive</a:t>
            </a:r>
            <a:r>
              <a:rPr sz="2400"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abilities.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196595"/>
            <a:ext cx="8083127" cy="1558887"/>
          </a:xfrm>
          <a:prstGeom prst="rect">
            <a:avLst/>
          </a:prstGeom>
        </p:spPr>
        <p:txBody>
          <a:bodyPr vert="horz" wrap="square" lIns="0" tIns="44653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Children</a:t>
            </a:r>
            <a:r>
              <a:rPr spc="-7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who</a:t>
            </a:r>
            <a:r>
              <a:rPr spc="-7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have</a:t>
            </a:r>
            <a:r>
              <a:rPr spc="-7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not</a:t>
            </a:r>
            <a:r>
              <a:rPr spc="-7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reached</a:t>
            </a:r>
            <a:r>
              <a:rPr spc="-7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legal</a:t>
            </a:r>
            <a:r>
              <a:rPr spc="-7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2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8132" y="2133600"/>
            <a:ext cx="8425180" cy="389452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354965" marR="5080" indent="-342900">
              <a:lnSpc>
                <a:spcPct val="100800"/>
              </a:lnSpc>
              <a:spcBef>
                <a:spcPts val="75"/>
              </a:spcBef>
              <a:buClr>
                <a:srgbClr val="90C226"/>
              </a:buClr>
              <a:buSzPct val="79166"/>
              <a:buFont typeface="Arial"/>
              <a:buChar char="►"/>
              <a:tabLst>
                <a:tab pos="354965" algn="l"/>
              </a:tabLst>
            </a:pP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Assent</a:t>
            </a:r>
            <a:r>
              <a:rPr sz="24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means</a:t>
            </a:r>
            <a:r>
              <a:rPr sz="24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4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child’s</a:t>
            </a:r>
            <a:r>
              <a:rPr sz="24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affirmative</a:t>
            </a:r>
            <a:r>
              <a:rPr sz="2400"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agreement</a:t>
            </a:r>
            <a:r>
              <a:rPr sz="24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4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participate</a:t>
            </a:r>
            <a:r>
              <a:rPr sz="24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research.</a:t>
            </a:r>
            <a:r>
              <a:rPr sz="24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Mere</a:t>
            </a:r>
            <a:r>
              <a:rPr sz="2400"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failure</a:t>
            </a:r>
            <a:r>
              <a:rPr sz="24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4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object,</a:t>
            </a:r>
            <a:r>
              <a:rPr sz="24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absent</a:t>
            </a:r>
            <a:r>
              <a:rPr sz="24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affirmative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agreement,</a:t>
            </a:r>
            <a:r>
              <a:rPr sz="24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24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4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construed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sz="24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assent.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039"/>
              </a:spcBef>
              <a:buClr>
                <a:srgbClr val="90C226"/>
              </a:buClr>
              <a:buFont typeface="Arial"/>
              <a:buChar char="►"/>
            </a:pP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301625" indent="-342900">
              <a:lnSpc>
                <a:spcPct val="100800"/>
              </a:lnSpc>
              <a:buClr>
                <a:srgbClr val="90C226"/>
              </a:buClr>
              <a:buSzPct val="79166"/>
              <a:buFont typeface="Arial"/>
              <a:buChar char="►"/>
              <a:tabLst>
                <a:tab pos="354965" algn="l"/>
              </a:tabLst>
            </a:pP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Permission</a:t>
            </a:r>
            <a:r>
              <a:rPr sz="24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means</a:t>
            </a:r>
            <a:r>
              <a:rPr sz="24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agreement</a:t>
            </a:r>
            <a:r>
              <a:rPr sz="24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4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parent(s)</a:t>
            </a:r>
            <a:r>
              <a:rPr sz="24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400" spc="-10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guardian(s)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participation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sz="24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400" spc="-9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ward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sz="24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4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160"/>
              </a:spcBef>
              <a:buClr>
                <a:srgbClr val="90C226"/>
              </a:buClr>
              <a:buFont typeface="Arial"/>
              <a:buChar char="►"/>
            </a:pP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buClr>
                <a:srgbClr val="90C226"/>
              </a:buClr>
              <a:buSzPct val="79166"/>
              <a:buFont typeface="Arial"/>
              <a:buChar char="►"/>
              <a:tabLst>
                <a:tab pos="354965" algn="l"/>
              </a:tabLst>
            </a:pP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</a:t>
            </a:r>
            <a:r>
              <a:rPr sz="24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means</a:t>
            </a:r>
            <a:r>
              <a:rPr sz="24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child’s</a:t>
            </a:r>
            <a:r>
              <a:rPr sz="24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biological</a:t>
            </a:r>
            <a:r>
              <a:rPr sz="24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400" spc="-1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adoptive</a:t>
            </a:r>
            <a:r>
              <a:rPr sz="24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630427"/>
            <a:ext cx="7934325" cy="112014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>
              <a:lnSpc>
                <a:spcPts val="4300"/>
              </a:lnSpc>
              <a:spcBef>
                <a:spcPts val="215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Children</a:t>
            </a:r>
            <a:r>
              <a:rPr spc="-7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who</a:t>
            </a:r>
            <a:r>
              <a:rPr spc="-7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have</a:t>
            </a:r>
            <a:r>
              <a:rPr spc="-7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not</a:t>
            </a:r>
            <a:r>
              <a:rPr spc="-7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reached</a:t>
            </a:r>
            <a:r>
              <a:rPr spc="-7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legal</a:t>
            </a:r>
            <a:r>
              <a:rPr spc="-7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2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age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(continued)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2223515"/>
            <a:ext cx="8362950" cy="3835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Guardian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means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authorized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court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applicable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</a:t>
            </a:r>
            <a:r>
              <a:rPr sz="2000" spc="-1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behalf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medical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care.</a:t>
            </a:r>
            <a:r>
              <a:rPr sz="20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“legal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guardian”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include: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1005"/>
              </a:spcBef>
              <a:buClr>
                <a:srgbClr val="90C226"/>
              </a:buClr>
              <a:buSzPct val="80000"/>
              <a:buFont typeface="Arial"/>
              <a:buChar char="►"/>
              <a:tabLst>
                <a:tab pos="354965" algn="l"/>
              </a:tabLst>
            </a:pP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Grandparents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1010"/>
              </a:spcBef>
              <a:buClr>
                <a:srgbClr val="90C226"/>
              </a:buClr>
              <a:buSzPct val="80000"/>
              <a:buFont typeface="Arial"/>
              <a:buChar char="►"/>
              <a:tabLst>
                <a:tab pos="354965" algn="l"/>
              </a:tabLst>
            </a:pP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custodial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parents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985"/>
              </a:spcBef>
              <a:buClr>
                <a:srgbClr val="90C226"/>
              </a:buClr>
              <a:buSzPct val="80000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siblings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1005"/>
              </a:spcBef>
              <a:buClr>
                <a:srgbClr val="90C226"/>
              </a:buClr>
              <a:buSzPct val="80000"/>
              <a:buFont typeface="Arial"/>
              <a:buChar char="►"/>
              <a:tabLst>
                <a:tab pos="354965" algn="l"/>
              </a:tabLst>
            </a:pP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step-parents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1010"/>
              </a:spcBef>
              <a:buClr>
                <a:srgbClr val="90C226"/>
              </a:buClr>
              <a:buSzPct val="80000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368935">
              <a:lnSpc>
                <a:spcPct val="100000"/>
              </a:lnSpc>
              <a:spcBef>
                <a:spcPts val="985"/>
              </a:spcBef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unless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individuals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authorized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court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decisions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medical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20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child.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196595"/>
            <a:ext cx="8006927" cy="1558887"/>
          </a:xfrm>
          <a:prstGeom prst="rect">
            <a:avLst/>
          </a:prstGeom>
        </p:spPr>
        <p:txBody>
          <a:bodyPr vert="horz" wrap="square" lIns="0" tIns="44653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Children</a:t>
            </a:r>
            <a:r>
              <a:rPr spc="-7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who</a:t>
            </a:r>
            <a:r>
              <a:rPr spc="-7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have</a:t>
            </a:r>
            <a:r>
              <a:rPr spc="-7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not</a:t>
            </a:r>
            <a:r>
              <a:rPr spc="-7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reached</a:t>
            </a:r>
            <a:r>
              <a:rPr spc="-7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legal</a:t>
            </a:r>
            <a:r>
              <a:rPr spc="-7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2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1905000"/>
            <a:ext cx="7168727" cy="4595361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Study: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-342900">
              <a:lnSpc>
                <a:spcPct val="81700"/>
              </a:lnSpc>
              <a:spcBef>
                <a:spcPts val="960"/>
              </a:spcBef>
              <a:buClr>
                <a:srgbClr val="90C226"/>
              </a:buClr>
              <a:buSzPct val="79166"/>
              <a:buFont typeface="Arial"/>
              <a:buChar char="•"/>
              <a:tabLst>
                <a:tab pos="354965" algn="l"/>
                <a:tab pos="1659889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seven-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year-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male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participating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three-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efficacy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cannabidiol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preventing seizures.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101600" indent="-342900">
              <a:lnSpc>
                <a:spcPts val="2300"/>
              </a:lnSpc>
              <a:spcBef>
                <a:spcPts val="970"/>
              </a:spcBef>
              <a:buClr>
                <a:srgbClr val="90C226"/>
              </a:buClr>
              <a:buSzPct val="79166"/>
              <a:buFont typeface="Arial"/>
              <a:buChar char="•"/>
              <a:tabLst>
                <a:tab pos="354965" algn="l"/>
                <a:tab pos="2220595" algn="l"/>
                <a:tab pos="5838190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sz="20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sz="20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one,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sponsor</a:t>
            </a:r>
            <a:r>
              <a:rPr sz="20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decides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extend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four</a:t>
            </a:r>
            <a:r>
              <a:rPr sz="2000"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years.</a:t>
            </a:r>
            <a:r>
              <a:rPr lang="en-US"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year-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visit,</a:t>
            </a:r>
            <a:r>
              <a:rPr lang="en-US"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assent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obtained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subjects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explains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updated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length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147320" indent="-342900">
              <a:lnSpc>
                <a:spcPts val="2300"/>
              </a:lnSpc>
              <a:spcBef>
                <a:spcPts val="1000"/>
              </a:spcBef>
              <a:buClr>
                <a:srgbClr val="90C226"/>
              </a:buClr>
              <a:buSzPct val="79166"/>
              <a:buFont typeface="Arial"/>
              <a:buChar char="•"/>
              <a:tabLst>
                <a:tab pos="354965" algn="l"/>
              </a:tabLst>
            </a:pP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John’s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biological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father</a:t>
            </a:r>
            <a:r>
              <a:rPr sz="2000" spc="-9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signed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original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stepmother</a:t>
            </a:r>
            <a:r>
              <a:rPr sz="2000" spc="-9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accompanied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one-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sz="20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 visit.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219075" indent="-342900">
              <a:lnSpc>
                <a:spcPts val="2300"/>
              </a:lnSpc>
              <a:spcBef>
                <a:spcPts val="994"/>
              </a:spcBef>
              <a:buClr>
                <a:srgbClr val="90C226"/>
              </a:buClr>
              <a:buSzPct val="79166"/>
              <a:buFont typeface="Arial"/>
              <a:buChar char="•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permission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20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revised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length?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196595"/>
            <a:ext cx="10679852" cy="1004889"/>
          </a:xfrm>
          <a:prstGeom prst="rect">
            <a:avLst/>
          </a:prstGeom>
        </p:spPr>
        <p:txBody>
          <a:bodyPr vert="horz" wrap="square" lIns="0" tIns="44653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Advanced</a:t>
            </a:r>
            <a:r>
              <a:rPr spc="-7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Consent</a:t>
            </a:r>
            <a:r>
              <a:rPr spc="-6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Issues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2061972"/>
            <a:ext cx="8370570" cy="10130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u="heavy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Objectives: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580"/>
              </a:spcBef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Clr>
                <a:srgbClr val="90C226"/>
              </a:buClr>
              <a:buSzPct val="81818"/>
              <a:buFont typeface="Arial"/>
              <a:buChar char="•"/>
              <a:tabLst>
                <a:tab pos="354965" algn="l"/>
              </a:tabLst>
            </a:pPr>
            <a:r>
              <a:rPr sz="2000" u="heavy" spc="-8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u="heavy" spc="-5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sz="2000" u="heavy" spc="-5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essential</a:t>
            </a:r>
            <a:r>
              <a:rPr sz="2000" u="heavy" spc="-5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u="heavy" spc="-4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spc="-2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essential</a:t>
            </a:r>
            <a:r>
              <a:rPr sz="2000" u="heavy" spc="-5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r>
              <a:rPr sz="2000" u="heavy" spc="-5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u="heavy" spc="-5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informed</a:t>
            </a:r>
            <a:r>
              <a:rPr sz="2000" u="heavy" spc="-5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consent.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8030" y="381000"/>
            <a:ext cx="793432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Children</a:t>
            </a:r>
            <a:r>
              <a:rPr spc="-7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who</a:t>
            </a:r>
            <a:r>
              <a:rPr spc="-7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have</a:t>
            </a:r>
            <a:r>
              <a:rPr spc="-7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not</a:t>
            </a:r>
            <a:r>
              <a:rPr spc="-7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reached</a:t>
            </a:r>
            <a:r>
              <a:rPr spc="-7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legal</a:t>
            </a:r>
            <a:r>
              <a:rPr spc="-7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2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8625" y="1828800"/>
            <a:ext cx="8391525" cy="4440959"/>
          </a:xfrm>
          <a:prstGeom prst="rect">
            <a:avLst/>
          </a:prstGeom>
        </p:spPr>
        <p:txBody>
          <a:bodyPr vert="horz" wrap="square" lIns="0" tIns="143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30"/>
              </a:spcBef>
              <a:buClr>
                <a:srgbClr val="90C226"/>
              </a:buClr>
              <a:buSzPct val="79166"/>
              <a:tabLst>
                <a:tab pos="354965" algn="l"/>
              </a:tabLst>
            </a:pPr>
            <a:r>
              <a:rPr sz="2000" b="1" spc="-10" dirty="0">
                <a:solidFill>
                  <a:schemeClr val="tx1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Solutions:</a:t>
            </a:r>
            <a:endParaRPr sz="2000" b="1" dirty="0">
              <a:solidFill>
                <a:schemeClr val="tx1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355600" marR="40005" indent="-342900">
              <a:lnSpc>
                <a:spcPct val="99800"/>
              </a:lnSpc>
              <a:spcBef>
                <a:spcPts val="1040"/>
              </a:spcBef>
              <a:buClr>
                <a:srgbClr val="90C226"/>
              </a:buClr>
              <a:buSzPct val="79166"/>
              <a:buFont typeface="Arial"/>
              <a:buChar char="►"/>
              <a:tabLst>
                <a:tab pos="355600" algn="l"/>
                <a:tab pos="30473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sz="2000" spc="-1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</a:t>
            </a:r>
            <a:r>
              <a:rPr sz="20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2000" spc="-9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proof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guardianship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stepmother.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cannot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visit,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father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accompany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signed.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(This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depends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sponsors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20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obtained).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160"/>
              </a:spcBef>
              <a:buClr>
                <a:srgbClr val="90C226"/>
              </a:buClr>
              <a:buFont typeface="Arial"/>
              <a:buChar char="►"/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42900">
              <a:lnSpc>
                <a:spcPct val="100000"/>
              </a:lnSpc>
              <a:buClr>
                <a:srgbClr val="90C226"/>
              </a:buClr>
              <a:buSzPct val="79166"/>
              <a:buFont typeface="Arial"/>
              <a:buChar char="►"/>
              <a:tabLst>
                <a:tab pos="355600" algn="l"/>
                <a:tab pos="735965" algn="l"/>
                <a:tab pos="2285365" algn="l"/>
              </a:tabLst>
            </a:pP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If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travel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father,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could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year-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visit;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</a:t>
            </a:r>
            <a:r>
              <a:rPr sz="2000"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phone;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signed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form.</a:t>
            </a:r>
            <a:r>
              <a:rPr lang="en-US"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(This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IRB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already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approved).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sz="2000" spc="-50" dirty="0">
                <a:solidFill>
                  <a:srgbClr val="90C2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►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359155"/>
            <a:ext cx="8272145" cy="112014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>
              <a:lnSpc>
                <a:spcPts val="4300"/>
              </a:lnSpc>
              <a:spcBef>
                <a:spcPts val="215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Adults</a:t>
            </a:r>
            <a:r>
              <a:rPr spc="-5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without</a:t>
            </a:r>
            <a:r>
              <a:rPr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or</a:t>
            </a:r>
            <a:r>
              <a:rPr spc="-1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limited</a:t>
            </a:r>
            <a:r>
              <a:rPr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decision-making capabilities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1776475"/>
            <a:ext cx="7921625" cy="3470694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sz="2400" b="1" dirty="0">
                <a:latin typeface="Arial Black" panose="020B0604020202020204" pitchFamily="34" charset="0"/>
                <a:cs typeface="Arial Black" panose="020B0604020202020204" pitchFamily="34" charset="0"/>
              </a:rPr>
              <a:t>Defining</a:t>
            </a:r>
            <a:r>
              <a:rPr sz="2400" b="1" spc="-70" dirty="0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z="2400" b="1" dirty="0">
                <a:latin typeface="Arial Black" panose="020B0604020202020204" pitchFamily="34" charset="0"/>
                <a:cs typeface="Arial Black" panose="020B0604020202020204" pitchFamily="34" charset="0"/>
              </a:rPr>
              <a:t>cognitive</a:t>
            </a:r>
            <a:r>
              <a:rPr sz="2400" b="1" spc="-75" dirty="0"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z="2400" b="1" spc="-10" dirty="0">
                <a:latin typeface="Arial Black" panose="020B0604020202020204" pitchFamily="34" charset="0"/>
                <a:cs typeface="Arial Black" panose="020B0604020202020204" pitchFamily="34" charset="0"/>
              </a:rPr>
              <a:t>impairment:</a:t>
            </a:r>
            <a:endParaRPr sz="2400" b="1" dirty="0"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marL="12700" marR="5080">
              <a:lnSpc>
                <a:spcPct val="99200"/>
              </a:lnSpc>
              <a:spcBef>
                <a:spcPts val="1035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400" spc="-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temporary</a:t>
            </a:r>
            <a:r>
              <a:rPr sz="2400"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400" spc="-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permanent</a:t>
            </a:r>
            <a:r>
              <a:rPr sz="2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  <a:r>
              <a:rPr sz="2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mental</a:t>
            </a:r>
            <a:r>
              <a:rPr sz="2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functions,</a:t>
            </a:r>
            <a:r>
              <a:rPr sz="2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causing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forgetfulness,</a:t>
            </a:r>
            <a:r>
              <a:rPr sz="2400"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lack</a:t>
            </a:r>
            <a:r>
              <a:rPr sz="240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40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concentration,</a:t>
            </a:r>
            <a:r>
              <a:rPr sz="240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r>
              <a:rPr sz="2400"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difficulties,</a:t>
            </a:r>
            <a:r>
              <a:rPr sz="240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sz="2400" spc="-1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reductions</a:t>
            </a:r>
            <a:r>
              <a:rPr sz="24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4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effective</a:t>
            </a:r>
            <a:r>
              <a:rPr sz="2400"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thinking</a:t>
            </a:r>
            <a:r>
              <a:rPr lang="en-US" sz="2400" spc="-1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135"/>
              </a:spcBef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36525">
              <a:lnSpc>
                <a:spcPct val="100800"/>
              </a:lnSpc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Cognitive</a:t>
            </a:r>
            <a:r>
              <a:rPr sz="24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impairment</a:t>
            </a:r>
            <a:r>
              <a:rPr sz="2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2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associated</a:t>
            </a:r>
            <a:r>
              <a:rPr sz="2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partial</a:t>
            </a:r>
            <a:r>
              <a:rPr sz="2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400" spc="-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full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inability</a:t>
            </a:r>
            <a:r>
              <a:rPr sz="2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400" spc="-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assent</a:t>
            </a:r>
            <a:r>
              <a:rPr sz="2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participation</a:t>
            </a:r>
            <a:r>
              <a:rPr sz="2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4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research.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359155"/>
            <a:ext cx="8272145" cy="112014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>
              <a:lnSpc>
                <a:spcPts val="4300"/>
              </a:lnSpc>
              <a:spcBef>
                <a:spcPts val="215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Adults</a:t>
            </a:r>
            <a:r>
              <a:rPr spc="-5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without</a:t>
            </a:r>
            <a:r>
              <a:rPr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or</a:t>
            </a:r>
            <a:r>
              <a:rPr spc="-1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limited</a:t>
            </a:r>
            <a:r>
              <a:rPr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decision-making capabilities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756073" y="1834388"/>
            <a:ext cx="8368665" cy="3739229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spc="-10" dirty="0">
                <a:solidFill>
                  <a:srgbClr val="00000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Examples:</a:t>
            </a:r>
          </a:p>
          <a:p>
            <a:pPr marL="354965" indent="-342265">
              <a:lnSpc>
                <a:spcPct val="100000"/>
              </a:lnSpc>
              <a:spcBef>
                <a:spcPts val="1010"/>
              </a:spcBef>
              <a:buClr>
                <a:srgbClr val="90C226"/>
              </a:buClr>
              <a:buSzPct val="79166"/>
              <a:buFont typeface="Arial"/>
              <a:buChar char="►"/>
              <a:tabLst>
                <a:tab pos="354965" algn="l"/>
              </a:tabLst>
            </a:pP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Persons</a:t>
            </a:r>
            <a:r>
              <a:rPr b="0" spc="-4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b="0" spc="-4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b="0" spc="-4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diagnosis</a:t>
            </a:r>
            <a:r>
              <a:rPr b="0" spc="-4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b="0" spc="-4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b="0" spc="-4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dementia</a:t>
            </a:r>
            <a:r>
              <a:rPr b="0" spc="-4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b="0" spc="-9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delirium</a:t>
            </a:r>
          </a:p>
          <a:p>
            <a:pPr marL="354965" marR="5080" indent="-342900">
              <a:lnSpc>
                <a:spcPct val="98700"/>
              </a:lnSpc>
              <a:spcBef>
                <a:spcPts val="1070"/>
              </a:spcBef>
              <a:buClr>
                <a:srgbClr val="90C226"/>
              </a:buClr>
              <a:buSzPct val="79166"/>
              <a:buFont typeface="Arial"/>
              <a:buChar char="►"/>
              <a:tabLst>
                <a:tab pos="354965" algn="l"/>
              </a:tabLst>
            </a:pP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Persons</a:t>
            </a:r>
            <a:r>
              <a:rPr b="0" spc="-4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b="0" spc="-4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b="0" spc="-4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b="0" spc="-4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</a:t>
            </a:r>
            <a:r>
              <a:rPr b="0" spc="-4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b="0" spc="-4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b="0" spc="-9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</a:t>
            </a:r>
            <a:r>
              <a:rPr b="0" spc="-4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cognitively</a:t>
            </a:r>
            <a:r>
              <a:rPr b="0" spc="-4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impaired,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b="0" spc="-6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as,</a:t>
            </a:r>
            <a:r>
              <a:rPr b="0" spc="-5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intensive</a:t>
            </a:r>
            <a:r>
              <a:rPr b="0" spc="-6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</a:t>
            </a:r>
            <a:r>
              <a:rPr b="0" spc="-6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b="0" spc="-6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patients,</a:t>
            </a:r>
            <a:r>
              <a:rPr b="0" spc="-5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brain</a:t>
            </a:r>
            <a:r>
              <a:rPr b="0" spc="-5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injured</a:t>
            </a:r>
            <a:r>
              <a:rPr b="0" spc="-6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patients,</a:t>
            </a:r>
            <a:r>
              <a:rPr b="0" spc="-5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spc="-2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b="0" spc="-2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b="0" spc="-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elderly</a:t>
            </a:r>
          </a:p>
          <a:p>
            <a:pPr marL="354965" indent="-342265">
              <a:lnSpc>
                <a:spcPct val="100000"/>
              </a:lnSpc>
              <a:spcBef>
                <a:spcPts val="1030"/>
              </a:spcBef>
              <a:buClr>
                <a:srgbClr val="90C226"/>
              </a:buClr>
              <a:buSzPct val="79166"/>
              <a:buFont typeface="Arial"/>
              <a:buChar char="►"/>
              <a:tabLst>
                <a:tab pos="354965" algn="l"/>
              </a:tabLst>
            </a:pP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Those</a:t>
            </a:r>
            <a:r>
              <a:rPr b="0" spc="-6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b="0" spc="-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severe</a:t>
            </a:r>
            <a:r>
              <a:rPr b="0" spc="-5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eating</a:t>
            </a:r>
            <a:r>
              <a:rPr b="0" spc="-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disorders</a:t>
            </a:r>
          </a:p>
          <a:p>
            <a:pPr marL="354965" indent="-342265">
              <a:lnSpc>
                <a:spcPct val="100000"/>
              </a:lnSpc>
              <a:spcBef>
                <a:spcPts val="1010"/>
              </a:spcBef>
              <a:buClr>
                <a:srgbClr val="90C226"/>
              </a:buClr>
              <a:buSzPct val="79166"/>
              <a:buFont typeface="Arial"/>
              <a:buChar char="►"/>
              <a:tabLst>
                <a:tab pos="354965" algn="l"/>
              </a:tabLst>
            </a:pP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Persons</a:t>
            </a:r>
            <a:r>
              <a:rPr b="0" spc="-5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b="0" spc="-5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addictions</a:t>
            </a:r>
          </a:p>
          <a:p>
            <a:pPr marL="354965" indent="-342265">
              <a:lnSpc>
                <a:spcPct val="100000"/>
              </a:lnSpc>
              <a:spcBef>
                <a:spcPts val="1030"/>
              </a:spcBef>
              <a:buClr>
                <a:srgbClr val="90C226"/>
              </a:buClr>
              <a:buSzPct val="79166"/>
              <a:buFont typeface="Arial"/>
              <a:buChar char="►"/>
              <a:tabLst>
                <a:tab pos="354965" algn="l"/>
              </a:tabLst>
            </a:pP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Those</a:t>
            </a:r>
            <a:r>
              <a:rPr b="0" spc="-6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  <a:r>
              <a:rPr b="0" spc="-9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severe</a:t>
            </a:r>
            <a:r>
              <a:rPr b="0" spc="-5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stress</a:t>
            </a:r>
            <a:r>
              <a:rPr b="0" spc="-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b="0" spc="-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mental</a:t>
            </a:r>
            <a:r>
              <a:rPr b="0" spc="-5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spc="-1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trauma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756073" y="838200"/>
            <a:ext cx="8272145" cy="1120139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>
              <a:lnSpc>
                <a:spcPts val="4300"/>
              </a:lnSpc>
              <a:spcBef>
                <a:spcPts val="215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Adults</a:t>
            </a:r>
            <a:r>
              <a:rPr spc="-5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without</a:t>
            </a:r>
            <a:r>
              <a:rPr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or</a:t>
            </a:r>
            <a:r>
              <a:rPr spc="-1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limited</a:t>
            </a:r>
            <a:r>
              <a:rPr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decision-making capabilities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2676651"/>
            <a:ext cx="7650480" cy="173765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99600"/>
              </a:lnSpc>
              <a:spcBef>
                <a:spcPts val="110"/>
              </a:spcBef>
            </a:pPr>
            <a:r>
              <a:rPr sz="2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Tennessee</a:t>
            </a:r>
            <a:r>
              <a:rPr sz="28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sz="2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2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sz="2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laws</a:t>
            </a:r>
            <a:r>
              <a:rPr sz="2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2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</a:t>
            </a:r>
            <a:r>
              <a:rPr sz="2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8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2800" spc="-1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cognitively</a:t>
            </a:r>
            <a:r>
              <a:rPr sz="2800"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impaired</a:t>
            </a:r>
            <a:r>
              <a:rPr sz="28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adults;</a:t>
            </a:r>
            <a:r>
              <a:rPr sz="28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however Legally</a:t>
            </a:r>
            <a:r>
              <a:rPr sz="2800" spc="-1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Authorized</a:t>
            </a:r>
            <a:r>
              <a:rPr sz="2800" spc="-9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</a:t>
            </a:r>
            <a:r>
              <a:rPr sz="28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8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defined.</a:t>
            </a:r>
            <a:endParaRPr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1954" y="457200"/>
            <a:ext cx="8272145" cy="112014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>
              <a:lnSpc>
                <a:spcPts val="4300"/>
              </a:lnSpc>
              <a:spcBef>
                <a:spcPts val="215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Adults</a:t>
            </a:r>
            <a:r>
              <a:rPr spc="-5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without</a:t>
            </a:r>
            <a:r>
              <a:rPr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or</a:t>
            </a:r>
            <a:r>
              <a:rPr spc="-1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limited</a:t>
            </a:r>
            <a:r>
              <a:rPr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decision-making capabilities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1905000"/>
            <a:ext cx="7168727" cy="4351191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2700" marR="397510">
              <a:lnSpc>
                <a:spcPct val="79100"/>
              </a:lnSpc>
              <a:spcBef>
                <a:spcPts val="650"/>
              </a:spcBef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Tennessee,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identification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LAR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normally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made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sz="20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r>
              <a:rPr sz="2000"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descending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preference: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480"/>
              </a:spcBef>
              <a:buClr>
                <a:srgbClr val="90C226"/>
              </a:buClr>
              <a:buSzPct val="81818"/>
              <a:buFont typeface="Arial"/>
              <a:buChar char="■"/>
              <a:tabLst>
                <a:tab pos="354965" algn="l"/>
              </a:tabLst>
            </a:pP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conservator;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455"/>
              </a:spcBef>
              <a:buClr>
                <a:srgbClr val="90C226"/>
              </a:buClr>
              <a:buSzPct val="81818"/>
              <a:buFont typeface="Arial"/>
              <a:buChar char="■"/>
              <a:tabLst>
                <a:tab pos="354965" algn="l"/>
              </a:tabLst>
            </a:pP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guardian;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455"/>
              </a:spcBef>
              <a:buClr>
                <a:srgbClr val="90C226"/>
              </a:buClr>
              <a:buSzPct val="81818"/>
              <a:buFont typeface="Arial"/>
              <a:buChar char="■"/>
              <a:tabLst>
                <a:tab pos="354965" algn="l"/>
              </a:tabLst>
            </a:pP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attorney-in-fact;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555"/>
              </a:spcBef>
              <a:buClr>
                <a:srgbClr val="90C226"/>
              </a:buClr>
              <a:buSzPct val="81818"/>
              <a:buFont typeface="Arial"/>
              <a:buChar char="■"/>
              <a:tabLst>
                <a:tab pos="354965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subject's</a:t>
            </a:r>
            <a:r>
              <a:rPr sz="200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spouse,</a:t>
            </a:r>
            <a:r>
              <a:rPr sz="20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unless</a:t>
            </a:r>
            <a:r>
              <a:rPr sz="200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legally</a:t>
            </a:r>
            <a:r>
              <a:rPr sz="20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separated;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455"/>
              </a:spcBef>
              <a:buClr>
                <a:srgbClr val="90C226"/>
              </a:buClr>
              <a:buSzPct val="81818"/>
              <a:buFont typeface="Arial"/>
              <a:buChar char="■"/>
              <a:tabLst>
                <a:tab pos="354965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subject's</a:t>
            </a:r>
            <a:r>
              <a:rPr sz="20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adult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child;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480"/>
              </a:spcBef>
              <a:buClr>
                <a:srgbClr val="90C226"/>
              </a:buClr>
              <a:buSzPct val="81818"/>
              <a:buFont typeface="Arial"/>
              <a:buChar char="■"/>
              <a:tabLst>
                <a:tab pos="354965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subject's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parent;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455"/>
              </a:spcBef>
              <a:buClr>
                <a:srgbClr val="90C226"/>
              </a:buClr>
              <a:buSzPct val="81818"/>
              <a:buFont typeface="Arial"/>
              <a:buChar char="■"/>
              <a:tabLst>
                <a:tab pos="354965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subject's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adult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sibling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sz="2000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adult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relative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subject;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497205" indent="-342900">
              <a:lnSpc>
                <a:spcPct val="79100"/>
              </a:lnSpc>
              <a:spcBef>
                <a:spcPts val="1010"/>
              </a:spcBef>
              <a:buClr>
                <a:srgbClr val="90C226"/>
              </a:buClr>
              <a:buSzPct val="81818"/>
              <a:buFont typeface="Arial"/>
              <a:buChar char="■"/>
              <a:tabLst>
                <a:tab pos="354965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sz="2000"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adult</a:t>
            </a:r>
            <a:r>
              <a:rPr sz="2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familiar</a:t>
            </a:r>
            <a:r>
              <a:rPr sz="2000"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patient's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personal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values,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reasonably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available,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willing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serve.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531367"/>
            <a:ext cx="8272145" cy="112014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>
              <a:lnSpc>
                <a:spcPts val="4300"/>
              </a:lnSpc>
              <a:spcBef>
                <a:spcPts val="215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Adults</a:t>
            </a:r>
            <a:r>
              <a:rPr spc="-5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without</a:t>
            </a:r>
            <a:r>
              <a:rPr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or</a:t>
            </a:r>
            <a:r>
              <a:rPr spc="-1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limited</a:t>
            </a:r>
            <a:r>
              <a:rPr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decision-making capabilities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1651507"/>
            <a:ext cx="8415020" cy="4208588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1435" indent="-342900">
              <a:lnSpc>
                <a:spcPct val="100800"/>
              </a:lnSpc>
              <a:spcBef>
                <a:spcPts val="985"/>
              </a:spcBef>
              <a:buClr>
                <a:srgbClr val="90C226"/>
              </a:buClr>
              <a:buSzPct val="79166"/>
              <a:buFont typeface="Arial"/>
              <a:buChar char="■"/>
              <a:tabLst>
                <a:tab pos="354965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Debbie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61year-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old</a:t>
            </a: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female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diagnoses</a:t>
            </a: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Down’s 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Syndrome,</a:t>
            </a:r>
            <a:r>
              <a:rPr sz="2000" spc="-1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Asthma,</a:t>
            </a:r>
            <a:r>
              <a:rPr sz="2000" spc="-1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Arthritis,</a:t>
            </a:r>
            <a:r>
              <a:rPr sz="2000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Hypothyroidism,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Obesity,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Gout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Congestive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Heart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Failure.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325120" indent="-342900">
              <a:lnSpc>
                <a:spcPct val="100800"/>
              </a:lnSpc>
              <a:spcBef>
                <a:spcPts val="890"/>
              </a:spcBef>
              <a:buClr>
                <a:srgbClr val="90C226"/>
              </a:buClr>
              <a:buSzPct val="79166"/>
              <a:buFont typeface="Arial"/>
              <a:buChar char="■"/>
              <a:tabLst>
                <a:tab pos="354965" algn="l"/>
                <a:tab pos="2442210" algn="l"/>
                <a:tab pos="4255135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sz="20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outgoing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friendly.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sz="2000" spc="-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room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decorated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furniture</a:t>
            </a:r>
            <a:r>
              <a:rPr sz="20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photos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sz="20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selected.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likes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keep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her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room</a:t>
            </a:r>
            <a:r>
              <a:rPr sz="2000" spc="-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CLEAN!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	She</a:t>
            </a:r>
            <a:r>
              <a:rPr sz="200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sz="20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bathe,</a:t>
            </a:r>
            <a:r>
              <a:rPr sz="20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dress</a:t>
            </a:r>
            <a:r>
              <a:rPr sz="20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groom</a:t>
            </a:r>
            <a:r>
              <a:rPr sz="20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herself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independently</a:t>
            </a:r>
            <a:r>
              <a:rPr sz="2000"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000"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prompts.</a:t>
            </a:r>
            <a:r>
              <a:rPr lang="en-US" sz="20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needs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help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making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decisions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sz="2000"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brother</a:t>
            </a:r>
            <a:r>
              <a:rPr sz="2000"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sz="2000"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legal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representative.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-342900">
              <a:lnSpc>
                <a:spcPct val="100800"/>
              </a:lnSpc>
              <a:spcBef>
                <a:spcPts val="890"/>
              </a:spcBef>
              <a:buClr>
                <a:srgbClr val="90C226"/>
              </a:buClr>
              <a:buSzPct val="79166"/>
              <a:buFont typeface="Arial"/>
              <a:buChar char="■"/>
              <a:tabLst>
                <a:tab pos="354965" algn="l"/>
                <a:tab pos="5605780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often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says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“Yes”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things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asked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sz="2000" spc="-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hearing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deficit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auto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response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because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inability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hear</a:t>
            </a:r>
            <a:r>
              <a:rPr sz="2000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everything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said.</a:t>
            </a:r>
            <a:r>
              <a:rPr lang="en-US" sz="20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sz="2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loves</a:t>
            </a:r>
            <a:r>
              <a:rPr sz="200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WWE.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381000"/>
            <a:ext cx="7350759" cy="1006686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>
              <a:lnSpc>
                <a:spcPts val="3790"/>
              </a:lnSpc>
              <a:spcBef>
                <a:spcPts val="250"/>
              </a:spcBef>
            </a:pPr>
            <a:r>
              <a:rPr sz="320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Adults</a:t>
            </a:r>
            <a:r>
              <a:rPr sz="3200" spc="-4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z="320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without</a:t>
            </a:r>
            <a:r>
              <a:rPr sz="3200" spc="-4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z="320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or</a:t>
            </a:r>
            <a:r>
              <a:rPr sz="3200" spc="-9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z="320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limited</a:t>
            </a:r>
            <a:r>
              <a:rPr sz="3200" spc="-4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z="3200"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decision-making capabilities</a:t>
            </a:r>
            <a:endParaRPr sz="3200" dirty="0">
              <a:solidFill>
                <a:srgbClr val="92D050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6073" y="1524000"/>
            <a:ext cx="8343900" cy="4213333"/>
          </a:xfrm>
          <a:prstGeom prst="rect">
            <a:avLst/>
          </a:prstGeom>
        </p:spPr>
        <p:txBody>
          <a:bodyPr vert="horz" wrap="square" lIns="0" tIns="143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113030" indent="-342900">
              <a:lnSpc>
                <a:spcPct val="99800"/>
              </a:lnSpc>
              <a:spcBef>
                <a:spcPts val="1040"/>
              </a:spcBef>
              <a:buClr>
                <a:srgbClr val="90C226"/>
              </a:buClr>
              <a:buSzPct val="79166"/>
              <a:buFont typeface="Arial"/>
              <a:buChar char="•"/>
              <a:tabLst>
                <a:tab pos="354965" algn="l"/>
                <a:tab pos="5415280" algn="l"/>
              </a:tabLst>
            </a:pP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Debbie’s</a:t>
            </a:r>
            <a:r>
              <a:rPr sz="20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heart</a:t>
            </a:r>
            <a:r>
              <a:rPr sz="20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failure</a:t>
            </a:r>
            <a:r>
              <a:rPr sz="200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sz="20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progressed.</a:t>
            </a:r>
            <a:r>
              <a:rPr lang="en-US" sz="20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wants</a:t>
            </a:r>
            <a:r>
              <a:rPr sz="2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stay</a:t>
            </a:r>
            <a:r>
              <a:rPr sz="2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sz="2000" spc="-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room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little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energy.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has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pitting</a:t>
            </a:r>
            <a:r>
              <a:rPr sz="20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edema</a:t>
            </a:r>
            <a:r>
              <a:rPr sz="20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sz="2000" spc="-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lower</a:t>
            </a:r>
            <a:r>
              <a:rPr sz="2000" spc="-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extremities.</a:t>
            </a:r>
            <a:r>
              <a:rPr sz="20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sz="20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receives</a:t>
            </a:r>
            <a:r>
              <a:rPr sz="20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excellent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care</a:t>
            </a:r>
            <a:r>
              <a:rPr sz="2000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sz="2000" spc="-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PCP</a:t>
            </a:r>
            <a:r>
              <a:rPr sz="2000" spc="-1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receiving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standard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care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heart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failure.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-342900">
              <a:lnSpc>
                <a:spcPct val="99400"/>
              </a:lnSpc>
              <a:spcBef>
                <a:spcPts val="1050"/>
              </a:spcBef>
              <a:buClr>
                <a:srgbClr val="90C226"/>
              </a:buClr>
              <a:buSzPct val="79166"/>
              <a:buFont typeface="Arial"/>
              <a:buChar char="•"/>
              <a:tabLst>
                <a:tab pos="354965" algn="l"/>
                <a:tab pos="1910714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candidate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2000" spc="-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observational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measure</a:t>
            </a:r>
            <a:r>
              <a:rPr sz="200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longevity</a:t>
            </a:r>
            <a:r>
              <a:rPr sz="20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morbidity</a:t>
            </a:r>
            <a:r>
              <a:rPr sz="20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persons</a:t>
            </a:r>
            <a:r>
              <a:rPr sz="20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0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Down’s Syndrome.</a:t>
            </a:r>
            <a:r>
              <a:rPr lang="en-US" sz="20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involves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clinic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tests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mental capacity,</a:t>
            </a:r>
            <a:r>
              <a:rPr sz="2000"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physical</a:t>
            </a:r>
            <a:r>
              <a:rPr sz="2000"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strength,</a:t>
            </a:r>
            <a:r>
              <a:rPr sz="2000"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pulmonary</a:t>
            </a:r>
            <a:r>
              <a:rPr sz="2000"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tests</a:t>
            </a:r>
            <a:r>
              <a:rPr sz="2000"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2000"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done.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198755" indent="-342900">
              <a:lnSpc>
                <a:spcPct val="100800"/>
              </a:lnSpc>
              <a:spcBef>
                <a:spcPts val="980"/>
              </a:spcBef>
              <a:buChar char="•"/>
              <a:tabLst>
                <a:tab pos="354965" algn="l"/>
                <a:tab pos="426084" algn="l"/>
              </a:tabLst>
            </a:pPr>
            <a:r>
              <a:rPr sz="2000" dirty="0">
                <a:solidFill>
                  <a:srgbClr val="90C2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sz="2000" spc="-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approached</a:t>
            </a:r>
            <a:r>
              <a:rPr sz="2000" spc="-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regarding</a:t>
            </a:r>
            <a:r>
              <a:rPr sz="2000" spc="-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participation,</a:t>
            </a:r>
            <a:r>
              <a:rPr sz="2000" spc="-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Debbie</a:t>
            </a:r>
            <a:r>
              <a:rPr sz="2000" spc="-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says 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“Yes”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clinic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visits</a:t>
            </a:r>
            <a:r>
              <a:rPr sz="2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last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hours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sz="2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mean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missing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sz="2000"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favorite</a:t>
            </a:r>
            <a:r>
              <a:rPr sz="2000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TV</a:t>
            </a:r>
            <a:r>
              <a:rPr sz="2000"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shows.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316835"/>
            <a:ext cx="10679852" cy="1004889"/>
          </a:xfrm>
          <a:prstGeom prst="rect">
            <a:avLst/>
          </a:prstGeom>
        </p:spPr>
        <p:txBody>
          <a:bodyPr vert="horz" wrap="square" lIns="0" tIns="44653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Case</a:t>
            </a:r>
            <a:r>
              <a:rPr spc="-4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Study</a:t>
            </a:r>
            <a:r>
              <a:rPr spc="-4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Solutions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1752600"/>
            <a:ext cx="8382634" cy="376308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353695" marR="193040" indent="-341630" algn="just">
              <a:lnSpc>
                <a:spcPct val="100800"/>
              </a:lnSpc>
              <a:spcBef>
                <a:spcPts val="75"/>
              </a:spcBef>
              <a:buClr>
                <a:srgbClr val="90C226"/>
              </a:buClr>
              <a:buSzPct val="79166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assessed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Debbie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“Yes”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	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please,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when,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really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“No”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knows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involve.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3695" marR="360680" indent="-341630" algn="just">
              <a:lnSpc>
                <a:spcPct val="99200"/>
              </a:lnSpc>
              <a:spcBef>
                <a:spcPts val="1030"/>
              </a:spcBef>
              <a:buClr>
                <a:srgbClr val="90C226"/>
              </a:buClr>
              <a:buSzPct val="79166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legally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authorized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talk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Debbie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sure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understands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sacrifices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participates.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113664" indent="-342900">
              <a:lnSpc>
                <a:spcPct val="100800"/>
              </a:lnSpc>
              <a:spcBef>
                <a:spcPts val="985"/>
              </a:spcBef>
              <a:buClr>
                <a:srgbClr val="90C226"/>
              </a:buClr>
              <a:buSzPct val="79166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assents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(verbally)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participation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assent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9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refusal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(dissent)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documented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-342900">
              <a:lnSpc>
                <a:spcPct val="100800"/>
              </a:lnSpc>
              <a:spcBef>
                <a:spcPts val="890"/>
              </a:spcBef>
              <a:buClr>
                <a:srgbClr val="90C226"/>
              </a:buClr>
              <a:buSzPct val="79166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</a:t>
            </a:r>
            <a:r>
              <a:rPr sz="2000" spc="-9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times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conflict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enjoys.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630427"/>
            <a:ext cx="8272145" cy="112014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>
              <a:lnSpc>
                <a:spcPts val="4300"/>
              </a:lnSpc>
              <a:spcBef>
                <a:spcPts val="215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Adults</a:t>
            </a:r>
            <a:r>
              <a:rPr spc="-5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without</a:t>
            </a:r>
            <a:r>
              <a:rPr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or</a:t>
            </a:r>
            <a:r>
              <a:rPr spc="-1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limited</a:t>
            </a:r>
            <a:r>
              <a:rPr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decision-making capabilities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2267203"/>
            <a:ext cx="7244927" cy="3597267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54965" marR="27305" indent="-342900">
              <a:lnSpc>
                <a:spcPct val="100600"/>
              </a:lnSpc>
              <a:spcBef>
                <a:spcPts val="80"/>
              </a:spcBef>
              <a:buClr>
                <a:srgbClr val="90C226"/>
              </a:buClr>
              <a:buSzPct val="79166"/>
              <a:buFont typeface="Arial"/>
              <a:buChar char="►"/>
              <a:tabLst>
                <a:tab pos="354965" algn="l"/>
              </a:tabLst>
            </a:pP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Adults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capacity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</a:t>
            </a:r>
            <a:r>
              <a:rPr sz="24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enrollment,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lose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capacity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point</a:t>
            </a:r>
            <a:r>
              <a:rPr sz="2400" spc="-1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during</a:t>
            </a:r>
            <a:r>
              <a:rPr sz="24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4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participation</a:t>
            </a:r>
            <a:r>
              <a:rPr sz="24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(due</a:t>
            </a:r>
            <a:r>
              <a:rPr sz="24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400" spc="-1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Alzheimer’s</a:t>
            </a:r>
            <a:r>
              <a:rPr sz="24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disease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2400" spc="-9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instance)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sz="24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sz="24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</a:t>
            </a:r>
            <a:r>
              <a:rPr sz="24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upon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enrollment.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039"/>
              </a:spcBef>
              <a:buClr>
                <a:srgbClr val="90C226"/>
              </a:buClr>
              <a:buFont typeface="Arial"/>
              <a:buChar char="►"/>
            </a:pP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-342900">
              <a:lnSpc>
                <a:spcPct val="100800"/>
              </a:lnSpc>
              <a:buClr>
                <a:srgbClr val="90C226"/>
              </a:buClr>
              <a:buSzPct val="79166"/>
              <a:buFont typeface="Arial"/>
              <a:buChar char="►"/>
              <a:tabLst>
                <a:tab pos="354965" algn="l"/>
              </a:tabLst>
            </a:pP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writing,</a:t>
            </a:r>
            <a:r>
              <a:rPr sz="24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healthcare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proxy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form,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4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kept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4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subject’s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sz="24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630427"/>
            <a:ext cx="8272145" cy="112014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>
              <a:lnSpc>
                <a:spcPts val="4300"/>
              </a:lnSpc>
              <a:spcBef>
                <a:spcPts val="215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Adults</a:t>
            </a:r>
            <a:r>
              <a:rPr spc="-5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without</a:t>
            </a:r>
            <a:r>
              <a:rPr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or</a:t>
            </a:r>
            <a:r>
              <a:rPr spc="-1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limited</a:t>
            </a:r>
            <a:r>
              <a:rPr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decision-making capabilities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756073" y="1981200"/>
            <a:ext cx="8540327" cy="398339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354965" marR="29845" indent="-342900">
              <a:lnSpc>
                <a:spcPct val="100800"/>
              </a:lnSpc>
              <a:spcBef>
                <a:spcPts val="75"/>
              </a:spcBef>
              <a:buClr>
                <a:srgbClr val="90C226"/>
              </a:buClr>
              <a:buSzPct val="79166"/>
              <a:buFont typeface="Arial"/>
              <a:buChar char="►"/>
              <a:tabLst>
                <a:tab pos="354965" algn="l"/>
              </a:tabLst>
            </a:pP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b="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b="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investigator</a:t>
            </a:r>
            <a:r>
              <a:rPr b="0" spc="-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determines</a:t>
            </a:r>
            <a:r>
              <a:rPr b="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b="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spc="-25" dirty="0">
                <a:latin typeface="Arial" panose="020B0604020202020204" pitchFamily="34" charset="0"/>
                <a:cs typeface="Arial" panose="020B0604020202020204" pitchFamily="34" charset="0"/>
              </a:rPr>
              <a:t>has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lost</a:t>
            </a:r>
            <a:r>
              <a:rPr b="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b="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capacity</a:t>
            </a:r>
            <a:r>
              <a:rPr b="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b="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continue</a:t>
            </a:r>
            <a:r>
              <a:rPr b="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b="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b="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b="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b="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spc="-10" dirty="0">
                <a:latin typeface="Arial" panose="020B0604020202020204" pitchFamily="34" charset="0"/>
                <a:cs typeface="Arial" panose="020B0604020202020204" pitchFamily="34" charset="0"/>
              </a:rPr>
              <a:t>participation,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b="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designated</a:t>
            </a:r>
            <a:r>
              <a:rPr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LAR</a:t>
            </a:r>
            <a:r>
              <a:rPr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b="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spc="-10" dirty="0">
                <a:latin typeface="Arial" panose="020B0604020202020204" pitchFamily="34" charset="0"/>
                <a:cs typeface="Arial" panose="020B0604020202020204" pitchFamily="34" charset="0"/>
              </a:rPr>
              <a:t>consented.</a:t>
            </a:r>
          </a:p>
          <a:p>
            <a:pPr>
              <a:lnSpc>
                <a:spcPct val="100000"/>
              </a:lnSpc>
              <a:spcBef>
                <a:spcPts val="2065"/>
              </a:spcBef>
              <a:buClr>
                <a:srgbClr val="90C226"/>
              </a:buClr>
              <a:buFont typeface="Arial"/>
              <a:buChar char="►"/>
            </a:pPr>
            <a:endParaRPr b="0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-342900">
              <a:lnSpc>
                <a:spcPct val="100000"/>
              </a:lnSpc>
              <a:buClr>
                <a:srgbClr val="90C226"/>
              </a:buClr>
              <a:buSzPct val="79166"/>
              <a:buFont typeface="Arial"/>
              <a:buChar char="►"/>
              <a:tabLst>
                <a:tab pos="354965" algn="l"/>
              </a:tabLst>
            </a:pP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Assent</a:t>
            </a:r>
            <a:r>
              <a:rPr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adult</a:t>
            </a:r>
            <a:r>
              <a:rPr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b="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obtained</a:t>
            </a:r>
            <a:r>
              <a:rPr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b="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possible.</a:t>
            </a:r>
            <a:r>
              <a:rPr b="0" spc="-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spc="-25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sustained</a:t>
            </a:r>
            <a:r>
              <a:rPr b="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objection</a:t>
            </a:r>
            <a:r>
              <a:rPr b="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b="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word</a:t>
            </a:r>
            <a:r>
              <a:rPr b="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b="0" spc="-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b="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b="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b="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b="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spc="-25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continued</a:t>
            </a:r>
            <a:r>
              <a:rPr b="0"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participation</a:t>
            </a:r>
            <a:r>
              <a:rPr b="0"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b="0"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b="0" spc="-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grounds</a:t>
            </a:r>
            <a:r>
              <a:rPr b="0"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b="0" spc="-1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spc="-10" dirty="0">
                <a:latin typeface="Arial" panose="020B0604020202020204" pitchFamily="34" charset="0"/>
                <a:cs typeface="Arial" panose="020B0604020202020204" pitchFamily="34" charset="0"/>
              </a:rPr>
              <a:t>withdrawing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b="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b="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b="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spc="-10" dirty="0">
                <a:latin typeface="Arial" panose="020B0604020202020204" pitchFamily="34" charset="0"/>
                <a:cs typeface="Arial" panose="020B0604020202020204" pitchFamily="34" charset="0"/>
              </a:rPr>
              <a:t>study,</a:t>
            </a:r>
            <a:r>
              <a:rPr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unless</a:t>
            </a:r>
            <a:r>
              <a:rPr b="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b="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offers</a:t>
            </a:r>
            <a:r>
              <a:rPr b="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spc="-10" dirty="0">
                <a:latin typeface="Arial" panose="020B0604020202020204" pitchFamily="34" charset="0"/>
                <a:cs typeface="Arial" panose="020B0604020202020204" pitchFamily="34" charset="0"/>
              </a:rPr>
              <a:t>unique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opportunity</a:t>
            </a:r>
            <a:r>
              <a:rPr b="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b="0" spc="-1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direct</a:t>
            </a:r>
            <a:r>
              <a:rPr b="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benefit</a:t>
            </a:r>
            <a:r>
              <a:rPr b="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b="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otherwise</a:t>
            </a:r>
            <a:r>
              <a:rPr b="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available</a:t>
            </a:r>
            <a:r>
              <a:rPr b="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spc="-10" dirty="0">
                <a:latin typeface="Arial" panose="020B0604020202020204" pitchFamily="34" charset="0"/>
                <a:cs typeface="Arial" panose="020B0604020202020204" pitchFamily="34" charset="0"/>
              </a:rPr>
              <a:t>outside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b="0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dirty="0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b="0"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spc="-10" dirty="0">
                <a:latin typeface="Arial" panose="020B0604020202020204" pitchFamily="34" charset="0"/>
                <a:cs typeface="Arial" panose="020B0604020202020204" pitchFamily="34" charset="0"/>
              </a:rPr>
              <a:t>setting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196595"/>
            <a:ext cx="10679852" cy="1004889"/>
          </a:xfrm>
          <a:prstGeom prst="rect">
            <a:avLst/>
          </a:prstGeom>
        </p:spPr>
        <p:txBody>
          <a:bodyPr vert="horz" wrap="square" lIns="0" tIns="44653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Advanced</a:t>
            </a:r>
            <a:r>
              <a:rPr spc="-7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Consent</a:t>
            </a:r>
            <a:r>
              <a:rPr spc="-6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Issues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1604771"/>
            <a:ext cx="8135620" cy="40513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90C226"/>
              </a:buClr>
              <a:buSzPct val="81250"/>
              <a:buFont typeface="Arial"/>
              <a:buChar char="►"/>
              <a:tabLst>
                <a:tab pos="355600" algn="l"/>
              </a:tabLst>
            </a:pPr>
            <a:r>
              <a:rPr sz="2000" u="heavy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Objectives: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445"/>
              </a:spcBef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167005" indent="-342900">
              <a:lnSpc>
                <a:spcPts val="2020"/>
              </a:lnSpc>
              <a:buClr>
                <a:srgbClr val="90C226"/>
              </a:buClr>
              <a:buSzPct val="80000"/>
              <a:buFont typeface="Arial"/>
              <a:buChar char="•"/>
              <a:tabLst>
                <a:tab pos="354965" algn="l"/>
              </a:tabLst>
            </a:pPr>
            <a:r>
              <a:rPr sz="2000" u="heavy" spc="-7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u="heavy" spc="-3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discuss</a:t>
            </a:r>
            <a:r>
              <a:rPr sz="2000" u="heavy" spc="-4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issues</a:t>
            </a:r>
            <a:r>
              <a:rPr sz="2000" u="heavy" spc="-4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2000" u="heavy" spc="-3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2000" u="heavy" spc="-4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beyond</a:t>
            </a:r>
            <a:r>
              <a:rPr sz="2000" u="heavy" spc="-3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u="heavy" spc="-3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usual</a:t>
            </a:r>
            <a:r>
              <a:rPr sz="2000" u="heavy" spc="-4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boundaries</a:t>
            </a:r>
            <a:r>
              <a:rPr sz="2000" u="heavy" spc="-4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u="heavy" spc="-3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u="heavy" spc="-4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informed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u="heavy" spc="-6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process: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4380" lvl="1" indent="-285115">
              <a:lnSpc>
                <a:spcPct val="100000"/>
              </a:lnSpc>
              <a:spcBef>
                <a:spcPts val="500"/>
              </a:spcBef>
              <a:buClr>
                <a:srgbClr val="90C226"/>
              </a:buClr>
              <a:buSzPct val="80000"/>
              <a:buFont typeface="Courier New"/>
              <a:buChar char="o"/>
              <a:tabLst>
                <a:tab pos="754380" algn="l"/>
              </a:tabLst>
            </a:pP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Assent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5065" lvl="2" indent="-227965">
              <a:lnSpc>
                <a:spcPct val="100000"/>
              </a:lnSpc>
              <a:spcBef>
                <a:spcPts val="480"/>
              </a:spcBef>
              <a:buClr>
                <a:srgbClr val="90C226"/>
              </a:buClr>
              <a:buSzPct val="80000"/>
              <a:buFont typeface="Courier New"/>
              <a:buChar char="o"/>
              <a:tabLst>
                <a:tab pos="11550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Obtaining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permission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guardian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55700" marR="5080" lvl="2" indent="-228600">
              <a:lnSpc>
                <a:spcPct val="79000"/>
              </a:lnSpc>
              <a:spcBef>
                <a:spcPts val="1005"/>
              </a:spcBef>
              <a:buClr>
                <a:srgbClr val="90C226"/>
              </a:buClr>
              <a:buSzPct val="80000"/>
              <a:buFont typeface="Courier New"/>
              <a:buChar char="o"/>
              <a:tabLst>
                <a:tab pos="1155700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Obtaining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legally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authorized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those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diminished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cognitive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abilities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4380" lvl="1" indent="-285115">
              <a:lnSpc>
                <a:spcPct val="100000"/>
              </a:lnSpc>
              <a:spcBef>
                <a:spcPts val="600"/>
              </a:spcBef>
              <a:buClr>
                <a:srgbClr val="90C226"/>
              </a:buClr>
              <a:buSzPct val="80000"/>
              <a:buFont typeface="Courier New"/>
              <a:buChar char="o"/>
              <a:tabLst>
                <a:tab pos="754380" algn="l"/>
              </a:tabLst>
            </a:pP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English-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subjects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4380" lvl="1" indent="-285115">
              <a:lnSpc>
                <a:spcPct val="100000"/>
              </a:lnSpc>
              <a:spcBef>
                <a:spcPts val="505"/>
              </a:spcBef>
              <a:buClr>
                <a:srgbClr val="90C226"/>
              </a:buClr>
              <a:buSzPct val="80000"/>
              <a:buFont typeface="Courier New"/>
              <a:buChar char="o"/>
              <a:tabLst>
                <a:tab pos="754380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Alteration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4380" lvl="1" indent="-285115">
              <a:lnSpc>
                <a:spcPct val="100000"/>
              </a:lnSpc>
              <a:spcBef>
                <a:spcPts val="505"/>
              </a:spcBef>
              <a:buClr>
                <a:srgbClr val="90C226"/>
              </a:buClr>
              <a:buSzPct val="80000"/>
              <a:buFont typeface="Courier New"/>
              <a:buChar char="o"/>
              <a:tabLst>
                <a:tab pos="754380" algn="l"/>
              </a:tabLst>
            </a:pP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Waiver</a:t>
            </a:r>
            <a:r>
              <a:rPr sz="2000"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4380" lvl="1" indent="-285115">
              <a:lnSpc>
                <a:spcPct val="100000"/>
              </a:lnSpc>
              <a:spcBef>
                <a:spcPts val="505"/>
              </a:spcBef>
              <a:buClr>
                <a:srgbClr val="90C226"/>
              </a:buClr>
              <a:buSzPct val="80000"/>
              <a:buFont typeface="Courier New"/>
              <a:buChar char="o"/>
              <a:tabLst>
                <a:tab pos="754380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Remote,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telephone,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electronic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signatures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630427"/>
            <a:ext cx="8272145" cy="112014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>
              <a:lnSpc>
                <a:spcPts val="4300"/>
              </a:lnSpc>
              <a:spcBef>
                <a:spcPts val="215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Adults</a:t>
            </a:r>
            <a:r>
              <a:rPr spc="-5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without</a:t>
            </a:r>
            <a:r>
              <a:rPr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or</a:t>
            </a:r>
            <a:r>
              <a:rPr spc="-1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limited</a:t>
            </a:r>
            <a:r>
              <a:rPr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decision-making capabilities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2179827"/>
            <a:ext cx="8257540" cy="373807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54965" marR="24130" indent="-342900">
              <a:lnSpc>
                <a:spcPct val="101400"/>
              </a:lnSpc>
              <a:spcBef>
                <a:spcPts val="50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assent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4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300"/>
              </a:spcBef>
              <a:buClr>
                <a:srgbClr val="90C226"/>
              </a:buClr>
              <a:buFont typeface="Arial"/>
              <a:buChar char="►"/>
            </a:pP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-342900">
              <a:lnSpc>
                <a:spcPts val="3290"/>
              </a:lnSpc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cannot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assent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24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assent</a:t>
            </a:r>
            <a:r>
              <a:rPr sz="24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295"/>
              </a:spcBef>
              <a:buClr>
                <a:srgbClr val="90C226"/>
              </a:buClr>
              <a:buFont typeface="Arial"/>
              <a:buChar char="►"/>
            </a:pP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474980" indent="-342900">
              <a:lnSpc>
                <a:spcPts val="3290"/>
              </a:lnSpc>
              <a:spcBef>
                <a:spcPts val="5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sz="24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lack</a:t>
            </a:r>
            <a:r>
              <a:rPr sz="24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4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capacity</a:t>
            </a:r>
            <a:r>
              <a:rPr sz="24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4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informed</a:t>
            </a:r>
            <a:r>
              <a:rPr sz="24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4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temporary</a:t>
            </a:r>
            <a:r>
              <a:rPr sz="24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obtain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4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possible.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457200"/>
            <a:ext cx="618553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Non-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English-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Speaking</a:t>
            </a:r>
            <a:r>
              <a:rPr spc="2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Subject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1999763"/>
            <a:ext cx="8540327" cy="408958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4965" marR="6350" indent="-342900">
              <a:lnSpc>
                <a:spcPct val="100200"/>
              </a:lnSpc>
              <a:spcBef>
                <a:spcPts val="90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  <a:tab pos="5687060" algn="l"/>
              </a:tabLst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r>
              <a:rPr sz="24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CFR</a:t>
            </a:r>
            <a:r>
              <a:rPr sz="2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46.116</a:t>
            </a:r>
            <a:r>
              <a:rPr sz="24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sz="2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CFR</a:t>
            </a:r>
            <a:r>
              <a:rPr sz="24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50.20:</a:t>
            </a:r>
            <a:r>
              <a:rPr lang="en-US" sz="2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information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400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representative</a:t>
            </a:r>
            <a:r>
              <a:rPr sz="24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shall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400" u="heavy" spc="-5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4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sz="2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understandable</a:t>
            </a:r>
            <a:r>
              <a:rPr sz="2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4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sz="2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400" spc="-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representative.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125"/>
              </a:spcBef>
              <a:buClr>
                <a:srgbClr val="90C226"/>
              </a:buClr>
              <a:buFont typeface="Arial"/>
              <a:buChar char="►"/>
            </a:pP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-342900">
              <a:lnSpc>
                <a:spcPct val="100200"/>
              </a:lnSpc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2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UTHSC,</a:t>
            </a:r>
            <a:r>
              <a:rPr sz="2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requirement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4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sz="24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IRB</a:t>
            </a:r>
            <a:r>
              <a:rPr sz="24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approval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2400" spc="-1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  <a:r>
              <a:rPr sz="24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r>
              <a:rPr sz="2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subjects</a:t>
            </a:r>
            <a:r>
              <a:rPr sz="24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sz="24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enrollment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along</a:t>
            </a:r>
            <a:r>
              <a:rPr sz="2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4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fully</a:t>
            </a:r>
            <a:r>
              <a:rPr sz="24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translated</a:t>
            </a:r>
            <a:r>
              <a:rPr sz="24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4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sz="24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4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5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native</a:t>
            </a:r>
            <a:r>
              <a:rPr sz="2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sz="2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4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subject.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55015" lvl="1" indent="-288925">
              <a:lnSpc>
                <a:spcPct val="100000"/>
              </a:lnSpc>
              <a:spcBef>
                <a:spcPts val="940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755015" algn="l"/>
              </a:tabLst>
            </a:pPr>
            <a:r>
              <a:rPr sz="2400" spc="-3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400" spc="-1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Declaration</a:t>
            </a:r>
            <a:r>
              <a:rPr sz="2400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400" spc="-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0" dirty="0">
                <a:latin typeface="Arial" panose="020B0604020202020204" pitchFamily="34" charset="0"/>
                <a:cs typeface="Arial" panose="020B0604020202020204" pitchFamily="34" charset="0"/>
              </a:rPr>
              <a:t>Translation</a:t>
            </a:r>
            <a:r>
              <a:rPr sz="2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4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latin typeface="Arial" panose="020B0604020202020204" pitchFamily="34" charset="0"/>
                <a:cs typeface="Arial" panose="020B0604020202020204" pitchFamily="34" charset="0"/>
              </a:rPr>
              <a:t>required.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7811" y="457200"/>
            <a:ext cx="755650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Non-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English-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Speaking</a:t>
            </a:r>
            <a:r>
              <a:rPr spc="-2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Subjects</a:t>
            </a:r>
            <a:r>
              <a:rPr spc="-3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(cont.)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07811" y="1981200"/>
            <a:ext cx="8640989" cy="358662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4965" marR="5080" indent="-342900">
              <a:lnSpc>
                <a:spcPct val="100200"/>
              </a:lnSpc>
              <a:spcBef>
                <a:spcPts val="90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24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UTHSC,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obtaining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informed</a:t>
            </a:r>
            <a:r>
              <a:rPr sz="24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sz="24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4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fluent</a:t>
            </a:r>
            <a:r>
              <a:rPr sz="24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4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both</a:t>
            </a:r>
            <a:r>
              <a:rPr sz="24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  <a:r>
              <a:rPr sz="24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4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sz="24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400" spc="-9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legally</a:t>
            </a:r>
            <a:r>
              <a:rPr sz="24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authorized</a:t>
            </a:r>
            <a:r>
              <a:rPr sz="24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representative,</a:t>
            </a:r>
            <a:r>
              <a:rPr sz="24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400" spc="-9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assisted</a:t>
            </a:r>
            <a:r>
              <a:rPr sz="24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24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24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interpreter.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6730" indent="-342900">
              <a:lnSpc>
                <a:spcPct val="101099"/>
              </a:lnSpc>
              <a:spcBef>
                <a:spcPts val="900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  <a:r>
              <a:rPr sz="24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400" spc="-10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friends</a:t>
            </a:r>
            <a:r>
              <a:rPr sz="24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prospective</a:t>
            </a:r>
            <a:r>
              <a:rPr sz="24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legally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authorized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serve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interpreters.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7620" indent="-342900">
              <a:lnSpc>
                <a:spcPct val="99600"/>
              </a:lnSpc>
              <a:spcBef>
                <a:spcPts val="975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sz="24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24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acceptable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2400" spc="-9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4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verbal</a:t>
            </a:r>
            <a:r>
              <a:rPr sz="24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translation</a:t>
            </a:r>
            <a:r>
              <a:rPr sz="24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4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informed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4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substituted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24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4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written</a:t>
            </a:r>
            <a:r>
              <a:rPr sz="24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translation.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381000"/>
            <a:ext cx="7930727" cy="1558887"/>
          </a:xfrm>
          <a:prstGeom prst="rect">
            <a:avLst/>
          </a:prstGeom>
        </p:spPr>
        <p:txBody>
          <a:bodyPr vert="horz" wrap="square" lIns="0" tIns="44653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Non-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English-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Speaking</a:t>
            </a:r>
            <a:r>
              <a:rPr spc="-2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Subjects</a:t>
            </a:r>
            <a:r>
              <a:rPr spc="-3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(cont.)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2286000"/>
            <a:ext cx="8464127" cy="21532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99600"/>
              </a:lnSpc>
              <a:spcBef>
                <a:spcPts val="110"/>
              </a:spcBef>
            </a:pP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sz="2800" spc="-1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institutions</a:t>
            </a:r>
            <a:r>
              <a:rPr sz="2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“Short</a:t>
            </a:r>
            <a:r>
              <a:rPr sz="28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form”</a:t>
            </a:r>
            <a:r>
              <a:rPr sz="2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sz="28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8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  <a:r>
              <a:rPr sz="2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attests</a:t>
            </a:r>
            <a:r>
              <a:rPr sz="2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2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8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r>
              <a:rPr sz="28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informed</a:t>
            </a:r>
            <a:r>
              <a:rPr sz="2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sz="28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sz="2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presented</a:t>
            </a:r>
            <a:r>
              <a:rPr sz="2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orally</a:t>
            </a:r>
            <a:r>
              <a:rPr sz="2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8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sz="2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800" spc="-1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legally</a:t>
            </a:r>
            <a:r>
              <a:rPr sz="2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authorized</a:t>
            </a:r>
            <a:r>
              <a:rPr sz="2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representative.</a:t>
            </a:r>
            <a:r>
              <a:rPr sz="2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8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sz="2800" spc="-10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  <a:r>
              <a:rPr sz="28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whether</a:t>
            </a:r>
            <a:r>
              <a:rPr sz="2800" spc="-10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sz="2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8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allowed.</a:t>
            </a:r>
            <a:endParaRPr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2000" y="765450"/>
            <a:ext cx="8077200" cy="53270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Translator’s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Declaration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2785110">
              <a:lnSpc>
                <a:spcPct val="100000"/>
              </a:lnSpc>
              <a:tabLst>
                <a:tab pos="2115820" algn="l"/>
                <a:tab pos="2496820" algn="l"/>
                <a:tab pos="4163695" algn="l"/>
                <a:tab pos="5216525" algn="l"/>
              </a:tabLst>
            </a:pP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IRB#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	Study</a:t>
            </a:r>
            <a:r>
              <a:rPr spc="-8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 Principal</a:t>
            </a:r>
            <a:r>
              <a:rPr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Investigator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spc="-75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UTHSC</a:t>
            </a:r>
            <a:r>
              <a:rPr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Institutional</a:t>
            </a:r>
            <a:r>
              <a:rPr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Board: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00000"/>
              </a:lnSpc>
              <a:tabLst>
                <a:tab pos="1697989" algn="l"/>
                <a:tab pos="3829050" algn="l"/>
              </a:tabLst>
            </a:pP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I,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declare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am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fluent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understand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English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language and the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language.</a:t>
            </a:r>
            <a:r>
              <a:rPr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75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best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knowledge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belief,</a:t>
            </a:r>
            <a:r>
              <a:rPr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attached</a:t>
            </a:r>
            <a:r>
              <a:rPr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translation(s)</a:t>
            </a:r>
            <a:r>
              <a:rPr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true,</a:t>
            </a:r>
            <a:r>
              <a:rPr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accurate</a:t>
            </a:r>
            <a:r>
              <a:rPr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correct.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tabLst>
                <a:tab pos="7595870" algn="l"/>
              </a:tabLst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Attached (1)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original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(In English)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and (2)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Translated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versions(s).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3558540">
              <a:lnSpc>
                <a:spcPct val="100000"/>
              </a:lnSpc>
              <a:tabLst>
                <a:tab pos="3521075" algn="l"/>
                <a:tab pos="4443095" algn="l"/>
              </a:tabLst>
            </a:pP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Translator’s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(Print):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Address: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6873875">
              <a:lnSpc>
                <a:spcPct val="100000"/>
              </a:lnSpc>
            </a:pP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Phone</a:t>
            </a:r>
            <a:r>
              <a:rPr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No. </a:t>
            </a:r>
            <a:r>
              <a:rPr dirty="0">
                <a:latin typeface="Arial" panose="020B0604020202020204" pitchFamily="34" charset="0"/>
                <a:cs typeface="Arial" panose="020B0604020202020204" pitchFamily="34" charset="0"/>
              </a:rPr>
              <a:t>Fax.</a:t>
            </a:r>
            <a:r>
              <a:rPr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5" dirty="0">
                <a:latin typeface="Arial" panose="020B0604020202020204" pitchFamily="34" charset="0"/>
                <a:cs typeface="Arial" panose="020B0604020202020204" pitchFamily="34" charset="0"/>
              </a:rPr>
              <a:t>No.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tabLst>
                <a:tab pos="2141220" algn="l"/>
              </a:tabLst>
            </a:pP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E-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mail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tabLst>
                <a:tab pos="3858260" algn="l"/>
                <a:tab pos="6144895" algn="l"/>
              </a:tabLst>
            </a:pPr>
            <a:r>
              <a:rPr spc="-10" dirty="0">
                <a:latin typeface="Arial" panose="020B0604020202020204" pitchFamily="34" charset="0"/>
                <a:cs typeface="Arial" panose="020B0604020202020204" pitchFamily="34" charset="0"/>
              </a:rPr>
              <a:t>Signature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pc="-20" dirty="0"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  <a:r>
              <a:rPr u="heavy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609600"/>
            <a:ext cx="8235527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Non-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English-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speaking</a:t>
            </a:r>
            <a:r>
              <a:rPr spc="2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subjects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1676469"/>
            <a:ext cx="8431530" cy="35050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study: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460"/>
              </a:spcBef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478790" indent="-342900">
              <a:lnSpc>
                <a:spcPts val="2690"/>
              </a:lnSpc>
              <a:buClr>
                <a:srgbClr val="90C226"/>
              </a:buClr>
              <a:buSzPct val="78571"/>
              <a:buFont typeface="Arial"/>
              <a:buChar char="•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Jane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experienced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0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coordinator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managing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rare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disease.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565"/>
              </a:spcBef>
              <a:buClr>
                <a:srgbClr val="90C226"/>
              </a:buClr>
              <a:buFont typeface="Arial"/>
              <a:buChar char="•"/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373380" indent="-342900">
              <a:lnSpc>
                <a:spcPct val="78900"/>
              </a:lnSpc>
              <a:buClr>
                <a:srgbClr val="90C226"/>
              </a:buClr>
              <a:buSzPct val="78571"/>
              <a:buFont typeface="Arial"/>
              <a:buChar char="•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sz="2000" spc="-9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site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approved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20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subjects;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subjects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enrolled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</a:t>
            </a:r>
            <a:r>
              <a:rPr sz="2000" spc="-9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enrollment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ends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months.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470"/>
              </a:spcBef>
              <a:buClr>
                <a:srgbClr val="90C226"/>
              </a:buClr>
              <a:buFont typeface="Arial"/>
              <a:buChar char="•"/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-342900">
              <a:lnSpc>
                <a:spcPct val="80400"/>
              </a:lnSpc>
              <a:buClr>
                <a:srgbClr val="90C226"/>
              </a:buClr>
              <a:buSzPct val="78571"/>
              <a:buFont typeface="Arial"/>
              <a:buChar char="•"/>
              <a:tabLst>
                <a:tab pos="354965" algn="l"/>
              </a:tabLst>
            </a:pP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1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English-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meets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criteria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study,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IRB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approved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subjects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7835" y="609600"/>
            <a:ext cx="290976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Solutions: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47835" y="1524000"/>
            <a:ext cx="7244927" cy="45586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90C226"/>
              </a:buClr>
              <a:buSzPct val="79166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Jane’s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IRB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doesn’t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short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sz="2000" spc="-9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institution,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return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IRB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approved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English-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speaking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subjects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sz="2000" spc="-10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study.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sz="2000" spc="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quickly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interpreter</a:t>
            </a:r>
            <a:r>
              <a:rPr sz="20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interpreting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translate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sz="2000" spc="-9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informed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translate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sz="2000" spc="-10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visits.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135"/>
              </a:spcBef>
              <a:buClr>
                <a:srgbClr val="90C226"/>
              </a:buClr>
              <a:buFont typeface="Arial"/>
              <a:buChar char="►"/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336550" indent="-342900">
              <a:lnSpc>
                <a:spcPct val="100800"/>
              </a:lnSpc>
              <a:buClr>
                <a:srgbClr val="90C226"/>
              </a:buClr>
              <a:buSzPct val="79166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Jane’s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IRB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short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form,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enroll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050"/>
              </a:spcBef>
              <a:buClr>
                <a:srgbClr val="90C226"/>
              </a:buClr>
              <a:buFont typeface="Arial"/>
              <a:buChar char="►"/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24765" indent="-342900">
              <a:lnSpc>
                <a:spcPct val="100400"/>
              </a:lnSpc>
              <a:spcBef>
                <a:spcPts val="5"/>
              </a:spcBef>
              <a:buClr>
                <a:srgbClr val="90C226"/>
              </a:buClr>
              <a:buSzPct val="79166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Jane’s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IRB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short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form,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pro-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begin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dialogue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changing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procedure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</a:t>
            </a:r>
            <a:r>
              <a:rPr sz="20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371469"/>
            <a:ext cx="10679852" cy="764824"/>
          </a:xfrm>
          <a:prstGeom prst="rect">
            <a:avLst/>
          </a:prstGeom>
        </p:spPr>
        <p:txBody>
          <a:bodyPr vert="horz" wrap="square" lIns="0" tIns="20878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Illiterate</a:t>
            </a:r>
            <a:r>
              <a:rPr spc="-1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Subjects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1569211"/>
            <a:ext cx="8305800" cy="4301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Clr>
                <a:srgbClr val="90C226"/>
              </a:buClr>
              <a:buSzPct val="79166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policies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sz="20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institution.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160"/>
              </a:spcBef>
              <a:buClr>
                <a:srgbClr val="90C226"/>
              </a:buClr>
              <a:buFont typeface="Arial"/>
              <a:buChar char="►"/>
            </a:pP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32384" indent="-342900">
              <a:lnSpc>
                <a:spcPct val="100000"/>
              </a:lnSpc>
              <a:buClr>
                <a:srgbClr val="90C226"/>
              </a:buClr>
              <a:buSzPct val="79166"/>
              <a:buFont typeface="Arial"/>
              <a:buChar char="►"/>
              <a:tabLst>
                <a:tab pos="354965" algn="l"/>
              </a:tabLst>
            </a:pP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Generally,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subjects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“X”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sz="20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“mark”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rather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signature.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039"/>
              </a:spcBef>
              <a:buClr>
                <a:srgbClr val="90C226"/>
              </a:buClr>
              <a:buFont typeface="Arial"/>
              <a:buChar char="►"/>
            </a:pP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44830" indent="-342900">
              <a:lnSpc>
                <a:spcPct val="100800"/>
              </a:lnSpc>
              <a:buClr>
                <a:srgbClr val="90C226"/>
              </a:buClr>
              <a:buSzPct val="79166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sz="2000" spc="-1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discussed,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able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describe: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6465" lvl="1" indent="-575945">
              <a:lnSpc>
                <a:spcPct val="100000"/>
              </a:lnSpc>
              <a:spcBef>
                <a:spcPts val="1030"/>
              </a:spcBef>
              <a:buAutoNum type="alphaLcPeriod"/>
              <a:tabLst>
                <a:tab pos="9264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procedures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terms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6465" lvl="1" indent="-575945">
              <a:lnSpc>
                <a:spcPct val="100000"/>
              </a:lnSpc>
              <a:spcBef>
                <a:spcPts val="1010"/>
              </a:spcBef>
              <a:buAutoNum type="alphaLcPeriod"/>
              <a:tabLst>
                <a:tab pos="9264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risk(s)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benefit(s)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7100" marR="5080" lvl="1" indent="-576580">
              <a:lnSpc>
                <a:spcPct val="100800"/>
              </a:lnSpc>
              <a:spcBef>
                <a:spcPts val="890"/>
              </a:spcBef>
              <a:buAutoNum type="alphaLcPeriod"/>
              <a:tabLst>
                <a:tab pos="927100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indicate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approval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1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disapproval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regarding</a:t>
            </a:r>
            <a:r>
              <a:rPr sz="2000"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participation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381000"/>
            <a:ext cx="486410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lliterate</a:t>
            </a:r>
            <a:r>
              <a:rPr spc="-9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Subjects</a:t>
            </a:r>
            <a:r>
              <a:rPr spc="-9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(cont.)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1981200"/>
            <a:ext cx="7854527" cy="3443250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354965" marR="323850" indent="-342900">
              <a:lnSpc>
                <a:spcPts val="3310"/>
              </a:lnSpc>
              <a:spcBef>
                <a:spcPts val="250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Fully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details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informed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 process.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000"/>
              </a:spcBef>
              <a:buClr>
                <a:srgbClr val="90C226"/>
              </a:buClr>
              <a:buFont typeface="Arial"/>
              <a:buChar char="►"/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-342900">
              <a:lnSpc>
                <a:spcPct val="100200"/>
              </a:lnSpc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  <a:tab pos="1678939" algn="l"/>
              </a:tabLst>
            </a:pP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1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informed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subject’s</a:t>
            </a:r>
            <a:r>
              <a:rPr sz="2000"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</a:t>
            </a:r>
            <a:r>
              <a:rPr sz="20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signature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obtaining consent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should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r>
              <a:rPr sz="2000" spc="-1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legally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authorized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125"/>
              </a:spcBef>
              <a:buClr>
                <a:srgbClr val="90C226"/>
              </a:buClr>
              <a:buFont typeface="Arial"/>
              <a:buChar char="►"/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12700" indent="-342900">
              <a:lnSpc>
                <a:spcPct val="100200"/>
              </a:lnSpc>
              <a:spcBef>
                <a:spcPts val="5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sz="2000" spc="-11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whether</a:t>
            </a:r>
            <a:r>
              <a:rPr sz="2000" spc="-11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video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audiotaping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documentation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sz="20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(with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permission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individual)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3717" y="609600"/>
            <a:ext cx="7168727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Visually</a:t>
            </a:r>
            <a:r>
              <a:rPr spc="-16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Impaired</a:t>
            </a:r>
            <a:r>
              <a:rPr spc="-17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Subjects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43717" y="1611323"/>
            <a:ext cx="7638284" cy="36353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policies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sz="2000" spc="-9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085"/>
              </a:spcBef>
              <a:buClr>
                <a:srgbClr val="90C226"/>
              </a:buClr>
              <a:buFont typeface="Arial"/>
              <a:buChar char="►"/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-342900">
              <a:lnSpc>
                <a:spcPct val="101400"/>
              </a:lnSpc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Generally,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subjects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enrolled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making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placing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“X”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sz="20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“mark”.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100"/>
              </a:spcBef>
              <a:buClr>
                <a:srgbClr val="90C226"/>
              </a:buClr>
              <a:buFont typeface="Arial"/>
              <a:buChar char="►"/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23495" indent="-342900">
              <a:lnSpc>
                <a:spcPct val="100200"/>
              </a:lnSpc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unable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“X”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signature</a:t>
            </a:r>
            <a:r>
              <a:rPr sz="20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line,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he/she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verbally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designate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(for</a:t>
            </a:r>
            <a:r>
              <a:rPr sz="2000" spc="-9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example,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relative,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hospital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advocate,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worker,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etc.)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2000" spc="-1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him/her,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provided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latter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party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involved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630427"/>
            <a:ext cx="7002780" cy="112014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>
              <a:lnSpc>
                <a:spcPts val="4300"/>
              </a:lnSpc>
              <a:spcBef>
                <a:spcPts val="215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Regulations/Guidance</a:t>
            </a:r>
            <a:r>
              <a:rPr spc="-12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for</a:t>
            </a:r>
            <a:r>
              <a:rPr spc="-17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Informed Consent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2423667"/>
            <a:ext cx="8243570" cy="3104183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354965" marR="34925" indent="-342900" algn="just">
              <a:lnSpc>
                <a:spcPct val="81400"/>
              </a:lnSpc>
              <a:spcBef>
                <a:spcPts val="590"/>
              </a:spcBef>
              <a:buClr>
                <a:srgbClr val="90C226"/>
              </a:buClr>
              <a:buSzPct val="81818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1991,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Rule,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CFR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46,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adopted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many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governmental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agencies.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rule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baseline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ethics.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7100" marR="288925" algn="just">
              <a:lnSpc>
                <a:spcPct val="79100"/>
              </a:lnSpc>
              <a:spcBef>
                <a:spcPts val="1005"/>
              </a:spcBef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revised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rule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implemented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21,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2019.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600"/>
              </a:spcBef>
            </a:pP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250825" indent="-342900">
              <a:lnSpc>
                <a:spcPct val="79100"/>
              </a:lnSpc>
              <a:buClr>
                <a:srgbClr val="90C226"/>
              </a:buClr>
              <a:buSzPct val="81818"/>
              <a:buFont typeface="Arial"/>
              <a:buChar char="►"/>
              <a:tabLst>
                <a:tab pos="354965" algn="l"/>
                <a:tab pos="14725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199I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2000" spc="-9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Harmonisation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Practice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[GCP</a:t>
            </a:r>
            <a:r>
              <a:rPr sz="2000" spc="-1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E6</a:t>
            </a:r>
            <a:r>
              <a:rPr sz="2000" spc="-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(R2)].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7100" marR="5080">
              <a:lnSpc>
                <a:spcPts val="2110"/>
              </a:lnSpc>
              <a:spcBef>
                <a:spcPts val="970"/>
              </a:spcBef>
            </a:pP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Freely</a:t>
            </a:r>
            <a:r>
              <a:rPr sz="2000" u="heavy" spc="-6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r>
              <a:rPr sz="2000" u="heavy" spc="-6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informed</a:t>
            </a:r>
            <a:r>
              <a:rPr sz="2000" u="heavy" spc="-6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u="heavy" spc="-6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sz="2000" u="heavy" spc="-6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u="heavy" spc="-6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obtained</a:t>
            </a:r>
            <a:r>
              <a:rPr sz="2000" u="heavy" spc="-6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sz="2000" u="heavy" spc="-6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every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sz="2000" u="heavy" spc="-3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prior</a:t>
            </a:r>
            <a:r>
              <a:rPr sz="2000" u="heavy" spc="-7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u="heavy" spc="-3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clinical</a:t>
            </a:r>
            <a:r>
              <a:rPr sz="2000" u="heavy" spc="-3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trial</a:t>
            </a:r>
            <a:r>
              <a:rPr sz="2000" u="heavy" spc="-3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participation.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8384" y="501701"/>
            <a:ext cx="7928416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Visually</a:t>
            </a:r>
            <a:r>
              <a:rPr spc="-13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Impaired</a:t>
            </a:r>
            <a:r>
              <a:rPr spc="-14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Subjects</a:t>
            </a:r>
            <a:r>
              <a:rPr spc="-13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(cont.)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8384" y="2286000"/>
            <a:ext cx="8616527" cy="271382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402590">
              <a:lnSpc>
                <a:spcPts val="3290"/>
              </a:lnSpc>
              <a:spcBef>
                <a:spcPts val="265"/>
              </a:spcBef>
            </a:pP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sz="2400" spc="-1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sz="24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discussed,</a:t>
            </a:r>
            <a:r>
              <a:rPr sz="24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sz="24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sz="24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4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able</a:t>
            </a:r>
            <a:r>
              <a:rPr sz="24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4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describe: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01675" indent="-351155">
              <a:lnSpc>
                <a:spcPct val="100000"/>
              </a:lnSpc>
              <a:spcBef>
                <a:spcPts val="935"/>
              </a:spcBef>
              <a:buAutoNum type="alphaLcPeriod"/>
              <a:tabLst>
                <a:tab pos="701675" algn="l"/>
              </a:tabLst>
            </a:pP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4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procedures</a:t>
            </a:r>
            <a:r>
              <a:rPr sz="24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4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</a:t>
            </a:r>
            <a:r>
              <a:rPr sz="24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terms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6440" indent="-375920">
              <a:lnSpc>
                <a:spcPct val="100000"/>
              </a:lnSpc>
              <a:spcBef>
                <a:spcPts val="1055"/>
              </a:spcBef>
              <a:buAutoNum type="alphaLcPeriod"/>
              <a:tabLst>
                <a:tab pos="726440" algn="l"/>
              </a:tabLst>
            </a:pP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risk(s)</a:t>
            </a:r>
            <a:r>
              <a:rPr sz="24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4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benefit(s)</a:t>
            </a:r>
            <a:r>
              <a:rPr sz="24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4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</a:t>
            </a:r>
            <a:r>
              <a:rPr sz="24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4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00405" marR="380365" indent="-349885">
              <a:lnSpc>
                <a:spcPct val="101400"/>
              </a:lnSpc>
              <a:spcBef>
                <a:spcPts val="890"/>
              </a:spcBef>
              <a:buAutoNum type="alphaLcPeriod"/>
              <a:tabLst>
                <a:tab pos="701675" algn="l"/>
              </a:tabLst>
            </a:pP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indicate</a:t>
            </a:r>
            <a:r>
              <a:rPr sz="24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approval</a:t>
            </a:r>
            <a:r>
              <a:rPr sz="2400"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400" spc="-1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disapproval</a:t>
            </a:r>
            <a:r>
              <a:rPr sz="24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regarding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participation</a:t>
            </a:r>
            <a:r>
              <a:rPr sz="24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0739" y="381000"/>
            <a:ext cx="6940127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Visually</a:t>
            </a:r>
            <a:r>
              <a:rPr spc="-13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Impaired</a:t>
            </a:r>
            <a:r>
              <a:rPr spc="-14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Subjects</a:t>
            </a:r>
            <a:r>
              <a:rPr spc="-13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(cont.)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0739" y="1981200"/>
            <a:ext cx="7537370" cy="37529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354965" marR="323850" indent="-342900">
              <a:lnSpc>
                <a:spcPts val="3290"/>
              </a:lnSpc>
              <a:spcBef>
                <a:spcPts val="265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Fully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details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informed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 process.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025"/>
              </a:spcBef>
              <a:buClr>
                <a:srgbClr val="90C226"/>
              </a:buClr>
              <a:buFont typeface="Arial"/>
              <a:buChar char="►"/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-342900">
              <a:lnSpc>
                <a:spcPct val="100200"/>
              </a:lnSpc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  <a:tab pos="1678939" algn="l"/>
              </a:tabLst>
            </a:pP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1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informed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subject’s</a:t>
            </a:r>
            <a:r>
              <a:rPr sz="2000"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</a:t>
            </a:r>
            <a:r>
              <a:rPr sz="20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signature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obtaining consent</a:t>
            </a:r>
            <a:r>
              <a:rPr lang="en-US"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r>
              <a:rPr sz="2000" spc="-1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legally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authorized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105"/>
              </a:spcBef>
              <a:buClr>
                <a:srgbClr val="90C226"/>
              </a:buClr>
              <a:buFont typeface="Arial"/>
              <a:buChar char="►"/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12700" indent="-342900">
              <a:lnSpc>
                <a:spcPct val="100200"/>
              </a:lnSpc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sz="2000" spc="-11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whether</a:t>
            </a:r>
            <a:r>
              <a:rPr sz="2000" spc="-11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video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audiotaping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documentation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sz="20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(with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permission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individual)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4855" y="533400"/>
            <a:ext cx="10679852" cy="1004889"/>
          </a:xfrm>
          <a:prstGeom prst="rect">
            <a:avLst/>
          </a:prstGeom>
        </p:spPr>
        <p:txBody>
          <a:bodyPr vert="horz" wrap="square" lIns="0" tIns="44653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Visually</a:t>
            </a:r>
            <a:r>
              <a:rPr spc="-16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Impaired</a:t>
            </a:r>
            <a:r>
              <a:rPr spc="-17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Subjects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09600" y="2683192"/>
            <a:ext cx="8845127" cy="149161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algn="just">
              <a:lnSpc>
                <a:spcPct val="100299"/>
              </a:lnSpc>
              <a:spcBef>
                <a:spcPts val="85"/>
              </a:spcBef>
            </a:pPr>
            <a:r>
              <a:rPr sz="32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sz="32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32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large,</a:t>
            </a:r>
            <a:r>
              <a:rPr sz="32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</a:t>
            </a:r>
            <a:r>
              <a:rPr sz="32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32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r>
              <a:rPr sz="32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</a:t>
            </a:r>
            <a:r>
              <a:rPr sz="32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3200" spc="-9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32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forms</a:t>
            </a:r>
            <a:r>
              <a:rPr lang="en-US" sz="32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US" sz="3200" spc="-9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sz="32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sz="3200" spc="-9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printed</a:t>
            </a:r>
            <a:r>
              <a:rPr sz="32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</a:t>
            </a:r>
            <a:r>
              <a:rPr lang="en-US" sz="32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32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subjects</a:t>
            </a:r>
            <a:r>
              <a:rPr sz="32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sz="32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asked</a:t>
            </a:r>
            <a:r>
              <a:rPr sz="32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32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2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read.</a:t>
            </a:r>
            <a:endParaRPr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196595"/>
            <a:ext cx="5873327" cy="1558887"/>
          </a:xfrm>
          <a:prstGeom prst="rect">
            <a:avLst/>
          </a:prstGeom>
        </p:spPr>
        <p:txBody>
          <a:bodyPr vert="horz" wrap="square" lIns="0" tIns="44653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Subjects</a:t>
            </a:r>
            <a:r>
              <a:rPr spc="-6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who</a:t>
            </a:r>
            <a:r>
              <a:rPr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are</a:t>
            </a:r>
            <a:r>
              <a:rPr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deaf</a:t>
            </a:r>
            <a:r>
              <a:rPr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or</a:t>
            </a:r>
            <a:r>
              <a:rPr spc="-114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hard</a:t>
            </a:r>
            <a:r>
              <a:rPr spc="-5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of</a:t>
            </a:r>
            <a:r>
              <a:rPr spc="-4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hearing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2179940"/>
            <a:ext cx="7746365" cy="2498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sz="24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4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4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</a:t>
            </a:r>
            <a:r>
              <a:rPr sz="24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sz="24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interpreter</a:t>
            </a:r>
            <a:r>
              <a:rPr sz="24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needed.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130"/>
              </a:spcBef>
              <a:buClr>
                <a:srgbClr val="90C226"/>
              </a:buClr>
              <a:buFont typeface="Arial"/>
              <a:buChar char="►"/>
            </a:pP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-342900">
              <a:lnSpc>
                <a:spcPct val="100000"/>
              </a:lnSpc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sz="2400" spc="-1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sz="24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reviewed,</a:t>
            </a:r>
            <a:r>
              <a:rPr sz="24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prospective</a:t>
            </a:r>
            <a:r>
              <a:rPr sz="24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sz="24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4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able</a:t>
            </a:r>
            <a:r>
              <a:rPr sz="24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4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explain</a:t>
            </a:r>
            <a:r>
              <a:rPr sz="24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</a:t>
            </a:r>
            <a:r>
              <a:rPr sz="2400" spc="-11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r>
              <a:rPr sz="24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4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24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were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disclosed</a:t>
            </a:r>
            <a:r>
              <a:rPr sz="24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4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4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interview.</a:t>
            </a:r>
            <a:endParaRPr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215900"/>
            <a:ext cx="6178127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Subjects</a:t>
            </a:r>
            <a:r>
              <a:rPr spc="-6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who</a:t>
            </a:r>
            <a:r>
              <a:rPr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are</a:t>
            </a:r>
            <a:r>
              <a:rPr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deaf</a:t>
            </a:r>
            <a:r>
              <a:rPr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or</a:t>
            </a:r>
            <a:r>
              <a:rPr spc="-114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hard</a:t>
            </a:r>
            <a:r>
              <a:rPr spc="-5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of</a:t>
            </a:r>
            <a:r>
              <a:rPr spc="-4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hearing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1769956"/>
            <a:ext cx="7778327" cy="3318088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54965" marR="323850" indent="-342900">
              <a:lnSpc>
                <a:spcPct val="101400"/>
              </a:lnSpc>
              <a:spcBef>
                <a:spcPts val="50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Fully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details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informed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 process.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100"/>
              </a:spcBef>
              <a:buClr>
                <a:srgbClr val="90C226"/>
              </a:buClr>
              <a:buFont typeface="Arial"/>
              <a:buChar char="►"/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-342900">
              <a:lnSpc>
                <a:spcPct val="100200"/>
              </a:lnSpc>
              <a:spcBef>
                <a:spcPts val="5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  <a:tab pos="1678939" algn="l"/>
              </a:tabLst>
            </a:pP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1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informed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subject’s</a:t>
            </a:r>
            <a:r>
              <a:rPr sz="2000"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</a:t>
            </a:r>
            <a:r>
              <a:rPr sz="20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signature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obtaining consent</a:t>
            </a:r>
            <a:r>
              <a:rPr lang="en-US"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r>
              <a:rPr sz="2000" spc="-1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legally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authorized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130"/>
              </a:spcBef>
              <a:buClr>
                <a:srgbClr val="90C226"/>
              </a:buClr>
              <a:buFont typeface="Arial"/>
              <a:buChar char="►"/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12700" indent="-342900">
              <a:lnSpc>
                <a:spcPct val="100000"/>
              </a:lnSpc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sz="2000" spc="-11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whether</a:t>
            </a:r>
            <a:r>
              <a:rPr sz="2000" spc="-11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video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audiotaping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documentation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sz="20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(with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permission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individual)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5" y="385372"/>
            <a:ext cx="808312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Waiver</a:t>
            </a:r>
            <a:r>
              <a:rPr spc="-16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2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or</a:t>
            </a:r>
            <a:r>
              <a:rPr spc="-26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Alteration</a:t>
            </a:r>
            <a:r>
              <a:rPr spc="-6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of</a:t>
            </a:r>
            <a:r>
              <a:rPr spc="-5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Consent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5" y="1388056"/>
            <a:ext cx="8336915" cy="4081887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225"/>
              </a:spcBef>
            </a:pP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20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waiver</a:t>
            </a:r>
            <a:r>
              <a:rPr sz="2000"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alteration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IRB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conditions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CFR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46.116(f):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075"/>
              </a:spcBef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buClr>
                <a:srgbClr val="90C226"/>
              </a:buClr>
              <a:buSzPct val="81818"/>
              <a:buFont typeface="Arial"/>
              <a:buChar char="■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involves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minimal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subjects;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255"/>
              </a:spcBef>
              <a:buClr>
                <a:srgbClr val="90C226"/>
              </a:buClr>
              <a:buFont typeface="Arial"/>
              <a:buChar char="■"/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437515" indent="-342900">
              <a:lnSpc>
                <a:spcPts val="2590"/>
              </a:lnSpc>
              <a:buClr>
                <a:srgbClr val="90C226"/>
              </a:buClr>
              <a:buSzPct val="81818"/>
              <a:buFont typeface="Arial"/>
              <a:buChar char="■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waiver</a:t>
            </a:r>
            <a:r>
              <a:rPr sz="2000"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alteration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adversely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affect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welfare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subjects;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155"/>
              </a:spcBef>
              <a:buClr>
                <a:srgbClr val="90C226"/>
              </a:buClr>
              <a:buFont typeface="Arial"/>
              <a:buChar char="■"/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647065" indent="-342900">
              <a:lnSpc>
                <a:spcPts val="2620"/>
              </a:lnSpc>
              <a:buClr>
                <a:srgbClr val="90C226"/>
              </a:buClr>
              <a:buSzPct val="81818"/>
              <a:buFont typeface="Arial"/>
              <a:buChar char="■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practicably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carried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waiver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alteration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304800"/>
            <a:ext cx="1067985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>
                <a:solidFill>
                  <a:srgbClr val="92D050"/>
                </a:solidFill>
              </a:rPr>
              <a:t>Waiver</a:t>
            </a:r>
            <a:r>
              <a:rPr spc="-160" dirty="0">
                <a:solidFill>
                  <a:srgbClr val="92D050"/>
                </a:solidFill>
              </a:rPr>
              <a:t> </a:t>
            </a:r>
            <a:r>
              <a:rPr spc="-25" dirty="0">
                <a:solidFill>
                  <a:srgbClr val="92D050"/>
                </a:solidFill>
              </a:rPr>
              <a:t>or</a:t>
            </a:r>
            <a:r>
              <a:rPr spc="-265" dirty="0">
                <a:solidFill>
                  <a:srgbClr val="92D050"/>
                </a:solidFill>
              </a:rPr>
              <a:t> </a:t>
            </a:r>
            <a:r>
              <a:rPr dirty="0">
                <a:solidFill>
                  <a:srgbClr val="92D050"/>
                </a:solidFill>
              </a:rPr>
              <a:t>Alteration</a:t>
            </a:r>
            <a:r>
              <a:rPr spc="-65" dirty="0">
                <a:solidFill>
                  <a:srgbClr val="92D050"/>
                </a:solidFill>
              </a:rPr>
              <a:t> </a:t>
            </a:r>
            <a:r>
              <a:rPr dirty="0">
                <a:solidFill>
                  <a:srgbClr val="92D050"/>
                </a:solidFill>
              </a:rPr>
              <a:t>of</a:t>
            </a:r>
            <a:r>
              <a:rPr spc="-55" dirty="0">
                <a:solidFill>
                  <a:srgbClr val="92D050"/>
                </a:solidFill>
              </a:rPr>
              <a:t> </a:t>
            </a:r>
            <a:r>
              <a:rPr spc="-10" dirty="0">
                <a:solidFill>
                  <a:srgbClr val="92D050"/>
                </a:solidFill>
              </a:rPr>
              <a:t>Consent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1314196"/>
            <a:ext cx="8242934" cy="392979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>
              <a:lnSpc>
                <a:spcPct val="98600"/>
              </a:lnSpc>
              <a:spcBef>
                <a:spcPts val="135"/>
              </a:spcBef>
            </a:pP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20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waiver</a:t>
            </a:r>
            <a:r>
              <a:rPr sz="2000"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alteration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IRB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conditions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CFR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46.116(f) (cont.):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135"/>
              </a:spcBef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96520" indent="-342900">
              <a:lnSpc>
                <a:spcPct val="99700"/>
              </a:lnSpc>
              <a:buClr>
                <a:srgbClr val="90C226"/>
              </a:buClr>
              <a:buSzPct val="81818"/>
              <a:buFont typeface="Arial"/>
              <a:buChar char="■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involves</a:t>
            </a:r>
            <a:r>
              <a:rPr sz="20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identifiable</a:t>
            </a:r>
            <a:r>
              <a:rPr sz="20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identifiable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biospecimens,</a:t>
            </a:r>
            <a:r>
              <a:rPr sz="20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sz="2000"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sz="20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2000"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practicably</a:t>
            </a:r>
            <a:r>
              <a:rPr sz="20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carried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9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biospecimens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identifiable</a:t>
            </a:r>
            <a:r>
              <a:rPr sz="2000" spc="-10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055"/>
              </a:spcBef>
              <a:buClr>
                <a:srgbClr val="90C226"/>
              </a:buClr>
              <a:buFont typeface="Arial"/>
              <a:buChar char="■"/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1031875" indent="-342900">
              <a:lnSpc>
                <a:spcPct val="102699"/>
              </a:lnSpc>
              <a:buClr>
                <a:srgbClr val="90C226"/>
              </a:buClr>
              <a:buSzPct val="81818"/>
              <a:buFont typeface="Arial"/>
              <a:buChar char="■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Whenever</a:t>
            </a:r>
            <a:r>
              <a:rPr sz="2000" spc="-9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appropriate,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subjects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provided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additional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pertinent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sz="2000" spc="-1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participation.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304800"/>
            <a:ext cx="55626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Waiver</a:t>
            </a:r>
            <a:r>
              <a:rPr spc="-14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of</a:t>
            </a:r>
            <a:r>
              <a:rPr spc="-7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consent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3400" y="1219200"/>
            <a:ext cx="9040495" cy="3941335"/>
          </a:xfrm>
          <a:prstGeom prst="rect">
            <a:avLst/>
          </a:prstGeom>
        </p:spPr>
        <p:txBody>
          <a:bodyPr vert="horz" wrap="square" lIns="0" tIns="143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sz="2000" spc="-1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320675" indent="-342900">
              <a:lnSpc>
                <a:spcPct val="99300"/>
              </a:lnSpc>
              <a:spcBef>
                <a:spcPts val="1055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355600" algn="l"/>
              </a:tabLst>
            </a:pP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000" spc="-2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2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determine</a:t>
            </a:r>
            <a:r>
              <a:rPr sz="2000" spc="-3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whether</a:t>
            </a:r>
            <a:r>
              <a:rPr sz="2000" spc="-2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sz="2000" spc="-3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r>
              <a:rPr sz="2000" spc="-3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blood</a:t>
            </a:r>
            <a:r>
              <a:rPr sz="2000" spc="-2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chemistry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r>
              <a:rPr sz="2000" spc="-4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r>
              <a:rPr sz="2000" spc="-4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-3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sz="2000" spc="-4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undergoing</a:t>
            </a:r>
            <a:r>
              <a:rPr sz="2000" spc="-3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clinically</a:t>
            </a:r>
            <a:r>
              <a:rPr sz="2000" spc="-3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indicated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abdominal</a:t>
            </a:r>
            <a:r>
              <a:rPr sz="2000" spc="-4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surgery,</a:t>
            </a:r>
            <a:r>
              <a:rPr sz="2000" spc="-3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3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sz="2000" spc="-2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sz="2000" spc="-4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-4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4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correlation</a:t>
            </a:r>
            <a:r>
              <a:rPr sz="2000" spc="-3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2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changes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000" spc="-4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increased</a:t>
            </a:r>
            <a:r>
              <a:rPr sz="2000" spc="-4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incidence</a:t>
            </a:r>
            <a:r>
              <a:rPr sz="2000" spc="-5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3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complications</a:t>
            </a:r>
            <a:r>
              <a:rPr sz="2000" spc="-4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sz="2000" spc="-4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surgery.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230"/>
              </a:spcBef>
              <a:buClr>
                <a:srgbClr val="90C226"/>
              </a:buClr>
              <a:buFont typeface="Arial"/>
              <a:buChar char="►"/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5080" indent="-342900">
              <a:lnSpc>
                <a:spcPct val="100000"/>
              </a:lnSpc>
              <a:buClr>
                <a:srgbClr val="90C226"/>
              </a:buClr>
              <a:buSzPct val="78571"/>
              <a:buFont typeface="Arial"/>
              <a:buChar char="►"/>
              <a:tabLst>
                <a:tab pos="355600" algn="l"/>
              </a:tabLst>
            </a:pP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Involves</a:t>
            </a:r>
            <a:r>
              <a:rPr sz="2000" spc="-4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sz="2000" spc="-3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2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medical</a:t>
            </a:r>
            <a:r>
              <a:rPr sz="2000" spc="-3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records</a:t>
            </a:r>
            <a:r>
              <a:rPr sz="2000" spc="-3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2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sz="2000" spc="-3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</a:t>
            </a:r>
            <a:r>
              <a:rPr sz="2000" spc="-3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sz="2000" spc="-3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undergone</a:t>
            </a:r>
            <a:r>
              <a:rPr sz="2000" spc="-4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abdominal</a:t>
            </a:r>
            <a:r>
              <a:rPr sz="2000" spc="-4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surgery</a:t>
            </a:r>
            <a:r>
              <a:rPr sz="2000" spc="-3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-3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sz="2000" spc="-3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sz="2000" spc="-3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sz="2000" spc="-4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(about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10,000</a:t>
            </a:r>
            <a:r>
              <a:rPr sz="2000" spc="-3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surgeries),</a:t>
            </a:r>
            <a:r>
              <a:rPr sz="2000" spc="-3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collecting</a:t>
            </a:r>
            <a:r>
              <a:rPr sz="2000" spc="-3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limited</a:t>
            </a:r>
            <a:r>
              <a:rPr sz="2000" spc="-3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sz="2000" spc="-4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2000" spc="-4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sz="2000" spc="-3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4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double-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coded</a:t>
            </a:r>
            <a:r>
              <a:rPr sz="2000" spc="-3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sz="2000" spc="-2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</a:t>
            </a:r>
            <a:r>
              <a:rPr sz="2000" spc="-2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-3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known</a:t>
            </a:r>
            <a:r>
              <a:rPr sz="2000" spc="-2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sz="2000" spc="-2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2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researchers.</a:t>
            </a:r>
            <a:r>
              <a:rPr sz="2000" spc="-2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sz="2000" spc="-3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2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sz="2000" spc="-3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sz="2000" spc="-4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2000" spc="-4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affect</a:t>
            </a:r>
            <a:r>
              <a:rPr sz="2000" spc="-4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</a:t>
            </a:r>
            <a:r>
              <a:rPr sz="2000" spc="-4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</a:t>
            </a:r>
            <a:r>
              <a:rPr sz="2000" spc="-4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3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individuals,</a:t>
            </a:r>
            <a:r>
              <a:rPr sz="2000" spc="-3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since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sz="2000" spc="-2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sz="2000" spc="-2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already</a:t>
            </a:r>
            <a:r>
              <a:rPr sz="2000" spc="-2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sz="2000" spc="-3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left</a:t>
            </a:r>
            <a:r>
              <a:rPr sz="2000" spc="-2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3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hospital.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533400"/>
            <a:ext cx="10679852" cy="644792"/>
          </a:xfrm>
          <a:prstGeom prst="rect">
            <a:avLst/>
          </a:prstGeom>
        </p:spPr>
        <p:txBody>
          <a:bodyPr vert="horz" wrap="square" lIns="0" tIns="89916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Waiver</a:t>
            </a:r>
            <a:r>
              <a:rPr spc="-14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of</a:t>
            </a:r>
            <a:r>
              <a:rPr spc="-7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consent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1828800"/>
            <a:ext cx="8345170" cy="3013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Regulatory</a:t>
            </a:r>
            <a:r>
              <a:rPr sz="2000" spc="-5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rationale</a:t>
            </a:r>
            <a:r>
              <a:rPr sz="2000" spc="-6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2000" spc="-10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approval</a:t>
            </a:r>
            <a:r>
              <a:rPr sz="2000" spc="-6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4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6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waiver: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130"/>
              </a:spcBef>
            </a:pP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buClr>
                <a:srgbClr val="90C226"/>
              </a:buClr>
              <a:buSzPct val="78571"/>
              <a:buFont typeface="Arial"/>
              <a:buChar char="■"/>
              <a:tabLst>
                <a:tab pos="354965" algn="l"/>
              </a:tabLst>
            </a:pP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Minimal</a:t>
            </a:r>
            <a:r>
              <a:rPr sz="2000" spc="-4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risk:</a:t>
            </a:r>
            <a:r>
              <a:rPr sz="2000" spc="-3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Fits</a:t>
            </a:r>
            <a:r>
              <a:rPr sz="2000" spc="-4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definition.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090"/>
              </a:spcBef>
              <a:buClr>
                <a:srgbClr val="90C226"/>
              </a:buClr>
              <a:buFont typeface="Arial"/>
              <a:buChar char="■"/>
            </a:pP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-342900">
              <a:lnSpc>
                <a:spcPct val="100499"/>
              </a:lnSpc>
              <a:buClr>
                <a:srgbClr val="90C226"/>
              </a:buClr>
              <a:buSzPct val="78571"/>
              <a:buFont typeface="Arial"/>
              <a:buChar char="■"/>
              <a:tabLst>
                <a:tab pos="354965" algn="l"/>
              </a:tabLst>
            </a:pPr>
            <a:r>
              <a:rPr sz="2000" spc="-1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sz="2000" spc="-7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2000" spc="-7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adversely</a:t>
            </a:r>
            <a:r>
              <a:rPr sz="2000" spc="-7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affect</a:t>
            </a:r>
            <a:r>
              <a:rPr sz="2000" spc="-6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rights</a:t>
            </a:r>
            <a:r>
              <a:rPr sz="2000" spc="-8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6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welfare</a:t>
            </a:r>
            <a:r>
              <a:rPr sz="2000" spc="-8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subject:</a:t>
            </a:r>
            <a:r>
              <a:rPr sz="2000" spc="-5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Surgery</a:t>
            </a:r>
            <a:r>
              <a:rPr sz="2000" spc="-5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5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associated</a:t>
            </a:r>
            <a:r>
              <a:rPr sz="2000" spc="-5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blood</a:t>
            </a:r>
            <a:r>
              <a:rPr sz="2000" spc="-4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chemistry</a:t>
            </a:r>
            <a:r>
              <a:rPr sz="2000" spc="-5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values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2000" spc="-4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clinically</a:t>
            </a:r>
            <a:r>
              <a:rPr sz="2000" spc="-3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indicated,</a:t>
            </a:r>
            <a:r>
              <a:rPr sz="2000" spc="-3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therefore</a:t>
            </a:r>
            <a:r>
              <a:rPr sz="2000" spc="-4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sz="2000" spc="-3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4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regardless</a:t>
            </a:r>
            <a:r>
              <a:rPr sz="2000" spc="-3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2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research.</a:t>
            </a:r>
            <a:r>
              <a:rPr sz="2000" spc="-2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sz="2000" spc="-2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000" spc="-3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sz="2000" spc="-3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sz="2000" spc="-3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affect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</a:t>
            </a:r>
            <a:r>
              <a:rPr sz="2000" spc="-4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decisions</a:t>
            </a:r>
            <a:r>
              <a:rPr sz="2000" spc="-35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sz="2000" spc="-3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individual's</a:t>
            </a:r>
            <a:r>
              <a:rPr sz="2000" spc="-3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353A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care.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533400"/>
            <a:ext cx="5187527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Waiver</a:t>
            </a:r>
            <a:r>
              <a:rPr spc="-14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of</a:t>
            </a:r>
            <a:r>
              <a:rPr spc="-7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consent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1508410"/>
            <a:ext cx="8381365" cy="3841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Regulatory</a:t>
            </a:r>
            <a:r>
              <a:rPr sz="2000" spc="-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rationale</a:t>
            </a:r>
            <a:r>
              <a:rPr sz="20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2000" spc="-1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approval</a:t>
            </a:r>
            <a:r>
              <a:rPr sz="20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waiver: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130"/>
              </a:spcBef>
            </a:pP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70485" indent="-342900">
              <a:lnSpc>
                <a:spcPct val="100000"/>
              </a:lnSpc>
              <a:buClr>
                <a:srgbClr val="90C226"/>
              </a:buClr>
              <a:buSzPct val="78571"/>
              <a:buFont typeface="Arial"/>
              <a:buChar char="■"/>
              <a:tabLst>
                <a:tab pos="354965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sz="20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sz="20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20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practicably</a:t>
            </a:r>
            <a:r>
              <a:rPr sz="2000" spc="-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carried</a:t>
            </a:r>
            <a:r>
              <a:rPr sz="2000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out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waiver: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Identifying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contacting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thousands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potential</a:t>
            </a:r>
            <a:r>
              <a:rPr sz="2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subjects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practical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subjects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deceased.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085"/>
              </a:spcBef>
              <a:buClr>
                <a:srgbClr val="90C226"/>
              </a:buClr>
              <a:buFont typeface="Arial"/>
              <a:buChar char="■"/>
            </a:pP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379095" indent="-342900">
              <a:lnSpc>
                <a:spcPct val="101400"/>
              </a:lnSpc>
              <a:buClr>
                <a:srgbClr val="90C226"/>
              </a:buClr>
              <a:buSzPct val="78571"/>
              <a:buFont typeface="Arial"/>
              <a:buChar char="■"/>
              <a:tabLst>
                <a:tab pos="354965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Whenever</a:t>
            </a:r>
            <a:r>
              <a:rPr sz="2000" spc="-1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appropriate,</a:t>
            </a:r>
            <a:r>
              <a:rPr sz="2000" spc="-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subjects</a:t>
            </a:r>
            <a:r>
              <a:rPr sz="2000" spc="-1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2000" spc="-1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provided</a:t>
            </a:r>
            <a:r>
              <a:rPr sz="2000" spc="-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additional</a:t>
            </a:r>
            <a:r>
              <a:rPr sz="2000" spc="-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pertinent</a:t>
            </a:r>
            <a:r>
              <a:rPr sz="2000" spc="-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sz="2000" spc="-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>
              <a:lnSpc>
                <a:spcPts val="3410"/>
              </a:lnSpc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participation: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appropriate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case,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since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results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r>
              <a:rPr sz="2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subjects.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630427"/>
            <a:ext cx="7002780" cy="112014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>
              <a:lnSpc>
                <a:spcPts val="4300"/>
              </a:lnSpc>
              <a:spcBef>
                <a:spcPts val="215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Regulations/Guidance</a:t>
            </a:r>
            <a:r>
              <a:rPr spc="-12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for</a:t>
            </a:r>
            <a:r>
              <a:rPr spc="-17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Informed Consent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2180844"/>
            <a:ext cx="8168640" cy="4142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sz="2000" u="heavy" spc="-7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sources: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090"/>
              </a:spcBef>
            </a:pP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buClr>
                <a:srgbClr val="90C226"/>
              </a:buClr>
              <a:buSzPct val="80000"/>
              <a:buFont typeface="Arial"/>
              <a:buChar char="►"/>
              <a:tabLst>
                <a:tab pos="354965" algn="l"/>
              </a:tabLst>
            </a:pP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FDA</a:t>
            </a:r>
            <a:r>
              <a:rPr sz="2000" spc="-114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Guidance</a:t>
            </a:r>
            <a:r>
              <a:rPr sz="20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Documents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1010"/>
              </a:spcBef>
              <a:buClr>
                <a:srgbClr val="90C226"/>
              </a:buClr>
              <a:buSzPct val="80000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IRB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Operating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Procedures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1005"/>
              </a:spcBef>
              <a:buClr>
                <a:srgbClr val="90C226"/>
              </a:buClr>
              <a:buSzPct val="80000"/>
              <a:buFont typeface="Arial"/>
              <a:buChar char="►"/>
              <a:tabLst>
                <a:tab pos="354965" algn="l"/>
              </a:tabLst>
            </a:pP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Protocol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985"/>
              </a:spcBef>
              <a:buClr>
                <a:srgbClr val="90C226"/>
              </a:buClr>
              <a:buSzPct val="80000"/>
              <a:buFont typeface="Arial"/>
              <a:buChar char="►"/>
              <a:tabLst>
                <a:tab pos="354965" algn="l"/>
              </a:tabLst>
            </a:pP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Department/Institution</a:t>
            </a:r>
            <a:r>
              <a:rPr sz="2000" spc="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policies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1010"/>
              </a:spcBef>
              <a:buClr>
                <a:srgbClr val="90C226"/>
              </a:buClr>
              <a:buSzPct val="80000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laws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090"/>
              </a:spcBef>
            </a:pP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Follow</a:t>
            </a:r>
            <a:r>
              <a:rPr sz="2000" u="heavy" spc="-4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u="heavy" spc="-5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sz="2000" u="heavy" spc="-4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restrictive</a:t>
            </a:r>
            <a:r>
              <a:rPr sz="2000" u="heavy" spc="-5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policies</a:t>
            </a:r>
            <a:r>
              <a:rPr sz="2000" u="heavy" spc="-5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regarding</a:t>
            </a:r>
            <a:r>
              <a:rPr sz="2000" u="heavy" spc="-4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u="heavy" spc="-5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informed</a:t>
            </a:r>
            <a:r>
              <a:rPr sz="2000" u="heavy" spc="-4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u="heavy" spc="-4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heavy" spc="-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process.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6422" y="609600"/>
            <a:ext cx="478617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Waiver</a:t>
            </a:r>
            <a:r>
              <a:rPr spc="-14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of</a:t>
            </a:r>
            <a:r>
              <a:rPr spc="-7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consent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6422" y="1752600"/>
            <a:ext cx="8296909" cy="23762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203835" indent="-342900">
              <a:lnSpc>
                <a:spcPct val="100000"/>
              </a:lnSpc>
              <a:spcBef>
                <a:spcPts val="100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(Example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adapted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Institutional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Board: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Function,</a:t>
            </a:r>
            <a:r>
              <a:rPr sz="2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R.</a:t>
            </a:r>
            <a:r>
              <a:rPr sz="2000" spc="-17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Amdur</a:t>
            </a: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E.</a:t>
            </a:r>
            <a:r>
              <a:rPr sz="2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Bankert,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Chap.</a:t>
            </a:r>
            <a:r>
              <a:rPr sz="2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6-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6,</a:t>
            </a: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"Research</a:t>
            </a: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sz="2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Documentation</a:t>
            </a:r>
            <a:r>
              <a:rPr sz="2000" spc="-9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Thereof,"</a:t>
            </a:r>
            <a:r>
              <a:rPr sz="200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M.</a:t>
            </a:r>
            <a:r>
              <a:rPr sz="2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M.</a:t>
            </a:r>
            <a:r>
              <a:rPr sz="2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latin typeface="Arial" panose="020B0604020202020204" pitchFamily="34" charset="0"/>
                <a:cs typeface="Arial" panose="020B0604020202020204" pitchFamily="34" charset="0"/>
              </a:rPr>
              <a:t>Elliott.)</a:t>
            </a:r>
            <a:r>
              <a:rPr sz="2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sz="2000" u="sng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https://irb.ucsf.edu/waiving-informed-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sng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consent#:~:text=Service%20Program%20Studies-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>
              <a:lnSpc>
                <a:spcPts val="3290"/>
              </a:lnSpc>
              <a:spcBef>
                <a:spcPts val="215"/>
              </a:spcBef>
            </a:pPr>
            <a:r>
              <a:rPr sz="2000" u="sng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,Waiver%20of%20All%20Consent,care%20and%20oth</a:t>
            </a:r>
            <a:r>
              <a:rPr sz="20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u="sng" spc="-10" dirty="0"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er%20limited%20circumstances.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196595"/>
            <a:ext cx="10679852" cy="1004889"/>
          </a:xfrm>
          <a:prstGeom prst="rect">
            <a:avLst/>
          </a:prstGeom>
        </p:spPr>
        <p:txBody>
          <a:bodyPr vert="horz" wrap="square" lIns="0" tIns="446531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Alteration</a:t>
            </a:r>
            <a:r>
              <a:rPr spc="-9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of</a:t>
            </a:r>
            <a:r>
              <a:rPr spc="-7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consent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1864867"/>
            <a:ext cx="8169909" cy="34188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99700"/>
              </a:lnSpc>
              <a:spcBef>
                <a:spcPts val="105"/>
              </a:spcBef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Alteration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approved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sz="2000" spc="-9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IRB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situations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required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cannot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included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20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obtaining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informed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impractical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9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impossible.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160"/>
              </a:spcBef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examples: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1010"/>
              </a:spcBef>
              <a:buClr>
                <a:srgbClr val="90C226"/>
              </a:buClr>
              <a:buSzPct val="79166"/>
              <a:buFont typeface="Arial"/>
              <a:buChar char="□"/>
              <a:tabLst>
                <a:tab pos="354965" algn="l"/>
              </a:tabLst>
            </a:pP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Telephone</a:t>
            </a:r>
            <a:r>
              <a:rPr sz="2000" spc="-8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83565" indent="-342900">
              <a:lnSpc>
                <a:spcPts val="2780"/>
              </a:lnSpc>
              <a:spcBef>
                <a:spcPts val="1210"/>
              </a:spcBef>
              <a:buClr>
                <a:srgbClr val="90C226"/>
              </a:buClr>
              <a:buSzPct val="79166"/>
              <a:buFont typeface="Arial"/>
              <a:buChar char="□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groups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1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in-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interviews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might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longer</a:t>
            </a:r>
            <a:r>
              <a:rPr sz="2000" spc="-1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interview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itself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5401" y="533400"/>
            <a:ext cx="10679852" cy="554510"/>
          </a:xfrm>
          <a:prstGeom prst="rect">
            <a:avLst/>
          </a:prstGeom>
        </p:spPr>
        <p:txBody>
          <a:bodyPr vert="horz" wrap="square" lIns="0" tIns="61467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Alteration</a:t>
            </a:r>
            <a:r>
              <a:rPr sz="3200" spc="-4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z="320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of</a:t>
            </a:r>
            <a:r>
              <a:rPr sz="3200" spc="-4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z="3200"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consent</a:t>
            </a:r>
            <a:endParaRPr sz="3200" dirty="0">
              <a:solidFill>
                <a:srgbClr val="92D050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5401" y="1447800"/>
            <a:ext cx="8159327" cy="45089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430">
              <a:lnSpc>
                <a:spcPct val="100000"/>
              </a:lnSpc>
              <a:spcBef>
                <a:spcPts val="100"/>
              </a:spcBef>
            </a:pPr>
            <a:r>
              <a:rPr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IRB</a:t>
            </a:r>
            <a:r>
              <a:rPr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</a:t>
            </a:r>
            <a:r>
              <a:rPr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script</a:t>
            </a:r>
            <a:r>
              <a:rPr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r>
              <a:rPr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</a:t>
            </a:r>
            <a:r>
              <a:rPr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administering</a:t>
            </a:r>
            <a:r>
              <a:rPr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questions.</a:t>
            </a:r>
            <a:r>
              <a:rPr spc="-9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</a:t>
            </a:r>
            <a:r>
              <a:rPr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</a:t>
            </a:r>
            <a:r>
              <a:rPr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could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119380" indent="-342900">
              <a:lnSpc>
                <a:spcPct val="100000"/>
              </a:lnSpc>
              <a:buClr>
                <a:srgbClr val="90C226"/>
              </a:buClr>
              <a:buSzPct val="80000"/>
              <a:buFont typeface="Arial"/>
              <a:buChar char="■"/>
              <a:tabLst>
                <a:tab pos="354965" algn="l"/>
              </a:tabLst>
            </a:pP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Specifically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“research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study”,</a:t>
            </a:r>
            <a:r>
              <a:rPr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</a:t>
            </a:r>
            <a:r>
              <a:rPr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“research</a:t>
            </a:r>
            <a:r>
              <a:rPr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study.”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buClr>
                <a:srgbClr val="90C226"/>
              </a:buClr>
              <a:buFont typeface="Arial"/>
              <a:buChar char="■"/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buClr>
                <a:srgbClr val="90C226"/>
              </a:buClr>
              <a:buSzPct val="80000"/>
              <a:buFont typeface="Arial"/>
              <a:buChar char="■"/>
              <a:tabLst>
                <a:tab pos="354965" algn="l"/>
              </a:tabLst>
            </a:pP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Indicate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performing</a:t>
            </a:r>
            <a:r>
              <a:rPr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buClr>
                <a:srgbClr val="90C226"/>
              </a:buClr>
              <a:buFont typeface="Arial"/>
              <a:buChar char="■"/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buClr>
                <a:srgbClr val="90C226"/>
              </a:buClr>
              <a:buSzPct val="80000"/>
              <a:buFont typeface="Arial"/>
              <a:buChar char="■"/>
              <a:tabLst>
                <a:tab pos="354965" algn="l"/>
              </a:tabLst>
            </a:pP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terms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buClr>
                <a:srgbClr val="90C226"/>
              </a:buClr>
              <a:buFont typeface="Arial"/>
              <a:buChar char="■"/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-342900">
              <a:lnSpc>
                <a:spcPct val="100000"/>
              </a:lnSpc>
              <a:buClr>
                <a:srgbClr val="90C226"/>
              </a:buClr>
              <a:buSzPct val="80000"/>
              <a:buFont typeface="Arial"/>
              <a:buChar char="■"/>
              <a:tabLst>
                <a:tab pos="354965" algn="l"/>
              </a:tabLst>
            </a:pP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Explain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procedures</a:t>
            </a:r>
            <a:r>
              <a:rPr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terms</a:t>
            </a:r>
            <a:r>
              <a:rPr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</a:t>
            </a:r>
            <a:r>
              <a:rPr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participate.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buClr>
                <a:srgbClr val="90C226"/>
              </a:buClr>
              <a:buFont typeface="Arial"/>
              <a:buChar char="■"/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18795" indent="-342900">
              <a:lnSpc>
                <a:spcPct val="100000"/>
              </a:lnSpc>
              <a:buClr>
                <a:srgbClr val="90C226"/>
              </a:buClr>
              <a:buSzPct val="80000"/>
              <a:buFont typeface="Arial"/>
              <a:buChar char="■"/>
              <a:tabLst>
                <a:tab pos="354965" algn="l"/>
              </a:tabLst>
            </a:pP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  <a:r>
              <a:rPr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foreseeable</a:t>
            </a:r>
            <a:r>
              <a:rPr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risks.</a:t>
            </a:r>
            <a:r>
              <a:rPr spc="39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</a:t>
            </a:r>
            <a:r>
              <a:rPr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might</a:t>
            </a:r>
            <a:r>
              <a:rPr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tiring</a:t>
            </a:r>
            <a:r>
              <a:rPr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answering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questions;</a:t>
            </a:r>
            <a:r>
              <a:rPr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</a:t>
            </a:r>
            <a:r>
              <a:rPr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uncomfortable</a:t>
            </a:r>
            <a:r>
              <a:rPr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answering</a:t>
            </a:r>
            <a:r>
              <a:rPr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sensitive</a:t>
            </a:r>
            <a:r>
              <a:rPr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245363"/>
            <a:ext cx="6635327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Alteration</a:t>
            </a:r>
            <a:r>
              <a:rPr sz="3200"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z="320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of</a:t>
            </a:r>
            <a:r>
              <a:rPr sz="3200"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z="320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consent</a:t>
            </a:r>
            <a:r>
              <a:rPr sz="3200"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z="3200"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(cont.)</a:t>
            </a:r>
            <a:endParaRPr sz="3200" dirty="0">
              <a:solidFill>
                <a:srgbClr val="92D050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6073" y="990600"/>
            <a:ext cx="8413115" cy="4273349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62865">
              <a:lnSpc>
                <a:spcPct val="100800"/>
              </a:lnSpc>
              <a:spcBef>
                <a:spcPts val="75"/>
              </a:spcBef>
            </a:pPr>
            <a:r>
              <a:rPr sz="2000" spc="-9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telephone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9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in-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</a:t>
            </a:r>
            <a:r>
              <a:rPr sz="2000" spc="-9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administering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something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this: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-342900">
              <a:lnSpc>
                <a:spcPct val="99800"/>
              </a:lnSpc>
              <a:spcBef>
                <a:spcPts val="1040"/>
              </a:spcBef>
              <a:buClr>
                <a:srgbClr val="90C226"/>
              </a:buClr>
              <a:buSzPct val="79166"/>
              <a:buFont typeface="Arial"/>
              <a:buChar char="►"/>
              <a:tabLst>
                <a:tab pos="354965" algn="l"/>
                <a:tab pos="1274445" algn="l"/>
                <a:tab pos="2256155" algn="l"/>
                <a:tab pos="3025140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Jones,</a:t>
            </a:r>
            <a:r>
              <a:rPr lang="en-US"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n-US"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(your name)  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9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Tennessee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Center.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calling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today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willing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</a:t>
            </a:r>
            <a:r>
              <a:rPr sz="20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sz="2000" spc="6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sz="2000" spc="-9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regarding</a:t>
            </a:r>
            <a:r>
              <a:rPr sz="2000" spc="-9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sz="2000" spc="-1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recent</a:t>
            </a:r>
            <a:r>
              <a:rPr sz="2000" spc="-9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abdominal</a:t>
            </a:r>
            <a:r>
              <a:rPr sz="2000" spc="-1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surgery.</a:t>
            </a:r>
            <a:r>
              <a:rPr sz="2000" spc="-1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sz="2000" spc="-1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studying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whether</a:t>
            </a:r>
            <a:r>
              <a:rPr sz="2000" spc="-9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recovery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surgery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shorter</a:t>
            </a:r>
            <a:r>
              <a:rPr sz="20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recovery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abdominal</a:t>
            </a:r>
            <a:r>
              <a:rPr sz="2000" spc="-1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surgery.</a:t>
            </a:r>
            <a:r>
              <a:rPr lang="en-US"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study</a:t>
            </a:r>
            <a:r>
              <a:rPr lang="en-US"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minutes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sz="2000" spc="-9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responses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coded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(your</a:t>
            </a:r>
            <a:r>
              <a:rPr sz="2000" spc="-9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responses)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give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kept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locked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UTHSC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campus.</a:t>
            </a:r>
            <a:r>
              <a:rPr sz="20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always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confidentiality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effort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prevent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that…..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9565" y="394336"/>
            <a:ext cx="4586404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3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Telephone</a:t>
            </a:r>
            <a:r>
              <a:rPr sz="3200" spc="-114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z="3200"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consent</a:t>
            </a:r>
            <a:endParaRPr sz="3200" dirty="0">
              <a:solidFill>
                <a:srgbClr val="92D050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8562" y="1414779"/>
            <a:ext cx="9314815" cy="359688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Clr>
                <a:srgbClr val="90C226"/>
              </a:buClr>
              <a:buSzPct val="78571"/>
              <a:buFont typeface="Arial"/>
              <a:buChar char="■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sz="2000" spc="-9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IRB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2000" spc="-9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sz="20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procedures.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105"/>
              </a:spcBef>
              <a:buClr>
                <a:srgbClr val="90C226"/>
              </a:buClr>
              <a:buFont typeface="Arial"/>
              <a:buChar char="■"/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buClr>
                <a:srgbClr val="90C226"/>
              </a:buClr>
              <a:buSzPct val="78571"/>
              <a:buFont typeface="Arial"/>
              <a:buChar char="■"/>
              <a:tabLst>
                <a:tab pos="354965" algn="l"/>
              </a:tabLst>
            </a:pP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FDA</a:t>
            </a:r>
            <a:r>
              <a:rPr sz="2000" spc="-1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guidance</a:t>
            </a:r>
            <a:r>
              <a:rPr sz="20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states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acceptable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necessary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085"/>
              </a:spcBef>
              <a:buClr>
                <a:srgbClr val="90C226"/>
              </a:buClr>
              <a:buFont typeface="Arial"/>
              <a:buChar char="■"/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300355" indent="-342900">
              <a:lnSpc>
                <a:spcPct val="101400"/>
              </a:lnSpc>
              <a:buClr>
                <a:srgbClr val="90C226"/>
              </a:buClr>
              <a:buSzPct val="78571"/>
              <a:buFont typeface="Arial"/>
              <a:buChar char="■"/>
              <a:tabLst>
                <a:tab pos="355600" algn="l"/>
              </a:tabLst>
            </a:pP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FDA</a:t>
            </a:r>
            <a:r>
              <a:rPr sz="2000" spc="-1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states</a:t>
            </a:r>
            <a:r>
              <a:rPr sz="2000"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informed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1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legally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authorized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facsimile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125"/>
              </a:spcBef>
              <a:buClr>
                <a:srgbClr val="90C226"/>
              </a:buClr>
              <a:buFont typeface="Arial"/>
              <a:buChar char="■"/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5080" indent="-342900">
              <a:lnSpc>
                <a:spcPct val="99600"/>
              </a:lnSpc>
              <a:buClr>
                <a:srgbClr val="90C226"/>
              </a:buClr>
              <a:buSzPct val="78571"/>
              <a:buFont typeface="Arial"/>
              <a:buChar char="■"/>
              <a:tabLst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interview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</a:t>
            </a:r>
            <a:r>
              <a:rPr sz="2000" spc="-10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telephone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1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legally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authorized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discussed.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2796" y="457200"/>
            <a:ext cx="5958004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3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Telephone</a:t>
            </a:r>
            <a:r>
              <a:rPr sz="3200" spc="-9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z="320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consent</a:t>
            </a:r>
            <a:r>
              <a:rPr sz="3200" spc="-9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z="3200"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(cont.)</a:t>
            </a:r>
            <a:endParaRPr sz="3200" dirty="0">
              <a:solidFill>
                <a:srgbClr val="92D050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2796" y="1660695"/>
            <a:ext cx="7652438" cy="35366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83185" indent="-342900" algn="just">
              <a:lnSpc>
                <a:spcPct val="100000"/>
              </a:lnSpc>
              <a:spcBef>
                <a:spcPts val="100"/>
              </a:spcBef>
              <a:buClr>
                <a:srgbClr val="90C226"/>
              </a:buClr>
              <a:buSzPct val="78571"/>
              <a:buFont typeface="Arial"/>
              <a:buChar char="■"/>
              <a:tabLst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procedures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initiated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until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signed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(with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subject’s/LAR’s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initials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page)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returned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facsimile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investigative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site.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070"/>
              </a:spcBef>
              <a:buClr>
                <a:srgbClr val="90C226"/>
              </a:buClr>
              <a:buFont typeface="Arial"/>
              <a:buChar char="■"/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556895" indent="-342900">
              <a:lnSpc>
                <a:spcPct val="101099"/>
              </a:lnSpc>
              <a:buClr>
                <a:srgbClr val="90C226"/>
              </a:buClr>
              <a:buSzPct val="78571"/>
              <a:buFont typeface="Arial"/>
              <a:buChar char="■"/>
              <a:tabLst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</a:t>
            </a:r>
            <a:r>
              <a:rPr sz="2000" spc="-9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  <a:r>
              <a:rPr sz="2000"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technologies</a:t>
            </a:r>
            <a:r>
              <a:rPr sz="20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FDA-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regulated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studies,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1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videoconference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300"/>
              </a:spcBef>
              <a:buClr>
                <a:srgbClr val="90C226"/>
              </a:buClr>
              <a:buFont typeface="Arial"/>
              <a:buChar char="■"/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5080" indent="-342900">
              <a:lnSpc>
                <a:spcPts val="3290"/>
              </a:lnSpc>
              <a:buClr>
                <a:srgbClr val="90C226"/>
              </a:buClr>
              <a:buSzPct val="78571"/>
              <a:buFont typeface="Arial"/>
              <a:buChar char="■"/>
              <a:tabLst>
                <a:tab pos="355600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Also,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sz="2000" spc="-9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IRB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photo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signed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sent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sz="20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rather</a:t>
            </a:r>
            <a:r>
              <a:rPr sz="20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fascimile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185419"/>
            <a:ext cx="7303134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Other</a:t>
            </a:r>
            <a:r>
              <a:rPr spc="-12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consent</a:t>
            </a:r>
            <a:r>
              <a:rPr spc="-6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issues</a:t>
            </a:r>
            <a:r>
              <a:rPr spc="-6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for</a:t>
            </a:r>
            <a:r>
              <a:rPr spc="-12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another</a:t>
            </a:r>
            <a:r>
              <a:rPr spc="-12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2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time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1524000"/>
            <a:ext cx="7735570" cy="4607672"/>
          </a:xfrm>
          <a:prstGeom prst="rect">
            <a:avLst/>
          </a:prstGeom>
        </p:spPr>
        <p:txBody>
          <a:bodyPr vert="horz" wrap="square" lIns="0" tIns="14351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130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Pregnant</a:t>
            </a:r>
            <a:r>
              <a:rPr sz="2000" spc="-1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minors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-342900">
              <a:lnSpc>
                <a:spcPts val="3310"/>
              </a:lnSpc>
              <a:spcBef>
                <a:spcPts val="1185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Pregnant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minors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guardian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sz="2000" spc="-9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child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930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Inclusion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viable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neonates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940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Inclusion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wards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1055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Emergency</a:t>
            </a:r>
            <a:r>
              <a:rPr sz="2000" spc="-7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1030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Emergency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intervention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935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issues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planned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deceit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2000" spc="-10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180975" indent="-342900">
              <a:lnSpc>
                <a:spcPts val="3310"/>
              </a:lnSpc>
              <a:spcBef>
                <a:spcPts val="1185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  <a:tab pos="372554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Cultural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norms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written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considered</a:t>
            </a:r>
            <a:r>
              <a:rPr lang="en-US"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offensive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indent="-342265">
              <a:lnSpc>
                <a:spcPct val="100000"/>
              </a:lnSpc>
              <a:spcBef>
                <a:spcPts val="935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Electronic</a:t>
            </a:r>
            <a:r>
              <a:rPr sz="2000" spc="-1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signatures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5589" y="533400"/>
            <a:ext cx="402417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Last</a:t>
            </a:r>
            <a:r>
              <a:rPr spc="-3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thoughts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6422" y="1676400"/>
            <a:ext cx="8314690" cy="243784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54965" marR="5080" indent="-342900">
              <a:lnSpc>
                <a:spcPct val="99600"/>
              </a:lnSpc>
              <a:spcBef>
                <a:spcPts val="110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emphasis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ability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consent,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assent,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affirming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indicators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predictors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willingness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participate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research.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125"/>
              </a:spcBef>
              <a:buClr>
                <a:srgbClr val="90C226"/>
              </a:buClr>
              <a:buFont typeface="Arial"/>
              <a:buChar char="►"/>
            </a:pP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102870" indent="-342900">
              <a:lnSpc>
                <a:spcPct val="100200"/>
              </a:lnSpc>
              <a:buChar char="►"/>
              <a:tabLst>
                <a:tab pos="354965" algn="l"/>
                <a:tab pos="424815" algn="l"/>
              </a:tabLst>
            </a:pPr>
            <a:r>
              <a:rPr sz="2000" dirty="0">
                <a:solidFill>
                  <a:srgbClr val="90C2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Alternative,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equal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emphasis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ability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object,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dissent,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indicates</a:t>
            </a:r>
            <a:r>
              <a:rPr sz="20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unwillingness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participate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silence.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6932" y="609600"/>
            <a:ext cx="1067985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Last</a:t>
            </a:r>
            <a:r>
              <a:rPr spc="-3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thoughts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1676400"/>
            <a:ext cx="7016327" cy="274741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54965" marR="114300" indent="-342900">
              <a:lnSpc>
                <a:spcPct val="99300"/>
              </a:lnSpc>
              <a:spcBef>
                <a:spcPts val="120"/>
              </a:spcBef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  <a:tab pos="4108450" algn="l"/>
              </a:tabLst>
            </a:pP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“Yes”</a:t>
            </a:r>
            <a:r>
              <a:rPr sz="20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2000"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</a:t>
            </a:r>
            <a:r>
              <a:rPr sz="2000"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“Yes”.</a:t>
            </a:r>
            <a:r>
              <a:rPr lang="en-US"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“No”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“No”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“Yes”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actually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“No”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2000" spc="-1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vulnerable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subjects,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as,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those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intellectual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disabilities,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dementia,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sz="2000" spc="-10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issues.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245"/>
              </a:spcBef>
              <a:buClr>
                <a:srgbClr val="90C226"/>
              </a:buClr>
              <a:buFont typeface="Arial"/>
              <a:buChar char="►"/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5080" indent="-342900">
              <a:lnSpc>
                <a:spcPct val="99600"/>
              </a:lnSpc>
              <a:buClr>
                <a:srgbClr val="90C226"/>
              </a:buClr>
              <a:buSzPct val="78571"/>
              <a:buFont typeface="Arial"/>
              <a:buChar char="►"/>
              <a:tabLst>
                <a:tab pos="354965" algn="l"/>
              </a:tabLst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always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sure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sz="2000" spc="-9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subjects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“Yes”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ability</a:t>
            </a:r>
            <a:r>
              <a:rPr sz="2000" spc="-3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“No”…..</a:t>
            </a:r>
            <a:r>
              <a:rPr sz="2000" spc="-1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20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encounter.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3200"/>
            <a:ext cx="448945" cy="2844800"/>
          </a:xfrm>
          <a:custGeom>
            <a:avLst/>
            <a:gdLst/>
            <a:ahLst/>
            <a:cxnLst/>
            <a:rect l="l" t="t" r="r" b="b"/>
            <a:pathLst>
              <a:path w="448945" h="2844800">
                <a:moveTo>
                  <a:pt x="0" y="0"/>
                </a:moveTo>
                <a:lnTo>
                  <a:pt x="0" y="2844799"/>
                </a:lnTo>
                <a:lnTo>
                  <a:pt x="448733" y="2844799"/>
                </a:lnTo>
                <a:lnTo>
                  <a:pt x="0" y="0"/>
                </a:lnTo>
                <a:close/>
              </a:path>
            </a:pathLst>
          </a:custGeom>
          <a:solidFill>
            <a:srgbClr val="90C226">
              <a:alpha val="850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42962" y="2647188"/>
            <a:ext cx="4510438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Questions?</a:t>
            </a:r>
            <a:endParaRPr sz="4400" dirty="0">
              <a:solidFill>
                <a:srgbClr val="92D050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630427"/>
            <a:ext cx="7002780" cy="112014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>
              <a:lnSpc>
                <a:spcPts val="4300"/>
              </a:lnSpc>
              <a:spcBef>
                <a:spcPts val="215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Regulations/Guidance</a:t>
            </a:r>
            <a:r>
              <a:rPr spc="-12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for</a:t>
            </a:r>
            <a:r>
              <a:rPr spc="-17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Informed Consent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2422651"/>
            <a:ext cx="8362315" cy="2469907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5"/>
              </a:spcBef>
              <a:tabLst>
                <a:tab pos="774700" algn="l"/>
              </a:tabLst>
            </a:pP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FDA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21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CFR</a:t>
            </a:r>
            <a:r>
              <a:rPr sz="2000" spc="-1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sz="2000" spc="-1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</a:t>
            </a:r>
            <a:r>
              <a:rPr sz="2000" spc="-1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OHRP</a:t>
            </a:r>
            <a:r>
              <a:rPr sz="2000" spc="-1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CFR</a:t>
            </a:r>
            <a:r>
              <a:rPr sz="2000" spc="-1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informed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virtually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identical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except: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839469" indent="-342900">
              <a:lnSpc>
                <a:spcPct val="100000"/>
              </a:lnSpc>
              <a:spcBef>
                <a:spcPts val="1030"/>
              </a:spcBef>
              <a:buClr>
                <a:srgbClr val="90C226"/>
              </a:buClr>
              <a:buSzPct val="79166"/>
              <a:buFont typeface="Arial"/>
              <a:buChar char="►"/>
              <a:tabLst>
                <a:tab pos="354965" algn="l"/>
              </a:tabLst>
            </a:pP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FDA</a:t>
            </a:r>
            <a:r>
              <a:rPr sz="2000" spc="-1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requires</a:t>
            </a:r>
            <a:r>
              <a:rPr sz="2000" spc="-8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confidentiality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2000"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"the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possibility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FDA</a:t>
            </a:r>
            <a:r>
              <a:rPr sz="2000" spc="-1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sz="2000" spc="-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inspect</a:t>
            </a:r>
            <a:r>
              <a:rPr sz="2000" spc="-3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2000"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records.”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4965" marR="1105535" indent="-342900">
              <a:lnSpc>
                <a:spcPts val="2810"/>
              </a:lnSpc>
              <a:spcBef>
                <a:spcPts val="1185"/>
              </a:spcBef>
              <a:buClr>
                <a:srgbClr val="90C226"/>
              </a:buClr>
              <a:buSzPct val="79166"/>
              <a:buFont typeface="Arial"/>
              <a:buChar char="►"/>
              <a:tabLst>
                <a:tab pos="354965" algn="l"/>
              </a:tabLst>
            </a:pP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FDA</a:t>
            </a:r>
            <a:r>
              <a:rPr sz="2000" spc="-14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requires</a:t>
            </a:r>
            <a:r>
              <a:rPr sz="2000" spc="-9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regarding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</a:t>
            </a:r>
            <a:r>
              <a:rPr sz="2000"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registry</a:t>
            </a:r>
            <a:r>
              <a:rPr sz="2000"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sz="2000"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Clinicaltrials.gov.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630427"/>
            <a:ext cx="7760334" cy="112014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>
              <a:lnSpc>
                <a:spcPts val="4300"/>
              </a:lnSpc>
              <a:spcBef>
                <a:spcPts val="215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The</a:t>
            </a:r>
            <a:r>
              <a:rPr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Essential</a:t>
            </a:r>
            <a:r>
              <a:rPr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Elements</a:t>
            </a:r>
            <a:r>
              <a:rPr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of</a:t>
            </a:r>
            <a:r>
              <a:rPr spc="-4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the</a:t>
            </a:r>
            <a:r>
              <a:rPr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Informed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Consent</a:t>
            </a:r>
            <a:r>
              <a:rPr spc="-7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2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Form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627501"/>
              </p:ext>
            </p:extLst>
          </p:nvPr>
        </p:nvGraphicFramePr>
        <p:xfrm>
          <a:off x="533400" y="2057400"/>
          <a:ext cx="8991599" cy="31926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7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1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27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29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880"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800" b="0" i="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</a:t>
                      </a:r>
                      <a:endParaRPr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800" b="0" i="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Purpose/Procedures</a:t>
                      </a:r>
                      <a:endParaRPr sz="18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Alternatives</a:t>
                      </a:r>
                      <a:r>
                        <a:rPr sz="1800" b="0" i="0" spc="-4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sz="1800" b="0" i="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participation</a:t>
                      </a:r>
                      <a:endParaRPr sz="18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7510">
                <a:tc>
                  <a:txBody>
                    <a:bodyPr/>
                    <a:lstStyle/>
                    <a:p>
                      <a:pPr marL="79375" marR="617220">
                        <a:lnSpc>
                          <a:spcPts val="2500"/>
                        </a:lnSpc>
                        <a:spcBef>
                          <a:spcPts val="885"/>
                        </a:spcBef>
                      </a:pPr>
                      <a:r>
                        <a:rPr sz="1800" b="0" i="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Voluntary participation</a:t>
                      </a:r>
                      <a:endParaRPr sz="18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23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337820">
                        <a:lnSpc>
                          <a:spcPts val="2500"/>
                        </a:lnSpc>
                        <a:spcBef>
                          <a:spcPts val="885"/>
                        </a:spcBef>
                      </a:pP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Identify</a:t>
                      </a:r>
                      <a:r>
                        <a:rPr sz="1800" b="0" i="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sz="1800" b="0" i="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procedures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</a:t>
                      </a:r>
                      <a:r>
                        <a:rPr sz="1800" b="0" i="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</a:t>
                      </a:r>
                      <a:r>
                        <a:rPr sz="1800" b="0" i="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sz="1800" b="0" i="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sz="1800" b="0" i="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</a:t>
                      </a:r>
                      <a:endParaRPr sz="18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123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1450"/>
                        </a:spcBef>
                      </a:pPr>
                      <a:r>
                        <a:rPr sz="1800" b="0" i="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Confidentiality</a:t>
                      </a:r>
                      <a:endParaRPr sz="18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84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4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ts val="2375"/>
                        </a:lnSpc>
                      </a:pP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considered</a:t>
                      </a:r>
                      <a:r>
                        <a:rPr sz="1800" b="0" i="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r>
                        <a:rPr sz="1800" b="0" i="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sz="1800" b="0" i="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care</a:t>
                      </a:r>
                      <a:endParaRPr sz="18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Compensation</a:t>
                      </a:r>
                      <a:r>
                        <a:rPr sz="1800" b="0" i="0" spc="-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sz="1800" b="0" i="0" spc="-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injury</a:t>
                      </a:r>
                      <a:endParaRPr sz="18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925"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Length</a:t>
                      </a:r>
                      <a:r>
                        <a:rPr sz="1800" b="0" i="0" spc="-4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endParaRPr sz="18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54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35454">
                <a:tc>
                  <a:txBody>
                    <a:bodyPr/>
                    <a:lstStyle/>
                    <a:p>
                      <a:pPr marL="79375">
                        <a:lnSpc>
                          <a:spcPts val="2425"/>
                        </a:lnSpc>
                      </a:pPr>
                      <a:r>
                        <a:rPr sz="1800" b="0" i="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participation</a:t>
                      </a:r>
                      <a:endParaRPr sz="18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ts val="2425"/>
                        </a:lnSpc>
                      </a:pPr>
                      <a:r>
                        <a:rPr sz="1800" b="0" i="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Risk/benefits/discomforts</a:t>
                      </a:r>
                      <a:endParaRPr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79375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Contact</a:t>
                      </a:r>
                      <a:r>
                        <a:rPr sz="1800" b="0" i="0" spc="-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endParaRPr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1339" y="762000"/>
            <a:ext cx="8091661" cy="1100686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>
              <a:lnSpc>
                <a:spcPts val="4300"/>
              </a:lnSpc>
              <a:spcBef>
                <a:spcPts val="215"/>
              </a:spcBef>
            </a:pPr>
            <a:r>
              <a:rPr sz="320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Additional</a:t>
            </a:r>
            <a:r>
              <a:rPr sz="3200" spc="-7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z="320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Elements</a:t>
            </a:r>
            <a:r>
              <a:rPr sz="3200" spc="-6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z="320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of</a:t>
            </a:r>
            <a:r>
              <a:rPr sz="3200" spc="-5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z="320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the</a:t>
            </a:r>
            <a:r>
              <a:rPr sz="3200" spc="-5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z="3200"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Informed </a:t>
            </a:r>
            <a:r>
              <a:rPr sz="320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Consent</a:t>
            </a:r>
            <a:r>
              <a:rPr sz="3200" spc="-5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z="320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Form</a:t>
            </a:r>
            <a:r>
              <a:rPr sz="3200"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z="320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that</a:t>
            </a:r>
            <a:r>
              <a:rPr sz="3200"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z="320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may</a:t>
            </a:r>
            <a:r>
              <a:rPr sz="3200" spc="-5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z="320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be</a:t>
            </a:r>
            <a:r>
              <a:rPr sz="3200" spc="-5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z="3200"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included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276247"/>
              </p:ext>
            </p:extLst>
          </p:nvPr>
        </p:nvGraphicFramePr>
        <p:xfrm>
          <a:off x="671339" y="2154237"/>
          <a:ext cx="8701261" cy="33321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01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9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04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45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0C2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2587">
                <a:tc>
                  <a:txBody>
                    <a:bodyPr/>
                    <a:lstStyle/>
                    <a:p>
                      <a:pPr marL="88265" marR="13017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Risks</a:t>
                      </a:r>
                      <a:r>
                        <a:rPr sz="1800" b="0" i="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sz="1800" b="0" i="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sz="1800" b="0" i="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</a:t>
                      </a:r>
                      <a:r>
                        <a:rPr sz="1800" b="0" i="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sz="1800" b="0" i="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</a:t>
                      </a:r>
                      <a:r>
                        <a:rPr sz="1800" b="0" i="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become</a:t>
                      </a:r>
                      <a:r>
                        <a:rPr sz="1800" b="0" i="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pregnant</a:t>
                      </a:r>
                      <a:endParaRPr sz="18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88265" marR="9969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Circumstances</a:t>
                      </a:r>
                      <a:r>
                        <a:rPr sz="1800" b="0" i="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</a:t>
                      </a:r>
                      <a:r>
                        <a:rPr sz="1800" b="0" i="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sz="1800" b="0" i="0" spc="-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subject’s</a:t>
                      </a:r>
                      <a:r>
                        <a:rPr sz="1800" b="0" i="0" spc="-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participation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</a:t>
                      </a:r>
                      <a:r>
                        <a:rPr sz="1800" b="0" i="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</a:t>
                      </a:r>
                      <a:r>
                        <a:rPr sz="1800" b="0" i="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terminated</a:t>
                      </a:r>
                      <a:r>
                        <a:rPr sz="1800" b="0" i="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</a:t>
                      </a:r>
                      <a:r>
                        <a:rPr sz="1800" b="0" i="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sz="1800" b="0" i="0" spc="-1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</a:t>
                      </a:r>
                      <a:endParaRPr sz="18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tc>
                  <a:txBody>
                    <a:bodyPr/>
                    <a:lstStyle/>
                    <a:p>
                      <a:pPr marL="88265" marR="48133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Additional</a:t>
                      </a:r>
                      <a:r>
                        <a:rPr sz="1800" b="0" i="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costs</a:t>
                      </a:r>
                      <a:r>
                        <a:rPr sz="1800" b="0" i="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sz="1800" b="0" i="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</a:t>
                      </a:r>
                      <a:r>
                        <a:rPr sz="1800" b="0" i="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</a:t>
                      </a:r>
                      <a:endParaRPr sz="18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BE9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4990">
                <a:tc>
                  <a:txBody>
                    <a:bodyPr/>
                    <a:lstStyle/>
                    <a:p>
                      <a:pPr marL="88265" marR="25400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</a:t>
                      </a:r>
                      <a:r>
                        <a:rPr sz="1800" b="0" i="0" spc="-2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findings</a:t>
                      </a:r>
                      <a:r>
                        <a:rPr sz="1800" b="0" i="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</a:t>
                      </a:r>
                      <a:r>
                        <a:rPr sz="1800" b="0" i="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affect</a:t>
                      </a:r>
                      <a:r>
                        <a:rPr sz="1800" b="0" i="0" spc="-6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willingness</a:t>
                      </a:r>
                      <a:r>
                        <a:rPr sz="1800" b="0" i="0" spc="-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</a:t>
                      </a:r>
                      <a:r>
                        <a:rPr sz="1800" b="0" i="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participate</a:t>
                      </a:r>
                      <a:endParaRPr sz="18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88265" marR="51371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Approximate</a:t>
                      </a:r>
                      <a:r>
                        <a:rPr sz="1800" b="0" i="0" spc="-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</a:t>
                      </a:r>
                      <a:r>
                        <a:rPr sz="1800" b="0" i="0" spc="-3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</a:t>
                      </a:r>
                      <a:r>
                        <a:rPr sz="1800" b="0" i="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subjects</a:t>
                      </a:r>
                      <a:endParaRPr sz="1800" b="0" i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tc>
                  <a:txBody>
                    <a:bodyPr/>
                    <a:lstStyle/>
                    <a:p>
                      <a:pPr marL="88265" marR="7143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Consequences</a:t>
                      </a:r>
                      <a:r>
                        <a:rPr sz="1800" b="0" i="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sz="1800" b="0" i="0" spc="-3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spc="-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sz="1800" b="0" i="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subject’s</a:t>
                      </a:r>
                      <a:r>
                        <a:rPr sz="1800" b="0" i="0" spc="-4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decision</a:t>
                      </a:r>
                      <a:r>
                        <a:rPr sz="1800" b="0" i="0" spc="-4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1800" b="0" i="0" spc="-25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</a:t>
                      </a:r>
                      <a:r>
                        <a:rPr sz="1800" b="0" i="0" spc="-1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withdraw</a:t>
                      </a:r>
                      <a:endParaRPr sz="18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4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073" y="613374"/>
            <a:ext cx="7099847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Informed</a:t>
            </a:r>
            <a:r>
              <a:rPr spc="-9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Consent</a:t>
            </a:r>
            <a:r>
              <a:rPr spc="-75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 </a:t>
            </a:r>
            <a:r>
              <a:rPr spc="-10" dirty="0">
                <a:solidFill>
                  <a:srgbClr val="92D050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Process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073" y="1447800"/>
            <a:ext cx="8140700" cy="4230004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478155" marR="463550" indent="-465455">
              <a:lnSpc>
                <a:spcPts val="2590"/>
              </a:lnSpc>
              <a:spcBef>
                <a:spcPts val="425"/>
              </a:spcBef>
              <a:buClr>
                <a:srgbClr val="90C226"/>
              </a:buClr>
              <a:buSzPct val="79166"/>
              <a:buAutoNum type="arabicPeriod"/>
              <a:tabLst>
                <a:tab pos="478155" algn="l"/>
              </a:tabLst>
            </a:pP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begins</a:t>
            </a:r>
            <a:r>
              <a:rPr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recruitment</a:t>
            </a:r>
            <a:r>
              <a:rPr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  <a:r>
              <a:rPr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such</a:t>
            </a:r>
            <a:r>
              <a:rPr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flyers,</a:t>
            </a:r>
            <a:r>
              <a:rPr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ads, </a:t>
            </a:r>
            <a:r>
              <a:rPr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emails.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830"/>
              </a:spcBef>
              <a:buClr>
                <a:srgbClr val="90C226"/>
              </a:buClr>
              <a:buFont typeface="Times New Roman"/>
              <a:buAutoNum type="arabicPeriod"/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78155" marR="5080" indent="-465455">
              <a:lnSpc>
                <a:spcPts val="2620"/>
              </a:lnSpc>
              <a:buClr>
                <a:srgbClr val="90C226"/>
              </a:buClr>
              <a:buSzPct val="79166"/>
              <a:buAutoNum type="arabicPeriod"/>
              <a:tabLst>
                <a:tab pos="478155" algn="l"/>
              </a:tabLst>
            </a:pP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continues</a:t>
            </a:r>
            <a:r>
              <a:rPr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conversation</a:t>
            </a:r>
            <a:r>
              <a:rPr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regarding</a:t>
            </a:r>
            <a:r>
              <a:rPr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study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</a:t>
            </a:r>
            <a:r>
              <a:rPr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839"/>
              </a:spcBef>
              <a:buClr>
                <a:srgbClr val="90C226"/>
              </a:buClr>
              <a:buFont typeface="Times New Roman"/>
              <a:buAutoNum type="arabicPeriod"/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78155" marR="378460" indent="-465455">
              <a:lnSpc>
                <a:spcPts val="2590"/>
              </a:lnSpc>
              <a:buClr>
                <a:srgbClr val="90C226"/>
              </a:buClr>
              <a:buSzPct val="79166"/>
              <a:buAutoNum type="arabicPeriod"/>
              <a:tabLst>
                <a:tab pos="478155" algn="l"/>
              </a:tabLst>
            </a:pP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</a:t>
            </a:r>
            <a:r>
              <a:rPr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ample</a:t>
            </a:r>
            <a:r>
              <a:rPr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pc="-9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r>
              <a:rPr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exchange</a:t>
            </a:r>
            <a:r>
              <a:rPr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2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pc="-9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</a:t>
            </a:r>
            <a:r>
              <a:rPr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participation</a:t>
            </a:r>
            <a:r>
              <a:rPr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  <a:r>
              <a:rPr spc="-5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spc="-5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friends.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430"/>
              </a:spcBef>
              <a:buClr>
                <a:srgbClr val="90C226"/>
              </a:buClr>
              <a:buFont typeface="Times New Roman"/>
              <a:buAutoNum type="arabicPeriod"/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77520" indent="-464820">
              <a:lnSpc>
                <a:spcPct val="100000"/>
              </a:lnSpc>
              <a:buClr>
                <a:srgbClr val="90C226"/>
              </a:buClr>
              <a:buSzPct val="79166"/>
              <a:buAutoNum type="arabicPeriod"/>
              <a:tabLst>
                <a:tab pos="477520" algn="l"/>
              </a:tabLst>
            </a:pP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Always</a:t>
            </a:r>
            <a:r>
              <a:rPr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</a:t>
            </a:r>
            <a:r>
              <a:rPr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spc="-4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pc="-9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560"/>
              </a:spcBef>
              <a:buClr>
                <a:srgbClr val="90C226"/>
              </a:buClr>
              <a:buFont typeface="Times New Roman"/>
              <a:buAutoNum type="arabicPeriod"/>
            </a:pP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77520" indent="-464820">
              <a:lnSpc>
                <a:spcPct val="100000"/>
              </a:lnSpc>
              <a:buClr>
                <a:srgbClr val="90C226"/>
              </a:buClr>
              <a:buSzPct val="79166"/>
              <a:buAutoNum type="arabicPeriod"/>
              <a:tabLst>
                <a:tab pos="477520" algn="l"/>
              </a:tabLst>
            </a:pP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  <a:r>
              <a:rPr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  <a:r>
              <a:rPr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pc="-65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pc="-7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spc="-6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0" dirty="0">
                <a:solidFill>
                  <a:srgbClr val="40404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record.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b0cd99f-67e1-42ef-9d87-a93b8801e167">
      <Terms xmlns="http://schemas.microsoft.com/office/infopath/2007/PartnerControls"/>
    </lcf76f155ced4ddcb4097134ff3c332f>
    <TaxCatchAll xmlns="ecebac2a-1c6d-4e7e-a809-e8984ab44ac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FD6E4CA336F74D94DE2268E40125E1" ma:contentTypeVersion="18" ma:contentTypeDescription="Create a new document." ma:contentTypeScope="" ma:versionID="38fe62104956ff05588c333b2adf1f19">
  <xsd:schema xmlns:xsd="http://www.w3.org/2001/XMLSchema" xmlns:xs="http://www.w3.org/2001/XMLSchema" xmlns:p="http://schemas.microsoft.com/office/2006/metadata/properties" xmlns:ns2="4b0cd99f-67e1-42ef-9d87-a93b8801e167" xmlns:ns3="ecebac2a-1c6d-4e7e-a809-e8984ab44acf" targetNamespace="http://schemas.microsoft.com/office/2006/metadata/properties" ma:root="true" ma:fieldsID="89d74f28451f1f025390614dc3837163" ns2:_="" ns3:_="">
    <xsd:import namespace="4b0cd99f-67e1-42ef-9d87-a93b8801e167"/>
    <xsd:import namespace="ecebac2a-1c6d-4e7e-a809-e8984ab44a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0cd99f-67e1-42ef-9d87-a93b8801e1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8ab95b9-39aa-4b9d-a2e7-0451eedf9b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ebac2a-1c6d-4e7e-a809-e8984ab44ac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d49d866-60c6-4559-842f-764d32f99b7f}" ma:internalName="TaxCatchAll" ma:showField="CatchAllData" ma:web="ecebac2a-1c6d-4e7e-a809-e8984ab44ac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37126EF-5ED5-47B8-9D92-9F8874863B7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8ECA3B9-D652-4EB4-A276-07C62B5A5B1F}">
  <ds:schemaRefs>
    <ds:schemaRef ds:uri="http://schemas.microsoft.com/office/2006/metadata/properties"/>
    <ds:schemaRef ds:uri="http://schemas.microsoft.com/office/infopath/2007/PartnerControls"/>
    <ds:schemaRef ds:uri="4b0cd99f-67e1-42ef-9d87-a93b8801e167"/>
    <ds:schemaRef ds:uri="ecebac2a-1c6d-4e7e-a809-e8984ab44acf"/>
  </ds:schemaRefs>
</ds:datastoreItem>
</file>

<file path=customXml/itemProps3.xml><?xml version="1.0" encoding="utf-8"?>
<ds:datastoreItem xmlns:ds="http://schemas.openxmlformats.org/officeDocument/2006/customXml" ds:itemID="{C765D125-6139-4B0F-B718-2B56967174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0cd99f-67e1-42ef-9d87-a93b8801e167"/>
    <ds:schemaRef ds:uri="ecebac2a-1c6d-4e7e-a809-e8984ab44a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4133</TotalTime>
  <Words>4095</Words>
  <Application>Microsoft Office PowerPoint</Application>
  <PresentationFormat>Widescreen</PresentationFormat>
  <Paragraphs>360</Paragraphs>
  <Slides>59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Office Theme</vt:lpstr>
      <vt:lpstr>RESEARCH 102 Session 6: </vt:lpstr>
      <vt:lpstr>Advanced Consent Issues</vt:lpstr>
      <vt:lpstr>Advanced Consent Issues</vt:lpstr>
      <vt:lpstr>Regulations/Guidance for Informed Consent</vt:lpstr>
      <vt:lpstr>Regulations/Guidance for Informed Consent</vt:lpstr>
      <vt:lpstr>Regulations/Guidance for Informed Consent</vt:lpstr>
      <vt:lpstr>The Essential Elements of the Informed Consent Form</vt:lpstr>
      <vt:lpstr>Additional Elements of the Informed Consent Form that may be included</vt:lpstr>
      <vt:lpstr>Informed Consent Process</vt:lpstr>
      <vt:lpstr>Research 101 information</vt:lpstr>
      <vt:lpstr>So what happens if the usual consent process can’t occur, is impossible, or unreasonable?</vt:lpstr>
      <vt:lpstr>PowerPoint Presentation</vt:lpstr>
      <vt:lpstr>PowerPoint Presentation</vt:lpstr>
      <vt:lpstr>PowerPoint Presentation</vt:lpstr>
      <vt:lpstr>PowerPoint Presentation</vt:lpstr>
      <vt:lpstr>Assent</vt:lpstr>
      <vt:lpstr>Children who have not reached legal age</vt:lpstr>
      <vt:lpstr>Children who have not reached legal age (continued)</vt:lpstr>
      <vt:lpstr>Children who have not reached legal age</vt:lpstr>
      <vt:lpstr>Children who have not reached legal age</vt:lpstr>
      <vt:lpstr>Adults without or limited decision-making capabilities</vt:lpstr>
      <vt:lpstr>Adults without or limited decision-making capabilities</vt:lpstr>
      <vt:lpstr>Adults without or limited decision-making capabilities</vt:lpstr>
      <vt:lpstr>Adults without or limited decision-making capabilities</vt:lpstr>
      <vt:lpstr>Adults without or limited decision-making capabilities</vt:lpstr>
      <vt:lpstr>Adults without or limited decision-making capabilities</vt:lpstr>
      <vt:lpstr>Case Study Solutions</vt:lpstr>
      <vt:lpstr>Adults without or limited decision-making capabilities</vt:lpstr>
      <vt:lpstr>Adults without or limited decision-making capabilities</vt:lpstr>
      <vt:lpstr>Adults without or limited decision-making capabilities</vt:lpstr>
      <vt:lpstr>Non-English-Speaking Subject</vt:lpstr>
      <vt:lpstr>Non-English-Speaking Subjects (cont.)</vt:lpstr>
      <vt:lpstr>Non-English-Speaking Subjects (cont.)</vt:lpstr>
      <vt:lpstr>PowerPoint Presentation</vt:lpstr>
      <vt:lpstr>Non-English-speaking subjects</vt:lpstr>
      <vt:lpstr>Solutions:</vt:lpstr>
      <vt:lpstr>Illiterate Subjects</vt:lpstr>
      <vt:lpstr>Illiterate Subjects (cont.)</vt:lpstr>
      <vt:lpstr>Visually Impaired Subjects</vt:lpstr>
      <vt:lpstr>Visually Impaired Subjects (cont.)</vt:lpstr>
      <vt:lpstr>Visually Impaired Subjects (cont.)</vt:lpstr>
      <vt:lpstr>Visually Impaired Subjects</vt:lpstr>
      <vt:lpstr>Subjects who are deaf or hard of hearing</vt:lpstr>
      <vt:lpstr>Subjects who are deaf or hard of hearing</vt:lpstr>
      <vt:lpstr>Waiver or Alteration of Consent</vt:lpstr>
      <vt:lpstr>Waiver or Alteration of Consent</vt:lpstr>
      <vt:lpstr>Waiver of consent</vt:lpstr>
      <vt:lpstr>Waiver of consent</vt:lpstr>
      <vt:lpstr>Waiver of consent</vt:lpstr>
      <vt:lpstr>Waiver of consent</vt:lpstr>
      <vt:lpstr>Alteration of consent</vt:lpstr>
      <vt:lpstr>Alteration of consent</vt:lpstr>
      <vt:lpstr>Alteration of consent (cont.)</vt:lpstr>
      <vt:lpstr>Telephone consent</vt:lpstr>
      <vt:lpstr>Telephone consent (cont.)</vt:lpstr>
      <vt:lpstr>Other consent issues for another time</vt:lpstr>
      <vt:lpstr>Last thoughts</vt:lpstr>
      <vt:lpstr>Last thoughts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Dean, Amber D</cp:lastModifiedBy>
  <cp:revision>28</cp:revision>
  <dcterms:created xsi:type="dcterms:W3CDTF">2024-10-11T19:54:56Z</dcterms:created>
  <dcterms:modified xsi:type="dcterms:W3CDTF">2024-10-16T18:44:10Z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0x01010005FD6E4CA336F74D94DE2268E40125E1</vt:lpwstr>
  </property>
  <property fmtid="{D5CDD505-2E9C-101B-9397-08002B2CF9AE}" pid="3" name="MediaServiceImageTags">
    <vt:lpwstr/>
  </property>
</Properties>
</file>