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A4C1C6-A412-6E8F-90B0-E52F25CCA1C8}" v="50" dt="2024-10-16T18:47:41.81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104" d="100"/>
          <a:sy n="104" d="100"/>
        </p:scale>
        <p:origin x="232" y="5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guson, Lee" userId="S::lfergu12@uthsc.edu::9d1fb0ab-5f3d-4f85-ac2c-07b5678237b0" providerId="AD" clId="Web-{96A4C1C6-A412-6E8F-90B0-E52F25CCA1C8}"/>
    <pc:docChg chg="delSld modSld">
      <pc:chgData name="Ferguson, Lee" userId="S::lfergu12@uthsc.edu::9d1fb0ab-5f3d-4f85-ac2c-07b5678237b0" providerId="AD" clId="Web-{96A4C1C6-A412-6E8F-90B0-E52F25CCA1C8}" dt="2024-10-16T18:47:41.810" v="32"/>
      <pc:docMkLst>
        <pc:docMk/>
      </pc:docMkLst>
      <pc:sldChg chg="addSp delSp modSp">
        <pc:chgData name="Ferguson, Lee" userId="S::lfergu12@uthsc.edu::9d1fb0ab-5f3d-4f85-ac2c-07b5678237b0" providerId="AD" clId="Web-{96A4C1C6-A412-6E8F-90B0-E52F25CCA1C8}" dt="2024-10-16T18:47:40.951" v="31" actId="20577"/>
        <pc:sldMkLst>
          <pc:docMk/>
          <pc:sldMk cId="0" sldId="256"/>
        </pc:sldMkLst>
        <pc:spChg chg="mod">
          <ac:chgData name="Ferguson, Lee" userId="S::lfergu12@uthsc.edu::9d1fb0ab-5f3d-4f85-ac2c-07b5678237b0" providerId="AD" clId="Web-{96A4C1C6-A412-6E8F-90B0-E52F25CCA1C8}" dt="2024-10-16T18:47:13.637" v="23" actId="20577"/>
          <ac:spMkLst>
            <pc:docMk/>
            <pc:sldMk cId="0" sldId="256"/>
            <ac:spMk id="3" creationId="{00000000-0000-0000-0000-000000000000}"/>
          </ac:spMkLst>
        </pc:spChg>
        <pc:spChg chg="add mod">
          <ac:chgData name="Ferguson, Lee" userId="S::lfergu12@uthsc.edu::9d1fb0ab-5f3d-4f85-ac2c-07b5678237b0" providerId="AD" clId="Web-{96A4C1C6-A412-6E8F-90B0-E52F25CCA1C8}" dt="2024-10-16T18:46:53.590" v="21"/>
          <ac:spMkLst>
            <pc:docMk/>
            <pc:sldMk cId="0" sldId="256"/>
            <ac:spMk id="4" creationId="{FDAEF9BB-2898-3D8B-2919-9B4F959A6032}"/>
          </ac:spMkLst>
        </pc:spChg>
        <pc:spChg chg="add mod">
          <ac:chgData name="Ferguson, Lee" userId="S::lfergu12@uthsc.edu::9d1fb0ab-5f3d-4f85-ac2c-07b5678237b0" providerId="AD" clId="Web-{96A4C1C6-A412-6E8F-90B0-E52F25CCA1C8}" dt="2024-10-16T18:47:40.951" v="31" actId="20577"/>
          <ac:spMkLst>
            <pc:docMk/>
            <pc:sldMk cId="0" sldId="256"/>
            <ac:spMk id="5" creationId="{6658D1BF-E11C-A147-E889-51144CB3B6ED}"/>
          </ac:spMkLst>
        </pc:spChg>
        <pc:picChg chg="del">
          <ac:chgData name="Ferguson, Lee" userId="S::lfergu12@uthsc.edu::9d1fb0ab-5f3d-4f85-ac2c-07b5678237b0" providerId="AD" clId="Web-{96A4C1C6-A412-6E8F-90B0-E52F25CCA1C8}" dt="2024-10-16T18:46:02.354" v="0"/>
          <ac:picMkLst>
            <pc:docMk/>
            <pc:sldMk cId="0" sldId="256"/>
            <ac:picMk id="10" creationId="{0C1C79A6-3B2A-C9EA-63CD-4F9EC88089BB}"/>
          </ac:picMkLst>
        </pc:picChg>
      </pc:sldChg>
      <pc:sldChg chg="del">
        <pc:chgData name="Ferguson, Lee" userId="S::lfergu12@uthsc.edu::9d1fb0ab-5f3d-4f85-ac2c-07b5678237b0" providerId="AD" clId="Web-{96A4C1C6-A412-6E8F-90B0-E52F25CCA1C8}" dt="2024-10-16T18:46:19.651" v="9"/>
        <pc:sldMkLst>
          <pc:docMk/>
          <pc:sldMk cId="0" sldId="257"/>
        </pc:sldMkLst>
      </pc:sldChg>
      <pc:sldChg chg="del">
        <pc:chgData name="Ferguson, Lee" userId="S::lfergu12@uthsc.edu::9d1fb0ab-5f3d-4f85-ac2c-07b5678237b0" providerId="AD" clId="Web-{96A4C1C6-A412-6E8F-90B0-E52F25CCA1C8}" dt="2024-10-16T18:47:41.810" v="32"/>
        <pc:sldMkLst>
          <pc:docMk/>
          <pc:sldMk cId="0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11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52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5266" y="3681412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58" y="0"/>
                </a:moveTo>
                <a:lnTo>
                  <a:pt x="0" y="317658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1475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7349" y="0"/>
                </a:moveTo>
                <a:lnTo>
                  <a:pt x="2043009" y="0"/>
                </a:lnTo>
                <a:lnTo>
                  <a:pt x="0" y="6857999"/>
                </a:lnTo>
                <a:lnTo>
                  <a:pt x="3007349" y="6857999"/>
                </a:lnTo>
                <a:lnTo>
                  <a:pt x="3007349" y="0"/>
                </a:lnTo>
                <a:close/>
              </a:path>
            </a:pathLst>
          </a:custGeom>
          <a:solidFill>
            <a:srgbClr val="90C226">
              <a:alpha val="3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932" y="0"/>
            <a:ext cx="2587625" cy="6858000"/>
          </a:xfrm>
          <a:custGeom>
            <a:avLst/>
            <a:gdLst/>
            <a:ahLst/>
            <a:cxnLst/>
            <a:rect l="l" t="t" r="r" b="b"/>
            <a:pathLst>
              <a:path w="2587625" h="6858000">
                <a:moveTo>
                  <a:pt x="2587067" y="0"/>
                </a:moveTo>
                <a:lnTo>
                  <a:pt x="0" y="0"/>
                </a:lnTo>
                <a:lnTo>
                  <a:pt x="1207968" y="6857999"/>
                </a:lnTo>
                <a:lnTo>
                  <a:pt x="2587067" y="6857999"/>
                </a:lnTo>
                <a:lnTo>
                  <a:pt x="2587067" y="0"/>
                </a:lnTo>
                <a:close/>
              </a:path>
            </a:pathLst>
          </a:custGeom>
          <a:solidFill>
            <a:srgbClr val="90C226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332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667" y="0"/>
                </a:moveTo>
                <a:lnTo>
                  <a:pt x="0" y="3809999"/>
                </a:lnTo>
                <a:lnTo>
                  <a:pt x="3259667" y="3809999"/>
                </a:lnTo>
                <a:lnTo>
                  <a:pt x="3259667" y="0"/>
                </a:lnTo>
                <a:close/>
              </a:path>
            </a:pathLst>
          </a:custGeom>
          <a:solidFill>
            <a:srgbClr val="54A021">
              <a:alpha val="721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546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279" y="0"/>
                </a:moveTo>
                <a:lnTo>
                  <a:pt x="0" y="0"/>
                </a:lnTo>
                <a:lnTo>
                  <a:pt x="2467704" y="6857999"/>
                </a:lnTo>
                <a:lnTo>
                  <a:pt x="2851279" y="6857999"/>
                </a:lnTo>
                <a:lnTo>
                  <a:pt x="2851279" y="0"/>
                </a:lnTo>
                <a:close/>
              </a:path>
            </a:pathLst>
          </a:custGeom>
          <a:solidFill>
            <a:srgbClr val="3F7819">
              <a:alpha val="7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729" y="0"/>
            <a:ext cx="1290320" cy="6858000"/>
          </a:xfrm>
          <a:custGeom>
            <a:avLst/>
            <a:gdLst/>
            <a:ahLst/>
            <a:cxnLst/>
            <a:rect l="l" t="t" r="r" b="b"/>
            <a:pathLst>
              <a:path w="1290320" h="6858000">
                <a:moveTo>
                  <a:pt x="1290093" y="0"/>
                </a:moveTo>
                <a:lnTo>
                  <a:pt x="1018477" y="0"/>
                </a:lnTo>
                <a:lnTo>
                  <a:pt x="0" y="6857999"/>
                </a:lnTo>
                <a:lnTo>
                  <a:pt x="1290093" y="6857999"/>
                </a:lnTo>
                <a:lnTo>
                  <a:pt x="1290093" y="0"/>
                </a:lnTo>
                <a:close/>
              </a:path>
            </a:pathLst>
          </a:custGeom>
          <a:solidFill>
            <a:srgbClr val="C0E474">
              <a:alpha val="7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367" y="0"/>
            <a:ext cx="1249045" cy="6858000"/>
          </a:xfrm>
          <a:custGeom>
            <a:avLst/>
            <a:gdLst/>
            <a:ahLst/>
            <a:cxnLst/>
            <a:rect l="l" t="t" r="r" b="b"/>
            <a:pathLst>
              <a:path w="1249045" h="6858000">
                <a:moveTo>
                  <a:pt x="1248456" y="0"/>
                </a:moveTo>
                <a:lnTo>
                  <a:pt x="0" y="0"/>
                </a:lnTo>
                <a:lnTo>
                  <a:pt x="1108013" y="6857999"/>
                </a:lnTo>
                <a:lnTo>
                  <a:pt x="1248456" y="6857999"/>
                </a:lnTo>
                <a:lnTo>
                  <a:pt x="1248456" y="0"/>
                </a:lnTo>
                <a:close/>
              </a:path>
            </a:pathLst>
          </a:custGeom>
          <a:solidFill>
            <a:srgbClr val="90C226">
              <a:alpha val="650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1665" y="3589866"/>
            <a:ext cx="1817370" cy="3268345"/>
          </a:xfrm>
          <a:custGeom>
            <a:avLst/>
            <a:gdLst/>
            <a:ahLst/>
            <a:cxnLst/>
            <a:rect l="l" t="t" r="r" b="b"/>
            <a:pathLst>
              <a:path w="1817370" h="3268345">
                <a:moveTo>
                  <a:pt x="1817159" y="0"/>
                </a:moveTo>
                <a:lnTo>
                  <a:pt x="0" y="3268132"/>
                </a:lnTo>
                <a:lnTo>
                  <a:pt x="1817159" y="3268132"/>
                </a:lnTo>
                <a:lnTo>
                  <a:pt x="1817159" y="0"/>
                </a:lnTo>
                <a:close/>
              </a:path>
            </a:pathLst>
          </a:custGeom>
          <a:solidFill>
            <a:srgbClr val="90C226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013200"/>
            <a:ext cx="448945" cy="2844800"/>
          </a:xfrm>
          <a:custGeom>
            <a:avLst/>
            <a:gdLst/>
            <a:ahLst/>
            <a:cxnLst/>
            <a:rect l="l" t="t" r="r" b="b"/>
            <a:pathLst>
              <a:path w="448945" h="2844800">
                <a:moveTo>
                  <a:pt x="0" y="0"/>
                </a:moveTo>
                <a:lnTo>
                  <a:pt x="0" y="2844799"/>
                </a:lnTo>
                <a:lnTo>
                  <a:pt x="448733" y="2844799"/>
                </a:lnTo>
                <a:lnTo>
                  <a:pt x="0" y="0"/>
                </a:lnTo>
                <a:close/>
              </a:path>
            </a:pathLst>
          </a:custGeom>
          <a:solidFill>
            <a:srgbClr val="90C226">
              <a:alpha val="850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47671" y="3662171"/>
            <a:ext cx="7749540" cy="1217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90C22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47671" y="3662171"/>
            <a:ext cx="7749540" cy="1217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11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52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5266" y="3681412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58" y="0"/>
                </a:moveTo>
                <a:lnTo>
                  <a:pt x="0" y="317658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1475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7349" y="0"/>
                </a:moveTo>
                <a:lnTo>
                  <a:pt x="2043009" y="0"/>
                </a:lnTo>
                <a:lnTo>
                  <a:pt x="0" y="6857999"/>
                </a:lnTo>
                <a:lnTo>
                  <a:pt x="3007349" y="6857999"/>
                </a:lnTo>
                <a:lnTo>
                  <a:pt x="3007349" y="0"/>
                </a:lnTo>
                <a:close/>
              </a:path>
            </a:pathLst>
          </a:custGeom>
          <a:solidFill>
            <a:srgbClr val="90C226">
              <a:alpha val="3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932" y="0"/>
            <a:ext cx="2587625" cy="6858000"/>
          </a:xfrm>
          <a:custGeom>
            <a:avLst/>
            <a:gdLst/>
            <a:ahLst/>
            <a:cxnLst/>
            <a:rect l="l" t="t" r="r" b="b"/>
            <a:pathLst>
              <a:path w="2587625" h="6858000">
                <a:moveTo>
                  <a:pt x="2587067" y="0"/>
                </a:moveTo>
                <a:lnTo>
                  <a:pt x="0" y="0"/>
                </a:lnTo>
                <a:lnTo>
                  <a:pt x="1207968" y="6857999"/>
                </a:lnTo>
                <a:lnTo>
                  <a:pt x="2587067" y="6857999"/>
                </a:lnTo>
                <a:lnTo>
                  <a:pt x="2587067" y="0"/>
                </a:lnTo>
                <a:close/>
              </a:path>
            </a:pathLst>
          </a:custGeom>
          <a:solidFill>
            <a:srgbClr val="90C226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332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667" y="0"/>
                </a:moveTo>
                <a:lnTo>
                  <a:pt x="0" y="3809999"/>
                </a:lnTo>
                <a:lnTo>
                  <a:pt x="3259667" y="3809999"/>
                </a:lnTo>
                <a:lnTo>
                  <a:pt x="3259667" y="0"/>
                </a:lnTo>
                <a:close/>
              </a:path>
            </a:pathLst>
          </a:custGeom>
          <a:solidFill>
            <a:srgbClr val="54A021">
              <a:alpha val="721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546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279" y="0"/>
                </a:moveTo>
                <a:lnTo>
                  <a:pt x="0" y="0"/>
                </a:lnTo>
                <a:lnTo>
                  <a:pt x="2467704" y="6857999"/>
                </a:lnTo>
                <a:lnTo>
                  <a:pt x="2851279" y="6857999"/>
                </a:lnTo>
                <a:lnTo>
                  <a:pt x="2851279" y="0"/>
                </a:lnTo>
                <a:close/>
              </a:path>
            </a:pathLst>
          </a:custGeom>
          <a:solidFill>
            <a:srgbClr val="3F7819">
              <a:alpha val="7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729" y="0"/>
            <a:ext cx="1290320" cy="6858000"/>
          </a:xfrm>
          <a:custGeom>
            <a:avLst/>
            <a:gdLst/>
            <a:ahLst/>
            <a:cxnLst/>
            <a:rect l="l" t="t" r="r" b="b"/>
            <a:pathLst>
              <a:path w="1290320" h="6858000">
                <a:moveTo>
                  <a:pt x="1290093" y="0"/>
                </a:moveTo>
                <a:lnTo>
                  <a:pt x="1018477" y="0"/>
                </a:lnTo>
                <a:lnTo>
                  <a:pt x="0" y="6857999"/>
                </a:lnTo>
                <a:lnTo>
                  <a:pt x="1290093" y="6857999"/>
                </a:lnTo>
                <a:lnTo>
                  <a:pt x="1290093" y="0"/>
                </a:lnTo>
                <a:close/>
              </a:path>
            </a:pathLst>
          </a:custGeom>
          <a:solidFill>
            <a:srgbClr val="C0E474">
              <a:alpha val="7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367" y="0"/>
            <a:ext cx="1249045" cy="6858000"/>
          </a:xfrm>
          <a:custGeom>
            <a:avLst/>
            <a:gdLst/>
            <a:ahLst/>
            <a:cxnLst/>
            <a:rect l="l" t="t" r="r" b="b"/>
            <a:pathLst>
              <a:path w="1249045" h="6858000">
                <a:moveTo>
                  <a:pt x="1248456" y="0"/>
                </a:moveTo>
                <a:lnTo>
                  <a:pt x="0" y="0"/>
                </a:lnTo>
                <a:lnTo>
                  <a:pt x="1108013" y="6857999"/>
                </a:lnTo>
                <a:lnTo>
                  <a:pt x="1248456" y="6857999"/>
                </a:lnTo>
                <a:lnTo>
                  <a:pt x="1248456" y="0"/>
                </a:lnTo>
                <a:close/>
              </a:path>
            </a:pathLst>
          </a:custGeom>
          <a:solidFill>
            <a:srgbClr val="90C226">
              <a:alpha val="650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1665" y="3589866"/>
            <a:ext cx="1817370" cy="3268345"/>
          </a:xfrm>
          <a:custGeom>
            <a:avLst/>
            <a:gdLst/>
            <a:ahLst/>
            <a:cxnLst/>
            <a:rect l="l" t="t" r="r" b="b"/>
            <a:pathLst>
              <a:path w="1817370" h="3268345">
                <a:moveTo>
                  <a:pt x="1817159" y="0"/>
                </a:moveTo>
                <a:lnTo>
                  <a:pt x="0" y="3268132"/>
                </a:lnTo>
                <a:lnTo>
                  <a:pt x="1817159" y="3268132"/>
                </a:lnTo>
                <a:lnTo>
                  <a:pt x="1817159" y="0"/>
                </a:lnTo>
                <a:close/>
              </a:path>
            </a:pathLst>
          </a:custGeom>
          <a:solidFill>
            <a:srgbClr val="90C226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013200"/>
            <a:ext cx="448945" cy="2844800"/>
          </a:xfrm>
          <a:custGeom>
            <a:avLst/>
            <a:gdLst/>
            <a:ahLst/>
            <a:cxnLst/>
            <a:rect l="l" t="t" r="r" b="b"/>
            <a:pathLst>
              <a:path w="448945" h="2844800">
                <a:moveTo>
                  <a:pt x="0" y="0"/>
                </a:moveTo>
                <a:lnTo>
                  <a:pt x="0" y="2844799"/>
                </a:lnTo>
                <a:lnTo>
                  <a:pt x="448733" y="2844799"/>
                </a:lnTo>
                <a:lnTo>
                  <a:pt x="0" y="0"/>
                </a:lnTo>
                <a:close/>
              </a:path>
            </a:pathLst>
          </a:custGeom>
          <a:solidFill>
            <a:srgbClr val="90C226">
              <a:alpha val="850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90C22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90C22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90C22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11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52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5266" y="3681412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58" y="0"/>
                </a:moveTo>
                <a:lnTo>
                  <a:pt x="0" y="317658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1475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7349" y="0"/>
                </a:moveTo>
                <a:lnTo>
                  <a:pt x="2043009" y="0"/>
                </a:lnTo>
                <a:lnTo>
                  <a:pt x="0" y="6857999"/>
                </a:lnTo>
                <a:lnTo>
                  <a:pt x="3007349" y="6857999"/>
                </a:lnTo>
                <a:lnTo>
                  <a:pt x="3007349" y="0"/>
                </a:lnTo>
                <a:close/>
              </a:path>
            </a:pathLst>
          </a:custGeom>
          <a:solidFill>
            <a:srgbClr val="90C226">
              <a:alpha val="3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932" y="0"/>
            <a:ext cx="2587625" cy="6858000"/>
          </a:xfrm>
          <a:custGeom>
            <a:avLst/>
            <a:gdLst/>
            <a:ahLst/>
            <a:cxnLst/>
            <a:rect l="l" t="t" r="r" b="b"/>
            <a:pathLst>
              <a:path w="2587625" h="6858000">
                <a:moveTo>
                  <a:pt x="2587067" y="0"/>
                </a:moveTo>
                <a:lnTo>
                  <a:pt x="0" y="0"/>
                </a:lnTo>
                <a:lnTo>
                  <a:pt x="1207968" y="6857999"/>
                </a:lnTo>
                <a:lnTo>
                  <a:pt x="2587067" y="6857999"/>
                </a:lnTo>
                <a:lnTo>
                  <a:pt x="2587067" y="0"/>
                </a:lnTo>
                <a:close/>
              </a:path>
            </a:pathLst>
          </a:custGeom>
          <a:solidFill>
            <a:srgbClr val="90C226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332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667" y="0"/>
                </a:moveTo>
                <a:lnTo>
                  <a:pt x="0" y="3809999"/>
                </a:lnTo>
                <a:lnTo>
                  <a:pt x="3259667" y="3809999"/>
                </a:lnTo>
                <a:lnTo>
                  <a:pt x="3259667" y="0"/>
                </a:lnTo>
                <a:close/>
              </a:path>
            </a:pathLst>
          </a:custGeom>
          <a:solidFill>
            <a:srgbClr val="54A021">
              <a:alpha val="721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546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279" y="0"/>
                </a:moveTo>
                <a:lnTo>
                  <a:pt x="0" y="0"/>
                </a:lnTo>
                <a:lnTo>
                  <a:pt x="2467704" y="6857999"/>
                </a:lnTo>
                <a:lnTo>
                  <a:pt x="2851279" y="6857999"/>
                </a:lnTo>
                <a:lnTo>
                  <a:pt x="2851279" y="0"/>
                </a:lnTo>
                <a:close/>
              </a:path>
            </a:pathLst>
          </a:custGeom>
          <a:solidFill>
            <a:srgbClr val="3F7819">
              <a:alpha val="7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729" y="0"/>
            <a:ext cx="1290320" cy="6858000"/>
          </a:xfrm>
          <a:custGeom>
            <a:avLst/>
            <a:gdLst/>
            <a:ahLst/>
            <a:cxnLst/>
            <a:rect l="l" t="t" r="r" b="b"/>
            <a:pathLst>
              <a:path w="1290320" h="6858000">
                <a:moveTo>
                  <a:pt x="1290093" y="0"/>
                </a:moveTo>
                <a:lnTo>
                  <a:pt x="1018477" y="0"/>
                </a:lnTo>
                <a:lnTo>
                  <a:pt x="0" y="6857999"/>
                </a:lnTo>
                <a:lnTo>
                  <a:pt x="1290093" y="6857999"/>
                </a:lnTo>
                <a:lnTo>
                  <a:pt x="1290093" y="0"/>
                </a:lnTo>
                <a:close/>
              </a:path>
            </a:pathLst>
          </a:custGeom>
          <a:solidFill>
            <a:srgbClr val="C0E474">
              <a:alpha val="7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367" y="0"/>
            <a:ext cx="1249045" cy="6858000"/>
          </a:xfrm>
          <a:custGeom>
            <a:avLst/>
            <a:gdLst/>
            <a:ahLst/>
            <a:cxnLst/>
            <a:rect l="l" t="t" r="r" b="b"/>
            <a:pathLst>
              <a:path w="1249045" h="6858000">
                <a:moveTo>
                  <a:pt x="1248456" y="0"/>
                </a:moveTo>
                <a:lnTo>
                  <a:pt x="0" y="0"/>
                </a:lnTo>
                <a:lnTo>
                  <a:pt x="1108013" y="6857999"/>
                </a:lnTo>
                <a:lnTo>
                  <a:pt x="1248456" y="6857999"/>
                </a:lnTo>
                <a:lnTo>
                  <a:pt x="1248456" y="0"/>
                </a:lnTo>
                <a:close/>
              </a:path>
            </a:pathLst>
          </a:custGeom>
          <a:solidFill>
            <a:srgbClr val="90C226">
              <a:alpha val="650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1665" y="3589866"/>
            <a:ext cx="1817370" cy="3268345"/>
          </a:xfrm>
          <a:custGeom>
            <a:avLst/>
            <a:gdLst/>
            <a:ahLst/>
            <a:cxnLst/>
            <a:rect l="l" t="t" r="r" b="b"/>
            <a:pathLst>
              <a:path w="1817370" h="3268345">
                <a:moveTo>
                  <a:pt x="1817159" y="0"/>
                </a:moveTo>
                <a:lnTo>
                  <a:pt x="0" y="3268132"/>
                </a:lnTo>
                <a:lnTo>
                  <a:pt x="1817159" y="3268132"/>
                </a:lnTo>
                <a:lnTo>
                  <a:pt x="1817159" y="0"/>
                </a:lnTo>
                <a:close/>
              </a:path>
            </a:pathLst>
          </a:custGeom>
          <a:solidFill>
            <a:srgbClr val="90C226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074" y="536955"/>
            <a:ext cx="1067985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90C22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073" y="1530350"/>
            <a:ext cx="8406130" cy="3783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da.gov/ICECI/EnforcementActions/WarningLetters/default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42644" cy="5666740"/>
          </a:xfrm>
          <a:custGeom>
            <a:avLst/>
            <a:gdLst/>
            <a:ahLst/>
            <a:cxnLst/>
            <a:rect l="l" t="t" r="r" b="b"/>
            <a:pathLst>
              <a:path w="842644" h="5666740">
                <a:moveTo>
                  <a:pt x="842595" y="0"/>
                </a:moveTo>
                <a:lnTo>
                  <a:pt x="0" y="0"/>
                </a:lnTo>
                <a:lnTo>
                  <a:pt x="0" y="5666153"/>
                </a:lnTo>
                <a:lnTo>
                  <a:pt x="842595" y="0"/>
                </a:lnTo>
                <a:close/>
              </a:path>
            </a:pathLst>
          </a:custGeom>
          <a:solidFill>
            <a:srgbClr val="90C226">
              <a:alpha val="850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5180" y="797529"/>
            <a:ext cx="5607682" cy="75148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l">
              <a:spcBef>
                <a:spcPts val="100"/>
              </a:spcBef>
            </a:pPr>
            <a:r>
              <a:rPr sz="2400" b="1" dirty="0">
                <a:solidFill>
                  <a:srgbClr val="000000"/>
                </a:solidFill>
                <a:latin typeface="Arial Black"/>
                <a:cs typeface="Arial Black" panose="020B0604020202020204" pitchFamily="34" charset="0"/>
              </a:rPr>
              <a:t>Research</a:t>
            </a:r>
            <a:r>
              <a:rPr sz="2400" b="1" spc="-330" dirty="0">
                <a:solidFill>
                  <a:srgbClr val="000000"/>
                </a:solidFill>
                <a:latin typeface="Arial Black"/>
                <a:cs typeface="Arial Black" panose="020B0604020202020204" pitchFamily="34" charset="0"/>
              </a:rPr>
              <a:t> </a:t>
            </a:r>
            <a:r>
              <a:rPr lang="en-US" sz="2400" b="1" spc="-25" dirty="0">
                <a:solidFill>
                  <a:srgbClr val="000000"/>
                </a:solidFill>
                <a:latin typeface="Arial Black"/>
                <a:cs typeface="Arial Black" panose="020B0604020202020204" pitchFamily="34" charset="0"/>
              </a:rPr>
              <a:t>102</a:t>
            </a:r>
            <a:br>
              <a:rPr lang="en-US" sz="2400" b="1" spc="-25" dirty="0">
                <a:latin typeface="Arial Black"/>
                <a:cs typeface="Arial Black" panose="020B0604020202020204" pitchFamily="34" charset="0"/>
              </a:rPr>
            </a:br>
            <a:r>
              <a:rPr lang="en-US" sz="2400" b="1" spc="-25" dirty="0">
                <a:solidFill>
                  <a:srgbClr val="000000"/>
                </a:solidFill>
                <a:latin typeface="Arial Black"/>
                <a:cs typeface="Arial Black" panose="020B0604020202020204" pitchFamily="34" charset="0"/>
              </a:rPr>
              <a:t>Session 3:</a:t>
            </a:r>
            <a:endParaRPr lang="en-US" sz="2400" dirty="0">
              <a:solidFill>
                <a:srgbClr val="000000"/>
              </a:solidFill>
              <a:latin typeface="Arial Black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AEF9BB-2898-3D8B-2919-9B4F959A6032}"/>
              </a:ext>
            </a:extLst>
          </p:cNvPr>
          <p:cNvSpPr txBox="1"/>
          <p:nvPr/>
        </p:nvSpPr>
        <p:spPr>
          <a:xfrm>
            <a:off x="1667051" y="2330879"/>
            <a:ext cx="8114597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000000"/>
                </a:solidFill>
                <a:latin typeface="Arial Black"/>
              </a:rPr>
              <a:t>FDA Audits &amp; Common Findings</a:t>
            </a:r>
            <a:r>
              <a:rPr lang="en-US" sz="4000">
                <a:solidFill>
                  <a:srgbClr val="000000"/>
                </a:solidFill>
                <a:latin typeface="Arial Black"/>
              </a:rPr>
              <a:t>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58D1BF-E11C-A147-E889-51144CB3B6ED}"/>
              </a:ext>
            </a:extLst>
          </p:cNvPr>
          <p:cNvSpPr txBox="1"/>
          <p:nvPr/>
        </p:nvSpPr>
        <p:spPr>
          <a:xfrm>
            <a:off x="1667050" y="4509357"/>
            <a:ext cx="834834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Jennifer Burgess, MS</a:t>
            </a:r>
            <a:endParaRPr lang="en-US"/>
          </a:p>
          <a:p>
            <a:r>
              <a:rPr lang="en-US" dirty="0">
                <a:latin typeface="Arial"/>
                <a:cs typeface="Arial"/>
              </a:rPr>
              <a:t>Director, Clinical Research, Erlanger Health System (Chattanooga, TN)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4" y="536955"/>
            <a:ext cx="10679850" cy="661206"/>
          </a:xfrm>
          <a:prstGeom prst="rect">
            <a:avLst/>
          </a:prstGeom>
        </p:spPr>
        <p:txBody>
          <a:bodyPr vert="horz" wrap="square" lIns="0" tIns="106171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0"/>
              </a:spcBef>
            </a:pPr>
            <a:r>
              <a:rPr b="1" spc="-60" dirty="0">
                <a:latin typeface="Arial Black" panose="020B0604020202020204" pitchFamily="34" charset="0"/>
                <a:cs typeface="Arial Black" panose="020B0604020202020204" pitchFamily="34" charset="0"/>
              </a:rPr>
              <a:t>Topics</a:t>
            </a:r>
            <a:r>
              <a:rPr b="1" spc="-9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and</a:t>
            </a:r>
            <a:r>
              <a:rPr b="1" spc="-10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spc="-10" dirty="0">
                <a:latin typeface="Arial Black" panose="020B0604020202020204" pitchFamily="34" charset="0"/>
                <a:cs typeface="Arial Black" panose="020B0604020202020204" pitchFamily="34" charset="0"/>
              </a:rPr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319275"/>
            <a:ext cx="7628890" cy="4367221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TOPICS</a:t>
            </a:r>
            <a:endParaRPr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1055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unexpected</a:t>
            </a:r>
            <a:endParaRPr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103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Who,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what,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when,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endParaRPr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94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execute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efficient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endParaRPr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103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96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  <a:r>
              <a:rPr sz="1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1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endParaRPr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Clr>
                <a:srgbClr val="90C226"/>
              </a:buClr>
              <a:buFont typeface="Arial"/>
              <a:buChar char="►"/>
            </a:pPr>
            <a:endParaRPr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0C226"/>
              </a:buClr>
              <a:buFont typeface="Arial"/>
              <a:buChar char="►"/>
            </a:pPr>
            <a:endParaRPr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935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FDA</a:t>
            </a:r>
            <a:r>
              <a:rPr sz="1800" spc="-1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endParaRPr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60020" indent="-342900">
              <a:lnSpc>
                <a:spcPts val="2090"/>
              </a:lnSpc>
              <a:spcBef>
                <a:spcPts val="1185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audits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proactive corrections/training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items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sz="1800" spc="-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18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identifies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endParaRPr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4" y="536955"/>
            <a:ext cx="6559126" cy="1215203"/>
          </a:xfrm>
          <a:prstGeom prst="rect">
            <a:avLst/>
          </a:prstGeom>
        </p:spPr>
        <p:txBody>
          <a:bodyPr vert="horz" wrap="square" lIns="0" tIns="106171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What</a:t>
            </a:r>
            <a:r>
              <a:rPr b="1" spc="-35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to</a:t>
            </a:r>
            <a:r>
              <a:rPr b="1" spc="-2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expect</a:t>
            </a:r>
            <a:r>
              <a:rPr b="1" spc="-3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with</a:t>
            </a:r>
            <a:r>
              <a:rPr b="1" spc="-3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the</a:t>
            </a:r>
            <a:r>
              <a:rPr b="1" spc="-3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spc="-10" dirty="0">
                <a:latin typeface="Arial Black" panose="020B0604020202020204" pitchFamily="34" charset="0"/>
                <a:cs typeface="Arial Black" panose="020B0604020202020204" pitchFamily="34" charset="0"/>
              </a:rPr>
              <a:t>unexpected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4" y="2057400"/>
            <a:ext cx="8083127" cy="33295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54965" marR="133350" indent="-342900">
              <a:lnSpc>
                <a:spcPct val="101099"/>
              </a:lnSpc>
              <a:spcBef>
                <a:spcPts val="75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research.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5015" lvl="1" indent="-285750">
              <a:lnSpc>
                <a:spcPct val="100000"/>
              </a:lnSpc>
              <a:spcBef>
                <a:spcPts val="1040"/>
              </a:spcBef>
              <a:buClr>
                <a:srgbClr val="90C226"/>
              </a:buClr>
              <a:buSzPct val="81250"/>
              <a:buFont typeface="Arial"/>
              <a:buChar char="►"/>
              <a:tabLst>
                <a:tab pos="755015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Audits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be: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3160" lvl="2" indent="-226060">
              <a:lnSpc>
                <a:spcPct val="100000"/>
              </a:lnSpc>
              <a:spcBef>
                <a:spcPts val="99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1153160" algn="l"/>
              </a:tabLst>
            </a:pP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For-cause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3160" lvl="2" indent="-226060">
              <a:lnSpc>
                <a:spcPct val="100000"/>
              </a:lnSpc>
              <a:spcBef>
                <a:spcPts val="101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1153160" algn="l"/>
              </a:tabLst>
            </a:pP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3160" lvl="2" indent="-226060">
              <a:lnSpc>
                <a:spcPct val="100000"/>
              </a:lnSpc>
              <a:spcBef>
                <a:spcPts val="103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1153160" algn="l"/>
              </a:tabLst>
            </a:pP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Complaint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0000"/>
              </a:lnSpc>
              <a:buClr>
                <a:srgbClr val="90C226"/>
              </a:buClr>
              <a:buFont typeface="Arial"/>
              <a:buChar char="►"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10"/>
              </a:spcBef>
              <a:buClr>
                <a:srgbClr val="90C226"/>
              </a:buClr>
              <a:buFont typeface="Arial"/>
              <a:buChar char="►"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2200"/>
              </a:lnSpc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prepared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audit…lets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presents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accordingly.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4" y="536955"/>
            <a:ext cx="8311726" cy="1215203"/>
          </a:xfrm>
          <a:prstGeom prst="rect">
            <a:avLst/>
          </a:prstGeom>
        </p:spPr>
        <p:txBody>
          <a:bodyPr vert="horz" wrap="square" lIns="0" tIns="106171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What</a:t>
            </a:r>
            <a:r>
              <a:rPr b="1" spc="-35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to</a:t>
            </a:r>
            <a:r>
              <a:rPr b="1" spc="-2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expect</a:t>
            </a:r>
            <a:r>
              <a:rPr b="1" spc="-3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with</a:t>
            </a:r>
            <a:r>
              <a:rPr b="1" spc="-3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the</a:t>
            </a:r>
            <a:r>
              <a:rPr b="1" spc="-3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spc="-10" dirty="0">
                <a:latin typeface="Arial Black" panose="020B0604020202020204" pitchFamily="34" charset="0"/>
                <a:cs typeface="Arial Black" panose="020B0604020202020204" pitchFamily="34" charset="0"/>
              </a:rPr>
              <a:t>unexpected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6425" y="2057400"/>
            <a:ext cx="7681776" cy="350012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54965" marR="1060450" indent="-342900">
              <a:lnSpc>
                <a:spcPct val="102200"/>
              </a:lnSpc>
              <a:spcBef>
                <a:spcPts val="5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sz="18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FDA</a:t>
            </a:r>
            <a:r>
              <a:rPr sz="1800" spc="-1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482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(Notice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Inspection)</a:t>
            </a:r>
            <a:r>
              <a:rPr sz="1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[announced</a:t>
            </a:r>
            <a:r>
              <a:rPr sz="1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unannounced]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33020" indent="-342900">
              <a:lnSpc>
                <a:spcPct val="100000"/>
              </a:lnSpc>
              <a:spcBef>
                <a:spcPts val="1035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greet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bring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location/conference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[notice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inspection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</a:t>
            </a:r>
            <a:r>
              <a:rPr sz="1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 representative]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5650" marR="43180" lvl="1" indent="-285750">
              <a:lnSpc>
                <a:spcPts val="1900"/>
              </a:lnSpc>
              <a:spcBef>
                <a:spcPts val="1120"/>
              </a:spcBef>
              <a:buClr>
                <a:srgbClr val="90C226"/>
              </a:buClr>
              <a:buSzPct val="81250"/>
              <a:buFont typeface="Arial"/>
              <a:buChar char="►"/>
              <a:tabLst>
                <a:tab pos="755650" algn="l"/>
              </a:tabLst>
            </a:pP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sz="16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</a:t>
            </a:r>
            <a:r>
              <a:rPr sz="16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16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sz="16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sz="16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high-</a:t>
            </a: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appointed</a:t>
            </a:r>
            <a:r>
              <a:rPr sz="16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official:</a:t>
            </a:r>
            <a:r>
              <a:rPr sz="1600" spc="4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CEO,</a:t>
            </a:r>
            <a:r>
              <a:rPr sz="16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COO, </a:t>
            </a: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</a:t>
            </a:r>
            <a:r>
              <a:rPr sz="16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  <a:r>
              <a:rPr sz="16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6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Research,</a:t>
            </a:r>
            <a:r>
              <a:rPr sz="16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ts val="2090"/>
              </a:lnSpc>
              <a:spcBef>
                <a:spcPts val="104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leads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briefing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auditors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244475" indent="-342900">
              <a:lnSpc>
                <a:spcPct val="101099"/>
              </a:lnSpc>
              <a:spcBef>
                <a:spcPts val="969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  <a:tab pos="567245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Auditors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interviews.</a:t>
            </a:r>
            <a:r>
              <a:rPr lang="en-US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sz="1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(charts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prepared,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scheduled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interviews,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etc.)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4" y="536955"/>
            <a:ext cx="8311726" cy="661206"/>
          </a:xfrm>
          <a:prstGeom prst="rect">
            <a:avLst/>
          </a:prstGeom>
        </p:spPr>
        <p:txBody>
          <a:bodyPr vert="horz" wrap="square" lIns="0" tIns="106171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Who,</a:t>
            </a:r>
            <a:r>
              <a:rPr b="1" spc="-25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what,</a:t>
            </a:r>
            <a:r>
              <a:rPr b="1" spc="-25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when,</a:t>
            </a:r>
            <a:r>
              <a:rPr b="1" spc="-2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why</a:t>
            </a:r>
            <a:r>
              <a:rPr b="1" spc="-3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&amp;</a:t>
            </a:r>
            <a:r>
              <a:rPr b="1" spc="-3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spc="-10" dirty="0">
                <a:latin typeface="Arial Black" panose="020B0604020202020204" pitchFamily="34" charset="0"/>
                <a:cs typeface="Arial Black" panose="020B0604020202020204" pitchFamily="34" charset="0"/>
              </a:rPr>
              <a:t>where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56072" y="1530350"/>
            <a:ext cx="8768927" cy="4111767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27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</a:p>
          <a:p>
            <a:pPr marL="755015" lvl="1" indent="-285750">
              <a:lnSpc>
                <a:spcPct val="100000"/>
              </a:lnSpc>
              <a:spcBef>
                <a:spcPts val="1040"/>
              </a:spcBef>
              <a:buClr>
                <a:srgbClr val="90C226"/>
              </a:buClr>
              <a:buSzPct val="81250"/>
              <a:buFont typeface="Arial"/>
              <a:buChar char="►"/>
              <a:tabLst>
                <a:tab pos="755015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Who,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what,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when,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why,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5650" marR="5080" lvl="1" indent="-285750">
              <a:lnSpc>
                <a:spcPct val="103800"/>
              </a:lnSpc>
              <a:spcBef>
                <a:spcPts val="910"/>
              </a:spcBef>
              <a:buClr>
                <a:srgbClr val="90C226"/>
              </a:buClr>
              <a:buSzPct val="81250"/>
              <a:buFont typeface="Arial"/>
              <a:buChar char="►"/>
              <a:tabLst>
                <a:tab pos="755650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i.e.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[PI</a:t>
            </a:r>
            <a:r>
              <a:rPr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study,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reviewing,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spc="-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locations]</a:t>
            </a: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buClr>
                <a:srgbClr val="90C226"/>
              </a:buClr>
              <a:buFont typeface="Arial"/>
              <a:buChar char="►"/>
            </a:pP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380"/>
              </a:spcBef>
              <a:buClr>
                <a:srgbClr val="90C226"/>
              </a:buClr>
              <a:buFont typeface="Arial"/>
              <a:buChar char="►"/>
            </a:pP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Personnel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</a:p>
          <a:p>
            <a:pPr marL="755015" lvl="1" indent="-285750">
              <a:lnSpc>
                <a:spcPct val="100000"/>
              </a:lnSpc>
              <a:spcBef>
                <a:spcPts val="1040"/>
              </a:spcBef>
              <a:buClr>
                <a:srgbClr val="90C226"/>
              </a:buClr>
              <a:buSzPct val="81250"/>
              <a:buFont typeface="Arial"/>
              <a:buChar char="►"/>
              <a:tabLst>
                <a:tab pos="755015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Who,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what,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when,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why,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buClr>
                <a:srgbClr val="90C226"/>
              </a:buClr>
              <a:buFont typeface="Arial"/>
              <a:buChar char="►"/>
            </a:pP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450"/>
              </a:spcBef>
              <a:buClr>
                <a:srgbClr val="90C226"/>
              </a:buClr>
              <a:buFont typeface="Arial"/>
              <a:buChar char="►"/>
            </a:pP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Wrap-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</a:p>
          <a:p>
            <a:pPr marL="755015" lvl="1" indent="-285750">
              <a:lnSpc>
                <a:spcPct val="100000"/>
              </a:lnSpc>
              <a:spcBef>
                <a:spcPts val="944"/>
              </a:spcBef>
              <a:buClr>
                <a:srgbClr val="90C226"/>
              </a:buClr>
              <a:buSzPct val="81250"/>
              <a:buFont typeface="Arial"/>
              <a:buChar char="►"/>
              <a:tabLst>
                <a:tab pos="755015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Who,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what,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when,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why,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4" y="536955"/>
            <a:ext cx="8464126" cy="661206"/>
          </a:xfrm>
          <a:prstGeom prst="rect">
            <a:avLst/>
          </a:prstGeom>
        </p:spPr>
        <p:txBody>
          <a:bodyPr vert="horz" wrap="square" lIns="0" tIns="106171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How</a:t>
            </a:r>
            <a:r>
              <a:rPr b="1" spc="-45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to</a:t>
            </a:r>
            <a:r>
              <a:rPr b="1" spc="-35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execute</a:t>
            </a:r>
            <a:r>
              <a:rPr b="1" spc="-4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an</a:t>
            </a:r>
            <a:r>
              <a:rPr b="1" spc="-45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efficient</a:t>
            </a:r>
            <a:r>
              <a:rPr b="1" spc="-4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spc="-10" dirty="0">
                <a:latin typeface="Arial Black" panose="020B0604020202020204" pitchFamily="34" charset="0"/>
                <a:cs typeface="Arial Black" panose="020B0604020202020204" pitchFamily="34" charset="0"/>
              </a:rPr>
              <a:t>audit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511300"/>
            <a:ext cx="8235527" cy="395732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54965" marR="149225" indent="-342900">
              <a:lnSpc>
                <a:spcPct val="101099"/>
              </a:lnSpc>
              <a:spcBef>
                <a:spcPts val="75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personnel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auditors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review/assess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60655" indent="-342900">
              <a:lnSpc>
                <a:spcPct val="99400"/>
              </a:lnSpc>
              <a:spcBef>
                <a:spcPts val="107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  <a:tab pos="435165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leave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auditors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unattended!</a:t>
            </a:r>
            <a:r>
              <a:rPr lang="en-US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attempt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wonder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deep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stopped (safeguards)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342265" indent="-342900">
              <a:lnSpc>
                <a:spcPct val="102200"/>
              </a:lnSpc>
              <a:spcBef>
                <a:spcPts val="885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  <a:tab pos="209105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</a:t>
            </a:r>
            <a:r>
              <a:rPr sz="18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18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staff.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Interviewers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trained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pauses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(don’t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pause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needed)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ts val="2110"/>
              </a:lnSpc>
              <a:spcBef>
                <a:spcPts val="1145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  <a:tab pos="5057140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  <a:r>
              <a:rPr sz="1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requested</a:t>
            </a:r>
            <a:r>
              <a:rPr sz="1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timely.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This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charts,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EMR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access,</a:t>
            </a:r>
            <a:r>
              <a:rPr sz="1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224154" indent="-342900">
              <a:lnSpc>
                <a:spcPts val="2090"/>
              </a:lnSpc>
              <a:spcBef>
                <a:spcPts val="110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notes,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completing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994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escalate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4" y="536955"/>
            <a:ext cx="10679850" cy="661206"/>
          </a:xfrm>
          <a:prstGeom prst="rect">
            <a:avLst/>
          </a:prstGeom>
        </p:spPr>
        <p:txBody>
          <a:bodyPr vert="horz" wrap="square" lIns="0" tIns="106171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Common</a:t>
            </a:r>
            <a:r>
              <a:rPr b="1" spc="-65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spc="-10" dirty="0">
                <a:latin typeface="Arial Black" panose="020B0604020202020204" pitchFamily="34" charset="0"/>
                <a:cs typeface="Arial Black" panose="020B0604020202020204" pitchFamily="34" charset="0"/>
              </a:rPr>
              <a:t>Findings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3446" y="1676400"/>
            <a:ext cx="8301990" cy="377444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4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  <a:tab pos="1809114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Golden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Rule: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If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documented,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1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happen!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84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Delegation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duties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accurate</a:t>
            </a:r>
            <a:r>
              <a:rPr sz="1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completed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74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Over-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delegation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duties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84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adverse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745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</a:t>
            </a:r>
            <a:r>
              <a:rPr sz="18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r>
              <a:rPr sz="1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  <a:r>
              <a:rPr sz="18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(volume,</a:t>
            </a:r>
            <a:r>
              <a:rPr sz="1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start/stop</a:t>
            </a:r>
            <a:r>
              <a:rPr sz="18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times,</a:t>
            </a:r>
            <a:r>
              <a:rPr sz="1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etc.)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84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Failure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minor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deviations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1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745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18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18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745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Lapse</a:t>
            </a:r>
            <a:r>
              <a:rPr sz="1800" spc="-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8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IRB</a:t>
            </a:r>
            <a:r>
              <a:rPr sz="1800" spc="-1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655"/>
              </a:spcBef>
              <a:buClr>
                <a:srgbClr val="90C226"/>
              </a:buClr>
              <a:buFont typeface="Arial"/>
              <a:buChar char="►"/>
            </a:pP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sz="1800" u="sng" spc="-10" dirty="0">
                <a:solidFill>
                  <a:srgbClr val="99CA3C"/>
                </a:solidFill>
                <a:uFill>
                  <a:solidFill>
                    <a:srgbClr val="99CA3C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http://www.fda.gov/ICECI/EnforcementActions/WarningLetters/default.htm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4" y="536955"/>
            <a:ext cx="10679850" cy="661206"/>
          </a:xfrm>
          <a:prstGeom prst="rect">
            <a:avLst/>
          </a:prstGeom>
        </p:spPr>
        <p:txBody>
          <a:bodyPr vert="horz" wrap="square" lIns="0" tIns="106171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Response</a:t>
            </a:r>
            <a:r>
              <a:rPr b="1" spc="-20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latin typeface="Arial Black" panose="020B0604020202020204" pitchFamily="34" charset="0"/>
                <a:cs typeface="Arial Black" panose="020B0604020202020204" pitchFamily="34" charset="0"/>
              </a:rPr>
              <a:t>to</a:t>
            </a:r>
            <a:r>
              <a:rPr b="1" spc="-27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spc="-10" dirty="0">
                <a:latin typeface="Arial Black" panose="020B0604020202020204" pitchFamily="34" charset="0"/>
                <a:cs typeface="Arial Black" panose="020B0604020202020204" pitchFamily="34" charset="0"/>
              </a:rPr>
              <a:t>Audit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56073" y="1530350"/>
            <a:ext cx="8387927" cy="3261148"/>
          </a:xfrm>
          <a:prstGeom prst="rect">
            <a:avLst/>
          </a:prstGeom>
        </p:spPr>
        <p:txBody>
          <a:bodyPr vert="horz" wrap="square" lIns="0" tIns="664209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27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post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receive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written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audit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(FDA</a:t>
            </a:r>
            <a:r>
              <a:rPr spc="-1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483)</a:t>
            </a:r>
          </a:p>
          <a:p>
            <a:pPr marL="755015" lvl="1" indent="-285750">
              <a:lnSpc>
                <a:spcPct val="100000"/>
              </a:lnSpc>
              <a:spcBef>
                <a:spcPts val="1040"/>
              </a:spcBef>
              <a:buClr>
                <a:srgbClr val="90C226"/>
              </a:buClr>
              <a:buSzPct val="81250"/>
              <a:buFont typeface="Arial"/>
              <a:buChar char="►"/>
              <a:tabLst>
                <a:tab pos="755015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NAI</a:t>
            </a:r>
            <a:r>
              <a:rPr spc="-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spc="-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spc="-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spc="-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Indicated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5015" lvl="1" indent="-285750">
              <a:lnSpc>
                <a:spcPct val="100000"/>
              </a:lnSpc>
              <a:spcBef>
                <a:spcPts val="985"/>
              </a:spcBef>
              <a:buClr>
                <a:srgbClr val="90C226"/>
              </a:buClr>
              <a:buSzPct val="81250"/>
              <a:buFont typeface="Arial"/>
              <a:buChar char="►"/>
              <a:tabLst>
                <a:tab pos="755015" algn="l"/>
              </a:tabLst>
            </a:pP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spc="-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Voluntary</a:t>
            </a:r>
            <a:r>
              <a:rPr spc="-10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spc="-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Indicated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5015" lvl="1" indent="-285750">
              <a:lnSpc>
                <a:spcPct val="100000"/>
              </a:lnSpc>
              <a:spcBef>
                <a:spcPts val="1080"/>
              </a:spcBef>
              <a:buClr>
                <a:srgbClr val="90C226"/>
              </a:buClr>
              <a:buSzPct val="81250"/>
              <a:buFont typeface="Arial"/>
              <a:buChar char="►"/>
              <a:tabLst>
                <a:tab pos="755015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OAI</a:t>
            </a:r>
            <a:r>
              <a:rPr spc="-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spc="-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Official</a:t>
            </a:r>
            <a:r>
              <a:rPr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Indicated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ts val="2090"/>
              </a:lnSpc>
              <a:spcBef>
                <a:spcPts val="110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Respond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item,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accepting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responsibility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articulating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60" dirty="0">
                <a:latin typeface="Arial" panose="020B0604020202020204" pitchFamily="34" charset="0"/>
                <a:cs typeface="Arial" panose="020B0604020202020204" pitchFamily="34" charset="0"/>
              </a:rPr>
              <a:t>CAPA</a:t>
            </a:r>
            <a:r>
              <a:rPr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 issue</a:t>
            </a:r>
          </a:p>
          <a:p>
            <a:pPr marL="354965" indent="-342265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77777"/>
              <a:buFont typeface="Arial"/>
              <a:buChar char="►"/>
              <a:tabLst>
                <a:tab pos="35496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Letter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come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PI,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3200"/>
            <a:ext cx="448945" cy="2844800"/>
          </a:xfrm>
          <a:custGeom>
            <a:avLst/>
            <a:gdLst/>
            <a:ahLst/>
            <a:cxnLst/>
            <a:rect l="l" t="t" r="r" b="b"/>
            <a:pathLst>
              <a:path w="448945" h="2844800">
                <a:moveTo>
                  <a:pt x="0" y="0"/>
                </a:moveTo>
                <a:lnTo>
                  <a:pt x="0" y="2844799"/>
                </a:lnTo>
                <a:lnTo>
                  <a:pt x="448733" y="2844799"/>
                </a:lnTo>
                <a:lnTo>
                  <a:pt x="0" y="0"/>
                </a:lnTo>
                <a:close/>
              </a:path>
            </a:pathLst>
          </a:custGeom>
          <a:solidFill>
            <a:srgbClr val="90C226">
              <a:alpha val="850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62200" y="2971800"/>
            <a:ext cx="676391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Questions</a:t>
            </a:r>
            <a:r>
              <a:rPr b="1" spc="-75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</a:t>
            </a:r>
            <a:r>
              <a:rPr b="1" spc="-70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b="1" spc="-10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comments?</a:t>
            </a:r>
            <a:endParaRPr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9CA3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FD6E4CA336F74D94DE2268E40125E1" ma:contentTypeVersion="18" ma:contentTypeDescription="Create a new document." ma:contentTypeScope="" ma:versionID="38fe62104956ff05588c333b2adf1f19">
  <xsd:schema xmlns:xsd="http://www.w3.org/2001/XMLSchema" xmlns:xs="http://www.w3.org/2001/XMLSchema" xmlns:p="http://schemas.microsoft.com/office/2006/metadata/properties" xmlns:ns2="4b0cd99f-67e1-42ef-9d87-a93b8801e167" xmlns:ns3="ecebac2a-1c6d-4e7e-a809-e8984ab44acf" targetNamespace="http://schemas.microsoft.com/office/2006/metadata/properties" ma:root="true" ma:fieldsID="89d74f28451f1f025390614dc3837163" ns2:_="" ns3:_="">
    <xsd:import namespace="4b0cd99f-67e1-42ef-9d87-a93b8801e167"/>
    <xsd:import namespace="ecebac2a-1c6d-4e7e-a809-e8984ab44a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0cd99f-67e1-42ef-9d87-a93b8801e1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8ab95b9-39aa-4b9d-a2e7-0451eedf9b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ebac2a-1c6d-4e7e-a809-e8984ab44ac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d49d866-60c6-4559-842f-764d32f99b7f}" ma:internalName="TaxCatchAll" ma:showField="CatchAllData" ma:web="ecebac2a-1c6d-4e7e-a809-e8984ab44a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b0cd99f-67e1-42ef-9d87-a93b8801e167">
      <Terms xmlns="http://schemas.microsoft.com/office/infopath/2007/PartnerControls"/>
    </lcf76f155ced4ddcb4097134ff3c332f>
    <TaxCatchAll xmlns="ecebac2a-1c6d-4e7e-a809-e8984ab44ac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2F35D2-ACC7-4D4D-8670-DE68D8AD06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0cd99f-67e1-42ef-9d87-a93b8801e167"/>
    <ds:schemaRef ds:uri="ecebac2a-1c6d-4e7e-a809-e8984ab44a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D2D7F2-580B-4CC5-87FA-D5496F13F472}">
  <ds:schemaRefs>
    <ds:schemaRef ds:uri="http://schemas.microsoft.com/office/2006/metadata/properties"/>
    <ds:schemaRef ds:uri="http://schemas.microsoft.com/office/infopath/2007/PartnerControls"/>
    <ds:schemaRef ds:uri="4b0cd99f-67e1-42ef-9d87-a93b8801e167"/>
    <ds:schemaRef ds:uri="ecebac2a-1c6d-4e7e-a809-e8984ab44acf"/>
  </ds:schemaRefs>
</ds:datastoreItem>
</file>

<file path=customXml/itemProps3.xml><?xml version="1.0" encoding="utf-8"?>
<ds:datastoreItem xmlns:ds="http://schemas.openxmlformats.org/officeDocument/2006/customXml" ds:itemID="{8F9C8635-555B-483C-B5C8-1BF730F57D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648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Research 102 Session 3:</vt:lpstr>
      <vt:lpstr>Topics and Objectives</vt:lpstr>
      <vt:lpstr>What to expect with the unexpected</vt:lpstr>
      <vt:lpstr>What to expect with the unexpected</vt:lpstr>
      <vt:lpstr>Who, what, when, why &amp; where</vt:lpstr>
      <vt:lpstr>How to execute an efficient audit</vt:lpstr>
      <vt:lpstr>Common Findings</vt:lpstr>
      <vt:lpstr>Response to Audit</vt:lpstr>
      <vt:lpstr>Questions or comments?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Dean, Amber D</cp:lastModifiedBy>
  <cp:revision>13</cp:revision>
  <dcterms:created xsi:type="dcterms:W3CDTF">2024-10-14T20:48:22Z</dcterms:created>
  <dcterms:modified xsi:type="dcterms:W3CDTF">2024-10-16T18:47:43Z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0x01010005FD6E4CA336F74D94DE2268E40125E1</vt:lpwstr>
  </property>
  <property fmtid="{D5CDD505-2E9C-101B-9397-08002B2CF9AE}" pid="3" name="MediaServiceImageTags">
    <vt:lpwstr/>
  </property>
</Properties>
</file>