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859A6-3203-E70A-4E5C-06CEBC231AD1}" v="14" dt="2024-10-16T18:45:42.805"/>
    <p1510:client id="{DC9EDA71-64D0-0711-149C-563A4A7ACB41}" v="135" dt="2024-10-16T18:18:16.5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ee" userId="S::lfergu12@uthsc.edu::9d1fb0ab-5f3d-4f85-ac2c-07b5678237b0" providerId="AD" clId="Web-{55B859A6-3203-E70A-4E5C-06CEBC231AD1}"/>
    <pc:docChg chg="modSld">
      <pc:chgData name="Ferguson, Lee" userId="S::lfergu12@uthsc.edu::9d1fb0ab-5f3d-4f85-ac2c-07b5678237b0" providerId="AD" clId="Web-{55B859A6-3203-E70A-4E5C-06CEBC231AD1}" dt="2024-10-16T18:45:42.805" v="9" actId="1076"/>
      <pc:docMkLst>
        <pc:docMk/>
      </pc:docMkLst>
      <pc:sldChg chg="addSp modSp">
        <pc:chgData name="Ferguson, Lee" userId="S::lfergu12@uthsc.edu::9d1fb0ab-5f3d-4f85-ac2c-07b5678237b0" providerId="AD" clId="Web-{55B859A6-3203-E70A-4E5C-06CEBC231AD1}" dt="2024-10-16T18:45:42.805" v="9" actId="1076"/>
        <pc:sldMkLst>
          <pc:docMk/>
          <pc:sldMk cId="0" sldId="256"/>
        </pc:sldMkLst>
        <pc:spChg chg="mod">
          <ac:chgData name="Ferguson, Lee" userId="S::lfergu12@uthsc.edu::9d1fb0ab-5f3d-4f85-ac2c-07b5678237b0" providerId="AD" clId="Web-{55B859A6-3203-E70A-4E5C-06CEBC231AD1}" dt="2024-10-16T18:45:42.805" v="9" actId="1076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Ferguson, Lee" userId="S::lfergu12@uthsc.edu::9d1fb0ab-5f3d-4f85-ac2c-07b5678237b0" providerId="AD" clId="Web-{55B859A6-3203-E70A-4E5C-06CEBC231AD1}" dt="2024-10-16T18:45:36.977" v="8" actId="20577"/>
          <ac:spMkLst>
            <pc:docMk/>
            <pc:sldMk cId="0" sldId="256"/>
            <ac:spMk id="3" creationId="{7D2AA2E2-A50A-7382-A42E-5CA9E474AA4F}"/>
          </ac:spMkLst>
        </pc:spChg>
      </pc:sldChg>
    </pc:docChg>
  </pc:docChgLst>
  <pc:docChgLst>
    <pc:chgData name="Ferguson, Lee" userId="S::lfergu12@uthsc.edu::9d1fb0ab-5f3d-4f85-ac2c-07b5678237b0" providerId="AD" clId="Web-{DC9EDA71-64D0-0711-149C-563A4A7ACB41}"/>
    <pc:docChg chg="delSld modSld">
      <pc:chgData name="Ferguson, Lee" userId="S::lfergu12@uthsc.edu::9d1fb0ab-5f3d-4f85-ac2c-07b5678237b0" providerId="AD" clId="Web-{DC9EDA71-64D0-0711-149C-563A4A7ACB41}" dt="2024-10-16T18:18:16.556" v="82" actId="1076"/>
      <pc:docMkLst>
        <pc:docMk/>
      </pc:docMkLst>
      <pc:sldChg chg="addSp delSp modSp">
        <pc:chgData name="Ferguson, Lee" userId="S::lfergu12@uthsc.edu::9d1fb0ab-5f3d-4f85-ac2c-07b5678237b0" providerId="AD" clId="Web-{DC9EDA71-64D0-0711-149C-563A4A7ACB41}" dt="2024-10-16T18:18:16.556" v="82" actId="1076"/>
        <pc:sldMkLst>
          <pc:docMk/>
          <pc:sldMk cId="0" sldId="256"/>
        </pc:sldMkLst>
        <pc:spChg chg="add del mod">
          <ac:chgData name="Ferguson, Lee" userId="S::lfergu12@uthsc.edu::9d1fb0ab-5f3d-4f85-ac2c-07b5678237b0" providerId="AD" clId="Web-{DC9EDA71-64D0-0711-149C-563A4A7ACB41}" dt="2024-10-16T18:18:16.556" v="82" actId="1076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Ferguson, Lee" userId="S::lfergu12@uthsc.edu::9d1fb0ab-5f3d-4f85-ac2c-07b5678237b0" providerId="AD" clId="Web-{DC9EDA71-64D0-0711-149C-563A4A7ACB41}" dt="2024-10-16T18:17:40.522" v="59" actId="20577"/>
          <ac:spMkLst>
            <pc:docMk/>
            <pc:sldMk cId="0" sldId="256"/>
            <ac:spMk id="5" creationId="{3022B62F-78D0-8517-8B60-E041F917B963}"/>
          </ac:spMkLst>
        </pc:spChg>
        <pc:spChg chg="add del mod">
          <ac:chgData name="Ferguson, Lee" userId="S::lfergu12@uthsc.edu::9d1fb0ab-5f3d-4f85-ac2c-07b5678237b0" providerId="AD" clId="Web-{DC9EDA71-64D0-0711-149C-563A4A7ACB41}" dt="2024-10-16T18:17:54.242" v="62"/>
          <ac:spMkLst>
            <pc:docMk/>
            <pc:sldMk cId="0" sldId="256"/>
            <ac:spMk id="7" creationId="{E1854B46-2249-CED9-08C0-6882403BEF8E}"/>
          </ac:spMkLst>
        </pc:spChg>
        <pc:picChg chg="del">
          <ac:chgData name="Ferguson, Lee" userId="S::lfergu12@uthsc.edu::9d1fb0ab-5f3d-4f85-ac2c-07b5678237b0" providerId="AD" clId="Web-{DC9EDA71-64D0-0711-149C-563A4A7ACB41}" dt="2024-10-16T18:16:51.941" v="50"/>
          <ac:picMkLst>
            <pc:docMk/>
            <pc:sldMk cId="0" sldId="256"/>
            <ac:picMk id="3" creationId="{00000000-0000-0000-0000-000000000000}"/>
          </ac:picMkLst>
        </pc:picChg>
      </pc:sldChg>
      <pc:sldChg chg="del">
        <pc:chgData name="Ferguson, Lee" userId="S::lfergu12@uthsc.edu::9d1fb0ab-5f3d-4f85-ac2c-07b5678237b0" providerId="AD" clId="Web-{DC9EDA71-64D0-0711-149C-563A4A7ACB41}" dt="2024-10-16T18:11:54.264" v="5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3173" y="2331211"/>
            <a:ext cx="486219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F781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F781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F781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073" y="1586370"/>
            <a:ext cx="3794760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F78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95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82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6" y="0"/>
                </a:moveTo>
                <a:lnTo>
                  <a:pt x="2043002" y="0"/>
                </a:lnTo>
                <a:lnTo>
                  <a:pt x="0" y="6857999"/>
                </a:lnTo>
                <a:lnTo>
                  <a:pt x="3007346" y="6857999"/>
                </a:lnTo>
                <a:lnTo>
                  <a:pt x="3007346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1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59" y="0"/>
                </a:moveTo>
                <a:lnTo>
                  <a:pt x="0" y="0"/>
                </a:lnTo>
                <a:lnTo>
                  <a:pt x="1207966" y="6857999"/>
                </a:lnTo>
                <a:lnTo>
                  <a:pt x="2587059" y="6857999"/>
                </a:lnTo>
                <a:lnTo>
                  <a:pt x="2587059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1" y="3047998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9" y="0"/>
                </a:moveTo>
                <a:lnTo>
                  <a:pt x="0" y="3810000"/>
                </a:lnTo>
                <a:lnTo>
                  <a:pt x="3259669" y="3810000"/>
                </a:lnTo>
                <a:lnTo>
                  <a:pt x="3259669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5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698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31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0" y="0"/>
                </a:moveTo>
                <a:lnTo>
                  <a:pt x="1018475" y="0"/>
                </a:lnTo>
                <a:lnTo>
                  <a:pt x="0" y="6857999"/>
                </a:lnTo>
                <a:lnTo>
                  <a:pt x="1290090" y="6857999"/>
                </a:lnTo>
                <a:lnTo>
                  <a:pt x="1290090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5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0" y="0"/>
                </a:moveTo>
                <a:lnTo>
                  <a:pt x="0" y="0"/>
                </a:lnTo>
                <a:lnTo>
                  <a:pt x="1108014" y="6857999"/>
                </a:lnTo>
                <a:lnTo>
                  <a:pt x="1248450" y="6857999"/>
                </a:lnTo>
                <a:lnTo>
                  <a:pt x="1248450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4" y="358986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3" y="0"/>
                </a:moveTo>
                <a:lnTo>
                  <a:pt x="0" y="0"/>
                </a:lnTo>
                <a:lnTo>
                  <a:pt x="0" y="5666154"/>
                </a:lnTo>
                <a:lnTo>
                  <a:pt x="842593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F781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95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95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82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6" y="0"/>
                </a:moveTo>
                <a:lnTo>
                  <a:pt x="2043002" y="0"/>
                </a:lnTo>
                <a:lnTo>
                  <a:pt x="0" y="6857999"/>
                </a:lnTo>
                <a:lnTo>
                  <a:pt x="3007346" y="6857999"/>
                </a:lnTo>
                <a:lnTo>
                  <a:pt x="3007346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1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59" y="0"/>
                </a:moveTo>
                <a:lnTo>
                  <a:pt x="0" y="0"/>
                </a:lnTo>
                <a:lnTo>
                  <a:pt x="1207966" y="6857999"/>
                </a:lnTo>
                <a:lnTo>
                  <a:pt x="2587059" y="6857999"/>
                </a:lnTo>
                <a:lnTo>
                  <a:pt x="2587059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1" y="3047998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9" y="0"/>
                </a:moveTo>
                <a:lnTo>
                  <a:pt x="0" y="3810000"/>
                </a:lnTo>
                <a:lnTo>
                  <a:pt x="3259669" y="3810000"/>
                </a:lnTo>
                <a:lnTo>
                  <a:pt x="3259669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5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698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31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0" y="0"/>
                </a:moveTo>
                <a:lnTo>
                  <a:pt x="1018475" y="0"/>
                </a:lnTo>
                <a:lnTo>
                  <a:pt x="0" y="6857999"/>
                </a:lnTo>
                <a:lnTo>
                  <a:pt x="1290090" y="6857999"/>
                </a:lnTo>
                <a:lnTo>
                  <a:pt x="1290090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5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0" y="0"/>
                </a:moveTo>
                <a:lnTo>
                  <a:pt x="0" y="0"/>
                </a:lnTo>
                <a:lnTo>
                  <a:pt x="1108014" y="6857999"/>
                </a:lnTo>
                <a:lnTo>
                  <a:pt x="1248450" y="6857999"/>
                </a:lnTo>
                <a:lnTo>
                  <a:pt x="1248450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4" y="358986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8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827" y="507491"/>
            <a:ext cx="1068034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F781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073" y="2041144"/>
            <a:ext cx="8255634" cy="383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537" y="2810763"/>
            <a:ext cx="8161931" cy="769441"/>
          </a:xfrm>
          <a:prstGeom prst="rect">
            <a:avLst/>
          </a:prstGeom>
        </p:spPr>
        <p:txBody>
          <a:bodyPr vert="horz" wrap="square" lIns="0" tIns="152400" rIns="0" bIns="0" rtlCol="0" anchor="t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4000" spc="-25">
                <a:solidFill>
                  <a:schemeClr val="tx1"/>
                </a:solidFill>
              </a:rPr>
              <a:t>Subject Recruitment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022B62F-78D0-8517-8B60-E041F917B963}"/>
              </a:ext>
            </a:extLst>
          </p:cNvPr>
          <p:cNvSpPr txBox="1">
            <a:spLocks/>
          </p:cNvSpPr>
          <p:nvPr/>
        </p:nvSpPr>
        <p:spPr>
          <a:xfrm>
            <a:off x="1972667" y="971678"/>
            <a:ext cx="4552950" cy="1015663"/>
          </a:xfrm>
          <a:prstGeom prst="rect">
            <a:avLst/>
          </a:prstGeom>
        </p:spPr>
        <p:txBody>
          <a:bodyPr vert="horz" wrap="square" lIns="0" tIns="152400" rIns="0" bIns="0" rtlCol="0" anchor="t">
            <a:spAutoFit/>
          </a:bodyPr>
          <a:lstStyle>
            <a:lvl1pPr>
              <a:defRPr sz="3600" b="0" i="0">
                <a:solidFill>
                  <a:srgbClr val="3F7819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en-US" sz="2800" spc="-10">
                <a:solidFill>
                  <a:schemeClr val="tx1"/>
                </a:solidFill>
              </a:rPr>
              <a:t>RESEARCH</a:t>
            </a:r>
            <a:r>
              <a:rPr lang="en-US" sz="2800" spc="-365">
                <a:solidFill>
                  <a:schemeClr val="tx1"/>
                </a:solidFill>
              </a:rPr>
              <a:t> </a:t>
            </a:r>
            <a:r>
              <a:rPr lang="en-US" sz="2800" spc="-25">
                <a:solidFill>
                  <a:schemeClr val="tx1"/>
                </a:solidFill>
              </a:rPr>
              <a:t>102</a:t>
            </a:r>
            <a:br>
              <a:rPr lang="en-US" sz="2800" spc="-25">
                <a:solidFill>
                  <a:schemeClr val="tx1"/>
                </a:solidFill>
              </a:rPr>
            </a:br>
            <a:r>
              <a:rPr lang="en-US" sz="2800" spc="-25">
                <a:solidFill>
                  <a:schemeClr val="tx1"/>
                </a:solidFill>
              </a:rPr>
              <a:t>Session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AA2E2-A50A-7382-A42E-5CA9E474AA4F}"/>
              </a:ext>
            </a:extLst>
          </p:cNvPr>
          <p:cNvSpPr txBox="1"/>
          <p:nvPr/>
        </p:nvSpPr>
        <p:spPr>
          <a:xfrm>
            <a:off x="1970915" y="4892694"/>
            <a:ext cx="52629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Margaret Knack, RN, MS, CCRP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827" y="673115"/>
            <a:ext cx="106803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95">
                <a:solidFill>
                  <a:srgbClr val="92D050"/>
                </a:solidFill>
              </a:rPr>
              <a:t>T</a:t>
            </a:r>
            <a:r>
              <a:rPr sz="4400" spc="5">
                <a:solidFill>
                  <a:srgbClr val="92D050"/>
                </a:solidFill>
              </a:rPr>
              <a:t>ra</a:t>
            </a:r>
            <a:r>
              <a:rPr sz="4400" spc="-5">
                <a:solidFill>
                  <a:srgbClr val="92D050"/>
                </a:solidFill>
              </a:rPr>
              <a:t>d</a:t>
            </a:r>
            <a:r>
              <a:rPr sz="4400" spc="-10">
                <a:solidFill>
                  <a:srgbClr val="92D050"/>
                </a:solidFill>
              </a:rPr>
              <a:t>i</a:t>
            </a:r>
            <a:r>
              <a:rPr sz="4400" spc="5">
                <a:solidFill>
                  <a:srgbClr val="92D050"/>
                </a:solidFill>
              </a:rPr>
              <a:t>t</a:t>
            </a:r>
            <a:r>
              <a:rPr sz="4400" spc="-10">
                <a:solidFill>
                  <a:srgbClr val="92D050"/>
                </a:solidFill>
              </a:rPr>
              <a:t>i</a:t>
            </a:r>
            <a:r>
              <a:rPr sz="4400" spc="5">
                <a:solidFill>
                  <a:srgbClr val="92D050"/>
                </a:solidFill>
              </a:rPr>
              <a:t>o</a:t>
            </a:r>
            <a:r>
              <a:rPr sz="4400" spc="-5">
                <a:solidFill>
                  <a:srgbClr val="92D050"/>
                </a:solidFill>
              </a:rPr>
              <a:t>n</a:t>
            </a:r>
            <a:r>
              <a:rPr sz="4400" spc="5">
                <a:solidFill>
                  <a:srgbClr val="92D050"/>
                </a:solidFill>
              </a:rPr>
              <a:t>a</a:t>
            </a:r>
            <a:r>
              <a:rPr sz="4400" spc="-10">
                <a:solidFill>
                  <a:srgbClr val="92D050"/>
                </a:solidFill>
              </a:rPr>
              <a:t>l</a:t>
            </a:r>
            <a:r>
              <a:rPr sz="4400" spc="-290">
                <a:solidFill>
                  <a:srgbClr val="92D050"/>
                </a:solidFill>
              </a:rPr>
              <a:t> </a:t>
            </a:r>
            <a:r>
              <a:rPr sz="4400" spc="-10">
                <a:solidFill>
                  <a:srgbClr val="92D050"/>
                </a:solidFill>
              </a:rPr>
              <a:t>Methods</a:t>
            </a:r>
            <a:endParaRPr sz="4400">
              <a:solidFill>
                <a:srgbClr val="92D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480" y="1985659"/>
            <a:ext cx="3657600" cy="400113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800" spc="-10">
                <a:solidFill>
                  <a:srgbClr val="3F7819"/>
                </a:solidFill>
                <a:latin typeface="Arial"/>
                <a:cs typeface="Arial"/>
              </a:rPr>
              <a:t>Advantages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950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354330" algn="l"/>
              </a:tabLst>
            </a:pP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Inexpensive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03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Raise</a:t>
            </a:r>
            <a:r>
              <a:rPr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awareness</a:t>
            </a:r>
            <a:r>
              <a:rPr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study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05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354330" algn="l"/>
              </a:tabLst>
            </a:pPr>
            <a:r>
              <a:rPr sz="1800" spc="-25">
                <a:solidFill>
                  <a:srgbClr val="404040"/>
                </a:solidFill>
                <a:latin typeface="Arial"/>
                <a:cs typeface="Arial"/>
              </a:rPr>
              <a:t>Target</a:t>
            </a:r>
            <a:r>
              <a:rPr sz="18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specific</a:t>
            </a:r>
            <a:r>
              <a:rPr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audience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93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Reach</a:t>
            </a:r>
            <a:r>
              <a:rPr sz="18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404040"/>
                </a:solidFill>
                <a:latin typeface="Arial"/>
                <a:cs typeface="Arial"/>
              </a:rPr>
              <a:t>broad</a:t>
            </a:r>
            <a:r>
              <a:rPr sz="18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  <a:p>
            <a:pPr marL="380365" marR="386080" indent="-342265">
              <a:lnSpc>
                <a:spcPts val="2090"/>
              </a:lnSpc>
              <a:spcBef>
                <a:spcPts val="1639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380365" algn="l"/>
              </a:tabLst>
            </a:pPr>
            <a:r>
              <a:rPr sz="1800">
                <a:latin typeface="Arial"/>
                <a:cs typeface="Arial"/>
              </a:rPr>
              <a:t>Allows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subject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to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consider</a:t>
            </a:r>
            <a:r>
              <a:rPr sz="1800" spc="-3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at </a:t>
            </a:r>
            <a:r>
              <a:rPr sz="1800">
                <a:latin typeface="Arial"/>
                <a:cs typeface="Arial"/>
              </a:rPr>
              <a:t>their</a:t>
            </a:r>
            <a:r>
              <a:rPr sz="1800" spc="-2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pace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  <a:buClr>
                <a:srgbClr val="90C226"/>
              </a:buClr>
              <a:buFont typeface="Arial Unicode MS"/>
              <a:buChar char="❖"/>
            </a:pPr>
            <a:endParaRPr sz="1800">
              <a:latin typeface="Arial"/>
              <a:cs typeface="Arial"/>
            </a:endParaRPr>
          </a:p>
          <a:p>
            <a:pPr marL="372110" marR="5080" indent="-342900">
              <a:lnSpc>
                <a:spcPct val="102200"/>
              </a:lnSpc>
              <a:spcBef>
                <a:spcPts val="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372110" algn="l"/>
              </a:tabLst>
            </a:pP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Help</a:t>
            </a:r>
            <a:r>
              <a:rPr sz="1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gain</a:t>
            </a:r>
            <a:r>
              <a:rPr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access</a:t>
            </a:r>
            <a:r>
              <a:rPr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>
                <a:solidFill>
                  <a:srgbClr val="404040"/>
                </a:solidFill>
                <a:latin typeface="Trebuchet MS"/>
                <a:cs typeface="Trebuchet MS"/>
              </a:rPr>
              <a:t>interested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subjects,</a:t>
            </a:r>
            <a:r>
              <a:rPr sz="1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i.e.</a:t>
            </a:r>
            <a:r>
              <a:rPr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“my</a:t>
            </a:r>
            <a:r>
              <a:rPr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friend</a:t>
            </a:r>
            <a:r>
              <a:rPr sz="18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>
                <a:solidFill>
                  <a:srgbClr val="404040"/>
                </a:solidFill>
                <a:latin typeface="Trebuchet MS"/>
                <a:cs typeface="Trebuchet MS"/>
              </a:rPr>
              <a:t>said…”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7120" y="2173731"/>
            <a:ext cx="2368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>
                <a:solidFill>
                  <a:srgbClr val="3F7819"/>
                </a:solidFill>
                <a:latin typeface="Arial"/>
                <a:cs typeface="Arial"/>
              </a:rPr>
              <a:t>Disadvantages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4277" y="2617723"/>
            <a:ext cx="3745865" cy="36772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27685" indent="-342265">
              <a:lnSpc>
                <a:spcPct val="100000"/>
              </a:lnSpc>
              <a:spcBef>
                <a:spcPts val="940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527685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“Out</a:t>
            </a:r>
            <a:r>
              <a:rPr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sight,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out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20">
                <a:solidFill>
                  <a:srgbClr val="404040"/>
                </a:solidFill>
                <a:latin typeface="Arial"/>
                <a:cs typeface="Arial"/>
              </a:rPr>
              <a:t> mind”</a:t>
            </a:r>
            <a:endParaRPr sz="1800">
              <a:latin typeface="Arial"/>
              <a:cs typeface="Arial"/>
            </a:endParaRPr>
          </a:p>
          <a:p>
            <a:pPr marL="527050" marR="30480" indent="-341630" algn="just">
              <a:lnSpc>
                <a:spcPct val="101099"/>
              </a:lnSpc>
              <a:spcBef>
                <a:spcPts val="81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52832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sz="1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too</a:t>
            </a:r>
            <a:r>
              <a:rPr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much</a:t>
            </a:r>
            <a:r>
              <a:rPr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information</a:t>
            </a:r>
            <a:r>
              <a:rPr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404040"/>
                </a:solidFill>
                <a:latin typeface="Arial"/>
                <a:cs typeface="Arial"/>
              </a:rPr>
              <a:t>to 	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recall</a:t>
            </a:r>
            <a:endParaRPr sz="1800">
              <a:latin typeface="Arial"/>
              <a:cs typeface="Arial"/>
            </a:endParaRPr>
          </a:p>
          <a:p>
            <a:pPr marL="527685" indent="-342265">
              <a:lnSpc>
                <a:spcPct val="100000"/>
              </a:lnSpc>
              <a:spcBef>
                <a:spcPts val="134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527685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Conflict</a:t>
            </a:r>
            <a:r>
              <a:rPr sz="18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clinical</a:t>
            </a:r>
            <a:r>
              <a:rPr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  <a:p>
            <a:pPr marL="403225" marR="152400" indent="-340360" algn="just">
              <a:lnSpc>
                <a:spcPct val="99400"/>
              </a:lnSpc>
              <a:spcBef>
                <a:spcPts val="2030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527685" algn="l"/>
              </a:tabLst>
            </a:pP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2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2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intrusive</a:t>
            </a:r>
            <a:r>
              <a:rPr sz="1800" spc="2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2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>
                <a:solidFill>
                  <a:srgbClr val="404040"/>
                </a:solidFill>
                <a:latin typeface="Trebuchet MS"/>
                <a:cs typeface="Trebuchet MS"/>
              </a:rPr>
              <a:t>unwanted 	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System to</a:t>
            </a:r>
            <a:r>
              <a:rPr sz="1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replace </a:t>
            </a:r>
            <a:r>
              <a:rPr sz="1800" spc="10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12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12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12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100" spc="-1357" baseline="7936">
                <a:solidFill>
                  <a:srgbClr val="90C226"/>
                </a:solidFill>
                <a:latin typeface="Arial Unicode MS"/>
                <a:cs typeface="Arial Unicode MS"/>
              </a:rPr>
              <a:t>❖</a:t>
            </a:r>
            <a:r>
              <a:rPr sz="1800" spc="125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105">
                <a:solidFill>
                  <a:srgbClr val="404040"/>
                </a:solidFill>
                <a:latin typeface="Trebuchet MS"/>
                <a:cs typeface="Trebuchet MS"/>
              </a:rPr>
              <a:t>d,</a:t>
            </a:r>
            <a:r>
              <a:rPr sz="1800" spc="-15">
                <a:solidFill>
                  <a:srgbClr val="404040"/>
                </a:solidFill>
                <a:latin typeface="Trebuchet MS"/>
                <a:cs typeface="Trebuchet MS"/>
              </a:rPr>
              <a:t> 	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missing</a:t>
            </a:r>
            <a:r>
              <a:rPr sz="18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outdated</a:t>
            </a:r>
            <a:r>
              <a:rPr sz="18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>
                <a:solidFill>
                  <a:srgbClr val="404040"/>
                </a:solidFill>
                <a:latin typeface="Trebuchet MS"/>
                <a:cs typeface="Trebuchet MS"/>
              </a:rPr>
              <a:t>materials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90C226"/>
              </a:buClr>
              <a:buFont typeface="Arial Unicode MS"/>
              <a:buChar char="❖"/>
            </a:pPr>
            <a:endParaRPr sz="1800">
              <a:latin typeface="Trebuchet MS"/>
              <a:cs typeface="Trebuchet MS"/>
            </a:endParaRPr>
          </a:p>
          <a:p>
            <a:pPr marL="528320" marR="431800" lvl="1" indent="-342900">
              <a:lnSpc>
                <a:spcPct val="97200"/>
              </a:lnSpc>
              <a:buClr>
                <a:srgbClr val="90C226"/>
              </a:buClr>
              <a:buSzPct val="77777"/>
              <a:buFont typeface="Arial Unicode MS"/>
              <a:buChar char="❖"/>
              <a:tabLst>
                <a:tab pos="528320" algn="l"/>
              </a:tabLst>
            </a:pP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labor</a:t>
            </a:r>
            <a:r>
              <a:rPr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>
                <a:solidFill>
                  <a:srgbClr val="404040"/>
                </a:solidFill>
                <a:latin typeface="Trebuchet MS"/>
                <a:cs typeface="Trebuchet MS"/>
              </a:rPr>
              <a:t>intensive,</a:t>
            </a:r>
            <a:r>
              <a:rPr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>
                <a:solidFill>
                  <a:srgbClr val="404040"/>
                </a:solidFill>
                <a:latin typeface="Trebuchet MS"/>
                <a:cs typeface="Trebuchet MS"/>
              </a:rPr>
              <a:t>i.e. </a:t>
            </a:r>
            <a:r>
              <a:rPr sz="1800" spc="-10">
                <a:solidFill>
                  <a:srgbClr val="404040"/>
                </a:solidFill>
                <a:latin typeface="Trebuchet MS"/>
                <a:cs typeface="Trebuchet MS"/>
              </a:rPr>
              <a:t>sending/tracking correspondence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5192" y="785192"/>
            <a:ext cx="5225002" cy="56315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60" y="533400"/>
            <a:ext cx="8692973" cy="678646"/>
          </a:xfrm>
          <a:prstGeom prst="rect">
            <a:avLst/>
          </a:prstGeom>
        </p:spPr>
        <p:txBody>
          <a:bodyPr vert="horz" wrap="square" lIns="0" tIns="123443" rIns="0" bIns="0" rtlCol="0">
            <a:spAutoFit/>
          </a:bodyPr>
          <a:lstStyle/>
          <a:p>
            <a:pPr marL="1180465" algn="l">
              <a:lnSpc>
                <a:spcPct val="100000"/>
              </a:lnSpc>
              <a:spcBef>
                <a:spcPts val="100"/>
              </a:spcBef>
            </a:pPr>
            <a:r>
              <a:rPr b="1">
                <a:solidFill>
                  <a:srgbClr val="90C22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Digital</a:t>
            </a:r>
            <a:r>
              <a:rPr b="1" spc="-200">
                <a:solidFill>
                  <a:srgbClr val="90C22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>
                <a:solidFill>
                  <a:srgbClr val="90C22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Recruitment</a:t>
            </a:r>
            <a:r>
              <a:rPr b="1" spc="-195">
                <a:solidFill>
                  <a:srgbClr val="90C22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spc="-10">
                <a:solidFill>
                  <a:srgbClr val="90C22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3" y="2041651"/>
            <a:ext cx="4144645" cy="34639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105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>
                <a:solidFill>
                  <a:srgbClr val="404040"/>
                </a:solidFill>
                <a:latin typeface="Trebuchet MS"/>
                <a:cs typeface="Trebuchet MS"/>
              </a:rPr>
              <a:t>Email</a:t>
            </a:r>
            <a:r>
              <a:rPr sz="24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communication</a:t>
            </a:r>
            <a:endParaRPr sz="2400">
              <a:latin typeface="Trebuchet MS"/>
              <a:cs typeface="Trebuchet MS"/>
            </a:endParaRPr>
          </a:p>
          <a:p>
            <a:pPr marL="353695" indent="-340995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>
                <a:solidFill>
                  <a:srgbClr val="404040"/>
                </a:solidFill>
                <a:latin typeface="Trebuchet MS"/>
                <a:cs typeface="Trebuchet MS"/>
              </a:rPr>
              <a:t>Facebook,</a:t>
            </a:r>
            <a:r>
              <a:rPr sz="2400" spc="-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95">
                <a:solidFill>
                  <a:srgbClr val="404040"/>
                </a:solidFill>
                <a:latin typeface="Trebuchet MS"/>
                <a:cs typeface="Trebuchet MS"/>
              </a:rPr>
              <a:t>YouTube,</a:t>
            </a:r>
            <a:r>
              <a:rPr sz="2400" spc="-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Twitter</a:t>
            </a:r>
            <a:endParaRPr sz="2400">
              <a:latin typeface="Trebuchet MS"/>
              <a:cs typeface="Trebuchet MS"/>
            </a:endParaRPr>
          </a:p>
          <a:p>
            <a:pPr marL="353695" indent="-340995">
              <a:lnSpc>
                <a:spcPct val="100000"/>
              </a:lnSpc>
              <a:spcBef>
                <a:spcPts val="1030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>
                <a:solidFill>
                  <a:srgbClr val="404040"/>
                </a:solidFill>
                <a:latin typeface="Trebuchet MS"/>
                <a:cs typeface="Trebuchet MS"/>
              </a:rPr>
              <a:t>Google</a:t>
            </a:r>
            <a:r>
              <a:rPr sz="240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>
                <a:solidFill>
                  <a:srgbClr val="404040"/>
                </a:solidFill>
                <a:latin typeface="Trebuchet MS"/>
                <a:cs typeface="Trebuchet MS"/>
              </a:rPr>
              <a:t>search</a:t>
            </a:r>
            <a:r>
              <a:rPr sz="24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engines</a:t>
            </a:r>
            <a:endParaRPr sz="2400">
              <a:latin typeface="Trebuchet MS"/>
              <a:cs typeface="Trebuchet MS"/>
            </a:endParaRPr>
          </a:p>
          <a:p>
            <a:pPr marL="353695" indent="-340995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 spc="-20">
                <a:solidFill>
                  <a:srgbClr val="404040"/>
                </a:solidFill>
                <a:latin typeface="Trebuchet MS"/>
                <a:cs typeface="Trebuchet MS"/>
              </a:rPr>
              <a:t>Website</a:t>
            </a:r>
            <a:r>
              <a:rPr sz="2400" spc="-1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links</a:t>
            </a:r>
            <a:endParaRPr sz="2400">
              <a:latin typeface="Trebuchet MS"/>
              <a:cs typeface="Trebuchet MS"/>
            </a:endParaRPr>
          </a:p>
          <a:p>
            <a:pPr marL="353695" indent="-340995">
              <a:lnSpc>
                <a:spcPct val="100000"/>
              </a:lnSpc>
              <a:spcBef>
                <a:spcPts val="815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CTN2.org</a:t>
            </a:r>
            <a:endParaRPr sz="2400">
              <a:latin typeface="Trebuchet MS"/>
              <a:cs typeface="Trebuchet MS"/>
            </a:endParaRPr>
          </a:p>
          <a:p>
            <a:pPr marL="353695" indent="-340995">
              <a:lnSpc>
                <a:spcPct val="100000"/>
              </a:lnSpc>
              <a:spcBef>
                <a:spcPts val="1035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Researchmatch.org</a:t>
            </a:r>
            <a:endParaRPr sz="2400">
              <a:latin typeface="Trebuchet MS"/>
              <a:cs typeface="Trebuchet MS"/>
            </a:endParaRPr>
          </a:p>
          <a:p>
            <a:pPr marL="353695" indent="-340995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79166"/>
              <a:buFont typeface="Arial"/>
              <a:buChar char="►"/>
              <a:tabLst>
                <a:tab pos="353695" algn="l"/>
              </a:tabLst>
            </a:pPr>
            <a:r>
              <a:rPr sz="2400" spc="-10">
                <a:solidFill>
                  <a:srgbClr val="404040"/>
                </a:solidFill>
                <a:latin typeface="Trebuchet MS"/>
                <a:cs typeface="Trebuchet MS"/>
              </a:rPr>
              <a:t>Clinicaltrials.gov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6061" y="2692400"/>
            <a:ext cx="3724272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1863725"/>
            <a:ext cx="8929109" cy="38639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544" y="648865"/>
            <a:ext cx="4601165" cy="11478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87" y="268287"/>
            <a:ext cx="7123109" cy="63800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550" y="800100"/>
            <a:ext cx="912778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827" y="507491"/>
            <a:ext cx="10680345" cy="663257"/>
          </a:xfrm>
          <a:prstGeom prst="rect">
            <a:avLst/>
          </a:prstGeom>
        </p:spPr>
        <p:txBody>
          <a:bodyPr vert="horz" wrap="square" lIns="0" tIns="1082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92D050"/>
                </a:solidFill>
              </a:rPr>
              <a:t>Digital</a:t>
            </a:r>
            <a:r>
              <a:rPr spc="-130"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92D050"/>
                </a:solidFill>
              </a:rPr>
              <a:t>or</a:t>
            </a:r>
            <a:r>
              <a:rPr spc="-210"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92D050"/>
                </a:solidFill>
              </a:rPr>
              <a:t>Network</a:t>
            </a:r>
            <a:r>
              <a:rPr spc="-200">
                <a:solidFill>
                  <a:srgbClr val="92D050"/>
                </a:solidFill>
              </a:rPr>
              <a:t> </a:t>
            </a:r>
            <a:r>
              <a:rPr spc="-10">
                <a:solidFill>
                  <a:srgbClr val="92D050"/>
                </a:solidFill>
              </a:rPr>
              <a:t>Methods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55827" y="1447800"/>
            <a:ext cx="3794760" cy="364490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pc="-10"/>
              <a:t>Advantages</a:t>
            </a:r>
          </a:p>
          <a:p>
            <a:pPr marL="354330" indent="-341630">
              <a:lnSpc>
                <a:spcPct val="100000"/>
              </a:lnSpc>
              <a:spcBef>
                <a:spcPts val="735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</a:rPr>
              <a:t>Increase</a:t>
            </a:r>
            <a:r>
              <a:rPr sz="1800" spc="-85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your</a:t>
            </a:r>
            <a:r>
              <a:rPr sz="1800" spc="-80">
                <a:solidFill>
                  <a:srgbClr val="404040"/>
                </a:solidFill>
              </a:rPr>
              <a:t> </a:t>
            </a:r>
            <a:r>
              <a:rPr sz="1800" spc="-20">
                <a:solidFill>
                  <a:srgbClr val="404040"/>
                </a:solidFill>
              </a:rPr>
              <a:t>reach</a:t>
            </a:r>
            <a:endParaRPr sz="1800"/>
          </a:p>
          <a:p>
            <a:pPr marL="468630" lvl="1" indent="-342265">
              <a:lnSpc>
                <a:spcPct val="100000"/>
              </a:lnSpc>
              <a:spcBef>
                <a:spcPts val="105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4686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Broad</a:t>
            </a:r>
            <a:r>
              <a:rPr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audience</a:t>
            </a:r>
            <a:endParaRPr sz="1800">
              <a:latin typeface="Arial"/>
              <a:cs typeface="Arial"/>
            </a:endParaRPr>
          </a:p>
          <a:p>
            <a:pPr marL="468630" lvl="1" indent="-342265">
              <a:lnSpc>
                <a:spcPct val="100000"/>
              </a:lnSpc>
              <a:spcBef>
                <a:spcPts val="1030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468630" algn="l"/>
              </a:tabLst>
            </a:pPr>
            <a:r>
              <a:rPr sz="1800" spc="-30">
                <a:solidFill>
                  <a:srgbClr val="404040"/>
                </a:solidFill>
                <a:latin typeface="Arial"/>
                <a:cs typeface="Arial"/>
              </a:rPr>
              <a:t>Target</a:t>
            </a:r>
            <a:r>
              <a:rPr sz="18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region</a:t>
            </a:r>
            <a:r>
              <a:rPr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interest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940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</a:rPr>
              <a:t>Update</a:t>
            </a:r>
            <a:r>
              <a:rPr sz="1800" spc="-80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the</a:t>
            </a:r>
            <a:r>
              <a:rPr sz="1800" spc="-80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information</a:t>
            </a:r>
            <a:r>
              <a:rPr sz="1800" spc="-75">
                <a:solidFill>
                  <a:srgbClr val="404040"/>
                </a:solidFill>
              </a:rPr>
              <a:t> </a:t>
            </a:r>
            <a:r>
              <a:rPr sz="1800" spc="-10">
                <a:solidFill>
                  <a:srgbClr val="404040"/>
                </a:solidFill>
              </a:rPr>
              <a:t>quickly</a:t>
            </a:r>
            <a:endParaRPr sz="1800"/>
          </a:p>
          <a:p>
            <a:pPr marL="354330" indent="-341630">
              <a:lnSpc>
                <a:spcPct val="100000"/>
              </a:lnSpc>
              <a:spcBef>
                <a:spcPts val="1030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</a:rPr>
              <a:t>Can</a:t>
            </a:r>
            <a:r>
              <a:rPr sz="1800" spc="-40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be</a:t>
            </a:r>
            <a:r>
              <a:rPr sz="1800" spc="-35">
                <a:solidFill>
                  <a:srgbClr val="404040"/>
                </a:solidFill>
              </a:rPr>
              <a:t> </a:t>
            </a:r>
            <a:r>
              <a:rPr sz="1800" spc="-10">
                <a:solidFill>
                  <a:srgbClr val="404040"/>
                </a:solidFill>
              </a:rPr>
              <a:t>interactive</a:t>
            </a:r>
            <a:endParaRPr sz="1800"/>
          </a:p>
          <a:p>
            <a:pPr marL="354965" marR="5080" indent="-342900">
              <a:lnSpc>
                <a:spcPct val="102200"/>
              </a:lnSpc>
              <a:spcBef>
                <a:spcPts val="695"/>
              </a:spcBef>
              <a:buClr>
                <a:srgbClr val="90C226"/>
              </a:buClr>
              <a:buSzPct val="77777"/>
              <a:buChar char="►"/>
              <a:tabLst>
                <a:tab pos="354965" algn="l"/>
              </a:tabLst>
            </a:pPr>
            <a:r>
              <a:rPr sz="1800">
                <a:solidFill>
                  <a:srgbClr val="404040"/>
                </a:solidFill>
              </a:rPr>
              <a:t>Social</a:t>
            </a:r>
            <a:r>
              <a:rPr sz="1800" spc="-80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media</a:t>
            </a:r>
            <a:r>
              <a:rPr sz="1800" spc="-70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is</a:t>
            </a:r>
            <a:r>
              <a:rPr sz="1800" spc="-70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omnipresent,</a:t>
            </a:r>
            <a:r>
              <a:rPr sz="1800" spc="-75">
                <a:solidFill>
                  <a:srgbClr val="404040"/>
                </a:solidFill>
              </a:rPr>
              <a:t> </a:t>
            </a:r>
            <a:r>
              <a:rPr sz="1800" spc="-20">
                <a:solidFill>
                  <a:srgbClr val="404040"/>
                </a:solidFill>
              </a:rPr>
              <a:t>“The </a:t>
            </a:r>
            <a:r>
              <a:rPr sz="1800" spc="-10">
                <a:solidFill>
                  <a:srgbClr val="404040"/>
                </a:solidFill>
              </a:rPr>
              <a:t>Source”</a:t>
            </a:r>
            <a:endParaRPr sz="1800"/>
          </a:p>
          <a:p>
            <a:pPr marL="354330" indent="-341630">
              <a:lnSpc>
                <a:spcPct val="100000"/>
              </a:lnSpc>
              <a:spcBef>
                <a:spcPts val="1130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 spc="-10">
                <a:solidFill>
                  <a:srgbClr val="404040"/>
                </a:solidFill>
              </a:rPr>
              <a:t>Consideration</a:t>
            </a:r>
            <a:r>
              <a:rPr sz="1800" spc="-55">
                <a:solidFill>
                  <a:srgbClr val="404040"/>
                </a:solidFill>
              </a:rPr>
              <a:t> </a:t>
            </a:r>
            <a:r>
              <a:rPr sz="1800">
                <a:solidFill>
                  <a:srgbClr val="404040"/>
                </a:solidFill>
              </a:rPr>
              <a:t>at</a:t>
            </a:r>
            <a:r>
              <a:rPr sz="1800" spc="-55">
                <a:solidFill>
                  <a:srgbClr val="404040"/>
                </a:solidFill>
              </a:rPr>
              <a:t> </a:t>
            </a:r>
            <a:r>
              <a:rPr sz="1800" spc="-10">
                <a:solidFill>
                  <a:srgbClr val="404040"/>
                </a:solidFill>
              </a:rPr>
              <a:t>subject’s</a:t>
            </a:r>
            <a:r>
              <a:rPr sz="1800" spc="-65">
                <a:solidFill>
                  <a:srgbClr val="404040"/>
                </a:solidFill>
              </a:rPr>
              <a:t> </a:t>
            </a:r>
            <a:r>
              <a:rPr sz="1800" spc="-20">
                <a:solidFill>
                  <a:srgbClr val="404040"/>
                </a:solidFill>
              </a:rPr>
              <a:t>pace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167124" y="1649475"/>
            <a:ext cx="2368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>
                <a:solidFill>
                  <a:srgbClr val="3F7819"/>
                </a:solidFill>
                <a:latin typeface="Arial"/>
                <a:cs typeface="Arial"/>
              </a:rPr>
              <a:t>Disadvantages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124" y="2117852"/>
            <a:ext cx="3715385" cy="281749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35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Cost</a:t>
            </a:r>
            <a:r>
              <a:rPr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considerations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935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Quality</a:t>
            </a:r>
            <a:r>
              <a:rPr sz="18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8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interested</a:t>
            </a:r>
            <a:r>
              <a:rPr sz="18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participants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130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1800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intensive</a:t>
            </a:r>
            <a:endParaRPr sz="1800">
              <a:latin typeface="Arial"/>
              <a:cs typeface="Arial"/>
            </a:endParaRPr>
          </a:p>
          <a:p>
            <a:pPr marL="468630" lvl="1" indent="-341630">
              <a:lnSpc>
                <a:spcPct val="100000"/>
              </a:lnSpc>
              <a:spcBef>
                <a:spcPts val="840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4686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Monitor</a:t>
            </a:r>
            <a:r>
              <a:rPr sz="18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activity</a:t>
            </a:r>
            <a:r>
              <a:rPr sz="18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platforms</a:t>
            </a:r>
            <a:endParaRPr sz="1800">
              <a:latin typeface="Arial"/>
              <a:cs typeface="Arial"/>
            </a:endParaRPr>
          </a:p>
          <a:p>
            <a:pPr marL="468630" lvl="1" indent="-341630">
              <a:lnSpc>
                <a:spcPct val="100000"/>
              </a:lnSpc>
              <a:spcBef>
                <a:spcPts val="1055"/>
              </a:spcBef>
              <a:buClr>
                <a:srgbClr val="90C226"/>
              </a:buClr>
              <a:buSzPct val="77777"/>
              <a:buFont typeface="Arial Unicode MS"/>
              <a:buChar char="❖"/>
              <a:tabLst>
                <a:tab pos="468630" algn="l"/>
              </a:tabLst>
            </a:pP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Follow</a:t>
            </a:r>
            <a:r>
              <a:rPr sz="18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up</a:t>
            </a:r>
            <a:r>
              <a:rPr sz="18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404040"/>
                </a:solidFill>
                <a:latin typeface="Arial"/>
                <a:cs typeface="Arial"/>
              </a:rPr>
              <a:t>interested</a:t>
            </a:r>
            <a:r>
              <a:rPr sz="18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subjects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935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 spc="-30">
                <a:solidFill>
                  <a:srgbClr val="404040"/>
                </a:solidFill>
                <a:latin typeface="Arial"/>
                <a:cs typeface="Arial"/>
              </a:rPr>
              <a:t>Technology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030"/>
              </a:spcBef>
              <a:buClr>
                <a:srgbClr val="90C226"/>
              </a:buClr>
              <a:buSzPct val="77777"/>
              <a:buChar char="►"/>
              <a:tabLst>
                <a:tab pos="354330" algn="l"/>
              </a:tabLst>
            </a:pP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Overcrowded</a:t>
            </a:r>
            <a:r>
              <a:rPr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404040"/>
                </a:solidFill>
                <a:latin typeface="Arial"/>
                <a:cs typeface="Arial"/>
              </a:rPr>
              <a:t>platforms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2820" cy="1158240"/>
          </a:xfrm>
          <a:prstGeom prst="rect">
            <a:avLst/>
          </a:prstGeom>
          <a:ln w="19040">
            <a:solidFill>
              <a:srgbClr val="B7E99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 marR="1464310">
              <a:lnSpc>
                <a:spcPts val="4300"/>
              </a:lnSpc>
              <a:spcBef>
                <a:spcPts val="400"/>
              </a:spcBef>
            </a:pPr>
            <a:r>
              <a:rPr spc="-35">
                <a:solidFill>
                  <a:srgbClr val="54A021"/>
                </a:solidFill>
              </a:rPr>
              <a:t>Tailoring</a:t>
            </a:r>
            <a:r>
              <a:rPr spc="-190">
                <a:solidFill>
                  <a:srgbClr val="54A021"/>
                </a:solidFill>
              </a:rPr>
              <a:t> </a:t>
            </a:r>
            <a:r>
              <a:rPr>
                <a:solidFill>
                  <a:srgbClr val="54A021"/>
                </a:solidFill>
              </a:rPr>
              <a:t>a</a:t>
            </a:r>
            <a:r>
              <a:rPr spc="-155">
                <a:solidFill>
                  <a:srgbClr val="54A021"/>
                </a:solidFill>
              </a:rPr>
              <a:t> </a:t>
            </a:r>
            <a:r>
              <a:rPr spc="-10">
                <a:solidFill>
                  <a:srgbClr val="54A021"/>
                </a:solidFill>
              </a:rPr>
              <a:t>Recruitment</a:t>
            </a:r>
            <a:r>
              <a:rPr spc="-225">
                <a:solidFill>
                  <a:srgbClr val="54A021"/>
                </a:solidFill>
              </a:rPr>
              <a:t> </a:t>
            </a:r>
            <a:r>
              <a:rPr spc="-30">
                <a:solidFill>
                  <a:srgbClr val="54A021"/>
                </a:solidFill>
              </a:rPr>
              <a:t>Tool </a:t>
            </a:r>
            <a:r>
              <a:rPr>
                <a:solidFill>
                  <a:srgbClr val="54A021"/>
                </a:solidFill>
              </a:rPr>
              <a:t>to</a:t>
            </a:r>
            <a:r>
              <a:rPr spc="-180">
                <a:solidFill>
                  <a:srgbClr val="54A021"/>
                </a:solidFill>
              </a:rPr>
              <a:t> </a:t>
            </a:r>
            <a:r>
              <a:rPr>
                <a:solidFill>
                  <a:srgbClr val="54A021"/>
                </a:solidFill>
              </a:rPr>
              <a:t>your</a:t>
            </a:r>
            <a:r>
              <a:rPr spc="-110">
                <a:solidFill>
                  <a:srgbClr val="54A021"/>
                </a:solidFill>
              </a:rPr>
              <a:t> </a:t>
            </a:r>
            <a:r>
              <a:rPr>
                <a:solidFill>
                  <a:srgbClr val="54A021"/>
                </a:solidFill>
              </a:rPr>
              <a:t>Study</a:t>
            </a:r>
            <a:r>
              <a:rPr spc="-140">
                <a:solidFill>
                  <a:srgbClr val="54A021"/>
                </a:solidFill>
              </a:rPr>
              <a:t> </a:t>
            </a:r>
            <a:r>
              <a:rPr spc="-10">
                <a:solidFill>
                  <a:srgbClr val="54A021"/>
                </a:solidFill>
              </a:rPr>
              <a:t>Design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7844" y="2133600"/>
            <a:ext cx="8592820" cy="343876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15"/>
              </a:spcBef>
              <a:buClr>
                <a:srgbClr val="90C226"/>
              </a:buClr>
              <a:buSzPct val="78947"/>
              <a:buFont typeface="Arial Unicode MS"/>
              <a:buChar char="□"/>
              <a:tabLst>
                <a:tab pos="354330" algn="l"/>
              </a:tabLst>
            </a:pPr>
            <a:r>
              <a:rPr sz="1600"/>
              <a:t>Visual</a:t>
            </a:r>
            <a:r>
              <a:rPr sz="1600" spc="-100"/>
              <a:t> </a:t>
            </a:r>
            <a:r>
              <a:rPr sz="1600" spc="-10"/>
              <a:t>Design</a:t>
            </a:r>
          </a:p>
          <a:p>
            <a:pPr marL="468630" lvl="1" indent="-342265">
              <a:lnSpc>
                <a:spcPct val="100000"/>
              </a:lnSpc>
              <a:spcBef>
                <a:spcPts val="815"/>
              </a:spcBef>
              <a:buClr>
                <a:srgbClr val="90C226"/>
              </a:buClr>
              <a:buSzPct val="78947"/>
              <a:buFont typeface="Arial Unicode MS"/>
              <a:buChar char="✓"/>
              <a:tabLst>
                <a:tab pos="468630" algn="l"/>
              </a:tabLst>
            </a:pP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Attention</a:t>
            </a:r>
            <a:r>
              <a:rPr sz="1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getting</a:t>
            </a:r>
            <a:r>
              <a:rPr sz="16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404040"/>
                </a:solidFill>
                <a:latin typeface="Arial"/>
                <a:cs typeface="Arial"/>
              </a:rPr>
              <a:t>headline</a:t>
            </a:r>
            <a:endParaRPr sz="1600">
              <a:latin typeface="Arial"/>
              <a:cs typeface="Arial"/>
            </a:endParaRPr>
          </a:p>
          <a:p>
            <a:pPr marL="468630" lvl="1" indent="-342265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8947"/>
              <a:buFont typeface="Arial Unicode MS"/>
              <a:buChar char="✓"/>
              <a:tabLst>
                <a:tab pos="468630" algn="l"/>
              </a:tabLst>
            </a:pP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Engaging</a:t>
            </a:r>
            <a:r>
              <a:rPr sz="1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image</a:t>
            </a:r>
            <a:r>
              <a:rPr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16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resonates</a:t>
            </a:r>
            <a:r>
              <a:rPr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target</a:t>
            </a:r>
            <a:r>
              <a:rPr sz="16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404040"/>
                </a:solidFill>
                <a:latin typeface="Arial"/>
                <a:cs typeface="Arial"/>
              </a:rPr>
              <a:t>audience</a:t>
            </a:r>
            <a:endParaRPr sz="1600">
              <a:latin typeface="Arial"/>
              <a:cs typeface="Arial"/>
            </a:endParaRPr>
          </a:p>
          <a:p>
            <a:pPr marL="468630" lvl="1" indent="-342265">
              <a:lnSpc>
                <a:spcPct val="100000"/>
              </a:lnSpc>
              <a:spcBef>
                <a:spcPts val="815"/>
              </a:spcBef>
              <a:buClr>
                <a:srgbClr val="90C226"/>
              </a:buClr>
              <a:buSzPct val="78947"/>
              <a:buFont typeface="Arial Unicode MS"/>
              <a:buChar char="✓"/>
              <a:tabLst>
                <a:tab pos="468630" algn="l"/>
              </a:tabLst>
            </a:pP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Format</a:t>
            </a:r>
            <a:r>
              <a:rPr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content</a:t>
            </a:r>
            <a:r>
              <a:rPr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404040"/>
                </a:solidFill>
                <a:latin typeface="Arial"/>
                <a:cs typeface="Arial"/>
              </a:rPr>
              <a:t>readability</a:t>
            </a:r>
            <a:endParaRPr sz="1600">
              <a:latin typeface="Arial"/>
              <a:cs typeface="Arial"/>
            </a:endParaRPr>
          </a:p>
          <a:p>
            <a:pPr marL="468630" lvl="1" indent="-342265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8947"/>
              <a:buFont typeface="Arial Unicode MS"/>
              <a:buChar char="✓"/>
              <a:tabLst>
                <a:tab pos="468630" algn="l"/>
              </a:tabLst>
            </a:pP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Include</a:t>
            </a:r>
            <a:r>
              <a:rPr sz="1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lay</a:t>
            </a:r>
            <a:r>
              <a:rPr sz="1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404040"/>
                </a:solidFill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  <a:p>
            <a:pPr marL="468630" lvl="1" indent="-342265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8947"/>
              <a:buFont typeface="Arial Unicode MS"/>
              <a:buChar char="✓"/>
              <a:tabLst>
                <a:tab pos="468630" algn="l"/>
              </a:tabLst>
            </a:pPr>
            <a:r>
              <a:rPr sz="1600" spc="-10">
                <a:solidFill>
                  <a:srgbClr val="404040"/>
                </a:solidFill>
                <a:latin typeface="Arial"/>
                <a:cs typeface="Arial"/>
              </a:rPr>
              <a:t>Communicate</a:t>
            </a:r>
            <a:r>
              <a:rPr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obtain</a:t>
            </a:r>
            <a:r>
              <a:rPr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404040"/>
                </a:solidFill>
                <a:latin typeface="Arial"/>
                <a:cs typeface="Arial"/>
              </a:rPr>
              <a:t>more</a:t>
            </a:r>
            <a:r>
              <a:rPr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404040"/>
                </a:solidFill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8947"/>
              <a:buFont typeface="Arial Unicode MS"/>
              <a:buChar char="□"/>
              <a:tabLst>
                <a:tab pos="354330" algn="l"/>
              </a:tabLst>
            </a:pPr>
            <a:r>
              <a:rPr sz="1600"/>
              <a:t>Include</a:t>
            </a:r>
            <a:r>
              <a:rPr sz="1600" spc="-55"/>
              <a:t> </a:t>
            </a:r>
            <a:r>
              <a:rPr sz="1600"/>
              <a:t>a</a:t>
            </a:r>
            <a:r>
              <a:rPr sz="1600" spc="-50"/>
              <a:t> </a:t>
            </a:r>
            <a:r>
              <a:rPr sz="1600"/>
              <a:t>snapshot</a:t>
            </a:r>
            <a:r>
              <a:rPr sz="1600" spc="-60"/>
              <a:t> </a:t>
            </a:r>
            <a:r>
              <a:rPr sz="1600"/>
              <a:t>of</a:t>
            </a:r>
            <a:r>
              <a:rPr sz="1600" spc="-65"/>
              <a:t> </a:t>
            </a:r>
            <a:r>
              <a:rPr sz="1600"/>
              <a:t>I/E</a:t>
            </a:r>
            <a:r>
              <a:rPr sz="1600" spc="-60"/>
              <a:t> </a:t>
            </a:r>
            <a:r>
              <a:rPr sz="1600"/>
              <a:t>and</a:t>
            </a:r>
            <a:r>
              <a:rPr sz="1600" spc="-45"/>
              <a:t> </a:t>
            </a:r>
            <a:r>
              <a:rPr sz="1600"/>
              <a:t>study</a:t>
            </a:r>
            <a:r>
              <a:rPr sz="1600" spc="-55"/>
              <a:t> </a:t>
            </a:r>
            <a:r>
              <a:rPr sz="1600" spc="-10"/>
              <a:t>procedures</a:t>
            </a:r>
          </a:p>
          <a:p>
            <a:pPr marL="354330" indent="-341630">
              <a:lnSpc>
                <a:spcPct val="100000"/>
              </a:lnSpc>
              <a:spcBef>
                <a:spcPts val="815"/>
              </a:spcBef>
              <a:buClr>
                <a:srgbClr val="90C226"/>
              </a:buClr>
              <a:buSzPct val="78947"/>
              <a:buFont typeface="Arial Unicode MS"/>
              <a:buChar char="□"/>
              <a:tabLst>
                <a:tab pos="354330" algn="l"/>
              </a:tabLst>
            </a:pPr>
            <a:r>
              <a:rPr sz="1600"/>
              <a:t>Network</a:t>
            </a:r>
            <a:r>
              <a:rPr sz="1600" spc="-85"/>
              <a:t> </a:t>
            </a:r>
            <a:r>
              <a:rPr sz="1600"/>
              <a:t>with</a:t>
            </a:r>
            <a:r>
              <a:rPr sz="1600" spc="-80"/>
              <a:t> </a:t>
            </a:r>
            <a:r>
              <a:rPr sz="1600"/>
              <a:t>other</a:t>
            </a:r>
            <a:r>
              <a:rPr sz="1600" spc="-80"/>
              <a:t> </a:t>
            </a:r>
            <a:r>
              <a:rPr sz="1600" spc="-10"/>
              <a:t>professionals</a:t>
            </a:r>
          </a:p>
          <a:p>
            <a:pPr marL="354330" indent="-341630">
              <a:lnSpc>
                <a:spcPct val="100000"/>
              </a:lnSpc>
              <a:spcBef>
                <a:spcPts val="720"/>
              </a:spcBef>
              <a:buClr>
                <a:srgbClr val="90C226"/>
              </a:buClr>
              <a:buSzPct val="78947"/>
              <a:buFont typeface="Arial Unicode MS"/>
              <a:buChar char="□"/>
              <a:tabLst>
                <a:tab pos="354330" algn="l"/>
              </a:tabLst>
            </a:pPr>
            <a:r>
              <a:rPr sz="1600"/>
              <a:t>Include</a:t>
            </a:r>
            <a:r>
              <a:rPr sz="1600" spc="-90"/>
              <a:t> </a:t>
            </a:r>
            <a:r>
              <a:rPr sz="1600"/>
              <a:t>mandatory</a:t>
            </a:r>
            <a:r>
              <a:rPr sz="1600" spc="-95"/>
              <a:t> </a:t>
            </a:r>
            <a:r>
              <a:rPr sz="1600"/>
              <a:t>IRB</a:t>
            </a:r>
            <a:r>
              <a:rPr sz="1600" spc="-90"/>
              <a:t> </a:t>
            </a:r>
            <a:r>
              <a:rPr sz="1600" spc="-10"/>
              <a:t>details</a:t>
            </a:r>
          </a:p>
          <a:p>
            <a:pPr marL="1960880">
              <a:lnSpc>
                <a:spcPct val="100000"/>
              </a:lnSpc>
              <a:spcBef>
                <a:spcPts val="835"/>
              </a:spcBef>
            </a:pPr>
            <a:r>
              <a:rPr sz="1600" b="1" spc="-10">
                <a:latin typeface="Arial"/>
                <a:cs typeface="Arial"/>
              </a:rPr>
              <a:t>Reference:</a:t>
            </a:r>
            <a:r>
              <a:rPr sz="1600" b="1" spc="-35">
                <a:latin typeface="Arial"/>
                <a:cs typeface="Arial"/>
              </a:rPr>
              <a:t> </a:t>
            </a:r>
            <a:r>
              <a:rPr sz="1600" spc="-10"/>
              <a:t>University</a:t>
            </a:r>
            <a:r>
              <a:rPr sz="1600" spc="-35"/>
              <a:t> </a:t>
            </a:r>
            <a:r>
              <a:rPr sz="1600"/>
              <a:t>of</a:t>
            </a:r>
            <a:r>
              <a:rPr sz="1600" spc="-45"/>
              <a:t> </a:t>
            </a:r>
            <a:r>
              <a:rPr sz="1600"/>
              <a:t>Florida</a:t>
            </a:r>
            <a:r>
              <a:rPr sz="1600" spc="-35"/>
              <a:t> </a:t>
            </a:r>
            <a:r>
              <a:rPr sz="1600" spc="-10"/>
              <a:t>Clinical</a:t>
            </a:r>
            <a:r>
              <a:rPr sz="1600" spc="-35"/>
              <a:t> </a:t>
            </a:r>
            <a:r>
              <a:rPr sz="1600"/>
              <a:t>and</a:t>
            </a:r>
            <a:r>
              <a:rPr sz="1600" spc="-60"/>
              <a:t> </a:t>
            </a:r>
            <a:r>
              <a:rPr sz="1600" spc="-30"/>
              <a:t>Translational</a:t>
            </a:r>
            <a:r>
              <a:rPr sz="1600" spc="-60"/>
              <a:t> </a:t>
            </a:r>
            <a:r>
              <a:rPr sz="1600"/>
              <a:t>Science</a:t>
            </a:r>
            <a:r>
              <a:rPr sz="1600" spc="-40"/>
              <a:t> </a:t>
            </a:r>
            <a:r>
              <a:rPr sz="1600" spc="-10"/>
              <a:t>Institute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762" y="463550"/>
            <a:ext cx="8757823" cy="51371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11" y="1003300"/>
            <a:ext cx="4764010" cy="47370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6225" y="796925"/>
            <a:ext cx="3790950" cy="49434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827" y="663955"/>
            <a:ext cx="85940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90C226"/>
                </a:solidFill>
              </a:rPr>
              <a:t>Subject</a:t>
            </a:r>
            <a:r>
              <a:rPr spc="-130">
                <a:solidFill>
                  <a:srgbClr val="90C226"/>
                </a:solidFill>
              </a:rPr>
              <a:t> </a:t>
            </a:r>
            <a:r>
              <a:rPr spc="-10">
                <a:solidFill>
                  <a:srgbClr val="90C226"/>
                </a:solidFill>
              </a:rPr>
              <a:t>Recruitment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5827" y="1600200"/>
            <a:ext cx="8042909" cy="2361544"/>
          </a:xfrm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400" spc="-10">
                <a:solidFill>
                  <a:srgbClr val="404040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00"/>
              </a:spcBef>
              <a:buClr>
                <a:srgbClr val="90C226"/>
              </a:buClr>
              <a:buSzPct val="78571"/>
              <a:buFont typeface="Arial Unicode MS"/>
              <a:buChar char="■"/>
              <a:tabLst>
                <a:tab pos="297815" algn="l"/>
              </a:tabLst>
            </a:pP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Define</a:t>
            </a:r>
            <a:r>
              <a:rPr sz="24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three</a:t>
            </a:r>
            <a:r>
              <a:rPr sz="24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goals</a:t>
            </a:r>
            <a:r>
              <a:rPr sz="24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subject</a:t>
            </a:r>
            <a:r>
              <a:rPr sz="24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404040"/>
                </a:solidFill>
                <a:latin typeface="Arial"/>
                <a:cs typeface="Arial"/>
              </a:rPr>
              <a:t>recruitment</a:t>
            </a:r>
            <a:r>
              <a:rPr sz="2400" spc="-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298450" marR="403860" indent="-285750">
              <a:lnSpc>
                <a:spcPct val="99600"/>
              </a:lnSpc>
              <a:spcBef>
                <a:spcPts val="1045"/>
              </a:spcBef>
              <a:buClr>
                <a:srgbClr val="90C226"/>
              </a:buClr>
              <a:buSzPct val="78571"/>
              <a:buFont typeface="Arial Unicode MS"/>
              <a:buChar char="■"/>
              <a:tabLst>
                <a:tab pos="298450" algn="l"/>
              </a:tabLst>
            </a:pPr>
            <a:r>
              <a:rPr sz="2400" spc="-10">
                <a:solidFill>
                  <a:srgbClr val="404040"/>
                </a:solidFill>
                <a:latin typeface="Arial"/>
                <a:cs typeface="Arial"/>
              </a:rPr>
              <a:t>Describe</a:t>
            </a:r>
            <a:r>
              <a:rPr sz="24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4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404040"/>
                </a:solidFill>
                <a:latin typeface="Arial"/>
                <a:cs typeface="Arial"/>
              </a:rPr>
              <a:t>advantages</a:t>
            </a:r>
            <a:r>
              <a:rPr sz="24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404040"/>
                </a:solidFill>
                <a:latin typeface="Arial"/>
                <a:cs typeface="Arial"/>
              </a:rPr>
              <a:t>disadvantages</a:t>
            </a:r>
            <a:r>
              <a:rPr sz="2400" spc="-1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10">
                <a:solidFill>
                  <a:srgbClr val="404040"/>
                </a:solidFill>
                <a:latin typeface="Arial"/>
                <a:cs typeface="Arial"/>
              </a:rPr>
              <a:t>traditional</a:t>
            </a:r>
            <a:r>
              <a:rPr sz="24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4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digital</a:t>
            </a:r>
            <a:r>
              <a:rPr sz="24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strategies</a:t>
            </a:r>
            <a:r>
              <a:rPr sz="24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employed</a:t>
            </a:r>
            <a:r>
              <a:rPr sz="24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4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5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-20">
                <a:solidFill>
                  <a:srgbClr val="404040"/>
                </a:solidFill>
                <a:latin typeface="Arial"/>
                <a:cs typeface="Arial"/>
              </a:rPr>
              <a:t>recruitment</a:t>
            </a:r>
            <a:r>
              <a:rPr sz="24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073" y="4626355"/>
            <a:ext cx="7012940" cy="16656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0"/>
              </a:spcBef>
            </a:pP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“Make</a:t>
            </a:r>
            <a:r>
              <a:rPr sz="3600" spc="-55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sure</a:t>
            </a:r>
            <a:r>
              <a:rPr sz="3600" spc="-45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that</a:t>
            </a:r>
            <a:r>
              <a:rPr sz="3600" spc="-5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the</a:t>
            </a:r>
            <a:r>
              <a:rPr sz="3600" spc="-5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study</a:t>
            </a:r>
            <a:r>
              <a:rPr sz="3600" spc="-45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fits</a:t>
            </a:r>
            <a:r>
              <a:rPr sz="3600" spc="-35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 spc="-25">
                <a:solidFill>
                  <a:srgbClr val="3F7819"/>
                </a:solidFill>
                <a:latin typeface="Arial"/>
                <a:cs typeface="Arial"/>
              </a:rPr>
              <a:t>the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subject</a:t>
            </a:r>
            <a:r>
              <a:rPr sz="3600" spc="-8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and</a:t>
            </a:r>
            <a:r>
              <a:rPr sz="3600" spc="-8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that</a:t>
            </a:r>
            <a:r>
              <a:rPr sz="3600" spc="-7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the</a:t>
            </a:r>
            <a:r>
              <a:rPr sz="3600" spc="-8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subject</a:t>
            </a:r>
            <a:r>
              <a:rPr sz="3600" spc="-70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>
                <a:solidFill>
                  <a:srgbClr val="3F7819"/>
                </a:solidFill>
                <a:latin typeface="Arial"/>
                <a:cs typeface="Arial"/>
              </a:rPr>
              <a:t>fits</a:t>
            </a:r>
            <a:r>
              <a:rPr sz="3600" spc="-65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3600" spc="-25">
                <a:solidFill>
                  <a:srgbClr val="3F7819"/>
                </a:solidFill>
                <a:latin typeface="Arial"/>
                <a:cs typeface="Arial"/>
              </a:rPr>
              <a:t>the </a:t>
            </a:r>
            <a:r>
              <a:rPr sz="3600" spc="-10">
                <a:solidFill>
                  <a:srgbClr val="3F7819"/>
                </a:solidFill>
                <a:latin typeface="Arial"/>
                <a:cs typeface="Arial"/>
              </a:rPr>
              <a:t>study”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28" y="707834"/>
            <a:ext cx="8720669" cy="3747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862" y="411187"/>
            <a:ext cx="7065656" cy="4483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8744" y="1225296"/>
            <a:ext cx="2828925" cy="1722120"/>
            <a:chOff x="618744" y="1225296"/>
            <a:chExt cx="2828925" cy="1722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6" y="1225296"/>
              <a:ext cx="2706624" cy="1655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4" y="1231392"/>
              <a:ext cx="2828544" cy="1716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936" y="1238096"/>
              <a:ext cx="2629292" cy="157758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9801" y="1260855"/>
            <a:ext cx="2251075" cy="137050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8800"/>
              </a:lnSpc>
              <a:spcBef>
                <a:spcPts val="434"/>
              </a:spcBef>
            </a:pP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Enable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subjects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joining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team.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23488" y="1225296"/>
            <a:ext cx="2707005" cy="1655445"/>
            <a:chOff x="3523488" y="1225296"/>
            <a:chExt cx="2707005" cy="16554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3488" y="1225296"/>
              <a:ext cx="2706624" cy="16550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6744" y="1399032"/>
              <a:ext cx="2514600" cy="1383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2159" y="1238096"/>
              <a:ext cx="2629292" cy="157758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82039" y="1452879"/>
            <a:ext cx="1998980" cy="10340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ct val="88000"/>
              </a:lnSpc>
              <a:spcBef>
                <a:spcPts val="459"/>
              </a:spcBef>
            </a:pP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subjects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engaged</a:t>
            </a:r>
            <a:r>
              <a:rPr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30696" y="1225296"/>
            <a:ext cx="2971800" cy="1655445"/>
            <a:chOff x="6330696" y="1225296"/>
            <a:chExt cx="2971800" cy="165544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6040" y="1225296"/>
              <a:ext cx="2706622" cy="16550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0696" y="1399032"/>
              <a:ext cx="2971800" cy="13837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4381" y="1238096"/>
              <a:ext cx="2629292" cy="157758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567887" y="1452879"/>
            <a:ext cx="2410460" cy="10340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905" algn="ctr">
              <a:lnSpc>
                <a:spcPct val="88000"/>
              </a:lnSpc>
              <a:spcBef>
                <a:spcPts val="459"/>
              </a:spcBef>
            </a:pPr>
            <a:r>
              <a:rPr sz="2400" spc="-45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positive.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0936" y="3063238"/>
            <a:ext cx="2749550" cy="1722120"/>
            <a:chOff x="630936" y="3063238"/>
            <a:chExt cx="2749550" cy="17221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36" y="3063238"/>
              <a:ext cx="2706624" cy="16581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800" y="3072382"/>
              <a:ext cx="2694430" cy="17129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936" y="3078607"/>
              <a:ext cx="2629292" cy="157758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06697" y="3129279"/>
            <a:ext cx="2163445" cy="14097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algn="ctr">
              <a:lnSpc>
                <a:spcPct val="87700"/>
              </a:lnSpc>
              <a:spcBef>
                <a:spcPts val="470"/>
              </a:spcBef>
            </a:pP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consent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sz="2400" spc="-25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understand.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50334" y="3063238"/>
            <a:ext cx="2947670" cy="1722120"/>
            <a:chOff x="3450334" y="3063238"/>
            <a:chExt cx="2947670" cy="172212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3486" y="3063238"/>
              <a:ext cx="2706624" cy="16581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50334" y="3072382"/>
              <a:ext cx="2947416" cy="17129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2159" y="3078607"/>
              <a:ext cx="2629292" cy="157758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692654" y="3129279"/>
            <a:ext cx="2376170" cy="14097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3175" algn="ctr">
              <a:lnSpc>
                <a:spcPct val="87700"/>
              </a:lnSpc>
              <a:spcBef>
                <a:spcPts val="470"/>
              </a:spcBef>
            </a:pP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Match</a:t>
            </a:r>
            <a:r>
              <a:rPr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subject’s</a:t>
            </a:r>
            <a:r>
              <a:rPr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sz="2400" spc="-10">
                <a:solidFill>
                  <a:srgbClr val="FFFFFF"/>
                </a:solidFill>
                <a:latin typeface="Arial"/>
                <a:cs typeface="Arial"/>
              </a:rPr>
              <a:t>design.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50181" y="2947149"/>
            <a:ext cx="2773045" cy="1933575"/>
            <a:chOff x="6350181" y="2947149"/>
            <a:chExt cx="2773045" cy="193357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6040" y="3063240"/>
              <a:ext cx="2706622" cy="16581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4381" y="3078607"/>
              <a:ext cx="2629292" cy="15775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50181" y="2947149"/>
              <a:ext cx="2733492" cy="19332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6176" y="2181859"/>
            <a:ext cx="4444365" cy="25647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7180" marR="1053465" indent="-284480">
              <a:lnSpc>
                <a:spcPts val="2900"/>
              </a:lnSpc>
              <a:spcBef>
                <a:spcPts val="780"/>
              </a:spcBef>
              <a:buClr>
                <a:srgbClr val="90C226"/>
              </a:buClr>
              <a:buSzPct val="80000"/>
              <a:buFont typeface="Arial Unicode MS"/>
              <a:buChar char="❖"/>
              <a:tabLst>
                <a:tab pos="298450" algn="l"/>
              </a:tabLst>
            </a:pPr>
            <a:r>
              <a:rPr sz="3000">
                <a:latin typeface="Arial"/>
                <a:cs typeface="Arial"/>
              </a:rPr>
              <a:t>Enroll</a:t>
            </a:r>
            <a:r>
              <a:rPr sz="3000" spc="-125">
                <a:latin typeface="Arial"/>
                <a:cs typeface="Arial"/>
              </a:rPr>
              <a:t> </a:t>
            </a:r>
            <a:r>
              <a:rPr sz="3000" spc="-10">
                <a:latin typeface="Arial"/>
                <a:cs typeface="Arial"/>
              </a:rPr>
              <a:t>interested, 	</a:t>
            </a:r>
            <a:r>
              <a:rPr sz="3000">
                <a:latin typeface="Arial"/>
                <a:cs typeface="Arial"/>
              </a:rPr>
              <a:t>informed,</a:t>
            </a:r>
            <a:r>
              <a:rPr sz="3000" spc="-180">
                <a:latin typeface="Arial"/>
                <a:cs typeface="Arial"/>
              </a:rPr>
              <a:t> </a:t>
            </a:r>
            <a:r>
              <a:rPr sz="3000" spc="-10">
                <a:latin typeface="Arial"/>
                <a:cs typeface="Arial"/>
              </a:rPr>
              <a:t>qualified 	subjects</a:t>
            </a:r>
            <a:endParaRPr sz="3000">
              <a:latin typeface="Arial"/>
              <a:cs typeface="Arial"/>
            </a:endParaRPr>
          </a:p>
          <a:p>
            <a:pPr marL="296545" indent="-283845">
              <a:lnSpc>
                <a:spcPct val="100000"/>
              </a:lnSpc>
              <a:spcBef>
                <a:spcPts val="220"/>
              </a:spcBef>
              <a:buClr>
                <a:srgbClr val="90C226"/>
              </a:buClr>
              <a:buSzPct val="80000"/>
              <a:buFont typeface="Arial Unicode MS"/>
              <a:buChar char="❖"/>
              <a:tabLst>
                <a:tab pos="296545" algn="l"/>
              </a:tabLst>
            </a:pPr>
            <a:r>
              <a:rPr sz="3000">
                <a:latin typeface="Arial"/>
                <a:cs typeface="Arial"/>
              </a:rPr>
              <a:t>Pace</a:t>
            </a:r>
            <a:r>
              <a:rPr sz="3000" spc="-145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of</a:t>
            </a:r>
            <a:r>
              <a:rPr sz="3000" spc="-130">
                <a:latin typeface="Arial"/>
                <a:cs typeface="Arial"/>
              </a:rPr>
              <a:t> </a:t>
            </a:r>
            <a:r>
              <a:rPr sz="3000" spc="-10">
                <a:latin typeface="Arial"/>
                <a:cs typeface="Arial"/>
              </a:rPr>
              <a:t>enrollment</a:t>
            </a:r>
            <a:endParaRPr sz="3000">
              <a:latin typeface="Arial"/>
              <a:cs typeface="Arial"/>
            </a:endParaRPr>
          </a:p>
          <a:p>
            <a:pPr marL="297180" marR="5080" indent="-284480">
              <a:lnSpc>
                <a:spcPts val="2900"/>
              </a:lnSpc>
              <a:spcBef>
                <a:spcPts val="965"/>
              </a:spcBef>
              <a:buClr>
                <a:srgbClr val="90C226"/>
              </a:buClr>
              <a:buSzPct val="80000"/>
              <a:buFont typeface="Arial Unicode MS"/>
              <a:buChar char="❖"/>
              <a:tabLst>
                <a:tab pos="298450" algn="l"/>
              </a:tabLst>
            </a:pPr>
            <a:r>
              <a:rPr sz="3000">
                <a:latin typeface="Arial"/>
                <a:cs typeface="Arial"/>
              </a:rPr>
              <a:t>Retain</a:t>
            </a:r>
            <a:r>
              <a:rPr sz="3000" spc="-130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subjects</a:t>
            </a:r>
            <a:r>
              <a:rPr sz="3000" spc="-125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to</a:t>
            </a:r>
            <a:r>
              <a:rPr sz="3000" spc="-125">
                <a:latin typeface="Arial"/>
                <a:cs typeface="Arial"/>
              </a:rPr>
              <a:t> </a:t>
            </a:r>
            <a:r>
              <a:rPr sz="3000">
                <a:latin typeface="Arial"/>
                <a:cs typeface="Arial"/>
              </a:rPr>
              <a:t>end</a:t>
            </a:r>
            <a:r>
              <a:rPr sz="3000" spc="-130">
                <a:latin typeface="Arial"/>
                <a:cs typeface="Arial"/>
              </a:rPr>
              <a:t> </a:t>
            </a:r>
            <a:r>
              <a:rPr sz="3000" spc="-25">
                <a:latin typeface="Arial"/>
                <a:cs typeface="Arial"/>
              </a:rPr>
              <a:t>of 	</a:t>
            </a:r>
            <a:r>
              <a:rPr sz="3000" spc="-20">
                <a:latin typeface="Arial"/>
                <a:cs typeface="Arial"/>
              </a:rPr>
              <a:t>study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5" y="1399386"/>
            <a:ext cx="2909262" cy="223043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998" y="2187727"/>
            <a:ext cx="4738370" cy="2770505"/>
            <a:chOff x="213998" y="2187727"/>
            <a:chExt cx="4738370" cy="2770505"/>
          </a:xfrm>
        </p:grpSpPr>
        <p:sp>
          <p:nvSpPr>
            <p:cNvPr id="3" name="object 3"/>
            <p:cNvSpPr/>
            <p:nvPr/>
          </p:nvSpPr>
          <p:spPr>
            <a:xfrm>
              <a:off x="4130344" y="2922243"/>
              <a:ext cx="822325" cy="1355090"/>
            </a:xfrm>
            <a:custGeom>
              <a:avLst/>
              <a:gdLst/>
              <a:ahLst/>
              <a:cxnLst/>
              <a:rect l="l" t="t" r="r" b="b"/>
              <a:pathLst>
                <a:path w="822325" h="1355089">
                  <a:moveTo>
                    <a:pt x="479145" y="0"/>
                  </a:moveTo>
                  <a:lnTo>
                    <a:pt x="0" y="169927"/>
                  </a:lnTo>
                  <a:lnTo>
                    <a:pt x="233324" y="240842"/>
                  </a:lnTo>
                  <a:lnTo>
                    <a:pt x="225164" y="291575"/>
                  </a:lnTo>
                  <a:lnTo>
                    <a:pt x="218092" y="342412"/>
                  </a:lnTo>
                  <a:lnTo>
                    <a:pt x="212103" y="393335"/>
                  </a:lnTo>
                  <a:lnTo>
                    <a:pt x="207200" y="444328"/>
                  </a:lnTo>
                  <a:lnTo>
                    <a:pt x="203377" y="495374"/>
                  </a:lnTo>
                  <a:lnTo>
                    <a:pt x="200639" y="546456"/>
                  </a:lnTo>
                  <a:lnTo>
                    <a:pt x="198979" y="597556"/>
                  </a:lnTo>
                  <a:lnTo>
                    <a:pt x="198400" y="648657"/>
                  </a:lnTo>
                  <a:lnTo>
                    <a:pt x="198899" y="699743"/>
                  </a:lnTo>
                  <a:lnTo>
                    <a:pt x="200477" y="750794"/>
                  </a:lnTo>
                  <a:lnTo>
                    <a:pt x="203130" y="801797"/>
                  </a:lnTo>
                  <a:lnTo>
                    <a:pt x="206857" y="852732"/>
                  </a:lnTo>
                  <a:lnTo>
                    <a:pt x="211660" y="903583"/>
                  </a:lnTo>
                  <a:lnTo>
                    <a:pt x="217535" y="954331"/>
                  </a:lnTo>
                  <a:lnTo>
                    <a:pt x="224483" y="1004962"/>
                  </a:lnTo>
                  <a:lnTo>
                    <a:pt x="232502" y="1055456"/>
                  </a:lnTo>
                  <a:lnTo>
                    <a:pt x="241592" y="1105797"/>
                  </a:lnTo>
                  <a:lnTo>
                    <a:pt x="251749" y="1155967"/>
                  </a:lnTo>
                  <a:lnTo>
                    <a:pt x="262975" y="1205952"/>
                  </a:lnTo>
                  <a:lnTo>
                    <a:pt x="275267" y="1255731"/>
                  </a:lnTo>
                  <a:lnTo>
                    <a:pt x="288625" y="1305289"/>
                  </a:lnTo>
                  <a:lnTo>
                    <a:pt x="303047" y="1354608"/>
                  </a:lnTo>
                  <a:lnTo>
                    <a:pt x="655243" y="1247547"/>
                  </a:lnTo>
                  <a:lnTo>
                    <a:pt x="641113" y="1198914"/>
                  </a:lnTo>
                  <a:lnTo>
                    <a:pt x="628202" y="1150007"/>
                  </a:lnTo>
                  <a:lnTo>
                    <a:pt x="616512" y="1100848"/>
                  </a:lnTo>
                  <a:lnTo>
                    <a:pt x="606045" y="1051463"/>
                  </a:lnTo>
                  <a:lnTo>
                    <a:pt x="596800" y="1001872"/>
                  </a:lnTo>
                  <a:lnTo>
                    <a:pt x="588783" y="952098"/>
                  </a:lnTo>
                  <a:lnTo>
                    <a:pt x="581992" y="902166"/>
                  </a:lnTo>
                  <a:lnTo>
                    <a:pt x="576430" y="852096"/>
                  </a:lnTo>
                  <a:lnTo>
                    <a:pt x="572100" y="801912"/>
                  </a:lnTo>
                  <a:lnTo>
                    <a:pt x="569000" y="751636"/>
                  </a:lnTo>
                  <a:lnTo>
                    <a:pt x="567138" y="701292"/>
                  </a:lnTo>
                  <a:lnTo>
                    <a:pt x="566510" y="650905"/>
                  </a:lnTo>
                  <a:lnTo>
                    <a:pt x="567119" y="600492"/>
                  </a:lnTo>
                  <a:lnTo>
                    <a:pt x="568968" y="550081"/>
                  </a:lnTo>
                  <a:lnTo>
                    <a:pt x="572060" y="499694"/>
                  </a:lnTo>
                  <a:lnTo>
                    <a:pt x="576394" y="449351"/>
                  </a:lnTo>
                  <a:lnTo>
                    <a:pt x="581972" y="399077"/>
                  </a:lnTo>
                  <a:lnTo>
                    <a:pt x="588797" y="348894"/>
                  </a:lnTo>
                  <a:lnTo>
                    <a:pt x="821842" y="419736"/>
                  </a:lnTo>
                  <a:lnTo>
                    <a:pt x="4791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998" y="2187727"/>
              <a:ext cx="3877699" cy="27701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971146" y="1667763"/>
            <a:ext cx="768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>
                <a:latin typeface="Arial"/>
                <a:cs typeface="Arial"/>
              </a:rPr>
              <a:t>Plan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5234" y="2858198"/>
            <a:ext cx="840740" cy="1373505"/>
            <a:chOff x="8535234" y="2858198"/>
            <a:chExt cx="840740" cy="1373505"/>
          </a:xfrm>
        </p:grpSpPr>
        <p:sp>
          <p:nvSpPr>
            <p:cNvPr id="7" name="object 7"/>
            <p:cNvSpPr/>
            <p:nvPr/>
          </p:nvSpPr>
          <p:spPr>
            <a:xfrm>
              <a:off x="8547031" y="2868720"/>
              <a:ext cx="822325" cy="1355090"/>
            </a:xfrm>
            <a:custGeom>
              <a:avLst/>
              <a:gdLst/>
              <a:ahLst/>
              <a:cxnLst/>
              <a:rect l="l" t="t" r="r" b="b"/>
              <a:pathLst>
                <a:path w="822325" h="1355089">
                  <a:moveTo>
                    <a:pt x="518795" y="0"/>
                  </a:moveTo>
                  <a:lnTo>
                    <a:pt x="166598" y="107060"/>
                  </a:lnTo>
                  <a:lnTo>
                    <a:pt x="180728" y="155693"/>
                  </a:lnTo>
                  <a:lnTo>
                    <a:pt x="193638" y="204599"/>
                  </a:lnTo>
                  <a:lnTo>
                    <a:pt x="205329" y="253757"/>
                  </a:lnTo>
                  <a:lnTo>
                    <a:pt x="215795" y="303143"/>
                  </a:lnTo>
                  <a:lnTo>
                    <a:pt x="225040" y="352734"/>
                  </a:lnTo>
                  <a:lnTo>
                    <a:pt x="233058" y="402508"/>
                  </a:lnTo>
                  <a:lnTo>
                    <a:pt x="239849" y="452441"/>
                  </a:lnTo>
                  <a:lnTo>
                    <a:pt x="245410" y="502512"/>
                  </a:lnTo>
                  <a:lnTo>
                    <a:pt x="249741" y="552696"/>
                  </a:lnTo>
                  <a:lnTo>
                    <a:pt x="252840" y="602970"/>
                  </a:lnTo>
                  <a:lnTo>
                    <a:pt x="254703" y="653313"/>
                  </a:lnTo>
                  <a:lnTo>
                    <a:pt x="255332" y="703703"/>
                  </a:lnTo>
                  <a:lnTo>
                    <a:pt x="254722" y="754114"/>
                  </a:lnTo>
                  <a:lnTo>
                    <a:pt x="252872" y="804525"/>
                  </a:lnTo>
                  <a:lnTo>
                    <a:pt x="249781" y="854914"/>
                  </a:lnTo>
                  <a:lnTo>
                    <a:pt x="245447" y="905255"/>
                  </a:lnTo>
                  <a:lnTo>
                    <a:pt x="239868" y="955530"/>
                  </a:lnTo>
                  <a:lnTo>
                    <a:pt x="233045" y="1005712"/>
                  </a:lnTo>
                  <a:lnTo>
                    <a:pt x="0" y="934872"/>
                  </a:lnTo>
                  <a:lnTo>
                    <a:pt x="342696" y="1354594"/>
                  </a:lnTo>
                  <a:lnTo>
                    <a:pt x="821842" y="1184681"/>
                  </a:lnTo>
                  <a:lnTo>
                    <a:pt x="588518" y="1113764"/>
                  </a:lnTo>
                  <a:lnTo>
                    <a:pt x="596677" y="1063031"/>
                  </a:lnTo>
                  <a:lnTo>
                    <a:pt x="603749" y="1012195"/>
                  </a:lnTo>
                  <a:lnTo>
                    <a:pt x="609737" y="961271"/>
                  </a:lnTo>
                  <a:lnTo>
                    <a:pt x="614641" y="910277"/>
                  </a:lnTo>
                  <a:lnTo>
                    <a:pt x="618463" y="859232"/>
                  </a:lnTo>
                  <a:lnTo>
                    <a:pt x="621202" y="808150"/>
                  </a:lnTo>
                  <a:lnTo>
                    <a:pt x="622861" y="757050"/>
                  </a:lnTo>
                  <a:lnTo>
                    <a:pt x="623441" y="705949"/>
                  </a:lnTo>
                  <a:lnTo>
                    <a:pt x="622941" y="654864"/>
                  </a:lnTo>
                  <a:lnTo>
                    <a:pt x="621365" y="603811"/>
                  </a:lnTo>
                  <a:lnTo>
                    <a:pt x="618712" y="552809"/>
                  </a:lnTo>
                  <a:lnTo>
                    <a:pt x="614983" y="501874"/>
                  </a:lnTo>
                  <a:lnTo>
                    <a:pt x="610181" y="451025"/>
                  </a:lnTo>
                  <a:lnTo>
                    <a:pt x="604305" y="400276"/>
                  </a:lnTo>
                  <a:lnTo>
                    <a:pt x="597357" y="349646"/>
                  </a:lnTo>
                  <a:lnTo>
                    <a:pt x="589338" y="299151"/>
                  </a:lnTo>
                  <a:lnTo>
                    <a:pt x="580250" y="248810"/>
                  </a:lnTo>
                  <a:lnTo>
                    <a:pt x="570091" y="198638"/>
                  </a:lnTo>
                  <a:lnTo>
                    <a:pt x="558867" y="148656"/>
                  </a:lnTo>
                  <a:lnTo>
                    <a:pt x="546574" y="98875"/>
                  </a:lnTo>
                  <a:lnTo>
                    <a:pt x="533217" y="49317"/>
                  </a:lnTo>
                  <a:lnTo>
                    <a:pt x="51879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44754" y="2867718"/>
              <a:ext cx="821690" cy="1354455"/>
            </a:xfrm>
            <a:custGeom>
              <a:avLst/>
              <a:gdLst/>
              <a:ahLst/>
              <a:cxnLst/>
              <a:rect l="l" t="t" r="r" b="b"/>
              <a:pathLst>
                <a:path w="821690" h="1354454">
                  <a:moveTo>
                    <a:pt x="518531" y="0"/>
                  </a:moveTo>
                  <a:lnTo>
                    <a:pt x="532945" y="49294"/>
                  </a:lnTo>
                  <a:lnTo>
                    <a:pt x="546296" y="98826"/>
                  </a:lnTo>
                  <a:lnTo>
                    <a:pt x="558581" y="148580"/>
                  </a:lnTo>
                  <a:lnTo>
                    <a:pt x="569801" y="198538"/>
                  </a:lnTo>
                  <a:lnTo>
                    <a:pt x="579953" y="248684"/>
                  </a:lnTo>
                  <a:lnTo>
                    <a:pt x="589037" y="298999"/>
                  </a:lnTo>
                  <a:lnTo>
                    <a:pt x="597051" y="349467"/>
                  </a:lnTo>
                  <a:lnTo>
                    <a:pt x="603996" y="400071"/>
                  </a:lnTo>
                  <a:lnTo>
                    <a:pt x="609868" y="450794"/>
                  </a:lnTo>
                  <a:lnTo>
                    <a:pt x="614668" y="501618"/>
                  </a:lnTo>
                  <a:lnTo>
                    <a:pt x="618395" y="552527"/>
                  </a:lnTo>
                  <a:lnTo>
                    <a:pt x="621047" y="603502"/>
                  </a:lnTo>
                  <a:lnTo>
                    <a:pt x="622623" y="654528"/>
                  </a:lnTo>
                  <a:lnTo>
                    <a:pt x="623122" y="705587"/>
                  </a:lnTo>
                  <a:lnTo>
                    <a:pt x="622543" y="756662"/>
                  </a:lnTo>
                  <a:lnTo>
                    <a:pt x="620885" y="807736"/>
                  </a:lnTo>
                  <a:lnTo>
                    <a:pt x="618148" y="858791"/>
                  </a:lnTo>
                  <a:lnTo>
                    <a:pt x="614329" y="909811"/>
                  </a:lnTo>
                  <a:lnTo>
                    <a:pt x="609428" y="960779"/>
                  </a:lnTo>
                  <a:lnTo>
                    <a:pt x="603443" y="1011678"/>
                  </a:lnTo>
                  <a:lnTo>
                    <a:pt x="596375" y="1062489"/>
                  </a:lnTo>
                  <a:lnTo>
                    <a:pt x="588220" y="1113196"/>
                  </a:lnTo>
                  <a:lnTo>
                    <a:pt x="821425" y="1184083"/>
                  </a:lnTo>
                  <a:lnTo>
                    <a:pt x="342525" y="1353912"/>
                  </a:lnTo>
                  <a:lnTo>
                    <a:pt x="0" y="934394"/>
                  </a:lnTo>
                  <a:lnTo>
                    <a:pt x="232931" y="1005197"/>
                  </a:lnTo>
                  <a:lnTo>
                    <a:pt x="239751" y="955039"/>
                  </a:lnTo>
                  <a:lnTo>
                    <a:pt x="245325" y="904791"/>
                  </a:lnTo>
                  <a:lnTo>
                    <a:pt x="249656" y="854474"/>
                  </a:lnTo>
                  <a:lnTo>
                    <a:pt x="252745" y="804111"/>
                  </a:lnTo>
                  <a:lnTo>
                    <a:pt x="254594" y="753726"/>
                  </a:lnTo>
                  <a:lnTo>
                    <a:pt x="255203" y="703340"/>
                  </a:lnTo>
                  <a:lnTo>
                    <a:pt x="254576" y="652977"/>
                  </a:lnTo>
                  <a:lnTo>
                    <a:pt x="252714" y="602659"/>
                  </a:lnTo>
                  <a:lnTo>
                    <a:pt x="249617" y="552410"/>
                  </a:lnTo>
                  <a:lnTo>
                    <a:pt x="245289" y="502252"/>
                  </a:lnTo>
                  <a:lnTo>
                    <a:pt x="239731" y="452207"/>
                  </a:lnTo>
                  <a:lnTo>
                    <a:pt x="232944" y="402300"/>
                  </a:lnTo>
                  <a:lnTo>
                    <a:pt x="224930" y="352552"/>
                  </a:lnTo>
                  <a:lnTo>
                    <a:pt x="215691" y="302986"/>
                  </a:lnTo>
                  <a:lnTo>
                    <a:pt x="205228" y="253625"/>
                  </a:lnTo>
                  <a:lnTo>
                    <a:pt x="193544" y="204493"/>
                  </a:lnTo>
                  <a:lnTo>
                    <a:pt x="180640" y="155611"/>
                  </a:lnTo>
                  <a:lnTo>
                    <a:pt x="166517" y="107003"/>
                  </a:lnTo>
                  <a:lnTo>
                    <a:pt x="518531" y="0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48161" y="4874259"/>
            <a:ext cx="1794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>
                <a:latin typeface="Arial"/>
                <a:cs typeface="Arial"/>
              </a:rPr>
              <a:t>Implement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88526" y="5358409"/>
            <a:ext cx="1373505" cy="840740"/>
            <a:chOff x="6088526" y="5358409"/>
            <a:chExt cx="1373505" cy="840740"/>
          </a:xfrm>
        </p:grpSpPr>
        <p:sp>
          <p:nvSpPr>
            <p:cNvPr id="11" name="object 11"/>
            <p:cNvSpPr/>
            <p:nvPr/>
          </p:nvSpPr>
          <p:spPr>
            <a:xfrm>
              <a:off x="6099068" y="5370206"/>
              <a:ext cx="1355090" cy="822325"/>
            </a:xfrm>
            <a:custGeom>
              <a:avLst/>
              <a:gdLst/>
              <a:ahLst/>
              <a:cxnLst/>
              <a:rect l="l" t="t" r="r" b="b"/>
              <a:pathLst>
                <a:path w="1355090" h="822325">
                  <a:moveTo>
                    <a:pt x="419735" y="0"/>
                  </a:moveTo>
                  <a:lnTo>
                    <a:pt x="0" y="342696"/>
                  </a:lnTo>
                  <a:lnTo>
                    <a:pt x="169913" y="821842"/>
                  </a:lnTo>
                  <a:lnTo>
                    <a:pt x="240842" y="588518"/>
                  </a:lnTo>
                  <a:lnTo>
                    <a:pt x="291575" y="596677"/>
                  </a:lnTo>
                  <a:lnTo>
                    <a:pt x="342411" y="603749"/>
                  </a:lnTo>
                  <a:lnTo>
                    <a:pt x="393335" y="609737"/>
                  </a:lnTo>
                  <a:lnTo>
                    <a:pt x="444328" y="614642"/>
                  </a:lnTo>
                  <a:lnTo>
                    <a:pt x="495374" y="618463"/>
                  </a:lnTo>
                  <a:lnTo>
                    <a:pt x="546456" y="621202"/>
                  </a:lnTo>
                  <a:lnTo>
                    <a:pt x="597556" y="622861"/>
                  </a:lnTo>
                  <a:lnTo>
                    <a:pt x="648657" y="623441"/>
                  </a:lnTo>
                  <a:lnTo>
                    <a:pt x="699742" y="622941"/>
                  </a:lnTo>
                  <a:lnTo>
                    <a:pt x="750794" y="621365"/>
                  </a:lnTo>
                  <a:lnTo>
                    <a:pt x="801797" y="618712"/>
                  </a:lnTo>
                  <a:lnTo>
                    <a:pt x="852731" y="614983"/>
                  </a:lnTo>
                  <a:lnTo>
                    <a:pt x="903582" y="610181"/>
                  </a:lnTo>
                  <a:lnTo>
                    <a:pt x="954330" y="604305"/>
                  </a:lnTo>
                  <a:lnTo>
                    <a:pt x="1004961" y="597357"/>
                  </a:lnTo>
                  <a:lnTo>
                    <a:pt x="1055455" y="589338"/>
                  </a:lnTo>
                  <a:lnTo>
                    <a:pt x="1105796" y="580250"/>
                  </a:lnTo>
                  <a:lnTo>
                    <a:pt x="1155967" y="570092"/>
                  </a:lnTo>
                  <a:lnTo>
                    <a:pt x="1205951" y="558867"/>
                  </a:lnTo>
                  <a:lnTo>
                    <a:pt x="1255730" y="546575"/>
                  </a:lnTo>
                  <a:lnTo>
                    <a:pt x="1305288" y="533217"/>
                  </a:lnTo>
                  <a:lnTo>
                    <a:pt x="1354607" y="518794"/>
                  </a:lnTo>
                  <a:lnTo>
                    <a:pt x="1247546" y="166598"/>
                  </a:lnTo>
                  <a:lnTo>
                    <a:pt x="1198913" y="180729"/>
                  </a:lnTo>
                  <a:lnTo>
                    <a:pt x="1150006" y="193641"/>
                  </a:lnTo>
                  <a:lnTo>
                    <a:pt x="1100848" y="205333"/>
                  </a:lnTo>
                  <a:lnTo>
                    <a:pt x="1051462" y="215802"/>
                  </a:lnTo>
                  <a:lnTo>
                    <a:pt x="1001871" y="225046"/>
                  </a:lnTo>
                  <a:lnTo>
                    <a:pt x="952098" y="233064"/>
                  </a:lnTo>
                  <a:lnTo>
                    <a:pt x="902164" y="239855"/>
                  </a:lnTo>
                  <a:lnTo>
                    <a:pt x="852095" y="245416"/>
                  </a:lnTo>
                  <a:lnTo>
                    <a:pt x="801911" y="249747"/>
                  </a:lnTo>
                  <a:lnTo>
                    <a:pt x="751636" y="252844"/>
                  </a:lnTo>
                  <a:lnTo>
                    <a:pt x="701292" y="254707"/>
                  </a:lnTo>
                  <a:lnTo>
                    <a:pt x="650904" y="255334"/>
                  </a:lnTo>
                  <a:lnTo>
                    <a:pt x="600492" y="254724"/>
                  </a:lnTo>
                  <a:lnTo>
                    <a:pt x="550081" y="252874"/>
                  </a:lnTo>
                  <a:lnTo>
                    <a:pt x="499692" y="249782"/>
                  </a:lnTo>
                  <a:lnTo>
                    <a:pt x="449350" y="245448"/>
                  </a:lnTo>
                  <a:lnTo>
                    <a:pt x="399075" y="239869"/>
                  </a:lnTo>
                  <a:lnTo>
                    <a:pt x="348894" y="233044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8046" y="5367929"/>
              <a:ext cx="1354455" cy="821690"/>
            </a:xfrm>
            <a:custGeom>
              <a:avLst/>
              <a:gdLst/>
              <a:ahLst/>
              <a:cxnLst/>
              <a:rect l="l" t="t" r="r" b="b"/>
              <a:pathLst>
                <a:path w="1354454" h="821689">
                  <a:moveTo>
                    <a:pt x="1353912" y="518531"/>
                  </a:moveTo>
                  <a:lnTo>
                    <a:pt x="1304618" y="532945"/>
                  </a:lnTo>
                  <a:lnTo>
                    <a:pt x="1255085" y="546296"/>
                  </a:lnTo>
                  <a:lnTo>
                    <a:pt x="1205331" y="558581"/>
                  </a:lnTo>
                  <a:lnTo>
                    <a:pt x="1155373" y="569801"/>
                  </a:lnTo>
                  <a:lnTo>
                    <a:pt x="1105227" y="579953"/>
                  </a:lnTo>
                  <a:lnTo>
                    <a:pt x="1054912" y="589037"/>
                  </a:lnTo>
                  <a:lnTo>
                    <a:pt x="1004444" y="597051"/>
                  </a:lnTo>
                  <a:lnTo>
                    <a:pt x="953839" y="603996"/>
                  </a:lnTo>
                  <a:lnTo>
                    <a:pt x="903116" y="609868"/>
                  </a:lnTo>
                  <a:lnTo>
                    <a:pt x="852292" y="614668"/>
                  </a:lnTo>
                  <a:lnTo>
                    <a:pt x="801384" y="618395"/>
                  </a:lnTo>
                  <a:lnTo>
                    <a:pt x="750408" y="621047"/>
                  </a:lnTo>
                  <a:lnTo>
                    <a:pt x="699382" y="622623"/>
                  </a:lnTo>
                  <a:lnTo>
                    <a:pt x="648323" y="623122"/>
                  </a:lnTo>
                  <a:lnTo>
                    <a:pt x="597248" y="622543"/>
                  </a:lnTo>
                  <a:lnTo>
                    <a:pt x="546174" y="620885"/>
                  </a:lnTo>
                  <a:lnTo>
                    <a:pt x="495119" y="618148"/>
                  </a:lnTo>
                  <a:lnTo>
                    <a:pt x="444099" y="614329"/>
                  </a:lnTo>
                  <a:lnTo>
                    <a:pt x="393131" y="609428"/>
                  </a:lnTo>
                  <a:lnTo>
                    <a:pt x="342234" y="603443"/>
                  </a:lnTo>
                  <a:lnTo>
                    <a:pt x="291423" y="596375"/>
                  </a:lnTo>
                  <a:lnTo>
                    <a:pt x="240716" y="588220"/>
                  </a:lnTo>
                  <a:lnTo>
                    <a:pt x="169828" y="821426"/>
                  </a:lnTo>
                  <a:lnTo>
                    <a:pt x="0" y="342525"/>
                  </a:lnTo>
                  <a:lnTo>
                    <a:pt x="419516" y="0"/>
                  </a:lnTo>
                  <a:lnTo>
                    <a:pt x="348714" y="232931"/>
                  </a:lnTo>
                  <a:lnTo>
                    <a:pt x="398870" y="239751"/>
                  </a:lnTo>
                  <a:lnTo>
                    <a:pt x="449119" y="245325"/>
                  </a:lnTo>
                  <a:lnTo>
                    <a:pt x="499436" y="249656"/>
                  </a:lnTo>
                  <a:lnTo>
                    <a:pt x="549798" y="252745"/>
                  </a:lnTo>
                  <a:lnTo>
                    <a:pt x="600184" y="254594"/>
                  </a:lnTo>
                  <a:lnTo>
                    <a:pt x="650570" y="255203"/>
                  </a:lnTo>
                  <a:lnTo>
                    <a:pt x="700933" y="254576"/>
                  </a:lnTo>
                  <a:lnTo>
                    <a:pt x="751250" y="252714"/>
                  </a:lnTo>
                  <a:lnTo>
                    <a:pt x="801500" y="249617"/>
                  </a:lnTo>
                  <a:lnTo>
                    <a:pt x="851658" y="245289"/>
                  </a:lnTo>
                  <a:lnTo>
                    <a:pt x="901702" y="239731"/>
                  </a:lnTo>
                  <a:lnTo>
                    <a:pt x="951610" y="232944"/>
                  </a:lnTo>
                  <a:lnTo>
                    <a:pt x="1001359" y="224930"/>
                  </a:lnTo>
                  <a:lnTo>
                    <a:pt x="1050925" y="215691"/>
                  </a:lnTo>
                  <a:lnTo>
                    <a:pt x="1100285" y="205228"/>
                  </a:lnTo>
                  <a:lnTo>
                    <a:pt x="1149418" y="193544"/>
                  </a:lnTo>
                  <a:lnTo>
                    <a:pt x="1198300" y="180640"/>
                  </a:lnTo>
                  <a:lnTo>
                    <a:pt x="1246908" y="166517"/>
                  </a:lnTo>
                  <a:lnTo>
                    <a:pt x="1353912" y="518531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09997" y="4874259"/>
            <a:ext cx="1473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>
                <a:latin typeface="Arial"/>
                <a:cs typeface="Arial"/>
              </a:rPr>
              <a:t>Evaluate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1248" y="1698243"/>
            <a:ext cx="1147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65">
                <a:latin typeface="Arial"/>
                <a:cs typeface="Arial"/>
              </a:rPr>
              <a:t>Assess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45544" y="953521"/>
            <a:ext cx="1355090" cy="822325"/>
          </a:xfrm>
          <a:custGeom>
            <a:avLst/>
            <a:gdLst/>
            <a:ahLst/>
            <a:cxnLst/>
            <a:rect l="l" t="t" r="r" b="b"/>
            <a:pathLst>
              <a:path w="1355090" h="822325">
                <a:moveTo>
                  <a:pt x="1184680" y="0"/>
                </a:moveTo>
                <a:lnTo>
                  <a:pt x="1113763" y="233324"/>
                </a:lnTo>
                <a:lnTo>
                  <a:pt x="1063031" y="225164"/>
                </a:lnTo>
                <a:lnTo>
                  <a:pt x="1012195" y="218092"/>
                </a:lnTo>
                <a:lnTo>
                  <a:pt x="961271" y="212103"/>
                </a:lnTo>
                <a:lnTo>
                  <a:pt x="910277" y="207199"/>
                </a:lnTo>
                <a:lnTo>
                  <a:pt x="859231" y="203377"/>
                </a:lnTo>
                <a:lnTo>
                  <a:pt x="808150" y="200638"/>
                </a:lnTo>
                <a:lnTo>
                  <a:pt x="757050" y="198979"/>
                </a:lnTo>
                <a:lnTo>
                  <a:pt x="705949" y="198400"/>
                </a:lnTo>
                <a:lnTo>
                  <a:pt x="654864" y="198899"/>
                </a:lnTo>
                <a:lnTo>
                  <a:pt x="603811" y="200477"/>
                </a:lnTo>
                <a:lnTo>
                  <a:pt x="552809" y="203130"/>
                </a:lnTo>
                <a:lnTo>
                  <a:pt x="501874" y="206857"/>
                </a:lnTo>
                <a:lnTo>
                  <a:pt x="451023" y="211660"/>
                </a:lnTo>
                <a:lnTo>
                  <a:pt x="400276" y="217535"/>
                </a:lnTo>
                <a:lnTo>
                  <a:pt x="349644" y="224483"/>
                </a:lnTo>
                <a:lnTo>
                  <a:pt x="299151" y="232502"/>
                </a:lnTo>
                <a:lnTo>
                  <a:pt x="248810" y="241592"/>
                </a:lnTo>
                <a:lnTo>
                  <a:pt x="198638" y="251748"/>
                </a:lnTo>
                <a:lnTo>
                  <a:pt x="148656" y="262975"/>
                </a:lnTo>
                <a:lnTo>
                  <a:pt x="98875" y="275267"/>
                </a:lnTo>
                <a:lnTo>
                  <a:pt x="49319" y="288625"/>
                </a:lnTo>
                <a:lnTo>
                  <a:pt x="0" y="303047"/>
                </a:lnTo>
                <a:lnTo>
                  <a:pt x="107061" y="655242"/>
                </a:lnTo>
                <a:lnTo>
                  <a:pt x="155693" y="641111"/>
                </a:lnTo>
                <a:lnTo>
                  <a:pt x="204599" y="628200"/>
                </a:lnTo>
                <a:lnTo>
                  <a:pt x="253757" y="616507"/>
                </a:lnTo>
                <a:lnTo>
                  <a:pt x="303143" y="606040"/>
                </a:lnTo>
                <a:lnTo>
                  <a:pt x="352734" y="596795"/>
                </a:lnTo>
                <a:lnTo>
                  <a:pt x="402508" y="588777"/>
                </a:lnTo>
                <a:lnTo>
                  <a:pt x="452441" y="581986"/>
                </a:lnTo>
                <a:lnTo>
                  <a:pt x="502511" y="576425"/>
                </a:lnTo>
                <a:lnTo>
                  <a:pt x="552695" y="572094"/>
                </a:lnTo>
                <a:lnTo>
                  <a:pt x="602970" y="568996"/>
                </a:lnTo>
                <a:lnTo>
                  <a:pt x="653313" y="567133"/>
                </a:lnTo>
                <a:lnTo>
                  <a:pt x="703703" y="566506"/>
                </a:lnTo>
                <a:lnTo>
                  <a:pt x="754113" y="567117"/>
                </a:lnTo>
                <a:lnTo>
                  <a:pt x="804525" y="568967"/>
                </a:lnTo>
                <a:lnTo>
                  <a:pt x="854913" y="572058"/>
                </a:lnTo>
                <a:lnTo>
                  <a:pt x="905255" y="576393"/>
                </a:lnTo>
                <a:lnTo>
                  <a:pt x="955530" y="581972"/>
                </a:lnTo>
                <a:lnTo>
                  <a:pt x="1005712" y="588797"/>
                </a:lnTo>
                <a:lnTo>
                  <a:pt x="934871" y="821842"/>
                </a:lnTo>
                <a:lnTo>
                  <a:pt x="1354606" y="479144"/>
                </a:lnTo>
                <a:lnTo>
                  <a:pt x="1184680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6662" y="785876"/>
            <a:ext cx="3323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>
                <a:solidFill>
                  <a:srgbClr val="000000"/>
                </a:solidFill>
                <a:latin typeface="Arial"/>
                <a:cs typeface="Arial"/>
              </a:rPr>
              <a:t>Reformulate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685">
                <a:solidFill>
                  <a:srgbClr val="90C226"/>
                </a:solidFill>
              </a:rPr>
              <a:t>Questions?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4139372" y="5361939"/>
            <a:ext cx="1695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20">
                <a:solidFill>
                  <a:srgbClr val="404040"/>
                </a:solidFill>
                <a:latin typeface="Arial"/>
                <a:cs typeface="Arial"/>
              </a:rPr>
              <a:t>Thank</a:t>
            </a:r>
            <a:r>
              <a:rPr sz="2800" b="1" spc="-3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0">
                <a:solidFill>
                  <a:srgbClr val="404040"/>
                </a:solidFill>
                <a:latin typeface="Arial"/>
                <a:cs typeface="Arial"/>
              </a:rPr>
              <a:t>you!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02" y="609600"/>
            <a:ext cx="75596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90C226"/>
                </a:solidFill>
              </a:rPr>
              <a:t>Problems</a:t>
            </a:r>
            <a:r>
              <a:rPr spc="-165">
                <a:solidFill>
                  <a:srgbClr val="90C226"/>
                </a:solidFill>
              </a:rPr>
              <a:t> </a:t>
            </a:r>
            <a:r>
              <a:rPr>
                <a:solidFill>
                  <a:srgbClr val="90C226"/>
                </a:solidFill>
              </a:rPr>
              <a:t>with</a:t>
            </a:r>
            <a:r>
              <a:rPr spc="-155">
                <a:solidFill>
                  <a:srgbClr val="90C226"/>
                </a:solidFill>
              </a:rPr>
              <a:t> </a:t>
            </a:r>
            <a:r>
              <a:rPr spc="-20">
                <a:solidFill>
                  <a:srgbClr val="90C226"/>
                </a:solidFill>
              </a:rPr>
              <a:t>Recruitment </a:t>
            </a:r>
            <a:r>
              <a:rPr spc="-10">
                <a:solidFill>
                  <a:srgbClr val="90C226"/>
                </a:solidFill>
              </a:rPr>
              <a:t>Programs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3023" y="2223413"/>
            <a:ext cx="8369300" cy="241117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23850" marR="30480" indent="-285750">
              <a:lnSpc>
                <a:spcPts val="3310"/>
              </a:lnSpc>
              <a:spcBef>
                <a:spcPts val="250"/>
              </a:spcBef>
              <a:buClr>
                <a:srgbClr val="90C226"/>
              </a:buClr>
              <a:buSzPct val="78571"/>
              <a:buFont typeface="Arial Unicode MS"/>
              <a:buChar char="►"/>
              <a:tabLst>
                <a:tab pos="32385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60%</a:t>
            </a:r>
            <a:r>
              <a:rPr sz="2000" baseline="34722">
                <a:solidFill>
                  <a:srgbClr val="3F7819"/>
                </a:solidFill>
                <a:latin typeface="Arial"/>
                <a:cs typeface="Arial"/>
              </a:rPr>
              <a:t>1</a:t>
            </a:r>
            <a:r>
              <a:rPr sz="2000" spc="359" baseline="34722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86%</a:t>
            </a:r>
            <a:r>
              <a:rPr sz="2000" baseline="34722">
                <a:solidFill>
                  <a:srgbClr val="3F7819"/>
                </a:solidFill>
                <a:latin typeface="Arial"/>
                <a:cs typeface="Arial"/>
              </a:rPr>
              <a:t>2</a:t>
            </a:r>
            <a:r>
              <a:rPr sz="2000" spc="359" baseline="34722">
                <a:solidFill>
                  <a:srgbClr val="3F7819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clinical</a:t>
            </a:r>
            <a:r>
              <a:rPr sz="20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trials</a:t>
            </a:r>
            <a:r>
              <a:rPr sz="20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don’t</a:t>
            </a:r>
            <a:r>
              <a:rPr sz="20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meet</a:t>
            </a:r>
            <a:r>
              <a:rPr sz="20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enrollment goals</a:t>
            </a:r>
            <a:endParaRPr sz="2000">
              <a:latin typeface="Arial"/>
              <a:cs typeface="Arial"/>
            </a:endParaRPr>
          </a:p>
          <a:p>
            <a:pPr marL="323850">
              <a:lnSpc>
                <a:spcPts val="2125"/>
              </a:lnSpc>
              <a:spcBef>
                <a:spcPts val="445"/>
              </a:spcBef>
            </a:pPr>
            <a:r>
              <a:rPr sz="2000" baseline="18518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2000" spc="-75" baseline="18518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Puffer</a:t>
            </a:r>
            <a:r>
              <a:rPr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s,</a:t>
            </a:r>
            <a:r>
              <a:rPr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al.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Recruitment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difficulties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randomized</a:t>
            </a:r>
            <a:r>
              <a:rPr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controlled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trials.</a:t>
            </a:r>
            <a:r>
              <a:rPr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2003</a:t>
            </a:r>
            <a:r>
              <a:rPr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5" baseline="18518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2000" baseline="18518">
              <a:latin typeface="Arial"/>
              <a:cs typeface="Arial"/>
            </a:endParaRPr>
          </a:p>
          <a:p>
            <a:pPr marL="323850" marR="196850">
              <a:lnSpc>
                <a:spcPct val="74400"/>
              </a:lnSpc>
              <a:spcBef>
                <a:spcPts val="515"/>
              </a:spcBef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R&amp;D</a:t>
            </a:r>
            <a:r>
              <a:rPr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Leadership</a:t>
            </a:r>
            <a:r>
              <a:rPr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Summit,</a:t>
            </a: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Getz,</a:t>
            </a:r>
            <a:r>
              <a:rPr sz="2000" spc="43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Drug</a:t>
            </a: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Development:</a:t>
            </a:r>
            <a:r>
              <a:rPr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Economic</a:t>
            </a: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Operating Realities</a:t>
            </a:r>
            <a:endParaRPr sz="20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825"/>
              </a:spcBef>
              <a:buClr>
                <a:srgbClr val="90C226"/>
              </a:buClr>
              <a:buSzPct val="78571"/>
              <a:buFont typeface="Arial Unicode MS"/>
              <a:buChar char="►"/>
              <a:tabLst>
                <a:tab pos="323850" algn="l"/>
              </a:tabLst>
            </a:pP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Overpromise</a:t>
            </a:r>
            <a:r>
              <a:rPr sz="20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under-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deliver</a:t>
            </a:r>
            <a:endParaRPr sz="20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960"/>
              </a:spcBef>
              <a:buClr>
                <a:srgbClr val="90C226"/>
              </a:buClr>
              <a:buSzPct val="78571"/>
              <a:buFont typeface="Arial Unicode MS"/>
              <a:buChar char="►"/>
              <a:tabLst>
                <a:tab pos="323850" algn="l"/>
              </a:tabLst>
            </a:pP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Without</a:t>
            </a:r>
            <a:r>
              <a:rPr sz="20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>
                <a:solidFill>
                  <a:srgbClr val="404040"/>
                </a:solidFill>
                <a:latin typeface="Arial"/>
                <a:cs typeface="Arial"/>
              </a:rPr>
              <a:t>subjects,</a:t>
            </a:r>
            <a:r>
              <a:rPr sz="2000" spc="-1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404040"/>
                </a:solidFill>
                <a:latin typeface="Arial"/>
                <a:cs typeface="Arial"/>
              </a:rPr>
              <a:t>research</a:t>
            </a:r>
            <a:r>
              <a:rPr sz="2000" spc="-1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0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stalled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010" y="380124"/>
            <a:ext cx="3387120" cy="59779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2221" y="2390639"/>
            <a:ext cx="2962272" cy="21812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876" y="1480913"/>
            <a:ext cx="9288321" cy="3535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678" y="1656588"/>
            <a:ext cx="4242439" cy="2802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53000" y="914400"/>
            <a:ext cx="4774692" cy="423128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330" indent="-342265" algn="just">
              <a:lnSpc>
                <a:spcPct val="100000"/>
              </a:lnSpc>
              <a:spcBef>
                <a:spcPts val="745"/>
              </a:spcBef>
              <a:buClr>
                <a:srgbClr val="90C226"/>
              </a:buClr>
              <a:buSzPct val="81250"/>
              <a:buChar char="►"/>
              <a:tabLst>
                <a:tab pos="354330" algn="l"/>
              </a:tabLst>
            </a:pP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Recruitment</a:t>
            </a:r>
            <a:r>
              <a:rPr sz="28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8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4330" marR="118745" algn="just">
              <a:lnSpc>
                <a:spcPts val="3410"/>
              </a:lnSpc>
              <a:spcBef>
                <a:spcPts val="1120"/>
              </a:spcBef>
            </a:pP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first</a:t>
            </a:r>
            <a:r>
              <a:rPr sz="2800" spc="3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phase</a:t>
            </a:r>
            <a:r>
              <a:rPr sz="2800" spc="3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800" spc="3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informed</a:t>
            </a:r>
            <a:r>
              <a:rPr lang="en-US" sz="2800" spc="1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404040"/>
                </a:solidFill>
                <a:latin typeface="Arial"/>
                <a:cs typeface="Arial"/>
              </a:rPr>
              <a:t>consent process.</a:t>
            </a:r>
            <a:endParaRPr sz="280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605"/>
              </a:spcBef>
              <a:buClr>
                <a:srgbClr val="90C226"/>
              </a:buClr>
              <a:buSzPct val="81250"/>
              <a:buChar char="►"/>
              <a:tabLst>
                <a:tab pos="354965" algn="l"/>
              </a:tabLst>
            </a:pP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Recruitment</a:t>
            </a:r>
            <a:r>
              <a:rPr sz="28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8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5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54330">
              <a:lnSpc>
                <a:spcPts val="3770"/>
              </a:lnSpc>
              <a:spcBef>
                <a:spcPts val="670"/>
              </a:spcBef>
            </a:pPr>
            <a:r>
              <a:rPr sz="2800" b="1" spc="-1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  <a:p>
            <a:pPr marL="354330" marR="73660">
              <a:lnSpc>
                <a:spcPct val="91100"/>
              </a:lnSpc>
              <a:spcBef>
                <a:spcPts val="270"/>
              </a:spcBef>
            </a:pP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comprised</a:t>
            </a:r>
            <a:r>
              <a:rPr sz="2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800" spc="-10">
                <a:solidFill>
                  <a:srgbClr val="404040"/>
                </a:solidFill>
                <a:latin typeface="Arial"/>
                <a:cs typeface="Arial"/>
              </a:rPr>
              <a:t>personnel,tools,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phone</a:t>
            </a:r>
            <a:r>
              <a:rPr sz="2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404040"/>
                </a:solidFill>
                <a:latin typeface="Arial"/>
                <a:cs typeface="Arial"/>
              </a:rPr>
              <a:t>scripts, </a:t>
            </a:r>
            <a:r>
              <a:rPr sz="2800">
                <a:solidFill>
                  <a:srgbClr val="404040"/>
                </a:solidFill>
                <a:latin typeface="Arial"/>
                <a:cs typeface="Arial"/>
              </a:rPr>
              <a:t>dialogue,</a:t>
            </a:r>
            <a:r>
              <a:rPr sz="2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404040"/>
                </a:solidFill>
                <a:latin typeface="Arial"/>
                <a:cs typeface="Arial"/>
              </a:rPr>
              <a:t>consent forms,…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74" y="183387"/>
            <a:ext cx="7642225" cy="9881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3200">
                <a:solidFill>
                  <a:srgbClr val="404040"/>
                </a:solidFill>
              </a:rPr>
              <a:t>IRB</a:t>
            </a:r>
            <a:r>
              <a:rPr sz="3200" spc="-229">
                <a:solidFill>
                  <a:srgbClr val="404040"/>
                </a:solidFill>
              </a:rPr>
              <a:t> </a:t>
            </a:r>
            <a:r>
              <a:rPr sz="3200">
                <a:solidFill>
                  <a:srgbClr val="404040"/>
                </a:solidFill>
              </a:rPr>
              <a:t>Approval</a:t>
            </a:r>
            <a:r>
              <a:rPr sz="3200" spc="-85">
                <a:solidFill>
                  <a:srgbClr val="404040"/>
                </a:solidFill>
              </a:rPr>
              <a:t> </a:t>
            </a:r>
            <a:r>
              <a:rPr sz="3200">
                <a:solidFill>
                  <a:srgbClr val="404040"/>
                </a:solidFill>
              </a:rPr>
              <a:t>is</a:t>
            </a:r>
            <a:r>
              <a:rPr sz="3200" spc="-85">
                <a:solidFill>
                  <a:srgbClr val="404040"/>
                </a:solidFill>
              </a:rPr>
              <a:t> </a:t>
            </a:r>
            <a:r>
              <a:rPr sz="3200">
                <a:solidFill>
                  <a:srgbClr val="404040"/>
                </a:solidFill>
              </a:rPr>
              <a:t>Foundation</a:t>
            </a:r>
            <a:r>
              <a:rPr sz="3200" spc="-95">
                <a:solidFill>
                  <a:srgbClr val="404040"/>
                </a:solidFill>
              </a:rPr>
              <a:t> </a:t>
            </a:r>
            <a:r>
              <a:rPr sz="3200" spc="-25">
                <a:solidFill>
                  <a:srgbClr val="404040"/>
                </a:solidFill>
              </a:rPr>
              <a:t>for </a:t>
            </a:r>
            <a:r>
              <a:rPr sz="3200">
                <a:solidFill>
                  <a:srgbClr val="404040"/>
                </a:solidFill>
              </a:rPr>
              <a:t>Recruitment</a:t>
            </a:r>
            <a:r>
              <a:rPr sz="3200" spc="-229">
                <a:solidFill>
                  <a:srgbClr val="404040"/>
                </a:solidFill>
              </a:rPr>
              <a:t> </a:t>
            </a:r>
            <a:r>
              <a:rPr sz="3200" spc="-10">
                <a:solidFill>
                  <a:srgbClr val="404040"/>
                </a:solidFill>
              </a:rPr>
              <a:t>Program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65178" y="1329955"/>
            <a:ext cx="5820410" cy="778510"/>
            <a:chOff x="765178" y="1329955"/>
            <a:chExt cx="5820410" cy="778510"/>
          </a:xfrm>
        </p:grpSpPr>
        <p:sp>
          <p:nvSpPr>
            <p:cNvPr id="4" name="object 4"/>
            <p:cNvSpPr/>
            <p:nvPr/>
          </p:nvSpPr>
          <p:spPr>
            <a:xfrm>
              <a:off x="774698" y="1619915"/>
              <a:ext cx="5801360" cy="478790"/>
            </a:xfrm>
            <a:custGeom>
              <a:avLst/>
              <a:gdLst/>
              <a:ahLst/>
              <a:cxnLst/>
              <a:rect l="l" t="t" r="r" b="b"/>
              <a:pathLst>
                <a:path w="5801359" h="478789">
                  <a:moveTo>
                    <a:pt x="0" y="0"/>
                  </a:moveTo>
                  <a:lnTo>
                    <a:pt x="5800941" y="0"/>
                  </a:lnTo>
                  <a:lnTo>
                    <a:pt x="5800941" y="478556"/>
                  </a:lnTo>
                  <a:lnTo>
                    <a:pt x="0" y="478556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90C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4893" y="1339474"/>
              <a:ext cx="4062729" cy="561340"/>
            </a:xfrm>
            <a:custGeom>
              <a:avLst/>
              <a:gdLst/>
              <a:ahLst/>
              <a:cxnLst/>
              <a:rect l="l" t="t" r="r" b="b"/>
              <a:pathLst>
                <a:path w="4062729" h="561339">
                  <a:moveTo>
                    <a:pt x="3969245" y="0"/>
                  </a:moveTo>
                  <a:lnTo>
                    <a:pt x="93483" y="0"/>
                  </a:lnTo>
                  <a:lnTo>
                    <a:pt x="57097" y="7346"/>
                  </a:lnTo>
                  <a:lnTo>
                    <a:pt x="27381" y="27382"/>
                  </a:lnTo>
                  <a:lnTo>
                    <a:pt x="7346" y="57097"/>
                  </a:lnTo>
                  <a:lnTo>
                    <a:pt x="0" y="93483"/>
                  </a:lnTo>
                  <a:lnTo>
                    <a:pt x="0" y="467398"/>
                  </a:lnTo>
                  <a:lnTo>
                    <a:pt x="7346" y="503789"/>
                  </a:lnTo>
                  <a:lnTo>
                    <a:pt x="27381" y="533504"/>
                  </a:lnTo>
                  <a:lnTo>
                    <a:pt x="57097" y="553538"/>
                  </a:lnTo>
                  <a:lnTo>
                    <a:pt x="93483" y="560882"/>
                  </a:lnTo>
                  <a:lnTo>
                    <a:pt x="3969245" y="560882"/>
                  </a:lnTo>
                  <a:lnTo>
                    <a:pt x="4005630" y="553538"/>
                  </a:lnTo>
                  <a:lnTo>
                    <a:pt x="4035347" y="533504"/>
                  </a:lnTo>
                  <a:lnTo>
                    <a:pt x="4055381" y="503789"/>
                  </a:lnTo>
                  <a:lnTo>
                    <a:pt x="4062728" y="467398"/>
                  </a:lnTo>
                  <a:lnTo>
                    <a:pt x="4062728" y="93483"/>
                  </a:lnTo>
                  <a:lnTo>
                    <a:pt x="4055381" y="57097"/>
                  </a:lnTo>
                  <a:lnTo>
                    <a:pt x="4035347" y="27382"/>
                  </a:lnTo>
                  <a:lnTo>
                    <a:pt x="4005630" y="7346"/>
                  </a:lnTo>
                  <a:lnTo>
                    <a:pt x="39692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4893" y="1339475"/>
              <a:ext cx="4060825" cy="560705"/>
            </a:xfrm>
            <a:custGeom>
              <a:avLst/>
              <a:gdLst/>
              <a:ahLst/>
              <a:cxnLst/>
              <a:rect l="l" t="t" r="r" b="b"/>
              <a:pathLst>
                <a:path w="4060825" h="560705">
                  <a:moveTo>
                    <a:pt x="0" y="93434"/>
                  </a:moveTo>
                  <a:lnTo>
                    <a:pt x="7342" y="57065"/>
                  </a:lnTo>
                  <a:lnTo>
                    <a:pt x="27366" y="27366"/>
                  </a:lnTo>
                  <a:lnTo>
                    <a:pt x="57065" y="7342"/>
                  </a:lnTo>
                  <a:lnTo>
                    <a:pt x="93434" y="0"/>
                  </a:lnTo>
                  <a:lnTo>
                    <a:pt x="3967223" y="0"/>
                  </a:lnTo>
                  <a:lnTo>
                    <a:pt x="4003592" y="7342"/>
                  </a:lnTo>
                  <a:lnTo>
                    <a:pt x="4033291" y="27366"/>
                  </a:lnTo>
                  <a:lnTo>
                    <a:pt x="4053315" y="57065"/>
                  </a:lnTo>
                  <a:lnTo>
                    <a:pt x="4060658" y="93434"/>
                  </a:lnTo>
                  <a:lnTo>
                    <a:pt x="4060658" y="467159"/>
                  </a:lnTo>
                  <a:lnTo>
                    <a:pt x="4053315" y="503528"/>
                  </a:lnTo>
                  <a:lnTo>
                    <a:pt x="4033291" y="533227"/>
                  </a:lnTo>
                  <a:lnTo>
                    <a:pt x="4003592" y="553251"/>
                  </a:lnTo>
                  <a:lnTo>
                    <a:pt x="3967223" y="560593"/>
                  </a:lnTo>
                  <a:lnTo>
                    <a:pt x="93434" y="560593"/>
                  </a:lnTo>
                  <a:lnTo>
                    <a:pt x="57065" y="553251"/>
                  </a:lnTo>
                  <a:lnTo>
                    <a:pt x="27366" y="533227"/>
                  </a:lnTo>
                  <a:lnTo>
                    <a:pt x="7342" y="503528"/>
                  </a:lnTo>
                  <a:lnTo>
                    <a:pt x="0" y="467159"/>
                  </a:lnTo>
                  <a:lnTo>
                    <a:pt x="0" y="93434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5178" y="2191796"/>
            <a:ext cx="5820410" cy="778510"/>
            <a:chOff x="765178" y="2191796"/>
            <a:chExt cx="5820410" cy="778510"/>
          </a:xfrm>
        </p:grpSpPr>
        <p:sp>
          <p:nvSpPr>
            <p:cNvPr id="8" name="object 8"/>
            <p:cNvSpPr/>
            <p:nvPr/>
          </p:nvSpPr>
          <p:spPr>
            <a:xfrm>
              <a:off x="774698" y="2481756"/>
              <a:ext cx="5801360" cy="478790"/>
            </a:xfrm>
            <a:custGeom>
              <a:avLst/>
              <a:gdLst/>
              <a:ahLst/>
              <a:cxnLst/>
              <a:rect l="l" t="t" r="r" b="b"/>
              <a:pathLst>
                <a:path w="5801359" h="478789">
                  <a:moveTo>
                    <a:pt x="0" y="0"/>
                  </a:moveTo>
                  <a:lnTo>
                    <a:pt x="5800941" y="0"/>
                  </a:lnTo>
                  <a:lnTo>
                    <a:pt x="5800941" y="478556"/>
                  </a:lnTo>
                  <a:lnTo>
                    <a:pt x="0" y="478556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90C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4893" y="2201312"/>
              <a:ext cx="4062729" cy="561340"/>
            </a:xfrm>
            <a:custGeom>
              <a:avLst/>
              <a:gdLst/>
              <a:ahLst/>
              <a:cxnLst/>
              <a:rect l="l" t="t" r="r" b="b"/>
              <a:pathLst>
                <a:path w="4062729" h="561339">
                  <a:moveTo>
                    <a:pt x="3969245" y="0"/>
                  </a:moveTo>
                  <a:lnTo>
                    <a:pt x="93483" y="0"/>
                  </a:lnTo>
                  <a:lnTo>
                    <a:pt x="57097" y="7346"/>
                  </a:lnTo>
                  <a:lnTo>
                    <a:pt x="27381" y="27382"/>
                  </a:lnTo>
                  <a:lnTo>
                    <a:pt x="7346" y="57097"/>
                  </a:lnTo>
                  <a:lnTo>
                    <a:pt x="0" y="93484"/>
                  </a:lnTo>
                  <a:lnTo>
                    <a:pt x="0" y="467399"/>
                  </a:lnTo>
                  <a:lnTo>
                    <a:pt x="7346" y="503784"/>
                  </a:lnTo>
                  <a:lnTo>
                    <a:pt x="27381" y="533501"/>
                  </a:lnTo>
                  <a:lnTo>
                    <a:pt x="57097" y="553535"/>
                  </a:lnTo>
                  <a:lnTo>
                    <a:pt x="93483" y="560882"/>
                  </a:lnTo>
                  <a:lnTo>
                    <a:pt x="3969245" y="560882"/>
                  </a:lnTo>
                  <a:lnTo>
                    <a:pt x="4005630" y="553535"/>
                  </a:lnTo>
                  <a:lnTo>
                    <a:pt x="4035347" y="533501"/>
                  </a:lnTo>
                  <a:lnTo>
                    <a:pt x="4055381" y="503784"/>
                  </a:lnTo>
                  <a:lnTo>
                    <a:pt x="4062728" y="467399"/>
                  </a:lnTo>
                  <a:lnTo>
                    <a:pt x="4062728" y="93484"/>
                  </a:lnTo>
                  <a:lnTo>
                    <a:pt x="4055381" y="57097"/>
                  </a:lnTo>
                  <a:lnTo>
                    <a:pt x="4035347" y="27382"/>
                  </a:lnTo>
                  <a:lnTo>
                    <a:pt x="4005630" y="7346"/>
                  </a:lnTo>
                  <a:lnTo>
                    <a:pt x="39692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4893" y="2201316"/>
              <a:ext cx="4060825" cy="560705"/>
            </a:xfrm>
            <a:custGeom>
              <a:avLst/>
              <a:gdLst/>
              <a:ahLst/>
              <a:cxnLst/>
              <a:rect l="l" t="t" r="r" b="b"/>
              <a:pathLst>
                <a:path w="4060825" h="560705">
                  <a:moveTo>
                    <a:pt x="0" y="93434"/>
                  </a:moveTo>
                  <a:lnTo>
                    <a:pt x="7342" y="57065"/>
                  </a:lnTo>
                  <a:lnTo>
                    <a:pt x="27366" y="27366"/>
                  </a:lnTo>
                  <a:lnTo>
                    <a:pt x="57065" y="7342"/>
                  </a:lnTo>
                  <a:lnTo>
                    <a:pt x="93434" y="0"/>
                  </a:lnTo>
                  <a:lnTo>
                    <a:pt x="3967223" y="0"/>
                  </a:lnTo>
                  <a:lnTo>
                    <a:pt x="4003592" y="7342"/>
                  </a:lnTo>
                  <a:lnTo>
                    <a:pt x="4033291" y="27366"/>
                  </a:lnTo>
                  <a:lnTo>
                    <a:pt x="4053315" y="57065"/>
                  </a:lnTo>
                  <a:lnTo>
                    <a:pt x="4060658" y="93434"/>
                  </a:lnTo>
                  <a:lnTo>
                    <a:pt x="4060658" y="467159"/>
                  </a:lnTo>
                  <a:lnTo>
                    <a:pt x="4053315" y="503528"/>
                  </a:lnTo>
                  <a:lnTo>
                    <a:pt x="4033291" y="533227"/>
                  </a:lnTo>
                  <a:lnTo>
                    <a:pt x="4003592" y="553251"/>
                  </a:lnTo>
                  <a:lnTo>
                    <a:pt x="3967223" y="560593"/>
                  </a:lnTo>
                  <a:lnTo>
                    <a:pt x="93434" y="560593"/>
                  </a:lnTo>
                  <a:lnTo>
                    <a:pt x="57065" y="553251"/>
                  </a:lnTo>
                  <a:lnTo>
                    <a:pt x="27366" y="533227"/>
                  </a:lnTo>
                  <a:lnTo>
                    <a:pt x="7342" y="503528"/>
                  </a:lnTo>
                  <a:lnTo>
                    <a:pt x="0" y="467159"/>
                  </a:lnTo>
                  <a:lnTo>
                    <a:pt x="0" y="93434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65178" y="3053637"/>
            <a:ext cx="5820410" cy="778510"/>
            <a:chOff x="765178" y="3053637"/>
            <a:chExt cx="5820410" cy="778510"/>
          </a:xfrm>
        </p:grpSpPr>
        <p:sp>
          <p:nvSpPr>
            <p:cNvPr id="12" name="object 12"/>
            <p:cNvSpPr/>
            <p:nvPr/>
          </p:nvSpPr>
          <p:spPr>
            <a:xfrm>
              <a:off x="774698" y="3343596"/>
              <a:ext cx="5801360" cy="478790"/>
            </a:xfrm>
            <a:custGeom>
              <a:avLst/>
              <a:gdLst/>
              <a:ahLst/>
              <a:cxnLst/>
              <a:rect l="l" t="t" r="r" b="b"/>
              <a:pathLst>
                <a:path w="5801359" h="478789">
                  <a:moveTo>
                    <a:pt x="0" y="0"/>
                  </a:moveTo>
                  <a:lnTo>
                    <a:pt x="5800941" y="0"/>
                  </a:lnTo>
                  <a:lnTo>
                    <a:pt x="5800941" y="478556"/>
                  </a:lnTo>
                  <a:lnTo>
                    <a:pt x="0" y="478556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90C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4893" y="3063153"/>
              <a:ext cx="4062729" cy="561340"/>
            </a:xfrm>
            <a:custGeom>
              <a:avLst/>
              <a:gdLst/>
              <a:ahLst/>
              <a:cxnLst/>
              <a:rect l="l" t="t" r="r" b="b"/>
              <a:pathLst>
                <a:path w="4062729" h="561339">
                  <a:moveTo>
                    <a:pt x="3969245" y="0"/>
                  </a:moveTo>
                  <a:lnTo>
                    <a:pt x="93483" y="0"/>
                  </a:lnTo>
                  <a:lnTo>
                    <a:pt x="57097" y="7346"/>
                  </a:lnTo>
                  <a:lnTo>
                    <a:pt x="27381" y="27382"/>
                  </a:lnTo>
                  <a:lnTo>
                    <a:pt x="7346" y="57097"/>
                  </a:lnTo>
                  <a:lnTo>
                    <a:pt x="0" y="93484"/>
                  </a:lnTo>
                  <a:lnTo>
                    <a:pt x="0" y="467399"/>
                  </a:lnTo>
                  <a:lnTo>
                    <a:pt x="7346" y="503784"/>
                  </a:lnTo>
                  <a:lnTo>
                    <a:pt x="27381" y="533501"/>
                  </a:lnTo>
                  <a:lnTo>
                    <a:pt x="57097" y="553535"/>
                  </a:lnTo>
                  <a:lnTo>
                    <a:pt x="93483" y="560882"/>
                  </a:lnTo>
                  <a:lnTo>
                    <a:pt x="3969245" y="560882"/>
                  </a:lnTo>
                  <a:lnTo>
                    <a:pt x="4005630" y="553535"/>
                  </a:lnTo>
                  <a:lnTo>
                    <a:pt x="4035347" y="533501"/>
                  </a:lnTo>
                  <a:lnTo>
                    <a:pt x="4055381" y="503784"/>
                  </a:lnTo>
                  <a:lnTo>
                    <a:pt x="4062728" y="467399"/>
                  </a:lnTo>
                  <a:lnTo>
                    <a:pt x="4062728" y="93484"/>
                  </a:lnTo>
                  <a:lnTo>
                    <a:pt x="4055381" y="57097"/>
                  </a:lnTo>
                  <a:lnTo>
                    <a:pt x="4035347" y="27382"/>
                  </a:lnTo>
                  <a:lnTo>
                    <a:pt x="4005630" y="7346"/>
                  </a:lnTo>
                  <a:lnTo>
                    <a:pt x="39692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4893" y="3063157"/>
              <a:ext cx="4060825" cy="560705"/>
            </a:xfrm>
            <a:custGeom>
              <a:avLst/>
              <a:gdLst/>
              <a:ahLst/>
              <a:cxnLst/>
              <a:rect l="l" t="t" r="r" b="b"/>
              <a:pathLst>
                <a:path w="4060825" h="560704">
                  <a:moveTo>
                    <a:pt x="0" y="93434"/>
                  </a:moveTo>
                  <a:lnTo>
                    <a:pt x="7342" y="57065"/>
                  </a:lnTo>
                  <a:lnTo>
                    <a:pt x="27366" y="27366"/>
                  </a:lnTo>
                  <a:lnTo>
                    <a:pt x="57065" y="7342"/>
                  </a:lnTo>
                  <a:lnTo>
                    <a:pt x="93434" y="0"/>
                  </a:lnTo>
                  <a:lnTo>
                    <a:pt x="3967223" y="0"/>
                  </a:lnTo>
                  <a:lnTo>
                    <a:pt x="4003592" y="7342"/>
                  </a:lnTo>
                  <a:lnTo>
                    <a:pt x="4033291" y="27366"/>
                  </a:lnTo>
                  <a:lnTo>
                    <a:pt x="4053315" y="57065"/>
                  </a:lnTo>
                  <a:lnTo>
                    <a:pt x="4060658" y="93434"/>
                  </a:lnTo>
                  <a:lnTo>
                    <a:pt x="4060658" y="467159"/>
                  </a:lnTo>
                  <a:lnTo>
                    <a:pt x="4053315" y="503528"/>
                  </a:lnTo>
                  <a:lnTo>
                    <a:pt x="4033291" y="533227"/>
                  </a:lnTo>
                  <a:lnTo>
                    <a:pt x="4003592" y="553252"/>
                  </a:lnTo>
                  <a:lnTo>
                    <a:pt x="3967223" y="560594"/>
                  </a:lnTo>
                  <a:lnTo>
                    <a:pt x="93434" y="560594"/>
                  </a:lnTo>
                  <a:lnTo>
                    <a:pt x="57065" y="553252"/>
                  </a:lnTo>
                  <a:lnTo>
                    <a:pt x="27366" y="533227"/>
                  </a:lnTo>
                  <a:lnTo>
                    <a:pt x="7342" y="503528"/>
                  </a:lnTo>
                  <a:lnTo>
                    <a:pt x="0" y="467159"/>
                  </a:lnTo>
                  <a:lnTo>
                    <a:pt x="0" y="93434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65178" y="3915477"/>
            <a:ext cx="5820410" cy="778510"/>
            <a:chOff x="765178" y="3915477"/>
            <a:chExt cx="5820410" cy="778510"/>
          </a:xfrm>
        </p:grpSpPr>
        <p:sp>
          <p:nvSpPr>
            <p:cNvPr id="16" name="object 16"/>
            <p:cNvSpPr/>
            <p:nvPr/>
          </p:nvSpPr>
          <p:spPr>
            <a:xfrm>
              <a:off x="774698" y="4205437"/>
              <a:ext cx="5801360" cy="478790"/>
            </a:xfrm>
            <a:custGeom>
              <a:avLst/>
              <a:gdLst/>
              <a:ahLst/>
              <a:cxnLst/>
              <a:rect l="l" t="t" r="r" b="b"/>
              <a:pathLst>
                <a:path w="5801359" h="478789">
                  <a:moveTo>
                    <a:pt x="0" y="0"/>
                  </a:moveTo>
                  <a:lnTo>
                    <a:pt x="5800941" y="0"/>
                  </a:lnTo>
                  <a:lnTo>
                    <a:pt x="5800941" y="478556"/>
                  </a:lnTo>
                  <a:lnTo>
                    <a:pt x="0" y="478556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90C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4893" y="3924993"/>
              <a:ext cx="4062729" cy="561340"/>
            </a:xfrm>
            <a:custGeom>
              <a:avLst/>
              <a:gdLst/>
              <a:ahLst/>
              <a:cxnLst/>
              <a:rect l="l" t="t" r="r" b="b"/>
              <a:pathLst>
                <a:path w="4062729" h="561339">
                  <a:moveTo>
                    <a:pt x="3969245" y="0"/>
                  </a:moveTo>
                  <a:lnTo>
                    <a:pt x="93483" y="0"/>
                  </a:lnTo>
                  <a:lnTo>
                    <a:pt x="57097" y="7346"/>
                  </a:lnTo>
                  <a:lnTo>
                    <a:pt x="27381" y="27382"/>
                  </a:lnTo>
                  <a:lnTo>
                    <a:pt x="7346" y="57097"/>
                  </a:lnTo>
                  <a:lnTo>
                    <a:pt x="0" y="93484"/>
                  </a:lnTo>
                  <a:lnTo>
                    <a:pt x="0" y="467399"/>
                  </a:lnTo>
                  <a:lnTo>
                    <a:pt x="7346" y="503784"/>
                  </a:lnTo>
                  <a:lnTo>
                    <a:pt x="27381" y="533501"/>
                  </a:lnTo>
                  <a:lnTo>
                    <a:pt x="57097" y="553535"/>
                  </a:lnTo>
                  <a:lnTo>
                    <a:pt x="93483" y="560882"/>
                  </a:lnTo>
                  <a:lnTo>
                    <a:pt x="3969245" y="560882"/>
                  </a:lnTo>
                  <a:lnTo>
                    <a:pt x="4005630" y="553535"/>
                  </a:lnTo>
                  <a:lnTo>
                    <a:pt x="4035347" y="533501"/>
                  </a:lnTo>
                  <a:lnTo>
                    <a:pt x="4055381" y="503784"/>
                  </a:lnTo>
                  <a:lnTo>
                    <a:pt x="4062728" y="467399"/>
                  </a:lnTo>
                  <a:lnTo>
                    <a:pt x="4062728" y="93484"/>
                  </a:lnTo>
                  <a:lnTo>
                    <a:pt x="4055381" y="57097"/>
                  </a:lnTo>
                  <a:lnTo>
                    <a:pt x="4035347" y="27382"/>
                  </a:lnTo>
                  <a:lnTo>
                    <a:pt x="4005630" y="7346"/>
                  </a:lnTo>
                  <a:lnTo>
                    <a:pt x="39692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4893" y="3924997"/>
              <a:ext cx="4060825" cy="560705"/>
            </a:xfrm>
            <a:custGeom>
              <a:avLst/>
              <a:gdLst/>
              <a:ahLst/>
              <a:cxnLst/>
              <a:rect l="l" t="t" r="r" b="b"/>
              <a:pathLst>
                <a:path w="4060825" h="560704">
                  <a:moveTo>
                    <a:pt x="0" y="93434"/>
                  </a:moveTo>
                  <a:lnTo>
                    <a:pt x="7342" y="57065"/>
                  </a:lnTo>
                  <a:lnTo>
                    <a:pt x="27366" y="27366"/>
                  </a:lnTo>
                  <a:lnTo>
                    <a:pt x="57065" y="7342"/>
                  </a:lnTo>
                  <a:lnTo>
                    <a:pt x="93434" y="0"/>
                  </a:lnTo>
                  <a:lnTo>
                    <a:pt x="3967223" y="0"/>
                  </a:lnTo>
                  <a:lnTo>
                    <a:pt x="4003592" y="7342"/>
                  </a:lnTo>
                  <a:lnTo>
                    <a:pt x="4033291" y="27366"/>
                  </a:lnTo>
                  <a:lnTo>
                    <a:pt x="4053315" y="57065"/>
                  </a:lnTo>
                  <a:lnTo>
                    <a:pt x="4060658" y="93434"/>
                  </a:lnTo>
                  <a:lnTo>
                    <a:pt x="4060658" y="467159"/>
                  </a:lnTo>
                  <a:lnTo>
                    <a:pt x="4053315" y="503528"/>
                  </a:lnTo>
                  <a:lnTo>
                    <a:pt x="4033291" y="533227"/>
                  </a:lnTo>
                  <a:lnTo>
                    <a:pt x="4003592" y="553252"/>
                  </a:lnTo>
                  <a:lnTo>
                    <a:pt x="3967223" y="560594"/>
                  </a:lnTo>
                  <a:lnTo>
                    <a:pt x="93434" y="560594"/>
                  </a:lnTo>
                  <a:lnTo>
                    <a:pt x="57065" y="553252"/>
                  </a:lnTo>
                  <a:lnTo>
                    <a:pt x="27366" y="533227"/>
                  </a:lnTo>
                  <a:lnTo>
                    <a:pt x="7342" y="503528"/>
                  </a:lnTo>
                  <a:lnTo>
                    <a:pt x="0" y="467159"/>
                  </a:lnTo>
                  <a:lnTo>
                    <a:pt x="0" y="93434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65178" y="4777316"/>
            <a:ext cx="5820410" cy="778510"/>
            <a:chOff x="765178" y="4777316"/>
            <a:chExt cx="5820410" cy="778510"/>
          </a:xfrm>
        </p:grpSpPr>
        <p:sp>
          <p:nvSpPr>
            <p:cNvPr id="20" name="object 20"/>
            <p:cNvSpPr/>
            <p:nvPr/>
          </p:nvSpPr>
          <p:spPr>
            <a:xfrm>
              <a:off x="774698" y="5067277"/>
              <a:ext cx="5801360" cy="478790"/>
            </a:xfrm>
            <a:custGeom>
              <a:avLst/>
              <a:gdLst/>
              <a:ahLst/>
              <a:cxnLst/>
              <a:rect l="l" t="t" r="r" b="b"/>
              <a:pathLst>
                <a:path w="5801359" h="478789">
                  <a:moveTo>
                    <a:pt x="0" y="0"/>
                  </a:moveTo>
                  <a:lnTo>
                    <a:pt x="5800941" y="0"/>
                  </a:lnTo>
                  <a:lnTo>
                    <a:pt x="5800941" y="478556"/>
                  </a:lnTo>
                  <a:lnTo>
                    <a:pt x="0" y="478556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90C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4893" y="4786834"/>
              <a:ext cx="4062729" cy="561340"/>
            </a:xfrm>
            <a:custGeom>
              <a:avLst/>
              <a:gdLst/>
              <a:ahLst/>
              <a:cxnLst/>
              <a:rect l="l" t="t" r="r" b="b"/>
              <a:pathLst>
                <a:path w="4062729" h="561339">
                  <a:moveTo>
                    <a:pt x="3969245" y="0"/>
                  </a:moveTo>
                  <a:lnTo>
                    <a:pt x="93483" y="0"/>
                  </a:lnTo>
                  <a:lnTo>
                    <a:pt x="57097" y="7346"/>
                  </a:lnTo>
                  <a:lnTo>
                    <a:pt x="27381" y="27381"/>
                  </a:lnTo>
                  <a:lnTo>
                    <a:pt x="7346" y="57097"/>
                  </a:lnTo>
                  <a:lnTo>
                    <a:pt x="0" y="93483"/>
                  </a:lnTo>
                  <a:lnTo>
                    <a:pt x="0" y="467398"/>
                  </a:lnTo>
                  <a:lnTo>
                    <a:pt x="7346" y="503784"/>
                  </a:lnTo>
                  <a:lnTo>
                    <a:pt x="27381" y="533500"/>
                  </a:lnTo>
                  <a:lnTo>
                    <a:pt x="57097" y="553535"/>
                  </a:lnTo>
                  <a:lnTo>
                    <a:pt x="93483" y="560882"/>
                  </a:lnTo>
                  <a:lnTo>
                    <a:pt x="3969245" y="560882"/>
                  </a:lnTo>
                  <a:lnTo>
                    <a:pt x="4005630" y="553535"/>
                  </a:lnTo>
                  <a:lnTo>
                    <a:pt x="4035347" y="533500"/>
                  </a:lnTo>
                  <a:lnTo>
                    <a:pt x="4055381" y="503784"/>
                  </a:lnTo>
                  <a:lnTo>
                    <a:pt x="4062728" y="467398"/>
                  </a:lnTo>
                  <a:lnTo>
                    <a:pt x="4062728" y="93483"/>
                  </a:lnTo>
                  <a:lnTo>
                    <a:pt x="4055381" y="57097"/>
                  </a:lnTo>
                  <a:lnTo>
                    <a:pt x="4035347" y="27381"/>
                  </a:lnTo>
                  <a:lnTo>
                    <a:pt x="4005630" y="7346"/>
                  </a:lnTo>
                  <a:lnTo>
                    <a:pt x="39692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4893" y="4786836"/>
              <a:ext cx="4060825" cy="560705"/>
            </a:xfrm>
            <a:custGeom>
              <a:avLst/>
              <a:gdLst/>
              <a:ahLst/>
              <a:cxnLst/>
              <a:rect l="l" t="t" r="r" b="b"/>
              <a:pathLst>
                <a:path w="4060825" h="560704">
                  <a:moveTo>
                    <a:pt x="0" y="93434"/>
                  </a:moveTo>
                  <a:lnTo>
                    <a:pt x="7342" y="57065"/>
                  </a:lnTo>
                  <a:lnTo>
                    <a:pt x="27366" y="27366"/>
                  </a:lnTo>
                  <a:lnTo>
                    <a:pt x="57065" y="7342"/>
                  </a:lnTo>
                  <a:lnTo>
                    <a:pt x="93434" y="0"/>
                  </a:lnTo>
                  <a:lnTo>
                    <a:pt x="3967223" y="0"/>
                  </a:lnTo>
                  <a:lnTo>
                    <a:pt x="4003592" y="7342"/>
                  </a:lnTo>
                  <a:lnTo>
                    <a:pt x="4033291" y="27366"/>
                  </a:lnTo>
                  <a:lnTo>
                    <a:pt x="4053315" y="57065"/>
                  </a:lnTo>
                  <a:lnTo>
                    <a:pt x="4060658" y="93434"/>
                  </a:lnTo>
                  <a:lnTo>
                    <a:pt x="4060658" y="467159"/>
                  </a:lnTo>
                  <a:lnTo>
                    <a:pt x="4053315" y="503528"/>
                  </a:lnTo>
                  <a:lnTo>
                    <a:pt x="4033291" y="533227"/>
                  </a:lnTo>
                  <a:lnTo>
                    <a:pt x="4003592" y="553252"/>
                  </a:lnTo>
                  <a:lnTo>
                    <a:pt x="3967223" y="560594"/>
                  </a:lnTo>
                  <a:lnTo>
                    <a:pt x="93434" y="560594"/>
                  </a:lnTo>
                  <a:lnTo>
                    <a:pt x="57065" y="553252"/>
                  </a:lnTo>
                  <a:lnTo>
                    <a:pt x="27366" y="533227"/>
                  </a:lnTo>
                  <a:lnTo>
                    <a:pt x="7342" y="503528"/>
                  </a:lnTo>
                  <a:lnTo>
                    <a:pt x="0" y="467159"/>
                  </a:lnTo>
                  <a:lnTo>
                    <a:pt x="0" y="93434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65178" y="5639155"/>
            <a:ext cx="5820410" cy="778510"/>
            <a:chOff x="765178" y="5639155"/>
            <a:chExt cx="5820410" cy="778510"/>
          </a:xfrm>
        </p:grpSpPr>
        <p:sp>
          <p:nvSpPr>
            <p:cNvPr id="24" name="object 24"/>
            <p:cNvSpPr/>
            <p:nvPr/>
          </p:nvSpPr>
          <p:spPr>
            <a:xfrm>
              <a:off x="774698" y="5929115"/>
              <a:ext cx="5801360" cy="478790"/>
            </a:xfrm>
            <a:custGeom>
              <a:avLst/>
              <a:gdLst/>
              <a:ahLst/>
              <a:cxnLst/>
              <a:rect l="l" t="t" r="r" b="b"/>
              <a:pathLst>
                <a:path w="5801359" h="478789">
                  <a:moveTo>
                    <a:pt x="0" y="0"/>
                  </a:moveTo>
                  <a:lnTo>
                    <a:pt x="5800941" y="0"/>
                  </a:lnTo>
                  <a:lnTo>
                    <a:pt x="5800941" y="478556"/>
                  </a:lnTo>
                  <a:lnTo>
                    <a:pt x="0" y="478556"/>
                  </a:lnTo>
                  <a:lnTo>
                    <a:pt x="0" y="0"/>
                  </a:lnTo>
                  <a:close/>
                </a:path>
              </a:pathLst>
            </a:custGeom>
            <a:ln w="19040">
              <a:solidFill>
                <a:srgbClr val="90C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4893" y="5648673"/>
              <a:ext cx="4062729" cy="561340"/>
            </a:xfrm>
            <a:custGeom>
              <a:avLst/>
              <a:gdLst/>
              <a:ahLst/>
              <a:cxnLst/>
              <a:rect l="l" t="t" r="r" b="b"/>
              <a:pathLst>
                <a:path w="4062729" h="561339">
                  <a:moveTo>
                    <a:pt x="3969245" y="0"/>
                  </a:moveTo>
                  <a:lnTo>
                    <a:pt x="93483" y="0"/>
                  </a:lnTo>
                  <a:lnTo>
                    <a:pt x="57097" y="7347"/>
                  </a:lnTo>
                  <a:lnTo>
                    <a:pt x="27381" y="27382"/>
                  </a:lnTo>
                  <a:lnTo>
                    <a:pt x="7346" y="57098"/>
                  </a:lnTo>
                  <a:lnTo>
                    <a:pt x="0" y="93484"/>
                  </a:lnTo>
                  <a:lnTo>
                    <a:pt x="0" y="467398"/>
                  </a:lnTo>
                  <a:lnTo>
                    <a:pt x="7346" y="503784"/>
                  </a:lnTo>
                  <a:lnTo>
                    <a:pt x="27381" y="533500"/>
                  </a:lnTo>
                  <a:lnTo>
                    <a:pt x="57097" y="553535"/>
                  </a:lnTo>
                  <a:lnTo>
                    <a:pt x="93483" y="560883"/>
                  </a:lnTo>
                  <a:lnTo>
                    <a:pt x="3969245" y="560883"/>
                  </a:lnTo>
                  <a:lnTo>
                    <a:pt x="4005630" y="553535"/>
                  </a:lnTo>
                  <a:lnTo>
                    <a:pt x="4035347" y="533500"/>
                  </a:lnTo>
                  <a:lnTo>
                    <a:pt x="4055381" y="503784"/>
                  </a:lnTo>
                  <a:lnTo>
                    <a:pt x="4062728" y="467398"/>
                  </a:lnTo>
                  <a:lnTo>
                    <a:pt x="4062728" y="93484"/>
                  </a:lnTo>
                  <a:lnTo>
                    <a:pt x="4055381" y="57098"/>
                  </a:lnTo>
                  <a:lnTo>
                    <a:pt x="4035347" y="27382"/>
                  </a:lnTo>
                  <a:lnTo>
                    <a:pt x="4005630" y="7347"/>
                  </a:lnTo>
                  <a:lnTo>
                    <a:pt x="3969245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4893" y="5648675"/>
              <a:ext cx="4060825" cy="560705"/>
            </a:xfrm>
            <a:custGeom>
              <a:avLst/>
              <a:gdLst/>
              <a:ahLst/>
              <a:cxnLst/>
              <a:rect l="l" t="t" r="r" b="b"/>
              <a:pathLst>
                <a:path w="4060825" h="560704">
                  <a:moveTo>
                    <a:pt x="0" y="93434"/>
                  </a:moveTo>
                  <a:lnTo>
                    <a:pt x="7342" y="57065"/>
                  </a:lnTo>
                  <a:lnTo>
                    <a:pt x="27366" y="27366"/>
                  </a:lnTo>
                  <a:lnTo>
                    <a:pt x="57065" y="7342"/>
                  </a:lnTo>
                  <a:lnTo>
                    <a:pt x="93434" y="0"/>
                  </a:lnTo>
                  <a:lnTo>
                    <a:pt x="3967223" y="0"/>
                  </a:lnTo>
                  <a:lnTo>
                    <a:pt x="4003592" y="7342"/>
                  </a:lnTo>
                  <a:lnTo>
                    <a:pt x="4033291" y="27366"/>
                  </a:lnTo>
                  <a:lnTo>
                    <a:pt x="4053315" y="57065"/>
                  </a:lnTo>
                  <a:lnTo>
                    <a:pt x="4060658" y="93434"/>
                  </a:lnTo>
                  <a:lnTo>
                    <a:pt x="4060658" y="467159"/>
                  </a:lnTo>
                  <a:lnTo>
                    <a:pt x="4053315" y="503528"/>
                  </a:lnTo>
                  <a:lnTo>
                    <a:pt x="4033291" y="533227"/>
                  </a:lnTo>
                  <a:lnTo>
                    <a:pt x="4003592" y="553252"/>
                  </a:lnTo>
                  <a:lnTo>
                    <a:pt x="3967223" y="560594"/>
                  </a:lnTo>
                  <a:lnTo>
                    <a:pt x="93434" y="560594"/>
                  </a:lnTo>
                  <a:lnTo>
                    <a:pt x="57065" y="553252"/>
                  </a:lnTo>
                  <a:lnTo>
                    <a:pt x="27366" y="533227"/>
                  </a:lnTo>
                  <a:lnTo>
                    <a:pt x="7342" y="503528"/>
                  </a:lnTo>
                  <a:lnTo>
                    <a:pt x="0" y="467159"/>
                  </a:lnTo>
                  <a:lnTo>
                    <a:pt x="0" y="93434"/>
                  </a:lnTo>
                  <a:close/>
                </a:path>
              </a:pathLst>
            </a:custGeom>
            <a:ln w="19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33131" y="1365003"/>
            <a:ext cx="3892587" cy="4923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>
                <a:solidFill>
                  <a:srgbClr val="FFFFFF"/>
                </a:solidFill>
                <a:latin typeface="Arial"/>
                <a:cs typeface="Arial"/>
              </a:rPr>
              <a:t>Complies</a:t>
            </a:r>
            <a:r>
              <a:rPr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subject</a:t>
            </a:r>
            <a:r>
              <a:rPr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>
              <a:latin typeface="Arial"/>
              <a:cs typeface="Arial"/>
            </a:endParaRPr>
          </a:p>
          <a:p>
            <a:pPr marL="12700" marR="795655">
              <a:lnSpc>
                <a:spcPts val="1900"/>
              </a:lnSpc>
            </a:pPr>
            <a:r>
              <a:rPr spc="-20">
                <a:solidFill>
                  <a:srgbClr val="FFFFFF"/>
                </a:solidFill>
                <a:latin typeface="Arial"/>
                <a:cs typeface="Arial"/>
              </a:rPr>
              <a:t>Reflects</a:t>
            </a:r>
            <a:r>
              <a:rPr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protocol/consent content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>
              <a:latin typeface="Arial"/>
              <a:cs typeface="Arial"/>
            </a:endParaRPr>
          </a:p>
          <a:p>
            <a:pPr marL="12700" marR="826135">
              <a:lnSpc>
                <a:spcPts val="1920"/>
              </a:lnSpc>
              <a:spcBef>
                <a:spcPts val="5"/>
              </a:spcBef>
            </a:pPr>
            <a:r>
              <a:rPr>
                <a:solidFill>
                  <a:srgbClr val="FFFFFF"/>
                </a:solidFill>
                <a:latin typeface="Arial"/>
                <a:cs typeface="Arial"/>
              </a:rPr>
              <a:t>Doesn’t</a:t>
            </a:r>
            <a:r>
              <a:rPr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favorable outcome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Avoids</a:t>
            </a:r>
            <a:r>
              <a:rPr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“Therapeutic</a:t>
            </a:r>
            <a:r>
              <a:rPr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Misconception”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>
              <a:latin typeface="Arial"/>
              <a:cs typeface="Arial"/>
            </a:endParaRPr>
          </a:p>
          <a:p>
            <a:pPr marL="12700" marR="1042035" indent="16510">
              <a:lnSpc>
                <a:spcPts val="1900"/>
              </a:lnSpc>
            </a:pPr>
            <a:r>
              <a:rPr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prejudice</a:t>
            </a:r>
            <a:r>
              <a:rPr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pc="-1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endParaRPr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501" y="2287587"/>
            <a:ext cx="2959097" cy="27988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68" y="574547"/>
            <a:ext cx="7709534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“Recruitment</a:t>
            </a:r>
            <a:r>
              <a:rPr sz="3200" spc="-15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involves</a:t>
            </a:r>
            <a:r>
              <a:rPr sz="3200" spc="-15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attracting</a:t>
            </a:r>
            <a:r>
              <a:rPr sz="3200" spc="-15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 spc="-25">
                <a:solidFill>
                  <a:srgbClr val="90C226"/>
                </a:solidFill>
                <a:latin typeface="Arial"/>
                <a:cs typeface="Arial"/>
              </a:rPr>
              <a:t>and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selecting</a:t>
            </a:r>
            <a:r>
              <a:rPr sz="3200" spc="-3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suitable</a:t>
            </a:r>
            <a:r>
              <a:rPr sz="3200" spc="-3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candidates</a:t>
            </a:r>
            <a:r>
              <a:rPr sz="3200" spc="-20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for</a:t>
            </a:r>
            <a:r>
              <a:rPr sz="3200" spc="-30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90C226"/>
                </a:solidFill>
                <a:latin typeface="Arial"/>
                <a:cs typeface="Arial"/>
              </a:rPr>
              <a:t>a</a:t>
            </a:r>
            <a:r>
              <a:rPr sz="3200" spc="-3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3200" spc="-10">
                <a:solidFill>
                  <a:srgbClr val="90C226"/>
                </a:solidFill>
                <a:latin typeface="Arial"/>
                <a:cs typeface="Arial"/>
              </a:rPr>
              <a:t>project.”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68" y="1689331"/>
            <a:ext cx="3561715" cy="3578672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>
                <a:solidFill>
                  <a:srgbClr val="90C226"/>
                </a:solidFill>
                <a:latin typeface="Arial"/>
                <a:cs typeface="Arial"/>
              </a:rPr>
              <a:t>University</a:t>
            </a:r>
            <a:r>
              <a:rPr sz="2000" spc="-100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90C226"/>
                </a:solidFill>
                <a:latin typeface="Arial"/>
                <a:cs typeface="Arial"/>
              </a:rPr>
              <a:t>of</a:t>
            </a:r>
            <a:r>
              <a:rPr sz="2000" spc="-100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90C226"/>
                </a:solidFill>
                <a:latin typeface="Arial"/>
                <a:cs typeface="Arial"/>
              </a:rPr>
              <a:t>South</a:t>
            </a:r>
            <a:r>
              <a:rPr sz="2000" spc="-9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90C226"/>
                </a:solidFill>
                <a:latin typeface="Arial"/>
                <a:cs typeface="Arial"/>
              </a:rPr>
              <a:t>Carolina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000" spc="-25">
                <a:solidFill>
                  <a:srgbClr val="404040"/>
                </a:solidFill>
                <a:latin typeface="Arial"/>
                <a:cs typeface="Arial"/>
              </a:rPr>
              <a:t>Recruitment</a:t>
            </a:r>
            <a:r>
              <a:rPr sz="20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Goals: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92500"/>
              </a:lnSpc>
              <a:spcBef>
                <a:spcPts val="994"/>
              </a:spcBef>
              <a:buClr>
                <a:srgbClr val="90C226"/>
              </a:buClr>
              <a:buSzPct val="78571"/>
              <a:buChar char="►"/>
              <a:tabLst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Attract</a:t>
            </a:r>
            <a:r>
              <a:rPr sz="20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404040"/>
                </a:solidFill>
                <a:latin typeface="Arial"/>
                <a:cs typeface="Arial"/>
              </a:rPr>
              <a:t>interested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participants,</a:t>
            </a:r>
            <a:r>
              <a:rPr sz="20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“get</a:t>
            </a:r>
            <a:r>
              <a:rPr sz="2000" spc="-1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word</a:t>
            </a:r>
            <a:r>
              <a:rPr sz="20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404040"/>
                </a:solidFill>
                <a:latin typeface="Arial"/>
                <a:cs typeface="Arial"/>
              </a:rPr>
              <a:t>out”</a:t>
            </a:r>
            <a:endParaRPr sz="2000">
              <a:latin typeface="Arial"/>
              <a:cs typeface="Arial"/>
            </a:endParaRPr>
          </a:p>
          <a:p>
            <a:pPr marL="355600" marR="198755" indent="-342900">
              <a:lnSpc>
                <a:spcPts val="3000"/>
              </a:lnSpc>
              <a:spcBef>
                <a:spcPts val="1025"/>
              </a:spcBef>
              <a:buClr>
                <a:srgbClr val="90C226"/>
              </a:buClr>
              <a:buSzPct val="78571"/>
              <a:buFont typeface="Arial"/>
              <a:buChar char="►"/>
              <a:tabLst>
                <a:tab pos="355600" algn="l"/>
              </a:tabLst>
            </a:pPr>
            <a:r>
              <a:rPr sz="2000" b="1">
                <a:solidFill>
                  <a:srgbClr val="404040"/>
                </a:solidFill>
                <a:latin typeface="Arial"/>
                <a:cs typeface="Arial"/>
              </a:rPr>
              <a:t>Inform</a:t>
            </a:r>
            <a:r>
              <a:rPr sz="2000" b="1" spc="-1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participants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about</a:t>
            </a:r>
            <a:r>
              <a:rPr sz="20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0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study</a:t>
            </a: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610"/>
              </a:spcBef>
              <a:buClr>
                <a:srgbClr val="90C226"/>
              </a:buClr>
              <a:buSzPct val="78571"/>
              <a:buChar char="►"/>
              <a:tabLst>
                <a:tab pos="35433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Enroll</a:t>
            </a:r>
            <a:r>
              <a:rPr sz="2000" spc="-1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>
                <a:solidFill>
                  <a:srgbClr val="404040"/>
                </a:solidFill>
                <a:latin typeface="Arial"/>
                <a:cs typeface="Arial"/>
              </a:rPr>
              <a:t>eligible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participants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433" y="2539415"/>
            <a:ext cx="3623564" cy="2728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35">
                <a:solidFill>
                  <a:srgbClr val="90C226"/>
                </a:solidFill>
              </a:rPr>
              <a:t>Traditional</a:t>
            </a:r>
            <a:r>
              <a:rPr spc="-210">
                <a:solidFill>
                  <a:srgbClr val="90C226"/>
                </a:solidFill>
              </a:rPr>
              <a:t> </a:t>
            </a:r>
            <a:r>
              <a:rPr>
                <a:solidFill>
                  <a:srgbClr val="90C226"/>
                </a:solidFill>
              </a:rPr>
              <a:t>Recruitment</a:t>
            </a:r>
            <a:r>
              <a:rPr spc="-190">
                <a:solidFill>
                  <a:srgbClr val="90C226"/>
                </a:solidFill>
              </a:rPr>
              <a:t> </a:t>
            </a:r>
            <a:r>
              <a:rPr spc="-10">
                <a:solidFill>
                  <a:srgbClr val="90C226"/>
                </a:solidFill>
              </a:rPr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68" y="1638300"/>
            <a:ext cx="3920490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8745" indent="-342900">
              <a:lnSpc>
                <a:spcPct val="100000"/>
              </a:lnSpc>
              <a:spcBef>
                <a:spcPts val="100"/>
              </a:spcBef>
              <a:buClr>
                <a:srgbClr val="90C226"/>
              </a:buClr>
              <a:buSzPct val="80000"/>
              <a:buChar char="►"/>
              <a:tabLst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Direct</a:t>
            </a:r>
            <a:r>
              <a:rPr sz="2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404040"/>
                </a:solidFill>
                <a:latin typeface="Arial"/>
                <a:cs typeface="Arial"/>
              </a:rPr>
              <a:t>recruitment-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face</a:t>
            </a:r>
            <a:r>
              <a:rPr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0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face,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phone,</a:t>
            </a:r>
            <a:r>
              <a:rPr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letter</a:t>
            </a: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000"/>
              <a:buChar char="►"/>
              <a:tabLst>
                <a:tab pos="35433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Chart</a:t>
            </a:r>
            <a:r>
              <a:rPr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database</a:t>
            </a:r>
            <a:r>
              <a:rPr sz="20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reviews</a:t>
            </a:r>
            <a:endParaRPr sz="2000">
              <a:latin typeface="Arial"/>
              <a:cs typeface="Arial"/>
            </a:endParaRPr>
          </a:p>
          <a:p>
            <a:pPr marL="355600" marR="528320" indent="-342900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80000"/>
              <a:buChar char="►"/>
              <a:tabLst>
                <a:tab pos="35560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Flyers,</a:t>
            </a:r>
            <a:r>
              <a:rPr sz="2000" spc="-9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posters,</a:t>
            </a:r>
            <a:r>
              <a:rPr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table</a:t>
            </a:r>
            <a:r>
              <a:rPr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tents, brochures</a:t>
            </a: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985"/>
              </a:spcBef>
              <a:buClr>
                <a:srgbClr val="90C226"/>
              </a:buClr>
              <a:buSzPct val="80000"/>
              <a:buChar char="►"/>
              <a:tabLst>
                <a:tab pos="354330" algn="l"/>
              </a:tabLst>
            </a:pP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Ads-newspaper,</a:t>
            </a:r>
            <a:r>
              <a:rPr sz="20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404040"/>
                </a:solidFill>
                <a:latin typeface="Arial"/>
                <a:cs typeface="Arial"/>
              </a:rPr>
              <a:t>radio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000"/>
              <a:buChar char="►"/>
              <a:tabLst>
                <a:tab pos="355600" algn="l"/>
              </a:tabLst>
            </a:pPr>
            <a:r>
              <a:rPr sz="2000" spc="-35">
                <a:solidFill>
                  <a:srgbClr val="404040"/>
                </a:solidFill>
                <a:latin typeface="Arial"/>
                <a:cs typeface="Arial"/>
              </a:rPr>
              <a:t>Networking-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neuro,</a:t>
            </a:r>
            <a:r>
              <a:rPr sz="2000" spc="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ortho,</a:t>
            </a:r>
            <a:r>
              <a:rPr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404040"/>
                </a:solidFill>
                <a:latin typeface="Arial"/>
                <a:cs typeface="Arial"/>
              </a:rPr>
              <a:t>AARP, </a:t>
            </a:r>
            <a:r>
              <a:rPr sz="2000" spc="-75">
                <a:solidFill>
                  <a:srgbClr val="404040"/>
                </a:solidFill>
                <a:latin typeface="Arial"/>
                <a:cs typeface="Arial"/>
              </a:rPr>
              <a:t>Runner’s</a:t>
            </a:r>
            <a:r>
              <a:rPr sz="20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clubs,…</a:t>
            </a: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010"/>
              </a:spcBef>
              <a:buClr>
                <a:srgbClr val="90C226"/>
              </a:buClr>
              <a:buSzPct val="80000"/>
              <a:buChar char="►"/>
              <a:tabLst>
                <a:tab pos="35433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Referrals,</a:t>
            </a:r>
            <a:r>
              <a:rPr sz="20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word</a:t>
            </a:r>
            <a:r>
              <a:rPr sz="2000" spc="-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0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>
                <a:solidFill>
                  <a:srgbClr val="404040"/>
                </a:solidFill>
                <a:latin typeface="Arial"/>
                <a:cs typeface="Arial"/>
              </a:rPr>
              <a:t>mouth</a:t>
            </a: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1295"/>
              </a:spcBef>
              <a:buClr>
                <a:srgbClr val="90C226"/>
              </a:buClr>
              <a:buSzPct val="80000"/>
              <a:buChar char="►"/>
              <a:tabLst>
                <a:tab pos="354330" algn="l"/>
              </a:tabLst>
            </a:pP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Contact</a:t>
            </a:r>
            <a:r>
              <a:rPr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20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past</a:t>
            </a:r>
            <a:r>
              <a:rPr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404040"/>
                </a:solidFill>
                <a:latin typeface="Arial"/>
                <a:cs typeface="Arial"/>
              </a:rPr>
              <a:t>participants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534" y="2030412"/>
            <a:ext cx="4594853" cy="2871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4E0AF3-EF71-42BE-918C-8BC9408912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D4DB3-9631-4061-8D53-69CC86E188D9}">
  <ds:schemaRefs>
    <ds:schemaRef ds:uri="4b0cd99f-67e1-42ef-9d87-a93b8801e167"/>
    <ds:schemaRef ds:uri="ecebac2a-1c6d-4e7e-a809-e8984ab44ac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36B033-D89F-426A-9A16-3CB38A12FC34}">
  <ds:schemaRefs>
    <ds:schemaRef ds:uri="4b0cd99f-67e1-42ef-9d87-a93b8801e167"/>
    <ds:schemaRef ds:uri="ecebac2a-1c6d-4e7e-a809-e8984ab44a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Subject Recruitment</vt:lpstr>
      <vt:lpstr>Subject Recruitment</vt:lpstr>
      <vt:lpstr>Problems with Recruitment Programs</vt:lpstr>
      <vt:lpstr>PowerPoint Presentation</vt:lpstr>
      <vt:lpstr>PowerPoint Presentation</vt:lpstr>
      <vt:lpstr>PowerPoint Presentation</vt:lpstr>
      <vt:lpstr>IRB Approval is Foundation for Recruitment Program</vt:lpstr>
      <vt:lpstr>“Recruitment involves attracting and selecting suitable candidates for a project.”</vt:lpstr>
      <vt:lpstr>Traditional Recruitment Methods</vt:lpstr>
      <vt:lpstr>Traditional Methods</vt:lpstr>
      <vt:lpstr>PowerPoint Presentation</vt:lpstr>
      <vt:lpstr>Digital Recruitment Methods</vt:lpstr>
      <vt:lpstr>PowerPoint Presentation</vt:lpstr>
      <vt:lpstr>PowerPoint Presentation</vt:lpstr>
      <vt:lpstr>PowerPoint Presentation</vt:lpstr>
      <vt:lpstr>Digital or Network Methods</vt:lpstr>
      <vt:lpstr>Tailoring a Recruitment Tool to your Study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Reformulate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2024-10-14T16:54:37Z</dcterms:created>
  <dcterms:modified xsi:type="dcterms:W3CDTF">2024-10-16T18:46:27Z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2024-10-11T00:00:00Z</vt:filetime>
  </property>
  <property fmtid="{D5CDD505-2E9C-101B-9397-08002B2CF9AE}" pid="3" name="LastSaved">
    <vt:filetime>2024-10-14T00:00:00Z</vt:filetime>
  </property>
  <property fmtid="{D5CDD505-2E9C-101B-9397-08002B2CF9AE}" pid="4" name="Producer">
    <vt:lpwstr>macOS Version 14.4.1 (Build 23E224) Quartz PDFContext</vt:lpwstr>
  </property>
  <property fmtid="{D5CDD505-2E9C-101B-9397-08002B2CF9AE}" pid="5" name="ContentTypeId">
    <vt:lpwstr>0x01010005FD6E4CA336F74D94DE2268E40125E1</vt:lpwstr>
  </property>
  <property fmtid="{D5CDD505-2E9C-101B-9397-08002B2CF9AE}" pid="6" name="MediaServiceImageTags">
    <vt:lpwstr/>
  </property>
</Properties>
</file>