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29"/>
  </p:notesMasterIdLst>
  <p:sldIdLst>
    <p:sldId id="481" r:id="rId8"/>
    <p:sldId id="466" r:id="rId9"/>
    <p:sldId id="259" r:id="rId10"/>
    <p:sldId id="261" r:id="rId11"/>
    <p:sldId id="262" r:id="rId12"/>
    <p:sldId id="263" r:id="rId13"/>
    <p:sldId id="480" r:id="rId14"/>
    <p:sldId id="265" r:id="rId15"/>
    <p:sldId id="477" r:id="rId16"/>
    <p:sldId id="270" r:id="rId17"/>
    <p:sldId id="474" r:id="rId18"/>
    <p:sldId id="475" r:id="rId19"/>
    <p:sldId id="473" r:id="rId20"/>
    <p:sldId id="476" r:id="rId21"/>
    <p:sldId id="479" r:id="rId22"/>
    <p:sldId id="460" r:id="rId23"/>
    <p:sldId id="266" r:id="rId24"/>
    <p:sldId id="478" r:id="rId25"/>
    <p:sldId id="267" r:id="rId26"/>
    <p:sldId id="27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14E"/>
    <a:srgbClr val="F6941F"/>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78707"/>
  </p:normalViewPr>
  <p:slideViewPr>
    <p:cSldViewPr snapToGrid="0" snapToObjects="1">
      <p:cViewPr varScale="1">
        <p:scale>
          <a:sx n="99" d="100"/>
          <a:sy n="99" d="100"/>
        </p:scale>
        <p:origin x="1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1C2CA-F455-412E-AD3D-D9F4404302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46A674-4D24-48B6-9075-00C1B04B2FF6}">
      <dgm:prSet/>
      <dgm:spPr/>
      <dgm:t>
        <a:bodyPr/>
        <a:lstStyle/>
        <a:p>
          <a:pPr>
            <a:lnSpc>
              <a:spcPct val="100000"/>
            </a:lnSpc>
          </a:pPr>
          <a:r>
            <a:rPr lang="en-US" dirty="0"/>
            <a:t>Social Media Scope</a:t>
          </a:r>
        </a:p>
      </dgm:t>
    </dgm:pt>
    <dgm:pt modelId="{47864D48-80F4-4511-98FD-B0E9B802A8B1}" type="parTrans" cxnId="{0A4EFDFF-74B1-4D3E-9C19-3B481F818FF1}">
      <dgm:prSet/>
      <dgm:spPr/>
      <dgm:t>
        <a:bodyPr/>
        <a:lstStyle/>
        <a:p>
          <a:endParaRPr lang="en-US"/>
        </a:p>
      </dgm:t>
    </dgm:pt>
    <dgm:pt modelId="{BC79D364-3850-4B6A-9E9E-B08FFADD7309}" type="sibTrans" cxnId="{0A4EFDFF-74B1-4D3E-9C19-3B481F818FF1}">
      <dgm:prSet/>
      <dgm:spPr/>
      <dgm:t>
        <a:bodyPr/>
        <a:lstStyle/>
        <a:p>
          <a:endParaRPr lang="en-US"/>
        </a:p>
      </dgm:t>
    </dgm:pt>
    <dgm:pt modelId="{A333B294-12A6-47B8-B6B2-7F3DE0F6DE07}">
      <dgm:prSet/>
      <dgm:spPr/>
      <dgm:t>
        <a:bodyPr/>
        <a:lstStyle/>
        <a:p>
          <a:pPr>
            <a:lnSpc>
              <a:spcPct val="100000"/>
            </a:lnSpc>
          </a:pPr>
          <a:r>
            <a:rPr lang="en-US" b="0" dirty="0"/>
            <a:t>Utilizing Social Media</a:t>
          </a:r>
          <a:endParaRPr lang="en-US" dirty="0"/>
        </a:p>
      </dgm:t>
    </dgm:pt>
    <dgm:pt modelId="{97582DEC-58FE-4ECD-86B2-0DAB61E8A6AE}" type="parTrans" cxnId="{7D2BB6ED-9BFC-4EEF-B268-0D2982229763}">
      <dgm:prSet/>
      <dgm:spPr/>
      <dgm:t>
        <a:bodyPr/>
        <a:lstStyle/>
        <a:p>
          <a:endParaRPr lang="en-US"/>
        </a:p>
      </dgm:t>
    </dgm:pt>
    <dgm:pt modelId="{9D310310-5905-406A-ADC0-65CB6B18524C}" type="sibTrans" cxnId="{7D2BB6ED-9BFC-4EEF-B268-0D2982229763}">
      <dgm:prSet/>
      <dgm:spPr/>
      <dgm:t>
        <a:bodyPr/>
        <a:lstStyle/>
        <a:p>
          <a:endParaRPr lang="en-US"/>
        </a:p>
      </dgm:t>
    </dgm:pt>
    <dgm:pt modelId="{8BDE71C1-F8DF-4508-A7DC-F78F87B6F691}">
      <dgm:prSet/>
      <dgm:spPr/>
      <dgm:t>
        <a:bodyPr/>
        <a:lstStyle/>
        <a:p>
          <a:pPr>
            <a:lnSpc>
              <a:spcPct val="100000"/>
            </a:lnSpc>
          </a:pPr>
          <a:r>
            <a:rPr lang="en-US" b="0" dirty="0"/>
            <a:t>Tips &amp; Resources</a:t>
          </a:r>
          <a:endParaRPr lang="en-US" dirty="0"/>
        </a:p>
      </dgm:t>
    </dgm:pt>
    <dgm:pt modelId="{9BFEDB93-D3EA-4455-BEAD-20BDAD7F2BF0}" type="parTrans" cxnId="{17D0DF17-40C0-447E-9793-86B6612D8DA1}">
      <dgm:prSet/>
      <dgm:spPr/>
      <dgm:t>
        <a:bodyPr/>
        <a:lstStyle/>
        <a:p>
          <a:endParaRPr lang="en-US"/>
        </a:p>
      </dgm:t>
    </dgm:pt>
    <dgm:pt modelId="{5B30270A-6CA1-46DB-834F-459869ED3211}" type="sibTrans" cxnId="{17D0DF17-40C0-447E-9793-86B6612D8DA1}">
      <dgm:prSet/>
      <dgm:spPr/>
      <dgm:t>
        <a:bodyPr/>
        <a:lstStyle/>
        <a:p>
          <a:endParaRPr lang="en-US"/>
        </a:p>
      </dgm:t>
    </dgm:pt>
    <dgm:pt modelId="{0CB7F6ED-0A76-4D65-9731-28A08A010EC2}" type="pres">
      <dgm:prSet presAssocID="{CD61C2CA-F455-412E-AD3D-D9F440430249}" presName="root" presStyleCnt="0">
        <dgm:presLayoutVars>
          <dgm:dir/>
          <dgm:resizeHandles val="exact"/>
        </dgm:presLayoutVars>
      </dgm:prSet>
      <dgm:spPr/>
    </dgm:pt>
    <dgm:pt modelId="{ECC8BE1A-410F-4B0D-9AA0-058E4A9EF767}" type="pres">
      <dgm:prSet presAssocID="{2B46A674-4D24-48B6-9075-00C1B04B2FF6}" presName="compNode" presStyleCnt="0"/>
      <dgm:spPr/>
    </dgm:pt>
    <dgm:pt modelId="{8FB2573E-9E19-4D78-B549-0478E03D5A43}" type="pres">
      <dgm:prSet presAssocID="{2B46A674-4D24-48B6-9075-00C1B04B2FF6}" presName="bgRect" presStyleLbl="bgShp" presStyleIdx="0" presStyleCnt="3" custLinFactNeighborX="-4758" custLinFactNeighborY="-10855"/>
      <dgm:spPr/>
    </dgm:pt>
    <dgm:pt modelId="{782DF57C-D432-4F98-8829-D02DC75FCC18}" type="pres">
      <dgm:prSet presAssocID="{2B46A674-4D24-48B6-9075-00C1B04B2F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lescope with solid fill"/>
        </a:ext>
      </dgm:extLst>
    </dgm:pt>
    <dgm:pt modelId="{F6853B46-70FA-4402-89E9-3E10441FE40A}" type="pres">
      <dgm:prSet presAssocID="{2B46A674-4D24-48B6-9075-00C1B04B2FF6}" presName="spaceRect" presStyleCnt="0"/>
      <dgm:spPr/>
    </dgm:pt>
    <dgm:pt modelId="{03A4D0AE-04D2-494C-AF0B-1EC82B704008}" type="pres">
      <dgm:prSet presAssocID="{2B46A674-4D24-48B6-9075-00C1B04B2FF6}" presName="parTx" presStyleLbl="revTx" presStyleIdx="0" presStyleCnt="3">
        <dgm:presLayoutVars>
          <dgm:chMax val="0"/>
          <dgm:chPref val="0"/>
        </dgm:presLayoutVars>
      </dgm:prSet>
      <dgm:spPr/>
    </dgm:pt>
    <dgm:pt modelId="{56C5B1FB-0AB9-4523-AEAE-05423F963CF4}" type="pres">
      <dgm:prSet presAssocID="{BC79D364-3850-4B6A-9E9E-B08FFADD7309}" presName="sibTrans" presStyleCnt="0"/>
      <dgm:spPr/>
    </dgm:pt>
    <dgm:pt modelId="{338A9DB1-099F-4A17-9ABB-58C1D9D82DB5}" type="pres">
      <dgm:prSet presAssocID="{A333B294-12A6-47B8-B6B2-7F3DE0F6DE07}" presName="compNode" presStyleCnt="0"/>
      <dgm:spPr/>
    </dgm:pt>
    <dgm:pt modelId="{DC75D7DF-A2B0-4155-9B0E-CAA74F7C9314}" type="pres">
      <dgm:prSet presAssocID="{A333B294-12A6-47B8-B6B2-7F3DE0F6DE07}" presName="bgRect" presStyleLbl="bgShp" presStyleIdx="1" presStyleCnt="3"/>
      <dgm:spPr/>
    </dgm:pt>
    <dgm:pt modelId="{AB936E7C-8F69-49EF-9C6B-4B0EFE94900F}" type="pres">
      <dgm:prSet presAssocID="{A333B294-12A6-47B8-B6B2-7F3DE0F6DE0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nline Network with solid fill"/>
        </a:ext>
      </dgm:extLst>
    </dgm:pt>
    <dgm:pt modelId="{4BA2B4C5-21F1-4DED-B650-08F84D11EED4}" type="pres">
      <dgm:prSet presAssocID="{A333B294-12A6-47B8-B6B2-7F3DE0F6DE07}" presName="spaceRect" presStyleCnt="0"/>
      <dgm:spPr/>
    </dgm:pt>
    <dgm:pt modelId="{C086E1C9-D2B2-452F-8B66-3E873142AAD2}" type="pres">
      <dgm:prSet presAssocID="{A333B294-12A6-47B8-B6B2-7F3DE0F6DE07}" presName="parTx" presStyleLbl="revTx" presStyleIdx="1" presStyleCnt="3">
        <dgm:presLayoutVars>
          <dgm:chMax val="0"/>
          <dgm:chPref val="0"/>
        </dgm:presLayoutVars>
      </dgm:prSet>
      <dgm:spPr/>
    </dgm:pt>
    <dgm:pt modelId="{9811C169-9AE8-45C8-9B61-EA90D33951D5}" type="pres">
      <dgm:prSet presAssocID="{9D310310-5905-406A-ADC0-65CB6B18524C}" presName="sibTrans" presStyleCnt="0"/>
      <dgm:spPr/>
    </dgm:pt>
    <dgm:pt modelId="{24110C7A-FF18-4058-8E4A-5E51E82DE43E}" type="pres">
      <dgm:prSet presAssocID="{8BDE71C1-F8DF-4508-A7DC-F78F87B6F691}" presName="compNode" presStyleCnt="0"/>
      <dgm:spPr/>
    </dgm:pt>
    <dgm:pt modelId="{AFF5EA3C-BE22-44C3-A9C3-8670FE37CB84}" type="pres">
      <dgm:prSet presAssocID="{8BDE71C1-F8DF-4508-A7DC-F78F87B6F691}" presName="bgRect" presStyleLbl="bgShp" presStyleIdx="2" presStyleCnt="3"/>
      <dgm:spPr/>
    </dgm:pt>
    <dgm:pt modelId="{8EE6BB38-2F98-477F-8CBB-591F289936F1}" type="pres">
      <dgm:prSet presAssocID="{8BDE71C1-F8DF-4508-A7DC-F78F87B6F69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fluencer with solid fill"/>
        </a:ext>
      </dgm:extLst>
    </dgm:pt>
    <dgm:pt modelId="{F2584FF4-761A-4F50-A6B0-AFC0CCA9D1AC}" type="pres">
      <dgm:prSet presAssocID="{8BDE71C1-F8DF-4508-A7DC-F78F87B6F691}" presName="spaceRect" presStyleCnt="0"/>
      <dgm:spPr/>
    </dgm:pt>
    <dgm:pt modelId="{D0145BDA-A165-4545-93DC-97B676E70FAF}" type="pres">
      <dgm:prSet presAssocID="{8BDE71C1-F8DF-4508-A7DC-F78F87B6F691}" presName="parTx" presStyleLbl="revTx" presStyleIdx="2" presStyleCnt="3">
        <dgm:presLayoutVars>
          <dgm:chMax val="0"/>
          <dgm:chPref val="0"/>
        </dgm:presLayoutVars>
      </dgm:prSet>
      <dgm:spPr/>
    </dgm:pt>
  </dgm:ptLst>
  <dgm:cxnLst>
    <dgm:cxn modelId="{17D0DF17-40C0-447E-9793-86B6612D8DA1}" srcId="{CD61C2CA-F455-412E-AD3D-D9F440430249}" destId="{8BDE71C1-F8DF-4508-A7DC-F78F87B6F691}" srcOrd="2" destOrd="0" parTransId="{9BFEDB93-D3EA-4455-BEAD-20BDAD7F2BF0}" sibTransId="{5B30270A-6CA1-46DB-834F-459869ED3211}"/>
    <dgm:cxn modelId="{6FD0312C-C0CF-43A3-B3F5-384750BB0174}" type="presOf" srcId="{2B46A674-4D24-48B6-9075-00C1B04B2FF6}" destId="{03A4D0AE-04D2-494C-AF0B-1EC82B704008}" srcOrd="0" destOrd="0" presId="urn:microsoft.com/office/officeart/2018/2/layout/IconVerticalSolidList"/>
    <dgm:cxn modelId="{EC7EF251-DD2B-4145-AA6F-4576A270A9C8}" type="presOf" srcId="{A333B294-12A6-47B8-B6B2-7F3DE0F6DE07}" destId="{C086E1C9-D2B2-452F-8B66-3E873142AAD2}" srcOrd="0" destOrd="0" presId="urn:microsoft.com/office/officeart/2018/2/layout/IconVerticalSolidList"/>
    <dgm:cxn modelId="{FDD8D966-1979-44C3-AD41-78D55701FF80}" type="presOf" srcId="{8BDE71C1-F8DF-4508-A7DC-F78F87B6F691}" destId="{D0145BDA-A165-4545-93DC-97B676E70FAF}" srcOrd="0" destOrd="0" presId="urn:microsoft.com/office/officeart/2018/2/layout/IconVerticalSolidList"/>
    <dgm:cxn modelId="{99484EE1-A0E0-45F6-90D2-3400ACFE1DB8}" type="presOf" srcId="{CD61C2CA-F455-412E-AD3D-D9F440430249}" destId="{0CB7F6ED-0A76-4D65-9731-28A08A010EC2}" srcOrd="0" destOrd="0" presId="urn:microsoft.com/office/officeart/2018/2/layout/IconVerticalSolidList"/>
    <dgm:cxn modelId="{7D2BB6ED-9BFC-4EEF-B268-0D2982229763}" srcId="{CD61C2CA-F455-412E-AD3D-D9F440430249}" destId="{A333B294-12A6-47B8-B6B2-7F3DE0F6DE07}" srcOrd="1" destOrd="0" parTransId="{97582DEC-58FE-4ECD-86B2-0DAB61E8A6AE}" sibTransId="{9D310310-5905-406A-ADC0-65CB6B18524C}"/>
    <dgm:cxn modelId="{0A4EFDFF-74B1-4D3E-9C19-3B481F818FF1}" srcId="{CD61C2CA-F455-412E-AD3D-D9F440430249}" destId="{2B46A674-4D24-48B6-9075-00C1B04B2FF6}" srcOrd="0" destOrd="0" parTransId="{47864D48-80F4-4511-98FD-B0E9B802A8B1}" sibTransId="{BC79D364-3850-4B6A-9E9E-B08FFADD7309}"/>
    <dgm:cxn modelId="{374EA738-B1FD-47BC-8BE1-01F1E649B79A}" type="presParOf" srcId="{0CB7F6ED-0A76-4D65-9731-28A08A010EC2}" destId="{ECC8BE1A-410F-4B0D-9AA0-058E4A9EF767}" srcOrd="0" destOrd="0" presId="urn:microsoft.com/office/officeart/2018/2/layout/IconVerticalSolidList"/>
    <dgm:cxn modelId="{BC71DC01-8896-4237-A0A5-3CC6C6F67CB8}" type="presParOf" srcId="{ECC8BE1A-410F-4B0D-9AA0-058E4A9EF767}" destId="{8FB2573E-9E19-4D78-B549-0478E03D5A43}" srcOrd="0" destOrd="0" presId="urn:microsoft.com/office/officeart/2018/2/layout/IconVerticalSolidList"/>
    <dgm:cxn modelId="{DB2DD836-0B85-42B1-8299-50404DB06C4C}" type="presParOf" srcId="{ECC8BE1A-410F-4B0D-9AA0-058E4A9EF767}" destId="{782DF57C-D432-4F98-8829-D02DC75FCC18}" srcOrd="1" destOrd="0" presId="urn:microsoft.com/office/officeart/2018/2/layout/IconVerticalSolidList"/>
    <dgm:cxn modelId="{CDF6647D-BBD1-4BBD-8536-8DD905320A6C}" type="presParOf" srcId="{ECC8BE1A-410F-4B0D-9AA0-058E4A9EF767}" destId="{F6853B46-70FA-4402-89E9-3E10441FE40A}" srcOrd="2" destOrd="0" presId="urn:microsoft.com/office/officeart/2018/2/layout/IconVerticalSolidList"/>
    <dgm:cxn modelId="{2326AAB2-5738-4965-A6F3-968DEDF5539E}" type="presParOf" srcId="{ECC8BE1A-410F-4B0D-9AA0-058E4A9EF767}" destId="{03A4D0AE-04D2-494C-AF0B-1EC82B704008}" srcOrd="3" destOrd="0" presId="urn:microsoft.com/office/officeart/2018/2/layout/IconVerticalSolidList"/>
    <dgm:cxn modelId="{514848B9-BA59-4EB9-9B17-D9668A4721DC}" type="presParOf" srcId="{0CB7F6ED-0A76-4D65-9731-28A08A010EC2}" destId="{56C5B1FB-0AB9-4523-AEAE-05423F963CF4}" srcOrd="1" destOrd="0" presId="urn:microsoft.com/office/officeart/2018/2/layout/IconVerticalSolidList"/>
    <dgm:cxn modelId="{D7B66570-3B20-4DC5-BB5B-64A83E2E7F64}" type="presParOf" srcId="{0CB7F6ED-0A76-4D65-9731-28A08A010EC2}" destId="{338A9DB1-099F-4A17-9ABB-58C1D9D82DB5}" srcOrd="2" destOrd="0" presId="urn:microsoft.com/office/officeart/2018/2/layout/IconVerticalSolidList"/>
    <dgm:cxn modelId="{89008FD1-ED4E-4D28-A501-7B2A21F10A32}" type="presParOf" srcId="{338A9DB1-099F-4A17-9ABB-58C1D9D82DB5}" destId="{DC75D7DF-A2B0-4155-9B0E-CAA74F7C9314}" srcOrd="0" destOrd="0" presId="urn:microsoft.com/office/officeart/2018/2/layout/IconVerticalSolidList"/>
    <dgm:cxn modelId="{D8357671-EEB0-4893-A4BB-A9B30EDBCCC1}" type="presParOf" srcId="{338A9DB1-099F-4A17-9ABB-58C1D9D82DB5}" destId="{AB936E7C-8F69-49EF-9C6B-4B0EFE94900F}" srcOrd="1" destOrd="0" presId="urn:microsoft.com/office/officeart/2018/2/layout/IconVerticalSolidList"/>
    <dgm:cxn modelId="{18840F4F-A0CB-4A6A-8C88-081B78DD373A}" type="presParOf" srcId="{338A9DB1-099F-4A17-9ABB-58C1D9D82DB5}" destId="{4BA2B4C5-21F1-4DED-B650-08F84D11EED4}" srcOrd="2" destOrd="0" presId="urn:microsoft.com/office/officeart/2018/2/layout/IconVerticalSolidList"/>
    <dgm:cxn modelId="{F2ADD70D-5273-413E-BD27-EFCBD8933D85}" type="presParOf" srcId="{338A9DB1-099F-4A17-9ABB-58C1D9D82DB5}" destId="{C086E1C9-D2B2-452F-8B66-3E873142AAD2}" srcOrd="3" destOrd="0" presId="urn:microsoft.com/office/officeart/2018/2/layout/IconVerticalSolidList"/>
    <dgm:cxn modelId="{3B86F3FA-D20E-4988-88DE-1F4A9C175160}" type="presParOf" srcId="{0CB7F6ED-0A76-4D65-9731-28A08A010EC2}" destId="{9811C169-9AE8-45C8-9B61-EA90D33951D5}" srcOrd="3" destOrd="0" presId="urn:microsoft.com/office/officeart/2018/2/layout/IconVerticalSolidList"/>
    <dgm:cxn modelId="{FC09E90B-A6AE-49A0-AC75-27C66B1EA114}" type="presParOf" srcId="{0CB7F6ED-0A76-4D65-9731-28A08A010EC2}" destId="{24110C7A-FF18-4058-8E4A-5E51E82DE43E}" srcOrd="4" destOrd="0" presId="urn:microsoft.com/office/officeart/2018/2/layout/IconVerticalSolidList"/>
    <dgm:cxn modelId="{44D43D9E-4099-49B2-97AE-D91F1C24CC6E}" type="presParOf" srcId="{24110C7A-FF18-4058-8E4A-5E51E82DE43E}" destId="{AFF5EA3C-BE22-44C3-A9C3-8670FE37CB84}" srcOrd="0" destOrd="0" presId="urn:microsoft.com/office/officeart/2018/2/layout/IconVerticalSolidList"/>
    <dgm:cxn modelId="{51C90CF5-7F92-4920-9D53-B8FC48918CAA}" type="presParOf" srcId="{24110C7A-FF18-4058-8E4A-5E51E82DE43E}" destId="{8EE6BB38-2F98-477F-8CBB-591F289936F1}" srcOrd="1" destOrd="0" presId="urn:microsoft.com/office/officeart/2018/2/layout/IconVerticalSolidList"/>
    <dgm:cxn modelId="{B027A3CC-2E8E-4F52-9DE4-322D9062A79A}" type="presParOf" srcId="{24110C7A-FF18-4058-8E4A-5E51E82DE43E}" destId="{F2584FF4-761A-4F50-A6B0-AFC0CCA9D1AC}" srcOrd="2" destOrd="0" presId="urn:microsoft.com/office/officeart/2018/2/layout/IconVerticalSolidList"/>
    <dgm:cxn modelId="{8F8D7AAE-3DCF-484A-AF57-975B35E46160}" type="presParOf" srcId="{24110C7A-FF18-4058-8E4A-5E51E82DE43E}" destId="{D0145BDA-A165-4545-93DC-97B676E70F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A4EB2-0F99-44AA-A8C2-2B6A0F8C7D6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F7CE676-E7DE-495C-ABDA-79B9FDB6C5C4}">
      <dgm:prSet custT="1"/>
      <dgm:spPr/>
      <dgm:t>
        <a:bodyPr/>
        <a:lstStyle/>
        <a:p>
          <a:pPr>
            <a:defRPr cap="all"/>
          </a:pPr>
          <a:r>
            <a:rPr lang="en-US" sz="2400" b="1" dirty="0"/>
            <a:t>Stay engaged </a:t>
          </a:r>
        </a:p>
      </dgm:t>
    </dgm:pt>
    <dgm:pt modelId="{D0AFB710-35C4-4D90-9C44-4B2ABB0571BF}" type="parTrans" cxnId="{AFE45B4B-D5FA-429F-8C93-637844117DF9}">
      <dgm:prSet/>
      <dgm:spPr/>
      <dgm:t>
        <a:bodyPr/>
        <a:lstStyle/>
        <a:p>
          <a:endParaRPr lang="en-US"/>
        </a:p>
      </dgm:t>
    </dgm:pt>
    <dgm:pt modelId="{F15A2C18-E762-47CB-BC40-67B020532E2E}" type="sibTrans" cxnId="{AFE45B4B-D5FA-429F-8C93-637844117DF9}">
      <dgm:prSet/>
      <dgm:spPr/>
      <dgm:t>
        <a:bodyPr/>
        <a:lstStyle/>
        <a:p>
          <a:endParaRPr lang="en-US"/>
        </a:p>
      </dgm:t>
    </dgm:pt>
    <dgm:pt modelId="{554F738F-E55E-429F-B3FD-230D683903C0}">
      <dgm:prSet custT="1"/>
      <dgm:spPr/>
      <dgm:t>
        <a:bodyPr/>
        <a:lstStyle/>
        <a:p>
          <a:pPr>
            <a:defRPr cap="all"/>
          </a:pPr>
          <a:r>
            <a:rPr lang="en-US" sz="2000" b="1" dirty="0"/>
            <a:t>Follow and connect with other organizations</a:t>
          </a:r>
        </a:p>
      </dgm:t>
    </dgm:pt>
    <dgm:pt modelId="{78567049-DB5B-4F91-B2D1-CBBE0FC52849}" type="parTrans" cxnId="{48176417-5F57-44D9-AD3B-2A6874B226D1}">
      <dgm:prSet/>
      <dgm:spPr/>
      <dgm:t>
        <a:bodyPr/>
        <a:lstStyle/>
        <a:p>
          <a:endParaRPr lang="en-US"/>
        </a:p>
      </dgm:t>
    </dgm:pt>
    <dgm:pt modelId="{476A4ACC-0B54-4A2D-9F5F-895206823E14}" type="sibTrans" cxnId="{48176417-5F57-44D9-AD3B-2A6874B226D1}">
      <dgm:prSet/>
      <dgm:spPr/>
      <dgm:t>
        <a:bodyPr/>
        <a:lstStyle/>
        <a:p>
          <a:endParaRPr lang="en-US"/>
        </a:p>
      </dgm:t>
    </dgm:pt>
    <dgm:pt modelId="{89928771-49C1-432B-BC91-6D36093AC24D}">
      <dgm:prSet custT="1"/>
      <dgm:spPr/>
      <dgm:t>
        <a:bodyPr/>
        <a:lstStyle/>
        <a:p>
          <a:pPr>
            <a:defRPr cap="all"/>
          </a:pPr>
          <a:r>
            <a:rPr lang="en-US" sz="2400" b="1" dirty="0"/>
            <a:t>Promote your study</a:t>
          </a:r>
        </a:p>
      </dgm:t>
    </dgm:pt>
    <dgm:pt modelId="{E62B72DF-7D95-4543-ACC9-61DDB41AE4FC}" type="parTrans" cxnId="{FA7C2809-D480-4C37-8FA3-A8A74F674790}">
      <dgm:prSet/>
      <dgm:spPr/>
      <dgm:t>
        <a:bodyPr/>
        <a:lstStyle/>
        <a:p>
          <a:endParaRPr lang="en-US"/>
        </a:p>
      </dgm:t>
    </dgm:pt>
    <dgm:pt modelId="{8B72CC72-4CCF-45E5-B60D-ED87BC5BBDD1}" type="sibTrans" cxnId="{FA7C2809-D480-4C37-8FA3-A8A74F674790}">
      <dgm:prSet/>
      <dgm:spPr/>
      <dgm:t>
        <a:bodyPr/>
        <a:lstStyle/>
        <a:p>
          <a:endParaRPr lang="en-US"/>
        </a:p>
      </dgm:t>
    </dgm:pt>
    <dgm:pt modelId="{222A99C0-8963-4DC3-9012-54A385C8262B}">
      <dgm:prSet/>
      <dgm:spPr/>
      <dgm:t>
        <a:bodyPr/>
        <a:lstStyle/>
        <a:p>
          <a:pPr>
            <a:defRPr cap="all"/>
          </a:pPr>
          <a:r>
            <a:rPr lang="en-US" b="1" dirty="0"/>
            <a:t>Measure your success</a:t>
          </a:r>
        </a:p>
      </dgm:t>
    </dgm:pt>
    <dgm:pt modelId="{E1A64B84-4901-4A83-B662-FFAE77713192}" type="parTrans" cxnId="{2D36BDFF-FF83-4FBB-94FB-AD95C702B5FE}">
      <dgm:prSet/>
      <dgm:spPr/>
      <dgm:t>
        <a:bodyPr/>
        <a:lstStyle/>
        <a:p>
          <a:endParaRPr lang="en-US"/>
        </a:p>
      </dgm:t>
    </dgm:pt>
    <dgm:pt modelId="{82FA2510-4C50-4A5E-8F2D-E7337BA3A5DB}" type="sibTrans" cxnId="{2D36BDFF-FF83-4FBB-94FB-AD95C702B5FE}">
      <dgm:prSet/>
      <dgm:spPr/>
      <dgm:t>
        <a:bodyPr/>
        <a:lstStyle/>
        <a:p>
          <a:endParaRPr lang="en-US"/>
        </a:p>
      </dgm:t>
    </dgm:pt>
    <dgm:pt modelId="{FA72029C-B2A2-4B69-A8B5-9CC326653ED6}">
      <dgm:prSet/>
      <dgm:spPr/>
      <dgm:t>
        <a:bodyPr/>
        <a:lstStyle/>
        <a:p>
          <a:pPr>
            <a:defRPr cap="all"/>
          </a:pPr>
          <a:r>
            <a:rPr lang="en-US" b="1" dirty="0"/>
            <a:t>Be adaptable</a:t>
          </a:r>
        </a:p>
      </dgm:t>
    </dgm:pt>
    <dgm:pt modelId="{00E2AA02-1F76-4BB1-A16E-588268FB5B26}" type="parTrans" cxnId="{14FE641D-0867-4E20-8723-893B2F9C2D63}">
      <dgm:prSet/>
      <dgm:spPr/>
      <dgm:t>
        <a:bodyPr/>
        <a:lstStyle/>
        <a:p>
          <a:endParaRPr lang="en-US"/>
        </a:p>
      </dgm:t>
    </dgm:pt>
    <dgm:pt modelId="{5E7819E1-2A70-4F5F-90E6-5CE738F4C6F0}" type="sibTrans" cxnId="{14FE641D-0867-4E20-8723-893B2F9C2D63}">
      <dgm:prSet/>
      <dgm:spPr/>
      <dgm:t>
        <a:bodyPr/>
        <a:lstStyle/>
        <a:p>
          <a:endParaRPr lang="en-US"/>
        </a:p>
      </dgm:t>
    </dgm:pt>
    <dgm:pt modelId="{8D9F7E0B-6CB4-4D2A-A3B7-80BEDB0346A0}" type="pres">
      <dgm:prSet presAssocID="{67DA4EB2-0F99-44AA-A8C2-2B6A0F8C7D61}" presName="root" presStyleCnt="0">
        <dgm:presLayoutVars>
          <dgm:dir/>
          <dgm:resizeHandles val="exact"/>
        </dgm:presLayoutVars>
      </dgm:prSet>
      <dgm:spPr/>
    </dgm:pt>
    <dgm:pt modelId="{A7FCE755-A4BD-454C-860D-0AA10A1829D6}" type="pres">
      <dgm:prSet presAssocID="{9F7CE676-E7DE-495C-ABDA-79B9FDB6C5C4}" presName="compNode" presStyleCnt="0"/>
      <dgm:spPr/>
    </dgm:pt>
    <dgm:pt modelId="{9AD9ADD0-C5B1-457C-BF22-56B5D609796E}" type="pres">
      <dgm:prSet presAssocID="{9F7CE676-E7DE-495C-ABDA-79B9FDB6C5C4}" presName="iconBgRect" presStyleLbl="bgShp" presStyleIdx="0" presStyleCnt="5"/>
      <dgm:spPr/>
    </dgm:pt>
    <dgm:pt modelId="{521718B3-BFC8-458D-AFA6-E5E2D5DE524D}" type="pres">
      <dgm:prSet presAssocID="{9F7CE676-E7DE-495C-ABDA-79B9FDB6C5C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03BE5C4-0A38-4ABE-8342-0FE7D1A41966}" type="pres">
      <dgm:prSet presAssocID="{9F7CE676-E7DE-495C-ABDA-79B9FDB6C5C4}" presName="spaceRect" presStyleCnt="0"/>
      <dgm:spPr/>
    </dgm:pt>
    <dgm:pt modelId="{F7BBF3F6-F94A-40BB-B5A1-4FB91AE2BD51}" type="pres">
      <dgm:prSet presAssocID="{9F7CE676-E7DE-495C-ABDA-79B9FDB6C5C4}" presName="textRect" presStyleLbl="revTx" presStyleIdx="0" presStyleCnt="5">
        <dgm:presLayoutVars>
          <dgm:chMax val="1"/>
          <dgm:chPref val="1"/>
        </dgm:presLayoutVars>
      </dgm:prSet>
      <dgm:spPr/>
    </dgm:pt>
    <dgm:pt modelId="{6EB8C662-C735-4666-8E66-01EA0367B643}" type="pres">
      <dgm:prSet presAssocID="{F15A2C18-E762-47CB-BC40-67B020532E2E}" presName="sibTrans" presStyleCnt="0"/>
      <dgm:spPr/>
    </dgm:pt>
    <dgm:pt modelId="{9BB8A391-ECE5-4B31-981B-38F1C37D5E56}" type="pres">
      <dgm:prSet presAssocID="{554F738F-E55E-429F-B3FD-230D683903C0}" presName="compNode" presStyleCnt="0"/>
      <dgm:spPr/>
    </dgm:pt>
    <dgm:pt modelId="{5545A1B2-80DF-415F-A78C-596173BDB1F2}" type="pres">
      <dgm:prSet presAssocID="{554F738F-E55E-429F-B3FD-230D683903C0}" presName="iconBgRect" presStyleLbl="bgShp" presStyleIdx="1" presStyleCnt="5"/>
      <dgm:spPr/>
    </dgm:pt>
    <dgm:pt modelId="{FB4D215C-7B22-4BB7-8291-CB662F501B61}" type="pres">
      <dgm:prSet presAssocID="{554F738F-E55E-429F-B3FD-230D683903C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96F7726-FE55-4102-928D-B816A11E8239}" type="pres">
      <dgm:prSet presAssocID="{554F738F-E55E-429F-B3FD-230D683903C0}" presName="spaceRect" presStyleCnt="0"/>
      <dgm:spPr/>
    </dgm:pt>
    <dgm:pt modelId="{FD19C730-F9EC-4A3B-815C-C8B2C44C8E6D}" type="pres">
      <dgm:prSet presAssocID="{554F738F-E55E-429F-B3FD-230D683903C0}" presName="textRect" presStyleLbl="revTx" presStyleIdx="1" presStyleCnt="5">
        <dgm:presLayoutVars>
          <dgm:chMax val="1"/>
          <dgm:chPref val="1"/>
        </dgm:presLayoutVars>
      </dgm:prSet>
      <dgm:spPr/>
    </dgm:pt>
    <dgm:pt modelId="{7AC2C40F-48FC-4EAF-9DF8-FE44AD907AEB}" type="pres">
      <dgm:prSet presAssocID="{476A4ACC-0B54-4A2D-9F5F-895206823E14}" presName="sibTrans" presStyleCnt="0"/>
      <dgm:spPr/>
    </dgm:pt>
    <dgm:pt modelId="{FA8C55D4-3EA7-4721-9E70-CAE9CA5BF70A}" type="pres">
      <dgm:prSet presAssocID="{89928771-49C1-432B-BC91-6D36093AC24D}" presName="compNode" presStyleCnt="0"/>
      <dgm:spPr/>
    </dgm:pt>
    <dgm:pt modelId="{3816F4FE-2914-4F26-B09E-F6D05E476CA6}" type="pres">
      <dgm:prSet presAssocID="{89928771-49C1-432B-BC91-6D36093AC24D}" presName="iconBgRect" presStyleLbl="bgShp" presStyleIdx="2" presStyleCnt="5"/>
      <dgm:spPr/>
    </dgm:pt>
    <dgm:pt modelId="{DF445BCF-3F84-40FB-98BD-96CA5635950B}" type="pres">
      <dgm:prSet presAssocID="{89928771-49C1-432B-BC91-6D36093AC24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gaphone1 with solid fill"/>
        </a:ext>
      </dgm:extLst>
    </dgm:pt>
    <dgm:pt modelId="{B990B9A2-AA11-47E3-9D13-EE2508299D31}" type="pres">
      <dgm:prSet presAssocID="{89928771-49C1-432B-BC91-6D36093AC24D}" presName="spaceRect" presStyleCnt="0"/>
      <dgm:spPr/>
    </dgm:pt>
    <dgm:pt modelId="{B446D56B-E8B8-4072-9362-72C7EF92A9BC}" type="pres">
      <dgm:prSet presAssocID="{89928771-49C1-432B-BC91-6D36093AC24D}" presName="textRect" presStyleLbl="revTx" presStyleIdx="2" presStyleCnt="5">
        <dgm:presLayoutVars>
          <dgm:chMax val="1"/>
          <dgm:chPref val="1"/>
        </dgm:presLayoutVars>
      </dgm:prSet>
      <dgm:spPr/>
    </dgm:pt>
    <dgm:pt modelId="{AEF0EC20-A224-48BC-9656-B40A0F341DE7}" type="pres">
      <dgm:prSet presAssocID="{8B72CC72-4CCF-45E5-B60D-ED87BC5BBDD1}" presName="sibTrans" presStyleCnt="0"/>
      <dgm:spPr/>
    </dgm:pt>
    <dgm:pt modelId="{9029DD3F-D27C-4E17-9021-97E13C6C6667}" type="pres">
      <dgm:prSet presAssocID="{222A99C0-8963-4DC3-9012-54A385C8262B}" presName="compNode" presStyleCnt="0"/>
      <dgm:spPr/>
    </dgm:pt>
    <dgm:pt modelId="{20D8161A-7591-476D-83AB-1D5F6BD19E90}" type="pres">
      <dgm:prSet presAssocID="{222A99C0-8963-4DC3-9012-54A385C8262B}" presName="iconBgRect" presStyleLbl="bgShp" presStyleIdx="3" presStyleCnt="5"/>
      <dgm:spPr/>
    </dgm:pt>
    <dgm:pt modelId="{BCBEBA80-7F6B-414E-A56C-DCB0C00AD9CB}" type="pres">
      <dgm:prSet presAssocID="{222A99C0-8963-4DC3-9012-54A385C826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7494E0AD-123F-40FB-9E3C-03882B173B79}" type="pres">
      <dgm:prSet presAssocID="{222A99C0-8963-4DC3-9012-54A385C8262B}" presName="spaceRect" presStyleCnt="0"/>
      <dgm:spPr/>
    </dgm:pt>
    <dgm:pt modelId="{2D2A6193-E982-4C3D-A716-52DD3CC1FAF2}" type="pres">
      <dgm:prSet presAssocID="{222A99C0-8963-4DC3-9012-54A385C8262B}" presName="textRect" presStyleLbl="revTx" presStyleIdx="3" presStyleCnt="5">
        <dgm:presLayoutVars>
          <dgm:chMax val="1"/>
          <dgm:chPref val="1"/>
        </dgm:presLayoutVars>
      </dgm:prSet>
      <dgm:spPr/>
    </dgm:pt>
    <dgm:pt modelId="{7F7BF52E-CB88-460C-8493-82DCBBC63F46}" type="pres">
      <dgm:prSet presAssocID="{82FA2510-4C50-4A5E-8F2D-E7337BA3A5DB}" presName="sibTrans" presStyleCnt="0"/>
      <dgm:spPr/>
    </dgm:pt>
    <dgm:pt modelId="{4592754E-B4D3-4BE9-B40E-8C1852F05355}" type="pres">
      <dgm:prSet presAssocID="{FA72029C-B2A2-4B69-A8B5-9CC326653ED6}" presName="compNode" presStyleCnt="0"/>
      <dgm:spPr/>
    </dgm:pt>
    <dgm:pt modelId="{FE7C4C07-A5E4-4E6E-B2F9-51345A5C633B}" type="pres">
      <dgm:prSet presAssocID="{FA72029C-B2A2-4B69-A8B5-9CC326653ED6}" presName="iconBgRect" presStyleLbl="bgShp" presStyleIdx="4" presStyleCnt="5"/>
      <dgm:spPr/>
    </dgm:pt>
    <dgm:pt modelId="{920DF247-2391-4322-8E04-0D87A79ABB2C}" type="pres">
      <dgm:prSet presAssocID="{FA72029C-B2A2-4B69-A8B5-9CC326653E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A84BF2AE-0ED2-4819-B62A-0FF00C6D2B85}" type="pres">
      <dgm:prSet presAssocID="{FA72029C-B2A2-4B69-A8B5-9CC326653ED6}" presName="spaceRect" presStyleCnt="0"/>
      <dgm:spPr/>
    </dgm:pt>
    <dgm:pt modelId="{FDAC2228-AF7E-4A90-972C-532314555BE2}" type="pres">
      <dgm:prSet presAssocID="{FA72029C-B2A2-4B69-A8B5-9CC326653ED6}" presName="textRect" presStyleLbl="revTx" presStyleIdx="4" presStyleCnt="5">
        <dgm:presLayoutVars>
          <dgm:chMax val="1"/>
          <dgm:chPref val="1"/>
        </dgm:presLayoutVars>
      </dgm:prSet>
      <dgm:spPr/>
    </dgm:pt>
  </dgm:ptLst>
  <dgm:cxnLst>
    <dgm:cxn modelId="{FA7C2809-D480-4C37-8FA3-A8A74F674790}" srcId="{67DA4EB2-0F99-44AA-A8C2-2B6A0F8C7D61}" destId="{89928771-49C1-432B-BC91-6D36093AC24D}" srcOrd="2" destOrd="0" parTransId="{E62B72DF-7D95-4543-ACC9-61DDB41AE4FC}" sibTransId="{8B72CC72-4CCF-45E5-B60D-ED87BC5BBDD1}"/>
    <dgm:cxn modelId="{48176417-5F57-44D9-AD3B-2A6874B226D1}" srcId="{67DA4EB2-0F99-44AA-A8C2-2B6A0F8C7D61}" destId="{554F738F-E55E-429F-B3FD-230D683903C0}" srcOrd="1" destOrd="0" parTransId="{78567049-DB5B-4F91-B2D1-CBBE0FC52849}" sibTransId="{476A4ACC-0B54-4A2D-9F5F-895206823E14}"/>
    <dgm:cxn modelId="{01F06318-78B6-4E3D-8308-17366214E1F3}" type="presOf" srcId="{89928771-49C1-432B-BC91-6D36093AC24D}" destId="{B446D56B-E8B8-4072-9362-72C7EF92A9BC}" srcOrd="0" destOrd="0" presId="urn:microsoft.com/office/officeart/2018/5/layout/IconCircleLabelList"/>
    <dgm:cxn modelId="{14FE641D-0867-4E20-8723-893B2F9C2D63}" srcId="{67DA4EB2-0F99-44AA-A8C2-2B6A0F8C7D61}" destId="{FA72029C-B2A2-4B69-A8B5-9CC326653ED6}" srcOrd="4" destOrd="0" parTransId="{00E2AA02-1F76-4BB1-A16E-588268FB5B26}" sibTransId="{5E7819E1-2A70-4F5F-90E6-5CE738F4C6F0}"/>
    <dgm:cxn modelId="{A7CC7C26-EB1C-454E-A047-E7F56F6BDF7E}" type="presOf" srcId="{FA72029C-B2A2-4B69-A8B5-9CC326653ED6}" destId="{FDAC2228-AF7E-4A90-972C-532314555BE2}" srcOrd="0" destOrd="0" presId="urn:microsoft.com/office/officeart/2018/5/layout/IconCircleLabelList"/>
    <dgm:cxn modelId="{AFE45B4B-D5FA-429F-8C93-637844117DF9}" srcId="{67DA4EB2-0F99-44AA-A8C2-2B6A0F8C7D61}" destId="{9F7CE676-E7DE-495C-ABDA-79B9FDB6C5C4}" srcOrd="0" destOrd="0" parTransId="{D0AFB710-35C4-4D90-9C44-4B2ABB0571BF}" sibTransId="{F15A2C18-E762-47CB-BC40-67B020532E2E}"/>
    <dgm:cxn modelId="{ECF1CF4D-E792-4374-8EB0-301735DB4474}" type="presOf" srcId="{222A99C0-8963-4DC3-9012-54A385C8262B}" destId="{2D2A6193-E982-4C3D-A716-52DD3CC1FAF2}" srcOrd="0" destOrd="0" presId="urn:microsoft.com/office/officeart/2018/5/layout/IconCircleLabelList"/>
    <dgm:cxn modelId="{1F94C0AE-BBFA-4AD6-80F2-A69BA30400BF}" type="presOf" srcId="{554F738F-E55E-429F-B3FD-230D683903C0}" destId="{FD19C730-F9EC-4A3B-815C-C8B2C44C8E6D}" srcOrd="0" destOrd="0" presId="urn:microsoft.com/office/officeart/2018/5/layout/IconCircleLabelList"/>
    <dgm:cxn modelId="{065C6DEE-2556-4C57-AF9B-030578254209}" type="presOf" srcId="{9F7CE676-E7DE-495C-ABDA-79B9FDB6C5C4}" destId="{F7BBF3F6-F94A-40BB-B5A1-4FB91AE2BD51}" srcOrd="0" destOrd="0" presId="urn:microsoft.com/office/officeart/2018/5/layout/IconCircleLabelList"/>
    <dgm:cxn modelId="{37257AF4-E59B-409F-AC15-5C7E124BDCB2}" type="presOf" srcId="{67DA4EB2-0F99-44AA-A8C2-2B6A0F8C7D61}" destId="{8D9F7E0B-6CB4-4D2A-A3B7-80BEDB0346A0}" srcOrd="0" destOrd="0" presId="urn:microsoft.com/office/officeart/2018/5/layout/IconCircleLabelList"/>
    <dgm:cxn modelId="{2D36BDFF-FF83-4FBB-94FB-AD95C702B5FE}" srcId="{67DA4EB2-0F99-44AA-A8C2-2B6A0F8C7D61}" destId="{222A99C0-8963-4DC3-9012-54A385C8262B}" srcOrd="3" destOrd="0" parTransId="{E1A64B84-4901-4A83-B662-FFAE77713192}" sibTransId="{82FA2510-4C50-4A5E-8F2D-E7337BA3A5DB}"/>
    <dgm:cxn modelId="{0106819B-669D-49D3-B602-FB9DE83B0409}" type="presParOf" srcId="{8D9F7E0B-6CB4-4D2A-A3B7-80BEDB0346A0}" destId="{A7FCE755-A4BD-454C-860D-0AA10A1829D6}" srcOrd="0" destOrd="0" presId="urn:microsoft.com/office/officeart/2018/5/layout/IconCircleLabelList"/>
    <dgm:cxn modelId="{8B13D377-8864-4053-A60E-2C9766E3793F}" type="presParOf" srcId="{A7FCE755-A4BD-454C-860D-0AA10A1829D6}" destId="{9AD9ADD0-C5B1-457C-BF22-56B5D609796E}" srcOrd="0" destOrd="0" presId="urn:microsoft.com/office/officeart/2018/5/layout/IconCircleLabelList"/>
    <dgm:cxn modelId="{74C93081-FDB3-4408-B572-CBADB7896CA0}" type="presParOf" srcId="{A7FCE755-A4BD-454C-860D-0AA10A1829D6}" destId="{521718B3-BFC8-458D-AFA6-E5E2D5DE524D}" srcOrd="1" destOrd="0" presId="urn:microsoft.com/office/officeart/2018/5/layout/IconCircleLabelList"/>
    <dgm:cxn modelId="{E52FDD72-7A11-4035-90D5-B1A767E64404}" type="presParOf" srcId="{A7FCE755-A4BD-454C-860D-0AA10A1829D6}" destId="{203BE5C4-0A38-4ABE-8342-0FE7D1A41966}" srcOrd="2" destOrd="0" presId="urn:microsoft.com/office/officeart/2018/5/layout/IconCircleLabelList"/>
    <dgm:cxn modelId="{75E04CEC-47E9-4689-BEF8-A9E630868A5F}" type="presParOf" srcId="{A7FCE755-A4BD-454C-860D-0AA10A1829D6}" destId="{F7BBF3F6-F94A-40BB-B5A1-4FB91AE2BD51}" srcOrd="3" destOrd="0" presId="urn:microsoft.com/office/officeart/2018/5/layout/IconCircleLabelList"/>
    <dgm:cxn modelId="{4C07A8D9-2662-4E30-AF70-5155703B8E04}" type="presParOf" srcId="{8D9F7E0B-6CB4-4D2A-A3B7-80BEDB0346A0}" destId="{6EB8C662-C735-4666-8E66-01EA0367B643}" srcOrd="1" destOrd="0" presId="urn:microsoft.com/office/officeart/2018/5/layout/IconCircleLabelList"/>
    <dgm:cxn modelId="{DB043E06-B583-4D2F-B361-E97D0DE5EA68}" type="presParOf" srcId="{8D9F7E0B-6CB4-4D2A-A3B7-80BEDB0346A0}" destId="{9BB8A391-ECE5-4B31-981B-38F1C37D5E56}" srcOrd="2" destOrd="0" presId="urn:microsoft.com/office/officeart/2018/5/layout/IconCircleLabelList"/>
    <dgm:cxn modelId="{A4BB0706-862D-483A-AB9E-D397B975C221}" type="presParOf" srcId="{9BB8A391-ECE5-4B31-981B-38F1C37D5E56}" destId="{5545A1B2-80DF-415F-A78C-596173BDB1F2}" srcOrd="0" destOrd="0" presId="urn:microsoft.com/office/officeart/2018/5/layout/IconCircleLabelList"/>
    <dgm:cxn modelId="{710FE0A2-DFD8-46BD-8328-E99F4C9D1A0C}" type="presParOf" srcId="{9BB8A391-ECE5-4B31-981B-38F1C37D5E56}" destId="{FB4D215C-7B22-4BB7-8291-CB662F501B61}" srcOrd="1" destOrd="0" presId="urn:microsoft.com/office/officeart/2018/5/layout/IconCircleLabelList"/>
    <dgm:cxn modelId="{1806E073-EF92-4601-8CCC-D9806F5B4322}" type="presParOf" srcId="{9BB8A391-ECE5-4B31-981B-38F1C37D5E56}" destId="{196F7726-FE55-4102-928D-B816A11E8239}" srcOrd="2" destOrd="0" presId="urn:microsoft.com/office/officeart/2018/5/layout/IconCircleLabelList"/>
    <dgm:cxn modelId="{D22A3087-992C-4331-BA62-484BC0F483D2}" type="presParOf" srcId="{9BB8A391-ECE5-4B31-981B-38F1C37D5E56}" destId="{FD19C730-F9EC-4A3B-815C-C8B2C44C8E6D}" srcOrd="3" destOrd="0" presId="urn:microsoft.com/office/officeart/2018/5/layout/IconCircleLabelList"/>
    <dgm:cxn modelId="{A47EE36E-6BEC-41A4-B7F7-990281855468}" type="presParOf" srcId="{8D9F7E0B-6CB4-4D2A-A3B7-80BEDB0346A0}" destId="{7AC2C40F-48FC-4EAF-9DF8-FE44AD907AEB}" srcOrd="3" destOrd="0" presId="urn:microsoft.com/office/officeart/2018/5/layout/IconCircleLabelList"/>
    <dgm:cxn modelId="{488DEA21-9A26-4AA1-9757-05DEFCC80391}" type="presParOf" srcId="{8D9F7E0B-6CB4-4D2A-A3B7-80BEDB0346A0}" destId="{FA8C55D4-3EA7-4721-9E70-CAE9CA5BF70A}" srcOrd="4" destOrd="0" presId="urn:microsoft.com/office/officeart/2018/5/layout/IconCircleLabelList"/>
    <dgm:cxn modelId="{D53E6069-C00A-4635-B650-C5F7F951A93A}" type="presParOf" srcId="{FA8C55D4-3EA7-4721-9E70-CAE9CA5BF70A}" destId="{3816F4FE-2914-4F26-B09E-F6D05E476CA6}" srcOrd="0" destOrd="0" presId="urn:microsoft.com/office/officeart/2018/5/layout/IconCircleLabelList"/>
    <dgm:cxn modelId="{6B2AB152-EA89-4D9B-9A9E-E060496445A9}" type="presParOf" srcId="{FA8C55D4-3EA7-4721-9E70-CAE9CA5BF70A}" destId="{DF445BCF-3F84-40FB-98BD-96CA5635950B}" srcOrd="1" destOrd="0" presId="urn:microsoft.com/office/officeart/2018/5/layout/IconCircleLabelList"/>
    <dgm:cxn modelId="{B24D05CF-D024-4D1D-A15A-EC13AEF4CCF7}" type="presParOf" srcId="{FA8C55D4-3EA7-4721-9E70-CAE9CA5BF70A}" destId="{B990B9A2-AA11-47E3-9D13-EE2508299D31}" srcOrd="2" destOrd="0" presId="urn:microsoft.com/office/officeart/2018/5/layout/IconCircleLabelList"/>
    <dgm:cxn modelId="{88583CBE-0743-4628-B3B0-54D3D9498903}" type="presParOf" srcId="{FA8C55D4-3EA7-4721-9E70-CAE9CA5BF70A}" destId="{B446D56B-E8B8-4072-9362-72C7EF92A9BC}" srcOrd="3" destOrd="0" presId="urn:microsoft.com/office/officeart/2018/5/layout/IconCircleLabelList"/>
    <dgm:cxn modelId="{C7C9157C-6D87-41C6-97F0-2630FFEF0BFD}" type="presParOf" srcId="{8D9F7E0B-6CB4-4D2A-A3B7-80BEDB0346A0}" destId="{AEF0EC20-A224-48BC-9656-B40A0F341DE7}" srcOrd="5" destOrd="0" presId="urn:microsoft.com/office/officeart/2018/5/layout/IconCircleLabelList"/>
    <dgm:cxn modelId="{59336432-F315-4557-931D-EF6C4B691D2F}" type="presParOf" srcId="{8D9F7E0B-6CB4-4D2A-A3B7-80BEDB0346A0}" destId="{9029DD3F-D27C-4E17-9021-97E13C6C6667}" srcOrd="6" destOrd="0" presId="urn:microsoft.com/office/officeart/2018/5/layout/IconCircleLabelList"/>
    <dgm:cxn modelId="{67F68181-FEB6-430F-916D-5392DD475D07}" type="presParOf" srcId="{9029DD3F-D27C-4E17-9021-97E13C6C6667}" destId="{20D8161A-7591-476D-83AB-1D5F6BD19E90}" srcOrd="0" destOrd="0" presId="urn:microsoft.com/office/officeart/2018/5/layout/IconCircleLabelList"/>
    <dgm:cxn modelId="{5177B7BE-5535-4C65-83EB-A7D9B27E01F4}" type="presParOf" srcId="{9029DD3F-D27C-4E17-9021-97E13C6C6667}" destId="{BCBEBA80-7F6B-414E-A56C-DCB0C00AD9CB}" srcOrd="1" destOrd="0" presId="urn:microsoft.com/office/officeart/2018/5/layout/IconCircleLabelList"/>
    <dgm:cxn modelId="{7F21F630-7D0C-4C23-85D8-9ED41858C3E1}" type="presParOf" srcId="{9029DD3F-D27C-4E17-9021-97E13C6C6667}" destId="{7494E0AD-123F-40FB-9E3C-03882B173B79}" srcOrd="2" destOrd="0" presId="urn:microsoft.com/office/officeart/2018/5/layout/IconCircleLabelList"/>
    <dgm:cxn modelId="{F9454AAD-775F-470E-B5DA-8BC96DA7439B}" type="presParOf" srcId="{9029DD3F-D27C-4E17-9021-97E13C6C6667}" destId="{2D2A6193-E982-4C3D-A716-52DD3CC1FAF2}" srcOrd="3" destOrd="0" presId="urn:microsoft.com/office/officeart/2018/5/layout/IconCircleLabelList"/>
    <dgm:cxn modelId="{33DE5C89-9947-4F5D-913F-AACB5A750A8C}" type="presParOf" srcId="{8D9F7E0B-6CB4-4D2A-A3B7-80BEDB0346A0}" destId="{7F7BF52E-CB88-460C-8493-82DCBBC63F46}" srcOrd="7" destOrd="0" presId="urn:microsoft.com/office/officeart/2018/5/layout/IconCircleLabelList"/>
    <dgm:cxn modelId="{60193A78-6239-49B4-BCB2-0277FB43D376}" type="presParOf" srcId="{8D9F7E0B-6CB4-4D2A-A3B7-80BEDB0346A0}" destId="{4592754E-B4D3-4BE9-B40E-8C1852F05355}" srcOrd="8" destOrd="0" presId="urn:microsoft.com/office/officeart/2018/5/layout/IconCircleLabelList"/>
    <dgm:cxn modelId="{107BD400-65EA-4601-9C75-4E532DA6478D}" type="presParOf" srcId="{4592754E-B4D3-4BE9-B40E-8C1852F05355}" destId="{FE7C4C07-A5E4-4E6E-B2F9-51345A5C633B}" srcOrd="0" destOrd="0" presId="urn:microsoft.com/office/officeart/2018/5/layout/IconCircleLabelList"/>
    <dgm:cxn modelId="{CB3499BA-ECF7-4891-8535-921DEE209C10}" type="presParOf" srcId="{4592754E-B4D3-4BE9-B40E-8C1852F05355}" destId="{920DF247-2391-4322-8E04-0D87A79ABB2C}" srcOrd="1" destOrd="0" presId="urn:microsoft.com/office/officeart/2018/5/layout/IconCircleLabelList"/>
    <dgm:cxn modelId="{CC0CB6C1-DF5A-4BAC-B5FC-051636336985}" type="presParOf" srcId="{4592754E-B4D3-4BE9-B40E-8C1852F05355}" destId="{A84BF2AE-0ED2-4819-B62A-0FF00C6D2B85}" srcOrd="2" destOrd="0" presId="urn:microsoft.com/office/officeart/2018/5/layout/IconCircleLabelList"/>
    <dgm:cxn modelId="{ECF8819D-FCDE-4870-B0BA-6EEB3BB46357}" type="presParOf" srcId="{4592754E-B4D3-4BE9-B40E-8C1852F05355}" destId="{FDAC2228-AF7E-4A90-972C-532314555B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573E-9E19-4D78-B549-0478E03D5A43}">
      <dsp:nvSpPr>
        <dsp:cNvPr id="0" name=""/>
        <dsp:cNvSpPr/>
      </dsp:nvSpPr>
      <dsp:spPr>
        <a:xfrm>
          <a:off x="0" y="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DF57C-D432-4F98-8829-D02DC75FCC1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A4D0AE-04D2-494C-AF0B-1EC82B70400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Social Media Scope</a:t>
          </a:r>
        </a:p>
      </dsp:txBody>
      <dsp:txXfrm>
        <a:off x="1435590" y="531"/>
        <a:ext cx="9080009" cy="1242935"/>
      </dsp:txXfrm>
    </dsp:sp>
    <dsp:sp modelId="{DC75D7DF-A2B0-4155-9B0E-CAA74F7C9314}">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36E7C-8F69-49EF-9C6B-4B0EFE94900F}">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6E1C9-D2B2-452F-8B66-3E873142AAD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Utilizing Social Media</a:t>
          </a:r>
          <a:endParaRPr lang="en-US" sz="2500" kern="1200" dirty="0"/>
        </a:p>
      </dsp:txBody>
      <dsp:txXfrm>
        <a:off x="1435590" y="1554201"/>
        <a:ext cx="9080009" cy="1242935"/>
      </dsp:txXfrm>
    </dsp:sp>
    <dsp:sp modelId="{AFF5EA3C-BE22-44C3-A9C3-8670FE37CB84}">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6BB38-2F98-477F-8CBB-591F289936F1}">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45BDA-A165-4545-93DC-97B676E70FA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dirty="0"/>
            <a:t>Tips &amp; Resources</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ADD0-C5B1-457C-BF22-56B5D609796E}">
      <dsp:nvSpPr>
        <dsp:cNvPr id="0" name=""/>
        <dsp:cNvSpPr/>
      </dsp:nvSpPr>
      <dsp:spPr>
        <a:xfrm>
          <a:off x="478800" y="8931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18B3-BFC8-458D-AFA6-E5E2D5DE524D}">
      <dsp:nvSpPr>
        <dsp:cNvPr id="0" name=""/>
        <dsp:cNvSpPr/>
      </dsp:nvSpPr>
      <dsp:spPr>
        <a:xfrm>
          <a:off x="712800" y="11271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BBF3F6-F94A-40BB-B5A1-4FB91AE2BD51}">
      <dsp:nvSpPr>
        <dsp:cNvPr id="0" name=""/>
        <dsp:cNvSpPr/>
      </dsp:nvSpPr>
      <dsp:spPr>
        <a:xfrm>
          <a:off x="127800" y="2333169"/>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Stay engaged </a:t>
          </a:r>
        </a:p>
      </dsp:txBody>
      <dsp:txXfrm>
        <a:off x="127800" y="2333169"/>
        <a:ext cx="1800000" cy="1125000"/>
      </dsp:txXfrm>
    </dsp:sp>
    <dsp:sp modelId="{5545A1B2-80DF-415F-A78C-596173BDB1F2}">
      <dsp:nvSpPr>
        <dsp:cNvPr id="0" name=""/>
        <dsp:cNvSpPr/>
      </dsp:nvSpPr>
      <dsp:spPr>
        <a:xfrm>
          <a:off x="2593800" y="8931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D215C-7B22-4BB7-8291-CB662F501B61}">
      <dsp:nvSpPr>
        <dsp:cNvPr id="0" name=""/>
        <dsp:cNvSpPr/>
      </dsp:nvSpPr>
      <dsp:spPr>
        <a:xfrm>
          <a:off x="2827800" y="11271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9C730-F9EC-4A3B-815C-C8B2C44C8E6D}">
      <dsp:nvSpPr>
        <dsp:cNvPr id="0" name=""/>
        <dsp:cNvSpPr/>
      </dsp:nvSpPr>
      <dsp:spPr>
        <a:xfrm>
          <a:off x="2242800" y="2333169"/>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Follow and connect with other organizations</a:t>
          </a:r>
        </a:p>
      </dsp:txBody>
      <dsp:txXfrm>
        <a:off x="2242800" y="2333169"/>
        <a:ext cx="1800000" cy="1125000"/>
      </dsp:txXfrm>
    </dsp:sp>
    <dsp:sp modelId="{3816F4FE-2914-4F26-B09E-F6D05E476CA6}">
      <dsp:nvSpPr>
        <dsp:cNvPr id="0" name=""/>
        <dsp:cNvSpPr/>
      </dsp:nvSpPr>
      <dsp:spPr>
        <a:xfrm>
          <a:off x="4708800" y="8931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45BCF-3F84-40FB-98BD-96CA5635950B}">
      <dsp:nvSpPr>
        <dsp:cNvPr id="0" name=""/>
        <dsp:cNvSpPr/>
      </dsp:nvSpPr>
      <dsp:spPr>
        <a:xfrm>
          <a:off x="4942800" y="1127169"/>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6D56B-E8B8-4072-9362-72C7EF92A9BC}">
      <dsp:nvSpPr>
        <dsp:cNvPr id="0" name=""/>
        <dsp:cNvSpPr/>
      </dsp:nvSpPr>
      <dsp:spPr>
        <a:xfrm>
          <a:off x="4357800" y="2333169"/>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Promote your study</a:t>
          </a:r>
        </a:p>
      </dsp:txBody>
      <dsp:txXfrm>
        <a:off x="4357800" y="2333169"/>
        <a:ext cx="1800000" cy="1125000"/>
      </dsp:txXfrm>
    </dsp:sp>
    <dsp:sp modelId="{20D8161A-7591-476D-83AB-1D5F6BD19E90}">
      <dsp:nvSpPr>
        <dsp:cNvPr id="0" name=""/>
        <dsp:cNvSpPr/>
      </dsp:nvSpPr>
      <dsp:spPr>
        <a:xfrm>
          <a:off x="6823800" y="8931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EBA80-7F6B-414E-A56C-DCB0C00AD9CB}">
      <dsp:nvSpPr>
        <dsp:cNvPr id="0" name=""/>
        <dsp:cNvSpPr/>
      </dsp:nvSpPr>
      <dsp:spPr>
        <a:xfrm>
          <a:off x="7057800" y="11271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A6193-E982-4C3D-A716-52DD3CC1FAF2}">
      <dsp:nvSpPr>
        <dsp:cNvPr id="0" name=""/>
        <dsp:cNvSpPr/>
      </dsp:nvSpPr>
      <dsp:spPr>
        <a:xfrm>
          <a:off x="6472800" y="2333169"/>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Measure your success</a:t>
          </a:r>
        </a:p>
      </dsp:txBody>
      <dsp:txXfrm>
        <a:off x="6472800" y="2333169"/>
        <a:ext cx="1800000" cy="1125000"/>
      </dsp:txXfrm>
    </dsp:sp>
    <dsp:sp modelId="{FE7C4C07-A5E4-4E6E-B2F9-51345A5C633B}">
      <dsp:nvSpPr>
        <dsp:cNvPr id="0" name=""/>
        <dsp:cNvSpPr/>
      </dsp:nvSpPr>
      <dsp:spPr>
        <a:xfrm>
          <a:off x="8938800" y="8931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DF247-2391-4322-8E04-0D87A79ABB2C}">
      <dsp:nvSpPr>
        <dsp:cNvPr id="0" name=""/>
        <dsp:cNvSpPr/>
      </dsp:nvSpPr>
      <dsp:spPr>
        <a:xfrm>
          <a:off x="9172800" y="11271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AC2228-AF7E-4A90-972C-532314555BE2}">
      <dsp:nvSpPr>
        <dsp:cNvPr id="0" name=""/>
        <dsp:cNvSpPr/>
      </dsp:nvSpPr>
      <dsp:spPr>
        <a:xfrm>
          <a:off x="8587800" y="2333169"/>
          <a:ext cx="180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Be adaptable</a:t>
          </a:r>
        </a:p>
      </dsp:txBody>
      <dsp:txXfrm>
        <a:off x="8587800" y="2333169"/>
        <a:ext cx="1800000" cy="112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4F2B1-D19C-584F-B77A-4FD04F82F840}"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AE04B-A29A-D84F-98A5-B68323527274}" type="slidenum">
              <a:rPr lang="en-US" smtClean="0"/>
              <a:t>‹#›</a:t>
            </a:fld>
            <a:endParaRPr lang="en-US"/>
          </a:p>
        </p:txBody>
      </p:sp>
    </p:spTree>
    <p:extLst>
      <p:ext uri="{BB962C8B-B14F-4D97-AF65-F5344CB8AC3E}">
        <p14:creationId xmlns:p14="http://schemas.microsoft.com/office/powerpoint/2010/main" val="7626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86276-954F-AF43-B073-91E68ADD49AB}" type="slidenum">
              <a:rPr lang="en-US" smtClean="0"/>
              <a:t>2</a:t>
            </a:fld>
            <a:endParaRPr lang="en-US"/>
          </a:p>
        </p:txBody>
      </p:sp>
    </p:spTree>
    <p:extLst>
      <p:ext uri="{BB962C8B-B14F-4D97-AF65-F5344CB8AC3E}">
        <p14:creationId xmlns:p14="http://schemas.microsoft.com/office/powerpoint/2010/main" val="5893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12</a:t>
            </a:fld>
            <a:endParaRPr lang="en-US"/>
          </a:p>
        </p:txBody>
      </p:sp>
    </p:spTree>
    <p:extLst>
      <p:ext uri="{BB962C8B-B14F-4D97-AF65-F5344CB8AC3E}">
        <p14:creationId xmlns:p14="http://schemas.microsoft.com/office/powerpoint/2010/main" val="21891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is a common platform utilized for research studies because of its popularity so I wanted to provide a study page example from </a:t>
            </a:r>
            <a:r>
              <a:rPr lang="en-US" dirty="0" err="1"/>
              <a:t>Facebbook</a:t>
            </a:r>
            <a:r>
              <a:rPr lang="en-US" dirty="0"/>
              <a:t>.</a:t>
            </a:r>
          </a:p>
          <a:p>
            <a:r>
              <a:rPr lang="en-US" dirty="0"/>
              <a:t>This example is from AMPLIFY Cancer Survivor Health. Myself, along with the TN-CTSI Director, Dr. Michelle Martin are a part of the AMPLIFY team.</a:t>
            </a:r>
          </a:p>
          <a:p>
            <a:endParaRPr lang="en-US" dirty="0"/>
          </a:p>
          <a:p>
            <a:r>
              <a:rPr lang="en-US" dirty="0"/>
              <a:t>AMPLIFY has a good page setup because it not only looks legitimate and professional while also making sure to include important aspects such as:</a:t>
            </a:r>
          </a:p>
          <a:p>
            <a:endParaRPr lang="en-US" dirty="0"/>
          </a:p>
          <a:p>
            <a:pPr marL="342900" indent="-342900">
              <a:buFont typeface="Wingdings" pitchFamily="2" charset="2"/>
              <a:buChar char="ü"/>
            </a:pPr>
            <a:r>
              <a:rPr lang="en-US" sz="1200" b="1" dirty="0"/>
              <a:t>Study name</a:t>
            </a:r>
          </a:p>
          <a:p>
            <a:pPr marL="342900" indent="-342900">
              <a:buFont typeface="Wingdings" pitchFamily="2" charset="2"/>
              <a:buChar char="ü"/>
            </a:pPr>
            <a:r>
              <a:rPr lang="en-US" sz="1200" b="1" dirty="0"/>
              <a:t>Logo</a:t>
            </a:r>
          </a:p>
          <a:p>
            <a:pPr marL="342900" indent="-342900">
              <a:buFont typeface="Wingdings" pitchFamily="2" charset="2"/>
              <a:buChar char="ü"/>
            </a:pPr>
            <a:r>
              <a:rPr lang="en-US" sz="1200" b="1" dirty="0"/>
              <a:t>Short description</a:t>
            </a:r>
          </a:p>
          <a:p>
            <a:pPr marL="342900" indent="-342900">
              <a:buFont typeface="Wingdings" pitchFamily="2" charset="2"/>
              <a:buChar char="ü"/>
            </a:pPr>
            <a:r>
              <a:rPr lang="en-US" sz="1200" b="1" dirty="0"/>
              <a:t>Study team location</a:t>
            </a:r>
          </a:p>
          <a:p>
            <a:pPr marL="342900" indent="-342900">
              <a:buFont typeface="Wingdings" pitchFamily="2" charset="2"/>
              <a:buChar char="ü"/>
            </a:pPr>
            <a:r>
              <a:rPr lang="en-US" sz="1200" b="1" dirty="0"/>
              <a:t>Signup link</a:t>
            </a:r>
          </a:p>
          <a:p>
            <a:pPr marL="342900" indent="-342900">
              <a:buFont typeface="Wingdings" pitchFamily="2" charset="2"/>
              <a:buChar char="ü"/>
            </a:pPr>
            <a:r>
              <a:rPr lang="en-US" sz="1200" b="1" dirty="0"/>
              <a:t>A Website and Instagram link to learn more</a:t>
            </a:r>
          </a:p>
          <a:p>
            <a:pPr marL="342900" indent="-342900">
              <a:buFont typeface="Wingdings" pitchFamily="2" charset="2"/>
              <a:buChar char="ü"/>
            </a:pPr>
            <a:r>
              <a:rPr lang="en-US" sz="1200" b="1" dirty="0"/>
              <a:t>And a Pinned post about what they have to offer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13</a:t>
            </a:fld>
            <a:endParaRPr lang="en-US"/>
          </a:p>
        </p:txBody>
      </p:sp>
    </p:spTree>
    <p:extLst>
      <p:ext uri="{BB962C8B-B14F-4D97-AF65-F5344CB8AC3E}">
        <p14:creationId xmlns:p14="http://schemas.microsoft.com/office/powerpoint/2010/main" val="348752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Post content that is intriguing to your population. Share other Facebook pages. Provide content that is useful.</a:t>
            </a:r>
          </a:p>
          <a:p>
            <a:r>
              <a:rPr lang="en-US" dirty="0"/>
              <a:t>When using or posting online material that includes direct or paraphrased quotes, thoughts, ideas, photos, or videos, always include citations. Provide a link to the original material if applicable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Facebook lives you can host talks and panels where you discuss relevant topics and questions that relate to your study and purpose. Take this opportunity to invite study team leaders, experts, and other stakeholders who might be relevant to a Facebook live conversation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Hashtags are basically topics. They also help measure engagement over time in one place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14</a:t>
            </a:fld>
            <a:endParaRPr lang="en-US"/>
          </a:p>
        </p:txBody>
      </p:sp>
    </p:spTree>
    <p:extLst>
      <p:ext uri="{BB962C8B-B14F-4D97-AF65-F5344CB8AC3E}">
        <p14:creationId xmlns:p14="http://schemas.microsoft.com/office/powerpoint/2010/main" val="228398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typically two types of advertisements on social media –“organic” and “paid/sponsored”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6AE04B-A29A-D84F-98A5-B68323527274}" type="slidenum">
              <a:rPr lang="en-US" smtClean="0"/>
              <a:t>15</a:t>
            </a:fld>
            <a:endParaRPr lang="en-US"/>
          </a:p>
        </p:txBody>
      </p:sp>
    </p:spTree>
    <p:extLst>
      <p:ext uri="{BB962C8B-B14F-4D97-AF65-F5344CB8AC3E}">
        <p14:creationId xmlns:p14="http://schemas.microsoft.com/office/powerpoint/2010/main" val="2622736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screen is an example of a Facebook advertisement from </a:t>
            </a:r>
            <a:r>
              <a:rPr lang="en-US" dirty="0" err="1"/>
              <a:t>Trialfacts</a:t>
            </a:r>
            <a:r>
              <a:rPr lang="en-US" dirty="0"/>
              <a:t> focused on clinical research on migraines within pediatric populations. </a:t>
            </a:r>
          </a:p>
          <a:p>
            <a:endParaRPr lang="en-US" dirty="0"/>
          </a:p>
          <a:p>
            <a:r>
              <a:rPr lang="en-US" dirty="0"/>
              <a:t>Social media is much more focused on catching individuals attention and there is usually A LOT of things competing for individuals attention on social media. If you are a Facebook, </a:t>
            </a:r>
            <a:r>
              <a:rPr lang="en-US" dirty="0" err="1"/>
              <a:t>TikTok</a:t>
            </a:r>
            <a:r>
              <a:rPr lang="en-US" dirty="0"/>
              <a:t>, or Instagram user then you understand how easy it is to end up on social media way longer than you expected because on the many things posts, pictures, and videos that catch your attention.</a:t>
            </a:r>
          </a:p>
          <a:p>
            <a:endParaRPr lang="en-US" dirty="0"/>
          </a:p>
          <a:p>
            <a:r>
              <a:rPr lang="en-US" dirty="0"/>
              <a:t>On social sites, your advertisement has to stand out so visuals, graphics, and videos should be emphasized with the description being more concise than a traditional AD.</a:t>
            </a:r>
          </a:p>
          <a:p>
            <a:endParaRPr lang="en-US" dirty="0"/>
          </a:p>
          <a:p>
            <a:r>
              <a:rPr lang="en-US" dirty="0"/>
              <a:t>The bulleted points include a short description, the purpose of the study, the target audience, potential benefits and value the study adds to the individuals life, a photo, and a link to learn more about the study.</a:t>
            </a:r>
          </a:p>
          <a:p>
            <a:endParaRPr lang="en-US" dirty="0"/>
          </a:p>
          <a:p>
            <a:r>
              <a:rPr lang="en-US" dirty="0"/>
              <a:t>A major benefit to using social media advertisements to promote your study are the access metrics. Likes, comments, and shares give you simple measurements of how much engagement your AD is receiving and if people comment or share, it provides you an opportunity to interact with your audience.</a:t>
            </a:r>
          </a:p>
        </p:txBody>
      </p:sp>
      <p:sp>
        <p:nvSpPr>
          <p:cNvPr id="4" name="Slide Number Placeholder 3"/>
          <p:cNvSpPr>
            <a:spLocks noGrp="1"/>
          </p:cNvSpPr>
          <p:nvPr>
            <p:ph type="sldNum" sz="quarter" idx="5"/>
          </p:nvPr>
        </p:nvSpPr>
        <p:spPr/>
        <p:txBody>
          <a:bodyPr/>
          <a:lstStyle/>
          <a:p>
            <a:fld id="{AF9B33F1-90D5-EF44-BC4C-90A01AE49D88}" type="slidenum">
              <a:rPr lang="en-US" smtClean="0"/>
              <a:t>16</a:t>
            </a:fld>
            <a:endParaRPr lang="en-US"/>
          </a:p>
        </p:txBody>
      </p:sp>
    </p:spTree>
    <p:extLst>
      <p:ext uri="{BB962C8B-B14F-4D97-AF65-F5344CB8AC3E}">
        <p14:creationId xmlns:p14="http://schemas.microsoft.com/office/powerpoint/2010/main" val="374872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17</a:t>
            </a:fld>
            <a:endParaRPr lang="en-US"/>
          </a:p>
        </p:txBody>
      </p:sp>
    </p:spTree>
    <p:extLst>
      <p:ext uri="{BB962C8B-B14F-4D97-AF65-F5344CB8AC3E}">
        <p14:creationId xmlns:p14="http://schemas.microsoft.com/office/powerpoint/2010/main" val="1507698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18</a:t>
            </a:fld>
            <a:endParaRPr lang="en-US"/>
          </a:p>
        </p:txBody>
      </p:sp>
    </p:spTree>
    <p:extLst>
      <p:ext uri="{BB962C8B-B14F-4D97-AF65-F5344CB8AC3E}">
        <p14:creationId xmlns:p14="http://schemas.microsoft.com/office/powerpoint/2010/main" val="199462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engaged</a:t>
            </a:r>
          </a:p>
          <a:p>
            <a:r>
              <a:rPr lang="en-US" dirty="0"/>
              <a:t>Regularly post</a:t>
            </a:r>
          </a:p>
          <a:p>
            <a:endParaRPr lang="en-US" dirty="0"/>
          </a:p>
          <a:p>
            <a:r>
              <a:rPr lang="en-US" dirty="0"/>
              <a:t>Following and connecting with organizations can help you establish informal community partners and expand your reach.</a:t>
            </a:r>
          </a:p>
          <a:p>
            <a:endParaRPr lang="en-US" dirty="0"/>
          </a:p>
          <a:p>
            <a:r>
              <a:rPr lang="en-US" dirty="0"/>
              <a:t>Promote your study</a:t>
            </a:r>
          </a:p>
          <a:p>
            <a:r>
              <a:rPr lang="en-US" dirty="0"/>
              <a:t>Social media sites often provide paid ways to boost your study that might aid in your recruitment approach. </a:t>
            </a:r>
          </a:p>
          <a:p>
            <a:endParaRPr lang="en-US" dirty="0"/>
          </a:p>
          <a:p>
            <a:r>
              <a:rPr lang="en-US" dirty="0"/>
              <a:t>Measure your success</a:t>
            </a:r>
          </a:p>
          <a:p>
            <a:r>
              <a:rPr lang="en-US" sz="1200" b="0" i="0" kern="1200" dirty="0">
                <a:solidFill>
                  <a:schemeClr val="tx1"/>
                </a:solidFill>
                <a:effectLst/>
                <a:latin typeface="+mn-lt"/>
                <a:ea typeface="+mn-ea"/>
                <a:cs typeface="+mn-cs"/>
              </a:rPr>
              <a:t>Identify the messages that are driving the most traffic and engagement. Utilize user analytics! Facebook, Twitter, and Instagram offer analytics that provide more in-depth metrics and details on how well your messages are doing and who they are reaching and engaging with.</a:t>
            </a:r>
          </a:p>
          <a:p>
            <a:endParaRPr lang="en-US" dirty="0"/>
          </a:p>
          <a:p>
            <a:r>
              <a:rPr lang="en-US" dirty="0"/>
              <a:t>Be adaptable with your recruitment strategy &amp; practices</a:t>
            </a:r>
          </a:p>
          <a:p>
            <a:r>
              <a:rPr lang="en-US" sz="1200" b="0" i="0" kern="1200" dirty="0">
                <a:solidFill>
                  <a:schemeClr val="tx1"/>
                </a:solidFill>
                <a:effectLst/>
                <a:latin typeface="+mn-lt"/>
                <a:ea typeface="+mn-ea"/>
                <a:cs typeface="+mn-cs"/>
              </a:rPr>
              <a:t>With the information gained from the metric(s) you chose, it is best to update your recruitment strategy to produce better results</a:t>
            </a:r>
          </a:p>
          <a:p>
            <a:r>
              <a:rPr lang="en-US" sz="1200" b="0" i="0" kern="1200" dirty="0">
                <a:solidFill>
                  <a:schemeClr val="tx1"/>
                </a:solidFill>
                <a:effectLst/>
                <a:latin typeface="+mn-lt"/>
                <a:ea typeface="+mn-ea"/>
                <a:cs typeface="+mn-cs"/>
              </a:rPr>
              <a:t>For example, Was there a day or time that saw more user engagement and would be the best time to advertise? </a:t>
            </a:r>
          </a:p>
          <a:p>
            <a:r>
              <a:rPr lang="en-US" sz="1200" b="0" i="0" kern="1200" dirty="0">
                <a:solidFill>
                  <a:schemeClr val="tx1"/>
                </a:solidFill>
                <a:effectLst/>
                <a:latin typeface="+mn-lt"/>
                <a:ea typeface="+mn-ea"/>
                <a:cs typeface="+mn-cs"/>
              </a:rPr>
              <a:t>Was there a certain advertisement type or design that produced better results? </a:t>
            </a:r>
          </a:p>
          <a:p>
            <a:r>
              <a:rPr lang="en-US" sz="1200" b="0" i="0" kern="1200" dirty="0">
                <a:solidFill>
                  <a:schemeClr val="tx1"/>
                </a:solidFill>
                <a:effectLst/>
                <a:latin typeface="+mn-lt"/>
                <a:ea typeface="+mn-ea"/>
                <a:cs typeface="+mn-cs"/>
              </a:rPr>
              <a:t>What were the lessons learned from the metrics that can be used to update your strategy? </a:t>
            </a:r>
          </a:p>
        </p:txBody>
      </p:sp>
      <p:sp>
        <p:nvSpPr>
          <p:cNvPr id="4" name="Slide Number Placeholder 3"/>
          <p:cNvSpPr>
            <a:spLocks noGrp="1"/>
          </p:cNvSpPr>
          <p:nvPr>
            <p:ph type="sldNum" sz="quarter" idx="5"/>
          </p:nvPr>
        </p:nvSpPr>
        <p:spPr/>
        <p:txBody>
          <a:bodyPr/>
          <a:lstStyle/>
          <a:p>
            <a:fld id="{726AE04B-A29A-D84F-98A5-B68323527274}" type="slidenum">
              <a:rPr lang="en-US" smtClean="0"/>
              <a:t>19</a:t>
            </a:fld>
            <a:endParaRPr lang="en-US"/>
          </a:p>
        </p:txBody>
      </p:sp>
    </p:spTree>
    <p:extLst>
      <p:ext uri="{BB962C8B-B14F-4D97-AF65-F5344CB8AC3E}">
        <p14:creationId xmlns:p14="http://schemas.microsoft.com/office/powerpoint/2010/main" val="303488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When utilizing social media, get familiar with the UTHSC communications &amp; social media policy to make sure you stay within university guidelines.</a:t>
            </a:r>
            <a:endParaRPr lang="en-US" dirty="0"/>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Website Privacy and Terms of Use. Facebook for example, has advertising policies and restrictions that you might need to get familiar with before posting an AD on the platform</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Review and regulatory concerns: Across social media platforms, there is no government of self-regulated rules across all platforms. Therefore, you as a researcher may have to take the extra steps and considerations to protect your potential participants.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Varying results</a:t>
            </a:r>
            <a:r>
              <a:rPr lang="en-US"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IRB Approval is required for all advertisements and other materials.</a:t>
            </a:r>
          </a:p>
          <a:p>
            <a:pPr rtl="0" fontAlgn="base"/>
            <a:r>
              <a:rPr lang="en-US" sz="1200" b="0" i="0" kern="1200" dirty="0">
                <a:solidFill>
                  <a:schemeClr val="tx1"/>
                </a:solidFill>
                <a:effectLst/>
                <a:latin typeface="+mn-lt"/>
                <a:ea typeface="+mn-ea"/>
                <a:cs typeface="+mn-cs"/>
              </a:rPr>
              <a:t>If You are interested in utilizing social platforms in your recruitment plan, you must also gain IRB approval.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20</a:t>
            </a:fld>
            <a:endParaRPr lang="en-US"/>
          </a:p>
        </p:txBody>
      </p:sp>
    </p:spTree>
    <p:extLst>
      <p:ext uri="{BB962C8B-B14F-4D97-AF65-F5344CB8AC3E}">
        <p14:creationId xmlns:p14="http://schemas.microsoft.com/office/powerpoint/2010/main" val="39623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21</a:t>
            </a:fld>
            <a:endParaRPr lang="en-US"/>
          </a:p>
        </p:txBody>
      </p:sp>
    </p:spTree>
    <p:extLst>
      <p:ext uri="{BB962C8B-B14F-4D97-AF65-F5344CB8AC3E}">
        <p14:creationId xmlns:p14="http://schemas.microsoft.com/office/powerpoint/2010/main" val="79590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3</a:t>
            </a:fld>
            <a:endParaRPr lang="en-US"/>
          </a:p>
        </p:txBody>
      </p:sp>
    </p:spTree>
    <p:extLst>
      <p:ext uri="{BB962C8B-B14F-4D97-AF65-F5344CB8AC3E}">
        <p14:creationId xmlns:p14="http://schemas.microsoft.com/office/powerpoint/2010/main" val="234410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media designed to be disseminated through social interaction using highly accessible and scalable publishing techniques. Social media uses Internet and web-based technologies to transform how people communicate with one another and receive news, information and entertainment.</a:t>
            </a:r>
          </a:p>
          <a:p>
            <a:endParaRPr lang="en-US" dirty="0"/>
          </a:p>
          <a:p>
            <a:r>
              <a:rPr lang="en-US" dirty="0"/>
              <a:t>Utilizing social media is beneficial because:</a:t>
            </a:r>
          </a:p>
          <a:p>
            <a:pPr fontAlgn="base"/>
            <a:r>
              <a:rPr lang="en-US" sz="1200" b="1" dirty="0"/>
              <a:t>There is Access to a wider range of potential participants </a:t>
            </a:r>
          </a:p>
          <a:p>
            <a:pPr fontAlgn="base"/>
            <a:r>
              <a:rPr lang="en-US" sz="1200" b="1" dirty="0"/>
              <a:t>Facilitating information sharing through social networks  </a:t>
            </a:r>
          </a:p>
          <a:p>
            <a:pPr fontAlgn="base"/>
            <a:r>
              <a:rPr lang="en-US" sz="1200" b="1" dirty="0"/>
              <a:t>Free or relatively inexpensive to use </a:t>
            </a:r>
          </a:p>
          <a:p>
            <a:pPr fontAlgn="base"/>
            <a:r>
              <a:rPr lang="en-US" sz="1200" b="1" dirty="0"/>
              <a:t>Unlimited recruitment opportunity </a:t>
            </a:r>
          </a:p>
          <a:p>
            <a:pPr fontAlgn="base"/>
            <a:r>
              <a:rPr lang="en-US" sz="1200" b="1" dirty="0"/>
              <a:t>Targeted advertisements </a:t>
            </a:r>
          </a:p>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4</a:t>
            </a:fld>
            <a:endParaRPr lang="en-US"/>
          </a:p>
        </p:txBody>
      </p:sp>
    </p:spTree>
    <p:extLst>
      <p:ext uri="{BB962C8B-B14F-4D97-AF65-F5344CB8AC3E}">
        <p14:creationId xmlns:p14="http://schemas.microsoft.com/office/powerpoint/2010/main" val="174229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5</a:t>
            </a:fld>
            <a:endParaRPr lang="en-US"/>
          </a:p>
        </p:txBody>
      </p:sp>
    </p:spTree>
    <p:extLst>
      <p:ext uri="{BB962C8B-B14F-4D97-AF65-F5344CB8AC3E}">
        <p14:creationId xmlns:p14="http://schemas.microsoft.com/office/powerpoint/2010/main" val="133072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Impressions: The number of people or users who view your advertisement. Although you may be making impressions, you also want engagement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Engagement is when a user is actually interacting with the content you post. Engagement can include such things as liking, sharing, reposting, retweeting, and commenting on your posts</a:t>
            </a:r>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7</a:t>
            </a:fld>
            <a:endParaRPr lang="en-US"/>
          </a:p>
        </p:txBody>
      </p:sp>
    </p:spTree>
    <p:extLst>
      <p:ext uri="{BB962C8B-B14F-4D97-AF65-F5344CB8AC3E}">
        <p14:creationId xmlns:p14="http://schemas.microsoft.com/office/powerpoint/2010/main" val="342056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where your audience will help determine which social media platform is best for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YouTube and Facebook are the most popular platforms.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WhatsApp is most popular among Hispanic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Instagram &amp; Snapchat is most popular among 18-29 year </a:t>
            </a:r>
            <a:r>
              <a:rPr lang="en-US" sz="1200" b="1" dirty="0" err="1"/>
              <a:t>olds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Although only about 45% of those 65 and older use social media, you are most likely to find them on Facebook.</a:t>
            </a:r>
          </a:p>
        </p:txBody>
      </p:sp>
      <p:sp>
        <p:nvSpPr>
          <p:cNvPr id="4" name="Slide Number Placeholder 3"/>
          <p:cNvSpPr>
            <a:spLocks noGrp="1"/>
          </p:cNvSpPr>
          <p:nvPr>
            <p:ph type="sldNum" sz="quarter" idx="5"/>
          </p:nvPr>
        </p:nvSpPr>
        <p:spPr/>
        <p:txBody>
          <a:bodyPr/>
          <a:lstStyle/>
          <a:p>
            <a:fld id="{726AE04B-A29A-D84F-98A5-B68323527274}" type="slidenum">
              <a:rPr lang="en-US" smtClean="0"/>
              <a:t>8</a:t>
            </a:fld>
            <a:endParaRPr lang="en-US"/>
          </a:p>
        </p:txBody>
      </p:sp>
    </p:spTree>
    <p:extLst>
      <p:ext uri="{BB962C8B-B14F-4D97-AF65-F5344CB8AC3E}">
        <p14:creationId xmlns:p14="http://schemas.microsoft.com/office/powerpoint/2010/main" val="422449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B33F1-90D5-EF44-BC4C-90A01AE49D88}" type="slidenum">
              <a:rPr lang="en-US" smtClean="0"/>
              <a:t>9</a:t>
            </a:fld>
            <a:endParaRPr lang="en-US"/>
          </a:p>
        </p:txBody>
      </p:sp>
    </p:spTree>
    <p:extLst>
      <p:ext uri="{BB962C8B-B14F-4D97-AF65-F5344CB8AC3E}">
        <p14:creationId xmlns:p14="http://schemas.microsoft.com/office/powerpoint/2010/main" val="427663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officially utilizing social media as a recruitment &amp; engagement tool, you and your study team should address a few of these questions related to how much time is going to be spent managing the social media platforms you plan to use.</a:t>
            </a:r>
          </a:p>
          <a:p>
            <a:endParaRPr lang="en-US" dirty="0"/>
          </a:p>
          <a:p>
            <a:r>
              <a:rPr lang="en-US" dirty="0"/>
              <a:t>Be aware of your collective capacity and capabilities.</a:t>
            </a:r>
          </a:p>
          <a:p>
            <a:endParaRPr lang="en-US" dirty="0"/>
          </a:p>
          <a:p>
            <a:r>
              <a:rPr lang="en-US" dirty="0"/>
              <a:t>This graphic from Pew Research shows that no matter platform, people are often utilizing social media daily so consider that when initially establishing your social media approach.</a:t>
            </a:r>
          </a:p>
        </p:txBody>
      </p:sp>
      <p:sp>
        <p:nvSpPr>
          <p:cNvPr id="4" name="Slide Number Placeholder 3"/>
          <p:cNvSpPr>
            <a:spLocks noGrp="1"/>
          </p:cNvSpPr>
          <p:nvPr>
            <p:ph type="sldNum" sz="quarter" idx="5"/>
          </p:nvPr>
        </p:nvSpPr>
        <p:spPr/>
        <p:txBody>
          <a:bodyPr/>
          <a:lstStyle/>
          <a:p>
            <a:fld id="{726AE04B-A29A-D84F-98A5-B68323527274}" type="slidenum">
              <a:rPr lang="en-US" smtClean="0"/>
              <a:t>10</a:t>
            </a:fld>
            <a:endParaRPr lang="en-US"/>
          </a:p>
        </p:txBody>
      </p:sp>
    </p:spTree>
    <p:extLst>
      <p:ext uri="{BB962C8B-B14F-4D97-AF65-F5344CB8AC3E}">
        <p14:creationId xmlns:p14="http://schemas.microsoft.com/office/powerpoint/2010/main" val="304459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6AE04B-A29A-D84F-98A5-B68323527274}" type="slidenum">
              <a:rPr lang="en-US" smtClean="0"/>
              <a:t>11</a:t>
            </a:fld>
            <a:endParaRPr lang="en-US"/>
          </a:p>
        </p:txBody>
      </p:sp>
    </p:spTree>
    <p:extLst>
      <p:ext uri="{BB962C8B-B14F-4D97-AF65-F5344CB8AC3E}">
        <p14:creationId xmlns:p14="http://schemas.microsoft.com/office/powerpoint/2010/main" val="195139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352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9"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thsc.policymedical.net/policymed/anonymous/docViewer?stoken=de47aa28-16aa-408b-9c96-cb04f232964f&amp;dtoken=8d416c61-febb-4df1-8679-bb7d8736a955"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ih.gov/health-information/nih-clinical-research-trials-you/guidance-regarding-social-media-tool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facebook.com/ads/library/?active_status=all&amp;ad_type=all&amp;country=US&amp;sort_data%5bdirection%5d=desc&amp;sort_data%5bmode%5d=relevancy_monthly_grouped&amp;media_type=all" TargetMode="External"/><Relationship Id="rId5" Type="http://schemas.openxmlformats.org/officeDocument/2006/relationships/hyperlink" Target="https://trialfacts.com/facebook-advertising-patient-recruitment/" TargetMode="External"/><Relationship Id="rId4" Type="http://schemas.openxmlformats.org/officeDocument/2006/relationships/hyperlink" Target="https://www.hhs.gov/ohrp/regulations-and-policy/guidance/clinical-trial-websites/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6E32-A3F9-4493-CB26-7275B4B3D6C2}"/>
              </a:ext>
            </a:extLst>
          </p:cNvPr>
          <p:cNvSpPr>
            <a:spLocks noGrp="1"/>
          </p:cNvSpPr>
          <p:nvPr>
            <p:ph type="ctrTitle"/>
          </p:nvPr>
        </p:nvSpPr>
        <p:spPr>
          <a:xfrm>
            <a:off x="611256" y="2450676"/>
            <a:ext cx="10969487" cy="2387600"/>
          </a:xfrm>
        </p:spPr>
        <p:txBody>
          <a:bodyPr/>
          <a:lstStyle/>
          <a:p>
            <a:r>
              <a:rPr lang="en-US" b="1" dirty="0">
                <a:latin typeface="Arial Black" panose="020B0604020202020204" pitchFamily="34" charset="0"/>
                <a:cs typeface="Arial Black" panose="020B0604020202020204" pitchFamily="34" charset="0"/>
              </a:rPr>
              <a:t>Social Media in Research Recruitment</a:t>
            </a:r>
          </a:p>
        </p:txBody>
      </p:sp>
      <p:sp>
        <p:nvSpPr>
          <p:cNvPr id="3" name="Subtitle 2">
            <a:extLst>
              <a:ext uri="{FF2B5EF4-FFF2-40B4-BE49-F238E27FC236}">
                <a16:creationId xmlns:a16="http://schemas.microsoft.com/office/drawing/2014/main" id="{D427390B-24C7-600D-6216-FF648F030F5C}"/>
              </a:ext>
            </a:extLst>
          </p:cNvPr>
          <p:cNvSpPr>
            <a:spLocks noGrp="1"/>
          </p:cNvSpPr>
          <p:nvPr>
            <p:ph type="subTitle" idx="1"/>
          </p:nvPr>
        </p:nvSpPr>
        <p:spPr>
          <a:xfrm>
            <a:off x="611255" y="5164428"/>
            <a:ext cx="10969487" cy="978324"/>
          </a:xfrm>
        </p:spPr>
        <p:txBody>
          <a:bodyPr/>
          <a:lstStyle/>
          <a:p>
            <a:r>
              <a:rPr lang="en-US" b="1" dirty="0"/>
              <a:t>Ashley G. Evans, BA, MS</a:t>
            </a:r>
          </a:p>
        </p:txBody>
      </p:sp>
      <p:sp>
        <p:nvSpPr>
          <p:cNvPr id="4" name="Subtitle 2">
            <a:extLst>
              <a:ext uri="{FF2B5EF4-FFF2-40B4-BE49-F238E27FC236}">
                <a16:creationId xmlns:a16="http://schemas.microsoft.com/office/drawing/2014/main" id="{C6B7D092-20D5-7439-8AD2-446966E08427}"/>
              </a:ext>
            </a:extLst>
          </p:cNvPr>
          <p:cNvSpPr txBox="1">
            <a:spLocks/>
          </p:cNvSpPr>
          <p:nvPr/>
        </p:nvSpPr>
        <p:spPr>
          <a:xfrm>
            <a:off x="725018" y="1309276"/>
            <a:ext cx="10969487" cy="9783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0" kern="1200">
                <a:solidFill>
                  <a:srgbClr val="11574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Recruitment &amp; Retention Series</a:t>
            </a:r>
          </a:p>
          <a:p>
            <a:r>
              <a:rPr lang="en-US" b="1" dirty="0"/>
              <a:t>SESSION 7:</a:t>
            </a:r>
          </a:p>
        </p:txBody>
      </p:sp>
    </p:spTree>
    <p:extLst>
      <p:ext uri="{BB962C8B-B14F-4D97-AF65-F5344CB8AC3E}">
        <p14:creationId xmlns:p14="http://schemas.microsoft.com/office/powerpoint/2010/main" val="329991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9788" y="457200"/>
            <a:ext cx="4281617" cy="1600200"/>
          </a:xfrm>
        </p:spPr>
        <p:txBody>
          <a:bodyPr anchor="b">
            <a:normAutofit/>
          </a:bodyPr>
          <a:lstStyle/>
          <a:p>
            <a:r>
              <a:rPr lang="en-US" b="1" dirty="0"/>
              <a:t>How Much Time Do You Have? </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type="body" sz="half" idx="2"/>
          </p:nvPr>
        </p:nvSpPr>
        <p:spPr>
          <a:xfrm>
            <a:off x="839788" y="2195423"/>
            <a:ext cx="4281617" cy="3811588"/>
          </a:xfrm>
        </p:spPr>
        <p:txBody>
          <a:bodyPr>
            <a:normAutofit/>
          </a:bodyPr>
          <a:lstStyle/>
          <a:p>
            <a:pPr marL="342900" indent="-342900">
              <a:buFont typeface="Arial" panose="020B0604020202020204" pitchFamily="34" charset="0"/>
              <a:buChar char="•"/>
            </a:pPr>
            <a:r>
              <a:rPr lang="en-US" sz="2400" b="1" dirty="0"/>
              <a:t>How much time will you dedicate to recruitment?</a:t>
            </a:r>
          </a:p>
          <a:p>
            <a:pPr marL="342900" indent="-342900">
              <a:buFont typeface="Arial" panose="020B0604020202020204" pitchFamily="34" charset="0"/>
              <a:buChar char="•"/>
            </a:pPr>
            <a:r>
              <a:rPr lang="en-US" sz="2400" b="1" dirty="0"/>
              <a:t>When should you post?</a:t>
            </a:r>
          </a:p>
          <a:p>
            <a:pPr marL="342900" indent="-342900">
              <a:buFont typeface="Arial" panose="020B0604020202020204" pitchFamily="34" charset="0"/>
              <a:buChar char="•"/>
            </a:pPr>
            <a:r>
              <a:rPr lang="en-US" sz="2400" b="1" dirty="0"/>
              <a:t>How often should you post?</a:t>
            </a:r>
          </a:p>
          <a:p>
            <a:pPr marL="342900" indent="-342900">
              <a:buFont typeface="Arial" panose="020B0604020202020204" pitchFamily="34" charset="0"/>
              <a:buChar char="•"/>
            </a:pPr>
            <a:r>
              <a:rPr lang="en-US" sz="2400" b="1" dirty="0"/>
              <a:t>How much effort will be spent managing your page(s)?</a:t>
            </a:r>
          </a:p>
          <a:p>
            <a:pPr marL="342900" indent="-342900">
              <a:buFont typeface="Arial" panose="020B0604020202020204" pitchFamily="34" charset="0"/>
              <a:buChar char="•"/>
            </a:pPr>
            <a:endParaRPr lang="en-US" sz="2000" dirty="0"/>
          </a:p>
          <a:p>
            <a:endParaRPr lang="en-US" dirty="0"/>
          </a:p>
        </p:txBody>
      </p:sp>
      <p:pic>
        <p:nvPicPr>
          <p:cNvPr id="5" name="Picture 4" descr="Chart, bar chart&#10;&#10;Description automatically generated">
            <a:extLst>
              <a:ext uri="{FF2B5EF4-FFF2-40B4-BE49-F238E27FC236}">
                <a16:creationId xmlns:a16="http://schemas.microsoft.com/office/drawing/2014/main" id="{6EC3B319-6012-9D46-97CD-D1897F9E4412}"/>
              </a:ext>
            </a:extLst>
          </p:cNvPr>
          <p:cNvPicPr>
            <a:picLocks noChangeAspect="1"/>
          </p:cNvPicPr>
          <p:nvPr/>
        </p:nvPicPr>
        <p:blipFill>
          <a:blip r:embed="rId3"/>
          <a:stretch>
            <a:fillRect/>
          </a:stretch>
        </p:blipFill>
        <p:spPr>
          <a:xfrm>
            <a:off x="5121405" y="1299470"/>
            <a:ext cx="6616428" cy="4965405"/>
          </a:xfrm>
          <a:prstGeom prst="rect">
            <a:avLst/>
          </a:prstGeom>
          <a:noFill/>
        </p:spPr>
      </p:pic>
    </p:spTree>
    <p:extLst>
      <p:ext uri="{BB962C8B-B14F-4D97-AF65-F5344CB8AC3E}">
        <p14:creationId xmlns:p14="http://schemas.microsoft.com/office/powerpoint/2010/main" val="389922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Creating Your Study Page</a:t>
            </a:r>
          </a:p>
        </p:txBody>
      </p:sp>
      <p:sp>
        <p:nvSpPr>
          <p:cNvPr id="5" name="Content Placeholder 4">
            <a:extLst>
              <a:ext uri="{FF2B5EF4-FFF2-40B4-BE49-F238E27FC236}">
                <a16:creationId xmlns:a16="http://schemas.microsoft.com/office/drawing/2014/main" id="{364FECEB-6083-A04A-9ECF-FA3A0202FD92}"/>
              </a:ext>
            </a:extLst>
          </p:cNvPr>
          <p:cNvSpPr>
            <a:spLocks noGrp="1"/>
          </p:cNvSpPr>
          <p:nvPr>
            <p:ph idx="1"/>
          </p:nvPr>
        </p:nvSpPr>
        <p:spPr/>
        <p:txBody>
          <a:bodyPr/>
          <a:lstStyle/>
          <a:p>
            <a:pPr lvl="0"/>
            <a:r>
              <a:rPr lang="en-US" sz="3200" b="1" dirty="0"/>
              <a:t>Who are you?</a:t>
            </a:r>
          </a:p>
          <a:p>
            <a:pPr lvl="1"/>
            <a:r>
              <a:rPr lang="en-US" sz="2800" b="1" dirty="0"/>
              <a:t>Study name</a:t>
            </a:r>
          </a:p>
          <a:p>
            <a:pPr lvl="1"/>
            <a:r>
              <a:rPr lang="en-US" sz="2800" b="1" dirty="0"/>
              <a:t>Visual/Logo</a:t>
            </a:r>
          </a:p>
          <a:p>
            <a:pPr lvl="0"/>
            <a:r>
              <a:rPr lang="en-US" sz="3200" b="1" dirty="0"/>
              <a:t>What is your study about?</a:t>
            </a:r>
          </a:p>
          <a:p>
            <a:pPr lvl="1"/>
            <a:r>
              <a:rPr lang="en-US" sz="2800" b="1" dirty="0"/>
              <a:t>Study description</a:t>
            </a:r>
          </a:p>
          <a:p>
            <a:pPr lvl="1"/>
            <a:r>
              <a:rPr lang="en-US" sz="2800" b="1" dirty="0"/>
              <a:t>Study purpose</a:t>
            </a:r>
          </a:p>
          <a:p>
            <a:r>
              <a:rPr lang="en-US" sz="3200" b="1" dirty="0"/>
              <a:t>Where is the study team located?</a:t>
            </a:r>
          </a:p>
          <a:p>
            <a:pPr marL="0" lvl="0" indent="0">
              <a:buNone/>
            </a:pPr>
            <a:endParaRPr lang="en-US" b="1" dirty="0"/>
          </a:p>
          <a:p>
            <a:pPr lvl="0"/>
            <a:endParaRPr lang="en-US" b="1" dirty="0"/>
          </a:p>
        </p:txBody>
      </p:sp>
    </p:spTree>
    <p:extLst>
      <p:ext uri="{BB962C8B-B14F-4D97-AF65-F5344CB8AC3E}">
        <p14:creationId xmlns:p14="http://schemas.microsoft.com/office/powerpoint/2010/main" val="179213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Creating Your Study Page</a:t>
            </a:r>
          </a:p>
        </p:txBody>
      </p:sp>
      <p:sp>
        <p:nvSpPr>
          <p:cNvPr id="5" name="Content Placeholder 4">
            <a:extLst>
              <a:ext uri="{FF2B5EF4-FFF2-40B4-BE49-F238E27FC236}">
                <a16:creationId xmlns:a16="http://schemas.microsoft.com/office/drawing/2014/main" id="{364FECEB-6083-A04A-9ECF-FA3A0202FD92}"/>
              </a:ext>
            </a:extLst>
          </p:cNvPr>
          <p:cNvSpPr>
            <a:spLocks noGrp="1"/>
          </p:cNvSpPr>
          <p:nvPr>
            <p:ph idx="1"/>
          </p:nvPr>
        </p:nvSpPr>
        <p:spPr>
          <a:xfrm>
            <a:off x="838199" y="1915077"/>
            <a:ext cx="10686691" cy="4351338"/>
          </a:xfrm>
        </p:spPr>
        <p:txBody>
          <a:bodyPr>
            <a:normAutofit lnSpcReduction="10000"/>
          </a:bodyPr>
          <a:lstStyle/>
          <a:p>
            <a:r>
              <a:rPr lang="en-US" sz="3200" b="1" dirty="0"/>
              <a:t>Target audience</a:t>
            </a:r>
          </a:p>
          <a:p>
            <a:pPr lvl="1"/>
            <a:r>
              <a:rPr lang="en-US" sz="2800" b="1" dirty="0"/>
              <a:t>Age</a:t>
            </a:r>
          </a:p>
          <a:p>
            <a:pPr lvl="1"/>
            <a:r>
              <a:rPr lang="en-US" sz="2800" b="1" dirty="0"/>
              <a:t>Gender</a:t>
            </a:r>
          </a:p>
          <a:p>
            <a:pPr lvl="1"/>
            <a:r>
              <a:rPr lang="en-US" sz="2800" b="1" dirty="0"/>
              <a:t>Ethnicity</a:t>
            </a:r>
          </a:p>
          <a:p>
            <a:pPr lvl="1"/>
            <a:r>
              <a:rPr lang="en-US" sz="2800" b="1" dirty="0"/>
              <a:t>Health History</a:t>
            </a:r>
          </a:p>
          <a:p>
            <a:pPr lvl="1"/>
            <a:r>
              <a:rPr lang="en-US" sz="2800" b="1" dirty="0"/>
              <a:t>Other criteria</a:t>
            </a:r>
          </a:p>
          <a:p>
            <a:pPr lvl="0"/>
            <a:r>
              <a:rPr lang="en-US" sz="3200" b="1" dirty="0"/>
              <a:t>How do potential participants learn more or sign up?</a:t>
            </a:r>
          </a:p>
          <a:p>
            <a:pPr lvl="1"/>
            <a:r>
              <a:rPr lang="en-US" sz="2800" b="1" dirty="0"/>
              <a:t>More information/sign up link</a:t>
            </a:r>
          </a:p>
          <a:p>
            <a:pPr lvl="1"/>
            <a:r>
              <a:rPr lang="en-US" sz="2800" b="1" dirty="0"/>
              <a:t>Contact information</a:t>
            </a:r>
          </a:p>
          <a:p>
            <a:pPr lvl="0"/>
            <a:endParaRPr lang="en-US" b="1" dirty="0"/>
          </a:p>
          <a:p>
            <a:endParaRPr lang="en-US" dirty="0"/>
          </a:p>
        </p:txBody>
      </p:sp>
    </p:spTree>
    <p:extLst>
      <p:ext uri="{BB962C8B-B14F-4D97-AF65-F5344CB8AC3E}">
        <p14:creationId xmlns:p14="http://schemas.microsoft.com/office/powerpoint/2010/main" val="240121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93C8-4B00-D14E-A2F7-8ACCE42FCF92}"/>
              </a:ext>
            </a:extLst>
          </p:cNvPr>
          <p:cNvSpPr>
            <a:spLocks noGrp="1"/>
          </p:cNvSpPr>
          <p:nvPr>
            <p:ph type="title"/>
          </p:nvPr>
        </p:nvSpPr>
        <p:spPr/>
        <p:txBody>
          <a:bodyPr>
            <a:normAutofit/>
          </a:bodyPr>
          <a:lstStyle/>
          <a:p>
            <a:r>
              <a:rPr lang="en-US" sz="3600" b="1" dirty="0"/>
              <a:t>Facebook Page Example</a:t>
            </a:r>
          </a:p>
        </p:txBody>
      </p:sp>
      <p:sp>
        <p:nvSpPr>
          <p:cNvPr id="6" name="Text Placeholder 5">
            <a:extLst>
              <a:ext uri="{FF2B5EF4-FFF2-40B4-BE49-F238E27FC236}">
                <a16:creationId xmlns:a16="http://schemas.microsoft.com/office/drawing/2014/main" id="{BAD11D9B-F048-2F46-9244-43445DA317B8}"/>
              </a:ext>
            </a:extLst>
          </p:cNvPr>
          <p:cNvSpPr>
            <a:spLocks noGrp="1"/>
          </p:cNvSpPr>
          <p:nvPr>
            <p:ph type="body" sz="half" idx="2"/>
          </p:nvPr>
        </p:nvSpPr>
        <p:spPr>
          <a:xfrm>
            <a:off x="839788" y="2057399"/>
            <a:ext cx="5188258" cy="4172021"/>
          </a:xfrm>
        </p:spPr>
        <p:txBody>
          <a:bodyPr>
            <a:normAutofit fontScale="92500"/>
          </a:bodyPr>
          <a:lstStyle/>
          <a:p>
            <a:r>
              <a:rPr lang="en-US" sz="2600" b="1" dirty="0"/>
              <a:t>AMPLIFY Cancer Survivor Health</a:t>
            </a:r>
          </a:p>
          <a:p>
            <a:pPr marL="342900" indent="-342900">
              <a:buFont typeface="Wingdings" pitchFamily="2" charset="2"/>
              <a:buChar char="ü"/>
            </a:pPr>
            <a:r>
              <a:rPr lang="en-US" sz="2600" b="1" dirty="0"/>
              <a:t>Study name</a:t>
            </a:r>
          </a:p>
          <a:p>
            <a:pPr marL="342900" indent="-342900">
              <a:buFont typeface="Wingdings" pitchFamily="2" charset="2"/>
              <a:buChar char="ü"/>
            </a:pPr>
            <a:r>
              <a:rPr lang="en-US" sz="2600" b="1" dirty="0"/>
              <a:t>Logo</a:t>
            </a:r>
          </a:p>
          <a:p>
            <a:pPr marL="342900" indent="-342900">
              <a:buFont typeface="Wingdings" pitchFamily="2" charset="2"/>
              <a:buChar char="ü"/>
            </a:pPr>
            <a:r>
              <a:rPr lang="en-US" sz="2600" b="1" dirty="0"/>
              <a:t>Short description</a:t>
            </a:r>
          </a:p>
          <a:p>
            <a:pPr marL="342900" indent="-342900">
              <a:buFont typeface="Wingdings" pitchFamily="2" charset="2"/>
              <a:buChar char="ü"/>
            </a:pPr>
            <a:r>
              <a:rPr lang="en-US" sz="2600" b="1" dirty="0"/>
              <a:t>Study team location</a:t>
            </a:r>
          </a:p>
          <a:p>
            <a:pPr marL="342900" indent="-342900">
              <a:buFont typeface="Wingdings" pitchFamily="2" charset="2"/>
              <a:buChar char="ü"/>
            </a:pPr>
            <a:r>
              <a:rPr lang="en-US" sz="2600" b="1" dirty="0"/>
              <a:t>Signup link</a:t>
            </a:r>
          </a:p>
          <a:p>
            <a:pPr marL="342900" indent="-342900">
              <a:buFont typeface="Wingdings" pitchFamily="2" charset="2"/>
              <a:buChar char="ü"/>
            </a:pPr>
            <a:r>
              <a:rPr lang="en-US" sz="2600" b="1" dirty="0"/>
              <a:t>Website/Instagram link</a:t>
            </a:r>
          </a:p>
          <a:p>
            <a:pPr marL="342900" indent="-342900">
              <a:buFont typeface="Wingdings" pitchFamily="2" charset="2"/>
              <a:buChar char="ü"/>
            </a:pPr>
            <a:r>
              <a:rPr lang="en-US" sz="2600" b="1" dirty="0"/>
              <a:t>Pinned post</a:t>
            </a:r>
          </a:p>
          <a:p>
            <a:pPr marL="285750" indent="-285750">
              <a:buFont typeface="Arial" panose="020B0604020202020204" pitchFamily="34" charset="0"/>
              <a:buChar char="•"/>
            </a:pPr>
            <a:endParaRPr lang="en-US" dirty="0"/>
          </a:p>
        </p:txBody>
      </p:sp>
      <p:pic>
        <p:nvPicPr>
          <p:cNvPr id="16" name="Content Placeholder 15" descr="Graphical user interface, application, website&#10;&#10;Description automatically generated">
            <a:extLst>
              <a:ext uri="{FF2B5EF4-FFF2-40B4-BE49-F238E27FC236}">
                <a16:creationId xmlns:a16="http://schemas.microsoft.com/office/drawing/2014/main" id="{2EF3538D-1266-D142-B8AC-364421F0B21D}"/>
              </a:ext>
            </a:extLst>
          </p:cNvPr>
          <p:cNvPicPr>
            <a:picLocks noGrp="1" noChangeAspect="1"/>
          </p:cNvPicPr>
          <p:nvPr>
            <p:ph idx="1"/>
          </p:nvPr>
        </p:nvPicPr>
        <p:blipFill>
          <a:blip r:embed="rId3"/>
          <a:stretch>
            <a:fillRect/>
          </a:stretch>
        </p:blipFill>
        <p:spPr>
          <a:xfrm>
            <a:off x="6163955" y="120770"/>
            <a:ext cx="5277693" cy="6108650"/>
          </a:xfrm>
        </p:spPr>
      </p:pic>
    </p:spTree>
    <p:extLst>
      <p:ext uri="{BB962C8B-B14F-4D97-AF65-F5344CB8AC3E}">
        <p14:creationId xmlns:p14="http://schemas.microsoft.com/office/powerpoint/2010/main" val="52357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0C339-571F-FA45-9B56-12FC66799B16}"/>
              </a:ext>
            </a:extLst>
          </p:cNvPr>
          <p:cNvSpPr>
            <a:spLocks noGrp="1"/>
          </p:cNvSpPr>
          <p:nvPr>
            <p:ph type="title"/>
          </p:nvPr>
        </p:nvSpPr>
        <p:spPr/>
        <p:txBody>
          <a:bodyPr/>
          <a:lstStyle/>
          <a:p>
            <a:r>
              <a:rPr lang="en-US" b="1" dirty="0"/>
              <a:t>Social Media Content Ideas</a:t>
            </a:r>
          </a:p>
        </p:txBody>
      </p:sp>
      <p:sp>
        <p:nvSpPr>
          <p:cNvPr id="6" name="Content Placeholder 5">
            <a:extLst>
              <a:ext uri="{FF2B5EF4-FFF2-40B4-BE49-F238E27FC236}">
                <a16:creationId xmlns:a16="http://schemas.microsoft.com/office/drawing/2014/main" id="{DA7B2FD6-68A6-C347-B9B2-F72DEC4D4126}"/>
              </a:ext>
            </a:extLst>
          </p:cNvPr>
          <p:cNvSpPr>
            <a:spLocks noGrp="1"/>
          </p:cNvSpPr>
          <p:nvPr>
            <p:ph idx="1"/>
          </p:nvPr>
        </p:nvSpPr>
        <p:spPr/>
        <p:txBody>
          <a:bodyPr>
            <a:normAutofit lnSpcReduction="10000"/>
          </a:bodyPr>
          <a:lstStyle/>
          <a:p>
            <a:r>
              <a:rPr lang="en-US" sz="3200" b="1" dirty="0"/>
              <a:t>Advertisements</a:t>
            </a:r>
          </a:p>
          <a:p>
            <a:pPr lvl="1"/>
            <a:r>
              <a:rPr lang="en-US" sz="2800" b="1" dirty="0"/>
              <a:t>Flyers</a:t>
            </a:r>
          </a:p>
          <a:p>
            <a:pPr lvl="1"/>
            <a:r>
              <a:rPr lang="en-US" sz="2800" b="1" dirty="0"/>
              <a:t>Short videos</a:t>
            </a:r>
          </a:p>
          <a:p>
            <a:r>
              <a:rPr lang="en-US" sz="3200" b="1" dirty="0"/>
              <a:t>Relevant articles</a:t>
            </a:r>
          </a:p>
          <a:p>
            <a:pPr lvl="1"/>
            <a:r>
              <a:rPr lang="en-US" sz="2800" b="1" dirty="0"/>
              <a:t>Make sure to credit original sources</a:t>
            </a:r>
          </a:p>
          <a:p>
            <a:r>
              <a:rPr lang="en-US" sz="3200" b="1" dirty="0"/>
              <a:t>Tip sharing</a:t>
            </a:r>
          </a:p>
          <a:p>
            <a:r>
              <a:rPr lang="en-US" sz="3200" b="1" dirty="0"/>
              <a:t>Facebook Live</a:t>
            </a:r>
          </a:p>
          <a:p>
            <a:r>
              <a:rPr lang="en-US" sz="3200" b="1" dirty="0"/>
              <a:t>Use &amp; create </a:t>
            </a:r>
            <a:r>
              <a:rPr lang="en-US" sz="3200" b="1" i="1" dirty="0"/>
              <a:t>#hashtags </a:t>
            </a:r>
          </a:p>
        </p:txBody>
      </p:sp>
    </p:spTree>
    <p:extLst>
      <p:ext uri="{BB962C8B-B14F-4D97-AF65-F5344CB8AC3E}">
        <p14:creationId xmlns:p14="http://schemas.microsoft.com/office/powerpoint/2010/main" val="93754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40720-971A-C947-9930-2D0DB6F8F9EA}"/>
              </a:ext>
            </a:extLst>
          </p:cNvPr>
          <p:cNvSpPr>
            <a:spLocks noGrp="1"/>
          </p:cNvSpPr>
          <p:nvPr>
            <p:ph type="title"/>
          </p:nvPr>
        </p:nvSpPr>
        <p:spPr/>
        <p:txBody>
          <a:bodyPr/>
          <a:lstStyle/>
          <a:p>
            <a:r>
              <a:rPr lang="en-US" b="1" dirty="0"/>
              <a:t>Types of Social Media Advertising</a:t>
            </a:r>
          </a:p>
        </p:txBody>
      </p:sp>
      <p:sp>
        <p:nvSpPr>
          <p:cNvPr id="7" name="Content Placeholder 6">
            <a:extLst>
              <a:ext uri="{FF2B5EF4-FFF2-40B4-BE49-F238E27FC236}">
                <a16:creationId xmlns:a16="http://schemas.microsoft.com/office/drawing/2014/main" id="{CCDC7896-B156-3643-8630-0E09CCF03C36}"/>
              </a:ext>
            </a:extLst>
          </p:cNvPr>
          <p:cNvSpPr>
            <a:spLocks noGrp="1"/>
          </p:cNvSpPr>
          <p:nvPr>
            <p:ph sz="half" idx="1"/>
          </p:nvPr>
        </p:nvSpPr>
        <p:spPr/>
        <p:txBody>
          <a:bodyPr/>
          <a:lstStyle/>
          <a:p>
            <a:pPr marL="0" indent="0">
              <a:buNone/>
            </a:pPr>
            <a:r>
              <a:rPr lang="en-US" b="1" dirty="0"/>
              <a:t>Organic</a:t>
            </a:r>
          </a:p>
          <a:p>
            <a:r>
              <a:rPr lang="en-US" b="1" dirty="0"/>
              <a:t>Typically, no cost</a:t>
            </a:r>
          </a:p>
          <a:p>
            <a:r>
              <a:rPr lang="en-US" b="1" dirty="0"/>
              <a:t>Organization/user delivers posts to audience</a:t>
            </a:r>
          </a:p>
          <a:p>
            <a:r>
              <a:rPr lang="en-US" b="1" dirty="0"/>
              <a:t>Limited to who already follows or engages with your page</a:t>
            </a:r>
          </a:p>
        </p:txBody>
      </p:sp>
      <p:sp>
        <p:nvSpPr>
          <p:cNvPr id="8" name="Content Placeholder 7">
            <a:extLst>
              <a:ext uri="{FF2B5EF4-FFF2-40B4-BE49-F238E27FC236}">
                <a16:creationId xmlns:a16="http://schemas.microsoft.com/office/drawing/2014/main" id="{108BA6EC-DE28-8040-804F-0F0BB1467349}"/>
              </a:ext>
            </a:extLst>
          </p:cNvPr>
          <p:cNvSpPr>
            <a:spLocks noGrp="1"/>
          </p:cNvSpPr>
          <p:nvPr>
            <p:ph sz="half" idx="2"/>
          </p:nvPr>
        </p:nvSpPr>
        <p:spPr/>
        <p:txBody>
          <a:bodyPr/>
          <a:lstStyle/>
          <a:p>
            <a:pPr marL="0" indent="0">
              <a:buNone/>
            </a:pPr>
            <a:r>
              <a:rPr lang="en-US" b="1" dirty="0"/>
              <a:t>Paid/Sponsored</a:t>
            </a:r>
          </a:p>
          <a:p>
            <a:r>
              <a:rPr lang="en-US" b="1" dirty="0"/>
              <a:t>Post is boosted to users beyond who like/follow page</a:t>
            </a:r>
          </a:p>
          <a:p>
            <a:r>
              <a:rPr lang="en-US" b="1" dirty="0"/>
              <a:t>Broader, more tailored reach</a:t>
            </a:r>
          </a:p>
          <a:p>
            <a:r>
              <a:rPr lang="en-US" b="1" dirty="0"/>
              <a:t>Higher cost (price varies)</a:t>
            </a:r>
          </a:p>
        </p:txBody>
      </p:sp>
    </p:spTree>
    <p:extLst>
      <p:ext uri="{BB962C8B-B14F-4D97-AF65-F5344CB8AC3E}">
        <p14:creationId xmlns:p14="http://schemas.microsoft.com/office/powerpoint/2010/main" val="137837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D94F-E2E0-4B4B-95FB-DBAEEE5FF936}"/>
              </a:ext>
            </a:extLst>
          </p:cNvPr>
          <p:cNvSpPr>
            <a:spLocks noGrp="1"/>
          </p:cNvSpPr>
          <p:nvPr>
            <p:ph type="title"/>
          </p:nvPr>
        </p:nvSpPr>
        <p:spPr>
          <a:xfrm>
            <a:off x="622217" y="545432"/>
            <a:ext cx="4367378" cy="1703294"/>
          </a:xfrm>
        </p:spPr>
        <p:txBody>
          <a:bodyPr anchor="b">
            <a:normAutofit/>
          </a:bodyPr>
          <a:lstStyle/>
          <a:p>
            <a:r>
              <a:rPr lang="en-US" b="1" dirty="0"/>
              <a:t>Advertising Examples (Facebook)</a:t>
            </a:r>
          </a:p>
        </p:txBody>
      </p:sp>
      <p:pic>
        <p:nvPicPr>
          <p:cNvPr id="10" name="Picture Placeholder 9" descr="Graphical user interface, text&#10;&#10;Description automatically generated">
            <a:extLst>
              <a:ext uri="{FF2B5EF4-FFF2-40B4-BE49-F238E27FC236}">
                <a16:creationId xmlns:a16="http://schemas.microsoft.com/office/drawing/2014/main" id="{6445953F-9CE6-3148-A8D2-E6B0CA7EE2FB}"/>
              </a:ext>
            </a:extLst>
          </p:cNvPr>
          <p:cNvPicPr>
            <a:picLocks noGrp="1" noChangeAspect="1"/>
          </p:cNvPicPr>
          <p:nvPr>
            <p:ph type="pic" idx="1"/>
          </p:nvPr>
        </p:nvPicPr>
        <p:blipFill>
          <a:blip r:embed="rId3"/>
          <a:stretch>
            <a:fillRect/>
          </a:stretch>
        </p:blipFill>
        <p:spPr>
          <a:xfrm>
            <a:off x="6462224" y="184419"/>
            <a:ext cx="4628683" cy="6088537"/>
          </a:xfrm>
          <a:prstGeom prst="rect">
            <a:avLst/>
          </a:prstGeom>
        </p:spPr>
      </p:pic>
      <p:sp>
        <p:nvSpPr>
          <p:cNvPr id="15" name="Text Placeholder 3">
            <a:extLst>
              <a:ext uri="{FF2B5EF4-FFF2-40B4-BE49-F238E27FC236}">
                <a16:creationId xmlns:a16="http://schemas.microsoft.com/office/drawing/2014/main" id="{A6A9956F-61C1-4CED-A9E0-962ACDCF0448}"/>
              </a:ext>
            </a:extLst>
          </p:cNvPr>
          <p:cNvSpPr>
            <a:spLocks noGrp="1"/>
          </p:cNvSpPr>
          <p:nvPr>
            <p:ph type="body" sz="half" idx="2"/>
          </p:nvPr>
        </p:nvSpPr>
        <p:spPr>
          <a:xfrm>
            <a:off x="839788" y="2725270"/>
            <a:ext cx="3932237" cy="3143717"/>
          </a:xfrm>
        </p:spPr>
        <p:txBody>
          <a:bodyPr>
            <a:normAutofit/>
          </a:bodyPr>
          <a:lstStyle/>
          <a:p>
            <a:pPr marL="457200" indent="-457200">
              <a:buFont typeface="Wingdings" pitchFamily="2" charset="2"/>
              <a:buChar char="ü"/>
            </a:pPr>
            <a:r>
              <a:rPr lang="en-US" sz="2800" b="1" dirty="0"/>
              <a:t>Visual is emphasized</a:t>
            </a:r>
          </a:p>
          <a:p>
            <a:pPr marL="457200" indent="-457200">
              <a:buFont typeface="Wingdings" pitchFamily="2" charset="2"/>
              <a:buChar char="ü"/>
            </a:pPr>
            <a:r>
              <a:rPr lang="en-US" sz="2800" b="1" dirty="0"/>
              <a:t>More concise text</a:t>
            </a:r>
          </a:p>
          <a:p>
            <a:pPr marL="457200" indent="-457200">
              <a:buFont typeface="Wingdings" pitchFamily="2" charset="2"/>
              <a:buChar char="ü"/>
            </a:pPr>
            <a:r>
              <a:rPr lang="en-US" sz="2800" b="1" dirty="0"/>
              <a:t>Link to page/website</a:t>
            </a:r>
          </a:p>
        </p:txBody>
      </p:sp>
    </p:spTree>
    <p:extLst>
      <p:ext uri="{BB962C8B-B14F-4D97-AF65-F5344CB8AC3E}">
        <p14:creationId xmlns:p14="http://schemas.microsoft.com/office/powerpoint/2010/main" val="270696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Graphic Design Resource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6520070" y="1915077"/>
            <a:ext cx="4833730" cy="4351338"/>
          </a:xfrm>
        </p:spPr>
        <p:txBody>
          <a:bodyPr/>
          <a:lstStyle/>
          <a:p>
            <a:pPr marL="0" indent="0">
              <a:buNone/>
            </a:pPr>
            <a:r>
              <a:rPr lang="en-US" b="1" dirty="0"/>
              <a:t>Canva</a:t>
            </a:r>
          </a:p>
          <a:p>
            <a:pPr lvl="1"/>
            <a:r>
              <a:rPr lang="en-US" sz="2800" b="1" dirty="0">
                <a:solidFill>
                  <a:srgbClr val="115740"/>
                </a:solidFill>
              </a:rPr>
              <a:t>Free</a:t>
            </a:r>
          </a:p>
          <a:p>
            <a:pPr lvl="1"/>
            <a:r>
              <a:rPr lang="en-US" sz="2800" b="1" dirty="0">
                <a:solidFill>
                  <a:srgbClr val="115740"/>
                </a:solidFill>
              </a:rPr>
              <a:t>Various templates</a:t>
            </a:r>
          </a:p>
          <a:p>
            <a:pPr lvl="1"/>
            <a:r>
              <a:rPr lang="en-US" sz="2800" b="1" dirty="0">
                <a:solidFill>
                  <a:srgbClr val="115740"/>
                </a:solidFill>
              </a:rPr>
              <a:t>Create logos, flyers, invitations &amp; more</a:t>
            </a:r>
          </a:p>
          <a:p>
            <a:endParaRPr lang="en-US" dirty="0"/>
          </a:p>
        </p:txBody>
      </p:sp>
      <p:pic>
        <p:nvPicPr>
          <p:cNvPr id="4" name="Picture 2" descr="Canva Logo - PNG and Vector - Logo Download">
            <a:extLst>
              <a:ext uri="{FF2B5EF4-FFF2-40B4-BE49-F238E27FC236}">
                <a16:creationId xmlns:a16="http://schemas.microsoft.com/office/drawing/2014/main" id="{690070E6-43D5-0F4E-B3BD-26F6313C9B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844" y="1570431"/>
            <a:ext cx="4351338" cy="4351338"/>
          </a:xfrm>
          <a:prstGeom prst="rect">
            <a:avLst/>
          </a:prstGeom>
          <a:solidFill>
            <a:srgbClr val="FFFFFF"/>
          </a:solidFill>
        </p:spPr>
      </p:pic>
    </p:spTree>
    <p:extLst>
      <p:ext uri="{BB962C8B-B14F-4D97-AF65-F5344CB8AC3E}">
        <p14:creationId xmlns:p14="http://schemas.microsoft.com/office/powerpoint/2010/main" val="13403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Tips &amp; Resources</a:t>
            </a:r>
          </a:p>
        </p:txBody>
      </p:sp>
    </p:spTree>
    <p:extLst>
      <p:ext uri="{BB962C8B-B14F-4D97-AF65-F5344CB8AC3E}">
        <p14:creationId xmlns:p14="http://schemas.microsoft.com/office/powerpoint/2010/main" val="178053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07AEB2-DBFE-EE4B-832A-1B816FBFA79F}"/>
              </a:ext>
            </a:extLst>
          </p:cNvPr>
          <p:cNvSpPr>
            <a:spLocks noGrp="1"/>
          </p:cNvSpPr>
          <p:nvPr>
            <p:ph type="title"/>
          </p:nvPr>
        </p:nvSpPr>
        <p:spPr/>
        <p:txBody>
          <a:bodyPr anchor="ctr">
            <a:normAutofit/>
          </a:bodyPr>
          <a:lstStyle/>
          <a:p>
            <a:r>
              <a:rPr lang="en-US" b="1" dirty="0"/>
              <a:t>Tips for Social Media Recruitment</a:t>
            </a:r>
          </a:p>
        </p:txBody>
      </p:sp>
      <p:graphicFrame>
        <p:nvGraphicFramePr>
          <p:cNvPr id="5" name="Content Placeholder 2">
            <a:extLst>
              <a:ext uri="{FF2B5EF4-FFF2-40B4-BE49-F238E27FC236}">
                <a16:creationId xmlns:a16="http://schemas.microsoft.com/office/drawing/2014/main" id="{930FC767-04ED-1A4E-B67B-6D6AD8FCD089}"/>
              </a:ext>
            </a:extLst>
          </p:cNvPr>
          <p:cNvGraphicFramePr>
            <a:graphicFrameLocks noGrp="1"/>
          </p:cNvGraphicFramePr>
          <p:nvPr>
            <p:ph idx="1"/>
            <p:extLst>
              <p:ext uri="{D42A27DB-BD31-4B8C-83A1-F6EECF244321}">
                <p14:modId xmlns:p14="http://schemas.microsoft.com/office/powerpoint/2010/main" val="3600508524"/>
              </p:ext>
            </p:extLst>
          </p:nvPr>
        </p:nvGraphicFramePr>
        <p:xfrm>
          <a:off x="838200" y="19145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5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nchor="ctr">
            <a:normAutofit/>
          </a:bodyPr>
          <a:lstStyle/>
          <a:p>
            <a:r>
              <a:rPr lang="en-US" b="1" dirty="0"/>
              <a:t>Overview</a:t>
            </a:r>
          </a:p>
        </p:txBody>
      </p:sp>
      <p:graphicFrame>
        <p:nvGraphicFramePr>
          <p:cNvPr id="5" name="Content Placeholder 2">
            <a:extLst>
              <a:ext uri="{FF2B5EF4-FFF2-40B4-BE49-F238E27FC236}">
                <a16:creationId xmlns:a16="http://schemas.microsoft.com/office/drawing/2014/main" id="{45CEF9C4-20EA-42C7-9993-66CDC9CD8255}"/>
              </a:ext>
            </a:extLst>
          </p:cNvPr>
          <p:cNvGraphicFramePr>
            <a:graphicFrameLocks noGrp="1"/>
          </p:cNvGraphicFramePr>
          <p:nvPr>
            <p:ph idx="1"/>
            <p:extLst>
              <p:ext uri="{D42A27DB-BD31-4B8C-83A1-F6EECF244321}">
                <p14:modId xmlns:p14="http://schemas.microsoft.com/office/powerpoint/2010/main" val="3692580344"/>
              </p:ext>
            </p:extLst>
          </p:nvPr>
        </p:nvGraphicFramePr>
        <p:xfrm>
          <a:off x="838200" y="19145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302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Concerns to Keep in Mind</a:t>
            </a:r>
          </a:p>
        </p:txBody>
      </p:sp>
      <p:sp>
        <p:nvSpPr>
          <p:cNvPr id="5" name="Content Placeholder 4">
            <a:extLst>
              <a:ext uri="{FF2B5EF4-FFF2-40B4-BE49-F238E27FC236}">
                <a16:creationId xmlns:a16="http://schemas.microsoft.com/office/drawing/2014/main" id="{E921F11B-66E0-F442-8FE3-6EF6E78887F9}"/>
              </a:ext>
            </a:extLst>
          </p:cNvPr>
          <p:cNvSpPr>
            <a:spLocks noGrp="1"/>
          </p:cNvSpPr>
          <p:nvPr>
            <p:ph idx="1"/>
          </p:nvPr>
        </p:nvSpPr>
        <p:spPr/>
        <p:txBody>
          <a:bodyPr/>
          <a:lstStyle/>
          <a:p>
            <a:pPr lvl="0"/>
            <a:r>
              <a:rPr lang="en-US" sz="3200" b="1" dirty="0">
                <a:hlinkClick r:id="rId3"/>
              </a:rPr>
              <a:t>UTHSC Social Media Policy</a:t>
            </a:r>
            <a:endParaRPr lang="en-US" sz="3200" b="1" dirty="0"/>
          </a:p>
          <a:p>
            <a:pPr lvl="1"/>
            <a:r>
              <a:rPr lang="en-US" sz="2800" b="1" dirty="0"/>
              <a:t>Have at least two social media admins</a:t>
            </a:r>
          </a:p>
          <a:p>
            <a:pPr lvl="0"/>
            <a:r>
              <a:rPr lang="en-US" sz="3200" b="1" dirty="0"/>
              <a:t>Website privacy/terms of use </a:t>
            </a:r>
          </a:p>
          <a:p>
            <a:pPr lvl="0"/>
            <a:r>
              <a:rPr lang="en-US" sz="3200" b="1" dirty="0"/>
              <a:t>Varying results from study to study</a:t>
            </a:r>
          </a:p>
          <a:p>
            <a:pPr lvl="0"/>
            <a:r>
              <a:rPr lang="en-US" sz="3200" b="1" dirty="0"/>
              <a:t>Budget &amp; costs</a:t>
            </a:r>
          </a:p>
          <a:p>
            <a:r>
              <a:rPr lang="en-US" sz="3200" b="1" dirty="0"/>
              <a:t>IRB approval required</a:t>
            </a:r>
          </a:p>
          <a:p>
            <a:endParaRPr lang="en-US" dirty="0"/>
          </a:p>
        </p:txBody>
      </p:sp>
    </p:spTree>
    <p:extLst>
      <p:ext uri="{BB962C8B-B14F-4D97-AF65-F5344CB8AC3E}">
        <p14:creationId xmlns:p14="http://schemas.microsoft.com/office/powerpoint/2010/main" val="254278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r>
              <a:rPr lang="en-US" b="1" dirty="0">
                <a:hlinkClick r:id="rId3"/>
              </a:rPr>
              <a:t>NIH Guidance Regarding Social Media Tools</a:t>
            </a:r>
            <a:endParaRPr lang="en-US" b="1" dirty="0"/>
          </a:p>
          <a:p>
            <a:r>
              <a:rPr lang="en-US" b="1" dirty="0">
                <a:hlinkClick r:id="rId4"/>
              </a:rPr>
              <a:t>U.S. HHS Guidance on Institutional Review Board Review of Clinical Trial Websites</a:t>
            </a:r>
            <a:endParaRPr lang="en-US" b="1" dirty="0"/>
          </a:p>
          <a:p>
            <a:r>
              <a:rPr lang="en-US" b="1" dirty="0">
                <a:hlinkClick r:id="rId5"/>
              </a:rPr>
              <a:t>Beginner’s Guide to Using Facebook Advertising for Patient Recruitment (Trialfacts)</a:t>
            </a:r>
            <a:endParaRPr lang="en-US" b="1" dirty="0"/>
          </a:p>
          <a:p>
            <a:r>
              <a:rPr lang="en-US" b="1" dirty="0">
                <a:hlinkClick r:id="rId6"/>
              </a:rPr>
              <a:t>Meta Ad Library</a:t>
            </a:r>
            <a:endParaRPr lang="en-US" b="1" dirty="0"/>
          </a:p>
          <a:p>
            <a:pPr lvl="1"/>
            <a:r>
              <a:rPr lang="en-US" b="1" dirty="0"/>
              <a:t>To search: Select country</a:t>
            </a:r>
            <a:r>
              <a:rPr lang="en-US" b="1" dirty="0">
                <a:sym typeface="Wingdings" pitchFamily="2" charset="2"/>
              </a:rPr>
              <a:t> </a:t>
            </a:r>
            <a:r>
              <a:rPr lang="en-US" b="1" dirty="0"/>
              <a:t>Ad category</a:t>
            </a:r>
            <a:r>
              <a:rPr lang="en-US" dirty="0"/>
              <a:t>: All Ads </a:t>
            </a:r>
            <a:r>
              <a:rPr lang="en-US" dirty="0">
                <a:sym typeface="Wingdings" pitchFamily="2" charset="2"/>
              </a:rPr>
              <a:t> 	           </a:t>
            </a:r>
            <a:r>
              <a:rPr lang="en-US" b="1" dirty="0"/>
              <a:t>Keyword</a:t>
            </a:r>
            <a:r>
              <a:rPr lang="en-US" dirty="0"/>
              <a:t>: clinical trials </a:t>
            </a:r>
            <a:endParaRPr lang="en-US" b="1" dirty="0"/>
          </a:p>
        </p:txBody>
      </p:sp>
    </p:spTree>
    <p:extLst>
      <p:ext uri="{BB962C8B-B14F-4D97-AF65-F5344CB8AC3E}">
        <p14:creationId xmlns:p14="http://schemas.microsoft.com/office/powerpoint/2010/main" val="278534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Social Media Scope</a:t>
            </a:r>
          </a:p>
        </p:txBody>
      </p:sp>
    </p:spTree>
    <p:extLst>
      <p:ext uri="{BB962C8B-B14F-4D97-AF65-F5344CB8AC3E}">
        <p14:creationId xmlns:p14="http://schemas.microsoft.com/office/powerpoint/2010/main" val="11035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Why Use Social Media?</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p:txBody>
          <a:bodyPr/>
          <a:lstStyle/>
          <a:p>
            <a:pPr fontAlgn="base"/>
            <a:r>
              <a:rPr lang="en-US" sz="3200" b="1" dirty="0"/>
              <a:t>Access to a wider range of potential participants </a:t>
            </a:r>
          </a:p>
          <a:p>
            <a:pPr fontAlgn="base"/>
            <a:r>
              <a:rPr lang="en-US" sz="3200" b="1" dirty="0"/>
              <a:t>Facilitating information sharing through social networks  </a:t>
            </a:r>
          </a:p>
          <a:p>
            <a:pPr fontAlgn="base"/>
            <a:r>
              <a:rPr lang="en-US" sz="3200" b="1" dirty="0"/>
              <a:t>Free or relatively inexpensive to use </a:t>
            </a:r>
          </a:p>
          <a:p>
            <a:pPr fontAlgn="base"/>
            <a:r>
              <a:rPr lang="en-US" sz="3200" b="1" dirty="0"/>
              <a:t>Unlimited recruitment opportunity </a:t>
            </a:r>
          </a:p>
          <a:p>
            <a:pPr fontAlgn="base"/>
            <a:r>
              <a:rPr lang="en-US" sz="3200" b="1" dirty="0"/>
              <a:t>Targeted advertisements </a:t>
            </a:r>
          </a:p>
          <a:p>
            <a:endParaRPr lang="en-US" dirty="0"/>
          </a:p>
        </p:txBody>
      </p:sp>
    </p:spTree>
    <p:extLst>
      <p:ext uri="{BB962C8B-B14F-4D97-AF65-F5344CB8AC3E}">
        <p14:creationId xmlns:p14="http://schemas.microsoft.com/office/powerpoint/2010/main" val="213672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7"/>
            <a:ext cx="10515600" cy="1325563"/>
          </a:xfrm>
        </p:spPr>
        <p:txBody>
          <a:bodyPr anchor="ctr">
            <a:normAutofit/>
          </a:bodyPr>
          <a:lstStyle/>
          <a:p>
            <a:r>
              <a:rPr lang="en-US" b="1" dirty="0"/>
              <a:t>Who’s Using Social Media?</a:t>
            </a:r>
          </a:p>
        </p:txBody>
      </p:sp>
      <p:pic>
        <p:nvPicPr>
          <p:cNvPr id="4" name="Picture Placeholder 5" descr="Chart, line chart&#10;&#10;Description automatically generated">
            <a:extLst>
              <a:ext uri="{FF2B5EF4-FFF2-40B4-BE49-F238E27FC236}">
                <a16:creationId xmlns:a16="http://schemas.microsoft.com/office/drawing/2014/main" id="{5B9C217D-3C43-E54F-9C23-7DEC1F57D1CA}"/>
              </a:ext>
            </a:extLst>
          </p:cNvPr>
          <p:cNvPicPr>
            <a:picLocks noChangeAspect="1"/>
          </p:cNvPicPr>
          <p:nvPr/>
        </p:nvPicPr>
        <p:blipFill>
          <a:blip r:embed="rId3"/>
          <a:stretch>
            <a:fillRect/>
          </a:stretch>
        </p:blipFill>
        <p:spPr>
          <a:xfrm>
            <a:off x="534838" y="1599531"/>
            <a:ext cx="5637362" cy="4577431"/>
          </a:xfrm>
          <a:prstGeom prst="rect">
            <a:avLst/>
          </a:prstGeom>
          <a:noFill/>
        </p:spPr>
      </p:pic>
      <p:sp>
        <p:nvSpPr>
          <p:cNvPr id="3" name="Content Placeholder 2">
            <a:extLst>
              <a:ext uri="{FF2B5EF4-FFF2-40B4-BE49-F238E27FC236}">
                <a16:creationId xmlns:a16="http://schemas.microsoft.com/office/drawing/2014/main" id="{79B044E1-C6F9-A244-8852-60098FFF5165}"/>
              </a:ext>
            </a:extLst>
          </p:cNvPr>
          <p:cNvSpPr>
            <a:spLocks noGrp="1"/>
          </p:cNvSpPr>
          <p:nvPr>
            <p:ph sz="half" idx="2"/>
          </p:nvPr>
        </p:nvSpPr>
        <p:spPr>
          <a:xfrm>
            <a:off x="6172200" y="1825625"/>
            <a:ext cx="5181600" cy="4351338"/>
          </a:xfrm>
        </p:spPr>
        <p:txBody>
          <a:bodyPr>
            <a:normAutofit/>
          </a:bodyPr>
          <a:lstStyle/>
          <a:p>
            <a:r>
              <a:rPr lang="en-US" b="1" dirty="0"/>
              <a:t>72% of the public uses some type of social media</a:t>
            </a:r>
          </a:p>
          <a:p>
            <a:pPr lvl="1"/>
            <a:r>
              <a:rPr lang="en-US" sz="2800" b="1" dirty="0">
                <a:solidFill>
                  <a:srgbClr val="115740"/>
                </a:solidFill>
              </a:rPr>
              <a:t>Ages 18 to 29: 84%</a:t>
            </a:r>
          </a:p>
          <a:p>
            <a:pPr lvl="1"/>
            <a:r>
              <a:rPr lang="en-US" sz="2800" b="1" dirty="0">
                <a:solidFill>
                  <a:srgbClr val="115740"/>
                </a:solidFill>
              </a:rPr>
              <a:t>Ages 30 to 49: 81%</a:t>
            </a:r>
          </a:p>
          <a:p>
            <a:pPr lvl="1"/>
            <a:r>
              <a:rPr lang="en-US" sz="2800" b="1" dirty="0">
                <a:solidFill>
                  <a:srgbClr val="115740"/>
                </a:solidFill>
              </a:rPr>
              <a:t>Ages 50 to 64: 73% </a:t>
            </a:r>
          </a:p>
          <a:p>
            <a:pPr lvl="1"/>
            <a:r>
              <a:rPr lang="en-US" sz="2800" b="1" dirty="0">
                <a:solidFill>
                  <a:srgbClr val="115740"/>
                </a:solidFill>
              </a:rPr>
              <a:t>Ages 65 and older: 45% </a:t>
            </a:r>
          </a:p>
          <a:p>
            <a:endParaRPr lang="en-US" dirty="0"/>
          </a:p>
        </p:txBody>
      </p:sp>
    </p:spTree>
    <p:extLst>
      <p:ext uri="{BB962C8B-B14F-4D97-AF65-F5344CB8AC3E}">
        <p14:creationId xmlns:p14="http://schemas.microsoft.com/office/powerpoint/2010/main" val="210113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b="1" dirty="0"/>
              <a:t>Popular Social Platforms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200" y="1915077"/>
            <a:ext cx="4290391" cy="4351338"/>
          </a:xfrm>
        </p:spPr>
        <p:txBody>
          <a:bodyPr/>
          <a:lstStyle/>
          <a:p>
            <a:r>
              <a:rPr lang="en-US" b="1" dirty="0"/>
              <a:t>Facebook (Meta)</a:t>
            </a:r>
          </a:p>
          <a:p>
            <a:r>
              <a:rPr lang="en-US" b="1" dirty="0"/>
              <a:t>X</a:t>
            </a:r>
          </a:p>
          <a:p>
            <a:r>
              <a:rPr lang="en-US" b="1" dirty="0"/>
              <a:t>Instagram (Meta)</a:t>
            </a:r>
          </a:p>
          <a:p>
            <a:r>
              <a:rPr lang="en-US" b="1" dirty="0" err="1"/>
              <a:t>Youtube</a:t>
            </a:r>
            <a:r>
              <a:rPr lang="en-US" b="1" dirty="0"/>
              <a:t> (Google)</a:t>
            </a:r>
          </a:p>
          <a:p>
            <a:endParaRPr lang="en-US" dirty="0"/>
          </a:p>
        </p:txBody>
      </p:sp>
      <p:pic>
        <p:nvPicPr>
          <p:cNvPr id="4" name="Picture 4" descr="Intagram | Facebook Messenger | From Meta | Aplicaciones | Smartphone |  Cambio de nombre | Cómo se llaman | Metaverso | nnda | nnni | DEPOR-PLAY |  DEPOR">
            <a:extLst>
              <a:ext uri="{FF2B5EF4-FFF2-40B4-BE49-F238E27FC236}">
                <a16:creationId xmlns:a16="http://schemas.microsoft.com/office/drawing/2014/main" id="{0B1D00B9-47AB-B94B-9F48-1764DAC8F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168" y="1915077"/>
            <a:ext cx="2482942" cy="2482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oogle Ads YouTube - How to Advertising on Google YouTube - TrendEbook">
            <a:extLst>
              <a:ext uri="{FF2B5EF4-FFF2-40B4-BE49-F238E27FC236}">
                <a16:creationId xmlns:a16="http://schemas.microsoft.com/office/drawing/2014/main" id="{0F7212ED-B7F1-464A-880C-DEEB26E95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762" y="2200162"/>
            <a:ext cx="3361038" cy="1890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Download LinkedIn Logo in SVG Vector or PNG File Format - Logo.wine">
            <a:extLst>
              <a:ext uri="{FF2B5EF4-FFF2-40B4-BE49-F238E27FC236}">
                <a16:creationId xmlns:a16="http://schemas.microsoft.com/office/drawing/2014/main" id="{69D559CC-A617-BA48-8A56-BD0608CA1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210" y="4135523"/>
            <a:ext cx="3090141" cy="213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5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5E7B99-2F1A-774C-8FB6-0EAD724E6F3D}"/>
              </a:ext>
            </a:extLst>
          </p:cNvPr>
          <p:cNvSpPr>
            <a:spLocks noGrp="1"/>
          </p:cNvSpPr>
          <p:nvPr>
            <p:ph type="title"/>
          </p:nvPr>
        </p:nvSpPr>
        <p:spPr/>
        <p:txBody>
          <a:bodyPr/>
          <a:lstStyle/>
          <a:p>
            <a:r>
              <a:rPr lang="en-US" b="1" dirty="0"/>
              <a:t>Common Social Media Measurements</a:t>
            </a:r>
          </a:p>
        </p:txBody>
      </p:sp>
      <p:sp>
        <p:nvSpPr>
          <p:cNvPr id="6" name="Content Placeholder 5">
            <a:extLst>
              <a:ext uri="{FF2B5EF4-FFF2-40B4-BE49-F238E27FC236}">
                <a16:creationId xmlns:a16="http://schemas.microsoft.com/office/drawing/2014/main" id="{3C81E7CC-A3D7-A24E-99A5-0BA052114659}"/>
              </a:ext>
            </a:extLst>
          </p:cNvPr>
          <p:cNvSpPr>
            <a:spLocks noGrp="1"/>
          </p:cNvSpPr>
          <p:nvPr>
            <p:ph idx="1"/>
          </p:nvPr>
        </p:nvSpPr>
        <p:spPr/>
        <p:txBody>
          <a:bodyPr>
            <a:normAutofit/>
          </a:bodyPr>
          <a:lstStyle/>
          <a:p>
            <a:r>
              <a:rPr lang="en-US" sz="3200" b="1" dirty="0"/>
              <a:t>Impressions</a:t>
            </a:r>
          </a:p>
          <a:p>
            <a:r>
              <a:rPr lang="en-US" sz="3200" b="1" dirty="0"/>
              <a:t>Engagement</a:t>
            </a:r>
          </a:p>
          <a:p>
            <a:pPr lvl="1"/>
            <a:r>
              <a:rPr lang="en-US" sz="2800" b="1" dirty="0"/>
              <a:t>Likes (page &amp; posts)</a:t>
            </a:r>
          </a:p>
          <a:p>
            <a:pPr lvl="1"/>
            <a:r>
              <a:rPr lang="en-US" sz="2800" b="1" dirty="0"/>
              <a:t>Favorites</a:t>
            </a:r>
          </a:p>
          <a:p>
            <a:pPr lvl="1"/>
            <a:r>
              <a:rPr lang="en-US" sz="2800" b="1" dirty="0"/>
              <a:t>Comments </a:t>
            </a:r>
          </a:p>
          <a:p>
            <a:pPr lvl="1"/>
            <a:r>
              <a:rPr lang="en-US" sz="2800" b="1" dirty="0"/>
              <a:t>Shares </a:t>
            </a:r>
          </a:p>
          <a:p>
            <a:pPr lvl="1"/>
            <a:r>
              <a:rPr lang="en-US" sz="2800" b="1" dirty="0"/>
              <a:t>Retweets</a:t>
            </a:r>
          </a:p>
          <a:p>
            <a:pPr lvl="1"/>
            <a:r>
              <a:rPr lang="en-US" sz="2800" b="1" dirty="0"/>
              <a:t>Followers </a:t>
            </a:r>
            <a:endParaRPr lang="en-US" dirty="0"/>
          </a:p>
          <a:p>
            <a:endParaRPr lang="en-US" dirty="0"/>
          </a:p>
          <a:p>
            <a:endParaRPr lang="en-US" dirty="0"/>
          </a:p>
        </p:txBody>
      </p:sp>
    </p:spTree>
    <p:extLst>
      <p:ext uri="{BB962C8B-B14F-4D97-AF65-F5344CB8AC3E}">
        <p14:creationId xmlns:p14="http://schemas.microsoft.com/office/powerpoint/2010/main" val="6556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9788" y="457200"/>
            <a:ext cx="3932237" cy="1600200"/>
          </a:xfrm>
        </p:spPr>
        <p:txBody>
          <a:bodyPr anchor="b">
            <a:normAutofit/>
          </a:bodyPr>
          <a:lstStyle/>
          <a:p>
            <a:r>
              <a:rPr lang="en-US" sz="4000" b="1" dirty="0"/>
              <a:t>Where’s Your Audience?</a:t>
            </a:r>
          </a:p>
        </p:txBody>
      </p:sp>
      <p:pic>
        <p:nvPicPr>
          <p:cNvPr id="4" name="Picture 2" descr="Use of online platforms, apps varies – sometimes widely – by demographic group">
            <a:extLst>
              <a:ext uri="{FF2B5EF4-FFF2-40B4-BE49-F238E27FC236}">
                <a16:creationId xmlns:a16="http://schemas.microsoft.com/office/drawing/2014/main" id="{60260533-9B52-7744-B824-E3D7E54244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698096" y="138023"/>
            <a:ext cx="5924902" cy="6111217"/>
          </a:xfrm>
          <a:prstGeom prst="rect">
            <a:avLst/>
          </a:prstGeom>
          <a:noFill/>
        </p:spPr>
      </p:pic>
      <p:sp>
        <p:nvSpPr>
          <p:cNvPr id="3" name="Content Placeholder 2">
            <a:extLst>
              <a:ext uri="{FF2B5EF4-FFF2-40B4-BE49-F238E27FC236}">
                <a16:creationId xmlns:a16="http://schemas.microsoft.com/office/drawing/2014/main" id="{79B044E1-C6F9-A244-8852-60098FFF5165}"/>
              </a:ext>
            </a:extLst>
          </p:cNvPr>
          <p:cNvSpPr>
            <a:spLocks noGrp="1"/>
          </p:cNvSpPr>
          <p:nvPr>
            <p:ph type="body" sz="half" idx="2"/>
          </p:nvPr>
        </p:nvSpPr>
        <p:spPr>
          <a:xfrm>
            <a:off x="839788" y="2057400"/>
            <a:ext cx="3932237" cy="3811588"/>
          </a:xfrm>
        </p:spPr>
        <p:txBody>
          <a:bodyPr>
            <a:normAutofit/>
          </a:bodyPr>
          <a:lstStyle/>
          <a:p>
            <a:pPr marL="342900" indent="-342900">
              <a:buFont typeface="Arial" panose="020B0604020202020204" pitchFamily="34" charset="0"/>
              <a:buChar char="•"/>
            </a:pPr>
            <a:r>
              <a:rPr lang="en-US" sz="2400" b="1" dirty="0"/>
              <a:t>YouTube and Facebook are the most popular platforms</a:t>
            </a:r>
          </a:p>
          <a:p>
            <a:pPr marL="342900" indent="-342900">
              <a:buFont typeface="Arial" panose="020B0604020202020204" pitchFamily="34" charset="0"/>
              <a:buChar char="•"/>
            </a:pPr>
            <a:r>
              <a:rPr lang="en-US" sz="2400" b="1" dirty="0"/>
              <a:t>WhatsApp (Meta) is most common among Hispanic Americans</a:t>
            </a:r>
          </a:p>
          <a:p>
            <a:pPr marL="342900" indent="-342900">
              <a:buFont typeface="Arial" panose="020B0604020202020204" pitchFamily="34" charset="0"/>
              <a:buChar char="•"/>
            </a:pPr>
            <a:r>
              <a:rPr lang="en-US" sz="2400" b="1" dirty="0"/>
              <a:t>Instagram &amp; Snapchat is most popular among 18-29 year </a:t>
            </a:r>
            <a:r>
              <a:rPr lang="en-US" sz="2400" b="1" dirty="0" err="1"/>
              <a:t>olds</a:t>
            </a:r>
            <a:endParaRPr lang="en-US" sz="2400" b="1" dirty="0"/>
          </a:p>
          <a:p>
            <a:endParaRPr lang="en-US" dirty="0"/>
          </a:p>
        </p:txBody>
      </p:sp>
    </p:spTree>
    <p:extLst>
      <p:ext uri="{BB962C8B-B14F-4D97-AF65-F5344CB8AC3E}">
        <p14:creationId xmlns:p14="http://schemas.microsoft.com/office/powerpoint/2010/main" val="145231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b="1" dirty="0"/>
              <a:t>Utilizing Social Media</a:t>
            </a:r>
          </a:p>
        </p:txBody>
      </p:sp>
    </p:spTree>
    <p:extLst>
      <p:ext uri="{BB962C8B-B14F-4D97-AF65-F5344CB8AC3E}">
        <p14:creationId xmlns:p14="http://schemas.microsoft.com/office/powerpoint/2010/main" val="1164064028"/>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1CD7C5D5-7372-E545-BC66-09B17C23D80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DD0AE88C-F3C8-0641-8013-CBF595DF0D3D}"/>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DB773883AD3048A88EA7B3BD9DC026" ma:contentTypeVersion="10" ma:contentTypeDescription="Create a new document." ma:contentTypeScope="" ma:versionID="d11a306b637a8f09e11bf27426be7ca1">
  <xsd:schema xmlns:xsd="http://www.w3.org/2001/XMLSchema" xmlns:xs="http://www.w3.org/2001/XMLSchema" xmlns:p="http://schemas.microsoft.com/office/2006/metadata/properties" xmlns:ns2="f76a0f58-7f3e-4dee-998e-8d01334dce2a" xmlns:ns3="cb6a0c6b-8bc0-4126-af1d-cc9d398efd30" targetNamespace="http://schemas.microsoft.com/office/2006/metadata/properties" ma:root="true" ma:fieldsID="bcbdd214351249b0e6441c5e84278034" ns2:_="" ns3:_="">
    <xsd:import namespace="f76a0f58-7f3e-4dee-998e-8d01334dce2a"/>
    <xsd:import namespace="cb6a0c6b-8bc0-4126-af1d-cc9d398efd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a0f58-7f3e-4dee-998e-8d01334dce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6a0c6b-8bc0-4126-af1d-cc9d398efd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75DE6-77BC-49A2-A0C7-F38E5FE6FBB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1ADA12-4E29-4221-B552-E1C8C8DFD8C1}">
  <ds:schemaRefs>
    <ds:schemaRef ds:uri="http://schemas.microsoft.com/sharepoint/v3/contenttype/forms"/>
  </ds:schemaRefs>
</ds:datastoreItem>
</file>

<file path=customXml/itemProps3.xml><?xml version="1.0" encoding="utf-8"?>
<ds:datastoreItem xmlns:ds="http://schemas.openxmlformats.org/officeDocument/2006/customXml" ds:itemID="{91F73A5E-825D-44D4-BBD1-0CD45449D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a0f58-7f3e-4dee-998e-8d01334dce2a"/>
    <ds:schemaRef ds:uri="cb6a0c6b-8bc0-4126-af1d-cc9d398ef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slides</Template>
  <TotalTime>4947</TotalTime>
  <Words>1591</Words>
  <Application>Microsoft Macintosh PowerPoint</Application>
  <PresentationFormat>Widescreen</PresentationFormat>
  <Paragraphs>218</Paragraphs>
  <Slides>21</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Arial Black</vt:lpstr>
      <vt:lpstr>Calibri</vt:lpstr>
      <vt:lpstr>Wingdings</vt:lpstr>
      <vt:lpstr>Title slides</vt:lpstr>
      <vt:lpstr>UTHSC content slides</vt:lpstr>
      <vt:lpstr>Section breaks</vt:lpstr>
      <vt:lpstr>1_End slides</vt:lpstr>
      <vt:lpstr>Social Media in Research Recruitment</vt:lpstr>
      <vt:lpstr>Overview</vt:lpstr>
      <vt:lpstr>Social Media Scope</vt:lpstr>
      <vt:lpstr>Why Use Social Media?</vt:lpstr>
      <vt:lpstr>Who’s Using Social Media?</vt:lpstr>
      <vt:lpstr>Popular Social Platforms</vt:lpstr>
      <vt:lpstr>Common Social Media Measurements</vt:lpstr>
      <vt:lpstr>Where’s Your Audience?</vt:lpstr>
      <vt:lpstr>Utilizing Social Media</vt:lpstr>
      <vt:lpstr>How Much Time Do You Have? </vt:lpstr>
      <vt:lpstr>Creating Your Study Page</vt:lpstr>
      <vt:lpstr>Creating Your Study Page</vt:lpstr>
      <vt:lpstr>Facebook Page Example</vt:lpstr>
      <vt:lpstr>Social Media Content Ideas</vt:lpstr>
      <vt:lpstr>Types of Social Media Advertising</vt:lpstr>
      <vt:lpstr>Advertising Examples (Facebook)</vt:lpstr>
      <vt:lpstr>Graphic Design Resource</vt:lpstr>
      <vt:lpstr>Tips &amp; Resources</vt:lpstr>
      <vt:lpstr>Tips for Social Media Recruitment</vt:lpstr>
      <vt:lpstr>Concerns to Keep in Mind</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in Research Recruitment</dc:title>
  <dc:creator>Evans, Ashley G</dc:creator>
  <cp:lastModifiedBy>Lee Anne</cp:lastModifiedBy>
  <cp:revision>19</cp:revision>
  <dcterms:created xsi:type="dcterms:W3CDTF">2021-12-13T14:39:56Z</dcterms:created>
  <dcterms:modified xsi:type="dcterms:W3CDTF">2024-11-18T17:09:27Z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0x010100F8DB773883AD3048A88EA7B3BD9DC026</vt:lpwstr>
  </property>
</Properties>
</file>