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27"/>
  </p:notesMasterIdLst>
  <p:sldIdLst>
    <p:sldId id="476" r:id="rId8"/>
    <p:sldId id="466" r:id="rId9"/>
    <p:sldId id="259" r:id="rId10"/>
    <p:sldId id="283" r:id="rId11"/>
    <p:sldId id="265" r:id="rId12"/>
    <p:sldId id="467" r:id="rId13"/>
    <p:sldId id="268" r:id="rId14"/>
    <p:sldId id="468" r:id="rId15"/>
    <p:sldId id="262" r:id="rId16"/>
    <p:sldId id="270" r:id="rId17"/>
    <p:sldId id="469" r:id="rId18"/>
    <p:sldId id="282" r:id="rId19"/>
    <p:sldId id="284" r:id="rId20"/>
    <p:sldId id="264" r:id="rId21"/>
    <p:sldId id="272" r:id="rId22"/>
    <p:sldId id="475" r:id="rId23"/>
    <p:sldId id="473" r:id="rId24"/>
    <p:sldId id="286" r:id="rId25"/>
    <p:sldId id="4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41F"/>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p:restoredTop sz="75646"/>
  </p:normalViewPr>
  <p:slideViewPr>
    <p:cSldViewPr snapToGrid="0" snapToObjects="1">
      <p:cViewPr varScale="1">
        <p:scale>
          <a:sx n="95" d="100"/>
          <a:sy n="95" d="100"/>
        </p:scale>
        <p:origin x="19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1C2CA-F455-412E-AD3D-D9F4404302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46A674-4D24-48B6-9075-00C1B04B2FF6}">
      <dgm:prSet/>
      <dgm:spPr/>
      <dgm:t>
        <a:bodyPr/>
        <a:lstStyle/>
        <a:p>
          <a:pPr>
            <a:lnSpc>
              <a:spcPct val="100000"/>
            </a:lnSpc>
          </a:pPr>
          <a:r>
            <a:rPr lang="en-US" dirty="0"/>
            <a:t>Recruiting Families</a:t>
          </a:r>
        </a:p>
      </dgm:t>
    </dgm:pt>
    <dgm:pt modelId="{47864D48-80F4-4511-98FD-B0E9B802A8B1}" type="parTrans" cxnId="{0A4EFDFF-74B1-4D3E-9C19-3B481F818FF1}">
      <dgm:prSet/>
      <dgm:spPr/>
      <dgm:t>
        <a:bodyPr/>
        <a:lstStyle/>
        <a:p>
          <a:endParaRPr lang="en-US"/>
        </a:p>
      </dgm:t>
    </dgm:pt>
    <dgm:pt modelId="{BC79D364-3850-4B6A-9E9E-B08FFADD7309}" type="sibTrans" cxnId="{0A4EFDFF-74B1-4D3E-9C19-3B481F818FF1}">
      <dgm:prSet/>
      <dgm:spPr/>
      <dgm:t>
        <a:bodyPr/>
        <a:lstStyle/>
        <a:p>
          <a:endParaRPr lang="en-US"/>
        </a:p>
      </dgm:t>
    </dgm:pt>
    <dgm:pt modelId="{A333B294-12A6-47B8-B6B2-7F3DE0F6DE07}">
      <dgm:prSet/>
      <dgm:spPr/>
      <dgm:t>
        <a:bodyPr/>
        <a:lstStyle/>
        <a:p>
          <a:pPr>
            <a:lnSpc>
              <a:spcPct val="100000"/>
            </a:lnSpc>
          </a:pPr>
          <a:r>
            <a:rPr lang="en-US" b="0" dirty="0"/>
            <a:t>Retaining Families</a:t>
          </a:r>
          <a:endParaRPr lang="en-US" dirty="0"/>
        </a:p>
      </dgm:t>
    </dgm:pt>
    <dgm:pt modelId="{97582DEC-58FE-4ECD-86B2-0DAB61E8A6AE}" type="parTrans" cxnId="{7D2BB6ED-9BFC-4EEF-B268-0D2982229763}">
      <dgm:prSet/>
      <dgm:spPr/>
      <dgm:t>
        <a:bodyPr/>
        <a:lstStyle/>
        <a:p>
          <a:endParaRPr lang="en-US"/>
        </a:p>
      </dgm:t>
    </dgm:pt>
    <dgm:pt modelId="{9D310310-5905-406A-ADC0-65CB6B18524C}" type="sibTrans" cxnId="{7D2BB6ED-9BFC-4EEF-B268-0D2982229763}">
      <dgm:prSet/>
      <dgm:spPr/>
      <dgm:t>
        <a:bodyPr/>
        <a:lstStyle/>
        <a:p>
          <a:endParaRPr lang="en-US"/>
        </a:p>
      </dgm:t>
    </dgm:pt>
    <dgm:pt modelId="{8BDE71C1-F8DF-4508-A7DC-F78F87B6F691}">
      <dgm:prSet/>
      <dgm:spPr/>
      <dgm:t>
        <a:bodyPr/>
        <a:lstStyle/>
        <a:p>
          <a:pPr>
            <a:lnSpc>
              <a:spcPct val="100000"/>
            </a:lnSpc>
          </a:pPr>
          <a:r>
            <a:rPr lang="en-US" b="0" dirty="0"/>
            <a:t>Resources</a:t>
          </a:r>
          <a:endParaRPr lang="en-US" dirty="0"/>
        </a:p>
      </dgm:t>
    </dgm:pt>
    <dgm:pt modelId="{9BFEDB93-D3EA-4455-BEAD-20BDAD7F2BF0}" type="parTrans" cxnId="{17D0DF17-40C0-447E-9793-86B6612D8DA1}">
      <dgm:prSet/>
      <dgm:spPr/>
      <dgm:t>
        <a:bodyPr/>
        <a:lstStyle/>
        <a:p>
          <a:endParaRPr lang="en-US"/>
        </a:p>
      </dgm:t>
    </dgm:pt>
    <dgm:pt modelId="{5B30270A-6CA1-46DB-834F-459869ED3211}" type="sibTrans" cxnId="{17D0DF17-40C0-447E-9793-86B6612D8DA1}">
      <dgm:prSet/>
      <dgm:spPr/>
      <dgm:t>
        <a:bodyPr/>
        <a:lstStyle/>
        <a:p>
          <a:endParaRPr lang="en-US"/>
        </a:p>
      </dgm:t>
    </dgm:pt>
    <dgm:pt modelId="{0CB7F6ED-0A76-4D65-9731-28A08A010EC2}" type="pres">
      <dgm:prSet presAssocID="{CD61C2CA-F455-412E-AD3D-D9F440430249}" presName="root" presStyleCnt="0">
        <dgm:presLayoutVars>
          <dgm:dir/>
          <dgm:resizeHandles val="exact"/>
        </dgm:presLayoutVars>
      </dgm:prSet>
      <dgm:spPr/>
    </dgm:pt>
    <dgm:pt modelId="{ECC8BE1A-410F-4B0D-9AA0-058E4A9EF767}" type="pres">
      <dgm:prSet presAssocID="{2B46A674-4D24-48B6-9075-00C1B04B2FF6}" presName="compNode" presStyleCnt="0"/>
      <dgm:spPr/>
    </dgm:pt>
    <dgm:pt modelId="{8FB2573E-9E19-4D78-B549-0478E03D5A43}" type="pres">
      <dgm:prSet presAssocID="{2B46A674-4D24-48B6-9075-00C1B04B2FF6}" presName="bgRect" presStyleLbl="bgShp" presStyleIdx="0" presStyleCnt="3"/>
      <dgm:spPr/>
    </dgm:pt>
    <dgm:pt modelId="{782DF57C-D432-4F98-8829-D02DC75FCC18}" type="pres">
      <dgm:prSet presAssocID="{2B46A674-4D24-48B6-9075-00C1B04B2F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F6853B46-70FA-4402-89E9-3E10441FE40A}" type="pres">
      <dgm:prSet presAssocID="{2B46A674-4D24-48B6-9075-00C1B04B2FF6}" presName="spaceRect" presStyleCnt="0"/>
      <dgm:spPr/>
    </dgm:pt>
    <dgm:pt modelId="{03A4D0AE-04D2-494C-AF0B-1EC82B704008}" type="pres">
      <dgm:prSet presAssocID="{2B46A674-4D24-48B6-9075-00C1B04B2FF6}" presName="parTx" presStyleLbl="revTx" presStyleIdx="0" presStyleCnt="3">
        <dgm:presLayoutVars>
          <dgm:chMax val="0"/>
          <dgm:chPref val="0"/>
        </dgm:presLayoutVars>
      </dgm:prSet>
      <dgm:spPr/>
    </dgm:pt>
    <dgm:pt modelId="{56C5B1FB-0AB9-4523-AEAE-05423F963CF4}" type="pres">
      <dgm:prSet presAssocID="{BC79D364-3850-4B6A-9E9E-B08FFADD7309}" presName="sibTrans" presStyleCnt="0"/>
      <dgm:spPr/>
    </dgm:pt>
    <dgm:pt modelId="{338A9DB1-099F-4A17-9ABB-58C1D9D82DB5}" type="pres">
      <dgm:prSet presAssocID="{A333B294-12A6-47B8-B6B2-7F3DE0F6DE07}" presName="compNode" presStyleCnt="0"/>
      <dgm:spPr/>
    </dgm:pt>
    <dgm:pt modelId="{DC75D7DF-A2B0-4155-9B0E-CAA74F7C9314}" type="pres">
      <dgm:prSet presAssocID="{A333B294-12A6-47B8-B6B2-7F3DE0F6DE07}" presName="bgRect" presStyleLbl="bgShp" presStyleIdx="1" presStyleCnt="3"/>
      <dgm:spPr/>
    </dgm:pt>
    <dgm:pt modelId="{AB936E7C-8F69-49EF-9C6B-4B0EFE94900F}" type="pres">
      <dgm:prSet presAssocID="{A333B294-12A6-47B8-B6B2-7F3DE0F6DE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d with solid fill"/>
        </a:ext>
      </dgm:extLst>
    </dgm:pt>
    <dgm:pt modelId="{4BA2B4C5-21F1-4DED-B650-08F84D11EED4}" type="pres">
      <dgm:prSet presAssocID="{A333B294-12A6-47B8-B6B2-7F3DE0F6DE07}" presName="spaceRect" presStyleCnt="0"/>
      <dgm:spPr/>
    </dgm:pt>
    <dgm:pt modelId="{C086E1C9-D2B2-452F-8B66-3E873142AAD2}" type="pres">
      <dgm:prSet presAssocID="{A333B294-12A6-47B8-B6B2-7F3DE0F6DE07}" presName="parTx" presStyleLbl="revTx" presStyleIdx="1" presStyleCnt="3">
        <dgm:presLayoutVars>
          <dgm:chMax val="0"/>
          <dgm:chPref val="0"/>
        </dgm:presLayoutVars>
      </dgm:prSet>
      <dgm:spPr/>
    </dgm:pt>
    <dgm:pt modelId="{9811C169-9AE8-45C8-9B61-EA90D33951D5}" type="pres">
      <dgm:prSet presAssocID="{9D310310-5905-406A-ADC0-65CB6B18524C}" presName="sibTrans" presStyleCnt="0"/>
      <dgm:spPr/>
    </dgm:pt>
    <dgm:pt modelId="{24110C7A-FF18-4058-8E4A-5E51E82DE43E}" type="pres">
      <dgm:prSet presAssocID="{8BDE71C1-F8DF-4508-A7DC-F78F87B6F691}" presName="compNode" presStyleCnt="0"/>
      <dgm:spPr/>
    </dgm:pt>
    <dgm:pt modelId="{AFF5EA3C-BE22-44C3-A9C3-8670FE37CB84}" type="pres">
      <dgm:prSet presAssocID="{8BDE71C1-F8DF-4508-A7DC-F78F87B6F691}" presName="bgRect" presStyleLbl="bgShp" presStyleIdx="2" presStyleCnt="3"/>
      <dgm:spPr/>
    </dgm:pt>
    <dgm:pt modelId="{8EE6BB38-2F98-477F-8CBB-591F289936F1}" type="pres">
      <dgm:prSet presAssocID="{8BDE71C1-F8DF-4508-A7DC-F78F87B6F6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F2584FF4-761A-4F50-A6B0-AFC0CCA9D1AC}" type="pres">
      <dgm:prSet presAssocID="{8BDE71C1-F8DF-4508-A7DC-F78F87B6F691}" presName="spaceRect" presStyleCnt="0"/>
      <dgm:spPr/>
    </dgm:pt>
    <dgm:pt modelId="{D0145BDA-A165-4545-93DC-97B676E70FAF}" type="pres">
      <dgm:prSet presAssocID="{8BDE71C1-F8DF-4508-A7DC-F78F87B6F691}" presName="parTx" presStyleLbl="revTx" presStyleIdx="2" presStyleCnt="3">
        <dgm:presLayoutVars>
          <dgm:chMax val="0"/>
          <dgm:chPref val="0"/>
        </dgm:presLayoutVars>
      </dgm:prSet>
      <dgm:spPr/>
    </dgm:pt>
  </dgm:ptLst>
  <dgm:cxnLst>
    <dgm:cxn modelId="{17D0DF17-40C0-447E-9793-86B6612D8DA1}" srcId="{CD61C2CA-F455-412E-AD3D-D9F440430249}" destId="{8BDE71C1-F8DF-4508-A7DC-F78F87B6F691}" srcOrd="2" destOrd="0" parTransId="{9BFEDB93-D3EA-4455-BEAD-20BDAD7F2BF0}" sibTransId="{5B30270A-6CA1-46DB-834F-459869ED3211}"/>
    <dgm:cxn modelId="{6FD0312C-C0CF-43A3-B3F5-384750BB0174}" type="presOf" srcId="{2B46A674-4D24-48B6-9075-00C1B04B2FF6}" destId="{03A4D0AE-04D2-494C-AF0B-1EC82B704008}" srcOrd="0" destOrd="0" presId="urn:microsoft.com/office/officeart/2018/2/layout/IconVerticalSolidList"/>
    <dgm:cxn modelId="{EC7EF251-DD2B-4145-AA6F-4576A270A9C8}" type="presOf" srcId="{A333B294-12A6-47B8-B6B2-7F3DE0F6DE07}" destId="{C086E1C9-D2B2-452F-8B66-3E873142AAD2}" srcOrd="0" destOrd="0" presId="urn:microsoft.com/office/officeart/2018/2/layout/IconVerticalSolidList"/>
    <dgm:cxn modelId="{FDD8D966-1979-44C3-AD41-78D55701FF80}" type="presOf" srcId="{8BDE71C1-F8DF-4508-A7DC-F78F87B6F691}" destId="{D0145BDA-A165-4545-93DC-97B676E70FAF}" srcOrd="0" destOrd="0" presId="urn:microsoft.com/office/officeart/2018/2/layout/IconVerticalSolidList"/>
    <dgm:cxn modelId="{99484EE1-A0E0-45F6-90D2-3400ACFE1DB8}" type="presOf" srcId="{CD61C2CA-F455-412E-AD3D-D9F440430249}" destId="{0CB7F6ED-0A76-4D65-9731-28A08A010EC2}" srcOrd="0" destOrd="0" presId="urn:microsoft.com/office/officeart/2018/2/layout/IconVerticalSolidList"/>
    <dgm:cxn modelId="{7D2BB6ED-9BFC-4EEF-B268-0D2982229763}" srcId="{CD61C2CA-F455-412E-AD3D-D9F440430249}" destId="{A333B294-12A6-47B8-B6B2-7F3DE0F6DE07}" srcOrd="1" destOrd="0" parTransId="{97582DEC-58FE-4ECD-86B2-0DAB61E8A6AE}" sibTransId="{9D310310-5905-406A-ADC0-65CB6B18524C}"/>
    <dgm:cxn modelId="{0A4EFDFF-74B1-4D3E-9C19-3B481F818FF1}" srcId="{CD61C2CA-F455-412E-AD3D-D9F440430249}" destId="{2B46A674-4D24-48B6-9075-00C1B04B2FF6}" srcOrd="0" destOrd="0" parTransId="{47864D48-80F4-4511-98FD-B0E9B802A8B1}" sibTransId="{BC79D364-3850-4B6A-9E9E-B08FFADD7309}"/>
    <dgm:cxn modelId="{374EA738-B1FD-47BC-8BE1-01F1E649B79A}" type="presParOf" srcId="{0CB7F6ED-0A76-4D65-9731-28A08A010EC2}" destId="{ECC8BE1A-410F-4B0D-9AA0-058E4A9EF767}" srcOrd="0" destOrd="0" presId="urn:microsoft.com/office/officeart/2018/2/layout/IconVerticalSolidList"/>
    <dgm:cxn modelId="{BC71DC01-8896-4237-A0A5-3CC6C6F67CB8}" type="presParOf" srcId="{ECC8BE1A-410F-4B0D-9AA0-058E4A9EF767}" destId="{8FB2573E-9E19-4D78-B549-0478E03D5A43}" srcOrd="0" destOrd="0" presId="urn:microsoft.com/office/officeart/2018/2/layout/IconVerticalSolidList"/>
    <dgm:cxn modelId="{DB2DD836-0B85-42B1-8299-50404DB06C4C}" type="presParOf" srcId="{ECC8BE1A-410F-4B0D-9AA0-058E4A9EF767}" destId="{782DF57C-D432-4F98-8829-D02DC75FCC18}" srcOrd="1" destOrd="0" presId="urn:microsoft.com/office/officeart/2018/2/layout/IconVerticalSolidList"/>
    <dgm:cxn modelId="{CDF6647D-BBD1-4BBD-8536-8DD905320A6C}" type="presParOf" srcId="{ECC8BE1A-410F-4B0D-9AA0-058E4A9EF767}" destId="{F6853B46-70FA-4402-89E9-3E10441FE40A}" srcOrd="2" destOrd="0" presId="urn:microsoft.com/office/officeart/2018/2/layout/IconVerticalSolidList"/>
    <dgm:cxn modelId="{2326AAB2-5738-4965-A6F3-968DEDF5539E}" type="presParOf" srcId="{ECC8BE1A-410F-4B0D-9AA0-058E4A9EF767}" destId="{03A4D0AE-04D2-494C-AF0B-1EC82B704008}" srcOrd="3" destOrd="0" presId="urn:microsoft.com/office/officeart/2018/2/layout/IconVerticalSolidList"/>
    <dgm:cxn modelId="{514848B9-BA59-4EB9-9B17-D9668A4721DC}" type="presParOf" srcId="{0CB7F6ED-0A76-4D65-9731-28A08A010EC2}" destId="{56C5B1FB-0AB9-4523-AEAE-05423F963CF4}" srcOrd="1" destOrd="0" presId="urn:microsoft.com/office/officeart/2018/2/layout/IconVerticalSolidList"/>
    <dgm:cxn modelId="{D7B66570-3B20-4DC5-BB5B-64A83E2E7F64}" type="presParOf" srcId="{0CB7F6ED-0A76-4D65-9731-28A08A010EC2}" destId="{338A9DB1-099F-4A17-9ABB-58C1D9D82DB5}" srcOrd="2" destOrd="0" presId="urn:microsoft.com/office/officeart/2018/2/layout/IconVerticalSolidList"/>
    <dgm:cxn modelId="{89008FD1-ED4E-4D28-A501-7B2A21F10A32}" type="presParOf" srcId="{338A9DB1-099F-4A17-9ABB-58C1D9D82DB5}" destId="{DC75D7DF-A2B0-4155-9B0E-CAA74F7C9314}" srcOrd="0" destOrd="0" presId="urn:microsoft.com/office/officeart/2018/2/layout/IconVerticalSolidList"/>
    <dgm:cxn modelId="{D8357671-EEB0-4893-A4BB-A9B30EDBCCC1}" type="presParOf" srcId="{338A9DB1-099F-4A17-9ABB-58C1D9D82DB5}" destId="{AB936E7C-8F69-49EF-9C6B-4B0EFE94900F}" srcOrd="1" destOrd="0" presId="urn:microsoft.com/office/officeart/2018/2/layout/IconVerticalSolidList"/>
    <dgm:cxn modelId="{18840F4F-A0CB-4A6A-8C88-081B78DD373A}" type="presParOf" srcId="{338A9DB1-099F-4A17-9ABB-58C1D9D82DB5}" destId="{4BA2B4C5-21F1-4DED-B650-08F84D11EED4}" srcOrd="2" destOrd="0" presId="urn:microsoft.com/office/officeart/2018/2/layout/IconVerticalSolidList"/>
    <dgm:cxn modelId="{F2ADD70D-5273-413E-BD27-EFCBD8933D85}" type="presParOf" srcId="{338A9DB1-099F-4A17-9ABB-58C1D9D82DB5}" destId="{C086E1C9-D2B2-452F-8B66-3E873142AAD2}" srcOrd="3" destOrd="0" presId="urn:microsoft.com/office/officeart/2018/2/layout/IconVerticalSolidList"/>
    <dgm:cxn modelId="{3B86F3FA-D20E-4988-88DE-1F4A9C175160}" type="presParOf" srcId="{0CB7F6ED-0A76-4D65-9731-28A08A010EC2}" destId="{9811C169-9AE8-45C8-9B61-EA90D33951D5}" srcOrd="3" destOrd="0" presId="urn:microsoft.com/office/officeart/2018/2/layout/IconVerticalSolidList"/>
    <dgm:cxn modelId="{FC09E90B-A6AE-49A0-AC75-27C66B1EA114}" type="presParOf" srcId="{0CB7F6ED-0A76-4D65-9731-28A08A010EC2}" destId="{24110C7A-FF18-4058-8E4A-5E51E82DE43E}" srcOrd="4" destOrd="0" presId="urn:microsoft.com/office/officeart/2018/2/layout/IconVerticalSolidList"/>
    <dgm:cxn modelId="{44D43D9E-4099-49B2-97AE-D91F1C24CC6E}" type="presParOf" srcId="{24110C7A-FF18-4058-8E4A-5E51E82DE43E}" destId="{AFF5EA3C-BE22-44C3-A9C3-8670FE37CB84}" srcOrd="0" destOrd="0" presId="urn:microsoft.com/office/officeart/2018/2/layout/IconVerticalSolidList"/>
    <dgm:cxn modelId="{51C90CF5-7F92-4920-9D53-B8FC48918CAA}" type="presParOf" srcId="{24110C7A-FF18-4058-8E4A-5E51E82DE43E}" destId="{8EE6BB38-2F98-477F-8CBB-591F289936F1}" srcOrd="1" destOrd="0" presId="urn:microsoft.com/office/officeart/2018/2/layout/IconVerticalSolidList"/>
    <dgm:cxn modelId="{B027A3CC-2E8E-4F52-9DE4-322D9062A79A}" type="presParOf" srcId="{24110C7A-FF18-4058-8E4A-5E51E82DE43E}" destId="{F2584FF4-761A-4F50-A6B0-AFC0CCA9D1AC}" srcOrd="2" destOrd="0" presId="urn:microsoft.com/office/officeart/2018/2/layout/IconVerticalSolidList"/>
    <dgm:cxn modelId="{8F8D7AAE-3DCF-484A-AF57-975B35E46160}" type="presParOf" srcId="{24110C7A-FF18-4058-8E4A-5E51E82DE43E}" destId="{D0145BDA-A165-4545-93DC-97B676E70F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573E-9E19-4D78-B549-0478E03D5A43}">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DF57C-D432-4F98-8829-D02DC75FCC1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4D0AE-04D2-494C-AF0B-1EC82B70400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Recruiting Families</a:t>
          </a:r>
        </a:p>
      </dsp:txBody>
      <dsp:txXfrm>
        <a:off x="1435590" y="531"/>
        <a:ext cx="9080009" cy="1242935"/>
      </dsp:txXfrm>
    </dsp:sp>
    <dsp:sp modelId="{DC75D7DF-A2B0-4155-9B0E-CAA74F7C9314}">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36E7C-8F69-49EF-9C6B-4B0EFE94900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6E1C9-D2B2-452F-8B66-3E873142AAD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Retaining Families</a:t>
          </a:r>
          <a:endParaRPr lang="en-US" sz="2500" kern="1200" dirty="0"/>
        </a:p>
      </dsp:txBody>
      <dsp:txXfrm>
        <a:off x="1435590" y="1554201"/>
        <a:ext cx="9080009" cy="1242935"/>
      </dsp:txXfrm>
    </dsp:sp>
    <dsp:sp modelId="{AFF5EA3C-BE22-44C3-A9C3-8670FE37CB84}">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6BB38-2F98-477F-8CBB-591F289936F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45BDA-A165-4545-93DC-97B676E70FA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Resources</a:t>
          </a:r>
          <a:endParaRPr lang="en-US" sz="25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2C240-579C-A04C-BD84-FB8018D14B7D}"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6D207-533C-5E46-94A2-718C6B6D8DD8}" type="slidenum">
              <a:rPr lang="en-US" smtClean="0"/>
              <a:t>‹#›</a:t>
            </a:fld>
            <a:endParaRPr lang="en-US"/>
          </a:p>
        </p:txBody>
      </p:sp>
    </p:spTree>
    <p:extLst>
      <p:ext uri="{BB962C8B-B14F-4D97-AF65-F5344CB8AC3E}">
        <p14:creationId xmlns:p14="http://schemas.microsoft.com/office/powerpoint/2010/main" val="363170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cer.gov/Common/PopUps/popDefinition.aspx?id=CDR0000044677&amp;version=Patient&amp;language=e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ancer.gov/Common/PopUps/popDefinition.aspx?id=CDR0000044680&amp;version=Patient&amp;language=en" TargetMode="External"/><Relationship Id="rId4" Type="http://schemas.openxmlformats.org/officeDocument/2006/relationships/hyperlink" Target="https://www.cancer.gov/Common/PopUps/popDefinition.aspx?id=CDR0000045961&amp;version=Patient&amp;language=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we will cover:</a:t>
            </a:r>
          </a:p>
          <a:p>
            <a:endParaRPr lang="en-US" dirty="0"/>
          </a:p>
          <a:p>
            <a:r>
              <a:rPr lang="en-US" dirty="0"/>
              <a:t>Strategies of recruiting families, retaining families, and other resources</a:t>
            </a:r>
          </a:p>
        </p:txBody>
      </p:sp>
      <p:sp>
        <p:nvSpPr>
          <p:cNvPr id="4" name="Slide Number Placeholder 3"/>
          <p:cNvSpPr>
            <a:spLocks noGrp="1"/>
          </p:cNvSpPr>
          <p:nvPr>
            <p:ph type="sldNum" sz="quarter" idx="5"/>
          </p:nvPr>
        </p:nvSpPr>
        <p:spPr/>
        <p:txBody>
          <a:bodyPr/>
          <a:lstStyle/>
          <a:p>
            <a:fld id="{4A586276-954F-AF43-B073-91E68ADD49AB}" type="slidenum">
              <a:rPr lang="en-US" smtClean="0"/>
              <a:t>2</a:t>
            </a:fld>
            <a:endParaRPr lang="en-US"/>
          </a:p>
        </p:txBody>
      </p:sp>
    </p:spTree>
    <p:extLst>
      <p:ext uri="{BB962C8B-B14F-4D97-AF65-F5344CB8AC3E}">
        <p14:creationId xmlns:p14="http://schemas.microsoft.com/office/powerpoint/2010/main" val="5893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example from a study at the University of Texas Health Science Center on 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advertisement is visually appealing while also including necessary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includes an inquisitive headline along with the study topic and general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also a visual of parent and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that it is good that they address potential risks and obstacles such as pills, needles, and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include a call to action, contact information, study </a:t>
            </a:r>
            <a:r>
              <a:rPr lang="en-US" b="1" dirty="0"/>
              <a:t>and</a:t>
            </a:r>
            <a:r>
              <a:rPr lang="en-US" dirty="0"/>
              <a:t> university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there is also the IRB number and IRB approval date listed. Remember to always obtain IRB approval for advertisement materials</a:t>
            </a:r>
          </a:p>
        </p:txBody>
      </p:sp>
      <p:sp>
        <p:nvSpPr>
          <p:cNvPr id="4" name="Slide Number Placeholder 3"/>
          <p:cNvSpPr>
            <a:spLocks noGrp="1"/>
          </p:cNvSpPr>
          <p:nvPr>
            <p:ph type="sldNum" sz="quarter" idx="5"/>
          </p:nvPr>
        </p:nvSpPr>
        <p:spPr/>
        <p:txBody>
          <a:bodyPr/>
          <a:lstStyle/>
          <a:p>
            <a:fld id="{A636D207-533C-5E46-94A2-718C6B6D8DD8}" type="slidenum">
              <a:rPr lang="en-US" smtClean="0"/>
              <a:t>11</a:t>
            </a:fld>
            <a:endParaRPr lang="en-US"/>
          </a:p>
        </p:txBody>
      </p:sp>
    </p:spTree>
    <p:extLst>
      <p:ext uri="{BB962C8B-B14F-4D97-AF65-F5344CB8AC3E}">
        <p14:creationId xmlns:p14="http://schemas.microsoft.com/office/powerpoint/2010/main" val="160988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reference earlier to consent and assent and wanted to expand upon it. You have not officially recruited an individual until they have given informed consent.</a:t>
            </a:r>
          </a:p>
          <a:p>
            <a:endParaRPr lang="en-US" dirty="0"/>
          </a:p>
          <a:p>
            <a:r>
              <a:rPr lang="en-US" dirty="0"/>
              <a:t>When enrolling families into clinical trials, consent from an adult must be obtained. If enrolling children, assent should also be obtained.</a:t>
            </a:r>
          </a:p>
          <a:p>
            <a:endParaRPr lang="en-US" dirty="0"/>
          </a:p>
          <a:p>
            <a:r>
              <a:rPr lang="en-US" dirty="0"/>
              <a:t>Informed consent </a:t>
            </a:r>
            <a:r>
              <a:rPr lang="en-US" sz="1200" b="0" i="0" kern="1200" dirty="0">
                <a:solidFill>
                  <a:schemeClr val="tx1"/>
                </a:solidFill>
                <a:effectLst/>
                <a:latin typeface="+mn-lt"/>
                <a:ea typeface="+mn-ea"/>
                <a:cs typeface="+mn-cs"/>
              </a:rPr>
              <a:t>is given by an individual with the clear understanding and appreciation of the facts in place, the implications, as well as the consequences of what they consent to participate in.</a:t>
            </a:r>
            <a:br>
              <a:rPr lang="en-US" sz="1200" b="0" i="0" kern="1200" dirty="0">
                <a:solidFill>
                  <a:schemeClr val="tx1"/>
                </a:solidFill>
                <a:effectLst/>
                <a:latin typeface="+mn-lt"/>
                <a:ea typeface="+mn-ea"/>
                <a:cs typeface="+mn-cs"/>
              </a:rPr>
            </a:br>
            <a:endParaRPr lang="en-US" dirty="0"/>
          </a:p>
          <a:p>
            <a:r>
              <a:rPr lang="en-US" sz="1200" b="0" i="0" kern="1200" dirty="0">
                <a:solidFill>
                  <a:schemeClr val="tx1"/>
                </a:solidFill>
                <a:effectLst/>
                <a:latin typeface="+mn-lt"/>
                <a:ea typeface="+mn-ea"/>
                <a:cs typeface="+mn-cs"/>
              </a:rPr>
              <a:t>Legally, children are not able to give true </a:t>
            </a:r>
            <a:r>
              <a:rPr lang="en-US" sz="1200" b="0" i="0" u="none" strike="noStrike" kern="1200" dirty="0">
                <a:solidFill>
                  <a:schemeClr val="tx1"/>
                </a:solidFill>
                <a:effectLst/>
                <a:latin typeface="+mn-lt"/>
                <a:ea typeface="+mn-ea"/>
                <a:cs typeface="+mn-cs"/>
                <a:hlinkClick r:id="rId3"/>
              </a:rPr>
              <a:t>informed consent</a:t>
            </a:r>
            <a:r>
              <a:rPr lang="en-US" sz="1200" b="0" i="0" kern="1200" dirty="0">
                <a:solidFill>
                  <a:schemeClr val="tx1"/>
                </a:solidFill>
                <a:effectLst/>
                <a:latin typeface="+mn-lt"/>
                <a:ea typeface="+mn-ea"/>
                <a:cs typeface="+mn-cs"/>
              </a:rPr>
              <a:t> until they turn 18. So, before taking part in a </a:t>
            </a:r>
            <a:r>
              <a:rPr lang="en-US" sz="1200" b="0" i="0" u="none" strike="noStrike" kern="1200" dirty="0">
                <a:solidFill>
                  <a:schemeClr val="tx1"/>
                </a:solidFill>
                <a:effectLst/>
                <a:latin typeface="+mn-lt"/>
                <a:ea typeface="+mn-ea"/>
                <a:cs typeface="+mn-cs"/>
                <a:hlinkClick r:id="rId4"/>
              </a:rPr>
              <a:t>clinical trial</a:t>
            </a:r>
            <a:r>
              <a:rPr lang="en-US" sz="1200" b="0" i="0" kern="1200" dirty="0">
                <a:solidFill>
                  <a:schemeClr val="tx1"/>
                </a:solidFill>
                <a:effectLst/>
                <a:latin typeface="+mn-lt"/>
                <a:ea typeface="+mn-ea"/>
                <a:cs typeface="+mn-cs"/>
              </a:rPr>
              <a:t>, they are asked for their assent.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Assent means that they agree to take part. They may also dissent, which means they do not agree. Unlike informed consent, assent is not always required by law, though </a:t>
            </a:r>
            <a:r>
              <a:rPr lang="en-US" sz="1200" b="0" i="0" u="none" strike="noStrike" kern="1200" dirty="0">
                <a:solidFill>
                  <a:schemeClr val="tx1"/>
                </a:solidFill>
                <a:effectLst/>
                <a:latin typeface="+mn-lt"/>
                <a:ea typeface="+mn-ea"/>
                <a:cs typeface="+mn-cs"/>
                <a:hlinkClick r:id="rId5"/>
              </a:rPr>
              <a:t>IRBs</a:t>
            </a:r>
            <a:r>
              <a:rPr lang="en-US" sz="1200" b="0" i="0" kern="1200" dirty="0">
                <a:solidFill>
                  <a:schemeClr val="tx1"/>
                </a:solidFill>
                <a:effectLst/>
                <a:latin typeface="+mn-lt"/>
                <a:ea typeface="+mn-ea"/>
                <a:cs typeface="+mn-cs"/>
              </a:rPr>
              <a:t> may require it. </a:t>
            </a:r>
            <a:endParaRPr lang="en-US" dirty="0"/>
          </a:p>
          <a:p>
            <a:endParaRPr lang="en-US" dirty="0"/>
          </a:p>
          <a:p>
            <a:r>
              <a:rPr lang="en-US" dirty="0"/>
              <a:t>Mere failure to object, absent affirmative agreement, should not be construed as assent</a:t>
            </a:r>
          </a:p>
          <a:p>
            <a:endParaRPr lang="en-US" dirty="0"/>
          </a:p>
          <a:p>
            <a:pPr rtl="0" fontAlgn="base"/>
            <a:r>
              <a:rPr lang="en-US" sz="1200" b="0" i="0" kern="1200" dirty="0">
                <a:solidFill>
                  <a:schemeClr val="tx1"/>
                </a:solidFill>
                <a:effectLst/>
                <a:latin typeface="+mn-lt"/>
                <a:ea typeface="+mn-ea"/>
                <a:cs typeface="+mn-cs"/>
              </a:rPr>
              <a:t>Even if assent is not required, children will still benefit from going through the assent process. Doing so can help them feel more in control and engaged in the trial.  It shows that they have a say in what happens to them and that their questions and input are valued.</a:t>
            </a:r>
          </a:p>
          <a:p>
            <a:pPr rtl="0" fontAlgn="base"/>
            <a:endParaRPr lang="en-US" sz="1200" b="0" i="0" kern="1200" dirty="0">
              <a:solidFill>
                <a:schemeClr val="tx1"/>
              </a:solidFill>
              <a:effectLst/>
              <a:latin typeface="+mn-lt"/>
              <a:ea typeface="+mn-ea"/>
              <a:cs typeface="+mn-cs"/>
            </a:endParaRPr>
          </a:p>
          <a:p>
            <a:pPr rtl="0" fontAlgn="base"/>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12</a:t>
            </a:fld>
            <a:endParaRPr lang="en-US"/>
          </a:p>
        </p:txBody>
      </p:sp>
    </p:spTree>
    <p:extLst>
      <p:ext uri="{BB962C8B-B14F-4D97-AF65-F5344CB8AC3E}">
        <p14:creationId xmlns:p14="http://schemas.microsoft.com/office/powerpoint/2010/main" val="375864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key to a successful study is retaining participants.</a:t>
            </a:r>
          </a:p>
          <a:p>
            <a:endParaRPr lang="en-US" b="1" dirty="0"/>
          </a:p>
          <a:p>
            <a:r>
              <a:rPr lang="en-US" b="1" dirty="0"/>
              <a:t>To do this, you should maintain pathways of communication.</a:t>
            </a:r>
          </a:p>
          <a:p>
            <a:endParaRPr lang="en-US" b="1" dirty="0"/>
          </a:p>
          <a:p>
            <a:r>
              <a:rPr lang="en-US" b="0" dirty="0"/>
              <a:t>Communication is a two-way street. That means just as you feel comfortable communicating with them, let them know they can communicate with you about any questions, concerns, or sudden instances.</a:t>
            </a:r>
          </a:p>
          <a:p>
            <a:pPr fontAlgn="base"/>
            <a:r>
              <a:rPr lang="en-US" b="0" dirty="0"/>
              <a:t>For example, difficulty understanding consent forms has been cited as reason why some people choose not to participate in a study. Sometimes questions about the consent form and/or study were not adequately answered by team members and that level ambiguity impacts decisions. Families are protective units and children in particular, are a protected population. It’s important for communication to be open and for individuals to feel clear about what they have signed.</a:t>
            </a:r>
          </a:p>
          <a:p>
            <a:pPr fontAlgn="base"/>
            <a:endParaRPr lang="en-US" b="0" dirty="0"/>
          </a:p>
          <a:p>
            <a:r>
              <a:rPr lang="en-US" b="0" dirty="0"/>
              <a:t>Inclusion or lack communication can impact motivation and overall interest in remaining in a study</a:t>
            </a:r>
          </a:p>
          <a:p>
            <a:endParaRPr lang="en-US" b="0" dirty="0"/>
          </a:p>
          <a:p>
            <a:r>
              <a:rPr lang="en-US" b="0" dirty="0"/>
              <a:t>Offering incentives can also be helpful and act as motivation remain in a study. Incentives that usually stand out for families include:</a:t>
            </a:r>
          </a:p>
          <a:p>
            <a:pPr lvl="1" fontAlgn="base"/>
            <a:r>
              <a:rPr lang="en-US" b="0" dirty="0"/>
              <a:t>Gift cards  </a:t>
            </a:r>
          </a:p>
          <a:p>
            <a:pPr lvl="1" fontAlgn="base"/>
            <a:r>
              <a:rPr lang="en-US" b="0" dirty="0"/>
              <a:t>Homework help for children </a:t>
            </a:r>
          </a:p>
          <a:p>
            <a:pPr lvl="1" fontAlgn="base"/>
            <a:r>
              <a:rPr lang="en-US" b="0" dirty="0"/>
              <a:t>Food </a:t>
            </a:r>
          </a:p>
          <a:p>
            <a:pPr lvl="1" fontAlgn="base"/>
            <a:r>
              <a:rPr lang="en-US" b="0" dirty="0"/>
              <a:t>Transportation </a:t>
            </a:r>
          </a:p>
          <a:p>
            <a:pPr lvl="1"/>
            <a:r>
              <a:rPr lang="en-US" b="0" dirty="0"/>
              <a:t>Refer a friend opportunities that may lead them to additional incentives</a:t>
            </a:r>
          </a:p>
          <a:p>
            <a:pPr lvl="1"/>
            <a:r>
              <a:rPr lang="en-US" b="0" dirty="0"/>
              <a:t>Referrals to other providers once the study has concluded</a:t>
            </a:r>
          </a:p>
        </p:txBody>
      </p:sp>
      <p:sp>
        <p:nvSpPr>
          <p:cNvPr id="4" name="Slide Number Placeholder 3"/>
          <p:cNvSpPr>
            <a:spLocks noGrp="1"/>
          </p:cNvSpPr>
          <p:nvPr>
            <p:ph type="sldNum" sz="quarter" idx="5"/>
          </p:nvPr>
        </p:nvSpPr>
        <p:spPr/>
        <p:txBody>
          <a:bodyPr/>
          <a:lstStyle/>
          <a:p>
            <a:fld id="{A636D207-533C-5E46-94A2-718C6B6D8DD8}" type="slidenum">
              <a:rPr lang="en-US" smtClean="0"/>
              <a:t>14</a:t>
            </a:fld>
            <a:endParaRPr lang="en-US"/>
          </a:p>
        </p:txBody>
      </p:sp>
    </p:spTree>
    <p:extLst>
      <p:ext uri="{BB962C8B-B14F-4D97-AF65-F5344CB8AC3E}">
        <p14:creationId xmlns:p14="http://schemas.microsoft.com/office/powerpoint/2010/main" val="1634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key to a successful study is retaining participants.</a:t>
            </a:r>
          </a:p>
          <a:p>
            <a:endParaRPr lang="en-US" b="1" dirty="0"/>
          </a:p>
          <a:p>
            <a:r>
              <a:rPr lang="en-US" b="1" dirty="0"/>
              <a:t>To do this, you should maintain pathways of communication.</a:t>
            </a:r>
          </a:p>
          <a:p>
            <a:endParaRPr lang="en-US" dirty="0"/>
          </a:p>
          <a:p>
            <a:r>
              <a:rPr lang="en-US" dirty="0"/>
              <a:t>Check in with families and invest time</a:t>
            </a:r>
          </a:p>
          <a:p>
            <a:endParaRPr lang="en-US" dirty="0"/>
          </a:p>
          <a:p>
            <a:r>
              <a:rPr lang="en-US" dirty="0"/>
              <a:t>This can be done through:</a:t>
            </a:r>
          </a:p>
          <a:p>
            <a:endParaRPr lang="en-US" dirty="0"/>
          </a:p>
          <a:p>
            <a:r>
              <a:rPr lang="en-US" dirty="0"/>
              <a:t>Sending reminders. </a:t>
            </a:r>
          </a:p>
          <a:p>
            <a:endParaRPr lang="en-US" dirty="0"/>
          </a:p>
          <a:p>
            <a:r>
              <a:rPr lang="en-US" dirty="0"/>
              <a:t>Texts, Emails, and something like the Remind app. Remind app. It’s designed to be an educational communication platform but can also be utilized for studies and it’s free</a:t>
            </a:r>
          </a:p>
          <a:p>
            <a:endParaRPr lang="en-US" dirty="0"/>
          </a:p>
          <a:p>
            <a:r>
              <a:rPr lang="en-US" dirty="0"/>
              <a:t>Measuring &amp; showcase progression. This can be done by reminding participants how many study sessions are left or by doing evaluations and surveys collecting thoughts and opinions.</a:t>
            </a:r>
          </a:p>
          <a:p>
            <a:endParaRPr lang="en-US" dirty="0"/>
          </a:p>
          <a:p>
            <a:r>
              <a:rPr lang="en-US" dirty="0"/>
              <a:t>Also show gratitude &amp; appreciation</a:t>
            </a:r>
          </a:p>
          <a:p>
            <a:r>
              <a:rPr lang="en-US" dirty="0"/>
              <a:t>	Thank families for participation</a:t>
            </a:r>
          </a:p>
          <a:p>
            <a:r>
              <a:rPr lang="en-US" dirty="0"/>
              <a:t>	Certificates</a:t>
            </a:r>
          </a:p>
          <a:p>
            <a:r>
              <a:rPr lang="en-US" dirty="0"/>
              <a:t>	Host appreciation events</a:t>
            </a:r>
          </a:p>
          <a:p>
            <a:r>
              <a:rPr lang="en-US" dirty="0"/>
              <a:t>	Acknowledgement goes a long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15</a:t>
            </a:fld>
            <a:endParaRPr lang="en-US"/>
          </a:p>
        </p:txBody>
      </p:sp>
    </p:spTree>
    <p:extLst>
      <p:ext uri="{BB962C8B-B14F-4D97-AF65-F5344CB8AC3E}">
        <p14:creationId xmlns:p14="http://schemas.microsoft.com/office/powerpoint/2010/main" val="128408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16</a:t>
            </a:fld>
            <a:endParaRPr lang="en-US"/>
          </a:p>
        </p:txBody>
      </p:sp>
    </p:spTree>
    <p:extLst>
      <p:ext uri="{BB962C8B-B14F-4D97-AF65-F5344CB8AC3E}">
        <p14:creationId xmlns:p14="http://schemas.microsoft.com/office/powerpoint/2010/main" val="314745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resources on consent &amp; assent including: </a:t>
            </a:r>
          </a:p>
          <a:p>
            <a:endParaRPr lang="en-US" dirty="0"/>
          </a:p>
          <a:p>
            <a:r>
              <a:rPr lang="en-US" dirty="0"/>
              <a:t>FAQ’s from the U.S. Department of Health &amp; Human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 National Cancer Institute on </a:t>
            </a:r>
            <a:r>
              <a:rPr lang="en-US" sz="1200" b="0" i="0" kern="1200" dirty="0">
                <a:solidFill>
                  <a:schemeClr val="tx1"/>
                </a:solidFill>
                <a:effectLst/>
                <a:latin typeface="+mn-lt"/>
                <a:ea typeface="+mn-ea"/>
                <a:cs typeface="+mn-cs"/>
              </a:rPr>
              <a:t>Patient Safety in Clinical Trials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Suggestions for Consenting/Assenting Research Subjects/Participants from the NIH’s National Institute of Dental and Craniofacial Research (NIDCR) Suggestions for Consenting/Assenting Research Subjects/Participants</a:t>
            </a:r>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18</a:t>
            </a:fld>
            <a:endParaRPr lang="en-US"/>
          </a:p>
        </p:txBody>
      </p:sp>
    </p:spTree>
    <p:extLst>
      <p:ext uri="{BB962C8B-B14F-4D97-AF65-F5344CB8AC3E}">
        <p14:creationId xmlns:p14="http://schemas.microsoft.com/office/powerpoint/2010/main" val="327246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resources for engaging families:</a:t>
            </a:r>
          </a:p>
          <a:p>
            <a:endParaRPr lang="en-US" dirty="0"/>
          </a:p>
          <a:p>
            <a:r>
              <a:rPr lang="en-US" dirty="0"/>
              <a:t>First is a guide to recruiting families for community programs from. LENA stands for </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L</a:t>
            </a:r>
            <a:r>
              <a:rPr lang="en-US" sz="1200" b="0" i="0" kern="1200" dirty="0">
                <a:solidFill>
                  <a:schemeClr val="tx1"/>
                </a:solidFill>
                <a:effectLst/>
                <a:latin typeface="+mn-lt"/>
                <a:ea typeface="+mn-ea"/>
                <a:cs typeface="+mn-cs"/>
              </a:rPr>
              <a:t>anguage </a:t>
            </a:r>
            <a:r>
              <a:rPr lang="en-US" sz="1200" b="1" i="0" kern="1200" dirty="0" err="1">
                <a:solidFill>
                  <a:schemeClr val="tx1"/>
                </a:solidFill>
                <a:effectLst/>
                <a:latin typeface="+mn-lt"/>
                <a:ea typeface="+mn-ea"/>
                <a:cs typeface="+mn-cs"/>
              </a:rPr>
              <a:t>EN</a:t>
            </a:r>
            <a:r>
              <a:rPr lang="en-US" sz="1200" b="0" i="0" kern="1200" dirty="0" err="1">
                <a:solidFill>
                  <a:schemeClr val="tx1"/>
                </a:solidFill>
                <a:effectLst/>
                <a:latin typeface="+mn-lt"/>
                <a:ea typeface="+mn-ea"/>
                <a:cs typeface="+mn-cs"/>
              </a:rPr>
              <a:t>vironment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nalysis and is a national nonprofit focused early talk technology and data-driven programs.</a:t>
            </a:r>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19</a:t>
            </a:fld>
            <a:endParaRPr lang="en-US"/>
          </a:p>
        </p:txBody>
      </p:sp>
    </p:spTree>
    <p:extLst>
      <p:ext uri="{BB962C8B-B14F-4D97-AF65-F5344CB8AC3E}">
        <p14:creationId xmlns:p14="http://schemas.microsoft.com/office/powerpoint/2010/main" val="24178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get started with recruiting families. Remember, </a:t>
            </a:r>
            <a:r>
              <a:rPr lang="en-US" sz="1200" kern="1200" dirty="0">
                <a:solidFill>
                  <a:schemeClr val="tx1"/>
                </a:solidFill>
                <a:effectLst/>
                <a:latin typeface="+mn-lt"/>
                <a:ea typeface="+mn-ea"/>
                <a:cs typeface="+mn-cs"/>
              </a:rPr>
              <a:t>Recruitment is not a one-time event, but an ongoing effort throughout the life of a study. When working with families it is important to be prepared, well-informed, and flexible.</a:t>
            </a:r>
          </a:p>
          <a:p>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3</a:t>
            </a:fld>
            <a:endParaRPr lang="en-US"/>
          </a:p>
        </p:txBody>
      </p:sp>
    </p:spTree>
    <p:extLst>
      <p:ext uri="{BB962C8B-B14F-4D97-AF65-F5344CB8AC3E}">
        <p14:creationId xmlns:p14="http://schemas.microsoft.com/office/powerpoint/2010/main" val="349273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many ways to define families in the world, within clinical trials research,  only parents and/or legal guardians can give consent for children in research studies</a:t>
            </a:r>
          </a:p>
          <a:p>
            <a:endParaRPr lang="en-US" dirty="0"/>
          </a:p>
          <a:p>
            <a:r>
              <a:rPr lang="en-US" dirty="0"/>
              <a:t>The term “legal guardian” as used here does not include:</a:t>
            </a:r>
          </a:p>
          <a:p>
            <a:pPr lvl="1"/>
            <a:r>
              <a:rPr lang="en-US" dirty="0"/>
              <a:t>Grandparents </a:t>
            </a:r>
          </a:p>
          <a:p>
            <a:pPr lvl="1"/>
            <a:r>
              <a:rPr lang="en-US" dirty="0"/>
              <a:t>Non-custodial parents </a:t>
            </a:r>
          </a:p>
          <a:p>
            <a:pPr lvl="1"/>
            <a:r>
              <a:rPr lang="en-US" dirty="0"/>
              <a:t>Adult siblings </a:t>
            </a:r>
          </a:p>
          <a:p>
            <a:pPr lvl="1"/>
            <a:r>
              <a:rPr lang="en-US" dirty="0"/>
              <a:t>Step-parents </a:t>
            </a:r>
          </a:p>
          <a:p>
            <a:pPr lvl="1"/>
            <a:r>
              <a:rPr lang="en-US" dirty="0"/>
              <a:t>other adult family members</a:t>
            </a:r>
          </a:p>
          <a:p>
            <a:r>
              <a:rPr lang="en-US" dirty="0"/>
              <a:t> Unless such individuals are authorized by a court of law to make decisions about general medical care for the child. </a:t>
            </a:r>
          </a:p>
          <a:p>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4</a:t>
            </a:fld>
            <a:endParaRPr lang="en-US"/>
          </a:p>
        </p:txBody>
      </p:sp>
    </p:spTree>
    <p:extLst>
      <p:ext uri="{BB962C8B-B14F-4D97-AF65-F5344CB8AC3E}">
        <p14:creationId xmlns:p14="http://schemas.microsoft.com/office/powerpoint/2010/main" val="91959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emphasize building relationships and trust with your audience before officially attempting to recruit them. </a:t>
            </a:r>
          </a:p>
          <a:p>
            <a:endParaRPr lang="en-US" dirty="0"/>
          </a:p>
          <a:p>
            <a:r>
              <a:rPr lang="en-US" dirty="0"/>
              <a:t>A good start to find families is at community organizations. </a:t>
            </a:r>
          </a:p>
          <a:p>
            <a:r>
              <a:rPr lang="en-US" dirty="0"/>
              <a:t>Hubs to connect with Families include: </a:t>
            </a:r>
          </a:p>
          <a:p>
            <a:pPr lvl="1" fontAlgn="base"/>
            <a:r>
              <a:rPr lang="en-US" dirty="0"/>
              <a:t>Groups for new parents at the hospital or a medical clinic </a:t>
            </a:r>
          </a:p>
          <a:p>
            <a:pPr lvl="1" fontAlgn="base"/>
            <a:r>
              <a:rPr lang="en-US" dirty="0"/>
              <a:t>Family resource centers or parenting support organizations </a:t>
            </a:r>
          </a:p>
          <a:p>
            <a:pPr lvl="1" fontAlgn="base"/>
            <a:r>
              <a:rPr lang="en-US" dirty="0"/>
              <a:t>Schools and Childcare centers looking to provide additional programming for parents </a:t>
            </a:r>
          </a:p>
          <a:p>
            <a:pPr lvl="1"/>
            <a:r>
              <a:rPr lang="en-US" dirty="0"/>
              <a:t>Libraries</a:t>
            </a:r>
          </a:p>
          <a:p>
            <a:pPr lvl="1"/>
            <a:r>
              <a:rPr lang="en-US" dirty="0"/>
              <a:t>Religious institutions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And Government agencies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Connecting with community organizations may help bring more participants to your study through relation and endorsement from organizations families already trust.</a:t>
            </a:r>
          </a:p>
        </p:txBody>
      </p:sp>
      <p:sp>
        <p:nvSpPr>
          <p:cNvPr id="4" name="Slide Number Placeholder 3"/>
          <p:cNvSpPr>
            <a:spLocks noGrp="1"/>
          </p:cNvSpPr>
          <p:nvPr>
            <p:ph type="sldNum" sz="quarter" idx="5"/>
          </p:nvPr>
        </p:nvSpPr>
        <p:spPr/>
        <p:txBody>
          <a:bodyPr/>
          <a:lstStyle/>
          <a:p>
            <a:fld id="{A636D207-533C-5E46-94A2-718C6B6D8DD8}" type="slidenum">
              <a:rPr lang="en-US" smtClean="0"/>
              <a:t>5</a:t>
            </a:fld>
            <a:endParaRPr lang="en-US"/>
          </a:p>
        </p:txBody>
      </p:sp>
    </p:spTree>
    <p:extLst>
      <p:ext uri="{BB962C8B-B14F-4D97-AF65-F5344CB8AC3E}">
        <p14:creationId xmlns:p14="http://schemas.microsoft.com/office/powerpoint/2010/main" val="32243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granted permission, you can also engage within community organizations.</a:t>
            </a:r>
          </a:p>
          <a:p>
            <a:endParaRPr lang="en-US" dirty="0"/>
          </a:p>
          <a:p>
            <a:r>
              <a:rPr lang="en-US" dirty="0"/>
              <a:t>You can do this by attending community events. Often at community events their opportunities to table, deliver an introductory or elevator speech, and have one on once conversations.</a:t>
            </a:r>
          </a:p>
          <a:p>
            <a:endParaRPr lang="en-US" dirty="0"/>
          </a:p>
          <a:p>
            <a:r>
              <a:rPr lang="en-US" dirty="0"/>
              <a:t>In my own experience, attending community events not only introduced me to potential participants but also allowed me to gather a better idea of the community the organization serves and their audience’s cultural identity.</a:t>
            </a:r>
          </a:p>
          <a:p>
            <a:endParaRPr lang="en-US" dirty="0"/>
          </a:p>
          <a:p>
            <a:r>
              <a:rPr lang="en-US" dirty="0"/>
              <a:t>Community organizations, such as community centers, may also offer you the space to have an interest meeting or deliver a presentation.</a:t>
            </a:r>
          </a:p>
          <a:p>
            <a:endParaRPr lang="en-US" dirty="0"/>
          </a:p>
          <a:p>
            <a:r>
              <a:rPr lang="en-US" dirty="0"/>
              <a:t>Conducting regular site visits is also a great way to regularly engage within organizations and stay abreast of what’s going on in the community and with your target audience.</a:t>
            </a:r>
          </a:p>
          <a:p>
            <a:endParaRPr lang="en-US" dirty="0"/>
          </a:p>
          <a:p>
            <a:r>
              <a:rPr lang="en-US" dirty="0"/>
              <a:t>Remember, Your goal in engaging with community organizations and their associated audiences to learn more about them.  Learning more about them will assist you in discovering their interests and tailoring your recruitment strategy for the best fit.</a:t>
            </a:r>
          </a:p>
        </p:txBody>
      </p:sp>
      <p:sp>
        <p:nvSpPr>
          <p:cNvPr id="4" name="Slide Number Placeholder 3"/>
          <p:cNvSpPr>
            <a:spLocks noGrp="1"/>
          </p:cNvSpPr>
          <p:nvPr>
            <p:ph type="sldNum" sz="quarter" idx="5"/>
          </p:nvPr>
        </p:nvSpPr>
        <p:spPr/>
        <p:txBody>
          <a:bodyPr/>
          <a:lstStyle/>
          <a:p>
            <a:fld id="{A636D207-533C-5E46-94A2-718C6B6D8DD8}" type="slidenum">
              <a:rPr lang="en-US" smtClean="0"/>
              <a:t>6</a:t>
            </a:fld>
            <a:endParaRPr lang="en-US"/>
          </a:p>
        </p:txBody>
      </p:sp>
    </p:spTree>
    <p:extLst>
      <p:ext uri="{BB962C8B-B14F-4D97-AF65-F5344CB8AC3E}">
        <p14:creationId xmlns:p14="http://schemas.microsoft.com/office/powerpoint/2010/main" val="287376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begun to engage with community organizations, you’ll probably know them a bit better and opportunities and obstacles with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when recruiting families, obstacles become magnified. Why do obstacles become magnified? Because when dealing with families you are dealing with </a:t>
            </a:r>
            <a:r>
              <a:rPr lang="en-US" b="1" u="sng" dirty="0"/>
              <a:t>a system of interdependent </a:t>
            </a:r>
            <a:r>
              <a:rPr lang="en-US" dirty="0"/>
              <a:t>people instead of just one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issue with recruiting families is obtaining buy-in from all parties involved. For example, One parent may be willing to participate but the other does not. A parent may want their child to participate, but the child does not. Although parents manage consent for children, obtaining children’s assent is important. It not only incorporates them in the decision making process, but it can definitely influence the parents attitude and final decision. Children are people too so having their approval and ultimate satisfaction is important in achieving your study goals and overall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commitment is also often an issue. Parents and families lead busy lives. Think of ways to get them involved that adds little to no stress or strain on their schedules. Think of organizing your study after schools, on the weekends, or virtually.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may also be an obstacle. Think of our own organization, UTHSC. It’s not very parking friendly. Many universities are like that and it is actually been perceived as a </a:t>
            </a:r>
            <a:r>
              <a:rPr lang="en-US" dirty="0" err="1"/>
              <a:t>deterent</a:t>
            </a:r>
            <a:r>
              <a:rPr lang="en-US" dirty="0"/>
              <a:t> even for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Have your sessions in a place that is accessible, comfortable, and can accommodate all the families invited to participate in your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it’s necessary to have your study done in a laboratory setting, offer parking passes/validate parking for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study can be done in a community setting, having it there. </a:t>
            </a:r>
            <a:r>
              <a:rPr lang="en-US" sz="1200" b="0" i="0" kern="1200" dirty="0">
                <a:solidFill>
                  <a:schemeClr val="tx1"/>
                </a:solidFill>
                <a:effectLst/>
                <a:latin typeface="+mn-lt"/>
                <a:ea typeface="+mn-ea"/>
                <a:cs typeface="+mn-cs"/>
              </a:rPr>
              <a:t>It also might be beneficial to recruit participants at the site where visits will be held. </a:t>
            </a:r>
            <a:r>
              <a:rPr lang="en-US" dirty="0"/>
              <a:t>Community settings are often more “neutral” and helps balance out researcher-participant power dynamics. Community settings are also typically more parking friendly and is often closer to the building and free. Having your study within a community setting enhances translational and community engaged research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7</a:t>
            </a:fld>
            <a:endParaRPr lang="en-US"/>
          </a:p>
        </p:txBody>
      </p:sp>
    </p:spTree>
    <p:extLst>
      <p:ext uri="{BB962C8B-B14F-4D97-AF65-F5344CB8AC3E}">
        <p14:creationId xmlns:p14="http://schemas.microsoft.com/office/powerpoint/2010/main" val="413346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Families can be seen as private or closed systems. Therefore, you may struggle with a willingness to disclose information. This is why it’s important to establish trust, be transparent, and reassure families you do not intend to cause them or their loved one’s harm. Be upfront about what you may and may not need from them as participants. You don’t want to end up in situation where a participant feels misled or lose a once confirmed participant and have to restart your recruitment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families are social and cultural groups that lie within even larger sociocultural groups and societies. This is why being aware of the social and cultural norms is important because it may impact your recruitment strategy. This involves doing your research on familial groups who are apart of your target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and cultural groups with a history of marginalization may be hesitant to enroll in a research study. It is your job to be aware of this as a well-informed research and be prepared to address and find a solution for this potential obstacle.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dirty="0"/>
              <a:t>Lastly, COVID-19 has impacted all of our lives. If possible, consider virtual options for recruitment and clinical trials. Virtually connect  with existing groups through social media might be a viable option for initial connection and observation. </a:t>
            </a:r>
          </a:p>
          <a:p>
            <a:pPr fontAlgn="base"/>
            <a:endParaRPr lang="en-US" dirty="0"/>
          </a:p>
          <a:p>
            <a:pPr fontAlgn="base"/>
            <a:r>
              <a:rPr lang="en-US" dirty="0"/>
              <a:t>Virtual enrollment options are sometimes less costly, the geographic reach may extend beyond a local community, and often weather doesn’t stand in the way. Many parents don’t want to bring their children out in inclement weather because it makes things that more difficult.</a:t>
            </a:r>
          </a:p>
          <a:p>
            <a:pPr fontAlgn="base"/>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8</a:t>
            </a:fld>
            <a:endParaRPr lang="en-US"/>
          </a:p>
        </p:txBody>
      </p:sp>
    </p:spTree>
    <p:extLst>
      <p:ext uri="{BB962C8B-B14F-4D97-AF65-F5344CB8AC3E}">
        <p14:creationId xmlns:p14="http://schemas.microsoft.com/office/powerpoint/2010/main" val="413942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Opportunities for marketing and outreach efforts include: </a:t>
            </a:r>
          </a:p>
          <a:p>
            <a:endParaRPr lang="en-US" sz="1200" b="0" i="0" kern="1200" dirty="0">
              <a:solidFill>
                <a:schemeClr val="tx1"/>
              </a:solidFill>
              <a:effectLst/>
              <a:latin typeface="+mn-lt"/>
              <a:ea typeface="+mn-ea"/>
              <a:cs typeface="+mn-cs"/>
            </a:endParaRPr>
          </a:p>
          <a:p>
            <a:pPr lvl="1"/>
            <a:r>
              <a:rPr lang="en-US" dirty="0"/>
              <a:t>Phone calls</a:t>
            </a:r>
          </a:p>
          <a:p>
            <a:pPr lvl="1"/>
            <a:r>
              <a:rPr lang="en-US" dirty="0"/>
              <a:t>Face to face conversations </a:t>
            </a:r>
          </a:p>
          <a:p>
            <a:pPr lvl="1"/>
            <a:r>
              <a:rPr lang="en-US" dirty="0"/>
              <a:t>Flyers posted or distributed by community partners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Advertisements in school district newsletters and local newspapers and TV and radio. Posting flyers around community organizations is a good indirect way to advertise and put your name &amp; study out there. Community organizations often offer physical bulletin boards</a:t>
            </a:r>
          </a:p>
          <a:p>
            <a:pPr lvl="1"/>
            <a:r>
              <a:rPr lang="en-US" dirty="0"/>
              <a:t>Paid or organic social media posts </a:t>
            </a:r>
          </a:p>
          <a:p>
            <a:pPr lvl="1"/>
            <a:r>
              <a:rPr lang="en-US" dirty="0"/>
              <a:t>And also Email </a:t>
            </a:r>
            <a:r>
              <a:rPr lang="en-US" dirty="0" err="1"/>
              <a:t>listervs</a:t>
            </a:r>
            <a:endParaRPr lang="en-US" dirty="0"/>
          </a:p>
          <a:p>
            <a:endParaRPr lang="en-US" dirty="0"/>
          </a:p>
          <a:p>
            <a:r>
              <a:rPr lang="en-US" sz="1200" kern="1200" dirty="0">
                <a:solidFill>
                  <a:schemeClr val="tx1"/>
                </a:solidFill>
                <a:effectLst/>
                <a:latin typeface="+mn-lt"/>
                <a:ea typeface="+mn-ea"/>
                <a:cs typeface="+mn-cs"/>
              </a:rPr>
              <a:t>Be sure to include outreach and recruitment efforts you plan to use in your IRB application. </a:t>
            </a:r>
            <a:endParaRPr lang="en-US" dirty="0"/>
          </a:p>
        </p:txBody>
      </p:sp>
      <p:sp>
        <p:nvSpPr>
          <p:cNvPr id="4" name="Slide Number Placeholder 3"/>
          <p:cNvSpPr>
            <a:spLocks noGrp="1"/>
          </p:cNvSpPr>
          <p:nvPr>
            <p:ph type="sldNum" sz="quarter" idx="5"/>
          </p:nvPr>
        </p:nvSpPr>
        <p:spPr/>
        <p:txBody>
          <a:bodyPr/>
          <a:lstStyle/>
          <a:p>
            <a:fld id="{A636D207-533C-5E46-94A2-718C6B6D8DD8}" type="slidenum">
              <a:rPr lang="en-US" smtClean="0"/>
              <a:t>9</a:t>
            </a:fld>
            <a:endParaRPr lang="en-US"/>
          </a:p>
        </p:txBody>
      </p:sp>
    </p:spTree>
    <p:extLst>
      <p:ext uri="{BB962C8B-B14F-4D97-AF65-F5344CB8AC3E}">
        <p14:creationId xmlns:p14="http://schemas.microsoft.com/office/powerpoint/2010/main" val="387592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thinking of how to get the attention of families through advertisement, consider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goal of the study? You should include a short description of what you and your team are looking to discover.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will enrollment add to their family’s lives? How could it help them or make their life easier?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specifically, how will enrollment help their child’s development? Parents want their best for their children. When marketing to families, really focus on how it help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address the benefits but people also want to know potential risks. Respond to potential concerns right in the 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stated earlier, families are often private systems who are protective of one another. How are situating yourself as trustworthy? Always disclose your affiliations Utilizing a logo on your flyers and other forms of communication to reinforce your legitimacy.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communicate in simple, easily understood language. Whenever appropriate, A tip is to include words or phrases that a family would use.</a:t>
            </a:r>
          </a:p>
        </p:txBody>
      </p:sp>
      <p:sp>
        <p:nvSpPr>
          <p:cNvPr id="4" name="Slide Number Placeholder 3"/>
          <p:cNvSpPr>
            <a:spLocks noGrp="1"/>
          </p:cNvSpPr>
          <p:nvPr>
            <p:ph type="sldNum" sz="quarter" idx="5"/>
          </p:nvPr>
        </p:nvSpPr>
        <p:spPr/>
        <p:txBody>
          <a:bodyPr/>
          <a:lstStyle/>
          <a:p>
            <a:fld id="{A636D207-533C-5E46-94A2-718C6B6D8DD8}" type="slidenum">
              <a:rPr lang="en-US" smtClean="0"/>
              <a:t>10</a:t>
            </a:fld>
            <a:endParaRPr lang="en-US"/>
          </a:p>
        </p:txBody>
      </p:sp>
    </p:spTree>
    <p:extLst>
      <p:ext uri="{BB962C8B-B14F-4D97-AF65-F5344CB8AC3E}">
        <p14:creationId xmlns:p14="http://schemas.microsoft.com/office/powerpoint/2010/main" val="125911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hs.gov/ohrp/regulations-and-policy/guidance/faq/children-research/index.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suggestions-for-consenting.pdf" TargetMode="External"/><Relationship Id="rId4" Type="http://schemas.openxmlformats.org/officeDocument/2006/relationships/hyperlink" Target="https://www.cancer.gov/about-cancer/treatment/clinical-trials/patient-safet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dn2.hubspot.net/hubfs/3975639/06.%20LENA%20Start/Recruitment/LENA_Guide_to_Recruiting_Families.pdf?__hstc=88705156.142860ef66ef0bf626f282790a5e1cec.1647967391211.1647967391211.1647967391211.1&amp;__hssc=88705156.6.1647967391211&amp;hsCtaTracking=9a14f92b-2172-424e-ad34-9ccd28153c53%7Ce3a9b452-3ea7-4c55-b53b-ae88075697bd" TargetMode="External"/><Relationship Id="rId7" Type="http://schemas.openxmlformats.org/officeDocument/2006/relationships/package" Target="../embeddings/Microsoft_Excel_Worksheet.xlsx"/><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flamboyanfoundation.org/resource/ongoing-communication-reflection-tool/" TargetMode="External"/><Relationship Id="rId5" Type="http://schemas.openxmlformats.org/officeDocument/2006/relationships/hyperlink" Target="https://bernardvanleer.org/publications-reports/steps-engaging-young-children-research-volume-2-researcher-toolkit/" TargetMode="External"/><Relationship Id="rId4" Type="http://schemas.openxmlformats.org/officeDocument/2006/relationships/hyperlink" Target="https://bernardvanleer.org/publications-reports/steps-engaging-young-children-research-volume-1-guid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2E0-EF85-7B7E-4FD6-A3D2A27B78D6}"/>
              </a:ext>
            </a:extLst>
          </p:cNvPr>
          <p:cNvSpPr>
            <a:spLocks noGrp="1"/>
          </p:cNvSpPr>
          <p:nvPr>
            <p:ph type="ctrTitle"/>
          </p:nvPr>
        </p:nvSpPr>
        <p:spPr>
          <a:xfrm>
            <a:off x="611256" y="1748118"/>
            <a:ext cx="10969487" cy="2387600"/>
          </a:xfrm>
        </p:spPr>
        <p:txBody>
          <a:bodyPr/>
          <a:lstStyle/>
          <a:p>
            <a:r>
              <a:rPr lang="en-US" b="1" dirty="0">
                <a:latin typeface="Arial Black" panose="020B0604020202020204" pitchFamily="34" charset="0"/>
                <a:cs typeface="Arial Black" panose="020B0604020202020204" pitchFamily="34" charset="0"/>
              </a:rPr>
              <a:t>Recruiting &amp; Retaining Families</a:t>
            </a:r>
          </a:p>
        </p:txBody>
      </p:sp>
      <p:sp>
        <p:nvSpPr>
          <p:cNvPr id="3" name="Subtitle 2">
            <a:extLst>
              <a:ext uri="{FF2B5EF4-FFF2-40B4-BE49-F238E27FC236}">
                <a16:creationId xmlns:a16="http://schemas.microsoft.com/office/drawing/2014/main" id="{1316B3D6-EFC7-5D45-3E98-347155EEE83E}"/>
              </a:ext>
            </a:extLst>
          </p:cNvPr>
          <p:cNvSpPr>
            <a:spLocks noGrp="1"/>
          </p:cNvSpPr>
          <p:nvPr>
            <p:ph type="subTitle" idx="1"/>
          </p:nvPr>
        </p:nvSpPr>
        <p:spPr>
          <a:xfrm>
            <a:off x="611256" y="5109882"/>
            <a:ext cx="10969487" cy="1115826"/>
          </a:xfrm>
        </p:spPr>
        <p:txBody>
          <a:bodyPr/>
          <a:lstStyle/>
          <a:p>
            <a:r>
              <a:rPr lang="en-US" b="1" dirty="0"/>
              <a:t>Ashley G. Evans, BA, MS</a:t>
            </a:r>
          </a:p>
        </p:txBody>
      </p:sp>
      <p:sp>
        <p:nvSpPr>
          <p:cNvPr id="4" name="Subtitle 2">
            <a:extLst>
              <a:ext uri="{FF2B5EF4-FFF2-40B4-BE49-F238E27FC236}">
                <a16:creationId xmlns:a16="http://schemas.microsoft.com/office/drawing/2014/main" id="{818EB9B1-3145-1784-D902-3E41E197FBE0}"/>
              </a:ext>
            </a:extLst>
          </p:cNvPr>
          <p:cNvSpPr txBox="1">
            <a:spLocks/>
          </p:cNvSpPr>
          <p:nvPr/>
        </p:nvSpPr>
        <p:spPr>
          <a:xfrm>
            <a:off x="611256" y="773954"/>
            <a:ext cx="10969487" cy="111582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0" kern="1200">
                <a:solidFill>
                  <a:srgbClr val="11574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Recruitment &amp; Retention Series</a:t>
            </a:r>
          </a:p>
          <a:p>
            <a:r>
              <a:rPr lang="en-US" b="1" dirty="0"/>
              <a:t>SESSION 6:</a:t>
            </a:r>
          </a:p>
        </p:txBody>
      </p:sp>
    </p:spTree>
    <p:extLst>
      <p:ext uri="{BB962C8B-B14F-4D97-AF65-F5344CB8AC3E}">
        <p14:creationId xmlns:p14="http://schemas.microsoft.com/office/powerpoint/2010/main" val="245777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Advertising Recruitment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r>
              <a:rPr lang="en-US" b="1" dirty="0"/>
              <a:t>What is the goal of the study?</a:t>
            </a:r>
          </a:p>
          <a:p>
            <a:r>
              <a:rPr lang="en-US" b="1" dirty="0"/>
              <a:t>What will enrollment add to the family’s lives?</a:t>
            </a:r>
          </a:p>
          <a:p>
            <a:pPr lvl="1"/>
            <a:r>
              <a:rPr lang="en-US" b="1" dirty="0"/>
              <a:t>How will enrollment help their child’s development?</a:t>
            </a:r>
          </a:p>
          <a:p>
            <a:r>
              <a:rPr lang="en-US" b="1" dirty="0"/>
              <a:t>What are risks to enrollment?</a:t>
            </a:r>
          </a:p>
          <a:p>
            <a:r>
              <a:rPr lang="en-US" b="1" dirty="0"/>
              <a:t>Are you trustworthy?</a:t>
            </a:r>
          </a:p>
          <a:p>
            <a:r>
              <a:rPr lang="en-US" b="1" dirty="0"/>
              <a:t>Communicate in easily understood language</a:t>
            </a:r>
          </a:p>
          <a:p>
            <a:pPr lvl="1"/>
            <a:r>
              <a:rPr lang="en-US" b="1" dirty="0"/>
              <a:t>Use words and phrases a family would use</a:t>
            </a:r>
          </a:p>
          <a:p>
            <a:endParaRPr lang="en-US" dirty="0"/>
          </a:p>
        </p:txBody>
      </p:sp>
    </p:spTree>
    <p:extLst>
      <p:ext uri="{BB962C8B-B14F-4D97-AF65-F5344CB8AC3E}">
        <p14:creationId xmlns:p14="http://schemas.microsoft.com/office/powerpoint/2010/main" val="36983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C4676D-B2DC-1A44-96D3-E0FC3526A845}"/>
              </a:ext>
            </a:extLst>
          </p:cNvPr>
          <p:cNvSpPr>
            <a:spLocks noGrp="1"/>
          </p:cNvSpPr>
          <p:nvPr>
            <p:ph type="title"/>
          </p:nvPr>
        </p:nvSpPr>
        <p:spPr>
          <a:xfrm>
            <a:off x="7423151" y="273014"/>
            <a:ext cx="3932237" cy="1600200"/>
          </a:xfrm>
        </p:spPr>
        <p:txBody>
          <a:bodyPr/>
          <a:lstStyle/>
          <a:p>
            <a:r>
              <a:rPr lang="en-US" dirty="0"/>
              <a:t>Advertisement Example</a:t>
            </a:r>
          </a:p>
        </p:txBody>
      </p:sp>
      <p:sp>
        <p:nvSpPr>
          <p:cNvPr id="9" name="Text Placeholder 8">
            <a:extLst>
              <a:ext uri="{FF2B5EF4-FFF2-40B4-BE49-F238E27FC236}">
                <a16:creationId xmlns:a16="http://schemas.microsoft.com/office/drawing/2014/main" id="{D5DE34D3-8B11-C949-9BD1-9418E173571C}"/>
              </a:ext>
            </a:extLst>
          </p:cNvPr>
          <p:cNvSpPr>
            <a:spLocks noGrp="1"/>
          </p:cNvSpPr>
          <p:nvPr>
            <p:ph type="body" sz="half" idx="2"/>
          </p:nvPr>
        </p:nvSpPr>
        <p:spPr>
          <a:xfrm>
            <a:off x="7423150" y="1873213"/>
            <a:ext cx="3932237" cy="4133139"/>
          </a:xfrm>
        </p:spPr>
        <p:txBody>
          <a:bodyPr>
            <a:normAutofit fontScale="92500" lnSpcReduction="20000"/>
          </a:bodyPr>
          <a:lstStyle/>
          <a:p>
            <a:pPr marL="342900" indent="-342900">
              <a:buFont typeface="Wingdings" pitchFamily="2" charset="2"/>
              <a:buChar char="ü"/>
            </a:pPr>
            <a:r>
              <a:rPr lang="en-US" sz="2400" b="1" dirty="0"/>
              <a:t>Inquisitive Headline</a:t>
            </a:r>
          </a:p>
          <a:p>
            <a:pPr marL="342900" indent="-342900">
              <a:buFont typeface="Wingdings" pitchFamily="2" charset="2"/>
              <a:buChar char="ü"/>
            </a:pPr>
            <a:r>
              <a:rPr lang="en-US" sz="2400" b="1" dirty="0"/>
              <a:t>Study topic/General description</a:t>
            </a:r>
          </a:p>
          <a:p>
            <a:pPr marL="342900" indent="-342900">
              <a:buFont typeface="Wingdings" pitchFamily="2" charset="2"/>
              <a:buChar char="ü"/>
            </a:pPr>
            <a:r>
              <a:rPr lang="en-US" sz="2400" b="1" dirty="0"/>
              <a:t>Photo</a:t>
            </a:r>
          </a:p>
          <a:p>
            <a:pPr marL="342900" indent="-342900">
              <a:buFont typeface="Wingdings" pitchFamily="2" charset="2"/>
              <a:buChar char="ü"/>
            </a:pPr>
            <a:r>
              <a:rPr lang="en-US" sz="2400" b="1" dirty="0"/>
              <a:t>Potential risks</a:t>
            </a:r>
          </a:p>
          <a:p>
            <a:pPr marL="342900" indent="-342900">
              <a:buFont typeface="Wingdings" pitchFamily="2" charset="2"/>
              <a:buChar char="ü"/>
            </a:pPr>
            <a:r>
              <a:rPr lang="en-US" sz="2400" b="1" dirty="0"/>
              <a:t>Call to action</a:t>
            </a:r>
          </a:p>
          <a:p>
            <a:pPr marL="342900" indent="-342900">
              <a:buFont typeface="Wingdings" pitchFamily="2" charset="2"/>
              <a:buChar char="ü"/>
            </a:pPr>
            <a:r>
              <a:rPr lang="en-US" sz="2400" b="1" dirty="0"/>
              <a:t>Contact Information</a:t>
            </a:r>
          </a:p>
          <a:p>
            <a:pPr marL="342900" indent="-342900">
              <a:buFont typeface="Wingdings" pitchFamily="2" charset="2"/>
              <a:buChar char="ü"/>
            </a:pPr>
            <a:r>
              <a:rPr lang="en-US" sz="2400" b="1" dirty="0"/>
              <a:t>Logo</a:t>
            </a:r>
          </a:p>
          <a:p>
            <a:pPr marL="342900" indent="-342900">
              <a:buFont typeface="Wingdings" pitchFamily="2" charset="2"/>
              <a:buChar char="ü"/>
            </a:pPr>
            <a:r>
              <a:rPr lang="en-US" sz="2400" b="1" dirty="0"/>
              <a:t>Easily understood language</a:t>
            </a:r>
          </a:p>
          <a:p>
            <a:pPr marL="342900" indent="-342900">
              <a:buFont typeface="Wingdings" pitchFamily="2" charset="2"/>
              <a:buChar char="ü"/>
            </a:pPr>
            <a:r>
              <a:rPr lang="en-US" sz="2400" b="1" dirty="0"/>
              <a:t>IRB information</a:t>
            </a:r>
          </a:p>
        </p:txBody>
      </p:sp>
      <p:pic>
        <p:nvPicPr>
          <p:cNvPr id="5" name="Picture 4" descr="A person and a baby&#10;&#10;Description automatically generated with low confidence">
            <a:extLst>
              <a:ext uri="{FF2B5EF4-FFF2-40B4-BE49-F238E27FC236}">
                <a16:creationId xmlns:a16="http://schemas.microsoft.com/office/drawing/2014/main" id="{9D22DBF2-8D33-8746-83BA-4439D638F649}"/>
              </a:ext>
            </a:extLst>
          </p:cNvPr>
          <p:cNvPicPr>
            <a:picLocks noChangeAspect="1"/>
          </p:cNvPicPr>
          <p:nvPr/>
        </p:nvPicPr>
        <p:blipFill rotWithShape="1">
          <a:blip r:embed="rId3"/>
          <a:srcRect l="5400" t="3774" r="6138"/>
          <a:stretch/>
        </p:blipFill>
        <p:spPr>
          <a:xfrm>
            <a:off x="612309" y="-31376"/>
            <a:ext cx="5185848" cy="6837398"/>
          </a:xfrm>
          <a:prstGeom prst="rect">
            <a:avLst/>
          </a:prstGeom>
          <a:noFill/>
        </p:spPr>
      </p:pic>
    </p:spTree>
    <p:extLst>
      <p:ext uri="{BB962C8B-B14F-4D97-AF65-F5344CB8AC3E}">
        <p14:creationId xmlns:p14="http://schemas.microsoft.com/office/powerpoint/2010/main" val="47986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Consent &amp; Assent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695621"/>
            <a:ext cx="10515600" cy="4351338"/>
          </a:xfrm>
        </p:spPr>
        <p:txBody>
          <a:bodyPr>
            <a:normAutofit/>
          </a:bodyPr>
          <a:lstStyle/>
          <a:p>
            <a:r>
              <a:rPr lang="en-US" b="1" dirty="0"/>
              <a:t>Informed Consent</a:t>
            </a:r>
          </a:p>
          <a:p>
            <a:pPr lvl="1"/>
            <a:r>
              <a:rPr lang="en-US" b="1" dirty="0"/>
              <a:t>Obtained from adults (typically 18 &amp; older)</a:t>
            </a:r>
          </a:p>
          <a:p>
            <a:r>
              <a:rPr lang="en-US" b="1" dirty="0"/>
              <a:t>Assent</a:t>
            </a:r>
          </a:p>
          <a:p>
            <a:pPr lvl="1"/>
            <a:r>
              <a:rPr lang="en-US" b="1" dirty="0"/>
              <a:t>Obtained from children who have not reached legal age</a:t>
            </a:r>
          </a:p>
          <a:p>
            <a:pPr fontAlgn="base"/>
            <a:r>
              <a:rPr lang="en-US" b="1" dirty="0"/>
              <a:t>Assent should be obtained from children unless a child is not capable of assenting</a:t>
            </a:r>
          </a:p>
          <a:p>
            <a:pPr fontAlgn="base"/>
            <a:r>
              <a:rPr lang="en-US" b="1" dirty="0"/>
              <a:t>Both parents need to give permission unless: </a:t>
            </a:r>
          </a:p>
          <a:p>
            <a:pPr lvl="1" fontAlgn="base"/>
            <a:r>
              <a:rPr lang="en-US" b="1" dirty="0"/>
              <a:t>A parent is not reasonably available</a:t>
            </a:r>
          </a:p>
          <a:p>
            <a:pPr lvl="1" fontAlgn="base"/>
            <a:r>
              <a:rPr lang="en-US" b="1" dirty="0"/>
              <a:t>One parent has sole legal custody of the child</a:t>
            </a:r>
          </a:p>
          <a:p>
            <a:pPr fontAlgn="base"/>
            <a:endParaRPr lang="en-US" b="1" dirty="0"/>
          </a:p>
        </p:txBody>
      </p:sp>
    </p:spTree>
    <p:extLst>
      <p:ext uri="{BB962C8B-B14F-4D97-AF65-F5344CB8AC3E}">
        <p14:creationId xmlns:p14="http://schemas.microsoft.com/office/powerpoint/2010/main" val="34488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idx="4294967295"/>
          </p:nvPr>
        </p:nvSpPr>
        <p:spPr>
          <a:xfrm>
            <a:off x="836612" y="1896035"/>
            <a:ext cx="10518775" cy="2743200"/>
          </a:xfrm>
        </p:spPr>
        <p:txBody>
          <a:bodyPr/>
          <a:lstStyle/>
          <a:p>
            <a:r>
              <a:rPr lang="en-US" b="1" dirty="0"/>
              <a:t>Retaining Families</a:t>
            </a:r>
          </a:p>
        </p:txBody>
      </p:sp>
    </p:spTree>
    <p:extLst>
      <p:ext uri="{BB962C8B-B14F-4D97-AF65-F5344CB8AC3E}">
        <p14:creationId xmlns:p14="http://schemas.microsoft.com/office/powerpoint/2010/main" val="345920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Communicate with Families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r>
              <a:rPr lang="en-US" b="1" dirty="0"/>
              <a:t>Maintain pathways of communication</a:t>
            </a:r>
          </a:p>
          <a:p>
            <a:pPr lvl="1"/>
            <a:r>
              <a:rPr lang="en-US" b="1" dirty="0"/>
              <a:t>Be aware of participants preferred method of contact</a:t>
            </a:r>
          </a:p>
          <a:p>
            <a:r>
              <a:rPr lang="en-US" b="1" dirty="0"/>
              <a:t>Offer incentives</a:t>
            </a:r>
          </a:p>
          <a:p>
            <a:pPr lvl="1" fontAlgn="base"/>
            <a:r>
              <a:rPr lang="en-US" b="1" dirty="0"/>
              <a:t>Gift cards </a:t>
            </a:r>
          </a:p>
          <a:p>
            <a:pPr lvl="1" fontAlgn="base"/>
            <a:r>
              <a:rPr lang="en-US" b="1" dirty="0"/>
              <a:t>Homework help for children </a:t>
            </a:r>
          </a:p>
          <a:p>
            <a:pPr lvl="1" fontAlgn="base"/>
            <a:r>
              <a:rPr lang="en-US" b="1" dirty="0"/>
              <a:t>Food </a:t>
            </a:r>
          </a:p>
          <a:p>
            <a:pPr lvl="1" fontAlgn="base"/>
            <a:r>
              <a:rPr lang="en-US" b="1" dirty="0"/>
              <a:t>Transportation </a:t>
            </a:r>
          </a:p>
          <a:p>
            <a:pPr lvl="1"/>
            <a:r>
              <a:rPr lang="en-US" b="1" dirty="0"/>
              <a:t>Refer a friend</a:t>
            </a:r>
          </a:p>
          <a:p>
            <a:pPr lvl="1"/>
            <a:r>
              <a:rPr lang="en-US" b="1" dirty="0"/>
              <a:t>Referrals to other providers</a:t>
            </a:r>
          </a:p>
          <a:p>
            <a:endParaRPr lang="en-US" dirty="0"/>
          </a:p>
        </p:txBody>
      </p:sp>
    </p:spTree>
    <p:extLst>
      <p:ext uri="{BB962C8B-B14F-4D97-AF65-F5344CB8AC3E}">
        <p14:creationId xmlns:p14="http://schemas.microsoft.com/office/powerpoint/2010/main" val="46028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Communicate with Families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normAutofit/>
          </a:bodyPr>
          <a:lstStyle/>
          <a:p>
            <a:r>
              <a:rPr lang="en-US" sz="3200" b="1" dirty="0"/>
              <a:t>Check in &amp; invest time</a:t>
            </a:r>
          </a:p>
          <a:p>
            <a:pPr lvl="1"/>
            <a:r>
              <a:rPr lang="en-US" sz="3200" b="1" dirty="0"/>
              <a:t>Send reminders</a:t>
            </a:r>
          </a:p>
          <a:p>
            <a:pPr lvl="2"/>
            <a:r>
              <a:rPr lang="en-US" sz="2800" b="1" dirty="0"/>
              <a:t>Texts</a:t>
            </a:r>
          </a:p>
          <a:p>
            <a:pPr lvl="2"/>
            <a:r>
              <a:rPr lang="en-US" sz="2800" b="1" dirty="0"/>
              <a:t>Emails</a:t>
            </a:r>
          </a:p>
          <a:p>
            <a:pPr lvl="2"/>
            <a:r>
              <a:rPr lang="en-US" sz="2800" b="1" dirty="0"/>
              <a:t>Remind (app)</a:t>
            </a:r>
          </a:p>
          <a:p>
            <a:pPr lvl="1"/>
            <a:r>
              <a:rPr lang="en-US" sz="3200" b="1" dirty="0"/>
              <a:t>Be understanding &amp; accommodating</a:t>
            </a:r>
          </a:p>
          <a:p>
            <a:pPr lvl="1"/>
            <a:r>
              <a:rPr lang="en-US" sz="3200" b="1" dirty="0"/>
              <a:t>Show gratitude &amp; appreciation</a:t>
            </a:r>
          </a:p>
        </p:txBody>
      </p:sp>
    </p:spTree>
    <p:extLst>
      <p:ext uri="{BB962C8B-B14F-4D97-AF65-F5344CB8AC3E}">
        <p14:creationId xmlns:p14="http://schemas.microsoft.com/office/powerpoint/2010/main" val="322701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294E47-3732-7348-BAC2-A9A68A49115D}"/>
              </a:ext>
            </a:extLst>
          </p:cNvPr>
          <p:cNvSpPr>
            <a:spLocks noGrp="1"/>
          </p:cNvSpPr>
          <p:nvPr>
            <p:ph type="title"/>
          </p:nvPr>
        </p:nvSpPr>
        <p:spPr/>
        <p:txBody>
          <a:bodyPr/>
          <a:lstStyle/>
          <a:p>
            <a:r>
              <a:rPr lang="en-US" dirty="0"/>
              <a:t>Communicate with Families</a:t>
            </a:r>
          </a:p>
        </p:txBody>
      </p:sp>
      <p:sp>
        <p:nvSpPr>
          <p:cNvPr id="6" name="Content Placeholder 5">
            <a:extLst>
              <a:ext uri="{FF2B5EF4-FFF2-40B4-BE49-F238E27FC236}">
                <a16:creationId xmlns:a16="http://schemas.microsoft.com/office/drawing/2014/main" id="{7814497E-9A53-D647-8BB7-9B2CDD830785}"/>
              </a:ext>
            </a:extLst>
          </p:cNvPr>
          <p:cNvSpPr>
            <a:spLocks noGrp="1"/>
          </p:cNvSpPr>
          <p:nvPr>
            <p:ph idx="1"/>
          </p:nvPr>
        </p:nvSpPr>
        <p:spPr/>
        <p:txBody>
          <a:bodyPr>
            <a:normAutofit/>
          </a:bodyPr>
          <a:lstStyle/>
          <a:p>
            <a:r>
              <a:rPr lang="en-US" sz="3200" b="1" dirty="0"/>
              <a:t>Ask for feedback</a:t>
            </a:r>
          </a:p>
          <a:p>
            <a:pPr lvl="1"/>
            <a:r>
              <a:rPr lang="en-US" sz="2800" b="1" dirty="0"/>
              <a:t>Measure and showcase progression</a:t>
            </a:r>
          </a:p>
          <a:p>
            <a:pPr lvl="1"/>
            <a:r>
              <a:rPr lang="en-US" sz="2800" b="1" dirty="0"/>
              <a:t>If participants decide to leave the study, ask why</a:t>
            </a:r>
            <a:endParaRPr lang="en-US" sz="3200" b="1" dirty="0"/>
          </a:p>
        </p:txBody>
      </p:sp>
    </p:spTree>
    <p:extLst>
      <p:ext uri="{BB962C8B-B14F-4D97-AF65-F5344CB8AC3E}">
        <p14:creationId xmlns:p14="http://schemas.microsoft.com/office/powerpoint/2010/main" val="140222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idx="4294967295"/>
          </p:nvPr>
        </p:nvSpPr>
        <p:spPr>
          <a:xfrm>
            <a:off x="836612" y="1896035"/>
            <a:ext cx="10518775" cy="2743200"/>
          </a:xfrm>
        </p:spPr>
        <p:txBody>
          <a:bodyPr/>
          <a:lstStyle/>
          <a:p>
            <a:r>
              <a:rPr lang="en-US" b="1" dirty="0"/>
              <a:t>Resources</a:t>
            </a:r>
          </a:p>
        </p:txBody>
      </p:sp>
    </p:spTree>
    <p:extLst>
      <p:ext uri="{BB962C8B-B14F-4D97-AF65-F5344CB8AC3E}">
        <p14:creationId xmlns:p14="http://schemas.microsoft.com/office/powerpoint/2010/main" val="346197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659762"/>
            <a:ext cx="10515600" cy="4351338"/>
          </a:xfrm>
        </p:spPr>
        <p:txBody>
          <a:bodyPr>
            <a:normAutofit/>
          </a:bodyPr>
          <a:lstStyle/>
          <a:p>
            <a:pPr marL="0" indent="0" fontAlgn="base">
              <a:buNone/>
            </a:pPr>
            <a:r>
              <a:rPr lang="en-US" b="1" dirty="0"/>
              <a:t>Consent &amp; Assent</a:t>
            </a:r>
          </a:p>
          <a:p>
            <a:pPr fontAlgn="base"/>
            <a:r>
              <a:rPr lang="en-US" b="1" dirty="0">
                <a:hlinkClick r:id="rId3"/>
              </a:rPr>
              <a:t>HHS.gov Research with Children FAQ’s </a:t>
            </a:r>
            <a:endParaRPr lang="en-US" b="1" dirty="0"/>
          </a:p>
          <a:p>
            <a:pPr fontAlgn="base"/>
            <a:r>
              <a:rPr lang="en-US" b="1" dirty="0">
                <a:hlinkClick r:id="rId4"/>
              </a:rPr>
              <a:t>NIH National Cancer Institute Patient Safety in Clinical Trials</a:t>
            </a:r>
            <a:endParaRPr lang="en-US" b="1" dirty="0"/>
          </a:p>
          <a:p>
            <a:pPr fontAlgn="base"/>
            <a:r>
              <a:rPr lang="en-US" b="1" dirty="0">
                <a:hlinkClick r:id="rId5"/>
              </a:rPr>
              <a:t>Suggestions for Consenting/Assenting Research Subjects/Participants </a:t>
            </a:r>
            <a:endParaRPr lang="en-US" b="1" dirty="0"/>
          </a:p>
        </p:txBody>
      </p:sp>
    </p:spTree>
    <p:extLst>
      <p:ext uri="{BB962C8B-B14F-4D97-AF65-F5344CB8AC3E}">
        <p14:creationId xmlns:p14="http://schemas.microsoft.com/office/powerpoint/2010/main" val="394952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659762"/>
            <a:ext cx="10515600" cy="4351338"/>
          </a:xfrm>
        </p:spPr>
        <p:txBody>
          <a:bodyPr>
            <a:normAutofit lnSpcReduction="10000"/>
          </a:bodyPr>
          <a:lstStyle/>
          <a:p>
            <a:pPr marL="0" indent="0" fontAlgn="base">
              <a:buNone/>
            </a:pPr>
            <a:r>
              <a:rPr lang="en-US" b="1" dirty="0"/>
              <a:t>Engaging Children &amp; Families</a:t>
            </a:r>
          </a:p>
          <a:p>
            <a:pPr fontAlgn="base"/>
            <a:r>
              <a:rPr lang="en-US" b="1" dirty="0">
                <a:hlinkClick r:id="rId3"/>
              </a:rPr>
              <a:t>Guide to Recruiting Families for Community Programs </a:t>
            </a:r>
            <a:r>
              <a:rPr lang="en-US" b="1" dirty="0"/>
              <a:t>(LENA) </a:t>
            </a:r>
          </a:p>
          <a:p>
            <a:pPr fontAlgn="base"/>
            <a:r>
              <a:rPr lang="en-US" b="1" dirty="0">
                <a:hlinkClick r:id="rId4"/>
              </a:rPr>
              <a:t>Steps for Engaging Young Children in Research– Volume 1: The Guide </a:t>
            </a:r>
            <a:r>
              <a:rPr lang="en-US" b="1" dirty="0"/>
              <a:t>(University of Brighton)</a:t>
            </a:r>
          </a:p>
          <a:p>
            <a:pPr fontAlgn="base"/>
            <a:r>
              <a:rPr lang="en-US" b="1" dirty="0">
                <a:hlinkClick r:id="rId5"/>
              </a:rPr>
              <a:t>Steps for Engaging Young Children in Research – Volume 2: The Researcher Toolkit </a:t>
            </a:r>
            <a:r>
              <a:rPr lang="en-US" b="1" dirty="0"/>
              <a:t>(University of Brighton)</a:t>
            </a:r>
          </a:p>
          <a:p>
            <a:pPr fontAlgn="base"/>
            <a:r>
              <a:rPr lang="en-US" b="1" dirty="0">
                <a:hlinkClick r:id="rId6"/>
              </a:rPr>
              <a:t>Ongoing Communication Reflection Tool </a:t>
            </a:r>
            <a:r>
              <a:rPr lang="en-US" b="1" dirty="0"/>
              <a:t>(</a:t>
            </a:r>
            <a:r>
              <a:rPr lang="en-US" b="1" dirty="0" err="1"/>
              <a:t>Flamboyan</a:t>
            </a:r>
            <a:r>
              <a:rPr lang="en-US" b="1" dirty="0"/>
              <a:t> Foundation) </a:t>
            </a:r>
          </a:p>
          <a:p>
            <a:pPr fontAlgn="base"/>
            <a:endParaRPr lang="en-US" b="1" dirty="0"/>
          </a:p>
          <a:p>
            <a:pPr fontAlgn="base"/>
            <a:endParaRPr lang="en-US" b="1" dirty="0"/>
          </a:p>
          <a:p>
            <a:pPr fontAlgn="base"/>
            <a:endParaRPr lang="en-US" b="1" dirty="0"/>
          </a:p>
        </p:txBody>
      </p:sp>
      <p:graphicFrame>
        <p:nvGraphicFramePr>
          <p:cNvPr id="4" name="Object 3">
            <a:extLst>
              <a:ext uri="{FF2B5EF4-FFF2-40B4-BE49-F238E27FC236}">
                <a16:creationId xmlns:a16="http://schemas.microsoft.com/office/drawing/2014/main" id="{EF5EC674-F0D4-EE44-AF03-81B1C3FF2052}"/>
              </a:ext>
            </a:extLst>
          </p:cNvPr>
          <p:cNvGraphicFramePr>
            <a:graphicFrameLocks noChangeAspect="1"/>
          </p:cNvGraphicFramePr>
          <p:nvPr>
            <p:extLst>
              <p:ext uri="{D42A27DB-BD31-4B8C-83A1-F6EECF244321}">
                <p14:modId xmlns:p14="http://schemas.microsoft.com/office/powerpoint/2010/main" val="207089376"/>
              </p:ext>
            </p:extLst>
          </p:nvPr>
        </p:nvGraphicFramePr>
        <p:xfrm>
          <a:off x="3372226" y="5401500"/>
          <a:ext cx="965200" cy="609600"/>
        </p:xfrm>
        <a:graphic>
          <a:graphicData uri="http://schemas.openxmlformats.org/presentationml/2006/ole">
            <mc:AlternateContent xmlns:mc="http://schemas.openxmlformats.org/markup-compatibility/2006">
              <mc:Choice xmlns:v="urn:schemas-microsoft-com:vml" Requires="v">
                <p:oleObj name="Worksheet" showAsIcon="1" r:id="rId7" imgW="965200" imgH="609600" progId="Excel.Sheet.12">
                  <p:embed/>
                </p:oleObj>
              </mc:Choice>
              <mc:Fallback>
                <p:oleObj name="Worksheet" showAsIcon="1" r:id="rId7" imgW="965200" imgH="609600" progId="Excel.Sheet.12">
                  <p:embed/>
                  <p:pic>
                    <p:nvPicPr>
                      <p:cNvPr id="7" name="Object 6">
                        <a:extLst>
                          <a:ext uri="{FF2B5EF4-FFF2-40B4-BE49-F238E27FC236}">
                            <a16:creationId xmlns:a16="http://schemas.microsoft.com/office/drawing/2014/main" id="{A2AC11F5-A313-B243-AF2E-EB241A5D6EC3}"/>
                          </a:ext>
                        </a:extLst>
                      </p:cNvPr>
                      <p:cNvPicPr/>
                      <p:nvPr/>
                    </p:nvPicPr>
                    <p:blipFill>
                      <a:blip r:embed="rId8"/>
                      <a:stretch>
                        <a:fillRect/>
                      </a:stretch>
                    </p:blipFill>
                    <p:spPr>
                      <a:xfrm>
                        <a:off x="3372226" y="5401500"/>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192228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7"/>
            <a:ext cx="10515600" cy="1325563"/>
          </a:xfrm>
        </p:spPr>
        <p:txBody>
          <a:bodyPr anchor="ctr">
            <a:normAutofit/>
          </a:bodyPr>
          <a:lstStyle/>
          <a:p>
            <a:r>
              <a:rPr lang="en-US" b="1" dirty="0"/>
              <a:t>Overview</a:t>
            </a:r>
          </a:p>
        </p:txBody>
      </p:sp>
      <p:graphicFrame>
        <p:nvGraphicFramePr>
          <p:cNvPr id="5" name="Content Placeholder 2">
            <a:extLst>
              <a:ext uri="{FF2B5EF4-FFF2-40B4-BE49-F238E27FC236}">
                <a16:creationId xmlns:a16="http://schemas.microsoft.com/office/drawing/2014/main" id="{45CEF9C4-20EA-42C7-9993-66CDC9CD8255}"/>
              </a:ext>
            </a:extLst>
          </p:cNvPr>
          <p:cNvGraphicFramePr>
            <a:graphicFrameLocks noGrp="1"/>
          </p:cNvGraphicFramePr>
          <p:nvPr>
            <p:ph idx="1"/>
            <p:extLst>
              <p:ext uri="{D42A27DB-BD31-4B8C-83A1-F6EECF244321}">
                <p14:modId xmlns:p14="http://schemas.microsoft.com/office/powerpoint/2010/main" val="2596235171"/>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02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idx="4294967295"/>
          </p:nvPr>
        </p:nvSpPr>
        <p:spPr>
          <a:xfrm>
            <a:off x="836612" y="1896035"/>
            <a:ext cx="10518775" cy="2743200"/>
          </a:xfrm>
        </p:spPr>
        <p:txBody>
          <a:bodyPr/>
          <a:lstStyle/>
          <a:p>
            <a:r>
              <a:rPr lang="en-US" b="1" dirty="0"/>
              <a:t>Recruiting Families</a:t>
            </a:r>
          </a:p>
        </p:txBody>
      </p:sp>
    </p:spTree>
    <p:extLst>
      <p:ext uri="{BB962C8B-B14F-4D97-AF65-F5344CB8AC3E}">
        <p14:creationId xmlns:p14="http://schemas.microsoft.com/office/powerpoint/2010/main" val="11035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97728F-E210-ED47-86A8-E81CB455AB3D}"/>
              </a:ext>
            </a:extLst>
          </p:cNvPr>
          <p:cNvSpPr>
            <a:spLocks noGrp="1"/>
          </p:cNvSpPr>
          <p:nvPr>
            <p:ph type="title"/>
          </p:nvPr>
        </p:nvSpPr>
        <p:spPr/>
        <p:txBody>
          <a:bodyPr>
            <a:normAutofit/>
          </a:bodyPr>
          <a:lstStyle/>
          <a:p>
            <a:r>
              <a:rPr lang="en-US" sz="4000" dirty="0"/>
              <a:t>Defining Families in Clinical Trials Research </a:t>
            </a:r>
          </a:p>
        </p:txBody>
      </p:sp>
      <p:sp>
        <p:nvSpPr>
          <p:cNvPr id="6" name="Content Placeholder 5">
            <a:extLst>
              <a:ext uri="{FF2B5EF4-FFF2-40B4-BE49-F238E27FC236}">
                <a16:creationId xmlns:a16="http://schemas.microsoft.com/office/drawing/2014/main" id="{E5A92A1B-47B3-D34B-B95C-62868BD92C6E}"/>
              </a:ext>
            </a:extLst>
          </p:cNvPr>
          <p:cNvSpPr>
            <a:spLocks noGrp="1"/>
          </p:cNvSpPr>
          <p:nvPr>
            <p:ph idx="1"/>
          </p:nvPr>
        </p:nvSpPr>
        <p:spPr>
          <a:xfrm>
            <a:off x="838200" y="1610277"/>
            <a:ext cx="10515600" cy="4351338"/>
          </a:xfrm>
        </p:spPr>
        <p:txBody>
          <a:bodyPr>
            <a:normAutofit/>
          </a:bodyPr>
          <a:lstStyle/>
          <a:p>
            <a:r>
              <a:rPr lang="en-US" b="1" dirty="0"/>
              <a:t>To participate in research studies, children need the consent of a parent or legal guardian</a:t>
            </a:r>
          </a:p>
          <a:p>
            <a:r>
              <a:rPr lang="en-US" b="1" dirty="0"/>
              <a:t>Parent means a child’s biological or adoptive parent.</a:t>
            </a:r>
          </a:p>
          <a:p>
            <a:r>
              <a:rPr lang="en-US" b="1" dirty="0"/>
              <a:t>The term “legal guardian” does not include:</a:t>
            </a:r>
          </a:p>
          <a:p>
            <a:pPr lvl="1"/>
            <a:r>
              <a:rPr lang="en-US" b="1" dirty="0"/>
              <a:t>Grandparents </a:t>
            </a:r>
          </a:p>
          <a:p>
            <a:pPr lvl="1"/>
            <a:r>
              <a:rPr lang="en-US" b="1" dirty="0"/>
              <a:t>Non-custodial parents </a:t>
            </a:r>
          </a:p>
          <a:p>
            <a:pPr lvl="1"/>
            <a:r>
              <a:rPr lang="en-US" b="1" dirty="0"/>
              <a:t>Adult siblings </a:t>
            </a:r>
          </a:p>
          <a:p>
            <a:pPr lvl="1"/>
            <a:r>
              <a:rPr lang="en-US" b="1" dirty="0"/>
              <a:t>Step-parents </a:t>
            </a:r>
          </a:p>
          <a:p>
            <a:pPr lvl="1"/>
            <a:r>
              <a:rPr lang="en-US" b="1" dirty="0"/>
              <a:t>Other adult family members</a:t>
            </a:r>
          </a:p>
          <a:p>
            <a:endParaRPr lang="en-US" dirty="0"/>
          </a:p>
        </p:txBody>
      </p:sp>
    </p:spTree>
    <p:extLst>
      <p:ext uri="{BB962C8B-B14F-4D97-AF65-F5344CB8AC3E}">
        <p14:creationId xmlns:p14="http://schemas.microsoft.com/office/powerpoint/2010/main" val="335791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Engage with Community Organizations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normAutofit/>
          </a:bodyPr>
          <a:lstStyle/>
          <a:p>
            <a:r>
              <a:rPr lang="en-US" b="1" dirty="0"/>
              <a:t>Hubs to connect with families include: </a:t>
            </a:r>
          </a:p>
          <a:p>
            <a:pPr lvl="1"/>
            <a:r>
              <a:rPr lang="en-US" b="1" dirty="0"/>
              <a:t>Doctor’s offices</a:t>
            </a:r>
          </a:p>
          <a:p>
            <a:pPr lvl="1"/>
            <a:r>
              <a:rPr lang="en-US" b="1" dirty="0"/>
              <a:t>Resource &amp; community centers</a:t>
            </a:r>
          </a:p>
          <a:p>
            <a:pPr lvl="1"/>
            <a:r>
              <a:rPr lang="en-US" b="1" dirty="0"/>
              <a:t>Schools</a:t>
            </a:r>
          </a:p>
          <a:p>
            <a:pPr lvl="1"/>
            <a:r>
              <a:rPr lang="en-US" b="1" dirty="0"/>
              <a:t>Childcare centers</a:t>
            </a:r>
          </a:p>
          <a:p>
            <a:pPr lvl="1"/>
            <a:r>
              <a:rPr lang="en-US" b="1" dirty="0"/>
              <a:t>Libraries</a:t>
            </a:r>
          </a:p>
          <a:p>
            <a:pPr lvl="1"/>
            <a:r>
              <a:rPr lang="en-US" b="1" dirty="0"/>
              <a:t>Religious institutions</a:t>
            </a:r>
          </a:p>
          <a:p>
            <a:pPr lvl="1"/>
            <a:r>
              <a:rPr lang="en-US" b="1" dirty="0"/>
              <a:t>Government agencies</a:t>
            </a:r>
          </a:p>
        </p:txBody>
      </p:sp>
    </p:spTree>
    <p:extLst>
      <p:ext uri="{BB962C8B-B14F-4D97-AF65-F5344CB8AC3E}">
        <p14:creationId xmlns:p14="http://schemas.microsoft.com/office/powerpoint/2010/main" val="296176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Engage with Community Organizations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normAutofit lnSpcReduction="10000"/>
          </a:bodyPr>
          <a:lstStyle/>
          <a:p>
            <a:r>
              <a:rPr lang="en-US" b="1" dirty="0"/>
              <a:t>Attend community events</a:t>
            </a:r>
          </a:p>
          <a:p>
            <a:pPr lvl="1"/>
            <a:r>
              <a:rPr lang="en-US" b="1" dirty="0"/>
              <a:t>Tabling</a:t>
            </a:r>
          </a:p>
          <a:p>
            <a:pPr lvl="1"/>
            <a:r>
              <a:rPr lang="en-US" b="1" dirty="0"/>
              <a:t>Deliver introductory speech</a:t>
            </a:r>
          </a:p>
          <a:p>
            <a:pPr lvl="1"/>
            <a:r>
              <a:rPr lang="en-US" b="1" dirty="0"/>
              <a:t>One on one conversations</a:t>
            </a:r>
          </a:p>
          <a:p>
            <a:r>
              <a:rPr lang="en-US" b="1" dirty="0"/>
              <a:t>Interest meetings &amp; presentations</a:t>
            </a:r>
          </a:p>
          <a:p>
            <a:r>
              <a:rPr lang="en-US" b="1" dirty="0"/>
              <a:t>Flyers</a:t>
            </a:r>
          </a:p>
          <a:p>
            <a:r>
              <a:rPr lang="en-US" b="1" dirty="0"/>
              <a:t>Conduct site visits</a:t>
            </a:r>
          </a:p>
          <a:p>
            <a:r>
              <a:rPr lang="en-US" b="1" dirty="0"/>
              <a:t>Get to know your audience</a:t>
            </a:r>
          </a:p>
          <a:p>
            <a:pPr lvl="1"/>
            <a:r>
              <a:rPr lang="en-US" b="1" dirty="0"/>
              <a:t>Discover their interests</a:t>
            </a:r>
          </a:p>
        </p:txBody>
      </p:sp>
    </p:spTree>
    <p:extLst>
      <p:ext uri="{BB962C8B-B14F-4D97-AF65-F5344CB8AC3E}">
        <p14:creationId xmlns:p14="http://schemas.microsoft.com/office/powerpoint/2010/main" val="300367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Planning Recruitment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lstStyle/>
          <a:p>
            <a:r>
              <a:rPr lang="en-US" sz="3200" b="1" dirty="0"/>
              <a:t>Identify obstacles to enrollment</a:t>
            </a:r>
          </a:p>
          <a:p>
            <a:pPr lvl="1"/>
            <a:r>
              <a:rPr lang="en-US" sz="2800" b="1" dirty="0"/>
              <a:t>Obtaining buy-in from everyone involved</a:t>
            </a:r>
          </a:p>
          <a:p>
            <a:pPr lvl="1"/>
            <a:r>
              <a:rPr lang="en-US" sz="2800" b="1" dirty="0"/>
              <a:t>Time commitment</a:t>
            </a:r>
          </a:p>
          <a:p>
            <a:pPr lvl="1"/>
            <a:r>
              <a:rPr lang="en-US" sz="2800" b="1" dirty="0"/>
              <a:t>Location</a:t>
            </a:r>
          </a:p>
          <a:p>
            <a:pPr lvl="2"/>
            <a:r>
              <a:rPr lang="en-US" sz="2400" b="1" dirty="0"/>
              <a:t>Accessibility</a:t>
            </a:r>
          </a:p>
          <a:p>
            <a:pPr lvl="2"/>
            <a:r>
              <a:rPr lang="en-US" sz="2400" b="1" dirty="0"/>
              <a:t>Appropriate size</a:t>
            </a:r>
          </a:p>
          <a:p>
            <a:pPr lvl="2"/>
            <a:r>
              <a:rPr lang="en-US" sz="2400" b="1" dirty="0"/>
              <a:t>Community or laboratory settings</a:t>
            </a:r>
          </a:p>
          <a:p>
            <a:pPr lvl="1"/>
            <a:endParaRPr lang="en-US" dirty="0"/>
          </a:p>
          <a:p>
            <a:pPr marL="457200" lvl="1" indent="0">
              <a:buNone/>
            </a:pPr>
            <a:endParaRPr lang="en-US" dirty="0"/>
          </a:p>
        </p:txBody>
      </p:sp>
    </p:spTree>
    <p:extLst>
      <p:ext uri="{BB962C8B-B14F-4D97-AF65-F5344CB8AC3E}">
        <p14:creationId xmlns:p14="http://schemas.microsoft.com/office/powerpoint/2010/main" val="63928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Planning Recruitment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r>
              <a:rPr lang="en-US" sz="3200" b="1" dirty="0"/>
              <a:t>Identify obstacles to enrollment</a:t>
            </a:r>
          </a:p>
          <a:p>
            <a:pPr lvl="1"/>
            <a:r>
              <a:rPr lang="en-US" sz="2800" b="1" dirty="0"/>
              <a:t>Willingness to disclose information</a:t>
            </a:r>
          </a:p>
          <a:p>
            <a:pPr lvl="1"/>
            <a:r>
              <a:rPr lang="en-US" sz="2800" b="1" dirty="0"/>
              <a:t>Sociocultural factors</a:t>
            </a:r>
          </a:p>
          <a:p>
            <a:pPr lvl="1"/>
            <a:r>
              <a:rPr lang="en-US" sz="2800" b="1" dirty="0"/>
              <a:t>COVID-19</a:t>
            </a:r>
          </a:p>
          <a:p>
            <a:pPr lvl="2"/>
            <a:r>
              <a:rPr lang="en-US" sz="2400" b="1" dirty="0"/>
              <a:t>Virtual enrollment options</a:t>
            </a:r>
          </a:p>
          <a:p>
            <a:pPr marL="457200" lvl="1" indent="0">
              <a:buNone/>
            </a:pPr>
            <a:endParaRPr lang="en-US" dirty="0"/>
          </a:p>
        </p:txBody>
      </p:sp>
    </p:spTree>
    <p:extLst>
      <p:ext uri="{BB962C8B-B14F-4D97-AF65-F5344CB8AC3E}">
        <p14:creationId xmlns:p14="http://schemas.microsoft.com/office/powerpoint/2010/main" val="51932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Advertising Recruitment</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780140"/>
            <a:ext cx="10515600" cy="4351338"/>
          </a:xfrm>
        </p:spPr>
        <p:txBody>
          <a:bodyPr>
            <a:normAutofit lnSpcReduction="10000"/>
          </a:bodyPr>
          <a:lstStyle/>
          <a:p>
            <a:r>
              <a:rPr lang="en-US" b="1" dirty="0"/>
              <a:t>Marketing and outreach efforts that often connect with families include</a:t>
            </a:r>
            <a:r>
              <a:rPr lang="en-US" dirty="0"/>
              <a:t>:</a:t>
            </a:r>
          </a:p>
          <a:p>
            <a:pPr lvl="1"/>
            <a:r>
              <a:rPr lang="en-US" sz="2800" b="1" dirty="0"/>
              <a:t>Phone calls</a:t>
            </a:r>
          </a:p>
          <a:p>
            <a:pPr lvl="1"/>
            <a:r>
              <a:rPr lang="en-US" sz="2800" b="1" dirty="0"/>
              <a:t>Face to face conversations </a:t>
            </a:r>
          </a:p>
          <a:p>
            <a:pPr lvl="1"/>
            <a:r>
              <a:rPr lang="en-US" sz="2800" b="1" dirty="0"/>
              <a:t>Attending community events</a:t>
            </a:r>
          </a:p>
          <a:p>
            <a:pPr lvl="1"/>
            <a:r>
              <a:rPr lang="en-US" sz="2800" b="1" dirty="0"/>
              <a:t>Advertisements </a:t>
            </a:r>
          </a:p>
          <a:p>
            <a:pPr lvl="1"/>
            <a:r>
              <a:rPr lang="en-US" sz="2800" b="1" dirty="0"/>
              <a:t>Paid or organic social media posts </a:t>
            </a:r>
          </a:p>
          <a:p>
            <a:pPr lvl="1"/>
            <a:r>
              <a:rPr lang="en-US" sz="2800" b="1" dirty="0"/>
              <a:t>Email </a:t>
            </a:r>
            <a:r>
              <a:rPr lang="en-US" sz="2800" b="1" dirty="0" err="1"/>
              <a:t>listervs</a:t>
            </a:r>
            <a:endParaRPr lang="en-US" sz="2800" b="1" dirty="0"/>
          </a:p>
          <a:p>
            <a:r>
              <a:rPr lang="en-US" b="1" dirty="0"/>
              <a:t>Include outreach and recruitment efforts in IRB submission</a:t>
            </a:r>
          </a:p>
        </p:txBody>
      </p:sp>
    </p:spTree>
    <p:extLst>
      <p:ext uri="{BB962C8B-B14F-4D97-AF65-F5344CB8AC3E}">
        <p14:creationId xmlns:p14="http://schemas.microsoft.com/office/powerpoint/2010/main" val="338884022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1CD7C5D5-7372-E545-BC66-09B17C23D80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DD0AE88C-F3C8-0641-8013-CBF595DF0D3D}"/>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DB773883AD3048A88EA7B3BD9DC026" ma:contentTypeVersion="10" ma:contentTypeDescription="Create a new document." ma:contentTypeScope="" ma:versionID="d11a306b637a8f09e11bf27426be7ca1">
  <xsd:schema xmlns:xsd="http://www.w3.org/2001/XMLSchema" xmlns:xs="http://www.w3.org/2001/XMLSchema" xmlns:p="http://schemas.microsoft.com/office/2006/metadata/properties" xmlns:ns2="f76a0f58-7f3e-4dee-998e-8d01334dce2a" xmlns:ns3="cb6a0c6b-8bc0-4126-af1d-cc9d398efd30" targetNamespace="http://schemas.microsoft.com/office/2006/metadata/properties" ma:root="true" ma:fieldsID="bcbdd214351249b0e6441c5e84278034" ns2:_="" ns3:_="">
    <xsd:import namespace="f76a0f58-7f3e-4dee-998e-8d01334dce2a"/>
    <xsd:import namespace="cb6a0c6b-8bc0-4126-af1d-cc9d398efd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a0f58-7f3e-4dee-998e-8d01334dc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6a0c6b-8bc0-4126-af1d-cc9d398efd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8C8FFA-E796-43B9-8B3C-4D20D9F09100}">
  <ds:schemaRefs>
    <ds:schemaRef ds:uri="http://schemas.microsoft.com/sharepoint/v3/contenttype/forms"/>
  </ds:schemaRefs>
</ds:datastoreItem>
</file>

<file path=customXml/itemProps2.xml><?xml version="1.0" encoding="utf-8"?>
<ds:datastoreItem xmlns:ds="http://schemas.openxmlformats.org/officeDocument/2006/customXml" ds:itemID="{E6CFC377-D105-49C4-AA04-EE85A7529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a0f58-7f3e-4dee-998e-8d01334dce2a"/>
    <ds:schemaRef ds:uri="cb6a0c6b-8bc0-4126-af1d-cc9d398ef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39966C-3C38-462B-9BEF-49EB94824C8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Title slides</Template>
  <TotalTime>2447</TotalTime>
  <Words>2636</Words>
  <Application>Microsoft Macintosh PowerPoint</Application>
  <PresentationFormat>Widescreen</PresentationFormat>
  <Paragraphs>291</Paragraphs>
  <Slides>19</Slides>
  <Notes>16</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28" baseType="lpstr">
      <vt:lpstr>Arial</vt:lpstr>
      <vt:lpstr>Arial Black</vt:lpstr>
      <vt:lpstr>Calibri</vt:lpstr>
      <vt:lpstr>Wingdings</vt:lpstr>
      <vt:lpstr>Title slides</vt:lpstr>
      <vt:lpstr>UTHSC content slides</vt:lpstr>
      <vt:lpstr>Section breaks</vt:lpstr>
      <vt:lpstr>1_End slides</vt:lpstr>
      <vt:lpstr>Worksheet</vt:lpstr>
      <vt:lpstr>Recruiting &amp; Retaining Families</vt:lpstr>
      <vt:lpstr>Overview</vt:lpstr>
      <vt:lpstr>Recruiting Families</vt:lpstr>
      <vt:lpstr>Defining Families in Clinical Trials Research </vt:lpstr>
      <vt:lpstr>Engage with Community Organizations</vt:lpstr>
      <vt:lpstr>Engage with Community Organizations</vt:lpstr>
      <vt:lpstr>Planning Recruitment</vt:lpstr>
      <vt:lpstr>Planning Recruitment</vt:lpstr>
      <vt:lpstr>Advertising Recruitment</vt:lpstr>
      <vt:lpstr>Advertising Recruitment</vt:lpstr>
      <vt:lpstr>Advertisement Example</vt:lpstr>
      <vt:lpstr>Consent &amp; Assent</vt:lpstr>
      <vt:lpstr>Retaining Families</vt:lpstr>
      <vt:lpstr>Communicate with Families</vt:lpstr>
      <vt:lpstr>Communicate with Families</vt:lpstr>
      <vt:lpstr>Communicate with Families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&amp; Retaining Families</dc:title>
  <dc:creator>Evans, Ashley G</dc:creator>
  <cp:lastModifiedBy>Lee Anne</cp:lastModifiedBy>
  <cp:revision>20</cp:revision>
  <dcterms:created xsi:type="dcterms:W3CDTF">2021-12-06T19:36:10Z</dcterms:created>
  <dcterms:modified xsi:type="dcterms:W3CDTF">2024-11-18T17:05:47Z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0x010100F8DB773883AD3048A88EA7B3BD9DC026</vt:lpwstr>
  </property>
</Properties>
</file>