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48" r:id="rId5"/>
    <p:sldMasterId id="2147483661" r:id="rId6"/>
    <p:sldMasterId id="2147483665" r:id="rId7"/>
  </p:sldMasterIdLst>
  <p:sldIdLst>
    <p:sldId id="277" r:id="rId8"/>
    <p:sldId id="258" r:id="rId9"/>
    <p:sldId id="261" r:id="rId10"/>
    <p:sldId id="263" r:id="rId11"/>
    <p:sldId id="262" r:id="rId12"/>
    <p:sldId id="276" r:id="rId13"/>
    <p:sldId id="266" r:id="rId14"/>
    <p:sldId id="268" r:id="rId15"/>
    <p:sldId id="269" r:id="rId16"/>
    <p:sldId id="271" r:id="rId17"/>
    <p:sldId id="272" r:id="rId18"/>
    <p:sldId id="267" r:id="rId19"/>
    <p:sldId id="270" r:id="rId20"/>
    <p:sldId id="273" r:id="rId21"/>
    <p:sldId id="274" r:id="rId22"/>
    <p:sldId id="275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41F"/>
    <a:srgbClr val="11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9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5490664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Here</a:t>
            </a:r>
          </a:p>
          <a:p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91320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273D-4579-6B48-84A6-610C8D757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B71C-1414-4344-BE9A-4E5AB22248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BA34D-8BD6-7B4E-901E-37B5C80DC5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Subtopic goes here.</a:t>
            </a:r>
          </a:p>
        </p:txBody>
      </p:sp>
    </p:spTree>
    <p:extLst>
      <p:ext uri="{BB962C8B-B14F-4D97-AF65-F5344CB8AC3E}">
        <p14:creationId xmlns:p14="http://schemas.microsoft.com/office/powerpoint/2010/main" val="313017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362D-8175-DD49-A168-0502388E8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E1B8F-0647-594C-B682-05977D5B1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84CC-AAAA-E748-9A78-C4C9DD0F22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45134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2057400"/>
            <a:ext cx="10519719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>
                <a:solidFill>
                  <a:srgbClr val="F6941F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47909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50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043609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3333873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118041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282148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759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2997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3F0A-C91C-DF42-8392-2EEE75A13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5E1C-B105-0F49-A6C6-1C4F8120FE4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83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5CD8-92E6-4E4C-A9ED-60997ACD7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DA1E-E118-7347-90CE-2FEA4D5526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1474E-95C5-A941-B049-6B253312863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91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02A6-8129-8A42-AE30-B8800232CD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256" y="1041400"/>
            <a:ext cx="1096948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41C35-DA28-DC40-8D13-E0E6E7ED17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256" y="3521075"/>
            <a:ext cx="1096948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95924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86D4-822F-6440-8820-D2F5AA7C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87203-5679-774E-8106-D39A68918F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390822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FB54-DD7A-B840-BEE9-133B46091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E187C-7D18-F043-8D7E-9174E1D205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First category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7AA01-5E3B-9947-94E9-8DBEBB24FB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926A0-D74B-7040-9576-08885A9CBC0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Second category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82541-84DE-0A4A-B452-4A72AA5D829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99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CC42-4E0F-7245-80A3-DBFC04076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</p:spTree>
    <p:extLst>
      <p:ext uri="{BB962C8B-B14F-4D97-AF65-F5344CB8AC3E}">
        <p14:creationId xmlns:p14="http://schemas.microsoft.com/office/powerpoint/2010/main" val="132871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49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7959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869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ED28DF-B9B5-4240-B469-CE97AD99E53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04139-7363-BE49-B955-130A8C2F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4F40F-5806-B842-B69A-01A55649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507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1157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088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9687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551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live.trinetx.com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edcap.uthsc.edu/redcap/surveys/?s=LADY37MEEL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bmi.lab.uthsc.edu/trinetx-live/lchintha@uthsc.edu" TargetMode="External"/><Relationship Id="rId2" Type="http://schemas.openxmlformats.org/officeDocument/2006/relationships/hyperlink" Target="https://uthsc.edu/cbmi/services/trinetx.php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upport.trinetx.com/hc/en-us/categories/11500023916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dsi.org/data-standardization/the-common-data-model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90CA-8F6F-08FC-7B5D-5EC220B02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255" y="1727200"/>
            <a:ext cx="10969487" cy="2387600"/>
          </a:xfrm>
        </p:spPr>
        <p:txBody>
          <a:bodyPr/>
          <a:lstStyle/>
          <a:p>
            <a:r>
              <a:rPr lang="en-US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rEDW</a:t>
            </a:r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 and </a:t>
            </a:r>
            <a:r>
              <a:rPr lang="en-US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TriNetX</a:t>
            </a:r>
            <a:endParaRPr lang="en-U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8C36-77D7-4BA5-773C-974BC5137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255" y="4485171"/>
            <a:ext cx="10969487" cy="1655762"/>
          </a:xfrm>
        </p:spPr>
        <p:txBody>
          <a:bodyPr/>
          <a:lstStyle/>
          <a:p>
            <a:r>
              <a:rPr lang="en-US" b="1" dirty="0"/>
              <a:t>Lokesh </a:t>
            </a:r>
            <a:r>
              <a:rPr lang="en-US" b="1" dirty="0" err="1"/>
              <a:t>Chinthala</a:t>
            </a:r>
            <a:endParaRPr lang="en-US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E44D74-5461-08A9-1549-FB8D5E17DD26}"/>
              </a:ext>
            </a:extLst>
          </p:cNvPr>
          <p:cNvSpPr txBox="1">
            <a:spLocks/>
          </p:cNvSpPr>
          <p:nvPr/>
        </p:nvSpPr>
        <p:spPr>
          <a:xfrm>
            <a:off x="611255" y="714134"/>
            <a:ext cx="1096948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1157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Recruitment &amp; Retention Series</a:t>
            </a:r>
          </a:p>
          <a:p>
            <a:r>
              <a:rPr lang="en-US" b="1" dirty="0"/>
              <a:t>SESSION 3:</a:t>
            </a:r>
          </a:p>
        </p:txBody>
      </p:sp>
    </p:spTree>
    <p:extLst>
      <p:ext uri="{BB962C8B-B14F-4D97-AF65-F5344CB8AC3E}">
        <p14:creationId xmlns:p14="http://schemas.microsoft.com/office/powerpoint/2010/main" val="393416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3189-D687-734E-A48B-EE69B279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74FE22-ADAB-BC4C-97D5-B0CA59C6B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Person</a:t>
            </a:r>
          </a:p>
          <a:p>
            <a:r>
              <a:rPr lang="en-US" dirty="0"/>
              <a:t>Visit Occurrence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Condition Occurrence</a:t>
            </a:r>
          </a:p>
          <a:p>
            <a:r>
              <a:rPr lang="en-US" dirty="0"/>
              <a:t>Procedure Occurrence</a:t>
            </a:r>
          </a:p>
          <a:p>
            <a:r>
              <a:rPr lang="en-US" dirty="0"/>
              <a:t>Drug Exposure</a:t>
            </a:r>
          </a:p>
          <a:p>
            <a:r>
              <a:rPr lang="en-US" dirty="0"/>
              <a:t>Measurement</a:t>
            </a:r>
          </a:p>
          <a:p>
            <a:r>
              <a:rPr lang="en-US" dirty="0"/>
              <a:t>Note</a:t>
            </a:r>
          </a:p>
          <a:p>
            <a:r>
              <a:rPr lang="en-US" dirty="0"/>
              <a:t>Note NLP</a:t>
            </a:r>
          </a:p>
          <a:p>
            <a:r>
              <a:rPr lang="en-US" dirty="0"/>
              <a:t>Care Site</a:t>
            </a:r>
          </a:p>
        </p:txBody>
      </p:sp>
    </p:spTree>
    <p:extLst>
      <p:ext uri="{BB962C8B-B14F-4D97-AF65-F5344CB8AC3E}">
        <p14:creationId xmlns:p14="http://schemas.microsoft.com/office/powerpoint/2010/main" val="89881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5484-05D6-DB4D-9335-FB3682AD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Clinical Research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82F008-FAC8-D840-9FD8-7EC1DC1F747A}"/>
              </a:ext>
            </a:extLst>
          </p:cNvPr>
          <p:cNvGrpSpPr/>
          <p:nvPr/>
        </p:nvGrpSpPr>
        <p:grpSpPr>
          <a:xfrm>
            <a:off x="1992886" y="2346463"/>
            <a:ext cx="8206227" cy="3126927"/>
            <a:chOff x="623825" y="3129861"/>
            <a:chExt cx="8578399" cy="247487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81A369A-7938-9D46-8C2C-8781FB993B4B}"/>
                </a:ext>
              </a:extLst>
            </p:cNvPr>
            <p:cNvSpPr/>
            <p:nvPr/>
          </p:nvSpPr>
          <p:spPr>
            <a:xfrm>
              <a:off x="2887109" y="3139150"/>
              <a:ext cx="1723717" cy="1530386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cs typeface="Arial" panose="020B0604020202020204" pitchFamily="34" charset="0"/>
                </a:rPr>
                <a:t>Generate hypotheses with available aggregate data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8F3D860-FB05-DC42-B57E-F4F4E730AF42}"/>
                </a:ext>
              </a:extLst>
            </p:cNvPr>
            <p:cNvSpPr/>
            <p:nvPr/>
          </p:nvSpPr>
          <p:spPr>
            <a:xfrm>
              <a:off x="623825" y="3129861"/>
              <a:ext cx="1723717" cy="1530386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cs typeface="Arial" panose="020B0604020202020204" pitchFamily="34" charset="0"/>
                </a:rPr>
                <a:t>Ask a clinical question with research potential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5596365-E967-A541-A37A-F5A16B614C60}"/>
                </a:ext>
              </a:extLst>
            </p:cNvPr>
            <p:cNvSpPr/>
            <p:nvPr/>
          </p:nvSpPr>
          <p:spPr>
            <a:xfrm>
              <a:off x="5146474" y="3139150"/>
              <a:ext cx="1723717" cy="1530386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cs typeface="Arial" panose="020B0604020202020204" pitchFamily="34" charset="0"/>
                </a:rPr>
                <a:t>Draft a research question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BF51EEC-C6E9-2649-AD5D-13788FB18A06}"/>
                </a:ext>
              </a:extLst>
            </p:cNvPr>
            <p:cNvSpPr/>
            <p:nvPr/>
          </p:nvSpPr>
          <p:spPr>
            <a:xfrm>
              <a:off x="7405839" y="3129861"/>
              <a:ext cx="1723717" cy="1530386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cs typeface="Arial" panose="020B0604020202020204" pitchFamily="34" charset="0"/>
                </a:rPr>
                <a:t>Obtain data</a:t>
              </a: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20E3CBDB-2961-2741-9B6D-3D9310E14715}"/>
                </a:ext>
              </a:extLst>
            </p:cNvPr>
            <p:cNvSpPr/>
            <p:nvPr/>
          </p:nvSpPr>
          <p:spPr>
            <a:xfrm>
              <a:off x="2474976" y="3681984"/>
              <a:ext cx="304800" cy="54864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D741CCFE-9CC6-BB41-855F-7F9B91B1EA9B}"/>
                </a:ext>
              </a:extLst>
            </p:cNvPr>
            <p:cNvSpPr/>
            <p:nvPr/>
          </p:nvSpPr>
          <p:spPr>
            <a:xfrm>
              <a:off x="4725053" y="3681984"/>
              <a:ext cx="304800" cy="54864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92CD387A-392E-8C4E-98C1-BCD00AE75A91}"/>
                </a:ext>
              </a:extLst>
            </p:cNvPr>
            <p:cNvSpPr/>
            <p:nvPr/>
          </p:nvSpPr>
          <p:spPr>
            <a:xfrm>
              <a:off x="6961231" y="3681984"/>
              <a:ext cx="304800" cy="54864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8F364F-5A42-F64D-9A64-8FC4BCE71F91}"/>
                </a:ext>
              </a:extLst>
            </p:cNvPr>
            <p:cNvSpPr txBox="1"/>
            <p:nvPr/>
          </p:nvSpPr>
          <p:spPr>
            <a:xfrm>
              <a:off x="3113184" y="4962907"/>
              <a:ext cx="1531183" cy="58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US" sz="1400" dirty="0">
                  <a:highlight>
                    <a:srgbClr val="FFFF00"/>
                  </a:highlight>
                  <a:cs typeface="Arial" panose="020B0604020202020204" pitchFamily="34" charset="0"/>
                </a:rPr>
                <a:t>TriNetX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US" sz="1400" dirty="0">
                  <a:cs typeface="Arial" panose="020B0604020202020204" pitchFamily="34" charset="0"/>
                </a:rPr>
                <a:t>Available registries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94779-CD0B-2047-ADFC-2DC7288E1B06}"/>
                </a:ext>
              </a:extLst>
            </p:cNvPr>
            <p:cNvSpPr txBox="1"/>
            <p:nvPr/>
          </p:nvSpPr>
          <p:spPr>
            <a:xfrm>
              <a:off x="5497195" y="5029579"/>
              <a:ext cx="1440396" cy="414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US" sz="1400" dirty="0">
                  <a:cs typeface="Arial" panose="020B0604020202020204" pitchFamily="34" charset="0"/>
                </a:rPr>
                <a:t>IRB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US" sz="1400" dirty="0">
                  <a:cs typeface="Arial" panose="020B0604020202020204" pitchFamily="34" charset="0"/>
                </a:rPr>
                <a:t>Biostats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3B2A4B-5687-1844-BBF1-FEE04C64FDB5}"/>
                </a:ext>
              </a:extLst>
            </p:cNvPr>
            <p:cNvSpPr txBox="1"/>
            <p:nvPr/>
          </p:nvSpPr>
          <p:spPr>
            <a:xfrm>
              <a:off x="7671041" y="5020103"/>
              <a:ext cx="1531183" cy="58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US" sz="1400" dirty="0">
                  <a:cs typeface="Arial" panose="020B0604020202020204" pitchFamily="34" charset="0"/>
                </a:rPr>
                <a:t>rEDW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en-US" sz="1400" dirty="0">
                  <a:cs typeface="Arial" panose="020B0604020202020204" pitchFamily="34" charset="0"/>
                </a:rPr>
                <a:t>Research personnel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59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TriNetX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cloud-based health research platform</a:t>
            </a:r>
          </a:p>
          <a:p>
            <a:r>
              <a:rPr lang="en-US" dirty="0"/>
              <a:t>Provides visual and tabular data summary of the rEDW</a:t>
            </a:r>
          </a:p>
          <a:p>
            <a:r>
              <a:rPr lang="en-US" dirty="0"/>
              <a:t>Contains standardized aggregated pediatric and adult healthcare data</a:t>
            </a:r>
          </a:p>
          <a:p>
            <a:r>
              <a:rPr lang="en-US" dirty="0"/>
              <a:t>Can be used as ‘Prep to research’ tool</a:t>
            </a:r>
          </a:p>
          <a:p>
            <a:r>
              <a:rPr lang="en-US" dirty="0"/>
              <a:t>Available to all UTHSC researchers through UTHSC- CBMI</a:t>
            </a:r>
          </a:p>
          <a:p>
            <a:r>
              <a:rPr lang="en-US" dirty="0"/>
              <a:t>Proprietary crosswalks between coding systems (E.g., ICD10 &amp; CPT)</a:t>
            </a:r>
          </a:p>
          <a:p>
            <a:r>
              <a:rPr lang="en-US" dirty="0"/>
              <a:t>Patient level data</a:t>
            </a:r>
          </a:p>
        </p:txBody>
      </p:sp>
    </p:spTree>
    <p:extLst>
      <p:ext uri="{BB962C8B-B14F-4D97-AF65-F5344CB8AC3E}">
        <p14:creationId xmlns:p14="http://schemas.microsoft.com/office/powerpoint/2010/main" val="112863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E69A84-6FA8-DC44-B1BC-49AB1D10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656593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TriNetX</a:t>
            </a:r>
          </a:p>
        </p:txBody>
      </p:sp>
      <p:pic>
        <p:nvPicPr>
          <p:cNvPr id="4" name="Content Placeholder 3" descr="Chart&#10;&#10;Description automatically generated">
            <a:extLst>
              <a:ext uri="{FF2B5EF4-FFF2-40B4-BE49-F238E27FC236}">
                <a16:creationId xmlns:a16="http://schemas.microsoft.com/office/drawing/2014/main" id="{4ABCA40E-F511-BD4C-88A5-7EC450CB9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732" y="991412"/>
            <a:ext cx="9479665" cy="5298152"/>
          </a:xfrm>
          <a:noFill/>
        </p:spPr>
      </p:pic>
    </p:spTree>
    <p:extLst>
      <p:ext uri="{BB962C8B-B14F-4D97-AF65-F5344CB8AC3E}">
        <p14:creationId xmlns:p14="http://schemas.microsoft.com/office/powerpoint/2010/main" val="529529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5484-05D6-DB4D-9335-FB3682AD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TriNetX Demo</a:t>
            </a:r>
          </a:p>
        </p:txBody>
      </p:sp>
      <p:pic>
        <p:nvPicPr>
          <p:cNvPr id="16" name="Picture 15">
            <a:hlinkClick r:id="rId2"/>
            <a:extLst>
              <a:ext uri="{FF2B5EF4-FFF2-40B4-BE49-F238E27FC236}">
                <a16:creationId xmlns:a16="http://schemas.microsoft.com/office/drawing/2014/main" id="{4E65DA92-D8E7-854E-A3A8-23890729C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45" y="1681818"/>
            <a:ext cx="8893910" cy="456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7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5484-05D6-DB4D-9335-FB3682AD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of Support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195A87F2-B121-1F4B-94F0-BC1081FFD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908" y="1533766"/>
            <a:ext cx="4574183" cy="486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1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E1E5F7-274F-5945-9491-02C917BB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D78F2-75A2-3E4A-A621-1A2EF2C13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https://uthsc.edu/cbmi/services/trinetx.php</a:t>
            </a:r>
            <a:endParaRPr lang="en-US" dirty="0"/>
          </a:p>
          <a:p>
            <a:r>
              <a:rPr lang="en-US" dirty="0"/>
              <a:t>TriNetX and rEDW related questions - Lokesh Chinthala </a:t>
            </a:r>
            <a:r>
              <a:rPr lang="en-US" b="1" dirty="0">
                <a:hlinkClick r:id="rId3"/>
              </a:rPr>
              <a:t>lchintha@uthsc.edu</a:t>
            </a:r>
            <a:endParaRPr lang="en-US" dirty="0"/>
          </a:p>
          <a:p>
            <a:r>
              <a:rPr lang="en-US" dirty="0"/>
              <a:t>Monthly training sessions or ad-hoc peer-to-peer training sessions</a:t>
            </a:r>
          </a:p>
          <a:p>
            <a:r>
              <a:rPr lang="en-US" dirty="0"/>
              <a:t>Training resources by TriNetX</a:t>
            </a:r>
          </a:p>
          <a:p>
            <a:pPr lvl="1"/>
            <a:r>
              <a:rPr lang="en-US" dirty="0">
                <a:hlinkClick r:id="rId4"/>
              </a:rPr>
              <a:t>https://support.trinetx.com/hc/en-us/categories/115000239168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3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7A43-BC3F-FD46-8E29-3DA8D91DD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0358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CBMI?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Center for Biomedical Informatics</a:t>
            </a:r>
          </a:p>
          <a:p>
            <a:r>
              <a:rPr lang="en-US" dirty="0"/>
              <a:t>Supported by UTHSC</a:t>
            </a:r>
          </a:p>
          <a:p>
            <a:r>
              <a:rPr lang="en-US" dirty="0"/>
              <a:t>Mission</a:t>
            </a:r>
          </a:p>
          <a:p>
            <a:pPr lvl="1"/>
            <a:r>
              <a:rPr lang="en-US" dirty="0"/>
              <a:t>Develop and support a state-wide EDW (TriNetX)</a:t>
            </a:r>
          </a:p>
          <a:p>
            <a:pPr lvl="1"/>
            <a:r>
              <a:rPr lang="en-US" dirty="0"/>
              <a:t>Perform research to advance medical knowledge utilizing advanced informatics technique</a:t>
            </a:r>
          </a:p>
          <a:p>
            <a:r>
              <a:rPr lang="en-US" dirty="0"/>
              <a:t>Director: </a:t>
            </a:r>
            <a:r>
              <a:rPr lang="en-US" b="1" dirty="0"/>
              <a:t>Robert Davis, MD, MPH</a:t>
            </a:r>
          </a:p>
        </p:txBody>
      </p:sp>
    </p:spTree>
    <p:extLst>
      <p:ext uri="{BB962C8B-B14F-4D97-AF65-F5344CB8AC3E}">
        <p14:creationId xmlns:p14="http://schemas.microsoft.com/office/powerpoint/2010/main" val="252189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Enterprise Datawarehouse</a:t>
            </a:r>
          </a:p>
          <a:p>
            <a:r>
              <a:rPr lang="en-US" dirty="0"/>
              <a:t>A single, comprehensive and integrated repository of all clinical and research data from multiple clinical sources</a:t>
            </a:r>
          </a:p>
          <a:p>
            <a:r>
              <a:rPr lang="en-US" dirty="0"/>
              <a:t>Provides a unified picture of the care a patient has received</a:t>
            </a:r>
          </a:p>
          <a:p>
            <a:r>
              <a:rPr lang="en-US" dirty="0"/>
              <a:t>It facilitates investigators to retrieve data at patient and encounter level</a:t>
            </a:r>
          </a:p>
          <a:p>
            <a:r>
              <a:rPr lang="en-US" dirty="0"/>
              <a:t>Data is available mostly from 01/01/2014</a:t>
            </a:r>
          </a:p>
        </p:txBody>
      </p:sp>
    </p:spTree>
    <p:extLst>
      <p:ext uri="{BB962C8B-B14F-4D97-AF65-F5344CB8AC3E}">
        <p14:creationId xmlns:p14="http://schemas.microsoft.com/office/powerpoint/2010/main" val="210559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rEDW –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available</a:t>
            </a:r>
          </a:p>
          <a:p>
            <a:pPr lvl="1"/>
            <a:r>
              <a:rPr lang="en-US" dirty="0"/>
              <a:t>Methodist Le Bonheur Healthcare, Memphis</a:t>
            </a:r>
          </a:p>
          <a:p>
            <a:pPr lvl="1"/>
            <a:r>
              <a:rPr lang="en-US" dirty="0"/>
              <a:t>UT Medical Center, Knoxville</a:t>
            </a:r>
          </a:p>
          <a:p>
            <a:pPr lvl="1"/>
            <a:r>
              <a:rPr lang="en-US" dirty="0"/>
              <a:t>University Clinical Health, Memphis</a:t>
            </a:r>
          </a:p>
          <a:p>
            <a:pPr lvl="1"/>
            <a:r>
              <a:rPr lang="en-US" dirty="0"/>
              <a:t>St. Thomas, Nashville</a:t>
            </a:r>
          </a:p>
          <a:p>
            <a:pPr lvl="1"/>
            <a:r>
              <a:rPr lang="en-US" dirty="0"/>
              <a:t>Erlanger Health System, Chattanooga</a:t>
            </a:r>
          </a:p>
          <a:p>
            <a:r>
              <a:rPr lang="en-US" dirty="0"/>
              <a:t>In the process of adding data from</a:t>
            </a:r>
          </a:p>
          <a:p>
            <a:pPr lvl="1"/>
            <a:r>
              <a:rPr lang="en-US" dirty="0"/>
              <a:t>Regional One Health, Memphis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8859AF-1095-FC44-B627-8EF60B923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43" y="3798519"/>
            <a:ext cx="3621296" cy="24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5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Demographics</a:t>
            </a:r>
          </a:p>
          <a:p>
            <a:r>
              <a:rPr lang="en-US" dirty="0"/>
              <a:t>Visits</a:t>
            </a:r>
          </a:p>
          <a:p>
            <a:r>
              <a:rPr lang="en-US" dirty="0"/>
              <a:t>Diagnosis</a:t>
            </a:r>
          </a:p>
          <a:p>
            <a:r>
              <a:rPr lang="en-US" dirty="0"/>
              <a:t>Procedures</a:t>
            </a:r>
          </a:p>
          <a:p>
            <a:r>
              <a:rPr lang="en-US" dirty="0"/>
              <a:t>Labs</a:t>
            </a:r>
          </a:p>
          <a:p>
            <a:r>
              <a:rPr lang="en-US" dirty="0"/>
              <a:t>Vital Signs</a:t>
            </a:r>
          </a:p>
          <a:p>
            <a:r>
              <a:rPr lang="en-US" dirty="0"/>
              <a:t>Medications</a:t>
            </a:r>
          </a:p>
          <a:p>
            <a:r>
              <a:rPr lang="en-US" dirty="0"/>
              <a:t>Clinical notes</a:t>
            </a:r>
          </a:p>
        </p:txBody>
      </p:sp>
    </p:spTree>
    <p:extLst>
      <p:ext uri="{BB962C8B-B14F-4D97-AF65-F5344CB8AC3E}">
        <p14:creationId xmlns:p14="http://schemas.microsoft.com/office/powerpoint/2010/main" val="14111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E63C-DE05-0F43-B0CE-BB5A01048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843281"/>
          </a:xfrm>
        </p:spPr>
        <p:txBody>
          <a:bodyPr/>
          <a:lstStyle/>
          <a:p>
            <a:r>
              <a:rPr lang="en-US" dirty="0"/>
              <a:t>Data availability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7D02D7-FFA7-3043-8B26-AAE52C2AC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71012"/>
              </p:ext>
            </p:extLst>
          </p:nvPr>
        </p:nvGraphicFramePr>
        <p:xfrm>
          <a:off x="838200" y="1491738"/>
          <a:ext cx="10515600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2908381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5437747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6783998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8104126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7627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UTMCK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16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14,561,678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1,325,806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5,973,645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1,504,677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382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i="1" dirty="0"/>
                        <a:t>Peds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4,044,121 (28 %)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64,680 (5 %)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375,622 (6 %)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510,443(66 %)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2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i="1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10,517,557 (72 %)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1,262,551 (95 %)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5,598,023 (94 %)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994,234 (34 %)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569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1,630,632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452,060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1,185,003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214,834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2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i="1" dirty="0"/>
                        <a:t>Peds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535,369 (32 %)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</a:rPr>
                        <a:t>52,243 (12 %)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183,353 (15 %)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70,276 (32 %)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4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i="1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1,141,356 (68 %) 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403,966 (88 %) 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1,013,645 (85 %)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150,763 (68 %)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151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Procedures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20,734,349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1,567,241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1,648,164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1,534,949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09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Diagnosis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69,231,170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8,172,638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23,558,023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1,672,477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39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Lab events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173,279,138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44,609,787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80,329,720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369,256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64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Medications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95,736,832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27,334,359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49,716,239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612,886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494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Vital Signs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402,531,620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115,011,647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174,913,316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1,575,362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58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40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8"/>
            <a:ext cx="10515600" cy="767688"/>
          </a:xfrm>
        </p:spPr>
        <p:txBody>
          <a:bodyPr/>
          <a:lstStyle/>
          <a:p>
            <a:r>
              <a:rPr lang="en-US" dirty="0"/>
              <a:t>Data Flow</a:t>
            </a:r>
          </a:p>
        </p:txBody>
      </p:sp>
      <p:sp>
        <p:nvSpPr>
          <p:cNvPr id="4" name="Rounded Rectangle 119">
            <a:extLst>
              <a:ext uri="{FF2B5EF4-FFF2-40B4-BE49-F238E27FC236}">
                <a16:creationId xmlns:a16="http://schemas.microsoft.com/office/drawing/2014/main" id="{A3530C28-35F0-684D-A910-329C28BB1A41}"/>
              </a:ext>
            </a:extLst>
          </p:cNvPr>
          <p:cNvSpPr/>
          <p:nvPr/>
        </p:nvSpPr>
        <p:spPr>
          <a:xfrm>
            <a:off x="464558" y="1272513"/>
            <a:ext cx="2263387" cy="3573829"/>
          </a:xfrm>
          <a:prstGeom prst="roundRect">
            <a:avLst>
              <a:gd name="adj" fmla="val 5205"/>
            </a:avLst>
          </a:prstGeom>
          <a:noFill/>
          <a:ln w="3175">
            <a:solidFill>
              <a:srgbClr val="7E808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8" tIns="22859" rIns="45718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92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5" name="Rounded Rectangle 119">
            <a:extLst>
              <a:ext uri="{FF2B5EF4-FFF2-40B4-BE49-F238E27FC236}">
                <a16:creationId xmlns:a16="http://schemas.microsoft.com/office/drawing/2014/main" id="{C164612F-5703-BD48-930E-152B7853A04D}"/>
              </a:ext>
            </a:extLst>
          </p:cNvPr>
          <p:cNvSpPr/>
          <p:nvPr/>
        </p:nvSpPr>
        <p:spPr>
          <a:xfrm>
            <a:off x="9406395" y="2715848"/>
            <a:ext cx="2466427" cy="2221265"/>
          </a:xfrm>
          <a:prstGeom prst="roundRect">
            <a:avLst>
              <a:gd name="adj" fmla="val 5205"/>
            </a:avLst>
          </a:prstGeom>
          <a:solidFill>
            <a:srgbClr val="009DDC"/>
          </a:solidFill>
          <a:ln w="3175">
            <a:solidFill>
              <a:srgbClr val="0847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8" tIns="22859" rIns="45718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92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Light"/>
            </a:endParaRPr>
          </a:p>
        </p:txBody>
      </p:sp>
      <p:cxnSp>
        <p:nvCxnSpPr>
          <p:cNvPr id="6" name="Elbow Connector 211">
            <a:extLst>
              <a:ext uri="{FF2B5EF4-FFF2-40B4-BE49-F238E27FC236}">
                <a16:creationId xmlns:a16="http://schemas.microsoft.com/office/drawing/2014/main" id="{5ECAB3F8-86EA-384F-93D4-5EF1CD00086C}"/>
              </a:ext>
            </a:extLst>
          </p:cNvPr>
          <p:cNvCxnSpPr>
            <a:cxnSpLocks/>
          </p:cNvCxnSpPr>
          <p:nvPr/>
        </p:nvCxnSpPr>
        <p:spPr>
          <a:xfrm flipH="1">
            <a:off x="4127479" y="2792343"/>
            <a:ext cx="1355982" cy="1271723"/>
          </a:xfrm>
          <a:prstGeom prst="straightConnector1">
            <a:avLst/>
          </a:prstGeom>
          <a:ln w="76200">
            <a:solidFill>
              <a:srgbClr val="08477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211">
            <a:extLst>
              <a:ext uri="{FF2B5EF4-FFF2-40B4-BE49-F238E27FC236}">
                <a16:creationId xmlns:a16="http://schemas.microsoft.com/office/drawing/2014/main" id="{5ECE9BF1-B51F-B54D-9744-1D4ED2CBC85C}"/>
              </a:ext>
            </a:extLst>
          </p:cNvPr>
          <p:cNvCxnSpPr>
            <a:cxnSpLocks/>
          </p:cNvCxnSpPr>
          <p:nvPr/>
        </p:nvCxnSpPr>
        <p:spPr>
          <a:xfrm flipH="1" flipV="1">
            <a:off x="4184270" y="1974324"/>
            <a:ext cx="1354899" cy="542855"/>
          </a:xfrm>
          <a:prstGeom prst="straightConnector1">
            <a:avLst/>
          </a:prstGeom>
          <a:ln w="76200">
            <a:solidFill>
              <a:srgbClr val="08477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211">
            <a:extLst>
              <a:ext uri="{FF2B5EF4-FFF2-40B4-BE49-F238E27FC236}">
                <a16:creationId xmlns:a16="http://schemas.microsoft.com/office/drawing/2014/main" id="{E8734BCF-CA6F-8F4A-A0B5-39C0E363CEC3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4121294" y="2653354"/>
            <a:ext cx="1384231" cy="364683"/>
          </a:xfrm>
          <a:prstGeom prst="straightConnector1">
            <a:avLst/>
          </a:prstGeom>
          <a:ln w="76200">
            <a:solidFill>
              <a:srgbClr val="084773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75F4E-2A90-E648-B10A-EB85131C5CEB}"/>
              </a:ext>
            </a:extLst>
          </p:cNvPr>
          <p:cNvGrpSpPr/>
          <p:nvPr/>
        </p:nvGrpSpPr>
        <p:grpSpPr>
          <a:xfrm>
            <a:off x="3138505" y="1391015"/>
            <a:ext cx="1647204" cy="3744022"/>
            <a:chOff x="2262270" y="2335645"/>
            <a:chExt cx="1647204" cy="37440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5EBD66-FBF1-D446-8684-05A9D982C3C6}"/>
                </a:ext>
              </a:extLst>
            </p:cNvPr>
            <p:cNvGrpSpPr/>
            <p:nvPr/>
          </p:nvGrpSpPr>
          <p:grpSpPr>
            <a:xfrm>
              <a:off x="2345227" y="2335645"/>
              <a:ext cx="931133" cy="1167272"/>
              <a:chOff x="5630210" y="2933363"/>
              <a:chExt cx="851589" cy="106755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A4C1C1A-D61B-934E-83E8-46102E6F72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0210" y="2933363"/>
                <a:ext cx="822960" cy="82296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A9C0A8-7D09-6646-9563-38E32B766739}"/>
                  </a:ext>
                </a:extLst>
              </p:cNvPr>
              <p:cNvSpPr txBox="1"/>
              <p:nvPr/>
            </p:nvSpPr>
            <p:spPr>
              <a:xfrm>
                <a:off x="5793017" y="3775731"/>
                <a:ext cx="688782" cy="225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Light"/>
                  </a:rPr>
                  <a:t>MLH</a:t>
                </a:r>
              </a:p>
            </p:txBody>
          </p:sp>
          <p:sp>
            <p:nvSpPr>
              <p:cNvPr id="21" name="Flowchart: Connector 79">
                <a:extLst>
                  <a:ext uri="{FF2B5EF4-FFF2-40B4-BE49-F238E27FC236}">
                    <a16:creationId xmlns:a16="http://schemas.microsoft.com/office/drawing/2014/main" id="{67B92F0E-F060-6944-BE61-9055FF907EFE}"/>
                  </a:ext>
                </a:extLst>
              </p:cNvPr>
              <p:cNvSpPr/>
              <p:nvPr/>
            </p:nvSpPr>
            <p:spPr>
              <a:xfrm>
                <a:off x="5840430" y="3342660"/>
                <a:ext cx="182880" cy="18288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Light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F06A8CC-2CAF-214B-B79B-5CC70ADEB2B9}"/>
                </a:ext>
              </a:extLst>
            </p:cNvPr>
            <p:cNvGrpSpPr/>
            <p:nvPr/>
          </p:nvGrpSpPr>
          <p:grpSpPr>
            <a:xfrm>
              <a:off x="2262270" y="3512751"/>
              <a:ext cx="1138453" cy="1082037"/>
              <a:chOff x="5513922" y="2933363"/>
              <a:chExt cx="1041198" cy="98960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D5E529F-70E8-EE4A-B7EF-9FCF84199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9795" y="2933363"/>
                <a:ext cx="822960" cy="82296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2C9FB6-0984-A24B-8C90-4851BD89A3FD}"/>
                  </a:ext>
                </a:extLst>
              </p:cNvPr>
              <p:cNvSpPr txBox="1"/>
              <p:nvPr/>
            </p:nvSpPr>
            <p:spPr>
              <a:xfrm>
                <a:off x="5513922" y="3697777"/>
                <a:ext cx="1041198" cy="225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Light"/>
                  </a:rPr>
                  <a:t>UTMC, Knoxville</a:t>
                </a:r>
              </a:p>
            </p:txBody>
          </p:sp>
          <p:sp>
            <p:nvSpPr>
              <p:cNvPr id="18" name="Flowchart: Connector 83">
                <a:extLst>
                  <a:ext uri="{FF2B5EF4-FFF2-40B4-BE49-F238E27FC236}">
                    <a16:creationId xmlns:a16="http://schemas.microsoft.com/office/drawing/2014/main" id="{160A920F-9558-6B44-9D64-CB683B8FF3D1}"/>
                  </a:ext>
                </a:extLst>
              </p:cNvPr>
              <p:cNvSpPr/>
              <p:nvPr/>
            </p:nvSpPr>
            <p:spPr>
              <a:xfrm>
                <a:off x="5799077" y="3342660"/>
                <a:ext cx="182880" cy="18288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Light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99E414-9A05-F344-816F-68ED7405805A}"/>
                </a:ext>
              </a:extLst>
            </p:cNvPr>
            <p:cNvGrpSpPr/>
            <p:nvPr/>
          </p:nvGrpSpPr>
          <p:grpSpPr>
            <a:xfrm>
              <a:off x="2269280" y="4689854"/>
              <a:ext cx="1640194" cy="1389813"/>
              <a:chOff x="5546624" y="2933363"/>
              <a:chExt cx="1500072" cy="127108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BAB8648-BDF0-A544-AAB4-F2FAB19E3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16675" y="2933363"/>
                <a:ext cx="822960" cy="82296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8C8C28-6FA0-D446-AEAF-87B401184D28}"/>
                  </a:ext>
                </a:extLst>
              </p:cNvPr>
              <p:cNvSpPr txBox="1"/>
              <p:nvPr/>
            </p:nvSpPr>
            <p:spPr>
              <a:xfrm>
                <a:off x="5546624" y="3697777"/>
                <a:ext cx="1500072" cy="506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Light"/>
                  </a:rPr>
                  <a:t>St Thomas, Nashville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Light"/>
                  </a:rPr>
                  <a:t>Erlanger, Chattanooga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Helvetica Light"/>
                  </a:rPr>
                  <a:t>(Regional One, Memphis)</a:t>
                </a:r>
              </a:p>
            </p:txBody>
          </p:sp>
          <p:sp>
            <p:nvSpPr>
              <p:cNvPr id="15" name="Flowchart: Connector 87">
                <a:extLst>
                  <a:ext uri="{FF2B5EF4-FFF2-40B4-BE49-F238E27FC236}">
                    <a16:creationId xmlns:a16="http://schemas.microsoft.com/office/drawing/2014/main" id="{3ABCF8B5-19AC-A148-9FC3-EEC5ACD12460}"/>
                  </a:ext>
                </a:extLst>
              </p:cNvPr>
              <p:cNvSpPr/>
              <p:nvPr/>
            </p:nvSpPr>
            <p:spPr>
              <a:xfrm>
                <a:off x="5822051" y="3342660"/>
                <a:ext cx="182880" cy="182880"/>
              </a:xfrm>
              <a:prstGeom prst="flowChartConnector">
                <a:avLst/>
              </a:prstGeom>
              <a:noFill/>
              <a:ln>
                <a:solidFill>
                  <a:schemeClr val="bg1"/>
                </a:solidFill>
              </a:ln>
              <a:effectLst/>
              <a:scene3d>
                <a:camera prst="isometricOffAxis2Top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Light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12BCC1-5627-784F-B041-0408C1A05A60}"/>
              </a:ext>
            </a:extLst>
          </p:cNvPr>
          <p:cNvGrpSpPr/>
          <p:nvPr/>
        </p:nvGrpSpPr>
        <p:grpSpPr>
          <a:xfrm>
            <a:off x="495209" y="1475074"/>
            <a:ext cx="928460" cy="632253"/>
            <a:chOff x="6822000" y="2394601"/>
            <a:chExt cx="849146" cy="57824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06DC22-3AD9-7C40-B12E-9C39A1351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1103" y="2394601"/>
              <a:ext cx="365760" cy="36576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584D2E-4515-DF41-BCD2-27674388D1AD}"/>
                </a:ext>
              </a:extLst>
            </p:cNvPr>
            <p:cNvSpPr/>
            <p:nvPr/>
          </p:nvSpPr>
          <p:spPr>
            <a:xfrm>
              <a:off x="6822000" y="2761730"/>
              <a:ext cx="849146" cy="211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Light"/>
                </a:rPr>
                <a:t>Demographics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9C8D9B-091D-F741-9A40-525F1BA5FDB6}"/>
              </a:ext>
            </a:extLst>
          </p:cNvPr>
          <p:cNvGrpSpPr/>
          <p:nvPr/>
        </p:nvGrpSpPr>
        <p:grpSpPr>
          <a:xfrm>
            <a:off x="1240539" y="2288776"/>
            <a:ext cx="729688" cy="647107"/>
            <a:chOff x="6979098" y="3169575"/>
            <a:chExt cx="667348" cy="59182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2B95244-468F-C04A-B774-8619FD4FD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9892" y="3169575"/>
              <a:ext cx="365759" cy="365759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A01283-5C45-EA4E-9D08-E87DB0C50DBB}"/>
                </a:ext>
              </a:extLst>
            </p:cNvPr>
            <p:cNvSpPr/>
            <p:nvPr/>
          </p:nvSpPr>
          <p:spPr>
            <a:xfrm>
              <a:off x="6979098" y="3550289"/>
              <a:ext cx="667348" cy="211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Light"/>
                </a:rPr>
                <a:t>Diagnoses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971E02-8177-A245-9AD8-40984A9AC9C5}"/>
              </a:ext>
            </a:extLst>
          </p:cNvPr>
          <p:cNvGrpSpPr/>
          <p:nvPr/>
        </p:nvGrpSpPr>
        <p:grpSpPr>
          <a:xfrm>
            <a:off x="625353" y="4023338"/>
            <a:ext cx="800219" cy="606068"/>
            <a:chOff x="6453785" y="3830581"/>
            <a:chExt cx="731856" cy="55429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10FD43B-B83B-AF47-8DF3-95D95C3CB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878" y="3830581"/>
              <a:ext cx="365760" cy="368151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461A47-4D99-1D44-8A80-594567748FEE}"/>
                </a:ext>
              </a:extLst>
            </p:cNvPr>
            <p:cNvSpPr/>
            <p:nvPr/>
          </p:nvSpPr>
          <p:spPr>
            <a:xfrm>
              <a:off x="6453785" y="4173763"/>
              <a:ext cx="731856" cy="211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Light"/>
                </a:rPr>
                <a:t>Medications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C6CBD7-2845-0344-9416-2A04BAC1D509}"/>
              </a:ext>
            </a:extLst>
          </p:cNvPr>
          <p:cNvGrpSpPr/>
          <p:nvPr/>
        </p:nvGrpSpPr>
        <p:grpSpPr>
          <a:xfrm>
            <a:off x="1235558" y="3225167"/>
            <a:ext cx="774571" cy="543034"/>
            <a:chOff x="6787385" y="4154815"/>
            <a:chExt cx="708401" cy="49664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3CCB738-DE03-AC40-8B2F-6733905FA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7187" y="4154815"/>
              <a:ext cx="275359" cy="31742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CC69C49-A8FF-A345-A95A-348487FA8D00}"/>
                </a:ext>
              </a:extLst>
            </p:cNvPr>
            <p:cNvSpPr/>
            <p:nvPr/>
          </p:nvSpPr>
          <p:spPr>
            <a:xfrm>
              <a:off x="6787385" y="4440346"/>
              <a:ext cx="708401" cy="211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Light"/>
                </a:rPr>
                <a:t>Procedures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8ADE38-B674-BC49-8F7F-EB61A30B243D}"/>
              </a:ext>
            </a:extLst>
          </p:cNvPr>
          <p:cNvGrpSpPr/>
          <p:nvPr/>
        </p:nvGrpSpPr>
        <p:grpSpPr>
          <a:xfrm>
            <a:off x="1754527" y="1435934"/>
            <a:ext cx="793808" cy="611395"/>
            <a:chOff x="8995535" y="3005446"/>
            <a:chExt cx="725993" cy="55916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517F6FD-A885-8C4F-BA90-F7BE997C6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4086" y="3005446"/>
              <a:ext cx="365760" cy="36576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15DEC63-1F10-A14B-9B45-C8ED62A87AB8}"/>
                </a:ext>
              </a:extLst>
            </p:cNvPr>
            <p:cNvSpPr/>
            <p:nvPr/>
          </p:nvSpPr>
          <p:spPr>
            <a:xfrm>
              <a:off x="8995535" y="3353500"/>
              <a:ext cx="725993" cy="21111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Light"/>
                </a:rPr>
                <a:t>Lab Results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2FD2E3-527B-744E-B703-52193337CE27}"/>
              </a:ext>
            </a:extLst>
          </p:cNvPr>
          <p:cNvGrpSpPr/>
          <p:nvPr/>
        </p:nvGrpSpPr>
        <p:grpSpPr>
          <a:xfrm>
            <a:off x="1668887" y="4068946"/>
            <a:ext cx="1005403" cy="629924"/>
            <a:chOff x="8076284" y="4459887"/>
            <a:chExt cx="1005403" cy="62992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9FE9186-F577-B642-A9A5-B65B3E23C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1332"/>
            <a:stretch/>
          </p:blipFill>
          <p:spPr>
            <a:xfrm>
              <a:off x="8418156" y="4459887"/>
              <a:ext cx="330685" cy="399380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4E4131-05C1-5648-B57B-FF158A23BC80}"/>
                </a:ext>
              </a:extLst>
            </p:cNvPr>
            <p:cNvSpPr/>
            <p:nvPr/>
          </p:nvSpPr>
          <p:spPr>
            <a:xfrm>
              <a:off x="8076284" y="4858979"/>
              <a:ext cx="1005403" cy="2308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Light"/>
                </a:rPr>
                <a:t>Text documents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4F5B5530-D108-624F-8B10-FF09D620DF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47" y="2873608"/>
            <a:ext cx="1068168" cy="29671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41612774-3153-4949-BD54-D96CA1DEAD59}"/>
              </a:ext>
            </a:extLst>
          </p:cNvPr>
          <p:cNvGrpSpPr/>
          <p:nvPr/>
        </p:nvGrpSpPr>
        <p:grpSpPr>
          <a:xfrm>
            <a:off x="9880819" y="3328081"/>
            <a:ext cx="1579528" cy="969976"/>
            <a:chOff x="5246027" y="3365909"/>
            <a:chExt cx="1668058" cy="102434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50B2E62-FA0D-FF4D-8D6F-C062BA3AA6F0}"/>
                </a:ext>
              </a:extLst>
            </p:cNvPr>
            <p:cNvGrpSpPr/>
            <p:nvPr/>
          </p:nvGrpSpPr>
          <p:grpSpPr>
            <a:xfrm>
              <a:off x="5246027" y="3365909"/>
              <a:ext cx="1556494" cy="1024342"/>
              <a:chOff x="5246027" y="3420832"/>
              <a:chExt cx="1556494" cy="1024342"/>
            </a:xfrm>
            <a:solidFill>
              <a:srgbClr val="084773"/>
            </a:solidFill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0E840B8-A8B4-BE4C-AFD8-B72F35C28B52}"/>
                  </a:ext>
                </a:extLst>
              </p:cNvPr>
              <p:cNvGrpSpPr/>
              <p:nvPr/>
            </p:nvGrpSpPr>
            <p:grpSpPr>
              <a:xfrm>
                <a:off x="5246027" y="3420832"/>
                <a:ext cx="996999" cy="1024342"/>
                <a:chOff x="7910004" y="80133"/>
                <a:chExt cx="1470039" cy="1510356"/>
              </a:xfrm>
              <a:grpFill/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817B0CAA-BF25-DA41-BBCE-418791A0B370}"/>
                    </a:ext>
                  </a:extLst>
                </p:cNvPr>
                <p:cNvSpPr/>
                <p:nvPr/>
              </p:nvSpPr>
              <p:spPr>
                <a:xfrm>
                  <a:off x="8290118" y="346470"/>
                  <a:ext cx="202350" cy="2023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920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E1A5CC8-8B51-484C-A3C9-CAEE875D2564}"/>
                    </a:ext>
                  </a:extLst>
                </p:cNvPr>
                <p:cNvSpPr/>
                <p:nvPr/>
              </p:nvSpPr>
              <p:spPr>
                <a:xfrm>
                  <a:off x="8805828" y="817801"/>
                  <a:ext cx="202350" cy="2023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920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5BADB2FB-A91A-FF46-AA58-55ECD45D9838}"/>
                    </a:ext>
                  </a:extLst>
                </p:cNvPr>
                <p:cNvSpPr/>
                <p:nvPr/>
              </p:nvSpPr>
              <p:spPr>
                <a:xfrm>
                  <a:off x="8230503" y="123634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920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ECB2F7FB-4444-2B49-9DA5-6B40F9ED15AC}"/>
                    </a:ext>
                  </a:extLst>
                </p:cNvPr>
                <p:cNvSpPr/>
                <p:nvPr/>
              </p:nvSpPr>
              <p:spPr>
                <a:xfrm>
                  <a:off x="8319904" y="80133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920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58D7B6D0-91DD-DB47-A5D1-3D491AF91EE3}"/>
                    </a:ext>
                  </a:extLst>
                </p:cNvPr>
                <p:cNvSpPr/>
                <p:nvPr/>
              </p:nvSpPr>
              <p:spPr>
                <a:xfrm>
                  <a:off x="7910004" y="23306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920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5A3CEC21-DF69-1B43-BFC1-062974AEB0E2}"/>
                    </a:ext>
                  </a:extLst>
                </p:cNvPr>
                <p:cNvSpPr/>
                <p:nvPr/>
              </p:nvSpPr>
              <p:spPr>
                <a:xfrm>
                  <a:off x="9242883" y="1034079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920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36BDED9E-B0E3-E640-B891-433F21A44F33}"/>
                    </a:ext>
                  </a:extLst>
                </p:cNvPr>
                <p:cNvSpPr/>
                <p:nvPr/>
              </p:nvSpPr>
              <p:spPr>
                <a:xfrm>
                  <a:off x="7945083" y="144587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920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76A3FCD7-20A5-5C49-A1DD-8CA5653D7B48}"/>
                    </a:ext>
                  </a:extLst>
                </p:cNvPr>
                <p:cNvSpPr/>
                <p:nvPr/>
              </p:nvSpPr>
              <p:spPr>
                <a:xfrm>
                  <a:off x="8437686" y="1453329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920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C5C281F2-B313-A547-9F96-6C0B9540102A}"/>
                    </a:ext>
                  </a:extLst>
                </p:cNvPr>
                <p:cNvSpPr/>
                <p:nvPr/>
              </p:nvSpPr>
              <p:spPr>
                <a:xfrm>
                  <a:off x="8717296" y="170499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920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CBD9933D-1103-4243-A859-B3BCEEEC81E3}"/>
                    </a:ext>
                  </a:extLst>
                </p:cNvPr>
                <p:cNvSpPr/>
                <p:nvPr/>
              </p:nvSpPr>
              <p:spPr>
                <a:xfrm>
                  <a:off x="9114974" y="504546"/>
                  <a:ext cx="202350" cy="2023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920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5FA86E5-81EF-9D42-946B-6DAD3FF475C6}"/>
                    </a:ext>
                  </a:extLst>
                </p:cNvPr>
                <p:cNvSpPr/>
                <p:nvPr/>
              </p:nvSpPr>
              <p:spPr>
                <a:xfrm>
                  <a:off x="8303916" y="925676"/>
                  <a:ext cx="202350" cy="2023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920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188E7E4D-B354-9D43-9C35-9954A0F1121F}"/>
                    </a:ext>
                  </a:extLst>
                </p:cNvPr>
                <p:cNvSpPr/>
                <p:nvPr/>
              </p:nvSpPr>
              <p:spPr>
                <a:xfrm>
                  <a:off x="8026368" y="674791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920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73600C43-76E4-5F46-B765-E9D84FC89DEF}"/>
                    </a:ext>
                  </a:extLst>
                </p:cNvPr>
                <p:cNvSpPr/>
                <p:nvPr/>
              </p:nvSpPr>
              <p:spPr>
                <a:xfrm>
                  <a:off x="8838423" y="116776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920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Helvetica Light"/>
                  </a:endParaRPr>
                </a:p>
              </p:txBody>
            </p: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F72FABB3-3F04-EF4B-86F5-819956BB6C25}"/>
                    </a:ext>
                  </a:extLst>
                </p:cNvPr>
                <p:cNvCxnSpPr>
                  <a:cxnSpLocks/>
                  <a:stCxn id="56" idx="2"/>
                  <a:endCxn id="60" idx="6"/>
                </p:cNvCxnSpPr>
                <p:nvPr/>
              </p:nvCxnSpPr>
              <p:spPr>
                <a:xfrm flipH="1" flipV="1">
                  <a:off x="8047164" y="301645"/>
                  <a:ext cx="242954" cy="146000"/>
                </a:xfrm>
                <a:prstGeom prst="line">
                  <a:avLst/>
                </a:prstGeom>
                <a:grpFill/>
                <a:ln w="25400">
                  <a:solidFill>
                    <a:srgbClr val="ADE0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DF7D8161-57E9-9F44-A3A9-F98BD0A7BFD8}"/>
                    </a:ext>
                  </a:extLst>
                </p:cNvPr>
                <p:cNvCxnSpPr>
                  <a:cxnSpLocks/>
                  <a:stCxn id="56" idx="3"/>
                  <a:endCxn id="67" idx="7"/>
                </p:cNvCxnSpPr>
                <p:nvPr/>
              </p:nvCxnSpPr>
              <p:spPr>
                <a:xfrm flipH="1">
                  <a:off x="8143441" y="519187"/>
                  <a:ext cx="176310" cy="175691"/>
                </a:xfrm>
                <a:prstGeom prst="line">
                  <a:avLst/>
                </a:prstGeom>
                <a:grpFill/>
                <a:ln w="25400">
                  <a:solidFill>
                    <a:srgbClr val="ADE0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3C3EA447-D456-424A-BDEF-2F7F9FADB5C0}"/>
                    </a:ext>
                  </a:extLst>
                </p:cNvPr>
                <p:cNvCxnSpPr>
                  <a:cxnSpLocks/>
                  <a:stCxn id="59" idx="4"/>
                  <a:endCxn id="56" idx="0"/>
                </p:cNvCxnSpPr>
                <p:nvPr/>
              </p:nvCxnSpPr>
              <p:spPr>
                <a:xfrm>
                  <a:off x="8388484" y="217293"/>
                  <a:ext cx="2809" cy="129177"/>
                </a:xfrm>
                <a:prstGeom prst="line">
                  <a:avLst/>
                </a:prstGeom>
                <a:grpFill/>
                <a:ln w="25400">
                  <a:solidFill>
                    <a:srgbClr val="ADE0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F6479E0-1DB8-DC41-B9D5-A9E1C35A1BCF}"/>
                    </a:ext>
                  </a:extLst>
                </p:cNvPr>
                <p:cNvCxnSpPr>
                  <a:cxnSpLocks/>
                  <a:stCxn id="56" idx="6"/>
                  <a:endCxn id="64" idx="3"/>
                </p:cNvCxnSpPr>
                <p:nvPr/>
              </p:nvCxnSpPr>
              <p:spPr>
                <a:xfrm flipV="1">
                  <a:off x="8492468" y="287572"/>
                  <a:ext cx="244915" cy="160073"/>
                </a:xfrm>
                <a:prstGeom prst="line">
                  <a:avLst/>
                </a:prstGeom>
                <a:grpFill/>
                <a:ln w="25400">
                  <a:solidFill>
                    <a:srgbClr val="ADE0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C76CB94C-665E-CC44-BEFB-AF57FB4F2AF1}"/>
                    </a:ext>
                  </a:extLst>
                </p:cNvPr>
                <p:cNvCxnSpPr>
                  <a:cxnSpLocks/>
                  <a:stCxn id="56" idx="5"/>
                  <a:endCxn id="57" idx="1"/>
                </p:cNvCxnSpPr>
                <p:nvPr/>
              </p:nvCxnSpPr>
              <p:spPr>
                <a:xfrm>
                  <a:off x="8462835" y="519187"/>
                  <a:ext cx="372626" cy="328247"/>
                </a:xfrm>
                <a:prstGeom prst="line">
                  <a:avLst/>
                </a:prstGeom>
                <a:grpFill/>
                <a:ln w="25400">
                  <a:solidFill>
                    <a:srgbClr val="ADE0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5F36CDA7-B76D-0148-874B-8EC4BA7F05A1}"/>
                    </a:ext>
                  </a:extLst>
                </p:cNvPr>
                <p:cNvCxnSpPr>
                  <a:cxnSpLocks/>
                  <a:stCxn id="65" idx="3"/>
                  <a:endCxn id="57" idx="7"/>
                </p:cNvCxnSpPr>
                <p:nvPr/>
              </p:nvCxnSpPr>
              <p:spPr>
                <a:xfrm flipH="1">
                  <a:off x="8978545" y="677263"/>
                  <a:ext cx="166062" cy="170171"/>
                </a:xfrm>
                <a:prstGeom prst="line">
                  <a:avLst/>
                </a:prstGeom>
                <a:grpFill/>
                <a:ln w="25400">
                  <a:solidFill>
                    <a:srgbClr val="ADE0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4F248D75-42DC-F44C-AEF8-DD1B6FF48FDA}"/>
                    </a:ext>
                  </a:extLst>
                </p:cNvPr>
                <p:cNvCxnSpPr>
                  <a:cxnSpLocks/>
                  <a:stCxn id="57" idx="5"/>
                  <a:endCxn id="61" idx="2"/>
                </p:cNvCxnSpPr>
                <p:nvPr/>
              </p:nvCxnSpPr>
              <p:spPr>
                <a:xfrm>
                  <a:off x="8978545" y="990518"/>
                  <a:ext cx="264338" cy="112141"/>
                </a:xfrm>
                <a:prstGeom prst="line">
                  <a:avLst/>
                </a:prstGeom>
                <a:grpFill/>
                <a:ln w="25400">
                  <a:solidFill>
                    <a:srgbClr val="ADE0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4A28FF67-C5C9-5345-82CF-F3E0AD905B8B}"/>
                    </a:ext>
                  </a:extLst>
                </p:cNvPr>
                <p:cNvCxnSpPr>
                  <a:cxnSpLocks/>
                  <a:stCxn id="57" idx="2"/>
                  <a:endCxn id="66" idx="6"/>
                </p:cNvCxnSpPr>
                <p:nvPr/>
              </p:nvCxnSpPr>
              <p:spPr>
                <a:xfrm flipH="1">
                  <a:off x="8506266" y="918976"/>
                  <a:ext cx="299562" cy="107875"/>
                </a:xfrm>
                <a:prstGeom prst="line">
                  <a:avLst/>
                </a:prstGeom>
                <a:grpFill/>
                <a:ln w="25400">
                  <a:solidFill>
                    <a:srgbClr val="ADE0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FAB6930-E11E-944B-9192-BE47B7DAA6F7}"/>
                    </a:ext>
                  </a:extLst>
                </p:cNvPr>
                <p:cNvCxnSpPr>
                  <a:cxnSpLocks/>
                  <a:stCxn id="57" idx="4"/>
                  <a:endCxn id="68" idx="0"/>
                </p:cNvCxnSpPr>
                <p:nvPr/>
              </p:nvCxnSpPr>
              <p:spPr>
                <a:xfrm>
                  <a:off x="8907003" y="1020151"/>
                  <a:ext cx="0" cy="147609"/>
                </a:xfrm>
                <a:prstGeom prst="line">
                  <a:avLst/>
                </a:prstGeom>
                <a:grpFill/>
                <a:ln w="25400">
                  <a:solidFill>
                    <a:srgbClr val="ADE0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0F6DF1D7-EAA3-2542-91B7-4BF21994AD8E}"/>
                    </a:ext>
                  </a:extLst>
                </p:cNvPr>
                <p:cNvCxnSpPr>
                  <a:cxnSpLocks/>
                  <a:stCxn id="66" idx="3"/>
                  <a:endCxn id="58" idx="0"/>
                </p:cNvCxnSpPr>
                <p:nvPr/>
              </p:nvCxnSpPr>
              <p:spPr>
                <a:xfrm flipH="1">
                  <a:off x="8299083" y="1098393"/>
                  <a:ext cx="34466" cy="137947"/>
                </a:xfrm>
                <a:prstGeom prst="line">
                  <a:avLst/>
                </a:prstGeom>
                <a:grpFill/>
                <a:ln w="25400">
                  <a:solidFill>
                    <a:srgbClr val="ADE0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2DF050FE-F401-CF46-BC1F-C68039839D1B}"/>
                    </a:ext>
                  </a:extLst>
                </p:cNvPr>
                <p:cNvCxnSpPr>
                  <a:cxnSpLocks/>
                  <a:stCxn id="58" idx="5"/>
                  <a:endCxn id="63" idx="1"/>
                </p:cNvCxnSpPr>
                <p:nvPr/>
              </p:nvCxnSpPr>
              <p:spPr>
                <a:xfrm>
                  <a:off x="8347576" y="1353413"/>
                  <a:ext cx="110197" cy="120003"/>
                </a:xfrm>
                <a:prstGeom prst="line">
                  <a:avLst/>
                </a:prstGeom>
                <a:grpFill/>
                <a:ln w="25400">
                  <a:solidFill>
                    <a:srgbClr val="ADE0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8D2077C1-B94D-4E46-9045-4157C28D050F}"/>
                    </a:ext>
                  </a:extLst>
                </p:cNvPr>
                <p:cNvCxnSpPr>
                  <a:cxnSpLocks/>
                  <a:stCxn id="58" idx="2"/>
                  <a:endCxn id="62" idx="7"/>
                </p:cNvCxnSpPr>
                <p:nvPr/>
              </p:nvCxnSpPr>
              <p:spPr>
                <a:xfrm flipH="1">
                  <a:off x="8062156" y="1304920"/>
                  <a:ext cx="168347" cy="161037"/>
                </a:xfrm>
                <a:prstGeom prst="line">
                  <a:avLst/>
                </a:prstGeom>
                <a:grpFill/>
                <a:ln w="25400">
                  <a:solidFill>
                    <a:srgbClr val="ADE0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5081186-7F07-6644-A05A-319328878D68}"/>
                  </a:ext>
                </a:extLst>
              </p:cNvPr>
              <p:cNvSpPr/>
              <p:nvPr/>
            </p:nvSpPr>
            <p:spPr>
              <a:xfrm>
                <a:off x="6456124" y="3670083"/>
                <a:ext cx="137236" cy="1372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920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55CFF61-EE6A-3642-9F4F-0B0D600E7ACA}"/>
                  </a:ext>
                </a:extLst>
              </p:cNvPr>
              <p:cNvSpPr/>
              <p:nvPr/>
            </p:nvSpPr>
            <p:spPr>
              <a:xfrm>
                <a:off x="6628045" y="3943316"/>
                <a:ext cx="93024" cy="93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920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F83756E-F9EB-004B-B28A-EFD39B93F725}"/>
                  </a:ext>
                </a:extLst>
              </p:cNvPr>
              <p:cNvSpPr/>
              <p:nvPr/>
            </p:nvSpPr>
            <p:spPr>
              <a:xfrm>
                <a:off x="6251431" y="3468496"/>
                <a:ext cx="93024" cy="93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920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1548403-CE87-A649-B436-BBA1E0CE7200}"/>
                  </a:ext>
                </a:extLst>
              </p:cNvPr>
              <p:cNvSpPr/>
              <p:nvPr/>
            </p:nvSpPr>
            <p:spPr>
              <a:xfrm>
                <a:off x="6709497" y="3468496"/>
                <a:ext cx="93024" cy="930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920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D2AE389-9813-FF42-9654-3C78999F7E9F}"/>
                  </a:ext>
                </a:extLst>
              </p:cNvPr>
              <p:cNvCxnSpPr>
                <a:cxnSpLocks/>
                <a:stCxn id="65" idx="6"/>
                <a:endCxn id="48" idx="2"/>
              </p:cNvCxnSpPr>
              <p:nvPr/>
            </p:nvCxnSpPr>
            <p:spPr>
              <a:xfrm flipV="1">
                <a:off x="6200489" y="3738701"/>
                <a:ext cx="255635" cy="38591"/>
              </a:xfrm>
              <a:prstGeom prst="line">
                <a:avLst/>
              </a:prstGeom>
              <a:grpFill/>
              <a:ln w="25400">
                <a:solidFill>
                  <a:srgbClr val="ADE0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4F31366-EA91-5E42-9D33-92C9281B03EF}"/>
                  </a:ext>
                </a:extLst>
              </p:cNvPr>
              <p:cNvCxnSpPr>
                <a:cxnSpLocks/>
                <a:stCxn id="48" idx="1"/>
                <a:endCxn id="50" idx="4"/>
              </p:cNvCxnSpPr>
              <p:nvPr/>
            </p:nvCxnSpPr>
            <p:spPr>
              <a:xfrm flipH="1" flipV="1">
                <a:off x="6297943" y="3561520"/>
                <a:ext cx="178279" cy="128661"/>
              </a:xfrm>
              <a:prstGeom prst="line">
                <a:avLst/>
              </a:prstGeom>
              <a:grpFill/>
              <a:ln w="25400">
                <a:solidFill>
                  <a:srgbClr val="ADE0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C778F63-74DB-AF41-90D4-352D5607136F}"/>
                  </a:ext>
                </a:extLst>
              </p:cNvPr>
              <p:cNvCxnSpPr>
                <a:cxnSpLocks/>
                <a:stCxn id="51" idx="3"/>
                <a:endCxn id="48" idx="7"/>
              </p:cNvCxnSpPr>
              <p:nvPr/>
            </p:nvCxnSpPr>
            <p:spPr>
              <a:xfrm flipH="1">
                <a:off x="6573262" y="3547897"/>
                <a:ext cx="149858" cy="142284"/>
              </a:xfrm>
              <a:prstGeom prst="line">
                <a:avLst/>
              </a:prstGeom>
              <a:grpFill/>
              <a:ln w="25400">
                <a:solidFill>
                  <a:srgbClr val="ADE0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730C0A4-B069-5E43-A085-2B5F380A9674}"/>
                  </a:ext>
                </a:extLst>
              </p:cNvPr>
              <p:cNvCxnSpPr>
                <a:cxnSpLocks/>
                <a:stCxn id="48" idx="4"/>
                <a:endCxn id="49" idx="1"/>
              </p:cNvCxnSpPr>
              <p:nvPr/>
            </p:nvCxnSpPr>
            <p:spPr>
              <a:xfrm>
                <a:off x="6524742" y="3807319"/>
                <a:ext cx="116926" cy="149620"/>
              </a:xfrm>
              <a:prstGeom prst="line">
                <a:avLst/>
              </a:prstGeom>
              <a:grpFill/>
              <a:ln w="25400">
                <a:solidFill>
                  <a:srgbClr val="ADE0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823FD19-8E70-CC44-8D2E-BE823D3FAA07}"/>
                </a:ext>
              </a:extLst>
            </p:cNvPr>
            <p:cNvSpPr/>
            <p:nvPr/>
          </p:nvSpPr>
          <p:spPr>
            <a:xfrm>
              <a:off x="6447981" y="4103550"/>
              <a:ext cx="93024" cy="93024"/>
            </a:xfrm>
            <a:prstGeom prst="ellipse">
              <a:avLst/>
            </a:prstGeom>
            <a:solidFill>
              <a:srgbClr val="084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920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53D7099-87CD-5E41-9316-CA70A1497459}"/>
                </a:ext>
              </a:extLst>
            </p:cNvPr>
            <p:cNvSpPr/>
            <p:nvPr/>
          </p:nvSpPr>
          <p:spPr>
            <a:xfrm>
              <a:off x="6821061" y="4129522"/>
              <a:ext cx="93024" cy="93024"/>
            </a:xfrm>
            <a:prstGeom prst="ellipse">
              <a:avLst/>
            </a:prstGeom>
            <a:solidFill>
              <a:srgbClr val="084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920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18AE9A7-4894-7846-9497-93D9F4427512}"/>
                </a:ext>
              </a:extLst>
            </p:cNvPr>
            <p:cNvCxnSpPr>
              <a:cxnSpLocks/>
              <a:stCxn id="49" idx="3"/>
              <a:endCxn id="43" idx="7"/>
            </p:cNvCxnSpPr>
            <p:nvPr/>
          </p:nvCxnSpPr>
          <p:spPr>
            <a:xfrm flipH="1">
              <a:off x="6527382" y="3967794"/>
              <a:ext cx="114286" cy="149379"/>
            </a:xfrm>
            <a:prstGeom prst="line">
              <a:avLst/>
            </a:prstGeom>
            <a:solidFill>
              <a:srgbClr val="084773"/>
            </a:solidFill>
            <a:ln w="25400">
              <a:solidFill>
                <a:srgbClr val="ADE0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B29EF67-1CCC-2A49-B9F2-FDB2DDBA9283}"/>
                </a:ext>
              </a:extLst>
            </p:cNvPr>
            <p:cNvCxnSpPr>
              <a:cxnSpLocks/>
              <a:stCxn id="49" idx="5"/>
              <a:endCxn id="44" idx="1"/>
            </p:cNvCxnSpPr>
            <p:nvPr/>
          </p:nvCxnSpPr>
          <p:spPr>
            <a:xfrm>
              <a:off x="6707446" y="3967794"/>
              <a:ext cx="127238" cy="175351"/>
            </a:xfrm>
            <a:prstGeom prst="line">
              <a:avLst/>
            </a:prstGeom>
            <a:solidFill>
              <a:srgbClr val="084773"/>
            </a:solidFill>
            <a:ln w="25400">
              <a:solidFill>
                <a:srgbClr val="ADE0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ounded Rectangle 7">
            <a:extLst>
              <a:ext uri="{FF2B5EF4-FFF2-40B4-BE49-F238E27FC236}">
                <a16:creationId xmlns:a16="http://schemas.microsoft.com/office/drawing/2014/main" id="{3CB94966-4ED9-E348-BA17-B53F87C9B09D}"/>
              </a:ext>
            </a:extLst>
          </p:cNvPr>
          <p:cNvSpPr/>
          <p:nvPr/>
        </p:nvSpPr>
        <p:spPr>
          <a:xfrm>
            <a:off x="9499376" y="4350814"/>
            <a:ext cx="2284147" cy="736592"/>
          </a:xfrm>
          <a:prstGeom prst="roundRect">
            <a:avLst>
              <a:gd name="adj" fmla="val 2409"/>
            </a:avLst>
          </a:prstGeom>
          <a:noFill/>
          <a:ln w="3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82" name="Left-Right Arrow 81">
            <a:extLst>
              <a:ext uri="{FF2B5EF4-FFF2-40B4-BE49-F238E27FC236}">
                <a16:creationId xmlns:a16="http://schemas.microsoft.com/office/drawing/2014/main" id="{09735B86-7C8B-824F-A779-43BAE0A0B6EC}"/>
              </a:ext>
            </a:extLst>
          </p:cNvPr>
          <p:cNvSpPr/>
          <p:nvPr/>
        </p:nvSpPr>
        <p:spPr>
          <a:xfrm>
            <a:off x="2809423" y="1682212"/>
            <a:ext cx="395502" cy="2384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92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83" name="Left-Right Arrow 82">
            <a:extLst>
              <a:ext uri="{FF2B5EF4-FFF2-40B4-BE49-F238E27FC236}">
                <a16:creationId xmlns:a16="http://schemas.microsoft.com/office/drawing/2014/main" id="{F9605540-B442-AA43-8D38-9C604EA6AB51}"/>
              </a:ext>
            </a:extLst>
          </p:cNvPr>
          <p:cNvSpPr/>
          <p:nvPr/>
        </p:nvSpPr>
        <p:spPr>
          <a:xfrm>
            <a:off x="2788194" y="2829743"/>
            <a:ext cx="395502" cy="2384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92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84" name="Left-Right Arrow 83">
            <a:extLst>
              <a:ext uri="{FF2B5EF4-FFF2-40B4-BE49-F238E27FC236}">
                <a16:creationId xmlns:a16="http://schemas.microsoft.com/office/drawing/2014/main" id="{55EE14FF-EC13-CB47-A7B5-033627527CEA}"/>
              </a:ext>
            </a:extLst>
          </p:cNvPr>
          <p:cNvSpPr/>
          <p:nvPr/>
        </p:nvSpPr>
        <p:spPr>
          <a:xfrm>
            <a:off x="2809423" y="4062040"/>
            <a:ext cx="395502" cy="2384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92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6F89165-5DAC-064C-9621-25F1C4C62ECB}"/>
              </a:ext>
            </a:extLst>
          </p:cNvPr>
          <p:cNvSpPr/>
          <p:nvPr/>
        </p:nvSpPr>
        <p:spPr>
          <a:xfrm>
            <a:off x="8787726" y="1213509"/>
            <a:ext cx="246922" cy="5260515"/>
          </a:xfrm>
          <a:prstGeom prst="rect">
            <a:avLst/>
          </a:prstGeom>
          <a:pattFill prst="horzBrick">
            <a:fgClr>
              <a:sysClr val="window" lastClr="FFFFFF">
                <a:lumMod val="85000"/>
              </a:sysClr>
            </a:fgClr>
            <a:bgClr>
              <a:srgbClr val="D63D25">
                <a:lumMod val="60000"/>
                <a:lumOff val="40000"/>
              </a:srgbClr>
            </a:bgClr>
          </a:pattFill>
          <a:ln w="9525" cap="flat" cmpd="sng" algn="ctr">
            <a:solidFill>
              <a:srgbClr val="D63D25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45718" tIns="22859" rIns="45718" bIns="22859" rtlCol="0" anchor="ctr"/>
          <a:lstStyle/>
          <a:p>
            <a:pPr marL="0" marR="0" lvl="0" indent="0" algn="ctr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86" name="Rounded Rectangle 119">
            <a:extLst>
              <a:ext uri="{FF2B5EF4-FFF2-40B4-BE49-F238E27FC236}">
                <a16:creationId xmlns:a16="http://schemas.microsoft.com/office/drawing/2014/main" id="{3CB14555-2074-314C-A4EF-C948B0673D62}"/>
              </a:ext>
            </a:extLst>
          </p:cNvPr>
          <p:cNvSpPr/>
          <p:nvPr/>
        </p:nvSpPr>
        <p:spPr>
          <a:xfrm>
            <a:off x="5663299" y="2223256"/>
            <a:ext cx="2834722" cy="689730"/>
          </a:xfrm>
          <a:prstGeom prst="roundRect">
            <a:avLst>
              <a:gd name="adj" fmla="val 5205"/>
            </a:avLst>
          </a:prstGeom>
          <a:solidFill>
            <a:srgbClr val="009DDC"/>
          </a:solidFill>
          <a:ln w="3175">
            <a:solidFill>
              <a:srgbClr val="0847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8" tIns="22859" rIns="45718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92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Enterprise Data Warehouse</a:t>
            </a:r>
          </a:p>
        </p:txBody>
      </p:sp>
      <p:sp>
        <p:nvSpPr>
          <p:cNvPr id="87" name="Rounded Rectangle 119">
            <a:extLst>
              <a:ext uri="{FF2B5EF4-FFF2-40B4-BE49-F238E27FC236}">
                <a16:creationId xmlns:a16="http://schemas.microsoft.com/office/drawing/2014/main" id="{CDE78BF4-AF0F-8147-8D38-7D3E8FD3B0E4}"/>
              </a:ext>
            </a:extLst>
          </p:cNvPr>
          <p:cNvSpPr/>
          <p:nvPr/>
        </p:nvSpPr>
        <p:spPr>
          <a:xfrm>
            <a:off x="5656792" y="4261636"/>
            <a:ext cx="2834722" cy="689730"/>
          </a:xfrm>
          <a:prstGeom prst="roundRect">
            <a:avLst>
              <a:gd name="adj" fmla="val 5205"/>
            </a:avLst>
          </a:prstGeom>
          <a:solidFill>
            <a:srgbClr val="009DDC"/>
          </a:solidFill>
          <a:ln w="3175">
            <a:solidFill>
              <a:srgbClr val="0847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8" tIns="22859" rIns="45718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92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Limited Dataset  (OMOP CDM)</a:t>
            </a:r>
          </a:p>
        </p:txBody>
      </p:sp>
      <p:sp>
        <p:nvSpPr>
          <p:cNvPr id="88" name="Down Arrow 87">
            <a:extLst>
              <a:ext uri="{FF2B5EF4-FFF2-40B4-BE49-F238E27FC236}">
                <a16:creationId xmlns:a16="http://schemas.microsoft.com/office/drawing/2014/main" id="{1E3DF7CA-F7D9-4146-AB38-35B7DA912487}"/>
              </a:ext>
            </a:extLst>
          </p:cNvPr>
          <p:cNvSpPr/>
          <p:nvPr/>
        </p:nvSpPr>
        <p:spPr>
          <a:xfrm>
            <a:off x="6867692" y="3015649"/>
            <a:ext cx="273641" cy="1202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92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32FD54F-08F7-D143-95D4-64C5D437C6E3}"/>
              </a:ext>
            </a:extLst>
          </p:cNvPr>
          <p:cNvSpPr txBox="1"/>
          <p:nvPr/>
        </p:nvSpPr>
        <p:spPr>
          <a:xfrm>
            <a:off x="7401151" y="5259120"/>
            <a:ext cx="2963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92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Queries </a:t>
            </a:r>
            <a:r>
              <a:rPr kumimoji="0" lang="en-US" sz="16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only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9821FD-5F24-1543-BBAE-A9488C5FD7CB}"/>
              </a:ext>
            </a:extLst>
          </p:cNvPr>
          <p:cNvSpPr txBox="1"/>
          <p:nvPr/>
        </p:nvSpPr>
        <p:spPr>
          <a:xfrm>
            <a:off x="6741128" y="5798369"/>
            <a:ext cx="4376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92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Only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tabular data returned   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4</a:t>
            </a:r>
          </a:p>
        </p:txBody>
      </p:sp>
      <p:sp>
        <p:nvSpPr>
          <p:cNvPr id="91" name="Rounded Rectangle 119">
            <a:extLst>
              <a:ext uri="{FF2B5EF4-FFF2-40B4-BE49-F238E27FC236}">
                <a16:creationId xmlns:a16="http://schemas.microsoft.com/office/drawing/2014/main" id="{32704216-3606-4D48-BE21-06D1EDBF4F38}"/>
              </a:ext>
            </a:extLst>
          </p:cNvPr>
          <p:cNvSpPr/>
          <p:nvPr/>
        </p:nvSpPr>
        <p:spPr>
          <a:xfrm>
            <a:off x="7360535" y="3275798"/>
            <a:ext cx="1171282" cy="473809"/>
          </a:xfrm>
          <a:prstGeom prst="roundRect">
            <a:avLst>
              <a:gd name="adj" fmla="val 5205"/>
            </a:avLst>
          </a:prstGeom>
          <a:solidFill>
            <a:srgbClr val="009DDC"/>
          </a:solidFill>
          <a:ln w="3175">
            <a:solidFill>
              <a:srgbClr val="0847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8" tIns="22859" rIns="45718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92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CTN2    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D76812-6AFA-3C40-ACB2-C08C273FD3F5}"/>
              </a:ext>
            </a:extLst>
          </p:cNvPr>
          <p:cNvSpPr txBox="1"/>
          <p:nvPr/>
        </p:nvSpPr>
        <p:spPr>
          <a:xfrm>
            <a:off x="8268231" y="1260246"/>
            <a:ext cx="1322366" cy="27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UTHSC Firewall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9BFF5ED-A3A5-AD49-A7CE-796E75F4D90A}"/>
              </a:ext>
            </a:extLst>
          </p:cNvPr>
          <p:cNvSpPr txBox="1"/>
          <p:nvPr/>
        </p:nvSpPr>
        <p:spPr>
          <a:xfrm>
            <a:off x="8202776" y="2246798"/>
            <a:ext cx="308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8DC02B-BA5F-B541-8B82-77EEC7E59CD9}"/>
              </a:ext>
            </a:extLst>
          </p:cNvPr>
          <p:cNvSpPr txBox="1"/>
          <p:nvPr/>
        </p:nvSpPr>
        <p:spPr>
          <a:xfrm>
            <a:off x="11408227" y="2733080"/>
            <a:ext cx="452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C4B917A-E59A-6543-A420-6E2AB03046DF}"/>
              </a:ext>
            </a:extLst>
          </p:cNvPr>
          <p:cNvSpPr txBox="1"/>
          <p:nvPr/>
        </p:nvSpPr>
        <p:spPr>
          <a:xfrm>
            <a:off x="283828" y="5155995"/>
            <a:ext cx="4833021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Federated Model EDW. UTMCPHI is maintained in EDW separate from each other Healthcare Organization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CTN2 access to UTMCPHI is behind UTHSC and MLH firewalls, and subject to Business Associate Agreement (BAA) with UTHSC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UTHSC has Business Associate Agreement (BAA) with TriNetX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Tabular data returned meets standard for de-identification under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45 CFR 164.514(b)(1)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1867DA-43F5-4447-8304-07AC1BB8B659}"/>
              </a:ext>
            </a:extLst>
          </p:cNvPr>
          <p:cNvCxnSpPr/>
          <p:nvPr/>
        </p:nvCxnSpPr>
        <p:spPr>
          <a:xfrm>
            <a:off x="6167609" y="5040185"/>
            <a:ext cx="0" cy="101905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02B80B8-B061-8E40-B1F8-E46B9E22B3AF}"/>
              </a:ext>
            </a:extLst>
          </p:cNvPr>
          <p:cNvCxnSpPr>
            <a:cxnSpLocks/>
          </p:cNvCxnSpPr>
          <p:nvPr/>
        </p:nvCxnSpPr>
        <p:spPr>
          <a:xfrm>
            <a:off x="6154318" y="6059244"/>
            <a:ext cx="5110357" cy="4722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EFBFC0D-8466-C948-80CB-328484A3115E}"/>
              </a:ext>
            </a:extLst>
          </p:cNvPr>
          <p:cNvCxnSpPr>
            <a:cxnSpLocks/>
          </p:cNvCxnSpPr>
          <p:nvPr/>
        </p:nvCxnSpPr>
        <p:spPr>
          <a:xfrm flipH="1" flipV="1">
            <a:off x="11258492" y="4951366"/>
            <a:ext cx="3091" cy="115509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A78F90E-CD46-314A-A245-48214DCEE113}"/>
              </a:ext>
            </a:extLst>
          </p:cNvPr>
          <p:cNvCxnSpPr>
            <a:cxnSpLocks/>
          </p:cNvCxnSpPr>
          <p:nvPr/>
        </p:nvCxnSpPr>
        <p:spPr>
          <a:xfrm>
            <a:off x="10487363" y="4991935"/>
            <a:ext cx="7319" cy="54142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46F527F-700E-8C40-85AE-6228B5EC9431}"/>
              </a:ext>
            </a:extLst>
          </p:cNvPr>
          <p:cNvCxnSpPr>
            <a:cxnSpLocks/>
          </p:cNvCxnSpPr>
          <p:nvPr/>
        </p:nvCxnSpPr>
        <p:spPr>
          <a:xfrm flipH="1">
            <a:off x="7401151" y="5528915"/>
            <a:ext cx="310049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D2CAFDB-25B0-414B-99DC-93EE9DF671D5}"/>
              </a:ext>
            </a:extLst>
          </p:cNvPr>
          <p:cNvCxnSpPr>
            <a:cxnSpLocks/>
          </p:cNvCxnSpPr>
          <p:nvPr/>
        </p:nvCxnSpPr>
        <p:spPr>
          <a:xfrm flipV="1">
            <a:off x="7401151" y="4978855"/>
            <a:ext cx="0" cy="55006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1CA8AA9-56E0-B24F-A9D5-23754973E828}"/>
              </a:ext>
            </a:extLst>
          </p:cNvPr>
          <p:cNvSpPr txBox="1"/>
          <p:nvPr/>
        </p:nvSpPr>
        <p:spPr>
          <a:xfrm>
            <a:off x="9902666" y="6154382"/>
            <a:ext cx="2286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INFORMATION FROM TRINETX.  CONFIDENTIAL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31B60EC-E6F3-D440-82C0-54E5A7E835C8}"/>
              </a:ext>
            </a:extLst>
          </p:cNvPr>
          <p:cNvSpPr txBox="1"/>
          <p:nvPr/>
        </p:nvSpPr>
        <p:spPr>
          <a:xfrm>
            <a:off x="8316067" y="3267253"/>
            <a:ext cx="184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149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E69A84-6FA8-DC44-B1BC-49AB1D10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8"/>
            <a:ext cx="10515600" cy="862946"/>
          </a:xfrm>
        </p:spPr>
        <p:txBody>
          <a:bodyPr/>
          <a:lstStyle/>
          <a:p>
            <a:r>
              <a:rPr lang="en-US" dirty="0"/>
              <a:t>OMOP CDM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075447-F6A0-E443-89F8-E21E31A7C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1317524"/>
            <a:ext cx="8178800" cy="438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619F29-1F9D-4E41-8E9A-E8DC2F7201E9}"/>
              </a:ext>
            </a:extLst>
          </p:cNvPr>
          <p:cNvSpPr txBox="1"/>
          <p:nvPr/>
        </p:nvSpPr>
        <p:spPr>
          <a:xfrm>
            <a:off x="88491" y="6059294"/>
            <a:ext cx="5130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>
                <a:hlinkClick r:id="rId3"/>
              </a:rPr>
              <a:t>https://www.ohdsi.org/data-standardization/the-common-data-model/</a:t>
            </a:r>
            <a:endParaRPr lang="en-US" sz="1200" i="1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121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3189-D687-734E-A48B-EE69B279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OMOP CDM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74FE22-ADAB-BC4C-97D5-B0CA59C6B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Observational Medical Outcomes Partnership</a:t>
            </a:r>
          </a:p>
          <a:p>
            <a:r>
              <a:rPr lang="en-US" dirty="0"/>
              <a:t>Allows for the systematic analysis of disparate observational databases</a:t>
            </a:r>
          </a:p>
          <a:p>
            <a:r>
              <a:rPr lang="en-US" dirty="0"/>
              <a:t>Transform data into a common format and representation (terminologies, vocabularies, coding schemes)</a:t>
            </a:r>
          </a:p>
          <a:p>
            <a:r>
              <a:rPr lang="en-US" dirty="0"/>
              <a:t>The disparate coding systems can be harmonized—with minimal information loss—to a standardized vocabulary</a:t>
            </a:r>
          </a:p>
          <a:p>
            <a:r>
              <a:rPr lang="en-US" dirty="0"/>
              <a:t>Designed to support the conduct of research to identify and evaluate associations between interventions and outcomes caused by these interventions</a:t>
            </a:r>
          </a:p>
          <a:p>
            <a:r>
              <a:rPr lang="en-US" dirty="0"/>
              <a:t>Outcomes can be efficacious (benefit) or adverse (safety risk)</a:t>
            </a:r>
          </a:p>
        </p:txBody>
      </p:sp>
    </p:spTree>
    <p:extLst>
      <p:ext uri="{BB962C8B-B14F-4D97-AF65-F5344CB8AC3E}">
        <p14:creationId xmlns:p14="http://schemas.microsoft.com/office/powerpoint/2010/main" val="311925982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1CD7C5D5-7372-E545-BC66-09B17C23D80F}"/>
    </a:ext>
  </a:extLst>
</a:theme>
</file>

<file path=ppt/theme/theme2.xml><?xml version="1.0" encoding="utf-8"?>
<a:theme xmlns:a="http://schemas.openxmlformats.org/drawingml/2006/main" name="UTHSC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DD0AE88C-F3C8-0641-8013-CBF595DF0D3D}"/>
    </a:ext>
  </a:extLst>
</a:theme>
</file>

<file path=ppt/theme/theme3.xml><?xml version="1.0" encoding="utf-8"?>
<a:theme xmlns:a="http://schemas.openxmlformats.org/drawingml/2006/main" name="Section brea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68E5DD6C-94FE-A544-91DF-0A8A01CDDC11}"/>
    </a:ext>
  </a:extLst>
</a:theme>
</file>

<file path=ppt/theme/theme4.xml><?xml version="1.0" encoding="utf-8"?>
<a:theme xmlns:a="http://schemas.openxmlformats.org/drawingml/2006/main" name="1_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8BB08CD5-6B39-164B-9014-B01BDCB2B66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DB773883AD3048A88EA7B3BD9DC026" ma:contentTypeVersion="10" ma:contentTypeDescription="Create a new document." ma:contentTypeScope="" ma:versionID="d11a306b637a8f09e11bf27426be7ca1">
  <xsd:schema xmlns:xsd="http://www.w3.org/2001/XMLSchema" xmlns:xs="http://www.w3.org/2001/XMLSchema" xmlns:p="http://schemas.microsoft.com/office/2006/metadata/properties" xmlns:ns2="f76a0f58-7f3e-4dee-998e-8d01334dce2a" xmlns:ns3="cb6a0c6b-8bc0-4126-af1d-cc9d398efd30" targetNamespace="http://schemas.microsoft.com/office/2006/metadata/properties" ma:root="true" ma:fieldsID="bcbdd214351249b0e6441c5e84278034" ns2:_="" ns3:_="">
    <xsd:import namespace="f76a0f58-7f3e-4dee-998e-8d01334dce2a"/>
    <xsd:import namespace="cb6a0c6b-8bc0-4126-af1d-cc9d398efd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a0f58-7f3e-4dee-998e-8d01334dce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a0c6b-8bc0-4126-af1d-cc9d398ef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AFBAF2-25FD-4B01-8A41-AF69CE3115F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A7FFE4-3B7B-4FD8-A487-979733AC59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6C2754-DFED-4FA1-A8CD-5D141559A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6a0f58-7f3e-4dee-998e-8d01334dce2a"/>
    <ds:schemaRef ds:uri="cb6a0c6b-8bc0-4126-af1d-cc9d398ef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1310</TotalTime>
  <Words>652</Words>
  <Application>Microsoft Macintosh PowerPoint</Application>
  <PresentationFormat>Widescreen</PresentationFormat>
  <Paragraphs>171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Title slides</vt:lpstr>
      <vt:lpstr>UTHSC content slides</vt:lpstr>
      <vt:lpstr>Section breaks</vt:lpstr>
      <vt:lpstr>1_End slides</vt:lpstr>
      <vt:lpstr>rEDW and TriNetX</vt:lpstr>
      <vt:lpstr>Who is CBMI?</vt:lpstr>
      <vt:lpstr>rEDW</vt:lpstr>
      <vt:lpstr>rEDW – Data sources</vt:lpstr>
      <vt:lpstr>Domain areas</vt:lpstr>
      <vt:lpstr>Data availability</vt:lpstr>
      <vt:lpstr>Data Flow</vt:lpstr>
      <vt:lpstr>OMOP CDM</vt:lpstr>
      <vt:lpstr>OMOP CDM</vt:lpstr>
      <vt:lpstr>Standard tables</vt:lpstr>
      <vt:lpstr>Navigating Clinical Research</vt:lpstr>
      <vt:lpstr>TriNetX</vt:lpstr>
      <vt:lpstr>TriNetX</vt:lpstr>
      <vt:lpstr>TriNetX Demo</vt:lpstr>
      <vt:lpstr>Initiation of Support</vt:lpstr>
      <vt:lpstr>Contact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rEDW and TriNetX</dc:title>
  <dc:creator>Chinthala, Lokesh Kumar</dc:creator>
  <cp:lastModifiedBy>Lee Anne</cp:lastModifiedBy>
  <cp:revision>29</cp:revision>
  <dcterms:created xsi:type="dcterms:W3CDTF">2022-03-02T21:33:05Z</dcterms:created>
  <dcterms:modified xsi:type="dcterms:W3CDTF">2024-11-18T16:54:28Z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0x010100F8DB773883AD3048A88EA7B3BD9DC026</vt:lpwstr>
  </property>
</Properties>
</file>