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23"/>
  </p:notesMasterIdLst>
  <p:sldIdLst>
    <p:sldId id="474" r:id="rId8"/>
    <p:sldId id="258" r:id="rId9"/>
    <p:sldId id="263" r:id="rId10"/>
    <p:sldId id="268" r:id="rId11"/>
    <p:sldId id="472" r:id="rId12"/>
    <p:sldId id="265" r:id="rId13"/>
    <p:sldId id="262" r:id="rId14"/>
    <p:sldId id="264" r:id="rId15"/>
    <p:sldId id="270" r:id="rId16"/>
    <p:sldId id="267" r:id="rId17"/>
    <p:sldId id="269" r:id="rId18"/>
    <p:sldId id="465" r:id="rId19"/>
    <p:sldId id="271" r:id="rId20"/>
    <p:sldId id="272" r:id="rId21"/>
    <p:sldId id="4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701"/>
  </p:normalViewPr>
  <p:slideViewPr>
    <p:cSldViewPr snapToGrid="0" snapToObjects="1">
      <p:cViewPr varScale="1">
        <p:scale>
          <a:sx n="103" d="100"/>
          <a:sy n="103" d="100"/>
        </p:scale>
        <p:origin x="1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1C2CA-F455-412E-AD3D-D9F4404302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46A674-4D24-48B6-9075-00C1B04B2FF6}">
      <dgm:prSet/>
      <dgm:spPr/>
      <dgm:t>
        <a:bodyPr/>
        <a:lstStyle/>
        <a:p>
          <a:r>
            <a:rPr lang="en-US" b="0"/>
            <a:t>Form Community Partnerships</a:t>
          </a:r>
          <a:endParaRPr lang="en-US"/>
        </a:p>
      </dgm:t>
    </dgm:pt>
    <dgm:pt modelId="{47864D48-80F4-4511-98FD-B0E9B802A8B1}" type="parTrans" cxnId="{0A4EFDFF-74B1-4D3E-9C19-3B481F818FF1}">
      <dgm:prSet/>
      <dgm:spPr/>
      <dgm:t>
        <a:bodyPr/>
        <a:lstStyle/>
        <a:p>
          <a:endParaRPr lang="en-US"/>
        </a:p>
      </dgm:t>
    </dgm:pt>
    <dgm:pt modelId="{BC79D364-3850-4B6A-9E9E-B08FFADD7309}" type="sibTrans" cxnId="{0A4EFDFF-74B1-4D3E-9C19-3B481F818FF1}">
      <dgm:prSet/>
      <dgm:spPr/>
      <dgm:t>
        <a:bodyPr/>
        <a:lstStyle/>
        <a:p>
          <a:endParaRPr lang="en-US"/>
        </a:p>
      </dgm:t>
    </dgm:pt>
    <dgm:pt modelId="{A333B294-12A6-47B8-B6B2-7F3DE0F6DE07}">
      <dgm:prSet/>
      <dgm:spPr/>
      <dgm:t>
        <a:bodyPr/>
        <a:lstStyle/>
        <a:p>
          <a:r>
            <a:rPr lang="en-US" b="0"/>
            <a:t>Get to Know Your Audience</a:t>
          </a:r>
          <a:endParaRPr lang="en-US"/>
        </a:p>
      </dgm:t>
    </dgm:pt>
    <dgm:pt modelId="{97582DEC-58FE-4ECD-86B2-0DAB61E8A6AE}" type="parTrans" cxnId="{7D2BB6ED-9BFC-4EEF-B268-0D2982229763}">
      <dgm:prSet/>
      <dgm:spPr/>
      <dgm:t>
        <a:bodyPr/>
        <a:lstStyle/>
        <a:p>
          <a:endParaRPr lang="en-US"/>
        </a:p>
      </dgm:t>
    </dgm:pt>
    <dgm:pt modelId="{9D310310-5905-406A-ADC0-65CB6B18524C}" type="sibTrans" cxnId="{7D2BB6ED-9BFC-4EEF-B268-0D2982229763}">
      <dgm:prSet/>
      <dgm:spPr/>
      <dgm:t>
        <a:bodyPr/>
        <a:lstStyle/>
        <a:p>
          <a:endParaRPr lang="en-US"/>
        </a:p>
      </dgm:t>
    </dgm:pt>
    <dgm:pt modelId="{8BDE71C1-F8DF-4508-A7DC-F78F87B6F691}">
      <dgm:prSet/>
      <dgm:spPr/>
      <dgm:t>
        <a:bodyPr/>
        <a:lstStyle/>
        <a:p>
          <a:r>
            <a:rPr lang="en-US" b="0" dirty="0"/>
            <a:t>Create an Eligible Participant Profile</a:t>
          </a:r>
          <a:endParaRPr lang="en-US" dirty="0"/>
        </a:p>
      </dgm:t>
    </dgm:pt>
    <dgm:pt modelId="{9BFEDB93-D3EA-4455-BEAD-20BDAD7F2BF0}" type="parTrans" cxnId="{17D0DF17-40C0-447E-9793-86B6612D8DA1}">
      <dgm:prSet/>
      <dgm:spPr/>
      <dgm:t>
        <a:bodyPr/>
        <a:lstStyle/>
        <a:p>
          <a:endParaRPr lang="en-US"/>
        </a:p>
      </dgm:t>
    </dgm:pt>
    <dgm:pt modelId="{5B30270A-6CA1-46DB-834F-459869ED3211}" type="sibTrans" cxnId="{17D0DF17-40C0-447E-9793-86B6612D8DA1}">
      <dgm:prSet/>
      <dgm:spPr/>
      <dgm:t>
        <a:bodyPr/>
        <a:lstStyle/>
        <a:p>
          <a:endParaRPr lang="en-US"/>
        </a:p>
      </dgm:t>
    </dgm:pt>
    <dgm:pt modelId="{7E4ECD41-DB86-4BE9-B9C8-3BDB1D0250D4}">
      <dgm:prSet/>
      <dgm:spPr/>
      <dgm:t>
        <a:bodyPr/>
        <a:lstStyle/>
        <a:p>
          <a:r>
            <a:rPr lang="en-US" b="0"/>
            <a:t>Conduct a Feasibility Study</a:t>
          </a:r>
          <a:endParaRPr lang="en-US"/>
        </a:p>
      </dgm:t>
    </dgm:pt>
    <dgm:pt modelId="{66456AFF-5C7A-4002-8607-698F0E7D1EE4}" type="parTrans" cxnId="{6C62CF4E-9AA4-43D5-89E2-69F906120672}">
      <dgm:prSet/>
      <dgm:spPr/>
      <dgm:t>
        <a:bodyPr/>
        <a:lstStyle/>
        <a:p>
          <a:endParaRPr lang="en-US"/>
        </a:p>
      </dgm:t>
    </dgm:pt>
    <dgm:pt modelId="{F0DB27A6-131F-4F1B-80C1-3941C1AE18CE}" type="sibTrans" cxnId="{6C62CF4E-9AA4-43D5-89E2-69F906120672}">
      <dgm:prSet/>
      <dgm:spPr/>
      <dgm:t>
        <a:bodyPr/>
        <a:lstStyle/>
        <a:p>
          <a:endParaRPr lang="en-US"/>
        </a:p>
      </dgm:t>
    </dgm:pt>
    <dgm:pt modelId="{24323D22-384C-469E-BF3F-A53EB0A0CAD0}">
      <dgm:prSet/>
      <dgm:spPr/>
      <dgm:t>
        <a:bodyPr/>
        <a:lstStyle/>
        <a:p>
          <a:r>
            <a:rPr lang="en-US" b="0"/>
            <a:t>Create a Recruitment Plan</a:t>
          </a:r>
          <a:endParaRPr lang="en-US"/>
        </a:p>
      </dgm:t>
    </dgm:pt>
    <dgm:pt modelId="{43F76F3B-1218-467C-9FE2-7263B74D72D9}" type="parTrans" cxnId="{E504BA2B-FBEC-496F-BB1B-E5D95AEE48B6}">
      <dgm:prSet/>
      <dgm:spPr/>
      <dgm:t>
        <a:bodyPr/>
        <a:lstStyle/>
        <a:p>
          <a:endParaRPr lang="en-US"/>
        </a:p>
      </dgm:t>
    </dgm:pt>
    <dgm:pt modelId="{7B2710FE-A7B9-4E7E-B1B7-8B7BEF4EA553}" type="sibTrans" cxnId="{E504BA2B-FBEC-496F-BB1B-E5D95AEE48B6}">
      <dgm:prSet/>
      <dgm:spPr/>
      <dgm:t>
        <a:bodyPr/>
        <a:lstStyle/>
        <a:p>
          <a:endParaRPr lang="en-US"/>
        </a:p>
      </dgm:t>
    </dgm:pt>
    <dgm:pt modelId="{0CB7F6ED-0A76-4D65-9731-28A08A010EC2}" type="pres">
      <dgm:prSet presAssocID="{CD61C2CA-F455-412E-AD3D-D9F440430249}" presName="root" presStyleCnt="0">
        <dgm:presLayoutVars>
          <dgm:dir/>
          <dgm:resizeHandles val="exact"/>
        </dgm:presLayoutVars>
      </dgm:prSet>
      <dgm:spPr/>
    </dgm:pt>
    <dgm:pt modelId="{ECC8BE1A-410F-4B0D-9AA0-058E4A9EF767}" type="pres">
      <dgm:prSet presAssocID="{2B46A674-4D24-48B6-9075-00C1B04B2FF6}" presName="compNode" presStyleCnt="0"/>
      <dgm:spPr/>
    </dgm:pt>
    <dgm:pt modelId="{8FB2573E-9E19-4D78-B549-0478E03D5A43}" type="pres">
      <dgm:prSet presAssocID="{2B46A674-4D24-48B6-9075-00C1B04B2FF6}" presName="bgRect" presStyleLbl="bgShp" presStyleIdx="0" presStyleCnt="5"/>
      <dgm:spPr/>
    </dgm:pt>
    <dgm:pt modelId="{782DF57C-D432-4F98-8829-D02DC75FCC18}" type="pres">
      <dgm:prSet presAssocID="{2B46A674-4D24-48B6-9075-00C1B04B2FF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6853B46-70FA-4402-89E9-3E10441FE40A}" type="pres">
      <dgm:prSet presAssocID="{2B46A674-4D24-48B6-9075-00C1B04B2FF6}" presName="spaceRect" presStyleCnt="0"/>
      <dgm:spPr/>
    </dgm:pt>
    <dgm:pt modelId="{03A4D0AE-04D2-494C-AF0B-1EC82B704008}" type="pres">
      <dgm:prSet presAssocID="{2B46A674-4D24-48B6-9075-00C1B04B2FF6}" presName="parTx" presStyleLbl="revTx" presStyleIdx="0" presStyleCnt="5">
        <dgm:presLayoutVars>
          <dgm:chMax val="0"/>
          <dgm:chPref val="0"/>
        </dgm:presLayoutVars>
      </dgm:prSet>
      <dgm:spPr/>
    </dgm:pt>
    <dgm:pt modelId="{56C5B1FB-0AB9-4523-AEAE-05423F963CF4}" type="pres">
      <dgm:prSet presAssocID="{BC79D364-3850-4B6A-9E9E-B08FFADD7309}" presName="sibTrans" presStyleCnt="0"/>
      <dgm:spPr/>
    </dgm:pt>
    <dgm:pt modelId="{338A9DB1-099F-4A17-9ABB-58C1D9D82DB5}" type="pres">
      <dgm:prSet presAssocID="{A333B294-12A6-47B8-B6B2-7F3DE0F6DE07}" presName="compNode" presStyleCnt="0"/>
      <dgm:spPr/>
    </dgm:pt>
    <dgm:pt modelId="{DC75D7DF-A2B0-4155-9B0E-CAA74F7C9314}" type="pres">
      <dgm:prSet presAssocID="{A333B294-12A6-47B8-B6B2-7F3DE0F6DE07}" presName="bgRect" presStyleLbl="bgShp" presStyleIdx="1" presStyleCnt="5"/>
      <dgm:spPr/>
    </dgm:pt>
    <dgm:pt modelId="{AB936E7C-8F69-49EF-9C6B-4B0EFE94900F}" type="pres">
      <dgm:prSet presAssocID="{A333B294-12A6-47B8-B6B2-7F3DE0F6DE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BA2B4C5-21F1-4DED-B650-08F84D11EED4}" type="pres">
      <dgm:prSet presAssocID="{A333B294-12A6-47B8-B6B2-7F3DE0F6DE07}" presName="spaceRect" presStyleCnt="0"/>
      <dgm:spPr/>
    </dgm:pt>
    <dgm:pt modelId="{C086E1C9-D2B2-452F-8B66-3E873142AAD2}" type="pres">
      <dgm:prSet presAssocID="{A333B294-12A6-47B8-B6B2-7F3DE0F6DE07}" presName="parTx" presStyleLbl="revTx" presStyleIdx="1" presStyleCnt="5">
        <dgm:presLayoutVars>
          <dgm:chMax val="0"/>
          <dgm:chPref val="0"/>
        </dgm:presLayoutVars>
      </dgm:prSet>
      <dgm:spPr/>
    </dgm:pt>
    <dgm:pt modelId="{9811C169-9AE8-45C8-9B61-EA90D33951D5}" type="pres">
      <dgm:prSet presAssocID="{9D310310-5905-406A-ADC0-65CB6B18524C}" presName="sibTrans" presStyleCnt="0"/>
      <dgm:spPr/>
    </dgm:pt>
    <dgm:pt modelId="{24110C7A-FF18-4058-8E4A-5E51E82DE43E}" type="pres">
      <dgm:prSet presAssocID="{8BDE71C1-F8DF-4508-A7DC-F78F87B6F691}" presName="compNode" presStyleCnt="0"/>
      <dgm:spPr/>
    </dgm:pt>
    <dgm:pt modelId="{AFF5EA3C-BE22-44C3-A9C3-8670FE37CB84}" type="pres">
      <dgm:prSet presAssocID="{8BDE71C1-F8DF-4508-A7DC-F78F87B6F691}" presName="bgRect" presStyleLbl="bgShp" presStyleIdx="2" presStyleCnt="5"/>
      <dgm:spPr/>
    </dgm:pt>
    <dgm:pt modelId="{8EE6BB38-2F98-477F-8CBB-591F289936F1}" type="pres">
      <dgm:prSet presAssocID="{8BDE71C1-F8DF-4508-A7DC-F78F87B6F69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2584FF4-761A-4F50-A6B0-AFC0CCA9D1AC}" type="pres">
      <dgm:prSet presAssocID="{8BDE71C1-F8DF-4508-A7DC-F78F87B6F691}" presName="spaceRect" presStyleCnt="0"/>
      <dgm:spPr/>
    </dgm:pt>
    <dgm:pt modelId="{D0145BDA-A165-4545-93DC-97B676E70FAF}" type="pres">
      <dgm:prSet presAssocID="{8BDE71C1-F8DF-4508-A7DC-F78F87B6F691}" presName="parTx" presStyleLbl="revTx" presStyleIdx="2" presStyleCnt="5">
        <dgm:presLayoutVars>
          <dgm:chMax val="0"/>
          <dgm:chPref val="0"/>
        </dgm:presLayoutVars>
      </dgm:prSet>
      <dgm:spPr/>
    </dgm:pt>
    <dgm:pt modelId="{0091E3E4-25F0-48B8-8330-B62A54F43856}" type="pres">
      <dgm:prSet presAssocID="{5B30270A-6CA1-46DB-834F-459869ED3211}" presName="sibTrans" presStyleCnt="0"/>
      <dgm:spPr/>
    </dgm:pt>
    <dgm:pt modelId="{5708B7A2-5DC7-4A82-80D3-45051BEF9BE0}" type="pres">
      <dgm:prSet presAssocID="{7E4ECD41-DB86-4BE9-B9C8-3BDB1D0250D4}" presName="compNode" presStyleCnt="0"/>
      <dgm:spPr/>
    </dgm:pt>
    <dgm:pt modelId="{30197366-8FBC-4F5F-B52D-F271901B773A}" type="pres">
      <dgm:prSet presAssocID="{7E4ECD41-DB86-4BE9-B9C8-3BDB1D0250D4}" presName="bgRect" presStyleLbl="bgShp" presStyleIdx="3" presStyleCnt="5"/>
      <dgm:spPr/>
    </dgm:pt>
    <dgm:pt modelId="{98DFEEFA-4C8D-4925-A57C-C96EDD7398E4}" type="pres">
      <dgm:prSet presAssocID="{7E4ECD41-DB86-4BE9-B9C8-3BDB1D0250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7B861F1-1BED-48D0-B33D-BAC8EDB64B17}" type="pres">
      <dgm:prSet presAssocID="{7E4ECD41-DB86-4BE9-B9C8-3BDB1D0250D4}" presName="spaceRect" presStyleCnt="0"/>
      <dgm:spPr/>
    </dgm:pt>
    <dgm:pt modelId="{062F4C3F-2DB3-45BF-A1B1-F7E139278798}" type="pres">
      <dgm:prSet presAssocID="{7E4ECD41-DB86-4BE9-B9C8-3BDB1D0250D4}" presName="parTx" presStyleLbl="revTx" presStyleIdx="3" presStyleCnt="5">
        <dgm:presLayoutVars>
          <dgm:chMax val="0"/>
          <dgm:chPref val="0"/>
        </dgm:presLayoutVars>
      </dgm:prSet>
      <dgm:spPr/>
    </dgm:pt>
    <dgm:pt modelId="{FDE3EE05-849C-45E5-98F9-DAAEFAB31FBC}" type="pres">
      <dgm:prSet presAssocID="{F0DB27A6-131F-4F1B-80C1-3941C1AE18CE}" presName="sibTrans" presStyleCnt="0"/>
      <dgm:spPr/>
    </dgm:pt>
    <dgm:pt modelId="{3D64B2F3-A4AE-4A5C-8529-8D4B2DD0169D}" type="pres">
      <dgm:prSet presAssocID="{24323D22-384C-469E-BF3F-A53EB0A0CAD0}" presName="compNode" presStyleCnt="0"/>
      <dgm:spPr/>
    </dgm:pt>
    <dgm:pt modelId="{A19EAA8C-0F10-48A3-8909-5356B3B2F714}" type="pres">
      <dgm:prSet presAssocID="{24323D22-384C-469E-BF3F-A53EB0A0CAD0}" presName="bgRect" presStyleLbl="bgShp" presStyleIdx="4" presStyleCnt="5"/>
      <dgm:spPr/>
    </dgm:pt>
    <dgm:pt modelId="{11E33C0E-38CA-41F5-BD5C-C55AB9847056}" type="pres">
      <dgm:prSet presAssocID="{24323D22-384C-469E-BF3F-A53EB0A0CAD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504592E7-1E48-4B45-A552-69C9BF46C30A}" type="pres">
      <dgm:prSet presAssocID="{24323D22-384C-469E-BF3F-A53EB0A0CAD0}" presName="spaceRect" presStyleCnt="0"/>
      <dgm:spPr/>
    </dgm:pt>
    <dgm:pt modelId="{0A1BFB00-6872-4360-A4B5-718D9FCBD3F9}" type="pres">
      <dgm:prSet presAssocID="{24323D22-384C-469E-BF3F-A53EB0A0CAD0}" presName="parTx" presStyleLbl="revTx" presStyleIdx="4" presStyleCnt="5">
        <dgm:presLayoutVars>
          <dgm:chMax val="0"/>
          <dgm:chPref val="0"/>
        </dgm:presLayoutVars>
      </dgm:prSet>
      <dgm:spPr/>
    </dgm:pt>
  </dgm:ptLst>
  <dgm:cxnLst>
    <dgm:cxn modelId="{17D0DF17-40C0-447E-9793-86B6612D8DA1}" srcId="{CD61C2CA-F455-412E-AD3D-D9F440430249}" destId="{8BDE71C1-F8DF-4508-A7DC-F78F87B6F691}" srcOrd="2" destOrd="0" parTransId="{9BFEDB93-D3EA-4455-BEAD-20BDAD7F2BF0}" sibTransId="{5B30270A-6CA1-46DB-834F-459869ED3211}"/>
    <dgm:cxn modelId="{9F27471E-357C-4F47-AEB9-C5FB0EAD6051}" type="presOf" srcId="{24323D22-384C-469E-BF3F-A53EB0A0CAD0}" destId="{0A1BFB00-6872-4360-A4B5-718D9FCBD3F9}" srcOrd="0" destOrd="0" presId="urn:microsoft.com/office/officeart/2018/2/layout/IconVerticalSolidList"/>
    <dgm:cxn modelId="{79AB7820-F5B2-47C1-8570-9C19A058587B}" type="presOf" srcId="{7E4ECD41-DB86-4BE9-B9C8-3BDB1D0250D4}" destId="{062F4C3F-2DB3-45BF-A1B1-F7E139278798}" srcOrd="0" destOrd="0" presId="urn:microsoft.com/office/officeart/2018/2/layout/IconVerticalSolidList"/>
    <dgm:cxn modelId="{E504BA2B-FBEC-496F-BB1B-E5D95AEE48B6}" srcId="{CD61C2CA-F455-412E-AD3D-D9F440430249}" destId="{24323D22-384C-469E-BF3F-A53EB0A0CAD0}" srcOrd="4" destOrd="0" parTransId="{43F76F3B-1218-467C-9FE2-7263B74D72D9}" sibTransId="{7B2710FE-A7B9-4E7E-B1B7-8B7BEF4EA553}"/>
    <dgm:cxn modelId="{6FD0312C-C0CF-43A3-B3F5-384750BB0174}" type="presOf" srcId="{2B46A674-4D24-48B6-9075-00C1B04B2FF6}" destId="{03A4D0AE-04D2-494C-AF0B-1EC82B704008}" srcOrd="0" destOrd="0" presId="urn:microsoft.com/office/officeart/2018/2/layout/IconVerticalSolidList"/>
    <dgm:cxn modelId="{6C62CF4E-9AA4-43D5-89E2-69F906120672}" srcId="{CD61C2CA-F455-412E-AD3D-D9F440430249}" destId="{7E4ECD41-DB86-4BE9-B9C8-3BDB1D0250D4}" srcOrd="3" destOrd="0" parTransId="{66456AFF-5C7A-4002-8607-698F0E7D1EE4}" sibTransId="{F0DB27A6-131F-4F1B-80C1-3941C1AE18CE}"/>
    <dgm:cxn modelId="{EC7EF251-DD2B-4145-AA6F-4576A270A9C8}" type="presOf" srcId="{A333B294-12A6-47B8-B6B2-7F3DE0F6DE07}" destId="{C086E1C9-D2B2-452F-8B66-3E873142AAD2}" srcOrd="0" destOrd="0" presId="urn:microsoft.com/office/officeart/2018/2/layout/IconVerticalSolidList"/>
    <dgm:cxn modelId="{FDD8D966-1979-44C3-AD41-78D55701FF80}" type="presOf" srcId="{8BDE71C1-F8DF-4508-A7DC-F78F87B6F691}" destId="{D0145BDA-A165-4545-93DC-97B676E70FAF}" srcOrd="0" destOrd="0" presId="urn:microsoft.com/office/officeart/2018/2/layout/IconVerticalSolidList"/>
    <dgm:cxn modelId="{99484EE1-A0E0-45F6-90D2-3400ACFE1DB8}" type="presOf" srcId="{CD61C2CA-F455-412E-AD3D-D9F440430249}" destId="{0CB7F6ED-0A76-4D65-9731-28A08A010EC2}" srcOrd="0" destOrd="0" presId="urn:microsoft.com/office/officeart/2018/2/layout/IconVerticalSolidList"/>
    <dgm:cxn modelId="{7D2BB6ED-9BFC-4EEF-B268-0D2982229763}" srcId="{CD61C2CA-F455-412E-AD3D-D9F440430249}" destId="{A333B294-12A6-47B8-B6B2-7F3DE0F6DE07}" srcOrd="1" destOrd="0" parTransId="{97582DEC-58FE-4ECD-86B2-0DAB61E8A6AE}" sibTransId="{9D310310-5905-406A-ADC0-65CB6B18524C}"/>
    <dgm:cxn modelId="{0A4EFDFF-74B1-4D3E-9C19-3B481F818FF1}" srcId="{CD61C2CA-F455-412E-AD3D-D9F440430249}" destId="{2B46A674-4D24-48B6-9075-00C1B04B2FF6}" srcOrd="0" destOrd="0" parTransId="{47864D48-80F4-4511-98FD-B0E9B802A8B1}" sibTransId="{BC79D364-3850-4B6A-9E9E-B08FFADD7309}"/>
    <dgm:cxn modelId="{374EA738-B1FD-47BC-8BE1-01F1E649B79A}" type="presParOf" srcId="{0CB7F6ED-0A76-4D65-9731-28A08A010EC2}" destId="{ECC8BE1A-410F-4B0D-9AA0-058E4A9EF767}" srcOrd="0" destOrd="0" presId="urn:microsoft.com/office/officeart/2018/2/layout/IconVerticalSolidList"/>
    <dgm:cxn modelId="{BC71DC01-8896-4237-A0A5-3CC6C6F67CB8}" type="presParOf" srcId="{ECC8BE1A-410F-4B0D-9AA0-058E4A9EF767}" destId="{8FB2573E-9E19-4D78-B549-0478E03D5A43}" srcOrd="0" destOrd="0" presId="urn:microsoft.com/office/officeart/2018/2/layout/IconVerticalSolidList"/>
    <dgm:cxn modelId="{DB2DD836-0B85-42B1-8299-50404DB06C4C}" type="presParOf" srcId="{ECC8BE1A-410F-4B0D-9AA0-058E4A9EF767}" destId="{782DF57C-D432-4F98-8829-D02DC75FCC18}" srcOrd="1" destOrd="0" presId="urn:microsoft.com/office/officeart/2018/2/layout/IconVerticalSolidList"/>
    <dgm:cxn modelId="{CDF6647D-BBD1-4BBD-8536-8DD905320A6C}" type="presParOf" srcId="{ECC8BE1A-410F-4B0D-9AA0-058E4A9EF767}" destId="{F6853B46-70FA-4402-89E9-3E10441FE40A}" srcOrd="2" destOrd="0" presId="urn:microsoft.com/office/officeart/2018/2/layout/IconVerticalSolidList"/>
    <dgm:cxn modelId="{2326AAB2-5738-4965-A6F3-968DEDF5539E}" type="presParOf" srcId="{ECC8BE1A-410F-4B0D-9AA0-058E4A9EF767}" destId="{03A4D0AE-04D2-494C-AF0B-1EC82B704008}" srcOrd="3" destOrd="0" presId="urn:microsoft.com/office/officeart/2018/2/layout/IconVerticalSolidList"/>
    <dgm:cxn modelId="{514848B9-BA59-4EB9-9B17-D9668A4721DC}" type="presParOf" srcId="{0CB7F6ED-0A76-4D65-9731-28A08A010EC2}" destId="{56C5B1FB-0AB9-4523-AEAE-05423F963CF4}" srcOrd="1" destOrd="0" presId="urn:microsoft.com/office/officeart/2018/2/layout/IconVerticalSolidList"/>
    <dgm:cxn modelId="{D7B66570-3B20-4DC5-BB5B-64A83E2E7F64}" type="presParOf" srcId="{0CB7F6ED-0A76-4D65-9731-28A08A010EC2}" destId="{338A9DB1-099F-4A17-9ABB-58C1D9D82DB5}" srcOrd="2" destOrd="0" presId="urn:microsoft.com/office/officeart/2018/2/layout/IconVerticalSolidList"/>
    <dgm:cxn modelId="{89008FD1-ED4E-4D28-A501-7B2A21F10A32}" type="presParOf" srcId="{338A9DB1-099F-4A17-9ABB-58C1D9D82DB5}" destId="{DC75D7DF-A2B0-4155-9B0E-CAA74F7C9314}" srcOrd="0" destOrd="0" presId="urn:microsoft.com/office/officeart/2018/2/layout/IconVerticalSolidList"/>
    <dgm:cxn modelId="{D8357671-EEB0-4893-A4BB-A9B30EDBCCC1}" type="presParOf" srcId="{338A9DB1-099F-4A17-9ABB-58C1D9D82DB5}" destId="{AB936E7C-8F69-49EF-9C6B-4B0EFE94900F}" srcOrd="1" destOrd="0" presId="urn:microsoft.com/office/officeart/2018/2/layout/IconVerticalSolidList"/>
    <dgm:cxn modelId="{18840F4F-A0CB-4A6A-8C88-081B78DD373A}" type="presParOf" srcId="{338A9DB1-099F-4A17-9ABB-58C1D9D82DB5}" destId="{4BA2B4C5-21F1-4DED-B650-08F84D11EED4}" srcOrd="2" destOrd="0" presId="urn:microsoft.com/office/officeart/2018/2/layout/IconVerticalSolidList"/>
    <dgm:cxn modelId="{F2ADD70D-5273-413E-BD27-EFCBD8933D85}" type="presParOf" srcId="{338A9DB1-099F-4A17-9ABB-58C1D9D82DB5}" destId="{C086E1C9-D2B2-452F-8B66-3E873142AAD2}" srcOrd="3" destOrd="0" presId="urn:microsoft.com/office/officeart/2018/2/layout/IconVerticalSolidList"/>
    <dgm:cxn modelId="{3B86F3FA-D20E-4988-88DE-1F4A9C175160}" type="presParOf" srcId="{0CB7F6ED-0A76-4D65-9731-28A08A010EC2}" destId="{9811C169-9AE8-45C8-9B61-EA90D33951D5}" srcOrd="3" destOrd="0" presId="urn:microsoft.com/office/officeart/2018/2/layout/IconVerticalSolidList"/>
    <dgm:cxn modelId="{FC09E90B-A6AE-49A0-AC75-27C66B1EA114}" type="presParOf" srcId="{0CB7F6ED-0A76-4D65-9731-28A08A010EC2}" destId="{24110C7A-FF18-4058-8E4A-5E51E82DE43E}" srcOrd="4" destOrd="0" presId="urn:microsoft.com/office/officeart/2018/2/layout/IconVerticalSolidList"/>
    <dgm:cxn modelId="{44D43D9E-4099-49B2-97AE-D91F1C24CC6E}" type="presParOf" srcId="{24110C7A-FF18-4058-8E4A-5E51E82DE43E}" destId="{AFF5EA3C-BE22-44C3-A9C3-8670FE37CB84}" srcOrd="0" destOrd="0" presId="urn:microsoft.com/office/officeart/2018/2/layout/IconVerticalSolidList"/>
    <dgm:cxn modelId="{51C90CF5-7F92-4920-9D53-B8FC48918CAA}" type="presParOf" srcId="{24110C7A-FF18-4058-8E4A-5E51E82DE43E}" destId="{8EE6BB38-2F98-477F-8CBB-591F289936F1}" srcOrd="1" destOrd="0" presId="urn:microsoft.com/office/officeart/2018/2/layout/IconVerticalSolidList"/>
    <dgm:cxn modelId="{B027A3CC-2E8E-4F52-9DE4-322D9062A79A}" type="presParOf" srcId="{24110C7A-FF18-4058-8E4A-5E51E82DE43E}" destId="{F2584FF4-761A-4F50-A6B0-AFC0CCA9D1AC}" srcOrd="2" destOrd="0" presId="urn:microsoft.com/office/officeart/2018/2/layout/IconVerticalSolidList"/>
    <dgm:cxn modelId="{8F8D7AAE-3DCF-484A-AF57-975B35E46160}" type="presParOf" srcId="{24110C7A-FF18-4058-8E4A-5E51E82DE43E}" destId="{D0145BDA-A165-4545-93DC-97B676E70FAF}" srcOrd="3" destOrd="0" presId="urn:microsoft.com/office/officeart/2018/2/layout/IconVerticalSolidList"/>
    <dgm:cxn modelId="{3045BDCF-4839-4517-9A78-B8B7C162EA33}" type="presParOf" srcId="{0CB7F6ED-0A76-4D65-9731-28A08A010EC2}" destId="{0091E3E4-25F0-48B8-8330-B62A54F43856}" srcOrd="5" destOrd="0" presId="urn:microsoft.com/office/officeart/2018/2/layout/IconVerticalSolidList"/>
    <dgm:cxn modelId="{3A23F49C-9A53-4219-A4EF-2A9104C17B5F}" type="presParOf" srcId="{0CB7F6ED-0A76-4D65-9731-28A08A010EC2}" destId="{5708B7A2-5DC7-4A82-80D3-45051BEF9BE0}" srcOrd="6" destOrd="0" presId="urn:microsoft.com/office/officeart/2018/2/layout/IconVerticalSolidList"/>
    <dgm:cxn modelId="{B1702B07-1F8C-4B79-85D1-287DA9DD8B37}" type="presParOf" srcId="{5708B7A2-5DC7-4A82-80D3-45051BEF9BE0}" destId="{30197366-8FBC-4F5F-B52D-F271901B773A}" srcOrd="0" destOrd="0" presId="urn:microsoft.com/office/officeart/2018/2/layout/IconVerticalSolidList"/>
    <dgm:cxn modelId="{115D3DD6-7F61-44D3-9C02-63C419EFF193}" type="presParOf" srcId="{5708B7A2-5DC7-4A82-80D3-45051BEF9BE0}" destId="{98DFEEFA-4C8D-4925-A57C-C96EDD7398E4}" srcOrd="1" destOrd="0" presId="urn:microsoft.com/office/officeart/2018/2/layout/IconVerticalSolidList"/>
    <dgm:cxn modelId="{CD0B211B-4DFB-452B-B748-BB00BA19E66D}" type="presParOf" srcId="{5708B7A2-5DC7-4A82-80D3-45051BEF9BE0}" destId="{87B861F1-1BED-48D0-B33D-BAC8EDB64B17}" srcOrd="2" destOrd="0" presId="urn:microsoft.com/office/officeart/2018/2/layout/IconVerticalSolidList"/>
    <dgm:cxn modelId="{4205AFE8-E9FA-447F-8356-7BAF2454DAD3}" type="presParOf" srcId="{5708B7A2-5DC7-4A82-80D3-45051BEF9BE0}" destId="{062F4C3F-2DB3-45BF-A1B1-F7E139278798}" srcOrd="3" destOrd="0" presId="urn:microsoft.com/office/officeart/2018/2/layout/IconVerticalSolidList"/>
    <dgm:cxn modelId="{B98C0408-D419-4476-84FA-9E82F376F41D}" type="presParOf" srcId="{0CB7F6ED-0A76-4D65-9731-28A08A010EC2}" destId="{FDE3EE05-849C-45E5-98F9-DAAEFAB31FBC}" srcOrd="7" destOrd="0" presId="urn:microsoft.com/office/officeart/2018/2/layout/IconVerticalSolidList"/>
    <dgm:cxn modelId="{B59A21DD-674F-433D-A63C-3F4677A9C1CC}" type="presParOf" srcId="{0CB7F6ED-0A76-4D65-9731-28A08A010EC2}" destId="{3D64B2F3-A4AE-4A5C-8529-8D4B2DD0169D}" srcOrd="8" destOrd="0" presId="urn:microsoft.com/office/officeart/2018/2/layout/IconVerticalSolidList"/>
    <dgm:cxn modelId="{C4861AF7-790E-4643-84D1-FF89BC810F5F}" type="presParOf" srcId="{3D64B2F3-A4AE-4A5C-8529-8D4B2DD0169D}" destId="{A19EAA8C-0F10-48A3-8909-5356B3B2F714}" srcOrd="0" destOrd="0" presId="urn:microsoft.com/office/officeart/2018/2/layout/IconVerticalSolidList"/>
    <dgm:cxn modelId="{14511335-1218-49BF-801A-B46C74C5BB71}" type="presParOf" srcId="{3D64B2F3-A4AE-4A5C-8529-8D4B2DD0169D}" destId="{11E33C0E-38CA-41F5-BD5C-C55AB9847056}" srcOrd="1" destOrd="0" presId="urn:microsoft.com/office/officeart/2018/2/layout/IconVerticalSolidList"/>
    <dgm:cxn modelId="{CD8EA5A8-ECF6-4EEE-BEB5-F619279DCF3D}" type="presParOf" srcId="{3D64B2F3-A4AE-4A5C-8529-8D4B2DD0169D}" destId="{504592E7-1E48-4B45-A552-69C9BF46C30A}" srcOrd="2" destOrd="0" presId="urn:microsoft.com/office/officeart/2018/2/layout/IconVerticalSolidList"/>
    <dgm:cxn modelId="{7849FAAA-7640-48DC-9B08-7F06E398C831}" type="presParOf" srcId="{3D64B2F3-A4AE-4A5C-8529-8D4B2DD0169D}" destId="{0A1BFB00-6872-4360-A4B5-718D9FCBD3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2573E-9E19-4D78-B549-0478E03D5A43}">
      <dsp:nvSpPr>
        <dsp:cNvPr id="0" name=""/>
        <dsp:cNvSpPr/>
      </dsp:nvSpPr>
      <dsp:spPr>
        <a:xfrm>
          <a:off x="0" y="3399"/>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DF57C-D432-4F98-8829-D02DC75FCC18}">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4D0AE-04D2-494C-AF0B-1EC82B70400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b="0" kern="1200"/>
            <a:t>Form Community Partnerships</a:t>
          </a:r>
          <a:endParaRPr lang="en-US" sz="1900" kern="1200"/>
        </a:p>
      </dsp:txBody>
      <dsp:txXfrm>
        <a:off x="836323" y="3399"/>
        <a:ext cx="9679276" cy="724089"/>
      </dsp:txXfrm>
    </dsp:sp>
    <dsp:sp modelId="{DC75D7DF-A2B0-4155-9B0E-CAA74F7C9314}">
      <dsp:nvSpPr>
        <dsp:cNvPr id="0" name=""/>
        <dsp:cNvSpPr/>
      </dsp:nvSpPr>
      <dsp:spPr>
        <a:xfrm>
          <a:off x="0" y="908511"/>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36E7C-8F69-49EF-9C6B-4B0EFE94900F}">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6E1C9-D2B2-452F-8B66-3E873142AAD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b="0" kern="1200"/>
            <a:t>Get to Know Your Audience</a:t>
          </a:r>
          <a:endParaRPr lang="en-US" sz="1900" kern="1200"/>
        </a:p>
      </dsp:txBody>
      <dsp:txXfrm>
        <a:off x="836323" y="908511"/>
        <a:ext cx="9679276" cy="724089"/>
      </dsp:txXfrm>
    </dsp:sp>
    <dsp:sp modelId="{AFF5EA3C-BE22-44C3-A9C3-8670FE37CB84}">
      <dsp:nvSpPr>
        <dsp:cNvPr id="0" name=""/>
        <dsp:cNvSpPr/>
      </dsp:nvSpPr>
      <dsp:spPr>
        <a:xfrm>
          <a:off x="0" y="1813624"/>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6BB38-2F98-477F-8CBB-591F289936F1}">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45BDA-A165-4545-93DC-97B676E70FAF}">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b="0" kern="1200" dirty="0"/>
            <a:t>Create an Eligible Participant Profile</a:t>
          </a:r>
          <a:endParaRPr lang="en-US" sz="1900" kern="1200" dirty="0"/>
        </a:p>
      </dsp:txBody>
      <dsp:txXfrm>
        <a:off x="836323" y="1813624"/>
        <a:ext cx="9679276" cy="724089"/>
      </dsp:txXfrm>
    </dsp:sp>
    <dsp:sp modelId="{30197366-8FBC-4F5F-B52D-F271901B773A}">
      <dsp:nvSpPr>
        <dsp:cNvPr id="0" name=""/>
        <dsp:cNvSpPr/>
      </dsp:nvSpPr>
      <dsp:spPr>
        <a:xfrm>
          <a:off x="0" y="2718736"/>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FEEFA-4C8D-4925-A57C-C96EDD7398E4}">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F4C3F-2DB3-45BF-A1B1-F7E139278798}">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b="0" kern="1200"/>
            <a:t>Conduct a Feasibility Study</a:t>
          </a:r>
          <a:endParaRPr lang="en-US" sz="1900" kern="1200"/>
        </a:p>
      </dsp:txBody>
      <dsp:txXfrm>
        <a:off x="836323" y="2718736"/>
        <a:ext cx="9679276" cy="724089"/>
      </dsp:txXfrm>
    </dsp:sp>
    <dsp:sp modelId="{A19EAA8C-0F10-48A3-8909-5356B3B2F714}">
      <dsp:nvSpPr>
        <dsp:cNvPr id="0" name=""/>
        <dsp:cNvSpPr/>
      </dsp:nvSpPr>
      <dsp:spPr>
        <a:xfrm>
          <a:off x="0" y="36238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33C0E-38CA-41F5-BD5C-C55AB984705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1BFB00-6872-4360-A4B5-718D9FCBD3F9}">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b="0" kern="1200"/>
            <a:t>Create a Recruitment Plan</a:t>
          </a:r>
          <a:endParaRPr lang="en-US" sz="1900" kern="1200"/>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09A61-C3A8-0842-A13C-44783C38734D}"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86276-954F-AF43-B073-91E68ADD49AB}" type="slidenum">
              <a:rPr lang="en-US" smtClean="0"/>
              <a:t>‹#›</a:t>
            </a:fld>
            <a:endParaRPr lang="en-US"/>
          </a:p>
        </p:txBody>
      </p:sp>
    </p:spTree>
    <p:extLst>
      <p:ext uri="{BB962C8B-B14F-4D97-AF65-F5344CB8AC3E}">
        <p14:creationId xmlns:p14="http://schemas.microsoft.com/office/powerpoint/2010/main" val="330470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searchmatch.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thsc.edu/cbmi/services/trinetx.ph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Today I will be discussing strategies to utilize while planning and preparing for recruitment. These will help to strengthen your skills when conducting community engaged research and produce positive results. But we all know recruitment and retention is an ongoing process and no matter how well we plan sometimes we have to re-group and revise those plans if recruitment and retention need to be adjected for a more positive result.</a:t>
            </a:r>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2</a:t>
            </a:fld>
            <a:endParaRPr lang="en-US"/>
          </a:p>
        </p:txBody>
      </p:sp>
    </p:spTree>
    <p:extLst>
      <p:ext uri="{BB962C8B-B14F-4D97-AF65-F5344CB8AC3E}">
        <p14:creationId xmlns:p14="http://schemas.microsoft.com/office/powerpoint/2010/main" val="5893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Feasibility studies help measure if your target population is out there. This can be done through  programs such as the </a:t>
            </a:r>
            <a:r>
              <a:rPr lang="en-US" sz="1200" b="0" i="0" u="sng" strike="noStrike" kern="1200" dirty="0">
                <a:solidFill>
                  <a:schemeClr val="tx1"/>
                </a:solidFill>
                <a:effectLst/>
                <a:latin typeface="+mn-lt"/>
                <a:ea typeface="+mn-ea"/>
                <a:cs typeface="+mn-cs"/>
                <a:hlinkClick r:id="rId3"/>
              </a:rPr>
              <a:t>ResearchMatch</a:t>
            </a:r>
            <a:r>
              <a:rPr lang="en-US" sz="1200" b="0" i="0" kern="1200" dirty="0">
                <a:solidFill>
                  <a:schemeClr val="tx1"/>
                </a:solidFill>
                <a:effectLst/>
                <a:latin typeface="+mn-lt"/>
                <a:ea typeface="+mn-ea"/>
                <a:cs typeface="+mn-cs"/>
              </a:rPr>
              <a:t> and </a:t>
            </a:r>
            <a:r>
              <a:rPr lang="en-US" sz="1200" b="0" i="0" u="sng" strike="noStrike" kern="1200" dirty="0">
                <a:solidFill>
                  <a:schemeClr val="tx1"/>
                </a:solidFill>
                <a:effectLst/>
                <a:latin typeface="+mn-lt"/>
                <a:ea typeface="+mn-ea"/>
                <a:cs typeface="+mn-cs"/>
                <a:hlinkClick r:id="rId4"/>
              </a:rPr>
              <a:t>TriNetX</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ResearchMatch</a:t>
            </a:r>
            <a:r>
              <a:rPr lang="en-US" sz="1200" b="0" i="0" kern="1200" dirty="0">
                <a:solidFill>
                  <a:schemeClr val="tx1"/>
                </a:solidFill>
                <a:effectLst/>
                <a:latin typeface="+mn-lt"/>
                <a:ea typeface="+mn-ea"/>
                <a:cs typeface="+mn-cs"/>
              </a:rPr>
              <a:t> website is easy to navigate. Once registered as an approved researcher, you can run a feasibility study for your region to assist you with study development prior to submitting your study for recruitment on the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not require IRB approval for </a:t>
            </a:r>
            <a:r>
              <a:rPr lang="en-US" i="1" dirty="0"/>
              <a:t>feasibility</a:t>
            </a:r>
            <a:r>
              <a:rPr lang="en-US" dirty="0"/>
              <a:t> access. However, </a:t>
            </a:r>
            <a:r>
              <a:rPr lang="en-US" i="1" dirty="0"/>
              <a:t>recruitment</a:t>
            </a:r>
            <a:r>
              <a:rPr lang="en-US" dirty="0"/>
              <a:t> access on </a:t>
            </a:r>
            <a:r>
              <a:rPr lang="en-US" dirty="0" err="1"/>
              <a:t>ResearchMatch</a:t>
            </a:r>
            <a:r>
              <a:rPr lang="en-US" dirty="0"/>
              <a:t> requires evidence of having IRB approval.  </a:t>
            </a:r>
          </a:p>
          <a:p>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11</a:t>
            </a:fld>
            <a:endParaRPr lang="en-US"/>
          </a:p>
        </p:txBody>
      </p:sp>
    </p:spTree>
    <p:extLst>
      <p:ext uri="{BB962C8B-B14F-4D97-AF65-F5344CB8AC3E}">
        <p14:creationId xmlns:p14="http://schemas.microsoft.com/office/powerpoint/2010/main" val="43408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to a </a:t>
            </a:r>
            <a:r>
              <a:rPr lang="en-US" sz="1200" kern="1200" dirty="0" err="1">
                <a:solidFill>
                  <a:schemeClr val="tx1"/>
                </a:solidFill>
                <a:effectLst/>
                <a:latin typeface="+mn-lt"/>
                <a:ea typeface="+mn-ea"/>
                <a:cs typeface="+mn-cs"/>
              </a:rPr>
              <a:t>biostatistican</a:t>
            </a:r>
            <a:r>
              <a:rPr lang="en-US" sz="1200" kern="1200" dirty="0">
                <a:solidFill>
                  <a:schemeClr val="tx1"/>
                </a:solidFill>
                <a:effectLst/>
                <a:latin typeface="+mn-lt"/>
                <a:ea typeface="+mn-ea"/>
                <a:cs typeface="+mn-cs"/>
              </a:rPr>
              <a:t> early on in your recruitment process to help determine the necessary power and sample size. The TN-CTSI offers consultation services through the Biostats, Epidemiology, and Research Design (BERD) Clinic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services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BERD request for Assistance from can be found at the </a:t>
            </a:r>
            <a:r>
              <a:rPr lang="en-US" sz="1200" kern="1200" dirty="0" err="1">
                <a:solidFill>
                  <a:schemeClr val="tx1"/>
                </a:solidFill>
                <a:effectLst/>
                <a:latin typeface="+mn-lt"/>
                <a:ea typeface="+mn-ea"/>
                <a:cs typeface="+mn-cs"/>
              </a:rPr>
              <a:t>url</a:t>
            </a:r>
            <a:r>
              <a:rPr lang="en-US" sz="1200" kern="1200" dirty="0">
                <a:solidFill>
                  <a:schemeClr val="tx1"/>
                </a:solidFill>
                <a:effectLst/>
                <a:latin typeface="+mn-lt"/>
                <a:ea typeface="+mn-ea"/>
                <a:cs typeface="+mn-cs"/>
              </a:rPr>
              <a:t> found on this slide</a:t>
            </a:r>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12</a:t>
            </a:fld>
            <a:endParaRPr lang="en-US"/>
          </a:p>
        </p:txBody>
      </p:sp>
    </p:spTree>
    <p:extLst>
      <p:ext uri="{BB962C8B-B14F-4D97-AF65-F5344CB8AC3E}">
        <p14:creationId xmlns:p14="http://schemas.microsoft.com/office/powerpoint/2010/main" val="295169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far we have discussed our target population of potential participants for a particular study. The next step is to create a recruitment plan before submitting a grant proposal/finalizing a protocol/IRB submission.</a:t>
            </a:r>
          </a:p>
          <a:p>
            <a:r>
              <a:rPr lang="en-US" sz="1200" b="0" i="0" kern="1200" dirty="0">
                <a:solidFill>
                  <a:schemeClr val="tx1"/>
                </a:solidFill>
                <a:effectLst/>
                <a:latin typeface="+mn-lt"/>
                <a:ea typeface="+mn-ea"/>
                <a:cs typeface="+mn-cs"/>
              </a:rPr>
              <a:t>This slide gives you an idea of essential </a:t>
            </a:r>
            <a:r>
              <a:rPr lang="en-US" sz="1200" b="0" i="0" kern="1200" dirty="0" err="1">
                <a:solidFill>
                  <a:schemeClr val="tx1"/>
                </a:solidFill>
                <a:effectLst/>
                <a:latin typeface="+mn-lt"/>
                <a:ea typeface="+mn-ea"/>
                <a:cs typeface="+mn-cs"/>
              </a:rPr>
              <a:t>quastionsthat</a:t>
            </a:r>
            <a:r>
              <a:rPr lang="en-US" sz="1200" b="0" i="0" kern="1200" dirty="0">
                <a:solidFill>
                  <a:schemeClr val="tx1"/>
                </a:solidFill>
                <a:effectLst/>
                <a:latin typeface="+mn-lt"/>
                <a:ea typeface="+mn-ea"/>
                <a:cs typeface="+mn-cs"/>
              </a:rPr>
              <a:t> need answers before this step can be completed.</a:t>
            </a:r>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13</a:t>
            </a:fld>
            <a:endParaRPr lang="en-US"/>
          </a:p>
        </p:txBody>
      </p:sp>
    </p:spTree>
    <p:extLst>
      <p:ext uri="{BB962C8B-B14F-4D97-AF65-F5344CB8AC3E}">
        <p14:creationId xmlns:p14="http://schemas.microsoft.com/office/powerpoint/2010/main" val="109340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Recruitment can be expensive, can take a long time and definitely requires lots effort </a:t>
            </a:r>
          </a:p>
          <a:p>
            <a:r>
              <a:rPr lang="en-US" sz="1200" b="0" i="0" kern="1200" dirty="0">
                <a:solidFill>
                  <a:schemeClr val="tx1"/>
                </a:solidFill>
                <a:effectLst/>
                <a:latin typeface="+mn-lt"/>
                <a:ea typeface="+mn-ea"/>
                <a:cs typeface="+mn-cs"/>
              </a:rPr>
              <a:t>Adequately budget for recruitment and allocate enough time, staff, and resources depending on the recruitment plan</a:t>
            </a:r>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14</a:t>
            </a:fld>
            <a:endParaRPr lang="en-US"/>
          </a:p>
        </p:txBody>
      </p:sp>
    </p:spTree>
    <p:extLst>
      <p:ext uri="{BB962C8B-B14F-4D97-AF65-F5344CB8AC3E}">
        <p14:creationId xmlns:p14="http://schemas.microsoft.com/office/powerpoint/2010/main" val="2618865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Innovation Network sponsored by the National Center for Advancing Translational Sciences (NCATS) has developed a recruitment and retention plan template that may help you when creating your own. I have placed the link to the template on this slide for your convenience should you want to check it out.</a:t>
            </a:r>
          </a:p>
        </p:txBody>
      </p:sp>
      <p:sp>
        <p:nvSpPr>
          <p:cNvPr id="4" name="Slide Number Placeholder 3"/>
          <p:cNvSpPr>
            <a:spLocks noGrp="1"/>
          </p:cNvSpPr>
          <p:nvPr>
            <p:ph type="sldNum" sz="quarter" idx="5"/>
          </p:nvPr>
        </p:nvSpPr>
        <p:spPr/>
        <p:txBody>
          <a:bodyPr/>
          <a:lstStyle/>
          <a:p>
            <a:fld id="{4A586276-954F-AF43-B073-91E68ADD49AB}" type="slidenum">
              <a:rPr lang="en-US" smtClean="0"/>
              <a:t>15</a:t>
            </a:fld>
            <a:endParaRPr lang="en-US"/>
          </a:p>
        </p:txBody>
      </p:sp>
    </p:spTree>
    <p:extLst>
      <p:ext uri="{BB962C8B-B14F-4D97-AF65-F5344CB8AC3E}">
        <p14:creationId xmlns:p14="http://schemas.microsoft.com/office/powerpoint/2010/main" val="277796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Relationship building is often overlooked in a recruitment process because it often occurs even before the recruitment phase begins. </a:t>
            </a:r>
          </a:p>
          <a:p>
            <a:endParaRPr lang="en-US" dirty="0"/>
          </a:p>
          <a:p>
            <a:r>
              <a:rPr lang="en-US" dirty="0"/>
              <a:t>Forming community partnerships and relationships with community members DOES NOT happen overnight. The more familiar your desired population is with you, the more likely they’ll be willing to support and possibly sign on as a participant. </a:t>
            </a:r>
          </a:p>
          <a:p>
            <a:endParaRPr lang="en-US" dirty="0"/>
          </a:p>
          <a:p>
            <a:r>
              <a:rPr lang="en-US" dirty="0"/>
              <a:t>Begin fostering these relationships as early as possible.</a:t>
            </a:r>
          </a:p>
          <a:p>
            <a:endParaRPr lang="en-US" dirty="0"/>
          </a:p>
          <a:p>
            <a:r>
              <a:rPr lang="en-US" dirty="0"/>
              <a:t>Locating and connecting with key informants, asking them appropriate questions will help you get to know your audience and for them to get to know you, as well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researcher, Be ready to observe, listen, and learn</a:t>
            </a:r>
            <a:r>
              <a:rPr lang="en-US" b="1" u="sng" dirty="0"/>
              <a:t>. Although you are knowledgeable, it is not your position in this instance to inform. </a:t>
            </a:r>
          </a:p>
          <a:p>
            <a:endParaRPr lang="en-US" b="1" dirty="0"/>
          </a:p>
        </p:txBody>
      </p:sp>
      <p:sp>
        <p:nvSpPr>
          <p:cNvPr id="4" name="Slide Number Placeholder 3"/>
          <p:cNvSpPr>
            <a:spLocks noGrp="1"/>
          </p:cNvSpPr>
          <p:nvPr>
            <p:ph type="sldNum" sz="quarter" idx="5"/>
          </p:nvPr>
        </p:nvSpPr>
        <p:spPr/>
        <p:txBody>
          <a:bodyPr/>
          <a:lstStyle/>
          <a:p>
            <a:fld id="{4A586276-954F-AF43-B073-91E68ADD49AB}" type="slidenum">
              <a:rPr lang="en-US" smtClean="0"/>
              <a:t>3</a:t>
            </a:fld>
            <a:endParaRPr lang="en-US"/>
          </a:p>
        </p:txBody>
      </p:sp>
    </p:spTree>
    <p:extLst>
      <p:ext uri="{BB962C8B-B14F-4D97-AF65-F5344CB8AC3E}">
        <p14:creationId xmlns:p14="http://schemas.microsoft.com/office/powerpoint/2010/main" val="51600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previously mentioned, begin forming community partnerships and relationships as early as possible.</a:t>
            </a:r>
          </a:p>
          <a:p>
            <a:r>
              <a:rPr lang="en-US" dirty="0"/>
              <a:t>Some ways to do this is to</a:t>
            </a:r>
          </a:p>
          <a:p>
            <a:endParaRPr lang="en-US" dirty="0"/>
          </a:p>
          <a:p>
            <a:r>
              <a:rPr lang="en-US" b="1" dirty="0"/>
              <a:t>Connect with community organizations whose goals align with your study. Some of those organizations you may reach out to include</a:t>
            </a:r>
          </a:p>
          <a:p>
            <a:pPr lvl="1"/>
            <a:r>
              <a:rPr lang="en-US" sz="2800" b="1" dirty="0"/>
              <a:t>Local businesses</a:t>
            </a:r>
          </a:p>
          <a:p>
            <a:pPr lvl="1"/>
            <a:r>
              <a:rPr lang="en-US" sz="2800" b="1" dirty="0"/>
              <a:t>Nonprofits/Charities</a:t>
            </a:r>
          </a:p>
          <a:p>
            <a:pPr lvl="1"/>
            <a:r>
              <a:rPr lang="en-US" sz="2800" b="1" dirty="0"/>
              <a:t>Religious institutions</a:t>
            </a:r>
          </a:p>
          <a:p>
            <a:pPr lvl="1"/>
            <a:r>
              <a:rPr lang="en-US" sz="2800" b="1" dirty="0"/>
              <a:t>Government organizations</a:t>
            </a:r>
          </a:p>
          <a:p>
            <a:endParaRPr lang="en-US" b="1" dirty="0"/>
          </a:p>
          <a:p>
            <a:r>
              <a:rPr lang="en-US" b="1" dirty="0"/>
              <a:t>Locate and connect with key informants within these organizations. Some people you may want to meet with and form an alliance might be</a:t>
            </a:r>
          </a:p>
          <a:p>
            <a:pPr lvl="1"/>
            <a:r>
              <a:rPr lang="en-US" sz="2800" b="1" dirty="0"/>
              <a:t>Community leaders</a:t>
            </a:r>
          </a:p>
          <a:p>
            <a:pPr lvl="1"/>
            <a:r>
              <a:rPr lang="en-US" sz="2800" b="1" u="sng" dirty="0">
                <a:highlight>
                  <a:srgbClr val="FFFF00"/>
                </a:highlight>
              </a:rPr>
              <a:t>Professionals</a:t>
            </a:r>
          </a:p>
          <a:p>
            <a:pPr lvl="1"/>
            <a:r>
              <a:rPr lang="en-US" sz="2800" b="1" u="sng" dirty="0">
                <a:highlight>
                  <a:srgbClr val="FFFF00"/>
                </a:highlight>
              </a:rPr>
              <a:t>Residents</a:t>
            </a:r>
          </a:p>
          <a:p>
            <a:endParaRPr lang="en-US" dirty="0"/>
          </a:p>
          <a:p>
            <a:r>
              <a:rPr lang="en-US" dirty="0"/>
              <a:t>For example, if your research interests are in improving mental health outcomes in your local community, find organizations such as nonprofits who have share similar goals and objectives. Also consider organizations where there is capacity to build positive mental health awareness. Connect with those key informants apart of those organizations. This can include organization directors and respected members who can help inform you before you even begin to engage with your general desired audience.</a:t>
            </a:r>
          </a:p>
        </p:txBody>
      </p:sp>
      <p:sp>
        <p:nvSpPr>
          <p:cNvPr id="4" name="Slide Number Placeholder 3"/>
          <p:cNvSpPr>
            <a:spLocks noGrp="1"/>
          </p:cNvSpPr>
          <p:nvPr>
            <p:ph type="sldNum" sz="quarter" idx="5"/>
          </p:nvPr>
        </p:nvSpPr>
        <p:spPr/>
        <p:txBody>
          <a:bodyPr/>
          <a:lstStyle/>
          <a:p>
            <a:fld id="{4A586276-954F-AF43-B073-91E68ADD49AB}" type="slidenum">
              <a:rPr lang="en-US" smtClean="0"/>
              <a:t>4</a:t>
            </a:fld>
            <a:endParaRPr lang="en-US"/>
          </a:p>
        </p:txBody>
      </p:sp>
    </p:spTree>
    <p:extLst>
      <p:ext uri="{BB962C8B-B14F-4D97-AF65-F5344CB8AC3E}">
        <p14:creationId xmlns:p14="http://schemas.microsoft.com/office/powerpoint/2010/main" val="146018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Trial Innovation Network sponsored by the National Center for Advancing Translational Sciences (NCATS) has published an Outreach guide that you may find helpful when building relationships within the community. I have provided the link to this guide to assist you in locating it in the future for review.</a:t>
            </a:r>
          </a:p>
        </p:txBody>
      </p:sp>
      <p:sp>
        <p:nvSpPr>
          <p:cNvPr id="4" name="Slide Number Placeholder 3"/>
          <p:cNvSpPr>
            <a:spLocks noGrp="1"/>
          </p:cNvSpPr>
          <p:nvPr>
            <p:ph type="sldNum" sz="quarter" idx="5"/>
          </p:nvPr>
        </p:nvSpPr>
        <p:spPr/>
        <p:txBody>
          <a:bodyPr/>
          <a:lstStyle/>
          <a:p>
            <a:fld id="{4A586276-954F-AF43-B073-91E68ADD49AB}" type="slidenum">
              <a:rPr lang="en-US" smtClean="0"/>
              <a:t>5</a:t>
            </a:fld>
            <a:endParaRPr lang="en-US"/>
          </a:p>
        </p:txBody>
      </p:sp>
    </p:spTree>
    <p:extLst>
      <p:ext uri="{BB962C8B-B14F-4D97-AF65-F5344CB8AC3E}">
        <p14:creationId xmlns:p14="http://schemas.microsoft.com/office/powerpoint/2010/main" val="3381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r>
              <a:rPr lang="en-US" dirty="0"/>
              <a:t>It important to get to know your participant audience. Getting to know them may help guide your process and organically incorporate participant voice in study decision‐making. It is important to know what health focused concerns potential subjects/patients may have. Asking the community questions such as: </a:t>
            </a:r>
            <a:r>
              <a:rPr lang="en-US" b="1" dirty="0"/>
              <a:t>What health concerns do they see?</a:t>
            </a:r>
          </a:p>
          <a:p>
            <a:pPr lvl="1">
              <a:lnSpc>
                <a:spcPct val="150000"/>
              </a:lnSpc>
            </a:pPr>
            <a:r>
              <a:rPr lang="en-US" b="1" dirty="0"/>
              <a:t>What would potentially help improve outcomes?</a:t>
            </a:r>
          </a:p>
          <a:p>
            <a:pPr lvl="1">
              <a:lnSpc>
                <a:spcPct val="150000"/>
              </a:lnSpc>
            </a:pPr>
            <a:r>
              <a:rPr lang="en-US" b="1" dirty="0"/>
              <a:t>What are their interests?</a:t>
            </a:r>
          </a:p>
          <a:p>
            <a:pPr lvl="1">
              <a:lnSpc>
                <a:spcPct val="150000"/>
              </a:lnSpc>
            </a:pPr>
            <a:r>
              <a:rPr lang="en-US" b="1" dirty="0"/>
              <a:t>What would be potential benefits and barriers to participation?</a:t>
            </a:r>
          </a:p>
          <a:p>
            <a:pPr lvl="1">
              <a:lnSpc>
                <a:spcPct val="150000"/>
              </a:lnSpc>
            </a:pPr>
            <a:r>
              <a:rPr lang="en-US" b="0" dirty="0"/>
              <a:t>Can assist researchers in selecting the right studies for the community and assist in the successful recruitment and retention of those studies.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6</a:t>
            </a:fld>
            <a:endParaRPr lang="en-US"/>
          </a:p>
        </p:txBody>
      </p:sp>
    </p:spTree>
    <p:extLst>
      <p:ext uri="{BB962C8B-B14F-4D97-AF65-F5344CB8AC3E}">
        <p14:creationId xmlns:p14="http://schemas.microsoft.com/office/powerpoint/2010/main" val="58649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preparing to approach your target audience, it’s important to do your research and get  familiar with them to figure out general and important facts about them.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establish a more balanced approach towards participant involvement and recruitment, meet participants where they are. Go meet them in a place familiar to them. For example, this may occur  at places such as community centers, schools, and  churches </a:t>
            </a:r>
            <a:endParaRPr lang="en-US" dirty="0"/>
          </a:p>
          <a:p>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7</a:t>
            </a:fld>
            <a:endParaRPr lang="en-US"/>
          </a:p>
        </p:txBody>
      </p:sp>
    </p:spTree>
    <p:extLst>
      <p:ext uri="{BB962C8B-B14F-4D97-AF65-F5344CB8AC3E}">
        <p14:creationId xmlns:p14="http://schemas.microsoft.com/office/powerpoint/2010/main" val="223521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getting to know your audience is of course effective communication. The best way to communicate with community members and potential participants if finding out their preferred method. Had they rather meet face to face, receive communication regarding future research opportunities through mail or email or had they rather speak to someone over the phone to receive additional information? This will vary from person to person so all of these avenues may have to be incorporated into your recruitment and retention plans for some studies.</a:t>
            </a:r>
          </a:p>
        </p:txBody>
      </p:sp>
      <p:sp>
        <p:nvSpPr>
          <p:cNvPr id="4" name="Slide Number Placeholder 3"/>
          <p:cNvSpPr>
            <a:spLocks noGrp="1"/>
          </p:cNvSpPr>
          <p:nvPr>
            <p:ph type="sldNum" sz="quarter" idx="5"/>
          </p:nvPr>
        </p:nvSpPr>
        <p:spPr/>
        <p:txBody>
          <a:bodyPr/>
          <a:lstStyle/>
          <a:p>
            <a:fld id="{4A586276-954F-AF43-B073-91E68ADD49AB}" type="slidenum">
              <a:rPr lang="en-US" smtClean="0"/>
              <a:t>8</a:t>
            </a:fld>
            <a:endParaRPr lang="en-US"/>
          </a:p>
        </p:txBody>
      </p:sp>
    </p:spTree>
    <p:extLst>
      <p:ext uri="{BB962C8B-B14F-4D97-AF65-F5344CB8AC3E}">
        <p14:creationId xmlns:p14="http://schemas.microsoft.com/office/powerpoint/2010/main" val="81192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aspect of getting to know your audience is to gather information on how they receive information. Do they watch TV or listen to the radio. If so, what time of the day do they watch/listen? Do they receive any of the local newspapers? Are they on social media? Find out as much about this information you can about your targeted audience. This will assist you in knowing where to focus when developing your recruitment plan.</a:t>
            </a:r>
          </a:p>
        </p:txBody>
      </p:sp>
      <p:sp>
        <p:nvSpPr>
          <p:cNvPr id="4" name="Slide Number Placeholder 3"/>
          <p:cNvSpPr>
            <a:spLocks noGrp="1"/>
          </p:cNvSpPr>
          <p:nvPr>
            <p:ph type="sldNum" sz="quarter" idx="5"/>
          </p:nvPr>
        </p:nvSpPr>
        <p:spPr/>
        <p:txBody>
          <a:bodyPr/>
          <a:lstStyle/>
          <a:p>
            <a:fld id="{4A586276-954F-AF43-B073-91E68ADD49AB}" type="slidenum">
              <a:rPr lang="en-US" smtClean="0"/>
              <a:t>9</a:t>
            </a:fld>
            <a:endParaRPr lang="en-US"/>
          </a:p>
        </p:txBody>
      </p:sp>
    </p:spTree>
    <p:extLst>
      <p:ext uri="{BB962C8B-B14F-4D97-AF65-F5344CB8AC3E}">
        <p14:creationId xmlns:p14="http://schemas.microsoft.com/office/powerpoint/2010/main" val="259601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participant profile will help with your pre-screening of potential participants. Identify your ideal participant with characteristics such as: </a:t>
            </a:r>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10</a:t>
            </a:fld>
            <a:endParaRPr lang="en-US"/>
          </a:p>
        </p:txBody>
      </p:sp>
    </p:spTree>
    <p:extLst>
      <p:ext uri="{BB962C8B-B14F-4D97-AF65-F5344CB8AC3E}">
        <p14:creationId xmlns:p14="http://schemas.microsoft.com/office/powerpoint/2010/main" val="308204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86169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 id="2147483669" r:id="rId10"/>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Downloads/RIC_Community%20Normalizing%20Guide%20(2).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0610-DF66-A5D2-8E5D-31DCA8ABE85C}"/>
              </a:ext>
            </a:extLst>
          </p:cNvPr>
          <p:cNvSpPr>
            <a:spLocks noGrp="1"/>
          </p:cNvSpPr>
          <p:nvPr>
            <p:ph type="ctrTitle"/>
          </p:nvPr>
        </p:nvSpPr>
        <p:spPr>
          <a:xfrm>
            <a:off x="611256" y="1758093"/>
            <a:ext cx="10969487" cy="2387600"/>
          </a:xfrm>
        </p:spPr>
        <p:txBody>
          <a:bodyPr/>
          <a:lstStyle/>
          <a:p>
            <a:r>
              <a:rPr lang="en-US" b="1" dirty="0">
                <a:latin typeface="Arial Black" panose="020B0604020202020204" pitchFamily="34" charset="0"/>
                <a:cs typeface="Arial Black" panose="020B0604020202020204" pitchFamily="34" charset="0"/>
              </a:rPr>
              <a:t>Planning &amp; Preparing for Recruiting</a:t>
            </a:r>
          </a:p>
        </p:txBody>
      </p:sp>
      <p:sp>
        <p:nvSpPr>
          <p:cNvPr id="3" name="Subtitle 2">
            <a:extLst>
              <a:ext uri="{FF2B5EF4-FFF2-40B4-BE49-F238E27FC236}">
                <a16:creationId xmlns:a16="http://schemas.microsoft.com/office/drawing/2014/main" id="{592A194D-5EA4-2537-EF21-5AB192C554D7}"/>
              </a:ext>
            </a:extLst>
          </p:cNvPr>
          <p:cNvSpPr>
            <a:spLocks noGrp="1"/>
          </p:cNvSpPr>
          <p:nvPr>
            <p:ph type="subTitle" idx="1"/>
          </p:nvPr>
        </p:nvSpPr>
        <p:spPr>
          <a:xfrm>
            <a:off x="611256" y="527951"/>
            <a:ext cx="10969487" cy="1655762"/>
          </a:xfrm>
        </p:spPr>
        <p:txBody>
          <a:bodyPr/>
          <a:lstStyle/>
          <a:p>
            <a:r>
              <a:rPr lang="en-US" b="1" dirty="0"/>
              <a:t>Recruitment &amp; Retention Series</a:t>
            </a:r>
          </a:p>
          <a:p>
            <a:r>
              <a:rPr lang="en-US" b="1" dirty="0"/>
              <a:t>SESSION 2:</a:t>
            </a:r>
          </a:p>
        </p:txBody>
      </p:sp>
      <p:sp>
        <p:nvSpPr>
          <p:cNvPr id="4" name="Subtitle 2">
            <a:extLst>
              <a:ext uri="{FF2B5EF4-FFF2-40B4-BE49-F238E27FC236}">
                <a16:creationId xmlns:a16="http://schemas.microsoft.com/office/drawing/2014/main" id="{66D87734-777B-E2D0-F34B-DFC496F1AE9B}"/>
              </a:ext>
            </a:extLst>
          </p:cNvPr>
          <p:cNvSpPr txBox="1">
            <a:spLocks/>
          </p:cNvSpPr>
          <p:nvPr/>
        </p:nvSpPr>
        <p:spPr>
          <a:xfrm>
            <a:off x="516520" y="4699731"/>
            <a:ext cx="10969487" cy="16557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0" kern="1200">
                <a:solidFill>
                  <a:srgbClr val="11574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Ashley G. Evans, BA, MS</a:t>
            </a:r>
          </a:p>
        </p:txBody>
      </p:sp>
    </p:spTree>
    <p:extLst>
      <p:ext uri="{BB962C8B-B14F-4D97-AF65-F5344CB8AC3E}">
        <p14:creationId xmlns:p14="http://schemas.microsoft.com/office/powerpoint/2010/main" val="161128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Create an Eligible Participant Profile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469204"/>
            <a:ext cx="10515600" cy="4797211"/>
          </a:xfrm>
        </p:spPr>
        <p:txBody>
          <a:bodyPr>
            <a:normAutofit/>
          </a:bodyPr>
          <a:lstStyle/>
          <a:p>
            <a:pPr fontAlgn="base"/>
            <a:r>
              <a:rPr lang="en-US" sz="2600" b="1" dirty="0"/>
              <a:t>Identify your eligible participant with characteristics such as: </a:t>
            </a:r>
          </a:p>
          <a:p>
            <a:pPr lvl="1" fontAlgn="base">
              <a:lnSpc>
                <a:spcPct val="150000"/>
              </a:lnSpc>
            </a:pPr>
            <a:r>
              <a:rPr lang="en-US" b="1" dirty="0"/>
              <a:t>Age  </a:t>
            </a:r>
          </a:p>
          <a:p>
            <a:pPr lvl="1" fontAlgn="base">
              <a:lnSpc>
                <a:spcPct val="150000"/>
              </a:lnSpc>
            </a:pPr>
            <a:r>
              <a:rPr lang="en-US" b="1" dirty="0"/>
              <a:t>Gender </a:t>
            </a:r>
          </a:p>
          <a:p>
            <a:pPr lvl="1" fontAlgn="base">
              <a:lnSpc>
                <a:spcPct val="150000"/>
              </a:lnSpc>
            </a:pPr>
            <a:r>
              <a:rPr lang="en-US" b="1" dirty="0"/>
              <a:t>Sexuality </a:t>
            </a:r>
          </a:p>
          <a:p>
            <a:pPr lvl="1" fontAlgn="base">
              <a:lnSpc>
                <a:spcPct val="150000"/>
              </a:lnSpc>
            </a:pPr>
            <a:r>
              <a:rPr lang="en-US" b="1" dirty="0"/>
              <a:t>Location </a:t>
            </a:r>
          </a:p>
          <a:p>
            <a:pPr lvl="1" fontAlgn="base">
              <a:lnSpc>
                <a:spcPct val="150000"/>
              </a:lnSpc>
            </a:pPr>
            <a:r>
              <a:rPr lang="en-US" b="1" dirty="0"/>
              <a:t>Race/Ethnicity </a:t>
            </a:r>
          </a:p>
          <a:p>
            <a:pPr lvl="1" fontAlgn="base">
              <a:lnSpc>
                <a:spcPct val="150000"/>
              </a:lnSpc>
            </a:pPr>
            <a:r>
              <a:rPr lang="en-US" b="1" dirty="0"/>
              <a:t>Disease/health status </a:t>
            </a:r>
          </a:p>
          <a:p>
            <a:pPr lvl="1" fontAlgn="base">
              <a:lnSpc>
                <a:spcPct val="150000"/>
              </a:lnSpc>
            </a:pPr>
            <a:r>
              <a:rPr lang="en-US" b="1" dirty="0"/>
              <a:t>Other demographic considerations </a:t>
            </a:r>
          </a:p>
          <a:p>
            <a:pPr marL="0" indent="0">
              <a:buNone/>
            </a:pPr>
            <a:endParaRPr lang="en-US" dirty="0"/>
          </a:p>
        </p:txBody>
      </p:sp>
    </p:spTree>
    <p:extLst>
      <p:ext uri="{BB962C8B-B14F-4D97-AF65-F5344CB8AC3E}">
        <p14:creationId xmlns:p14="http://schemas.microsoft.com/office/powerpoint/2010/main" val="335332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Conduct a Feasibility Study </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sz="half" idx="1"/>
          </p:nvPr>
        </p:nvSpPr>
        <p:spPr/>
        <p:txBody>
          <a:bodyPr>
            <a:normAutofit lnSpcReduction="10000"/>
          </a:bodyPr>
          <a:lstStyle/>
          <a:p>
            <a:pPr marL="0" indent="0">
              <a:buNone/>
            </a:pPr>
            <a:r>
              <a:rPr lang="en-US" b="1" dirty="0" err="1"/>
              <a:t>ResearchMatch</a:t>
            </a:r>
            <a:endParaRPr lang="en-US" b="1" dirty="0"/>
          </a:p>
          <a:p>
            <a:r>
              <a:rPr lang="en-US" sz="2800" b="1" dirty="0">
                <a:solidFill>
                  <a:schemeClr val="tx1">
                    <a:lumMod val="65000"/>
                    <a:lumOff val="35000"/>
                  </a:schemeClr>
                </a:solidFill>
              </a:rPr>
              <a:t>Researcher &amp; Volunteer “Matching Model”</a:t>
            </a:r>
          </a:p>
          <a:p>
            <a:r>
              <a:rPr lang="en-US" sz="2800" b="1" dirty="0">
                <a:solidFill>
                  <a:schemeClr val="tx1">
                    <a:lumMod val="65000"/>
                    <a:lumOff val="35000"/>
                  </a:schemeClr>
                </a:solidFill>
              </a:rPr>
              <a:t>Does not require IRB approval for feasibility access</a:t>
            </a:r>
          </a:p>
          <a:p>
            <a:r>
              <a:rPr lang="en-US" sz="2800" b="1" dirty="0">
                <a:solidFill>
                  <a:schemeClr val="tx1">
                    <a:lumMod val="65000"/>
                    <a:lumOff val="35000"/>
                  </a:schemeClr>
                </a:solidFill>
              </a:rPr>
              <a:t>Free for any participating site &amp; their researchers  </a:t>
            </a:r>
          </a:p>
        </p:txBody>
      </p:sp>
      <p:sp>
        <p:nvSpPr>
          <p:cNvPr id="4" name="Content Placeholder 3">
            <a:extLst>
              <a:ext uri="{FF2B5EF4-FFF2-40B4-BE49-F238E27FC236}">
                <a16:creationId xmlns:a16="http://schemas.microsoft.com/office/drawing/2014/main" id="{7139AF8C-119C-E642-8934-29E5EDFF5EFA}"/>
              </a:ext>
            </a:extLst>
          </p:cNvPr>
          <p:cNvSpPr>
            <a:spLocks noGrp="1"/>
          </p:cNvSpPr>
          <p:nvPr>
            <p:ph sz="half" idx="2"/>
          </p:nvPr>
        </p:nvSpPr>
        <p:spPr/>
        <p:txBody>
          <a:bodyPr>
            <a:normAutofit lnSpcReduction="10000"/>
          </a:bodyPr>
          <a:lstStyle/>
          <a:p>
            <a:pPr marL="0" indent="0">
              <a:buNone/>
            </a:pPr>
            <a:r>
              <a:rPr lang="en-US" b="1" dirty="0" err="1"/>
              <a:t>TriNetX</a:t>
            </a:r>
            <a:endParaRPr lang="en-US" b="1" dirty="0"/>
          </a:p>
          <a:p>
            <a:r>
              <a:rPr lang="en-US" b="1" dirty="0">
                <a:solidFill>
                  <a:schemeClr val="tx1">
                    <a:lumMod val="65000"/>
                    <a:lumOff val="35000"/>
                  </a:schemeClr>
                </a:solidFill>
              </a:rPr>
              <a:t>A visual and tabular data summary of the </a:t>
            </a:r>
            <a:r>
              <a:rPr lang="en-US" b="1" dirty="0" err="1">
                <a:solidFill>
                  <a:schemeClr val="tx1">
                    <a:lumMod val="65000"/>
                    <a:lumOff val="35000"/>
                  </a:schemeClr>
                </a:solidFill>
              </a:rPr>
              <a:t>rEDW</a:t>
            </a:r>
            <a:endParaRPr lang="en-US" b="1" dirty="0">
              <a:solidFill>
                <a:schemeClr val="tx1">
                  <a:lumMod val="65000"/>
                  <a:lumOff val="35000"/>
                </a:schemeClr>
              </a:solidFill>
            </a:endParaRPr>
          </a:p>
          <a:p>
            <a:r>
              <a:rPr lang="en-US" b="1" dirty="0">
                <a:solidFill>
                  <a:schemeClr val="tx1">
                    <a:lumMod val="65000"/>
                    <a:lumOff val="35000"/>
                  </a:schemeClr>
                </a:solidFill>
              </a:rPr>
              <a:t>Contains standardized aggregated pediatric and adult healthcare data</a:t>
            </a:r>
          </a:p>
          <a:p>
            <a:r>
              <a:rPr lang="en-US" b="1" dirty="0">
                <a:solidFill>
                  <a:schemeClr val="tx1">
                    <a:lumMod val="65000"/>
                    <a:lumOff val="35000"/>
                  </a:schemeClr>
                </a:solidFill>
              </a:rPr>
              <a:t>Available at no cost to all UTHSC faculty, staff, and students through UTHSC- CBMI</a:t>
            </a:r>
          </a:p>
        </p:txBody>
      </p:sp>
    </p:spTree>
    <p:extLst>
      <p:ext uri="{BB962C8B-B14F-4D97-AF65-F5344CB8AC3E}">
        <p14:creationId xmlns:p14="http://schemas.microsoft.com/office/powerpoint/2010/main" val="74339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454578"/>
            <a:ext cx="10515600" cy="891338"/>
          </a:xfrm>
        </p:spPr>
        <p:txBody>
          <a:bodyPr/>
          <a:lstStyle/>
          <a:p>
            <a:r>
              <a:rPr lang="en-US" b="1" dirty="0"/>
              <a:t>Conduct a Feasibility Study </a:t>
            </a:r>
          </a:p>
        </p:txBody>
      </p:sp>
      <p:sp>
        <p:nvSpPr>
          <p:cNvPr id="9" name="Content Placeholder 8">
            <a:extLst>
              <a:ext uri="{FF2B5EF4-FFF2-40B4-BE49-F238E27FC236}">
                <a16:creationId xmlns:a16="http://schemas.microsoft.com/office/drawing/2014/main" id="{DAC5F3EF-A189-BF4F-B455-B5914733E4CF}"/>
              </a:ext>
            </a:extLst>
          </p:cNvPr>
          <p:cNvSpPr>
            <a:spLocks noGrp="1"/>
          </p:cNvSpPr>
          <p:nvPr>
            <p:ph idx="1"/>
          </p:nvPr>
        </p:nvSpPr>
        <p:spPr>
          <a:xfrm>
            <a:off x="838200" y="1345916"/>
            <a:ext cx="10515600" cy="4920499"/>
          </a:xfrm>
        </p:spPr>
        <p:txBody>
          <a:bodyPr>
            <a:normAutofit/>
          </a:bodyPr>
          <a:lstStyle/>
          <a:p>
            <a:r>
              <a:rPr lang="en-US" b="1" dirty="0"/>
              <a:t>Contact a Biostatistician</a:t>
            </a:r>
          </a:p>
          <a:p>
            <a:r>
              <a:rPr lang="en-US" b="1" dirty="0"/>
              <a:t>Biostats, Epidemiology, and Research Design (BERD) Unit</a:t>
            </a:r>
          </a:p>
          <a:p>
            <a:r>
              <a:rPr lang="en-US" b="1" dirty="0"/>
              <a:t>Services offered through the BERD Unit:</a:t>
            </a:r>
          </a:p>
          <a:p>
            <a:pPr lvl="1"/>
            <a:r>
              <a:rPr lang="en-US" b="1" dirty="0"/>
              <a:t>Statistic analysis</a:t>
            </a:r>
          </a:p>
          <a:p>
            <a:pPr lvl="1"/>
            <a:r>
              <a:rPr lang="en-US" b="1" dirty="0"/>
              <a:t>Biomedical Informatics Planning</a:t>
            </a:r>
          </a:p>
          <a:p>
            <a:pPr lvl="1"/>
            <a:r>
              <a:rPr lang="en-US" b="1" dirty="0"/>
              <a:t>Study Design</a:t>
            </a:r>
          </a:p>
          <a:p>
            <a:pPr lvl="1"/>
            <a:r>
              <a:rPr lang="en-US" b="1" dirty="0"/>
              <a:t>Specialized advice</a:t>
            </a:r>
          </a:p>
          <a:p>
            <a:r>
              <a:rPr lang="en-US" b="1" dirty="0"/>
              <a:t>Request assistance through BERD website</a:t>
            </a:r>
          </a:p>
          <a:p>
            <a:pPr lvl="1"/>
            <a:r>
              <a:rPr lang="en-US" b="1" dirty="0"/>
              <a:t>https://</a:t>
            </a:r>
            <a:r>
              <a:rPr lang="en-US" b="1" dirty="0" err="1"/>
              <a:t>berd.uthsc.edu</a:t>
            </a:r>
            <a:r>
              <a:rPr lang="en-US" b="1" dirty="0"/>
              <a:t>/</a:t>
            </a:r>
            <a:endParaRPr lang="en-US" dirty="0"/>
          </a:p>
        </p:txBody>
      </p:sp>
    </p:spTree>
    <p:extLst>
      <p:ext uri="{BB962C8B-B14F-4D97-AF65-F5344CB8AC3E}">
        <p14:creationId xmlns:p14="http://schemas.microsoft.com/office/powerpoint/2010/main" val="52257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319887"/>
            <a:ext cx="10515600" cy="1140431"/>
          </a:xfrm>
        </p:spPr>
        <p:txBody>
          <a:bodyPr/>
          <a:lstStyle/>
          <a:p>
            <a:r>
              <a:rPr lang="en-US" b="1" dirty="0"/>
              <a:t>Create a Recruitment Plan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294544"/>
            <a:ext cx="10515600" cy="4809278"/>
          </a:xfrm>
        </p:spPr>
        <p:txBody>
          <a:bodyPr>
            <a:normAutofit/>
          </a:bodyPr>
          <a:lstStyle/>
          <a:p>
            <a:pPr marL="0" indent="0" fontAlgn="base">
              <a:buNone/>
            </a:pPr>
            <a:r>
              <a:rPr lang="en-US" b="1" dirty="0"/>
              <a:t>A recruitment plan will aid you in answering these important questions: </a:t>
            </a:r>
          </a:p>
          <a:p>
            <a:pPr fontAlgn="base">
              <a:lnSpc>
                <a:spcPct val="150000"/>
              </a:lnSpc>
            </a:pPr>
            <a:r>
              <a:rPr lang="en-US" b="1" dirty="0"/>
              <a:t>Who on your team will be a part of recruitment efforts? </a:t>
            </a:r>
          </a:p>
          <a:p>
            <a:pPr fontAlgn="base">
              <a:lnSpc>
                <a:spcPct val="150000"/>
              </a:lnSpc>
            </a:pPr>
            <a:r>
              <a:rPr lang="en-US" b="1" dirty="0"/>
              <a:t>How many participants do you need to recruit? </a:t>
            </a:r>
          </a:p>
          <a:p>
            <a:pPr fontAlgn="base">
              <a:lnSpc>
                <a:spcPct val="150000"/>
              </a:lnSpc>
            </a:pPr>
            <a:r>
              <a:rPr lang="en-US" b="1" dirty="0"/>
              <a:t>Who are you trying to reach? Who will help spread the word?</a:t>
            </a:r>
          </a:p>
          <a:p>
            <a:pPr fontAlgn="base">
              <a:lnSpc>
                <a:spcPct val="150000"/>
              </a:lnSpc>
            </a:pPr>
            <a:r>
              <a:rPr lang="en-US" b="1" dirty="0"/>
              <a:t>What marketing/advertising materials will you need?   </a:t>
            </a:r>
          </a:p>
        </p:txBody>
      </p:sp>
    </p:spTree>
    <p:extLst>
      <p:ext uri="{BB962C8B-B14F-4D97-AF65-F5344CB8AC3E}">
        <p14:creationId xmlns:p14="http://schemas.microsoft.com/office/powerpoint/2010/main" val="10495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328773"/>
            <a:ext cx="10515600" cy="1089061"/>
          </a:xfrm>
        </p:spPr>
        <p:txBody>
          <a:bodyPr/>
          <a:lstStyle/>
          <a:p>
            <a:r>
              <a:rPr lang="en-US" b="1" dirty="0"/>
              <a:t>Create a Recruitment Plan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417834"/>
            <a:ext cx="10515600" cy="4848581"/>
          </a:xfrm>
        </p:spPr>
        <p:txBody>
          <a:bodyPr>
            <a:normAutofit/>
          </a:bodyPr>
          <a:lstStyle/>
          <a:p>
            <a:pPr fontAlgn="base"/>
            <a:r>
              <a:rPr lang="en-US" b="1" dirty="0"/>
              <a:t>When &amp; where will you recruit? </a:t>
            </a:r>
          </a:p>
          <a:p>
            <a:pPr lvl="1" fontAlgn="base"/>
            <a:r>
              <a:rPr lang="en-US" sz="2800" b="1" dirty="0"/>
              <a:t>Physically</a:t>
            </a:r>
          </a:p>
          <a:p>
            <a:pPr lvl="1" fontAlgn="base"/>
            <a:r>
              <a:rPr lang="en-US" sz="2800" b="1" dirty="0"/>
              <a:t>Virtually </a:t>
            </a:r>
          </a:p>
          <a:p>
            <a:pPr fontAlgn="base"/>
            <a:r>
              <a:rPr lang="en-US" b="1" dirty="0"/>
              <a:t>How much time will you dedicate to recruitment?</a:t>
            </a:r>
          </a:p>
          <a:p>
            <a:pPr lvl="1" fontAlgn="base"/>
            <a:r>
              <a:rPr lang="en-US" sz="2800" b="1" dirty="0"/>
              <a:t>Daily</a:t>
            </a:r>
          </a:p>
          <a:p>
            <a:pPr lvl="1" fontAlgn="base"/>
            <a:r>
              <a:rPr lang="en-US" sz="2800" b="1" dirty="0"/>
              <a:t>Weekly</a:t>
            </a:r>
          </a:p>
          <a:p>
            <a:pPr lvl="1" fontAlgn="base"/>
            <a:r>
              <a:rPr lang="en-US" sz="2800" b="1" dirty="0"/>
              <a:t>Overall</a:t>
            </a:r>
          </a:p>
          <a:p>
            <a:pPr fontAlgn="base"/>
            <a:r>
              <a:rPr lang="en-US" b="1" dirty="0"/>
              <a:t>How much funding will be allocated to recruitment? </a:t>
            </a:r>
          </a:p>
          <a:p>
            <a:endParaRPr lang="en-US" dirty="0"/>
          </a:p>
        </p:txBody>
      </p:sp>
    </p:spTree>
    <p:extLst>
      <p:ext uri="{BB962C8B-B14F-4D97-AF65-F5344CB8AC3E}">
        <p14:creationId xmlns:p14="http://schemas.microsoft.com/office/powerpoint/2010/main" val="350430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194C-6253-5A4D-B122-F979666E281A}"/>
              </a:ext>
            </a:extLst>
          </p:cNvPr>
          <p:cNvSpPr>
            <a:spLocks noGrp="1"/>
          </p:cNvSpPr>
          <p:nvPr>
            <p:ph type="title"/>
          </p:nvPr>
        </p:nvSpPr>
        <p:spPr/>
        <p:txBody>
          <a:bodyPr/>
          <a:lstStyle/>
          <a:p>
            <a:r>
              <a:rPr lang="en-US" b="1" dirty="0"/>
              <a:t>Create a Recruitment Plan</a:t>
            </a:r>
          </a:p>
        </p:txBody>
      </p:sp>
      <p:sp>
        <p:nvSpPr>
          <p:cNvPr id="5" name="Content Placeholder 4">
            <a:extLst>
              <a:ext uri="{FF2B5EF4-FFF2-40B4-BE49-F238E27FC236}">
                <a16:creationId xmlns:a16="http://schemas.microsoft.com/office/drawing/2014/main" id="{8835CF22-0451-7E43-8683-7092F02EF899}"/>
              </a:ext>
            </a:extLst>
          </p:cNvPr>
          <p:cNvSpPr>
            <a:spLocks noGrp="1"/>
          </p:cNvSpPr>
          <p:nvPr>
            <p:ph idx="1"/>
          </p:nvPr>
        </p:nvSpPr>
        <p:spPr>
          <a:xfrm>
            <a:off x="838200" y="1915077"/>
            <a:ext cx="10749742" cy="4351338"/>
          </a:xfrm>
        </p:spPr>
        <p:txBody>
          <a:bodyPr>
            <a:normAutofit/>
          </a:bodyPr>
          <a:lstStyle/>
          <a:p>
            <a:pPr marL="0" indent="0">
              <a:buNone/>
            </a:pPr>
            <a:r>
              <a:rPr lang="en-US" sz="3000" b="1" u="sng" dirty="0"/>
              <a:t>Recruitment &amp; Retention Plan Template</a:t>
            </a:r>
          </a:p>
          <a:p>
            <a:r>
              <a:rPr lang="en-US" b="1" dirty="0"/>
              <a:t>Helps ensure sites have a well-qualified recruitment team, specific strategies for recruitment and retention, and an adequate budget and resources to implement the work.</a:t>
            </a:r>
          </a:p>
          <a:p>
            <a:r>
              <a:rPr lang="en-US" sz="2800" b="1" dirty="0"/>
              <a:t>Follows NIH G</a:t>
            </a:r>
            <a:r>
              <a:rPr lang="en-US" b="1" dirty="0"/>
              <a:t>uidelines</a:t>
            </a:r>
          </a:p>
          <a:p>
            <a:endParaRPr lang="en-US" sz="2800" b="1" dirty="0"/>
          </a:p>
          <a:p>
            <a:pPr lvl="2"/>
            <a:endParaRPr lang="en-US" sz="2800" b="1" dirty="0"/>
          </a:p>
        </p:txBody>
      </p:sp>
      <p:graphicFrame>
        <p:nvGraphicFramePr>
          <p:cNvPr id="7" name="Object 6">
            <a:extLst>
              <a:ext uri="{FF2B5EF4-FFF2-40B4-BE49-F238E27FC236}">
                <a16:creationId xmlns:a16="http://schemas.microsoft.com/office/drawing/2014/main" id="{F893F4DE-0435-834D-8BB3-35B83B71E2CE}"/>
              </a:ext>
            </a:extLst>
          </p:cNvPr>
          <p:cNvGraphicFramePr>
            <a:graphicFrameLocks noChangeAspect="1"/>
          </p:cNvGraphicFramePr>
          <p:nvPr>
            <p:extLst>
              <p:ext uri="{D42A27DB-BD31-4B8C-83A1-F6EECF244321}">
                <p14:modId xmlns:p14="http://schemas.microsoft.com/office/powerpoint/2010/main" val="3319626530"/>
              </p:ext>
            </p:extLst>
          </p:nvPr>
        </p:nvGraphicFramePr>
        <p:xfrm>
          <a:off x="8269009" y="1915077"/>
          <a:ext cx="965200" cy="609600"/>
        </p:xfrm>
        <a:graphic>
          <a:graphicData uri="http://schemas.openxmlformats.org/presentationml/2006/ole">
            <mc:AlternateContent xmlns:mc="http://schemas.openxmlformats.org/markup-compatibility/2006">
              <mc:Choice xmlns:v="urn:schemas-microsoft-com:vml" Requires="v">
                <p:oleObj name="Document" showAsIcon="1" r:id="rId3" imgW="965200" imgH="609600" progId="Word.Document.12">
                  <p:embed/>
                </p:oleObj>
              </mc:Choice>
              <mc:Fallback>
                <p:oleObj name="Document" showAsIcon="1" r:id="rId3" imgW="965200" imgH="609600" progId="Word.Document.12">
                  <p:embed/>
                  <p:pic>
                    <p:nvPicPr>
                      <p:cNvPr id="9" name="Object 8">
                        <a:extLst>
                          <a:ext uri="{FF2B5EF4-FFF2-40B4-BE49-F238E27FC236}">
                            <a16:creationId xmlns:a16="http://schemas.microsoft.com/office/drawing/2014/main" id="{E24A300C-506A-CE4F-B0E7-7B9C076B2DFD}"/>
                          </a:ext>
                        </a:extLst>
                      </p:cNvPr>
                      <p:cNvPicPr/>
                      <p:nvPr/>
                    </p:nvPicPr>
                    <p:blipFill>
                      <a:blip r:embed="rId4"/>
                      <a:stretch>
                        <a:fillRect/>
                      </a:stretch>
                    </p:blipFill>
                    <p:spPr>
                      <a:xfrm>
                        <a:off x="8269009" y="1915077"/>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50619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454577"/>
            <a:ext cx="10515600" cy="1325563"/>
          </a:xfrm>
        </p:spPr>
        <p:txBody>
          <a:bodyPr anchor="ctr">
            <a:normAutofit/>
          </a:bodyPr>
          <a:lstStyle/>
          <a:p>
            <a:r>
              <a:rPr lang="en-US" b="1" dirty="0"/>
              <a:t>Overview</a:t>
            </a:r>
          </a:p>
        </p:txBody>
      </p:sp>
      <p:graphicFrame>
        <p:nvGraphicFramePr>
          <p:cNvPr id="5" name="Content Placeholder 2">
            <a:extLst>
              <a:ext uri="{FF2B5EF4-FFF2-40B4-BE49-F238E27FC236}">
                <a16:creationId xmlns:a16="http://schemas.microsoft.com/office/drawing/2014/main" id="{45CEF9C4-20EA-42C7-9993-66CDC9CD8255}"/>
              </a:ext>
            </a:extLst>
          </p:cNvPr>
          <p:cNvGraphicFramePr>
            <a:graphicFrameLocks noGrp="1"/>
          </p:cNvGraphicFramePr>
          <p:nvPr>
            <p:ph idx="1"/>
            <p:extLst>
              <p:ext uri="{D42A27DB-BD31-4B8C-83A1-F6EECF244321}">
                <p14:modId xmlns:p14="http://schemas.microsoft.com/office/powerpoint/2010/main" val="3576019278"/>
              </p:ext>
            </p:extLst>
          </p:nvPr>
        </p:nvGraphicFramePr>
        <p:xfrm>
          <a:off x="838200" y="19150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89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Forming Community Partnerships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marL="0" indent="0">
              <a:buNone/>
            </a:pPr>
            <a:r>
              <a:rPr lang="en-US" b="1" dirty="0"/>
              <a:t>Partnerships and relationships with community members:</a:t>
            </a:r>
            <a:endParaRPr lang="en-US" sz="2800" b="1" dirty="0"/>
          </a:p>
          <a:p>
            <a:pPr lvl="1">
              <a:lnSpc>
                <a:spcPct val="150000"/>
              </a:lnSpc>
            </a:pPr>
            <a:r>
              <a:rPr lang="en-US" sz="2800" b="1" u="sng" dirty="0"/>
              <a:t>does not </a:t>
            </a:r>
            <a:r>
              <a:rPr lang="en-US" sz="2800" b="1" dirty="0"/>
              <a:t>happen overnight</a:t>
            </a:r>
          </a:p>
          <a:p>
            <a:pPr lvl="1">
              <a:lnSpc>
                <a:spcPct val="150000"/>
              </a:lnSpc>
            </a:pPr>
            <a:r>
              <a:rPr lang="en-US" sz="2800" b="1" dirty="0"/>
              <a:t> should be interactive and mutually beneficial</a:t>
            </a:r>
            <a:endParaRPr lang="en-US" b="1" dirty="0"/>
          </a:p>
          <a:p>
            <a:pPr marL="0" indent="0">
              <a:buNone/>
            </a:pPr>
            <a:r>
              <a:rPr lang="en-US" b="1" dirty="0"/>
              <a:t>As a researcher, listen to the community members to learn how best to form relationships</a:t>
            </a:r>
          </a:p>
        </p:txBody>
      </p:sp>
    </p:spTree>
    <p:extLst>
      <p:ext uri="{BB962C8B-B14F-4D97-AF65-F5344CB8AC3E}">
        <p14:creationId xmlns:p14="http://schemas.microsoft.com/office/powerpoint/2010/main" val="331575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Forming Community Partnerships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469204"/>
            <a:ext cx="10515600" cy="4797211"/>
          </a:xfrm>
        </p:spPr>
        <p:txBody>
          <a:bodyPr>
            <a:normAutofit fontScale="92500" lnSpcReduction="10000"/>
          </a:bodyPr>
          <a:lstStyle/>
          <a:p>
            <a:endParaRPr lang="en-US" b="1" dirty="0"/>
          </a:p>
          <a:p>
            <a:r>
              <a:rPr lang="en-US" b="1" dirty="0"/>
              <a:t>Connect with community organizations whose goals align with your study</a:t>
            </a:r>
          </a:p>
          <a:p>
            <a:pPr lvl="1"/>
            <a:r>
              <a:rPr lang="en-US" sz="2800" b="1" dirty="0"/>
              <a:t>Local businesses</a:t>
            </a:r>
          </a:p>
          <a:p>
            <a:pPr lvl="1"/>
            <a:r>
              <a:rPr lang="en-US" sz="2800" b="1" dirty="0"/>
              <a:t>Nonprofits/Charities</a:t>
            </a:r>
          </a:p>
          <a:p>
            <a:pPr lvl="1"/>
            <a:r>
              <a:rPr lang="en-US" sz="2800" b="1" dirty="0"/>
              <a:t>Religious institutions</a:t>
            </a:r>
          </a:p>
          <a:p>
            <a:pPr lvl="1"/>
            <a:r>
              <a:rPr lang="en-US" sz="2800" b="1" dirty="0"/>
              <a:t>Government organizations</a:t>
            </a:r>
          </a:p>
          <a:p>
            <a:r>
              <a:rPr lang="en-US" b="1" dirty="0"/>
              <a:t>Locate and connect with key informants</a:t>
            </a:r>
          </a:p>
          <a:p>
            <a:pPr lvl="1"/>
            <a:r>
              <a:rPr lang="en-US" sz="2800" b="1" dirty="0"/>
              <a:t>Community leaders</a:t>
            </a:r>
          </a:p>
          <a:p>
            <a:pPr lvl="1"/>
            <a:r>
              <a:rPr lang="en-US" sz="2800" b="1" dirty="0"/>
              <a:t>Professionals</a:t>
            </a:r>
          </a:p>
          <a:p>
            <a:pPr lvl="1"/>
            <a:r>
              <a:rPr lang="en-US" sz="2800" b="1" dirty="0"/>
              <a:t>Residents</a:t>
            </a:r>
          </a:p>
          <a:p>
            <a:endParaRPr lang="en-US" dirty="0"/>
          </a:p>
        </p:txBody>
      </p:sp>
    </p:spTree>
    <p:extLst>
      <p:ext uri="{BB962C8B-B14F-4D97-AF65-F5344CB8AC3E}">
        <p14:creationId xmlns:p14="http://schemas.microsoft.com/office/powerpoint/2010/main" val="44038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194C-6253-5A4D-B122-F979666E281A}"/>
              </a:ext>
            </a:extLst>
          </p:cNvPr>
          <p:cNvSpPr>
            <a:spLocks noGrp="1"/>
          </p:cNvSpPr>
          <p:nvPr>
            <p:ph type="title"/>
          </p:nvPr>
        </p:nvSpPr>
        <p:spPr/>
        <p:txBody>
          <a:bodyPr/>
          <a:lstStyle/>
          <a:p>
            <a:r>
              <a:rPr lang="en-US" b="1" dirty="0"/>
              <a:t>Community Outreach Guide</a:t>
            </a:r>
          </a:p>
        </p:txBody>
      </p:sp>
      <p:sp>
        <p:nvSpPr>
          <p:cNvPr id="5" name="Content Placeholder 4">
            <a:extLst>
              <a:ext uri="{FF2B5EF4-FFF2-40B4-BE49-F238E27FC236}">
                <a16:creationId xmlns:a16="http://schemas.microsoft.com/office/drawing/2014/main" id="{8835CF22-0451-7E43-8683-7092F02EF899}"/>
              </a:ext>
            </a:extLst>
          </p:cNvPr>
          <p:cNvSpPr>
            <a:spLocks noGrp="1"/>
          </p:cNvSpPr>
          <p:nvPr>
            <p:ph idx="1"/>
          </p:nvPr>
        </p:nvSpPr>
        <p:spPr>
          <a:xfrm>
            <a:off x="838200" y="1915077"/>
            <a:ext cx="10749742" cy="4351338"/>
          </a:xfrm>
        </p:spPr>
        <p:txBody>
          <a:bodyPr>
            <a:normAutofit/>
          </a:bodyPr>
          <a:lstStyle/>
          <a:p>
            <a:pPr marL="0" indent="0">
              <a:buNone/>
            </a:pPr>
            <a:r>
              <a:rPr lang="en-US" sz="3000" b="1" dirty="0">
                <a:hlinkClick r:id="rId3">
                  <a:extLst>
                    <a:ext uri="{A12FA001-AC4F-418D-AE19-62706E023703}">
                      <ahyp:hlinkClr xmlns:ahyp="http://schemas.microsoft.com/office/drawing/2018/hyperlinkcolor" val="tx"/>
                    </a:ext>
                  </a:extLst>
                </a:hlinkClick>
              </a:rPr>
              <a:t>Trial Innovation Network Community Outreach Guide</a:t>
            </a:r>
            <a:r>
              <a:rPr lang="en-US" sz="3000" b="1" dirty="0"/>
              <a:t> </a:t>
            </a:r>
          </a:p>
          <a:p>
            <a:r>
              <a:rPr lang="en-US" b="1" dirty="0">
                <a:solidFill>
                  <a:srgbClr val="115740"/>
                </a:solidFill>
              </a:rPr>
              <a:t>Helpful for guidance on building collaborative relationships with community groups and their leadership</a:t>
            </a:r>
          </a:p>
          <a:p>
            <a:r>
              <a:rPr lang="en-US" sz="2800" b="1" dirty="0">
                <a:solidFill>
                  <a:srgbClr val="115740"/>
                </a:solidFill>
              </a:rPr>
              <a:t>Includes</a:t>
            </a:r>
          </a:p>
          <a:p>
            <a:pPr lvl="1"/>
            <a:r>
              <a:rPr lang="en-US" sz="2200" b="1" dirty="0"/>
              <a:t>Information &amp; guidance</a:t>
            </a:r>
          </a:p>
          <a:p>
            <a:pPr lvl="1"/>
            <a:r>
              <a:rPr lang="en-US" sz="2200" b="1" dirty="0"/>
              <a:t>Tips</a:t>
            </a:r>
          </a:p>
          <a:p>
            <a:pPr lvl="1"/>
            <a:r>
              <a:rPr lang="en-US" sz="2200" b="1" dirty="0"/>
              <a:t>Worksheets</a:t>
            </a:r>
          </a:p>
          <a:p>
            <a:pPr marL="457200" lvl="1" indent="0">
              <a:buNone/>
            </a:pPr>
            <a:endParaRPr lang="en-US" sz="2800" b="1" dirty="0"/>
          </a:p>
          <a:p>
            <a:pPr lvl="2"/>
            <a:endParaRPr lang="en-US" sz="2800" b="1" dirty="0"/>
          </a:p>
        </p:txBody>
      </p:sp>
      <p:graphicFrame>
        <p:nvGraphicFramePr>
          <p:cNvPr id="6" name="Object 5">
            <a:extLst>
              <a:ext uri="{FF2B5EF4-FFF2-40B4-BE49-F238E27FC236}">
                <a16:creationId xmlns:a16="http://schemas.microsoft.com/office/drawing/2014/main" id="{8BDF1462-C28C-D84A-8397-C05ADC32E74B}"/>
              </a:ext>
            </a:extLst>
          </p:cNvPr>
          <p:cNvGraphicFramePr>
            <a:graphicFrameLocks noChangeAspect="1"/>
          </p:cNvGraphicFramePr>
          <p:nvPr>
            <p:extLst>
              <p:ext uri="{D42A27DB-BD31-4B8C-83A1-F6EECF244321}">
                <p14:modId xmlns:p14="http://schemas.microsoft.com/office/powerpoint/2010/main" val="4120265921"/>
              </p:ext>
            </p:extLst>
          </p:nvPr>
        </p:nvGraphicFramePr>
        <p:xfrm>
          <a:off x="10622742" y="1915077"/>
          <a:ext cx="965200" cy="609600"/>
        </p:xfrm>
        <a:graphic>
          <a:graphicData uri="http://schemas.openxmlformats.org/presentationml/2006/ole">
            <mc:AlternateContent xmlns:mc="http://schemas.openxmlformats.org/markup-compatibility/2006">
              <mc:Choice xmlns:v="urn:schemas-microsoft-com:vml" Requires="v">
                <p:oleObj name="Document" showAsIcon="1" r:id="rId4" imgW="965200" imgH="609600" progId="Word.Document.12">
                  <p:embed/>
                </p:oleObj>
              </mc:Choice>
              <mc:Fallback>
                <p:oleObj name="Document" showAsIcon="1" r:id="rId4" imgW="965200" imgH="609600" progId="Word.Document.12">
                  <p:embed/>
                  <p:pic>
                    <p:nvPicPr>
                      <p:cNvPr id="7" name="Object 6">
                        <a:extLst>
                          <a:ext uri="{FF2B5EF4-FFF2-40B4-BE49-F238E27FC236}">
                            <a16:creationId xmlns:a16="http://schemas.microsoft.com/office/drawing/2014/main" id="{CB10C050-3AEA-6747-B2F6-725702DE2C21}"/>
                          </a:ext>
                        </a:extLst>
                      </p:cNvPr>
                      <p:cNvPicPr/>
                      <p:nvPr/>
                    </p:nvPicPr>
                    <p:blipFill>
                      <a:blip r:embed="rId5"/>
                      <a:stretch>
                        <a:fillRect/>
                      </a:stretch>
                    </p:blipFill>
                    <p:spPr>
                      <a:xfrm>
                        <a:off x="10622742" y="1915077"/>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78564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Get to Know Your Audience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marL="0" indent="0">
              <a:lnSpc>
                <a:spcPct val="150000"/>
              </a:lnSpc>
              <a:buNone/>
            </a:pPr>
            <a:r>
              <a:rPr lang="en-US" b="1" dirty="0"/>
              <a:t>Incorporate participant voice in study decision making</a:t>
            </a:r>
          </a:p>
          <a:p>
            <a:pPr lvl="1">
              <a:lnSpc>
                <a:spcPct val="150000"/>
              </a:lnSpc>
            </a:pPr>
            <a:r>
              <a:rPr lang="en-US" b="1" dirty="0"/>
              <a:t>What health concerns do they see?</a:t>
            </a:r>
          </a:p>
          <a:p>
            <a:pPr lvl="1">
              <a:lnSpc>
                <a:spcPct val="150000"/>
              </a:lnSpc>
            </a:pPr>
            <a:r>
              <a:rPr lang="en-US" b="1" dirty="0"/>
              <a:t>What would potentially help improve outcomes?</a:t>
            </a:r>
          </a:p>
          <a:p>
            <a:pPr lvl="1">
              <a:lnSpc>
                <a:spcPct val="150000"/>
              </a:lnSpc>
            </a:pPr>
            <a:r>
              <a:rPr lang="en-US" b="1" dirty="0"/>
              <a:t>What are their interests?</a:t>
            </a:r>
          </a:p>
          <a:p>
            <a:pPr lvl="1">
              <a:lnSpc>
                <a:spcPct val="150000"/>
              </a:lnSpc>
            </a:pPr>
            <a:r>
              <a:rPr lang="en-US" b="1" dirty="0"/>
              <a:t>What would be potential benefits and barriers to participation?</a:t>
            </a:r>
          </a:p>
        </p:txBody>
      </p:sp>
    </p:spTree>
    <p:extLst>
      <p:ext uri="{BB962C8B-B14F-4D97-AF65-F5344CB8AC3E}">
        <p14:creationId xmlns:p14="http://schemas.microsoft.com/office/powerpoint/2010/main" val="426391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Get to Know Your Audience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marL="0" indent="0">
              <a:lnSpc>
                <a:spcPct val="150000"/>
              </a:lnSpc>
              <a:buNone/>
            </a:pPr>
            <a:r>
              <a:rPr lang="en-US" b="1" u="sng" dirty="0"/>
              <a:t>Meet participants where they are</a:t>
            </a:r>
          </a:p>
          <a:p>
            <a:pPr lvl="1">
              <a:lnSpc>
                <a:spcPct val="150000"/>
              </a:lnSpc>
            </a:pPr>
            <a:r>
              <a:rPr lang="en-US" b="1" dirty="0"/>
              <a:t>Community centers</a:t>
            </a:r>
          </a:p>
          <a:p>
            <a:pPr lvl="1">
              <a:lnSpc>
                <a:spcPct val="150000"/>
              </a:lnSpc>
            </a:pPr>
            <a:r>
              <a:rPr lang="en-US" b="1" dirty="0"/>
              <a:t>Schools</a:t>
            </a:r>
          </a:p>
          <a:p>
            <a:pPr lvl="1">
              <a:lnSpc>
                <a:spcPct val="150000"/>
              </a:lnSpc>
            </a:pPr>
            <a:r>
              <a:rPr lang="en-US" b="1" dirty="0"/>
              <a:t>Online spaces</a:t>
            </a:r>
          </a:p>
          <a:p>
            <a:pPr lvl="1">
              <a:lnSpc>
                <a:spcPct val="150000"/>
              </a:lnSpc>
            </a:pPr>
            <a:r>
              <a:rPr lang="en-US" b="1" dirty="0"/>
              <a:t>Religious institutions</a:t>
            </a:r>
          </a:p>
          <a:p>
            <a:pPr lvl="1">
              <a:lnSpc>
                <a:spcPct val="150000"/>
              </a:lnSpc>
            </a:pPr>
            <a:r>
              <a:rPr lang="en-US" b="1" dirty="0"/>
              <a:t>Work</a:t>
            </a:r>
          </a:p>
        </p:txBody>
      </p:sp>
    </p:spTree>
    <p:extLst>
      <p:ext uri="{BB962C8B-B14F-4D97-AF65-F5344CB8AC3E}">
        <p14:creationId xmlns:p14="http://schemas.microsoft.com/office/powerpoint/2010/main" val="195893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Get to Know Your Audience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pPr marL="0" indent="0">
              <a:buNone/>
            </a:pPr>
            <a:r>
              <a:rPr lang="en-US" sz="3200" b="1" u="sng" dirty="0"/>
              <a:t>Make it easy to communicate</a:t>
            </a:r>
          </a:p>
          <a:p>
            <a:r>
              <a:rPr lang="en-US" b="1" dirty="0"/>
              <a:t>What is their preferred method of communication?</a:t>
            </a:r>
          </a:p>
          <a:p>
            <a:pPr lvl="1">
              <a:lnSpc>
                <a:spcPct val="150000"/>
              </a:lnSpc>
            </a:pPr>
            <a:r>
              <a:rPr lang="en-US" b="1" dirty="0"/>
              <a:t>Face to Face</a:t>
            </a:r>
          </a:p>
          <a:p>
            <a:pPr lvl="1">
              <a:lnSpc>
                <a:spcPct val="150000"/>
              </a:lnSpc>
            </a:pPr>
            <a:r>
              <a:rPr lang="en-US" b="1" dirty="0"/>
              <a:t>Mail</a:t>
            </a:r>
          </a:p>
          <a:p>
            <a:pPr lvl="1">
              <a:lnSpc>
                <a:spcPct val="150000"/>
              </a:lnSpc>
            </a:pPr>
            <a:r>
              <a:rPr lang="en-US" b="1" dirty="0"/>
              <a:t>Email</a:t>
            </a:r>
          </a:p>
          <a:p>
            <a:pPr lvl="1">
              <a:lnSpc>
                <a:spcPct val="150000"/>
              </a:lnSpc>
            </a:pPr>
            <a:r>
              <a:rPr lang="en-US" b="1" dirty="0"/>
              <a:t>Phone (Calls/Texts)</a:t>
            </a:r>
          </a:p>
        </p:txBody>
      </p:sp>
    </p:spTree>
    <p:extLst>
      <p:ext uri="{BB962C8B-B14F-4D97-AF65-F5344CB8AC3E}">
        <p14:creationId xmlns:p14="http://schemas.microsoft.com/office/powerpoint/2010/main" val="102121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Get to Know Your Audience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lvl="1"/>
            <a:r>
              <a:rPr lang="en-US" sz="2800" b="1" dirty="0">
                <a:solidFill>
                  <a:srgbClr val="115740"/>
                </a:solidFill>
              </a:rPr>
              <a:t>Where do they get their information?</a:t>
            </a:r>
          </a:p>
          <a:p>
            <a:pPr lvl="2">
              <a:lnSpc>
                <a:spcPct val="150000"/>
              </a:lnSpc>
            </a:pPr>
            <a:r>
              <a:rPr lang="en-US" sz="2400" b="1" dirty="0"/>
              <a:t>TV</a:t>
            </a:r>
          </a:p>
          <a:p>
            <a:pPr lvl="2">
              <a:lnSpc>
                <a:spcPct val="150000"/>
              </a:lnSpc>
            </a:pPr>
            <a:r>
              <a:rPr lang="en-US" sz="2400" b="1" dirty="0"/>
              <a:t>Radio</a:t>
            </a:r>
          </a:p>
          <a:p>
            <a:pPr lvl="2">
              <a:lnSpc>
                <a:spcPct val="150000"/>
              </a:lnSpc>
            </a:pPr>
            <a:r>
              <a:rPr lang="en-US" sz="2400" b="1" dirty="0"/>
              <a:t>Print/Newspaper</a:t>
            </a:r>
          </a:p>
          <a:p>
            <a:pPr lvl="2">
              <a:lnSpc>
                <a:spcPct val="150000"/>
              </a:lnSpc>
            </a:pPr>
            <a:r>
              <a:rPr lang="en-US" sz="2400" b="1" dirty="0"/>
              <a:t>Social media</a:t>
            </a:r>
          </a:p>
          <a:p>
            <a:pPr lvl="2">
              <a:lnSpc>
                <a:spcPct val="150000"/>
              </a:lnSpc>
            </a:pPr>
            <a:r>
              <a:rPr lang="en-US" sz="2400" b="1" dirty="0"/>
              <a:t>Word of mouth</a:t>
            </a:r>
            <a:endParaRPr lang="en-US" sz="2800" b="1" dirty="0">
              <a:solidFill>
                <a:srgbClr val="115740"/>
              </a:solidFill>
            </a:endParaRPr>
          </a:p>
          <a:p>
            <a:pPr lvl="1"/>
            <a:endParaRPr lang="en-US" sz="2800" b="1" dirty="0">
              <a:solidFill>
                <a:srgbClr val="115740"/>
              </a:solidFill>
            </a:endParaRPr>
          </a:p>
          <a:p>
            <a:pPr lvl="2">
              <a:lnSpc>
                <a:spcPct val="150000"/>
              </a:lnSpc>
            </a:pPr>
            <a:endParaRPr lang="en-US" sz="2400" b="1" dirty="0"/>
          </a:p>
        </p:txBody>
      </p:sp>
    </p:spTree>
    <p:extLst>
      <p:ext uri="{BB962C8B-B14F-4D97-AF65-F5344CB8AC3E}">
        <p14:creationId xmlns:p14="http://schemas.microsoft.com/office/powerpoint/2010/main" val="1279600550"/>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1CD7C5D5-7372-E545-BC66-09B17C23D80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DD0AE88C-F3C8-0641-8013-CBF595DF0D3D}"/>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DB773883AD3048A88EA7B3BD9DC026" ma:contentTypeVersion="10" ma:contentTypeDescription="Create a new document." ma:contentTypeScope="" ma:versionID="d11a306b637a8f09e11bf27426be7ca1">
  <xsd:schema xmlns:xsd="http://www.w3.org/2001/XMLSchema" xmlns:xs="http://www.w3.org/2001/XMLSchema" xmlns:p="http://schemas.microsoft.com/office/2006/metadata/properties" xmlns:ns2="f76a0f58-7f3e-4dee-998e-8d01334dce2a" xmlns:ns3="cb6a0c6b-8bc0-4126-af1d-cc9d398efd30" targetNamespace="http://schemas.microsoft.com/office/2006/metadata/properties" ma:root="true" ma:fieldsID="bcbdd214351249b0e6441c5e84278034" ns2:_="" ns3:_="">
    <xsd:import namespace="f76a0f58-7f3e-4dee-998e-8d01334dce2a"/>
    <xsd:import namespace="cb6a0c6b-8bc0-4126-af1d-cc9d398efd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a0f58-7f3e-4dee-998e-8d01334dce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6a0c6b-8bc0-4126-af1d-cc9d398efd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30F24E-6FA7-4EEC-8E83-CE8D80F20F8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6163A3-EABD-4EAC-BBC0-5AAC483F32CE}">
  <ds:schemaRefs>
    <ds:schemaRef ds:uri="http://schemas.microsoft.com/sharepoint/v3/contenttype/forms"/>
  </ds:schemaRefs>
</ds:datastoreItem>
</file>

<file path=customXml/itemProps3.xml><?xml version="1.0" encoding="utf-8"?>
<ds:datastoreItem xmlns:ds="http://schemas.openxmlformats.org/officeDocument/2006/customXml" ds:itemID="{1453EF4B-94B8-48B0-B02D-87E988F84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a0f58-7f3e-4dee-998e-8d01334dce2a"/>
    <ds:schemaRef ds:uri="cb6a0c6b-8bc0-4126-af1d-cc9d398ef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slides</Template>
  <TotalTime>666</TotalTime>
  <Words>1617</Words>
  <Application>Microsoft Macintosh PowerPoint</Application>
  <PresentationFormat>Widescreen</PresentationFormat>
  <Paragraphs>174</Paragraphs>
  <Slides>15</Slides>
  <Notes>14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3" baseType="lpstr">
      <vt:lpstr>Arial</vt:lpstr>
      <vt:lpstr>Arial Black</vt:lpstr>
      <vt:lpstr>Calibri</vt:lpstr>
      <vt:lpstr>Title slides</vt:lpstr>
      <vt:lpstr>UTHSC content slides</vt:lpstr>
      <vt:lpstr>Section breaks</vt:lpstr>
      <vt:lpstr>1_End slides</vt:lpstr>
      <vt:lpstr>Document</vt:lpstr>
      <vt:lpstr>Planning &amp; Preparing for Recruiting</vt:lpstr>
      <vt:lpstr>Overview</vt:lpstr>
      <vt:lpstr>Forming Community Partnerships</vt:lpstr>
      <vt:lpstr>Forming Community Partnerships</vt:lpstr>
      <vt:lpstr>Community Outreach Guide</vt:lpstr>
      <vt:lpstr>Get to Know Your Audience</vt:lpstr>
      <vt:lpstr>Get to Know Your Audience</vt:lpstr>
      <vt:lpstr>Get to Know Your Audience</vt:lpstr>
      <vt:lpstr>Get to Know Your Audience</vt:lpstr>
      <vt:lpstr>Create an Eligible Participant Profile</vt:lpstr>
      <vt:lpstr>Conduct a Feasibility Study </vt:lpstr>
      <vt:lpstr>Conduct a Feasibility Study </vt:lpstr>
      <vt:lpstr>Create a Recruitment Plan</vt:lpstr>
      <vt:lpstr>Create a Recruitment Plan</vt:lpstr>
      <vt:lpstr>Create a Recruitment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&amp; Preparing for Recruitment</dc:title>
  <dc:creator>Evans, Ashley G</dc:creator>
  <cp:lastModifiedBy>Lee Anne</cp:lastModifiedBy>
  <cp:revision>36</cp:revision>
  <dcterms:created xsi:type="dcterms:W3CDTF">2021-12-14T21:10:35Z</dcterms:created>
  <dcterms:modified xsi:type="dcterms:W3CDTF">2024-11-18T16:40:58Z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0x010100F8DB773883AD3048A88EA7B3BD9DC026</vt:lpwstr>
  </property>
</Properties>
</file>