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sldIdLst>
    <p:sldId id="259" r:id="rId2"/>
    <p:sldId id="279" r:id="rId3"/>
    <p:sldId id="468" r:id="rId4"/>
    <p:sldId id="261" r:id="rId5"/>
    <p:sldId id="274" r:id="rId6"/>
    <p:sldId id="269" r:id="rId7"/>
    <p:sldId id="267" r:id="rId8"/>
    <p:sldId id="471" r:id="rId9"/>
    <p:sldId id="459" r:id="rId10"/>
    <p:sldId id="464" r:id="rId11"/>
    <p:sldId id="462" r:id="rId12"/>
    <p:sldId id="463" r:id="rId13"/>
    <p:sldId id="465" r:id="rId14"/>
    <p:sldId id="461" r:id="rId15"/>
    <p:sldId id="477" r:id="rId16"/>
    <p:sldId id="474" r:id="rId17"/>
    <p:sldId id="409" r:id="rId18"/>
    <p:sldId id="410" r:id="rId19"/>
    <p:sldId id="466" r:id="rId20"/>
    <p:sldId id="270" r:id="rId21"/>
    <p:sldId id="263" r:id="rId22"/>
    <p:sldId id="262" r:id="rId23"/>
    <p:sldId id="266" r:id="rId24"/>
    <p:sldId id="268" r:id="rId25"/>
    <p:sldId id="273" r:id="rId26"/>
    <p:sldId id="264" r:id="rId27"/>
    <p:sldId id="272" r:id="rId28"/>
    <p:sldId id="265" r:id="rId29"/>
    <p:sldId id="260" r:id="rId30"/>
    <p:sldId id="278" r:id="rId31"/>
  </p:sldIdLst>
  <p:sldSz cx="12192000" cy="6858000"/>
  <p:notesSz cx="9144000" cy="6858000"/>
  <p:embeddedFontLst>
    <p:embeddedFont>
      <p:font typeface="Arial Black" panose="020B0604020202020204" pitchFamily="34" charset="0"/>
      <p:bold r:id="rId33"/>
    </p:embeddedFont>
    <p:embeddedFont>
      <p:font typeface="Trebuchet MS" panose="020B0703020202090204" pitchFamily="34" charset="0"/>
      <p:regular r:id="rId34"/>
      <p:bold r:id="rId35"/>
      <p:italic r:id="rId36"/>
    </p:embeddedFont>
    <p:embeddedFont>
      <p:font typeface="Wingdings 3" pitchFamily="2"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31" autoAdjust="0"/>
    <p:restoredTop sz="94660"/>
  </p:normalViewPr>
  <p:slideViewPr>
    <p:cSldViewPr snapToGrid="0">
      <p:cViewPr varScale="1">
        <p:scale>
          <a:sx n="119" d="100"/>
          <a:sy n="119" d="100"/>
        </p:scale>
        <p:origin x="200" y="3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51D6D02-1F8D-5C49-91F5-0D3BC4151CD8}" type="datetimeFigureOut">
              <a:rPr lang="en-US" smtClean="0"/>
              <a:t>10/31/24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2A739C6-CA69-8241-9892-D283EC3992FC}" type="slidenum">
              <a:rPr lang="en-US" smtClean="0"/>
              <a:t>‹#›</a:t>
            </a:fld>
            <a:endParaRPr lang="en-US"/>
          </a:p>
        </p:txBody>
      </p:sp>
    </p:spTree>
    <p:extLst>
      <p:ext uri="{BB962C8B-B14F-4D97-AF65-F5344CB8AC3E}">
        <p14:creationId xmlns:p14="http://schemas.microsoft.com/office/powerpoint/2010/main" val="77073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BDCC158-FDC0-FF44-B5A7-292F444479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DCF5699B-7AE0-AE42-A5A9-1AA801895D58}" type="slidenum">
              <a:rPr lang="en-US" altLang="en-US" sz="1200"/>
              <a:pPr/>
              <a:t>9</a:t>
            </a:fld>
            <a:endParaRPr lang="en-US" altLang="en-US" sz="1200"/>
          </a:p>
        </p:txBody>
      </p:sp>
      <p:sp>
        <p:nvSpPr>
          <p:cNvPr id="17411" name="Rectangle 2">
            <a:extLst>
              <a:ext uri="{FF2B5EF4-FFF2-40B4-BE49-F238E27FC236}">
                <a16:creationId xmlns:a16="http://schemas.microsoft.com/office/drawing/2014/main" id="{EB24AC72-EF2B-FE4F-B2C6-5BDEE9B0453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B516A3F-5F28-AC47-A9AA-FE88B3E06D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is it Misconduct?</a:t>
            </a:r>
          </a:p>
          <a:p>
            <a:r>
              <a:rPr lang="en-US" altLang="en-US"/>
              <a:t>Inquiry: Committee determines whether or not sufficient evidence exists to warrant an Investigation</a:t>
            </a:r>
          </a:p>
          <a:p>
            <a:r>
              <a:rPr lang="en-US" altLang="en-US"/>
              <a:t>Investigation: Committee determines whether or not the Respondent committed misconduct intentionally</a:t>
            </a:r>
          </a:p>
          <a:p>
            <a:r>
              <a:rPr lang="en-US" altLang="en-US"/>
              <a:t>Consequences: Termination, 5 year debarment from NIH-funded research, supervision/oversight</a:t>
            </a:r>
          </a:p>
          <a:p>
            <a:r>
              <a:rPr lang="en-US" altLang="en-US"/>
              <a:t>Remember the web site?</a:t>
            </a:r>
          </a:p>
          <a:p>
            <a:endParaRPr lang="en-US" altLang="en-US"/>
          </a:p>
          <a:p>
            <a:r>
              <a:rPr lang="en-US" altLang="en-US"/>
              <a:t>As you might imagine, policy dictates that misconduct must be reported. But potential complainants should carefully consider the benefits and risks of bringing allegations forward…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7930BC8-66B3-C749-BD8A-E0C48B852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08ADDAE0-84E9-9C46-88EF-77E641200578}" type="slidenum">
              <a:rPr lang="en-US" altLang="en-US" sz="1200"/>
              <a:pPr/>
              <a:t>10</a:t>
            </a:fld>
            <a:endParaRPr lang="en-US" altLang="en-US" sz="1200"/>
          </a:p>
        </p:txBody>
      </p:sp>
      <p:sp>
        <p:nvSpPr>
          <p:cNvPr id="19459" name="Rectangle 2">
            <a:extLst>
              <a:ext uri="{FF2B5EF4-FFF2-40B4-BE49-F238E27FC236}">
                <a16:creationId xmlns:a16="http://schemas.microsoft.com/office/drawing/2014/main" id="{9F565898-3670-A246-9E49-E57A19761DC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ADE754E-3B65-BC41-9CAF-9CCC431329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is it Misconduct?</a:t>
            </a:r>
          </a:p>
          <a:p>
            <a:r>
              <a:rPr lang="en-US" altLang="en-US"/>
              <a:t>Inquiry: Committee determines whether or not sufficient evidence exists to warrant an Investigation</a:t>
            </a:r>
          </a:p>
          <a:p>
            <a:r>
              <a:rPr lang="en-US" altLang="en-US"/>
              <a:t>Investigation: Committee determines whether or not the Respondent committed misconduct intentionally</a:t>
            </a:r>
          </a:p>
          <a:p>
            <a:r>
              <a:rPr lang="en-US" altLang="en-US"/>
              <a:t>Consequences: Termination, 5 year debarment from NIH-funded research, supervision/oversight</a:t>
            </a:r>
          </a:p>
          <a:p>
            <a:r>
              <a:rPr lang="en-US" altLang="en-US"/>
              <a:t>Remember the web site?</a:t>
            </a:r>
          </a:p>
          <a:p>
            <a:endParaRPr lang="en-US" altLang="en-US"/>
          </a:p>
          <a:p>
            <a:r>
              <a:rPr lang="en-US" altLang="en-US"/>
              <a:t>As you might imagine, policy dictates that misconduct must be reported. But potential complainants should carefully consider the benefits and risks of bringing allegations forward…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2B3DE70-3C83-1D45-9E1B-606685DE4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D6989418-9554-5C46-A0D8-6ADF620CDE9F}" type="slidenum">
              <a:rPr lang="en-US" altLang="en-US" sz="1200"/>
              <a:pPr/>
              <a:t>11</a:t>
            </a:fld>
            <a:endParaRPr lang="en-US" altLang="en-US" sz="1200"/>
          </a:p>
        </p:txBody>
      </p:sp>
      <p:sp>
        <p:nvSpPr>
          <p:cNvPr id="21507" name="Rectangle 2">
            <a:extLst>
              <a:ext uri="{FF2B5EF4-FFF2-40B4-BE49-F238E27FC236}">
                <a16:creationId xmlns:a16="http://schemas.microsoft.com/office/drawing/2014/main" id="{1B5FFF52-426E-F045-A50D-8632F22E184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2856454-197D-BC41-B358-BC03A5157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is it Misconduct?</a:t>
            </a:r>
          </a:p>
          <a:p>
            <a:r>
              <a:rPr lang="en-US" altLang="en-US"/>
              <a:t>Inquiry: Committee determines whether or not sufficient evidence exists to warrant an Investigation</a:t>
            </a:r>
          </a:p>
          <a:p>
            <a:r>
              <a:rPr lang="en-US" altLang="en-US"/>
              <a:t>Investigation: Committee determines whether or not the Respondent committed misconduct intentionally</a:t>
            </a:r>
          </a:p>
          <a:p>
            <a:r>
              <a:rPr lang="en-US" altLang="en-US"/>
              <a:t>Consequences: Termination, 5 year debarment from NIH-funded research, supervision/oversight</a:t>
            </a:r>
          </a:p>
          <a:p>
            <a:r>
              <a:rPr lang="en-US" altLang="en-US"/>
              <a:t>Remember the web site?</a:t>
            </a:r>
          </a:p>
          <a:p>
            <a:endParaRPr lang="en-US" altLang="en-US"/>
          </a:p>
          <a:p>
            <a:r>
              <a:rPr lang="en-US" altLang="en-US"/>
              <a:t>As you might imagine, policy dictates that misconduct must be reported. But potential complainants should carefully consider the benefits and risks of bringing allegations forward…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63E93A9-B3EF-694D-8227-359AE29A2F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7BA026A-8B86-E24F-BCC0-1C1EF0FB07AE}" type="slidenum">
              <a:rPr lang="en-US" altLang="en-US" sz="1200"/>
              <a:pPr/>
              <a:t>12</a:t>
            </a:fld>
            <a:endParaRPr lang="en-US" altLang="en-US" sz="1200"/>
          </a:p>
        </p:txBody>
      </p:sp>
      <p:sp>
        <p:nvSpPr>
          <p:cNvPr id="23555" name="Rectangle 2">
            <a:extLst>
              <a:ext uri="{FF2B5EF4-FFF2-40B4-BE49-F238E27FC236}">
                <a16:creationId xmlns:a16="http://schemas.microsoft.com/office/drawing/2014/main" id="{7728ECAD-1954-F144-85E5-31CA3589F39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9C1EE82-006A-834C-A89F-1911F1CB75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is it Misconduct?</a:t>
            </a:r>
          </a:p>
          <a:p>
            <a:r>
              <a:rPr lang="en-US" altLang="en-US"/>
              <a:t>Inquiry: Committee determines whether or not sufficient evidence exists to warrant an Investigation</a:t>
            </a:r>
          </a:p>
          <a:p>
            <a:r>
              <a:rPr lang="en-US" altLang="en-US"/>
              <a:t>Investigation: Committee determines whether or not the Respondent committed misconduct intentionally</a:t>
            </a:r>
          </a:p>
          <a:p>
            <a:r>
              <a:rPr lang="en-US" altLang="en-US"/>
              <a:t>Consequences: Termination, 5 year debarment from NIH-funded research, supervision/oversight</a:t>
            </a:r>
          </a:p>
          <a:p>
            <a:r>
              <a:rPr lang="en-US" altLang="en-US"/>
              <a:t>Remember the web site?</a:t>
            </a:r>
          </a:p>
          <a:p>
            <a:endParaRPr lang="en-US" altLang="en-US"/>
          </a:p>
          <a:p>
            <a:r>
              <a:rPr lang="en-US" altLang="en-US"/>
              <a:t>As you might imagine, policy dictates that misconduct must be reported. But potential complainants should carefully consider the benefits and risks of bringing allegations forward…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25A5C9C-9197-1442-9C9D-E81A44949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D8FEEC4-58B7-F343-9D58-C3B96026D50F}" type="slidenum">
              <a:rPr lang="en-US" altLang="en-US" sz="1200"/>
              <a:pPr/>
              <a:t>13</a:t>
            </a:fld>
            <a:endParaRPr lang="en-US" altLang="en-US" sz="1200"/>
          </a:p>
        </p:txBody>
      </p:sp>
      <p:sp>
        <p:nvSpPr>
          <p:cNvPr id="25603" name="Rectangle 2">
            <a:extLst>
              <a:ext uri="{FF2B5EF4-FFF2-40B4-BE49-F238E27FC236}">
                <a16:creationId xmlns:a16="http://schemas.microsoft.com/office/drawing/2014/main" id="{01D33740-E5EB-A946-B5C2-FA6897B0E15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48184F37-8905-D94D-9CD7-F127B66FF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Consider Benefits and Risks to individuals and to science &amp; society</a:t>
            </a:r>
          </a:p>
          <a:p>
            <a:r>
              <a:rPr lang="en-US" altLang="en-US"/>
              <a:t>GO THROUGH LISTS</a:t>
            </a:r>
          </a:p>
          <a:p>
            <a:r>
              <a:rPr lang="en-US" altLang="en-US"/>
              <a:t>Allegations can be made anonymously, but difficult to proceed and difficult to truly hide identity of Complainant</a:t>
            </a:r>
          </a:p>
          <a:p>
            <a:r>
              <a:rPr lang="en-US" altLang="en-US"/>
              <a:t>Of course, the goal is to avoid becoming involved in misconduct at all. Here are some suggestion for avoiding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B787CCA-7D31-3743-82D7-5EB1CFF90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F7DC3FA-5428-D045-9BD0-337F24042AE3}" type="slidenum">
              <a:rPr lang="en-US" altLang="en-US" sz="1200"/>
              <a:pPr/>
              <a:t>14</a:t>
            </a:fld>
            <a:endParaRPr lang="en-US" altLang="en-US" sz="1200"/>
          </a:p>
        </p:txBody>
      </p:sp>
      <p:sp>
        <p:nvSpPr>
          <p:cNvPr id="27651" name="Rectangle 2">
            <a:extLst>
              <a:ext uri="{FF2B5EF4-FFF2-40B4-BE49-F238E27FC236}">
                <a16:creationId xmlns:a16="http://schemas.microsoft.com/office/drawing/2014/main" id="{06D97BD0-2DCC-4F4C-9631-51B59B41E69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0EA8CC1-9590-E140-A822-753F75DCD6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Consider Benefits and Risks to individuals and to science &amp; society</a:t>
            </a:r>
          </a:p>
          <a:p>
            <a:r>
              <a:rPr lang="en-US" altLang="en-US"/>
              <a:t>GO THROUGH LISTS</a:t>
            </a:r>
          </a:p>
          <a:p>
            <a:r>
              <a:rPr lang="en-US" altLang="en-US"/>
              <a:t>Allegations can be made anonymously, but difficult to proceed and difficult to truly hide identity of Complainant</a:t>
            </a:r>
          </a:p>
          <a:p>
            <a:r>
              <a:rPr lang="en-US" altLang="en-US"/>
              <a:t>Of course, the goal is to avoid becoming involved in misconduct at all. Here are some suggestion for avoiding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quantitative survey data assessing how many researchers have committed or observed colleagues committing scientific misconduct in the past were included in the review. Survey asking opinions or perceptions were excluded. From 3276 studies identified they found 18 studies to include in the meta-analysis.</a:t>
            </a:r>
          </a:p>
        </p:txBody>
      </p:sp>
      <p:sp>
        <p:nvSpPr>
          <p:cNvPr id="4" name="Slide Number Placeholder 3"/>
          <p:cNvSpPr>
            <a:spLocks noGrp="1"/>
          </p:cNvSpPr>
          <p:nvPr>
            <p:ph type="sldNum" sz="quarter" idx="5"/>
          </p:nvPr>
        </p:nvSpPr>
        <p:spPr/>
        <p:txBody>
          <a:bodyPr/>
          <a:lstStyle/>
          <a:p>
            <a:fld id="{901E8AD2-6315-D943-8C4E-0539B6825FC2}" type="slidenum">
              <a:rPr lang="en-US" smtClean="0"/>
              <a:t>21</a:t>
            </a:fld>
            <a:endParaRPr lang="en-US"/>
          </a:p>
        </p:txBody>
      </p:sp>
    </p:spTree>
    <p:extLst>
      <p:ext uri="{BB962C8B-B14F-4D97-AF65-F5344CB8AC3E}">
        <p14:creationId xmlns:p14="http://schemas.microsoft.com/office/powerpoint/2010/main" val="64276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taken just one of the online resources available to researcher under the Responsible Conduct of Research tab that is an introduction </a:t>
            </a:r>
            <a:r>
              <a:rPr lang="en-US" dirty="0" err="1"/>
              <a:t>ot</a:t>
            </a:r>
            <a:r>
              <a:rPr lang="en-US" dirty="0"/>
              <a:t> the responsible conduct of research.</a:t>
            </a:r>
          </a:p>
        </p:txBody>
      </p:sp>
      <p:sp>
        <p:nvSpPr>
          <p:cNvPr id="4" name="Slide Number Placeholder 3"/>
          <p:cNvSpPr>
            <a:spLocks noGrp="1"/>
          </p:cNvSpPr>
          <p:nvPr>
            <p:ph type="sldNum" sz="quarter" idx="5"/>
          </p:nvPr>
        </p:nvSpPr>
        <p:spPr/>
        <p:txBody>
          <a:bodyPr/>
          <a:lstStyle/>
          <a:p>
            <a:fld id="{901E8AD2-6315-D943-8C4E-0539B6825FC2}" type="slidenum">
              <a:rPr lang="en-US" smtClean="0"/>
              <a:t>29</a:t>
            </a:fld>
            <a:endParaRPr lang="en-US"/>
          </a:p>
        </p:txBody>
      </p:sp>
    </p:spTree>
    <p:extLst>
      <p:ext uri="{BB962C8B-B14F-4D97-AF65-F5344CB8AC3E}">
        <p14:creationId xmlns:p14="http://schemas.microsoft.com/office/powerpoint/2010/main" val="129496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ori.hhs.go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cience.howstuffworks.com/innovation/science-questions/database-18000-retracted-scientific-papers-now-online.ht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3E28-5768-E74B-8558-3B04FD87E304}"/>
              </a:ext>
            </a:extLst>
          </p:cNvPr>
          <p:cNvSpPr>
            <a:spLocks noGrp="1"/>
          </p:cNvSpPr>
          <p:nvPr>
            <p:ph type="ctrTitle"/>
          </p:nvPr>
        </p:nvSpPr>
        <p:spPr>
          <a:xfrm>
            <a:off x="1041587" y="2323593"/>
            <a:ext cx="8733906" cy="1795497"/>
          </a:xfrm>
        </p:spPr>
        <p:txBody>
          <a:bodyPr>
            <a:noAutofit/>
          </a:bodyPr>
          <a:lstStyle/>
          <a:p>
            <a:pPr algn="l"/>
            <a:r>
              <a:rPr lang="en-US" sz="4000" b="1" dirty="0">
                <a:solidFill>
                  <a:schemeClr val="tx1"/>
                </a:solidFill>
                <a:latin typeface="Arial Black" panose="020B0604020202020204" pitchFamily="34" charset="0"/>
                <a:cs typeface="Arial Black" panose="020B0604020202020204" pitchFamily="34" charset="0"/>
              </a:rPr>
              <a:t>Research Integrity and Preventing Research Misconduct</a:t>
            </a:r>
          </a:p>
        </p:txBody>
      </p:sp>
      <p:sp>
        <p:nvSpPr>
          <p:cNvPr id="3" name="Subtitle 2">
            <a:extLst>
              <a:ext uri="{FF2B5EF4-FFF2-40B4-BE49-F238E27FC236}">
                <a16:creationId xmlns:a16="http://schemas.microsoft.com/office/drawing/2014/main" id="{D49CD05C-1B40-994A-A5B3-55E835FDD253}"/>
              </a:ext>
            </a:extLst>
          </p:cNvPr>
          <p:cNvSpPr>
            <a:spLocks noGrp="1"/>
          </p:cNvSpPr>
          <p:nvPr>
            <p:ph type="subTitle" idx="1"/>
          </p:nvPr>
        </p:nvSpPr>
        <p:spPr>
          <a:xfrm>
            <a:off x="1041587" y="4836827"/>
            <a:ext cx="7766936" cy="993817"/>
          </a:xfrm>
        </p:spPr>
        <p:txBody>
          <a:bodyPr>
            <a:normAutofit/>
          </a:bodyPr>
          <a:lstStyle/>
          <a:p>
            <a:pPr algn="l"/>
            <a:r>
              <a:rPr lang="en-US" dirty="0">
                <a:latin typeface="Arial" panose="020B0604020202020204" pitchFamily="34" charset="0"/>
                <a:cs typeface="Arial" panose="020B0604020202020204" pitchFamily="34" charset="0"/>
              </a:rPr>
              <a:t>Karen C. Johnson, MD, MPH</a:t>
            </a:r>
          </a:p>
          <a:p>
            <a:pPr algn="l"/>
            <a:r>
              <a:rPr lang="en-US" dirty="0">
                <a:latin typeface="Arial" panose="020B0604020202020204" pitchFamily="34" charset="0"/>
                <a:cs typeface="Arial" panose="020B0604020202020204" pitchFamily="34" charset="0"/>
              </a:rPr>
              <a:t>Michael L. Christensen, PharmD</a:t>
            </a:r>
          </a:p>
        </p:txBody>
      </p:sp>
      <p:sp>
        <p:nvSpPr>
          <p:cNvPr id="4" name="Subtitle 2">
            <a:extLst>
              <a:ext uri="{FF2B5EF4-FFF2-40B4-BE49-F238E27FC236}">
                <a16:creationId xmlns:a16="http://schemas.microsoft.com/office/drawing/2014/main" id="{F5A8099B-352A-3187-847E-618FA734DD4D}"/>
              </a:ext>
            </a:extLst>
          </p:cNvPr>
          <p:cNvSpPr txBox="1">
            <a:spLocks/>
          </p:cNvSpPr>
          <p:nvPr/>
        </p:nvSpPr>
        <p:spPr>
          <a:xfrm>
            <a:off x="1041587" y="847533"/>
            <a:ext cx="7766936" cy="99381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PRINCIPAL INVESTIGATOR RESEARCH TRAINING</a:t>
            </a:r>
          </a:p>
          <a:p>
            <a:pPr algn="l"/>
            <a:r>
              <a:rPr lang="en-US" b="1" dirty="0">
                <a:latin typeface="Arial" panose="020B0604020202020204" pitchFamily="34" charset="0"/>
                <a:cs typeface="Arial" panose="020B0604020202020204" pitchFamily="34" charset="0"/>
              </a:rPr>
              <a:t>SESSION 9:</a:t>
            </a:r>
          </a:p>
        </p:txBody>
      </p:sp>
    </p:spTree>
    <p:extLst>
      <p:ext uri="{BB962C8B-B14F-4D97-AF65-F5344CB8AC3E}">
        <p14:creationId xmlns:p14="http://schemas.microsoft.com/office/powerpoint/2010/main" val="277869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EC38658-9776-2A49-9408-7D2A2C55CF15}"/>
              </a:ext>
            </a:extLst>
          </p:cNvPr>
          <p:cNvSpPr>
            <a:spLocks noGrp="1" noChangeArrowheads="1"/>
          </p:cNvSpPr>
          <p:nvPr>
            <p:ph type="title"/>
          </p:nvPr>
        </p:nvSpPr>
        <p:spPr>
          <a:xfrm>
            <a:off x="572674" y="594361"/>
            <a:ext cx="7772400" cy="765175"/>
          </a:xfrm>
        </p:spPr>
        <p:txBody>
          <a:bodyPr>
            <a:normAutofit/>
          </a:bodyPr>
          <a:lstStyle/>
          <a:p>
            <a:r>
              <a:rPr lang="en-US" altLang="en-US" sz="4000" dirty="0">
                <a:latin typeface="Arial" panose="020B0604020202020204" pitchFamily="34" charset="0"/>
                <a:cs typeface="Arial" panose="020B0604020202020204" pitchFamily="34" charset="0"/>
              </a:rPr>
              <a:t>Research Misconduct Process</a:t>
            </a:r>
            <a:endParaRPr lang="en-US" altLang="en-US" sz="4000" dirty="0">
              <a:solidFill>
                <a:srgbClr val="FFFF00"/>
              </a:solidFill>
              <a:latin typeface="Arial" panose="020B0604020202020204" pitchFamily="34" charset="0"/>
              <a:cs typeface="Arial" panose="020B0604020202020204" pitchFamily="34" charset="0"/>
            </a:endParaRPr>
          </a:p>
        </p:txBody>
      </p:sp>
      <p:sp>
        <p:nvSpPr>
          <p:cNvPr id="68611" name="Rectangle 3">
            <a:extLst>
              <a:ext uri="{FF2B5EF4-FFF2-40B4-BE49-F238E27FC236}">
                <a16:creationId xmlns:a16="http://schemas.microsoft.com/office/drawing/2014/main" id="{F9563EBC-0043-DC4A-B551-504E69ABC0AA}"/>
              </a:ext>
            </a:extLst>
          </p:cNvPr>
          <p:cNvSpPr>
            <a:spLocks noGrp="1" noChangeArrowheads="1"/>
          </p:cNvSpPr>
          <p:nvPr>
            <p:ph type="body" idx="1"/>
          </p:nvPr>
        </p:nvSpPr>
        <p:spPr>
          <a:xfrm>
            <a:off x="572674" y="1517314"/>
            <a:ext cx="8458200" cy="5105400"/>
          </a:xfrm>
        </p:spPr>
        <p:txBody>
          <a:bodyPr>
            <a:normAutofit/>
          </a:bodyPr>
          <a:lstStyle/>
          <a:p>
            <a:pPr marL="0" indent="0">
              <a:buNone/>
            </a:pPr>
            <a:r>
              <a:rPr lang="en-US" altLang="en-US" sz="2400" dirty="0">
                <a:solidFill>
                  <a:schemeClr val="tx2"/>
                </a:solidFill>
                <a:latin typeface="Arial" panose="020B0604020202020204" pitchFamily="34" charset="0"/>
                <a:cs typeface="Arial" panose="020B0604020202020204" pitchFamily="34" charset="0"/>
              </a:rPr>
              <a:t>Inquiry:</a:t>
            </a:r>
            <a:r>
              <a:rPr lang="en-US" altLang="en-US" sz="2400" dirty="0">
                <a:latin typeface="Arial" panose="020B0604020202020204" pitchFamily="34" charset="0"/>
                <a:cs typeface="Arial" panose="020B0604020202020204" pitchFamily="34" charset="0"/>
              </a:rPr>
              <a:t> determines whether sufficient evidence exists to warrant an investigation</a:t>
            </a:r>
          </a:p>
          <a:p>
            <a:pPr marL="0" indent="0">
              <a:buNone/>
            </a:pPr>
            <a:endParaRPr lang="en-US" altLang="en-US" sz="2400" dirty="0">
              <a:latin typeface="Arial" panose="020B0604020202020204" pitchFamily="34" charset="0"/>
              <a:cs typeface="Arial" panose="020B0604020202020204" pitchFamily="34" charset="0"/>
            </a:endParaRPr>
          </a:p>
          <a:p>
            <a:pPr lvl="1"/>
            <a:r>
              <a:rPr lang="en-US" altLang="en-US" sz="2400" dirty="0">
                <a:latin typeface="Arial" panose="020B0604020202020204" pitchFamily="34" charset="0"/>
                <a:cs typeface="Arial" panose="020B0604020202020204" pitchFamily="34" charset="0"/>
              </a:rPr>
              <a:t>Confidential</a:t>
            </a:r>
          </a:p>
          <a:p>
            <a:pPr lvl="1"/>
            <a:r>
              <a:rPr lang="en-US" altLang="en-US" sz="2400" dirty="0">
                <a:latin typeface="Arial" panose="020B0604020202020204" pitchFamily="34" charset="0"/>
                <a:cs typeface="Arial" panose="020B0604020202020204" pitchFamily="34" charset="0"/>
              </a:rPr>
              <a:t>Within the university</a:t>
            </a:r>
          </a:p>
          <a:p>
            <a:pPr lvl="1"/>
            <a:r>
              <a:rPr lang="en-US" altLang="en-US" sz="2400" dirty="0">
                <a:latin typeface="Arial" panose="020B0604020202020204" pitchFamily="34" charset="0"/>
                <a:cs typeface="Arial" panose="020B0604020202020204" pitchFamily="34" charset="0"/>
              </a:rPr>
              <a:t>Determines merit</a:t>
            </a:r>
          </a:p>
          <a:p>
            <a:pPr lvl="1"/>
            <a:r>
              <a:rPr lang="en-US" altLang="en-US" sz="2400" dirty="0">
                <a:latin typeface="Arial" panose="020B0604020202020204" pitchFamily="34" charset="0"/>
                <a:cs typeface="Arial" panose="020B0604020202020204" pitchFamily="34" charset="0"/>
              </a:rPr>
              <a:t>If no merit found no notification required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133F2EC-B0CD-DC49-A848-17627511CA22}"/>
              </a:ext>
            </a:extLst>
          </p:cNvPr>
          <p:cNvSpPr>
            <a:spLocks noGrp="1" noChangeArrowheads="1"/>
          </p:cNvSpPr>
          <p:nvPr>
            <p:ph type="title"/>
          </p:nvPr>
        </p:nvSpPr>
        <p:spPr>
          <a:xfrm>
            <a:off x="1254303" y="473065"/>
            <a:ext cx="7772400" cy="765175"/>
          </a:xfrm>
        </p:spPr>
        <p:txBody>
          <a:bodyPr>
            <a:normAutofit/>
          </a:bodyPr>
          <a:lstStyle/>
          <a:p>
            <a:r>
              <a:rPr lang="en-US" altLang="en-US" sz="4000" dirty="0">
                <a:latin typeface="Arial" panose="020B0604020202020204" pitchFamily="34" charset="0"/>
                <a:cs typeface="Arial" panose="020B0604020202020204" pitchFamily="34" charset="0"/>
              </a:rPr>
              <a:t>Research Misconduct Process</a:t>
            </a:r>
            <a:endParaRPr lang="en-US" altLang="en-US" sz="4000" dirty="0">
              <a:solidFill>
                <a:srgbClr val="FFFF00"/>
              </a:solidFill>
              <a:latin typeface="Arial" panose="020B0604020202020204" pitchFamily="34" charset="0"/>
              <a:cs typeface="Arial" panose="020B0604020202020204" pitchFamily="34" charset="0"/>
            </a:endParaRPr>
          </a:p>
        </p:txBody>
      </p:sp>
      <p:sp>
        <p:nvSpPr>
          <p:cNvPr id="68611" name="Rectangle 3">
            <a:extLst>
              <a:ext uri="{FF2B5EF4-FFF2-40B4-BE49-F238E27FC236}">
                <a16:creationId xmlns:a16="http://schemas.microsoft.com/office/drawing/2014/main" id="{AB523FF4-21A5-8E4B-BBEC-D27BFE7292A1}"/>
              </a:ext>
            </a:extLst>
          </p:cNvPr>
          <p:cNvSpPr>
            <a:spLocks noGrp="1" noChangeArrowheads="1"/>
          </p:cNvSpPr>
          <p:nvPr>
            <p:ph type="body" idx="1"/>
          </p:nvPr>
        </p:nvSpPr>
        <p:spPr>
          <a:xfrm>
            <a:off x="1254303" y="1279535"/>
            <a:ext cx="8153400" cy="5105400"/>
          </a:xfrm>
        </p:spPr>
        <p:txBody>
          <a:bodyPr>
            <a:normAutofit/>
          </a:bodyPr>
          <a:lstStyle/>
          <a:p>
            <a:pPr marL="0" indent="0">
              <a:buNone/>
              <a:defRPr/>
            </a:pPr>
            <a:r>
              <a:rPr lang="en-US" altLang="en-US" sz="2400" b="1" dirty="0">
                <a:solidFill>
                  <a:schemeClr val="tx2"/>
                </a:solidFill>
                <a:latin typeface="Arial" panose="020B0604020202020204" pitchFamily="34" charset="0"/>
                <a:cs typeface="Arial" panose="020B0604020202020204" pitchFamily="34" charset="0"/>
              </a:rPr>
              <a:t>Investigation:</a:t>
            </a:r>
            <a:r>
              <a:rPr lang="en-US" altLang="en-US" sz="2400" b="1" dirty="0">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Determines whether or not misconduct was committed and its scope</a:t>
            </a:r>
          </a:p>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Assesses the integrity of the scientific record and recommends remediation</a:t>
            </a:r>
          </a:p>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Recommends sanctions</a:t>
            </a:r>
          </a:p>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Institution must notify the sponsor</a:t>
            </a:r>
          </a:p>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Can be conducted by university or ORI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BEDE526-43B2-7A4D-8EEC-EBA660ABD23D}"/>
              </a:ext>
            </a:extLst>
          </p:cNvPr>
          <p:cNvSpPr>
            <a:spLocks noGrp="1" noChangeArrowheads="1"/>
          </p:cNvSpPr>
          <p:nvPr>
            <p:ph type="title"/>
          </p:nvPr>
        </p:nvSpPr>
        <p:spPr>
          <a:xfrm>
            <a:off x="973478" y="570216"/>
            <a:ext cx="7772400" cy="765175"/>
          </a:xfrm>
        </p:spPr>
        <p:txBody>
          <a:bodyPr>
            <a:normAutofit/>
          </a:bodyPr>
          <a:lstStyle/>
          <a:p>
            <a:r>
              <a:rPr lang="en-US" altLang="en-US" sz="4000" dirty="0">
                <a:latin typeface="Arial" panose="020B0604020202020204" pitchFamily="34" charset="0"/>
                <a:cs typeface="Arial" panose="020B0604020202020204" pitchFamily="34" charset="0"/>
              </a:rPr>
              <a:t>Research Misconduct Process</a:t>
            </a:r>
            <a:endParaRPr lang="en-US" altLang="en-US" sz="4000" dirty="0">
              <a:solidFill>
                <a:srgbClr val="FFFF00"/>
              </a:solidFill>
              <a:latin typeface="Arial" panose="020B0604020202020204" pitchFamily="34" charset="0"/>
              <a:cs typeface="Arial" panose="020B0604020202020204" pitchFamily="34" charset="0"/>
            </a:endParaRPr>
          </a:p>
        </p:txBody>
      </p:sp>
      <p:sp>
        <p:nvSpPr>
          <p:cNvPr id="68611" name="Rectangle 3">
            <a:extLst>
              <a:ext uri="{FF2B5EF4-FFF2-40B4-BE49-F238E27FC236}">
                <a16:creationId xmlns:a16="http://schemas.microsoft.com/office/drawing/2014/main" id="{E1450FD9-02BD-FE45-AB8A-5C6F99E1F7B4}"/>
              </a:ext>
            </a:extLst>
          </p:cNvPr>
          <p:cNvSpPr>
            <a:spLocks noGrp="1" noChangeArrowheads="1"/>
          </p:cNvSpPr>
          <p:nvPr>
            <p:ph type="body" idx="1"/>
          </p:nvPr>
        </p:nvSpPr>
        <p:spPr>
          <a:xfrm>
            <a:off x="973478" y="1505114"/>
            <a:ext cx="7883525" cy="5105400"/>
          </a:xfrm>
        </p:spPr>
        <p:txBody>
          <a:bodyPr>
            <a:normAutofit/>
          </a:bodyPr>
          <a:lstStyle/>
          <a:p>
            <a:pPr marL="0" indent="0">
              <a:buNone/>
            </a:pPr>
            <a:r>
              <a:rPr lang="en-US" altLang="en-US" sz="2800" dirty="0">
                <a:solidFill>
                  <a:schemeClr val="tx2"/>
                </a:solidFill>
                <a:latin typeface="Arial" panose="020B0604020202020204" pitchFamily="34" charset="0"/>
                <a:cs typeface="Arial" panose="020B0604020202020204" pitchFamily="34" charset="0"/>
              </a:rPr>
              <a:t>Consequences:</a:t>
            </a:r>
            <a:r>
              <a:rPr lang="en-US" altLang="en-US" sz="28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sanctions, including termination of employment and debarment from federal research participation </a:t>
            </a:r>
          </a:p>
          <a:p>
            <a:pPr lvl="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remediation of scientific record </a:t>
            </a:r>
          </a:p>
          <a:p>
            <a:pPr lvl="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public notification </a:t>
            </a:r>
          </a:p>
          <a:p>
            <a:pPr lvl="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imprisonment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110008F-4815-B04E-8700-B446592B9369}"/>
              </a:ext>
            </a:extLst>
          </p:cNvPr>
          <p:cNvSpPr>
            <a:spLocks noGrp="1" noChangeArrowheads="1"/>
          </p:cNvSpPr>
          <p:nvPr>
            <p:ph type="title"/>
          </p:nvPr>
        </p:nvSpPr>
        <p:spPr>
          <a:xfrm>
            <a:off x="1088205" y="666208"/>
            <a:ext cx="7772400" cy="762000"/>
          </a:xfrm>
        </p:spPr>
        <p:txBody>
          <a:bodyPr>
            <a:normAutofit/>
          </a:bodyPr>
          <a:lstStyle/>
          <a:p>
            <a:r>
              <a:rPr lang="en-US" altLang="en-US" sz="4000" dirty="0">
                <a:latin typeface="Arial" panose="020B0604020202020204" pitchFamily="34" charset="0"/>
                <a:cs typeface="Arial" panose="020B0604020202020204" pitchFamily="34" charset="0"/>
              </a:rPr>
              <a:t>Benefits of Whistleblowing</a:t>
            </a:r>
          </a:p>
        </p:txBody>
      </p:sp>
      <p:sp>
        <p:nvSpPr>
          <p:cNvPr id="70661" name="Rectangle 5">
            <a:extLst>
              <a:ext uri="{FF2B5EF4-FFF2-40B4-BE49-F238E27FC236}">
                <a16:creationId xmlns:a16="http://schemas.microsoft.com/office/drawing/2014/main" id="{4C6F2887-8FED-5145-ABC5-227C11F1A922}"/>
              </a:ext>
            </a:extLst>
          </p:cNvPr>
          <p:cNvSpPr>
            <a:spLocks noGrp="1" noChangeArrowheads="1"/>
          </p:cNvSpPr>
          <p:nvPr>
            <p:ph type="body" sz="half" idx="1"/>
          </p:nvPr>
        </p:nvSpPr>
        <p:spPr>
          <a:xfrm>
            <a:off x="1088205" y="1732051"/>
            <a:ext cx="8077310" cy="3810000"/>
          </a:xfrm>
        </p:spPr>
        <p:txBody>
          <a:bodyPr>
            <a:normAutofit/>
          </a:bodyPr>
          <a:lstStyle/>
          <a:p>
            <a:pPr>
              <a:lnSpc>
                <a:spcPct val="90000"/>
              </a:lnSpc>
            </a:pPr>
            <a:r>
              <a:rPr lang="en-US" altLang="en-US" sz="2800" dirty="0">
                <a:latin typeface="Arial" panose="020B0604020202020204" pitchFamily="34" charset="0"/>
                <a:cs typeface="Arial" panose="020B0604020202020204" pitchFamily="34" charset="0"/>
              </a:rPr>
              <a:t>To ensure that the scientific record is correct </a:t>
            </a:r>
          </a:p>
          <a:p>
            <a:pPr>
              <a:lnSpc>
                <a:spcPct val="90000"/>
              </a:lnSpc>
            </a:pPr>
            <a:r>
              <a:rPr lang="en-US" altLang="en-US" sz="2800" dirty="0">
                <a:latin typeface="Arial" panose="020B0604020202020204" pitchFamily="34" charset="0"/>
                <a:cs typeface="Arial" panose="020B0604020202020204" pitchFamily="34" charset="0"/>
              </a:rPr>
              <a:t>To comply with regulations </a:t>
            </a:r>
          </a:p>
          <a:p>
            <a:pPr>
              <a:lnSpc>
                <a:spcPct val="90000"/>
              </a:lnSpc>
            </a:pPr>
            <a:r>
              <a:rPr lang="en-US" altLang="en-US" sz="2800" dirty="0">
                <a:latin typeface="Arial" panose="020B0604020202020204" pitchFamily="34" charset="0"/>
                <a:cs typeface="Arial" panose="020B0604020202020204" pitchFamily="34" charset="0"/>
              </a:rPr>
              <a:t>To prevent future misconduct </a:t>
            </a:r>
          </a:p>
          <a:p>
            <a:pPr>
              <a:lnSpc>
                <a:spcPct val="90000"/>
              </a:lnSpc>
            </a:pPr>
            <a:r>
              <a:rPr lang="en-US" altLang="en-US" sz="2800" dirty="0">
                <a:latin typeface="Arial" panose="020B0604020202020204" pitchFamily="34" charset="0"/>
                <a:cs typeface="Arial" panose="020B0604020202020204" pitchFamily="34" charset="0"/>
              </a:rPr>
              <a:t>To protect one’s own reputation or the reputation of another </a:t>
            </a:r>
          </a:p>
          <a:p>
            <a:pPr>
              <a:lnSpc>
                <a:spcPct val="90000"/>
              </a:lnSpc>
            </a:pPr>
            <a:r>
              <a:rPr lang="en-US" altLang="en-US" sz="2800" dirty="0">
                <a:latin typeface="Arial" panose="020B0604020202020204" pitchFamily="34" charset="0"/>
                <a:cs typeface="Arial" panose="020B0604020202020204" pitchFamily="34" charset="0"/>
              </a:rPr>
              <a:t>To punish wrongdoer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2998BC3-0FD7-B348-9A7B-6CE215DC22BA}"/>
              </a:ext>
            </a:extLst>
          </p:cNvPr>
          <p:cNvSpPr>
            <a:spLocks noGrp="1" noChangeArrowheads="1"/>
          </p:cNvSpPr>
          <p:nvPr>
            <p:ph type="title"/>
          </p:nvPr>
        </p:nvSpPr>
        <p:spPr>
          <a:xfrm>
            <a:off x="825257" y="629585"/>
            <a:ext cx="7772400" cy="762000"/>
          </a:xfrm>
        </p:spPr>
        <p:txBody>
          <a:bodyPr>
            <a:normAutofit/>
          </a:bodyPr>
          <a:lstStyle/>
          <a:p>
            <a:r>
              <a:rPr lang="en-US" altLang="en-US" sz="4000" dirty="0">
                <a:latin typeface="Arial" panose="020B0604020202020204" pitchFamily="34" charset="0"/>
                <a:cs typeface="Arial" panose="020B0604020202020204" pitchFamily="34" charset="0"/>
              </a:rPr>
              <a:t>Risks of Whistleblowing</a:t>
            </a:r>
          </a:p>
        </p:txBody>
      </p:sp>
      <p:sp>
        <p:nvSpPr>
          <p:cNvPr id="70662" name="Rectangle 6">
            <a:extLst>
              <a:ext uri="{FF2B5EF4-FFF2-40B4-BE49-F238E27FC236}">
                <a16:creationId xmlns:a16="http://schemas.microsoft.com/office/drawing/2014/main" id="{33984A0B-6D08-4544-8CB9-4FBA69D5C50B}"/>
              </a:ext>
            </a:extLst>
          </p:cNvPr>
          <p:cNvSpPr>
            <a:spLocks noGrp="1" noChangeArrowheads="1"/>
          </p:cNvSpPr>
          <p:nvPr>
            <p:ph type="body" sz="half" idx="2"/>
          </p:nvPr>
        </p:nvSpPr>
        <p:spPr>
          <a:xfrm>
            <a:off x="896694" y="1600190"/>
            <a:ext cx="7700963" cy="2840038"/>
          </a:xfrm>
        </p:spPr>
        <p:txBody>
          <a:bodyPr>
            <a:normAutofit/>
          </a:bodyPr>
          <a:lstStyle/>
          <a:p>
            <a:pPr>
              <a:lnSpc>
                <a:spcPct val="90000"/>
              </a:lnSpc>
            </a:pPr>
            <a:r>
              <a:rPr lang="en-US" altLang="en-US" sz="2800" dirty="0">
                <a:latin typeface="Arial" panose="020B0604020202020204" pitchFamily="34" charset="0"/>
                <a:cs typeface="Arial" panose="020B0604020202020204" pitchFamily="34" charset="0"/>
              </a:rPr>
              <a:t>Allegations are not borne out </a:t>
            </a:r>
          </a:p>
          <a:p>
            <a:pPr>
              <a:lnSpc>
                <a:spcPct val="90000"/>
              </a:lnSpc>
            </a:pPr>
            <a:r>
              <a:rPr lang="en-US" altLang="en-US" sz="2800" dirty="0">
                <a:latin typeface="Arial" panose="020B0604020202020204" pitchFamily="34" charset="0"/>
                <a:cs typeface="Arial" panose="020B0604020202020204" pitchFamily="34" charset="0"/>
              </a:rPr>
              <a:t>Time, effort and emotion intensive </a:t>
            </a:r>
          </a:p>
          <a:p>
            <a:pPr>
              <a:lnSpc>
                <a:spcPct val="90000"/>
              </a:lnSpc>
            </a:pPr>
            <a:r>
              <a:rPr lang="en-US" altLang="en-US" sz="2800" dirty="0">
                <a:latin typeface="Arial" panose="020B0604020202020204" pitchFamily="34" charset="0"/>
                <a:cs typeface="Arial" panose="020B0604020202020204" pitchFamily="34" charset="0"/>
              </a:rPr>
              <a:t>Retaliation by respondent or respondent’s institution </a:t>
            </a:r>
          </a:p>
          <a:p>
            <a:pPr>
              <a:lnSpc>
                <a:spcPct val="90000"/>
              </a:lnSpc>
            </a:pPr>
            <a:r>
              <a:rPr lang="en-US" altLang="en-US" sz="2800" dirty="0">
                <a:latin typeface="Arial" panose="020B0604020202020204" pitchFamily="34" charset="0"/>
                <a:cs typeface="Arial" panose="020B0604020202020204" pitchFamily="34" charset="0"/>
              </a:rPr>
              <a:t>Gain reputation as a trouble-maker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5509528-ED50-0747-AF7C-0FC7B76C1C81}"/>
              </a:ext>
            </a:extLst>
          </p:cNvPr>
          <p:cNvSpPr>
            <a:spLocks noGrp="1" noChangeArrowheads="1"/>
          </p:cNvSpPr>
          <p:nvPr>
            <p:ph type="title"/>
          </p:nvPr>
        </p:nvSpPr>
        <p:spPr>
          <a:xfrm>
            <a:off x="761144" y="598471"/>
            <a:ext cx="7772400" cy="863885"/>
          </a:xfrm>
        </p:spPr>
        <p:txBody>
          <a:bodyPr>
            <a:normAutofit/>
          </a:bodyPr>
          <a:lstStyle/>
          <a:p>
            <a:r>
              <a:rPr lang="en-US" altLang="en-US" sz="4000" dirty="0">
                <a:latin typeface="Arial" panose="020B0604020202020204" pitchFamily="34" charset="0"/>
                <a:cs typeface="Arial" panose="020B0604020202020204" pitchFamily="34" charset="0"/>
              </a:rPr>
              <a:t>Whistleblower Protection</a:t>
            </a:r>
          </a:p>
        </p:txBody>
      </p:sp>
      <p:sp>
        <p:nvSpPr>
          <p:cNvPr id="28675" name="Content Placeholder 3">
            <a:extLst>
              <a:ext uri="{FF2B5EF4-FFF2-40B4-BE49-F238E27FC236}">
                <a16:creationId xmlns:a16="http://schemas.microsoft.com/office/drawing/2014/main" id="{6C981863-1468-534D-97C0-DF716EB2B9D3}"/>
              </a:ext>
            </a:extLst>
          </p:cNvPr>
          <p:cNvSpPr>
            <a:spLocks noGrp="1" noChangeArrowheads="1"/>
          </p:cNvSpPr>
          <p:nvPr>
            <p:ph sz="half" idx="2"/>
          </p:nvPr>
        </p:nvSpPr>
        <p:spPr>
          <a:xfrm>
            <a:off x="761144" y="1688267"/>
            <a:ext cx="7924800" cy="4114800"/>
          </a:xfrm>
        </p:spPr>
        <p:txBody>
          <a:bodyPr>
            <a:normAutofit/>
          </a:bodyPr>
          <a:lstStyle/>
          <a:p>
            <a:r>
              <a:rPr lang="en-US" altLang="en-US" sz="2400" dirty="0">
                <a:latin typeface="Arial" panose="020B0604020202020204" pitchFamily="34" charset="0"/>
                <a:cs typeface="Arial" panose="020B0604020202020204" pitchFamily="34" charset="0"/>
              </a:rPr>
              <a:t>Institutions are required to protect the whistleblower to the maximum extent possible, the privacy of those in good faith report apparent misconduct and to undertake diligent efforts to protect the positions and reputations of those persons, who in good faith report apparent misconduct</a:t>
            </a:r>
          </a:p>
          <a:p>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Federal Whistleblower Protection Act of 1989</a:t>
            </a:r>
          </a:p>
          <a:p>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2C900E-2586-C741-B1F7-DCA8C18A60B3}"/>
              </a:ext>
            </a:extLst>
          </p:cNvPr>
          <p:cNvSpPr>
            <a:spLocks noGrp="1" noChangeArrowheads="1"/>
          </p:cNvSpPr>
          <p:nvPr>
            <p:ph type="title"/>
          </p:nvPr>
        </p:nvSpPr>
        <p:spPr>
          <a:xfrm>
            <a:off x="631004" y="393127"/>
            <a:ext cx="8534400" cy="1143000"/>
          </a:xfrm>
        </p:spPr>
        <p:txBody>
          <a:bodyPr>
            <a:normAutofit/>
          </a:bodyPr>
          <a:lstStyle/>
          <a:p>
            <a:r>
              <a:rPr lang="en-US" altLang="en-US" sz="4000" dirty="0">
                <a:latin typeface="Arial" panose="020B0604020202020204" pitchFamily="34" charset="0"/>
                <a:cs typeface="Arial" panose="020B0604020202020204" pitchFamily="34" charset="0"/>
              </a:rPr>
              <a:t>Office of Research Integrity (ORI)</a:t>
            </a:r>
          </a:p>
        </p:txBody>
      </p:sp>
      <p:sp>
        <p:nvSpPr>
          <p:cNvPr id="31747" name="TextBox 4">
            <a:extLst>
              <a:ext uri="{FF2B5EF4-FFF2-40B4-BE49-F238E27FC236}">
                <a16:creationId xmlns:a16="http://schemas.microsoft.com/office/drawing/2014/main" id="{5E25FA28-47CA-AA41-8F95-3CF7BBE69829}"/>
              </a:ext>
            </a:extLst>
          </p:cNvPr>
          <p:cNvSpPr txBox="1">
            <a:spLocks noChangeArrowheads="1"/>
          </p:cNvSpPr>
          <p:nvPr/>
        </p:nvSpPr>
        <p:spPr bwMode="auto">
          <a:xfrm>
            <a:off x="805666" y="1342490"/>
            <a:ext cx="66864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latin typeface="Arial" panose="020B0604020202020204" pitchFamily="34" charset="0"/>
                <a:cs typeface="Arial" panose="020B0604020202020204" pitchFamily="34" charset="0"/>
              </a:rPr>
              <a:t>Formed in 1993</a:t>
            </a:r>
          </a:p>
          <a:p>
            <a:pPr>
              <a:spcBef>
                <a:spcPct val="0"/>
              </a:spcBef>
            </a:pPr>
            <a:r>
              <a:rPr lang="en-US" altLang="en-US" sz="2400" dirty="0">
                <a:latin typeface="Arial" panose="020B0604020202020204" pitchFamily="34" charset="0"/>
                <a:cs typeface="Arial" panose="020B0604020202020204" pitchFamily="34" charset="0"/>
              </a:rPr>
              <a:t>Responsible for PHS grants (NIH, CDC, </a:t>
            </a:r>
            <a:r>
              <a:rPr lang="en-US" altLang="en-US" sz="2400" dirty="0" err="1">
                <a:latin typeface="Arial" panose="020B0604020202020204" pitchFamily="34" charset="0"/>
                <a:cs typeface="Arial" panose="020B0604020202020204" pitchFamily="34" charset="0"/>
              </a:rPr>
              <a:t>ect</a:t>
            </a:r>
            <a:r>
              <a:rPr lang="en-US" altLang="en-US" sz="2400" dirty="0">
                <a:latin typeface="Arial" panose="020B0604020202020204" pitchFamily="34" charset="0"/>
                <a:cs typeface="Arial" panose="020B0604020202020204" pitchFamily="34" charset="0"/>
              </a:rPr>
              <a:t>)</a:t>
            </a:r>
          </a:p>
          <a:p>
            <a:pPr>
              <a:spcBef>
                <a:spcPct val="0"/>
              </a:spcBef>
            </a:pPr>
            <a:r>
              <a:rPr lang="en-US" altLang="en-US" sz="2400" dirty="0">
                <a:latin typeface="Arial" panose="020B0604020202020204" pitchFamily="34" charset="0"/>
                <a:cs typeface="Arial" panose="020B0604020202020204" pitchFamily="34" charset="0"/>
              </a:rPr>
              <a:t>Responds to reports of misconduct</a:t>
            </a:r>
          </a:p>
          <a:p>
            <a:pPr>
              <a:spcBef>
                <a:spcPct val="0"/>
              </a:spcBef>
            </a:pPr>
            <a:r>
              <a:rPr lang="en-US" altLang="en-US" sz="2400" dirty="0">
                <a:latin typeface="Arial" panose="020B0604020202020204" pitchFamily="34" charset="0"/>
                <a:cs typeface="Arial" panose="020B0604020202020204" pitchFamily="34" charset="0"/>
              </a:rPr>
              <a:t>Responsible for promoting Integrity </a:t>
            </a:r>
          </a:p>
          <a:p>
            <a:pPr>
              <a:spcBef>
                <a:spcPct val="0"/>
              </a:spcBef>
            </a:pPr>
            <a:r>
              <a:rPr lang="en-US" altLang="en-US" sz="2400" dirty="0">
                <a:latin typeface="Arial" panose="020B0604020202020204" pitchFamily="34" charset="0"/>
                <a:cs typeface="Arial" panose="020B0604020202020204" pitchFamily="34" charset="0"/>
              </a:rPr>
              <a:t>Reports to the Secretary of the US DHHS</a:t>
            </a:r>
          </a:p>
        </p:txBody>
      </p:sp>
      <p:sp>
        <p:nvSpPr>
          <p:cNvPr id="31748" name="TextBox 5">
            <a:extLst>
              <a:ext uri="{FF2B5EF4-FFF2-40B4-BE49-F238E27FC236}">
                <a16:creationId xmlns:a16="http://schemas.microsoft.com/office/drawing/2014/main" id="{8A1CF84E-752B-D14F-82D6-AC5E2CC0EAF7}"/>
              </a:ext>
            </a:extLst>
          </p:cNvPr>
          <p:cNvSpPr txBox="1">
            <a:spLocks noChangeArrowheads="1"/>
          </p:cNvSpPr>
          <p:nvPr/>
        </p:nvSpPr>
        <p:spPr bwMode="auto">
          <a:xfrm>
            <a:off x="3075754" y="5697257"/>
            <a:ext cx="2783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hlinkClick r:id="rId2"/>
              </a:rPr>
              <a:t>https://ori.hhs.gov/</a:t>
            </a:r>
            <a:r>
              <a:rPr lang="en-US" altLang="en-US" sz="2400" dirty="0">
                <a:latin typeface="Arial" panose="020B0604020202020204" pitchFamily="34" charset="0"/>
                <a:cs typeface="Arial" panose="020B0604020202020204" pitchFamily="34" charset="0"/>
              </a:rPr>
              <a:t> </a:t>
            </a:r>
          </a:p>
        </p:txBody>
      </p:sp>
      <p:sp>
        <p:nvSpPr>
          <p:cNvPr id="6" name="Rectangle 1">
            <a:extLst>
              <a:ext uri="{FF2B5EF4-FFF2-40B4-BE49-F238E27FC236}">
                <a16:creationId xmlns:a16="http://schemas.microsoft.com/office/drawing/2014/main" id="{EFFBCC75-C8C5-8046-9C9C-202C330DD0BE}"/>
              </a:ext>
            </a:extLst>
          </p:cNvPr>
          <p:cNvSpPr>
            <a:spLocks noChangeArrowheads="1"/>
          </p:cNvSpPr>
          <p:nvPr/>
        </p:nvSpPr>
        <p:spPr bwMode="auto">
          <a:xfrm>
            <a:off x="805666" y="3429000"/>
            <a:ext cx="8898773"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400" dirty="0">
                <a:latin typeface="Arial" panose="020B0604020202020204" pitchFamily="34" charset="0"/>
                <a:cs typeface="Arial" panose="020B0604020202020204" pitchFamily="34" charset="0"/>
              </a:rPr>
              <a:t>ORI has statutory authority to respond to allegations of research misconduct when supported by </a:t>
            </a:r>
            <a:r>
              <a:rPr lang="en-US" altLang="en-US" sz="2400" i="1" dirty="0">
                <a:latin typeface="Arial" panose="020B0604020202020204" pitchFamily="34" charset="0"/>
                <a:cs typeface="Arial" panose="020B0604020202020204" pitchFamily="34" charset="0"/>
              </a:rPr>
              <a:t>Public Health Service funds, </a:t>
            </a:r>
            <a:r>
              <a:rPr lang="en-US" altLang="en-US" sz="2400" dirty="0">
                <a:latin typeface="Arial" panose="020B0604020202020204" pitchFamily="34" charset="0"/>
                <a:cs typeface="Arial" panose="020B0604020202020204" pitchFamily="34" charset="0"/>
              </a:rPr>
              <a:t>42 USC 289b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87AE3CE-1C9D-0641-9481-4D281707D32B}"/>
              </a:ext>
            </a:extLst>
          </p:cNvPr>
          <p:cNvSpPr>
            <a:spLocks noGrp="1" noChangeArrowheads="1"/>
          </p:cNvSpPr>
          <p:nvPr>
            <p:ph type="title"/>
          </p:nvPr>
        </p:nvSpPr>
        <p:spPr>
          <a:xfrm>
            <a:off x="797959" y="491014"/>
            <a:ext cx="9144000" cy="1143000"/>
          </a:xfrm>
        </p:spPr>
        <p:txBody>
          <a:bodyPr/>
          <a:lstStyle/>
          <a:p>
            <a:r>
              <a:rPr lang="en-US" altLang="en-US" sz="4000" dirty="0">
                <a:latin typeface="Arial" panose="020B0604020202020204" pitchFamily="34" charset="0"/>
                <a:cs typeface="Arial" panose="020B0604020202020204" pitchFamily="34" charset="0"/>
              </a:rPr>
              <a:t>ORI Functions and Activities</a:t>
            </a:r>
          </a:p>
        </p:txBody>
      </p:sp>
      <p:sp>
        <p:nvSpPr>
          <p:cNvPr id="34819" name="Rectangle 3">
            <a:extLst>
              <a:ext uri="{FF2B5EF4-FFF2-40B4-BE49-F238E27FC236}">
                <a16:creationId xmlns:a16="http://schemas.microsoft.com/office/drawing/2014/main" id="{06544D92-D4D6-D24A-BBD8-764FC83C34A2}"/>
              </a:ext>
            </a:extLst>
          </p:cNvPr>
          <p:cNvSpPr>
            <a:spLocks noGrp="1" noChangeArrowheads="1"/>
          </p:cNvSpPr>
          <p:nvPr>
            <p:ph type="body" idx="1"/>
          </p:nvPr>
        </p:nvSpPr>
        <p:spPr>
          <a:xfrm>
            <a:off x="797959" y="1634014"/>
            <a:ext cx="8468001" cy="5334000"/>
          </a:xfrm>
        </p:spPr>
        <p:txBody>
          <a:bodyPr>
            <a:normAutofit/>
          </a:bodyPr>
          <a:lstStyle/>
          <a:p>
            <a:r>
              <a:rPr lang="en-US" altLang="en-US" sz="2400" dirty="0">
                <a:latin typeface="Arial" panose="020B0604020202020204" pitchFamily="34" charset="0"/>
                <a:cs typeface="Arial" panose="020B0604020202020204" pitchFamily="34" charset="0"/>
              </a:rPr>
              <a:t>Receive and assess allegations of research misconduct</a:t>
            </a:r>
          </a:p>
          <a:p>
            <a:r>
              <a:rPr lang="en-US" altLang="en-US" sz="2400" dirty="0">
                <a:latin typeface="Arial" panose="020B0604020202020204" pitchFamily="34" charset="0"/>
                <a:cs typeface="Arial" panose="020B0604020202020204" pitchFamily="34" charset="0"/>
              </a:rPr>
              <a:t>Determine ORI jurisdiction</a:t>
            </a:r>
          </a:p>
          <a:p>
            <a:r>
              <a:rPr lang="en-US" altLang="en-US" sz="2400" dirty="0">
                <a:latin typeface="Arial" panose="020B0604020202020204" pitchFamily="34" charset="0"/>
                <a:cs typeface="Arial" panose="020B0604020202020204" pitchFamily="34" charset="0"/>
              </a:rPr>
              <a:t>Oversee institutional inquiry and investigation reports and procedures</a:t>
            </a:r>
          </a:p>
          <a:p>
            <a:r>
              <a:rPr lang="en-US" altLang="en-US" sz="2400" dirty="0">
                <a:latin typeface="Arial" panose="020B0604020202020204" pitchFamily="34" charset="0"/>
                <a:cs typeface="Arial" panose="020B0604020202020204" pitchFamily="34" charset="0"/>
              </a:rPr>
              <a:t>Make determinations of misconduct or recommendations for settlement</a:t>
            </a:r>
          </a:p>
          <a:p>
            <a:r>
              <a:rPr lang="en-US" altLang="en-US" sz="2400" dirty="0">
                <a:latin typeface="Arial" panose="020B0604020202020204" pitchFamily="34" charset="0"/>
                <a:cs typeface="Arial" panose="020B0604020202020204" pitchFamily="34" charset="0"/>
              </a:rPr>
              <a:t>Participate in civil or criminal cases of alleged research misconduct directly or through other offices, including HHS OIG, US Attorney’s Office or in collaboration with other federal agencies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64CB573-EDE3-114C-969D-0AA024E15399}"/>
              </a:ext>
            </a:extLst>
          </p:cNvPr>
          <p:cNvSpPr>
            <a:spLocks noGrp="1" noChangeArrowheads="1"/>
          </p:cNvSpPr>
          <p:nvPr>
            <p:ph type="title"/>
          </p:nvPr>
        </p:nvSpPr>
        <p:spPr>
          <a:xfrm>
            <a:off x="920356" y="461963"/>
            <a:ext cx="7772400" cy="755651"/>
          </a:xfrm>
        </p:spPr>
        <p:txBody>
          <a:bodyPr>
            <a:normAutofit/>
          </a:bodyPr>
          <a:lstStyle/>
          <a:p>
            <a:r>
              <a:rPr lang="en-US" altLang="en-US" sz="4000" dirty="0">
                <a:latin typeface="Arial" panose="020B0604020202020204" pitchFamily="34" charset="0"/>
                <a:cs typeface="Arial" panose="020B0604020202020204" pitchFamily="34" charset="0"/>
              </a:rPr>
              <a:t>ORI Functions and Activities</a:t>
            </a:r>
          </a:p>
        </p:txBody>
      </p:sp>
      <p:sp>
        <p:nvSpPr>
          <p:cNvPr id="35843" name="Rectangle 3">
            <a:extLst>
              <a:ext uri="{FF2B5EF4-FFF2-40B4-BE49-F238E27FC236}">
                <a16:creationId xmlns:a16="http://schemas.microsoft.com/office/drawing/2014/main" id="{FDF70D5B-836B-804B-85AA-1455FBF2902F}"/>
              </a:ext>
            </a:extLst>
          </p:cNvPr>
          <p:cNvSpPr>
            <a:spLocks noGrp="1" noChangeArrowheads="1"/>
          </p:cNvSpPr>
          <p:nvPr>
            <p:ph type="body" idx="1"/>
          </p:nvPr>
        </p:nvSpPr>
        <p:spPr>
          <a:xfrm>
            <a:off x="920356" y="1366837"/>
            <a:ext cx="8733889" cy="5029200"/>
          </a:xfrm>
        </p:spPr>
        <p:txBody>
          <a:bodyPr>
            <a:noAutofit/>
          </a:bodyPr>
          <a:lstStyle/>
          <a:p>
            <a:r>
              <a:rPr lang="en-US" altLang="en-US" sz="2400" dirty="0">
                <a:latin typeface="Arial" panose="020B0604020202020204" pitchFamily="34" charset="0"/>
                <a:cs typeface="Arial" panose="020B0604020202020204" pitchFamily="34" charset="0"/>
              </a:rPr>
              <a:t>Protect the confidentiality of respondents, complainants, and witnesses</a:t>
            </a:r>
          </a:p>
          <a:p>
            <a:r>
              <a:rPr lang="en-US" altLang="en-US" sz="2400" dirty="0">
                <a:latin typeface="Arial" panose="020B0604020202020204" pitchFamily="34" charset="0"/>
                <a:cs typeface="Arial" panose="020B0604020202020204" pitchFamily="34" charset="0"/>
              </a:rPr>
              <a:t>Protect the complainant from retaliation through regulatory obligations imposed on the research institutions</a:t>
            </a:r>
          </a:p>
          <a:p>
            <a:pPr>
              <a:lnSpc>
                <a:spcPct val="90000"/>
              </a:lnSpc>
            </a:pPr>
            <a:r>
              <a:rPr lang="en-US" altLang="en-US" sz="2400" dirty="0">
                <a:latin typeface="Arial" panose="020B0604020202020204" pitchFamily="34" charset="0"/>
                <a:cs typeface="Arial" panose="020B0604020202020204" pitchFamily="34" charset="0"/>
              </a:rPr>
              <a:t>Provide education in the responsible conduct of research</a:t>
            </a:r>
          </a:p>
          <a:p>
            <a:pPr>
              <a:lnSpc>
                <a:spcPct val="90000"/>
              </a:lnSpc>
            </a:pPr>
            <a:r>
              <a:rPr lang="en-US" altLang="en-US" sz="2400" dirty="0">
                <a:latin typeface="Arial" panose="020B0604020202020204" pitchFamily="34" charset="0"/>
                <a:cs typeface="Arial" panose="020B0604020202020204" pitchFamily="34" charset="0"/>
              </a:rPr>
              <a:t>Collaborate with the research community to improve biomedical research</a:t>
            </a:r>
          </a:p>
          <a:p>
            <a:pPr>
              <a:lnSpc>
                <a:spcPct val="90000"/>
              </a:lnSpc>
            </a:pPr>
            <a:r>
              <a:rPr lang="en-US" altLang="en-US" sz="2400" dirty="0">
                <a:latin typeface="Arial" panose="020B0604020202020204" pitchFamily="34" charset="0"/>
                <a:cs typeface="Arial" panose="020B0604020202020204" pitchFamily="34" charset="0"/>
              </a:rPr>
              <a:t>Exclude dishonest investigators from PHS and Federal agency funded research </a:t>
            </a:r>
          </a:p>
          <a:p>
            <a:pPr>
              <a:lnSpc>
                <a:spcPct val="90000"/>
              </a:lnSpc>
            </a:pPr>
            <a:r>
              <a:rPr lang="en-US" altLang="en-US" sz="2400" dirty="0">
                <a:latin typeface="Arial" panose="020B0604020202020204" pitchFamily="34" charset="0"/>
                <a:cs typeface="Arial" panose="020B0604020202020204" pitchFamily="34" charset="0"/>
              </a:rPr>
              <a:t>Make public findings of misconduct so that institutions and individuals will be aware of wrongdoing</a:t>
            </a:r>
          </a:p>
          <a:p>
            <a:pPr marL="0" indent="0">
              <a:buNone/>
            </a:pPr>
            <a:endParaRPr lang="en-US" altLang="en-US" sz="2400" dirty="0">
              <a:latin typeface="Arial" panose="020B0604020202020204" pitchFamily="34" charset="0"/>
              <a:cs typeface="Arial" panose="020B0604020202020204" pitchFamily="34" charset="0"/>
            </a:endParaRPr>
          </a:p>
        </p:txBody>
      </p:sp>
      <p:sp>
        <p:nvSpPr>
          <p:cNvPr id="35844" name="TextBox 1">
            <a:extLst>
              <a:ext uri="{FF2B5EF4-FFF2-40B4-BE49-F238E27FC236}">
                <a16:creationId xmlns:a16="http://schemas.microsoft.com/office/drawing/2014/main" id="{B2B3625E-85EB-3A46-ADF9-2A487429B427}"/>
              </a:ext>
            </a:extLst>
          </p:cNvPr>
          <p:cNvSpPr txBox="1">
            <a:spLocks noChangeArrowheads="1"/>
          </p:cNvSpPr>
          <p:nvPr/>
        </p:nvSpPr>
        <p:spPr bwMode="auto">
          <a:xfrm>
            <a:off x="4806556" y="6345205"/>
            <a:ext cx="2377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cs typeface="Arial" panose="020B0604020202020204" pitchFamily="34" charset="0"/>
              </a:rPr>
              <a:t>42 CFR 93.300 (d)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319B782-D081-9843-9E13-D7D65EC04EF5}"/>
              </a:ext>
            </a:extLst>
          </p:cNvPr>
          <p:cNvSpPr>
            <a:spLocks noGrp="1" noChangeArrowheads="1"/>
          </p:cNvSpPr>
          <p:nvPr>
            <p:ph type="title"/>
          </p:nvPr>
        </p:nvSpPr>
        <p:spPr>
          <a:xfrm>
            <a:off x="753438" y="532574"/>
            <a:ext cx="9144000" cy="1143000"/>
          </a:xfrm>
        </p:spPr>
        <p:txBody>
          <a:bodyPr/>
          <a:lstStyle/>
          <a:p>
            <a:r>
              <a:rPr lang="en-US" altLang="en-US" sz="4000" dirty="0">
                <a:latin typeface="Arial" panose="020B0604020202020204" pitchFamily="34" charset="0"/>
                <a:cs typeface="Arial" panose="020B0604020202020204" pitchFamily="34" charset="0"/>
              </a:rPr>
              <a:t>ORI Functions and Activities</a:t>
            </a:r>
          </a:p>
        </p:txBody>
      </p:sp>
      <p:sp>
        <p:nvSpPr>
          <p:cNvPr id="19459" name="Rectangle 3">
            <a:extLst>
              <a:ext uri="{FF2B5EF4-FFF2-40B4-BE49-F238E27FC236}">
                <a16:creationId xmlns:a16="http://schemas.microsoft.com/office/drawing/2014/main" id="{DE22EC59-47C9-8B44-9CF7-D58232D5AA48}"/>
              </a:ext>
            </a:extLst>
          </p:cNvPr>
          <p:cNvSpPr>
            <a:spLocks noGrp="1" noChangeArrowheads="1"/>
          </p:cNvSpPr>
          <p:nvPr>
            <p:ph type="body" idx="1"/>
          </p:nvPr>
        </p:nvSpPr>
        <p:spPr>
          <a:xfrm>
            <a:off x="753438" y="1503452"/>
            <a:ext cx="8229600" cy="5334000"/>
          </a:xfrm>
        </p:spPr>
        <p:txBody>
          <a:bodyPr>
            <a:normAutofit/>
          </a:bodyPr>
          <a:lstStyle/>
          <a:p>
            <a:pPr>
              <a:defRPr/>
            </a:pPr>
            <a:r>
              <a:rPr lang="en-US" altLang="en-US" sz="2400" dirty="0">
                <a:latin typeface="Arial" panose="020B0604020202020204" pitchFamily="34" charset="0"/>
                <a:cs typeface="Arial" panose="020B0604020202020204" pitchFamily="34" charset="0"/>
              </a:rPr>
              <a:t>Participate in civil or criminal cases of alleged research misconduct directly or through other offices, including HHS OIG, US Attorney’s Office or in collaboration with other federal agencies</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Maintain the assurance of 4,000 research institutions for responding to misconduct</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Correct or retract scientific papers to protect the integrity of the published literature and the public</a:t>
            </a:r>
          </a:p>
          <a:p>
            <a:pPr>
              <a:defRPr/>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2F67-F304-5B44-BD8F-6BEC486C5D4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B15CBFCD-2E2D-5849-A7E9-6D30BD8AB879}"/>
              </a:ext>
            </a:extLst>
          </p:cNvPr>
          <p:cNvSpPr>
            <a:spLocks noGrp="1"/>
          </p:cNvSpPr>
          <p:nvPr>
            <p:ph idx="1"/>
          </p:nvPr>
        </p:nvSpPr>
        <p:spPr>
          <a:xfrm>
            <a:off x="677334" y="1691483"/>
            <a:ext cx="8596668" cy="3880773"/>
          </a:xfrm>
        </p:spPr>
        <p:txBody>
          <a:bodyPr>
            <a:normAutofit/>
          </a:bodyPr>
          <a:lstStyle/>
          <a:p>
            <a:pPr>
              <a:buFont typeface="Wingdings 3" pitchFamily="2" charset="2"/>
              <a:buChar char=""/>
            </a:pPr>
            <a:r>
              <a:rPr lang="en-US" sz="2400" dirty="0">
                <a:latin typeface="Arial" panose="020B0604020202020204" pitchFamily="34" charset="0"/>
                <a:cs typeface="Arial" panose="020B0604020202020204" pitchFamily="34" charset="0"/>
              </a:rPr>
              <a:t>Describe research misconduct federal regulations</a:t>
            </a:r>
          </a:p>
          <a:p>
            <a:r>
              <a:rPr lang="en-US" sz="2400" dirty="0">
                <a:latin typeface="Arial" panose="020B0604020202020204" pitchFamily="34" charset="0"/>
                <a:cs typeface="Arial" panose="020B0604020202020204" pitchFamily="34" charset="0"/>
              </a:rPr>
              <a:t>Provide examples of research misconduct</a:t>
            </a:r>
          </a:p>
          <a:p>
            <a:r>
              <a:rPr lang="en-US" sz="2400" dirty="0">
                <a:latin typeface="Arial" panose="020B0604020202020204" pitchFamily="34" charset="0"/>
                <a:cs typeface="Arial" panose="020B0604020202020204" pitchFamily="34" charset="0"/>
              </a:rPr>
              <a:t>Overview how to prevent research misconduct</a:t>
            </a:r>
          </a:p>
          <a:p>
            <a:pPr>
              <a:buFont typeface="Wingdings 3" pitchFamily="2" charset="2"/>
              <a:buChar char=""/>
            </a:pPr>
            <a:r>
              <a:rPr lang="en-US" sz="2400" dirty="0">
                <a:latin typeface="Arial" panose="020B0604020202020204" pitchFamily="34" charset="0"/>
                <a:cs typeface="Arial" panose="020B0604020202020204" pitchFamily="34" charset="0"/>
              </a:rPr>
              <a:t>Outline resources available to UTHSC investigators for maintaining research integrity and preventing research misconduct</a:t>
            </a:r>
          </a:p>
        </p:txBody>
      </p:sp>
    </p:spTree>
    <p:extLst>
      <p:ext uri="{BB962C8B-B14F-4D97-AF65-F5344CB8AC3E}">
        <p14:creationId xmlns:p14="http://schemas.microsoft.com/office/powerpoint/2010/main" val="10930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F1FD-A007-5B4B-8251-107435FD7970}"/>
              </a:ext>
            </a:extLst>
          </p:cNvPr>
          <p:cNvSpPr>
            <a:spLocks noGrp="1"/>
          </p:cNvSpPr>
          <p:nvPr>
            <p:ph type="title"/>
          </p:nvPr>
        </p:nvSpPr>
        <p:spPr>
          <a:xfrm>
            <a:off x="608723" y="1480001"/>
            <a:ext cx="8960268" cy="1765157"/>
          </a:xfrm>
        </p:spPr>
        <p:txBody>
          <a:bodyPr>
            <a:noAutofit/>
          </a:bodyPr>
          <a:lstStyle/>
          <a:p>
            <a:r>
              <a:rPr lang="en-US" sz="2400" dirty="0">
                <a:latin typeface="Arial" panose="020B0604020202020204" pitchFamily="34" charset="0"/>
                <a:cs typeface="Arial" panose="020B0604020202020204" pitchFamily="34" charset="0"/>
              </a:rPr>
              <a:t>Scientific research is built on a foundation of trust. Public trust will only endure if the scientific community devotes itself to the values associated with ethical scientific research and reporting.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D15B99-493C-9741-9C04-D6383ACBBDBA}"/>
              </a:ext>
            </a:extLst>
          </p:cNvPr>
          <p:cNvSpPr>
            <a:spLocks noGrp="1"/>
          </p:cNvSpPr>
          <p:nvPr>
            <p:ph idx="1"/>
          </p:nvPr>
        </p:nvSpPr>
        <p:spPr>
          <a:xfrm>
            <a:off x="547556" y="3101737"/>
            <a:ext cx="9407967" cy="2810520"/>
          </a:xfrm>
        </p:spPr>
        <p:txBody>
          <a:bodyPr>
            <a:noAutofit/>
          </a:bodyPr>
          <a:lstStyle/>
          <a:p>
            <a:r>
              <a:rPr lang="en-US" sz="2000" dirty="0">
                <a:latin typeface="Arial" panose="020B0604020202020204" pitchFamily="34" charset="0"/>
                <a:cs typeface="Arial" panose="020B0604020202020204" pitchFamily="34" charset="0"/>
              </a:rPr>
              <a:t>Harm to individual and society with the introduction of an unsafe product (drug) or therapy or the failure to receive effective therapy (anti-vaccine).</a:t>
            </a:r>
          </a:p>
          <a:p>
            <a:r>
              <a:rPr lang="en-US" sz="2000" dirty="0">
                <a:latin typeface="Arial" panose="020B0604020202020204" pitchFamily="34" charset="0"/>
                <a:cs typeface="Arial" panose="020B0604020202020204" pitchFamily="34" charset="0"/>
              </a:rPr>
              <a:t>Damage to science itself – fortunately, the research record is inherently self-correcting through replication and validation, but this may take time.</a:t>
            </a:r>
          </a:p>
          <a:p>
            <a:r>
              <a:rPr lang="en-US" sz="2000" dirty="0">
                <a:latin typeface="Arial" panose="020B0604020202020204" pitchFamily="34" charset="0"/>
                <a:cs typeface="Arial" panose="020B0604020202020204" pitchFamily="34" charset="0"/>
              </a:rPr>
              <a:t>Damage to science and public trust – we are currently living through an assault on science with the COVID pandemic.</a:t>
            </a:r>
          </a:p>
          <a:p>
            <a:r>
              <a:rPr lang="en-US" sz="2000" dirty="0">
                <a:latin typeface="Arial" panose="020B0604020202020204" pitchFamily="34" charset="0"/>
                <a:cs typeface="Arial" panose="020B0604020202020204" pitchFamily="34" charset="0"/>
              </a:rPr>
              <a:t>Damage to careers of Co-investigators</a:t>
            </a:r>
          </a:p>
        </p:txBody>
      </p:sp>
      <p:sp>
        <p:nvSpPr>
          <p:cNvPr id="5" name="TextBox 4">
            <a:extLst>
              <a:ext uri="{FF2B5EF4-FFF2-40B4-BE49-F238E27FC236}">
                <a16:creationId xmlns:a16="http://schemas.microsoft.com/office/drawing/2014/main" id="{3AD5E348-4051-E446-BD30-B7B288157CF6}"/>
              </a:ext>
            </a:extLst>
          </p:cNvPr>
          <p:cNvSpPr txBox="1"/>
          <p:nvPr/>
        </p:nvSpPr>
        <p:spPr>
          <a:xfrm>
            <a:off x="826758" y="6446977"/>
            <a:ext cx="6704079" cy="307777"/>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Organisation</a:t>
            </a:r>
            <a:r>
              <a:rPr lang="en-US" sz="1400" dirty="0">
                <a:latin typeface="Arial" panose="020B0604020202020204" pitchFamily="34" charset="0"/>
                <a:cs typeface="Arial" panose="020B0604020202020204" pitchFamily="34" charset="0"/>
              </a:rPr>
              <a:t> for Economic Co-operation and Development Global Science Forum </a:t>
            </a:r>
          </a:p>
        </p:txBody>
      </p:sp>
      <p:sp>
        <p:nvSpPr>
          <p:cNvPr id="6" name="TextBox 5">
            <a:extLst>
              <a:ext uri="{FF2B5EF4-FFF2-40B4-BE49-F238E27FC236}">
                <a16:creationId xmlns:a16="http://schemas.microsoft.com/office/drawing/2014/main" id="{EA11CCE2-355E-764D-867F-33A78F197E23}"/>
              </a:ext>
            </a:extLst>
          </p:cNvPr>
          <p:cNvSpPr txBox="1"/>
          <p:nvPr/>
        </p:nvSpPr>
        <p:spPr>
          <a:xfrm>
            <a:off x="461629" y="535444"/>
            <a:ext cx="9254457" cy="707886"/>
          </a:xfrm>
          <a:prstGeom prst="rect">
            <a:avLst/>
          </a:prstGeom>
          <a:noFill/>
        </p:spPr>
        <p:txBody>
          <a:bodyPr wrap="none" rtlCol="0">
            <a:spAutoFit/>
          </a:bodyPr>
          <a:lstStyle/>
          <a:p>
            <a:r>
              <a:rPr lang="en-US" sz="4000" dirty="0">
                <a:solidFill>
                  <a:schemeClr val="accent1"/>
                </a:solidFill>
                <a:latin typeface="Arial" panose="020B0604020202020204" pitchFamily="34" charset="0"/>
                <a:cs typeface="Arial" panose="020B0604020202020204" pitchFamily="34" charset="0"/>
              </a:rPr>
              <a:t>Consequences of Research Misconduct</a:t>
            </a:r>
          </a:p>
        </p:txBody>
      </p:sp>
    </p:spTree>
    <p:extLst>
      <p:ext uri="{BB962C8B-B14F-4D97-AF65-F5344CB8AC3E}">
        <p14:creationId xmlns:p14="http://schemas.microsoft.com/office/powerpoint/2010/main" val="375742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A7978-9AD5-654A-9B94-188DF411E3D2}"/>
              </a:ext>
            </a:extLst>
          </p:cNvPr>
          <p:cNvPicPr>
            <a:picLocks noChangeAspect="1"/>
          </p:cNvPicPr>
          <p:nvPr/>
        </p:nvPicPr>
        <p:blipFill>
          <a:blip r:embed="rId3"/>
          <a:stretch>
            <a:fillRect/>
          </a:stretch>
        </p:blipFill>
        <p:spPr>
          <a:xfrm>
            <a:off x="1484893" y="221467"/>
            <a:ext cx="8723610" cy="1852595"/>
          </a:xfrm>
          <a:prstGeom prst="rect">
            <a:avLst/>
          </a:prstGeom>
        </p:spPr>
      </p:pic>
      <p:pic>
        <p:nvPicPr>
          <p:cNvPr id="5" name="Picture 4">
            <a:extLst>
              <a:ext uri="{FF2B5EF4-FFF2-40B4-BE49-F238E27FC236}">
                <a16:creationId xmlns:a16="http://schemas.microsoft.com/office/drawing/2014/main" id="{93FC2BA4-9EFD-974A-AEA5-78B2BEB41DBF}"/>
              </a:ext>
            </a:extLst>
          </p:cNvPr>
          <p:cNvPicPr>
            <a:picLocks noChangeAspect="1"/>
          </p:cNvPicPr>
          <p:nvPr/>
        </p:nvPicPr>
        <p:blipFill>
          <a:blip r:embed="rId4"/>
          <a:stretch>
            <a:fillRect/>
          </a:stretch>
        </p:blipFill>
        <p:spPr>
          <a:xfrm>
            <a:off x="1484893" y="2074062"/>
            <a:ext cx="3948686" cy="4713316"/>
          </a:xfrm>
          <a:prstGeom prst="rect">
            <a:avLst/>
          </a:prstGeom>
        </p:spPr>
      </p:pic>
      <p:pic>
        <p:nvPicPr>
          <p:cNvPr id="6" name="Picture 5">
            <a:extLst>
              <a:ext uri="{FF2B5EF4-FFF2-40B4-BE49-F238E27FC236}">
                <a16:creationId xmlns:a16="http://schemas.microsoft.com/office/drawing/2014/main" id="{15139C6E-E8EF-7146-BDF8-F8614C1C6445}"/>
              </a:ext>
            </a:extLst>
          </p:cNvPr>
          <p:cNvPicPr>
            <a:picLocks noChangeAspect="1"/>
          </p:cNvPicPr>
          <p:nvPr/>
        </p:nvPicPr>
        <p:blipFill>
          <a:blip r:embed="rId5"/>
          <a:stretch>
            <a:fillRect/>
          </a:stretch>
        </p:blipFill>
        <p:spPr>
          <a:xfrm>
            <a:off x="7067446" y="1983353"/>
            <a:ext cx="3522506" cy="4848282"/>
          </a:xfrm>
          <a:prstGeom prst="rect">
            <a:avLst/>
          </a:prstGeom>
        </p:spPr>
      </p:pic>
      <p:sp>
        <p:nvSpPr>
          <p:cNvPr id="7" name="TextBox 6">
            <a:extLst>
              <a:ext uri="{FF2B5EF4-FFF2-40B4-BE49-F238E27FC236}">
                <a16:creationId xmlns:a16="http://schemas.microsoft.com/office/drawing/2014/main" id="{6893AF7F-528A-0A4E-B2CE-9E2E7768CAF8}"/>
              </a:ext>
            </a:extLst>
          </p:cNvPr>
          <p:cNvSpPr txBox="1"/>
          <p:nvPr/>
        </p:nvSpPr>
        <p:spPr>
          <a:xfrm>
            <a:off x="202491" y="2782669"/>
            <a:ext cx="1351652"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Admit</a:t>
            </a:r>
          </a:p>
          <a:p>
            <a:r>
              <a:rPr lang="en-US" dirty="0">
                <a:latin typeface="Arial" panose="020B0604020202020204" pitchFamily="34" charset="0"/>
                <a:cs typeface="Arial" panose="020B0604020202020204" pitchFamily="34" charset="0"/>
              </a:rPr>
              <a:t>Misconduct</a:t>
            </a:r>
          </a:p>
          <a:p>
            <a:r>
              <a:rPr lang="en-US" dirty="0">
                <a:latin typeface="Arial" panose="020B0604020202020204" pitchFamily="34" charset="0"/>
                <a:cs typeface="Arial" panose="020B0604020202020204" pitchFamily="34" charset="0"/>
              </a:rPr>
              <a:t>7 studies</a:t>
            </a:r>
          </a:p>
        </p:txBody>
      </p:sp>
      <p:sp>
        <p:nvSpPr>
          <p:cNvPr id="8" name="TextBox 7">
            <a:extLst>
              <a:ext uri="{FF2B5EF4-FFF2-40B4-BE49-F238E27FC236}">
                <a16:creationId xmlns:a16="http://schemas.microsoft.com/office/drawing/2014/main" id="{A3C43541-E7EE-9144-8A77-76431B359B73}"/>
              </a:ext>
            </a:extLst>
          </p:cNvPr>
          <p:cNvSpPr txBox="1"/>
          <p:nvPr/>
        </p:nvSpPr>
        <p:spPr>
          <a:xfrm>
            <a:off x="5667889" y="2782669"/>
            <a:ext cx="1351652"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Observed</a:t>
            </a:r>
          </a:p>
          <a:p>
            <a:r>
              <a:rPr lang="en-US" dirty="0">
                <a:latin typeface="Arial" panose="020B0604020202020204" pitchFamily="34" charset="0"/>
                <a:cs typeface="Arial" panose="020B0604020202020204" pitchFamily="34" charset="0"/>
              </a:rPr>
              <a:t>Misconduct</a:t>
            </a:r>
          </a:p>
          <a:p>
            <a:r>
              <a:rPr lang="en-US" dirty="0">
                <a:latin typeface="Arial" panose="020B0604020202020204" pitchFamily="34" charset="0"/>
                <a:cs typeface="Arial" panose="020B0604020202020204" pitchFamily="34" charset="0"/>
              </a:rPr>
              <a:t>12 studies</a:t>
            </a:r>
          </a:p>
        </p:txBody>
      </p:sp>
    </p:spTree>
    <p:extLst>
      <p:ext uri="{BB962C8B-B14F-4D97-AF65-F5344CB8AC3E}">
        <p14:creationId xmlns:p14="http://schemas.microsoft.com/office/powerpoint/2010/main" val="336069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25C5-6998-6441-B21B-46BA9AD196B8}"/>
              </a:ext>
            </a:extLst>
          </p:cNvPr>
          <p:cNvSpPr>
            <a:spLocks noGrp="1"/>
          </p:cNvSpPr>
          <p:nvPr>
            <p:ph type="title"/>
          </p:nvPr>
        </p:nvSpPr>
        <p:spPr>
          <a:xfrm>
            <a:off x="778382" y="857026"/>
            <a:ext cx="8596668" cy="1320800"/>
          </a:xfrm>
        </p:spPr>
        <p:txBody>
          <a:bodyPr>
            <a:normAutofit/>
          </a:bodyPr>
          <a:lstStyle/>
          <a:p>
            <a:r>
              <a:rPr lang="en-US" sz="4000" dirty="0">
                <a:latin typeface="Arial" panose="020B0604020202020204" pitchFamily="34" charset="0"/>
                <a:cs typeface="Arial" panose="020B0604020202020204" pitchFamily="34" charset="0"/>
              </a:rPr>
              <a:t>Famous Fraud Cases </a:t>
            </a:r>
          </a:p>
        </p:txBody>
      </p:sp>
      <p:sp>
        <p:nvSpPr>
          <p:cNvPr id="3" name="Content Placeholder 2">
            <a:extLst>
              <a:ext uri="{FF2B5EF4-FFF2-40B4-BE49-F238E27FC236}">
                <a16:creationId xmlns:a16="http://schemas.microsoft.com/office/drawing/2014/main" id="{18F10A09-8ED7-7746-B5A3-9072CBDAB436}"/>
              </a:ext>
            </a:extLst>
          </p:cNvPr>
          <p:cNvSpPr>
            <a:spLocks noGrp="1"/>
          </p:cNvSpPr>
          <p:nvPr>
            <p:ph idx="1"/>
          </p:nvPr>
        </p:nvSpPr>
        <p:spPr>
          <a:xfrm>
            <a:off x="778382" y="1732169"/>
            <a:ext cx="8915167" cy="3880773"/>
          </a:xfrm>
        </p:spPr>
        <p:txBody>
          <a:bodyPr>
            <a:noAutofit/>
          </a:bodyPr>
          <a:lstStyle/>
          <a:p>
            <a:pPr marL="0" indent="0">
              <a:buNone/>
            </a:pPr>
            <a:r>
              <a:rPr lang="en-US" sz="2400" dirty="0">
                <a:latin typeface="Arial" panose="020B0604020202020204" pitchFamily="34" charset="0"/>
                <a:cs typeface="Arial" panose="020B0604020202020204" pitchFamily="34" charset="0"/>
              </a:rPr>
              <a:t>Andrew </a:t>
            </a:r>
            <a:r>
              <a:rPr lang="en-US" sz="2400" dirty="0" err="1">
                <a:latin typeface="Arial" panose="020B0604020202020204" pitchFamily="34" charset="0"/>
                <a:cs typeface="Arial" panose="020B0604020202020204" pitchFamily="34" charset="0"/>
              </a:rPr>
              <a:t>Wakefied</a:t>
            </a:r>
            <a:r>
              <a:rPr lang="en-US" sz="2400" dirty="0">
                <a:latin typeface="Arial" panose="020B0604020202020204" pitchFamily="34" charset="0"/>
                <a:cs typeface="Arial" panose="020B0604020202020204" pitchFamily="34" charset="0"/>
              </a:rPr>
              <a:t> (UK) physician published series of papers in Lancet (1998) linking MMR vaccine to autism and inflammatory bowel disease “autistic enterocolitis”. Led to sharp decline in vaccination and outbreaks of measles around the world. Data was derived from 12 children and parenteral observation</a:t>
            </a:r>
          </a:p>
          <a:p>
            <a:r>
              <a:rPr lang="en-US" sz="2400" dirty="0">
                <a:latin typeface="Arial" panose="020B0604020202020204" pitchFamily="34" charset="0"/>
                <a:cs typeface="Arial" panose="020B0604020202020204" pitchFamily="34" charset="0"/>
              </a:rPr>
              <a:t>Undisclosed financial conflicts of interest funding from lawyers working on antivaccine cases</a:t>
            </a:r>
          </a:p>
          <a:p>
            <a:r>
              <a:rPr lang="en-US" sz="2400" dirty="0">
                <a:latin typeface="Arial" panose="020B0604020202020204" pitchFamily="34" charset="0"/>
                <a:cs typeface="Arial" panose="020B0604020202020204" pitchFamily="34" charset="0"/>
              </a:rPr>
              <a:t>British General Medical Council found Wakefield dishonest in his research, subjected minors to unwarranted procedures and mischaracterized their samples</a:t>
            </a:r>
          </a:p>
        </p:txBody>
      </p:sp>
    </p:spTree>
    <p:extLst>
      <p:ext uri="{BB962C8B-B14F-4D97-AF65-F5344CB8AC3E}">
        <p14:creationId xmlns:p14="http://schemas.microsoft.com/office/powerpoint/2010/main" val="425053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C42C-50B1-E647-8551-D579532E0FFC}"/>
              </a:ext>
            </a:extLst>
          </p:cNvPr>
          <p:cNvSpPr>
            <a:spLocks noGrp="1"/>
          </p:cNvSpPr>
          <p:nvPr>
            <p:ph type="title"/>
          </p:nvPr>
        </p:nvSpPr>
        <p:spPr>
          <a:xfrm>
            <a:off x="636237" y="573338"/>
            <a:ext cx="8596668" cy="1320800"/>
          </a:xfrm>
        </p:spPr>
        <p:txBody>
          <a:bodyPr/>
          <a:lstStyle/>
          <a:p>
            <a:r>
              <a:rPr lang="en-US" dirty="0">
                <a:latin typeface="Arial" panose="020B0604020202020204" pitchFamily="34" charset="0"/>
                <a:cs typeface="Arial" panose="020B0604020202020204" pitchFamily="34" charset="0"/>
              </a:rPr>
              <a:t>Famous Cases</a:t>
            </a:r>
          </a:p>
        </p:txBody>
      </p:sp>
      <p:sp>
        <p:nvSpPr>
          <p:cNvPr id="3" name="Content Placeholder 2">
            <a:extLst>
              <a:ext uri="{FF2B5EF4-FFF2-40B4-BE49-F238E27FC236}">
                <a16:creationId xmlns:a16="http://schemas.microsoft.com/office/drawing/2014/main" id="{A3F1E671-EDA6-9246-B627-BDA416186509}"/>
              </a:ext>
            </a:extLst>
          </p:cNvPr>
          <p:cNvSpPr>
            <a:spLocks noGrp="1"/>
          </p:cNvSpPr>
          <p:nvPr>
            <p:ph idx="1"/>
          </p:nvPr>
        </p:nvSpPr>
        <p:spPr>
          <a:xfrm>
            <a:off x="636237" y="1233738"/>
            <a:ext cx="9110191" cy="3880773"/>
          </a:xfrm>
        </p:spPr>
        <p:txBody>
          <a:bodyPr>
            <a:noAutofit/>
          </a:bodyPr>
          <a:lstStyle/>
          <a:p>
            <a:r>
              <a:rPr lang="en-US" sz="2200" dirty="0">
                <a:latin typeface="Arial" panose="020B0604020202020204" pitchFamily="34" charset="0"/>
                <a:cs typeface="Arial" panose="020B0604020202020204" pitchFamily="34" charset="0"/>
              </a:rPr>
              <a:t>Hwang Woo-Suk faked claims of cloning human embryonic stem cells published in Science 2005. Oocytes came from 2 junior members of his laboratory. Seoul University determined that none of the DNA in the cell lines matched the DNA from the somatic cell donors.</a:t>
            </a:r>
          </a:p>
          <a:p>
            <a:r>
              <a:rPr lang="en-US" sz="2200" dirty="0">
                <a:latin typeface="Arial" panose="020B0604020202020204" pitchFamily="34" charset="0"/>
                <a:cs typeface="Arial" panose="020B0604020202020204" pitchFamily="34" charset="0"/>
              </a:rPr>
              <a:t>Lessons Learned</a:t>
            </a:r>
          </a:p>
          <a:p>
            <a:pPr lvl="1"/>
            <a:r>
              <a:rPr lang="en-US" sz="2200" dirty="0">
                <a:latin typeface="Arial" panose="020B0604020202020204" pitchFamily="34" charset="0"/>
                <a:cs typeface="Arial" panose="020B0604020202020204" pitchFamily="34" charset="0"/>
              </a:rPr>
              <a:t>Responsible conduct of research is an international issue</a:t>
            </a:r>
          </a:p>
          <a:p>
            <a:pPr lvl="1"/>
            <a:r>
              <a:rPr lang="en-US" sz="2200" dirty="0">
                <a:latin typeface="Arial" panose="020B0604020202020204" pitchFamily="34" charset="0"/>
                <a:cs typeface="Arial" panose="020B0604020202020204" pitchFamily="34" charset="0"/>
              </a:rPr>
              <a:t>Conduct of research education is important. PHS requires all graduate students on training grants to received education.</a:t>
            </a:r>
          </a:p>
          <a:p>
            <a:pPr lvl="1"/>
            <a:r>
              <a:rPr lang="en-US" sz="2200" dirty="0">
                <a:latin typeface="Arial" panose="020B0604020202020204" pitchFamily="34" charset="0"/>
                <a:cs typeface="Arial" panose="020B0604020202020204" pitchFamily="34" charset="0"/>
              </a:rPr>
              <a:t>Peer review is no panacea, difficult to detect research misconduct</a:t>
            </a:r>
          </a:p>
          <a:p>
            <a:pPr lvl="1"/>
            <a:r>
              <a:rPr lang="en-US" sz="2200" dirty="0">
                <a:latin typeface="Arial" panose="020B0604020202020204" pitchFamily="34" charset="0"/>
                <a:cs typeface="Arial" panose="020B0604020202020204" pitchFamily="34" charset="0"/>
              </a:rPr>
              <a:t>Audit data and research records</a:t>
            </a:r>
          </a:p>
          <a:p>
            <a:pPr lvl="1"/>
            <a:r>
              <a:rPr lang="en-US" sz="2200" dirty="0">
                <a:latin typeface="Arial" panose="020B0604020202020204" pitchFamily="34" charset="0"/>
                <a:cs typeface="Arial" panose="020B0604020202020204" pitchFamily="34" charset="0"/>
              </a:rPr>
              <a:t>Authorship and accountability</a:t>
            </a:r>
          </a:p>
        </p:txBody>
      </p:sp>
      <p:sp>
        <p:nvSpPr>
          <p:cNvPr id="4" name="TextBox 3">
            <a:extLst>
              <a:ext uri="{FF2B5EF4-FFF2-40B4-BE49-F238E27FC236}">
                <a16:creationId xmlns:a16="http://schemas.microsoft.com/office/drawing/2014/main" id="{91D61B74-6FD4-9A44-A549-A4BAC41CA9F9}"/>
              </a:ext>
            </a:extLst>
          </p:cNvPr>
          <p:cNvSpPr txBox="1"/>
          <p:nvPr/>
        </p:nvSpPr>
        <p:spPr>
          <a:xfrm>
            <a:off x="4182556" y="6317684"/>
            <a:ext cx="318202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Resnik DB. Account Res 2006;13:101</a:t>
            </a:r>
          </a:p>
        </p:txBody>
      </p:sp>
    </p:spTree>
    <p:extLst>
      <p:ext uri="{BB962C8B-B14F-4D97-AF65-F5344CB8AC3E}">
        <p14:creationId xmlns:p14="http://schemas.microsoft.com/office/powerpoint/2010/main" val="339744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966ABE-AEBE-3B47-BE65-0B5369E3E201}"/>
              </a:ext>
            </a:extLst>
          </p:cNvPr>
          <p:cNvPicPr>
            <a:picLocks noChangeAspect="1"/>
          </p:cNvPicPr>
          <p:nvPr/>
        </p:nvPicPr>
        <p:blipFill>
          <a:blip r:embed="rId2"/>
          <a:stretch>
            <a:fillRect/>
          </a:stretch>
        </p:blipFill>
        <p:spPr>
          <a:xfrm>
            <a:off x="441063" y="798653"/>
            <a:ext cx="7305994" cy="5711959"/>
          </a:xfrm>
          <a:prstGeom prst="rect">
            <a:avLst/>
          </a:prstGeom>
        </p:spPr>
      </p:pic>
      <p:sp>
        <p:nvSpPr>
          <p:cNvPr id="3" name="TextBox 2">
            <a:extLst>
              <a:ext uri="{FF2B5EF4-FFF2-40B4-BE49-F238E27FC236}">
                <a16:creationId xmlns:a16="http://schemas.microsoft.com/office/drawing/2014/main" id="{35C33FAC-653B-104E-BAB5-0B2F6186B49F}"/>
              </a:ext>
            </a:extLst>
          </p:cNvPr>
          <p:cNvSpPr txBox="1"/>
          <p:nvPr/>
        </p:nvSpPr>
        <p:spPr>
          <a:xfrm>
            <a:off x="290456" y="347388"/>
            <a:ext cx="931697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https://science.howstuffworks.com/innovation/science-questions/database-18000-retracted-scientific-papers-now-online.htm</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30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1CA69-2F13-E046-8EEB-D9CDAF0780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3151" y="492433"/>
            <a:ext cx="3382262" cy="4769508"/>
          </a:xfrm>
          <a:prstGeom prst="rect">
            <a:avLst/>
          </a:prstGeom>
        </p:spPr>
      </p:pic>
      <p:sp>
        <p:nvSpPr>
          <p:cNvPr id="3" name="TextBox 2">
            <a:extLst>
              <a:ext uri="{FF2B5EF4-FFF2-40B4-BE49-F238E27FC236}">
                <a16:creationId xmlns:a16="http://schemas.microsoft.com/office/drawing/2014/main" id="{16B1272F-6B1F-0F40-B2D6-9DFE0A8DB64D}"/>
              </a:ext>
            </a:extLst>
          </p:cNvPr>
          <p:cNvSpPr txBox="1"/>
          <p:nvPr/>
        </p:nvSpPr>
        <p:spPr>
          <a:xfrm>
            <a:off x="460565" y="6024864"/>
            <a:ext cx="461828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75 papers have been retracted</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87,000 papers published -  US News 3/1/21</a:t>
            </a:r>
          </a:p>
        </p:txBody>
      </p:sp>
      <p:pic>
        <p:nvPicPr>
          <p:cNvPr id="5" name="Picture 4">
            <a:extLst>
              <a:ext uri="{FF2B5EF4-FFF2-40B4-BE49-F238E27FC236}">
                <a16:creationId xmlns:a16="http://schemas.microsoft.com/office/drawing/2014/main" id="{F8401A39-5F7B-214C-AC60-D1371F2B3A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75413" y="501312"/>
            <a:ext cx="4503358" cy="2217156"/>
          </a:xfrm>
          <a:prstGeom prst="rect">
            <a:avLst/>
          </a:prstGeom>
        </p:spPr>
      </p:pic>
      <p:pic>
        <p:nvPicPr>
          <p:cNvPr id="7" name="Picture 6">
            <a:extLst>
              <a:ext uri="{FF2B5EF4-FFF2-40B4-BE49-F238E27FC236}">
                <a16:creationId xmlns:a16="http://schemas.microsoft.com/office/drawing/2014/main" id="{D88B2F0F-7CC5-2A49-8688-71406936B5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97478" y="2271762"/>
            <a:ext cx="4401637" cy="4199809"/>
          </a:xfrm>
          <a:prstGeom prst="rect">
            <a:avLst/>
          </a:prstGeom>
        </p:spPr>
      </p:pic>
      <p:sp>
        <p:nvSpPr>
          <p:cNvPr id="10" name="TextBox 9">
            <a:extLst>
              <a:ext uri="{FF2B5EF4-FFF2-40B4-BE49-F238E27FC236}">
                <a16:creationId xmlns:a16="http://schemas.microsoft.com/office/drawing/2014/main" id="{85C41725-9734-9141-A31F-D7B93C45562D}"/>
              </a:ext>
            </a:extLst>
          </p:cNvPr>
          <p:cNvSpPr txBox="1"/>
          <p:nvPr/>
        </p:nvSpPr>
        <p:spPr>
          <a:xfrm>
            <a:off x="371923" y="3999"/>
            <a:ext cx="7385066"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https://</a:t>
            </a:r>
            <a:r>
              <a:rPr lang="en-US" sz="1200" b="1" dirty="0" err="1">
                <a:latin typeface="Arial" panose="020B0604020202020204" pitchFamily="34" charset="0"/>
                <a:cs typeface="Arial" panose="020B0604020202020204" pitchFamily="34" charset="0"/>
              </a:rPr>
              <a:t>retractionwatch.com</a:t>
            </a:r>
            <a:r>
              <a:rPr lang="en-US" sz="1200" b="1" dirty="0">
                <a:latin typeface="Arial" panose="020B0604020202020204" pitchFamily="34" charset="0"/>
                <a:cs typeface="Arial" panose="020B0604020202020204" pitchFamily="34" charset="0"/>
              </a:rPr>
              <a:t>/retracted-coronavirus-covid-19-papers/</a:t>
            </a:r>
          </a:p>
        </p:txBody>
      </p:sp>
    </p:spTree>
    <p:extLst>
      <p:ext uri="{BB962C8B-B14F-4D97-AF65-F5344CB8AC3E}">
        <p14:creationId xmlns:p14="http://schemas.microsoft.com/office/powerpoint/2010/main" val="422993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F120-6C0E-F943-906D-FE5A5368E13D}"/>
              </a:ext>
            </a:extLst>
          </p:cNvPr>
          <p:cNvSpPr>
            <a:spLocks noGrp="1"/>
          </p:cNvSpPr>
          <p:nvPr>
            <p:ph type="title"/>
          </p:nvPr>
        </p:nvSpPr>
        <p:spPr>
          <a:xfrm>
            <a:off x="456095" y="531813"/>
            <a:ext cx="10515600" cy="1061893"/>
          </a:xfrm>
        </p:spPr>
        <p:txBody>
          <a:bodyPr>
            <a:normAutofit/>
          </a:bodyPr>
          <a:lstStyle/>
          <a:p>
            <a:r>
              <a:rPr lang="en-US" sz="4000" dirty="0">
                <a:latin typeface="Arial" panose="020B0604020202020204" pitchFamily="34" charset="0"/>
                <a:cs typeface="Arial" panose="020B0604020202020204" pitchFamily="34" charset="0"/>
              </a:rPr>
              <a:t>Institutional Responsibility</a:t>
            </a:r>
          </a:p>
        </p:txBody>
      </p:sp>
      <p:sp>
        <p:nvSpPr>
          <p:cNvPr id="3" name="Content Placeholder 2">
            <a:extLst>
              <a:ext uri="{FF2B5EF4-FFF2-40B4-BE49-F238E27FC236}">
                <a16:creationId xmlns:a16="http://schemas.microsoft.com/office/drawing/2014/main" id="{052B740B-78BA-4143-B02C-BF171E7D49D6}"/>
              </a:ext>
            </a:extLst>
          </p:cNvPr>
          <p:cNvSpPr>
            <a:spLocks noGrp="1"/>
          </p:cNvSpPr>
          <p:nvPr>
            <p:ph idx="1"/>
          </p:nvPr>
        </p:nvSpPr>
        <p:spPr>
          <a:xfrm>
            <a:off x="456095" y="1496887"/>
            <a:ext cx="9337965" cy="1061893"/>
          </a:xfrm>
        </p:spPr>
        <p:txBody>
          <a:bodyPr>
            <a:noAutofit/>
          </a:bodyPr>
          <a:lstStyle/>
          <a:p>
            <a:r>
              <a:rPr lang="en-US" sz="2400" dirty="0">
                <a:latin typeface="Arial" panose="020B0604020202020204" pitchFamily="34" charset="0"/>
                <a:cs typeface="Arial" panose="020B0604020202020204" pitchFamily="34" charset="0"/>
              </a:rPr>
              <a:t>Institutions are required to have policies for handling scientific misconduct to be eligible to receive federal funds (42 CFR 50)</a:t>
            </a: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92B7238-49F4-4F41-AE3C-4A03A398E927}"/>
              </a:ext>
            </a:extLst>
          </p:cNvPr>
          <p:cNvPicPr>
            <a:picLocks noChangeAspect="1"/>
          </p:cNvPicPr>
          <p:nvPr/>
        </p:nvPicPr>
        <p:blipFill>
          <a:blip r:embed="rId2"/>
          <a:stretch>
            <a:fillRect/>
          </a:stretch>
        </p:blipFill>
        <p:spPr>
          <a:xfrm>
            <a:off x="796066" y="3108959"/>
            <a:ext cx="8829706" cy="1556727"/>
          </a:xfrm>
          <a:prstGeom prst="rect">
            <a:avLst/>
          </a:prstGeom>
        </p:spPr>
      </p:pic>
    </p:spTree>
    <p:extLst>
      <p:ext uri="{BB962C8B-B14F-4D97-AF65-F5344CB8AC3E}">
        <p14:creationId xmlns:p14="http://schemas.microsoft.com/office/powerpoint/2010/main" val="671130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1674-960E-C44E-B6E9-353C308C530F}"/>
              </a:ext>
            </a:extLst>
          </p:cNvPr>
          <p:cNvSpPr>
            <a:spLocks noGrp="1"/>
          </p:cNvSpPr>
          <p:nvPr>
            <p:ph type="title"/>
          </p:nvPr>
        </p:nvSpPr>
        <p:spPr>
          <a:xfrm>
            <a:off x="272290" y="766204"/>
            <a:ext cx="8596668" cy="1320800"/>
          </a:xfrm>
        </p:spPr>
        <p:txBody>
          <a:bodyPr>
            <a:normAutofit/>
          </a:bodyPr>
          <a:lstStyle/>
          <a:p>
            <a:pPr algn="ctr"/>
            <a:r>
              <a:rPr lang="en-US" dirty="0">
                <a:latin typeface="Arial" panose="020B0604020202020204" pitchFamily="34" charset="0"/>
                <a:cs typeface="Arial" panose="020B0604020202020204" pitchFamily="34" charset="0"/>
              </a:rPr>
              <a:t>How to Prevent Research Misconduct</a:t>
            </a:r>
          </a:p>
        </p:txBody>
      </p:sp>
      <p:sp>
        <p:nvSpPr>
          <p:cNvPr id="4" name="Content Placeholder 3">
            <a:extLst>
              <a:ext uri="{FF2B5EF4-FFF2-40B4-BE49-F238E27FC236}">
                <a16:creationId xmlns:a16="http://schemas.microsoft.com/office/drawing/2014/main" id="{9899EC66-D5C5-BD45-BFC4-93B0D3F0D471}"/>
              </a:ext>
            </a:extLst>
          </p:cNvPr>
          <p:cNvSpPr>
            <a:spLocks noGrp="1"/>
          </p:cNvSpPr>
          <p:nvPr>
            <p:ph idx="1"/>
          </p:nvPr>
        </p:nvSpPr>
        <p:spPr>
          <a:xfrm>
            <a:off x="752666" y="1567442"/>
            <a:ext cx="8990348" cy="4618718"/>
          </a:xfrm>
        </p:spPr>
        <p:txBody>
          <a:bodyPr>
            <a:normAutofit/>
          </a:bodyPr>
          <a:lstStyle/>
          <a:p>
            <a:r>
              <a:rPr lang="en-US" sz="2400" dirty="0">
                <a:latin typeface="Arial" panose="020B0604020202020204" pitchFamily="34" charset="0"/>
                <a:cs typeface="Arial" panose="020B0604020202020204" pitchFamily="34" charset="0"/>
              </a:rPr>
              <a:t>Oversight/supervision by senior researcher</a:t>
            </a:r>
          </a:p>
          <a:p>
            <a:r>
              <a:rPr lang="en-US" sz="2400" dirty="0">
                <a:latin typeface="Arial" panose="020B0604020202020204" pitchFamily="34" charset="0"/>
                <a:cs typeface="Arial" panose="020B0604020202020204" pitchFamily="34" charset="0"/>
              </a:rPr>
              <a:t>Policy and Procedure Manual</a:t>
            </a:r>
          </a:p>
          <a:p>
            <a:r>
              <a:rPr lang="en-US" sz="2400" dirty="0">
                <a:latin typeface="Arial" panose="020B0604020202020204" pitchFamily="34" charset="0"/>
                <a:cs typeface="Arial" panose="020B0604020202020204" pitchFamily="34" charset="0"/>
              </a:rPr>
              <a:t>Methods of Operations</a:t>
            </a:r>
          </a:p>
          <a:p>
            <a:r>
              <a:rPr lang="en-US" sz="2400" dirty="0">
                <a:latin typeface="Arial" panose="020B0604020202020204" pitchFamily="34" charset="0"/>
                <a:cs typeface="Arial" panose="020B0604020202020204" pitchFamily="34" charset="0"/>
              </a:rPr>
              <a:t>Clean and Complete Source Documentation</a:t>
            </a:r>
          </a:p>
          <a:p>
            <a:r>
              <a:rPr lang="en-US" sz="2400" dirty="0">
                <a:latin typeface="Arial" panose="020B0604020202020204" pitchFamily="34" charset="0"/>
                <a:cs typeface="Arial" panose="020B0604020202020204" pitchFamily="34" charset="0"/>
              </a:rPr>
              <a:t>Record Retention policy</a:t>
            </a:r>
          </a:p>
          <a:p>
            <a:r>
              <a:rPr lang="en-US" sz="2400" dirty="0">
                <a:latin typeface="Arial" panose="020B0604020202020204" pitchFamily="34" charset="0"/>
                <a:cs typeface="Arial" panose="020B0604020202020204" pitchFamily="34" charset="0"/>
              </a:rPr>
              <a:t>Processes for early detection and self-correction on non-compliance</a:t>
            </a:r>
          </a:p>
          <a:p>
            <a:r>
              <a:rPr lang="en-US" sz="2400" dirty="0">
                <a:solidFill>
                  <a:srgbClr val="0070C0"/>
                </a:solidFill>
                <a:latin typeface="Arial" panose="020B0604020202020204" pitchFamily="34" charset="0"/>
                <a:cs typeface="Arial" panose="020B0604020202020204" pitchFamily="34" charset="0"/>
              </a:rPr>
              <a:t>Periodic research integrity training – currently require certain training for researchers, </a:t>
            </a:r>
            <a:r>
              <a:rPr lang="en-US" sz="2400" dirty="0" err="1">
                <a:solidFill>
                  <a:srgbClr val="0070C0"/>
                </a:solidFill>
                <a:latin typeface="Arial" panose="020B0604020202020204" pitchFamily="34" charset="0"/>
                <a:cs typeface="Arial" panose="020B0604020202020204" pitchFamily="34" charset="0"/>
              </a:rPr>
              <a:t>ie</a:t>
            </a:r>
            <a:r>
              <a:rPr lang="en-US" sz="2400" dirty="0">
                <a:solidFill>
                  <a:srgbClr val="0070C0"/>
                </a:solidFill>
                <a:latin typeface="Arial" panose="020B0604020202020204" pitchFamily="34" charset="0"/>
                <a:cs typeface="Arial" panose="020B0604020202020204" pitchFamily="34" charset="0"/>
              </a:rPr>
              <a:t> human subjects, animal use, lab safety</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73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49B9-D625-4C4C-B77D-B1B0C85F910A}"/>
              </a:ext>
            </a:extLst>
          </p:cNvPr>
          <p:cNvSpPr>
            <a:spLocks noGrp="1"/>
          </p:cNvSpPr>
          <p:nvPr>
            <p:ph type="title"/>
          </p:nvPr>
        </p:nvSpPr>
        <p:spPr>
          <a:xfrm>
            <a:off x="406686" y="499175"/>
            <a:ext cx="8596668" cy="1320800"/>
          </a:xfrm>
        </p:spPr>
        <p:txBody>
          <a:bodyPr>
            <a:noAutofit/>
          </a:bodyPr>
          <a:lstStyle/>
          <a:p>
            <a:r>
              <a:rPr lang="en-US" sz="3000" dirty="0">
                <a:latin typeface="Arial" panose="020B0604020202020204" pitchFamily="34" charset="0"/>
                <a:cs typeface="Arial" panose="020B0604020202020204" pitchFamily="34" charset="0"/>
              </a:rPr>
              <a:t>Office of Research Regulatory Support</a:t>
            </a:r>
            <a:br>
              <a:rPr lang="en-US" sz="30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Wesley Byerly, PharmD, Sr. Associate Vice Chancellor</a:t>
            </a:r>
          </a:p>
        </p:txBody>
      </p:sp>
      <p:sp>
        <p:nvSpPr>
          <p:cNvPr id="3" name="Content Placeholder 2">
            <a:extLst>
              <a:ext uri="{FF2B5EF4-FFF2-40B4-BE49-F238E27FC236}">
                <a16:creationId xmlns:a16="http://schemas.microsoft.com/office/drawing/2014/main" id="{7D881779-7419-374D-9AC8-9D046E5EBDFD}"/>
              </a:ext>
            </a:extLst>
          </p:cNvPr>
          <p:cNvSpPr>
            <a:spLocks noGrp="1"/>
          </p:cNvSpPr>
          <p:nvPr>
            <p:ph idx="1"/>
          </p:nvPr>
        </p:nvSpPr>
        <p:spPr>
          <a:xfrm>
            <a:off x="406686" y="1819975"/>
            <a:ext cx="9322941" cy="4767472"/>
          </a:xfrm>
        </p:spPr>
        <p:txBody>
          <a:bodyPr>
            <a:normAutofit fontScale="55000" lnSpcReduction="20000"/>
          </a:bodyPr>
          <a:lstStyle/>
          <a:p>
            <a:pPr>
              <a:lnSpc>
                <a:spcPts val="1560"/>
              </a:lnSpc>
            </a:pPr>
            <a:r>
              <a:rPr lang="en-US" sz="3300" dirty="0">
                <a:solidFill>
                  <a:srgbClr val="0A2BC3"/>
                </a:solidFill>
                <a:latin typeface="Arial" panose="020B0604020202020204" pitchFamily="34" charset="0"/>
                <a:cs typeface="Arial" panose="020B0604020202020204" pitchFamily="34" charset="0"/>
              </a:rPr>
              <a:t>Institutional Review Board</a:t>
            </a:r>
          </a:p>
          <a:p>
            <a:pPr lvl="1">
              <a:lnSpc>
                <a:spcPts val="1560"/>
              </a:lnSpc>
              <a:buFont typeface="Arial" panose="020B0604020202020204" pitchFamily="34" charset="0"/>
              <a:buChar char="•"/>
            </a:pPr>
            <a:r>
              <a:rPr lang="en-US" sz="3300" dirty="0">
                <a:latin typeface="Arial" panose="020B0604020202020204" pitchFamily="34" charset="0"/>
                <a:cs typeface="Arial" panose="020B0604020202020204" pitchFamily="34" charset="0"/>
              </a:rPr>
              <a:t>Human subjects research</a:t>
            </a:r>
          </a:p>
          <a:p>
            <a:pPr>
              <a:lnSpc>
                <a:spcPts val="1560"/>
              </a:lnSpc>
            </a:pPr>
            <a:r>
              <a:rPr lang="en-US" sz="3300" dirty="0">
                <a:solidFill>
                  <a:srgbClr val="0A2BC3"/>
                </a:solidFill>
                <a:latin typeface="Arial" panose="020B0604020202020204" pitchFamily="34" charset="0"/>
                <a:cs typeface="Arial" panose="020B0604020202020204" pitchFamily="34" charset="0"/>
              </a:rPr>
              <a:t>Institutional Animal Care and Use Committee</a:t>
            </a:r>
          </a:p>
          <a:p>
            <a:pPr lvl="1">
              <a:lnSpc>
                <a:spcPts val="1560"/>
              </a:lnSpc>
              <a:buFont typeface="Arial" panose="020B0604020202020204" pitchFamily="34" charset="0"/>
              <a:buChar char="•"/>
            </a:pPr>
            <a:r>
              <a:rPr lang="en-US" sz="3300" dirty="0">
                <a:latin typeface="Arial" panose="020B0604020202020204" pitchFamily="34" charset="0"/>
                <a:cs typeface="Arial" panose="020B0604020202020204" pitchFamily="34" charset="0"/>
              </a:rPr>
              <a:t>Animal research – Jeffery </a:t>
            </a:r>
            <a:r>
              <a:rPr lang="en-US" sz="3300" dirty="0" err="1">
                <a:latin typeface="Arial" panose="020B0604020202020204" pitchFamily="34" charset="0"/>
                <a:cs typeface="Arial" panose="020B0604020202020204" pitchFamily="34" charset="0"/>
              </a:rPr>
              <a:t>Steketee</a:t>
            </a:r>
            <a:r>
              <a:rPr lang="en-US" sz="3300" dirty="0">
                <a:latin typeface="Arial" panose="020B0604020202020204" pitchFamily="34" charset="0"/>
                <a:cs typeface="Arial" panose="020B0604020202020204" pitchFamily="34" charset="0"/>
              </a:rPr>
              <a:t>, PhD, Chair</a:t>
            </a:r>
          </a:p>
          <a:p>
            <a:pPr>
              <a:lnSpc>
                <a:spcPts val="1560"/>
              </a:lnSpc>
            </a:pPr>
            <a:r>
              <a:rPr lang="en-US" sz="3300" dirty="0">
                <a:solidFill>
                  <a:srgbClr val="0A2BC3"/>
                </a:solidFill>
                <a:latin typeface="Arial" panose="020B0604020202020204" pitchFamily="34" charset="0"/>
                <a:cs typeface="Arial" panose="020B0604020202020204" pitchFamily="34" charset="0"/>
              </a:rPr>
              <a:t>Institutional Biosafety Committee</a:t>
            </a:r>
          </a:p>
          <a:p>
            <a:pPr lvl="1">
              <a:lnSpc>
                <a:spcPts val="1220"/>
              </a:lnSpc>
              <a:buFont typeface="Arial" panose="020B0604020202020204" pitchFamily="34" charset="0"/>
              <a:buChar char="•"/>
            </a:pPr>
            <a:r>
              <a:rPr lang="en-US" sz="3300" dirty="0">
                <a:latin typeface="Arial" panose="020B0604020202020204" pitchFamily="34" charset="0"/>
                <a:cs typeface="Arial" panose="020B0604020202020204" pitchFamily="34" charset="0"/>
              </a:rPr>
              <a:t>Research utilizing rDNA and other biohazardous material</a:t>
            </a:r>
          </a:p>
          <a:p>
            <a:pPr lvl="1">
              <a:lnSpc>
                <a:spcPts val="1220"/>
              </a:lnSpc>
              <a:buFont typeface="Arial" panose="020B0604020202020204" pitchFamily="34" charset="0"/>
              <a:buChar char="•"/>
            </a:pPr>
            <a:r>
              <a:rPr lang="en-US" sz="3300" dirty="0">
                <a:latin typeface="Arial" panose="020B0604020202020204" pitchFamily="34" charset="0"/>
                <a:cs typeface="Arial" panose="020B0604020202020204" pitchFamily="34" charset="0"/>
              </a:rPr>
              <a:t>Infectious organisms, toxins, allergen, venoms</a:t>
            </a:r>
          </a:p>
          <a:p>
            <a:pPr>
              <a:lnSpc>
                <a:spcPts val="1560"/>
              </a:lnSpc>
            </a:pPr>
            <a:r>
              <a:rPr lang="en-US" sz="3300" dirty="0">
                <a:solidFill>
                  <a:srgbClr val="0A2BC3"/>
                </a:solidFill>
                <a:latin typeface="Arial" panose="020B0604020202020204" pitchFamily="34" charset="0"/>
                <a:cs typeface="Arial" panose="020B0604020202020204" pitchFamily="34" charset="0"/>
              </a:rPr>
              <a:t>Export Control</a:t>
            </a:r>
          </a:p>
          <a:p>
            <a:pPr lvl="1">
              <a:lnSpc>
                <a:spcPts val="1560"/>
              </a:lnSpc>
              <a:buFont typeface="Arial" panose="020B0604020202020204" pitchFamily="34" charset="0"/>
              <a:buChar char="•"/>
            </a:pPr>
            <a:r>
              <a:rPr lang="en-US" sz="3300" dirty="0">
                <a:latin typeface="Arial" panose="020B0604020202020204" pitchFamily="34" charset="0"/>
                <a:cs typeface="Arial" panose="020B0604020202020204" pitchFamily="34" charset="0"/>
              </a:rPr>
              <a:t>Covers release of covered technologies to foreign nationals in US</a:t>
            </a:r>
          </a:p>
          <a:p>
            <a:pPr>
              <a:lnSpc>
                <a:spcPts val="1560"/>
              </a:lnSpc>
            </a:pPr>
            <a:r>
              <a:rPr lang="en-US" sz="3300" dirty="0">
                <a:solidFill>
                  <a:srgbClr val="0A2BC3"/>
                </a:solidFill>
                <a:latin typeface="Arial" panose="020B0604020202020204" pitchFamily="34" charset="0"/>
                <a:cs typeface="Arial" panose="020B0604020202020204" pitchFamily="34" charset="0"/>
              </a:rPr>
              <a:t>Research Safety Affairs</a:t>
            </a:r>
          </a:p>
          <a:p>
            <a:pPr lvl="1">
              <a:lnSpc>
                <a:spcPct val="120000"/>
              </a:lnSpc>
              <a:buFont typeface="Arial" panose="020B0604020202020204" pitchFamily="34" charset="0"/>
              <a:buChar char="•"/>
            </a:pPr>
            <a:r>
              <a:rPr lang="en-US" sz="3300" dirty="0">
                <a:latin typeface="Arial" panose="020B0604020202020204" pitchFamily="34" charset="0"/>
                <a:cs typeface="Arial" panose="020B0604020202020204" pitchFamily="34" charset="0"/>
              </a:rPr>
              <a:t>Promotes regulatory compliance among researches with diversity of regulations from the CDC, OSHA, EPA, NIH, NRC, et al  - Tim Barton, MS, Director</a:t>
            </a:r>
          </a:p>
          <a:p>
            <a:pPr>
              <a:lnSpc>
                <a:spcPts val="1560"/>
              </a:lnSpc>
            </a:pPr>
            <a:r>
              <a:rPr lang="en-US" sz="3300" dirty="0">
                <a:solidFill>
                  <a:srgbClr val="0A2BC3"/>
                </a:solidFill>
                <a:latin typeface="Arial" panose="020B0604020202020204" pitchFamily="34" charset="0"/>
                <a:cs typeface="Arial" panose="020B0604020202020204" pitchFamily="34" charset="0"/>
              </a:rPr>
              <a:t>Research Integrity – </a:t>
            </a:r>
          </a:p>
          <a:p>
            <a:pPr lvl="1">
              <a:lnSpc>
                <a:spcPts val="1560"/>
              </a:lnSpc>
              <a:buFont typeface="Arial" panose="020B0604020202020204" pitchFamily="34" charset="0"/>
              <a:buChar char="•"/>
            </a:pPr>
            <a:r>
              <a:rPr lang="en-US" sz="3300" dirty="0">
                <a:latin typeface="Arial" panose="020B0604020202020204" pitchFamily="34" charset="0"/>
                <a:cs typeface="Arial" panose="020B0604020202020204" pitchFamily="34" charset="0"/>
              </a:rPr>
              <a:t>Mark Miller, PhD, Research Integrity Officer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57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DCC071-697F-C34F-98AD-6DC514B087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8401722" cy="6858000"/>
          </a:xfrm>
          <a:prstGeom prst="rect">
            <a:avLst/>
          </a:prstGeom>
        </p:spPr>
      </p:pic>
      <p:sp>
        <p:nvSpPr>
          <p:cNvPr id="3" name="TextBox 2">
            <a:extLst>
              <a:ext uri="{FF2B5EF4-FFF2-40B4-BE49-F238E27FC236}">
                <a16:creationId xmlns:a16="http://schemas.microsoft.com/office/drawing/2014/main" id="{981CEBF7-C21D-C646-8B84-74FE70792C6F}"/>
              </a:ext>
            </a:extLst>
          </p:cNvPr>
          <p:cNvSpPr txBox="1"/>
          <p:nvPr/>
        </p:nvSpPr>
        <p:spPr>
          <a:xfrm>
            <a:off x="206827" y="658810"/>
            <a:ext cx="3407230" cy="5078313"/>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Contents</a:t>
            </a:r>
          </a:p>
          <a:p>
            <a:pPr algn="ctr"/>
            <a:endParaRPr lang="en-US" dirty="0">
              <a:solidFill>
                <a:schemeClr val="bg1"/>
              </a:solidFill>
              <a:latin typeface="Arial" panose="020B0604020202020204" pitchFamily="34" charset="0"/>
              <a:cs typeface="Arial" panose="020B0604020202020204" pitchFamily="34" charset="0"/>
            </a:endParaRPr>
          </a:p>
          <a:p>
            <a:pPr indent="9525"/>
            <a:r>
              <a:rPr lang="en-US" dirty="0">
                <a:solidFill>
                  <a:schemeClr val="bg1"/>
                </a:solidFill>
                <a:latin typeface="Arial" panose="020B0604020202020204" pitchFamily="34" charset="0"/>
                <a:cs typeface="Arial" panose="020B0604020202020204" pitchFamily="34" charset="0"/>
              </a:rPr>
              <a:t>Shared Values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Rules of the Road</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Research Misconduct</a:t>
            </a:r>
          </a:p>
          <a:p>
            <a:pPr indent="9525"/>
            <a:r>
              <a:rPr lang="en-US" dirty="0">
                <a:solidFill>
                  <a:schemeClr val="bg1"/>
                </a:solidFill>
                <a:latin typeface="Arial" panose="020B0604020202020204" pitchFamily="34" charset="0"/>
                <a:cs typeface="Arial" panose="020B0604020202020204" pitchFamily="34" charset="0"/>
              </a:rPr>
              <a:t>Planning Research</a:t>
            </a:r>
          </a:p>
          <a:p>
            <a:pPr marL="287338" indent="-2794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Protection of Human Subjects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Welfare of Laboratory Animals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Conflicts of interest</a:t>
            </a:r>
          </a:p>
          <a:p>
            <a:pPr indent="9525"/>
            <a:r>
              <a:rPr lang="en-US" dirty="0">
                <a:solidFill>
                  <a:schemeClr val="bg1"/>
                </a:solidFill>
                <a:latin typeface="Arial" panose="020B0604020202020204" pitchFamily="34" charset="0"/>
                <a:cs typeface="Arial" panose="020B0604020202020204" pitchFamily="34" charset="0"/>
              </a:rPr>
              <a:t>Conducting Research</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Data Management Practices</a:t>
            </a:r>
          </a:p>
          <a:p>
            <a:pPr marL="287338" indent="-2794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Mentor and Trainee Responsibilities</a:t>
            </a:r>
          </a:p>
          <a:p>
            <a:pPr marL="287338" indent="-2794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Collaborative Research</a:t>
            </a:r>
          </a:p>
          <a:p>
            <a:pPr marL="520700" indent="-511175"/>
            <a:r>
              <a:rPr lang="en-US" dirty="0">
                <a:solidFill>
                  <a:schemeClr val="bg1"/>
                </a:solidFill>
                <a:latin typeface="Arial" panose="020B0604020202020204" pitchFamily="34" charset="0"/>
                <a:cs typeface="Arial" panose="020B0604020202020204" pitchFamily="34" charset="0"/>
              </a:rPr>
              <a:t>Reporting and Reviewing Research</a:t>
            </a:r>
          </a:p>
        </p:txBody>
      </p:sp>
    </p:spTree>
    <p:extLst>
      <p:ext uri="{BB962C8B-B14F-4D97-AF65-F5344CB8AC3E}">
        <p14:creationId xmlns:p14="http://schemas.microsoft.com/office/powerpoint/2010/main" val="54997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FAD55457-EB2D-F74B-895D-911B7F9395B4}"/>
              </a:ext>
            </a:extLst>
          </p:cNvPr>
          <p:cNvSpPr txBox="1">
            <a:spLocks noChangeArrowheads="1"/>
          </p:cNvSpPr>
          <p:nvPr/>
        </p:nvSpPr>
        <p:spPr bwMode="auto">
          <a:xfrm>
            <a:off x="698643" y="1310901"/>
            <a:ext cx="932893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Scientific integrity refers to maintaining the quality and objectivity of the research activities, such that they are sound and worthy of the public’s confidence. </a:t>
            </a:r>
          </a:p>
          <a:p>
            <a:pPr>
              <a:spcBef>
                <a:spcPct val="0"/>
              </a:spcBef>
              <a:buFontTx/>
              <a:buNone/>
            </a:pPr>
            <a:endParaRPr lang="en-US" altLang="en-US" sz="2400" dirty="0">
              <a:latin typeface="Arial" panose="020B0604020202020204" pitchFamily="34" charset="0"/>
              <a:cs typeface="Arial" panose="020B0604020202020204" pitchFamily="34" charset="0"/>
            </a:endParaRPr>
          </a:p>
          <a:p>
            <a:pPr>
              <a:spcBef>
                <a:spcPct val="0"/>
              </a:spcBef>
              <a:buFontTx/>
              <a:buNone/>
            </a:pPr>
            <a:r>
              <a:rPr lang="en-US" altLang="en-US" sz="2400" dirty="0">
                <a:latin typeface="Arial" panose="020B0604020202020204" pitchFamily="34" charset="0"/>
                <a:cs typeface="Arial" panose="020B0604020202020204" pitchFamily="34" charset="0"/>
              </a:rPr>
              <a:t>In fostering scientific integrity, one must assure:</a:t>
            </a:r>
          </a:p>
          <a:p>
            <a:pPr>
              <a:spcBef>
                <a:spcPct val="0"/>
              </a:spcBef>
              <a:buFontTx/>
              <a:buNone/>
            </a:pPr>
            <a:endParaRPr lang="en-US" altLang="en-US" sz="2400" dirty="0">
              <a:latin typeface="Arial" panose="020B0604020202020204" pitchFamily="34" charset="0"/>
              <a:cs typeface="Arial" panose="020B0604020202020204" pitchFamily="34" charset="0"/>
            </a:endParaRPr>
          </a:p>
          <a:p>
            <a:pPr marL="457200" indent="-457200">
              <a:spcBef>
                <a:spcPct val="0"/>
              </a:spcBef>
              <a:buClr>
                <a:schemeClr val="accent1"/>
              </a:buClr>
              <a:buFont typeface="Wingdings" pitchFamily="2" charset="2"/>
              <a:buChar char="Ø"/>
            </a:pPr>
            <a:r>
              <a:rPr lang="en-US" altLang="en-US" sz="2400" dirty="0">
                <a:latin typeface="Arial" panose="020B0604020202020204" pitchFamily="34" charset="0"/>
                <a:cs typeface="Arial" panose="020B0604020202020204" pitchFamily="34" charset="0"/>
              </a:rPr>
              <a:t> scientific findings are objective, accurate, honest and readily available to the public</a:t>
            </a:r>
          </a:p>
          <a:p>
            <a:pPr>
              <a:spcBef>
                <a:spcPct val="0"/>
              </a:spcBef>
              <a:buFontTx/>
              <a:buNone/>
            </a:pPr>
            <a:r>
              <a:rPr lang="en-US" altLang="en-US" sz="2400" dirty="0">
                <a:latin typeface="Arial" panose="020B0604020202020204" pitchFamily="34" charset="0"/>
                <a:cs typeface="Arial" panose="020B0604020202020204" pitchFamily="34" charset="0"/>
              </a:rPr>
              <a:t> </a:t>
            </a:r>
          </a:p>
          <a:p>
            <a:pPr marL="457200" indent="-457200">
              <a:spcBef>
                <a:spcPct val="0"/>
              </a:spcBef>
              <a:buClr>
                <a:schemeClr val="accent1"/>
              </a:buClr>
              <a:buFont typeface="Wingdings" pitchFamily="2" charset="2"/>
              <a:buChar char="Ø"/>
            </a:pPr>
            <a:r>
              <a:rPr lang="en-US" altLang="en-US" sz="2400" dirty="0">
                <a:latin typeface="Arial" panose="020B0604020202020204" pitchFamily="34" charset="0"/>
                <a:cs typeface="Arial" panose="020B0604020202020204" pitchFamily="34" charset="0"/>
              </a:rPr>
              <a:t>the development of policies based on science is conducted with appropriate transparency. </a:t>
            </a:r>
          </a:p>
        </p:txBody>
      </p:sp>
      <p:sp>
        <p:nvSpPr>
          <p:cNvPr id="6147" name="TextBox 2">
            <a:extLst>
              <a:ext uri="{FF2B5EF4-FFF2-40B4-BE49-F238E27FC236}">
                <a16:creationId xmlns:a16="http://schemas.microsoft.com/office/drawing/2014/main" id="{FD304658-E035-A34D-BCF3-0B476C9564F5}"/>
              </a:ext>
            </a:extLst>
          </p:cNvPr>
          <p:cNvSpPr txBox="1">
            <a:spLocks noChangeArrowheads="1"/>
          </p:cNvSpPr>
          <p:nvPr/>
        </p:nvSpPr>
        <p:spPr bwMode="auto">
          <a:xfrm>
            <a:off x="794179" y="391841"/>
            <a:ext cx="5878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dirty="0">
                <a:solidFill>
                  <a:schemeClr val="accent1"/>
                </a:solidFill>
                <a:latin typeface="Arial" panose="020B0604020202020204" pitchFamily="34" charset="0"/>
                <a:cs typeface="Arial" panose="020B0604020202020204" pitchFamily="34" charset="0"/>
              </a:rPr>
              <a:t>What Is Scientific Integrity?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104F-51B4-274E-9FB6-E01DBB58E7AC}"/>
              </a:ext>
            </a:extLst>
          </p:cNvPr>
          <p:cNvSpPr>
            <a:spLocks noGrp="1"/>
          </p:cNvSpPr>
          <p:nvPr>
            <p:ph type="title"/>
          </p:nvPr>
        </p:nvSpPr>
        <p:spPr>
          <a:xfrm>
            <a:off x="884368" y="2516038"/>
            <a:ext cx="8596668" cy="1320800"/>
          </a:xfrm>
        </p:spPr>
        <p:txBody>
          <a:bodyPr>
            <a:normAutofit/>
          </a:bodyPr>
          <a:lstStyle/>
          <a:p>
            <a:pPr algn="ctr"/>
            <a:r>
              <a:rPr lang="en-US" sz="40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24432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9561-B82A-6443-A09B-4DF401F74E6B}"/>
              </a:ext>
            </a:extLst>
          </p:cNvPr>
          <p:cNvSpPr>
            <a:spLocks noGrp="1"/>
          </p:cNvSpPr>
          <p:nvPr>
            <p:ph type="title"/>
          </p:nvPr>
        </p:nvSpPr>
        <p:spPr>
          <a:xfrm>
            <a:off x="443346" y="461945"/>
            <a:ext cx="10515600" cy="937202"/>
          </a:xfrm>
        </p:spPr>
        <p:txBody>
          <a:bodyPr/>
          <a:lstStyle/>
          <a:p>
            <a:r>
              <a:rPr lang="en-US" dirty="0">
                <a:latin typeface="Arial" panose="020B0604020202020204" pitchFamily="34" charset="0"/>
                <a:cs typeface="Arial" panose="020B0604020202020204" pitchFamily="34" charset="0"/>
              </a:rPr>
              <a:t>Research Misconduct  42 CFR 93.103</a:t>
            </a:r>
          </a:p>
        </p:txBody>
      </p:sp>
      <p:sp>
        <p:nvSpPr>
          <p:cNvPr id="3" name="Content Placeholder 2">
            <a:extLst>
              <a:ext uri="{FF2B5EF4-FFF2-40B4-BE49-F238E27FC236}">
                <a16:creationId xmlns:a16="http://schemas.microsoft.com/office/drawing/2014/main" id="{5C39317F-250A-BC46-85D7-57D8DB8D84B4}"/>
              </a:ext>
            </a:extLst>
          </p:cNvPr>
          <p:cNvSpPr>
            <a:spLocks noGrp="1"/>
          </p:cNvSpPr>
          <p:nvPr>
            <p:ph idx="1"/>
          </p:nvPr>
        </p:nvSpPr>
        <p:spPr>
          <a:xfrm>
            <a:off x="518650" y="1280813"/>
            <a:ext cx="9419846" cy="4813921"/>
          </a:xfrm>
        </p:spPr>
        <p:txBody>
          <a:bodyPr>
            <a:normAutofit fontScale="92500" lnSpcReduction="10000"/>
          </a:bodyPr>
          <a:lstStyle/>
          <a:p>
            <a:r>
              <a:rPr lang="en-US" dirty="0">
                <a:latin typeface="Arial" panose="020B0604020202020204" pitchFamily="34" charset="0"/>
                <a:cs typeface="Arial" panose="020B0604020202020204" pitchFamily="34" charset="0"/>
              </a:rPr>
              <a:t>Fabrication – make up data or results and reporting them</a:t>
            </a:r>
          </a:p>
          <a:p>
            <a:r>
              <a:rPr lang="en-US" dirty="0">
                <a:latin typeface="Arial" panose="020B0604020202020204" pitchFamily="34" charset="0"/>
                <a:cs typeface="Arial" panose="020B0604020202020204" pitchFamily="34" charset="0"/>
              </a:rPr>
              <a:t>Falsification – manipulating research materials, equipment, or processes or changing or omitting data or results such that the research is not accurately represented in the research record</a:t>
            </a:r>
          </a:p>
          <a:p>
            <a:pPr lvl="1"/>
            <a:r>
              <a:rPr lang="en-US" dirty="0">
                <a:latin typeface="Arial" panose="020B0604020202020204" pitchFamily="34" charset="0"/>
                <a:cs typeface="Arial" panose="020B0604020202020204" pitchFamily="34" charset="0"/>
              </a:rPr>
              <a:t>Selective excluding data from analysis</a:t>
            </a:r>
          </a:p>
          <a:p>
            <a:pPr lvl="1"/>
            <a:r>
              <a:rPr lang="en-US" dirty="0">
                <a:latin typeface="Arial" panose="020B0604020202020204" pitchFamily="34" charset="0"/>
                <a:cs typeface="Arial" panose="020B0604020202020204" pitchFamily="34" charset="0"/>
              </a:rPr>
              <a:t>Misinterpreting data to obtain desired results,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inappropriate use of statistical methods</a:t>
            </a:r>
          </a:p>
          <a:p>
            <a:pPr lvl="1"/>
            <a:r>
              <a:rPr lang="en-US" dirty="0">
                <a:latin typeface="Arial" panose="020B0604020202020204" pitchFamily="34" charset="0"/>
                <a:cs typeface="Arial" panose="020B0604020202020204" pitchFamily="34" charset="0"/>
              </a:rPr>
              <a:t>Doctoring images in publications</a:t>
            </a:r>
          </a:p>
          <a:p>
            <a:r>
              <a:rPr lang="en-US" dirty="0">
                <a:latin typeface="Arial" panose="020B0604020202020204" pitchFamily="34" charset="0"/>
                <a:cs typeface="Arial" panose="020B0604020202020204" pitchFamily="34" charset="0"/>
              </a:rPr>
              <a:t>Plagiarism – use ideas, information, process or results by others without giving appropriate credit</a:t>
            </a:r>
          </a:p>
          <a:p>
            <a:pPr lvl="1"/>
            <a:r>
              <a:rPr lang="en-US" dirty="0">
                <a:latin typeface="Arial" panose="020B0604020202020204" pitchFamily="34" charset="0"/>
                <a:cs typeface="Arial" panose="020B0604020202020204" pitchFamily="34" charset="0"/>
              </a:rPr>
              <a:t>Important to note that you also cannot plagiarize your own work such as word for word description of research methods</a:t>
            </a:r>
          </a:p>
          <a:p>
            <a:r>
              <a:rPr lang="en-US" dirty="0">
                <a:solidFill>
                  <a:srgbClr val="0070C0"/>
                </a:solidFill>
                <a:latin typeface="Arial" panose="020B0604020202020204" pitchFamily="34" charset="0"/>
                <a:cs typeface="Arial" panose="020B0604020202020204" pitchFamily="34" charset="0"/>
              </a:rPr>
              <a:t>Does not include honest error or differences of opinion or in interpretations of data, act must be committed intentionally</a:t>
            </a:r>
          </a:p>
          <a:p>
            <a:r>
              <a:rPr lang="en-US" dirty="0">
                <a:latin typeface="Arial" panose="020B0604020202020204" pitchFamily="34" charset="0"/>
                <a:cs typeface="Arial" panose="020B0604020202020204" pitchFamily="34" charset="0"/>
              </a:rPr>
              <a:t>From 1992 – 2018,  284 people have been sanction by the US Office of Research Integrity (ORI), 90% for falsification/fabrication, 10% for plagiarism</a:t>
            </a:r>
          </a:p>
        </p:txBody>
      </p:sp>
    </p:spTree>
    <p:extLst>
      <p:ext uri="{BB962C8B-B14F-4D97-AF65-F5344CB8AC3E}">
        <p14:creationId xmlns:p14="http://schemas.microsoft.com/office/powerpoint/2010/main" val="11745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F1FF-E46D-2C42-88B5-6B82B6124A99}"/>
              </a:ext>
            </a:extLst>
          </p:cNvPr>
          <p:cNvSpPr>
            <a:spLocks noGrp="1"/>
          </p:cNvSpPr>
          <p:nvPr>
            <p:ph type="title"/>
          </p:nvPr>
        </p:nvSpPr>
        <p:spPr>
          <a:xfrm>
            <a:off x="503206" y="367492"/>
            <a:ext cx="9030985" cy="1320800"/>
          </a:xfrm>
        </p:spPr>
        <p:txBody>
          <a:bodyPr>
            <a:normAutofit fontScale="90000"/>
          </a:bodyPr>
          <a:lstStyle/>
          <a:p>
            <a:r>
              <a:rPr lang="en-US" dirty="0">
                <a:latin typeface="Arial" panose="020B0604020202020204" pitchFamily="34" charset="0"/>
                <a:cs typeface="Arial" panose="020B0604020202020204" pitchFamily="34" charset="0"/>
              </a:rPr>
              <a:t>42 CFR 50 Subpart F and 42 CFR 93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governs institution that receive PHS support</a:t>
            </a:r>
          </a:p>
        </p:txBody>
      </p:sp>
      <p:sp>
        <p:nvSpPr>
          <p:cNvPr id="3" name="Content Placeholder 2">
            <a:extLst>
              <a:ext uri="{FF2B5EF4-FFF2-40B4-BE49-F238E27FC236}">
                <a16:creationId xmlns:a16="http://schemas.microsoft.com/office/drawing/2014/main" id="{2233D0C0-19D4-4442-AAE2-9F3B64CFD3DC}"/>
              </a:ext>
            </a:extLst>
          </p:cNvPr>
          <p:cNvSpPr>
            <a:spLocks noGrp="1"/>
          </p:cNvSpPr>
          <p:nvPr>
            <p:ph idx="1"/>
          </p:nvPr>
        </p:nvSpPr>
        <p:spPr>
          <a:xfrm>
            <a:off x="616534" y="1898785"/>
            <a:ext cx="8596668" cy="4212404"/>
          </a:xfrm>
        </p:spPr>
        <p:txBody>
          <a:bodyPr>
            <a:noAutofit/>
          </a:bodyPr>
          <a:lstStyle/>
          <a:p>
            <a:r>
              <a:rPr lang="en-US" sz="2400" dirty="0">
                <a:latin typeface="Arial" panose="020B0604020202020204" pitchFamily="34" charset="0"/>
                <a:cs typeface="Arial" panose="020B0604020202020204" pitchFamily="34" charset="0"/>
              </a:rPr>
              <a:t>42 CFR 50 Subpart F – Conflict of interest</a:t>
            </a:r>
          </a:p>
          <a:p>
            <a:pPr lvl="1"/>
            <a:r>
              <a:rPr lang="en-US" sz="2400" dirty="0">
                <a:latin typeface="Arial" panose="020B0604020202020204" pitchFamily="34" charset="0"/>
                <a:cs typeface="Arial" panose="020B0604020202020204" pitchFamily="34" charset="0"/>
              </a:rPr>
              <a:t>Institutional responsibilities regarding management and reporting investigator of conflicts of interest</a:t>
            </a:r>
          </a:p>
          <a:p>
            <a:r>
              <a:rPr lang="en-US" sz="2400" dirty="0">
                <a:latin typeface="Arial" panose="020B0604020202020204" pitchFamily="34" charset="0"/>
                <a:cs typeface="Arial" panose="020B0604020202020204" pitchFamily="34" charset="0"/>
              </a:rPr>
              <a:t>42 CFR 93 Research Misconduct</a:t>
            </a:r>
          </a:p>
          <a:p>
            <a:pPr lvl="1"/>
            <a:r>
              <a:rPr lang="en-US" sz="2400" dirty="0">
                <a:latin typeface="Arial" panose="020B0604020202020204" pitchFamily="34" charset="0"/>
                <a:cs typeface="Arial" panose="020B0604020202020204" pitchFamily="34" charset="0"/>
              </a:rPr>
              <a:t>Defines the responsibilities for compliance for institutions receiving PHS support</a:t>
            </a:r>
          </a:p>
          <a:p>
            <a:pPr lvl="1"/>
            <a:r>
              <a:rPr lang="en-US" sz="2400" dirty="0">
                <a:latin typeface="Arial" panose="020B0604020202020204" pitchFamily="34" charset="0"/>
                <a:cs typeface="Arial" panose="020B0604020202020204" pitchFamily="34" charset="0"/>
              </a:rPr>
              <a:t>Establishes the Office of Research Integrity</a:t>
            </a:r>
          </a:p>
        </p:txBody>
      </p:sp>
    </p:spTree>
    <p:extLst>
      <p:ext uri="{BB962C8B-B14F-4D97-AF65-F5344CB8AC3E}">
        <p14:creationId xmlns:p14="http://schemas.microsoft.com/office/powerpoint/2010/main" val="222520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5A51-B932-AD41-9C4E-C5446A27EF5E}"/>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Research Misconduct</a:t>
            </a:r>
          </a:p>
        </p:txBody>
      </p:sp>
      <p:sp>
        <p:nvSpPr>
          <p:cNvPr id="3" name="Content Placeholder 2">
            <a:extLst>
              <a:ext uri="{FF2B5EF4-FFF2-40B4-BE49-F238E27FC236}">
                <a16:creationId xmlns:a16="http://schemas.microsoft.com/office/drawing/2014/main" id="{686C3C06-5485-5149-A44A-21C6C49D8655}"/>
              </a:ext>
            </a:extLst>
          </p:cNvPr>
          <p:cNvSpPr>
            <a:spLocks noGrp="1"/>
          </p:cNvSpPr>
          <p:nvPr>
            <p:ph idx="1"/>
          </p:nvPr>
        </p:nvSpPr>
        <p:spPr>
          <a:xfrm>
            <a:off x="677334" y="1399309"/>
            <a:ext cx="9763252" cy="4849091"/>
          </a:xfrm>
        </p:spPr>
        <p:txBody>
          <a:bodyPr>
            <a:normAutofit/>
          </a:bodyPr>
          <a:lstStyle/>
          <a:p>
            <a:r>
              <a:rPr lang="en-US" sz="2400" dirty="0">
                <a:latin typeface="Arial" panose="020B0604020202020204" pitchFamily="34" charset="0"/>
                <a:cs typeface="Arial" panose="020B0604020202020204" pitchFamily="34" charset="0"/>
              </a:rPr>
              <a:t>Using inappropriate, harmful, dangerous research methods</a:t>
            </a:r>
          </a:p>
          <a:p>
            <a:r>
              <a:rPr lang="en-US" sz="2400" dirty="0">
                <a:latin typeface="Arial" panose="020B0604020202020204" pitchFamily="34" charset="0"/>
                <a:cs typeface="Arial" panose="020B0604020202020204" pitchFamily="34" charset="0"/>
              </a:rPr>
              <a:t>Poor research design</a:t>
            </a:r>
          </a:p>
          <a:p>
            <a:r>
              <a:rPr lang="en-US" sz="2400" dirty="0">
                <a:latin typeface="Arial" panose="020B0604020202020204" pitchFamily="34" charset="0"/>
                <a:cs typeface="Arial" panose="020B0604020202020204" pitchFamily="34" charset="0"/>
              </a:rPr>
              <a:t>Violation of human subject protocols</a:t>
            </a:r>
          </a:p>
          <a:p>
            <a:r>
              <a:rPr lang="en-US" sz="2400" dirty="0">
                <a:latin typeface="Arial" panose="020B0604020202020204" pitchFamily="34" charset="0"/>
                <a:cs typeface="Arial" panose="020B0604020202020204" pitchFamily="34" charset="0"/>
              </a:rPr>
              <a:t>Abuse of laboratory animals</a:t>
            </a:r>
          </a:p>
          <a:p>
            <a:r>
              <a:rPr lang="en-US" sz="2400" dirty="0">
                <a:latin typeface="Arial" panose="020B0604020202020204" pitchFamily="34" charset="0"/>
                <a:cs typeface="Arial" panose="020B0604020202020204" pitchFamily="34" charset="0"/>
              </a:rPr>
              <a:t>Not preserving data, bad data management, withholding data</a:t>
            </a:r>
          </a:p>
          <a:p>
            <a:r>
              <a:rPr lang="en-US" sz="2400" dirty="0">
                <a:latin typeface="Arial" panose="020B0604020202020204" pitchFamily="34" charset="0"/>
                <a:cs typeface="Arial" panose="020B0604020202020204" pitchFamily="34" charset="0"/>
              </a:rPr>
              <a:t>Claiming undeserved authorship, denying authorship to contributors</a:t>
            </a:r>
          </a:p>
          <a:p>
            <a:r>
              <a:rPr lang="en-US" sz="2400" dirty="0">
                <a:latin typeface="Arial" panose="020B0604020202020204" pitchFamily="34" charset="0"/>
                <a:cs typeface="Arial" panose="020B0604020202020204" pitchFamily="34" charset="0"/>
              </a:rPr>
              <a:t>Failure to correct the publication record</a:t>
            </a:r>
          </a:p>
          <a:p>
            <a:r>
              <a:rPr lang="en-US" sz="2400" dirty="0">
                <a:latin typeface="Arial" panose="020B0604020202020204" pitchFamily="34" charset="0"/>
                <a:cs typeface="Arial" panose="020B0604020202020204" pitchFamily="34" charset="0"/>
              </a:rPr>
              <a:t>Personal misconduct and financial misconduct </a:t>
            </a:r>
          </a:p>
        </p:txBody>
      </p:sp>
      <p:sp>
        <p:nvSpPr>
          <p:cNvPr id="4" name="TextBox 3">
            <a:extLst>
              <a:ext uri="{FF2B5EF4-FFF2-40B4-BE49-F238E27FC236}">
                <a16:creationId xmlns:a16="http://schemas.microsoft.com/office/drawing/2014/main" id="{40A6421F-6FF4-F346-97A1-0D95519B0D61}"/>
              </a:ext>
            </a:extLst>
          </p:cNvPr>
          <p:cNvSpPr txBox="1"/>
          <p:nvPr/>
        </p:nvSpPr>
        <p:spPr>
          <a:xfrm>
            <a:off x="568036" y="6345381"/>
            <a:ext cx="6704079" cy="307777"/>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Organisation</a:t>
            </a:r>
            <a:r>
              <a:rPr lang="en-US" sz="1400" dirty="0">
                <a:latin typeface="Arial" panose="020B0604020202020204" pitchFamily="34" charset="0"/>
                <a:cs typeface="Arial" panose="020B0604020202020204" pitchFamily="34" charset="0"/>
              </a:rPr>
              <a:t> for Economic Co-operation and Development Global Science Forum </a:t>
            </a:r>
          </a:p>
        </p:txBody>
      </p:sp>
    </p:spTree>
    <p:extLst>
      <p:ext uri="{BB962C8B-B14F-4D97-AF65-F5344CB8AC3E}">
        <p14:creationId xmlns:p14="http://schemas.microsoft.com/office/powerpoint/2010/main" val="168690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2FDB-A103-F245-BB2D-7FCF77F811F0}"/>
              </a:ext>
            </a:extLst>
          </p:cNvPr>
          <p:cNvSpPr>
            <a:spLocks noGrp="1"/>
          </p:cNvSpPr>
          <p:nvPr>
            <p:ph type="title"/>
          </p:nvPr>
        </p:nvSpPr>
        <p:spPr>
          <a:xfrm>
            <a:off x="580514" y="732212"/>
            <a:ext cx="8993791" cy="1320800"/>
          </a:xfrm>
        </p:spPr>
        <p:txBody>
          <a:bodyPr>
            <a:normAutofit/>
          </a:bodyPr>
          <a:lstStyle/>
          <a:p>
            <a:r>
              <a:rPr lang="en-US" sz="4000" dirty="0">
                <a:latin typeface="Arial" panose="020B0604020202020204" pitchFamily="34" charset="0"/>
                <a:cs typeface="Arial" panose="020B0604020202020204" pitchFamily="34" charset="0"/>
              </a:rPr>
              <a:t>Key elements of Research Misconduct</a:t>
            </a:r>
          </a:p>
        </p:txBody>
      </p:sp>
      <p:sp>
        <p:nvSpPr>
          <p:cNvPr id="3" name="Content Placeholder 2">
            <a:extLst>
              <a:ext uri="{FF2B5EF4-FFF2-40B4-BE49-F238E27FC236}">
                <a16:creationId xmlns:a16="http://schemas.microsoft.com/office/drawing/2014/main" id="{BE27078B-BE3F-2E42-BD5F-4E5844AAEAAF}"/>
              </a:ext>
            </a:extLst>
          </p:cNvPr>
          <p:cNvSpPr>
            <a:spLocks noGrp="1"/>
          </p:cNvSpPr>
          <p:nvPr>
            <p:ph idx="1"/>
          </p:nvPr>
        </p:nvSpPr>
        <p:spPr>
          <a:xfrm>
            <a:off x="677334" y="2053012"/>
            <a:ext cx="8596668" cy="3880773"/>
          </a:xfrm>
        </p:spPr>
        <p:txBody>
          <a:bodyPr>
            <a:normAutofit/>
          </a:bodyPr>
          <a:lstStyle/>
          <a:p>
            <a:r>
              <a:rPr lang="en-US" sz="2400" dirty="0">
                <a:latin typeface="Arial" panose="020B0604020202020204" pitchFamily="34" charset="0"/>
                <a:cs typeface="Arial" panose="020B0604020202020204" pitchFamily="34" charset="0"/>
              </a:rPr>
              <a:t>Intentional</a:t>
            </a:r>
          </a:p>
          <a:p>
            <a:r>
              <a:rPr lang="en-US" sz="2400" dirty="0">
                <a:latin typeface="Arial" panose="020B0604020202020204" pitchFamily="34" charset="0"/>
                <a:cs typeface="Arial" panose="020B0604020202020204" pitchFamily="34" charset="0"/>
              </a:rPr>
              <a:t>Knowing</a:t>
            </a:r>
          </a:p>
          <a:p>
            <a:r>
              <a:rPr lang="en-US" sz="2400" dirty="0">
                <a:latin typeface="Arial" panose="020B0604020202020204" pitchFamily="34" charset="0"/>
                <a:cs typeface="Arial" panose="020B0604020202020204" pitchFamily="34" charset="0"/>
              </a:rPr>
              <a:t>Reckless</a:t>
            </a:r>
          </a:p>
          <a:p>
            <a:r>
              <a:rPr lang="en-US" sz="2400" dirty="0">
                <a:latin typeface="Arial" panose="020B0604020202020204" pitchFamily="34" charset="0"/>
                <a:cs typeface="Arial" panose="020B0604020202020204" pitchFamily="34" charset="0"/>
              </a:rPr>
              <a:t>Significant departure from accepted research practice</a:t>
            </a:r>
          </a:p>
          <a:p>
            <a:r>
              <a:rPr lang="en-US" sz="2400" dirty="0">
                <a:latin typeface="Arial" panose="020B0604020202020204" pitchFamily="34" charset="0"/>
                <a:cs typeface="Arial" panose="020B0604020202020204" pitchFamily="34" charset="0"/>
              </a:rPr>
              <a:t>Proven by a preponderance of the evidence</a:t>
            </a:r>
          </a:p>
        </p:txBody>
      </p:sp>
      <p:sp>
        <p:nvSpPr>
          <p:cNvPr id="4" name="TextBox 3">
            <a:extLst>
              <a:ext uri="{FF2B5EF4-FFF2-40B4-BE49-F238E27FC236}">
                <a16:creationId xmlns:a16="http://schemas.microsoft.com/office/drawing/2014/main" id="{7559D89D-57D9-C142-80AF-FE20FB8D5F91}"/>
              </a:ext>
            </a:extLst>
          </p:cNvPr>
          <p:cNvSpPr txBox="1"/>
          <p:nvPr/>
        </p:nvSpPr>
        <p:spPr>
          <a:xfrm>
            <a:off x="5753216" y="6413268"/>
            <a:ext cx="139814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42 CFR 93.104</a:t>
            </a:r>
          </a:p>
        </p:txBody>
      </p:sp>
    </p:spTree>
    <p:extLst>
      <p:ext uri="{BB962C8B-B14F-4D97-AF65-F5344CB8AC3E}">
        <p14:creationId xmlns:p14="http://schemas.microsoft.com/office/powerpoint/2010/main" val="248207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3838617-3A58-4146-8DDF-470A22BAC17C}"/>
              </a:ext>
            </a:extLst>
          </p:cNvPr>
          <p:cNvSpPr>
            <a:spLocks noGrp="1" noChangeArrowheads="1"/>
          </p:cNvSpPr>
          <p:nvPr>
            <p:ph type="title"/>
          </p:nvPr>
        </p:nvSpPr>
        <p:spPr>
          <a:xfrm>
            <a:off x="969194" y="519872"/>
            <a:ext cx="7772400" cy="781691"/>
          </a:xfrm>
        </p:spPr>
        <p:txBody>
          <a:bodyPr>
            <a:normAutofit/>
          </a:bodyPr>
          <a:lstStyle/>
          <a:p>
            <a:r>
              <a:rPr lang="en-US" altLang="en-US" sz="4000" dirty="0">
                <a:latin typeface="Arial" panose="020B0604020202020204" pitchFamily="34" charset="0"/>
                <a:cs typeface="Arial" panose="020B0604020202020204" pitchFamily="34" charset="0"/>
              </a:rPr>
              <a:t>Motives for Misconduct</a:t>
            </a:r>
          </a:p>
        </p:txBody>
      </p:sp>
      <p:sp>
        <p:nvSpPr>
          <p:cNvPr id="13315" name="Content Placeholder 2">
            <a:extLst>
              <a:ext uri="{FF2B5EF4-FFF2-40B4-BE49-F238E27FC236}">
                <a16:creationId xmlns:a16="http://schemas.microsoft.com/office/drawing/2014/main" id="{AD96DB9B-1ACD-B441-B885-6AA480C0BDF0}"/>
              </a:ext>
            </a:extLst>
          </p:cNvPr>
          <p:cNvSpPr>
            <a:spLocks noGrp="1" noChangeArrowheads="1"/>
          </p:cNvSpPr>
          <p:nvPr>
            <p:ph idx="1"/>
          </p:nvPr>
        </p:nvSpPr>
        <p:spPr>
          <a:xfrm>
            <a:off x="1051419" y="1379949"/>
            <a:ext cx="7952197" cy="4653338"/>
          </a:xfrm>
        </p:spPr>
        <p:txBody>
          <a:bodyPr>
            <a:normAutofit fontScale="92500"/>
          </a:bodyPr>
          <a:lstStyle/>
          <a:p>
            <a:r>
              <a:rPr lang="en-US" altLang="en-US" sz="2400" dirty="0">
                <a:latin typeface="Arial" panose="020B0604020202020204" pitchFamily="34" charset="0"/>
                <a:cs typeface="Arial" panose="020B0604020202020204" pitchFamily="34" charset="0"/>
              </a:rPr>
              <a:t>Academic pressure to publish</a:t>
            </a:r>
          </a:p>
          <a:p>
            <a:r>
              <a:rPr lang="en-US" altLang="en-US" sz="2400" dirty="0">
                <a:latin typeface="Arial" panose="020B0604020202020204" pitchFamily="34" charset="0"/>
                <a:cs typeface="Arial" panose="020B0604020202020204" pitchFamily="34" charset="0"/>
              </a:rPr>
              <a:t>Low funding levels</a:t>
            </a:r>
          </a:p>
          <a:p>
            <a:r>
              <a:rPr lang="en-US" altLang="en-US" sz="2400" dirty="0">
                <a:latin typeface="Arial" panose="020B0604020202020204" pitchFamily="34" charset="0"/>
                <a:cs typeface="Arial" panose="020B0604020202020204" pitchFamily="34" charset="0"/>
              </a:rPr>
              <a:t>Financial gain</a:t>
            </a:r>
          </a:p>
          <a:p>
            <a:r>
              <a:rPr lang="en-US" altLang="en-US" sz="2400" dirty="0">
                <a:latin typeface="Arial" panose="020B0604020202020204" pitchFamily="34" charset="0"/>
                <a:cs typeface="Arial" panose="020B0604020202020204" pitchFamily="34" charset="0"/>
              </a:rPr>
              <a:t>Pressure on trainees to produce favorable research results</a:t>
            </a:r>
          </a:p>
          <a:p>
            <a:r>
              <a:rPr lang="en-US" altLang="en-US" sz="2400" dirty="0">
                <a:latin typeface="Arial" panose="020B0604020202020204" pitchFamily="34" charset="0"/>
                <a:cs typeface="Arial" panose="020B0604020202020204" pitchFamily="34" charset="0"/>
              </a:rPr>
              <a:t>Professional vanity</a:t>
            </a:r>
          </a:p>
          <a:p>
            <a:r>
              <a:rPr lang="en-US" altLang="en-US" sz="2400" dirty="0">
                <a:latin typeface="Arial" panose="020B0604020202020204" pitchFamily="34" charset="0"/>
                <a:cs typeface="Arial" panose="020B0604020202020204" pitchFamily="34" charset="0"/>
              </a:rPr>
              <a:t>Lack of understanding of the research process</a:t>
            </a:r>
          </a:p>
          <a:p>
            <a:r>
              <a:rPr lang="en-US" altLang="en-US" sz="2400" dirty="0">
                <a:latin typeface="Arial" panose="020B0604020202020204" pitchFamily="34" charset="0"/>
                <a:cs typeface="Arial" panose="020B0604020202020204" pitchFamily="34" charset="0"/>
              </a:rPr>
              <a:t>Psychiatric illness</a:t>
            </a:r>
          </a:p>
          <a:p>
            <a:r>
              <a:rPr lang="en-US" altLang="en-US" sz="2400" dirty="0">
                <a:latin typeface="Arial" panose="020B0604020202020204" pitchFamily="34" charset="0"/>
                <a:cs typeface="Arial" panose="020B0604020202020204" pitchFamily="34" charset="0"/>
              </a:rPr>
              <a:t>Pressure to accrue participants</a:t>
            </a:r>
          </a:p>
          <a:p>
            <a:r>
              <a:rPr lang="en-US" altLang="en-US" sz="2400" dirty="0">
                <a:latin typeface="Arial" panose="020B0604020202020204" pitchFamily="34" charset="0"/>
                <a:cs typeface="Arial" panose="020B0604020202020204" pitchFamily="34" charset="0"/>
              </a:rPr>
              <a:t>Low funding level puts pressure on researchers</a:t>
            </a:r>
          </a:p>
          <a:p>
            <a:r>
              <a:rPr lang="en-US" altLang="en-US" sz="2400" dirty="0">
                <a:latin typeface="Arial" panose="020B0604020202020204" pitchFamily="34" charset="0"/>
                <a:cs typeface="Arial" panose="020B0604020202020204" pitchFamily="34" charset="0"/>
              </a:rPr>
              <a:t>Pressure on mentees to produce research results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B26F5BF-0411-7748-8BC6-F012018B8AB5}"/>
              </a:ext>
            </a:extLst>
          </p:cNvPr>
          <p:cNvSpPr>
            <a:spLocks noGrp="1" noChangeArrowheads="1"/>
          </p:cNvSpPr>
          <p:nvPr>
            <p:ph type="title"/>
          </p:nvPr>
        </p:nvSpPr>
        <p:spPr>
          <a:xfrm>
            <a:off x="874160" y="652355"/>
            <a:ext cx="7772400" cy="765175"/>
          </a:xfrm>
        </p:spPr>
        <p:txBody>
          <a:bodyPr>
            <a:normAutofit/>
          </a:bodyPr>
          <a:lstStyle/>
          <a:p>
            <a:r>
              <a:rPr lang="en-US" altLang="en-US" sz="4000" dirty="0">
                <a:latin typeface="Arial" panose="020B0604020202020204" pitchFamily="34" charset="0"/>
                <a:cs typeface="Arial" panose="020B0604020202020204" pitchFamily="34" charset="0"/>
              </a:rPr>
              <a:t>Research Misconduct Process</a:t>
            </a:r>
          </a:p>
        </p:txBody>
      </p:sp>
      <p:sp>
        <p:nvSpPr>
          <p:cNvPr id="68611" name="Rectangle 3">
            <a:extLst>
              <a:ext uri="{FF2B5EF4-FFF2-40B4-BE49-F238E27FC236}">
                <a16:creationId xmlns:a16="http://schemas.microsoft.com/office/drawing/2014/main" id="{7304BEAE-81CF-7E4C-94AC-8F5E80D9F73F}"/>
              </a:ext>
            </a:extLst>
          </p:cNvPr>
          <p:cNvSpPr>
            <a:spLocks noGrp="1" noChangeArrowheads="1"/>
          </p:cNvSpPr>
          <p:nvPr>
            <p:ph type="body" idx="1"/>
          </p:nvPr>
        </p:nvSpPr>
        <p:spPr>
          <a:xfrm>
            <a:off x="675526" y="1648575"/>
            <a:ext cx="8458200" cy="5105400"/>
          </a:xfrm>
        </p:spPr>
        <p:txBody>
          <a:bodyPr>
            <a:normAutofit/>
          </a:bodyPr>
          <a:lstStyle/>
          <a:p>
            <a:pPr marL="0" indent="0" algn="ctr">
              <a:buNone/>
            </a:pPr>
            <a:r>
              <a:rPr lang="en-US" altLang="en-US" sz="3200" dirty="0">
                <a:solidFill>
                  <a:schemeClr val="tx2"/>
                </a:solidFill>
                <a:latin typeface="Arial" panose="020B0604020202020204" pitchFamily="34" charset="0"/>
                <a:cs typeface="Arial" panose="020B0604020202020204" pitchFamily="34" charset="0"/>
              </a:rPr>
              <a:t>Inquiry</a:t>
            </a:r>
          </a:p>
          <a:p>
            <a:pPr marL="0" indent="0" algn="ctr">
              <a:buNone/>
            </a:pPr>
            <a:endParaRPr lang="en-US" altLang="en-US" sz="3200" dirty="0">
              <a:latin typeface="Arial" panose="020B0604020202020204" pitchFamily="34" charset="0"/>
              <a:cs typeface="Arial" panose="020B0604020202020204" pitchFamily="34" charset="0"/>
            </a:endParaRPr>
          </a:p>
          <a:p>
            <a:pPr marL="0" indent="0" algn="ctr">
              <a:buNone/>
            </a:pPr>
            <a:r>
              <a:rPr lang="en-US" altLang="en-US" sz="3200" dirty="0">
                <a:solidFill>
                  <a:schemeClr val="tx2"/>
                </a:solidFill>
                <a:latin typeface="Arial" panose="020B0604020202020204" pitchFamily="34" charset="0"/>
                <a:cs typeface="Arial" panose="020B0604020202020204" pitchFamily="34" charset="0"/>
              </a:rPr>
              <a:t>Investigation</a:t>
            </a:r>
          </a:p>
          <a:p>
            <a:pPr marL="0" indent="0" algn="ctr">
              <a:buNone/>
            </a:pPr>
            <a:endParaRPr lang="en-US" altLang="en-US" sz="3200" dirty="0">
              <a:solidFill>
                <a:schemeClr val="tx2"/>
              </a:solidFill>
              <a:latin typeface="Arial" panose="020B0604020202020204" pitchFamily="34" charset="0"/>
              <a:cs typeface="Arial" panose="020B0604020202020204" pitchFamily="34" charset="0"/>
            </a:endParaRPr>
          </a:p>
          <a:p>
            <a:pPr marL="0" indent="0" algn="ctr">
              <a:buNone/>
            </a:pPr>
            <a:r>
              <a:rPr lang="en-US" altLang="en-US" sz="3200" dirty="0">
                <a:solidFill>
                  <a:schemeClr val="tx2"/>
                </a:solidFill>
                <a:latin typeface="Arial" panose="020B0604020202020204" pitchFamily="34" charset="0"/>
                <a:cs typeface="Arial" panose="020B0604020202020204" pitchFamily="34" charset="0"/>
              </a:rPr>
              <a:t>Consequences</a:t>
            </a:r>
            <a:endParaRPr lang="en-US" altLang="en-US" sz="3200" dirty="0">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879527C3-41CD-2747-AB72-B4F6D2759A1C}"/>
              </a:ext>
            </a:extLst>
          </p:cNvPr>
          <p:cNvCxnSpPr/>
          <p:nvPr/>
        </p:nvCxnSpPr>
        <p:spPr>
          <a:xfrm>
            <a:off x="4904626" y="2178977"/>
            <a:ext cx="0" cy="68580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48597477-274E-DA49-83E1-0BF675B3F997}"/>
              </a:ext>
            </a:extLst>
          </p:cNvPr>
          <p:cNvCxnSpPr/>
          <p:nvPr/>
        </p:nvCxnSpPr>
        <p:spPr>
          <a:xfrm>
            <a:off x="4887930" y="3515475"/>
            <a:ext cx="0" cy="68580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2035</Words>
  <Application>Microsoft Macintosh PowerPoint</Application>
  <PresentationFormat>Widescreen</PresentationFormat>
  <Paragraphs>248</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Trebuchet MS</vt:lpstr>
      <vt:lpstr>Wingdings 3</vt:lpstr>
      <vt:lpstr>Calibri</vt:lpstr>
      <vt:lpstr>Wingdings</vt:lpstr>
      <vt:lpstr>Arial Black</vt:lpstr>
      <vt:lpstr>Arial</vt:lpstr>
      <vt:lpstr>Facet</vt:lpstr>
      <vt:lpstr>Research Integrity and Preventing Research Misconduct</vt:lpstr>
      <vt:lpstr>Objectives</vt:lpstr>
      <vt:lpstr>PowerPoint Presentation</vt:lpstr>
      <vt:lpstr>Research Misconduct  42 CFR 93.103</vt:lpstr>
      <vt:lpstr>42 CFR 50 Subpart F and 42 CFR 93 – governs institution that receive PHS support</vt:lpstr>
      <vt:lpstr>Research Misconduct</vt:lpstr>
      <vt:lpstr>Key elements of Research Misconduct</vt:lpstr>
      <vt:lpstr>Motives for Misconduct</vt:lpstr>
      <vt:lpstr>Research Misconduct Process</vt:lpstr>
      <vt:lpstr>Research Misconduct Process</vt:lpstr>
      <vt:lpstr>Research Misconduct Process</vt:lpstr>
      <vt:lpstr>Research Misconduct Process</vt:lpstr>
      <vt:lpstr>Benefits of Whistleblowing</vt:lpstr>
      <vt:lpstr>Risks of Whistleblowing</vt:lpstr>
      <vt:lpstr>Whistleblower Protection</vt:lpstr>
      <vt:lpstr>Office of Research Integrity (ORI)</vt:lpstr>
      <vt:lpstr>ORI Functions and Activities</vt:lpstr>
      <vt:lpstr>ORI Functions and Activities</vt:lpstr>
      <vt:lpstr>ORI Functions and Activities</vt:lpstr>
      <vt:lpstr>Scientific research is built on a foundation of trust. Public trust will only endure if the scientific community devotes itself to the values associated with ethical scientific research and reporting. </vt:lpstr>
      <vt:lpstr>PowerPoint Presentation</vt:lpstr>
      <vt:lpstr>Famous Fraud Cases </vt:lpstr>
      <vt:lpstr>Famous Cases</vt:lpstr>
      <vt:lpstr>PowerPoint Presentation</vt:lpstr>
      <vt:lpstr>PowerPoint Presentation</vt:lpstr>
      <vt:lpstr>Institutional Responsibility</vt:lpstr>
      <vt:lpstr>How to Prevent Research Misconduct</vt:lpstr>
      <vt:lpstr>Office of Research Regulatory Support Wesley Byerly, PharmD, Sr. Associate Vice Chancellor</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dc:title>
  <dc:creator>Lynn, Margaret M</dc:creator>
  <cp:lastModifiedBy>Lee Anne</cp:lastModifiedBy>
  <cp:revision>41</cp:revision>
  <cp:lastPrinted>2021-05-28T20:12:10Z</cp:lastPrinted>
  <dcterms:created xsi:type="dcterms:W3CDTF">2020-05-13T14:27:30Z</dcterms:created>
  <dcterms:modified xsi:type="dcterms:W3CDTF">2024-10-31T17:37:38Z</dcterms:modified>
</cp:coreProperties>
</file>