
<file path=[Content_Types].xml><?xml version="1.0" encoding="utf-8"?>
<Types xmlns="http://schemas.openxmlformats.org/package/2006/content-types">
  <Default Extension="emf" ContentType="image/x-emf"/>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95" r:id="rId2"/>
    <p:sldId id="256" r:id="rId3"/>
    <p:sldId id="292" r:id="rId4"/>
    <p:sldId id="262" r:id="rId5"/>
    <p:sldId id="264" r:id="rId6"/>
    <p:sldId id="257" r:id="rId7"/>
    <p:sldId id="282" r:id="rId8"/>
    <p:sldId id="281" r:id="rId9"/>
    <p:sldId id="278" r:id="rId10"/>
    <p:sldId id="279" r:id="rId11"/>
    <p:sldId id="286" r:id="rId12"/>
    <p:sldId id="283" r:id="rId13"/>
    <p:sldId id="284" r:id="rId14"/>
    <p:sldId id="285" r:id="rId15"/>
    <p:sldId id="287" r:id="rId16"/>
    <p:sldId id="288" r:id="rId17"/>
    <p:sldId id="289" r:id="rId18"/>
    <p:sldId id="290" r:id="rId19"/>
    <p:sldId id="291" r:id="rId20"/>
    <p:sldId id="261" r:id="rId21"/>
    <p:sldId id="259" r:id="rId22"/>
    <p:sldId id="293" r:id="rId23"/>
    <p:sldId id="270" r:id="rId24"/>
    <p:sldId id="271" r:id="rId25"/>
    <p:sldId id="260" r:id="rId26"/>
    <p:sldId id="258" r:id="rId27"/>
    <p:sldId id="272" r:id="rId28"/>
    <p:sldId id="294" r:id="rId29"/>
    <p:sldId id="273" r:id="rId30"/>
    <p:sldId id="274" r:id="rId31"/>
  </p:sldIdLst>
  <p:sldSz cx="12192000" cy="6858000"/>
  <p:notesSz cx="6858000" cy="9144000"/>
  <p:embeddedFontLst>
    <p:embeddedFont>
      <p:font typeface="Arial Black" panose="020B0604020202020204" pitchFamily="34" charset="0"/>
      <p:bold r:id="rId32"/>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421C10-5759-4687-9A16-981C1705083A}" v="20" dt="2021-05-27T13:22:21.717"/>
    <p1510:client id="{CE4D3B4E-1214-4A1F-9908-FCF5698F0888}" v="16" dt="2021-05-27T15:05:03.0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633" autoAdjust="0"/>
    <p:restoredTop sz="94660"/>
  </p:normalViewPr>
  <p:slideViewPr>
    <p:cSldViewPr snapToGrid="0">
      <p:cViewPr varScale="1">
        <p:scale>
          <a:sx n="128" d="100"/>
          <a:sy n="128" d="100"/>
        </p:scale>
        <p:origin x="664"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1.fntdata"/><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C3D7339-DB38-430F-AE08-9D78CD2DAFBC}"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966A2205-EEE0-4064-98A3-7F9B956CABBA}">
      <dgm:prSet/>
      <dgm:spPr/>
      <dgm:t>
        <a:bodyPr/>
        <a:lstStyle/>
        <a:p>
          <a:r>
            <a:rPr lang="en-US" dirty="0"/>
            <a:t>Science is a self-regulating profession</a:t>
          </a:r>
        </a:p>
      </dgm:t>
    </dgm:pt>
    <dgm:pt modelId="{05BCF5ED-5B88-4089-A5A5-13FB6DFECDD6}" type="parTrans" cxnId="{6BA91F3F-6DA4-4890-BDA7-998E72905A22}">
      <dgm:prSet/>
      <dgm:spPr/>
      <dgm:t>
        <a:bodyPr/>
        <a:lstStyle/>
        <a:p>
          <a:endParaRPr lang="en-US"/>
        </a:p>
      </dgm:t>
    </dgm:pt>
    <dgm:pt modelId="{D683F159-03C0-4267-90C6-C74495B10259}" type="sibTrans" cxnId="{6BA91F3F-6DA4-4890-BDA7-998E72905A22}">
      <dgm:prSet/>
      <dgm:spPr/>
      <dgm:t>
        <a:bodyPr/>
        <a:lstStyle/>
        <a:p>
          <a:endParaRPr lang="en-US"/>
        </a:p>
      </dgm:t>
    </dgm:pt>
    <dgm:pt modelId="{8FD8BDF3-F9E5-424E-97FE-9E5C0EF81E29}">
      <dgm:prSet/>
      <dgm:spPr/>
      <dgm:t>
        <a:bodyPr/>
        <a:lstStyle/>
        <a:p>
          <a:r>
            <a:rPr lang="en-US"/>
            <a:t>Public trust relies scientists to conduct research and all the attendant components with integrity</a:t>
          </a:r>
        </a:p>
      </dgm:t>
    </dgm:pt>
    <dgm:pt modelId="{7670F487-0828-4AB3-8DA9-8B83C6B66CCA}" type="parTrans" cxnId="{16214183-44A5-4645-AA64-E08FD37D3F9C}">
      <dgm:prSet/>
      <dgm:spPr/>
      <dgm:t>
        <a:bodyPr/>
        <a:lstStyle/>
        <a:p>
          <a:endParaRPr lang="en-US"/>
        </a:p>
      </dgm:t>
    </dgm:pt>
    <dgm:pt modelId="{C5D344FA-1F09-4206-81F4-B3EB11779A45}" type="sibTrans" cxnId="{16214183-44A5-4645-AA64-E08FD37D3F9C}">
      <dgm:prSet/>
      <dgm:spPr/>
      <dgm:t>
        <a:bodyPr/>
        <a:lstStyle/>
        <a:p>
          <a:endParaRPr lang="en-US"/>
        </a:p>
      </dgm:t>
    </dgm:pt>
    <dgm:pt modelId="{4BAB8880-E15A-432C-A9B1-859AED72C0CB}">
      <dgm:prSet/>
      <dgm:spPr/>
      <dgm:t>
        <a:bodyPr/>
        <a:lstStyle/>
        <a:p>
          <a:r>
            <a:rPr lang="en-US" dirty="0"/>
            <a:t>This applies to human subjects research in addition to bench science</a:t>
          </a:r>
        </a:p>
      </dgm:t>
    </dgm:pt>
    <dgm:pt modelId="{34D7743A-1258-48B6-A380-414A8E4E1840}" type="parTrans" cxnId="{DDCF1263-D70B-45F1-A08C-280726521A3E}">
      <dgm:prSet/>
      <dgm:spPr/>
      <dgm:t>
        <a:bodyPr/>
        <a:lstStyle/>
        <a:p>
          <a:endParaRPr lang="en-US"/>
        </a:p>
      </dgm:t>
    </dgm:pt>
    <dgm:pt modelId="{F455F679-1399-4332-95E3-A76989818F69}" type="sibTrans" cxnId="{DDCF1263-D70B-45F1-A08C-280726521A3E}">
      <dgm:prSet/>
      <dgm:spPr/>
      <dgm:t>
        <a:bodyPr/>
        <a:lstStyle/>
        <a:p>
          <a:endParaRPr lang="en-US"/>
        </a:p>
      </dgm:t>
    </dgm:pt>
    <dgm:pt modelId="{820AA6CB-2FB6-441C-B804-AD04C88AF419}">
      <dgm:prSet/>
      <dgm:spPr/>
      <dgm:t>
        <a:bodyPr/>
        <a:lstStyle/>
        <a:p>
          <a:r>
            <a:rPr lang="en-US"/>
            <a:t>All aspects of research must be carried out with these important underpinnings in mind in order to maintain societal trust in this integrity</a:t>
          </a:r>
        </a:p>
      </dgm:t>
    </dgm:pt>
    <dgm:pt modelId="{639E8506-D7C2-42A3-AA15-89822B8F2F05}" type="parTrans" cxnId="{19AFBF28-138C-4E30-83E6-D7C711AF52A5}">
      <dgm:prSet/>
      <dgm:spPr/>
      <dgm:t>
        <a:bodyPr/>
        <a:lstStyle/>
        <a:p>
          <a:endParaRPr lang="en-US"/>
        </a:p>
      </dgm:t>
    </dgm:pt>
    <dgm:pt modelId="{F412B138-9EF3-44ED-8711-0EF58BB4F763}" type="sibTrans" cxnId="{19AFBF28-138C-4E30-83E6-D7C711AF52A5}">
      <dgm:prSet/>
      <dgm:spPr/>
      <dgm:t>
        <a:bodyPr/>
        <a:lstStyle/>
        <a:p>
          <a:endParaRPr lang="en-US"/>
        </a:p>
      </dgm:t>
    </dgm:pt>
    <dgm:pt modelId="{B0E9D631-A601-45E5-BFAE-18A7D5A346FA}">
      <dgm:prSet/>
      <dgm:spPr/>
      <dgm:t>
        <a:bodyPr/>
        <a:lstStyle/>
        <a:p>
          <a:r>
            <a:rPr lang="en-US"/>
            <a:t>Questions about conduct of human subjects research can be addressed to the IRB</a:t>
          </a:r>
        </a:p>
      </dgm:t>
    </dgm:pt>
    <dgm:pt modelId="{B75C40F7-DE68-4D83-A69F-67AAC3F4F853}" type="parTrans" cxnId="{25001162-CD24-4FF8-B2D9-8C9E18F10BAB}">
      <dgm:prSet/>
      <dgm:spPr/>
      <dgm:t>
        <a:bodyPr/>
        <a:lstStyle/>
        <a:p>
          <a:endParaRPr lang="en-US"/>
        </a:p>
      </dgm:t>
    </dgm:pt>
    <dgm:pt modelId="{F9D62EBA-76CA-4E9C-BCC9-2AE66D49DC10}" type="sibTrans" cxnId="{25001162-CD24-4FF8-B2D9-8C9E18F10BAB}">
      <dgm:prSet/>
      <dgm:spPr/>
      <dgm:t>
        <a:bodyPr/>
        <a:lstStyle/>
        <a:p>
          <a:endParaRPr lang="en-US"/>
        </a:p>
      </dgm:t>
    </dgm:pt>
    <dgm:pt modelId="{3B9FB070-DB84-4D6A-B984-B21B91BF1D2F}" type="pres">
      <dgm:prSet presAssocID="{1C3D7339-DB38-430F-AE08-9D78CD2DAFBC}" presName="linear" presStyleCnt="0">
        <dgm:presLayoutVars>
          <dgm:animLvl val="lvl"/>
          <dgm:resizeHandles val="exact"/>
        </dgm:presLayoutVars>
      </dgm:prSet>
      <dgm:spPr/>
    </dgm:pt>
    <dgm:pt modelId="{BCA9EB3D-6F25-4315-BA76-45CB5C3A0460}" type="pres">
      <dgm:prSet presAssocID="{966A2205-EEE0-4064-98A3-7F9B956CABBA}" presName="parentText" presStyleLbl="node1" presStyleIdx="0" presStyleCnt="5">
        <dgm:presLayoutVars>
          <dgm:chMax val="0"/>
          <dgm:bulletEnabled val="1"/>
        </dgm:presLayoutVars>
      </dgm:prSet>
      <dgm:spPr/>
    </dgm:pt>
    <dgm:pt modelId="{17BFFD54-1EDC-4E41-8525-6C71FAA0EAAA}" type="pres">
      <dgm:prSet presAssocID="{D683F159-03C0-4267-90C6-C74495B10259}" presName="spacer" presStyleCnt="0"/>
      <dgm:spPr/>
    </dgm:pt>
    <dgm:pt modelId="{04601CDB-7E13-464B-9D03-9AF9ADFD90CA}" type="pres">
      <dgm:prSet presAssocID="{8FD8BDF3-F9E5-424E-97FE-9E5C0EF81E29}" presName="parentText" presStyleLbl="node1" presStyleIdx="1" presStyleCnt="5">
        <dgm:presLayoutVars>
          <dgm:chMax val="0"/>
          <dgm:bulletEnabled val="1"/>
        </dgm:presLayoutVars>
      </dgm:prSet>
      <dgm:spPr/>
    </dgm:pt>
    <dgm:pt modelId="{DC27A013-602B-4043-89AB-3BD17742D95C}" type="pres">
      <dgm:prSet presAssocID="{C5D344FA-1F09-4206-81F4-B3EB11779A45}" presName="spacer" presStyleCnt="0"/>
      <dgm:spPr/>
    </dgm:pt>
    <dgm:pt modelId="{C3C5A00E-F5F6-4F93-888C-0E1C7D64832E}" type="pres">
      <dgm:prSet presAssocID="{4BAB8880-E15A-432C-A9B1-859AED72C0CB}" presName="parentText" presStyleLbl="node1" presStyleIdx="2" presStyleCnt="5">
        <dgm:presLayoutVars>
          <dgm:chMax val="0"/>
          <dgm:bulletEnabled val="1"/>
        </dgm:presLayoutVars>
      </dgm:prSet>
      <dgm:spPr/>
    </dgm:pt>
    <dgm:pt modelId="{E566CA96-F16A-4D17-9161-9046C4F7C47E}" type="pres">
      <dgm:prSet presAssocID="{F455F679-1399-4332-95E3-A76989818F69}" presName="spacer" presStyleCnt="0"/>
      <dgm:spPr/>
    </dgm:pt>
    <dgm:pt modelId="{1EB92526-FA75-4E78-80A6-61567D2809D7}" type="pres">
      <dgm:prSet presAssocID="{820AA6CB-2FB6-441C-B804-AD04C88AF419}" presName="parentText" presStyleLbl="node1" presStyleIdx="3" presStyleCnt="5">
        <dgm:presLayoutVars>
          <dgm:chMax val="0"/>
          <dgm:bulletEnabled val="1"/>
        </dgm:presLayoutVars>
      </dgm:prSet>
      <dgm:spPr/>
    </dgm:pt>
    <dgm:pt modelId="{0D50EDAA-F59D-4679-BF6E-9800088DD6BE}" type="pres">
      <dgm:prSet presAssocID="{F412B138-9EF3-44ED-8711-0EF58BB4F763}" presName="spacer" presStyleCnt="0"/>
      <dgm:spPr/>
    </dgm:pt>
    <dgm:pt modelId="{7945BB1D-5647-479A-AAA2-33150EC9A59E}" type="pres">
      <dgm:prSet presAssocID="{B0E9D631-A601-45E5-BFAE-18A7D5A346FA}" presName="parentText" presStyleLbl="node1" presStyleIdx="4" presStyleCnt="5">
        <dgm:presLayoutVars>
          <dgm:chMax val="0"/>
          <dgm:bulletEnabled val="1"/>
        </dgm:presLayoutVars>
      </dgm:prSet>
      <dgm:spPr/>
    </dgm:pt>
  </dgm:ptLst>
  <dgm:cxnLst>
    <dgm:cxn modelId="{F129CE12-8E25-42CA-B509-77C1092C1E34}" type="presOf" srcId="{B0E9D631-A601-45E5-BFAE-18A7D5A346FA}" destId="{7945BB1D-5647-479A-AAA2-33150EC9A59E}" srcOrd="0" destOrd="0" presId="urn:microsoft.com/office/officeart/2005/8/layout/vList2"/>
    <dgm:cxn modelId="{19AFBF28-138C-4E30-83E6-D7C711AF52A5}" srcId="{1C3D7339-DB38-430F-AE08-9D78CD2DAFBC}" destId="{820AA6CB-2FB6-441C-B804-AD04C88AF419}" srcOrd="3" destOrd="0" parTransId="{639E8506-D7C2-42A3-AA15-89822B8F2F05}" sibTransId="{F412B138-9EF3-44ED-8711-0EF58BB4F763}"/>
    <dgm:cxn modelId="{6BA91F3F-6DA4-4890-BDA7-998E72905A22}" srcId="{1C3D7339-DB38-430F-AE08-9D78CD2DAFBC}" destId="{966A2205-EEE0-4064-98A3-7F9B956CABBA}" srcOrd="0" destOrd="0" parTransId="{05BCF5ED-5B88-4089-A5A5-13FB6DFECDD6}" sibTransId="{D683F159-03C0-4267-90C6-C74495B10259}"/>
    <dgm:cxn modelId="{68A0DD5A-CDC6-4E13-92CB-661A1D89910F}" type="presOf" srcId="{4BAB8880-E15A-432C-A9B1-859AED72C0CB}" destId="{C3C5A00E-F5F6-4F93-888C-0E1C7D64832E}" srcOrd="0" destOrd="0" presId="urn:microsoft.com/office/officeart/2005/8/layout/vList2"/>
    <dgm:cxn modelId="{25001162-CD24-4FF8-B2D9-8C9E18F10BAB}" srcId="{1C3D7339-DB38-430F-AE08-9D78CD2DAFBC}" destId="{B0E9D631-A601-45E5-BFAE-18A7D5A346FA}" srcOrd="4" destOrd="0" parTransId="{B75C40F7-DE68-4D83-A69F-67AAC3F4F853}" sibTransId="{F9D62EBA-76CA-4E9C-BCC9-2AE66D49DC10}"/>
    <dgm:cxn modelId="{DDCF1263-D70B-45F1-A08C-280726521A3E}" srcId="{1C3D7339-DB38-430F-AE08-9D78CD2DAFBC}" destId="{4BAB8880-E15A-432C-A9B1-859AED72C0CB}" srcOrd="2" destOrd="0" parTransId="{34D7743A-1258-48B6-A380-414A8E4E1840}" sibTransId="{F455F679-1399-4332-95E3-A76989818F69}"/>
    <dgm:cxn modelId="{93AB376E-51D5-4F12-A609-A5D16FE4E62B}" type="presOf" srcId="{820AA6CB-2FB6-441C-B804-AD04C88AF419}" destId="{1EB92526-FA75-4E78-80A6-61567D2809D7}" srcOrd="0" destOrd="0" presId="urn:microsoft.com/office/officeart/2005/8/layout/vList2"/>
    <dgm:cxn modelId="{139C6B70-15E9-4A6B-90EB-931FA1DE36A0}" type="presOf" srcId="{8FD8BDF3-F9E5-424E-97FE-9E5C0EF81E29}" destId="{04601CDB-7E13-464B-9D03-9AF9ADFD90CA}" srcOrd="0" destOrd="0" presId="urn:microsoft.com/office/officeart/2005/8/layout/vList2"/>
    <dgm:cxn modelId="{16214183-44A5-4645-AA64-E08FD37D3F9C}" srcId="{1C3D7339-DB38-430F-AE08-9D78CD2DAFBC}" destId="{8FD8BDF3-F9E5-424E-97FE-9E5C0EF81E29}" srcOrd="1" destOrd="0" parTransId="{7670F487-0828-4AB3-8DA9-8B83C6B66CCA}" sibTransId="{C5D344FA-1F09-4206-81F4-B3EB11779A45}"/>
    <dgm:cxn modelId="{56CEDEA8-8AC8-4979-B49F-4AEF0EEEF925}" type="presOf" srcId="{966A2205-EEE0-4064-98A3-7F9B956CABBA}" destId="{BCA9EB3D-6F25-4315-BA76-45CB5C3A0460}" srcOrd="0" destOrd="0" presId="urn:microsoft.com/office/officeart/2005/8/layout/vList2"/>
    <dgm:cxn modelId="{E6A4D0B2-6534-469B-9076-F871D631116D}" type="presOf" srcId="{1C3D7339-DB38-430F-AE08-9D78CD2DAFBC}" destId="{3B9FB070-DB84-4D6A-B984-B21B91BF1D2F}" srcOrd="0" destOrd="0" presId="urn:microsoft.com/office/officeart/2005/8/layout/vList2"/>
    <dgm:cxn modelId="{B6A653C2-5161-4AA5-A5C0-2D15012DB4E5}" type="presParOf" srcId="{3B9FB070-DB84-4D6A-B984-B21B91BF1D2F}" destId="{BCA9EB3D-6F25-4315-BA76-45CB5C3A0460}" srcOrd="0" destOrd="0" presId="urn:microsoft.com/office/officeart/2005/8/layout/vList2"/>
    <dgm:cxn modelId="{846E84B5-7635-4E93-A705-5518B988D73D}" type="presParOf" srcId="{3B9FB070-DB84-4D6A-B984-B21B91BF1D2F}" destId="{17BFFD54-1EDC-4E41-8525-6C71FAA0EAAA}" srcOrd="1" destOrd="0" presId="urn:microsoft.com/office/officeart/2005/8/layout/vList2"/>
    <dgm:cxn modelId="{167BE6F5-516D-4C12-B08B-AB861E189A48}" type="presParOf" srcId="{3B9FB070-DB84-4D6A-B984-B21B91BF1D2F}" destId="{04601CDB-7E13-464B-9D03-9AF9ADFD90CA}" srcOrd="2" destOrd="0" presId="urn:microsoft.com/office/officeart/2005/8/layout/vList2"/>
    <dgm:cxn modelId="{8F08612A-A251-43DB-971A-AD63BC3F54EB}" type="presParOf" srcId="{3B9FB070-DB84-4D6A-B984-B21B91BF1D2F}" destId="{DC27A013-602B-4043-89AB-3BD17742D95C}" srcOrd="3" destOrd="0" presId="urn:microsoft.com/office/officeart/2005/8/layout/vList2"/>
    <dgm:cxn modelId="{1A4651C6-873B-4063-A3DB-25D6A61570C8}" type="presParOf" srcId="{3B9FB070-DB84-4D6A-B984-B21B91BF1D2F}" destId="{C3C5A00E-F5F6-4F93-888C-0E1C7D64832E}" srcOrd="4" destOrd="0" presId="urn:microsoft.com/office/officeart/2005/8/layout/vList2"/>
    <dgm:cxn modelId="{E6182377-1EFE-4D29-B93E-14A5D9F08CA2}" type="presParOf" srcId="{3B9FB070-DB84-4D6A-B984-B21B91BF1D2F}" destId="{E566CA96-F16A-4D17-9161-9046C4F7C47E}" srcOrd="5" destOrd="0" presId="urn:microsoft.com/office/officeart/2005/8/layout/vList2"/>
    <dgm:cxn modelId="{BFB529EF-D328-4838-A52A-9C3CC2F9C53E}" type="presParOf" srcId="{3B9FB070-DB84-4D6A-B984-B21B91BF1D2F}" destId="{1EB92526-FA75-4E78-80A6-61567D2809D7}" srcOrd="6" destOrd="0" presId="urn:microsoft.com/office/officeart/2005/8/layout/vList2"/>
    <dgm:cxn modelId="{F413B86F-C506-48B3-AE49-55D9611F78AB}" type="presParOf" srcId="{3B9FB070-DB84-4D6A-B984-B21B91BF1D2F}" destId="{0D50EDAA-F59D-4679-BF6E-9800088DD6BE}" srcOrd="7" destOrd="0" presId="urn:microsoft.com/office/officeart/2005/8/layout/vList2"/>
    <dgm:cxn modelId="{AD99C7E2-02C7-4E5D-9D0A-7EB56A393236}" type="presParOf" srcId="{3B9FB070-DB84-4D6A-B984-B21B91BF1D2F}" destId="{7945BB1D-5647-479A-AAA2-33150EC9A59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A9EB3D-6F25-4315-BA76-45CB5C3A0460}">
      <dsp:nvSpPr>
        <dsp:cNvPr id="0" name=""/>
        <dsp:cNvSpPr/>
      </dsp:nvSpPr>
      <dsp:spPr>
        <a:xfrm>
          <a:off x="0" y="76153"/>
          <a:ext cx="5811128" cy="106140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Science is a self-regulating profession</a:t>
          </a:r>
        </a:p>
      </dsp:txBody>
      <dsp:txXfrm>
        <a:off x="51814" y="127967"/>
        <a:ext cx="5707500" cy="957778"/>
      </dsp:txXfrm>
    </dsp:sp>
    <dsp:sp modelId="{04601CDB-7E13-464B-9D03-9AF9ADFD90CA}">
      <dsp:nvSpPr>
        <dsp:cNvPr id="0" name=""/>
        <dsp:cNvSpPr/>
      </dsp:nvSpPr>
      <dsp:spPr>
        <a:xfrm>
          <a:off x="0" y="1192279"/>
          <a:ext cx="5811128" cy="1061406"/>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Public trust relies scientists to conduct research and all the attendant components with integrity</a:t>
          </a:r>
        </a:p>
      </dsp:txBody>
      <dsp:txXfrm>
        <a:off x="51814" y="1244093"/>
        <a:ext cx="5707500" cy="957778"/>
      </dsp:txXfrm>
    </dsp:sp>
    <dsp:sp modelId="{C3C5A00E-F5F6-4F93-888C-0E1C7D64832E}">
      <dsp:nvSpPr>
        <dsp:cNvPr id="0" name=""/>
        <dsp:cNvSpPr/>
      </dsp:nvSpPr>
      <dsp:spPr>
        <a:xfrm>
          <a:off x="0" y="2308406"/>
          <a:ext cx="5811128" cy="1061406"/>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dirty="0"/>
            <a:t>This applies to human subjects research in addition to bench science</a:t>
          </a:r>
        </a:p>
      </dsp:txBody>
      <dsp:txXfrm>
        <a:off x="51814" y="2360220"/>
        <a:ext cx="5707500" cy="957778"/>
      </dsp:txXfrm>
    </dsp:sp>
    <dsp:sp modelId="{1EB92526-FA75-4E78-80A6-61567D2809D7}">
      <dsp:nvSpPr>
        <dsp:cNvPr id="0" name=""/>
        <dsp:cNvSpPr/>
      </dsp:nvSpPr>
      <dsp:spPr>
        <a:xfrm>
          <a:off x="0" y="3424532"/>
          <a:ext cx="5811128" cy="1061406"/>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All aspects of research must be carried out with these important underpinnings in mind in order to maintain societal trust in this integrity</a:t>
          </a:r>
        </a:p>
      </dsp:txBody>
      <dsp:txXfrm>
        <a:off x="51814" y="3476346"/>
        <a:ext cx="5707500" cy="957778"/>
      </dsp:txXfrm>
    </dsp:sp>
    <dsp:sp modelId="{7945BB1D-5647-479A-AAA2-33150EC9A59E}">
      <dsp:nvSpPr>
        <dsp:cNvPr id="0" name=""/>
        <dsp:cNvSpPr/>
      </dsp:nvSpPr>
      <dsp:spPr>
        <a:xfrm>
          <a:off x="0" y="4540659"/>
          <a:ext cx="5811128" cy="1061406"/>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l" defTabSz="844550">
            <a:lnSpc>
              <a:spcPct val="90000"/>
            </a:lnSpc>
            <a:spcBef>
              <a:spcPct val="0"/>
            </a:spcBef>
            <a:spcAft>
              <a:spcPct val="35000"/>
            </a:spcAft>
            <a:buNone/>
          </a:pPr>
          <a:r>
            <a:rPr lang="en-US" sz="1900" kern="1200"/>
            <a:t>Questions about conduct of human subjects research can be addressed to the IRB</a:t>
          </a:r>
        </a:p>
      </dsp:txBody>
      <dsp:txXfrm>
        <a:off x="51814" y="4592473"/>
        <a:ext cx="5707500" cy="95777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59332-39AD-4B5C-BB4C-B0EC911C5F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1DA7DC0-513C-4357-B8C8-F794F02FCD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B2598BA-C842-40DF-9585-D7186B71CD72}"/>
              </a:ext>
            </a:extLst>
          </p:cNvPr>
          <p:cNvSpPr>
            <a:spLocks noGrp="1"/>
          </p:cNvSpPr>
          <p:nvPr>
            <p:ph type="dt" sz="half" idx="10"/>
          </p:nvPr>
        </p:nvSpPr>
        <p:spPr/>
        <p:txBody>
          <a:bodyPr/>
          <a:lstStyle/>
          <a:p>
            <a:fld id="{1CB88B3A-2D5D-4615-B474-3B199F0CCF90}" type="datetimeFigureOut">
              <a:rPr lang="en-US" smtClean="0"/>
              <a:t>10/31/24</a:t>
            </a:fld>
            <a:endParaRPr lang="en-US"/>
          </a:p>
        </p:txBody>
      </p:sp>
      <p:sp>
        <p:nvSpPr>
          <p:cNvPr id="5" name="Footer Placeholder 4">
            <a:extLst>
              <a:ext uri="{FF2B5EF4-FFF2-40B4-BE49-F238E27FC236}">
                <a16:creationId xmlns:a16="http://schemas.microsoft.com/office/drawing/2014/main" id="{EF02EF36-0EAE-4634-9728-6901384D87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82A987-93E6-4DF0-A8EF-4991256B1303}"/>
              </a:ext>
            </a:extLst>
          </p:cNvPr>
          <p:cNvSpPr>
            <a:spLocks noGrp="1"/>
          </p:cNvSpPr>
          <p:nvPr>
            <p:ph type="sldNum" sz="quarter" idx="12"/>
          </p:nvPr>
        </p:nvSpPr>
        <p:spPr/>
        <p:txBody>
          <a:bodyPr/>
          <a:lstStyle/>
          <a:p>
            <a:fld id="{1C4161D8-0E36-4779-9C02-287DE800B52A}" type="slidenum">
              <a:rPr lang="en-US" smtClean="0"/>
              <a:t>‹#›</a:t>
            </a:fld>
            <a:endParaRPr lang="en-US"/>
          </a:p>
        </p:txBody>
      </p:sp>
    </p:spTree>
    <p:extLst>
      <p:ext uri="{BB962C8B-B14F-4D97-AF65-F5344CB8AC3E}">
        <p14:creationId xmlns:p14="http://schemas.microsoft.com/office/powerpoint/2010/main" val="771600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6DF88-F2FA-426D-B4AB-B381B8E6B98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B217139-4A8C-4DED-B00A-CC2585E7FE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C567A5-C29F-4F29-8A2E-B2A051C50B3A}"/>
              </a:ext>
            </a:extLst>
          </p:cNvPr>
          <p:cNvSpPr>
            <a:spLocks noGrp="1"/>
          </p:cNvSpPr>
          <p:nvPr>
            <p:ph type="dt" sz="half" idx="10"/>
          </p:nvPr>
        </p:nvSpPr>
        <p:spPr/>
        <p:txBody>
          <a:bodyPr/>
          <a:lstStyle/>
          <a:p>
            <a:fld id="{1CB88B3A-2D5D-4615-B474-3B199F0CCF90}" type="datetimeFigureOut">
              <a:rPr lang="en-US" smtClean="0"/>
              <a:t>10/31/24</a:t>
            </a:fld>
            <a:endParaRPr lang="en-US"/>
          </a:p>
        </p:txBody>
      </p:sp>
      <p:sp>
        <p:nvSpPr>
          <p:cNvPr id="5" name="Footer Placeholder 4">
            <a:extLst>
              <a:ext uri="{FF2B5EF4-FFF2-40B4-BE49-F238E27FC236}">
                <a16:creationId xmlns:a16="http://schemas.microsoft.com/office/drawing/2014/main" id="{93A080CD-9344-4682-9551-8BB22610B6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DE3D86-25AD-4584-A7EE-5ACE72450DA2}"/>
              </a:ext>
            </a:extLst>
          </p:cNvPr>
          <p:cNvSpPr>
            <a:spLocks noGrp="1"/>
          </p:cNvSpPr>
          <p:nvPr>
            <p:ph type="sldNum" sz="quarter" idx="12"/>
          </p:nvPr>
        </p:nvSpPr>
        <p:spPr/>
        <p:txBody>
          <a:bodyPr/>
          <a:lstStyle/>
          <a:p>
            <a:fld id="{1C4161D8-0E36-4779-9C02-287DE800B52A}" type="slidenum">
              <a:rPr lang="en-US" smtClean="0"/>
              <a:t>‹#›</a:t>
            </a:fld>
            <a:endParaRPr lang="en-US"/>
          </a:p>
        </p:txBody>
      </p:sp>
    </p:spTree>
    <p:extLst>
      <p:ext uri="{BB962C8B-B14F-4D97-AF65-F5344CB8AC3E}">
        <p14:creationId xmlns:p14="http://schemas.microsoft.com/office/powerpoint/2010/main" val="230553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F41B0CD-7839-4AF3-98D9-F164509D075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105964-4A67-4AAA-9952-51E68644BCC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9FB8EB-8086-448F-9FEB-027E00AAEA6C}"/>
              </a:ext>
            </a:extLst>
          </p:cNvPr>
          <p:cNvSpPr>
            <a:spLocks noGrp="1"/>
          </p:cNvSpPr>
          <p:nvPr>
            <p:ph type="dt" sz="half" idx="10"/>
          </p:nvPr>
        </p:nvSpPr>
        <p:spPr/>
        <p:txBody>
          <a:bodyPr/>
          <a:lstStyle/>
          <a:p>
            <a:fld id="{1CB88B3A-2D5D-4615-B474-3B199F0CCF90}" type="datetimeFigureOut">
              <a:rPr lang="en-US" smtClean="0"/>
              <a:t>10/31/24</a:t>
            </a:fld>
            <a:endParaRPr lang="en-US"/>
          </a:p>
        </p:txBody>
      </p:sp>
      <p:sp>
        <p:nvSpPr>
          <p:cNvPr id="5" name="Footer Placeholder 4">
            <a:extLst>
              <a:ext uri="{FF2B5EF4-FFF2-40B4-BE49-F238E27FC236}">
                <a16:creationId xmlns:a16="http://schemas.microsoft.com/office/drawing/2014/main" id="{C985EC77-2C1E-4445-B424-C451C86854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F4DEE3-EF7D-4A74-8950-FD42C59D912A}"/>
              </a:ext>
            </a:extLst>
          </p:cNvPr>
          <p:cNvSpPr>
            <a:spLocks noGrp="1"/>
          </p:cNvSpPr>
          <p:nvPr>
            <p:ph type="sldNum" sz="quarter" idx="12"/>
          </p:nvPr>
        </p:nvSpPr>
        <p:spPr/>
        <p:txBody>
          <a:bodyPr/>
          <a:lstStyle/>
          <a:p>
            <a:fld id="{1C4161D8-0E36-4779-9C02-287DE800B52A}" type="slidenum">
              <a:rPr lang="en-US" smtClean="0"/>
              <a:t>‹#›</a:t>
            </a:fld>
            <a:endParaRPr lang="en-US"/>
          </a:p>
        </p:txBody>
      </p:sp>
    </p:spTree>
    <p:extLst>
      <p:ext uri="{BB962C8B-B14F-4D97-AF65-F5344CB8AC3E}">
        <p14:creationId xmlns:p14="http://schemas.microsoft.com/office/powerpoint/2010/main" val="356235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5BBDC-32BF-4646-AFAB-E8DC4AA6EC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B41B73C-DFB0-4A5C-B89B-82A8CC23017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6F50F0-CC45-4401-A7B2-15FDC8340EC1}"/>
              </a:ext>
            </a:extLst>
          </p:cNvPr>
          <p:cNvSpPr>
            <a:spLocks noGrp="1"/>
          </p:cNvSpPr>
          <p:nvPr>
            <p:ph type="dt" sz="half" idx="10"/>
          </p:nvPr>
        </p:nvSpPr>
        <p:spPr/>
        <p:txBody>
          <a:bodyPr/>
          <a:lstStyle/>
          <a:p>
            <a:fld id="{1CB88B3A-2D5D-4615-B474-3B199F0CCF90}" type="datetimeFigureOut">
              <a:rPr lang="en-US" smtClean="0"/>
              <a:t>10/31/24</a:t>
            </a:fld>
            <a:endParaRPr lang="en-US"/>
          </a:p>
        </p:txBody>
      </p:sp>
      <p:sp>
        <p:nvSpPr>
          <p:cNvPr id="5" name="Footer Placeholder 4">
            <a:extLst>
              <a:ext uri="{FF2B5EF4-FFF2-40B4-BE49-F238E27FC236}">
                <a16:creationId xmlns:a16="http://schemas.microsoft.com/office/drawing/2014/main" id="{C2E1F8D7-4BC7-424E-BB08-0A36225BD4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31A7BE-18D7-4C31-AE8F-AF044FAF6C66}"/>
              </a:ext>
            </a:extLst>
          </p:cNvPr>
          <p:cNvSpPr>
            <a:spLocks noGrp="1"/>
          </p:cNvSpPr>
          <p:nvPr>
            <p:ph type="sldNum" sz="quarter" idx="12"/>
          </p:nvPr>
        </p:nvSpPr>
        <p:spPr/>
        <p:txBody>
          <a:bodyPr/>
          <a:lstStyle/>
          <a:p>
            <a:fld id="{1C4161D8-0E36-4779-9C02-287DE800B52A}" type="slidenum">
              <a:rPr lang="en-US" smtClean="0"/>
              <a:t>‹#›</a:t>
            </a:fld>
            <a:endParaRPr lang="en-US"/>
          </a:p>
        </p:txBody>
      </p:sp>
    </p:spTree>
    <p:extLst>
      <p:ext uri="{BB962C8B-B14F-4D97-AF65-F5344CB8AC3E}">
        <p14:creationId xmlns:p14="http://schemas.microsoft.com/office/powerpoint/2010/main" val="3719923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0C3E0-2327-4511-8FAF-472BBE7241D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EEA36B-4C0F-430B-862B-F532FE38F1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3F4A3A8-D784-4D78-96EF-B7CAEAA7968C}"/>
              </a:ext>
            </a:extLst>
          </p:cNvPr>
          <p:cNvSpPr>
            <a:spLocks noGrp="1"/>
          </p:cNvSpPr>
          <p:nvPr>
            <p:ph type="dt" sz="half" idx="10"/>
          </p:nvPr>
        </p:nvSpPr>
        <p:spPr/>
        <p:txBody>
          <a:bodyPr/>
          <a:lstStyle/>
          <a:p>
            <a:fld id="{1CB88B3A-2D5D-4615-B474-3B199F0CCF90}" type="datetimeFigureOut">
              <a:rPr lang="en-US" smtClean="0"/>
              <a:t>10/31/24</a:t>
            </a:fld>
            <a:endParaRPr lang="en-US"/>
          </a:p>
        </p:txBody>
      </p:sp>
      <p:sp>
        <p:nvSpPr>
          <p:cNvPr id="5" name="Footer Placeholder 4">
            <a:extLst>
              <a:ext uri="{FF2B5EF4-FFF2-40B4-BE49-F238E27FC236}">
                <a16:creationId xmlns:a16="http://schemas.microsoft.com/office/drawing/2014/main" id="{BCECFBCC-8EAE-4CA5-8B23-9A95DBC2D4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66B141-246F-40C3-9F6E-6F5543373CAC}"/>
              </a:ext>
            </a:extLst>
          </p:cNvPr>
          <p:cNvSpPr>
            <a:spLocks noGrp="1"/>
          </p:cNvSpPr>
          <p:nvPr>
            <p:ph type="sldNum" sz="quarter" idx="12"/>
          </p:nvPr>
        </p:nvSpPr>
        <p:spPr/>
        <p:txBody>
          <a:bodyPr/>
          <a:lstStyle/>
          <a:p>
            <a:fld id="{1C4161D8-0E36-4779-9C02-287DE800B52A}" type="slidenum">
              <a:rPr lang="en-US" smtClean="0"/>
              <a:t>‹#›</a:t>
            </a:fld>
            <a:endParaRPr lang="en-US"/>
          </a:p>
        </p:txBody>
      </p:sp>
    </p:spTree>
    <p:extLst>
      <p:ext uri="{BB962C8B-B14F-4D97-AF65-F5344CB8AC3E}">
        <p14:creationId xmlns:p14="http://schemas.microsoft.com/office/powerpoint/2010/main" val="407862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4F93B-A33B-4B09-A5E7-20A510A38F9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FB6D3E-8571-45E6-9AD5-E76C087915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1ACC5F-67C3-44DD-BB4A-884DC5036C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B88FEC-DCAB-4EFB-B6A1-B2FF91FA0279}"/>
              </a:ext>
            </a:extLst>
          </p:cNvPr>
          <p:cNvSpPr>
            <a:spLocks noGrp="1"/>
          </p:cNvSpPr>
          <p:nvPr>
            <p:ph type="dt" sz="half" idx="10"/>
          </p:nvPr>
        </p:nvSpPr>
        <p:spPr/>
        <p:txBody>
          <a:bodyPr/>
          <a:lstStyle/>
          <a:p>
            <a:fld id="{1CB88B3A-2D5D-4615-B474-3B199F0CCF90}" type="datetimeFigureOut">
              <a:rPr lang="en-US" smtClean="0"/>
              <a:t>10/31/24</a:t>
            </a:fld>
            <a:endParaRPr lang="en-US"/>
          </a:p>
        </p:txBody>
      </p:sp>
      <p:sp>
        <p:nvSpPr>
          <p:cNvPr id="6" name="Footer Placeholder 5">
            <a:extLst>
              <a:ext uri="{FF2B5EF4-FFF2-40B4-BE49-F238E27FC236}">
                <a16:creationId xmlns:a16="http://schemas.microsoft.com/office/drawing/2014/main" id="{E18A74E5-2540-42B2-A566-6198108017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90A284-9F1F-44AA-8F20-7AB7CF0D95F5}"/>
              </a:ext>
            </a:extLst>
          </p:cNvPr>
          <p:cNvSpPr>
            <a:spLocks noGrp="1"/>
          </p:cNvSpPr>
          <p:nvPr>
            <p:ph type="sldNum" sz="quarter" idx="12"/>
          </p:nvPr>
        </p:nvSpPr>
        <p:spPr/>
        <p:txBody>
          <a:bodyPr/>
          <a:lstStyle/>
          <a:p>
            <a:fld id="{1C4161D8-0E36-4779-9C02-287DE800B52A}" type="slidenum">
              <a:rPr lang="en-US" smtClean="0"/>
              <a:t>‹#›</a:t>
            </a:fld>
            <a:endParaRPr lang="en-US"/>
          </a:p>
        </p:txBody>
      </p:sp>
    </p:spTree>
    <p:extLst>
      <p:ext uri="{BB962C8B-B14F-4D97-AF65-F5344CB8AC3E}">
        <p14:creationId xmlns:p14="http://schemas.microsoft.com/office/powerpoint/2010/main" val="1937907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53F5B-ABFF-4925-97F2-9AC343980DE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D2CD8AF-CCC6-457F-B8E5-8AFFFC9BFD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E2A147-68B4-4E18-8606-D46FB34BB4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19C6E13-8732-4DF6-B1A7-C65A88A9E0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B40D54F-B2F7-4663-B40B-ACBD1166E89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A34A3AE-055E-4AFB-B038-EC0A31C29D8A}"/>
              </a:ext>
            </a:extLst>
          </p:cNvPr>
          <p:cNvSpPr>
            <a:spLocks noGrp="1"/>
          </p:cNvSpPr>
          <p:nvPr>
            <p:ph type="dt" sz="half" idx="10"/>
          </p:nvPr>
        </p:nvSpPr>
        <p:spPr/>
        <p:txBody>
          <a:bodyPr/>
          <a:lstStyle/>
          <a:p>
            <a:fld id="{1CB88B3A-2D5D-4615-B474-3B199F0CCF90}" type="datetimeFigureOut">
              <a:rPr lang="en-US" smtClean="0"/>
              <a:t>10/31/24</a:t>
            </a:fld>
            <a:endParaRPr lang="en-US"/>
          </a:p>
        </p:txBody>
      </p:sp>
      <p:sp>
        <p:nvSpPr>
          <p:cNvPr id="8" name="Footer Placeholder 7">
            <a:extLst>
              <a:ext uri="{FF2B5EF4-FFF2-40B4-BE49-F238E27FC236}">
                <a16:creationId xmlns:a16="http://schemas.microsoft.com/office/drawing/2014/main" id="{A3B23411-C339-4166-920D-805F6D80B51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88D31B-3E45-403C-94BB-51ADEBD23C24}"/>
              </a:ext>
            </a:extLst>
          </p:cNvPr>
          <p:cNvSpPr>
            <a:spLocks noGrp="1"/>
          </p:cNvSpPr>
          <p:nvPr>
            <p:ph type="sldNum" sz="quarter" idx="12"/>
          </p:nvPr>
        </p:nvSpPr>
        <p:spPr/>
        <p:txBody>
          <a:bodyPr/>
          <a:lstStyle/>
          <a:p>
            <a:fld id="{1C4161D8-0E36-4779-9C02-287DE800B52A}" type="slidenum">
              <a:rPr lang="en-US" smtClean="0"/>
              <a:t>‹#›</a:t>
            </a:fld>
            <a:endParaRPr lang="en-US"/>
          </a:p>
        </p:txBody>
      </p:sp>
    </p:spTree>
    <p:extLst>
      <p:ext uri="{BB962C8B-B14F-4D97-AF65-F5344CB8AC3E}">
        <p14:creationId xmlns:p14="http://schemas.microsoft.com/office/powerpoint/2010/main" val="2396225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7DB56-C765-4A8E-9B04-EE5D46432DE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A5DDFD-F047-43AE-B869-CA8B4A7A3458}"/>
              </a:ext>
            </a:extLst>
          </p:cNvPr>
          <p:cNvSpPr>
            <a:spLocks noGrp="1"/>
          </p:cNvSpPr>
          <p:nvPr>
            <p:ph type="dt" sz="half" idx="10"/>
          </p:nvPr>
        </p:nvSpPr>
        <p:spPr/>
        <p:txBody>
          <a:bodyPr/>
          <a:lstStyle/>
          <a:p>
            <a:fld id="{1CB88B3A-2D5D-4615-B474-3B199F0CCF90}" type="datetimeFigureOut">
              <a:rPr lang="en-US" smtClean="0"/>
              <a:t>10/31/24</a:t>
            </a:fld>
            <a:endParaRPr lang="en-US"/>
          </a:p>
        </p:txBody>
      </p:sp>
      <p:sp>
        <p:nvSpPr>
          <p:cNvPr id="4" name="Footer Placeholder 3">
            <a:extLst>
              <a:ext uri="{FF2B5EF4-FFF2-40B4-BE49-F238E27FC236}">
                <a16:creationId xmlns:a16="http://schemas.microsoft.com/office/drawing/2014/main" id="{A55B3653-3F81-4C5D-8676-16FBC81184A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93B2C38-EEEF-4EFD-BC13-43871CCEA17A}"/>
              </a:ext>
            </a:extLst>
          </p:cNvPr>
          <p:cNvSpPr>
            <a:spLocks noGrp="1"/>
          </p:cNvSpPr>
          <p:nvPr>
            <p:ph type="sldNum" sz="quarter" idx="12"/>
          </p:nvPr>
        </p:nvSpPr>
        <p:spPr/>
        <p:txBody>
          <a:bodyPr/>
          <a:lstStyle/>
          <a:p>
            <a:fld id="{1C4161D8-0E36-4779-9C02-287DE800B52A}" type="slidenum">
              <a:rPr lang="en-US" smtClean="0"/>
              <a:t>‹#›</a:t>
            </a:fld>
            <a:endParaRPr lang="en-US"/>
          </a:p>
        </p:txBody>
      </p:sp>
    </p:spTree>
    <p:extLst>
      <p:ext uri="{BB962C8B-B14F-4D97-AF65-F5344CB8AC3E}">
        <p14:creationId xmlns:p14="http://schemas.microsoft.com/office/powerpoint/2010/main" val="3185619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C24E4C-28B4-408C-AFFA-5692FB60ADE2}"/>
              </a:ext>
            </a:extLst>
          </p:cNvPr>
          <p:cNvSpPr>
            <a:spLocks noGrp="1"/>
          </p:cNvSpPr>
          <p:nvPr>
            <p:ph type="dt" sz="half" idx="10"/>
          </p:nvPr>
        </p:nvSpPr>
        <p:spPr/>
        <p:txBody>
          <a:bodyPr/>
          <a:lstStyle/>
          <a:p>
            <a:fld id="{1CB88B3A-2D5D-4615-B474-3B199F0CCF90}" type="datetimeFigureOut">
              <a:rPr lang="en-US" smtClean="0"/>
              <a:t>10/31/24</a:t>
            </a:fld>
            <a:endParaRPr lang="en-US"/>
          </a:p>
        </p:txBody>
      </p:sp>
      <p:sp>
        <p:nvSpPr>
          <p:cNvPr id="3" name="Footer Placeholder 2">
            <a:extLst>
              <a:ext uri="{FF2B5EF4-FFF2-40B4-BE49-F238E27FC236}">
                <a16:creationId xmlns:a16="http://schemas.microsoft.com/office/drawing/2014/main" id="{1F36F521-224C-4BB6-8E08-4B9199AEBD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3C3ECFF-3A68-469D-8AB4-31F1591F9D1E}"/>
              </a:ext>
            </a:extLst>
          </p:cNvPr>
          <p:cNvSpPr>
            <a:spLocks noGrp="1"/>
          </p:cNvSpPr>
          <p:nvPr>
            <p:ph type="sldNum" sz="quarter" idx="12"/>
          </p:nvPr>
        </p:nvSpPr>
        <p:spPr/>
        <p:txBody>
          <a:bodyPr/>
          <a:lstStyle/>
          <a:p>
            <a:fld id="{1C4161D8-0E36-4779-9C02-287DE800B52A}" type="slidenum">
              <a:rPr lang="en-US" smtClean="0"/>
              <a:t>‹#›</a:t>
            </a:fld>
            <a:endParaRPr lang="en-US"/>
          </a:p>
        </p:txBody>
      </p:sp>
    </p:spTree>
    <p:extLst>
      <p:ext uri="{BB962C8B-B14F-4D97-AF65-F5344CB8AC3E}">
        <p14:creationId xmlns:p14="http://schemas.microsoft.com/office/powerpoint/2010/main" val="2642526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9AE59-8385-489C-8856-1973A4AD15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2861781-4DFA-4596-9F2D-5C529C4A3A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FDB17D-2C34-4F7C-A704-C5E708F806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C4C740-7B78-46CD-9B2A-AB4517EB5D98}"/>
              </a:ext>
            </a:extLst>
          </p:cNvPr>
          <p:cNvSpPr>
            <a:spLocks noGrp="1"/>
          </p:cNvSpPr>
          <p:nvPr>
            <p:ph type="dt" sz="half" idx="10"/>
          </p:nvPr>
        </p:nvSpPr>
        <p:spPr/>
        <p:txBody>
          <a:bodyPr/>
          <a:lstStyle/>
          <a:p>
            <a:fld id="{1CB88B3A-2D5D-4615-B474-3B199F0CCF90}" type="datetimeFigureOut">
              <a:rPr lang="en-US" smtClean="0"/>
              <a:t>10/31/24</a:t>
            </a:fld>
            <a:endParaRPr lang="en-US"/>
          </a:p>
        </p:txBody>
      </p:sp>
      <p:sp>
        <p:nvSpPr>
          <p:cNvPr id="6" name="Footer Placeholder 5">
            <a:extLst>
              <a:ext uri="{FF2B5EF4-FFF2-40B4-BE49-F238E27FC236}">
                <a16:creationId xmlns:a16="http://schemas.microsoft.com/office/drawing/2014/main" id="{2F1AF6FE-95BF-4E7A-9DEF-835E7EA5A8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602606-6596-4657-AEE0-DA780BC47C51}"/>
              </a:ext>
            </a:extLst>
          </p:cNvPr>
          <p:cNvSpPr>
            <a:spLocks noGrp="1"/>
          </p:cNvSpPr>
          <p:nvPr>
            <p:ph type="sldNum" sz="quarter" idx="12"/>
          </p:nvPr>
        </p:nvSpPr>
        <p:spPr/>
        <p:txBody>
          <a:bodyPr/>
          <a:lstStyle/>
          <a:p>
            <a:fld id="{1C4161D8-0E36-4779-9C02-287DE800B52A}" type="slidenum">
              <a:rPr lang="en-US" smtClean="0"/>
              <a:t>‹#›</a:t>
            </a:fld>
            <a:endParaRPr lang="en-US"/>
          </a:p>
        </p:txBody>
      </p:sp>
    </p:spTree>
    <p:extLst>
      <p:ext uri="{BB962C8B-B14F-4D97-AF65-F5344CB8AC3E}">
        <p14:creationId xmlns:p14="http://schemas.microsoft.com/office/powerpoint/2010/main" val="3921876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DFAC06-1F9C-488C-A8CF-7A3927D0FF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77F150-1FC4-451E-B151-CD0B22E397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3B9F4B-6CEF-49BA-BA6D-D183E5198F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20D236-2971-433F-A80F-2779903FEF16}"/>
              </a:ext>
            </a:extLst>
          </p:cNvPr>
          <p:cNvSpPr>
            <a:spLocks noGrp="1"/>
          </p:cNvSpPr>
          <p:nvPr>
            <p:ph type="dt" sz="half" idx="10"/>
          </p:nvPr>
        </p:nvSpPr>
        <p:spPr/>
        <p:txBody>
          <a:bodyPr/>
          <a:lstStyle/>
          <a:p>
            <a:fld id="{1CB88B3A-2D5D-4615-B474-3B199F0CCF90}" type="datetimeFigureOut">
              <a:rPr lang="en-US" smtClean="0"/>
              <a:t>10/31/24</a:t>
            </a:fld>
            <a:endParaRPr lang="en-US"/>
          </a:p>
        </p:txBody>
      </p:sp>
      <p:sp>
        <p:nvSpPr>
          <p:cNvPr id="6" name="Footer Placeholder 5">
            <a:extLst>
              <a:ext uri="{FF2B5EF4-FFF2-40B4-BE49-F238E27FC236}">
                <a16:creationId xmlns:a16="http://schemas.microsoft.com/office/drawing/2014/main" id="{CFD8AF9B-7C45-4FBD-801A-55CBB72BA8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8FA05C-2BF6-4FBD-A4DA-71AA98AF764A}"/>
              </a:ext>
            </a:extLst>
          </p:cNvPr>
          <p:cNvSpPr>
            <a:spLocks noGrp="1"/>
          </p:cNvSpPr>
          <p:nvPr>
            <p:ph type="sldNum" sz="quarter" idx="12"/>
          </p:nvPr>
        </p:nvSpPr>
        <p:spPr/>
        <p:txBody>
          <a:bodyPr/>
          <a:lstStyle/>
          <a:p>
            <a:fld id="{1C4161D8-0E36-4779-9C02-287DE800B52A}" type="slidenum">
              <a:rPr lang="en-US" smtClean="0"/>
              <a:t>‹#›</a:t>
            </a:fld>
            <a:endParaRPr lang="en-US"/>
          </a:p>
        </p:txBody>
      </p:sp>
    </p:spTree>
    <p:extLst>
      <p:ext uri="{BB962C8B-B14F-4D97-AF65-F5344CB8AC3E}">
        <p14:creationId xmlns:p14="http://schemas.microsoft.com/office/powerpoint/2010/main" val="4097564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A7D088-20D5-44BB-A921-D34832C1DE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4F9492F-0E96-4B68-BA99-C032DCC50B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65F4AA-9886-4D60-B2A6-1E809C4EFF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B88B3A-2D5D-4615-B474-3B199F0CCF90}" type="datetimeFigureOut">
              <a:rPr lang="en-US" smtClean="0"/>
              <a:t>10/31/24</a:t>
            </a:fld>
            <a:endParaRPr lang="en-US"/>
          </a:p>
        </p:txBody>
      </p:sp>
      <p:sp>
        <p:nvSpPr>
          <p:cNvPr id="5" name="Footer Placeholder 4">
            <a:extLst>
              <a:ext uri="{FF2B5EF4-FFF2-40B4-BE49-F238E27FC236}">
                <a16:creationId xmlns:a16="http://schemas.microsoft.com/office/drawing/2014/main" id="{6BC47667-8D46-4795-8CF5-8EE0EF673F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7383DE7-CE55-419A-B37A-2608CBF46A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4161D8-0E36-4779-9C02-287DE800B52A}" type="slidenum">
              <a:rPr lang="en-US" smtClean="0"/>
              <a:t>‹#›</a:t>
            </a:fld>
            <a:endParaRPr lang="en-US"/>
          </a:p>
        </p:txBody>
      </p:sp>
    </p:spTree>
    <p:extLst>
      <p:ext uri="{BB962C8B-B14F-4D97-AF65-F5344CB8AC3E}">
        <p14:creationId xmlns:p14="http://schemas.microsoft.com/office/powerpoint/2010/main" val="6283575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9CBA2-BFD0-1D01-3657-4700E4C3BCE5}"/>
              </a:ext>
            </a:extLst>
          </p:cNvPr>
          <p:cNvSpPr>
            <a:spLocks noGrp="1"/>
          </p:cNvSpPr>
          <p:nvPr>
            <p:ph type="title"/>
          </p:nvPr>
        </p:nvSpPr>
        <p:spPr>
          <a:xfrm>
            <a:off x="1325218" y="2766218"/>
            <a:ext cx="8216348" cy="1325563"/>
          </a:xfrm>
        </p:spPr>
        <p:txBody>
          <a:bodyPr/>
          <a:lstStyle/>
          <a:p>
            <a:r>
              <a:rPr lang="en-US" sz="4400" b="1" dirty="0">
                <a:latin typeface="Arial Black" panose="020B0604020202020204" pitchFamily="34" charset="0"/>
                <a:cs typeface="Arial Black" panose="020B0604020202020204" pitchFamily="34" charset="0"/>
              </a:rPr>
              <a:t>Responsible Conduct of Research</a:t>
            </a:r>
            <a:endParaRPr lang="en-US" b="1" dirty="0">
              <a:latin typeface="Arial Black" panose="020B0604020202020204" pitchFamily="34" charset="0"/>
              <a:cs typeface="Arial Black" panose="020B0604020202020204" pitchFamily="34" charset="0"/>
            </a:endParaRPr>
          </a:p>
        </p:txBody>
      </p:sp>
      <p:sp>
        <p:nvSpPr>
          <p:cNvPr id="3" name="Content Placeholder 2">
            <a:extLst>
              <a:ext uri="{FF2B5EF4-FFF2-40B4-BE49-F238E27FC236}">
                <a16:creationId xmlns:a16="http://schemas.microsoft.com/office/drawing/2014/main" id="{88164CBB-CBF7-B879-DD3E-5A6CCEC29005}"/>
              </a:ext>
            </a:extLst>
          </p:cNvPr>
          <p:cNvSpPr>
            <a:spLocks noGrp="1"/>
          </p:cNvSpPr>
          <p:nvPr>
            <p:ph idx="1"/>
          </p:nvPr>
        </p:nvSpPr>
        <p:spPr>
          <a:xfrm>
            <a:off x="1325218" y="4896816"/>
            <a:ext cx="6775174" cy="659157"/>
          </a:xfrm>
        </p:spPr>
        <p:txBody>
          <a:bodyPr>
            <a:normAutofit/>
          </a:bodyPr>
          <a:lstStyle/>
          <a:p>
            <a:pPr marL="0" indent="0">
              <a:buNone/>
            </a:pPr>
            <a:r>
              <a:rPr lang="en-US" sz="1800" dirty="0">
                <a:latin typeface="Arial" panose="020B0604020202020204" pitchFamily="34" charset="0"/>
                <a:cs typeface="Arial" panose="020B0604020202020204" pitchFamily="34" charset="0"/>
              </a:rPr>
              <a:t>Sandra Arnold, MD, MSc</a:t>
            </a:r>
          </a:p>
          <a:p>
            <a:endParaRPr lang="en-US" sz="1800" dirty="0">
              <a:latin typeface="Arial" panose="020B0604020202020204" pitchFamily="34" charset="0"/>
              <a:cs typeface="Arial" panose="020B0604020202020204" pitchFamily="34" charset="0"/>
            </a:endParaRPr>
          </a:p>
        </p:txBody>
      </p:sp>
      <p:sp>
        <p:nvSpPr>
          <p:cNvPr id="4" name="Content Placeholder 2">
            <a:extLst>
              <a:ext uri="{FF2B5EF4-FFF2-40B4-BE49-F238E27FC236}">
                <a16:creationId xmlns:a16="http://schemas.microsoft.com/office/drawing/2014/main" id="{BFA67E3F-229E-2846-5F26-9D9917FCF7D4}"/>
              </a:ext>
            </a:extLst>
          </p:cNvPr>
          <p:cNvSpPr txBox="1">
            <a:spLocks/>
          </p:cNvSpPr>
          <p:nvPr/>
        </p:nvSpPr>
        <p:spPr>
          <a:xfrm>
            <a:off x="1325218" y="1103381"/>
            <a:ext cx="6775174" cy="659157"/>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b="1" dirty="0">
                <a:latin typeface="Arial" panose="020B0604020202020204" pitchFamily="34" charset="0"/>
                <a:cs typeface="Arial" panose="020B0604020202020204" pitchFamily="34" charset="0"/>
              </a:rPr>
              <a:t>PRINCIPAL INVESTIGATOR RESEARCH TRAINING</a:t>
            </a:r>
          </a:p>
          <a:p>
            <a:pPr marL="0" indent="0">
              <a:buFont typeface="Arial" panose="020B0604020202020204" pitchFamily="34" charset="0"/>
              <a:buNone/>
            </a:pPr>
            <a:r>
              <a:rPr lang="en-US" sz="1800" b="1" dirty="0">
                <a:latin typeface="Arial" panose="020B0604020202020204" pitchFamily="34" charset="0"/>
                <a:cs typeface="Arial" panose="020B0604020202020204" pitchFamily="34" charset="0"/>
              </a:rPr>
              <a:t>SESSION 7:</a:t>
            </a:r>
          </a:p>
          <a:p>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0039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C32DF3D-3F59-481D-A237-77C31AD492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C57825E-9B57-43F7-BDDB-79A5D29C190C}"/>
              </a:ext>
            </a:extLst>
          </p:cNvPr>
          <p:cNvSpPr>
            <a:spLocks noGrp="1"/>
          </p:cNvSpPr>
          <p:nvPr>
            <p:ph type="title"/>
          </p:nvPr>
        </p:nvSpPr>
        <p:spPr>
          <a:xfrm>
            <a:off x="841248" y="643467"/>
            <a:ext cx="3840480" cy="5571066"/>
          </a:xfrm>
        </p:spPr>
        <p:txBody>
          <a:bodyPr anchor="ctr">
            <a:normAutofit/>
          </a:bodyPr>
          <a:lstStyle/>
          <a:p>
            <a:r>
              <a:rPr lang="en-US" sz="4600" dirty="0"/>
              <a:t>Responsibilities of the Investigator </a:t>
            </a:r>
          </a:p>
        </p:txBody>
      </p:sp>
      <p:sp>
        <p:nvSpPr>
          <p:cNvPr id="10" name="Freeform: Shape 9">
            <a:extLst>
              <a:ext uri="{FF2B5EF4-FFF2-40B4-BE49-F238E27FC236}">
                <a16:creationId xmlns:a16="http://schemas.microsoft.com/office/drawing/2014/main" id="{32F02326-30C4-4095-988F-932A425AE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39686" y="0"/>
            <a:ext cx="7152315" cy="6858000"/>
          </a:xfrm>
          <a:custGeom>
            <a:avLst/>
            <a:gdLst>
              <a:gd name="connsiteX0" fmla="*/ 17101 w 7152315"/>
              <a:gd name="connsiteY0" fmla="*/ 0 h 6858000"/>
              <a:gd name="connsiteX1" fmla="*/ 7152315 w 7152315"/>
              <a:gd name="connsiteY1" fmla="*/ 0 h 6858000"/>
              <a:gd name="connsiteX2" fmla="*/ 7152315 w 7152315"/>
              <a:gd name="connsiteY2" fmla="*/ 6858000 h 6858000"/>
              <a:gd name="connsiteX3" fmla="*/ 15999 w 7152315"/>
              <a:gd name="connsiteY3" fmla="*/ 6858000 h 6858000"/>
              <a:gd name="connsiteX4" fmla="*/ 9729 w 7152315"/>
              <a:gd name="connsiteY4" fmla="*/ 6734157 h 6858000"/>
              <a:gd name="connsiteX5" fmla="*/ 15819 w 7152315"/>
              <a:gd name="connsiteY5" fmla="*/ 6122264 h 6858000"/>
              <a:gd name="connsiteX6" fmla="*/ 11379 w 7152315"/>
              <a:gd name="connsiteY6" fmla="*/ 5614784 h 6858000"/>
              <a:gd name="connsiteX7" fmla="*/ 20006 w 7152315"/>
              <a:gd name="connsiteY7" fmla="*/ 5204359 h 6858000"/>
              <a:gd name="connsiteX8" fmla="*/ 16962 w 7152315"/>
              <a:gd name="connsiteY8" fmla="*/ 4811696 h 6858000"/>
              <a:gd name="connsiteX9" fmla="*/ 13409 w 7152315"/>
              <a:gd name="connsiteY9" fmla="*/ 4358135 h 6858000"/>
              <a:gd name="connsiteX10" fmla="*/ 12774 w 7152315"/>
              <a:gd name="connsiteY10" fmla="*/ 4038423 h 6858000"/>
              <a:gd name="connsiteX11" fmla="*/ 10110 w 7152315"/>
              <a:gd name="connsiteY11" fmla="*/ 3630663 h 6858000"/>
              <a:gd name="connsiteX12" fmla="*/ 16581 w 7152315"/>
              <a:gd name="connsiteY12" fmla="*/ 3275427 h 6858000"/>
              <a:gd name="connsiteX13" fmla="*/ 27872 w 7152315"/>
              <a:gd name="connsiteY13" fmla="*/ 2871219 h 6858000"/>
              <a:gd name="connsiteX14" fmla="*/ 17596 w 7152315"/>
              <a:gd name="connsiteY14" fmla="*/ 2235600 h 6858000"/>
              <a:gd name="connsiteX15" fmla="*/ 14170 w 7152315"/>
              <a:gd name="connsiteY15" fmla="*/ 1894827 h 6858000"/>
              <a:gd name="connsiteX16" fmla="*/ 11632 w 7152315"/>
              <a:gd name="connsiteY16" fmla="*/ 1603026 h 6858000"/>
              <a:gd name="connsiteX17" fmla="*/ 14551 w 7152315"/>
              <a:gd name="connsiteY17" fmla="*/ 1307799 h 6858000"/>
              <a:gd name="connsiteX18" fmla="*/ 14551 w 7152315"/>
              <a:gd name="connsiteY18" fmla="*/ 887733 h 6858000"/>
              <a:gd name="connsiteX19" fmla="*/ 849 w 7152315"/>
              <a:gd name="connsiteY19" fmla="*/ 349169 h 6858000"/>
              <a:gd name="connsiteX20" fmla="*/ 1404 w 7152315"/>
              <a:gd name="connsiteY20" fmla="*/ 16059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152315" h="6858000">
                <a:moveTo>
                  <a:pt x="17101" y="0"/>
                </a:moveTo>
                <a:lnTo>
                  <a:pt x="7152315" y="0"/>
                </a:lnTo>
                <a:lnTo>
                  <a:pt x="7152315" y="6858000"/>
                </a:lnTo>
                <a:lnTo>
                  <a:pt x="15999" y="6858000"/>
                </a:lnTo>
                <a:lnTo>
                  <a:pt x="9729" y="6734157"/>
                </a:lnTo>
                <a:cubicBezTo>
                  <a:pt x="5924" y="6530150"/>
                  <a:pt x="12521" y="6326271"/>
                  <a:pt x="15819" y="6122264"/>
                </a:cubicBezTo>
                <a:cubicBezTo>
                  <a:pt x="18484" y="5952766"/>
                  <a:pt x="-1689" y="5783013"/>
                  <a:pt x="11379" y="5614784"/>
                </a:cubicBezTo>
                <a:cubicBezTo>
                  <a:pt x="22112" y="5478259"/>
                  <a:pt x="24992" y="5341214"/>
                  <a:pt x="20006" y="5204359"/>
                </a:cubicBezTo>
                <a:cubicBezTo>
                  <a:pt x="14932" y="5073429"/>
                  <a:pt x="13917" y="4942537"/>
                  <a:pt x="16962" y="4811696"/>
                </a:cubicBezTo>
                <a:cubicBezTo>
                  <a:pt x="20640" y="4660467"/>
                  <a:pt x="16962" y="4509238"/>
                  <a:pt x="13409" y="4358135"/>
                </a:cubicBezTo>
                <a:cubicBezTo>
                  <a:pt x="10872" y="4251565"/>
                  <a:pt x="10998" y="4144994"/>
                  <a:pt x="12774" y="4038423"/>
                </a:cubicBezTo>
                <a:cubicBezTo>
                  <a:pt x="15185" y="3902545"/>
                  <a:pt x="19879" y="3766540"/>
                  <a:pt x="10110" y="3630663"/>
                </a:cubicBezTo>
                <a:cubicBezTo>
                  <a:pt x="1178" y="3512306"/>
                  <a:pt x="3347" y="3393378"/>
                  <a:pt x="16581" y="3275427"/>
                </a:cubicBezTo>
                <a:cubicBezTo>
                  <a:pt x="33403" y="3141377"/>
                  <a:pt x="37183" y="3006006"/>
                  <a:pt x="27872" y="2871219"/>
                </a:cubicBezTo>
                <a:cubicBezTo>
                  <a:pt x="11315" y="2659765"/>
                  <a:pt x="7890" y="2447486"/>
                  <a:pt x="17596" y="2235600"/>
                </a:cubicBezTo>
                <a:cubicBezTo>
                  <a:pt x="22797" y="2122038"/>
                  <a:pt x="21655" y="2008261"/>
                  <a:pt x="14170" y="1894827"/>
                </a:cubicBezTo>
                <a:cubicBezTo>
                  <a:pt x="8144" y="1797670"/>
                  <a:pt x="7294" y="1700272"/>
                  <a:pt x="11632" y="1603026"/>
                </a:cubicBezTo>
                <a:cubicBezTo>
                  <a:pt x="15566" y="1504575"/>
                  <a:pt x="17215" y="1406124"/>
                  <a:pt x="14551" y="1307799"/>
                </a:cubicBezTo>
                <a:cubicBezTo>
                  <a:pt x="10872" y="1168242"/>
                  <a:pt x="10110" y="1027798"/>
                  <a:pt x="14551" y="887733"/>
                </a:cubicBezTo>
                <a:cubicBezTo>
                  <a:pt x="20894" y="708085"/>
                  <a:pt x="3132" y="528817"/>
                  <a:pt x="849" y="349169"/>
                </a:cubicBezTo>
                <a:cubicBezTo>
                  <a:pt x="24" y="286241"/>
                  <a:pt x="-769" y="223346"/>
                  <a:pt x="1404" y="16059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EF1128EB-DC89-4BF8-B716-7B9AB262D52D}"/>
              </a:ext>
            </a:extLst>
          </p:cNvPr>
          <p:cNvSpPr>
            <a:spLocks noGrp="1"/>
          </p:cNvSpPr>
          <p:nvPr>
            <p:ph idx="1"/>
          </p:nvPr>
        </p:nvSpPr>
        <p:spPr>
          <a:xfrm>
            <a:off x="5568696" y="643467"/>
            <a:ext cx="5788152" cy="5571066"/>
          </a:xfrm>
        </p:spPr>
        <p:txBody>
          <a:bodyPr anchor="ctr">
            <a:normAutofit/>
          </a:bodyPr>
          <a:lstStyle/>
          <a:p>
            <a:pPr marL="0" indent="0" algn="ctr">
              <a:buNone/>
            </a:pPr>
            <a:r>
              <a:rPr lang="en-US" sz="3200" dirty="0">
                <a:solidFill>
                  <a:srgbClr val="FFFFFF"/>
                </a:solidFill>
              </a:rPr>
              <a:t>Standards for clinical care of patients</a:t>
            </a:r>
          </a:p>
          <a:p>
            <a:pPr marL="0" indent="0" algn="ctr">
              <a:buNone/>
            </a:pPr>
            <a:r>
              <a:rPr lang="en-US" sz="3200" dirty="0">
                <a:solidFill>
                  <a:srgbClr val="FFFFFF"/>
                </a:solidFill>
              </a:rPr>
              <a:t> ≠ </a:t>
            </a:r>
          </a:p>
          <a:p>
            <a:pPr marL="0" indent="0" algn="ctr">
              <a:buNone/>
            </a:pPr>
            <a:r>
              <a:rPr lang="en-US" sz="3200" dirty="0">
                <a:solidFill>
                  <a:srgbClr val="FFFFFF"/>
                </a:solidFill>
              </a:rPr>
              <a:t>Standards for academic research</a:t>
            </a:r>
          </a:p>
          <a:p>
            <a:pPr marL="0" indent="0" algn="ctr">
              <a:buNone/>
            </a:pPr>
            <a:r>
              <a:rPr lang="en-US" sz="3200" dirty="0">
                <a:solidFill>
                  <a:srgbClr val="FFFFFF"/>
                </a:solidFill>
              </a:rPr>
              <a:t> ≠</a:t>
            </a:r>
          </a:p>
          <a:p>
            <a:pPr marL="0" indent="0" algn="ctr">
              <a:buNone/>
            </a:pPr>
            <a:r>
              <a:rPr lang="en-US" sz="3200" dirty="0">
                <a:solidFill>
                  <a:srgbClr val="FFFFFF"/>
                </a:solidFill>
              </a:rPr>
              <a:t> Standards for FDA regulated research</a:t>
            </a:r>
          </a:p>
        </p:txBody>
      </p:sp>
    </p:spTree>
    <p:extLst>
      <p:ext uri="{BB962C8B-B14F-4D97-AF65-F5344CB8AC3E}">
        <p14:creationId xmlns:p14="http://schemas.microsoft.com/office/powerpoint/2010/main" val="40644375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D7993FA-482D-40A2-BD7B-EBB6AE1CA0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D84948-D0C2-4D2F-9951-3C3E333261F5}"/>
              </a:ext>
            </a:extLst>
          </p:cNvPr>
          <p:cNvSpPr>
            <a:spLocks noGrp="1"/>
          </p:cNvSpPr>
          <p:nvPr>
            <p:ph type="title"/>
          </p:nvPr>
        </p:nvSpPr>
        <p:spPr>
          <a:xfrm>
            <a:off x="7696200" y="643467"/>
            <a:ext cx="3654552" cy="5571066"/>
          </a:xfrm>
        </p:spPr>
        <p:txBody>
          <a:bodyPr anchor="ctr">
            <a:normAutofit/>
          </a:bodyPr>
          <a:lstStyle/>
          <a:p>
            <a:r>
              <a:rPr lang="en-US" sz="5400" dirty="0"/>
              <a:t>Informed consent</a:t>
            </a:r>
          </a:p>
        </p:txBody>
      </p:sp>
      <p:sp>
        <p:nvSpPr>
          <p:cNvPr id="10" name="Freeform: Shape 9">
            <a:extLst>
              <a:ext uri="{FF2B5EF4-FFF2-40B4-BE49-F238E27FC236}">
                <a16:creationId xmlns:a16="http://schemas.microsoft.com/office/drawing/2014/main" id="{3AE8634F-51AB-499B-BC73-009FB463E7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84987" cy="6858000"/>
          </a:xfrm>
          <a:custGeom>
            <a:avLst/>
            <a:gdLst>
              <a:gd name="connsiteX0" fmla="*/ 0 w 7384987"/>
              <a:gd name="connsiteY0" fmla="*/ 0 h 6858000"/>
              <a:gd name="connsiteX1" fmla="*/ 7366172 w 7384987"/>
              <a:gd name="connsiteY1" fmla="*/ 0 h 6858000"/>
              <a:gd name="connsiteX2" fmla="*/ 7359733 w 7384987"/>
              <a:gd name="connsiteY2" fmla="*/ 160754 h 6858000"/>
              <a:gd name="connsiteX3" fmla="*/ 7363789 w 7384987"/>
              <a:gd name="connsiteY3" fmla="*/ 350870 h 6858000"/>
              <a:gd name="connsiteX4" fmla="*/ 7364804 w 7384987"/>
              <a:gd name="connsiteY4" fmla="*/ 738248 h 6858000"/>
              <a:gd name="connsiteX5" fmla="*/ 7363917 w 7384987"/>
              <a:gd name="connsiteY5" fmla="*/ 1051329 h 6858000"/>
              <a:gd name="connsiteX6" fmla="*/ 7369069 w 7384987"/>
              <a:gd name="connsiteY6" fmla="*/ 1216617 h 6858000"/>
              <a:gd name="connsiteX7" fmla="*/ 7370433 w 7384987"/>
              <a:gd name="connsiteY7" fmla="*/ 1216617 h 6858000"/>
              <a:gd name="connsiteX8" fmla="*/ 7370810 w 7384987"/>
              <a:gd name="connsiteY8" fmla="*/ 1241159 h 6858000"/>
              <a:gd name="connsiteX9" fmla="*/ 7368946 w 7384987"/>
              <a:gd name="connsiteY9" fmla="*/ 1298998 h 6858000"/>
              <a:gd name="connsiteX10" fmla="*/ 7368583 w 7384987"/>
              <a:gd name="connsiteY10" fmla="*/ 1314450 h 6858000"/>
              <a:gd name="connsiteX11" fmla="*/ 7368448 w 7384987"/>
              <a:gd name="connsiteY11" fmla="*/ 1314450 h 6858000"/>
              <a:gd name="connsiteX12" fmla="*/ 7364030 w 7384987"/>
              <a:gd name="connsiteY12" fmla="*/ 1451529 h 6858000"/>
              <a:gd name="connsiteX13" fmla="*/ 7372921 w 7384987"/>
              <a:gd name="connsiteY13" fmla="*/ 1777349 h 6858000"/>
              <a:gd name="connsiteX14" fmla="*/ 7360218 w 7384987"/>
              <a:gd name="connsiteY14" fmla="*/ 2237181 h 6858000"/>
              <a:gd name="connsiteX15" fmla="*/ 7363394 w 7384987"/>
              <a:gd name="connsiteY15" fmla="*/ 2901271 h 6858000"/>
              <a:gd name="connsiteX16" fmla="*/ 7384987 w 7384987"/>
              <a:gd name="connsiteY16" fmla="*/ 3385366 h 6858000"/>
              <a:gd name="connsiteX17" fmla="*/ 7362505 w 7384987"/>
              <a:gd name="connsiteY17" fmla="*/ 3749928 h 6858000"/>
              <a:gd name="connsiteX18" fmla="*/ 7361488 w 7384987"/>
              <a:gd name="connsiteY18" fmla="*/ 4167080 h 6858000"/>
              <a:gd name="connsiteX19" fmla="*/ 7366315 w 7384987"/>
              <a:gd name="connsiteY19" fmla="*/ 4538757 h 6858000"/>
              <a:gd name="connsiteX20" fmla="*/ 7373684 w 7384987"/>
              <a:gd name="connsiteY20" fmla="*/ 4950193 h 6858000"/>
              <a:gd name="connsiteX21" fmla="*/ 7356280 w 7384987"/>
              <a:gd name="connsiteY21" fmla="*/ 5366074 h 6858000"/>
              <a:gd name="connsiteX22" fmla="*/ 7356280 w 7384987"/>
              <a:gd name="connsiteY22" fmla="*/ 5739911 h 6858000"/>
              <a:gd name="connsiteX23" fmla="*/ 7376478 w 7384987"/>
              <a:gd name="connsiteY23" fmla="*/ 6321306 h 6858000"/>
              <a:gd name="connsiteX24" fmla="*/ 7367793 w 7384987"/>
              <a:gd name="connsiteY24" fmla="*/ 6858000 h 6858000"/>
              <a:gd name="connsiteX25" fmla="*/ 0 w 7384987"/>
              <a:gd name="connsiteY2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84987" h="6858000">
                <a:moveTo>
                  <a:pt x="0" y="0"/>
                </a:moveTo>
                <a:lnTo>
                  <a:pt x="7366172" y="0"/>
                </a:lnTo>
                <a:lnTo>
                  <a:pt x="7359733" y="160754"/>
                </a:lnTo>
                <a:cubicBezTo>
                  <a:pt x="7359139" y="224139"/>
                  <a:pt x="7360491" y="287545"/>
                  <a:pt x="7363789" y="350870"/>
                </a:cubicBezTo>
                <a:cubicBezTo>
                  <a:pt x="7372315" y="479826"/>
                  <a:pt x="7372646" y="609245"/>
                  <a:pt x="7364804" y="738248"/>
                </a:cubicBezTo>
                <a:cubicBezTo>
                  <a:pt x="7358232" y="842483"/>
                  <a:pt x="7357929" y="947053"/>
                  <a:pt x="7363917" y="1051329"/>
                </a:cubicBezTo>
                <a:lnTo>
                  <a:pt x="7369069" y="1216617"/>
                </a:lnTo>
                <a:lnTo>
                  <a:pt x="7370433" y="1216617"/>
                </a:lnTo>
                <a:lnTo>
                  <a:pt x="7370810" y="1241159"/>
                </a:lnTo>
                <a:lnTo>
                  <a:pt x="7368946" y="1298998"/>
                </a:lnTo>
                <a:lnTo>
                  <a:pt x="7368583" y="1314450"/>
                </a:lnTo>
                <a:lnTo>
                  <a:pt x="7368448" y="1314450"/>
                </a:lnTo>
                <a:lnTo>
                  <a:pt x="7364030" y="1451529"/>
                </a:lnTo>
                <a:cubicBezTo>
                  <a:pt x="7358313" y="1560263"/>
                  <a:pt x="7366950" y="1668870"/>
                  <a:pt x="7372921" y="1777349"/>
                </a:cubicBezTo>
                <a:cubicBezTo>
                  <a:pt x="7381432" y="1931051"/>
                  <a:pt x="7371270" y="2084116"/>
                  <a:pt x="7360218" y="2237181"/>
                </a:cubicBezTo>
                <a:cubicBezTo>
                  <a:pt x="7344975" y="2458587"/>
                  <a:pt x="7353486" y="2679992"/>
                  <a:pt x="7363394" y="2901271"/>
                </a:cubicBezTo>
                <a:cubicBezTo>
                  <a:pt x="7370635" y="3062594"/>
                  <a:pt x="7383210" y="3223789"/>
                  <a:pt x="7384987" y="3385366"/>
                </a:cubicBezTo>
                <a:cubicBezTo>
                  <a:pt x="7385051" y="3507234"/>
                  <a:pt x="7377544" y="3628988"/>
                  <a:pt x="7362505" y="3749928"/>
                </a:cubicBezTo>
                <a:cubicBezTo>
                  <a:pt x="7346880" y="3888895"/>
                  <a:pt x="7353613" y="4027988"/>
                  <a:pt x="7361488" y="4167080"/>
                </a:cubicBezTo>
                <a:cubicBezTo>
                  <a:pt x="7368348" y="4290930"/>
                  <a:pt x="7368729" y="4414907"/>
                  <a:pt x="7366315" y="4538757"/>
                </a:cubicBezTo>
                <a:cubicBezTo>
                  <a:pt x="7363648" y="4676072"/>
                  <a:pt x="7364283" y="4813259"/>
                  <a:pt x="7373684" y="4950193"/>
                </a:cubicBezTo>
                <a:cubicBezTo>
                  <a:pt x="7384416" y="5089018"/>
                  <a:pt x="7378574" y="5228633"/>
                  <a:pt x="7356280" y="5366074"/>
                </a:cubicBezTo>
                <a:cubicBezTo>
                  <a:pt x="7335448" y="5490178"/>
                  <a:pt x="7341165" y="5615552"/>
                  <a:pt x="7356280" y="5739911"/>
                </a:cubicBezTo>
                <a:cubicBezTo>
                  <a:pt x="7379526" y="5933243"/>
                  <a:pt x="7379526" y="6127211"/>
                  <a:pt x="7376478" y="6321306"/>
                </a:cubicBezTo>
                <a:lnTo>
                  <a:pt x="7367793"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2604E39-26B4-496A-B106-93D4127B1981}"/>
              </a:ext>
            </a:extLst>
          </p:cNvPr>
          <p:cNvSpPr>
            <a:spLocks noGrp="1"/>
          </p:cNvSpPr>
          <p:nvPr>
            <p:ph idx="1"/>
          </p:nvPr>
        </p:nvSpPr>
        <p:spPr>
          <a:xfrm>
            <a:off x="841248" y="643467"/>
            <a:ext cx="5788152" cy="5571066"/>
          </a:xfrm>
        </p:spPr>
        <p:txBody>
          <a:bodyPr anchor="ctr">
            <a:normAutofit/>
          </a:bodyPr>
          <a:lstStyle/>
          <a:p>
            <a:r>
              <a:rPr lang="en-US" sz="2200" dirty="0">
                <a:solidFill>
                  <a:srgbClr val="FFFFFF"/>
                </a:solidFill>
              </a:rPr>
              <a:t>You must obtain informed consent from research subjects (unless research is exempt or IRB issues a waiver of consent)</a:t>
            </a:r>
          </a:p>
          <a:p>
            <a:r>
              <a:rPr lang="en-US" sz="2200" dirty="0">
                <a:solidFill>
                  <a:srgbClr val="FFFFFF"/>
                </a:solidFill>
              </a:rPr>
              <a:t>Consent requirement based on the principle of “respect for persons” (Belmont report)</a:t>
            </a:r>
          </a:p>
          <a:p>
            <a:pPr lvl="1"/>
            <a:r>
              <a:rPr lang="en-US" sz="2200" dirty="0">
                <a:solidFill>
                  <a:srgbClr val="FFFFFF"/>
                </a:solidFill>
              </a:rPr>
              <a:t>Requires that all subjects “be given the opportunity to choose what </a:t>
            </a:r>
            <a:r>
              <a:rPr lang="en-US" sz="2200" dirty="0" err="1">
                <a:solidFill>
                  <a:srgbClr val="FFFFFF"/>
                </a:solidFill>
              </a:rPr>
              <a:t>shal</a:t>
            </a:r>
            <a:r>
              <a:rPr lang="en-US" sz="2200" dirty="0">
                <a:solidFill>
                  <a:srgbClr val="FFFFFF"/>
                </a:solidFill>
              </a:rPr>
              <a:t> or shall not happen to them”</a:t>
            </a:r>
          </a:p>
          <a:p>
            <a:r>
              <a:rPr lang="en-US" sz="2200" dirty="0">
                <a:solidFill>
                  <a:srgbClr val="FFFFFF"/>
                </a:solidFill>
              </a:rPr>
              <a:t>The informed consent process much have these three features:</a:t>
            </a:r>
          </a:p>
          <a:p>
            <a:pPr lvl="1"/>
            <a:r>
              <a:rPr lang="en-US" sz="2200" dirty="0">
                <a:solidFill>
                  <a:srgbClr val="FFFFFF"/>
                </a:solidFill>
              </a:rPr>
              <a:t>Disclosure of information needed to make informed decision</a:t>
            </a:r>
          </a:p>
          <a:p>
            <a:pPr lvl="1"/>
            <a:r>
              <a:rPr lang="en-US" sz="2200" dirty="0">
                <a:solidFill>
                  <a:srgbClr val="FFFFFF"/>
                </a:solidFill>
              </a:rPr>
              <a:t>Facilitation of understanding what is disclosed</a:t>
            </a:r>
          </a:p>
          <a:p>
            <a:pPr lvl="1"/>
            <a:r>
              <a:rPr lang="en-US" sz="2200" dirty="0">
                <a:solidFill>
                  <a:srgbClr val="FFFFFF"/>
                </a:solidFill>
              </a:rPr>
              <a:t>Promotion of voluntariness of the decision</a:t>
            </a:r>
          </a:p>
        </p:txBody>
      </p:sp>
      <p:sp>
        <p:nvSpPr>
          <p:cNvPr id="6" name="TextBox 5">
            <a:extLst>
              <a:ext uri="{FF2B5EF4-FFF2-40B4-BE49-F238E27FC236}">
                <a16:creationId xmlns:a16="http://schemas.microsoft.com/office/drawing/2014/main" id="{72C130B1-1B50-4838-8304-23D24849DF90}"/>
              </a:ext>
            </a:extLst>
          </p:cNvPr>
          <p:cNvSpPr txBox="1"/>
          <p:nvPr/>
        </p:nvSpPr>
        <p:spPr>
          <a:xfrm>
            <a:off x="8478473" y="6531736"/>
            <a:ext cx="4625130" cy="307777"/>
          </a:xfrm>
          <a:prstGeom prst="rect">
            <a:avLst/>
          </a:prstGeom>
          <a:noFill/>
        </p:spPr>
        <p:txBody>
          <a:bodyPr wrap="square">
            <a:spAutoFit/>
          </a:bodyPr>
          <a:lstStyle/>
          <a:p>
            <a:r>
              <a:rPr lang="en-US" sz="1400" dirty="0"/>
              <a:t>Office of Research Integrity https://ori.hhs.gov/</a:t>
            </a:r>
          </a:p>
        </p:txBody>
      </p:sp>
    </p:spTree>
    <p:extLst>
      <p:ext uri="{BB962C8B-B14F-4D97-AF65-F5344CB8AC3E}">
        <p14:creationId xmlns:p14="http://schemas.microsoft.com/office/powerpoint/2010/main" val="510896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D84948-D0C2-4D2F-9951-3C3E333261F5}"/>
              </a:ext>
            </a:extLst>
          </p:cNvPr>
          <p:cNvSpPr>
            <a:spLocks noGrp="1"/>
          </p:cNvSpPr>
          <p:nvPr>
            <p:ph type="title"/>
          </p:nvPr>
        </p:nvSpPr>
        <p:spPr>
          <a:xfrm>
            <a:off x="838200" y="365125"/>
            <a:ext cx="10515600" cy="1325563"/>
          </a:xfrm>
        </p:spPr>
        <p:txBody>
          <a:bodyPr>
            <a:normAutofit/>
          </a:bodyPr>
          <a:lstStyle/>
          <a:p>
            <a:r>
              <a:rPr lang="en-US" sz="5400" dirty="0"/>
              <a:t>Informed consent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2604E39-26B4-496A-B106-93D4127B1981}"/>
              </a:ext>
            </a:extLst>
          </p:cNvPr>
          <p:cNvSpPr>
            <a:spLocks noGrp="1"/>
          </p:cNvSpPr>
          <p:nvPr>
            <p:ph idx="1"/>
          </p:nvPr>
        </p:nvSpPr>
        <p:spPr>
          <a:xfrm>
            <a:off x="836676" y="2145877"/>
            <a:ext cx="10515600" cy="4251960"/>
          </a:xfrm>
        </p:spPr>
        <p:txBody>
          <a:bodyPr>
            <a:normAutofit/>
          </a:bodyPr>
          <a:lstStyle/>
          <a:p>
            <a:r>
              <a:rPr lang="en-US" sz="2200" dirty="0"/>
              <a:t>Active process of sharing all information needed for subject or subject representative to make a decision for themselves or another person</a:t>
            </a:r>
          </a:p>
          <a:p>
            <a:r>
              <a:rPr lang="en-US" sz="2200" dirty="0"/>
              <a:t>Ideally done face to face but can be done via mail, telephone, video or fax</a:t>
            </a:r>
          </a:p>
          <a:p>
            <a:r>
              <a:rPr lang="en-US" sz="2200" dirty="0"/>
              <a:t>Subjects should be given opportunity to ask questions, seek clarification, discuss with friends and family</a:t>
            </a:r>
          </a:p>
          <a:p>
            <a:r>
              <a:rPr lang="en-US" sz="2200" dirty="0"/>
              <a:t>All critical information should be completely disclosed</a:t>
            </a:r>
          </a:p>
          <a:p>
            <a:r>
              <a:rPr lang="en-US" sz="2200" dirty="0"/>
              <a:t>Information should be conveyed in understandable language</a:t>
            </a:r>
          </a:p>
          <a:p>
            <a:r>
              <a:rPr lang="en-US" sz="2200" dirty="0"/>
              <a:t>Written information should be presented but a signed document in and of itself does not constitute informed consent</a:t>
            </a:r>
          </a:p>
        </p:txBody>
      </p:sp>
      <p:sp>
        <p:nvSpPr>
          <p:cNvPr id="6" name="TextBox 5">
            <a:extLst>
              <a:ext uri="{FF2B5EF4-FFF2-40B4-BE49-F238E27FC236}">
                <a16:creationId xmlns:a16="http://schemas.microsoft.com/office/drawing/2014/main" id="{6300E13D-396B-4E36-9938-9D8740FF47FF}"/>
              </a:ext>
            </a:extLst>
          </p:cNvPr>
          <p:cNvSpPr txBox="1"/>
          <p:nvPr/>
        </p:nvSpPr>
        <p:spPr>
          <a:xfrm>
            <a:off x="8260360" y="6474030"/>
            <a:ext cx="4625130" cy="307777"/>
          </a:xfrm>
          <a:prstGeom prst="rect">
            <a:avLst/>
          </a:prstGeom>
          <a:noFill/>
        </p:spPr>
        <p:txBody>
          <a:bodyPr wrap="square">
            <a:spAutoFit/>
          </a:bodyPr>
          <a:lstStyle/>
          <a:p>
            <a:r>
              <a:rPr lang="en-US" sz="1400" dirty="0"/>
              <a:t>Office of Research Integrity https://ori.hhs.gov/</a:t>
            </a:r>
          </a:p>
        </p:txBody>
      </p:sp>
    </p:spTree>
    <p:extLst>
      <p:ext uri="{BB962C8B-B14F-4D97-AF65-F5344CB8AC3E}">
        <p14:creationId xmlns:p14="http://schemas.microsoft.com/office/powerpoint/2010/main" val="451666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9CD84948-D0C2-4D2F-9951-3C3E333261F5}"/>
              </a:ext>
            </a:extLst>
          </p:cNvPr>
          <p:cNvSpPr>
            <a:spLocks noGrp="1"/>
          </p:cNvSpPr>
          <p:nvPr>
            <p:ph type="title"/>
          </p:nvPr>
        </p:nvSpPr>
        <p:spPr>
          <a:xfrm>
            <a:off x="838200" y="401221"/>
            <a:ext cx="10515600" cy="1348065"/>
          </a:xfrm>
        </p:spPr>
        <p:txBody>
          <a:bodyPr>
            <a:normAutofit/>
          </a:bodyPr>
          <a:lstStyle/>
          <a:p>
            <a:r>
              <a:rPr lang="en-US" sz="5400" dirty="0">
                <a:solidFill>
                  <a:srgbClr val="FFFFFF"/>
                </a:solidFill>
              </a:rPr>
              <a:t>Informed consent</a:t>
            </a:r>
          </a:p>
        </p:txBody>
      </p:sp>
      <p:sp>
        <p:nvSpPr>
          <p:cNvPr id="3" name="Content Placeholder 2">
            <a:extLst>
              <a:ext uri="{FF2B5EF4-FFF2-40B4-BE49-F238E27FC236}">
                <a16:creationId xmlns:a16="http://schemas.microsoft.com/office/drawing/2014/main" id="{A2604E39-26B4-496A-B106-93D4127B1981}"/>
              </a:ext>
            </a:extLst>
          </p:cNvPr>
          <p:cNvSpPr>
            <a:spLocks noGrp="1"/>
          </p:cNvSpPr>
          <p:nvPr>
            <p:ph idx="1"/>
          </p:nvPr>
        </p:nvSpPr>
        <p:spPr>
          <a:xfrm>
            <a:off x="838200" y="2586789"/>
            <a:ext cx="10515600" cy="3590174"/>
          </a:xfrm>
        </p:spPr>
        <p:txBody>
          <a:bodyPr>
            <a:normAutofit/>
          </a:bodyPr>
          <a:lstStyle/>
          <a:p>
            <a:pPr marL="0" indent="0">
              <a:buNone/>
            </a:pPr>
            <a:r>
              <a:rPr lang="en-US" sz="2200" dirty="0"/>
              <a:t>Information that must be included:</a:t>
            </a:r>
          </a:p>
          <a:p>
            <a:r>
              <a:rPr lang="en-US" sz="2200" dirty="0"/>
              <a:t>Explanation of the purposes of the research and description of procedures including the experimental procedures</a:t>
            </a:r>
          </a:p>
          <a:p>
            <a:r>
              <a:rPr lang="en-US" sz="2200" dirty="0"/>
              <a:t>Description of foreseeable risks; description of benefits; description of alternatives</a:t>
            </a:r>
          </a:p>
          <a:p>
            <a:r>
              <a:rPr lang="en-US" sz="2200" dirty="0"/>
              <a:t>Confidentiality of records, with whom information will be shared</a:t>
            </a:r>
          </a:p>
          <a:p>
            <a:r>
              <a:rPr lang="en-US" sz="2200" dirty="0"/>
              <a:t>Compensation for injury</a:t>
            </a:r>
          </a:p>
          <a:p>
            <a:r>
              <a:rPr lang="en-US" sz="2200" dirty="0"/>
              <a:t>Who to contact with questions or in event of injury</a:t>
            </a:r>
          </a:p>
          <a:p>
            <a:r>
              <a:rPr lang="en-US" sz="2200" dirty="0"/>
              <a:t>Statement that participation is voluntary and there will be no penalty or loss of benefits to refusal</a:t>
            </a:r>
          </a:p>
        </p:txBody>
      </p:sp>
      <p:sp>
        <p:nvSpPr>
          <p:cNvPr id="6" name="TextBox 5">
            <a:extLst>
              <a:ext uri="{FF2B5EF4-FFF2-40B4-BE49-F238E27FC236}">
                <a16:creationId xmlns:a16="http://schemas.microsoft.com/office/drawing/2014/main" id="{D2803948-0DA7-4DC7-B750-9CA55CE0C0CB}"/>
              </a:ext>
            </a:extLst>
          </p:cNvPr>
          <p:cNvSpPr txBox="1"/>
          <p:nvPr/>
        </p:nvSpPr>
        <p:spPr>
          <a:xfrm>
            <a:off x="8478473" y="6456779"/>
            <a:ext cx="4625130" cy="307777"/>
          </a:xfrm>
          <a:prstGeom prst="rect">
            <a:avLst/>
          </a:prstGeom>
          <a:noFill/>
        </p:spPr>
        <p:txBody>
          <a:bodyPr wrap="square">
            <a:spAutoFit/>
          </a:bodyPr>
          <a:lstStyle/>
          <a:p>
            <a:r>
              <a:rPr lang="en-US" sz="1400" dirty="0"/>
              <a:t>Office of Research Integrity https://ori.hhs.gov/</a:t>
            </a:r>
          </a:p>
        </p:txBody>
      </p:sp>
    </p:spTree>
    <p:extLst>
      <p:ext uri="{BB962C8B-B14F-4D97-AF65-F5344CB8AC3E}">
        <p14:creationId xmlns:p14="http://schemas.microsoft.com/office/powerpoint/2010/main" val="573218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C32DF3D-3F59-481D-A237-77C31AD492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CD84948-D0C2-4D2F-9951-3C3E333261F5}"/>
              </a:ext>
            </a:extLst>
          </p:cNvPr>
          <p:cNvSpPr>
            <a:spLocks noGrp="1"/>
          </p:cNvSpPr>
          <p:nvPr>
            <p:ph type="title"/>
          </p:nvPr>
        </p:nvSpPr>
        <p:spPr>
          <a:xfrm>
            <a:off x="841248" y="643467"/>
            <a:ext cx="3840480" cy="5571066"/>
          </a:xfrm>
        </p:spPr>
        <p:txBody>
          <a:bodyPr anchor="ctr">
            <a:normAutofit/>
          </a:bodyPr>
          <a:lstStyle/>
          <a:p>
            <a:r>
              <a:rPr lang="en-US" sz="5400" dirty="0"/>
              <a:t>Data management</a:t>
            </a:r>
          </a:p>
        </p:txBody>
      </p:sp>
      <p:sp>
        <p:nvSpPr>
          <p:cNvPr id="10" name="Freeform: Shape 9">
            <a:extLst>
              <a:ext uri="{FF2B5EF4-FFF2-40B4-BE49-F238E27FC236}">
                <a16:creationId xmlns:a16="http://schemas.microsoft.com/office/drawing/2014/main" id="{32F02326-30C4-4095-988F-932A425AE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39686" y="0"/>
            <a:ext cx="7152315" cy="6858000"/>
          </a:xfrm>
          <a:custGeom>
            <a:avLst/>
            <a:gdLst>
              <a:gd name="connsiteX0" fmla="*/ 17101 w 7152315"/>
              <a:gd name="connsiteY0" fmla="*/ 0 h 6858000"/>
              <a:gd name="connsiteX1" fmla="*/ 7152315 w 7152315"/>
              <a:gd name="connsiteY1" fmla="*/ 0 h 6858000"/>
              <a:gd name="connsiteX2" fmla="*/ 7152315 w 7152315"/>
              <a:gd name="connsiteY2" fmla="*/ 6858000 h 6858000"/>
              <a:gd name="connsiteX3" fmla="*/ 15999 w 7152315"/>
              <a:gd name="connsiteY3" fmla="*/ 6858000 h 6858000"/>
              <a:gd name="connsiteX4" fmla="*/ 9729 w 7152315"/>
              <a:gd name="connsiteY4" fmla="*/ 6734157 h 6858000"/>
              <a:gd name="connsiteX5" fmla="*/ 15819 w 7152315"/>
              <a:gd name="connsiteY5" fmla="*/ 6122264 h 6858000"/>
              <a:gd name="connsiteX6" fmla="*/ 11379 w 7152315"/>
              <a:gd name="connsiteY6" fmla="*/ 5614784 h 6858000"/>
              <a:gd name="connsiteX7" fmla="*/ 20006 w 7152315"/>
              <a:gd name="connsiteY7" fmla="*/ 5204359 h 6858000"/>
              <a:gd name="connsiteX8" fmla="*/ 16962 w 7152315"/>
              <a:gd name="connsiteY8" fmla="*/ 4811696 h 6858000"/>
              <a:gd name="connsiteX9" fmla="*/ 13409 w 7152315"/>
              <a:gd name="connsiteY9" fmla="*/ 4358135 h 6858000"/>
              <a:gd name="connsiteX10" fmla="*/ 12774 w 7152315"/>
              <a:gd name="connsiteY10" fmla="*/ 4038423 h 6858000"/>
              <a:gd name="connsiteX11" fmla="*/ 10110 w 7152315"/>
              <a:gd name="connsiteY11" fmla="*/ 3630663 h 6858000"/>
              <a:gd name="connsiteX12" fmla="*/ 16581 w 7152315"/>
              <a:gd name="connsiteY12" fmla="*/ 3275427 h 6858000"/>
              <a:gd name="connsiteX13" fmla="*/ 27872 w 7152315"/>
              <a:gd name="connsiteY13" fmla="*/ 2871219 h 6858000"/>
              <a:gd name="connsiteX14" fmla="*/ 17596 w 7152315"/>
              <a:gd name="connsiteY14" fmla="*/ 2235600 h 6858000"/>
              <a:gd name="connsiteX15" fmla="*/ 14170 w 7152315"/>
              <a:gd name="connsiteY15" fmla="*/ 1894827 h 6858000"/>
              <a:gd name="connsiteX16" fmla="*/ 11632 w 7152315"/>
              <a:gd name="connsiteY16" fmla="*/ 1603026 h 6858000"/>
              <a:gd name="connsiteX17" fmla="*/ 14551 w 7152315"/>
              <a:gd name="connsiteY17" fmla="*/ 1307799 h 6858000"/>
              <a:gd name="connsiteX18" fmla="*/ 14551 w 7152315"/>
              <a:gd name="connsiteY18" fmla="*/ 887733 h 6858000"/>
              <a:gd name="connsiteX19" fmla="*/ 849 w 7152315"/>
              <a:gd name="connsiteY19" fmla="*/ 349169 h 6858000"/>
              <a:gd name="connsiteX20" fmla="*/ 1404 w 7152315"/>
              <a:gd name="connsiteY20" fmla="*/ 16059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152315" h="6858000">
                <a:moveTo>
                  <a:pt x="17101" y="0"/>
                </a:moveTo>
                <a:lnTo>
                  <a:pt x="7152315" y="0"/>
                </a:lnTo>
                <a:lnTo>
                  <a:pt x="7152315" y="6858000"/>
                </a:lnTo>
                <a:lnTo>
                  <a:pt x="15999" y="6858000"/>
                </a:lnTo>
                <a:lnTo>
                  <a:pt x="9729" y="6734157"/>
                </a:lnTo>
                <a:cubicBezTo>
                  <a:pt x="5924" y="6530150"/>
                  <a:pt x="12521" y="6326271"/>
                  <a:pt x="15819" y="6122264"/>
                </a:cubicBezTo>
                <a:cubicBezTo>
                  <a:pt x="18484" y="5952766"/>
                  <a:pt x="-1689" y="5783013"/>
                  <a:pt x="11379" y="5614784"/>
                </a:cubicBezTo>
                <a:cubicBezTo>
                  <a:pt x="22112" y="5478259"/>
                  <a:pt x="24992" y="5341214"/>
                  <a:pt x="20006" y="5204359"/>
                </a:cubicBezTo>
                <a:cubicBezTo>
                  <a:pt x="14932" y="5073429"/>
                  <a:pt x="13917" y="4942537"/>
                  <a:pt x="16962" y="4811696"/>
                </a:cubicBezTo>
                <a:cubicBezTo>
                  <a:pt x="20640" y="4660467"/>
                  <a:pt x="16962" y="4509238"/>
                  <a:pt x="13409" y="4358135"/>
                </a:cubicBezTo>
                <a:cubicBezTo>
                  <a:pt x="10872" y="4251565"/>
                  <a:pt x="10998" y="4144994"/>
                  <a:pt x="12774" y="4038423"/>
                </a:cubicBezTo>
                <a:cubicBezTo>
                  <a:pt x="15185" y="3902545"/>
                  <a:pt x="19879" y="3766540"/>
                  <a:pt x="10110" y="3630663"/>
                </a:cubicBezTo>
                <a:cubicBezTo>
                  <a:pt x="1178" y="3512306"/>
                  <a:pt x="3347" y="3393378"/>
                  <a:pt x="16581" y="3275427"/>
                </a:cubicBezTo>
                <a:cubicBezTo>
                  <a:pt x="33403" y="3141377"/>
                  <a:pt x="37183" y="3006006"/>
                  <a:pt x="27872" y="2871219"/>
                </a:cubicBezTo>
                <a:cubicBezTo>
                  <a:pt x="11315" y="2659765"/>
                  <a:pt x="7890" y="2447486"/>
                  <a:pt x="17596" y="2235600"/>
                </a:cubicBezTo>
                <a:cubicBezTo>
                  <a:pt x="22797" y="2122038"/>
                  <a:pt x="21655" y="2008261"/>
                  <a:pt x="14170" y="1894827"/>
                </a:cubicBezTo>
                <a:cubicBezTo>
                  <a:pt x="8144" y="1797670"/>
                  <a:pt x="7294" y="1700272"/>
                  <a:pt x="11632" y="1603026"/>
                </a:cubicBezTo>
                <a:cubicBezTo>
                  <a:pt x="15566" y="1504575"/>
                  <a:pt x="17215" y="1406124"/>
                  <a:pt x="14551" y="1307799"/>
                </a:cubicBezTo>
                <a:cubicBezTo>
                  <a:pt x="10872" y="1168242"/>
                  <a:pt x="10110" y="1027798"/>
                  <a:pt x="14551" y="887733"/>
                </a:cubicBezTo>
                <a:cubicBezTo>
                  <a:pt x="20894" y="708085"/>
                  <a:pt x="3132" y="528817"/>
                  <a:pt x="849" y="349169"/>
                </a:cubicBezTo>
                <a:cubicBezTo>
                  <a:pt x="24" y="286241"/>
                  <a:pt x="-769" y="223346"/>
                  <a:pt x="1404" y="16059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A2604E39-26B4-496A-B106-93D4127B1981}"/>
              </a:ext>
            </a:extLst>
          </p:cNvPr>
          <p:cNvSpPr>
            <a:spLocks noGrp="1"/>
          </p:cNvSpPr>
          <p:nvPr>
            <p:ph idx="1"/>
          </p:nvPr>
        </p:nvSpPr>
        <p:spPr>
          <a:xfrm>
            <a:off x="5568696" y="643467"/>
            <a:ext cx="5788152" cy="5571066"/>
          </a:xfrm>
        </p:spPr>
        <p:txBody>
          <a:bodyPr anchor="ctr">
            <a:normAutofit/>
          </a:bodyPr>
          <a:lstStyle/>
          <a:p>
            <a:r>
              <a:rPr lang="en-US" sz="2200" dirty="0">
                <a:solidFill>
                  <a:srgbClr val="FFFFFF"/>
                </a:solidFill>
              </a:rPr>
              <a:t>Research data is information collected, stored and processed in a systematic manner to meet the objectives of the research</a:t>
            </a:r>
          </a:p>
          <a:p>
            <a:r>
              <a:rPr lang="en-US" sz="2200" dirty="0">
                <a:solidFill>
                  <a:srgbClr val="FFFFFF"/>
                </a:solidFill>
              </a:rPr>
              <a:t>Important considerations include:</a:t>
            </a:r>
          </a:p>
          <a:p>
            <a:pPr lvl="1"/>
            <a:r>
              <a:rPr lang="en-US" sz="2200" dirty="0">
                <a:solidFill>
                  <a:srgbClr val="FFFFFF"/>
                </a:solidFill>
              </a:rPr>
              <a:t>data selection – the process of determining data type, source and appropriate collection instruments</a:t>
            </a:r>
          </a:p>
          <a:p>
            <a:pPr lvl="1"/>
            <a:r>
              <a:rPr lang="en-US" sz="2200" dirty="0">
                <a:solidFill>
                  <a:srgbClr val="FFFFFF"/>
                </a:solidFill>
              </a:rPr>
              <a:t>Data collection – process of gathering and measuring information on variables of interest in a systematic fashion to answer research questions (test hypotheses and evaluated outcomes)</a:t>
            </a:r>
          </a:p>
          <a:p>
            <a:pPr lvl="1"/>
            <a:r>
              <a:rPr lang="en-US" sz="2200" dirty="0">
                <a:solidFill>
                  <a:srgbClr val="FFFFFF"/>
                </a:solidFill>
              </a:rPr>
              <a:t>Data analysis – apply statistical techniques to evaluate, illustrate and present data</a:t>
            </a:r>
          </a:p>
        </p:txBody>
      </p:sp>
      <p:sp>
        <p:nvSpPr>
          <p:cNvPr id="6" name="TextBox 5">
            <a:extLst>
              <a:ext uri="{FF2B5EF4-FFF2-40B4-BE49-F238E27FC236}">
                <a16:creationId xmlns:a16="http://schemas.microsoft.com/office/drawing/2014/main" id="{B936C46F-D167-4A38-AFDF-3B900F2ABD5E}"/>
              </a:ext>
            </a:extLst>
          </p:cNvPr>
          <p:cNvSpPr txBox="1"/>
          <p:nvPr/>
        </p:nvSpPr>
        <p:spPr>
          <a:xfrm>
            <a:off x="56598" y="6540125"/>
            <a:ext cx="4625130" cy="307777"/>
          </a:xfrm>
          <a:prstGeom prst="rect">
            <a:avLst/>
          </a:prstGeom>
          <a:noFill/>
        </p:spPr>
        <p:txBody>
          <a:bodyPr wrap="square">
            <a:spAutoFit/>
          </a:bodyPr>
          <a:lstStyle/>
          <a:p>
            <a:r>
              <a:rPr lang="en-US" sz="1400" dirty="0"/>
              <a:t>Office of Research Integrity https://ori.hhs.gov/</a:t>
            </a:r>
          </a:p>
        </p:txBody>
      </p:sp>
    </p:spTree>
    <p:extLst>
      <p:ext uri="{BB962C8B-B14F-4D97-AF65-F5344CB8AC3E}">
        <p14:creationId xmlns:p14="http://schemas.microsoft.com/office/powerpoint/2010/main" val="2837900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9978AD-136C-478A-9B73-D396B5509B6E}"/>
              </a:ext>
            </a:extLst>
          </p:cNvPr>
          <p:cNvSpPr>
            <a:spLocks noGrp="1"/>
          </p:cNvSpPr>
          <p:nvPr>
            <p:ph type="title"/>
          </p:nvPr>
        </p:nvSpPr>
        <p:spPr>
          <a:xfrm>
            <a:off x="838200" y="365125"/>
            <a:ext cx="10515600" cy="1325563"/>
          </a:xfrm>
        </p:spPr>
        <p:txBody>
          <a:bodyPr>
            <a:normAutofit/>
          </a:bodyPr>
          <a:lstStyle/>
          <a:p>
            <a:r>
              <a:rPr lang="en-US" sz="5400" dirty="0"/>
              <a:t>Data management</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E9EE061-EDF5-432C-B301-9D992F30C3E3}"/>
              </a:ext>
            </a:extLst>
          </p:cNvPr>
          <p:cNvSpPr>
            <a:spLocks noGrp="1"/>
          </p:cNvSpPr>
          <p:nvPr>
            <p:ph idx="1"/>
          </p:nvPr>
        </p:nvSpPr>
        <p:spPr>
          <a:xfrm>
            <a:off x="838200" y="1929384"/>
            <a:ext cx="10515600" cy="4251960"/>
          </a:xfrm>
        </p:spPr>
        <p:txBody>
          <a:bodyPr>
            <a:normAutofit/>
          </a:bodyPr>
          <a:lstStyle/>
          <a:p>
            <a:pPr lvl="1"/>
            <a:r>
              <a:rPr lang="en-US" sz="2200" dirty="0"/>
              <a:t>Data handling –process of ensuring proper storage, archiving, and/or disposal of data in a safe and secure manner during project and at its conclusion</a:t>
            </a:r>
          </a:p>
          <a:p>
            <a:pPr lvl="1"/>
            <a:r>
              <a:rPr lang="en-US" sz="2200" dirty="0"/>
              <a:t>Data reporting and publishing – preparing and disseminating research findings to scientific community</a:t>
            </a:r>
          </a:p>
          <a:p>
            <a:pPr lvl="1"/>
            <a:r>
              <a:rPr lang="en-US" sz="2200" dirty="0"/>
              <a:t>Data ownership – possession of and responsibility for data</a:t>
            </a:r>
          </a:p>
          <a:p>
            <a:r>
              <a:rPr lang="en-US" sz="2200" dirty="0"/>
              <a:t>Additional issues to consider</a:t>
            </a:r>
          </a:p>
          <a:p>
            <a:pPr lvl="1"/>
            <a:r>
              <a:rPr lang="en-US" sz="2200" dirty="0"/>
              <a:t>Making sure all study personnel understand and implement these concepts appropriately</a:t>
            </a:r>
          </a:p>
          <a:p>
            <a:pPr lvl="1"/>
            <a:r>
              <a:rPr lang="en-US" sz="2200" dirty="0"/>
              <a:t>Future uses of data</a:t>
            </a:r>
          </a:p>
          <a:p>
            <a:pPr lvl="1"/>
            <a:r>
              <a:rPr lang="en-US" sz="2200" dirty="0"/>
              <a:t>Importance of appropriate data handling and storage with regards to human subjects confidentiality </a:t>
            </a:r>
          </a:p>
        </p:txBody>
      </p:sp>
      <p:sp>
        <p:nvSpPr>
          <p:cNvPr id="6" name="TextBox 5">
            <a:extLst>
              <a:ext uri="{FF2B5EF4-FFF2-40B4-BE49-F238E27FC236}">
                <a16:creationId xmlns:a16="http://schemas.microsoft.com/office/drawing/2014/main" id="{11384A78-FA2C-4882-8BB8-CCD484D54F66}"/>
              </a:ext>
            </a:extLst>
          </p:cNvPr>
          <p:cNvSpPr txBox="1"/>
          <p:nvPr/>
        </p:nvSpPr>
        <p:spPr>
          <a:xfrm>
            <a:off x="8495251" y="6441199"/>
            <a:ext cx="4625130" cy="307777"/>
          </a:xfrm>
          <a:prstGeom prst="rect">
            <a:avLst/>
          </a:prstGeom>
          <a:noFill/>
        </p:spPr>
        <p:txBody>
          <a:bodyPr wrap="square">
            <a:spAutoFit/>
          </a:bodyPr>
          <a:lstStyle/>
          <a:p>
            <a:r>
              <a:rPr lang="en-US" sz="1400" dirty="0"/>
              <a:t>Office of Research Integrity https://ori.hhs.gov/</a:t>
            </a:r>
          </a:p>
        </p:txBody>
      </p:sp>
    </p:spTree>
    <p:extLst>
      <p:ext uri="{BB962C8B-B14F-4D97-AF65-F5344CB8AC3E}">
        <p14:creationId xmlns:p14="http://schemas.microsoft.com/office/powerpoint/2010/main" val="1400158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9978AD-136C-478A-9B73-D396B5509B6E}"/>
              </a:ext>
            </a:extLst>
          </p:cNvPr>
          <p:cNvSpPr>
            <a:spLocks noGrp="1"/>
          </p:cNvSpPr>
          <p:nvPr>
            <p:ph type="title"/>
          </p:nvPr>
        </p:nvSpPr>
        <p:spPr>
          <a:xfrm>
            <a:off x="838200" y="365125"/>
            <a:ext cx="10515600" cy="1325563"/>
          </a:xfrm>
        </p:spPr>
        <p:txBody>
          <a:bodyPr>
            <a:normAutofit/>
          </a:bodyPr>
          <a:lstStyle/>
          <a:p>
            <a:r>
              <a:rPr lang="en-US" sz="5400" dirty="0"/>
              <a:t>Data handling</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E9EE061-EDF5-432C-B301-9D992F30C3E3}"/>
              </a:ext>
            </a:extLst>
          </p:cNvPr>
          <p:cNvSpPr>
            <a:spLocks noGrp="1"/>
          </p:cNvSpPr>
          <p:nvPr>
            <p:ph idx="1"/>
          </p:nvPr>
        </p:nvSpPr>
        <p:spPr>
          <a:xfrm>
            <a:off x="838200" y="1929384"/>
            <a:ext cx="10515600" cy="4251960"/>
          </a:xfrm>
        </p:spPr>
        <p:txBody>
          <a:bodyPr>
            <a:normAutofit/>
          </a:bodyPr>
          <a:lstStyle/>
          <a:p>
            <a:r>
              <a:rPr lang="en-US" sz="2200" dirty="0"/>
              <a:t>Encompasses electronic and non-electronic systems</a:t>
            </a:r>
          </a:p>
          <a:p>
            <a:r>
              <a:rPr lang="en-US" sz="2200" dirty="0"/>
              <a:t>Electronic storage included desktop and laptop computers, thumb drives, CD/DVD, cloud</a:t>
            </a:r>
          </a:p>
          <a:p>
            <a:pPr lvl="1"/>
            <a:r>
              <a:rPr lang="en-US" sz="2200" b="0" i="0" dirty="0">
                <a:effectLst/>
                <a:latin typeface="Arial" panose="020B0604020202020204" pitchFamily="34" charset="0"/>
              </a:rPr>
              <a:t>Protect systems’ and individual files with login and passwords</a:t>
            </a:r>
          </a:p>
          <a:p>
            <a:pPr lvl="1"/>
            <a:r>
              <a:rPr lang="en-US" sz="2200" b="0" i="0" dirty="0">
                <a:effectLst/>
                <a:latin typeface="Arial" panose="020B0604020202020204" pitchFamily="34" charset="0"/>
              </a:rPr>
              <a:t>Manage access rights </a:t>
            </a:r>
          </a:p>
          <a:p>
            <a:pPr lvl="1"/>
            <a:r>
              <a:rPr lang="en-US" sz="2200" b="0" i="0" dirty="0">
                <a:effectLst/>
                <a:latin typeface="Arial" panose="020B0604020202020204" pitchFamily="34" charset="0"/>
              </a:rPr>
              <a:t>Regularly update virus protection to prevent vulnerability of data</a:t>
            </a:r>
          </a:p>
          <a:p>
            <a:pPr lvl="1"/>
            <a:r>
              <a:rPr lang="en-US" sz="2200" b="0" i="0" dirty="0">
                <a:effectLst/>
                <a:latin typeface="Arial" panose="020B0604020202020204" pitchFamily="34" charset="0"/>
              </a:rPr>
              <a:t>Limit physical access to equipment and storage media</a:t>
            </a:r>
          </a:p>
          <a:p>
            <a:pPr lvl="1"/>
            <a:r>
              <a:rPr lang="en-US" sz="2200" b="0" i="0" dirty="0">
                <a:effectLst/>
                <a:latin typeface="Arial" panose="020B0604020202020204" pitchFamily="34" charset="0"/>
              </a:rPr>
              <a:t>Ensure data recoverability in case of emergencies</a:t>
            </a:r>
          </a:p>
          <a:p>
            <a:pPr lvl="1"/>
            <a:r>
              <a:rPr lang="en-US" sz="2200" b="0" i="0" dirty="0">
                <a:effectLst/>
                <a:latin typeface="Arial" panose="020B0604020202020204" pitchFamily="34" charset="0"/>
              </a:rPr>
              <a:t>Regularly update electronic storage media to avoid outdated storage/retrieval devices</a:t>
            </a:r>
          </a:p>
          <a:p>
            <a:pPr lvl="1"/>
            <a:r>
              <a:rPr lang="en-US" sz="2200" b="0" i="0" dirty="0">
                <a:effectLst/>
                <a:latin typeface="Arial" panose="020B0604020202020204" pitchFamily="34" charset="0"/>
              </a:rPr>
              <a:t>Backup multiple copies in secured multiple locations</a:t>
            </a:r>
          </a:p>
          <a:p>
            <a:pPr lvl="1"/>
            <a:r>
              <a:rPr lang="en-US" sz="2200" b="0" i="0" dirty="0">
                <a:effectLst/>
                <a:latin typeface="Arial" panose="020B0604020202020204" pitchFamily="34" charset="0"/>
              </a:rPr>
              <a:t>Encrypt files when wireless devices are used</a:t>
            </a:r>
          </a:p>
        </p:txBody>
      </p:sp>
      <p:sp>
        <p:nvSpPr>
          <p:cNvPr id="6" name="TextBox 5">
            <a:extLst>
              <a:ext uri="{FF2B5EF4-FFF2-40B4-BE49-F238E27FC236}">
                <a16:creationId xmlns:a16="http://schemas.microsoft.com/office/drawing/2014/main" id="{3B4C2C66-40ED-46C5-856A-59E893CB27FB}"/>
              </a:ext>
            </a:extLst>
          </p:cNvPr>
          <p:cNvSpPr txBox="1"/>
          <p:nvPr/>
        </p:nvSpPr>
        <p:spPr>
          <a:xfrm>
            <a:off x="8486862" y="6478298"/>
            <a:ext cx="4625130" cy="307777"/>
          </a:xfrm>
          <a:prstGeom prst="rect">
            <a:avLst/>
          </a:prstGeom>
          <a:noFill/>
        </p:spPr>
        <p:txBody>
          <a:bodyPr wrap="square">
            <a:spAutoFit/>
          </a:bodyPr>
          <a:lstStyle/>
          <a:p>
            <a:r>
              <a:rPr lang="en-US" sz="1400" dirty="0"/>
              <a:t>Office of Research Integrity https://ori.hhs.gov/</a:t>
            </a:r>
          </a:p>
        </p:txBody>
      </p:sp>
    </p:spTree>
    <p:extLst>
      <p:ext uri="{BB962C8B-B14F-4D97-AF65-F5344CB8AC3E}">
        <p14:creationId xmlns:p14="http://schemas.microsoft.com/office/powerpoint/2010/main" val="1318023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7">
            <a:extLst>
              <a:ext uri="{FF2B5EF4-FFF2-40B4-BE49-F238E27FC236}">
                <a16:creationId xmlns:a16="http://schemas.microsoft.com/office/drawing/2014/main" id="{7C32DF3D-3F59-481D-A237-77C31AD492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19978AD-136C-478A-9B73-D396B5509B6E}"/>
              </a:ext>
            </a:extLst>
          </p:cNvPr>
          <p:cNvSpPr>
            <a:spLocks noGrp="1"/>
          </p:cNvSpPr>
          <p:nvPr>
            <p:ph type="title"/>
          </p:nvPr>
        </p:nvSpPr>
        <p:spPr>
          <a:xfrm>
            <a:off x="734204" y="643467"/>
            <a:ext cx="3840480" cy="5571066"/>
          </a:xfrm>
        </p:spPr>
        <p:txBody>
          <a:bodyPr anchor="ctr">
            <a:normAutofit/>
          </a:bodyPr>
          <a:lstStyle/>
          <a:p>
            <a:r>
              <a:rPr lang="en-US" sz="4600" dirty="0"/>
              <a:t>Scientific Rigor and Reproducibility</a:t>
            </a:r>
          </a:p>
        </p:txBody>
      </p:sp>
      <p:sp>
        <p:nvSpPr>
          <p:cNvPr id="19" name="Freeform: Shape 9">
            <a:extLst>
              <a:ext uri="{FF2B5EF4-FFF2-40B4-BE49-F238E27FC236}">
                <a16:creationId xmlns:a16="http://schemas.microsoft.com/office/drawing/2014/main" id="{32F02326-30C4-4095-988F-932A425AE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39686" y="0"/>
            <a:ext cx="7152315" cy="6858000"/>
          </a:xfrm>
          <a:custGeom>
            <a:avLst/>
            <a:gdLst>
              <a:gd name="connsiteX0" fmla="*/ 17101 w 7152315"/>
              <a:gd name="connsiteY0" fmla="*/ 0 h 6858000"/>
              <a:gd name="connsiteX1" fmla="*/ 7152315 w 7152315"/>
              <a:gd name="connsiteY1" fmla="*/ 0 h 6858000"/>
              <a:gd name="connsiteX2" fmla="*/ 7152315 w 7152315"/>
              <a:gd name="connsiteY2" fmla="*/ 6858000 h 6858000"/>
              <a:gd name="connsiteX3" fmla="*/ 15999 w 7152315"/>
              <a:gd name="connsiteY3" fmla="*/ 6858000 h 6858000"/>
              <a:gd name="connsiteX4" fmla="*/ 9729 w 7152315"/>
              <a:gd name="connsiteY4" fmla="*/ 6734157 h 6858000"/>
              <a:gd name="connsiteX5" fmla="*/ 15819 w 7152315"/>
              <a:gd name="connsiteY5" fmla="*/ 6122264 h 6858000"/>
              <a:gd name="connsiteX6" fmla="*/ 11379 w 7152315"/>
              <a:gd name="connsiteY6" fmla="*/ 5614784 h 6858000"/>
              <a:gd name="connsiteX7" fmla="*/ 20006 w 7152315"/>
              <a:gd name="connsiteY7" fmla="*/ 5204359 h 6858000"/>
              <a:gd name="connsiteX8" fmla="*/ 16962 w 7152315"/>
              <a:gd name="connsiteY8" fmla="*/ 4811696 h 6858000"/>
              <a:gd name="connsiteX9" fmla="*/ 13409 w 7152315"/>
              <a:gd name="connsiteY9" fmla="*/ 4358135 h 6858000"/>
              <a:gd name="connsiteX10" fmla="*/ 12774 w 7152315"/>
              <a:gd name="connsiteY10" fmla="*/ 4038423 h 6858000"/>
              <a:gd name="connsiteX11" fmla="*/ 10110 w 7152315"/>
              <a:gd name="connsiteY11" fmla="*/ 3630663 h 6858000"/>
              <a:gd name="connsiteX12" fmla="*/ 16581 w 7152315"/>
              <a:gd name="connsiteY12" fmla="*/ 3275427 h 6858000"/>
              <a:gd name="connsiteX13" fmla="*/ 27872 w 7152315"/>
              <a:gd name="connsiteY13" fmla="*/ 2871219 h 6858000"/>
              <a:gd name="connsiteX14" fmla="*/ 17596 w 7152315"/>
              <a:gd name="connsiteY14" fmla="*/ 2235600 h 6858000"/>
              <a:gd name="connsiteX15" fmla="*/ 14170 w 7152315"/>
              <a:gd name="connsiteY15" fmla="*/ 1894827 h 6858000"/>
              <a:gd name="connsiteX16" fmla="*/ 11632 w 7152315"/>
              <a:gd name="connsiteY16" fmla="*/ 1603026 h 6858000"/>
              <a:gd name="connsiteX17" fmla="*/ 14551 w 7152315"/>
              <a:gd name="connsiteY17" fmla="*/ 1307799 h 6858000"/>
              <a:gd name="connsiteX18" fmla="*/ 14551 w 7152315"/>
              <a:gd name="connsiteY18" fmla="*/ 887733 h 6858000"/>
              <a:gd name="connsiteX19" fmla="*/ 849 w 7152315"/>
              <a:gd name="connsiteY19" fmla="*/ 349169 h 6858000"/>
              <a:gd name="connsiteX20" fmla="*/ 1404 w 7152315"/>
              <a:gd name="connsiteY20" fmla="*/ 16059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152315" h="6858000">
                <a:moveTo>
                  <a:pt x="17101" y="0"/>
                </a:moveTo>
                <a:lnTo>
                  <a:pt x="7152315" y="0"/>
                </a:lnTo>
                <a:lnTo>
                  <a:pt x="7152315" y="6858000"/>
                </a:lnTo>
                <a:lnTo>
                  <a:pt x="15999" y="6858000"/>
                </a:lnTo>
                <a:lnTo>
                  <a:pt x="9729" y="6734157"/>
                </a:lnTo>
                <a:cubicBezTo>
                  <a:pt x="5924" y="6530150"/>
                  <a:pt x="12521" y="6326271"/>
                  <a:pt x="15819" y="6122264"/>
                </a:cubicBezTo>
                <a:cubicBezTo>
                  <a:pt x="18484" y="5952766"/>
                  <a:pt x="-1689" y="5783013"/>
                  <a:pt x="11379" y="5614784"/>
                </a:cubicBezTo>
                <a:cubicBezTo>
                  <a:pt x="22112" y="5478259"/>
                  <a:pt x="24992" y="5341214"/>
                  <a:pt x="20006" y="5204359"/>
                </a:cubicBezTo>
                <a:cubicBezTo>
                  <a:pt x="14932" y="5073429"/>
                  <a:pt x="13917" y="4942537"/>
                  <a:pt x="16962" y="4811696"/>
                </a:cubicBezTo>
                <a:cubicBezTo>
                  <a:pt x="20640" y="4660467"/>
                  <a:pt x="16962" y="4509238"/>
                  <a:pt x="13409" y="4358135"/>
                </a:cubicBezTo>
                <a:cubicBezTo>
                  <a:pt x="10872" y="4251565"/>
                  <a:pt x="10998" y="4144994"/>
                  <a:pt x="12774" y="4038423"/>
                </a:cubicBezTo>
                <a:cubicBezTo>
                  <a:pt x="15185" y="3902545"/>
                  <a:pt x="19879" y="3766540"/>
                  <a:pt x="10110" y="3630663"/>
                </a:cubicBezTo>
                <a:cubicBezTo>
                  <a:pt x="1178" y="3512306"/>
                  <a:pt x="3347" y="3393378"/>
                  <a:pt x="16581" y="3275427"/>
                </a:cubicBezTo>
                <a:cubicBezTo>
                  <a:pt x="33403" y="3141377"/>
                  <a:pt x="37183" y="3006006"/>
                  <a:pt x="27872" y="2871219"/>
                </a:cubicBezTo>
                <a:cubicBezTo>
                  <a:pt x="11315" y="2659765"/>
                  <a:pt x="7890" y="2447486"/>
                  <a:pt x="17596" y="2235600"/>
                </a:cubicBezTo>
                <a:cubicBezTo>
                  <a:pt x="22797" y="2122038"/>
                  <a:pt x="21655" y="2008261"/>
                  <a:pt x="14170" y="1894827"/>
                </a:cubicBezTo>
                <a:cubicBezTo>
                  <a:pt x="8144" y="1797670"/>
                  <a:pt x="7294" y="1700272"/>
                  <a:pt x="11632" y="1603026"/>
                </a:cubicBezTo>
                <a:cubicBezTo>
                  <a:pt x="15566" y="1504575"/>
                  <a:pt x="17215" y="1406124"/>
                  <a:pt x="14551" y="1307799"/>
                </a:cubicBezTo>
                <a:cubicBezTo>
                  <a:pt x="10872" y="1168242"/>
                  <a:pt x="10110" y="1027798"/>
                  <a:pt x="14551" y="887733"/>
                </a:cubicBezTo>
                <a:cubicBezTo>
                  <a:pt x="20894" y="708085"/>
                  <a:pt x="3132" y="528817"/>
                  <a:pt x="849" y="349169"/>
                </a:cubicBezTo>
                <a:cubicBezTo>
                  <a:pt x="24" y="286241"/>
                  <a:pt x="-769" y="223346"/>
                  <a:pt x="1404" y="16059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Content Placeholder 2">
            <a:extLst>
              <a:ext uri="{FF2B5EF4-FFF2-40B4-BE49-F238E27FC236}">
                <a16:creationId xmlns:a16="http://schemas.microsoft.com/office/drawing/2014/main" id="{2E9EE061-EDF5-432C-B301-9D992F30C3E3}"/>
              </a:ext>
            </a:extLst>
          </p:cNvPr>
          <p:cNvSpPr>
            <a:spLocks noGrp="1"/>
          </p:cNvSpPr>
          <p:nvPr>
            <p:ph idx="1"/>
          </p:nvPr>
        </p:nvSpPr>
        <p:spPr>
          <a:xfrm>
            <a:off x="5568696" y="643467"/>
            <a:ext cx="5788152" cy="5571066"/>
          </a:xfrm>
        </p:spPr>
        <p:txBody>
          <a:bodyPr anchor="ctr">
            <a:normAutofit/>
          </a:bodyPr>
          <a:lstStyle/>
          <a:p>
            <a:r>
              <a:rPr lang="en-US" sz="2200" dirty="0">
                <a:solidFill>
                  <a:srgbClr val="FFFFFF"/>
                </a:solidFill>
              </a:rPr>
              <a:t>Important part of human subjects research protections</a:t>
            </a:r>
          </a:p>
          <a:p>
            <a:r>
              <a:rPr lang="en-US" sz="2200" dirty="0">
                <a:solidFill>
                  <a:srgbClr val="FFFFFF"/>
                </a:solidFill>
              </a:rPr>
              <a:t>Individuals volunteer for research, in part, out of altruism and the understanding that they are making a contribution to science and helping others in the future</a:t>
            </a:r>
          </a:p>
          <a:p>
            <a:r>
              <a:rPr lang="en-US" sz="2200" dirty="0">
                <a:solidFill>
                  <a:srgbClr val="FFFFFF"/>
                </a:solidFill>
              </a:rPr>
              <a:t>Studies that are not well designed or </a:t>
            </a:r>
            <a:r>
              <a:rPr lang="en-US" sz="2200" dirty="0" err="1">
                <a:solidFill>
                  <a:srgbClr val="FFFFFF"/>
                </a:solidFill>
              </a:rPr>
              <a:t>analysed</a:t>
            </a:r>
            <a:r>
              <a:rPr lang="en-US" sz="2200" dirty="0">
                <a:solidFill>
                  <a:srgbClr val="FFFFFF"/>
                </a:solidFill>
              </a:rPr>
              <a:t> appropriately, are not scientifically rigorous violate the obligations of beneficence since they do not maximize the benefits to the individual (including societal benefits)</a:t>
            </a:r>
          </a:p>
          <a:p>
            <a:r>
              <a:rPr lang="en-US" sz="2200" dirty="0">
                <a:solidFill>
                  <a:srgbClr val="FFFFFF"/>
                </a:solidFill>
              </a:rPr>
              <a:t>IRBs should consider the scientific rigor of human subjects research when considering approval</a:t>
            </a:r>
          </a:p>
        </p:txBody>
      </p:sp>
      <p:sp>
        <p:nvSpPr>
          <p:cNvPr id="17" name="TextBox 16">
            <a:extLst>
              <a:ext uri="{FF2B5EF4-FFF2-40B4-BE49-F238E27FC236}">
                <a16:creationId xmlns:a16="http://schemas.microsoft.com/office/drawing/2014/main" id="{9A887CB0-C15D-4737-BF3C-8738296C5F65}"/>
              </a:ext>
            </a:extLst>
          </p:cNvPr>
          <p:cNvSpPr txBox="1"/>
          <p:nvPr/>
        </p:nvSpPr>
        <p:spPr>
          <a:xfrm>
            <a:off x="367102" y="6093642"/>
            <a:ext cx="3840480" cy="646331"/>
          </a:xfrm>
          <a:prstGeom prst="rect">
            <a:avLst/>
          </a:prstGeom>
          <a:noFill/>
        </p:spPr>
        <p:txBody>
          <a:bodyPr wrap="square">
            <a:spAutoFit/>
          </a:bodyPr>
          <a:lstStyle/>
          <a:p>
            <a:r>
              <a:rPr lang="en-US" sz="1200" dirty="0"/>
              <a:t>https://www.nih.gov/research-training/rigor-reproducibility#:~:text=The%20application%20of%20rigor%20ensures,the%20next%20phase%20of%20research</a:t>
            </a:r>
          </a:p>
        </p:txBody>
      </p:sp>
    </p:spTree>
    <p:extLst>
      <p:ext uri="{BB962C8B-B14F-4D97-AF65-F5344CB8AC3E}">
        <p14:creationId xmlns:p14="http://schemas.microsoft.com/office/powerpoint/2010/main" val="36349796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12192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B19978AD-136C-478A-9B73-D396B5509B6E}"/>
              </a:ext>
            </a:extLst>
          </p:cNvPr>
          <p:cNvSpPr>
            <a:spLocks noGrp="1"/>
          </p:cNvSpPr>
          <p:nvPr>
            <p:ph type="title"/>
          </p:nvPr>
        </p:nvSpPr>
        <p:spPr>
          <a:xfrm>
            <a:off x="1137036" y="548640"/>
            <a:ext cx="9543405" cy="1188720"/>
          </a:xfrm>
        </p:spPr>
        <p:txBody>
          <a:bodyPr>
            <a:normAutofit/>
          </a:bodyPr>
          <a:lstStyle/>
          <a:p>
            <a:r>
              <a:rPr lang="en-US" dirty="0">
                <a:solidFill>
                  <a:schemeClr val="tx1">
                    <a:lumMod val="85000"/>
                    <a:lumOff val="15000"/>
                  </a:schemeClr>
                </a:solidFill>
              </a:rPr>
              <a:t>Scientific Rigor and Reproducibility</a:t>
            </a:r>
          </a:p>
        </p:txBody>
      </p:sp>
      <p:sp>
        <p:nvSpPr>
          <p:cNvPr id="3" name="Content Placeholder 2">
            <a:extLst>
              <a:ext uri="{FF2B5EF4-FFF2-40B4-BE49-F238E27FC236}">
                <a16:creationId xmlns:a16="http://schemas.microsoft.com/office/drawing/2014/main" id="{2E9EE061-EDF5-432C-B301-9D992F30C3E3}"/>
              </a:ext>
            </a:extLst>
          </p:cNvPr>
          <p:cNvSpPr>
            <a:spLocks noGrp="1"/>
          </p:cNvSpPr>
          <p:nvPr>
            <p:ph idx="1"/>
          </p:nvPr>
        </p:nvSpPr>
        <p:spPr>
          <a:xfrm>
            <a:off x="1957987" y="2431765"/>
            <a:ext cx="8276026" cy="3320031"/>
          </a:xfrm>
        </p:spPr>
        <p:txBody>
          <a:bodyPr anchor="ctr">
            <a:normAutofit/>
          </a:bodyPr>
          <a:lstStyle/>
          <a:p>
            <a:r>
              <a:rPr lang="en-US" sz="2000" dirty="0">
                <a:solidFill>
                  <a:schemeClr val="tx1">
                    <a:lumMod val="85000"/>
                    <a:lumOff val="15000"/>
                  </a:schemeClr>
                </a:solidFill>
              </a:rPr>
              <a:t>Clinical trials registration also play an important role in helping to maintain scientific rigor in clinical research</a:t>
            </a:r>
          </a:p>
          <a:p>
            <a:r>
              <a:rPr lang="en-US" sz="2000" dirty="0">
                <a:solidFill>
                  <a:schemeClr val="tx1">
                    <a:lumMod val="85000"/>
                    <a:lumOff val="15000"/>
                  </a:schemeClr>
                </a:solidFill>
              </a:rPr>
              <a:t>Helps fulfill ethical obligations to participants and research community at large</a:t>
            </a:r>
          </a:p>
          <a:p>
            <a:r>
              <a:rPr lang="en-US" sz="2000" dirty="0">
                <a:solidFill>
                  <a:schemeClr val="tx1">
                    <a:lumMod val="85000"/>
                    <a:lumOff val="15000"/>
                  </a:schemeClr>
                </a:solidFill>
              </a:rPr>
              <a:t>Provide a public record of basic study results</a:t>
            </a:r>
          </a:p>
          <a:p>
            <a:r>
              <a:rPr lang="en-US" sz="2000" dirty="0">
                <a:solidFill>
                  <a:schemeClr val="tx1">
                    <a:lumMod val="85000"/>
                    <a:lumOff val="15000"/>
                  </a:schemeClr>
                </a:solidFill>
              </a:rPr>
              <a:t>Reduces publication bias (promotes reporting of negative results, prevents changing of outcome measures)</a:t>
            </a:r>
          </a:p>
          <a:p>
            <a:r>
              <a:rPr lang="en-US" sz="2000" dirty="0">
                <a:solidFill>
                  <a:schemeClr val="tx1">
                    <a:lumMod val="85000"/>
                    <a:lumOff val="15000"/>
                  </a:schemeClr>
                </a:solidFill>
              </a:rPr>
              <a:t>Helps editors understand context of results from registered studies</a:t>
            </a:r>
          </a:p>
          <a:p>
            <a:r>
              <a:rPr lang="en-US" sz="2000" dirty="0">
                <a:solidFill>
                  <a:schemeClr val="tx1">
                    <a:lumMod val="85000"/>
                    <a:lumOff val="15000"/>
                  </a:schemeClr>
                </a:solidFill>
              </a:rPr>
              <a:t>Required by law and required by journals for publication</a:t>
            </a:r>
          </a:p>
          <a:p>
            <a:endParaRPr lang="en-US" sz="2000" dirty="0">
              <a:solidFill>
                <a:schemeClr val="tx1">
                  <a:lumMod val="85000"/>
                  <a:lumOff val="15000"/>
                </a:schemeClr>
              </a:solidFill>
            </a:endParaRPr>
          </a:p>
          <a:p>
            <a:endParaRPr lang="en-US" sz="2000" dirty="0">
              <a:solidFill>
                <a:schemeClr val="tx1">
                  <a:lumMod val="85000"/>
                  <a:lumOff val="15000"/>
                </a:schemeClr>
              </a:solidFill>
            </a:endParaRPr>
          </a:p>
        </p:txBody>
      </p:sp>
      <p:sp>
        <p:nvSpPr>
          <p:cNvPr id="12" name="Freeform: Shape 11">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24586" y="5970896"/>
            <a:ext cx="9967416"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0ADD61B-4B58-4AFA-9442-71AA483D0289}"/>
              </a:ext>
            </a:extLst>
          </p:cNvPr>
          <p:cNvSpPr txBox="1"/>
          <p:nvPr/>
        </p:nvSpPr>
        <p:spPr>
          <a:xfrm>
            <a:off x="159026" y="6091282"/>
            <a:ext cx="3840480" cy="646331"/>
          </a:xfrm>
          <a:prstGeom prst="rect">
            <a:avLst/>
          </a:prstGeom>
          <a:noFill/>
        </p:spPr>
        <p:txBody>
          <a:bodyPr wrap="square">
            <a:spAutoFit/>
          </a:bodyPr>
          <a:lstStyle/>
          <a:p>
            <a:r>
              <a:rPr lang="en-US" sz="1200" dirty="0"/>
              <a:t>https://www.nih.gov/research-training/rigor-reproducibility#:~:text=The%20application%20of%20rigor%20ensures,the%20next%20phase%20of%20research</a:t>
            </a:r>
          </a:p>
        </p:txBody>
      </p:sp>
    </p:spTree>
    <p:extLst>
      <p:ext uri="{BB962C8B-B14F-4D97-AF65-F5344CB8AC3E}">
        <p14:creationId xmlns:p14="http://schemas.microsoft.com/office/powerpoint/2010/main" val="25921033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B19978AD-136C-478A-9B73-D396B5509B6E}"/>
              </a:ext>
            </a:extLst>
          </p:cNvPr>
          <p:cNvSpPr>
            <a:spLocks noGrp="1"/>
          </p:cNvSpPr>
          <p:nvPr>
            <p:ph type="title"/>
          </p:nvPr>
        </p:nvSpPr>
        <p:spPr>
          <a:xfrm>
            <a:off x="841246" y="673770"/>
            <a:ext cx="3644489" cy="2414488"/>
          </a:xfrm>
        </p:spPr>
        <p:txBody>
          <a:bodyPr anchor="t">
            <a:normAutofit/>
          </a:bodyPr>
          <a:lstStyle/>
          <a:p>
            <a:r>
              <a:rPr lang="en-US" sz="5400" dirty="0">
                <a:solidFill>
                  <a:srgbClr val="FFFFFF"/>
                </a:solidFill>
              </a:rPr>
              <a:t>Authorship</a:t>
            </a:r>
          </a:p>
        </p:txBody>
      </p:sp>
      <p:sp>
        <p:nvSpPr>
          <p:cNvPr id="3" name="Content Placeholder 2">
            <a:extLst>
              <a:ext uri="{FF2B5EF4-FFF2-40B4-BE49-F238E27FC236}">
                <a16:creationId xmlns:a16="http://schemas.microsoft.com/office/drawing/2014/main" id="{2E9EE061-EDF5-432C-B301-9D992F30C3E3}"/>
              </a:ext>
            </a:extLst>
          </p:cNvPr>
          <p:cNvSpPr>
            <a:spLocks noGrp="1"/>
          </p:cNvSpPr>
          <p:nvPr>
            <p:ph idx="1"/>
          </p:nvPr>
        </p:nvSpPr>
        <p:spPr>
          <a:xfrm>
            <a:off x="6095999" y="882315"/>
            <a:ext cx="5254754" cy="5294647"/>
          </a:xfrm>
        </p:spPr>
        <p:txBody>
          <a:bodyPr>
            <a:normAutofit/>
          </a:bodyPr>
          <a:lstStyle/>
          <a:p>
            <a:r>
              <a:rPr lang="en-US" sz="2200"/>
              <a:t>Act of authorship with dissemination of research findings carries societal and ethical responsibilities like all other parts of scientific investigation</a:t>
            </a:r>
          </a:p>
          <a:p>
            <a:r>
              <a:rPr lang="en-US" sz="2200"/>
              <a:t>Authorship is publicly putting your name to your research achievements </a:t>
            </a:r>
          </a:p>
          <a:p>
            <a:pPr lvl="1"/>
            <a:r>
              <a:rPr lang="en-US" sz="2200"/>
              <a:t>Accepting accolades, counting publications</a:t>
            </a:r>
          </a:p>
          <a:p>
            <a:pPr lvl="1"/>
            <a:r>
              <a:rPr lang="en-US" sz="2200"/>
              <a:t>Accepting responsibility for errors, controversies etc.</a:t>
            </a:r>
          </a:p>
          <a:p>
            <a:r>
              <a:rPr lang="en-US" sz="2200"/>
              <a:t>Authorship discussions should start at the outset of research not directly before submission</a:t>
            </a:r>
          </a:p>
        </p:txBody>
      </p:sp>
      <p:sp>
        <p:nvSpPr>
          <p:cNvPr id="7" name="TextBox 6">
            <a:extLst>
              <a:ext uri="{FF2B5EF4-FFF2-40B4-BE49-F238E27FC236}">
                <a16:creationId xmlns:a16="http://schemas.microsoft.com/office/drawing/2014/main" id="{1D70FA7D-CEF4-40A2-A023-BB0B6947F1C8}"/>
              </a:ext>
            </a:extLst>
          </p:cNvPr>
          <p:cNvSpPr txBox="1"/>
          <p:nvPr/>
        </p:nvSpPr>
        <p:spPr>
          <a:xfrm>
            <a:off x="9875940" y="6274857"/>
            <a:ext cx="1902204" cy="307777"/>
          </a:xfrm>
          <a:prstGeom prst="rect">
            <a:avLst/>
          </a:prstGeom>
          <a:noFill/>
        </p:spPr>
        <p:txBody>
          <a:bodyPr wrap="square">
            <a:spAutoFit/>
          </a:bodyPr>
          <a:lstStyle/>
          <a:p>
            <a:r>
              <a:rPr lang="en-US" sz="1400" dirty="0"/>
              <a:t>http://www.icmje.org/</a:t>
            </a:r>
          </a:p>
        </p:txBody>
      </p:sp>
    </p:spTree>
    <p:extLst>
      <p:ext uri="{BB962C8B-B14F-4D97-AF65-F5344CB8AC3E}">
        <p14:creationId xmlns:p14="http://schemas.microsoft.com/office/powerpoint/2010/main" val="2214747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F6647517-BD16-4A0E-A176-9FD3718A99C0}"/>
              </a:ext>
            </a:extLst>
          </p:cNvPr>
          <p:cNvSpPr>
            <a:spLocks noGrp="1"/>
          </p:cNvSpPr>
          <p:nvPr>
            <p:ph type="title"/>
          </p:nvPr>
        </p:nvSpPr>
        <p:spPr>
          <a:xfrm>
            <a:off x="838200" y="365125"/>
            <a:ext cx="10515600" cy="1325563"/>
          </a:xfrm>
        </p:spPr>
        <p:txBody>
          <a:bodyPr>
            <a:normAutofit/>
          </a:bodyPr>
          <a:lstStyle/>
          <a:p>
            <a:r>
              <a:rPr lang="en-US" sz="5400" dirty="0"/>
              <a:t>Outline</a:t>
            </a:r>
          </a:p>
        </p:txBody>
      </p:sp>
      <p:sp>
        <p:nvSpPr>
          <p:cNvPr id="1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5FF78686-2013-4223-865A-FD286E2493E3}"/>
              </a:ext>
            </a:extLst>
          </p:cNvPr>
          <p:cNvSpPr>
            <a:spLocks noGrp="1"/>
          </p:cNvSpPr>
          <p:nvPr>
            <p:ph idx="1"/>
          </p:nvPr>
        </p:nvSpPr>
        <p:spPr>
          <a:xfrm>
            <a:off x="836676" y="2145877"/>
            <a:ext cx="10515600" cy="4251960"/>
          </a:xfrm>
        </p:spPr>
        <p:txBody>
          <a:bodyPr>
            <a:normAutofit/>
          </a:bodyPr>
          <a:lstStyle/>
          <a:p>
            <a:pPr marL="342900" indent="-342900">
              <a:spcBef>
                <a:spcPts val="0"/>
              </a:spcBef>
              <a:spcAft>
                <a:spcPts val="6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Introduction to human subjects research</a:t>
            </a:r>
          </a:p>
          <a:p>
            <a:pPr marL="342900" indent="-342900">
              <a:spcBef>
                <a:spcPts val="0"/>
              </a:spcBef>
              <a:spcAft>
                <a:spcPts val="6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Responsibilities of investigator</a:t>
            </a:r>
          </a:p>
          <a:p>
            <a:pPr marL="342900" indent="-342900">
              <a:spcBef>
                <a:spcPts val="0"/>
              </a:spcBef>
              <a:spcAft>
                <a:spcPts val="6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Consent issues</a:t>
            </a:r>
          </a:p>
          <a:p>
            <a:pPr marL="342900" marR="0" lvl="0" indent="-342900">
              <a:spcBef>
                <a:spcPts val="0"/>
              </a:spcBef>
              <a:spcAft>
                <a:spcPts val="6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D</a:t>
            </a:r>
            <a:r>
              <a:rPr lang="en-US" dirty="0">
                <a:effectLst/>
                <a:latin typeface="Calibri" panose="020F0502020204030204" pitchFamily="34" charset="0"/>
                <a:ea typeface="Times New Roman" panose="02020603050405020304" pitchFamily="18" charset="0"/>
              </a:rPr>
              <a:t>ata management</a:t>
            </a:r>
            <a:endParaRPr lang="en-US" dirty="0">
              <a:effectLst/>
              <a:latin typeface="Calibri" panose="020F0502020204030204" pitchFamily="34" charset="0"/>
              <a:ea typeface="Calibri" panose="020F0502020204030204" pitchFamily="34" charset="0"/>
            </a:endParaRPr>
          </a:p>
          <a:p>
            <a:pPr marL="342900" marR="0" lvl="0" indent="-342900">
              <a:spcBef>
                <a:spcPts val="0"/>
              </a:spcBef>
              <a:spcAft>
                <a:spcPts val="600"/>
              </a:spcAft>
              <a:buFont typeface="Symbol" panose="05050102010706020507" pitchFamily="18" charset="2"/>
              <a:buChar char=""/>
            </a:pPr>
            <a:r>
              <a:rPr lang="en-US" dirty="0">
                <a:effectLst/>
                <a:latin typeface="Calibri" panose="020F0502020204030204" pitchFamily="34" charset="0"/>
                <a:ea typeface="Times New Roman" panose="02020603050405020304" pitchFamily="18" charset="0"/>
              </a:rPr>
              <a:t>Scientific rigor and reproducibility </a:t>
            </a:r>
            <a:endParaRPr lang="en-US" dirty="0">
              <a:effectLst/>
              <a:latin typeface="Calibri" panose="020F0502020204030204" pitchFamily="34" charset="0"/>
              <a:ea typeface="Calibri" panose="020F0502020204030204" pitchFamily="34" charset="0"/>
            </a:endParaRPr>
          </a:p>
          <a:p>
            <a:pPr marL="342900" marR="0" lvl="0" indent="-342900">
              <a:spcBef>
                <a:spcPts val="0"/>
              </a:spcBef>
              <a:spcAft>
                <a:spcPts val="6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R</a:t>
            </a:r>
            <a:r>
              <a:rPr lang="en-US" dirty="0">
                <a:effectLst/>
                <a:latin typeface="Calibri" panose="020F0502020204030204" pitchFamily="34" charset="0"/>
                <a:ea typeface="Times New Roman" panose="02020603050405020304" pitchFamily="18" charset="0"/>
              </a:rPr>
              <a:t>esponsible authorship and publication </a:t>
            </a:r>
            <a:endParaRPr lang="en-US" dirty="0">
              <a:effectLst/>
              <a:latin typeface="Calibri" panose="020F0502020204030204" pitchFamily="34" charset="0"/>
              <a:ea typeface="Calibri" panose="020F0502020204030204" pitchFamily="34" charset="0"/>
            </a:endParaRPr>
          </a:p>
          <a:p>
            <a:pPr marL="342900" indent="-342900">
              <a:spcBef>
                <a:spcPts val="0"/>
              </a:spcBef>
              <a:spcAft>
                <a:spcPts val="6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Conflicts of interest in research</a:t>
            </a:r>
          </a:p>
          <a:p>
            <a:pPr marL="342900" indent="-342900">
              <a:spcBef>
                <a:spcPts val="0"/>
              </a:spcBef>
              <a:spcAft>
                <a:spcPts val="6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P</a:t>
            </a:r>
            <a:r>
              <a:rPr lang="en-US" dirty="0">
                <a:effectLst/>
                <a:latin typeface="Calibri" panose="020F0502020204030204" pitchFamily="34" charset="0"/>
                <a:ea typeface="Times New Roman" panose="02020603050405020304" pitchFamily="18" charset="0"/>
              </a:rPr>
              <a:t>eer review </a:t>
            </a:r>
          </a:p>
          <a:p>
            <a:pPr marL="342900" indent="-342900">
              <a:spcBef>
                <a:spcPts val="0"/>
              </a:spcBef>
              <a:spcAft>
                <a:spcPts val="600"/>
              </a:spcAft>
              <a:buFont typeface="Symbol" panose="05050102010706020507" pitchFamily="18" charset="2"/>
              <a:buChar char=""/>
            </a:pPr>
            <a:r>
              <a:rPr lang="en-US" dirty="0">
                <a:latin typeface="Calibri" panose="020F0502020204030204" pitchFamily="34" charset="0"/>
                <a:ea typeface="Times New Roman" panose="02020603050405020304" pitchFamily="18" charset="0"/>
              </a:rPr>
              <a:t>Research misconduct </a:t>
            </a:r>
          </a:p>
          <a:p>
            <a:pPr marL="342900" marR="0" lvl="0" indent="-342900">
              <a:spcBef>
                <a:spcPts val="0"/>
              </a:spcBef>
              <a:spcAft>
                <a:spcPts val="600"/>
              </a:spcAft>
              <a:buFont typeface="Symbol" panose="05050102010706020507" pitchFamily="18" charset="2"/>
              <a:buChar char=""/>
            </a:pPr>
            <a:endParaRPr lang="en-US" sz="20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3918264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B8B674EF-FABC-458B-8234-A65732EA9524}"/>
              </a:ext>
            </a:extLst>
          </p:cNvPr>
          <p:cNvSpPr>
            <a:spLocks noGrp="1"/>
          </p:cNvSpPr>
          <p:nvPr>
            <p:ph type="title"/>
          </p:nvPr>
        </p:nvSpPr>
        <p:spPr>
          <a:xfrm>
            <a:off x="838200" y="374264"/>
            <a:ext cx="10515600" cy="1348065"/>
          </a:xfrm>
        </p:spPr>
        <p:txBody>
          <a:bodyPr>
            <a:normAutofit/>
          </a:bodyPr>
          <a:lstStyle/>
          <a:p>
            <a:r>
              <a:rPr lang="en-US" sz="5400" dirty="0">
                <a:solidFill>
                  <a:srgbClr val="FFFFFF"/>
                </a:solidFill>
              </a:rPr>
              <a:t>Authorship and collaboration</a:t>
            </a:r>
          </a:p>
        </p:txBody>
      </p:sp>
      <p:sp>
        <p:nvSpPr>
          <p:cNvPr id="3" name="Content Placeholder 2">
            <a:extLst>
              <a:ext uri="{FF2B5EF4-FFF2-40B4-BE49-F238E27FC236}">
                <a16:creationId xmlns:a16="http://schemas.microsoft.com/office/drawing/2014/main" id="{A537A37C-6A9C-4EFE-9915-6313D67CAAAF}"/>
              </a:ext>
            </a:extLst>
          </p:cNvPr>
          <p:cNvSpPr>
            <a:spLocks noGrp="1"/>
          </p:cNvSpPr>
          <p:nvPr>
            <p:ph idx="1"/>
          </p:nvPr>
        </p:nvSpPr>
        <p:spPr>
          <a:xfrm>
            <a:off x="838200" y="2586789"/>
            <a:ext cx="10515600" cy="3590174"/>
          </a:xfrm>
        </p:spPr>
        <p:txBody>
          <a:bodyPr>
            <a:normAutofit/>
          </a:bodyPr>
          <a:lstStyle/>
          <a:p>
            <a:r>
              <a:rPr lang="en-US" sz="1700" b="0" i="0" dirty="0">
                <a:effectLst/>
              </a:rPr>
              <a:t>Before any work is undertaken, collaborators should reach a common understanding of:</a:t>
            </a:r>
          </a:p>
          <a:p>
            <a:pPr lvl="1"/>
            <a:r>
              <a:rPr lang="en-US" sz="1700" b="0" i="0" dirty="0">
                <a:effectLst/>
              </a:rPr>
              <a:t>the goals of the project and anticipated outcomes;</a:t>
            </a:r>
          </a:p>
          <a:p>
            <a:pPr lvl="1"/>
            <a:r>
              <a:rPr lang="en-US" sz="1700" b="0" i="0" dirty="0">
                <a:effectLst/>
              </a:rPr>
              <a:t>the role each partner in the collaboration will play;</a:t>
            </a:r>
          </a:p>
          <a:p>
            <a:pPr lvl="1"/>
            <a:r>
              <a:rPr lang="en-US" sz="1700" b="0" i="0" dirty="0">
                <a:effectLst/>
              </a:rPr>
              <a:t>how data will be collected, stored, and shared;</a:t>
            </a:r>
          </a:p>
          <a:p>
            <a:pPr lvl="1"/>
            <a:r>
              <a:rPr lang="en-US" sz="1700" b="0" i="0" dirty="0">
                <a:effectLst/>
              </a:rPr>
              <a:t>how changes in the research design will be made;</a:t>
            </a:r>
          </a:p>
          <a:p>
            <a:pPr lvl="1"/>
            <a:r>
              <a:rPr lang="en-US" sz="1700" b="0" i="0" dirty="0">
                <a:effectLst/>
              </a:rPr>
              <a:t>who will be responsible for drafting publications;</a:t>
            </a:r>
          </a:p>
          <a:p>
            <a:pPr lvl="1"/>
            <a:r>
              <a:rPr lang="en-US" sz="1700" b="0" i="0" dirty="0">
                <a:effectLst/>
              </a:rPr>
              <a:t>the criteria that will be used to identify and rank contributing authors;</a:t>
            </a:r>
          </a:p>
          <a:p>
            <a:pPr lvl="1"/>
            <a:r>
              <a:rPr lang="en-US" sz="1700" b="0" i="0" dirty="0">
                <a:effectLst/>
              </a:rPr>
              <a:t>who will be responsible for submitting reports and meeting other requirements;</a:t>
            </a:r>
          </a:p>
          <a:p>
            <a:pPr lvl="1"/>
            <a:r>
              <a:rPr lang="en-US" sz="1700" b="0" i="0" dirty="0">
                <a:effectLst/>
              </a:rPr>
              <a:t>who will be responsible for or have the authority to speak publicly for the collaboration;</a:t>
            </a:r>
          </a:p>
          <a:p>
            <a:pPr lvl="1"/>
            <a:r>
              <a:rPr lang="en-US" sz="1700" b="0" i="0" dirty="0">
                <a:effectLst/>
              </a:rPr>
              <a:t>how intellectual property rights and ownership issues will be resolved; and</a:t>
            </a:r>
          </a:p>
          <a:p>
            <a:pPr lvl="1"/>
            <a:r>
              <a:rPr lang="en-US" sz="1700" b="0" i="0" dirty="0">
                <a:effectLst/>
              </a:rPr>
              <a:t>how the collaboration can be changed and when it will come to an end.</a:t>
            </a:r>
          </a:p>
          <a:p>
            <a:endParaRPr lang="en-US" sz="1700" dirty="0"/>
          </a:p>
        </p:txBody>
      </p:sp>
      <p:sp>
        <p:nvSpPr>
          <p:cNvPr id="6" name="TextBox 5">
            <a:extLst>
              <a:ext uri="{FF2B5EF4-FFF2-40B4-BE49-F238E27FC236}">
                <a16:creationId xmlns:a16="http://schemas.microsoft.com/office/drawing/2014/main" id="{4EE27836-16BD-4060-81BE-4A4DE406EBCA}"/>
              </a:ext>
            </a:extLst>
          </p:cNvPr>
          <p:cNvSpPr txBox="1"/>
          <p:nvPr/>
        </p:nvSpPr>
        <p:spPr>
          <a:xfrm>
            <a:off x="9875940" y="6274857"/>
            <a:ext cx="1902204" cy="307777"/>
          </a:xfrm>
          <a:prstGeom prst="rect">
            <a:avLst/>
          </a:prstGeom>
          <a:noFill/>
        </p:spPr>
        <p:txBody>
          <a:bodyPr wrap="square">
            <a:spAutoFit/>
          </a:bodyPr>
          <a:lstStyle/>
          <a:p>
            <a:r>
              <a:rPr lang="en-US" sz="1400" dirty="0"/>
              <a:t>http://www.icmje.org/</a:t>
            </a:r>
          </a:p>
        </p:txBody>
      </p:sp>
    </p:spTree>
    <p:extLst>
      <p:ext uri="{BB962C8B-B14F-4D97-AF65-F5344CB8AC3E}">
        <p14:creationId xmlns:p14="http://schemas.microsoft.com/office/powerpoint/2010/main" val="42616516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89ED05-50E9-40C1-B726-7EE593DC602A}"/>
              </a:ext>
            </a:extLst>
          </p:cNvPr>
          <p:cNvSpPr>
            <a:spLocks noGrp="1"/>
          </p:cNvSpPr>
          <p:nvPr>
            <p:ph type="title"/>
          </p:nvPr>
        </p:nvSpPr>
        <p:spPr>
          <a:xfrm>
            <a:off x="838200" y="365125"/>
            <a:ext cx="10515600" cy="1325563"/>
          </a:xfrm>
        </p:spPr>
        <p:txBody>
          <a:bodyPr>
            <a:normAutofit/>
          </a:bodyPr>
          <a:lstStyle/>
          <a:p>
            <a:r>
              <a:rPr lang="en-US" sz="5400" dirty="0"/>
              <a:t>Authorship</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02A8573-8457-4B76-8EEC-04D39869EB53}"/>
              </a:ext>
            </a:extLst>
          </p:cNvPr>
          <p:cNvSpPr>
            <a:spLocks noGrp="1"/>
          </p:cNvSpPr>
          <p:nvPr>
            <p:ph idx="1"/>
          </p:nvPr>
        </p:nvSpPr>
        <p:spPr>
          <a:xfrm>
            <a:off x="838200" y="1929384"/>
            <a:ext cx="10515600" cy="4251960"/>
          </a:xfrm>
        </p:spPr>
        <p:txBody>
          <a:bodyPr>
            <a:normAutofit/>
          </a:bodyPr>
          <a:lstStyle/>
          <a:p>
            <a:r>
              <a:rPr lang="en-US" sz="2200" b="0" i="0" dirty="0">
                <a:effectLst/>
              </a:rPr>
              <a:t>Authorship entails the ability to publicly take responsibility for the contents of a project. </a:t>
            </a:r>
          </a:p>
          <a:p>
            <a:r>
              <a:rPr lang="en-US" sz="2200" b="0" i="0" dirty="0">
                <a:effectLst/>
              </a:rPr>
              <a:t>Generally, only those who make substantive intellectual contributions to a project should be listed as authors</a:t>
            </a:r>
            <a:endParaRPr lang="en-US" sz="2200" dirty="0"/>
          </a:p>
          <a:p>
            <a:r>
              <a:rPr lang="en-US" sz="2200" dirty="0"/>
              <a:t>T</a:t>
            </a:r>
            <a:r>
              <a:rPr lang="en-US" sz="2200" b="0" i="0" dirty="0">
                <a:effectLst/>
              </a:rPr>
              <a:t>he order of authorship should be based on the degree of importance of each author’s contribution to the project.</a:t>
            </a:r>
          </a:p>
          <a:p>
            <a:r>
              <a:rPr lang="en-US" sz="2200" b="0" i="0" dirty="0">
                <a:effectLst/>
              </a:rPr>
              <a:t>Examples of substantive contributions include</a:t>
            </a:r>
            <a:endParaRPr lang="en-US" sz="2200" dirty="0"/>
          </a:p>
          <a:p>
            <a:pPr lvl="1"/>
            <a:r>
              <a:rPr lang="en-US" sz="2200" b="0" i="0" dirty="0">
                <a:effectLst/>
              </a:rPr>
              <a:t>aiding in the conceptualization of the hypotheses, </a:t>
            </a:r>
          </a:p>
          <a:p>
            <a:pPr lvl="1"/>
            <a:r>
              <a:rPr lang="en-US" sz="2200" b="0" i="0" dirty="0">
                <a:effectLst/>
              </a:rPr>
              <a:t>designing the methodology of the investigation</a:t>
            </a:r>
          </a:p>
          <a:p>
            <a:pPr lvl="1"/>
            <a:r>
              <a:rPr lang="en-US" sz="2200" b="0" i="0" dirty="0">
                <a:effectLst/>
              </a:rPr>
              <a:t>significantly contributing to the writing the manuscript</a:t>
            </a:r>
          </a:p>
          <a:p>
            <a:r>
              <a:rPr lang="en-US" sz="2200" dirty="0"/>
              <a:t>Ghost authorship and guest authorships not acceptable</a:t>
            </a:r>
          </a:p>
        </p:txBody>
      </p:sp>
      <p:sp>
        <p:nvSpPr>
          <p:cNvPr id="6" name="TextBox 5">
            <a:extLst>
              <a:ext uri="{FF2B5EF4-FFF2-40B4-BE49-F238E27FC236}">
                <a16:creationId xmlns:a16="http://schemas.microsoft.com/office/drawing/2014/main" id="{A6B79F56-AB1C-4F5B-A76F-820C15DE54CA}"/>
              </a:ext>
            </a:extLst>
          </p:cNvPr>
          <p:cNvSpPr txBox="1"/>
          <p:nvPr/>
        </p:nvSpPr>
        <p:spPr>
          <a:xfrm>
            <a:off x="9875940" y="6274857"/>
            <a:ext cx="1902204" cy="307777"/>
          </a:xfrm>
          <a:prstGeom prst="rect">
            <a:avLst/>
          </a:prstGeom>
          <a:noFill/>
        </p:spPr>
        <p:txBody>
          <a:bodyPr wrap="square">
            <a:spAutoFit/>
          </a:bodyPr>
          <a:lstStyle/>
          <a:p>
            <a:r>
              <a:rPr lang="en-US" sz="1400" dirty="0"/>
              <a:t>http://www.icmje.org/</a:t>
            </a:r>
          </a:p>
        </p:txBody>
      </p:sp>
    </p:spTree>
    <p:extLst>
      <p:ext uri="{BB962C8B-B14F-4D97-AF65-F5344CB8AC3E}">
        <p14:creationId xmlns:p14="http://schemas.microsoft.com/office/powerpoint/2010/main" val="362091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50941799-4EB7-44CC-8146-93E38686F768}"/>
              </a:ext>
            </a:extLst>
          </p:cNvPr>
          <p:cNvSpPr>
            <a:spLocks noGrp="1"/>
          </p:cNvSpPr>
          <p:nvPr>
            <p:ph type="title"/>
          </p:nvPr>
        </p:nvSpPr>
        <p:spPr>
          <a:xfrm>
            <a:off x="838200" y="401221"/>
            <a:ext cx="10515600" cy="1348065"/>
          </a:xfrm>
        </p:spPr>
        <p:txBody>
          <a:bodyPr>
            <a:normAutofit/>
          </a:bodyPr>
          <a:lstStyle/>
          <a:p>
            <a:r>
              <a:rPr lang="en-US" sz="4200" dirty="0">
                <a:solidFill>
                  <a:srgbClr val="FFFFFF"/>
                </a:solidFill>
              </a:rPr>
              <a:t>International Committee of Medical Journal Editors (ICJME)</a:t>
            </a:r>
          </a:p>
        </p:txBody>
      </p:sp>
      <p:sp>
        <p:nvSpPr>
          <p:cNvPr id="3" name="Content Placeholder 2">
            <a:extLst>
              <a:ext uri="{FF2B5EF4-FFF2-40B4-BE49-F238E27FC236}">
                <a16:creationId xmlns:a16="http://schemas.microsoft.com/office/drawing/2014/main" id="{641B7CD2-B131-42BF-8616-3E83621572F9}"/>
              </a:ext>
            </a:extLst>
          </p:cNvPr>
          <p:cNvSpPr>
            <a:spLocks noGrp="1"/>
          </p:cNvSpPr>
          <p:nvPr>
            <p:ph idx="1"/>
          </p:nvPr>
        </p:nvSpPr>
        <p:spPr>
          <a:xfrm>
            <a:off x="838200" y="2586789"/>
            <a:ext cx="10515600" cy="3590174"/>
          </a:xfrm>
        </p:spPr>
        <p:txBody>
          <a:bodyPr>
            <a:normAutofit/>
          </a:bodyPr>
          <a:lstStyle/>
          <a:p>
            <a:pPr marL="0" indent="0">
              <a:buNone/>
            </a:pPr>
            <a:r>
              <a:rPr lang="en-US" sz="2200" dirty="0"/>
              <a:t>Defines an author by these criteria:</a:t>
            </a:r>
          </a:p>
          <a:p>
            <a:r>
              <a:rPr lang="en-US" sz="2200" dirty="0"/>
              <a:t>Substantial contributions to conception or design, acquisition, analysis, or interpretation of data AND</a:t>
            </a:r>
          </a:p>
          <a:p>
            <a:r>
              <a:rPr lang="en-US" sz="2200" dirty="0"/>
              <a:t>Drafting the work or revising it critically for important intellectual content AND</a:t>
            </a:r>
          </a:p>
          <a:p>
            <a:r>
              <a:rPr lang="en-US" sz="2200" dirty="0"/>
              <a:t>Final approval of the version to be published AND</a:t>
            </a:r>
          </a:p>
          <a:p>
            <a:r>
              <a:rPr lang="en-US" sz="2200" dirty="0"/>
              <a:t>Agreement to be accountable for all aspects of the work ensuring that questions related to accuracy or integrity of any part of the work are appropriately investigated and resolved</a:t>
            </a:r>
          </a:p>
        </p:txBody>
      </p:sp>
      <p:sp>
        <p:nvSpPr>
          <p:cNvPr id="9" name="TextBox 8">
            <a:extLst>
              <a:ext uri="{FF2B5EF4-FFF2-40B4-BE49-F238E27FC236}">
                <a16:creationId xmlns:a16="http://schemas.microsoft.com/office/drawing/2014/main" id="{C1AEBF37-97FE-463E-A7F4-95D91BC510FC}"/>
              </a:ext>
            </a:extLst>
          </p:cNvPr>
          <p:cNvSpPr txBox="1"/>
          <p:nvPr/>
        </p:nvSpPr>
        <p:spPr>
          <a:xfrm>
            <a:off x="9875940" y="6274857"/>
            <a:ext cx="1902204" cy="307777"/>
          </a:xfrm>
          <a:prstGeom prst="rect">
            <a:avLst/>
          </a:prstGeom>
          <a:noFill/>
        </p:spPr>
        <p:txBody>
          <a:bodyPr wrap="square">
            <a:spAutoFit/>
          </a:bodyPr>
          <a:lstStyle/>
          <a:p>
            <a:r>
              <a:rPr lang="en-US" sz="1400" dirty="0"/>
              <a:t>http://www.icmje.org/</a:t>
            </a:r>
          </a:p>
        </p:txBody>
      </p:sp>
    </p:spTree>
    <p:extLst>
      <p:ext uri="{BB962C8B-B14F-4D97-AF65-F5344CB8AC3E}">
        <p14:creationId xmlns:p14="http://schemas.microsoft.com/office/powerpoint/2010/main" val="34240322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ED846A3B-21A2-4DD4-9712-8514AE2D13F9}"/>
              </a:ext>
            </a:extLst>
          </p:cNvPr>
          <p:cNvSpPr>
            <a:spLocks noGrp="1"/>
          </p:cNvSpPr>
          <p:nvPr>
            <p:ph type="title"/>
          </p:nvPr>
        </p:nvSpPr>
        <p:spPr>
          <a:xfrm>
            <a:off x="841246" y="673770"/>
            <a:ext cx="3644489" cy="2414488"/>
          </a:xfrm>
        </p:spPr>
        <p:txBody>
          <a:bodyPr anchor="t">
            <a:normAutofit/>
          </a:bodyPr>
          <a:lstStyle/>
          <a:p>
            <a:r>
              <a:rPr lang="en-US" sz="5400" dirty="0">
                <a:solidFill>
                  <a:srgbClr val="FFFFFF"/>
                </a:solidFill>
              </a:rPr>
              <a:t>Conflicts of Interest</a:t>
            </a:r>
          </a:p>
        </p:txBody>
      </p:sp>
      <p:sp>
        <p:nvSpPr>
          <p:cNvPr id="13" name="Content Placeholder 2">
            <a:extLst>
              <a:ext uri="{FF2B5EF4-FFF2-40B4-BE49-F238E27FC236}">
                <a16:creationId xmlns:a16="http://schemas.microsoft.com/office/drawing/2014/main" id="{A8885A9A-B53D-463D-A866-EB83DF11FA94}"/>
              </a:ext>
            </a:extLst>
          </p:cNvPr>
          <p:cNvSpPr>
            <a:spLocks noGrp="1"/>
          </p:cNvSpPr>
          <p:nvPr>
            <p:ph idx="1"/>
          </p:nvPr>
        </p:nvSpPr>
        <p:spPr>
          <a:xfrm>
            <a:off x="6095999" y="882315"/>
            <a:ext cx="5254754" cy="5294647"/>
          </a:xfrm>
        </p:spPr>
        <p:txBody>
          <a:bodyPr>
            <a:normAutofit/>
          </a:bodyPr>
          <a:lstStyle/>
          <a:p>
            <a:r>
              <a:rPr lang="en-US" sz="1900" b="0" i="0" dirty="0">
                <a:effectLst/>
              </a:rPr>
              <a:t>Implies the potential for bias</a:t>
            </a:r>
          </a:p>
          <a:p>
            <a:r>
              <a:rPr lang="en-US" sz="1900" b="0" i="0" dirty="0">
                <a:effectLst/>
              </a:rPr>
              <a:t>Situation in which financial or other personal considerations have the potential to compromise or bias professional judgment and objectivity</a:t>
            </a:r>
          </a:p>
          <a:p>
            <a:r>
              <a:rPr lang="en-US" sz="1900" b="0" i="0" dirty="0">
                <a:effectLst/>
              </a:rPr>
              <a:t>An apparent conflict of interest is one in which a reasonable person would think that the professional’s judgment is likely to be compromised</a:t>
            </a:r>
          </a:p>
          <a:p>
            <a:r>
              <a:rPr lang="en-US" sz="1900" b="0" i="0" dirty="0">
                <a:effectLst/>
              </a:rPr>
              <a:t>A potential conflict of interest involves a situation that may develop into an actual conflict of interest</a:t>
            </a:r>
          </a:p>
          <a:p>
            <a:r>
              <a:rPr lang="en-US" sz="1900" b="0" i="0" dirty="0">
                <a:effectLst/>
              </a:rPr>
              <a:t>It is important to note that a conflict of interest exists whether or not decisions are affected by a personal interest</a:t>
            </a:r>
          </a:p>
          <a:p>
            <a:r>
              <a:rPr lang="en-US" sz="1900" dirty="0"/>
              <a:t>Is not research misconduct</a:t>
            </a:r>
          </a:p>
        </p:txBody>
      </p:sp>
      <p:sp>
        <p:nvSpPr>
          <p:cNvPr id="12" name="TextBox 11">
            <a:extLst>
              <a:ext uri="{FF2B5EF4-FFF2-40B4-BE49-F238E27FC236}">
                <a16:creationId xmlns:a16="http://schemas.microsoft.com/office/drawing/2014/main" id="{55068B1C-C8A5-4F15-8DE1-14C2E16B664D}"/>
              </a:ext>
            </a:extLst>
          </p:cNvPr>
          <p:cNvSpPr txBox="1"/>
          <p:nvPr/>
        </p:nvSpPr>
        <p:spPr>
          <a:xfrm>
            <a:off x="6293841" y="6380090"/>
            <a:ext cx="6094602" cy="276999"/>
          </a:xfrm>
          <a:prstGeom prst="rect">
            <a:avLst/>
          </a:prstGeom>
          <a:noFill/>
        </p:spPr>
        <p:txBody>
          <a:bodyPr wrap="square">
            <a:spAutoFit/>
          </a:bodyPr>
          <a:lstStyle/>
          <a:p>
            <a:r>
              <a:rPr lang="en-US" sz="1200" dirty="0"/>
              <a:t>https://ori.hhs.gov/education/products/columbia_wbt/rcr_conflicts/foundation/index.html</a:t>
            </a:r>
          </a:p>
        </p:txBody>
      </p:sp>
    </p:spTree>
    <p:extLst>
      <p:ext uri="{BB962C8B-B14F-4D97-AF65-F5344CB8AC3E}">
        <p14:creationId xmlns:p14="http://schemas.microsoft.com/office/powerpoint/2010/main" val="814150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D7993FA-482D-40A2-BD7B-EBB6AE1CA0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4DE323-6FE6-4CE2-BA83-65290F0E7264}"/>
              </a:ext>
            </a:extLst>
          </p:cNvPr>
          <p:cNvSpPr>
            <a:spLocks noGrp="1"/>
          </p:cNvSpPr>
          <p:nvPr>
            <p:ph type="title"/>
          </p:nvPr>
        </p:nvSpPr>
        <p:spPr>
          <a:xfrm>
            <a:off x="7959694" y="544076"/>
            <a:ext cx="3654552" cy="5571066"/>
          </a:xfrm>
        </p:spPr>
        <p:txBody>
          <a:bodyPr anchor="ctr">
            <a:normAutofit/>
          </a:bodyPr>
          <a:lstStyle/>
          <a:p>
            <a:r>
              <a:rPr lang="en-US" sz="5400" dirty="0"/>
              <a:t>Conflicts of Interest</a:t>
            </a:r>
          </a:p>
        </p:txBody>
      </p:sp>
      <p:sp>
        <p:nvSpPr>
          <p:cNvPr id="10" name="Freeform: Shape 9">
            <a:extLst>
              <a:ext uri="{FF2B5EF4-FFF2-40B4-BE49-F238E27FC236}">
                <a16:creationId xmlns:a16="http://schemas.microsoft.com/office/drawing/2014/main" id="{3AE8634F-51AB-499B-BC73-009FB463E7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84987" cy="6858000"/>
          </a:xfrm>
          <a:custGeom>
            <a:avLst/>
            <a:gdLst>
              <a:gd name="connsiteX0" fmla="*/ 0 w 7384987"/>
              <a:gd name="connsiteY0" fmla="*/ 0 h 6858000"/>
              <a:gd name="connsiteX1" fmla="*/ 7366172 w 7384987"/>
              <a:gd name="connsiteY1" fmla="*/ 0 h 6858000"/>
              <a:gd name="connsiteX2" fmla="*/ 7359733 w 7384987"/>
              <a:gd name="connsiteY2" fmla="*/ 160754 h 6858000"/>
              <a:gd name="connsiteX3" fmla="*/ 7363789 w 7384987"/>
              <a:gd name="connsiteY3" fmla="*/ 350870 h 6858000"/>
              <a:gd name="connsiteX4" fmla="*/ 7364804 w 7384987"/>
              <a:gd name="connsiteY4" fmla="*/ 738248 h 6858000"/>
              <a:gd name="connsiteX5" fmla="*/ 7363917 w 7384987"/>
              <a:gd name="connsiteY5" fmla="*/ 1051329 h 6858000"/>
              <a:gd name="connsiteX6" fmla="*/ 7369069 w 7384987"/>
              <a:gd name="connsiteY6" fmla="*/ 1216617 h 6858000"/>
              <a:gd name="connsiteX7" fmla="*/ 7370433 w 7384987"/>
              <a:gd name="connsiteY7" fmla="*/ 1216617 h 6858000"/>
              <a:gd name="connsiteX8" fmla="*/ 7370810 w 7384987"/>
              <a:gd name="connsiteY8" fmla="*/ 1241159 h 6858000"/>
              <a:gd name="connsiteX9" fmla="*/ 7368946 w 7384987"/>
              <a:gd name="connsiteY9" fmla="*/ 1298998 h 6858000"/>
              <a:gd name="connsiteX10" fmla="*/ 7368583 w 7384987"/>
              <a:gd name="connsiteY10" fmla="*/ 1314450 h 6858000"/>
              <a:gd name="connsiteX11" fmla="*/ 7368448 w 7384987"/>
              <a:gd name="connsiteY11" fmla="*/ 1314450 h 6858000"/>
              <a:gd name="connsiteX12" fmla="*/ 7364030 w 7384987"/>
              <a:gd name="connsiteY12" fmla="*/ 1451529 h 6858000"/>
              <a:gd name="connsiteX13" fmla="*/ 7372921 w 7384987"/>
              <a:gd name="connsiteY13" fmla="*/ 1777349 h 6858000"/>
              <a:gd name="connsiteX14" fmla="*/ 7360218 w 7384987"/>
              <a:gd name="connsiteY14" fmla="*/ 2237181 h 6858000"/>
              <a:gd name="connsiteX15" fmla="*/ 7363394 w 7384987"/>
              <a:gd name="connsiteY15" fmla="*/ 2901271 h 6858000"/>
              <a:gd name="connsiteX16" fmla="*/ 7384987 w 7384987"/>
              <a:gd name="connsiteY16" fmla="*/ 3385366 h 6858000"/>
              <a:gd name="connsiteX17" fmla="*/ 7362505 w 7384987"/>
              <a:gd name="connsiteY17" fmla="*/ 3749928 h 6858000"/>
              <a:gd name="connsiteX18" fmla="*/ 7361488 w 7384987"/>
              <a:gd name="connsiteY18" fmla="*/ 4167080 h 6858000"/>
              <a:gd name="connsiteX19" fmla="*/ 7366315 w 7384987"/>
              <a:gd name="connsiteY19" fmla="*/ 4538757 h 6858000"/>
              <a:gd name="connsiteX20" fmla="*/ 7373684 w 7384987"/>
              <a:gd name="connsiteY20" fmla="*/ 4950193 h 6858000"/>
              <a:gd name="connsiteX21" fmla="*/ 7356280 w 7384987"/>
              <a:gd name="connsiteY21" fmla="*/ 5366074 h 6858000"/>
              <a:gd name="connsiteX22" fmla="*/ 7356280 w 7384987"/>
              <a:gd name="connsiteY22" fmla="*/ 5739911 h 6858000"/>
              <a:gd name="connsiteX23" fmla="*/ 7376478 w 7384987"/>
              <a:gd name="connsiteY23" fmla="*/ 6321306 h 6858000"/>
              <a:gd name="connsiteX24" fmla="*/ 7367793 w 7384987"/>
              <a:gd name="connsiteY24" fmla="*/ 6858000 h 6858000"/>
              <a:gd name="connsiteX25" fmla="*/ 0 w 7384987"/>
              <a:gd name="connsiteY2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7384987" h="6858000">
                <a:moveTo>
                  <a:pt x="0" y="0"/>
                </a:moveTo>
                <a:lnTo>
                  <a:pt x="7366172" y="0"/>
                </a:lnTo>
                <a:lnTo>
                  <a:pt x="7359733" y="160754"/>
                </a:lnTo>
                <a:cubicBezTo>
                  <a:pt x="7359139" y="224139"/>
                  <a:pt x="7360491" y="287545"/>
                  <a:pt x="7363789" y="350870"/>
                </a:cubicBezTo>
                <a:cubicBezTo>
                  <a:pt x="7372315" y="479826"/>
                  <a:pt x="7372646" y="609245"/>
                  <a:pt x="7364804" y="738248"/>
                </a:cubicBezTo>
                <a:cubicBezTo>
                  <a:pt x="7358232" y="842483"/>
                  <a:pt x="7357929" y="947053"/>
                  <a:pt x="7363917" y="1051329"/>
                </a:cubicBezTo>
                <a:lnTo>
                  <a:pt x="7369069" y="1216617"/>
                </a:lnTo>
                <a:lnTo>
                  <a:pt x="7370433" y="1216617"/>
                </a:lnTo>
                <a:lnTo>
                  <a:pt x="7370810" y="1241159"/>
                </a:lnTo>
                <a:lnTo>
                  <a:pt x="7368946" y="1298998"/>
                </a:lnTo>
                <a:lnTo>
                  <a:pt x="7368583" y="1314450"/>
                </a:lnTo>
                <a:lnTo>
                  <a:pt x="7368448" y="1314450"/>
                </a:lnTo>
                <a:lnTo>
                  <a:pt x="7364030" y="1451529"/>
                </a:lnTo>
                <a:cubicBezTo>
                  <a:pt x="7358313" y="1560263"/>
                  <a:pt x="7366950" y="1668870"/>
                  <a:pt x="7372921" y="1777349"/>
                </a:cubicBezTo>
                <a:cubicBezTo>
                  <a:pt x="7381432" y="1931051"/>
                  <a:pt x="7371270" y="2084116"/>
                  <a:pt x="7360218" y="2237181"/>
                </a:cubicBezTo>
                <a:cubicBezTo>
                  <a:pt x="7344975" y="2458587"/>
                  <a:pt x="7353486" y="2679992"/>
                  <a:pt x="7363394" y="2901271"/>
                </a:cubicBezTo>
                <a:cubicBezTo>
                  <a:pt x="7370635" y="3062594"/>
                  <a:pt x="7383210" y="3223789"/>
                  <a:pt x="7384987" y="3385366"/>
                </a:cubicBezTo>
                <a:cubicBezTo>
                  <a:pt x="7385051" y="3507234"/>
                  <a:pt x="7377544" y="3628988"/>
                  <a:pt x="7362505" y="3749928"/>
                </a:cubicBezTo>
                <a:cubicBezTo>
                  <a:pt x="7346880" y="3888895"/>
                  <a:pt x="7353613" y="4027988"/>
                  <a:pt x="7361488" y="4167080"/>
                </a:cubicBezTo>
                <a:cubicBezTo>
                  <a:pt x="7368348" y="4290930"/>
                  <a:pt x="7368729" y="4414907"/>
                  <a:pt x="7366315" y="4538757"/>
                </a:cubicBezTo>
                <a:cubicBezTo>
                  <a:pt x="7363648" y="4676072"/>
                  <a:pt x="7364283" y="4813259"/>
                  <a:pt x="7373684" y="4950193"/>
                </a:cubicBezTo>
                <a:cubicBezTo>
                  <a:pt x="7384416" y="5089018"/>
                  <a:pt x="7378574" y="5228633"/>
                  <a:pt x="7356280" y="5366074"/>
                </a:cubicBezTo>
                <a:cubicBezTo>
                  <a:pt x="7335448" y="5490178"/>
                  <a:pt x="7341165" y="5615552"/>
                  <a:pt x="7356280" y="5739911"/>
                </a:cubicBezTo>
                <a:cubicBezTo>
                  <a:pt x="7379526" y="5933243"/>
                  <a:pt x="7379526" y="6127211"/>
                  <a:pt x="7376478" y="6321306"/>
                </a:cubicBezTo>
                <a:lnTo>
                  <a:pt x="7367793"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5419D4FC-895E-49BC-93A9-37D1C1298042}"/>
              </a:ext>
            </a:extLst>
          </p:cNvPr>
          <p:cNvSpPr>
            <a:spLocks noGrp="1"/>
          </p:cNvSpPr>
          <p:nvPr>
            <p:ph idx="1"/>
          </p:nvPr>
        </p:nvSpPr>
        <p:spPr>
          <a:xfrm>
            <a:off x="841248" y="643467"/>
            <a:ext cx="5788152" cy="5571066"/>
          </a:xfrm>
        </p:spPr>
        <p:txBody>
          <a:bodyPr anchor="ctr">
            <a:normAutofit/>
          </a:bodyPr>
          <a:lstStyle/>
          <a:p>
            <a:r>
              <a:rPr lang="en-US" sz="2000">
                <a:solidFill>
                  <a:srgbClr val="FFFFFF"/>
                </a:solidFill>
              </a:rPr>
              <a:t>Applies to circumstances beyond those financial – more intangible</a:t>
            </a:r>
          </a:p>
          <a:p>
            <a:r>
              <a:rPr lang="en-US" sz="2000">
                <a:solidFill>
                  <a:srgbClr val="FFFFFF"/>
                </a:solidFill>
              </a:rPr>
              <a:t>May be academic/intellectual based on competitive nature of science and desire for personal gain</a:t>
            </a:r>
          </a:p>
          <a:p>
            <a:pPr lvl="1"/>
            <a:r>
              <a:rPr lang="en-US" sz="2000">
                <a:solidFill>
                  <a:srgbClr val="FFFFFF"/>
                </a:solidFill>
              </a:rPr>
              <a:t>Delaying peer review/publication of a manuscript under peer review to increase chances for your own manuscript</a:t>
            </a:r>
          </a:p>
          <a:p>
            <a:pPr lvl="1"/>
            <a:r>
              <a:rPr lang="en-US" sz="2000">
                <a:solidFill>
                  <a:srgbClr val="FFFFFF"/>
                </a:solidFill>
              </a:rPr>
              <a:t>Giving positive reviews for a manuscript that reinforces your own science</a:t>
            </a:r>
          </a:p>
          <a:p>
            <a:pPr lvl="1"/>
            <a:r>
              <a:rPr lang="en-US" sz="2000">
                <a:solidFill>
                  <a:srgbClr val="FFFFFF"/>
                </a:solidFill>
              </a:rPr>
              <a:t>Negatively reviewing a competitor’s manuscript</a:t>
            </a:r>
          </a:p>
          <a:p>
            <a:pPr lvl="1"/>
            <a:r>
              <a:rPr lang="en-US" sz="2000">
                <a:solidFill>
                  <a:srgbClr val="FFFFFF"/>
                </a:solidFill>
              </a:rPr>
              <a:t>Delaying publication of results for personal advantage</a:t>
            </a:r>
          </a:p>
          <a:p>
            <a:r>
              <a:rPr lang="en-US" sz="2000">
                <a:solidFill>
                  <a:srgbClr val="FFFFFF"/>
                </a:solidFill>
              </a:rPr>
              <a:t>Other types of COIs:</a:t>
            </a:r>
          </a:p>
          <a:p>
            <a:pPr lvl="1"/>
            <a:r>
              <a:rPr lang="en-US" sz="2000">
                <a:solidFill>
                  <a:srgbClr val="FFFFFF"/>
                </a:solidFill>
              </a:rPr>
              <a:t>Conflicts of commitments</a:t>
            </a:r>
          </a:p>
          <a:p>
            <a:pPr lvl="1"/>
            <a:r>
              <a:rPr lang="en-US" sz="2000">
                <a:solidFill>
                  <a:srgbClr val="FFFFFF"/>
                </a:solidFill>
              </a:rPr>
              <a:t>Conflicts of conscience</a:t>
            </a:r>
          </a:p>
          <a:p>
            <a:pPr lvl="1"/>
            <a:r>
              <a:rPr lang="en-US" sz="2000">
                <a:solidFill>
                  <a:srgbClr val="FFFFFF"/>
                </a:solidFill>
              </a:rPr>
              <a:t>Biases in judgement in clinical research</a:t>
            </a:r>
          </a:p>
          <a:p>
            <a:pPr lvl="1"/>
            <a:endParaRPr lang="en-US" sz="2000">
              <a:solidFill>
                <a:srgbClr val="FFFFFF"/>
              </a:solidFill>
            </a:endParaRPr>
          </a:p>
        </p:txBody>
      </p:sp>
      <p:sp>
        <p:nvSpPr>
          <p:cNvPr id="6" name="TextBox 5">
            <a:extLst>
              <a:ext uri="{FF2B5EF4-FFF2-40B4-BE49-F238E27FC236}">
                <a16:creationId xmlns:a16="http://schemas.microsoft.com/office/drawing/2014/main" id="{7098F8FF-C5E7-4F63-A358-D86D1F146BCC}"/>
              </a:ext>
            </a:extLst>
          </p:cNvPr>
          <p:cNvSpPr txBox="1"/>
          <p:nvPr/>
        </p:nvSpPr>
        <p:spPr>
          <a:xfrm>
            <a:off x="8058030" y="6305434"/>
            <a:ext cx="3654552" cy="461665"/>
          </a:xfrm>
          <a:prstGeom prst="rect">
            <a:avLst/>
          </a:prstGeom>
          <a:noFill/>
        </p:spPr>
        <p:txBody>
          <a:bodyPr wrap="square">
            <a:spAutoFit/>
          </a:bodyPr>
          <a:lstStyle/>
          <a:p>
            <a:pPr algn="r"/>
            <a:r>
              <a:rPr lang="en-US" sz="1200" dirty="0"/>
              <a:t>https://ori.hhs.gov/education/products/columbia_wbt/rcr_conflicts/foundation/index.html</a:t>
            </a:r>
          </a:p>
        </p:txBody>
      </p:sp>
    </p:spTree>
    <p:extLst>
      <p:ext uri="{BB962C8B-B14F-4D97-AF65-F5344CB8AC3E}">
        <p14:creationId xmlns:p14="http://schemas.microsoft.com/office/powerpoint/2010/main" val="9970587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B40152A-B24B-4E5B-BBB9-BCBF0EABA16C}"/>
              </a:ext>
            </a:extLst>
          </p:cNvPr>
          <p:cNvSpPr>
            <a:spLocks noGrp="1"/>
          </p:cNvSpPr>
          <p:nvPr>
            <p:ph type="title"/>
          </p:nvPr>
        </p:nvSpPr>
        <p:spPr>
          <a:xfrm>
            <a:off x="838200" y="365125"/>
            <a:ext cx="10515600" cy="1325563"/>
          </a:xfrm>
        </p:spPr>
        <p:txBody>
          <a:bodyPr>
            <a:normAutofit/>
          </a:bodyPr>
          <a:lstStyle/>
          <a:p>
            <a:r>
              <a:rPr lang="en-US" sz="5400" dirty="0"/>
              <a:t>Peer review</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F381E51-87F5-4560-B457-00348E4DF2C9}"/>
              </a:ext>
            </a:extLst>
          </p:cNvPr>
          <p:cNvSpPr>
            <a:spLocks noGrp="1"/>
          </p:cNvSpPr>
          <p:nvPr>
            <p:ph idx="1"/>
          </p:nvPr>
        </p:nvSpPr>
        <p:spPr>
          <a:xfrm>
            <a:off x="838200" y="1929384"/>
            <a:ext cx="10515600" cy="4251960"/>
          </a:xfrm>
        </p:spPr>
        <p:txBody>
          <a:bodyPr>
            <a:normAutofit/>
          </a:bodyPr>
          <a:lstStyle/>
          <a:p>
            <a:r>
              <a:rPr lang="en-US" sz="1700" b="0" i="0" dirty="0">
                <a:effectLst/>
              </a:rPr>
              <a:t>Grant proposals and manuscripts submitted for publication are routinely reviewed by peers</a:t>
            </a:r>
          </a:p>
          <a:p>
            <a:r>
              <a:rPr lang="en-US" sz="1700" b="0" i="0" dirty="0">
                <a:effectLst/>
              </a:rPr>
              <a:t>Peer review lead to improvements in study designs, data analysis, or the articulation of results</a:t>
            </a:r>
          </a:p>
          <a:p>
            <a:r>
              <a:rPr lang="en-US" sz="1700" dirty="0"/>
              <a:t>I</a:t>
            </a:r>
            <a:r>
              <a:rPr lang="en-US" sz="1700" b="0" i="0" dirty="0">
                <a:effectLst/>
              </a:rPr>
              <a:t>t provides quality assurance by acting as a mechanism for rejecting proposals and articles that do not meet quality standards</a:t>
            </a:r>
          </a:p>
          <a:p>
            <a:r>
              <a:rPr lang="en-US" sz="1700" b="0" i="0" dirty="0">
                <a:effectLst/>
              </a:rPr>
              <a:t>Peer review requires that the reviewer be an expert in the subject under review. </a:t>
            </a:r>
          </a:p>
          <a:p>
            <a:r>
              <a:rPr lang="en-US" sz="1700" dirty="0"/>
              <a:t>R</a:t>
            </a:r>
            <a:r>
              <a:rPr lang="en-US" sz="1700" b="0" i="0" dirty="0">
                <a:effectLst/>
              </a:rPr>
              <a:t>eviewers must avoid any real or perceived conflicts of interest that might arise because of a direct competitive, collaborative or other close relationship with one or more of the authors of the material under review</a:t>
            </a:r>
          </a:p>
          <a:p>
            <a:r>
              <a:rPr lang="en-US" sz="1700" b="0" i="0" dirty="0">
                <a:effectLst/>
              </a:rPr>
              <a:t>Peer reviews must be objective and should be based solely on scientific evaluation of the material under review, and within the context of published information</a:t>
            </a:r>
          </a:p>
          <a:p>
            <a:r>
              <a:rPr lang="en-US" sz="1700" b="0" i="0" dirty="0">
                <a:effectLst/>
              </a:rPr>
              <a:t>All material under review should be treated as confidential information. </a:t>
            </a:r>
          </a:p>
          <a:p>
            <a:pPr lvl="1"/>
            <a:r>
              <a:rPr lang="en-US" sz="1700" b="0" i="0" dirty="0">
                <a:effectLst/>
              </a:rPr>
              <a:t>It should not be used to the benefit of the reviewer </a:t>
            </a:r>
          </a:p>
          <a:p>
            <a:pPr lvl="1"/>
            <a:r>
              <a:rPr lang="en-US" sz="1700" b="0" i="0" dirty="0">
                <a:effectLst/>
              </a:rPr>
              <a:t>It should not be shared, copied, retained, or used in any manner by the reviewer</a:t>
            </a:r>
            <a:endParaRPr lang="en-US" sz="1700" dirty="0"/>
          </a:p>
        </p:txBody>
      </p:sp>
      <p:sp>
        <p:nvSpPr>
          <p:cNvPr id="6" name="TextBox 5">
            <a:extLst>
              <a:ext uri="{FF2B5EF4-FFF2-40B4-BE49-F238E27FC236}">
                <a16:creationId xmlns:a16="http://schemas.microsoft.com/office/drawing/2014/main" id="{602436BC-E1E5-450F-B585-BB7035037DCA}"/>
              </a:ext>
            </a:extLst>
          </p:cNvPr>
          <p:cNvSpPr txBox="1"/>
          <p:nvPr/>
        </p:nvSpPr>
        <p:spPr>
          <a:xfrm>
            <a:off x="8883941" y="6444988"/>
            <a:ext cx="3137483" cy="276999"/>
          </a:xfrm>
          <a:prstGeom prst="rect">
            <a:avLst/>
          </a:prstGeom>
          <a:noFill/>
        </p:spPr>
        <p:txBody>
          <a:bodyPr wrap="square">
            <a:spAutoFit/>
          </a:bodyPr>
          <a:lstStyle/>
          <a:p>
            <a:r>
              <a:rPr lang="en-US" sz="1200" dirty="0"/>
              <a:t>Office of Research Integrity https://ori.hhs.gov/</a:t>
            </a:r>
          </a:p>
        </p:txBody>
      </p:sp>
    </p:spTree>
    <p:extLst>
      <p:ext uri="{BB962C8B-B14F-4D97-AF65-F5344CB8AC3E}">
        <p14:creationId xmlns:p14="http://schemas.microsoft.com/office/powerpoint/2010/main" val="40417213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27FF362-FC97-4BF5-949B-D4ADFA26E4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36FCC063-4AE5-41C3-88ED-D642350BE9DA}"/>
              </a:ext>
            </a:extLst>
          </p:cNvPr>
          <p:cNvSpPr>
            <a:spLocks noGrp="1"/>
          </p:cNvSpPr>
          <p:nvPr>
            <p:ph type="title"/>
          </p:nvPr>
        </p:nvSpPr>
        <p:spPr>
          <a:xfrm>
            <a:off x="841246" y="673770"/>
            <a:ext cx="3644489" cy="2414488"/>
          </a:xfrm>
        </p:spPr>
        <p:txBody>
          <a:bodyPr anchor="t">
            <a:normAutofit/>
          </a:bodyPr>
          <a:lstStyle/>
          <a:p>
            <a:r>
              <a:rPr lang="en-US" sz="5400" dirty="0">
                <a:solidFill>
                  <a:srgbClr val="FFFFFF"/>
                </a:solidFill>
              </a:rPr>
              <a:t>Research misconduct</a:t>
            </a:r>
          </a:p>
        </p:txBody>
      </p:sp>
      <p:sp>
        <p:nvSpPr>
          <p:cNvPr id="3" name="Content Placeholder 2">
            <a:extLst>
              <a:ext uri="{FF2B5EF4-FFF2-40B4-BE49-F238E27FC236}">
                <a16:creationId xmlns:a16="http://schemas.microsoft.com/office/drawing/2014/main" id="{1D97A487-2B4F-4C4B-A6A6-EC5ABA833E53}"/>
              </a:ext>
            </a:extLst>
          </p:cNvPr>
          <p:cNvSpPr>
            <a:spLocks noGrp="1"/>
          </p:cNvSpPr>
          <p:nvPr>
            <p:ph idx="1"/>
          </p:nvPr>
        </p:nvSpPr>
        <p:spPr>
          <a:xfrm>
            <a:off x="6095999" y="882315"/>
            <a:ext cx="5254754" cy="5294647"/>
          </a:xfrm>
        </p:spPr>
        <p:txBody>
          <a:bodyPr>
            <a:normAutofit/>
          </a:bodyPr>
          <a:lstStyle/>
          <a:p>
            <a:pPr marL="0" indent="0">
              <a:buNone/>
            </a:pPr>
            <a:r>
              <a:rPr lang="en-US" sz="2000" b="0" i="0" dirty="0">
                <a:effectLst/>
              </a:rPr>
              <a:t>Research misconduct means fabrication, falsification, or plagiarism in proposing, performing, or reviewing research, or in reporting research results. Research misconduct does not include honest error or differences of opinion.</a:t>
            </a:r>
          </a:p>
          <a:p>
            <a:pPr>
              <a:buFont typeface="+mj-lt"/>
              <a:buAutoNum type="arabicPeriod"/>
            </a:pPr>
            <a:r>
              <a:rPr lang="en-US" sz="2000" b="0" i="0" dirty="0">
                <a:effectLst/>
              </a:rPr>
              <a:t>Fabrication is making up data or results and recording or reporting them.</a:t>
            </a:r>
          </a:p>
          <a:p>
            <a:pPr>
              <a:buFont typeface="+mj-lt"/>
              <a:buAutoNum type="arabicPeriod"/>
            </a:pPr>
            <a:r>
              <a:rPr lang="en-US" sz="2000" b="0" i="0" dirty="0">
                <a:effectLst/>
              </a:rPr>
              <a:t>Falsification is manipulating research materials, equipment, or processes, or changing or omitting data or results such that the research is not accurately represented in the research record.</a:t>
            </a:r>
          </a:p>
          <a:p>
            <a:pPr>
              <a:buFont typeface="+mj-lt"/>
              <a:buAutoNum type="arabicPeriod"/>
            </a:pPr>
            <a:r>
              <a:rPr lang="en-US" sz="2000" b="0" i="0" dirty="0">
                <a:effectLst/>
              </a:rPr>
              <a:t>Plagiarism is the appropriation of another person's ideas, processes, results, or words without giving appropriate credit.</a:t>
            </a:r>
          </a:p>
          <a:p>
            <a:endParaRPr lang="en-US" sz="2000" dirty="0"/>
          </a:p>
        </p:txBody>
      </p:sp>
      <p:sp>
        <p:nvSpPr>
          <p:cNvPr id="6" name="TextBox 5">
            <a:extLst>
              <a:ext uri="{FF2B5EF4-FFF2-40B4-BE49-F238E27FC236}">
                <a16:creationId xmlns:a16="http://schemas.microsoft.com/office/drawing/2014/main" id="{998F9FA1-4918-4400-9AD9-4CD5FFB035FE}"/>
              </a:ext>
            </a:extLst>
          </p:cNvPr>
          <p:cNvSpPr txBox="1"/>
          <p:nvPr/>
        </p:nvSpPr>
        <p:spPr>
          <a:xfrm>
            <a:off x="8377806" y="6363592"/>
            <a:ext cx="4625130" cy="307777"/>
          </a:xfrm>
          <a:prstGeom prst="rect">
            <a:avLst/>
          </a:prstGeom>
          <a:noFill/>
        </p:spPr>
        <p:txBody>
          <a:bodyPr wrap="square">
            <a:spAutoFit/>
          </a:bodyPr>
          <a:lstStyle/>
          <a:p>
            <a:r>
              <a:rPr lang="en-US" sz="1400" dirty="0"/>
              <a:t>Office of Research Integrity https://ori.hhs.gov/</a:t>
            </a:r>
          </a:p>
        </p:txBody>
      </p:sp>
    </p:spTree>
    <p:extLst>
      <p:ext uri="{BB962C8B-B14F-4D97-AF65-F5344CB8AC3E}">
        <p14:creationId xmlns:p14="http://schemas.microsoft.com/office/powerpoint/2010/main" val="15981472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isconduct accounts for the majority of retracted scientific publications |  PNAS">
            <a:extLst>
              <a:ext uri="{FF2B5EF4-FFF2-40B4-BE49-F238E27FC236}">
                <a16:creationId xmlns:a16="http://schemas.microsoft.com/office/drawing/2014/main" id="{8DA91CFB-2008-4D3C-B594-77D2958750A6}"/>
              </a:ext>
            </a:extLst>
          </p:cNvPr>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824680" y="0"/>
            <a:ext cx="5748337"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DE85AA77-B214-4FAA-B3E7-CF21E8C5333F}"/>
              </a:ext>
            </a:extLst>
          </p:cNvPr>
          <p:cNvSpPr txBox="1"/>
          <p:nvPr/>
        </p:nvSpPr>
        <p:spPr>
          <a:xfrm>
            <a:off x="6861941" y="1588954"/>
            <a:ext cx="6093372" cy="369332"/>
          </a:xfrm>
          <a:prstGeom prst="rect">
            <a:avLst/>
          </a:prstGeom>
          <a:noFill/>
        </p:spPr>
        <p:txBody>
          <a:bodyPr wrap="square">
            <a:spAutoFit/>
          </a:bodyPr>
          <a:lstStyle/>
          <a:p>
            <a:r>
              <a:rPr lang="en-US" b="0" i="0" dirty="0">
                <a:solidFill>
                  <a:srgbClr val="333333"/>
                </a:solidFill>
                <a:effectLst/>
              </a:rPr>
              <a:t>PNAS October 16, 2012 109 (42) 17028-17033;</a:t>
            </a:r>
            <a:endParaRPr lang="en-US" dirty="0"/>
          </a:p>
        </p:txBody>
      </p:sp>
    </p:spTree>
    <p:extLst>
      <p:ext uri="{BB962C8B-B14F-4D97-AF65-F5344CB8AC3E}">
        <p14:creationId xmlns:p14="http://schemas.microsoft.com/office/powerpoint/2010/main" val="2759245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336959E-CECF-43EB-A1CD-00D551A2CEF2}"/>
              </a:ext>
            </a:extLst>
          </p:cNvPr>
          <p:cNvPicPr>
            <a:picLocks noChangeAspect="1"/>
          </p:cNvPicPr>
          <p:nvPr/>
        </p:nvPicPr>
        <p:blipFill>
          <a:blip r:embed="rId2"/>
          <a:stretch>
            <a:fillRect/>
          </a:stretch>
        </p:blipFill>
        <p:spPr>
          <a:xfrm>
            <a:off x="1686910" y="625001"/>
            <a:ext cx="9002111" cy="5495708"/>
          </a:xfrm>
          <a:prstGeom prst="rect">
            <a:avLst/>
          </a:prstGeom>
        </p:spPr>
      </p:pic>
      <p:sp>
        <p:nvSpPr>
          <p:cNvPr id="5" name="TextBox 4">
            <a:extLst>
              <a:ext uri="{FF2B5EF4-FFF2-40B4-BE49-F238E27FC236}">
                <a16:creationId xmlns:a16="http://schemas.microsoft.com/office/drawing/2014/main" id="{B6740763-5009-4F09-A513-BED08F130D08}"/>
              </a:ext>
            </a:extLst>
          </p:cNvPr>
          <p:cNvSpPr txBox="1"/>
          <p:nvPr/>
        </p:nvSpPr>
        <p:spPr>
          <a:xfrm>
            <a:off x="7319141" y="6176720"/>
            <a:ext cx="6093372" cy="369332"/>
          </a:xfrm>
          <a:prstGeom prst="rect">
            <a:avLst/>
          </a:prstGeom>
          <a:noFill/>
        </p:spPr>
        <p:txBody>
          <a:bodyPr wrap="square">
            <a:spAutoFit/>
          </a:bodyPr>
          <a:lstStyle/>
          <a:p>
            <a:r>
              <a:rPr lang="en-US" dirty="0" err="1"/>
              <a:t>Scientometrics</a:t>
            </a:r>
            <a:r>
              <a:rPr lang="en-US" dirty="0"/>
              <a:t> (2013) 96:573–587 </a:t>
            </a:r>
          </a:p>
        </p:txBody>
      </p:sp>
    </p:spTree>
    <p:extLst>
      <p:ext uri="{BB962C8B-B14F-4D97-AF65-F5344CB8AC3E}">
        <p14:creationId xmlns:p14="http://schemas.microsoft.com/office/powerpoint/2010/main" val="29383556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36862DE-02FA-4EBE-8F49-0D0BFB1837E2}"/>
              </a:ext>
            </a:extLst>
          </p:cNvPr>
          <p:cNvPicPr>
            <a:picLocks noChangeAspect="1"/>
          </p:cNvPicPr>
          <p:nvPr/>
        </p:nvPicPr>
        <p:blipFill>
          <a:blip r:embed="rId2"/>
          <a:stretch>
            <a:fillRect/>
          </a:stretch>
        </p:blipFill>
        <p:spPr>
          <a:xfrm>
            <a:off x="611931" y="551793"/>
            <a:ext cx="10461775" cy="5659821"/>
          </a:xfrm>
          <a:prstGeom prst="rect">
            <a:avLst/>
          </a:prstGeom>
        </p:spPr>
      </p:pic>
      <p:sp>
        <p:nvSpPr>
          <p:cNvPr id="8" name="TextBox 7">
            <a:extLst>
              <a:ext uri="{FF2B5EF4-FFF2-40B4-BE49-F238E27FC236}">
                <a16:creationId xmlns:a16="http://schemas.microsoft.com/office/drawing/2014/main" id="{D523D196-4B81-43F4-A35D-3BDEAE4CC3CB}"/>
              </a:ext>
            </a:extLst>
          </p:cNvPr>
          <p:cNvSpPr txBox="1"/>
          <p:nvPr/>
        </p:nvSpPr>
        <p:spPr>
          <a:xfrm>
            <a:off x="7681748" y="6129424"/>
            <a:ext cx="6093372" cy="369332"/>
          </a:xfrm>
          <a:prstGeom prst="rect">
            <a:avLst/>
          </a:prstGeom>
          <a:noFill/>
        </p:spPr>
        <p:txBody>
          <a:bodyPr wrap="square">
            <a:spAutoFit/>
          </a:bodyPr>
          <a:lstStyle/>
          <a:p>
            <a:r>
              <a:rPr lang="en-US" dirty="0" err="1"/>
              <a:t>Scientometrics</a:t>
            </a:r>
            <a:r>
              <a:rPr lang="en-US" dirty="0"/>
              <a:t> (2013) 96:573–587 </a:t>
            </a:r>
          </a:p>
        </p:txBody>
      </p:sp>
    </p:spTree>
    <p:extLst>
      <p:ext uri="{BB962C8B-B14F-4D97-AF65-F5344CB8AC3E}">
        <p14:creationId xmlns:p14="http://schemas.microsoft.com/office/powerpoint/2010/main" val="3824732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C32DF3D-3F59-481D-A237-77C31AD492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EE4410-2BF6-4B62-8026-FFC6F0975F9C}"/>
              </a:ext>
            </a:extLst>
          </p:cNvPr>
          <p:cNvSpPr>
            <a:spLocks noGrp="1"/>
          </p:cNvSpPr>
          <p:nvPr>
            <p:ph type="title"/>
          </p:nvPr>
        </p:nvSpPr>
        <p:spPr>
          <a:xfrm>
            <a:off x="841248" y="643467"/>
            <a:ext cx="3840480" cy="5571066"/>
          </a:xfrm>
        </p:spPr>
        <p:txBody>
          <a:bodyPr anchor="ctr">
            <a:normAutofit/>
          </a:bodyPr>
          <a:lstStyle/>
          <a:p>
            <a:r>
              <a:rPr lang="en-US" sz="5400" dirty="0"/>
              <a:t>Belmont Report</a:t>
            </a:r>
          </a:p>
        </p:txBody>
      </p:sp>
      <p:sp>
        <p:nvSpPr>
          <p:cNvPr id="10" name="Freeform: Shape 9">
            <a:extLst>
              <a:ext uri="{FF2B5EF4-FFF2-40B4-BE49-F238E27FC236}">
                <a16:creationId xmlns:a16="http://schemas.microsoft.com/office/drawing/2014/main" id="{32F02326-30C4-4095-988F-932A425AE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39686" y="0"/>
            <a:ext cx="7152315" cy="6858000"/>
          </a:xfrm>
          <a:custGeom>
            <a:avLst/>
            <a:gdLst>
              <a:gd name="connsiteX0" fmla="*/ 17101 w 7152315"/>
              <a:gd name="connsiteY0" fmla="*/ 0 h 6858000"/>
              <a:gd name="connsiteX1" fmla="*/ 7152315 w 7152315"/>
              <a:gd name="connsiteY1" fmla="*/ 0 h 6858000"/>
              <a:gd name="connsiteX2" fmla="*/ 7152315 w 7152315"/>
              <a:gd name="connsiteY2" fmla="*/ 6858000 h 6858000"/>
              <a:gd name="connsiteX3" fmla="*/ 15999 w 7152315"/>
              <a:gd name="connsiteY3" fmla="*/ 6858000 h 6858000"/>
              <a:gd name="connsiteX4" fmla="*/ 9729 w 7152315"/>
              <a:gd name="connsiteY4" fmla="*/ 6734157 h 6858000"/>
              <a:gd name="connsiteX5" fmla="*/ 15819 w 7152315"/>
              <a:gd name="connsiteY5" fmla="*/ 6122264 h 6858000"/>
              <a:gd name="connsiteX6" fmla="*/ 11379 w 7152315"/>
              <a:gd name="connsiteY6" fmla="*/ 5614784 h 6858000"/>
              <a:gd name="connsiteX7" fmla="*/ 20006 w 7152315"/>
              <a:gd name="connsiteY7" fmla="*/ 5204359 h 6858000"/>
              <a:gd name="connsiteX8" fmla="*/ 16962 w 7152315"/>
              <a:gd name="connsiteY8" fmla="*/ 4811696 h 6858000"/>
              <a:gd name="connsiteX9" fmla="*/ 13409 w 7152315"/>
              <a:gd name="connsiteY9" fmla="*/ 4358135 h 6858000"/>
              <a:gd name="connsiteX10" fmla="*/ 12774 w 7152315"/>
              <a:gd name="connsiteY10" fmla="*/ 4038423 h 6858000"/>
              <a:gd name="connsiteX11" fmla="*/ 10110 w 7152315"/>
              <a:gd name="connsiteY11" fmla="*/ 3630663 h 6858000"/>
              <a:gd name="connsiteX12" fmla="*/ 16581 w 7152315"/>
              <a:gd name="connsiteY12" fmla="*/ 3275427 h 6858000"/>
              <a:gd name="connsiteX13" fmla="*/ 27872 w 7152315"/>
              <a:gd name="connsiteY13" fmla="*/ 2871219 h 6858000"/>
              <a:gd name="connsiteX14" fmla="*/ 17596 w 7152315"/>
              <a:gd name="connsiteY14" fmla="*/ 2235600 h 6858000"/>
              <a:gd name="connsiteX15" fmla="*/ 14170 w 7152315"/>
              <a:gd name="connsiteY15" fmla="*/ 1894827 h 6858000"/>
              <a:gd name="connsiteX16" fmla="*/ 11632 w 7152315"/>
              <a:gd name="connsiteY16" fmla="*/ 1603026 h 6858000"/>
              <a:gd name="connsiteX17" fmla="*/ 14551 w 7152315"/>
              <a:gd name="connsiteY17" fmla="*/ 1307799 h 6858000"/>
              <a:gd name="connsiteX18" fmla="*/ 14551 w 7152315"/>
              <a:gd name="connsiteY18" fmla="*/ 887733 h 6858000"/>
              <a:gd name="connsiteX19" fmla="*/ 849 w 7152315"/>
              <a:gd name="connsiteY19" fmla="*/ 349169 h 6858000"/>
              <a:gd name="connsiteX20" fmla="*/ 1404 w 7152315"/>
              <a:gd name="connsiteY20" fmla="*/ 16059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7152315" h="6858000">
                <a:moveTo>
                  <a:pt x="17101" y="0"/>
                </a:moveTo>
                <a:lnTo>
                  <a:pt x="7152315" y="0"/>
                </a:lnTo>
                <a:lnTo>
                  <a:pt x="7152315" y="6858000"/>
                </a:lnTo>
                <a:lnTo>
                  <a:pt x="15999" y="6858000"/>
                </a:lnTo>
                <a:lnTo>
                  <a:pt x="9729" y="6734157"/>
                </a:lnTo>
                <a:cubicBezTo>
                  <a:pt x="5924" y="6530150"/>
                  <a:pt x="12521" y="6326271"/>
                  <a:pt x="15819" y="6122264"/>
                </a:cubicBezTo>
                <a:cubicBezTo>
                  <a:pt x="18484" y="5952766"/>
                  <a:pt x="-1689" y="5783013"/>
                  <a:pt x="11379" y="5614784"/>
                </a:cubicBezTo>
                <a:cubicBezTo>
                  <a:pt x="22112" y="5478259"/>
                  <a:pt x="24992" y="5341214"/>
                  <a:pt x="20006" y="5204359"/>
                </a:cubicBezTo>
                <a:cubicBezTo>
                  <a:pt x="14932" y="5073429"/>
                  <a:pt x="13917" y="4942537"/>
                  <a:pt x="16962" y="4811696"/>
                </a:cubicBezTo>
                <a:cubicBezTo>
                  <a:pt x="20640" y="4660467"/>
                  <a:pt x="16962" y="4509238"/>
                  <a:pt x="13409" y="4358135"/>
                </a:cubicBezTo>
                <a:cubicBezTo>
                  <a:pt x="10872" y="4251565"/>
                  <a:pt x="10998" y="4144994"/>
                  <a:pt x="12774" y="4038423"/>
                </a:cubicBezTo>
                <a:cubicBezTo>
                  <a:pt x="15185" y="3902545"/>
                  <a:pt x="19879" y="3766540"/>
                  <a:pt x="10110" y="3630663"/>
                </a:cubicBezTo>
                <a:cubicBezTo>
                  <a:pt x="1178" y="3512306"/>
                  <a:pt x="3347" y="3393378"/>
                  <a:pt x="16581" y="3275427"/>
                </a:cubicBezTo>
                <a:cubicBezTo>
                  <a:pt x="33403" y="3141377"/>
                  <a:pt x="37183" y="3006006"/>
                  <a:pt x="27872" y="2871219"/>
                </a:cubicBezTo>
                <a:cubicBezTo>
                  <a:pt x="11315" y="2659765"/>
                  <a:pt x="7890" y="2447486"/>
                  <a:pt x="17596" y="2235600"/>
                </a:cubicBezTo>
                <a:cubicBezTo>
                  <a:pt x="22797" y="2122038"/>
                  <a:pt x="21655" y="2008261"/>
                  <a:pt x="14170" y="1894827"/>
                </a:cubicBezTo>
                <a:cubicBezTo>
                  <a:pt x="8144" y="1797670"/>
                  <a:pt x="7294" y="1700272"/>
                  <a:pt x="11632" y="1603026"/>
                </a:cubicBezTo>
                <a:cubicBezTo>
                  <a:pt x="15566" y="1504575"/>
                  <a:pt x="17215" y="1406124"/>
                  <a:pt x="14551" y="1307799"/>
                </a:cubicBezTo>
                <a:cubicBezTo>
                  <a:pt x="10872" y="1168242"/>
                  <a:pt x="10110" y="1027798"/>
                  <a:pt x="14551" y="887733"/>
                </a:cubicBezTo>
                <a:cubicBezTo>
                  <a:pt x="20894" y="708085"/>
                  <a:pt x="3132" y="528817"/>
                  <a:pt x="849" y="349169"/>
                </a:cubicBezTo>
                <a:cubicBezTo>
                  <a:pt x="24" y="286241"/>
                  <a:pt x="-769" y="223346"/>
                  <a:pt x="1404" y="16059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Content Placeholder 2">
            <a:extLst>
              <a:ext uri="{FF2B5EF4-FFF2-40B4-BE49-F238E27FC236}">
                <a16:creationId xmlns:a16="http://schemas.microsoft.com/office/drawing/2014/main" id="{58FE779E-E7FA-4F7D-8C88-5EFF99E5FDF5}"/>
              </a:ext>
            </a:extLst>
          </p:cNvPr>
          <p:cNvSpPr>
            <a:spLocks noGrp="1"/>
          </p:cNvSpPr>
          <p:nvPr>
            <p:ph idx="1"/>
          </p:nvPr>
        </p:nvSpPr>
        <p:spPr>
          <a:xfrm>
            <a:off x="5568696" y="643467"/>
            <a:ext cx="5788152" cy="5571066"/>
          </a:xfrm>
        </p:spPr>
        <p:txBody>
          <a:bodyPr anchor="ctr">
            <a:normAutofit/>
          </a:bodyPr>
          <a:lstStyle/>
          <a:p>
            <a:r>
              <a:rPr lang="en-US" sz="2200">
                <a:solidFill>
                  <a:srgbClr val="FFFFFF"/>
                </a:solidFill>
              </a:rPr>
              <a:t>Statement of basic ethical principles and guidelines around the conduct of human subjects research</a:t>
            </a:r>
          </a:p>
          <a:p>
            <a:r>
              <a:rPr lang="en-US" sz="2200">
                <a:solidFill>
                  <a:srgbClr val="FFFFFF"/>
                </a:solidFill>
              </a:rPr>
              <a:t>Outlines 3 basic ethical principles</a:t>
            </a:r>
          </a:p>
          <a:p>
            <a:pPr lvl="1"/>
            <a:r>
              <a:rPr lang="en-US" sz="2200">
                <a:solidFill>
                  <a:srgbClr val="FFFFFF"/>
                </a:solidFill>
              </a:rPr>
              <a:t>Respect for persons – individuals are treated as autonomous agents and those with diminished autonomy are entitled to protections</a:t>
            </a:r>
          </a:p>
          <a:p>
            <a:pPr lvl="1"/>
            <a:r>
              <a:rPr lang="en-US" sz="2200">
                <a:solidFill>
                  <a:srgbClr val="FFFFFF"/>
                </a:solidFill>
              </a:rPr>
              <a:t>Beneficence – protection from harm and maximizing potential benefits while minimizing possible harms (refers to individuals but also society as a whole)</a:t>
            </a:r>
          </a:p>
          <a:p>
            <a:pPr lvl="1"/>
            <a:r>
              <a:rPr lang="en-US" sz="2200">
                <a:solidFill>
                  <a:srgbClr val="FFFFFF"/>
                </a:solidFill>
              </a:rPr>
              <a:t>Justice – equal distribution of the benefits and burdens of research</a:t>
            </a:r>
          </a:p>
          <a:p>
            <a:pPr lvl="1"/>
            <a:endParaRPr lang="en-US" sz="2200">
              <a:solidFill>
                <a:srgbClr val="FFFFFF"/>
              </a:solidFill>
            </a:endParaRPr>
          </a:p>
          <a:p>
            <a:endParaRPr lang="en-US" sz="2200">
              <a:solidFill>
                <a:srgbClr val="FFFFFF"/>
              </a:solidFill>
            </a:endParaRPr>
          </a:p>
        </p:txBody>
      </p:sp>
      <p:sp>
        <p:nvSpPr>
          <p:cNvPr id="7" name="TextBox 6">
            <a:extLst>
              <a:ext uri="{FF2B5EF4-FFF2-40B4-BE49-F238E27FC236}">
                <a16:creationId xmlns:a16="http://schemas.microsoft.com/office/drawing/2014/main" id="{47BFFB7D-5E21-497E-A21C-C34131CEB9E8}"/>
              </a:ext>
            </a:extLst>
          </p:cNvPr>
          <p:cNvSpPr txBox="1"/>
          <p:nvPr/>
        </p:nvSpPr>
        <p:spPr>
          <a:xfrm>
            <a:off x="153099" y="6305434"/>
            <a:ext cx="3915562" cy="461665"/>
          </a:xfrm>
          <a:prstGeom prst="rect">
            <a:avLst/>
          </a:prstGeom>
          <a:noFill/>
        </p:spPr>
        <p:txBody>
          <a:bodyPr wrap="square">
            <a:spAutoFit/>
          </a:bodyPr>
          <a:lstStyle/>
          <a:p>
            <a:r>
              <a:rPr lang="en-US" sz="1200" dirty="0"/>
              <a:t>https://www.hhs.gov/ohrp/regulations-and-policy/belmont-report/read-the-belmont-report/index.html</a:t>
            </a:r>
          </a:p>
        </p:txBody>
      </p:sp>
    </p:spTree>
    <p:extLst>
      <p:ext uri="{BB962C8B-B14F-4D97-AF65-F5344CB8AC3E}">
        <p14:creationId xmlns:p14="http://schemas.microsoft.com/office/powerpoint/2010/main" val="25972646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7" name="Rectangle 8">
            <a:extLst>
              <a:ext uri="{FF2B5EF4-FFF2-40B4-BE49-F238E27FC236}">
                <a16:creationId xmlns:a16="http://schemas.microsoft.com/office/drawing/2014/main" id="{C05CBC3C-2E5A-4839-8B9B-2E5A6ADF0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10">
            <a:extLst>
              <a:ext uri="{FF2B5EF4-FFF2-40B4-BE49-F238E27FC236}">
                <a16:creationId xmlns:a16="http://schemas.microsoft.com/office/drawing/2014/main" id="{DB5B423A-57CC-4C58-AA26-8E2E862B03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09EF7BCC-4A25-4B60-BE4C-85ABE8B70CC7}"/>
              </a:ext>
            </a:extLst>
          </p:cNvPr>
          <p:cNvSpPr>
            <a:spLocks noGrp="1"/>
          </p:cNvSpPr>
          <p:nvPr>
            <p:ph type="title"/>
          </p:nvPr>
        </p:nvSpPr>
        <p:spPr>
          <a:xfrm>
            <a:off x="838200" y="673770"/>
            <a:ext cx="3220329" cy="2027227"/>
          </a:xfrm>
        </p:spPr>
        <p:txBody>
          <a:bodyPr anchor="t">
            <a:normAutofit/>
          </a:bodyPr>
          <a:lstStyle/>
          <a:p>
            <a:r>
              <a:rPr lang="en-US" sz="5400" dirty="0">
                <a:solidFill>
                  <a:srgbClr val="FFFFFF"/>
                </a:solidFill>
              </a:rPr>
              <a:t>Summary</a:t>
            </a:r>
          </a:p>
        </p:txBody>
      </p:sp>
      <p:graphicFrame>
        <p:nvGraphicFramePr>
          <p:cNvPr id="39" name="Content Placeholder 2">
            <a:extLst>
              <a:ext uri="{FF2B5EF4-FFF2-40B4-BE49-F238E27FC236}">
                <a16:creationId xmlns:a16="http://schemas.microsoft.com/office/drawing/2014/main" id="{C0085BA1-E57C-4B03-8338-DD14CBCE83BE}"/>
              </a:ext>
            </a:extLst>
          </p:cNvPr>
          <p:cNvGraphicFramePr>
            <a:graphicFrameLocks noGrp="1"/>
          </p:cNvGraphicFramePr>
          <p:nvPr>
            <p:ph idx="1"/>
            <p:extLst>
              <p:ext uri="{D42A27DB-BD31-4B8C-83A1-F6EECF244321}">
                <p14:modId xmlns:p14="http://schemas.microsoft.com/office/powerpoint/2010/main" val="2850952120"/>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83834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A8BD20A6-30ED-4663-BC86-E42A5ADBC8AD}"/>
              </a:ext>
            </a:extLst>
          </p:cNvPr>
          <p:cNvSpPr>
            <a:spLocks noGrp="1"/>
          </p:cNvSpPr>
          <p:nvPr>
            <p:ph type="title"/>
          </p:nvPr>
        </p:nvSpPr>
        <p:spPr>
          <a:xfrm>
            <a:off x="838200" y="401221"/>
            <a:ext cx="10515600" cy="1348065"/>
          </a:xfrm>
        </p:spPr>
        <p:txBody>
          <a:bodyPr>
            <a:normAutofit/>
          </a:bodyPr>
          <a:lstStyle/>
          <a:p>
            <a:r>
              <a:rPr lang="en-US" sz="5400" dirty="0">
                <a:solidFill>
                  <a:srgbClr val="FFFFFF"/>
                </a:solidFill>
              </a:rPr>
              <a:t>Human subjects</a:t>
            </a:r>
          </a:p>
        </p:txBody>
      </p:sp>
      <p:sp>
        <p:nvSpPr>
          <p:cNvPr id="3" name="Content Placeholder 2">
            <a:extLst>
              <a:ext uri="{FF2B5EF4-FFF2-40B4-BE49-F238E27FC236}">
                <a16:creationId xmlns:a16="http://schemas.microsoft.com/office/drawing/2014/main" id="{C442E1CB-E62D-4E48-A821-0CD146C58168}"/>
              </a:ext>
            </a:extLst>
          </p:cNvPr>
          <p:cNvSpPr>
            <a:spLocks noGrp="1"/>
          </p:cNvSpPr>
          <p:nvPr>
            <p:ph idx="1"/>
          </p:nvPr>
        </p:nvSpPr>
        <p:spPr>
          <a:xfrm>
            <a:off x="838200" y="2586789"/>
            <a:ext cx="10515600" cy="3590174"/>
          </a:xfrm>
        </p:spPr>
        <p:txBody>
          <a:bodyPr>
            <a:normAutofit/>
          </a:bodyPr>
          <a:lstStyle/>
          <a:p>
            <a:r>
              <a:rPr lang="en-US" sz="1900" b="0" i="0" dirty="0">
                <a:effectLst/>
              </a:rPr>
              <a:t>Research involving human participants entails a rigorous responsibility for the wellbeing of the research subjects</a:t>
            </a:r>
          </a:p>
          <a:p>
            <a:r>
              <a:rPr lang="en-US" sz="1900" b="0" i="0" dirty="0">
                <a:effectLst/>
              </a:rPr>
              <a:t>Human participants make an important contribution to science, and this commitment must invite in return the utmost in respect and diligence from the researcher</a:t>
            </a:r>
          </a:p>
          <a:p>
            <a:r>
              <a:rPr lang="en-US" sz="1900" b="0" i="0" dirty="0">
                <a:effectLst/>
              </a:rPr>
              <a:t>That respect and diligence should include planning studies so that the potential benefits(to both the subject and society)outweigh any risks </a:t>
            </a:r>
          </a:p>
          <a:p>
            <a:r>
              <a:rPr lang="en-US" sz="1900" b="0" i="0" dirty="0">
                <a:effectLst/>
              </a:rPr>
              <a:t>In addition, steps must be taken to ensure that subjects are selected equitably and that they make an informed decision when consenting to participation in the study</a:t>
            </a:r>
          </a:p>
          <a:p>
            <a:r>
              <a:rPr lang="en-US" sz="1900" b="0" i="0" dirty="0">
                <a:effectLst/>
              </a:rPr>
              <a:t>Informed consent requires that patients be fully informed of the risks and benefits of the research, be competent to evaluate this information, and make a decision free from coercion and other inappropriate influences</a:t>
            </a:r>
            <a:endParaRPr lang="en-US" sz="1900" dirty="0"/>
          </a:p>
        </p:txBody>
      </p:sp>
      <p:sp>
        <p:nvSpPr>
          <p:cNvPr id="7" name="TextBox 6">
            <a:extLst>
              <a:ext uri="{FF2B5EF4-FFF2-40B4-BE49-F238E27FC236}">
                <a16:creationId xmlns:a16="http://schemas.microsoft.com/office/drawing/2014/main" id="{B3AE8E00-5035-4508-9F99-C28842660BED}"/>
              </a:ext>
            </a:extLst>
          </p:cNvPr>
          <p:cNvSpPr txBox="1"/>
          <p:nvPr/>
        </p:nvSpPr>
        <p:spPr>
          <a:xfrm>
            <a:off x="8969929" y="6416338"/>
            <a:ext cx="2858549" cy="307777"/>
          </a:xfrm>
          <a:prstGeom prst="rect">
            <a:avLst/>
          </a:prstGeom>
          <a:noFill/>
        </p:spPr>
        <p:txBody>
          <a:bodyPr wrap="square">
            <a:spAutoFit/>
          </a:bodyPr>
          <a:lstStyle/>
          <a:p>
            <a:r>
              <a:rPr lang="en-US" sz="1400" dirty="0"/>
              <a:t>https://www.hhs.gov/ohrp/</a:t>
            </a:r>
          </a:p>
        </p:txBody>
      </p:sp>
    </p:spTree>
    <p:extLst>
      <p:ext uri="{BB962C8B-B14F-4D97-AF65-F5344CB8AC3E}">
        <p14:creationId xmlns:p14="http://schemas.microsoft.com/office/powerpoint/2010/main" val="78618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7093BCEE-B640-436E-86B0-BE98D1B69CCD}"/>
              </a:ext>
            </a:extLst>
          </p:cNvPr>
          <p:cNvSpPr>
            <a:spLocks noGrp="1"/>
          </p:cNvSpPr>
          <p:nvPr>
            <p:ph type="title"/>
          </p:nvPr>
        </p:nvSpPr>
        <p:spPr>
          <a:xfrm>
            <a:off x="838200" y="401221"/>
            <a:ext cx="10515600" cy="1348065"/>
          </a:xfrm>
        </p:spPr>
        <p:txBody>
          <a:bodyPr>
            <a:normAutofit/>
          </a:bodyPr>
          <a:lstStyle/>
          <a:p>
            <a:r>
              <a:rPr lang="en-US" sz="4600" dirty="0">
                <a:solidFill>
                  <a:srgbClr val="FFFFFF"/>
                </a:solidFill>
              </a:rPr>
              <a:t>Participation in science is a societal privilege</a:t>
            </a:r>
          </a:p>
        </p:txBody>
      </p:sp>
      <p:sp>
        <p:nvSpPr>
          <p:cNvPr id="3" name="Content Placeholder 2">
            <a:extLst>
              <a:ext uri="{FF2B5EF4-FFF2-40B4-BE49-F238E27FC236}">
                <a16:creationId xmlns:a16="http://schemas.microsoft.com/office/drawing/2014/main" id="{FBB82557-FA27-4587-B3DA-970CA8F8EB88}"/>
              </a:ext>
            </a:extLst>
          </p:cNvPr>
          <p:cNvSpPr>
            <a:spLocks noGrp="1"/>
          </p:cNvSpPr>
          <p:nvPr>
            <p:ph idx="1"/>
          </p:nvPr>
        </p:nvSpPr>
        <p:spPr>
          <a:xfrm>
            <a:off x="838200" y="2586789"/>
            <a:ext cx="10515600" cy="3590174"/>
          </a:xfrm>
        </p:spPr>
        <p:txBody>
          <a:bodyPr>
            <a:normAutofit/>
          </a:bodyPr>
          <a:lstStyle/>
          <a:p>
            <a:r>
              <a:rPr lang="en-US" sz="2000" b="0" i="0" dirty="0">
                <a:effectLst/>
              </a:rPr>
              <a:t>Honesty and fairness in proposing, performing, and reporting research</a:t>
            </a:r>
          </a:p>
          <a:p>
            <a:r>
              <a:rPr lang="en-US" sz="2000" b="0" i="0" dirty="0">
                <a:effectLst/>
              </a:rPr>
              <a:t>Accuracy and fairness in representing contributions to research proposals and reports</a:t>
            </a:r>
          </a:p>
          <a:p>
            <a:r>
              <a:rPr lang="en-US" sz="2000" b="0" i="0" dirty="0">
                <a:effectLst/>
              </a:rPr>
              <a:t>Proficiency and fairness in peer review;</a:t>
            </a:r>
          </a:p>
          <a:p>
            <a:r>
              <a:rPr lang="en-US" sz="2000" b="0" i="0" dirty="0">
                <a:effectLst/>
              </a:rPr>
              <a:t>Collegiality in scientific interactions, communications and sharing of resources</a:t>
            </a:r>
          </a:p>
          <a:p>
            <a:r>
              <a:rPr lang="en-US" sz="2000" b="0" i="0" dirty="0">
                <a:effectLst/>
              </a:rPr>
              <a:t>Disclosure of conflicts of interest</a:t>
            </a:r>
          </a:p>
          <a:p>
            <a:r>
              <a:rPr lang="en-US" sz="2000" b="0" i="0" dirty="0">
                <a:effectLst/>
              </a:rPr>
              <a:t>Protection of human subjects in the conduct of research</a:t>
            </a:r>
          </a:p>
          <a:p>
            <a:r>
              <a:rPr lang="en-US" sz="2000" b="0" i="0" dirty="0">
                <a:effectLst/>
              </a:rPr>
              <a:t>Humane care of animals in the conduct of research</a:t>
            </a:r>
          </a:p>
          <a:p>
            <a:r>
              <a:rPr lang="en-US" sz="2000" b="0" i="0" dirty="0">
                <a:effectLst/>
              </a:rPr>
              <a:t>Adherence to the mutual responsibilities of mentors and trainees</a:t>
            </a:r>
          </a:p>
          <a:p>
            <a:endParaRPr lang="en-US" sz="2000" dirty="0"/>
          </a:p>
        </p:txBody>
      </p:sp>
      <p:sp>
        <p:nvSpPr>
          <p:cNvPr id="7" name="TextBox 6">
            <a:extLst>
              <a:ext uri="{FF2B5EF4-FFF2-40B4-BE49-F238E27FC236}">
                <a16:creationId xmlns:a16="http://schemas.microsoft.com/office/drawing/2014/main" id="{0BABA6AB-C995-474F-AC1B-F9DD0EDC1930}"/>
              </a:ext>
            </a:extLst>
          </p:cNvPr>
          <p:cNvSpPr txBox="1"/>
          <p:nvPr/>
        </p:nvSpPr>
        <p:spPr>
          <a:xfrm>
            <a:off x="8361027" y="6456779"/>
            <a:ext cx="3660396" cy="307777"/>
          </a:xfrm>
          <a:prstGeom prst="rect">
            <a:avLst/>
          </a:prstGeom>
          <a:noFill/>
        </p:spPr>
        <p:txBody>
          <a:bodyPr wrap="square">
            <a:spAutoFit/>
          </a:bodyPr>
          <a:lstStyle/>
          <a:p>
            <a:r>
              <a:rPr lang="en-US" sz="1400" dirty="0"/>
              <a:t>Office of Research Integrity https://ori.hhs.gov/</a:t>
            </a:r>
          </a:p>
        </p:txBody>
      </p:sp>
    </p:spTree>
    <p:extLst>
      <p:ext uri="{BB962C8B-B14F-4D97-AF65-F5344CB8AC3E}">
        <p14:creationId xmlns:p14="http://schemas.microsoft.com/office/powerpoint/2010/main" val="3322006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1DE8B9-23D4-4D2A-A0BA-E2C90863477F}"/>
              </a:ext>
            </a:extLst>
          </p:cNvPr>
          <p:cNvSpPr>
            <a:spLocks noGrp="1"/>
          </p:cNvSpPr>
          <p:nvPr>
            <p:ph type="title"/>
          </p:nvPr>
        </p:nvSpPr>
        <p:spPr>
          <a:xfrm>
            <a:off x="841248" y="548640"/>
            <a:ext cx="3600860" cy="5431536"/>
          </a:xfrm>
        </p:spPr>
        <p:txBody>
          <a:bodyPr>
            <a:normAutofit/>
          </a:bodyPr>
          <a:lstStyle/>
          <a:p>
            <a:r>
              <a:rPr lang="en-US" sz="4200" dirty="0"/>
              <a:t>Responsibilities of the Investigator</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D474A2A-F39F-4DC7-A606-352C1AF7A842}"/>
              </a:ext>
            </a:extLst>
          </p:cNvPr>
          <p:cNvSpPr>
            <a:spLocks noGrp="1"/>
          </p:cNvSpPr>
          <p:nvPr>
            <p:ph idx="1"/>
          </p:nvPr>
        </p:nvSpPr>
        <p:spPr>
          <a:xfrm>
            <a:off x="5126418" y="552091"/>
            <a:ext cx="6224335" cy="5431536"/>
          </a:xfrm>
        </p:spPr>
        <p:txBody>
          <a:bodyPr anchor="ctr">
            <a:normAutofit/>
          </a:bodyPr>
          <a:lstStyle/>
          <a:p>
            <a:r>
              <a:rPr lang="en-US" sz="2200" dirty="0"/>
              <a:t>The investigator is the responsible leader of the research team and as such is responsible for ensuring that:</a:t>
            </a:r>
          </a:p>
          <a:p>
            <a:pPr lvl="1"/>
            <a:r>
              <a:rPr lang="en-US" sz="2200" dirty="0"/>
              <a:t>The protocol is scientifically valid and of value</a:t>
            </a:r>
          </a:p>
          <a:p>
            <a:pPr lvl="1"/>
            <a:r>
              <a:rPr lang="en-US" sz="2200" dirty="0"/>
              <a:t>Resources are adequate to complete the study</a:t>
            </a:r>
          </a:p>
          <a:p>
            <a:pPr lvl="1"/>
            <a:r>
              <a:rPr lang="en-US" sz="2200" dirty="0"/>
              <a:t>There will be sufficient oversight of study activities and delegated tasks to others</a:t>
            </a:r>
          </a:p>
          <a:p>
            <a:pPr lvl="1"/>
            <a:r>
              <a:rPr lang="en-US" sz="2200" dirty="0"/>
              <a:t>Research is conducted in compliance with federal regulations and local IRB and University policies and procedures</a:t>
            </a:r>
          </a:p>
          <a:p>
            <a:pPr lvl="1"/>
            <a:r>
              <a:rPr lang="en-US" sz="2200" dirty="0"/>
              <a:t>IRB approval is obtained and maintained through continuing review, unanticipated problem, and protocol deviation reports</a:t>
            </a:r>
          </a:p>
          <a:p>
            <a:pPr marL="457200" lvl="1" indent="0">
              <a:buNone/>
            </a:pPr>
            <a:endParaRPr lang="en-US" sz="2200" dirty="0"/>
          </a:p>
        </p:txBody>
      </p:sp>
      <p:sp>
        <p:nvSpPr>
          <p:cNvPr id="6" name="TextBox 5">
            <a:extLst>
              <a:ext uri="{FF2B5EF4-FFF2-40B4-BE49-F238E27FC236}">
                <a16:creationId xmlns:a16="http://schemas.microsoft.com/office/drawing/2014/main" id="{C3964F50-990C-43D0-87EF-3966BA07828F}"/>
              </a:ext>
            </a:extLst>
          </p:cNvPr>
          <p:cNvSpPr txBox="1"/>
          <p:nvPr/>
        </p:nvSpPr>
        <p:spPr>
          <a:xfrm>
            <a:off x="8238585" y="6381829"/>
            <a:ext cx="4625130" cy="307777"/>
          </a:xfrm>
          <a:prstGeom prst="rect">
            <a:avLst/>
          </a:prstGeom>
          <a:noFill/>
        </p:spPr>
        <p:txBody>
          <a:bodyPr wrap="square">
            <a:spAutoFit/>
          </a:bodyPr>
          <a:lstStyle/>
          <a:p>
            <a:r>
              <a:rPr lang="en-US" sz="1400" dirty="0"/>
              <a:t>Office of Research Integrity https://ori.hhs.gov/</a:t>
            </a:r>
          </a:p>
        </p:txBody>
      </p:sp>
    </p:spTree>
    <p:extLst>
      <p:ext uri="{BB962C8B-B14F-4D97-AF65-F5344CB8AC3E}">
        <p14:creationId xmlns:p14="http://schemas.microsoft.com/office/powerpoint/2010/main" val="2299332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0BB6B5-29A7-4D4B-8050-058A138D3F12}"/>
              </a:ext>
            </a:extLst>
          </p:cNvPr>
          <p:cNvSpPr>
            <a:spLocks noGrp="1"/>
          </p:cNvSpPr>
          <p:nvPr>
            <p:ph type="title"/>
          </p:nvPr>
        </p:nvSpPr>
        <p:spPr>
          <a:xfrm>
            <a:off x="838200" y="365125"/>
            <a:ext cx="10515600" cy="1325563"/>
          </a:xfrm>
        </p:spPr>
        <p:txBody>
          <a:bodyPr>
            <a:normAutofit/>
          </a:bodyPr>
          <a:lstStyle/>
          <a:p>
            <a:r>
              <a:rPr lang="en-US" sz="5400" dirty="0"/>
              <a:t>Responsibilities of the investigator</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CC9D867-BAA7-4F54-B7C3-AF08391C77E8}"/>
              </a:ext>
            </a:extLst>
          </p:cNvPr>
          <p:cNvSpPr>
            <a:spLocks noGrp="1"/>
          </p:cNvSpPr>
          <p:nvPr>
            <p:ph idx="1"/>
          </p:nvPr>
        </p:nvSpPr>
        <p:spPr>
          <a:xfrm>
            <a:off x="766483" y="2240915"/>
            <a:ext cx="10515600" cy="4251960"/>
          </a:xfrm>
        </p:spPr>
        <p:txBody>
          <a:bodyPr>
            <a:normAutofit/>
          </a:bodyPr>
          <a:lstStyle/>
          <a:p>
            <a:r>
              <a:rPr lang="en-US" sz="2200" dirty="0"/>
              <a:t>All changes will be IRB approved and study procedures will only be performed by IRB-approved personnel</a:t>
            </a:r>
          </a:p>
          <a:p>
            <a:r>
              <a:rPr lang="en-US" sz="2200" dirty="0"/>
              <a:t>All changes will be IRB approved and study procedures will only be performed by IRB-approved personnel</a:t>
            </a:r>
          </a:p>
          <a:p>
            <a:r>
              <a:rPr lang="en-US" sz="2200" dirty="0"/>
              <a:t>Informed consent is obtained and is valid, voluntary and well documented; assent obtained from children who can assent</a:t>
            </a:r>
          </a:p>
          <a:p>
            <a:r>
              <a:rPr lang="en-US" sz="2200" dirty="0"/>
              <a:t>Data and study records stored and retained appropriately according to requirements</a:t>
            </a:r>
          </a:p>
          <a:p>
            <a:r>
              <a:rPr lang="en-US" sz="2200" dirty="0"/>
              <a:t>Analyses adhere to pre-planned protocol analysis plan and accepted statistical principles</a:t>
            </a:r>
          </a:p>
        </p:txBody>
      </p:sp>
      <p:sp>
        <p:nvSpPr>
          <p:cNvPr id="6" name="TextBox 5">
            <a:extLst>
              <a:ext uri="{FF2B5EF4-FFF2-40B4-BE49-F238E27FC236}">
                <a16:creationId xmlns:a16="http://schemas.microsoft.com/office/drawing/2014/main" id="{336D18FE-B079-473D-A3BA-6CA75F26BD16}"/>
              </a:ext>
            </a:extLst>
          </p:cNvPr>
          <p:cNvSpPr txBox="1"/>
          <p:nvPr/>
        </p:nvSpPr>
        <p:spPr>
          <a:xfrm>
            <a:off x="8394583" y="6398821"/>
            <a:ext cx="4625130" cy="307777"/>
          </a:xfrm>
          <a:prstGeom prst="rect">
            <a:avLst/>
          </a:prstGeom>
          <a:noFill/>
        </p:spPr>
        <p:txBody>
          <a:bodyPr wrap="square">
            <a:spAutoFit/>
          </a:bodyPr>
          <a:lstStyle/>
          <a:p>
            <a:r>
              <a:rPr lang="en-US" sz="1400" dirty="0"/>
              <a:t>Office of Research Integrity https://ori.hhs.gov/</a:t>
            </a:r>
          </a:p>
        </p:txBody>
      </p:sp>
    </p:spTree>
    <p:extLst>
      <p:ext uri="{BB962C8B-B14F-4D97-AF65-F5344CB8AC3E}">
        <p14:creationId xmlns:p14="http://schemas.microsoft.com/office/powerpoint/2010/main" val="4294788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59F836-B2E8-4AA2-97A3-3A6F0E752D37}"/>
              </a:ext>
            </a:extLst>
          </p:cNvPr>
          <p:cNvSpPr>
            <a:spLocks noGrp="1"/>
          </p:cNvSpPr>
          <p:nvPr>
            <p:ph type="title"/>
          </p:nvPr>
        </p:nvSpPr>
        <p:spPr>
          <a:xfrm>
            <a:off x="841248" y="548640"/>
            <a:ext cx="3600860" cy="5431536"/>
          </a:xfrm>
        </p:spPr>
        <p:txBody>
          <a:bodyPr>
            <a:normAutofit/>
          </a:bodyPr>
          <a:lstStyle/>
          <a:p>
            <a:r>
              <a:rPr lang="en-US" sz="4200" dirty="0"/>
              <a:t>Responsibilities of the Investigator</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36BFBE6-0BB4-4477-A43A-7770EB4DED6E}"/>
              </a:ext>
            </a:extLst>
          </p:cNvPr>
          <p:cNvSpPr>
            <a:spLocks noGrp="1"/>
          </p:cNvSpPr>
          <p:nvPr>
            <p:ph idx="1"/>
          </p:nvPr>
        </p:nvSpPr>
        <p:spPr>
          <a:xfrm>
            <a:off x="5126418" y="552091"/>
            <a:ext cx="6224335" cy="5431536"/>
          </a:xfrm>
        </p:spPr>
        <p:txBody>
          <a:bodyPr anchor="ctr">
            <a:normAutofit/>
          </a:bodyPr>
          <a:lstStyle/>
          <a:p>
            <a:r>
              <a:rPr lang="en-US" sz="2200" dirty="0"/>
              <a:t>For an FDA study, the investigator signs the 1572 statement of investigator that says:</a:t>
            </a:r>
          </a:p>
          <a:p>
            <a:pPr lvl="1"/>
            <a:r>
              <a:rPr lang="en-US" sz="2200" dirty="0"/>
              <a:t>Personally conduct or supervise investigation </a:t>
            </a:r>
          </a:p>
          <a:p>
            <a:pPr lvl="1"/>
            <a:r>
              <a:rPr lang="en-US" sz="2200" dirty="0"/>
              <a:t>Follow protocol- only make changes after notifying the sponsor unless subject at risk</a:t>
            </a:r>
          </a:p>
          <a:p>
            <a:pPr lvl="1"/>
            <a:r>
              <a:rPr lang="en-US" sz="2200" dirty="0"/>
              <a:t>Ensure all persons assisting with the study are informed of obligations Inform subjects that drugs are being used for investigational purposes </a:t>
            </a:r>
          </a:p>
          <a:p>
            <a:pPr lvl="1"/>
            <a:r>
              <a:rPr lang="en-US" sz="2200" dirty="0"/>
              <a:t>Ensure informed consent (21 CFR Part 50) and IRB review, approval and reporting (21 CFR Part 56) </a:t>
            </a:r>
          </a:p>
          <a:p>
            <a:pPr lvl="1"/>
            <a:r>
              <a:rPr lang="en-US" sz="2200" dirty="0"/>
              <a:t>Report to sponsor adverse events (21 CFR 312.64); read and understand the IB.</a:t>
            </a:r>
          </a:p>
          <a:p>
            <a:endParaRPr lang="en-US" sz="2200" dirty="0"/>
          </a:p>
        </p:txBody>
      </p:sp>
      <p:sp>
        <p:nvSpPr>
          <p:cNvPr id="7" name="TextBox 6">
            <a:extLst>
              <a:ext uri="{FF2B5EF4-FFF2-40B4-BE49-F238E27FC236}">
                <a16:creationId xmlns:a16="http://schemas.microsoft.com/office/drawing/2014/main" id="{8B0793C4-74BF-4646-A818-DC1266C4EF86}"/>
              </a:ext>
            </a:extLst>
          </p:cNvPr>
          <p:cNvSpPr txBox="1"/>
          <p:nvPr/>
        </p:nvSpPr>
        <p:spPr>
          <a:xfrm>
            <a:off x="8494343" y="6274108"/>
            <a:ext cx="4213253" cy="523220"/>
          </a:xfrm>
          <a:prstGeom prst="rect">
            <a:avLst/>
          </a:prstGeom>
          <a:noFill/>
        </p:spPr>
        <p:txBody>
          <a:bodyPr wrap="square">
            <a:spAutoFit/>
          </a:bodyPr>
          <a:lstStyle/>
          <a:p>
            <a:r>
              <a:rPr lang="en-US" sz="1400" dirty="0"/>
              <a:t>file:///C:/Users/sarnold5/Downloads/FDA-1572_508_R6_FINAL%20(1).pdf</a:t>
            </a:r>
          </a:p>
        </p:txBody>
      </p:sp>
    </p:spTree>
    <p:extLst>
      <p:ext uri="{BB962C8B-B14F-4D97-AF65-F5344CB8AC3E}">
        <p14:creationId xmlns:p14="http://schemas.microsoft.com/office/powerpoint/2010/main" val="70254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chemeClr val="accent2"/>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B899BEEF-2F39-44C8-923C-C42F4ED9692D}"/>
              </a:ext>
            </a:extLst>
          </p:cNvPr>
          <p:cNvSpPr>
            <a:spLocks noGrp="1"/>
          </p:cNvSpPr>
          <p:nvPr>
            <p:ph type="title"/>
          </p:nvPr>
        </p:nvSpPr>
        <p:spPr>
          <a:xfrm>
            <a:off x="838200" y="401221"/>
            <a:ext cx="10515600" cy="1348065"/>
          </a:xfrm>
        </p:spPr>
        <p:txBody>
          <a:bodyPr>
            <a:normAutofit/>
          </a:bodyPr>
          <a:lstStyle/>
          <a:p>
            <a:r>
              <a:rPr lang="en-US" sz="5400" dirty="0">
                <a:solidFill>
                  <a:srgbClr val="FFFFFF"/>
                </a:solidFill>
              </a:rPr>
              <a:t>1572 – Statement of Investigator</a:t>
            </a:r>
          </a:p>
        </p:txBody>
      </p:sp>
      <p:sp>
        <p:nvSpPr>
          <p:cNvPr id="3" name="Content Placeholder 2">
            <a:extLst>
              <a:ext uri="{FF2B5EF4-FFF2-40B4-BE49-F238E27FC236}">
                <a16:creationId xmlns:a16="http://schemas.microsoft.com/office/drawing/2014/main" id="{2AF0A5FF-31E1-4935-974A-D2F01A1AA234}"/>
              </a:ext>
            </a:extLst>
          </p:cNvPr>
          <p:cNvSpPr>
            <a:spLocks noGrp="1"/>
          </p:cNvSpPr>
          <p:nvPr>
            <p:ph idx="1"/>
          </p:nvPr>
        </p:nvSpPr>
        <p:spPr>
          <a:xfrm>
            <a:off x="836676" y="2807620"/>
            <a:ext cx="10515600" cy="3590174"/>
          </a:xfrm>
        </p:spPr>
        <p:txBody>
          <a:bodyPr>
            <a:normAutofit/>
          </a:bodyPr>
          <a:lstStyle/>
          <a:p>
            <a:r>
              <a:rPr lang="en-US" sz="2200" dirty="0"/>
              <a:t>Maintain adequate and accurate records (21 CFR 312.62) and make them available for inspection in accordance with 21 CFR 312.68 </a:t>
            </a:r>
          </a:p>
          <a:p>
            <a:r>
              <a:rPr lang="en-US" sz="2200" dirty="0"/>
              <a:t>Ensure initial and continuing review by an IRB and report all changes to research and unanticipated problems involving risks to subjects, not make any changes without IRB approval except where necessary to eliminate immediate hazards </a:t>
            </a:r>
          </a:p>
          <a:p>
            <a:r>
              <a:rPr lang="en-US" sz="2200" dirty="0"/>
              <a:t>Comply with other requirements in 21 CFR </a:t>
            </a:r>
          </a:p>
        </p:txBody>
      </p:sp>
      <p:sp>
        <p:nvSpPr>
          <p:cNvPr id="9" name="TextBox 8">
            <a:extLst>
              <a:ext uri="{FF2B5EF4-FFF2-40B4-BE49-F238E27FC236}">
                <a16:creationId xmlns:a16="http://schemas.microsoft.com/office/drawing/2014/main" id="{B7A52895-D8FA-4F97-B7C7-FA5DB4852E11}"/>
              </a:ext>
            </a:extLst>
          </p:cNvPr>
          <p:cNvSpPr txBox="1"/>
          <p:nvPr/>
        </p:nvSpPr>
        <p:spPr>
          <a:xfrm>
            <a:off x="8494343" y="6274108"/>
            <a:ext cx="3324491" cy="523220"/>
          </a:xfrm>
          <a:prstGeom prst="rect">
            <a:avLst/>
          </a:prstGeom>
          <a:noFill/>
        </p:spPr>
        <p:txBody>
          <a:bodyPr wrap="square">
            <a:spAutoFit/>
          </a:bodyPr>
          <a:lstStyle/>
          <a:p>
            <a:r>
              <a:rPr lang="en-US" sz="1400" dirty="0"/>
              <a:t>file:///C:/Users/sarnold5/Downloads/FDA-1572_508_R6_FINAL%20(1).pdf</a:t>
            </a:r>
          </a:p>
        </p:txBody>
      </p:sp>
    </p:spTree>
    <p:extLst>
      <p:ext uri="{BB962C8B-B14F-4D97-AF65-F5344CB8AC3E}">
        <p14:creationId xmlns:p14="http://schemas.microsoft.com/office/powerpoint/2010/main" val="10187679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504</TotalTime>
  <Words>2589</Words>
  <Application>Microsoft Macintosh PowerPoint</Application>
  <PresentationFormat>Widescreen</PresentationFormat>
  <Paragraphs>223</Paragraphs>
  <Slides>30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Calibri</vt:lpstr>
      <vt:lpstr>Arial Black</vt:lpstr>
      <vt:lpstr>Symbol</vt:lpstr>
      <vt:lpstr>Calibri Light</vt:lpstr>
      <vt:lpstr>Arial</vt:lpstr>
      <vt:lpstr>Office Theme</vt:lpstr>
      <vt:lpstr>Responsible Conduct of Research</vt:lpstr>
      <vt:lpstr>Outline</vt:lpstr>
      <vt:lpstr>Belmont Report</vt:lpstr>
      <vt:lpstr>Human subjects</vt:lpstr>
      <vt:lpstr>Participation in science is a societal privilege</vt:lpstr>
      <vt:lpstr>Responsibilities of the Investigator</vt:lpstr>
      <vt:lpstr>Responsibilities of the investigator</vt:lpstr>
      <vt:lpstr>Responsibilities of the Investigator</vt:lpstr>
      <vt:lpstr>1572 – Statement of Investigator</vt:lpstr>
      <vt:lpstr>Responsibilities of the Investigator </vt:lpstr>
      <vt:lpstr>Informed consent</vt:lpstr>
      <vt:lpstr>Informed consent</vt:lpstr>
      <vt:lpstr>Informed consent</vt:lpstr>
      <vt:lpstr>Data management</vt:lpstr>
      <vt:lpstr>Data management</vt:lpstr>
      <vt:lpstr>Data handling</vt:lpstr>
      <vt:lpstr>Scientific Rigor and Reproducibility</vt:lpstr>
      <vt:lpstr>Scientific Rigor and Reproducibility</vt:lpstr>
      <vt:lpstr>Authorship</vt:lpstr>
      <vt:lpstr>Authorship and collaboration</vt:lpstr>
      <vt:lpstr>Authorship</vt:lpstr>
      <vt:lpstr>International Committee of Medical Journal Editors (ICJME)</vt:lpstr>
      <vt:lpstr>Conflicts of Interest</vt:lpstr>
      <vt:lpstr>Conflicts of Interest</vt:lpstr>
      <vt:lpstr>Peer review</vt:lpstr>
      <vt:lpstr>Research misconduct</vt:lpstr>
      <vt:lpstr>PowerPoint Presentation</vt:lpstr>
      <vt:lpstr>PowerPoint Presentation</vt:lpstr>
      <vt:lpstr>PowerPoint Presentation</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Arnold, Sandra L R</dc:creator>
  <cp:lastModifiedBy>Lee Anne</cp:lastModifiedBy>
  <cp:revision>4</cp:revision>
  <dcterms:created xsi:type="dcterms:W3CDTF">2021-05-24T16:01:42Z</dcterms:created>
  <dcterms:modified xsi:type="dcterms:W3CDTF">2024-10-31T17:29:52Z</dcterms:modified>
</cp:coreProperties>
</file>