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72" r:id="rId1"/>
  </p:sldMasterIdLst>
  <p:notesMasterIdLst>
    <p:notesMasterId r:id="rId49"/>
  </p:notesMasterIdLst>
  <p:handoutMasterIdLst>
    <p:handoutMasterId r:id="rId50"/>
  </p:handoutMasterIdLst>
  <p:sldIdLst>
    <p:sldId id="335" r:id="rId2"/>
    <p:sldId id="262" r:id="rId3"/>
    <p:sldId id="314" r:id="rId4"/>
    <p:sldId id="315" r:id="rId5"/>
    <p:sldId id="319" r:id="rId6"/>
    <p:sldId id="356" r:id="rId7"/>
    <p:sldId id="357" r:id="rId8"/>
    <p:sldId id="359" r:id="rId9"/>
    <p:sldId id="316" r:id="rId10"/>
    <p:sldId id="353" r:id="rId11"/>
    <p:sldId id="269" r:id="rId12"/>
    <p:sldId id="270" r:id="rId13"/>
    <p:sldId id="361" r:id="rId14"/>
    <p:sldId id="354" r:id="rId15"/>
    <p:sldId id="321" r:id="rId16"/>
    <p:sldId id="337" r:id="rId17"/>
    <p:sldId id="336" r:id="rId18"/>
    <p:sldId id="358" r:id="rId19"/>
    <p:sldId id="338" r:id="rId20"/>
    <p:sldId id="339" r:id="rId21"/>
    <p:sldId id="372" r:id="rId22"/>
    <p:sldId id="325" r:id="rId23"/>
    <p:sldId id="360" r:id="rId24"/>
    <p:sldId id="278" r:id="rId25"/>
    <p:sldId id="291" r:id="rId26"/>
    <p:sldId id="362" r:id="rId27"/>
    <p:sldId id="363" r:id="rId28"/>
    <p:sldId id="364" r:id="rId29"/>
    <p:sldId id="365" r:id="rId30"/>
    <p:sldId id="366" r:id="rId31"/>
    <p:sldId id="312" r:id="rId32"/>
    <p:sldId id="283" r:id="rId33"/>
    <p:sldId id="284" r:id="rId34"/>
    <p:sldId id="367" r:id="rId35"/>
    <p:sldId id="282" r:id="rId36"/>
    <p:sldId id="300" r:id="rId37"/>
    <p:sldId id="306" r:id="rId38"/>
    <p:sldId id="307" r:id="rId39"/>
    <p:sldId id="308" r:id="rId40"/>
    <p:sldId id="309" r:id="rId41"/>
    <p:sldId id="369" r:id="rId42"/>
    <p:sldId id="370" r:id="rId43"/>
    <p:sldId id="299" r:id="rId44"/>
    <p:sldId id="373" r:id="rId45"/>
    <p:sldId id="371" r:id="rId46"/>
    <p:sldId id="374" r:id="rId47"/>
    <p:sldId id="288" r:id="rId48"/>
  </p:sldIdLst>
  <p:sldSz cx="9144000" cy="6858000" type="screen4x3"/>
  <p:notesSz cx="6950075" cy="9236075"/>
  <p:embeddedFontLst>
    <p:embeddedFont>
      <p:font typeface="Arial Black" panose="020B0604020202020204" pitchFamily="34" charset="0"/>
      <p:bold r:id="rId51"/>
    </p:embeddedFont>
    <p:embeddedFont>
      <p:font typeface="Trebuchet MS" panose="020B0703020202090204" pitchFamily="34" charset="0"/>
      <p:regular r:id="rId52"/>
      <p:bold r:id="rId53"/>
      <p:italic r:id="rId54"/>
    </p:embeddedFont>
    <p:embeddedFont>
      <p:font typeface="Wingdings 3" pitchFamily="2" charset="2"/>
      <p:regular r:id="rId5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FD258AB-7F14-4064-BC37-56AD8035DAD5}">
          <p14:sldIdLst>
            <p14:sldId id="335"/>
            <p14:sldId id="262"/>
            <p14:sldId id="314"/>
            <p14:sldId id="315"/>
            <p14:sldId id="319"/>
            <p14:sldId id="356"/>
            <p14:sldId id="357"/>
            <p14:sldId id="359"/>
            <p14:sldId id="316"/>
            <p14:sldId id="353"/>
            <p14:sldId id="269"/>
            <p14:sldId id="270"/>
            <p14:sldId id="361"/>
          </p14:sldIdLst>
        </p14:section>
        <p14:section name="Untitled Section" id="{D26A6D36-97C8-4D96-8BCE-BC88A474A9C1}">
          <p14:sldIdLst>
            <p14:sldId id="354"/>
            <p14:sldId id="321"/>
            <p14:sldId id="337"/>
            <p14:sldId id="336"/>
            <p14:sldId id="358"/>
            <p14:sldId id="338"/>
            <p14:sldId id="339"/>
            <p14:sldId id="372"/>
            <p14:sldId id="325"/>
            <p14:sldId id="360"/>
            <p14:sldId id="278"/>
            <p14:sldId id="291"/>
            <p14:sldId id="362"/>
            <p14:sldId id="363"/>
            <p14:sldId id="364"/>
            <p14:sldId id="365"/>
            <p14:sldId id="366"/>
            <p14:sldId id="312"/>
            <p14:sldId id="283"/>
            <p14:sldId id="284"/>
            <p14:sldId id="367"/>
            <p14:sldId id="282"/>
            <p14:sldId id="300"/>
            <p14:sldId id="306"/>
            <p14:sldId id="307"/>
            <p14:sldId id="308"/>
            <p14:sldId id="309"/>
            <p14:sldId id="369"/>
            <p14:sldId id="370"/>
            <p14:sldId id="299"/>
            <p14:sldId id="373"/>
            <p14:sldId id="371"/>
            <p14:sldId id="374"/>
            <p14:sldId id="28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0EA50C-45D7-4EA7-9227-B330C686E4EA}" v="2" dt="2021-05-25T13:29:34.8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94" autoAdjust="0"/>
    <p:restoredTop sz="94660"/>
  </p:normalViewPr>
  <p:slideViewPr>
    <p:cSldViewPr snapToGrid="0">
      <p:cViewPr varScale="1">
        <p:scale>
          <a:sx n="128" d="100"/>
          <a:sy n="128" d="100"/>
        </p:scale>
        <p:origin x="1920" y="176"/>
      </p:cViewPr>
      <p:guideLst/>
    </p:cSldViewPr>
  </p:slideViewPr>
  <p:notesTextViewPr>
    <p:cViewPr>
      <p:scale>
        <a:sx n="1" d="1"/>
        <a:sy n="1" d="1"/>
      </p:scale>
      <p:origin x="0" y="0"/>
    </p:cViewPr>
  </p:notesTextViewPr>
  <p:sorterViewPr>
    <p:cViewPr>
      <p:scale>
        <a:sx n="100" d="100"/>
        <a:sy n="100" d="100"/>
      </p:scale>
      <p:origin x="0" y="-789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55" Type="http://schemas.openxmlformats.org/officeDocument/2006/relationships/font" Target="fonts/font5.fntdata"/><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font" Target="fonts/font3.fntdata"/><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font" Target="fonts/font1.fntdata"/><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font" Target="fonts/font2.fntdata"/><Relationship Id="rId60"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ED0985A-A3BF-4352-8050-43B5DDF08308}"/>
              </a:ext>
            </a:extLst>
          </p:cNvPr>
          <p:cNvSpPr>
            <a:spLocks noMove="1" noResize="1"/>
          </p:cNvSpPr>
          <p:nvPr/>
        </p:nvSpPr>
        <p:spPr>
          <a:xfrm>
            <a:off x="0" y="0"/>
            <a:ext cx="6950070" cy="9236070"/>
          </a:xfrm>
          <a:prstGeom prst="rect">
            <a:avLst/>
          </a:prstGeom>
          <a:solidFill>
            <a:srgbClr val="FFFFFF"/>
          </a:solidFill>
          <a:ln cap="flat">
            <a:noFill/>
            <a:prstDash val="solid"/>
          </a:ln>
        </p:spPr>
        <p:txBody>
          <a:bodyPr vert="horz" wrap="none" lIns="91037" tIns="45509" rIns="91037" bIns="45509" anchor="ctr" anchorCtr="1" compatLnSpc="1">
            <a:noAutofit/>
          </a:bodyPr>
          <a:lstStyle/>
          <a:p>
            <a:pPr marL="0" marR="0" lvl="0" indent="0" algn="l" defTabSz="924915" rtl="0" fontAlgn="auto" hangingPunct="1">
              <a:lnSpc>
                <a:spcPct val="100000"/>
              </a:lnSpc>
              <a:spcBef>
                <a:spcPts val="0"/>
              </a:spcBef>
              <a:spcAft>
                <a:spcPts val="0"/>
              </a:spcAft>
              <a:buNone/>
              <a:tabLst>
                <a:tab pos="0" algn="l"/>
                <a:tab pos="924915" algn="l"/>
                <a:tab pos="1849831" algn="l"/>
                <a:tab pos="2774746" algn="l"/>
                <a:tab pos="3699662" algn="l"/>
                <a:tab pos="4624577" algn="l"/>
                <a:tab pos="5549493" algn="l"/>
                <a:tab pos="6474409" algn="l"/>
                <a:tab pos="7399324" algn="l"/>
                <a:tab pos="8324240" algn="l"/>
                <a:tab pos="9249156" algn="l"/>
                <a:tab pos="10174071" algn="l"/>
              </a:tabLst>
              <a:defRPr sz="1800" b="0" i="0" u="none" strike="noStrike" kern="0" cap="none" spc="0" baseline="0">
                <a:solidFill>
                  <a:srgbClr val="000000"/>
                </a:solidFill>
                <a:uFillTx/>
              </a:defRPr>
            </a:pPr>
            <a:endParaRPr lang="en-US" sz="1800" b="0" i="0" u="none" strike="noStrike" kern="0" cap="none" spc="0" baseline="0" dirty="0">
              <a:solidFill>
                <a:srgbClr val="000000"/>
              </a:solidFill>
              <a:uFillTx/>
              <a:latin typeface="Arial" pitchFamily="2"/>
              <a:ea typeface="Microsoft YaHei" pitchFamily="2"/>
              <a:cs typeface="Arial" pitchFamily="2"/>
            </a:endParaRPr>
          </a:p>
        </p:txBody>
      </p:sp>
      <p:sp>
        <p:nvSpPr>
          <p:cNvPr id="3" name="Header Placeholder 2">
            <a:extLst>
              <a:ext uri="{FF2B5EF4-FFF2-40B4-BE49-F238E27FC236}">
                <a16:creationId xmlns:a16="http://schemas.microsoft.com/office/drawing/2014/main" id="{31D2DB2A-5A98-4F1C-9266-8C249C18B35F}"/>
              </a:ext>
            </a:extLst>
          </p:cNvPr>
          <p:cNvSpPr txBox="1">
            <a:spLocks noGrp="1"/>
          </p:cNvSpPr>
          <p:nvPr>
            <p:ph type="hdr" sz="quarter"/>
          </p:nvPr>
        </p:nvSpPr>
        <p:spPr>
          <a:xfrm>
            <a:off x="-356" y="0"/>
            <a:ext cx="3011695" cy="461799"/>
          </a:xfrm>
          <a:prstGeom prst="rect">
            <a:avLst/>
          </a:prstGeom>
          <a:noFill/>
          <a:ln>
            <a:noFill/>
          </a:ln>
        </p:spPr>
        <p:txBody>
          <a:bodyPr vert="horz" wrap="square" lIns="91037" tIns="47338" rIns="91037" bIns="47338" anchor="t" anchorCtr="0" compatLnSpc="1">
            <a:noAutofit/>
          </a:bodyPr>
          <a:lstStyle/>
          <a:p>
            <a:pPr marL="0" marR="0" lvl="0" indent="0" algn="l" defTabSz="924915" rtl="0" fontAlgn="auto" hangingPunct="1">
              <a:lnSpc>
                <a:spcPct val="100000"/>
              </a:lnSpc>
              <a:spcBef>
                <a:spcPts val="0"/>
              </a:spcBef>
              <a:spcAft>
                <a:spcPts val="0"/>
              </a:spcAft>
              <a:buNone/>
              <a:tabLst>
                <a:tab pos="0" algn="l"/>
                <a:tab pos="924915" algn="l"/>
                <a:tab pos="1849831" algn="l"/>
                <a:tab pos="2774746" algn="l"/>
                <a:tab pos="3699662" algn="l"/>
                <a:tab pos="4624577" algn="l"/>
                <a:tab pos="5549493" algn="l"/>
                <a:tab pos="6474409" algn="l"/>
                <a:tab pos="7399324" algn="l"/>
                <a:tab pos="8324240" algn="l"/>
                <a:tab pos="9249156" algn="l"/>
                <a:tab pos="10174071" algn="l"/>
              </a:tabLst>
              <a:defRPr sz="1800" b="0" i="0" u="none" strike="noStrike" kern="0" cap="none" spc="0" baseline="0">
                <a:solidFill>
                  <a:srgbClr val="000000"/>
                </a:solidFill>
                <a:uFillTx/>
              </a:defRPr>
            </a:pPr>
            <a:endParaRPr lang="en-US" sz="1200" b="0" i="0" u="none" strike="noStrike" kern="0" cap="none" spc="0" baseline="0" dirty="0">
              <a:solidFill>
                <a:srgbClr val="000000"/>
              </a:solidFill>
              <a:uFillTx/>
              <a:latin typeface="Arial" pitchFamily="2"/>
              <a:ea typeface="Microsoft YaHei" pitchFamily="2"/>
              <a:cs typeface="Arial" pitchFamily="2"/>
            </a:endParaRPr>
          </a:p>
        </p:txBody>
      </p:sp>
      <p:sp>
        <p:nvSpPr>
          <p:cNvPr id="4" name="Date Placeholder 3">
            <a:extLst>
              <a:ext uri="{FF2B5EF4-FFF2-40B4-BE49-F238E27FC236}">
                <a16:creationId xmlns:a16="http://schemas.microsoft.com/office/drawing/2014/main" id="{50BE6469-7E77-4AB2-A6B5-C1071E1212E4}"/>
              </a:ext>
            </a:extLst>
          </p:cNvPr>
          <p:cNvSpPr txBox="1">
            <a:spLocks noGrp="1"/>
          </p:cNvSpPr>
          <p:nvPr>
            <p:ph type="dt" sz="quarter" idx="1"/>
          </p:nvPr>
        </p:nvSpPr>
        <p:spPr>
          <a:xfrm>
            <a:off x="3936546" y="0"/>
            <a:ext cx="3011695" cy="461799"/>
          </a:xfrm>
          <a:prstGeom prst="rect">
            <a:avLst/>
          </a:prstGeom>
          <a:noFill/>
          <a:ln>
            <a:noFill/>
          </a:ln>
        </p:spPr>
        <p:txBody>
          <a:bodyPr vert="horz" wrap="square" lIns="91037" tIns="47338" rIns="91037" bIns="47338" anchor="t" anchorCtr="0" compatLnSpc="1">
            <a:noAutofit/>
          </a:bodyPr>
          <a:lstStyle/>
          <a:p>
            <a:pPr marL="0" marR="0" lvl="0" indent="0" algn="r" defTabSz="924915" rtl="0" fontAlgn="auto" hangingPunct="1">
              <a:lnSpc>
                <a:spcPct val="100000"/>
              </a:lnSpc>
              <a:spcBef>
                <a:spcPts val="0"/>
              </a:spcBef>
              <a:spcAft>
                <a:spcPts val="0"/>
              </a:spcAft>
              <a:buNone/>
              <a:tabLst>
                <a:tab pos="0" algn="l"/>
                <a:tab pos="924915" algn="l"/>
                <a:tab pos="1849831" algn="l"/>
                <a:tab pos="2774746" algn="l"/>
                <a:tab pos="3699662" algn="l"/>
                <a:tab pos="4624577" algn="l"/>
                <a:tab pos="5549493" algn="l"/>
                <a:tab pos="6474409" algn="l"/>
                <a:tab pos="7399324" algn="l"/>
                <a:tab pos="8324240" algn="l"/>
                <a:tab pos="9249156" algn="l"/>
                <a:tab pos="10174071" algn="l"/>
              </a:tabLst>
              <a:defRPr sz="1800" b="0" i="0" u="none" strike="noStrike" kern="0" cap="none" spc="0" baseline="0">
                <a:solidFill>
                  <a:srgbClr val="000000"/>
                </a:solidFill>
                <a:uFillTx/>
              </a:defRPr>
            </a:pPr>
            <a:endParaRPr lang="en-US" sz="1200" b="0" i="0" u="none" strike="noStrike" kern="0" cap="none" spc="0" baseline="0" dirty="0">
              <a:solidFill>
                <a:srgbClr val="000000"/>
              </a:solidFill>
              <a:uFillTx/>
              <a:latin typeface="Arial" pitchFamily="2"/>
              <a:ea typeface="Microsoft YaHei" pitchFamily="2"/>
              <a:cs typeface="Arial" pitchFamily="2"/>
            </a:endParaRPr>
          </a:p>
        </p:txBody>
      </p:sp>
      <p:sp>
        <p:nvSpPr>
          <p:cNvPr id="5" name="Footer Placeholder 4">
            <a:extLst>
              <a:ext uri="{FF2B5EF4-FFF2-40B4-BE49-F238E27FC236}">
                <a16:creationId xmlns:a16="http://schemas.microsoft.com/office/drawing/2014/main" id="{58D89B0A-4FFF-478B-A0B4-6CB89B284C6D}"/>
              </a:ext>
            </a:extLst>
          </p:cNvPr>
          <p:cNvSpPr txBox="1">
            <a:spLocks noGrp="1"/>
          </p:cNvSpPr>
          <p:nvPr>
            <p:ph type="ftr" sz="quarter" idx="2"/>
          </p:nvPr>
        </p:nvSpPr>
        <p:spPr>
          <a:xfrm>
            <a:off x="-356" y="8772817"/>
            <a:ext cx="3011695" cy="461799"/>
          </a:xfrm>
          <a:prstGeom prst="rect">
            <a:avLst/>
          </a:prstGeom>
          <a:noFill/>
          <a:ln>
            <a:noFill/>
          </a:ln>
        </p:spPr>
        <p:txBody>
          <a:bodyPr vert="horz" wrap="square" lIns="91037" tIns="47338" rIns="91037" bIns="47338" anchor="b" anchorCtr="0" compatLnSpc="1">
            <a:noAutofit/>
          </a:bodyPr>
          <a:lstStyle/>
          <a:p>
            <a:pPr marL="0" marR="0" lvl="0" indent="0" algn="l" defTabSz="924915" rtl="0" fontAlgn="auto" hangingPunct="1">
              <a:lnSpc>
                <a:spcPct val="100000"/>
              </a:lnSpc>
              <a:spcBef>
                <a:spcPts val="0"/>
              </a:spcBef>
              <a:spcAft>
                <a:spcPts val="0"/>
              </a:spcAft>
              <a:buNone/>
              <a:tabLst>
                <a:tab pos="0" algn="l"/>
                <a:tab pos="924915" algn="l"/>
                <a:tab pos="1849831" algn="l"/>
                <a:tab pos="2774746" algn="l"/>
                <a:tab pos="3699662" algn="l"/>
                <a:tab pos="4624577" algn="l"/>
                <a:tab pos="5549493" algn="l"/>
                <a:tab pos="6474409" algn="l"/>
                <a:tab pos="7399324" algn="l"/>
                <a:tab pos="8324240" algn="l"/>
                <a:tab pos="9249156" algn="l"/>
                <a:tab pos="10174071" algn="l"/>
              </a:tabLst>
              <a:defRPr sz="1800" b="0" i="0" u="none" strike="noStrike" kern="0" cap="none" spc="0" baseline="0">
                <a:solidFill>
                  <a:srgbClr val="000000"/>
                </a:solidFill>
                <a:uFillTx/>
              </a:defRPr>
            </a:pPr>
            <a:endParaRPr lang="en-US" sz="1200" b="0" i="0" u="none" strike="noStrike" kern="0" cap="none" spc="0" baseline="0" dirty="0">
              <a:solidFill>
                <a:srgbClr val="000000"/>
              </a:solidFill>
              <a:uFillTx/>
              <a:latin typeface="Arial" pitchFamily="2"/>
              <a:ea typeface="Microsoft YaHei" pitchFamily="2"/>
              <a:cs typeface="Arial" pitchFamily="2"/>
            </a:endParaRPr>
          </a:p>
        </p:txBody>
      </p:sp>
      <p:sp>
        <p:nvSpPr>
          <p:cNvPr id="6" name="Slide Number Placeholder 5">
            <a:extLst>
              <a:ext uri="{FF2B5EF4-FFF2-40B4-BE49-F238E27FC236}">
                <a16:creationId xmlns:a16="http://schemas.microsoft.com/office/drawing/2014/main" id="{91CB1A6E-E440-47DE-BE5D-DF4D322A74C3}"/>
              </a:ext>
            </a:extLst>
          </p:cNvPr>
          <p:cNvSpPr txBox="1">
            <a:spLocks noGrp="1"/>
          </p:cNvSpPr>
          <p:nvPr>
            <p:ph type="sldNum" sz="quarter" idx="3"/>
          </p:nvPr>
        </p:nvSpPr>
        <p:spPr>
          <a:xfrm>
            <a:off x="3936546" y="8772817"/>
            <a:ext cx="3011695" cy="461799"/>
          </a:xfrm>
          <a:prstGeom prst="rect">
            <a:avLst/>
          </a:prstGeom>
          <a:noFill/>
          <a:ln>
            <a:noFill/>
          </a:ln>
        </p:spPr>
        <p:txBody>
          <a:bodyPr vert="horz" wrap="square" lIns="91037" tIns="47338" rIns="91037" bIns="47338" anchor="b" anchorCtr="0" compatLnSpc="1">
            <a:noAutofit/>
          </a:bodyPr>
          <a:lstStyle/>
          <a:p>
            <a:pPr marL="0" marR="0" lvl="0" indent="0" algn="r" defTabSz="924915" rtl="0" fontAlgn="auto" hangingPunct="1">
              <a:lnSpc>
                <a:spcPct val="100000"/>
              </a:lnSpc>
              <a:spcBef>
                <a:spcPts val="0"/>
              </a:spcBef>
              <a:spcAft>
                <a:spcPts val="0"/>
              </a:spcAft>
              <a:buNone/>
              <a:tabLst>
                <a:tab pos="0" algn="l"/>
                <a:tab pos="924915" algn="l"/>
                <a:tab pos="1849831" algn="l"/>
                <a:tab pos="2774746" algn="l"/>
                <a:tab pos="3699662" algn="l"/>
                <a:tab pos="4624577" algn="l"/>
                <a:tab pos="5549493" algn="l"/>
                <a:tab pos="6474409" algn="l"/>
                <a:tab pos="7399324" algn="l"/>
                <a:tab pos="8324240" algn="l"/>
                <a:tab pos="9249156" algn="l"/>
                <a:tab pos="10174071" algn="l"/>
              </a:tabLst>
              <a:defRPr sz="1800" b="0" i="0" u="none" strike="noStrike" kern="0" cap="none" spc="0" baseline="0">
                <a:solidFill>
                  <a:srgbClr val="000000"/>
                </a:solidFill>
                <a:uFillTx/>
              </a:defRPr>
            </a:pPr>
            <a:fld id="{B84A7768-9C6C-46CB-A39E-CC7E4DF89757}" type="slidenum">
              <a:t>‹#›</a:t>
            </a:fld>
            <a:endParaRPr lang="en-US" sz="1200" b="0" i="0" u="none" strike="noStrike" kern="0" cap="none" spc="0" baseline="0" dirty="0">
              <a:solidFill>
                <a:srgbClr val="000000"/>
              </a:solidFill>
              <a:uFillTx/>
              <a:latin typeface="Arial" pitchFamily="2"/>
              <a:ea typeface="Microsoft YaHei" pitchFamily="2"/>
              <a:cs typeface="Arial" pitchFamily="2"/>
            </a:endParaRPr>
          </a:p>
        </p:txBody>
      </p:sp>
    </p:spTree>
    <p:extLst>
      <p:ext uri="{BB962C8B-B14F-4D97-AF65-F5344CB8AC3E}">
        <p14:creationId xmlns:p14="http://schemas.microsoft.com/office/powerpoint/2010/main" val="24868357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729DF52-5792-4CEA-882B-82D0CE24D0F3}"/>
              </a:ext>
            </a:extLst>
          </p:cNvPr>
          <p:cNvSpPr>
            <a:spLocks noGrp="1" noRot="1" noChangeAspect="1"/>
          </p:cNvSpPr>
          <p:nvPr>
            <p:ph type="sldImg" idx="2"/>
          </p:nvPr>
        </p:nvSpPr>
        <p:spPr>
          <a:xfrm>
            <a:off x="0" y="701673"/>
            <a:ext cx="0" cy="0"/>
          </a:xfrm>
          <a:prstGeom prst="rect">
            <a:avLst/>
          </a:prstGeom>
          <a:noFill/>
          <a:ln>
            <a:noFill/>
            <a:prstDash val="solid"/>
          </a:ln>
        </p:spPr>
      </p:sp>
      <p:sp>
        <p:nvSpPr>
          <p:cNvPr id="3" name="Notes Placeholder 2">
            <a:extLst>
              <a:ext uri="{FF2B5EF4-FFF2-40B4-BE49-F238E27FC236}">
                <a16:creationId xmlns:a16="http://schemas.microsoft.com/office/drawing/2014/main" id="{A88BCC44-864E-4118-A213-00459AC315D7}"/>
              </a:ext>
            </a:extLst>
          </p:cNvPr>
          <p:cNvSpPr txBox="1">
            <a:spLocks noGrp="1"/>
          </p:cNvSpPr>
          <p:nvPr>
            <p:ph type="body" sz="quarter" idx="3"/>
          </p:nvPr>
        </p:nvSpPr>
        <p:spPr>
          <a:xfrm>
            <a:off x="695008" y="4387135"/>
            <a:ext cx="5559698" cy="4155874"/>
          </a:xfrm>
          <a:prstGeom prst="rect">
            <a:avLst/>
          </a:prstGeom>
          <a:noFill/>
          <a:ln>
            <a:noFill/>
          </a:ln>
        </p:spPr>
        <p:txBody>
          <a:bodyPr vert="horz" wrap="square" lIns="0" tIns="0" rIns="0" bIns="0" anchor="t" anchorCtr="0" compatLnSpc="1">
            <a:noAutofit/>
          </a:bodyPr>
          <a:lstStyle/>
          <a:p>
            <a:pPr lvl="0"/>
            <a:endParaRPr lang="en-US"/>
          </a:p>
        </p:txBody>
      </p:sp>
    </p:spTree>
    <p:extLst>
      <p:ext uri="{BB962C8B-B14F-4D97-AF65-F5344CB8AC3E}">
        <p14:creationId xmlns:p14="http://schemas.microsoft.com/office/powerpoint/2010/main" val="329804014"/>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450"/>
      </a:spcBef>
      <a:spcAft>
        <a:spcPts val="0"/>
      </a:spcAft>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i="0" u="none" strike="noStrike" kern="0" cap="none" spc="0" baseline="0">
        <a:solidFill>
          <a:srgbClr val="000000"/>
        </a:solidFill>
        <a:highlight>
          <a:scrgbClr r="0" g="0" b="0">
            <a:alpha val="0"/>
          </a:scrgbClr>
        </a:highlight>
        <a:uFillTx/>
        <a:latin typeface="Arial" pitchFamily="2"/>
        <a:ea typeface="Microsoft YaHei" pitchFamily="2"/>
        <a:cs typeface="Arial"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wisegeek.com/what-is-clinical-research.htm" TargetMode="External"/><Relationship Id="rId2" Type="http://schemas.openxmlformats.org/officeDocument/2006/relationships/slide" Target="../slides/slide32.xml"/><Relationship Id="rId1" Type="http://schemas.openxmlformats.org/officeDocument/2006/relationships/notesMaster" Target="../notesMasters/notesMaster1.xml"/><Relationship Id="rId6" Type="http://schemas.openxmlformats.org/officeDocument/2006/relationships/hyperlink" Target="https://www.wisegeek.com/what-is-the-fda.htm" TargetMode="External"/><Relationship Id="rId5" Type="http://schemas.openxmlformats.org/officeDocument/2006/relationships/hyperlink" Target="https://www.wisegeek.com/what-are-clinical-trials.htm" TargetMode="External"/><Relationship Id="rId4" Type="http://schemas.openxmlformats.org/officeDocument/2006/relationships/hyperlink" Target="https://www.wisegeek.com/what-is-drug-development.htm" TargetMode="Externa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A875C6B-645A-49A9-B6C4-24A8EFE2AA90}"/>
              </a:ext>
            </a:extLst>
          </p:cNvPr>
          <p:cNvSpPr>
            <a:spLocks noGrp="1" noRot="1" noChangeAspect="1"/>
          </p:cNvSpPr>
          <p:nvPr>
            <p:ph type="sldImg"/>
          </p:nvPr>
        </p:nvSpPr>
        <p:spPr>
          <a:xfrm>
            <a:off x="1166813" y="701675"/>
            <a:ext cx="4616450" cy="3462338"/>
          </a:xfrm>
          <a:solidFill>
            <a:srgbClr val="729FCF"/>
          </a:solidFill>
          <a:ln w="25402">
            <a:solidFill>
              <a:srgbClr val="3465A4"/>
            </a:solidFill>
            <a:prstDash val="solid"/>
          </a:ln>
        </p:spPr>
      </p:sp>
      <p:sp>
        <p:nvSpPr>
          <p:cNvPr id="3" name="Notes Placeholder 2">
            <a:extLst>
              <a:ext uri="{FF2B5EF4-FFF2-40B4-BE49-F238E27FC236}">
                <a16:creationId xmlns:a16="http://schemas.microsoft.com/office/drawing/2014/main" id="{BB72EA5A-E9BC-465F-AFB6-0E4E8CF4615E}"/>
              </a:ext>
            </a:extLst>
          </p:cNvPr>
          <p:cNvSpPr txBox="1">
            <a:spLocks noGrp="1"/>
          </p:cNvSpPr>
          <p:nvPr>
            <p:ph type="body" sz="quarter" idx="1"/>
          </p:nvPr>
        </p:nvSpPr>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D637000-DB23-4AA3-8120-968797BD027E}"/>
              </a:ext>
            </a:extLst>
          </p:cNvPr>
          <p:cNvSpPr>
            <a:spLocks noGrp="1" noRot="1" noChangeAspect="1"/>
          </p:cNvSpPr>
          <p:nvPr>
            <p:ph type="sldImg"/>
          </p:nvPr>
        </p:nvSpPr>
        <p:spPr>
          <a:xfrm>
            <a:off x="1588" y="0"/>
            <a:ext cx="0" cy="0"/>
          </a:xfrm>
          <a:solidFill>
            <a:srgbClr val="729FCF"/>
          </a:solidFill>
          <a:ln w="25402">
            <a:solidFill>
              <a:srgbClr val="3465A4"/>
            </a:solidFill>
            <a:prstDash val="solid"/>
          </a:ln>
        </p:spPr>
      </p:sp>
      <p:sp>
        <p:nvSpPr>
          <p:cNvPr id="3" name="Notes Placeholder 2">
            <a:extLst>
              <a:ext uri="{FF2B5EF4-FFF2-40B4-BE49-F238E27FC236}">
                <a16:creationId xmlns:a16="http://schemas.microsoft.com/office/drawing/2014/main" id="{5195BA9C-F816-4ABB-AC9C-21C09352A40B}"/>
              </a:ext>
            </a:extLst>
          </p:cNvPr>
          <p:cNvSpPr txBox="1">
            <a:spLocks noGrp="1"/>
          </p:cNvSpPr>
          <p:nvPr>
            <p:ph type="body" sz="quarter" idx="1"/>
          </p:nvPr>
        </p:nvSpPr>
        <p:spPr/>
        <p:txBody>
          <a:bodyPr/>
          <a:lstStyle/>
          <a:p>
            <a:pPr lvl="0"/>
            <a:r>
              <a:rPr lang="en-US" dirty="0"/>
              <a:t>.  For example, oncology studies are frequently highly complex and, in general, will be more costly than say an ophthalmology study with the same number of sites and subjects.</a:t>
            </a:r>
          </a:p>
          <a:p>
            <a:pPr lvl="0"/>
            <a:r>
              <a:rPr lang="en-US" dirty="0"/>
              <a:t>.  Later phase studies where an accurate assessment of efficacy is needed tend to be more expensive than earlier phase studies where establishing safety is the primary objective.</a:t>
            </a:r>
          </a:p>
          <a:p>
            <a:pPr lvl="0"/>
            <a:r>
              <a:rPr lang="en-US" dirty="0"/>
              <a:t>.  Geography is also important.  In general, costs will increase for every additional country you add.  Also keep in mind that conducting studies in some countries will be more expensive than in others.</a:t>
            </a:r>
          </a:p>
          <a:p>
            <a:pPr lvl="0"/>
            <a:r>
              <a:rPr lang="en-US" dirty="0"/>
              <a:t>This includes direct costs from the CRO to monitor and manage the data as well as increased pass through costs from sites and central labs.</a:t>
            </a:r>
          </a:p>
          <a:p>
            <a:pPr lvl="0"/>
            <a:endParaRPr lang="en-US" dirty="0"/>
          </a:p>
          <a:p>
            <a:pPr lvl="0"/>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A1F74E1-6D23-436F-A4C9-C71234FEB07C}"/>
              </a:ext>
            </a:extLst>
          </p:cNvPr>
          <p:cNvSpPr>
            <a:spLocks noGrp="1" noRot="1" noChangeAspect="1"/>
          </p:cNvSpPr>
          <p:nvPr>
            <p:ph type="sldImg"/>
          </p:nvPr>
        </p:nvSpPr>
        <p:spPr>
          <a:xfrm>
            <a:off x="1166813" y="701675"/>
            <a:ext cx="4616450" cy="3462338"/>
          </a:xfrm>
          <a:solidFill>
            <a:srgbClr val="729FCF"/>
          </a:solidFill>
          <a:ln w="25402">
            <a:solidFill>
              <a:srgbClr val="3465A4"/>
            </a:solidFill>
            <a:prstDash val="solid"/>
          </a:ln>
        </p:spPr>
      </p:sp>
      <p:sp>
        <p:nvSpPr>
          <p:cNvPr id="3" name="Notes Placeholder 2">
            <a:extLst>
              <a:ext uri="{FF2B5EF4-FFF2-40B4-BE49-F238E27FC236}">
                <a16:creationId xmlns:a16="http://schemas.microsoft.com/office/drawing/2014/main" id="{BBDBE11A-71D7-4D35-A3FC-B50F4B35600D}"/>
              </a:ext>
            </a:extLst>
          </p:cNvPr>
          <p:cNvSpPr txBox="1">
            <a:spLocks noGrp="1"/>
          </p:cNvSpPr>
          <p:nvPr>
            <p:ph type="body" sz="quarter" idx="1"/>
          </p:nvPr>
        </p:nvSpPr>
        <p:spPr/>
        <p:txBody>
          <a:bodyPr/>
          <a:lstStyle/>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6AA9E9F-54B7-4790-9734-68BFD35862C1}"/>
              </a:ext>
            </a:extLst>
          </p:cNvPr>
          <p:cNvSpPr>
            <a:spLocks noGrp="1" noRot="1" noChangeAspect="1"/>
          </p:cNvSpPr>
          <p:nvPr>
            <p:ph type="sldImg"/>
          </p:nvPr>
        </p:nvSpPr>
        <p:spPr>
          <a:xfrm>
            <a:off x="0" y="701675"/>
            <a:ext cx="0" cy="0"/>
          </a:xfrm>
        </p:spPr>
      </p:sp>
      <p:sp>
        <p:nvSpPr>
          <p:cNvPr id="3" name="Notes Placeholder 2">
            <a:extLst>
              <a:ext uri="{FF2B5EF4-FFF2-40B4-BE49-F238E27FC236}">
                <a16:creationId xmlns:a16="http://schemas.microsoft.com/office/drawing/2014/main" id="{FFEB1359-CA81-4876-8EED-2ED3E2256C51}"/>
              </a:ext>
            </a:extLst>
          </p:cNvPr>
          <p:cNvSpPr txBox="1">
            <a:spLocks noGrp="1"/>
          </p:cNvSpPr>
          <p:nvPr>
            <p:ph type="body" sz="quarter" idx="1"/>
          </p:nvPr>
        </p:nvSpPr>
        <p:spPr/>
        <p:txBody>
          <a:bodyPr/>
          <a:lstStyle/>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EF80BD6-E928-4154-8A39-3A8647A89940}"/>
              </a:ext>
            </a:extLst>
          </p:cNvPr>
          <p:cNvSpPr>
            <a:spLocks noGrp="1" noRot="1" noChangeAspect="1"/>
          </p:cNvSpPr>
          <p:nvPr>
            <p:ph type="sldImg"/>
          </p:nvPr>
        </p:nvSpPr>
        <p:spPr>
          <a:xfrm>
            <a:off x="0" y="701675"/>
            <a:ext cx="0" cy="0"/>
          </a:xfrm>
          <a:solidFill>
            <a:srgbClr val="729FCF"/>
          </a:solidFill>
          <a:ln w="25402">
            <a:solidFill>
              <a:srgbClr val="3465A4"/>
            </a:solidFill>
            <a:prstDash val="solid"/>
          </a:ln>
        </p:spPr>
      </p:sp>
      <p:sp>
        <p:nvSpPr>
          <p:cNvPr id="3" name="Notes Placeholder 2">
            <a:extLst>
              <a:ext uri="{FF2B5EF4-FFF2-40B4-BE49-F238E27FC236}">
                <a16:creationId xmlns:a16="http://schemas.microsoft.com/office/drawing/2014/main" id="{70135DBD-76EB-4260-9F35-152D51D24EE9}"/>
              </a:ext>
            </a:extLst>
          </p:cNvPr>
          <p:cNvSpPr txBox="1">
            <a:spLocks noGrp="1"/>
          </p:cNvSpPr>
          <p:nvPr>
            <p:ph type="body" sz="quarter" idx="1"/>
          </p:nvPr>
        </p:nvSpPr>
        <p:spPr/>
        <p:txBody>
          <a:bodyPr/>
          <a:lstStyle/>
          <a:p>
            <a:pPr lvl="0"/>
            <a:r>
              <a:rPr lang="en-US" dirty="0">
                <a:hlinkClick r:id="rId3"/>
              </a:rPr>
              <a:t>clinical research</a:t>
            </a:r>
            <a:r>
              <a:rPr lang="en-US" dirty="0"/>
              <a:t> organization (CRO), also called a contract research organization is a company that works in the pharmaceutical industry in most cases. The clinical research organization may be involved in all processes of developing new pharmaceuticals. Others merely administer tests on newly developed drugs. </a:t>
            </a:r>
          </a:p>
          <a:p>
            <a:pPr lvl="0"/>
            <a:r>
              <a:rPr lang="en-US" dirty="0"/>
              <a:t>Some large drug manufacturing companies have a clinical research organization within the company. Others prefer to outsource testing and </a:t>
            </a:r>
            <a:r>
              <a:rPr lang="en-US" dirty="0">
                <a:hlinkClick r:id="rId4"/>
              </a:rPr>
              <a:t>drug development</a:t>
            </a:r>
            <a:r>
              <a:rPr lang="en-US" dirty="0"/>
              <a:t> to other organizations specifically designed for this purpose. By hiring an independent clinical research organization to administer testing, results of testing are less questioned, since the independent organization has no self-interest in promoting a bad drug. Increasingly as some medications, which were tested by their makers, have proven not to do what they promise, the independent clinical research organization has been shown to be invaluable to pharmaceutical companies.</a:t>
            </a:r>
          </a:p>
          <a:p>
            <a:pPr lvl="0"/>
            <a:r>
              <a:rPr lang="en-US" dirty="0"/>
              <a:t>In addition to </a:t>
            </a:r>
            <a:r>
              <a:rPr lang="en-US" dirty="0">
                <a:hlinkClick r:id="rId5"/>
              </a:rPr>
              <a:t>clinical trials</a:t>
            </a:r>
            <a:r>
              <a:rPr lang="en-US" dirty="0"/>
              <a:t> on a variety of pharmaceuticals and different chemicals, a US clinical research organization may prepare the way for successful chemicals to be approved by the Food and Drug Administration (</a:t>
            </a:r>
            <a:r>
              <a:rPr lang="en-US" dirty="0">
                <a:hlinkClick r:id="rId6"/>
              </a:rPr>
              <a:t>FDA</a:t>
            </a:r>
            <a:r>
              <a:rPr lang="en-US" dirty="0"/>
              <a:t>). FDA requirements are significant, and amassing a large amount of positive data about a chemical helps to quickly move the drug into the approved category. The clinical research organization may help prepare all FDA paperwork and supporting documents needed to gain approval.</a:t>
            </a:r>
          </a:p>
          <a:p>
            <a:pPr lvl="0"/>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5B144AB-DE35-4CD2-AD06-C104F8D71CCE}"/>
              </a:ext>
            </a:extLst>
          </p:cNvPr>
          <p:cNvSpPr>
            <a:spLocks noGrp="1" noRot="1" noChangeAspect="1"/>
          </p:cNvSpPr>
          <p:nvPr>
            <p:ph type="sldImg"/>
          </p:nvPr>
        </p:nvSpPr>
        <p:spPr>
          <a:xfrm>
            <a:off x="0" y="701675"/>
            <a:ext cx="0" cy="0"/>
          </a:xfrm>
          <a:solidFill>
            <a:srgbClr val="729FCF"/>
          </a:solidFill>
          <a:ln w="25402">
            <a:solidFill>
              <a:srgbClr val="3465A4"/>
            </a:solidFill>
            <a:prstDash val="solid"/>
          </a:ln>
        </p:spPr>
      </p:sp>
      <p:sp>
        <p:nvSpPr>
          <p:cNvPr id="3" name="Notes Placeholder 2">
            <a:extLst>
              <a:ext uri="{FF2B5EF4-FFF2-40B4-BE49-F238E27FC236}">
                <a16:creationId xmlns:a16="http://schemas.microsoft.com/office/drawing/2014/main" id="{7E9BD6D3-3044-4EA2-B9B0-6CB6776F16C7}"/>
              </a:ext>
            </a:extLst>
          </p:cNvPr>
          <p:cNvSpPr txBox="1">
            <a:spLocks noGrp="1"/>
          </p:cNvSpPr>
          <p:nvPr>
            <p:ph type="body" sz="quarter" idx="1"/>
          </p:nvPr>
        </p:nvSpPr>
        <p:spPr/>
        <p:txBody>
          <a:bodyPr/>
          <a:lstStyle/>
          <a:p>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411F4C8-DC97-4106-B31C-316A5DAAAB31}"/>
              </a:ext>
            </a:extLst>
          </p:cNvPr>
          <p:cNvSpPr>
            <a:spLocks noGrp="1" noRot="1" noChangeAspect="1"/>
          </p:cNvSpPr>
          <p:nvPr>
            <p:ph type="sldImg"/>
          </p:nvPr>
        </p:nvSpPr>
        <p:spPr>
          <a:xfrm>
            <a:off x="0" y="701675"/>
            <a:ext cx="0" cy="0"/>
          </a:xfrm>
          <a:solidFill>
            <a:srgbClr val="729FCF"/>
          </a:solidFill>
          <a:ln w="25402">
            <a:solidFill>
              <a:srgbClr val="3465A4"/>
            </a:solidFill>
            <a:prstDash val="solid"/>
          </a:ln>
        </p:spPr>
      </p:sp>
      <p:sp>
        <p:nvSpPr>
          <p:cNvPr id="3" name="Notes Placeholder 2">
            <a:extLst>
              <a:ext uri="{FF2B5EF4-FFF2-40B4-BE49-F238E27FC236}">
                <a16:creationId xmlns:a16="http://schemas.microsoft.com/office/drawing/2014/main" id="{D84812AE-6EF9-4953-9167-8C19AC44B62A}"/>
              </a:ext>
            </a:extLst>
          </p:cNvPr>
          <p:cNvSpPr txBox="1">
            <a:spLocks noGrp="1"/>
          </p:cNvSpPr>
          <p:nvPr>
            <p:ph type="body" sz="quarter" idx="1"/>
          </p:nvPr>
        </p:nvSpPr>
        <p:spPr/>
        <p:txBody>
          <a:bodyPr/>
          <a:lstStyle/>
          <a:p>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165C8D1-AA31-4732-AA75-3D9CB244F9BD}"/>
              </a:ext>
            </a:extLst>
          </p:cNvPr>
          <p:cNvSpPr>
            <a:spLocks noGrp="1" noRot="1" noChangeAspect="1"/>
          </p:cNvSpPr>
          <p:nvPr>
            <p:ph type="sldImg"/>
          </p:nvPr>
        </p:nvSpPr>
        <p:spPr>
          <a:xfrm>
            <a:off x="1166813" y="701675"/>
            <a:ext cx="4616450" cy="3462338"/>
          </a:xfrm>
          <a:solidFill>
            <a:srgbClr val="729FCF"/>
          </a:solidFill>
          <a:ln w="25402">
            <a:solidFill>
              <a:srgbClr val="3465A4"/>
            </a:solidFill>
            <a:prstDash val="solid"/>
          </a:ln>
        </p:spPr>
      </p:sp>
      <p:sp>
        <p:nvSpPr>
          <p:cNvPr id="3" name="Notes Placeholder 2">
            <a:extLst>
              <a:ext uri="{FF2B5EF4-FFF2-40B4-BE49-F238E27FC236}">
                <a16:creationId xmlns:a16="http://schemas.microsoft.com/office/drawing/2014/main" id="{6402FB3A-35E1-406F-806E-AC386C291E1C}"/>
              </a:ext>
            </a:extLst>
          </p:cNvPr>
          <p:cNvSpPr txBox="1">
            <a:spLocks noGrp="1"/>
          </p:cNvSpPr>
          <p:nvPr>
            <p:ph type="body" sz="quarter" idx="1"/>
          </p:nvPr>
        </p:nvSpPr>
        <p:spPr/>
        <p:txBody>
          <a:bodyPr/>
          <a:lstStyle/>
          <a:p>
            <a:pPr lvl="0"/>
            <a:r>
              <a:rPr lang="en-US" dirty="0"/>
              <a:t>Institution acknowledges that, pursuant to Section 111 of the Medicare, Medicaid, and SCHIP Extension</a:t>
            </a:r>
          </a:p>
          <a:p>
            <a:pPr lvl="0"/>
            <a:r>
              <a:rPr lang="en-US" dirty="0"/>
              <a:t>Act of 2007 ("MMSEA"), Sponsor has an obligation to submit certain reports to the Centers for Medicare</a:t>
            </a:r>
          </a:p>
          <a:p>
            <a:pPr lvl="0"/>
            <a:r>
              <a:rPr lang="en-US" dirty="0"/>
              <a:t>&amp; Medicaid Services with respect to Medicare beneficiaries who participate in the Study and experience a research injury for which diagnosis or treatment costs are incurred. Sponsor recognizes that Institution</a:t>
            </a:r>
          </a:p>
          <a:p>
            <a:pPr lvl="0"/>
            <a:r>
              <a:rPr lang="en-US" dirty="0"/>
              <a:t>and Sponsor are subject to laws and regulations protecting the confidentiality of research subject information. Accordingly: (1) Institution agrees upon prior written request to provide to Sponsor, or a</a:t>
            </a:r>
          </a:p>
          <a:p>
            <a:pPr lvl="0"/>
            <a:r>
              <a:rPr lang="en-US" dirty="0"/>
              <a:t>third-party vendor as designated by Sponsor, certain identifiable patient information required by MMSEA for Study subjects who are Medicare beneficiaries and incur medical costs in association with a research injury and whose costs are reimbursed by Sponsor pursuant to this Agreement; and (2) Institution</a:t>
            </a:r>
          </a:p>
          <a:p>
            <a:pPr lvl="0"/>
            <a:r>
              <a:rPr lang="en-US" dirty="0"/>
              <a:t>further agrees to otherwise cooperate with Sponsor (and any third-party vendors as designated by</a:t>
            </a:r>
          </a:p>
          <a:p>
            <a:pPr lvl="0"/>
            <a:r>
              <a:rPr lang="en-US" dirty="0"/>
              <a:t>Sponsor) to the extent necessary for Sponsor to meet its MMSEA reporting obligations.</a:t>
            </a:r>
          </a:p>
          <a:p>
            <a:pPr lvl="0"/>
            <a:r>
              <a:rPr lang="en-US" dirty="0"/>
              <a:t> </a:t>
            </a:r>
          </a:p>
          <a:p>
            <a:pPr lvl="0"/>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534A6E5-8BDB-4687-84B7-C2547BCEE335}"/>
              </a:ext>
            </a:extLst>
          </p:cNvPr>
          <p:cNvSpPr>
            <a:spLocks noGrp="1" noRot="1" noChangeAspect="1"/>
          </p:cNvSpPr>
          <p:nvPr>
            <p:ph type="sldImg"/>
          </p:nvPr>
        </p:nvSpPr>
        <p:spPr>
          <a:xfrm>
            <a:off x="1166813" y="701675"/>
            <a:ext cx="4616450" cy="3462338"/>
          </a:xfrm>
          <a:solidFill>
            <a:srgbClr val="729FCF"/>
          </a:solidFill>
          <a:ln w="25402">
            <a:solidFill>
              <a:srgbClr val="3465A4"/>
            </a:solidFill>
            <a:prstDash val="solid"/>
          </a:ln>
        </p:spPr>
      </p:sp>
      <p:sp>
        <p:nvSpPr>
          <p:cNvPr id="3" name="Notes Placeholder 2">
            <a:extLst>
              <a:ext uri="{FF2B5EF4-FFF2-40B4-BE49-F238E27FC236}">
                <a16:creationId xmlns:a16="http://schemas.microsoft.com/office/drawing/2014/main" id="{AB3CADFE-DC86-468A-85F4-53F6897E38A8}"/>
              </a:ext>
            </a:extLst>
          </p:cNvPr>
          <p:cNvSpPr txBox="1">
            <a:spLocks noGrp="1"/>
          </p:cNvSpPr>
          <p:nvPr>
            <p:ph type="body" sz="quarter" idx="1"/>
          </p:nvPr>
        </p:nvSpPr>
        <p:spPr/>
        <p:txBody>
          <a:bodyPr/>
          <a:lstStyle/>
          <a:p>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D1C493C-E17E-4002-9DAE-1344F8E7D641}"/>
              </a:ext>
            </a:extLst>
          </p:cNvPr>
          <p:cNvSpPr>
            <a:spLocks noGrp="1" noRot="1" noChangeAspect="1"/>
          </p:cNvSpPr>
          <p:nvPr>
            <p:ph type="sldImg"/>
          </p:nvPr>
        </p:nvSpPr>
        <p:spPr>
          <a:xfrm>
            <a:off x="1166813" y="701675"/>
            <a:ext cx="4616450" cy="3462338"/>
          </a:xfrm>
          <a:solidFill>
            <a:srgbClr val="729FCF"/>
          </a:solidFill>
          <a:ln w="25402">
            <a:solidFill>
              <a:srgbClr val="3465A4"/>
            </a:solidFill>
            <a:prstDash val="solid"/>
          </a:ln>
        </p:spPr>
      </p:sp>
      <p:sp>
        <p:nvSpPr>
          <p:cNvPr id="3" name="Notes Placeholder 2">
            <a:extLst>
              <a:ext uri="{FF2B5EF4-FFF2-40B4-BE49-F238E27FC236}">
                <a16:creationId xmlns:a16="http://schemas.microsoft.com/office/drawing/2014/main" id="{DFA2831D-144C-41BE-BEA4-646CE3A8B7FD}"/>
              </a:ext>
            </a:extLst>
          </p:cNvPr>
          <p:cNvSpPr txBox="1">
            <a:spLocks noGrp="1"/>
          </p:cNvSpPr>
          <p:nvPr>
            <p:ph type="body" sz="quarter" idx="1"/>
          </p:nvPr>
        </p:nvSpPr>
        <p:spPr/>
        <p:txBody>
          <a:bodyPr/>
          <a:lstStyle/>
          <a:p>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7E74E6B-CE49-4D7C-BD96-F7A926CFE37A}"/>
              </a:ext>
            </a:extLst>
          </p:cNvPr>
          <p:cNvSpPr>
            <a:spLocks noGrp="1" noRot="1" noChangeAspect="1"/>
          </p:cNvSpPr>
          <p:nvPr>
            <p:ph type="sldImg"/>
          </p:nvPr>
        </p:nvSpPr>
        <p:spPr>
          <a:xfrm>
            <a:off x="1166813" y="701675"/>
            <a:ext cx="4616450" cy="3462338"/>
          </a:xfrm>
          <a:solidFill>
            <a:srgbClr val="729FCF"/>
          </a:solidFill>
          <a:ln w="25402">
            <a:solidFill>
              <a:srgbClr val="3465A4"/>
            </a:solidFill>
            <a:prstDash val="solid"/>
          </a:ln>
        </p:spPr>
      </p:sp>
      <p:sp>
        <p:nvSpPr>
          <p:cNvPr id="3" name="Notes Placeholder 2">
            <a:extLst>
              <a:ext uri="{FF2B5EF4-FFF2-40B4-BE49-F238E27FC236}">
                <a16:creationId xmlns:a16="http://schemas.microsoft.com/office/drawing/2014/main" id="{0A8A66A5-04A8-4049-80D9-017DBAFFAA69}"/>
              </a:ext>
            </a:extLst>
          </p:cNvPr>
          <p:cNvSpPr txBox="1">
            <a:spLocks noGrp="1"/>
          </p:cNvSpPr>
          <p:nvPr>
            <p:ph type="body" sz="quarter"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7A1ACDB-CA7D-49C9-B051-FCEB4676B5D8}"/>
              </a:ext>
            </a:extLst>
          </p:cNvPr>
          <p:cNvSpPr>
            <a:spLocks noGrp="1" noRot="1" noChangeAspect="1"/>
          </p:cNvSpPr>
          <p:nvPr>
            <p:ph type="sldImg"/>
          </p:nvPr>
        </p:nvSpPr>
        <p:spPr>
          <a:xfrm>
            <a:off x="0" y="701675"/>
            <a:ext cx="0" cy="0"/>
          </a:xfrm>
        </p:spPr>
      </p:sp>
      <p:sp>
        <p:nvSpPr>
          <p:cNvPr id="3" name="Notes Placeholder 2">
            <a:extLst>
              <a:ext uri="{FF2B5EF4-FFF2-40B4-BE49-F238E27FC236}">
                <a16:creationId xmlns:a16="http://schemas.microsoft.com/office/drawing/2014/main" id="{29D86E7A-E7FE-42C5-B63F-C6F50A1A023C}"/>
              </a:ext>
            </a:extLst>
          </p:cNvPr>
          <p:cNvSpPr txBox="1">
            <a:spLocks noGrp="1"/>
          </p:cNvSpPr>
          <p:nvPr>
            <p:ph type="body" sz="quarter" idx="1"/>
          </p:nvPr>
        </p:nvSpPr>
        <p:spPr/>
        <p:txBody>
          <a:bodyPr/>
          <a:lstStyle/>
          <a:p>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D22C6AE-1C99-4EE7-BDDB-6D49E34321EE}"/>
              </a:ext>
            </a:extLst>
          </p:cNvPr>
          <p:cNvSpPr>
            <a:spLocks noGrp="1" noRot="1" noChangeAspect="1"/>
          </p:cNvSpPr>
          <p:nvPr>
            <p:ph type="sldImg"/>
          </p:nvPr>
        </p:nvSpPr>
        <p:spPr>
          <a:xfrm>
            <a:off x="1166813" y="701675"/>
            <a:ext cx="4616450" cy="3462338"/>
          </a:xfrm>
          <a:solidFill>
            <a:srgbClr val="729FCF"/>
          </a:solidFill>
          <a:ln w="25402">
            <a:solidFill>
              <a:srgbClr val="3465A4"/>
            </a:solidFill>
            <a:prstDash val="solid"/>
          </a:ln>
        </p:spPr>
      </p:sp>
      <p:sp>
        <p:nvSpPr>
          <p:cNvPr id="3" name="Notes Placeholder 2">
            <a:extLst>
              <a:ext uri="{FF2B5EF4-FFF2-40B4-BE49-F238E27FC236}">
                <a16:creationId xmlns:a16="http://schemas.microsoft.com/office/drawing/2014/main" id="{50F1E29E-5D0F-40F4-8571-2111145413B5}"/>
              </a:ext>
            </a:extLst>
          </p:cNvPr>
          <p:cNvSpPr txBox="1">
            <a:spLocks noGrp="1"/>
          </p:cNvSpPr>
          <p:nvPr>
            <p:ph type="body" sz="quarter" idx="1"/>
          </p:nvPr>
        </p:nvSpPr>
        <p:spPr/>
        <p:txBody>
          <a:bodyPr/>
          <a:lstStyle/>
          <a:p>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5A941A5-6A27-49DF-A64F-7FA56C4A842D}"/>
              </a:ext>
            </a:extLst>
          </p:cNvPr>
          <p:cNvSpPr>
            <a:spLocks noGrp="1" noRot="1" noChangeAspect="1"/>
          </p:cNvSpPr>
          <p:nvPr>
            <p:ph type="sldImg"/>
          </p:nvPr>
        </p:nvSpPr>
        <p:spPr>
          <a:xfrm>
            <a:off x="1166813" y="701675"/>
            <a:ext cx="4616450" cy="3462338"/>
          </a:xfrm>
          <a:solidFill>
            <a:srgbClr val="729FCF"/>
          </a:solidFill>
          <a:ln w="25402">
            <a:solidFill>
              <a:srgbClr val="3465A4"/>
            </a:solidFill>
            <a:prstDash val="solid"/>
          </a:ln>
        </p:spPr>
      </p:sp>
      <p:sp>
        <p:nvSpPr>
          <p:cNvPr id="3" name="Notes Placeholder 2">
            <a:extLst>
              <a:ext uri="{FF2B5EF4-FFF2-40B4-BE49-F238E27FC236}">
                <a16:creationId xmlns:a16="http://schemas.microsoft.com/office/drawing/2014/main" id="{EFADCA8D-2369-45A1-B259-73947EB132B3}"/>
              </a:ext>
            </a:extLst>
          </p:cNvPr>
          <p:cNvSpPr txBox="1">
            <a:spLocks noGrp="1"/>
          </p:cNvSpPr>
          <p:nvPr>
            <p:ph type="body" sz="quarter" idx="1"/>
          </p:nvPr>
        </p:nvSpPr>
        <p:spPr/>
        <p:txBody>
          <a:bodyPr/>
          <a:lstStyle/>
          <a:p>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B9EF39D-9C74-45F7-B868-433E87B8538D}"/>
              </a:ext>
            </a:extLst>
          </p:cNvPr>
          <p:cNvSpPr>
            <a:spLocks noGrp="1" noRot="1" noChangeAspect="1"/>
          </p:cNvSpPr>
          <p:nvPr>
            <p:ph type="sldImg"/>
          </p:nvPr>
        </p:nvSpPr>
        <p:spPr>
          <a:xfrm>
            <a:off x="0" y="701675"/>
            <a:ext cx="0" cy="0"/>
          </a:xfrm>
          <a:solidFill>
            <a:srgbClr val="729FCF"/>
          </a:solidFill>
          <a:ln w="25402">
            <a:solidFill>
              <a:srgbClr val="3465A4"/>
            </a:solidFill>
            <a:prstDash val="solid"/>
          </a:ln>
        </p:spPr>
      </p:sp>
      <p:sp>
        <p:nvSpPr>
          <p:cNvPr id="3" name="Notes Placeholder 2">
            <a:extLst>
              <a:ext uri="{FF2B5EF4-FFF2-40B4-BE49-F238E27FC236}">
                <a16:creationId xmlns:a16="http://schemas.microsoft.com/office/drawing/2014/main" id="{6CA0C95D-C567-4BF3-A425-E7CB2B101C56}"/>
              </a:ext>
            </a:extLst>
          </p:cNvPr>
          <p:cNvSpPr txBox="1">
            <a:spLocks noGrp="1"/>
          </p:cNvSpPr>
          <p:nvPr>
            <p:ph type="body" sz="quarter" idx="1"/>
          </p:nvPr>
        </p:nvSpPr>
        <p:spPr/>
        <p:txBody>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85B405B-0249-4B24-ADEF-5C50D21CA1AE}"/>
              </a:ext>
            </a:extLst>
          </p:cNvPr>
          <p:cNvSpPr>
            <a:spLocks noGrp="1" noRot="1" noChangeAspect="1"/>
          </p:cNvSpPr>
          <p:nvPr>
            <p:ph type="sldImg"/>
          </p:nvPr>
        </p:nvSpPr>
        <p:spPr>
          <a:xfrm>
            <a:off x="0" y="701675"/>
            <a:ext cx="0" cy="0"/>
          </a:xfrm>
        </p:spPr>
      </p:sp>
      <p:sp>
        <p:nvSpPr>
          <p:cNvPr id="3" name="Notes Placeholder 2">
            <a:extLst>
              <a:ext uri="{FF2B5EF4-FFF2-40B4-BE49-F238E27FC236}">
                <a16:creationId xmlns:a16="http://schemas.microsoft.com/office/drawing/2014/main" id="{7A9904AF-AB2D-4DFF-B1AB-1007228A10B0}"/>
              </a:ext>
            </a:extLst>
          </p:cNvPr>
          <p:cNvSpPr txBox="1">
            <a:spLocks noGrp="1"/>
          </p:cNvSpPr>
          <p:nvPr>
            <p:ph type="body" sz="quarter" idx="1"/>
          </p:nvPr>
        </p:nvSpPr>
        <p:spPr/>
        <p:txBody>
          <a:bodyPr/>
          <a:lstStyle/>
          <a:p>
            <a:pPr lvl="0"/>
            <a:r>
              <a:rPr lang="en-US" dirty="0"/>
              <a:t>study is only designed to assess the pharmacokinetics, safety, and/or maximum tolerated dose of an investigational drug </a:t>
            </a:r>
          </a:p>
          <a:p>
            <a:pPr lvl="0"/>
            <a:r>
              <a:rPr lang="en-US" dirty="0"/>
              <a:t>Studies that prospectively assign human participants to conditions (i.e., experimentally manipulate independent variables) and that assess biomedical or behavioral outcomes in humans for the purpose of understanding the fundamental aspects of phenomena without specific application towards processes or products in mind. </a:t>
            </a:r>
          </a:p>
          <a:p>
            <a:pPr lvl="0"/>
            <a:r>
              <a:rPr lang="en-US" dirty="0"/>
              <a:t>Basic Experimental Studies with Humans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85F773E-8847-441B-9758-99804BE2FCA9}"/>
              </a:ext>
            </a:extLst>
          </p:cNvPr>
          <p:cNvSpPr>
            <a:spLocks noGrp="1" noRot="1" noChangeAspect="1"/>
          </p:cNvSpPr>
          <p:nvPr>
            <p:ph type="sldImg"/>
          </p:nvPr>
        </p:nvSpPr>
        <p:spPr>
          <a:xfrm>
            <a:off x="0" y="701675"/>
            <a:ext cx="0" cy="0"/>
          </a:xfrm>
        </p:spPr>
      </p:sp>
      <p:sp>
        <p:nvSpPr>
          <p:cNvPr id="3" name="Notes Placeholder 2">
            <a:extLst>
              <a:ext uri="{FF2B5EF4-FFF2-40B4-BE49-F238E27FC236}">
                <a16:creationId xmlns:a16="http://schemas.microsoft.com/office/drawing/2014/main" id="{EE1C2E22-FE1C-4713-8783-77FC83F33DAC}"/>
              </a:ext>
            </a:extLst>
          </p:cNvPr>
          <p:cNvSpPr txBox="1">
            <a:spLocks noGrp="1"/>
          </p:cNvSpPr>
          <p:nvPr>
            <p:ph type="body" sz="quarter" idx="1"/>
          </p:nvPr>
        </p:nvSpPr>
        <p:spPr/>
        <p:txBody>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22F72C2-0A68-4225-9B55-5721AF13512D}"/>
              </a:ext>
            </a:extLst>
          </p:cNvPr>
          <p:cNvSpPr>
            <a:spLocks noGrp="1" noRot="1" noChangeAspect="1"/>
          </p:cNvSpPr>
          <p:nvPr>
            <p:ph type="sldImg"/>
          </p:nvPr>
        </p:nvSpPr>
        <p:spPr>
          <a:xfrm>
            <a:off x="0" y="701675"/>
            <a:ext cx="0" cy="0"/>
          </a:xfrm>
        </p:spPr>
      </p:sp>
      <p:sp>
        <p:nvSpPr>
          <p:cNvPr id="3" name="Notes Placeholder 2">
            <a:extLst>
              <a:ext uri="{FF2B5EF4-FFF2-40B4-BE49-F238E27FC236}">
                <a16:creationId xmlns:a16="http://schemas.microsoft.com/office/drawing/2014/main" id="{4DC3969F-E6F4-42DB-A4A9-8523AFAC575D}"/>
              </a:ext>
            </a:extLst>
          </p:cNvPr>
          <p:cNvSpPr txBox="1">
            <a:spLocks noGrp="1"/>
          </p:cNvSpPr>
          <p:nvPr>
            <p:ph type="body" sz="quarter" idx="1"/>
          </p:nvPr>
        </p:nvSpPr>
        <p:spPr/>
        <p:txBody>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290C540-2623-43A9-8623-A4E7B3EAF11D}"/>
              </a:ext>
            </a:extLst>
          </p:cNvPr>
          <p:cNvSpPr>
            <a:spLocks noGrp="1" noRot="1" noChangeAspect="1"/>
          </p:cNvSpPr>
          <p:nvPr>
            <p:ph type="sldImg"/>
          </p:nvPr>
        </p:nvSpPr>
        <p:spPr>
          <a:xfrm>
            <a:off x="1166813" y="701675"/>
            <a:ext cx="4616450" cy="3462338"/>
          </a:xfrm>
          <a:solidFill>
            <a:srgbClr val="729FCF"/>
          </a:solidFill>
          <a:ln w="25402">
            <a:solidFill>
              <a:srgbClr val="3465A4"/>
            </a:solidFill>
            <a:prstDash val="solid"/>
          </a:ln>
        </p:spPr>
      </p:sp>
      <p:sp>
        <p:nvSpPr>
          <p:cNvPr id="3" name="Notes Placeholder 2">
            <a:extLst>
              <a:ext uri="{FF2B5EF4-FFF2-40B4-BE49-F238E27FC236}">
                <a16:creationId xmlns:a16="http://schemas.microsoft.com/office/drawing/2014/main" id="{1FDFC1E9-1DE8-443E-80C2-9B3494FFCED9}"/>
              </a:ext>
            </a:extLst>
          </p:cNvPr>
          <p:cNvSpPr txBox="1">
            <a:spLocks noGrp="1"/>
          </p:cNvSpPr>
          <p:nvPr>
            <p:ph type="body" sz="quarter" idx="1"/>
          </p:nvPr>
        </p:nvSpPr>
        <p:spPr/>
        <p:txBody>
          <a:bodyP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2D555BE-4327-448B-A502-E0F5EF1B971F}"/>
              </a:ext>
            </a:extLst>
          </p:cNvPr>
          <p:cNvSpPr>
            <a:spLocks noGrp="1" noRot="1" noChangeAspect="1"/>
          </p:cNvSpPr>
          <p:nvPr>
            <p:ph type="sldImg"/>
          </p:nvPr>
        </p:nvSpPr>
        <p:spPr>
          <a:xfrm>
            <a:off x="1166813" y="701675"/>
            <a:ext cx="4616450" cy="3462338"/>
          </a:xfrm>
          <a:solidFill>
            <a:srgbClr val="729FCF"/>
          </a:solidFill>
          <a:ln w="25402">
            <a:solidFill>
              <a:srgbClr val="3465A4"/>
            </a:solidFill>
            <a:prstDash val="solid"/>
          </a:ln>
        </p:spPr>
      </p:sp>
      <p:sp>
        <p:nvSpPr>
          <p:cNvPr id="3" name="Notes Placeholder 2">
            <a:extLst>
              <a:ext uri="{FF2B5EF4-FFF2-40B4-BE49-F238E27FC236}">
                <a16:creationId xmlns:a16="http://schemas.microsoft.com/office/drawing/2014/main" id="{D5FD1A76-3FF5-44E9-9F2E-D44F83C86EF5}"/>
              </a:ext>
            </a:extLst>
          </p:cNvPr>
          <p:cNvSpPr txBox="1">
            <a:spLocks noGrp="1"/>
          </p:cNvSpPr>
          <p:nvPr>
            <p:ph type="body" sz="quarter" idx="1"/>
          </p:nvPr>
        </p:nvSpPr>
        <p:spPr/>
        <p:txBody>
          <a:bodyP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39C8E5-6DDC-4B37-9C8B-0F088DC70BE4}"/>
              </a:ext>
            </a:extLst>
          </p:cNvPr>
          <p:cNvSpPr>
            <a:spLocks noGrp="1" noRot="1" noChangeAspect="1"/>
          </p:cNvSpPr>
          <p:nvPr>
            <p:ph type="sldImg"/>
          </p:nvPr>
        </p:nvSpPr>
        <p:spPr>
          <a:xfrm>
            <a:off x="0" y="701675"/>
            <a:ext cx="0" cy="0"/>
          </a:xfrm>
        </p:spPr>
      </p:sp>
      <p:sp>
        <p:nvSpPr>
          <p:cNvPr id="3" name="Notes Placeholder 2">
            <a:extLst>
              <a:ext uri="{FF2B5EF4-FFF2-40B4-BE49-F238E27FC236}">
                <a16:creationId xmlns:a16="http://schemas.microsoft.com/office/drawing/2014/main" id="{B39AA9FA-721F-4A92-83B7-57E3025245F1}"/>
              </a:ext>
            </a:extLst>
          </p:cNvPr>
          <p:cNvSpPr txBox="1">
            <a:spLocks noGrp="1"/>
          </p:cNvSpPr>
          <p:nvPr>
            <p:ph type="body" sz="quarter" idx="1"/>
          </p:nvPr>
        </p:nvSpPr>
        <p:spPr/>
        <p:txBody>
          <a:bodyP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B71A0FB-724F-45E1-8857-455167D98837}"/>
              </a:ext>
            </a:extLst>
          </p:cNvPr>
          <p:cNvSpPr>
            <a:spLocks noGrp="1" noRot="1" noChangeAspect="1"/>
          </p:cNvSpPr>
          <p:nvPr>
            <p:ph type="sldImg"/>
          </p:nvPr>
        </p:nvSpPr>
        <p:spPr>
          <a:xfrm>
            <a:off x="0" y="701675"/>
            <a:ext cx="0" cy="0"/>
          </a:xfrm>
        </p:spPr>
      </p:sp>
      <p:sp>
        <p:nvSpPr>
          <p:cNvPr id="3" name="Notes Placeholder 2">
            <a:extLst>
              <a:ext uri="{FF2B5EF4-FFF2-40B4-BE49-F238E27FC236}">
                <a16:creationId xmlns:a16="http://schemas.microsoft.com/office/drawing/2014/main" id="{38677BE1-2267-45C0-82CA-810FDE62E7B4}"/>
              </a:ext>
            </a:extLst>
          </p:cNvPr>
          <p:cNvSpPr txBox="1">
            <a:spLocks noGrp="1"/>
          </p:cNvSpPr>
          <p:nvPr>
            <p:ph type="body" sz="quarter"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lvl="0"/>
            <a:endParaRPr lang="en-US" dirty="0"/>
          </a:p>
        </p:txBody>
      </p:sp>
      <p:sp>
        <p:nvSpPr>
          <p:cNvPr id="5" name="Footer Placeholder 4"/>
          <p:cNvSpPr>
            <a:spLocks noGrp="1"/>
          </p:cNvSpPr>
          <p:nvPr>
            <p:ph type="ftr" sz="quarter" idx="11"/>
          </p:nvPr>
        </p:nvSpPr>
        <p:spPr/>
        <p:txBody>
          <a:bodyPr/>
          <a:lstStyle/>
          <a:p>
            <a:pPr lvl="0"/>
            <a:endParaRPr lang="en-US" dirty="0"/>
          </a:p>
        </p:txBody>
      </p:sp>
      <p:sp>
        <p:nvSpPr>
          <p:cNvPr id="6" name="Slide Number Placeholder 5"/>
          <p:cNvSpPr>
            <a:spLocks noGrp="1"/>
          </p:cNvSpPr>
          <p:nvPr>
            <p:ph type="sldNum" sz="quarter" idx="12"/>
          </p:nvPr>
        </p:nvSpPr>
        <p:spPr/>
        <p:txBody>
          <a:bodyPr/>
          <a:lstStyle/>
          <a:p>
            <a:pPr lvl="0"/>
            <a:fld id="{A28F5603-F225-46DE-BD61-19A6846FD05A}" type="slidenum">
              <a:rPr lang="en-US" smtClean="0"/>
              <a:t>‹#›</a:t>
            </a:fld>
            <a:endParaRPr lang="en-US" dirty="0"/>
          </a:p>
        </p:txBody>
      </p:sp>
    </p:spTree>
    <p:extLst>
      <p:ext uri="{BB962C8B-B14F-4D97-AF65-F5344CB8AC3E}">
        <p14:creationId xmlns:p14="http://schemas.microsoft.com/office/powerpoint/2010/main" val="3066234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lvl="0"/>
            <a:endParaRPr lang="en-US" dirty="0"/>
          </a:p>
        </p:txBody>
      </p:sp>
      <p:sp>
        <p:nvSpPr>
          <p:cNvPr id="5" name="Footer Placeholder 4"/>
          <p:cNvSpPr>
            <a:spLocks noGrp="1"/>
          </p:cNvSpPr>
          <p:nvPr>
            <p:ph type="ftr" sz="quarter" idx="11"/>
          </p:nvPr>
        </p:nvSpPr>
        <p:spPr/>
        <p:txBody>
          <a:bodyPr/>
          <a:lstStyle/>
          <a:p>
            <a:pPr lvl="0"/>
            <a:endParaRPr lang="en-US" dirty="0"/>
          </a:p>
        </p:txBody>
      </p:sp>
      <p:sp>
        <p:nvSpPr>
          <p:cNvPr id="6" name="Slide Number Placeholder 5"/>
          <p:cNvSpPr>
            <a:spLocks noGrp="1"/>
          </p:cNvSpPr>
          <p:nvPr>
            <p:ph type="sldNum" sz="quarter" idx="12"/>
          </p:nvPr>
        </p:nvSpPr>
        <p:spPr/>
        <p:txBody>
          <a:bodyPr/>
          <a:lstStyle/>
          <a:p>
            <a:pPr lvl="0"/>
            <a:fld id="{5089A19E-0ECF-46E3-BA8C-22E564612F45}" type="slidenum">
              <a:rPr lang="en-US" smtClean="0"/>
              <a:t>‹#›</a:t>
            </a:fld>
            <a:endParaRPr lang="en-US" dirty="0"/>
          </a:p>
        </p:txBody>
      </p:sp>
    </p:spTree>
    <p:extLst>
      <p:ext uri="{BB962C8B-B14F-4D97-AF65-F5344CB8AC3E}">
        <p14:creationId xmlns:p14="http://schemas.microsoft.com/office/powerpoint/2010/main" val="350792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lvl="0"/>
            <a:endParaRPr lang="en-US" dirty="0"/>
          </a:p>
        </p:txBody>
      </p:sp>
      <p:sp>
        <p:nvSpPr>
          <p:cNvPr id="5" name="Footer Placeholder 4"/>
          <p:cNvSpPr>
            <a:spLocks noGrp="1"/>
          </p:cNvSpPr>
          <p:nvPr>
            <p:ph type="ftr" sz="quarter" idx="11"/>
          </p:nvPr>
        </p:nvSpPr>
        <p:spPr/>
        <p:txBody>
          <a:bodyPr/>
          <a:lstStyle/>
          <a:p>
            <a:pPr lvl="0"/>
            <a:endParaRPr lang="en-US" dirty="0"/>
          </a:p>
        </p:txBody>
      </p:sp>
      <p:sp>
        <p:nvSpPr>
          <p:cNvPr id="6" name="Slide Number Placeholder 5"/>
          <p:cNvSpPr>
            <a:spLocks noGrp="1"/>
          </p:cNvSpPr>
          <p:nvPr>
            <p:ph type="sldNum" sz="quarter" idx="12"/>
          </p:nvPr>
        </p:nvSpPr>
        <p:spPr/>
        <p:txBody>
          <a:bodyPr/>
          <a:lstStyle/>
          <a:p>
            <a:pPr lvl="0"/>
            <a:fld id="{5089A19E-0ECF-46E3-BA8C-22E564612F45}" type="slidenum">
              <a:rPr lang="en-US" smtClean="0"/>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428108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lvl="0"/>
            <a:endParaRPr lang="en-US" dirty="0"/>
          </a:p>
        </p:txBody>
      </p:sp>
      <p:sp>
        <p:nvSpPr>
          <p:cNvPr id="5" name="Footer Placeholder 4"/>
          <p:cNvSpPr>
            <a:spLocks noGrp="1"/>
          </p:cNvSpPr>
          <p:nvPr>
            <p:ph type="ftr" sz="quarter" idx="11"/>
          </p:nvPr>
        </p:nvSpPr>
        <p:spPr/>
        <p:txBody>
          <a:bodyPr/>
          <a:lstStyle/>
          <a:p>
            <a:pPr lvl="0"/>
            <a:endParaRPr lang="en-US" dirty="0"/>
          </a:p>
        </p:txBody>
      </p:sp>
      <p:sp>
        <p:nvSpPr>
          <p:cNvPr id="6" name="Slide Number Placeholder 5"/>
          <p:cNvSpPr>
            <a:spLocks noGrp="1"/>
          </p:cNvSpPr>
          <p:nvPr>
            <p:ph type="sldNum" sz="quarter" idx="12"/>
          </p:nvPr>
        </p:nvSpPr>
        <p:spPr/>
        <p:txBody>
          <a:bodyPr/>
          <a:lstStyle/>
          <a:p>
            <a:pPr lvl="0"/>
            <a:fld id="{5089A19E-0ECF-46E3-BA8C-22E564612F45}" type="slidenum">
              <a:rPr lang="en-US" smtClean="0"/>
              <a:t>‹#›</a:t>
            </a:fld>
            <a:endParaRPr lang="en-US" dirty="0"/>
          </a:p>
        </p:txBody>
      </p:sp>
    </p:spTree>
    <p:extLst>
      <p:ext uri="{BB962C8B-B14F-4D97-AF65-F5344CB8AC3E}">
        <p14:creationId xmlns:p14="http://schemas.microsoft.com/office/powerpoint/2010/main" val="17349013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lvl="0"/>
            <a:endParaRPr lang="en-US" dirty="0"/>
          </a:p>
        </p:txBody>
      </p:sp>
      <p:sp>
        <p:nvSpPr>
          <p:cNvPr id="5" name="Footer Placeholder 4"/>
          <p:cNvSpPr>
            <a:spLocks noGrp="1"/>
          </p:cNvSpPr>
          <p:nvPr>
            <p:ph type="ftr" sz="quarter" idx="11"/>
          </p:nvPr>
        </p:nvSpPr>
        <p:spPr/>
        <p:txBody>
          <a:bodyPr/>
          <a:lstStyle/>
          <a:p>
            <a:pPr lvl="0"/>
            <a:endParaRPr lang="en-US" dirty="0"/>
          </a:p>
        </p:txBody>
      </p:sp>
      <p:sp>
        <p:nvSpPr>
          <p:cNvPr id="6" name="Slide Number Placeholder 5"/>
          <p:cNvSpPr>
            <a:spLocks noGrp="1"/>
          </p:cNvSpPr>
          <p:nvPr>
            <p:ph type="sldNum" sz="quarter" idx="12"/>
          </p:nvPr>
        </p:nvSpPr>
        <p:spPr/>
        <p:txBody>
          <a:bodyPr/>
          <a:lstStyle/>
          <a:p>
            <a:pPr lvl="0"/>
            <a:fld id="{5089A19E-0ECF-46E3-BA8C-22E564612F45}" type="slidenum">
              <a:rPr lang="en-US" smtClean="0"/>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594020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lvl="0"/>
            <a:endParaRPr lang="en-US" dirty="0"/>
          </a:p>
        </p:txBody>
      </p:sp>
      <p:sp>
        <p:nvSpPr>
          <p:cNvPr id="5" name="Footer Placeholder 4"/>
          <p:cNvSpPr>
            <a:spLocks noGrp="1"/>
          </p:cNvSpPr>
          <p:nvPr>
            <p:ph type="ftr" sz="quarter" idx="11"/>
          </p:nvPr>
        </p:nvSpPr>
        <p:spPr/>
        <p:txBody>
          <a:bodyPr/>
          <a:lstStyle/>
          <a:p>
            <a:pPr lvl="0"/>
            <a:endParaRPr lang="en-US" dirty="0"/>
          </a:p>
        </p:txBody>
      </p:sp>
      <p:sp>
        <p:nvSpPr>
          <p:cNvPr id="6" name="Slide Number Placeholder 5"/>
          <p:cNvSpPr>
            <a:spLocks noGrp="1"/>
          </p:cNvSpPr>
          <p:nvPr>
            <p:ph type="sldNum" sz="quarter" idx="12"/>
          </p:nvPr>
        </p:nvSpPr>
        <p:spPr/>
        <p:txBody>
          <a:bodyPr/>
          <a:lstStyle/>
          <a:p>
            <a:pPr lvl="0"/>
            <a:fld id="{5089A19E-0ECF-46E3-BA8C-22E564612F45}" type="slidenum">
              <a:rPr lang="en-US" smtClean="0"/>
              <a:t>‹#›</a:t>
            </a:fld>
            <a:endParaRPr lang="en-US" dirty="0"/>
          </a:p>
        </p:txBody>
      </p:sp>
    </p:spTree>
    <p:extLst>
      <p:ext uri="{BB962C8B-B14F-4D97-AF65-F5344CB8AC3E}">
        <p14:creationId xmlns:p14="http://schemas.microsoft.com/office/powerpoint/2010/main" val="34821369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lvl="0"/>
            <a:endParaRPr lang="en-US" dirty="0"/>
          </a:p>
        </p:txBody>
      </p:sp>
      <p:sp>
        <p:nvSpPr>
          <p:cNvPr id="5" name="Footer Placeholder 4"/>
          <p:cNvSpPr>
            <a:spLocks noGrp="1"/>
          </p:cNvSpPr>
          <p:nvPr>
            <p:ph type="ftr" sz="quarter" idx="11"/>
          </p:nvPr>
        </p:nvSpPr>
        <p:spPr/>
        <p:txBody>
          <a:bodyPr/>
          <a:lstStyle/>
          <a:p>
            <a:pPr lvl="0"/>
            <a:endParaRPr lang="en-US" dirty="0"/>
          </a:p>
        </p:txBody>
      </p:sp>
      <p:sp>
        <p:nvSpPr>
          <p:cNvPr id="6" name="Slide Number Placeholder 5"/>
          <p:cNvSpPr>
            <a:spLocks noGrp="1"/>
          </p:cNvSpPr>
          <p:nvPr>
            <p:ph type="sldNum" sz="quarter" idx="12"/>
          </p:nvPr>
        </p:nvSpPr>
        <p:spPr/>
        <p:txBody>
          <a:bodyPr/>
          <a:lstStyle/>
          <a:p>
            <a:pPr lvl="0"/>
            <a:fld id="{E4AABA1B-D47B-4667-B8C6-4514ACC96362}" type="slidenum">
              <a:rPr lang="en-US" smtClean="0"/>
              <a:t>‹#›</a:t>
            </a:fld>
            <a:endParaRPr lang="en-US" dirty="0"/>
          </a:p>
        </p:txBody>
      </p:sp>
    </p:spTree>
    <p:extLst>
      <p:ext uri="{BB962C8B-B14F-4D97-AF65-F5344CB8AC3E}">
        <p14:creationId xmlns:p14="http://schemas.microsoft.com/office/powerpoint/2010/main" val="23536097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lvl="0"/>
            <a:endParaRPr lang="en-US" dirty="0"/>
          </a:p>
        </p:txBody>
      </p:sp>
      <p:sp>
        <p:nvSpPr>
          <p:cNvPr id="5" name="Footer Placeholder 4"/>
          <p:cNvSpPr>
            <a:spLocks noGrp="1"/>
          </p:cNvSpPr>
          <p:nvPr>
            <p:ph type="ftr" sz="quarter" idx="11"/>
          </p:nvPr>
        </p:nvSpPr>
        <p:spPr/>
        <p:txBody>
          <a:bodyPr/>
          <a:lstStyle/>
          <a:p>
            <a:pPr lvl="0"/>
            <a:endParaRPr lang="en-US" dirty="0"/>
          </a:p>
        </p:txBody>
      </p:sp>
      <p:sp>
        <p:nvSpPr>
          <p:cNvPr id="6" name="Slide Number Placeholder 5"/>
          <p:cNvSpPr>
            <a:spLocks noGrp="1"/>
          </p:cNvSpPr>
          <p:nvPr>
            <p:ph type="sldNum" sz="quarter" idx="12"/>
          </p:nvPr>
        </p:nvSpPr>
        <p:spPr/>
        <p:txBody>
          <a:bodyPr/>
          <a:lstStyle/>
          <a:p>
            <a:pPr lvl="0"/>
            <a:fld id="{81A6F2AB-96DD-4CC5-959D-0FEFB83E1BC7}" type="slidenum">
              <a:rPr lang="en-US" smtClean="0"/>
              <a:t>‹#›</a:t>
            </a:fld>
            <a:endParaRPr lang="en-US" dirty="0"/>
          </a:p>
        </p:txBody>
      </p:sp>
    </p:spTree>
    <p:extLst>
      <p:ext uri="{BB962C8B-B14F-4D97-AF65-F5344CB8AC3E}">
        <p14:creationId xmlns:p14="http://schemas.microsoft.com/office/powerpoint/2010/main" val="40878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lvl="0"/>
            <a:endParaRPr lang="en-US" dirty="0"/>
          </a:p>
        </p:txBody>
      </p:sp>
      <p:sp>
        <p:nvSpPr>
          <p:cNvPr id="5" name="Footer Placeholder 4"/>
          <p:cNvSpPr>
            <a:spLocks noGrp="1"/>
          </p:cNvSpPr>
          <p:nvPr>
            <p:ph type="ftr" sz="quarter" idx="11"/>
          </p:nvPr>
        </p:nvSpPr>
        <p:spPr/>
        <p:txBody>
          <a:bodyPr/>
          <a:lstStyle/>
          <a:p>
            <a:pPr lvl="0"/>
            <a:endParaRPr lang="en-US" dirty="0"/>
          </a:p>
        </p:txBody>
      </p:sp>
      <p:sp>
        <p:nvSpPr>
          <p:cNvPr id="6" name="Slide Number Placeholder 5"/>
          <p:cNvSpPr>
            <a:spLocks noGrp="1"/>
          </p:cNvSpPr>
          <p:nvPr>
            <p:ph type="sldNum" sz="quarter" idx="12"/>
          </p:nvPr>
        </p:nvSpPr>
        <p:spPr/>
        <p:txBody>
          <a:bodyPr/>
          <a:lstStyle/>
          <a:p>
            <a:pPr lvl="0"/>
            <a:fld id="{82E6EFF0-5701-4745-928F-54D1B3C15089}" type="slidenum">
              <a:rPr lang="en-US" smtClean="0"/>
              <a:t>‹#›</a:t>
            </a:fld>
            <a:endParaRPr lang="en-US" dirty="0"/>
          </a:p>
        </p:txBody>
      </p:sp>
    </p:spTree>
    <p:extLst>
      <p:ext uri="{BB962C8B-B14F-4D97-AF65-F5344CB8AC3E}">
        <p14:creationId xmlns:p14="http://schemas.microsoft.com/office/powerpoint/2010/main" val="3223262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lvl="0"/>
            <a:endParaRPr lang="en-US" dirty="0"/>
          </a:p>
        </p:txBody>
      </p:sp>
      <p:sp>
        <p:nvSpPr>
          <p:cNvPr id="5" name="Footer Placeholder 4"/>
          <p:cNvSpPr>
            <a:spLocks noGrp="1"/>
          </p:cNvSpPr>
          <p:nvPr>
            <p:ph type="ftr" sz="quarter" idx="11"/>
          </p:nvPr>
        </p:nvSpPr>
        <p:spPr/>
        <p:txBody>
          <a:bodyPr/>
          <a:lstStyle/>
          <a:p>
            <a:pPr lvl="0"/>
            <a:endParaRPr lang="en-US" dirty="0"/>
          </a:p>
        </p:txBody>
      </p:sp>
      <p:sp>
        <p:nvSpPr>
          <p:cNvPr id="6" name="Slide Number Placeholder 5"/>
          <p:cNvSpPr>
            <a:spLocks noGrp="1"/>
          </p:cNvSpPr>
          <p:nvPr>
            <p:ph type="sldNum" sz="quarter" idx="12"/>
          </p:nvPr>
        </p:nvSpPr>
        <p:spPr/>
        <p:txBody>
          <a:bodyPr/>
          <a:lstStyle/>
          <a:p>
            <a:pPr lvl="0"/>
            <a:fld id="{2511EDA8-CADD-4D7E-AA37-BA0D80C5074E}" type="slidenum">
              <a:rPr lang="en-US" smtClean="0"/>
              <a:t>‹#›</a:t>
            </a:fld>
            <a:endParaRPr lang="en-US" dirty="0"/>
          </a:p>
        </p:txBody>
      </p:sp>
    </p:spTree>
    <p:extLst>
      <p:ext uri="{BB962C8B-B14F-4D97-AF65-F5344CB8AC3E}">
        <p14:creationId xmlns:p14="http://schemas.microsoft.com/office/powerpoint/2010/main" val="12085981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lvl="0"/>
            <a:endParaRPr lang="en-US" dirty="0"/>
          </a:p>
        </p:txBody>
      </p:sp>
      <p:sp>
        <p:nvSpPr>
          <p:cNvPr id="6" name="Footer Placeholder 5"/>
          <p:cNvSpPr>
            <a:spLocks noGrp="1"/>
          </p:cNvSpPr>
          <p:nvPr>
            <p:ph type="ftr" sz="quarter" idx="11"/>
          </p:nvPr>
        </p:nvSpPr>
        <p:spPr/>
        <p:txBody>
          <a:bodyPr/>
          <a:lstStyle/>
          <a:p>
            <a:pPr lvl="0"/>
            <a:endParaRPr lang="en-US" dirty="0"/>
          </a:p>
        </p:txBody>
      </p:sp>
      <p:sp>
        <p:nvSpPr>
          <p:cNvPr id="7" name="Slide Number Placeholder 6"/>
          <p:cNvSpPr>
            <a:spLocks noGrp="1"/>
          </p:cNvSpPr>
          <p:nvPr>
            <p:ph type="sldNum" sz="quarter" idx="12"/>
          </p:nvPr>
        </p:nvSpPr>
        <p:spPr/>
        <p:txBody>
          <a:bodyPr/>
          <a:lstStyle/>
          <a:p>
            <a:pPr lvl="0"/>
            <a:fld id="{E5BD9FF8-C294-44BA-89E0-02028E55E408}" type="slidenum">
              <a:rPr lang="en-US" smtClean="0"/>
              <a:t>‹#›</a:t>
            </a:fld>
            <a:endParaRPr lang="en-US" dirty="0"/>
          </a:p>
        </p:txBody>
      </p:sp>
    </p:spTree>
    <p:extLst>
      <p:ext uri="{BB962C8B-B14F-4D97-AF65-F5344CB8AC3E}">
        <p14:creationId xmlns:p14="http://schemas.microsoft.com/office/powerpoint/2010/main" val="3118025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lvl="0"/>
            <a:endParaRPr lang="en-US" dirty="0"/>
          </a:p>
        </p:txBody>
      </p:sp>
      <p:sp>
        <p:nvSpPr>
          <p:cNvPr id="8" name="Footer Placeholder 7"/>
          <p:cNvSpPr>
            <a:spLocks noGrp="1"/>
          </p:cNvSpPr>
          <p:nvPr>
            <p:ph type="ftr" sz="quarter" idx="11"/>
          </p:nvPr>
        </p:nvSpPr>
        <p:spPr/>
        <p:txBody>
          <a:bodyPr/>
          <a:lstStyle/>
          <a:p>
            <a:pPr lvl="0"/>
            <a:endParaRPr lang="en-US" dirty="0"/>
          </a:p>
        </p:txBody>
      </p:sp>
      <p:sp>
        <p:nvSpPr>
          <p:cNvPr id="9" name="Slide Number Placeholder 8"/>
          <p:cNvSpPr>
            <a:spLocks noGrp="1"/>
          </p:cNvSpPr>
          <p:nvPr>
            <p:ph type="sldNum" sz="quarter" idx="12"/>
          </p:nvPr>
        </p:nvSpPr>
        <p:spPr/>
        <p:txBody>
          <a:bodyPr/>
          <a:lstStyle/>
          <a:p>
            <a:pPr lvl="0"/>
            <a:fld id="{C775A3D3-30F6-4C83-A3FA-4921C0850FD2}" type="slidenum">
              <a:rPr lang="en-US" smtClean="0"/>
              <a:t>‹#›</a:t>
            </a:fld>
            <a:endParaRPr lang="en-US" dirty="0"/>
          </a:p>
        </p:txBody>
      </p:sp>
    </p:spTree>
    <p:extLst>
      <p:ext uri="{BB962C8B-B14F-4D97-AF65-F5344CB8AC3E}">
        <p14:creationId xmlns:p14="http://schemas.microsoft.com/office/powerpoint/2010/main" val="1119044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lvl="0"/>
            <a:endParaRPr lang="en-US" dirty="0"/>
          </a:p>
        </p:txBody>
      </p:sp>
      <p:sp>
        <p:nvSpPr>
          <p:cNvPr id="4" name="Footer Placeholder 3"/>
          <p:cNvSpPr>
            <a:spLocks noGrp="1"/>
          </p:cNvSpPr>
          <p:nvPr>
            <p:ph type="ftr" sz="quarter" idx="11"/>
          </p:nvPr>
        </p:nvSpPr>
        <p:spPr/>
        <p:txBody>
          <a:bodyPr/>
          <a:lstStyle/>
          <a:p>
            <a:pPr lvl="0"/>
            <a:endParaRPr lang="en-US" dirty="0"/>
          </a:p>
        </p:txBody>
      </p:sp>
      <p:sp>
        <p:nvSpPr>
          <p:cNvPr id="5" name="Slide Number Placeholder 4"/>
          <p:cNvSpPr>
            <a:spLocks noGrp="1"/>
          </p:cNvSpPr>
          <p:nvPr>
            <p:ph type="sldNum" sz="quarter" idx="12"/>
          </p:nvPr>
        </p:nvSpPr>
        <p:spPr/>
        <p:txBody>
          <a:bodyPr/>
          <a:lstStyle/>
          <a:p>
            <a:pPr lvl="0"/>
            <a:fld id="{CF2BA462-D905-4901-ACEC-82AEEBA52BA8}" type="slidenum">
              <a:rPr lang="en-US" smtClean="0"/>
              <a:t>‹#›</a:t>
            </a:fld>
            <a:endParaRPr lang="en-US" dirty="0"/>
          </a:p>
        </p:txBody>
      </p:sp>
    </p:spTree>
    <p:extLst>
      <p:ext uri="{BB962C8B-B14F-4D97-AF65-F5344CB8AC3E}">
        <p14:creationId xmlns:p14="http://schemas.microsoft.com/office/powerpoint/2010/main" val="3655155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a:endParaRPr lang="en-US" dirty="0"/>
          </a:p>
        </p:txBody>
      </p:sp>
      <p:sp>
        <p:nvSpPr>
          <p:cNvPr id="3" name="Footer Placeholder 2"/>
          <p:cNvSpPr>
            <a:spLocks noGrp="1"/>
          </p:cNvSpPr>
          <p:nvPr>
            <p:ph type="ftr" sz="quarter" idx="11"/>
          </p:nvPr>
        </p:nvSpPr>
        <p:spPr/>
        <p:txBody>
          <a:bodyPr/>
          <a:lstStyle/>
          <a:p>
            <a:pPr lvl="0"/>
            <a:endParaRPr lang="en-US" dirty="0"/>
          </a:p>
        </p:txBody>
      </p:sp>
      <p:sp>
        <p:nvSpPr>
          <p:cNvPr id="4" name="Slide Number Placeholder 3"/>
          <p:cNvSpPr>
            <a:spLocks noGrp="1"/>
          </p:cNvSpPr>
          <p:nvPr>
            <p:ph type="sldNum" sz="quarter" idx="12"/>
          </p:nvPr>
        </p:nvSpPr>
        <p:spPr/>
        <p:txBody>
          <a:bodyPr/>
          <a:lstStyle/>
          <a:p>
            <a:pPr lvl="0"/>
            <a:fld id="{319AAFAA-6811-4F83-9302-7C2308829428}" type="slidenum">
              <a:rPr lang="en-US" smtClean="0"/>
              <a:t>‹#›</a:t>
            </a:fld>
            <a:endParaRPr lang="en-US" dirty="0"/>
          </a:p>
        </p:txBody>
      </p:sp>
    </p:spTree>
    <p:extLst>
      <p:ext uri="{BB962C8B-B14F-4D97-AF65-F5344CB8AC3E}">
        <p14:creationId xmlns:p14="http://schemas.microsoft.com/office/powerpoint/2010/main" val="1068826003"/>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lvl="0"/>
            <a:endParaRPr lang="en-US" dirty="0"/>
          </a:p>
        </p:txBody>
      </p:sp>
      <p:sp>
        <p:nvSpPr>
          <p:cNvPr id="6" name="Footer Placeholder 5"/>
          <p:cNvSpPr>
            <a:spLocks noGrp="1"/>
          </p:cNvSpPr>
          <p:nvPr>
            <p:ph type="ftr" sz="quarter" idx="11"/>
          </p:nvPr>
        </p:nvSpPr>
        <p:spPr/>
        <p:txBody>
          <a:bodyPr/>
          <a:lstStyle/>
          <a:p>
            <a:pPr lvl="0"/>
            <a:endParaRPr lang="en-US" dirty="0"/>
          </a:p>
        </p:txBody>
      </p:sp>
      <p:sp>
        <p:nvSpPr>
          <p:cNvPr id="7" name="Slide Number Placeholder 6"/>
          <p:cNvSpPr>
            <a:spLocks noGrp="1"/>
          </p:cNvSpPr>
          <p:nvPr>
            <p:ph type="sldNum" sz="quarter" idx="12"/>
          </p:nvPr>
        </p:nvSpPr>
        <p:spPr/>
        <p:txBody>
          <a:bodyPr/>
          <a:lstStyle/>
          <a:p>
            <a:pPr lvl="0"/>
            <a:fld id="{9535C690-E4AC-4869-A28A-A10BC3DC8C7F}" type="slidenum">
              <a:rPr lang="en-US" smtClean="0"/>
              <a:t>‹#›</a:t>
            </a:fld>
            <a:endParaRPr lang="en-US" dirty="0"/>
          </a:p>
        </p:txBody>
      </p:sp>
    </p:spTree>
    <p:extLst>
      <p:ext uri="{BB962C8B-B14F-4D97-AF65-F5344CB8AC3E}">
        <p14:creationId xmlns:p14="http://schemas.microsoft.com/office/powerpoint/2010/main" val="1864168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lvl="0"/>
            <a:endParaRPr lang="en-US" dirty="0"/>
          </a:p>
        </p:txBody>
      </p:sp>
      <p:sp>
        <p:nvSpPr>
          <p:cNvPr id="6" name="Footer Placeholder 5"/>
          <p:cNvSpPr>
            <a:spLocks noGrp="1"/>
          </p:cNvSpPr>
          <p:nvPr>
            <p:ph type="ftr" sz="quarter" idx="11"/>
          </p:nvPr>
        </p:nvSpPr>
        <p:spPr/>
        <p:txBody>
          <a:bodyPr/>
          <a:lstStyle/>
          <a:p>
            <a:pPr lvl="0"/>
            <a:endParaRPr lang="en-US" dirty="0"/>
          </a:p>
        </p:txBody>
      </p:sp>
      <p:sp>
        <p:nvSpPr>
          <p:cNvPr id="7" name="Slide Number Placeholder 6"/>
          <p:cNvSpPr>
            <a:spLocks noGrp="1"/>
          </p:cNvSpPr>
          <p:nvPr>
            <p:ph type="sldNum" sz="quarter" idx="12"/>
          </p:nvPr>
        </p:nvSpPr>
        <p:spPr/>
        <p:txBody>
          <a:bodyPr/>
          <a:lstStyle/>
          <a:p>
            <a:pPr lvl="0"/>
            <a:fld id="{649A4CEC-E235-43E6-AEA4-B3296DE55AF0}" type="slidenum">
              <a:rPr lang="en-US" smtClean="0"/>
              <a:t>‹#›</a:t>
            </a:fld>
            <a:endParaRPr lang="en-US" dirty="0"/>
          </a:p>
        </p:txBody>
      </p:sp>
    </p:spTree>
    <p:extLst>
      <p:ext uri="{BB962C8B-B14F-4D97-AF65-F5344CB8AC3E}">
        <p14:creationId xmlns:p14="http://schemas.microsoft.com/office/powerpoint/2010/main" val="775095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lvl="0"/>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lvl="0"/>
            <a:endParaRPr lang="en-U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lvl="0"/>
            <a:fld id="{3FBB3A20-0093-4E69-8806-BBF9D5E557EC}" type="slidenum">
              <a:rPr lang="en-US" smtClean="0"/>
              <a:t>‹#›</a:t>
            </a:fld>
            <a:endParaRPr lang="en-US" dirty="0"/>
          </a:p>
        </p:txBody>
      </p:sp>
    </p:spTree>
    <p:extLst>
      <p:ext uri="{BB962C8B-B14F-4D97-AF65-F5344CB8AC3E}">
        <p14:creationId xmlns:p14="http://schemas.microsoft.com/office/powerpoint/2010/main" val="328051614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grants.nih.gov/grants/glossary.htm#BasicExperimentalStudieswithHumans"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521F6-C26B-4EC6-957D-1BA30D2D44D5}"/>
              </a:ext>
            </a:extLst>
          </p:cNvPr>
          <p:cNvSpPr>
            <a:spLocks noGrp="1"/>
          </p:cNvSpPr>
          <p:nvPr>
            <p:ph type="ctrTitle"/>
          </p:nvPr>
        </p:nvSpPr>
        <p:spPr>
          <a:xfrm>
            <a:off x="1130849" y="2584356"/>
            <a:ext cx="6293408" cy="2077096"/>
          </a:xfrm>
        </p:spPr>
        <p:txBody>
          <a:bodyPr/>
          <a:lstStyle/>
          <a:p>
            <a:pPr algn="l"/>
            <a:r>
              <a:rPr lang="en-US" sz="18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PRINCIPAL INVESTIGATOR RESEARCH TRAINING</a:t>
            </a:r>
            <a:br>
              <a:rPr lang="en-US" sz="18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br>
            <a:r>
              <a:rPr lang="en-US" sz="18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SESSION 6:</a:t>
            </a:r>
            <a:br>
              <a:rPr lang="en-US" sz="4000" b="1" dirty="0">
                <a:solidFill>
                  <a:schemeClr val="tx1"/>
                </a:solidFill>
                <a:effectLst/>
                <a:latin typeface="Arial Black" panose="020B0604020202020204" pitchFamily="34" charset="0"/>
                <a:ea typeface="Times New Roman" panose="02020603050405020304" pitchFamily="18" charset="0"/>
                <a:cs typeface="Arial Black" panose="020B0604020202020204" pitchFamily="34" charset="0"/>
              </a:rPr>
            </a:br>
            <a:br>
              <a:rPr lang="en-US" sz="4000" b="1" dirty="0">
                <a:solidFill>
                  <a:schemeClr val="tx1"/>
                </a:solidFill>
                <a:effectLst/>
                <a:latin typeface="Arial Black" panose="020B0604020202020204" pitchFamily="34" charset="0"/>
                <a:ea typeface="Times New Roman" panose="02020603050405020304" pitchFamily="18" charset="0"/>
                <a:cs typeface="Arial Black" panose="020B0604020202020204" pitchFamily="34" charset="0"/>
              </a:rPr>
            </a:br>
            <a:r>
              <a:rPr lang="en-US" sz="4000" b="1" dirty="0">
                <a:solidFill>
                  <a:schemeClr val="tx1"/>
                </a:solidFill>
                <a:effectLst/>
                <a:latin typeface="Arial Black" panose="020B0604020202020204" pitchFamily="34" charset="0"/>
                <a:ea typeface="Times New Roman" panose="02020603050405020304" pitchFamily="18" charset="0"/>
                <a:cs typeface="Arial Black" panose="020B0604020202020204" pitchFamily="34" charset="0"/>
              </a:rPr>
              <a:t>Planning Budgets and Contracts</a:t>
            </a:r>
            <a:br>
              <a:rPr lang="en-US" sz="4000" b="1" dirty="0">
                <a:solidFill>
                  <a:schemeClr val="tx1"/>
                </a:solidFill>
                <a:effectLst/>
                <a:latin typeface="Arial Black" panose="020B0604020202020204" pitchFamily="34" charset="0"/>
                <a:ea typeface="Times New Roman" panose="02020603050405020304" pitchFamily="18" charset="0"/>
                <a:cs typeface="Arial Black" panose="020B0604020202020204" pitchFamily="34" charset="0"/>
              </a:rPr>
            </a:br>
            <a:endParaRPr lang="en-US" sz="4000" b="1" dirty="0">
              <a:solidFill>
                <a:schemeClr val="tx1"/>
              </a:solidFill>
              <a:latin typeface="Arial Black" panose="020B0604020202020204" pitchFamily="34" charset="0"/>
              <a:cs typeface="Arial Black" panose="020B0604020202020204" pitchFamily="34" charset="0"/>
            </a:endParaRPr>
          </a:p>
        </p:txBody>
      </p:sp>
      <p:sp>
        <p:nvSpPr>
          <p:cNvPr id="3" name="Subtitle 2">
            <a:extLst>
              <a:ext uri="{FF2B5EF4-FFF2-40B4-BE49-F238E27FC236}">
                <a16:creationId xmlns:a16="http://schemas.microsoft.com/office/drawing/2014/main" id="{57A939DD-5269-4C41-9CB4-57604F076585}"/>
              </a:ext>
            </a:extLst>
          </p:cNvPr>
          <p:cNvSpPr>
            <a:spLocks noGrp="1"/>
          </p:cNvSpPr>
          <p:nvPr>
            <p:ph type="subTitle" idx="1"/>
          </p:nvPr>
        </p:nvSpPr>
        <p:spPr>
          <a:xfrm>
            <a:off x="1130849" y="5059337"/>
            <a:ext cx="5826719" cy="1096899"/>
          </a:xfrm>
        </p:spPr>
        <p:txBody>
          <a:bodyPr>
            <a:normAutofit/>
          </a:bodyPr>
          <a:lstStyle/>
          <a:p>
            <a:pPr algn="l"/>
            <a:r>
              <a:rPr lang="en-US" dirty="0">
                <a:latin typeface="Arial" panose="020B0604020202020204" pitchFamily="34" charset="0"/>
                <a:cs typeface="Arial" panose="020B0604020202020204" pitchFamily="34" charset="0"/>
              </a:rPr>
              <a:t>Sarah J. White, MA, </a:t>
            </a:r>
            <a:r>
              <a:rPr lang="en-US" dirty="0" err="1">
                <a:latin typeface="Arial" panose="020B0604020202020204" pitchFamily="34" charset="0"/>
                <a:cs typeface="Arial" panose="020B0604020202020204" pitchFamily="34" charset="0"/>
              </a:rPr>
              <a:t>EdM</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96612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CEFB8BA-B56F-409F-AC5D-EC983D8D08D7}"/>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What phase is the trial</a:t>
            </a:r>
          </a:p>
        </p:txBody>
      </p:sp>
      <p:sp>
        <p:nvSpPr>
          <p:cNvPr id="4" name="Content Placeholder 3">
            <a:extLst>
              <a:ext uri="{FF2B5EF4-FFF2-40B4-BE49-F238E27FC236}">
                <a16:creationId xmlns:a16="http://schemas.microsoft.com/office/drawing/2014/main" id="{ABCAE254-A765-4E2A-B689-2275E5304BC7}"/>
              </a:ext>
            </a:extLst>
          </p:cNvPr>
          <p:cNvSpPr>
            <a:spLocks noGrp="1"/>
          </p:cNvSpPr>
          <p:nvPr>
            <p:ph idx="1"/>
          </p:nvPr>
        </p:nvSpPr>
        <p:spPr>
          <a:xfrm>
            <a:off x="609599" y="1505416"/>
            <a:ext cx="6834810" cy="4535948"/>
          </a:xfrm>
        </p:spPr>
        <p:txBody>
          <a:bodyPr>
            <a:normAutofit lnSpcReduction="10000"/>
          </a:bodyPr>
          <a:lstStyle/>
          <a:p>
            <a:pPr marL="0" marR="0">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Clinical trials proceed through several phases (bench to bedside).  </a:t>
            </a:r>
          </a:p>
          <a:p>
            <a:pPr marL="0" marR="0">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Once the drug/diagnostic/biologic/device has been tested in animas it proceeds through four developmental phases</a:t>
            </a:r>
          </a:p>
          <a:p>
            <a:pPr marR="0" lvl="0">
              <a:spcBef>
                <a:spcPts val="0"/>
              </a:spcBef>
              <a:spcAft>
                <a:spcPts val="0"/>
              </a:spcAft>
              <a:buFont typeface="Arial" panose="020B0604020202020204" pitchFamily="34" charset="0"/>
              <a:buChar char="•"/>
            </a:pPr>
            <a:r>
              <a:rPr lang="en-US" sz="2000" dirty="0">
                <a:effectLst/>
                <a:latin typeface="Arial" panose="020B0604020202020204" pitchFamily="34" charset="0"/>
                <a:ea typeface="Calibri" panose="020F0502020204030204" pitchFamily="34" charset="0"/>
                <a:cs typeface="Arial" panose="020B0604020202020204" pitchFamily="34" charset="0"/>
              </a:rPr>
              <a:t>Phase 0-usually less than 15 people the investigator uses a very small dose on healthy volunteers </a:t>
            </a:r>
          </a:p>
          <a:p>
            <a:pPr marR="0" lvl="0">
              <a:spcBef>
                <a:spcPts val="0"/>
              </a:spcBef>
              <a:spcAft>
                <a:spcPts val="0"/>
              </a:spcAft>
              <a:buFont typeface="Arial" panose="020B0604020202020204" pitchFamily="34" charset="0"/>
              <a:buChar char="•"/>
            </a:pPr>
            <a:r>
              <a:rPr lang="en-US" sz="2000" dirty="0">
                <a:effectLst/>
                <a:latin typeface="Arial" panose="020B0604020202020204" pitchFamily="34" charset="0"/>
                <a:ea typeface="Calibri" panose="020F0502020204030204" pitchFamily="34" charset="0"/>
                <a:cs typeface="Arial" panose="020B0604020202020204" pitchFamily="34" charset="0"/>
              </a:rPr>
              <a:t>Phase I—this is typically done with a small group of healthy volunteers to get sufficient evidence of medical efficacy (that the desired results of the treatment are likely to result)</a:t>
            </a:r>
            <a:endParaRPr lang="en-US" sz="2000" dirty="0">
              <a:latin typeface="Arial" panose="020B0604020202020204" pitchFamily="34" charset="0"/>
              <a:ea typeface="Calibri" panose="020F0502020204030204" pitchFamily="34" charset="0"/>
              <a:cs typeface="Arial" panose="020B0604020202020204" pitchFamily="34" charset="0"/>
            </a:endParaRPr>
          </a:p>
          <a:p>
            <a:pPr marR="0" lvl="0">
              <a:spcBef>
                <a:spcPts val="0"/>
              </a:spcBef>
              <a:spcAft>
                <a:spcPts val="0"/>
              </a:spcAft>
              <a:buFont typeface="Arial" panose="020B0604020202020204" pitchFamily="34" charset="0"/>
              <a:buChar char="•"/>
            </a:pPr>
            <a:r>
              <a:rPr lang="en-US" sz="2000" dirty="0">
                <a:effectLst/>
                <a:latin typeface="Arial" panose="020B0604020202020204" pitchFamily="34" charset="0"/>
                <a:ea typeface="Calibri" panose="020F0502020204030204" pitchFamily="34" charset="0"/>
                <a:cs typeface="Arial" panose="020B0604020202020204" pitchFamily="34" charset="0"/>
              </a:rPr>
              <a:t>Phase II </a:t>
            </a:r>
            <a:r>
              <a:rPr lang="en-US" sz="2000" dirty="0">
                <a:latin typeface="Arial" panose="020B0604020202020204" pitchFamily="34" charset="0"/>
                <a:cs typeface="Arial" panose="020B0604020202020204" pitchFamily="34" charset="0"/>
              </a:rPr>
              <a:t>the study drug or </a:t>
            </a:r>
            <a:r>
              <a:rPr lang="en-US" sz="2000" dirty="0">
                <a:latin typeface="Arial" panose="020B0604020202020204" pitchFamily="34" charset="0"/>
                <a:ea typeface="Cambria" panose="02040503050406030204" pitchFamily="18" charset="0"/>
                <a:cs typeface="Arial" panose="020B0604020202020204" pitchFamily="34" charset="0"/>
              </a:rPr>
              <a:t>treatment</a:t>
            </a:r>
            <a:r>
              <a:rPr lang="en-US" sz="2000" dirty="0">
                <a:latin typeface="Arial" panose="020B0604020202020204" pitchFamily="34" charset="0"/>
                <a:cs typeface="Arial" panose="020B0604020202020204" pitchFamily="34" charset="0"/>
              </a:rPr>
              <a:t> is given to a larger group of people (100-300) to see if it is effective and to further evaluate its safety.  </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Phase II(a) and to establish efficacy, side effects, and clinical toxicity of drug (Phase Il(b).</a:t>
            </a:r>
          </a:p>
          <a:p>
            <a:pPr marL="0" marR="0" lvl="0" indent="0">
              <a:spcBef>
                <a:spcPts val="0"/>
              </a:spcBef>
              <a:spcAft>
                <a:spcPts val="0"/>
              </a:spcAft>
              <a:buNone/>
            </a:pPr>
            <a:endParaRPr lang="en-US" sz="1800" dirty="0">
              <a:latin typeface="Arial" panose="020B0604020202020204" pitchFamily="34" charset="0"/>
              <a:cs typeface="Arial" panose="020B0604020202020204" pitchFamily="34" charset="0"/>
            </a:endParaRPr>
          </a:p>
          <a:p>
            <a:pPr marL="342717" lvl="0" indent="-342717">
              <a:lnSpc>
                <a:spcPct val="90000"/>
              </a:lnSpc>
              <a:spcBef>
                <a:spcPts val="650"/>
              </a:spcBef>
              <a:tabLst>
                <a:tab pos="914034" algn="l"/>
                <a:tab pos="1828434" algn="l"/>
                <a:tab pos="2742834" algn="l"/>
                <a:tab pos="3657234" algn="l"/>
                <a:tab pos="4571634" algn="l"/>
                <a:tab pos="5486034" algn="l"/>
                <a:tab pos="6400434" algn="l"/>
                <a:tab pos="7314834" algn="l"/>
                <a:tab pos="8229234" algn="l"/>
                <a:tab pos="9143634" algn="l"/>
                <a:tab pos="10058034" algn="l"/>
              </a:tabLst>
            </a:pPr>
            <a:endParaRPr lang="en-US" sz="1800" dirty="0">
              <a:latin typeface="Arial" panose="020B0604020202020204" pitchFamily="34" charset="0"/>
              <a:cs typeface="Arial" panose="020B0604020202020204" pitchFamily="34" charset="0"/>
            </a:endParaRPr>
          </a:p>
          <a:p>
            <a:pPr marL="342900" marR="0" lvl="0" indent="-342900">
              <a:spcBef>
                <a:spcPts val="0"/>
              </a:spcBef>
              <a:spcAft>
                <a:spcPts val="0"/>
              </a:spcAft>
              <a:buFont typeface="+mj-lt"/>
              <a:buAutoNum type="arabicParenR"/>
            </a:pP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99386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Phase III (Therapeutic Confirmator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F7DA6-99F4-4514-B8DE-201CBB4FF295}"/>
              </a:ext>
            </a:extLst>
          </p:cNvPr>
          <p:cNvSpPr txBox="1">
            <a:spLocks noGrp="1"/>
          </p:cNvSpPr>
          <p:nvPr>
            <p:ph type="title" idx="4294967295"/>
          </p:nvPr>
        </p:nvSpPr>
        <p:spPr>
          <a:xfrm>
            <a:off x="315310" y="277814"/>
            <a:ext cx="7914290" cy="728662"/>
          </a:xfrm>
        </p:spPr>
        <p:txBody>
          <a:bodyPr>
            <a:normAutofit/>
          </a:bodyPr>
          <a:lstStyle/>
          <a:p>
            <a:pPr lvl="0"/>
            <a:r>
              <a:rPr lang="en-US" sz="3200" dirty="0">
                <a:latin typeface="Arial" panose="020B0604020202020204" pitchFamily="34" charset="0"/>
                <a:cs typeface="Arial" panose="020B0604020202020204" pitchFamily="34" charset="0"/>
              </a:rPr>
              <a:t>Phase III (Therapeutic Confirmatory)</a:t>
            </a:r>
          </a:p>
        </p:txBody>
      </p:sp>
      <p:sp>
        <p:nvSpPr>
          <p:cNvPr id="3" name="Text Placeholder 2">
            <a:extLst>
              <a:ext uri="{FF2B5EF4-FFF2-40B4-BE49-F238E27FC236}">
                <a16:creationId xmlns:a16="http://schemas.microsoft.com/office/drawing/2014/main" id="{9ACFF4F5-18E9-4F49-82B0-3DEF1DF34771}"/>
              </a:ext>
            </a:extLst>
          </p:cNvPr>
          <p:cNvSpPr txBox="1">
            <a:spLocks noGrp="1"/>
          </p:cNvSpPr>
          <p:nvPr>
            <p:ph type="body" idx="4294967295"/>
          </p:nvPr>
        </p:nvSpPr>
        <p:spPr>
          <a:xfrm>
            <a:off x="315310" y="1006475"/>
            <a:ext cx="7430814" cy="5573711"/>
          </a:xfrm>
        </p:spPr>
        <p:txBody>
          <a:bodyPr>
            <a:normAutofit/>
          </a:bodyPr>
          <a:lstStyle/>
          <a:p>
            <a:pPr marL="457200" lvl="0" indent="-457200">
              <a:lnSpc>
                <a:spcPct val="80000"/>
              </a:lnSpc>
              <a:spcBef>
                <a:spcPts val="650"/>
              </a:spcBef>
              <a:buClr>
                <a:srgbClr val="808080"/>
              </a:buClr>
              <a:buSzPct val="65000"/>
              <a:buFont typeface="Arial" pitchFamily="34"/>
              <a:buChar char="•"/>
            </a:pPr>
            <a:r>
              <a:rPr lang="en-US" sz="2600" dirty="0">
                <a:latin typeface="Arial" panose="020B0604020202020204" pitchFamily="34" charset="0"/>
                <a:cs typeface="Arial" panose="020B0604020202020204" pitchFamily="34" charset="0"/>
              </a:rPr>
              <a:t>In Phase III studies, the study drug or treatment is given to large groups of people (1,000-3,000) to confirm its effectiveness, monitor side effects, compare it to commonly used treatments, and collect information that will allow the drug or treatment to be used safely</a:t>
            </a:r>
          </a:p>
          <a:p>
            <a:pPr marL="457200" lvl="0" indent="-457200">
              <a:lnSpc>
                <a:spcPct val="80000"/>
              </a:lnSpc>
              <a:spcBef>
                <a:spcPts val="650"/>
              </a:spcBef>
              <a:buSzPct val="100000"/>
              <a:buFont typeface="Arial" pitchFamily="34"/>
              <a:buChar char="•"/>
              <a:tabLst>
                <a:tab pos="914043" algn="l"/>
                <a:tab pos="1828443" algn="l"/>
                <a:tab pos="2742843" algn="l"/>
                <a:tab pos="3657243" algn="l"/>
                <a:tab pos="4571643" algn="l"/>
                <a:tab pos="5486043" algn="l"/>
                <a:tab pos="6400443" algn="l"/>
                <a:tab pos="7314843" algn="l"/>
                <a:tab pos="8229243" algn="l"/>
                <a:tab pos="9143643" algn="l"/>
                <a:tab pos="10058043" algn="l"/>
              </a:tabLst>
            </a:pPr>
            <a:endParaRPr lang="en-US" sz="2600" dirty="0">
              <a:latin typeface="Arial" panose="020B0604020202020204" pitchFamily="34" charset="0"/>
              <a:cs typeface="Arial" panose="020B0604020202020204" pitchFamily="34" charset="0"/>
            </a:endParaRPr>
          </a:p>
          <a:p>
            <a:pPr marL="457200" lvl="0" indent="-457200">
              <a:lnSpc>
                <a:spcPct val="80000"/>
              </a:lnSpc>
              <a:spcBef>
                <a:spcPts val="650"/>
              </a:spcBef>
              <a:buClr>
                <a:srgbClr val="808080"/>
              </a:buClr>
              <a:buSzPct val="65000"/>
              <a:buFont typeface="Arial" pitchFamily="34"/>
              <a:buChar char="•"/>
            </a:pPr>
            <a:r>
              <a:rPr lang="en-US" sz="2600" dirty="0">
                <a:latin typeface="Arial" panose="020B0604020202020204" pitchFamily="34" charset="0"/>
                <a:cs typeface="Arial" panose="020B0604020202020204" pitchFamily="34" charset="0"/>
              </a:rPr>
              <a:t>Stage of clinical research in which the experimental drug is administered in large-scale trials to establish safety and efficacy</a:t>
            </a:r>
          </a:p>
          <a:p>
            <a:pPr marL="457200" lvl="0" indent="-457200">
              <a:lnSpc>
                <a:spcPct val="80000"/>
              </a:lnSpc>
              <a:spcBef>
                <a:spcPts val="650"/>
              </a:spcBef>
              <a:buSzPct val="100000"/>
              <a:buFont typeface="Arial" pitchFamily="34"/>
              <a:buChar char="•"/>
              <a:tabLst>
                <a:tab pos="914043" algn="l"/>
                <a:tab pos="1828443" algn="l"/>
                <a:tab pos="2742843" algn="l"/>
                <a:tab pos="3657243" algn="l"/>
                <a:tab pos="4571643" algn="l"/>
                <a:tab pos="5486043" algn="l"/>
                <a:tab pos="6400443" algn="l"/>
                <a:tab pos="7314843" algn="l"/>
                <a:tab pos="8229243" algn="l"/>
                <a:tab pos="9143643" algn="l"/>
                <a:tab pos="10058043" algn="l"/>
              </a:tabLst>
            </a:pPr>
            <a:endParaRPr lang="en-US" sz="2600" dirty="0">
              <a:latin typeface="Arial" panose="020B0604020202020204" pitchFamily="34" charset="0"/>
              <a:cs typeface="Arial" panose="020B0604020202020204" pitchFamily="34" charset="0"/>
            </a:endParaRPr>
          </a:p>
          <a:p>
            <a:pPr marL="457200" lvl="0" indent="-457200">
              <a:lnSpc>
                <a:spcPct val="80000"/>
              </a:lnSpc>
              <a:spcBef>
                <a:spcPts val="650"/>
              </a:spcBef>
              <a:buClr>
                <a:srgbClr val="808080"/>
              </a:buClr>
              <a:buSzPct val="65000"/>
              <a:buFont typeface="Arial" pitchFamily="34"/>
              <a:buChar char="•"/>
            </a:pPr>
            <a:r>
              <a:rPr lang="en-US" sz="2600" dirty="0">
                <a:latin typeface="Arial" panose="020B0604020202020204" pitchFamily="34" charset="0"/>
                <a:cs typeface="Arial" panose="020B0604020202020204" pitchFamily="34" charset="0"/>
              </a:rPr>
              <a:t>The negotiation of Intellectual Property ownership is not as critical at this stage because the dosage range and safety issues have been addressed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Phase IV (Therapeutic Use)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D6888-33C8-4A6B-8BB6-26359878771D}"/>
              </a:ext>
            </a:extLst>
          </p:cNvPr>
          <p:cNvSpPr txBox="1">
            <a:spLocks noGrp="1"/>
          </p:cNvSpPr>
          <p:nvPr>
            <p:ph type="title" idx="4294967295"/>
          </p:nvPr>
        </p:nvSpPr>
        <p:spPr>
          <a:xfrm>
            <a:off x="451944" y="277813"/>
            <a:ext cx="7777655" cy="1139825"/>
          </a:xfrm>
        </p:spPr>
        <p:txBody>
          <a:bodyPr>
            <a:normAutofit fontScale="90000"/>
          </a:bodyPr>
          <a:lstStyle/>
          <a:p>
            <a:pPr lvl="0"/>
            <a:r>
              <a:rPr lang="en-US" sz="4400" dirty="0">
                <a:latin typeface="Arial" panose="020B0604020202020204" pitchFamily="34" charset="0"/>
                <a:cs typeface="Arial" panose="020B0604020202020204" pitchFamily="34" charset="0"/>
              </a:rPr>
              <a:t>Phase IV (Therapeutic Use)</a:t>
            </a:r>
            <a:br>
              <a:rPr lang="en-US" sz="4400" dirty="0">
                <a:latin typeface="Arial" panose="020B0604020202020204" pitchFamily="34" charset="0"/>
                <a:cs typeface="Arial" panose="020B0604020202020204" pitchFamily="34" charset="0"/>
              </a:rPr>
            </a:br>
            <a:endParaRPr lang="en-US" sz="4400" dirty="0">
              <a:latin typeface="Arial" panose="020B0604020202020204" pitchFamily="34" charset="0"/>
              <a:cs typeface="Arial" panose="020B0604020202020204" pitchFamily="34" charset="0"/>
            </a:endParaRPr>
          </a:p>
        </p:txBody>
      </p:sp>
      <p:sp>
        <p:nvSpPr>
          <p:cNvPr id="3" name="Text Placeholder 2">
            <a:extLst>
              <a:ext uri="{FF2B5EF4-FFF2-40B4-BE49-F238E27FC236}">
                <a16:creationId xmlns:a16="http://schemas.microsoft.com/office/drawing/2014/main" id="{58635918-54F3-4C57-BB62-6FFE9063F51A}"/>
              </a:ext>
            </a:extLst>
          </p:cNvPr>
          <p:cNvSpPr txBox="1">
            <a:spLocks noGrp="1"/>
          </p:cNvSpPr>
          <p:nvPr>
            <p:ph type="body" idx="4294967295"/>
          </p:nvPr>
        </p:nvSpPr>
        <p:spPr>
          <a:xfrm>
            <a:off x="451944" y="1143000"/>
            <a:ext cx="7073463" cy="5437187"/>
          </a:xfrm>
        </p:spPr>
        <p:txBody>
          <a:bodyPr>
            <a:normAutofit/>
          </a:bodyPr>
          <a:lstStyle/>
          <a:p>
            <a:pPr marL="342900" lvl="0" indent="-342900">
              <a:lnSpc>
                <a:spcPct val="90000"/>
              </a:lnSpc>
              <a:spcBef>
                <a:spcPts val="525"/>
              </a:spcBef>
              <a:buClr>
                <a:srgbClr val="808080"/>
              </a:buClr>
              <a:buSzPct val="65000"/>
              <a:buFont typeface="Arial" pitchFamily="34"/>
              <a:buChar char="•"/>
            </a:pPr>
            <a:r>
              <a:rPr lang="en-US" sz="2100" dirty="0">
                <a:latin typeface="Arial" panose="020B0604020202020204" pitchFamily="34" charset="0"/>
                <a:cs typeface="Arial" panose="020B0604020202020204" pitchFamily="34" charset="0"/>
              </a:rPr>
              <a:t>Phase IV studies are done after the drug or treatment has been marketed. These studies continue testing the study drug or treatment to collect information about their effect in various populations and any side effects associated with long-term use</a:t>
            </a:r>
          </a:p>
          <a:p>
            <a:pPr marL="342900" lvl="0" indent="-342900">
              <a:lnSpc>
                <a:spcPct val="90000"/>
              </a:lnSpc>
              <a:spcBef>
                <a:spcPts val="525"/>
              </a:spcBef>
              <a:buSzPct val="100000"/>
              <a:buFont typeface="Arial" pitchFamily="34"/>
              <a:buChar char="•"/>
              <a:tabLst>
                <a:tab pos="914043" algn="l"/>
                <a:tab pos="1828443" algn="l"/>
                <a:tab pos="2742843" algn="l"/>
                <a:tab pos="3657243" algn="l"/>
                <a:tab pos="4571643" algn="l"/>
                <a:tab pos="5486043" algn="l"/>
                <a:tab pos="6400443" algn="l"/>
                <a:tab pos="7314843" algn="l"/>
                <a:tab pos="8229243" algn="l"/>
                <a:tab pos="9143643" algn="l"/>
                <a:tab pos="10058043" algn="l"/>
              </a:tabLst>
            </a:pPr>
            <a:endParaRPr lang="en-US" sz="2100" dirty="0">
              <a:latin typeface="Arial" panose="020B0604020202020204" pitchFamily="34" charset="0"/>
              <a:cs typeface="Arial" panose="020B0604020202020204" pitchFamily="34" charset="0"/>
            </a:endParaRPr>
          </a:p>
          <a:p>
            <a:pPr marL="342900" lvl="0" indent="-342900">
              <a:lnSpc>
                <a:spcPct val="90000"/>
              </a:lnSpc>
              <a:spcBef>
                <a:spcPts val="525"/>
              </a:spcBef>
              <a:buClr>
                <a:srgbClr val="808080"/>
              </a:buClr>
              <a:buSzPct val="65000"/>
              <a:buFont typeface="Arial" pitchFamily="34"/>
              <a:buChar char="•"/>
            </a:pPr>
            <a:r>
              <a:rPr lang="en-US" sz="2100" dirty="0">
                <a:latin typeface="Arial" panose="020B0604020202020204" pitchFamily="34" charset="0"/>
                <a:cs typeface="Arial" panose="020B0604020202020204" pitchFamily="34" charset="0"/>
              </a:rPr>
              <a:t>Confirmatory stage of clinical research undertaken after local regulatory approval has been obtained; trials are limited to drug’s approved indications, dosage ranges, routes of administration, and subject populations</a:t>
            </a:r>
          </a:p>
          <a:p>
            <a:pPr marL="342900" lvl="0" indent="-342900">
              <a:lnSpc>
                <a:spcPct val="90000"/>
              </a:lnSpc>
              <a:spcBef>
                <a:spcPts val="525"/>
              </a:spcBef>
              <a:buSzPct val="100000"/>
              <a:buFont typeface="Arial" pitchFamily="34"/>
              <a:buChar char="•"/>
              <a:tabLst>
                <a:tab pos="914043" algn="l"/>
                <a:tab pos="1828443" algn="l"/>
                <a:tab pos="2742843" algn="l"/>
                <a:tab pos="3657243" algn="l"/>
                <a:tab pos="4571643" algn="l"/>
                <a:tab pos="5486043" algn="l"/>
                <a:tab pos="6400443" algn="l"/>
                <a:tab pos="7314843" algn="l"/>
                <a:tab pos="8229243" algn="l"/>
                <a:tab pos="9143643" algn="l"/>
                <a:tab pos="10058043" algn="l"/>
              </a:tabLst>
            </a:pPr>
            <a:endParaRPr lang="en-US" sz="2100" dirty="0">
              <a:latin typeface="Arial" panose="020B0604020202020204" pitchFamily="34" charset="0"/>
              <a:cs typeface="Arial" panose="020B0604020202020204" pitchFamily="34" charset="0"/>
            </a:endParaRPr>
          </a:p>
          <a:p>
            <a:pPr marL="342900" lvl="0" indent="-342900">
              <a:lnSpc>
                <a:spcPct val="90000"/>
              </a:lnSpc>
              <a:spcBef>
                <a:spcPts val="525"/>
              </a:spcBef>
              <a:buClr>
                <a:srgbClr val="808080"/>
              </a:buClr>
              <a:buSzPct val="65000"/>
              <a:buFont typeface="Arial" pitchFamily="34"/>
              <a:buChar char="•"/>
            </a:pPr>
            <a:r>
              <a:rPr lang="en-US" sz="2100" dirty="0">
                <a:latin typeface="Arial" panose="020B0604020202020204" pitchFamily="34" charset="0"/>
                <a:cs typeface="Arial" panose="020B0604020202020204" pitchFamily="34" charset="0"/>
              </a:rPr>
              <a:t>Typically these trials are large-scale-multi-center undertakings</a:t>
            </a:r>
          </a:p>
          <a:p>
            <a:pPr marL="342900" lvl="0" indent="-342900">
              <a:lnSpc>
                <a:spcPct val="90000"/>
              </a:lnSpc>
              <a:spcBef>
                <a:spcPts val="525"/>
              </a:spcBef>
              <a:buSzPct val="100000"/>
              <a:buFont typeface="Arial" pitchFamily="34"/>
              <a:buChar char="•"/>
              <a:tabLst>
                <a:tab pos="914043" algn="l"/>
                <a:tab pos="1828443" algn="l"/>
                <a:tab pos="2742843" algn="l"/>
                <a:tab pos="3657243" algn="l"/>
                <a:tab pos="4571643" algn="l"/>
                <a:tab pos="5486043" algn="l"/>
                <a:tab pos="6400443" algn="l"/>
                <a:tab pos="7314843" algn="l"/>
                <a:tab pos="8229243" algn="l"/>
                <a:tab pos="9143643" algn="l"/>
                <a:tab pos="10058043" algn="l"/>
              </a:tabLst>
            </a:pPr>
            <a:endParaRPr lang="en-US" sz="2100" dirty="0">
              <a:latin typeface="Arial" panose="020B0604020202020204" pitchFamily="34" charset="0"/>
              <a:cs typeface="Arial" panose="020B0604020202020204" pitchFamily="34" charset="0"/>
            </a:endParaRPr>
          </a:p>
          <a:p>
            <a:pPr marL="342900" lvl="0" indent="-342900">
              <a:lnSpc>
                <a:spcPct val="90000"/>
              </a:lnSpc>
              <a:spcBef>
                <a:spcPts val="525"/>
              </a:spcBef>
              <a:buClr>
                <a:srgbClr val="808080"/>
              </a:buClr>
              <a:buSzPct val="65000"/>
              <a:buFont typeface="Arial" pitchFamily="34"/>
              <a:buChar char="•"/>
            </a:pPr>
            <a:r>
              <a:rPr lang="en-US" sz="2100" dirty="0">
                <a:latin typeface="Arial" panose="020B0604020202020204" pitchFamily="34" charset="0"/>
                <a:cs typeface="Arial" panose="020B0604020202020204" pitchFamily="34" charset="0"/>
              </a:rPr>
              <a:t>These agreements need to be reviewed carefully for anti-kickback considerations</a:t>
            </a:r>
          </a:p>
          <a:p>
            <a:pPr marL="342717" lvl="0" indent="-342717">
              <a:lnSpc>
                <a:spcPct val="90000"/>
              </a:lnSpc>
              <a:spcBef>
                <a:spcPts val="525"/>
              </a:spcBef>
              <a:tabLst>
                <a:tab pos="914034" algn="l"/>
                <a:tab pos="1828434" algn="l"/>
                <a:tab pos="2742834" algn="l"/>
                <a:tab pos="3657234" algn="l"/>
                <a:tab pos="4571634" algn="l"/>
                <a:tab pos="5486034" algn="l"/>
                <a:tab pos="6400434" algn="l"/>
                <a:tab pos="7314834" algn="l"/>
                <a:tab pos="8229234" algn="l"/>
                <a:tab pos="9143634" algn="l"/>
                <a:tab pos="10058034" algn="l"/>
              </a:tabLst>
            </a:pPr>
            <a:endParaRPr lang="en-US" sz="2100" dirty="0">
              <a:latin typeface="Arial" panose="020B0604020202020204" pitchFamily="34" charset="0"/>
              <a:cs typeface="Arial" panose="020B0604020202020204" pitchFamily="34" charset="0"/>
            </a:endParaRPr>
          </a:p>
          <a:p>
            <a:pPr marL="342717" lvl="0" indent="-342717">
              <a:lnSpc>
                <a:spcPct val="90000"/>
              </a:lnSpc>
              <a:spcBef>
                <a:spcPts val="525"/>
              </a:spcBef>
              <a:tabLst>
                <a:tab pos="914034" algn="l"/>
                <a:tab pos="1828434" algn="l"/>
                <a:tab pos="2742834" algn="l"/>
                <a:tab pos="3657234" algn="l"/>
                <a:tab pos="4571634" algn="l"/>
                <a:tab pos="5486034" algn="l"/>
                <a:tab pos="6400434" algn="l"/>
                <a:tab pos="7314834" algn="l"/>
                <a:tab pos="8229234" algn="l"/>
                <a:tab pos="9143634" algn="l"/>
                <a:tab pos="10058034" algn="l"/>
              </a:tabLst>
            </a:pPr>
            <a:endParaRPr lang="en-US" sz="2100" dirty="0">
              <a:latin typeface="Arial" panose="020B0604020202020204" pitchFamily="34" charset="0"/>
              <a:cs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96017-34E9-421F-88F5-E08E5BB576E4}"/>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Types of Clinical Trials</a:t>
            </a:r>
          </a:p>
        </p:txBody>
      </p:sp>
      <p:sp>
        <p:nvSpPr>
          <p:cNvPr id="3" name="Content Placeholder 2">
            <a:extLst>
              <a:ext uri="{FF2B5EF4-FFF2-40B4-BE49-F238E27FC236}">
                <a16:creationId xmlns:a16="http://schemas.microsoft.com/office/drawing/2014/main" id="{1FFFE298-586E-42BA-BD66-8DA8A291D335}"/>
              </a:ext>
            </a:extLst>
          </p:cNvPr>
          <p:cNvSpPr>
            <a:spLocks noGrp="1"/>
          </p:cNvSpPr>
          <p:nvPr>
            <p:ph idx="1"/>
          </p:nvPr>
        </p:nvSpPr>
        <p:spPr>
          <a:xfrm>
            <a:off x="609599" y="1526796"/>
            <a:ext cx="6347714" cy="4514568"/>
          </a:xfrm>
        </p:spPr>
        <p:txBody>
          <a:bodyPr>
            <a:noAutofit/>
          </a:bodyPr>
          <a:lstStyle/>
          <a:p>
            <a:r>
              <a:rPr lang="en-US" sz="2400" dirty="0">
                <a:latin typeface="Arial" panose="020B0604020202020204" pitchFamily="34" charset="0"/>
                <a:ea typeface="Cambria" panose="02040503050406030204" pitchFamily="18" charset="0"/>
                <a:cs typeface="Arial" panose="020B0604020202020204" pitchFamily="34" charset="0"/>
              </a:rPr>
              <a:t>Investigator Initiated Trial </a:t>
            </a:r>
          </a:p>
          <a:p>
            <a:r>
              <a:rPr lang="en-US" sz="2400" b="0" i="0" dirty="0">
                <a:solidFill>
                  <a:srgbClr val="202124"/>
                </a:solidFill>
                <a:effectLst/>
                <a:latin typeface="Arial" panose="020B0604020202020204" pitchFamily="34" charset="0"/>
                <a:ea typeface="Cambria" panose="02040503050406030204" pitchFamily="18" charset="0"/>
                <a:cs typeface="Arial" panose="020B0604020202020204" pitchFamily="34" charset="0"/>
              </a:rPr>
              <a:t>Also referred to as an </a:t>
            </a:r>
            <a:r>
              <a:rPr lang="en-US" sz="2400" i="0" dirty="0">
                <a:solidFill>
                  <a:srgbClr val="202124"/>
                </a:solidFill>
                <a:effectLst/>
                <a:latin typeface="Arial" panose="020B0604020202020204" pitchFamily="34" charset="0"/>
                <a:ea typeface="Cambria" panose="02040503050406030204" pitchFamily="18" charset="0"/>
                <a:cs typeface="Arial" panose="020B0604020202020204" pitchFamily="34" charset="0"/>
              </a:rPr>
              <a:t>investigator-initiated study (IIS) or investigator-initiated research (IIR), an IIT is a clinical trial where the investigator conceives the research, develops the protocol, and serves as sponsor investigator</a:t>
            </a:r>
            <a:r>
              <a:rPr lang="en-US" sz="2400" b="0" i="0" dirty="0">
                <a:solidFill>
                  <a:srgbClr val="202124"/>
                </a:solidFill>
                <a:effectLst/>
                <a:latin typeface="Arial" panose="020B0604020202020204" pitchFamily="34" charset="0"/>
                <a:ea typeface="Cambria" panose="02040503050406030204" pitchFamily="18" charset="0"/>
                <a:cs typeface="Arial" panose="020B0604020202020204" pitchFamily="34" charset="0"/>
              </a:rPr>
              <a:t>.</a:t>
            </a:r>
          </a:p>
          <a:p>
            <a:r>
              <a:rPr lang="en-US" sz="2400" dirty="0">
                <a:solidFill>
                  <a:srgbClr val="202124"/>
                </a:solidFill>
                <a:latin typeface="Arial" panose="020B0604020202020204" pitchFamily="34" charset="0"/>
                <a:ea typeface="Cambria" panose="02040503050406030204" pitchFamily="18" charset="0"/>
                <a:cs typeface="Arial" panose="020B0604020202020204" pitchFamily="34" charset="0"/>
              </a:rPr>
              <a:t>Both federal agencies and industry will sponsor IIS trials</a:t>
            </a:r>
          </a:p>
          <a:p>
            <a:r>
              <a:rPr lang="en-US" sz="2400" dirty="0">
                <a:solidFill>
                  <a:srgbClr val="202124"/>
                </a:solidFill>
                <a:latin typeface="Arial" panose="020B0604020202020204" pitchFamily="34" charset="0"/>
                <a:ea typeface="Cambria" panose="02040503050406030204" pitchFamily="18" charset="0"/>
                <a:cs typeface="Arial" panose="020B0604020202020204" pitchFamily="34" charset="0"/>
              </a:rPr>
              <a:t>While it is not always the case IIS tend to be supported by more grant like mechanisms </a:t>
            </a:r>
          </a:p>
        </p:txBody>
      </p:sp>
    </p:spTree>
    <p:extLst>
      <p:ext uri="{BB962C8B-B14F-4D97-AF65-F5344CB8AC3E}">
        <p14:creationId xmlns:p14="http://schemas.microsoft.com/office/powerpoint/2010/main" val="20454226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54D13-1215-4B3C-840B-696A24EF14DC}"/>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Clinical Research</a:t>
            </a:r>
          </a:p>
        </p:txBody>
      </p:sp>
      <p:sp>
        <p:nvSpPr>
          <p:cNvPr id="3" name="Content Placeholder 2">
            <a:extLst>
              <a:ext uri="{FF2B5EF4-FFF2-40B4-BE49-F238E27FC236}">
                <a16:creationId xmlns:a16="http://schemas.microsoft.com/office/drawing/2014/main" id="{8C29AF65-39D9-4928-BBFA-3CD6394D76BD}"/>
              </a:ext>
            </a:extLst>
          </p:cNvPr>
          <p:cNvSpPr>
            <a:spLocks noGrp="1"/>
          </p:cNvSpPr>
          <p:nvPr>
            <p:ph idx="1"/>
          </p:nvPr>
        </p:nvSpPr>
        <p:spPr>
          <a:xfrm>
            <a:off x="609599" y="1526796"/>
            <a:ext cx="6347714" cy="4514567"/>
          </a:xfrm>
        </p:spPr>
        <p:txBody>
          <a:bodyPr>
            <a:noAutofit/>
          </a:bodyPr>
          <a:lstStyle/>
          <a:p>
            <a:pPr marL="0" marR="0">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There are several kinds of </a:t>
            </a:r>
            <a:r>
              <a:rPr lang="en-US" sz="2000" u="sng" dirty="0">
                <a:effectLst/>
                <a:latin typeface="Arial" panose="020B0604020202020204" pitchFamily="34" charset="0"/>
                <a:ea typeface="Calibri" panose="020F0502020204030204" pitchFamily="34" charset="0"/>
                <a:cs typeface="Arial" panose="020B0604020202020204" pitchFamily="34" charset="0"/>
              </a:rPr>
              <a:t>clinical research</a:t>
            </a:r>
            <a:r>
              <a:rPr lang="en-US" sz="2000" dirty="0">
                <a:effectLst/>
                <a:latin typeface="Arial" panose="020B0604020202020204" pitchFamily="34" charset="0"/>
                <a:ea typeface="Calibri" panose="020F0502020204030204" pitchFamily="34" charset="0"/>
                <a:cs typeface="Arial" panose="020B0604020202020204" pitchFamily="34" charset="0"/>
              </a:rPr>
              <a:t> some common forms are  observational studies: in an observational study the investigator(s) do not assign participants to a specific group. </a:t>
            </a:r>
          </a:p>
          <a:p>
            <a:pPr marL="0" marR="0">
              <a:spcBef>
                <a:spcPts val="0"/>
              </a:spcBef>
              <a:spcAft>
                <a:spcPts val="0"/>
              </a:spcAft>
            </a:pPr>
            <a:r>
              <a:rPr lang="en-US" sz="2000" dirty="0">
                <a:solidFill>
                  <a:srgbClr val="000000"/>
                </a:solidFill>
                <a:effectLst/>
                <a:latin typeface="Arial" panose="020B0604020202020204" pitchFamily="34" charset="0"/>
                <a:ea typeface="Calibri" panose="020F0502020204030204" pitchFamily="34" charset="0"/>
                <a:cs typeface="Arial" panose="020B0604020202020204" pitchFamily="34" charset="0"/>
              </a:rPr>
              <a:t>Participants may receive interventions (which can include medical products such as drugs or devices) or procedures as part of their routine medical care, but participants are not assigned to specific interventions by the investigator (as in a clinical trial). For example, investigators may observe a group of older adults to learn more about the effects of different lifestyles on cardiac health </a:t>
            </a:r>
          </a:p>
          <a:p>
            <a:pPr marL="0" marR="0">
              <a:spcBef>
                <a:spcPts val="0"/>
              </a:spcBef>
              <a:spcAft>
                <a:spcPts val="0"/>
              </a:spcAft>
            </a:pPr>
            <a:r>
              <a:rPr lang="en-US" sz="2000" dirty="0">
                <a:solidFill>
                  <a:srgbClr val="000000"/>
                </a:solidFill>
                <a:latin typeface="Arial" panose="020B0604020202020204" pitchFamily="34" charset="0"/>
                <a:ea typeface="Calibri" panose="020F0502020204030204" pitchFamily="34" charset="0"/>
                <a:cs typeface="Arial" panose="020B0604020202020204" pitchFamily="34" charset="0"/>
              </a:rPr>
              <a:t>Operationally clinical trials and clinical research are similar and require the much of the same documents, budgetary concerns and team members</a:t>
            </a:r>
            <a:endParaRPr lang="en-US" sz="2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503255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name="Slide66">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E1E77-35C3-4E70-8F06-1B7A78EFA216}"/>
              </a:ext>
            </a:extLst>
          </p:cNvPr>
          <p:cNvSpPr txBox="1">
            <a:spLocks noGrp="1"/>
          </p:cNvSpPr>
          <p:nvPr>
            <p:ph type="ctrTitle"/>
          </p:nvPr>
        </p:nvSpPr>
        <p:spPr>
          <a:xfrm>
            <a:off x="809297" y="1122361"/>
            <a:ext cx="6085489" cy="3846798"/>
          </a:xfrm>
        </p:spPr>
        <p:txBody>
          <a:bodyPr/>
          <a:lstStyle/>
          <a:p>
            <a:pPr lvl="0"/>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Roles and Responsibilities and Routing</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7DAD6-ADD8-40AA-8FD4-ED9AF5424D87}"/>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What every PI should know </a:t>
            </a:r>
          </a:p>
        </p:txBody>
      </p:sp>
      <p:sp>
        <p:nvSpPr>
          <p:cNvPr id="3" name="Content Placeholder 2">
            <a:extLst>
              <a:ext uri="{FF2B5EF4-FFF2-40B4-BE49-F238E27FC236}">
                <a16:creationId xmlns:a16="http://schemas.microsoft.com/office/drawing/2014/main" id="{8FB3551F-F67E-4E80-AB02-41878DB851CE}"/>
              </a:ext>
            </a:extLst>
          </p:cNvPr>
          <p:cNvSpPr>
            <a:spLocks noGrp="1"/>
          </p:cNvSpPr>
          <p:nvPr>
            <p:ph idx="1"/>
          </p:nvPr>
        </p:nvSpPr>
        <p:spPr>
          <a:xfrm>
            <a:off x="609599" y="1550019"/>
            <a:ext cx="6347714" cy="4607499"/>
          </a:xfrm>
        </p:spPr>
        <p:txBody>
          <a:bodyPr>
            <a:normAutofit fontScale="70000" lnSpcReduction="20000"/>
          </a:bodyPr>
          <a:lstStyle/>
          <a:p>
            <a:r>
              <a:rPr lang="en-US" sz="2300" dirty="0">
                <a:latin typeface="Arial" panose="020B0604020202020204" pitchFamily="34" charset="0"/>
                <a:cs typeface="Arial" panose="020B0604020202020204" pitchFamily="34" charset="0"/>
              </a:rPr>
              <a:t>You are the leader of a team </a:t>
            </a:r>
          </a:p>
          <a:p>
            <a:r>
              <a:rPr lang="en-US" sz="2300" dirty="0">
                <a:latin typeface="Arial" panose="020B0604020202020204" pitchFamily="34" charset="0"/>
                <a:cs typeface="Arial" panose="020B0604020202020204" pitchFamily="34" charset="0"/>
              </a:rPr>
              <a:t>That team is responsible to you </a:t>
            </a:r>
          </a:p>
          <a:p>
            <a:r>
              <a:rPr lang="en-US" sz="2300" dirty="0">
                <a:latin typeface="Arial" panose="020B0604020202020204" pitchFamily="34" charset="0"/>
                <a:cs typeface="Arial" panose="020B0604020202020204" pitchFamily="34" charset="0"/>
              </a:rPr>
              <a:t>Most efficient way to manage a clinical trial is to ensure that you have the right team and that that team is capable of effectively exercising their responsibilities </a:t>
            </a:r>
          </a:p>
          <a:p>
            <a:r>
              <a:rPr lang="en-US" sz="2300" dirty="0">
                <a:latin typeface="Arial" panose="020B0604020202020204" pitchFamily="34" charset="0"/>
                <a:cs typeface="Arial" panose="020B0604020202020204" pitchFamily="34" charset="0"/>
              </a:rPr>
              <a:t>Who is your team?</a:t>
            </a:r>
          </a:p>
          <a:p>
            <a:r>
              <a:rPr lang="en-US" sz="2300" dirty="0">
                <a:latin typeface="Arial" panose="020B0604020202020204" pitchFamily="34" charset="0"/>
                <a:cs typeface="Arial" panose="020B0604020202020204" pitchFamily="34" charset="0"/>
              </a:rPr>
              <a:t>to conduct a clinical trial several different individuals the different skill sets are needed </a:t>
            </a:r>
          </a:p>
          <a:p>
            <a:r>
              <a:rPr lang="en-US" sz="2300" dirty="0">
                <a:latin typeface="Arial" panose="020B0604020202020204" pitchFamily="34" charset="0"/>
                <a:cs typeface="Arial" panose="020B0604020202020204" pitchFamily="34" charset="0"/>
              </a:rPr>
              <a:t>1. you need a clinical coordinator who understands the protocol and can consent patients to be part of the trial </a:t>
            </a:r>
          </a:p>
          <a:p>
            <a:r>
              <a:rPr lang="en-US" sz="2300" dirty="0">
                <a:latin typeface="Arial" panose="020B0604020202020204" pitchFamily="34" charset="0"/>
                <a:cs typeface="Arial" panose="020B0604020202020204" pitchFamily="34" charset="0"/>
              </a:rPr>
              <a:t>2. you need team members then understand how to keep the regulatory records associated with the trial </a:t>
            </a:r>
          </a:p>
          <a:p>
            <a:r>
              <a:rPr lang="en-US" sz="2300" dirty="0">
                <a:latin typeface="Arial" panose="020B0604020202020204" pitchFamily="34" charset="0"/>
                <a:cs typeface="Arial" panose="020B0604020202020204" pitchFamily="34" charset="0"/>
              </a:rPr>
              <a:t>3.you need team members who can submit the information the sponsor of the trial requires in the in the format specified</a:t>
            </a:r>
          </a:p>
          <a:p>
            <a:r>
              <a:rPr lang="en-US" sz="2300" dirty="0">
                <a:latin typeface="Arial" panose="020B0604020202020204" pitchFamily="34" charset="0"/>
                <a:cs typeface="Arial" panose="020B0604020202020204" pitchFamily="34" charset="0"/>
              </a:rPr>
              <a:t>4. you need team members that can manage the fiscal responsibilities associated with the clinical trial these include invoicing and reconciliation </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70876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A1679-E3E3-4FD0-9712-6E790B26BB43}"/>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The role of the principal investigator PI</a:t>
            </a:r>
          </a:p>
        </p:txBody>
      </p:sp>
      <p:sp>
        <p:nvSpPr>
          <p:cNvPr id="3" name="Content Placeholder 2">
            <a:extLst>
              <a:ext uri="{FF2B5EF4-FFF2-40B4-BE49-F238E27FC236}">
                <a16:creationId xmlns:a16="http://schemas.microsoft.com/office/drawing/2014/main" id="{A8433788-1ABD-4697-9DAA-17DDB4EBD9DB}"/>
              </a:ext>
            </a:extLst>
          </p:cNvPr>
          <p:cNvSpPr>
            <a:spLocks noGrp="1"/>
          </p:cNvSpPr>
          <p:nvPr>
            <p:ph idx="1"/>
          </p:nvPr>
        </p:nvSpPr>
        <p:spPr>
          <a:xfrm>
            <a:off x="609599" y="2017977"/>
            <a:ext cx="6347714" cy="3880773"/>
          </a:xfrm>
        </p:spPr>
        <p:txBody>
          <a:bodyPr>
            <a:normAutofit lnSpcReduction="10000"/>
          </a:bodyPr>
          <a:lstStyle/>
          <a:p>
            <a:r>
              <a:rPr lang="en-US" dirty="0">
                <a:latin typeface="Arial" panose="020B0604020202020204" pitchFamily="34" charset="0"/>
                <a:cs typeface="Arial" panose="020B0604020202020204" pitchFamily="34" charset="0"/>
              </a:rPr>
              <a:t>The principal investigator has the overall responsibility of the conduct of the clinical trial </a:t>
            </a:r>
          </a:p>
          <a:p>
            <a:r>
              <a:rPr lang="en-US" dirty="0">
                <a:latin typeface="Arial" panose="020B0604020202020204" pitchFamily="34" charset="0"/>
                <a:cs typeface="Arial" panose="020B0604020202020204" pitchFamily="34" charset="0"/>
              </a:rPr>
              <a:t>The PI has the responsibility for ensuring the ethical conduct of the research </a:t>
            </a:r>
          </a:p>
          <a:p>
            <a:r>
              <a:rPr lang="en-US" dirty="0">
                <a:latin typeface="Arial" panose="020B0604020202020204" pitchFamily="34" charset="0"/>
                <a:cs typeface="Arial" panose="020B0604020202020204" pitchFamily="34" charset="0"/>
              </a:rPr>
              <a:t>The PI is responsible ensuring that appropriate care is provided for the participants in the trial </a:t>
            </a:r>
          </a:p>
          <a:p>
            <a:r>
              <a:rPr lang="en-US" dirty="0">
                <a:latin typeface="Arial" panose="020B0604020202020204" pitchFamily="34" charset="0"/>
                <a:cs typeface="Arial" panose="020B0604020202020204" pitchFamily="34" charset="0"/>
              </a:rPr>
              <a:t>The PI must ensure that the results of the trial can be made public </a:t>
            </a:r>
          </a:p>
          <a:p>
            <a:r>
              <a:rPr lang="en-US" dirty="0">
                <a:latin typeface="Arial" panose="020B0604020202020204" pitchFamily="34" charset="0"/>
                <a:cs typeface="Arial" panose="020B0604020202020204" pitchFamily="34" charset="0"/>
              </a:rPr>
              <a:t>The PI has responsibility for the fiscal management of the trial </a:t>
            </a:r>
          </a:p>
          <a:p>
            <a:r>
              <a:rPr lang="en-US" dirty="0">
                <a:latin typeface="Arial" panose="020B0604020202020204" pitchFamily="34" charset="0"/>
                <a:cs typeface="Arial" panose="020B0604020202020204" pitchFamily="34" charset="0"/>
              </a:rPr>
              <a:t>The PI has overall responsibility for the ethical conduct of the trial and the related regulatory compliance </a:t>
            </a:r>
          </a:p>
        </p:txBody>
      </p:sp>
    </p:spTree>
    <p:extLst>
      <p:ext uri="{BB962C8B-B14F-4D97-AF65-F5344CB8AC3E}">
        <p14:creationId xmlns:p14="http://schemas.microsoft.com/office/powerpoint/2010/main" val="38648748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C81A4-6B30-43CF-AEFA-567090B22D1C}"/>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Once you decide to proceed</a:t>
            </a:r>
          </a:p>
        </p:txBody>
      </p:sp>
      <p:sp>
        <p:nvSpPr>
          <p:cNvPr id="3" name="Content Placeholder 2">
            <a:extLst>
              <a:ext uri="{FF2B5EF4-FFF2-40B4-BE49-F238E27FC236}">
                <a16:creationId xmlns:a16="http://schemas.microsoft.com/office/drawing/2014/main" id="{3FA80E06-6E92-40F8-9E5B-4508865C938A}"/>
              </a:ext>
            </a:extLst>
          </p:cNvPr>
          <p:cNvSpPr>
            <a:spLocks noGrp="1"/>
          </p:cNvSpPr>
          <p:nvPr>
            <p:ph idx="1"/>
          </p:nvPr>
        </p:nvSpPr>
        <p:spPr>
          <a:xfrm>
            <a:off x="609599" y="1459684"/>
            <a:ext cx="6269373" cy="4983061"/>
          </a:xfrm>
        </p:spPr>
        <p:txBody>
          <a:bodyPr>
            <a:normAutofit lnSpcReduction="10000"/>
          </a:bodyPr>
          <a:lstStyle/>
          <a:p>
            <a:pPr algn="l" rtl="0" fontAlgn="base">
              <a:buFont typeface="Wingdings" panose="05000000000000000000" pitchFamily="2" charset="2"/>
              <a:buChar char="§"/>
            </a:pPr>
            <a:r>
              <a:rPr lang="en-US" sz="2000" dirty="0">
                <a:solidFill>
                  <a:srgbClr val="000000"/>
                </a:solidFill>
                <a:latin typeface="Arial" panose="020B0604020202020204" pitchFamily="34" charset="0"/>
                <a:cs typeface="Arial" panose="020B0604020202020204" pitchFamily="34" charset="0"/>
              </a:rPr>
              <a:t>The next step is to request intuitional review and approval to undertake the study, this generally means that the CTA packet is routed</a:t>
            </a:r>
            <a:endParaRPr lang="en-US" sz="2000" b="0" i="0" dirty="0">
              <a:solidFill>
                <a:srgbClr val="000000"/>
              </a:solidFill>
              <a:effectLst/>
              <a:latin typeface="Arial" panose="020B0604020202020204" pitchFamily="34" charset="0"/>
              <a:cs typeface="Arial" panose="020B0604020202020204" pitchFamily="34" charset="0"/>
            </a:endParaRPr>
          </a:p>
          <a:p>
            <a:pPr algn="l" rtl="0" fontAlgn="base">
              <a:buFont typeface="Arial" panose="020B0604020202020204" pitchFamily="34" charset="0"/>
              <a:buChar char="•"/>
            </a:pPr>
            <a:r>
              <a:rPr lang="en-US" sz="2000" b="0" i="0" dirty="0">
                <a:solidFill>
                  <a:srgbClr val="000000"/>
                </a:solidFill>
                <a:effectLst/>
                <a:latin typeface="Arial" panose="020B0604020202020204" pitchFamily="34" charset="0"/>
                <a:cs typeface="Arial" panose="020B0604020202020204" pitchFamily="34" charset="0"/>
              </a:rPr>
              <a:t>As this point it is recommended that there be a meeting between: contracting office, the PI, the Clinical Coordinator, and others such as the departmental financial administrator and the department’s financial and/or administrative director</a:t>
            </a:r>
          </a:p>
          <a:p>
            <a:pPr algn="l" rtl="0" fontAlgn="base">
              <a:buFont typeface="Arial" panose="020B0604020202020204" pitchFamily="34" charset="0"/>
              <a:buChar char="•"/>
            </a:pPr>
            <a:r>
              <a:rPr lang="en-US" sz="2000" b="0" i="0" dirty="0">
                <a:solidFill>
                  <a:srgbClr val="000000"/>
                </a:solidFill>
                <a:effectLst/>
                <a:latin typeface="Arial" panose="020B0604020202020204" pitchFamily="34" charset="0"/>
                <a:cs typeface="Arial" panose="020B0604020202020204" pitchFamily="34" charset="0"/>
              </a:rPr>
              <a:t>Successful </a:t>
            </a:r>
            <a:r>
              <a:rPr lang="en-US" sz="2000" dirty="0">
                <a:solidFill>
                  <a:srgbClr val="000000"/>
                </a:solidFill>
                <a:latin typeface="Arial" panose="020B0604020202020204" pitchFamily="34" charset="0"/>
                <a:cs typeface="Arial" panose="020B0604020202020204" pitchFamily="34" charset="0"/>
              </a:rPr>
              <a:t>clinical trial negotiation and implementation require a team.</a:t>
            </a:r>
          </a:p>
          <a:p>
            <a:pPr algn="l" rtl="0" fontAlgn="base">
              <a:buFont typeface="Arial" panose="020B0604020202020204" pitchFamily="34" charset="0"/>
              <a:buChar char="•"/>
            </a:pPr>
            <a:r>
              <a:rPr lang="en-US" sz="2000" b="0" i="0" dirty="0">
                <a:solidFill>
                  <a:srgbClr val="000000"/>
                </a:solidFill>
                <a:effectLst/>
                <a:latin typeface="Arial" panose="020B0604020202020204" pitchFamily="34" charset="0"/>
                <a:cs typeface="Arial" panose="020B0604020202020204" pitchFamily="34" charset="0"/>
              </a:rPr>
              <a:t>It is critical to identify early on who will do what, establish a timeline </a:t>
            </a:r>
          </a:p>
          <a:p>
            <a:pPr algn="l" rtl="0" fontAlgn="base">
              <a:buFont typeface="Arial" panose="020B0604020202020204" pitchFamily="34" charset="0"/>
              <a:buChar char="•"/>
            </a:pPr>
            <a:r>
              <a:rPr lang="en-US" sz="2000" dirty="0">
                <a:solidFill>
                  <a:srgbClr val="000000"/>
                </a:solidFill>
                <a:latin typeface="Arial" panose="020B0604020202020204" pitchFamily="34" charset="0"/>
                <a:cs typeface="Arial" panose="020B0604020202020204" pitchFamily="34" charset="0"/>
              </a:rPr>
              <a:t>The initial meeting should provide the team with an overview of the study</a:t>
            </a:r>
            <a:endParaRPr lang="en-US" sz="2000" b="0" i="0" dirty="0">
              <a:solidFill>
                <a:srgbClr val="000000"/>
              </a:solidFill>
              <a:effectLst/>
              <a:latin typeface="Arial" panose="020B0604020202020204" pitchFamily="34" charset="0"/>
              <a:cs typeface="Arial" panose="020B0604020202020204" pitchFamily="34" charset="0"/>
            </a:endParaRPr>
          </a:p>
          <a:p>
            <a:pPr algn="l" rtl="0" fontAlgn="base">
              <a:buFont typeface="Arial" panose="020B0604020202020204" pitchFamily="34" charset="0"/>
              <a:buChar char="•"/>
            </a:pPr>
            <a:endParaRPr lang="en-US" sz="1800" b="0" i="0" dirty="0">
              <a:solidFill>
                <a:srgbClr val="000000"/>
              </a:solidFill>
              <a:effectLst/>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57332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5A8CF-4D8F-45D3-AA89-14E1328601B8}"/>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So, who are these people </a:t>
            </a:r>
          </a:p>
        </p:txBody>
      </p:sp>
      <p:sp>
        <p:nvSpPr>
          <p:cNvPr id="3" name="Content Placeholder 2">
            <a:extLst>
              <a:ext uri="{FF2B5EF4-FFF2-40B4-BE49-F238E27FC236}">
                <a16:creationId xmlns:a16="http://schemas.microsoft.com/office/drawing/2014/main" id="{4CF3497B-4FF3-4E47-B65F-AF032E6454FF}"/>
              </a:ext>
            </a:extLst>
          </p:cNvPr>
          <p:cNvSpPr>
            <a:spLocks noGrp="1"/>
          </p:cNvSpPr>
          <p:nvPr>
            <p:ph idx="1"/>
          </p:nvPr>
        </p:nvSpPr>
        <p:spPr>
          <a:xfrm>
            <a:off x="609599" y="1484852"/>
            <a:ext cx="6347714" cy="4556512"/>
          </a:xfrm>
        </p:spPr>
        <p:txBody>
          <a:bodyPr>
            <a:normAutofit/>
          </a:bodyPr>
          <a:lstStyle/>
          <a:p>
            <a:r>
              <a:rPr lang="en-US" dirty="0">
                <a:latin typeface="Arial" panose="020B0604020202020204" pitchFamily="34" charset="0"/>
                <a:cs typeface="Arial" panose="020B0604020202020204" pitchFamily="34" charset="0"/>
              </a:rPr>
              <a:t>Various people are needed at various points in the clinical trial process at the early stages you typically need to work with your office of sponsored programs and the institutional IRB </a:t>
            </a:r>
          </a:p>
          <a:p>
            <a:r>
              <a:rPr lang="en-US" dirty="0">
                <a:latin typeface="Arial" panose="020B0604020202020204" pitchFamily="34" charset="0"/>
                <a:cs typeface="Arial" panose="020B0604020202020204" pitchFamily="34" charset="0"/>
              </a:rPr>
              <a:t>The staff in the office is sponsored programs office typically assist with the negotiation of the terms in the clinical trial </a:t>
            </a:r>
          </a:p>
          <a:p>
            <a:r>
              <a:rPr lang="en-US" dirty="0">
                <a:latin typeface="Arial" panose="020B0604020202020204" pitchFamily="34" charset="0"/>
                <a:cs typeface="Arial" panose="020B0604020202020204" pitchFamily="34" charset="0"/>
              </a:rPr>
              <a:t>It is also the responsibility of the staff in the offices sponsored programs to ensure that the budget is aligned with the with the clinical trial agreement, the study protocol, and informed consent </a:t>
            </a:r>
          </a:p>
          <a:p>
            <a:r>
              <a:rPr lang="en-US" dirty="0">
                <a:latin typeface="Arial" panose="020B0604020202020204" pitchFamily="34" charset="0"/>
                <a:cs typeface="Arial" panose="020B0604020202020204" pitchFamily="34" charset="0"/>
              </a:rPr>
              <a:t>The clinical coordinator is essential to the process and they pull the pieces together and will ensure the smooth operation of the trial once it is up and running</a:t>
            </a:r>
          </a:p>
        </p:txBody>
      </p:sp>
    </p:spTree>
    <p:extLst>
      <p:ext uri="{BB962C8B-B14F-4D97-AF65-F5344CB8AC3E}">
        <p14:creationId xmlns:p14="http://schemas.microsoft.com/office/powerpoint/2010/main" val="2836297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Clinical Trials (a.k.a. Clinical Research Agreeme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1D654-F831-477D-87F4-784C56D75E5B}"/>
              </a:ext>
            </a:extLst>
          </p:cNvPr>
          <p:cNvSpPr txBox="1">
            <a:spLocks noGrp="1"/>
          </p:cNvSpPr>
          <p:nvPr>
            <p:ph type="title" idx="4294967295"/>
          </p:nvPr>
        </p:nvSpPr>
        <p:spPr>
          <a:xfrm>
            <a:off x="336330" y="277813"/>
            <a:ext cx="7893269" cy="1139825"/>
          </a:xfrm>
        </p:spPr>
        <p:txBody>
          <a:bodyPr>
            <a:normAutofit fontScale="90000"/>
          </a:bodyPr>
          <a:lstStyle/>
          <a:p>
            <a:pPr lvl="0"/>
            <a:r>
              <a:rPr lang="en-US" sz="4400" dirty="0">
                <a:latin typeface="Arial" panose="020B0604020202020204" pitchFamily="34" charset="0"/>
                <a:cs typeface="Arial" panose="020B0604020202020204" pitchFamily="34" charset="0"/>
              </a:rPr>
              <a:t>Clinical Trials and Clinical Research Agreements</a:t>
            </a:r>
          </a:p>
        </p:txBody>
      </p:sp>
      <p:sp>
        <p:nvSpPr>
          <p:cNvPr id="3" name="Text Placeholder 2">
            <a:extLst>
              <a:ext uri="{FF2B5EF4-FFF2-40B4-BE49-F238E27FC236}">
                <a16:creationId xmlns:a16="http://schemas.microsoft.com/office/drawing/2014/main" id="{795506A4-D697-41FB-8583-090BCC3A4E6A}"/>
              </a:ext>
            </a:extLst>
          </p:cNvPr>
          <p:cNvSpPr txBox="1">
            <a:spLocks noGrp="1"/>
          </p:cNvSpPr>
          <p:nvPr>
            <p:ph type="body" idx="4294967295"/>
          </p:nvPr>
        </p:nvSpPr>
        <p:spPr>
          <a:xfrm>
            <a:off x="472966" y="1870075"/>
            <a:ext cx="7062951" cy="4530725"/>
          </a:xfrm>
        </p:spPr>
        <p:txBody>
          <a:bodyPr>
            <a:normAutofit/>
          </a:bodyPr>
          <a:lstStyle/>
          <a:p>
            <a:pPr lvl="0">
              <a:lnSpc>
                <a:spcPct val="90000"/>
              </a:lnSpc>
              <a:buClr>
                <a:srgbClr val="808080"/>
              </a:buClr>
              <a:buSzPct val="65000"/>
              <a:buFont typeface="Wingdings" pitchFamily="2"/>
              <a:buChar char=""/>
            </a:pPr>
            <a:r>
              <a:rPr lang="en-US" sz="3600" dirty="0">
                <a:latin typeface="Arial" panose="020B0604020202020204" pitchFamily="34" charset="0"/>
                <a:cs typeface="Arial" panose="020B0604020202020204" pitchFamily="34" charset="0"/>
              </a:rPr>
              <a:t>Clinical trials of experimental drugs or devices proceed through four phases different concerns and costs issues come into come into play depending upon the phase of the research</a:t>
            </a:r>
          </a:p>
          <a:p>
            <a:pPr lvl="0">
              <a:lnSpc>
                <a:spcPct val="90000"/>
              </a:lnSpc>
              <a:buClr>
                <a:srgbClr val="808080"/>
              </a:buClr>
              <a:buSzPct val="65000"/>
              <a:buFont typeface="Wingdings" pitchFamily="2"/>
              <a:buChar char=""/>
            </a:pPr>
            <a:endParaRPr lang="en-US" sz="3600" dirty="0">
              <a:latin typeface="Arial" panose="020B0604020202020204" pitchFamily="34" charset="0"/>
              <a:cs typeface="Arial" panose="020B0604020202020204" pitchFamily="34" charset="0"/>
            </a:endParaRPr>
          </a:p>
          <a:p>
            <a:pPr marL="0" lvl="0" indent="0">
              <a:lnSpc>
                <a:spcPct val="90000"/>
              </a:lnSpc>
              <a:buClr>
                <a:srgbClr val="808080"/>
              </a:buClr>
              <a:buSzPct val="65000"/>
              <a:buNone/>
            </a:pPr>
            <a:endParaRPr lang="en-US" sz="2400" dirty="0">
              <a:latin typeface="Arial" panose="020B0604020202020204" pitchFamily="34" charset="0"/>
              <a:cs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2DCAE-78FE-4664-AB1A-791FD1D56251}"/>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IRB approval </a:t>
            </a:r>
          </a:p>
        </p:txBody>
      </p:sp>
      <p:sp>
        <p:nvSpPr>
          <p:cNvPr id="3" name="Content Placeholder 2">
            <a:extLst>
              <a:ext uri="{FF2B5EF4-FFF2-40B4-BE49-F238E27FC236}">
                <a16:creationId xmlns:a16="http://schemas.microsoft.com/office/drawing/2014/main" id="{5897F314-2F6B-4F5A-B0D4-2418AA13EBF4}"/>
              </a:ext>
            </a:extLst>
          </p:cNvPr>
          <p:cNvSpPr>
            <a:spLocks noGrp="1"/>
          </p:cNvSpPr>
          <p:nvPr>
            <p:ph idx="1"/>
          </p:nvPr>
        </p:nvSpPr>
        <p:spPr>
          <a:xfrm>
            <a:off x="609599" y="1568742"/>
            <a:ext cx="6347714" cy="4472622"/>
          </a:xfrm>
        </p:spPr>
        <p:txBody>
          <a:bodyPr/>
          <a:lstStyle/>
          <a:p>
            <a:r>
              <a:rPr lang="en-US" sz="2400" dirty="0">
                <a:latin typeface="Arial" panose="020B0604020202020204" pitchFamily="34" charset="0"/>
                <a:cs typeface="Arial" panose="020B0604020202020204" pitchFamily="34" charset="0"/>
              </a:rPr>
              <a:t>Often clinical coordinators work with the principal investigator to prepare the IRB protocol </a:t>
            </a:r>
          </a:p>
          <a:p>
            <a:r>
              <a:rPr lang="en-US" sz="2400" dirty="0">
                <a:latin typeface="Arial" panose="020B0604020202020204" pitchFamily="34" charset="0"/>
                <a:cs typeface="Arial" panose="020B0604020202020204" pitchFamily="34" charset="0"/>
              </a:rPr>
              <a:t>The IRB protocol is based on the protocol provided by the sponsor </a:t>
            </a:r>
          </a:p>
          <a:p>
            <a:r>
              <a:rPr lang="en-US" sz="2400" dirty="0">
                <a:latin typeface="Arial" panose="020B0604020202020204" pitchFamily="34" charset="0"/>
                <a:cs typeface="Arial" panose="020B0604020202020204" pitchFamily="34" charset="0"/>
              </a:rPr>
              <a:t>A critical part of that approval is the informed consent</a:t>
            </a:r>
          </a:p>
          <a:p>
            <a:r>
              <a:rPr lang="en-US" sz="2400" dirty="0">
                <a:latin typeface="Arial" panose="020B0604020202020204" pitchFamily="34" charset="0"/>
                <a:cs typeface="Arial" panose="020B0604020202020204" pitchFamily="34" charset="0"/>
              </a:rPr>
              <a:t>Informed Consent must be compared carefully to the CTA to ensure alignment</a:t>
            </a:r>
          </a:p>
          <a:p>
            <a:pPr marL="0" indent="0">
              <a:buNone/>
            </a:pP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77949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AA904A3-26FB-4E49-828F-DF6AD1779A77}"/>
              </a:ext>
            </a:extLst>
          </p:cNvPr>
          <p:cNvSpPr>
            <a:spLocks noGrp="1"/>
          </p:cNvSpPr>
          <p:nvPr>
            <p:ph type="title"/>
          </p:nvPr>
        </p:nvSpPr>
        <p:spPr>
          <a:xfrm>
            <a:off x="609599" y="1775012"/>
            <a:ext cx="6347714" cy="155388"/>
          </a:xfrm>
        </p:spPr>
        <p:txBody>
          <a:bodyPr>
            <a:normAutofit fontScale="90000"/>
          </a:bodyPr>
          <a:lstStyle/>
          <a:p>
            <a:r>
              <a:rPr lang="en-US" dirty="0">
                <a:latin typeface="Arial" panose="020B0604020202020204" pitchFamily="34" charset="0"/>
                <a:cs typeface="Arial" panose="020B0604020202020204" pitchFamily="34" charset="0"/>
              </a:rPr>
              <a:t>Clinical Trial and Clinical Research Budgets</a:t>
            </a:r>
          </a:p>
        </p:txBody>
      </p:sp>
    </p:spTree>
    <p:extLst>
      <p:ext uri="{BB962C8B-B14F-4D97-AF65-F5344CB8AC3E}">
        <p14:creationId xmlns:p14="http://schemas.microsoft.com/office/powerpoint/2010/main" val="32368609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name="Slide70">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8CEE1-4811-4CEE-92D8-4C4A1E40C6B1}"/>
              </a:ext>
            </a:extLst>
          </p:cNvPr>
          <p:cNvSpPr txBox="1">
            <a:spLocks noGrp="1"/>
          </p:cNvSpPr>
          <p:nvPr>
            <p:ph type="title"/>
          </p:nvPr>
        </p:nvSpPr>
        <p:spPr>
          <a:xfrm>
            <a:off x="609599" y="609600"/>
            <a:ext cx="6347713" cy="725214"/>
          </a:xfrm>
        </p:spPr>
        <p:txBody>
          <a:bodyPr/>
          <a:lstStyle/>
          <a:p>
            <a:pPr lvl="0"/>
            <a:r>
              <a:rPr lang="en-US" dirty="0">
                <a:latin typeface="Arial" panose="020B0604020202020204" pitchFamily="34" charset="0"/>
                <a:cs typeface="Arial" panose="020B0604020202020204" pitchFamily="34" charset="0"/>
              </a:rPr>
              <a:t>What is a budget?</a:t>
            </a:r>
          </a:p>
        </p:txBody>
      </p:sp>
      <p:sp>
        <p:nvSpPr>
          <p:cNvPr id="3" name="Content Placeholder 2">
            <a:extLst>
              <a:ext uri="{FF2B5EF4-FFF2-40B4-BE49-F238E27FC236}">
                <a16:creationId xmlns:a16="http://schemas.microsoft.com/office/drawing/2014/main" id="{3FD75F68-FEFE-4F77-BA11-06E0E8BD7D59}"/>
              </a:ext>
            </a:extLst>
          </p:cNvPr>
          <p:cNvSpPr txBox="1">
            <a:spLocks noGrp="1"/>
          </p:cNvSpPr>
          <p:nvPr>
            <p:ph idx="1"/>
          </p:nvPr>
        </p:nvSpPr>
        <p:spPr>
          <a:xfrm>
            <a:off x="609598" y="1334814"/>
            <a:ext cx="6894787" cy="5255172"/>
          </a:xfrm>
        </p:spPr>
        <p:txBody>
          <a:bodyPr>
            <a:normAutofit fontScale="25000" lnSpcReduction="20000"/>
          </a:bodyPr>
          <a:lstStyle/>
          <a:p>
            <a:pPr lvl="0">
              <a:lnSpc>
                <a:spcPct val="120000"/>
              </a:lnSpc>
              <a:spcAft>
                <a:spcPts val="1000"/>
              </a:spcAft>
            </a:pPr>
            <a:r>
              <a:rPr lang="en-US" sz="6200" dirty="0">
                <a:latin typeface="Arial" panose="020B0604020202020204" pitchFamily="34" charset="0"/>
                <a:cs typeface="Arial" panose="020B0604020202020204" pitchFamily="34" charset="0"/>
              </a:rPr>
              <a:t>It is often said that the budget for a sponsored project should be the “financial expression of the statement of work” which can be translated to mean that all costs of conducting the project, both direct and indirect, should be considered when developing a budget.  A successful clinical trial includes a budget that adequately meets the financial needs of conducting the trial.  It is in the best interest of both parties to develop a clinical trial budget that represents a fair market value for the research and services provided.  Sponsors need to ensure they negotiate financial terms that will provide a fair return on the investment of their stockholders while avoiding the perception that a clinical trial budget is an attempt to influence investigator behavior.  Institutions need financial terms that allow the trial to be self-supporting. Institutions  rarely have the ability to absorb the costs of conducting the study internally and do not have the financial capability to assume a resulting deficit when all costs of conducting the clinical trial, both fixed and up front, are not reimbursed by the agreed upon budget.  In addition, when negotiating clinical trial budgets, Institutions need to be cognizant of the impact the budget may have accurate clinical billing in the future. </a:t>
            </a:r>
          </a:p>
          <a:p>
            <a:pPr lvl="0">
              <a:lnSpc>
                <a:spcPct val="80000"/>
              </a:lnSpc>
            </a:pPr>
            <a:endParaRPr lang="en-US" sz="1900" dirty="0">
              <a:latin typeface="Arial" panose="020B0604020202020204" pitchFamily="34" charset="0"/>
              <a:cs typeface="Arial" panose="020B060402020202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B4A9A-F2ED-4EB7-A3AC-63A82052C419}"/>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Tips for effective budget negotiation</a:t>
            </a:r>
          </a:p>
        </p:txBody>
      </p:sp>
      <p:sp>
        <p:nvSpPr>
          <p:cNvPr id="3" name="Content Placeholder 2">
            <a:extLst>
              <a:ext uri="{FF2B5EF4-FFF2-40B4-BE49-F238E27FC236}">
                <a16:creationId xmlns:a16="http://schemas.microsoft.com/office/drawing/2014/main" id="{4D576AF9-96CB-43F2-979A-6FE63C5FA92D}"/>
              </a:ext>
            </a:extLst>
          </p:cNvPr>
          <p:cNvSpPr>
            <a:spLocks noGrp="1"/>
          </p:cNvSpPr>
          <p:nvPr>
            <p:ph idx="1"/>
          </p:nvPr>
        </p:nvSpPr>
        <p:spPr>
          <a:xfrm>
            <a:off x="609599" y="1930400"/>
            <a:ext cx="6347714" cy="4110963"/>
          </a:xfrm>
        </p:spPr>
        <p:txBody>
          <a:bodyPr>
            <a:normAutofit fontScale="92500" lnSpcReduction="10000"/>
          </a:bodyPr>
          <a:lstStyle/>
          <a:p>
            <a:r>
              <a:rPr lang="en-US" dirty="0">
                <a:latin typeface="Arial" panose="020B0604020202020204" pitchFamily="34" charset="0"/>
                <a:cs typeface="Arial" panose="020B0604020202020204" pitchFamily="34" charset="0"/>
              </a:rPr>
              <a:t>Prior to the initial meeting the CTA Team ( PI, Study Team and Department, contract negotiator) will have had an opportunity to review the initial budget sent by the sponsor as well as the CTA contract, and the protocol:</a:t>
            </a:r>
          </a:p>
          <a:p>
            <a:r>
              <a:rPr lang="en-US" dirty="0">
                <a:latin typeface="Arial" panose="020B0604020202020204" pitchFamily="34" charset="0"/>
                <a:cs typeface="Arial" panose="020B0604020202020204" pitchFamily="34" charset="0"/>
              </a:rPr>
              <a:t>The team will need to know:</a:t>
            </a:r>
          </a:p>
          <a:p>
            <a:r>
              <a:rPr lang="en-US" dirty="0">
                <a:latin typeface="Arial" panose="020B0604020202020204" pitchFamily="34" charset="0"/>
                <a:cs typeface="Arial" panose="020B0604020202020204" pitchFamily="34" charset="0"/>
              </a:rPr>
              <a:t>Understand which costs are standard of care and which are study costs</a:t>
            </a:r>
          </a:p>
          <a:p>
            <a:r>
              <a:rPr lang="en-US" dirty="0">
                <a:latin typeface="Arial" panose="020B0604020202020204" pitchFamily="34" charset="0"/>
                <a:cs typeface="Arial" panose="020B0604020202020204" pitchFamily="34" charset="0"/>
              </a:rPr>
              <a:t>Understand which entity gets paid for what cost</a:t>
            </a:r>
          </a:p>
          <a:p>
            <a:r>
              <a:rPr lang="en-US" dirty="0">
                <a:latin typeface="Arial" panose="020B0604020202020204" pitchFamily="34" charset="0"/>
                <a:cs typeface="Arial" panose="020B0604020202020204" pitchFamily="34" charset="0"/>
              </a:rPr>
              <a:t>Tip: ensure that you properly understand and convey the correct CPT code (Current Procedural Terminology AMA) to the person who will be performing the medical  coverage analysis</a:t>
            </a:r>
          </a:p>
          <a:p>
            <a:r>
              <a:rPr lang="en-US" dirty="0">
                <a:latin typeface="Arial" panose="020B0604020202020204" pitchFamily="34" charset="0"/>
                <a:cs typeface="Arial" panose="020B0604020202020204" pitchFamily="34" charset="0"/>
              </a:rPr>
              <a:t>The Medical Coverage analysis is critical to ensure that the correct party is charged</a:t>
            </a:r>
          </a:p>
          <a:p>
            <a:pPr marL="0" indent="0">
              <a:buNone/>
            </a:pP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909615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name="page2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3C0FC-EE78-4BE7-9F19-DDF53CEDDA3E}"/>
              </a:ext>
            </a:extLst>
          </p:cNvPr>
          <p:cNvSpPr txBox="1">
            <a:spLocks noGrp="1"/>
          </p:cNvSpPr>
          <p:nvPr>
            <p:ph type="title" idx="4294967295"/>
          </p:nvPr>
        </p:nvSpPr>
        <p:spPr>
          <a:xfrm>
            <a:off x="430924" y="277814"/>
            <a:ext cx="7798676" cy="654050"/>
          </a:xfrm>
        </p:spPr>
        <p:txBody>
          <a:bodyPr/>
          <a:lstStyle/>
          <a:p>
            <a:pPr lvl="0"/>
            <a:r>
              <a:rPr lang="en-US" dirty="0">
                <a:latin typeface="Arial" panose="020B0604020202020204" pitchFamily="34" charset="0"/>
                <a:cs typeface="Arial" panose="020B0604020202020204" pitchFamily="34" charset="0"/>
              </a:rPr>
              <a:t>Clinical Cost Drivers</a:t>
            </a:r>
          </a:p>
        </p:txBody>
      </p:sp>
      <p:sp>
        <p:nvSpPr>
          <p:cNvPr id="3" name="Text Placeholder 2">
            <a:extLst>
              <a:ext uri="{FF2B5EF4-FFF2-40B4-BE49-F238E27FC236}">
                <a16:creationId xmlns:a16="http://schemas.microsoft.com/office/drawing/2014/main" id="{24E8CD11-B620-4E9C-B146-81CC0FCC089F}"/>
              </a:ext>
            </a:extLst>
          </p:cNvPr>
          <p:cNvSpPr txBox="1">
            <a:spLocks noGrp="1"/>
          </p:cNvSpPr>
          <p:nvPr>
            <p:ph type="body" idx="4294967295"/>
          </p:nvPr>
        </p:nvSpPr>
        <p:spPr>
          <a:xfrm>
            <a:off x="273270" y="931863"/>
            <a:ext cx="7420302" cy="5648325"/>
          </a:xfrm>
        </p:spPr>
        <p:txBody>
          <a:bodyPr>
            <a:normAutofit fontScale="77500" lnSpcReduction="20000"/>
          </a:bodyPr>
          <a:lstStyle/>
          <a:p>
            <a:pPr lvl="0">
              <a:lnSpc>
                <a:spcPct val="80000"/>
              </a:lnSpc>
            </a:pPr>
            <a:endParaRPr lang="en-US" sz="1400" dirty="0">
              <a:latin typeface="Arial" panose="020B0604020202020204" pitchFamily="34" charset="0"/>
              <a:cs typeface="Arial" panose="020B0604020202020204" pitchFamily="34" charset="0"/>
            </a:endParaRPr>
          </a:p>
          <a:p>
            <a:pPr lvl="0">
              <a:lnSpc>
                <a:spcPct val="120000"/>
              </a:lnSpc>
              <a:buClr>
                <a:srgbClr val="808080"/>
              </a:buClr>
              <a:buSzPct val="65000"/>
              <a:buFont typeface="Wingdings" pitchFamily="2"/>
              <a:buChar char=""/>
            </a:pPr>
            <a:r>
              <a:rPr lang="en-US" sz="1600" b="1" dirty="0">
                <a:latin typeface="Arial" panose="020B0604020202020204" pitchFamily="34" charset="0"/>
                <a:cs typeface="Arial" panose="020B0604020202020204" pitchFamily="34" charset="0"/>
              </a:rPr>
              <a:t>Therapeutic Area</a:t>
            </a:r>
            <a:r>
              <a:rPr lang="en-US" sz="1600" dirty="0">
                <a:latin typeface="Arial" panose="020B0604020202020204" pitchFamily="34" charset="0"/>
                <a:cs typeface="Arial" panose="020B0604020202020204" pitchFamily="34" charset="0"/>
              </a:rPr>
              <a:t>: What therapeutic area or indication is the focus of the program?  Some will be more expensive than others. </a:t>
            </a:r>
          </a:p>
          <a:p>
            <a:pPr lvl="0">
              <a:lnSpc>
                <a:spcPct val="120000"/>
              </a:lnSpc>
              <a:buClr>
                <a:srgbClr val="808080"/>
              </a:buClr>
              <a:buSzPct val="65000"/>
              <a:buFont typeface="Wingdings" pitchFamily="2"/>
              <a:buChar char=""/>
            </a:pPr>
            <a:r>
              <a:rPr lang="en-US" sz="1600" b="1" dirty="0">
                <a:latin typeface="Arial" panose="020B0604020202020204" pitchFamily="34" charset="0"/>
                <a:cs typeface="Arial" panose="020B0604020202020204" pitchFamily="34" charset="0"/>
              </a:rPr>
              <a:t>Study Duration</a:t>
            </a:r>
            <a:r>
              <a:rPr lang="en-US" sz="1600" dirty="0">
                <a:latin typeface="Arial" panose="020B0604020202020204" pitchFamily="34" charset="0"/>
                <a:cs typeface="Arial" panose="020B0604020202020204" pitchFamily="34" charset="0"/>
              </a:rPr>
              <a:t>: How long will a study last?  Short studies like a seasonal allergy study where enrollment happens quickly, and the treatment period is relatively short would typically be a less expensive study than one that may require many months of treatment and follow-up.</a:t>
            </a:r>
          </a:p>
          <a:p>
            <a:pPr lvl="0">
              <a:lnSpc>
                <a:spcPct val="120000"/>
              </a:lnSpc>
              <a:buClr>
                <a:srgbClr val="808080"/>
              </a:buClr>
              <a:buSzPct val="65000"/>
              <a:buFont typeface="Wingdings" pitchFamily="2"/>
              <a:buChar char=""/>
            </a:pPr>
            <a:r>
              <a:rPr lang="en-US" sz="1600" b="1" dirty="0">
                <a:latin typeface="Arial" panose="020B0604020202020204" pitchFamily="34" charset="0"/>
                <a:cs typeface="Arial" panose="020B0604020202020204" pitchFamily="34" charset="0"/>
              </a:rPr>
              <a:t>Number of Patients</a:t>
            </a:r>
            <a:r>
              <a:rPr lang="en-US" sz="1600" dirty="0">
                <a:latin typeface="Arial" panose="020B0604020202020204" pitchFamily="34" charset="0"/>
                <a:cs typeface="Arial" panose="020B0604020202020204" pitchFamily="34" charset="0"/>
              </a:rPr>
              <a:t>: How many patients are needed?  The more patients needed, the higher the costs will be.  Later phase studies where an accurate assessment of efficacy is needed tend to be more expensive than earlier phase studies where establishing safety is the primary objective.</a:t>
            </a:r>
          </a:p>
          <a:p>
            <a:pPr lvl="0">
              <a:lnSpc>
                <a:spcPct val="120000"/>
              </a:lnSpc>
              <a:buClr>
                <a:srgbClr val="808080"/>
              </a:buClr>
              <a:buSzPct val="65000"/>
              <a:buFont typeface="Wingdings" pitchFamily="2"/>
              <a:buChar char=""/>
            </a:pPr>
            <a:r>
              <a:rPr lang="en-US" sz="1600" b="1" dirty="0">
                <a:latin typeface="Arial" panose="020B0604020202020204" pitchFamily="34" charset="0"/>
                <a:cs typeface="Arial" panose="020B0604020202020204" pitchFamily="34" charset="0"/>
              </a:rPr>
              <a:t>Number and Location of Sites</a:t>
            </a:r>
            <a:r>
              <a:rPr lang="en-US" sz="1600" dirty="0">
                <a:latin typeface="Arial" panose="020B0604020202020204" pitchFamily="34" charset="0"/>
                <a:cs typeface="Arial" panose="020B0604020202020204" pitchFamily="34" charset="0"/>
              </a:rPr>
              <a:t>: How many sites do you need and where will they be located?  The more sites you need, the higher the cost will be. </a:t>
            </a:r>
          </a:p>
          <a:p>
            <a:pPr lvl="0">
              <a:lnSpc>
                <a:spcPct val="120000"/>
              </a:lnSpc>
              <a:buClr>
                <a:srgbClr val="808080"/>
              </a:buClr>
              <a:buSzPct val="65000"/>
              <a:buFont typeface="Wingdings" pitchFamily="2"/>
              <a:buChar char=""/>
            </a:pPr>
            <a:r>
              <a:rPr lang="en-US" sz="1600" b="1" dirty="0">
                <a:latin typeface="Arial" panose="020B0604020202020204" pitchFamily="34" charset="0"/>
                <a:cs typeface="Arial" panose="020B0604020202020204" pitchFamily="34" charset="0"/>
              </a:rPr>
              <a:t>Number of Labs and Procedures</a:t>
            </a:r>
            <a:r>
              <a:rPr lang="en-US" sz="1600" dirty="0">
                <a:latin typeface="Arial" panose="020B0604020202020204" pitchFamily="34" charset="0"/>
                <a:cs typeface="Arial" panose="020B0604020202020204" pitchFamily="34" charset="0"/>
              </a:rPr>
              <a:t>: The number and complexity of labs and procedures will impact the costs. </a:t>
            </a:r>
          </a:p>
          <a:p>
            <a:pPr lvl="0">
              <a:lnSpc>
                <a:spcPct val="120000"/>
              </a:lnSpc>
              <a:buClr>
                <a:srgbClr val="808080"/>
              </a:buClr>
              <a:buSzPct val="65000"/>
              <a:buFont typeface="Wingdings" pitchFamily="2"/>
              <a:buChar char=""/>
            </a:pPr>
            <a:r>
              <a:rPr lang="en-US" sz="1600" b="1" dirty="0">
                <a:latin typeface="Arial" panose="020B0604020202020204" pitchFamily="34" charset="0"/>
                <a:cs typeface="Arial" panose="020B0604020202020204" pitchFamily="34" charset="0"/>
              </a:rPr>
              <a:t>Patient Population</a:t>
            </a:r>
            <a:r>
              <a:rPr lang="en-US" sz="1600" dirty="0">
                <a:latin typeface="Arial" panose="020B0604020202020204" pitchFamily="34" charset="0"/>
                <a:cs typeface="Arial" panose="020B0604020202020204" pitchFamily="34" charset="0"/>
              </a:rPr>
              <a:t>: Are you studying healthy or sick patient populations?  What is the prevalence of the indication?  This will impact your costs both in terms of safety considerations and speed of enrollment.  How much competition is there?  If you are working with a small patient population and multiple competing studies, this will likely drive up costs for patient recruitment as well as potentially increasing the enrollment duration.</a:t>
            </a:r>
          </a:p>
          <a:p>
            <a:pPr lvl="0">
              <a:lnSpc>
                <a:spcPct val="120000"/>
              </a:lnSpc>
              <a:buClr>
                <a:srgbClr val="808080"/>
              </a:buClr>
              <a:buSzPct val="65000"/>
              <a:buFont typeface="Wingdings" pitchFamily="2"/>
              <a:buChar char=""/>
            </a:pPr>
            <a:r>
              <a:rPr lang="en-US" sz="1600" b="1" dirty="0">
                <a:latin typeface="Arial" panose="020B0604020202020204" pitchFamily="34" charset="0"/>
                <a:cs typeface="Arial" panose="020B0604020202020204" pitchFamily="34" charset="0"/>
              </a:rPr>
              <a:t>Clinical Monitoring Plan</a:t>
            </a:r>
            <a:r>
              <a:rPr lang="en-US" sz="1600" dirty="0">
                <a:latin typeface="Arial" panose="020B0604020202020204" pitchFamily="34" charset="0"/>
                <a:cs typeface="Arial" panose="020B0604020202020204" pitchFamily="34" charset="0"/>
              </a:rPr>
              <a:t>: How frequently do you anticipate having monitoring visits?  The total number of monitoring visits is a key cost driver and will be determined by the frequency of visits desired as well as the duration of enrollment and treatment.</a:t>
            </a:r>
          </a:p>
          <a:p>
            <a:pPr lvl="0">
              <a:lnSpc>
                <a:spcPct val="120000"/>
              </a:lnSpc>
              <a:buClr>
                <a:srgbClr val="808080"/>
              </a:buClr>
              <a:buSzPct val="65000"/>
              <a:buFont typeface="Wingdings" pitchFamily="2"/>
              <a:buChar char=""/>
            </a:pPr>
            <a:r>
              <a:rPr lang="en-US" sz="1600" b="1" dirty="0">
                <a:latin typeface="Arial" panose="020B0604020202020204" pitchFamily="34" charset="0"/>
                <a:cs typeface="Arial" panose="020B0604020202020204" pitchFamily="34" charset="0"/>
              </a:rPr>
              <a:t>Safety Profile: </a:t>
            </a:r>
            <a:r>
              <a:rPr lang="en-US" sz="1600" dirty="0">
                <a:latin typeface="Arial" panose="020B0604020202020204" pitchFamily="34" charset="0"/>
                <a:cs typeface="Arial" panose="020B0604020202020204" pitchFamily="34" charset="0"/>
              </a:rPr>
              <a:t>What are the safety concerns with the treatment and patient population?  The number and seriousness of adverse effects (AEs/SAEs) will impact costs, as will the need for a data safety monitoring board (DSMB) and any interim analyses needed to support it.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23E4B-C182-49A3-8919-2B8AE17BEAA8}"/>
              </a:ext>
            </a:extLst>
          </p:cNvPr>
          <p:cNvSpPr txBox="1">
            <a:spLocks noGrp="1"/>
          </p:cNvSpPr>
          <p:nvPr>
            <p:ph type="title" idx="4294967295"/>
          </p:nvPr>
        </p:nvSpPr>
        <p:spPr>
          <a:xfrm>
            <a:off x="526774" y="488768"/>
            <a:ext cx="6347713" cy="1320800"/>
          </a:xfrm>
        </p:spPr>
        <p:txBody>
          <a:bodyPr>
            <a:normAutofit/>
          </a:bodyPr>
          <a:lstStyle/>
          <a:p>
            <a:pPr lvl="0"/>
            <a:r>
              <a:rPr lang="en-US" dirty="0">
                <a:latin typeface="Arial" panose="020B0604020202020204" pitchFamily="34" charset="0"/>
                <a:cs typeface="Arial" panose="020B0604020202020204" pitchFamily="34" charset="0"/>
              </a:rPr>
              <a:t>Clinical Trial Budget Considerations</a:t>
            </a:r>
          </a:p>
        </p:txBody>
      </p:sp>
      <p:sp>
        <p:nvSpPr>
          <p:cNvPr id="3" name="Text Placeholder 2">
            <a:extLst>
              <a:ext uri="{FF2B5EF4-FFF2-40B4-BE49-F238E27FC236}">
                <a16:creationId xmlns:a16="http://schemas.microsoft.com/office/drawing/2014/main" id="{6E64CD11-C90F-4FBC-BDAD-D6A832C95B25}"/>
              </a:ext>
            </a:extLst>
          </p:cNvPr>
          <p:cNvSpPr txBox="1">
            <a:spLocks noGrp="1"/>
          </p:cNvSpPr>
          <p:nvPr>
            <p:ph type="body" idx="4294967295"/>
          </p:nvPr>
        </p:nvSpPr>
        <p:spPr>
          <a:xfrm>
            <a:off x="526774" y="1959749"/>
            <a:ext cx="7435407" cy="4409483"/>
          </a:xfrm>
        </p:spPr>
        <p:txBody>
          <a:bodyPr>
            <a:noAutofit/>
          </a:bodyPr>
          <a:lstStyle/>
          <a:p>
            <a:pPr lvl="0">
              <a:lnSpc>
                <a:spcPct val="90000"/>
              </a:lnSpc>
              <a:spcBef>
                <a:spcPts val="600"/>
              </a:spcBef>
              <a:buClr>
                <a:srgbClr val="808080"/>
              </a:buClr>
              <a:buSzPct val="65000"/>
              <a:buFont typeface="Wingdings" pitchFamily="2"/>
              <a:buChar char=""/>
            </a:pPr>
            <a:r>
              <a:rPr lang="en-US" sz="2400" dirty="0">
                <a:latin typeface="Arial" panose="020B0604020202020204" pitchFamily="34" charset="0"/>
                <a:cs typeface="Arial" panose="020B0604020202020204" pitchFamily="34" charset="0"/>
              </a:rPr>
              <a:t>Physicians and technician costs</a:t>
            </a:r>
          </a:p>
          <a:p>
            <a:pPr lvl="0">
              <a:lnSpc>
                <a:spcPct val="90000"/>
              </a:lnSpc>
              <a:spcBef>
                <a:spcPts val="600"/>
              </a:spcBef>
              <a:buClr>
                <a:srgbClr val="808080"/>
              </a:buClr>
              <a:buSzPct val="65000"/>
              <a:buFont typeface="Wingdings" pitchFamily="2"/>
              <a:buChar char=""/>
            </a:pPr>
            <a:r>
              <a:rPr lang="en-US" sz="2400" dirty="0">
                <a:latin typeface="Arial" panose="020B0604020202020204" pitchFamily="34" charset="0"/>
                <a:cs typeface="Arial" panose="020B0604020202020204" pitchFamily="34" charset="0"/>
              </a:rPr>
              <a:t>Inpatient and outpatient costs for research subjects</a:t>
            </a:r>
          </a:p>
          <a:p>
            <a:pPr lvl="0">
              <a:lnSpc>
                <a:spcPct val="90000"/>
              </a:lnSpc>
              <a:spcBef>
                <a:spcPts val="600"/>
              </a:spcBef>
              <a:buClr>
                <a:srgbClr val="808080"/>
              </a:buClr>
              <a:buSzPct val="65000"/>
              <a:buFont typeface="Wingdings" pitchFamily="2"/>
              <a:buChar char=""/>
            </a:pPr>
            <a:r>
              <a:rPr lang="en-US" sz="2400" dirty="0">
                <a:latin typeface="Arial" panose="020B0604020202020204" pitchFamily="34" charset="0"/>
                <a:cs typeface="Arial" panose="020B0604020202020204" pitchFamily="34" charset="0"/>
              </a:rPr>
              <a:t>Contract services</a:t>
            </a:r>
          </a:p>
          <a:p>
            <a:pPr lvl="0">
              <a:lnSpc>
                <a:spcPct val="90000"/>
              </a:lnSpc>
              <a:spcBef>
                <a:spcPts val="600"/>
              </a:spcBef>
              <a:buClr>
                <a:srgbClr val="808080"/>
              </a:buClr>
              <a:buSzPct val="65000"/>
              <a:buFont typeface="Wingdings" pitchFamily="2"/>
              <a:buChar char=""/>
            </a:pPr>
            <a:r>
              <a:rPr lang="en-US" sz="2400" dirty="0">
                <a:latin typeface="Arial" panose="020B0604020202020204" pitchFamily="34" charset="0"/>
                <a:cs typeface="Arial" panose="020B0604020202020204" pitchFamily="34" charset="0"/>
              </a:rPr>
              <a:t>Costs for consortium patients</a:t>
            </a:r>
          </a:p>
          <a:p>
            <a:pPr lvl="0">
              <a:lnSpc>
                <a:spcPct val="90000"/>
              </a:lnSpc>
              <a:spcBef>
                <a:spcPts val="600"/>
              </a:spcBef>
              <a:buClr>
                <a:srgbClr val="808080"/>
              </a:buClr>
              <a:buSzPct val="65000"/>
              <a:buFont typeface="Wingdings" pitchFamily="2"/>
              <a:buChar char=""/>
            </a:pPr>
            <a:r>
              <a:rPr lang="en-US" sz="2400" dirty="0">
                <a:latin typeface="Arial" panose="020B0604020202020204" pitchFamily="34" charset="0"/>
                <a:cs typeface="Arial" panose="020B0604020202020204" pitchFamily="34" charset="0"/>
              </a:rPr>
              <a:t>Key: remember these are fixed price contracts—the costs are estimated at the time the budget is negotiated  After the contract is signed we are legally bound to complete the research for the agreed price!</a:t>
            </a:r>
          </a:p>
          <a:p>
            <a:pPr lvl="0">
              <a:lnSpc>
                <a:spcPct val="90000"/>
              </a:lnSpc>
              <a:spcBef>
                <a:spcPts val="600"/>
              </a:spcBef>
              <a:buClr>
                <a:srgbClr val="808080"/>
              </a:buClr>
              <a:buSzPct val="65000"/>
              <a:buFont typeface="Wingdings" pitchFamily="2"/>
              <a:buChar char=""/>
            </a:pPr>
            <a:r>
              <a:rPr lang="en-US" sz="2400" dirty="0">
                <a:latin typeface="Arial" panose="020B0604020202020204" pitchFamily="34" charset="0"/>
                <a:cs typeface="Arial" panose="020B0604020202020204" pitchFamily="34" charset="0"/>
              </a:rPr>
              <a:t>Key: Separating standard of care from clinical trial costs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04886-EE9C-4691-8266-562A1E6211FC}"/>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Basic budget considerations</a:t>
            </a:r>
          </a:p>
        </p:txBody>
      </p:sp>
      <p:sp>
        <p:nvSpPr>
          <p:cNvPr id="3" name="Content Placeholder 2">
            <a:extLst>
              <a:ext uri="{FF2B5EF4-FFF2-40B4-BE49-F238E27FC236}">
                <a16:creationId xmlns:a16="http://schemas.microsoft.com/office/drawing/2014/main" id="{772CC875-4F35-45F3-BD2D-F92104CD930A}"/>
              </a:ext>
            </a:extLst>
          </p:cNvPr>
          <p:cNvSpPr>
            <a:spLocks noGrp="1"/>
          </p:cNvSpPr>
          <p:nvPr>
            <p:ph idx="1"/>
          </p:nvPr>
        </p:nvSpPr>
        <p:spPr>
          <a:xfrm>
            <a:off x="609598" y="1484851"/>
            <a:ext cx="6655267" cy="4882393"/>
          </a:xfrm>
        </p:spPr>
        <p:txBody>
          <a:bodyPr>
            <a:normAutofit lnSpcReduction="10000"/>
          </a:bodyPr>
          <a:lstStyle/>
          <a:p>
            <a:r>
              <a:rPr lang="en-US" dirty="0">
                <a:latin typeface="Arial" panose="020B0604020202020204" pitchFamily="34" charset="0"/>
                <a:cs typeface="Arial" panose="020B0604020202020204" pitchFamily="34" charset="0"/>
              </a:rPr>
              <a:t>Will the sponsor provided enough funding to cover the costs of the trial?</a:t>
            </a:r>
          </a:p>
          <a:p>
            <a:r>
              <a:rPr lang="en-US" dirty="0">
                <a:latin typeface="Arial" panose="020B0604020202020204" pitchFamily="34" charset="0"/>
                <a:cs typeface="Arial" panose="020B0604020202020204" pitchFamily="34" charset="0"/>
              </a:rPr>
              <a:t>It is important that a budget analysis be performed there are fiscal as well as regulatory matter to consider</a:t>
            </a:r>
          </a:p>
          <a:p>
            <a:r>
              <a:rPr lang="en-US" dirty="0">
                <a:latin typeface="Arial" panose="020B0604020202020204" pitchFamily="34" charset="0"/>
                <a:cs typeface="Arial" panose="020B0604020202020204" pitchFamily="34" charset="0"/>
              </a:rPr>
              <a:t>Basic Costs</a:t>
            </a:r>
          </a:p>
          <a:p>
            <a:pPr lvl="1"/>
            <a:r>
              <a:rPr lang="en-US" dirty="0">
                <a:latin typeface="Arial" panose="020B0604020202020204" pitchFamily="34" charset="0"/>
                <a:cs typeface="Arial" panose="020B0604020202020204" pitchFamily="34" charset="0"/>
              </a:rPr>
              <a:t>Start-up</a:t>
            </a:r>
          </a:p>
          <a:p>
            <a:pPr lvl="1"/>
            <a:r>
              <a:rPr lang="en-US" dirty="0">
                <a:latin typeface="Arial" panose="020B0604020202020204" pitchFamily="34" charset="0"/>
                <a:cs typeface="Arial" panose="020B0604020202020204" pitchFamily="34" charset="0"/>
              </a:rPr>
              <a:t>Staffing cost (personnel)</a:t>
            </a:r>
          </a:p>
          <a:p>
            <a:pPr lvl="1"/>
            <a:r>
              <a:rPr lang="en-US" dirty="0">
                <a:latin typeface="Arial" panose="020B0604020202020204" pitchFamily="34" charset="0"/>
                <a:cs typeface="Arial" panose="020B0604020202020204" pitchFamily="34" charset="0"/>
              </a:rPr>
              <a:t>Clinical Procedure costs</a:t>
            </a:r>
          </a:p>
          <a:p>
            <a:pPr lvl="1"/>
            <a:r>
              <a:rPr lang="en-US" dirty="0">
                <a:latin typeface="Arial" panose="020B0604020202020204" pitchFamily="34" charset="0"/>
                <a:cs typeface="Arial" panose="020B0604020202020204" pitchFamily="34" charset="0"/>
              </a:rPr>
              <a:t>Materials and Supplies</a:t>
            </a:r>
          </a:p>
          <a:p>
            <a:pPr lvl="1"/>
            <a:r>
              <a:rPr lang="en-US" dirty="0">
                <a:latin typeface="Arial" panose="020B0604020202020204" pitchFamily="34" charset="0"/>
                <a:cs typeface="Arial" panose="020B0604020202020204" pitchFamily="34" charset="0"/>
              </a:rPr>
              <a:t>Equipment</a:t>
            </a:r>
          </a:p>
          <a:p>
            <a:pPr lvl="1"/>
            <a:r>
              <a:rPr lang="en-US" dirty="0">
                <a:latin typeface="Arial" panose="020B0604020202020204" pitchFamily="34" charset="0"/>
                <a:cs typeface="Arial" panose="020B0604020202020204" pitchFamily="34" charset="0"/>
              </a:rPr>
              <a:t>Participant support cost/subject compensation</a:t>
            </a:r>
          </a:p>
          <a:p>
            <a:pPr lvl="1"/>
            <a:r>
              <a:rPr lang="en-US" dirty="0">
                <a:latin typeface="Arial" panose="020B0604020202020204" pitchFamily="34" charset="0"/>
                <a:cs typeface="Arial" panose="020B0604020202020204" pitchFamily="34" charset="0"/>
              </a:rPr>
              <a:t>Travel</a:t>
            </a:r>
          </a:p>
          <a:p>
            <a:pPr lvl="1"/>
            <a:r>
              <a:rPr lang="en-US" dirty="0">
                <a:latin typeface="Arial" panose="020B0604020202020204" pitchFamily="34" charset="0"/>
                <a:cs typeface="Arial" panose="020B0604020202020204" pitchFamily="34" charset="0"/>
              </a:rPr>
              <a:t>Document management costs</a:t>
            </a:r>
          </a:p>
          <a:p>
            <a:pPr lvl="1"/>
            <a:r>
              <a:rPr lang="en-US" dirty="0">
                <a:latin typeface="Arial" panose="020B0604020202020204" pitchFamily="34" charset="0"/>
                <a:cs typeface="Arial" panose="020B0604020202020204" pitchFamily="34" charset="0"/>
              </a:rPr>
              <a:t>Indirect costs </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183658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CC543-E495-4AED-AD09-6A4B89724E06}"/>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Budget development</a:t>
            </a:r>
          </a:p>
        </p:txBody>
      </p:sp>
      <p:sp>
        <p:nvSpPr>
          <p:cNvPr id="3" name="Content Placeholder 2">
            <a:extLst>
              <a:ext uri="{FF2B5EF4-FFF2-40B4-BE49-F238E27FC236}">
                <a16:creationId xmlns:a16="http://schemas.microsoft.com/office/drawing/2014/main" id="{01F36851-4FE7-4BF4-826F-CD749CF6EDF1}"/>
              </a:ext>
            </a:extLst>
          </p:cNvPr>
          <p:cNvSpPr>
            <a:spLocks noGrp="1"/>
          </p:cNvSpPr>
          <p:nvPr>
            <p:ph idx="1"/>
          </p:nvPr>
        </p:nvSpPr>
        <p:spPr>
          <a:xfrm>
            <a:off x="609599" y="1501630"/>
            <a:ext cx="6347714" cy="4539734"/>
          </a:xfrm>
        </p:spPr>
        <p:txBody>
          <a:bodyPr>
            <a:normAutofit fontScale="85000" lnSpcReduction="20000"/>
          </a:bodyPr>
          <a:lstStyle/>
          <a:p>
            <a:r>
              <a:rPr lang="en-US" sz="2400" dirty="0">
                <a:latin typeface="Arial" panose="020B0604020202020204" pitchFamily="34" charset="0"/>
                <a:cs typeface="Arial" panose="020B0604020202020204" pitchFamily="34" charset="0"/>
              </a:rPr>
              <a:t>Review the sponsors budget comparing it to the protocol. </a:t>
            </a:r>
          </a:p>
          <a:p>
            <a:r>
              <a:rPr lang="en-US" sz="2400" dirty="0">
                <a:latin typeface="Arial" panose="020B0604020202020204" pitchFamily="34" charset="0"/>
                <a:cs typeface="Arial" panose="020B0604020202020204" pitchFamily="34" charset="0"/>
              </a:rPr>
              <a:t>Sponsor provides a format for the budget</a:t>
            </a:r>
          </a:p>
          <a:p>
            <a:pPr lvl="1"/>
            <a:r>
              <a:rPr lang="en-US" sz="2400" dirty="0">
                <a:latin typeface="Arial" panose="020B0604020202020204" pitchFamily="34" charset="0"/>
                <a:cs typeface="Arial" panose="020B0604020202020204" pitchFamily="34" charset="0"/>
              </a:rPr>
              <a:t>Does it include everything the protocol specifies? </a:t>
            </a:r>
          </a:p>
          <a:p>
            <a:pPr lvl="1"/>
            <a:r>
              <a:rPr lang="en-US" sz="2400" dirty="0">
                <a:latin typeface="Arial" panose="020B0604020202020204" pitchFamily="34" charset="0"/>
                <a:cs typeface="Arial" panose="020B0604020202020204" pitchFamily="34" charset="0"/>
              </a:rPr>
              <a:t>Ensure that you can understand the categories to which indirect cost are applied</a:t>
            </a:r>
          </a:p>
          <a:p>
            <a:pPr lvl="1"/>
            <a:r>
              <a:rPr lang="en-US" sz="2400" dirty="0">
                <a:latin typeface="Arial" panose="020B0604020202020204" pitchFamily="34" charset="0"/>
                <a:cs typeface="Arial" panose="020B0604020202020204" pitchFamily="34" charset="0"/>
              </a:rPr>
              <a:t>Ensure that the payment terms in the CTA correlate with the budget—what type of payment will it be?</a:t>
            </a:r>
          </a:p>
          <a:p>
            <a:pPr lvl="2"/>
            <a:r>
              <a:rPr lang="en-US" sz="2400" dirty="0">
                <a:latin typeface="Arial" panose="020B0604020202020204" pitchFamily="34" charset="0"/>
                <a:cs typeface="Arial" panose="020B0604020202020204" pitchFamily="34" charset="0"/>
              </a:rPr>
              <a:t>Per patient</a:t>
            </a:r>
          </a:p>
          <a:p>
            <a:pPr lvl="2"/>
            <a:r>
              <a:rPr lang="en-US" sz="2400" dirty="0">
                <a:latin typeface="Arial" panose="020B0604020202020204" pitchFamily="34" charset="0"/>
                <a:cs typeface="Arial" panose="020B0604020202020204" pitchFamily="34" charset="0"/>
              </a:rPr>
              <a:t>Milestone</a:t>
            </a:r>
          </a:p>
          <a:p>
            <a:pPr lvl="2"/>
            <a:r>
              <a:rPr lang="en-US" sz="2400" dirty="0">
                <a:latin typeface="Arial" panose="020B0604020202020204" pitchFamily="34" charset="0"/>
                <a:cs typeface="Arial" panose="020B0604020202020204" pitchFamily="34" charset="0"/>
              </a:rPr>
              <a:t>Fixed price</a:t>
            </a:r>
          </a:p>
        </p:txBody>
      </p:sp>
    </p:spTree>
    <p:extLst>
      <p:ext uri="{BB962C8B-B14F-4D97-AF65-F5344CB8AC3E}">
        <p14:creationId xmlns:p14="http://schemas.microsoft.com/office/powerpoint/2010/main" val="2581834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50A55-D246-4C1F-94AC-6759EEF985E4}"/>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Start-up fees and one-time costs</a:t>
            </a:r>
          </a:p>
        </p:txBody>
      </p:sp>
      <p:sp>
        <p:nvSpPr>
          <p:cNvPr id="3" name="Content Placeholder 2">
            <a:extLst>
              <a:ext uri="{FF2B5EF4-FFF2-40B4-BE49-F238E27FC236}">
                <a16:creationId xmlns:a16="http://schemas.microsoft.com/office/drawing/2014/main" id="{616157DD-08CF-4FD6-A11E-BBDB1616EB3B}"/>
              </a:ext>
            </a:extLst>
          </p:cNvPr>
          <p:cNvSpPr>
            <a:spLocks noGrp="1"/>
          </p:cNvSpPr>
          <p:nvPr>
            <p:ph idx="1"/>
          </p:nvPr>
        </p:nvSpPr>
        <p:spPr>
          <a:xfrm>
            <a:off x="609599" y="1786855"/>
            <a:ext cx="6347714" cy="4622333"/>
          </a:xfrm>
        </p:spPr>
        <p:txBody>
          <a:bodyPr/>
          <a:lstStyle/>
          <a:p>
            <a:r>
              <a:rPr lang="en-US" sz="2400" dirty="0">
                <a:latin typeface="Arial" panose="020B0604020202020204" pitchFamily="34" charset="0"/>
                <a:cs typeface="Arial" panose="020B0604020202020204" pitchFamily="34" charset="0"/>
              </a:rPr>
              <a:t>The costs incurred prior to the initiation of the trial; these are generally paid upon execution of the CTA:</a:t>
            </a:r>
          </a:p>
          <a:p>
            <a:r>
              <a:rPr lang="en-US" sz="2400" dirty="0">
                <a:latin typeface="Arial" panose="020B0604020202020204" pitchFamily="34" charset="0"/>
                <a:cs typeface="Arial" panose="020B0604020202020204" pitchFamily="34" charset="0"/>
              </a:rPr>
              <a:t>IRB protocol preparation</a:t>
            </a:r>
          </a:p>
          <a:p>
            <a:r>
              <a:rPr lang="en-US" sz="2400" dirty="0">
                <a:latin typeface="Arial" panose="020B0604020202020204" pitchFamily="34" charset="0"/>
                <a:cs typeface="Arial" panose="020B0604020202020204" pitchFamily="34" charset="0"/>
              </a:rPr>
              <a:t>IRB review and approval</a:t>
            </a:r>
          </a:p>
          <a:p>
            <a:r>
              <a:rPr lang="en-US" sz="2400" dirty="0">
                <a:latin typeface="Arial" panose="020B0604020202020204" pitchFamily="34" charset="0"/>
                <a:cs typeface="Arial" panose="020B0604020202020204" pitchFamily="34" charset="0"/>
              </a:rPr>
              <a:t>Pharmacy fee</a:t>
            </a:r>
          </a:p>
          <a:p>
            <a:r>
              <a:rPr lang="en-US" sz="2400" dirty="0">
                <a:latin typeface="Arial" panose="020B0604020202020204" pitchFamily="34" charset="0"/>
                <a:cs typeface="Arial" panose="020B0604020202020204" pitchFamily="34" charset="0"/>
              </a:rPr>
              <a:t>Administrative fee</a:t>
            </a:r>
          </a:p>
          <a:p>
            <a:r>
              <a:rPr lang="en-US" sz="2400" dirty="0">
                <a:latin typeface="Arial" panose="020B0604020202020204" pitchFamily="34" charset="0"/>
                <a:cs typeface="Arial" panose="020B0604020202020204" pitchFamily="34" charset="0"/>
              </a:rPr>
              <a:t>Translation costs</a:t>
            </a:r>
          </a:p>
          <a:p>
            <a:r>
              <a:rPr lang="en-US" sz="2400" dirty="0">
                <a:latin typeface="Arial" panose="020B0604020202020204" pitchFamily="34" charset="0"/>
                <a:cs typeface="Arial" panose="020B0604020202020204" pitchFamily="34" charset="0"/>
              </a:rPr>
              <a:t>IRB Amendment and annual renewal fee</a:t>
            </a:r>
          </a:p>
          <a:p>
            <a:endParaRPr lang="en-US" sz="2400"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821909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DA0F3-035F-492E-BC8B-4400E1FA1386}"/>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Invoiceable Costs </a:t>
            </a:r>
          </a:p>
        </p:txBody>
      </p:sp>
      <p:sp>
        <p:nvSpPr>
          <p:cNvPr id="3" name="Content Placeholder 2">
            <a:extLst>
              <a:ext uri="{FF2B5EF4-FFF2-40B4-BE49-F238E27FC236}">
                <a16:creationId xmlns:a16="http://schemas.microsoft.com/office/drawing/2014/main" id="{4F0F21E8-A328-484C-9CC0-EA310B7CCC67}"/>
              </a:ext>
            </a:extLst>
          </p:cNvPr>
          <p:cNvSpPr>
            <a:spLocks noGrp="1"/>
          </p:cNvSpPr>
          <p:nvPr>
            <p:ph idx="1"/>
          </p:nvPr>
        </p:nvSpPr>
        <p:spPr>
          <a:xfrm>
            <a:off x="780175" y="1702966"/>
            <a:ext cx="6177137" cy="4338398"/>
          </a:xfrm>
        </p:spPr>
        <p:txBody>
          <a:bodyPr/>
          <a:lstStyle/>
          <a:p>
            <a:r>
              <a:rPr lang="en-US" sz="2400" dirty="0">
                <a:latin typeface="Arial" panose="020B0604020202020204" pitchFamily="34" charset="0"/>
                <a:cs typeface="Arial" panose="020B0604020202020204" pitchFamily="34" charset="0"/>
              </a:rPr>
              <a:t>May not happen for every patient</a:t>
            </a:r>
          </a:p>
          <a:p>
            <a:r>
              <a:rPr lang="en-US" sz="2400" dirty="0">
                <a:latin typeface="Arial" panose="020B0604020202020204" pitchFamily="34" charset="0"/>
                <a:cs typeface="Arial" panose="020B0604020202020204" pitchFamily="34" charset="0"/>
              </a:rPr>
              <a:t>The budget should estimate how many occurrences and multiply the amount by the estimated number</a:t>
            </a:r>
          </a:p>
          <a:p>
            <a:r>
              <a:rPr lang="en-US" sz="2400" dirty="0">
                <a:latin typeface="Arial" panose="020B0604020202020204" pitchFamily="34" charset="0"/>
                <a:cs typeface="Arial" panose="020B0604020202020204" pitchFamily="34" charset="0"/>
              </a:rPr>
              <a:t>Screen failures (estimate how many)</a:t>
            </a:r>
          </a:p>
          <a:p>
            <a:r>
              <a:rPr lang="en-US" sz="2400" dirty="0">
                <a:latin typeface="Arial" panose="020B0604020202020204" pitchFamily="34" charset="0"/>
                <a:cs typeface="Arial" panose="020B0604020202020204" pitchFamily="34" charset="0"/>
              </a:rPr>
              <a:t>SAE (adverse event)</a:t>
            </a:r>
          </a:p>
          <a:p>
            <a:r>
              <a:rPr lang="en-US" sz="2400" dirty="0">
                <a:latin typeface="Arial" panose="020B0604020202020204" pitchFamily="34" charset="0"/>
                <a:cs typeface="Arial" panose="020B0604020202020204" pitchFamily="34" charset="0"/>
              </a:rPr>
              <a:t>Cost of monitoring visits, audits</a:t>
            </a:r>
          </a:p>
          <a:p>
            <a:r>
              <a:rPr lang="en-US" sz="2400" dirty="0">
                <a:latin typeface="Arial" panose="020B0604020202020204" pitchFamily="34" charset="0"/>
                <a:cs typeface="Arial" panose="020B0604020202020204" pitchFamily="34" charset="0"/>
              </a:rPr>
              <a:t>Storage of materials after the trial (10-25 years)</a:t>
            </a: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6325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59">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766EC-83D5-4AC2-94F9-6EB63D8D1600}"/>
              </a:ext>
            </a:extLst>
          </p:cNvPr>
          <p:cNvSpPr txBox="1">
            <a:spLocks noGrp="1"/>
          </p:cNvSpPr>
          <p:nvPr>
            <p:ph type="title"/>
          </p:nvPr>
        </p:nvSpPr>
        <p:spPr/>
        <p:txBody>
          <a:bodyPr/>
          <a:lstStyle/>
          <a:p>
            <a:pPr lvl="0"/>
            <a:r>
              <a:rPr lang="en-US" dirty="0">
                <a:latin typeface="Arial" panose="020B0604020202020204" pitchFamily="34" charset="0"/>
                <a:cs typeface="Arial" panose="020B0604020202020204" pitchFamily="34" charset="0"/>
              </a:rPr>
              <a:t>Clinical Trial NIH Definition</a:t>
            </a:r>
          </a:p>
        </p:txBody>
      </p:sp>
      <p:sp>
        <p:nvSpPr>
          <p:cNvPr id="3" name="Content Placeholder 2">
            <a:extLst>
              <a:ext uri="{FF2B5EF4-FFF2-40B4-BE49-F238E27FC236}">
                <a16:creationId xmlns:a16="http://schemas.microsoft.com/office/drawing/2014/main" id="{55CF2EEC-92D2-49CC-87BB-562D465526B4}"/>
              </a:ext>
            </a:extLst>
          </p:cNvPr>
          <p:cNvSpPr txBox="1">
            <a:spLocks noGrp="1"/>
          </p:cNvSpPr>
          <p:nvPr>
            <p:ph idx="1"/>
          </p:nvPr>
        </p:nvSpPr>
        <p:spPr>
          <a:xfrm>
            <a:off x="534097" y="1808252"/>
            <a:ext cx="6820859" cy="3880773"/>
          </a:xfrm>
        </p:spPr>
        <p:txBody>
          <a:bodyPr>
            <a:normAutofit lnSpcReduction="10000"/>
          </a:bodyPr>
          <a:lstStyle/>
          <a:p>
            <a:pPr lvl="0"/>
            <a:r>
              <a:rPr lang="en-US" sz="2800" dirty="0">
                <a:latin typeface="Arial" panose="020B0604020202020204" pitchFamily="34" charset="0"/>
                <a:cs typeface="Arial" panose="020B0604020202020204" pitchFamily="34" charset="0"/>
              </a:rPr>
              <a:t>A research study in which one or more human subjects are prospectively assigned to one or more interventions (which may include placebo or other control) to evaluate the effects of those interventions on health-related biomedical or behavioral outcomes.</a:t>
            </a:r>
          </a:p>
          <a:p>
            <a:pPr lvl="0"/>
            <a:endParaRPr lang="en-US" sz="2800" dirty="0">
              <a:latin typeface="Arial" panose="020B0604020202020204" pitchFamily="34" charset="0"/>
              <a:cs typeface="Arial" panose="020B0604020202020204" pitchFamily="34" charset="0"/>
            </a:endParaRPr>
          </a:p>
          <a:p>
            <a:pPr lvl="0" algn="ctr"/>
            <a:r>
              <a:rPr lang="en-US" sz="1600" dirty="0">
                <a:latin typeface="Arial" panose="020B0604020202020204" pitchFamily="34" charset="0"/>
                <a:cs typeface="Arial" panose="020B0604020202020204" pitchFamily="34" charset="0"/>
              </a:rPr>
              <a:t>https://www.niaid.nih.gov/grants-contracts/clinical-trial-research#clinical</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E36E1-2E3D-494E-8C33-91E80D5374CE}"/>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Costs to consider</a:t>
            </a:r>
          </a:p>
        </p:txBody>
      </p:sp>
      <p:sp>
        <p:nvSpPr>
          <p:cNvPr id="3" name="Content Placeholder 2">
            <a:extLst>
              <a:ext uri="{FF2B5EF4-FFF2-40B4-BE49-F238E27FC236}">
                <a16:creationId xmlns:a16="http://schemas.microsoft.com/office/drawing/2014/main" id="{65BC39CE-B3EE-4B75-91BB-724DE44B0C1E}"/>
              </a:ext>
            </a:extLst>
          </p:cNvPr>
          <p:cNvSpPr>
            <a:spLocks noGrp="1"/>
          </p:cNvSpPr>
          <p:nvPr>
            <p:ph idx="1"/>
          </p:nvPr>
        </p:nvSpPr>
        <p:spPr>
          <a:xfrm>
            <a:off x="609599" y="1560352"/>
            <a:ext cx="6347714" cy="4481011"/>
          </a:xfrm>
        </p:spPr>
        <p:txBody>
          <a:bodyPr/>
          <a:lstStyle/>
          <a:p>
            <a:r>
              <a:rPr lang="en-US" sz="2800" dirty="0">
                <a:latin typeface="Arial" panose="020B0604020202020204" pitchFamily="34" charset="0"/>
                <a:cs typeface="Arial" panose="020B0604020202020204" pitchFamily="34" charset="0"/>
              </a:rPr>
              <a:t>Room use and facilities fees </a:t>
            </a:r>
          </a:p>
          <a:p>
            <a:r>
              <a:rPr lang="en-US" sz="2800" dirty="0">
                <a:latin typeface="Arial" panose="020B0604020202020204" pitchFamily="34" charset="0"/>
                <a:cs typeface="Arial" panose="020B0604020202020204" pitchFamily="34" charset="0"/>
              </a:rPr>
              <a:t>Routine service fees: room use and minor medical and surgical supplies </a:t>
            </a:r>
          </a:p>
          <a:p>
            <a:r>
              <a:rPr lang="en-US" sz="2800" dirty="0">
                <a:latin typeface="Arial" panose="020B0604020202020204" pitchFamily="34" charset="0"/>
                <a:cs typeface="Arial" panose="020B0604020202020204" pitchFamily="34" charset="0"/>
              </a:rPr>
              <a:t>Ancillary services: special services radiology, operating room, labs (pathology analysis and reports), blood bank</a:t>
            </a:r>
          </a:p>
          <a:p>
            <a:r>
              <a:rPr lang="en-US" sz="2800" dirty="0">
                <a:latin typeface="Arial" panose="020B0604020202020204" pitchFamily="34" charset="0"/>
                <a:cs typeface="Arial" panose="020B0604020202020204" pitchFamily="34" charset="0"/>
              </a:rPr>
              <a:t>Don’t forget shipping costs!</a:t>
            </a:r>
          </a:p>
          <a:p>
            <a:r>
              <a:rPr lang="en-US" sz="2800" dirty="0">
                <a:latin typeface="Arial" panose="020B0604020202020204" pitchFamily="34" charset="0"/>
                <a:cs typeface="Arial" panose="020B0604020202020204" pitchFamily="34" charset="0"/>
              </a:rPr>
              <a:t>Don’t forget cost of wire transfers!</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625179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name="Slide57">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0F3DF-EC0C-4117-ACB8-1222991B0C5B}"/>
              </a:ext>
            </a:extLst>
          </p:cNvPr>
          <p:cNvSpPr txBox="1">
            <a:spLocks noGrp="1"/>
          </p:cNvSpPr>
          <p:nvPr>
            <p:ph type="title"/>
          </p:nvPr>
        </p:nvSpPr>
        <p:spPr>
          <a:xfrm>
            <a:off x="623885" y="2795751"/>
            <a:ext cx="7886700" cy="1057153"/>
          </a:xfrm>
        </p:spPr>
        <p:txBody>
          <a:bodyPr anchorCtr="1"/>
          <a:lstStyle/>
          <a:p>
            <a:pPr lvl="0" algn="ctr"/>
            <a:r>
              <a:rPr lang="en-US" dirty="0">
                <a:latin typeface="Arial" panose="020B0604020202020204" pitchFamily="34" charset="0"/>
                <a:cs typeface="Arial" panose="020B0604020202020204" pitchFamily="34" charset="0"/>
              </a:rPr>
              <a:t>Clinical Trial Negotiation</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name="page28">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3090A-C752-424D-B2AB-D31D4A75BD8E}"/>
              </a:ext>
            </a:extLst>
          </p:cNvPr>
          <p:cNvSpPr txBox="1">
            <a:spLocks noGrp="1"/>
          </p:cNvSpPr>
          <p:nvPr>
            <p:ph type="title" idx="4294967295"/>
          </p:nvPr>
        </p:nvSpPr>
        <p:spPr>
          <a:xfrm>
            <a:off x="496041" y="648303"/>
            <a:ext cx="7514897" cy="951897"/>
          </a:xfrm>
        </p:spPr>
        <p:txBody>
          <a:bodyPr/>
          <a:lstStyle/>
          <a:p>
            <a:pPr lvl="0"/>
            <a:r>
              <a:rPr lang="en-US" dirty="0">
                <a:latin typeface="Arial" panose="020B0604020202020204" pitchFamily="34" charset="0"/>
                <a:cs typeface="Arial" panose="020B0604020202020204" pitchFamily="34" charset="0"/>
              </a:rPr>
              <a:t>Who are we negotiating with?</a:t>
            </a:r>
          </a:p>
        </p:txBody>
      </p:sp>
      <p:sp>
        <p:nvSpPr>
          <p:cNvPr id="3" name="Text Placeholder 2">
            <a:extLst>
              <a:ext uri="{FF2B5EF4-FFF2-40B4-BE49-F238E27FC236}">
                <a16:creationId xmlns:a16="http://schemas.microsoft.com/office/drawing/2014/main" id="{423DCA11-A483-487A-B3D0-E8173D2E93D4}"/>
              </a:ext>
            </a:extLst>
          </p:cNvPr>
          <p:cNvSpPr txBox="1">
            <a:spLocks noGrp="1"/>
          </p:cNvSpPr>
          <p:nvPr>
            <p:ph type="body" idx="4294967295"/>
          </p:nvPr>
        </p:nvSpPr>
        <p:spPr>
          <a:xfrm>
            <a:off x="569614" y="1708789"/>
            <a:ext cx="7441324" cy="4530725"/>
          </a:xfrm>
        </p:spPr>
        <p:txBody>
          <a:bodyPr>
            <a:normAutofit/>
          </a:bodyPr>
          <a:lstStyle/>
          <a:p>
            <a:pPr lvl="0">
              <a:buClr>
                <a:srgbClr val="808080"/>
              </a:buClr>
              <a:buSzPct val="65000"/>
              <a:buFont typeface="Wingdings" pitchFamily="2"/>
              <a:buChar char=""/>
            </a:pPr>
            <a:r>
              <a:rPr lang="en-US" sz="2800" dirty="0">
                <a:latin typeface="Arial" panose="020B0604020202020204" pitchFamily="34" charset="0"/>
                <a:cs typeface="Arial" panose="020B0604020202020204" pitchFamily="34" charset="0"/>
              </a:rPr>
              <a:t>Clinical Research Organizations</a:t>
            </a:r>
          </a:p>
          <a:p>
            <a:pPr lvl="0">
              <a:buClr>
                <a:srgbClr val="808080"/>
              </a:buClr>
              <a:buSzPct val="65000"/>
              <a:buFont typeface="Wingdings" pitchFamily="2"/>
              <a:buChar char=""/>
            </a:pPr>
            <a:r>
              <a:rPr lang="en-US" sz="2800" dirty="0">
                <a:latin typeface="Arial" panose="020B0604020202020204" pitchFamily="34" charset="0"/>
                <a:cs typeface="Arial" panose="020B0604020202020204" pitchFamily="34" charset="0"/>
              </a:rPr>
              <a:t>Sponsors</a:t>
            </a:r>
          </a:p>
          <a:p>
            <a:pPr lvl="0">
              <a:buClr>
                <a:srgbClr val="808080"/>
              </a:buClr>
              <a:buSzPct val="65000"/>
              <a:buFont typeface="Wingdings" pitchFamily="2"/>
              <a:buChar char=""/>
            </a:pPr>
            <a:r>
              <a:rPr lang="en-US" sz="2800" dirty="0">
                <a:latin typeface="Arial" panose="020B0604020202020204" pitchFamily="34" charset="0"/>
                <a:cs typeface="Arial" panose="020B0604020202020204" pitchFamily="34" charset="0"/>
              </a:rPr>
              <a:t>Partnering Hospitals and other Covered Entities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name="page29">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A3F94-06BF-4DF6-A87E-C3C0AD04603D}"/>
              </a:ext>
            </a:extLst>
          </p:cNvPr>
          <p:cNvSpPr txBox="1">
            <a:spLocks noGrp="1"/>
          </p:cNvSpPr>
          <p:nvPr>
            <p:ph type="title" idx="4294967295"/>
          </p:nvPr>
        </p:nvSpPr>
        <p:spPr>
          <a:xfrm>
            <a:off x="457200" y="225425"/>
            <a:ext cx="7404538" cy="1374775"/>
          </a:xfrm>
        </p:spPr>
        <p:txBody>
          <a:bodyPr/>
          <a:lstStyle/>
          <a:p>
            <a:pPr lvl="0"/>
            <a:r>
              <a:rPr lang="en-US" dirty="0">
                <a:latin typeface="Arial" panose="020B0604020202020204" pitchFamily="34" charset="0"/>
                <a:cs typeface="Arial" panose="020B0604020202020204" pitchFamily="34" charset="0"/>
              </a:rPr>
              <a:t>Sponsor, CRO and Site Responsibilities (Whereas…)</a:t>
            </a:r>
          </a:p>
        </p:txBody>
      </p:sp>
      <p:sp>
        <p:nvSpPr>
          <p:cNvPr id="3" name="Text Placeholder 2">
            <a:extLst>
              <a:ext uri="{FF2B5EF4-FFF2-40B4-BE49-F238E27FC236}">
                <a16:creationId xmlns:a16="http://schemas.microsoft.com/office/drawing/2014/main" id="{A1E84EA0-9D29-4F30-BD42-8EAE288BBECB}"/>
              </a:ext>
            </a:extLst>
          </p:cNvPr>
          <p:cNvSpPr txBox="1">
            <a:spLocks noGrp="1"/>
          </p:cNvSpPr>
          <p:nvPr>
            <p:ph type="body" idx="4294967295"/>
          </p:nvPr>
        </p:nvSpPr>
        <p:spPr>
          <a:xfrm>
            <a:off x="578069" y="1600200"/>
            <a:ext cx="6747642" cy="5032375"/>
          </a:xfrm>
        </p:spPr>
        <p:txBody>
          <a:bodyPr>
            <a:normAutofit/>
          </a:bodyPr>
          <a:lstStyle/>
          <a:p>
            <a:pPr marL="0" lvl="0" indent="0" algn="ctr">
              <a:lnSpc>
                <a:spcPct val="80000"/>
              </a:lnSpc>
              <a:buNone/>
            </a:pPr>
            <a:r>
              <a:rPr lang="en-US" sz="2400" b="1" dirty="0">
                <a:latin typeface="Arial" panose="020B0604020202020204" pitchFamily="34" charset="0"/>
                <a:cs typeface="Arial" panose="020B0604020202020204" pitchFamily="34" charset="0"/>
              </a:rPr>
              <a:t>Clinical research is a regulated industry</a:t>
            </a:r>
            <a:r>
              <a:rPr lang="en-US" sz="2400" dirty="0">
                <a:latin typeface="Arial" panose="020B0604020202020204" pitchFamily="34" charset="0"/>
                <a:cs typeface="Arial" panose="020B0604020202020204" pitchFamily="34" charset="0"/>
              </a:rPr>
              <a:t>.</a:t>
            </a:r>
          </a:p>
          <a:p>
            <a:pPr lvl="0">
              <a:lnSpc>
                <a:spcPct val="80000"/>
              </a:lnSpc>
              <a:buClr>
                <a:srgbClr val="808080"/>
              </a:buClr>
              <a:buSzPct val="65000"/>
              <a:buFont typeface="Wingdings" pitchFamily="2"/>
              <a:buChar char=""/>
            </a:pPr>
            <a:r>
              <a:rPr lang="en-US" sz="2400" dirty="0">
                <a:latin typeface="Arial" panose="020B0604020202020204" pitchFamily="34" charset="0"/>
                <a:cs typeface="Arial" panose="020B0604020202020204" pitchFamily="34" charset="0"/>
              </a:rPr>
              <a:t>Responsibility on the part of sponsors, CROs and sites to comply with the study protocol, government laws and regulations.</a:t>
            </a:r>
          </a:p>
          <a:p>
            <a:pPr lvl="0">
              <a:lnSpc>
                <a:spcPct val="80000"/>
              </a:lnSpc>
              <a:buClr>
                <a:srgbClr val="808080"/>
              </a:buClr>
              <a:buSzPct val="65000"/>
              <a:buFont typeface="Wingdings" pitchFamily="2"/>
              <a:buChar char=""/>
            </a:pPr>
            <a:r>
              <a:rPr lang="en-US" sz="2400" dirty="0">
                <a:latin typeface="Arial" panose="020B0604020202020204" pitchFamily="34" charset="0"/>
                <a:cs typeface="Arial" panose="020B0604020202020204" pitchFamily="34" charset="0"/>
              </a:rPr>
              <a:t>The purpose of this section is to document that the research site will comply with laws, the participating physicians and institution are qualified to conduct research, and the institution will inform the sponsor of Institutional Review Board (IRB)</a:t>
            </a:r>
          </a:p>
          <a:p>
            <a:pPr lvl="0">
              <a:lnSpc>
                <a:spcPct val="80000"/>
              </a:lnSpc>
              <a:buClr>
                <a:srgbClr val="808080"/>
              </a:buClr>
              <a:buSzPct val="65000"/>
              <a:buFont typeface="Wingdings" pitchFamily="2"/>
              <a:buChar char=""/>
            </a:pPr>
            <a:r>
              <a:rPr lang="en-US" sz="2400" dirty="0">
                <a:latin typeface="Arial" panose="020B0604020202020204" pitchFamily="34" charset="0"/>
                <a:cs typeface="Arial" panose="020B0604020202020204" pitchFamily="34" charset="0"/>
              </a:rPr>
              <a:t>UTHSC and the CROs are both required to notify the IRB directly of any non-compliance that could impact the safety and well-being of trial subjects.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CA12C-D1F2-4C43-B6A3-0F533FEEC0E5}"/>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How to review a review in a CTA</a:t>
            </a:r>
          </a:p>
        </p:txBody>
      </p:sp>
      <p:sp>
        <p:nvSpPr>
          <p:cNvPr id="3" name="Text Placeholder 2">
            <a:extLst>
              <a:ext uri="{FF2B5EF4-FFF2-40B4-BE49-F238E27FC236}">
                <a16:creationId xmlns:a16="http://schemas.microsoft.com/office/drawing/2014/main" id="{B3AF7AED-FDEB-426A-878A-FCA854BAB1B3}"/>
              </a:ext>
            </a:extLst>
          </p:cNvPr>
          <p:cNvSpPr>
            <a:spLocks noGrp="1"/>
          </p:cNvSpPr>
          <p:nvPr>
            <p:ph type="body" idx="1"/>
          </p:nvPr>
        </p:nvSpPr>
        <p:spPr/>
        <p:txBody>
          <a:bodyPr/>
          <a:lstStyle/>
          <a:p>
            <a:r>
              <a:rPr lang="en-US" dirty="0">
                <a:latin typeface="Arial" panose="020B0604020202020204" pitchFamily="34" charset="0"/>
                <a:cs typeface="Arial" panose="020B0604020202020204" pitchFamily="34" charset="0"/>
              </a:rPr>
              <a:t>In the beginning</a:t>
            </a:r>
          </a:p>
        </p:txBody>
      </p:sp>
      <p:sp>
        <p:nvSpPr>
          <p:cNvPr id="4" name="Content Placeholder 3">
            <a:extLst>
              <a:ext uri="{FF2B5EF4-FFF2-40B4-BE49-F238E27FC236}">
                <a16:creationId xmlns:a16="http://schemas.microsoft.com/office/drawing/2014/main" id="{2DEF2674-4634-466D-95E6-CEE2D8D3A980}"/>
              </a:ext>
            </a:extLst>
          </p:cNvPr>
          <p:cNvSpPr>
            <a:spLocks noGrp="1"/>
          </p:cNvSpPr>
          <p:nvPr>
            <p:ph sz="half" idx="2"/>
          </p:nvPr>
        </p:nvSpPr>
        <p:spPr/>
        <p:txBody>
          <a:bodyPr/>
          <a:lstStyle/>
          <a:p>
            <a:r>
              <a:rPr lang="en-US" dirty="0">
                <a:latin typeface="Arial" panose="020B0604020202020204" pitchFamily="34" charset="0"/>
                <a:cs typeface="Arial" panose="020B0604020202020204" pitchFamily="34" charset="0"/>
              </a:rPr>
              <a:t>Recitals-</a:t>
            </a:r>
          </a:p>
          <a:p>
            <a:r>
              <a:rPr lang="en-US" dirty="0">
                <a:latin typeface="Arial" panose="020B0604020202020204" pitchFamily="34" charset="0"/>
                <a:cs typeface="Arial" panose="020B0604020202020204" pitchFamily="34" charset="0"/>
              </a:rPr>
              <a:t>Responsibilities: Sponsor, Site, CRO</a:t>
            </a:r>
          </a:p>
          <a:p>
            <a:r>
              <a:rPr lang="en-US" dirty="0">
                <a:latin typeface="Arial" panose="020B0604020202020204" pitchFamily="34" charset="0"/>
                <a:cs typeface="Arial" panose="020B0604020202020204" pitchFamily="34" charset="0"/>
              </a:rPr>
              <a:t>HIPAA</a:t>
            </a:r>
          </a:p>
          <a:p>
            <a:r>
              <a:rPr lang="en-US" dirty="0">
                <a:latin typeface="Arial" panose="020B0604020202020204" pitchFamily="34" charset="0"/>
                <a:cs typeface="Arial" panose="020B0604020202020204" pitchFamily="34" charset="0"/>
              </a:rPr>
              <a:t>Subject Injury</a:t>
            </a:r>
          </a:p>
          <a:p>
            <a:endParaRPr lang="en-US" dirty="0">
              <a:latin typeface="Arial" panose="020B0604020202020204" pitchFamily="34" charset="0"/>
              <a:cs typeface="Arial" panose="020B0604020202020204" pitchFamily="34" charset="0"/>
            </a:endParaRPr>
          </a:p>
        </p:txBody>
      </p:sp>
      <p:sp>
        <p:nvSpPr>
          <p:cNvPr id="5" name="Text Placeholder 4">
            <a:extLst>
              <a:ext uri="{FF2B5EF4-FFF2-40B4-BE49-F238E27FC236}">
                <a16:creationId xmlns:a16="http://schemas.microsoft.com/office/drawing/2014/main" id="{253D31B3-E814-4DBC-AC3C-5DE72F6B5E93}"/>
              </a:ext>
            </a:extLst>
          </p:cNvPr>
          <p:cNvSpPr>
            <a:spLocks noGrp="1"/>
          </p:cNvSpPr>
          <p:nvPr>
            <p:ph type="body" sz="quarter" idx="3"/>
          </p:nvPr>
        </p:nvSpPr>
        <p:spPr/>
        <p:txBody>
          <a:bodyPr/>
          <a:lstStyle/>
          <a:p>
            <a:r>
              <a:rPr lang="en-US" dirty="0">
                <a:latin typeface="Arial" panose="020B0604020202020204" pitchFamily="34" charset="0"/>
                <a:cs typeface="Arial" panose="020B0604020202020204" pitchFamily="34" charset="0"/>
              </a:rPr>
              <a:t>Practical matters</a:t>
            </a:r>
          </a:p>
        </p:txBody>
      </p:sp>
      <p:sp>
        <p:nvSpPr>
          <p:cNvPr id="6" name="Content Placeholder 5">
            <a:extLst>
              <a:ext uri="{FF2B5EF4-FFF2-40B4-BE49-F238E27FC236}">
                <a16:creationId xmlns:a16="http://schemas.microsoft.com/office/drawing/2014/main" id="{C5EE1B2B-029F-44BA-9E0B-D844914DD8C6}"/>
              </a:ext>
            </a:extLst>
          </p:cNvPr>
          <p:cNvSpPr>
            <a:spLocks noGrp="1"/>
          </p:cNvSpPr>
          <p:nvPr>
            <p:ph sz="quarter" idx="4"/>
          </p:nvPr>
        </p:nvSpPr>
        <p:spPr/>
        <p:txBody>
          <a:bodyPr/>
          <a:lstStyle/>
          <a:p>
            <a:r>
              <a:rPr lang="en-US" dirty="0">
                <a:latin typeface="Arial" panose="020B0604020202020204" pitchFamily="34" charset="0"/>
                <a:cs typeface="Arial" panose="020B0604020202020204" pitchFamily="34" charset="0"/>
              </a:rPr>
              <a:t>Term and termination</a:t>
            </a:r>
          </a:p>
          <a:p>
            <a:r>
              <a:rPr lang="en-US" dirty="0">
                <a:latin typeface="Arial" panose="020B0604020202020204" pitchFamily="34" charset="0"/>
                <a:cs typeface="Arial" panose="020B0604020202020204" pitchFamily="34" charset="0"/>
              </a:rPr>
              <a:t>Payment</a:t>
            </a:r>
          </a:p>
          <a:p>
            <a:r>
              <a:rPr lang="en-US" dirty="0">
                <a:latin typeface="Arial" panose="020B0604020202020204" pitchFamily="34" charset="0"/>
                <a:cs typeface="Arial" panose="020B0604020202020204" pitchFamily="34" charset="0"/>
              </a:rPr>
              <a:t>Intellectual Property</a:t>
            </a:r>
          </a:p>
          <a:p>
            <a:r>
              <a:rPr lang="en-US" dirty="0">
                <a:latin typeface="Arial" panose="020B0604020202020204" pitchFamily="34" charset="0"/>
                <a:cs typeface="Arial" panose="020B0604020202020204" pitchFamily="34" charset="0"/>
              </a:rPr>
              <a:t>Publication</a:t>
            </a:r>
          </a:p>
          <a:p>
            <a:r>
              <a:rPr lang="en-US" dirty="0">
                <a:latin typeface="Arial" panose="020B0604020202020204" pitchFamily="34" charset="0"/>
                <a:cs typeface="Arial" panose="020B0604020202020204" pitchFamily="34" charset="0"/>
              </a:rPr>
              <a:t>Record keeping</a:t>
            </a:r>
          </a:p>
          <a:p>
            <a:r>
              <a:rPr lang="en-US" dirty="0">
                <a:latin typeface="Arial" panose="020B0604020202020204" pitchFamily="34" charset="0"/>
                <a:cs typeface="Arial" panose="020B0604020202020204" pitchFamily="34" charset="0"/>
              </a:rPr>
              <a:t>Indemnification and Insurance</a:t>
            </a:r>
          </a:p>
        </p:txBody>
      </p:sp>
    </p:spTree>
    <p:extLst>
      <p:ext uri="{BB962C8B-B14F-4D97-AF65-F5344CB8AC3E}">
        <p14:creationId xmlns:p14="http://schemas.microsoft.com/office/powerpoint/2010/main" val="25126686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name="page27">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1FC3F-DD72-41F0-B276-B5644E9D9C4E}"/>
              </a:ext>
            </a:extLst>
          </p:cNvPr>
          <p:cNvSpPr txBox="1">
            <a:spLocks noGrp="1"/>
          </p:cNvSpPr>
          <p:nvPr>
            <p:ph type="title" idx="4294967295"/>
          </p:nvPr>
        </p:nvSpPr>
        <p:spPr>
          <a:xfrm>
            <a:off x="528373" y="504662"/>
            <a:ext cx="7020912" cy="689139"/>
          </a:xfrm>
        </p:spPr>
        <p:txBody>
          <a:bodyPr>
            <a:normAutofit fontScale="90000"/>
          </a:bodyPr>
          <a:lstStyle/>
          <a:p>
            <a:pPr lvl="0"/>
            <a:r>
              <a:rPr lang="en-US" dirty="0">
                <a:latin typeface="Arial" panose="020B0604020202020204" pitchFamily="34" charset="0"/>
                <a:cs typeface="Arial" panose="020B0604020202020204" pitchFamily="34" charset="0"/>
              </a:rPr>
              <a:t>Description of the Project (Recitals)</a:t>
            </a:r>
          </a:p>
        </p:txBody>
      </p:sp>
      <p:sp>
        <p:nvSpPr>
          <p:cNvPr id="3" name="Text Placeholder 2">
            <a:extLst>
              <a:ext uri="{FF2B5EF4-FFF2-40B4-BE49-F238E27FC236}">
                <a16:creationId xmlns:a16="http://schemas.microsoft.com/office/drawing/2014/main" id="{76FF7000-5743-4072-BB1A-6CDE588B5744}"/>
              </a:ext>
            </a:extLst>
          </p:cNvPr>
          <p:cNvSpPr txBox="1">
            <a:spLocks noGrp="1"/>
          </p:cNvSpPr>
          <p:nvPr>
            <p:ph type="body" idx="4294967295"/>
          </p:nvPr>
        </p:nvSpPr>
        <p:spPr>
          <a:xfrm>
            <a:off x="528373" y="1243979"/>
            <a:ext cx="7020912" cy="5435599"/>
          </a:xfrm>
        </p:spPr>
        <p:txBody>
          <a:bodyPr>
            <a:normAutofit/>
          </a:bodyPr>
          <a:lstStyle/>
          <a:p>
            <a:pPr lvl="0">
              <a:lnSpc>
                <a:spcPct val="90000"/>
              </a:lnSpc>
            </a:pPr>
            <a:r>
              <a:rPr lang="en-US" sz="2400" dirty="0">
                <a:latin typeface="Arial" panose="020B0604020202020204" pitchFamily="34" charset="0"/>
                <a:cs typeface="Arial" panose="020B0604020202020204" pitchFamily="34" charset="0"/>
              </a:rPr>
              <a:t>The purpose of this section is to explicitly state the research project description. You want to document the overarching purpose of the agreement in this section.</a:t>
            </a:r>
          </a:p>
          <a:p>
            <a:pPr lvl="0">
              <a:lnSpc>
                <a:spcPct val="90000"/>
              </a:lnSpc>
            </a:pPr>
            <a:r>
              <a:rPr lang="en-US" sz="2400" dirty="0">
                <a:latin typeface="Arial" panose="020B0604020202020204" pitchFamily="34" charset="0"/>
                <a:cs typeface="Arial" panose="020B0604020202020204" pitchFamily="34" charset="0"/>
              </a:rPr>
              <a:t>In the United States, with the Sunshine Act, there is an increased scrutiny on payments made to health care organizations and health care professionals. The project description provides the necessary details on the nature of the agreement.  </a:t>
            </a:r>
          </a:p>
          <a:p>
            <a:pPr lvl="0">
              <a:lnSpc>
                <a:spcPct val="90000"/>
              </a:lnSpc>
            </a:pPr>
            <a:r>
              <a:rPr lang="en-US" sz="2400" dirty="0">
                <a:latin typeface="Arial" panose="020B0604020202020204" pitchFamily="34" charset="0"/>
                <a:cs typeface="Arial" panose="020B0604020202020204" pitchFamily="34" charset="0"/>
              </a:rPr>
              <a:t>In the event there is a compliance audit questioning financial payments to the research site, the project description can provide clarity.</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name="HIPAA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3EE7A-AB3E-42C9-BBBB-4F703DF47861}"/>
              </a:ext>
            </a:extLst>
          </p:cNvPr>
          <p:cNvSpPr txBox="1">
            <a:spLocks noGrp="1"/>
          </p:cNvSpPr>
          <p:nvPr>
            <p:ph type="title" idx="4294967295"/>
          </p:nvPr>
        </p:nvSpPr>
        <p:spPr>
          <a:xfrm>
            <a:off x="682487" y="635622"/>
            <a:ext cx="7662041" cy="1139825"/>
          </a:xfrm>
        </p:spPr>
        <p:txBody>
          <a:bodyPr>
            <a:normAutofit fontScale="90000"/>
          </a:bodyPr>
          <a:lstStyle/>
          <a:p>
            <a:pPr lvl="0"/>
            <a:r>
              <a:rPr lang="en-US" sz="4400" dirty="0">
                <a:latin typeface="Arial" panose="020B0604020202020204" pitchFamily="34" charset="0"/>
                <a:cs typeface="Arial" panose="020B0604020202020204" pitchFamily="34" charset="0"/>
              </a:rPr>
              <a:t>HIPAA</a:t>
            </a:r>
            <a:br>
              <a:rPr lang="en-US" sz="4400" dirty="0">
                <a:latin typeface="Arial" panose="020B0604020202020204" pitchFamily="34" charset="0"/>
                <a:cs typeface="Arial" panose="020B0604020202020204" pitchFamily="34" charset="0"/>
              </a:rPr>
            </a:br>
            <a:endParaRPr lang="en-US" sz="4400" dirty="0">
              <a:latin typeface="Arial" panose="020B0604020202020204" pitchFamily="34" charset="0"/>
              <a:cs typeface="Arial" panose="020B0604020202020204" pitchFamily="34" charset="0"/>
            </a:endParaRPr>
          </a:p>
        </p:txBody>
      </p:sp>
      <p:sp>
        <p:nvSpPr>
          <p:cNvPr id="3" name="Text Placeholder 2">
            <a:extLst>
              <a:ext uri="{FF2B5EF4-FFF2-40B4-BE49-F238E27FC236}">
                <a16:creationId xmlns:a16="http://schemas.microsoft.com/office/drawing/2014/main" id="{8CD889E2-E5CE-42EE-A89F-B0A843EC40D2}"/>
              </a:ext>
            </a:extLst>
          </p:cNvPr>
          <p:cNvSpPr txBox="1">
            <a:spLocks noGrp="1"/>
          </p:cNvSpPr>
          <p:nvPr>
            <p:ph type="body" idx="4294967295"/>
          </p:nvPr>
        </p:nvSpPr>
        <p:spPr>
          <a:xfrm>
            <a:off x="682487" y="1636643"/>
            <a:ext cx="6272048" cy="5129048"/>
          </a:xfrm>
        </p:spPr>
        <p:txBody>
          <a:bodyPr>
            <a:normAutofit/>
          </a:bodyPr>
          <a:lstStyle/>
          <a:p>
            <a:pPr lvl="0">
              <a:spcBef>
                <a:spcPts val="600"/>
              </a:spcBef>
              <a:buClr>
                <a:srgbClr val="808080"/>
              </a:buClr>
              <a:buSzPct val="65000"/>
              <a:buFont typeface="Wingdings" pitchFamily="2"/>
              <a:buChar char=""/>
            </a:pPr>
            <a:r>
              <a:rPr lang="en-US" sz="2400" dirty="0">
                <a:latin typeface="Arial" panose="020B0604020202020204" pitchFamily="34" charset="0"/>
                <a:cs typeface="Arial" panose="020B0604020202020204" pitchFamily="34" charset="0"/>
              </a:rPr>
              <a:t>UTHSC must ensure that the requirements of the Health Insurance Portability and Accountability Act of 1996 are met.  This Act protects the privacy of individually identifiable health Information </a:t>
            </a:r>
            <a:br>
              <a:rPr lang="en-US" sz="2400" dirty="0">
                <a:latin typeface="Arial" panose="020B0604020202020204" pitchFamily="34" charset="0"/>
                <a:cs typeface="Arial" panose="020B0604020202020204" pitchFamily="34" charset="0"/>
              </a:rPr>
            </a:br>
            <a:endParaRPr lang="en-US" sz="2400" dirty="0">
              <a:latin typeface="Arial" panose="020B0604020202020204" pitchFamily="34" charset="0"/>
              <a:cs typeface="Arial" panose="020B0604020202020204" pitchFamily="34" charset="0"/>
            </a:endParaRPr>
          </a:p>
          <a:p>
            <a:pPr lvl="0">
              <a:spcBef>
                <a:spcPts val="600"/>
              </a:spcBef>
              <a:buClr>
                <a:srgbClr val="808080"/>
              </a:buClr>
              <a:buSzPct val="65000"/>
              <a:buFont typeface="Wingdings" pitchFamily="2"/>
              <a:buChar char=""/>
            </a:pPr>
            <a:r>
              <a:rPr lang="en-US" sz="2400" dirty="0">
                <a:latin typeface="Arial" panose="020B0604020202020204" pitchFamily="34" charset="0"/>
                <a:cs typeface="Arial" panose="020B0604020202020204" pitchFamily="34" charset="0"/>
              </a:rPr>
              <a:t>HIPAA compliance requires that no person to whom health records are disclosed may disclose them for any other purpose than that for which they were disclosed without getting the patient’s authorization to re-disclose.</a:t>
            </a:r>
            <a:br>
              <a:rPr lang="en-US" sz="2400" dirty="0">
                <a:latin typeface="Arial" panose="020B0604020202020204" pitchFamily="34" charset="0"/>
                <a:cs typeface="Arial" panose="020B0604020202020204" pitchFamily="34" charset="0"/>
              </a:rPr>
            </a:br>
            <a:endParaRPr lang="en-US" sz="2400" dirty="0">
              <a:latin typeface="Arial" panose="020B0604020202020204" pitchFamily="34" charset="0"/>
              <a:cs typeface="Arial" panose="020B0604020202020204"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name="Subject injur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23589-ACB2-481C-95CD-586C4842E6D7}"/>
              </a:ext>
            </a:extLst>
          </p:cNvPr>
          <p:cNvSpPr txBox="1">
            <a:spLocks noGrp="1"/>
          </p:cNvSpPr>
          <p:nvPr>
            <p:ph type="title" idx="4294967295"/>
          </p:nvPr>
        </p:nvSpPr>
        <p:spPr>
          <a:xfrm>
            <a:off x="914400" y="277813"/>
            <a:ext cx="7315200" cy="1139825"/>
          </a:xfrm>
        </p:spPr>
        <p:txBody>
          <a:bodyPr/>
          <a:lstStyle/>
          <a:p>
            <a:pPr lvl="0"/>
            <a:r>
              <a:rPr lang="en-US" dirty="0">
                <a:latin typeface="Arial" panose="020B0604020202020204" pitchFamily="34" charset="0"/>
                <a:cs typeface="Arial" panose="020B0604020202020204" pitchFamily="34" charset="0"/>
              </a:rPr>
              <a:t>Subject injury</a:t>
            </a:r>
          </a:p>
        </p:txBody>
      </p:sp>
      <p:sp>
        <p:nvSpPr>
          <p:cNvPr id="3" name="Text Placeholder 2">
            <a:extLst>
              <a:ext uri="{FF2B5EF4-FFF2-40B4-BE49-F238E27FC236}">
                <a16:creationId xmlns:a16="http://schemas.microsoft.com/office/drawing/2014/main" id="{161B48D9-3321-4D14-99CD-090435F74CA3}"/>
              </a:ext>
            </a:extLst>
          </p:cNvPr>
          <p:cNvSpPr txBox="1">
            <a:spLocks noGrp="1"/>
          </p:cNvSpPr>
          <p:nvPr>
            <p:ph type="body" idx="4294967295"/>
          </p:nvPr>
        </p:nvSpPr>
        <p:spPr>
          <a:xfrm>
            <a:off x="914400" y="1219200"/>
            <a:ext cx="6463862" cy="5360987"/>
          </a:xfrm>
        </p:spPr>
        <p:txBody>
          <a:bodyPr>
            <a:noAutofit/>
          </a:bodyPr>
          <a:lstStyle/>
          <a:p>
            <a:pPr lvl="0">
              <a:spcBef>
                <a:spcPts val="650"/>
              </a:spcBef>
              <a:buClr>
                <a:srgbClr val="808080"/>
              </a:buClr>
              <a:buSzPct val="65000"/>
              <a:buFont typeface="Wingdings" pitchFamily="2"/>
              <a:buChar char=""/>
            </a:pPr>
            <a:r>
              <a:rPr lang="en-US" sz="2000" dirty="0">
                <a:latin typeface="Arial" panose="020B0604020202020204" pitchFamily="34" charset="0"/>
                <a:cs typeface="Arial" panose="020B0604020202020204" pitchFamily="34" charset="0"/>
              </a:rPr>
              <a:t>Ethical stance at UTHSC we ensure, consistent with the Belmont Report, the protection of human subjects</a:t>
            </a:r>
          </a:p>
          <a:p>
            <a:pPr lvl="0">
              <a:spcBef>
                <a:spcPts val="650"/>
              </a:spcBef>
              <a:buClr>
                <a:srgbClr val="808080"/>
              </a:buClr>
              <a:buSzPct val="65000"/>
              <a:buFont typeface="Wingdings" pitchFamily="2"/>
              <a:buChar char=""/>
            </a:pPr>
            <a:r>
              <a:rPr lang="en-US" sz="2000" dirty="0">
                <a:latin typeface="Arial" panose="020B0604020202020204" pitchFamily="34" charset="0"/>
                <a:cs typeface="Arial" panose="020B0604020202020204" pitchFamily="34" charset="0"/>
              </a:rPr>
              <a:t>If a human subject/patient is adversely effected (injured) the University and participating hospital:</a:t>
            </a:r>
          </a:p>
          <a:p>
            <a:pPr marL="400050" lvl="2" indent="0">
              <a:spcBef>
                <a:spcPts val="550"/>
              </a:spcBef>
              <a:buClr>
                <a:srgbClr val="999933"/>
              </a:buClr>
              <a:buSzPct val="60000"/>
              <a:buFont typeface="Wingdings" pitchFamily="2"/>
              <a:buChar char=""/>
              <a:tabLst>
                <a:tab pos="571317" algn="l"/>
                <a:tab pos="1485717" algn="l"/>
                <a:tab pos="2400117" algn="l"/>
                <a:tab pos="3314517" algn="l"/>
                <a:tab pos="4228917" algn="l"/>
                <a:tab pos="5143317" algn="l"/>
                <a:tab pos="6057717" algn="l"/>
                <a:tab pos="6972117" algn="l"/>
                <a:tab pos="7886517" algn="l"/>
                <a:tab pos="8800917" algn="l"/>
                <a:tab pos="9715317" algn="l"/>
              </a:tabLst>
            </a:pPr>
            <a:r>
              <a:rPr lang="en-US" sz="1800" dirty="0">
                <a:highlight>
                  <a:scrgbClr r="0" g="0" b="0">
                    <a:alpha val="0"/>
                  </a:scrgbClr>
                </a:highlight>
                <a:latin typeface="Arial" panose="020B0604020202020204" pitchFamily="34" charset="0"/>
                <a:ea typeface="Microsoft YaHei" pitchFamily="2"/>
                <a:cs typeface="Arial" panose="020B0604020202020204" pitchFamily="34" charset="0"/>
              </a:rPr>
              <a:t> UT and hospital will ensure that all medical care reasonably necessary for any injury that occurred as result of participation in a clinical trial is provided</a:t>
            </a:r>
          </a:p>
          <a:p>
            <a:pPr marL="400050" lvl="2" indent="0">
              <a:spcBef>
                <a:spcPts val="550"/>
              </a:spcBef>
              <a:buClr>
                <a:srgbClr val="999933"/>
              </a:buClr>
              <a:buSzPct val="60000"/>
              <a:buFont typeface="Wingdings" pitchFamily="2"/>
              <a:buChar char=""/>
              <a:tabLst>
                <a:tab pos="571317" algn="l"/>
                <a:tab pos="1485717" algn="l"/>
                <a:tab pos="2400117" algn="l"/>
                <a:tab pos="3314517" algn="l"/>
                <a:tab pos="4228917" algn="l"/>
                <a:tab pos="5143317" algn="l"/>
                <a:tab pos="6057717" algn="l"/>
                <a:tab pos="6972117" algn="l"/>
                <a:tab pos="7886517" algn="l"/>
                <a:tab pos="8800917" algn="l"/>
                <a:tab pos="9715317" algn="l"/>
              </a:tabLst>
            </a:pPr>
            <a:r>
              <a:rPr lang="en-US" sz="1800" dirty="0">
                <a:highlight>
                  <a:scrgbClr r="0" g="0" b="0">
                    <a:alpha val="0"/>
                  </a:scrgbClr>
                </a:highlight>
                <a:latin typeface="Arial" panose="020B0604020202020204" pitchFamily="34" charset="0"/>
                <a:ea typeface="Microsoft YaHei" pitchFamily="2"/>
                <a:cs typeface="Arial" panose="020B0604020202020204" pitchFamily="34" charset="0"/>
              </a:rPr>
              <a:t> In such circumstances medical care for research injury shall be provided at no charge to the patient</a:t>
            </a:r>
          </a:p>
          <a:p>
            <a:pPr marL="400050" lvl="2" indent="0">
              <a:spcBef>
                <a:spcPts val="550"/>
              </a:spcBef>
              <a:buClr>
                <a:srgbClr val="999933"/>
              </a:buClr>
              <a:buSzPct val="60000"/>
              <a:buFont typeface="Wingdings" pitchFamily="2"/>
              <a:buChar char=""/>
              <a:tabLst>
                <a:tab pos="571317" algn="l"/>
                <a:tab pos="1485717" algn="l"/>
                <a:tab pos="2400117" algn="l"/>
                <a:tab pos="3314517" algn="l"/>
                <a:tab pos="4228917" algn="l"/>
                <a:tab pos="5143317" algn="l"/>
                <a:tab pos="6057717" algn="l"/>
                <a:tab pos="6972117" algn="l"/>
                <a:tab pos="7886517" algn="l"/>
                <a:tab pos="8800917" algn="l"/>
                <a:tab pos="9715317" algn="l"/>
              </a:tabLst>
            </a:pPr>
            <a:r>
              <a:rPr lang="en-US" sz="1800" dirty="0">
                <a:highlight>
                  <a:scrgbClr r="0" g="0" b="0">
                    <a:alpha val="0"/>
                  </a:scrgbClr>
                </a:highlight>
                <a:latin typeface="Arial" panose="020B0604020202020204" pitchFamily="34" charset="0"/>
                <a:ea typeface="Microsoft YaHei" pitchFamily="2"/>
                <a:cs typeface="Arial" panose="020B0604020202020204" pitchFamily="34" charset="0"/>
              </a:rPr>
              <a:t> The clinical trial sponsor shall reimburse University or hospital for these costs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name="Payer(s) (as opposed to prayers) for Subject Injur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19610-B173-4B8D-9892-42239E89F4DA}"/>
              </a:ext>
            </a:extLst>
          </p:cNvPr>
          <p:cNvSpPr txBox="1">
            <a:spLocks noGrp="1"/>
          </p:cNvSpPr>
          <p:nvPr>
            <p:ph type="title" idx="4294967295"/>
          </p:nvPr>
        </p:nvSpPr>
        <p:spPr>
          <a:xfrm>
            <a:off x="641131" y="645560"/>
            <a:ext cx="7094484" cy="1139825"/>
          </a:xfrm>
        </p:spPr>
        <p:txBody>
          <a:bodyPr>
            <a:normAutofit/>
          </a:bodyPr>
          <a:lstStyle/>
          <a:p>
            <a:pPr lvl="0"/>
            <a:r>
              <a:rPr lang="en-US" sz="3200" dirty="0">
                <a:latin typeface="Arial" panose="020B0604020202020204" pitchFamily="34" charset="0"/>
                <a:cs typeface="Arial" panose="020B0604020202020204" pitchFamily="34" charset="0"/>
              </a:rPr>
              <a:t>Payer(s) (as opposed to prayers)</a:t>
            </a:r>
            <a:br>
              <a:rPr lang="en-US" sz="3200"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for Subject Injury</a:t>
            </a:r>
          </a:p>
        </p:txBody>
      </p:sp>
      <p:sp>
        <p:nvSpPr>
          <p:cNvPr id="3" name="Text Placeholder 2">
            <a:extLst>
              <a:ext uri="{FF2B5EF4-FFF2-40B4-BE49-F238E27FC236}">
                <a16:creationId xmlns:a16="http://schemas.microsoft.com/office/drawing/2014/main" id="{0E17A718-863E-4EC0-A489-87EF9587803D}"/>
              </a:ext>
            </a:extLst>
          </p:cNvPr>
          <p:cNvSpPr txBox="1">
            <a:spLocks noGrp="1"/>
          </p:cNvSpPr>
          <p:nvPr>
            <p:ph type="body" idx="4294967295"/>
          </p:nvPr>
        </p:nvSpPr>
        <p:spPr>
          <a:xfrm>
            <a:off x="641131" y="1948069"/>
            <a:ext cx="6863256" cy="4530725"/>
          </a:xfrm>
        </p:spPr>
        <p:txBody>
          <a:bodyPr>
            <a:normAutofit/>
          </a:bodyPr>
          <a:lstStyle/>
          <a:p>
            <a:pPr lvl="0">
              <a:buClr>
                <a:srgbClr val="808080"/>
              </a:buClr>
              <a:buSzPct val="65000"/>
              <a:buFont typeface="Wingdings" pitchFamily="2"/>
              <a:buChar char=""/>
            </a:pPr>
            <a:r>
              <a:rPr lang="en-US" sz="2400" dirty="0">
                <a:latin typeface="Arial" panose="020B0604020202020204" pitchFamily="34" charset="0"/>
                <a:cs typeface="Arial" panose="020B0604020202020204" pitchFamily="34" charset="0"/>
              </a:rPr>
              <a:t>Sponsors want the ability to share or avoid paying these costs so they structure clauses accordingly</a:t>
            </a:r>
          </a:p>
          <a:p>
            <a:pPr lvl="0">
              <a:buClr>
                <a:srgbClr val="808080"/>
              </a:buClr>
              <a:buSzPct val="65000"/>
              <a:buFont typeface="Wingdings" pitchFamily="2"/>
              <a:buChar char=""/>
            </a:pPr>
            <a:r>
              <a:rPr lang="en-US" sz="2400" dirty="0">
                <a:latin typeface="Arial" panose="020B0604020202020204" pitchFamily="34" charset="0"/>
                <a:cs typeface="Arial" panose="020B0604020202020204" pitchFamily="34" charset="0"/>
              </a:rPr>
              <a:t>Often a deal breaker for academic medical centers</a:t>
            </a:r>
          </a:p>
          <a:p>
            <a:pPr lvl="0">
              <a:buClr>
                <a:srgbClr val="808080"/>
              </a:buClr>
              <a:buSzPct val="65000"/>
              <a:buFont typeface="Wingdings" pitchFamily="2"/>
              <a:buChar char=""/>
            </a:pPr>
            <a:r>
              <a:rPr lang="en-US" sz="2400" dirty="0">
                <a:latin typeface="Arial" panose="020B0604020202020204" pitchFamily="34" charset="0"/>
                <a:cs typeface="Arial" panose="020B0604020202020204" pitchFamily="34" charset="0"/>
              </a:rPr>
              <a:t>UTHSC will only allow injury costs to be charged to a subjects insurance where allowed by federal or state statute</a:t>
            </a:r>
          </a:p>
          <a:p>
            <a:pPr marL="342717" lvl="0" indent="-342717">
              <a:tabLst>
                <a:tab pos="914034" algn="l"/>
                <a:tab pos="1828434" algn="l"/>
                <a:tab pos="2742834" algn="l"/>
                <a:tab pos="3657234" algn="l"/>
                <a:tab pos="4571634" algn="l"/>
                <a:tab pos="5486034" algn="l"/>
                <a:tab pos="6400434" algn="l"/>
                <a:tab pos="7314834" algn="l"/>
                <a:tab pos="8229234" algn="l"/>
                <a:tab pos="9143634" algn="l"/>
                <a:tab pos="10058034" algn="l"/>
              </a:tabLst>
            </a:pPr>
            <a:endParaRPr lang="en-US" sz="2400" dirty="0">
              <a:latin typeface="Arial" panose="020B0604020202020204" pitchFamily="34" charset="0"/>
              <a:cs typeface="Arial" panose="020B0604020202020204" pitchFamily="34" charset="0"/>
            </a:endParaRPr>
          </a:p>
          <a:p>
            <a:pPr lvl="0"/>
            <a:endParaRPr lang="en-US" sz="2400" dirty="0">
              <a:latin typeface="Arial" panose="020B0604020202020204" pitchFamily="34" charset="0"/>
              <a:cs typeface="Arial" panose="020B0604020202020204"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name="Prayers contin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54D7E-47E7-4730-BA9E-0E29F05940BC}"/>
              </a:ext>
            </a:extLst>
          </p:cNvPr>
          <p:cNvSpPr txBox="1">
            <a:spLocks noGrp="1"/>
          </p:cNvSpPr>
          <p:nvPr>
            <p:ph type="title" idx="4294967295"/>
          </p:nvPr>
        </p:nvSpPr>
        <p:spPr>
          <a:xfrm>
            <a:off x="572928" y="585927"/>
            <a:ext cx="7746124" cy="677862"/>
          </a:xfrm>
        </p:spPr>
        <p:txBody>
          <a:bodyPr/>
          <a:lstStyle/>
          <a:p>
            <a:pPr lvl="0"/>
            <a:r>
              <a:rPr lang="en-US" dirty="0">
                <a:latin typeface="Arial" panose="020B0604020202020204" pitchFamily="34" charset="0"/>
                <a:cs typeface="Arial" panose="020B0604020202020204" pitchFamily="34" charset="0"/>
              </a:rPr>
              <a:t>Prayers continue…</a:t>
            </a:r>
          </a:p>
        </p:txBody>
      </p:sp>
      <p:sp>
        <p:nvSpPr>
          <p:cNvPr id="3" name="Text Placeholder 2">
            <a:extLst>
              <a:ext uri="{FF2B5EF4-FFF2-40B4-BE49-F238E27FC236}">
                <a16:creationId xmlns:a16="http://schemas.microsoft.com/office/drawing/2014/main" id="{ECE9CD92-2A3A-42D1-A95D-36311EAA963B}"/>
              </a:ext>
            </a:extLst>
          </p:cNvPr>
          <p:cNvSpPr txBox="1">
            <a:spLocks noGrp="1"/>
          </p:cNvSpPr>
          <p:nvPr>
            <p:ph type="body" idx="4294967295"/>
          </p:nvPr>
        </p:nvSpPr>
        <p:spPr>
          <a:xfrm>
            <a:off x="572928" y="1649414"/>
            <a:ext cx="6947338" cy="5208586"/>
          </a:xfrm>
        </p:spPr>
        <p:txBody>
          <a:bodyPr>
            <a:normAutofit/>
          </a:bodyPr>
          <a:lstStyle/>
          <a:p>
            <a:pPr lvl="0">
              <a:spcBef>
                <a:spcPts val="650"/>
              </a:spcBef>
              <a:buClr>
                <a:srgbClr val="808080"/>
              </a:buClr>
              <a:buSzPct val="65000"/>
              <a:buFont typeface="Wingdings" pitchFamily="2"/>
              <a:buChar char=""/>
            </a:pPr>
            <a:r>
              <a:rPr lang="en-US" sz="2400" dirty="0">
                <a:latin typeface="Arial" panose="020B0604020202020204" pitchFamily="34" charset="0"/>
                <a:cs typeface="Arial" panose="020B0604020202020204" pitchFamily="34" charset="0"/>
              </a:rPr>
              <a:t>Problem is the order of who pays and how much they pay:  </a:t>
            </a:r>
          </a:p>
          <a:p>
            <a:pPr lvl="0">
              <a:spcBef>
                <a:spcPts val="650"/>
              </a:spcBef>
              <a:buClr>
                <a:srgbClr val="808080"/>
              </a:buClr>
              <a:buSzPct val="65000"/>
              <a:buFont typeface="Wingdings" pitchFamily="2"/>
              <a:buChar char=""/>
            </a:pPr>
            <a:r>
              <a:rPr lang="en-US" sz="2400" dirty="0">
                <a:latin typeface="Arial" panose="020B0604020202020204" pitchFamily="34" charset="0"/>
                <a:cs typeface="Arial" panose="020B0604020202020204" pitchFamily="34" charset="0"/>
              </a:rPr>
              <a:t>sponsors want secondary payers and Medicare/Medicaid to pay first: they ask for evidence that  the claim has been rejected</a:t>
            </a:r>
          </a:p>
          <a:p>
            <a:pPr lvl="0">
              <a:spcBef>
                <a:spcPts val="650"/>
              </a:spcBef>
              <a:buClr>
                <a:srgbClr val="808080"/>
              </a:buClr>
              <a:buSzPct val="65000"/>
              <a:buFont typeface="Wingdings" pitchFamily="2"/>
              <a:buChar char=""/>
            </a:pPr>
            <a:r>
              <a:rPr lang="en-US" sz="2400" dirty="0">
                <a:latin typeface="Arial" panose="020B0604020202020204" pitchFamily="34" charset="0"/>
                <a:cs typeface="Arial" panose="020B0604020202020204" pitchFamily="34" charset="0"/>
              </a:rPr>
              <a:t>We cannot do this and we cannot allow requested for trial payments to accidentally default to the patient enrolled in the clinical trial</a:t>
            </a:r>
          </a:p>
          <a:p>
            <a:pPr lvl="0">
              <a:spcBef>
                <a:spcPts val="650"/>
              </a:spcBef>
              <a:buClr>
                <a:srgbClr val="808080"/>
              </a:buClr>
              <a:buSzPct val="65000"/>
              <a:buFont typeface="Wingdings" pitchFamily="2"/>
              <a:buChar char=""/>
            </a:pPr>
            <a:r>
              <a:rPr lang="en-US" sz="2400" dirty="0">
                <a:latin typeface="Arial" panose="020B0604020202020204" pitchFamily="34" charset="0"/>
                <a:cs typeface="Arial" panose="020B0604020202020204" pitchFamily="34" charset="0"/>
              </a:rPr>
              <a:t>We must be able to recover costs for subject injury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60">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F2B2D957-0889-4BBE-94B3-36BAE2FED709}"/>
              </a:ext>
            </a:extLst>
          </p:cNvPr>
          <p:cNvSpPr txBox="1">
            <a:spLocks noGrp="1"/>
          </p:cNvSpPr>
          <p:nvPr>
            <p:ph type="title"/>
          </p:nvPr>
        </p:nvSpPr>
        <p:spPr/>
        <p:txBody>
          <a:bodyPr/>
          <a:lstStyle/>
          <a:p>
            <a:pPr lvl="0"/>
            <a:r>
              <a:rPr lang="en-US" dirty="0">
                <a:latin typeface="Arial" panose="020B0604020202020204" pitchFamily="34" charset="0"/>
                <a:cs typeface="Arial" panose="020B0604020202020204" pitchFamily="34" charset="0"/>
              </a:rPr>
              <a:t>It is a clinical trial when…</a:t>
            </a:r>
          </a:p>
        </p:txBody>
      </p:sp>
      <p:sp>
        <p:nvSpPr>
          <p:cNvPr id="3" name="Content Placeholder 4">
            <a:extLst>
              <a:ext uri="{FF2B5EF4-FFF2-40B4-BE49-F238E27FC236}">
                <a16:creationId xmlns:a16="http://schemas.microsoft.com/office/drawing/2014/main" id="{D6072A50-65A9-4BAC-A4D5-378999DA3868}"/>
              </a:ext>
            </a:extLst>
          </p:cNvPr>
          <p:cNvSpPr txBox="1">
            <a:spLocks noGrp="1"/>
          </p:cNvSpPr>
          <p:nvPr>
            <p:ph sz="half" idx="1"/>
          </p:nvPr>
        </p:nvSpPr>
        <p:spPr>
          <a:xfrm>
            <a:off x="457201" y="1417676"/>
            <a:ext cx="3673366" cy="4713247"/>
          </a:xfrm>
        </p:spPr>
        <p:txBody>
          <a:bodyPr>
            <a:normAutofit fontScale="92500"/>
          </a:bodyPr>
          <a:lstStyle/>
          <a:p>
            <a:pPr lvl="0">
              <a:lnSpc>
                <a:spcPct val="80000"/>
              </a:lnSpc>
            </a:pPr>
            <a:r>
              <a:rPr lang="en-US" sz="2600" dirty="0">
                <a:latin typeface="Arial" panose="020B0604020202020204" pitchFamily="34" charset="0"/>
                <a:cs typeface="Arial" panose="020B0604020202020204" pitchFamily="34" charset="0"/>
              </a:rPr>
              <a:t>Study involves human participants</a:t>
            </a:r>
          </a:p>
          <a:p>
            <a:pPr lvl="0">
              <a:lnSpc>
                <a:spcPct val="80000"/>
              </a:lnSpc>
            </a:pPr>
            <a:r>
              <a:rPr lang="en-US" sz="2600" dirty="0">
                <a:latin typeface="Arial" panose="020B0604020202020204" pitchFamily="34" charset="0"/>
                <a:cs typeface="Arial" panose="020B0604020202020204" pitchFamily="34" charset="0"/>
              </a:rPr>
              <a:t>Participants are assigned prospectively to an intervention</a:t>
            </a:r>
          </a:p>
          <a:p>
            <a:pPr lvl="0">
              <a:lnSpc>
                <a:spcPct val="80000"/>
              </a:lnSpc>
            </a:pPr>
            <a:r>
              <a:rPr lang="en-US" sz="2600" dirty="0">
                <a:latin typeface="Arial" panose="020B0604020202020204" pitchFamily="34" charset="0"/>
                <a:cs typeface="Arial" panose="020B0604020202020204" pitchFamily="34" charset="0"/>
              </a:rPr>
              <a:t>The study will evaluate the effect of the intervention</a:t>
            </a:r>
          </a:p>
          <a:p>
            <a:pPr lvl="0">
              <a:lnSpc>
                <a:spcPct val="80000"/>
              </a:lnSpc>
            </a:pPr>
            <a:r>
              <a:rPr lang="en-US" sz="2600" dirty="0">
                <a:latin typeface="Arial" panose="020B0604020202020204" pitchFamily="34" charset="0"/>
                <a:cs typeface="Arial" panose="020B0604020202020204" pitchFamily="34" charset="0"/>
              </a:rPr>
              <a:t>There is a health-related biomedical outcome</a:t>
            </a:r>
          </a:p>
        </p:txBody>
      </p:sp>
      <p:sp>
        <p:nvSpPr>
          <p:cNvPr id="4" name="Content Placeholder 5">
            <a:extLst>
              <a:ext uri="{FF2B5EF4-FFF2-40B4-BE49-F238E27FC236}">
                <a16:creationId xmlns:a16="http://schemas.microsoft.com/office/drawing/2014/main" id="{A80A7979-C281-4885-95F6-87FD718E5E82}"/>
              </a:ext>
            </a:extLst>
          </p:cNvPr>
          <p:cNvSpPr txBox="1">
            <a:spLocks noGrp="1"/>
          </p:cNvSpPr>
          <p:nvPr>
            <p:ph sz="half" idx="2"/>
          </p:nvPr>
        </p:nvSpPr>
        <p:spPr>
          <a:xfrm>
            <a:off x="4025462" y="1417676"/>
            <a:ext cx="3673366" cy="4830724"/>
          </a:xfrm>
        </p:spPr>
        <p:txBody>
          <a:bodyPr>
            <a:normAutofit fontScale="92500"/>
          </a:bodyPr>
          <a:lstStyle/>
          <a:p>
            <a:pPr lvl="0">
              <a:lnSpc>
                <a:spcPct val="80000"/>
              </a:lnSpc>
            </a:pPr>
            <a:r>
              <a:rPr lang="en-US" sz="2600" dirty="0">
                <a:latin typeface="Arial" panose="020B0604020202020204" pitchFamily="34" charset="0"/>
                <a:cs typeface="Arial" panose="020B0604020202020204" pitchFamily="34" charset="0"/>
              </a:rPr>
              <a:t>Study may or may not require a comparison group or use a placebo</a:t>
            </a:r>
          </a:p>
          <a:p>
            <a:pPr lvl="0">
              <a:lnSpc>
                <a:spcPct val="80000"/>
              </a:lnSpc>
            </a:pPr>
            <a:r>
              <a:rPr lang="en-US" sz="2600" dirty="0">
                <a:latin typeface="Arial" panose="020B0604020202020204" pitchFamily="34" charset="0"/>
                <a:cs typeface="Arial" panose="020B0604020202020204" pitchFamily="34" charset="0"/>
              </a:rPr>
              <a:t>Study is only designed to assess the pharmacokinetics, safety, and/or maximum tolerated dose of an investigational drug </a:t>
            </a:r>
          </a:p>
          <a:p>
            <a:pPr lvl="0">
              <a:lnSpc>
                <a:spcPct val="80000"/>
              </a:lnSpc>
            </a:pPr>
            <a:r>
              <a:rPr lang="en-US" sz="2600" dirty="0">
                <a:latin typeface="Arial" panose="020B0604020202020204" pitchFamily="34" charset="0"/>
                <a:cs typeface="Arial" panose="020B0604020202020204" pitchFamily="34" charset="0"/>
              </a:rPr>
              <a:t>Study has a biomedical intervention</a:t>
            </a:r>
          </a:p>
          <a:p>
            <a:pPr lvl="0">
              <a:lnSpc>
                <a:spcPct val="80000"/>
              </a:lnSpc>
            </a:pPr>
            <a:r>
              <a:rPr lang="en-US" sz="2600" dirty="0">
                <a:latin typeface="Arial" panose="020B0604020202020204" pitchFamily="34" charset="0"/>
                <a:cs typeface="Arial" panose="020B0604020202020204" pitchFamily="34" charset="0"/>
              </a:rPr>
              <a:t>Study is designed as a </a:t>
            </a:r>
            <a:r>
              <a:rPr lang="en-US" sz="2600" dirty="0">
                <a:latin typeface="Arial" panose="020B0604020202020204" pitchFamily="34" charset="0"/>
                <a:cs typeface="Arial" panose="020B0604020202020204" pitchFamily="34" charset="0"/>
                <a:hlinkClick r:id="rId3"/>
              </a:rPr>
              <a:t>BESH</a:t>
            </a:r>
            <a:endParaRPr lang="en-US" sz="2600" dirty="0">
              <a:latin typeface="Arial" panose="020B0604020202020204" pitchFamily="34" charset="0"/>
              <a:cs typeface="Arial" panose="020B0604020202020204" pitchFamily="34" charset="0"/>
            </a:endParaRPr>
          </a:p>
          <a:p>
            <a:pPr lvl="0">
              <a:lnSpc>
                <a:spcPct val="80000"/>
              </a:lnSpc>
            </a:pPr>
            <a:r>
              <a:rPr lang="en-US" sz="1000" dirty="0">
                <a:latin typeface="Arial" panose="020B0604020202020204" pitchFamily="34" charset="0"/>
                <a:cs typeface="Arial" panose="020B0604020202020204" pitchFamily="34" charset="0"/>
              </a:rPr>
              <a:t>Basic Experimental Studies Involving Humans</a:t>
            </a:r>
            <a:endParaRPr lang="en-US" sz="1100" dirty="0">
              <a:latin typeface="Arial" panose="020B0604020202020204" pitchFamily="34" charset="0"/>
              <a:cs typeface="Arial" panose="020B0604020202020204"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name="Thank you!">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D9F78-225D-4C0E-ADAC-3CAAFE57EF31}"/>
              </a:ext>
            </a:extLst>
          </p:cNvPr>
          <p:cNvSpPr txBox="1">
            <a:spLocks noGrp="1"/>
          </p:cNvSpPr>
          <p:nvPr>
            <p:ph type="title" idx="4294967295"/>
          </p:nvPr>
        </p:nvSpPr>
        <p:spPr>
          <a:xfrm>
            <a:off x="2483983" y="2859087"/>
            <a:ext cx="3815255" cy="1139825"/>
          </a:xfrm>
        </p:spPr>
        <p:txBody>
          <a:bodyPr>
            <a:normAutofit/>
          </a:bodyPr>
          <a:lstStyle/>
          <a:p>
            <a:pPr lvl="0"/>
            <a:r>
              <a:rPr lang="en-US" sz="5400" dirty="0">
                <a:latin typeface="Arial" panose="020B0604020202020204" pitchFamily="34" charset="0"/>
                <a:cs typeface="Arial" panose="020B0604020202020204" pitchFamily="34" charset="0"/>
              </a:rPr>
              <a:t>Thank you!</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7C08B-6E40-4224-B4CD-3104069868B4}"/>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Term and Termination</a:t>
            </a:r>
          </a:p>
        </p:txBody>
      </p:sp>
      <p:sp>
        <p:nvSpPr>
          <p:cNvPr id="3" name="Content Placeholder 2">
            <a:extLst>
              <a:ext uri="{FF2B5EF4-FFF2-40B4-BE49-F238E27FC236}">
                <a16:creationId xmlns:a16="http://schemas.microsoft.com/office/drawing/2014/main" id="{A8CDCCA6-8A8E-43AE-A938-410962709AAC}"/>
              </a:ext>
            </a:extLst>
          </p:cNvPr>
          <p:cNvSpPr>
            <a:spLocks noGrp="1"/>
          </p:cNvSpPr>
          <p:nvPr>
            <p:ph idx="1"/>
          </p:nvPr>
        </p:nvSpPr>
        <p:spPr>
          <a:xfrm>
            <a:off x="478172" y="1644242"/>
            <a:ext cx="6479141" cy="5058562"/>
          </a:xfrm>
        </p:spPr>
        <p:txBody>
          <a:bodyPr>
            <a:normAutofit fontScale="92500" lnSpcReduction="10000"/>
          </a:bodyPr>
          <a:lstStyle/>
          <a:p>
            <a:pPr algn="l"/>
            <a:r>
              <a:rPr lang="en-US" sz="2000" b="0" i="0" dirty="0">
                <a:solidFill>
                  <a:srgbClr val="515151"/>
                </a:solidFill>
                <a:effectLst/>
                <a:latin typeface="Arial" panose="020B0604020202020204" pitchFamily="34" charset="0"/>
                <a:cs typeface="Arial" panose="020B0604020202020204" pitchFamily="34" charset="0"/>
              </a:rPr>
              <a:t>Below are some reasons for which contract termination may be necessary:</a:t>
            </a:r>
          </a:p>
          <a:p>
            <a:pPr algn="l">
              <a:buFont typeface="Arial" panose="020B0604020202020204" pitchFamily="34" charset="0"/>
              <a:buChar char="•"/>
            </a:pPr>
            <a:r>
              <a:rPr lang="en-US" sz="2000" b="0" i="0" dirty="0">
                <a:solidFill>
                  <a:srgbClr val="515151"/>
                </a:solidFill>
                <a:effectLst/>
                <a:latin typeface="Arial" panose="020B0604020202020204" pitchFamily="34" charset="0"/>
                <a:cs typeface="Arial" panose="020B0604020202020204" pitchFamily="34" charset="0"/>
              </a:rPr>
              <a:t>Fraud</a:t>
            </a:r>
          </a:p>
          <a:p>
            <a:pPr algn="l">
              <a:buFont typeface="Arial" panose="020B0604020202020204" pitchFamily="34" charset="0"/>
              <a:buChar char="•"/>
            </a:pPr>
            <a:r>
              <a:rPr lang="en-US" sz="2000" b="0" i="0" dirty="0">
                <a:solidFill>
                  <a:srgbClr val="515151"/>
                </a:solidFill>
                <a:effectLst/>
                <a:latin typeface="Arial" panose="020B0604020202020204" pitchFamily="34" charset="0"/>
                <a:cs typeface="Arial" panose="020B0604020202020204" pitchFamily="34" charset="0"/>
              </a:rPr>
              <a:t>Non-compliance with national, state or local laws and regulations</a:t>
            </a:r>
          </a:p>
          <a:p>
            <a:pPr algn="l">
              <a:buFont typeface="Arial" panose="020B0604020202020204" pitchFamily="34" charset="0"/>
              <a:buChar char="•"/>
            </a:pPr>
            <a:r>
              <a:rPr lang="en-US" sz="2000" b="0" i="0" dirty="0">
                <a:solidFill>
                  <a:srgbClr val="515151"/>
                </a:solidFill>
                <a:effectLst/>
                <a:latin typeface="Arial" panose="020B0604020202020204" pitchFamily="34" charset="0"/>
                <a:cs typeface="Arial" panose="020B0604020202020204" pitchFamily="34" charset="0"/>
              </a:rPr>
              <a:t>Change in business strategy requiring the sponsor to terminate a trial early</a:t>
            </a:r>
          </a:p>
          <a:p>
            <a:pPr algn="l">
              <a:buFont typeface="Arial" panose="020B0604020202020204" pitchFamily="34" charset="0"/>
              <a:buChar char="•"/>
            </a:pPr>
            <a:r>
              <a:rPr lang="en-US" sz="2000" b="0" i="0" dirty="0">
                <a:solidFill>
                  <a:srgbClr val="515151"/>
                </a:solidFill>
                <a:effectLst/>
                <a:latin typeface="Arial" panose="020B0604020202020204" pitchFamily="34" charset="0"/>
                <a:cs typeface="Arial" panose="020B0604020202020204" pitchFamily="34" charset="0"/>
              </a:rPr>
              <a:t>IRB may determine the trial is no longer safe for the subjects</a:t>
            </a:r>
          </a:p>
          <a:p>
            <a:pPr algn="l"/>
            <a:r>
              <a:rPr lang="en-US" sz="2000" b="0" i="0" dirty="0">
                <a:solidFill>
                  <a:srgbClr val="515151"/>
                </a:solidFill>
                <a:effectLst/>
                <a:latin typeface="Arial" panose="020B0604020202020204" pitchFamily="34" charset="0"/>
                <a:cs typeface="Arial" panose="020B0604020202020204" pitchFamily="34" charset="0"/>
              </a:rPr>
              <a:t>All parties on the CTA could be required to provide 30-45 day notice depending on the reason for termination.</a:t>
            </a:r>
          </a:p>
          <a:p>
            <a:pPr algn="l"/>
            <a:r>
              <a:rPr lang="en-US" sz="2000" b="0" i="0" dirty="0">
                <a:solidFill>
                  <a:srgbClr val="515151"/>
                </a:solidFill>
                <a:effectLst/>
                <a:latin typeface="Arial" panose="020B0604020202020204" pitchFamily="34" charset="0"/>
                <a:cs typeface="Arial" panose="020B0604020202020204" pitchFamily="34" charset="0"/>
              </a:rPr>
              <a:t>If agreed on a signed CTA, sponsors will have the right to data collected prior to contract termination and sites will receive compensation for trial activities performed by the research staff.</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44149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3FC65-F848-4A06-AB2D-9707E648D1A4}"/>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Payment</a:t>
            </a:r>
          </a:p>
        </p:txBody>
      </p:sp>
      <p:sp>
        <p:nvSpPr>
          <p:cNvPr id="3" name="Content Placeholder 2">
            <a:extLst>
              <a:ext uri="{FF2B5EF4-FFF2-40B4-BE49-F238E27FC236}">
                <a16:creationId xmlns:a16="http://schemas.microsoft.com/office/drawing/2014/main" id="{3AD29CC7-EAC4-45CC-813B-6DD00172E89E}"/>
              </a:ext>
            </a:extLst>
          </p:cNvPr>
          <p:cNvSpPr>
            <a:spLocks noGrp="1"/>
          </p:cNvSpPr>
          <p:nvPr>
            <p:ph idx="1"/>
          </p:nvPr>
        </p:nvSpPr>
        <p:spPr>
          <a:xfrm>
            <a:off x="609598" y="1736522"/>
            <a:ext cx="6655905" cy="4304842"/>
          </a:xfrm>
        </p:spPr>
        <p:txBody>
          <a:bodyPr>
            <a:normAutofit/>
          </a:bodyPr>
          <a:lstStyle/>
          <a:p>
            <a:r>
              <a:rPr lang="en-US" sz="2400" dirty="0">
                <a:latin typeface="Arial" panose="020B0604020202020204" pitchFamily="34" charset="0"/>
                <a:cs typeface="Arial" panose="020B0604020202020204" pitchFamily="34" charset="0"/>
              </a:rPr>
              <a:t>How and when will we be paid?</a:t>
            </a:r>
          </a:p>
          <a:p>
            <a:pPr lvl="1"/>
            <a:r>
              <a:rPr lang="en-US" sz="2400" dirty="0">
                <a:latin typeface="Arial" panose="020B0604020202020204" pitchFamily="34" charset="0"/>
                <a:cs typeface="Arial" panose="020B0604020202020204" pitchFamily="34" charset="0"/>
              </a:rPr>
              <a:t>30 day net</a:t>
            </a:r>
          </a:p>
          <a:p>
            <a:r>
              <a:rPr lang="en-US" sz="2400" dirty="0">
                <a:latin typeface="Arial" panose="020B0604020202020204" pitchFamily="34" charset="0"/>
                <a:cs typeface="Arial" panose="020B0604020202020204" pitchFamily="34" charset="0"/>
              </a:rPr>
              <a:t>Watch out for hold backs</a:t>
            </a:r>
          </a:p>
          <a:p>
            <a:r>
              <a:rPr lang="en-US" sz="2400" dirty="0">
                <a:latin typeface="Arial" panose="020B0604020202020204" pitchFamily="34" charset="0"/>
                <a:cs typeface="Arial" panose="020B0604020202020204" pitchFamily="34" charset="0"/>
              </a:rPr>
              <a:t>Accurate payment details (itemization on payments)</a:t>
            </a:r>
          </a:p>
          <a:p>
            <a:r>
              <a:rPr lang="en-US" sz="2400" dirty="0">
                <a:latin typeface="Arial" panose="020B0604020202020204" pitchFamily="34" charset="0"/>
                <a:cs typeface="Arial" panose="020B0604020202020204" pitchFamily="34" charset="0"/>
              </a:rPr>
              <a:t>Clear communication internally and externally!</a:t>
            </a: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8189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name="Intellectual Propert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BF677-7FDF-4F8D-90AC-560AB03CE7F2}"/>
              </a:ext>
            </a:extLst>
          </p:cNvPr>
          <p:cNvSpPr txBox="1">
            <a:spLocks noGrp="1"/>
          </p:cNvSpPr>
          <p:nvPr>
            <p:ph type="title" idx="4294967295"/>
          </p:nvPr>
        </p:nvSpPr>
        <p:spPr>
          <a:xfrm>
            <a:off x="630620" y="754892"/>
            <a:ext cx="7598979" cy="857304"/>
          </a:xfrm>
        </p:spPr>
        <p:txBody>
          <a:bodyPr/>
          <a:lstStyle/>
          <a:p>
            <a:pPr lvl="0"/>
            <a:r>
              <a:rPr lang="en-US" sz="4400" dirty="0">
                <a:latin typeface="Arial" panose="020B0604020202020204" pitchFamily="34" charset="0"/>
                <a:cs typeface="Arial" panose="020B0604020202020204" pitchFamily="34" charset="0"/>
              </a:rPr>
              <a:t>Intellectual Property</a:t>
            </a:r>
          </a:p>
        </p:txBody>
      </p:sp>
      <p:sp>
        <p:nvSpPr>
          <p:cNvPr id="3" name="Text Placeholder 2">
            <a:extLst>
              <a:ext uri="{FF2B5EF4-FFF2-40B4-BE49-F238E27FC236}">
                <a16:creationId xmlns:a16="http://schemas.microsoft.com/office/drawing/2014/main" id="{3E1D20E9-AEA4-4CD7-998E-B8D48FEF2650}"/>
              </a:ext>
            </a:extLst>
          </p:cNvPr>
          <p:cNvSpPr txBox="1">
            <a:spLocks noGrp="1"/>
          </p:cNvSpPr>
          <p:nvPr>
            <p:ph type="body" idx="4294967295"/>
          </p:nvPr>
        </p:nvSpPr>
        <p:spPr>
          <a:xfrm>
            <a:off x="630620" y="1798983"/>
            <a:ext cx="6789683" cy="4983163"/>
          </a:xfrm>
        </p:spPr>
        <p:txBody>
          <a:bodyPr>
            <a:normAutofit/>
          </a:bodyPr>
          <a:lstStyle/>
          <a:p>
            <a:pPr lvl="0">
              <a:spcBef>
                <a:spcPts val="695"/>
              </a:spcBef>
              <a:buClr>
                <a:srgbClr val="808080"/>
              </a:buClr>
              <a:buSzPct val="65000"/>
              <a:buFont typeface="Wingdings" pitchFamily="2"/>
              <a:buChar char=""/>
            </a:pPr>
            <a:r>
              <a:rPr lang="en-US" sz="2400" dirty="0">
                <a:latin typeface="Arial" panose="020B0604020202020204" pitchFamily="34" charset="0"/>
                <a:cs typeface="Arial" panose="020B0604020202020204" pitchFamily="34" charset="0"/>
              </a:rPr>
              <a:t>Intellectual property includes patents, copyrights trademarks and technical know how.  The creators of IP are legally entitled to protect their property</a:t>
            </a:r>
          </a:p>
          <a:p>
            <a:pPr marL="342717" lvl="0" indent="-342717">
              <a:spcBef>
                <a:spcPts val="695"/>
              </a:spcBef>
              <a:tabLst>
                <a:tab pos="914034" algn="l"/>
                <a:tab pos="1828434" algn="l"/>
                <a:tab pos="2742834" algn="l"/>
                <a:tab pos="3657234" algn="l"/>
                <a:tab pos="4571634" algn="l"/>
                <a:tab pos="5486034" algn="l"/>
                <a:tab pos="6400434" algn="l"/>
                <a:tab pos="7314834" algn="l"/>
                <a:tab pos="8229234" algn="l"/>
                <a:tab pos="9143634" algn="l"/>
                <a:tab pos="10058034" algn="l"/>
              </a:tabLst>
            </a:pPr>
            <a:endParaRPr lang="en-US" sz="2400" dirty="0">
              <a:latin typeface="Arial" panose="020B0604020202020204" pitchFamily="34" charset="0"/>
              <a:cs typeface="Arial" panose="020B0604020202020204" pitchFamily="34" charset="0"/>
            </a:endParaRPr>
          </a:p>
          <a:p>
            <a:pPr lvl="0">
              <a:spcBef>
                <a:spcPts val="695"/>
              </a:spcBef>
              <a:buClr>
                <a:srgbClr val="808080"/>
              </a:buClr>
              <a:buSzPct val="65000"/>
              <a:buFont typeface="Wingdings" pitchFamily="2"/>
              <a:buChar char=""/>
            </a:pPr>
            <a:r>
              <a:rPr lang="en-US" sz="2400" dirty="0">
                <a:latin typeface="Arial" panose="020B0604020202020204" pitchFamily="34" charset="0"/>
                <a:cs typeface="Arial" panose="020B0604020202020204" pitchFamily="34" charset="0"/>
              </a:rPr>
              <a:t>UTHS may not agree to assign property to any entity other than the University of Tennessee Health Science Foundation (UTHSC)</a:t>
            </a:r>
          </a:p>
          <a:p>
            <a:pPr marL="342717" lvl="0" indent="-342717">
              <a:spcBef>
                <a:spcPts val="695"/>
              </a:spcBef>
              <a:tabLst>
                <a:tab pos="914034" algn="l"/>
                <a:tab pos="1828434" algn="l"/>
                <a:tab pos="2742834" algn="l"/>
                <a:tab pos="3657234" algn="l"/>
                <a:tab pos="4571634" algn="l"/>
                <a:tab pos="5486034" algn="l"/>
                <a:tab pos="6400434" algn="l"/>
                <a:tab pos="7314834" algn="l"/>
                <a:tab pos="8229234" algn="l"/>
                <a:tab pos="9143634" algn="l"/>
                <a:tab pos="10058034" algn="l"/>
              </a:tabLst>
            </a:pPr>
            <a:endParaRPr lang="en-US" sz="2400" dirty="0">
              <a:latin typeface="Arial" panose="020B0604020202020204" pitchFamily="34" charset="0"/>
              <a:cs typeface="Arial" panose="020B0604020202020204"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69FAA-248A-49A1-AB75-1BB66E70B6DA}"/>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Publication</a:t>
            </a:r>
          </a:p>
        </p:txBody>
      </p:sp>
      <p:sp>
        <p:nvSpPr>
          <p:cNvPr id="3" name="Content Placeholder 2">
            <a:extLst>
              <a:ext uri="{FF2B5EF4-FFF2-40B4-BE49-F238E27FC236}">
                <a16:creationId xmlns:a16="http://schemas.microsoft.com/office/drawing/2014/main" id="{3B975F84-9EF7-491A-AFED-7743824E3444}"/>
              </a:ext>
            </a:extLst>
          </p:cNvPr>
          <p:cNvSpPr>
            <a:spLocks noGrp="1"/>
          </p:cNvSpPr>
          <p:nvPr>
            <p:ph idx="1"/>
          </p:nvPr>
        </p:nvSpPr>
        <p:spPr>
          <a:xfrm>
            <a:off x="609599" y="1677798"/>
            <a:ext cx="6347714" cy="4363565"/>
          </a:xfrm>
        </p:spPr>
        <p:txBody>
          <a:bodyPr>
            <a:noAutofit/>
          </a:bodyPr>
          <a:lstStyle/>
          <a:p>
            <a:r>
              <a:rPr lang="en-US" sz="2000" b="1" dirty="0">
                <a:latin typeface="Arial" panose="020B0604020202020204" pitchFamily="34" charset="0"/>
                <a:cs typeface="Arial" panose="020B0604020202020204" pitchFamily="34" charset="0"/>
              </a:rPr>
              <a:t>Clinical</a:t>
            </a:r>
            <a:r>
              <a:rPr lang="en-US" sz="2000" dirty="0">
                <a:latin typeface="Arial" panose="020B0604020202020204" pitchFamily="34" charset="0"/>
                <a:cs typeface="Arial" panose="020B0604020202020204" pitchFamily="34" charset="0"/>
              </a:rPr>
              <a:t> trials </a:t>
            </a:r>
            <a:r>
              <a:rPr lang="en-US" sz="2000" b="1" dirty="0">
                <a:latin typeface="Arial" panose="020B0604020202020204" pitchFamily="34" charset="0"/>
                <a:cs typeface="Arial" panose="020B0604020202020204" pitchFamily="34" charset="0"/>
              </a:rPr>
              <a:t>publication</a:t>
            </a:r>
            <a:r>
              <a:rPr lang="en-US" sz="2000" dirty="0">
                <a:latin typeface="Arial" panose="020B0604020202020204" pitchFamily="34" charset="0"/>
                <a:cs typeface="Arial" panose="020B0604020202020204" pitchFamily="34" charset="0"/>
              </a:rPr>
              <a:t> is having research </a:t>
            </a:r>
            <a:r>
              <a:rPr lang="en-US" sz="2000" b="1" dirty="0">
                <a:latin typeface="Arial" panose="020B0604020202020204" pitchFamily="34" charset="0"/>
                <a:cs typeface="Arial" panose="020B0604020202020204" pitchFamily="34" charset="0"/>
              </a:rPr>
              <a:t>published</a:t>
            </a:r>
            <a:r>
              <a:rPr lang="en-US" sz="2000" dirty="0">
                <a:latin typeface="Arial" panose="020B0604020202020204" pitchFamily="34" charset="0"/>
                <a:cs typeface="Arial" panose="020B0604020202020204" pitchFamily="34" charset="0"/>
              </a:rPr>
              <a:t> in a peer reviewed journal following </a:t>
            </a:r>
            <a:r>
              <a:rPr lang="en-US" sz="2000" b="1" dirty="0">
                <a:latin typeface="Arial" panose="020B0604020202020204" pitchFamily="34" charset="0"/>
                <a:cs typeface="Arial" panose="020B0604020202020204" pitchFamily="34" charset="0"/>
              </a:rPr>
              <a:t>clinical</a:t>
            </a:r>
            <a:r>
              <a:rPr lang="en-US" sz="2000" dirty="0">
                <a:latin typeface="Arial" panose="020B0604020202020204" pitchFamily="34" charset="0"/>
                <a:cs typeface="Arial" panose="020B0604020202020204" pitchFamily="34" charset="0"/>
              </a:rPr>
              <a:t> trials. ... These are legitimate business concerns, but may not restrict the investigator from freely publishing research results in the end of the study and approval process.</a:t>
            </a:r>
          </a:p>
          <a:p>
            <a:r>
              <a:rPr lang="en-US" sz="2000" dirty="0">
                <a:latin typeface="Arial" panose="020B0604020202020204" pitchFamily="34" charset="0"/>
                <a:cs typeface="Arial" panose="020B0604020202020204" pitchFamily="34" charset="0"/>
              </a:rPr>
              <a:t>Be sure that you are not unduly restricted</a:t>
            </a:r>
          </a:p>
          <a:p>
            <a:r>
              <a:rPr lang="en-US" sz="2000" dirty="0">
                <a:latin typeface="Arial" panose="020B0604020202020204" pitchFamily="34" charset="0"/>
                <a:cs typeface="Arial" panose="020B0604020202020204" pitchFamily="34" charset="0"/>
              </a:rPr>
              <a:t>Sponsor may review publications for removal of confidential information and potential patent filings</a:t>
            </a:r>
          </a:p>
          <a:p>
            <a:r>
              <a:rPr lang="en-US" sz="2000" dirty="0">
                <a:latin typeface="Arial" panose="020B0604020202020204" pitchFamily="34" charset="0"/>
                <a:cs typeface="Arial" panose="020B0604020202020204" pitchFamily="34" charset="0"/>
              </a:rPr>
              <a:t>Sponsor may not approve content and findings</a:t>
            </a:r>
          </a:p>
        </p:txBody>
      </p:sp>
    </p:spTree>
    <p:extLst>
      <p:ext uri="{BB962C8B-B14F-4D97-AF65-F5344CB8AC3E}">
        <p14:creationId xmlns:p14="http://schemas.microsoft.com/office/powerpoint/2010/main" val="4392606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4D3ED-C00F-435F-B010-4A26A8A9BB44}"/>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Record keeping and inspection</a:t>
            </a:r>
          </a:p>
        </p:txBody>
      </p:sp>
      <p:sp>
        <p:nvSpPr>
          <p:cNvPr id="3" name="Content Placeholder 2">
            <a:extLst>
              <a:ext uri="{FF2B5EF4-FFF2-40B4-BE49-F238E27FC236}">
                <a16:creationId xmlns:a16="http://schemas.microsoft.com/office/drawing/2014/main" id="{09B5F929-CE2C-4B3A-AEEA-C04371F07D44}"/>
              </a:ext>
            </a:extLst>
          </p:cNvPr>
          <p:cNvSpPr>
            <a:spLocks noGrp="1"/>
          </p:cNvSpPr>
          <p:nvPr>
            <p:ph idx="1"/>
          </p:nvPr>
        </p:nvSpPr>
        <p:spPr/>
        <p:txBody>
          <a:bodyPr>
            <a:normAutofit fontScale="85000" lnSpcReduction="10000"/>
          </a:bodyPr>
          <a:lstStyle/>
          <a:p>
            <a:pPr algn="l"/>
            <a:r>
              <a:rPr lang="en-US" sz="2400" b="0" i="0" dirty="0">
                <a:solidFill>
                  <a:srgbClr val="515151"/>
                </a:solidFill>
                <a:effectLst/>
                <a:latin typeface="Arial" panose="020B0604020202020204" pitchFamily="34" charset="0"/>
                <a:cs typeface="Arial" panose="020B0604020202020204" pitchFamily="34" charset="0"/>
              </a:rPr>
              <a:t>The purpose of a clinical trial is to collect safety and effectiveness data on a given medical product.</a:t>
            </a:r>
          </a:p>
          <a:p>
            <a:pPr algn="l"/>
            <a:r>
              <a:rPr lang="en-US" sz="2400" b="0" i="0" dirty="0">
                <a:solidFill>
                  <a:srgbClr val="515151"/>
                </a:solidFill>
                <a:effectLst/>
                <a:latin typeface="Arial" panose="020B0604020202020204" pitchFamily="34" charset="0"/>
                <a:cs typeface="Arial" panose="020B0604020202020204" pitchFamily="34" charset="0"/>
              </a:rPr>
              <a:t>The purpose of this section is to document the agreement between the site and the sponsor on how long the trial data will be stored for after the trial is completed (typically two years at a minimum).</a:t>
            </a:r>
          </a:p>
          <a:p>
            <a:pPr algn="l"/>
            <a:r>
              <a:rPr lang="en-US" sz="2400" b="0" i="0" dirty="0">
                <a:solidFill>
                  <a:srgbClr val="515151"/>
                </a:solidFill>
                <a:effectLst/>
                <a:latin typeface="Arial" panose="020B0604020202020204" pitchFamily="34" charset="0"/>
                <a:cs typeface="Arial" panose="020B0604020202020204" pitchFamily="34" charset="0"/>
              </a:rPr>
              <a:t>Additionally, this section includes other agreements, such as the sponsor's right to audit the site or verify data on a regular basis, and the site’s responsibility to cooperate with the sponsor or a regulatory agency, such as the FDA.</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513635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8C324-FC71-4918-A17C-C9946333D186}"/>
              </a:ext>
            </a:extLst>
          </p:cNvPr>
          <p:cNvSpPr>
            <a:spLocks noGrp="1"/>
          </p:cNvSpPr>
          <p:nvPr>
            <p:ph type="title"/>
          </p:nvPr>
        </p:nvSpPr>
        <p:spPr>
          <a:xfrm>
            <a:off x="609599" y="399875"/>
            <a:ext cx="6347713" cy="1320800"/>
          </a:xfrm>
        </p:spPr>
        <p:txBody>
          <a:bodyPr/>
          <a:lstStyle/>
          <a:p>
            <a:r>
              <a:rPr lang="en-US" dirty="0">
                <a:latin typeface="Arial" panose="020B0604020202020204" pitchFamily="34" charset="0"/>
                <a:cs typeface="Arial" panose="020B0604020202020204" pitchFamily="34" charset="0"/>
              </a:rPr>
              <a:t>Indemnification and Insurance</a:t>
            </a:r>
          </a:p>
        </p:txBody>
      </p:sp>
      <p:sp>
        <p:nvSpPr>
          <p:cNvPr id="3" name="Content Placeholder 2">
            <a:extLst>
              <a:ext uri="{FF2B5EF4-FFF2-40B4-BE49-F238E27FC236}">
                <a16:creationId xmlns:a16="http://schemas.microsoft.com/office/drawing/2014/main" id="{B186EAC9-FBBF-4AA1-9B41-DEAFD9459AE2}"/>
              </a:ext>
            </a:extLst>
          </p:cNvPr>
          <p:cNvSpPr>
            <a:spLocks noGrp="1"/>
          </p:cNvSpPr>
          <p:nvPr>
            <p:ph idx="1"/>
          </p:nvPr>
        </p:nvSpPr>
        <p:spPr>
          <a:xfrm>
            <a:off x="609599" y="1347900"/>
            <a:ext cx="7133440" cy="3789426"/>
          </a:xfrm>
        </p:spPr>
        <p:txBody>
          <a:bodyPr>
            <a:noAutofit/>
          </a:bodyPr>
          <a:lstStyle/>
          <a:p>
            <a:r>
              <a:rPr lang="en-US" b="1" dirty="0">
                <a:latin typeface="Arial" panose="020B0604020202020204" pitchFamily="34" charset="0"/>
                <a:cs typeface="Arial" panose="020B0604020202020204" pitchFamily="34" charset="0"/>
              </a:rPr>
              <a:t>Letter of Indemnification </a:t>
            </a:r>
            <a:r>
              <a:rPr lang="en-US" dirty="0">
                <a:latin typeface="Arial" panose="020B0604020202020204" pitchFamily="34" charset="0"/>
                <a:cs typeface="Arial" panose="020B0604020202020204" pitchFamily="34" charset="0"/>
              </a:rPr>
              <a:t>or </a:t>
            </a:r>
            <a:r>
              <a:rPr lang="en-US" b="1" dirty="0">
                <a:latin typeface="Arial" panose="020B0604020202020204" pitchFamily="34" charset="0"/>
                <a:cs typeface="Arial" panose="020B0604020202020204" pitchFamily="34" charset="0"/>
              </a:rPr>
              <a:t>Facilities Use Agreement </a:t>
            </a:r>
            <a:r>
              <a:rPr lang="en-US" dirty="0">
                <a:latin typeface="Arial" panose="020B0604020202020204" pitchFamily="34" charset="0"/>
                <a:cs typeface="Arial" panose="020B0604020202020204" pitchFamily="34" charset="0"/>
              </a:rPr>
              <a:t>for partnering hospital</a:t>
            </a:r>
          </a:p>
          <a:p>
            <a:r>
              <a:rPr lang="en-US" b="1" dirty="0">
                <a:latin typeface="Arial" panose="020B0604020202020204" pitchFamily="34" charset="0"/>
                <a:cs typeface="Arial" panose="020B0604020202020204" pitchFamily="34" charset="0"/>
              </a:rPr>
              <a:t>Indemnification</a:t>
            </a:r>
            <a:r>
              <a:rPr lang="en-US" dirty="0">
                <a:latin typeface="Arial" panose="020B0604020202020204" pitchFamily="34" charset="0"/>
                <a:cs typeface="Arial" panose="020B0604020202020204" pitchFamily="34" charset="0"/>
              </a:rPr>
              <a:t> and insurance arrangements are taken out to protect the </a:t>
            </a:r>
            <a:r>
              <a:rPr lang="en-US" b="1" dirty="0">
                <a:latin typeface="Arial" panose="020B0604020202020204" pitchFamily="34" charset="0"/>
                <a:cs typeface="Arial" panose="020B0604020202020204" pitchFamily="34" charset="0"/>
              </a:rPr>
              <a:t>clinical trial</a:t>
            </a:r>
            <a:r>
              <a:rPr lang="en-US" dirty="0">
                <a:latin typeface="Arial" panose="020B0604020202020204" pitchFamily="34" charset="0"/>
                <a:cs typeface="Arial" panose="020B0604020202020204" pitchFamily="34" charset="0"/>
              </a:rPr>
              <a:t> site against liabilities that it may incur in the course of its </a:t>
            </a:r>
            <a:r>
              <a:rPr lang="en-US" b="1" dirty="0">
                <a:latin typeface="Arial" panose="020B0604020202020204" pitchFamily="34" charset="0"/>
                <a:cs typeface="Arial" panose="020B0604020202020204" pitchFamily="34" charset="0"/>
              </a:rPr>
              <a:t>clinical trial</a:t>
            </a:r>
            <a:r>
              <a:rPr lang="en-US" dirty="0">
                <a:latin typeface="Arial" panose="020B0604020202020204" pitchFamily="34" charset="0"/>
                <a:cs typeface="Arial" panose="020B0604020202020204" pitchFamily="34" charset="0"/>
              </a:rPr>
              <a:t> activities. In the case of insurance, the insured will typically be the institution, its directors and employees (including researchers).</a:t>
            </a:r>
          </a:p>
          <a:p>
            <a:r>
              <a:rPr lang="en-US" b="1" dirty="0">
                <a:latin typeface="Arial" panose="020B0604020202020204" pitchFamily="34" charset="0"/>
                <a:cs typeface="Arial" panose="020B0604020202020204" pitchFamily="34" charset="0"/>
              </a:rPr>
              <a:t>Indemnification</a:t>
            </a:r>
            <a:r>
              <a:rPr lang="en-US" dirty="0">
                <a:latin typeface="Arial" panose="020B0604020202020204" pitchFamily="34" charset="0"/>
                <a:cs typeface="Arial" panose="020B0604020202020204" pitchFamily="34" charset="0"/>
              </a:rPr>
              <a:t> is a contractual agreement between the parties whereby one party, the indemnifying party, agrees to protect the other party, the </a:t>
            </a:r>
            <a:r>
              <a:rPr lang="en-US" b="1" dirty="0">
                <a:latin typeface="Arial" panose="020B0604020202020204" pitchFamily="34" charset="0"/>
                <a:cs typeface="Arial" panose="020B0604020202020204" pitchFamily="34" charset="0"/>
              </a:rPr>
              <a:t>indemnified</a:t>
            </a:r>
            <a:r>
              <a:rPr lang="en-US" dirty="0">
                <a:latin typeface="Arial" panose="020B0604020202020204" pitchFamily="34" charset="0"/>
                <a:cs typeface="Arial" panose="020B0604020202020204" pitchFamily="34" charset="0"/>
              </a:rPr>
              <a:t> party, against harms or losses brought by a third party that the </a:t>
            </a:r>
            <a:r>
              <a:rPr lang="en-US" b="1" dirty="0">
                <a:latin typeface="Arial" panose="020B0604020202020204" pitchFamily="34" charset="0"/>
                <a:cs typeface="Arial" panose="020B0604020202020204" pitchFamily="34" charset="0"/>
              </a:rPr>
              <a:t>indemnified</a:t>
            </a:r>
            <a:r>
              <a:rPr lang="en-US" dirty="0">
                <a:latin typeface="Arial" panose="020B0604020202020204" pitchFamily="34" charset="0"/>
                <a:cs typeface="Arial" panose="020B0604020202020204" pitchFamily="34" charset="0"/>
              </a:rPr>
              <a:t> party may incur.</a:t>
            </a:r>
          </a:p>
          <a:p>
            <a:r>
              <a:rPr lang="en-US" b="1" dirty="0">
                <a:latin typeface="Arial" panose="020B0604020202020204" pitchFamily="34" charset="0"/>
                <a:cs typeface="Arial" panose="020B0604020202020204" pitchFamily="34" charset="0"/>
              </a:rPr>
              <a:t>Insurance: Per Occurrence</a:t>
            </a:r>
            <a:r>
              <a:rPr lang="en-US" dirty="0">
                <a:latin typeface="Arial" panose="020B0604020202020204" pitchFamily="34" charset="0"/>
                <a:cs typeface="Arial" panose="020B0604020202020204" pitchFamily="34" charset="0"/>
              </a:rPr>
              <a:t> is the maximum amount the insurer pays for all claims resulting from a single </a:t>
            </a:r>
            <a:r>
              <a:rPr lang="en-US" b="1" dirty="0">
                <a:latin typeface="Arial" panose="020B0604020202020204" pitchFamily="34" charset="0"/>
                <a:cs typeface="Arial" panose="020B0604020202020204" pitchFamily="34" charset="0"/>
              </a:rPr>
              <a:t>occurrence</a:t>
            </a:r>
            <a:r>
              <a:rPr lang="en-US" dirty="0">
                <a:latin typeface="Arial" panose="020B0604020202020204" pitchFamily="34" charset="0"/>
                <a:cs typeface="Arial" panose="020B0604020202020204" pitchFamily="34" charset="0"/>
              </a:rPr>
              <a:t>, no matter how many people are injured, how much property is damaged, or how many different claimants may make claims</a:t>
            </a:r>
          </a:p>
        </p:txBody>
      </p:sp>
    </p:spTree>
    <p:extLst>
      <p:ext uri="{BB962C8B-B14F-4D97-AF65-F5344CB8AC3E}">
        <p14:creationId xmlns:p14="http://schemas.microsoft.com/office/powerpoint/2010/main" val="4852072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name="page3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2633A-728F-4A82-80A2-6ECCD1B3C756}"/>
              </a:ext>
            </a:extLst>
          </p:cNvPr>
          <p:cNvSpPr txBox="1">
            <a:spLocks noGrp="1"/>
          </p:cNvSpPr>
          <p:nvPr>
            <p:ph type="title" idx="4294967295"/>
          </p:nvPr>
        </p:nvSpPr>
        <p:spPr>
          <a:xfrm>
            <a:off x="578069" y="516814"/>
            <a:ext cx="7767145" cy="762711"/>
          </a:xfrm>
        </p:spPr>
        <p:txBody>
          <a:bodyPr/>
          <a:lstStyle/>
          <a:p>
            <a:pPr lvl="0"/>
            <a:r>
              <a:rPr lang="en-US" dirty="0">
                <a:latin typeface="Arial" panose="020B0604020202020204" pitchFamily="34" charset="0"/>
                <a:cs typeface="Arial" panose="020B0604020202020204" pitchFamily="34" charset="0"/>
              </a:rPr>
              <a:t>Amendments</a:t>
            </a:r>
          </a:p>
        </p:txBody>
      </p:sp>
      <p:sp>
        <p:nvSpPr>
          <p:cNvPr id="3" name="Text Placeholder 2">
            <a:extLst>
              <a:ext uri="{FF2B5EF4-FFF2-40B4-BE49-F238E27FC236}">
                <a16:creationId xmlns:a16="http://schemas.microsoft.com/office/drawing/2014/main" id="{91477644-E1E3-47E9-AEE0-F4EE598698E5}"/>
              </a:ext>
            </a:extLst>
          </p:cNvPr>
          <p:cNvSpPr txBox="1">
            <a:spLocks noGrp="1"/>
          </p:cNvSpPr>
          <p:nvPr>
            <p:ph type="body" idx="4294967295"/>
          </p:nvPr>
        </p:nvSpPr>
        <p:spPr>
          <a:xfrm>
            <a:off x="657582" y="1657212"/>
            <a:ext cx="7168056" cy="4851400"/>
          </a:xfrm>
        </p:spPr>
        <p:txBody>
          <a:bodyPr>
            <a:normAutofit/>
          </a:bodyPr>
          <a:lstStyle/>
          <a:p>
            <a:pPr lvl="0">
              <a:buClr>
                <a:srgbClr val="808080"/>
              </a:buClr>
              <a:buSzPct val="65000"/>
              <a:buFont typeface="Wingdings" pitchFamily="2"/>
              <a:buChar char=""/>
            </a:pPr>
            <a:r>
              <a:rPr lang="en-US" sz="2400" dirty="0">
                <a:latin typeface="Arial" panose="020B0604020202020204" pitchFamily="34" charset="0"/>
                <a:cs typeface="Arial" panose="020B0604020202020204" pitchFamily="34" charset="0"/>
              </a:rPr>
              <a:t>New and unexpected situations always arise.</a:t>
            </a:r>
          </a:p>
          <a:p>
            <a:pPr lvl="0">
              <a:buClr>
                <a:srgbClr val="808080"/>
              </a:buClr>
              <a:buSzPct val="65000"/>
              <a:buFont typeface="Wingdings" pitchFamily="2"/>
              <a:buChar char=""/>
            </a:pPr>
            <a:r>
              <a:rPr lang="en-US" sz="2400" dirty="0">
                <a:latin typeface="Arial" panose="020B0604020202020204" pitchFamily="34" charset="0"/>
                <a:cs typeface="Arial" panose="020B0604020202020204" pitchFamily="34" charset="0"/>
              </a:rPr>
              <a:t>Site may realize there is more work involved on a trial than they had anticipated. Or sponsors decide to revise the protocol, which in turn impacts the milestone payment schedule in the CTA.</a:t>
            </a:r>
          </a:p>
          <a:p>
            <a:pPr lvl="0">
              <a:buClr>
                <a:srgbClr val="808080"/>
              </a:buClr>
              <a:buSzPct val="65000"/>
              <a:buFont typeface="Wingdings" pitchFamily="2"/>
              <a:buChar char=""/>
            </a:pPr>
            <a:r>
              <a:rPr lang="en-US" sz="2400" dirty="0">
                <a:latin typeface="Arial" panose="020B0604020202020204" pitchFamily="34" charset="0"/>
                <a:cs typeface="Arial" panose="020B0604020202020204" pitchFamily="34" charset="0"/>
              </a:rPr>
              <a:t>Generally, for more time and more or less money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6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E8F9C-1DB5-4523-AE35-9DDEC0BCF4C0}"/>
              </a:ext>
            </a:extLst>
          </p:cNvPr>
          <p:cNvSpPr txBox="1">
            <a:spLocks noGrp="1"/>
          </p:cNvSpPr>
          <p:nvPr>
            <p:ph type="title"/>
          </p:nvPr>
        </p:nvSpPr>
        <p:spPr>
          <a:xfrm>
            <a:off x="357350" y="2903643"/>
            <a:ext cx="7462345" cy="1050713"/>
          </a:xfrm>
        </p:spPr>
        <p:txBody>
          <a:bodyPr anchorCtr="1">
            <a:normAutofit/>
          </a:bodyPr>
          <a:lstStyle/>
          <a:p>
            <a:pPr lvl="0" algn="ctr"/>
            <a:r>
              <a:rPr lang="en-US" sz="4400" dirty="0">
                <a:latin typeface="Arial" panose="020B0604020202020204" pitchFamily="34" charset="0"/>
                <a:cs typeface="Arial" panose="020B0604020202020204" pitchFamily="34" charset="0"/>
              </a:rPr>
              <a:t>Clinical Trial Process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B5FC9-1814-41B9-A56A-3AC1C42715E6}"/>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Nondisclosure Agreement</a:t>
            </a:r>
          </a:p>
        </p:txBody>
      </p:sp>
      <p:sp>
        <p:nvSpPr>
          <p:cNvPr id="3" name="Content Placeholder 2">
            <a:extLst>
              <a:ext uri="{FF2B5EF4-FFF2-40B4-BE49-F238E27FC236}">
                <a16:creationId xmlns:a16="http://schemas.microsoft.com/office/drawing/2014/main" id="{87133B11-EF96-4732-9A3E-65222EA1E917}"/>
              </a:ext>
            </a:extLst>
          </p:cNvPr>
          <p:cNvSpPr>
            <a:spLocks noGrp="1"/>
          </p:cNvSpPr>
          <p:nvPr>
            <p:ph idx="1"/>
          </p:nvPr>
        </p:nvSpPr>
        <p:spPr>
          <a:xfrm>
            <a:off x="609599" y="1551963"/>
            <a:ext cx="6347714" cy="5025005"/>
          </a:xfrm>
        </p:spPr>
        <p:txBody>
          <a:bodyPr>
            <a:normAutofit/>
          </a:bodyPr>
          <a:lstStyle/>
          <a:p>
            <a:pPr algn="l" rtl="0" fontAlgn="base">
              <a:buFont typeface="+mj-lt"/>
              <a:buAutoNum type="arabicPeriod"/>
            </a:pPr>
            <a:r>
              <a:rPr lang="en-US" sz="1800" b="0" i="0" dirty="0">
                <a:solidFill>
                  <a:srgbClr val="000000"/>
                </a:solidFill>
                <a:effectLst/>
                <a:latin typeface="Arial" panose="020B0604020202020204" pitchFamily="34" charset="0"/>
                <a:cs typeface="Arial" panose="020B0604020202020204" pitchFamily="34" charset="0"/>
              </a:rPr>
              <a:t>Generally, the first step is that the pharmaceutical company or device manufacture reaches out to either the PI (most likely) or another office within the </a:t>
            </a:r>
            <a:r>
              <a:rPr lang="en-US" dirty="0">
                <a:solidFill>
                  <a:srgbClr val="000000"/>
                </a:solidFill>
                <a:latin typeface="Arial" panose="020B0604020202020204" pitchFamily="34" charset="0"/>
                <a:cs typeface="Arial" panose="020B0604020202020204" pitchFamily="34" charset="0"/>
              </a:rPr>
              <a:t>university/covered entity to</a:t>
            </a:r>
            <a:r>
              <a:rPr lang="en-US" sz="1800" b="0" i="0" dirty="0">
                <a:solidFill>
                  <a:srgbClr val="000000"/>
                </a:solidFill>
                <a:effectLst/>
                <a:latin typeface="Arial" panose="020B0604020202020204" pitchFamily="34" charset="0"/>
                <a:cs typeface="Arial" panose="020B0604020202020204" pitchFamily="34" charset="0"/>
              </a:rPr>
              <a:t> see it there is potential interest in participating in a trial; </a:t>
            </a:r>
          </a:p>
          <a:p>
            <a:pPr algn="l" rtl="0" fontAlgn="base">
              <a:buFont typeface="+mj-lt"/>
              <a:buAutoNum type="arabicPeriod" startAt="2"/>
            </a:pPr>
            <a:r>
              <a:rPr lang="en-US" sz="1800" b="0" i="0" dirty="0">
                <a:solidFill>
                  <a:srgbClr val="000000"/>
                </a:solidFill>
                <a:effectLst/>
                <a:latin typeface="Arial" panose="020B0604020202020204" pitchFamily="34" charset="0"/>
                <a:cs typeface="Arial" panose="020B0604020202020204" pitchFamily="34" charset="0"/>
              </a:rPr>
              <a:t>After the initial conversation with the PI the company will send a non-disclosure agreement (NDA) to the PI/contracting office; </a:t>
            </a:r>
          </a:p>
          <a:p>
            <a:pPr algn="l" rtl="0" fontAlgn="base">
              <a:buFont typeface="+mj-lt"/>
              <a:buAutoNum type="arabicPeriod" startAt="4"/>
            </a:pPr>
            <a:r>
              <a:rPr lang="en-US" sz="1800" b="0" i="0" dirty="0">
                <a:solidFill>
                  <a:srgbClr val="000000"/>
                </a:solidFill>
                <a:effectLst/>
                <a:latin typeface="Arial" panose="020B0604020202020204" pitchFamily="34" charset="0"/>
                <a:cs typeface="Arial" panose="020B0604020202020204" pitchFamily="34" charset="0"/>
              </a:rPr>
              <a:t>The contracting office generally negotiates the NDA on behalf of the University/covered entity; </a:t>
            </a:r>
          </a:p>
          <a:p>
            <a:pPr algn="l" rtl="0" fontAlgn="base">
              <a:buFont typeface="+mj-lt"/>
              <a:buAutoNum type="arabicPeriod" startAt="5"/>
            </a:pPr>
            <a:r>
              <a:rPr lang="en-US" sz="1800" b="0" i="0" dirty="0">
                <a:solidFill>
                  <a:srgbClr val="000000"/>
                </a:solidFill>
                <a:effectLst/>
                <a:latin typeface="Arial" panose="020B0604020202020204" pitchFamily="34" charset="0"/>
                <a:cs typeface="Arial" panose="020B0604020202020204" pitchFamily="34" charset="0"/>
              </a:rPr>
              <a:t>Once the NDA is fully negotiated the trial protocol and information about the trial will be released to the PI and the clinical team; </a:t>
            </a:r>
          </a:p>
          <a:p>
            <a:pPr algn="l" rtl="0" fontAlgn="base">
              <a:buFont typeface="+mj-lt"/>
              <a:buAutoNum type="arabicPeriod" startAt="6"/>
            </a:pPr>
            <a:r>
              <a:rPr lang="en-US" sz="1800" b="0" i="0" dirty="0">
                <a:solidFill>
                  <a:srgbClr val="000000"/>
                </a:solidFill>
                <a:effectLst/>
                <a:latin typeface="Arial" panose="020B0604020202020204" pitchFamily="34" charset="0"/>
                <a:cs typeface="Arial" panose="020B0604020202020204" pitchFamily="34" charset="0"/>
              </a:rPr>
              <a:t>After review and conversation with the company the PI may decide/be selected by the company as a potential site for the trial. </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35173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6F522-F0BC-4988-858F-9F52B342B14E}"/>
              </a:ext>
            </a:extLst>
          </p:cNvPr>
          <p:cNvSpPr>
            <a:spLocks noGrp="1"/>
          </p:cNvSpPr>
          <p:nvPr>
            <p:ph type="title"/>
          </p:nvPr>
        </p:nvSpPr>
        <p:spPr>
          <a:xfrm>
            <a:off x="609599" y="416653"/>
            <a:ext cx="6347713" cy="824917"/>
          </a:xfrm>
        </p:spPr>
        <p:txBody>
          <a:bodyPr/>
          <a:lstStyle/>
          <a:p>
            <a:r>
              <a:rPr lang="en-US" dirty="0">
                <a:latin typeface="Arial" panose="020B0604020202020204" pitchFamily="34" charset="0"/>
                <a:cs typeface="Arial" panose="020B0604020202020204" pitchFamily="34" charset="0"/>
              </a:rPr>
              <a:t>CTA Site Selection</a:t>
            </a:r>
          </a:p>
        </p:txBody>
      </p:sp>
      <p:sp>
        <p:nvSpPr>
          <p:cNvPr id="3" name="Content Placeholder 2">
            <a:extLst>
              <a:ext uri="{FF2B5EF4-FFF2-40B4-BE49-F238E27FC236}">
                <a16:creationId xmlns:a16="http://schemas.microsoft.com/office/drawing/2014/main" id="{CE20A718-A9E2-4AA8-AA6F-C7D83E8F942A}"/>
              </a:ext>
            </a:extLst>
          </p:cNvPr>
          <p:cNvSpPr>
            <a:spLocks noGrp="1"/>
          </p:cNvSpPr>
          <p:nvPr>
            <p:ph idx="1"/>
          </p:nvPr>
        </p:nvSpPr>
        <p:spPr>
          <a:xfrm>
            <a:off x="609599" y="1065402"/>
            <a:ext cx="6828264" cy="5223886"/>
          </a:xfrm>
        </p:spPr>
        <p:txBody>
          <a:bodyPr>
            <a:normAutofit fontScale="92500" lnSpcReduction="20000"/>
          </a:bodyPr>
          <a:lstStyle/>
          <a:p>
            <a:pPr marL="0" indent="0" algn="l" rtl="0" fontAlgn="base">
              <a:buNone/>
            </a:pPr>
            <a:r>
              <a:rPr lang="en-US" sz="1800" b="0" i="0" dirty="0">
                <a:solidFill>
                  <a:srgbClr val="000000"/>
                </a:solidFill>
                <a:effectLst/>
                <a:latin typeface="Arial" panose="020B0604020202020204" pitchFamily="34" charset="0"/>
                <a:cs typeface="Arial" panose="020B0604020202020204" pitchFamily="34" charset="0"/>
              </a:rPr>
              <a:t>PI and the research team are sent: the study protocol (and draft informed consent), CTA draft budget, the Investigators Brochure, and CTA agreement, advertisements for trial participation. </a:t>
            </a:r>
          </a:p>
          <a:p>
            <a:pPr algn="l" rtl="0" fontAlgn="base">
              <a:buFont typeface="Arial" panose="020B0604020202020204" pitchFamily="34" charset="0"/>
              <a:buChar char="•"/>
            </a:pPr>
            <a:r>
              <a:rPr lang="en-US" dirty="0">
                <a:solidFill>
                  <a:srgbClr val="000000"/>
                </a:solidFill>
                <a:latin typeface="Arial" panose="020B0604020202020204" pitchFamily="34" charset="0"/>
                <a:cs typeface="Arial" panose="020B0604020202020204" pitchFamily="34" charset="0"/>
              </a:rPr>
              <a:t>The first step is to read the protocol:  </a:t>
            </a:r>
          </a:p>
          <a:p>
            <a:pPr marL="0" indent="0" algn="l" rtl="0" fontAlgn="base">
              <a:buNone/>
            </a:pPr>
            <a:r>
              <a:rPr lang="en-US" sz="2400" dirty="0">
                <a:solidFill>
                  <a:srgbClr val="000000"/>
                </a:solidFill>
                <a:latin typeface="Arial" panose="020B0604020202020204" pitchFamily="34" charset="0"/>
                <a:cs typeface="Arial" panose="020B0604020202020204" pitchFamily="34" charset="0"/>
              </a:rPr>
              <a:t>Key questions to ask:</a:t>
            </a:r>
          </a:p>
          <a:p>
            <a:pPr lvl="1" fontAlgn="base">
              <a:buFont typeface="Arial" panose="020B0604020202020204" pitchFamily="34" charset="0"/>
              <a:buChar char="•"/>
            </a:pPr>
            <a:r>
              <a:rPr lang="en-US" sz="2000" dirty="0">
                <a:solidFill>
                  <a:srgbClr val="000000"/>
                </a:solidFill>
                <a:latin typeface="Arial" panose="020B0604020202020204" pitchFamily="34" charset="0"/>
                <a:cs typeface="Arial" panose="020B0604020202020204" pitchFamily="34" charset="0"/>
              </a:rPr>
              <a:t>D</a:t>
            </a:r>
            <a:r>
              <a:rPr lang="en-US" sz="2000" b="0" i="0" dirty="0">
                <a:solidFill>
                  <a:srgbClr val="000000"/>
                </a:solidFill>
                <a:effectLst/>
                <a:latin typeface="Arial" panose="020B0604020202020204" pitchFamily="34" charset="0"/>
                <a:cs typeface="Arial" panose="020B0604020202020204" pitchFamily="34" charset="0"/>
              </a:rPr>
              <a:t>o you have the time to commit?</a:t>
            </a:r>
          </a:p>
          <a:p>
            <a:pPr lvl="1" fontAlgn="base">
              <a:buFont typeface="Arial" panose="020B0604020202020204" pitchFamily="34" charset="0"/>
              <a:buChar char="•"/>
            </a:pPr>
            <a:r>
              <a:rPr lang="en-US" sz="2000" b="0" i="0" dirty="0">
                <a:solidFill>
                  <a:srgbClr val="000000"/>
                </a:solidFill>
                <a:effectLst/>
                <a:latin typeface="Arial" panose="020B0604020202020204" pitchFamily="34" charset="0"/>
                <a:cs typeface="Arial" panose="020B0604020202020204" pitchFamily="34" charset="0"/>
              </a:rPr>
              <a:t>Do you have the patient population to make the study successful at your site?</a:t>
            </a:r>
          </a:p>
          <a:p>
            <a:pPr lvl="1" fontAlgn="base">
              <a:buFont typeface="Arial" panose="020B0604020202020204" pitchFamily="34" charset="0"/>
              <a:buChar char="•"/>
            </a:pPr>
            <a:r>
              <a:rPr lang="en-US" sz="2000" b="0" i="0" dirty="0">
                <a:solidFill>
                  <a:srgbClr val="000000"/>
                </a:solidFill>
                <a:effectLst/>
                <a:latin typeface="Arial" panose="020B0604020202020204" pitchFamily="34" charset="0"/>
                <a:cs typeface="Arial" panose="020B0604020202020204" pitchFamily="34" charset="0"/>
              </a:rPr>
              <a:t>Do you believe that this study will benefit your patients?</a:t>
            </a:r>
          </a:p>
          <a:p>
            <a:pPr lvl="1" fontAlgn="base">
              <a:buFont typeface="Arial" panose="020B0604020202020204" pitchFamily="34" charset="0"/>
              <a:buChar char="•"/>
            </a:pPr>
            <a:r>
              <a:rPr lang="en-US" sz="2000" b="0" i="0" dirty="0">
                <a:solidFill>
                  <a:srgbClr val="000000"/>
                </a:solidFill>
                <a:effectLst/>
                <a:latin typeface="Arial" panose="020B0604020202020204" pitchFamily="34" charset="0"/>
                <a:cs typeface="Arial" panose="020B0604020202020204" pitchFamily="34" charset="0"/>
              </a:rPr>
              <a:t>Do you have the people and infrastructure needed to successfully perform the study?</a:t>
            </a:r>
          </a:p>
          <a:p>
            <a:pPr lvl="1" fontAlgn="base">
              <a:buFont typeface="Arial" panose="020B0604020202020204" pitchFamily="34" charset="0"/>
              <a:buChar char="•"/>
            </a:pPr>
            <a:r>
              <a:rPr lang="en-US" sz="2000" dirty="0">
                <a:solidFill>
                  <a:srgbClr val="000000"/>
                </a:solidFill>
                <a:latin typeface="Arial" panose="020B0604020202020204" pitchFamily="34" charset="0"/>
                <a:cs typeface="Arial" panose="020B0604020202020204" pitchFamily="34" charset="0"/>
              </a:rPr>
              <a:t>Does the trial align with your goals and expectations as well as those of your institution?</a:t>
            </a:r>
          </a:p>
          <a:p>
            <a:pPr lvl="1" fontAlgn="base">
              <a:buFont typeface="Arial" panose="020B0604020202020204" pitchFamily="34" charset="0"/>
              <a:buChar char="•"/>
            </a:pPr>
            <a:r>
              <a:rPr lang="en-US" sz="2000" b="0" i="0" dirty="0">
                <a:solidFill>
                  <a:srgbClr val="000000"/>
                </a:solidFill>
                <a:effectLst/>
                <a:latin typeface="Arial" panose="020B0604020202020204" pitchFamily="34" charset="0"/>
                <a:cs typeface="Arial" panose="020B0604020202020204" pitchFamily="34" charset="0"/>
              </a:rPr>
              <a:t>Where will the study take place? [clinic or hospital]</a:t>
            </a:r>
          </a:p>
          <a:p>
            <a:pPr lvl="1" fontAlgn="base">
              <a:buFont typeface="Arial" panose="020B0604020202020204" pitchFamily="34" charset="0"/>
              <a:buChar char="•"/>
            </a:pPr>
            <a:r>
              <a:rPr lang="en-US" sz="2000" dirty="0">
                <a:solidFill>
                  <a:srgbClr val="000000"/>
                </a:solidFill>
                <a:latin typeface="Arial" panose="020B0604020202020204" pitchFamily="34" charset="0"/>
                <a:cs typeface="Arial" panose="020B0604020202020204" pitchFamily="34" charset="0"/>
              </a:rPr>
              <a:t>How long will the trial last?</a:t>
            </a:r>
            <a:endParaRPr lang="en-US" sz="2000" b="0" i="0" dirty="0">
              <a:solidFill>
                <a:srgbClr val="00000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640591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57581-8F70-4FE7-8333-4B370EFE56D8}"/>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What are the risks and benefits of the CTA?</a:t>
            </a:r>
          </a:p>
        </p:txBody>
      </p:sp>
      <p:sp>
        <p:nvSpPr>
          <p:cNvPr id="3" name="Content Placeholder 2">
            <a:extLst>
              <a:ext uri="{FF2B5EF4-FFF2-40B4-BE49-F238E27FC236}">
                <a16:creationId xmlns:a16="http://schemas.microsoft.com/office/drawing/2014/main" id="{DE948E3B-5104-43E1-B18C-EC4AD6320AA6}"/>
              </a:ext>
            </a:extLst>
          </p:cNvPr>
          <p:cNvSpPr>
            <a:spLocks noGrp="1"/>
          </p:cNvSpPr>
          <p:nvPr>
            <p:ph idx="1"/>
          </p:nvPr>
        </p:nvSpPr>
        <p:spPr>
          <a:xfrm>
            <a:off x="609599" y="1930400"/>
            <a:ext cx="6347714" cy="4110963"/>
          </a:xfrm>
        </p:spPr>
        <p:txBody>
          <a:bodyPr>
            <a:normAutofit lnSpcReduction="10000"/>
          </a:bodyPr>
          <a:lstStyle/>
          <a:p>
            <a:r>
              <a:rPr lang="en-US" dirty="0">
                <a:latin typeface="Arial" panose="020B0604020202020204" pitchFamily="34" charset="0"/>
                <a:cs typeface="Arial" panose="020B0604020202020204" pitchFamily="34" charset="0"/>
              </a:rPr>
              <a:t>Every clinical trial has risk</a:t>
            </a:r>
          </a:p>
          <a:p>
            <a:r>
              <a:rPr lang="en-US" dirty="0">
                <a:latin typeface="Arial" panose="020B0604020202020204" pitchFamily="34" charset="0"/>
                <a:cs typeface="Arial" panose="020B0604020202020204" pitchFamily="34" charset="0"/>
              </a:rPr>
              <a:t>You and your team will need to be prepared for these risks [side effects/SAE adverse event]</a:t>
            </a:r>
          </a:p>
          <a:p>
            <a:r>
              <a:rPr lang="en-US" dirty="0">
                <a:latin typeface="Arial" panose="020B0604020202020204" pitchFamily="34" charset="0"/>
                <a:cs typeface="Arial" panose="020B0604020202020204" pitchFamily="34" charset="0"/>
              </a:rPr>
              <a:t>It is important that you talk to your contract negotiator, legal office and/or your risk management office bringing any concerns you might have (they will also review the contract and alert you to what they see from their perspective)</a:t>
            </a:r>
          </a:p>
          <a:p>
            <a:r>
              <a:rPr lang="en-US" dirty="0">
                <a:latin typeface="Arial" panose="020B0604020202020204" pitchFamily="34" charset="0"/>
                <a:cs typeface="Arial" panose="020B0604020202020204" pitchFamily="34" charset="0"/>
              </a:rPr>
              <a:t>The IRB will also be reviewing the protocol for risk</a:t>
            </a:r>
          </a:p>
          <a:p>
            <a:r>
              <a:rPr lang="en-US" dirty="0">
                <a:latin typeface="Arial" panose="020B0604020202020204" pitchFamily="34" charset="0"/>
                <a:cs typeface="Arial" panose="020B0604020202020204" pitchFamily="34" charset="0"/>
              </a:rPr>
              <a:t>New treatment may not work </a:t>
            </a:r>
          </a:p>
          <a:p>
            <a:r>
              <a:rPr lang="en-US" dirty="0">
                <a:latin typeface="Arial" panose="020B0604020202020204" pitchFamily="34" charset="0"/>
                <a:cs typeface="Arial" panose="020B0604020202020204" pitchFamily="34" charset="0"/>
              </a:rPr>
              <a:t>Benefits new treatments and opportunities to address patient needs</a:t>
            </a:r>
          </a:p>
          <a:p>
            <a:r>
              <a:rPr lang="en-US" dirty="0">
                <a:latin typeface="Arial" panose="020B0604020202020204" pitchFamily="34" charset="0"/>
                <a:cs typeface="Arial" panose="020B0604020202020204" pitchFamily="34" charset="0"/>
              </a:rPr>
              <a:t>Research opportunities</a:t>
            </a:r>
          </a:p>
        </p:txBody>
      </p:sp>
    </p:spTree>
    <p:extLst>
      <p:ext uri="{BB962C8B-B14F-4D97-AF65-F5344CB8AC3E}">
        <p14:creationId xmlns:p14="http://schemas.microsoft.com/office/powerpoint/2010/main" val="2940706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6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D0C10-51D5-4379-B66F-0DD9B1335586}"/>
              </a:ext>
            </a:extLst>
          </p:cNvPr>
          <p:cNvSpPr txBox="1">
            <a:spLocks noGrp="1"/>
          </p:cNvSpPr>
          <p:nvPr>
            <p:ph type="title"/>
          </p:nvPr>
        </p:nvSpPr>
        <p:spPr>
          <a:xfrm>
            <a:off x="609600" y="609600"/>
            <a:ext cx="6347714" cy="779759"/>
          </a:xfrm>
        </p:spPr>
        <p:txBody>
          <a:bodyPr/>
          <a:lstStyle/>
          <a:p>
            <a:pPr lvl="0"/>
            <a:r>
              <a:rPr lang="en-US" dirty="0">
                <a:latin typeface="Arial" panose="020B0604020202020204" pitchFamily="34" charset="0"/>
                <a:cs typeface="Arial" panose="020B0604020202020204" pitchFamily="34" charset="0"/>
              </a:rPr>
              <a:t>Types of Clinical Trials (NIH)</a:t>
            </a:r>
          </a:p>
        </p:txBody>
      </p:sp>
      <p:pic>
        <p:nvPicPr>
          <p:cNvPr id="3" name="Content Placeholder 5" descr="A close up of a logo&#10;&#10;Description automatically generated">
            <a:extLst>
              <a:ext uri="{FF2B5EF4-FFF2-40B4-BE49-F238E27FC236}">
                <a16:creationId xmlns:a16="http://schemas.microsoft.com/office/drawing/2014/main" id="{0ADCD2AC-CAFE-48D7-AD9E-1943340E72F9}"/>
              </a:ext>
            </a:extLst>
          </p:cNvPr>
          <p:cNvPicPr>
            <a:picLocks noGrp="1" noChangeAspect="1"/>
          </p:cNvPicPr>
          <p:nvPr>
            <p:ph sz="half" idx="1"/>
          </p:nvPr>
        </p:nvPicPr>
        <p:blipFill>
          <a:blip r:embed="rId3"/>
          <a:stretch>
            <a:fillRect/>
          </a:stretch>
        </p:blipFill>
        <p:spPr>
          <a:xfrm>
            <a:off x="609600" y="1490194"/>
            <a:ext cx="6554598" cy="3877611"/>
          </a:xfrm>
        </p:spPr>
      </p:pic>
      <p:sp>
        <p:nvSpPr>
          <p:cNvPr id="4" name="Rectangle 6">
            <a:extLst>
              <a:ext uri="{FF2B5EF4-FFF2-40B4-BE49-F238E27FC236}">
                <a16:creationId xmlns:a16="http://schemas.microsoft.com/office/drawing/2014/main" id="{86AC9A41-5FD4-44AD-AEC2-3A7025C40BE9}"/>
              </a:ext>
            </a:extLst>
          </p:cNvPr>
          <p:cNvSpPr/>
          <p:nvPr/>
        </p:nvSpPr>
        <p:spPr>
          <a:xfrm>
            <a:off x="1694109" y="5718351"/>
            <a:ext cx="4557658" cy="369332"/>
          </a:xfrm>
          <a:prstGeom prst="rect">
            <a:avLst/>
          </a:prstGeom>
          <a:noFill/>
          <a:ln cap="flat">
            <a:noFill/>
            <a:prstDash val="solid"/>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800" b="0" i="0" u="none" strike="noStrike" kern="1200" cap="none" spc="0" baseline="0" dirty="0">
                <a:solidFill>
                  <a:srgbClr val="000000"/>
                </a:solidFill>
                <a:uFillTx/>
                <a:latin typeface="Arial" panose="020B0604020202020204" pitchFamily="34" charset="0"/>
                <a:cs typeface="Arial" panose="020B0604020202020204" pitchFamily="34" charset="0"/>
              </a:rPr>
              <a:t>https://grants.nih.gov/ct-decision/index.htm</a:t>
            </a:r>
          </a:p>
        </p:txBody>
      </p: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8523</TotalTime>
  <Words>4428</Words>
  <Application>Microsoft Macintosh PowerPoint</Application>
  <PresentationFormat>On-screen Show (4:3)</PresentationFormat>
  <Paragraphs>283</Paragraphs>
  <Slides>47</Slides>
  <Notes>22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47</vt:i4>
      </vt:variant>
    </vt:vector>
  </HeadingPairs>
  <TitlesOfParts>
    <vt:vector size="54" baseType="lpstr">
      <vt:lpstr>Trebuchet MS</vt:lpstr>
      <vt:lpstr>Wingdings 3</vt:lpstr>
      <vt:lpstr>Calibri</vt:lpstr>
      <vt:lpstr>Wingdings</vt:lpstr>
      <vt:lpstr>Arial Black</vt:lpstr>
      <vt:lpstr>Arial</vt:lpstr>
      <vt:lpstr>Facet</vt:lpstr>
      <vt:lpstr>PRINCIPAL INVESTIGATOR RESEARCH TRAINING SESSION 6:  Planning Budgets and Contracts </vt:lpstr>
      <vt:lpstr>Clinical Trials and Clinical Research Agreements</vt:lpstr>
      <vt:lpstr>Clinical Trial NIH Definition</vt:lpstr>
      <vt:lpstr>It is a clinical trial when…</vt:lpstr>
      <vt:lpstr>Clinical Trial Process</vt:lpstr>
      <vt:lpstr>Nondisclosure Agreement</vt:lpstr>
      <vt:lpstr>CTA Site Selection</vt:lpstr>
      <vt:lpstr>What are the risks and benefits of the CTA?</vt:lpstr>
      <vt:lpstr>Types of Clinical Trials (NIH)</vt:lpstr>
      <vt:lpstr>What phase is the trial</vt:lpstr>
      <vt:lpstr>Phase III (Therapeutic Confirmatory)</vt:lpstr>
      <vt:lpstr>Phase IV (Therapeutic Use) </vt:lpstr>
      <vt:lpstr>Types of Clinical Trials</vt:lpstr>
      <vt:lpstr>Clinical Research</vt:lpstr>
      <vt:lpstr>     Roles and Responsibilities and Routing</vt:lpstr>
      <vt:lpstr>What every PI should know </vt:lpstr>
      <vt:lpstr>The role of the principal investigator PI</vt:lpstr>
      <vt:lpstr>Once you decide to proceed</vt:lpstr>
      <vt:lpstr>So, who are these people </vt:lpstr>
      <vt:lpstr>IRB approval </vt:lpstr>
      <vt:lpstr>Clinical Trial and Clinical Research Budgets</vt:lpstr>
      <vt:lpstr>What is a budget?</vt:lpstr>
      <vt:lpstr>Tips for effective budget negotiation</vt:lpstr>
      <vt:lpstr>Clinical Cost Drivers</vt:lpstr>
      <vt:lpstr>Clinical Trial Budget Considerations</vt:lpstr>
      <vt:lpstr>Basic budget considerations</vt:lpstr>
      <vt:lpstr>Budget development</vt:lpstr>
      <vt:lpstr>Start-up fees and one-time costs</vt:lpstr>
      <vt:lpstr>Invoiceable Costs </vt:lpstr>
      <vt:lpstr>Costs to consider</vt:lpstr>
      <vt:lpstr>Clinical Trial Negotiation</vt:lpstr>
      <vt:lpstr>Who are we negotiating with?</vt:lpstr>
      <vt:lpstr>Sponsor, CRO and Site Responsibilities (Whereas…)</vt:lpstr>
      <vt:lpstr>How to review a review in a CTA</vt:lpstr>
      <vt:lpstr>Description of the Project (Recitals)</vt:lpstr>
      <vt:lpstr>HIPAA </vt:lpstr>
      <vt:lpstr>Subject injury</vt:lpstr>
      <vt:lpstr>Payer(s) (as opposed to prayers) for Subject Injury</vt:lpstr>
      <vt:lpstr>Prayers continue…</vt:lpstr>
      <vt:lpstr>Thank you!</vt:lpstr>
      <vt:lpstr>Term and Termination</vt:lpstr>
      <vt:lpstr>Payment</vt:lpstr>
      <vt:lpstr>Intellectual Property</vt:lpstr>
      <vt:lpstr>Publication</vt:lpstr>
      <vt:lpstr>Record keeping and inspection</vt:lpstr>
      <vt:lpstr>Indemnification and Insurance</vt:lpstr>
      <vt:lpstr>Amendments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HS/CS</dc:creator>
  <cp:lastModifiedBy>Lee Anne</cp:lastModifiedBy>
  <cp:revision>185</cp:revision>
  <cp:lastPrinted>2019-08-26T21:19:03Z</cp:lastPrinted>
  <dcterms:created xsi:type="dcterms:W3CDTF">2005-08-16T07:50:46Z</dcterms:created>
  <dcterms:modified xsi:type="dcterms:W3CDTF">2024-10-31T17:27:00Z</dcterms:modified>
</cp:coreProperties>
</file>