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78" r:id="rId3"/>
    <p:sldId id="259" r:id="rId4"/>
    <p:sldId id="260" r:id="rId5"/>
    <p:sldId id="261" r:id="rId6"/>
    <p:sldId id="262" r:id="rId7"/>
    <p:sldId id="284" r:id="rId8"/>
    <p:sldId id="280" r:id="rId9"/>
    <p:sldId id="285" r:id="rId10"/>
    <p:sldId id="286" r:id="rId11"/>
    <p:sldId id="263" r:id="rId12"/>
    <p:sldId id="264" r:id="rId13"/>
    <p:sldId id="279" r:id="rId14"/>
    <p:sldId id="281" r:id="rId15"/>
    <p:sldId id="282" r:id="rId16"/>
    <p:sldId id="275" r:id="rId17"/>
    <p:sldId id="287" r:id="rId18"/>
    <p:sldId id="269" r:id="rId19"/>
    <p:sldId id="288" r:id="rId20"/>
    <p:sldId id="268" r:id="rId21"/>
    <p:sldId id="289" r:id="rId22"/>
    <p:sldId id="290" r:id="rId23"/>
    <p:sldId id="291" r:id="rId24"/>
    <p:sldId id="292" r:id="rId25"/>
    <p:sldId id="29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urgess, Jennifer" initials="BJ"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0B1080-43C6-4C39-A4FD-117B36C12845}" v="3" dt="2021-03-04T17:41:59.3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28" d="100"/>
          <a:sy n="128" d="100"/>
        </p:scale>
        <p:origin x="200"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10/31/24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5750" y="2568993"/>
            <a:ext cx="7879894" cy="936350"/>
          </a:xfrm>
        </p:spPr>
        <p:txBody>
          <a:bodyPr>
            <a:noAutofit/>
          </a:bodyPr>
          <a:lstStyle/>
          <a:p>
            <a:r>
              <a:rPr lang="en-US" b="1" dirty="0">
                <a:solidFill>
                  <a:schemeClr val="tx1"/>
                </a:solidFill>
                <a:latin typeface="Arial Black" panose="020B0604020202020204" pitchFamily="34" charset="0"/>
                <a:cs typeface="Arial Black" panose="020B0604020202020204" pitchFamily="34" charset="0"/>
              </a:rPr>
              <a:t>Developing and Following the Protocol</a:t>
            </a:r>
          </a:p>
        </p:txBody>
      </p:sp>
      <p:sp>
        <p:nvSpPr>
          <p:cNvPr id="3" name="Text Placeholder 2"/>
          <p:cNvSpPr>
            <a:spLocks noGrp="1"/>
          </p:cNvSpPr>
          <p:nvPr>
            <p:ph type="body" idx="1"/>
          </p:nvPr>
        </p:nvSpPr>
        <p:spPr>
          <a:xfrm>
            <a:off x="995749" y="4818935"/>
            <a:ext cx="8596668" cy="1393022"/>
          </a:xfrm>
        </p:spPr>
        <p:txBody>
          <a:bodyPr>
            <a:noAutofit/>
          </a:bodyPr>
          <a:lstStyle/>
          <a:p>
            <a:r>
              <a:rPr lang="en-US" sz="1800" dirty="0">
                <a:solidFill>
                  <a:schemeClr val="tx1"/>
                </a:solidFill>
                <a:latin typeface="Arial" panose="020B0604020202020204" pitchFamily="34" charset="0"/>
                <a:cs typeface="Arial" panose="020B0604020202020204" pitchFamily="34" charset="0"/>
              </a:rPr>
              <a:t>Jennifer Burgess, MS</a:t>
            </a:r>
          </a:p>
          <a:p>
            <a:r>
              <a:rPr lang="en-US" sz="1800" dirty="0">
                <a:solidFill>
                  <a:schemeClr val="tx1"/>
                </a:solidFill>
                <a:latin typeface="Arial" panose="020B0604020202020204" pitchFamily="34" charset="0"/>
                <a:cs typeface="Arial" panose="020B0604020202020204" pitchFamily="34" charset="0"/>
              </a:rPr>
              <a:t>Giuseppe Pizzorno, PhD, PharmD</a:t>
            </a:r>
          </a:p>
        </p:txBody>
      </p:sp>
      <p:sp>
        <p:nvSpPr>
          <p:cNvPr id="4" name="Text Placeholder 2">
            <a:extLst>
              <a:ext uri="{FF2B5EF4-FFF2-40B4-BE49-F238E27FC236}">
                <a16:creationId xmlns:a16="http://schemas.microsoft.com/office/drawing/2014/main" id="{3CB6DA7C-27B9-3B2E-144D-C4E628775609}"/>
              </a:ext>
            </a:extLst>
          </p:cNvPr>
          <p:cNvSpPr txBox="1">
            <a:spLocks/>
          </p:cNvSpPr>
          <p:nvPr/>
        </p:nvSpPr>
        <p:spPr>
          <a:xfrm>
            <a:off x="995749" y="777022"/>
            <a:ext cx="8596668" cy="139302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kern="1200">
                <a:solidFill>
                  <a:schemeClr val="tx1">
                    <a:lumMod val="50000"/>
                    <a:lumOff val="50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9pPr>
          </a:lstStyle>
          <a:p>
            <a:r>
              <a:rPr lang="en-US" sz="1800" b="1" dirty="0">
                <a:solidFill>
                  <a:schemeClr val="tx1"/>
                </a:solidFill>
                <a:latin typeface="Arial" panose="020B0604020202020204" pitchFamily="34" charset="0"/>
                <a:cs typeface="Arial" panose="020B0604020202020204" pitchFamily="34" charset="0"/>
              </a:rPr>
              <a:t>PRINCIPAL INVESTIGATOR RESEARCH TRAINING</a:t>
            </a:r>
          </a:p>
          <a:p>
            <a:r>
              <a:rPr lang="en-US" sz="1800" b="1" dirty="0">
                <a:solidFill>
                  <a:schemeClr val="tx1"/>
                </a:solidFill>
                <a:latin typeface="Arial" panose="020B0604020202020204" pitchFamily="34" charset="0"/>
                <a:cs typeface="Arial" panose="020B0604020202020204" pitchFamily="34" charset="0"/>
              </a:rPr>
              <a:t>SESSION 3:</a:t>
            </a:r>
          </a:p>
        </p:txBody>
      </p:sp>
    </p:spTree>
    <p:extLst>
      <p:ext uri="{BB962C8B-B14F-4D97-AF65-F5344CB8AC3E}">
        <p14:creationId xmlns:p14="http://schemas.microsoft.com/office/powerpoint/2010/main" val="1729624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Study Design</a:t>
            </a:r>
          </a:p>
        </p:txBody>
      </p:sp>
      <p:graphicFrame>
        <p:nvGraphicFramePr>
          <p:cNvPr id="4" name="Table 3"/>
          <p:cNvGraphicFramePr>
            <a:graphicFrameLocks noGrp="1"/>
          </p:cNvGraphicFramePr>
          <p:nvPr>
            <p:extLst>
              <p:ext uri="{D42A27DB-BD31-4B8C-83A1-F6EECF244321}">
                <p14:modId xmlns:p14="http://schemas.microsoft.com/office/powerpoint/2010/main" val="2094475737"/>
              </p:ext>
            </p:extLst>
          </p:nvPr>
        </p:nvGraphicFramePr>
        <p:xfrm>
          <a:off x="327890" y="1361211"/>
          <a:ext cx="10281228" cy="4831772"/>
        </p:xfrm>
        <a:graphic>
          <a:graphicData uri="http://schemas.openxmlformats.org/drawingml/2006/table">
            <a:tbl>
              <a:tblPr firstRow="1" bandRow="1">
                <a:tableStyleId>{5C22544A-7EE6-4342-B048-85BDC9FD1C3A}</a:tableStyleId>
              </a:tblPr>
              <a:tblGrid>
                <a:gridCol w="2924465">
                  <a:extLst>
                    <a:ext uri="{9D8B030D-6E8A-4147-A177-3AD203B41FA5}">
                      <a16:colId xmlns:a16="http://schemas.microsoft.com/office/drawing/2014/main" val="20000"/>
                    </a:ext>
                  </a:extLst>
                </a:gridCol>
                <a:gridCol w="3584863">
                  <a:extLst>
                    <a:ext uri="{9D8B030D-6E8A-4147-A177-3AD203B41FA5}">
                      <a16:colId xmlns:a16="http://schemas.microsoft.com/office/drawing/2014/main" val="20001"/>
                    </a:ext>
                  </a:extLst>
                </a:gridCol>
                <a:gridCol w="3771900">
                  <a:extLst>
                    <a:ext uri="{9D8B030D-6E8A-4147-A177-3AD203B41FA5}">
                      <a16:colId xmlns:a16="http://schemas.microsoft.com/office/drawing/2014/main" val="20002"/>
                    </a:ext>
                  </a:extLst>
                </a:gridCol>
              </a:tblGrid>
              <a:tr h="376489">
                <a:tc>
                  <a:txBody>
                    <a:bodyPr/>
                    <a:lstStyle/>
                    <a:p>
                      <a:r>
                        <a:rPr lang="en-US" dirty="0"/>
                        <a:t>Parallel Design</a:t>
                      </a:r>
                    </a:p>
                  </a:txBody>
                  <a:tcPr/>
                </a:tc>
                <a:tc>
                  <a:txBody>
                    <a:bodyPr/>
                    <a:lstStyle/>
                    <a:p>
                      <a:r>
                        <a:rPr lang="en-US" dirty="0"/>
                        <a:t>Cross-Over Design</a:t>
                      </a:r>
                    </a:p>
                  </a:txBody>
                  <a:tcPr/>
                </a:tc>
                <a:tc>
                  <a:txBody>
                    <a:bodyPr/>
                    <a:lstStyle/>
                    <a:p>
                      <a:r>
                        <a:rPr lang="en-US" dirty="0"/>
                        <a:t>Open-Label Extension Study</a:t>
                      </a:r>
                    </a:p>
                  </a:txBody>
                  <a:tcPr/>
                </a:tc>
                <a:extLst>
                  <a:ext uri="{0D108BD9-81ED-4DB2-BD59-A6C34878D82A}">
                    <a16:rowId xmlns:a16="http://schemas.microsoft.com/office/drawing/2014/main" val="10000"/>
                  </a:ext>
                </a:extLst>
              </a:tr>
              <a:tr h="4455283">
                <a:tc>
                  <a:txBody>
                    <a:bodyPr/>
                    <a:lstStyle/>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Subjects are assigned to study arms/groups and stay in that group for the duration of their study participation</a:t>
                      </a:r>
                    </a:p>
                    <a:p>
                      <a:pPr marL="0" indent="0">
                        <a:buFont typeface="Arial" panose="020B0604020202020204" pitchFamily="34" charset="0"/>
                        <a:buNone/>
                      </a:pPr>
                      <a:endParaRPr lang="en-US" b="1" dirty="0"/>
                    </a:p>
                  </a:txBody>
                  <a:tcPr/>
                </a:tc>
                <a:tc>
                  <a:txBody>
                    <a:bodyPr/>
                    <a:lstStyle/>
                    <a:p>
                      <a:pPr marL="285750" indent="-285750">
                        <a:buFont typeface="Arial" panose="020B0604020202020204" pitchFamily="34" charset="0"/>
                        <a:buChar char="•"/>
                      </a:pPr>
                      <a:r>
                        <a:rPr lang="en-US" sz="1800" b="1" dirty="0">
                          <a:solidFill>
                            <a:schemeClr val="tx1"/>
                          </a:solidFill>
                        </a:rPr>
                        <a:t>One group is assigned to treatment and one to a control group, at some point in the study they switch assignments</a:t>
                      </a:r>
                    </a:p>
                    <a:p>
                      <a:endParaRPr lang="en-US" b="1" dirty="0"/>
                    </a:p>
                  </a:txBody>
                  <a:tcPr/>
                </a:tc>
                <a:tc>
                  <a:txBody>
                    <a:bodyPr/>
                    <a:lstStyle/>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rPr>
                        <a:t>Investigators and subjects know what intervention they receive</a:t>
                      </a:r>
                    </a:p>
                    <a:p>
                      <a:endParaRPr lang="en-US" b="1"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90799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2282" y="342900"/>
            <a:ext cx="9736282" cy="1064488"/>
          </a:xfrm>
        </p:spPr>
        <p:txBody>
          <a:bodyPr/>
          <a:lstStyle/>
          <a:p>
            <a:pPr algn="l"/>
            <a:r>
              <a:rPr lang="en-US" sz="4000" dirty="0"/>
              <a:t>Type: Industry Sponsored Clinical Trials</a:t>
            </a:r>
          </a:p>
        </p:txBody>
      </p:sp>
      <p:sp>
        <p:nvSpPr>
          <p:cNvPr id="3" name="Subtitle 2"/>
          <p:cNvSpPr>
            <a:spLocks noGrp="1"/>
          </p:cNvSpPr>
          <p:nvPr>
            <p:ph type="subTitle" idx="1"/>
          </p:nvPr>
        </p:nvSpPr>
        <p:spPr>
          <a:xfrm>
            <a:off x="565264" y="1803863"/>
            <a:ext cx="9243753" cy="3990108"/>
          </a:xfrm>
        </p:spPr>
        <p:txBody>
          <a:bodyPr>
            <a:normAutofit fontScale="55000" lnSpcReduction="20000"/>
          </a:bodyPr>
          <a:lstStyle/>
          <a:p>
            <a:pPr algn="l">
              <a:lnSpc>
                <a:spcPct val="90000"/>
              </a:lnSpc>
            </a:pPr>
            <a:r>
              <a:rPr lang="en-US" sz="2900" b="1" dirty="0">
                <a:solidFill>
                  <a:schemeClr val="tx1"/>
                </a:solidFill>
              </a:rPr>
              <a:t>Protocol generally part of larger investigational plan to get the drug/device approved by FDA</a:t>
            </a:r>
          </a:p>
          <a:p>
            <a:pPr lvl="1" algn="l">
              <a:lnSpc>
                <a:spcPct val="90000"/>
              </a:lnSpc>
            </a:pPr>
            <a:r>
              <a:rPr lang="en-US" sz="2900" b="1" dirty="0">
                <a:solidFill>
                  <a:schemeClr val="tx1"/>
                </a:solidFill>
              </a:rPr>
              <a:t>May be large multi-site trials</a:t>
            </a:r>
          </a:p>
          <a:p>
            <a:pPr lvl="1" algn="l">
              <a:lnSpc>
                <a:spcPct val="90000"/>
              </a:lnSpc>
            </a:pPr>
            <a:r>
              <a:rPr lang="en-US" sz="2900" b="1" dirty="0">
                <a:solidFill>
                  <a:schemeClr val="tx1"/>
                </a:solidFill>
              </a:rPr>
              <a:t>Changing protocol is difficult</a:t>
            </a:r>
          </a:p>
          <a:p>
            <a:pPr lvl="1" algn="l">
              <a:lnSpc>
                <a:spcPct val="90000"/>
              </a:lnSpc>
            </a:pPr>
            <a:r>
              <a:rPr lang="en-US" sz="2900" b="1" dirty="0">
                <a:solidFill>
                  <a:schemeClr val="tx1"/>
                </a:solidFill>
              </a:rPr>
              <a:t>Investigator usually has no input in to study design</a:t>
            </a:r>
          </a:p>
          <a:p>
            <a:pPr lvl="1" algn="l">
              <a:lnSpc>
                <a:spcPct val="90000"/>
              </a:lnSpc>
            </a:pPr>
            <a:endParaRPr lang="en-US" sz="2900" b="1" dirty="0">
              <a:solidFill>
                <a:schemeClr val="tx1"/>
              </a:solidFill>
            </a:endParaRPr>
          </a:p>
          <a:p>
            <a:pPr algn="l">
              <a:lnSpc>
                <a:spcPct val="90000"/>
              </a:lnSpc>
            </a:pPr>
            <a:r>
              <a:rPr lang="en-US" sz="2900" b="1" dirty="0">
                <a:solidFill>
                  <a:schemeClr val="tx1"/>
                </a:solidFill>
              </a:rPr>
              <a:t>Centralized research activities</a:t>
            </a:r>
          </a:p>
          <a:p>
            <a:pPr lvl="1" algn="l">
              <a:lnSpc>
                <a:spcPct val="90000"/>
              </a:lnSpc>
            </a:pPr>
            <a:r>
              <a:rPr lang="en-US" sz="2900" b="1" dirty="0">
                <a:solidFill>
                  <a:schemeClr val="tx1"/>
                </a:solidFill>
              </a:rPr>
              <a:t>Data Analysis</a:t>
            </a:r>
          </a:p>
          <a:p>
            <a:pPr lvl="1" algn="l">
              <a:lnSpc>
                <a:spcPct val="90000"/>
              </a:lnSpc>
            </a:pPr>
            <a:r>
              <a:rPr lang="en-US" sz="2900" b="1" dirty="0">
                <a:solidFill>
                  <a:schemeClr val="tx1"/>
                </a:solidFill>
              </a:rPr>
              <a:t>FDA reporting</a:t>
            </a:r>
          </a:p>
          <a:p>
            <a:pPr lvl="1" algn="l">
              <a:lnSpc>
                <a:spcPct val="90000"/>
              </a:lnSpc>
            </a:pPr>
            <a:r>
              <a:rPr lang="en-US" sz="2900" b="1" dirty="0">
                <a:solidFill>
                  <a:schemeClr val="tx1"/>
                </a:solidFill>
              </a:rPr>
              <a:t>May use a Central Lab</a:t>
            </a:r>
          </a:p>
          <a:p>
            <a:pPr lvl="1" algn="l">
              <a:lnSpc>
                <a:spcPct val="90000"/>
              </a:lnSpc>
            </a:pPr>
            <a:endParaRPr lang="en-US" sz="2900" b="1" dirty="0">
              <a:solidFill>
                <a:schemeClr val="tx1"/>
              </a:solidFill>
            </a:endParaRPr>
          </a:p>
          <a:p>
            <a:pPr algn="l">
              <a:lnSpc>
                <a:spcPct val="90000"/>
              </a:lnSpc>
            </a:pPr>
            <a:r>
              <a:rPr lang="en-US" sz="2900" b="1" dirty="0">
                <a:solidFill>
                  <a:schemeClr val="tx1"/>
                </a:solidFill>
              </a:rPr>
              <a:t>Funding</a:t>
            </a:r>
          </a:p>
          <a:p>
            <a:pPr lvl="1" algn="l">
              <a:lnSpc>
                <a:spcPct val="90000"/>
              </a:lnSpc>
            </a:pPr>
            <a:r>
              <a:rPr lang="en-US" sz="2900" b="1" dirty="0">
                <a:solidFill>
                  <a:schemeClr val="tx1"/>
                </a:solidFill>
              </a:rPr>
              <a:t>Sponsor usually pays for all research activities</a:t>
            </a:r>
          </a:p>
          <a:p>
            <a:pPr lvl="1" algn="l">
              <a:lnSpc>
                <a:spcPct val="90000"/>
              </a:lnSpc>
            </a:pPr>
            <a:r>
              <a:rPr lang="en-US" sz="2900" b="1" dirty="0">
                <a:solidFill>
                  <a:schemeClr val="tx1"/>
                </a:solidFill>
              </a:rPr>
              <a:t>Contract between sponsor and UTHSC, CTN2, Regional Partners</a:t>
            </a:r>
          </a:p>
          <a:p>
            <a:pPr algn="l"/>
            <a:endParaRPr lang="en-US" dirty="0"/>
          </a:p>
        </p:txBody>
      </p:sp>
    </p:spTree>
    <p:extLst>
      <p:ext uri="{BB962C8B-B14F-4D97-AF65-F5344CB8AC3E}">
        <p14:creationId xmlns:p14="http://schemas.microsoft.com/office/powerpoint/2010/main" val="3022040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25" y="468285"/>
            <a:ext cx="9944100" cy="1320800"/>
          </a:xfrm>
        </p:spPr>
        <p:txBody>
          <a:bodyPr>
            <a:normAutofit/>
          </a:bodyPr>
          <a:lstStyle/>
          <a:p>
            <a:r>
              <a:rPr lang="en-US" sz="3800" b="1" dirty="0"/>
              <a:t>Type: Investigator Initiated Clinical Trials</a:t>
            </a:r>
          </a:p>
        </p:txBody>
      </p:sp>
      <p:sp>
        <p:nvSpPr>
          <p:cNvPr id="3" name="Content Placeholder 2"/>
          <p:cNvSpPr>
            <a:spLocks noGrp="1"/>
          </p:cNvSpPr>
          <p:nvPr>
            <p:ph idx="1"/>
          </p:nvPr>
        </p:nvSpPr>
        <p:spPr>
          <a:xfrm>
            <a:off x="677334" y="1479665"/>
            <a:ext cx="8596668" cy="4561697"/>
          </a:xfrm>
        </p:spPr>
        <p:txBody>
          <a:bodyPr>
            <a:normAutofit fontScale="92500" lnSpcReduction="10000"/>
          </a:bodyPr>
          <a:lstStyle/>
          <a:p>
            <a:pPr>
              <a:lnSpc>
                <a:spcPct val="80000"/>
              </a:lnSpc>
            </a:pPr>
            <a:r>
              <a:rPr lang="en-US" sz="2400" b="1" dirty="0">
                <a:solidFill>
                  <a:schemeClr val="tx1"/>
                </a:solidFill>
              </a:rPr>
              <a:t>Independently conceived and developed by scientists </a:t>
            </a:r>
          </a:p>
          <a:p>
            <a:pPr>
              <a:lnSpc>
                <a:spcPct val="80000"/>
              </a:lnSpc>
            </a:pPr>
            <a:r>
              <a:rPr lang="en-US" sz="2400" b="1" dirty="0">
                <a:solidFill>
                  <a:schemeClr val="tx1"/>
                </a:solidFill>
              </a:rPr>
              <a:t>From a small pilot study to large multi-site clinical trials</a:t>
            </a:r>
          </a:p>
          <a:p>
            <a:pPr>
              <a:lnSpc>
                <a:spcPct val="80000"/>
              </a:lnSpc>
            </a:pPr>
            <a:r>
              <a:rPr lang="en-US" sz="2400" b="1" dirty="0">
                <a:solidFill>
                  <a:schemeClr val="tx1"/>
                </a:solidFill>
              </a:rPr>
              <a:t>May study a disease process or an intervention</a:t>
            </a:r>
          </a:p>
          <a:p>
            <a:pPr>
              <a:lnSpc>
                <a:spcPct val="80000"/>
              </a:lnSpc>
            </a:pPr>
            <a:r>
              <a:rPr lang="en-US" sz="2400" b="1" dirty="0">
                <a:solidFill>
                  <a:schemeClr val="tx1"/>
                </a:solidFill>
              </a:rPr>
              <a:t>Investigator responsible for all research activities </a:t>
            </a:r>
          </a:p>
          <a:p>
            <a:pPr lvl="1">
              <a:lnSpc>
                <a:spcPct val="80000"/>
              </a:lnSpc>
            </a:pPr>
            <a:r>
              <a:rPr lang="en-US" sz="2000" b="1" dirty="0">
                <a:solidFill>
                  <a:schemeClr val="tx1"/>
                </a:solidFill>
              </a:rPr>
              <a:t>Reporting to funding and oversight entities</a:t>
            </a:r>
          </a:p>
          <a:p>
            <a:pPr lvl="1">
              <a:lnSpc>
                <a:spcPct val="80000"/>
              </a:lnSpc>
            </a:pPr>
            <a:r>
              <a:rPr lang="en-US" sz="2000" b="1" dirty="0">
                <a:solidFill>
                  <a:schemeClr val="tx1"/>
                </a:solidFill>
              </a:rPr>
              <a:t>Data Analysis</a:t>
            </a:r>
          </a:p>
          <a:p>
            <a:pPr lvl="1">
              <a:lnSpc>
                <a:spcPct val="80000"/>
              </a:lnSpc>
            </a:pPr>
            <a:r>
              <a:rPr lang="en-US" sz="2000" b="1" dirty="0">
                <a:solidFill>
                  <a:schemeClr val="tx1"/>
                </a:solidFill>
              </a:rPr>
              <a:t>Publications</a:t>
            </a:r>
          </a:p>
          <a:p>
            <a:pPr>
              <a:lnSpc>
                <a:spcPct val="80000"/>
              </a:lnSpc>
            </a:pPr>
            <a:r>
              <a:rPr lang="en-US" sz="2400" b="1" dirty="0">
                <a:solidFill>
                  <a:schemeClr val="tx1"/>
                </a:solidFill>
              </a:rPr>
              <a:t>Funding</a:t>
            </a:r>
          </a:p>
          <a:p>
            <a:pPr lvl="1">
              <a:lnSpc>
                <a:spcPct val="80000"/>
              </a:lnSpc>
            </a:pPr>
            <a:r>
              <a:rPr lang="en-US" sz="2000" b="1" dirty="0">
                <a:solidFill>
                  <a:schemeClr val="tx1"/>
                </a:solidFill>
              </a:rPr>
              <a:t>Company  (pharmaceutical, biotech, medical device)</a:t>
            </a:r>
          </a:p>
          <a:p>
            <a:pPr lvl="1">
              <a:lnSpc>
                <a:spcPct val="80000"/>
              </a:lnSpc>
            </a:pPr>
            <a:r>
              <a:rPr lang="en-US" sz="2000" b="1" dirty="0">
                <a:solidFill>
                  <a:schemeClr val="tx1"/>
                </a:solidFill>
              </a:rPr>
              <a:t>DHHS (NIH, DOD, DOE, VA, etc.)</a:t>
            </a:r>
          </a:p>
          <a:p>
            <a:pPr lvl="1">
              <a:lnSpc>
                <a:spcPct val="80000"/>
              </a:lnSpc>
            </a:pPr>
            <a:r>
              <a:rPr lang="en-US" sz="2000" b="1" dirty="0">
                <a:solidFill>
                  <a:schemeClr val="tx1"/>
                </a:solidFill>
              </a:rPr>
              <a:t>Foundations</a:t>
            </a:r>
          </a:p>
          <a:p>
            <a:pPr lvl="1">
              <a:lnSpc>
                <a:spcPct val="80000"/>
              </a:lnSpc>
            </a:pPr>
            <a:r>
              <a:rPr lang="en-US" sz="2000" b="1" dirty="0">
                <a:solidFill>
                  <a:schemeClr val="tx1"/>
                </a:solidFill>
              </a:rPr>
              <a:t>Departmental</a:t>
            </a:r>
          </a:p>
          <a:p>
            <a:pPr lvl="1">
              <a:lnSpc>
                <a:spcPct val="80000"/>
              </a:lnSpc>
            </a:pPr>
            <a:r>
              <a:rPr lang="en-US" sz="2000" b="1" dirty="0">
                <a:solidFill>
                  <a:schemeClr val="tx1"/>
                </a:solidFill>
              </a:rPr>
              <a:t>Other Internal Sources</a:t>
            </a:r>
          </a:p>
          <a:p>
            <a:endParaRPr lang="en-US" dirty="0"/>
          </a:p>
        </p:txBody>
      </p:sp>
    </p:spTree>
    <p:extLst>
      <p:ext uri="{BB962C8B-B14F-4D97-AF65-F5344CB8AC3E}">
        <p14:creationId xmlns:p14="http://schemas.microsoft.com/office/powerpoint/2010/main" val="3183139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Grants/Government/Cooperative Group Sponsored Clinical Trials</a:t>
            </a:r>
          </a:p>
        </p:txBody>
      </p:sp>
      <p:sp>
        <p:nvSpPr>
          <p:cNvPr id="3" name="Content Placeholder 2"/>
          <p:cNvSpPr>
            <a:spLocks noGrp="1"/>
          </p:cNvSpPr>
          <p:nvPr>
            <p:ph idx="1"/>
          </p:nvPr>
        </p:nvSpPr>
        <p:spPr/>
        <p:txBody>
          <a:bodyPr/>
          <a:lstStyle/>
          <a:p>
            <a:r>
              <a:rPr lang="en-US" sz="2000" b="1" dirty="0">
                <a:solidFill>
                  <a:schemeClr val="tx1"/>
                </a:solidFill>
              </a:rPr>
              <a:t>Studies sponsored by federal or local grants include additional regulations and guidance</a:t>
            </a:r>
          </a:p>
          <a:p>
            <a:r>
              <a:rPr lang="en-US" sz="2000" b="1" dirty="0">
                <a:solidFill>
                  <a:schemeClr val="tx1"/>
                </a:solidFill>
              </a:rPr>
              <a:t>Sponsorship is very competitive and usually in a specific area of interest</a:t>
            </a:r>
          </a:p>
          <a:p>
            <a:r>
              <a:rPr lang="en-US" sz="2000" b="1" dirty="0">
                <a:solidFill>
                  <a:schemeClr val="tx1"/>
                </a:solidFill>
              </a:rPr>
              <a:t>May require additional publications and evaluations of comparative treatments or options or clinical trial data</a:t>
            </a:r>
          </a:p>
          <a:p>
            <a:r>
              <a:rPr lang="en-US" sz="2000" b="1" dirty="0">
                <a:solidFill>
                  <a:schemeClr val="tx1"/>
                </a:solidFill>
              </a:rPr>
              <a:t>Funding</a:t>
            </a:r>
          </a:p>
          <a:p>
            <a:pPr lvl="1">
              <a:lnSpc>
                <a:spcPct val="80000"/>
              </a:lnSpc>
            </a:pPr>
            <a:r>
              <a:rPr lang="en-US" sz="2000" b="1" dirty="0">
                <a:solidFill>
                  <a:schemeClr val="tx1"/>
                </a:solidFill>
              </a:rPr>
              <a:t>DHHS (NIH, DOD, DOE, VA, etc.)</a:t>
            </a:r>
          </a:p>
          <a:p>
            <a:pPr lvl="1"/>
            <a:r>
              <a:rPr lang="en-US" sz="2000" b="1" dirty="0">
                <a:solidFill>
                  <a:schemeClr val="tx1"/>
                </a:solidFill>
              </a:rPr>
              <a:t>Cooperative Groups of the NCI</a:t>
            </a:r>
          </a:p>
          <a:p>
            <a:pPr lvl="1"/>
            <a:endParaRPr lang="en-US" dirty="0"/>
          </a:p>
        </p:txBody>
      </p:sp>
    </p:spTree>
    <p:extLst>
      <p:ext uri="{BB962C8B-B14F-4D97-AF65-F5344CB8AC3E}">
        <p14:creationId xmlns:p14="http://schemas.microsoft.com/office/powerpoint/2010/main" val="3467089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4084" y="210589"/>
            <a:ext cx="8596668" cy="969818"/>
          </a:xfrm>
        </p:spPr>
        <p:txBody>
          <a:bodyPr>
            <a:normAutofit fontScale="90000"/>
          </a:bodyPr>
          <a:lstStyle/>
          <a:p>
            <a:r>
              <a:rPr lang="en-US" sz="4000" b="1" dirty="0"/>
              <a:t>Clinical Trial Phases for Drug Studies</a:t>
            </a:r>
            <a:br>
              <a:rPr lang="en-US" dirty="0"/>
            </a:br>
            <a:endParaRPr lang="en-US" dirty="0"/>
          </a:p>
        </p:txBody>
      </p:sp>
      <p:sp>
        <p:nvSpPr>
          <p:cNvPr id="3" name="Content Placeholder 2"/>
          <p:cNvSpPr>
            <a:spLocks noGrp="1"/>
          </p:cNvSpPr>
          <p:nvPr>
            <p:ph idx="1"/>
          </p:nvPr>
        </p:nvSpPr>
        <p:spPr>
          <a:xfrm>
            <a:off x="399011" y="1022465"/>
            <a:ext cx="9152312" cy="5099859"/>
          </a:xfrm>
        </p:spPr>
        <p:txBody>
          <a:bodyPr>
            <a:noAutofit/>
          </a:bodyPr>
          <a:lstStyle/>
          <a:p>
            <a:r>
              <a:rPr lang="en-US" sz="1600" b="1" dirty="0">
                <a:solidFill>
                  <a:schemeClr val="tx1"/>
                </a:solidFill>
              </a:rPr>
              <a:t>Phase I</a:t>
            </a:r>
          </a:p>
          <a:p>
            <a:pPr lvl="1"/>
            <a:r>
              <a:rPr lang="en-US" dirty="0">
                <a:solidFill>
                  <a:schemeClr val="tx1"/>
                </a:solidFill>
              </a:rPr>
              <a:t>Evaluating the response/action of the drug in an indication.  May be broad indication (such as solid tumor malignancy) before it can be determine more specifically the best responders to the drug or agent.  First in human studies.  Lab testing and preclinical data only available.  Usually less than 100 patients enrolled.</a:t>
            </a:r>
          </a:p>
          <a:p>
            <a:r>
              <a:rPr lang="en-US" sz="1600" b="1" dirty="0">
                <a:solidFill>
                  <a:schemeClr val="tx1"/>
                </a:solidFill>
              </a:rPr>
              <a:t>Phase II</a:t>
            </a:r>
          </a:p>
          <a:p>
            <a:pPr lvl="1"/>
            <a:r>
              <a:rPr lang="en-US" dirty="0">
                <a:solidFill>
                  <a:schemeClr val="tx1"/>
                </a:solidFill>
              </a:rPr>
              <a:t>Evaluating the effectiveness and tolerability (including maximum tolerated dose) of the drug to a specific disease or indication.  Usually a larger clinical trial, and can be combined with a Phase III, with less than 1,000 patients enrolled</a:t>
            </a:r>
          </a:p>
          <a:p>
            <a:r>
              <a:rPr lang="en-US" sz="1600" b="1" dirty="0">
                <a:solidFill>
                  <a:schemeClr val="tx1"/>
                </a:solidFill>
              </a:rPr>
              <a:t>Phase III</a:t>
            </a:r>
          </a:p>
          <a:p>
            <a:pPr lvl="1"/>
            <a:r>
              <a:rPr lang="en-US" dirty="0">
                <a:solidFill>
                  <a:schemeClr val="tx1"/>
                </a:solidFill>
              </a:rPr>
              <a:t>Evaluating the safety and tolerability of the drug in comparison with existing treatments available.  Usually a larger clinical trials, up to 3,000 patients enrolled</a:t>
            </a:r>
          </a:p>
          <a:p>
            <a:r>
              <a:rPr lang="en-US" sz="1600" b="1" dirty="0">
                <a:solidFill>
                  <a:schemeClr val="tx1"/>
                </a:solidFill>
              </a:rPr>
              <a:t>Phase IV</a:t>
            </a:r>
          </a:p>
          <a:p>
            <a:pPr lvl="1"/>
            <a:r>
              <a:rPr lang="en-US" dirty="0">
                <a:solidFill>
                  <a:schemeClr val="tx1"/>
                </a:solidFill>
              </a:rPr>
              <a:t>Post approval study.  Once the drugs is available on the market and is used to evaluate continued exposure or safety issues and data collection and information on how drug is prescribed, administered and tolerated by patients.  Once a drug has been approved by the FDA the types of patients who may receive the drug, and their medical history, varies from that of a controlled clinical trial.  Identifying additional risks or side effects when exposed to a large population can be identified in a Phase IV design.</a:t>
            </a:r>
          </a:p>
        </p:txBody>
      </p:sp>
    </p:spTree>
    <p:extLst>
      <p:ext uri="{BB962C8B-B14F-4D97-AF65-F5344CB8AC3E}">
        <p14:creationId xmlns:p14="http://schemas.microsoft.com/office/powerpoint/2010/main" val="2545050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69818"/>
          </a:xfrm>
        </p:spPr>
        <p:txBody>
          <a:bodyPr>
            <a:normAutofit fontScale="90000"/>
          </a:bodyPr>
          <a:lstStyle/>
          <a:p>
            <a:r>
              <a:rPr lang="en-US" sz="4000" b="1" dirty="0"/>
              <a:t>Clinical Trial Types of Device Studies</a:t>
            </a:r>
            <a:br>
              <a:rPr lang="en-US" dirty="0"/>
            </a:br>
            <a:endParaRPr lang="en-US" dirty="0"/>
          </a:p>
        </p:txBody>
      </p:sp>
      <p:sp>
        <p:nvSpPr>
          <p:cNvPr id="3" name="Content Placeholder 2"/>
          <p:cNvSpPr>
            <a:spLocks noGrp="1"/>
          </p:cNvSpPr>
          <p:nvPr>
            <p:ph idx="1"/>
          </p:nvPr>
        </p:nvSpPr>
        <p:spPr>
          <a:xfrm>
            <a:off x="677334" y="1517073"/>
            <a:ext cx="8596668" cy="4524289"/>
          </a:xfrm>
        </p:spPr>
        <p:txBody>
          <a:bodyPr>
            <a:normAutofit fontScale="55000" lnSpcReduction="20000"/>
          </a:bodyPr>
          <a:lstStyle/>
          <a:p>
            <a:r>
              <a:rPr lang="en-US" sz="3600" b="1" dirty="0">
                <a:solidFill>
                  <a:schemeClr val="tx1"/>
                </a:solidFill>
              </a:rPr>
              <a:t>510K</a:t>
            </a:r>
          </a:p>
          <a:p>
            <a:pPr lvl="1"/>
            <a:r>
              <a:rPr lang="en-US" sz="3400" dirty="0">
                <a:solidFill>
                  <a:schemeClr val="tx1"/>
                </a:solidFill>
              </a:rPr>
              <a:t>510K (or pre-market notification) are for Class I and II medical devices. A device must be considered substantially equivalent to one or more marketed device with respect to intended use, design, etc.</a:t>
            </a:r>
          </a:p>
          <a:p>
            <a:r>
              <a:rPr lang="en-US" sz="3600" b="1" dirty="0">
                <a:solidFill>
                  <a:schemeClr val="tx1"/>
                </a:solidFill>
              </a:rPr>
              <a:t>PMA</a:t>
            </a:r>
          </a:p>
          <a:p>
            <a:pPr lvl="1"/>
            <a:r>
              <a:rPr lang="en-US" sz="3400" dirty="0">
                <a:solidFill>
                  <a:schemeClr val="tx1"/>
                </a:solidFill>
              </a:rPr>
              <a:t>PMA (Pre-Market Approval) is the approval path for Class III medical devices.  These studies are similar in design to a Phase I-III drug study and must show pre-clinical data, manufacturing information and clinical trial data.</a:t>
            </a:r>
          </a:p>
          <a:p>
            <a:r>
              <a:rPr lang="en-US" sz="3600" b="1" dirty="0">
                <a:solidFill>
                  <a:schemeClr val="tx1"/>
                </a:solidFill>
              </a:rPr>
              <a:t>Post Market Approval</a:t>
            </a:r>
          </a:p>
          <a:p>
            <a:pPr lvl="1"/>
            <a:r>
              <a:rPr lang="en-US" sz="3400" dirty="0">
                <a:solidFill>
                  <a:schemeClr val="tx1"/>
                </a:solidFill>
              </a:rPr>
              <a:t>After the device is available on the market for use, post market approval studies are used to expand the data collection, address minor upgrades to the device or technology, etc.</a:t>
            </a:r>
          </a:p>
        </p:txBody>
      </p:sp>
    </p:spTree>
    <p:extLst>
      <p:ext uri="{BB962C8B-B14F-4D97-AF65-F5344CB8AC3E}">
        <p14:creationId xmlns:p14="http://schemas.microsoft.com/office/powerpoint/2010/main" val="3769907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7334" y="1584267"/>
            <a:ext cx="4083242" cy="4073236"/>
          </a:xfrm>
          <a:ln w="38100">
            <a:solidFill>
              <a:srgbClr val="92D050"/>
            </a:solidFill>
          </a:ln>
        </p:spPr>
        <p:txBody>
          <a:bodyPr>
            <a:normAutofit fontScale="32500" lnSpcReduction="20000"/>
          </a:bodyPr>
          <a:lstStyle/>
          <a:p>
            <a:pPr marL="457200" indent="-457200" algn="l">
              <a:buFont typeface="Wingdings" pitchFamily="2" charset="2"/>
              <a:buChar char="Ø"/>
            </a:pPr>
            <a:endParaRPr lang="en-US" sz="2800" dirty="0">
              <a:solidFill>
                <a:schemeClr val="tx1"/>
              </a:solidFill>
            </a:endParaRPr>
          </a:p>
          <a:p>
            <a:pPr algn="l"/>
            <a:r>
              <a:rPr lang="en-US" sz="7000" b="1" dirty="0">
                <a:solidFill>
                  <a:schemeClr val="tx1"/>
                </a:solidFill>
              </a:rPr>
              <a:t>Observational Study	</a:t>
            </a:r>
          </a:p>
          <a:p>
            <a:pPr algn="l"/>
            <a:endParaRPr lang="en-US" sz="3800" b="1" dirty="0">
              <a:solidFill>
                <a:schemeClr val="tx1"/>
              </a:solidFill>
            </a:endParaRPr>
          </a:p>
          <a:p>
            <a:pPr marL="457200" indent="-457200" algn="l">
              <a:buFont typeface="Wingdings" pitchFamily="2" charset="2"/>
              <a:buChar char="Ø"/>
            </a:pPr>
            <a:r>
              <a:rPr lang="en-US" sz="4300" dirty="0">
                <a:solidFill>
                  <a:schemeClr val="tx1"/>
                </a:solidFill>
              </a:rPr>
              <a:t>No Intervention</a:t>
            </a:r>
          </a:p>
          <a:p>
            <a:pPr marL="457200" indent="-457200" algn="l">
              <a:buFont typeface="Wingdings" pitchFamily="2" charset="2"/>
              <a:buChar char="Ø"/>
            </a:pPr>
            <a:r>
              <a:rPr lang="en-US" sz="4300" dirty="0">
                <a:solidFill>
                  <a:schemeClr val="tx1"/>
                </a:solidFill>
              </a:rPr>
              <a:t>Data collection or questionnaire studies</a:t>
            </a:r>
          </a:p>
          <a:p>
            <a:pPr marL="457200" indent="-457200" algn="l">
              <a:buFont typeface="Wingdings" pitchFamily="2" charset="2"/>
              <a:buChar char="Ø"/>
            </a:pPr>
            <a:r>
              <a:rPr lang="en-US" sz="4300" dirty="0">
                <a:solidFill>
                  <a:schemeClr val="tx1"/>
                </a:solidFill>
              </a:rPr>
              <a:t>Draw inferences about the effect of a treatment on subjects, where the assignment of subjects into a treated group versus a  control group is outside the control of the investigator </a:t>
            </a:r>
          </a:p>
          <a:p>
            <a:pPr marL="800100" lvl="1" indent="-342900" algn="l">
              <a:buFont typeface="Wingdings" pitchFamily="2" charset="2"/>
              <a:buChar char="Ø"/>
            </a:pPr>
            <a:r>
              <a:rPr lang="en-US" sz="4300" dirty="0">
                <a:solidFill>
                  <a:schemeClr val="tx1"/>
                </a:solidFill>
              </a:rPr>
              <a:t>Used when it may be unethical or impractical to conduct a randomized trial</a:t>
            </a:r>
          </a:p>
          <a:p>
            <a:pPr marL="800100" lvl="1" indent="-342900" algn="l">
              <a:buFont typeface="Wingdings" pitchFamily="2" charset="2"/>
              <a:buChar char="Ø"/>
            </a:pPr>
            <a:r>
              <a:rPr lang="en-US" sz="4300" dirty="0">
                <a:solidFill>
                  <a:schemeClr val="tx1"/>
                </a:solidFill>
              </a:rPr>
              <a:t>Used for studying public health effects</a:t>
            </a:r>
          </a:p>
          <a:p>
            <a:pPr marL="457200" indent="-457200" algn="l">
              <a:buFont typeface="Wingdings" pitchFamily="2" charset="2"/>
              <a:buChar char="Ø"/>
            </a:pPr>
            <a:r>
              <a:rPr lang="en-US" sz="4300" dirty="0">
                <a:solidFill>
                  <a:schemeClr val="tx1"/>
                </a:solidFill>
              </a:rPr>
              <a:t>May involve clinical procedures</a:t>
            </a:r>
          </a:p>
          <a:p>
            <a:pPr marL="457200" indent="-457200" algn="l">
              <a:buFont typeface="Wingdings" pitchFamily="2" charset="2"/>
              <a:buChar char="Ø"/>
            </a:pPr>
            <a:r>
              <a:rPr lang="en-US" sz="4300" dirty="0">
                <a:solidFill>
                  <a:schemeClr val="tx1"/>
                </a:solidFill>
              </a:rPr>
              <a:t>May be long term</a:t>
            </a:r>
          </a:p>
          <a:p>
            <a:pPr marL="457200" indent="-457200" algn="l">
              <a:buFont typeface="Wingdings" pitchFamily="2" charset="2"/>
              <a:buChar char="Ø"/>
            </a:pPr>
            <a:endParaRPr lang="en-US" sz="2800" dirty="0"/>
          </a:p>
          <a:p>
            <a:pPr marL="457200" indent="-457200" algn="l">
              <a:buFont typeface="Wingdings" pitchFamily="2" charset="2"/>
              <a:buChar char="Ø"/>
            </a:pPr>
            <a:endParaRPr lang="en-US" sz="2800" dirty="0">
              <a:solidFill>
                <a:schemeClr val="tx1"/>
              </a:solidFill>
            </a:endParaRPr>
          </a:p>
          <a:p>
            <a:pPr algn="l"/>
            <a:endParaRPr lang="en-US" dirty="0"/>
          </a:p>
        </p:txBody>
      </p:sp>
      <p:sp>
        <p:nvSpPr>
          <p:cNvPr id="4" name="Title 1"/>
          <p:cNvSpPr txBox="1">
            <a:spLocks/>
          </p:cNvSpPr>
          <p:nvPr/>
        </p:nvSpPr>
        <p:spPr>
          <a:xfrm>
            <a:off x="677334" y="609600"/>
            <a:ext cx="8596668" cy="637309"/>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endParaRPr lang="en-US" sz="4000" b="1" dirty="0"/>
          </a:p>
          <a:p>
            <a:pPr algn="l"/>
            <a:endParaRPr lang="en-US" sz="4000" b="1" dirty="0"/>
          </a:p>
          <a:p>
            <a:pPr algn="l"/>
            <a:r>
              <a:rPr lang="en-US" sz="4000" b="1" dirty="0"/>
              <a:t>Observational vs. Interventional</a:t>
            </a:r>
            <a:endParaRPr lang="en-US" sz="4000" dirty="0"/>
          </a:p>
        </p:txBody>
      </p:sp>
      <p:sp>
        <p:nvSpPr>
          <p:cNvPr id="5" name="Subtitle 2"/>
          <p:cNvSpPr txBox="1">
            <a:spLocks/>
          </p:cNvSpPr>
          <p:nvPr/>
        </p:nvSpPr>
        <p:spPr>
          <a:xfrm>
            <a:off x="5346161" y="1698567"/>
            <a:ext cx="4083242" cy="3958936"/>
          </a:xfrm>
          <a:prstGeom prst="rect">
            <a:avLst/>
          </a:prstGeom>
          <a:ln w="38100">
            <a:solidFill>
              <a:srgbClr val="92D050"/>
            </a:solidFill>
          </a:ln>
        </p:spPr>
        <p:txBody>
          <a:bodyPr vert="horz" lIns="91440" tIns="45720" rIns="91440" bIns="45720" rtlCol="0" anchor="t">
            <a:normAutofit fontScale="70000" lnSpcReduction="2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457200" indent="-457200" algn="l">
              <a:buFont typeface="Wingdings" pitchFamily="2" charset="2"/>
              <a:buChar char="Ø"/>
            </a:pPr>
            <a:endParaRPr lang="en-US" sz="2800" dirty="0">
              <a:solidFill>
                <a:schemeClr val="tx1"/>
              </a:solidFill>
            </a:endParaRPr>
          </a:p>
          <a:p>
            <a:pPr algn="l"/>
            <a:r>
              <a:rPr lang="en-US" sz="4000" b="1" dirty="0">
                <a:solidFill>
                  <a:schemeClr val="tx1"/>
                </a:solidFill>
              </a:rPr>
              <a:t>Interventional Study	</a:t>
            </a:r>
          </a:p>
          <a:p>
            <a:pPr algn="l"/>
            <a:endParaRPr lang="en-US" sz="3800" b="1" dirty="0">
              <a:solidFill>
                <a:schemeClr val="tx1"/>
              </a:solidFill>
            </a:endParaRPr>
          </a:p>
          <a:p>
            <a:pPr marL="457200" indent="-457200" algn="l">
              <a:buFont typeface="Wingdings" pitchFamily="2" charset="2"/>
              <a:buChar char="Ø"/>
            </a:pPr>
            <a:r>
              <a:rPr lang="en-US" sz="2200" dirty="0">
                <a:solidFill>
                  <a:schemeClr val="tx1"/>
                </a:solidFill>
              </a:rPr>
              <a:t>Intervening with the patient care or treatment</a:t>
            </a:r>
          </a:p>
          <a:p>
            <a:pPr marL="457200" indent="-457200" algn="l">
              <a:buFont typeface="Wingdings" pitchFamily="2" charset="2"/>
              <a:buChar char="Ø"/>
            </a:pPr>
            <a:r>
              <a:rPr lang="en-US" sz="2200" dirty="0">
                <a:solidFill>
                  <a:schemeClr val="tx1"/>
                </a:solidFill>
              </a:rPr>
              <a:t>Intervention can be a drug, device, procedure, etc.</a:t>
            </a:r>
          </a:p>
          <a:p>
            <a:pPr marL="457200" indent="-457200" algn="l">
              <a:buFont typeface="Wingdings" pitchFamily="2" charset="2"/>
              <a:buChar char="Ø"/>
            </a:pPr>
            <a:r>
              <a:rPr lang="en-US" sz="2200" dirty="0">
                <a:solidFill>
                  <a:schemeClr val="tx1"/>
                </a:solidFill>
              </a:rPr>
              <a:t>May involve clinical procedures</a:t>
            </a:r>
          </a:p>
          <a:p>
            <a:pPr marL="457200" indent="-457200" algn="l">
              <a:buFont typeface="Wingdings" pitchFamily="2" charset="2"/>
              <a:buChar char="Ø"/>
            </a:pPr>
            <a:r>
              <a:rPr lang="en-US" sz="2200" dirty="0">
                <a:solidFill>
                  <a:schemeClr val="tx1"/>
                </a:solidFill>
              </a:rPr>
              <a:t>May be short or long term</a:t>
            </a:r>
          </a:p>
          <a:p>
            <a:pPr marL="457200" indent="-457200" algn="l">
              <a:buFont typeface="Wingdings" pitchFamily="2" charset="2"/>
              <a:buChar char="Ø"/>
            </a:pPr>
            <a:r>
              <a:rPr lang="en-US" sz="2200" dirty="0">
                <a:solidFill>
                  <a:schemeClr val="tx1"/>
                </a:solidFill>
              </a:rPr>
              <a:t>Usually involves following patient during and after the intervention for safety data</a:t>
            </a:r>
          </a:p>
          <a:p>
            <a:pPr marL="457200" indent="-457200" algn="l">
              <a:buFont typeface="Wingdings" pitchFamily="2" charset="2"/>
              <a:buChar char="Ø"/>
            </a:pPr>
            <a:endParaRPr lang="en-US" sz="2800" dirty="0"/>
          </a:p>
          <a:p>
            <a:pPr marL="457200" indent="-457200" algn="l">
              <a:buFont typeface="Wingdings" pitchFamily="2" charset="2"/>
              <a:buChar char="Ø"/>
            </a:pPr>
            <a:endParaRPr lang="en-US" sz="2800" dirty="0">
              <a:solidFill>
                <a:schemeClr val="tx1"/>
              </a:solidFill>
            </a:endParaRPr>
          </a:p>
          <a:p>
            <a:pPr algn="l"/>
            <a:endParaRPr lang="en-US" dirty="0"/>
          </a:p>
        </p:txBody>
      </p:sp>
    </p:spTree>
    <p:extLst>
      <p:ext uri="{BB962C8B-B14F-4D97-AF65-F5344CB8AC3E}">
        <p14:creationId xmlns:p14="http://schemas.microsoft.com/office/powerpoint/2010/main" val="2510718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0238" y="349135"/>
            <a:ext cx="7766936" cy="941876"/>
          </a:xfrm>
        </p:spPr>
        <p:txBody>
          <a:bodyPr/>
          <a:lstStyle/>
          <a:p>
            <a:pPr algn="l"/>
            <a:r>
              <a:rPr lang="en-US" sz="4000" dirty="0"/>
              <a:t>Following a Protocol</a:t>
            </a:r>
          </a:p>
        </p:txBody>
      </p:sp>
      <p:sp>
        <p:nvSpPr>
          <p:cNvPr id="3" name="Subtitle 2"/>
          <p:cNvSpPr>
            <a:spLocks noGrp="1"/>
          </p:cNvSpPr>
          <p:nvPr>
            <p:ph type="subTitle" idx="1"/>
          </p:nvPr>
        </p:nvSpPr>
        <p:spPr>
          <a:xfrm>
            <a:off x="908550" y="1798083"/>
            <a:ext cx="7766936" cy="4311771"/>
          </a:xfrm>
        </p:spPr>
        <p:txBody>
          <a:bodyPr>
            <a:normAutofit/>
          </a:bodyPr>
          <a:lstStyle/>
          <a:p>
            <a:pPr marL="285750" indent="-285750" algn="l">
              <a:buFont typeface="Arial" panose="020B0604020202020204" pitchFamily="34" charset="0"/>
              <a:buChar char="•"/>
            </a:pPr>
            <a:r>
              <a:rPr lang="en-US" sz="2000" b="1" dirty="0">
                <a:solidFill>
                  <a:schemeClr val="tx1"/>
                </a:solidFill>
              </a:rPr>
              <a:t>Evaluating the Study Feasibility</a:t>
            </a:r>
          </a:p>
          <a:p>
            <a:pPr marL="285750" indent="-285750" algn="l">
              <a:buFont typeface="Arial" panose="020B0604020202020204" pitchFamily="34" charset="0"/>
              <a:buChar char="•"/>
            </a:pPr>
            <a:r>
              <a:rPr lang="en-US" sz="2000" b="1" dirty="0">
                <a:solidFill>
                  <a:schemeClr val="tx1"/>
                </a:solidFill>
              </a:rPr>
              <a:t>Investigator Evaluation</a:t>
            </a:r>
          </a:p>
          <a:p>
            <a:pPr marL="285750" indent="-285750" algn="l">
              <a:buFont typeface="Arial" panose="020B0604020202020204" pitchFamily="34" charset="0"/>
              <a:buChar char="•"/>
            </a:pPr>
            <a:r>
              <a:rPr lang="en-US" sz="2000" b="1" dirty="0">
                <a:solidFill>
                  <a:schemeClr val="tx1"/>
                </a:solidFill>
              </a:rPr>
              <a:t>Coordinator/Operations Evaluation</a:t>
            </a:r>
          </a:p>
          <a:p>
            <a:pPr marL="285750" indent="-285750" algn="l">
              <a:buFont typeface="Arial" panose="020B0604020202020204" pitchFamily="34" charset="0"/>
              <a:buChar char="•"/>
            </a:pPr>
            <a:r>
              <a:rPr lang="en-US" sz="2000" b="1" dirty="0">
                <a:solidFill>
                  <a:schemeClr val="tx1"/>
                </a:solidFill>
              </a:rPr>
              <a:t>Understanding parameters</a:t>
            </a:r>
          </a:p>
          <a:p>
            <a:pPr marL="285750" indent="-285750" algn="l">
              <a:buFont typeface="Arial" panose="020B0604020202020204" pitchFamily="34" charset="0"/>
              <a:buChar char="•"/>
            </a:pPr>
            <a:r>
              <a:rPr lang="en-US" sz="2000" b="1" dirty="0">
                <a:solidFill>
                  <a:schemeClr val="tx1"/>
                </a:solidFill>
              </a:rPr>
              <a:t>Reporting deviations and safety issues</a:t>
            </a:r>
          </a:p>
          <a:p>
            <a:pPr marL="285750" indent="-285750" algn="l">
              <a:buFont typeface="Arial" panose="020B0604020202020204" pitchFamily="34" charset="0"/>
              <a:buChar char="•"/>
            </a:pPr>
            <a:r>
              <a:rPr lang="en-US" sz="2000" b="1" dirty="0">
                <a:solidFill>
                  <a:schemeClr val="tx1"/>
                </a:solidFill>
              </a:rPr>
              <a:t>Protocol Amendments and Revisions</a:t>
            </a:r>
          </a:p>
          <a:p>
            <a:pPr marL="285750" indent="-285750" algn="l">
              <a:buFont typeface="Arial" panose="020B0604020202020204" pitchFamily="34" charset="0"/>
              <a:buChar char="•"/>
            </a:pPr>
            <a:r>
              <a:rPr lang="en-US" sz="2000" b="1" dirty="0">
                <a:solidFill>
                  <a:schemeClr val="tx1"/>
                </a:solidFill>
              </a:rPr>
              <a:t>External Reporting</a:t>
            </a:r>
          </a:p>
          <a:p>
            <a:pPr marL="285750" indent="-285750" algn="l">
              <a:buFont typeface="Arial" panose="020B0604020202020204" pitchFamily="34" charset="0"/>
              <a:buChar char="•"/>
            </a:pPr>
            <a:endParaRPr lang="en-US" dirty="0"/>
          </a:p>
        </p:txBody>
      </p:sp>
    </p:spTree>
    <p:extLst>
      <p:ext uri="{BB962C8B-B14F-4D97-AF65-F5344CB8AC3E}">
        <p14:creationId xmlns:p14="http://schemas.microsoft.com/office/powerpoint/2010/main" val="2337022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3489" y="166254"/>
            <a:ext cx="7766936" cy="1000065"/>
          </a:xfrm>
        </p:spPr>
        <p:txBody>
          <a:bodyPr/>
          <a:lstStyle/>
          <a:p>
            <a:pPr algn="l"/>
            <a:r>
              <a:rPr lang="en-US" sz="4400" dirty="0"/>
              <a:t>Study Feasibility Issues</a:t>
            </a:r>
          </a:p>
        </p:txBody>
      </p:sp>
      <p:sp>
        <p:nvSpPr>
          <p:cNvPr id="3" name="Subtitle 2"/>
          <p:cNvSpPr>
            <a:spLocks noGrp="1"/>
          </p:cNvSpPr>
          <p:nvPr>
            <p:ph type="subTitle" idx="1"/>
          </p:nvPr>
        </p:nvSpPr>
        <p:spPr>
          <a:xfrm>
            <a:off x="742296" y="1296785"/>
            <a:ext cx="7766936" cy="5286895"/>
          </a:xfrm>
        </p:spPr>
        <p:txBody>
          <a:bodyPr>
            <a:noAutofit/>
          </a:bodyPr>
          <a:lstStyle/>
          <a:p>
            <a:pPr lvl="1" algn="l">
              <a:lnSpc>
                <a:spcPct val="80000"/>
              </a:lnSpc>
            </a:pPr>
            <a:r>
              <a:rPr lang="en-US" sz="2400" b="1" dirty="0">
                <a:solidFill>
                  <a:schemeClr val="tx1"/>
                </a:solidFill>
              </a:rPr>
              <a:t>Is there adequate space?</a:t>
            </a:r>
          </a:p>
          <a:p>
            <a:pPr lvl="2" algn="l">
              <a:lnSpc>
                <a:spcPct val="80000"/>
              </a:lnSpc>
            </a:pPr>
            <a:r>
              <a:rPr lang="en-US" sz="2400" b="1" dirty="0">
                <a:solidFill>
                  <a:schemeClr val="tx1"/>
                </a:solidFill>
              </a:rPr>
              <a:t>Clinic space</a:t>
            </a:r>
          </a:p>
          <a:p>
            <a:pPr lvl="2" algn="l">
              <a:lnSpc>
                <a:spcPct val="80000"/>
              </a:lnSpc>
            </a:pPr>
            <a:r>
              <a:rPr lang="en-US" sz="2400" b="1" dirty="0">
                <a:solidFill>
                  <a:schemeClr val="tx1"/>
                </a:solidFill>
              </a:rPr>
              <a:t>Storage space</a:t>
            </a:r>
          </a:p>
          <a:p>
            <a:pPr lvl="2" algn="l">
              <a:lnSpc>
                <a:spcPct val="80000"/>
              </a:lnSpc>
            </a:pPr>
            <a:r>
              <a:rPr lang="en-US" sz="2400" b="1" dirty="0">
                <a:solidFill>
                  <a:schemeClr val="tx1"/>
                </a:solidFill>
              </a:rPr>
              <a:t>Coordinator time</a:t>
            </a:r>
          </a:p>
          <a:p>
            <a:pPr lvl="1" algn="l">
              <a:lnSpc>
                <a:spcPct val="80000"/>
              </a:lnSpc>
            </a:pPr>
            <a:r>
              <a:rPr lang="en-US" sz="2400" b="1" dirty="0">
                <a:solidFill>
                  <a:schemeClr val="tx1"/>
                </a:solidFill>
              </a:rPr>
              <a:t>Do we have the subject population?</a:t>
            </a:r>
          </a:p>
          <a:p>
            <a:pPr lvl="2" algn="l">
              <a:lnSpc>
                <a:spcPct val="80000"/>
              </a:lnSpc>
            </a:pPr>
            <a:r>
              <a:rPr lang="en-US" sz="2400" b="1" dirty="0">
                <a:solidFill>
                  <a:schemeClr val="tx1"/>
                </a:solidFill>
              </a:rPr>
              <a:t>In clinic</a:t>
            </a:r>
          </a:p>
          <a:p>
            <a:pPr lvl="2" algn="l">
              <a:lnSpc>
                <a:spcPct val="80000"/>
              </a:lnSpc>
            </a:pPr>
            <a:r>
              <a:rPr lang="en-US" sz="2400" b="1" dirty="0">
                <a:solidFill>
                  <a:schemeClr val="tx1"/>
                </a:solidFill>
              </a:rPr>
              <a:t>Competing studies</a:t>
            </a:r>
          </a:p>
          <a:p>
            <a:pPr lvl="2" algn="l">
              <a:lnSpc>
                <a:spcPct val="80000"/>
              </a:lnSpc>
            </a:pPr>
            <a:r>
              <a:rPr lang="en-US" sz="2400" b="1" dirty="0">
                <a:solidFill>
                  <a:schemeClr val="tx1"/>
                </a:solidFill>
              </a:rPr>
              <a:t>Advertising</a:t>
            </a:r>
          </a:p>
          <a:p>
            <a:pPr lvl="1" algn="l">
              <a:lnSpc>
                <a:spcPct val="80000"/>
              </a:lnSpc>
            </a:pPr>
            <a:r>
              <a:rPr lang="en-US" sz="2400" b="1" dirty="0">
                <a:solidFill>
                  <a:schemeClr val="tx1"/>
                </a:solidFill>
              </a:rPr>
              <a:t>Equipment</a:t>
            </a:r>
          </a:p>
          <a:p>
            <a:pPr lvl="2" algn="l">
              <a:lnSpc>
                <a:spcPct val="80000"/>
              </a:lnSpc>
            </a:pPr>
            <a:r>
              <a:rPr lang="en-US" sz="2400" b="1" dirty="0">
                <a:solidFill>
                  <a:schemeClr val="tx1"/>
                </a:solidFill>
              </a:rPr>
              <a:t>Is equipment available for use?</a:t>
            </a:r>
          </a:p>
          <a:p>
            <a:pPr lvl="2" algn="l">
              <a:lnSpc>
                <a:spcPct val="80000"/>
              </a:lnSpc>
            </a:pPr>
            <a:r>
              <a:rPr lang="en-US" sz="2400" b="1" dirty="0">
                <a:solidFill>
                  <a:schemeClr val="tx1"/>
                </a:solidFill>
              </a:rPr>
              <a:t>Do we have to buy equipment?</a:t>
            </a:r>
          </a:p>
          <a:p>
            <a:pPr lvl="2" algn="l">
              <a:lnSpc>
                <a:spcPct val="80000"/>
              </a:lnSpc>
            </a:pPr>
            <a:r>
              <a:rPr lang="en-US" sz="2400" b="1" dirty="0">
                <a:solidFill>
                  <a:schemeClr val="tx1"/>
                </a:solidFill>
              </a:rPr>
              <a:t>Will equipment be provided by the sponsor?</a:t>
            </a:r>
          </a:p>
          <a:p>
            <a:pPr algn="l"/>
            <a:endParaRPr lang="en-US" sz="2400" dirty="0">
              <a:solidFill>
                <a:schemeClr val="tx1"/>
              </a:solidFill>
            </a:endParaRPr>
          </a:p>
        </p:txBody>
      </p:sp>
    </p:spTree>
    <p:extLst>
      <p:ext uri="{BB962C8B-B14F-4D97-AF65-F5344CB8AC3E}">
        <p14:creationId xmlns:p14="http://schemas.microsoft.com/office/powerpoint/2010/main" val="3272055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Investigator Evaluation</a:t>
            </a:r>
          </a:p>
        </p:txBody>
      </p:sp>
      <p:sp>
        <p:nvSpPr>
          <p:cNvPr id="3" name="Content Placeholder 2"/>
          <p:cNvSpPr>
            <a:spLocks noGrp="1"/>
          </p:cNvSpPr>
          <p:nvPr>
            <p:ph idx="1"/>
          </p:nvPr>
        </p:nvSpPr>
        <p:spPr>
          <a:xfrm>
            <a:off x="411326" y="1629295"/>
            <a:ext cx="9372753" cy="5029200"/>
          </a:xfrm>
        </p:spPr>
        <p:txBody>
          <a:bodyPr>
            <a:normAutofit/>
          </a:bodyPr>
          <a:lstStyle/>
          <a:p>
            <a:pPr>
              <a:lnSpc>
                <a:spcPct val="80000"/>
              </a:lnSpc>
            </a:pPr>
            <a:r>
              <a:rPr lang="en-US" sz="2800" b="1" dirty="0">
                <a:solidFill>
                  <a:schemeClr val="tx1"/>
                </a:solidFill>
              </a:rPr>
              <a:t>Does the study meet my clinical needs for patients?</a:t>
            </a:r>
          </a:p>
          <a:p>
            <a:pPr>
              <a:lnSpc>
                <a:spcPct val="80000"/>
              </a:lnSpc>
            </a:pPr>
            <a:r>
              <a:rPr lang="en-US" sz="2800" b="1" dirty="0">
                <a:solidFill>
                  <a:schemeClr val="tx1"/>
                </a:solidFill>
              </a:rPr>
              <a:t>Can I enroll in this study based on the design and patient population?</a:t>
            </a:r>
          </a:p>
          <a:p>
            <a:pPr>
              <a:lnSpc>
                <a:spcPct val="80000"/>
              </a:lnSpc>
            </a:pPr>
            <a:r>
              <a:rPr lang="en-US" sz="2800" b="1" dirty="0">
                <a:solidFill>
                  <a:schemeClr val="tx1"/>
                </a:solidFill>
              </a:rPr>
              <a:t>Is the requirements of the study realistic and obtainable in the practice?</a:t>
            </a:r>
          </a:p>
          <a:p>
            <a:pPr>
              <a:lnSpc>
                <a:spcPct val="80000"/>
              </a:lnSpc>
            </a:pPr>
            <a:r>
              <a:rPr lang="en-US" sz="2800" b="1" dirty="0">
                <a:solidFill>
                  <a:schemeClr val="tx1"/>
                </a:solidFill>
              </a:rPr>
              <a:t>Do I have the time to participate and oversee the research at my institution for this clinical trial?</a:t>
            </a:r>
          </a:p>
          <a:p>
            <a:pPr>
              <a:lnSpc>
                <a:spcPct val="80000"/>
              </a:lnSpc>
            </a:pPr>
            <a:r>
              <a:rPr lang="en-US" sz="2800" b="1" dirty="0">
                <a:solidFill>
                  <a:schemeClr val="tx1"/>
                </a:solidFill>
              </a:rPr>
              <a:t>Any additional hurdles seen with enrolling in the clinical trial?</a:t>
            </a:r>
          </a:p>
          <a:p>
            <a:pPr>
              <a:lnSpc>
                <a:spcPct val="80000"/>
              </a:lnSpc>
            </a:pPr>
            <a:r>
              <a:rPr lang="en-US" sz="2800" b="1" dirty="0">
                <a:solidFill>
                  <a:schemeClr val="tx1"/>
                </a:solidFill>
              </a:rPr>
              <a:t>Am I and my colleagues interested in participating?</a:t>
            </a:r>
          </a:p>
        </p:txBody>
      </p:sp>
    </p:spTree>
    <p:extLst>
      <p:ext uri="{BB962C8B-B14F-4D97-AF65-F5344CB8AC3E}">
        <p14:creationId xmlns:p14="http://schemas.microsoft.com/office/powerpoint/2010/main" val="3272792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7729" y="349135"/>
            <a:ext cx="7766936" cy="941876"/>
          </a:xfrm>
        </p:spPr>
        <p:txBody>
          <a:bodyPr/>
          <a:lstStyle/>
          <a:p>
            <a:r>
              <a:rPr lang="en-US" dirty="0"/>
              <a:t>Developing a Protocol</a:t>
            </a:r>
          </a:p>
        </p:txBody>
      </p:sp>
      <p:sp>
        <p:nvSpPr>
          <p:cNvPr id="3" name="Subtitle 2"/>
          <p:cNvSpPr>
            <a:spLocks noGrp="1"/>
          </p:cNvSpPr>
          <p:nvPr>
            <p:ph type="subTitle" idx="1"/>
          </p:nvPr>
        </p:nvSpPr>
        <p:spPr>
          <a:xfrm>
            <a:off x="908550" y="1798083"/>
            <a:ext cx="7766936" cy="4311771"/>
          </a:xfrm>
        </p:spPr>
        <p:txBody>
          <a:bodyPr>
            <a:normAutofit fontScale="92500" lnSpcReduction="20000"/>
          </a:bodyPr>
          <a:lstStyle/>
          <a:p>
            <a:pPr marL="285750" indent="-285750" algn="l">
              <a:buFont typeface="Arial" panose="020B0604020202020204" pitchFamily="34" charset="0"/>
              <a:buChar char="•"/>
            </a:pPr>
            <a:r>
              <a:rPr lang="en-US" b="1" dirty="0">
                <a:solidFill>
                  <a:schemeClr val="tx1"/>
                </a:solidFill>
              </a:rPr>
              <a:t>What is a protocol and why do we need it?</a:t>
            </a:r>
          </a:p>
          <a:p>
            <a:pPr marL="285750" indent="-285750" algn="l">
              <a:buFont typeface="Arial" panose="020B0604020202020204" pitchFamily="34" charset="0"/>
              <a:buChar char="•"/>
            </a:pPr>
            <a:r>
              <a:rPr lang="en-US" b="1" dirty="0">
                <a:solidFill>
                  <a:schemeClr val="tx1"/>
                </a:solidFill>
              </a:rPr>
              <a:t>Federal Regulations supporting clinical trials and protocol development</a:t>
            </a:r>
          </a:p>
          <a:p>
            <a:pPr marL="285750" indent="-285750" algn="l">
              <a:buFont typeface="Arial" panose="020B0604020202020204" pitchFamily="34" charset="0"/>
              <a:buChar char="•"/>
            </a:pPr>
            <a:r>
              <a:rPr lang="en-US" b="1" dirty="0">
                <a:solidFill>
                  <a:schemeClr val="tx1"/>
                </a:solidFill>
              </a:rPr>
              <a:t>Who writes the protocol?</a:t>
            </a:r>
          </a:p>
          <a:p>
            <a:pPr marL="285750" indent="-285750" algn="l">
              <a:buFont typeface="Arial" panose="020B0604020202020204" pitchFamily="34" charset="0"/>
              <a:buChar char="•"/>
            </a:pPr>
            <a:r>
              <a:rPr lang="en-US" b="1" dirty="0">
                <a:solidFill>
                  <a:schemeClr val="tx1"/>
                </a:solidFill>
              </a:rPr>
              <a:t>Elements of a protocol</a:t>
            </a:r>
          </a:p>
          <a:p>
            <a:pPr marL="285750" indent="-285750" algn="l">
              <a:buFont typeface="Arial" panose="020B0604020202020204" pitchFamily="34" charset="0"/>
              <a:buChar char="•"/>
            </a:pPr>
            <a:r>
              <a:rPr lang="en-US" b="1" dirty="0">
                <a:solidFill>
                  <a:schemeClr val="tx1"/>
                </a:solidFill>
              </a:rPr>
              <a:t>Purpose of a clinical trial</a:t>
            </a:r>
          </a:p>
          <a:p>
            <a:pPr marL="285750" indent="-285750" algn="l">
              <a:buFont typeface="Arial" panose="020B0604020202020204" pitchFamily="34" charset="0"/>
              <a:buChar char="•"/>
            </a:pPr>
            <a:r>
              <a:rPr lang="en-US" b="1" dirty="0">
                <a:solidFill>
                  <a:schemeClr val="tx1"/>
                </a:solidFill>
              </a:rPr>
              <a:t>Study Design </a:t>
            </a:r>
          </a:p>
          <a:p>
            <a:pPr marL="285750" indent="-285750" algn="l">
              <a:buFont typeface="Arial" panose="020B0604020202020204" pitchFamily="34" charset="0"/>
              <a:buChar char="•"/>
            </a:pPr>
            <a:r>
              <a:rPr lang="en-US" b="1" dirty="0">
                <a:solidFill>
                  <a:schemeClr val="tx1"/>
                </a:solidFill>
              </a:rPr>
              <a:t>Types of Protocols</a:t>
            </a:r>
          </a:p>
          <a:p>
            <a:pPr marL="742950" lvl="1" indent="-285750" algn="l">
              <a:buFont typeface="Arial" panose="020B0604020202020204" pitchFamily="34" charset="0"/>
              <a:buChar char="•"/>
            </a:pPr>
            <a:r>
              <a:rPr lang="en-US" b="1" dirty="0">
                <a:solidFill>
                  <a:schemeClr val="tx1"/>
                </a:solidFill>
              </a:rPr>
              <a:t>Industry Sponsored</a:t>
            </a:r>
          </a:p>
          <a:p>
            <a:pPr marL="742950" lvl="1" indent="-285750" algn="l">
              <a:buFont typeface="Arial" panose="020B0604020202020204" pitchFamily="34" charset="0"/>
              <a:buChar char="•"/>
            </a:pPr>
            <a:r>
              <a:rPr lang="en-US" b="1" dirty="0">
                <a:solidFill>
                  <a:schemeClr val="tx1"/>
                </a:solidFill>
              </a:rPr>
              <a:t>Investigator Initiated</a:t>
            </a:r>
          </a:p>
          <a:p>
            <a:pPr marL="742950" lvl="1" indent="-285750" algn="l">
              <a:buFont typeface="Arial" panose="020B0604020202020204" pitchFamily="34" charset="0"/>
              <a:buChar char="•"/>
            </a:pPr>
            <a:r>
              <a:rPr lang="en-US" b="1" dirty="0">
                <a:solidFill>
                  <a:schemeClr val="tx1"/>
                </a:solidFill>
              </a:rPr>
              <a:t>Grant/Government/Cooperative Group Sponsored</a:t>
            </a:r>
          </a:p>
          <a:p>
            <a:pPr marL="285750" indent="-285750" algn="l">
              <a:buFont typeface="Arial" panose="020B0604020202020204" pitchFamily="34" charset="0"/>
              <a:buChar char="•"/>
            </a:pPr>
            <a:r>
              <a:rPr lang="en-US" b="1" dirty="0">
                <a:solidFill>
                  <a:schemeClr val="tx1"/>
                </a:solidFill>
              </a:rPr>
              <a:t>Clinical Trial Drug Phases</a:t>
            </a:r>
          </a:p>
          <a:p>
            <a:pPr marL="285750" indent="-285750" algn="l">
              <a:buFont typeface="Arial" panose="020B0604020202020204" pitchFamily="34" charset="0"/>
              <a:buChar char="•"/>
            </a:pPr>
            <a:r>
              <a:rPr lang="en-US" b="1" dirty="0">
                <a:solidFill>
                  <a:schemeClr val="tx1"/>
                </a:solidFill>
              </a:rPr>
              <a:t>Clinical Trial Device Stages</a:t>
            </a:r>
          </a:p>
          <a:p>
            <a:pPr marL="285750" indent="-285750" algn="l">
              <a:buFont typeface="Arial" panose="020B0604020202020204" pitchFamily="34" charset="0"/>
              <a:buChar char="•"/>
            </a:pPr>
            <a:r>
              <a:rPr lang="en-US" b="1" dirty="0">
                <a:solidFill>
                  <a:schemeClr val="tx1"/>
                </a:solidFill>
              </a:rPr>
              <a:t>Observational vs. Interventional</a:t>
            </a:r>
          </a:p>
          <a:p>
            <a:pPr marL="285750" indent="-285750" algn="l">
              <a:buFont typeface="Arial" panose="020B0604020202020204" pitchFamily="34" charset="0"/>
              <a:buChar char="•"/>
            </a:pPr>
            <a:endParaRPr lang="en-US" dirty="0"/>
          </a:p>
        </p:txBody>
      </p:sp>
    </p:spTree>
    <p:extLst>
      <p:ext uri="{BB962C8B-B14F-4D97-AF65-F5344CB8AC3E}">
        <p14:creationId xmlns:p14="http://schemas.microsoft.com/office/powerpoint/2010/main" val="1999739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Coordinator/Operations Evaluation</a:t>
            </a:r>
          </a:p>
        </p:txBody>
      </p:sp>
      <p:sp>
        <p:nvSpPr>
          <p:cNvPr id="3" name="Content Placeholder 2"/>
          <p:cNvSpPr>
            <a:spLocks noGrp="1"/>
          </p:cNvSpPr>
          <p:nvPr>
            <p:ph idx="1"/>
          </p:nvPr>
        </p:nvSpPr>
        <p:spPr>
          <a:xfrm>
            <a:off x="677333" y="1683327"/>
            <a:ext cx="9372753" cy="4842164"/>
          </a:xfrm>
        </p:spPr>
        <p:txBody>
          <a:bodyPr>
            <a:normAutofit/>
          </a:bodyPr>
          <a:lstStyle/>
          <a:p>
            <a:pPr>
              <a:lnSpc>
                <a:spcPct val="80000"/>
              </a:lnSpc>
            </a:pPr>
            <a:r>
              <a:rPr lang="en-US" sz="2800" b="1" dirty="0">
                <a:solidFill>
                  <a:schemeClr val="tx1"/>
                </a:solidFill>
              </a:rPr>
              <a:t>Learn the protocol requirements</a:t>
            </a:r>
          </a:p>
          <a:p>
            <a:pPr marL="457200" lvl="1" indent="0">
              <a:lnSpc>
                <a:spcPct val="80000"/>
              </a:lnSpc>
              <a:buNone/>
            </a:pPr>
            <a:r>
              <a:rPr lang="en-US" sz="2400" b="1" dirty="0">
                <a:solidFill>
                  <a:schemeClr val="tx1"/>
                </a:solidFill>
              </a:rPr>
              <a:t>	What do I need to do?</a:t>
            </a:r>
          </a:p>
          <a:p>
            <a:pPr>
              <a:lnSpc>
                <a:spcPct val="80000"/>
              </a:lnSpc>
            </a:pPr>
            <a:r>
              <a:rPr lang="en-US" sz="2800" b="1" dirty="0">
                <a:solidFill>
                  <a:schemeClr val="tx1"/>
                </a:solidFill>
              </a:rPr>
              <a:t>Develop checklists and data collection forms </a:t>
            </a:r>
          </a:p>
          <a:p>
            <a:pPr>
              <a:lnSpc>
                <a:spcPct val="80000"/>
              </a:lnSpc>
            </a:pPr>
            <a:r>
              <a:rPr lang="en-US" sz="2800" b="1" dirty="0">
                <a:solidFill>
                  <a:schemeClr val="tx1"/>
                </a:solidFill>
              </a:rPr>
              <a:t>Evaluate the proposed budget</a:t>
            </a:r>
          </a:p>
          <a:p>
            <a:pPr>
              <a:lnSpc>
                <a:spcPct val="80000"/>
              </a:lnSpc>
            </a:pPr>
            <a:r>
              <a:rPr lang="en-US" sz="2800" b="1" dirty="0">
                <a:solidFill>
                  <a:schemeClr val="tx1"/>
                </a:solidFill>
              </a:rPr>
              <a:t>Are there unfamiliar procedures?</a:t>
            </a:r>
          </a:p>
          <a:p>
            <a:pPr lvl="1">
              <a:lnSpc>
                <a:spcPct val="80000"/>
              </a:lnSpc>
            </a:pPr>
            <a:r>
              <a:rPr lang="en-US" sz="2400" b="1" dirty="0">
                <a:solidFill>
                  <a:schemeClr val="tx1"/>
                </a:solidFill>
              </a:rPr>
              <a:t>Specialized expertise</a:t>
            </a:r>
          </a:p>
          <a:p>
            <a:pPr lvl="1">
              <a:lnSpc>
                <a:spcPct val="80000"/>
              </a:lnSpc>
            </a:pPr>
            <a:r>
              <a:rPr lang="en-US" sz="2400" b="1" dirty="0">
                <a:solidFill>
                  <a:schemeClr val="tx1"/>
                </a:solidFill>
              </a:rPr>
              <a:t>Training</a:t>
            </a:r>
          </a:p>
          <a:p>
            <a:pPr>
              <a:lnSpc>
                <a:spcPct val="80000"/>
              </a:lnSpc>
            </a:pPr>
            <a:r>
              <a:rPr lang="en-US" sz="2800" b="1" dirty="0">
                <a:solidFill>
                  <a:schemeClr val="tx1"/>
                </a:solidFill>
              </a:rPr>
              <a:t>Time</a:t>
            </a:r>
          </a:p>
          <a:p>
            <a:pPr lvl="1">
              <a:lnSpc>
                <a:spcPct val="80000"/>
              </a:lnSpc>
            </a:pPr>
            <a:r>
              <a:rPr lang="en-US" sz="2400" b="1" dirty="0">
                <a:solidFill>
                  <a:schemeClr val="tx1"/>
                </a:solidFill>
              </a:rPr>
              <a:t>How long is study enrollment open?</a:t>
            </a:r>
          </a:p>
          <a:p>
            <a:pPr lvl="1">
              <a:lnSpc>
                <a:spcPct val="80000"/>
              </a:lnSpc>
            </a:pPr>
            <a:r>
              <a:rPr lang="en-US" sz="2400" b="1" dirty="0">
                <a:solidFill>
                  <a:schemeClr val="tx1"/>
                </a:solidFill>
              </a:rPr>
              <a:t>Does the PI have time?</a:t>
            </a:r>
          </a:p>
          <a:p>
            <a:pPr lvl="1">
              <a:lnSpc>
                <a:spcPct val="80000"/>
              </a:lnSpc>
            </a:pPr>
            <a:r>
              <a:rPr lang="en-US" sz="2400" b="1" dirty="0">
                <a:solidFill>
                  <a:schemeClr val="tx1"/>
                </a:solidFill>
              </a:rPr>
              <a:t>Are study personnel over-committed?</a:t>
            </a:r>
            <a:endParaRPr lang="en-US" b="1" dirty="0">
              <a:solidFill>
                <a:schemeClr val="tx1"/>
              </a:solidFill>
            </a:endParaRPr>
          </a:p>
        </p:txBody>
      </p:sp>
    </p:spTree>
    <p:extLst>
      <p:ext uri="{BB962C8B-B14F-4D97-AF65-F5344CB8AC3E}">
        <p14:creationId xmlns:p14="http://schemas.microsoft.com/office/powerpoint/2010/main" val="3490919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Understanding the parameters</a:t>
            </a:r>
          </a:p>
        </p:txBody>
      </p:sp>
      <p:sp>
        <p:nvSpPr>
          <p:cNvPr id="3" name="Content Placeholder 2"/>
          <p:cNvSpPr>
            <a:spLocks noGrp="1"/>
          </p:cNvSpPr>
          <p:nvPr>
            <p:ph idx="1"/>
          </p:nvPr>
        </p:nvSpPr>
        <p:spPr>
          <a:xfrm>
            <a:off x="677334" y="1569027"/>
            <a:ext cx="8596668" cy="4472335"/>
          </a:xfrm>
        </p:spPr>
        <p:txBody>
          <a:bodyPr>
            <a:normAutofit/>
          </a:bodyPr>
          <a:lstStyle/>
          <a:p>
            <a:r>
              <a:rPr lang="en-US" sz="2000" b="1" dirty="0">
                <a:solidFill>
                  <a:schemeClr val="tx1"/>
                </a:solidFill>
              </a:rPr>
              <a:t>Review stopping rules</a:t>
            </a:r>
          </a:p>
          <a:p>
            <a:r>
              <a:rPr lang="en-US" sz="2000" b="1" dirty="0">
                <a:solidFill>
                  <a:schemeClr val="tx1"/>
                </a:solidFill>
              </a:rPr>
              <a:t>Understanding the toxicity assessment, grading and action for treatment, concomitant medications, etc. are essential in the care planning for the patients</a:t>
            </a:r>
          </a:p>
          <a:p>
            <a:r>
              <a:rPr lang="en-US" sz="2000" b="1" dirty="0">
                <a:solidFill>
                  <a:schemeClr val="tx1"/>
                </a:solidFill>
              </a:rPr>
              <a:t>Working with additional departments, including pharmacy, to ensure the safety of the patient is the focus and everyone is aware of the parameters for treating the patient and toxicities</a:t>
            </a:r>
          </a:p>
          <a:p>
            <a:r>
              <a:rPr lang="en-US" sz="2000" b="1" dirty="0">
                <a:solidFill>
                  <a:schemeClr val="tx1"/>
                </a:solidFill>
              </a:rPr>
              <a:t>Sharing the protocol with the treatment team for the patient</a:t>
            </a:r>
          </a:p>
          <a:p>
            <a:r>
              <a:rPr lang="en-US" sz="2000" b="1" dirty="0">
                <a:solidFill>
                  <a:schemeClr val="tx1"/>
                </a:solidFill>
              </a:rPr>
              <a:t>Working with the sponsor (such a device rep) to help with training of staff, compliance with device placement and procedure</a:t>
            </a:r>
          </a:p>
        </p:txBody>
      </p:sp>
    </p:spTree>
    <p:extLst>
      <p:ext uri="{BB962C8B-B14F-4D97-AF65-F5344CB8AC3E}">
        <p14:creationId xmlns:p14="http://schemas.microsoft.com/office/powerpoint/2010/main" val="522813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Deviations and Safety Reporting</a:t>
            </a:r>
          </a:p>
        </p:txBody>
      </p:sp>
      <p:sp>
        <p:nvSpPr>
          <p:cNvPr id="3" name="Content Placeholder 2"/>
          <p:cNvSpPr>
            <a:spLocks noGrp="1"/>
          </p:cNvSpPr>
          <p:nvPr>
            <p:ph idx="1"/>
          </p:nvPr>
        </p:nvSpPr>
        <p:spPr>
          <a:xfrm>
            <a:off x="677334" y="1579419"/>
            <a:ext cx="8596668" cy="4461944"/>
          </a:xfrm>
        </p:spPr>
        <p:txBody>
          <a:bodyPr>
            <a:normAutofit fontScale="92500" lnSpcReduction="10000"/>
          </a:bodyPr>
          <a:lstStyle/>
          <a:p>
            <a:r>
              <a:rPr lang="en-US" b="1" dirty="0">
                <a:solidFill>
                  <a:schemeClr val="tx1"/>
                </a:solidFill>
              </a:rPr>
              <a:t>When issues arise, address immediately.  DO NOT hide or ignore, rather address with identifying the issue, reporting timely and addressing what has been done to prevent from occurring again in the future</a:t>
            </a:r>
          </a:p>
          <a:p>
            <a:r>
              <a:rPr lang="en-US" b="1" dirty="0">
                <a:solidFill>
                  <a:schemeClr val="tx1"/>
                </a:solidFill>
              </a:rPr>
              <a:t>Deviations are events that occur that are not in compliance with the protocol.  The can range from minor to major.  All must to be reported on the clinical trial, some within 5 business days to the IRB</a:t>
            </a:r>
          </a:p>
          <a:p>
            <a:pPr lvl="1"/>
            <a:r>
              <a:rPr lang="en-US" b="1" dirty="0">
                <a:solidFill>
                  <a:schemeClr val="tx1"/>
                </a:solidFill>
              </a:rPr>
              <a:t>Minor: labs performed 1 day outside the protocol specified window</a:t>
            </a:r>
          </a:p>
          <a:p>
            <a:pPr lvl="1"/>
            <a:r>
              <a:rPr lang="en-US" b="1" dirty="0">
                <a:solidFill>
                  <a:schemeClr val="tx1"/>
                </a:solidFill>
              </a:rPr>
              <a:t>Major: labs were not collected on this patient for the duration of the clinical trial enrollment</a:t>
            </a:r>
          </a:p>
          <a:p>
            <a:r>
              <a:rPr lang="en-US" b="1" dirty="0">
                <a:solidFill>
                  <a:schemeClr val="tx1"/>
                </a:solidFill>
              </a:rPr>
              <a:t>Any issues concerning safety, serious and non-serious, must be reported on the trial, serious events must be reported with 24 hours</a:t>
            </a:r>
          </a:p>
          <a:p>
            <a:pPr lvl="1"/>
            <a:r>
              <a:rPr lang="en-US" b="1" dirty="0">
                <a:solidFill>
                  <a:schemeClr val="tx1"/>
                </a:solidFill>
              </a:rPr>
              <a:t>Non-serious: any untoward medical event that is possibly related to the study drug or device that is not deemed serious (see below for serious)</a:t>
            </a:r>
          </a:p>
          <a:p>
            <a:pPr lvl="1"/>
            <a:r>
              <a:rPr lang="en-US" b="1" dirty="0">
                <a:solidFill>
                  <a:schemeClr val="tx1"/>
                </a:solidFill>
              </a:rPr>
              <a:t>Serious:  any untoward medical event that is life-threatening, initial or prolonged hospitalization, disability or permanent damage, congenital anomaly/birth defect, required intervention to prevent permanent impairment or damage (device) or death</a:t>
            </a:r>
          </a:p>
        </p:txBody>
      </p:sp>
    </p:spTree>
    <p:extLst>
      <p:ext uri="{BB962C8B-B14F-4D97-AF65-F5344CB8AC3E}">
        <p14:creationId xmlns:p14="http://schemas.microsoft.com/office/powerpoint/2010/main" val="27849805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Protocol Amendments and Revisions</a:t>
            </a:r>
          </a:p>
        </p:txBody>
      </p:sp>
      <p:sp>
        <p:nvSpPr>
          <p:cNvPr id="3" name="Content Placeholder 2"/>
          <p:cNvSpPr>
            <a:spLocks noGrp="1"/>
          </p:cNvSpPr>
          <p:nvPr>
            <p:ph idx="1"/>
          </p:nvPr>
        </p:nvSpPr>
        <p:spPr/>
        <p:txBody>
          <a:bodyPr>
            <a:normAutofit/>
          </a:bodyPr>
          <a:lstStyle/>
          <a:p>
            <a:r>
              <a:rPr lang="en-US" sz="2000" dirty="0">
                <a:solidFill>
                  <a:schemeClr val="tx1"/>
                </a:solidFill>
              </a:rPr>
              <a:t>Amendments and revisions are used to update the parameters of the study based on data from patients enrolled, comparison data of current marketed products or information requested from the FDA</a:t>
            </a:r>
          </a:p>
          <a:p>
            <a:r>
              <a:rPr lang="en-US" sz="2000" dirty="0">
                <a:solidFill>
                  <a:schemeClr val="tx1"/>
                </a:solidFill>
              </a:rPr>
              <a:t>Each amendment or revision should be reviewed to updated or address any changes necessary for the plan of treatment of the patients</a:t>
            </a:r>
          </a:p>
          <a:p>
            <a:r>
              <a:rPr lang="en-US" sz="2000" dirty="0">
                <a:solidFill>
                  <a:schemeClr val="tx1"/>
                </a:solidFill>
              </a:rPr>
              <a:t>All amendments and revisions are still subjects to IRB approval, and may require re-consent of patients currently enrolled (i.e. additional safety data available)</a:t>
            </a:r>
          </a:p>
        </p:txBody>
      </p:sp>
    </p:spTree>
    <p:extLst>
      <p:ext uri="{BB962C8B-B14F-4D97-AF65-F5344CB8AC3E}">
        <p14:creationId xmlns:p14="http://schemas.microsoft.com/office/powerpoint/2010/main" val="2726167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External Reporting</a:t>
            </a:r>
          </a:p>
        </p:txBody>
      </p:sp>
      <p:sp>
        <p:nvSpPr>
          <p:cNvPr id="3" name="Content Placeholder 2"/>
          <p:cNvSpPr>
            <a:spLocks noGrp="1"/>
          </p:cNvSpPr>
          <p:nvPr>
            <p:ph idx="1"/>
          </p:nvPr>
        </p:nvSpPr>
        <p:spPr/>
        <p:txBody>
          <a:bodyPr>
            <a:normAutofit/>
          </a:bodyPr>
          <a:lstStyle/>
          <a:p>
            <a:r>
              <a:rPr lang="en-US" sz="2400" dirty="0">
                <a:solidFill>
                  <a:schemeClr val="tx1"/>
                </a:solidFill>
              </a:rPr>
              <a:t>Studies report to data safety monitoring committees (internal or external) to ensure the ongoing safety and data compliance of the study</a:t>
            </a:r>
          </a:p>
          <a:p>
            <a:r>
              <a:rPr lang="en-US" sz="2400" dirty="0">
                <a:solidFill>
                  <a:schemeClr val="tx1"/>
                </a:solidFill>
              </a:rPr>
              <a:t>Report all events, as requested, to the board(s) in accordance to the protocol</a:t>
            </a:r>
          </a:p>
          <a:p>
            <a:r>
              <a:rPr lang="en-US" sz="2400" dirty="0">
                <a:solidFill>
                  <a:schemeClr val="tx1"/>
                </a:solidFill>
              </a:rPr>
              <a:t>May be required to report to the FDA </a:t>
            </a:r>
          </a:p>
        </p:txBody>
      </p:sp>
    </p:spTree>
    <p:extLst>
      <p:ext uri="{BB962C8B-B14F-4D97-AF65-F5344CB8AC3E}">
        <p14:creationId xmlns:p14="http://schemas.microsoft.com/office/powerpoint/2010/main" val="3620822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r>
              <a:rPr lang="en-US" sz="2000" b="1" dirty="0">
                <a:solidFill>
                  <a:schemeClr val="tx1"/>
                </a:solidFill>
              </a:rPr>
              <a:t>Developing the protocol is the road map of how the study is to be conducted.  This is the parameters of how everyone will enrolling and treat patients uniformly in the clinical trial.</a:t>
            </a:r>
          </a:p>
          <a:p>
            <a:endParaRPr lang="en-US" sz="2000" b="1" dirty="0">
              <a:solidFill>
                <a:schemeClr val="tx1"/>
              </a:solidFill>
            </a:endParaRPr>
          </a:p>
          <a:p>
            <a:r>
              <a:rPr lang="en-US" sz="2000" b="1" dirty="0">
                <a:solidFill>
                  <a:schemeClr val="tx1"/>
                </a:solidFill>
              </a:rPr>
              <a:t>Compliance or following the protocol, regardless of who developed it, is essential to clean and consistent data on the product being evaluated.  Ensuring understanding of parameters, reporting and treatment is instrumental to executing the clinical trial in a safe and effective way.</a:t>
            </a:r>
          </a:p>
        </p:txBody>
      </p:sp>
    </p:spTree>
    <p:extLst>
      <p:ext uri="{BB962C8B-B14F-4D97-AF65-F5344CB8AC3E}">
        <p14:creationId xmlns:p14="http://schemas.microsoft.com/office/powerpoint/2010/main" val="1972941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7729" y="349135"/>
            <a:ext cx="7766936" cy="941876"/>
          </a:xfrm>
        </p:spPr>
        <p:txBody>
          <a:bodyPr/>
          <a:lstStyle/>
          <a:p>
            <a:r>
              <a:rPr lang="en-US" dirty="0"/>
              <a:t>What is a protocol?</a:t>
            </a:r>
          </a:p>
        </p:txBody>
      </p:sp>
      <p:sp>
        <p:nvSpPr>
          <p:cNvPr id="3" name="Subtitle 2"/>
          <p:cNvSpPr>
            <a:spLocks noGrp="1"/>
          </p:cNvSpPr>
          <p:nvPr>
            <p:ph type="subTitle" idx="1"/>
          </p:nvPr>
        </p:nvSpPr>
        <p:spPr>
          <a:xfrm>
            <a:off x="908550" y="1798084"/>
            <a:ext cx="7766936" cy="2823792"/>
          </a:xfrm>
        </p:spPr>
        <p:txBody>
          <a:bodyPr>
            <a:normAutofit fontScale="92500" lnSpcReduction="20000"/>
          </a:bodyPr>
          <a:lstStyle/>
          <a:p>
            <a:pPr algn="l"/>
            <a:r>
              <a:rPr lang="en-US" sz="2400" b="1" dirty="0">
                <a:solidFill>
                  <a:schemeClr val="tx1"/>
                </a:solidFill>
              </a:rPr>
              <a:t>A detailed plan that describes a clinical study:</a:t>
            </a:r>
          </a:p>
          <a:p>
            <a:pPr algn="l"/>
            <a:endParaRPr lang="en-US" sz="2400" b="1" dirty="0">
              <a:solidFill>
                <a:schemeClr val="tx1"/>
              </a:solidFill>
            </a:endParaRPr>
          </a:p>
          <a:p>
            <a:pPr lvl="1" algn="l"/>
            <a:r>
              <a:rPr lang="en-US" sz="2400" b="1" dirty="0">
                <a:solidFill>
                  <a:schemeClr val="tx1"/>
                </a:solidFill>
              </a:rPr>
              <a:t>Objectives</a:t>
            </a:r>
          </a:p>
          <a:p>
            <a:pPr lvl="1" algn="l"/>
            <a:endParaRPr lang="en-US" sz="2400" b="1" dirty="0">
              <a:solidFill>
                <a:schemeClr val="tx1"/>
              </a:solidFill>
            </a:endParaRPr>
          </a:p>
          <a:p>
            <a:pPr lvl="1" algn="l"/>
            <a:r>
              <a:rPr lang="en-US" sz="2400" b="1" dirty="0">
                <a:solidFill>
                  <a:schemeClr val="tx1"/>
                </a:solidFill>
              </a:rPr>
              <a:t>Design</a:t>
            </a:r>
          </a:p>
          <a:p>
            <a:pPr lvl="1" algn="l"/>
            <a:endParaRPr lang="en-US" sz="2400" b="1" dirty="0">
              <a:solidFill>
                <a:schemeClr val="tx1"/>
              </a:solidFill>
            </a:endParaRPr>
          </a:p>
          <a:p>
            <a:pPr lvl="1" algn="l"/>
            <a:r>
              <a:rPr lang="en-US" sz="2400" b="1" dirty="0">
                <a:solidFill>
                  <a:schemeClr val="tx1"/>
                </a:solidFill>
              </a:rPr>
              <a:t>Methodology</a:t>
            </a:r>
          </a:p>
          <a:p>
            <a:endParaRPr lang="en-US" dirty="0"/>
          </a:p>
        </p:txBody>
      </p:sp>
    </p:spTree>
    <p:extLst>
      <p:ext uri="{BB962C8B-B14F-4D97-AF65-F5344CB8AC3E}">
        <p14:creationId xmlns:p14="http://schemas.microsoft.com/office/powerpoint/2010/main" val="3554089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Why do we need a Protocol?</a:t>
            </a:r>
          </a:p>
        </p:txBody>
      </p:sp>
      <p:sp>
        <p:nvSpPr>
          <p:cNvPr id="3" name="Content Placeholder 2"/>
          <p:cNvSpPr>
            <a:spLocks noGrp="1"/>
          </p:cNvSpPr>
          <p:nvPr>
            <p:ph idx="1"/>
          </p:nvPr>
        </p:nvSpPr>
        <p:spPr/>
        <p:txBody>
          <a:bodyPr/>
          <a:lstStyle/>
          <a:p>
            <a:r>
              <a:rPr lang="en-US" sz="2400" b="1" dirty="0">
                <a:solidFill>
                  <a:schemeClr val="tx1"/>
                </a:solidFill>
              </a:rPr>
              <a:t>To ensure:</a:t>
            </a:r>
          </a:p>
          <a:p>
            <a:pPr marL="0" indent="0">
              <a:buNone/>
            </a:pPr>
            <a:endParaRPr lang="en-US" sz="2400" b="1" dirty="0">
              <a:solidFill>
                <a:schemeClr val="tx1"/>
              </a:solidFill>
            </a:endParaRPr>
          </a:p>
          <a:p>
            <a:pPr lvl="1"/>
            <a:r>
              <a:rPr lang="en-US" sz="2400" b="1" dirty="0">
                <a:solidFill>
                  <a:schemeClr val="tx1"/>
                </a:solidFill>
              </a:rPr>
              <a:t>Patient safety</a:t>
            </a:r>
          </a:p>
          <a:p>
            <a:pPr lvl="1"/>
            <a:r>
              <a:rPr lang="en-US" sz="2400" b="1" dirty="0">
                <a:solidFill>
                  <a:schemeClr val="tx1"/>
                </a:solidFill>
              </a:rPr>
              <a:t>Scientific Validity</a:t>
            </a:r>
          </a:p>
          <a:p>
            <a:pPr lvl="1"/>
            <a:r>
              <a:rPr lang="en-US" sz="2400" b="1" dirty="0">
                <a:solidFill>
                  <a:schemeClr val="tx1"/>
                </a:solidFill>
              </a:rPr>
              <a:t>Replicate the science if necessary</a:t>
            </a:r>
          </a:p>
          <a:p>
            <a:pPr lvl="1"/>
            <a:r>
              <a:rPr lang="en-US" sz="2400" b="1" dirty="0">
                <a:solidFill>
                  <a:schemeClr val="tx1"/>
                </a:solidFill>
              </a:rPr>
              <a:t>Regulatory requirements</a:t>
            </a:r>
          </a:p>
          <a:p>
            <a:endParaRPr lang="en-US" dirty="0"/>
          </a:p>
        </p:txBody>
      </p:sp>
    </p:spTree>
    <p:extLst>
      <p:ext uri="{BB962C8B-B14F-4D97-AF65-F5344CB8AC3E}">
        <p14:creationId xmlns:p14="http://schemas.microsoft.com/office/powerpoint/2010/main" val="475677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3489" y="85283"/>
            <a:ext cx="7766936" cy="1646302"/>
          </a:xfrm>
        </p:spPr>
        <p:txBody>
          <a:bodyPr/>
          <a:lstStyle/>
          <a:p>
            <a:pPr algn="ctr"/>
            <a:r>
              <a:rPr lang="en-US" sz="4000" dirty="0"/>
              <a:t>Federal Regulations that apply to clinical trials</a:t>
            </a:r>
          </a:p>
        </p:txBody>
      </p:sp>
      <p:sp>
        <p:nvSpPr>
          <p:cNvPr id="3" name="Subtitle 2"/>
          <p:cNvSpPr>
            <a:spLocks noGrp="1"/>
          </p:cNvSpPr>
          <p:nvPr>
            <p:ph type="subTitle" idx="1"/>
          </p:nvPr>
        </p:nvSpPr>
        <p:spPr>
          <a:xfrm>
            <a:off x="1507067" y="1878677"/>
            <a:ext cx="7766936" cy="3269056"/>
          </a:xfrm>
        </p:spPr>
        <p:txBody>
          <a:bodyPr>
            <a:normAutofit fontScale="77500" lnSpcReduction="20000"/>
          </a:bodyPr>
          <a:lstStyle/>
          <a:p>
            <a:pPr algn="l"/>
            <a:r>
              <a:rPr lang="en-US" sz="2800" b="1" dirty="0">
                <a:solidFill>
                  <a:schemeClr val="tx1"/>
                </a:solidFill>
              </a:rPr>
              <a:t>45 CFR 46</a:t>
            </a:r>
          </a:p>
          <a:p>
            <a:pPr lvl="1" algn="l"/>
            <a:r>
              <a:rPr lang="en-US" sz="2400" b="1" dirty="0">
                <a:solidFill>
                  <a:schemeClr val="tx1"/>
                </a:solidFill>
              </a:rPr>
              <a:t>Applies to research involving human subjects conducted, supported or regulated by any federal department or agency</a:t>
            </a:r>
          </a:p>
          <a:p>
            <a:pPr lvl="1" algn="l"/>
            <a:r>
              <a:rPr lang="en-US" sz="2400" b="1" dirty="0">
                <a:solidFill>
                  <a:schemeClr val="tx1"/>
                </a:solidFill>
              </a:rPr>
              <a:t>IRB’s are required to review and approve research</a:t>
            </a:r>
          </a:p>
          <a:p>
            <a:pPr lvl="1" algn="l"/>
            <a:r>
              <a:rPr lang="en-US" sz="2400" b="1" dirty="0">
                <a:solidFill>
                  <a:schemeClr val="tx1"/>
                </a:solidFill>
              </a:rPr>
              <a:t>IRBs have the authority to suspend or terminate approval of research that puts subjects at risk or is not conducted in accordance with IRB requirements</a:t>
            </a:r>
          </a:p>
          <a:p>
            <a:pPr algn="l"/>
            <a:endParaRPr lang="en-US" sz="2400" b="1" dirty="0">
              <a:solidFill>
                <a:schemeClr val="tx1"/>
              </a:solidFill>
            </a:endParaRPr>
          </a:p>
          <a:p>
            <a:pPr algn="l"/>
            <a:r>
              <a:rPr lang="en-US" sz="2800" b="1" dirty="0">
                <a:solidFill>
                  <a:schemeClr val="tx1"/>
                </a:solidFill>
              </a:rPr>
              <a:t>21 CFR 50, and 312 or 812 </a:t>
            </a:r>
          </a:p>
          <a:p>
            <a:pPr lvl="1" algn="l"/>
            <a:r>
              <a:rPr lang="en-US" sz="2400" b="1" dirty="0">
                <a:solidFill>
                  <a:schemeClr val="tx1"/>
                </a:solidFill>
              </a:rPr>
              <a:t>Applies to FDA regulated studies</a:t>
            </a:r>
            <a:endParaRPr lang="en-US" b="1" dirty="0">
              <a:solidFill>
                <a:schemeClr val="tx1"/>
              </a:solidFill>
            </a:endParaRPr>
          </a:p>
          <a:p>
            <a:pPr algn="l"/>
            <a:endParaRPr lang="en-US" dirty="0"/>
          </a:p>
        </p:txBody>
      </p:sp>
    </p:spTree>
    <p:extLst>
      <p:ext uri="{BB962C8B-B14F-4D97-AF65-F5344CB8AC3E}">
        <p14:creationId xmlns:p14="http://schemas.microsoft.com/office/powerpoint/2010/main" val="1950990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1644" y="60345"/>
            <a:ext cx="8559108" cy="1646302"/>
          </a:xfrm>
        </p:spPr>
        <p:txBody>
          <a:bodyPr/>
          <a:lstStyle/>
          <a:p>
            <a:r>
              <a:rPr lang="en-US" dirty="0"/>
              <a:t>Who writes the protocol?</a:t>
            </a:r>
          </a:p>
        </p:txBody>
      </p:sp>
      <p:sp>
        <p:nvSpPr>
          <p:cNvPr id="3" name="Subtitle 2"/>
          <p:cNvSpPr>
            <a:spLocks noGrp="1"/>
          </p:cNvSpPr>
          <p:nvPr>
            <p:ph type="subTitle" idx="1"/>
          </p:nvPr>
        </p:nvSpPr>
        <p:spPr>
          <a:xfrm>
            <a:off x="1548631" y="2094808"/>
            <a:ext cx="7766936" cy="3377121"/>
          </a:xfrm>
        </p:spPr>
        <p:txBody>
          <a:bodyPr/>
          <a:lstStyle/>
          <a:p>
            <a:pPr algn="l">
              <a:lnSpc>
                <a:spcPct val="90000"/>
              </a:lnSpc>
            </a:pPr>
            <a:r>
              <a:rPr lang="en-US" sz="2400" b="1" dirty="0">
                <a:solidFill>
                  <a:schemeClr val="tx1"/>
                </a:solidFill>
              </a:rPr>
              <a:t>Sponsor</a:t>
            </a:r>
          </a:p>
          <a:p>
            <a:pPr algn="l">
              <a:lnSpc>
                <a:spcPct val="90000"/>
              </a:lnSpc>
            </a:pPr>
            <a:r>
              <a:rPr lang="en-US" dirty="0"/>
              <a:t>	</a:t>
            </a:r>
            <a:r>
              <a:rPr lang="en-US" dirty="0">
                <a:solidFill>
                  <a:schemeClr val="tx1"/>
                </a:solidFill>
              </a:rPr>
              <a:t>Pharmaceutical or Biotech company</a:t>
            </a:r>
          </a:p>
          <a:p>
            <a:pPr algn="l">
              <a:lnSpc>
                <a:spcPct val="90000"/>
              </a:lnSpc>
            </a:pPr>
            <a:r>
              <a:rPr lang="en-US" dirty="0">
                <a:solidFill>
                  <a:schemeClr val="tx1"/>
                </a:solidFill>
              </a:rPr>
              <a:t>	Medical Device company</a:t>
            </a:r>
          </a:p>
          <a:p>
            <a:pPr algn="l">
              <a:lnSpc>
                <a:spcPct val="90000"/>
              </a:lnSpc>
            </a:pPr>
            <a:endParaRPr lang="en-US" sz="2400" b="1" dirty="0">
              <a:solidFill>
                <a:schemeClr val="tx1"/>
              </a:solidFill>
            </a:endParaRPr>
          </a:p>
          <a:p>
            <a:pPr algn="l">
              <a:lnSpc>
                <a:spcPct val="90000"/>
              </a:lnSpc>
            </a:pPr>
            <a:r>
              <a:rPr lang="en-US" sz="2400" b="1" dirty="0">
                <a:solidFill>
                  <a:schemeClr val="tx1"/>
                </a:solidFill>
              </a:rPr>
              <a:t>Investigators</a:t>
            </a:r>
          </a:p>
          <a:p>
            <a:pPr lvl="1" algn="l">
              <a:lnSpc>
                <a:spcPct val="90000"/>
              </a:lnSpc>
            </a:pPr>
            <a:r>
              <a:rPr lang="en-US" dirty="0">
                <a:solidFill>
                  <a:schemeClr val="tx1"/>
                </a:solidFill>
              </a:rPr>
              <a:t>Investigator initiated</a:t>
            </a:r>
          </a:p>
          <a:p>
            <a:pPr lvl="1" algn="l">
              <a:lnSpc>
                <a:spcPct val="90000"/>
              </a:lnSpc>
            </a:pPr>
            <a:r>
              <a:rPr lang="en-US" dirty="0">
                <a:solidFill>
                  <a:schemeClr val="tx1"/>
                </a:solidFill>
              </a:rPr>
              <a:t>UTHSC Investigator or investigator at another institution</a:t>
            </a:r>
          </a:p>
          <a:p>
            <a:pPr algn="l"/>
            <a:endParaRPr lang="en-US" dirty="0"/>
          </a:p>
        </p:txBody>
      </p:sp>
    </p:spTree>
    <p:extLst>
      <p:ext uri="{BB962C8B-B14F-4D97-AF65-F5344CB8AC3E}">
        <p14:creationId xmlns:p14="http://schemas.microsoft.com/office/powerpoint/2010/main" val="1084478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Elements of a Protocol</a:t>
            </a:r>
          </a:p>
        </p:txBody>
      </p:sp>
      <p:sp>
        <p:nvSpPr>
          <p:cNvPr id="3" name="Content Placeholder 2"/>
          <p:cNvSpPr>
            <a:spLocks noGrp="1"/>
          </p:cNvSpPr>
          <p:nvPr>
            <p:ph idx="1"/>
          </p:nvPr>
        </p:nvSpPr>
        <p:spPr>
          <a:xfrm>
            <a:off x="677334" y="1504604"/>
            <a:ext cx="8596668" cy="4846319"/>
          </a:xfrm>
        </p:spPr>
        <p:txBody>
          <a:bodyPr>
            <a:normAutofit lnSpcReduction="10000"/>
          </a:bodyPr>
          <a:lstStyle/>
          <a:p>
            <a:pPr>
              <a:lnSpc>
                <a:spcPct val="80000"/>
              </a:lnSpc>
            </a:pPr>
            <a:r>
              <a:rPr lang="en-US" sz="2400" b="1" dirty="0">
                <a:solidFill>
                  <a:schemeClr val="tx1"/>
                </a:solidFill>
              </a:rPr>
              <a:t>Title</a:t>
            </a:r>
          </a:p>
          <a:p>
            <a:pPr>
              <a:lnSpc>
                <a:spcPct val="80000"/>
              </a:lnSpc>
            </a:pPr>
            <a:r>
              <a:rPr lang="en-US" sz="2400" b="1" dirty="0">
                <a:solidFill>
                  <a:schemeClr val="tx1"/>
                </a:solidFill>
              </a:rPr>
              <a:t>Introduction, background, rational, literature review</a:t>
            </a:r>
          </a:p>
          <a:p>
            <a:pPr>
              <a:lnSpc>
                <a:spcPct val="80000"/>
              </a:lnSpc>
            </a:pPr>
            <a:r>
              <a:rPr lang="en-US" sz="2400" b="1" dirty="0">
                <a:solidFill>
                  <a:schemeClr val="tx1"/>
                </a:solidFill>
              </a:rPr>
              <a:t>Purpose(s), Objective(s)</a:t>
            </a:r>
          </a:p>
          <a:p>
            <a:pPr>
              <a:lnSpc>
                <a:spcPct val="80000"/>
              </a:lnSpc>
            </a:pPr>
            <a:r>
              <a:rPr lang="en-US" sz="2400" b="1" dirty="0">
                <a:solidFill>
                  <a:schemeClr val="tx1"/>
                </a:solidFill>
              </a:rPr>
              <a:t>Research Methods/ Study design</a:t>
            </a:r>
          </a:p>
          <a:p>
            <a:pPr lvl="2">
              <a:lnSpc>
                <a:spcPct val="80000"/>
              </a:lnSpc>
            </a:pPr>
            <a:r>
              <a:rPr lang="en-US" sz="1800" b="1" dirty="0">
                <a:solidFill>
                  <a:schemeClr val="tx1"/>
                </a:solidFill>
              </a:rPr>
              <a:t>Endpoints</a:t>
            </a:r>
          </a:p>
          <a:p>
            <a:pPr lvl="2">
              <a:lnSpc>
                <a:spcPct val="80000"/>
              </a:lnSpc>
            </a:pPr>
            <a:r>
              <a:rPr lang="en-US" sz="1800" b="1" dirty="0">
                <a:solidFill>
                  <a:schemeClr val="tx1"/>
                </a:solidFill>
              </a:rPr>
              <a:t>Stopping Rules</a:t>
            </a:r>
          </a:p>
          <a:p>
            <a:pPr lvl="2">
              <a:lnSpc>
                <a:spcPct val="80000"/>
              </a:lnSpc>
            </a:pPr>
            <a:r>
              <a:rPr lang="en-US" sz="1800" b="1" dirty="0">
                <a:solidFill>
                  <a:schemeClr val="tx1"/>
                </a:solidFill>
              </a:rPr>
              <a:t>Duration</a:t>
            </a:r>
          </a:p>
          <a:p>
            <a:pPr lvl="2">
              <a:lnSpc>
                <a:spcPct val="80000"/>
              </a:lnSpc>
            </a:pPr>
            <a:r>
              <a:rPr lang="en-US" sz="1800" b="1" dirty="0">
                <a:solidFill>
                  <a:schemeClr val="tx1"/>
                </a:solidFill>
              </a:rPr>
              <a:t>Drug/ Device/ Interventions schedule, modifications, precautions</a:t>
            </a:r>
          </a:p>
          <a:p>
            <a:pPr lvl="2">
              <a:lnSpc>
                <a:spcPct val="80000"/>
              </a:lnSpc>
            </a:pPr>
            <a:r>
              <a:rPr lang="en-US" sz="1800" b="1" dirty="0">
                <a:solidFill>
                  <a:schemeClr val="tx1"/>
                </a:solidFill>
              </a:rPr>
              <a:t>Study procedures</a:t>
            </a:r>
          </a:p>
          <a:p>
            <a:pPr lvl="2">
              <a:lnSpc>
                <a:spcPct val="80000"/>
              </a:lnSpc>
            </a:pPr>
            <a:r>
              <a:rPr lang="en-US" sz="1800" b="1" dirty="0">
                <a:solidFill>
                  <a:schemeClr val="tx1"/>
                </a:solidFill>
              </a:rPr>
              <a:t>Subjects (#, inclusion/exclusion, withdrawal criteria)</a:t>
            </a:r>
          </a:p>
          <a:p>
            <a:pPr lvl="2">
              <a:lnSpc>
                <a:spcPct val="80000"/>
              </a:lnSpc>
            </a:pPr>
            <a:r>
              <a:rPr lang="en-US" sz="1800" b="1" dirty="0">
                <a:solidFill>
                  <a:schemeClr val="tx1"/>
                </a:solidFill>
              </a:rPr>
              <a:t>Safety Assessments</a:t>
            </a:r>
          </a:p>
          <a:p>
            <a:pPr>
              <a:lnSpc>
                <a:spcPct val="80000"/>
              </a:lnSpc>
            </a:pPr>
            <a:r>
              <a:rPr lang="en-US" sz="2400" b="1" dirty="0">
                <a:solidFill>
                  <a:schemeClr val="tx1"/>
                </a:solidFill>
              </a:rPr>
              <a:t>Risks / Benefits</a:t>
            </a:r>
          </a:p>
          <a:p>
            <a:pPr>
              <a:lnSpc>
                <a:spcPct val="80000"/>
              </a:lnSpc>
            </a:pPr>
            <a:r>
              <a:rPr lang="en-US" sz="2400" b="1" dirty="0">
                <a:solidFill>
                  <a:schemeClr val="tx1"/>
                </a:solidFill>
              </a:rPr>
              <a:t>Statistical Analysis</a:t>
            </a:r>
          </a:p>
          <a:p>
            <a:endParaRPr lang="en-US" dirty="0"/>
          </a:p>
        </p:txBody>
      </p:sp>
    </p:spTree>
    <p:extLst>
      <p:ext uri="{BB962C8B-B14F-4D97-AF65-F5344CB8AC3E}">
        <p14:creationId xmlns:p14="http://schemas.microsoft.com/office/powerpoint/2010/main" val="875212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021" y="310342"/>
            <a:ext cx="8596668" cy="1320800"/>
          </a:xfrm>
        </p:spPr>
        <p:txBody>
          <a:bodyPr>
            <a:normAutofit/>
          </a:bodyPr>
          <a:lstStyle/>
          <a:p>
            <a:r>
              <a:rPr lang="en-US" sz="4000" b="1" dirty="0"/>
              <a:t>Purpose of Clinical Trials</a:t>
            </a:r>
          </a:p>
        </p:txBody>
      </p:sp>
      <p:sp>
        <p:nvSpPr>
          <p:cNvPr id="3" name="Content Placeholder 2"/>
          <p:cNvSpPr>
            <a:spLocks noGrp="1"/>
          </p:cNvSpPr>
          <p:nvPr>
            <p:ph idx="1"/>
          </p:nvPr>
        </p:nvSpPr>
        <p:spPr>
          <a:xfrm>
            <a:off x="677334" y="1404851"/>
            <a:ext cx="8596668" cy="5187142"/>
          </a:xfrm>
        </p:spPr>
        <p:txBody>
          <a:bodyPr>
            <a:normAutofit fontScale="92500" lnSpcReduction="10000"/>
          </a:bodyPr>
          <a:lstStyle/>
          <a:p>
            <a:r>
              <a:rPr lang="en-US" sz="2400" b="1" dirty="0">
                <a:solidFill>
                  <a:schemeClr val="tx1"/>
                </a:solidFill>
              </a:rPr>
              <a:t>Any research project that prospectively includes human subjects to intervention and comparison groups to study the cause-and-effect relationship between a medical intervention and a health outcome. </a:t>
            </a:r>
          </a:p>
          <a:p>
            <a:pPr marL="0" indent="0">
              <a:buNone/>
            </a:pPr>
            <a:endParaRPr lang="en-US" sz="2400" b="1" dirty="0">
              <a:solidFill>
                <a:schemeClr val="tx1"/>
              </a:solidFill>
            </a:endParaRPr>
          </a:p>
          <a:p>
            <a:pPr>
              <a:lnSpc>
                <a:spcPct val="80000"/>
              </a:lnSpc>
            </a:pPr>
            <a:r>
              <a:rPr lang="en-US" sz="2400" b="1" dirty="0">
                <a:solidFill>
                  <a:schemeClr val="tx1"/>
                </a:solidFill>
              </a:rPr>
              <a:t>Intervention:</a:t>
            </a:r>
          </a:p>
          <a:p>
            <a:pPr marL="457200" lvl="1" indent="0">
              <a:lnSpc>
                <a:spcPct val="80000"/>
              </a:lnSpc>
              <a:buNone/>
            </a:pPr>
            <a:r>
              <a:rPr lang="en-US" sz="2000" b="1" dirty="0">
                <a:solidFill>
                  <a:schemeClr val="tx1"/>
                </a:solidFill>
              </a:rPr>
              <a:t>Drug</a:t>
            </a:r>
          </a:p>
          <a:p>
            <a:pPr marL="457200" lvl="1" indent="0">
              <a:lnSpc>
                <a:spcPct val="80000"/>
              </a:lnSpc>
              <a:buNone/>
            </a:pPr>
            <a:r>
              <a:rPr lang="en-US" sz="2000" b="1" dirty="0">
                <a:solidFill>
                  <a:schemeClr val="tx1"/>
                </a:solidFill>
              </a:rPr>
              <a:t>Device</a:t>
            </a:r>
          </a:p>
          <a:p>
            <a:pPr marL="457200" lvl="1" indent="0">
              <a:lnSpc>
                <a:spcPct val="80000"/>
              </a:lnSpc>
              <a:buNone/>
            </a:pPr>
            <a:r>
              <a:rPr lang="en-US" sz="2000" b="1" dirty="0">
                <a:solidFill>
                  <a:schemeClr val="tx1"/>
                </a:solidFill>
              </a:rPr>
              <a:t>Behavioral</a:t>
            </a:r>
          </a:p>
          <a:p>
            <a:pPr marL="457200" lvl="1" indent="0">
              <a:lnSpc>
                <a:spcPct val="80000"/>
              </a:lnSpc>
              <a:buNone/>
            </a:pPr>
            <a:r>
              <a:rPr lang="en-US" sz="2000" b="1" dirty="0">
                <a:solidFill>
                  <a:schemeClr val="tx1"/>
                </a:solidFill>
              </a:rPr>
              <a:t>Educational</a:t>
            </a:r>
          </a:p>
          <a:p>
            <a:pPr marL="457200" lvl="1" indent="0">
              <a:lnSpc>
                <a:spcPct val="80000"/>
              </a:lnSpc>
              <a:buNone/>
            </a:pPr>
            <a:r>
              <a:rPr lang="en-US" sz="2000" b="1" dirty="0">
                <a:solidFill>
                  <a:schemeClr val="tx1"/>
                </a:solidFill>
              </a:rPr>
              <a:t>Other </a:t>
            </a:r>
          </a:p>
          <a:p>
            <a:pPr>
              <a:lnSpc>
                <a:spcPct val="80000"/>
              </a:lnSpc>
            </a:pPr>
            <a:r>
              <a:rPr lang="en-US" sz="2400" b="1" dirty="0">
                <a:solidFill>
                  <a:schemeClr val="tx1"/>
                </a:solidFill>
              </a:rPr>
              <a:t>Control:</a:t>
            </a:r>
          </a:p>
          <a:p>
            <a:pPr marL="457200" lvl="1" indent="0">
              <a:lnSpc>
                <a:spcPct val="80000"/>
              </a:lnSpc>
              <a:buNone/>
            </a:pPr>
            <a:r>
              <a:rPr lang="en-US" sz="2000" b="1" dirty="0">
                <a:solidFill>
                  <a:schemeClr val="tx1"/>
                </a:solidFill>
              </a:rPr>
              <a:t>Placebo</a:t>
            </a:r>
          </a:p>
          <a:p>
            <a:pPr marL="457200" lvl="1" indent="0">
              <a:lnSpc>
                <a:spcPct val="80000"/>
              </a:lnSpc>
              <a:buNone/>
            </a:pPr>
            <a:r>
              <a:rPr lang="en-US" sz="2000" b="1" dirty="0">
                <a:solidFill>
                  <a:schemeClr val="tx1"/>
                </a:solidFill>
              </a:rPr>
              <a:t>Standard of Care</a:t>
            </a:r>
          </a:p>
          <a:p>
            <a:pPr marL="457200" lvl="1" indent="0">
              <a:lnSpc>
                <a:spcPct val="80000"/>
              </a:lnSpc>
              <a:buNone/>
            </a:pPr>
            <a:r>
              <a:rPr lang="en-US" sz="2000" b="1" dirty="0">
                <a:solidFill>
                  <a:schemeClr val="tx1"/>
                </a:solidFill>
              </a:rPr>
              <a:t>Nothing</a:t>
            </a:r>
          </a:p>
          <a:p>
            <a:endParaRPr lang="en-US" dirty="0"/>
          </a:p>
        </p:txBody>
      </p:sp>
    </p:spTree>
    <p:extLst>
      <p:ext uri="{BB962C8B-B14F-4D97-AF65-F5344CB8AC3E}">
        <p14:creationId xmlns:p14="http://schemas.microsoft.com/office/powerpoint/2010/main" val="3380084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Study Design</a:t>
            </a:r>
          </a:p>
        </p:txBody>
      </p:sp>
      <p:graphicFrame>
        <p:nvGraphicFramePr>
          <p:cNvPr id="4" name="Table 3"/>
          <p:cNvGraphicFramePr>
            <a:graphicFrameLocks noGrp="1"/>
          </p:cNvGraphicFramePr>
          <p:nvPr>
            <p:extLst>
              <p:ext uri="{D42A27DB-BD31-4B8C-83A1-F6EECF244321}">
                <p14:modId xmlns:p14="http://schemas.microsoft.com/office/powerpoint/2010/main" val="1034900509"/>
              </p:ext>
            </p:extLst>
          </p:nvPr>
        </p:nvGraphicFramePr>
        <p:xfrm>
          <a:off x="327890" y="1361211"/>
          <a:ext cx="10281228" cy="4831772"/>
        </p:xfrm>
        <a:graphic>
          <a:graphicData uri="http://schemas.openxmlformats.org/drawingml/2006/table">
            <a:tbl>
              <a:tblPr firstRow="1" bandRow="1">
                <a:tableStyleId>{5C22544A-7EE6-4342-B048-85BDC9FD1C3A}</a:tableStyleId>
              </a:tblPr>
              <a:tblGrid>
                <a:gridCol w="4478321">
                  <a:extLst>
                    <a:ext uri="{9D8B030D-6E8A-4147-A177-3AD203B41FA5}">
                      <a16:colId xmlns:a16="http://schemas.microsoft.com/office/drawing/2014/main" val="20000"/>
                    </a:ext>
                  </a:extLst>
                </a:gridCol>
                <a:gridCol w="5802907">
                  <a:extLst>
                    <a:ext uri="{9D8B030D-6E8A-4147-A177-3AD203B41FA5}">
                      <a16:colId xmlns:a16="http://schemas.microsoft.com/office/drawing/2014/main" val="20001"/>
                    </a:ext>
                  </a:extLst>
                </a:gridCol>
              </a:tblGrid>
              <a:tr h="376489">
                <a:tc>
                  <a:txBody>
                    <a:bodyPr/>
                    <a:lstStyle/>
                    <a:p>
                      <a:r>
                        <a:rPr lang="en-US" dirty="0"/>
                        <a:t>Blinding</a:t>
                      </a:r>
                    </a:p>
                  </a:txBody>
                  <a:tcPr/>
                </a:tc>
                <a:tc>
                  <a:txBody>
                    <a:bodyPr/>
                    <a:lstStyle/>
                    <a:p>
                      <a:r>
                        <a:rPr lang="en-US" dirty="0"/>
                        <a:t>Randomization</a:t>
                      </a:r>
                    </a:p>
                  </a:txBody>
                  <a:tcPr/>
                </a:tc>
                <a:extLst>
                  <a:ext uri="{0D108BD9-81ED-4DB2-BD59-A6C34878D82A}">
                    <a16:rowId xmlns:a16="http://schemas.microsoft.com/office/drawing/2014/main" val="10000"/>
                  </a:ext>
                </a:extLst>
              </a:tr>
              <a:tr h="4455283">
                <a:tc>
                  <a:txBody>
                    <a:bodyPr/>
                    <a:lstStyle/>
                    <a:p>
                      <a:pPr marL="285750" indent="-285750">
                        <a:buFont typeface="Arial" panose="020B0604020202020204" pitchFamily="34" charset="0"/>
                        <a:buChar char="•"/>
                      </a:pPr>
                      <a:r>
                        <a:rPr lang="en-US" sz="1800" b="1" dirty="0">
                          <a:solidFill>
                            <a:schemeClr val="tx1"/>
                          </a:solidFill>
                        </a:rPr>
                        <a:t>Single Blind – subject doesn’t know what treatment group they have been assigned</a:t>
                      </a:r>
                    </a:p>
                    <a:p>
                      <a:pPr marL="285750" indent="-285750">
                        <a:buFont typeface="Arial" panose="020B0604020202020204" pitchFamily="34" charset="0"/>
                        <a:buChar char="•"/>
                      </a:pPr>
                      <a:r>
                        <a:rPr lang="en-US" sz="1800" b="1" dirty="0">
                          <a:solidFill>
                            <a:schemeClr val="tx1"/>
                          </a:solidFill>
                        </a:rPr>
                        <a:t>Double Blind – subject and investigator don’t know treatment assignments</a:t>
                      </a:r>
                    </a:p>
                    <a:p>
                      <a:endParaRPr lang="en-US" dirty="0"/>
                    </a:p>
                  </a:txBody>
                  <a:tcPr/>
                </a:tc>
                <a:tc>
                  <a:txBody>
                    <a:bodyPr/>
                    <a:lstStyle/>
                    <a:p>
                      <a:pPr marL="285750" indent="-285750">
                        <a:buFont typeface="Arial" panose="020B0604020202020204" pitchFamily="34" charset="0"/>
                        <a:buChar char="•"/>
                      </a:pPr>
                      <a:r>
                        <a:rPr lang="en-US" b="1" dirty="0">
                          <a:solidFill>
                            <a:schemeClr val="tx1"/>
                          </a:solidFill>
                        </a:rPr>
                        <a:t>Selection of treatment/control group by chance </a:t>
                      </a:r>
                    </a:p>
                    <a:p>
                      <a:pPr marL="285750" indent="-285750">
                        <a:buFont typeface="Arial" panose="020B0604020202020204" pitchFamily="34" charset="0"/>
                        <a:buChar char="•"/>
                      </a:pPr>
                      <a:r>
                        <a:rPr lang="en-US" b="1" dirty="0">
                          <a:solidFill>
                            <a:schemeClr val="tx1"/>
                          </a:solidFill>
                        </a:rPr>
                        <a:t>Purpose – Minimize Bias</a:t>
                      </a:r>
                    </a:p>
                    <a:p>
                      <a:pPr marL="285750" indent="-285750">
                        <a:buFont typeface="Arial" panose="020B0604020202020204" pitchFamily="34" charset="0"/>
                        <a:buChar char="•"/>
                      </a:pPr>
                      <a:r>
                        <a:rPr lang="en-US" b="1" dirty="0">
                          <a:solidFill>
                            <a:schemeClr val="tx1"/>
                          </a:solidFill>
                        </a:rPr>
                        <a:t>Methods	</a:t>
                      </a:r>
                    </a:p>
                    <a:p>
                      <a:pPr marL="742950" lvl="1" indent="-285750">
                        <a:buFont typeface="Arial" panose="020B0604020202020204" pitchFamily="34" charset="0"/>
                        <a:buChar char="•"/>
                      </a:pPr>
                      <a:r>
                        <a:rPr lang="en-US" b="1" dirty="0">
                          <a:solidFill>
                            <a:schemeClr val="tx1"/>
                          </a:solidFill>
                        </a:rPr>
                        <a:t>Fixed Allocation Randomization </a:t>
                      </a:r>
                    </a:p>
                    <a:p>
                      <a:pPr marL="1200150" lvl="2" indent="-285750">
                        <a:buFont typeface="Arial" panose="020B0604020202020204" pitchFamily="34" charset="0"/>
                        <a:buChar char="•"/>
                      </a:pPr>
                      <a:r>
                        <a:rPr lang="en-US" b="1" dirty="0">
                          <a:solidFill>
                            <a:schemeClr val="tx1"/>
                          </a:solidFill>
                        </a:rPr>
                        <a:t>Simple (flipping a coin)</a:t>
                      </a:r>
                    </a:p>
                    <a:p>
                      <a:pPr marL="1200150" lvl="2" indent="-285750">
                        <a:buFont typeface="Arial" panose="020B0604020202020204" pitchFamily="34" charset="0"/>
                        <a:buChar char="•"/>
                      </a:pPr>
                      <a:r>
                        <a:rPr lang="en-US" b="1" dirty="0">
                          <a:solidFill>
                            <a:schemeClr val="tx1"/>
                          </a:solidFill>
                        </a:rPr>
                        <a:t>Blocked</a:t>
                      </a:r>
                    </a:p>
                    <a:p>
                      <a:pPr marL="1200150" lvl="2" indent="-285750">
                        <a:buFont typeface="Arial" panose="020B0604020202020204" pitchFamily="34" charset="0"/>
                        <a:buChar char="•"/>
                      </a:pPr>
                      <a:r>
                        <a:rPr lang="en-US" b="1" dirty="0">
                          <a:solidFill>
                            <a:schemeClr val="tx1"/>
                          </a:solidFill>
                        </a:rPr>
                        <a:t>Stratified</a:t>
                      </a:r>
                    </a:p>
                    <a:p>
                      <a:pPr marL="742950" lvl="1" indent="-285750">
                        <a:buFont typeface="Arial" panose="020B0604020202020204" pitchFamily="34" charset="0"/>
                        <a:buChar char="•"/>
                      </a:pPr>
                      <a:r>
                        <a:rPr lang="en-US" b="1" dirty="0">
                          <a:solidFill>
                            <a:schemeClr val="tx1"/>
                          </a:solidFill>
                        </a:rPr>
                        <a:t>Adaptive randomization</a:t>
                      </a:r>
                    </a:p>
                    <a:p>
                      <a:pPr marL="1200150" lvl="2" indent="-285750">
                        <a:buFont typeface="Arial" panose="020B0604020202020204" pitchFamily="34" charset="0"/>
                        <a:buChar char="•"/>
                      </a:pPr>
                      <a:r>
                        <a:rPr lang="en-US" b="1" dirty="0">
                          <a:solidFill>
                            <a:schemeClr val="tx1"/>
                          </a:solidFill>
                        </a:rPr>
                        <a:t>Baseline</a:t>
                      </a:r>
                    </a:p>
                    <a:p>
                      <a:pPr marL="1200150" lvl="2" indent="-285750">
                        <a:buFont typeface="Arial" panose="020B0604020202020204" pitchFamily="34" charset="0"/>
                        <a:buChar char="•"/>
                      </a:pPr>
                      <a:r>
                        <a:rPr lang="en-US" b="1" dirty="0">
                          <a:solidFill>
                            <a:schemeClr val="tx1"/>
                          </a:solidFill>
                        </a:rPr>
                        <a:t>Response randomization</a:t>
                      </a:r>
                    </a:p>
                    <a:p>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128649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481</TotalTime>
  <Words>1843</Words>
  <Application>Microsoft Macintosh PowerPoint</Application>
  <PresentationFormat>Widescreen</PresentationFormat>
  <Paragraphs>239</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Arial Black</vt:lpstr>
      <vt:lpstr>Trebuchet MS</vt:lpstr>
      <vt:lpstr>Wingdings</vt:lpstr>
      <vt:lpstr>Wingdings 3</vt:lpstr>
      <vt:lpstr>Facet</vt:lpstr>
      <vt:lpstr>Developing and Following the Protocol</vt:lpstr>
      <vt:lpstr>Developing a Protocol</vt:lpstr>
      <vt:lpstr>What is a protocol?</vt:lpstr>
      <vt:lpstr>Why do we need a Protocol?</vt:lpstr>
      <vt:lpstr>Federal Regulations that apply to clinical trials</vt:lpstr>
      <vt:lpstr>Who writes the protocol?</vt:lpstr>
      <vt:lpstr>Elements of a Protocol</vt:lpstr>
      <vt:lpstr>Purpose of Clinical Trials</vt:lpstr>
      <vt:lpstr>Study Design</vt:lpstr>
      <vt:lpstr>Study Design</vt:lpstr>
      <vt:lpstr>Type: Industry Sponsored Clinical Trials</vt:lpstr>
      <vt:lpstr>Type: Investigator Initiated Clinical Trials</vt:lpstr>
      <vt:lpstr>Type: Grants/Government/Cooperative Group Sponsored Clinical Trials</vt:lpstr>
      <vt:lpstr>Clinical Trial Phases for Drug Studies </vt:lpstr>
      <vt:lpstr>Clinical Trial Types of Device Studies </vt:lpstr>
      <vt:lpstr>PowerPoint Presentation</vt:lpstr>
      <vt:lpstr>Following a Protocol</vt:lpstr>
      <vt:lpstr>Study Feasibility Issues</vt:lpstr>
      <vt:lpstr>Investigator Evaluation</vt:lpstr>
      <vt:lpstr>Coordinator/Operations Evaluation</vt:lpstr>
      <vt:lpstr>Understanding the parameters</vt:lpstr>
      <vt:lpstr>Deviations and Safety Reporting</vt:lpstr>
      <vt:lpstr>Protocol Amendments and Revisions</vt:lpstr>
      <vt:lpstr>External Reporting</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101</dc:title>
  <dc:creator>Lynn, Margaret M</dc:creator>
  <cp:lastModifiedBy>Lee Anne</cp:lastModifiedBy>
  <cp:revision>26</cp:revision>
  <dcterms:created xsi:type="dcterms:W3CDTF">2020-05-13T14:27:30Z</dcterms:created>
  <dcterms:modified xsi:type="dcterms:W3CDTF">2024-10-31T17:18:32Z</dcterms:modified>
</cp:coreProperties>
</file>