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6"/>
  </p:notesMasterIdLst>
  <p:sldIdLst>
    <p:sldId id="256" r:id="rId2"/>
    <p:sldId id="259" r:id="rId3"/>
    <p:sldId id="268" r:id="rId4"/>
    <p:sldId id="270" r:id="rId5"/>
    <p:sldId id="273" r:id="rId6"/>
    <p:sldId id="262" r:id="rId7"/>
    <p:sldId id="267" r:id="rId8"/>
    <p:sldId id="274" r:id="rId9"/>
    <p:sldId id="264" r:id="rId10"/>
    <p:sldId id="269" r:id="rId11"/>
    <p:sldId id="265" r:id="rId12"/>
    <p:sldId id="266" r:id="rId13"/>
    <p:sldId id="275" r:id="rId14"/>
    <p:sldId id="261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00" autoAdjust="0"/>
    <p:restoredTop sz="94694"/>
  </p:normalViewPr>
  <p:slideViewPr>
    <p:cSldViewPr snapToGrid="0">
      <p:cViewPr varScale="1">
        <p:scale>
          <a:sx n="121" d="100"/>
          <a:sy n="121" d="100"/>
        </p:scale>
        <p:origin x="46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C6143E-3F62-894B-B2C6-9B85B4C2776B}" type="datetimeFigureOut">
              <a:rPr lang="en-US" smtClean="0"/>
              <a:t>10/31/24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D687F7-0E1A-2C46-98E2-682EBA9EC8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09900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ED687F7-0E1A-2C46-98E2-682EBA9EC85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76106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ED687F7-0E1A-2C46-98E2-682EBA9EC85C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01598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ED687F7-0E1A-2C46-98E2-682EBA9EC85C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87779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10/31/24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10/31/24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10/31/24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10/31/24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10/31/24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10/31/24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10/31/24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10/31/24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10/31/24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10/31/24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10/31/24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10/31/24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10/31/24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10/31/24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10/31/24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10/31/24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10/31/24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rants.gov/web/grants/learn-grants/grant-making-agencies/department-of-defense.html" TargetMode="External"/><Relationship Id="rId2" Type="http://schemas.openxmlformats.org/officeDocument/2006/relationships/hyperlink" Target="https://cdmrp.army.mil/" TargetMode="External"/><Relationship Id="rId1" Type="http://schemas.openxmlformats.org/officeDocument/2006/relationships/slideLayout" Target="../slideLayouts/slideLayout3.xml"/><Relationship Id="rId5" Type="http://schemas.openxmlformats.org/officeDocument/2006/relationships/hyperlink" Target="https://ebrap.org/eBRAP/programSubscription/Subscribe.htm" TargetMode="External"/><Relationship Id="rId4" Type="http://schemas.openxmlformats.org/officeDocument/2006/relationships/hyperlink" Target="https://cdmrp.army.mil/funding/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sf.gov/about/research_areas.jsp" TargetMode="External"/><Relationship Id="rId2" Type="http://schemas.openxmlformats.org/officeDocument/2006/relationships/hyperlink" Target="https://www.nsf.gov/" TargetMode="External"/><Relationship Id="rId1" Type="http://schemas.openxmlformats.org/officeDocument/2006/relationships/slideLayout" Target="../slideLayouts/slideLayout3.xml"/><Relationship Id="rId5" Type="http://schemas.openxmlformats.org/officeDocument/2006/relationships/hyperlink" Target="https://service.govdelivery.com/accounts/USNSF/subscriber/new?topic_id=USNSF_25" TargetMode="External"/><Relationship Id="rId4" Type="http://schemas.openxmlformats.org/officeDocument/2006/relationships/hyperlink" Target="https://www.nsf.gov/funding/index.jsp" TargetMode="Externa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uthsc.edu/research/development/extramural-funding/limited-submissions.php" TargetMode="Externa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rants.gov/web/grants/search-grants.html" TargetMode="External"/><Relationship Id="rId2" Type="http://schemas.openxmlformats.org/officeDocument/2006/relationships/hyperlink" Target="https://www.grants.gov/" TargetMode="External"/><Relationship Id="rId1" Type="http://schemas.openxmlformats.org/officeDocument/2006/relationships/slideLayout" Target="../slideLayouts/slideLayout3.xml"/><Relationship Id="rId4" Type="http://schemas.openxmlformats.org/officeDocument/2006/relationships/hyperlink" Target="https://www.grants.gov/web/grants/applicants/apply-for-grants.html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rants.gov/web/grants/learn-grants.html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6" Type="http://schemas.openxmlformats.org/officeDocument/2006/relationships/hyperlink" Target="https://www.grants.gov/web/grants/learn-grants/grant-making-agencies.html" TargetMode="External"/><Relationship Id="rId5" Type="http://schemas.openxmlformats.org/officeDocument/2006/relationships/hyperlink" Target="https://grantsgovprod.wordpress.com/" TargetMode="External"/><Relationship Id="rId4" Type="http://schemas.openxmlformats.org/officeDocument/2006/relationships/hyperlink" Target="https://www.youtube.com/channel/UCc7tRM0vKkTMpxucO7iYPzQ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grants.nih.gov/grants/oer.htm" TargetMode="Externa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grants.nih.gov/grants/guide/listserv_dev.htm" TargetMode="External"/><Relationship Id="rId2" Type="http://schemas.openxmlformats.org/officeDocument/2006/relationships/hyperlink" Target="https://grants.nih.gov/funding/searchguide/index.html#/" TargetMode="External"/><Relationship Id="rId1" Type="http://schemas.openxmlformats.org/officeDocument/2006/relationships/slideLayout" Target="../slideLayouts/slideLayout3.xml"/><Relationship Id="rId6" Type="http://schemas.openxmlformats.org/officeDocument/2006/relationships/hyperlink" Target="https://nexus.od.nih.gov/all/category/blog/" TargetMode="External"/><Relationship Id="rId5" Type="http://schemas.openxmlformats.org/officeDocument/2006/relationships/hyperlink" Target="https://grants.nih.gov/grants/oer.htm" TargetMode="External"/><Relationship Id="rId4" Type="http://schemas.openxmlformats.org/officeDocument/2006/relationships/hyperlink" Target="https://www.nih.gov/grants-funding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reporter.nih.gov/matchmaker" TargetMode="External"/><Relationship Id="rId2" Type="http://schemas.openxmlformats.org/officeDocument/2006/relationships/hyperlink" Target="https://reporter.nih.gov/" TargetMode="External"/><Relationship Id="rId1" Type="http://schemas.openxmlformats.org/officeDocument/2006/relationships/slideLayout" Target="../slideLayouts/slideLayout3.xml"/><Relationship Id="rId4" Type="http://schemas.openxmlformats.org/officeDocument/2006/relationships/hyperlink" Target="https://art.csr.nih.gov/ART/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hrsa.gov/grants/find-funding" TargetMode="External"/><Relationship Id="rId2" Type="http://schemas.openxmlformats.org/officeDocument/2006/relationships/hyperlink" Target="https://www.hrsa.gov/" TargetMode="External"/><Relationship Id="rId1" Type="http://schemas.openxmlformats.org/officeDocument/2006/relationships/slideLayout" Target="../slideLayouts/slideLayout3.xml"/><Relationship Id="rId6" Type="http://schemas.openxmlformats.org/officeDocument/2006/relationships/hyperlink" Target="https://data.hrsa.gov/" TargetMode="External"/><Relationship Id="rId5" Type="http://schemas.openxmlformats.org/officeDocument/2006/relationships/hyperlink" Target="https://public.govdelivery.com/accounts/USHHSHRSA/subscriber/new?qsp=HRSA-subscribe" TargetMode="External"/><Relationship Id="rId4" Type="http://schemas.openxmlformats.org/officeDocument/2006/relationships/hyperlink" Target="https://www.hrsa.gov/library/index.htm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6B2C2B-8ECD-4228-B0C2-E7DAB91AC86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78643" y="1870495"/>
            <a:ext cx="8288032" cy="1841008"/>
          </a:xfrm>
        </p:spPr>
        <p:txBody>
          <a:bodyPr>
            <a:normAutofit/>
          </a:bodyPr>
          <a:lstStyle/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4000" b="1" kern="100" dirty="0">
                <a:solidFill>
                  <a:schemeClr val="tx1"/>
                </a:solidFill>
                <a:effectLst/>
                <a:latin typeface="Arial Black" panose="020B0604020202020204" pitchFamily="34" charset="0"/>
                <a:ea typeface="Aptos" panose="020B0004020202020204" pitchFamily="34" charset="0"/>
                <a:cs typeface="Arial Black" panose="020B0604020202020204" pitchFamily="34" charset="0"/>
              </a:rPr>
              <a:t>Finding Funding and Research Opportunities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34C804E-F963-1F70-E001-4D1266609256}"/>
              </a:ext>
            </a:extLst>
          </p:cNvPr>
          <p:cNvSpPr txBox="1"/>
          <p:nvPr/>
        </p:nvSpPr>
        <p:spPr>
          <a:xfrm>
            <a:off x="1282262" y="851337"/>
            <a:ext cx="572054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PRINCIPAL INVESTIGATOR RESEARCH TRAINING</a:t>
            </a:r>
          </a:p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SESSION 1: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38CDCFD-5909-BEF7-578C-00DA14DD0B30}"/>
              </a:ext>
            </a:extLst>
          </p:cNvPr>
          <p:cNvSpPr txBox="1"/>
          <p:nvPr/>
        </p:nvSpPr>
        <p:spPr>
          <a:xfrm>
            <a:off x="1378643" y="5475156"/>
            <a:ext cx="610125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kern="10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OFFICE OF RESEARCH DEVELOPMENT</a:t>
            </a:r>
            <a:endParaRPr lang="en-US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74286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4E8231-4F7E-2F44-9C12-D63C1F2321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5" y="241003"/>
            <a:ext cx="8596668" cy="1229149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Federal Funding Agencies</a:t>
            </a:r>
            <a:br>
              <a:rPr lang="en-US" dirty="0"/>
            </a:br>
            <a:r>
              <a:rPr lang="en-US" dirty="0"/>
              <a:t>DoD-CDMRP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6A75AD1-57E3-CF49-8232-7169C32541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86366" y="1470151"/>
            <a:ext cx="9028090" cy="4737465"/>
          </a:xfrm>
        </p:spPr>
        <p:txBody>
          <a:bodyPr>
            <a:normAutofit lnSpcReduction="10000"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b="1" dirty="0"/>
              <a:t>Department of Defense-Congressionally Directed Medical Research Programs (CDMRP) </a:t>
            </a:r>
            <a:r>
              <a:rPr lang="en-US" sz="2200" dirty="0">
                <a:hlinkClick r:id="rId2"/>
              </a:rPr>
              <a:t>https://cdmrp.army.mil/</a:t>
            </a:r>
            <a:r>
              <a:rPr lang="en-US" sz="2200" dirty="0"/>
              <a:t>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200" dirty="0"/>
              <a:t>Funded by congressional appropriation to foster novel approaches to biomedical research in response to the expressed needs of the American public, the military, and Congress. </a:t>
            </a:r>
            <a:endParaRPr lang="en-US" sz="2200" b="1" dirty="0">
              <a:hlinkClick r:id="rId3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200" dirty="0"/>
              <a:t>The CDMRP fills research gaps by funding high impact, high risk and high gain projects that other agencies may not be willing to fund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200" dirty="0"/>
              <a:t>Funding Opportunities </a:t>
            </a:r>
            <a:r>
              <a:rPr lang="en-US" sz="2200" dirty="0">
                <a:hlinkClick r:id="rId4"/>
              </a:rPr>
              <a:t>https://cdmrp.army.mil/funding/</a:t>
            </a:r>
            <a:r>
              <a:rPr lang="en-US" sz="2200" dirty="0"/>
              <a:t>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200" dirty="0"/>
              <a:t>Subscribe to funding opportunities </a:t>
            </a:r>
            <a:r>
              <a:rPr lang="en-US" sz="2200" dirty="0">
                <a:hlinkClick r:id="rId5"/>
              </a:rPr>
              <a:t>https://ebrap.org/eBRAP/programSubscription/Subscribe.htm</a:t>
            </a:r>
            <a:r>
              <a:rPr lang="en-US" sz="22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9033253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9A2751-D0AA-804A-B50C-71F9C0D7B2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5" y="136666"/>
            <a:ext cx="8596668" cy="1139874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Federal Funding Agencies</a:t>
            </a:r>
            <a:br>
              <a:rPr lang="en-US" dirty="0"/>
            </a:br>
            <a:r>
              <a:rPr lang="en-US" dirty="0"/>
              <a:t>NSF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7224C0D-20E4-494C-BD84-770ED5B6EB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98764" y="1276540"/>
            <a:ext cx="9189268" cy="5444795"/>
          </a:xfrm>
        </p:spPr>
        <p:txBody>
          <a:bodyPr>
            <a:no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 dirty="0"/>
              <a:t>The National Science Foundation (NSF) </a:t>
            </a:r>
            <a:r>
              <a:rPr lang="en-US" sz="2400" b="1" dirty="0">
                <a:hlinkClick r:id="rId2"/>
              </a:rPr>
              <a:t>https://www.nsf.gov/</a:t>
            </a:r>
            <a:r>
              <a:rPr lang="en-US" sz="2400" b="1" dirty="0"/>
              <a:t>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200" dirty="0"/>
              <a:t>Funds research and education in most fields of science and engineering, </a:t>
            </a:r>
            <a:r>
              <a:rPr lang="en-US" sz="2000" b="1" u="sng" dirty="0"/>
              <a:t>except for medical sciences</a:t>
            </a:r>
            <a:endParaRPr lang="en-US" sz="2200" u="sng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200" dirty="0"/>
              <a:t>Research areas </a:t>
            </a:r>
            <a:r>
              <a:rPr lang="en-US" sz="2000" dirty="0">
                <a:hlinkClick r:id="rId3"/>
              </a:rPr>
              <a:t>https://www.nsf.gov/about/research_areas.jsp</a:t>
            </a:r>
            <a:r>
              <a:rPr lang="en-US" sz="2000" dirty="0"/>
              <a:t> 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1800" dirty="0"/>
              <a:t>Biological Sciences, Computer and Information Science and Engineering, Engineering, Geosciences, Mathematical and Physical Sciences, Social, Behavioral and Economic Sciences, and Education and Human Resources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200" dirty="0"/>
              <a:t>Funding </a:t>
            </a:r>
            <a:r>
              <a:rPr lang="en-US" sz="2000" dirty="0">
                <a:hlinkClick r:id="rId4"/>
              </a:rPr>
              <a:t>https://www.nsf.gov/funding/index.jsp</a:t>
            </a:r>
            <a:r>
              <a:rPr lang="en-US" sz="2000" dirty="0"/>
              <a:t> 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1800" dirty="0"/>
              <a:t>Current funding opportunities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1800" dirty="0"/>
              <a:t>What has been funded (by state, institution, research area)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1800" dirty="0"/>
              <a:t>Preparing proposals, policy and procedures, merit review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200" dirty="0"/>
              <a:t>Funding alerts </a:t>
            </a:r>
            <a:r>
              <a:rPr lang="en-US" sz="2000" dirty="0">
                <a:hlinkClick r:id="rId5"/>
              </a:rPr>
              <a:t>https://service.govdelivery.com/accounts/USNSF/subscriber/new?topic_id=USNSF_25</a:t>
            </a:r>
            <a:r>
              <a:rPr lang="en-US" sz="2000" dirty="0"/>
              <a:t>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95226783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517DD6-BC6B-6D40-8E24-B91197A607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1135" y="133350"/>
            <a:ext cx="8596668" cy="1350331"/>
          </a:xfrm>
        </p:spPr>
        <p:txBody>
          <a:bodyPr/>
          <a:lstStyle/>
          <a:p>
            <a:pPr algn="ctr"/>
            <a:r>
              <a:rPr lang="en-US" dirty="0"/>
              <a:t>Funding Opportunity Resources </a:t>
            </a:r>
            <a:br>
              <a:rPr lang="en-US" dirty="0"/>
            </a:br>
            <a:r>
              <a:rPr lang="en-US" dirty="0"/>
              <a:t>UTHSC-Specific Resources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762F8DE-E0B9-A74B-BF76-231B533567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60608" y="1483681"/>
            <a:ext cx="9298547" cy="5020150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 dirty="0"/>
              <a:t>Limited Submissions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800" b="1" dirty="0">
                <a:solidFill>
                  <a:schemeClr val="accent1"/>
                </a:solidFill>
              </a:rPr>
              <a:t>https://</a:t>
            </a:r>
            <a:r>
              <a:rPr lang="en-US" sz="1800" b="1" dirty="0" err="1">
                <a:solidFill>
                  <a:schemeClr val="accent1"/>
                </a:solidFill>
              </a:rPr>
              <a:t>uthsc.edu</a:t>
            </a:r>
            <a:r>
              <a:rPr lang="en-US" sz="1800" b="1" dirty="0">
                <a:solidFill>
                  <a:schemeClr val="accent1"/>
                </a:solidFill>
              </a:rPr>
              <a:t>/research/development/extramural-funding/</a:t>
            </a:r>
            <a:r>
              <a:rPr lang="en-US" sz="1800" b="1" dirty="0" err="1">
                <a:solidFill>
                  <a:schemeClr val="accent1"/>
                </a:solidFill>
              </a:rPr>
              <a:t>index.php</a:t>
            </a:r>
            <a:endParaRPr lang="en-US" sz="1800" b="1" dirty="0">
              <a:solidFill>
                <a:schemeClr val="accent1"/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Many federal agencies and foundations offer grants, awards and fellowships that limit the number of proposals that can come from one institution.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Investigators who identify a limited submission grant, award, or fellowship program should immediately contact ORD if interested in submitting a proposal. Failure to do so will preclude routing of the application through the Office of Sponsored Programs’ system, and submission to the funding agency.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857516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057D05-7DCE-4048-9197-86464C0E65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5" y="99335"/>
            <a:ext cx="8596668" cy="1214310"/>
          </a:xfrm>
        </p:spPr>
        <p:txBody>
          <a:bodyPr>
            <a:normAutofit fontScale="90000"/>
          </a:bodyPr>
          <a:lstStyle/>
          <a:p>
            <a:pPr algn="ctr"/>
            <a:br>
              <a:rPr lang="en-US" dirty="0"/>
            </a:br>
            <a:r>
              <a:rPr lang="en-US" dirty="0"/>
              <a:t>UTHSC-Specific Resources</a:t>
            </a:r>
            <a:br>
              <a:rPr lang="en-US" dirty="0"/>
            </a:br>
            <a:r>
              <a:rPr lang="en-US" dirty="0"/>
              <a:t>Limited Submission Procedure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EE0A4BA-6953-D141-BF09-C988C2375D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73486" y="1313646"/>
            <a:ext cx="9247031" cy="5293216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Internal competition is required so UTHSC can submit its most competitive proposal.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For each limited submission opportunity: announcements provides general directions and deadlines for the submission of internal pre-proposals, along with links to the funding agency's website.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All submitted pre-proposals that meet the eligibility requirements specified by the funding organization’s RFA are passed on to an internal review committee of faculty peers for evaluation.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Completed reviews are presented to the Vice Chancellor for Research, who then makes the final nomination decisions.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ORD notifies all investigators of the outcome of their submission. Individual reviews are generally available to the investigator upon request.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u="sng" dirty="0">
                <a:hlinkClick r:id="rId2" tooltip="http://www.uthsc.edu/research/development/extramural-funding/limited-submissions.php"/>
              </a:rPr>
              <a:t>http://www.uthsc.edu/research/development/extramural-funding/index.php</a:t>
            </a: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79926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6F0979-1217-ED47-8AB6-3C6A0DFE47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6314" y="575952"/>
            <a:ext cx="8596668" cy="1234677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Proposal Development Resources (UTHSC-specific)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271286C-1576-BF47-B22F-F2833A3AA8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72508" y="2039192"/>
            <a:ext cx="9311425" cy="3173939"/>
          </a:xfrm>
        </p:spPr>
        <p:txBody>
          <a:bodyPr>
            <a:normAutofit fontScale="92500" lnSpcReduction="10000"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b="1" dirty="0"/>
              <a:t>Visit </a:t>
            </a:r>
            <a:r>
              <a:rPr lang="en-US" sz="2200" b="1" dirty="0">
                <a:solidFill>
                  <a:schemeClr val="accent1"/>
                </a:solidFill>
              </a:rPr>
              <a:t>https://</a:t>
            </a:r>
            <a:r>
              <a:rPr lang="en-US" sz="2200" b="1" dirty="0" err="1">
                <a:solidFill>
                  <a:schemeClr val="accent1"/>
                </a:solidFill>
              </a:rPr>
              <a:t>uthsc.edu</a:t>
            </a:r>
            <a:r>
              <a:rPr lang="en-US" sz="2200" b="1" dirty="0">
                <a:solidFill>
                  <a:schemeClr val="accent1"/>
                </a:solidFill>
              </a:rPr>
              <a:t>/research/development/proposal-manuscript-development/</a:t>
            </a:r>
            <a:r>
              <a:rPr lang="en-US" sz="2200" b="1" dirty="0" err="1">
                <a:solidFill>
                  <a:schemeClr val="accent1"/>
                </a:solidFill>
              </a:rPr>
              <a:t>index.php</a:t>
            </a:r>
            <a:endParaRPr lang="en-US" sz="2200" b="1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200" b="1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b="1" dirty="0"/>
              <a:t>Office of Scientific Writing </a:t>
            </a:r>
            <a:r>
              <a:rPr lang="en-US" sz="1800" b="1" dirty="0">
                <a:solidFill>
                  <a:schemeClr val="accent1"/>
                </a:solidFill>
              </a:rPr>
              <a:t>https://</a:t>
            </a:r>
            <a:r>
              <a:rPr lang="en-US" sz="1800" b="1" dirty="0" err="1">
                <a:solidFill>
                  <a:schemeClr val="accent1"/>
                </a:solidFill>
              </a:rPr>
              <a:t>uthsc.edu</a:t>
            </a:r>
            <a:r>
              <a:rPr lang="en-US" sz="1800" b="1" dirty="0">
                <a:solidFill>
                  <a:schemeClr val="accent1"/>
                </a:solidFill>
              </a:rPr>
              <a:t>/research/scientific-writing/</a:t>
            </a:r>
            <a:r>
              <a:rPr lang="en-US" sz="1800" b="1" dirty="0" err="1">
                <a:solidFill>
                  <a:schemeClr val="accent1"/>
                </a:solidFill>
              </a:rPr>
              <a:t>index.php</a:t>
            </a:r>
            <a:endParaRPr lang="en-US" sz="1800" b="1" dirty="0">
              <a:solidFill>
                <a:schemeClr val="accent1"/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increase the success of extramural funding proposals and manuscripts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sharpen the language of proposals/manuscript so that the science, specific aims, and results are presented clearly, concisely and explained in a compelling manner. 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supports faculty, postdocs, and students at all UTHSC campuses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53453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D7DD0D-E819-8E4B-BBCC-79EB83073E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5" y="216086"/>
            <a:ext cx="8596668" cy="860400"/>
          </a:xfrm>
        </p:spPr>
        <p:txBody>
          <a:bodyPr/>
          <a:lstStyle/>
          <a:p>
            <a:pPr algn="ctr"/>
            <a:r>
              <a:rPr lang="en-US" dirty="0"/>
              <a:t>What will be covered?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EC644B-7303-CB4C-9A3F-6CE53BC3F5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77335" y="1172817"/>
            <a:ext cx="8596668" cy="5215104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en-US" sz="32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Description of a variety of federal funding agencies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Tools for finding funding opportunities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3200" dirty="0"/>
              <a:t>Resources available to UTHSC investigators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3200" dirty="0"/>
              <a:t>UTHSC Limited Submission process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3200" dirty="0"/>
              <a:t>Proposal development services available to UTHSC investigators</a:t>
            </a:r>
          </a:p>
        </p:txBody>
      </p:sp>
    </p:spTree>
    <p:extLst>
      <p:ext uri="{BB962C8B-B14F-4D97-AF65-F5344CB8AC3E}">
        <p14:creationId xmlns:p14="http://schemas.microsoft.com/office/powerpoint/2010/main" val="26415091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AE0A03-35C4-2E4B-97B4-A1D4F82B67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5" y="207758"/>
            <a:ext cx="8596668" cy="745280"/>
          </a:xfrm>
        </p:spPr>
        <p:txBody>
          <a:bodyPr/>
          <a:lstStyle/>
          <a:p>
            <a:pPr algn="ctr"/>
            <a:r>
              <a:rPr lang="en-US" dirty="0"/>
              <a:t>Types of Funding Opportunities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FA53DC9-A064-E241-8C29-2AF71AA7C5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0761" y="953038"/>
            <a:ext cx="8950816" cy="5215942"/>
          </a:xfrm>
        </p:spPr>
        <p:txBody>
          <a:bodyPr>
            <a:no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Federal Funding Agencies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/>
              <a:t>UTHSC Office of Research Development (Jamie </a:t>
            </a:r>
            <a:r>
              <a:rPr lang="en-US" sz="2400" dirty="0" err="1"/>
              <a:t>Whartenby</a:t>
            </a:r>
            <a:r>
              <a:rPr lang="en-US" sz="2400" dirty="0"/>
              <a:t>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Foundation and Corporate Funding Agencies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/>
              <a:t>University of Tennessee Foundation, Inc. (UTFI - Greg Harris)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When ORD crosses over to Foundation and Corporate Funding Agencies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/>
              <a:t>Limited submissions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/>
              <a:t>General funding announcements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/>
              <a:t>In these case ORD and UTFI work in tandem</a:t>
            </a:r>
          </a:p>
        </p:txBody>
      </p:sp>
    </p:spTree>
    <p:extLst>
      <p:ext uri="{BB962C8B-B14F-4D97-AF65-F5344CB8AC3E}">
        <p14:creationId xmlns:p14="http://schemas.microsoft.com/office/powerpoint/2010/main" val="39645168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E647F8-A51B-8547-9E4C-995A37C67D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5" y="226721"/>
            <a:ext cx="8596668" cy="1717989"/>
          </a:xfrm>
        </p:spPr>
        <p:txBody>
          <a:bodyPr/>
          <a:lstStyle/>
          <a:p>
            <a:pPr algn="ctr"/>
            <a:r>
              <a:rPr lang="en-US" dirty="0"/>
              <a:t>Federal Funding Resources</a:t>
            </a:r>
            <a:br>
              <a:rPr lang="en-US" dirty="0"/>
            </a:br>
            <a:r>
              <a:rPr lang="en-US" sz="3600" dirty="0" err="1"/>
              <a:t>Grants.gov</a:t>
            </a:r>
            <a:br>
              <a:rPr lang="en-US" dirty="0"/>
            </a:br>
            <a:r>
              <a:rPr lang="en-US" sz="2800" dirty="0">
                <a:hlinkClick r:id="rId2"/>
              </a:rPr>
              <a:t>https://www.grants.gov/</a:t>
            </a:r>
            <a:r>
              <a:rPr lang="en-US" sz="2800" dirty="0"/>
              <a:t> 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ABF27C4-3CF8-7D4A-B328-289F58F5AE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48547" y="2060620"/>
            <a:ext cx="8596668" cy="4570659"/>
          </a:xfrm>
        </p:spPr>
        <p:txBody>
          <a:bodyPr>
            <a:no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/>
              <a:t>Website for federal agencies to post funding opportunities- “one-stop-shopping”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/>
              <a:t>Centralizes more than 1,000 different grant programs across federal grant-making agencies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/>
              <a:t>Search for funding opportunities </a:t>
            </a:r>
            <a:r>
              <a:rPr lang="en-US" sz="2200" dirty="0">
                <a:hlinkClick r:id="rId3"/>
              </a:rPr>
              <a:t>https://www.grants.gov/web/grants/search-grants.html</a:t>
            </a:r>
            <a:endParaRPr lang="en-US" sz="22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/>
              <a:t>How to apply for grants </a:t>
            </a:r>
            <a:r>
              <a:rPr lang="en-US" sz="2200" dirty="0">
                <a:hlinkClick r:id="rId4"/>
              </a:rPr>
              <a:t>https://www.grants.gov/web/grants/applicants/apply-for-grants.html</a:t>
            </a:r>
            <a:r>
              <a:rPr lang="en-US" sz="22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8373310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D34DB1-918A-544F-806B-ABFC2637C0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2636" y="189488"/>
            <a:ext cx="8596668" cy="666958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err="1"/>
              <a:t>Grants.gov</a:t>
            </a:r>
            <a:r>
              <a:rPr lang="en-US" dirty="0"/>
              <a:t> (cont.)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9D7AAA3-2790-8F49-B8D7-3F8FE9A036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32636" y="856446"/>
            <a:ext cx="8853031" cy="5389808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/>
              <a:t>Grants Learning Center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gateway to the federal grants world (Grants 101, policies, eligibility, etc.)</a:t>
            </a:r>
            <a:endParaRPr lang="en-US" sz="26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hlinkClick r:id="rId3"/>
              </a:rPr>
              <a:t>https://www.grants.gov/web/grants/learn-grants.html</a:t>
            </a:r>
            <a:r>
              <a:rPr lang="en-US" dirty="0"/>
              <a:t>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/>
              <a:t>Training and informational videos on YouTube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 </a:t>
            </a:r>
            <a:r>
              <a:rPr lang="en-US" dirty="0">
                <a:hlinkClick r:id="rId4"/>
              </a:rPr>
              <a:t>https://www.youtube.com/channel/UCc7tRM0vKkTMpxucO7iYPzQ</a:t>
            </a:r>
            <a:r>
              <a:rPr lang="en-US" dirty="0"/>
              <a:t>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/>
              <a:t>Community Blog - </a:t>
            </a:r>
            <a:r>
              <a:rPr lang="en-US" sz="1800" dirty="0"/>
              <a:t>features content and resources that equip the federal grant community with the tools they need to do their jobs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Posts, Events &amp; Training calendar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 </a:t>
            </a:r>
            <a:r>
              <a:rPr lang="en-US" dirty="0">
                <a:hlinkClick r:id="rId5"/>
              </a:rPr>
              <a:t>https://grantsgovprod.wordpress.com/</a:t>
            </a:r>
            <a:r>
              <a:rPr lang="en-US" dirty="0"/>
              <a:t>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/>
              <a:t>Mobile App, email alerts for new blog posts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/>
              <a:t>List of federal grant-making agencies </a:t>
            </a:r>
            <a:r>
              <a:rPr lang="en-US" sz="1800" dirty="0">
                <a:hlinkClick r:id="rId6"/>
              </a:rPr>
              <a:t>https://www.grants.gov/web/grants/learn-grants/grant-making-agencies.html</a:t>
            </a:r>
            <a:r>
              <a:rPr lang="en-US" sz="1800" dirty="0"/>
              <a:t>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95371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401F25-68E5-5847-BA5D-7B4CDB42DA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1721" y="272978"/>
            <a:ext cx="8596668" cy="1401276"/>
          </a:xfrm>
        </p:spPr>
        <p:txBody>
          <a:bodyPr/>
          <a:lstStyle/>
          <a:p>
            <a:pPr algn="ctr"/>
            <a:r>
              <a:rPr lang="en-US" dirty="0"/>
              <a:t>Federal Funding Agencies:</a:t>
            </a:r>
            <a:br>
              <a:rPr lang="en-US" dirty="0"/>
            </a:br>
            <a:r>
              <a:rPr lang="en-US" dirty="0"/>
              <a:t>NIH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26FD50A-6C97-C94F-9BFF-E033486738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61721" y="2009104"/>
            <a:ext cx="8596668" cy="4095482"/>
          </a:xfrm>
        </p:spPr>
        <p:txBody>
          <a:bodyPr>
            <a:normAutofit fontScale="55000" lnSpcReduction="20000"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5100" b="1" dirty="0"/>
              <a:t>National Institutes of Health (NIH) </a:t>
            </a:r>
            <a:r>
              <a:rPr lang="en-US" sz="4000" dirty="0">
                <a:hlinkClick r:id="rId2"/>
              </a:rPr>
              <a:t>https://grants.nih.gov/grants/oer.htm</a:t>
            </a:r>
            <a:r>
              <a:rPr lang="en-US" sz="4000" dirty="0"/>
              <a:t>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4900" dirty="0"/>
              <a:t>Part of the U.S. Department of Health and Human Services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5100" dirty="0"/>
              <a:t>Nation’s primary medical research agency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5100" dirty="0"/>
              <a:t>Funds biomedical and health research that improves health and save lives</a:t>
            </a:r>
            <a:r>
              <a:rPr lang="en-US" sz="5400" dirty="0"/>
              <a:t>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5100" dirty="0"/>
              <a:t>Offers funding for many types of grants, contracts, and loan repayment programs </a:t>
            </a:r>
          </a:p>
        </p:txBody>
      </p:sp>
    </p:spTree>
    <p:extLst>
      <p:ext uri="{BB962C8B-B14F-4D97-AF65-F5344CB8AC3E}">
        <p14:creationId xmlns:p14="http://schemas.microsoft.com/office/powerpoint/2010/main" val="9682255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E62910-C14F-A74D-A6F5-5BDB18447E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1813" y="136703"/>
            <a:ext cx="8596668" cy="6591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NIH Resources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481A417-63E0-D548-AC7F-19AA587209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9589" y="795803"/>
            <a:ext cx="9841116" cy="5297043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600" b="1" i="1" dirty="0"/>
              <a:t>NIH Guide for Grants and Contracts</a:t>
            </a:r>
            <a:endParaRPr lang="en-US" sz="2600" b="1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/>
              <a:t>NIH publication used to announce notices of grant policies, guidelines and </a:t>
            </a:r>
            <a:r>
              <a:rPr lang="en-US" sz="2000" b="1" dirty="0"/>
              <a:t>funding opportunity announcements (FOAs). A</a:t>
            </a:r>
            <a:r>
              <a:rPr lang="en-US" sz="2000" dirty="0"/>
              <a:t>ll federal agencies use FOAs to announce available grants.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/>
              <a:t>Find funding opportunities </a:t>
            </a:r>
            <a:r>
              <a:rPr lang="en-US" sz="2000" dirty="0">
                <a:hlinkClick r:id="rId2"/>
              </a:rPr>
              <a:t>https://grants.nih.gov/funding/searchguide/index.html#/</a:t>
            </a:r>
            <a:r>
              <a:rPr lang="en-US" sz="2000" dirty="0"/>
              <a:t>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/>
              <a:t>Subscribe </a:t>
            </a:r>
            <a:r>
              <a:rPr lang="en-US" sz="2000" dirty="0">
                <a:hlinkClick r:id="rId3"/>
              </a:rPr>
              <a:t>https://grants.nih.gov/grants/guide/listserv_dev.htm</a:t>
            </a:r>
            <a:r>
              <a:rPr lang="en-US" sz="2000" dirty="0"/>
              <a:t>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 i="1" dirty="0"/>
              <a:t>Grants and Funding  </a:t>
            </a:r>
            <a:r>
              <a:rPr lang="en-US" dirty="0">
                <a:hlinkClick r:id="rId4"/>
              </a:rPr>
              <a:t>https://www.nih.gov/grants-funding</a:t>
            </a:r>
            <a:r>
              <a:rPr lang="en-US" dirty="0"/>
              <a:t>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/>
              <a:t>Information on NIH funding, grant programs, how the grants process works, and how to apply.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i="1" dirty="0"/>
              <a:t>About Grants </a:t>
            </a:r>
            <a:r>
              <a:rPr lang="en-US" sz="2000" dirty="0"/>
              <a:t>-navigate the NIH process </a:t>
            </a:r>
            <a:r>
              <a:rPr lang="en-US" sz="1900" dirty="0">
                <a:hlinkClick r:id="rId5"/>
              </a:rPr>
              <a:t>https://grants.nih.gov/grants/oer.htm</a:t>
            </a:r>
            <a:r>
              <a:rPr lang="en-US" sz="1900" dirty="0"/>
              <a:t>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/>
              <a:t>Grants News/Blog (</a:t>
            </a:r>
            <a:r>
              <a:rPr lang="en-US" sz="2000" i="1" dirty="0"/>
              <a:t>Open Mike </a:t>
            </a:r>
            <a:r>
              <a:rPr lang="en-US" sz="2000" i="1" dirty="0">
                <a:hlinkClick r:id="rId6"/>
              </a:rPr>
              <a:t>https://nexus.od.nih.gov/all/category/blog/</a:t>
            </a:r>
            <a:r>
              <a:rPr lang="en-US" sz="2000" i="1" dirty="0"/>
              <a:t>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/>
              <a:t>Policy and Compliance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48640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DD3A9C-929C-E545-881C-B5079A4B58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4152" y="150852"/>
            <a:ext cx="8596668" cy="596123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NIH Resources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9232096-E76D-5A4E-96B5-5C838BAC6D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84152" y="746975"/>
            <a:ext cx="8801516" cy="5818506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600" b="1" i="1" dirty="0"/>
              <a:t>NIH </a:t>
            </a:r>
            <a:r>
              <a:rPr lang="en-US" sz="2400" b="1" i="1" dirty="0" err="1"/>
              <a:t>RePORTER</a:t>
            </a:r>
            <a:r>
              <a:rPr lang="en-US" sz="2400" b="1" i="1" dirty="0"/>
              <a:t>  </a:t>
            </a:r>
            <a:r>
              <a:rPr lang="en-US" sz="2200" dirty="0">
                <a:hlinkClick r:id="rId2"/>
              </a:rPr>
              <a:t>https://reporter.nih.gov/</a:t>
            </a:r>
            <a:r>
              <a:rPr lang="en-US" sz="2200" dirty="0"/>
              <a:t> </a:t>
            </a:r>
            <a:endParaRPr lang="en-US" sz="2200" b="1" i="1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/>
              <a:t>electronic tool that allows users to search a database of </a:t>
            </a:r>
            <a:r>
              <a:rPr lang="en-US" sz="2000" b="1" dirty="0"/>
              <a:t>NIH</a:t>
            </a:r>
            <a:r>
              <a:rPr lang="en-US" sz="2000" dirty="0"/>
              <a:t>-funded research projects and access publications and patents resulting from </a:t>
            </a:r>
            <a:r>
              <a:rPr lang="en-US" sz="2000" b="1" dirty="0"/>
              <a:t>NIH</a:t>
            </a:r>
            <a:r>
              <a:rPr lang="en-US" sz="2000" dirty="0"/>
              <a:t> funding</a:t>
            </a:r>
            <a:endParaRPr lang="en-US" sz="2000" b="1" i="1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600" b="1" i="1" dirty="0"/>
              <a:t>Matchmaker tool  </a:t>
            </a:r>
            <a:r>
              <a:rPr lang="en-US" sz="2400" b="1" i="1" dirty="0"/>
              <a:t>(NIH </a:t>
            </a:r>
            <a:r>
              <a:rPr lang="en-US" sz="2400" b="1" i="1" dirty="0" err="1"/>
              <a:t>RePORTER</a:t>
            </a:r>
            <a:r>
              <a:rPr lang="en-US" sz="2400" b="1" i="1" dirty="0"/>
              <a:t> tool) </a:t>
            </a:r>
            <a:r>
              <a:rPr lang="en-US" sz="2200" dirty="0">
                <a:hlinkClick r:id="rId3"/>
              </a:rPr>
              <a:t>https://reporter.nih.gov/matchmaker</a:t>
            </a:r>
            <a:r>
              <a:rPr lang="en-US" sz="2200" dirty="0"/>
              <a:t> </a:t>
            </a:r>
            <a:endParaRPr lang="en-US" sz="2200" b="1" i="1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avoid poor alignment, find best Institute/Center fit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make a potential match between the abstract or specific aims of your application and ICs that have funded similar applications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You also can run the same search to identify program officers who have similar applications in their portfolios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600" b="1" i="1" dirty="0"/>
              <a:t>Assisted Referral Tool (ART) </a:t>
            </a:r>
            <a:r>
              <a:rPr lang="en-US" sz="2200" dirty="0">
                <a:hlinkClick r:id="rId4"/>
              </a:rPr>
              <a:t>https://art.csr.nih.gov/ART/</a:t>
            </a:r>
            <a:r>
              <a:rPr lang="en-US" sz="2200" dirty="0"/>
              <a:t> </a:t>
            </a:r>
            <a:endParaRPr lang="en-US" sz="2200" b="1" i="1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i="1" dirty="0"/>
              <a:t>Matchmaker</a:t>
            </a:r>
            <a:r>
              <a:rPr lang="en-US" dirty="0"/>
              <a:t> can suggest an appropriate IC for your application, but ART is the best way to identify the right study section for your application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00800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33B962-8048-0D40-84F6-F92D8D6A98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5" y="150851"/>
            <a:ext cx="8596668" cy="1416348"/>
          </a:xfrm>
        </p:spPr>
        <p:txBody>
          <a:bodyPr/>
          <a:lstStyle/>
          <a:p>
            <a:pPr algn="ctr"/>
            <a:r>
              <a:rPr lang="en-US" dirty="0"/>
              <a:t>Federal Funding Agencies</a:t>
            </a:r>
            <a:br>
              <a:rPr lang="en-US" dirty="0"/>
            </a:br>
            <a:r>
              <a:rPr lang="en-US" dirty="0"/>
              <a:t>HRSA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49C739A-4567-F743-B0D6-ED9A3BCB5F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77335" y="1567199"/>
            <a:ext cx="8596668" cy="4923753"/>
          </a:xfrm>
        </p:spPr>
        <p:txBody>
          <a:bodyPr>
            <a:normAutofit fontScale="85000" lnSpcReduction="10000"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1" dirty="0"/>
              <a:t>The Health Resources and Services Administration (HRSA) </a:t>
            </a:r>
            <a:r>
              <a:rPr lang="en-US" b="1" dirty="0">
                <a:hlinkClick r:id="rId2"/>
              </a:rPr>
              <a:t>https://www.hrsa.gov/</a:t>
            </a:r>
            <a:endParaRPr lang="en-US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agency of the U.S. Department of Health and Human Services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primary federal agency for improving health care to people who are geographically isolated, economically or medically vulnerable.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helps those in need of high-quality primary health care, people living with HIV/AIDS, pregnant women, and mothers.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supports the training of health professionals, the distribution of providers to areas where they are needed most and improvements in health care delivery.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Find Funding </a:t>
            </a:r>
            <a:r>
              <a:rPr lang="en-US" dirty="0">
                <a:hlinkClick r:id="rId3"/>
              </a:rPr>
              <a:t>https://www.hrsa.gov/grants/find-funding</a:t>
            </a:r>
            <a:r>
              <a:rPr lang="en-US" dirty="0"/>
              <a:t>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Training &amp; TA Hub </a:t>
            </a:r>
            <a:r>
              <a:rPr lang="en-US" dirty="0">
                <a:hlinkClick r:id="rId4"/>
              </a:rPr>
              <a:t>https://www.hrsa.gov/library/index.html</a:t>
            </a:r>
            <a:r>
              <a:rPr lang="en-US" dirty="0"/>
              <a:t> 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/>
              <a:t>centralizes and extends the reach of HRSA's training and technical assistance resources.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Newsletter(updates and funding opportunities) </a:t>
            </a:r>
            <a:r>
              <a:rPr lang="en-US" dirty="0">
                <a:hlinkClick r:id="rId5"/>
              </a:rPr>
              <a:t>https://public.govdelivery.com/accounts/USHHSHRSA/subscriber/new?qsp=HRSA-subscribe</a:t>
            </a:r>
            <a:r>
              <a:rPr lang="en-US" dirty="0"/>
              <a:t>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Data Warehouse </a:t>
            </a:r>
            <a:r>
              <a:rPr lang="en-US" dirty="0">
                <a:hlinkClick r:id="rId6"/>
              </a:rPr>
              <a:t>https://data.hrsa.gov/</a:t>
            </a:r>
            <a:r>
              <a:rPr lang="en-US" dirty="0"/>
              <a:t> 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/>
              <a:t>Data and maps on HRSA’s Health Care Programs</a:t>
            </a:r>
          </a:p>
        </p:txBody>
      </p:sp>
    </p:spTree>
    <p:extLst>
      <p:ext uri="{BB962C8B-B14F-4D97-AF65-F5344CB8AC3E}">
        <p14:creationId xmlns:p14="http://schemas.microsoft.com/office/powerpoint/2010/main" val="385772191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2368</TotalTime>
  <Words>1437</Words>
  <Application>Microsoft Macintosh PowerPoint</Application>
  <PresentationFormat>Widescreen</PresentationFormat>
  <Paragraphs>112</Paragraphs>
  <Slides>14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1" baseType="lpstr">
      <vt:lpstr>Aptos</vt:lpstr>
      <vt:lpstr>Arial</vt:lpstr>
      <vt:lpstr>Arial Black</vt:lpstr>
      <vt:lpstr>Calibri</vt:lpstr>
      <vt:lpstr>Trebuchet MS</vt:lpstr>
      <vt:lpstr>Wingdings 3</vt:lpstr>
      <vt:lpstr>Facet</vt:lpstr>
      <vt:lpstr>Finding Funding and Research Opportunities</vt:lpstr>
      <vt:lpstr>What will be covered?</vt:lpstr>
      <vt:lpstr>Types of Funding Opportunities</vt:lpstr>
      <vt:lpstr>Federal Funding Resources Grants.gov https://www.grants.gov/ </vt:lpstr>
      <vt:lpstr>Grants.gov (cont.)</vt:lpstr>
      <vt:lpstr>Federal Funding Agencies: NIH</vt:lpstr>
      <vt:lpstr>NIH Resources</vt:lpstr>
      <vt:lpstr>NIH Resources</vt:lpstr>
      <vt:lpstr>Federal Funding Agencies HRSA</vt:lpstr>
      <vt:lpstr>Federal Funding Agencies DoD-CDMRP</vt:lpstr>
      <vt:lpstr>Federal Funding Agencies NSF</vt:lpstr>
      <vt:lpstr>Funding Opportunity Resources  UTHSC-Specific Resources</vt:lpstr>
      <vt:lpstr> UTHSC-Specific Resources Limited Submission Procedure</vt:lpstr>
      <vt:lpstr>Proposal Development Resources (UTHSC-specific)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Research 101</dc:title>
  <dc:creator>Lynn, Margaret M</dc:creator>
  <cp:lastModifiedBy>Lee Anne</cp:lastModifiedBy>
  <cp:revision>138</cp:revision>
  <dcterms:created xsi:type="dcterms:W3CDTF">2020-05-13T14:27:30Z</dcterms:created>
  <dcterms:modified xsi:type="dcterms:W3CDTF">2024-10-31T17:06:15Z</dcterms:modified>
</cp:coreProperties>
</file>