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1.xml" ContentType="application/vnd.openxmlformats-officedocument.presentationml.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432" r:id="rId2"/>
    <p:sldId id="453" r:id="rId3"/>
    <p:sldId id="442" r:id="rId4"/>
    <p:sldId id="404" r:id="rId5"/>
    <p:sldId id="338" r:id="rId6"/>
    <p:sldId id="434" r:id="rId7"/>
    <p:sldId id="435" r:id="rId8"/>
    <p:sldId id="424" r:id="rId9"/>
    <p:sldId id="425" r:id="rId10"/>
    <p:sldId id="433" r:id="rId11"/>
    <p:sldId id="436" r:id="rId12"/>
    <p:sldId id="437" r:id="rId13"/>
    <p:sldId id="301" r:id="rId14"/>
    <p:sldId id="452" r:id="rId15"/>
    <p:sldId id="336" r:id="rId16"/>
    <p:sldId id="337" r:id="rId17"/>
    <p:sldId id="341" r:id="rId18"/>
    <p:sldId id="355" r:id="rId19"/>
    <p:sldId id="350" r:id="rId20"/>
    <p:sldId id="349" r:id="rId21"/>
    <p:sldId id="459" r:id="rId22"/>
    <p:sldId id="460" r:id="rId23"/>
    <p:sldId id="354" r:id="rId24"/>
    <p:sldId id="340" r:id="rId25"/>
    <p:sldId id="357" r:id="rId26"/>
    <p:sldId id="356" r:id="rId27"/>
    <p:sldId id="458" r:id="rId28"/>
    <p:sldId id="457" r:id="rId29"/>
    <p:sldId id="367" r:id="rId30"/>
    <p:sldId id="368" r:id="rId31"/>
    <p:sldId id="353" r:id="rId32"/>
    <p:sldId id="342" r:id="rId33"/>
    <p:sldId id="443" r:id="rId34"/>
    <p:sldId id="446" r:id="rId35"/>
    <p:sldId id="447" r:id="rId36"/>
    <p:sldId id="450" r:id="rId37"/>
    <p:sldId id="448" r:id="rId38"/>
    <p:sldId id="449" r:id="rId39"/>
    <p:sldId id="456" r:id="rId40"/>
    <p:sldId id="44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al, Lesley" initials="RL" lastIdx="4" clrIdx="0">
    <p:extLst>
      <p:ext uri="{19B8F6BF-5375-455C-9EA6-DF929625EA0E}">
        <p15:presenceInfo xmlns:p15="http://schemas.microsoft.com/office/powerpoint/2012/main" userId="S::ldickens@stjude.org::5797b468-7cea-4c63-abb2-38cd158278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120" y="522"/>
      </p:cViewPr>
      <p:guideLst/>
    </p:cSldViewPr>
  </p:slideViewPr>
  <p:notesTextViewPr>
    <p:cViewPr>
      <p:scale>
        <a:sx n="1" d="1"/>
        <a:sy n="1" d="1"/>
      </p:scale>
      <p:origin x="0" y="0"/>
    </p:cViewPr>
  </p:notesTextViewPr>
  <p:sorterViewPr>
    <p:cViewPr>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14T20:07:14.067" idx="1">
    <p:pos x="10" y="10"/>
    <p:text>I did not know if you would mention data manager and monitoring in this point as well</p:text>
    <p:extLst>
      <p:ext uri="{C676402C-5697-4E1C-873F-D02D1690AC5C}">
        <p15:threadingInfo xmlns:p15="http://schemas.microsoft.com/office/powerpoint/2012/main" timeZoneBias="300"/>
      </p:ext>
    </p:extLst>
  </p:cm>
</p:cmLst>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21.svg"/><Relationship Id="rId4" Type="http://schemas.openxmlformats.org/officeDocument/2006/relationships/image" Target="../media/image17.svg"/><Relationship Id="rId9" Type="http://schemas.openxmlformats.org/officeDocument/2006/relationships/image" Target="../media/image20.png"/></Relationships>
</file>

<file path=ppt/diagrams/_rels/data3.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6" Type="http://schemas.openxmlformats.org/officeDocument/2006/relationships/image" Target="../media/image17.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1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diagrams/_rels/data5.xml.rels><?xml version="1.0" encoding="UTF-8" standalone="yes"?>
<Relationships xmlns="http://schemas.openxmlformats.org/package/2006/relationships"><Relationship Id="rId1" Type="http://schemas.openxmlformats.org/officeDocument/2006/relationships/image" Target="../media/image42.jp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21.svg"/><Relationship Id="rId4" Type="http://schemas.openxmlformats.org/officeDocument/2006/relationships/image" Target="../media/image17.svg"/><Relationship Id="rId9"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6" Type="http://schemas.openxmlformats.org/officeDocument/2006/relationships/image" Target="../media/image17.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1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diagrams/_rels/drawing5.xml.rels><?xml version="1.0" encoding="UTF-8" standalone="yes"?>
<Relationships xmlns="http://schemas.openxmlformats.org/package/2006/relationships"><Relationship Id="rId1" Type="http://schemas.openxmlformats.org/officeDocument/2006/relationships/image" Target="../media/image42.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3E1363-83FD-4036-ACF0-523273B1B00A}" type="doc">
      <dgm:prSet loTypeId="urn:microsoft.com/office/officeart/2018/2/layout/IconCircleList" loCatId="icon" qsTypeId="urn:microsoft.com/office/officeart/2005/8/quickstyle/simple1" qsCatId="simple" csTypeId="urn:microsoft.com/office/officeart/2005/8/colors/accent0_3" csCatId="mainScheme" phldr="1"/>
      <dgm:spPr/>
      <dgm:t>
        <a:bodyPr/>
        <a:lstStyle/>
        <a:p>
          <a:endParaRPr lang="en-US"/>
        </a:p>
      </dgm:t>
    </dgm:pt>
    <dgm:pt modelId="{17AA8578-EF82-4470-B524-0B39A67A2F6B}">
      <dgm:prSet/>
      <dgm:spPr/>
      <dgm:t>
        <a:bodyPr/>
        <a:lstStyle/>
        <a:p>
          <a:pPr>
            <a:lnSpc>
              <a:spcPct val="100000"/>
            </a:lnSpc>
          </a:pPr>
          <a:r>
            <a:rPr lang="en-US" dirty="0"/>
            <a:t>Identifying “Routine Care” per the NCD310.1 policy</a:t>
          </a:r>
          <a:br>
            <a:rPr lang="en-US" dirty="0"/>
          </a:br>
          <a:endParaRPr lang="en-US" dirty="0"/>
        </a:p>
      </dgm:t>
    </dgm:pt>
    <dgm:pt modelId="{D0DED02E-8FD3-477D-A321-28878B022459}" type="parTrans" cxnId="{4862AB63-1120-4F95-A858-E1A3753641C5}">
      <dgm:prSet/>
      <dgm:spPr/>
      <dgm:t>
        <a:bodyPr/>
        <a:lstStyle/>
        <a:p>
          <a:endParaRPr lang="en-US">
            <a:solidFill>
              <a:schemeClr val="tx1"/>
            </a:solidFill>
          </a:endParaRPr>
        </a:p>
      </dgm:t>
    </dgm:pt>
    <dgm:pt modelId="{E9A819F1-EB48-4AC7-87D4-16E2D53D9237}" type="sibTrans" cxnId="{4862AB63-1120-4F95-A858-E1A3753641C5}">
      <dgm:prSet/>
      <dgm:spPr/>
      <dgm:t>
        <a:bodyPr/>
        <a:lstStyle/>
        <a:p>
          <a:pPr>
            <a:lnSpc>
              <a:spcPct val="100000"/>
            </a:lnSpc>
          </a:pPr>
          <a:endParaRPr lang="en-US">
            <a:solidFill>
              <a:schemeClr val="tx1"/>
            </a:solidFill>
          </a:endParaRPr>
        </a:p>
      </dgm:t>
    </dgm:pt>
    <dgm:pt modelId="{2666B579-DFE6-4A3F-ACC4-329CDEBFA6DF}">
      <dgm:prSet/>
      <dgm:spPr/>
      <dgm:t>
        <a:bodyPr/>
        <a:lstStyle/>
        <a:p>
          <a:pPr>
            <a:lnSpc>
              <a:spcPct val="100000"/>
            </a:lnSpc>
          </a:pPr>
          <a:r>
            <a:rPr lang="en-US"/>
            <a:t>“Routine care” does not necessarily mean  what the physician routinely        does</a:t>
          </a:r>
          <a:endParaRPr lang="en-US" dirty="0"/>
        </a:p>
      </dgm:t>
    </dgm:pt>
    <dgm:pt modelId="{4967079F-31EF-4318-9EB6-4EFE8DBF7865}" type="parTrans" cxnId="{4C15FD9A-4C21-4115-97D9-4848ABADA890}">
      <dgm:prSet/>
      <dgm:spPr/>
      <dgm:t>
        <a:bodyPr/>
        <a:lstStyle/>
        <a:p>
          <a:endParaRPr lang="en-US">
            <a:solidFill>
              <a:schemeClr val="tx1"/>
            </a:solidFill>
          </a:endParaRPr>
        </a:p>
      </dgm:t>
    </dgm:pt>
    <dgm:pt modelId="{6CFF9033-2856-4F5A-9652-3E611EFDDD44}" type="sibTrans" cxnId="{4C15FD9A-4C21-4115-97D9-4848ABADA890}">
      <dgm:prSet/>
      <dgm:spPr/>
      <dgm:t>
        <a:bodyPr/>
        <a:lstStyle/>
        <a:p>
          <a:pPr>
            <a:lnSpc>
              <a:spcPct val="100000"/>
            </a:lnSpc>
          </a:pPr>
          <a:endParaRPr lang="en-US">
            <a:solidFill>
              <a:schemeClr val="tx1"/>
            </a:solidFill>
          </a:endParaRPr>
        </a:p>
      </dgm:t>
    </dgm:pt>
    <dgm:pt modelId="{DC8005E3-CEA6-4385-BA9E-CEE446DB8848}">
      <dgm:prSet/>
      <dgm:spPr/>
      <dgm:t>
        <a:bodyPr/>
        <a:lstStyle/>
        <a:p>
          <a:pPr>
            <a:lnSpc>
              <a:spcPct val="100000"/>
            </a:lnSpc>
          </a:pPr>
          <a:r>
            <a:rPr lang="en-US"/>
            <a:t>“Routine care” is the care a patient with this diagnosis  would receive if not treated on a research study at a peer institution</a:t>
          </a:r>
          <a:endParaRPr lang="en-US" dirty="0"/>
        </a:p>
      </dgm:t>
    </dgm:pt>
    <dgm:pt modelId="{C6BCEEF5-26EF-4CED-9FF1-A21935AE54D4}" type="parTrans" cxnId="{EC4215D6-3511-40F3-ADC4-34FBF34843D2}">
      <dgm:prSet/>
      <dgm:spPr/>
      <dgm:t>
        <a:bodyPr/>
        <a:lstStyle/>
        <a:p>
          <a:endParaRPr lang="en-US">
            <a:solidFill>
              <a:schemeClr val="tx1"/>
            </a:solidFill>
          </a:endParaRPr>
        </a:p>
      </dgm:t>
    </dgm:pt>
    <dgm:pt modelId="{0D8F265F-55D2-4472-A60E-C149F2FD1E6F}" type="sibTrans" cxnId="{EC4215D6-3511-40F3-ADC4-34FBF34843D2}">
      <dgm:prSet/>
      <dgm:spPr/>
      <dgm:t>
        <a:bodyPr/>
        <a:lstStyle/>
        <a:p>
          <a:pPr>
            <a:lnSpc>
              <a:spcPct val="100000"/>
            </a:lnSpc>
          </a:pPr>
          <a:endParaRPr lang="en-US">
            <a:solidFill>
              <a:schemeClr val="tx1"/>
            </a:solidFill>
          </a:endParaRPr>
        </a:p>
      </dgm:t>
    </dgm:pt>
    <dgm:pt modelId="{CC87493E-EA97-4F8E-944D-D6C3147A101A}">
      <dgm:prSet/>
      <dgm:spPr/>
      <dgm:t>
        <a:bodyPr/>
        <a:lstStyle/>
        <a:p>
          <a:pPr>
            <a:lnSpc>
              <a:spcPct val="100000"/>
            </a:lnSpc>
          </a:pPr>
          <a:r>
            <a:rPr lang="en-US"/>
            <a:t>“Routine care” does not equate to “standard of care” at your institution</a:t>
          </a:r>
          <a:endParaRPr lang="en-US" dirty="0"/>
        </a:p>
      </dgm:t>
    </dgm:pt>
    <dgm:pt modelId="{2E3A622F-8814-49C8-9CBD-D953627C6A9E}" type="parTrans" cxnId="{CEA44300-8245-4269-8B4A-1C46C96CB7E2}">
      <dgm:prSet/>
      <dgm:spPr/>
      <dgm:t>
        <a:bodyPr/>
        <a:lstStyle/>
        <a:p>
          <a:endParaRPr lang="en-US">
            <a:solidFill>
              <a:schemeClr val="tx1"/>
            </a:solidFill>
          </a:endParaRPr>
        </a:p>
      </dgm:t>
    </dgm:pt>
    <dgm:pt modelId="{B12EE99F-90AA-45F4-B67C-E1306BA7B84B}" type="sibTrans" cxnId="{CEA44300-8245-4269-8B4A-1C46C96CB7E2}">
      <dgm:prSet/>
      <dgm:spPr/>
      <dgm:t>
        <a:bodyPr/>
        <a:lstStyle/>
        <a:p>
          <a:pPr>
            <a:lnSpc>
              <a:spcPct val="100000"/>
            </a:lnSpc>
          </a:pPr>
          <a:endParaRPr lang="en-US">
            <a:solidFill>
              <a:schemeClr val="tx1"/>
            </a:solidFill>
          </a:endParaRPr>
        </a:p>
      </dgm:t>
    </dgm:pt>
    <dgm:pt modelId="{D1928B1D-10AE-47E6-A417-782C34303BC4}">
      <dgm:prSet/>
      <dgm:spPr/>
      <dgm:t>
        <a:bodyPr/>
        <a:lstStyle/>
        <a:p>
          <a:pPr>
            <a:lnSpc>
              <a:spcPct val="100000"/>
            </a:lnSpc>
          </a:pPr>
          <a:r>
            <a:rPr lang="en-US" dirty="0"/>
            <a:t>“Routine care” allows for more than conventional/standard care, e.g. the IV administration of an investigational drug or monitoring for toxicities if the study meets NCD 310.1 qualifying criteria</a:t>
          </a:r>
        </a:p>
      </dgm:t>
    </dgm:pt>
    <dgm:pt modelId="{59867805-840B-4A3E-AC64-6994027E39E7}" type="parTrans" cxnId="{0EA2A0D9-B1E0-467B-B931-947BC63F0446}">
      <dgm:prSet/>
      <dgm:spPr/>
      <dgm:t>
        <a:bodyPr/>
        <a:lstStyle/>
        <a:p>
          <a:endParaRPr lang="en-US">
            <a:solidFill>
              <a:schemeClr val="tx1"/>
            </a:solidFill>
          </a:endParaRPr>
        </a:p>
      </dgm:t>
    </dgm:pt>
    <dgm:pt modelId="{35836339-EC6F-4D0A-B0AD-C2BF37B1A1DA}" type="sibTrans" cxnId="{0EA2A0D9-B1E0-467B-B931-947BC63F0446}">
      <dgm:prSet/>
      <dgm:spPr/>
      <dgm:t>
        <a:bodyPr/>
        <a:lstStyle/>
        <a:p>
          <a:endParaRPr lang="en-US">
            <a:solidFill>
              <a:schemeClr val="tx1"/>
            </a:solidFill>
          </a:endParaRPr>
        </a:p>
      </dgm:t>
    </dgm:pt>
    <dgm:pt modelId="{F767E700-3FF8-4B0F-83C7-A6D2BB2C1302}" type="pres">
      <dgm:prSet presAssocID="{723E1363-83FD-4036-ACF0-523273B1B00A}" presName="root" presStyleCnt="0">
        <dgm:presLayoutVars>
          <dgm:dir/>
          <dgm:resizeHandles val="exact"/>
        </dgm:presLayoutVars>
      </dgm:prSet>
      <dgm:spPr/>
    </dgm:pt>
    <dgm:pt modelId="{9FBDD455-9F22-4228-A55B-9785E3D36673}" type="pres">
      <dgm:prSet presAssocID="{723E1363-83FD-4036-ACF0-523273B1B00A}" presName="container" presStyleCnt="0">
        <dgm:presLayoutVars>
          <dgm:dir/>
          <dgm:resizeHandles val="exact"/>
        </dgm:presLayoutVars>
      </dgm:prSet>
      <dgm:spPr/>
    </dgm:pt>
    <dgm:pt modelId="{C8C36D0A-E752-4FB8-B51B-21D12084DB32}" type="pres">
      <dgm:prSet presAssocID="{17AA8578-EF82-4470-B524-0B39A67A2F6B}" presName="compNode" presStyleCnt="0"/>
      <dgm:spPr/>
    </dgm:pt>
    <dgm:pt modelId="{6BC838C1-DB09-47BF-86A7-F0B02C9DAC07}" type="pres">
      <dgm:prSet presAssocID="{17AA8578-EF82-4470-B524-0B39A67A2F6B}" presName="iconBgRect" presStyleLbl="bgShp" presStyleIdx="0" presStyleCnt="5"/>
      <dgm:spPr/>
    </dgm:pt>
    <dgm:pt modelId="{9A4A7D15-A6A6-4ADB-8985-D772DE715BED}" type="pres">
      <dgm:prSet presAssocID="{17AA8578-EF82-4470-B524-0B39A67A2F6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ead with gears"/>
        </a:ext>
      </dgm:extLst>
    </dgm:pt>
    <dgm:pt modelId="{35A3B54D-936A-45EC-90BB-DBBA83CC9FAC}" type="pres">
      <dgm:prSet presAssocID="{17AA8578-EF82-4470-B524-0B39A67A2F6B}" presName="spaceRect" presStyleCnt="0"/>
      <dgm:spPr/>
    </dgm:pt>
    <dgm:pt modelId="{C0F86E20-B750-4C78-90B3-F8CE46C4C44F}" type="pres">
      <dgm:prSet presAssocID="{17AA8578-EF82-4470-B524-0B39A67A2F6B}" presName="textRect" presStyleLbl="revTx" presStyleIdx="0" presStyleCnt="5">
        <dgm:presLayoutVars>
          <dgm:chMax val="1"/>
          <dgm:chPref val="1"/>
        </dgm:presLayoutVars>
      </dgm:prSet>
      <dgm:spPr/>
    </dgm:pt>
    <dgm:pt modelId="{A3CBD4C9-832B-4C77-8465-90B2A4887296}" type="pres">
      <dgm:prSet presAssocID="{E9A819F1-EB48-4AC7-87D4-16E2D53D9237}" presName="sibTrans" presStyleLbl="sibTrans2D1" presStyleIdx="0" presStyleCnt="0"/>
      <dgm:spPr/>
    </dgm:pt>
    <dgm:pt modelId="{1C6F3503-939A-4B64-9777-6F6E41FB3CA6}" type="pres">
      <dgm:prSet presAssocID="{2666B579-DFE6-4A3F-ACC4-329CDEBFA6DF}" presName="compNode" presStyleCnt="0"/>
      <dgm:spPr/>
    </dgm:pt>
    <dgm:pt modelId="{A3A8943F-3820-407A-9BE1-AB1AC73E8D74}" type="pres">
      <dgm:prSet presAssocID="{2666B579-DFE6-4A3F-ACC4-329CDEBFA6DF}" presName="iconBgRect" presStyleLbl="bgShp" presStyleIdx="1" presStyleCnt="5"/>
      <dgm:spPr/>
    </dgm:pt>
    <dgm:pt modelId="{5E775048-CADD-4705-AF71-2D878EB688DA}" type="pres">
      <dgm:prSet presAssocID="{2666B579-DFE6-4A3F-ACC4-329CDEBFA6D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146649F7-DAD2-4A3D-9B80-C391D002843F}" type="pres">
      <dgm:prSet presAssocID="{2666B579-DFE6-4A3F-ACC4-329CDEBFA6DF}" presName="spaceRect" presStyleCnt="0"/>
      <dgm:spPr/>
    </dgm:pt>
    <dgm:pt modelId="{F7407980-E43D-45CF-BD0E-B74AB4E3BB2A}" type="pres">
      <dgm:prSet presAssocID="{2666B579-DFE6-4A3F-ACC4-329CDEBFA6DF}" presName="textRect" presStyleLbl="revTx" presStyleIdx="1" presStyleCnt="5">
        <dgm:presLayoutVars>
          <dgm:chMax val="1"/>
          <dgm:chPref val="1"/>
        </dgm:presLayoutVars>
      </dgm:prSet>
      <dgm:spPr/>
    </dgm:pt>
    <dgm:pt modelId="{415A7757-AC57-48C9-9B7F-BAF6AF1C83E1}" type="pres">
      <dgm:prSet presAssocID="{6CFF9033-2856-4F5A-9652-3E611EFDDD44}" presName="sibTrans" presStyleLbl="sibTrans2D1" presStyleIdx="0" presStyleCnt="0"/>
      <dgm:spPr/>
    </dgm:pt>
    <dgm:pt modelId="{0505ACA6-D6D4-4034-B7A6-B39E77101691}" type="pres">
      <dgm:prSet presAssocID="{DC8005E3-CEA6-4385-BA9E-CEE446DB8848}" presName="compNode" presStyleCnt="0"/>
      <dgm:spPr/>
    </dgm:pt>
    <dgm:pt modelId="{169F08C0-4F69-4966-95EB-7564E10B5A56}" type="pres">
      <dgm:prSet presAssocID="{DC8005E3-CEA6-4385-BA9E-CEE446DB8848}" presName="iconBgRect" presStyleLbl="bgShp" presStyleIdx="2" presStyleCnt="5"/>
      <dgm:spPr/>
    </dgm:pt>
    <dgm:pt modelId="{AD63A0E1-29B6-44CC-8708-C2845C91EBB5}" type="pres">
      <dgm:prSet presAssocID="{DC8005E3-CEA6-4385-BA9E-CEE446DB884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a:ext>
      </dgm:extLst>
    </dgm:pt>
    <dgm:pt modelId="{AC037D79-FEBC-49A6-A1E8-566DCA31EE71}" type="pres">
      <dgm:prSet presAssocID="{DC8005E3-CEA6-4385-BA9E-CEE446DB8848}" presName="spaceRect" presStyleCnt="0"/>
      <dgm:spPr/>
    </dgm:pt>
    <dgm:pt modelId="{B69A07EB-80B6-4EED-9407-D0B09CE7A0AF}" type="pres">
      <dgm:prSet presAssocID="{DC8005E3-CEA6-4385-BA9E-CEE446DB8848}" presName="textRect" presStyleLbl="revTx" presStyleIdx="2" presStyleCnt="5">
        <dgm:presLayoutVars>
          <dgm:chMax val="1"/>
          <dgm:chPref val="1"/>
        </dgm:presLayoutVars>
      </dgm:prSet>
      <dgm:spPr/>
    </dgm:pt>
    <dgm:pt modelId="{B4FA24F0-6C2D-411E-9E3D-35067D8B109D}" type="pres">
      <dgm:prSet presAssocID="{0D8F265F-55D2-4472-A60E-C149F2FD1E6F}" presName="sibTrans" presStyleLbl="sibTrans2D1" presStyleIdx="0" presStyleCnt="0"/>
      <dgm:spPr/>
    </dgm:pt>
    <dgm:pt modelId="{29FA53FC-4701-48ED-9DC1-F87F66BC63B4}" type="pres">
      <dgm:prSet presAssocID="{CC87493E-EA97-4F8E-944D-D6C3147A101A}" presName="compNode" presStyleCnt="0"/>
      <dgm:spPr/>
    </dgm:pt>
    <dgm:pt modelId="{CB62E33D-C1DD-486A-BCBA-3992A82B917F}" type="pres">
      <dgm:prSet presAssocID="{CC87493E-EA97-4F8E-944D-D6C3147A101A}" presName="iconBgRect" presStyleLbl="bgShp" presStyleIdx="3" presStyleCnt="5"/>
      <dgm:spPr/>
    </dgm:pt>
    <dgm:pt modelId="{9FB52424-FD0B-4A2C-AA65-905174E4242E}" type="pres">
      <dgm:prSet presAssocID="{CC87493E-EA97-4F8E-944D-D6C3147A101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Success"/>
        </a:ext>
      </dgm:extLst>
    </dgm:pt>
    <dgm:pt modelId="{5128BA91-DA36-46FD-8E8C-F29D6DCDD949}" type="pres">
      <dgm:prSet presAssocID="{CC87493E-EA97-4F8E-944D-D6C3147A101A}" presName="spaceRect" presStyleCnt="0"/>
      <dgm:spPr/>
    </dgm:pt>
    <dgm:pt modelId="{CE8042C4-BAAB-4397-9097-9702A1C1AD42}" type="pres">
      <dgm:prSet presAssocID="{CC87493E-EA97-4F8E-944D-D6C3147A101A}" presName="textRect" presStyleLbl="revTx" presStyleIdx="3" presStyleCnt="5">
        <dgm:presLayoutVars>
          <dgm:chMax val="1"/>
          <dgm:chPref val="1"/>
        </dgm:presLayoutVars>
      </dgm:prSet>
      <dgm:spPr/>
    </dgm:pt>
    <dgm:pt modelId="{1E8635DB-2D4E-4E11-995D-23DB2EE24AF3}" type="pres">
      <dgm:prSet presAssocID="{B12EE99F-90AA-45F4-B67C-E1306BA7B84B}" presName="sibTrans" presStyleLbl="sibTrans2D1" presStyleIdx="0" presStyleCnt="0"/>
      <dgm:spPr/>
    </dgm:pt>
    <dgm:pt modelId="{769DC760-A159-4C9A-82FC-EA208918A39D}" type="pres">
      <dgm:prSet presAssocID="{D1928B1D-10AE-47E6-A417-782C34303BC4}" presName="compNode" presStyleCnt="0"/>
      <dgm:spPr/>
    </dgm:pt>
    <dgm:pt modelId="{18A9CDF0-286E-47D2-BDA2-D4C8DBDFA410}" type="pres">
      <dgm:prSet presAssocID="{D1928B1D-10AE-47E6-A417-782C34303BC4}" presName="iconBgRect" presStyleLbl="bgShp" presStyleIdx="4" presStyleCnt="5"/>
      <dgm:spPr/>
    </dgm:pt>
    <dgm:pt modelId="{103940FF-7699-4E66-B2E1-5FDFA1B63AF3}" type="pres">
      <dgm:prSet presAssocID="{D1928B1D-10AE-47E6-A417-782C34303BC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V"/>
        </a:ext>
      </dgm:extLst>
    </dgm:pt>
    <dgm:pt modelId="{A410B27D-0393-4C5B-B5E5-8BF8D8FF9C1C}" type="pres">
      <dgm:prSet presAssocID="{D1928B1D-10AE-47E6-A417-782C34303BC4}" presName="spaceRect" presStyleCnt="0"/>
      <dgm:spPr/>
    </dgm:pt>
    <dgm:pt modelId="{014A08BB-0B9F-4C3B-85AD-9DDCE3FB48C0}" type="pres">
      <dgm:prSet presAssocID="{D1928B1D-10AE-47E6-A417-782C34303BC4}" presName="textRect" presStyleLbl="revTx" presStyleIdx="4" presStyleCnt="5">
        <dgm:presLayoutVars>
          <dgm:chMax val="1"/>
          <dgm:chPref val="1"/>
        </dgm:presLayoutVars>
      </dgm:prSet>
      <dgm:spPr/>
    </dgm:pt>
  </dgm:ptLst>
  <dgm:cxnLst>
    <dgm:cxn modelId="{CEA44300-8245-4269-8B4A-1C46C96CB7E2}" srcId="{723E1363-83FD-4036-ACF0-523273B1B00A}" destId="{CC87493E-EA97-4F8E-944D-D6C3147A101A}" srcOrd="3" destOrd="0" parTransId="{2E3A622F-8814-49C8-9CBD-D953627C6A9E}" sibTransId="{B12EE99F-90AA-45F4-B67C-E1306BA7B84B}"/>
    <dgm:cxn modelId="{01EC6308-C8DE-4C90-B40E-4BC16E46B77E}" type="presOf" srcId="{17AA8578-EF82-4470-B524-0B39A67A2F6B}" destId="{C0F86E20-B750-4C78-90B3-F8CE46C4C44F}" srcOrd="0" destOrd="0" presId="urn:microsoft.com/office/officeart/2018/2/layout/IconCircleList"/>
    <dgm:cxn modelId="{C165610F-E20C-459E-927B-E20BE2BA10CF}" type="presOf" srcId="{B12EE99F-90AA-45F4-B67C-E1306BA7B84B}" destId="{1E8635DB-2D4E-4E11-995D-23DB2EE24AF3}" srcOrd="0" destOrd="0" presId="urn:microsoft.com/office/officeart/2018/2/layout/IconCircleList"/>
    <dgm:cxn modelId="{1029702C-0D96-4BBE-B240-3A4D0782A6E3}" type="presOf" srcId="{CC87493E-EA97-4F8E-944D-D6C3147A101A}" destId="{CE8042C4-BAAB-4397-9097-9702A1C1AD42}" srcOrd="0" destOrd="0" presId="urn:microsoft.com/office/officeart/2018/2/layout/IconCircleList"/>
    <dgm:cxn modelId="{55D5F337-FE43-4CAC-AFA8-5F30990D6317}" type="presOf" srcId="{D1928B1D-10AE-47E6-A417-782C34303BC4}" destId="{014A08BB-0B9F-4C3B-85AD-9DDCE3FB48C0}" srcOrd="0" destOrd="0" presId="urn:microsoft.com/office/officeart/2018/2/layout/IconCircleList"/>
    <dgm:cxn modelId="{BF50A05F-4731-4281-A843-1B27D950A004}" type="presOf" srcId="{DC8005E3-CEA6-4385-BA9E-CEE446DB8848}" destId="{B69A07EB-80B6-4EED-9407-D0B09CE7A0AF}" srcOrd="0" destOrd="0" presId="urn:microsoft.com/office/officeart/2018/2/layout/IconCircleList"/>
    <dgm:cxn modelId="{4862AB63-1120-4F95-A858-E1A3753641C5}" srcId="{723E1363-83FD-4036-ACF0-523273B1B00A}" destId="{17AA8578-EF82-4470-B524-0B39A67A2F6B}" srcOrd="0" destOrd="0" parTransId="{D0DED02E-8FD3-477D-A321-28878B022459}" sibTransId="{E9A819F1-EB48-4AC7-87D4-16E2D53D9237}"/>
    <dgm:cxn modelId="{1515DE57-E7C5-4C94-93A9-0149ED050125}" type="presOf" srcId="{0D8F265F-55D2-4472-A60E-C149F2FD1E6F}" destId="{B4FA24F0-6C2D-411E-9E3D-35067D8B109D}" srcOrd="0" destOrd="0" presId="urn:microsoft.com/office/officeart/2018/2/layout/IconCircleList"/>
    <dgm:cxn modelId="{179B617A-456A-4709-AA83-6EF981A439D9}" type="presOf" srcId="{723E1363-83FD-4036-ACF0-523273B1B00A}" destId="{F767E700-3FF8-4B0F-83C7-A6D2BB2C1302}" srcOrd="0" destOrd="0" presId="urn:microsoft.com/office/officeart/2018/2/layout/IconCircleList"/>
    <dgm:cxn modelId="{2DA1E085-64D8-4EB6-B60B-18893229869B}" type="presOf" srcId="{2666B579-DFE6-4A3F-ACC4-329CDEBFA6DF}" destId="{F7407980-E43D-45CF-BD0E-B74AB4E3BB2A}" srcOrd="0" destOrd="0" presId="urn:microsoft.com/office/officeart/2018/2/layout/IconCircleList"/>
    <dgm:cxn modelId="{4C15FD9A-4C21-4115-97D9-4848ABADA890}" srcId="{723E1363-83FD-4036-ACF0-523273B1B00A}" destId="{2666B579-DFE6-4A3F-ACC4-329CDEBFA6DF}" srcOrd="1" destOrd="0" parTransId="{4967079F-31EF-4318-9EB6-4EFE8DBF7865}" sibTransId="{6CFF9033-2856-4F5A-9652-3E611EFDDD44}"/>
    <dgm:cxn modelId="{7B5135CC-AE88-4A3B-8D35-02B38E8A74C2}" type="presOf" srcId="{E9A819F1-EB48-4AC7-87D4-16E2D53D9237}" destId="{A3CBD4C9-832B-4C77-8465-90B2A4887296}" srcOrd="0" destOrd="0" presId="urn:microsoft.com/office/officeart/2018/2/layout/IconCircleList"/>
    <dgm:cxn modelId="{EC4215D6-3511-40F3-ADC4-34FBF34843D2}" srcId="{723E1363-83FD-4036-ACF0-523273B1B00A}" destId="{DC8005E3-CEA6-4385-BA9E-CEE446DB8848}" srcOrd="2" destOrd="0" parTransId="{C6BCEEF5-26EF-4CED-9FF1-A21935AE54D4}" sibTransId="{0D8F265F-55D2-4472-A60E-C149F2FD1E6F}"/>
    <dgm:cxn modelId="{0EA2A0D9-B1E0-467B-B931-947BC63F0446}" srcId="{723E1363-83FD-4036-ACF0-523273B1B00A}" destId="{D1928B1D-10AE-47E6-A417-782C34303BC4}" srcOrd="4" destOrd="0" parTransId="{59867805-840B-4A3E-AC64-6994027E39E7}" sibTransId="{35836339-EC6F-4D0A-B0AD-C2BF37B1A1DA}"/>
    <dgm:cxn modelId="{BE1135EB-3BA1-4B3C-BB8F-3F1595FC1EBD}" type="presOf" srcId="{6CFF9033-2856-4F5A-9652-3E611EFDDD44}" destId="{415A7757-AC57-48C9-9B7F-BAF6AF1C83E1}" srcOrd="0" destOrd="0" presId="urn:microsoft.com/office/officeart/2018/2/layout/IconCircleList"/>
    <dgm:cxn modelId="{9BD28389-87B6-485B-AAE7-8F95D40FC05E}" type="presParOf" srcId="{F767E700-3FF8-4B0F-83C7-A6D2BB2C1302}" destId="{9FBDD455-9F22-4228-A55B-9785E3D36673}" srcOrd="0" destOrd="0" presId="urn:microsoft.com/office/officeart/2018/2/layout/IconCircleList"/>
    <dgm:cxn modelId="{117F3E4F-0259-46F7-A452-74176AE5720F}" type="presParOf" srcId="{9FBDD455-9F22-4228-A55B-9785E3D36673}" destId="{C8C36D0A-E752-4FB8-B51B-21D12084DB32}" srcOrd="0" destOrd="0" presId="urn:microsoft.com/office/officeart/2018/2/layout/IconCircleList"/>
    <dgm:cxn modelId="{E5E9F7DC-9AB4-433F-81CA-17F7F86F9171}" type="presParOf" srcId="{C8C36D0A-E752-4FB8-B51B-21D12084DB32}" destId="{6BC838C1-DB09-47BF-86A7-F0B02C9DAC07}" srcOrd="0" destOrd="0" presId="urn:microsoft.com/office/officeart/2018/2/layout/IconCircleList"/>
    <dgm:cxn modelId="{FE6D032B-34AF-4621-A3AA-61F3A0DD731D}" type="presParOf" srcId="{C8C36D0A-E752-4FB8-B51B-21D12084DB32}" destId="{9A4A7D15-A6A6-4ADB-8985-D772DE715BED}" srcOrd="1" destOrd="0" presId="urn:microsoft.com/office/officeart/2018/2/layout/IconCircleList"/>
    <dgm:cxn modelId="{677D6218-0512-4FBE-8076-3F95FDD2B75D}" type="presParOf" srcId="{C8C36D0A-E752-4FB8-B51B-21D12084DB32}" destId="{35A3B54D-936A-45EC-90BB-DBBA83CC9FAC}" srcOrd="2" destOrd="0" presId="urn:microsoft.com/office/officeart/2018/2/layout/IconCircleList"/>
    <dgm:cxn modelId="{1C94F0B7-A046-4273-A19B-1A8DD623DBEF}" type="presParOf" srcId="{C8C36D0A-E752-4FB8-B51B-21D12084DB32}" destId="{C0F86E20-B750-4C78-90B3-F8CE46C4C44F}" srcOrd="3" destOrd="0" presId="urn:microsoft.com/office/officeart/2018/2/layout/IconCircleList"/>
    <dgm:cxn modelId="{505DE883-1155-4DB8-BEA8-4AAE84F4AFB7}" type="presParOf" srcId="{9FBDD455-9F22-4228-A55B-9785E3D36673}" destId="{A3CBD4C9-832B-4C77-8465-90B2A4887296}" srcOrd="1" destOrd="0" presId="urn:microsoft.com/office/officeart/2018/2/layout/IconCircleList"/>
    <dgm:cxn modelId="{90B855C0-6ACF-437A-9ADE-C11778FD3DAD}" type="presParOf" srcId="{9FBDD455-9F22-4228-A55B-9785E3D36673}" destId="{1C6F3503-939A-4B64-9777-6F6E41FB3CA6}" srcOrd="2" destOrd="0" presId="urn:microsoft.com/office/officeart/2018/2/layout/IconCircleList"/>
    <dgm:cxn modelId="{8F894D41-5FB5-4FE2-B37A-5677AFE47635}" type="presParOf" srcId="{1C6F3503-939A-4B64-9777-6F6E41FB3CA6}" destId="{A3A8943F-3820-407A-9BE1-AB1AC73E8D74}" srcOrd="0" destOrd="0" presId="urn:microsoft.com/office/officeart/2018/2/layout/IconCircleList"/>
    <dgm:cxn modelId="{111D5D54-23CC-4AAE-8932-854E80A281A2}" type="presParOf" srcId="{1C6F3503-939A-4B64-9777-6F6E41FB3CA6}" destId="{5E775048-CADD-4705-AF71-2D878EB688DA}" srcOrd="1" destOrd="0" presId="urn:microsoft.com/office/officeart/2018/2/layout/IconCircleList"/>
    <dgm:cxn modelId="{38DAAC31-289B-4B6E-887D-6BAB37D4CA20}" type="presParOf" srcId="{1C6F3503-939A-4B64-9777-6F6E41FB3CA6}" destId="{146649F7-DAD2-4A3D-9B80-C391D002843F}" srcOrd="2" destOrd="0" presId="urn:microsoft.com/office/officeart/2018/2/layout/IconCircleList"/>
    <dgm:cxn modelId="{581C9658-D43D-454A-A78A-F869ADB2FA2F}" type="presParOf" srcId="{1C6F3503-939A-4B64-9777-6F6E41FB3CA6}" destId="{F7407980-E43D-45CF-BD0E-B74AB4E3BB2A}" srcOrd="3" destOrd="0" presId="urn:microsoft.com/office/officeart/2018/2/layout/IconCircleList"/>
    <dgm:cxn modelId="{EF56593F-7F7A-43BC-8CB1-88BA26EACB0F}" type="presParOf" srcId="{9FBDD455-9F22-4228-A55B-9785E3D36673}" destId="{415A7757-AC57-48C9-9B7F-BAF6AF1C83E1}" srcOrd="3" destOrd="0" presId="urn:microsoft.com/office/officeart/2018/2/layout/IconCircleList"/>
    <dgm:cxn modelId="{EB013805-320D-4E9D-9A9C-6AAF940A6632}" type="presParOf" srcId="{9FBDD455-9F22-4228-A55B-9785E3D36673}" destId="{0505ACA6-D6D4-4034-B7A6-B39E77101691}" srcOrd="4" destOrd="0" presId="urn:microsoft.com/office/officeart/2018/2/layout/IconCircleList"/>
    <dgm:cxn modelId="{F9C32A31-D207-49D5-BA20-B46462651AC7}" type="presParOf" srcId="{0505ACA6-D6D4-4034-B7A6-B39E77101691}" destId="{169F08C0-4F69-4966-95EB-7564E10B5A56}" srcOrd="0" destOrd="0" presId="urn:microsoft.com/office/officeart/2018/2/layout/IconCircleList"/>
    <dgm:cxn modelId="{F07A0D32-9A11-4DE5-BB43-EA508A2E08D2}" type="presParOf" srcId="{0505ACA6-D6D4-4034-B7A6-B39E77101691}" destId="{AD63A0E1-29B6-44CC-8708-C2845C91EBB5}" srcOrd="1" destOrd="0" presId="urn:microsoft.com/office/officeart/2018/2/layout/IconCircleList"/>
    <dgm:cxn modelId="{7916BEEC-235B-4627-B7DE-5DE043980237}" type="presParOf" srcId="{0505ACA6-D6D4-4034-B7A6-B39E77101691}" destId="{AC037D79-FEBC-49A6-A1E8-566DCA31EE71}" srcOrd="2" destOrd="0" presId="urn:microsoft.com/office/officeart/2018/2/layout/IconCircleList"/>
    <dgm:cxn modelId="{146C3836-DE6F-4476-B754-E324C5060032}" type="presParOf" srcId="{0505ACA6-D6D4-4034-B7A6-B39E77101691}" destId="{B69A07EB-80B6-4EED-9407-D0B09CE7A0AF}" srcOrd="3" destOrd="0" presId="urn:microsoft.com/office/officeart/2018/2/layout/IconCircleList"/>
    <dgm:cxn modelId="{F0EE1AC8-5D7B-4435-AC13-41E1FB6A30AC}" type="presParOf" srcId="{9FBDD455-9F22-4228-A55B-9785E3D36673}" destId="{B4FA24F0-6C2D-411E-9E3D-35067D8B109D}" srcOrd="5" destOrd="0" presId="urn:microsoft.com/office/officeart/2018/2/layout/IconCircleList"/>
    <dgm:cxn modelId="{C6FD547D-3CFB-45F8-B355-7DF6A048E95D}" type="presParOf" srcId="{9FBDD455-9F22-4228-A55B-9785E3D36673}" destId="{29FA53FC-4701-48ED-9DC1-F87F66BC63B4}" srcOrd="6" destOrd="0" presId="urn:microsoft.com/office/officeart/2018/2/layout/IconCircleList"/>
    <dgm:cxn modelId="{0E08E4C4-1480-4340-8EB4-C4A7979B9E4E}" type="presParOf" srcId="{29FA53FC-4701-48ED-9DC1-F87F66BC63B4}" destId="{CB62E33D-C1DD-486A-BCBA-3992A82B917F}" srcOrd="0" destOrd="0" presId="urn:microsoft.com/office/officeart/2018/2/layout/IconCircleList"/>
    <dgm:cxn modelId="{FD0B87E2-BC78-4A09-A697-A6DED0BD5EA3}" type="presParOf" srcId="{29FA53FC-4701-48ED-9DC1-F87F66BC63B4}" destId="{9FB52424-FD0B-4A2C-AA65-905174E4242E}" srcOrd="1" destOrd="0" presId="urn:microsoft.com/office/officeart/2018/2/layout/IconCircleList"/>
    <dgm:cxn modelId="{1AA515D2-E615-4C14-BBE3-A93CE1E68B0E}" type="presParOf" srcId="{29FA53FC-4701-48ED-9DC1-F87F66BC63B4}" destId="{5128BA91-DA36-46FD-8E8C-F29D6DCDD949}" srcOrd="2" destOrd="0" presId="urn:microsoft.com/office/officeart/2018/2/layout/IconCircleList"/>
    <dgm:cxn modelId="{ADB86DD9-4DD5-40EA-9808-FB514A6D1C1D}" type="presParOf" srcId="{29FA53FC-4701-48ED-9DC1-F87F66BC63B4}" destId="{CE8042C4-BAAB-4397-9097-9702A1C1AD42}" srcOrd="3" destOrd="0" presId="urn:microsoft.com/office/officeart/2018/2/layout/IconCircleList"/>
    <dgm:cxn modelId="{EE3BEAEC-4324-4E3F-9E7C-2C43743D12AC}" type="presParOf" srcId="{9FBDD455-9F22-4228-A55B-9785E3D36673}" destId="{1E8635DB-2D4E-4E11-995D-23DB2EE24AF3}" srcOrd="7" destOrd="0" presId="urn:microsoft.com/office/officeart/2018/2/layout/IconCircleList"/>
    <dgm:cxn modelId="{DC4A5490-CE2A-4F32-82BC-C2461EC0BA8D}" type="presParOf" srcId="{9FBDD455-9F22-4228-A55B-9785E3D36673}" destId="{769DC760-A159-4C9A-82FC-EA208918A39D}" srcOrd="8" destOrd="0" presId="urn:microsoft.com/office/officeart/2018/2/layout/IconCircleList"/>
    <dgm:cxn modelId="{132DB544-3B34-4C65-BF6C-9104C9BA5B48}" type="presParOf" srcId="{769DC760-A159-4C9A-82FC-EA208918A39D}" destId="{18A9CDF0-286E-47D2-BDA2-D4C8DBDFA410}" srcOrd="0" destOrd="0" presId="urn:microsoft.com/office/officeart/2018/2/layout/IconCircleList"/>
    <dgm:cxn modelId="{039C18CB-F9D6-421D-8680-509B9175272E}" type="presParOf" srcId="{769DC760-A159-4C9A-82FC-EA208918A39D}" destId="{103940FF-7699-4E66-B2E1-5FDFA1B63AF3}" srcOrd="1" destOrd="0" presId="urn:microsoft.com/office/officeart/2018/2/layout/IconCircleList"/>
    <dgm:cxn modelId="{8F7DE201-08D8-403D-B3F6-067B0E71EFF5}" type="presParOf" srcId="{769DC760-A159-4C9A-82FC-EA208918A39D}" destId="{A410B27D-0393-4C5B-B5E5-8BF8D8FF9C1C}" srcOrd="2" destOrd="0" presId="urn:microsoft.com/office/officeart/2018/2/layout/IconCircleList"/>
    <dgm:cxn modelId="{95AF24BD-EF05-4EFD-BCC0-2675B0A12594}" type="presParOf" srcId="{769DC760-A159-4C9A-82FC-EA208918A39D}" destId="{014A08BB-0B9F-4C3B-85AD-9DDCE3FB48C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9022C5-B909-4FB7-9048-836CDCA58FC8}" type="doc">
      <dgm:prSet loTypeId="urn:microsoft.com/office/officeart/2018/2/layout/IconCircleList" loCatId="icon" qsTypeId="urn:microsoft.com/office/officeart/2005/8/quickstyle/simple1" qsCatId="simple" csTypeId="urn:microsoft.com/office/officeart/2005/8/colors/accent0_3" csCatId="mainScheme" phldr="1"/>
      <dgm:spPr/>
      <dgm:t>
        <a:bodyPr/>
        <a:lstStyle/>
        <a:p>
          <a:endParaRPr lang="en-US"/>
        </a:p>
      </dgm:t>
    </dgm:pt>
    <dgm:pt modelId="{73006C41-222F-4244-BA5D-6B36FE29A287}">
      <dgm:prSet/>
      <dgm:spPr/>
      <dgm:t>
        <a:bodyPr/>
        <a:lstStyle/>
        <a:p>
          <a:pPr>
            <a:lnSpc>
              <a:spcPct val="100000"/>
            </a:lnSpc>
          </a:pPr>
          <a:r>
            <a:rPr lang="en-US"/>
            <a:t>Would physician perform this service at the required </a:t>
          </a:r>
          <a:r>
            <a:rPr lang="en-US" b="1"/>
            <a:t>frequency</a:t>
          </a:r>
          <a:r>
            <a:rPr lang="en-US"/>
            <a:t> for a patient not in the study? </a:t>
          </a:r>
        </a:p>
      </dgm:t>
    </dgm:pt>
    <dgm:pt modelId="{ED93150B-D878-4B65-A896-B22C086EACAB}" type="parTrans" cxnId="{6F2F22AD-9181-4E1A-9A53-3EA71528AE7B}">
      <dgm:prSet/>
      <dgm:spPr/>
      <dgm:t>
        <a:bodyPr/>
        <a:lstStyle/>
        <a:p>
          <a:endParaRPr lang="en-US"/>
        </a:p>
      </dgm:t>
    </dgm:pt>
    <dgm:pt modelId="{5BFB8816-AB53-460A-9825-AC84DA671B9C}" type="sibTrans" cxnId="{6F2F22AD-9181-4E1A-9A53-3EA71528AE7B}">
      <dgm:prSet/>
      <dgm:spPr/>
      <dgm:t>
        <a:bodyPr/>
        <a:lstStyle/>
        <a:p>
          <a:pPr>
            <a:lnSpc>
              <a:spcPct val="100000"/>
            </a:lnSpc>
          </a:pPr>
          <a:endParaRPr lang="en-US"/>
        </a:p>
      </dgm:t>
    </dgm:pt>
    <dgm:pt modelId="{43A9DA03-C906-4804-9EBE-312D7E2B0CB4}">
      <dgm:prSet/>
      <dgm:spPr/>
      <dgm:t>
        <a:bodyPr/>
        <a:lstStyle/>
        <a:p>
          <a:pPr>
            <a:lnSpc>
              <a:spcPct val="100000"/>
            </a:lnSpc>
          </a:pPr>
          <a:r>
            <a:rPr lang="en-US"/>
            <a:t>Is physician able to document the </a:t>
          </a:r>
          <a:r>
            <a:rPr lang="en-US" b="1"/>
            <a:t>medical necessity </a:t>
          </a:r>
          <a:r>
            <a:rPr lang="en-US"/>
            <a:t>of the item or service in the medical record for every subject? </a:t>
          </a:r>
        </a:p>
      </dgm:t>
    </dgm:pt>
    <dgm:pt modelId="{528BA95E-B44F-45C8-8763-35439227709A}" type="parTrans" cxnId="{4F295E2F-36BE-4566-8AEE-5539004AA928}">
      <dgm:prSet/>
      <dgm:spPr/>
      <dgm:t>
        <a:bodyPr/>
        <a:lstStyle/>
        <a:p>
          <a:endParaRPr lang="en-US"/>
        </a:p>
      </dgm:t>
    </dgm:pt>
    <dgm:pt modelId="{4459DC87-DD31-48AD-A04E-D6FE6831AE61}" type="sibTrans" cxnId="{4F295E2F-36BE-4566-8AEE-5539004AA928}">
      <dgm:prSet/>
      <dgm:spPr/>
      <dgm:t>
        <a:bodyPr/>
        <a:lstStyle/>
        <a:p>
          <a:pPr>
            <a:lnSpc>
              <a:spcPct val="100000"/>
            </a:lnSpc>
          </a:pPr>
          <a:endParaRPr lang="en-US"/>
        </a:p>
      </dgm:t>
    </dgm:pt>
    <dgm:pt modelId="{C307624F-321F-4BDC-8AD3-F5A393BE70B4}">
      <dgm:prSet/>
      <dgm:spPr/>
      <dgm:t>
        <a:bodyPr/>
        <a:lstStyle/>
        <a:p>
          <a:pPr>
            <a:lnSpc>
              <a:spcPct val="100000"/>
            </a:lnSpc>
          </a:pPr>
          <a:r>
            <a:rPr lang="en-US"/>
            <a:t>Will physician use the test for the </a:t>
          </a:r>
          <a:r>
            <a:rPr lang="en-US" b="1"/>
            <a:t>direct clinical management </a:t>
          </a:r>
          <a:r>
            <a:rPr lang="en-US"/>
            <a:t>of every patient enrolled in the research study? </a:t>
          </a:r>
        </a:p>
      </dgm:t>
    </dgm:pt>
    <dgm:pt modelId="{5932B977-CA1E-445E-AD00-3B8FD44483D4}" type="parTrans" cxnId="{77841AD3-F790-4310-A1F2-578ADCFF3C95}">
      <dgm:prSet/>
      <dgm:spPr/>
      <dgm:t>
        <a:bodyPr/>
        <a:lstStyle/>
        <a:p>
          <a:endParaRPr lang="en-US"/>
        </a:p>
      </dgm:t>
    </dgm:pt>
    <dgm:pt modelId="{954239D0-8CA4-4DD9-BEFB-FD6F9505D5FB}" type="sibTrans" cxnId="{77841AD3-F790-4310-A1F2-578ADCFF3C95}">
      <dgm:prSet/>
      <dgm:spPr/>
      <dgm:t>
        <a:bodyPr/>
        <a:lstStyle/>
        <a:p>
          <a:pPr>
            <a:lnSpc>
              <a:spcPct val="100000"/>
            </a:lnSpc>
          </a:pPr>
          <a:endParaRPr lang="en-US"/>
        </a:p>
      </dgm:t>
    </dgm:pt>
    <dgm:pt modelId="{435A9F56-DB33-4071-AC0C-44D3FF0C2E87}">
      <dgm:prSet/>
      <dgm:spPr/>
      <dgm:t>
        <a:bodyPr/>
        <a:lstStyle/>
        <a:p>
          <a:pPr>
            <a:lnSpc>
              <a:spcPct val="100000"/>
            </a:lnSpc>
          </a:pPr>
          <a:r>
            <a:rPr lang="en-US"/>
            <a:t>IF ANY ANSWER IS NO, probably not conventional care </a:t>
          </a:r>
        </a:p>
      </dgm:t>
    </dgm:pt>
    <dgm:pt modelId="{F741CD34-4A05-4C40-91DE-24316620770A}" type="parTrans" cxnId="{B46FC08C-DA3E-44BC-95CB-D7C270BE0882}">
      <dgm:prSet/>
      <dgm:spPr/>
      <dgm:t>
        <a:bodyPr/>
        <a:lstStyle/>
        <a:p>
          <a:endParaRPr lang="en-US"/>
        </a:p>
      </dgm:t>
    </dgm:pt>
    <dgm:pt modelId="{AF5EC77E-5A69-42DC-B0D9-8A448E08FF27}" type="sibTrans" cxnId="{B46FC08C-DA3E-44BC-95CB-D7C270BE0882}">
      <dgm:prSet/>
      <dgm:spPr/>
      <dgm:t>
        <a:bodyPr/>
        <a:lstStyle/>
        <a:p>
          <a:pPr>
            <a:lnSpc>
              <a:spcPct val="100000"/>
            </a:lnSpc>
          </a:pPr>
          <a:endParaRPr lang="en-US"/>
        </a:p>
      </dgm:t>
    </dgm:pt>
    <dgm:pt modelId="{37EE7901-DB59-4ED9-9099-A05031975587}">
      <dgm:prSet/>
      <dgm:spPr/>
      <dgm:t>
        <a:bodyPr/>
        <a:lstStyle/>
        <a:p>
          <a:pPr>
            <a:lnSpc>
              <a:spcPct val="100000"/>
            </a:lnSpc>
          </a:pPr>
          <a:r>
            <a:rPr lang="en-US" b="0" i="0" u="none"/>
            <a:t>Support an increase in extramural funding for St Jude clinical trials</a:t>
          </a:r>
        </a:p>
      </dgm:t>
    </dgm:pt>
    <dgm:pt modelId="{ECC8C975-2979-4400-8051-709C7D3CCDCC}" type="parTrans" cxnId="{A3112F5F-9180-45EF-BAC9-18109E8C55D9}">
      <dgm:prSet/>
      <dgm:spPr/>
      <dgm:t>
        <a:bodyPr/>
        <a:lstStyle/>
        <a:p>
          <a:endParaRPr lang="en-US"/>
        </a:p>
      </dgm:t>
    </dgm:pt>
    <dgm:pt modelId="{DC259422-D721-464E-89BD-3EBE563CB836}" type="sibTrans" cxnId="{A3112F5F-9180-45EF-BAC9-18109E8C55D9}">
      <dgm:prSet/>
      <dgm:spPr/>
      <dgm:t>
        <a:bodyPr/>
        <a:lstStyle/>
        <a:p>
          <a:endParaRPr lang="en-US"/>
        </a:p>
      </dgm:t>
    </dgm:pt>
    <dgm:pt modelId="{FAAC2A63-1C05-41E9-B721-6CB5872ABD4C}" type="pres">
      <dgm:prSet presAssocID="{ED9022C5-B909-4FB7-9048-836CDCA58FC8}" presName="root" presStyleCnt="0">
        <dgm:presLayoutVars>
          <dgm:dir/>
          <dgm:resizeHandles val="exact"/>
        </dgm:presLayoutVars>
      </dgm:prSet>
      <dgm:spPr/>
    </dgm:pt>
    <dgm:pt modelId="{409DBE57-6FBC-402D-94E2-8BCF47C7BFA5}" type="pres">
      <dgm:prSet presAssocID="{ED9022C5-B909-4FB7-9048-836CDCA58FC8}" presName="container" presStyleCnt="0">
        <dgm:presLayoutVars>
          <dgm:dir/>
          <dgm:resizeHandles val="exact"/>
        </dgm:presLayoutVars>
      </dgm:prSet>
      <dgm:spPr/>
    </dgm:pt>
    <dgm:pt modelId="{657BFB84-CC41-4F21-9B2A-BFFD1A3A8E13}" type="pres">
      <dgm:prSet presAssocID="{73006C41-222F-4244-BA5D-6B36FE29A287}" presName="compNode" presStyleCnt="0"/>
      <dgm:spPr/>
    </dgm:pt>
    <dgm:pt modelId="{215663E2-6C3A-4E00-9CA6-994A2C29A488}" type="pres">
      <dgm:prSet presAssocID="{73006C41-222F-4244-BA5D-6B36FE29A287}" presName="iconBgRect" presStyleLbl="bgShp" presStyleIdx="0" presStyleCnt="5"/>
      <dgm:spPr/>
    </dgm:pt>
    <dgm:pt modelId="{A72119CD-6091-4AAE-9D17-AF79F03DBF1B}" type="pres">
      <dgm:prSet presAssocID="{73006C41-222F-4244-BA5D-6B36FE29A287}"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erson with idea"/>
        </a:ext>
      </dgm:extLst>
    </dgm:pt>
    <dgm:pt modelId="{B3CD35AE-D04F-4B9C-BF2A-00A5AE92D678}" type="pres">
      <dgm:prSet presAssocID="{73006C41-222F-4244-BA5D-6B36FE29A287}" presName="spaceRect" presStyleCnt="0"/>
      <dgm:spPr/>
    </dgm:pt>
    <dgm:pt modelId="{5E5330E7-FC76-41AE-83D6-86DAEC29362C}" type="pres">
      <dgm:prSet presAssocID="{73006C41-222F-4244-BA5D-6B36FE29A287}" presName="textRect" presStyleLbl="revTx" presStyleIdx="0" presStyleCnt="5">
        <dgm:presLayoutVars>
          <dgm:chMax val="1"/>
          <dgm:chPref val="1"/>
        </dgm:presLayoutVars>
      </dgm:prSet>
      <dgm:spPr/>
    </dgm:pt>
    <dgm:pt modelId="{F0F73593-5044-4FF3-BC6F-00871B17FD2E}" type="pres">
      <dgm:prSet presAssocID="{5BFB8816-AB53-460A-9825-AC84DA671B9C}" presName="sibTrans" presStyleLbl="sibTrans2D1" presStyleIdx="0" presStyleCnt="0"/>
      <dgm:spPr/>
    </dgm:pt>
    <dgm:pt modelId="{1EE42F49-A29C-4BF2-B160-DD294FEA187B}" type="pres">
      <dgm:prSet presAssocID="{43A9DA03-C906-4804-9EBE-312D7E2B0CB4}" presName="compNode" presStyleCnt="0"/>
      <dgm:spPr/>
    </dgm:pt>
    <dgm:pt modelId="{136AD424-6679-4603-B13B-E1C4FC06E2D4}" type="pres">
      <dgm:prSet presAssocID="{43A9DA03-C906-4804-9EBE-312D7E2B0CB4}" presName="iconBgRect" presStyleLbl="bgShp" presStyleIdx="1" presStyleCnt="5"/>
      <dgm:spPr/>
    </dgm:pt>
    <dgm:pt modelId="{E0BF1B64-DFFB-46CD-B151-8DE5FA696C6F}" type="pres">
      <dgm:prSet presAssocID="{43A9DA03-C906-4804-9EBE-312D7E2B0CB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36BC76B5-0FA2-46C7-AE44-6FE91B4D248F}" type="pres">
      <dgm:prSet presAssocID="{43A9DA03-C906-4804-9EBE-312D7E2B0CB4}" presName="spaceRect" presStyleCnt="0"/>
      <dgm:spPr/>
    </dgm:pt>
    <dgm:pt modelId="{6B4A8DFA-20E7-4CB5-8D0D-85B4C6828195}" type="pres">
      <dgm:prSet presAssocID="{43A9DA03-C906-4804-9EBE-312D7E2B0CB4}" presName="textRect" presStyleLbl="revTx" presStyleIdx="1" presStyleCnt="5">
        <dgm:presLayoutVars>
          <dgm:chMax val="1"/>
          <dgm:chPref val="1"/>
        </dgm:presLayoutVars>
      </dgm:prSet>
      <dgm:spPr/>
    </dgm:pt>
    <dgm:pt modelId="{2C6288C4-B2BD-4E1C-89B6-07F892090056}" type="pres">
      <dgm:prSet presAssocID="{4459DC87-DD31-48AD-A04E-D6FE6831AE61}" presName="sibTrans" presStyleLbl="sibTrans2D1" presStyleIdx="0" presStyleCnt="0"/>
      <dgm:spPr/>
    </dgm:pt>
    <dgm:pt modelId="{CE9062A4-84FA-4B4E-ADCC-61817D1A556C}" type="pres">
      <dgm:prSet presAssocID="{C307624F-321F-4BDC-8AD3-F5A393BE70B4}" presName="compNode" presStyleCnt="0"/>
      <dgm:spPr/>
    </dgm:pt>
    <dgm:pt modelId="{D71EBB59-E4E4-4010-9F77-E026383315D9}" type="pres">
      <dgm:prSet presAssocID="{C307624F-321F-4BDC-8AD3-F5A393BE70B4}" presName="iconBgRect" presStyleLbl="bgShp" presStyleIdx="2" presStyleCnt="5"/>
      <dgm:spPr/>
    </dgm:pt>
    <dgm:pt modelId="{E961856E-B00F-46A7-A306-254398168615}" type="pres">
      <dgm:prSet presAssocID="{C307624F-321F-4BDC-8AD3-F5A393BE70B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C3E79DA8-B3E4-4252-A144-6B4219FF67E5}" type="pres">
      <dgm:prSet presAssocID="{C307624F-321F-4BDC-8AD3-F5A393BE70B4}" presName="spaceRect" presStyleCnt="0"/>
      <dgm:spPr/>
    </dgm:pt>
    <dgm:pt modelId="{E40F7FCC-B345-42A6-AA31-46C357A7A917}" type="pres">
      <dgm:prSet presAssocID="{C307624F-321F-4BDC-8AD3-F5A393BE70B4}" presName="textRect" presStyleLbl="revTx" presStyleIdx="2" presStyleCnt="5">
        <dgm:presLayoutVars>
          <dgm:chMax val="1"/>
          <dgm:chPref val="1"/>
        </dgm:presLayoutVars>
      </dgm:prSet>
      <dgm:spPr/>
    </dgm:pt>
    <dgm:pt modelId="{3CA5A8D9-F51C-4767-A8DE-A553E8532B3F}" type="pres">
      <dgm:prSet presAssocID="{954239D0-8CA4-4DD9-BEFB-FD6F9505D5FB}" presName="sibTrans" presStyleLbl="sibTrans2D1" presStyleIdx="0" presStyleCnt="0"/>
      <dgm:spPr/>
    </dgm:pt>
    <dgm:pt modelId="{37E33C94-D6E3-4638-8836-910F325C0090}" type="pres">
      <dgm:prSet presAssocID="{435A9F56-DB33-4071-AC0C-44D3FF0C2E87}" presName="compNode" presStyleCnt="0"/>
      <dgm:spPr/>
    </dgm:pt>
    <dgm:pt modelId="{90AB4486-4C0D-4A75-A8B3-4A80282417B8}" type="pres">
      <dgm:prSet presAssocID="{435A9F56-DB33-4071-AC0C-44D3FF0C2E87}" presName="iconBgRect" presStyleLbl="bgShp" presStyleIdx="3" presStyleCnt="5"/>
      <dgm:spPr/>
    </dgm:pt>
    <dgm:pt modelId="{1997D751-C0E8-408E-9E60-F8D0A0D14821}" type="pres">
      <dgm:prSet presAssocID="{435A9F56-DB33-4071-AC0C-44D3FF0C2E8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D2625C1C-C799-4B88-8D46-E3CD91D39DBD}" type="pres">
      <dgm:prSet presAssocID="{435A9F56-DB33-4071-AC0C-44D3FF0C2E87}" presName="spaceRect" presStyleCnt="0"/>
      <dgm:spPr/>
    </dgm:pt>
    <dgm:pt modelId="{634B2727-6A9E-42B1-818B-4F5D294C6B9C}" type="pres">
      <dgm:prSet presAssocID="{435A9F56-DB33-4071-AC0C-44D3FF0C2E87}" presName="textRect" presStyleLbl="revTx" presStyleIdx="3" presStyleCnt="5">
        <dgm:presLayoutVars>
          <dgm:chMax val="1"/>
          <dgm:chPref val="1"/>
        </dgm:presLayoutVars>
      </dgm:prSet>
      <dgm:spPr/>
    </dgm:pt>
    <dgm:pt modelId="{96C4E7C7-A226-41E8-B38D-DB9B94A2B1D1}" type="pres">
      <dgm:prSet presAssocID="{AF5EC77E-5A69-42DC-B0D9-8A448E08FF27}" presName="sibTrans" presStyleLbl="sibTrans2D1" presStyleIdx="0" presStyleCnt="0"/>
      <dgm:spPr/>
    </dgm:pt>
    <dgm:pt modelId="{5B8A5020-29AD-4D15-A877-BDE4270B2778}" type="pres">
      <dgm:prSet presAssocID="{37EE7901-DB59-4ED9-9099-A05031975587}" presName="compNode" presStyleCnt="0"/>
      <dgm:spPr/>
    </dgm:pt>
    <dgm:pt modelId="{CA56845F-54EC-49A7-90D4-620DDD6C55FF}" type="pres">
      <dgm:prSet presAssocID="{37EE7901-DB59-4ED9-9099-A05031975587}" presName="iconBgRect" presStyleLbl="bgShp" presStyleIdx="4" presStyleCnt="5"/>
      <dgm:spPr/>
    </dgm:pt>
    <dgm:pt modelId="{786D515F-967F-4E59-A668-C9D8514F80EC}" type="pres">
      <dgm:prSet presAssocID="{37EE7901-DB59-4ED9-9099-A05031975587}" presName="iconRect" presStyleLbl="node1" presStyleIdx="4" presStyleCnt="5" custLinFactNeighborX="-8025" custLinFactNeighborY="-498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pen hand"/>
        </a:ext>
      </dgm:extLst>
    </dgm:pt>
    <dgm:pt modelId="{91899F95-18D2-424D-A1A3-34197CAF39ED}" type="pres">
      <dgm:prSet presAssocID="{37EE7901-DB59-4ED9-9099-A05031975587}" presName="spaceRect" presStyleCnt="0"/>
      <dgm:spPr/>
    </dgm:pt>
    <dgm:pt modelId="{ABFF2BB1-1D8B-4F99-97E1-8180252D5334}" type="pres">
      <dgm:prSet presAssocID="{37EE7901-DB59-4ED9-9099-A05031975587}" presName="textRect" presStyleLbl="revTx" presStyleIdx="4" presStyleCnt="5">
        <dgm:presLayoutVars>
          <dgm:chMax val="1"/>
          <dgm:chPref val="1"/>
        </dgm:presLayoutVars>
      </dgm:prSet>
      <dgm:spPr/>
    </dgm:pt>
  </dgm:ptLst>
  <dgm:cxnLst>
    <dgm:cxn modelId="{4F295E2F-36BE-4566-8AEE-5539004AA928}" srcId="{ED9022C5-B909-4FB7-9048-836CDCA58FC8}" destId="{43A9DA03-C906-4804-9EBE-312D7E2B0CB4}" srcOrd="1" destOrd="0" parTransId="{528BA95E-B44F-45C8-8763-35439227709A}" sibTransId="{4459DC87-DD31-48AD-A04E-D6FE6831AE61}"/>
    <dgm:cxn modelId="{B2E4A637-A78B-48F9-9F03-A08DD14B66DD}" type="presOf" srcId="{AF5EC77E-5A69-42DC-B0D9-8A448E08FF27}" destId="{96C4E7C7-A226-41E8-B38D-DB9B94A2B1D1}" srcOrd="0" destOrd="0" presId="urn:microsoft.com/office/officeart/2018/2/layout/IconCircleList"/>
    <dgm:cxn modelId="{2249863A-F722-404D-9747-F9684833D6D7}" type="presOf" srcId="{ED9022C5-B909-4FB7-9048-836CDCA58FC8}" destId="{FAAC2A63-1C05-41E9-B721-6CB5872ABD4C}" srcOrd="0" destOrd="0" presId="urn:microsoft.com/office/officeart/2018/2/layout/IconCircleList"/>
    <dgm:cxn modelId="{367C953F-A8DF-467E-B495-776E9F06FC03}" type="presOf" srcId="{73006C41-222F-4244-BA5D-6B36FE29A287}" destId="{5E5330E7-FC76-41AE-83D6-86DAEC29362C}" srcOrd="0" destOrd="0" presId="urn:microsoft.com/office/officeart/2018/2/layout/IconCircleList"/>
    <dgm:cxn modelId="{36EC275C-BA4C-43F2-8D1A-D2F027087C96}" type="presOf" srcId="{37EE7901-DB59-4ED9-9099-A05031975587}" destId="{ABFF2BB1-1D8B-4F99-97E1-8180252D5334}" srcOrd="0" destOrd="0" presId="urn:microsoft.com/office/officeart/2018/2/layout/IconCircleList"/>
    <dgm:cxn modelId="{A3112F5F-9180-45EF-BAC9-18109E8C55D9}" srcId="{ED9022C5-B909-4FB7-9048-836CDCA58FC8}" destId="{37EE7901-DB59-4ED9-9099-A05031975587}" srcOrd="4" destOrd="0" parTransId="{ECC8C975-2979-4400-8051-709C7D3CCDCC}" sibTransId="{DC259422-D721-464E-89BD-3EBE563CB836}"/>
    <dgm:cxn modelId="{E75F1A56-DD1E-43CF-AB5E-E5489E133A1A}" type="presOf" srcId="{43A9DA03-C906-4804-9EBE-312D7E2B0CB4}" destId="{6B4A8DFA-20E7-4CB5-8D0D-85B4C6828195}" srcOrd="0" destOrd="0" presId="urn:microsoft.com/office/officeart/2018/2/layout/IconCircleList"/>
    <dgm:cxn modelId="{B46FC08C-DA3E-44BC-95CB-D7C270BE0882}" srcId="{ED9022C5-B909-4FB7-9048-836CDCA58FC8}" destId="{435A9F56-DB33-4071-AC0C-44D3FF0C2E87}" srcOrd="3" destOrd="0" parTransId="{F741CD34-4A05-4C40-91DE-24316620770A}" sibTransId="{AF5EC77E-5A69-42DC-B0D9-8A448E08FF27}"/>
    <dgm:cxn modelId="{D45A8E9E-1136-4893-AE34-80B9519B6448}" type="presOf" srcId="{C307624F-321F-4BDC-8AD3-F5A393BE70B4}" destId="{E40F7FCC-B345-42A6-AA31-46C357A7A917}" srcOrd="0" destOrd="0" presId="urn:microsoft.com/office/officeart/2018/2/layout/IconCircleList"/>
    <dgm:cxn modelId="{304B92AA-335C-4FAA-A584-6F40C58FD30F}" type="presOf" srcId="{435A9F56-DB33-4071-AC0C-44D3FF0C2E87}" destId="{634B2727-6A9E-42B1-818B-4F5D294C6B9C}" srcOrd="0" destOrd="0" presId="urn:microsoft.com/office/officeart/2018/2/layout/IconCircleList"/>
    <dgm:cxn modelId="{6F2F22AD-9181-4E1A-9A53-3EA71528AE7B}" srcId="{ED9022C5-B909-4FB7-9048-836CDCA58FC8}" destId="{73006C41-222F-4244-BA5D-6B36FE29A287}" srcOrd="0" destOrd="0" parTransId="{ED93150B-D878-4B65-A896-B22C086EACAB}" sibTransId="{5BFB8816-AB53-460A-9825-AC84DA671B9C}"/>
    <dgm:cxn modelId="{C65DE6C1-AE32-4D7A-B044-8307DE683E53}" type="presOf" srcId="{4459DC87-DD31-48AD-A04E-D6FE6831AE61}" destId="{2C6288C4-B2BD-4E1C-89B6-07F892090056}" srcOrd="0" destOrd="0" presId="urn:microsoft.com/office/officeart/2018/2/layout/IconCircleList"/>
    <dgm:cxn modelId="{702506CD-3D7F-4B1B-BF0A-6DA3C886047A}" type="presOf" srcId="{954239D0-8CA4-4DD9-BEFB-FD6F9505D5FB}" destId="{3CA5A8D9-F51C-4767-A8DE-A553E8532B3F}" srcOrd="0" destOrd="0" presId="urn:microsoft.com/office/officeart/2018/2/layout/IconCircleList"/>
    <dgm:cxn modelId="{77841AD3-F790-4310-A1F2-578ADCFF3C95}" srcId="{ED9022C5-B909-4FB7-9048-836CDCA58FC8}" destId="{C307624F-321F-4BDC-8AD3-F5A393BE70B4}" srcOrd="2" destOrd="0" parTransId="{5932B977-CA1E-445E-AD00-3B8FD44483D4}" sibTransId="{954239D0-8CA4-4DD9-BEFB-FD6F9505D5FB}"/>
    <dgm:cxn modelId="{2BF8D5E1-1034-4EA0-A1D7-DA374875A1B1}" type="presOf" srcId="{5BFB8816-AB53-460A-9825-AC84DA671B9C}" destId="{F0F73593-5044-4FF3-BC6F-00871B17FD2E}" srcOrd="0" destOrd="0" presId="urn:microsoft.com/office/officeart/2018/2/layout/IconCircleList"/>
    <dgm:cxn modelId="{23EBAF70-1F0E-4644-9F0F-40A2693224D3}" type="presParOf" srcId="{FAAC2A63-1C05-41E9-B721-6CB5872ABD4C}" destId="{409DBE57-6FBC-402D-94E2-8BCF47C7BFA5}" srcOrd="0" destOrd="0" presId="urn:microsoft.com/office/officeart/2018/2/layout/IconCircleList"/>
    <dgm:cxn modelId="{3157FBBD-EE6A-4C81-95AD-54712DDC7E1E}" type="presParOf" srcId="{409DBE57-6FBC-402D-94E2-8BCF47C7BFA5}" destId="{657BFB84-CC41-4F21-9B2A-BFFD1A3A8E13}" srcOrd="0" destOrd="0" presId="urn:microsoft.com/office/officeart/2018/2/layout/IconCircleList"/>
    <dgm:cxn modelId="{E3AC4782-3DB6-4890-8EFA-7A8CCF2C0B97}" type="presParOf" srcId="{657BFB84-CC41-4F21-9B2A-BFFD1A3A8E13}" destId="{215663E2-6C3A-4E00-9CA6-994A2C29A488}" srcOrd="0" destOrd="0" presId="urn:microsoft.com/office/officeart/2018/2/layout/IconCircleList"/>
    <dgm:cxn modelId="{3009B83E-7223-4CDE-8F24-C0FB9F220449}" type="presParOf" srcId="{657BFB84-CC41-4F21-9B2A-BFFD1A3A8E13}" destId="{A72119CD-6091-4AAE-9D17-AF79F03DBF1B}" srcOrd="1" destOrd="0" presId="urn:microsoft.com/office/officeart/2018/2/layout/IconCircleList"/>
    <dgm:cxn modelId="{B6D8ABF1-EB1A-44EA-8BCE-C9A151BBB953}" type="presParOf" srcId="{657BFB84-CC41-4F21-9B2A-BFFD1A3A8E13}" destId="{B3CD35AE-D04F-4B9C-BF2A-00A5AE92D678}" srcOrd="2" destOrd="0" presId="urn:microsoft.com/office/officeart/2018/2/layout/IconCircleList"/>
    <dgm:cxn modelId="{7EC6D189-F0E3-4E78-A181-372F4AC88041}" type="presParOf" srcId="{657BFB84-CC41-4F21-9B2A-BFFD1A3A8E13}" destId="{5E5330E7-FC76-41AE-83D6-86DAEC29362C}" srcOrd="3" destOrd="0" presId="urn:microsoft.com/office/officeart/2018/2/layout/IconCircleList"/>
    <dgm:cxn modelId="{6259362E-22B9-475E-86B6-84F960E72FA3}" type="presParOf" srcId="{409DBE57-6FBC-402D-94E2-8BCF47C7BFA5}" destId="{F0F73593-5044-4FF3-BC6F-00871B17FD2E}" srcOrd="1" destOrd="0" presId="urn:microsoft.com/office/officeart/2018/2/layout/IconCircleList"/>
    <dgm:cxn modelId="{6034D970-D0AB-4A17-8EEA-CFC6A18C24FF}" type="presParOf" srcId="{409DBE57-6FBC-402D-94E2-8BCF47C7BFA5}" destId="{1EE42F49-A29C-4BF2-B160-DD294FEA187B}" srcOrd="2" destOrd="0" presId="urn:microsoft.com/office/officeart/2018/2/layout/IconCircleList"/>
    <dgm:cxn modelId="{17E4757A-879D-49F3-B1CE-108774917E72}" type="presParOf" srcId="{1EE42F49-A29C-4BF2-B160-DD294FEA187B}" destId="{136AD424-6679-4603-B13B-E1C4FC06E2D4}" srcOrd="0" destOrd="0" presId="urn:microsoft.com/office/officeart/2018/2/layout/IconCircleList"/>
    <dgm:cxn modelId="{928661CE-B405-423F-8ED1-126287D86229}" type="presParOf" srcId="{1EE42F49-A29C-4BF2-B160-DD294FEA187B}" destId="{E0BF1B64-DFFB-46CD-B151-8DE5FA696C6F}" srcOrd="1" destOrd="0" presId="urn:microsoft.com/office/officeart/2018/2/layout/IconCircleList"/>
    <dgm:cxn modelId="{DCF0DE94-D105-47DE-9019-948CE030B38F}" type="presParOf" srcId="{1EE42F49-A29C-4BF2-B160-DD294FEA187B}" destId="{36BC76B5-0FA2-46C7-AE44-6FE91B4D248F}" srcOrd="2" destOrd="0" presId="urn:microsoft.com/office/officeart/2018/2/layout/IconCircleList"/>
    <dgm:cxn modelId="{0ED68252-BC6F-4D39-BC04-51A6241FA06A}" type="presParOf" srcId="{1EE42F49-A29C-4BF2-B160-DD294FEA187B}" destId="{6B4A8DFA-20E7-4CB5-8D0D-85B4C6828195}" srcOrd="3" destOrd="0" presId="urn:microsoft.com/office/officeart/2018/2/layout/IconCircleList"/>
    <dgm:cxn modelId="{BC5EDC04-ACAC-44D0-8F58-32916A39BBE3}" type="presParOf" srcId="{409DBE57-6FBC-402D-94E2-8BCF47C7BFA5}" destId="{2C6288C4-B2BD-4E1C-89B6-07F892090056}" srcOrd="3" destOrd="0" presId="urn:microsoft.com/office/officeart/2018/2/layout/IconCircleList"/>
    <dgm:cxn modelId="{516E9977-750B-4620-8009-36AB638F4D7B}" type="presParOf" srcId="{409DBE57-6FBC-402D-94E2-8BCF47C7BFA5}" destId="{CE9062A4-84FA-4B4E-ADCC-61817D1A556C}" srcOrd="4" destOrd="0" presId="urn:microsoft.com/office/officeart/2018/2/layout/IconCircleList"/>
    <dgm:cxn modelId="{BE3BE64A-3D99-463E-8C59-DCCE24E201D3}" type="presParOf" srcId="{CE9062A4-84FA-4B4E-ADCC-61817D1A556C}" destId="{D71EBB59-E4E4-4010-9F77-E026383315D9}" srcOrd="0" destOrd="0" presId="urn:microsoft.com/office/officeart/2018/2/layout/IconCircleList"/>
    <dgm:cxn modelId="{0A0BBA72-F3B6-4993-8F42-AE1AFBF1535D}" type="presParOf" srcId="{CE9062A4-84FA-4B4E-ADCC-61817D1A556C}" destId="{E961856E-B00F-46A7-A306-254398168615}" srcOrd="1" destOrd="0" presId="urn:microsoft.com/office/officeart/2018/2/layout/IconCircleList"/>
    <dgm:cxn modelId="{3DD8C1D0-23B5-4D64-A8EB-62C3DAAE2B0E}" type="presParOf" srcId="{CE9062A4-84FA-4B4E-ADCC-61817D1A556C}" destId="{C3E79DA8-B3E4-4252-A144-6B4219FF67E5}" srcOrd="2" destOrd="0" presId="urn:microsoft.com/office/officeart/2018/2/layout/IconCircleList"/>
    <dgm:cxn modelId="{D99BB9F0-6670-4D9B-8828-8E8D5D6D2EC2}" type="presParOf" srcId="{CE9062A4-84FA-4B4E-ADCC-61817D1A556C}" destId="{E40F7FCC-B345-42A6-AA31-46C357A7A917}" srcOrd="3" destOrd="0" presId="urn:microsoft.com/office/officeart/2018/2/layout/IconCircleList"/>
    <dgm:cxn modelId="{15609A73-071B-4C3D-AAC5-321CC16B70AC}" type="presParOf" srcId="{409DBE57-6FBC-402D-94E2-8BCF47C7BFA5}" destId="{3CA5A8D9-F51C-4767-A8DE-A553E8532B3F}" srcOrd="5" destOrd="0" presId="urn:microsoft.com/office/officeart/2018/2/layout/IconCircleList"/>
    <dgm:cxn modelId="{0F2E96A6-0F47-4E1D-B843-B5BFCAE4D214}" type="presParOf" srcId="{409DBE57-6FBC-402D-94E2-8BCF47C7BFA5}" destId="{37E33C94-D6E3-4638-8836-910F325C0090}" srcOrd="6" destOrd="0" presId="urn:microsoft.com/office/officeart/2018/2/layout/IconCircleList"/>
    <dgm:cxn modelId="{2AC69AC5-412C-40D1-8B0B-9651B67D3DC5}" type="presParOf" srcId="{37E33C94-D6E3-4638-8836-910F325C0090}" destId="{90AB4486-4C0D-4A75-A8B3-4A80282417B8}" srcOrd="0" destOrd="0" presId="urn:microsoft.com/office/officeart/2018/2/layout/IconCircleList"/>
    <dgm:cxn modelId="{E56F656B-A4D4-410F-A3F7-F8FCA7CD44E1}" type="presParOf" srcId="{37E33C94-D6E3-4638-8836-910F325C0090}" destId="{1997D751-C0E8-408E-9E60-F8D0A0D14821}" srcOrd="1" destOrd="0" presId="urn:microsoft.com/office/officeart/2018/2/layout/IconCircleList"/>
    <dgm:cxn modelId="{A1720A8C-BADD-4E6B-B1B5-6BC5D31EA961}" type="presParOf" srcId="{37E33C94-D6E3-4638-8836-910F325C0090}" destId="{D2625C1C-C799-4B88-8D46-E3CD91D39DBD}" srcOrd="2" destOrd="0" presId="urn:microsoft.com/office/officeart/2018/2/layout/IconCircleList"/>
    <dgm:cxn modelId="{37F78AC6-B27A-4169-8C0C-B06F1EF2C3E5}" type="presParOf" srcId="{37E33C94-D6E3-4638-8836-910F325C0090}" destId="{634B2727-6A9E-42B1-818B-4F5D294C6B9C}" srcOrd="3" destOrd="0" presId="urn:microsoft.com/office/officeart/2018/2/layout/IconCircleList"/>
    <dgm:cxn modelId="{914ADD13-F0FA-4F93-BE93-F160D71D23D7}" type="presParOf" srcId="{409DBE57-6FBC-402D-94E2-8BCF47C7BFA5}" destId="{96C4E7C7-A226-41E8-B38D-DB9B94A2B1D1}" srcOrd="7" destOrd="0" presId="urn:microsoft.com/office/officeart/2018/2/layout/IconCircleList"/>
    <dgm:cxn modelId="{18C46510-A2DF-43CD-9FE3-1360F3EB68D9}" type="presParOf" srcId="{409DBE57-6FBC-402D-94E2-8BCF47C7BFA5}" destId="{5B8A5020-29AD-4D15-A877-BDE4270B2778}" srcOrd="8" destOrd="0" presId="urn:microsoft.com/office/officeart/2018/2/layout/IconCircleList"/>
    <dgm:cxn modelId="{FA267529-BD71-4AAB-A6D0-4832CA7F142F}" type="presParOf" srcId="{5B8A5020-29AD-4D15-A877-BDE4270B2778}" destId="{CA56845F-54EC-49A7-90D4-620DDD6C55FF}" srcOrd="0" destOrd="0" presId="urn:microsoft.com/office/officeart/2018/2/layout/IconCircleList"/>
    <dgm:cxn modelId="{8E3B4B26-79A9-4ACB-9460-9CE7EADEB7E2}" type="presParOf" srcId="{5B8A5020-29AD-4D15-A877-BDE4270B2778}" destId="{786D515F-967F-4E59-A668-C9D8514F80EC}" srcOrd="1" destOrd="0" presId="urn:microsoft.com/office/officeart/2018/2/layout/IconCircleList"/>
    <dgm:cxn modelId="{FEE58256-0934-40B1-BE92-50D392D5022A}" type="presParOf" srcId="{5B8A5020-29AD-4D15-A877-BDE4270B2778}" destId="{91899F95-18D2-424D-A1A3-34197CAF39ED}" srcOrd="2" destOrd="0" presId="urn:microsoft.com/office/officeart/2018/2/layout/IconCircleList"/>
    <dgm:cxn modelId="{6569C3B8-2344-4B24-AA6B-DD64DFAAD679}" type="presParOf" srcId="{5B8A5020-29AD-4D15-A877-BDE4270B2778}" destId="{ABFF2BB1-1D8B-4F99-97E1-8180252D533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5214F2-2126-4E1B-BAD3-53F6719069E0}" type="doc">
      <dgm:prSet loTypeId="urn:microsoft.com/office/officeart/2018/5/layout/IconCircleLabelList" loCatId="icon" qsTypeId="urn:microsoft.com/office/officeart/2005/8/quickstyle/simple1" qsCatId="simple" csTypeId="urn:microsoft.com/office/officeart/2005/8/colors/accent0_3" csCatId="mainScheme" phldr="1"/>
      <dgm:spPr/>
      <dgm:t>
        <a:bodyPr/>
        <a:lstStyle/>
        <a:p>
          <a:endParaRPr lang="en-US"/>
        </a:p>
      </dgm:t>
    </dgm:pt>
    <dgm:pt modelId="{A9737F17-1C40-4564-9473-9CEA0C521F6B}">
      <dgm:prSet/>
      <dgm:spPr/>
      <dgm:t>
        <a:bodyPr/>
        <a:lstStyle/>
        <a:p>
          <a:pPr>
            <a:lnSpc>
              <a:spcPct val="100000"/>
            </a:lnSpc>
            <a:defRPr cap="all"/>
          </a:pPr>
          <a:r>
            <a:rPr lang="en-US"/>
            <a:t>Optional activities</a:t>
          </a:r>
        </a:p>
      </dgm:t>
    </dgm:pt>
    <dgm:pt modelId="{286647F4-B391-45A9-A103-779B7D6849B1}" type="parTrans" cxnId="{5E6D7949-04E9-4904-8312-3E5A9F4DA9BF}">
      <dgm:prSet/>
      <dgm:spPr/>
      <dgm:t>
        <a:bodyPr/>
        <a:lstStyle/>
        <a:p>
          <a:endParaRPr lang="en-US"/>
        </a:p>
      </dgm:t>
    </dgm:pt>
    <dgm:pt modelId="{C9212EE4-F8B5-40FE-A6DA-9EC5DA41FE98}" type="sibTrans" cxnId="{5E6D7949-04E9-4904-8312-3E5A9F4DA9BF}">
      <dgm:prSet/>
      <dgm:spPr/>
      <dgm:t>
        <a:bodyPr/>
        <a:lstStyle/>
        <a:p>
          <a:endParaRPr lang="en-US"/>
        </a:p>
      </dgm:t>
    </dgm:pt>
    <dgm:pt modelId="{D23FB3AF-7345-48F9-BF9C-A260F6B1C7EB}">
      <dgm:prSet/>
      <dgm:spPr/>
      <dgm:t>
        <a:bodyPr/>
        <a:lstStyle/>
        <a:p>
          <a:pPr>
            <a:lnSpc>
              <a:spcPct val="100000"/>
            </a:lnSpc>
            <a:defRPr cap="all"/>
          </a:pPr>
          <a:r>
            <a:rPr lang="en-US"/>
            <a:t>IND drugs</a:t>
          </a:r>
        </a:p>
      </dgm:t>
    </dgm:pt>
    <dgm:pt modelId="{4A83CE52-B281-4FE0-9E81-335530BB2260}" type="parTrans" cxnId="{52AE1C63-0433-47AB-A551-8F06C98402DE}">
      <dgm:prSet/>
      <dgm:spPr/>
      <dgm:t>
        <a:bodyPr/>
        <a:lstStyle/>
        <a:p>
          <a:endParaRPr lang="en-US"/>
        </a:p>
      </dgm:t>
    </dgm:pt>
    <dgm:pt modelId="{8E5BCE22-66FF-4494-90F5-95F182877C15}" type="sibTrans" cxnId="{52AE1C63-0433-47AB-A551-8F06C98402DE}">
      <dgm:prSet/>
      <dgm:spPr/>
      <dgm:t>
        <a:bodyPr/>
        <a:lstStyle/>
        <a:p>
          <a:endParaRPr lang="en-US"/>
        </a:p>
      </dgm:t>
    </dgm:pt>
    <dgm:pt modelId="{40783FBA-F4F6-4BA1-9321-807914DA7DB3}">
      <dgm:prSet/>
      <dgm:spPr/>
      <dgm:t>
        <a:bodyPr/>
        <a:lstStyle/>
        <a:p>
          <a:pPr>
            <a:lnSpc>
              <a:spcPct val="100000"/>
            </a:lnSpc>
            <a:defRPr cap="all"/>
          </a:pPr>
          <a:r>
            <a:rPr lang="en-US"/>
            <a:t>Correlative / exploratory studies e.g. PK</a:t>
          </a:r>
        </a:p>
      </dgm:t>
    </dgm:pt>
    <dgm:pt modelId="{1E3CCA7B-5226-457B-96AE-F761F08CE771}" type="parTrans" cxnId="{1A2CB686-D7FD-4457-9B54-CE28ED7B5D4A}">
      <dgm:prSet/>
      <dgm:spPr/>
      <dgm:t>
        <a:bodyPr/>
        <a:lstStyle/>
        <a:p>
          <a:endParaRPr lang="en-US"/>
        </a:p>
      </dgm:t>
    </dgm:pt>
    <dgm:pt modelId="{000A0D78-A18D-4F2F-BA2D-E09B05569FDF}" type="sibTrans" cxnId="{1A2CB686-D7FD-4457-9B54-CE28ED7B5D4A}">
      <dgm:prSet/>
      <dgm:spPr/>
      <dgm:t>
        <a:bodyPr/>
        <a:lstStyle/>
        <a:p>
          <a:endParaRPr lang="en-US"/>
        </a:p>
      </dgm:t>
    </dgm:pt>
    <dgm:pt modelId="{CE17456D-612C-4C3D-AA2F-36791146F041}">
      <dgm:prSet/>
      <dgm:spPr/>
      <dgm:t>
        <a:bodyPr/>
        <a:lstStyle/>
        <a:p>
          <a:pPr>
            <a:lnSpc>
              <a:spcPct val="100000"/>
            </a:lnSpc>
            <a:defRPr cap="all"/>
          </a:pPr>
          <a:r>
            <a:rPr lang="en-US"/>
            <a:t>Hybrid activities, e.g. imaging with extra time added for research activities</a:t>
          </a:r>
        </a:p>
      </dgm:t>
    </dgm:pt>
    <dgm:pt modelId="{555DC6E3-6147-48E7-97C3-3C076E416C0B}" type="parTrans" cxnId="{DA8CAC49-AB00-404D-A66B-1CCA62E8A879}">
      <dgm:prSet/>
      <dgm:spPr/>
      <dgm:t>
        <a:bodyPr/>
        <a:lstStyle/>
        <a:p>
          <a:endParaRPr lang="en-US"/>
        </a:p>
      </dgm:t>
    </dgm:pt>
    <dgm:pt modelId="{2F3F22AD-0ED2-4FE5-8F04-D7DCFD81938D}" type="sibTrans" cxnId="{DA8CAC49-AB00-404D-A66B-1CCA62E8A879}">
      <dgm:prSet/>
      <dgm:spPr/>
      <dgm:t>
        <a:bodyPr/>
        <a:lstStyle/>
        <a:p>
          <a:endParaRPr lang="en-US"/>
        </a:p>
      </dgm:t>
    </dgm:pt>
    <dgm:pt modelId="{757EF464-D9AE-40A9-AA31-FE4787554C2D}">
      <dgm:prSet/>
      <dgm:spPr/>
      <dgm:t>
        <a:bodyPr/>
        <a:lstStyle/>
        <a:p>
          <a:pPr>
            <a:lnSpc>
              <a:spcPct val="100000"/>
            </a:lnSpc>
            <a:defRPr cap="all"/>
          </a:pPr>
          <a:r>
            <a:rPr lang="en-US"/>
            <a:t>No medical necessity</a:t>
          </a:r>
        </a:p>
      </dgm:t>
    </dgm:pt>
    <dgm:pt modelId="{EDC3D38B-449B-4BD7-9EB2-A035113D6F23}" type="parTrans" cxnId="{31E62380-4FB7-4EF3-87A4-B8679728C384}">
      <dgm:prSet/>
      <dgm:spPr/>
      <dgm:t>
        <a:bodyPr/>
        <a:lstStyle/>
        <a:p>
          <a:endParaRPr lang="en-US"/>
        </a:p>
      </dgm:t>
    </dgm:pt>
    <dgm:pt modelId="{6CF42B4E-62BD-49C8-8531-9158F7E08DEF}" type="sibTrans" cxnId="{31E62380-4FB7-4EF3-87A4-B8679728C384}">
      <dgm:prSet/>
      <dgm:spPr/>
      <dgm:t>
        <a:bodyPr/>
        <a:lstStyle/>
        <a:p>
          <a:endParaRPr lang="en-US"/>
        </a:p>
      </dgm:t>
    </dgm:pt>
    <dgm:pt modelId="{B0D74FA4-40C0-40DF-8618-4C8BBC1C4AD8}">
      <dgm:prSet/>
      <dgm:spPr/>
      <dgm:t>
        <a:bodyPr/>
        <a:lstStyle/>
        <a:p>
          <a:pPr>
            <a:lnSpc>
              <a:spcPct val="100000"/>
            </a:lnSpc>
            <a:defRPr cap="all"/>
          </a:pPr>
          <a:r>
            <a:rPr lang="en-US"/>
            <a:t>Screening activities for eligibility</a:t>
          </a:r>
        </a:p>
      </dgm:t>
    </dgm:pt>
    <dgm:pt modelId="{F1FCDD76-379D-47F9-81BE-3AF5B81FE41B}" type="parTrans" cxnId="{099379BD-8951-49EF-8ECF-76C07302D377}">
      <dgm:prSet/>
      <dgm:spPr/>
      <dgm:t>
        <a:bodyPr/>
        <a:lstStyle/>
        <a:p>
          <a:endParaRPr lang="en-US"/>
        </a:p>
      </dgm:t>
    </dgm:pt>
    <dgm:pt modelId="{8133B28D-6623-4A61-9A59-610AC577F42C}" type="sibTrans" cxnId="{099379BD-8951-49EF-8ECF-76C07302D377}">
      <dgm:prSet/>
      <dgm:spPr/>
      <dgm:t>
        <a:bodyPr/>
        <a:lstStyle/>
        <a:p>
          <a:endParaRPr lang="en-US"/>
        </a:p>
      </dgm:t>
    </dgm:pt>
    <dgm:pt modelId="{5FE82478-8A48-4E35-B965-67A3A2F75702}">
      <dgm:prSet/>
      <dgm:spPr/>
      <dgm:t>
        <a:bodyPr/>
        <a:lstStyle/>
        <a:p>
          <a:pPr>
            <a:lnSpc>
              <a:spcPct val="100000"/>
            </a:lnSpc>
            <a:defRPr cap="all"/>
          </a:pPr>
          <a:r>
            <a:rPr lang="en-US"/>
            <a:t>Healthy volunteers</a:t>
          </a:r>
        </a:p>
      </dgm:t>
    </dgm:pt>
    <dgm:pt modelId="{0B0C6F94-2D3A-4B56-92BF-3FA4FA6F2040}" type="parTrans" cxnId="{F010A455-5989-42FC-982D-98DA4D520A3B}">
      <dgm:prSet/>
      <dgm:spPr/>
      <dgm:t>
        <a:bodyPr/>
        <a:lstStyle/>
        <a:p>
          <a:endParaRPr lang="en-US"/>
        </a:p>
      </dgm:t>
    </dgm:pt>
    <dgm:pt modelId="{309CE645-B066-4E18-84D8-E5DAED171A31}" type="sibTrans" cxnId="{F010A455-5989-42FC-982D-98DA4D520A3B}">
      <dgm:prSet/>
      <dgm:spPr/>
      <dgm:t>
        <a:bodyPr/>
        <a:lstStyle/>
        <a:p>
          <a:endParaRPr lang="en-US"/>
        </a:p>
      </dgm:t>
    </dgm:pt>
    <dgm:pt modelId="{8861248C-4012-487D-8C37-14D1128E3B21}">
      <dgm:prSet/>
      <dgm:spPr/>
      <dgm:t>
        <a:bodyPr/>
        <a:lstStyle/>
        <a:p>
          <a:pPr>
            <a:lnSpc>
              <a:spcPct val="100000"/>
            </a:lnSpc>
            <a:defRPr cap="all"/>
          </a:pPr>
          <a:r>
            <a:rPr lang="en-US"/>
            <a:t>Multiple imaging modalities</a:t>
          </a:r>
        </a:p>
      </dgm:t>
    </dgm:pt>
    <dgm:pt modelId="{809F4F0B-D691-4627-81E8-6B476F99AF4D}" type="parTrans" cxnId="{E239EF4C-C7D6-4209-9F80-6E5D901658D4}">
      <dgm:prSet/>
      <dgm:spPr/>
      <dgm:t>
        <a:bodyPr/>
        <a:lstStyle/>
        <a:p>
          <a:endParaRPr lang="en-US"/>
        </a:p>
      </dgm:t>
    </dgm:pt>
    <dgm:pt modelId="{33885EAC-0D72-4895-8818-4C8074497188}" type="sibTrans" cxnId="{E239EF4C-C7D6-4209-9F80-6E5D901658D4}">
      <dgm:prSet/>
      <dgm:spPr/>
      <dgm:t>
        <a:bodyPr/>
        <a:lstStyle/>
        <a:p>
          <a:endParaRPr lang="en-US"/>
        </a:p>
      </dgm:t>
    </dgm:pt>
    <dgm:pt modelId="{A07ABEDB-AED4-4F93-B813-984E5CEC7675}" type="pres">
      <dgm:prSet presAssocID="{D85214F2-2126-4E1B-BAD3-53F6719069E0}" presName="root" presStyleCnt="0">
        <dgm:presLayoutVars>
          <dgm:dir/>
          <dgm:resizeHandles val="exact"/>
        </dgm:presLayoutVars>
      </dgm:prSet>
      <dgm:spPr/>
    </dgm:pt>
    <dgm:pt modelId="{CB66AFBD-00AE-4229-A76D-46C6DD6D8E3B}" type="pres">
      <dgm:prSet presAssocID="{A9737F17-1C40-4564-9473-9CEA0C521F6B}" presName="compNode" presStyleCnt="0"/>
      <dgm:spPr/>
    </dgm:pt>
    <dgm:pt modelId="{7F8DE883-817A-4C41-A9EB-60051BCA3A78}" type="pres">
      <dgm:prSet presAssocID="{A9737F17-1C40-4564-9473-9CEA0C521F6B}" presName="iconBgRect" presStyleLbl="bgShp" presStyleIdx="0" presStyleCnt="8"/>
      <dgm:spPr/>
    </dgm:pt>
    <dgm:pt modelId="{BAC0CA24-1817-4FF1-8C85-8F39F2445F4C}" type="pres">
      <dgm:prSet presAssocID="{A9737F17-1C40-4564-9473-9CEA0C521F6B}"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5CE7A417-3CC7-42E2-80BB-8CDBE76F9988}" type="pres">
      <dgm:prSet presAssocID="{A9737F17-1C40-4564-9473-9CEA0C521F6B}" presName="spaceRect" presStyleCnt="0"/>
      <dgm:spPr/>
    </dgm:pt>
    <dgm:pt modelId="{9CD688F2-230E-4C81-BCA5-6DD9E2AA62EB}" type="pres">
      <dgm:prSet presAssocID="{A9737F17-1C40-4564-9473-9CEA0C521F6B}" presName="textRect" presStyleLbl="revTx" presStyleIdx="0" presStyleCnt="8">
        <dgm:presLayoutVars>
          <dgm:chMax val="1"/>
          <dgm:chPref val="1"/>
        </dgm:presLayoutVars>
      </dgm:prSet>
      <dgm:spPr/>
    </dgm:pt>
    <dgm:pt modelId="{175A6719-9590-42E5-8714-342EE7749B46}" type="pres">
      <dgm:prSet presAssocID="{C9212EE4-F8B5-40FE-A6DA-9EC5DA41FE98}" presName="sibTrans" presStyleCnt="0"/>
      <dgm:spPr/>
    </dgm:pt>
    <dgm:pt modelId="{E119C8EC-10AA-4438-95A0-1236BE582010}" type="pres">
      <dgm:prSet presAssocID="{D23FB3AF-7345-48F9-BF9C-A260F6B1C7EB}" presName="compNode" presStyleCnt="0"/>
      <dgm:spPr/>
    </dgm:pt>
    <dgm:pt modelId="{3EA39314-8DC2-46AB-943B-430EC5D886AE}" type="pres">
      <dgm:prSet presAssocID="{D23FB3AF-7345-48F9-BF9C-A260F6B1C7EB}" presName="iconBgRect" presStyleLbl="bgShp" presStyleIdx="1" presStyleCnt="8"/>
      <dgm:spPr/>
    </dgm:pt>
    <dgm:pt modelId="{73B1D085-2F14-4A05-92C2-47A0383D963A}" type="pres">
      <dgm:prSet presAssocID="{D23FB3AF-7345-48F9-BF9C-A260F6B1C7EB}"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7AE1AEFB-7F52-4B15-A4AE-635D7D7C4996}" type="pres">
      <dgm:prSet presAssocID="{D23FB3AF-7345-48F9-BF9C-A260F6B1C7EB}" presName="spaceRect" presStyleCnt="0"/>
      <dgm:spPr/>
    </dgm:pt>
    <dgm:pt modelId="{4DE3EA8C-D465-47B0-BDC5-F4A0DA3A9861}" type="pres">
      <dgm:prSet presAssocID="{D23FB3AF-7345-48F9-BF9C-A260F6B1C7EB}" presName="textRect" presStyleLbl="revTx" presStyleIdx="1" presStyleCnt="8">
        <dgm:presLayoutVars>
          <dgm:chMax val="1"/>
          <dgm:chPref val="1"/>
        </dgm:presLayoutVars>
      </dgm:prSet>
      <dgm:spPr/>
    </dgm:pt>
    <dgm:pt modelId="{113F2BF5-868D-422B-AD11-77E0A9FCD720}" type="pres">
      <dgm:prSet presAssocID="{8E5BCE22-66FF-4494-90F5-95F182877C15}" presName="sibTrans" presStyleCnt="0"/>
      <dgm:spPr/>
    </dgm:pt>
    <dgm:pt modelId="{B47F6CB2-E270-4BEB-B2E7-5A1F36ED4A99}" type="pres">
      <dgm:prSet presAssocID="{40783FBA-F4F6-4BA1-9321-807914DA7DB3}" presName="compNode" presStyleCnt="0"/>
      <dgm:spPr/>
    </dgm:pt>
    <dgm:pt modelId="{73D70DDD-7AF6-42B6-AF4D-CF3ECA93BEBC}" type="pres">
      <dgm:prSet presAssocID="{40783FBA-F4F6-4BA1-9321-807914DA7DB3}" presName="iconBgRect" presStyleLbl="bgShp" presStyleIdx="2" presStyleCnt="8"/>
      <dgm:spPr/>
    </dgm:pt>
    <dgm:pt modelId="{E9564A70-D067-4CB4-8B3B-8639CBAF777D}" type="pres">
      <dgm:prSet presAssocID="{40783FBA-F4F6-4BA1-9321-807914DA7DB3}"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A24E06B9-EF31-4809-AFA4-60A5281C7CAD}" type="pres">
      <dgm:prSet presAssocID="{40783FBA-F4F6-4BA1-9321-807914DA7DB3}" presName="spaceRect" presStyleCnt="0"/>
      <dgm:spPr/>
    </dgm:pt>
    <dgm:pt modelId="{C2417119-0F38-4D5A-BE13-56B49D311B1E}" type="pres">
      <dgm:prSet presAssocID="{40783FBA-F4F6-4BA1-9321-807914DA7DB3}" presName="textRect" presStyleLbl="revTx" presStyleIdx="2" presStyleCnt="8">
        <dgm:presLayoutVars>
          <dgm:chMax val="1"/>
          <dgm:chPref val="1"/>
        </dgm:presLayoutVars>
      </dgm:prSet>
      <dgm:spPr/>
    </dgm:pt>
    <dgm:pt modelId="{41BF0CED-7484-4755-9E19-2DDA35659D71}" type="pres">
      <dgm:prSet presAssocID="{000A0D78-A18D-4F2F-BA2D-E09B05569FDF}" presName="sibTrans" presStyleCnt="0"/>
      <dgm:spPr/>
    </dgm:pt>
    <dgm:pt modelId="{82A1E3D9-5686-41EA-864F-BDCC9CB41A19}" type="pres">
      <dgm:prSet presAssocID="{CE17456D-612C-4C3D-AA2F-36791146F041}" presName="compNode" presStyleCnt="0"/>
      <dgm:spPr/>
    </dgm:pt>
    <dgm:pt modelId="{0777FEE5-CFBE-4DB5-95AD-C9DFEABE9900}" type="pres">
      <dgm:prSet presAssocID="{CE17456D-612C-4C3D-AA2F-36791146F041}" presName="iconBgRect" presStyleLbl="bgShp" presStyleIdx="3" presStyleCnt="8"/>
      <dgm:spPr/>
    </dgm:pt>
    <dgm:pt modelId="{4E43014D-30A1-4A5F-94D5-3B6A580CA7CE}" type="pres">
      <dgm:prSet presAssocID="{CE17456D-612C-4C3D-AA2F-36791146F041}"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DNA"/>
        </a:ext>
      </dgm:extLst>
    </dgm:pt>
    <dgm:pt modelId="{E711F4AD-B1C4-4651-B370-F34EA4762D17}" type="pres">
      <dgm:prSet presAssocID="{CE17456D-612C-4C3D-AA2F-36791146F041}" presName="spaceRect" presStyleCnt="0"/>
      <dgm:spPr/>
    </dgm:pt>
    <dgm:pt modelId="{C2F918B1-7550-44D5-A264-564530018E09}" type="pres">
      <dgm:prSet presAssocID="{CE17456D-612C-4C3D-AA2F-36791146F041}" presName="textRect" presStyleLbl="revTx" presStyleIdx="3" presStyleCnt="8">
        <dgm:presLayoutVars>
          <dgm:chMax val="1"/>
          <dgm:chPref val="1"/>
        </dgm:presLayoutVars>
      </dgm:prSet>
      <dgm:spPr/>
    </dgm:pt>
    <dgm:pt modelId="{4768CB77-4CA7-4987-9664-77C294E0E568}" type="pres">
      <dgm:prSet presAssocID="{2F3F22AD-0ED2-4FE5-8F04-D7DCFD81938D}" presName="sibTrans" presStyleCnt="0"/>
      <dgm:spPr/>
    </dgm:pt>
    <dgm:pt modelId="{985C297B-C830-43F0-B0F6-F0F81AAC3041}" type="pres">
      <dgm:prSet presAssocID="{757EF464-D9AE-40A9-AA31-FE4787554C2D}" presName="compNode" presStyleCnt="0"/>
      <dgm:spPr/>
    </dgm:pt>
    <dgm:pt modelId="{382FE7E4-EA04-4799-AC0E-69E467181B03}" type="pres">
      <dgm:prSet presAssocID="{757EF464-D9AE-40A9-AA31-FE4787554C2D}" presName="iconBgRect" presStyleLbl="bgShp" presStyleIdx="4" presStyleCnt="8"/>
      <dgm:spPr/>
    </dgm:pt>
    <dgm:pt modelId="{008CD203-D66C-4488-BE01-BAD42925C754}" type="pres">
      <dgm:prSet presAssocID="{757EF464-D9AE-40A9-AA31-FE4787554C2D}"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dical"/>
        </a:ext>
      </dgm:extLst>
    </dgm:pt>
    <dgm:pt modelId="{CB26667F-25E0-4BBE-8F3B-AE0231C05341}" type="pres">
      <dgm:prSet presAssocID="{757EF464-D9AE-40A9-AA31-FE4787554C2D}" presName="spaceRect" presStyleCnt="0"/>
      <dgm:spPr/>
    </dgm:pt>
    <dgm:pt modelId="{EF27C0ED-CA82-48B9-BC0C-DAF011033B52}" type="pres">
      <dgm:prSet presAssocID="{757EF464-D9AE-40A9-AA31-FE4787554C2D}" presName="textRect" presStyleLbl="revTx" presStyleIdx="4" presStyleCnt="8">
        <dgm:presLayoutVars>
          <dgm:chMax val="1"/>
          <dgm:chPref val="1"/>
        </dgm:presLayoutVars>
      </dgm:prSet>
      <dgm:spPr/>
    </dgm:pt>
    <dgm:pt modelId="{835F80AD-D7C1-4859-AD00-03F162E59A78}" type="pres">
      <dgm:prSet presAssocID="{6CF42B4E-62BD-49C8-8531-9158F7E08DEF}" presName="sibTrans" presStyleCnt="0"/>
      <dgm:spPr/>
    </dgm:pt>
    <dgm:pt modelId="{062B0276-832A-4EB7-A63F-2196F3A84F90}" type="pres">
      <dgm:prSet presAssocID="{B0D74FA4-40C0-40DF-8618-4C8BBC1C4AD8}" presName="compNode" presStyleCnt="0"/>
      <dgm:spPr/>
    </dgm:pt>
    <dgm:pt modelId="{FD36DE28-5FAA-4BB2-9442-CD9AE8820D92}" type="pres">
      <dgm:prSet presAssocID="{B0D74FA4-40C0-40DF-8618-4C8BBC1C4AD8}" presName="iconBgRect" presStyleLbl="bgShp" presStyleIdx="5" presStyleCnt="8"/>
      <dgm:spPr/>
    </dgm:pt>
    <dgm:pt modelId="{FBD33EEE-21B2-4B0C-96C3-E4C1C2F0393B}" type="pres">
      <dgm:prSet presAssocID="{B0D74FA4-40C0-40DF-8618-4C8BBC1C4AD8}"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 List"/>
        </a:ext>
      </dgm:extLst>
    </dgm:pt>
    <dgm:pt modelId="{B28BC364-194B-4D5E-B962-933D60B48606}" type="pres">
      <dgm:prSet presAssocID="{B0D74FA4-40C0-40DF-8618-4C8BBC1C4AD8}" presName="spaceRect" presStyleCnt="0"/>
      <dgm:spPr/>
    </dgm:pt>
    <dgm:pt modelId="{466C11DF-6291-4864-B5B1-A7D612E5EC80}" type="pres">
      <dgm:prSet presAssocID="{B0D74FA4-40C0-40DF-8618-4C8BBC1C4AD8}" presName="textRect" presStyleLbl="revTx" presStyleIdx="5" presStyleCnt="8">
        <dgm:presLayoutVars>
          <dgm:chMax val="1"/>
          <dgm:chPref val="1"/>
        </dgm:presLayoutVars>
      </dgm:prSet>
      <dgm:spPr/>
    </dgm:pt>
    <dgm:pt modelId="{E65A4F68-4E05-4E97-8EC4-2444D114B4E5}" type="pres">
      <dgm:prSet presAssocID="{8133B28D-6623-4A61-9A59-610AC577F42C}" presName="sibTrans" presStyleCnt="0"/>
      <dgm:spPr/>
    </dgm:pt>
    <dgm:pt modelId="{7F81B302-B036-4BCA-ABAE-51FCDBA3E145}" type="pres">
      <dgm:prSet presAssocID="{5FE82478-8A48-4E35-B965-67A3A2F75702}" presName="compNode" presStyleCnt="0"/>
      <dgm:spPr/>
    </dgm:pt>
    <dgm:pt modelId="{01E388EA-CD8E-4828-BC34-83AD231B754C}" type="pres">
      <dgm:prSet presAssocID="{5FE82478-8A48-4E35-B965-67A3A2F75702}" presName="iconBgRect" presStyleLbl="bgShp" presStyleIdx="6" presStyleCnt="8"/>
      <dgm:spPr/>
    </dgm:pt>
    <dgm:pt modelId="{7CA8FD46-CEE2-4190-9903-70D42B7DCFC7}" type="pres">
      <dgm:prSet presAssocID="{5FE82478-8A48-4E35-B965-67A3A2F75702}"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roup"/>
        </a:ext>
      </dgm:extLst>
    </dgm:pt>
    <dgm:pt modelId="{D51C8A5A-D110-4EBA-91F5-038F57A51C48}" type="pres">
      <dgm:prSet presAssocID="{5FE82478-8A48-4E35-B965-67A3A2F75702}" presName="spaceRect" presStyleCnt="0"/>
      <dgm:spPr/>
    </dgm:pt>
    <dgm:pt modelId="{467467D5-94B6-4996-9514-6AC7A342C765}" type="pres">
      <dgm:prSet presAssocID="{5FE82478-8A48-4E35-B965-67A3A2F75702}" presName="textRect" presStyleLbl="revTx" presStyleIdx="6" presStyleCnt="8">
        <dgm:presLayoutVars>
          <dgm:chMax val="1"/>
          <dgm:chPref val="1"/>
        </dgm:presLayoutVars>
      </dgm:prSet>
      <dgm:spPr/>
    </dgm:pt>
    <dgm:pt modelId="{43DE45DC-6002-4E8B-8477-55E91E4A2538}" type="pres">
      <dgm:prSet presAssocID="{309CE645-B066-4E18-84D8-E5DAED171A31}" presName="sibTrans" presStyleCnt="0"/>
      <dgm:spPr/>
    </dgm:pt>
    <dgm:pt modelId="{3B7FBAF7-8255-4C27-82BE-EF1FF85E30CC}" type="pres">
      <dgm:prSet presAssocID="{8861248C-4012-487D-8C37-14D1128E3B21}" presName="compNode" presStyleCnt="0"/>
      <dgm:spPr/>
    </dgm:pt>
    <dgm:pt modelId="{714EC2CC-7B26-403B-BDFD-C8E347D339C0}" type="pres">
      <dgm:prSet presAssocID="{8861248C-4012-487D-8C37-14D1128E3B21}" presName="iconBgRect" presStyleLbl="bgShp" presStyleIdx="7" presStyleCnt="8"/>
      <dgm:spPr/>
    </dgm:pt>
    <dgm:pt modelId="{36BCDB6F-A905-4587-A7EB-988D1526EAA1}" type="pres">
      <dgm:prSet presAssocID="{8861248C-4012-487D-8C37-14D1128E3B21}"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Stethoscope"/>
        </a:ext>
      </dgm:extLst>
    </dgm:pt>
    <dgm:pt modelId="{0CE17832-1B3F-4AFA-B567-98EFC24D9CC0}" type="pres">
      <dgm:prSet presAssocID="{8861248C-4012-487D-8C37-14D1128E3B21}" presName="spaceRect" presStyleCnt="0"/>
      <dgm:spPr/>
    </dgm:pt>
    <dgm:pt modelId="{970F9FB1-1436-4541-9B46-3581AAB7B857}" type="pres">
      <dgm:prSet presAssocID="{8861248C-4012-487D-8C37-14D1128E3B21}" presName="textRect" presStyleLbl="revTx" presStyleIdx="7" presStyleCnt="8">
        <dgm:presLayoutVars>
          <dgm:chMax val="1"/>
          <dgm:chPref val="1"/>
        </dgm:presLayoutVars>
      </dgm:prSet>
      <dgm:spPr/>
    </dgm:pt>
  </dgm:ptLst>
  <dgm:cxnLst>
    <dgm:cxn modelId="{B8E5E30A-5E15-4096-8814-3051325D825B}" type="presOf" srcId="{B0D74FA4-40C0-40DF-8618-4C8BBC1C4AD8}" destId="{466C11DF-6291-4864-B5B1-A7D612E5EC80}" srcOrd="0" destOrd="0" presId="urn:microsoft.com/office/officeart/2018/5/layout/IconCircleLabelList"/>
    <dgm:cxn modelId="{482B462A-2E7A-42B9-9213-2F103137509D}" type="presOf" srcId="{40783FBA-F4F6-4BA1-9321-807914DA7DB3}" destId="{C2417119-0F38-4D5A-BE13-56B49D311B1E}" srcOrd="0" destOrd="0" presId="urn:microsoft.com/office/officeart/2018/5/layout/IconCircleLabelList"/>
    <dgm:cxn modelId="{AAFD835F-9B02-47BB-BFFE-EDABD7F4EF3C}" type="presOf" srcId="{757EF464-D9AE-40A9-AA31-FE4787554C2D}" destId="{EF27C0ED-CA82-48B9-BC0C-DAF011033B52}" srcOrd="0" destOrd="0" presId="urn:microsoft.com/office/officeart/2018/5/layout/IconCircleLabelList"/>
    <dgm:cxn modelId="{52AE1C63-0433-47AB-A551-8F06C98402DE}" srcId="{D85214F2-2126-4E1B-BAD3-53F6719069E0}" destId="{D23FB3AF-7345-48F9-BF9C-A260F6B1C7EB}" srcOrd="1" destOrd="0" parTransId="{4A83CE52-B281-4FE0-9E81-335530BB2260}" sibTransId="{8E5BCE22-66FF-4494-90F5-95F182877C15}"/>
    <dgm:cxn modelId="{5E6D7949-04E9-4904-8312-3E5A9F4DA9BF}" srcId="{D85214F2-2126-4E1B-BAD3-53F6719069E0}" destId="{A9737F17-1C40-4564-9473-9CEA0C521F6B}" srcOrd="0" destOrd="0" parTransId="{286647F4-B391-45A9-A103-779B7D6849B1}" sibTransId="{C9212EE4-F8B5-40FE-A6DA-9EC5DA41FE98}"/>
    <dgm:cxn modelId="{DA8CAC49-AB00-404D-A66B-1CCA62E8A879}" srcId="{D85214F2-2126-4E1B-BAD3-53F6719069E0}" destId="{CE17456D-612C-4C3D-AA2F-36791146F041}" srcOrd="3" destOrd="0" parTransId="{555DC6E3-6147-48E7-97C3-3C076E416C0B}" sibTransId="{2F3F22AD-0ED2-4FE5-8F04-D7DCFD81938D}"/>
    <dgm:cxn modelId="{E239EF4C-C7D6-4209-9F80-6E5D901658D4}" srcId="{D85214F2-2126-4E1B-BAD3-53F6719069E0}" destId="{8861248C-4012-487D-8C37-14D1128E3B21}" srcOrd="7" destOrd="0" parTransId="{809F4F0B-D691-4627-81E8-6B476F99AF4D}" sibTransId="{33885EAC-0D72-4895-8818-4C8074497188}"/>
    <dgm:cxn modelId="{94CFDC6D-BC98-481E-8F2C-A302350A4257}" type="presOf" srcId="{CE17456D-612C-4C3D-AA2F-36791146F041}" destId="{C2F918B1-7550-44D5-A264-564530018E09}" srcOrd="0" destOrd="0" presId="urn:microsoft.com/office/officeart/2018/5/layout/IconCircleLabelList"/>
    <dgm:cxn modelId="{F010A455-5989-42FC-982D-98DA4D520A3B}" srcId="{D85214F2-2126-4E1B-BAD3-53F6719069E0}" destId="{5FE82478-8A48-4E35-B965-67A3A2F75702}" srcOrd="6" destOrd="0" parTransId="{0B0C6F94-2D3A-4B56-92BF-3FA4FA6F2040}" sibTransId="{309CE645-B066-4E18-84D8-E5DAED171A31}"/>
    <dgm:cxn modelId="{0735A57A-B4F3-47D2-8F91-59501D685B19}" type="presOf" srcId="{8861248C-4012-487D-8C37-14D1128E3B21}" destId="{970F9FB1-1436-4541-9B46-3581AAB7B857}" srcOrd="0" destOrd="0" presId="urn:microsoft.com/office/officeart/2018/5/layout/IconCircleLabelList"/>
    <dgm:cxn modelId="{31E62380-4FB7-4EF3-87A4-B8679728C384}" srcId="{D85214F2-2126-4E1B-BAD3-53F6719069E0}" destId="{757EF464-D9AE-40A9-AA31-FE4787554C2D}" srcOrd="4" destOrd="0" parTransId="{EDC3D38B-449B-4BD7-9EB2-A035113D6F23}" sibTransId="{6CF42B4E-62BD-49C8-8531-9158F7E08DEF}"/>
    <dgm:cxn modelId="{1A2CB686-D7FD-4457-9B54-CE28ED7B5D4A}" srcId="{D85214F2-2126-4E1B-BAD3-53F6719069E0}" destId="{40783FBA-F4F6-4BA1-9321-807914DA7DB3}" srcOrd="2" destOrd="0" parTransId="{1E3CCA7B-5226-457B-96AE-F761F08CE771}" sibTransId="{000A0D78-A18D-4F2F-BA2D-E09B05569FDF}"/>
    <dgm:cxn modelId="{0649CC90-43E8-4DC9-A298-DF4A33961483}" type="presOf" srcId="{D85214F2-2126-4E1B-BAD3-53F6719069E0}" destId="{A07ABEDB-AED4-4F93-B813-984E5CEC7675}" srcOrd="0" destOrd="0" presId="urn:microsoft.com/office/officeart/2018/5/layout/IconCircleLabelList"/>
    <dgm:cxn modelId="{16668EB7-816F-431E-9739-5E17B7C8F51F}" type="presOf" srcId="{5FE82478-8A48-4E35-B965-67A3A2F75702}" destId="{467467D5-94B6-4996-9514-6AC7A342C765}" srcOrd="0" destOrd="0" presId="urn:microsoft.com/office/officeart/2018/5/layout/IconCircleLabelList"/>
    <dgm:cxn modelId="{099379BD-8951-49EF-8ECF-76C07302D377}" srcId="{D85214F2-2126-4E1B-BAD3-53F6719069E0}" destId="{B0D74FA4-40C0-40DF-8618-4C8BBC1C4AD8}" srcOrd="5" destOrd="0" parTransId="{F1FCDD76-379D-47F9-81BE-3AF5B81FE41B}" sibTransId="{8133B28D-6623-4A61-9A59-610AC577F42C}"/>
    <dgm:cxn modelId="{4CEED5BE-8E7A-414C-833C-E509E66BC0FF}" type="presOf" srcId="{A9737F17-1C40-4564-9473-9CEA0C521F6B}" destId="{9CD688F2-230E-4C81-BCA5-6DD9E2AA62EB}" srcOrd="0" destOrd="0" presId="urn:microsoft.com/office/officeart/2018/5/layout/IconCircleLabelList"/>
    <dgm:cxn modelId="{793C8BD3-D105-4F7B-A4C1-A2DB458300E3}" type="presOf" srcId="{D23FB3AF-7345-48F9-BF9C-A260F6B1C7EB}" destId="{4DE3EA8C-D465-47B0-BDC5-F4A0DA3A9861}" srcOrd="0" destOrd="0" presId="urn:microsoft.com/office/officeart/2018/5/layout/IconCircleLabelList"/>
    <dgm:cxn modelId="{6F0726AA-9999-447B-B737-D0F9EF7508FE}" type="presParOf" srcId="{A07ABEDB-AED4-4F93-B813-984E5CEC7675}" destId="{CB66AFBD-00AE-4229-A76D-46C6DD6D8E3B}" srcOrd="0" destOrd="0" presId="urn:microsoft.com/office/officeart/2018/5/layout/IconCircleLabelList"/>
    <dgm:cxn modelId="{8B3B08E1-E62E-4AF6-9D77-BEC2D7C515A0}" type="presParOf" srcId="{CB66AFBD-00AE-4229-A76D-46C6DD6D8E3B}" destId="{7F8DE883-817A-4C41-A9EB-60051BCA3A78}" srcOrd="0" destOrd="0" presId="urn:microsoft.com/office/officeart/2018/5/layout/IconCircleLabelList"/>
    <dgm:cxn modelId="{ED613C72-89DD-42D5-A932-8A9C00372433}" type="presParOf" srcId="{CB66AFBD-00AE-4229-A76D-46C6DD6D8E3B}" destId="{BAC0CA24-1817-4FF1-8C85-8F39F2445F4C}" srcOrd="1" destOrd="0" presId="urn:microsoft.com/office/officeart/2018/5/layout/IconCircleLabelList"/>
    <dgm:cxn modelId="{FF0E74F1-89E9-427B-ACB1-B2C674C162B5}" type="presParOf" srcId="{CB66AFBD-00AE-4229-A76D-46C6DD6D8E3B}" destId="{5CE7A417-3CC7-42E2-80BB-8CDBE76F9988}" srcOrd="2" destOrd="0" presId="urn:microsoft.com/office/officeart/2018/5/layout/IconCircleLabelList"/>
    <dgm:cxn modelId="{BC0A0B61-2307-41A6-A84D-12F7969A53BD}" type="presParOf" srcId="{CB66AFBD-00AE-4229-A76D-46C6DD6D8E3B}" destId="{9CD688F2-230E-4C81-BCA5-6DD9E2AA62EB}" srcOrd="3" destOrd="0" presId="urn:microsoft.com/office/officeart/2018/5/layout/IconCircleLabelList"/>
    <dgm:cxn modelId="{9B5E2F1E-ECCA-492A-9D79-2BE8E1941DF4}" type="presParOf" srcId="{A07ABEDB-AED4-4F93-B813-984E5CEC7675}" destId="{175A6719-9590-42E5-8714-342EE7749B46}" srcOrd="1" destOrd="0" presId="urn:microsoft.com/office/officeart/2018/5/layout/IconCircleLabelList"/>
    <dgm:cxn modelId="{0FAAEB11-62C0-46A9-B265-E0BBA356D84B}" type="presParOf" srcId="{A07ABEDB-AED4-4F93-B813-984E5CEC7675}" destId="{E119C8EC-10AA-4438-95A0-1236BE582010}" srcOrd="2" destOrd="0" presId="urn:microsoft.com/office/officeart/2018/5/layout/IconCircleLabelList"/>
    <dgm:cxn modelId="{E9453DEE-48D0-4C27-8F88-731C0C8A2F4F}" type="presParOf" srcId="{E119C8EC-10AA-4438-95A0-1236BE582010}" destId="{3EA39314-8DC2-46AB-943B-430EC5D886AE}" srcOrd="0" destOrd="0" presId="urn:microsoft.com/office/officeart/2018/5/layout/IconCircleLabelList"/>
    <dgm:cxn modelId="{CE8F7C6F-E2E7-474D-82EB-1D0E5150CEE9}" type="presParOf" srcId="{E119C8EC-10AA-4438-95A0-1236BE582010}" destId="{73B1D085-2F14-4A05-92C2-47A0383D963A}" srcOrd="1" destOrd="0" presId="urn:microsoft.com/office/officeart/2018/5/layout/IconCircleLabelList"/>
    <dgm:cxn modelId="{CFF6062D-80C8-4834-8841-8CEC696760CD}" type="presParOf" srcId="{E119C8EC-10AA-4438-95A0-1236BE582010}" destId="{7AE1AEFB-7F52-4B15-A4AE-635D7D7C4996}" srcOrd="2" destOrd="0" presId="urn:microsoft.com/office/officeart/2018/5/layout/IconCircleLabelList"/>
    <dgm:cxn modelId="{BFE3FE3E-19F2-4FFE-BCA0-64DC22A02C58}" type="presParOf" srcId="{E119C8EC-10AA-4438-95A0-1236BE582010}" destId="{4DE3EA8C-D465-47B0-BDC5-F4A0DA3A9861}" srcOrd="3" destOrd="0" presId="urn:microsoft.com/office/officeart/2018/5/layout/IconCircleLabelList"/>
    <dgm:cxn modelId="{5332E161-BEC6-49C5-896F-0374590E7D89}" type="presParOf" srcId="{A07ABEDB-AED4-4F93-B813-984E5CEC7675}" destId="{113F2BF5-868D-422B-AD11-77E0A9FCD720}" srcOrd="3" destOrd="0" presId="urn:microsoft.com/office/officeart/2018/5/layout/IconCircleLabelList"/>
    <dgm:cxn modelId="{D01401C0-137C-40EF-9021-9BBF2BCED8CE}" type="presParOf" srcId="{A07ABEDB-AED4-4F93-B813-984E5CEC7675}" destId="{B47F6CB2-E270-4BEB-B2E7-5A1F36ED4A99}" srcOrd="4" destOrd="0" presId="urn:microsoft.com/office/officeart/2018/5/layout/IconCircleLabelList"/>
    <dgm:cxn modelId="{ACC6E5F8-4E0B-4727-8733-FF880FE301BA}" type="presParOf" srcId="{B47F6CB2-E270-4BEB-B2E7-5A1F36ED4A99}" destId="{73D70DDD-7AF6-42B6-AF4D-CF3ECA93BEBC}" srcOrd="0" destOrd="0" presId="urn:microsoft.com/office/officeart/2018/5/layout/IconCircleLabelList"/>
    <dgm:cxn modelId="{B6D112D1-AAD0-44FA-9E8C-DC7E287F7793}" type="presParOf" srcId="{B47F6CB2-E270-4BEB-B2E7-5A1F36ED4A99}" destId="{E9564A70-D067-4CB4-8B3B-8639CBAF777D}" srcOrd="1" destOrd="0" presId="urn:microsoft.com/office/officeart/2018/5/layout/IconCircleLabelList"/>
    <dgm:cxn modelId="{15048ABD-29F6-4FAD-B3F7-45109CAB0A63}" type="presParOf" srcId="{B47F6CB2-E270-4BEB-B2E7-5A1F36ED4A99}" destId="{A24E06B9-EF31-4809-AFA4-60A5281C7CAD}" srcOrd="2" destOrd="0" presId="urn:microsoft.com/office/officeart/2018/5/layout/IconCircleLabelList"/>
    <dgm:cxn modelId="{47FE1731-70A2-4771-9B40-0DEFB81E2FD8}" type="presParOf" srcId="{B47F6CB2-E270-4BEB-B2E7-5A1F36ED4A99}" destId="{C2417119-0F38-4D5A-BE13-56B49D311B1E}" srcOrd="3" destOrd="0" presId="urn:microsoft.com/office/officeart/2018/5/layout/IconCircleLabelList"/>
    <dgm:cxn modelId="{67F99D28-7F27-4605-B6B4-14BF089DDE11}" type="presParOf" srcId="{A07ABEDB-AED4-4F93-B813-984E5CEC7675}" destId="{41BF0CED-7484-4755-9E19-2DDA35659D71}" srcOrd="5" destOrd="0" presId="urn:microsoft.com/office/officeart/2018/5/layout/IconCircleLabelList"/>
    <dgm:cxn modelId="{87D6FA5B-8799-4307-92DB-2AA15D269858}" type="presParOf" srcId="{A07ABEDB-AED4-4F93-B813-984E5CEC7675}" destId="{82A1E3D9-5686-41EA-864F-BDCC9CB41A19}" srcOrd="6" destOrd="0" presId="urn:microsoft.com/office/officeart/2018/5/layout/IconCircleLabelList"/>
    <dgm:cxn modelId="{569A88A8-8EA8-4A9B-8A4B-BA03916222DF}" type="presParOf" srcId="{82A1E3D9-5686-41EA-864F-BDCC9CB41A19}" destId="{0777FEE5-CFBE-4DB5-95AD-C9DFEABE9900}" srcOrd="0" destOrd="0" presId="urn:microsoft.com/office/officeart/2018/5/layout/IconCircleLabelList"/>
    <dgm:cxn modelId="{75C8017E-1AA2-42D7-A334-C78F2C64B240}" type="presParOf" srcId="{82A1E3D9-5686-41EA-864F-BDCC9CB41A19}" destId="{4E43014D-30A1-4A5F-94D5-3B6A580CA7CE}" srcOrd="1" destOrd="0" presId="urn:microsoft.com/office/officeart/2018/5/layout/IconCircleLabelList"/>
    <dgm:cxn modelId="{11E373ED-D901-4E70-AEAD-3EB3DDEC4DD8}" type="presParOf" srcId="{82A1E3D9-5686-41EA-864F-BDCC9CB41A19}" destId="{E711F4AD-B1C4-4651-B370-F34EA4762D17}" srcOrd="2" destOrd="0" presId="urn:microsoft.com/office/officeart/2018/5/layout/IconCircleLabelList"/>
    <dgm:cxn modelId="{2C96E6E3-F8EE-4326-B5D0-754DC4DD7B18}" type="presParOf" srcId="{82A1E3D9-5686-41EA-864F-BDCC9CB41A19}" destId="{C2F918B1-7550-44D5-A264-564530018E09}" srcOrd="3" destOrd="0" presId="urn:microsoft.com/office/officeart/2018/5/layout/IconCircleLabelList"/>
    <dgm:cxn modelId="{CAF59E42-3473-470A-9F9C-E58D40CD031B}" type="presParOf" srcId="{A07ABEDB-AED4-4F93-B813-984E5CEC7675}" destId="{4768CB77-4CA7-4987-9664-77C294E0E568}" srcOrd="7" destOrd="0" presId="urn:microsoft.com/office/officeart/2018/5/layout/IconCircleLabelList"/>
    <dgm:cxn modelId="{A679B5CC-9DFC-40EC-AF81-03B9AE12F00C}" type="presParOf" srcId="{A07ABEDB-AED4-4F93-B813-984E5CEC7675}" destId="{985C297B-C830-43F0-B0F6-F0F81AAC3041}" srcOrd="8" destOrd="0" presId="urn:microsoft.com/office/officeart/2018/5/layout/IconCircleLabelList"/>
    <dgm:cxn modelId="{F2FA187F-7B49-4733-B37A-C2CCA9ACF173}" type="presParOf" srcId="{985C297B-C830-43F0-B0F6-F0F81AAC3041}" destId="{382FE7E4-EA04-4799-AC0E-69E467181B03}" srcOrd="0" destOrd="0" presId="urn:microsoft.com/office/officeart/2018/5/layout/IconCircleLabelList"/>
    <dgm:cxn modelId="{1E89C924-F6B1-48AF-9DFF-BDE08FA4BAF3}" type="presParOf" srcId="{985C297B-C830-43F0-B0F6-F0F81AAC3041}" destId="{008CD203-D66C-4488-BE01-BAD42925C754}" srcOrd="1" destOrd="0" presId="urn:microsoft.com/office/officeart/2018/5/layout/IconCircleLabelList"/>
    <dgm:cxn modelId="{7EF698DF-1E0E-450C-A5A7-A33153ACAAFC}" type="presParOf" srcId="{985C297B-C830-43F0-B0F6-F0F81AAC3041}" destId="{CB26667F-25E0-4BBE-8F3B-AE0231C05341}" srcOrd="2" destOrd="0" presId="urn:microsoft.com/office/officeart/2018/5/layout/IconCircleLabelList"/>
    <dgm:cxn modelId="{1D5E4917-99EB-4F13-9A04-E1A60D38B0B9}" type="presParOf" srcId="{985C297B-C830-43F0-B0F6-F0F81AAC3041}" destId="{EF27C0ED-CA82-48B9-BC0C-DAF011033B52}" srcOrd="3" destOrd="0" presId="urn:microsoft.com/office/officeart/2018/5/layout/IconCircleLabelList"/>
    <dgm:cxn modelId="{DE4A2D21-0ADF-46B1-B8AA-62F5B81711A1}" type="presParOf" srcId="{A07ABEDB-AED4-4F93-B813-984E5CEC7675}" destId="{835F80AD-D7C1-4859-AD00-03F162E59A78}" srcOrd="9" destOrd="0" presId="urn:microsoft.com/office/officeart/2018/5/layout/IconCircleLabelList"/>
    <dgm:cxn modelId="{0624F676-499F-45C0-89B2-0539F45407FE}" type="presParOf" srcId="{A07ABEDB-AED4-4F93-B813-984E5CEC7675}" destId="{062B0276-832A-4EB7-A63F-2196F3A84F90}" srcOrd="10" destOrd="0" presId="urn:microsoft.com/office/officeart/2018/5/layout/IconCircleLabelList"/>
    <dgm:cxn modelId="{8E99E2B6-C4FC-4164-AAFD-3173EE42FC85}" type="presParOf" srcId="{062B0276-832A-4EB7-A63F-2196F3A84F90}" destId="{FD36DE28-5FAA-4BB2-9442-CD9AE8820D92}" srcOrd="0" destOrd="0" presId="urn:microsoft.com/office/officeart/2018/5/layout/IconCircleLabelList"/>
    <dgm:cxn modelId="{611A6B0F-D488-4CCA-99B4-ED38A0F8F717}" type="presParOf" srcId="{062B0276-832A-4EB7-A63F-2196F3A84F90}" destId="{FBD33EEE-21B2-4B0C-96C3-E4C1C2F0393B}" srcOrd="1" destOrd="0" presId="urn:microsoft.com/office/officeart/2018/5/layout/IconCircleLabelList"/>
    <dgm:cxn modelId="{64B3F048-7109-4DE7-8779-2F27CD2EBB0C}" type="presParOf" srcId="{062B0276-832A-4EB7-A63F-2196F3A84F90}" destId="{B28BC364-194B-4D5E-B962-933D60B48606}" srcOrd="2" destOrd="0" presId="urn:microsoft.com/office/officeart/2018/5/layout/IconCircleLabelList"/>
    <dgm:cxn modelId="{B6494E5F-8203-404B-8690-7C7FAD522680}" type="presParOf" srcId="{062B0276-832A-4EB7-A63F-2196F3A84F90}" destId="{466C11DF-6291-4864-B5B1-A7D612E5EC80}" srcOrd="3" destOrd="0" presId="urn:microsoft.com/office/officeart/2018/5/layout/IconCircleLabelList"/>
    <dgm:cxn modelId="{857671D8-AC1F-41BF-816D-9B18B9F82EAE}" type="presParOf" srcId="{A07ABEDB-AED4-4F93-B813-984E5CEC7675}" destId="{E65A4F68-4E05-4E97-8EC4-2444D114B4E5}" srcOrd="11" destOrd="0" presId="urn:microsoft.com/office/officeart/2018/5/layout/IconCircleLabelList"/>
    <dgm:cxn modelId="{C075B6EC-C540-4A29-9600-8A4F7780402A}" type="presParOf" srcId="{A07ABEDB-AED4-4F93-B813-984E5CEC7675}" destId="{7F81B302-B036-4BCA-ABAE-51FCDBA3E145}" srcOrd="12" destOrd="0" presId="urn:microsoft.com/office/officeart/2018/5/layout/IconCircleLabelList"/>
    <dgm:cxn modelId="{9B0B47D4-4DAE-4FB4-B157-6B1F7D86CE3C}" type="presParOf" srcId="{7F81B302-B036-4BCA-ABAE-51FCDBA3E145}" destId="{01E388EA-CD8E-4828-BC34-83AD231B754C}" srcOrd="0" destOrd="0" presId="urn:microsoft.com/office/officeart/2018/5/layout/IconCircleLabelList"/>
    <dgm:cxn modelId="{C491D502-75BD-4B78-8A0F-81E44D0D2D5A}" type="presParOf" srcId="{7F81B302-B036-4BCA-ABAE-51FCDBA3E145}" destId="{7CA8FD46-CEE2-4190-9903-70D42B7DCFC7}" srcOrd="1" destOrd="0" presId="urn:microsoft.com/office/officeart/2018/5/layout/IconCircleLabelList"/>
    <dgm:cxn modelId="{F13FF1BC-0CFA-42EA-9D88-B13623DC2727}" type="presParOf" srcId="{7F81B302-B036-4BCA-ABAE-51FCDBA3E145}" destId="{D51C8A5A-D110-4EBA-91F5-038F57A51C48}" srcOrd="2" destOrd="0" presId="urn:microsoft.com/office/officeart/2018/5/layout/IconCircleLabelList"/>
    <dgm:cxn modelId="{B57EC63B-D10B-4594-8CB7-B8EB5C4DC44F}" type="presParOf" srcId="{7F81B302-B036-4BCA-ABAE-51FCDBA3E145}" destId="{467467D5-94B6-4996-9514-6AC7A342C765}" srcOrd="3" destOrd="0" presId="urn:microsoft.com/office/officeart/2018/5/layout/IconCircleLabelList"/>
    <dgm:cxn modelId="{BDC0AE69-6824-4AA9-A877-A8679EC89D1E}" type="presParOf" srcId="{A07ABEDB-AED4-4F93-B813-984E5CEC7675}" destId="{43DE45DC-6002-4E8B-8477-55E91E4A2538}" srcOrd="13" destOrd="0" presId="urn:microsoft.com/office/officeart/2018/5/layout/IconCircleLabelList"/>
    <dgm:cxn modelId="{14C1E250-18ED-4912-B64C-90F0EE7246F4}" type="presParOf" srcId="{A07ABEDB-AED4-4F93-B813-984E5CEC7675}" destId="{3B7FBAF7-8255-4C27-82BE-EF1FF85E30CC}" srcOrd="14" destOrd="0" presId="urn:microsoft.com/office/officeart/2018/5/layout/IconCircleLabelList"/>
    <dgm:cxn modelId="{04AFFD87-C3C1-4851-8547-FEA221E37859}" type="presParOf" srcId="{3B7FBAF7-8255-4C27-82BE-EF1FF85E30CC}" destId="{714EC2CC-7B26-403B-BDFD-C8E347D339C0}" srcOrd="0" destOrd="0" presId="urn:microsoft.com/office/officeart/2018/5/layout/IconCircleLabelList"/>
    <dgm:cxn modelId="{50D49340-4BCB-4670-92DE-943C57D4AE78}" type="presParOf" srcId="{3B7FBAF7-8255-4C27-82BE-EF1FF85E30CC}" destId="{36BCDB6F-A905-4587-A7EB-988D1526EAA1}" srcOrd="1" destOrd="0" presId="urn:microsoft.com/office/officeart/2018/5/layout/IconCircleLabelList"/>
    <dgm:cxn modelId="{262F844B-33B9-47F6-A9B1-CF19DB3E4AFA}" type="presParOf" srcId="{3B7FBAF7-8255-4C27-82BE-EF1FF85E30CC}" destId="{0CE17832-1B3F-4AFA-B567-98EFC24D9CC0}" srcOrd="2" destOrd="0" presId="urn:microsoft.com/office/officeart/2018/5/layout/IconCircleLabelList"/>
    <dgm:cxn modelId="{E2D448E6-E637-481C-9C66-E0881BDF2F36}" type="presParOf" srcId="{3B7FBAF7-8255-4C27-82BE-EF1FF85E30CC}" destId="{970F9FB1-1436-4541-9B46-3581AAB7B85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B472F1-BE6B-4D16-9D27-FB2AD902E0B4}" type="doc">
      <dgm:prSet loTypeId="urn:microsoft.com/office/officeart/2016/7/layout/RepeatingBendingProcessNew" loCatId="process" qsTypeId="urn:microsoft.com/office/officeart/2005/8/quickstyle/simple2" qsCatId="simple" csTypeId="urn:microsoft.com/office/officeart/2005/8/colors/accent1_2" csCatId="accent1" phldr="1"/>
      <dgm:spPr/>
      <dgm:t>
        <a:bodyPr/>
        <a:lstStyle/>
        <a:p>
          <a:endParaRPr lang="en-US"/>
        </a:p>
      </dgm:t>
    </dgm:pt>
    <dgm:pt modelId="{068BA62E-1647-4E74-9893-64877A11471E}">
      <dgm:prSet/>
      <dgm:spPr/>
      <dgm:t>
        <a:bodyPr/>
        <a:lstStyle/>
        <a:p>
          <a:pPr>
            <a:lnSpc>
              <a:spcPct val="100000"/>
            </a:lnSpc>
          </a:pPr>
          <a:r>
            <a:rPr lang="en-US" b="0" dirty="0"/>
            <a:t>Gather essential documentation (protocol, consent, Lab  Manuals, IB, CTA)</a:t>
          </a:r>
        </a:p>
      </dgm:t>
    </dgm:pt>
    <dgm:pt modelId="{AB419CD9-21CF-4F46-A032-2CF93EE9792A}" type="parTrans" cxnId="{0E980BD3-7994-49D7-98E6-C84B7522F2F4}">
      <dgm:prSet/>
      <dgm:spPr/>
      <dgm:t>
        <a:bodyPr/>
        <a:lstStyle/>
        <a:p>
          <a:endParaRPr lang="en-US"/>
        </a:p>
      </dgm:t>
    </dgm:pt>
    <dgm:pt modelId="{941133D3-1B48-4FE0-90F8-446AE079EACB}" type="sibTrans" cxnId="{0E980BD3-7994-49D7-98E6-C84B7522F2F4}">
      <dgm:prSet/>
      <dgm:spPr/>
      <dgm:t>
        <a:bodyPr/>
        <a:lstStyle/>
        <a:p>
          <a:endParaRPr lang="en-US"/>
        </a:p>
      </dgm:t>
    </dgm:pt>
    <dgm:pt modelId="{87EDE438-C9AB-47E8-BDD8-4800654A1C8C}">
      <dgm:prSet/>
      <dgm:spPr/>
      <dgm:t>
        <a:bodyPr/>
        <a:lstStyle/>
        <a:p>
          <a:pPr>
            <a:lnSpc>
              <a:spcPct val="100000"/>
            </a:lnSpc>
          </a:pPr>
          <a:r>
            <a:rPr lang="en-US" dirty="0"/>
            <a:t>Determine whether the study is a qualifying clinical trial per NCD310.1</a:t>
          </a:r>
        </a:p>
      </dgm:t>
    </dgm:pt>
    <dgm:pt modelId="{4751A9F4-4D81-48C8-ADDF-F1A86A8D1753}" type="parTrans" cxnId="{3EA5E4DC-2581-49AE-AF2A-3CFC2C6F5230}">
      <dgm:prSet/>
      <dgm:spPr/>
      <dgm:t>
        <a:bodyPr/>
        <a:lstStyle/>
        <a:p>
          <a:endParaRPr lang="en-US"/>
        </a:p>
      </dgm:t>
    </dgm:pt>
    <dgm:pt modelId="{0CA1E98C-4831-4AF3-93B0-E1C072A7FAE0}" type="sibTrans" cxnId="{3EA5E4DC-2581-49AE-AF2A-3CFC2C6F5230}">
      <dgm:prSet/>
      <dgm:spPr/>
      <dgm:t>
        <a:bodyPr/>
        <a:lstStyle/>
        <a:p>
          <a:endParaRPr lang="en-US"/>
        </a:p>
      </dgm:t>
    </dgm:pt>
    <dgm:pt modelId="{1C1E8606-3CEB-440F-BC77-C5417681DCC9}">
      <dgm:prSet/>
      <dgm:spPr/>
      <dgm:t>
        <a:bodyPr/>
        <a:lstStyle/>
        <a:p>
          <a:pPr>
            <a:lnSpc>
              <a:spcPct val="100000"/>
            </a:lnSpc>
          </a:pPr>
          <a:r>
            <a:rPr lang="en-US" b="0" dirty="0"/>
            <a:t>Identify all Items and services that are part  of the clinical trial</a:t>
          </a:r>
        </a:p>
      </dgm:t>
    </dgm:pt>
    <dgm:pt modelId="{D915BC04-47FD-43D8-ADBC-D353A7C18B78}" type="parTrans" cxnId="{1E59B156-574D-4988-B951-B6279ED8B3A7}">
      <dgm:prSet/>
      <dgm:spPr/>
      <dgm:t>
        <a:bodyPr/>
        <a:lstStyle/>
        <a:p>
          <a:endParaRPr lang="en-US"/>
        </a:p>
      </dgm:t>
    </dgm:pt>
    <dgm:pt modelId="{703EDE5C-A403-4C2D-B9AD-A83672CE43A3}" type="sibTrans" cxnId="{1E59B156-574D-4988-B951-B6279ED8B3A7}">
      <dgm:prSet/>
      <dgm:spPr/>
      <dgm:t>
        <a:bodyPr/>
        <a:lstStyle/>
        <a:p>
          <a:endParaRPr lang="en-US"/>
        </a:p>
      </dgm:t>
    </dgm:pt>
    <dgm:pt modelId="{6F3FDFA0-42C0-4DCE-88DD-3E3CB7036BB3}">
      <dgm:prSet/>
      <dgm:spPr/>
      <dgm:t>
        <a:bodyPr/>
        <a:lstStyle/>
        <a:p>
          <a:pPr>
            <a:lnSpc>
              <a:spcPct val="100000"/>
            </a:lnSpc>
          </a:pPr>
          <a:r>
            <a:rPr lang="en-US" b="0" dirty="0"/>
            <a:t>Identify Items and services to be paid for by sponsor or provided at no cost to site or study participants</a:t>
          </a:r>
        </a:p>
      </dgm:t>
    </dgm:pt>
    <dgm:pt modelId="{FF9FE231-E38C-4661-A061-3BD129330544}" type="parTrans" cxnId="{DFFF48E2-8C56-4A5F-AB45-F30822F8EC3C}">
      <dgm:prSet/>
      <dgm:spPr/>
      <dgm:t>
        <a:bodyPr/>
        <a:lstStyle/>
        <a:p>
          <a:endParaRPr lang="en-US"/>
        </a:p>
      </dgm:t>
    </dgm:pt>
    <dgm:pt modelId="{74D3746F-6638-4C7E-B73D-9103E1F87486}" type="sibTrans" cxnId="{DFFF48E2-8C56-4A5F-AB45-F30822F8EC3C}">
      <dgm:prSet/>
      <dgm:spPr/>
      <dgm:t>
        <a:bodyPr/>
        <a:lstStyle/>
        <a:p>
          <a:endParaRPr lang="en-US"/>
        </a:p>
      </dgm:t>
    </dgm:pt>
    <dgm:pt modelId="{34B90642-53B1-405A-B5C5-F591BEC79C6E}">
      <dgm:prSet/>
      <dgm:spPr/>
      <dgm:t>
        <a:bodyPr/>
        <a:lstStyle/>
        <a:p>
          <a:pPr>
            <a:lnSpc>
              <a:spcPct val="100000"/>
            </a:lnSpc>
          </a:pPr>
          <a:r>
            <a:rPr lang="en-US" dirty="0"/>
            <a:t>Identify items and services that will not generate charges in the billing system (e.g. informed consent)</a:t>
          </a:r>
        </a:p>
      </dgm:t>
    </dgm:pt>
    <dgm:pt modelId="{4A8ABDB0-9C47-429B-AB9B-68A217CA6AA6}" type="parTrans" cxnId="{67C2165D-B25A-42B3-84A0-104B3276C99C}">
      <dgm:prSet/>
      <dgm:spPr/>
      <dgm:t>
        <a:bodyPr/>
        <a:lstStyle/>
        <a:p>
          <a:endParaRPr lang="en-US"/>
        </a:p>
      </dgm:t>
    </dgm:pt>
    <dgm:pt modelId="{8FD9457C-F7AC-4D67-852F-4E823B72DC42}" type="sibTrans" cxnId="{67C2165D-B25A-42B3-84A0-104B3276C99C}">
      <dgm:prSet/>
      <dgm:spPr/>
      <dgm:t>
        <a:bodyPr/>
        <a:lstStyle/>
        <a:p>
          <a:endParaRPr lang="en-US"/>
        </a:p>
      </dgm:t>
    </dgm:pt>
    <dgm:pt modelId="{AD917822-F824-4A45-9CF6-711879992F56}">
      <dgm:prSet/>
      <dgm:spPr/>
      <dgm:t>
        <a:bodyPr/>
        <a:lstStyle/>
        <a:p>
          <a:pPr>
            <a:lnSpc>
              <a:spcPct val="100000"/>
            </a:lnSpc>
          </a:pPr>
          <a:r>
            <a:rPr lang="en-US" b="0" dirty="0"/>
            <a:t>Are the remaining items and services routinely provided outside of the clinical trial to patients with the same disease as the study subjects?</a:t>
          </a:r>
        </a:p>
      </dgm:t>
    </dgm:pt>
    <dgm:pt modelId="{B091B03B-66E2-462F-A37A-1428513CEFCE}" type="parTrans" cxnId="{72BD2E00-1AD3-4C5A-A269-C6BC4B63ABAF}">
      <dgm:prSet/>
      <dgm:spPr/>
      <dgm:t>
        <a:bodyPr/>
        <a:lstStyle/>
        <a:p>
          <a:endParaRPr lang="en-US"/>
        </a:p>
      </dgm:t>
    </dgm:pt>
    <dgm:pt modelId="{E6070AAF-23F7-4C51-84C6-70F2F2FE3BB7}" type="sibTrans" cxnId="{72BD2E00-1AD3-4C5A-A269-C6BC4B63ABAF}">
      <dgm:prSet/>
      <dgm:spPr/>
      <dgm:t>
        <a:bodyPr/>
        <a:lstStyle/>
        <a:p>
          <a:endParaRPr lang="en-US"/>
        </a:p>
      </dgm:t>
    </dgm:pt>
    <dgm:pt modelId="{2204A5E1-ABE7-4D15-9276-405B6144B398}">
      <dgm:prSet/>
      <dgm:spPr/>
      <dgm:t>
        <a:bodyPr/>
        <a:lstStyle/>
        <a:p>
          <a:pPr>
            <a:lnSpc>
              <a:spcPct val="100000"/>
            </a:lnSpc>
          </a:pPr>
          <a:r>
            <a:rPr lang="en-US" b="0" dirty="0"/>
            <a:t>Research vs conventional/routine care</a:t>
          </a:r>
        </a:p>
      </dgm:t>
    </dgm:pt>
    <dgm:pt modelId="{82B95DD0-2715-4427-A10B-90C395EAA2CE}" type="parTrans" cxnId="{17140AC0-C75D-4A36-97BA-CEC430590A75}">
      <dgm:prSet/>
      <dgm:spPr/>
      <dgm:t>
        <a:bodyPr/>
        <a:lstStyle/>
        <a:p>
          <a:endParaRPr lang="en-US"/>
        </a:p>
      </dgm:t>
    </dgm:pt>
    <dgm:pt modelId="{116C518F-E93F-43B8-A99A-F8789C472DCE}" type="sibTrans" cxnId="{17140AC0-C75D-4A36-97BA-CEC430590A75}">
      <dgm:prSet/>
      <dgm:spPr/>
      <dgm:t>
        <a:bodyPr/>
        <a:lstStyle/>
        <a:p>
          <a:endParaRPr lang="en-US"/>
        </a:p>
      </dgm:t>
    </dgm:pt>
    <dgm:pt modelId="{C2F8AD91-0D12-493B-BA3F-364672C25DD6}">
      <dgm:prSet/>
      <dgm:spPr/>
      <dgm:t>
        <a:bodyPr/>
        <a:lstStyle/>
        <a:p>
          <a:pPr>
            <a:lnSpc>
              <a:spcPct val="100000"/>
            </a:lnSpc>
          </a:pPr>
          <a:r>
            <a:rPr lang="en-US" dirty="0"/>
            <a:t>Can the items and services not routinely provided outside of the clinical trial to patients with the same disease be billed to Medicare ?(do they qualify per  Medicare definition of routine care per NCD310.1 and if so, justification needs to be documented)</a:t>
          </a:r>
        </a:p>
      </dgm:t>
    </dgm:pt>
    <dgm:pt modelId="{6CEFB621-A1F7-4025-9E37-353353B8A830}" type="parTrans" cxnId="{BEFFEA52-DC75-418F-AAAD-118260A95495}">
      <dgm:prSet/>
      <dgm:spPr/>
      <dgm:t>
        <a:bodyPr/>
        <a:lstStyle/>
        <a:p>
          <a:endParaRPr lang="en-US"/>
        </a:p>
      </dgm:t>
    </dgm:pt>
    <dgm:pt modelId="{2BD29FE7-40B3-4BEF-8E3F-C972B300CE4B}" type="sibTrans" cxnId="{BEFFEA52-DC75-418F-AAAD-118260A95495}">
      <dgm:prSet/>
      <dgm:spPr/>
      <dgm:t>
        <a:bodyPr/>
        <a:lstStyle/>
        <a:p>
          <a:endParaRPr lang="en-US"/>
        </a:p>
      </dgm:t>
    </dgm:pt>
    <dgm:pt modelId="{E678E261-01FD-49C3-BB39-77AAEAF67315}" type="pres">
      <dgm:prSet presAssocID="{C6B472F1-BE6B-4D16-9D27-FB2AD902E0B4}" presName="Name0" presStyleCnt="0">
        <dgm:presLayoutVars>
          <dgm:dir/>
          <dgm:resizeHandles val="exact"/>
        </dgm:presLayoutVars>
      </dgm:prSet>
      <dgm:spPr/>
    </dgm:pt>
    <dgm:pt modelId="{092A2D34-6AF1-409B-A5D5-4696D914847F}" type="pres">
      <dgm:prSet presAssocID="{068BA62E-1647-4E74-9893-64877A11471E}" presName="node" presStyleLbl="node1" presStyleIdx="0" presStyleCnt="8">
        <dgm:presLayoutVars>
          <dgm:bulletEnabled val="1"/>
        </dgm:presLayoutVars>
      </dgm:prSet>
      <dgm:spPr/>
    </dgm:pt>
    <dgm:pt modelId="{07BC129C-B6C4-4D14-BFBD-A4BCE68B931C}" type="pres">
      <dgm:prSet presAssocID="{941133D3-1B48-4FE0-90F8-446AE079EACB}" presName="sibTrans" presStyleLbl="sibTrans1D1" presStyleIdx="0" presStyleCnt="7"/>
      <dgm:spPr/>
    </dgm:pt>
    <dgm:pt modelId="{E6FB2D48-08B2-4B26-A4B2-0451124DDB9A}" type="pres">
      <dgm:prSet presAssocID="{941133D3-1B48-4FE0-90F8-446AE079EACB}" presName="connectorText" presStyleLbl="sibTrans1D1" presStyleIdx="0" presStyleCnt="7"/>
      <dgm:spPr/>
    </dgm:pt>
    <dgm:pt modelId="{FA972087-3D69-4D08-9312-F96DC3345C80}" type="pres">
      <dgm:prSet presAssocID="{87EDE438-C9AB-47E8-BDD8-4800654A1C8C}" presName="node" presStyleLbl="node1" presStyleIdx="1" presStyleCnt="8">
        <dgm:presLayoutVars>
          <dgm:bulletEnabled val="1"/>
        </dgm:presLayoutVars>
      </dgm:prSet>
      <dgm:spPr/>
    </dgm:pt>
    <dgm:pt modelId="{6CD227EA-BCAA-4ACA-A47B-AAB123F2A646}" type="pres">
      <dgm:prSet presAssocID="{0CA1E98C-4831-4AF3-93B0-E1C072A7FAE0}" presName="sibTrans" presStyleLbl="sibTrans1D1" presStyleIdx="1" presStyleCnt="7"/>
      <dgm:spPr/>
    </dgm:pt>
    <dgm:pt modelId="{A3F9D0D2-AF69-4414-B515-657794FA7A97}" type="pres">
      <dgm:prSet presAssocID="{0CA1E98C-4831-4AF3-93B0-E1C072A7FAE0}" presName="connectorText" presStyleLbl="sibTrans1D1" presStyleIdx="1" presStyleCnt="7"/>
      <dgm:spPr/>
    </dgm:pt>
    <dgm:pt modelId="{8C5A06B8-CC18-427E-8035-02BD5B0C06BA}" type="pres">
      <dgm:prSet presAssocID="{1C1E8606-3CEB-440F-BC77-C5417681DCC9}" presName="node" presStyleLbl="node1" presStyleIdx="2" presStyleCnt="8">
        <dgm:presLayoutVars>
          <dgm:bulletEnabled val="1"/>
        </dgm:presLayoutVars>
      </dgm:prSet>
      <dgm:spPr/>
    </dgm:pt>
    <dgm:pt modelId="{FABD4C8A-FEB1-4CEC-A752-1A010BB8BA6B}" type="pres">
      <dgm:prSet presAssocID="{703EDE5C-A403-4C2D-B9AD-A83672CE43A3}" presName="sibTrans" presStyleLbl="sibTrans1D1" presStyleIdx="2" presStyleCnt="7"/>
      <dgm:spPr/>
    </dgm:pt>
    <dgm:pt modelId="{0EEBACED-2083-4DDC-A4DB-D9569F7BD3A3}" type="pres">
      <dgm:prSet presAssocID="{703EDE5C-A403-4C2D-B9AD-A83672CE43A3}" presName="connectorText" presStyleLbl="sibTrans1D1" presStyleIdx="2" presStyleCnt="7"/>
      <dgm:spPr/>
    </dgm:pt>
    <dgm:pt modelId="{A3225085-CC65-4D7B-9A69-5023C6146B0C}" type="pres">
      <dgm:prSet presAssocID="{6F3FDFA0-42C0-4DCE-88DD-3E3CB7036BB3}" presName="node" presStyleLbl="node1" presStyleIdx="3" presStyleCnt="8">
        <dgm:presLayoutVars>
          <dgm:bulletEnabled val="1"/>
        </dgm:presLayoutVars>
      </dgm:prSet>
      <dgm:spPr/>
    </dgm:pt>
    <dgm:pt modelId="{492BCA6F-DD2B-41A5-A934-D7E0E6C271FD}" type="pres">
      <dgm:prSet presAssocID="{74D3746F-6638-4C7E-B73D-9103E1F87486}" presName="sibTrans" presStyleLbl="sibTrans1D1" presStyleIdx="3" presStyleCnt="7"/>
      <dgm:spPr/>
    </dgm:pt>
    <dgm:pt modelId="{A79976D2-C26A-4B9D-B352-5D629A9CC62E}" type="pres">
      <dgm:prSet presAssocID="{74D3746F-6638-4C7E-B73D-9103E1F87486}" presName="connectorText" presStyleLbl="sibTrans1D1" presStyleIdx="3" presStyleCnt="7"/>
      <dgm:spPr/>
    </dgm:pt>
    <dgm:pt modelId="{1772F4F3-98FF-44CE-9640-0768ED2EA7E5}" type="pres">
      <dgm:prSet presAssocID="{34B90642-53B1-405A-B5C5-F591BEC79C6E}" presName="node" presStyleLbl="node1" presStyleIdx="4" presStyleCnt="8">
        <dgm:presLayoutVars>
          <dgm:bulletEnabled val="1"/>
        </dgm:presLayoutVars>
      </dgm:prSet>
      <dgm:spPr/>
    </dgm:pt>
    <dgm:pt modelId="{7AD82AFA-26B4-4A8B-850B-458B0D761F14}" type="pres">
      <dgm:prSet presAssocID="{8FD9457C-F7AC-4D67-852F-4E823B72DC42}" presName="sibTrans" presStyleLbl="sibTrans1D1" presStyleIdx="4" presStyleCnt="7"/>
      <dgm:spPr/>
    </dgm:pt>
    <dgm:pt modelId="{C4CD35AA-8428-4CC2-8306-6B91761BF0D5}" type="pres">
      <dgm:prSet presAssocID="{8FD9457C-F7AC-4D67-852F-4E823B72DC42}" presName="connectorText" presStyleLbl="sibTrans1D1" presStyleIdx="4" presStyleCnt="7"/>
      <dgm:spPr/>
    </dgm:pt>
    <dgm:pt modelId="{4A1861AA-DBF8-48E0-8723-9C8B89284659}" type="pres">
      <dgm:prSet presAssocID="{AD917822-F824-4A45-9CF6-711879992F56}" presName="node" presStyleLbl="node1" presStyleIdx="5" presStyleCnt="8">
        <dgm:presLayoutVars>
          <dgm:bulletEnabled val="1"/>
        </dgm:presLayoutVars>
      </dgm:prSet>
      <dgm:spPr/>
    </dgm:pt>
    <dgm:pt modelId="{A6AEF70D-ACEC-4A93-8C6C-B6C834AC97E4}" type="pres">
      <dgm:prSet presAssocID="{E6070AAF-23F7-4C51-84C6-70F2F2FE3BB7}" presName="sibTrans" presStyleLbl="sibTrans1D1" presStyleIdx="5" presStyleCnt="7"/>
      <dgm:spPr/>
    </dgm:pt>
    <dgm:pt modelId="{1497B903-8096-4486-A121-46D6827E92F2}" type="pres">
      <dgm:prSet presAssocID="{E6070AAF-23F7-4C51-84C6-70F2F2FE3BB7}" presName="connectorText" presStyleLbl="sibTrans1D1" presStyleIdx="5" presStyleCnt="7"/>
      <dgm:spPr/>
    </dgm:pt>
    <dgm:pt modelId="{BD8D8C06-7F6B-4CE8-B9AA-99071BCCAB91}" type="pres">
      <dgm:prSet presAssocID="{2204A5E1-ABE7-4D15-9276-405B6144B398}" presName="node" presStyleLbl="node1" presStyleIdx="6" presStyleCnt="8" custLinFactNeighborX="-880">
        <dgm:presLayoutVars>
          <dgm:bulletEnabled val="1"/>
        </dgm:presLayoutVars>
      </dgm:prSet>
      <dgm:spPr/>
    </dgm:pt>
    <dgm:pt modelId="{F389F7B9-27BC-4046-989F-E5EF9F4287FD}" type="pres">
      <dgm:prSet presAssocID="{116C518F-E93F-43B8-A99A-F8789C472DCE}" presName="sibTrans" presStyleLbl="sibTrans1D1" presStyleIdx="6" presStyleCnt="7"/>
      <dgm:spPr/>
    </dgm:pt>
    <dgm:pt modelId="{8D8B8A59-4D62-4044-B7BC-08BF8C963801}" type="pres">
      <dgm:prSet presAssocID="{116C518F-E93F-43B8-A99A-F8789C472DCE}" presName="connectorText" presStyleLbl="sibTrans1D1" presStyleIdx="6" presStyleCnt="7"/>
      <dgm:spPr/>
    </dgm:pt>
    <dgm:pt modelId="{6D11E9FA-D034-4A3D-B0E9-79FD75E88D23}" type="pres">
      <dgm:prSet presAssocID="{C2F8AD91-0D12-493B-BA3F-364672C25DD6}" presName="node" presStyleLbl="node1" presStyleIdx="7" presStyleCnt="8" custScaleY="164862">
        <dgm:presLayoutVars>
          <dgm:bulletEnabled val="1"/>
        </dgm:presLayoutVars>
      </dgm:prSet>
      <dgm:spPr/>
    </dgm:pt>
  </dgm:ptLst>
  <dgm:cxnLst>
    <dgm:cxn modelId="{72BD2E00-1AD3-4C5A-A269-C6BC4B63ABAF}" srcId="{C6B472F1-BE6B-4D16-9D27-FB2AD902E0B4}" destId="{AD917822-F824-4A45-9CF6-711879992F56}" srcOrd="5" destOrd="0" parTransId="{B091B03B-66E2-462F-A37A-1428513CEFCE}" sibTransId="{E6070AAF-23F7-4C51-84C6-70F2F2FE3BB7}"/>
    <dgm:cxn modelId="{9A4AE806-6DB6-48F5-92BA-E81BD6255120}" type="presOf" srcId="{703EDE5C-A403-4C2D-B9AD-A83672CE43A3}" destId="{FABD4C8A-FEB1-4CEC-A752-1A010BB8BA6B}" srcOrd="0" destOrd="0" presId="urn:microsoft.com/office/officeart/2016/7/layout/RepeatingBendingProcessNew"/>
    <dgm:cxn modelId="{259D4416-413C-45E0-9B78-3E34A7AFFEC7}" type="presOf" srcId="{2204A5E1-ABE7-4D15-9276-405B6144B398}" destId="{BD8D8C06-7F6B-4CE8-B9AA-99071BCCAB91}" srcOrd="0" destOrd="0" presId="urn:microsoft.com/office/officeart/2016/7/layout/RepeatingBendingProcessNew"/>
    <dgm:cxn modelId="{C4590F19-3D96-44AC-8D1B-C3D606C59836}" type="presOf" srcId="{941133D3-1B48-4FE0-90F8-446AE079EACB}" destId="{E6FB2D48-08B2-4B26-A4B2-0451124DDB9A}" srcOrd="1" destOrd="0" presId="urn:microsoft.com/office/officeart/2016/7/layout/RepeatingBendingProcessNew"/>
    <dgm:cxn modelId="{9B136619-9D08-4BAF-8BCA-444EA46DC985}" type="presOf" srcId="{87EDE438-C9AB-47E8-BDD8-4800654A1C8C}" destId="{FA972087-3D69-4D08-9312-F96DC3345C80}" srcOrd="0" destOrd="0" presId="urn:microsoft.com/office/officeart/2016/7/layout/RepeatingBendingProcessNew"/>
    <dgm:cxn modelId="{260ADA21-15D2-4F7F-A176-E0083B6B2841}" type="presOf" srcId="{74D3746F-6638-4C7E-B73D-9103E1F87486}" destId="{492BCA6F-DD2B-41A5-A934-D7E0E6C271FD}" srcOrd="0" destOrd="0" presId="urn:microsoft.com/office/officeart/2016/7/layout/RepeatingBendingProcessNew"/>
    <dgm:cxn modelId="{A990FA27-CC65-4CE8-AC58-C846F5BA9CD9}" type="presOf" srcId="{8FD9457C-F7AC-4D67-852F-4E823B72DC42}" destId="{C4CD35AA-8428-4CC2-8306-6B91761BF0D5}" srcOrd="1" destOrd="0" presId="urn:microsoft.com/office/officeart/2016/7/layout/RepeatingBendingProcessNew"/>
    <dgm:cxn modelId="{C440FE2F-4AA9-432F-87AA-879CD823D791}" type="presOf" srcId="{6F3FDFA0-42C0-4DCE-88DD-3E3CB7036BB3}" destId="{A3225085-CC65-4D7B-9A69-5023C6146B0C}" srcOrd="0" destOrd="0" presId="urn:microsoft.com/office/officeart/2016/7/layout/RepeatingBendingProcessNew"/>
    <dgm:cxn modelId="{6EB76137-C4A4-4309-A7D2-3FC30C9D0A00}" type="presOf" srcId="{116C518F-E93F-43B8-A99A-F8789C472DCE}" destId="{F389F7B9-27BC-4046-989F-E5EF9F4287FD}" srcOrd="0" destOrd="0" presId="urn:microsoft.com/office/officeart/2016/7/layout/RepeatingBendingProcessNew"/>
    <dgm:cxn modelId="{67C2165D-B25A-42B3-84A0-104B3276C99C}" srcId="{C6B472F1-BE6B-4D16-9D27-FB2AD902E0B4}" destId="{34B90642-53B1-405A-B5C5-F591BEC79C6E}" srcOrd="4" destOrd="0" parTransId="{4A8ABDB0-9C47-429B-AB9B-68A217CA6AA6}" sibTransId="{8FD9457C-F7AC-4D67-852F-4E823B72DC42}"/>
    <dgm:cxn modelId="{BCC2D94B-F2E3-4394-84D1-26596FBB01A0}" type="presOf" srcId="{AD917822-F824-4A45-9CF6-711879992F56}" destId="{4A1861AA-DBF8-48E0-8723-9C8B89284659}" srcOrd="0" destOrd="0" presId="urn:microsoft.com/office/officeart/2016/7/layout/RepeatingBendingProcessNew"/>
    <dgm:cxn modelId="{6BDF944F-55E7-4B88-BEA6-50942A0CAC21}" type="presOf" srcId="{068BA62E-1647-4E74-9893-64877A11471E}" destId="{092A2D34-6AF1-409B-A5D5-4696D914847F}" srcOrd="0" destOrd="0" presId="urn:microsoft.com/office/officeart/2016/7/layout/RepeatingBendingProcessNew"/>
    <dgm:cxn modelId="{BEFFEA52-DC75-418F-AAAD-118260A95495}" srcId="{C6B472F1-BE6B-4D16-9D27-FB2AD902E0B4}" destId="{C2F8AD91-0D12-493B-BA3F-364672C25DD6}" srcOrd="7" destOrd="0" parTransId="{6CEFB621-A1F7-4025-9E37-353353B8A830}" sibTransId="{2BD29FE7-40B3-4BEF-8E3F-C972B300CE4B}"/>
    <dgm:cxn modelId="{76054473-2E8A-4F4E-8B26-2E8CB27770A6}" type="presOf" srcId="{C6B472F1-BE6B-4D16-9D27-FB2AD902E0B4}" destId="{E678E261-01FD-49C3-BB39-77AAEAF67315}" srcOrd="0" destOrd="0" presId="urn:microsoft.com/office/officeart/2016/7/layout/RepeatingBendingProcessNew"/>
    <dgm:cxn modelId="{4582C653-90B5-4370-9DB8-C114BF3A5723}" type="presOf" srcId="{E6070AAF-23F7-4C51-84C6-70F2F2FE3BB7}" destId="{A6AEF70D-ACEC-4A93-8C6C-B6C834AC97E4}" srcOrd="0" destOrd="0" presId="urn:microsoft.com/office/officeart/2016/7/layout/RepeatingBendingProcessNew"/>
    <dgm:cxn modelId="{1E59B156-574D-4988-B951-B6279ED8B3A7}" srcId="{C6B472F1-BE6B-4D16-9D27-FB2AD902E0B4}" destId="{1C1E8606-3CEB-440F-BC77-C5417681DCC9}" srcOrd="2" destOrd="0" parTransId="{D915BC04-47FD-43D8-ADBC-D353A7C18B78}" sibTransId="{703EDE5C-A403-4C2D-B9AD-A83672CE43A3}"/>
    <dgm:cxn modelId="{1929897A-04C1-4127-86CB-3D49D738C502}" type="presOf" srcId="{C2F8AD91-0D12-493B-BA3F-364672C25DD6}" destId="{6D11E9FA-D034-4A3D-B0E9-79FD75E88D23}" srcOrd="0" destOrd="0" presId="urn:microsoft.com/office/officeart/2016/7/layout/RepeatingBendingProcessNew"/>
    <dgm:cxn modelId="{354EA07D-9175-446F-9234-59A5E836282C}" type="presOf" srcId="{74D3746F-6638-4C7E-B73D-9103E1F87486}" destId="{A79976D2-C26A-4B9D-B352-5D629A9CC62E}" srcOrd="1" destOrd="0" presId="urn:microsoft.com/office/officeart/2016/7/layout/RepeatingBendingProcessNew"/>
    <dgm:cxn modelId="{B54B3A8C-A628-4B06-BEE2-77F75E62FF20}" type="presOf" srcId="{0CA1E98C-4831-4AF3-93B0-E1C072A7FAE0}" destId="{6CD227EA-BCAA-4ACA-A47B-AAB123F2A646}" srcOrd="0" destOrd="0" presId="urn:microsoft.com/office/officeart/2016/7/layout/RepeatingBendingProcessNew"/>
    <dgm:cxn modelId="{8FB1099C-7861-4E25-9BFC-0C62E5C0D01E}" type="presOf" srcId="{E6070AAF-23F7-4C51-84C6-70F2F2FE3BB7}" destId="{1497B903-8096-4486-A121-46D6827E92F2}" srcOrd="1" destOrd="0" presId="urn:microsoft.com/office/officeart/2016/7/layout/RepeatingBendingProcessNew"/>
    <dgm:cxn modelId="{723653AE-C8B1-4F16-9293-4B4E99846D05}" type="presOf" srcId="{116C518F-E93F-43B8-A99A-F8789C472DCE}" destId="{8D8B8A59-4D62-4044-B7BC-08BF8C963801}" srcOrd="1" destOrd="0" presId="urn:microsoft.com/office/officeart/2016/7/layout/RepeatingBendingProcessNew"/>
    <dgm:cxn modelId="{3D354BBD-3B63-4D1C-A3F9-F83B16C8D996}" type="presOf" srcId="{1C1E8606-3CEB-440F-BC77-C5417681DCC9}" destId="{8C5A06B8-CC18-427E-8035-02BD5B0C06BA}" srcOrd="0" destOrd="0" presId="urn:microsoft.com/office/officeart/2016/7/layout/RepeatingBendingProcessNew"/>
    <dgm:cxn modelId="{E1BB76BD-3BAB-445B-9E2F-F53D247DAFDE}" type="presOf" srcId="{941133D3-1B48-4FE0-90F8-446AE079EACB}" destId="{07BC129C-B6C4-4D14-BFBD-A4BCE68B931C}" srcOrd="0" destOrd="0" presId="urn:microsoft.com/office/officeart/2016/7/layout/RepeatingBendingProcessNew"/>
    <dgm:cxn modelId="{B8E8CDBE-60D3-47E3-9F38-91A912A15C22}" type="presOf" srcId="{8FD9457C-F7AC-4D67-852F-4E823B72DC42}" destId="{7AD82AFA-26B4-4A8B-850B-458B0D761F14}" srcOrd="0" destOrd="0" presId="urn:microsoft.com/office/officeart/2016/7/layout/RepeatingBendingProcessNew"/>
    <dgm:cxn modelId="{17140AC0-C75D-4A36-97BA-CEC430590A75}" srcId="{C6B472F1-BE6B-4D16-9D27-FB2AD902E0B4}" destId="{2204A5E1-ABE7-4D15-9276-405B6144B398}" srcOrd="6" destOrd="0" parTransId="{82B95DD0-2715-4427-A10B-90C395EAA2CE}" sibTransId="{116C518F-E93F-43B8-A99A-F8789C472DCE}"/>
    <dgm:cxn modelId="{D5C08FCD-9F94-4A3B-9AC9-62BE8D414233}" type="presOf" srcId="{0CA1E98C-4831-4AF3-93B0-E1C072A7FAE0}" destId="{A3F9D0D2-AF69-4414-B515-657794FA7A97}" srcOrd="1" destOrd="0" presId="urn:microsoft.com/office/officeart/2016/7/layout/RepeatingBendingProcessNew"/>
    <dgm:cxn modelId="{0E980BD3-7994-49D7-98E6-C84B7522F2F4}" srcId="{C6B472F1-BE6B-4D16-9D27-FB2AD902E0B4}" destId="{068BA62E-1647-4E74-9893-64877A11471E}" srcOrd="0" destOrd="0" parTransId="{AB419CD9-21CF-4F46-A032-2CF93EE9792A}" sibTransId="{941133D3-1B48-4FE0-90F8-446AE079EACB}"/>
    <dgm:cxn modelId="{496779D4-4E39-4A4A-BCB5-00B836EEE907}" type="presOf" srcId="{34B90642-53B1-405A-B5C5-F591BEC79C6E}" destId="{1772F4F3-98FF-44CE-9640-0768ED2EA7E5}" srcOrd="0" destOrd="0" presId="urn:microsoft.com/office/officeart/2016/7/layout/RepeatingBendingProcessNew"/>
    <dgm:cxn modelId="{3EA5E4DC-2581-49AE-AF2A-3CFC2C6F5230}" srcId="{C6B472F1-BE6B-4D16-9D27-FB2AD902E0B4}" destId="{87EDE438-C9AB-47E8-BDD8-4800654A1C8C}" srcOrd="1" destOrd="0" parTransId="{4751A9F4-4D81-48C8-ADDF-F1A86A8D1753}" sibTransId="{0CA1E98C-4831-4AF3-93B0-E1C072A7FAE0}"/>
    <dgm:cxn modelId="{DFFF48E2-8C56-4A5F-AB45-F30822F8EC3C}" srcId="{C6B472F1-BE6B-4D16-9D27-FB2AD902E0B4}" destId="{6F3FDFA0-42C0-4DCE-88DD-3E3CB7036BB3}" srcOrd="3" destOrd="0" parTransId="{FF9FE231-E38C-4661-A061-3BD129330544}" sibTransId="{74D3746F-6638-4C7E-B73D-9103E1F87486}"/>
    <dgm:cxn modelId="{1DAEB8FE-122C-444E-B527-D44511A36435}" type="presOf" srcId="{703EDE5C-A403-4C2D-B9AD-A83672CE43A3}" destId="{0EEBACED-2083-4DDC-A4DB-D9569F7BD3A3}" srcOrd="1" destOrd="0" presId="urn:microsoft.com/office/officeart/2016/7/layout/RepeatingBendingProcessNew"/>
    <dgm:cxn modelId="{71A1E99E-7F03-425D-9CC6-50B7CB59B779}" type="presParOf" srcId="{E678E261-01FD-49C3-BB39-77AAEAF67315}" destId="{092A2D34-6AF1-409B-A5D5-4696D914847F}" srcOrd="0" destOrd="0" presId="urn:microsoft.com/office/officeart/2016/7/layout/RepeatingBendingProcessNew"/>
    <dgm:cxn modelId="{7AC29CAC-ECF4-4E01-9758-2784E2455485}" type="presParOf" srcId="{E678E261-01FD-49C3-BB39-77AAEAF67315}" destId="{07BC129C-B6C4-4D14-BFBD-A4BCE68B931C}" srcOrd="1" destOrd="0" presId="urn:microsoft.com/office/officeart/2016/7/layout/RepeatingBendingProcessNew"/>
    <dgm:cxn modelId="{B77B4BFA-B995-4D7B-83F9-5DAA852DB69F}" type="presParOf" srcId="{07BC129C-B6C4-4D14-BFBD-A4BCE68B931C}" destId="{E6FB2D48-08B2-4B26-A4B2-0451124DDB9A}" srcOrd="0" destOrd="0" presId="urn:microsoft.com/office/officeart/2016/7/layout/RepeatingBendingProcessNew"/>
    <dgm:cxn modelId="{6A6A4FAA-0369-47D7-81FE-B12C6F78ED79}" type="presParOf" srcId="{E678E261-01FD-49C3-BB39-77AAEAF67315}" destId="{FA972087-3D69-4D08-9312-F96DC3345C80}" srcOrd="2" destOrd="0" presId="urn:microsoft.com/office/officeart/2016/7/layout/RepeatingBendingProcessNew"/>
    <dgm:cxn modelId="{AF1B3C73-209C-4EF8-AF74-391B10C0EED8}" type="presParOf" srcId="{E678E261-01FD-49C3-BB39-77AAEAF67315}" destId="{6CD227EA-BCAA-4ACA-A47B-AAB123F2A646}" srcOrd="3" destOrd="0" presId="urn:microsoft.com/office/officeart/2016/7/layout/RepeatingBendingProcessNew"/>
    <dgm:cxn modelId="{37766FFD-5853-4AA8-8DD6-75CD0DFB5D56}" type="presParOf" srcId="{6CD227EA-BCAA-4ACA-A47B-AAB123F2A646}" destId="{A3F9D0D2-AF69-4414-B515-657794FA7A97}" srcOrd="0" destOrd="0" presId="urn:microsoft.com/office/officeart/2016/7/layout/RepeatingBendingProcessNew"/>
    <dgm:cxn modelId="{7CD0457B-E9EB-47E2-8E79-C3EB5EA0A287}" type="presParOf" srcId="{E678E261-01FD-49C3-BB39-77AAEAF67315}" destId="{8C5A06B8-CC18-427E-8035-02BD5B0C06BA}" srcOrd="4" destOrd="0" presId="urn:microsoft.com/office/officeart/2016/7/layout/RepeatingBendingProcessNew"/>
    <dgm:cxn modelId="{E4119B9D-984B-4D19-83CF-B60F950F0419}" type="presParOf" srcId="{E678E261-01FD-49C3-BB39-77AAEAF67315}" destId="{FABD4C8A-FEB1-4CEC-A752-1A010BB8BA6B}" srcOrd="5" destOrd="0" presId="urn:microsoft.com/office/officeart/2016/7/layout/RepeatingBendingProcessNew"/>
    <dgm:cxn modelId="{2C4D1B5D-0688-44B4-9611-1B3251B1B556}" type="presParOf" srcId="{FABD4C8A-FEB1-4CEC-A752-1A010BB8BA6B}" destId="{0EEBACED-2083-4DDC-A4DB-D9569F7BD3A3}" srcOrd="0" destOrd="0" presId="urn:microsoft.com/office/officeart/2016/7/layout/RepeatingBendingProcessNew"/>
    <dgm:cxn modelId="{2F1243E7-E061-4475-9990-A91C25BE7956}" type="presParOf" srcId="{E678E261-01FD-49C3-BB39-77AAEAF67315}" destId="{A3225085-CC65-4D7B-9A69-5023C6146B0C}" srcOrd="6" destOrd="0" presId="urn:microsoft.com/office/officeart/2016/7/layout/RepeatingBendingProcessNew"/>
    <dgm:cxn modelId="{D534F824-2670-483D-B041-CAB13CFB4736}" type="presParOf" srcId="{E678E261-01FD-49C3-BB39-77AAEAF67315}" destId="{492BCA6F-DD2B-41A5-A934-D7E0E6C271FD}" srcOrd="7" destOrd="0" presId="urn:microsoft.com/office/officeart/2016/7/layout/RepeatingBendingProcessNew"/>
    <dgm:cxn modelId="{D1CE0AC4-054C-482E-AD53-4656D5ACB5B8}" type="presParOf" srcId="{492BCA6F-DD2B-41A5-A934-D7E0E6C271FD}" destId="{A79976D2-C26A-4B9D-B352-5D629A9CC62E}" srcOrd="0" destOrd="0" presId="urn:microsoft.com/office/officeart/2016/7/layout/RepeatingBendingProcessNew"/>
    <dgm:cxn modelId="{787E4585-B1B1-4EA4-A3B3-BB310C0B650F}" type="presParOf" srcId="{E678E261-01FD-49C3-BB39-77AAEAF67315}" destId="{1772F4F3-98FF-44CE-9640-0768ED2EA7E5}" srcOrd="8" destOrd="0" presId="urn:microsoft.com/office/officeart/2016/7/layout/RepeatingBendingProcessNew"/>
    <dgm:cxn modelId="{6E8557A8-6D86-49F1-B7DF-381CD3AD332B}" type="presParOf" srcId="{E678E261-01FD-49C3-BB39-77AAEAF67315}" destId="{7AD82AFA-26B4-4A8B-850B-458B0D761F14}" srcOrd="9" destOrd="0" presId="urn:microsoft.com/office/officeart/2016/7/layout/RepeatingBendingProcessNew"/>
    <dgm:cxn modelId="{E8EA1934-5D82-4DE8-86F2-4B7829912FEC}" type="presParOf" srcId="{7AD82AFA-26B4-4A8B-850B-458B0D761F14}" destId="{C4CD35AA-8428-4CC2-8306-6B91761BF0D5}" srcOrd="0" destOrd="0" presId="urn:microsoft.com/office/officeart/2016/7/layout/RepeatingBendingProcessNew"/>
    <dgm:cxn modelId="{CC0CD788-CC07-4DB2-8507-03FEACC85417}" type="presParOf" srcId="{E678E261-01FD-49C3-BB39-77AAEAF67315}" destId="{4A1861AA-DBF8-48E0-8723-9C8B89284659}" srcOrd="10" destOrd="0" presId="urn:microsoft.com/office/officeart/2016/7/layout/RepeatingBendingProcessNew"/>
    <dgm:cxn modelId="{0F7FB5EE-2913-4CD8-8ED4-5E7D6BC7AB43}" type="presParOf" srcId="{E678E261-01FD-49C3-BB39-77AAEAF67315}" destId="{A6AEF70D-ACEC-4A93-8C6C-B6C834AC97E4}" srcOrd="11" destOrd="0" presId="urn:microsoft.com/office/officeart/2016/7/layout/RepeatingBendingProcessNew"/>
    <dgm:cxn modelId="{2DC995C1-B24D-412E-9561-A97A50ADCE42}" type="presParOf" srcId="{A6AEF70D-ACEC-4A93-8C6C-B6C834AC97E4}" destId="{1497B903-8096-4486-A121-46D6827E92F2}" srcOrd="0" destOrd="0" presId="urn:microsoft.com/office/officeart/2016/7/layout/RepeatingBendingProcessNew"/>
    <dgm:cxn modelId="{3094D34F-87E6-467D-914D-25253095687C}" type="presParOf" srcId="{E678E261-01FD-49C3-BB39-77AAEAF67315}" destId="{BD8D8C06-7F6B-4CE8-B9AA-99071BCCAB91}" srcOrd="12" destOrd="0" presId="urn:microsoft.com/office/officeart/2016/7/layout/RepeatingBendingProcessNew"/>
    <dgm:cxn modelId="{846186D1-E80B-4E49-BD4F-1638FBC9C777}" type="presParOf" srcId="{E678E261-01FD-49C3-BB39-77AAEAF67315}" destId="{F389F7B9-27BC-4046-989F-E5EF9F4287FD}" srcOrd="13" destOrd="0" presId="urn:microsoft.com/office/officeart/2016/7/layout/RepeatingBendingProcessNew"/>
    <dgm:cxn modelId="{CBFCC28F-1578-4733-8133-382DC51D8A9E}" type="presParOf" srcId="{F389F7B9-27BC-4046-989F-E5EF9F4287FD}" destId="{8D8B8A59-4D62-4044-B7BC-08BF8C963801}" srcOrd="0" destOrd="0" presId="urn:microsoft.com/office/officeart/2016/7/layout/RepeatingBendingProcessNew"/>
    <dgm:cxn modelId="{5973F448-10C3-42BC-AFCE-47933E42ADAB}" type="presParOf" srcId="{E678E261-01FD-49C3-BB39-77AAEAF67315}" destId="{6D11E9FA-D034-4A3D-B0E9-79FD75E88D23}"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6D6E90-0684-4986-ACCB-0ECEB8F6B44B}"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C655EEA4-34EA-4E7B-9BB5-9EFEC75C1F7C}">
      <dgm:prSet phldrT="[Text]"/>
      <dgm:spPr/>
      <dgm:t>
        <a:bodyPr/>
        <a:lstStyle/>
        <a:p>
          <a:r>
            <a:rPr lang="en-US" dirty="0"/>
            <a:t>What do they expect to be clinical care</a:t>
          </a:r>
        </a:p>
      </dgm:t>
    </dgm:pt>
    <dgm:pt modelId="{D7963CBD-992E-485B-8587-1306C6848444}" type="parTrans" cxnId="{98053E24-015F-4C67-81AB-5848D3DFD131}">
      <dgm:prSet/>
      <dgm:spPr/>
      <dgm:t>
        <a:bodyPr/>
        <a:lstStyle/>
        <a:p>
          <a:endParaRPr lang="en-US"/>
        </a:p>
      </dgm:t>
    </dgm:pt>
    <dgm:pt modelId="{8F5C7605-0317-42CC-ABFB-3D670CAB3C72}" type="sibTrans" cxnId="{98053E24-015F-4C67-81AB-5848D3DFD131}">
      <dgm:prSet/>
      <dgm:spPr/>
      <dgm:t>
        <a:bodyPr/>
        <a:lstStyle/>
        <a:p>
          <a:endParaRPr lang="en-US"/>
        </a:p>
      </dgm:t>
    </dgm:pt>
    <dgm:pt modelId="{A1CFFFCE-EE5F-46BF-AA76-AFC40BC0E329}">
      <dgm:prSet phldrT="[Text]"/>
      <dgm:spPr/>
      <dgm:t>
        <a:bodyPr/>
        <a:lstStyle/>
        <a:p>
          <a:r>
            <a:rPr lang="en-US" dirty="0"/>
            <a:t>Visits</a:t>
          </a:r>
        </a:p>
      </dgm:t>
    </dgm:pt>
    <dgm:pt modelId="{E066889F-EA51-4E20-8E47-708957B3FBA1}" type="parTrans" cxnId="{68971B54-DB34-478E-8DD3-F8595232A7C4}">
      <dgm:prSet/>
      <dgm:spPr/>
      <dgm:t>
        <a:bodyPr/>
        <a:lstStyle/>
        <a:p>
          <a:endParaRPr lang="en-US"/>
        </a:p>
      </dgm:t>
    </dgm:pt>
    <dgm:pt modelId="{DAC62C2F-BE13-4EDE-9BC1-37A8E64651EC}" type="sibTrans" cxnId="{68971B54-DB34-478E-8DD3-F8595232A7C4}">
      <dgm:prSet/>
      <dgm:spPr/>
      <dgm:t>
        <a:bodyPr/>
        <a:lstStyle/>
        <a:p>
          <a:endParaRPr lang="en-US"/>
        </a:p>
      </dgm:t>
    </dgm:pt>
    <dgm:pt modelId="{117BAC48-3EF0-4267-A9EB-C5A30E1BCA9B}">
      <dgm:prSet phldrT="[Text]"/>
      <dgm:spPr/>
      <dgm:t>
        <a:bodyPr/>
        <a:lstStyle/>
        <a:p>
          <a:r>
            <a:rPr lang="en-US" dirty="0"/>
            <a:t>What do they expect the Sponsor to provide</a:t>
          </a:r>
        </a:p>
      </dgm:t>
    </dgm:pt>
    <dgm:pt modelId="{11B83E96-DB29-4DF9-8193-4A843394D253}" type="parTrans" cxnId="{C188A85F-A762-41D4-B638-0C4D0F5EA13E}">
      <dgm:prSet/>
      <dgm:spPr/>
      <dgm:t>
        <a:bodyPr/>
        <a:lstStyle/>
        <a:p>
          <a:endParaRPr lang="en-US"/>
        </a:p>
      </dgm:t>
    </dgm:pt>
    <dgm:pt modelId="{2F281E9D-12B0-484E-806D-20D879823AE5}" type="sibTrans" cxnId="{C188A85F-A762-41D4-B638-0C4D0F5EA13E}">
      <dgm:prSet/>
      <dgm:spPr/>
      <dgm:t>
        <a:bodyPr/>
        <a:lstStyle/>
        <a:p>
          <a:endParaRPr lang="en-US"/>
        </a:p>
      </dgm:t>
    </dgm:pt>
    <dgm:pt modelId="{99EA8B14-8C8E-4D1F-8D10-A6811698C3A3}">
      <dgm:prSet phldrT="[Text]"/>
      <dgm:spPr/>
      <dgm:t>
        <a:bodyPr/>
        <a:lstStyle/>
        <a:p>
          <a:r>
            <a:rPr lang="en-US" dirty="0"/>
            <a:t>Drug</a:t>
          </a:r>
        </a:p>
      </dgm:t>
    </dgm:pt>
    <dgm:pt modelId="{3465635D-3DB9-4652-92E4-823E8D4A39D7}" type="parTrans" cxnId="{07DE7545-EC38-4F0E-BFC9-CD74E10F339F}">
      <dgm:prSet/>
      <dgm:spPr/>
      <dgm:t>
        <a:bodyPr/>
        <a:lstStyle/>
        <a:p>
          <a:endParaRPr lang="en-US"/>
        </a:p>
      </dgm:t>
    </dgm:pt>
    <dgm:pt modelId="{23390101-79C3-4440-82CC-4C33580D30AB}" type="sibTrans" cxnId="{07DE7545-EC38-4F0E-BFC9-CD74E10F339F}">
      <dgm:prSet/>
      <dgm:spPr/>
      <dgm:t>
        <a:bodyPr/>
        <a:lstStyle/>
        <a:p>
          <a:endParaRPr lang="en-US"/>
        </a:p>
      </dgm:t>
    </dgm:pt>
    <dgm:pt modelId="{6A182FDC-CD22-456D-98AC-33B5A9E71593}">
      <dgm:prSet phldrT="[Text]"/>
      <dgm:spPr/>
      <dgm:t>
        <a:bodyPr/>
        <a:lstStyle/>
        <a:p>
          <a:r>
            <a:rPr lang="en-US" dirty="0"/>
            <a:t>Monetary support over the drug</a:t>
          </a:r>
        </a:p>
      </dgm:t>
    </dgm:pt>
    <dgm:pt modelId="{8D21EEC2-764D-4FE3-B5CF-429F3C18C7D3}" type="parTrans" cxnId="{24890579-3D02-4010-A9DD-1356A5E40049}">
      <dgm:prSet/>
      <dgm:spPr/>
      <dgm:t>
        <a:bodyPr/>
        <a:lstStyle/>
        <a:p>
          <a:endParaRPr lang="en-US"/>
        </a:p>
      </dgm:t>
    </dgm:pt>
    <dgm:pt modelId="{9275E752-A68B-49A0-9E9B-036FB25B98C5}" type="sibTrans" cxnId="{24890579-3D02-4010-A9DD-1356A5E40049}">
      <dgm:prSet/>
      <dgm:spPr/>
      <dgm:t>
        <a:bodyPr/>
        <a:lstStyle/>
        <a:p>
          <a:endParaRPr lang="en-US"/>
        </a:p>
      </dgm:t>
    </dgm:pt>
    <dgm:pt modelId="{E94DB611-81F0-44DB-B46A-9589EE67D2BE}">
      <dgm:prSet phldrT="[Text]"/>
      <dgm:spPr/>
      <dgm:t>
        <a:bodyPr/>
        <a:lstStyle/>
        <a:p>
          <a:r>
            <a:rPr lang="en-US" dirty="0"/>
            <a:t>What Collaborative Studies do they want to include</a:t>
          </a:r>
        </a:p>
      </dgm:t>
    </dgm:pt>
    <dgm:pt modelId="{2C6F6D5D-4B25-4620-A342-3CE3BC941ED7}" type="parTrans" cxnId="{AF1BA757-C676-4071-A751-623BA43C446D}">
      <dgm:prSet/>
      <dgm:spPr/>
      <dgm:t>
        <a:bodyPr/>
        <a:lstStyle/>
        <a:p>
          <a:endParaRPr lang="en-US"/>
        </a:p>
      </dgm:t>
    </dgm:pt>
    <dgm:pt modelId="{F06FD6FB-4B55-4FE8-8D8E-56560EB58637}" type="sibTrans" cxnId="{AF1BA757-C676-4071-A751-623BA43C446D}">
      <dgm:prSet/>
      <dgm:spPr/>
      <dgm:t>
        <a:bodyPr/>
        <a:lstStyle/>
        <a:p>
          <a:endParaRPr lang="en-US"/>
        </a:p>
      </dgm:t>
    </dgm:pt>
    <dgm:pt modelId="{F18DC771-2DD4-42AA-B4D1-F3D694E2ED98}">
      <dgm:prSet phldrT="[Text]"/>
      <dgm:spPr/>
      <dgm:t>
        <a:bodyPr/>
        <a:lstStyle/>
        <a:p>
          <a:r>
            <a:rPr lang="en-US" dirty="0"/>
            <a:t>Pharmacokinetic studies</a:t>
          </a:r>
        </a:p>
      </dgm:t>
    </dgm:pt>
    <dgm:pt modelId="{85639D99-D6DB-49C6-BDD1-86FDD7DB0D5E}" type="parTrans" cxnId="{551374F5-B859-4BE9-BEC1-7D20FA83D5FC}">
      <dgm:prSet/>
      <dgm:spPr/>
      <dgm:t>
        <a:bodyPr/>
        <a:lstStyle/>
        <a:p>
          <a:endParaRPr lang="en-US"/>
        </a:p>
      </dgm:t>
    </dgm:pt>
    <dgm:pt modelId="{6BCBFC64-CBE6-4D9E-89D9-AAD1836345D8}" type="sibTrans" cxnId="{551374F5-B859-4BE9-BEC1-7D20FA83D5FC}">
      <dgm:prSet/>
      <dgm:spPr/>
      <dgm:t>
        <a:bodyPr/>
        <a:lstStyle/>
        <a:p>
          <a:endParaRPr lang="en-US"/>
        </a:p>
      </dgm:t>
    </dgm:pt>
    <dgm:pt modelId="{9B105C1E-EE9B-4F56-8D9F-601F78B76BE4}">
      <dgm:prSet phldrT="[Text]"/>
      <dgm:spPr/>
      <dgm:t>
        <a:bodyPr/>
        <a:lstStyle/>
        <a:p>
          <a:r>
            <a:rPr lang="en-US" dirty="0"/>
            <a:t>Genomic Studies</a:t>
          </a:r>
        </a:p>
      </dgm:t>
    </dgm:pt>
    <dgm:pt modelId="{AAED9F94-908C-4243-A82A-BDCB5B8A4481}" type="parTrans" cxnId="{7794B066-3ABD-4185-994D-0A29D793D005}">
      <dgm:prSet/>
      <dgm:spPr/>
      <dgm:t>
        <a:bodyPr/>
        <a:lstStyle/>
        <a:p>
          <a:endParaRPr lang="en-US"/>
        </a:p>
      </dgm:t>
    </dgm:pt>
    <dgm:pt modelId="{E264EE69-A318-46CD-BF00-F63D2D295DDE}" type="sibTrans" cxnId="{7794B066-3ABD-4185-994D-0A29D793D005}">
      <dgm:prSet/>
      <dgm:spPr/>
      <dgm:t>
        <a:bodyPr/>
        <a:lstStyle/>
        <a:p>
          <a:endParaRPr lang="en-US"/>
        </a:p>
      </dgm:t>
    </dgm:pt>
    <dgm:pt modelId="{7E2C8245-CE52-4626-BF76-5708EB38E9D8}">
      <dgm:prSet phldrT="[Text]"/>
      <dgm:spPr/>
      <dgm:t>
        <a:bodyPr/>
        <a:lstStyle/>
        <a:p>
          <a:r>
            <a:rPr lang="en-US" dirty="0"/>
            <a:t>Labs</a:t>
          </a:r>
        </a:p>
      </dgm:t>
    </dgm:pt>
    <dgm:pt modelId="{3A29EEFD-50E7-4A09-9A97-0E2497514352}" type="parTrans" cxnId="{3CF6808E-E3B3-495D-974F-79A5D3A23F2C}">
      <dgm:prSet/>
      <dgm:spPr/>
      <dgm:t>
        <a:bodyPr/>
        <a:lstStyle/>
        <a:p>
          <a:endParaRPr lang="en-US"/>
        </a:p>
      </dgm:t>
    </dgm:pt>
    <dgm:pt modelId="{056E8884-9709-464C-A096-A2E00485E64C}" type="sibTrans" cxnId="{3CF6808E-E3B3-495D-974F-79A5D3A23F2C}">
      <dgm:prSet/>
      <dgm:spPr/>
      <dgm:t>
        <a:bodyPr/>
        <a:lstStyle/>
        <a:p>
          <a:endParaRPr lang="en-US"/>
        </a:p>
      </dgm:t>
    </dgm:pt>
    <dgm:pt modelId="{E4D00A16-9BD6-48A6-B986-53C8846DE078}">
      <dgm:prSet phldrT="[Text]"/>
      <dgm:spPr/>
      <dgm:t>
        <a:bodyPr/>
        <a:lstStyle/>
        <a:p>
          <a:endParaRPr lang="en-US" dirty="0"/>
        </a:p>
      </dgm:t>
    </dgm:pt>
    <dgm:pt modelId="{C20ADEBE-EB62-4143-9B59-A71D9E3313E8}" type="parTrans" cxnId="{D3DEE8F1-2B45-49CF-A7DF-91F2C1CD2BF5}">
      <dgm:prSet/>
      <dgm:spPr/>
      <dgm:t>
        <a:bodyPr/>
        <a:lstStyle/>
        <a:p>
          <a:endParaRPr lang="en-US"/>
        </a:p>
      </dgm:t>
    </dgm:pt>
    <dgm:pt modelId="{37E20234-102E-40D4-BC8E-24A40E94EAD7}" type="sibTrans" cxnId="{D3DEE8F1-2B45-49CF-A7DF-91F2C1CD2BF5}">
      <dgm:prSet/>
      <dgm:spPr/>
      <dgm:t>
        <a:bodyPr/>
        <a:lstStyle/>
        <a:p>
          <a:endParaRPr lang="en-US"/>
        </a:p>
      </dgm:t>
    </dgm:pt>
    <dgm:pt modelId="{95E7A2E1-A6CF-481B-9D57-B960181B63CB}">
      <dgm:prSet phldrT="[Text]"/>
      <dgm:spPr/>
      <dgm:t>
        <a:bodyPr/>
        <a:lstStyle/>
        <a:p>
          <a:r>
            <a:rPr lang="en-US" dirty="0"/>
            <a:t>Diagnostic Imaging</a:t>
          </a:r>
        </a:p>
      </dgm:t>
    </dgm:pt>
    <dgm:pt modelId="{12AC8C1E-6BB8-41F5-BEAA-63FA3B2236E8}" type="parTrans" cxnId="{E4E5AAE1-99EE-4540-A215-8F5E7C6A963C}">
      <dgm:prSet/>
      <dgm:spPr/>
      <dgm:t>
        <a:bodyPr/>
        <a:lstStyle/>
        <a:p>
          <a:endParaRPr lang="en-US"/>
        </a:p>
      </dgm:t>
    </dgm:pt>
    <dgm:pt modelId="{A495E4D4-0B73-4C65-93B7-B69C10E0DC6F}" type="sibTrans" cxnId="{E4E5AAE1-99EE-4540-A215-8F5E7C6A963C}">
      <dgm:prSet/>
      <dgm:spPr/>
      <dgm:t>
        <a:bodyPr/>
        <a:lstStyle/>
        <a:p>
          <a:endParaRPr lang="en-US"/>
        </a:p>
      </dgm:t>
    </dgm:pt>
    <dgm:pt modelId="{238CEC6D-4990-45F3-8611-6380D88941E8}">
      <dgm:prSet phldrT="[Text]"/>
      <dgm:spPr/>
      <dgm:t>
        <a:bodyPr/>
        <a:lstStyle/>
        <a:p>
          <a:endParaRPr lang="en-US" dirty="0"/>
        </a:p>
      </dgm:t>
    </dgm:pt>
    <dgm:pt modelId="{6DBFE22F-EA22-4E66-8F21-97E69A9BEA97}" type="parTrans" cxnId="{0DD41C29-601C-4C74-9FBC-6CA0CAE3BF42}">
      <dgm:prSet/>
      <dgm:spPr/>
      <dgm:t>
        <a:bodyPr/>
        <a:lstStyle/>
        <a:p>
          <a:endParaRPr lang="en-US"/>
        </a:p>
      </dgm:t>
    </dgm:pt>
    <dgm:pt modelId="{0FD97889-10BE-4481-8B34-B15E57561AB6}" type="sibTrans" cxnId="{0DD41C29-601C-4C74-9FBC-6CA0CAE3BF42}">
      <dgm:prSet/>
      <dgm:spPr/>
      <dgm:t>
        <a:bodyPr/>
        <a:lstStyle/>
        <a:p>
          <a:endParaRPr lang="en-US"/>
        </a:p>
      </dgm:t>
    </dgm:pt>
    <dgm:pt modelId="{439178E3-52B5-4592-B99A-493E4AE9C698}">
      <dgm:prSet/>
      <dgm:spPr/>
      <dgm:t>
        <a:bodyPr/>
        <a:lstStyle/>
        <a:p>
          <a:r>
            <a:rPr lang="en-US" dirty="0"/>
            <a:t>Primary Investigator has a new protocol</a:t>
          </a:r>
        </a:p>
      </dgm:t>
    </dgm:pt>
    <dgm:pt modelId="{1A19686D-4F9D-40A4-92F1-42FEDFCDBACC}" type="parTrans" cxnId="{BF901F80-A9B3-4BBD-B91A-200332D3B778}">
      <dgm:prSet/>
      <dgm:spPr/>
      <dgm:t>
        <a:bodyPr/>
        <a:lstStyle/>
        <a:p>
          <a:endParaRPr lang="en-US"/>
        </a:p>
      </dgm:t>
    </dgm:pt>
    <dgm:pt modelId="{6577EB5F-F072-4B62-A179-1E03738E2F96}" type="sibTrans" cxnId="{BF901F80-A9B3-4BBD-B91A-200332D3B778}">
      <dgm:prSet/>
      <dgm:spPr/>
      <dgm:t>
        <a:bodyPr/>
        <a:lstStyle/>
        <a:p>
          <a:endParaRPr lang="en-US"/>
        </a:p>
      </dgm:t>
    </dgm:pt>
    <dgm:pt modelId="{29AEB280-D9B1-4620-B6FC-9605B8B302F5}" type="pres">
      <dgm:prSet presAssocID="{6F6D6E90-0684-4986-ACCB-0ECEB8F6B44B}" presName="composite" presStyleCnt="0">
        <dgm:presLayoutVars>
          <dgm:chMax val="5"/>
          <dgm:dir/>
          <dgm:animLvl val="ctr"/>
          <dgm:resizeHandles val="exact"/>
        </dgm:presLayoutVars>
      </dgm:prSet>
      <dgm:spPr/>
    </dgm:pt>
    <dgm:pt modelId="{49ADDBDE-C720-4B1B-9A54-F2F074406117}" type="pres">
      <dgm:prSet presAssocID="{6F6D6E90-0684-4986-ACCB-0ECEB8F6B44B}" presName="cycle" presStyleCnt="0"/>
      <dgm:spPr/>
    </dgm:pt>
    <dgm:pt modelId="{448F9CB0-C09F-4EB9-B3E9-CF221329A5AD}" type="pres">
      <dgm:prSet presAssocID="{6F6D6E90-0684-4986-ACCB-0ECEB8F6B44B}" presName="centerShape" presStyleCnt="0"/>
      <dgm:spPr/>
    </dgm:pt>
    <dgm:pt modelId="{D1ECEA01-5C0B-4707-9DAA-52481C86D45B}" type="pres">
      <dgm:prSet presAssocID="{6F6D6E90-0684-4986-ACCB-0ECEB8F6B44B}" presName="connSite" presStyleLbl="node1" presStyleIdx="0" presStyleCnt="5"/>
      <dgm:spPr/>
    </dgm:pt>
    <dgm:pt modelId="{8E792B06-3572-4F57-8385-67EF9251CBDE}" type="pres">
      <dgm:prSet presAssocID="{6F6D6E90-0684-4986-ACCB-0ECEB8F6B44B}" presName="visible" presStyleLbl="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dgm:spPr>
    </dgm:pt>
    <dgm:pt modelId="{3EC9DD0E-D1E7-4851-A7A3-DEA128C330AA}" type="pres">
      <dgm:prSet presAssocID="{1A19686D-4F9D-40A4-92F1-42FEDFCDBACC}" presName="Name25" presStyleLbl="parChTrans1D1" presStyleIdx="0" presStyleCnt="4"/>
      <dgm:spPr/>
    </dgm:pt>
    <dgm:pt modelId="{B75A9A1F-AE45-4F8B-9E5B-068998762D37}" type="pres">
      <dgm:prSet presAssocID="{439178E3-52B5-4592-B99A-493E4AE9C698}" presName="node" presStyleCnt="0"/>
      <dgm:spPr/>
    </dgm:pt>
    <dgm:pt modelId="{7258ACBD-0B00-410E-BA15-4A67069EB21E}" type="pres">
      <dgm:prSet presAssocID="{439178E3-52B5-4592-B99A-493E4AE9C698}" presName="parentNode" presStyleLbl="node1" presStyleIdx="1" presStyleCnt="5">
        <dgm:presLayoutVars>
          <dgm:chMax val="1"/>
          <dgm:bulletEnabled val="1"/>
        </dgm:presLayoutVars>
      </dgm:prSet>
      <dgm:spPr/>
    </dgm:pt>
    <dgm:pt modelId="{4D960EB5-5D25-43AB-BAFE-1FDF27C67D03}" type="pres">
      <dgm:prSet presAssocID="{439178E3-52B5-4592-B99A-493E4AE9C698}" presName="childNode" presStyleLbl="revTx" presStyleIdx="0" presStyleCnt="3">
        <dgm:presLayoutVars>
          <dgm:bulletEnabled val="1"/>
        </dgm:presLayoutVars>
      </dgm:prSet>
      <dgm:spPr/>
    </dgm:pt>
    <dgm:pt modelId="{BFC6C110-3AF2-4287-9944-2395B32066AD}" type="pres">
      <dgm:prSet presAssocID="{D7963CBD-992E-485B-8587-1306C6848444}" presName="Name25" presStyleLbl="parChTrans1D1" presStyleIdx="1" presStyleCnt="4"/>
      <dgm:spPr/>
    </dgm:pt>
    <dgm:pt modelId="{98C63340-316D-4DF3-86C0-2756C05ADE31}" type="pres">
      <dgm:prSet presAssocID="{C655EEA4-34EA-4E7B-9BB5-9EFEC75C1F7C}" presName="node" presStyleCnt="0"/>
      <dgm:spPr/>
    </dgm:pt>
    <dgm:pt modelId="{A8123A3A-D73C-4AA8-AA02-367F5FEE2186}" type="pres">
      <dgm:prSet presAssocID="{C655EEA4-34EA-4E7B-9BB5-9EFEC75C1F7C}" presName="parentNode" presStyleLbl="node1" presStyleIdx="2" presStyleCnt="5">
        <dgm:presLayoutVars>
          <dgm:chMax val="1"/>
          <dgm:bulletEnabled val="1"/>
        </dgm:presLayoutVars>
      </dgm:prSet>
      <dgm:spPr/>
    </dgm:pt>
    <dgm:pt modelId="{622FDA0A-5203-4D32-A1B9-F149F6B5817A}" type="pres">
      <dgm:prSet presAssocID="{C655EEA4-34EA-4E7B-9BB5-9EFEC75C1F7C}" presName="childNode" presStyleLbl="revTx" presStyleIdx="0" presStyleCnt="3">
        <dgm:presLayoutVars>
          <dgm:bulletEnabled val="1"/>
        </dgm:presLayoutVars>
      </dgm:prSet>
      <dgm:spPr/>
    </dgm:pt>
    <dgm:pt modelId="{A801F194-4740-4C41-ADDC-38ED0F1BB174}" type="pres">
      <dgm:prSet presAssocID="{11B83E96-DB29-4DF9-8193-4A843394D253}" presName="Name25" presStyleLbl="parChTrans1D1" presStyleIdx="2" presStyleCnt="4"/>
      <dgm:spPr/>
    </dgm:pt>
    <dgm:pt modelId="{87CC8535-07E6-4B40-BE21-B8FC9F54F541}" type="pres">
      <dgm:prSet presAssocID="{117BAC48-3EF0-4267-A9EB-C5A30E1BCA9B}" presName="node" presStyleCnt="0"/>
      <dgm:spPr/>
    </dgm:pt>
    <dgm:pt modelId="{F72BDC55-B209-40A4-AFE7-E0D903F6A127}" type="pres">
      <dgm:prSet presAssocID="{117BAC48-3EF0-4267-A9EB-C5A30E1BCA9B}" presName="parentNode" presStyleLbl="node1" presStyleIdx="3" presStyleCnt="5">
        <dgm:presLayoutVars>
          <dgm:chMax val="1"/>
          <dgm:bulletEnabled val="1"/>
        </dgm:presLayoutVars>
      </dgm:prSet>
      <dgm:spPr/>
    </dgm:pt>
    <dgm:pt modelId="{F86CA17B-F06D-45CD-8AC1-EDF22CD09A38}" type="pres">
      <dgm:prSet presAssocID="{117BAC48-3EF0-4267-A9EB-C5A30E1BCA9B}" presName="childNode" presStyleLbl="revTx" presStyleIdx="1" presStyleCnt="3">
        <dgm:presLayoutVars>
          <dgm:bulletEnabled val="1"/>
        </dgm:presLayoutVars>
      </dgm:prSet>
      <dgm:spPr/>
    </dgm:pt>
    <dgm:pt modelId="{652455F0-2DF6-4201-9667-7E98C8CBCD6E}" type="pres">
      <dgm:prSet presAssocID="{2C6F6D5D-4B25-4620-A342-3CE3BC941ED7}" presName="Name25" presStyleLbl="parChTrans1D1" presStyleIdx="3" presStyleCnt="4"/>
      <dgm:spPr/>
    </dgm:pt>
    <dgm:pt modelId="{6F8729DF-E243-422B-8DF0-1536FCE0893B}" type="pres">
      <dgm:prSet presAssocID="{E94DB611-81F0-44DB-B46A-9589EE67D2BE}" presName="node" presStyleCnt="0"/>
      <dgm:spPr/>
    </dgm:pt>
    <dgm:pt modelId="{7585FE47-B1DA-410F-961E-6157518D7CF5}" type="pres">
      <dgm:prSet presAssocID="{E94DB611-81F0-44DB-B46A-9589EE67D2BE}" presName="parentNode" presStyleLbl="node1" presStyleIdx="4" presStyleCnt="5">
        <dgm:presLayoutVars>
          <dgm:chMax val="1"/>
          <dgm:bulletEnabled val="1"/>
        </dgm:presLayoutVars>
      </dgm:prSet>
      <dgm:spPr/>
    </dgm:pt>
    <dgm:pt modelId="{E8DB3B73-BFF3-465F-8FBE-1857549CE86C}" type="pres">
      <dgm:prSet presAssocID="{E94DB611-81F0-44DB-B46A-9589EE67D2BE}" presName="childNode" presStyleLbl="revTx" presStyleIdx="2" presStyleCnt="3">
        <dgm:presLayoutVars>
          <dgm:bulletEnabled val="1"/>
        </dgm:presLayoutVars>
      </dgm:prSet>
      <dgm:spPr/>
    </dgm:pt>
  </dgm:ptLst>
  <dgm:cxnLst>
    <dgm:cxn modelId="{98053E24-015F-4C67-81AB-5848D3DFD131}" srcId="{6F6D6E90-0684-4986-ACCB-0ECEB8F6B44B}" destId="{C655EEA4-34EA-4E7B-9BB5-9EFEC75C1F7C}" srcOrd="1" destOrd="0" parTransId="{D7963CBD-992E-485B-8587-1306C6848444}" sibTransId="{8F5C7605-0317-42CC-ABFB-3D670CAB3C72}"/>
    <dgm:cxn modelId="{BA633327-7126-4035-AC3F-108C1C9BA64C}" type="presOf" srcId="{117BAC48-3EF0-4267-A9EB-C5A30E1BCA9B}" destId="{F72BDC55-B209-40A4-AFE7-E0D903F6A127}" srcOrd="0" destOrd="0" presId="urn:microsoft.com/office/officeart/2005/8/layout/radial2"/>
    <dgm:cxn modelId="{0DD41C29-601C-4C74-9FBC-6CA0CAE3BF42}" srcId="{E94DB611-81F0-44DB-B46A-9589EE67D2BE}" destId="{238CEC6D-4990-45F3-8611-6380D88941E8}" srcOrd="3" destOrd="0" parTransId="{6DBFE22F-EA22-4E66-8F21-97E69A9BEA97}" sibTransId="{0FD97889-10BE-4481-8B34-B15E57561AB6}"/>
    <dgm:cxn modelId="{BB250E3F-6BE1-456F-B5C2-5C5229188C7A}" type="presOf" srcId="{95E7A2E1-A6CF-481B-9D57-B960181B63CB}" destId="{E8DB3B73-BFF3-465F-8FBE-1857549CE86C}" srcOrd="0" destOrd="2" presId="urn:microsoft.com/office/officeart/2005/8/layout/radial2"/>
    <dgm:cxn modelId="{922F065B-D5AD-4959-9940-064A798F040B}" type="presOf" srcId="{6A182FDC-CD22-456D-98AC-33B5A9E71593}" destId="{F86CA17B-F06D-45CD-8AC1-EDF22CD09A38}" srcOrd="0" destOrd="1" presId="urn:microsoft.com/office/officeart/2005/8/layout/radial2"/>
    <dgm:cxn modelId="{C188A85F-A762-41D4-B638-0C4D0F5EA13E}" srcId="{6F6D6E90-0684-4986-ACCB-0ECEB8F6B44B}" destId="{117BAC48-3EF0-4267-A9EB-C5A30E1BCA9B}" srcOrd="2" destOrd="0" parTransId="{11B83E96-DB29-4DF9-8193-4A843394D253}" sibTransId="{2F281E9D-12B0-484E-806D-20D879823AE5}"/>
    <dgm:cxn modelId="{AD3D3A61-660F-4B1E-9D77-2C223886B291}" type="presOf" srcId="{6F6D6E90-0684-4986-ACCB-0ECEB8F6B44B}" destId="{29AEB280-D9B1-4620-B6FC-9605B8B302F5}" srcOrd="0" destOrd="0" presId="urn:microsoft.com/office/officeart/2005/8/layout/radial2"/>
    <dgm:cxn modelId="{90F84A42-45D5-473B-9CA6-8A10B28AABAF}" type="presOf" srcId="{A1CFFFCE-EE5F-46BF-AA76-AFC40BC0E329}" destId="{622FDA0A-5203-4D32-A1B9-F149F6B5817A}" srcOrd="0" destOrd="0" presId="urn:microsoft.com/office/officeart/2005/8/layout/radial2"/>
    <dgm:cxn modelId="{3909B142-7288-4369-886D-D5E57D51A06B}" type="presOf" srcId="{F18DC771-2DD4-42AA-B4D1-F3D694E2ED98}" destId="{E8DB3B73-BFF3-465F-8FBE-1857549CE86C}" srcOrd="0" destOrd="0" presId="urn:microsoft.com/office/officeart/2005/8/layout/radial2"/>
    <dgm:cxn modelId="{07DE7545-EC38-4F0E-BFC9-CD74E10F339F}" srcId="{117BAC48-3EF0-4267-A9EB-C5A30E1BCA9B}" destId="{99EA8B14-8C8E-4D1F-8D10-A6811698C3A3}" srcOrd="0" destOrd="0" parTransId="{3465635D-3DB9-4652-92E4-823E8D4A39D7}" sibTransId="{23390101-79C3-4440-82CC-4C33580D30AB}"/>
    <dgm:cxn modelId="{7794B066-3ABD-4185-994D-0A29D793D005}" srcId="{E94DB611-81F0-44DB-B46A-9589EE67D2BE}" destId="{9B105C1E-EE9B-4F56-8D9F-601F78B76BE4}" srcOrd="1" destOrd="0" parTransId="{AAED9F94-908C-4243-A82A-BDCB5B8A4481}" sibTransId="{E264EE69-A318-46CD-BF00-F63D2D295DDE}"/>
    <dgm:cxn modelId="{2A731468-B746-481B-8C3D-B36DF8087A3E}" type="presOf" srcId="{E4D00A16-9BD6-48A6-B986-53C8846DE078}" destId="{622FDA0A-5203-4D32-A1B9-F149F6B5817A}" srcOrd="0" destOrd="2" presId="urn:microsoft.com/office/officeart/2005/8/layout/radial2"/>
    <dgm:cxn modelId="{C617E16B-D16E-4DCC-9D68-466B8E1531A8}" type="presOf" srcId="{11B83E96-DB29-4DF9-8193-4A843394D253}" destId="{A801F194-4740-4C41-ADDC-38ED0F1BB174}" srcOrd="0" destOrd="0" presId="urn:microsoft.com/office/officeart/2005/8/layout/radial2"/>
    <dgm:cxn modelId="{FE490C4C-BD53-45D9-802B-7B05BB07ABD9}" type="presOf" srcId="{7E2C8245-CE52-4626-BF76-5708EB38E9D8}" destId="{622FDA0A-5203-4D32-A1B9-F149F6B5817A}" srcOrd="0" destOrd="1" presId="urn:microsoft.com/office/officeart/2005/8/layout/radial2"/>
    <dgm:cxn modelId="{68971B54-DB34-478E-8DD3-F8595232A7C4}" srcId="{C655EEA4-34EA-4E7B-9BB5-9EFEC75C1F7C}" destId="{A1CFFFCE-EE5F-46BF-AA76-AFC40BC0E329}" srcOrd="0" destOrd="0" parTransId="{E066889F-EA51-4E20-8E47-708957B3FBA1}" sibTransId="{DAC62C2F-BE13-4EDE-9BC1-37A8E64651EC}"/>
    <dgm:cxn modelId="{AF1BA757-C676-4071-A751-623BA43C446D}" srcId="{6F6D6E90-0684-4986-ACCB-0ECEB8F6B44B}" destId="{E94DB611-81F0-44DB-B46A-9589EE67D2BE}" srcOrd="3" destOrd="0" parTransId="{2C6F6D5D-4B25-4620-A342-3CE3BC941ED7}" sibTransId="{F06FD6FB-4B55-4FE8-8D8E-56560EB58637}"/>
    <dgm:cxn modelId="{24890579-3D02-4010-A9DD-1356A5E40049}" srcId="{117BAC48-3EF0-4267-A9EB-C5A30E1BCA9B}" destId="{6A182FDC-CD22-456D-98AC-33B5A9E71593}" srcOrd="1" destOrd="0" parTransId="{8D21EEC2-764D-4FE3-B5CF-429F3C18C7D3}" sibTransId="{9275E752-A68B-49A0-9E9B-036FB25B98C5}"/>
    <dgm:cxn modelId="{BF901F80-A9B3-4BBD-B91A-200332D3B778}" srcId="{6F6D6E90-0684-4986-ACCB-0ECEB8F6B44B}" destId="{439178E3-52B5-4592-B99A-493E4AE9C698}" srcOrd="0" destOrd="0" parTransId="{1A19686D-4F9D-40A4-92F1-42FEDFCDBACC}" sibTransId="{6577EB5F-F072-4B62-A179-1E03738E2F96}"/>
    <dgm:cxn modelId="{3CF6808E-E3B3-495D-974F-79A5D3A23F2C}" srcId="{C655EEA4-34EA-4E7B-9BB5-9EFEC75C1F7C}" destId="{7E2C8245-CE52-4626-BF76-5708EB38E9D8}" srcOrd="1" destOrd="0" parTransId="{3A29EEFD-50E7-4A09-9A97-0E2497514352}" sibTransId="{056E8884-9709-464C-A096-A2E00485E64C}"/>
    <dgm:cxn modelId="{6447838E-7385-44D7-9139-5BFA8F9BFFB6}" type="presOf" srcId="{99EA8B14-8C8E-4D1F-8D10-A6811698C3A3}" destId="{F86CA17B-F06D-45CD-8AC1-EDF22CD09A38}" srcOrd="0" destOrd="0" presId="urn:microsoft.com/office/officeart/2005/8/layout/radial2"/>
    <dgm:cxn modelId="{8FE2968F-B765-40B5-AA26-3F936D7B3CC8}" type="presOf" srcId="{C655EEA4-34EA-4E7B-9BB5-9EFEC75C1F7C}" destId="{A8123A3A-D73C-4AA8-AA02-367F5FEE2186}" srcOrd="0" destOrd="0" presId="urn:microsoft.com/office/officeart/2005/8/layout/radial2"/>
    <dgm:cxn modelId="{614CDFAB-77F0-4273-A2EB-20B73319C738}" type="presOf" srcId="{238CEC6D-4990-45F3-8611-6380D88941E8}" destId="{E8DB3B73-BFF3-465F-8FBE-1857549CE86C}" srcOrd="0" destOrd="3" presId="urn:microsoft.com/office/officeart/2005/8/layout/radial2"/>
    <dgm:cxn modelId="{944D96D8-97A7-49AB-B659-65DD6829CB50}" type="presOf" srcId="{439178E3-52B5-4592-B99A-493E4AE9C698}" destId="{7258ACBD-0B00-410E-BA15-4A67069EB21E}" srcOrd="0" destOrd="0" presId="urn:microsoft.com/office/officeart/2005/8/layout/radial2"/>
    <dgm:cxn modelId="{367C7EDF-0518-41EC-8870-BF653F59FA8F}" type="presOf" srcId="{2C6F6D5D-4B25-4620-A342-3CE3BC941ED7}" destId="{652455F0-2DF6-4201-9667-7E98C8CBCD6E}" srcOrd="0" destOrd="0" presId="urn:microsoft.com/office/officeart/2005/8/layout/radial2"/>
    <dgm:cxn modelId="{E4E5AAE1-99EE-4540-A215-8F5E7C6A963C}" srcId="{E94DB611-81F0-44DB-B46A-9589EE67D2BE}" destId="{95E7A2E1-A6CF-481B-9D57-B960181B63CB}" srcOrd="2" destOrd="0" parTransId="{12AC8C1E-6BB8-41F5-BEAA-63FA3B2236E8}" sibTransId="{A495E4D4-0B73-4C65-93B7-B69C10E0DC6F}"/>
    <dgm:cxn modelId="{AEC92FE2-0606-45F0-9FE6-7FF63D9D3538}" type="presOf" srcId="{9B105C1E-EE9B-4F56-8D9F-601F78B76BE4}" destId="{E8DB3B73-BFF3-465F-8FBE-1857549CE86C}" srcOrd="0" destOrd="1" presId="urn:microsoft.com/office/officeart/2005/8/layout/radial2"/>
    <dgm:cxn modelId="{B51165EC-01BA-4984-A1B1-2C9BDEA69551}" type="presOf" srcId="{D7963CBD-992E-485B-8587-1306C6848444}" destId="{BFC6C110-3AF2-4287-9944-2395B32066AD}" srcOrd="0" destOrd="0" presId="urn:microsoft.com/office/officeart/2005/8/layout/radial2"/>
    <dgm:cxn modelId="{A4977CEE-5EBB-4A97-BA4C-63CA341D621D}" type="presOf" srcId="{E94DB611-81F0-44DB-B46A-9589EE67D2BE}" destId="{7585FE47-B1DA-410F-961E-6157518D7CF5}" srcOrd="0" destOrd="0" presId="urn:microsoft.com/office/officeart/2005/8/layout/radial2"/>
    <dgm:cxn modelId="{D3DEE8F1-2B45-49CF-A7DF-91F2C1CD2BF5}" srcId="{C655EEA4-34EA-4E7B-9BB5-9EFEC75C1F7C}" destId="{E4D00A16-9BD6-48A6-B986-53C8846DE078}" srcOrd="2" destOrd="0" parTransId="{C20ADEBE-EB62-4143-9B59-A71D9E3313E8}" sibTransId="{37E20234-102E-40D4-BC8E-24A40E94EAD7}"/>
    <dgm:cxn modelId="{551374F5-B859-4BE9-BEC1-7D20FA83D5FC}" srcId="{E94DB611-81F0-44DB-B46A-9589EE67D2BE}" destId="{F18DC771-2DD4-42AA-B4D1-F3D694E2ED98}" srcOrd="0" destOrd="0" parTransId="{85639D99-D6DB-49C6-BDD1-86FDD7DB0D5E}" sibTransId="{6BCBFC64-CBE6-4D9E-89D9-AAD1836345D8}"/>
    <dgm:cxn modelId="{4D8591F9-865F-4CAC-A488-5C100A3AD4D8}" type="presOf" srcId="{1A19686D-4F9D-40A4-92F1-42FEDFCDBACC}" destId="{3EC9DD0E-D1E7-4851-A7A3-DEA128C330AA}" srcOrd="0" destOrd="0" presId="urn:microsoft.com/office/officeart/2005/8/layout/radial2"/>
    <dgm:cxn modelId="{9D903794-3A08-479C-9A11-8F5D3EFE9F35}" type="presParOf" srcId="{29AEB280-D9B1-4620-B6FC-9605B8B302F5}" destId="{49ADDBDE-C720-4B1B-9A54-F2F074406117}" srcOrd="0" destOrd="0" presId="urn:microsoft.com/office/officeart/2005/8/layout/radial2"/>
    <dgm:cxn modelId="{2F4E3D23-7216-4262-B7EC-D978A054EC07}" type="presParOf" srcId="{49ADDBDE-C720-4B1B-9A54-F2F074406117}" destId="{448F9CB0-C09F-4EB9-B3E9-CF221329A5AD}" srcOrd="0" destOrd="0" presId="urn:microsoft.com/office/officeart/2005/8/layout/radial2"/>
    <dgm:cxn modelId="{4BAA70FF-D960-422E-BF6B-BB08F0BAFD0D}" type="presParOf" srcId="{448F9CB0-C09F-4EB9-B3E9-CF221329A5AD}" destId="{D1ECEA01-5C0B-4707-9DAA-52481C86D45B}" srcOrd="0" destOrd="0" presId="urn:microsoft.com/office/officeart/2005/8/layout/radial2"/>
    <dgm:cxn modelId="{0188873F-BF93-458F-86C8-42FB6BDAC908}" type="presParOf" srcId="{448F9CB0-C09F-4EB9-B3E9-CF221329A5AD}" destId="{8E792B06-3572-4F57-8385-67EF9251CBDE}" srcOrd="1" destOrd="0" presId="urn:microsoft.com/office/officeart/2005/8/layout/radial2"/>
    <dgm:cxn modelId="{31820F03-D194-44FE-9C1D-7D44D5516E2F}" type="presParOf" srcId="{49ADDBDE-C720-4B1B-9A54-F2F074406117}" destId="{3EC9DD0E-D1E7-4851-A7A3-DEA128C330AA}" srcOrd="1" destOrd="0" presId="urn:microsoft.com/office/officeart/2005/8/layout/radial2"/>
    <dgm:cxn modelId="{F19A144A-1905-40A4-A145-CAB6FBB3FB9E}" type="presParOf" srcId="{49ADDBDE-C720-4B1B-9A54-F2F074406117}" destId="{B75A9A1F-AE45-4F8B-9E5B-068998762D37}" srcOrd="2" destOrd="0" presId="urn:microsoft.com/office/officeart/2005/8/layout/radial2"/>
    <dgm:cxn modelId="{77CBE43E-8626-4266-BF72-E1C65C75FEEF}" type="presParOf" srcId="{B75A9A1F-AE45-4F8B-9E5B-068998762D37}" destId="{7258ACBD-0B00-410E-BA15-4A67069EB21E}" srcOrd="0" destOrd="0" presId="urn:microsoft.com/office/officeart/2005/8/layout/radial2"/>
    <dgm:cxn modelId="{605A10DF-1AA0-42AC-AB19-892D7CBDDABC}" type="presParOf" srcId="{B75A9A1F-AE45-4F8B-9E5B-068998762D37}" destId="{4D960EB5-5D25-43AB-BAFE-1FDF27C67D03}" srcOrd="1" destOrd="0" presId="urn:microsoft.com/office/officeart/2005/8/layout/radial2"/>
    <dgm:cxn modelId="{36C02CC7-F669-4D72-AF8C-1537EC008FC4}" type="presParOf" srcId="{49ADDBDE-C720-4B1B-9A54-F2F074406117}" destId="{BFC6C110-3AF2-4287-9944-2395B32066AD}" srcOrd="3" destOrd="0" presId="urn:microsoft.com/office/officeart/2005/8/layout/radial2"/>
    <dgm:cxn modelId="{EE56A961-88D4-4CA4-8C32-D4F16F4CB2BB}" type="presParOf" srcId="{49ADDBDE-C720-4B1B-9A54-F2F074406117}" destId="{98C63340-316D-4DF3-86C0-2756C05ADE31}" srcOrd="4" destOrd="0" presId="urn:microsoft.com/office/officeart/2005/8/layout/radial2"/>
    <dgm:cxn modelId="{E3B990C5-3C08-4FA4-9494-AB4306735686}" type="presParOf" srcId="{98C63340-316D-4DF3-86C0-2756C05ADE31}" destId="{A8123A3A-D73C-4AA8-AA02-367F5FEE2186}" srcOrd="0" destOrd="0" presId="urn:microsoft.com/office/officeart/2005/8/layout/radial2"/>
    <dgm:cxn modelId="{87935768-4E3D-4840-80C5-A1744C083EC1}" type="presParOf" srcId="{98C63340-316D-4DF3-86C0-2756C05ADE31}" destId="{622FDA0A-5203-4D32-A1B9-F149F6B5817A}" srcOrd="1" destOrd="0" presId="urn:microsoft.com/office/officeart/2005/8/layout/radial2"/>
    <dgm:cxn modelId="{D2FAB12D-BE43-45E4-AC95-A436DBDEB4E7}" type="presParOf" srcId="{49ADDBDE-C720-4B1B-9A54-F2F074406117}" destId="{A801F194-4740-4C41-ADDC-38ED0F1BB174}" srcOrd="5" destOrd="0" presId="urn:microsoft.com/office/officeart/2005/8/layout/radial2"/>
    <dgm:cxn modelId="{F031E9DE-FFDE-40B0-87A1-21CF57B2C2B7}" type="presParOf" srcId="{49ADDBDE-C720-4B1B-9A54-F2F074406117}" destId="{87CC8535-07E6-4B40-BE21-B8FC9F54F541}" srcOrd="6" destOrd="0" presId="urn:microsoft.com/office/officeart/2005/8/layout/radial2"/>
    <dgm:cxn modelId="{EE1A5CF2-9922-43F5-8140-C6D67514DA7F}" type="presParOf" srcId="{87CC8535-07E6-4B40-BE21-B8FC9F54F541}" destId="{F72BDC55-B209-40A4-AFE7-E0D903F6A127}" srcOrd="0" destOrd="0" presId="urn:microsoft.com/office/officeart/2005/8/layout/radial2"/>
    <dgm:cxn modelId="{79FC62AC-6E49-4409-BEBF-00B222211B6B}" type="presParOf" srcId="{87CC8535-07E6-4B40-BE21-B8FC9F54F541}" destId="{F86CA17B-F06D-45CD-8AC1-EDF22CD09A38}" srcOrd="1" destOrd="0" presId="urn:microsoft.com/office/officeart/2005/8/layout/radial2"/>
    <dgm:cxn modelId="{0FDABC51-719A-46BD-BD5E-C571A04830A0}" type="presParOf" srcId="{49ADDBDE-C720-4B1B-9A54-F2F074406117}" destId="{652455F0-2DF6-4201-9667-7E98C8CBCD6E}" srcOrd="7" destOrd="0" presId="urn:microsoft.com/office/officeart/2005/8/layout/radial2"/>
    <dgm:cxn modelId="{FC316CCC-626B-43A5-8C83-57F4A513F265}" type="presParOf" srcId="{49ADDBDE-C720-4B1B-9A54-F2F074406117}" destId="{6F8729DF-E243-422B-8DF0-1536FCE0893B}" srcOrd="8" destOrd="0" presId="urn:microsoft.com/office/officeart/2005/8/layout/radial2"/>
    <dgm:cxn modelId="{1947ADB3-9A68-47D9-A8FB-8B4A7994BD0A}" type="presParOf" srcId="{6F8729DF-E243-422B-8DF0-1536FCE0893B}" destId="{7585FE47-B1DA-410F-961E-6157518D7CF5}" srcOrd="0" destOrd="0" presId="urn:microsoft.com/office/officeart/2005/8/layout/radial2"/>
    <dgm:cxn modelId="{E6BD9DC1-482B-4D4F-B1F5-AE3F44860F35}" type="presParOf" srcId="{6F8729DF-E243-422B-8DF0-1536FCE0893B}" destId="{E8DB3B73-BFF3-465F-8FBE-1857549CE86C}"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838C1-DB09-47BF-86A7-F0B02C9DAC07}">
      <dsp:nvSpPr>
        <dsp:cNvPr id="0" name=""/>
        <dsp:cNvSpPr/>
      </dsp:nvSpPr>
      <dsp:spPr>
        <a:xfrm>
          <a:off x="1746022" y="8027"/>
          <a:ext cx="990360" cy="990360"/>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A7D15-A6A6-4ADB-8985-D772DE715BED}">
      <dsp:nvSpPr>
        <dsp:cNvPr id="0" name=""/>
        <dsp:cNvSpPr/>
      </dsp:nvSpPr>
      <dsp:spPr>
        <a:xfrm>
          <a:off x="1953998" y="216003"/>
          <a:ext cx="574408" cy="5744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F86E20-B750-4C78-90B3-F8CE46C4C44F}">
      <dsp:nvSpPr>
        <dsp:cNvPr id="0" name=""/>
        <dsp:cNvSpPr/>
      </dsp:nvSpPr>
      <dsp:spPr>
        <a:xfrm>
          <a:off x="2948602" y="8027"/>
          <a:ext cx="2334419" cy="99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Identifying “Routine Care” per the NCD310.1 policy</a:t>
          </a:r>
          <a:br>
            <a:rPr lang="en-US" sz="1100" kern="1200" dirty="0"/>
          </a:br>
          <a:endParaRPr lang="en-US" sz="1100" kern="1200" dirty="0"/>
        </a:p>
      </dsp:txBody>
      <dsp:txXfrm>
        <a:off x="2948602" y="8027"/>
        <a:ext cx="2334419" cy="990360"/>
      </dsp:txXfrm>
    </dsp:sp>
    <dsp:sp modelId="{A3A8943F-3820-407A-9BE1-AB1AC73E8D74}">
      <dsp:nvSpPr>
        <dsp:cNvPr id="0" name=""/>
        <dsp:cNvSpPr/>
      </dsp:nvSpPr>
      <dsp:spPr>
        <a:xfrm>
          <a:off x="5689777" y="8027"/>
          <a:ext cx="990360" cy="990360"/>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775048-CADD-4705-AF71-2D878EB688DA}">
      <dsp:nvSpPr>
        <dsp:cNvPr id="0" name=""/>
        <dsp:cNvSpPr/>
      </dsp:nvSpPr>
      <dsp:spPr>
        <a:xfrm>
          <a:off x="5897753" y="216003"/>
          <a:ext cx="574408" cy="5744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407980-E43D-45CF-BD0E-B74AB4E3BB2A}">
      <dsp:nvSpPr>
        <dsp:cNvPr id="0" name=""/>
        <dsp:cNvSpPr/>
      </dsp:nvSpPr>
      <dsp:spPr>
        <a:xfrm>
          <a:off x="6892357" y="8027"/>
          <a:ext cx="2334419" cy="99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“Routine care” does not necessarily mean  what the physician routinely        does</a:t>
          </a:r>
          <a:endParaRPr lang="en-US" sz="1100" kern="1200" dirty="0"/>
        </a:p>
      </dsp:txBody>
      <dsp:txXfrm>
        <a:off x="6892357" y="8027"/>
        <a:ext cx="2334419" cy="990360"/>
      </dsp:txXfrm>
    </dsp:sp>
    <dsp:sp modelId="{169F08C0-4F69-4966-95EB-7564E10B5A56}">
      <dsp:nvSpPr>
        <dsp:cNvPr id="0" name=""/>
        <dsp:cNvSpPr/>
      </dsp:nvSpPr>
      <dsp:spPr>
        <a:xfrm>
          <a:off x="1746022" y="1767801"/>
          <a:ext cx="990360" cy="990360"/>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63A0E1-29B6-44CC-8708-C2845C91EBB5}">
      <dsp:nvSpPr>
        <dsp:cNvPr id="0" name=""/>
        <dsp:cNvSpPr/>
      </dsp:nvSpPr>
      <dsp:spPr>
        <a:xfrm>
          <a:off x="1953998" y="1975777"/>
          <a:ext cx="574408" cy="5744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9A07EB-80B6-4EED-9407-D0B09CE7A0AF}">
      <dsp:nvSpPr>
        <dsp:cNvPr id="0" name=""/>
        <dsp:cNvSpPr/>
      </dsp:nvSpPr>
      <dsp:spPr>
        <a:xfrm>
          <a:off x="2948602" y="1767801"/>
          <a:ext cx="2334419" cy="99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“Routine care” is the care a patient with this diagnosis  would receive if not treated on a research study at a peer institution</a:t>
          </a:r>
          <a:endParaRPr lang="en-US" sz="1100" kern="1200" dirty="0"/>
        </a:p>
      </dsp:txBody>
      <dsp:txXfrm>
        <a:off x="2948602" y="1767801"/>
        <a:ext cx="2334419" cy="990360"/>
      </dsp:txXfrm>
    </dsp:sp>
    <dsp:sp modelId="{CB62E33D-C1DD-486A-BCBA-3992A82B917F}">
      <dsp:nvSpPr>
        <dsp:cNvPr id="0" name=""/>
        <dsp:cNvSpPr/>
      </dsp:nvSpPr>
      <dsp:spPr>
        <a:xfrm>
          <a:off x="5689777" y="1767801"/>
          <a:ext cx="990360" cy="990360"/>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B52424-FD0B-4A2C-AA65-905174E4242E}">
      <dsp:nvSpPr>
        <dsp:cNvPr id="0" name=""/>
        <dsp:cNvSpPr/>
      </dsp:nvSpPr>
      <dsp:spPr>
        <a:xfrm>
          <a:off x="5897753" y="1975777"/>
          <a:ext cx="574408" cy="5744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8042C4-BAAB-4397-9097-9702A1C1AD42}">
      <dsp:nvSpPr>
        <dsp:cNvPr id="0" name=""/>
        <dsp:cNvSpPr/>
      </dsp:nvSpPr>
      <dsp:spPr>
        <a:xfrm>
          <a:off x="6892357" y="1767801"/>
          <a:ext cx="2334419" cy="99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“Routine care” does not equate to “standard of care” at your institution</a:t>
          </a:r>
          <a:endParaRPr lang="en-US" sz="1100" kern="1200" dirty="0"/>
        </a:p>
      </dsp:txBody>
      <dsp:txXfrm>
        <a:off x="6892357" y="1767801"/>
        <a:ext cx="2334419" cy="990360"/>
      </dsp:txXfrm>
    </dsp:sp>
    <dsp:sp modelId="{18A9CDF0-286E-47D2-BDA2-D4C8DBDFA410}">
      <dsp:nvSpPr>
        <dsp:cNvPr id="0" name=""/>
        <dsp:cNvSpPr/>
      </dsp:nvSpPr>
      <dsp:spPr>
        <a:xfrm>
          <a:off x="1746022" y="3527575"/>
          <a:ext cx="990360" cy="990360"/>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3940FF-7699-4E66-B2E1-5FDFA1B63AF3}">
      <dsp:nvSpPr>
        <dsp:cNvPr id="0" name=""/>
        <dsp:cNvSpPr/>
      </dsp:nvSpPr>
      <dsp:spPr>
        <a:xfrm>
          <a:off x="1953998" y="3735550"/>
          <a:ext cx="574408" cy="5744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4A08BB-0B9F-4C3B-85AD-9DDCE3FB48C0}">
      <dsp:nvSpPr>
        <dsp:cNvPr id="0" name=""/>
        <dsp:cNvSpPr/>
      </dsp:nvSpPr>
      <dsp:spPr>
        <a:xfrm>
          <a:off x="2948602" y="3527575"/>
          <a:ext cx="2334419" cy="99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“Routine care” allows for more than conventional/standard care, e.g. the IV administration of an investigational drug or monitoring for toxicities if the study meets NCD 310.1 qualifying criteria</a:t>
          </a:r>
        </a:p>
      </dsp:txBody>
      <dsp:txXfrm>
        <a:off x="2948602" y="3527575"/>
        <a:ext cx="2334419" cy="990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663E2-6C3A-4E00-9CA6-994A2C29A488}">
      <dsp:nvSpPr>
        <dsp:cNvPr id="0" name=""/>
        <dsp:cNvSpPr/>
      </dsp:nvSpPr>
      <dsp:spPr>
        <a:xfrm>
          <a:off x="1746022" y="8027"/>
          <a:ext cx="990360" cy="990360"/>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2119CD-6091-4AAE-9D17-AF79F03DBF1B}">
      <dsp:nvSpPr>
        <dsp:cNvPr id="0" name=""/>
        <dsp:cNvSpPr/>
      </dsp:nvSpPr>
      <dsp:spPr>
        <a:xfrm>
          <a:off x="1953998" y="216003"/>
          <a:ext cx="574408" cy="57440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5330E7-FC76-41AE-83D6-86DAEC29362C}">
      <dsp:nvSpPr>
        <dsp:cNvPr id="0" name=""/>
        <dsp:cNvSpPr/>
      </dsp:nvSpPr>
      <dsp:spPr>
        <a:xfrm>
          <a:off x="2948602" y="8027"/>
          <a:ext cx="2334419" cy="99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Would physician perform this service at the required </a:t>
          </a:r>
          <a:r>
            <a:rPr lang="en-US" sz="1400" b="1" kern="1200"/>
            <a:t>frequency</a:t>
          </a:r>
          <a:r>
            <a:rPr lang="en-US" sz="1400" kern="1200"/>
            <a:t> for a patient not in the study? </a:t>
          </a:r>
        </a:p>
      </dsp:txBody>
      <dsp:txXfrm>
        <a:off x="2948602" y="8027"/>
        <a:ext cx="2334419" cy="990360"/>
      </dsp:txXfrm>
    </dsp:sp>
    <dsp:sp modelId="{136AD424-6679-4603-B13B-E1C4FC06E2D4}">
      <dsp:nvSpPr>
        <dsp:cNvPr id="0" name=""/>
        <dsp:cNvSpPr/>
      </dsp:nvSpPr>
      <dsp:spPr>
        <a:xfrm>
          <a:off x="5689777" y="8027"/>
          <a:ext cx="990360" cy="990360"/>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BF1B64-DFFB-46CD-B151-8DE5FA696C6F}">
      <dsp:nvSpPr>
        <dsp:cNvPr id="0" name=""/>
        <dsp:cNvSpPr/>
      </dsp:nvSpPr>
      <dsp:spPr>
        <a:xfrm>
          <a:off x="5897753" y="216003"/>
          <a:ext cx="574408" cy="5744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4A8DFA-20E7-4CB5-8D0D-85B4C6828195}">
      <dsp:nvSpPr>
        <dsp:cNvPr id="0" name=""/>
        <dsp:cNvSpPr/>
      </dsp:nvSpPr>
      <dsp:spPr>
        <a:xfrm>
          <a:off x="6892357" y="8027"/>
          <a:ext cx="2334419" cy="99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Is physician able to document the </a:t>
          </a:r>
          <a:r>
            <a:rPr lang="en-US" sz="1400" b="1" kern="1200"/>
            <a:t>medical necessity </a:t>
          </a:r>
          <a:r>
            <a:rPr lang="en-US" sz="1400" kern="1200"/>
            <a:t>of the item or service in the medical record for every subject? </a:t>
          </a:r>
        </a:p>
      </dsp:txBody>
      <dsp:txXfrm>
        <a:off x="6892357" y="8027"/>
        <a:ext cx="2334419" cy="990360"/>
      </dsp:txXfrm>
    </dsp:sp>
    <dsp:sp modelId="{D71EBB59-E4E4-4010-9F77-E026383315D9}">
      <dsp:nvSpPr>
        <dsp:cNvPr id="0" name=""/>
        <dsp:cNvSpPr/>
      </dsp:nvSpPr>
      <dsp:spPr>
        <a:xfrm>
          <a:off x="1746022" y="1767801"/>
          <a:ext cx="990360" cy="990360"/>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61856E-B00F-46A7-A306-254398168615}">
      <dsp:nvSpPr>
        <dsp:cNvPr id="0" name=""/>
        <dsp:cNvSpPr/>
      </dsp:nvSpPr>
      <dsp:spPr>
        <a:xfrm>
          <a:off x="1953998" y="1975777"/>
          <a:ext cx="574408" cy="5744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0F7FCC-B345-42A6-AA31-46C357A7A917}">
      <dsp:nvSpPr>
        <dsp:cNvPr id="0" name=""/>
        <dsp:cNvSpPr/>
      </dsp:nvSpPr>
      <dsp:spPr>
        <a:xfrm>
          <a:off x="2948602" y="1767801"/>
          <a:ext cx="2334419" cy="99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Will physician use the test for the </a:t>
          </a:r>
          <a:r>
            <a:rPr lang="en-US" sz="1400" b="1" kern="1200"/>
            <a:t>direct clinical management </a:t>
          </a:r>
          <a:r>
            <a:rPr lang="en-US" sz="1400" kern="1200"/>
            <a:t>of every patient enrolled in the research study? </a:t>
          </a:r>
        </a:p>
      </dsp:txBody>
      <dsp:txXfrm>
        <a:off x="2948602" y="1767801"/>
        <a:ext cx="2334419" cy="990360"/>
      </dsp:txXfrm>
    </dsp:sp>
    <dsp:sp modelId="{90AB4486-4C0D-4A75-A8B3-4A80282417B8}">
      <dsp:nvSpPr>
        <dsp:cNvPr id="0" name=""/>
        <dsp:cNvSpPr/>
      </dsp:nvSpPr>
      <dsp:spPr>
        <a:xfrm>
          <a:off x="5689777" y="1767801"/>
          <a:ext cx="990360" cy="990360"/>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97D751-C0E8-408E-9E60-F8D0A0D14821}">
      <dsp:nvSpPr>
        <dsp:cNvPr id="0" name=""/>
        <dsp:cNvSpPr/>
      </dsp:nvSpPr>
      <dsp:spPr>
        <a:xfrm>
          <a:off x="5897753" y="1975777"/>
          <a:ext cx="574408" cy="5744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4B2727-6A9E-42B1-818B-4F5D294C6B9C}">
      <dsp:nvSpPr>
        <dsp:cNvPr id="0" name=""/>
        <dsp:cNvSpPr/>
      </dsp:nvSpPr>
      <dsp:spPr>
        <a:xfrm>
          <a:off x="6892357" y="1767801"/>
          <a:ext cx="2334419" cy="99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IF ANY ANSWER IS NO, probably not conventional care </a:t>
          </a:r>
        </a:p>
      </dsp:txBody>
      <dsp:txXfrm>
        <a:off x="6892357" y="1767801"/>
        <a:ext cx="2334419" cy="990360"/>
      </dsp:txXfrm>
    </dsp:sp>
    <dsp:sp modelId="{CA56845F-54EC-49A7-90D4-620DDD6C55FF}">
      <dsp:nvSpPr>
        <dsp:cNvPr id="0" name=""/>
        <dsp:cNvSpPr/>
      </dsp:nvSpPr>
      <dsp:spPr>
        <a:xfrm>
          <a:off x="1746022" y="3527575"/>
          <a:ext cx="990360" cy="990360"/>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6D515F-967F-4E59-A668-C9D8514F80EC}">
      <dsp:nvSpPr>
        <dsp:cNvPr id="0" name=""/>
        <dsp:cNvSpPr/>
      </dsp:nvSpPr>
      <dsp:spPr>
        <a:xfrm>
          <a:off x="1907901" y="3706905"/>
          <a:ext cx="574408" cy="5744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FF2BB1-1D8B-4F99-97E1-8180252D5334}">
      <dsp:nvSpPr>
        <dsp:cNvPr id="0" name=""/>
        <dsp:cNvSpPr/>
      </dsp:nvSpPr>
      <dsp:spPr>
        <a:xfrm>
          <a:off x="2948602" y="3527575"/>
          <a:ext cx="2334419" cy="99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i="0" u="none" kern="1200"/>
            <a:t>Support an increase in extramural funding for St Jude clinical trials</a:t>
          </a:r>
        </a:p>
      </dsp:txBody>
      <dsp:txXfrm>
        <a:off x="2948602" y="3527575"/>
        <a:ext cx="2334419" cy="990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DE883-817A-4C41-A9EB-60051BCA3A78}">
      <dsp:nvSpPr>
        <dsp:cNvPr id="0" name=""/>
        <dsp:cNvSpPr/>
      </dsp:nvSpPr>
      <dsp:spPr>
        <a:xfrm>
          <a:off x="954750" y="1423"/>
          <a:ext cx="1041169" cy="1041169"/>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C0CA24-1817-4FF1-8C85-8F39F2445F4C}">
      <dsp:nvSpPr>
        <dsp:cNvPr id="0" name=""/>
        <dsp:cNvSpPr/>
      </dsp:nvSpPr>
      <dsp:spPr>
        <a:xfrm>
          <a:off x="1176639" y="223312"/>
          <a:ext cx="597392" cy="597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D688F2-230E-4C81-BCA5-6DD9E2AA62EB}">
      <dsp:nvSpPr>
        <dsp:cNvPr id="0" name=""/>
        <dsp:cNvSpPr/>
      </dsp:nvSpPr>
      <dsp:spPr>
        <a:xfrm>
          <a:off x="621917" y="1366892"/>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Optional activities</a:t>
          </a:r>
        </a:p>
      </dsp:txBody>
      <dsp:txXfrm>
        <a:off x="621917" y="1366892"/>
        <a:ext cx="1706835" cy="682734"/>
      </dsp:txXfrm>
    </dsp:sp>
    <dsp:sp modelId="{3EA39314-8DC2-46AB-943B-430EC5D886AE}">
      <dsp:nvSpPr>
        <dsp:cNvPr id="0" name=""/>
        <dsp:cNvSpPr/>
      </dsp:nvSpPr>
      <dsp:spPr>
        <a:xfrm>
          <a:off x="2960282" y="1423"/>
          <a:ext cx="1041169" cy="1041169"/>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B1D085-2F14-4A05-92C2-47A0383D963A}">
      <dsp:nvSpPr>
        <dsp:cNvPr id="0" name=""/>
        <dsp:cNvSpPr/>
      </dsp:nvSpPr>
      <dsp:spPr>
        <a:xfrm>
          <a:off x="3182171" y="223312"/>
          <a:ext cx="597392" cy="597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E3EA8C-D465-47B0-BDC5-F4A0DA3A9861}">
      <dsp:nvSpPr>
        <dsp:cNvPr id="0" name=""/>
        <dsp:cNvSpPr/>
      </dsp:nvSpPr>
      <dsp:spPr>
        <a:xfrm>
          <a:off x="2627449" y="1366892"/>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IND drugs</a:t>
          </a:r>
        </a:p>
      </dsp:txBody>
      <dsp:txXfrm>
        <a:off x="2627449" y="1366892"/>
        <a:ext cx="1706835" cy="682734"/>
      </dsp:txXfrm>
    </dsp:sp>
    <dsp:sp modelId="{73D70DDD-7AF6-42B6-AF4D-CF3ECA93BEBC}">
      <dsp:nvSpPr>
        <dsp:cNvPr id="0" name=""/>
        <dsp:cNvSpPr/>
      </dsp:nvSpPr>
      <dsp:spPr>
        <a:xfrm>
          <a:off x="4965815" y="1423"/>
          <a:ext cx="1041169" cy="1041169"/>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564A70-D067-4CB4-8B3B-8639CBAF777D}">
      <dsp:nvSpPr>
        <dsp:cNvPr id="0" name=""/>
        <dsp:cNvSpPr/>
      </dsp:nvSpPr>
      <dsp:spPr>
        <a:xfrm>
          <a:off x="5187703" y="223312"/>
          <a:ext cx="597392" cy="597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417119-0F38-4D5A-BE13-56B49D311B1E}">
      <dsp:nvSpPr>
        <dsp:cNvPr id="0" name=""/>
        <dsp:cNvSpPr/>
      </dsp:nvSpPr>
      <dsp:spPr>
        <a:xfrm>
          <a:off x="4632982" y="1366892"/>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Correlative / exploratory studies e.g. PK</a:t>
          </a:r>
        </a:p>
      </dsp:txBody>
      <dsp:txXfrm>
        <a:off x="4632982" y="1366892"/>
        <a:ext cx="1706835" cy="682734"/>
      </dsp:txXfrm>
    </dsp:sp>
    <dsp:sp modelId="{0777FEE5-CFBE-4DB5-95AD-C9DFEABE9900}">
      <dsp:nvSpPr>
        <dsp:cNvPr id="0" name=""/>
        <dsp:cNvSpPr/>
      </dsp:nvSpPr>
      <dsp:spPr>
        <a:xfrm>
          <a:off x="6971347" y="1423"/>
          <a:ext cx="1041169" cy="1041169"/>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43014D-30A1-4A5F-94D5-3B6A580CA7CE}">
      <dsp:nvSpPr>
        <dsp:cNvPr id="0" name=""/>
        <dsp:cNvSpPr/>
      </dsp:nvSpPr>
      <dsp:spPr>
        <a:xfrm>
          <a:off x="7193235" y="223312"/>
          <a:ext cx="597392" cy="597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F918B1-7550-44D5-A264-564530018E09}">
      <dsp:nvSpPr>
        <dsp:cNvPr id="0" name=""/>
        <dsp:cNvSpPr/>
      </dsp:nvSpPr>
      <dsp:spPr>
        <a:xfrm>
          <a:off x="6638514" y="1366892"/>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Hybrid activities, e.g. imaging with extra time added for research activities</a:t>
          </a:r>
        </a:p>
      </dsp:txBody>
      <dsp:txXfrm>
        <a:off x="6638514" y="1366892"/>
        <a:ext cx="1706835" cy="682734"/>
      </dsp:txXfrm>
    </dsp:sp>
    <dsp:sp modelId="{382FE7E4-EA04-4799-AC0E-69E467181B03}">
      <dsp:nvSpPr>
        <dsp:cNvPr id="0" name=""/>
        <dsp:cNvSpPr/>
      </dsp:nvSpPr>
      <dsp:spPr>
        <a:xfrm>
          <a:off x="8976879" y="1423"/>
          <a:ext cx="1041169" cy="1041169"/>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8CD203-D66C-4488-BE01-BAD42925C754}">
      <dsp:nvSpPr>
        <dsp:cNvPr id="0" name=""/>
        <dsp:cNvSpPr/>
      </dsp:nvSpPr>
      <dsp:spPr>
        <a:xfrm>
          <a:off x="9198768" y="223312"/>
          <a:ext cx="597392" cy="59739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27C0ED-CA82-48B9-BC0C-DAF011033B52}">
      <dsp:nvSpPr>
        <dsp:cNvPr id="0" name=""/>
        <dsp:cNvSpPr/>
      </dsp:nvSpPr>
      <dsp:spPr>
        <a:xfrm>
          <a:off x="8644046" y="1366892"/>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No medical necessity</a:t>
          </a:r>
        </a:p>
      </dsp:txBody>
      <dsp:txXfrm>
        <a:off x="8644046" y="1366892"/>
        <a:ext cx="1706835" cy="682734"/>
      </dsp:txXfrm>
    </dsp:sp>
    <dsp:sp modelId="{FD36DE28-5FAA-4BB2-9442-CD9AE8820D92}">
      <dsp:nvSpPr>
        <dsp:cNvPr id="0" name=""/>
        <dsp:cNvSpPr/>
      </dsp:nvSpPr>
      <dsp:spPr>
        <a:xfrm>
          <a:off x="2960282" y="2476335"/>
          <a:ext cx="1041169" cy="1041169"/>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D33EEE-21B2-4B0C-96C3-E4C1C2F0393B}">
      <dsp:nvSpPr>
        <dsp:cNvPr id="0" name=""/>
        <dsp:cNvSpPr/>
      </dsp:nvSpPr>
      <dsp:spPr>
        <a:xfrm>
          <a:off x="3182171" y="2698224"/>
          <a:ext cx="597392" cy="59739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6C11DF-6291-4864-B5B1-A7D612E5EC80}">
      <dsp:nvSpPr>
        <dsp:cNvPr id="0" name=""/>
        <dsp:cNvSpPr/>
      </dsp:nvSpPr>
      <dsp:spPr>
        <a:xfrm>
          <a:off x="2627449" y="3841804"/>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Screening activities for eligibility</a:t>
          </a:r>
        </a:p>
      </dsp:txBody>
      <dsp:txXfrm>
        <a:off x="2627449" y="3841804"/>
        <a:ext cx="1706835" cy="682734"/>
      </dsp:txXfrm>
    </dsp:sp>
    <dsp:sp modelId="{01E388EA-CD8E-4828-BC34-83AD231B754C}">
      <dsp:nvSpPr>
        <dsp:cNvPr id="0" name=""/>
        <dsp:cNvSpPr/>
      </dsp:nvSpPr>
      <dsp:spPr>
        <a:xfrm>
          <a:off x="4965815" y="2476335"/>
          <a:ext cx="1041169" cy="1041169"/>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A8FD46-CEE2-4190-9903-70D42B7DCFC7}">
      <dsp:nvSpPr>
        <dsp:cNvPr id="0" name=""/>
        <dsp:cNvSpPr/>
      </dsp:nvSpPr>
      <dsp:spPr>
        <a:xfrm>
          <a:off x="5187703" y="2698224"/>
          <a:ext cx="597392" cy="59739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7467D5-94B6-4996-9514-6AC7A342C765}">
      <dsp:nvSpPr>
        <dsp:cNvPr id="0" name=""/>
        <dsp:cNvSpPr/>
      </dsp:nvSpPr>
      <dsp:spPr>
        <a:xfrm>
          <a:off x="4632982" y="3841804"/>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Healthy volunteers</a:t>
          </a:r>
        </a:p>
      </dsp:txBody>
      <dsp:txXfrm>
        <a:off x="4632982" y="3841804"/>
        <a:ext cx="1706835" cy="682734"/>
      </dsp:txXfrm>
    </dsp:sp>
    <dsp:sp modelId="{714EC2CC-7B26-403B-BDFD-C8E347D339C0}">
      <dsp:nvSpPr>
        <dsp:cNvPr id="0" name=""/>
        <dsp:cNvSpPr/>
      </dsp:nvSpPr>
      <dsp:spPr>
        <a:xfrm>
          <a:off x="6971347" y="2476335"/>
          <a:ext cx="1041169" cy="1041169"/>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BCDB6F-A905-4587-A7EB-988D1526EAA1}">
      <dsp:nvSpPr>
        <dsp:cNvPr id="0" name=""/>
        <dsp:cNvSpPr/>
      </dsp:nvSpPr>
      <dsp:spPr>
        <a:xfrm>
          <a:off x="7193235" y="2698224"/>
          <a:ext cx="597392" cy="597392"/>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0F9FB1-1436-4541-9B46-3581AAB7B857}">
      <dsp:nvSpPr>
        <dsp:cNvPr id="0" name=""/>
        <dsp:cNvSpPr/>
      </dsp:nvSpPr>
      <dsp:spPr>
        <a:xfrm>
          <a:off x="6638514" y="3841804"/>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Multiple imaging modalities</a:t>
          </a:r>
        </a:p>
      </dsp:txBody>
      <dsp:txXfrm>
        <a:off x="6638514" y="3841804"/>
        <a:ext cx="1706835" cy="6827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C129C-B6C4-4D14-BFBD-A4BCE68B931C}">
      <dsp:nvSpPr>
        <dsp:cNvPr id="0" name=""/>
        <dsp:cNvSpPr/>
      </dsp:nvSpPr>
      <dsp:spPr>
        <a:xfrm>
          <a:off x="2795327" y="561860"/>
          <a:ext cx="431517" cy="91440"/>
        </a:xfrm>
        <a:custGeom>
          <a:avLst/>
          <a:gdLst/>
          <a:ahLst/>
          <a:cxnLst/>
          <a:rect l="0" t="0" r="0" b="0"/>
          <a:pathLst>
            <a:path>
              <a:moveTo>
                <a:pt x="0" y="45720"/>
              </a:moveTo>
              <a:lnTo>
                <a:pt x="43151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99533" y="605267"/>
        <a:ext cx="23105" cy="4625"/>
      </dsp:txXfrm>
    </dsp:sp>
    <dsp:sp modelId="{092A2D34-6AF1-409B-A5D5-4696D914847F}">
      <dsp:nvSpPr>
        <dsp:cNvPr id="0" name=""/>
        <dsp:cNvSpPr/>
      </dsp:nvSpPr>
      <dsp:spPr>
        <a:xfrm>
          <a:off x="787921" y="4818"/>
          <a:ext cx="2009206" cy="120552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8453" tIns="103344" rIns="98453" bIns="103344" numCol="1" spcCol="1270" anchor="ctr" anchorCtr="0">
          <a:noAutofit/>
        </a:bodyPr>
        <a:lstStyle/>
        <a:p>
          <a:pPr marL="0" lvl="0" indent="0" algn="ctr" defTabSz="533400">
            <a:lnSpc>
              <a:spcPct val="100000"/>
            </a:lnSpc>
            <a:spcBef>
              <a:spcPct val="0"/>
            </a:spcBef>
            <a:spcAft>
              <a:spcPct val="35000"/>
            </a:spcAft>
            <a:buNone/>
          </a:pPr>
          <a:r>
            <a:rPr lang="en-US" sz="1200" b="0" kern="1200" dirty="0"/>
            <a:t>Gather essential documentation (protocol, consent, Lab  Manuals, IB, CTA)</a:t>
          </a:r>
        </a:p>
      </dsp:txBody>
      <dsp:txXfrm>
        <a:off x="787921" y="4818"/>
        <a:ext cx="2009206" cy="1205524"/>
      </dsp:txXfrm>
    </dsp:sp>
    <dsp:sp modelId="{6CD227EA-BCAA-4ACA-A47B-AAB123F2A646}">
      <dsp:nvSpPr>
        <dsp:cNvPr id="0" name=""/>
        <dsp:cNvSpPr/>
      </dsp:nvSpPr>
      <dsp:spPr>
        <a:xfrm>
          <a:off x="5266652" y="561860"/>
          <a:ext cx="431517" cy="91440"/>
        </a:xfrm>
        <a:custGeom>
          <a:avLst/>
          <a:gdLst/>
          <a:ahLst/>
          <a:cxnLst/>
          <a:rect l="0" t="0" r="0" b="0"/>
          <a:pathLst>
            <a:path>
              <a:moveTo>
                <a:pt x="0" y="45720"/>
              </a:moveTo>
              <a:lnTo>
                <a:pt x="43151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0858" y="605267"/>
        <a:ext cx="23105" cy="4625"/>
      </dsp:txXfrm>
    </dsp:sp>
    <dsp:sp modelId="{FA972087-3D69-4D08-9312-F96DC3345C80}">
      <dsp:nvSpPr>
        <dsp:cNvPr id="0" name=""/>
        <dsp:cNvSpPr/>
      </dsp:nvSpPr>
      <dsp:spPr>
        <a:xfrm>
          <a:off x="3259245" y="4818"/>
          <a:ext cx="2009206" cy="120552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8453" tIns="103344" rIns="98453" bIns="103344" numCol="1" spcCol="1270" anchor="ctr" anchorCtr="0">
          <a:noAutofit/>
        </a:bodyPr>
        <a:lstStyle/>
        <a:p>
          <a:pPr marL="0" lvl="0" indent="0" algn="ctr" defTabSz="533400">
            <a:lnSpc>
              <a:spcPct val="100000"/>
            </a:lnSpc>
            <a:spcBef>
              <a:spcPct val="0"/>
            </a:spcBef>
            <a:spcAft>
              <a:spcPct val="35000"/>
            </a:spcAft>
            <a:buNone/>
          </a:pPr>
          <a:r>
            <a:rPr lang="en-US" sz="1200" kern="1200" dirty="0"/>
            <a:t>Determine whether the study is a qualifying clinical trial per NCD310.1</a:t>
          </a:r>
        </a:p>
      </dsp:txBody>
      <dsp:txXfrm>
        <a:off x="3259245" y="4818"/>
        <a:ext cx="2009206" cy="1205524"/>
      </dsp:txXfrm>
    </dsp:sp>
    <dsp:sp modelId="{FABD4C8A-FEB1-4CEC-A752-1A010BB8BA6B}">
      <dsp:nvSpPr>
        <dsp:cNvPr id="0" name=""/>
        <dsp:cNvSpPr/>
      </dsp:nvSpPr>
      <dsp:spPr>
        <a:xfrm>
          <a:off x="1792524" y="1208542"/>
          <a:ext cx="4942649" cy="431517"/>
        </a:xfrm>
        <a:custGeom>
          <a:avLst/>
          <a:gdLst/>
          <a:ahLst/>
          <a:cxnLst/>
          <a:rect l="0" t="0" r="0" b="0"/>
          <a:pathLst>
            <a:path>
              <a:moveTo>
                <a:pt x="4942649" y="0"/>
              </a:moveTo>
              <a:lnTo>
                <a:pt x="4942649" y="232858"/>
              </a:lnTo>
              <a:lnTo>
                <a:pt x="0" y="232858"/>
              </a:lnTo>
              <a:lnTo>
                <a:pt x="0" y="43151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39743" y="1421988"/>
        <a:ext cx="248210" cy="4625"/>
      </dsp:txXfrm>
    </dsp:sp>
    <dsp:sp modelId="{8C5A06B8-CC18-427E-8035-02BD5B0C06BA}">
      <dsp:nvSpPr>
        <dsp:cNvPr id="0" name=""/>
        <dsp:cNvSpPr/>
      </dsp:nvSpPr>
      <dsp:spPr>
        <a:xfrm>
          <a:off x="5730570" y="4818"/>
          <a:ext cx="2009206" cy="120552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8453" tIns="103344" rIns="98453" bIns="103344" numCol="1" spcCol="1270" anchor="ctr" anchorCtr="0">
          <a:noAutofit/>
        </a:bodyPr>
        <a:lstStyle/>
        <a:p>
          <a:pPr marL="0" lvl="0" indent="0" algn="ctr" defTabSz="533400">
            <a:lnSpc>
              <a:spcPct val="100000"/>
            </a:lnSpc>
            <a:spcBef>
              <a:spcPct val="0"/>
            </a:spcBef>
            <a:spcAft>
              <a:spcPct val="35000"/>
            </a:spcAft>
            <a:buNone/>
          </a:pPr>
          <a:r>
            <a:rPr lang="en-US" sz="1200" b="0" kern="1200" dirty="0"/>
            <a:t>Identify all Items and services that are part  of the clinical trial</a:t>
          </a:r>
        </a:p>
      </dsp:txBody>
      <dsp:txXfrm>
        <a:off x="5730570" y="4818"/>
        <a:ext cx="2009206" cy="1205524"/>
      </dsp:txXfrm>
    </dsp:sp>
    <dsp:sp modelId="{492BCA6F-DD2B-41A5-A934-D7E0E6C271FD}">
      <dsp:nvSpPr>
        <dsp:cNvPr id="0" name=""/>
        <dsp:cNvSpPr/>
      </dsp:nvSpPr>
      <dsp:spPr>
        <a:xfrm>
          <a:off x="2795327" y="2229501"/>
          <a:ext cx="431517" cy="91440"/>
        </a:xfrm>
        <a:custGeom>
          <a:avLst/>
          <a:gdLst/>
          <a:ahLst/>
          <a:cxnLst/>
          <a:rect l="0" t="0" r="0" b="0"/>
          <a:pathLst>
            <a:path>
              <a:moveTo>
                <a:pt x="0" y="45720"/>
              </a:moveTo>
              <a:lnTo>
                <a:pt x="43151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99533" y="2272909"/>
        <a:ext cx="23105" cy="4625"/>
      </dsp:txXfrm>
    </dsp:sp>
    <dsp:sp modelId="{A3225085-CC65-4D7B-9A69-5023C6146B0C}">
      <dsp:nvSpPr>
        <dsp:cNvPr id="0" name=""/>
        <dsp:cNvSpPr/>
      </dsp:nvSpPr>
      <dsp:spPr>
        <a:xfrm>
          <a:off x="787921" y="1672459"/>
          <a:ext cx="2009206" cy="120552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8453" tIns="103344" rIns="98453" bIns="103344" numCol="1" spcCol="1270" anchor="ctr" anchorCtr="0">
          <a:noAutofit/>
        </a:bodyPr>
        <a:lstStyle/>
        <a:p>
          <a:pPr marL="0" lvl="0" indent="0" algn="ctr" defTabSz="533400">
            <a:lnSpc>
              <a:spcPct val="100000"/>
            </a:lnSpc>
            <a:spcBef>
              <a:spcPct val="0"/>
            </a:spcBef>
            <a:spcAft>
              <a:spcPct val="35000"/>
            </a:spcAft>
            <a:buNone/>
          </a:pPr>
          <a:r>
            <a:rPr lang="en-US" sz="1200" b="0" kern="1200" dirty="0"/>
            <a:t>Identify Items and services to be paid for by sponsor or provided at no cost to site or study participants</a:t>
          </a:r>
        </a:p>
      </dsp:txBody>
      <dsp:txXfrm>
        <a:off x="787921" y="1672459"/>
        <a:ext cx="2009206" cy="1205524"/>
      </dsp:txXfrm>
    </dsp:sp>
    <dsp:sp modelId="{7AD82AFA-26B4-4A8B-850B-458B0D761F14}">
      <dsp:nvSpPr>
        <dsp:cNvPr id="0" name=""/>
        <dsp:cNvSpPr/>
      </dsp:nvSpPr>
      <dsp:spPr>
        <a:xfrm>
          <a:off x="5266652" y="2229501"/>
          <a:ext cx="431517" cy="91440"/>
        </a:xfrm>
        <a:custGeom>
          <a:avLst/>
          <a:gdLst/>
          <a:ahLst/>
          <a:cxnLst/>
          <a:rect l="0" t="0" r="0" b="0"/>
          <a:pathLst>
            <a:path>
              <a:moveTo>
                <a:pt x="0" y="45720"/>
              </a:moveTo>
              <a:lnTo>
                <a:pt x="43151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0858" y="2272909"/>
        <a:ext cx="23105" cy="4625"/>
      </dsp:txXfrm>
    </dsp:sp>
    <dsp:sp modelId="{1772F4F3-98FF-44CE-9640-0768ED2EA7E5}">
      <dsp:nvSpPr>
        <dsp:cNvPr id="0" name=""/>
        <dsp:cNvSpPr/>
      </dsp:nvSpPr>
      <dsp:spPr>
        <a:xfrm>
          <a:off x="3259245" y="1672459"/>
          <a:ext cx="2009206" cy="120552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8453" tIns="103344" rIns="98453" bIns="103344" numCol="1" spcCol="1270" anchor="ctr" anchorCtr="0">
          <a:noAutofit/>
        </a:bodyPr>
        <a:lstStyle/>
        <a:p>
          <a:pPr marL="0" lvl="0" indent="0" algn="ctr" defTabSz="533400">
            <a:lnSpc>
              <a:spcPct val="100000"/>
            </a:lnSpc>
            <a:spcBef>
              <a:spcPct val="0"/>
            </a:spcBef>
            <a:spcAft>
              <a:spcPct val="35000"/>
            </a:spcAft>
            <a:buNone/>
          </a:pPr>
          <a:r>
            <a:rPr lang="en-US" sz="1200" kern="1200" dirty="0"/>
            <a:t>Identify items and services that will not generate charges in the billing system (e.g. informed consent)</a:t>
          </a:r>
        </a:p>
      </dsp:txBody>
      <dsp:txXfrm>
        <a:off x="3259245" y="1672459"/>
        <a:ext cx="2009206" cy="1205524"/>
      </dsp:txXfrm>
    </dsp:sp>
    <dsp:sp modelId="{A6AEF70D-ACEC-4A93-8C6C-B6C834AC97E4}">
      <dsp:nvSpPr>
        <dsp:cNvPr id="0" name=""/>
        <dsp:cNvSpPr/>
      </dsp:nvSpPr>
      <dsp:spPr>
        <a:xfrm>
          <a:off x="1774843" y="2876184"/>
          <a:ext cx="4960330" cy="822481"/>
        </a:xfrm>
        <a:custGeom>
          <a:avLst/>
          <a:gdLst/>
          <a:ahLst/>
          <a:cxnLst/>
          <a:rect l="0" t="0" r="0" b="0"/>
          <a:pathLst>
            <a:path>
              <a:moveTo>
                <a:pt x="4960330" y="0"/>
              </a:moveTo>
              <a:lnTo>
                <a:pt x="4960330" y="428340"/>
              </a:lnTo>
              <a:lnTo>
                <a:pt x="0" y="428340"/>
              </a:lnTo>
              <a:lnTo>
                <a:pt x="0" y="822481"/>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9179" y="3285111"/>
        <a:ext cx="251657" cy="4625"/>
      </dsp:txXfrm>
    </dsp:sp>
    <dsp:sp modelId="{4A1861AA-DBF8-48E0-8723-9C8B89284659}">
      <dsp:nvSpPr>
        <dsp:cNvPr id="0" name=""/>
        <dsp:cNvSpPr/>
      </dsp:nvSpPr>
      <dsp:spPr>
        <a:xfrm>
          <a:off x="5730570" y="1672459"/>
          <a:ext cx="2009206" cy="120552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8453" tIns="103344" rIns="98453" bIns="103344" numCol="1" spcCol="1270" anchor="ctr" anchorCtr="0">
          <a:noAutofit/>
        </a:bodyPr>
        <a:lstStyle/>
        <a:p>
          <a:pPr marL="0" lvl="0" indent="0" algn="ctr" defTabSz="533400">
            <a:lnSpc>
              <a:spcPct val="100000"/>
            </a:lnSpc>
            <a:spcBef>
              <a:spcPct val="0"/>
            </a:spcBef>
            <a:spcAft>
              <a:spcPct val="35000"/>
            </a:spcAft>
            <a:buNone/>
          </a:pPr>
          <a:r>
            <a:rPr lang="en-US" sz="1200" b="0" kern="1200" dirty="0"/>
            <a:t>Are the remaining items and services routinely provided outside of the clinical trial to patients with the same disease as the study subjects?</a:t>
          </a:r>
        </a:p>
      </dsp:txBody>
      <dsp:txXfrm>
        <a:off x="5730570" y="1672459"/>
        <a:ext cx="2009206" cy="1205524"/>
      </dsp:txXfrm>
    </dsp:sp>
    <dsp:sp modelId="{F389F7B9-27BC-4046-989F-E5EF9F4287FD}">
      <dsp:nvSpPr>
        <dsp:cNvPr id="0" name=""/>
        <dsp:cNvSpPr/>
      </dsp:nvSpPr>
      <dsp:spPr>
        <a:xfrm>
          <a:off x="2777646" y="4288107"/>
          <a:ext cx="449198" cy="91440"/>
        </a:xfrm>
        <a:custGeom>
          <a:avLst/>
          <a:gdLst/>
          <a:ahLst/>
          <a:cxnLst/>
          <a:rect l="0" t="0" r="0" b="0"/>
          <a:pathLst>
            <a:path>
              <a:moveTo>
                <a:pt x="0" y="45720"/>
              </a:moveTo>
              <a:lnTo>
                <a:pt x="44919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90251" y="4331514"/>
        <a:ext cx="23989" cy="4625"/>
      </dsp:txXfrm>
    </dsp:sp>
    <dsp:sp modelId="{BD8D8C06-7F6B-4CE8-B9AA-99071BCCAB91}">
      <dsp:nvSpPr>
        <dsp:cNvPr id="0" name=""/>
        <dsp:cNvSpPr/>
      </dsp:nvSpPr>
      <dsp:spPr>
        <a:xfrm>
          <a:off x="770239" y="3731065"/>
          <a:ext cx="2009206" cy="120552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8453" tIns="103344" rIns="98453" bIns="103344" numCol="1" spcCol="1270" anchor="ctr" anchorCtr="0">
          <a:noAutofit/>
        </a:bodyPr>
        <a:lstStyle/>
        <a:p>
          <a:pPr marL="0" lvl="0" indent="0" algn="ctr" defTabSz="533400">
            <a:lnSpc>
              <a:spcPct val="100000"/>
            </a:lnSpc>
            <a:spcBef>
              <a:spcPct val="0"/>
            </a:spcBef>
            <a:spcAft>
              <a:spcPct val="35000"/>
            </a:spcAft>
            <a:buNone/>
          </a:pPr>
          <a:r>
            <a:rPr lang="en-US" sz="1200" b="0" kern="1200" dirty="0"/>
            <a:t>Research vs conventional/routine care</a:t>
          </a:r>
        </a:p>
      </dsp:txBody>
      <dsp:txXfrm>
        <a:off x="770239" y="3731065"/>
        <a:ext cx="2009206" cy="1205524"/>
      </dsp:txXfrm>
    </dsp:sp>
    <dsp:sp modelId="{6D11E9FA-D034-4A3D-B0E9-79FD75E88D23}">
      <dsp:nvSpPr>
        <dsp:cNvPr id="0" name=""/>
        <dsp:cNvSpPr/>
      </dsp:nvSpPr>
      <dsp:spPr>
        <a:xfrm>
          <a:off x="3259245" y="3340101"/>
          <a:ext cx="2009206" cy="198745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8453" tIns="103344" rIns="98453" bIns="103344" numCol="1" spcCol="1270" anchor="ctr" anchorCtr="0">
          <a:noAutofit/>
        </a:bodyPr>
        <a:lstStyle/>
        <a:p>
          <a:pPr marL="0" lvl="0" indent="0" algn="ctr" defTabSz="533400">
            <a:lnSpc>
              <a:spcPct val="100000"/>
            </a:lnSpc>
            <a:spcBef>
              <a:spcPct val="0"/>
            </a:spcBef>
            <a:spcAft>
              <a:spcPct val="35000"/>
            </a:spcAft>
            <a:buNone/>
          </a:pPr>
          <a:r>
            <a:rPr lang="en-US" sz="1200" kern="1200" dirty="0"/>
            <a:t>Can the items and services not routinely provided outside of the clinical trial to patients with the same disease be billed to Medicare ?(do they qualify per  Medicare definition of routine care per NCD310.1 and if so, justification needs to be documented)</a:t>
          </a:r>
        </a:p>
      </dsp:txBody>
      <dsp:txXfrm>
        <a:off x="3259245" y="3340101"/>
        <a:ext cx="2009206" cy="19874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455F0-2DF6-4201-9667-7E98C8CBCD6E}">
      <dsp:nvSpPr>
        <dsp:cNvPr id="0" name=""/>
        <dsp:cNvSpPr/>
      </dsp:nvSpPr>
      <dsp:spPr>
        <a:xfrm rot="3681440">
          <a:off x="4148243" y="3202768"/>
          <a:ext cx="843766" cy="27333"/>
        </a:xfrm>
        <a:custGeom>
          <a:avLst/>
          <a:gdLst/>
          <a:ahLst/>
          <a:cxnLst/>
          <a:rect l="0" t="0" r="0" b="0"/>
          <a:pathLst>
            <a:path>
              <a:moveTo>
                <a:pt x="0" y="13666"/>
              </a:moveTo>
              <a:lnTo>
                <a:pt x="843766" y="13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01F194-4740-4C41-ADDC-38ED0F1BB174}">
      <dsp:nvSpPr>
        <dsp:cNvPr id="0" name=""/>
        <dsp:cNvSpPr/>
      </dsp:nvSpPr>
      <dsp:spPr>
        <a:xfrm rot="1311792">
          <a:off x="4610841" y="2595788"/>
          <a:ext cx="604011" cy="27333"/>
        </a:xfrm>
        <a:custGeom>
          <a:avLst/>
          <a:gdLst/>
          <a:ahLst/>
          <a:cxnLst/>
          <a:rect l="0" t="0" r="0" b="0"/>
          <a:pathLst>
            <a:path>
              <a:moveTo>
                <a:pt x="0" y="13666"/>
              </a:moveTo>
              <a:lnTo>
                <a:pt x="604011" y="13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C6C110-3AF2-4287-9944-2395B32066AD}">
      <dsp:nvSpPr>
        <dsp:cNvPr id="0" name=""/>
        <dsp:cNvSpPr/>
      </dsp:nvSpPr>
      <dsp:spPr>
        <a:xfrm rot="20288208">
          <a:off x="4610841" y="1902841"/>
          <a:ext cx="604011" cy="27333"/>
        </a:xfrm>
        <a:custGeom>
          <a:avLst/>
          <a:gdLst/>
          <a:ahLst/>
          <a:cxnLst/>
          <a:rect l="0" t="0" r="0" b="0"/>
          <a:pathLst>
            <a:path>
              <a:moveTo>
                <a:pt x="0" y="13666"/>
              </a:moveTo>
              <a:lnTo>
                <a:pt x="604011" y="13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C9DD0E-D1E7-4851-A7A3-DEA128C330AA}">
      <dsp:nvSpPr>
        <dsp:cNvPr id="0" name=""/>
        <dsp:cNvSpPr/>
      </dsp:nvSpPr>
      <dsp:spPr>
        <a:xfrm rot="17918560">
          <a:off x="4148243" y="1295861"/>
          <a:ext cx="843766" cy="27333"/>
        </a:xfrm>
        <a:custGeom>
          <a:avLst/>
          <a:gdLst/>
          <a:ahLst/>
          <a:cxnLst/>
          <a:rect l="0" t="0" r="0" b="0"/>
          <a:pathLst>
            <a:path>
              <a:moveTo>
                <a:pt x="0" y="13666"/>
              </a:moveTo>
              <a:lnTo>
                <a:pt x="843766" y="13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792B06-3572-4F57-8385-67EF9251CBDE}">
      <dsp:nvSpPr>
        <dsp:cNvPr id="0" name=""/>
        <dsp:cNvSpPr/>
      </dsp:nvSpPr>
      <dsp:spPr>
        <a:xfrm>
          <a:off x="3216225" y="1429841"/>
          <a:ext cx="1666279" cy="166627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58ACBD-0B00-410E-BA15-4A67069EB21E}">
      <dsp:nvSpPr>
        <dsp:cNvPr id="0" name=""/>
        <dsp:cNvSpPr/>
      </dsp:nvSpPr>
      <dsp:spPr>
        <a:xfrm>
          <a:off x="4512087" y="677"/>
          <a:ext cx="999767" cy="9997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Primary Investigator has a new protocol</a:t>
          </a:r>
        </a:p>
      </dsp:txBody>
      <dsp:txXfrm>
        <a:off x="4658499" y="147089"/>
        <a:ext cx="706943" cy="706943"/>
      </dsp:txXfrm>
    </dsp:sp>
    <dsp:sp modelId="{A8123A3A-D73C-4AA8-AA02-367F5FEE2186}">
      <dsp:nvSpPr>
        <dsp:cNvPr id="0" name=""/>
        <dsp:cNvSpPr/>
      </dsp:nvSpPr>
      <dsp:spPr>
        <a:xfrm>
          <a:off x="5157178" y="1118006"/>
          <a:ext cx="999767" cy="9997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What do they expect to be clinical care</a:t>
          </a:r>
        </a:p>
      </dsp:txBody>
      <dsp:txXfrm>
        <a:off x="5303590" y="1264418"/>
        <a:ext cx="706943" cy="706943"/>
      </dsp:txXfrm>
    </dsp:sp>
    <dsp:sp modelId="{622FDA0A-5203-4D32-A1B9-F149F6B5817A}">
      <dsp:nvSpPr>
        <dsp:cNvPr id="0" name=""/>
        <dsp:cNvSpPr/>
      </dsp:nvSpPr>
      <dsp:spPr>
        <a:xfrm>
          <a:off x="6256922" y="1118006"/>
          <a:ext cx="1499651" cy="999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Visits</a:t>
          </a:r>
        </a:p>
        <a:p>
          <a:pPr marL="114300" lvl="1" indent="-114300" algn="l" defTabSz="577850">
            <a:lnSpc>
              <a:spcPct val="90000"/>
            </a:lnSpc>
            <a:spcBef>
              <a:spcPct val="0"/>
            </a:spcBef>
            <a:spcAft>
              <a:spcPct val="15000"/>
            </a:spcAft>
            <a:buChar char="•"/>
          </a:pPr>
          <a:r>
            <a:rPr lang="en-US" sz="1300" kern="1200" dirty="0"/>
            <a:t>Labs</a:t>
          </a:r>
        </a:p>
        <a:p>
          <a:pPr marL="114300" lvl="1" indent="-114300" algn="l" defTabSz="577850">
            <a:lnSpc>
              <a:spcPct val="90000"/>
            </a:lnSpc>
            <a:spcBef>
              <a:spcPct val="0"/>
            </a:spcBef>
            <a:spcAft>
              <a:spcPct val="15000"/>
            </a:spcAft>
            <a:buChar char="•"/>
          </a:pPr>
          <a:endParaRPr lang="en-US" sz="1300" kern="1200" dirty="0"/>
        </a:p>
      </dsp:txBody>
      <dsp:txXfrm>
        <a:off x="6256922" y="1118006"/>
        <a:ext cx="1499651" cy="999767"/>
      </dsp:txXfrm>
    </dsp:sp>
    <dsp:sp modelId="{F72BDC55-B209-40A4-AFE7-E0D903F6A127}">
      <dsp:nvSpPr>
        <dsp:cNvPr id="0" name=""/>
        <dsp:cNvSpPr/>
      </dsp:nvSpPr>
      <dsp:spPr>
        <a:xfrm>
          <a:off x="5157178" y="2408188"/>
          <a:ext cx="999767" cy="9997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What do they expect the Sponsor to provide</a:t>
          </a:r>
        </a:p>
      </dsp:txBody>
      <dsp:txXfrm>
        <a:off x="5303590" y="2554600"/>
        <a:ext cx="706943" cy="706943"/>
      </dsp:txXfrm>
    </dsp:sp>
    <dsp:sp modelId="{F86CA17B-F06D-45CD-8AC1-EDF22CD09A38}">
      <dsp:nvSpPr>
        <dsp:cNvPr id="0" name=""/>
        <dsp:cNvSpPr/>
      </dsp:nvSpPr>
      <dsp:spPr>
        <a:xfrm>
          <a:off x="6256922" y="2408188"/>
          <a:ext cx="1499651" cy="999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Drug</a:t>
          </a:r>
        </a:p>
        <a:p>
          <a:pPr marL="114300" lvl="1" indent="-114300" algn="l" defTabSz="577850">
            <a:lnSpc>
              <a:spcPct val="90000"/>
            </a:lnSpc>
            <a:spcBef>
              <a:spcPct val="0"/>
            </a:spcBef>
            <a:spcAft>
              <a:spcPct val="15000"/>
            </a:spcAft>
            <a:buChar char="•"/>
          </a:pPr>
          <a:r>
            <a:rPr lang="en-US" sz="1300" kern="1200" dirty="0"/>
            <a:t>Monetary support over the drug</a:t>
          </a:r>
        </a:p>
      </dsp:txBody>
      <dsp:txXfrm>
        <a:off x="6256922" y="2408188"/>
        <a:ext cx="1499651" cy="999767"/>
      </dsp:txXfrm>
    </dsp:sp>
    <dsp:sp modelId="{7585FE47-B1DA-410F-961E-6157518D7CF5}">
      <dsp:nvSpPr>
        <dsp:cNvPr id="0" name=""/>
        <dsp:cNvSpPr/>
      </dsp:nvSpPr>
      <dsp:spPr>
        <a:xfrm>
          <a:off x="4512087" y="3525517"/>
          <a:ext cx="999767" cy="9997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What Collaborative Studies do they want to include</a:t>
          </a:r>
        </a:p>
      </dsp:txBody>
      <dsp:txXfrm>
        <a:off x="4658499" y="3671929"/>
        <a:ext cx="706943" cy="706943"/>
      </dsp:txXfrm>
    </dsp:sp>
    <dsp:sp modelId="{E8DB3B73-BFF3-465F-8FBE-1857549CE86C}">
      <dsp:nvSpPr>
        <dsp:cNvPr id="0" name=""/>
        <dsp:cNvSpPr/>
      </dsp:nvSpPr>
      <dsp:spPr>
        <a:xfrm>
          <a:off x="5611832" y="3525517"/>
          <a:ext cx="1499651" cy="999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Pharmacokinetic studies</a:t>
          </a:r>
        </a:p>
        <a:p>
          <a:pPr marL="114300" lvl="1" indent="-114300" algn="l" defTabSz="577850">
            <a:lnSpc>
              <a:spcPct val="90000"/>
            </a:lnSpc>
            <a:spcBef>
              <a:spcPct val="0"/>
            </a:spcBef>
            <a:spcAft>
              <a:spcPct val="15000"/>
            </a:spcAft>
            <a:buChar char="•"/>
          </a:pPr>
          <a:r>
            <a:rPr lang="en-US" sz="1300" kern="1200" dirty="0"/>
            <a:t>Genomic Studies</a:t>
          </a:r>
        </a:p>
        <a:p>
          <a:pPr marL="114300" lvl="1" indent="-114300" algn="l" defTabSz="577850">
            <a:lnSpc>
              <a:spcPct val="90000"/>
            </a:lnSpc>
            <a:spcBef>
              <a:spcPct val="0"/>
            </a:spcBef>
            <a:spcAft>
              <a:spcPct val="15000"/>
            </a:spcAft>
            <a:buChar char="•"/>
          </a:pPr>
          <a:r>
            <a:rPr lang="en-US" sz="1300" kern="1200" dirty="0"/>
            <a:t>Diagnostic Imaging</a:t>
          </a:r>
        </a:p>
        <a:p>
          <a:pPr marL="114300" lvl="1" indent="-114300" algn="l" defTabSz="577850">
            <a:lnSpc>
              <a:spcPct val="90000"/>
            </a:lnSpc>
            <a:spcBef>
              <a:spcPct val="0"/>
            </a:spcBef>
            <a:spcAft>
              <a:spcPct val="15000"/>
            </a:spcAft>
            <a:buChar char="•"/>
          </a:pPr>
          <a:endParaRPr lang="en-US" sz="1300" kern="1200" dirty="0"/>
        </a:p>
      </dsp:txBody>
      <dsp:txXfrm>
        <a:off x="5611832" y="3525517"/>
        <a:ext cx="1499651" cy="99976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A4E047-B8BE-4657-B988-F7082FAF09F1}" type="datetimeFigureOut">
              <a:rPr lang="en-US" smtClean="0"/>
              <a:t>3/22/2021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4880A-ED14-46CA-8D08-FE3F9881436A}" type="slidenum">
              <a:rPr lang="en-US" smtClean="0"/>
              <a:t>‹#›</a:t>
            </a:fld>
            <a:endParaRPr lang="en-US"/>
          </a:p>
        </p:txBody>
      </p:sp>
    </p:spTree>
    <p:extLst>
      <p:ext uri="{BB962C8B-B14F-4D97-AF65-F5344CB8AC3E}">
        <p14:creationId xmlns:p14="http://schemas.microsoft.com/office/powerpoint/2010/main" val="315598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2B62E-3349-4549-9644-E2FB0F0D230D}" type="slidenum">
              <a:rPr lang="en-US" smtClean="0"/>
              <a:t>4</a:t>
            </a:fld>
            <a:endParaRPr lang="en-US" dirty="0"/>
          </a:p>
        </p:txBody>
      </p:sp>
    </p:spTree>
    <p:extLst>
      <p:ext uri="{BB962C8B-B14F-4D97-AF65-F5344CB8AC3E}">
        <p14:creationId xmlns:p14="http://schemas.microsoft.com/office/powerpoint/2010/main" val="4267610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aseline="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3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69326E1-7425-412B-9C2E-1DBC2B605DC9}" type="datetimeFigureOut">
              <a:rPr lang="en-US"/>
              <a:pPr>
                <a:defRPr/>
              </a:pPr>
              <a:t>3/22/2021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249D2BF-0F02-44F0-B67C-E4657794B31E}" type="slidenum">
              <a:rPr lang="en-US" altLang="en-US"/>
              <a:pPr/>
              <a:t>‹#›</a:t>
            </a:fld>
            <a:endParaRPr lang="en-US" altLang="en-US" dirty="0"/>
          </a:p>
        </p:txBody>
      </p:sp>
    </p:spTree>
    <p:extLst>
      <p:ext uri="{BB962C8B-B14F-4D97-AF65-F5344CB8AC3E}">
        <p14:creationId xmlns:p14="http://schemas.microsoft.com/office/powerpoint/2010/main" val="103726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A27FB3-F8B6-4B73-B287-413E7B780D95}" type="datetimeFigureOut">
              <a:rPr lang="en-US"/>
              <a:pPr>
                <a:defRPr/>
              </a:pPr>
              <a:t>3/22/2021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F73BE87-9CFB-44FE-AECD-A1AB2DFA94CF}" type="slidenum">
              <a:rPr lang="en-US" altLang="en-US"/>
              <a:pPr/>
              <a:t>‹#›</a:t>
            </a:fld>
            <a:endParaRPr lang="en-US" altLang="en-US" dirty="0"/>
          </a:p>
        </p:txBody>
      </p:sp>
    </p:spTree>
    <p:extLst>
      <p:ext uri="{BB962C8B-B14F-4D97-AF65-F5344CB8AC3E}">
        <p14:creationId xmlns:p14="http://schemas.microsoft.com/office/powerpoint/2010/main" val="972309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16591D-4D3F-48B1-B2E8-063FCB476E84}" type="datetimeFigureOut">
              <a:rPr lang="en-US"/>
              <a:pPr>
                <a:defRPr/>
              </a:pPr>
              <a:t>3/22/2021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585A363-5879-487A-B954-C82612C990CA}" type="slidenum">
              <a:rPr lang="en-US" altLang="en-US"/>
              <a:pPr/>
              <a:t>‹#›</a:t>
            </a:fld>
            <a:endParaRPr lang="en-US" altLang="en-US" dirty="0"/>
          </a:p>
        </p:txBody>
      </p:sp>
    </p:spTree>
    <p:extLst>
      <p:ext uri="{BB962C8B-B14F-4D97-AF65-F5344CB8AC3E}">
        <p14:creationId xmlns:p14="http://schemas.microsoft.com/office/powerpoint/2010/main" val="168095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normalizeH="0" baseline="0"/>
            </a:lvl1pPr>
          </a:lstStyle>
          <a:p>
            <a:r>
              <a:rPr lang="en-US" dirty="0"/>
              <a:t>Click to edit Master title style</a:t>
            </a:r>
          </a:p>
        </p:txBody>
      </p:sp>
      <p:sp>
        <p:nvSpPr>
          <p:cNvPr id="3" name="Content Placeholder 2"/>
          <p:cNvSpPr>
            <a:spLocks noGrp="1"/>
          </p:cNvSpPr>
          <p:nvPr>
            <p:ph idx="1"/>
          </p:nvPr>
        </p:nvSpPr>
        <p:spPr/>
        <p:txBody>
          <a:bodyPr/>
          <a:lstStyle>
            <a:lvl1pPr>
              <a:defRPr baseline="0"/>
            </a:lvl1pPr>
            <a:lvl2pPr>
              <a:defRPr baseline="0"/>
            </a:lvl2pPr>
            <a:lvl3pPr>
              <a:defRPr baseline="0"/>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DACDC910-434A-4891-BD23-C40C00C022D1}" type="datetimeFigureOut">
              <a:rPr lang="en-US"/>
              <a:pPr>
                <a:defRPr/>
              </a:pPr>
              <a:t>3/22/2021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1B1FCC54-91CA-4353-BF43-DB91DCE25849}" type="slidenum">
              <a:rPr lang="en-US" altLang="en-US"/>
              <a:pPr/>
              <a:t>‹#›</a:t>
            </a:fld>
            <a:endParaRPr lang="en-US" altLang="en-US" dirty="0"/>
          </a:p>
        </p:txBody>
      </p:sp>
    </p:spTree>
    <p:extLst>
      <p:ext uri="{BB962C8B-B14F-4D97-AF65-F5344CB8AC3E}">
        <p14:creationId xmlns:p14="http://schemas.microsoft.com/office/powerpoint/2010/main" val="429288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3B27C43-FE70-4324-87C3-A0D0B4374A37}" type="datetimeFigureOut">
              <a:rPr lang="en-US"/>
              <a:pPr>
                <a:defRPr/>
              </a:pPr>
              <a:t>3/22/2021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63253029-AE3A-41C2-93DA-96E167A2181C}" type="slidenum">
              <a:rPr lang="en-US" altLang="en-US"/>
              <a:pPr/>
              <a:t>‹#›</a:t>
            </a:fld>
            <a:endParaRPr lang="en-US" altLang="en-US" dirty="0"/>
          </a:p>
        </p:txBody>
      </p:sp>
    </p:spTree>
    <p:extLst>
      <p:ext uri="{BB962C8B-B14F-4D97-AF65-F5344CB8AC3E}">
        <p14:creationId xmlns:p14="http://schemas.microsoft.com/office/powerpoint/2010/main" val="2347115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aseline="0"/>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baseline="0"/>
            </a:lvl2pPr>
            <a:lvl3pPr>
              <a:defRPr sz="2000" baseline="0"/>
            </a:lvl3pPr>
            <a:lvl4pPr>
              <a:defRPr sz="1800" baseline="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F3F2C5F-CDE5-450C-81A5-DF543A259D9E}" type="datetimeFigureOut">
              <a:rPr lang="en-US"/>
              <a:pPr>
                <a:defRPr/>
              </a:pPr>
              <a:t>3/22/2021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03C3A2F2-6420-44B0-8D9F-1969BC958D1B}" type="slidenum">
              <a:rPr lang="en-US" altLang="en-US"/>
              <a:pPr/>
              <a:t>‹#›</a:t>
            </a:fld>
            <a:endParaRPr lang="en-US" altLang="en-US" dirty="0"/>
          </a:p>
        </p:txBody>
      </p:sp>
    </p:spTree>
    <p:extLst>
      <p:ext uri="{BB962C8B-B14F-4D97-AF65-F5344CB8AC3E}">
        <p14:creationId xmlns:p14="http://schemas.microsoft.com/office/powerpoint/2010/main" val="23179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E142FA8-841A-4995-966F-987235E80F3F}" type="datetimeFigureOut">
              <a:rPr lang="en-US"/>
              <a:pPr>
                <a:defRPr/>
              </a:pPr>
              <a:t>3/22/2021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F4FFA074-5CFF-4E7A-8463-63013790B009}" type="slidenum">
              <a:rPr lang="en-US" altLang="en-US"/>
              <a:pPr/>
              <a:t>‹#›</a:t>
            </a:fld>
            <a:endParaRPr lang="en-US" altLang="en-US" dirty="0"/>
          </a:p>
        </p:txBody>
      </p:sp>
    </p:spTree>
    <p:extLst>
      <p:ext uri="{BB962C8B-B14F-4D97-AF65-F5344CB8AC3E}">
        <p14:creationId xmlns:p14="http://schemas.microsoft.com/office/powerpoint/2010/main" val="1539423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0BF3A68-2DB4-4755-BA05-FEBD3BAE9B41}" type="datetimeFigureOut">
              <a:rPr lang="en-US"/>
              <a:pPr>
                <a:defRPr/>
              </a:pPr>
              <a:t>3/22/2021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1E73B1AF-50A4-4784-8CD0-2090B8F0982F}" type="slidenum">
              <a:rPr lang="en-US" altLang="en-US"/>
              <a:pPr/>
              <a:t>‹#›</a:t>
            </a:fld>
            <a:endParaRPr lang="en-US" altLang="en-US" dirty="0"/>
          </a:p>
        </p:txBody>
      </p:sp>
    </p:spTree>
    <p:extLst>
      <p:ext uri="{BB962C8B-B14F-4D97-AF65-F5344CB8AC3E}">
        <p14:creationId xmlns:p14="http://schemas.microsoft.com/office/powerpoint/2010/main" val="3323039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9AD372-B965-446B-9AC3-7AA1FA2DABE7}" type="datetimeFigureOut">
              <a:rPr lang="en-US"/>
              <a:pPr>
                <a:defRPr/>
              </a:pPr>
              <a:t>3/22/2021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ED7E0EC7-B863-4DDE-A4C9-77A4F7AFB301}" type="slidenum">
              <a:rPr lang="en-US" altLang="en-US"/>
              <a:pPr/>
              <a:t>‹#›</a:t>
            </a:fld>
            <a:endParaRPr lang="en-US" altLang="en-US" dirty="0"/>
          </a:p>
        </p:txBody>
      </p:sp>
    </p:spTree>
    <p:extLst>
      <p:ext uri="{BB962C8B-B14F-4D97-AF65-F5344CB8AC3E}">
        <p14:creationId xmlns:p14="http://schemas.microsoft.com/office/powerpoint/2010/main" val="1323460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36B3865-0B93-447B-94DD-0F09CEB558F8}" type="datetimeFigureOut">
              <a:rPr lang="en-US"/>
              <a:pPr>
                <a:defRPr/>
              </a:pPr>
              <a:t>3/22/2021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4AE17A61-A203-4187-8EC3-6A64C37ABF84}" type="slidenum">
              <a:rPr lang="en-US" altLang="en-US"/>
              <a:pPr/>
              <a:t>‹#›</a:t>
            </a:fld>
            <a:endParaRPr lang="en-US" altLang="en-US" dirty="0"/>
          </a:p>
        </p:txBody>
      </p:sp>
    </p:spTree>
    <p:extLst>
      <p:ext uri="{BB962C8B-B14F-4D97-AF65-F5344CB8AC3E}">
        <p14:creationId xmlns:p14="http://schemas.microsoft.com/office/powerpoint/2010/main" val="2358355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EF3060-7203-42FD-90BB-782AB74A9269}" type="datetimeFigureOut">
              <a:rPr lang="en-US"/>
              <a:pPr>
                <a:defRPr/>
              </a:pPr>
              <a:t>3/22/2021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3710B9AE-A222-4D1C-ABA3-7C48C1294902}" type="slidenum">
              <a:rPr lang="en-US" altLang="en-US"/>
              <a:pPr/>
              <a:t>‹#›</a:t>
            </a:fld>
            <a:endParaRPr lang="en-US" altLang="en-US" dirty="0"/>
          </a:p>
        </p:txBody>
      </p:sp>
    </p:spTree>
    <p:extLst>
      <p:ext uri="{BB962C8B-B14F-4D97-AF65-F5344CB8AC3E}">
        <p14:creationId xmlns:p14="http://schemas.microsoft.com/office/powerpoint/2010/main" val="1535725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206A299-CD4A-4E36-ACB4-750FAE014C9C}" type="datetimeFigureOut">
              <a:rPr lang="en-US"/>
              <a:pPr>
                <a:defRPr/>
              </a:pPr>
              <a:t>3/22/2021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FB3E53D-034A-4F03-B0CA-70A39929D93B}" type="slidenum">
              <a:rPr lang="en-US" altLang="en-US"/>
              <a:pPr/>
              <a:t>‹#›</a:t>
            </a:fld>
            <a:endParaRPr lang="en-US" altLang="en-US" dirty="0"/>
          </a:p>
        </p:txBody>
      </p:sp>
      <p:sp>
        <p:nvSpPr>
          <p:cNvPr id="9" name="Freeform 8"/>
          <p:cNvSpPr/>
          <p:nvPr/>
        </p:nvSpPr>
        <p:spPr>
          <a:xfrm>
            <a:off x="0" y="0"/>
            <a:ext cx="4064000" cy="5410200"/>
          </a:xfrm>
          <a:custGeom>
            <a:avLst/>
            <a:gdLst>
              <a:gd name="connsiteX0" fmla="*/ 0 w 2590800"/>
              <a:gd name="connsiteY0" fmla="*/ 0 h 6858000"/>
              <a:gd name="connsiteX1" fmla="*/ 2590800 w 2590800"/>
              <a:gd name="connsiteY1" fmla="*/ 0 h 6858000"/>
              <a:gd name="connsiteX2" fmla="*/ 2590800 w 2590800"/>
              <a:gd name="connsiteY2" fmla="*/ 6858000 h 6858000"/>
              <a:gd name="connsiteX3" fmla="*/ 0 w 2590800"/>
              <a:gd name="connsiteY3" fmla="*/ 6858000 h 6858000"/>
              <a:gd name="connsiteX4" fmla="*/ 0 w 2590800"/>
              <a:gd name="connsiteY4" fmla="*/ 0 h 6858000"/>
              <a:gd name="connsiteX0" fmla="*/ 0 w 2590800"/>
              <a:gd name="connsiteY0" fmla="*/ 0 h 6858000"/>
              <a:gd name="connsiteX1" fmla="*/ 2590800 w 2590800"/>
              <a:gd name="connsiteY1" fmla="*/ 0 h 6858000"/>
              <a:gd name="connsiteX2" fmla="*/ 838200 w 2590800"/>
              <a:gd name="connsiteY2" fmla="*/ 6858000 h 6858000"/>
              <a:gd name="connsiteX3" fmla="*/ 0 w 2590800"/>
              <a:gd name="connsiteY3" fmla="*/ 6858000 h 6858000"/>
              <a:gd name="connsiteX4" fmla="*/ 0 w 2590800"/>
              <a:gd name="connsiteY4" fmla="*/ 0 h 6858000"/>
              <a:gd name="connsiteX0" fmla="*/ 0 w 2590800"/>
              <a:gd name="connsiteY0" fmla="*/ 0 h 6858000"/>
              <a:gd name="connsiteX1" fmla="*/ 2590800 w 2590800"/>
              <a:gd name="connsiteY1" fmla="*/ 0 h 6858000"/>
              <a:gd name="connsiteX2" fmla="*/ 152400 w 2590800"/>
              <a:gd name="connsiteY2" fmla="*/ 6858000 h 6858000"/>
              <a:gd name="connsiteX3" fmla="*/ 0 w 2590800"/>
              <a:gd name="connsiteY3" fmla="*/ 6858000 h 6858000"/>
              <a:gd name="connsiteX4" fmla="*/ 0 w 2590800"/>
              <a:gd name="connsiteY4" fmla="*/ 0 h 6858000"/>
              <a:gd name="connsiteX0" fmla="*/ 0 w 2590800"/>
              <a:gd name="connsiteY0" fmla="*/ 0 h 6858000"/>
              <a:gd name="connsiteX1" fmla="*/ 2590800 w 2590800"/>
              <a:gd name="connsiteY1" fmla="*/ 0 h 6858000"/>
              <a:gd name="connsiteX2" fmla="*/ 152400 w 2590800"/>
              <a:gd name="connsiteY2" fmla="*/ 6858000 h 6858000"/>
              <a:gd name="connsiteX3" fmla="*/ 0 w 2590800"/>
              <a:gd name="connsiteY3" fmla="*/ 6858000 h 6858000"/>
              <a:gd name="connsiteX4" fmla="*/ 0 w 2590800"/>
              <a:gd name="connsiteY4" fmla="*/ 0 h 6858000"/>
              <a:gd name="connsiteX0" fmla="*/ 0 w 2590800"/>
              <a:gd name="connsiteY0" fmla="*/ 0 h 6858000"/>
              <a:gd name="connsiteX1" fmla="*/ 2590800 w 2590800"/>
              <a:gd name="connsiteY1" fmla="*/ 0 h 6858000"/>
              <a:gd name="connsiteX2" fmla="*/ 152400 w 2590800"/>
              <a:gd name="connsiteY2" fmla="*/ 6858000 h 6858000"/>
              <a:gd name="connsiteX3" fmla="*/ 0 w 2590800"/>
              <a:gd name="connsiteY3" fmla="*/ 6858000 h 6858000"/>
              <a:gd name="connsiteX4" fmla="*/ 0 w 2590800"/>
              <a:gd name="connsiteY4" fmla="*/ 0 h 6858000"/>
              <a:gd name="connsiteX0" fmla="*/ 0 w 2590800"/>
              <a:gd name="connsiteY0" fmla="*/ 0 h 6858000"/>
              <a:gd name="connsiteX1" fmla="*/ 2590800 w 2590800"/>
              <a:gd name="connsiteY1" fmla="*/ 0 h 6858000"/>
              <a:gd name="connsiteX2" fmla="*/ 152400 w 2590800"/>
              <a:gd name="connsiteY2" fmla="*/ 6858000 h 6858000"/>
              <a:gd name="connsiteX3" fmla="*/ 0 w 2590800"/>
              <a:gd name="connsiteY3" fmla="*/ 6858000 h 6858000"/>
              <a:gd name="connsiteX4" fmla="*/ 0 w 2590800"/>
              <a:gd name="connsiteY4" fmla="*/ 0 h 6858000"/>
              <a:gd name="connsiteX0" fmla="*/ 0 w 2590800"/>
              <a:gd name="connsiteY0" fmla="*/ 0 h 6858000"/>
              <a:gd name="connsiteX1" fmla="*/ 2590800 w 2590800"/>
              <a:gd name="connsiteY1" fmla="*/ 0 h 6858000"/>
              <a:gd name="connsiteX2" fmla="*/ 152400 w 2590800"/>
              <a:gd name="connsiteY2" fmla="*/ 6172200 h 6858000"/>
              <a:gd name="connsiteX3" fmla="*/ 0 w 2590800"/>
              <a:gd name="connsiteY3" fmla="*/ 6858000 h 6858000"/>
              <a:gd name="connsiteX4" fmla="*/ 0 w 2590800"/>
              <a:gd name="connsiteY4" fmla="*/ 0 h 6858000"/>
              <a:gd name="connsiteX0" fmla="*/ 0 w 2590800"/>
              <a:gd name="connsiteY0" fmla="*/ 0 h 6858000"/>
              <a:gd name="connsiteX1" fmla="*/ 2590800 w 2590800"/>
              <a:gd name="connsiteY1" fmla="*/ 0 h 6858000"/>
              <a:gd name="connsiteX2" fmla="*/ 152400 w 2590800"/>
              <a:gd name="connsiteY2" fmla="*/ 6172200 h 6858000"/>
              <a:gd name="connsiteX3" fmla="*/ 135467 w 2590800"/>
              <a:gd name="connsiteY3" fmla="*/ 6011333 h 6858000"/>
              <a:gd name="connsiteX4" fmla="*/ 0 w 2590800"/>
              <a:gd name="connsiteY4" fmla="*/ 6858000 h 6858000"/>
              <a:gd name="connsiteX5" fmla="*/ 0 w 2590800"/>
              <a:gd name="connsiteY5" fmla="*/ 0 h 6858000"/>
              <a:gd name="connsiteX0" fmla="*/ 0 w 2613378"/>
              <a:gd name="connsiteY0" fmla="*/ 0 h 6858000"/>
              <a:gd name="connsiteX1" fmla="*/ 2590800 w 2613378"/>
              <a:gd name="connsiteY1" fmla="*/ 0 h 6858000"/>
              <a:gd name="connsiteX2" fmla="*/ 135467 w 2613378"/>
              <a:gd name="connsiteY2" fmla="*/ 6011333 h 6858000"/>
              <a:gd name="connsiteX3" fmla="*/ 0 w 2613378"/>
              <a:gd name="connsiteY3" fmla="*/ 6858000 h 6858000"/>
              <a:gd name="connsiteX4" fmla="*/ 0 w 2613378"/>
              <a:gd name="connsiteY4" fmla="*/ 0 h 6858000"/>
              <a:gd name="connsiteX0" fmla="*/ 0 w 2590800"/>
              <a:gd name="connsiteY0" fmla="*/ 0 h 6858000"/>
              <a:gd name="connsiteX1" fmla="*/ 2590800 w 2590800"/>
              <a:gd name="connsiteY1" fmla="*/ 0 h 6858000"/>
              <a:gd name="connsiteX2" fmla="*/ 0 w 2590800"/>
              <a:gd name="connsiteY2" fmla="*/ 6858000 h 6858000"/>
              <a:gd name="connsiteX3" fmla="*/ 0 w 2590800"/>
              <a:gd name="connsiteY3" fmla="*/ 0 h 6858000"/>
              <a:gd name="connsiteX0" fmla="*/ 0 w 2590800"/>
              <a:gd name="connsiteY0" fmla="*/ 0 h 6858000"/>
              <a:gd name="connsiteX1" fmla="*/ 2590800 w 2590800"/>
              <a:gd name="connsiteY1" fmla="*/ 0 h 6858000"/>
              <a:gd name="connsiteX2" fmla="*/ 0 w 2590800"/>
              <a:gd name="connsiteY2" fmla="*/ 6858000 h 6858000"/>
              <a:gd name="connsiteX3" fmla="*/ 0 w 2590800"/>
              <a:gd name="connsiteY3" fmla="*/ 0 h 6858000"/>
              <a:gd name="connsiteX0" fmla="*/ 0 w 2590800"/>
              <a:gd name="connsiteY0" fmla="*/ 0 h 5715000"/>
              <a:gd name="connsiteX1" fmla="*/ 2590800 w 2590800"/>
              <a:gd name="connsiteY1" fmla="*/ 0 h 5715000"/>
              <a:gd name="connsiteX2" fmla="*/ 0 w 2590800"/>
              <a:gd name="connsiteY2" fmla="*/ 5715000 h 5715000"/>
              <a:gd name="connsiteX3" fmla="*/ 0 w 2590800"/>
              <a:gd name="connsiteY3" fmla="*/ 0 h 5715000"/>
              <a:gd name="connsiteX0" fmla="*/ 0 w 2590800"/>
              <a:gd name="connsiteY0" fmla="*/ 0 h 5715000"/>
              <a:gd name="connsiteX1" fmla="*/ 2590800 w 2590800"/>
              <a:gd name="connsiteY1" fmla="*/ 0 h 5715000"/>
              <a:gd name="connsiteX2" fmla="*/ 0 w 2590800"/>
              <a:gd name="connsiteY2" fmla="*/ 5715000 h 5715000"/>
              <a:gd name="connsiteX3" fmla="*/ 0 w 2590800"/>
              <a:gd name="connsiteY3" fmla="*/ 0 h 5715000"/>
              <a:gd name="connsiteX0" fmla="*/ 0 w 2590800"/>
              <a:gd name="connsiteY0" fmla="*/ 0 h 5715000"/>
              <a:gd name="connsiteX1" fmla="*/ 2590800 w 2590800"/>
              <a:gd name="connsiteY1" fmla="*/ 0 h 5715000"/>
              <a:gd name="connsiteX2" fmla="*/ 0 w 2590800"/>
              <a:gd name="connsiteY2" fmla="*/ 5715000 h 5715000"/>
              <a:gd name="connsiteX3" fmla="*/ 0 w 2590800"/>
              <a:gd name="connsiteY3" fmla="*/ 0 h 5715000"/>
              <a:gd name="connsiteX0" fmla="*/ 0 w 2590800"/>
              <a:gd name="connsiteY0" fmla="*/ 0 h 5715000"/>
              <a:gd name="connsiteX1" fmla="*/ 2590800 w 2590800"/>
              <a:gd name="connsiteY1" fmla="*/ 0 h 5715000"/>
              <a:gd name="connsiteX2" fmla="*/ 0 w 2590800"/>
              <a:gd name="connsiteY2" fmla="*/ 5715000 h 5715000"/>
              <a:gd name="connsiteX3" fmla="*/ 0 w 2590800"/>
              <a:gd name="connsiteY3" fmla="*/ 0 h 5715000"/>
              <a:gd name="connsiteX0" fmla="*/ 0 w 3048000"/>
              <a:gd name="connsiteY0" fmla="*/ 0 h 5715000"/>
              <a:gd name="connsiteX1" fmla="*/ 3048000 w 3048000"/>
              <a:gd name="connsiteY1" fmla="*/ 0 h 5715000"/>
              <a:gd name="connsiteX2" fmla="*/ 0 w 3048000"/>
              <a:gd name="connsiteY2" fmla="*/ 5715000 h 5715000"/>
              <a:gd name="connsiteX3" fmla="*/ 0 w 3048000"/>
              <a:gd name="connsiteY3" fmla="*/ 0 h 5715000"/>
              <a:gd name="connsiteX0" fmla="*/ 0 w 3048000"/>
              <a:gd name="connsiteY0" fmla="*/ 0 h 5715000"/>
              <a:gd name="connsiteX1" fmla="*/ 3048000 w 3048000"/>
              <a:gd name="connsiteY1" fmla="*/ 0 h 5715000"/>
              <a:gd name="connsiteX2" fmla="*/ 0 w 3048000"/>
              <a:gd name="connsiteY2" fmla="*/ 5715000 h 5715000"/>
              <a:gd name="connsiteX3" fmla="*/ 0 w 3048000"/>
              <a:gd name="connsiteY3" fmla="*/ 0 h 5715000"/>
              <a:gd name="connsiteX0" fmla="*/ 0 w 3048000"/>
              <a:gd name="connsiteY0" fmla="*/ 0 h 5715000"/>
              <a:gd name="connsiteX1" fmla="*/ 3048000 w 3048000"/>
              <a:gd name="connsiteY1" fmla="*/ 0 h 5715000"/>
              <a:gd name="connsiteX2" fmla="*/ 0 w 3048000"/>
              <a:gd name="connsiteY2" fmla="*/ 5715000 h 5715000"/>
              <a:gd name="connsiteX3" fmla="*/ 0 w 3048000"/>
              <a:gd name="connsiteY3" fmla="*/ 0 h 5715000"/>
              <a:gd name="connsiteX0" fmla="*/ 0 w 3048000"/>
              <a:gd name="connsiteY0" fmla="*/ 0 h 5410200"/>
              <a:gd name="connsiteX1" fmla="*/ 3048000 w 3048000"/>
              <a:gd name="connsiteY1" fmla="*/ 0 h 5410200"/>
              <a:gd name="connsiteX2" fmla="*/ 0 w 3048000"/>
              <a:gd name="connsiteY2" fmla="*/ 5410200 h 5410200"/>
              <a:gd name="connsiteX3" fmla="*/ 0 w 3048000"/>
              <a:gd name="connsiteY3" fmla="*/ 0 h 5410200"/>
              <a:gd name="connsiteX0" fmla="*/ 0 w 3048000"/>
              <a:gd name="connsiteY0" fmla="*/ 0 h 5410200"/>
              <a:gd name="connsiteX1" fmla="*/ 3048000 w 3048000"/>
              <a:gd name="connsiteY1" fmla="*/ 0 h 5410200"/>
              <a:gd name="connsiteX2" fmla="*/ 0 w 3048000"/>
              <a:gd name="connsiteY2" fmla="*/ 5410200 h 5410200"/>
              <a:gd name="connsiteX3" fmla="*/ 0 w 3048000"/>
              <a:gd name="connsiteY3" fmla="*/ 0 h 5410200"/>
              <a:gd name="connsiteX0" fmla="*/ 0 w 3048000"/>
              <a:gd name="connsiteY0" fmla="*/ 0 h 5410200"/>
              <a:gd name="connsiteX1" fmla="*/ 3048000 w 3048000"/>
              <a:gd name="connsiteY1" fmla="*/ 0 h 5410200"/>
              <a:gd name="connsiteX2" fmla="*/ 0 w 3048000"/>
              <a:gd name="connsiteY2" fmla="*/ 5410200 h 5410200"/>
              <a:gd name="connsiteX3" fmla="*/ 0 w 3048000"/>
              <a:gd name="connsiteY3" fmla="*/ 0 h 5410200"/>
              <a:gd name="connsiteX0" fmla="*/ 0 w 3048000"/>
              <a:gd name="connsiteY0" fmla="*/ 0 h 5410200"/>
              <a:gd name="connsiteX1" fmla="*/ 3048000 w 3048000"/>
              <a:gd name="connsiteY1" fmla="*/ 0 h 5410200"/>
              <a:gd name="connsiteX2" fmla="*/ 0 w 3048000"/>
              <a:gd name="connsiteY2" fmla="*/ 5410200 h 5410200"/>
              <a:gd name="connsiteX3" fmla="*/ 0 w 3048000"/>
              <a:gd name="connsiteY3" fmla="*/ 0 h 5410200"/>
              <a:gd name="connsiteX0" fmla="*/ 0 w 3048000"/>
              <a:gd name="connsiteY0" fmla="*/ 0 h 5410200"/>
              <a:gd name="connsiteX1" fmla="*/ 3048000 w 3048000"/>
              <a:gd name="connsiteY1" fmla="*/ 0 h 5410200"/>
              <a:gd name="connsiteX2" fmla="*/ 0 w 3048000"/>
              <a:gd name="connsiteY2" fmla="*/ 5410200 h 5410200"/>
              <a:gd name="connsiteX3" fmla="*/ 0 w 3048000"/>
              <a:gd name="connsiteY3" fmla="*/ 0 h 5410200"/>
            </a:gdLst>
            <a:ahLst/>
            <a:cxnLst>
              <a:cxn ang="0">
                <a:pos x="connsiteX0" y="connsiteY0"/>
              </a:cxn>
              <a:cxn ang="0">
                <a:pos x="connsiteX1" y="connsiteY1"/>
              </a:cxn>
              <a:cxn ang="0">
                <a:pos x="connsiteX2" y="connsiteY2"/>
              </a:cxn>
              <a:cxn ang="0">
                <a:pos x="connsiteX3" y="connsiteY3"/>
              </a:cxn>
            </a:cxnLst>
            <a:rect l="l" t="t" r="r" b="b"/>
            <a:pathLst>
              <a:path w="3048000" h="5410200">
                <a:moveTo>
                  <a:pt x="0" y="0"/>
                </a:moveTo>
                <a:lnTo>
                  <a:pt x="3048000" y="0"/>
                </a:lnTo>
                <a:cubicBezTo>
                  <a:pt x="1532467" y="1320800"/>
                  <a:pt x="474133" y="3285067"/>
                  <a:pt x="0" y="5410200"/>
                </a:cubicBezTo>
                <a:lnTo>
                  <a:pt x="0" y="0"/>
                </a:lnTo>
                <a:close/>
              </a:path>
            </a:pathLst>
          </a:custGeom>
          <a:gradFill flip="none" rotWithShape="1">
            <a:gsLst>
              <a:gs pos="64000">
                <a:srgbClr val="FF9C14">
                  <a:alpha val="81000"/>
                </a:srgbClr>
              </a:gs>
              <a:gs pos="100000">
                <a:srgbClr val="FFCD5F">
                  <a:alpha val="47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 name="Freeform 9"/>
          <p:cNvSpPr/>
          <p:nvPr/>
        </p:nvSpPr>
        <p:spPr>
          <a:xfrm>
            <a:off x="0" y="0"/>
            <a:ext cx="3454400" cy="2590800"/>
          </a:xfrm>
          <a:custGeom>
            <a:avLst/>
            <a:gdLst>
              <a:gd name="connsiteX0" fmla="*/ 0 w 2590800"/>
              <a:gd name="connsiteY0" fmla="*/ 0 h 6858000"/>
              <a:gd name="connsiteX1" fmla="*/ 2590800 w 2590800"/>
              <a:gd name="connsiteY1" fmla="*/ 0 h 6858000"/>
              <a:gd name="connsiteX2" fmla="*/ 2590800 w 2590800"/>
              <a:gd name="connsiteY2" fmla="*/ 6858000 h 6858000"/>
              <a:gd name="connsiteX3" fmla="*/ 0 w 2590800"/>
              <a:gd name="connsiteY3" fmla="*/ 6858000 h 6858000"/>
              <a:gd name="connsiteX4" fmla="*/ 0 w 2590800"/>
              <a:gd name="connsiteY4" fmla="*/ 0 h 6858000"/>
              <a:gd name="connsiteX0" fmla="*/ 0 w 2590800"/>
              <a:gd name="connsiteY0" fmla="*/ 0 h 6858000"/>
              <a:gd name="connsiteX1" fmla="*/ 2590800 w 2590800"/>
              <a:gd name="connsiteY1" fmla="*/ 0 h 6858000"/>
              <a:gd name="connsiteX2" fmla="*/ 838200 w 2590800"/>
              <a:gd name="connsiteY2" fmla="*/ 6858000 h 6858000"/>
              <a:gd name="connsiteX3" fmla="*/ 0 w 2590800"/>
              <a:gd name="connsiteY3" fmla="*/ 6858000 h 6858000"/>
              <a:gd name="connsiteX4" fmla="*/ 0 w 2590800"/>
              <a:gd name="connsiteY4" fmla="*/ 0 h 6858000"/>
              <a:gd name="connsiteX0" fmla="*/ 0 w 2590800"/>
              <a:gd name="connsiteY0" fmla="*/ 0 h 6858000"/>
              <a:gd name="connsiteX1" fmla="*/ 2590800 w 2590800"/>
              <a:gd name="connsiteY1" fmla="*/ 0 h 6858000"/>
              <a:gd name="connsiteX2" fmla="*/ 152400 w 2590800"/>
              <a:gd name="connsiteY2" fmla="*/ 6858000 h 6858000"/>
              <a:gd name="connsiteX3" fmla="*/ 0 w 2590800"/>
              <a:gd name="connsiteY3" fmla="*/ 6858000 h 6858000"/>
              <a:gd name="connsiteX4" fmla="*/ 0 w 2590800"/>
              <a:gd name="connsiteY4" fmla="*/ 0 h 6858000"/>
              <a:gd name="connsiteX0" fmla="*/ 0 w 2590800"/>
              <a:gd name="connsiteY0" fmla="*/ 0 h 6858000"/>
              <a:gd name="connsiteX1" fmla="*/ 2590800 w 2590800"/>
              <a:gd name="connsiteY1" fmla="*/ 0 h 6858000"/>
              <a:gd name="connsiteX2" fmla="*/ 152400 w 2590800"/>
              <a:gd name="connsiteY2" fmla="*/ 6858000 h 6858000"/>
              <a:gd name="connsiteX3" fmla="*/ 0 w 2590800"/>
              <a:gd name="connsiteY3" fmla="*/ 6858000 h 6858000"/>
              <a:gd name="connsiteX4" fmla="*/ 0 w 2590800"/>
              <a:gd name="connsiteY4" fmla="*/ 0 h 6858000"/>
              <a:gd name="connsiteX0" fmla="*/ 0 w 2590800"/>
              <a:gd name="connsiteY0" fmla="*/ 0 h 6858000"/>
              <a:gd name="connsiteX1" fmla="*/ 2590800 w 2590800"/>
              <a:gd name="connsiteY1" fmla="*/ 0 h 6858000"/>
              <a:gd name="connsiteX2" fmla="*/ 152400 w 2590800"/>
              <a:gd name="connsiteY2" fmla="*/ 6858000 h 6858000"/>
              <a:gd name="connsiteX3" fmla="*/ 0 w 2590800"/>
              <a:gd name="connsiteY3" fmla="*/ 6858000 h 6858000"/>
              <a:gd name="connsiteX4" fmla="*/ 0 w 2590800"/>
              <a:gd name="connsiteY4" fmla="*/ 0 h 6858000"/>
              <a:gd name="connsiteX0" fmla="*/ 0 w 2590800"/>
              <a:gd name="connsiteY0" fmla="*/ 0 h 6858000"/>
              <a:gd name="connsiteX1" fmla="*/ 2590800 w 2590800"/>
              <a:gd name="connsiteY1" fmla="*/ 0 h 6858000"/>
              <a:gd name="connsiteX2" fmla="*/ 152400 w 2590800"/>
              <a:gd name="connsiteY2" fmla="*/ 6858000 h 6858000"/>
              <a:gd name="connsiteX3" fmla="*/ 0 w 2590800"/>
              <a:gd name="connsiteY3" fmla="*/ 6858000 h 6858000"/>
              <a:gd name="connsiteX4" fmla="*/ 0 w 2590800"/>
              <a:gd name="connsiteY4" fmla="*/ 0 h 6858000"/>
              <a:gd name="connsiteX0" fmla="*/ 0 w 2590800"/>
              <a:gd name="connsiteY0" fmla="*/ 0 h 6858000"/>
              <a:gd name="connsiteX1" fmla="*/ 2590800 w 2590800"/>
              <a:gd name="connsiteY1" fmla="*/ 0 h 6858000"/>
              <a:gd name="connsiteX2" fmla="*/ 152400 w 2590800"/>
              <a:gd name="connsiteY2" fmla="*/ 6172200 h 6858000"/>
              <a:gd name="connsiteX3" fmla="*/ 0 w 2590800"/>
              <a:gd name="connsiteY3" fmla="*/ 6858000 h 6858000"/>
              <a:gd name="connsiteX4" fmla="*/ 0 w 2590800"/>
              <a:gd name="connsiteY4" fmla="*/ 0 h 6858000"/>
              <a:gd name="connsiteX0" fmla="*/ 0 w 2590800"/>
              <a:gd name="connsiteY0" fmla="*/ 0 h 6858000"/>
              <a:gd name="connsiteX1" fmla="*/ 2590800 w 2590800"/>
              <a:gd name="connsiteY1" fmla="*/ 0 h 6858000"/>
              <a:gd name="connsiteX2" fmla="*/ 152400 w 2590800"/>
              <a:gd name="connsiteY2" fmla="*/ 6172200 h 6858000"/>
              <a:gd name="connsiteX3" fmla="*/ 135467 w 2590800"/>
              <a:gd name="connsiteY3" fmla="*/ 6011333 h 6858000"/>
              <a:gd name="connsiteX4" fmla="*/ 0 w 2590800"/>
              <a:gd name="connsiteY4" fmla="*/ 6858000 h 6858000"/>
              <a:gd name="connsiteX5" fmla="*/ 0 w 2590800"/>
              <a:gd name="connsiteY5" fmla="*/ 0 h 6858000"/>
              <a:gd name="connsiteX0" fmla="*/ 0 w 2613378"/>
              <a:gd name="connsiteY0" fmla="*/ 0 h 6858000"/>
              <a:gd name="connsiteX1" fmla="*/ 2590800 w 2613378"/>
              <a:gd name="connsiteY1" fmla="*/ 0 h 6858000"/>
              <a:gd name="connsiteX2" fmla="*/ 135467 w 2613378"/>
              <a:gd name="connsiteY2" fmla="*/ 6011333 h 6858000"/>
              <a:gd name="connsiteX3" fmla="*/ 0 w 2613378"/>
              <a:gd name="connsiteY3" fmla="*/ 6858000 h 6858000"/>
              <a:gd name="connsiteX4" fmla="*/ 0 w 2613378"/>
              <a:gd name="connsiteY4" fmla="*/ 0 h 6858000"/>
              <a:gd name="connsiteX0" fmla="*/ 0 w 2590800"/>
              <a:gd name="connsiteY0" fmla="*/ 0 h 6858000"/>
              <a:gd name="connsiteX1" fmla="*/ 2590800 w 2590800"/>
              <a:gd name="connsiteY1" fmla="*/ 0 h 6858000"/>
              <a:gd name="connsiteX2" fmla="*/ 0 w 2590800"/>
              <a:gd name="connsiteY2" fmla="*/ 6858000 h 6858000"/>
              <a:gd name="connsiteX3" fmla="*/ 0 w 2590800"/>
              <a:gd name="connsiteY3" fmla="*/ 0 h 6858000"/>
              <a:gd name="connsiteX0" fmla="*/ 0 w 2590800"/>
              <a:gd name="connsiteY0" fmla="*/ 0 h 6858000"/>
              <a:gd name="connsiteX1" fmla="*/ 2590800 w 2590800"/>
              <a:gd name="connsiteY1" fmla="*/ 0 h 6858000"/>
              <a:gd name="connsiteX2" fmla="*/ 0 w 2590800"/>
              <a:gd name="connsiteY2" fmla="*/ 6858000 h 6858000"/>
              <a:gd name="connsiteX3" fmla="*/ 0 w 2590800"/>
              <a:gd name="connsiteY3" fmla="*/ 0 h 6858000"/>
              <a:gd name="connsiteX0" fmla="*/ 0 w 2590800"/>
              <a:gd name="connsiteY0" fmla="*/ 0 h 5715000"/>
              <a:gd name="connsiteX1" fmla="*/ 2590800 w 2590800"/>
              <a:gd name="connsiteY1" fmla="*/ 0 h 5715000"/>
              <a:gd name="connsiteX2" fmla="*/ 0 w 2590800"/>
              <a:gd name="connsiteY2" fmla="*/ 5715000 h 5715000"/>
              <a:gd name="connsiteX3" fmla="*/ 0 w 2590800"/>
              <a:gd name="connsiteY3" fmla="*/ 0 h 5715000"/>
              <a:gd name="connsiteX0" fmla="*/ 0 w 2590800"/>
              <a:gd name="connsiteY0" fmla="*/ 0 h 5715000"/>
              <a:gd name="connsiteX1" fmla="*/ 2590800 w 2590800"/>
              <a:gd name="connsiteY1" fmla="*/ 0 h 5715000"/>
              <a:gd name="connsiteX2" fmla="*/ 0 w 2590800"/>
              <a:gd name="connsiteY2" fmla="*/ 5715000 h 5715000"/>
              <a:gd name="connsiteX3" fmla="*/ 0 w 2590800"/>
              <a:gd name="connsiteY3" fmla="*/ 0 h 5715000"/>
              <a:gd name="connsiteX0" fmla="*/ 0 w 2590800"/>
              <a:gd name="connsiteY0" fmla="*/ 0 h 5715000"/>
              <a:gd name="connsiteX1" fmla="*/ 2590800 w 2590800"/>
              <a:gd name="connsiteY1" fmla="*/ 0 h 5715000"/>
              <a:gd name="connsiteX2" fmla="*/ 0 w 2590800"/>
              <a:gd name="connsiteY2" fmla="*/ 5715000 h 5715000"/>
              <a:gd name="connsiteX3" fmla="*/ 0 w 2590800"/>
              <a:gd name="connsiteY3" fmla="*/ 0 h 5715000"/>
              <a:gd name="connsiteX0" fmla="*/ 0 w 2590800"/>
              <a:gd name="connsiteY0" fmla="*/ 0 h 5715000"/>
              <a:gd name="connsiteX1" fmla="*/ 2590800 w 2590800"/>
              <a:gd name="connsiteY1" fmla="*/ 0 h 5715000"/>
              <a:gd name="connsiteX2" fmla="*/ 0 w 2590800"/>
              <a:gd name="connsiteY2" fmla="*/ 5715000 h 5715000"/>
              <a:gd name="connsiteX3" fmla="*/ 0 w 2590800"/>
              <a:gd name="connsiteY3" fmla="*/ 0 h 5715000"/>
              <a:gd name="connsiteX0" fmla="*/ 0 w 2590800"/>
              <a:gd name="connsiteY0" fmla="*/ 0 h 2590800"/>
              <a:gd name="connsiteX1" fmla="*/ 2590800 w 2590800"/>
              <a:gd name="connsiteY1" fmla="*/ 0 h 2590800"/>
              <a:gd name="connsiteX2" fmla="*/ 0 w 2590800"/>
              <a:gd name="connsiteY2" fmla="*/ 2590800 h 2590800"/>
              <a:gd name="connsiteX3" fmla="*/ 0 w 2590800"/>
              <a:gd name="connsiteY3" fmla="*/ 0 h 2590800"/>
              <a:gd name="connsiteX0" fmla="*/ 0 w 2590800"/>
              <a:gd name="connsiteY0" fmla="*/ 0 h 2590800"/>
              <a:gd name="connsiteX1" fmla="*/ 2590800 w 2590800"/>
              <a:gd name="connsiteY1" fmla="*/ 0 h 2590800"/>
              <a:gd name="connsiteX2" fmla="*/ 0 w 2590800"/>
              <a:gd name="connsiteY2" fmla="*/ 2590800 h 2590800"/>
              <a:gd name="connsiteX3" fmla="*/ 0 w 2590800"/>
              <a:gd name="connsiteY3" fmla="*/ 0 h 2590800"/>
              <a:gd name="connsiteX0" fmla="*/ 0 w 2590800"/>
              <a:gd name="connsiteY0" fmla="*/ 0 h 2590800"/>
              <a:gd name="connsiteX1" fmla="*/ 2590800 w 2590800"/>
              <a:gd name="connsiteY1" fmla="*/ 0 h 2590800"/>
              <a:gd name="connsiteX2" fmla="*/ 0 w 2590800"/>
              <a:gd name="connsiteY2" fmla="*/ 2590800 h 2590800"/>
              <a:gd name="connsiteX3" fmla="*/ 0 w 2590800"/>
              <a:gd name="connsiteY3" fmla="*/ 0 h 2590800"/>
              <a:gd name="connsiteX0" fmla="*/ 0 w 2590800"/>
              <a:gd name="connsiteY0" fmla="*/ 0 h 2590800"/>
              <a:gd name="connsiteX1" fmla="*/ 2590800 w 2590800"/>
              <a:gd name="connsiteY1" fmla="*/ 0 h 2590800"/>
              <a:gd name="connsiteX2" fmla="*/ 0 w 2590800"/>
              <a:gd name="connsiteY2" fmla="*/ 2590800 h 2590800"/>
              <a:gd name="connsiteX3" fmla="*/ 0 w 2590800"/>
              <a:gd name="connsiteY3" fmla="*/ 0 h 2590800"/>
              <a:gd name="connsiteX0" fmla="*/ 0 w 2590800"/>
              <a:gd name="connsiteY0" fmla="*/ 0 h 2590800"/>
              <a:gd name="connsiteX1" fmla="*/ 2590800 w 2590800"/>
              <a:gd name="connsiteY1" fmla="*/ 0 h 2590800"/>
              <a:gd name="connsiteX2" fmla="*/ 0 w 2590800"/>
              <a:gd name="connsiteY2" fmla="*/ 2590800 h 2590800"/>
              <a:gd name="connsiteX3" fmla="*/ 0 w 2590800"/>
              <a:gd name="connsiteY3" fmla="*/ 0 h 2590800"/>
              <a:gd name="connsiteX0" fmla="*/ 0 w 2590800"/>
              <a:gd name="connsiteY0" fmla="*/ 0 h 2590800"/>
              <a:gd name="connsiteX1" fmla="*/ 2590800 w 2590800"/>
              <a:gd name="connsiteY1" fmla="*/ 0 h 2590800"/>
              <a:gd name="connsiteX2" fmla="*/ 0 w 2590800"/>
              <a:gd name="connsiteY2" fmla="*/ 2590800 h 2590800"/>
              <a:gd name="connsiteX3" fmla="*/ 0 w 2590800"/>
              <a:gd name="connsiteY3" fmla="*/ 0 h 2590800"/>
              <a:gd name="connsiteX0" fmla="*/ 0 w 2590800"/>
              <a:gd name="connsiteY0" fmla="*/ 0 h 2590800"/>
              <a:gd name="connsiteX1" fmla="*/ 2590800 w 2590800"/>
              <a:gd name="connsiteY1" fmla="*/ 0 h 2590800"/>
              <a:gd name="connsiteX2" fmla="*/ 0 w 2590800"/>
              <a:gd name="connsiteY2" fmla="*/ 2590800 h 2590800"/>
              <a:gd name="connsiteX3" fmla="*/ 0 w 2590800"/>
              <a:gd name="connsiteY3" fmla="*/ 0 h 2590800"/>
              <a:gd name="connsiteX0" fmla="*/ 0 w 2590800"/>
              <a:gd name="connsiteY0" fmla="*/ 0 h 2590800"/>
              <a:gd name="connsiteX1" fmla="*/ 2590800 w 2590800"/>
              <a:gd name="connsiteY1" fmla="*/ 0 h 2590800"/>
              <a:gd name="connsiteX2" fmla="*/ 0 w 2590800"/>
              <a:gd name="connsiteY2" fmla="*/ 2590800 h 2590800"/>
              <a:gd name="connsiteX3" fmla="*/ 0 w 2590800"/>
              <a:gd name="connsiteY3" fmla="*/ 0 h 2590800"/>
              <a:gd name="connsiteX0" fmla="*/ 0 w 2590800"/>
              <a:gd name="connsiteY0" fmla="*/ 0 h 2590800"/>
              <a:gd name="connsiteX1" fmla="*/ 2590800 w 2590800"/>
              <a:gd name="connsiteY1" fmla="*/ 0 h 2590800"/>
              <a:gd name="connsiteX2" fmla="*/ 0 w 2590800"/>
              <a:gd name="connsiteY2" fmla="*/ 2590800 h 2590800"/>
              <a:gd name="connsiteX3" fmla="*/ 0 w 2590800"/>
              <a:gd name="connsiteY3" fmla="*/ 0 h 2590800"/>
              <a:gd name="connsiteX0" fmla="*/ 0 w 2590800"/>
              <a:gd name="connsiteY0" fmla="*/ 0 h 2590800"/>
              <a:gd name="connsiteX1" fmla="*/ 2590800 w 2590800"/>
              <a:gd name="connsiteY1" fmla="*/ 0 h 2590800"/>
              <a:gd name="connsiteX2" fmla="*/ 0 w 2590800"/>
              <a:gd name="connsiteY2" fmla="*/ 2590800 h 2590800"/>
              <a:gd name="connsiteX3" fmla="*/ 0 w 2590800"/>
              <a:gd name="connsiteY3" fmla="*/ 0 h 2590800"/>
              <a:gd name="connsiteX0" fmla="*/ 0 w 2590800"/>
              <a:gd name="connsiteY0" fmla="*/ 0 h 2590800"/>
              <a:gd name="connsiteX1" fmla="*/ 2590800 w 2590800"/>
              <a:gd name="connsiteY1" fmla="*/ 0 h 2590800"/>
              <a:gd name="connsiteX2" fmla="*/ 0 w 2590800"/>
              <a:gd name="connsiteY2" fmla="*/ 2590800 h 2590800"/>
              <a:gd name="connsiteX3" fmla="*/ 0 w 2590800"/>
              <a:gd name="connsiteY3" fmla="*/ 0 h 2590800"/>
            </a:gdLst>
            <a:ahLst/>
            <a:cxnLst>
              <a:cxn ang="0">
                <a:pos x="connsiteX0" y="connsiteY0"/>
              </a:cxn>
              <a:cxn ang="0">
                <a:pos x="connsiteX1" y="connsiteY1"/>
              </a:cxn>
              <a:cxn ang="0">
                <a:pos x="connsiteX2" y="connsiteY2"/>
              </a:cxn>
              <a:cxn ang="0">
                <a:pos x="connsiteX3" y="connsiteY3"/>
              </a:cxn>
            </a:cxnLst>
            <a:rect l="l" t="t" r="r" b="b"/>
            <a:pathLst>
              <a:path w="2590800" h="2590800">
                <a:moveTo>
                  <a:pt x="0" y="0"/>
                </a:moveTo>
                <a:lnTo>
                  <a:pt x="2590800" y="0"/>
                </a:lnTo>
                <a:cubicBezTo>
                  <a:pt x="1253068" y="922867"/>
                  <a:pt x="618066" y="1545696"/>
                  <a:pt x="0" y="2590800"/>
                </a:cubicBezTo>
                <a:lnTo>
                  <a:pt x="0" y="0"/>
                </a:lnTo>
                <a:close/>
              </a:path>
            </a:pathLst>
          </a:custGeom>
          <a:gradFill flip="none" rotWithShape="1">
            <a:gsLst>
              <a:gs pos="0">
                <a:srgbClr val="FF9C14"/>
              </a:gs>
              <a:gs pos="100000">
                <a:srgbClr val="FFD57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1035" name="Picture 10" descr="stj_icon_burgundy.wm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30717" y="225426"/>
            <a:ext cx="132926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1" descr="stj_tagline_burgundy.wm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087785" y="6378575"/>
            <a:ext cx="36957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85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Wingdings" panose="05000000000000000000" pitchFamily="2" charset="2"/>
        <a:buChar char="Ø"/>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rene.jooste@stjude.org"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90E115F-2164-43E6-A858-76C5FF28742F}"/>
              </a:ext>
            </a:extLst>
          </p:cNvPr>
          <p:cNvSpPr>
            <a:spLocks noGrp="1"/>
          </p:cNvSpPr>
          <p:nvPr>
            <p:ph type="ctrTitle"/>
          </p:nvPr>
        </p:nvSpPr>
        <p:spPr>
          <a:xfrm>
            <a:off x="-179294" y="770966"/>
            <a:ext cx="12434047" cy="2106706"/>
          </a:xfrm>
        </p:spPr>
        <p:txBody>
          <a:bodyPr/>
          <a:lstStyle/>
          <a:p>
            <a:r>
              <a:rPr lang="en-US" sz="3000" dirty="0"/>
              <a:t>SOCRA Mid-South Chapter Meeting</a:t>
            </a:r>
            <a:br>
              <a:rPr lang="en-US" sz="3000" dirty="0"/>
            </a:br>
            <a:r>
              <a:rPr lang="en-US" sz="3000" dirty="0"/>
              <a:t>March 26, 2021</a:t>
            </a:r>
            <a:br>
              <a:rPr lang="en-US" b="1" dirty="0"/>
            </a:br>
            <a:endParaRPr lang="en-US" sz="4000" dirty="0"/>
          </a:p>
        </p:txBody>
      </p:sp>
      <p:sp>
        <p:nvSpPr>
          <p:cNvPr id="10" name="Subtitle 2">
            <a:extLst>
              <a:ext uri="{FF2B5EF4-FFF2-40B4-BE49-F238E27FC236}">
                <a16:creationId xmlns:a16="http://schemas.microsoft.com/office/drawing/2014/main" id="{85DA2740-CFC0-4746-982A-6FC04E0C7F99}"/>
              </a:ext>
            </a:extLst>
          </p:cNvPr>
          <p:cNvSpPr>
            <a:spLocks noGrp="1"/>
          </p:cNvSpPr>
          <p:nvPr>
            <p:ph type="subTitle" idx="1"/>
          </p:nvPr>
        </p:nvSpPr>
        <p:spPr>
          <a:xfrm>
            <a:off x="1703294" y="2563906"/>
            <a:ext cx="8659905" cy="3523128"/>
          </a:xfrm>
        </p:spPr>
        <p:txBody>
          <a:bodyPr/>
          <a:lstStyle/>
          <a:p>
            <a:endParaRPr lang="en-US" sz="4000" dirty="0">
              <a:solidFill>
                <a:schemeClr val="tx1"/>
              </a:solidFill>
            </a:endParaRPr>
          </a:p>
          <a:p>
            <a:r>
              <a:rPr lang="en-US" sz="4000" dirty="0">
                <a:solidFill>
                  <a:srgbClr val="C00000"/>
                </a:solidFill>
                <a:latin typeface="+mj-lt"/>
              </a:rPr>
              <a:t>Clinical Trial Budgets- The Basics</a:t>
            </a:r>
          </a:p>
          <a:p>
            <a:endParaRPr lang="en-US" sz="3000" dirty="0">
              <a:solidFill>
                <a:srgbClr val="C00000"/>
              </a:solidFill>
            </a:endParaRPr>
          </a:p>
          <a:p>
            <a:r>
              <a:rPr lang="en-US" sz="3000" dirty="0">
                <a:solidFill>
                  <a:schemeClr val="tx1"/>
                </a:solidFill>
              </a:rPr>
              <a:t>					</a:t>
            </a:r>
            <a:r>
              <a:rPr lang="en-US" sz="3000">
                <a:solidFill>
                  <a:schemeClr val="tx1"/>
                </a:solidFill>
              </a:rPr>
              <a:t>     </a:t>
            </a:r>
            <a:r>
              <a:rPr lang="en-US" sz="2000">
                <a:solidFill>
                  <a:schemeClr val="tx1"/>
                </a:solidFill>
              </a:rPr>
              <a:t>Rene´ </a:t>
            </a:r>
            <a:r>
              <a:rPr lang="en-US" sz="2000" dirty="0">
                <a:solidFill>
                  <a:schemeClr val="tx1"/>
                </a:solidFill>
              </a:rPr>
              <a:t>Jooste, PhD, M Pharm, CCRP</a:t>
            </a:r>
          </a:p>
          <a:p>
            <a:r>
              <a:rPr lang="en-US" sz="2000" dirty="0">
                <a:solidFill>
                  <a:schemeClr val="tx1"/>
                </a:solidFill>
              </a:rPr>
              <a:t>   						   Lesley Rachal HMBA, RN, BSN, CCRP</a:t>
            </a:r>
          </a:p>
          <a:p>
            <a:r>
              <a:rPr lang="en-US" sz="2200" dirty="0">
                <a:solidFill>
                  <a:schemeClr val="tx1"/>
                </a:solidFill>
              </a:rPr>
              <a:t>			   </a:t>
            </a:r>
            <a:r>
              <a:rPr lang="en-US" sz="1600" dirty="0">
                <a:solidFill>
                  <a:schemeClr val="tx1"/>
                </a:solidFill>
              </a:rPr>
              <a:t>Clinical Trials Finance Office</a:t>
            </a:r>
          </a:p>
          <a:p>
            <a:r>
              <a:rPr lang="en-US" sz="1600" dirty="0">
                <a:solidFill>
                  <a:schemeClr val="tx1"/>
                </a:solidFill>
              </a:rPr>
              <a:t>					St Jude Children’s Research Hospital</a:t>
            </a:r>
          </a:p>
          <a:p>
            <a:endParaRPr lang="en-US" dirty="0"/>
          </a:p>
        </p:txBody>
      </p:sp>
    </p:spTree>
    <p:extLst>
      <p:ext uri="{BB962C8B-B14F-4D97-AF65-F5344CB8AC3E}">
        <p14:creationId xmlns:p14="http://schemas.microsoft.com/office/powerpoint/2010/main" val="952483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90E115F-2164-43E6-A858-76C5FF28742F}"/>
              </a:ext>
            </a:extLst>
          </p:cNvPr>
          <p:cNvSpPr>
            <a:spLocks noGrp="1"/>
          </p:cNvSpPr>
          <p:nvPr>
            <p:ph type="title"/>
          </p:nvPr>
        </p:nvSpPr>
        <p:spPr>
          <a:xfrm>
            <a:off x="3648636" y="273050"/>
            <a:ext cx="8188230" cy="507126"/>
          </a:xfrm>
        </p:spPr>
        <p:txBody>
          <a:bodyPr wrap="square" anchor="b">
            <a:noAutofit/>
          </a:bodyPr>
          <a:lstStyle/>
          <a:p>
            <a:r>
              <a:rPr lang="en-US" sz="4000" b="0" dirty="0"/>
              <a:t>Coverage Analysis Checklist</a:t>
            </a:r>
          </a:p>
        </p:txBody>
      </p:sp>
      <p:graphicFrame>
        <p:nvGraphicFramePr>
          <p:cNvPr id="12" name="Subtitle 2">
            <a:extLst>
              <a:ext uri="{FF2B5EF4-FFF2-40B4-BE49-F238E27FC236}">
                <a16:creationId xmlns:a16="http://schemas.microsoft.com/office/drawing/2014/main" id="{EDF64079-12D7-45CD-B7E5-AE09C657613D}"/>
              </a:ext>
            </a:extLst>
          </p:cNvPr>
          <p:cNvGraphicFramePr>
            <a:graphicFrameLocks noGrp="1"/>
          </p:cNvGraphicFramePr>
          <p:nvPr>
            <p:ph idx="1"/>
            <p:extLst>
              <p:ext uri="{D42A27DB-BD31-4B8C-83A1-F6EECF244321}">
                <p14:modId xmlns:p14="http://schemas.microsoft.com/office/powerpoint/2010/main" val="1340953523"/>
              </p:ext>
            </p:extLst>
          </p:nvPr>
        </p:nvGraphicFramePr>
        <p:xfrm>
          <a:off x="3191722" y="1013011"/>
          <a:ext cx="8527698" cy="5332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9318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F3DE7-2D0C-4C22-A232-0B91A7F870C7}"/>
              </a:ext>
            </a:extLst>
          </p:cNvPr>
          <p:cNvSpPr>
            <a:spLocks noGrp="1"/>
          </p:cNvSpPr>
          <p:nvPr>
            <p:ph type="title"/>
          </p:nvPr>
        </p:nvSpPr>
        <p:spPr/>
        <p:txBody>
          <a:bodyPr/>
          <a:lstStyle/>
          <a:p>
            <a:r>
              <a:rPr lang="en-US" dirty="0"/>
              <a:t>Financial Analysis</a:t>
            </a:r>
          </a:p>
        </p:txBody>
      </p:sp>
      <p:pic>
        <p:nvPicPr>
          <p:cNvPr id="4" name="Content Placeholder 3">
            <a:extLst>
              <a:ext uri="{FF2B5EF4-FFF2-40B4-BE49-F238E27FC236}">
                <a16:creationId xmlns:a16="http://schemas.microsoft.com/office/drawing/2014/main" id="{D9A85EBE-7454-43D7-8883-79C4FEB442E1}"/>
              </a:ext>
            </a:extLst>
          </p:cNvPr>
          <p:cNvPicPr>
            <a:picLocks noGrp="1" noChangeAspect="1"/>
          </p:cNvPicPr>
          <p:nvPr>
            <p:ph idx="1"/>
          </p:nvPr>
        </p:nvPicPr>
        <p:blipFill>
          <a:blip r:embed="rId2"/>
          <a:stretch>
            <a:fillRect/>
          </a:stretch>
        </p:blipFill>
        <p:spPr>
          <a:xfrm>
            <a:off x="3261597" y="1600200"/>
            <a:ext cx="6473530" cy="4525963"/>
          </a:xfrm>
          <a:prstGeom prst="rect">
            <a:avLst/>
          </a:prstGeom>
        </p:spPr>
      </p:pic>
      <p:sp>
        <p:nvSpPr>
          <p:cNvPr id="3" name="Footer Placeholder 2">
            <a:extLst>
              <a:ext uri="{FF2B5EF4-FFF2-40B4-BE49-F238E27FC236}">
                <a16:creationId xmlns:a16="http://schemas.microsoft.com/office/drawing/2014/main" id="{E15C90E7-0FBF-4027-9BA4-F819E6D90DB7}"/>
              </a:ext>
            </a:extLst>
          </p:cNvPr>
          <p:cNvSpPr>
            <a:spLocks noGrp="1"/>
          </p:cNvSpPr>
          <p:nvPr>
            <p:ph type="ftr" sz="quarter" idx="11"/>
          </p:nvPr>
        </p:nvSpPr>
        <p:spPr/>
        <p:txBody>
          <a:bodyPr/>
          <a:lstStyle/>
          <a:p>
            <a:pPr>
              <a:defRPr/>
            </a:pPr>
            <a:r>
              <a:rPr lang="en-US" dirty="0">
                <a:solidFill>
                  <a:schemeClr val="tx1"/>
                </a:solidFill>
              </a:rPr>
              <a:t>Copyright- Kelly Willenberg &amp;  ass</a:t>
            </a:r>
            <a:r>
              <a:rPr lang="en-US" dirty="0"/>
              <a:t>.</a:t>
            </a:r>
          </a:p>
        </p:txBody>
      </p:sp>
    </p:spTree>
    <p:extLst>
      <p:ext uri="{BB962C8B-B14F-4D97-AF65-F5344CB8AC3E}">
        <p14:creationId xmlns:p14="http://schemas.microsoft.com/office/powerpoint/2010/main" val="2050033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88E71B-44CC-44E7-B155-D1DFD50DA042}"/>
              </a:ext>
            </a:extLst>
          </p:cNvPr>
          <p:cNvPicPr>
            <a:picLocks noChangeAspect="1"/>
          </p:cNvPicPr>
          <p:nvPr/>
        </p:nvPicPr>
        <p:blipFill>
          <a:blip r:embed="rId2"/>
          <a:stretch>
            <a:fillRect/>
          </a:stretch>
        </p:blipFill>
        <p:spPr>
          <a:xfrm>
            <a:off x="1948873" y="277091"/>
            <a:ext cx="9688944" cy="6079260"/>
          </a:xfrm>
          <a:prstGeom prst="rect">
            <a:avLst/>
          </a:prstGeom>
        </p:spPr>
      </p:pic>
      <p:sp>
        <p:nvSpPr>
          <p:cNvPr id="2" name="Footer Placeholder 1">
            <a:extLst>
              <a:ext uri="{FF2B5EF4-FFF2-40B4-BE49-F238E27FC236}">
                <a16:creationId xmlns:a16="http://schemas.microsoft.com/office/drawing/2014/main" id="{590AA645-3259-4112-90BD-FF1011A0F547}"/>
              </a:ext>
            </a:extLst>
          </p:cNvPr>
          <p:cNvSpPr>
            <a:spLocks noGrp="1"/>
          </p:cNvSpPr>
          <p:nvPr>
            <p:ph type="ftr" sz="quarter" idx="11"/>
          </p:nvPr>
        </p:nvSpPr>
        <p:spPr/>
        <p:txBody>
          <a:bodyPr/>
          <a:lstStyle/>
          <a:p>
            <a:pPr>
              <a:defRPr/>
            </a:pPr>
            <a:r>
              <a:rPr lang="en-US" dirty="0">
                <a:solidFill>
                  <a:schemeClr val="tx1"/>
                </a:solidFill>
              </a:rPr>
              <a:t>Copyright Kelly Willenberg &amp; ass</a:t>
            </a:r>
          </a:p>
        </p:txBody>
      </p:sp>
    </p:spTree>
    <p:extLst>
      <p:ext uri="{BB962C8B-B14F-4D97-AF65-F5344CB8AC3E}">
        <p14:creationId xmlns:p14="http://schemas.microsoft.com/office/powerpoint/2010/main" val="967546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en-US" sz="4000" dirty="0"/>
            </a:br>
            <a:r>
              <a:rPr lang="en-US" sz="4000" dirty="0"/>
              <a:t>Budget Basics</a:t>
            </a:r>
            <a:br>
              <a:rPr lang="en-US" sz="3600" dirty="0"/>
            </a:br>
            <a:endParaRPr lang="en-US" sz="3600" b="1" dirty="0"/>
          </a:p>
        </p:txBody>
      </p:sp>
      <p:sp>
        <p:nvSpPr>
          <p:cNvPr id="5" name="Content Placeholder 4"/>
          <p:cNvSpPr>
            <a:spLocks noGrp="1"/>
          </p:cNvSpPr>
          <p:nvPr>
            <p:ph idx="1"/>
          </p:nvPr>
        </p:nvSpPr>
        <p:spPr>
          <a:xfrm>
            <a:off x="2662177" y="1033719"/>
            <a:ext cx="17018838" cy="6123606"/>
          </a:xfrm>
        </p:spPr>
        <p:txBody>
          <a:bodyPr/>
          <a:lstStyle/>
          <a:p>
            <a:endParaRPr lang="en-US" sz="2600" dirty="0"/>
          </a:p>
          <a:p>
            <a:pPr>
              <a:buClr>
                <a:schemeClr val="accent2">
                  <a:lumMod val="75000"/>
                </a:schemeClr>
              </a:buClr>
              <a:buSzPct val="80000"/>
              <a:buFont typeface="Wingdings" panose="05000000000000000000" pitchFamily="2" charset="2"/>
              <a:buChar char="§"/>
            </a:pPr>
            <a:r>
              <a:rPr lang="en-US" sz="3000" dirty="0"/>
              <a:t>Identify components of a clinical trial budget</a:t>
            </a:r>
          </a:p>
          <a:p>
            <a:pPr>
              <a:buClr>
                <a:schemeClr val="accent2">
                  <a:lumMod val="75000"/>
                </a:schemeClr>
              </a:buClr>
              <a:buSzPct val="80000"/>
              <a:buFont typeface="Wingdings" panose="05000000000000000000" pitchFamily="2" charset="2"/>
              <a:buChar char="§"/>
            </a:pPr>
            <a:r>
              <a:rPr lang="en-US" sz="3000" dirty="0"/>
              <a:t>Identify all costs, including hidden costs</a:t>
            </a:r>
          </a:p>
          <a:p>
            <a:pPr>
              <a:buClr>
                <a:schemeClr val="accent2">
                  <a:lumMod val="75000"/>
                </a:schemeClr>
              </a:buClr>
              <a:buSzPct val="80000"/>
              <a:buFont typeface="Wingdings" panose="05000000000000000000" pitchFamily="2" charset="2"/>
              <a:buChar char="§"/>
            </a:pPr>
            <a:r>
              <a:rPr lang="en-US" sz="3000" dirty="0"/>
              <a:t>Best practices for budget negotiation</a:t>
            </a:r>
          </a:p>
          <a:p>
            <a:endParaRPr lang="en-US" sz="2600" dirty="0"/>
          </a:p>
          <a:p>
            <a:endParaRPr lang="en-US" sz="2600" dirty="0"/>
          </a:p>
          <a:p>
            <a:endParaRPr lang="en-US" sz="2600" dirty="0"/>
          </a:p>
        </p:txBody>
      </p:sp>
      <p:pic>
        <p:nvPicPr>
          <p:cNvPr id="1030" name="Picture 6" descr="Importance of Budget: Why is it important for the government to have a  budget?">
            <a:extLst>
              <a:ext uri="{FF2B5EF4-FFF2-40B4-BE49-F238E27FC236}">
                <a16:creationId xmlns:a16="http://schemas.microsoft.com/office/drawing/2014/main" id="{15715A8D-1D0B-4577-9603-DCE9DB4BA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8349" y="3697851"/>
            <a:ext cx="4363654" cy="250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553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B5D3D-4075-43C3-817F-99724519C974}"/>
              </a:ext>
            </a:extLst>
          </p:cNvPr>
          <p:cNvSpPr>
            <a:spLocks noGrp="1"/>
          </p:cNvSpPr>
          <p:nvPr>
            <p:ph type="title"/>
          </p:nvPr>
        </p:nvSpPr>
        <p:spPr/>
        <p:txBody>
          <a:bodyPr/>
          <a:lstStyle/>
          <a:p>
            <a:br>
              <a:rPr lang="en-US" dirty="0">
                <a:ea typeface="Times New Roman" panose="02020603050405020304" pitchFamily="18" charset="0"/>
                <a:cs typeface="Times New Roman" panose="02020603050405020304" pitchFamily="18" charset="0"/>
              </a:rPr>
            </a:br>
            <a:br>
              <a:rPr lang="en-US" dirty="0">
                <a:ea typeface="Times New Roman" panose="02020603050405020304" pitchFamily="18" charset="0"/>
                <a:cs typeface="Times New Roman" panose="02020603050405020304" pitchFamily="18" charset="0"/>
              </a:rPr>
            </a:br>
            <a:r>
              <a:rPr lang="en-US" dirty="0">
                <a:ea typeface="Times New Roman" panose="02020603050405020304" pitchFamily="18" charset="0"/>
                <a:cs typeface="Times New Roman" panose="02020603050405020304" pitchFamily="18" charset="0"/>
              </a:rPr>
              <a:t>          How Much does a Clinical Trial Cost? </a:t>
            </a:r>
            <a:br>
              <a:rPr lang="en-US" dirty="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EF437D7-C7E0-4FE1-B298-9B9781A26A3D}"/>
              </a:ext>
            </a:extLst>
          </p:cNvPr>
          <p:cNvSpPr>
            <a:spLocks noGrp="1"/>
          </p:cNvSpPr>
          <p:nvPr>
            <p:ph idx="1"/>
          </p:nvPr>
        </p:nvSpPr>
        <p:spPr>
          <a:xfrm>
            <a:off x="1595718" y="1600201"/>
            <a:ext cx="9986682" cy="4525963"/>
          </a:xfrm>
        </p:spPr>
        <p:txBody>
          <a:bodyPr/>
          <a:lstStyle/>
          <a:p>
            <a:pPr marL="285750" indent="-285750">
              <a:lnSpc>
                <a:spcPct val="107000"/>
              </a:lnSpc>
              <a:spcAft>
                <a:spcPts val="800"/>
              </a:spcAft>
            </a:pPr>
            <a:endParaRPr lang="en-US" sz="2800" dirty="0">
              <a:ea typeface="Times New Roman" panose="02020603050405020304" pitchFamily="18" charset="0"/>
              <a:cs typeface="Times New Roman" panose="02020603050405020304" pitchFamily="18" charset="0"/>
            </a:endParaRPr>
          </a:p>
          <a:p>
            <a:pPr>
              <a:lnSpc>
                <a:spcPct val="107000"/>
              </a:lnSpc>
              <a:spcAft>
                <a:spcPts val="800"/>
              </a:spcAft>
              <a:buClr>
                <a:srgbClr val="C00000"/>
              </a:buClr>
              <a:buSzPct val="80000"/>
              <a:buFont typeface="Wingdings" panose="05000000000000000000" pitchFamily="2" charset="2"/>
              <a:buChar char="§"/>
            </a:pPr>
            <a:r>
              <a:rPr lang="en-US" sz="2800" dirty="0">
                <a:ea typeface="Times New Roman" panose="02020603050405020304" pitchFamily="18" charset="0"/>
                <a:cs typeface="Times New Roman" panose="02020603050405020304" pitchFamily="18" charset="0"/>
              </a:rPr>
              <a:t>Average cost of phase 1, 2&amp; 3 clinical trials across therapeutic areas is around $4, $13 &amp; $20 million respectively </a:t>
            </a:r>
          </a:p>
          <a:p>
            <a:pPr>
              <a:lnSpc>
                <a:spcPct val="107000"/>
              </a:lnSpc>
              <a:spcAft>
                <a:spcPts val="800"/>
              </a:spcAft>
              <a:buClr>
                <a:srgbClr val="C00000"/>
              </a:buClr>
              <a:buSzPct val="80000"/>
              <a:buFont typeface="Wingdings" panose="05000000000000000000" pitchFamily="2" charset="2"/>
              <a:buChar char="§"/>
            </a:pPr>
            <a:r>
              <a:rPr lang="en-US" sz="2800" dirty="0">
                <a:ea typeface="Times New Roman" panose="02020603050405020304" pitchFamily="18" charset="0"/>
                <a:cs typeface="Times New Roman" panose="02020603050405020304" pitchFamily="18" charset="0"/>
              </a:rPr>
              <a:t>Pivotal (phase 3) studies for new drugs approved by FDA cost a median of $41,117 per patient</a:t>
            </a:r>
          </a:p>
          <a:p>
            <a:pPr marL="0" indent="0">
              <a:lnSpc>
                <a:spcPct val="107000"/>
              </a:lnSpc>
              <a:spcAft>
                <a:spcPts val="800"/>
              </a:spcAft>
              <a:buNone/>
            </a:pPr>
            <a:endParaRPr lang="en-US" dirty="0">
              <a:ea typeface="Calibri" panose="020F0502020204030204" pitchFamily="34" charset="0"/>
              <a:cs typeface="Times New Roman" panose="02020603050405020304" pitchFamily="18" charset="0"/>
            </a:endParaRPr>
          </a:p>
          <a:p>
            <a:pPr marL="0" indent="0">
              <a:buNone/>
            </a:pPr>
            <a:endParaRPr lang="en-US" sz="1800" dirty="0">
              <a:ea typeface="Times New Roman" panose="02020603050405020304" pitchFamily="18" charset="0"/>
            </a:endParaRPr>
          </a:p>
          <a:p>
            <a:pPr marL="0" indent="0">
              <a:buNone/>
            </a:pPr>
            <a:r>
              <a:rPr lang="en-US" sz="1800" dirty="0">
                <a:ea typeface="Times New Roman" panose="02020603050405020304" pitchFamily="18" charset="0"/>
              </a:rPr>
              <a:t>cost estimates across therapeutic areas reported by Aylin </a:t>
            </a:r>
            <a:r>
              <a:rPr lang="en-US" sz="1800" dirty="0" err="1">
                <a:ea typeface="Times New Roman" panose="02020603050405020304" pitchFamily="18" charset="0"/>
              </a:rPr>
              <a:t>Sertkaya</a:t>
            </a:r>
            <a:r>
              <a:rPr lang="en-US" sz="1800" dirty="0">
                <a:ea typeface="Times New Roman" panose="02020603050405020304" pitchFamily="18" charset="0"/>
              </a:rPr>
              <a:t> et al., in a report submitted to US DHHS 2016</a:t>
            </a:r>
            <a:endParaRPr lang="en-US" sz="1800" dirty="0"/>
          </a:p>
          <a:p>
            <a:pPr marL="0" indent="0">
              <a:buNone/>
            </a:pPr>
            <a:endParaRPr lang="en-US" dirty="0"/>
          </a:p>
        </p:txBody>
      </p:sp>
      <p:pic>
        <p:nvPicPr>
          <p:cNvPr id="4" name="Picture 3">
            <a:extLst>
              <a:ext uri="{FF2B5EF4-FFF2-40B4-BE49-F238E27FC236}">
                <a16:creationId xmlns:a16="http://schemas.microsoft.com/office/drawing/2014/main" id="{80D44067-281A-464C-8EE7-A30F0E519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3750" y="3863182"/>
            <a:ext cx="2225063" cy="1378371"/>
          </a:xfrm>
          <a:prstGeom prst="rect">
            <a:avLst/>
          </a:prstGeom>
        </p:spPr>
      </p:pic>
    </p:spTree>
    <p:extLst>
      <p:ext uri="{BB962C8B-B14F-4D97-AF65-F5344CB8AC3E}">
        <p14:creationId xmlns:p14="http://schemas.microsoft.com/office/powerpoint/2010/main" val="2523530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6BCBA-B12A-4551-A91E-5B0EF9C2858A}"/>
              </a:ext>
            </a:extLst>
          </p:cNvPr>
          <p:cNvSpPr>
            <a:spLocks noGrp="1"/>
          </p:cNvSpPr>
          <p:nvPr>
            <p:ph type="title"/>
          </p:nvPr>
        </p:nvSpPr>
        <p:spPr/>
        <p:txBody>
          <a:bodyPr/>
          <a:lstStyle/>
          <a:p>
            <a:r>
              <a:rPr lang="en-US" dirty="0"/>
              <a:t>       Budget Components</a:t>
            </a:r>
          </a:p>
        </p:txBody>
      </p:sp>
      <p:sp>
        <p:nvSpPr>
          <p:cNvPr id="3" name="Content Placeholder 2">
            <a:extLst>
              <a:ext uri="{FF2B5EF4-FFF2-40B4-BE49-F238E27FC236}">
                <a16:creationId xmlns:a16="http://schemas.microsoft.com/office/drawing/2014/main" id="{ED46AFBA-A6FE-48AA-9A01-F058EB72DD21}"/>
              </a:ext>
            </a:extLst>
          </p:cNvPr>
          <p:cNvSpPr>
            <a:spLocks noGrp="1"/>
          </p:cNvSpPr>
          <p:nvPr>
            <p:ph idx="1"/>
          </p:nvPr>
        </p:nvSpPr>
        <p:spPr>
          <a:xfrm>
            <a:off x="3429000" y="1600201"/>
            <a:ext cx="6781800" cy="4525963"/>
          </a:xfrm>
        </p:spPr>
        <p:txBody>
          <a:bodyPr/>
          <a:lstStyle/>
          <a:p>
            <a:endParaRPr lang="en-US" dirty="0"/>
          </a:p>
          <a:p>
            <a:pPr>
              <a:buClr>
                <a:srgbClr val="C00000"/>
              </a:buClr>
              <a:buSzPct val="80000"/>
              <a:buFont typeface="Wingdings" panose="05000000000000000000" pitchFamily="2" charset="2"/>
              <a:buChar char="§"/>
            </a:pPr>
            <a:r>
              <a:rPr lang="en-US" sz="3000" dirty="0"/>
              <a:t>Study participant  (per subject) costs</a:t>
            </a:r>
          </a:p>
          <a:p>
            <a:pPr>
              <a:buClr>
                <a:srgbClr val="C00000"/>
              </a:buClr>
              <a:buSzPct val="80000"/>
              <a:buFont typeface="Wingdings" panose="05000000000000000000" pitchFamily="2" charset="2"/>
              <a:buChar char="§"/>
            </a:pPr>
            <a:r>
              <a:rPr lang="en-US" sz="3000" dirty="0"/>
              <a:t>Staff time</a:t>
            </a:r>
          </a:p>
          <a:p>
            <a:pPr>
              <a:buClr>
                <a:srgbClr val="C00000"/>
              </a:buClr>
              <a:buSzPct val="80000"/>
              <a:buFont typeface="Wingdings" panose="05000000000000000000" pitchFamily="2" charset="2"/>
              <a:buChar char="§"/>
            </a:pPr>
            <a:r>
              <a:rPr lang="en-US" sz="3000" dirty="0"/>
              <a:t>Admin fees</a:t>
            </a:r>
          </a:p>
          <a:p>
            <a:pPr>
              <a:buClr>
                <a:srgbClr val="C00000"/>
              </a:buClr>
              <a:buSzPct val="80000"/>
              <a:buFont typeface="Wingdings" panose="05000000000000000000" pitchFamily="2" charset="2"/>
              <a:buChar char="§"/>
            </a:pPr>
            <a:r>
              <a:rPr lang="en-US" sz="3000" dirty="0"/>
              <a:t>Indirect costs</a:t>
            </a:r>
          </a:p>
          <a:p>
            <a:pPr>
              <a:buClr>
                <a:srgbClr val="C00000"/>
              </a:buClr>
              <a:buSzPct val="80000"/>
              <a:buFont typeface="Wingdings" panose="05000000000000000000" pitchFamily="2" charset="2"/>
              <a:buChar char="§"/>
            </a:pPr>
            <a:r>
              <a:rPr lang="en-US" sz="3000" dirty="0"/>
              <a:t>Correlative Objectives</a:t>
            </a:r>
          </a:p>
          <a:p>
            <a:pPr marL="0" indent="0">
              <a:buNone/>
            </a:pPr>
            <a:endParaRPr lang="en-US" dirty="0"/>
          </a:p>
        </p:txBody>
      </p:sp>
    </p:spTree>
    <p:extLst>
      <p:ext uri="{BB962C8B-B14F-4D97-AF65-F5344CB8AC3E}">
        <p14:creationId xmlns:p14="http://schemas.microsoft.com/office/powerpoint/2010/main" val="324340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83F0-C80C-4B3A-B4F9-CA12502C29BB}"/>
              </a:ext>
            </a:extLst>
          </p:cNvPr>
          <p:cNvSpPr>
            <a:spLocks noGrp="1"/>
          </p:cNvSpPr>
          <p:nvPr>
            <p:ph type="title"/>
          </p:nvPr>
        </p:nvSpPr>
        <p:spPr/>
        <p:txBody>
          <a:bodyPr/>
          <a:lstStyle/>
          <a:p>
            <a:r>
              <a:rPr lang="en-US" dirty="0"/>
              <a:t>Before you Start</a:t>
            </a:r>
          </a:p>
        </p:txBody>
      </p:sp>
      <p:sp>
        <p:nvSpPr>
          <p:cNvPr id="3" name="Content Placeholder 2">
            <a:extLst>
              <a:ext uri="{FF2B5EF4-FFF2-40B4-BE49-F238E27FC236}">
                <a16:creationId xmlns:a16="http://schemas.microsoft.com/office/drawing/2014/main" id="{5DCF2AA7-9C78-41C4-B23C-ADC46DE4A11D}"/>
              </a:ext>
            </a:extLst>
          </p:cNvPr>
          <p:cNvSpPr>
            <a:spLocks noGrp="1"/>
          </p:cNvSpPr>
          <p:nvPr>
            <p:ph idx="1"/>
          </p:nvPr>
        </p:nvSpPr>
        <p:spPr>
          <a:xfrm>
            <a:off x="1990165" y="1600201"/>
            <a:ext cx="8449235" cy="4525963"/>
          </a:xfrm>
        </p:spPr>
        <p:txBody>
          <a:bodyPr/>
          <a:lstStyle/>
          <a:p>
            <a:pPr marL="0" indent="0">
              <a:buNone/>
            </a:pPr>
            <a:r>
              <a:rPr lang="en-US" sz="3000" dirty="0"/>
              <a:t>Institutional Research Fee Schedule (federal, non-federal)</a:t>
            </a:r>
          </a:p>
          <a:p>
            <a:pPr marL="0" indent="0">
              <a:buNone/>
            </a:pPr>
            <a:endParaRPr lang="en-US" sz="2400" dirty="0"/>
          </a:p>
          <a:p>
            <a:pPr>
              <a:buClr>
                <a:srgbClr val="C00000"/>
              </a:buClr>
              <a:buFont typeface="Wingdings" panose="05000000000000000000" pitchFamily="2" charset="2"/>
              <a:buChar char="§"/>
            </a:pPr>
            <a:r>
              <a:rPr lang="en-US" sz="2000" dirty="0"/>
              <a:t>“Payments for research services should be </a:t>
            </a:r>
            <a:r>
              <a:rPr lang="en-US" sz="2000" b="1" dirty="0"/>
              <a:t>fair market value </a:t>
            </a:r>
            <a:r>
              <a:rPr lang="en-US" sz="2000" dirty="0"/>
              <a:t>for legitimate, reasonable, and necessary services.” (HHS OIG, 2003 Notices) Promoting Objectivity in Research (CFR, Title 42)</a:t>
            </a:r>
          </a:p>
          <a:p>
            <a:pPr>
              <a:buClr>
                <a:srgbClr val="C00000"/>
              </a:buClr>
              <a:buFont typeface="Wingdings" panose="05000000000000000000" pitchFamily="2" charset="2"/>
              <a:buChar char="§"/>
            </a:pPr>
            <a:endParaRPr lang="en-US" sz="2000" dirty="0"/>
          </a:p>
          <a:p>
            <a:pPr>
              <a:buClr>
                <a:srgbClr val="C00000"/>
              </a:buClr>
              <a:buFont typeface="Wingdings" panose="05000000000000000000" pitchFamily="2" charset="2"/>
              <a:buChar char="§"/>
            </a:pPr>
            <a:r>
              <a:rPr lang="en-US" sz="2000" dirty="0"/>
              <a:t>“The </a:t>
            </a:r>
            <a:r>
              <a:rPr lang="en-US" sz="2000" b="1" dirty="0"/>
              <a:t>fair market value </a:t>
            </a:r>
            <a:r>
              <a:rPr lang="en-US" sz="2000" dirty="0"/>
              <a:t>is the price at which the property would change hands between a willing buyer and a willing seller, neither being under any compulsion to buy or to sell and both having reasonable knowledge of relevant facts.” (CFR, Title 26)</a:t>
            </a:r>
          </a:p>
          <a:p>
            <a:pPr marL="0" indent="0">
              <a:buNone/>
            </a:pPr>
            <a:endParaRPr lang="en-US" sz="2000" dirty="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3201346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4420-4476-4147-AA91-CC1EB580B8C6}"/>
              </a:ext>
            </a:extLst>
          </p:cNvPr>
          <p:cNvSpPr>
            <a:spLocks noGrp="1"/>
          </p:cNvSpPr>
          <p:nvPr>
            <p:ph type="title"/>
          </p:nvPr>
        </p:nvSpPr>
        <p:spPr>
          <a:xfrm>
            <a:off x="3810000" y="274638"/>
            <a:ext cx="6400800" cy="1143000"/>
          </a:xfrm>
        </p:spPr>
        <p:txBody>
          <a:bodyPr/>
          <a:lstStyle/>
          <a:p>
            <a:r>
              <a:rPr lang="en-US" sz="4000" dirty="0"/>
              <a:t>Budget Development Process</a:t>
            </a:r>
          </a:p>
        </p:txBody>
      </p:sp>
      <p:pic>
        <p:nvPicPr>
          <p:cNvPr id="4" name="Content Placeholder 3">
            <a:extLst>
              <a:ext uri="{FF2B5EF4-FFF2-40B4-BE49-F238E27FC236}">
                <a16:creationId xmlns:a16="http://schemas.microsoft.com/office/drawing/2014/main" id="{03FE9E09-4F0F-4917-8FE8-8694E91F0E69}"/>
              </a:ext>
            </a:extLst>
          </p:cNvPr>
          <p:cNvPicPr>
            <a:picLocks noGrp="1" noChangeAspect="1"/>
          </p:cNvPicPr>
          <p:nvPr>
            <p:ph idx="1"/>
          </p:nvPr>
        </p:nvPicPr>
        <p:blipFill>
          <a:blip r:embed="rId2">
            <a:grayscl/>
          </a:blip>
          <a:stretch>
            <a:fillRect/>
          </a:stretch>
        </p:blipFill>
        <p:spPr>
          <a:xfrm>
            <a:off x="3352800" y="1680660"/>
            <a:ext cx="7315200" cy="4450769"/>
          </a:xfrm>
          <a:prstGeom prst="rect">
            <a:avLst/>
          </a:prstGeom>
          <a:ln>
            <a:noFill/>
          </a:ln>
        </p:spPr>
      </p:pic>
    </p:spTree>
    <p:extLst>
      <p:ext uri="{BB962C8B-B14F-4D97-AF65-F5344CB8AC3E}">
        <p14:creationId xmlns:p14="http://schemas.microsoft.com/office/powerpoint/2010/main" val="143973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9E1E8-CD42-46D4-922E-B5A090925D83}"/>
              </a:ext>
            </a:extLst>
          </p:cNvPr>
          <p:cNvSpPr>
            <a:spLocks noGrp="1"/>
          </p:cNvSpPr>
          <p:nvPr>
            <p:ph type="title"/>
          </p:nvPr>
        </p:nvSpPr>
        <p:spPr/>
        <p:txBody>
          <a:bodyPr/>
          <a:lstStyle/>
          <a:p>
            <a:r>
              <a:rPr lang="en-US" dirty="0"/>
              <a:t>    </a:t>
            </a:r>
            <a:r>
              <a:rPr lang="en-US" sz="4000" dirty="0"/>
              <a:t>Required Documents</a:t>
            </a:r>
          </a:p>
        </p:txBody>
      </p:sp>
      <p:sp>
        <p:nvSpPr>
          <p:cNvPr id="3" name="Content Placeholder 2">
            <a:extLst>
              <a:ext uri="{FF2B5EF4-FFF2-40B4-BE49-F238E27FC236}">
                <a16:creationId xmlns:a16="http://schemas.microsoft.com/office/drawing/2014/main" id="{B939F5A9-AD46-4183-AC8B-C62CE1C22C18}"/>
              </a:ext>
            </a:extLst>
          </p:cNvPr>
          <p:cNvSpPr>
            <a:spLocks noGrp="1"/>
          </p:cNvSpPr>
          <p:nvPr>
            <p:ph idx="1"/>
          </p:nvPr>
        </p:nvSpPr>
        <p:spPr>
          <a:xfrm>
            <a:off x="2895600" y="1600201"/>
            <a:ext cx="7315200" cy="4525963"/>
          </a:xfrm>
        </p:spPr>
        <p:txBody>
          <a:bodyPr/>
          <a:lstStyle/>
          <a:p>
            <a:pPr lvl="1">
              <a:buClr>
                <a:srgbClr val="C00000"/>
              </a:buClr>
              <a:buSzPct val="80000"/>
              <a:buFont typeface="Wingdings" panose="05000000000000000000" pitchFamily="2" charset="2"/>
              <a:buChar char="§"/>
            </a:pPr>
            <a:r>
              <a:rPr lang="en-US" sz="3000" dirty="0"/>
              <a:t>Sponsor’s budget template</a:t>
            </a:r>
          </a:p>
          <a:p>
            <a:pPr lvl="1">
              <a:buClr>
                <a:srgbClr val="C00000"/>
              </a:buClr>
              <a:buSzPct val="80000"/>
              <a:buFont typeface="Wingdings" panose="05000000000000000000" pitchFamily="2" charset="2"/>
              <a:buChar char="§"/>
            </a:pPr>
            <a:r>
              <a:rPr lang="en-US" sz="3000" dirty="0"/>
              <a:t>Contract</a:t>
            </a:r>
          </a:p>
          <a:p>
            <a:pPr lvl="1">
              <a:buClr>
                <a:srgbClr val="C00000"/>
              </a:buClr>
              <a:buSzPct val="80000"/>
              <a:buFont typeface="Wingdings" panose="05000000000000000000" pitchFamily="2" charset="2"/>
              <a:buChar char="§"/>
            </a:pPr>
            <a:r>
              <a:rPr lang="en-US" sz="3000" dirty="0"/>
              <a:t>Protocol-Schedule of Assessments</a:t>
            </a:r>
          </a:p>
          <a:p>
            <a:pPr lvl="1">
              <a:buClr>
                <a:srgbClr val="C00000"/>
              </a:buClr>
              <a:buSzPct val="80000"/>
              <a:buFont typeface="Wingdings" panose="05000000000000000000" pitchFamily="2" charset="2"/>
              <a:buChar char="§"/>
            </a:pPr>
            <a:r>
              <a:rPr lang="en-US" sz="3000" dirty="0"/>
              <a:t>Informed Consent</a:t>
            </a:r>
          </a:p>
          <a:p>
            <a:pPr lvl="1">
              <a:buClr>
                <a:srgbClr val="C00000"/>
              </a:buClr>
              <a:buSzPct val="80000"/>
              <a:buFont typeface="Wingdings" panose="05000000000000000000" pitchFamily="2" charset="2"/>
              <a:buChar char="§"/>
            </a:pPr>
            <a:r>
              <a:rPr lang="en-US" sz="3000" dirty="0"/>
              <a:t>May need:</a:t>
            </a:r>
          </a:p>
          <a:p>
            <a:pPr lvl="2">
              <a:buClr>
                <a:srgbClr val="C00000"/>
              </a:buClr>
              <a:buSzPct val="80000"/>
              <a:buFont typeface="Wingdings" panose="05000000000000000000" pitchFamily="2" charset="2"/>
              <a:buChar char="§"/>
            </a:pPr>
            <a:r>
              <a:rPr lang="en-US" sz="2000" dirty="0"/>
              <a:t>Imaging Manual </a:t>
            </a:r>
          </a:p>
          <a:p>
            <a:pPr lvl="2">
              <a:buClr>
                <a:srgbClr val="C00000"/>
              </a:buClr>
              <a:buSzPct val="80000"/>
              <a:buFont typeface="Wingdings" panose="05000000000000000000" pitchFamily="2" charset="2"/>
              <a:buChar char="§"/>
            </a:pPr>
            <a:r>
              <a:rPr lang="en-US" sz="2000" dirty="0"/>
              <a:t>Laboratory Manual</a:t>
            </a:r>
          </a:p>
          <a:p>
            <a:pPr lvl="2">
              <a:buClr>
                <a:srgbClr val="C00000"/>
              </a:buClr>
              <a:buSzPct val="80000"/>
              <a:buFont typeface="Wingdings" panose="05000000000000000000" pitchFamily="2" charset="2"/>
              <a:buChar char="§"/>
            </a:pPr>
            <a:r>
              <a:rPr lang="en-US" sz="2000" dirty="0"/>
              <a:t>Pharmacy Manual</a:t>
            </a:r>
          </a:p>
          <a:p>
            <a:pPr lvl="2"/>
            <a:endParaRPr lang="en-US" dirty="0"/>
          </a:p>
          <a:p>
            <a:pPr lvl="2"/>
            <a:endParaRPr lang="en-US" dirty="0"/>
          </a:p>
          <a:p>
            <a:endParaRPr lang="en-US" dirty="0"/>
          </a:p>
        </p:txBody>
      </p:sp>
    </p:spTree>
    <p:extLst>
      <p:ext uri="{BB962C8B-B14F-4D97-AF65-F5344CB8AC3E}">
        <p14:creationId xmlns:p14="http://schemas.microsoft.com/office/powerpoint/2010/main" val="1032596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B22F4-6B4B-4F69-911A-1F9F3EE6EAE1}"/>
              </a:ext>
            </a:extLst>
          </p:cNvPr>
          <p:cNvSpPr>
            <a:spLocks noGrp="1"/>
          </p:cNvSpPr>
          <p:nvPr>
            <p:ph type="title"/>
          </p:nvPr>
        </p:nvSpPr>
        <p:spPr/>
        <p:txBody>
          <a:bodyPr/>
          <a:lstStyle/>
          <a:p>
            <a:r>
              <a:rPr lang="en-US" sz="4000" dirty="0"/>
              <a:t>      Cost Analysis</a:t>
            </a:r>
          </a:p>
        </p:txBody>
      </p:sp>
      <p:sp>
        <p:nvSpPr>
          <p:cNvPr id="3" name="Content Placeholder 2">
            <a:extLst>
              <a:ext uri="{FF2B5EF4-FFF2-40B4-BE49-F238E27FC236}">
                <a16:creationId xmlns:a16="http://schemas.microsoft.com/office/drawing/2014/main" id="{94F4188B-12C2-42B9-A026-662B7B93B783}"/>
              </a:ext>
            </a:extLst>
          </p:cNvPr>
          <p:cNvSpPr>
            <a:spLocks noGrp="1"/>
          </p:cNvSpPr>
          <p:nvPr>
            <p:ph idx="1"/>
          </p:nvPr>
        </p:nvSpPr>
        <p:spPr>
          <a:xfrm>
            <a:off x="3124200" y="1600201"/>
            <a:ext cx="7086600" cy="4525963"/>
          </a:xfrm>
        </p:spPr>
        <p:txBody>
          <a:bodyPr/>
          <a:lstStyle/>
          <a:p>
            <a:pPr lvl="1">
              <a:buClr>
                <a:srgbClr val="C00000"/>
              </a:buClr>
              <a:buSzPct val="80000"/>
              <a:buFont typeface="Wingdings" panose="05000000000000000000" pitchFamily="2" charset="2"/>
              <a:buChar char="§"/>
            </a:pPr>
            <a:r>
              <a:rPr lang="en-US" sz="2000" dirty="0"/>
              <a:t>Read the </a:t>
            </a:r>
            <a:r>
              <a:rPr lang="en-US" sz="2000" b="1" u="sng" dirty="0"/>
              <a:t>Protocol</a:t>
            </a:r>
            <a:r>
              <a:rPr lang="en-US" sz="2000" dirty="0"/>
              <a:t> </a:t>
            </a:r>
          </a:p>
          <a:p>
            <a:pPr lvl="2">
              <a:buClr>
                <a:srgbClr val="C00000"/>
              </a:buClr>
              <a:buSzPct val="80000"/>
              <a:buFont typeface="Wingdings" panose="05000000000000000000" pitchFamily="2" charset="2"/>
              <a:buChar char="§"/>
            </a:pPr>
            <a:r>
              <a:rPr lang="en-US" sz="1600" dirty="0"/>
              <a:t>Do not create the budget from the study calendar (or the sponsors budget draft)only. Read through protocol text to ensure it matches the calendar.</a:t>
            </a:r>
          </a:p>
          <a:p>
            <a:pPr lvl="2">
              <a:buClr>
                <a:srgbClr val="C00000"/>
              </a:buClr>
              <a:buSzPct val="80000"/>
              <a:buFont typeface="Wingdings" panose="05000000000000000000" pitchFamily="2" charset="2"/>
              <a:buChar char="§"/>
            </a:pPr>
            <a:r>
              <a:rPr lang="en-US" sz="1600" dirty="0"/>
              <a:t>Not all cost items are included in the schedule of assessment</a:t>
            </a:r>
          </a:p>
          <a:p>
            <a:pPr lvl="1">
              <a:buClr>
                <a:srgbClr val="C00000"/>
              </a:buClr>
              <a:buSzPct val="80000"/>
              <a:buFont typeface="Wingdings" panose="05000000000000000000" pitchFamily="2" charset="2"/>
              <a:buChar char="§"/>
            </a:pPr>
            <a:r>
              <a:rPr lang="en-US" sz="2000" dirty="0"/>
              <a:t>Beware of lab panels. If SOE or budget lists a lab panel check the protocol to see what is included in the panel</a:t>
            </a:r>
          </a:p>
          <a:p>
            <a:pPr lvl="2">
              <a:buClr>
                <a:srgbClr val="C00000"/>
              </a:buClr>
              <a:buSzPct val="80000"/>
              <a:buFont typeface="Wingdings" panose="05000000000000000000" pitchFamily="2" charset="2"/>
              <a:buChar char="§"/>
            </a:pPr>
            <a:r>
              <a:rPr lang="en-US" sz="1600" dirty="0"/>
              <a:t>Example: Comprehensive Chemistry Panel includes 14 tests; sponsors often include additional tests which will need to be accounted for</a:t>
            </a:r>
          </a:p>
          <a:p>
            <a:pPr lvl="1">
              <a:buClr>
                <a:srgbClr val="C00000"/>
              </a:buClr>
              <a:buSzPct val="80000"/>
              <a:buFont typeface="Wingdings" panose="05000000000000000000" pitchFamily="2" charset="2"/>
              <a:buChar char="§"/>
            </a:pPr>
            <a:r>
              <a:rPr lang="en-US" sz="2000" dirty="0"/>
              <a:t>Be flexible-sponsor may not be willing to add a budget item titled a certain way but may be willing to offer another descriptor that would cover the fee</a:t>
            </a:r>
          </a:p>
          <a:p>
            <a:pPr lvl="1">
              <a:buClr>
                <a:srgbClr val="C00000"/>
              </a:buClr>
              <a:buSzPct val="80000"/>
              <a:buFont typeface="Wingdings" panose="05000000000000000000" pitchFamily="2" charset="2"/>
              <a:buChar char="§"/>
            </a:pPr>
            <a:r>
              <a:rPr lang="en-US" sz="2000" dirty="0"/>
              <a:t>Value in second pair of eyes to review for accuracy</a:t>
            </a:r>
          </a:p>
          <a:p>
            <a:pPr>
              <a:buClr>
                <a:srgbClr val="C00000"/>
              </a:buClr>
              <a:buSzPct val="80000"/>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70657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E3595-1AA0-4CC5-B4A7-77E900713488}"/>
              </a:ext>
            </a:extLst>
          </p:cNvPr>
          <p:cNvSpPr>
            <a:spLocks noGrp="1"/>
          </p:cNvSpPr>
          <p:nvPr>
            <p:ph type="title"/>
          </p:nvPr>
        </p:nvSpPr>
        <p:spPr/>
        <p:txBody>
          <a:bodyPr/>
          <a:lstStyle/>
          <a:p>
            <a:br>
              <a:rPr lang="en-US" dirty="0"/>
            </a:br>
            <a:r>
              <a:rPr lang="en-US" dirty="0"/>
              <a:t>Learning Objectives</a:t>
            </a:r>
            <a:br>
              <a:rPr lang="en-US" dirty="0"/>
            </a:br>
            <a:endParaRPr lang="en-US" dirty="0"/>
          </a:p>
        </p:txBody>
      </p:sp>
      <p:sp>
        <p:nvSpPr>
          <p:cNvPr id="3" name="Content Placeholder 2">
            <a:extLst>
              <a:ext uri="{FF2B5EF4-FFF2-40B4-BE49-F238E27FC236}">
                <a16:creationId xmlns:a16="http://schemas.microsoft.com/office/drawing/2014/main" id="{6C532A58-465B-4408-98A0-6CEDCB79861A}"/>
              </a:ext>
            </a:extLst>
          </p:cNvPr>
          <p:cNvSpPr>
            <a:spLocks noGrp="1"/>
          </p:cNvSpPr>
          <p:nvPr>
            <p:ph idx="1"/>
          </p:nvPr>
        </p:nvSpPr>
        <p:spPr>
          <a:xfrm>
            <a:off x="2205318" y="1600201"/>
            <a:ext cx="9377082" cy="4525963"/>
          </a:xfrm>
        </p:spPr>
        <p:txBody>
          <a:bodyPr/>
          <a:lstStyle/>
          <a:p>
            <a:pPr>
              <a:buClr>
                <a:srgbClr val="C00000"/>
              </a:buClr>
              <a:buSzPct val="80000"/>
              <a:buFont typeface="Wingdings" panose="05000000000000000000" pitchFamily="2" charset="2"/>
              <a:buChar char="§"/>
            </a:pPr>
            <a:r>
              <a:rPr lang="en-US" sz="3000" dirty="0"/>
              <a:t>Recognize the role of a coverage analysis as essential starting point</a:t>
            </a:r>
          </a:p>
          <a:p>
            <a:pPr>
              <a:buClr>
                <a:srgbClr val="C00000"/>
              </a:buClr>
              <a:buSzPct val="80000"/>
              <a:buFont typeface="Wingdings" panose="05000000000000000000" pitchFamily="2" charset="2"/>
              <a:buChar char="§"/>
            </a:pPr>
            <a:r>
              <a:rPr lang="en-US" sz="3000" dirty="0"/>
              <a:t> Policies guiding Coverage Analysis</a:t>
            </a:r>
          </a:p>
          <a:p>
            <a:pPr>
              <a:buClr>
                <a:srgbClr val="C00000"/>
              </a:buClr>
              <a:buSzPct val="80000"/>
              <a:buFont typeface="Wingdings" panose="05000000000000000000" pitchFamily="2" charset="2"/>
              <a:buChar char="§"/>
            </a:pPr>
            <a:r>
              <a:rPr lang="en-US" sz="3000" dirty="0"/>
              <a:t>Identify the key cost components of a clinical trial budget</a:t>
            </a:r>
          </a:p>
          <a:p>
            <a:pPr>
              <a:buClr>
                <a:srgbClr val="C00000"/>
              </a:buClr>
              <a:buSzPct val="80000"/>
              <a:buFont typeface="Wingdings" panose="05000000000000000000" pitchFamily="2" charset="2"/>
              <a:buChar char="§"/>
            </a:pPr>
            <a:r>
              <a:rPr lang="en-US" sz="3000" dirty="0"/>
              <a:t>Importance of a research fee schedule</a:t>
            </a:r>
          </a:p>
          <a:p>
            <a:pPr>
              <a:buClr>
                <a:srgbClr val="C00000"/>
              </a:buClr>
              <a:buSzPct val="80000"/>
              <a:buFont typeface="Wingdings" panose="05000000000000000000" pitchFamily="2" charset="2"/>
              <a:buChar char="§"/>
            </a:pPr>
            <a:r>
              <a:rPr lang="en-US" sz="3000" dirty="0"/>
              <a:t> Hidden costs </a:t>
            </a:r>
          </a:p>
          <a:p>
            <a:endParaRPr lang="en-US" dirty="0"/>
          </a:p>
        </p:txBody>
      </p:sp>
    </p:spTree>
    <p:extLst>
      <p:ext uri="{BB962C8B-B14F-4D97-AF65-F5344CB8AC3E}">
        <p14:creationId xmlns:p14="http://schemas.microsoft.com/office/powerpoint/2010/main" val="3662058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9CF81-BD43-4879-85FC-D3DE4F9DCBD4}"/>
              </a:ext>
            </a:extLst>
          </p:cNvPr>
          <p:cNvSpPr>
            <a:spLocks noGrp="1"/>
          </p:cNvSpPr>
          <p:nvPr>
            <p:ph type="title"/>
          </p:nvPr>
        </p:nvSpPr>
        <p:spPr/>
        <p:txBody>
          <a:bodyPr/>
          <a:lstStyle/>
          <a:p>
            <a:r>
              <a:rPr lang="en-US" dirty="0"/>
              <a:t>              </a:t>
            </a:r>
            <a:r>
              <a:rPr lang="en-US" sz="4000" dirty="0"/>
              <a:t>Single or Multi-Site ?</a:t>
            </a:r>
          </a:p>
        </p:txBody>
      </p:sp>
      <p:sp>
        <p:nvSpPr>
          <p:cNvPr id="5" name="Content Placeholder 4">
            <a:extLst>
              <a:ext uri="{FF2B5EF4-FFF2-40B4-BE49-F238E27FC236}">
                <a16:creationId xmlns:a16="http://schemas.microsoft.com/office/drawing/2014/main" id="{3A61796B-DD92-44EB-9B8C-CAAD20F76A58}"/>
              </a:ext>
            </a:extLst>
          </p:cNvPr>
          <p:cNvSpPr>
            <a:spLocks noGrp="1"/>
          </p:cNvSpPr>
          <p:nvPr>
            <p:ph idx="1"/>
          </p:nvPr>
        </p:nvSpPr>
        <p:spPr>
          <a:xfrm>
            <a:off x="3200400" y="1676401"/>
            <a:ext cx="7006206" cy="4525963"/>
          </a:xfrm>
        </p:spPr>
        <p:txBody>
          <a:bodyPr/>
          <a:lstStyle/>
          <a:p>
            <a:pPr>
              <a:buClr>
                <a:srgbClr val="C00000"/>
              </a:buClr>
              <a:buSzPct val="80000"/>
              <a:buFont typeface="Wingdings" panose="05000000000000000000" pitchFamily="2" charset="2"/>
              <a:buChar char="§"/>
            </a:pPr>
            <a:r>
              <a:rPr lang="en-US" sz="2000" dirty="0"/>
              <a:t>Never underestimate </a:t>
            </a:r>
            <a:r>
              <a:rPr lang="en-US" sz="2000" b="1" dirty="0"/>
              <a:t>time</a:t>
            </a:r>
            <a:r>
              <a:rPr lang="en-US" sz="2000" dirty="0"/>
              <a:t> and number of </a:t>
            </a:r>
            <a:r>
              <a:rPr lang="en-US" sz="2000" b="1" dirty="0"/>
              <a:t>sites</a:t>
            </a:r>
            <a:r>
              <a:rPr lang="en-US" sz="2000" dirty="0"/>
              <a:t> to  recruit</a:t>
            </a:r>
          </a:p>
          <a:p>
            <a:pPr>
              <a:buClr>
                <a:srgbClr val="C00000"/>
              </a:buClr>
              <a:buSzPct val="80000"/>
              <a:buFont typeface="Wingdings" panose="05000000000000000000" pitchFamily="2" charset="2"/>
              <a:buChar char="§"/>
            </a:pPr>
            <a:endParaRPr lang="en-US" sz="2000" dirty="0"/>
          </a:p>
          <a:p>
            <a:pPr>
              <a:buClr>
                <a:srgbClr val="C00000"/>
              </a:buClr>
              <a:buSzPct val="80000"/>
              <a:buFont typeface="Wingdings" panose="05000000000000000000" pitchFamily="2" charset="2"/>
              <a:buChar char="§"/>
            </a:pPr>
            <a:r>
              <a:rPr lang="en-US" sz="2000" dirty="0"/>
              <a:t>Underestimating will result in greatly exceed budgeted infrastructure costs (</a:t>
            </a:r>
            <a:r>
              <a:rPr lang="en-US" sz="2000" dirty="0" err="1"/>
              <a:t>coord</a:t>
            </a:r>
            <a:r>
              <a:rPr lang="en-US" sz="2000" dirty="0"/>
              <a:t> center, trial leadership, data  management/statistical support) usually based on FTE even though per subject costs remain the same: e.g. 8 years to do planned 5 year study</a:t>
            </a:r>
          </a:p>
          <a:p>
            <a:pPr>
              <a:buClr>
                <a:srgbClr val="C00000"/>
              </a:buClr>
              <a:buSzPct val="80000"/>
              <a:buFont typeface="Wingdings" panose="05000000000000000000" pitchFamily="2" charset="2"/>
              <a:buChar char="§"/>
            </a:pPr>
            <a:endParaRPr lang="en-US" sz="2000" dirty="0"/>
          </a:p>
          <a:p>
            <a:pPr>
              <a:buClr>
                <a:srgbClr val="C00000"/>
              </a:buClr>
              <a:buSzPct val="80000"/>
              <a:buFont typeface="Wingdings" panose="05000000000000000000" pitchFamily="2" charset="2"/>
              <a:buChar char="§"/>
            </a:pPr>
            <a:r>
              <a:rPr lang="en-US" sz="2000" dirty="0"/>
              <a:t> If you need more sites later, start‐up costs for sites will fall short</a:t>
            </a:r>
          </a:p>
        </p:txBody>
      </p:sp>
    </p:spTree>
    <p:extLst>
      <p:ext uri="{BB962C8B-B14F-4D97-AF65-F5344CB8AC3E}">
        <p14:creationId xmlns:p14="http://schemas.microsoft.com/office/powerpoint/2010/main" val="429477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C006-590D-4862-ADD3-46D251F7A6EC}"/>
              </a:ext>
            </a:extLst>
          </p:cNvPr>
          <p:cNvSpPr>
            <a:spLocks noGrp="1"/>
          </p:cNvSpPr>
          <p:nvPr>
            <p:ph type="title"/>
          </p:nvPr>
        </p:nvSpPr>
        <p:spPr/>
        <p:txBody>
          <a:bodyPr/>
          <a:lstStyle/>
          <a:p>
            <a:r>
              <a:rPr lang="en-US" dirty="0"/>
              <a:t>Study Initiation (Start-up)</a:t>
            </a:r>
          </a:p>
        </p:txBody>
      </p:sp>
      <p:sp>
        <p:nvSpPr>
          <p:cNvPr id="3" name="Content Placeholder 2">
            <a:extLst>
              <a:ext uri="{FF2B5EF4-FFF2-40B4-BE49-F238E27FC236}">
                <a16:creationId xmlns:a16="http://schemas.microsoft.com/office/drawing/2014/main" id="{34AEB02E-78E8-43E5-8567-EECDA82EC514}"/>
              </a:ext>
            </a:extLst>
          </p:cNvPr>
          <p:cNvSpPr>
            <a:spLocks noGrp="1"/>
          </p:cNvSpPr>
          <p:nvPr>
            <p:ph idx="1"/>
          </p:nvPr>
        </p:nvSpPr>
        <p:spPr>
          <a:xfrm>
            <a:off x="2428874" y="1600201"/>
            <a:ext cx="9153525" cy="4525963"/>
          </a:xfrm>
        </p:spPr>
        <p:txBody>
          <a:bodyPr/>
          <a:lstStyle/>
          <a:p>
            <a:pPr>
              <a:buClr>
                <a:srgbClr val="C00000"/>
              </a:buClr>
              <a:buSzPct val="80000"/>
              <a:buFont typeface="Wingdings" panose="05000000000000000000" pitchFamily="2" charset="2"/>
              <a:buChar char="§"/>
            </a:pPr>
            <a:r>
              <a:rPr lang="en-US" sz="3000" dirty="0"/>
              <a:t>Coverage and budget analysis</a:t>
            </a:r>
          </a:p>
          <a:p>
            <a:pPr>
              <a:buClr>
                <a:srgbClr val="C00000"/>
              </a:buClr>
              <a:buSzPct val="80000"/>
              <a:buFont typeface="Wingdings" panose="05000000000000000000" pitchFamily="2" charset="2"/>
              <a:buChar char="§"/>
            </a:pPr>
            <a:r>
              <a:rPr lang="en-US" sz="3000" dirty="0"/>
              <a:t>Investigational </a:t>
            </a:r>
            <a:r>
              <a:rPr lang="en-US" sz="3000" dirty="0" err="1"/>
              <a:t>phcy</a:t>
            </a:r>
            <a:r>
              <a:rPr lang="en-US" sz="3000" dirty="0"/>
              <a:t> and PK shared resource start-up</a:t>
            </a:r>
          </a:p>
          <a:p>
            <a:pPr>
              <a:buClr>
                <a:srgbClr val="C00000"/>
              </a:buClr>
              <a:buSzPct val="80000"/>
              <a:buFont typeface="Wingdings" panose="05000000000000000000" pitchFamily="2" charset="2"/>
              <a:buChar char="§"/>
            </a:pPr>
            <a:r>
              <a:rPr lang="en-US" sz="3000" dirty="0"/>
              <a:t>Admin preparation and submission to regulatory committees</a:t>
            </a:r>
          </a:p>
          <a:p>
            <a:pPr>
              <a:buClr>
                <a:srgbClr val="C00000"/>
              </a:buClr>
              <a:buSzPct val="80000"/>
              <a:buFont typeface="Wingdings" panose="05000000000000000000" pitchFamily="2" charset="2"/>
              <a:buChar char="§"/>
            </a:pPr>
            <a:r>
              <a:rPr lang="en-US" sz="3000" dirty="0"/>
              <a:t>Consent translation</a:t>
            </a:r>
          </a:p>
          <a:p>
            <a:pPr>
              <a:buClr>
                <a:srgbClr val="C00000"/>
              </a:buClr>
              <a:buSzPct val="80000"/>
              <a:buFont typeface="Wingdings" panose="05000000000000000000" pitchFamily="2" charset="2"/>
              <a:buChar char="§"/>
            </a:pPr>
            <a:r>
              <a:rPr lang="en-US" sz="3000" dirty="0"/>
              <a:t>Feasibility review- may include a site visit</a:t>
            </a:r>
          </a:p>
          <a:p>
            <a:pPr>
              <a:buClr>
                <a:srgbClr val="C00000"/>
              </a:buClr>
              <a:buSzPct val="80000"/>
              <a:buFont typeface="Wingdings" panose="05000000000000000000" pitchFamily="2" charset="2"/>
              <a:buChar char="§"/>
            </a:pPr>
            <a:r>
              <a:rPr lang="en-US" sz="3000" dirty="0"/>
              <a:t>SIV (site initiation visit)</a:t>
            </a:r>
          </a:p>
          <a:p>
            <a:pPr>
              <a:buClr>
                <a:srgbClr val="C00000"/>
              </a:buClr>
              <a:buSzPct val="80000"/>
              <a:buFont typeface="Wingdings" panose="05000000000000000000" pitchFamily="2" charset="2"/>
              <a:buChar char="§"/>
            </a:pPr>
            <a:r>
              <a:rPr lang="en-US" sz="3000" dirty="0"/>
              <a:t>Training</a:t>
            </a:r>
          </a:p>
          <a:p>
            <a:endParaRPr lang="en-US" dirty="0"/>
          </a:p>
        </p:txBody>
      </p:sp>
    </p:spTree>
    <p:extLst>
      <p:ext uri="{BB962C8B-B14F-4D97-AF65-F5344CB8AC3E}">
        <p14:creationId xmlns:p14="http://schemas.microsoft.com/office/powerpoint/2010/main" val="3382912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87AAC-30FF-48AD-8F9A-16C44D4FC986}"/>
              </a:ext>
            </a:extLst>
          </p:cNvPr>
          <p:cNvSpPr>
            <a:spLocks noGrp="1"/>
          </p:cNvSpPr>
          <p:nvPr>
            <p:ph type="title"/>
          </p:nvPr>
        </p:nvSpPr>
        <p:spPr/>
        <p:txBody>
          <a:bodyPr/>
          <a:lstStyle/>
          <a:p>
            <a:r>
              <a:rPr lang="en-US" dirty="0"/>
              <a:t>Per Participant Costs</a:t>
            </a:r>
          </a:p>
        </p:txBody>
      </p:sp>
      <p:sp>
        <p:nvSpPr>
          <p:cNvPr id="3" name="Content Placeholder 2">
            <a:extLst>
              <a:ext uri="{FF2B5EF4-FFF2-40B4-BE49-F238E27FC236}">
                <a16:creationId xmlns:a16="http://schemas.microsoft.com/office/drawing/2014/main" id="{9C46207B-F73C-4FE3-A2AA-3F8F97CCC4E2}"/>
              </a:ext>
            </a:extLst>
          </p:cNvPr>
          <p:cNvSpPr>
            <a:spLocks noGrp="1"/>
          </p:cNvSpPr>
          <p:nvPr>
            <p:ph idx="1"/>
          </p:nvPr>
        </p:nvSpPr>
        <p:spPr>
          <a:xfrm>
            <a:off x="2011680" y="1600201"/>
            <a:ext cx="9570720" cy="4525963"/>
          </a:xfrm>
        </p:spPr>
        <p:txBody>
          <a:bodyPr/>
          <a:lstStyle/>
          <a:p>
            <a:pPr marL="0" indent="0">
              <a:buNone/>
            </a:pPr>
            <a:r>
              <a:rPr lang="en-US" sz="3000" dirty="0"/>
              <a:t>Cost to complete all activities (including optional) listed on the protocol SOE</a:t>
            </a:r>
          </a:p>
          <a:p>
            <a:pPr marL="514350" indent="-514350">
              <a:buFont typeface="+mj-lt"/>
              <a:buAutoNum type="arabicPeriod"/>
            </a:pPr>
            <a:endParaRPr lang="en-US" sz="3000" dirty="0"/>
          </a:p>
          <a:p>
            <a:pPr lvl="1">
              <a:buClr>
                <a:srgbClr val="C00000"/>
              </a:buClr>
              <a:buSzPct val="80000"/>
              <a:buFont typeface="Wingdings" panose="05000000000000000000" pitchFamily="2" charset="2"/>
              <a:buChar char="§"/>
            </a:pPr>
            <a:r>
              <a:rPr lang="en-US" sz="2000" dirty="0"/>
              <a:t>Include research staff time associated with each activity –PI, research nurse/coordinator, data management</a:t>
            </a:r>
          </a:p>
          <a:p>
            <a:pPr lvl="1">
              <a:buClr>
                <a:srgbClr val="C00000"/>
              </a:buClr>
              <a:buSzPct val="80000"/>
              <a:buFont typeface="Wingdings" panose="05000000000000000000" pitchFamily="2" charset="2"/>
              <a:buChar char="§"/>
            </a:pPr>
            <a:r>
              <a:rPr lang="en-US" sz="2000" dirty="0"/>
              <a:t>Clinical activities associated with CPT code and research fee schedule</a:t>
            </a:r>
          </a:p>
          <a:p>
            <a:pPr lvl="1">
              <a:buClr>
                <a:srgbClr val="C00000"/>
              </a:buClr>
              <a:buSzPct val="80000"/>
              <a:buFont typeface="Wingdings" panose="05000000000000000000" pitchFamily="2" charset="2"/>
              <a:buChar char="§"/>
            </a:pPr>
            <a:r>
              <a:rPr lang="en-US" sz="2000" dirty="0"/>
              <a:t>Activities not associated with a CPT code- clinical or research staff can assist with hourly fee for prof activity or budget (including supplies) for basic research</a:t>
            </a:r>
          </a:p>
          <a:p>
            <a:pPr lvl="1">
              <a:buClr>
                <a:srgbClr val="C00000"/>
              </a:buClr>
              <a:buSzPct val="80000"/>
              <a:buFont typeface="Wingdings" panose="05000000000000000000" pitchFamily="2" charset="2"/>
              <a:buChar char="§"/>
            </a:pPr>
            <a:r>
              <a:rPr lang="en-US" sz="2000" dirty="0"/>
              <a:t>Sample acquisition and shipping fees for central labs</a:t>
            </a:r>
          </a:p>
          <a:p>
            <a:pPr marL="457200" lvl="1" indent="0">
              <a:buNone/>
            </a:pPr>
            <a:endParaRPr lang="en-US" dirty="0"/>
          </a:p>
        </p:txBody>
      </p:sp>
    </p:spTree>
    <p:extLst>
      <p:ext uri="{BB962C8B-B14F-4D97-AF65-F5344CB8AC3E}">
        <p14:creationId xmlns:p14="http://schemas.microsoft.com/office/powerpoint/2010/main" val="586357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8092D-7D13-43D0-B6CA-F9DA0CFFEE14}"/>
              </a:ext>
            </a:extLst>
          </p:cNvPr>
          <p:cNvSpPr>
            <a:spLocks noGrp="1"/>
          </p:cNvSpPr>
          <p:nvPr>
            <p:ph type="title"/>
          </p:nvPr>
        </p:nvSpPr>
        <p:spPr>
          <a:xfrm>
            <a:off x="3810000" y="274638"/>
            <a:ext cx="6400800" cy="1143000"/>
          </a:xfrm>
        </p:spPr>
        <p:txBody>
          <a:bodyPr/>
          <a:lstStyle/>
          <a:p>
            <a:r>
              <a:rPr lang="en-US" sz="4000" dirty="0"/>
              <a:t>Procedures &amp; Personnel Costs</a:t>
            </a:r>
          </a:p>
        </p:txBody>
      </p:sp>
      <p:sp>
        <p:nvSpPr>
          <p:cNvPr id="3" name="Content Placeholder 2">
            <a:extLst>
              <a:ext uri="{FF2B5EF4-FFF2-40B4-BE49-F238E27FC236}">
                <a16:creationId xmlns:a16="http://schemas.microsoft.com/office/drawing/2014/main" id="{F338CFF8-EEFF-4658-81C9-600F335EB30A}"/>
              </a:ext>
            </a:extLst>
          </p:cNvPr>
          <p:cNvSpPr>
            <a:spLocks noGrp="1"/>
          </p:cNvSpPr>
          <p:nvPr>
            <p:ph idx="1"/>
          </p:nvPr>
        </p:nvSpPr>
        <p:spPr>
          <a:xfrm>
            <a:off x="3124200" y="2080260"/>
            <a:ext cx="7086600" cy="4045904"/>
          </a:xfrm>
        </p:spPr>
        <p:txBody>
          <a:bodyPr/>
          <a:lstStyle/>
          <a:p>
            <a:pPr>
              <a:buClr>
                <a:srgbClr val="C00000"/>
              </a:buClr>
              <a:buSzPct val="80000"/>
            </a:pPr>
            <a:r>
              <a:rPr lang="en-US" sz="2000" dirty="0"/>
              <a:t>Non-routine care procedures ‐ fee schedule</a:t>
            </a:r>
          </a:p>
          <a:p>
            <a:pPr>
              <a:buClr>
                <a:srgbClr val="C00000"/>
              </a:buClr>
              <a:buSzPct val="80000"/>
            </a:pPr>
            <a:r>
              <a:rPr lang="en-US" sz="2000" dirty="0"/>
              <a:t>CPT or Procedure code for each test determined to be research related</a:t>
            </a:r>
          </a:p>
          <a:p>
            <a:pPr>
              <a:buClr>
                <a:srgbClr val="C00000"/>
              </a:buClr>
              <a:buSzPct val="80000"/>
            </a:pPr>
            <a:r>
              <a:rPr lang="en-US" sz="2000" dirty="0"/>
              <a:t>Study personnel –“effort” estimates by time (mins/</a:t>
            </a:r>
            <a:r>
              <a:rPr lang="en-US" sz="2000" dirty="0" err="1"/>
              <a:t>hrs</a:t>
            </a:r>
            <a:r>
              <a:rPr lang="en-US" sz="2000" dirty="0"/>
              <a:t>/ per visit) 	 typical personnel &amp; estimated salary/benefits (MD 	Investigator, clinical study coordinator (RN), non RN trial coordinator for each item on the SOE</a:t>
            </a:r>
          </a:p>
          <a:p>
            <a:pPr>
              <a:buClr>
                <a:srgbClr val="C00000"/>
              </a:buClr>
              <a:buSzPct val="80000"/>
            </a:pPr>
            <a:r>
              <a:rPr lang="en-US" sz="2000" dirty="0"/>
              <a:t> Use upper range of salaries since West and East coast institutions have higher costs of living</a:t>
            </a:r>
          </a:p>
        </p:txBody>
      </p:sp>
    </p:spTree>
    <p:extLst>
      <p:ext uri="{BB962C8B-B14F-4D97-AF65-F5344CB8AC3E}">
        <p14:creationId xmlns:p14="http://schemas.microsoft.com/office/powerpoint/2010/main" val="1314547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3A1D9-AC97-453A-B711-A38E53910841}"/>
              </a:ext>
            </a:extLst>
          </p:cNvPr>
          <p:cNvSpPr>
            <a:spLocks noGrp="1"/>
          </p:cNvSpPr>
          <p:nvPr>
            <p:ph type="title"/>
          </p:nvPr>
        </p:nvSpPr>
        <p:spPr/>
        <p:txBody>
          <a:bodyPr/>
          <a:lstStyle/>
          <a:p>
            <a:r>
              <a:rPr lang="en-US" sz="4000" dirty="0"/>
              <a:t>             Indirect Costs (overhead)</a:t>
            </a:r>
          </a:p>
        </p:txBody>
      </p:sp>
      <p:sp>
        <p:nvSpPr>
          <p:cNvPr id="3" name="Content Placeholder 2">
            <a:extLst>
              <a:ext uri="{FF2B5EF4-FFF2-40B4-BE49-F238E27FC236}">
                <a16:creationId xmlns:a16="http://schemas.microsoft.com/office/drawing/2014/main" id="{F62773CB-EA23-4297-AE52-1F29317FB86C}"/>
              </a:ext>
            </a:extLst>
          </p:cNvPr>
          <p:cNvSpPr>
            <a:spLocks noGrp="1"/>
          </p:cNvSpPr>
          <p:nvPr>
            <p:ph idx="1"/>
          </p:nvPr>
        </p:nvSpPr>
        <p:spPr>
          <a:xfrm>
            <a:off x="2743200" y="1600201"/>
            <a:ext cx="7467600" cy="4525963"/>
          </a:xfrm>
        </p:spPr>
        <p:txBody>
          <a:bodyPr/>
          <a:lstStyle/>
          <a:p>
            <a:endParaRPr lang="en-US" dirty="0"/>
          </a:p>
          <a:p>
            <a:pPr>
              <a:buClr>
                <a:srgbClr val="C00000"/>
              </a:buClr>
              <a:buSzPct val="80000"/>
              <a:buFont typeface="Wingdings" panose="05000000000000000000" pitchFamily="2" charset="2"/>
              <a:buChar char="§"/>
            </a:pPr>
            <a:r>
              <a:rPr lang="en-US" sz="3000" dirty="0"/>
              <a:t>Applied to ALL items in any Industry Sponsored Budget</a:t>
            </a:r>
          </a:p>
          <a:p>
            <a:pPr lvl="1">
              <a:buClr>
                <a:srgbClr val="C00000"/>
              </a:buClr>
              <a:buSzPct val="80000"/>
              <a:buFont typeface="Wingdings" panose="05000000000000000000" pitchFamily="2" charset="2"/>
              <a:buChar char="§"/>
            </a:pPr>
            <a:r>
              <a:rPr lang="en-US" sz="2000" dirty="0"/>
              <a:t>Non negotiable</a:t>
            </a:r>
          </a:p>
          <a:p>
            <a:pPr>
              <a:buClr>
                <a:srgbClr val="C00000"/>
              </a:buClr>
              <a:buSzPct val="80000"/>
              <a:buFont typeface="Wingdings" panose="05000000000000000000" pitchFamily="2" charset="2"/>
              <a:buChar char="§"/>
            </a:pPr>
            <a:endParaRPr lang="en-US" sz="2000" dirty="0"/>
          </a:p>
          <a:p>
            <a:pPr>
              <a:buClr>
                <a:srgbClr val="C00000"/>
              </a:buClr>
              <a:buSzPct val="80000"/>
              <a:buFont typeface="Wingdings" panose="05000000000000000000" pitchFamily="2" charset="2"/>
              <a:buChar char="§"/>
            </a:pPr>
            <a:r>
              <a:rPr lang="en-US" sz="3000" dirty="0"/>
              <a:t>Double check advertising, subject stipends, and invoiced items to ensure the sponsor will pay the overhead</a:t>
            </a:r>
          </a:p>
          <a:p>
            <a:pPr lvl="1">
              <a:buClr>
                <a:srgbClr val="C00000"/>
              </a:buClr>
              <a:buSzPct val="80000"/>
              <a:buFont typeface="Wingdings" panose="05000000000000000000" pitchFamily="2" charset="2"/>
              <a:buChar char="§"/>
            </a:pPr>
            <a:r>
              <a:rPr lang="en-US" sz="2000" dirty="0"/>
              <a:t>Many sponsors consider these “flow-through” items</a:t>
            </a:r>
          </a:p>
          <a:p>
            <a:pPr>
              <a:buClr>
                <a:srgbClr val="C00000"/>
              </a:buClr>
              <a:buSzPct val="80000"/>
              <a:buFont typeface="Wingdings" panose="05000000000000000000" pitchFamily="2" charset="2"/>
              <a:buChar char="§"/>
            </a:pPr>
            <a:endParaRPr lang="en-US" sz="2000" dirty="0"/>
          </a:p>
          <a:p>
            <a:endParaRPr lang="en-US" dirty="0"/>
          </a:p>
        </p:txBody>
      </p:sp>
    </p:spTree>
    <p:extLst>
      <p:ext uri="{BB962C8B-B14F-4D97-AF65-F5344CB8AC3E}">
        <p14:creationId xmlns:p14="http://schemas.microsoft.com/office/powerpoint/2010/main" val="633639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E64FD-1768-4A51-90E3-16A42E323920}"/>
              </a:ext>
            </a:extLst>
          </p:cNvPr>
          <p:cNvSpPr>
            <a:spLocks noGrp="1"/>
          </p:cNvSpPr>
          <p:nvPr>
            <p:ph type="title"/>
          </p:nvPr>
        </p:nvSpPr>
        <p:spPr/>
        <p:txBody>
          <a:bodyPr/>
          <a:lstStyle/>
          <a:p>
            <a:r>
              <a:rPr lang="en-US" sz="4000" dirty="0"/>
              <a:t>Screen Failures</a:t>
            </a:r>
          </a:p>
        </p:txBody>
      </p:sp>
      <p:sp>
        <p:nvSpPr>
          <p:cNvPr id="3" name="Content Placeholder 2">
            <a:extLst>
              <a:ext uri="{FF2B5EF4-FFF2-40B4-BE49-F238E27FC236}">
                <a16:creationId xmlns:a16="http://schemas.microsoft.com/office/drawing/2014/main" id="{F3E31DF2-E5B5-4D35-B4F7-D0E6588DD3FC}"/>
              </a:ext>
            </a:extLst>
          </p:cNvPr>
          <p:cNvSpPr>
            <a:spLocks noGrp="1"/>
          </p:cNvSpPr>
          <p:nvPr>
            <p:ph idx="1"/>
          </p:nvPr>
        </p:nvSpPr>
        <p:spPr>
          <a:xfrm>
            <a:off x="3048000" y="1600201"/>
            <a:ext cx="7162800" cy="4525963"/>
          </a:xfrm>
        </p:spPr>
        <p:txBody>
          <a:bodyPr/>
          <a:lstStyle/>
          <a:p>
            <a:endParaRPr lang="en-US" dirty="0"/>
          </a:p>
          <a:p>
            <a:pPr>
              <a:buClr>
                <a:srgbClr val="C00000"/>
              </a:buClr>
              <a:buSzPct val="80000"/>
              <a:buFont typeface="Wingdings" panose="05000000000000000000" pitchFamily="2" charset="2"/>
              <a:buChar char="§"/>
            </a:pPr>
            <a:r>
              <a:rPr lang="en-US" sz="2000" dirty="0"/>
              <a:t>Is sponsor only paying for </a:t>
            </a:r>
            <a:r>
              <a:rPr lang="en-US" sz="2000" u="sng" dirty="0"/>
              <a:t>procedures</a:t>
            </a:r>
            <a:r>
              <a:rPr lang="en-US" sz="2000" dirty="0"/>
              <a:t> performed (prior to subject being deemed a screen failure)? Include staff time for screening</a:t>
            </a:r>
          </a:p>
          <a:p>
            <a:pPr>
              <a:buClr>
                <a:srgbClr val="C00000"/>
              </a:buClr>
              <a:buSzPct val="80000"/>
              <a:buFont typeface="Wingdings" panose="05000000000000000000" pitchFamily="2" charset="2"/>
              <a:buChar char="§"/>
            </a:pPr>
            <a:r>
              <a:rPr lang="en-US" sz="2000" dirty="0"/>
              <a:t>Is sponsor paying the full cost of the screen failure? E.g., sponsor will pay 80% of the screening visit for screen failures</a:t>
            </a:r>
          </a:p>
          <a:p>
            <a:pPr>
              <a:buClr>
                <a:srgbClr val="C00000"/>
              </a:buClr>
              <a:buSzPct val="80000"/>
              <a:buFont typeface="Wingdings" panose="05000000000000000000" pitchFamily="2" charset="2"/>
              <a:buChar char="§"/>
            </a:pPr>
            <a:r>
              <a:rPr lang="en-US" sz="2000" dirty="0"/>
              <a:t>Is there a ratio? E.g., for every 3 patients randomized sponsor will reimburse 1 screen failure</a:t>
            </a:r>
          </a:p>
          <a:p>
            <a:pPr>
              <a:buClr>
                <a:srgbClr val="C00000"/>
              </a:buClr>
              <a:buSzPct val="80000"/>
              <a:buFont typeface="Wingdings" panose="05000000000000000000" pitchFamily="2" charset="2"/>
              <a:buChar char="§"/>
            </a:pPr>
            <a:r>
              <a:rPr lang="en-US" sz="2000" dirty="0"/>
              <a:t>Is there a cap on number of screen failures?</a:t>
            </a:r>
          </a:p>
          <a:p>
            <a:pPr marL="0" indent="0">
              <a:buNone/>
            </a:pPr>
            <a:endParaRPr lang="en-US" dirty="0"/>
          </a:p>
        </p:txBody>
      </p:sp>
    </p:spTree>
    <p:extLst>
      <p:ext uri="{BB962C8B-B14F-4D97-AF65-F5344CB8AC3E}">
        <p14:creationId xmlns:p14="http://schemas.microsoft.com/office/powerpoint/2010/main" val="899712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D61BF-2543-4C02-85B2-2D2C429F8A80}"/>
              </a:ext>
            </a:extLst>
          </p:cNvPr>
          <p:cNvSpPr>
            <a:spLocks noGrp="1"/>
          </p:cNvSpPr>
          <p:nvPr>
            <p:ph type="title"/>
          </p:nvPr>
        </p:nvSpPr>
        <p:spPr/>
        <p:txBody>
          <a:bodyPr/>
          <a:lstStyle/>
          <a:p>
            <a:r>
              <a:rPr lang="en-US" dirty="0"/>
              <a:t>Stipends</a:t>
            </a:r>
          </a:p>
        </p:txBody>
      </p:sp>
      <p:sp>
        <p:nvSpPr>
          <p:cNvPr id="3" name="Content Placeholder 2">
            <a:extLst>
              <a:ext uri="{FF2B5EF4-FFF2-40B4-BE49-F238E27FC236}">
                <a16:creationId xmlns:a16="http://schemas.microsoft.com/office/drawing/2014/main" id="{42E70F18-5029-4647-954C-70B82699F8C2}"/>
              </a:ext>
            </a:extLst>
          </p:cNvPr>
          <p:cNvSpPr>
            <a:spLocks noGrp="1"/>
          </p:cNvSpPr>
          <p:nvPr>
            <p:ph idx="1"/>
          </p:nvPr>
        </p:nvSpPr>
        <p:spPr>
          <a:xfrm>
            <a:off x="3124200" y="1600201"/>
            <a:ext cx="7086600" cy="4525963"/>
          </a:xfrm>
        </p:spPr>
        <p:txBody>
          <a:bodyPr/>
          <a:lstStyle/>
          <a:p>
            <a:pPr marL="0" indent="0">
              <a:buNone/>
            </a:pPr>
            <a:endParaRPr lang="en-US" dirty="0"/>
          </a:p>
          <a:p>
            <a:pPr>
              <a:buClr>
                <a:srgbClr val="C00000"/>
              </a:buClr>
              <a:buSzPct val="80000"/>
              <a:buFont typeface="Wingdings" panose="05000000000000000000" pitchFamily="2" charset="2"/>
              <a:buChar char="§"/>
            </a:pPr>
            <a:r>
              <a:rPr lang="en-US" sz="2000" dirty="0"/>
              <a:t>Is there a subject stipend? How much is the stipend? </a:t>
            </a:r>
          </a:p>
          <a:p>
            <a:pPr>
              <a:buClr>
                <a:srgbClr val="C00000"/>
              </a:buClr>
              <a:buSzPct val="80000"/>
              <a:buFont typeface="Wingdings" panose="05000000000000000000" pitchFamily="2" charset="2"/>
              <a:buChar char="§"/>
            </a:pPr>
            <a:endParaRPr lang="en-US" sz="2000" dirty="0"/>
          </a:p>
          <a:p>
            <a:pPr>
              <a:buClr>
                <a:srgbClr val="C00000"/>
              </a:buClr>
              <a:buSzPct val="80000"/>
              <a:buFont typeface="Wingdings" panose="05000000000000000000" pitchFamily="2" charset="2"/>
              <a:buChar char="§"/>
            </a:pPr>
            <a:r>
              <a:rPr lang="en-US" sz="2000" dirty="0"/>
              <a:t>Confirm the amount in the budget matches the informed consent and includes indirect costs</a:t>
            </a:r>
          </a:p>
          <a:p>
            <a:pPr>
              <a:buClr>
                <a:srgbClr val="C00000"/>
              </a:buClr>
              <a:buSzPct val="80000"/>
              <a:buFont typeface="Wingdings" panose="05000000000000000000" pitchFamily="2" charset="2"/>
              <a:buChar char="§"/>
            </a:pPr>
            <a:endParaRPr lang="en-US" sz="2000" dirty="0"/>
          </a:p>
          <a:p>
            <a:pPr>
              <a:buClr>
                <a:srgbClr val="C00000"/>
              </a:buClr>
              <a:buSzPct val="80000"/>
              <a:buFont typeface="Wingdings" panose="05000000000000000000" pitchFamily="2" charset="2"/>
              <a:buChar char="§"/>
            </a:pPr>
            <a:r>
              <a:rPr lang="en-US" sz="2000" dirty="0"/>
              <a:t>Who will be paying the subject- sponsor or study team?</a:t>
            </a:r>
          </a:p>
          <a:p>
            <a:pPr marL="0" indent="0">
              <a:buClr>
                <a:srgbClr val="C00000"/>
              </a:buClr>
              <a:buSzPct val="80000"/>
              <a:buNone/>
            </a:pPr>
            <a:endParaRPr lang="en-US" sz="2000" dirty="0"/>
          </a:p>
          <a:p>
            <a:pPr>
              <a:buClr>
                <a:srgbClr val="C00000"/>
              </a:buClr>
              <a:buSzPct val="80000"/>
              <a:buFont typeface="Wingdings" panose="05000000000000000000" pitchFamily="2" charset="2"/>
              <a:buChar char="§"/>
            </a:pPr>
            <a:r>
              <a:rPr lang="en-US" sz="2000" dirty="0"/>
              <a:t>Can be used to cover travel, parking and meals </a:t>
            </a:r>
          </a:p>
          <a:p>
            <a:pPr>
              <a:buClr>
                <a:srgbClr val="C00000"/>
              </a:buClr>
              <a:buSzPct val="80000"/>
              <a:buFont typeface="Wingdings" panose="05000000000000000000" pitchFamily="2" charset="2"/>
              <a:buChar char="§"/>
            </a:pPr>
            <a:endParaRPr lang="en-US" sz="2000" dirty="0"/>
          </a:p>
          <a:p>
            <a:pPr>
              <a:buClr>
                <a:srgbClr val="C00000"/>
              </a:buClr>
              <a:buSzPct val="80000"/>
              <a:buFont typeface="Wingdings" panose="05000000000000000000" pitchFamily="2" charset="2"/>
              <a:buChar char="§"/>
            </a:pPr>
            <a:r>
              <a:rPr lang="en-US" sz="2000" dirty="0"/>
              <a:t>Subject to IRB approval-must be included in the informed consent</a:t>
            </a:r>
          </a:p>
          <a:p>
            <a:endParaRPr lang="en-US" sz="2000" dirty="0"/>
          </a:p>
          <a:p>
            <a:endParaRPr lang="en-US" dirty="0"/>
          </a:p>
        </p:txBody>
      </p:sp>
    </p:spTree>
    <p:extLst>
      <p:ext uri="{BB962C8B-B14F-4D97-AF65-F5344CB8AC3E}">
        <p14:creationId xmlns:p14="http://schemas.microsoft.com/office/powerpoint/2010/main" val="201469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7077-DDBF-4810-A4ED-5B45CB992102}"/>
              </a:ext>
            </a:extLst>
          </p:cNvPr>
          <p:cNvSpPr>
            <a:spLocks noGrp="1"/>
          </p:cNvSpPr>
          <p:nvPr>
            <p:ph type="title"/>
          </p:nvPr>
        </p:nvSpPr>
        <p:spPr/>
        <p:txBody>
          <a:bodyPr/>
          <a:lstStyle/>
          <a:p>
            <a:r>
              <a:rPr lang="en-US" dirty="0"/>
              <a:t>Study Close Out</a:t>
            </a:r>
          </a:p>
        </p:txBody>
      </p:sp>
      <p:sp>
        <p:nvSpPr>
          <p:cNvPr id="3" name="Content Placeholder 2">
            <a:extLst>
              <a:ext uri="{FF2B5EF4-FFF2-40B4-BE49-F238E27FC236}">
                <a16:creationId xmlns:a16="http://schemas.microsoft.com/office/drawing/2014/main" id="{273859A7-B700-4DA9-8280-2949098CB16F}"/>
              </a:ext>
            </a:extLst>
          </p:cNvPr>
          <p:cNvSpPr>
            <a:spLocks noGrp="1"/>
          </p:cNvSpPr>
          <p:nvPr>
            <p:ph idx="1"/>
          </p:nvPr>
        </p:nvSpPr>
        <p:spPr>
          <a:xfrm>
            <a:off x="2900362" y="1600201"/>
            <a:ext cx="8682037" cy="4525963"/>
          </a:xfrm>
        </p:spPr>
        <p:txBody>
          <a:bodyPr/>
          <a:lstStyle/>
          <a:p>
            <a:pPr>
              <a:buClr>
                <a:srgbClr val="C00000"/>
              </a:buClr>
              <a:buSzPct val="80000"/>
              <a:buFont typeface="Wingdings" panose="05000000000000000000" pitchFamily="2" charset="2"/>
              <a:buChar char="§"/>
            </a:pPr>
            <a:r>
              <a:rPr lang="en-US" sz="3000" dirty="0"/>
              <a:t>Prepare for study close out visit</a:t>
            </a:r>
          </a:p>
          <a:p>
            <a:pPr>
              <a:buClr>
                <a:srgbClr val="C00000"/>
              </a:buClr>
              <a:buSzPct val="80000"/>
              <a:buFont typeface="Wingdings" panose="05000000000000000000" pitchFamily="2" charset="2"/>
              <a:buChar char="§"/>
            </a:pPr>
            <a:r>
              <a:rPr lang="en-US" sz="3000" dirty="0"/>
              <a:t>Complete all study reports</a:t>
            </a:r>
          </a:p>
          <a:p>
            <a:pPr>
              <a:buClr>
                <a:srgbClr val="C00000"/>
              </a:buClr>
              <a:buSzPct val="80000"/>
              <a:buFont typeface="Wingdings" panose="05000000000000000000" pitchFamily="2" charset="2"/>
              <a:buChar char="§"/>
            </a:pPr>
            <a:r>
              <a:rPr lang="en-US" sz="3000" dirty="0"/>
              <a:t>Packaging and storage of study records</a:t>
            </a:r>
          </a:p>
          <a:p>
            <a:pPr>
              <a:buClr>
                <a:srgbClr val="C00000"/>
              </a:buClr>
              <a:buSzPct val="80000"/>
              <a:buFont typeface="Wingdings" panose="05000000000000000000" pitchFamily="2" charset="2"/>
              <a:buChar char="§"/>
            </a:pPr>
            <a:r>
              <a:rPr lang="en-US" sz="3000" dirty="0"/>
              <a:t>Complete all outstanding queries</a:t>
            </a:r>
          </a:p>
          <a:p>
            <a:pPr>
              <a:buClr>
                <a:srgbClr val="C00000"/>
              </a:buClr>
              <a:buSzPct val="80000"/>
              <a:buFont typeface="Wingdings" panose="05000000000000000000" pitchFamily="2" charset="2"/>
              <a:buChar char="§"/>
            </a:pPr>
            <a:r>
              <a:rPr lang="en-US" sz="3000" dirty="0"/>
              <a:t>Invoicing</a:t>
            </a:r>
          </a:p>
          <a:p>
            <a:pPr>
              <a:buClr>
                <a:srgbClr val="C00000"/>
              </a:buClr>
              <a:buSzPct val="80000"/>
              <a:buFont typeface="Wingdings" panose="05000000000000000000" pitchFamily="2" charset="2"/>
              <a:buChar char="§"/>
            </a:pPr>
            <a:r>
              <a:rPr lang="en-US" sz="3000" dirty="0"/>
              <a:t>Final report</a:t>
            </a:r>
          </a:p>
          <a:p>
            <a:pPr>
              <a:buClr>
                <a:srgbClr val="C00000"/>
              </a:buClr>
              <a:buSzPct val="80000"/>
              <a:buFont typeface="Wingdings" panose="05000000000000000000" pitchFamily="2" charset="2"/>
              <a:buChar char="§"/>
            </a:pPr>
            <a:r>
              <a:rPr lang="en-US" sz="3000" dirty="0"/>
              <a:t>Does CTA allow for queries after close-out?</a:t>
            </a:r>
          </a:p>
          <a:p>
            <a:pPr marL="0" indent="0">
              <a:buNone/>
            </a:pPr>
            <a:endParaRPr lang="en-US" dirty="0"/>
          </a:p>
        </p:txBody>
      </p:sp>
    </p:spTree>
    <p:extLst>
      <p:ext uri="{BB962C8B-B14F-4D97-AF65-F5344CB8AC3E}">
        <p14:creationId xmlns:p14="http://schemas.microsoft.com/office/powerpoint/2010/main" val="3735268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06C22-390A-4769-A1D7-1D88135D00D1}"/>
              </a:ext>
            </a:extLst>
          </p:cNvPr>
          <p:cNvSpPr>
            <a:spLocks noGrp="1"/>
          </p:cNvSpPr>
          <p:nvPr>
            <p:ph type="title"/>
          </p:nvPr>
        </p:nvSpPr>
        <p:spPr/>
        <p:txBody>
          <a:bodyPr/>
          <a:lstStyle/>
          <a:p>
            <a:r>
              <a:rPr lang="en-US" dirty="0" err="1"/>
              <a:t>Invoiceables</a:t>
            </a:r>
            <a:endParaRPr lang="en-US" dirty="0"/>
          </a:p>
        </p:txBody>
      </p:sp>
      <p:sp>
        <p:nvSpPr>
          <p:cNvPr id="3" name="Content Placeholder 2">
            <a:extLst>
              <a:ext uri="{FF2B5EF4-FFF2-40B4-BE49-F238E27FC236}">
                <a16:creationId xmlns:a16="http://schemas.microsoft.com/office/drawing/2014/main" id="{4CA517F4-D8FD-4BA9-B1C3-91BA9CDC73AC}"/>
              </a:ext>
            </a:extLst>
          </p:cNvPr>
          <p:cNvSpPr>
            <a:spLocks noGrp="1"/>
          </p:cNvSpPr>
          <p:nvPr>
            <p:ph idx="1"/>
          </p:nvPr>
        </p:nvSpPr>
        <p:spPr>
          <a:xfrm>
            <a:off x="2628900" y="1600201"/>
            <a:ext cx="8953500" cy="4525963"/>
          </a:xfrm>
        </p:spPr>
        <p:txBody>
          <a:bodyPr/>
          <a:lstStyle/>
          <a:p>
            <a:pPr>
              <a:buClr>
                <a:srgbClr val="C00000"/>
              </a:buClr>
              <a:buSzPct val="80000"/>
              <a:buFont typeface="Wingdings" panose="05000000000000000000" pitchFamily="2" charset="2"/>
              <a:buChar char="§"/>
            </a:pPr>
            <a:r>
              <a:rPr lang="en-US" dirty="0"/>
              <a:t>May not happen to every participant</a:t>
            </a:r>
          </a:p>
          <a:p>
            <a:pPr>
              <a:buClr>
                <a:srgbClr val="C00000"/>
              </a:buClr>
              <a:buSzPct val="80000"/>
              <a:buFont typeface="Wingdings" panose="05000000000000000000" pitchFamily="2" charset="2"/>
              <a:buChar char="§"/>
            </a:pPr>
            <a:r>
              <a:rPr lang="en-US" dirty="0"/>
              <a:t>Assign a cost and multiply by total # of possible occurrences</a:t>
            </a:r>
          </a:p>
          <a:p>
            <a:pPr>
              <a:buClr>
                <a:srgbClr val="C00000"/>
              </a:buClr>
              <a:buSzPct val="80000"/>
              <a:buFont typeface="Wingdings" panose="05000000000000000000" pitchFamily="2" charset="2"/>
              <a:buChar char="§"/>
            </a:pPr>
            <a:r>
              <a:rPr lang="en-US" dirty="0"/>
              <a:t>Include in total budget</a:t>
            </a:r>
          </a:p>
          <a:p>
            <a:pPr lvl="1">
              <a:buClr>
                <a:srgbClr val="C00000"/>
              </a:buClr>
              <a:buSzPct val="80000"/>
              <a:buFont typeface="Wingdings" panose="05000000000000000000" pitchFamily="2" charset="2"/>
              <a:buChar char="§"/>
            </a:pPr>
            <a:r>
              <a:rPr lang="en-US" dirty="0"/>
              <a:t>Screen failures</a:t>
            </a:r>
          </a:p>
          <a:p>
            <a:pPr lvl="1">
              <a:buClr>
                <a:srgbClr val="C00000"/>
              </a:buClr>
              <a:buSzPct val="80000"/>
              <a:buFont typeface="Wingdings" panose="05000000000000000000" pitchFamily="2" charset="2"/>
              <a:buChar char="§"/>
            </a:pPr>
            <a:r>
              <a:rPr lang="en-US" dirty="0"/>
              <a:t>Regulatory e.g. adverse events, annual reports</a:t>
            </a:r>
          </a:p>
          <a:p>
            <a:pPr lvl="1">
              <a:buClr>
                <a:srgbClr val="C00000"/>
              </a:buClr>
              <a:buSzPct val="80000"/>
              <a:buFont typeface="Wingdings" panose="05000000000000000000" pitchFamily="2" charset="2"/>
              <a:buChar char="§"/>
            </a:pPr>
            <a:r>
              <a:rPr lang="en-US" dirty="0"/>
              <a:t>Monitoring visits and queries</a:t>
            </a:r>
          </a:p>
          <a:p>
            <a:pPr lvl="1">
              <a:buClr>
                <a:srgbClr val="C00000"/>
              </a:buClr>
              <a:buSzPct val="80000"/>
              <a:buFont typeface="Wingdings" panose="05000000000000000000" pitchFamily="2" charset="2"/>
              <a:buChar char="§"/>
            </a:pPr>
            <a:r>
              <a:rPr lang="en-US" dirty="0"/>
              <a:t>Clinical activities e.g. Echo or MUGA</a:t>
            </a:r>
          </a:p>
        </p:txBody>
      </p:sp>
    </p:spTree>
    <p:extLst>
      <p:ext uri="{BB962C8B-B14F-4D97-AF65-F5344CB8AC3E}">
        <p14:creationId xmlns:p14="http://schemas.microsoft.com/office/powerpoint/2010/main" val="398975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6C4CB-9074-49AA-8654-98C1FFCBA253}"/>
              </a:ext>
            </a:extLst>
          </p:cNvPr>
          <p:cNvSpPr>
            <a:spLocks noGrp="1"/>
          </p:cNvSpPr>
          <p:nvPr>
            <p:ph type="title"/>
          </p:nvPr>
        </p:nvSpPr>
        <p:spPr/>
        <p:txBody>
          <a:bodyPr/>
          <a:lstStyle/>
          <a:p>
            <a:r>
              <a:rPr lang="en-US" sz="4000" dirty="0"/>
              <a:t>Hidden Costs</a:t>
            </a:r>
          </a:p>
        </p:txBody>
      </p:sp>
      <p:sp>
        <p:nvSpPr>
          <p:cNvPr id="3" name="Content Placeholder 2">
            <a:extLst>
              <a:ext uri="{FF2B5EF4-FFF2-40B4-BE49-F238E27FC236}">
                <a16:creationId xmlns:a16="http://schemas.microsoft.com/office/drawing/2014/main" id="{42CAAD21-4CA4-424D-8601-2F9E30BF3863}"/>
              </a:ext>
            </a:extLst>
          </p:cNvPr>
          <p:cNvSpPr>
            <a:spLocks noGrp="1"/>
          </p:cNvSpPr>
          <p:nvPr>
            <p:ph idx="1"/>
          </p:nvPr>
        </p:nvSpPr>
        <p:spPr>
          <a:xfrm>
            <a:off x="3048000" y="1600201"/>
            <a:ext cx="7162800" cy="4525963"/>
          </a:xfrm>
        </p:spPr>
        <p:txBody>
          <a:bodyPr/>
          <a:lstStyle/>
          <a:p>
            <a:pPr>
              <a:buClr>
                <a:srgbClr val="C00000"/>
              </a:buClr>
              <a:buSzPct val="80000"/>
              <a:buFont typeface="Wingdings" panose="05000000000000000000" pitchFamily="2" charset="2"/>
              <a:buChar char="§"/>
            </a:pPr>
            <a:r>
              <a:rPr lang="en-US" sz="3000" dirty="0"/>
              <a:t>project management for multi-site</a:t>
            </a:r>
          </a:p>
          <a:p>
            <a:pPr>
              <a:buClr>
                <a:srgbClr val="C00000"/>
              </a:buClr>
              <a:buSzPct val="80000"/>
              <a:buFont typeface="Wingdings" panose="05000000000000000000" pitchFamily="2" charset="2"/>
              <a:buChar char="§"/>
            </a:pPr>
            <a:r>
              <a:rPr lang="en-US" sz="3000" dirty="0"/>
              <a:t>consent translation</a:t>
            </a:r>
          </a:p>
          <a:p>
            <a:pPr>
              <a:buClr>
                <a:srgbClr val="C00000"/>
              </a:buClr>
              <a:buSzPct val="80000"/>
              <a:buFont typeface="Wingdings" panose="05000000000000000000" pitchFamily="2" charset="2"/>
              <a:buChar char="§"/>
            </a:pPr>
            <a:r>
              <a:rPr lang="en-US" sz="3000" dirty="0"/>
              <a:t>potential for unscheduled visits </a:t>
            </a:r>
          </a:p>
          <a:p>
            <a:pPr>
              <a:buClr>
                <a:srgbClr val="C00000"/>
              </a:buClr>
              <a:buSzPct val="80000"/>
              <a:buFont typeface="Wingdings" panose="05000000000000000000" pitchFamily="2" charset="2"/>
              <a:buChar char="§"/>
            </a:pPr>
            <a:r>
              <a:rPr lang="en-US" sz="3000" dirty="0"/>
              <a:t>data entry &amp; analysis (using sponsor portal for eCRF)</a:t>
            </a:r>
          </a:p>
          <a:p>
            <a:pPr>
              <a:buClr>
                <a:srgbClr val="C00000"/>
              </a:buClr>
              <a:buSzPct val="80000"/>
              <a:buFont typeface="Wingdings" panose="05000000000000000000" pitchFamily="2" charset="2"/>
              <a:buChar char="§"/>
            </a:pPr>
            <a:r>
              <a:rPr lang="en-US" sz="3000" dirty="0"/>
              <a:t>site visits, monitoring</a:t>
            </a:r>
          </a:p>
          <a:p>
            <a:pPr>
              <a:buClr>
                <a:srgbClr val="C00000"/>
              </a:buClr>
              <a:buSzPct val="80000"/>
              <a:buFont typeface="Wingdings" panose="05000000000000000000" pitchFamily="2" charset="2"/>
              <a:buChar char="§"/>
            </a:pPr>
            <a:r>
              <a:rPr lang="en-US" sz="3000" dirty="0"/>
              <a:t>inflation for multiyear studies</a:t>
            </a:r>
          </a:p>
          <a:p>
            <a:pPr>
              <a:buClr>
                <a:srgbClr val="C00000"/>
              </a:buClr>
              <a:buSzPct val="80000"/>
              <a:buFont typeface="Wingdings" panose="05000000000000000000" pitchFamily="2" charset="2"/>
              <a:buChar char="§"/>
            </a:pPr>
            <a:r>
              <a:rPr lang="en-US" sz="3000" dirty="0"/>
              <a:t>central lab shipping</a:t>
            </a:r>
          </a:p>
          <a:p>
            <a:endParaRPr lang="en-US" dirty="0"/>
          </a:p>
        </p:txBody>
      </p:sp>
    </p:spTree>
    <p:extLst>
      <p:ext uri="{BB962C8B-B14F-4D97-AF65-F5344CB8AC3E}">
        <p14:creationId xmlns:p14="http://schemas.microsoft.com/office/powerpoint/2010/main" val="3264587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BF94-4A53-4059-8D19-63201502759B}"/>
              </a:ext>
            </a:extLst>
          </p:cNvPr>
          <p:cNvSpPr>
            <a:spLocks noGrp="1"/>
          </p:cNvSpPr>
          <p:nvPr>
            <p:ph type="title"/>
          </p:nvPr>
        </p:nvSpPr>
        <p:spPr/>
        <p:txBody>
          <a:bodyPr/>
          <a:lstStyle/>
          <a:p>
            <a:r>
              <a:rPr lang="en-US" sz="4000" dirty="0"/>
              <a:t>Overview</a:t>
            </a:r>
          </a:p>
        </p:txBody>
      </p:sp>
      <p:sp>
        <p:nvSpPr>
          <p:cNvPr id="3" name="Content Placeholder 2">
            <a:extLst>
              <a:ext uri="{FF2B5EF4-FFF2-40B4-BE49-F238E27FC236}">
                <a16:creationId xmlns:a16="http://schemas.microsoft.com/office/drawing/2014/main" id="{77B2A342-3D65-4E76-8155-F169396FA0E8}"/>
              </a:ext>
            </a:extLst>
          </p:cNvPr>
          <p:cNvSpPr>
            <a:spLocks noGrp="1"/>
          </p:cNvSpPr>
          <p:nvPr>
            <p:ph idx="1"/>
          </p:nvPr>
        </p:nvSpPr>
        <p:spPr>
          <a:xfrm>
            <a:off x="2501152" y="1600201"/>
            <a:ext cx="9081247" cy="4525963"/>
          </a:xfrm>
        </p:spPr>
        <p:txBody>
          <a:bodyPr/>
          <a:lstStyle/>
          <a:p>
            <a:pPr marL="457200" lvl="1" indent="0">
              <a:buNone/>
            </a:pPr>
            <a:r>
              <a:rPr lang="en-US" dirty="0"/>
              <a:t>        </a:t>
            </a:r>
            <a:r>
              <a:rPr lang="en-US" sz="3000" dirty="0"/>
              <a:t>Coverage Analysis</a:t>
            </a:r>
          </a:p>
          <a:p>
            <a:pPr lvl="3">
              <a:buClr>
                <a:schemeClr val="accent2">
                  <a:lumMod val="75000"/>
                </a:schemeClr>
              </a:buClr>
              <a:buSzPct val="80000"/>
              <a:buFont typeface="Wingdings" panose="05000000000000000000" pitchFamily="2" charset="2"/>
              <a:buChar char="§"/>
            </a:pPr>
            <a:r>
              <a:rPr lang="en-US" dirty="0"/>
              <a:t>Definition</a:t>
            </a:r>
          </a:p>
          <a:p>
            <a:pPr lvl="3">
              <a:buClr>
                <a:schemeClr val="accent2">
                  <a:lumMod val="75000"/>
                </a:schemeClr>
              </a:buClr>
              <a:buSzPct val="80000"/>
              <a:buFont typeface="Wingdings" panose="05000000000000000000" pitchFamily="2" charset="2"/>
              <a:buChar char="§"/>
            </a:pPr>
            <a:r>
              <a:rPr lang="en-US" dirty="0"/>
              <a:t>Policy</a:t>
            </a:r>
          </a:p>
          <a:p>
            <a:pPr lvl="3">
              <a:buClr>
                <a:schemeClr val="accent2">
                  <a:lumMod val="75000"/>
                </a:schemeClr>
              </a:buClr>
              <a:buSzPct val="80000"/>
              <a:buFont typeface="Wingdings" panose="05000000000000000000" pitchFamily="2" charset="2"/>
              <a:buChar char="§"/>
            </a:pPr>
            <a:r>
              <a:rPr lang="en-US" dirty="0"/>
              <a:t>Checklist</a:t>
            </a:r>
          </a:p>
          <a:p>
            <a:pPr lvl="3">
              <a:buClr>
                <a:schemeClr val="accent2">
                  <a:lumMod val="75000"/>
                </a:schemeClr>
              </a:buClr>
              <a:buSzPct val="80000"/>
              <a:buFont typeface="Wingdings" panose="05000000000000000000" pitchFamily="2" charset="2"/>
              <a:buChar char="§"/>
            </a:pPr>
            <a:r>
              <a:rPr lang="en-US" dirty="0"/>
              <a:t>Examples</a:t>
            </a:r>
          </a:p>
          <a:p>
            <a:pPr marL="457200" lvl="1" indent="0">
              <a:buClr>
                <a:schemeClr val="accent2">
                  <a:lumMod val="75000"/>
                </a:schemeClr>
              </a:buClr>
              <a:buSzPct val="80000"/>
              <a:buNone/>
            </a:pPr>
            <a:r>
              <a:rPr lang="en-US" dirty="0"/>
              <a:t>        </a:t>
            </a:r>
            <a:r>
              <a:rPr lang="en-US" sz="3000" dirty="0"/>
              <a:t>Budget Basics</a:t>
            </a:r>
          </a:p>
          <a:p>
            <a:pPr lvl="3">
              <a:buClr>
                <a:schemeClr val="accent2">
                  <a:lumMod val="75000"/>
                </a:schemeClr>
              </a:buClr>
              <a:buSzPct val="80000"/>
              <a:buFont typeface="Wingdings" panose="05000000000000000000" pitchFamily="2" charset="2"/>
              <a:buChar char="§"/>
            </a:pPr>
            <a:r>
              <a:rPr lang="en-US" dirty="0"/>
              <a:t>Identify components of a clinical trial budget</a:t>
            </a:r>
          </a:p>
          <a:p>
            <a:pPr lvl="3">
              <a:buClr>
                <a:schemeClr val="accent2">
                  <a:lumMod val="75000"/>
                </a:schemeClr>
              </a:buClr>
              <a:buSzPct val="80000"/>
              <a:buFont typeface="Wingdings" panose="05000000000000000000" pitchFamily="2" charset="2"/>
              <a:buChar char="§"/>
            </a:pPr>
            <a:r>
              <a:rPr lang="en-US" dirty="0"/>
              <a:t>Identify all costs, including hidden costs</a:t>
            </a:r>
          </a:p>
          <a:p>
            <a:pPr lvl="3">
              <a:buClr>
                <a:schemeClr val="accent2">
                  <a:lumMod val="75000"/>
                </a:schemeClr>
              </a:buClr>
              <a:buSzPct val="80000"/>
              <a:buFont typeface="Wingdings" panose="05000000000000000000" pitchFamily="2" charset="2"/>
              <a:buChar char="§"/>
            </a:pPr>
            <a:r>
              <a:rPr lang="en-US" dirty="0"/>
              <a:t>Best practices for budget negotiation</a:t>
            </a:r>
          </a:p>
          <a:p>
            <a:pPr lvl="3">
              <a:buClr>
                <a:schemeClr val="accent2">
                  <a:lumMod val="75000"/>
                </a:schemeClr>
              </a:buClr>
              <a:buSzPct val="80000"/>
              <a:buFont typeface="Wingdings" panose="05000000000000000000" pitchFamily="2" charset="2"/>
              <a:buChar char="§"/>
            </a:pPr>
            <a:r>
              <a:rPr lang="en-US" dirty="0"/>
              <a:t>“Preliminary Budgets”</a:t>
            </a:r>
          </a:p>
          <a:p>
            <a:pPr marL="457200" lvl="1" indent="0">
              <a:buNone/>
            </a:pPr>
            <a:endParaRPr lang="en-US" dirty="0"/>
          </a:p>
        </p:txBody>
      </p:sp>
    </p:spTree>
    <p:extLst>
      <p:ext uri="{BB962C8B-B14F-4D97-AF65-F5344CB8AC3E}">
        <p14:creationId xmlns:p14="http://schemas.microsoft.com/office/powerpoint/2010/main" val="784680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68872-34DD-43C0-B12D-E4F7B7FF1DF1}"/>
              </a:ext>
            </a:extLst>
          </p:cNvPr>
          <p:cNvSpPr>
            <a:spLocks noGrp="1"/>
          </p:cNvSpPr>
          <p:nvPr>
            <p:ph type="title"/>
          </p:nvPr>
        </p:nvSpPr>
        <p:spPr>
          <a:xfrm>
            <a:off x="3505200" y="274638"/>
            <a:ext cx="6705600" cy="1143000"/>
          </a:xfrm>
        </p:spPr>
        <p:txBody>
          <a:bodyPr/>
          <a:lstStyle/>
          <a:p>
            <a:r>
              <a:rPr lang="en-US" sz="4000" dirty="0"/>
              <a:t>Negotiating with Sponsor</a:t>
            </a:r>
          </a:p>
        </p:txBody>
      </p:sp>
      <p:sp>
        <p:nvSpPr>
          <p:cNvPr id="3" name="Content Placeholder 2">
            <a:extLst>
              <a:ext uri="{FF2B5EF4-FFF2-40B4-BE49-F238E27FC236}">
                <a16:creationId xmlns:a16="http://schemas.microsoft.com/office/drawing/2014/main" id="{DF0A2E20-D959-48FE-8C4D-03D3D7C47B4E}"/>
              </a:ext>
            </a:extLst>
          </p:cNvPr>
          <p:cNvSpPr>
            <a:spLocks noGrp="1"/>
          </p:cNvSpPr>
          <p:nvPr>
            <p:ph idx="1"/>
          </p:nvPr>
        </p:nvSpPr>
        <p:spPr>
          <a:xfrm>
            <a:off x="2819400" y="1600201"/>
            <a:ext cx="7391400" cy="4525963"/>
          </a:xfrm>
        </p:spPr>
        <p:txBody>
          <a:bodyPr/>
          <a:lstStyle/>
          <a:p>
            <a:pPr marL="0" indent="0">
              <a:buNone/>
            </a:pPr>
            <a:r>
              <a:rPr lang="en-US" dirty="0"/>
              <a:t>                </a:t>
            </a:r>
            <a:r>
              <a:rPr lang="en-US" sz="2000" dirty="0"/>
              <a:t>Qualities of a Good Negotiator</a:t>
            </a:r>
          </a:p>
          <a:p>
            <a:pPr lvl="4"/>
            <a:endParaRPr lang="en-US" dirty="0"/>
          </a:p>
          <a:p>
            <a:pPr lvl="4">
              <a:buClr>
                <a:srgbClr val="C00000"/>
              </a:buClr>
              <a:buSzPct val="80000"/>
              <a:buFont typeface="Wingdings" panose="05000000000000000000" pitchFamily="2" charset="2"/>
              <a:buChar char="§"/>
            </a:pPr>
            <a:r>
              <a:rPr lang="en-US" dirty="0"/>
              <a:t>Planning skills</a:t>
            </a:r>
          </a:p>
          <a:p>
            <a:pPr lvl="4">
              <a:buClr>
                <a:srgbClr val="C00000"/>
              </a:buClr>
              <a:buSzPct val="80000"/>
              <a:buFont typeface="Wingdings" panose="05000000000000000000" pitchFamily="2" charset="2"/>
              <a:buChar char="§"/>
            </a:pPr>
            <a:endParaRPr lang="en-US" dirty="0"/>
          </a:p>
          <a:p>
            <a:pPr lvl="4">
              <a:buClr>
                <a:srgbClr val="C00000"/>
              </a:buClr>
              <a:buSzPct val="80000"/>
              <a:buFont typeface="Wingdings" panose="05000000000000000000" pitchFamily="2" charset="2"/>
              <a:buChar char="§"/>
            </a:pPr>
            <a:r>
              <a:rPr lang="en-US" dirty="0"/>
              <a:t>Ability to think clearly under stress</a:t>
            </a:r>
          </a:p>
          <a:p>
            <a:pPr lvl="4">
              <a:buClr>
                <a:srgbClr val="C00000"/>
              </a:buClr>
              <a:buSzPct val="80000"/>
              <a:buFont typeface="Wingdings" panose="05000000000000000000" pitchFamily="2" charset="2"/>
              <a:buChar char="§"/>
            </a:pPr>
            <a:endParaRPr lang="en-US" dirty="0"/>
          </a:p>
          <a:p>
            <a:pPr lvl="4">
              <a:buClr>
                <a:srgbClr val="C00000"/>
              </a:buClr>
              <a:buSzPct val="80000"/>
              <a:buFont typeface="Wingdings" panose="05000000000000000000" pitchFamily="2" charset="2"/>
              <a:buChar char="§"/>
            </a:pPr>
            <a:r>
              <a:rPr lang="en-US" dirty="0"/>
              <a:t>Communication skills</a:t>
            </a:r>
          </a:p>
          <a:p>
            <a:pPr lvl="4">
              <a:buClr>
                <a:srgbClr val="C00000"/>
              </a:buClr>
              <a:buSzPct val="80000"/>
              <a:buFont typeface="Wingdings" panose="05000000000000000000" pitchFamily="2" charset="2"/>
              <a:buChar char="§"/>
            </a:pPr>
            <a:endParaRPr lang="en-US" dirty="0"/>
          </a:p>
          <a:p>
            <a:pPr lvl="4">
              <a:buClr>
                <a:srgbClr val="C00000"/>
              </a:buClr>
              <a:buSzPct val="80000"/>
              <a:buFont typeface="Wingdings" panose="05000000000000000000" pitchFamily="2" charset="2"/>
              <a:buChar char="§"/>
            </a:pPr>
            <a:r>
              <a:rPr lang="en-US" dirty="0"/>
              <a:t>Product/industry knowledge</a:t>
            </a:r>
          </a:p>
          <a:p>
            <a:pPr marL="1828800" lvl="4" indent="0">
              <a:buClr>
                <a:srgbClr val="C00000"/>
              </a:buClr>
              <a:buSzPct val="80000"/>
              <a:buNone/>
            </a:pPr>
            <a:endParaRPr lang="en-US" dirty="0"/>
          </a:p>
          <a:p>
            <a:pPr lvl="4">
              <a:buClr>
                <a:srgbClr val="C00000"/>
              </a:buClr>
              <a:buSzPct val="80000"/>
              <a:buFont typeface="Wingdings" panose="05000000000000000000" pitchFamily="2" charset="2"/>
              <a:buChar char="§"/>
            </a:pPr>
            <a:r>
              <a:rPr lang="en-US" dirty="0"/>
              <a:t>Personal integrity</a:t>
            </a:r>
          </a:p>
        </p:txBody>
      </p:sp>
      <p:pic>
        <p:nvPicPr>
          <p:cNvPr id="5" name="Picture 4">
            <a:extLst>
              <a:ext uri="{FF2B5EF4-FFF2-40B4-BE49-F238E27FC236}">
                <a16:creationId xmlns:a16="http://schemas.microsoft.com/office/drawing/2014/main" id="{41009E97-2E55-457A-88C6-854684CE1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970378" y="3530279"/>
            <a:ext cx="3032567" cy="2595886"/>
          </a:xfrm>
          <a:prstGeom prst="rect">
            <a:avLst/>
          </a:prstGeom>
        </p:spPr>
      </p:pic>
    </p:spTree>
    <p:extLst>
      <p:ext uri="{BB962C8B-B14F-4D97-AF65-F5344CB8AC3E}">
        <p14:creationId xmlns:p14="http://schemas.microsoft.com/office/powerpoint/2010/main" val="2233307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CD3D6-A709-42D1-8A6E-8AD51E539249}"/>
              </a:ext>
            </a:extLst>
          </p:cNvPr>
          <p:cNvSpPr>
            <a:spLocks noGrp="1"/>
          </p:cNvSpPr>
          <p:nvPr>
            <p:ph type="title"/>
          </p:nvPr>
        </p:nvSpPr>
        <p:spPr/>
        <p:txBody>
          <a:bodyPr/>
          <a:lstStyle/>
          <a:p>
            <a:r>
              <a:rPr lang="en-US" sz="4000" dirty="0"/>
              <a:t>          Negotiating with Sponsor</a:t>
            </a:r>
          </a:p>
        </p:txBody>
      </p:sp>
      <p:sp>
        <p:nvSpPr>
          <p:cNvPr id="3" name="Content Placeholder 2">
            <a:extLst>
              <a:ext uri="{FF2B5EF4-FFF2-40B4-BE49-F238E27FC236}">
                <a16:creationId xmlns:a16="http://schemas.microsoft.com/office/drawing/2014/main" id="{0C24B695-1B88-4EFB-9197-A80BA5A27D94}"/>
              </a:ext>
            </a:extLst>
          </p:cNvPr>
          <p:cNvSpPr>
            <a:spLocks noGrp="1"/>
          </p:cNvSpPr>
          <p:nvPr>
            <p:ph idx="1"/>
          </p:nvPr>
        </p:nvSpPr>
        <p:spPr>
          <a:xfrm>
            <a:off x="3048000" y="1600201"/>
            <a:ext cx="7467600" cy="4525963"/>
          </a:xfrm>
        </p:spPr>
        <p:txBody>
          <a:bodyPr/>
          <a:lstStyle/>
          <a:p>
            <a:pPr>
              <a:defRPr/>
            </a:pPr>
            <a:endParaRPr lang="en-US" altLang="en-US" sz="2000" dirty="0"/>
          </a:p>
          <a:p>
            <a:pPr>
              <a:buClr>
                <a:srgbClr val="C00000"/>
              </a:buClr>
              <a:buSzPct val="80000"/>
              <a:buFont typeface="Wingdings" panose="05000000000000000000" pitchFamily="2" charset="2"/>
              <a:buChar char="§"/>
              <a:defRPr/>
            </a:pPr>
            <a:r>
              <a:rPr lang="en-US" altLang="en-US" sz="2000" dirty="0"/>
              <a:t>Provide detailed, line-item cost for each activity</a:t>
            </a:r>
          </a:p>
          <a:p>
            <a:pPr>
              <a:buClr>
                <a:srgbClr val="C00000"/>
              </a:buClr>
              <a:buSzPct val="80000"/>
              <a:buFont typeface="Wingdings" panose="05000000000000000000" pitchFamily="2" charset="2"/>
              <a:buChar char="§"/>
              <a:defRPr/>
            </a:pPr>
            <a:endParaRPr lang="en-US" altLang="en-US" sz="2000" dirty="0"/>
          </a:p>
          <a:p>
            <a:pPr>
              <a:buClr>
                <a:srgbClr val="C00000"/>
              </a:buClr>
              <a:buSzPct val="80000"/>
              <a:buFont typeface="Wingdings" panose="05000000000000000000" pitchFamily="2" charset="2"/>
              <a:buChar char="§"/>
              <a:defRPr/>
            </a:pPr>
            <a:r>
              <a:rPr lang="en-US" altLang="en-US" sz="2000" dirty="0"/>
              <a:t>Use the words, “Our costs of participating in the trial”</a:t>
            </a:r>
          </a:p>
          <a:p>
            <a:pPr>
              <a:buClr>
                <a:srgbClr val="C00000"/>
              </a:buClr>
              <a:buSzPct val="80000"/>
              <a:buFont typeface="Wingdings" panose="05000000000000000000" pitchFamily="2" charset="2"/>
              <a:buChar char="§"/>
              <a:defRPr/>
            </a:pPr>
            <a:endParaRPr lang="en-US" altLang="en-US" sz="2000" dirty="0"/>
          </a:p>
          <a:p>
            <a:pPr>
              <a:buClr>
                <a:srgbClr val="C00000"/>
              </a:buClr>
              <a:buSzPct val="80000"/>
              <a:buFont typeface="Wingdings" panose="05000000000000000000" pitchFamily="2" charset="2"/>
              <a:buChar char="§"/>
              <a:defRPr/>
            </a:pPr>
            <a:r>
              <a:rPr lang="en-US" altLang="en-US" sz="2000" dirty="0"/>
              <a:t>Provide Memo with standard admin fees and justifications </a:t>
            </a:r>
          </a:p>
          <a:p>
            <a:pPr>
              <a:buClr>
                <a:srgbClr val="C00000"/>
              </a:buClr>
              <a:buSzPct val="80000"/>
              <a:buFont typeface="Wingdings" panose="05000000000000000000" pitchFamily="2" charset="2"/>
              <a:buChar char="§"/>
              <a:defRPr/>
            </a:pPr>
            <a:endParaRPr lang="en-US" altLang="en-US" sz="2000" dirty="0"/>
          </a:p>
          <a:p>
            <a:pPr>
              <a:buClr>
                <a:srgbClr val="C00000"/>
              </a:buClr>
              <a:buSzPct val="80000"/>
              <a:buFont typeface="Wingdings" panose="05000000000000000000" pitchFamily="2" charset="2"/>
              <a:buChar char="§"/>
              <a:defRPr/>
            </a:pPr>
            <a:r>
              <a:rPr lang="en-US" altLang="en-US" sz="2000" dirty="0"/>
              <a:t>Remember, the Sponsor wants your site  and the PI involved in the trial as a thought leader</a:t>
            </a:r>
          </a:p>
          <a:p>
            <a:pPr>
              <a:buClr>
                <a:srgbClr val="C00000"/>
              </a:buClr>
              <a:buSzPct val="80000"/>
              <a:buFont typeface="Wingdings" panose="05000000000000000000" pitchFamily="2" charset="2"/>
              <a:buChar char="§"/>
              <a:defRPr/>
            </a:pPr>
            <a:endParaRPr lang="en-US" altLang="en-US" sz="2000" dirty="0"/>
          </a:p>
          <a:p>
            <a:pPr>
              <a:buClr>
                <a:srgbClr val="C00000"/>
              </a:buClr>
              <a:buSzPct val="80000"/>
              <a:buFont typeface="Wingdings" panose="05000000000000000000" pitchFamily="2" charset="2"/>
              <a:buChar char="§"/>
              <a:defRPr/>
            </a:pPr>
            <a:r>
              <a:rPr lang="en-US" altLang="en-US" sz="2000" dirty="0"/>
              <a:t>Escalate concerns to a manager</a:t>
            </a:r>
          </a:p>
          <a:p>
            <a:pPr marL="0" indent="0">
              <a:buNone/>
            </a:pPr>
            <a:endParaRPr lang="en-US" dirty="0"/>
          </a:p>
        </p:txBody>
      </p:sp>
    </p:spTree>
    <p:extLst>
      <p:ext uri="{BB962C8B-B14F-4D97-AF65-F5344CB8AC3E}">
        <p14:creationId xmlns:p14="http://schemas.microsoft.com/office/powerpoint/2010/main" val="2422445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33E8F-4D7C-4E5E-9D2C-8E092A2DF983}"/>
              </a:ext>
            </a:extLst>
          </p:cNvPr>
          <p:cNvSpPr>
            <a:spLocks noGrp="1"/>
          </p:cNvSpPr>
          <p:nvPr>
            <p:ph type="title"/>
          </p:nvPr>
        </p:nvSpPr>
        <p:spPr>
          <a:xfrm>
            <a:off x="2895600" y="274638"/>
            <a:ext cx="7315200" cy="1143000"/>
          </a:xfrm>
        </p:spPr>
        <p:txBody>
          <a:bodyPr/>
          <a:lstStyle/>
          <a:p>
            <a:br>
              <a:rPr lang="en-US" sz="4000" dirty="0"/>
            </a:br>
            <a:r>
              <a:rPr lang="en-US" sz="4000" dirty="0"/>
              <a:t>Payment terms</a:t>
            </a:r>
            <a:br>
              <a:rPr lang="en-US" dirty="0"/>
            </a:br>
            <a:endParaRPr lang="en-US" dirty="0"/>
          </a:p>
        </p:txBody>
      </p:sp>
      <p:sp>
        <p:nvSpPr>
          <p:cNvPr id="3" name="Content Placeholder 2">
            <a:extLst>
              <a:ext uri="{FF2B5EF4-FFF2-40B4-BE49-F238E27FC236}">
                <a16:creationId xmlns:a16="http://schemas.microsoft.com/office/drawing/2014/main" id="{2A61AF61-E0EF-4889-9DD0-D9B14BA05E19}"/>
              </a:ext>
            </a:extLst>
          </p:cNvPr>
          <p:cNvSpPr>
            <a:spLocks noGrp="1"/>
          </p:cNvSpPr>
          <p:nvPr>
            <p:ph idx="1"/>
          </p:nvPr>
        </p:nvSpPr>
        <p:spPr>
          <a:xfrm>
            <a:off x="3352800" y="1524001"/>
            <a:ext cx="6858000" cy="4602163"/>
          </a:xfrm>
        </p:spPr>
        <p:txBody>
          <a:bodyPr/>
          <a:lstStyle/>
          <a:p>
            <a:pPr lvl="1">
              <a:buClr>
                <a:srgbClr val="C00000"/>
              </a:buClr>
              <a:buSzPct val="80000"/>
              <a:buFont typeface="Wingdings" panose="05000000000000000000" pitchFamily="2" charset="2"/>
              <a:buChar char="§"/>
            </a:pPr>
            <a:r>
              <a:rPr lang="en-US" sz="2000" dirty="0"/>
              <a:t>Payment Terms and Frequency</a:t>
            </a:r>
          </a:p>
          <a:p>
            <a:pPr lvl="3">
              <a:buClr>
                <a:srgbClr val="C00000"/>
              </a:buClr>
              <a:buSzPct val="80000"/>
              <a:buFont typeface="Wingdings" panose="05000000000000000000" pitchFamily="2" charset="2"/>
              <a:buChar char="§"/>
            </a:pPr>
            <a:r>
              <a:rPr lang="en-US" sz="1600" dirty="0"/>
              <a:t>When will the sponsor make per Subject payments?  </a:t>
            </a:r>
          </a:p>
          <a:p>
            <a:pPr lvl="3">
              <a:buClr>
                <a:srgbClr val="C00000"/>
              </a:buClr>
              <a:buSzPct val="80000"/>
              <a:buFont typeface="Wingdings" panose="05000000000000000000" pitchFamily="2" charset="2"/>
              <a:buChar char="§"/>
            </a:pPr>
            <a:r>
              <a:rPr lang="en-US" sz="1600" dirty="0"/>
              <a:t>Quarterly? After monitoring visits? </a:t>
            </a:r>
          </a:p>
          <a:p>
            <a:pPr lvl="1">
              <a:buClr>
                <a:srgbClr val="C00000"/>
              </a:buClr>
              <a:buSzPct val="80000"/>
              <a:buFont typeface="Wingdings" panose="05000000000000000000" pitchFamily="2" charset="2"/>
              <a:buChar char="§"/>
            </a:pPr>
            <a:r>
              <a:rPr lang="en-US" sz="2000" dirty="0"/>
              <a:t>What triggers payments (milestones) ?</a:t>
            </a:r>
          </a:p>
          <a:p>
            <a:pPr lvl="3">
              <a:buClr>
                <a:srgbClr val="C00000"/>
              </a:buClr>
              <a:buSzPct val="80000"/>
              <a:buFont typeface="Wingdings" panose="05000000000000000000" pitchFamily="2" charset="2"/>
              <a:buChar char="§"/>
            </a:pPr>
            <a:r>
              <a:rPr lang="en-US" sz="1600" dirty="0"/>
              <a:t>eCRF completion? Monitoring visits?</a:t>
            </a:r>
          </a:p>
          <a:p>
            <a:pPr lvl="3">
              <a:buClr>
                <a:srgbClr val="C00000"/>
              </a:buClr>
              <a:buSzPct val="80000"/>
              <a:buFont typeface="Wingdings" panose="05000000000000000000" pitchFamily="2" charset="2"/>
              <a:buChar char="§"/>
            </a:pPr>
            <a:r>
              <a:rPr lang="en-US" sz="1600" dirty="0"/>
              <a:t>Invoice</a:t>
            </a:r>
          </a:p>
          <a:p>
            <a:pPr lvl="1">
              <a:buClr>
                <a:srgbClr val="C00000"/>
              </a:buClr>
              <a:buSzPct val="80000"/>
              <a:buFont typeface="Wingdings" panose="05000000000000000000" pitchFamily="2" charset="2"/>
              <a:buChar char="§"/>
            </a:pPr>
            <a:r>
              <a:rPr lang="en-US" sz="2000" dirty="0"/>
              <a:t>Startup Fee</a:t>
            </a:r>
          </a:p>
          <a:p>
            <a:pPr lvl="3">
              <a:buClr>
                <a:srgbClr val="C00000"/>
              </a:buClr>
              <a:buSzPct val="80000"/>
              <a:buFont typeface="Wingdings" panose="05000000000000000000" pitchFamily="2" charset="2"/>
              <a:buChar char="§"/>
            </a:pPr>
            <a:r>
              <a:rPr lang="en-US" sz="1600" dirty="0"/>
              <a:t>Does the original contract state when the startup fee will be paid and that this is non-refundable</a:t>
            </a:r>
          </a:p>
          <a:p>
            <a:pPr lvl="1">
              <a:buClr>
                <a:srgbClr val="C00000"/>
              </a:buClr>
              <a:buSzPct val="80000"/>
              <a:buFont typeface="Wingdings" panose="05000000000000000000" pitchFamily="2" charset="2"/>
              <a:buChar char="§"/>
            </a:pPr>
            <a:r>
              <a:rPr lang="en-US" sz="2000" dirty="0"/>
              <a:t>Screen Failures</a:t>
            </a:r>
          </a:p>
          <a:p>
            <a:pPr lvl="1">
              <a:buClr>
                <a:srgbClr val="C00000"/>
              </a:buClr>
              <a:buSzPct val="80000"/>
              <a:buFont typeface="Wingdings" panose="05000000000000000000" pitchFamily="2" charset="2"/>
              <a:buChar char="§"/>
            </a:pPr>
            <a:r>
              <a:rPr lang="en-US" sz="2000" dirty="0"/>
              <a:t>Holdback</a:t>
            </a:r>
          </a:p>
          <a:p>
            <a:pPr lvl="1">
              <a:buClr>
                <a:srgbClr val="C00000"/>
              </a:buClr>
              <a:buSzPct val="80000"/>
              <a:buFont typeface="Wingdings" panose="05000000000000000000" pitchFamily="2" charset="2"/>
              <a:buChar char="§"/>
            </a:pPr>
            <a:r>
              <a:rPr lang="en-US" sz="2000" dirty="0" err="1"/>
              <a:t>Invoiceables</a:t>
            </a:r>
            <a:endParaRPr lang="en-US" sz="2000" dirty="0"/>
          </a:p>
          <a:p>
            <a:pPr lvl="3">
              <a:buClr>
                <a:srgbClr val="C00000"/>
              </a:buClr>
              <a:buSzPct val="80000"/>
              <a:buFont typeface="Wingdings" panose="05000000000000000000" pitchFamily="2" charset="2"/>
              <a:buChar char="§"/>
            </a:pPr>
            <a:r>
              <a:rPr lang="en-US" sz="1600" dirty="0"/>
              <a:t>Time frame for submitting invoices?</a:t>
            </a:r>
          </a:p>
        </p:txBody>
      </p:sp>
    </p:spTree>
    <p:extLst>
      <p:ext uri="{BB962C8B-B14F-4D97-AF65-F5344CB8AC3E}">
        <p14:creationId xmlns:p14="http://schemas.microsoft.com/office/powerpoint/2010/main" val="2861566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89EF1-DD64-437E-B486-B6E448E25284}"/>
              </a:ext>
            </a:extLst>
          </p:cNvPr>
          <p:cNvSpPr>
            <a:spLocks noGrp="1"/>
          </p:cNvSpPr>
          <p:nvPr>
            <p:ph type="title"/>
          </p:nvPr>
        </p:nvSpPr>
        <p:spPr/>
        <p:txBody>
          <a:bodyPr/>
          <a:lstStyle/>
          <a:p>
            <a:r>
              <a:rPr lang="en-US" sz="4000" dirty="0"/>
              <a:t>“Preliminary Budgets”</a:t>
            </a:r>
          </a:p>
        </p:txBody>
      </p:sp>
      <p:graphicFrame>
        <p:nvGraphicFramePr>
          <p:cNvPr id="4" name="Content Placeholder 3">
            <a:extLst>
              <a:ext uri="{FF2B5EF4-FFF2-40B4-BE49-F238E27FC236}">
                <a16:creationId xmlns:a16="http://schemas.microsoft.com/office/drawing/2014/main" id="{775FAC06-406E-4EED-88C1-065E069C2074}"/>
              </a:ext>
            </a:extLst>
          </p:cNvPr>
          <p:cNvGraphicFramePr>
            <a:graphicFrameLocks noGrp="1"/>
          </p:cNvGraphicFramePr>
          <p:nvPr>
            <p:ph idx="1"/>
            <p:extLst>
              <p:ext uri="{D42A27DB-BD31-4B8C-83A1-F6EECF244321}">
                <p14:modId xmlns:p14="http://schemas.microsoft.com/office/powerpoint/2010/main" val="1149242140"/>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5756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4B9B4-5D56-4E12-B215-41E0D4B0CD08}"/>
              </a:ext>
            </a:extLst>
          </p:cNvPr>
          <p:cNvSpPr>
            <a:spLocks noGrp="1"/>
          </p:cNvSpPr>
          <p:nvPr>
            <p:ph type="title"/>
          </p:nvPr>
        </p:nvSpPr>
        <p:spPr/>
        <p:txBody>
          <a:bodyPr/>
          <a:lstStyle/>
          <a:p>
            <a:r>
              <a:rPr lang="en-US" sz="4000" dirty="0"/>
              <a:t>Key Questions </a:t>
            </a:r>
          </a:p>
        </p:txBody>
      </p:sp>
      <p:sp>
        <p:nvSpPr>
          <p:cNvPr id="3" name="Content Placeholder 2">
            <a:extLst>
              <a:ext uri="{FF2B5EF4-FFF2-40B4-BE49-F238E27FC236}">
                <a16:creationId xmlns:a16="http://schemas.microsoft.com/office/drawing/2014/main" id="{A2D7FC69-26C0-4050-83A5-C15064CACED0}"/>
              </a:ext>
            </a:extLst>
          </p:cNvPr>
          <p:cNvSpPr>
            <a:spLocks noGrp="1"/>
          </p:cNvSpPr>
          <p:nvPr>
            <p:ph idx="1"/>
          </p:nvPr>
        </p:nvSpPr>
        <p:spPr>
          <a:xfrm>
            <a:off x="2377440" y="1719072"/>
            <a:ext cx="9204960" cy="4864290"/>
          </a:xfrm>
        </p:spPr>
        <p:txBody>
          <a:bodyPr/>
          <a:lstStyle/>
          <a:p>
            <a:pPr>
              <a:buClr>
                <a:srgbClr val="C00000"/>
              </a:buClr>
              <a:buFont typeface="Wingdings" panose="05000000000000000000" pitchFamily="2" charset="2"/>
              <a:buChar char="§"/>
            </a:pPr>
            <a:r>
              <a:rPr lang="en-US" sz="2000" dirty="0"/>
              <a:t>Do they have a preliminary protocol or schema of evaluations to share</a:t>
            </a:r>
          </a:p>
          <a:p>
            <a:pPr>
              <a:buClr>
                <a:srgbClr val="C00000"/>
              </a:buClr>
              <a:buFont typeface="Wingdings" panose="05000000000000000000" pitchFamily="2" charset="2"/>
              <a:buChar char="§"/>
            </a:pPr>
            <a:endParaRPr lang="en-US" sz="2000" dirty="0"/>
          </a:p>
          <a:p>
            <a:pPr>
              <a:buClr>
                <a:srgbClr val="C00000"/>
              </a:buClr>
              <a:buFont typeface="Wingdings" panose="05000000000000000000" pitchFamily="2" charset="2"/>
              <a:buChar char="§"/>
            </a:pPr>
            <a:r>
              <a:rPr lang="en-US" sz="2000" dirty="0"/>
              <a:t>What type of study design</a:t>
            </a:r>
          </a:p>
          <a:p>
            <a:pPr>
              <a:buClr>
                <a:srgbClr val="C00000"/>
              </a:buClr>
              <a:buFont typeface="Wingdings" panose="05000000000000000000" pitchFamily="2" charset="2"/>
              <a:buChar char="§"/>
            </a:pPr>
            <a:endParaRPr lang="en-US" sz="2000" dirty="0"/>
          </a:p>
          <a:p>
            <a:pPr>
              <a:buClr>
                <a:srgbClr val="C00000"/>
              </a:buClr>
              <a:buFont typeface="Wingdings" panose="05000000000000000000" pitchFamily="2" charset="2"/>
              <a:buChar char="§"/>
            </a:pPr>
            <a:r>
              <a:rPr lang="en-US" sz="2000" dirty="0"/>
              <a:t>What disease process will they be treating</a:t>
            </a:r>
          </a:p>
          <a:p>
            <a:pPr>
              <a:buClr>
                <a:srgbClr val="C00000"/>
              </a:buClr>
              <a:buFont typeface="Wingdings" panose="05000000000000000000" pitchFamily="2" charset="2"/>
              <a:buChar char="§"/>
            </a:pPr>
            <a:endParaRPr lang="en-US" sz="2000" dirty="0"/>
          </a:p>
          <a:p>
            <a:pPr>
              <a:buClr>
                <a:srgbClr val="C00000"/>
              </a:buClr>
              <a:buFont typeface="Wingdings" panose="05000000000000000000" pitchFamily="2" charset="2"/>
              <a:buChar char="§"/>
            </a:pPr>
            <a:r>
              <a:rPr lang="en-US" sz="2000" dirty="0"/>
              <a:t>What are the objectives of the study</a:t>
            </a:r>
          </a:p>
          <a:p>
            <a:pPr>
              <a:buClr>
                <a:srgbClr val="C00000"/>
              </a:buClr>
              <a:buFont typeface="Wingdings" panose="05000000000000000000" pitchFamily="2" charset="2"/>
              <a:buChar char="§"/>
            </a:pPr>
            <a:endParaRPr lang="en-US" sz="2000" dirty="0"/>
          </a:p>
          <a:p>
            <a:pPr>
              <a:buClr>
                <a:srgbClr val="C00000"/>
              </a:buClr>
              <a:buFont typeface="Wingdings" panose="05000000000000000000" pitchFamily="2" charset="2"/>
              <a:buChar char="§"/>
            </a:pPr>
            <a:r>
              <a:rPr lang="en-US" sz="2000" dirty="0"/>
              <a:t>What Correlative Studies will be involved</a:t>
            </a:r>
          </a:p>
          <a:p>
            <a:pPr>
              <a:buClr>
                <a:srgbClr val="C00000"/>
              </a:buClr>
              <a:buFont typeface="Wingdings" panose="05000000000000000000" pitchFamily="2" charset="2"/>
              <a:buChar char="§"/>
            </a:pPr>
            <a:endParaRPr lang="en-US" sz="2000" dirty="0"/>
          </a:p>
          <a:p>
            <a:pPr>
              <a:buClr>
                <a:srgbClr val="C00000"/>
              </a:buClr>
              <a:buFont typeface="Wingdings" panose="05000000000000000000" pitchFamily="2" charset="2"/>
              <a:buChar char="§"/>
            </a:pPr>
            <a:r>
              <a:rPr lang="en-US" sz="2000" dirty="0"/>
              <a:t>Pharmacokinetics</a:t>
            </a:r>
          </a:p>
          <a:p>
            <a:pPr>
              <a:buClr>
                <a:srgbClr val="C00000"/>
              </a:buClr>
              <a:buFont typeface="Wingdings" panose="05000000000000000000" pitchFamily="2" charset="2"/>
              <a:buChar char="§"/>
            </a:pPr>
            <a:endParaRPr lang="en-US" sz="2000" dirty="0"/>
          </a:p>
          <a:p>
            <a:pPr>
              <a:buClr>
                <a:srgbClr val="C00000"/>
              </a:buClr>
              <a:buFont typeface="Wingdings" panose="05000000000000000000" pitchFamily="2" charset="2"/>
              <a:buChar char="§"/>
            </a:pPr>
            <a:r>
              <a:rPr lang="en-US" sz="2000" dirty="0"/>
              <a:t>Other departments involved?</a:t>
            </a:r>
          </a:p>
          <a:p>
            <a:endParaRPr lang="en-US" dirty="0"/>
          </a:p>
          <a:p>
            <a:endParaRPr lang="en-US" dirty="0"/>
          </a:p>
        </p:txBody>
      </p:sp>
    </p:spTree>
    <p:extLst>
      <p:ext uri="{BB962C8B-B14F-4D97-AF65-F5344CB8AC3E}">
        <p14:creationId xmlns:p14="http://schemas.microsoft.com/office/powerpoint/2010/main" val="4138605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D9A7-A82E-4D0B-B607-068B39657928}"/>
              </a:ext>
            </a:extLst>
          </p:cNvPr>
          <p:cNvSpPr>
            <a:spLocks noGrp="1"/>
          </p:cNvSpPr>
          <p:nvPr>
            <p:ph type="title"/>
          </p:nvPr>
        </p:nvSpPr>
        <p:spPr/>
        <p:txBody>
          <a:bodyPr/>
          <a:lstStyle/>
          <a:p>
            <a:r>
              <a:rPr lang="en-US" sz="4000" dirty="0"/>
              <a:t>Key Questions (cont.)</a:t>
            </a:r>
          </a:p>
        </p:txBody>
      </p:sp>
      <p:sp>
        <p:nvSpPr>
          <p:cNvPr id="3" name="Content Placeholder 2">
            <a:extLst>
              <a:ext uri="{FF2B5EF4-FFF2-40B4-BE49-F238E27FC236}">
                <a16:creationId xmlns:a16="http://schemas.microsoft.com/office/drawing/2014/main" id="{9A4F9523-B016-4987-948A-D9C9BD9993AB}"/>
              </a:ext>
            </a:extLst>
          </p:cNvPr>
          <p:cNvSpPr>
            <a:spLocks noGrp="1"/>
          </p:cNvSpPr>
          <p:nvPr>
            <p:ph idx="1"/>
          </p:nvPr>
        </p:nvSpPr>
        <p:spPr>
          <a:xfrm>
            <a:off x="2185416" y="1728216"/>
            <a:ext cx="9396984" cy="4397948"/>
          </a:xfrm>
        </p:spPr>
        <p:txBody>
          <a:bodyPr/>
          <a:lstStyle/>
          <a:p>
            <a:pPr>
              <a:spcBef>
                <a:spcPts val="0"/>
              </a:spcBef>
              <a:buClr>
                <a:srgbClr val="C00000"/>
              </a:buClr>
              <a:buSzPct val="80000"/>
              <a:buFont typeface="Wingdings" panose="05000000000000000000" pitchFamily="2" charset="2"/>
              <a:buChar char="§"/>
            </a:pPr>
            <a:r>
              <a:rPr lang="en-US" sz="2000" dirty="0"/>
              <a:t>How many patients</a:t>
            </a:r>
          </a:p>
          <a:p>
            <a:pPr>
              <a:spcBef>
                <a:spcPts val="0"/>
              </a:spcBef>
              <a:buClr>
                <a:srgbClr val="C00000"/>
              </a:buClr>
              <a:buSzPct val="80000"/>
              <a:buFont typeface="Wingdings" panose="05000000000000000000" pitchFamily="2" charset="2"/>
              <a:buChar char="§"/>
            </a:pPr>
            <a:endParaRPr lang="en-US" sz="2000" dirty="0"/>
          </a:p>
          <a:p>
            <a:pPr>
              <a:spcBef>
                <a:spcPts val="0"/>
              </a:spcBef>
              <a:buClr>
                <a:srgbClr val="C00000"/>
              </a:buClr>
              <a:buSzPct val="80000"/>
              <a:buFont typeface="Wingdings" panose="05000000000000000000" pitchFamily="2" charset="2"/>
              <a:buChar char="§"/>
            </a:pPr>
            <a:r>
              <a:rPr lang="en-US" sz="2000" dirty="0"/>
              <a:t>How long to accrue, length of treatment, estimated study end</a:t>
            </a:r>
          </a:p>
          <a:p>
            <a:pPr>
              <a:spcBef>
                <a:spcPts val="0"/>
              </a:spcBef>
              <a:buClr>
                <a:srgbClr val="C00000"/>
              </a:buClr>
              <a:buSzPct val="80000"/>
              <a:buFont typeface="Wingdings" panose="05000000000000000000" pitchFamily="2" charset="2"/>
              <a:buChar char="§"/>
            </a:pPr>
            <a:endParaRPr lang="en-US" sz="2000" dirty="0"/>
          </a:p>
          <a:p>
            <a:pPr>
              <a:spcBef>
                <a:spcPts val="0"/>
              </a:spcBef>
              <a:buClr>
                <a:srgbClr val="C00000"/>
              </a:buClr>
              <a:buSzPct val="80000"/>
              <a:buFont typeface="Wingdings" panose="05000000000000000000" pitchFamily="2" charset="2"/>
              <a:buChar char="§"/>
            </a:pPr>
            <a:r>
              <a:rPr lang="en-US" sz="2000" dirty="0"/>
              <a:t>Will we have more than one site</a:t>
            </a:r>
          </a:p>
          <a:p>
            <a:pPr>
              <a:spcBef>
                <a:spcPts val="0"/>
              </a:spcBef>
              <a:buClr>
                <a:srgbClr val="C00000"/>
              </a:buClr>
              <a:buSzPct val="80000"/>
              <a:buFont typeface="Wingdings" panose="05000000000000000000" pitchFamily="2" charset="2"/>
              <a:buChar char="§"/>
            </a:pPr>
            <a:endParaRPr lang="en-US" sz="2000" dirty="0"/>
          </a:p>
          <a:p>
            <a:pPr>
              <a:spcBef>
                <a:spcPts val="0"/>
              </a:spcBef>
              <a:buClr>
                <a:srgbClr val="C00000"/>
              </a:buClr>
              <a:buSzPct val="80000"/>
              <a:buFont typeface="Wingdings" panose="05000000000000000000" pitchFamily="2" charset="2"/>
              <a:buChar char="§"/>
            </a:pPr>
            <a:r>
              <a:rPr lang="en-US" sz="2000" dirty="0"/>
              <a:t>Who is going to hold the IND</a:t>
            </a:r>
          </a:p>
          <a:p>
            <a:pPr>
              <a:spcBef>
                <a:spcPts val="0"/>
              </a:spcBef>
              <a:buClr>
                <a:srgbClr val="C00000"/>
              </a:buClr>
              <a:buSzPct val="80000"/>
              <a:buFont typeface="Wingdings" panose="05000000000000000000" pitchFamily="2" charset="2"/>
              <a:buChar char="§"/>
            </a:pPr>
            <a:endParaRPr lang="en-US" sz="2000" dirty="0"/>
          </a:p>
          <a:p>
            <a:pPr>
              <a:spcBef>
                <a:spcPts val="0"/>
              </a:spcBef>
              <a:buClr>
                <a:srgbClr val="C00000"/>
              </a:buClr>
              <a:buSzPct val="80000"/>
              <a:buFont typeface="Wingdings" panose="05000000000000000000" pitchFamily="2" charset="2"/>
              <a:buChar char="§"/>
            </a:pPr>
            <a:r>
              <a:rPr lang="en-US" sz="2000" dirty="0"/>
              <a:t>Who are they collaborating with</a:t>
            </a:r>
          </a:p>
          <a:p>
            <a:pPr>
              <a:spcBef>
                <a:spcPts val="0"/>
              </a:spcBef>
              <a:buClr>
                <a:srgbClr val="C00000"/>
              </a:buClr>
              <a:buSzPct val="80000"/>
              <a:buFont typeface="Wingdings" panose="05000000000000000000" pitchFamily="2" charset="2"/>
              <a:buChar char="§"/>
            </a:pPr>
            <a:endParaRPr lang="en-US" sz="2000" dirty="0"/>
          </a:p>
          <a:p>
            <a:pPr>
              <a:spcBef>
                <a:spcPts val="0"/>
              </a:spcBef>
              <a:buClr>
                <a:srgbClr val="C00000"/>
              </a:buClr>
              <a:buSzPct val="80000"/>
              <a:buFont typeface="Wingdings" panose="05000000000000000000" pitchFamily="2" charset="2"/>
              <a:buChar char="§"/>
            </a:pPr>
            <a:r>
              <a:rPr lang="en-US" sz="2000" dirty="0"/>
              <a:t>Will we need special software</a:t>
            </a:r>
          </a:p>
          <a:p>
            <a:pPr>
              <a:spcBef>
                <a:spcPts val="0"/>
              </a:spcBef>
              <a:buClr>
                <a:srgbClr val="C00000"/>
              </a:buClr>
              <a:buSzPct val="80000"/>
              <a:buFont typeface="Wingdings" panose="05000000000000000000" pitchFamily="2" charset="2"/>
              <a:buChar char="§"/>
            </a:pPr>
            <a:endParaRPr lang="en-US" sz="2000" dirty="0"/>
          </a:p>
          <a:p>
            <a:pPr>
              <a:spcBef>
                <a:spcPts val="0"/>
              </a:spcBef>
              <a:buClr>
                <a:srgbClr val="C00000"/>
              </a:buClr>
              <a:buSzPct val="80000"/>
              <a:buFont typeface="Wingdings" panose="05000000000000000000" pitchFamily="2" charset="2"/>
              <a:buChar char="§"/>
            </a:pPr>
            <a:r>
              <a:rPr lang="en-US" sz="2000" dirty="0"/>
              <a:t>What data is the sponsor interested in</a:t>
            </a:r>
          </a:p>
          <a:p>
            <a:pPr>
              <a:buClr>
                <a:srgbClr val="C00000"/>
              </a:buClr>
              <a:buSzPct val="80000"/>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275248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C95A6-0271-4FB5-A3A8-0BF15EE14D90}"/>
              </a:ext>
            </a:extLst>
          </p:cNvPr>
          <p:cNvSpPr>
            <a:spLocks noGrp="1"/>
          </p:cNvSpPr>
          <p:nvPr>
            <p:ph type="title"/>
          </p:nvPr>
        </p:nvSpPr>
        <p:spPr>
          <a:xfrm>
            <a:off x="3026664" y="329184"/>
            <a:ext cx="8555736" cy="1088454"/>
          </a:xfrm>
        </p:spPr>
        <p:txBody>
          <a:bodyPr/>
          <a:lstStyle/>
          <a:p>
            <a:r>
              <a:rPr lang="en-US" sz="4000" dirty="0"/>
              <a:t>Perform  a Preliminary Coverage Analysis</a:t>
            </a:r>
          </a:p>
        </p:txBody>
      </p:sp>
      <p:sp>
        <p:nvSpPr>
          <p:cNvPr id="3" name="Content Placeholder 2">
            <a:extLst>
              <a:ext uri="{FF2B5EF4-FFF2-40B4-BE49-F238E27FC236}">
                <a16:creationId xmlns:a16="http://schemas.microsoft.com/office/drawing/2014/main" id="{C511E91D-F835-4546-8D0F-A96C941A7B27}"/>
              </a:ext>
            </a:extLst>
          </p:cNvPr>
          <p:cNvSpPr>
            <a:spLocks noGrp="1"/>
          </p:cNvSpPr>
          <p:nvPr>
            <p:ph idx="1"/>
          </p:nvPr>
        </p:nvSpPr>
        <p:spPr>
          <a:xfrm>
            <a:off x="1883664" y="1527048"/>
            <a:ext cx="9698736" cy="4599116"/>
          </a:xfrm>
        </p:spPr>
        <p:txBody>
          <a:bodyPr/>
          <a:lstStyle/>
          <a:p>
            <a:endParaRPr lang="en-US" sz="2000" dirty="0"/>
          </a:p>
          <a:p>
            <a:endParaRPr lang="en-US" sz="2000" dirty="0"/>
          </a:p>
          <a:p>
            <a:pPr>
              <a:buClr>
                <a:srgbClr val="C00000"/>
              </a:buClr>
              <a:buSzPct val="80000"/>
              <a:buFont typeface="Wingdings" panose="05000000000000000000" pitchFamily="2" charset="2"/>
              <a:buChar char="§"/>
            </a:pPr>
            <a:r>
              <a:rPr lang="en-US" sz="2000" dirty="0"/>
              <a:t>Be sure to complete to the best of your abilities, ask questions, who is providing what?</a:t>
            </a:r>
          </a:p>
          <a:p>
            <a:pPr>
              <a:buClr>
                <a:srgbClr val="C00000"/>
              </a:buClr>
              <a:buSzPct val="80000"/>
              <a:buFont typeface="Wingdings" panose="05000000000000000000" pitchFamily="2" charset="2"/>
              <a:buChar char="§"/>
            </a:pPr>
            <a:endParaRPr lang="en-US" sz="2000" dirty="0"/>
          </a:p>
          <a:p>
            <a:pPr>
              <a:buClr>
                <a:srgbClr val="C00000"/>
              </a:buClr>
              <a:buSzPct val="80000"/>
              <a:buFont typeface="Wingdings" panose="05000000000000000000" pitchFamily="2" charset="2"/>
              <a:buChar char="§"/>
            </a:pPr>
            <a:r>
              <a:rPr lang="en-US" sz="2000" dirty="0"/>
              <a:t>Any correlative test being completed by your institution? </a:t>
            </a:r>
          </a:p>
          <a:p>
            <a:pPr>
              <a:buClr>
                <a:srgbClr val="C00000"/>
              </a:buClr>
              <a:buSzPct val="80000"/>
              <a:buFont typeface="Wingdings" panose="05000000000000000000" pitchFamily="2" charset="2"/>
              <a:buChar char="§"/>
            </a:pPr>
            <a:endParaRPr lang="en-US" sz="2000" dirty="0"/>
          </a:p>
          <a:p>
            <a:pPr>
              <a:buClr>
                <a:srgbClr val="C00000"/>
              </a:buClr>
              <a:buSzPct val="80000"/>
              <a:buFont typeface="Wingdings" panose="05000000000000000000" pitchFamily="2" charset="2"/>
              <a:buChar char="§"/>
            </a:pPr>
            <a:r>
              <a:rPr lang="en-US" sz="2000" dirty="0"/>
              <a:t>Get the laboratory/radiology/psychology information and ask for cost (any supplies, equipment or software needed)</a:t>
            </a:r>
          </a:p>
          <a:p>
            <a:pPr>
              <a:buClr>
                <a:srgbClr val="C00000"/>
              </a:buClr>
              <a:buSzPct val="80000"/>
              <a:buFont typeface="Wingdings" panose="05000000000000000000" pitchFamily="2" charset="2"/>
              <a:buChar char="§"/>
            </a:pPr>
            <a:endParaRPr lang="en-US" sz="2000" dirty="0"/>
          </a:p>
          <a:p>
            <a:pPr>
              <a:buClr>
                <a:srgbClr val="C00000"/>
              </a:buClr>
              <a:buSzPct val="80000"/>
              <a:buFont typeface="Wingdings" panose="05000000000000000000" pitchFamily="2" charset="2"/>
              <a:buChar char="§"/>
            </a:pPr>
            <a:r>
              <a:rPr lang="en-US" sz="2000" dirty="0"/>
              <a:t>Estimate to the best of your ability all the projected cost, review with your PI, make necessary changes</a:t>
            </a:r>
          </a:p>
          <a:p>
            <a:endParaRPr lang="en-US" dirty="0"/>
          </a:p>
        </p:txBody>
      </p:sp>
    </p:spTree>
    <p:extLst>
      <p:ext uri="{BB962C8B-B14F-4D97-AF65-F5344CB8AC3E}">
        <p14:creationId xmlns:p14="http://schemas.microsoft.com/office/powerpoint/2010/main" val="2531283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0919-7A44-4FDE-ADDC-7FEEDA3F81CB}"/>
              </a:ext>
            </a:extLst>
          </p:cNvPr>
          <p:cNvSpPr>
            <a:spLocks noGrp="1"/>
          </p:cNvSpPr>
          <p:nvPr>
            <p:ph type="title"/>
          </p:nvPr>
        </p:nvSpPr>
        <p:spPr/>
        <p:txBody>
          <a:bodyPr/>
          <a:lstStyle/>
          <a:p>
            <a:r>
              <a:rPr lang="en-US" sz="4000" dirty="0"/>
              <a:t>Negotiating Tips</a:t>
            </a:r>
          </a:p>
        </p:txBody>
      </p:sp>
      <p:sp>
        <p:nvSpPr>
          <p:cNvPr id="3" name="Content Placeholder 2">
            <a:extLst>
              <a:ext uri="{FF2B5EF4-FFF2-40B4-BE49-F238E27FC236}">
                <a16:creationId xmlns:a16="http://schemas.microsoft.com/office/drawing/2014/main" id="{CC793564-6C6F-42BE-935B-CA5F920DA06E}"/>
              </a:ext>
            </a:extLst>
          </p:cNvPr>
          <p:cNvSpPr>
            <a:spLocks noGrp="1"/>
          </p:cNvSpPr>
          <p:nvPr>
            <p:ph idx="1"/>
          </p:nvPr>
        </p:nvSpPr>
        <p:spPr>
          <a:xfrm>
            <a:off x="1975104" y="1609344"/>
            <a:ext cx="9607296" cy="4516820"/>
          </a:xfrm>
        </p:spPr>
        <p:txBody>
          <a:bodyPr/>
          <a:lstStyle/>
          <a:p>
            <a:endParaRPr lang="en-US" sz="2000" dirty="0"/>
          </a:p>
          <a:p>
            <a:pPr>
              <a:buClr>
                <a:srgbClr val="C00000"/>
              </a:buClr>
              <a:buSzPct val="80000"/>
              <a:buFont typeface="Wingdings" panose="05000000000000000000" pitchFamily="2" charset="2"/>
              <a:buChar char="§"/>
            </a:pPr>
            <a:r>
              <a:rPr lang="en-US" sz="2000" dirty="0"/>
              <a:t>Ask for a per patient enrollment fee vs. milestone</a:t>
            </a:r>
          </a:p>
          <a:p>
            <a:pPr>
              <a:buClr>
                <a:srgbClr val="C00000"/>
              </a:buClr>
              <a:buSzPct val="80000"/>
              <a:buFont typeface="Wingdings" panose="05000000000000000000" pitchFamily="2" charset="2"/>
              <a:buChar char="§"/>
            </a:pPr>
            <a:endParaRPr lang="en-US" sz="2000" dirty="0"/>
          </a:p>
          <a:p>
            <a:pPr>
              <a:buClr>
                <a:srgbClr val="C00000"/>
              </a:buClr>
              <a:buSzPct val="80000"/>
              <a:buFont typeface="Wingdings" panose="05000000000000000000" pitchFamily="2" charset="2"/>
              <a:buChar char="§"/>
            </a:pPr>
            <a:r>
              <a:rPr lang="en-US" sz="2000" dirty="0"/>
              <a:t>If multiple sites/Strata/Difficult Study, ask for Project management time</a:t>
            </a:r>
          </a:p>
          <a:p>
            <a:pPr>
              <a:buClr>
                <a:srgbClr val="C00000"/>
              </a:buClr>
              <a:buSzPct val="80000"/>
              <a:buFont typeface="Wingdings" panose="05000000000000000000" pitchFamily="2" charset="2"/>
              <a:buChar char="§"/>
            </a:pPr>
            <a:endParaRPr lang="en-US" sz="2000" dirty="0"/>
          </a:p>
          <a:p>
            <a:pPr>
              <a:buClr>
                <a:srgbClr val="C00000"/>
              </a:buClr>
              <a:buSzPct val="80000"/>
              <a:buFont typeface="Wingdings" panose="05000000000000000000" pitchFamily="2" charset="2"/>
              <a:buChar char="§"/>
            </a:pPr>
            <a:r>
              <a:rPr lang="en-US" sz="2000" dirty="0"/>
              <a:t>Ask for eCRF development costs</a:t>
            </a:r>
          </a:p>
          <a:p>
            <a:pPr>
              <a:buClr>
                <a:srgbClr val="C00000"/>
              </a:buClr>
              <a:buSzPct val="80000"/>
              <a:buFont typeface="Wingdings" panose="05000000000000000000" pitchFamily="2" charset="2"/>
              <a:buChar char="§"/>
            </a:pPr>
            <a:endParaRPr lang="en-US" sz="2000" dirty="0"/>
          </a:p>
          <a:p>
            <a:pPr>
              <a:buClr>
                <a:srgbClr val="C00000"/>
              </a:buClr>
              <a:buSzPct val="80000"/>
              <a:buFont typeface="Wingdings" panose="05000000000000000000" pitchFamily="2" charset="2"/>
              <a:buChar char="§"/>
            </a:pPr>
            <a:r>
              <a:rPr lang="en-US" sz="2000" dirty="0"/>
              <a:t>Monitoring fees</a:t>
            </a:r>
          </a:p>
          <a:p>
            <a:pPr marL="0" indent="0">
              <a:buClr>
                <a:srgbClr val="C00000"/>
              </a:buClr>
              <a:buSzPct val="80000"/>
              <a:buNone/>
            </a:pPr>
            <a:endParaRPr lang="en-US" sz="2000" dirty="0"/>
          </a:p>
          <a:p>
            <a:pPr marL="0" indent="0">
              <a:buNone/>
            </a:pPr>
            <a:endParaRPr lang="en-US" dirty="0"/>
          </a:p>
          <a:p>
            <a:endParaRPr lang="en-US" dirty="0"/>
          </a:p>
        </p:txBody>
      </p:sp>
    </p:spTree>
    <p:extLst>
      <p:ext uri="{BB962C8B-B14F-4D97-AF65-F5344CB8AC3E}">
        <p14:creationId xmlns:p14="http://schemas.microsoft.com/office/powerpoint/2010/main" val="2218577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A8814-2F53-4616-9815-F434892DBCCA}"/>
              </a:ext>
            </a:extLst>
          </p:cNvPr>
          <p:cNvSpPr>
            <a:spLocks noGrp="1"/>
          </p:cNvSpPr>
          <p:nvPr>
            <p:ph type="title"/>
          </p:nvPr>
        </p:nvSpPr>
        <p:spPr/>
        <p:txBody>
          <a:bodyPr/>
          <a:lstStyle/>
          <a:p>
            <a:r>
              <a:rPr lang="en-US" sz="4000" dirty="0"/>
              <a:t>Negotiating Tips (cont.)</a:t>
            </a:r>
          </a:p>
        </p:txBody>
      </p:sp>
      <p:sp>
        <p:nvSpPr>
          <p:cNvPr id="3" name="Content Placeholder 2">
            <a:extLst>
              <a:ext uri="{FF2B5EF4-FFF2-40B4-BE49-F238E27FC236}">
                <a16:creationId xmlns:a16="http://schemas.microsoft.com/office/drawing/2014/main" id="{7C597C10-293F-4C38-B3BE-F292F77BBC9F}"/>
              </a:ext>
            </a:extLst>
          </p:cNvPr>
          <p:cNvSpPr>
            <a:spLocks noGrp="1"/>
          </p:cNvSpPr>
          <p:nvPr>
            <p:ph idx="1"/>
          </p:nvPr>
        </p:nvSpPr>
        <p:spPr>
          <a:xfrm>
            <a:off x="1993392" y="1581913"/>
            <a:ext cx="9589008" cy="4544252"/>
          </a:xfrm>
        </p:spPr>
        <p:txBody>
          <a:bodyPr/>
          <a:lstStyle/>
          <a:p>
            <a:endParaRPr lang="en-US" sz="2000" dirty="0"/>
          </a:p>
          <a:p>
            <a:endParaRPr lang="en-US" sz="2000" dirty="0"/>
          </a:p>
          <a:p>
            <a:pPr>
              <a:buClr>
                <a:srgbClr val="C00000"/>
              </a:buClr>
              <a:buSzPct val="80000"/>
              <a:buFont typeface="Wingdings" panose="05000000000000000000" pitchFamily="2" charset="2"/>
              <a:buChar char="§"/>
            </a:pPr>
            <a:r>
              <a:rPr lang="en-US" sz="2000" dirty="0"/>
              <a:t>If sponsor not willing to pay for all parts of the trial, be very specific as to what information they will receive in the contract</a:t>
            </a:r>
          </a:p>
          <a:p>
            <a:pPr>
              <a:buClr>
                <a:srgbClr val="C00000"/>
              </a:buClr>
              <a:buSzPct val="80000"/>
              <a:buFont typeface="Wingdings" panose="05000000000000000000" pitchFamily="2" charset="2"/>
              <a:buChar char="§"/>
            </a:pPr>
            <a:endParaRPr lang="en-US" sz="2000" dirty="0"/>
          </a:p>
          <a:p>
            <a:pPr>
              <a:buClr>
                <a:srgbClr val="C00000"/>
              </a:buClr>
              <a:buSzPct val="80000"/>
              <a:buFont typeface="Wingdings" panose="05000000000000000000" pitchFamily="2" charset="2"/>
              <a:buChar char="§"/>
            </a:pPr>
            <a:r>
              <a:rPr lang="en-US" sz="2000" dirty="0"/>
              <a:t>Contact with study team and sponsor very important, communication is key</a:t>
            </a:r>
          </a:p>
          <a:p>
            <a:pPr>
              <a:buClr>
                <a:srgbClr val="C00000"/>
              </a:buClr>
              <a:buSzPct val="80000"/>
              <a:buFont typeface="Wingdings" panose="05000000000000000000" pitchFamily="2" charset="2"/>
              <a:buChar char="§"/>
            </a:pPr>
            <a:endParaRPr lang="en-US" sz="2000" dirty="0"/>
          </a:p>
          <a:p>
            <a:pPr>
              <a:buClr>
                <a:srgbClr val="C00000"/>
              </a:buClr>
              <a:buSzPct val="80000"/>
              <a:buFont typeface="Wingdings" panose="05000000000000000000" pitchFamily="2" charset="2"/>
              <a:buChar char="§"/>
            </a:pPr>
            <a:r>
              <a:rPr lang="en-US" sz="2000" dirty="0"/>
              <a:t>Holding IND? Ask for reimbursement</a:t>
            </a:r>
          </a:p>
          <a:p>
            <a:pPr marL="0" indent="0">
              <a:buClr>
                <a:srgbClr val="C00000"/>
              </a:buClr>
              <a:buSzPct val="80000"/>
              <a:buNone/>
            </a:pPr>
            <a:endParaRPr lang="en-US" sz="2000" dirty="0"/>
          </a:p>
          <a:p>
            <a:pPr>
              <a:buClr>
                <a:srgbClr val="C00000"/>
              </a:buClr>
              <a:buSzPct val="80000"/>
              <a:buFont typeface="Wingdings" panose="05000000000000000000" pitchFamily="2" charset="2"/>
              <a:buChar char="§"/>
            </a:pPr>
            <a:r>
              <a:rPr lang="en-US" sz="2000" dirty="0"/>
              <a:t>Inflation and yearly fees such as Annual IRB, Pharmacy Storage, Record storage</a:t>
            </a:r>
          </a:p>
          <a:p>
            <a:pPr>
              <a:buClr>
                <a:srgbClr val="C00000"/>
              </a:buClr>
              <a:buSzPct val="80000"/>
              <a:buFont typeface="Wingdings" panose="05000000000000000000" pitchFamily="2" charset="2"/>
              <a:buChar char="§"/>
            </a:pPr>
            <a:endParaRPr lang="en-US" sz="2000" dirty="0"/>
          </a:p>
          <a:p>
            <a:endParaRPr lang="en-US" dirty="0"/>
          </a:p>
        </p:txBody>
      </p:sp>
    </p:spTree>
    <p:extLst>
      <p:ext uri="{BB962C8B-B14F-4D97-AF65-F5344CB8AC3E}">
        <p14:creationId xmlns:p14="http://schemas.microsoft.com/office/powerpoint/2010/main" val="943590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47BFF-3284-4F76-8219-B3141BBA7384}"/>
              </a:ext>
            </a:extLst>
          </p:cNvPr>
          <p:cNvSpPr>
            <a:spLocks noGrp="1"/>
          </p:cNvSpPr>
          <p:nvPr>
            <p:ph type="title"/>
          </p:nvPr>
        </p:nvSpPr>
        <p:spPr>
          <a:xfrm>
            <a:off x="1291904" y="352338"/>
            <a:ext cx="10290495" cy="1065300"/>
          </a:xfrm>
        </p:spPr>
        <p:txBody>
          <a:bodyPr/>
          <a:lstStyle/>
          <a:p>
            <a:r>
              <a:rPr lang="en-US" dirty="0"/>
              <a:t>Presentation to the Sponsor</a:t>
            </a:r>
          </a:p>
        </p:txBody>
      </p:sp>
      <p:sp>
        <p:nvSpPr>
          <p:cNvPr id="3" name="Content Placeholder 2">
            <a:extLst>
              <a:ext uri="{FF2B5EF4-FFF2-40B4-BE49-F238E27FC236}">
                <a16:creationId xmlns:a16="http://schemas.microsoft.com/office/drawing/2014/main" id="{264DC458-A108-444A-80C7-DEB1B381EBC6}"/>
              </a:ext>
            </a:extLst>
          </p:cNvPr>
          <p:cNvSpPr>
            <a:spLocks noGrp="1"/>
          </p:cNvSpPr>
          <p:nvPr>
            <p:ph idx="1"/>
          </p:nvPr>
        </p:nvSpPr>
        <p:spPr>
          <a:xfrm>
            <a:off x="2239860" y="1702965"/>
            <a:ext cx="9342539" cy="4423199"/>
          </a:xfrm>
        </p:spPr>
        <p:txBody>
          <a:bodyPr/>
          <a:lstStyle/>
          <a:p>
            <a:pPr>
              <a:buClr>
                <a:srgbClr val="C00000"/>
              </a:buClr>
              <a:buSzPct val="80000"/>
              <a:buFont typeface="Wingdings" panose="05000000000000000000" pitchFamily="2" charset="2"/>
              <a:buChar char="§"/>
            </a:pPr>
            <a:r>
              <a:rPr lang="en-US" sz="2000" dirty="0"/>
              <a:t>I always ask for everything imaginable up front, all they can say is no</a:t>
            </a:r>
          </a:p>
          <a:p>
            <a:pPr>
              <a:buClr>
                <a:srgbClr val="C00000"/>
              </a:buClr>
              <a:buSzPct val="80000"/>
              <a:buFont typeface="Wingdings" panose="05000000000000000000" pitchFamily="2" charset="2"/>
              <a:buChar char="§"/>
            </a:pPr>
            <a:endParaRPr lang="en-US" sz="2000" dirty="0"/>
          </a:p>
          <a:p>
            <a:pPr>
              <a:buClr>
                <a:srgbClr val="C00000"/>
              </a:buClr>
              <a:buSzPct val="80000"/>
              <a:buFont typeface="Wingdings" panose="05000000000000000000" pitchFamily="2" charset="2"/>
              <a:buChar char="§"/>
            </a:pPr>
            <a:r>
              <a:rPr lang="en-US" sz="2000" dirty="0"/>
              <a:t>Make them aware what it truly cost to run the trial</a:t>
            </a:r>
          </a:p>
          <a:p>
            <a:pPr>
              <a:buClr>
                <a:srgbClr val="C00000"/>
              </a:buClr>
              <a:buSzPct val="80000"/>
              <a:buFont typeface="Wingdings" panose="05000000000000000000" pitchFamily="2" charset="2"/>
              <a:buChar char="§"/>
            </a:pPr>
            <a:endParaRPr lang="en-US" sz="2000" dirty="0"/>
          </a:p>
          <a:p>
            <a:pPr>
              <a:buClr>
                <a:srgbClr val="C00000"/>
              </a:buClr>
              <a:buSzPct val="80000"/>
              <a:buFont typeface="Wingdings" panose="05000000000000000000" pitchFamily="2" charset="2"/>
              <a:buChar char="§"/>
            </a:pPr>
            <a:r>
              <a:rPr lang="en-US" sz="2000" dirty="0"/>
              <a:t>If they only want to fund certain amount, I still present the entire budget and explain what their money gets them. Study team helps with this part</a:t>
            </a:r>
          </a:p>
          <a:p>
            <a:pPr>
              <a:buClr>
                <a:srgbClr val="C00000"/>
              </a:buClr>
              <a:buSzPct val="80000"/>
              <a:buFont typeface="Wingdings" panose="05000000000000000000" pitchFamily="2" charset="2"/>
              <a:buChar char="§"/>
            </a:pPr>
            <a:endParaRPr lang="en-US" sz="2000" dirty="0"/>
          </a:p>
          <a:p>
            <a:pPr>
              <a:buClr>
                <a:srgbClr val="C00000"/>
              </a:buClr>
              <a:buSzPct val="80000"/>
              <a:buFont typeface="Wingdings" panose="05000000000000000000" pitchFamily="2" charset="2"/>
              <a:buChar char="§"/>
            </a:pPr>
            <a:r>
              <a:rPr lang="en-US" sz="2000" dirty="0"/>
              <a:t>Show what you are paying for and what they are paying for in budget</a:t>
            </a:r>
          </a:p>
          <a:p>
            <a:endParaRPr lang="en-US" dirty="0"/>
          </a:p>
        </p:txBody>
      </p:sp>
    </p:spTree>
    <p:extLst>
      <p:ext uri="{BB962C8B-B14F-4D97-AF65-F5344CB8AC3E}">
        <p14:creationId xmlns:p14="http://schemas.microsoft.com/office/powerpoint/2010/main" val="4084042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2766291" y="1648691"/>
            <a:ext cx="9425709" cy="4322618"/>
          </a:xfrm>
        </p:spPr>
        <p:txBody>
          <a:bodyPr/>
          <a:lstStyle/>
          <a:p>
            <a:pPr marL="109538" indent="0">
              <a:buNone/>
            </a:pPr>
            <a:endParaRPr lang="en-US" altLang="en-US" dirty="0"/>
          </a:p>
        </p:txBody>
      </p:sp>
      <p:sp>
        <p:nvSpPr>
          <p:cNvPr id="3" name="Title 2"/>
          <p:cNvSpPr>
            <a:spLocks noGrp="1"/>
          </p:cNvSpPr>
          <p:nvPr>
            <p:ph type="title"/>
          </p:nvPr>
        </p:nvSpPr>
        <p:spPr>
          <a:xfrm>
            <a:off x="1981200" y="257217"/>
            <a:ext cx="8229600" cy="1143000"/>
          </a:xfrm>
        </p:spPr>
        <p:txBody>
          <a:bodyPr/>
          <a:lstStyle/>
          <a:p>
            <a:pPr fontAlgn="auto">
              <a:spcAft>
                <a:spcPts val="0"/>
              </a:spcAft>
              <a:defRPr/>
            </a:pPr>
            <a:r>
              <a:rPr lang="en-US" dirty="0"/>
              <a:t> </a:t>
            </a:r>
            <a:endParaRPr lang="en-US" sz="3200" dirty="0">
              <a:latin typeface="+mn-lt"/>
            </a:endParaRPr>
          </a:p>
        </p:txBody>
      </p:sp>
      <p:sp>
        <p:nvSpPr>
          <p:cNvPr id="4" name="Rounded Rectangle 3"/>
          <p:cNvSpPr/>
          <p:nvPr/>
        </p:nvSpPr>
        <p:spPr>
          <a:xfrm>
            <a:off x="2234156" y="1477964"/>
            <a:ext cx="3023640" cy="1570037"/>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latin typeface="Calibri Light" panose="020F0302020204030204" pitchFamily="34" charset="0"/>
              </a:rPr>
              <a:t>Determines if patient care costs are the financial responsibility of sponsor, other funding source , or qualify for reimbursement by health insurance</a:t>
            </a:r>
          </a:p>
        </p:txBody>
      </p:sp>
      <p:sp>
        <p:nvSpPr>
          <p:cNvPr id="5" name="Rounded Rectangle 4"/>
          <p:cNvSpPr/>
          <p:nvPr/>
        </p:nvSpPr>
        <p:spPr>
          <a:xfrm>
            <a:off x="5410196" y="1447800"/>
            <a:ext cx="2286004" cy="16002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latin typeface="Calibri Light" panose="020F0302020204030204" pitchFamily="34" charset="0"/>
              </a:rPr>
              <a:t>Comprehensive Analysis of clinical trial related documents</a:t>
            </a:r>
          </a:p>
        </p:txBody>
      </p:sp>
      <p:sp>
        <p:nvSpPr>
          <p:cNvPr id="7" name="Rounded Rectangle 6"/>
          <p:cNvSpPr/>
          <p:nvPr/>
        </p:nvSpPr>
        <p:spPr>
          <a:xfrm>
            <a:off x="7848600" y="1477964"/>
            <a:ext cx="2362195" cy="1570037"/>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latin typeface="Calibri Light" panose="020F0302020204030204" pitchFamily="34" charset="0"/>
              </a:rPr>
              <a:t>Basis of research billing compliance process</a:t>
            </a:r>
          </a:p>
        </p:txBody>
      </p:sp>
      <p:sp>
        <p:nvSpPr>
          <p:cNvPr id="8" name="Oval 7"/>
          <p:cNvSpPr/>
          <p:nvPr/>
        </p:nvSpPr>
        <p:spPr>
          <a:xfrm>
            <a:off x="4114799" y="3248891"/>
            <a:ext cx="4742329" cy="251797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Calibri Light" panose="020F0302020204030204" pitchFamily="34" charset="0"/>
              </a:rPr>
              <a:t>Coverage Analysis</a:t>
            </a:r>
          </a:p>
        </p:txBody>
      </p:sp>
      <p:cxnSp>
        <p:nvCxnSpPr>
          <p:cNvPr id="10" name="Straight Connector 9"/>
          <p:cNvCxnSpPr>
            <a:cxnSpLocks/>
            <a:endCxn id="8" idx="0"/>
          </p:cNvCxnSpPr>
          <p:nvPr/>
        </p:nvCxnSpPr>
        <p:spPr>
          <a:xfrm>
            <a:off x="6472516" y="3024983"/>
            <a:ext cx="13448" cy="2239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a:stCxn id="7" idx="2"/>
          </p:cNvCxnSpPr>
          <p:nvPr/>
        </p:nvCxnSpPr>
        <p:spPr>
          <a:xfrm flipH="1">
            <a:off x="8426824" y="3048001"/>
            <a:ext cx="602874" cy="7758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3353265" y="3048000"/>
            <a:ext cx="1178391" cy="7758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220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en-US" dirty="0"/>
            </a:br>
            <a:br>
              <a:rPr lang="en-US" dirty="0"/>
            </a:br>
            <a:br>
              <a:rPr lang="en-US" dirty="0"/>
            </a:br>
            <a:br>
              <a:rPr lang="en-US" dirty="0"/>
            </a:br>
            <a:br>
              <a:rPr lang="en-US" dirty="0"/>
            </a:br>
            <a:r>
              <a:rPr lang="en-US" sz="4000" b="1" dirty="0"/>
              <a:t>QUESTIONS ?</a:t>
            </a:r>
          </a:p>
        </p:txBody>
      </p:sp>
      <p:sp>
        <p:nvSpPr>
          <p:cNvPr id="5" name="TextBox 4"/>
          <p:cNvSpPr txBox="1"/>
          <p:nvPr/>
        </p:nvSpPr>
        <p:spPr>
          <a:xfrm>
            <a:off x="3810001" y="2133601"/>
            <a:ext cx="4260846" cy="3046988"/>
          </a:xfrm>
          <a:prstGeom prst="rect">
            <a:avLst/>
          </a:prstGeom>
          <a:noFill/>
        </p:spPr>
        <p:txBody>
          <a:bodyPr wrap="none" rtlCol="0">
            <a:spAutoFit/>
          </a:bodyPr>
          <a:lstStyle/>
          <a:p>
            <a:endParaRPr lang="en-US" sz="3200" dirty="0">
              <a:hlinkClick r:id="" action="ppaction://noaction"/>
            </a:endParaRPr>
          </a:p>
          <a:p>
            <a:endParaRPr lang="en-US" sz="3200" dirty="0">
              <a:hlinkClick r:id="" action="ppaction://noaction"/>
            </a:endParaRPr>
          </a:p>
          <a:p>
            <a:endParaRPr lang="en-US" sz="3200" dirty="0">
              <a:hlinkClick r:id="" action="ppaction://noaction"/>
            </a:endParaRPr>
          </a:p>
          <a:p>
            <a:r>
              <a:rPr lang="en-US" sz="3200" dirty="0">
                <a:hlinkClick r:id="rId2"/>
              </a:rPr>
              <a:t>rene.jooste@stjude.org</a:t>
            </a:r>
            <a:endParaRPr lang="en-US" sz="3200" dirty="0"/>
          </a:p>
          <a:p>
            <a:r>
              <a:rPr lang="en-US" sz="3200" dirty="0"/>
              <a:t>lesley.rachal@stjude.org</a:t>
            </a:r>
          </a:p>
          <a:p>
            <a:endParaRPr lang="en-US" sz="3200" dirty="0"/>
          </a:p>
        </p:txBody>
      </p:sp>
    </p:spTree>
    <p:extLst>
      <p:ext uri="{BB962C8B-B14F-4D97-AF65-F5344CB8AC3E}">
        <p14:creationId xmlns:p14="http://schemas.microsoft.com/office/powerpoint/2010/main" val="1995341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F7069-5C8E-4C27-A9D6-E351C2A06EB9}"/>
              </a:ext>
            </a:extLst>
          </p:cNvPr>
          <p:cNvSpPr>
            <a:spLocks noGrp="1"/>
          </p:cNvSpPr>
          <p:nvPr>
            <p:ph type="title"/>
          </p:nvPr>
        </p:nvSpPr>
        <p:spPr/>
        <p:txBody>
          <a:bodyPr/>
          <a:lstStyle/>
          <a:p>
            <a:r>
              <a:rPr lang="en-US" sz="4000" dirty="0"/>
              <a:t>Coverage Analysis</a:t>
            </a:r>
          </a:p>
        </p:txBody>
      </p:sp>
      <p:pic>
        <p:nvPicPr>
          <p:cNvPr id="4" name="Content Placeholder 3">
            <a:extLst>
              <a:ext uri="{FF2B5EF4-FFF2-40B4-BE49-F238E27FC236}">
                <a16:creationId xmlns:a16="http://schemas.microsoft.com/office/drawing/2014/main" id="{275C516B-B6A4-42F4-B795-48DCFCCB3FCF}"/>
              </a:ext>
            </a:extLst>
          </p:cNvPr>
          <p:cNvPicPr>
            <a:picLocks noGrp="1" noChangeAspect="1"/>
          </p:cNvPicPr>
          <p:nvPr>
            <p:ph idx="1"/>
          </p:nvPr>
        </p:nvPicPr>
        <p:blipFill>
          <a:blip r:embed="rId2"/>
          <a:stretch>
            <a:fillRect/>
          </a:stretch>
        </p:blipFill>
        <p:spPr>
          <a:xfrm>
            <a:off x="3124200" y="1703013"/>
            <a:ext cx="6850584" cy="4621587"/>
          </a:xfrm>
          <a:prstGeom prst="rect">
            <a:avLst/>
          </a:prstGeom>
        </p:spPr>
      </p:pic>
    </p:spTree>
    <p:extLst>
      <p:ext uri="{BB962C8B-B14F-4D97-AF65-F5344CB8AC3E}">
        <p14:creationId xmlns:p14="http://schemas.microsoft.com/office/powerpoint/2010/main" val="1753697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86A75-F849-4D9E-9990-94B67B5BE757}"/>
              </a:ext>
            </a:extLst>
          </p:cNvPr>
          <p:cNvSpPr>
            <a:spLocks noGrp="1"/>
          </p:cNvSpPr>
          <p:nvPr>
            <p:ph type="title"/>
          </p:nvPr>
        </p:nvSpPr>
        <p:spPr>
          <a:xfrm>
            <a:off x="3433482" y="274638"/>
            <a:ext cx="8148918" cy="1143000"/>
          </a:xfrm>
        </p:spPr>
        <p:txBody>
          <a:bodyPr wrap="square" anchor="ctr">
            <a:normAutofit/>
          </a:bodyPr>
          <a:lstStyle/>
          <a:p>
            <a:r>
              <a:rPr lang="en-US" dirty="0"/>
              <a:t>     </a:t>
            </a:r>
            <a:r>
              <a:rPr lang="en-US" sz="4000" dirty="0"/>
              <a:t>Clinical Trials Policy- NCD 310.1</a:t>
            </a:r>
          </a:p>
        </p:txBody>
      </p:sp>
      <p:graphicFrame>
        <p:nvGraphicFramePr>
          <p:cNvPr id="5" name="Content Placeholder 2">
            <a:extLst>
              <a:ext uri="{FF2B5EF4-FFF2-40B4-BE49-F238E27FC236}">
                <a16:creationId xmlns:a16="http://schemas.microsoft.com/office/drawing/2014/main" id="{EFFBD742-C8FD-4068-BF29-970CC260A1D4}"/>
              </a:ext>
            </a:extLst>
          </p:cNvPr>
          <p:cNvGraphicFramePr>
            <a:graphicFrameLocks noGrp="1"/>
          </p:cNvGraphicFramePr>
          <p:nvPr>
            <p:ph idx="1"/>
            <p:extLst>
              <p:ext uri="{D42A27DB-BD31-4B8C-83A1-F6EECF244321}">
                <p14:modId xmlns:p14="http://schemas.microsoft.com/office/powerpoint/2010/main" val="3503564458"/>
              </p:ext>
            </p:extLst>
          </p:nvPr>
        </p:nvGraphicFramePr>
        <p:xfrm>
          <a:off x="1884218" y="1581728"/>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2961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5BC1F-563F-426F-9061-08BD431AB505}"/>
              </a:ext>
            </a:extLst>
          </p:cNvPr>
          <p:cNvSpPr>
            <a:spLocks noGrp="1"/>
          </p:cNvSpPr>
          <p:nvPr>
            <p:ph type="title"/>
          </p:nvPr>
        </p:nvSpPr>
        <p:spPr>
          <a:xfrm>
            <a:off x="609600" y="274638"/>
            <a:ext cx="10972800" cy="1143000"/>
          </a:xfrm>
        </p:spPr>
        <p:txBody>
          <a:bodyPr wrap="square" anchor="ctr">
            <a:normAutofit/>
          </a:bodyPr>
          <a:lstStyle/>
          <a:p>
            <a:pPr>
              <a:lnSpc>
                <a:spcPct val="90000"/>
              </a:lnSpc>
            </a:pPr>
            <a:r>
              <a:rPr lang="en-US" sz="3700" dirty="0"/>
              <a:t>                      </a:t>
            </a:r>
            <a:r>
              <a:rPr lang="en-US" dirty="0"/>
              <a:t>Conventional/Routine Care vs Research</a:t>
            </a:r>
          </a:p>
        </p:txBody>
      </p:sp>
      <p:graphicFrame>
        <p:nvGraphicFramePr>
          <p:cNvPr id="5" name="Content Placeholder 2">
            <a:extLst>
              <a:ext uri="{FF2B5EF4-FFF2-40B4-BE49-F238E27FC236}">
                <a16:creationId xmlns:a16="http://schemas.microsoft.com/office/drawing/2014/main" id="{EC820673-88E2-42F3-8FB7-144B4450F057}"/>
              </a:ext>
            </a:extLst>
          </p:cNvPr>
          <p:cNvGraphicFramePr>
            <a:graphicFrameLocks noGrp="1"/>
          </p:cNvGraphicFramePr>
          <p:nvPr>
            <p:ph idx="1"/>
            <p:extLst>
              <p:ext uri="{D42A27DB-BD31-4B8C-83A1-F6EECF244321}">
                <p14:modId xmlns:p14="http://schemas.microsoft.com/office/powerpoint/2010/main" val="2355629192"/>
              </p:ext>
            </p:extLst>
          </p:nvPr>
        </p:nvGraphicFramePr>
        <p:xfrm>
          <a:off x="1616364" y="1507838"/>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0767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D8959-D64D-45F2-8DED-7086F31791B0}"/>
              </a:ext>
            </a:extLst>
          </p:cNvPr>
          <p:cNvSpPr>
            <a:spLocks noGrp="1"/>
          </p:cNvSpPr>
          <p:nvPr>
            <p:ph type="title"/>
          </p:nvPr>
        </p:nvSpPr>
        <p:spPr>
          <a:xfrm>
            <a:off x="609600" y="274638"/>
            <a:ext cx="10972800" cy="1143000"/>
          </a:xfrm>
        </p:spPr>
        <p:txBody>
          <a:bodyPr wrap="square" anchor="ctr">
            <a:normAutofit/>
          </a:bodyPr>
          <a:lstStyle/>
          <a:p>
            <a:r>
              <a:rPr lang="en-US" dirty="0"/>
              <a:t>             Research Activities w/o Question</a:t>
            </a:r>
          </a:p>
        </p:txBody>
      </p:sp>
      <p:graphicFrame>
        <p:nvGraphicFramePr>
          <p:cNvPr id="5" name="Content Placeholder 2">
            <a:extLst>
              <a:ext uri="{FF2B5EF4-FFF2-40B4-BE49-F238E27FC236}">
                <a16:creationId xmlns:a16="http://schemas.microsoft.com/office/drawing/2014/main" id="{F89604C2-664A-416C-B0B0-94ABEF15B53D}"/>
              </a:ext>
            </a:extLst>
          </p:cNvPr>
          <p:cNvGraphicFramePr>
            <a:graphicFrameLocks noGrp="1"/>
          </p:cNvGraphicFramePr>
          <p:nvPr>
            <p:ph idx="1"/>
            <p:extLst>
              <p:ext uri="{D42A27DB-BD31-4B8C-83A1-F6EECF244321}">
                <p14:modId xmlns:p14="http://schemas.microsoft.com/office/powerpoint/2010/main" val="3608886934"/>
              </p:ext>
            </p:extLst>
          </p:nvPr>
        </p:nvGraphicFramePr>
        <p:xfrm>
          <a:off x="1795753" y="1708496"/>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7176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6647-87EC-47C8-9D27-AF31CAA34E82}"/>
              </a:ext>
            </a:extLst>
          </p:cNvPr>
          <p:cNvSpPr>
            <a:spLocks noGrp="1"/>
          </p:cNvSpPr>
          <p:nvPr>
            <p:ph type="title"/>
          </p:nvPr>
        </p:nvSpPr>
        <p:spPr>
          <a:xfrm>
            <a:off x="3307976" y="274638"/>
            <a:ext cx="8274424" cy="1143000"/>
          </a:xfrm>
        </p:spPr>
        <p:txBody>
          <a:bodyPr/>
          <a:lstStyle/>
          <a:p>
            <a:r>
              <a:rPr lang="en-US" sz="4000" dirty="0"/>
              <a:t>Would you consider these research activities ??</a:t>
            </a:r>
          </a:p>
        </p:txBody>
      </p:sp>
      <p:sp>
        <p:nvSpPr>
          <p:cNvPr id="3" name="Content Placeholder 2">
            <a:extLst>
              <a:ext uri="{FF2B5EF4-FFF2-40B4-BE49-F238E27FC236}">
                <a16:creationId xmlns:a16="http://schemas.microsoft.com/office/drawing/2014/main" id="{32887BDD-3ADD-4167-85B7-3BE062391028}"/>
              </a:ext>
            </a:extLst>
          </p:cNvPr>
          <p:cNvSpPr>
            <a:spLocks noGrp="1"/>
          </p:cNvSpPr>
          <p:nvPr>
            <p:ph idx="1"/>
          </p:nvPr>
        </p:nvSpPr>
        <p:spPr>
          <a:xfrm>
            <a:off x="1783976" y="1600201"/>
            <a:ext cx="9798423" cy="4525963"/>
          </a:xfrm>
        </p:spPr>
        <p:txBody>
          <a:bodyPr/>
          <a:lstStyle/>
          <a:p>
            <a:pPr marL="0" indent="0">
              <a:buNone/>
            </a:pPr>
            <a:endParaRPr lang="en-US" sz="2000" dirty="0">
              <a:latin typeface="Calibri Light" panose="020F0302020204030204" pitchFamily="34" charset="0"/>
            </a:endParaRPr>
          </a:p>
          <a:p>
            <a:pPr>
              <a:buClr>
                <a:schemeClr val="accent2">
                  <a:lumMod val="75000"/>
                </a:schemeClr>
              </a:buClr>
              <a:buSzPct val="80000"/>
              <a:buFont typeface="Wingdings" panose="05000000000000000000" pitchFamily="2" charset="2"/>
              <a:buChar char="§"/>
            </a:pPr>
            <a:r>
              <a:rPr lang="en-US" sz="2000" dirty="0"/>
              <a:t>Imaging at higher frequencies ?    Yes</a:t>
            </a:r>
          </a:p>
          <a:p>
            <a:pPr>
              <a:buClr>
                <a:schemeClr val="accent2">
                  <a:lumMod val="75000"/>
                </a:schemeClr>
              </a:buClr>
              <a:buSzPct val="80000"/>
              <a:buFont typeface="Wingdings" panose="05000000000000000000" pitchFamily="2" charset="2"/>
              <a:buChar char="§"/>
            </a:pPr>
            <a:r>
              <a:rPr lang="en-US" sz="2000" dirty="0"/>
              <a:t>Multiple imaging modalities ?    Depends</a:t>
            </a:r>
          </a:p>
          <a:p>
            <a:pPr>
              <a:buClr>
                <a:schemeClr val="accent2">
                  <a:lumMod val="75000"/>
                </a:schemeClr>
              </a:buClr>
              <a:buSzPct val="80000"/>
              <a:buFont typeface="Wingdings" panose="05000000000000000000" pitchFamily="2" charset="2"/>
              <a:buChar char="§"/>
            </a:pPr>
            <a:r>
              <a:rPr lang="en-US" sz="2000" dirty="0"/>
              <a:t>Lab tests at frequent intervals (needle sticks) ?  Depends</a:t>
            </a:r>
          </a:p>
          <a:p>
            <a:pPr>
              <a:buClr>
                <a:schemeClr val="accent2">
                  <a:lumMod val="75000"/>
                </a:schemeClr>
              </a:buClr>
              <a:buSzPct val="80000"/>
              <a:buFont typeface="Wingdings" panose="05000000000000000000" pitchFamily="2" charset="2"/>
              <a:buChar char="§"/>
            </a:pPr>
            <a:r>
              <a:rPr lang="en-US" sz="2000" dirty="0"/>
              <a:t>Mandatory hospitalization ?  Depends</a:t>
            </a:r>
          </a:p>
          <a:p>
            <a:pPr>
              <a:buClr>
                <a:schemeClr val="accent2">
                  <a:lumMod val="75000"/>
                </a:schemeClr>
              </a:buClr>
              <a:buSzPct val="80000"/>
              <a:buFont typeface="Wingdings" panose="05000000000000000000" pitchFamily="2" charset="2"/>
              <a:buChar char="§"/>
            </a:pPr>
            <a:r>
              <a:rPr lang="en-US" sz="2000" dirty="0"/>
              <a:t>Biopsies after a few cycles ?   Depends</a:t>
            </a:r>
          </a:p>
          <a:p>
            <a:pPr>
              <a:buClr>
                <a:schemeClr val="accent2">
                  <a:lumMod val="75000"/>
                </a:schemeClr>
              </a:buClr>
              <a:buSzPct val="80000"/>
              <a:buFont typeface="Wingdings" panose="05000000000000000000" pitchFamily="2" charset="2"/>
              <a:buChar char="§"/>
            </a:pPr>
            <a:r>
              <a:rPr lang="en-US" sz="2000" dirty="0"/>
              <a:t>MRD evaluations ?  Depends</a:t>
            </a:r>
          </a:p>
          <a:p>
            <a:pPr>
              <a:buClr>
                <a:schemeClr val="accent2">
                  <a:lumMod val="75000"/>
                </a:schemeClr>
              </a:buClr>
              <a:buSzPct val="80000"/>
              <a:buFont typeface="Wingdings" panose="05000000000000000000" pitchFamily="2" charset="2"/>
              <a:buChar char="§"/>
            </a:pPr>
            <a:r>
              <a:rPr lang="en-US" sz="2000" dirty="0"/>
              <a:t>Hybrids- e.g. BMT with IND stem cell product  ?   Yes</a:t>
            </a:r>
          </a:p>
          <a:p>
            <a:pPr>
              <a:buClr>
                <a:schemeClr val="accent2">
                  <a:lumMod val="75000"/>
                </a:schemeClr>
              </a:buClr>
              <a:buSzPct val="80000"/>
              <a:buFont typeface="Wingdings" panose="05000000000000000000" pitchFamily="2" charset="2"/>
              <a:buChar char="§"/>
            </a:pPr>
            <a:r>
              <a:rPr lang="en-US" sz="2000" dirty="0"/>
              <a:t>Off-label drug use ?  Depends</a:t>
            </a:r>
          </a:p>
        </p:txBody>
      </p:sp>
    </p:spTree>
    <p:extLst>
      <p:ext uri="{BB962C8B-B14F-4D97-AF65-F5344CB8AC3E}">
        <p14:creationId xmlns:p14="http://schemas.microsoft.com/office/powerpoint/2010/main" val="322232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TotalTime>
  <Words>2154</Words>
  <Application>Microsoft Office PowerPoint</Application>
  <PresentationFormat>Widescreen</PresentationFormat>
  <Paragraphs>315</Paragraphs>
  <Slides>40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Wingdings</vt:lpstr>
      <vt:lpstr>1_Office Theme</vt:lpstr>
      <vt:lpstr>SOCRA Mid-South Chapter Meeting March 26, 2021 </vt:lpstr>
      <vt:lpstr> Learning Objectives </vt:lpstr>
      <vt:lpstr>Overview</vt:lpstr>
      <vt:lpstr> </vt:lpstr>
      <vt:lpstr>Coverage Analysis</vt:lpstr>
      <vt:lpstr>     Clinical Trials Policy- NCD 310.1</vt:lpstr>
      <vt:lpstr>                      Conventional/Routine Care vs Research</vt:lpstr>
      <vt:lpstr>             Research Activities w/o Question</vt:lpstr>
      <vt:lpstr>Would you consider these research activities ??</vt:lpstr>
      <vt:lpstr>Coverage Analysis Checklist</vt:lpstr>
      <vt:lpstr>Financial Analysis</vt:lpstr>
      <vt:lpstr>PowerPoint Presentation</vt:lpstr>
      <vt:lpstr> Budget Basics </vt:lpstr>
      <vt:lpstr>            How Much does a Clinical Trial Cost?  </vt:lpstr>
      <vt:lpstr>       Budget Components</vt:lpstr>
      <vt:lpstr>Before you Start</vt:lpstr>
      <vt:lpstr>Budget Development Process</vt:lpstr>
      <vt:lpstr>    Required Documents</vt:lpstr>
      <vt:lpstr>      Cost Analysis</vt:lpstr>
      <vt:lpstr>              Single or Multi-Site ?</vt:lpstr>
      <vt:lpstr>Study Initiation (Start-up)</vt:lpstr>
      <vt:lpstr>Per Participant Costs</vt:lpstr>
      <vt:lpstr>Procedures &amp; Personnel Costs</vt:lpstr>
      <vt:lpstr>             Indirect Costs (overhead)</vt:lpstr>
      <vt:lpstr>Screen Failures</vt:lpstr>
      <vt:lpstr>Stipends</vt:lpstr>
      <vt:lpstr>Study Close Out</vt:lpstr>
      <vt:lpstr>Invoiceables</vt:lpstr>
      <vt:lpstr>Hidden Costs</vt:lpstr>
      <vt:lpstr>Negotiating with Sponsor</vt:lpstr>
      <vt:lpstr>          Negotiating with Sponsor</vt:lpstr>
      <vt:lpstr> Payment terms </vt:lpstr>
      <vt:lpstr>“Preliminary Budgets”</vt:lpstr>
      <vt:lpstr>Key Questions </vt:lpstr>
      <vt:lpstr>Key Questions (cont.)</vt:lpstr>
      <vt:lpstr>Perform  a Preliminary Coverage Analysis</vt:lpstr>
      <vt:lpstr>Negotiating Tips</vt:lpstr>
      <vt:lpstr>Negotiating Tips (cont.)</vt:lpstr>
      <vt:lpstr>Presentation to the Sponsor</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Coverage Analyst: What do we do?</dc:title>
  <dc:creator>Rachal, Lesley</dc:creator>
  <cp:lastModifiedBy>Jooste, Rene</cp:lastModifiedBy>
  <cp:revision>46</cp:revision>
  <dcterms:created xsi:type="dcterms:W3CDTF">2020-06-17T04:23:19Z</dcterms:created>
  <dcterms:modified xsi:type="dcterms:W3CDTF">2021-03-22T17:06:24Z</dcterms:modified>
</cp:coreProperties>
</file>