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84" r:id="rId3"/>
    <p:sldId id="285" r:id="rId4"/>
    <p:sldId id="392" r:id="rId5"/>
    <p:sldId id="418" r:id="rId6"/>
    <p:sldId id="289" r:id="rId7"/>
    <p:sldId id="269" r:id="rId8"/>
    <p:sldId id="390" r:id="rId9"/>
    <p:sldId id="391" r:id="rId10"/>
    <p:sldId id="257" r:id="rId11"/>
    <p:sldId id="416" r:id="rId12"/>
    <p:sldId id="404" r:id="rId13"/>
    <p:sldId id="259" r:id="rId14"/>
    <p:sldId id="405" r:id="rId15"/>
    <p:sldId id="294" r:id="rId16"/>
    <p:sldId id="301" r:id="rId17"/>
    <p:sldId id="388" r:id="rId18"/>
    <p:sldId id="406" r:id="rId19"/>
    <p:sldId id="300" r:id="rId20"/>
    <p:sldId id="273" r:id="rId21"/>
    <p:sldId id="395" r:id="rId22"/>
    <p:sldId id="396" r:id="rId23"/>
    <p:sldId id="296" r:id="rId24"/>
    <p:sldId id="297" r:id="rId25"/>
    <p:sldId id="394" r:id="rId26"/>
    <p:sldId id="408" r:id="rId27"/>
    <p:sldId id="383" r:id="rId28"/>
    <p:sldId id="409" r:id="rId29"/>
    <p:sldId id="304" r:id="rId30"/>
    <p:sldId id="407" r:id="rId31"/>
    <p:sldId id="275" r:id="rId32"/>
    <p:sldId id="385" r:id="rId33"/>
    <p:sldId id="276" r:id="rId34"/>
    <p:sldId id="387" r:id="rId35"/>
    <p:sldId id="386" r:id="rId36"/>
    <p:sldId id="411" r:id="rId37"/>
    <p:sldId id="413" r:id="rId38"/>
    <p:sldId id="261" r:id="rId39"/>
    <p:sldId id="410" r:id="rId40"/>
    <p:sldId id="288" r:id="rId41"/>
    <p:sldId id="268" r:id="rId42"/>
    <p:sldId id="291" r:id="rId43"/>
    <p:sldId id="419" r:id="rId44"/>
    <p:sldId id="279" r:id="rId45"/>
    <p:sldId id="277" r:id="rId46"/>
    <p:sldId id="281" r:id="rId47"/>
    <p:sldId id="282" r:id="rId48"/>
    <p:sldId id="283" r:id="rId49"/>
    <p:sldId id="290" r:id="rId50"/>
    <p:sldId id="398" r:id="rId51"/>
    <p:sldId id="399" r:id="rId52"/>
    <p:sldId id="414" r:id="rId53"/>
    <p:sldId id="292" r:id="rId54"/>
    <p:sldId id="400" r:id="rId55"/>
    <p:sldId id="263" r:id="rId56"/>
    <p:sldId id="264"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CD233-112C-040E-43E4-E6B473432EC9}" name="Ransone, Samantha H" initials="RSH" userId="S::sransone@stjude.org::67352a7c-c0bd-43ac-8ad2-5a5c1ab530d4" providerId="AD"/>
  <p188:author id="{90D286CE-D180-09A0-91BB-854D2EFA2265}" name="Carr, Teresa P" initials="CP" userId="S::tcarr@stjude.org::6fd7f429-4b85-4e9a-b57c-6806d8dda5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4FF04-7C3B-F340-FDFD-F75188D07344}" v="7" dt="2022-07-18T02:42:12.777"/>
    <p1510:client id="{7B441108-93FB-2FA5-5947-35E356323C74}" v="7" dt="2022-07-18T13:52:52.126"/>
    <p1510:client id="{800F286C-5FC4-F199-44B8-87F0D6461CD1}" v="139" dt="2022-07-18T02:35:47.182"/>
    <p1510:client id="{B6426FBC-ACCF-954F-8968-1ADA29C8C978}" v="422" dt="2022-07-18T16:55:43.272"/>
    <p1510:client id="{DCEB9F5A-F3D6-A2A1-AD6C-8BD6610F9231}" v="41" dt="2022-07-18T16:49:23.619"/>
    <p1510:client id="{DF51396D-237A-70E8-7C07-2A798D9A24D4}" v="7" dt="2022-07-18T12:10:31.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DCA163-7213-E246-8737-6835293FDE6F}" type="datetimeFigureOut">
              <a:rPr lang="en-US" smtClean="0"/>
              <a:t>12/3/24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C65CFB-CA54-B94B-A443-822EF92078BF}" type="slidenum">
              <a:rPr lang="en-US" smtClean="0"/>
              <a:t>‹#›</a:t>
            </a:fld>
            <a:endParaRPr lang="en-US"/>
          </a:p>
        </p:txBody>
      </p:sp>
    </p:spTree>
    <p:extLst>
      <p:ext uri="{BB962C8B-B14F-4D97-AF65-F5344CB8AC3E}">
        <p14:creationId xmlns:p14="http://schemas.microsoft.com/office/powerpoint/2010/main" val="105052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Sam’s intro: I lead a team of strategic health communicators who create education and information on pediatric cancer and other diseases for patients and families no matter where they receive treatment across the world.  </a:t>
            </a:r>
          </a:p>
        </p:txBody>
      </p:sp>
      <p:sp>
        <p:nvSpPr>
          <p:cNvPr id="4" name="Slide Number Placeholder 3"/>
          <p:cNvSpPr>
            <a:spLocks noGrp="1"/>
          </p:cNvSpPr>
          <p:nvPr>
            <p:ph type="sldNum" sz="quarter" idx="5"/>
          </p:nvPr>
        </p:nvSpPr>
        <p:spPr/>
        <p:txBody>
          <a:bodyPr/>
          <a:lstStyle/>
          <a:p>
            <a:fld id="{C4C65CFB-CA54-B94B-A443-822EF92078BF}" type="slidenum">
              <a:rPr lang="en-US" smtClean="0"/>
              <a:t>1</a:t>
            </a:fld>
            <a:endParaRPr lang="en-US"/>
          </a:p>
        </p:txBody>
      </p:sp>
    </p:spTree>
    <p:extLst>
      <p:ext uri="{BB962C8B-B14F-4D97-AF65-F5344CB8AC3E}">
        <p14:creationId xmlns:p14="http://schemas.microsoft.com/office/powerpoint/2010/main" val="109727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#1 - Digital</a:t>
            </a:r>
            <a:r>
              <a:rPr lang="en-US" sz="1200"/>
              <a:t> channels: including Facebook, Twitter, paid search platforms, and banners</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10</a:t>
            </a:fld>
            <a:endParaRPr lang="en-US"/>
          </a:p>
        </p:txBody>
      </p:sp>
    </p:spTree>
    <p:extLst>
      <p:ext uri="{BB962C8B-B14F-4D97-AF65-F5344CB8AC3E}">
        <p14:creationId xmlns:p14="http://schemas.microsoft.com/office/powerpoint/2010/main" val="407245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further clarification, IRB review and approval is not required for CT Website posting when the information is limited to the </a:t>
            </a:r>
            <a:r>
              <a:rPr lang="en-US" b="1">
                <a:cs typeface="Calibri"/>
              </a:rPr>
              <a:t>basic trial information</a:t>
            </a:r>
            <a:r>
              <a:rPr lang="en-US">
                <a:cs typeface="Calibri"/>
              </a:rPr>
              <a:t>.  This consists of …</a:t>
            </a:r>
          </a:p>
          <a:p>
            <a:endParaRPr lang="en-US">
              <a:cs typeface="Calibri"/>
            </a:endParaRPr>
          </a:p>
        </p:txBody>
      </p:sp>
      <p:sp>
        <p:nvSpPr>
          <p:cNvPr id="4" name="Slide Number Placeholder 3"/>
          <p:cNvSpPr>
            <a:spLocks noGrp="1"/>
          </p:cNvSpPr>
          <p:nvPr>
            <p:ph type="sldNum" sz="quarter" idx="5"/>
          </p:nvPr>
        </p:nvSpPr>
        <p:spPr/>
        <p:txBody>
          <a:bodyPr/>
          <a:lstStyle/>
          <a:p>
            <a:fld id="{C4C65CFB-CA54-B94B-A443-822EF92078BF}" type="slidenum">
              <a:rPr lang="en-US" smtClean="0"/>
              <a:t>11</a:t>
            </a:fld>
            <a:endParaRPr lang="en-US"/>
          </a:p>
        </p:txBody>
      </p:sp>
    </p:spTree>
    <p:extLst>
      <p:ext uri="{BB962C8B-B14F-4D97-AF65-F5344CB8AC3E}">
        <p14:creationId xmlns:p14="http://schemas.microsoft.com/office/powerpoint/2010/main" val="316115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materials that require IRB review you should include information that helps patients make an informed decision about participation.  </a:t>
            </a:r>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12</a:t>
            </a:fld>
            <a:endParaRPr lang="en-US"/>
          </a:p>
        </p:txBody>
      </p:sp>
    </p:spTree>
    <p:extLst>
      <p:ext uri="{BB962C8B-B14F-4D97-AF65-F5344CB8AC3E}">
        <p14:creationId xmlns:p14="http://schemas.microsoft.com/office/powerpoint/2010/main" val="325219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MK3 Regular"/>
              </a:rPr>
              <a:t>Bullet 1: The IRB will review content, as well as the font size and type, and other visual effects, in determining whether materials are too promissory.</a:t>
            </a:r>
          </a:p>
          <a:p>
            <a:pPr marL="0" marR="0" lvl="0" indent="0" algn="l" defTabSz="914400">
              <a:lnSpc>
                <a:spcPct val="100000"/>
              </a:lnSpc>
              <a:spcBef>
                <a:spcPts val="0"/>
              </a:spcBef>
              <a:spcAft>
                <a:spcPts val="0"/>
              </a:spcAft>
              <a:buClrTx/>
              <a:buSzTx/>
              <a:buFontTx/>
              <a:buNone/>
              <a:tabLst/>
              <a:defRPr/>
            </a:pPr>
            <a:r>
              <a:rPr lang="en-US" b="0" i="0">
                <a:effectLst/>
                <a:latin typeface="MK3 Regular"/>
              </a:rPr>
              <a:t>Bullet 2: It needs to be clear that the medication is not FDA approved.</a:t>
            </a:r>
            <a:endParaRPr lang="en-US"/>
          </a:p>
          <a:p>
            <a:pPr>
              <a:defRPr/>
            </a:pPr>
            <a:r>
              <a:rPr lang="en-US">
                <a:latin typeface="MK3 Regular"/>
              </a:rPr>
              <a:t>Bullet 3: You should not promote "free medical treatment" to refer to any study related care that the patients will receive. </a:t>
            </a:r>
            <a:endParaRPr lang="en-US" b="0" i="0">
              <a:effectLst/>
              <a:latin typeface="MK3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MK3 Regular"/>
              </a:rPr>
              <a:t>Bullet 4: If the trial is paid, compensation may be mentioned, but not emphasized through larger or bold type</a:t>
            </a:r>
          </a:p>
          <a:p>
            <a:endParaRPr lang="en-US"/>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13</a:t>
            </a:fld>
            <a:endParaRPr lang="en-US"/>
          </a:p>
        </p:txBody>
      </p:sp>
    </p:spTree>
    <p:extLst>
      <p:ext uri="{BB962C8B-B14F-4D97-AF65-F5344CB8AC3E}">
        <p14:creationId xmlns:p14="http://schemas.microsoft.com/office/powerpoint/2010/main" val="139870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going to touch on a few things briefly and show some examples, but the biggest thing I want you to take away from our discussion is that my team is a resource you can and should use!</a:t>
            </a:r>
          </a:p>
        </p:txBody>
      </p:sp>
      <p:sp>
        <p:nvSpPr>
          <p:cNvPr id="4" name="Slide Number Placeholder 3"/>
          <p:cNvSpPr>
            <a:spLocks noGrp="1"/>
          </p:cNvSpPr>
          <p:nvPr>
            <p:ph type="sldNum" sz="quarter" idx="5"/>
          </p:nvPr>
        </p:nvSpPr>
        <p:spPr/>
        <p:txBody>
          <a:bodyPr/>
          <a:lstStyle/>
          <a:p>
            <a:fld id="{C4C65CFB-CA54-B94B-A443-822EF92078BF}" type="slidenum">
              <a:rPr lang="en-US" smtClean="0"/>
              <a:t>14</a:t>
            </a:fld>
            <a:endParaRPr lang="en-US"/>
          </a:p>
        </p:txBody>
      </p:sp>
    </p:spTree>
    <p:extLst>
      <p:ext uri="{BB962C8B-B14F-4D97-AF65-F5344CB8AC3E}">
        <p14:creationId xmlns:p14="http://schemas.microsoft.com/office/powerpoint/2010/main" val="1570082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answer the question “how should materials be created” you first need to understand the principles of personal and organizational health literacy.</a:t>
            </a:r>
          </a:p>
          <a:p>
            <a:endParaRPr lang="en-US"/>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15</a:t>
            </a:fld>
            <a:endParaRPr lang="en-US"/>
          </a:p>
        </p:txBody>
      </p:sp>
    </p:spTree>
    <p:extLst>
      <p:ext uri="{BB962C8B-B14F-4D97-AF65-F5344CB8AC3E}">
        <p14:creationId xmlns:p14="http://schemas.microsoft.com/office/powerpoint/2010/main" val="143809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When they learn about the research</a:t>
            </a:r>
          </a:p>
          <a:p>
            <a:pPr marL="228600" indent="-228600">
              <a:buAutoNum type="arabicPeriod"/>
            </a:pPr>
            <a:r>
              <a:rPr lang="en-US"/>
              <a:t>When they are asked to join a specific study</a:t>
            </a:r>
          </a:p>
          <a:p>
            <a:pPr marL="228600" indent="-228600">
              <a:buAutoNum type="arabicPeriod"/>
            </a:pPr>
            <a:r>
              <a:rPr lang="en-US"/>
              <a:t>When they are guided through a consent process to decide if the study is right for them</a:t>
            </a:r>
          </a:p>
          <a:p>
            <a:pPr marL="228600" indent="-228600">
              <a:buAutoNum type="arabicPeriod"/>
            </a:pPr>
            <a:r>
              <a:rPr lang="en-US"/>
              <a:t>When they begin their study visits and go through study procedures as participants</a:t>
            </a:r>
          </a:p>
          <a:p>
            <a:pPr marL="228600" indent="-228600">
              <a:buAutoNum type="arabicPeriod"/>
            </a:pPr>
            <a:r>
              <a:rPr lang="en-US"/>
              <a:t>When they reach the end of their time in the research study</a:t>
            </a:r>
          </a:p>
        </p:txBody>
      </p:sp>
      <p:sp>
        <p:nvSpPr>
          <p:cNvPr id="4" name="Slide Number Placeholder 3"/>
          <p:cNvSpPr>
            <a:spLocks noGrp="1"/>
          </p:cNvSpPr>
          <p:nvPr>
            <p:ph type="sldNum" sz="quarter" idx="5"/>
          </p:nvPr>
        </p:nvSpPr>
        <p:spPr/>
        <p:txBody>
          <a:bodyPr/>
          <a:lstStyle/>
          <a:p>
            <a:fld id="{C4C65CFB-CA54-B94B-A443-822EF92078BF}" type="slidenum">
              <a:rPr lang="en-US" smtClean="0"/>
              <a:t>16</a:t>
            </a:fld>
            <a:endParaRPr lang="en-US"/>
          </a:p>
        </p:txBody>
      </p:sp>
    </p:spTree>
    <p:extLst>
      <p:ext uri="{BB962C8B-B14F-4D97-AF65-F5344CB8AC3E}">
        <p14:creationId xmlns:p14="http://schemas.microsoft.com/office/powerpoint/2010/main" val="49509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17</a:t>
            </a:fld>
            <a:endParaRPr lang="en-US"/>
          </a:p>
        </p:txBody>
      </p:sp>
    </p:spTree>
    <p:extLst>
      <p:ext uri="{BB962C8B-B14F-4D97-AF65-F5344CB8AC3E}">
        <p14:creationId xmlns:p14="http://schemas.microsoft.com/office/powerpoint/2010/main" val="64545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18</a:t>
            </a:fld>
            <a:endParaRPr lang="en-US"/>
          </a:p>
        </p:txBody>
      </p:sp>
    </p:spTree>
    <p:extLst>
      <p:ext uri="{BB962C8B-B14F-4D97-AF65-F5344CB8AC3E}">
        <p14:creationId xmlns:p14="http://schemas.microsoft.com/office/powerpoint/2010/main" val="53292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Plain language makes communication actionable and understandable; it also makes it easier to translate into other languages.</a:t>
            </a:r>
          </a:p>
          <a:p>
            <a:endParaRPr lang="en-US"/>
          </a:p>
          <a:p>
            <a:r>
              <a:rPr lang="en-US"/>
              <a:t>Plain language and readability go hand in hand – both are central to promoting health literacy in clinical research</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19</a:t>
            </a:fld>
            <a:endParaRPr lang="en-US"/>
          </a:p>
        </p:txBody>
      </p:sp>
    </p:spTree>
    <p:extLst>
      <p:ext uri="{BB962C8B-B14F-4D97-AF65-F5344CB8AC3E}">
        <p14:creationId xmlns:p14="http://schemas.microsoft.com/office/powerpoint/2010/main" val="35433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2</a:t>
            </a:fld>
            <a:endParaRPr lang="en-US"/>
          </a:p>
        </p:txBody>
      </p:sp>
    </p:spTree>
    <p:extLst>
      <p:ext uri="{BB962C8B-B14F-4D97-AF65-F5344CB8AC3E}">
        <p14:creationId xmlns:p14="http://schemas.microsoft.com/office/powerpoint/2010/main" val="35080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20</a:t>
            </a:fld>
            <a:endParaRPr lang="en-US"/>
          </a:p>
        </p:txBody>
      </p:sp>
    </p:spTree>
    <p:extLst>
      <p:ext uri="{BB962C8B-B14F-4D97-AF65-F5344CB8AC3E}">
        <p14:creationId xmlns:p14="http://schemas.microsoft.com/office/powerpoint/2010/main" val="471088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Enable readability statistics in Word.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Once you finish editing your document in Word, you go to “Review” and “Spelling &amp; Grammar.” After spell check runs, the readability stats automatically appear on the screen.</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21</a:t>
            </a:fld>
            <a:endParaRPr lang="en-US"/>
          </a:p>
        </p:txBody>
      </p:sp>
    </p:spTree>
    <p:extLst>
      <p:ext uri="{BB962C8B-B14F-4D97-AF65-F5344CB8AC3E}">
        <p14:creationId xmlns:p14="http://schemas.microsoft.com/office/powerpoint/2010/main" val="366938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Italics and underlined text are more difficult to read than Roman type</a:t>
            </a:r>
          </a:p>
          <a:p>
            <a:r>
              <a:rPr lang="en-US" sz="1200"/>
              <a:t>5 people read the headline for every 1 who reads the story</a:t>
            </a:r>
          </a:p>
          <a:p>
            <a:r>
              <a:rPr lang="en-US" sz="1200"/>
              <a:t>3 people read the photo caption for every 1 who reads the story</a:t>
            </a:r>
          </a:p>
          <a:p>
            <a:r>
              <a:rPr lang="en-US" sz="1200"/>
              <a:t>News heads: aim for 8 words or less</a:t>
            </a:r>
          </a:p>
          <a:p>
            <a:r>
              <a:rPr lang="en-US" sz="1200"/>
              <a:t>Deck (subhead): 14 words or less.</a:t>
            </a:r>
          </a:p>
          <a:p>
            <a:r>
              <a:rPr lang="en-US" sz="1200"/>
              <a:t>Web heads: 5 or less words: subj/verb, topic</a:t>
            </a:r>
          </a:p>
          <a:p>
            <a:r>
              <a:rPr lang="en-US" sz="1200"/>
              <a:t>Web heads: the first 11 characters count most. Lead with topic—make it clear, not clever. </a:t>
            </a:r>
          </a:p>
          <a:p>
            <a:r>
              <a:rPr lang="en-US" sz="1200"/>
              <a:t>Avoid –</a:t>
            </a:r>
            <a:r>
              <a:rPr lang="en-US" sz="1200" err="1"/>
              <a:t>ing</a:t>
            </a:r>
            <a:r>
              <a:rPr lang="en-US" sz="1200"/>
              <a:t> heads</a:t>
            </a:r>
          </a:p>
          <a:p>
            <a:r>
              <a:rPr lang="en-US" sz="1200"/>
              <a:t>Deck (kicker under head): 95% read it. May be the ONLY thing they read.</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22</a:t>
            </a:fld>
            <a:endParaRPr lang="en-US"/>
          </a:p>
        </p:txBody>
      </p:sp>
    </p:spTree>
    <p:extLst>
      <p:ext uri="{BB962C8B-B14F-4D97-AF65-F5344CB8AC3E}">
        <p14:creationId xmlns:p14="http://schemas.microsoft.com/office/powerpoint/2010/main" val="3896208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Talk through the slide – the CCI contains 20 items.</a:t>
            </a:r>
          </a:p>
        </p:txBody>
      </p:sp>
      <p:sp>
        <p:nvSpPr>
          <p:cNvPr id="4" name="Slide Number Placeholder 3"/>
          <p:cNvSpPr>
            <a:spLocks noGrp="1"/>
          </p:cNvSpPr>
          <p:nvPr>
            <p:ph type="sldNum" sz="quarter" idx="5"/>
          </p:nvPr>
        </p:nvSpPr>
        <p:spPr/>
        <p:txBody>
          <a:bodyPr/>
          <a:lstStyle/>
          <a:p>
            <a:fld id="{66FE004A-B8A4-374D-A332-9FBAB7ACF174}" type="slidenum">
              <a:rPr lang="en-US" smtClean="0"/>
              <a:t>23</a:t>
            </a:fld>
            <a:endParaRPr lang="en-US"/>
          </a:p>
        </p:txBody>
      </p:sp>
    </p:spTree>
    <p:extLst>
      <p:ext uri="{BB962C8B-B14F-4D97-AF65-F5344CB8AC3E}">
        <p14:creationId xmlns:p14="http://schemas.microsoft.com/office/powerpoint/2010/main" val="26678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In the literature PEMAT is the most commonly used measure to evaluate written and audiovisual education materials.</a:t>
            </a:r>
          </a:p>
          <a:p>
            <a:r>
              <a:rPr lang="en-US" sz="1200" b="0" i="0" kern="1200">
                <a:solidFill>
                  <a:schemeClr val="tx1"/>
                </a:solidFill>
                <a:effectLst/>
                <a:latin typeface="+mn-lt"/>
                <a:ea typeface="+mn-ea"/>
                <a:cs typeface="+mn-cs"/>
              </a:rPr>
              <a:t>The PEMAT provides two scores for each material—one for understandability and a separate score for actionability. To score you must make sure you have rated the material on every item, including indicating which items are Not Applicable (N/A). Except for Not Applicable (N/A) items, you will have given each item either 1 point (Agree), or 0 points (Disagree).</a:t>
            </a:r>
            <a:r>
              <a:rPr lang="en-US" sz="1100"/>
              <a:t> Ideally, our materials should be scored at least 90% in both understandability and actionability.</a:t>
            </a:r>
          </a:p>
          <a:p>
            <a:endParaRPr lang="en-US" sz="1100"/>
          </a:p>
          <a:p>
            <a:r>
              <a:rPr lang="en-US" sz="1100"/>
              <a:t>Here are some examples of what is included in the PEMAT scoring rubric. </a:t>
            </a:r>
          </a:p>
        </p:txBody>
      </p:sp>
      <p:sp>
        <p:nvSpPr>
          <p:cNvPr id="4" name="Slide Number Placeholder 3"/>
          <p:cNvSpPr>
            <a:spLocks noGrp="1"/>
          </p:cNvSpPr>
          <p:nvPr>
            <p:ph type="sldNum" sz="quarter" idx="5"/>
          </p:nvPr>
        </p:nvSpPr>
        <p:spPr/>
        <p:txBody>
          <a:bodyPr/>
          <a:lstStyle/>
          <a:p>
            <a:fld id="{66FE004A-B8A4-374D-A332-9FBAB7ACF174}" type="slidenum">
              <a:rPr lang="en-US" smtClean="0"/>
              <a:t>24</a:t>
            </a:fld>
            <a:endParaRPr lang="en-US"/>
          </a:p>
        </p:txBody>
      </p:sp>
    </p:spTree>
    <p:extLst>
      <p:ext uri="{BB962C8B-B14F-4D97-AF65-F5344CB8AC3E}">
        <p14:creationId xmlns:p14="http://schemas.microsoft.com/office/powerpoint/2010/main" val="67485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lphaUcPeriod"/>
            </a:pPr>
            <a:r>
              <a:rPr lang="en-US" sz="1200"/>
              <a:t>Drink the fluid</a:t>
            </a:r>
          </a:p>
          <a:p>
            <a:pPr marL="514350" indent="-514350">
              <a:buAutoNum type="alphaUcPeriod"/>
            </a:pPr>
            <a:r>
              <a:rPr lang="en-US" sz="1200"/>
              <a:t>Bathe/shower with the fluid</a:t>
            </a:r>
          </a:p>
        </p:txBody>
      </p:sp>
      <p:sp>
        <p:nvSpPr>
          <p:cNvPr id="4" name="Slide Number Placeholder 3"/>
          <p:cNvSpPr>
            <a:spLocks noGrp="1"/>
          </p:cNvSpPr>
          <p:nvPr>
            <p:ph type="sldNum" sz="quarter" idx="5"/>
          </p:nvPr>
        </p:nvSpPr>
        <p:spPr/>
        <p:txBody>
          <a:bodyPr/>
          <a:lstStyle/>
          <a:p>
            <a:fld id="{C4C65CFB-CA54-B94B-A443-822EF92078BF}" type="slidenum">
              <a:rPr lang="en-US" smtClean="0"/>
              <a:t>25</a:t>
            </a:fld>
            <a:endParaRPr lang="en-US"/>
          </a:p>
        </p:txBody>
      </p:sp>
    </p:spTree>
    <p:extLst>
      <p:ext uri="{BB962C8B-B14F-4D97-AF65-F5344CB8AC3E}">
        <p14:creationId xmlns:p14="http://schemas.microsoft.com/office/powerpoint/2010/main" val="3029569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26</a:t>
            </a:fld>
            <a:endParaRPr lang="en-US"/>
          </a:p>
        </p:txBody>
      </p:sp>
    </p:spTree>
    <p:extLst>
      <p:ext uri="{BB962C8B-B14F-4D97-AF65-F5344CB8AC3E}">
        <p14:creationId xmlns:p14="http://schemas.microsoft.com/office/powerpoint/2010/main" val="659772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a:p>
        </p:txBody>
      </p:sp>
      <p:sp>
        <p:nvSpPr>
          <p:cNvPr id="4" name="Slide Number Placeholder 3"/>
          <p:cNvSpPr>
            <a:spLocks noGrp="1"/>
          </p:cNvSpPr>
          <p:nvPr>
            <p:ph type="sldNum" sz="quarter" idx="5"/>
          </p:nvPr>
        </p:nvSpPr>
        <p:spPr/>
        <p:txBody>
          <a:bodyPr/>
          <a:lstStyle>
            <a:lvl1pPr>
              <a:defRPr sz="2400">
                <a:solidFill>
                  <a:srgbClr val="3848A3"/>
                </a:solidFill>
                <a:latin typeface="Times New Roman" panose="02020603050405020304" pitchFamily="18" charset="0"/>
                <a:ea typeface="ＭＳ Ｐゴシック" panose="020B0600070205080204" pitchFamily="34" charset="-128"/>
              </a:defRPr>
            </a:lvl1pPr>
            <a:lvl2pPr marL="742909" indent="-285734">
              <a:defRPr sz="2400">
                <a:solidFill>
                  <a:srgbClr val="3848A3"/>
                </a:solidFill>
                <a:latin typeface="Times New Roman" panose="02020603050405020304" pitchFamily="18" charset="0"/>
                <a:ea typeface="ＭＳ Ｐゴシック" panose="020B0600070205080204" pitchFamily="34" charset="-128"/>
              </a:defRPr>
            </a:lvl2pPr>
            <a:lvl3pPr marL="1142937" indent="-228587">
              <a:defRPr sz="2400">
                <a:solidFill>
                  <a:srgbClr val="3848A3"/>
                </a:solidFill>
                <a:latin typeface="Times New Roman" panose="02020603050405020304" pitchFamily="18" charset="0"/>
                <a:ea typeface="ＭＳ Ｐゴシック" panose="020B0600070205080204" pitchFamily="34" charset="-128"/>
              </a:defRPr>
            </a:lvl3pPr>
            <a:lvl4pPr marL="1600111" indent="-228587">
              <a:defRPr sz="2400">
                <a:solidFill>
                  <a:srgbClr val="3848A3"/>
                </a:solidFill>
                <a:latin typeface="Times New Roman" panose="02020603050405020304" pitchFamily="18" charset="0"/>
                <a:ea typeface="ＭＳ Ｐゴシック" panose="020B0600070205080204" pitchFamily="34" charset="-128"/>
              </a:defRPr>
            </a:lvl4pPr>
            <a:lvl5pPr marL="2057287" indent="-228587">
              <a:defRPr sz="2400">
                <a:solidFill>
                  <a:srgbClr val="3848A3"/>
                </a:solidFill>
                <a:latin typeface="Times New Roman" panose="02020603050405020304" pitchFamily="18" charset="0"/>
                <a:ea typeface="ＭＳ Ｐゴシック" panose="020B0600070205080204" pitchFamily="34" charset="-128"/>
              </a:defRPr>
            </a:lvl5pPr>
            <a:lvl6pPr marL="2514461" indent="-228587" eaLnBrk="0" fontAlgn="base" hangingPunct="0">
              <a:spcBef>
                <a:spcPct val="0"/>
              </a:spcBef>
              <a:spcAft>
                <a:spcPct val="0"/>
              </a:spcAft>
              <a:defRPr sz="2400">
                <a:solidFill>
                  <a:srgbClr val="3848A3"/>
                </a:solidFill>
                <a:latin typeface="Times New Roman" panose="02020603050405020304" pitchFamily="18" charset="0"/>
                <a:ea typeface="ＭＳ Ｐゴシック" panose="020B0600070205080204" pitchFamily="34" charset="-128"/>
              </a:defRPr>
            </a:lvl6pPr>
            <a:lvl7pPr marL="2971635" indent="-228587" eaLnBrk="0" fontAlgn="base" hangingPunct="0">
              <a:spcBef>
                <a:spcPct val="0"/>
              </a:spcBef>
              <a:spcAft>
                <a:spcPct val="0"/>
              </a:spcAft>
              <a:defRPr sz="2400">
                <a:solidFill>
                  <a:srgbClr val="3848A3"/>
                </a:solidFill>
                <a:latin typeface="Times New Roman" panose="02020603050405020304" pitchFamily="18" charset="0"/>
                <a:ea typeface="ＭＳ Ｐゴシック" panose="020B0600070205080204" pitchFamily="34" charset="-128"/>
              </a:defRPr>
            </a:lvl7pPr>
            <a:lvl8pPr marL="3428811" indent="-228587" eaLnBrk="0" fontAlgn="base" hangingPunct="0">
              <a:spcBef>
                <a:spcPct val="0"/>
              </a:spcBef>
              <a:spcAft>
                <a:spcPct val="0"/>
              </a:spcAft>
              <a:defRPr sz="2400">
                <a:solidFill>
                  <a:srgbClr val="3848A3"/>
                </a:solidFill>
                <a:latin typeface="Times New Roman" panose="02020603050405020304" pitchFamily="18" charset="0"/>
                <a:ea typeface="ＭＳ Ｐゴシック" panose="020B0600070205080204" pitchFamily="34" charset="-128"/>
              </a:defRPr>
            </a:lvl8pPr>
            <a:lvl9pPr marL="3885985" indent="-228587" eaLnBrk="0" fontAlgn="base" hangingPunct="0">
              <a:spcBef>
                <a:spcPct val="0"/>
              </a:spcBef>
              <a:spcAft>
                <a:spcPct val="0"/>
              </a:spcAft>
              <a:defRPr sz="2400">
                <a:solidFill>
                  <a:srgbClr val="3848A3"/>
                </a:solidFill>
                <a:latin typeface="Times New Roman" panose="02020603050405020304" pitchFamily="18" charset="0"/>
                <a:ea typeface="ＭＳ Ｐゴシック" panose="020B0600070205080204" pitchFamily="34" charset="-128"/>
              </a:defRPr>
            </a:lvl9pPr>
          </a:lstStyle>
          <a:p>
            <a:fld id="{5E15D7EC-8E7A-4580-8C30-BAEB6B930C40}" type="slidenum">
              <a:rPr lang="en-US" altLang="en-US" sz="1200">
                <a:solidFill>
                  <a:schemeClr val="tx1"/>
                </a:solidFill>
                <a:latin typeface="Calibri" panose="020F0502020204030204" pitchFamily="34" charset="0"/>
              </a:rPr>
              <a:pPr/>
              <a:t>27</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4186886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[Parents couldn’t read the prescription, font too small, language too complex, some cultures are not accustomed to tablets or pills- are use to liquid medicine </a:t>
            </a:r>
            <a:r>
              <a:rPr lang="en-CA" sz="1200" err="1"/>
              <a:t>etc</a:t>
            </a:r>
            <a:r>
              <a:rPr lang="en-CA" sz="1200"/>
              <a:t>-] </a:t>
            </a:r>
          </a:p>
          <a:p>
            <a:endParaRPr lang="en-CA" sz="1200"/>
          </a:p>
          <a:p>
            <a:r>
              <a:rPr lang="en-CA" sz="1200"/>
              <a:t>Loss of trust – do you have questions? What questions do you have? </a:t>
            </a:r>
          </a:p>
          <a:p>
            <a:r>
              <a:rPr lang="en-CA" sz="1200"/>
              <a:t>Did anyone tell you how to use the fluid?</a:t>
            </a:r>
          </a:p>
        </p:txBody>
      </p:sp>
      <p:sp>
        <p:nvSpPr>
          <p:cNvPr id="4" name="Slide Number Placeholder 3"/>
          <p:cNvSpPr>
            <a:spLocks noGrp="1"/>
          </p:cNvSpPr>
          <p:nvPr>
            <p:ph type="sldNum" sz="quarter" idx="5"/>
          </p:nvPr>
        </p:nvSpPr>
        <p:spPr/>
        <p:txBody>
          <a:bodyPr/>
          <a:lstStyle/>
          <a:p>
            <a:fld id="{C4C65CFB-CA54-B94B-A443-822EF92078BF}" type="slidenum">
              <a:rPr lang="en-US" smtClean="0"/>
              <a:t>28</a:t>
            </a:fld>
            <a:endParaRPr lang="en-US"/>
          </a:p>
        </p:txBody>
      </p:sp>
    </p:spTree>
    <p:extLst>
      <p:ext uri="{BB962C8B-B14F-4D97-AF65-F5344CB8AC3E}">
        <p14:creationId xmlns:p14="http://schemas.microsoft.com/office/powerpoint/2010/main" val="182031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7670" indent="-407670"/>
            <a:r>
              <a:rPr lang="en-US" sz="1200">
                <a:latin typeface="+mn-lt"/>
                <a:ea typeface="Calibri"/>
                <a:cs typeface="Calibri"/>
              </a:rPr>
              <a:t>C</a:t>
            </a:r>
          </a:p>
        </p:txBody>
      </p:sp>
      <p:sp>
        <p:nvSpPr>
          <p:cNvPr id="4" name="Slide Number Placeholder 3"/>
          <p:cNvSpPr>
            <a:spLocks noGrp="1"/>
          </p:cNvSpPr>
          <p:nvPr>
            <p:ph type="sldNum" sz="quarter" idx="5"/>
          </p:nvPr>
        </p:nvSpPr>
        <p:spPr/>
        <p:txBody>
          <a:bodyPr/>
          <a:lstStyle/>
          <a:p>
            <a:fld id="{C4C65CFB-CA54-B94B-A443-822EF92078BF}" type="slidenum">
              <a:rPr lang="en-US" smtClean="0"/>
              <a:t>29</a:t>
            </a:fld>
            <a:endParaRPr lang="en-US"/>
          </a:p>
        </p:txBody>
      </p:sp>
    </p:spTree>
    <p:extLst>
      <p:ext uri="{BB962C8B-B14F-4D97-AF65-F5344CB8AC3E}">
        <p14:creationId xmlns:p14="http://schemas.microsoft.com/office/powerpoint/2010/main" val="383473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chat of the meeting, have the participants name a few examples of what they think patient facing materials are in clinical research.</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a:t>
            </a:fld>
            <a:endParaRPr lang="en-US"/>
          </a:p>
        </p:txBody>
      </p:sp>
    </p:spTree>
    <p:extLst>
      <p:ext uri="{BB962C8B-B14F-4D97-AF65-F5344CB8AC3E}">
        <p14:creationId xmlns:p14="http://schemas.microsoft.com/office/powerpoint/2010/main" val="4190094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 delegated this responsibility and this came back to you for review. </a:t>
            </a:r>
          </a:p>
          <a:p>
            <a:r>
              <a:rPr lang="en-US"/>
              <a:t>What are the issues?</a:t>
            </a:r>
            <a:endParaRPr lang="en-US">
              <a:cs typeface="Calibri"/>
            </a:endParaRPr>
          </a:p>
          <a:p>
            <a:pPr marL="514350" indent="-514350">
              <a:buFont typeface="+mj-lt"/>
              <a:buAutoNum type="arabicPeriod"/>
            </a:pPr>
            <a:r>
              <a:rPr lang="en-US" sz="1200"/>
              <a:t>The advertisement is misleading concerning its purpose.</a:t>
            </a:r>
          </a:p>
          <a:p>
            <a:pPr marL="514350" indent="-514350">
              <a:buFont typeface="+mj-lt"/>
              <a:buAutoNum type="arabicPeriod"/>
            </a:pPr>
            <a:r>
              <a:rPr lang="en-US" sz="1200"/>
              <a:t>There is an emphasis on monetary compensation.</a:t>
            </a:r>
          </a:p>
          <a:p>
            <a:pPr marL="514350" indent="-514350">
              <a:buFont typeface="+mj-lt"/>
              <a:buAutoNum type="arabicPeriod"/>
            </a:pPr>
            <a:r>
              <a:rPr lang="en-US" sz="1200"/>
              <a:t>The advertisement uses catchy words such as </a:t>
            </a:r>
            <a:r>
              <a:rPr lang="en-US" sz="1200" i="1"/>
              <a:t>exciting, fast, cutting-edge</a:t>
            </a:r>
            <a:r>
              <a:rPr lang="en-US" sz="1200"/>
              <a:t>, and </a:t>
            </a:r>
            <a:r>
              <a:rPr lang="en-US" sz="1200" i="1"/>
              <a:t>free</a:t>
            </a:r>
            <a:r>
              <a:rPr lang="en-US" sz="1200"/>
              <a:t>.</a:t>
            </a:r>
          </a:p>
          <a:p>
            <a:pPr marL="514350" indent="-514350">
              <a:buFont typeface="+mj-lt"/>
              <a:buAutoNum type="arabicPeriod"/>
            </a:pPr>
            <a:r>
              <a:rPr lang="en-US" sz="1200"/>
              <a:t>Ages for eligibility are not specified.</a:t>
            </a:r>
          </a:p>
          <a:p>
            <a:pPr marL="514350" indent="-514350">
              <a:buFont typeface="+mj-lt"/>
              <a:buAutoNum type="arabicPeriod"/>
            </a:pPr>
            <a:r>
              <a:rPr lang="en-US" sz="1200"/>
              <a:t>The purpose of the study is not specified.</a:t>
            </a:r>
          </a:p>
          <a:p>
            <a:pPr marL="514350" indent="-514350">
              <a:buFont typeface="+mj-lt"/>
              <a:buAutoNum type="arabicPeriod"/>
            </a:pPr>
            <a:r>
              <a:rPr lang="en-US" sz="1200"/>
              <a:t>No mention is made about the study being “research.”</a:t>
            </a:r>
          </a:p>
          <a:p>
            <a:pPr marL="514350" indent="-514350">
              <a:buFont typeface="+mj-lt"/>
              <a:buAutoNum type="arabicPeriod"/>
            </a:pPr>
            <a:r>
              <a:rPr lang="en-US" sz="1200"/>
              <a:t>Terms such as </a:t>
            </a:r>
            <a:r>
              <a:rPr lang="en-US" sz="1200" i="1"/>
              <a:t>fat</a:t>
            </a:r>
            <a:r>
              <a:rPr lang="en-US" sz="1200"/>
              <a:t> may be insulting.</a:t>
            </a:r>
          </a:p>
          <a:p>
            <a:pPr marL="514350" indent="-514350">
              <a:buFont typeface="+mj-lt"/>
              <a:buAutoNum type="arabicPeriod"/>
            </a:pPr>
            <a:r>
              <a:rPr lang="en-US" sz="1200"/>
              <a:t>The name of the contact person is not included.</a:t>
            </a:r>
          </a:p>
          <a:p>
            <a:pPr marL="514350" indent="-514350">
              <a:buFont typeface="+mj-lt"/>
              <a:buAutoNum type="arabicPeriod"/>
            </a:pPr>
            <a:r>
              <a:rPr lang="en-US" sz="1200"/>
              <a:t>The study location is not included.</a:t>
            </a:r>
          </a:p>
          <a:p>
            <a:pPr marL="514350" indent="-514350">
              <a:buFont typeface="+mj-lt"/>
              <a:buAutoNum type="arabicPeriod"/>
            </a:pPr>
            <a:r>
              <a:rPr lang="en-US" sz="1200"/>
              <a:t>It’s not written in plain language</a:t>
            </a:r>
          </a:p>
          <a:p>
            <a:endParaRPr lang="en-US"/>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30</a:t>
            </a:fld>
            <a:endParaRPr lang="en-US"/>
          </a:p>
        </p:txBody>
      </p:sp>
    </p:spTree>
    <p:extLst>
      <p:ext uri="{BB962C8B-B14F-4D97-AF65-F5344CB8AC3E}">
        <p14:creationId xmlns:p14="http://schemas.microsoft.com/office/powerpoint/2010/main" val="124294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31</a:t>
            </a:fld>
            <a:endParaRPr lang="en-US"/>
          </a:p>
        </p:txBody>
      </p:sp>
    </p:spTree>
    <p:extLst>
      <p:ext uri="{BB962C8B-B14F-4D97-AF65-F5344CB8AC3E}">
        <p14:creationId xmlns:p14="http://schemas.microsoft.com/office/powerpoint/2010/main" val="175795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ct val="20000"/>
              </a:spcBef>
              <a:buAutoNum type="arabicPeriod"/>
            </a:pPr>
            <a:r>
              <a:rPr lang="en-US"/>
              <a:t>Approach is straight forward and honest.</a:t>
            </a:r>
          </a:p>
          <a:p>
            <a:pPr marL="514350" indent="-514350">
              <a:spcBef>
                <a:spcPct val="20000"/>
              </a:spcBef>
              <a:buAutoNum type="arabicPeriod"/>
            </a:pPr>
            <a:r>
              <a:rPr lang="en-US"/>
              <a:t>“Research” is specified.</a:t>
            </a:r>
            <a:endParaRPr lang="en-US">
              <a:cs typeface="Calibri"/>
            </a:endParaRPr>
          </a:p>
          <a:p>
            <a:pPr marL="514350" indent="-514350">
              <a:spcBef>
                <a:spcPct val="20000"/>
              </a:spcBef>
              <a:buAutoNum type="arabicPeriod"/>
            </a:pPr>
            <a:r>
              <a:rPr lang="en-US"/>
              <a:t>Ages for eligibility are included.</a:t>
            </a:r>
            <a:endParaRPr lang="en-US">
              <a:cs typeface="Calibri"/>
            </a:endParaRPr>
          </a:p>
          <a:p>
            <a:pPr marL="514350" indent="-514350">
              <a:spcBef>
                <a:spcPct val="20000"/>
              </a:spcBef>
              <a:buAutoNum type="arabicPeriod"/>
            </a:pPr>
            <a:r>
              <a:rPr lang="en-US"/>
              <a:t>Purpose of the study is clearly stated.</a:t>
            </a:r>
            <a:endParaRPr lang="en-US">
              <a:cs typeface="Calibri"/>
            </a:endParaRPr>
          </a:p>
          <a:p>
            <a:pPr marL="514350" indent="-514350">
              <a:spcBef>
                <a:spcPct val="20000"/>
              </a:spcBef>
              <a:buAutoNum type="arabicPeriod"/>
            </a:pPr>
            <a:r>
              <a:rPr lang="en-US"/>
              <a:t>Benefits are included.</a:t>
            </a:r>
            <a:endParaRPr lang="en-US">
              <a:cs typeface="Calibri"/>
            </a:endParaRPr>
          </a:p>
          <a:p>
            <a:pPr marL="514350" indent="-514350">
              <a:spcBef>
                <a:spcPct val="20000"/>
              </a:spcBef>
              <a:buAutoNum type="arabicPeriod"/>
            </a:pPr>
            <a:r>
              <a:rPr lang="en-US"/>
              <a:t>Contact person’s name is included.</a:t>
            </a:r>
            <a:endParaRPr lang="en-US">
              <a:cs typeface="Calibri"/>
            </a:endParaRPr>
          </a:p>
          <a:p>
            <a:pPr marL="514350" indent="-514350">
              <a:spcBef>
                <a:spcPct val="20000"/>
              </a:spcBef>
              <a:buAutoNum type="arabicPeriod"/>
            </a:pPr>
            <a:r>
              <a:rPr lang="en-US"/>
              <a:t>Institution is identified.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4C65CFB-CA54-B94B-A443-822EF92078BF}" type="slidenum">
              <a:rPr lang="en-US" smtClean="0"/>
              <a:t>32</a:t>
            </a:fld>
            <a:endParaRPr lang="en-US"/>
          </a:p>
        </p:txBody>
      </p:sp>
    </p:spTree>
    <p:extLst>
      <p:ext uri="{BB962C8B-B14F-4D97-AF65-F5344CB8AC3E}">
        <p14:creationId xmlns:p14="http://schemas.microsoft.com/office/powerpoint/2010/main" val="1059658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If you make changes after a recruitment tool is already approved, it will have to go back through the IRB.</a:t>
            </a:r>
          </a:p>
        </p:txBody>
      </p:sp>
      <p:sp>
        <p:nvSpPr>
          <p:cNvPr id="4" name="Slide Number Placeholder 3"/>
          <p:cNvSpPr>
            <a:spLocks noGrp="1"/>
          </p:cNvSpPr>
          <p:nvPr>
            <p:ph type="sldNum" sz="quarter" idx="5"/>
          </p:nvPr>
        </p:nvSpPr>
        <p:spPr/>
        <p:txBody>
          <a:bodyPr/>
          <a:lstStyle/>
          <a:p>
            <a:fld id="{C4C65CFB-CA54-B94B-A443-822EF92078BF}" type="slidenum">
              <a:rPr lang="en-US" smtClean="0"/>
              <a:t>33</a:t>
            </a:fld>
            <a:endParaRPr lang="en-US"/>
          </a:p>
        </p:txBody>
      </p:sp>
    </p:spTree>
    <p:extLst>
      <p:ext uri="{BB962C8B-B14F-4D97-AF65-F5344CB8AC3E}">
        <p14:creationId xmlns:p14="http://schemas.microsoft.com/office/powerpoint/2010/main" val="1617222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are some things you can do to improve the understandability and actionability of this flyer?</a:t>
            </a:r>
          </a:p>
          <a:p>
            <a:endParaRPr lang="en-US"/>
          </a:p>
          <a:p>
            <a:r>
              <a:rPr lang="en-US"/>
              <a:t>No passive sentences/phrases</a:t>
            </a:r>
          </a:p>
          <a:p>
            <a:r>
              <a:rPr lang="en-US"/>
              <a:t>No Italics</a:t>
            </a:r>
          </a:p>
          <a:p>
            <a:r>
              <a:rPr lang="en-US"/>
              <a:t>Font is at least 12 point</a:t>
            </a:r>
          </a:p>
          <a:p>
            <a:r>
              <a:rPr lang="en-US"/>
              <a:t>Bulleted information for clarity</a:t>
            </a:r>
          </a:p>
          <a:p>
            <a:r>
              <a:rPr lang="en-US"/>
              <a:t>Bold font for important information</a:t>
            </a:r>
          </a:p>
          <a:p>
            <a:r>
              <a:rPr lang="en-US"/>
              <a:t>Left justified</a:t>
            </a:r>
          </a:p>
          <a:p>
            <a:r>
              <a:rPr lang="en-US"/>
              <a:t>A lot of white space </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34</a:t>
            </a:fld>
            <a:endParaRPr lang="en-US"/>
          </a:p>
        </p:txBody>
      </p:sp>
    </p:spTree>
    <p:extLst>
      <p:ext uri="{BB962C8B-B14F-4D97-AF65-F5344CB8AC3E}">
        <p14:creationId xmlns:p14="http://schemas.microsoft.com/office/powerpoint/2010/main" val="3468945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Grade level is 5.5</a:t>
            </a:r>
          </a:p>
          <a:p>
            <a:r>
              <a:rPr lang="en-US"/>
              <a:t>No passive sentences/phrases</a:t>
            </a:r>
            <a:endParaRPr lang="en-US">
              <a:cs typeface="Calibri"/>
            </a:endParaRPr>
          </a:p>
          <a:p>
            <a:r>
              <a:rPr lang="en-US"/>
              <a:t>No Italics</a:t>
            </a:r>
            <a:endParaRPr lang="en-US">
              <a:cs typeface="Calibri"/>
            </a:endParaRPr>
          </a:p>
          <a:p>
            <a:r>
              <a:rPr lang="en-US"/>
              <a:t>Font is at least 12 point</a:t>
            </a:r>
            <a:endParaRPr lang="en-US">
              <a:cs typeface="Calibri"/>
            </a:endParaRPr>
          </a:p>
          <a:p>
            <a:r>
              <a:rPr lang="en-US"/>
              <a:t>Bulleted information for clarity</a:t>
            </a:r>
            <a:endParaRPr lang="en-US">
              <a:cs typeface="Calibri"/>
            </a:endParaRPr>
          </a:p>
          <a:p>
            <a:r>
              <a:rPr lang="en-US"/>
              <a:t>Bold font for important information</a:t>
            </a:r>
            <a:endParaRPr lang="en-US">
              <a:cs typeface="Calibri"/>
            </a:endParaRPr>
          </a:p>
          <a:p>
            <a:r>
              <a:rPr lang="en-US"/>
              <a:t>Left justified</a:t>
            </a:r>
            <a:endParaRPr lang="en-US">
              <a:cs typeface="Calibri"/>
            </a:endParaRPr>
          </a:p>
          <a:p>
            <a:r>
              <a:rPr lang="en-US"/>
              <a:t>A lot of white space </a:t>
            </a:r>
            <a:endParaRPr lang="en-US">
              <a:cs typeface="Calibri"/>
            </a:endParaRPr>
          </a:p>
          <a:p>
            <a:endParaRPr lang="en-US"/>
          </a:p>
          <a:p>
            <a:r>
              <a:rPr lang="en-US"/>
              <a:t>Just remember – you will need to have your information go through a plain language review before submitting to the IRB.  Any changes made after IRB approval would need to go back through the review process.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35</a:t>
            </a:fld>
            <a:endParaRPr lang="en-US"/>
          </a:p>
        </p:txBody>
      </p:sp>
    </p:spTree>
    <p:extLst>
      <p:ext uri="{BB962C8B-B14F-4D97-AF65-F5344CB8AC3E}">
        <p14:creationId xmlns:p14="http://schemas.microsoft.com/office/powerpoint/2010/main" val="149798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Clinical and Translational Science Institute</a:t>
            </a:r>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36</a:t>
            </a:fld>
            <a:endParaRPr lang="en-US"/>
          </a:p>
        </p:txBody>
      </p:sp>
    </p:spTree>
    <p:extLst>
      <p:ext uri="{BB962C8B-B14F-4D97-AF65-F5344CB8AC3E}">
        <p14:creationId xmlns:p14="http://schemas.microsoft.com/office/powerpoint/2010/main" val="3994327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Calibri" panose="020F0502020204030204" pitchFamily="34" charset="0"/>
                <a:cs typeface="Calibri" panose="020F0502020204030204" pitchFamily="34" charset="0"/>
              </a:rPr>
              <a:t>Images that imply results: For example, for an exercise-induced asthma trial, you don’t want to show people running marathons. While images shouldn't imply benefits from the trial, try choosing ones that convey life with the disease or that capture a positive experience interacting with medical professionals. Make sure that the images accurately portray your patient community, too.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65CFB-CA54-B94B-A443-822EF9207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5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Calibri" panose="020F0502020204030204" pitchFamily="34" charset="0"/>
                <a:cs typeface="Calibri" panose="020F0502020204030204" pitchFamily="34" charset="0"/>
              </a:rPr>
              <a:t>Images that imply results: For example, for an exercise-induced asthma trial, you don’t want to show people running marathons. While images shouldn't imply benefits from the trial, try choosing ones that convey life with the disease or that capture a positive experience interacting with medical professionals. Make sure that the images accurately portray your patient community, too.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65CFB-CA54-B94B-A443-822EF9207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44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40</a:t>
            </a:fld>
            <a:endParaRPr lang="en-US"/>
          </a:p>
        </p:txBody>
      </p:sp>
    </p:spTree>
    <p:extLst>
      <p:ext uri="{BB962C8B-B14F-4D97-AF65-F5344CB8AC3E}">
        <p14:creationId xmlns:p14="http://schemas.microsoft.com/office/powerpoint/2010/main" val="38986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C65CFB-CA54-B94B-A443-822EF92078BF}" type="slidenum">
              <a:rPr lang="en-US" smtClean="0"/>
              <a:t>4</a:t>
            </a:fld>
            <a:endParaRPr lang="en-US"/>
          </a:p>
        </p:txBody>
      </p:sp>
    </p:spTree>
    <p:extLst>
      <p:ext uri="{BB962C8B-B14F-4D97-AF65-F5344CB8AC3E}">
        <p14:creationId xmlns:p14="http://schemas.microsoft.com/office/powerpoint/2010/main" val="968719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41</a:t>
            </a:fld>
            <a:endParaRPr lang="en-US"/>
          </a:p>
        </p:txBody>
      </p:sp>
    </p:spTree>
    <p:extLst>
      <p:ext uri="{BB962C8B-B14F-4D97-AF65-F5344CB8AC3E}">
        <p14:creationId xmlns:p14="http://schemas.microsoft.com/office/powerpoint/2010/main" val="1288705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42</a:t>
            </a:fld>
            <a:endParaRPr lang="en-US"/>
          </a:p>
        </p:txBody>
      </p:sp>
    </p:spTree>
    <p:extLst>
      <p:ext uri="{BB962C8B-B14F-4D97-AF65-F5344CB8AC3E}">
        <p14:creationId xmlns:p14="http://schemas.microsoft.com/office/powerpoint/2010/main" val="3984426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44</a:t>
            </a:fld>
            <a:endParaRPr lang="en-US"/>
          </a:p>
        </p:txBody>
      </p:sp>
    </p:spTree>
    <p:extLst>
      <p:ext uri="{BB962C8B-B14F-4D97-AF65-F5344CB8AC3E}">
        <p14:creationId xmlns:p14="http://schemas.microsoft.com/office/powerpoint/2010/main" val="288910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45</a:t>
            </a:fld>
            <a:endParaRPr lang="en-US"/>
          </a:p>
        </p:txBody>
      </p:sp>
    </p:spTree>
    <p:extLst>
      <p:ext uri="{BB962C8B-B14F-4D97-AF65-F5344CB8AC3E}">
        <p14:creationId xmlns:p14="http://schemas.microsoft.com/office/powerpoint/2010/main" val="4193530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46</a:t>
            </a:fld>
            <a:endParaRPr lang="en-US"/>
          </a:p>
        </p:txBody>
      </p:sp>
    </p:spTree>
    <p:extLst>
      <p:ext uri="{BB962C8B-B14F-4D97-AF65-F5344CB8AC3E}">
        <p14:creationId xmlns:p14="http://schemas.microsoft.com/office/powerpoint/2010/main" val="178146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47</a:t>
            </a:fld>
            <a:endParaRPr lang="en-US"/>
          </a:p>
        </p:txBody>
      </p:sp>
    </p:spTree>
    <p:extLst>
      <p:ext uri="{BB962C8B-B14F-4D97-AF65-F5344CB8AC3E}">
        <p14:creationId xmlns:p14="http://schemas.microsoft.com/office/powerpoint/2010/main" val="30790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48</a:t>
            </a:fld>
            <a:endParaRPr lang="en-US"/>
          </a:p>
        </p:txBody>
      </p:sp>
    </p:spTree>
    <p:extLst>
      <p:ext uri="{BB962C8B-B14F-4D97-AF65-F5344CB8AC3E}">
        <p14:creationId xmlns:p14="http://schemas.microsoft.com/office/powerpoint/2010/main" val="3829304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C65CFB-CA54-B94B-A443-822EF92078BF}" type="slidenum">
              <a:rPr lang="en-US" smtClean="0"/>
              <a:t>49</a:t>
            </a:fld>
            <a:endParaRPr lang="en-US"/>
          </a:p>
        </p:txBody>
      </p:sp>
    </p:spTree>
    <p:extLst>
      <p:ext uri="{BB962C8B-B14F-4D97-AF65-F5344CB8AC3E}">
        <p14:creationId xmlns:p14="http://schemas.microsoft.com/office/powerpoint/2010/main" val="685329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50</a:t>
            </a:fld>
            <a:endParaRPr lang="en-US"/>
          </a:p>
        </p:txBody>
      </p:sp>
    </p:spTree>
    <p:extLst>
      <p:ext uri="{BB962C8B-B14F-4D97-AF65-F5344CB8AC3E}">
        <p14:creationId xmlns:p14="http://schemas.microsoft.com/office/powerpoint/2010/main" val="318244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cs typeface="Calibri"/>
              </a:rPr>
              <a:t>Minimal risk: </a:t>
            </a:r>
            <a:r>
              <a:rPr lang="en-US" sz="1200">
                <a:solidFill>
                  <a:srgbClr val="000000"/>
                </a:solidFill>
                <a:cs typeface="Calibri"/>
              </a:rPr>
              <a:t>the probability and magnitude of harm or discomfort anticipated in the research are not greater in and of themselves than those ordinarily encountered in daily life or during the performance of routine physical or psychological examinations or tests</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51</a:t>
            </a:fld>
            <a:endParaRPr lang="en-US"/>
          </a:p>
        </p:txBody>
      </p:sp>
    </p:spTree>
    <p:extLst>
      <p:ext uri="{BB962C8B-B14F-4D97-AF65-F5344CB8AC3E}">
        <p14:creationId xmlns:p14="http://schemas.microsoft.com/office/powerpoint/2010/main" val="265626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going to talk about how to create each of these materials, but rather, we are going to discuss the tools you will need to write any patient facing material in a way that will meet both the regulatory and patient/family information needs. </a:t>
            </a:r>
          </a:p>
        </p:txBody>
      </p:sp>
      <p:sp>
        <p:nvSpPr>
          <p:cNvPr id="4" name="Slide Number Placeholder 3"/>
          <p:cNvSpPr>
            <a:spLocks noGrp="1"/>
          </p:cNvSpPr>
          <p:nvPr>
            <p:ph type="sldNum" sz="quarter" idx="5"/>
          </p:nvPr>
        </p:nvSpPr>
        <p:spPr/>
        <p:txBody>
          <a:bodyPr/>
          <a:lstStyle/>
          <a:p>
            <a:fld id="{C4C65CFB-CA54-B94B-A443-822EF92078BF}" type="slidenum">
              <a:rPr lang="en-US" smtClean="0"/>
              <a:t>5</a:t>
            </a:fld>
            <a:endParaRPr lang="en-US"/>
          </a:p>
        </p:txBody>
      </p:sp>
    </p:spTree>
    <p:extLst>
      <p:ext uri="{BB962C8B-B14F-4D97-AF65-F5344CB8AC3E}">
        <p14:creationId xmlns:p14="http://schemas.microsoft.com/office/powerpoint/2010/main" val="1033161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cs typeface="Calibri"/>
              </a:rPr>
              <a:t>Minimal risk: </a:t>
            </a:r>
            <a:r>
              <a:rPr lang="en-US" sz="1200">
                <a:solidFill>
                  <a:srgbClr val="000000"/>
                </a:solidFill>
                <a:cs typeface="Calibri"/>
              </a:rPr>
              <a:t>the probability and magnitude of harm or discomfort anticipated in the research are not greater in and of themselves than those ordinarily encountered in daily life or during the performance of routine physical or psychological examinations or tests</a:t>
            </a: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52</a:t>
            </a:fld>
            <a:endParaRPr lang="en-US"/>
          </a:p>
        </p:txBody>
      </p:sp>
    </p:spTree>
    <p:extLst>
      <p:ext uri="{BB962C8B-B14F-4D97-AF65-F5344CB8AC3E}">
        <p14:creationId xmlns:p14="http://schemas.microsoft.com/office/powerpoint/2010/main" val="1770727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to include additional elements?</a:t>
            </a:r>
          </a:p>
        </p:txBody>
      </p:sp>
      <p:sp>
        <p:nvSpPr>
          <p:cNvPr id="4" name="Slide Number Placeholder 3"/>
          <p:cNvSpPr>
            <a:spLocks noGrp="1"/>
          </p:cNvSpPr>
          <p:nvPr>
            <p:ph type="sldNum" sz="quarter" idx="5"/>
          </p:nvPr>
        </p:nvSpPr>
        <p:spPr/>
        <p:txBody>
          <a:bodyPr/>
          <a:lstStyle/>
          <a:p>
            <a:fld id="{C4C65CFB-CA54-B94B-A443-822EF92078BF}" type="slidenum">
              <a:rPr lang="en-US" smtClean="0"/>
              <a:t>53</a:t>
            </a:fld>
            <a:endParaRPr lang="en-US"/>
          </a:p>
        </p:txBody>
      </p:sp>
    </p:spTree>
    <p:extLst>
      <p:ext uri="{BB962C8B-B14F-4D97-AF65-F5344CB8AC3E}">
        <p14:creationId xmlns:p14="http://schemas.microsoft.com/office/powerpoint/2010/main" val="3022712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54</a:t>
            </a:fld>
            <a:endParaRPr lang="en-US"/>
          </a:p>
        </p:txBody>
      </p:sp>
    </p:spTree>
    <p:extLst>
      <p:ext uri="{BB962C8B-B14F-4D97-AF65-F5344CB8AC3E}">
        <p14:creationId xmlns:p14="http://schemas.microsoft.com/office/powerpoint/2010/main" val="2796426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55</a:t>
            </a:fld>
            <a:endParaRPr lang="en-US"/>
          </a:p>
        </p:txBody>
      </p:sp>
    </p:spTree>
    <p:extLst>
      <p:ext uri="{BB962C8B-B14F-4D97-AF65-F5344CB8AC3E}">
        <p14:creationId xmlns:p14="http://schemas.microsoft.com/office/powerpoint/2010/main" val="1477087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56</a:t>
            </a:fld>
            <a:endParaRPr lang="en-US"/>
          </a:p>
        </p:txBody>
      </p:sp>
    </p:spTree>
    <p:extLst>
      <p:ext uri="{BB962C8B-B14F-4D97-AF65-F5344CB8AC3E}">
        <p14:creationId xmlns:p14="http://schemas.microsoft.com/office/powerpoint/2010/main" val="20049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How are these methods and materials regulated?  The department of Health and Human Services house two federal agencies which provide the Codes of Federal Regulation &amp; Guidance Documents that govern the conduct of human subject's research.  OHRP utilizes 45CFR46, parts B, C, and D. FDA utilizes 21CFR50 for HS and 21CFR56 for IRBs.  FDA also oversee Parts 312 Investigational Drugs, 812 Investigational Devices and Part 11 which regulates electronic records and signatures.</a:t>
            </a:r>
          </a:p>
          <a:p>
            <a:pPr marL="0" marR="0" lvl="0" indent="0" algn="l" defTabSz="914400">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6</a:t>
            </a:fld>
            <a:endParaRPr lang="en-US"/>
          </a:p>
        </p:txBody>
      </p:sp>
    </p:spTree>
    <p:extLst>
      <p:ext uri="{BB962C8B-B14F-4D97-AF65-F5344CB8AC3E}">
        <p14:creationId xmlns:p14="http://schemas.microsoft.com/office/powerpoint/2010/main" val="286585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two agencies require Institutional Review Boards – review and approve, require modifications in or disapprove research activities; ensure appropriate safeguards exist to protect the rights and welfare of research participants and are to review all research documents, communications and activities that bear directly on the rights and welfare of participants in the proposed research.  This would include all promotional and/or recruitment communications.</a:t>
            </a:r>
          </a:p>
        </p:txBody>
      </p:sp>
      <p:sp>
        <p:nvSpPr>
          <p:cNvPr id="4" name="Slide Number Placeholder 3"/>
          <p:cNvSpPr>
            <a:spLocks noGrp="1"/>
          </p:cNvSpPr>
          <p:nvPr>
            <p:ph type="sldNum" sz="quarter" idx="5"/>
          </p:nvPr>
        </p:nvSpPr>
        <p:spPr/>
        <p:txBody>
          <a:bodyPr/>
          <a:lstStyle/>
          <a:p>
            <a:fld id="{C4C65CFB-CA54-B94B-A443-822EF92078BF}" type="slidenum">
              <a:rPr lang="en-US" smtClean="0"/>
              <a:t>7</a:t>
            </a:fld>
            <a:endParaRPr lang="en-US"/>
          </a:p>
        </p:txBody>
      </p:sp>
    </p:spTree>
    <p:extLst>
      <p:ext uri="{BB962C8B-B14F-4D97-AF65-F5344CB8AC3E}">
        <p14:creationId xmlns:p14="http://schemas.microsoft.com/office/powerpoint/2010/main" val="332402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rPr>
              <a:t>Bullet 1: </a:t>
            </a:r>
            <a:r>
              <a:rPr lang="en-US" sz="1200" dirty="0">
                <a:latin typeface="MK3 Regular"/>
              </a:rPr>
              <a:t>This often happens well before the actual presentation of a research consent document to a patient.</a:t>
            </a:r>
            <a:r>
              <a:rPr lang="en-US" dirty="0">
                <a:latin typeface="MK3 Regular"/>
              </a:rPr>
              <a:t> So, #2...</a:t>
            </a:r>
          </a:p>
          <a:p>
            <a:pPr>
              <a:defRPr/>
            </a:pPr>
            <a:r>
              <a:rPr lang="en-US" dirty="0">
                <a:latin typeface="MK3 Regular"/>
              </a:rPr>
              <a:t>#3 Should the investigator decide to advertise or provide other forms of communication to study participants after the study is approved these materials would be submitted for review and approval as a modification.</a:t>
            </a:r>
          </a:p>
        </p:txBody>
      </p:sp>
      <p:sp>
        <p:nvSpPr>
          <p:cNvPr id="4" name="Slide Number Placeholder 3"/>
          <p:cNvSpPr>
            <a:spLocks noGrp="1"/>
          </p:cNvSpPr>
          <p:nvPr>
            <p:ph type="sldNum" sz="quarter" idx="5"/>
          </p:nvPr>
        </p:nvSpPr>
        <p:spPr/>
        <p:txBody>
          <a:bodyPr/>
          <a:lstStyle/>
          <a:p>
            <a:fld id="{C4C65CFB-CA54-B94B-A443-822EF92078BF}" type="slidenum">
              <a:rPr lang="en-US" smtClean="0"/>
              <a:t>8</a:t>
            </a:fld>
            <a:endParaRPr lang="en-US"/>
          </a:p>
        </p:txBody>
      </p:sp>
    </p:spTree>
    <p:extLst>
      <p:ext uri="{BB962C8B-B14F-4D97-AF65-F5344CB8AC3E}">
        <p14:creationId xmlns:p14="http://schemas.microsoft.com/office/powerpoint/2010/main" val="214323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Bullet 1: This is </a:t>
            </a:r>
            <a:r>
              <a:rPr lang="en-US" sz="1200">
                <a:solidFill>
                  <a:srgbClr val="333333"/>
                </a:solidFill>
                <a:cs typeface="Calibri"/>
              </a:rPr>
              <a:t>critical when </a:t>
            </a:r>
            <a:r>
              <a:rPr lang="en-US">
                <a:solidFill>
                  <a:srgbClr val="333333"/>
                </a:solidFill>
                <a:cs typeface="Calibri"/>
              </a:rPr>
              <a:t>studies</a:t>
            </a:r>
            <a:r>
              <a:rPr lang="en-US" sz="1200">
                <a:solidFill>
                  <a:srgbClr val="333333"/>
                </a:solidFill>
                <a:cs typeface="Calibri"/>
              </a:rPr>
              <a:t> may involve subjects who are likely to be vulnerable to undue influence. [21 CFR 50.20, 50.25, 56.111(a)(3), 56.111(b) and 812.20(b)(11).]</a:t>
            </a:r>
          </a:p>
          <a:p>
            <a:pPr>
              <a:defRPr/>
            </a:pPr>
            <a:r>
              <a:rPr lang="en-US">
                <a:cs typeface="Calibri"/>
              </a:rPr>
              <a:t>Bullet 3:  This will save time and money.  and then, When you submit the final audio/video for review it can be completed through expedited procedures.</a:t>
            </a:r>
            <a:endParaRPr lang="en-US"/>
          </a:p>
        </p:txBody>
      </p:sp>
      <p:sp>
        <p:nvSpPr>
          <p:cNvPr id="4" name="Slide Number Placeholder 3"/>
          <p:cNvSpPr>
            <a:spLocks noGrp="1"/>
          </p:cNvSpPr>
          <p:nvPr>
            <p:ph type="sldNum" sz="quarter" idx="5"/>
          </p:nvPr>
        </p:nvSpPr>
        <p:spPr/>
        <p:txBody>
          <a:bodyPr/>
          <a:lstStyle/>
          <a:p>
            <a:fld id="{C4C65CFB-CA54-B94B-A443-822EF92078BF}" type="slidenum">
              <a:rPr lang="en-US" smtClean="0"/>
              <a:t>9</a:t>
            </a:fld>
            <a:endParaRPr lang="en-US"/>
          </a:p>
        </p:txBody>
      </p:sp>
    </p:spTree>
    <p:extLst>
      <p:ext uri="{BB962C8B-B14F-4D97-AF65-F5344CB8AC3E}">
        <p14:creationId xmlns:p14="http://schemas.microsoft.com/office/powerpoint/2010/main" val="156747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7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3E03D2-38B6-E34E-BE7C-9F38C62708DE}"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3AEF5-776D-473F-A5E8-6B6E47720136}" type="slidenum">
              <a:rPr lang="en-US" smtClean="0"/>
              <a:t>‹#›</a:t>
            </a:fld>
            <a:endParaRPr lang="en-US"/>
          </a:p>
        </p:txBody>
      </p:sp>
    </p:spTree>
    <p:extLst>
      <p:ext uri="{BB962C8B-B14F-4D97-AF65-F5344CB8AC3E}">
        <p14:creationId xmlns:p14="http://schemas.microsoft.com/office/powerpoint/2010/main" val="2178460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3984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544237" rtl="0" eaLnBrk="1" latinLnBrk="0" hangingPunct="1">
        <a:spcBef>
          <a:spcPct val="0"/>
        </a:spcBef>
        <a:buNone/>
        <a:defRPr sz="5250" kern="1200">
          <a:solidFill>
            <a:schemeClr val="tx1"/>
          </a:solidFill>
          <a:latin typeface="+mj-lt"/>
          <a:ea typeface="+mj-ea"/>
          <a:cs typeface="+mj-cs"/>
        </a:defRPr>
      </a:lvl1pPr>
    </p:titleStyle>
    <p:body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health.gov/healthypeople/priority-areas/health-literacy-healthy-people-203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Teresa.carr@stjude.org"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mailto:patienteducation@stjude.org" TargetMode="External"/><Relationship Id="rId4" Type="http://schemas.openxmlformats.org/officeDocument/2006/relationships/hyperlink" Target="mailto:Samantha.ransone@stjude.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da.gov/regulatory-information/search-fda-guidance-documents/recruiting-study-subject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www.hhs.gov/ohrp/regulations-and-policy/guidance/clinical-trial-websites/index.html" TargetMode="External"/><Relationship Id="rId4" Type="http://schemas.openxmlformats.org/officeDocument/2006/relationships/hyperlink" Target="https://www.antidote.me/blog/clinical-trial-advertising-guidelines-to-follow-for-irb-submission"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home.stjude.org/hrpp/Policies/01-737.pdf" TargetMode="External"/><Relationship Id="rId3" Type="http://schemas.openxmlformats.org/officeDocument/2006/relationships/hyperlink" Target="https://www.hhs.gov/ohrp/regulations-and-policy/regulations/45-cfr-46/revised-common-rule-regulatory-text/index.html#46.116" TargetMode="External"/><Relationship Id="rId7" Type="http://schemas.openxmlformats.org/officeDocument/2006/relationships/hyperlink" Target="https://home.stjude.org/hrpp/Policies/01-722.pdf"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centerforhealthguidance.org/health-literacy-principles-checklist.pdf" TargetMode="External"/><Relationship Id="rId5" Type="http://schemas.openxmlformats.org/officeDocument/2006/relationships/hyperlink" Target="https://nam.edu/wp-content/uploads/2019/10/Advancing-Health-Literacy-in-Clinical-Research.pdf" TargetMode="External"/><Relationship Id="rId4" Type="http://schemas.openxmlformats.org/officeDocument/2006/relationships/hyperlink" Target="https://mrctcenter.org/health-literacy/tools/overview/"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facebook.com/policies/ad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support.google.com/adspolicy/answer/176031?hl=e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enterforplainlanguage.org/what-is-readabilit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hemingwayapp.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F704-E91A-4812-9F14-4BB7755D3209}"/>
              </a:ext>
            </a:extLst>
          </p:cNvPr>
          <p:cNvSpPr>
            <a:spLocks noGrp="1"/>
          </p:cNvSpPr>
          <p:nvPr>
            <p:ph type="ctrTitle" idx="4294967295"/>
          </p:nvPr>
        </p:nvSpPr>
        <p:spPr>
          <a:xfrm>
            <a:off x="627856" y="1996392"/>
            <a:ext cx="10936287" cy="2571750"/>
          </a:xfrm>
          <a:prstGeom prst="rect">
            <a:avLst/>
          </a:prstGeom>
        </p:spPr>
        <p:txBody>
          <a:bodyPr>
            <a:normAutofit/>
          </a:bodyPr>
          <a:lstStyle/>
          <a:p>
            <a:r>
              <a:rPr lang="en-US" b="1"/>
              <a:t>Writing for Patient Recruitment &amp; Other Patient Facing Materials</a:t>
            </a:r>
          </a:p>
        </p:txBody>
      </p:sp>
      <p:sp>
        <p:nvSpPr>
          <p:cNvPr id="3" name="Subtitle 2">
            <a:extLst>
              <a:ext uri="{FF2B5EF4-FFF2-40B4-BE49-F238E27FC236}">
                <a16:creationId xmlns:a16="http://schemas.microsoft.com/office/drawing/2014/main" id="{CD3D18A8-BEF4-4A0E-B8AB-61D2AAA416BA}"/>
              </a:ext>
            </a:extLst>
          </p:cNvPr>
          <p:cNvSpPr>
            <a:spLocks noGrp="1"/>
          </p:cNvSpPr>
          <p:nvPr>
            <p:ph type="subTitle" idx="4294967295"/>
          </p:nvPr>
        </p:nvSpPr>
        <p:spPr>
          <a:xfrm>
            <a:off x="1524000" y="4133666"/>
            <a:ext cx="9144000" cy="1655762"/>
          </a:xfrm>
          <a:prstGeom prst="rect">
            <a:avLst/>
          </a:prstGeom>
        </p:spPr>
        <p:txBody>
          <a:bodyPr lIns="91440" tIns="45720" rIns="91440" bIns="45720" anchor="t"/>
          <a:lstStyle/>
          <a:p>
            <a:pPr marL="0" indent="0" algn="ctr">
              <a:buNone/>
            </a:pPr>
            <a:r>
              <a:rPr lang="en-US" sz="3200" dirty="0"/>
              <a:t>Teresa Carr RN, BS, CCRC, CIP</a:t>
            </a:r>
          </a:p>
          <a:p>
            <a:pPr marL="0" indent="0" algn="ctr">
              <a:buNone/>
            </a:pPr>
            <a:r>
              <a:rPr lang="en-US" sz="3200" dirty="0"/>
              <a:t>Samantha Ransone PhD, RN</a:t>
            </a:r>
            <a:endParaRPr lang="en-US" sz="3200" dirty="0">
              <a:cs typeface="Calibri"/>
            </a:endParaRPr>
          </a:p>
        </p:txBody>
      </p:sp>
    </p:spTree>
    <p:extLst>
      <p:ext uri="{BB962C8B-B14F-4D97-AF65-F5344CB8AC3E}">
        <p14:creationId xmlns:p14="http://schemas.microsoft.com/office/powerpoint/2010/main" val="224272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36AC-D805-4BC9-AD34-17B120BB0AD5}"/>
              </a:ext>
            </a:extLst>
          </p:cNvPr>
          <p:cNvSpPr>
            <a:spLocks noGrp="1"/>
          </p:cNvSpPr>
          <p:nvPr>
            <p:ph type="title" idx="4294967295"/>
          </p:nvPr>
        </p:nvSpPr>
        <p:spPr>
          <a:xfrm>
            <a:off x="2876550" y="217063"/>
            <a:ext cx="8081963" cy="847253"/>
          </a:xfrm>
          <a:prstGeom prst="rect">
            <a:avLst/>
          </a:prstGeom>
        </p:spPr>
        <p:txBody>
          <a:bodyPr/>
          <a:lstStyle/>
          <a:p>
            <a:pPr algn="l"/>
            <a:r>
              <a:rPr lang="en-US" sz="4400"/>
              <a:t>IRB Review: Outreach Materials</a:t>
            </a:r>
          </a:p>
        </p:txBody>
      </p:sp>
      <p:sp>
        <p:nvSpPr>
          <p:cNvPr id="3" name="Content Placeholder 2">
            <a:extLst>
              <a:ext uri="{FF2B5EF4-FFF2-40B4-BE49-F238E27FC236}">
                <a16:creationId xmlns:a16="http://schemas.microsoft.com/office/drawing/2014/main" id="{DEC134D7-14EA-4637-A1B7-2A254F73EB07}"/>
              </a:ext>
            </a:extLst>
          </p:cNvPr>
          <p:cNvSpPr>
            <a:spLocks noGrp="1"/>
          </p:cNvSpPr>
          <p:nvPr>
            <p:ph idx="4294967295"/>
          </p:nvPr>
        </p:nvSpPr>
        <p:spPr>
          <a:xfrm>
            <a:off x="228601" y="1300161"/>
            <a:ext cx="5600699" cy="5143499"/>
          </a:xfrm>
          <a:prstGeom prst="rect">
            <a:avLst/>
          </a:prstGeom>
        </p:spPr>
        <p:txBody>
          <a:bodyPr lIns="91440" tIns="45720" rIns="91440" bIns="45720" anchor="t">
            <a:normAutofit fontScale="92500" lnSpcReduction="10000"/>
          </a:bodyPr>
          <a:lstStyle/>
          <a:p>
            <a:pPr marL="0" indent="0">
              <a:buNone/>
            </a:pPr>
            <a:r>
              <a:rPr lang="en-US" sz="2800" b="1"/>
              <a:t>Does Require review:</a:t>
            </a:r>
          </a:p>
          <a:p>
            <a:pPr marL="407670" indent="-407670"/>
            <a:r>
              <a:rPr lang="en-US" sz="2800"/>
              <a:t>Ad copy for digital channels</a:t>
            </a:r>
            <a:endParaRPr lang="en-US" sz="2800">
              <a:ea typeface="Calibri"/>
              <a:cs typeface="Calibri"/>
            </a:endParaRPr>
          </a:p>
          <a:p>
            <a:pPr marL="407670" indent="-407670"/>
            <a:r>
              <a:rPr lang="en-US" sz="2800"/>
              <a:t>Website text for a landing page about the clinical trial</a:t>
            </a:r>
            <a:endParaRPr lang="en-US" sz="2800">
              <a:ea typeface="Calibri"/>
              <a:cs typeface="Calibri"/>
            </a:endParaRPr>
          </a:p>
          <a:p>
            <a:pPr marL="407670" indent="-407670"/>
            <a:r>
              <a:rPr lang="en-US" sz="2800"/>
              <a:t>Pre-screener</a:t>
            </a:r>
            <a:endParaRPr lang="en-US" sz="2800">
              <a:ea typeface="Calibri"/>
              <a:cs typeface="Calibri"/>
            </a:endParaRPr>
          </a:p>
          <a:p>
            <a:pPr marL="407670" indent="-407670"/>
            <a:r>
              <a:rPr lang="en-US" sz="2800"/>
              <a:t>Scripts for team members who speak to patients about the trial</a:t>
            </a:r>
            <a:endParaRPr lang="en-US" sz="2800">
              <a:ea typeface="Calibri"/>
              <a:cs typeface="Calibri"/>
            </a:endParaRPr>
          </a:p>
          <a:p>
            <a:pPr marL="407670" indent="-407670"/>
            <a:r>
              <a:rPr lang="en-US" sz="2800"/>
              <a:t>Video advertisements </a:t>
            </a:r>
            <a:endParaRPr lang="en-US" sz="2800">
              <a:ea typeface="Calibri"/>
              <a:cs typeface="Calibri"/>
            </a:endParaRPr>
          </a:p>
          <a:p>
            <a:pPr marL="407670" indent="-407670"/>
            <a:r>
              <a:rPr lang="en-US" sz="2800"/>
              <a:t>Mock-ups of print advertisements</a:t>
            </a:r>
            <a:endParaRPr lang="en-US" sz="2800">
              <a:ea typeface="Calibri"/>
              <a:cs typeface="Calibri"/>
            </a:endParaRPr>
          </a:p>
          <a:p>
            <a:pPr marL="407670" indent="-407670"/>
            <a:r>
              <a:rPr lang="en-US" sz="2800"/>
              <a:t>Drafts of radio advertisements</a:t>
            </a:r>
            <a:endParaRPr lang="en-US" sz="2800">
              <a:ea typeface="Calibri"/>
              <a:cs typeface="Calibri"/>
            </a:endParaRPr>
          </a:p>
          <a:p>
            <a:pPr marL="407670" indent="-407670"/>
            <a:r>
              <a:rPr lang="en-US" sz="2800"/>
              <a:t>Other patient-facing outreach materials, as noted in guidelines</a:t>
            </a:r>
            <a:endParaRPr lang="en-US" sz="2800">
              <a:ea typeface="Calibri"/>
              <a:cs typeface="Calibri"/>
            </a:endParaRPr>
          </a:p>
        </p:txBody>
      </p:sp>
      <p:sp>
        <p:nvSpPr>
          <p:cNvPr id="4" name="Content Placeholder 2">
            <a:extLst>
              <a:ext uri="{FF2B5EF4-FFF2-40B4-BE49-F238E27FC236}">
                <a16:creationId xmlns:a16="http://schemas.microsoft.com/office/drawing/2014/main" id="{1A51C0C4-1436-8B77-9AC5-D67D576A580F}"/>
              </a:ext>
            </a:extLst>
          </p:cNvPr>
          <p:cNvSpPr txBox="1">
            <a:spLocks/>
          </p:cNvSpPr>
          <p:nvPr/>
        </p:nvSpPr>
        <p:spPr>
          <a:xfrm>
            <a:off x="6096000" y="1300161"/>
            <a:ext cx="6001263" cy="5143499"/>
          </a:xfrm>
          <a:prstGeom prst="rect">
            <a:avLst/>
          </a:prstGeom>
        </p:spPr>
        <p:txBody>
          <a:bodyPr lIns="91440" tIns="45720" rIns="91440" bIns="45720" anchor="t">
            <a:normAutofit fontScale="92500" lnSpcReduction="10000"/>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0" indent="0">
              <a:buFont typeface="Arial"/>
              <a:buNone/>
            </a:pPr>
            <a:r>
              <a:rPr lang="en-US" sz="2600" b="1"/>
              <a:t>Does </a:t>
            </a:r>
            <a:r>
              <a:rPr lang="en-US" sz="2600" b="1" i="1"/>
              <a:t>NOT</a:t>
            </a:r>
            <a:r>
              <a:rPr lang="en-US" sz="2600" b="1"/>
              <a:t> require review:</a:t>
            </a:r>
          </a:p>
          <a:p>
            <a:pPr marL="407670" indent="-407670"/>
            <a:r>
              <a:rPr lang="en-US" sz="2600"/>
              <a:t>Communications intended only to be seen or heard by health professionals, such as doctor-to-doctor letters</a:t>
            </a:r>
            <a:endParaRPr lang="en-US" sz="2600">
              <a:cs typeface="Calibri"/>
            </a:endParaRPr>
          </a:p>
          <a:p>
            <a:pPr marL="407670" indent="-407670"/>
            <a:r>
              <a:rPr lang="en-US" sz="2600"/>
              <a:t>Other materials prepared for non-patient audiences, such as outreach to investors</a:t>
            </a:r>
            <a:endParaRPr lang="en-US" sz="2600">
              <a:cs typeface="Calibri"/>
            </a:endParaRPr>
          </a:p>
          <a:p>
            <a:pPr marL="407670" indent="-407670"/>
            <a:r>
              <a:rPr lang="en-US" sz="2600">
                <a:cs typeface="Calibri"/>
              </a:rPr>
              <a:t>News stories</a:t>
            </a:r>
          </a:p>
          <a:p>
            <a:pPr marL="407670" indent="-407670"/>
            <a:r>
              <a:rPr lang="en-US" sz="2600">
                <a:ea typeface="+mn-lt"/>
                <a:cs typeface="+mn-lt"/>
              </a:rPr>
              <a:t>Study Listings on Clinical Trials Websites</a:t>
            </a:r>
          </a:p>
          <a:p>
            <a:pPr marL="883920" lvl="1" indent="-339725">
              <a:spcBef>
                <a:spcPts val="300"/>
              </a:spcBef>
            </a:pPr>
            <a:r>
              <a:rPr lang="en-US" sz="2100">
                <a:ea typeface="+mn-lt"/>
                <a:cs typeface="+mn-lt"/>
              </a:rPr>
              <a:t>National Institutes of Health (NIH) – </a:t>
            </a:r>
            <a:r>
              <a:rPr lang="en-US" sz="2100">
                <a:ea typeface="+mn-lt"/>
                <a:cs typeface="+mn-lt"/>
                <a:hlinkClick r:id="rId3"/>
              </a:rPr>
              <a:t>http://www.clinicaltrials.gov</a:t>
            </a:r>
            <a:endParaRPr lang="en-US" sz="2100">
              <a:ea typeface="+mn-lt"/>
              <a:cs typeface="+mn-lt"/>
            </a:endParaRPr>
          </a:p>
          <a:p>
            <a:pPr marL="883920" lvl="1" indent="-339725"/>
            <a:r>
              <a:rPr lang="en-US" sz="2100">
                <a:ea typeface="+mn-lt"/>
                <a:cs typeface="+mn-lt"/>
              </a:rPr>
              <a:t>NIH National Cancer Institute’s cancer clinical trials listing (Physician Data Query [PDQ])</a:t>
            </a:r>
          </a:p>
          <a:p>
            <a:pPr marL="883920" lvl="1" indent="-339725"/>
            <a:r>
              <a:rPr lang="en-US" sz="2100">
                <a:ea typeface="+mn-lt"/>
                <a:cs typeface="+mn-lt"/>
              </a:rPr>
              <a:t>Government-sponsored AIDS Clinical Trials Information Service (ACTIS)</a:t>
            </a:r>
          </a:p>
        </p:txBody>
      </p:sp>
    </p:spTree>
    <p:extLst>
      <p:ext uri="{BB962C8B-B14F-4D97-AF65-F5344CB8AC3E}">
        <p14:creationId xmlns:p14="http://schemas.microsoft.com/office/powerpoint/2010/main" val="10672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3013571" y="160193"/>
            <a:ext cx="8021506" cy="766604"/>
          </a:xfrm>
          <a:prstGeom prst="rect">
            <a:avLst/>
          </a:prstGeom>
        </p:spPr>
        <p:txBody>
          <a:bodyPr lIns="91440" tIns="45720" rIns="91440" bIns="45720" anchor="t"/>
          <a:lstStyle/>
          <a:p>
            <a:pPr algn="l"/>
            <a:r>
              <a:rPr lang="en-US" sz="4400"/>
              <a:t>Clinical Trials Websites</a:t>
            </a:r>
            <a:endParaRPr lang="en-US" sz="4400">
              <a:cs typeface="Calibri"/>
            </a:endParaRP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104384" y="1322923"/>
            <a:ext cx="11954027" cy="4991582"/>
          </a:xfrm>
          <a:prstGeom prst="rect">
            <a:avLst/>
          </a:prstGeom>
        </p:spPr>
        <p:txBody>
          <a:bodyPr vert="horz" lIns="91440" tIns="45720" rIns="91440" bIns="45720" rtlCol="0" anchor="t">
            <a:noAutofit/>
          </a:bodyPr>
          <a:lstStyle/>
          <a:p>
            <a:pPr marL="0" indent="0">
              <a:buNone/>
            </a:pPr>
            <a:r>
              <a:rPr lang="en-US" sz="2400"/>
              <a:t>Clinical Trials Websites that provide only directory study listings with basic descriptive information about clinical trials in general do not need to be reviewed by an IRB.</a:t>
            </a:r>
            <a:endParaRPr lang="en-US" sz="2400">
              <a:cs typeface="Calibri"/>
            </a:endParaRPr>
          </a:p>
          <a:p>
            <a:r>
              <a:rPr lang="en-US" sz="2400"/>
              <a:t>IRB review and approval of listings of clinical trials on the Internet would provide no additional safeguard and is not required when the system format limits the information provided to </a:t>
            </a:r>
            <a:r>
              <a:rPr lang="en-US" sz="2400" b="1"/>
              <a:t>basic trial information:</a:t>
            </a:r>
            <a:endParaRPr lang="en-US" sz="2400">
              <a:cs typeface="Calibri" panose="020F0502020204030204"/>
            </a:endParaRPr>
          </a:p>
          <a:p>
            <a:pPr marL="1431290" lvl="2" indent="-342900">
              <a:spcBef>
                <a:spcPts val="300"/>
              </a:spcBef>
            </a:pPr>
            <a:r>
              <a:rPr lang="en-US" sz="2400"/>
              <a:t>Title</a:t>
            </a:r>
            <a:endParaRPr lang="en-US" sz="2400">
              <a:cs typeface="Calibri" panose="020F0502020204030204"/>
            </a:endParaRPr>
          </a:p>
          <a:p>
            <a:pPr marL="1431290" lvl="2" indent="-342900">
              <a:spcBef>
                <a:spcPts val="300"/>
              </a:spcBef>
            </a:pPr>
            <a:r>
              <a:rPr lang="en-US" sz="2400"/>
              <a:t>Purpose</a:t>
            </a:r>
            <a:endParaRPr lang="en-US" sz="2400">
              <a:cs typeface="Calibri" panose="020F0502020204030204"/>
            </a:endParaRPr>
          </a:p>
          <a:p>
            <a:pPr marL="1431290" lvl="2" indent="-342900">
              <a:spcBef>
                <a:spcPts val="300"/>
              </a:spcBef>
            </a:pPr>
            <a:r>
              <a:rPr lang="en-US" sz="2400"/>
              <a:t>Protocol summary</a:t>
            </a:r>
            <a:endParaRPr lang="en-US" sz="2400">
              <a:cs typeface="Calibri" panose="020F0502020204030204"/>
            </a:endParaRPr>
          </a:p>
          <a:p>
            <a:pPr marL="1431290" lvl="2" indent="-342900">
              <a:spcBef>
                <a:spcPts val="300"/>
              </a:spcBef>
            </a:pPr>
            <a:r>
              <a:rPr lang="en-US" sz="2400"/>
              <a:t>Basic eligibility criteria</a:t>
            </a:r>
            <a:endParaRPr lang="en-US" sz="2400">
              <a:cs typeface="Calibri" panose="020F0502020204030204"/>
            </a:endParaRPr>
          </a:p>
          <a:p>
            <a:pPr marL="1431290" lvl="2" indent="-342900">
              <a:spcBef>
                <a:spcPts val="300"/>
              </a:spcBef>
            </a:pPr>
            <a:r>
              <a:rPr lang="en-US" sz="2400"/>
              <a:t>Study site location(s)</a:t>
            </a:r>
            <a:endParaRPr lang="en-US" sz="2400">
              <a:cs typeface="Calibri" panose="020F0502020204030204"/>
            </a:endParaRPr>
          </a:p>
          <a:p>
            <a:pPr marL="1431290" lvl="2" indent="-342900">
              <a:spcBef>
                <a:spcPts val="300"/>
              </a:spcBef>
            </a:pPr>
            <a:r>
              <a:rPr lang="en-US" sz="2400"/>
              <a:t>How to contact the site for further information</a:t>
            </a:r>
            <a:endParaRPr lang="en-US" sz="2400">
              <a:cs typeface="Calibri" panose="020F0502020204030204"/>
            </a:endParaRPr>
          </a:p>
          <a:p>
            <a:pPr marL="478876" indent="-342900">
              <a:spcBef>
                <a:spcPts val="300"/>
              </a:spcBef>
            </a:pPr>
            <a:r>
              <a:rPr lang="en-US" sz="2400" b="1"/>
              <a:t>Beyond basic information requires IRB review and approval</a:t>
            </a:r>
            <a:endParaRPr lang="en-US" sz="2400" b="1">
              <a:cs typeface="Calibri" panose="020F0502020204030204"/>
            </a:endParaRPr>
          </a:p>
          <a:p>
            <a:pPr marL="0" indent="0">
              <a:buNone/>
            </a:pPr>
            <a:endParaRPr lang="en-US" sz="2400">
              <a:cs typeface="Calibri" panose="020F0502020204030204"/>
            </a:endParaRPr>
          </a:p>
        </p:txBody>
      </p:sp>
    </p:spTree>
    <p:extLst>
      <p:ext uri="{BB962C8B-B14F-4D97-AF65-F5344CB8AC3E}">
        <p14:creationId xmlns:p14="http://schemas.microsoft.com/office/powerpoint/2010/main" val="56958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7A9-031A-4FE2-ABAD-8BBAEC28DC5C}"/>
              </a:ext>
            </a:extLst>
          </p:cNvPr>
          <p:cNvSpPr>
            <a:spLocks noGrp="1"/>
          </p:cNvSpPr>
          <p:nvPr>
            <p:ph type="title" idx="4294967295"/>
          </p:nvPr>
        </p:nvSpPr>
        <p:spPr>
          <a:xfrm>
            <a:off x="2839604" y="233723"/>
            <a:ext cx="8742795" cy="779463"/>
          </a:xfrm>
          <a:prstGeom prst="rect">
            <a:avLst/>
          </a:prstGeom>
        </p:spPr>
        <p:txBody>
          <a:bodyPr>
            <a:normAutofit/>
          </a:bodyPr>
          <a:lstStyle/>
          <a:p>
            <a:pPr algn="l"/>
            <a:r>
              <a:rPr lang="en-US" sz="4400"/>
              <a:t>FDA Guidance: Outreach materials</a:t>
            </a:r>
          </a:p>
        </p:txBody>
      </p:sp>
      <p:sp>
        <p:nvSpPr>
          <p:cNvPr id="3" name="Content Placeholder 2">
            <a:extLst>
              <a:ext uri="{FF2B5EF4-FFF2-40B4-BE49-F238E27FC236}">
                <a16:creationId xmlns:a16="http://schemas.microsoft.com/office/drawing/2014/main" id="{E9EBE4E3-711E-4816-971B-BDDC653378EE}"/>
              </a:ext>
            </a:extLst>
          </p:cNvPr>
          <p:cNvSpPr>
            <a:spLocks noGrp="1"/>
          </p:cNvSpPr>
          <p:nvPr>
            <p:ph idx="4294967295"/>
          </p:nvPr>
        </p:nvSpPr>
        <p:spPr>
          <a:xfrm>
            <a:off x="249381" y="1357746"/>
            <a:ext cx="11693237" cy="4876799"/>
          </a:xfrm>
          <a:prstGeom prst="rect">
            <a:avLst/>
          </a:prstGeom>
        </p:spPr>
        <p:txBody>
          <a:bodyPr lIns="91440" tIns="45720" rIns="91440" bIns="45720" anchor="t">
            <a:noAutofit/>
          </a:bodyPr>
          <a:lstStyle/>
          <a:p>
            <a:pPr marL="0" indent="0">
              <a:buNone/>
            </a:pPr>
            <a:r>
              <a:rPr lang="en-US" sz="3200" b="0" i="0">
                <a:effectLst/>
                <a:latin typeface="Calibri"/>
                <a:ea typeface="Calibri"/>
                <a:cs typeface="Calibri"/>
              </a:rPr>
              <a:t>Outreach materials </a:t>
            </a:r>
            <a:r>
              <a:rPr lang="en-US" sz="3200" b="1" i="0">
                <a:effectLst/>
                <a:latin typeface="Calibri"/>
                <a:ea typeface="Calibri"/>
                <a:cs typeface="Calibri"/>
              </a:rPr>
              <a:t>should</a:t>
            </a:r>
            <a:r>
              <a:rPr lang="en-US" sz="3200">
                <a:latin typeface="Calibri"/>
                <a:ea typeface="Calibri"/>
                <a:cs typeface="Calibri"/>
              </a:rPr>
              <a:t> include information to help patients make an informed decision to participate. This might include:</a:t>
            </a:r>
          </a:p>
          <a:p>
            <a:pPr marL="883877" lvl="1" indent="-407670">
              <a:buFont typeface="Arial" panose="020B0604020202020204" pitchFamily="34" charset="0"/>
              <a:buChar char="•"/>
            </a:pPr>
            <a:r>
              <a:rPr lang="en-US" sz="2800">
                <a:latin typeface="Calibri"/>
                <a:ea typeface="Calibri"/>
                <a:cs typeface="Calibri"/>
              </a:rPr>
              <a:t>The purpose of the research (plain language)</a:t>
            </a:r>
          </a:p>
          <a:p>
            <a:pPr marL="883877" lvl="1" indent="-407670">
              <a:buFont typeface="Arial" panose="020B0604020202020204" pitchFamily="34" charset="0"/>
              <a:buChar char="•"/>
            </a:pPr>
            <a:r>
              <a:rPr lang="en-US" sz="2800" b="0" i="0">
                <a:effectLst/>
                <a:latin typeface="Calibri"/>
                <a:ea typeface="Calibri"/>
                <a:cs typeface="Calibri"/>
              </a:rPr>
              <a:t>The </a:t>
            </a:r>
            <a:r>
              <a:rPr lang="en-US" sz="2800">
                <a:latin typeface="Calibri"/>
                <a:ea typeface="Calibri"/>
                <a:cs typeface="Calibri"/>
              </a:rPr>
              <a:t>condition under study</a:t>
            </a:r>
          </a:p>
          <a:p>
            <a:pPr marL="883877" lvl="1" indent="-407670">
              <a:buFont typeface="Arial" panose="020B0604020202020204" pitchFamily="34" charset="0"/>
              <a:buChar char="•"/>
            </a:pPr>
            <a:r>
              <a:rPr lang="en-US" sz="2800">
                <a:latin typeface="Calibri"/>
                <a:ea typeface="Calibri"/>
                <a:cs typeface="Calibri"/>
              </a:rPr>
              <a:t>A summary of eligibility criteria</a:t>
            </a:r>
          </a:p>
          <a:p>
            <a:pPr marL="883877" lvl="1" indent="-407670">
              <a:buFont typeface="Arial" panose="020B0604020202020204" pitchFamily="34" charset="0"/>
              <a:buChar char="•"/>
            </a:pPr>
            <a:r>
              <a:rPr lang="en-US" sz="2800">
                <a:latin typeface="Calibri"/>
                <a:ea typeface="Calibri"/>
                <a:cs typeface="Calibri"/>
              </a:rPr>
              <a:t>Participation benefits (within FDA guidelines)</a:t>
            </a:r>
          </a:p>
          <a:p>
            <a:pPr marL="883877" lvl="1" indent="-407670">
              <a:buFont typeface="Arial" panose="020B0604020202020204" pitchFamily="34" charset="0"/>
              <a:buChar char="•"/>
            </a:pPr>
            <a:r>
              <a:rPr lang="en-US" sz="2800">
                <a:latin typeface="Calibri"/>
                <a:ea typeface="Calibri"/>
                <a:cs typeface="Calibri"/>
              </a:rPr>
              <a:t>A general description of time commitment for the trial</a:t>
            </a:r>
          </a:p>
          <a:p>
            <a:pPr marL="883877" lvl="1" indent="-407670">
              <a:buFont typeface="Arial" panose="020B0604020202020204" pitchFamily="34" charset="0"/>
              <a:buChar char="•"/>
            </a:pPr>
            <a:r>
              <a:rPr lang="en-US" sz="2800">
                <a:ea typeface="+mn-lt"/>
                <a:cs typeface="+mn-lt"/>
              </a:rPr>
              <a:t>The name and address of the research site</a:t>
            </a:r>
          </a:p>
          <a:p>
            <a:pPr marL="883877" lvl="1" indent="-407670">
              <a:buFont typeface="Arial" panose="020B0604020202020204" pitchFamily="34" charset="0"/>
              <a:buChar char="•"/>
            </a:pPr>
            <a:r>
              <a:rPr lang="en-US" sz="2800">
                <a:latin typeface="Calibri"/>
                <a:ea typeface="Calibri"/>
                <a:cs typeface="Calibri"/>
              </a:rPr>
              <a:t>Who to contact for more information</a:t>
            </a:r>
          </a:p>
        </p:txBody>
      </p:sp>
    </p:spTree>
    <p:extLst>
      <p:ext uri="{BB962C8B-B14F-4D97-AF65-F5344CB8AC3E}">
        <p14:creationId xmlns:p14="http://schemas.microsoft.com/office/powerpoint/2010/main" val="382134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7A9-031A-4FE2-ABAD-8BBAEC28DC5C}"/>
              </a:ext>
            </a:extLst>
          </p:cNvPr>
          <p:cNvSpPr>
            <a:spLocks noGrp="1"/>
          </p:cNvSpPr>
          <p:nvPr>
            <p:ph type="title" idx="4294967295"/>
          </p:nvPr>
        </p:nvSpPr>
        <p:spPr>
          <a:xfrm>
            <a:off x="2839604" y="242153"/>
            <a:ext cx="8742795" cy="779463"/>
          </a:xfrm>
          <a:prstGeom prst="rect">
            <a:avLst/>
          </a:prstGeom>
        </p:spPr>
        <p:txBody>
          <a:bodyPr>
            <a:normAutofit/>
          </a:bodyPr>
          <a:lstStyle/>
          <a:p>
            <a:pPr algn="l"/>
            <a:r>
              <a:rPr lang="en-US" sz="4400"/>
              <a:t>FDA Guidance: Outreach Materials</a:t>
            </a:r>
          </a:p>
        </p:txBody>
      </p:sp>
      <p:sp>
        <p:nvSpPr>
          <p:cNvPr id="3" name="Content Placeholder 2">
            <a:extLst>
              <a:ext uri="{FF2B5EF4-FFF2-40B4-BE49-F238E27FC236}">
                <a16:creationId xmlns:a16="http://schemas.microsoft.com/office/drawing/2014/main" id="{E9EBE4E3-711E-4816-971B-BDDC653378EE}"/>
              </a:ext>
            </a:extLst>
          </p:cNvPr>
          <p:cNvSpPr>
            <a:spLocks noGrp="1"/>
          </p:cNvSpPr>
          <p:nvPr>
            <p:ph idx="4294967295"/>
          </p:nvPr>
        </p:nvSpPr>
        <p:spPr>
          <a:xfrm>
            <a:off x="193963" y="1177872"/>
            <a:ext cx="11770729" cy="5191933"/>
          </a:xfrm>
          <a:prstGeom prst="rect">
            <a:avLst/>
          </a:prstGeom>
        </p:spPr>
        <p:txBody>
          <a:bodyPr lIns="91440" tIns="45720" rIns="91440" bIns="45720" anchor="t">
            <a:noAutofit/>
          </a:bodyPr>
          <a:lstStyle/>
          <a:p>
            <a:pPr marL="0" indent="0">
              <a:buNone/>
            </a:pPr>
            <a:r>
              <a:rPr lang="en-US" sz="3200" b="0" i="0">
                <a:effectLst/>
                <a:latin typeface="Calibri"/>
                <a:cs typeface="Calibri"/>
              </a:rPr>
              <a:t>Outreach materials </a:t>
            </a:r>
            <a:r>
              <a:rPr lang="en-US" sz="3200" b="1" i="0">
                <a:effectLst/>
                <a:latin typeface="Calibri"/>
                <a:cs typeface="Calibri"/>
              </a:rPr>
              <a:t>should not</a:t>
            </a:r>
            <a:r>
              <a:rPr lang="en-US" sz="3200" b="0" i="0">
                <a:effectLst/>
                <a:latin typeface="Calibri"/>
                <a:cs typeface="Calibri"/>
              </a:rPr>
              <a:t>:</a:t>
            </a:r>
          </a:p>
          <a:p>
            <a:pPr marL="365760" indent="-365760">
              <a:spcBef>
                <a:spcPts val="800"/>
              </a:spcBef>
            </a:pPr>
            <a:r>
              <a:rPr lang="en-US" sz="2800">
                <a:latin typeface="Calibri"/>
                <a:cs typeface="Calibri"/>
              </a:rPr>
              <a:t>Make claims </a:t>
            </a:r>
            <a:r>
              <a:rPr lang="en-US" sz="2800" b="0" i="0">
                <a:effectLst/>
                <a:latin typeface="Calibri"/>
                <a:cs typeface="Calibri"/>
              </a:rPr>
              <a:t>that the investigational treatment is safe or effective, or that it is equivalent or superior to existing treatments. </a:t>
            </a:r>
            <a:r>
              <a:rPr lang="en-US" sz="2800" b="1" i="0">
                <a:effectLst/>
                <a:latin typeface="Calibri"/>
                <a:cs typeface="Calibri"/>
              </a:rPr>
              <a:t>This includes both explicit and implicit claims.</a:t>
            </a:r>
            <a:r>
              <a:rPr lang="en-US" sz="2800" b="1">
                <a:latin typeface="Calibri"/>
                <a:cs typeface="Calibri"/>
              </a:rPr>
              <a:t> </a:t>
            </a:r>
            <a:endParaRPr lang="en-US" sz="2800" b="1" i="0">
              <a:effectLst/>
              <a:latin typeface="Calibri"/>
              <a:cs typeface="Calibri"/>
            </a:endParaRPr>
          </a:p>
          <a:p>
            <a:pPr marL="365760" indent="-365760">
              <a:spcBef>
                <a:spcPts val="800"/>
              </a:spcBef>
              <a:buFont typeface="Arial" panose="020B0604020202020204" pitchFamily="34" charset="0"/>
              <a:buChar char="•"/>
            </a:pPr>
            <a:r>
              <a:rPr lang="en-US" sz="2800">
                <a:latin typeface="Calibri"/>
                <a:cs typeface="Calibri"/>
              </a:rPr>
              <a:t>U</a:t>
            </a:r>
            <a:r>
              <a:rPr lang="en-US" sz="2800" b="0" i="0">
                <a:effectLst/>
                <a:latin typeface="Calibri"/>
                <a:cs typeface="Calibri"/>
              </a:rPr>
              <a:t>se language such as "new treatment," "new medication," or "new drug" without explaining that the treatment is investigational.</a:t>
            </a:r>
            <a:r>
              <a:rPr lang="en-US" sz="2800">
                <a:latin typeface="Calibri"/>
                <a:cs typeface="Calibri"/>
              </a:rPr>
              <a:t> </a:t>
            </a:r>
            <a:endParaRPr lang="en-US" sz="2800" b="0" i="0">
              <a:effectLst/>
              <a:latin typeface="Calibri"/>
              <a:cs typeface="Calibri"/>
            </a:endParaRPr>
          </a:p>
          <a:p>
            <a:pPr marL="841375" lvl="1" indent="-365760">
              <a:spcBef>
                <a:spcPts val="800"/>
              </a:spcBef>
              <a:buFont typeface="Arial" panose="020B0604020202020204" pitchFamily="34" charset="0"/>
              <a:buChar char="•"/>
            </a:pPr>
            <a:r>
              <a:rPr lang="en-US" sz="2300" b="0" i="0">
                <a:effectLst/>
                <a:latin typeface="Calibri"/>
                <a:cs typeface="Calibri"/>
              </a:rPr>
              <a:t>For example, "new investigational medication" may be approved, but "new medication" would not be approved.</a:t>
            </a:r>
            <a:r>
              <a:rPr lang="en-US" sz="2300">
                <a:latin typeface="Calibri"/>
                <a:cs typeface="Calibri"/>
              </a:rPr>
              <a:t> </a:t>
            </a:r>
            <a:endParaRPr lang="en-US" sz="2300" b="0" i="0">
              <a:effectLst/>
              <a:latin typeface="Calibri"/>
              <a:cs typeface="Calibri"/>
            </a:endParaRPr>
          </a:p>
          <a:p>
            <a:pPr marL="365760" indent="-365760">
              <a:spcBef>
                <a:spcPts val="800"/>
              </a:spcBef>
              <a:buFont typeface="Arial" panose="020B0604020202020204" pitchFamily="34" charset="0"/>
              <a:buChar char="•"/>
            </a:pPr>
            <a:r>
              <a:rPr lang="en-US" sz="2800" b="0" i="0">
                <a:effectLst/>
                <a:latin typeface="Calibri"/>
                <a:cs typeface="Calibri"/>
              </a:rPr>
              <a:t>Promote "free medical treatment" to refer to </a:t>
            </a:r>
            <a:r>
              <a:rPr lang="en-US" sz="2800">
                <a:latin typeface="Calibri"/>
                <a:cs typeface="Calibri"/>
              </a:rPr>
              <a:t>the study-related</a:t>
            </a:r>
            <a:r>
              <a:rPr lang="en-US" sz="2800" b="0" i="0">
                <a:effectLst/>
                <a:latin typeface="Calibri"/>
                <a:cs typeface="Calibri"/>
              </a:rPr>
              <a:t> care patients will receive</a:t>
            </a:r>
          </a:p>
          <a:p>
            <a:pPr marL="365760" indent="-365760">
              <a:spcBef>
                <a:spcPts val="800"/>
              </a:spcBef>
              <a:buFont typeface="Arial" panose="020B0604020202020204" pitchFamily="34" charset="0"/>
              <a:buChar char="•"/>
            </a:pPr>
            <a:r>
              <a:rPr lang="en-US" sz="2800" b="0" i="0">
                <a:effectLst/>
                <a:latin typeface="Calibri"/>
                <a:cs typeface="Calibri"/>
              </a:rPr>
              <a:t>Emphasize compensation</a:t>
            </a:r>
          </a:p>
        </p:txBody>
      </p:sp>
    </p:spTree>
    <p:extLst>
      <p:ext uri="{BB962C8B-B14F-4D97-AF65-F5344CB8AC3E}">
        <p14:creationId xmlns:p14="http://schemas.microsoft.com/office/powerpoint/2010/main" val="365527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7A9-031A-4FE2-ABAD-8BBAEC28DC5C}"/>
              </a:ext>
            </a:extLst>
          </p:cNvPr>
          <p:cNvSpPr>
            <a:spLocks noGrp="1"/>
          </p:cNvSpPr>
          <p:nvPr>
            <p:ph type="title" idx="4294967295"/>
          </p:nvPr>
        </p:nvSpPr>
        <p:spPr>
          <a:xfrm>
            <a:off x="2839604" y="168563"/>
            <a:ext cx="9204759" cy="779463"/>
          </a:xfrm>
          <a:prstGeom prst="rect">
            <a:avLst/>
          </a:prstGeom>
        </p:spPr>
        <p:txBody>
          <a:bodyPr>
            <a:normAutofit/>
          </a:bodyPr>
          <a:lstStyle/>
          <a:p>
            <a:pPr algn="l"/>
            <a:r>
              <a:rPr lang="en-US" sz="4400"/>
              <a:t>How should materials be created?</a:t>
            </a:r>
          </a:p>
        </p:txBody>
      </p:sp>
      <p:sp>
        <p:nvSpPr>
          <p:cNvPr id="3" name="Content Placeholder 2">
            <a:extLst>
              <a:ext uri="{FF2B5EF4-FFF2-40B4-BE49-F238E27FC236}">
                <a16:creationId xmlns:a16="http://schemas.microsoft.com/office/drawing/2014/main" id="{E9EBE4E3-711E-4816-971B-BDDC653378EE}"/>
              </a:ext>
            </a:extLst>
          </p:cNvPr>
          <p:cNvSpPr>
            <a:spLocks noGrp="1"/>
          </p:cNvSpPr>
          <p:nvPr>
            <p:ph idx="4294967295"/>
          </p:nvPr>
        </p:nvSpPr>
        <p:spPr>
          <a:xfrm>
            <a:off x="249381" y="1357746"/>
            <a:ext cx="10622319" cy="4876799"/>
          </a:xfrm>
          <a:prstGeom prst="rect">
            <a:avLst/>
          </a:prstGeom>
        </p:spPr>
        <p:txBody>
          <a:bodyPr lIns="91440" tIns="45720" rIns="91440" bIns="45720" anchor="t">
            <a:noAutofit/>
          </a:bodyPr>
          <a:lstStyle/>
          <a:p>
            <a:pPr marL="407670" indent="-407670"/>
            <a:r>
              <a:rPr lang="en-US" sz="3200" b="1">
                <a:latin typeface="MK3 Regular"/>
              </a:rPr>
              <a:t>Health literacy in clinical research</a:t>
            </a:r>
            <a:endParaRPr lang="en-US"/>
          </a:p>
          <a:p>
            <a:pPr marL="407670" indent="-407670"/>
            <a:r>
              <a:rPr lang="en-US" sz="3200" b="1">
                <a:latin typeface="MK3 Regular"/>
              </a:rPr>
              <a:t>Plain language writing</a:t>
            </a:r>
          </a:p>
          <a:p>
            <a:pPr marL="407670" indent="-407670"/>
            <a:r>
              <a:rPr lang="en-US" sz="3200" b="1">
                <a:latin typeface="MK3 Regular"/>
              </a:rPr>
              <a:t>Readability tools</a:t>
            </a:r>
          </a:p>
          <a:p>
            <a:pPr marL="407670" indent="-407670"/>
            <a:r>
              <a:rPr lang="en-US" sz="3200" b="1">
                <a:latin typeface="MK3 Regular"/>
              </a:rPr>
              <a:t>Examples of patient instruction</a:t>
            </a:r>
          </a:p>
          <a:p>
            <a:pPr marL="407670" indent="-407670"/>
            <a:r>
              <a:rPr lang="en-US" sz="3200" b="1">
                <a:latin typeface="MK3 Regular"/>
              </a:rPr>
              <a:t>Examples of patient recruitment materials</a:t>
            </a:r>
          </a:p>
        </p:txBody>
      </p:sp>
    </p:spTree>
    <p:extLst>
      <p:ext uri="{BB962C8B-B14F-4D97-AF65-F5344CB8AC3E}">
        <p14:creationId xmlns:p14="http://schemas.microsoft.com/office/powerpoint/2010/main" val="389901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3019645" y="120576"/>
            <a:ext cx="8855150" cy="932047"/>
          </a:xfrm>
          <a:prstGeom prst="rect">
            <a:avLst/>
          </a:prstGeom>
        </p:spPr>
        <p:txBody>
          <a:bodyPr/>
          <a:lstStyle/>
          <a:p>
            <a:pPr algn="l"/>
            <a:r>
              <a:rPr lang="en-US" sz="4400"/>
              <a:t>Health Literacy and Clinical Research</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317205" y="1467294"/>
            <a:ext cx="11557590" cy="4401878"/>
          </a:xfrm>
          <a:prstGeom prst="rect">
            <a:avLst/>
          </a:prstGeom>
        </p:spPr>
        <p:txBody>
          <a:bodyPr/>
          <a:lstStyle/>
          <a:p>
            <a:r>
              <a:rPr lang="en-US" sz="3200" b="1"/>
              <a:t>Personal health literacy </a:t>
            </a:r>
            <a:r>
              <a:rPr lang="en-US" sz="3200"/>
              <a:t>is the degree to which individuals are able to find, understand, and use information and services to inform health-related decisions and actions for themselves and others</a:t>
            </a:r>
          </a:p>
          <a:p>
            <a:r>
              <a:rPr lang="en-US" sz="3200" b="1"/>
              <a:t>Organizational health literacy</a:t>
            </a:r>
            <a:r>
              <a:rPr lang="en-US" sz="3200"/>
              <a:t> is the degree to which organizations equitably enable individuals to find, understand, and use information and services to inform health-related decisions and actions for themselves and others</a:t>
            </a:r>
          </a:p>
        </p:txBody>
      </p:sp>
      <p:sp>
        <p:nvSpPr>
          <p:cNvPr id="4" name="TextBox 3">
            <a:extLst>
              <a:ext uri="{FF2B5EF4-FFF2-40B4-BE49-F238E27FC236}">
                <a16:creationId xmlns:a16="http://schemas.microsoft.com/office/drawing/2014/main" id="{7856564A-1E27-ED67-A0C3-CAF6851E95F6}"/>
              </a:ext>
            </a:extLst>
          </p:cNvPr>
          <p:cNvSpPr txBox="1"/>
          <p:nvPr/>
        </p:nvSpPr>
        <p:spPr>
          <a:xfrm>
            <a:off x="763773" y="5869172"/>
            <a:ext cx="11557589" cy="369332"/>
          </a:xfrm>
          <a:prstGeom prst="rect">
            <a:avLst/>
          </a:prstGeom>
          <a:noFill/>
        </p:spPr>
        <p:txBody>
          <a:bodyPr wrap="square" rtlCol="0">
            <a:spAutoFit/>
          </a:bodyPr>
          <a:lstStyle/>
          <a:p>
            <a:r>
              <a:rPr lang="en-US">
                <a:hlinkClick r:id="rId3">
                  <a:extLst>
                    <a:ext uri="{A12FA001-AC4F-418D-AE19-62706E023703}">
                      <ahyp:hlinkClr xmlns:ahyp="http://schemas.microsoft.com/office/drawing/2018/hyperlinkcolor" val="tx"/>
                    </a:ext>
                  </a:extLst>
                </a:hlinkClick>
              </a:rPr>
              <a:t>Healthy People 2030:</a:t>
            </a:r>
            <a:r>
              <a:rPr lang="en-US" u="sng">
                <a:hlinkClick r:id="rId3">
                  <a:extLst>
                    <a:ext uri="{A12FA001-AC4F-418D-AE19-62706E023703}">
                      <ahyp:hlinkClr xmlns:ahyp="http://schemas.microsoft.com/office/drawing/2018/hyperlinkcolor" val="tx"/>
                    </a:ext>
                  </a:extLst>
                </a:hlinkClick>
              </a:rPr>
              <a:t> </a:t>
            </a:r>
            <a:r>
              <a:rPr lang="en-US">
                <a:solidFill>
                  <a:srgbClr val="0000FF"/>
                </a:solidFill>
                <a:hlinkClick r:id="rId3">
                  <a:extLst>
                    <a:ext uri="{A12FA001-AC4F-418D-AE19-62706E023703}">
                      <ahyp:hlinkClr xmlns:ahyp="http://schemas.microsoft.com/office/drawing/2018/hyperlinkcolor" val="tx"/>
                    </a:ext>
                  </a:extLst>
                </a:hlinkClick>
              </a:rPr>
              <a:t>https://health.gov/healthypeople/priority-areas/health-literacy-healthy-people-2030</a:t>
            </a:r>
            <a:r>
              <a:rPr lang="en-US"/>
              <a:t> </a:t>
            </a:r>
          </a:p>
        </p:txBody>
      </p:sp>
    </p:spTree>
    <p:extLst>
      <p:ext uri="{BB962C8B-B14F-4D97-AF65-F5344CB8AC3E}">
        <p14:creationId xmlns:p14="http://schemas.microsoft.com/office/powerpoint/2010/main" val="250883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2A963C01-E61D-3EDC-C950-9A571F522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013" y="1157288"/>
            <a:ext cx="9326165" cy="5329237"/>
          </a:xfrm>
          <a:prstGeom prst="rect">
            <a:avLst/>
          </a:prstGeom>
        </p:spPr>
      </p:pic>
      <p:sp>
        <p:nvSpPr>
          <p:cNvPr id="3" name="Title 1">
            <a:extLst>
              <a:ext uri="{FF2B5EF4-FFF2-40B4-BE49-F238E27FC236}">
                <a16:creationId xmlns:a16="http://schemas.microsoft.com/office/drawing/2014/main" id="{7013914A-2249-9619-8F55-082E25449B8A}"/>
              </a:ext>
            </a:extLst>
          </p:cNvPr>
          <p:cNvSpPr txBox="1">
            <a:spLocks/>
          </p:cNvSpPr>
          <p:nvPr/>
        </p:nvSpPr>
        <p:spPr>
          <a:xfrm>
            <a:off x="3019645" y="120576"/>
            <a:ext cx="8855150" cy="932047"/>
          </a:xfrm>
          <a:prstGeom prst="rect">
            <a:avLst/>
          </a:prstGeom>
        </p:spPr>
        <p:txBody>
          <a:bodyPr/>
          <a:lstStyle>
            <a:lvl1pPr algn="ctr" defTabSz="544237" rtl="0" eaLnBrk="1" latinLnBrk="0" hangingPunct="1">
              <a:spcBef>
                <a:spcPct val="0"/>
              </a:spcBef>
              <a:buNone/>
              <a:defRPr sz="5250" kern="1200">
                <a:solidFill>
                  <a:schemeClr val="tx1"/>
                </a:solidFill>
                <a:latin typeface="+mj-lt"/>
                <a:ea typeface="+mj-ea"/>
                <a:cs typeface="+mj-cs"/>
              </a:defRPr>
            </a:lvl1pPr>
          </a:lstStyle>
          <a:p>
            <a:pPr algn="l"/>
            <a:r>
              <a:rPr lang="en-US" sz="4400"/>
              <a:t>Health Literacy and Clinical Research</a:t>
            </a:r>
          </a:p>
        </p:txBody>
      </p:sp>
    </p:spTree>
    <p:extLst>
      <p:ext uri="{BB962C8B-B14F-4D97-AF65-F5344CB8AC3E}">
        <p14:creationId xmlns:p14="http://schemas.microsoft.com/office/powerpoint/2010/main" val="383142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58CDDE0B-2D40-3A18-5DB6-DA12DCB12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418" y="128590"/>
            <a:ext cx="7751632" cy="6585972"/>
          </a:xfrm>
          <a:prstGeom prst="rect">
            <a:avLst/>
          </a:prstGeom>
        </p:spPr>
      </p:pic>
    </p:spTree>
    <p:extLst>
      <p:ext uri="{BB962C8B-B14F-4D97-AF65-F5344CB8AC3E}">
        <p14:creationId xmlns:p14="http://schemas.microsoft.com/office/powerpoint/2010/main" val="319613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2823332" y="120576"/>
            <a:ext cx="8726563" cy="932047"/>
          </a:xfrm>
          <a:prstGeom prst="rect">
            <a:avLst/>
          </a:prstGeom>
        </p:spPr>
        <p:txBody>
          <a:bodyPr/>
          <a:lstStyle/>
          <a:p>
            <a:pPr algn="l"/>
            <a:r>
              <a:rPr lang="en-US" sz="4400"/>
              <a:t>Health Literacy and Clinical Research</a:t>
            </a:r>
          </a:p>
        </p:txBody>
      </p:sp>
      <p:pic>
        <p:nvPicPr>
          <p:cNvPr id="7" name="Picture 6">
            <a:extLst>
              <a:ext uri="{FF2B5EF4-FFF2-40B4-BE49-F238E27FC236}">
                <a16:creationId xmlns:a16="http://schemas.microsoft.com/office/drawing/2014/main" id="{26521DF9-D01B-4759-0CD4-42AE7FE70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038" y="819620"/>
            <a:ext cx="4829176" cy="5917804"/>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F4E9B44E-85D1-2B54-A0A4-536D17BAA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6" y="1400175"/>
            <a:ext cx="6379172" cy="4986092"/>
          </a:xfrm>
          <a:prstGeom prst="rect">
            <a:avLst/>
          </a:prstGeom>
        </p:spPr>
      </p:pic>
    </p:spTree>
    <p:extLst>
      <p:ext uri="{BB962C8B-B14F-4D97-AF65-F5344CB8AC3E}">
        <p14:creationId xmlns:p14="http://schemas.microsoft.com/office/powerpoint/2010/main" val="89833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3019645" y="120576"/>
            <a:ext cx="8176437" cy="932047"/>
          </a:xfrm>
          <a:prstGeom prst="rect">
            <a:avLst/>
          </a:prstGeom>
        </p:spPr>
        <p:txBody>
          <a:bodyPr/>
          <a:lstStyle/>
          <a:p>
            <a:pPr algn="l"/>
            <a:r>
              <a:rPr lang="en-US" sz="4400"/>
              <a:t>Plain Language Writing</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6213764" y="1302327"/>
            <a:ext cx="5761327" cy="5264728"/>
          </a:xfrm>
          <a:prstGeom prst="rect">
            <a:avLst/>
          </a:prstGeom>
        </p:spPr>
        <p:txBody>
          <a:bodyPr>
            <a:noAutofit/>
          </a:bodyPr>
          <a:lstStyle/>
          <a:p>
            <a:pPr marL="0" indent="0">
              <a:buNone/>
            </a:pPr>
            <a:r>
              <a:rPr lang="en-US" sz="2800" b="1"/>
              <a:t>Plain language is not:</a:t>
            </a:r>
          </a:p>
          <a:p>
            <a:pPr>
              <a:buFont typeface="Arial" panose="020B0604020202020204" pitchFamily="34" charset="0"/>
              <a:buChar char="•"/>
            </a:pPr>
            <a:r>
              <a:rPr lang="en-US" sz="2400"/>
              <a:t>Writing less precisely</a:t>
            </a:r>
          </a:p>
          <a:p>
            <a:pPr>
              <a:buFont typeface="Arial" panose="020B0604020202020204" pitchFamily="34" charset="0"/>
              <a:buChar char="•"/>
            </a:pPr>
            <a:r>
              <a:rPr lang="en-US" sz="2400"/>
              <a:t>“Dumbing down” or using baby talk</a:t>
            </a:r>
          </a:p>
          <a:p>
            <a:pPr>
              <a:buFont typeface="Arial" panose="020B0604020202020204" pitchFamily="34" charset="0"/>
              <a:buChar char="•"/>
            </a:pPr>
            <a:r>
              <a:rPr lang="en-US" sz="2400"/>
              <a:t>Attempting to be folksy or too informal</a:t>
            </a:r>
          </a:p>
          <a:p>
            <a:pPr>
              <a:buFont typeface="Arial" panose="020B0604020202020204" pitchFamily="34" charset="0"/>
              <a:buChar char="•"/>
            </a:pPr>
            <a:r>
              <a:rPr lang="en-US" sz="2400"/>
              <a:t>Leaving out necessary technical or legal terms</a:t>
            </a:r>
          </a:p>
          <a:p>
            <a:endParaRPr lang="en-US"/>
          </a:p>
        </p:txBody>
      </p:sp>
      <p:sp>
        <p:nvSpPr>
          <p:cNvPr id="4" name="Rectangle 3">
            <a:extLst>
              <a:ext uri="{FF2B5EF4-FFF2-40B4-BE49-F238E27FC236}">
                <a16:creationId xmlns:a16="http://schemas.microsoft.com/office/drawing/2014/main" id="{E51D2AB3-5383-ABA5-6ECD-2BE6AC4C2B1B}"/>
              </a:ext>
            </a:extLst>
          </p:cNvPr>
          <p:cNvSpPr/>
          <p:nvPr/>
        </p:nvSpPr>
        <p:spPr>
          <a:xfrm>
            <a:off x="334673" y="1302327"/>
            <a:ext cx="5761327" cy="4125425"/>
          </a:xfrm>
          <a:prstGeom prst="rect">
            <a:avLst/>
          </a:prstGeom>
        </p:spPr>
        <p:txBody>
          <a:bodyPr wrap="square">
            <a:spAutoFit/>
          </a:bodyPr>
          <a:lstStyle/>
          <a:p>
            <a:pPr>
              <a:lnSpc>
                <a:spcPct val="120000"/>
              </a:lnSpc>
            </a:pPr>
            <a:r>
              <a:rPr lang="en-US" sz="2800" b="1"/>
              <a:t>Plain language is: </a:t>
            </a:r>
          </a:p>
          <a:p>
            <a:pPr marL="342900" indent="-342900">
              <a:lnSpc>
                <a:spcPct val="120000"/>
              </a:lnSpc>
              <a:buFont typeface="Arial" panose="020B0604020202020204" pitchFamily="34" charset="0"/>
              <a:buChar char="•"/>
            </a:pPr>
            <a:r>
              <a:rPr lang="en-US" sz="2400"/>
              <a:t>Common, everyday words except for necessary technical terms</a:t>
            </a:r>
          </a:p>
          <a:p>
            <a:pPr marL="342900" indent="-342900">
              <a:lnSpc>
                <a:spcPct val="120000"/>
              </a:lnSpc>
              <a:buFont typeface="Arial" panose="020B0604020202020204" pitchFamily="34" charset="0"/>
              <a:buChar char="•"/>
            </a:pPr>
            <a:r>
              <a:rPr lang="en-US" sz="2400"/>
              <a:t>Use of personal pronouns (“we” and “you”)</a:t>
            </a:r>
          </a:p>
          <a:p>
            <a:pPr marL="342900" indent="-342900">
              <a:lnSpc>
                <a:spcPct val="120000"/>
              </a:lnSpc>
              <a:buFont typeface="Arial" panose="020B0604020202020204" pitchFamily="34" charset="0"/>
              <a:buChar char="•"/>
            </a:pPr>
            <a:r>
              <a:rPr lang="en-US" sz="2400"/>
              <a:t>Active voice</a:t>
            </a:r>
          </a:p>
          <a:p>
            <a:pPr marL="342900" indent="-342900">
              <a:lnSpc>
                <a:spcPct val="120000"/>
              </a:lnSpc>
              <a:buFont typeface="Arial" panose="020B0604020202020204" pitchFamily="34" charset="0"/>
              <a:buChar char="•"/>
            </a:pPr>
            <a:r>
              <a:rPr lang="en-US" sz="2400"/>
              <a:t>Logical organization</a:t>
            </a:r>
          </a:p>
          <a:p>
            <a:pPr marL="342900" indent="-342900">
              <a:lnSpc>
                <a:spcPct val="120000"/>
              </a:lnSpc>
              <a:buFont typeface="Arial" panose="020B0604020202020204" pitchFamily="34" charset="0"/>
              <a:buChar char="•"/>
            </a:pPr>
            <a:r>
              <a:rPr lang="en-US" sz="2400"/>
              <a:t>An easy-to-read format, including bullets, tables and free use of whitespace</a:t>
            </a:r>
          </a:p>
        </p:txBody>
      </p:sp>
    </p:spTree>
    <p:extLst>
      <p:ext uri="{BB962C8B-B14F-4D97-AF65-F5344CB8AC3E}">
        <p14:creationId xmlns:p14="http://schemas.microsoft.com/office/powerpoint/2010/main" val="26243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046-B427-4BEC-B07C-2B6CA776AA82}"/>
              </a:ext>
            </a:extLst>
          </p:cNvPr>
          <p:cNvSpPr>
            <a:spLocks noGrp="1"/>
          </p:cNvSpPr>
          <p:nvPr>
            <p:ph type="title" idx="4294967295"/>
          </p:nvPr>
        </p:nvSpPr>
        <p:spPr>
          <a:xfrm>
            <a:off x="3041652" y="182823"/>
            <a:ext cx="8876705" cy="882769"/>
          </a:xfrm>
          <a:prstGeom prst="rect">
            <a:avLst/>
          </a:prstGeom>
        </p:spPr>
        <p:txBody>
          <a:bodyPr/>
          <a:lstStyle/>
          <a:p>
            <a:pPr algn="l"/>
            <a:r>
              <a:rPr lang="en-US" sz="4400"/>
              <a:t>Objectives</a:t>
            </a:r>
          </a:p>
        </p:txBody>
      </p:sp>
      <p:sp>
        <p:nvSpPr>
          <p:cNvPr id="3" name="Content Placeholder 2">
            <a:extLst>
              <a:ext uri="{FF2B5EF4-FFF2-40B4-BE49-F238E27FC236}">
                <a16:creationId xmlns:a16="http://schemas.microsoft.com/office/drawing/2014/main" id="{D132F68E-0A44-4829-AA58-CA9558C4C64F}"/>
              </a:ext>
            </a:extLst>
          </p:cNvPr>
          <p:cNvSpPr>
            <a:spLocks noGrp="1"/>
          </p:cNvSpPr>
          <p:nvPr>
            <p:ph idx="4294967295"/>
          </p:nvPr>
        </p:nvSpPr>
        <p:spPr>
          <a:xfrm>
            <a:off x="233917" y="1488558"/>
            <a:ext cx="11695814" cy="4582634"/>
          </a:xfrm>
          <a:prstGeom prst="rect">
            <a:avLst/>
          </a:prstGeom>
        </p:spPr>
        <p:txBody>
          <a:bodyPr/>
          <a:lstStyle/>
          <a:p>
            <a:r>
              <a:rPr lang="en-US" sz="3200"/>
              <a:t>Understand federal regulations and guidance for clinical research and impact on patient facing materials </a:t>
            </a:r>
          </a:p>
          <a:p>
            <a:r>
              <a:rPr lang="en-US" sz="3200"/>
              <a:t>Understand IRB Review of patient facing materials</a:t>
            </a:r>
          </a:p>
          <a:p>
            <a:r>
              <a:rPr lang="en-US" sz="3200"/>
              <a:t>Learn strategies to promote health literacy in patient facing clinical research communications</a:t>
            </a:r>
          </a:p>
          <a:p>
            <a:r>
              <a:rPr lang="en-US" sz="3200"/>
              <a:t>Learn methods of distribution for patient facing materials in clinical research</a:t>
            </a:r>
          </a:p>
        </p:txBody>
      </p:sp>
    </p:spTree>
    <p:extLst>
      <p:ext uri="{BB962C8B-B14F-4D97-AF65-F5344CB8AC3E}">
        <p14:creationId xmlns:p14="http://schemas.microsoft.com/office/powerpoint/2010/main" val="220943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854036" y="180109"/>
            <a:ext cx="9130145" cy="969818"/>
          </a:xfrm>
          <a:prstGeom prst="rect">
            <a:avLst/>
          </a:prstGeom>
        </p:spPr>
        <p:txBody>
          <a:bodyPr/>
          <a:lstStyle/>
          <a:p>
            <a:pPr algn="l"/>
            <a:r>
              <a:rPr lang="en-US" sz="4400"/>
              <a:t>Example: Plain Language Consent</a:t>
            </a:r>
          </a:p>
        </p:txBody>
      </p:sp>
      <p:sp>
        <p:nvSpPr>
          <p:cNvPr id="3" name="Content Placeholder 2">
            <a:extLst>
              <a:ext uri="{FF2B5EF4-FFF2-40B4-BE49-F238E27FC236}">
                <a16:creationId xmlns:a16="http://schemas.microsoft.com/office/drawing/2014/main" id="{6F575ED8-25D6-41D2-824A-94A8028DA7E9}"/>
              </a:ext>
            </a:extLst>
          </p:cNvPr>
          <p:cNvSpPr>
            <a:spLocks noGrp="1"/>
          </p:cNvSpPr>
          <p:nvPr>
            <p:ph idx="4294967295"/>
          </p:nvPr>
        </p:nvSpPr>
        <p:spPr>
          <a:xfrm>
            <a:off x="200458" y="1204719"/>
            <a:ext cx="11783723" cy="4792133"/>
          </a:xfrm>
          <a:prstGeom prst="rect">
            <a:avLst/>
          </a:prstGeom>
        </p:spPr>
        <p:txBody>
          <a:bodyPr>
            <a:normAutofit/>
          </a:bodyPr>
          <a:lstStyle/>
          <a:p>
            <a:pPr marL="0" indent="0" algn="ctr">
              <a:buNone/>
            </a:pPr>
            <a:r>
              <a:rPr lang="en-US" sz="3000" b="1"/>
              <a:t>Consent for Genomic Testing of Tumor and Normal Samples</a:t>
            </a:r>
          </a:p>
          <a:p>
            <a:pPr marL="0" indent="0" algn="ctr">
              <a:buNone/>
            </a:pPr>
            <a:endParaRPr lang="en-US" sz="2800"/>
          </a:p>
        </p:txBody>
      </p:sp>
      <p:pic>
        <p:nvPicPr>
          <p:cNvPr id="6" name="Picture 5" descr="Text, letter&#10;&#10;Description automatically generated">
            <a:extLst>
              <a:ext uri="{FF2B5EF4-FFF2-40B4-BE49-F238E27FC236}">
                <a16:creationId xmlns:a16="http://schemas.microsoft.com/office/drawing/2014/main" id="{0F8F7329-409E-6897-1923-C98CA2A85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30" y="1785935"/>
            <a:ext cx="6186057" cy="3806103"/>
          </a:xfrm>
          <a:prstGeom prst="rect">
            <a:avLst/>
          </a:prstGeom>
          <a:ln>
            <a:solidFill>
              <a:schemeClr val="tx1"/>
            </a:solidFill>
          </a:ln>
        </p:spPr>
      </p:pic>
      <p:pic>
        <p:nvPicPr>
          <p:cNvPr id="8" name="Picture 7" descr="Text, letter&#10;&#10;Description automatically generated">
            <a:extLst>
              <a:ext uri="{FF2B5EF4-FFF2-40B4-BE49-F238E27FC236}">
                <a16:creationId xmlns:a16="http://schemas.microsoft.com/office/drawing/2014/main" id="{5D449D46-31E9-2EAF-F671-F7045E6F4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68" y="1776355"/>
            <a:ext cx="5287613" cy="5038784"/>
          </a:xfrm>
          <a:prstGeom prst="rect">
            <a:avLst/>
          </a:prstGeom>
          <a:ln>
            <a:solidFill>
              <a:schemeClr val="tx1"/>
            </a:solidFill>
          </a:ln>
        </p:spPr>
      </p:pic>
    </p:spTree>
    <p:extLst>
      <p:ext uri="{BB962C8B-B14F-4D97-AF65-F5344CB8AC3E}">
        <p14:creationId xmlns:p14="http://schemas.microsoft.com/office/powerpoint/2010/main" val="2205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2923953" y="128588"/>
            <a:ext cx="8569842" cy="1014412"/>
          </a:xfrm>
          <a:prstGeom prst="rect">
            <a:avLst/>
          </a:prstGeom>
        </p:spPr>
        <p:txBody>
          <a:bodyPr/>
          <a:lstStyle/>
          <a:p>
            <a:pPr algn="l"/>
            <a:r>
              <a:rPr lang="en-US" sz="4400"/>
              <a:t>Readability Statistics: Averages</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4563785" y="1243017"/>
            <a:ext cx="7532968" cy="5043007"/>
          </a:xfrm>
          <a:prstGeom prst="rect">
            <a:avLst/>
          </a:prstGeom>
        </p:spPr>
        <p:txBody>
          <a:bodyPr>
            <a:noAutofit/>
          </a:bodyPr>
          <a:lstStyle/>
          <a:p>
            <a:pPr marL="0" indent="0">
              <a:buNone/>
            </a:pPr>
            <a:r>
              <a:rPr lang="en-US" sz="2400" b="1"/>
              <a:t>Sentences per paragraph: </a:t>
            </a:r>
            <a:r>
              <a:rPr lang="en-US" sz="2400"/>
              <a:t>aim for 2 or fewer</a:t>
            </a:r>
          </a:p>
          <a:p>
            <a:pPr marL="0" indent="0">
              <a:buNone/>
            </a:pPr>
            <a:r>
              <a:rPr lang="en-US" sz="2400" b="1"/>
              <a:t>Word per sentence: </a:t>
            </a:r>
            <a:r>
              <a:rPr lang="en-US" sz="2400"/>
              <a:t>aim for 14 or fewer</a:t>
            </a:r>
          </a:p>
          <a:p>
            <a:pPr marL="0" indent="0">
              <a:buNone/>
            </a:pPr>
            <a:r>
              <a:rPr lang="en-US" sz="2400" b="1"/>
              <a:t>Characters per word:</a:t>
            </a:r>
            <a:r>
              <a:rPr lang="en-US" sz="2400"/>
              <a:t> aim for 5 or less</a:t>
            </a:r>
          </a:p>
          <a:p>
            <a:pPr marL="0" indent="0">
              <a:buNone/>
            </a:pPr>
            <a:br>
              <a:rPr lang="en-US" sz="2400"/>
            </a:br>
            <a:r>
              <a:rPr lang="en-US" sz="2400"/>
              <a:t>It is more important to have short words than short sentences. Words should be a maximum of 2 syllables when possible. (Sometimes this is not possible because of required technical and legal terms.)</a:t>
            </a:r>
          </a:p>
          <a:p>
            <a:pPr marL="0" indent="0">
              <a:buNone/>
            </a:pPr>
            <a:endParaRPr lang="en-US" sz="2400"/>
          </a:p>
          <a:p>
            <a:pPr marL="0" indent="0">
              <a:buNone/>
            </a:pPr>
            <a:br>
              <a:rPr lang="en-US" sz="2400"/>
            </a:br>
            <a:endParaRPr lang="en-US" sz="2400"/>
          </a:p>
        </p:txBody>
      </p:sp>
      <p:pic>
        <p:nvPicPr>
          <p:cNvPr id="4" name="Picture 3">
            <a:extLst>
              <a:ext uri="{FF2B5EF4-FFF2-40B4-BE49-F238E27FC236}">
                <a16:creationId xmlns:a16="http://schemas.microsoft.com/office/drawing/2014/main" id="{ED7BD706-F68F-974B-9862-FE1665E53D46}"/>
              </a:ext>
            </a:extLst>
          </p:cNvPr>
          <p:cNvPicPr>
            <a:picLocks noChangeAspect="1"/>
          </p:cNvPicPr>
          <p:nvPr/>
        </p:nvPicPr>
        <p:blipFill>
          <a:blip r:embed="rId3"/>
          <a:stretch>
            <a:fillRect/>
          </a:stretch>
        </p:blipFill>
        <p:spPr>
          <a:xfrm>
            <a:off x="95247" y="1214440"/>
            <a:ext cx="4239932" cy="4085753"/>
          </a:xfrm>
          <a:prstGeom prst="rect">
            <a:avLst/>
          </a:prstGeom>
        </p:spPr>
      </p:pic>
    </p:spTree>
    <p:extLst>
      <p:ext uri="{BB962C8B-B14F-4D97-AF65-F5344CB8AC3E}">
        <p14:creationId xmlns:p14="http://schemas.microsoft.com/office/powerpoint/2010/main" val="11264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2923953" y="128588"/>
            <a:ext cx="8569842" cy="1014412"/>
          </a:xfrm>
          <a:prstGeom prst="rect">
            <a:avLst/>
          </a:prstGeom>
        </p:spPr>
        <p:txBody>
          <a:bodyPr/>
          <a:lstStyle/>
          <a:p>
            <a:pPr algn="l"/>
            <a:r>
              <a:rPr lang="en-US" sz="4400"/>
              <a:t>Readability Statistics: Readability</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4563785" y="1243017"/>
            <a:ext cx="7532968" cy="5043007"/>
          </a:xfrm>
          <a:prstGeom prst="rect">
            <a:avLst/>
          </a:prstGeom>
        </p:spPr>
        <p:txBody>
          <a:bodyPr>
            <a:noAutofit/>
          </a:bodyPr>
          <a:lstStyle/>
          <a:p>
            <a:pPr marL="0" indent="0">
              <a:buNone/>
            </a:pPr>
            <a:r>
              <a:rPr lang="en-US" sz="2400" b="1"/>
              <a:t>Flesch Reading Ease: </a:t>
            </a:r>
            <a:r>
              <a:rPr lang="en-US" sz="2400"/>
              <a:t>Aim for 60-70 (higher is better)</a:t>
            </a:r>
          </a:p>
          <a:p>
            <a:pPr marL="0" indent="0">
              <a:buNone/>
            </a:pPr>
            <a:r>
              <a:rPr lang="en-US" sz="2400" b="1"/>
              <a:t>Flesch-Kincaid Grade Level </a:t>
            </a:r>
            <a:r>
              <a:rPr lang="en-US" sz="2400"/>
              <a:t>(aim for 6th grade). This is the number to look at first. It is difficult to achieve because we have a lot of long words in our cancer/catastrophic disease research and treatment.</a:t>
            </a:r>
          </a:p>
          <a:p>
            <a:pPr marL="0" indent="0">
              <a:buNone/>
            </a:pPr>
            <a:r>
              <a:rPr lang="en-US" sz="2400" b="1"/>
              <a:t>Passive sentences: </a:t>
            </a:r>
            <a:r>
              <a:rPr lang="en-US" sz="2400"/>
              <a:t>Aim for zero</a:t>
            </a:r>
          </a:p>
          <a:p>
            <a:pPr marL="0" indent="0">
              <a:buNone/>
            </a:pPr>
            <a:endParaRPr lang="en-US" sz="2400"/>
          </a:p>
          <a:p>
            <a:pPr marL="0" indent="0">
              <a:buNone/>
            </a:pPr>
            <a:r>
              <a:rPr lang="en-US" sz="2400"/>
              <a:t>Everybody is rushed and distracted, so regardless of the audience, simpler is always better. Make it easy on readers so that you increase the odds they read it.</a:t>
            </a:r>
          </a:p>
          <a:p>
            <a:pPr marL="0" indent="0">
              <a:buNone/>
            </a:pPr>
            <a:endParaRPr lang="en-US" sz="2400"/>
          </a:p>
          <a:p>
            <a:pPr marL="0" indent="0">
              <a:buNone/>
            </a:pPr>
            <a:br>
              <a:rPr lang="en-US" sz="2400"/>
            </a:br>
            <a:endParaRPr lang="en-US" sz="2400"/>
          </a:p>
        </p:txBody>
      </p:sp>
      <p:pic>
        <p:nvPicPr>
          <p:cNvPr id="4" name="Picture 3">
            <a:extLst>
              <a:ext uri="{FF2B5EF4-FFF2-40B4-BE49-F238E27FC236}">
                <a16:creationId xmlns:a16="http://schemas.microsoft.com/office/drawing/2014/main" id="{ED7BD706-F68F-974B-9862-FE1665E53D46}"/>
              </a:ext>
            </a:extLst>
          </p:cNvPr>
          <p:cNvPicPr>
            <a:picLocks noChangeAspect="1"/>
          </p:cNvPicPr>
          <p:nvPr/>
        </p:nvPicPr>
        <p:blipFill>
          <a:blip r:embed="rId3"/>
          <a:stretch>
            <a:fillRect/>
          </a:stretch>
        </p:blipFill>
        <p:spPr>
          <a:xfrm>
            <a:off x="95247" y="1214440"/>
            <a:ext cx="4239932" cy="4085753"/>
          </a:xfrm>
          <a:prstGeom prst="rect">
            <a:avLst/>
          </a:prstGeom>
        </p:spPr>
      </p:pic>
    </p:spTree>
    <p:extLst>
      <p:ext uri="{BB962C8B-B14F-4D97-AF65-F5344CB8AC3E}">
        <p14:creationId xmlns:p14="http://schemas.microsoft.com/office/powerpoint/2010/main" val="191233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9E9E6CF7-13ED-B84D-8319-B7BE216F7DAC}"/>
              </a:ext>
            </a:extLst>
          </p:cNvPr>
          <p:cNvPicPr>
            <a:picLocks noChangeAspect="1"/>
          </p:cNvPicPr>
          <p:nvPr/>
        </p:nvPicPr>
        <p:blipFill>
          <a:blip r:embed="rId3"/>
          <a:stretch>
            <a:fillRect/>
          </a:stretch>
        </p:blipFill>
        <p:spPr>
          <a:xfrm>
            <a:off x="739345" y="1114424"/>
            <a:ext cx="4196703" cy="5549413"/>
          </a:xfrm>
          <a:prstGeom prst="rect">
            <a:avLst/>
          </a:prstGeom>
        </p:spPr>
      </p:pic>
      <p:pic>
        <p:nvPicPr>
          <p:cNvPr id="11" name="Picture 10" descr="Text, letter&#10;&#10;Description automatically generated">
            <a:extLst>
              <a:ext uri="{FF2B5EF4-FFF2-40B4-BE49-F238E27FC236}">
                <a16:creationId xmlns:a16="http://schemas.microsoft.com/office/drawing/2014/main" id="{26A38BC7-11F6-0748-8753-BD361D9B74E7}"/>
              </a:ext>
            </a:extLst>
          </p:cNvPr>
          <p:cNvPicPr>
            <a:picLocks noChangeAspect="1"/>
          </p:cNvPicPr>
          <p:nvPr/>
        </p:nvPicPr>
        <p:blipFill>
          <a:blip r:embed="rId4"/>
          <a:stretch>
            <a:fillRect/>
          </a:stretch>
        </p:blipFill>
        <p:spPr>
          <a:xfrm>
            <a:off x="218815" y="3675397"/>
            <a:ext cx="5320126" cy="1712013"/>
          </a:xfrm>
          <a:prstGeom prst="rect">
            <a:avLst/>
          </a:prstGeom>
          <a:ln>
            <a:solidFill>
              <a:schemeClr val="tx1"/>
            </a:solidFill>
          </a:ln>
        </p:spPr>
      </p:pic>
      <p:pic>
        <p:nvPicPr>
          <p:cNvPr id="17" name="Picture 16" descr="Graphical user interface, application&#10;&#10;Description automatically generated">
            <a:extLst>
              <a:ext uri="{FF2B5EF4-FFF2-40B4-BE49-F238E27FC236}">
                <a16:creationId xmlns:a16="http://schemas.microsoft.com/office/drawing/2014/main" id="{5E94AD04-438D-A54E-9405-2B2E89B4671B}"/>
              </a:ext>
            </a:extLst>
          </p:cNvPr>
          <p:cNvPicPr>
            <a:picLocks noChangeAspect="1"/>
          </p:cNvPicPr>
          <p:nvPr/>
        </p:nvPicPr>
        <p:blipFill>
          <a:blip r:embed="rId5"/>
          <a:stretch>
            <a:fillRect/>
          </a:stretch>
        </p:blipFill>
        <p:spPr>
          <a:xfrm>
            <a:off x="5772150" y="124032"/>
            <a:ext cx="6201035" cy="6359781"/>
          </a:xfrm>
          <a:prstGeom prst="rect">
            <a:avLst/>
          </a:prstGeom>
        </p:spPr>
      </p:pic>
    </p:spTree>
    <p:extLst>
      <p:ext uri="{BB962C8B-B14F-4D97-AF65-F5344CB8AC3E}">
        <p14:creationId xmlns:p14="http://schemas.microsoft.com/office/powerpoint/2010/main" val="403149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screenshot, document&#10;&#10;Description automatically generated">
            <a:extLst>
              <a:ext uri="{FF2B5EF4-FFF2-40B4-BE49-F238E27FC236}">
                <a16:creationId xmlns:a16="http://schemas.microsoft.com/office/drawing/2014/main" id="{81EE4098-08A5-4148-9AFE-C202D7906001}"/>
              </a:ext>
            </a:extLst>
          </p:cNvPr>
          <p:cNvPicPr>
            <a:picLocks noChangeAspect="1"/>
          </p:cNvPicPr>
          <p:nvPr/>
        </p:nvPicPr>
        <p:blipFill>
          <a:blip r:embed="rId3"/>
          <a:stretch>
            <a:fillRect/>
          </a:stretch>
        </p:blipFill>
        <p:spPr>
          <a:xfrm>
            <a:off x="254566" y="1017094"/>
            <a:ext cx="4936100" cy="5641258"/>
          </a:xfrm>
          <a:prstGeom prst="rect">
            <a:avLst/>
          </a:prstGeom>
        </p:spPr>
      </p:pic>
      <p:pic>
        <p:nvPicPr>
          <p:cNvPr id="6" name="Picture 5" descr="Text, table&#10;&#10;Description automatically generated">
            <a:extLst>
              <a:ext uri="{FF2B5EF4-FFF2-40B4-BE49-F238E27FC236}">
                <a16:creationId xmlns:a16="http://schemas.microsoft.com/office/drawing/2014/main" id="{2ACB4DDD-F833-F343-B5DD-D377A5F4B7A9}"/>
              </a:ext>
            </a:extLst>
          </p:cNvPr>
          <p:cNvPicPr>
            <a:picLocks noChangeAspect="1"/>
          </p:cNvPicPr>
          <p:nvPr/>
        </p:nvPicPr>
        <p:blipFill>
          <a:blip r:embed="rId4"/>
          <a:stretch>
            <a:fillRect/>
          </a:stretch>
        </p:blipFill>
        <p:spPr>
          <a:xfrm>
            <a:off x="5644381" y="205408"/>
            <a:ext cx="6293053" cy="6163196"/>
          </a:xfrm>
          <a:prstGeom prst="rect">
            <a:avLst/>
          </a:prstGeom>
        </p:spPr>
      </p:pic>
    </p:spTree>
    <p:extLst>
      <p:ext uri="{BB962C8B-B14F-4D97-AF65-F5344CB8AC3E}">
        <p14:creationId xmlns:p14="http://schemas.microsoft.com/office/powerpoint/2010/main" val="429123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3019645" y="120576"/>
            <a:ext cx="8715155" cy="932047"/>
          </a:xfrm>
          <a:prstGeom prst="rect">
            <a:avLst/>
          </a:prstGeom>
        </p:spPr>
        <p:txBody>
          <a:bodyPr/>
          <a:lstStyle/>
          <a:p>
            <a:pPr algn="l"/>
            <a:r>
              <a:rPr lang="en-US" sz="4400"/>
              <a:t>Example 1: Patient Instruction</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177210" y="1253330"/>
            <a:ext cx="9849106" cy="5211638"/>
          </a:xfrm>
          <a:prstGeom prst="rect">
            <a:avLst/>
          </a:prstGeom>
        </p:spPr>
        <p:txBody>
          <a:bodyPr/>
          <a:lstStyle/>
          <a:p>
            <a:pPr marL="0" indent="0">
              <a:buNone/>
            </a:pPr>
            <a:r>
              <a:rPr lang="en-US" sz="3200" b="1"/>
              <a:t>Scenario: </a:t>
            </a:r>
            <a:r>
              <a:rPr lang="en-US" sz="3200"/>
              <a:t>You are scheduled for a surgical procedure tomorrow. A bottle of liquid is given to you along with a pre-operative instruction sheet that says: </a:t>
            </a:r>
          </a:p>
          <a:p>
            <a:pPr marL="0" indent="0">
              <a:buNone/>
            </a:pPr>
            <a:endParaRPr lang="en-US" sz="3200" i="1"/>
          </a:p>
          <a:p>
            <a:pPr marL="0" indent="0">
              <a:buNone/>
            </a:pPr>
            <a:r>
              <a:rPr lang="en-US" sz="3200" i="1"/>
              <a:t>“12 hours before your procedure, cleanse your body with this fluid.”</a:t>
            </a:r>
          </a:p>
          <a:p>
            <a:pPr marL="0" indent="0">
              <a:buNone/>
            </a:pPr>
            <a:endParaRPr lang="en-US" sz="3200"/>
          </a:p>
          <a:p>
            <a:pPr marL="0" indent="0">
              <a:buNone/>
            </a:pPr>
            <a:r>
              <a:rPr lang="en-US" sz="3200" b="1"/>
              <a:t>What do you do? </a:t>
            </a:r>
          </a:p>
        </p:txBody>
      </p:sp>
      <p:pic>
        <p:nvPicPr>
          <p:cNvPr id="4" name="Picture 2">
            <a:extLst>
              <a:ext uri="{FF2B5EF4-FFF2-40B4-BE49-F238E27FC236}">
                <a16:creationId xmlns:a16="http://schemas.microsoft.com/office/drawing/2014/main" id="{9EADE19D-91FD-EB98-C0AC-5D695D3A6388}"/>
              </a:ext>
            </a:extLst>
          </p:cNvPr>
          <p:cNvPicPr>
            <a:picLocks noChangeAspect="1" noChangeArrowheads="1" noCrop="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9833113" y="2512941"/>
            <a:ext cx="2511287" cy="25112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47332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ADE19D-91FD-EB98-C0AC-5D695D3A6388}"/>
              </a:ext>
            </a:extLst>
          </p:cNvPr>
          <p:cNvPicPr>
            <a:picLocks noChangeAspect="1" noChangeArrowheads="1" noCrop="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4840356" y="2432729"/>
            <a:ext cx="2511287" cy="251128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762755-0957-C5E5-9A4F-C2D4DB682DC6}"/>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6364" y="1957829"/>
            <a:ext cx="4315067" cy="4315067"/>
          </a:xfrm>
          <a:prstGeom prst="rect">
            <a:avLst/>
          </a:prstGeom>
        </p:spPr>
      </p:pic>
      <p:pic>
        <p:nvPicPr>
          <p:cNvPr id="6" name="Picture 5">
            <a:extLst>
              <a:ext uri="{FF2B5EF4-FFF2-40B4-BE49-F238E27FC236}">
                <a16:creationId xmlns:a16="http://schemas.microsoft.com/office/drawing/2014/main" id="{9780FBF5-1534-B8D7-7E80-0555A06D7590}"/>
              </a:ext>
            </a:extLst>
          </p:cNvPr>
          <p:cNvPicPr>
            <a:picLocks noChangeAspect="1"/>
          </p:cNvPicPr>
          <p:nvPr/>
        </p:nvPicPr>
        <p:blipFill>
          <a:blip r:embed="rId5"/>
          <a:stretch>
            <a:fillRect/>
          </a:stretch>
        </p:blipFill>
        <p:spPr>
          <a:xfrm>
            <a:off x="7143096" y="1216144"/>
            <a:ext cx="5211579" cy="5201131"/>
          </a:xfrm>
          <a:prstGeom prst="rect">
            <a:avLst/>
          </a:prstGeom>
        </p:spPr>
      </p:pic>
    </p:spTree>
    <p:extLst>
      <p:ext uri="{BB962C8B-B14F-4D97-AF65-F5344CB8AC3E}">
        <p14:creationId xmlns:p14="http://schemas.microsoft.com/office/powerpoint/2010/main" val="321974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CA"/>
              <a:t>						</a:t>
            </a:r>
            <a:r>
              <a:rPr lang="en-CA" sz="4900"/>
              <a:t>Example 1: Patient Instruction</a:t>
            </a:r>
          </a:p>
        </p:txBody>
      </p:sp>
      <p:sp>
        <p:nvSpPr>
          <p:cNvPr id="10" name="Rectangle 9"/>
          <p:cNvSpPr/>
          <p:nvPr/>
        </p:nvSpPr>
        <p:spPr bwMode="auto">
          <a:xfrm>
            <a:off x="2849040" y="4543820"/>
            <a:ext cx="609600" cy="710626"/>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CA" sz="2400">
              <a:solidFill>
                <a:srgbClr val="3848A3"/>
              </a:solidFill>
              <a:latin typeface="Times New Roman" charset="0"/>
              <a:ea typeface="ＭＳ Ｐゴシック" charset="0"/>
            </a:endParaRPr>
          </a:p>
        </p:txBody>
      </p:sp>
      <p:sp>
        <p:nvSpPr>
          <p:cNvPr id="11" name="Rectangle 10"/>
          <p:cNvSpPr/>
          <p:nvPr/>
        </p:nvSpPr>
        <p:spPr>
          <a:xfrm>
            <a:off x="272493" y="1332090"/>
            <a:ext cx="7757082" cy="3262432"/>
          </a:xfrm>
          <a:prstGeom prst="rect">
            <a:avLst/>
          </a:prstGeom>
        </p:spPr>
        <p:txBody>
          <a:bodyPr wrap="square">
            <a:spAutoFit/>
          </a:bodyPr>
          <a:lstStyle/>
          <a:p>
            <a:r>
              <a:rPr lang="en-CA" sz="2800"/>
              <a:t>Impact of “minor” miscommunication not so minor:</a:t>
            </a:r>
          </a:p>
          <a:p>
            <a:endParaRPr lang="en-CA" sz="2800"/>
          </a:p>
          <a:p>
            <a:pPr marL="342900" indent="-342900">
              <a:buFont typeface="Arial"/>
              <a:buChar char="•"/>
            </a:pPr>
            <a:r>
              <a:rPr lang="en-CA" sz="2800"/>
              <a:t>Costs to patient – delayed treatment, time off work and potentially loss of wages, out of pocket expenses for transportation and parking</a:t>
            </a:r>
          </a:p>
          <a:p>
            <a:pPr>
              <a:lnSpc>
                <a:spcPts val="1200"/>
              </a:lnSpc>
            </a:pPr>
            <a:endParaRPr lang="en-CA" sz="2800"/>
          </a:p>
          <a:p>
            <a:pPr marL="342900" indent="-342900">
              <a:buFont typeface="Arial"/>
              <a:buChar char="•"/>
            </a:pPr>
            <a:r>
              <a:rPr lang="en-CA" sz="2800"/>
              <a:t>Costs to health care system – underutilized surgical suite, wasted human resources</a:t>
            </a:r>
          </a:p>
        </p:txBody>
      </p:sp>
      <p:pic>
        <p:nvPicPr>
          <p:cNvPr id="12" name="Picture 11"/>
          <p:cNvPicPr>
            <a:picLocks noChangeAspect="1"/>
          </p:cNvPicPr>
          <p:nvPr/>
        </p:nvPicPr>
        <p:blipFill>
          <a:blip r:embed="rId3"/>
          <a:stretch>
            <a:fillRect/>
          </a:stretch>
        </p:blipFill>
        <p:spPr>
          <a:xfrm>
            <a:off x="6552896" y="1071332"/>
            <a:ext cx="5807639" cy="5795996"/>
          </a:xfrm>
          <a:prstGeom prst="rect">
            <a:avLst/>
          </a:prstGeom>
        </p:spPr>
      </p:pic>
      <p:pic>
        <p:nvPicPr>
          <p:cNvPr id="13" name="Picture 12"/>
          <p:cNvPicPr>
            <a:picLocks noChangeAspect="1"/>
          </p:cNvPicPr>
          <p:nvPr/>
        </p:nvPicPr>
        <p:blipFill>
          <a:blip r:embed="rId4">
            <a:duotone>
              <a:prstClr val="black"/>
              <a:schemeClr val="accent2">
                <a:tint val="45000"/>
                <a:satMod val="400000"/>
              </a:schemeClr>
            </a:duotone>
          </a:blip>
          <a:stretch>
            <a:fillRect/>
          </a:stretch>
        </p:blipFill>
        <p:spPr>
          <a:xfrm>
            <a:off x="7912801" y="5632253"/>
            <a:ext cx="1011569" cy="1021890"/>
          </a:xfrm>
          <a:prstGeom prst="rect">
            <a:avLst/>
          </a:prstGeom>
        </p:spPr>
      </p:pic>
    </p:spTree>
    <p:extLst>
      <p:ext uri="{BB962C8B-B14F-4D97-AF65-F5344CB8AC3E}">
        <p14:creationId xmlns:p14="http://schemas.microsoft.com/office/powerpoint/2010/main" val="352684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F7C9-A00B-9BB9-5F85-1244FC766AFF}"/>
              </a:ext>
            </a:extLst>
          </p:cNvPr>
          <p:cNvSpPr>
            <a:spLocks noGrp="1"/>
          </p:cNvSpPr>
          <p:nvPr>
            <p:ph type="title" idx="4294967295"/>
          </p:nvPr>
        </p:nvSpPr>
        <p:spPr>
          <a:xfrm>
            <a:off x="3019645" y="120576"/>
            <a:ext cx="8715155" cy="932047"/>
          </a:xfrm>
          <a:prstGeom prst="rect">
            <a:avLst/>
          </a:prstGeom>
        </p:spPr>
        <p:txBody>
          <a:bodyPr/>
          <a:lstStyle/>
          <a:p>
            <a:pPr algn="l"/>
            <a:r>
              <a:rPr lang="en-US" sz="4400"/>
              <a:t>Example 2: Patient Instruction</a:t>
            </a:r>
          </a:p>
        </p:txBody>
      </p:sp>
      <p:sp>
        <p:nvSpPr>
          <p:cNvPr id="3" name="Content Placeholder 2">
            <a:extLst>
              <a:ext uri="{FF2B5EF4-FFF2-40B4-BE49-F238E27FC236}">
                <a16:creationId xmlns:a16="http://schemas.microsoft.com/office/drawing/2014/main" id="{9CA0CF6F-0D23-E647-685D-7C79223641A9}"/>
              </a:ext>
            </a:extLst>
          </p:cNvPr>
          <p:cNvSpPr>
            <a:spLocks noGrp="1"/>
          </p:cNvSpPr>
          <p:nvPr>
            <p:ph idx="4294967295"/>
          </p:nvPr>
        </p:nvSpPr>
        <p:spPr>
          <a:xfrm>
            <a:off x="177210" y="1253330"/>
            <a:ext cx="9849106" cy="5211638"/>
          </a:xfrm>
          <a:prstGeom prst="rect">
            <a:avLst/>
          </a:prstGeom>
        </p:spPr>
        <p:txBody>
          <a:bodyPr/>
          <a:lstStyle/>
          <a:p>
            <a:pPr marL="0" indent="0">
              <a:buNone/>
            </a:pPr>
            <a:r>
              <a:rPr lang="en-US" sz="3200" b="1"/>
              <a:t>Scenario: </a:t>
            </a:r>
            <a:r>
              <a:rPr lang="en-US" sz="3200"/>
              <a:t>A little boy has an ear infection and needs antibiotics. The parent was given instructions to give the boy 2 pills a day for his ear infection. The parent put the pills in the child’s ear. </a:t>
            </a:r>
          </a:p>
          <a:p>
            <a:pPr marL="0" indent="0">
              <a:buNone/>
            </a:pPr>
            <a:endParaRPr lang="en-US" sz="3200" b="1"/>
          </a:p>
          <a:p>
            <a:pPr marL="0" indent="0">
              <a:buNone/>
            </a:pPr>
            <a:r>
              <a:rPr lang="en-US" sz="3200" b="1"/>
              <a:t>What are some possible reasons this happened?</a:t>
            </a:r>
          </a:p>
          <a:p>
            <a:pPr marL="0" indent="0">
              <a:buNone/>
            </a:pPr>
            <a:endParaRPr lang="en-US" sz="3200"/>
          </a:p>
        </p:txBody>
      </p:sp>
      <p:pic>
        <p:nvPicPr>
          <p:cNvPr id="10" name="Graphic 9" descr="Medicine outline">
            <a:extLst>
              <a:ext uri="{FF2B5EF4-FFF2-40B4-BE49-F238E27FC236}">
                <a16:creationId xmlns:a16="http://schemas.microsoft.com/office/drawing/2014/main" id="{4639EDC9-5C73-29BC-29A1-26A6FE93D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316" y="3859149"/>
            <a:ext cx="2269958" cy="2269958"/>
          </a:xfrm>
          <a:prstGeom prst="rect">
            <a:avLst/>
          </a:prstGeom>
        </p:spPr>
      </p:pic>
    </p:spTree>
    <p:extLst>
      <p:ext uri="{BB962C8B-B14F-4D97-AF65-F5344CB8AC3E}">
        <p14:creationId xmlns:p14="http://schemas.microsoft.com/office/powerpoint/2010/main" val="416097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930123" y="166255"/>
            <a:ext cx="8991801" cy="979639"/>
          </a:xfrm>
          <a:prstGeom prst="rect">
            <a:avLst/>
          </a:prstGeom>
        </p:spPr>
        <p:txBody>
          <a:bodyPr/>
          <a:lstStyle/>
          <a:p>
            <a:pPr algn="l"/>
            <a:r>
              <a:rPr lang="en-US" sz="4400"/>
              <a:t>Activity: Creating a Study Flyer</a:t>
            </a:r>
          </a:p>
        </p:txBody>
      </p:sp>
      <p:sp>
        <p:nvSpPr>
          <p:cNvPr id="3" name="Content Placeholder 2">
            <a:extLst>
              <a:ext uri="{FF2B5EF4-FFF2-40B4-BE49-F238E27FC236}">
                <a16:creationId xmlns:a16="http://schemas.microsoft.com/office/drawing/2014/main" id="{6F575ED8-25D6-41D2-824A-94A8028DA7E9}"/>
              </a:ext>
            </a:extLst>
          </p:cNvPr>
          <p:cNvSpPr>
            <a:spLocks noGrp="1"/>
          </p:cNvSpPr>
          <p:nvPr>
            <p:ph idx="4294967295"/>
          </p:nvPr>
        </p:nvSpPr>
        <p:spPr>
          <a:xfrm>
            <a:off x="277792" y="1298053"/>
            <a:ext cx="11644132" cy="5074612"/>
          </a:xfrm>
          <a:prstGeom prst="rect">
            <a:avLst/>
          </a:prstGeom>
        </p:spPr>
        <p:txBody>
          <a:bodyPr>
            <a:normAutofit fontScale="85000" lnSpcReduction="20000"/>
          </a:bodyPr>
          <a:lstStyle/>
          <a:p>
            <a:pPr marL="0" indent="0">
              <a:buNone/>
            </a:pPr>
            <a:r>
              <a:rPr lang="en-US" sz="3200" b="1"/>
              <a:t>Scenario: </a:t>
            </a:r>
            <a:r>
              <a:rPr lang="en-US" sz="3200"/>
              <a:t>You need to create a flyer to recruit participants for a weight loss study.</a:t>
            </a:r>
          </a:p>
          <a:p>
            <a:pPr marL="0" indent="0">
              <a:buNone/>
            </a:pPr>
            <a:endParaRPr lang="en-US" sz="3200" i="1"/>
          </a:p>
          <a:p>
            <a:pPr marL="0" indent="0">
              <a:buNone/>
            </a:pPr>
            <a:r>
              <a:rPr lang="en-US" sz="3200" b="1"/>
              <a:t>Which of the following should </a:t>
            </a:r>
            <a:r>
              <a:rPr lang="en-US" sz="3200" b="1" i="1"/>
              <a:t>not</a:t>
            </a:r>
            <a:r>
              <a:rPr lang="en-US" sz="3200" b="1"/>
              <a:t> be included on the flyer?</a:t>
            </a:r>
            <a:r>
              <a:rPr lang="en-US" sz="3200"/>
              <a:t> Put your answer in the chat. </a:t>
            </a:r>
          </a:p>
          <a:p>
            <a:pPr marL="0" indent="0">
              <a:buNone/>
            </a:pPr>
            <a:endParaRPr lang="en-US" sz="3200"/>
          </a:p>
          <a:p>
            <a:pPr marL="514350" indent="-514350">
              <a:buFont typeface="+mj-lt"/>
              <a:buAutoNum type="alphaUcPeriod"/>
            </a:pPr>
            <a:r>
              <a:rPr lang="en-US" sz="3200">
                <a:ea typeface="Calibri"/>
                <a:cs typeface="Calibri"/>
              </a:rPr>
              <a:t>The purpose of the research</a:t>
            </a:r>
          </a:p>
          <a:p>
            <a:pPr marL="514350" indent="-514350">
              <a:buFont typeface="+mj-lt"/>
              <a:buAutoNum type="alphaUcPeriod"/>
            </a:pPr>
            <a:r>
              <a:rPr lang="en-US" sz="3200">
                <a:ea typeface="Calibri"/>
                <a:cs typeface="Calibri"/>
              </a:rPr>
              <a:t>The condition under study</a:t>
            </a:r>
          </a:p>
          <a:p>
            <a:pPr marL="514350" indent="-514350">
              <a:buFont typeface="+mj-lt"/>
              <a:buAutoNum type="alphaUcPeriod"/>
            </a:pPr>
            <a:r>
              <a:rPr lang="en-US" sz="3200">
                <a:ea typeface="Calibri"/>
                <a:cs typeface="Calibri"/>
              </a:rPr>
              <a:t>Monetary incentive</a:t>
            </a:r>
          </a:p>
          <a:p>
            <a:pPr marL="514350" indent="-514350">
              <a:buFont typeface="+mj-lt"/>
              <a:buAutoNum type="alphaUcPeriod"/>
            </a:pPr>
            <a:r>
              <a:rPr lang="en-US" sz="3200">
                <a:ea typeface="Calibri"/>
                <a:cs typeface="Calibri"/>
              </a:rPr>
              <a:t>A summary of eligibility criteria</a:t>
            </a:r>
          </a:p>
          <a:p>
            <a:pPr marL="514350" indent="-514350">
              <a:buFont typeface="+mj-lt"/>
              <a:buAutoNum type="alphaUcPeriod"/>
            </a:pPr>
            <a:r>
              <a:rPr lang="en-US" sz="3200">
                <a:ea typeface="Calibri"/>
                <a:cs typeface="Calibri"/>
              </a:rPr>
              <a:t>A general description of time commitment for the trial</a:t>
            </a:r>
          </a:p>
          <a:p>
            <a:pPr marL="514350" indent="-514350">
              <a:buFont typeface="+mj-lt"/>
              <a:buAutoNum type="alphaUcPeriod"/>
            </a:pPr>
            <a:r>
              <a:rPr lang="en-US" sz="3200">
                <a:ea typeface="+mn-lt"/>
                <a:cs typeface="+mn-lt"/>
              </a:rPr>
              <a:t>The name and address of the research site</a:t>
            </a:r>
          </a:p>
          <a:p>
            <a:pPr marL="514350" indent="-514350">
              <a:buFont typeface="+mj-lt"/>
              <a:buAutoNum type="alphaUcPeriod"/>
            </a:pPr>
            <a:r>
              <a:rPr lang="en-US" sz="3200">
                <a:ea typeface="Calibri"/>
                <a:cs typeface="Calibri"/>
              </a:rPr>
              <a:t>Who to contact for more information</a:t>
            </a:r>
          </a:p>
        </p:txBody>
      </p:sp>
    </p:spTree>
    <p:extLst>
      <p:ext uri="{BB962C8B-B14F-4D97-AF65-F5344CB8AC3E}">
        <p14:creationId xmlns:p14="http://schemas.microsoft.com/office/powerpoint/2010/main" val="354436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913321" y="99311"/>
            <a:ext cx="9112101" cy="930275"/>
          </a:xfrm>
          <a:prstGeom prst="rect">
            <a:avLst/>
          </a:prstGeom>
        </p:spPr>
        <p:txBody>
          <a:bodyPr>
            <a:noAutofit/>
          </a:bodyPr>
          <a:lstStyle/>
          <a:p>
            <a:pPr algn="l"/>
            <a:r>
              <a:rPr lang="en-US" sz="4400"/>
              <a:t>What are patient facing materials?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285750" y="1414682"/>
            <a:ext cx="11739672" cy="4770585"/>
          </a:xfrm>
          <a:prstGeom prst="rect">
            <a:avLst/>
          </a:prstGeom>
        </p:spPr>
        <p:txBody>
          <a:bodyPr/>
          <a:lstStyle/>
          <a:p>
            <a:pPr marL="0" indent="0">
              <a:buNone/>
            </a:pPr>
            <a:r>
              <a:rPr lang="en-US" sz="3200" b="1"/>
              <a:t>Activity #1: </a:t>
            </a:r>
            <a:r>
              <a:rPr lang="en-US" sz="3200"/>
              <a:t>Using the chat, list some examples of patient-facing communications used in clinical research.</a:t>
            </a:r>
          </a:p>
          <a:p>
            <a:pPr marL="0" indent="0">
              <a:buNone/>
            </a:pPr>
            <a:endParaRPr lang="en-US" sz="2800"/>
          </a:p>
        </p:txBody>
      </p:sp>
    </p:spTree>
    <p:extLst>
      <p:ext uri="{BB962C8B-B14F-4D97-AF65-F5344CB8AC3E}">
        <p14:creationId xmlns:p14="http://schemas.microsoft.com/office/powerpoint/2010/main" val="350529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854036" y="180109"/>
            <a:ext cx="9130145" cy="969818"/>
          </a:xfrm>
          <a:prstGeom prst="rect">
            <a:avLst/>
          </a:prstGeom>
        </p:spPr>
        <p:txBody>
          <a:bodyPr/>
          <a:lstStyle/>
          <a:p>
            <a:pPr algn="l"/>
            <a:r>
              <a:rPr lang="en-US" sz="4400"/>
              <a:t>Example #1</a:t>
            </a:r>
          </a:p>
        </p:txBody>
      </p:sp>
      <p:sp>
        <p:nvSpPr>
          <p:cNvPr id="3" name="Content Placeholder 2">
            <a:extLst>
              <a:ext uri="{FF2B5EF4-FFF2-40B4-BE49-F238E27FC236}">
                <a16:creationId xmlns:a16="http://schemas.microsoft.com/office/drawing/2014/main" id="{6F575ED8-25D6-41D2-824A-94A8028DA7E9}"/>
              </a:ext>
            </a:extLst>
          </p:cNvPr>
          <p:cNvSpPr>
            <a:spLocks noGrp="1"/>
          </p:cNvSpPr>
          <p:nvPr>
            <p:ph idx="4294967295"/>
          </p:nvPr>
        </p:nvSpPr>
        <p:spPr>
          <a:xfrm>
            <a:off x="7703127" y="1276158"/>
            <a:ext cx="4294909" cy="4792133"/>
          </a:xfrm>
          <a:prstGeom prst="rect">
            <a:avLst/>
          </a:prstGeom>
        </p:spPr>
        <p:txBody>
          <a:bodyPr>
            <a:normAutofit/>
          </a:bodyPr>
          <a:lstStyle/>
          <a:p>
            <a:pPr marL="0" indent="0">
              <a:buNone/>
            </a:pPr>
            <a:r>
              <a:rPr lang="en-US" sz="3000" b="1"/>
              <a:t>Is this ready for IRB approval?</a:t>
            </a:r>
          </a:p>
          <a:p>
            <a:pPr marL="0" indent="0">
              <a:buNone/>
            </a:pPr>
            <a:endParaRPr lang="en-US" sz="2800"/>
          </a:p>
        </p:txBody>
      </p:sp>
      <p:sp>
        <p:nvSpPr>
          <p:cNvPr id="5" name="Rectangle 4">
            <a:extLst>
              <a:ext uri="{FF2B5EF4-FFF2-40B4-BE49-F238E27FC236}">
                <a16:creationId xmlns:a16="http://schemas.microsoft.com/office/drawing/2014/main" id="{792444F7-07B4-1679-B59A-5BD81704B772}"/>
              </a:ext>
            </a:extLst>
          </p:cNvPr>
          <p:cNvSpPr/>
          <p:nvPr/>
        </p:nvSpPr>
        <p:spPr>
          <a:xfrm>
            <a:off x="110838" y="1273132"/>
            <a:ext cx="7426036" cy="47951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defTabSz="544237">
              <a:spcBef>
                <a:spcPct val="20000"/>
              </a:spcBef>
            </a:pPr>
            <a:r>
              <a:rPr lang="en-US" sz="3200" b="1">
                <a:solidFill>
                  <a:prstClr val="black"/>
                </a:solidFill>
              </a:rPr>
              <a:t>Lose Weight Fast and Receive Cash!!!</a:t>
            </a:r>
          </a:p>
          <a:p>
            <a:pPr lvl="0" algn="ctr" defTabSz="544237">
              <a:spcBef>
                <a:spcPct val="20000"/>
              </a:spcBef>
            </a:pPr>
            <a:r>
              <a:rPr lang="en-US" sz="2400">
                <a:solidFill>
                  <a:prstClr val="black"/>
                </a:solidFill>
              </a:rPr>
              <a:t>Join an existing weight-loss study.</a:t>
            </a:r>
          </a:p>
          <a:p>
            <a:pPr marL="342900" lvl="0" indent="-342900" defTabSz="544237">
              <a:spcBef>
                <a:spcPct val="20000"/>
              </a:spcBef>
              <a:buFont typeface="Arial" panose="020B0604020202020204" pitchFamily="34" charset="0"/>
              <a:buChar char="•"/>
            </a:pPr>
            <a:r>
              <a:rPr lang="en-US" sz="2400" i="1">
                <a:solidFill>
                  <a:prstClr val="black"/>
                </a:solidFill>
              </a:rPr>
              <a:t>Are you a teenager?</a:t>
            </a:r>
          </a:p>
          <a:p>
            <a:pPr marL="342900" lvl="0" indent="-342900" defTabSz="544237">
              <a:spcBef>
                <a:spcPct val="20000"/>
              </a:spcBef>
              <a:buFont typeface="Arial" panose="020B0604020202020204" pitchFamily="34" charset="0"/>
              <a:buChar char="•"/>
            </a:pPr>
            <a:r>
              <a:rPr lang="en-US" sz="2400" i="1">
                <a:solidFill>
                  <a:prstClr val="black"/>
                </a:solidFill>
              </a:rPr>
              <a:t>Are you fat and want to lose weight?</a:t>
            </a:r>
          </a:p>
          <a:p>
            <a:pPr lvl="0" defTabSz="544237">
              <a:spcBef>
                <a:spcPct val="20000"/>
              </a:spcBef>
            </a:pPr>
            <a:r>
              <a:rPr lang="en-US" sz="2400" i="1">
                <a:solidFill>
                  <a:prstClr val="black"/>
                </a:solidFill>
              </a:rPr>
              <a:t>If you answered YES to these questions, you may qualify to participate in a weight loss study.</a:t>
            </a:r>
          </a:p>
          <a:p>
            <a:pPr lvl="0" defTabSz="544237">
              <a:spcBef>
                <a:spcPct val="20000"/>
              </a:spcBef>
            </a:pPr>
            <a:r>
              <a:rPr lang="en-US" sz="2400" i="1">
                <a:solidFill>
                  <a:prstClr val="black"/>
                </a:solidFill>
              </a:rPr>
              <a:t>You will receive a free medical evaluation and participate in a cutting-edge nutrition program.</a:t>
            </a:r>
          </a:p>
          <a:p>
            <a:pPr lvl="0" defTabSz="544237">
              <a:spcBef>
                <a:spcPct val="20000"/>
              </a:spcBef>
            </a:pPr>
            <a:r>
              <a:rPr lang="en-US" sz="2400" i="1">
                <a:solidFill>
                  <a:prstClr val="black"/>
                </a:solidFill>
              </a:rPr>
              <a:t>You will also receive $$$ money $$$ and parking vouchers. No medications will be given.</a:t>
            </a:r>
          </a:p>
          <a:p>
            <a:pPr lvl="0" defTabSz="544237">
              <a:spcBef>
                <a:spcPct val="20000"/>
              </a:spcBef>
            </a:pPr>
            <a:r>
              <a:rPr lang="en-US" sz="2400" i="1">
                <a:solidFill>
                  <a:prstClr val="black"/>
                </a:solidFill>
              </a:rPr>
              <a:t>Call (213) 456-9870 for more information.</a:t>
            </a:r>
          </a:p>
        </p:txBody>
      </p:sp>
    </p:spTree>
    <p:extLst>
      <p:ext uri="{BB962C8B-B14F-4D97-AF65-F5344CB8AC3E}">
        <p14:creationId xmlns:p14="http://schemas.microsoft.com/office/powerpoint/2010/main" val="202098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B55-70AA-4EBD-BDC3-A7C09F1ED027}"/>
              </a:ext>
            </a:extLst>
          </p:cNvPr>
          <p:cNvSpPr>
            <a:spLocks noGrp="1"/>
          </p:cNvSpPr>
          <p:nvPr>
            <p:ph type="title" idx="4294967295"/>
          </p:nvPr>
        </p:nvSpPr>
        <p:spPr>
          <a:xfrm>
            <a:off x="2810933" y="169332"/>
            <a:ext cx="9093200" cy="1174485"/>
          </a:xfrm>
          <a:prstGeom prst="rect">
            <a:avLst/>
          </a:prstGeom>
        </p:spPr>
        <p:txBody>
          <a:bodyPr/>
          <a:lstStyle/>
          <a:p>
            <a:pPr algn="l"/>
            <a:r>
              <a:rPr lang="en-US" sz="4400"/>
              <a:t>Example #1: IRB </a:t>
            </a:r>
            <a:r>
              <a:rPr lang="en-US" sz="4400" i="1"/>
              <a:t>not</a:t>
            </a:r>
            <a:r>
              <a:rPr lang="en-US" sz="4400"/>
              <a:t> approved</a:t>
            </a:r>
          </a:p>
        </p:txBody>
      </p:sp>
      <p:sp>
        <p:nvSpPr>
          <p:cNvPr id="3" name="Content Placeholder 2">
            <a:extLst>
              <a:ext uri="{FF2B5EF4-FFF2-40B4-BE49-F238E27FC236}">
                <a16:creationId xmlns:a16="http://schemas.microsoft.com/office/drawing/2014/main" id="{EF2FC882-AF3D-4863-81DD-BC3EFCC19742}"/>
              </a:ext>
            </a:extLst>
          </p:cNvPr>
          <p:cNvSpPr>
            <a:spLocks noGrp="1"/>
          </p:cNvSpPr>
          <p:nvPr>
            <p:ph idx="4294967295"/>
          </p:nvPr>
        </p:nvSpPr>
        <p:spPr>
          <a:xfrm>
            <a:off x="220134" y="1343817"/>
            <a:ext cx="11751732" cy="4938450"/>
          </a:xfrm>
          <a:prstGeom prst="rect">
            <a:avLst/>
          </a:prstGeom>
        </p:spPr>
        <p:txBody>
          <a:bodyPr>
            <a:normAutofit lnSpcReduction="10000"/>
          </a:bodyPr>
          <a:lstStyle/>
          <a:p>
            <a:pPr marL="514350" indent="-514350">
              <a:buFont typeface="+mj-lt"/>
              <a:buAutoNum type="arabicPeriod"/>
            </a:pPr>
            <a:r>
              <a:rPr lang="en-US" sz="2800"/>
              <a:t>The advertisement is misleading concerning its purpose.</a:t>
            </a:r>
          </a:p>
          <a:p>
            <a:pPr marL="514350" indent="-514350">
              <a:buFont typeface="+mj-lt"/>
              <a:buAutoNum type="arabicPeriod"/>
            </a:pPr>
            <a:r>
              <a:rPr lang="en-US" sz="2800"/>
              <a:t>There is an emphasis on monetary compensation.</a:t>
            </a:r>
          </a:p>
          <a:p>
            <a:pPr marL="514350" indent="-514350">
              <a:buFont typeface="+mj-lt"/>
              <a:buAutoNum type="arabicPeriod"/>
            </a:pPr>
            <a:r>
              <a:rPr lang="en-US" sz="2800"/>
              <a:t>The advertisement uses catchy words such as </a:t>
            </a:r>
            <a:r>
              <a:rPr lang="en-US" sz="2800" i="1"/>
              <a:t>exciting, fast, cutting-edge</a:t>
            </a:r>
            <a:r>
              <a:rPr lang="en-US" sz="2800"/>
              <a:t>, and </a:t>
            </a:r>
            <a:r>
              <a:rPr lang="en-US" sz="2800" i="1"/>
              <a:t>free</a:t>
            </a:r>
            <a:r>
              <a:rPr lang="en-US" sz="2800"/>
              <a:t>.</a:t>
            </a:r>
          </a:p>
          <a:p>
            <a:pPr marL="514350" indent="-514350">
              <a:buFont typeface="+mj-lt"/>
              <a:buAutoNum type="arabicPeriod"/>
            </a:pPr>
            <a:r>
              <a:rPr lang="en-US" sz="2800"/>
              <a:t>Ages for eligibility are not specified.</a:t>
            </a:r>
          </a:p>
          <a:p>
            <a:pPr marL="514350" indent="-514350">
              <a:buFont typeface="+mj-lt"/>
              <a:buAutoNum type="arabicPeriod"/>
            </a:pPr>
            <a:r>
              <a:rPr lang="en-US" sz="2800"/>
              <a:t>The purpose of the study is not specified.</a:t>
            </a:r>
          </a:p>
          <a:p>
            <a:pPr marL="514350" indent="-514350">
              <a:buFont typeface="+mj-lt"/>
              <a:buAutoNum type="arabicPeriod"/>
            </a:pPr>
            <a:r>
              <a:rPr lang="en-US" sz="2800"/>
              <a:t>No mention is made about the study being “research.”</a:t>
            </a:r>
          </a:p>
          <a:p>
            <a:pPr marL="514350" indent="-514350">
              <a:buFont typeface="+mj-lt"/>
              <a:buAutoNum type="arabicPeriod"/>
            </a:pPr>
            <a:r>
              <a:rPr lang="en-US" sz="2800"/>
              <a:t>Terms such as </a:t>
            </a:r>
            <a:r>
              <a:rPr lang="en-US" sz="2800" i="1"/>
              <a:t>fat</a:t>
            </a:r>
            <a:r>
              <a:rPr lang="en-US" sz="2800"/>
              <a:t> may be insulting.</a:t>
            </a:r>
          </a:p>
          <a:p>
            <a:pPr marL="514350" indent="-514350">
              <a:buFont typeface="+mj-lt"/>
              <a:buAutoNum type="arabicPeriod"/>
            </a:pPr>
            <a:r>
              <a:rPr lang="en-US" sz="2800"/>
              <a:t>The name of the contact person is not included.</a:t>
            </a:r>
          </a:p>
          <a:p>
            <a:pPr marL="514350" indent="-514350">
              <a:buFont typeface="+mj-lt"/>
              <a:buAutoNum type="arabicPeriod"/>
            </a:pPr>
            <a:r>
              <a:rPr lang="en-US" sz="2800"/>
              <a:t>The study location is not included.</a:t>
            </a:r>
          </a:p>
        </p:txBody>
      </p:sp>
    </p:spTree>
    <p:extLst>
      <p:ext uri="{BB962C8B-B14F-4D97-AF65-F5344CB8AC3E}">
        <p14:creationId xmlns:p14="http://schemas.microsoft.com/office/powerpoint/2010/main" val="184523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854036" y="180109"/>
            <a:ext cx="9130145" cy="969818"/>
          </a:xfrm>
          <a:prstGeom prst="rect">
            <a:avLst/>
          </a:prstGeom>
        </p:spPr>
        <p:txBody>
          <a:bodyPr/>
          <a:lstStyle/>
          <a:p>
            <a:pPr algn="l"/>
            <a:r>
              <a:rPr lang="en-US" sz="4400"/>
              <a:t>Example #2</a:t>
            </a:r>
          </a:p>
        </p:txBody>
      </p:sp>
      <p:sp>
        <p:nvSpPr>
          <p:cNvPr id="5" name="Rectangle 4">
            <a:extLst>
              <a:ext uri="{FF2B5EF4-FFF2-40B4-BE49-F238E27FC236}">
                <a16:creationId xmlns:a16="http://schemas.microsoft.com/office/drawing/2014/main" id="{CF0A510A-9814-7444-5ADB-576B87E853D4}"/>
              </a:ext>
            </a:extLst>
          </p:cNvPr>
          <p:cNvSpPr/>
          <p:nvPr/>
        </p:nvSpPr>
        <p:spPr>
          <a:xfrm>
            <a:off x="124692" y="1116655"/>
            <a:ext cx="8077199" cy="54291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defTabSz="544237">
              <a:spcBef>
                <a:spcPct val="20000"/>
              </a:spcBef>
            </a:pPr>
            <a:r>
              <a:rPr lang="en-US" sz="3200" b="1">
                <a:solidFill>
                  <a:prstClr val="black"/>
                </a:solidFill>
              </a:rPr>
              <a:t>Weight-Loss and Diabetes-Prevention Study</a:t>
            </a:r>
          </a:p>
          <a:p>
            <a:pPr lvl="0" algn="ctr" defTabSz="544237">
              <a:spcBef>
                <a:spcPct val="20000"/>
              </a:spcBef>
            </a:pPr>
            <a:r>
              <a:rPr lang="en-US" sz="2400">
                <a:solidFill>
                  <a:prstClr val="black"/>
                </a:solidFill>
              </a:rPr>
              <a:t>Be part of an important Nutrition Research Study</a:t>
            </a:r>
          </a:p>
          <a:p>
            <a:pPr marL="342900" indent="-342900">
              <a:buFont typeface="Arial" panose="020B0604020202020204" pitchFamily="34" charset="0"/>
              <a:buChar char="•"/>
            </a:pPr>
            <a:r>
              <a:rPr lang="en-US" sz="2200" i="1"/>
              <a:t>Are you between 13 and 21 years of age?</a:t>
            </a:r>
          </a:p>
          <a:p>
            <a:pPr marL="342900" indent="-342900">
              <a:buFont typeface="Arial" panose="020B0604020202020204" pitchFamily="34" charset="0"/>
              <a:buChar char="•"/>
            </a:pPr>
            <a:r>
              <a:rPr lang="en-US" sz="2200" i="1"/>
              <a:t>Do you want to change your eating habits in order to lose weight?</a:t>
            </a:r>
          </a:p>
          <a:p>
            <a:r>
              <a:rPr lang="en-US" sz="2200" i="1"/>
              <a:t>If you answered YES to these questions, you may be eligible to participate in a nutrition research study.</a:t>
            </a:r>
          </a:p>
          <a:p>
            <a:r>
              <a:rPr lang="en-US" sz="2200" i="1"/>
              <a:t>The purpose of this research study is to compare the effectiveness or different diets in preventing type 2 diabetes. Benefits include a comprehensive medical evaluation and nutrition program. Participants will also receive monetary compensation and parking vouchers. No medications will be given.</a:t>
            </a:r>
          </a:p>
          <a:p>
            <a:r>
              <a:rPr lang="en-US" sz="2200" i="1"/>
              <a:t>Both adolescents (13 years of age and older) and adults (21 years of age and younger) are eligible.  The study is being conducted at Central Hospital.</a:t>
            </a:r>
          </a:p>
          <a:p>
            <a:r>
              <a:rPr lang="en-US" sz="2200" i="1"/>
              <a:t>Please call John Smith at (555) 123-4357 for more information.</a:t>
            </a:r>
          </a:p>
        </p:txBody>
      </p:sp>
      <p:sp>
        <p:nvSpPr>
          <p:cNvPr id="6" name="Content Placeholder 2">
            <a:extLst>
              <a:ext uri="{FF2B5EF4-FFF2-40B4-BE49-F238E27FC236}">
                <a16:creationId xmlns:a16="http://schemas.microsoft.com/office/drawing/2014/main" id="{3C242AF2-37FC-F9F8-5A0E-7E72E3E9DF1E}"/>
              </a:ext>
            </a:extLst>
          </p:cNvPr>
          <p:cNvSpPr txBox="1">
            <a:spLocks/>
          </p:cNvSpPr>
          <p:nvPr/>
        </p:nvSpPr>
        <p:spPr>
          <a:xfrm>
            <a:off x="8326582" y="1233107"/>
            <a:ext cx="3657600" cy="5112274"/>
          </a:xfrm>
          <a:prstGeom prst="rect">
            <a:avLst/>
          </a:prstGeom>
        </p:spPr>
        <p:txBody>
          <a:bodyPr>
            <a:normAutofit/>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0" indent="0">
              <a:buFont typeface="Arial"/>
              <a:buNone/>
            </a:pPr>
            <a:r>
              <a:rPr lang="en-US" sz="3000" b="1"/>
              <a:t>Is this ready for IRB approval?</a:t>
            </a:r>
          </a:p>
          <a:p>
            <a:pPr marL="0" indent="0">
              <a:buFont typeface="Arial"/>
              <a:buNone/>
            </a:pPr>
            <a:endParaRPr lang="en-US" sz="2800"/>
          </a:p>
        </p:txBody>
      </p:sp>
    </p:spTree>
    <p:extLst>
      <p:ext uri="{BB962C8B-B14F-4D97-AF65-F5344CB8AC3E}">
        <p14:creationId xmlns:p14="http://schemas.microsoft.com/office/powerpoint/2010/main" val="384217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B55-70AA-4EBD-BDC3-A7C09F1ED027}"/>
              </a:ext>
            </a:extLst>
          </p:cNvPr>
          <p:cNvSpPr>
            <a:spLocks noGrp="1"/>
          </p:cNvSpPr>
          <p:nvPr>
            <p:ph type="title" idx="4294967295"/>
          </p:nvPr>
        </p:nvSpPr>
        <p:spPr>
          <a:xfrm>
            <a:off x="2923309" y="169862"/>
            <a:ext cx="7564582" cy="1022350"/>
          </a:xfrm>
          <a:prstGeom prst="rect">
            <a:avLst/>
          </a:prstGeom>
        </p:spPr>
        <p:txBody>
          <a:bodyPr/>
          <a:lstStyle/>
          <a:p>
            <a:pPr algn="l"/>
            <a:r>
              <a:rPr lang="en-US" sz="4400"/>
              <a:t>Example #2: IRB approvable</a:t>
            </a:r>
          </a:p>
        </p:txBody>
      </p:sp>
      <p:sp>
        <p:nvSpPr>
          <p:cNvPr id="3" name="Content Placeholder 2">
            <a:extLst>
              <a:ext uri="{FF2B5EF4-FFF2-40B4-BE49-F238E27FC236}">
                <a16:creationId xmlns:a16="http://schemas.microsoft.com/office/drawing/2014/main" id="{EF2FC882-AF3D-4863-81DD-BC3EFCC19742}"/>
              </a:ext>
            </a:extLst>
          </p:cNvPr>
          <p:cNvSpPr>
            <a:spLocks noGrp="1"/>
          </p:cNvSpPr>
          <p:nvPr>
            <p:ph idx="4294967295"/>
          </p:nvPr>
        </p:nvSpPr>
        <p:spPr>
          <a:xfrm>
            <a:off x="249382" y="1319213"/>
            <a:ext cx="6927274" cy="4552950"/>
          </a:xfrm>
          <a:prstGeom prst="rect">
            <a:avLst/>
          </a:prstGeom>
        </p:spPr>
        <p:txBody>
          <a:bodyPr>
            <a:normAutofit/>
          </a:bodyPr>
          <a:lstStyle/>
          <a:p>
            <a:pPr marL="514350" indent="-514350">
              <a:buFont typeface="+mj-lt"/>
              <a:buAutoNum type="arabicPeriod"/>
            </a:pPr>
            <a:r>
              <a:rPr lang="en-US" sz="2800"/>
              <a:t>Approach is straight forward and honest.</a:t>
            </a:r>
          </a:p>
          <a:p>
            <a:pPr marL="514350" indent="-514350">
              <a:buFont typeface="+mj-lt"/>
              <a:buAutoNum type="arabicPeriod"/>
            </a:pPr>
            <a:r>
              <a:rPr lang="en-US" sz="2800"/>
              <a:t>“Research” is specified.</a:t>
            </a:r>
          </a:p>
          <a:p>
            <a:pPr marL="514350" indent="-514350">
              <a:buFont typeface="+mj-lt"/>
              <a:buAutoNum type="arabicPeriod"/>
            </a:pPr>
            <a:r>
              <a:rPr lang="en-US" sz="2800"/>
              <a:t>Ages for eligibility are included.</a:t>
            </a:r>
          </a:p>
          <a:p>
            <a:pPr marL="514350" indent="-514350">
              <a:buFont typeface="+mj-lt"/>
              <a:buAutoNum type="arabicPeriod"/>
            </a:pPr>
            <a:r>
              <a:rPr lang="en-US" sz="2800"/>
              <a:t>Purpose of the study is clearly stated.</a:t>
            </a:r>
          </a:p>
          <a:p>
            <a:pPr marL="514350" indent="-514350">
              <a:buFont typeface="+mj-lt"/>
              <a:buAutoNum type="arabicPeriod"/>
            </a:pPr>
            <a:r>
              <a:rPr lang="en-US" sz="2800"/>
              <a:t>Benefits are included.</a:t>
            </a:r>
          </a:p>
          <a:p>
            <a:pPr marL="514350" indent="-514350">
              <a:buFont typeface="+mj-lt"/>
              <a:buAutoNum type="arabicPeriod"/>
            </a:pPr>
            <a:r>
              <a:rPr lang="en-US" sz="2800"/>
              <a:t>Contact person’s name is included.</a:t>
            </a:r>
          </a:p>
          <a:p>
            <a:pPr marL="514350" indent="-514350">
              <a:buFont typeface="+mj-lt"/>
              <a:buAutoNum type="arabicPeriod"/>
            </a:pPr>
            <a:r>
              <a:rPr lang="en-US" sz="2800"/>
              <a:t>Institution is identified.</a:t>
            </a:r>
          </a:p>
          <a:p>
            <a:pPr marL="514350" indent="-514350">
              <a:buFont typeface="+mj-lt"/>
              <a:buAutoNum type="arabicPeriod"/>
            </a:pPr>
            <a:r>
              <a:rPr lang="en-US" sz="2800" b="1"/>
              <a:t>But what about readability?</a:t>
            </a:r>
          </a:p>
        </p:txBody>
      </p:sp>
    </p:spTree>
    <p:extLst>
      <p:ext uri="{BB962C8B-B14F-4D97-AF65-F5344CB8AC3E}">
        <p14:creationId xmlns:p14="http://schemas.microsoft.com/office/powerpoint/2010/main" val="344264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854036" y="180109"/>
            <a:ext cx="9130145" cy="969818"/>
          </a:xfrm>
          <a:prstGeom prst="rect">
            <a:avLst/>
          </a:prstGeom>
        </p:spPr>
        <p:txBody>
          <a:bodyPr/>
          <a:lstStyle/>
          <a:p>
            <a:pPr algn="l"/>
            <a:r>
              <a:rPr lang="en-US" sz="4400"/>
              <a:t>Example #2: Before Plain Language</a:t>
            </a:r>
          </a:p>
        </p:txBody>
      </p:sp>
      <p:sp>
        <p:nvSpPr>
          <p:cNvPr id="5" name="Rectangle 4">
            <a:extLst>
              <a:ext uri="{FF2B5EF4-FFF2-40B4-BE49-F238E27FC236}">
                <a16:creationId xmlns:a16="http://schemas.microsoft.com/office/drawing/2014/main" id="{CF0A510A-9814-7444-5ADB-576B87E853D4}"/>
              </a:ext>
            </a:extLst>
          </p:cNvPr>
          <p:cNvSpPr/>
          <p:nvPr/>
        </p:nvSpPr>
        <p:spPr>
          <a:xfrm>
            <a:off x="124692" y="1205397"/>
            <a:ext cx="8063344" cy="54170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defTabSz="544237">
              <a:spcBef>
                <a:spcPct val="20000"/>
              </a:spcBef>
            </a:pPr>
            <a:r>
              <a:rPr lang="en-US" sz="3200" b="1">
                <a:solidFill>
                  <a:prstClr val="black"/>
                </a:solidFill>
              </a:rPr>
              <a:t>Weight-Loss and Diabetes-Prevention Study</a:t>
            </a:r>
          </a:p>
          <a:p>
            <a:pPr lvl="0" algn="ctr" defTabSz="544237">
              <a:spcBef>
                <a:spcPct val="20000"/>
              </a:spcBef>
            </a:pPr>
            <a:r>
              <a:rPr lang="en-US" sz="2400">
                <a:solidFill>
                  <a:prstClr val="black"/>
                </a:solidFill>
              </a:rPr>
              <a:t>Be part of an important Nutrition Research Study</a:t>
            </a:r>
          </a:p>
          <a:p>
            <a:pPr marL="342900" indent="-342900">
              <a:buFont typeface="Arial" panose="020B0604020202020204" pitchFamily="34" charset="0"/>
              <a:buChar char="•"/>
            </a:pPr>
            <a:r>
              <a:rPr lang="en-US" sz="2200" i="1"/>
              <a:t>Are you between 13 and 21 years of age?</a:t>
            </a:r>
          </a:p>
          <a:p>
            <a:pPr marL="342900" indent="-342900">
              <a:buFont typeface="Arial" panose="020B0604020202020204" pitchFamily="34" charset="0"/>
              <a:buChar char="•"/>
            </a:pPr>
            <a:r>
              <a:rPr lang="en-US" sz="2200" i="1"/>
              <a:t>Do you want to change your eating habits in order to lose weight?</a:t>
            </a:r>
          </a:p>
          <a:p>
            <a:r>
              <a:rPr lang="en-US" sz="2200" i="1"/>
              <a:t>If you answered YES to these questions, you may be eligible to participate in a nutrition research study.</a:t>
            </a:r>
          </a:p>
          <a:p>
            <a:r>
              <a:rPr lang="en-US" sz="2200" i="1"/>
              <a:t>The purpose of this research study is to compare the effectiveness or different diets in preventing type 2 diabetes. Benefits include a comprehensive medical evaluation and nutrition program. Participants will also receive monetary compensation and parking vouchers. No medications will be given.</a:t>
            </a:r>
          </a:p>
          <a:p>
            <a:r>
              <a:rPr lang="en-US" sz="2200" i="1"/>
              <a:t>Both adolescents (13 years of age and older) and adults (21 years of age and younger) are eligible.  The study is being conducted at Central Hospital.</a:t>
            </a:r>
          </a:p>
          <a:p>
            <a:r>
              <a:rPr lang="en-US" sz="2200" i="1"/>
              <a:t>Please call John Smith at (555) 123-4357 for more information.</a:t>
            </a:r>
          </a:p>
        </p:txBody>
      </p:sp>
      <p:pic>
        <p:nvPicPr>
          <p:cNvPr id="7" name="Picture 6">
            <a:extLst>
              <a:ext uri="{FF2B5EF4-FFF2-40B4-BE49-F238E27FC236}">
                <a16:creationId xmlns:a16="http://schemas.microsoft.com/office/drawing/2014/main" id="{09AC051B-EDB2-E5F7-AF59-098DFB7CB324}"/>
              </a:ext>
            </a:extLst>
          </p:cNvPr>
          <p:cNvPicPr>
            <a:picLocks noChangeAspect="1"/>
          </p:cNvPicPr>
          <p:nvPr/>
        </p:nvPicPr>
        <p:blipFill>
          <a:blip r:embed="rId3"/>
          <a:stretch>
            <a:fillRect/>
          </a:stretch>
        </p:blipFill>
        <p:spPr>
          <a:xfrm>
            <a:off x="8035637" y="1876331"/>
            <a:ext cx="4045526" cy="3898416"/>
          </a:xfrm>
          <a:prstGeom prst="rect">
            <a:avLst/>
          </a:prstGeom>
        </p:spPr>
      </p:pic>
    </p:spTree>
    <p:extLst>
      <p:ext uri="{BB962C8B-B14F-4D97-AF65-F5344CB8AC3E}">
        <p14:creationId xmlns:p14="http://schemas.microsoft.com/office/powerpoint/2010/main" val="191949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9BC5-853D-47E0-B83C-0225087636A9}"/>
              </a:ext>
            </a:extLst>
          </p:cNvPr>
          <p:cNvSpPr>
            <a:spLocks noGrp="1"/>
          </p:cNvSpPr>
          <p:nvPr>
            <p:ph type="title" idx="4294967295"/>
          </p:nvPr>
        </p:nvSpPr>
        <p:spPr>
          <a:xfrm>
            <a:off x="2854036" y="180109"/>
            <a:ext cx="9130145" cy="969818"/>
          </a:xfrm>
          <a:prstGeom prst="rect">
            <a:avLst/>
          </a:prstGeom>
        </p:spPr>
        <p:txBody>
          <a:bodyPr/>
          <a:lstStyle/>
          <a:p>
            <a:pPr algn="l"/>
            <a:r>
              <a:rPr lang="en-US" sz="4400"/>
              <a:t>Example #2: After Plain Language</a:t>
            </a:r>
          </a:p>
        </p:txBody>
      </p:sp>
      <p:sp>
        <p:nvSpPr>
          <p:cNvPr id="5" name="Rectangle 4">
            <a:extLst>
              <a:ext uri="{FF2B5EF4-FFF2-40B4-BE49-F238E27FC236}">
                <a16:creationId xmlns:a16="http://schemas.microsoft.com/office/drawing/2014/main" id="{CF0A510A-9814-7444-5ADB-576B87E853D4}"/>
              </a:ext>
            </a:extLst>
          </p:cNvPr>
          <p:cNvSpPr/>
          <p:nvPr/>
        </p:nvSpPr>
        <p:spPr>
          <a:xfrm>
            <a:off x="159327" y="1177637"/>
            <a:ext cx="7211291" cy="55707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544237">
              <a:spcBef>
                <a:spcPct val="20000"/>
              </a:spcBef>
            </a:pPr>
            <a:r>
              <a:rPr lang="en-US" sz="2800" b="1">
                <a:solidFill>
                  <a:prstClr val="black"/>
                </a:solidFill>
              </a:rPr>
              <a:t>Lose Weight and Prevent Diabetes</a:t>
            </a:r>
          </a:p>
          <a:p>
            <a:endParaRPr lang="en-US"/>
          </a:p>
          <a:p>
            <a:pPr marL="285750" lvl="0" indent="-285750">
              <a:buFont typeface="Arial" panose="020B0604020202020204" pitchFamily="34" charset="0"/>
              <a:buChar char="•"/>
            </a:pPr>
            <a:r>
              <a:rPr lang="en-US"/>
              <a:t>Are you age </a:t>
            </a:r>
            <a:r>
              <a:rPr lang="en-US" b="1"/>
              <a:t>13–21</a:t>
            </a:r>
            <a:r>
              <a:rPr lang="en-US"/>
              <a:t>?</a:t>
            </a:r>
          </a:p>
          <a:p>
            <a:pPr marL="285750" lvl="0" indent="-285750">
              <a:buFont typeface="Arial" panose="020B0604020202020204" pitchFamily="34" charset="0"/>
              <a:buChar char="•"/>
            </a:pPr>
            <a:r>
              <a:rPr lang="en-US"/>
              <a:t>Do you want to </a:t>
            </a:r>
            <a:r>
              <a:rPr lang="en-US" b="1"/>
              <a:t>lose weight</a:t>
            </a:r>
            <a:r>
              <a:rPr lang="en-US"/>
              <a:t>?</a:t>
            </a:r>
          </a:p>
          <a:p>
            <a:pPr marL="285750" lvl="0" indent="-285750">
              <a:buFont typeface="Arial" panose="020B0604020202020204" pitchFamily="34" charset="0"/>
              <a:buChar char="•"/>
            </a:pPr>
            <a:r>
              <a:rPr lang="en-US"/>
              <a:t>Do you want to </a:t>
            </a:r>
            <a:r>
              <a:rPr lang="en-US" b="1"/>
              <a:t>prevent diabetes</a:t>
            </a:r>
            <a:r>
              <a:rPr lang="en-US"/>
              <a:t>?</a:t>
            </a:r>
          </a:p>
          <a:p>
            <a:endParaRPr lang="en-US"/>
          </a:p>
          <a:p>
            <a:r>
              <a:rPr lang="en-US"/>
              <a:t>If so, you may want to take part in a new research study at Central Hospital.</a:t>
            </a:r>
          </a:p>
          <a:p>
            <a:endParaRPr lang="en-US"/>
          </a:p>
          <a:p>
            <a:r>
              <a:rPr lang="en-US"/>
              <a:t>This study compares how well different diets prevent type 2 diabetes.  </a:t>
            </a:r>
          </a:p>
          <a:p>
            <a:endParaRPr lang="en-US"/>
          </a:p>
          <a:p>
            <a:r>
              <a:rPr lang="en-US"/>
              <a:t>If you take part, you will get:</a:t>
            </a:r>
          </a:p>
          <a:p>
            <a:pPr marL="285750" lvl="0" indent="-285750">
              <a:buFont typeface="Arial" panose="020B0604020202020204" pitchFamily="34" charset="0"/>
              <a:buChar char="•"/>
            </a:pPr>
            <a:r>
              <a:rPr lang="en-US"/>
              <a:t>A free medical check-up</a:t>
            </a:r>
          </a:p>
          <a:p>
            <a:pPr marL="285750" lvl="0" indent="-285750">
              <a:buFont typeface="Arial" panose="020B0604020202020204" pitchFamily="34" charset="0"/>
              <a:buChar char="•"/>
            </a:pPr>
            <a:r>
              <a:rPr lang="en-US"/>
              <a:t>A healthful eating program</a:t>
            </a:r>
          </a:p>
          <a:p>
            <a:pPr marL="285750" lvl="0" indent="-285750">
              <a:buFont typeface="Arial" panose="020B0604020202020204" pitchFamily="34" charset="0"/>
              <a:buChar char="•"/>
            </a:pPr>
            <a:r>
              <a:rPr lang="en-US"/>
              <a:t>Free parking</a:t>
            </a:r>
          </a:p>
          <a:p>
            <a:pPr marL="285750" lvl="0" indent="-285750">
              <a:buFont typeface="Arial" panose="020B0604020202020204" pitchFamily="34" charset="0"/>
              <a:buChar char="•"/>
            </a:pPr>
            <a:r>
              <a:rPr lang="en-US"/>
              <a:t>$___ at the end of the study</a:t>
            </a:r>
          </a:p>
          <a:p>
            <a:endParaRPr lang="en-US"/>
          </a:p>
          <a:p>
            <a:r>
              <a:rPr lang="en-US"/>
              <a:t>You will not take medications as part of this study.</a:t>
            </a:r>
          </a:p>
          <a:p>
            <a:endParaRPr lang="en-US"/>
          </a:p>
          <a:p>
            <a:r>
              <a:rPr lang="en-US" b="1"/>
              <a:t>Learn more:</a:t>
            </a:r>
            <a:r>
              <a:rPr lang="en-US"/>
              <a:t> Call John Smith at (555) 123-4357.</a:t>
            </a:r>
          </a:p>
        </p:txBody>
      </p:sp>
      <p:pic>
        <p:nvPicPr>
          <p:cNvPr id="8" name="Picture 7">
            <a:extLst>
              <a:ext uri="{FF2B5EF4-FFF2-40B4-BE49-F238E27FC236}">
                <a16:creationId xmlns:a16="http://schemas.microsoft.com/office/drawing/2014/main" id="{C45819ED-300D-C1FE-A0E3-3FD3C6A39B85}"/>
              </a:ext>
            </a:extLst>
          </p:cNvPr>
          <p:cNvPicPr>
            <a:picLocks noChangeAspect="1"/>
          </p:cNvPicPr>
          <p:nvPr/>
        </p:nvPicPr>
        <p:blipFill>
          <a:blip r:embed="rId3"/>
          <a:stretch>
            <a:fillRect/>
          </a:stretch>
        </p:blipFill>
        <p:spPr>
          <a:xfrm>
            <a:off x="7481455" y="1804634"/>
            <a:ext cx="4551218" cy="4316761"/>
          </a:xfrm>
          <a:prstGeom prst="rect">
            <a:avLst/>
          </a:prstGeom>
        </p:spPr>
      </p:pic>
    </p:spTree>
    <p:extLst>
      <p:ext uri="{BB962C8B-B14F-4D97-AF65-F5344CB8AC3E}">
        <p14:creationId xmlns:p14="http://schemas.microsoft.com/office/powerpoint/2010/main" val="185688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6CC58-5A0D-813E-D74D-F43E76C0C7EF}"/>
              </a:ext>
            </a:extLst>
          </p:cNvPr>
          <p:cNvSpPr txBox="1"/>
          <p:nvPr/>
        </p:nvSpPr>
        <p:spPr>
          <a:xfrm>
            <a:off x="5464818" y="96825"/>
            <a:ext cx="62413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https://www.ctsi.ufl.edu/research/participant-recruitment/recruitment-flyers/best-practices-for-recruitment-flyers/</a:t>
            </a:r>
          </a:p>
        </p:txBody>
      </p:sp>
      <p:pic>
        <p:nvPicPr>
          <p:cNvPr id="3" name="Picture 3" descr="Graphical user interface, text, website&#10;&#10;Description automatically generated">
            <a:extLst>
              <a:ext uri="{FF2B5EF4-FFF2-40B4-BE49-F238E27FC236}">
                <a16:creationId xmlns:a16="http://schemas.microsoft.com/office/drawing/2014/main" id="{648D1CEF-9317-431B-C6ED-924837ED3C41}"/>
              </a:ext>
            </a:extLst>
          </p:cNvPr>
          <p:cNvPicPr>
            <a:picLocks noChangeAspect="1"/>
          </p:cNvPicPr>
          <p:nvPr/>
        </p:nvPicPr>
        <p:blipFill>
          <a:blip r:embed="rId3"/>
          <a:stretch>
            <a:fillRect/>
          </a:stretch>
        </p:blipFill>
        <p:spPr>
          <a:xfrm>
            <a:off x="248919" y="1111764"/>
            <a:ext cx="5023351" cy="5670884"/>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63CA7602-94EC-D5C1-6C01-709FC6A6EA7C}"/>
              </a:ext>
            </a:extLst>
          </p:cNvPr>
          <p:cNvPicPr>
            <a:picLocks noChangeAspect="1"/>
          </p:cNvPicPr>
          <p:nvPr/>
        </p:nvPicPr>
        <p:blipFill>
          <a:blip r:embed="rId4"/>
          <a:stretch>
            <a:fillRect/>
          </a:stretch>
        </p:blipFill>
        <p:spPr>
          <a:xfrm>
            <a:off x="5632925" y="1109644"/>
            <a:ext cx="6110893" cy="1997809"/>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6D6A6115-1C73-86C8-DF01-AA314637DFEB}"/>
              </a:ext>
            </a:extLst>
          </p:cNvPr>
          <p:cNvPicPr>
            <a:picLocks noChangeAspect="1"/>
          </p:cNvPicPr>
          <p:nvPr/>
        </p:nvPicPr>
        <p:blipFill>
          <a:blip r:embed="rId5"/>
          <a:stretch>
            <a:fillRect/>
          </a:stretch>
        </p:blipFill>
        <p:spPr>
          <a:xfrm>
            <a:off x="5625994" y="3102672"/>
            <a:ext cx="6152646" cy="1780000"/>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9D1A1E01-DEC5-7815-A15A-06578336F94C}"/>
              </a:ext>
            </a:extLst>
          </p:cNvPr>
          <p:cNvPicPr>
            <a:picLocks noChangeAspect="1"/>
          </p:cNvPicPr>
          <p:nvPr/>
        </p:nvPicPr>
        <p:blipFill>
          <a:blip r:embed="rId6"/>
          <a:stretch>
            <a:fillRect/>
          </a:stretch>
        </p:blipFill>
        <p:spPr>
          <a:xfrm>
            <a:off x="5646871" y="4907695"/>
            <a:ext cx="6152646" cy="1875568"/>
          </a:xfrm>
          <a:prstGeom prst="rect">
            <a:avLst/>
          </a:prstGeom>
        </p:spPr>
      </p:pic>
      <p:sp>
        <p:nvSpPr>
          <p:cNvPr id="9" name="Title 1">
            <a:extLst>
              <a:ext uri="{FF2B5EF4-FFF2-40B4-BE49-F238E27FC236}">
                <a16:creationId xmlns:a16="http://schemas.microsoft.com/office/drawing/2014/main" id="{876D40A1-7759-E0BD-3BE2-E8141FC87FD1}"/>
              </a:ext>
            </a:extLst>
          </p:cNvPr>
          <p:cNvSpPr txBox="1">
            <a:spLocks/>
          </p:cNvSpPr>
          <p:nvPr/>
        </p:nvSpPr>
        <p:spPr>
          <a:xfrm>
            <a:off x="2854036" y="23534"/>
            <a:ext cx="9130145" cy="969818"/>
          </a:xfrm>
          <a:prstGeom prst="rect">
            <a:avLst/>
          </a:prstGeom>
        </p:spPr>
        <p:txBody>
          <a:bodyPr lIns="91440" tIns="45720" rIns="91440" bIns="45720" anchor="t"/>
          <a:lstStyle>
            <a:lvl1pPr algn="ctr" defTabSz="544237" rtl="0" eaLnBrk="1" latinLnBrk="0" hangingPunct="1">
              <a:spcBef>
                <a:spcPct val="0"/>
              </a:spcBef>
              <a:buNone/>
              <a:defRPr sz="5250" kern="1200">
                <a:solidFill>
                  <a:schemeClr val="tx1"/>
                </a:solidFill>
                <a:latin typeface="+mj-lt"/>
                <a:ea typeface="+mj-ea"/>
                <a:cs typeface="+mj-cs"/>
              </a:defRPr>
            </a:lvl1pPr>
          </a:lstStyle>
          <a:p>
            <a:pPr algn="l"/>
            <a:r>
              <a:rPr lang="en-US" sz="4400"/>
              <a:t>CTSI - UFL</a:t>
            </a:r>
            <a:endParaRPr lang="en-US" sz="4400">
              <a:cs typeface="Calibri"/>
            </a:endParaRPr>
          </a:p>
        </p:txBody>
      </p:sp>
    </p:spTree>
    <p:extLst>
      <p:ext uri="{BB962C8B-B14F-4D97-AF65-F5344CB8AC3E}">
        <p14:creationId xmlns:p14="http://schemas.microsoft.com/office/powerpoint/2010/main" val="507812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E8A4-3A16-C9B7-6DFC-3F1AD64894AC}"/>
              </a:ext>
            </a:extLst>
          </p:cNvPr>
          <p:cNvSpPr>
            <a:spLocks noGrp="1"/>
          </p:cNvSpPr>
          <p:nvPr>
            <p:ph type="title"/>
          </p:nvPr>
        </p:nvSpPr>
        <p:spPr>
          <a:xfrm>
            <a:off x="-729980" y="41753"/>
            <a:ext cx="15364555" cy="823783"/>
          </a:xfrm>
        </p:spPr>
        <p:txBody>
          <a:bodyPr lIns="91440" tIns="45720" rIns="91440" bIns="45720" anchor="t"/>
          <a:lstStyle/>
          <a:p>
            <a:r>
              <a:rPr lang="en-US">
                <a:ea typeface="Calibri"/>
                <a:cs typeface="Calibri"/>
              </a:rPr>
              <a:t>Clinical Trial Flyer/Palm Card</a:t>
            </a:r>
            <a:endParaRPr lang="en-US"/>
          </a:p>
        </p:txBody>
      </p:sp>
      <p:pic>
        <p:nvPicPr>
          <p:cNvPr id="5" name="Picture 5" descr="Text&#10;&#10;Description automatically generated">
            <a:extLst>
              <a:ext uri="{FF2B5EF4-FFF2-40B4-BE49-F238E27FC236}">
                <a16:creationId xmlns:a16="http://schemas.microsoft.com/office/drawing/2014/main" id="{480E0607-C9BC-0DBF-94BB-2BD60D965036}"/>
              </a:ext>
            </a:extLst>
          </p:cNvPr>
          <p:cNvPicPr>
            <a:picLocks noChangeAspect="1"/>
          </p:cNvPicPr>
          <p:nvPr/>
        </p:nvPicPr>
        <p:blipFill>
          <a:blip r:embed="rId2"/>
          <a:stretch>
            <a:fillRect/>
          </a:stretch>
        </p:blipFill>
        <p:spPr>
          <a:xfrm>
            <a:off x="121085" y="986414"/>
            <a:ext cx="4434212" cy="5730676"/>
          </a:xfrm>
          <a:prstGeom prst="rect">
            <a:avLst/>
          </a:prstGeom>
        </p:spPr>
      </p:pic>
      <p:pic>
        <p:nvPicPr>
          <p:cNvPr id="6" name="Picture 6" descr="Text&#10;&#10;Description automatically generated">
            <a:extLst>
              <a:ext uri="{FF2B5EF4-FFF2-40B4-BE49-F238E27FC236}">
                <a16:creationId xmlns:a16="http://schemas.microsoft.com/office/drawing/2014/main" id="{04901351-FDC4-5104-85F8-FEB001ADC13B}"/>
              </a:ext>
            </a:extLst>
          </p:cNvPr>
          <p:cNvPicPr>
            <a:picLocks noChangeAspect="1"/>
          </p:cNvPicPr>
          <p:nvPr/>
        </p:nvPicPr>
        <p:blipFill>
          <a:blip r:embed="rId3"/>
          <a:stretch>
            <a:fillRect/>
          </a:stretch>
        </p:blipFill>
        <p:spPr>
          <a:xfrm>
            <a:off x="7908099" y="911615"/>
            <a:ext cx="4152378" cy="5807210"/>
          </a:xfrm>
          <a:prstGeom prst="rect">
            <a:avLst/>
          </a:prstGeom>
        </p:spPr>
      </p:pic>
      <p:grpSp>
        <p:nvGrpSpPr>
          <p:cNvPr id="9" name="Group 8">
            <a:extLst>
              <a:ext uri="{FF2B5EF4-FFF2-40B4-BE49-F238E27FC236}">
                <a16:creationId xmlns:a16="http://schemas.microsoft.com/office/drawing/2014/main" id="{692D369D-DEC4-2BFF-1C2B-364ADD8A7DBB}"/>
              </a:ext>
            </a:extLst>
          </p:cNvPr>
          <p:cNvGrpSpPr/>
          <p:nvPr/>
        </p:nvGrpSpPr>
        <p:grpSpPr>
          <a:xfrm>
            <a:off x="4087660" y="1135139"/>
            <a:ext cx="4100186" cy="5481738"/>
            <a:chOff x="4087660" y="1135139"/>
            <a:chExt cx="4100186" cy="5481738"/>
          </a:xfrm>
        </p:grpSpPr>
        <p:pic>
          <p:nvPicPr>
            <p:cNvPr id="7" name="Picture 7">
              <a:extLst>
                <a:ext uri="{FF2B5EF4-FFF2-40B4-BE49-F238E27FC236}">
                  <a16:creationId xmlns:a16="http://schemas.microsoft.com/office/drawing/2014/main" id="{6259B461-9E4E-DC40-C80B-39B4ABDDC9A6}"/>
                </a:ext>
              </a:extLst>
            </p:cNvPr>
            <p:cNvPicPr>
              <a:picLocks noChangeAspect="1"/>
            </p:cNvPicPr>
            <p:nvPr/>
          </p:nvPicPr>
          <p:blipFill>
            <a:blip r:embed="rId4"/>
            <a:stretch>
              <a:fillRect/>
            </a:stretch>
          </p:blipFill>
          <p:spPr>
            <a:xfrm>
              <a:off x="4087661" y="3852794"/>
              <a:ext cx="4100185" cy="2764083"/>
            </a:xfrm>
            <a:prstGeom prst="rect">
              <a:avLst/>
            </a:prstGeom>
          </p:spPr>
        </p:pic>
        <p:pic>
          <p:nvPicPr>
            <p:cNvPr id="8" name="Picture 8">
              <a:extLst>
                <a:ext uri="{FF2B5EF4-FFF2-40B4-BE49-F238E27FC236}">
                  <a16:creationId xmlns:a16="http://schemas.microsoft.com/office/drawing/2014/main" id="{71C6CD23-8995-4826-3BF6-8AE53EB85C9B}"/>
                </a:ext>
              </a:extLst>
            </p:cNvPr>
            <p:cNvPicPr>
              <a:picLocks noChangeAspect="1"/>
            </p:cNvPicPr>
            <p:nvPr/>
          </p:nvPicPr>
          <p:blipFill>
            <a:blip r:embed="rId5"/>
            <a:stretch>
              <a:fillRect/>
            </a:stretch>
          </p:blipFill>
          <p:spPr>
            <a:xfrm>
              <a:off x="4087660" y="1135139"/>
              <a:ext cx="4100185" cy="2719256"/>
            </a:xfrm>
            <a:prstGeom prst="rect">
              <a:avLst/>
            </a:prstGeom>
          </p:spPr>
        </p:pic>
      </p:grpSp>
    </p:spTree>
    <p:extLst>
      <p:ext uri="{BB962C8B-B14F-4D97-AF65-F5344CB8AC3E}">
        <p14:creationId xmlns:p14="http://schemas.microsoft.com/office/powerpoint/2010/main" val="136163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854A-84C8-44DD-A002-790F3606AF6C}"/>
              </a:ext>
            </a:extLst>
          </p:cNvPr>
          <p:cNvSpPr>
            <a:spLocks noGrp="1"/>
          </p:cNvSpPr>
          <p:nvPr>
            <p:ph type="title" idx="4294967295"/>
          </p:nvPr>
        </p:nvSpPr>
        <p:spPr>
          <a:xfrm>
            <a:off x="2843213" y="122235"/>
            <a:ext cx="9348787" cy="906463"/>
          </a:xfrm>
          <a:prstGeom prst="rect">
            <a:avLst/>
          </a:prstGeom>
        </p:spPr>
        <p:txBody>
          <a:bodyPr/>
          <a:lstStyle/>
          <a:p>
            <a:pPr algn="l"/>
            <a:r>
              <a:rPr lang="en-US" sz="4400"/>
              <a:t>IRB Review: Audio and Visuals</a:t>
            </a:r>
          </a:p>
        </p:txBody>
      </p:sp>
      <p:sp>
        <p:nvSpPr>
          <p:cNvPr id="3" name="Content Placeholder 2">
            <a:extLst>
              <a:ext uri="{FF2B5EF4-FFF2-40B4-BE49-F238E27FC236}">
                <a16:creationId xmlns:a16="http://schemas.microsoft.com/office/drawing/2014/main" id="{3F7F8FC1-582C-43DA-9DFB-7D4644E294C4}"/>
              </a:ext>
            </a:extLst>
          </p:cNvPr>
          <p:cNvSpPr>
            <a:spLocks noGrp="1"/>
          </p:cNvSpPr>
          <p:nvPr>
            <p:ph idx="4294967295"/>
          </p:nvPr>
        </p:nvSpPr>
        <p:spPr>
          <a:xfrm>
            <a:off x="171449" y="1371599"/>
            <a:ext cx="11915775" cy="4833938"/>
          </a:xfrm>
          <a:prstGeom prst="rect">
            <a:avLst/>
          </a:prstGeom>
        </p:spPr>
        <p:txBody>
          <a:bodyPr lIns="91440" tIns="45720" rIns="91440" bIns="45720" anchor="t">
            <a:noAutofit/>
          </a:bodyPr>
          <a:lstStyle/>
          <a:p>
            <a:pPr marL="0" indent="0">
              <a:buNone/>
            </a:pPr>
            <a:r>
              <a:rPr lang="en-US" sz="2800" b="0" i="0">
                <a:effectLst/>
                <a:latin typeface="Calibri"/>
                <a:cs typeface="Calibri"/>
              </a:rPr>
              <a:t>Facial expressions, settings, and actions may implicitly communicate messaging </a:t>
            </a:r>
            <a:r>
              <a:rPr lang="en-US" sz="2800">
                <a:latin typeface="Calibri"/>
                <a:cs typeface="Calibri"/>
              </a:rPr>
              <a:t>that is</a:t>
            </a:r>
            <a:r>
              <a:rPr lang="en-US" sz="2800" b="0" i="0">
                <a:effectLst/>
                <a:latin typeface="Calibri"/>
                <a:cs typeface="Calibri"/>
              </a:rPr>
              <a:t> </a:t>
            </a:r>
            <a:r>
              <a:rPr lang="en-US" sz="2800" b="1" i="0">
                <a:effectLst/>
                <a:latin typeface="Calibri"/>
                <a:cs typeface="Calibri"/>
              </a:rPr>
              <a:t>not</a:t>
            </a:r>
            <a:r>
              <a:rPr lang="en-US" sz="2800" b="0" i="0">
                <a:effectLst/>
                <a:latin typeface="Calibri"/>
                <a:cs typeface="Calibri"/>
              </a:rPr>
              <a:t> allowed by the FDA.</a:t>
            </a:r>
          </a:p>
          <a:p>
            <a:pPr marL="407670" indent="-407670"/>
            <a:r>
              <a:rPr lang="en-US" sz="2800" b="0" i="0">
                <a:effectLst/>
                <a:latin typeface="Calibri"/>
                <a:cs typeface="Calibri"/>
              </a:rPr>
              <a:t>Images that imply results from the treatment may be considered too promissory by your IRB.</a:t>
            </a:r>
          </a:p>
          <a:p>
            <a:pPr marL="407670" indent="-407670"/>
            <a:r>
              <a:rPr lang="en-US" sz="2800" b="0" i="0">
                <a:effectLst/>
                <a:latin typeface="Calibri"/>
                <a:cs typeface="Calibri"/>
              </a:rPr>
              <a:t>One safe route is to depict empathy or empowerment, which can be just as effective and are less likely to be rejected by your IRB.</a:t>
            </a:r>
          </a:p>
          <a:p>
            <a:pPr marL="407670" indent="-407670"/>
            <a:r>
              <a:rPr lang="en-US" sz="2800" b="0" i="0">
                <a:effectLst/>
                <a:latin typeface="Calibri"/>
                <a:cs typeface="Calibri"/>
              </a:rPr>
              <a:t>If you choose to use imagery with pills or another image of medication, such as an inhaler, make sure the trial is using the same kind of intervention to avoid confusion.</a:t>
            </a:r>
            <a:endParaRPr lang="en-US" sz="2800">
              <a:latin typeface="Calibri"/>
              <a:cs typeface="Calibri"/>
            </a:endParaRPr>
          </a:p>
          <a:p>
            <a:pPr marL="1360170" lvl="2" indent="-271780"/>
            <a:endParaRPr lang="en-US" b="0" i="0">
              <a:solidFill>
                <a:srgbClr val="555759"/>
              </a:solidFill>
              <a:effectLst/>
              <a:latin typeface="MK3 Regular"/>
            </a:endParaRPr>
          </a:p>
        </p:txBody>
      </p:sp>
    </p:spTree>
    <p:extLst>
      <p:ext uri="{BB962C8B-B14F-4D97-AF65-F5344CB8AC3E}">
        <p14:creationId xmlns:p14="http://schemas.microsoft.com/office/powerpoint/2010/main" val="425256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C03AF6C-C61E-E0AC-BD11-ACB996CF0B70}"/>
              </a:ext>
            </a:extLst>
          </p:cNvPr>
          <p:cNvPicPr>
            <a:picLocks noChangeAspect="1"/>
          </p:cNvPicPr>
          <p:nvPr/>
        </p:nvPicPr>
        <p:blipFill>
          <a:blip r:embed="rId3"/>
          <a:stretch>
            <a:fillRect/>
          </a:stretch>
        </p:blipFill>
        <p:spPr>
          <a:xfrm>
            <a:off x="104383" y="1319538"/>
            <a:ext cx="5166987" cy="5158376"/>
          </a:xfrm>
          <a:prstGeom prst="rect">
            <a:avLst/>
          </a:prstGeom>
        </p:spPr>
      </p:pic>
      <p:pic>
        <p:nvPicPr>
          <p:cNvPr id="5" name="Picture 5">
            <a:extLst>
              <a:ext uri="{FF2B5EF4-FFF2-40B4-BE49-F238E27FC236}">
                <a16:creationId xmlns:a16="http://schemas.microsoft.com/office/drawing/2014/main" id="{B6323034-D164-CFC3-418D-A41DB37A435D}"/>
              </a:ext>
            </a:extLst>
          </p:cNvPr>
          <p:cNvPicPr>
            <a:picLocks noChangeAspect="1"/>
          </p:cNvPicPr>
          <p:nvPr/>
        </p:nvPicPr>
        <p:blipFill>
          <a:blip r:embed="rId4"/>
          <a:stretch>
            <a:fillRect/>
          </a:stretch>
        </p:blipFill>
        <p:spPr>
          <a:xfrm>
            <a:off x="4488232" y="1791940"/>
            <a:ext cx="4102795" cy="3994366"/>
          </a:xfrm>
          <a:prstGeom prst="rect">
            <a:avLst/>
          </a:prstGeom>
        </p:spPr>
      </p:pic>
      <p:sp>
        <p:nvSpPr>
          <p:cNvPr id="2" name="Title 1">
            <a:extLst>
              <a:ext uri="{FF2B5EF4-FFF2-40B4-BE49-F238E27FC236}">
                <a16:creationId xmlns:a16="http://schemas.microsoft.com/office/drawing/2014/main" id="{0C86854A-84C8-44DD-A002-790F3606AF6C}"/>
              </a:ext>
            </a:extLst>
          </p:cNvPr>
          <p:cNvSpPr>
            <a:spLocks noGrp="1"/>
          </p:cNvSpPr>
          <p:nvPr>
            <p:ph type="title" idx="4294967295"/>
          </p:nvPr>
        </p:nvSpPr>
        <p:spPr>
          <a:xfrm>
            <a:off x="2843213" y="122235"/>
            <a:ext cx="9348787" cy="906463"/>
          </a:xfrm>
          <a:prstGeom prst="rect">
            <a:avLst/>
          </a:prstGeom>
        </p:spPr>
        <p:txBody>
          <a:bodyPr/>
          <a:lstStyle/>
          <a:p>
            <a:pPr algn="l"/>
            <a:r>
              <a:rPr lang="en-US" sz="4400"/>
              <a:t>IRB Review: Audio and Visuals</a:t>
            </a:r>
          </a:p>
        </p:txBody>
      </p:sp>
      <p:sp>
        <p:nvSpPr>
          <p:cNvPr id="3" name="Content Placeholder 2">
            <a:extLst>
              <a:ext uri="{FF2B5EF4-FFF2-40B4-BE49-F238E27FC236}">
                <a16:creationId xmlns:a16="http://schemas.microsoft.com/office/drawing/2014/main" id="{3F7F8FC1-582C-43DA-9DFB-7D4644E294C4}"/>
              </a:ext>
            </a:extLst>
          </p:cNvPr>
          <p:cNvSpPr>
            <a:spLocks noGrp="1"/>
          </p:cNvSpPr>
          <p:nvPr>
            <p:ph idx="4294967295"/>
          </p:nvPr>
        </p:nvSpPr>
        <p:spPr>
          <a:xfrm>
            <a:off x="171449" y="1314449"/>
            <a:ext cx="11915775" cy="5129213"/>
          </a:xfrm>
          <a:prstGeom prst="rect">
            <a:avLst/>
          </a:prstGeom>
        </p:spPr>
        <p:txBody>
          <a:bodyPr lIns="91440" tIns="45720" rIns="91440" bIns="45720" anchor="t">
            <a:noAutofit/>
          </a:bodyPr>
          <a:lstStyle/>
          <a:p>
            <a:pPr marL="0" indent="0">
              <a:buNone/>
            </a:pPr>
            <a:endParaRPr lang="en-US" sz="2800">
              <a:latin typeface="Calibri" panose="020F0502020204030204" pitchFamily="34" charset="0"/>
              <a:ea typeface="Calibri"/>
              <a:cs typeface="Calibri" panose="020F0502020204030204" pitchFamily="34" charset="0"/>
            </a:endParaRPr>
          </a:p>
          <a:p>
            <a:pPr marL="1360170" lvl="2" indent="-271780"/>
            <a:endParaRPr lang="en-US" b="0" i="0">
              <a:solidFill>
                <a:srgbClr val="555759"/>
              </a:solidFill>
              <a:effectLst/>
              <a:latin typeface="MK3 Regular"/>
            </a:endParaRPr>
          </a:p>
        </p:txBody>
      </p:sp>
      <p:pic>
        <p:nvPicPr>
          <p:cNvPr id="4" name="Picture 4">
            <a:extLst>
              <a:ext uri="{FF2B5EF4-FFF2-40B4-BE49-F238E27FC236}">
                <a16:creationId xmlns:a16="http://schemas.microsoft.com/office/drawing/2014/main" id="{2FD0042B-538C-7995-C510-B3C38907B5E3}"/>
              </a:ext>
            </a:extLst>
          </p:cNvPr>
          <p:cNvPicPr>
            <a:picLocks noChangeAspect="1"/>
          </p:cNvPicPr>
          <p:nvPr/>
        </p:nvPicPr>
        <p:blipFill>
          <a:blip r:embed="rId5"/>
          <a:stretch>
            <a:fillRect/>
          </a:stretch>
        </p:blipFill>
        <p:spPr>
          <a:xfrm>
            <a:off x="7104606" y="2455623"/>
            <a:ext cx="4997364" cy="3940479"/>
          </a:xfrm>
          <a:prstGeom prst="rect">
            <a:avLst/>
          </a:prstGeom>
        </p:spPr>
      </p:pic>
    </p:spTree>
    <p:extLst>
      <p:ext uri="{BB962C8B-B14F-4D97-AF65-F5344CB8AC3E}">
        <p14:creationId xmlns:p14="http://schemas.microsoft.com/office/powerpoint/2010/main" val="1401377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913321" y="99311"/>
            <a:ext cx="9112101" cy="930275"/>
          </a:xfrm>
          <a:prstGeom prst="rect">
            <a:avLst/>
          </a:prstGeom>
        </p:spPr>
        <p:txBody>
          <a:bodyPr>
            <a:noAutofit/>
          </a:bodyPr>
          <a:lstStyle/>
          <a:p>
            <a:pPr algn="l"/>
            <a:r>
              <a:rPr lang="en-US" sz="4400"/>
              <a:t>Examples of Patient Facing Materials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202018" y="1411139"/>
            <a:ext cx="11111023" cy="4859633"/>
          </a:xfrm>
          <a:prstGeom prst="rect">
            <a:avLst/>
          </a:prstGeom>
        </p:spPr>
        <p:txBody>
          <a:bodyPr lIns="91440" tIns="45720" rIns="91440" bIns="45720" anchor="t"/>
          <a:lstStyle/>
          <a:p>
            <a:pPr marL="407670" indent="-407670">
              <a:buFont typeface="Arial" panose="020B0604020202020204" pitchFamily="34" charset="0"/>
              <a:buChar char="•"/>
            </a:pPr>
            <a:r>
              <a:rPr lang="en-US" sz="3500"/>
              <a:t>Informed consent</a:t>
            </a:r>
            <a:endParaRPr lang="en-US"/>
          </a:p>
          <a:p>
            <a:pPr marL="407670" indent="-407670">
              <a:buFont typeface="Arial" panose="020B0604020202020204" pitchFamily="34" charset="0"/>
              <a:buChar char="•"/>
            </a:pPr>
            <a:r>
              <a:rPr lang="en-US" sz="3500"/>
              <a:t>Surveys</a:t>
            </a:r>
            <a:endParaRPr lang="en-US" sz="3500">
              <a:cs typeface="Calibri"/>
            </a:endParaRPr>
          </a:p>
          <a:p>
            <a:pPr marL="407670" indent="-407670">
              <a:buFont typeface="Arial" panose="020B0604020202020204" pitchFamily="34" charset="0"/>
              <a:buChar char="•"/>
            </a:pPr>
            <a:r>
              <a:rPr lang="en-US" sz="3500"/>
              <a:t>Participant diaries</a:t>
            </a:r>
            <a:endParaRPr lang="en-US" sz="3500">
              <a:cs typeface="Calibri"/>
            </a:endParaRPr>
          </a:p>
          <a:p>
            <a:pPr marL="407670" indent="-407670">
              <a:buFont typeface="Arial" panose="020B0604020202020204" pitchFamily="34" charset="0"/>
              <a:buChar char="•"/>
            </a:pPr>
            <a:r>
              <a:rPr lang="en-US" sz="3500"/>
              <a:t>Study summaries</a:t>
            </a:r>
            <a:endParaRPr lang="en-US" sz="3500">
              <a:cs typeface="Calibri"/>
            </a:endParaRPr>
          </a:p>
          <a:p>
            <a:pPr marL="407670" indent="-407670">
              <a:buFont typeface="Arial,Sans-Serif" panose="020B0604020202020204" pitchFamily="34" charset="0"/>
              <a:buChar char="•"/>
            </a:pPr>
            <a:r>
              <a:rPr lang="en-US" sz="3500">
                <a:ea typeface="+mn-lt"/>
                <a:cs typeface="+mn-lt"/>
              </a:rPr>
              <a:t>Recruitment Tools/Advertisements </a:t>
            </a:r>
          </a:p>
          <a:p>
            <a:pPr marL="1360170" lvl="2" indent="-271780">
              <a:buFont typeface="Arial,Sans-Serif" panose="020B0604020202020204" pitchFamily="34" charset="0"/>
              <a:buChar char="•"/>
            </a:pPr>
            <a:r>
              <a:rPr lang="en-US" sz="3500">
                <a:ea typeface="+mn-lt"/>
                <a:cs typeface="+mn-lt"/>
              </a:rPr>
              <a:t>Media</a:t>
            </a:r>
          </a:p>
          <a:p>
            <a:pPr marL="1360170" lvl="2" indent="-271780">
              <a:buFont typeface="Arial,Sans-Serif" panose="020B0604020202020204" pitchFamily="34" charset="0"/>
              <a:buChar char="•"/>
            </a:pPr>
            <a:r>
              <a:rPr lang="en-US" sz="3500">
                <a:ea typeface="+mn-lt"/>
                <a:cs typeface="+mn-lt"/>
              </a:rPr>
              <a:t>Letters/postcards</a:t>
            </a:r>
          </a:p>
          <a:p>
            <a:pPr marL="407670" indent="-407670">
              <a:buFont typeface="Arial" panose="020B0604020202020204" pitchFamily="34" charset="0"/>
              <a:buChar char="•"/>
            </a:pPr>
            <a:endParaRPr lang="en-US" sz="3500">
              <a:cs typeface="Calibri"/>
            </a:endParaRPr>
          </a:p>
        </p:txBody>
      </p:sp>
    </p:spTree>
    <p:extLst>
      <p:ext uri="{BB962C8B-B14F-4D97-AF65-F5344CB8AC3E}">
        <p14:creationId xmlns:p14="http://schemas.microsoft.com/office/powerpoint/2010/main" val="1319040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9341-30A9-4F4D-970C-45D499C77AF1}"/>
              </a:ext>
            </a:extLst>
          </p:cNvPr>
          <p:cNvSpPr>
            <a:spLocks noGrp="1"/>
          </p:cNvSpPr>
          <p:nvPr>
            <p:ph type="title" idx="4294967295"/>
          </p:nvPr>
        </p:nvSpPr>
        <p:spPr>
          <a:xfrm>
            <a:off x="2839022" y="134112"/>
            <a:ext cx="9244012" cy="1041876"/>
          </a:xfrm>
          <a:prstGeom prst="rect">
            <a:avLst/>
          </a:prstGeom>
        </p:spPr>
        <p:txBody>
          <a:bodyPr/>
          <a:lstStyle/>
          <a:p>
            <a:pPr algn="l"/>
            <a:r>
              <a:rPr lang="en-US" sz="4400"/>
              <a:t>Questions/Comments</a:t>
            </a:r>
          </a:p>
        </p:txBody>
      </p:sp>
      <p:sp>
        <p:nvSpPr>
          <p:cNvPr id="3" name="Content Placeholder 2">
            <a:extLst>
              <a:ext uri="{FF2B5EF4-FFF2-40B4-BE49-F238E27FC236}">
                <a16:creationId xmlns:a16="http://schemas.microsoft.com/office/drawing/2014/main" id="{69CF08EF-7249-45EF-972E-0BDBB62B2E38}"/>
              </a:ext>
            </a:extLst>
          </p:cNvPr>
          <p:cNvSpPr>
            <a:spLocks noGrp="1"/>
          </p:cNvSpPr>
          <p:nvPr>
            <p:ph idx="4294967295"/>
          </p:nvPr>
        </p:nvSpPr>
        <p:spPr>
          <a:xfrm>
            <a:off x="147638" y="1224755"/>
            <a:ext cx="11925300" cy="5233194"/>
          </a:xfrm>
          <a:prstGeom prst="rect">
            <a:avLst/>
          </a:prstGeom>
        </p:spPr>
        <p:txBody>
          <a:bodyPr>
            <a:normAutofit fontScale="92500" lnSpcReduction="20000"/>
          </a:bodyPr>
          <a:lstStyle/>
          <a:p>
            <a:pPr marL="0" indent="0">
              <a:buNone/>
            </a:pPr>
            <a:r>
              <a:rPr lang="en-US" sz="2800" b="1"/>
              <a:t>Clinical Research Quality Management and Education</a:t>
            </a:r>
          </a:p>
          <a:p>
            <a:pPr marL="0" indent="0">
              <a:buNone/>
            </a:pPr>
            <a:r>
              <a:rPr lang="en-US" sz="2800"/>
              <a:t>Teresa </a:t>
            </a:r>
            <a:r>
              <a:rPr lang="en-US" sz="2800" err="1"/>
              <a:t>Carr</a:t>
            </a:r>
            <a:r>
              <a:rPr lang="en-US" sz="2800"/>
              <a:t> RN, BS, CCRC, CIP</a:t>
            </a:r>
          </a:p>
          <a:p>
            <a:pPr marL="0" indent="0">
              <a:buNone/>
            </a:pPr>
            <a:r>
              <a:rPr lang="en-US" sz="2800">
                <a:hlinkClick r:id="rId3"/>
              </a:rPr>
              <a:t>Teresa.carr@stjude.org</a:t>
            </a:r>
            <a:endParaRPr lang="en-US" sz="2800"/>
          </a:p>
          <a:p>
            <a:pPr marL="0" indent="0">
              <a:buNone/>
            </a:pPr>
            <a:r>
              <a:rPr lang="en-US" sz="2800"/>
              <a:t>Office: 901-595-2034</a:t>
            </a:r>
          </a:p>
          <a:p>
            <a:pPr marL="0" indent="0">
              <a:buNone/>
            </a:pPr>
            <a:r>
              <a:rPr lang="en-US" sz="2800"/>
              <a:t>Cell: 901-337-8621</a:t>
            </a:r>
          </a:p>
          <a:p>
            <a:pPr marL="0" indent="0">
              <a:buNone/>
            </a:pPr>
            <a:endParaRPr lang="en-US" sz="2800"/>
          </a:p>
          <a:p>
            <a:pPr marL="0" indent="0">
              <a:buNone/>
            </a:pPr>
            <a:r>
              <a:rPr lang="en-US" sz="2800" b="1"/>
              <a:t>Medical Content Outreach (Strategic Communication, Education and Outreach)</a:t>
            </a:r>
          </a:p>
          <a:p>
            <a:pPr marL="0" indent="0">
              <a:buNone/>
            </a:pPr>
            <a:r>
              <a:rPr lang="en-US" sz="2800"/>
              <a:t>Samantha Ransone PhD, RN</a:t>
            </a:r>
          </a:p>
          <a:p>
            <a:pPr marL="0" indent="0">
              <a:buNone/>
            </a:pPr>
            <a:r>
              <a:rPr lang="en-US" sz="2800">
                <a:hlinkClick r:id="rId4"/>
              </a:rPr>
              <a:t>Samantha.ransone@stjude.org</a:t>
            </a:r>
            <a:endParaRPr lang="en-US" sz="2800"/>
          </a:p>
          <a:p>
            <a:pPr marL="0" indent="0">
              <a:buNone/>
            </a:pPr>
            <a:r>
              <a:rPr lang="en-US" sz="2800"/>
              <a:t>Office: 901-595-1560</a:t>
            </a:r>
          </a:p>
          <a:p>
            <a:pPr marL="0" indent="0">
              <a:buNone/>
            </a:pPr>
            <a:endParaRPr lang="en-US" sz="2800">
              <a:cs typeface="Arial" panose="020B0604020202020204" pitchFamily="34" charset="0"/>
            </a:endParaRPr>
          </a:p>
          <a:p>
            <a:pPr marL="0" indent="0">
              <a:buNone/>
            </a:pPr>
            <a:r>
              <a:rPr lang="en-US" sz="2800">
                <a:cs typeface="Arial" panose="020B0604020202020204" pitchFamily="34" charset="0"/>
              </a:rPr>
              <a:t>If you need help with plain language writing and review, please contact </a:t>
            </a:r>
            <a:r>
              <a:rPr lang="en-US" sz="2800">
                <a:cs typeface="Arial" panose="020B0604020202020204" pitchFamily="34" charset="0"/>
                <a:hlinkClick r:id="rId5"/>
              </a:rPr>
              <a:t>patienteducation@stjude.org</a:t>
            </a:r>
            <a:r>
              <a:rPr lang="en-US" sz="2800">
                <a:cs typeface="Arial" panose="020B0604020202020204" pitchFamily="34" charset="0"/>
              </a:rPr>
              <a:t> </a:t>
            </a:r>
          </a:p>
          <a:p>
            <a:pPr marL="0" indent="0">
              <a:buNone/>
            </a:pPr>
            <a:endParaRPr lang="en-US" sz="2800"/>
          </a:p>
          <a:p>
            <a:pPr marL="0" indent="0">
              <a:buNone/>
            </a:pPr>
            <a:endParaRPr lang="en-US"/>
          </a:p>
        </p:txBody>
      </p:sp>
    </p:spTree>
    <p:extLst>
      <p:ext uri="{BB962C8B-B14F-4D97-AF65-F5344CB8AC3E}">
        <p14:creationId xmlns:p14="http://schemas.microsoft.com/office/powerpoint/2010/main" val="275845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2C52-6E90-4F35-A2CE-51C48AB98916}"/>
              </a:ext>
            </a:extLst>
          </p:cNvPr>
          <p:cNvSpPr>
            <a:spLocks noGrp="1"/>
          </p:cNvSpPr>
          <p:nvPr>
            <p:ph type="title" idx="4294967295"/>
          </p:nvPr>
        </p:nvSpPr>
        <p:spPr>
          <a:xfrm>
            <a:off x="2926079" y="128418"/>
            <a:ext cx="4188203" cy="1011238"/>
          </a:xfrm>
          <a:prstGeom prst="rect">
            <a:avLst/>
          </a:prstGeom>
        </p:spPr>
        <p:txBody>
          <a:bodyPr/>
          <a:lstStyle/>
          <a:p>
            <a:pPr algn="l"/>
            <a:r>
              <a:rPr lang="en-US" sz="4400"/>
              <a:t>References</a:t>
            </a:r>
          </a:p>
        </p:txBody>
      </p:sp>
      <p:sp>
        <p:nvSpPr>
          <p:cNvPr id="3" name="Content Placeholder 2">
            <a:extLst>
              <a:ext uri="{FF2B5EF4-FFF2-40B4-BE49-F238E27FC236}">
                <a16:creationId xmlns:a16="http://schemas.microsoft.com/office/drawing/2014/main" id="{E5EEB165-0115-477D-AC92-55FD4DE2ACB6}"/>
              </a:ext>
            </a:extLst>
          </p:cNvPr>
          <p:cNvSpPr>
            <a:spLocks noGrp="1"/>
          </p:cNvSpPr>
          <p:nvPr>
            <p:ph idx="4294967295"/>
          </p:nvPr>
        </p:nvSpPr>
        <p:spPr>
          <a:xfrm>
            <a:off x="514865" y="1287463"/>
            <a:ext cx="10515600" cy="5205412"/>
          </a:xfrm>
          <a:prstGeom prst="rect">
            <a:avLst/>
          </a:prstGeom>
        </p:spPr>
        <p:txBody>
          <a:bodyPr vert="horz" lIns="91440" tIns="45720" rIns="91440" bIns="45720" rtlCol="0" anchor="t">
            <a:normAutofit/>
          </a:bodyPr>
          <a:lstStyle/>
          <a:p>
            <a:pPr marL="407670" indent="-407670">
              <a:spcBef>
                <a:spcPts val="1000"/>
              </a:spcBef>
              <a:spcAft>
                <a:spcPts val="1000"/>
              </a:spcAft>
            </a:pPr>
            <a:r>
              <a:rPr lang="en-US" sz="2400"/>
              <a:t>FDA Information Sheet: Recruiting Study Subjects Guidance for Institutional Review Boards and Clinical Investigators January 1988 Final. </a:t>
            </a:r>
            <a:r>
              <a:rPr lang="en-US" sz="2400">
                <a:hlinkClick r:id="rId3"/>
              </a:rPr>
              <a:t>https://www.fda.gov/regulatory-information/search-fda-guidance-documents/recruiting-study-subjects</a:t>
            </a:r>
            <a:r>
              <a:rPr lang="en-US" sz="2400"/>
              <a:t>  </a:t>
            </a:r>
            <a:endParaRPr lang="en-US" sz="2400">
              <a:ea typeface="Calibri"/>
              <a:cs typeface="Calibri"/>
            </a:endParaRPr>
          </a:p>
          <a:p>
            <a:pPr marL="407670" indent="-407670">
              <a:spcBef>
                <a:spcPts val="1000"/>
              </a:spcBef>
              <a:spcAft>
                <a:spcPts val="1000"/>
              </a:spcAft>
            </a:pPr>
            <a:r>
              <a:rPr lang="en-US" sz="2400"/>
              <a:t>Antidote: Clinical Trial Advertising Guidelines. </a:t>
            </a:r>
            <a:r>
              <a:rPr lang="en-US" sz="2400">
                <a:hlinkClick r:id="rId4"/>
              </a:rPr>
              <a:t>https://www.antidote.me/blog/clinical-trial-advertising-guidelines-to-follow-for-irb-submission</a:t>
            </a:r>
            <a:r>
              <a:rPr lang="en-US" sz="2400"/>
              <a:t> </a:t>
            </a:r>
            <a:endParaRPr lang="en-US" sz="2400">
              <a:ea typeface="Calibri"/>
              <a:cs typeface="Calibri"/>
            </a:endParaRPr>
          </a:p>
          <a:p>
            <a:pPr marL="407670" indent="-407670">
              <a:spcBef>
                <a:spcPts val="1000"/>
              </a:spcBef>
              <a:spcAft>
                <a:spcPts val="1000"/>
              </a:spcAft>
            </a:pPr>
            <a:r>
              <a:rPr lang="en-US" sz="2400" i="1"/>
              <a:t>Institution Review Board Management and Function</a:t>
            </a:r>
            <a:r>
              <a:rPr lang="en-US" sz="2400"/>
              <a:t>: Advertisement for Research. Second Edition by Elizabeth Banker and Robert Amdur</a:t>
            </a:r>
            <a:endParaRPr lang="en-US" sz="2400">
              <a:ea typeface="Calibri"/>
              <a:cs typeface="Calibri"/>
            </a:endParaRPr>
          </a:p>
          <a:p>
            <a:pPr marL="407670" indent="-407670">
              <a:spcBef>
                <a:spcPts val="1000"/>
              </a:spcBef>
              <a:spcAft>
                <a:spcPts val="1000"/>
              </a:spcAft>
            </a:pPr>
            <a:r>
              <a:rPr lang="en-US" sz="2400">
                <a:hlinkClick r:id="rId5"/>
              </a:rPr>
              <a:t>Clinical Trial Websites: When is IRB Review Required and What Should IRBs Consider with Reviewing? (OHRP Guidance, 2005) | HHS.gov</a:t>
            </a:r>
            <a:endParaRPr lang="en-US" sz="2400">
              <a:ea typeface="Calibri"/>
              <a:cs typeface="Calibri"/>
            </a:endParaRPr>
          </a:p>
          <a:p>
            <a:pPr marL="407670" indent="-407670"/>
            <a:endParaRPr lang="en-US">
              <a:ea typeface="+mn-lt"/>
              <a:cs typeface="+mn-lt"/>
            </a:endParaRPr>
          </a:p>
        </p:txBody>
      </p:sp>
    </p:spTree>
    <p:extLst>
      <p:ext uri="{BB962C8B-B14F-4D97-AF65-F5344CB8AC3E}">
        <p14:creationId xmlns:p14="http://schemas.microsoft.com/office/powerpoint/2010/main" val="352323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EB165-0115-477D-AC92-55FD4DE2ACB6}"/>
              </a:ext>
            </a:extLst>
          </p:cNvPr>
          <p:cNvSpPr>
            <a:spLocks noGrp="1"/>
          </p:cNvSpPr>
          <p:nvPr>
            <p:ph idx="4294967295"/>
          </p:nvPr>
        </p:nvSpPr>
        <p:spPr>
          <a:xfrm>
            <a:off x="427973" y="1412723"/>
            <a:ext cx="10515600" cy="5080152"/>
          </a:xfrm>
          <a:prstGeom prst="rect">
            <a:avLst/>
          </a:prstGeom>
        </p:spPr>
        <p:txBody>
          <a:bodyPr vert="horz" lIns="91440" tIns="45720" rIns="91440" bIns="45720" rtlCol="0" anchor="t">
            <a:normAutofit fontScale="92500"/>
          </a:bodyPr>
          <a:lstStyle/>
          <a:p>
            <a:pPr marL="411480" indent="-411480">
              <a:lnSpc>
                <a:spcPct val="100000"/>
              </a:lnSpc>
              <a:spcAft>
                <a:spcPts val="1000"/>
              </a:spcAft>
            </a:pPr>
            <a:r>
              <a:rPr lang="en-US" sz="2400"/>
              <a:t>OHRP Elements of Consent:  </a:t>
            </a:r>
            <a:r>
              <a:rPr lang="en-US" sz="2400">
                <a:hlinkClick r:id="rId3"/>
              </a:rPr>
              <a:t>https://www.hhs.gov/ohrp/regulations-and-policy/regulations/45-cfr-46/revised-common-rule-regulatory-text/index.html#46.116</a:t>
            </a:r>
            <a:endParaRPr lang="en-US" sz="2400">
              <a:cs typeface="Calibri" panose="020F0502020204030204"/>
            </a:endParaRPr>
          </a:p>
          <a:p>
            <a:pPr marL="411480" indent="-411480">
              <a:lnSpc>
                <a:spcPct val="100000"/>
              </a:lnSpc>
              <a:spcAft>
                <a:spcPts val="1000"/>
              </a:spcAft>
            </a:pPr>
            <a:r>
              <a:rPr lang="en-US" sz="2400">
                <a:hlinkClick r:id="rId4"/>
              </a:rPr>
              <a:t>https://mrctcenter.org/health-literacy/tools/overview/</a:t>
            </a:r>
            <a:endParaRPr lang="en-US" sz="2400">
              <a:cs typeface="Calibri" panose="020F0502020204030204"/>
            </a:endParaRPr>
          </a:p>
          <a:p>
            <a:pPr marL="411480" indent="-411480">
              <a:lnSpc>
                <a:spcPct val="100000"/>
              </a:lnSpc>
              <a:spcAft>
                <a:spcPts val="1000"/>
              </a:spcAft>
            </a:pPr>
            <a:r>
              <a:rPr lang="en-US" sz="2400">
                <a:hlinkClick r:id="rId5"/>
              </a:rPr>
              <a:t>https://nam.edu/wp-content/uploads/2019/10/Advancing-Health-Literacy-in-Clinical-Research.pdf</a:t>
            </a:r>
            <a:r>
              <a:rPr lang="en-US" sz="2400"/>
              <a:t> </a:t>
            </a:r>
            <a:endParaRPr lang="en-US" sz="2400">
              <a:cs typeface="Calibri" panose="020F0502020204030204"/>
            </a:endParaRPr>
          </a:p>
          <a:p>
            <a:pPr marL="411480" indent="-411480">
              <a:lnSpc>
                <a:spcPct val="100000"/>
              </a:lnSpc>
              <a:spcBef>
                <a:spcPts val="1000"/>
              </a:spcBef>
              <a:spcAft>
                <a:spcPts val="1000"/>
              </a:spcAft>
            </a:pPr>
            <a:r>
              <a:rPr lang="en-US" sz="2400">
                <a:hlinkClick r:id="rId6"/>
              </a:rPr>
              <a:t>http://centerforhealthguidance.org/health-literacy-principles-checklist.pdf</a:t>
            </a:r>
            <a:r>
              <a:rPr lang="en-US" sz="2400"/>
              <a:t> </a:t>
            </a:r>
            <a:endParaRPr lang="en-US" sz="2400">
              <a:cs typeface="Calibri" panose="020F0502020204030204"/>
            </a:endParaRPr>
          </a:p>
          <a:p>
            <a:pPr marL="411480" indent="-411480">
              <a:spcBef>
                <a:spcPts val="1000"/>
              </a:spcBef>
              <a:spcAft>
                <a:spcPts val="1000"/>
              </a:spcAft>
            </a:pPr>
            <a:r>
              <a:rPr lang="en-US" sz="2400">
                <a:cs typeface="Calibri" panose="020F0502020204030204"/>
              </a:rPr>
              <a:t>SJCRH HRPP Policy 07.722, Legally Effective and Prospectively</a:t>
            </a:r>
            <a:r>
              <a:rPr lang="en-US" sz="2400">
                <a:ea typeface="+mn-lt"/>
                <a:cs typeface="+mn-lt"/>
              </a:rPr>
              <a:t> Obtained Informed Consent and Assent for Research and Documentation:  </a:t>
            </a:r>
            <a:r>
              <a:rPr lang="en-US" sz="2400">
                <a:ea typeface="+mn-lt"/>
                <a:cs typeface="+mn-lt"/>
                <a:hlinkClick r:id="rId7"/>
              </a:rPr>
              <a:t>https://home.stjude.org/hrpp/Policies/01-722.pdf</a:t>
            </a:r>
            <a:endParaRPr lang="en-US" sz="2400">
              <a:cs typeface="Calibri" panose="020F0502020204030204"/>
            </a:endParaRPr>
          </a:p>
          <a:p>
            <a:pPr marL="411480" indent="-411480">
              <a:spcBef>
                <a:spcPts val="1000"/>
              </a:spcBef>
              <a:spcAft>
                <a:spcPts val="1000"/>
              </a:spcAft>
            </a:pPr>
            <a:r>
              <a:rPr lang="en-US" sz="2400">
                <a:cs typeface="Calibri" panose="020F0502020204030204"/>
              </a:rPr>
              <a:t>SJCRH HRPP Policy 01.737, Human Subjects Research Recruitment and Compensation: </a:t>
            </a:r>
            <a:r>
              <a:rPr lang="en-US" sz="2400">
                <a:ea typeface="+mn-lt"/>
                <a:cs typeface="+mn-lt"/>
              </a:rPr>
              <a:t>  </a:t>
            </a:r>
            <a:r>
              <a:rPr lang="en-US" sz="2400">
                <a:ea typeface="+mn-lt"/>
                <a:cs typeface="+mn-lt"/>
                <a:hlinkClick r:id="rId8"/>
              </a:rPr>
              <a:t>https://home.stjude.org/hrpp/Policies/01-737.pdf</a:t>
            </a:r>
            <a:r>
              <a:rPr lang="en-US" sz="2400">
                <a:ea typeface="+mn-lt"/>
                <a:cs typeface="+mn-lt"/>
              </a:rPr>
              <a:t> </a:t>
            </a:r>
            <a:endParaRPr lang="en-US" sz="2400">
              <a:cs typeface="Calibri" panose="020F0502020204030204"/>
            </a:endParaRPr>
          </a:p>
          <a:p>
            <a:pPr marL="407670" indent="-407670">
              <a:spcAft>
                <a:spcPts val="1000"/>
              </a:spcAft>
            </a:pPr>
            <a:endParaRPr lang="en-US">
              <a:cs typeface="Calibri" panose="020F0502020204030204"/>
            </a:endParaRPr>
          </a:p>
        </p:txBody>
      </p:sp>
      <p:sp>
        <p:nvSpPr>
          <p:cNvPr id="4" name="Title 1">
            <a:extLst>
              <a:ext uri="{FF2B5EF4-FFF2-40B4-BE49-F238E27FC236}">
                <a16:creationId xmlns:a16="http://schemas.microsoft.com/office/drawing/2014/main" id="{621098DE-AF72-5EFD-BDC5-70EA7081CA9D}"/>
              </a:ext>
            </a:extLst>
          </p:cNvPr>
          <p:cNvSpPr txBox="1">
            <a:spLocks/>
          </p:cNvSpPr>
          <p:nvPr/>
        </p:nvSpPr>
        <p:spPr>
          <a:xfrm>
            <a:off x="2926079" y="128418"/>
            <a:ext cx="4188203" cy="1011238"/>
          </a:xfrm>
          <a:prstGeom prst="rect">
            <a:avLst/>
          </a:prstGeom>
        </p:spPr>
        <p:txBody>
          <a:bodyPr/>
          <a:lstStyle>
            <a:lvl1pPr algn="ctr" defTabSz="544237" rtl="0" eaLnBrk="1" latinLnBrk="0" hangingPunct="1">
              <a:spcBef>
                <a:spcPct val="0"/>
              </a:spcBef>
              <a:buNone/>
              <a:defRPr sz="5250" kern="1200">
                <a:solidFill>
                  <a:schemeClr val="tx1"/>
                </a:solidFill>
                <a:latin typeface="+mj-lt"/>
                <a:ea typeface="+mj-ea"/>
                <a:cs typeface="+mj-cs"/>
              </a:defRPr>
            </a:lvl1pPr>
          </a:lstStyle>
          <a:p>
            <a:pPr algn="l"/>
            <a:r>
              <a:rPr lang="en-US" sz="4400"/>
              <a:t>References</a:t>
            </a:r>
          </a:p>
        </p:txBody>
      </p:sp>
    </p:spTree>
    <p:extLst>
      <p:ext uri="{BB962C8B-B14F-4D97-AF65-F5344CB8AC3E}">
        <p14:creationId xmlns:p14="http://schemas.microsoft.com/office/powerpoint/2010/main" val="2010464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D538B6-A59C-482A-263E-DFA8707B676F}"/>
              </a:ext>
            </a:extLst>
          </p:cNvPr>
          <p:cNvSpPr txBox="1">
            <a:spLocks/>
          </p:cNvSpPr>
          <p:nvPr/>
        </p:nvSpPr>
        <p:spPr>
          <a:xfrm>
            <a:off x="803753" y="231775"/>
            <a:ext cx="10515600" cy="781050"/>
          </a:xfrm>
          <a:prstGeom prst="rect">
            <a:avLst/>
          </a:prstGeom>
        </p:spPr>
        <p:txBody>
          <a:bodyPr/>
          <a:lstStyle>
            <a:lvl1pPr algn="ctr" defTabSz="544237" rtl="0" eaLnBrk="1" latinLnBrk="0" hangingPunct="1">
              <a:spcBef>
                <a:spcPct val="0"/>
              </a:spcBef>
              <a:buNone/>
              <a:defRPr sz="5250" kern="1200">
                <a:solidFill>
                  <a:schemeClr val="tx1"/>
                </a:solidFill>
                <a:latin typeface="+mj-lt"/>
                <a:ea typeface="+mj-ea"/>
                <a:cs typeface="+mj-cs"/>
              </a:defRPr>
            </a:lvl1pPr>
          </a:lstStyle>
          <a:p>
            <a:r>
              <a:rPr lang="en-US"/>
              <a:t>Media Advertisements</a:t>
            </a:r>
          </a:p>
        </p:txBody>
      </p:sp>
      <p:pic>
        <p:nvPicPr>
          <p:cNvPr id="6" name="Picture 6">
            <a:extLst>
              <a:ext uri="{FF2B5EF4-FFF2-40B4-BE49-F238E27FC236}">
                <a16:creationId xmlns:a16="http://schemas.microsoft.com/office/drawing/2014/main" id="{5D9050D3-1B9B-45D9-42F9-8EC57AD711F1}"/>
              </a:ext>
            </a:extLst>
          </p:cNvPr>
          <p:cNvPicPr>
            <a:picLocks noChangeAspect="1"/>
          </p:cNvPicPr>
          <p:nvPr/>
        </p:nvPicPr>
        <p:blipFill>
          <a:blip r:embed="rId2"/>
          <a:stretch>
            <a:fillRect/>
          </a:stretch>
        </p:blipFill>
        <p:spPr>
          <a:xfrm>
            <a:off x="48018" y="1122230"/>
            <a:ext cx="11960265" cy="5459045"/>
          </a:xfrm>
          <a:prstGeom prst="rect">
            <a:avLst/>
          </a:prstGeom>
        </p:spPr>
      </p:pic>
    </p:spTree>
    <p:extLst>
      <p:ext uri="{BB962C8B-B14F-4D97-AF65-F5344CB8AC3E}">
        <p14:creationId xmlns:p14="http://schemas.microsoft.com/office/powerpoint/2010/main" val="2467839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2083539" y="279791"/>
            <a:ext cx="8302625" cy="781050"/>
          </a:xfrm>
          <a:prstGeom prst="rect">
            <a:avLst/>
          </a:prstGeom>
        </p:spPr>
        <p:txBody>
          <a:bodyPr/>
          <a:lstStyle/>
          <a:p>
            <a:r>
              <a:rPr lang="en-US"/>
              <a:t>Media Advertisements</a:t>
            </a: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0" y="1148523"/>
            <a:ext cx="12039469" cy="5279265"/>
          </a:xfrm>
          <a:prstGeom prst="rect">
            <a:avLst/>
          </a:prstGeom>
        </p:spPr>
        <p:txBody>
          <a:bodyPr vert="horz" lIns="91440" tIns="45720" rIns="91440" bIns="45720" rtlCol="0" anchor="t">
            <a:normAutofit fontScale="70000" lnSpcReduction="20000"/>
          </a:bodyPr>
          <a:lstStyle/>
          <a:p>
            <a:pPr marL="0" indent="0">
              <a:buNone/>
            </a:pPr>
            <a:r>
              <a:rPr lang="en-US"/>
              <a:t>Recruitment Letters – </a:t>
            </a:r>
          </a:p>
          <a:p>
            <a:pPr marL="883920" lvl="1" indent="-339725"/>
            <a:r>
              <a:rPr lang="en-US" sz="3300"/>
              <a:t>First step in recruitment process</a:t>
            </a:r>
            <a:endParaRPr lang="en-US" sz="3300">
              <a:cs typeface="Calibri"/>
            </a:endParaRPr>
          </a:p>
          <a:p>
            <a:pPr marL="883920" lvl="1" indent="-339725"/>
            <a:r>
              <a:rPr lang="en-US" sz="3300"/>
              <a:t>Nature of the research –</a:t>
            </a:r>
            <a:endParaRPr lang="en-US" sz="3300">
              <a:cs typeface="Calibri"/>
            </a:endParaRPr>
          </a:p>
          <a:p>
            <a:pPr marL="1360170" lvl="2" indent="-271780"/>
            <a:r>
              <a:rPr lang="en-US"/>
              <a:t>May need to include all elements normally disclosed in an informed consent document</a:t>
            </a:r>
            <a:endParaRPr lang="en-US">
              <a:cs typeface="Calibri"/>
            </a:endParaRPr>
          </a:p>
          <a:p>
            <a:pPr marL="883920" lvl="1" indent="-339725"/>
            <a:r>
              <a:rPr lang="en-US" sz="3300"/>
              <a:t>May choose to explain purpose, what is involved, risks and benefits, compensation offered, voluntary participation.  </a:t>
            </a:r>
            <a:endParaRPr lang="en-US" sz="3300">
              <a:cs typeface="Calibri"/>
            </a:endParaRPr>
          </a:p>
          <a:p>
            <a:pPr marL="883920" lvl="1" indent="-339725"/>
            <a:r>
              <a:rPr lang="en-US" sz="3300"/>
              <a:t>Sensitive information – vague to protect ppt</a:t>
            </a:r>
            <a:endParaRPr lang="en-US" sz="3300">
              <a:cs typeface="Calibri"/>
            </a:endParaRPr>
          </a:p>
          <a:p>
            <a:pPr marL="883920" lvl="1" indent="-339725"/>
            <a:r>
              <a:rPr lang="en-US" sz="3300"/>
              <a:t>Should include how ppt was identified for contact</a:t>
            </a:r>
            <a:endParaRPr lang="en-US" sz="3300">
              <a:cs typeface="Calibri"/>
            </a:endParaRPr>
          </a:p>
          <a:p>
            <a:pPr marL="1360170" lvl="2" indent="-271780"/>
            <a:r>
              <a:rPr lang="en-US"/>
              <a:t>Population of patients</a:t>
            </a:r>
            <a:endParaRPr lang="en-US">
              <a:cs typeface="Calibri"/>
            </a:endParaRPr>
          </a:p>
          <a:p>
            <a:pPr marL="1904365" lvl="3" indent="-271780"/>
            <a:r>
              <a:rPr lang="en-US"/>
              <a:t>Previously seen by the investigator</a:t>
            </a:r>
            <a:endParaRPr lang="en-US">
              <a:cs typeface="Calibri"/>
            </a:endParaRPr>
          </a:p>
          <a:p>
            <a:pPr marL="1904365" lvl="3" indent="-271780"/>
            <a:r>
              <a:rPr lang="en-US"/>
              <a:t>New patients</a:t>
            </a:r>
            <a:endParaRPr lang="en-US">
              <a:cs typeface="Calibri"/>
            </a:endParaRPr>
          </a:p>
          <a:p>
            <a:pPr marL="1904365" lvl="3" indent="-271780"/>
            <a:r>
              <a:rPr lang="en-US"/>
              <a:t>Patients from another investigator</a:t>
            </a:r>
            <a:endParaRPr lang="en-US">
              <a:cs typeface="Calibri"/>
            </a:endParaRPr>
          </a:p>
          <a:p>
            <a:pPr marL="883920" lvl="1" indent="-339725"/>
            <a:r>
              <a:rPr lang="en-US" sz="3300"/>
              <a:t>Should include how current or future care will be affected</a:t>
            </a:r>
            <a:endParaRPr lang="en-US" sz="3300">
              <a:cs typeface="Calibri"/>
            </a:endParaRPr>
          </a:p>
          <a:p>
            <a:pPr marL="883920" lvl="1" indent="-339725"/>
            <a:r>
              <a:rPr lang="en-US" sz="3300"/>
              <a:t>Will results be released to the ppts</a:t>
            </a:r>
            <a:endParaRPr lang="en-US" sz="3300">
              <a:cs typeface="Calibri"/>
            </a:endParaRPr>
          </a:p>
          <a:p>
            <a:pPr marL="883920" lvl="1" indent="-339725"/>
            <a:r>
              <a:rPr lang="en-US" sz="3300"/>
              <a:t>Specifics on how to respond</a:t>
            </a:r>
            <a:endParaRPr lang="en-US" sz="3300">
              <a:cs typeface="Calibri"/>
            </a:endParaRPr>
          </a:p>
          <a:p>
            <a:pPr marL="883920" lvl="1" indent="-339725"/>
            <a:r>
              <a:rPr lang="en-US" sz="3300"/>
              <a:t>If planning to follow up with phone call</a:t>
            </a:r>
            <a:endParaRPr lang="en-US" sz="3300">
              <a:cs typeface="Calibri"/>
            </a:endParaRPr>
          </a:p>
          <a:p>
            <a:pPr marL="0" indent="0">
              <a:buNone/>
            </a:pPr>
            <a:endParaRPr lang="en-US">
              <a:cs typeface="Calibri"/>
            </a:endParaRPr>
          </a:p>
        </p:txBody>
      </p:sp>
    </p:spTree>
    <p:extLst>
      <p:ext uri="{BB962C8B-B14F-4D97-AF65-F5344CB8AC3E}">
        <p14:creationId xmlns:p14="http://schemas.microsoft.com/office/powerpoint/2010/main" val="663439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2192054" y="231775"/>
            <a:ext cx="7749436" cy="699262"/>
          </a:xfrm>
          <a:prstGeom prst="rect">
            <a:avLst/>
          </a:prstGeom>
        </p:spPr>
        <p:txBody>
          <a:bodyPr/>
          <a:lstStyle/>
          <a:p>
            <a:r>
              <a:rPr lang="en-US"/>
              <a:t>Media Advertisements</a:t>
            </a: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0" y="1403350"/>
            <a:ext cx="10515600" cy="4773613"/>
          </a:xfrm>
          <a:prstGeom prst="rect">
            <a:avLst/>
          </a:prstGeom>
        </p:spPr>
        <p:txBody>
          <a:bodyPr lIns="91440" tIns="45720" rIns="91440" bIns="45720" anchor="t"/>
          <a:lstStyle/>
          <a:p>
            <a:pPr marL="407670" indent="-407670"/>
            <a:r>
              <a:rPr lang="en-US" sz="2800"/>
              <a:t>Research a large number of potential subject</a:t>
            </a:r>
            <a:endParaRPr lang="en-US" sz="2800">
              <a:cs typeface="Calibri"/>
            </a:endParaRPr>
          </a:p>
          <a:p>
            <a:pPr marL="407670" indent="-407670"/>
            <a:r>
              <a:rPr lang="en-US" sz="2800"/>
              <a:t>Interested individuals – may not be looking</a:t>
            </a:r>
            <a:endParaRPr lang="en-US" sz="2800">
              <a:cs typeface="Calibri"/>
            </a:endParaRPr>
          </a:p>
          <a:p>
            <a:pPr marL="407670" indent="-407670"/>
            <a:r>
              <a:rPr lang="en-US" sz="2800"/>
              <a:t>Utilize same guidelines as printed forms of advertisement</a:t>
            </a:r>
            <a:endParaRPr lang="en-US" sz="2800">
              <a:cs typeface="Calibri"/>
            </a:endParaRPr>
          </a:p>
          <a:p>
            <a:pPr marL="407670" indent="-407670"/>
            <a:r>
              <a:rPr lang="en-US" sz="2800"/>
              <a:t>Taped/video - Subtle forms of coercion in </a:t>
            </a:r>
          </a:p>
          <a:p>
            <a:pPr marL="407670" indent="-407670"/>
            <a:r>
              <a:rPr lang="en-US" sz="2800"/>
              <a:t>Tone of voice</a:t>
            </a:r>
            <a:endParaRPr lang="en-US" sz="2800">
              <a:cs typeface="Calibri"/>
            </a:endParaRPr>
          </a:p>
          <a:p>
            <a:pPr marL="883920" lvl="1" indent="-339725"/>
            <a:r>
              <a:rPr lang="en-US" sz="2800"/>
              <a:t>Speed of speech</a:t>
            </a:r>
            <a:endParaRPr lang="en-US" sz="2800">
              <a:cs typeface="Calibri"/>
            </a:endParaRPr>
          </a:p>
          <a:p>
            <a:pPr marL="883920" lvl="1" indent="-339725"/>
            <a:r>
              <a:rPr lang="en-US" sz="2800"/>
              <a:t>Inclusion of soothing background music</a:t>
            </a:r>
            <a:endParaRPr lang="en-US" sz="2800">
              <a:cs typeface="Calibri"/>
            </a:endParaRPr>
          </a:p>
          <a:p>
            <a:pPr marL="407670" indent="-407670"/>
            <a:r>
              <a:rPr lang="en-US" sz="2800"/>
              <a:t>Social Media </a:t>
            </a:r>
            <a:endParaRPr lang="en-US" sz="2800">
              <a:cs typeface="Calibri"/>
            </a:endParaRPr>
          </a:p>
          <a:p>
            <a:pPr marL="883920" lvl="1" indent="-339725"/>
            <a:r>
              <a:rPr lang="en-US" sz="2800" err="1"/>
              <a:t>FaceBook</a:t>
            </a:r>
            <a:r>
              <a:rPr lang="en-US" sz="2800"/>
              <a:t>, Twitter, </a:t>
            </a:r>
            <a:endParaRPr lang="en-US" sz="2800">
              <a:cs typeface="Calibri"/>
            </a:endParaRPr>
          </a:p>
          <a:p>
            <a:pPr marL="0" indent="0">
              <a:buNone/>
            </a:pPr>
            <a:endParaRPr lang="en-US"/>
          </a:p>
        </p:txBody>
      </p:sp>
    </p:spTree>
    <p:extLst>
      <p:ext uri="{BB962C8B-B14F-4D97-AF65-F5344CB8AC3E}">
        <p14:creationId xmlns:p14="http://schemas.microsoft.com/office/powerpoint/2010/main" val="3925101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1597068" y="231775"/>
            <a:ext cx="10515600" cy="781050"/>
          </a:xfrm>
          <a:prstGeom prst="rect">
            <a:avLst/>
          </a:prstGeom>
        </p:spPr>
        <p:txBody>
          <a:bodyPr/>
          <a:lstStyle/>
          <a:p>
            <a:r>
              <a:rPr lang="en-US"/>
              <a:t>Social Media Advertisements</a:t>
            </a: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218206" y="1154113"/>
            <a:ext cx="11973794" cy="5472112"/>
          </a:xfrm>
          <a:prstGeom prst="rect">
            <a:avLst/>
          </a:prstGeom>
        </p:spPr>
        <p:txBody>
          <a:bodyPr vert="horz" lIns="91440" tIns="45720" rIns="91440" bIns="45720" rtlCol="0" anchor="t">
            <a:normAutofit/>
          </a:bodyPr>
          <a:lstStyle/>
          <a:p>
            <a:pPr marL="0" indent="0">
              <a:buNone/>
            </a:pPr>
            <a:r>
              <a:rPr lang="en-US" sz="2400" b="0" i="0">
                <a:solidFill>
                  <a:srgbClr val="444444"/>
                </a:solidFill>
                <a:effectLst/>
                <a:cs typeface="Calibri Light"/>
              </a:rPr>
              <a:t>NIH Clinical Research Trials </a:t>
            </a:r>
            <a:r>
              <a:rPr lang="en-US" sz="2400">
                <a:solidFill>
                  <a:srgbClr val="444444"/>
                </a:solidFill>
                <a:cs typeface="Calibri Light"/>
              </a:rPr>
              <a:t>AND YOU</a:t>
            </a:r>
          </a:p>
          <a:p>
            <a:pPr marL="0" indent="0">
              <a:buNone/>
            </a:pPr>
            <a:r>
              <a:rPr lang="en-US" sz="2400" b="0" i="0">
                <a:solidFill>
                  <a:srgbClr val="444444"/>
                </a:solidFill>
                <a:effectLst/>
                <a:cs typeface="Calibri Light"/>
              </a:rPr>
              <a:t>Guidance Regarding Social Media (SM) Tools</a:t>
            </a:r>
          </a:p>
          <a:p>
            <a:pPr marL="407670" indent="-407670"/>
            <a:r>
              <a:rPr lang="en-US" sz="2400" b="0" i="0">
                <a:solidFill>
                  <a:srgbClr val="444444"/>
                </a:solidFill>
                <a:effectLst/>
                <a:cs typeface="Calibri Light"/>
              </a:rPr>
              <a:t>focused on SM tools and technologies that allow people to exchange information in real (or delayed time) on platforms that are public — including but not limited to — social networks (such as Facebook), micro blogs (such as Twitter), automated feeds (such as RSS), image/video sharing sites (such as YouTube), social bookmarking services, blogs, forums and other emerging technologies with the purpose of social interaction.</a:t>
            </a:r>
          </a:p>
          <a:p>
            <a:pPr marL="407670" indent="-407670"/>
            <a:r>
              <a:rPr lang="en-US" sz="2400" b="0" i="0">
                <a:solidFill>
                  <a:srgbClr val="444444"/>
                </a:solidFill>
                <a:effectLst/>
                <a:latin typeface="Calibri"/>
                <a:cs typeface="Calibri"/>
              </a:rPr>
              <a:t>In the SM environment the movement and placement, context and content of information, may all be manipulated. Also, audiences may be highly-targeted without individuals in those audiences self-selecting to be reached (as in the purchase of a magazine, responding to a poster, or seeing an ad and calling an 800 number.)</a:t>
            </a:r>
            <a:endParaRPr lang="en-US" sz="2400">
              <a:latin typeface="Calibri"/>
              <a:cs typeface="Calibri"/>
            </a:endParaRPr>
          </a:p>
          <a:p>
            <a:pPr marL="0" indent="0">
              <a:buNone/>
            </a:pPr>
            <a:endParaRPr lang="en-US" sz="2400">
              <a:cs typeface="Calibri"/>
            </a:endParaRPr>
          </a:p>
        </p:txBody>
      </p:sp>
    </p:spTree>
    <p:extLst>
      <p:ext uri="{BB962C8B-B14F-4D97-AF65-F5344CB8AC3E}">
        <p14:creationId xmlns:p14="http://schemas.microsoft.com/office/powerpoint/2010/main" val="1305204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1597068" y="169145"/>
            <a:ext cx="10515600" cy="781050"/>
          </a:xfrm>
          <a:prstGeom prst="rect">
            <a:avLst/>
          </a:prstGeom>
        </p:spPr>
        <p:txBody>
          <a:bodyPr/>
          <a:lstStyle/>
          <a:p>
            <a:r>
              <a:rPr lang="en-US"/>
              <a:t>Social Media Advertisements</a:t>
            </a: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134699" y="1154113"/>
            <a:ext cx="12057301" cy="5472112"/>
          </a:xfrm>
          <a:prstGeom prst="rect">
            <a:avLst/>
          </a:prstGeom>
        </p:spPr>
        <p:txBody>
          <a:bodyPr lIns="91440" tIns="45720" rIns="91440" bIns="45720" anchor="t">
            <a:normAutofit/>
          </a:bodyPr>
          <a:lstStyle/>
          <a:p>
            <a:pPr marL="0" indent="0">
              <a:buNone/>
            </a:pPr>
            <a:r>
              <a:rPr lang="en-US" sz="2400" b="0" i="0">
                <a:solidFill>
                  <a:srgbClr val="444444"/>
                </a:solidFill>
                <a:effectLst/>
                <a:cs typeface="Calibri Light"/>
              </a:rPr>
              <a:t>NIH Clinical Research Trials </a:t>
            </a:r>
            <a:r>
              <a:rPr lang="en-US" sz="2400">
                <a:solidFill>
                  <a:srgbClr val="444444"/>
                </a:solidFill>
                <a:cs typeface="Calibri Light"/>
              </a:rPr>
              <a:t>AND YOU</a:t>
            </a:r>
          </a:p>
          <a:p>
            <a:pPr marL="0" indent="0">
              <a:buNone/>
            </a:pPr>
            <a:r>
              <a:rPr lang="en-US" sz="2400" b="0" i="0">
                <a:solidFill>
                  <a:srgbClr val="444444"/>
                </a:solidFill>
                <a:effectLst/>
                <a:cs typeface="Calibri Light"/>
              </a:rPr>
              <a:t>Guidance Regarding Social Media Tools</a:t>
            </a:r>
          </a:p>
          <a:p>
            <a:pPr marL="0" indent="0">
              <a:buNone/>
            </a:pPr>
            <a:r>
              <a:rPr lang="en-US" sz="2400" b="0" i="0">
                <a:solidFill>
                  <a:srgbClr val="444444"/>
                </a:solidFill>
                <a:effectLst/>
                <a:cs typeface="Calibri Light"/>
              </a:rPr>
              <a:t>Questions PI should consider:</a:t>
            </a:r>
          </a:p>
          <a:p>
            <a:pPr marL="407670" indent="-407670"/>
            <a:r>
              <a:rPr lang="en-US" sz="2400">
                <a:solidFill>
                  <a:srgbClr val="444444"/>
                </a:solidFill>
                <a:cs typeface="Calibri Light"/>
              </a:rPr>
              <a:t>Privacy – Non-US Government owned – 3</a:t>
            </a:r>
            <a:r>
              <a:rPr lang="en-US" sz="2400" baseline="30000">
                <a:solidFill>
                  <a:srgbClr val="444444"/>
                </a:solidFill>
                <a:cs typeface="Calibri Light"/>
              </a:rPr>
              <a:t>rd</a:t>
            </a:r>
            <a:r>
              <a:rPr lang="en-US" sz="2400">
                <a:solidFill>
                  <a:srgbClr val="444444"/>
                </a:solidFill>
                <a:cs typeface="Calibri Light"/>
              </a:rPr>
              <a:t> party</a:t>
            </a:r>
            <a:endParaRPr lang="en-US" sz="2400" b="0" i="0">
              <a:solidFill>
                <a:srgbClr val="444444"/>
              </a:solidFill>
              <a:effectLst/>
              <a:cs typeface="Calibri Light"/>
            </a:endParaRPr>
          </a:p>
          <a:p>
            <a:pPr marL="883920" lvl="1" indent="-339725"/>
            <a:r>
              <a:rPr lang="en-US" sz="2400" b="0" i="0">
                <a:solidFill>
                  <a:srgbClr val="444444"/>
                </a:solidFill>
                <a:effectLst/>
                <a:latin typeface="Calibri"/>
                <a:cs typeface="Calibri"/>
              </a:rPr>
              <a:t>When considering whether a Third-Party Web site or Application (TPWA) is appropriate for NIH use, you must ensure all uses of Third-Party Web sites and Applications comply with existing OMB Guidance, HHS and NIH policies with respect to privacy, system security and data safeguarding standards.</a:t>
            </a:r>
          </a:p>
          <a:p>
            <a:pPr marL="407670" indent="-407670"/>
            <a:r>
              <a:rPr lang="en-US" sz="2400">
                <a:solidFill>
                  <a:srgbClr val="444444"/>
                </a:solidFill>
                <a:latin typeface="Calibri"/>
                <a:cs typeface="Calibri"/>
              </a:rPr>
              <a:t>Placement of Ads – ability to choose sites for advertisement </a:t>
            </a:r>
          </a:p>
          <a:p>
            <a:pPr marL="407670" indent="-407670"/>
            <a:r>
              <a:rPr lang="en-US" sz="2400">
                <a:solidFill>
                  <a:srgbClr val="444444"/>
                </a:solidFill>
                <a:latin typeface="Calibri"/>
                <a:cs typeface="Calibri"/>
              </a:rPr>
              <a:t>Locked format – if not “locked” how information is presented</a:t>
            </a:r>
          </a:p>
        </p:txBody>
      </p:sp>
    </p:spTree>
    <p:extLst>
      <p:ext uri="{BB962C8B-B14F-4D97-AF65-F5344CB8AC3E}">
        <p14:creationId xmlns:p14="http://schemas.microsoft.com/office/powerpoint/2010/main" val="345771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3BA-CD59-40CC-83D9-7BF3F4417406}"/>
              </a:ext>
            </a:extLst>
          </p:cNvPr>
          <p:cNvSpPr>
            <a:spLocks noGrp="1"/>
          </p:cNvSpPr>
          <p:nvPr>
            <p:ph type="title" idx="4294967295"/>
          </p:nvPr>
        </p:nvSpPr>
        <p:spPr>
          <a:xfrm>
            <a:off x="1722329" y="231775"/>
            <a:ext cx="10515600" cy="781050"/>
          </a:xfrm>
          <a:prstGeom prst="rect">
            <a:avLst/>
          </a:prstGeom>
        </p:spPr>
        <p:txBody>
          <a:bodyPr/>
          <a:lstStyle/>
          <a:p>
            <a:r>
              <a:rPr lang="en-US"/>
              <a:t>Social Media Advertisements</a:t>
            </a:r>
          </a:p>
        </p:txBody>
      </p:sp>
      <p:sp>
        <p:nvSpPr>
          <p:cNvPr id="3" name="Content Placeholder 2">
            <a:extLst>
              <a:ext uri="{FF2B5EF4-FFF2-40B4-BE49-F238E27FC236}">
                <a16:creationId xmlns:a16="http://schemas.microsoft.com/office/drawing/2014/main" id="{45A758A3-4778-4336-A79B-2F0858281E04}"/>
              </a:ext>
            </a:extLst>
          </p:cNvPr>
          <p:cNvSpPr>
            <a:spLocks noGrp="1"/>
          </p:cNvSpPr>
          <p:nvPr>
            <p:ph idx="4294967295"/>
          </p:nvPr>
        </p:nvSpPr>
        <p:spPr>
          <a:xfrm>
            <a:off x="145137" y="1362880"/>
            <a:ext cx="11942480" cy="5096332"/>
          </a:xfrm>
          <a:prstGeom prst="rect">
            <a:avLst/>
          </a:prstGeom>
        </p:spPr>
        <p:txBody>
          <a:bodyPr lIns="91440" tIns="45720" rIns="91440" bIns="45720" anchor="t">
            <a:normAutofit/>
          </a:bodyPr>
          <a:lstStyle/>
          <a:p>
            <a:pPr marL="0" indent="0">
              <a:buNone/>
            </a:pPr>
            <a:r>
              <a:rPr lang="en-US" sz="2400" b="0" i="0">
                <a:solidFill>
                  <a:srgbClr val="444444"/>
                </a:solidFill>
                <a:effectLst/>
                <a:cs typeface="Calibri Light"/>
              </a:rPr>
              <a:t>NIH Clinical Research Trials </a:t>
            </a:r>
            <a:r>
              <a:rPr lang="en-US" sz="2400">
                <a:solidFill>
                  <a:srgbClr val="444444"/>
                </a:solidFill>
                <a:cs typeface="Calibri Light"/>
              </a:rPr>
              <a:t>AND YOU</a:t>
            </a:r>
          </a:p>
          <a:p>
            <a:pPr marL="0" indent="0">
              <a:buNone/>
            </a:pPr>
            <a:r>
              <a:rPr lang="en-US" sz="2400" b="0" i="0">
                <a:solidFill>
                  <a:srgbClr val="444444"/>
                </a:solidFill>
                <a:effectLst/>
                <a:cs typeface="Calibri Light"/>
              </a:rPr>
              <a:t>Guidance Regarding Social Media Tools</a:t>
            </a:r>
          </a:p>
          <a:p>
            <a:pPr marL="0" indent="0">
              <a:buNone/>
            </a:pPr>
            <a:r>
              <a:rPr lang="en-US" sz="2400" b="0" i="0">
                <a:solidFill>
                  <a:srgbClr val="444444"/>
                </a:solidFill>
                <a:effectLst/>
                <a:cs typeface="Calibri Light"/>
              </a:rPr>
              <a:t>Questions PI should consider:</a:t>
            </a:r>
          </a:p>
          <a:p>
            <a:pPr marL="407670" indent="-407670"/>
            <a:r>
              <a:rPr lang="en-US" sz="2400">
                <a:solidFill>
                  <a:srgbClr val="444444"/>
                </a:solidFill>
                <a:latin typeface="Droid Sans"/>
              </a:rPr>
              <a:t>Privacy of interested individuals</a:t>
            </a:r>
          </a:p>
          <a:p>
            <a:pPr marL="883920" lvl="1" indent="-339725"/>
            <a:r>
              <a:rPr lang="en-US" sz="2400">
                <a:solidFill>
                  <a:srgbClr val="444444"/>
                </a:solidFill>
                <a:latin typeface="Droid Sans"/>
              </a:rPr>
              <a:t>Security wall for further information</a:t>
            </a:r>
          </a:p>
          <a:p>
            <a:pPr marL="883920" lvl="1" indent="-339725"/>
            <a:r>
              <a:rPr lang="en-US" sz="2400">
                <a:solidFill>
                  <a:srgbClr val="444444"/>
                </a:solidFill>
                <a:latin typeface="Droid Sans"/>
              </a:rPr>
              <a:t>Not use data until eligible and consented</a:t>
            </a:r>
          </a:p>
          <a:p>
            <a:pPr marL="883920" lvl="1" indent="-339725"/>
            <a:r>
              <a:rPr lang="en-US" sz="2400">
                <a:solidFill>
                  <a:srgbClr val="444444"/>
                </a:solidFill>
                <a:latin typeface="Droid Sans"/>
              </a:rPr>
              <a:t>Interactive nature of SM</a:t>
            </a:r>
          </a:p>
          <a:p>
            <a:pPr marL="883920" lvl="1" indent="-339725"/>
            <a:r>
              <a:rPr lang="en-US" sz="2400">
                <a:solidFill>
                  <a:srgbClr val="444444"/>
                </a:solidFill>
                <a:latin typeface="Droid Sans"/>
              </a:rPr>
              <a:t>Portability and secure handling of information – </a:t>
            </a:r>
          </a:p>
          <a:p>
            <a:pPr marL="1360170" lvl="2" indent="-271780"/>
            <a:r>
              <a:rPr lang="en-US" sz="2400">
                <a:solidFill>
                  <a:srgbClr val="444444"/>
                </a:solidFill>
                <a:latin typeface="Droid Sans"/>
              </a:rPr>
              <a:t>encryption of laptops, sensitive information during transport, and reporting unintended breaches</a:t>
            </a:r>
          </a:p>
          <a:p>
            <a:pPr marL="883920" lvl="1" indent="-339725"/>
            <a:r>
              <a:rPr lang="en-US" sz="2400">
                <a:solidFill>
                  <a:srgbClr val="444444"/>
                </a:solidFill>
                <a:latin typeface="Droid Sans"/>
              </a:rPr>
              <a:t>Consider invasive nature of joining groups – undermine trust</a:t>
            </a:r>
            <a:endParaRPr lang="en-US" sz="2400">
              <a:cs typeface="Calibri"/>
            </a:endParaRPr>
          </a:p>
        </p:txBody>
      </p:sp>
    </p:spTree>
    <p:extLst>
      <p:ext uri="{BB962C8B-B14F-4D97-AF65-F5344CB8AC3E}">
        <p14:creationId xmlns:p14="http://schemas.microsoft.com/office/powerpoint/2010/main" val="2612690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71787" y="170655"/>
            <a:ext cx="9606571" cy="842963"/>
          </a:xfrm>
          <a:prstGeom prst="rect">
            <a:avLst/>
          </a:prstGeom>
        </p:spPr>
        <p:txBody>
          <a:bodyPr>
            <a:normAutofit/>
          </a:bodyPr>
          <a:lstStyle/>
          <a:p>
            <a:pPr algn="l"/>
            <a:r>
              <a:rPr lang="en-US" sz="4400"/>
              <a:t>Informed Consent</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152401" y="1300596"/>
            <a:ext cx="11859490" cy="5051424"/>
          </a:xfrm>
          <a:prstGeom prst="rect">
            <a:avLst/>
          </a:prstGeom>
        </p:spPr>
        <p:txBody>
          <a:bodyPr vert="horz" lIns="91440" tIns="45720" rIns="91440" bIns="45720" rtlCol="0" anchor="t">
            <a:noAutofit/>
          </a:bodyPr>
          <a:lstStyle/>
          <a:p>
            <a:pPr marL="0" indent="0">
              <a:buNone/>
            </a:pPr>
            <a:r>
              <a:rPr lang="en-US" sz="2800" b="1">
                <a:solidFill>
                  <a:srgbClr val="000000"/>
                </a:solidFill>
              </a:rPr>
              <a:t>Informed consent </a:t>
            </a:r>
            <a:r>
              <a:rPr lang="en-US" sz="2800">
                <a:solidFill>
                  <a:srgbClr val="000000"/>
                </a:solidFill>
              </a:rPr>
              <a:t>provides a potential participant with: </a:t>
            </a:r>
          </a:p>
          <a:p>
            <a:r>
              <a:rPr lang="en-US" sz="2800">
                <a:solidFill>
                  <a:srgbClr val="000000"/>
                </a:solidFill>
              </a:rPr>
              <a:t>an understanding of the clinical investigation</a:t>
            </a:r>
          </a:p>
          <a:p>
            <a:r>
              <a:rPr lang="en-US" sz="2800">
                <a:solidFill>
                  <a:srgbClr val="000000"/>
                </a:solidFill>
              </a:rPr>
              <a:t>adequate information to allow for an informed decision about participation in the clinical investigation</a:t>
            </a:r>
          </a:p>
          <a:p>
            <a:r>
              <a:rPr lang="en-US" sz="2800">
                <a:solidFill>
                  <a:srgbClr val="000000"/>
                </a:solidFill>
              </a:rPr>
              <a:t>an appropriate amount of time to ask questions and to discuss the research protocol with family and friends</a:t>
            </a:r>
          </a:p>
          <a:p>
            <a:r>
              <a:rPr lang="en-US" sz="2800">
                <a:solidFill>
                  <a:srgbClr val="000000"/>
                </a:solidFill>
              </a:rPr>
              <a:t>continued information as the clinical investigation progresses or as the subject or situation requires</a:t>
            </a:r>
          </a:p>
          <a:p>
            <a:pPr marL="0" indent="0" algn="l">
              <a:buNone/>
            </a:pPr>
            <a:endParaRPr lang="en-US" sz="2000" b="0" i="0">
              <a:solidFill>
                <a:srgbClr val="000000"/>
              </a:solidFill>
              <a:effectLst/>
            </a:endParaRPr>
          </a:p>
        </p:txBody>
      </p:sp>
    </p:spTree>
    <p:extLst>
      <p:ext uri="{BB962C8B-B14F-4D97-AF65-F5344CB8AC3E}">
        <p14:creationId xmlns:p14="http://schemas.microsoft.com/office/powerpoint/2010/main" val="211023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9235-EB1C-4B4F-9C6D-F4776B1F98E9}"/>
              </a:ext>
            </a:extLst>
          </p:cNvPr>
          <p:cNvSpPr>
            <a:spLocks noGrp="1"/>
          </p:cNvSpPr>
          <p:nvPr>
            <p:ph type="title" idx="4294967295"/>
          </p:nvPr>
        </p:nvSpPr>
        <p:spPr>
          <a:xfrm>
            <a:off x="2843409" y="-44450"/>
            <a:ext cx="8748369" cy="1167052"/>
          </a:xfrm>
          <a:prstGeom prst="rect">
            <a:avLst/>
          </a:prstGeom>
        </p:spPr>
        <p:txBody>
          <a:bodyPr lIns="91440" tIns="45720" rIns="91440" bIns="45720" anchor="t"/>
          <a:lstStyle/>
          <a:p>
            <a:pPr algn="l"/>
            <a:r>
              <a:rPr lang="en-US" sz="3600"/>
              <a:t>Methods &amp; Materials used to Recruit Research Subjects </a:t>
            </a:r>
            <a:endParaRPr lang="en-US">
              <a:cs typeface="Calibri"/>
            </a:endParaRPr>
          </a:p>
        </p:txBody>
      </p:sp>
      <p:sp>
        <p:nvSpPr>
          <p:cNvPr id="3" name="Content Placeholder 2">
            <a:extLst>
              <a:ext uri="{FF2B5EF4-FFF2-40B4-BE49-F238E27FC236}">
                <a16:creationId xmlns:a16="http://schemas.microsoft.com/office/drawing/2014/main" id="{8F9B58AE-F73E-4CB3-81F9-F2D8B0168511}"/>
              </a:ext>
            </a:extLst>
          </p:cNvPr>
          <p:cNvSpPr>
            <a:spLocks noGrp="1"/>
          </p:cNvSpPr>
          <p:nvPr>
            <p:ph idx="4294967295"/>
          </p:nvPr>
        </p:nvSpPr>
        <p:spPr>
          <a:xfrm>
            <a:off x="249382" y="1340145"/>
            <a:ext cx="5704891" cy="4697671"/>
          </a:xfrm>
          <a:prstGeom prst="rect">
            <a:avLst/>
          </a:prstGeom>
        </p:spPr>
        <p:txBody>
          <a:bodyPr lIns="91440" tIns="45720" rIns="91440" bIns="45720" anchor="t">
            <a:normAutofit/>
          </a:bodyPr>
          <a:lstStyle/>
          <a:p>
            <a:pPr marL="0" indent="0">
              <a:buNone/>
            </a:pPr>
            <a:endParaRPr lang="en-US" sz="3500">
              <a:cs typeface="Calibri"/>
            </a:endParaRPr>
          </a:p>
          <a:p>
            <a:pPr marL="407670" indent="-407670"/>
            <a:endParaRPr lang="en-US">
              <a:cs typeface="Calibri"/>
            </a:endParaRPr>
          </a:p>
        </p:txBody>
      </p:sp>
      <p:sp>
        <p:nvSpPr>
          <p:cNvPr id="4" name="Content Placeholder 2">
            <a:extLst>
              <a:ext uri="{FF2B5EF4-FFF2-40B4-BE49-F238E27FC236}">
                <a16:creationId xmlns:a16="http://schemas.microsoft.com/office/drawing/2014/main" id="{209258F4-C676-FB06-CAEF-A1F3CC085044}"/>
              </a:ext>
            </a:extLst>
          </p:cNvPr>
          <p:cNvSpPr>
            <a:spLocks noGrp="1"/>
          </p:cNvSpPr>
          <p:nvPr/>
        </p:nvSpPr>
        <p:spPr>
          <a:xfrm>
            <a:off x="6237730" y="1173414"/>
            <a:ext cx="5704888" cy="5090942"/>
          </a:xfrm>
          <a:prstGeom prst="rect">
            <a:avLst/>
          </a:prstGeom>
        </p:spPr>
        <p:txBody>
          <a:bodyPr lIns="91440" tIns="45720" rIns="91440" bIns="45720" anchor="t">
            <a:noAutofit/>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0" indent="0">
              <a:spcBef>
                <a:spcPts val="500"/>
              </a:spcBef>
              <a:buNone/>
            </a:pPr>
            <a:r>
              <a:rPr lang="en-US" sz="2200">
                <a:cs typeface="Calibri"/>
              </a:rPr>
              <a:t>Social Media:</a:t>
            </a:r>
          </a:p>
          <a:p>
            <a:pPr>
              <a:spcBef>
                <a:spcPts val="300"/>
              </a:spcBef>
              <a:spcAft>
                <a:spcPts val="300"/>
              </a:spcAft>
            </a:pPr>
            <a:r>
              <a:rPr lang="en-US" sz="2200">
                <a:cs typeface="Calibri"/>
              </a:rPr>
              <a:t>Social Network (</a:t>
            </a:r>
            <a:r>
              <a:rPr lang="en-US" sz="2200" err="1">
                <a:cs typeface="Calibri"/>
              </a:rPr>
              <a:t>FaceBook</a:t>
            </a:r>
            <a:r>
              <a:rPr lang="en-US" sz="2200">
                <a:cs typeface="Calibri"/>
              </a:rPr>
              <a:t>) </a:t>
            </a:r>
          </a:p>
          <a:p>
            <a:pPr>
              <a:spcBef>
                <a:spcPts val="300"/>
              </a:spcBef>
              <a:spcAft>
                <a:spcPts val="300"/>
              </a:spcAft>
            </a:pPr>
            <a:r>
              <a:rPr lang="en-US" sz="2200">
                <a:cs typeface="Calibri"/>
              </a:rPr>
              <a:t>Microblog (Twitter)</a:t>
            </a:r>
          </a:p>
          <a:p>
            <a:pPr>
              <a:spcBef>
                <a:spcPts val="300"/>
              </a:spcBef>
              <a:spcAft>
                <a:spcPts val="300"/>
              </a:spcAft>
            </a:pPr>
            <a:r>
              <a:rPr lang="en-US" sz="2200">
                <a:cs typeface="Calibri"/>
              </a:rPr>
              <a:t>Image/Video sharing sites (YouTube)</a:t>
            </a:r>
          </a:p>
          <a:p>
            <a:pPr>
              <a:spcBef>
                <a:spcPts val="300"/>
              </a:spcBef>
              <a:spcAft>
                <a:spcPts val="300"/>
              </a:spcAft>
            </a:pPr>
            <a:r>
              <a:rPr lang="en-US" sz="2200">
                <a:solidFill>
                  <a:srgbClr val="000000"/>
                </a:solidFill>
                <a:cs typeface="Calibri"/>
              </a:rPr>
              <a:t>Blogs</a:t>
            </a:r>
          </a:p>
          <a:p>
            <a:pPr>
              <a:spcBef>
                <a:spcPts val="300"/>
              </a:spcBef>
              <a:spcAft>
                <a:spcPts val="300"/>
              </a:spcAft>
            </a:pPr>
            <a:r>
              <a:rPr lang="en-US" sz="2200">
                <a:solidFill>
                  <a:srgbClr val="000000"/>
                </a:solidFill>
                <a:cs typeface="Calibri"/>
              </a:rPr>
              <a:t>Forums</a:t>
            </a:r>
          </a:p>
          <a:p>
            <a:pPr marL="0" indent="0">
              <a:buNone/>
            </a:pPr>
            <a:r>
              <a:rPr lang="en-US" sz="2200">
                <a:ea typeface="+mn-lt"/>
                <a:cs typeface="+mn-lt"/>
              </a:rPr>
              <a:t>Other:</a:t>
            </a:r>
          </a:p>
          <a:p>
            <a:pPr marL="407670" indent="-407670"/>
            <a:r>
              <a:rPr lang="en-US" sz="2200">
                <a:ea typeface="+mn-lt"/>
                <a:cs typeface="+mn-lt"/>
              </a:rPr>
              <a:t>Electronic health records (EHR) matching</a:t>
            </a:r>
          </a:p>
          <a:p>
            <a:pPr marL="407670" indent="-407670"/>
            <a:r>
              <a:rPr lang="en-US" sz="2200">
                <a:ea typeface="+mn-lt"/>
                <a:cs typeface="+mn-lt"/>
              </a:rPr>
              <a:t>Patient networks through nonprofits</a:t>
            </a:r>
          </a:p>
          <a:p>
            <a:pPr marL="407670" indent="-407670"/>
            <a:r>
              <a:rPr lang="en-US" sz="2200">
                <a:ea typeface="+mn-lt"/>
                <a:cs typeface="+mn-lt"/>
              </a:rPr>
              <a:t>Patient registries</a:t>
            </a:r>
          </a:p>
          <a:p>
            <a:pPr marL="407670" indent="-407670"/>
            <a:r>
              <a:rPr lang="en-US" sz="2200">
                <a:ea typeface="+mn-lt"/>
                <a:cs typeface="+mn-lt"/>
              </a:rPr>
              <a:t>Full- service patient recruitment companies</a:t>
            </a:r>
          </a:p>
          <a:p>
            <a:pPr marL="274320" lvl="1" indent="0">
              <a:spcBef>
                <a:spcPts val="300"/>
              </a:spcBef>
              <a:spcAft>
                <a:spcPts val="300"/>
              </a:spcAft>
              <a:buNone/>
            </a:pPr>
            <a:endParaRPr lang="en-US" sz="2200">
              <a:cs typeface="Calibri"/>
            </a:endParaRPr>
          </a:p>
        </p:txBody>
      </p:sp>
      <p:sp>
        <p:nvSpPr>
          <p:cNvPr id="5" name="TextBox 4">
            <a:extLst>
              <a:ext uri="{FF2B5EF4-FFF2-40B4-BE49-F238E27FC236}">
                <a16:creationId xmlns:a16="http://schemas.microsoft.com/office/drawing/2014/main" id="{F3290394-8A10-6945-F68C-BDE06138CFE7}"/>
              </a:ext>
            </a:extLst>
          </p:cNvPr>
          <p:cNvSpPr txBox="1"/>
          <p:nvPr/>
        </p:nvSpPr>
        <p:spPr>
          <a:xfrm>
            <a:off x="306859" y="1163116"/>
            <a:ext cx="5301603" cy="5234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500"/>
              </a:spcBef>
            </a:pPr>
            <a:r>
              <a:rPr lang="en-US" sz="2200">
                <a:ea typeface="+mn-lt"/>
                <a:cs typeface="+mn-lt"/>
              </a:rPr>
              <a:t>Traditional Media:</a:t>
            </a:r>
            <a:endParaRPr lang="en-US" sz="2200">
              <a:solidFill>
                <a:srgbClr val="FF0000"/>
              </a:solidFill>
              <a:ea typeface="+mn-lt"/>
              <a:cs typeface="+mn-lt"/>
            </a:endParaRPr>
          </a:p>
          <a:p>
            <a:pPr marL="407670" indent="-407670">
              <a:spcBef>
                <a:spcPts val="500"/>
              </a:spcBef>
              <a:buFont typeface="Arial"/>
              <a:buChar char="•"/>
            </a:pPr>
            <a:r>
              <a:rPr lang="en-US" sz="2200">
                <a:ea typeface="+mn-lt"/>
                <a:cs typeface="+mn-lt"/>
              </a:rPr>
              <a:t>Print:</a:t>
            </a:r>
          </a:p>
          <a:p>
            <a:pPr marL="883920" lvl="1" indent="-339725">
              <a:buFont typeface="Arial"/>
              <a:buChar char="•"/>
            </a:pPr>
            <a:r>
              <a:rPr lang="en-US" sz="2200">
                <a:ea typeface="+mn-lt"/>
                <a:cs typeface="+mn-lt"/>
              </a:rPr>
              <a:t>Newspaper</a:t>
            </a:r>
          </a:p>
          <a:p>
            <a:pPr marL="883920" lvl="1" indent="-339725">
              <a:buFont typeface="Arial"/>
              <a:buChar char="•"/>
            </a:pPr>
            <a:r>
              <a:rPr lang="en-US" sz="2200">
                <a:ea typeface="+mn-lt"/>
                <a:cs typeface="+mn-lt"/>
              </a:rPr>
              <a:t>Magazines</a:t>
            </a:r>
          </a:p>
          <a:p>
            <a:pPr marL="883920" lvl="1" indent="-339725">
              <a:buFont typeface="Arial"/>
              <a:buChar char="•"/>
            </a:pPr>
            <a:r>
              <a:rPr lang="en-US" sz="2200">
                <a:ea typeface="+mn-lt"/>
                <a:cs typeface="+mn-lt"/>
              </a:rPr>
              <a:t>Posters</a:t>
            </a:r>
          </a:p>
          <a:p>
            <a:pPr marL="883920" lvl="1" indent="-339725">
              <a:buFont typeface="Arial"/>
              <a:buChar char="•"/>
            </a:pPr>
            <a:r>
              <a:rPr lang="en-US" sz="2200">
                <a:cs typeface="Calibri"/>
              </a:rPr>
              <a:t>Flyers</a:t>
            </a:r>
            <a:endParaRPr lang="en-US" sz="2200">
              <a:ea typeface="+mn-lt"/>
              <a:cs typeface="+mn-lt"/>
            </a:endParaRPr>
          </a:p>
          <a:p>
            <a:pPr marL="883920" lvl="1" indent="-339725">
              <a:buFont typeface="Arial"/>
              <a:buChar char="•"/>
            </a:pPr>
            <a:r>
              <a:rPr lang="en-US" sz="2200">
                <a:cs typeface="Calibri"/>
              </a:rPr>
              <a:t>Brochures</a:t>
            </a:r>
            <a:endParaRPr lang="en-US" sz="2200">
              <a:ea typeface="+mn-lt"/>
              <a:cs typeface="+mn-lt"/>
            </a:endParaRPr>
          </a:p>
          <a:p>
            <a:pPr marL="883920" lvl="1" indent="-339725">
              <a:buFont typeface="Arial"/>
              <a:buChar char="•"/>
            </a:pPr>
            <a:r>
              <a:rPr lang="en-US" sz="2200">
                <a:cs typeface="Calibri"/>
              </a:rPr>
              <a:t>Recruitment letters</a:t>
            </a:r>
            <a:endParaRPr lang="en-US" sz="2200">
              <a:ea typeface="+mn-lt"/>
              <a:cs typeface="+mn-lt"/>
            </a:endParaRPr>
          </a:p>
          <a:p>
            <a:pPr marL="1360170" lvl="2" indent="-271780">
              <a:buFont typeface="Arial"/>
              <a:buChar char="•"/>
            </a:pPr>
            <a:r>
              <a:rPr lang="en-US" sz="2200">
                <a:cs typeface="Calibri"/>
              </a:rPr>
              <a:t>Patients</a:t>
            </a:r>
            <a:endParaRPr lang="en-US" sz="2200">
              <a:ea typeface="+mn-lt"/>
              <a:cs typeface="+mn-lt"/>
            </a:endParaRPr>
          </a:p>
          <a:p>
            <a:pPr marL="1360170" lvl="2" indent="-271780">
              <a:buFont typeface="Arial"/>
              <a:buChar char="•"/>
            </a:pPr>
            <a:r>
              <a:rPr lang="en-US" sz="2200">
                <a:cs typeface="Calibri"/>
              </a:rPr>
              <a:t>Local Physicians</a:t>
            </a:r>
            <a:endParaRPr lang="en-US" sz="2200">
              <a:ea typeface="+mn-lt"/>
              <a:cs typeface="+mn-lt"/>
            </a:endParaRPr>
          </a:p>
          <a:p>
            <a:pPr marL="342900" indent="-342900">
              <a:buFont typeface="Arial" panose="020B0604020202020204" pitchFamily="34" charset="0"/>
              <a:buChar char="•"/>
            </a:pPr>
            <a:r>
              <a:rPr lang="en-US" sz="2200">
                <a:cs typeface="Arial"/>
              </a:rPr>
              <a:t>Radio​</a:t>
            </a:r>
            <a:endParaRPr lang="en-US" sz="2200">
              <a:cs typeface="Calibri"/>
            </a:endParaRPr>
          </a:p>
          <a:p>
            <a:pPr marL="342900" indent="-342900">
              <a:buFont typeface="Arial" panose="020B0604020202020204" pitchFamily="34" charset="0"/>
              <a:buChar char="•"/>
            </a:pPr>
            <a:r>
              <a:rPr lang="en-US" sz="2200">
                <a:cs typeface="Arial"/>
              </a:rPr>
              <a:t>Television​</a:t>
            </a:r>
          </a:p>
          <a:p>
            <a:pPr marL="342900" indent="-342900">
              <a:buFont typeface="Arial" panose="020B0604020202020204" pitchFamily="34" charset="0"/>
              <a:buChar char="•"/>
            </a:pPr>
            <a:r>
              <a:rPr lang="en-US" sz="2200">
                <a:cs typeface="Arial"/>
              </a:rPr>
              <a:t>Internet​</a:t>
            </a:r>
          </a:p>
          <a:p>
            <a:pPr marL="800100" lvl="1" indent="-342900">
              <a:buFont typeface="Arial" panose="020B0604020202020204" pitchFamily="34" charset="0"/>
              <a:buChar char="•"/>
            </a:pPr>
            <a:r>
              <a:rPr lang="en-US" sz="2200">
                <a:cs typeface="Arial"/>
              </a:rPr>
              <a:t>Digital pre-screeners and websites​</a:t>
            </a:r>
          </a:p>
          <a:p>
            <a:pPr marL="342900" indent="-342900">
              <a:buFont typeface="Arial" panose="020B0604020202020204" pitchFamily="34" charset="0"/>
              <a:buChar char="•"/>
            </a:pPr>
            <a:r>
              <a:rPr lang="en-US" sz="2200">
                <a:cs typeface="Arial"/>
              </a:rPr>
              <a:t>Word of mouth​</a:t>
            </a:r>
          </a:p>
        </p:txBody>
      </p:sp>
    </p:spTree>
    <p:extLst>
      <p:ext uri="{BB962C8B-B14F-4D97-AF65-F5344CB8AC3E}">
        <p14:creationId xmlns:p14="http://schemas.microsoft.com/office/powerpoint/2010/main" val="53166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71787" y="170655"/>
            <a:ext cx="9606571" cy="842963"/>
          </a:xfrm>
          <a:prstGeom prst="rect">
            <a:avLst/>
          </a:prstGeom>
        </p:spPr>
        <p:txBody>
          <a:bodyPr>
            <a:normAutofit/>
          </a:bodyPr>
          <a:lstStyle/>
          <a:p>
            <a:pPr algn="l"/>
            <a:r>
              <a:rPr lang="en-US" sz="4400"/>
              <a:t>Informed Consent: Basics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161060" y="1243447"/>
            <a:ext cx="5934940" cy="5240480"/>
          </a:xfrm>
          <a:prstGeom prst="rect">
            <a:avLst/>
          </a:prstGeom>
        </p:spPr>
        <p:txBody>
          <a:bodyPr vert="horz" lIns="91440" tIns="45720" rIns="91440" bIns="45720" rtlCol="0" anchor="t">
            <a:normAutofit fontScale="92500" lnSpcReduction="10000"/>
          </a:bodyPr>
          <a:lstStyle/>
          <a:p>
            <a:pPr marL="0" indent="0">
              <a:spcBef>
                <a:spcPts val="500"/>
              </a:spcBef>
              <a:buNone/>
            </a:pPr>
            <a:r>
              <a:rPr lang="en-US" sz="2400" b="1" i="0">
                <a:solidFill>
                  <a:srgbClr val="000000"/>
                </a:solidFill>
                <a:effectLst/>
                <a:cs typeface="Calibri"/>
              </a:rPr>
              <a:t>Description of Clinical Investigation</a:t>
            </a:r>
          </a:p>
          <a:p>
            <a:pPr marL="407670" indent="-407670">
              <a:spcBef>
                <a:spcPts val="500"/>
              </a:spcBef>
            </a:pPr>
            <a:r>
              <a:rPr lang="en-US" sz="2400" b="0" i="0">
                <a:solidFill>
                  <a:srgbClr val="000000"/>
                </a:solidFill>
                <a:effectLst/>
                <a:cs typeface="Calibri"/>
              </a:rPr>
              <a:t>A statement that the study involves research</a:t>
            </a:r>
            <a:endParaRPr lang="en-US" sz="2400">
              <a:solidFill>
                <a:srgbClr val="000000"/>
              </a:solidFill>
              <a:cs typeface="Calibri"/>
            </a:endParaRPr>
          </a:p>
          <a:p>
            <a:pPr marL="407670" indent="-407670">
              <a:spcBef>
                <a:spcPts val="500"/>
              </a:spcBef>
              <a:buFont typeface="Arial" panose="020B0604020202020204" pitchFamily="34" charset="0"/>
              <a:buChar char="•"/>
            </a:pPr>
            <a:r>
              <a:rPr lang="en-US" sz="2400">
                <a:solidFill>
                  <a:srgbClr val="000000"/>
                </a:solidFill>
                <a:cs typeface="Calibri"/>
              </a:rPr>
              <a:t>A</a:t>
            </a:r>
            <a:r>
              <a:rPr lang="en-US" sz="2400" b="0" i="0">
                <a:solidFill>
                  <a:srgbClr val="000000"/>
                </a:solidFill>
                <a:effectLst/>
                <a:cs typeface="Calibri"/>
              </a:rPr>
              <a:t>n explanation of the purposes of the research</a:t>
            </a:r>
            <a:r>
              <a:rPr lang="en-US" sz="2400">
                <a:solidFill>
                  <a:srgbClr val="000000"/>
                </a:solidFill>
                <a:cs typeface="Calibri"/>
              </a:rPr>
              <a:t> </a:t>
            </a:r>
          </a:p>
          <a:p>
            <a:pPr>
              <a:spcBef>
                <a:spcPts val="500"/>
              </a:spcBef>
              <a:buFont typeface="Arial" panose="020B0604020202020204" pitchFamily="34" charset="0"/>
              <a:buChar char="•"/>
            </a:pPr>
            <a:r>
              <a:rPr lang="en-US" sz="2400" b="0" i="0">
                <a:solidFill>
                  <a:srgbClr val="000000"/>
                </a:solidFill>
                <a:effectLst/>
                <a:cs typeface="Calibri"/>
              </a:rPr>
              <a:t>The expected length of them for participation</a:t>
            </a:r>
          </a:p>
          <a:p>
            <a:pPr marL="407670" indent="-407670">
              <a:spcBef>
                <a:spcPts val="500"/>
              </a:spcBef>
              <a:buFont typeface="Arial" panose="020B0604020202020204" pitchFamily="34" charset="0"/>
              <a:buChar char="•"/>
            </a:pPr>
            <a:r>
              <a:rPr lang="en-US" sz="2400">
                <a:solidFill>
                  <a:srgbClr val="000000"/>
                </a:solidFill>
                <a:cs typeface="Calibri"/>
              </a:rPr>
              <a:t>A</a:t>
            </a:r>
            <a:r>
              <a:rPr lang="en-US" sz="2400" b="0" i="0">
                <a:solidFill>
                  <a:srgbClr val="000000"/>
                </a:solidFill>
                <a:effectLst/>
                <a:cs typeface="Calibri"/>
              </a:rPr>
              <a:t> description of the procedures </a:t>
            </a:r>
            <a:r>
              <a:rPr lang="en-US" sz="2400">
                <a:solidFill>
                  <a:srgbClr val="000000"/>
                </a:solidFill>
                <a:cs typeface="Calibri"/>
              </a:rPr>
              <a:t>to</a:t>
            </a:r>
            <a:r>
              <a:rPr lang="en-US" sz="2400" b="0" i="0">
                <a:solidFill>
                  <a:srgbClr val="000000"/>
                </a:solidFill>
                <a:effectLst/>
                <a:cs typeface="Calibri"/>
              </a:rPr>
              <a:t> be completed during enrollment and throughout the trial; includes identifying any procedures that are </a:t>
            </a:r>
            <a:r>
              <a:rPr lang="en-US" sz="2400">
                <a:solidFill>
                  <a:srgbClr val="000000"/>
                </a:solidFill>
                <a:cs typeface="Calibri"/>
              </a:rPr>
              <a:t>SOC and experimental</a:t>
            </a:r>
            <a:endParaRPr lang="en-US" sz="2400" b="0" i="0">
              <a:solidFill>
                <a:srgbClr val="000000"/>
              </a:solidFill>
              <a:effectLst/>
              <a:cs typeface="Calibri"/>
            </a:endParaRPr>
          </a:p>
          <a:p>
            <a:pPr marL="0" indent="0">
              <a:spcBef>
                <a:spcPts val="500"/>
              </a:spcBef>
              <a:buNone/>
            </a:pPr>
            <a:endParaRPr lang="en-US" sz="2400">
              <a:solidFill>
                <a:srgbClr val="000000"/>
              </a:solidFill>
              <a:cs typeface="Calibri"/>
            </a:endParaRPr>
          </a:p>
          <a:p>
            <a:pPr marL="0" indent="0">
              <a:spcBef>
                <a:spcPts val="500"/>
              </a:spcBef>
              <a:buNone/>
            </a:pPr>
            <a:r>
              <a:rPr lang="en-US" sz="2400" b="1" i="0">
                <a:solidFill>
                  <a:srgbClr val="000000"/>
                </a:solidFill>
                <a:effectLst/>
                <a:cs typeface="Calibri"/>
              </a:rPr>
              <a:t>Risks and Discomforts</a:t>
            </a:r>
          </a:p>
          <a:p>
            <a:pPr marL="407670" indent="-407670">
              <a:spcBef>
                <a:spcPts val="500"/>
              </a:spcBef>
              <a:buFont typeface="Arial" panose="020B0604020202020204" pitchFamily="34" charset="0"/>
              <a:buChar char="•"/>
            </a:pPr>
            <a:r>
              <a:rPr lang="en-US" sz="2400" b="0" i="0">
                <a:solidFill>
                  <a:srgbClr val="000000"/>
                </a:solidFill>
                <a:effectLst/>
                <a:cs typeface="Calibri"/>
              </a:rPr>
              <a:t>A description of any predictable risks</a:t>
            </a:r>
            <a:r>
              <a:rPr lang="en-US" sz="2400">
                <a:solidFill>
                  <a:srgbClr val="000000"/>
                </a:solidFill>
                <a:cs typeface="Calibri"/>
              </a:rPr>
              <a:t> </a:t>
            </a:r>
            <a:endParaRPr lang="en-US" sz="2400" b="0" i="0">
              <a:solidFill>
                <a:srgbClr val="000000"/>
              </a:solidFill>
              <a:effectLst/>
              <a:cs typeface="Calibri"/>
            </a:endParaRPr>
          </a:p>
          <a:p>
            <a:pPr marL="407670" indent="-407670">
              <a:spcBef>
                <a:spcPts val="500"/>
              </a:spcBef>
              <a:buFont typeface="Arial" panose="020B0604020202020204" pitchFamily="34" charset="0"/>
              <a:buChar char="•"/>
            </a:pPr>
            <a:r>
              <a:rPr lang="en-US" sz="2400">
                <a:solidFill>
                  <a:srgbClr val="000000"/>
                </a:solidFill>
                <a:cs typeface="Calibri"/>
              </a:rPr>
              <a:t>Any possible </a:t>
            </a:r>
            <a:r>
              <a:rPr lang="en-US" sz="2400" b="0" i="0">
                <a:solidFill>
                  <a:srgbClr val="000000"/>
                </a:solidFill>
                <a:effectLst/>
                <a:cs typeface="Calibri"/>
              </a:rPr>
              <a:t>discomforts that could occur (e.g., IV placement, injections, blood draw for lab needs)</a:t>
            </a:r>
            <a:endParaRPr lang="en-US" sz="2400">
              <a:solidFill>
                <a:srgbClr val="000000"/>
              </a:solidFill>
              <a:cs typeface="Calibri"/>
            </a:endParaRPr>
          </a:p>
          <a:p>
            <a:pPr marL="0" indent="0" algn="l">
              <a:buNone/>
            </a:pPr>
            <a:endParaRPr lang="en-US" sz="2000" b="0" i="0">
              <a:solidFill>
                <a:srgbClr val="000000"/>
              </a:solidFill>
              <a:effectLst/>
            </a:endParaRPr>
          </a:p>
        </p:txBody>
      </p:sp>
      <p:sp>
        <p:nvSpPr>
          <p:cNvPr id="4" name="Rectangle 3">
            <a:extLst>
              <a:ext uri="{FF2B5EF4-FFF2-40B4-BE49-F238E27FC236}">
                <a16:creationId xmlns:a16="http://schemas.microsoft.com/office/drawing/2014/main" id="{FBE94601-C4FB-B5EC-0325-BFF873B982D4}"/>
              </a:ext>
            </a:extLst>
          </p:cNvPr>
          <p:cNvSpPr/>
          <p:nvPr/>
        </p:nvSpPr>
        <p:spPr>
          <a:xfrm>
            <a:off x="6276108" y="1202212"/>
            <a:ext cx="5754831" cy="5963171"/>
          </a:xfrm>
          <a:prstGeom prst="rect">
            <a:avLst/>
          </a:prstGeom>
        </p:spPr>
        <p:txBody>
          <a:bodyPr wrap="square" lIns="91440" tIns="45720" rIns="91440" bIns="45720" anchor="t">
            <a:spAutoFit/>
          </a:bodyPr>
          <a:lstStyle/>
          <a:p>
            <a:pPr lvl="0" defTabSz="544237">
              <a:spcBef>
                <a:spcPts val="500"/>
              </a:spcBef>
            </a:pPr>
            <a:r>
              <a:rPr lang="en-US" sz="2200" b="1">
                <a:solidFill>
                  <a:srgbClr val="000000"/>
                </a:solidFill>
                <a:cs typeface="Calibri"/>
              </a:rPr>
              <a:t>Benefits</a:t>
            </a:r>
          </a:p>
          <a:p>
            <a:pPr marL="342900" indent="-342900" defTabSz="544237">
              <a:spcBef>
                <a:spcPts val="500"/>
              </a:spcBef>
              <a:buFont typeface="Arial" panose="020B0604020202020204" pitchFamily="34" charset="0"/>
              <a:buChar char="•"/>
            </a:pPr>
            <a:r>
              <a:rPr lang="en-US" sz="2200">
                <a:solidFill>
                  <a:srgbClr val="000000"/>
                </a:solidFill>
                <a:cs typeface="Calibri"/>
              </a:rPr>
              <a:t>Any  possible benefits that may be expected</a:t>
            </a:r>
          </a:p>
          <a:p>
            <a:pPr marL="342900" lvl="0" indent="-342900" defTabSz="544237">
              <a:spcBef>
                <a:spcPts val="500"/>
              </a:spcBef>
              <a:buFont typeface="Arial" panose="020B0604020202020204" pitchFamily="34" charset="0"/>
              <a:buChar char="•"/>
            </a:pPr>
            <a:endParaRPr lang="en-US" sz="2200">
              <a:solidFill>
                <a:srgbClr val="000000"/>
              </a:solidFill>
              <a:cs typeface="Calibri"/>
            </a:endParaRPr>
          </a:p>
          <a:p>
            <a:pPr lvl="0" defTabSz="544237">
              <a:spcBef>
                <a:spcPts val="500"/>
              </a:spcBef>
            </a:pPr>
            <a:r>
              <a:rPr lang="en-US" sz="2200" b="1">
                <a:solidFill>
                  <a:srgbClr val="000000"/>
                </a:solidFill>
                <a:cs typeface="Calibri"/>
              </a:rPr>
              <a:t>Alternative Procedures/Treatments</a:t>
            </a:r>
          </a:p>
          <a:p>
            <a:pPr marL="342900" lvl="0" indent="-342900" defTabSz="544237">
              <a:spcBef>
                <a:spcPts val="500"/>
              </a:spcBef>
              <a:buFont typeface="Arial" panose="020B0604020202020204" pitchFamily="34" charset="0"/>
              <a:buChar char="•"/>
            </a:pPr>
            <a:r>
              <a:rPr lang="en-US" sz="2200">
                <a:solidFill>
                  <a:srgbClr val="000000"/>
                </a:solidFill>
                <a:cs typeface="Calibri"/>
              </a:rPr>
              <a:t>Information about alternative procedures or courses of treatment (if any) that might benefit the participant</a:t>
            </a:r>
          </a:p>
          <a:p>
            <a:pPr>
              <a:spcBef>
                <a:spcPts val="500"/>
              </a:spcBef>
            </a:pPr>
            <a:endParaRPr lang="en-US" sz="2200">
              <a:solidFill>
                <a:srgbClr val="000000"/>
              </a:solidFill>
              <a:cs typeface="Calibri"/>
            </a:endParaRPr>
          </a:p>
          <a:p>
            <a:pPr>
              <a:spcBef>
                <a:spcPts val="500"/>
              </a:spcBef>
            </a:pPr>
            <a:r>
              <a:rPr lang="en-US" sz="2200" b="1">
                <a:solidFill>
                  <a:srgbClr val="000000"/>
                </a:solidFill>
                <a:cs typeface="Calibri"/>
              </a:rPr>
              <a:t>Confidentiality</a:t>
            </a:r>
          </a:p>
          <a:p>
            <a:pPr marL="285750" indent="-285750">
              <a:spcBef>
                <a:spcPts val="500"/>
              </a:spcBef>
              <a:buFont typeface="Arial" panose="020B0604020202020204" pitchFamily="34" charset="0"/>
              <a:buChar char="•"/>
            </a:pPr>
            <a:r>
              <a:rPr lang="en-US" sz="2200">
                <a:solidFill>
                  <a:srgbClr val="000000"/>
                </a:solidFill>
                <a:cs typeface="Calibri"/>
              </a:rPr>
              <a:t>A statement describing confidentiality of information collected, how records that identify participants will be kept, and the possibility of inspection (FDA, OHRP, NIH, Sponsors)</a:t>
            </a:r>
          </a:p>
          <a:p>
            <a:pPr>
              <a:spcBef>
                <a:spcPts val="500"/>
              </a:spcBef>
            </a:pPr>
            <a:endParaRPr lang="en-US">
              <a:solidFill>
                <a:srgbClr val="000000"/>
              </a:solidFill>
              <a:ea typeface="Calibri"/>
              <a:cs typeface="Calibri"/>
            </a:endParaRPr>
          </a:p>
          <a:p>
            <a:pPr>
              <a:spcBef>
                <a:spcPts val="500"/>
              </a:spcBef>
            </a:pPr>
            <a:endParaRPr lang="en-US">
              <a:solidFill>
                <a:srgbClr val="000000"/>
              </a:solidFill>
              <a:ea typeface="Calibri"/>
              <a:cs typeface="Calibri"/>
            </a:endParaRPr>
          </a:p>
        </p:txBody>
      </p:sp>
    </p:spTree>
    <p:extLst>
      <p:ext uri="{BB962C8B-B14F-4D97-AF65-F5344CB8AC3E}">
        <p14:creationId xmlns:p14="http://schemas.microsoft.com/office/powerpoint/2010/main" val="1587411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71787" y="170655"/>
            <a:ext cx="9606571" cy="842963"/>
          </a:xfrm>
          <a:prstGeom prst="rect">
            <a:avLst/>
          </a:prstGeom>
        </p:spPr>
        <p:txBody>
          <a:bodyPr>
            <a:normAutofit/>
          </a:bodyPr>
          <a:lstStyle/>
          <a:p>
            <a:pPr algn="l"/>
            <a:r>
              <a:rPr lang="en-US" sz="4400"/>
              <a:t>Informed Consent: Basics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161059" y="1243446"/>
            <a:ext cx="11850831" cy="5157353"/>
          </a:xfrm>
          <a:prstGeom prst="rect">
            <a:avLst/>
          </a:prstGeom>
        </p:spPr>
        <p:txBody>
          <a:bodyPr vert="horz" lIns="91440" tIns="45720" rIns="91440" bIns="45720" rtlCol="0" anchor="t">
            <a:normAutofit lnSpcReduction="10000"/>
          </a:bodyPr>
          <a:lstStyle/>
          <a:p>
            <a:pPr marL="0" indent="0">
              <a:spcBef>
                <a:spcPts val="500"/>
              </a:spcBef>
              <a:buNone/>
            </a:pPr>
            <a:r>
              <a:rPr lang="en-US" sz="2200" b="1">
                <a:solidFill>
                  <a:srgbClr val="000000"/>
                </a:solidFill>
                <a:cs typeface="Calibri"/>
              </a:rPr>
              <a:t>Compensation and Medical Treatment in the Event of Injury</a:t>
            </a:r>
          </a:p>
          <a:p>
            <a:pPr marL="407670" indent="-407670">
              <a:spcBef>
                <a:spcPts val="500"/>
              </a:spcBef>
            </a:pPr>
            <a:r>
              <a:rPr lang="en-US" sz="2200">
                <a:solidFill>
                  <a:srgbClr val="000000"/>
                </a:solidFill>
                <a:cs typeface="Calibri"/>
              </a:rPr>
              <a:t>For research involving </a:t>
            </a:r>
            <a:r>
              <a:rPr lang="en-US" sz="2200" b="1">
                <a:solidFill>
                  <a:srgbClr val="000000"/>
                </a:solidFill>
                <a:cs typeface="Calibri"/>
              </a:rPr>
              <a:t>more than minimal </a:t>
            </a:r>
            <a:r>
              <a:rPr lang="en-US" sz="2200">
                <a:solidFill>
                  <a:srgbClr val="000000"/>
                </a:solidFill>
                <a:cs typeface="Calibri"/>
              </a:rPr>
              <a:t>risk, there must be an explanation as to whether any compensation or any medical treatments are available if injury occurs </a:t>
            </a:r>
          </a:p>
          <a:p>
            <a:pPr marL="407670" indent="-407670">
              <a:spcBef>
                <a:spcPts val="500"/>
              </a:spcBef>
            </a:pPr>
            <a:r>
              <a:rPr lang="en-US" sz="2200">
                <a:solidFill>
                  <a:srgbClr val="000000"/>
                </a:solidFill>
                <a:cs typeface="Calibri"/>
              </a:rPr>
              <a:t>And, if so, what they consist of, or where further information may be found</a:t>
            </a:r>
            <a:endParaRPr lang="en-US" sz="2200">
              <a:solidFill>
                <a:srgbClr val="000000"/>
              </a:solidFill>
              <a:ea typeface="Calibri"/>
              <a:cs typeface="Calibri"/>
            </a:endParaRPr>
          </a:p>
          <a:p>
            <a:pPr marL="0" indent="0" algn="l">
              <a:buNone/>
            </a:pPr>
            <a:endParaRPr lang="en-US" sz="2000" b="0" i="0">
              <a:solidFill>
                <a:srgbClr val="000000"/>
              </a:solidFill>
              <a:effectLst/>
            </a:endParaRPr>
          </a:p>
          <a:p>
            <a:pPr marL="0" indent="0" algn="l">
              <a:buNone/>
            </a:pPr>
            <a:r>
              <a:rPr lang="en-US" sz="2200" b="1">
                <a:solidFill>
                  <a:srgbClr val="000000"/>
                </a:solidFill>
              </a:rPr>
              <a:t>Contacts</a:t>
            </a:r>
            <a:endParaRPr lang="en-US" sz="2200" b="1">
              <a:solidFill>
                <a:srgbClr val="000000"/>
              </a:solidFill>
              <a:cs typeface="Calibri"/>
            </a:endParaRPr>
          </a:p>
          <a:p>
            <a:pPr marL="407670" indent="-407670"/>
            <a:r>
              <a:rPr lang="en-US" sz="2200">
                <a:solidFill>
                  <a:srgbClr val="000000"/>
                </a:solidFill>
              </a:rPr>
              <a:t>An explanation of whom to contact for answers to questions about the research and research subjects' rights</a:t>
            </a:r>
            <a:endParaRPr lang="en-US" sz="2200">
              <a:solidFill>
                <a:srgbClr val="000000"/>
              </a:solidFill>
              <a:cs typeface="Calibri"/>
            </a:endParaRPr>
          </a:p>
          <a:p>
            <a:pPr marL="407670" indent="-407670"/>
            <a:r>
              <a:rPr lang="en-US" sz="2200">
                <a:solidFill>
                  <a:srgbClr val="000000"/>
                </a:solidFill>
              </a:rPr>
              <a:t>And whom to contact in the event of a research-related injury to the subject</a:t>
            </a:r>
            <a:endParaRPr lang="en-US" sz="2200">
              <a:solidFill>
                <a:srgbClr val="000000"/>
              </a:solidFill>
              <a:cs typeface="Calibri"/>
            </a:endParaRPr>
          </a:p>
          <a:p>
            <a:pPr marL="407670" indent="-407670"/>
            <a:endParaRPr lang="en-US" sz="2200" b="0" i="0">
              <a:solidFill>
                <a:srgbClr val="000000"/>
              </a:solidFill>
              <a:effectLst/>
              <a:cs typeface="Calibri"/>
            </a:endParaRPr>
          </a:p>
          <a:p>
            <a:pPr marL="0" indent="0">
              <a:buNone/>
            </a:pPr>
            <a:r>
              <a:rPr lang="en-US" sz="2200" b="1">
                <a:solidFill>
                  <a:srgbClr val="000000"/>
                </a:solidFill>
                <a:ea typeface="Calibri"/>
                <a:cs typeface="Calibri"/>
              </a:rPr>
              <a:t>Voluntary Participation</a:t>
            </a:r>
          </a:p>
          <a:p>
            <a:pPr marL="407670" indent="-407670"/>
            <a:r>
              <a:rPr lang="en-US" sz="2200">
                <a:solidFill>
                  <a:srgbClr val="000000"/>
                </a:solidFill>
              </a:rPr>
              <a:t>A statement that participation is voluntary, refusal to participate will involve no penalty or loss of benefits to which the subject is otherwise entitled, and the subject may discontinue participation at any time without penalty or loss of benefits to which the subject is otherwise entitled</a:t>
            </a:r>
            <a:endParaRPr lang="en-US" sz="2200">
              <a:solidFill>
                <a:srgbClr val="000000"/>
              </a:solidFill>
              <a:cs typeface="Calibri"/>
            </a:endParaRPr>
          </a:p>
          <a:p>
            <a:pPr marL="0" indent="0">
              <a:buNone/>
            </a:pPr>
            <a:endParaRPr lang="en-US" sz="2200">
              <a:solidFill>
                <a:srgbClr val="000000"/>
              </a:solidFill>
              <a:cs typeface="Calibri"/>
            </a:endParaRPr>
          </a:p>
          <a:p>
            <a:pPr marL="0" indent="0">
              <a:buNone/>
            </a:pPr>
            <a:endParaRPr lang="en-US" sz="2200">
              <a:solidFill>
                <a:srgbClr val="000000"/>
              </a:solidFill>
              <a:cs typeface="Calibri"/>
            </a:endParaRPr>
          </a:p>
        </p:txBody>
      </p:sp>
    </p:spTree>
    <p:extLst>
      <p:ext uri="{BB962C8B-B14F-4D97-AF65-F5344CB8AC3E}">
        <p14:creationId xmlns:p14="http://schemas.microsoft.com/office/powerpoint/2010/main" val="1837735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71787" y="170655"/>
            <a:ext cx="9606571" cy="842963"/>
          </a:xfrm>
          <a:prstGeom prst="rect">
            <a:avLst/>
          </a:prstGeom>
        </p:spPr>
        <p:txBody>
          <a:bodyPr>
            <a:normAutofit/>
          </a:bodyPr>
          <a:lstStyle/>
          <a:p>
            <a:pPr algn="l"/>
            <a:r>
              <a:rPr lang="en-US" sz="4400"/>
              <a:t>Informed Consent: Basics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161059" y="1243446"/>
            <a:ext cx="11850831" cy="5157353"/>
          </a:xfrm>
          <a:prstGeom prst="rect">
            <a:avLst/>
          </a:prstGeom>
        </p:spPr>
        <p:txBody>
          <a:bodyPr vert="horz" lIns="91440" tIns="45720" rIns="91440" bIns="45720" rtlCol="0" anchor="t">
            <a:normAutofit/>
          </a:bodyPr>
          <a:lstStyle/>
          <a:p>
            <a:pPr marL="0" indent="0">
              <a:spcBef>
                <a:spcPts val="500"/>
              </a:spcBef>
              <a:buNone/>
            </a:pPr>
            <a:r>
              <a:rPr lang="en-US" sz="2200" b="1">
                <a:solidFill>
                  <a:srgbClr val="000000"/>
                </a:solidFill>
                <a:cs typeface="Calibri"/>
              </a:rPr>
              <a:t>Identifiable Private Information or identifiable biospecimens (one of the following) </a:t>
            </a:r>
            <a:endParaRPr lang="en-US"/>
          </a:p>
          <a:p>
            <a:pPr marL="407670" indent="-407670">
              <a:spcBef>
                <a:spcPts val="500"/>
              </a:spcBef>
            </a:pPr>
            <a:r>
              <a:rPr lang="en-US" sz="2200">
                <a:solidFill>
                  <a:srgbClr val="000000"/>
                </a:solidFill>
                <a:cs typeface="Calibri"/>
              </a:rPr>
              <a:t>A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legally authorized representative, if this might be a possibility; or</a:t>
            </a:r>
          </a:p>
          <a:p>
            <a:pPr marL="407670" indent="-407670">
              <a:spcBef>
                <a:spcPts val="500"/>
              </a:spcBef>
            </a:pPr>
            <a:r>
              <a:rPr lang="en-US" sz="2200">
                <a:solidFill>
                  <a:srgbClr val="000000"/>
                </a:solidFill>
                <a:cs typeface="Calibri"/>
              </a:rPr>
              <a:t>A statement that the subject's information or biospecimens collected as part of the research, even if identifiers are removed, will not be used or distributed for future research studies.</a:t>
            </a:r>
          </a:p>
          <a:p>
            <a:pPr marL="0" indent="0">
              <a:spcBef>
                <a:spcPts val="500"/>
              </a:spcBef>
              <a:buNone/>
            </a:pPr>
            <a:endParaRPr lang="en-US" sz="2200">
              <a:solidFill>
                <a:srgbClr val="000000"/>
              </a:solidFill>
              <a:cs typeface="Calibri"/>
            </a:endParaRPr>
          </a:p>
          <a:p>
            <a:pPr marL="0" indent="0">
              <a:buNone/>
            </a:pPr>
            <a:endParaRPr lang="en-US" sz="2200">
              <a:solidFill>
                <a:srgbClr val="000000"/>
              </a:solidFill>
              <a:cs typeface="Calibri"/>
            </a:endParaRPr>
          </a:p>
          <a:p>
            <a:pPr marL="0" indent="0">
              <a:buNone/>
            </a:pPr>
            <a:endParaRPr lang="en-US" sz="2200">
              <a:solidFill>
                <a:srgbClr val="000000"/>
              </a:solidFill>
              <a:cs typeface="Calibri"/>
            </a:endParaRPr>
          </a:p>
        </p:txBody>
      </p:sp>
    </p:spTree>
    <p:extLst>
      <p:ext uri="{BB962C8B-B14F-4D97-AF65-F5344CB8AC3E}">
        <p14:creationId xmlns:p14="http://schemas.microsoft.com/office/powerpoint/2010/main" val="324960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37105" y="107048"/>
            <a:ext cx="9957212" cy="842962"/>
          </a:xfrm>
          <a:prstGeom prst="rect">
            <a:avLst/>
          </a:prstGeom>
        </p:spPr>
        <p:txBody>
          <a:bodyPr>
            <a:normAutofit/>
          </a:bodyPr>
          <a:lstStyle/>
          <a:p>
            <a:pPr algn="l"/>
            <a:r>
              <a:rPr lang="en-US" sz="4300"/>
              <a:t>Informed Consent: Additional Elements</a:t>
            </a:r>
          </a:p>
        </p:txBody>
      </p:sp>
      <p:sp>
        <p:nvSpPr>
          <p:cNvPr id="3" name="Content Placeholder 2">
            <a:extLst>
              <a:ext uri="{FF2B5EF4-FFF2-40B4-BE49-F238E27FC236}">
                <a16:creationId xmlns:a16="http://schemas.microsoft.com/office/drawing/2014/main" id="{87E3000B-E1D0-4D5B-B9D6-FA1AE2881413}"/>
              </a:ext>
            </a:extLst>
          </p:cNvPr>
          <p:cNvSpPr>
            <a:spLocks noGrp="1"/>
          </p:cNvSpPr>
          <p:nvPr>
            <p:ph idx="4294967295"/>
          </p:nvPr>
        </p:nvSpPr>
        <p:spPr>
          <a:xfrm>
            <a:off x="62344" y="2029745"/>
            <a:ext cx="5992092" cy="4493121"/>
          </a:xfrm>
          <a:prstGeom prst="rect">
            <a:avLst/>
          </a:prstGeom>
        </p:spPr>
        <p:txBody>
          <a:bodyPr vert="horz" lIns="91440" tIns="45720" rIns="91440" bIns="45720" rtlCol="0" anchor="t">
            <a:noAutofit/>
          </a:bodyPr>
          <a:lstStyle/>
          <a:p>
            <a:pPr marL="365760" indent="-274320">
              <a:spcBef>
                <a:spcPts val="500"/>
              </a:spcBef>
              <a:spcAft>
                <a:spcPts val="300"/>
              </a:spcAft>
              <a:buNone/>
            </a:pPr>
            <a:r>
              <a:rPr lang="en-US" sz="2200" b="1">
                <a:solidFill>
                  <a:srgbClr val="000000"/>
                </a:solidFill>
                <a:latin typeface="Calibri"/>
                <a:cs typeface="Calibri"/>
              </a:rPr>
              <a:t>Unforeseeable</a:t>
            </a:r>
            <a:r>
              <a:rPr lang="en-US" sz="2200" b="1" i="0">
                <a:solidFill>
                  <a:srgbClr val="000000"/>
                </a:solidFill>
                <a:effectLst/>
                <a:latin typeface="Calibri"/>
                <a:cs typeface="Calibri"/>
              </a:rPr>
              <a:t> Risks</a:t>
            </a:r>
          </a:p>
          <a:p>
            <a:pPr marL="434340" indent="-342900">
              <a:spcBef>
                <a:spcPts val="500"/>
              </a:spcBef>
              <a:spcAft>
                <a:spcPts val="300"/>
              </a:spcAft>
            </a:pPr>
            <a:r>
              <a:rPr lang="en-US" sz="2200" b="0" i="0">
                <a:solidFill>
                  <a:srgbClr val="000000"/>
                </a:solidFill>
                <a:effectLst/>
                <a:latin typeface="Calibri"/>
                <a:cs typeface="Calibri"/>
              </a:rPr>
              <a:t>A statement that the treatment/procedure may involve risks to the subject (or to the embryo or fetus, if the subject is or may become pregnant) that are currently unknown</a:t>
            </a:r>
            <a:endParaRPr lang="en-US" sz="2200" b="0" i="0">
              <a:effectLst/>
              <a:latin typeface="Calibri"/>
              <a:cs typeface="Calibri"/>
            </a:endParaRPr>
          </a:p>
          <a:p>
            <a:pPr marL="91440" indent="0">
              <a:spcBef>
                <a:spcPts val="500"/>
              </a:spcBef>
              <a:spcAft>
                <a:spcPts val="300"/>
              </a:spcAft>
              <a:buNone/>
            </a:pPr>
            <a:endParaRPr lang="en-US" sz="2200">
              <a:solidFill>
                <a:srgbClr val="000000"/>
              </a:solidFill>
              <a:latin typeface="Calibri" panose="020F0502020204030204" pitchFamily="34" charset="0"/>
              <a:cs typeface="Calibri" panose="020F0502020204030204" pitchFamily="34" charset="0"/>
            </a:endParaRPr>
          </a:p>
          <a:p>
            <a:pPr marL="91440" indent="0">
              <a:spcBef>
                <a:spcPts val="500"/>
              </a:spcBef>
              <a:spcAft>
                <a:spcPts val="300"/>
              </a:spcAft>
              <a:buNone/>
            </a:pPr>
            <a:r>
              <a:rPr lang="en-US" sz="2200" b="1" i="0">
                <a:solidFill>
                  <a:srgbClr val="000000"/>
                </a:solidFill>
                <a:effectLst/>
                <a:latin typeface="Calibri"/>
                <a:cs typeface="Calibri"/>
              </a:rPr>
              <a:t>Involuntary Termination of Participation</a:t>
            </a:r>
          </a:p>
          <a:p>
            <a:pPr marL="434340" indent="-342900">
              <a:spcBef>
                <a:spcPts val="500"/>
              </a:spcBef>
              <a:spcAft>
                <a:spcPts val="300"/>
              </a:spcAft>
            </a:pPr>
            <a:r>
              <a:rPr lang="en-US" sz="2200" b="0" i="0">
                <a:solidFill>
                  <a:srgbClr val="000000"/>
                </a:solidFill>
                <a:effectLst/>
                <a:latin typeface="Calibri"/>
                <a:cs typeface="Calibri"/>
              </a:rPr>
              <a:t>Anticipated circumstances under which the subject’s participation may be terminated by the investigator without regard to the subject’s consent</a:t>
            </a:r>
          </a:p>
        </p:txBody>
      </p:sp>
      <p:sp>
        <p:nvSpPr>
          <p:cNvPr id="4" name="Content Placeholder 2">
            <a:extLst>
              <a:ext uri="{FF2B5EF4-FFF2-40B4-BE49-F238E27FC236}">
                <a16:creationId xmlns:a16="http://schemas.microsoft.com/office/drawing/2014/main" id="{2D464265-0FF6-7A06-544A-099E8E220566}"/>
              </a:ext>
            </a:extLst>
          </p:cNvPr>
          <p:cNvSpPr txBox="1">
            <a:spLocks/>
          </p:cNvSpPr>
          <p:nvPr/>
        </p:nvSpPr>
        <p:spPr>
          <a:xfrm>
            <a:off x="6054436" y="2029746"/>
            <a:ext cx="5992092" cy="4080110"/>
          </a:xfrm>
          <a:prstGeom prst="rect">
            <a:avLst/>
          </a:prstGeom>
        </p:spPr>
        <p:txBody>
          <a:bodyPr vert="horz" lIns="91440" tIns="45720" rIns="91440" bIns="45720" rtlCol="0" anchor="t">
            <a:noAutofit/>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365760" indent="-274320">
              <a:spcBef>
                <a:spcPts val="500"/>
              </a:spcBef>
              <a:spcAft>
                <a:spcPts val="300"/>
              </a:spcAft>
              <a:buFont typeface="Arial"/>
              <a:buNone/>
            </a:pPr>
            <a:r>
              <a:rPr lang="en-US" sz="2200" b="1">
                <a:solidFill>
                  <a:srgbClr val="000000"/>
                </a:solidFill>
                <a:latin typeface="Calibri" panose="020F0502020204030204" pitchFamily="34" charset="0"/>
                <a:cs typeface="Calibri" panose="020F0502020204030204" pitchFamily="34" charset="0"/>
              </a:rPr>
              <a:t>Additional Costs to the Participant</a:t>
            </a:r>
          </a:p>
          <a:p>
            <a:pPr marL="434340" indent="-342900">
              <a:spcBef>
                <a:spcPts val="500"/>
              </a:spcBef>
              <a:spcAft>
                <a:spcPts val="300"/>
              </a:spcAft>
            </a:pPr>
            <a:r>
              <a:rPr lang="en-US" sz="2200">
                <a:solidFill>
                  <a:srgbClr val="000000"/>
                </a:solidFill>
                <a:latin typeface="Calibri" panose="020F0502020204030204" pitchFamily="34" charset="0"/>
                <a:cs typeface="Calibri" panose="020F0502020204030204" pitchFamily="34" charset="0"/>
              </a:rPr>
              <a:t>Any additional costs that may result from participation in the research</a:t>
            </a:r>
          </a:p>
          <a:p>
            <a:pPr marL="91440" indent="0">
              <a:spcBef>
                <a:spcPts val="500"/>
              </a:spcBef>
              <a:spcAft>
                <a:spcPts val="300"/>
              </a:spcAft>
              <a:buNone/>
            </a:pPr>
            <a:endParaRPr lang="en-US" sz="2200">
              <a:solidFill>
                <a:srgbClr val="000000"/>
              </a:solidFill>
              <a:latin typeface="Calibri" panose="020F0502020204030204" pitchFamily="34" charset="0"/>
              <a:cs typeface="Calibri" panose="020F0502020204030204" pitchFamily="34" charset="0"/>
            </a:endParaRPr>
          </a:p>
          <a:p>
            <a:pPr marL="91440" indent="0">
              <a:spcBef>
                <a:spcPts val="500"/>
              </a:spcBef>
              <a:spcAft>
                <a:spcPts val="300"/>
              </a:spcAft>
              <a:buNone/>
            </a:pPr>
            <a:r>
              <a:rPr lang="en-US" sz="2200" b="1">
                <a:solidFill>
                  <a:srgbClr val="000000"/>
                </a:solidFill>
                <a:latin typeface="Calibri" panose="020F0502020204030204" pitchFamily="34" charset="0"/>
                <a:cs typeface="Calibri" panose="020F0502020204030204" pitchFamily="34" charset="0"/>
              </a:rPr>
              <a:t>Consequences of  Subject’s Decision to Withdraw</a:t>
            </a:r>
          </a:p>
          <a:p>
            <a:pPr marL="434340" indent="-342900">
              <a:spcBef>
                <a:spcPts val="500"/>
              </a:spcBef>
              <a:spcAft>
                <a:spcPts val="300"/>
              </a:spcAft>
            </a:pPr>
            <a:r>
              <a:rPr lang="en-US" sz="2200">
                <a:solidFill>
                  <a:srgbClr val="000000"/>
                </a:solidFill>
                <a:latin typeface="Calibri" panose="020F0502020204030204" pitchFamily="34" charset="0"/>
                <a:cs typeface="Calibri" panose="020F0502020204030204" pitchFamily="34" charset="0"/>
              </a:rPr>
              <a:t>The consequences of withdrawal from the research and procedures for orderly termination </a:t>
            </a:r>
          </a:p>
        </p:txBody>
      </p:sp>
      <p:sp>
        <p:nvSpPr>
          <p:cNvPr id="5" name="Rectangle 4">
            <a:extLst>
              <a:ext uri="{FF2B5EF4-FFF2-40B4-BE49-F238E27FC236}">
                <a16:creationId xmlns:a16="http://schemas.microsoft.com/office/drawing/2014/main" id="{430AD3F4-9706-A34B-ECA3-2128F9B37270}"/>
              </a:ext>
            </a:extLst>
          </p:cNvPr>
          <p:cNvSpPr/>
          <p:nvPr/>
        </p:nvSpPr>
        <p:spPr>
          <a:xfrm>
            <a:off x="187037" y="1219200"/>
            <a:ext cx="11817926" cy="769441"/>
          </a:xfrm>
          <a:prstGeom prst="rect">
            <a:avLst/>
          </a:prstGeom>
        </p:spPr>
        <p:txBody>
          <a:bodyPr wrap="square">
            <a:spAutoFit/>
          </a:bodyPr>
          <a:lstStyle/>
          <a:p>
            <a:pPr marL="365760" indent="-274320">
              <a:spcBef>
                <a:spcPts val="500"/>
              </a:spcBef>
              <a:spcAft>
                <a:spcPts val="300"/>
              </a:spcAft>
              <a:buNone/>
            </a:pPr>
            <a:r>
              <a:rPr lang="en-US" sz="2200">
                <a:solidFill>
                  <a:srgbClr val="000000"/>
                </a:solidFill>
                <a:latin typeface="Calibri" panose="020F0502020204030204" pitchFamily="34" charset="0"/>
                <a:cs typeface="Calibri" panose="020F0502020204030204" pitchFamily="34" charset="0"/>
              </a:rPr>
              <a:t>The following are provided when the IRB determines the information is needed for the prospective subject to make the decision to participate:</a:t>
            </a:r>
          </a:p>
        </p:txBody>
      </p:sp>
    </p:spTree>
    <p:extLst>
      <p:ext uri="{BB962C8B-B14F-4D97-AF65-F5344CB8AC3E}">
        <p14:creationId xmlns:p14="http://schemas.microsoft.com/office/powerpoint/2010/main" val="3060279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B14A-8BF6-4F02-B85E-D24340CBB46C}"/>
              </a:ext>
            </a:extLst>
          </p:cNvPr>
          <p:cNvSpPr>
            <a:spLocks noGrp="1"/>
          </p:cNvSpPr>
          <p:nvPr>
            <p:ph type="title" idx="4294967295"/>
          </p:nvPr>
        </p:nvSpPr>
        <p:spPr>
          <a:xfrm>
            <a:off x="2850960" y="107048"/>
            <a:ext cx="9022387" cy="842962"/>
          </a:xfrm>
          <a:prstGeom prst="rect">
            <a:avLst/>
          </a:prstGeom>
        </p:spPr>
        <p:txBody>
          <a:bodyPr>
            <a:normAutofit/>
          </a:bodyPr>
          <a:lstStyle/>
          <a:p>
            <a:pPr algn="l"/>
            <a:r>
              <a:rPr lang="en-US" sz="4300"/>
              <a:t>Informed Consent: Additional Elements</a:t>
            </a:r>
          </a:p>
        </p:txBody>
      </p:sp>
      <p:sp>
        <p:nvSpPr>
          <p:cNvPr id="4" name="Content Placeholder 2">
            <a:extLst>
              <a:ext uri="{FF2B5EF4-FFF2-40B4-BE49-F238E27FC236}">
                <a16:creationId xmlns:a16="http://schemas.microsoft.com/office/drawing/2014/main" id="{2D464265-0FF6-7A06-544A-099E8E220566}"/>
              </a:ext>
            </a:extLst>
          </p:cNvPr>
          <p:cNvSpPr txBox="1">
            <a:spLocks/>
          </p:cNvSpPr>
          <p:nvPr/>
        </p:nvSpPr>
        <p:spPr>
          <a:xfrm>
            <a:off x="103909" y="1206372"/>
            <a:ext cx="5479474" cy="5234853"/>
          </a:xfrm>
          <a:prstGeom prst="rect">
            <a:avLst/>
          </a:prstGeom>
        </p:spPr>
        <p:txBody>
          <a:bodyPr vert="horz" lIns="91440" tIns="45720" rIns="91440" bIns="45720" rtlCol="0" anchor="t">
            <a:noAutofit/>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91440" indent="0">
              <a:spcBef>
                <a:spcPts val="500"/>
              </a:spcBef>
              <a:spcAft>
                <a:spcPts val="300"/>
              </a:spcAft>
              <a:buNone/>
            </a:pPr>
            <a:r>
              <a:rPr lang="en-US" sz="2200" b="1">
                <a:solidFill>
                  <a:srgbClr val="000000"/>
                </a:solidFill>
                <a:latin typeface="Calibri"/>
                <a:cs typeface="Calibri"/>
              </a:rPr>
              <a:t>Providing Significant New Findings to Subjects</a:t>
            </a:r>
          </a:p>
          <a:p>
            <a:pPr marL="434340" indent="-342900">
              <a:spcBef>
                <a:spcPts val="500"/>
              </a:spcBef>
              <a:spcAft>
                <a:spcPts val="300"/>
              </a:spcAft>
            </a:pPr>
            <a:r>
              <a:rPr lang="en-US" sz="2200">
                <a:solidFill>
                  <a:srgbClr val="000000"/>
                </a:solidFill>
                <a:latin typeface="Calibri"/>
                <a:cs typeface="Calibri"/>
              </a:rPr>
              <a:t>A statement that new findings developed during the course of the research which could influence participant willingness to continue in the study will be provided </a:t>
            </a:r>
            <a:endParaRPr lang="en-US" sz="2200">
              <a:solidFill>
                <a:srgbClr val="000000"/>
              </a:solidFill>
              <a:latin typeface="Calibri" panose="020F0502020204030204" pitchFamily="34" charset="0"/>
              <a:cs typeface="Calibri" panose="020F0502020204030204" pitchFamily="34" charset="0"/>
            </a:endParaRPr>
          </a:p>
          <a:p>
            <a:pPr marL="91440" indent="0">
              <a:spcBef>
                <a:spcPts val="500"/>
              </a:spcBef>
              <a:spcAft>
                <a:spcPts val="300"/>
              </a:spcAft>
              <a:buNone/>
            </a:pPr>
            <a:endParaRPr lang="en-US" sz="2200">
              <a:solidFill>
                <a:srgbClr val="000000"/>
              </a:solidFill>
              <a:latin typeface="Calibri" panose="020F0502020204030204" pitchFamily="34" charset="0"/>
              <a:cs typeface="Calibri" panose="020F0502020204030204" pitchFamily="34" charset="0"/>
            </a:endParaRPr>
          </a:p>
          <a:p>
            <a:pPr marL="91440" indent="0">
              <a:spcBef>
                <a:spcPts val="500"/>
              </a:spcBef>
              <a:spcAft>
                <a:spcPts val="300"/>
              </a:spcAft>
              <a:buNone/>
            </a:pPr>
            <a:r>
              <a:rPr lang="en-US" sz="2200" b="1">
                <a:solidFill>
                  <a:srgbClr val="000000"/>
                </a:solidFill>
                <a:latin typeface="Calibri"/>
                <a:cs typeface="Calibri"/>
              </a:rPr>
              <a:t>Number of Subjects</a:t>
            </a:r>
          </a:p>
          <a:p>
            <a:pPr marL="434340" indent="-342900">
              <a:spcBef>
                <a:spcPts val="500"/>
              </a:spcBef>
              <a:spcAft>
                <a:spcPts val="300"/>
              </a:spcAft>
            </a:pPr>
            <a:r>
              <a:rPr lang="en-US" sz="2200">
                <a:solidFill>
                  <a:srgbClr val="000000"/>
                </a:solidFill>
                <a:latin typeface="Calibri"/>
                <a:cs typeface="Calibri"/>
              </a:rPr>
              <a:t>The approximate number of subjects involved in the study</a:t>
            </a:r>
          </a:p>
          <a:p>
            <a:pPr marL="91440" indent="0">
              <a:spcBef>
                <a:spcPts val="500"/>
              </a:spcBef>
              <a:spcAft>
                <a:spcPts val="300"/>
              </a:spcAft>
              <a:buNone/>
            </a:pPr>
            <a:endParaRPr lang="en-US" sz="2200">
              <a:solidFill>
                <a:srgbClr val="000000"/>
              </a:solidFill>
              <a:latin typeface="Calibri" panose="020F0502020204030204" pitchFamily="34" charset="0"/>
              <a:cs typeface="Calibri" panose="020F0502020204030204" pitchFamily="34" charset="0"/>
            </a:endParaRPr>
          </a:p>
          <a:p>
            <a:pPr marL="91440" indent="0">
              <a:spcBef>
                <a:spcPts val="500"/>
              </a:spcBef>
              <a:spcAft>
                <a:spcPts val="300"/>
              </a:spcAft>
              <a:buNone/>
            </a:pPr>
            <a:r>
              <a:rPr lang="en-US" sz="2200" b="1">
                <a:solidFill>
                  <a:srgbClr val="000000"/>
                </a:solidFill>
                <a:latin typeface="Calibri"/>
                <a:cs typeface="Calibri"/>
              </a:rPr>
              <a:t>Compensation</a:t>
            </a:r>
          </a:p>
          <a:p>
            <a:pPr marL="434340" indent="-342900">
              <a:spcBef>
                <a:spcPts val="500"/>
              </a:spcBef>
              <a:spcAft>
                <a:spcPts val="300"/>
              </a:spcAft>
            </a:pPr>
            <a:r>
              <a:rPr lang="en-US" sz="2200">
                <a:solidFill>
                  <a:srgbClr val="000000"/>
                </a:solidFill>
                <a:latin typeface="Calibri"/>
                <a:cs typeface="Calibri"/>
              </a:rPr>
              <a:t>Amount and schedule of payments</a:t>
            </a:r>
            <a:endParaRPr lang="en-US" sz="2200" b="1">
              <a:solidFill>
                <a:srgbClr val="000000"/>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64568977-814A-9B15-5FEF-97942310FCD1}"/>
              </a:ext>
            </a:extLst>
          </p:cNvPr>
          <p:cNvSpPr txBox="1">
            <a:spLocks/>
          </p:cNvSpPr>
          <p:nvPr/>
        </p:nvSpPr>
        <p:spPr>
          <a:xfrm>
            <a:off x="5846618" y="1206372"/>
            <a:ext cx="6241474" cy="5429955"/>
          </a:xfrm>
          <a:prstGeom prst="rect">
            <a:avLst/>
          </a:prstGeom>
        </p:spPr>
        <p:txBody>
          <a:bodyPr vert="horz" lIns="91440" tIns="45720" rIns="91440" bIns="45720" rtlCol="0" anchor="t">
            <a:noAutofit/>
          </a:bodyPr>
          <a:lstStyle>
            <a:lvl1pPr marL="408178" indent="-408178" algn="l" defTabSz="544237" rtl="0" eaLnBrk="1" latinLnBrk="0" hangingPunct="1">
              <a:spcBef>
                <a:spcPct val="20000"/>
              </a:spcBef>
              <a:buFont typeface="Arial"/>
              <a:buChar char="•"/>
              <a:defRPr sz="3833" kern="1200">
                <a:solidFill>
                  <a:schemeClr val="tx1"/>
                </a:solidFill>
                <a:latin typeface="+mn-lt"/>
                <a:ea typeface="+mn-ea"/>
                <a:cs typeface="+mn-cs"/>
              </a:defRPr>
            </a:lvl1pPr>
            <a:lvl2pPr marL="884385" indent="-340148" algn="l" defTabSz="544237" rtl="0" eaLnBrk="1" latinLnBrk="0" hangingPunct="1">
              <a:spcBef>
                <a:spcPct val="20000"/>
              </a:spcBef>
              <a:buFont typeface="Arial"/>
              <a:buChar char="–"/>
              <a:defRPr sz="3333" kern="1200">
                <a:solidFill>
                  <a:schemeClr val="tx1"/>
                </a:solidFill>
                <a:latin typeface="+mn-lt"/>
                <a:ea typeface="+mn-ea"/>
                <a:cs typeface="+mn-cs"/>
              </a:defRPr>
            </a:lvl2pPr>
            <a:lvl3pPr marL="1360592" indent="-272118" algn="l" defTabSz="544237" rtl="0" eaLnBrk="1" latinLnBrk="0" hangingPunct="1">
              <a:spcBef>
                <a:spcPct val="20000"/>
              </a:spcBef>
              <a:buFont typeface="Arial"/>
              <a:buChar char="•"/>
              <a:defRPr sz="2833" kern="1200">
                <a:solidFill>
                  <a:schemeClr val="tx1"/>
                </a:solidFill>
                <a:latin typeface="+mn-lt"/>
                <a:ea typeface="+mn-ea"/>
                <a:cs typeface="+mn-cs"/>
              </a:defRPr>
            </a:lvl3pPr>
            <a:lvl4pPr marL="1904829" indent="-272118" algn="l" defTabSz="544237" rtl="0" eaLnBrk="1" latinLnBrk="0" hangingPunct="1">
              <a:spcBef>
                <a:spcPct val="20000"/>
              </a:spcBef>
              <a:buFont typeface="Arial"/>
              <a:buChar char="–"/>
              <a:defRPr sz="2417" kern="1200">
                <a:solidFill>
                  <a:schemeClr val="tx1"/>
                </a:solidFill>
                <a:latin typeface="+mn-lt"/>
                <a:ea typeface="+mn-ea"/>
                <a:cs typeface="+mn-cs"/>
              </a:defRPr>
            </a:lvl4pPr>
            <a:lvl5pPr marL="2449065" indent="-272118" algn="l" defTabSz="544237" rtl="0" eaLnBrk="1" latinLnBrk="0" hangingPunct="1">
              <a:spcBef>
                <a:spcPct val="20000"/>
              </a:spcBef>
              <a:buFont typeface="Arial"/>
              <a:buChar char="»"/>
              <a:defRPr sz="2417" kern="1200">
                <a:solidFill>
                  <a:schemeClr val="tx1"/>
                </a:solidFill>
                <a:latin typeface="+mn-lt"/>
                <a:ea typeface="+mn-ea"/>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91440" indent="0">
              <a:spcBef>
                <a:spcPts val="500"/>
              </a:spcBef>
              <a:spcAft>
                <a:spcPts val="300"/>
              </a:spcAft>
              <a:buNone/>
            </a:pPr>
            <a:r>
              <a:rPr lang="en-US" sz="2200" b="1">
                <a:solidFill>
                  <a:srgbClr val="000000"/>
                </a:solidFill>
                <a:latin typeface="Calibri"/>
                <a:cs typeface="Calibri"/>
              </a:rPr>
              <a:t>Other Elements:</a:t>
            </a:r>
          </a:p>
          <a:p>
            <a:pPr marL="434340" indent="-342900">
              <a:spcBef>
                <a:spcPts val="500"/>
              </a:spcBef>
              <a:spcAft>
                <a:spcPts val="300"/>
              </a:spcAft>
            </a:pPr>
            <a:r>
              <a:rPr lang="en-US" sz="2200">
                <a:solidFill>
                  <a:srgbClr val="000000"/>
                </a:solidFill>
                <a:latin typeface="Calibri"/>
                <a:cs typeface="Calibri"/>
              </a:rPr>
              <a:t>A statement that biospecimens (even if identifiers are removed) may be used for commercial profit and whether the subject will or will not share in this profit</a:t>
            </a:r>
            <a:endParaRPr lang="en-US" sz="2200">
              <a:ea typeface="+mn-lt"/>
              <a:cs typeface="+mn-lt"/>
            </a:endParaRPr>
          </a:p>
          <a:p>
            <a:pPr marL="434340" indent="-342900">
              <a:spcBef>
                <a:spcPts val="500"/>
              </a:spcBef>
              <a:spcAft>
                <a:spcPts val="300"/>
              </a:spcAft>
            </a:pPr>
            <a:r>
              <a:rPr lang="en-US" sz="2200">
                <a:solidFill>
                  <a:srgbClr val="000000"/>
                </a:solidFill>
                <a:latin typeface="Calibri"/>
                <a:cs typeface="Calibri"/>
              </a:rPr>
              <a:t>A statement regarding whether clinically relevant research results, including individual research results, will be disclosed to subjects, and if so, under what conditions</a:t>
            </a:r>
            <a:endParaRPr lang="en-US"/>
          </a:p>
          <a:p>
            <a:pPr marL="434340" indent="-342900">
              <a:spcBef>
                <a:spcPts val="500"/>
              </a:spcBef>
              <a:spcAft>
                <a:spcPts val="300"/>
              </a:spcAft>
            </a:pPr>
            <a:r>
              <a:rPr lang="en-US" sz="2200">
                <a:solidFill>
                  <a:srgbClr val="000000"/>
                </a:solidFill>
                <a:latin typeface="Calibri"/>
                <a:cs typeface="Calibri"/>
              </a:rPr>
              <a:t>For research involving biospecimens, whether the research will (if known) or might include whole genome sequencing</a:t>
            </a:r>
          </a:p>
        </p:txBody>
      </p:sp>
    </p:spTree>
    <p:extLst>
      <p:ext uri="{BB962C8B-B14F-4D97-AF65-F5344CB8AC3E}">
        <p14:creationId xmlns:p14="http://schemas.microsoft.com/office/powerpoint/2010/main" val="834526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977-A78E-4DE7-99F6-FE43A06258F6}"/>
              </a:ext>
            </a:extLst>
          </p:cNvPr>
          <p:cNvSpPr>
            <a:spLocks noGrp="1"/>
          </p:cNvSpPr>
          <p:nvPr>
            <p:ph type="title"/>
          </p:nvPr>
        </p:nvSpPr>
        <p:spPr>
          <a:xfrm>
            <a:off x="2800350" y="140407"/>
            <a:ext cx="9391650" cy="1206225"/>
          </a:xfrm>
        </p:spPr>
        <p:txBody>
          <a:bodyPr/>
          <a:lstStyle/>
          <a:p>
            <a:pPr algn="l"/>
            <a:r>
              <a:rPr lang="en-US" sz="4400"/>
              <a:t>Clinical Trial Advertising Best Practices</a:t>
            </a:r>
          </a:p>
        </p:txBody>
      </p:sp>
      <p:sp>
        <p:nvSpPr>
          <p:cNvPr id="3" name="Content Placeholder 2">
            <a:extLst>
              <a:ext uri="{FF2B5EF4-FFF2-40B4-BE49-F238E27FC236}">
                <a16:creationId xmlns:a16="http://schemas.microsoft.com/office/drawing/2014/main" id="{250148AC-D074-4D70-B4A7-3BC68AF80A99}"/>
              </a:ext>
            </a:extLst>
          </p:cNvPr>
          <p:cNvSpPr>
            <a:spLocks noGrp="1"/>
          </p:cNvSpPr>
          <p:nvPr>
            <p:ph idx="1"/>
          </p:nvPr>
        </p:nvSpPr>
        <p:spPr>
          <a:xfrm>
            <a:off x="180975" y="1232332"/>
            <a:ext cx="11830050" cy="5036413"/>
          </a:xfrm>
        </p:spPr>
        <p:txBody>
          <a:bodyPr lIns="91440" tIns="45720" rIns="91440" bIns="45720" anchor="t">
            <a:noAutofit/>
          </a:bodyPr>
          <a:lstStyle/>
          <a:p>
            <a:pPr marL="407670" indent="-407670"/>
            <a:r>
              <a:rPr lang="en-US" sz="2800" b="0" i="0" dirty="0">
                <a:effectLst/>
                <a:latin typeface="Calibri"/>
                <a:cs typeface="Calibri"/>
              </a:rPr>
              <a:t>In addition to adhering to FDA guidelines, it's also important to create advertising materials that connect with patients. When designing outreach materials, consider these tips to help ensure your ads are patient-friendly while still following the rules.</a:t>
            </a:r>
            <a:endParaRPr lang="en-US" dirty="0">
              <a:latin typeface="Calibri"/>
              <a:cs typeface="Calibri"/>
            </a:endParaRPr>
          </a:p>
          <a:p>
            <a:pPr marL="0" indent="0">
              <a:buNone/>
            </a:pPr>
            <a:endParaRPr lang="en-US" sz="2800" dirty="0">
              <a:latin typeface="Calibri"/>
              <a:cs typeface="Calibri"/>
            </a:endParaRPr>
          </a:p>
          <a:p>
            <a:pPr marL="407670" indent="-407670"/>
            <a:r>
              <a:rPr lang="en-US" sz="2800" b="1" i="0" dirty="0">
                <a:effectLst/>
                <a:latin typeface="Calibri"/>
                <a:cs typeface="Calibri"/>
              </a:rPr>
              <a:t>Research advertising policies on digital media platforms. </a:t>
            </a:r>
            <a:r>
              <a:rPr lang="en-US" sz="2800" b="0" i="0" dirty="0">
                <a:effectLst/>
                <a:latin typeface="Calibri"/>
                <a:cs typeface="Calibri"/>
              </a:rPr>
              <a:t>You should do this </a:t>
            </a:r>
            <a:r>
              <a:rPr lang="en-US" sz="2800" b="0" i="1" dirty="0">
                <a:effectLst/>
                <a:latin typeface="Calibri"/>
                <a:cs typeface="Calibri"/>
              </a:rPr>
              <a:t>before</a:t>
            </a:r>
            <a:r>
              <a:rPr lang="en-US" sz="2800" b="0" i="0" dirty="0">
                <a:effectLst/>
                <a:latin typeface="Calibri"/>
                <a:cs typeface="Calibri"/>
              </a:rPr>
              <a:t> submitting your outreach materials. Not only do certain platforms like </a:t>
            </a:r>
            <a:r>
              <a:rPr lang="en-US" sz="2800" b="0" i="0" u="none" strike="noStrike" dirty="0">
                <a:effectLst/>
                <a:latin typeface="Calibri"/>
                <a:cs typeface="Calibri"/>
                <a:hlinkClick r:id="rId3">
                  <a:extLst>
                    <a:ext uri="{A12FA001-AC4F-418D-AE19-62706E023703}">
                      <ahyp:hlinkClr xmlns:ahyp="http://schemas.microsoft.com/office/drawing/2018/hyperlinkcolor" val="tx"/>
                    </a:ext>
                  </a:extLst>
                </a:hlinkClick>
              </a:rPr>
              <a:t>Facebook</a:t>
            </a:r>
            <a:r>
              <a:rPr lang="en-US" sz="2800" b="0" i="0" dirty="0">
                <a:effectLst/>
                <a:latin typeface="Calibri"/>
                <a:cs typeface="Calibri"/>
              </a:rPr>
              <a:t> and </a:t>
            </a:r>
            <a:r>
              <a:rPr lang="en-US" sz="2800" b="0" i="0" u="none" strike="noStrike" dirty="0">
                <a:effectLst/>
                <a:latin typeface="Calibri"/>
                <a:cs typeface="Calibri"/>
                <a:hlinkClick r:id="rId4">
                  <a:extLst>
                    <a:ext uri="{A12FA001-AC4F-418D-AE19-62706E023703}">
                      <ahyp:hlinkClr xmlns:ahyp="http://schemas.microsoft.com/office/drawing/2018/hyperlinkcolor" val="tx"/>
                    </a:ext>
                  </a:extLst>
                </a:hlinkClick>
              </a:rPr>
              <a:t>Google ads</a:t>
            </a:r>
            <a:r>
              <a:rPr lang="en-US" sz="2800" b="0" i="0" dirty="0">
                <a:effectLst/>
                <a:latin typeface="Calibri"/>
                <a:cs typeface="Calibri"/>
              </a:rPr>
              <a:t> have advertising policies and restrictions, but they also have character limits. It’s critical to make sure you’re submitting materials to your IRB that you’re confident will be approved by the digital platforms you plan on using for advertising. </a:t>
            </a:r>
            <a:endParaRPr lang="en-US" sz="2800" dirty="0">
              <a:latin typeface="Calibri"/>
              <a:cs typeface="Calibri"/>
            </a:endParaRPr>
          </a:p>
        </p:txBody>
      </p:sp>
    </p:spTree>
    <p:extLst>
      <p:ext uri="{BB962C8B-B14F-4D97-AF65-F5344CB8AC3E}">
        <p14:creationId xmlns:p14="http://schemas.microsoft.com/office/powerpoint/2010/main" val="150217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977-A78E-4DE7-99F6-FE43A06258F6}"/>
              </a:ext>
            </a:extLst>
          </p:cNvPr>
          <p:cNvSpPr>
            <a:spLocks noGrp="1"/>
          </p:cNvSpPr>
          <p:nvPr>
            <p:ph type="title"/>
          </p:nvPr>
        </p:nvSpPr>
        <p:spPr>
          <a:xfrm>
            <a:off x="2814635" y="136939"/>
            <a:ext cx="9139237" cy="1073060"/>
          </a:xfrm>
        </p:spPr>
        <p:txBody>
          <a:bodyPr/>
          <a:lstStyle/>
          <a:p>
            <a:pPr algn="l"/>
            <a:r>
              <a:rPr lang="en-US" sz="4400"/>
              <a:t>Clinical Trial Advertising Best Practices</a:t>
            </a:r>
          </a:p>
        </p:txBody>
      </p:sp>
      <p:sp>
        <p:nvSpPr>
          <p:cNvPr id="3" name="Content Placeholder 2">
            <a:extLst>
              <a:ext uri="{FF2B5EF4-FFF2-40B4-BE49-F238E27FC236}">
                <a16:creationId xmlns:a16="http://schemas.microsoft.com/office/drawing/2014/main" id="{250148AC-D074-4D70-B4A7-3BC68AF80A99}"/>
              </a:ext>
            </a:extLst>
          </p:cNvPr>
          <p:cNvSpPr>
            <a:spLocks noGrp="1"/>
          </p:cNvSpPr>
          <p:nvPr>
            <p:ph idx="1"/>
          </p:nvPr>
        </p:nvSpPr>
        <p:spPr>
          <a:xfrm>
            <a:off x="157164" y="1214435"/>
            <a:ext cx="11796708" cy="5149850"/>
          </a:xfrm>
        </p:spPr>
        <p:txBody>
          <a:bodyPr lIns="91440" tIns="45720" rIns="91440" bIns="45720" anchor="t">
            <a:noAutofit/>
          </a:bodyPr>
          <a:lstStyle/>
          <a:p>
            <a:pPr marL="407670" indent="-407670"/>
            <a:r>
              <a:rPr lang="en-US" sz="2800" b="1" i="0">
                <a:effectLst/>
                <a:latin typeface="Calibri"/>
                <a:ea typeface="Calibri"/>
                <a:cs typeface="Calibri"/>
              </a:rPr>
              <a:t>Talk about the condition the same way patients do.</a:t>
            </a:r>
            <a:r>
              <a:rPr lang="en-US" sz="2800" b="0" i="0">
                <a:effectLst/>
                <a:latin typeface="Calibri"/>
                <a:ea typeface="Calibri"/>
                <a:cs typeface="Calibri"/>
              </a:rPr>
              <a:t> Use patient blogs, advocacy groups and nonprofits, social media, and message boards to understand the language patients use to discuss their condition. This research can help you avoid using jargon to discuss your trial and ensure patients will understand your ads.</a:t>
            </a:r>
            <a:endParaRPr lang="en-US">
              <a:latin typeface="Calibri"/>
              <a:ea typeface="Calibri"/>
              <a:cs typeface="Calibri"/>
            </a:endParaRPr>
          </a:p>
          <a:p>
            <a:pPr marL="407670" indent="-407670"/>
            <a:r>
              <a:rPr lang="en-US" sz="2800" b="1" i="0">
                <a:effectLst/>
                <a:latin typeface="Calibri"/>
                <a:cs typeface="Calibri"/>
              </a:rPr>
              <a:t>Be mindful of reading level.</a:t>
            </a:r>
            <a:r>
              <a:rPr lang="en-US" sz="2800" b="0" i="0">
                <a:effectLst/>
                <a:latin typeface="Calibri"/>
                <a:cs typeface="Calibri"/>
              </a:rPr>
              <a:t> As you create your outreach materials, keep in mind that </a:t>
            </a:r>
            <a:r>
              <a:rPr lang="en-US" sz="2800" b="0" i="0" u="none" strike="noStrike">
                <a:effectLst/>
                <a:latin typeface="Calibri"/>
                <a:cs typeface="Calibri"/>
                <a:hlinkClick r:id="rId3">
                  <a:extLst>
                    <a:ext uri="{A12FA001-AC4F-418D-AE19-62706E023703}">
                      <ahyp:hlinkClr xmlns:ahyp="http://schemas.microsoft.com/office/drawing/2018/hyperlinkcolor" val="tx"/>
                    </a:ext>
                  </a:extLst>
                </a:hlinkClick>
              </a:rPr>
              <a:t>the average American reads at a 7th-8th grade level</a:t>
            </a:r>
            <a:r>
              <a:rPr lang="en-US" sz="2800" b="0" i="0">
                <a:effectLst/>
                <a:latin typeface="Calibri"/>
                <a:cs typeface="Calibri"/>
              </a:rPr>
              <a:t>, and most likely does not have a medical background. Websites like </a:t>
            </a:r>
            <a:r>
              <a:rPr lang="en-US" sz="2800" b="0" i="0" u="none" strike="noStrike">
                <a:effectLst/>
                <a:latin typeface="Calibri"/>
                <a:cs typeface="Calibri"/>
                <a:hlinkClick r:id="rId4">
                  <a:extLst>
                    <a:ext uri="{A12FA001-AC4F-418D-AE19-62706E023703}">
                      <ahyp:hlinkClr xmlns:ahyp="http://schemas.microsoft.com/office/drawing/2018/hyperlinkcolor" val="tx"/>
                    </a:ext>
                  </a:extLst>
                </a:hlinkClick>
              </a:rPr>
              <a:t>Hemingway Editor</a:t>
            </a:r>
            <a:r>
              <a:rPr lang="en-US" sz="2800" b="0" i="0">
                <a:effectLst/>
                <a:latin typeface="Calibri"/>
                <a:cs typeface="Calibri"/>
              </a:rPr>
              <a:t> can help you measure the readability of your content and reading level, and provide you with tips on adjustments you can make to improve the accessibility of your content.</a:t>
            </a:r>
            <a:endParaRPr lang="en-US" sz="2800">
              <a:latin typeface="Calibri"/>
              <a:cs typeface="Calibri"/>
            </a:endParaRPr>
          </a:p>
        </p:txBody>
      </p:sp>
    </p:spTree>
    <p:extLst>
      <p:ext uri="{BB962C8B-B14F-4D97-AF65-F5344CB8AC3E}">
        <p14:creationId xmlns:p14="http://schemas.microsoft.com/office/powerpoint/2010/main" val="83917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3CEB-3AAD-DC4A-9CFB-45FA0ED9DE35}"/>
              </a:ext>
            </a:extLst>
          </p:cNvPr>
          <p:cNvSpPr>
            <a:spLocks noGrp="1"/>
          </p:cNvSpPr>
          <p:nvPr>
            <p:ph type="title" idx="4294967295"/>
          </p:nvPr>
        </p:nvSpPr>
        <p:spPr>
          <a:xfrm>
            <a:off x="2977116" y="383658"/>
            <a:ext cx="8973879" cy="735639"/>
          </a:xfrm>
          <a:prstGeom prst="rect">
            <a:avLst/>
          </a:prstGeom>
        </p:spPr>
        <p:txBody>
          <a:bodyPr/>
          <a:lstStyle/>
          <a:p>
            <a:pPr algn="l"/>
            <a:r>
              <a:rPr lang="en-US" sz="4400"/>
              <a:t>Federal Regulations</a:t>
            </a:r>
          </a:p>
        </p:txBody>
      </p:sp>
      <p:sp>
        <p:nvSpPr>
          <p:cNvPr id="3" name="Content Placeholder 2">
            <a:extLst>
              <a:ext uri="{FF2B5EF4-FFF2-40B4-BE49-F238E27FC236}">
                <a16:creationId xmlns:a16="http://schemas.microsoft.com/office/drawing/2014/main" id="{3AD90AC0-90E1-9C4B-8F2C-0BB4240312BC}"/>
              </a:ext>
            </a:extLst>
          </p:cNvPr>
          <p:cNvSpPr>
            <a:spLocks noGrp="1"/>
          </p:cNvSpPr>
          <p:nvPr>
            <p:ph idx="4294967295"/>
          </p:nvPr>
        </p:nvSpPr>
        <p:spPr>
          <a:xfrm>
            <a:off x="159810" y="1251420"/>
            <a:ext cx="11844670" cy="618943"/>
          </a:xfrm>
          <a:prstGeom prst="rect">
            <a:avLst/>
          </a:prstGeom>
        </p:spPr>
        <p:txBody>
          <a:bodyPr lIns="91440" tIns="45720" rIns="91440" bIns="45720" anchor="t">
            <a:noAutofit/>
          </a:bodyPr>
          <a:lstStyle/>
          <a:p>
            <a:pPr marL="0" indent="0">
              <a:buNone/>
            </a:pPr>
            <a:r>
              <a:rPr lang="en-US" sz="3200"/>
              <a:t>“Human Subjects” research is regulated by two federal bodies:</a:t>
            </a:r>
          </a:p>
        </p:txBody>
      </p:sp>
      <p:sp>
        <p:nvSpPr>
          <p:cNvPr id="4" name="Rectangle 3">
            <a:extLst>
              <a:ext uri="{FF2B5EF4-FFF2-40B4-BE49-F238E27FC236}">
                <a16:creationId xmlns:a16="http://schemas.microsoft.com/office/drawing/2014/main" id="{74B85790-FECE-63FB-32E9-26B5C0B10059}"/>
              </a:ext>
            </a:extLst>
          </p:cNvPr>
          <p:cNvSpPr/>
          <p:nvPr/>
        </p:nvSpPr>
        <p:spPr>
          <a:xfrm>
            <a:off x="160965" y="2027597"/>
            <a:ext cx="5811499"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a:t>Office of Human Research Protections </a:t>
            </a:r>
            <a:r>
              <a:rPr lang="en-US" sz="2800"/>
              <a:t>(OHRP) applies to all research associated with federal funding (e.g., NIH, NCI, </a:t>
            </a:r>
            <a:r>
              <a:rPr lang="en-US" sz="2800" err="1"/>
              <a:t>etc</a:t>
            </a:r>
            <a:r>
              <a:rPr lang="en-US" sz="2800"/>
              <a:t>)</a:t>
            </a:r>
          </a:p>
          <a:p>
            <a:endParaRPr lang="en-US" sz="2800"/>
          </a:p>
          <a:p>
            <a:pPr marL="457200" indent="-457200">
              <a:buFont typeface="Arial" panose="020B0604020202020204" pitchFamily="34" charset="0"/>
              <a:buChar char="•"/>
            </a:pPr>
            <a:r>
              <a:rPr lang="en-US" sz="2800"/>
              <a:t>45 CFR 46 and Subparts B [Pregnant Women, Human Fetuses and Neonates], C [Prisoners], and D [Children]</a:t>
            </a:r>
          </a:p>
        </p:txBody>
      </p:sp>
      <p:sp>
        <p:nvSpPr>
          <p:cNvPr id="5" name="Rectangle 4">
            <a:extLst>
              <a:ext uri="{FF2B5EF4-FFF2-40B4-BE49-F238E27FC236}">
                <a16:creationId xmlns:a16="http://schemas.microsoft.com/office/drawing/2014/main" id="{26161F09-607D-27C2-BCA4-8CF54B8798F9}"/>
              </a:ext>
            </a:extLst>
          </p:cNvPr>
          <p:cNvSpPr/>
          <p:nvPr/>
        </p:nvSpPr>
        <p:spPr>
          <a:xfrm>
            <a:off x="6096000" y="2027597"/>
            <a:ext cx="5922335"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a:t>Food and Drug Administration </a:t>
            </a:r>
            <a:r>
              <a:rPr lang="en-US" sz="2800"/>
              <a:t>(FDA)</a:t>
            </a:r>
            <a:r>
              <a:rPr lang="en-US" sz="2800" b="1"/>
              <a:t> </a:t>
            </a:r>
            <a:r>
              <a:rPr lang="en-US" sz="2800"/>
              <a:t>applies to all research of medical products</a:t>
            </a:r>
          </a:p>
          <a:p>
            <a:pPr marL="914400" lvl="1" indent="-457200">
              <a:buFont typeface="Arial" panose="020B0604020202020204" pitchFamily="34" charset="0"/>
              <a:buChar char="•"/>
            </a:pPr>
            <a:r>
              <a:rPr lang="en-US" sz="2800"/>
              <a:t>21 CFR Part 56 [IRBs] and 21 CFR 50 [Protection of Human Subjects]</a:t>
            </a:r>
          </a:p>
          <a:p>
            <a:pPr marL="914400" lvl="1" indent="-457200">
              <a:buFont typeface="Arial" panose="020B0604020202020204" pitchFamily="34" charset="0"/>
              <a:buChar char="•"/>
            </a:pPr>
            <a:r>
              <a:rPr lang="en-US" sz="2800"/>
              <a:t>21 CFR may also impact content of material/information provided to patients/research participants, such as, 11, 312, 812, </a:t>
            </a:r>
            <a:r>
              <a:rPr lang="en-US" sz="2800" err="1"/>
              <a:t>etc</a:t>
            </a:r>
            <a:endParaRPr lang="en-US" sz="2800"/>
          </a:p>
        </p:txBody>
      </p:sp>
    </p:spTree>
    <p:extLst>
      <p:ext uri="{BB962C8B-B14F-4D97-AF65-F5344CB8AC3E}">
        <p14:creationId xmlns:p14="http://schemas.microsoft.com/office/powerpoint/2010/main" val="2442856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9DE0-42C0-4E9D-9E87-517E2FB1CE81}"/>
              </a:ext>
            </a:extLst>
          </p:cNvPr>
          <p:cNvSpPr>
            <a:spLocks noGrp="1"/>
          </p:cNvSpPr>
          <p:nvPr>
            <p:ph type="title" idx="4294967295"/>
          </p:nvPr>
        </p:nvSpPr>
        <p:spPr>
          <a:xfrm>
            <a:off x="2934585" y="127590"/>
            <a:ext cx="8825024" cy="1216025"/>
          </a:xfrm>
          <a:prstGeom prst="rect">
            <a:avLst/>
          </a:prstGeom>
        </p:spPr>
        <p:txBody>
          <a:bodyPr>
            <a:normAutofit/>
          </a:bodyPr>
          <a:lstStyle/>
          <a:p>
            <a:pPr algn="l"/>
            <a:r>
              <a:rPr lang="en-US" sz="4400"/>
              <a:t>IRB FDA &amp; OHRP Criteria</a:t>
            </a:r>
          </a:p>
        </p:txBody>
      </p:sp>
      <p:sp>
        <p:nvSpPr>
          <p:cNvPr id="3" name="Content Placeholder 2">
            <a:extLst>
              <a:ext uri="{FF2B5EF4-FFF2-40B4-BE49-F238E27FC236}">
                <a16:creationId xmlns:a16="http://schemas.microsoft.com/office/drawing/2014/main" id="{1BADDD40-AF61-4E3E-96DD-93E309694900}"/>
              </a:ext>
            </a:extLst>
          </p:cNvPr>
          <p:cNvSpPr>
            <a:spLocks noGrp="1"/>
          </p:cNvSpPr>
          <p:nvPr>
            <p:ph idx="4294967295"/>
          </p:nvPr>
        </p:nvSpPr>
        <p:spPr>
          <a:xfrm>
            <a:off x="265815" y="1286146"/>
            <a:ext cx="11568222" cy="5142170"/>
          </a:xfrm>
          <a:prstGeom prst="rect">
            <a:avLst/>
          </a:prstGeom>
        </p:spPr>
        <p:txBody>
          <a:bodyPr lIns="91440" tIns="45720" rIns="91440" bIns="45720" anchor="t">
            <a:noAutofit/>
          </a:bodyPr>
          <a:lstStyle/>
          <a:p>
            <a:pPr marL="0" indent="0">
              <a:buNone/>
            </a:pPr>
            <a:r>
              <a:rPr lang="en-US" sz="2800">
                <a:latin typeface="Calibri"/>
                <a:cs typeface="Calibri"/>
              </a:rPr>
              <a:t>The OHRP and FDA </a:t>
            </a:r>
            <a:r>
              <a:rPr lang="en-US" sz="2800" b="0" i="0">
                <a:effectLst/>
                <a:latin typeface="Calibri"/>
                <a:cs typeface="Calibri"/>
              </a:rPr>
              <a:t>require Institutional Review Board (IRB) </a:t>
            </a:r>
            <a:endParaRPr lang="en-US">
              <a:latin typeface="Calibri"/>
              <a:cs typeface="Calibri"/>
            </a:endParaRPr>
          </a:p>
          <a:p>
            <a:pPr marL="864870" indent="-457200"/>
            <a:r>
              <a:rPr lang="en-US" sz="2800" b="0" i="0">
                <a:effectLst/>
                <a:latin typeface="Calibri"/>
                <a:cs typeface="Calibri"/>
              </a:rPr>
              <a:t>review and have authority to approve,</a:t>
            </a:r>
            <a:r>
              <a:rPr lang="en-US" sz="2800">
                <a:latin typeface="Calibri"/>
                <a:cs typeface="Calibri"/>
              </a:rPr>
              <a:t> </a:t>
            </a:r>
            <a:endParaRPr lang="en-US">
              <a:latin typeface="Calibri"/>
              <a:cs typeface="Calibri"/>
            </a:endParaRPr>
          </a:p>
          <a:p>
            <a:pPr marL="864870" indent="-457200"/>
            <a:r>
              <a:rPr lang="en-US" sz="2800" b="0" i="0">
                <a:effectLst/>
                <a:latin typeface="Calibri"/>
                <a:cs typeface="Calibri"/>
              </a:rPr>
              <a:t>require modifications in,</a:t>
            </a:r>
            <a:r>
              <a:rPr lang="en-US" sz="2800">
                <a:latin typeface="Calibri"/>
                <a:cs typeface="Calibri"/>
              </a:rPr>
              <a:t> </a:t>
            </a:r>
            <a:endParaRPr lang="en-US" sz="3800">
              <a:latin typeface="Calibri"/>
              <a:cs typeface="Calibri"/>
            </a:endParaRPr>
          </a:p>
          <a:p>
            <a:pPr marL="864870" indent="-457200">
              <a:spcBef>
                <a:spcPts val="1000"/>
              </a:spcBef>
            </a:pPr>
            <a:r>
              <a:rPr lang="en-US" sz="2800" b="0" i="0">
                <a:effectLst/>
                <a:latin typeface="Calibri"/>
                <a:cs typeface="Calibri"/>
              </a:rPr>
              <a:t>or disapprove all research activities covered by the IRB regulations.</a:t>
            </a:r>
            <a:endParaRPr lang="en-US" sz="3800">
              <a:latin typeface="Calibri"/>
              <a:cs typeface="Calibri"/>
            </a:endParaRPr>
          </a:p>
          <a:p>
            <a:pPr marL="0" indent="0">
              <a:spcBef>
                <a:spcPts val="1000"/>
              </a:spcBef>
              <a:buNone/>
            </a:pPr>
            <a:r>
              <a:rPr lang="en-US" sz="2800" b="0" i="0">
                <a:effectLst/>
                <a:latin typeface="Calibri"/>
                <a:cs typeface="Calibri"/>
              </a:rPr>
              <a:t>The IRB ensures appropriate safeguards exist to protect the rights and welfare of research subjects</a:t>
            </a:r>
            <a:endParaRPr lang="en-US" sz="3800">
              <a:cs typeface="Calibri"/>
            </a:endParaRPr>
          </a:p>
          <a:p>
            <a:pPr marL="0" indent="0">
              <a:buNone/>
            </a:pPr>
            <a:r>
              <a:rPr lang="en-US" sz="2800">
                <a:latin typeface="Calibri"/>
                <a:cs typeface="Calibri"/>
              </a:rPr>
              <a:t>The IRB is expected</a:t>
            </a:r>
            <a:r>
              <a:rPr lang="en-US" sz="2800" b="0" i="0">
                <a:effectLst/>
                <a:latin typeface="Calibri"/>
                <a:cs typeface="Calibri"/>
              </a:rPr>
              <a:t> to review all the research documents, communications, and activities that bear directly on </a:t>
            </a:r>
            <a:r>
              <a:rPr lang="en-US" sz="2800">
                <a:latin typeface="Calibri"/>
                <a:cs typeface="Calibri"/>
              </a:rPr>
              <a:t>the</a:t>
            </a:r>
            <a:r>
              <a:rPr lang="en-US" sz="2800" b="0" i="0">
                <a:effectLst/>
                <a:latin typeface="Calibri"/>
                <a:cs typeface="Calibri"/>
              </a:rPr>
              <a:t> rights and welfare </a:t>
            </a:r>
            <a:r>
              <a:rPr lang="en-US" sz="2800">
                <a:latin typeface="Calibri"/>
                <a:cs typeface="Calibri"/>
              </a:rPr>
              <a:t>of research subjects of</a:t>
            </a:r>
            <a:r>
              <a:rPr lang="en-US" sz="2800" b="0" i="0">
                <a:effectLst/>
                <a:latin typeface="Calibri"/>
                <a:cs typeface="Calibri"/>
              </a:rPr>
              <a:t> the proposed research. </a:t>
            </a:r>
            <a:r>
              <a:rPr lang="en-US" sz="2800" b="1" i="0">
                <a:effectLst/>
                <a:latin typeface="Calibri"/>
                <a:cs typeface="Calibri"/>
              </a:rPr>
              <a:t>Thi</a:t>
            </a:r>
            <a:r>
              <a:rPr lang="en-US" sz="2800" b="1">
                <a:latin typeface="Calibri"/>
                <a:cs typeface="Calibri"/>
              </a:rPr>
              <a:t>s includes all promotional and/or recruitment communications.  </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99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7A9-031A-4FE2-ABAD-8BBAEC28DC5C}"/>
              </a:ext>
            </a:extLst>
          </p:cNvPr>
          <p:cNvSpPr>
            <a:spLocks noGrp="1"/>
          </p:cNvSpPr>
          <p:nvPr>
            <p:ph type="title" idx="4294967295"/>
          </p:nvPr>
        </p:nvSpPr>
        <p:spPr>
          <a:xfrm>
            <a:off x="2958357" y="248854"/>
            <a:ext cx="8742795" cy="665732"/>
          </a:xfrm>
          <a:prstGeom prst="rect">
            <a:avLst/>
          </a:prstGeom>
        </p:spPr>
        <p:txBody>
          <a:bodyPr>
            <a:normAutofit fontScale="90000"/>
          </a:bodyPr>
          <a:lstStyle/>
          <a:p>
            <a:pPr algn="l"/>
            <a:r>
              <a:rPr lang="en-US" sz="4400"/>
              <a:t>FDA Guidance</a:t>
            </a:r>
          </a:p>
        </p:txBody>
      </p:sp>
      <p:sp>
        <p:nvSpPr>
          <p:cNvPr id="3" name="Content Placeholder 2">
            <a:extLst>
              <a:ext uri="{FF2B5EF4-FFF2-40B4-BE49-F238E27FC236}">
                <a16:creationId xmlns:a16="http://schemas.microsoft.com/office/drawing/2014/main" id="{E9EBE4E3-711E-4816-971B-BDDC653378EE}"/>
              </a:ext>
            </a:extLst>
          </p:cNvPr>
          <p:cNvSpPr>
            <a:spLocks noGrp="1"/>
          </p:cNvSpPr>
          <p:nvPr>
            <p:ph idx="4294967295"/>
          </p:nvPr>
        </p:nvSpPr>
        <p:spPr>
          <a:xfrm>
            <a:off x="138545" y="1415224"/>
            <a:ext cx="11873346" cy="4528190"/>
          </a:xfrm>
          <a:prstGeom prst="rect">
            <a:avLst/>
          </a:prstGeom>
        </p:spPr>
        <p:txBody>
          <a:bodyPr lIns="91440" tIns="45720" rIns="91440" bIns="45720" anchor="t">
            <a:noAutofit/>
          </a:bodyPr>
          <a:lstStyle/>
          <a:p>
            <a:pPr marL="407670" indent="-407670">
              <a:spcBef>
                <a:spcPts val="1000"/>
              </a:spcBef>
              <a:spcAft>
                <a:spcPts val="1000"/>
              </a:spcAft>
            </a:pPr>
            <a:r>
              <a:rPr lang="en-US" sz="3000">
                <a:latin typeface="Calibri"/>
                <a:ea typeface="Calibri"/>
                <a:cs typeface="Calibri"/>
              </a:rPr>
              <a:t>FDA considers advertising and/or communication specifically for potential study subjects to be the start of the informed consent and subject selection process</a:t>
            </a:r>
            <a:endParaRPr lang="en-US">
              <a:ea typeface="Calibri"/>
              <a:cs typeface="Calibri"/>
            </a:endParaRPr>
          </a:p>
          <a:p>
            <a:pPr marL="407670" indent="-407670">
              <a:spcBef>
                <a:spcPts val="1000"/>
              </a:spcBef>
              <a:spcAft>
                <a:spcPts val="1000"/>
              </a:spcAft>
            </a:pPr>
            <a:r>
              <a:rPr lang="en-US" sz="3000">
                <a:latin typeface="Calibri"/>
                <a:ea typeface="Calibri"/>
                <a:cs typeface="Calibri"/>
              </a:rPr>
              <a:t>Advertisements/communications/information </a:t>
            </a:r>
            <a:r>
              <a:rPr lang="en-US" sz="3000" b="1">
                <a:latin typeface="Calibri"/>
                <a:ea typeface="Calibri"/>
                <a:cs typeface="Calibri"/>
              </a:rPr>
              <a:t>should all </a:t>
            </a:r>
            <a:r>
              <a:rPr lang="en-US" sz="3000">
                <a:latin typeface="Calibri"/>
                <a:ea typeface="Calibri"/>
                <a:cs typeface="Calibri"/>
              </a:rPr>
              <a:t>be reviewed and approved by the IRB as part of the package for initial review</a:t>
            </a:r>
          </a:p>
          <a:p>
            <a:pPr marL="407670" indent="-407670">
              <a:spcBef>
                <a:spcPts val="1000"/>
              </a:spcBef>
              <a:spcAft>
                <a:spcPts val="1000"/>
              </a:spcAft>
            </a:pPr>
            <a:r>
              <a:rPr lang="en-US" sz="3000">
                <a:latin typeface="Calibri"/>
                <a:ea typeface="Calibri"/>
                <a:cs typeface="Calibri"/>
              </a:rPr>
              <a:t>If the clinical investigator decides to advertise at a later time or provide other forms of communications to subjects, the materials should be submitted to the IRB as a modification to the ongoing study</a:t>
            </a:r>
          </a:p>
        </p:txBody>
      </p:sp>
    </p:spTree>
    <p:extLst>
      <p:ext uri="{BB962C8B-B14F-4D97-AF65-F5344CB8AC3E}">
        <p14:creationId xmlns:p14="http://schemas.microsoft.com/office/powerpoint/2010/main" val="110316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87A9-031A-4FE2-ABAD-8BBAEC28DC5C}"/>
              </a:ext>
            </a:extLst>
          </p:cNvPr>
          <p:cNvSpPr>
            <a:spLocks noGrp="1"/>
          </p:cNvSpPr>
          <p:nvPr>
            <p:ph type="title" idx="4294967295"/>
          </p:nvPr>
        </p:nvSpPr>
        <p:spPr>
          <a:xfrm>
            <a:off x="2887105" y="218398"/>
            <a:ext cx="8742795" cy="779463"/>
          </a:xfrm>
          <a:prstGeom prst="rect">
            <a:avLst/>
          </a:prstGeom>
        </p:spPr>
        <p:txBody>
          <a:bodyPr>
            <a:normAutofit/>
          </a:bodyPr>
          <a:lstStyle/>
          <a:p>
            <a:pPr algn="l"/>
            <a:r>
              <a:rPr lang="en-US" sz="4400"/>
              <a:t>FDA Expectations of the IRB</a:t>
            </a:r>
          </a:p>
        </p:txBody>
      </p:sp>
      <p:sp>
        <p:nvSpPr>
          <p:cNvPr id="3" name="Content Placeholder 2">
            <a:extLst>
              <a:ext uri="{FF2B5EF4-FFF2-40B4-BE49-F238E27FC236}">
                <a16:creationId xmlns:a16="http://schemas.microsoft.com/office/drawing/2014/main" id="{E9EBE4E3-711E-4816-971B-BDDC653378EE}"/>
              </a:ext>
            </a:extLst>
          </p:cNvPr>
          <p:cNvSpPr>
            <a:spLocks noGrp="1"/>
          </p:cNvSpPr>
          <p:nvPr>
            <p:ph idx="4294967295"/>
          </p:nvPr>
        </p:nvSpPr>
        <p:spPr>
          <a:xfrm>
            <a:off x="170483" y="1317355"/>
            <a:ext cx="11701221" cy="4815981"/>
          </a:xfrm>
          <a:prstGeom prst="rect">
            <a:avLst/>
          </a:prstGeom>
        </p:spPr>
        <p:txBody>
          <a:bodyPr lIns="91440" tIns="45720" rIns="91440" bIns="45720" anchor="t">
            <a:noAutofit/>
          </a:bodyPr>
          <a:lstStyle/>
          <a:p>
            <a:pPr marL="0" indent="0">
              <a:buNone/>
            </a:pPr>
            <a:r>
              <a:rPr lang="en-US" sz="3200" dirty="0">
                <a:cs typeface="Calibri"/>
              </a:rPr>
              <a:t>The IRB </a:t>
            </a:r>
            <a:r>
              <a:rPr lang="en-US" sz="3200" b="1" dirty="0">
                <a:cs typeface="Calibri"/>
              </a:rPr>
              <a:t>should </a:t>
            </a:r>
            <a:r>
              <a:rPr lang="en-US" sz="3200" dirty="0">
                <a:cs typeface="Calibri"/>
              </a:rPr>
              <a:t>review:</a:t>
            </a:r>
          </a:p>
          <a:p>
            <a:pPr marL="407670" indent="-407670"/>
            <a:r>
              <a:rPr lang="en-US" sz="3200" dirty="0">
                <a:cs typeface="Calibri"/>
              </a:rPr>
              <a:t>All outreach materials to assure they are not unduly coercive and do not promise cure or treatment beyond what is outlined in the consent and protocol</a:t>
            </a:r>
          </a:p>
          <a:p>
            <a:pPr marL="407670" indent="-407670"/>
            <a:r>
              <a:rPr lang="en-US" sz="3200" dirty="0">
                <a:cs typeface="Calibri"/>
              </a:rPr>
              <a:t>Final copy of printed advertisements to evaluate the relative size and type used and other visual effects</a:t>
            </a:r>
          </a:p>
          <a:p>
            <a:pPr marL="407670" indent="-407670"/>
            <a:r>
              <a:rPr lang="en-US" sz="3200" dirty="0">
                <a:cs typeface="Calibri"/>
              </a:rPr>
              <a:t>Final audio/video tape. Scripts may be reviewed and approved prior to taping to preclude re-taping. </a:t>
            </a:r>
            <a:r>
              <a:rPr lang="en-US" sz="2800" dirty="0">
                <a:cs typeface="Calibri"/>
              </a:rPr>
              <a:t> </a:t>
            </a:r>
          </a:p>
        </p:txBody>
      </p:sp>
    </p:spTree>
    <p:extLst>
      <p:ext uri="{BB962C8B-B14F-4D97-AF65-F5344CB8AC3E}">
        <p14:creationId xmlns:p14="http://schemas.microsoft.com/office/powerpoint/2010/main" val="6112491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0004_A_16x9.pptx" id="{1EFF0B4C-A01C-CF4D-9DD2-C3955CF36106}" vid="{DB49DDB5-AF63-2F47-A444-457006139D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5766</Words>
  <Application>Microsoft Macintosh PowerPoint</Application>
  <PresentationFormat>Widescreen</PresentationFormat>
  <Paragraphs>555</Paragraphs>
  <Slides>56</Slides>
  <Notes>54</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Arial,Sans-Serif</vt:lpstr>
      <vt:lpstr>Calibri</vt:lpstr>
      <vt:lpstr>Calibri Light</vt:lpstr>
      <vt:lpstr>Droid Sans</vt:lpstr>
      <vt:lpstr>MK3 Regular</vt:lpstr>
      <vt:lpstr>Times New Roman</vt:lpstr>
      <vt:lpstr>1_Office Theme</vt:lpstr>
      <vt:lpstr>Writing for Patient Recruitment &amp; Other Patient Facing Materials</vt:lpstr>
      <vt:lpstr>Objectives</vt:lpstr>
      <vt:lpstr>What are patient facing materials?</vt:lpstr>
      <vt:lpstr>Examples of Patient Facing Materials</vt:lpstr>
      <vt:lpstr>Methods &amp; Materials used to Recruit Research Subjects </vt:lpstr>
      <vt:lpstr>Federal Regulations</vt:lpstr>
      <vt:lpstr>IRB FDA &amp; OHRP Criteria</vt:lpstr>
      <vt:lpstr>FDA Guidance</vt:lpstr>
      <vt:lpstr>FDA Expectations of the IRB</vt:lpstr>
      <vt:lpstr>IRB Review: Outreach Materials</vt:lpstr>
      <vt:lpstr>Clinical Trials Websites</vt:lpstr>
      <vt:lpstr>FDA Guidance: Outreach materials</vt:lpstr>
      <vt:lpstr>FDA Guidance: Outreach Materials</vt:lpstr>
      <vt:lpstr>How should materials be created?</vt:lpstr>
      <vt:lpstr>Health Literacy and Clinical Research</vt:lpstr>
      <vt:lpstr>PowerPoint Presentation</vt:lpstr>
      <vt:lpstr>PowerPoint Presentation</vt:lpstr>
      <vt:lpstr>Health Literacy and Clinical Research</vt:lpstr>
      <vt:lpstr>Plain Language Writing</vt:lpstr>
      <vt:lpstr>Example: Plain Language Consent</vt:lpstr>
      <vt:lpstr>Readability Statistics: Averages</vt:lpstr>
      <vt:lpstr>Readability Statistics: Readability</vt:lpstr>
      <vt:lpstr>PowerPoint Presentation</vt:lpstr>
      <vt:lpstr>PowerPoint Presentation</vt:lpstr>
      <vt:lpstr>Example 1: Patient Instruction</vt:lpstr>
      <vt:lpstr>PowerPoint Presentation</vt:lpstr>
      <vt:lpstr>      Example 1: Patient Instruction</vt:lpstr>
      <vt:lpstr>Example 2: Patient Instruction</vt:lpstr>
      <vt:lpstr>Activity: Creating a Study Flyer</vt:lpstr>
      <vt:lpstr>Example #1</vt:lpstr>
      <vt:lpstr>Example #1: IRB not approved</vt:lpstr>
      <vt:lpstr>Example #2</vt:lpstr>
      <vt:lpstr>Example #2: IRB approvable</vt:lpstr>
      <vt:lpstr>Example #2: Before Plain Language</vt:lpstr>
      <vt:lpstr>Example #2: After Plain Language</vt:lpstr>
      <vt:lpstr>PowerPoint Presentation</vt:lpstr>
      <vt:lpstr>Clinical Trial Flyer/Palm Card</vt:lpstr>
      <vt:lpstr>IRB Review: Audio and Visuals</vt:lpstr>
      <vt:lpstr>IRB Review: Audio and Visuals</vt:lpstr>
      <vt:lpstr>Questions/Comments</vt:lpstr>
      <vt:lpstr>References</vt:lpstr>
      <vt:lpstr>PowerPoint Presentation</vt:lpstr>
      <vt:lpstr>PowerPoint Presentation</vt:lpstr>
      <vt:lpstr>Media Advertisements</vt:lpstr>
      <vt:lpstr>Media Advertisements</vt:lpstr>
      <vt:lpstr>Social Media Advertisements</vt:lpstr>
      <vt:lpstr>Social Media Advertisements</vt:lpstr>
      <vt:lpstr>Social Media Advertisements</vt:lpstr>
      <vt:lpstr>Informed Consent</vt:lpstr>
      <vt:lpstr>Informed Consent: Basics</vt:lpstr>
      <vt:lpstr>Informed Consent: Basics</vt:lpstr>
      <vt:lpstr>Informed Consent: Basics</vt:lpstr>
      <vt:lpstr>Informed Consent: Additional Elements</vt:lpstr>
      <vt:lpstr>Informed Consent: Additional Elements</vt:lpstr>
      <vt:lpstr>Clinical Trial Advertising Best Practices</vt:lpstr>
      <vt:lpstr>Clinical Trial Advertising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Patient Facing Material for Clinical Research</dc:title>
  <dc:creator>Carr, Teresa P</dc:creator>
  <cp:lastModifiedBy>Lee Anne</cp:lastModifiedBy>
  <cp:revision>64</cp:revision>
  <cp:lastPrinted>2022-04-10T13:01:05Z</cp:lastPrinted>
  <dcterms:created xsi:type="dcterms:W3CDTF">2022-03-28T19:51:33Z</dcterms:created>
  <dcterms:modified xsi:type="dcterms:W3CDTF">2024-12-03T19:44:15Z</dcterms:modified>
</cp:coreProperties>
</file>