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48" r:id="rId5"/>
    <p:sldMasterId id="2147483661" r:id="rId6"/>
    <p:sldMasterId id="2147483665" r:id="rId7"/>
  </p:sldMasterIdLst>
  <p:notesMasterIdLst>
    <p:notesMasterId r:id="rId22"/>
  </p:notesMasterIdLst>
  <p:sldIdLst>
    <p:sldId id="280" r:id="rId8"/>
    <p:sldId id="258" r:id="rId9"/>
    <p:sldId id="265" r:id="rId10"/>
    <p:sldId id="275" r:id="rId11"/>
    <p:sldId id="263" r:id="rId12"/>
    <p:sldId id="264" r:id="rId13"/>
    <p:sldId id="276" r:id="rId14"/>
    <p:sldId id="266" r:id="rId15"/>
    <p:sldId id="274" r:id="rId16"/>
    <p:sldId id="269" r:id="rId17"/>
    <p:sldId id="279" r:id="rId18"/>
    <p:sldId id="278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41F"/>
    <a:srgbClr val="11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96F87-942E-4AEC-9535-A7D75967BCC7}" v="554" dt="2021-10-25T04:14:30.172"/>
    <p1510:client id="{0DF60043-DDA0-4F1D-BF8B-38CFD3E6BF0F}" v="5" dt="2021-10-25T16:37:14.903"/>
    <p1510:client id="{30D5A39C-594F-4CBC-BBD9-847F5FF996F3}" v="10" dt="2021-10-25T18:10:20.102"/>
    <p1510:client id="{34843484-C05E-477D-9527-B0C4F4E031A3}" v="1" dt="2021-10-25T03:59:05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FD689-1612-4D65-8C0D-F83EE16C8F1A}" type="doc">
      <dgm:prSet loTypeId="urn:microsoft.com/office/officeart/2005/8/layout/venn1" loCatId="relationship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D075406-2825-4798-9A31-72D29DBEF2D1}">
      <dgm:prSet phldrT="[Text]"/>
      <dgm:spPr/>
      <dgm:t>
        <a:bodyPr/>
        <a:lstStyle/>
        <a:p>
          <a:r>
            <a:rPr lang="en-US"/>
            <a:t>Research Evidence </a:t>
          </a:r>
        </a:p>
      </dgm:t>
    </dgm:pt>
    <dgm:pt modelId="{AA07B43B-F16F-45CA-A53E-2E049A308A3E}" type="parTrans" cxnId="{5671AD42-4357-43A9-8101-4229209CAABC}">
      <dgm:prSet/>
      <dgm:spPr/>
      <dgm:t>
        <a:bodyPr/>
        <a:lstStyle/>
        <a:p>
          <a:endParaRPr lang="en-US"/>
        </a:p>
      </dgm:t>
    </dgm:pt>
    <dgm:pt modelId="{D260D455-04D6-4F01-B1B3-8F85A32F2011}" type="sibTrans" cxnId="{5671AD42-4357-43A9-8101-4229209CAABC}">
      <dgm:prSet/>
      <dgm:spPr/>
      <dgm:t>
        <a:bodyPr/>
        <a:lstStyle/>
        <a:p>
          <a:endParaRPr lang="en-US"/>
        </a:p>
      </dgm:t>
    </dgm:pt>
    <dgm:pt modelId="{013578FC-3F5F-4E5C-A8D1-79156B7DD623}">
      <dgm:prSet phldrT="[Text]"/>
      <dgm:spPr/>
      <dgm:t>
        <a:bodyPr/>
        <a:lstStyle/>
        <a:p>
          <a:r>
            <a:rPr lang="en-US"/>
            <a:t>Clinical Expertise </a:t>
          </a:r>
        </a:p>
      </dgm:t>
    </dgm:pt>
    <dgm:pt modelId="{8FAD1EC8-339C-44C5-9D48-7F9437A63BA4}" type="parTrans" cxnId="{F77935DC-F438-4903-B61D-9E3C42465D08}">
      <dgm:prSet/>
      <dgm:spPr/>
      <dgm:t>
        <a:bodyPr/>
        <a:lstStyle/>
        <a:p>
          <a:endParaRPr lang="en-US"/>
        </a:p>
      </dgm:t>
    </dgm:pt>
    <dgm:pt modelId="{A378E35C-93F6-4CFB-AD48-05F0F8F10120}" type="sibTrans" cxnId="{F77935DC-F438-4903-B61D-9E3C42465D08}">
      <dgm:prSet/>
      <dgm:spPr/>
      <dgm:t>
        <a:bodyPr/>
        <a:lstStyle/>
        <a:p>
          <a:endParaRPr lang="en-US"/>
        </a:p>
      </dgm:t>
    </dgm:pt>
    <dgm:pt modelId="{A670F26C-8265-4B4C-8093-FC663795B58D}">
      <dgm:prSet phldrT="[Text]"/>
      <dgm:spPr/>
      <dgm:t>
        <a:bodyPr/>
        <a:lstStyle/>
        <a:p>
          <a:r>
            <a:rPr lang="en-US"/>
            <a:t>Patient Values </a:t>
          </a:r>
        </a:p>
      </dgm:t>
    </dgm:pt>
    <dgm:pt modelId="{F47E4020-C903-40B8-A4EF-FDA174876752}" type="parTrans" cxnId="{6551820B-186B-4848-8CE8-4D1F7EE966B6}">
      <dgm:prSet/>
      <dgm:spPr/>
      <dgm:t>
        <a:bodyPr/>
        <a:lstStyle/>
        <a:p>
          <a:endParaRPr lang="en-US"/>
        </a:p>
      </dgm:t>
    </dgm:pt>
    <dgm:pt modelId="{20271A34-1409-49BB-9CA7-2E712706DC2D}" type="sibTrans" cxnId="{6551820B-186B-4848-8CE8-4D1F7EE966B6}">
      <dgm:prSet/>
      <dgm:spPr/>
      <dgm:t>
        <a:bodyPr/>
        <a:lstStyle/>
        <a:p>
          <a:endParaRPr lang="en-US"/>
        </a:p>
      </dgm:t>
    </dgm:pt>
    <dgm:pt modelId="{A9E54261-9A9D-48E7-A5B7-8FA67FC45D15}" type="pres">
      <dgm:prSet presAssocID="{D3CFD689-1612-4D65-8C0D-F83EE16C8F1A}" presName="compositeShape" presStyleCnt="0">
        <dgm:presLayoutVars>
          <dgm:chMax val="7"/>
          <dgm:dir/>
          <dgm:resizeHandles val="exact"/>
        </dgm:presLayoutVars>
      </dgm:prSet>
      <dgm:spPr/>
    </dgm:pt>
    <dgm:pt modelId="{BA37709D-B152-4770-81B2-E5F87BDC7A84}" type="pres">
      <dgm:prSet presAssocID="{0D075406-2825-4798-9A31-72D29DBEF2D1}" presName="circ1" presStyleLbl="vennNode1" presStyleIdx="0" presStyleCnt="3"/>
      <dgm:spPr/>
    </dgm:pt>
    <dgm:pt modelId="{AE4F1432-A2C5-45E4-B1F0-7930F353C4FC}" type="pres">
      <dgm:prSet presAssocID="{0D075406-2825-4798-9A31-72D29DBEF2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2341119-6C4F-4270-B3FA-91F28B4762AC}" type="pres">
      <dgm:prSet presAssocID="{013578FC-3F5F-4E5C-A8D1-79156B7DD623}" presName="circ2" presStyleLbl="vennNode1" presStyleIdx="1" presStyleCnt="3" custLinFactNeighborX="0" custLinFactNeighborY="1414"/>
      <dgm:spPr/>
    </dgm:pt>
    <dgm:pt modelId="{B61181E2-C732-4642-9DCC-5BEEA335725C}" type="pres">
      <dgm:prSet presAssocID="{013578FC-3F5F-4E5C-A8D1-79156B7DD6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FEE6507-C5C8-4406-AF27-D423F1E6E5CE}" type="pres">
      <dgm:prSet presAssocID="{A670F26C-8265-4B4C-8093-FC663795B58D}" presName="circ3" presStyleLbl="vennNode1" presStyleIdx="2" presStyleCnt="3"/>
      <dgm:spPr/>
    </dgm:pt>
    <dgm:pt modelId="{85615D17-F503-4087-A4FE-1A831C580C23}" type="pres">
      <dgm:prSet presAssocID="{A670F26C-8265-4B4C-8093-FC663795B58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551820B-186B-4848-8CE8-4D1F7EE966B6}" srcId="{D3CFD689-1612-4D65-8C0D-F83EE16C8F1A}" destId="{A670F26C-8265-4B4C-8093-FC663795B58D}" srcOrd="2" destOrd="0" parTransId="{F47E4020-C903-40B8-A4EF-FDA174876752}" sibTransId="{20271A34-1409-49BB-9CA7-2E712706DC2D}"/>
    <dgm:cxn modelId="{48CDF01C-B180-4B26-A64F-79F0B64CEFC3}" type="presOf" srcId="{013578FC-3F5F-4E5C-A8D1-79156B7DD623}" destId="{B61181E2-C732-4642-9DCC-5BEEA335725C}" srcOrd="1" destOrd="0" presId="urn:microsoft.com/office/officeart/2005/8/layout/venn1"/>
    <dgm:cxn modelId="{372A762A-81DE-4DF8-BA79-E03FEB28DC03}" type="presOf" srcId="{D3CFD689-1612-4D65-8C0D-F83EE16C8F1A}" destId="{A9E54261-9A9D-48E7-A5B7-8FA67FC45D15}" srcOrd="0" destOrd="0" presId="urn:microsoft.com/office/officeart/2005/8/layout/venn1"/>
    <dgm:cxn modelId="{F73B7D40-0C31-4A9E-9BDB-A90179940515}" type="presOf" srcId="{A670F26C-8265-4B4C-8093-FC663795B58D}" destId="{85615D17-F503-4087-A4FE-1A831C580C23}" srcOrd="1" destOrd="0" presId="urn:microsoft.com/office/officeart/2005/8/layout/venn1"/>
    <dgm:cxn modelId="{5671AD42-4357-43A9-8101-4229209CAABC}" srcId="{D3CFD689-1612-4D65-8C0D-F83EE16C8F1A}" destId="{0D075406-2825-4798-9A31-72D29DBEF2D1}" srcOrd="0" destOrd="0" parTransId="{AA07B43B-F16F-45CA-A53E-2E049A308A3E}" sibTransId="{D260D455-04D6-4F01-B1B3-8F85A32F2011}"/>
    <dgm:cxn modelId="{8252EC6A-1C6D-4235-9A67-FE1A420F3685}" type="presOf" srcId="{013578FC-3F5F-4E5C-A8D1-79156B7DD623}" destId="{22341119-6C4F-4270-B3FA-91F28B4762AC}" srcOrd="0" destOrd="0" presId="urn:microsoft.com/office/officeart/2005/8/layout/venn1"/>
    <dgm:cxn modelId="{BD1E0778-19A7-426C-9491-3C6A7AD918C3}" type="presOf" srcId="{0D075406-2825-4798-9A31-72D29DBEF2D1}" destId="{BA37709D-B152-4770-81B2-E5F87BDC7A84}" srcOrd="0" destOrd="0" presId="urn:microsoft.com/office/officeart/2005/8/layout/venn1"/>
    <dgm:cxn modelId="{734647C3-AB14-49E2-9BD3-84515E62AE3E}" type="presOf" srcId="{0D075406-2825-4798-9A31-72D29DBEF2D1}" destId="{AE4F1432-A2C5-45E4-B1F0-7930F353C4FC}" srcOrd="1" destOrd="0" presId="urn:microsoft.com/office/officeart/2005/8/layout/venn1"/>
    <dgm:cxn modelId="{59172FC8-AA43-46F9-852E-B33DD18790A5}" type="presOf" srcId="{A670F26C-8265-4B4C-8093-FC663795B58D}" destId="{2FEE6507-C5C8-4406-AF27-D423F1E6E5CE}" srcOrd="0" destOrd="0" presId="urn:microsoft.com/office/officeart/2005/8/layout/venn1"/>
    <dgm:cxn modelId="{F77935DC-F438-4903-B61D-9E3C42465D08}" srcId="{D3CFD689-1612-4D65-8C0D-F83EE16C8F1A}" destId="{013578FC-3F5F-4E5C-A8D1-79156B7DD623}" srcOrd="1" destOrd="0" parTransId="{8FAD1EC8-339C-44C5-9D48-7F9437A63BA4}" sibTransId="{A378E35C-93F6-4CFB-AD48-05F0F8F10120}"/>
    <dgm:cxn modelId="{996B63EF-BA9C-4A2D-ADD6-FA7E6D452989}" type="presParOf" srcId="{A9E54261-9A9D-48E7-A5B7-8FA67FC45D15}" destId="{BA37709D-B152-4770-81B2-E5F87BDC7A84}" srcOrd="0" destOrd="0" presId="urn:microsoft.com/office/officeart/2005/8/layout/venn1"/>
    <dgm:cxn modelId="{8E1A1E00-C263-4F2F-B830-989465674762}" type="presParOf" srcId="{A9E54261-9A9D-48E7-A5B7-8FA67FC45D15}" destId="{AE4F1432-A2C5-45E4-B1F0-7930F353C4FC}" srcOrd="1" destOrd="0" presId="urn:microsoft.com/office/officeart/2005/8/layout/venn1"/>
    <dgm:cxn modelId="{AE8039C3-6FCA-4DF4-ABEA-414473F0153A}" type="presParOf" srcId="{A9E54261-9A9D-48E7-A5B7-8FA67FC45D15}" destId="{22341119-6C4F-4270-B3FA-91F28B4762AC}" srcOrd="2" destOrd="0" presId="urn:microsoft.com/office/officeart/2005/8/layout/venn1"/>
    <dgm:cxn modelId="{C59C6520-A386-47F5-9DA4-C504BD1CD05F}" type="presParOf" srcId="{A9E54261-9A9D-48E7-A5B7-8FA67FC45D15}" destId="{B61181E2-C732-4642-9DCC-5BEEA335725C}" srcOrd="3" destOrd="0" presId="urn:microsoft.com/office/officeart/2005/8/layout/venn1"/>
    <dgm:cxn modelId="{0812D678-CA08-4B88-B528-38FC8BE50780}" type="presParOf" srcId="{A9E54261-9A9D-48E7-A5B7-8FA67FC45D15}" destId="{2FEE6507-C5C8-4406-AF27-D423F1E6E5CE}" srcOrd="4" destOrd="0" presId="urn:microsoft.com/office/officeart/2005/8/layout/venn1"/>
    <dgm:cxn modelId="{99705AAC-4236-4FD4-BC8E-4CD0CA9302DC}" type="presParOf" srcId="{A9E54261-9A9D-48E7-A5B7-8FA67FC45D15}" destId="{85615D17-F503-4087-A4FE-1A831C580C2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7709D-B152-4770-81B2-E5F87BDC7A84}">
      <dsp:nvSpPr>
        <dsp:cNvPr id="0" name=""/>
        <dsp:cNvSpPr/>
      </dsp:nvSpPr>
      <dsp:spPr>
        <a:xfrm>
          <a:off x="706679" y="27554"/>
          <a:ext cx="1322619" cy="1322619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Research Evidence </a:t>
          </a:r>
        </a:p>
      </dsp:txBody>
      <dsp:txXfrm>
        <a:off x="883028" y="259012"/>
        <a:ext cx="969920" cy="595178"/>
      </dsp:txXfrm>
    </dsp:sp>
    <dsp:sp modelId="{22341119-6C4F-4270-B3FA-91F28B4762AC}">
      <dsp:nvSpPr>
        <dsp:cNvPr id="0" name=""/>
        <dsp:cNvSpPr/>
      </dsp:nvSpPr>
      <dsp:spPr>
        <a:xfrm>
          <a:off x="1183924" y="872893"/>
          <a:ext cx="1322619" cy="1322619"/>
        </a:xfrm>
        <a:prstGeom prst="ellipse">
          <a:avLst/>
        </a:prstGeom>
        <a:solidFill>
          <a:schemeClr val="accent2">
            <a:shade val="80000"/>
            <a:alpha val="50000"/>
            <a:hueOff val="-479839"/>
            <a:satOff val="-60550"/>
            <a:lumOff val="399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Clinical Expertise </a:t>
          </a:r>
        </a:p>
      </dsp:txBody>
      <dsp:txXfrm>
        <a:off x="1588425" y="1214569"/>
        <a:ext cx="793571" cy="727440"/>
      </dsp:txXfrm>
    </dsp:sp>
    <dsp:sp modelId="{2FEE6507-C5C8-4406-AF27-D423F1E6E5CE}">
      <dsp:nvSpPr>
        <dsp:cNvPr id="0" name=""/>
        <dsp:cNvSpPr/>
      </dsp:nvSpPr>
      <dsp:spPr>
        <a:xfrm>
          <a:off x="229434" y="854191"/>
          <a:ext cx="1322619" cy="1322619"/>
        </a:xfrm>
        <a:prstGeom prst="ellipse">
          <a:avLst/>
        </a:prstGeom>
        <a:solidFill>
          <a:schemeClr val="accent2">
            <a:shade val="80000"/>
            <a:alpha val="50000"/>
            <a:hueOff val="-479839"/>
            <a:satOff val="-60550"/>
            <a:lumOff val="399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Patient Values </a:t>
          </a:r>
        </a:p>
      </dsp:txBody>
      <dsp:txXfrm>
        <a:off x="353981" y="1195868"/>
        <a:ext cx="793571" cy="72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929F2-43AF-4724-962A-278AA2448616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182C8-C318-4E19-8637-C12DAC47E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6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https://www.ncbi.nlm.nih.gov/pmc/articles/PMC3789163/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182C8-C318-4E19-8637-C12DAC47E0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6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5490664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Here</a:t>
            </a:r>
          </a:p>
          <a:p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91320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273D-4579-6B48-84A6-610C8D757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B71C-1414-4344-BE9A-4E5AB22248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Supporting info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BA34D-8BD6-7B4E-901E-37B5C80DC5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Subtopic goes here.</a:t>
            </a:r>
          </a:p>
        </p:txBody>
      </p:sp>
    </p:spTree>
    <p:extLst>
      <p:ext uri="{BB962C8B-B14F-4D97-AF65-F5344CB8AC3E}">
        <p14:creationId xmlns:p14="http://schemas.microsoft.com/office/powerpoint/2010/main" val="313017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362D-8175-DD49-A168-0502388E8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Topic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E1B8F-0647-594C-B682-05977D5B1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84CC-AAAA-E748-9A78-C4C9DD0F22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45134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2057400"/>
            <a:ext cx="10519719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>
                <a:solidFill>
                  <a:srgbClr val="F6941F"/>
                </a:solidFill>
              </a:defRPr>
            </a:lvl1pPr>
          </a:lstStyle>
          <a:p>
            <a:r>
              <a:rPr lang="en-US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47909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50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043609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3333873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Additional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118041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282148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759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2997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3F0A-C91C-DF42-8392-2EEE75A13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5E1C-B105-0F49-A6C6-1C4F8120FE4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Supporting info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83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5CD8-92E6-4E4C-A9ED-60997ACD7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DA1E-E118-7347-90CE-2FEA4D5526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Supporting info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1474E-95C5-A941-B049-6B253312863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Supporting info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91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02A6-8129-8A42-AE30-B8800232CD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256" y="1041400"/>
            <a:ext cx="1096948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Topic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41C35-DA28-DC40-8D13-E0E6E7ED17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256" y="3521075"/>
            <a:ext cx="1096948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95924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86D4-822F-6440-8820-D2F5AA7C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87203-5679-774E-8106-D39A68918F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390822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FB54-DD7A-B840-BEE9-133B46091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E187C-7D18-F043-8D7E-9174E1D205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First category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7AA01-5E3B-9947-94E9-8DBEBB24FB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Supporting info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926A0-D74B-7040-9576-08885A9CBC0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Second category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82541-84DE-0A4A-B452-4A72AA5D829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Supporting info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99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CC42-4E0F-7245-80A3-DBFC04076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 Goes Here</a:t>
            </a:r>
          </a:p>
        </p:txBody>
      </p:sp>
    </p:spTree>
    <p:extLst>
      <p:ext uri="{BB962C8B-B14F-4D97-AF65-F5344CB8AC3E}">
        <p14:creationId xmlns:p14="http://schemas.microsoft.com/office/powerpoint/2010/main" val="132871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49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7959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869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ED28DF-B9B5-4240-B469-CE97AD99E53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04139-7363-BE49-B955-130A8C2F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4F40F-5806-B842-B69A-01A55649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507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Supporting info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393B51-4D8A-4B04-92B8-6BE490A3A8B4}"/>
              </a:ext>
            </a:extLst>
          </p:cNvPr>
          <p:cNvSpPr txBox="1"/>
          <p:nvPr userDrawn="1"/>
        </p:nvSpPr>
        <p:spPr>
          <a:xfrm>
            <a:off x="142460" y="6371699"/>
            <a:ext cx="653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Goudy Old Style" panose="02020502050305020303" pitchFamily="18" charset="0"/>
              </a:rPr>
              <a:t>Health Sciences Library</a:t>
            </a:r>
          </a:p>
        </p:txBody>
      </p:sp>
    </p:spTree>
    <p:extLst>
      <p:ext uri="{BB962C8B-B14F-4D97-AF65-F5344CB8AC3E}">
        <p14:creationId xmlns:p14="http://schemas.microsoft.com/office/powerpoint/2010/main" val="3627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1157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088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9687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551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uthsc.edu/library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uthsc.edu/library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uthsc.edu/library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21" Type="http://schemas.openxmlformats.org/officeDocument/2006/relationships/image" Target="../media/image26.svg"/><Relationship Id="rId34" Type="http://schemas.openxmlformats.org/officeDocument/2006/relationships/image" Target="../media/image39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38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31" Type="http://schemas.openxmlformats.org/officeDocument/2006/relationships/image" Target="../media/image3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Relationship Id="rId30" Type="http://schemas.openxmlformats.org/officeDocument/2006/relationships/image" Target="../media/image35.png"/><Relationship Id="rId35" Type="http://schemas.openxmlformats.org/officeDocument/2006/relationships/image" Target="../media/image40.svg"/><Relationship Id="rId8" Type="http://schemas.openxmlformats.org/officeDocument/2006/relationships/image" Target="../media/image13.png"/><Relationship Id="rId3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5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5" Type="http://schemas.openxmlformats.org/officeDocument/2006/relationships/image" Target="../media/image46.svg"/><Relationship Id="rId10" Type="http://schemas.microsoft.com/office/2007/relationships/diagramDrawing" Target="../diagrams/drawing1.xml"/><Relationship Id="rId4" Type="http://schemas.openxmlformats.org/officeDocument/2006/relationships/image" Target="../media/image41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28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21" Type="http://schemas.openxmlformats.org/officeDocument/2006/relationships/image" Target="../media/image26.svg"/><Relationship Id="rId34" Type="http://schemas.openxmlformats.org/officeDocument/2006/relationships/image" Target="../media/image39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38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31" Type="http://schemas.openxmlformats.org/officeDocument/2006/relationships/image" Target="../media/image3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Relationship Id="rId30" Type="http://schemas.openxmlformats.org/officeDocument/2006/relationships/image" Target="../media/image35.png"/><Relationship Id="rId35" Type="http://schemas.openxmlformats.org/officeDocument/2006/relationships/image" Target="../media/image40.svg"/><Relationship Id="rId8" Type="http://schemas.openxmlformats.org/officeDocument/2006/relationships/image" Target="../media/image13.png"/><Relationship Id="rId3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26C3-A2B0-0DCE-CECF-3E0BE252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683" y="2103437"/>
            <a:ext cx="10515600" cy="1325563"/>
          </a:xfrm>
        </p:spPr>
        <p:txBody>
          <a:bodyPr/>
          <a:lstStyle/>
          <a:p>
            <a:r>
              <a:rPr lang="en-US" dirty="0"/>
              <a:t>An Overview of Evidence Based Medicine (EBM)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6CC0E-C367-8E34-1E81-A8F29706C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4683" y="711529"/>
            <a:ext cx="4075386" cy="13255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 pitchFamily="2" charset="0"/>
                <a:cs typeface="Gotham Bold" pitchFamily="2" charset="0"/>
              </a:rPr>
              <a:t>Library Training Series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 pitchFamily="2" charset="0"/>
                <a:cs typeface="Gotham Bold" pitchFamily="2" charset="0"/>
              </a:rPr>
              <a:t>SESSION 8: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188D2F2-09CF-A386-F0C6-F09603C11ED8}"/>
              </a:ext>
            </a:extLst>
          </p:cNvPr>
          <p:cNvSpPr txBox="1">
            <a:spLocks/>
          </p:cNvSpPr>
          <p:nvPr/>
        </p:nvSpPr>
        <p:spPr>
          <a:xfrm>
            <a:off x="1074683" y="4710715"/>
            <a:ext cx="4075386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157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Leah Cordova, MLIS</a:t>
            </a:r>
          </a:p>
        </p:txBody>
      </p:sp>
    </p:spTree>
    <p:extLst>
      <p:ext uri="{BB962C8B-B14F-4D97-AF65-F5344CB8AC3E}">
        <p14:creationId xmlns:p14="http://schemas.microsoft.com/office/powerpoint/2010/main" val="313111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8C645F-0A6B-4EDA-A7ED-6B2170270CEA}"/>
              </a:ext>
            </a:extLst>
          </p:cNvPr>
          <p:cNvSpPr txBox="1">
            <a:spLocks/>
          </p:cNvSpPr>
          <p:nvPr/>
        </p:nvSpPr>
        <p:spPr>
          <a:xfrm>
            <a:off x="309966" y="251847"/>
            <a:ext cx="3423355" cy="3299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4FEA5-B618-43FC-BE74-EF58951D5B80}"/>
              </a:ext>
            </a:extLst>
          </p:cNvPr>
          <p:cNvSpPr/>
          <p:nvPr/>
        </p:nvSpPr>
        <p:spPr>
          <a:xfrm>
            <a:off x="6272467" y="251847"/>
            <a:ext cx="5609566" cy="5860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/>
              <a:buNone/>
            </a:pPr>
            <a:endParaRPr lang="en-US" sz="2800" b="1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27D4F5-F85A-49AC-953E-EE9FB0F4FAA5}"/>
              </a:ext>
            </a:extLst>
          </p:cNvPr>
          <p:cNvSpPr/>
          <p:nvPr/>
        </p:nvSpPr>
        <p:spPr>
          <a:xfrm>
            <a:off x="309967" y="3888419"/>
            <a:ext cx="5609568" cy="22236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39487D-05FA-49D6-BCBE-B5A2E8B5D14F}"/>
              </a:ext>
            </a:extLst>
          </p:cNvPr>
          <p:cNvSpPr txBox="1"/>
          <p:nvPr/>
        </p:nvSpPr>
        <p:spPr>
          <a:xfrm>
            <a:off x="601216" y="1218501"/>
            <a:ext cx="2840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Primary Original Research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AA917E-F422-4283-BDDA-8A8CB5288FB5}"/>
              </a:ext>
            </a:extLst>
          </p:cNvPr>
          <p:cNvSpPr/>
          <p:nvPr/>
        </p:nvSpPr>
        <p:spPr>
          <a:xfrm>
            <a:off x="4086253" y="236073"/>
            <a:ext cx="1833282" cy="22393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Microscope with solid fill">
            <a:hlinkClick r:id="rId2"/>
            <a:extLst>
              <a:ext uri="{FF2B5EF4-FFF2-40B4-BE49-F238E27FC236}">
                <a16:creationId xmlns:a16="http://schemas.microsoft.com/office/drawing/2014/main" id="{78FE6AC6-F24F-4B7D-B2B1-8106E2A89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9257" y="2577476"/>
            <a:ext cx="1227273" cy="12272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CE7E50-7998-4785-8A9E-2538D04308DF}"/>
              </a:ext>
            </a:extLst>
          </p:cNvPr>
          <p:cNvSpPr txBox="1"/>
          <p:nvPr/>
        </p:nvSpPr>
        <p:spPr>
          <a:xfrm>
            <a:off x="6361145" y="401898"/>
            <a:ext cx="552088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US" sz="2400" b="1">
                <a:solidFill>
                  <a:srgbClr val="F6941F"/>
                </a:solidFill>
                <a:latin typeface="Abadi Extra Light" panose="020B0204020104020204" pitchFamily="34" charset="0"/>
              </a:rPr>
              <a:t>CINAHL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>
                <a:latin typeface="Abadi Extra Light" panose="020B0204020104020204" pitchFamily="34" charset="0"/>
              </a:rPr>
              <a:t>Cumulative Index to Nursing and Allied Health Literature covers materials in nursing and the allied health fields. </a:t>
            </a:r>
          </a:p>
          <a:p>
            <a:r>
              <a:rPr lang="en-US" sz="2400" b="1">
                <a:solidFill>
                  <a:srgbClr val="F6941F"/>
                </a:solidFill>
                <a:latin typeface="Abadi Extra Light" panose="020B0204020104020204" pitchFamily="34" charset="0"/>
              </a:rPr>
              <a:t>Embase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>
                <a:latin typeface="Abadi Extra Light" panose="020B0204020104020204" pitchFamily="34" charset="0"/>
              </a:rPr>
              <a:t>One of the most comprehensive biomedical literature databases</a:t>
            </a:r>
          </a:p>
          <a:p>
            <a:pPr marL="0" indent="0">
              <a:buFont typeface="Arial"/>
              <a:buNone/>
            </a:pPr>
            <a:r>
              <a:rPr lang="en-US" sz="2400" b="1">
                <a:solidFill>
                  <a:srgbClr val="F6941F"/>
                </a:solidFill>
                <a:latin typeface="Abadi Extra Light" panose="020B0204020104020204" pitchFamily="34" charset="0"/>
              </a:rPr>
              <a:t>PubMed/Medline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>
                <a:latin typeface="Abadi Extra Light" panose="020B0204020104020204" pitchFamily="34" charset="0"/>
              </a:rPr>
              <a:t>A leading biomedical literature databases </a:t>
            </a:r>
          </a:p>
          <a:p>
            <a:pPr marL="0" indent="0">
              <a:buFont typeface="Arial"/>
              <a:buNone/>
            </a:pPr>
            <a:r>
              <a:rPr lang="en-US" sz="2400" b="1">
                <a:solidFill>
                  <a:srgbClr val="F6941F"/>
                </a:solidFill>
                <a:latin typeface="Abadi Extra Light" panose="020B0204020104020204" pitchFamily="34" charset="0"/>
              </a:rPr>
              <a:t>TRIP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>
                <a:latin typeface="Abadi Extra Light" panose="020B0204020104020204" pitchFamily="34" charset="0"/>
              </a:rPr>
              <a:t>a clinical search engine designed to allow users to quickly and easily find and use high-quality research evidence to support their practice and/or care.</a:t>
            </a:r>
          </a:p>
          <a:p>
            <a:pPr marL="0" indent="0">
              <a:buFont typeface="Arial"/>
              <a:buNone/>
            </a:pPr>
            <a:endParaRPr lang="en-US" sz="2400" b="1">
              <a:latin typeface="Abadi Extra Light" panose="020B0204020104020204" pitchFamily="34" charset="0"/>
            </a:endParaRPr>
          </a:p>
          <a:p>
            <a:pPr marL="0" indent="0">
              <a:buFont typeface="Arial"/>
              <a:buNone/>
            </a:pPr>
            <a:endParaRPr lang="en-US" sz="2400" b="1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3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8C645F-0A6B-4EDA-A7ED-6B2170270CEA}"/>
              </a:ext>
            </a:extLst>
          </p:cNvPr>
          <p:cNvSpPr txBox="1">
            <a:spLocks/>
          </p:cNvSpPr>
          <p:nvPr/>
        </p:nvSpPr>
        <p:spPr>
          <a:xfrm>
            <a:off x="309966" y="251847"/>
            <a:ext cx="3423355" cy="3299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4FEA5-B618-43FC-BE74-EF58951D5B80}"/>
              </a:ext>
            </a:extLst>
          </p:cNvPr>
          <p:cNvSpPr/>
          <p:nvPr/>
        </p:nvSpPr>
        <p:spPr>
          <a:xfrm>
            <a:off x="6272467" y="251847"/>
            <a:ext cx="5609566" cy="5860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27D4F5-F85A-49AC-953E-EE9FB0F4FAA5}"/>
              </a:ext>
            </a:extLst>
          </p:cNvPr>
          <p:cNvSpPr/>
          <p:nvPr/>
        </p:nvSpPr>
        <p:spPr>
          <a:xfrm>
            <a:off x="309967" y="3888419"/>
            <a:ext cx="5609568" cy="22236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39487D-05FA-49D6-BCBE-B5A2E8B5D14F}"/>
              </a:ext>
            </a:extLst>
          </p:cNvPr>
          <p:cNvSpPr txBox="1"/>
          <p:nvPr/>
        </p:nvSpPr>
        <p:spPr>
          <a:xfrm>
            <a:off x="601216" y="1218501"/>
            <a:ext cx="284085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Research</a:t>
            </a:r>
          </a:p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Syntheses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AA917E-F422-4283-BDDA-8A8CB5288FB5}"/>
              </a:ext>
            </a:extLst>
          </p:cNvPr>
          <p:cNvSpPr/>
          <p:nvPr/>
        </p:nvSpPr>
        <p:spPr>
          <a:xfrm>
            <a:off x="4086253" y="236073"/>
            <a:ext cx="1833282" cy="22393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C98197-DB13-4D38-B571-956111F7264E}"/>
              </a:ext>
            </a:extLst>
          </p:cNvPr>
          <p:cNvSpPr/>
          <p:nvPr/>
        </p:nvSpPr>
        <p:spPr>
          <a:xfrm>
            <a:off x="6746176" y="251847"/>
            <a:ext cx="490380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US" sz="2800" b="1">
                <a:solidFill>
                  <a:srgbClr val="F6941F"/>
                </a:solidFill>
                <a:latin typeface="Abadi Extra Light" panose="020B0204020104020204" pitchFamily="34" charset="0"/>
              </a:rPr>
              <a:t>Agency for Healthcare Research and Quality Evidence-Based Reports </a:t>
            </a:r>
          </a:p>
          <a:p>
            <a:pPr marL="0" indent="0">
              <a:buFont typeface="Arial"/>
              <a:buNone/>
            </a:pPr>
            <a:endParaRPr lang="en-US" sz="3200" b="1">
              <a:latin typeface="Abadi Extra Light" panose="020B0204020104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2800" b="1">
                <a:solidFill>
                  <a:srgbClr val="F6941F"/>
                </a:solidFill>
                <a:latin typeface="Abadi Extra Light" panose="020B0204020104020204" pitchFamily="34" charset="0"/>
              </a:rPr>
              <a:t>Cochrane Library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b="1">
                <a:latin typeface="Abadi Extra Light" panose="020B0204020104020204" pitchFamily="34" charset="0"/>
              </a:rPr>
              <a:t>Systematic Reviews and protocols from the Cochrane Collaboration, DARE, NHS, HTA, and more </a:t>
            </a:r>
          </a:p>
          <a:p>
            <a:pPr marL="0" indent="0">
              <a:buFont typeface="Arial"/>
              <a:buNone/>
            </a:pPr>
            <a:endParaRPr lang="en-US" sz="3200" b="1">
              <a:latin typeface="Abadi Extra Light" panose="020B0204020104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2800" b="1">
                <a:solidFill>
                  <a:srgbClr val="F6941F"/>
                </a:solidFill>
                <a:latin typeface="Abadi Extra Light" panose="020B0204020104020204" pitchFamily="34" charset="0"/>
              </a:rPr>
              <a:t>Joanna Briggs Institute EBP Database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b="1">
                <a:latin typeface="Abadi Extra Light" panose="020B0204020104020204" pitchFamily="34" charset="0"/>
              </a:rPr>
              <a:t>Systematic reviews and summaries form JBI </a:t>
            </a:r>
          </a:p>
          <a:p>
            <a:pPr marL="0" indent="0">
              <a:buFont typeface="Arial"/>
              <a:buNone/>
            </a:pPr>
            <a:endParaRPr lang="en-US" sz="3200" b="1">
              <a:latin typeface="Abadi Extra Light" panose="020B0204020104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3200" b="1">
                <a:latin typeface="Abadi Extra Light" panose="020B0204020104020204" pitchFamily="34" charset="0"/>
              </a:rPr>
              <a:t> </a:t>
            </a:r>
          </a:p>
        </p:txBody>
      </p:sp>
      <p:pic>
        <p:nvPicPr>
          <p:cNvPr id="9" name="Graphic 8" descr="Network diagram with solid fill">
            <a:hlinkClick r:id="rId2"/>
            <a:extLst>
              <a:ext uri="{FF2B5EF4-FFF2-40B4-BE49-F238E27FC236}">
                <a16:creationId xmlns:a16="http://schemas.microsoft.com/office/drawing/2014/main" id="{02FE9F97-3644-4AA0-A619-B3E1FD14E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4017" y="2492678"/>
            <a:ext cx="1396870" cy="139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7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8C645F-0A6B-4EDA-A7ED-6B2170270CEA}"/>
              </a:ext>
            </a:extLst>
          </p:cNvPr>
          <p:cNvSpPr txBox="1">
            <a:spLocks/>
          </p:cNvSpPr>
          <p:nvPr/>
        </p:nvSpPr>
        <p:spPr>
          <a:xfrm>
            <a:off x="309966" y="251847"/>
            <a:ext cx="3423355" cy="3299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4FEA5-B618-43FC-BE74-EF58951D5B80}"/>
              </a:ext>
            </a:extLst>
          </p:cNvPr>
          <p:cNvSpPr/>
          <p:nvPr/>
        </p:nvSpPr>
        <p:spPr>
          <a:xfrm>
            <a:off x="6272467" y="251847"/>
            <a:ext cx="5609566" cy="5860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27D4F5-F85A-49AC-953E-EE9FB0F4FAA5}"/>
              </a:ext>
            </a:extLst>
          </p:cNvPr>
          <p:cNvSpPr/>
          <p:nvPr/>
        </p:nvSpPr>
        <p:spPr>
          <a:xfrm>
            <a:off x="309967" y="3888419"/>
            <a:ext cx="5609568" cy="22236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39487D-05FA-49D6-BCBE-B5A2E8B5D14F}"/>
              </a:ext>
            </a:extLst>
          </p:cNvPr>
          <p:cNvSpPr txBox="1"/>
          <p:nvPr/>
        </p:nvSpPr>
        <p:spPr>
          <a:xfrm>
            <a:off x="601216" y="1218501"/>
            <a:ext cx="284085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 Research</a:t>
            </a:r>
          </a:p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Summaries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AA917E-F422-4283-BDDA-8A8CB5288FB5}"/>
              </a:ext>
            </a:extLst>
          </p:cNvPr>
          <p:cNvSpPr/>
          <p:nvPr/>
        </p:nvSpPr>
        <p:spPr>
          <a:xfrm>
            <a:off x="4086253" y="236073"/>
            <a:ext cx="1833282" cy="22393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C98197-DB13-4D38-B571-956111F7264E}"/>
              </a:ext>
            </a:extLst>
          </p:cNvPr>
          <p:cNvSpPr/>
          <p:nvPr/>
        </p:nvSpPr>
        <p:spPr>
          <a:xfrm>
            <a:off x="6746176" y="251847"/>
            <a:ext cx="49038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US" sz="3200" b="1">
                <a:latin typeface="Abadi Extra Light" panose="020B0204020104020204" pitchFamily="34" charset="0"/>
              </a:rPr>
              <a:t>Point-of-Care Tools	</a:t>
            </a:r>
          </a:p>
          <a:p>
            <a:pPr marL="0" indent="0">
              <a:buFont typeface="Arial"/>
              <a:buNone/>
            </a:pPr>
            <a:r>
              <a:rPr lang="en-US" sz="2800" b="1">
                <a:solidFill>
                  <a:srgbClr val="F6941F"/>
                </a:solidFill>
                <a:latin typeface="Abadi Extra Light" panose="020B0204020104020204" pitchFamily="34" charset="0"/>
              </a:rPr>
              <a:t>UpToDate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>
                <a:latin typeface="Abadi Extra Light" panose="020B0204020104020204" pitchFamily="34" charset="0"/>
              </a:rPr>
              <a:t>Evidence-based clinical topic summaries</a:t>
            </a:r>
          </a:p>
          <a:p>
            <a:pPr lvl="1"/>
            <a:endParaRPr lang="en-US" sz="2800">
              <a:latin typeface="Abadi Extra Light" panose="020B0204020104020204" pitchFamily="34" charset="0"/>
            </a:endParaRPr>
          </a:p>
          <a:p>
            <a:r>
              <a:rPr lang="en-US" sz="2800" b="1">
                <a:solidFill>
                  <a:schemeClr val="accent1"/>
                </a:solidFill>
                <a:latin typeface="Abadi Extra Light" panose="020B0204020104020204" pitchFamily="34" charset="0"/>
              </a:rPr>
              <a:t>Lexicomp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>
                <a:latin typeface="Abadi Extra Light" panose="020B0204020104020204" pitchFamily="34" charset="0"/>
              </a:rPr>
              <a:t>a point-of-care tool offering information regarding drugs, diseases, toxicology, diagnostic tests, and patient information</a:t>
            </a:r>
          </a:p>
          <a:p>
            <a:pPr marL="0" indent="0">
              <a:buFont typeface="Arial"/>
              <a:buNone/>
            </a:pPr>
            <a:endParaRPr lang="en-US" sz="2000"/>
          </a:p>
          <a:p>
            <a:pPr marL="0" indent="0">
              <a:buFont typeface="Arial"/>
              <a:buNone/>
            </a:pPr>
            <a:r>
              <a:rPr lang="en-US" sz="2800" b="1">
                <a:latin typeface="Abadi Extra Light" panose="020B0204020104020204" pitchFamily="34" charset="0"/>
              </a:rPr>
              <a:t>Practice Guidelines </a:t>
            </a:r>
          </a:p>
          <a:p>
            <a:pPr marL="0" indent="0">
              <a:buFont typeface="Arial"/>
              <a:buNone/>
            </a:pPr>
            <a:endParaRPr lang="en-US" sz="2800" b="1">
              <a:latin typeface="Abadi Extra Light" panose="020B0204020104020204" pitchFamily="34" charset="0"/>
            </a:endParaRPr>
          </a:p>
          <a:p>
            <a:pPr marL="0" indent="0">
              <a:buFont typeface="Arial"/>
              <a:buNone/>
            </a:pPr>
            <a:endParaRPr lang="en-US" sz="3200">
              <a:latin typeface="Abadi Extra Light" panose="020B0204020104020204" pitchFamily="34" charset="0"/>
            </a:endParaRPr>
          </a:p>
        </p:txBody>
      </p:sp>
      <p:pic>
        <p:nvPicPr>
          <p:cNvPr id="9" name="Graphic 8" descr="Document with solid fill">
            <a:hlinkClick r:id="rId2"/>
            <a:extLst>
              <a:ext uri="{FF2B5EF4-FFF2-40B4-BE49-F238E27FC236}">
                <a16:creationId xmlns:a16="http://schemas.microsoft.com/office/drawing/2014/main" id="{408717F5-3556-4A01-AB7D-020A99FBB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3300" y="2620556"/>
            <a:ext cx="1099187" cy="109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0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064E3-2046-4275-A406-FEE403F57566}"/>
              </a:ext>
            </a:extLst>
          </p:cNvPr>
          <p:cNvSpPr/>
          <p:nvPr/>
        </p:nvSpPr>
        <p:spPr>
          <a:xfrm>
            <a:off x="232244" y="217335"/>
            <a:ext cx="11727512" cy="2620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CE747D1-D17A-4A2A-90F5-B4605415B4E1}"/>
              </a:ext>
            </a:extLst>
          </p:cNvPr>
          <p:cNvSpPr txBox="1">
            <a:spLocks/>
          </p:cNvSpPr>
          <p:nvPr/>
        </p:nvSpPr>
        <p:spPr>
          <a:xfrm>
            <a:off x="1986240" y="496883"/>
            <a:ext cx="8229600" cy="1143000"/>
          </a:xfrm>
          <a:noFill/>
          <a:ln w="38100"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6000">
                <a:solidFill>
                  <a:schemeClr val="tx1">
                    <a:lumMod val="65000"/>
                    <a:lumOff val="35000"/>
                  </a:schemeClr>
                </a:solidFill>
              </a:rPr>
              <a:t>Library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01C76-C1F6-4185-8D10-9D323146E6C9}"/>
              </a:ext>
            </a:extLst>
          </p:cNvPr>
          <p:cNvSpPr txBox="1"/>
          <p:nvPr/>
        </p:nvSpPr>
        <p:spPr>
          <a:xfrm>
            <a:off x="3423501" y="1678729"/>
            <a:ext cx="534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Abadi Extra Light" panose="020B0204020104020204" pitchFamily="34" charset="0"/>
              </a:rPr>
              <a:t>For Researchers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A18942-163A-4A95-8515-9FC214F1E784}"/>
              </a:ext>
            </a:extLst>
          </p:cNvPr>
          <p:cNvSpPr txBox="1">
            <a:spLocks/>
          </p:cNvSpPr>
          <p:nvPr/>
        </p:nvSpPr>
        <p:spPr>
          <a:xfrm>
            <a:off x="232244" y="3074371"/>
            <a:ext cx="3681486" cy="30107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892169-F234-4945-A1C7-282288B65329}"/>
              </a:ext>
            </a:extLst>
          </p:cNvPr>
          <p:cNvSpPr/>
          <p:nvPr/>
        </p:nvSpPr>
        <p:spPr>
          <a:xfrm rot="5400000">
            <a:off x="4659119" y="3886267"/>
            <a:ext cx="1614823" cy="2782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FD6CC-C1E6-46DF-B2CA-0AE6756A6D2D}"/>
              </a:ext>
            </a:extLst>
          </p:cNvPr>
          <p:cNvSpPr/>
          <p:nvPr/>
        </p:nvSpPr>
        <p:spPr>
          <a:xfrm>
            <a:off x="7046937" y="3294742"/>
            <a:ext cx="4912820" cy="27904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Open Book">
            <a:extLst>
              <a:ext uri="{FF2B5EF4-FFF2-40B4-BE49-F238E27FC236}">
                <a16:creationId xmlns:a16="http://schemas.microsoft.com/office/drawing/2014/main" id="{876BD45C-469D-49EC-ADD4-0DFDBCED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5488" y="2773627"/>
            <a:ext cx="1912461" cy="19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4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FC31-D773-413D-B7F7-49384ED2F9DF}"/>
              </a:ext>
            </a:extLst>
          </p:cNvPr>
          <p:cNvSpPr>
            <a:spLocks noGrp="1"/>
          </p:cNvSpPr>
          <p:nvPr/>
        </p:nvSpPr>
        <p:spPr>
          <a:xfrm>
            <a:off x="836140" y="2057400"/>
            <a:ext cx="10519719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Arial Black"/>
                <a:cs typeface="Arial"/>
              </a:rPr>
              <a:t>Library Research Guide for 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 Black"/>
                <a:cs typeface="Arial"/>
              </a:rPr>
              <a:t>Clinical Researchers</a:t>
            </a:r>
            <a:br>
              <a:rPr lang="en-US"/>
            </a:br>
            <a:r>
              <a:rPr lang="en-US" sz="2800" u="sng">
                <a:latin typeface="Avenir Next LT Pro"/>
                <a:cs typeface="Arial"/>
              </a:rPr>
              <a:t>https://libguides.uthsc.edu/clinicalresearchers</a:t>
            </a:r>
            <a:br>
              <a:rPr lang="en-US" sz="3100"/>
            </a:br>
            <a:endParaRPr lang="en-US" sz="3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1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8C645F-0A6B-4EDA-A7ED-6B2170270CEA}"/>
              </a:ext>
            </a:extLst>
          </p:cNvPr>
          <p:cNvSpPr txBox="1">
            <a:spLocks/>
          </p:cNvSpPr>
          <p:nvPr/>
        </p:nvSpPr>
        <p:spPr>
          <a:xfrm>
            <a:off x="309966" y="251847"/>
            <a:ext cx="3423355" cy="3299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4FEA5-B618-43FC-BE74-EF58951D5B80}"/>
              </a:ext>
            </a:extLst>
          </p:cNvPr>
          <p:cNvSpPr/>
          <p:nvPr/>
        </p:nvSpPr>
        <p:spPr>
          <a:xfrm>
            <a:off x="6272467" y="251847"/>
            <a:ext cx="5609566" cy="5860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27D4F5-F85A-49AC-953E-EE9FB0F4FAA5}"/>
              </a:ext>
            </a:extLst>
          </p:cNvPr>
          <p:cNvSpPr/>
          <p:nvPr/>
        </p:nvSpPr>
        <p:spPr>
          <a:xfrm>
            <a:off x="309967" y="3888419"/>
            <a:ext cx="5609568" cy="22236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39487D-05FA-49D6-BCBE-B5A2E8B5D14F}"/>
              </a:ext>
            </a:extLst>
          </p:cNvPr>
          <p:cNvSpPr txBox="1"/>
          <p:nvPr/>
        </p:nvSpPr>
        <p:spPr>
          <a:xfrm>
            <a:off x="601216" y="1218501"/>
            <a:ext cx="284085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Today’s </a:t>
            </a:r>
          </a:p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Discussion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AA917E-F422-4283-BDDA-8A8CB5288FB5}"/>
              </a:ext>
            </a:extLst>
          </p:cNvPr>
          <p:cNvSpPr/>
          <p:nvPr/>
        </p:nvSpPr>
        <p:spPr>
          <a:xfrm>
            <a:off x="4086253" y="236073"/>
            <a:ext cx="1833282" cy="22393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hat">
            <a:extLst>
              <a:ext uri="{FF2B5EF4-FFF2-40B4-BE49-F238E27FC236}">
                <a16:creationId xmlns:a16="http://schemas.microsoft.com/office/drawing/2014/main" id="{3265C437-5224-4901-8D56-7512DA26C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8534" y="2587584"/>
            <a:ext cx="1188720" cy="11887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C98197-DB13-4D38-B571-956111F7264E}"/>
              </a:ext>
            </a:extLst>
          </p:cNvPr>
          <p:cNvSpPr/>
          <p:nvPr/>
        </p:nvSpPr>
        <p:spPr>
          <a:xfrm>
            <a:off x="6686976" y="745958"/>
            <a:ext cx="478054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  <a:ea typeface="Arial Black" charset="0"/>
                <a:cs typeface="Arial Black" charset="0"/>
              </a:rPr>
              <a:t>Brief Overview of EBM</a:t>
            </a:r>
          </a:p>
          <a:p>
            <a:pPr>
              <a:spcAft>
                <a:spcPts val="600"/>
              </a:spcAft>
            </a:pPr>
            <a:endParaRPr lang="en-US" sz="2800" b="1">
              <a:solidFill>
                <a:schemeClr val="tx1">
                  <a:lumMod val="65000"/>
                  <a:lumOff val="35000"/>
                </a:schemeClr>
              </a:solidFill>
              <a:latin typeface="Abadi Extra Light" panose="020B0204020104020204" pitchFamily="34" charset="0"/>
              <a:ea typeface="Arial Black" charset="0"/>
              <a:cs typeface="Arial Black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  <a:ea typeface="Arial Black" charset="0"/>
                <a:cs typeface="Arial Black" charset="0"/>
              </a:rPr>
              <a:t>EBM Library Resources  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  <a:ea typeface="Arial Black" charset="0"/>
                <a:cs typeface="Arial Black" charset="0"/>
              </a:rPr>
              <a:t>Primary original research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  <a:ea typeface="Arial Black" charset="0"/>
                <a:cs typeface="Arial Black" charset="0"/>
              </a:rPr>
              <a:t>Secondary pre-appraised 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  <a:ea typeface="Arial Black" charset="0"/>
                <a:cs typeface="Arial Black" charset="0"/>
              </a:rPr>
              <a:t>Research synthesis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  <a:ea typeface="Arial Black" charset="0"/>
                <a:cs typeface="Arial Black" charset="0"/>
              </a:rPr>
              <a:t>Research summaries   </a:t>
            </a:r>
          </a:p>
          <a:p>
            <a:pPr>
              <a:spcAft>
                <a:spcPts val="600"/>
              </a:spcAft>
            </a:pPr>
            <a:endParaRPr lang="en-US" sz="2800" b="1">
              <a:solidFill>
                <a:schemeClr val="tx1">
                  <a:lumMod val="65000"/>
                  <a:lumOff val="35000"/>
                </a:schemeClr>
              </a:solidFill>
              <a:latin typeface="Abadi Extra Light" panose="020B0204020104020204" pitchFamily="34" charset="0"/>
              <a:ea typeface="Arial Black" charset="0"/>
              <a:cs typeface="Arial Black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  <a:ea typeface="Arial Black" charset="0"/>
                <a:cs typeface="Arial Black" charset="0"/>
              </a:rPr>
              <a:t>Q &amp; A </a:t>
            </a:r>
          </a:p>
        </p:txBody>
      </p:sp>
    </p:spTree>
    <p:extLst>
      <p:ext uri="{BB962C8B-B14F-4D97-AF65-F5344CB8AC3E}">
        <p14:creationId xmlns:p14="http://schemas.microsoft.com/office/powerpoint/2010/main" val="252189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Hexagon 62">
            <a:extLst>
              <a:ext uri="{FF2B5EF4-FFF2-40B4-BE49-F238E27FC236}">
                <a16:creationId xmlns:a16="http://schemas.microsoft.com/office/drawing/2014/main" id="{257BDAEC-D104-47A6-BE96-6EB754BD78D4}"/>
              </a:ext>
            </a:extLst>
          </p:cNvPr>
          <p:cNvSpPr/>
          <p:nvPr/>
        </p:nvSpPr>
        <p:spPr>
          <a:xfrm>
            <a:off x="8775319" y="1138095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F7452D1D-966B-4DFA-B2F7-075053FC48BE}"/>
              </a:ext>
            </a:extLst>
          </p:cNvPr>
          <p:cNvSpPr/>
          <p:nvPr/>
        </p:nvSpPr>
        <p:spPr>
          <a:xfrm>
            <a:off x="5474964" y="3264569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9011ED40-9640-484B-AF32-8F8761188D60}"/>
              </a:ext>
            </a:extLst>
          </p:cNvPr>
          <p:cNvSpPr/>
          <p:nvPr/>
        </p:nvSpPr>
        <p:spPr>
          <a:xfrm>
            <a:off x="7697209" y="387525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FE5CC1EA-4F93-461E-AA90-20538E996B82}"/>
              </a:ext>
            </a:extLst>
          </p:cNvPr>
          <p:cNvSpPr/>
          <p:nvPr/>
        </p:nvSpPr>
        <p:spPr>
          <a:xfrm>
            <a:off x="9876899" y="404590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Graphic 67" descr="Brain in head">
            <a:extLst>
              <a:ext uri="{FF2B5EF4-FFF2-40B4-BE49-F238E27FC236}">
                <a16:creationId xmlns:a16="http://schemas.microsoft.com/office/drawing/2014/main" id="{B1C37F64-C6FB-4192-90A2-85F8A723E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824" y="2256201"/>
            <a:ext cx="914400" cy="914400"/>
          </a:xfrm>
          <a:prstGeom prst="rect">
            <a:avLst/>
          </a:prstGeom>
        </p:spPr>
      </p:pic>
      <p:sp>
        <p:nvSpPr>
          <p:cNvPr id="69" name="Hexagon 68">
            <a:extLst>
              <a:ext uri="{FF2B5EF4-FFF2-40B4-BE49-F238E27FC236}">
                <a16:creationId xmlns:a16="http://schemas.microsoft.com/office/drawing/2014/main" id="{BC3591FD-4F49-4DC8-8F3F-7F2DEB91A6B3}"/>
              </a:ext>
            </a:extLst>
          </p:cNvPr>
          <p:cNvSpPr/>
          <p:nvPr/>
        </p:nvSpPr>
        <p:spPr>
          <a:xfrm>
            <a:off x="4370781" y="1101803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Hexagon 69">
            <a:extLst>
              <a:ext uri="{FF2B5EF4-FFF2-40B4-BE49-F238E27FC236}">
                <a16:creationId xmlns:a16="http://schemas.microsoft.com/office/drawing/2014/main" id="{69D9D368-67DA-4CEC-876C-75B06E53FBC3}"/>
              </a:ext>
            </a:extLst>
          </p:cNvPr>
          <p:cNvSpPr/>
          <p:nvPr/>
        </p:nvSpPr>
        <p:spPr>
          <a:xfrm>
            <a:off x="5480424" y="1811189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46E1FE23-C320-4114-8AB0-6147107B43F1}"/>
              </a:ext>
            </a:extLst>
          </p:cNvPr>
          <p:cNvSpPr/>
          <p:nvPr/>
        </p:nvSpPr>
        <p:spPr>
          <a:xfrm>
            <a:off x="6574827" y="2567238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9E85F441-F759-47C5-96A9-E408CA7AA10E}"/>
              </a:ext>
            </a:extLst>
          </p:cNvPr>
          <p:cNvSpPr/>
          <p:nvPr/>
        </p:nvSpPr>
        <p:spPr>
          <a:xfrm>
            <a:off x="6590067" y="1101803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CD7CE3DA-4543-44FB-A2FA-6594D82EF1D1}"/>
              </a:ext>
            </a:extLst>
          </p:cNvPr>
          <p:cNvSpPr/>
          <p:nvPr/>
        </p:nvSpPr>
        <p:spPr>
          <a:xfrm>
            <a:off x="9893415" y="1850958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CA0AAC5A-DF1F-40E5-8E3C-59D6670EB332}"/>
              </a:ext>
            </a:extLst>
          </p:cNvPr>
          <p:cNvSpPr/>
          <p:nvPr/>
        </p:nvSpPr>
        <p:spPr>
          <a:xfrm>
            <a:off x="10987502" y="2560501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Hexagon 76">
            <a:extLst>
              <a:ext uri="{FF2B5EF4-FFF2-40B4-BE49-F238E27FC236}">
                <a16:creationId xmlns:a16="http://schemas.microsoft.com/office/drawing/2014/main" id="{1C400EB5-00CC-423D-839A-76662EEAD935}"/>
              </a:ext>
            </a:extLst>
          </p:cNvPr>
          <p:cNvSpPr/>
          <p:nvPr/>
        </p:nvSpPr>
        <p:spPr>
          <a:xfrm>
            <a:off x="7684042" y="1848563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id="{FA37D6B0-1033-44B6-BC01-D26657E61C9F}"/>
              </a:ext>
            </a:extLst>
          </p:cNvPr>
          <p:cNvSpPr/>
          <p:nvPr/>
        </p:nvSpPr>
        <p:spPr>
          <a:xfrm>
            <a:off x="8790381" y="-335100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Hexagon 78">
            <a:extLst>
              <a:ext uri="{FF2B5EF4-FFF2-40B4-BE49-F238E27FC236}">
                <a16:creationId xmlns:a16="http://schemas.microsoft.com/office/drawing/2014/main" id="{35A6A763-ABDB-4E4F-90D5-C9193B251B99}"/>
              </a:ext>
            </a:extLst>
          </p:cNvPr>
          <p:cNvSpPr/>
          <p:nvPr/>
        </p:nvSpPr>
        <p:spPr>
          <a:xfrm>
            <a:off x="8790381" y="2560501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Hexagon 79">
            <a:extLst>
              <a:ext uri="{FF2B5EF4-FFF2-40B4-BE49-F238E27FC236}">
                <a16:creationId xmlns:a16="http://schemas.microsoft.com/office/drawing/2014/main" id="{08B992C4-8D0F-447A-AE4B-A06BC851177A}"/>
              </a:ext>
            </a:extLst>
          </p:cNvPr>
          <p:cNvSpPr/>
          <p:nvPr/>
        </p:nvSpPr>
        <p:spPr>
          <a:xfrm>
            <a:off x="10988673" y="-335100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Hexagon 80">
            <a:extLst>
              <a:ext uri="{FF2B5EF4-FFF2-40B4-BE49-F238E27FC236}">
                <a16:creationId xmlns:a16="http://schemas.microsoft.com/office/drawing/2014/main" id="{2221D8C2-C18A-4AA3-B607-E39B8E22E4B5}"/>
              </a:ext>
            </a:extLst>
          </p:cNvPr>
          <p:cNvSpPr/>
          <p:nvPr/>
        </p:nvSpPr>
        <p:spPr>
          <a:xfrm>
            <a:off x="10988673" y="1110150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Graphic 81" descr="DNA">
            <a:extLst>
              <a:ext uri="{FF2B5EF4-FFF2-40B4-BE49-F238E27FC236}">
                <a16:creationId xmlns:a16="http://schemas.microsoft.com/office/drawing/2014/main" id="{D1DDB856-BA1C-4A45-BB87-EF0E02998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43461">
            <a:off x="5713980" y="2045709"/>
            <a:ext cx="914400" cy="914400"/>
          </a:xfrm>
          <a:prstGeom prst="rect">
            <a:avLst/>
          </a:prstGeom>
        </p:spPr>
      </p:pic>
      <p:pic>
        <p:nvPicPr>
          <p:cNvPr id="83" name="Graphic 82" descr="First aid kit">
            <a:extLst>
              <a:ext uri="{FF2B5EF4-FFF2-40B4-BE49-F238E27FC236}">
                <a16:creationId xmlns:a16="http://schemas.microsoft.com/office/drawing/2014/main" id="{B14AB165-00CF-4FC5-9D46-C4B9C62EA9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0222" y="642298"/>
            <a:ext cx="914400" cy="914400"/>
          </a:xfrm>
          <a:prstGeom prst="rect">
            <a:avLst/>
          </a:prstGeom>
        </p:spPr>
      </p:pic>
      <p:pic>
        <p:nvPicPr>
          <p:cNvPr id="84" name="Graphic 83" descr="Heart with pulse">
            <a:extLst>
              <a:ext uri="{FF2B5EF4-FFF2-40B4-BE49-F238E27FC236}">
                <a16:creationId xmlns:a16="http://schemas.microsoft.com/office/drawing/2014/main" id="{9B677096-59AE-4F56-B0FF-18581656B2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4338" y="1393758"/>
            <a:ext cx="914400" cy="914400"/>
          </a:xfrm>
          <a:prstGeom prst="rect">
            <a:avLst/>
          </a:prstGeom>
        </p:spPr>
      </p:pic>
      <p:pic>
        <p:nvPicPr>
          <p:cNvPr id="85" name="Graphic 84" descr="Medical">
            <a:extLst>
              <a:ext uri="{FF2B5EF4-FFF2-40B4-BE49-F238E27FC236}">
                <a16:creationId xmlns:a16="http://schemas.microsoft.com/office/drawing/2014/main" id="{4B34B5C6-DFFD-4F33-A420-FBE68B7686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35503" y="2081161"/>
            <a:ext cx="914400" cy="914400"/>
          </a:xfrm>
          <a:prstGeom prst="rect">
            <a:avLst/>
          </a:prstGeom>
        </p:spPr>
      </p:pic>
      <p:pic>
        <p:nvPicPr>
          <p:cNvPr id="86" name="Graphic 85" descr="Needle">
            <a:extLst>
              <a:ext uri="{FF2B5EF4-FFF2-40B4-BE49-F238E27FC236}">
                <a16:creationId xmlns:a16="http://schemas.microsoft.com/office/drawing/2014/main" id="{DF4AC027-9E74-46CC-A82B-12F40B6CB5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17273" y="-106654"/>
            <a:ext cx="914400" cy="914400"/>
          </a:xfrm>
          <a:prstGeom prst="rect">
            <a:avLst/>
          </a:prstGeom>
        </p:spPr>
      </p:pic>
      <p:pic>
        <p:nvPicPr>
          <p:cNvPr id="87" name="Graphic 86" descr="Stethoscope">
            <a:extLst>
              <a:ext uri="{FF2B5EF4-FFF2-40B4-BE49-F238E27FC236}">
                <a16:creationId xmlns:a16="http://schemas.microsoft.com/office/drawing/2014/main" id="{8E04A2DB-C30D-4C5D-8868-A413823F8B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68090" y="675734"/>
            <a:ext cx="914400" cy="914400"/>
          </a:xfrm>
          <a:prstGeom prst="rect">
            <a:avLst/>
          </a:prstGeom>
        </p:spPr>
      </p:pic>
      <p:pic>
        <p:nvPicPr>
          <p:cNvPr id="88" name="Graphic 87" descr="Medicine">
            <a:extLst>
              <a:ext uri="{FF2B5EF4-FFF2-40B4-BE49-F238E27FC236}">
                <a16:creationId xmlns:a16="http://schemas.microsoft.com/office/drawing/2014/main" id="{04CCCEE6-3DA8-4088-A4B7-ABB66A36EE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34150" y="1386096"/>
            <a:ext cx="914400" cy="914400"/>
          </a:xfrm>
          <a:prstGeom prst="rect">
            <a:avLst/>
          </a:prstGeom>
        </p:spPr>
      </p:pic>
      <p:pic>
        <p:nvPicPr>
          <p:cNvPr id="89" name="Graphic 88" descr="Pyramid with levels">
            <a:extLst>
              <a:ext uri="{FF2B5EF4-FFF2-40B4-BE49-F238E27FC236}">
                <a16:creationId xmlns:a16="http://schemas.microsoft.com/office/drawing/2014/main" id="{2486799D-50E4-4139-B917-DC0D325349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35034" y="1333092"/>
            <a:ext cx="914400" cy="914400"/>
          </a:xfrm>
          <a:prstGeom prst="rect">
            <a:avLst/>
          </a:prstGeom>
        </p:spPr>
      </p:pic>
      <p:pic>
        <p:nvPicPr>
          <p:cNvPr id="90" name="Graphic 89" descr="Cycle with people">
            <a:extLst>
              <a:ext uri="{FF2B5EF4-FFF2-40B4-BE49-F238E27FC236}">
                <a16:creationId xmlns:a16="http://schemas.microsoft.com/office/drawing/2014/main" id="{6517BC34-5B73-4E9E-B2B1-C1598E1942F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015692" y="2795838"/>
            <a:ext cx="914400" cy="914400"/>
          </a:xfrm>
          <a:prstGeom prst="rect">
            <a:avLst/>
          </a:prstGeom>
        </p:spPr>
      </p:pic>
      <p:pic>
        <p:nvPicPr>
          <p:cNvPr id="91" name="Graphic 90" descr="Document">
            <a:extLst>
              <a:ext uri="{FF2B5EF4-FFF2-40B4-BE49-F238E27FC236}">
                <a16:creationId xmlns:a16="http://schemas.microsoft.com/office/drawing/2014/main" id="{C8AAADE8-CD6D-49F3-9CF6-CD8CD9A358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194341" y="1344669"/>
            <a:ext cx="914400" cy="9144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08D72D0F-A0A9-4FB5-9846-3FDF3759554E}"/>
              </a:ext>
            </a:extLst>
          </p:cNvPr>
          <p:cNvSpPr txBox="1"/>
          <p:nvPr/>
        </p:nvSpPr>
        <p:spPr>
          <a:xfrm>
            <a:off x="6521494" y="2890834"/>
            <a:ext cx="15087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rgbClr val="DA884A"/>
                </a:solidFill>
              </a:rPr>
              <a:t>CLINICAL EXPERIENCE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13B8DA9-2EB2-4277-9796-49FDD23A86B4}"/>
              </a:ext>
            </a:extLst>
          </p:cNvPr>
          <p:cNvSpPr txBox="1"/>
          <p:nvPr/>
        </p:nvSpPr>
        <p:spPr>
          <a:xfrm>
            <a:off x="9824842" y="2179743"/>
            <a:ext cx="150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DA884A"/>
                </a:solidFill>
              </a:rPr>
              <a:t>RESEARCH</a:t>
            </a:r>
            <a:br>
              <a:rPr lang="en-US">
                <a:solidFill>
                  <a:srgbClr val="DA884A"/>
                </a:solidFill>
              </a:rPr>
            </a:br>
            <a:r>
              <a:rPr lang="en-US">
                <a:solidFill>
                  <a:srgbClr val="DA884A"/>
                </a:solidFill>
              </a:rPr>
              <a:t>EVIDENCE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FCCCEA-1C50-43ED-B960-F6C53B8F9A54}"/>
              </a:ext>
            </a:extLst>
          </p:cNvPr>
          <p:cNvSpPr txBox="1"/>
          <p:nvPr/>
        </p:nvSpPr>
        <p:spPr>
          <a:xfrm>
            <a:off x="8718519" y="31723"/>
            <a:ext cx="150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DA884A"/>
                </a:solidFill>
              </a:rPr>
              <a:t>PATIENT</a:t>
            </a:r>
            <a:br>
              <a:rPr lang="en-US">
                <a:solidFill>
                  <a:srgbClr val="DA884A"/>
                </a:solidFill>
              </a:rPr>
            </a:br>
            <a:r>
              <a:rPr lang="en-US">
                <a:solidFill>
                  <a:srgbClr val="DA884A"/>
                </a:solidFill>
              </a:rPr>
              <a:t>VALUES</a:t>
            </a:r>
          </a:p>
        </p:txBody>
      </p:sp>
      <p:sp>
        <p:nvSpPr>
          <p:cNvPr id="95" name="Hexagon 94">
            <a:extLst>
              <a:ext uri="{FF2B5EF4-FFF2-40B4-BE49-F238E27FC236}">
                <a16:creationId xmlns:a16="http://schemas.microsoft.com/office/drawing/2014/main" id="{4789322C-8FF0-43E5-9AA5-6EF9A670BFD7}"/>
              </a:ext>
            </a:extLst>
          </p:cNvPr>
          <p:cNvSpPr/>
          <p:nvPr/>
        </p:nvSpPr>
        <p:spPr>
          <a:xfrm>
            <a:off x="3265881" y="1838902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Hexagon 95">
            <a:extLst>
              <a:ext uri="{FF2B5EF4-FFF2-40B4-BE49-F238E27FC236}">
                <a16:creationId xmlns:a16="http://schemas.microsoft.com/office/drawing/2014/main" id="{7E7F1279-A2CA-459F-A8DA-DF9E5C5CA861}"/>
              </a:ext>
            </a:extLst>
          </p:cNvPr>
          <p:cNvSpPr/>
          <p:nvPr/>
        </p:nvSpPr>
        <p:spPr>
          <a:xfrm>
            <a:off x="4375524" y="2548288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id="{28261DA0-43F6-4A6D-A2D0-0B93D0F7B045}"/>
              </a:ext>
            </a:extLst>
          </p:cNvPr>
          <p:cNvSpPr/>
          <p:nvPr/>
        </p:nvSpPr>
        <p:spPr>
          <a:xfrm>
            <a:off x="7685481" y="3297600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Graphic 97" descr="Checklist">
            <a:extLst>
              <a:ext uri="{FF2B5EF4-FFF2-40B4-BE49-F238E27FC236}">
                <a16:creationId xmlns:a16="http://schemas.microsoft.com/office/drawing/2014/main" id="{5DABE4D1-31B6-41A8-948F-13F36C3D196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48894" y="2032679"/>
            <a:ext cx="914400" cy="914400"/>
          </a:xfrm>
          <a:prstGeom prst="rect">
            <a:avLst/>
          </a:prstGeom>
        </p:spPr>
      </p:pic>
      <p:sp>
        <p:nvSpPr>
          <p:cNvPr id="99" name="Hexagon 98">
            <a:extLst>
              <a:ext uri="{FF2B5EF4-FFF2-40B4-BE49-F238E27FC236}">
                <a16:creationId xmlns:a16="http://schemas.microsoft.com/office/drawing/2014/main" id="{A49B6B99-7CC7-4CB5-B627-3894C6FBBC0A}"/>
              </a:ext>
            </a:extLst>
          </p:cNvPr>
          <p:cNvSpPr/>
          <p:nvPr/>
        </p:nvSpPr>
        <p:spPr>
          <a:xfrm>
            <a:off x="5475681" y="374888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Hexagon 99">
            <a:extLst>
              <a:ext uri="{FF2B5EF4-FFF2-40B4-BE49-F238E27FC236}">
                <a16:creationId xmlns:a16="http://schemas.microsoft.com/office/drawing/2014/main" id="{7F0297C9-D502-4ED6-8042-DF79FB198BFB}"/>
              </a:ext>
            </a:extLst>
          </p:cNvPr>
          <p:cNvSpPr/>
          <p:nvPr/>
        </p:nvSpPr>
        <p:spPr>
          <a:xfrm>
            <a:off x="8798001" y="4008068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Graphic 100" descr="Chat">
            <a:extLst>
              <a:ext uri="{FF2B5EF4-FFF2-40B4-BE49-F238E27FC236}">
                <a16:creationId xmlns:a16="http://schemas.microsoft.com/office/drawing/2014/main" id="{BB81530F-1B3E-45C8-828B-5F51B3E4B6A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003149" y="4231615"/>
            <a:ext cx="914400" cy="914400"/>
          </a:xfrm>
          <a:prstGeom prst="rect">
            <a:avLst/>
          </a:prstGeom>
        </p:spPr>
      </p:pic>
      <p:pic>
        <p:nvPicPr>
          <p:cNvPr id="102" name="Graphic 101" descr="Microscope">
            <a:extLst>
              <a:ext uri="{FF2B5EF4-FFF2-40B4-BE49-F238E27FC236}">
                <a16:creationId xmlns:a16="http://schemas.microsoft.com/office/drawing/2014/main" id="{8293CD42-10C4-4AFA-809F-F8E00A75C1C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579947" y="2760348"/>
            <a:ext cx="914400" cy="914400"/>
          </a:xfrm>
          <a:prstGeom prst="rect">
            <a:avLst/>
          </a:prstGeom>
        </p:spPr>
      </p:pic>
      <p:pic>
        <p:nvPicPr>
          <p:cNvPr id="103" name="Graphic 102" descr="Heartbeat">
            <a:extLst>
              <a:ext uri="{FF2B5EF4-FFF2-40B4-BE49-F238E27FC236}">
                <a16:creationId xmlns:a16="http://schemas.microsoft.com/office/drawing/2014/main" id="{432E396F-2E2A-4B1E-88C7-F05323EC913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710726" y="3536051"/>
            <a:ext cx="914400" cy="914400"/>
          </a:xfrm>
          <a:prstGeom prst="rect">
            <a:avLst/>
          </a:prstGeom>
        </p:spPr>
      </p:pic>
      <p:sp>
        <p:nvSpPr>
          <p:cNvPr id="104" name="Hexagon 103">
            <a:extLst>
              <a:ext uri="{FF2B5EF4-FFF2-40B4-BE49-F238E27FC236}">
                <a16:creationId xmlns:a16="http://schemas.microsoft.com/office/drawing/2014/main" id="{E702C351-404E-49DF-9D7C-956564CC2AA2}"/>
              </a:ext>
            </a:extLst>
          </p:cNvPr>
          <p:cNvSpPr/>
          <p:nvPr/>
        </p:nvSpPr>
        <p:spPr>
          <a:xfrm>
            <a:off x="9899013" y="3295049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 descr="User">
            <a:extLst>
              <a:ext uri="{FF2B5EF4-FFF2-40B4-BE49-F238E27FC236}">
                <a16:creationId xmlns:a16="http://schemas.microsoft.com/office/drawing/2014/main" id="{D55BE9A0-0F7C-493B-9F35-5C7C2F5AB73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127613" y="3578657"/>
            <a:ext cx="914400" cy="914400"/>
          </a:xfrm>
          <a:prstGeom prst="rect">
            <a:avLst/>
          </a:prstGeom>
        </p:spPr>
      </p:pic>
      <p:pic>
        <p:nvPicPr>
          <p:cNvPr id="106" name="Graphic 105" descr="Eye dropper">
            <a:extLst>
              <a:ext uri="{FF2B5EF4-FFF2-40B4-BE49-F238E27FC236}">
                <a16:creationId xmlns:a16="http://schemas.microsoft.com/office/drawing/2014/main" id="{0D40D34E-3D75-4390-9294-F08C9981B04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209341" y="2762963"/>
            <a:ext cx="914400" cy="914400"/>
          </a:xfrm>
          <a:prstGeom prst="rect">
            <a:avLst/>
          </a:prstGeom>
        </p:spPr>
      </p:pic>
      <p:pic>
        <p:nvPicPr>
          <p:cNvPr id="107" name="Graphic 106" descr="Doctor">
            <a:extLst>
              <a:ext uri="{FF2B5EF4-FFF2-40B4-BE49-F238E27FC236}">
                <a16:creationId xmlns:a16="http://schemas.microsoft.com/office/drawing/2014/main" id="{78066BA2-0F47-4143-BDB0-16AF575DAA1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903771" y="3498457"/>
            <a:ext cx="914400" cy="914400"/>
          </a:xfrm>
          <a:prstGeom prst="rect">
            <a:avLst/>
          </a:prstGeom>
        </p:spPr>
      </p:pic>
      <p:grpSp>
        <p:nvGrpSpPr>
          <p:cNvPr id="108" name="Graphic 18" descr="Handshake">
            <a:extLst>
              <a:ext uri="{FF2B5EF4-FFF2-40B4-BE49-F238E27FC236}">
                <a16:creationId xmlns:a16="http://schemas.microsoft.com/office/drawing/2014/main" id="{FBC9A6EB-38CC-425D-9270-CFA116E8A9DB}"/>
              </a:ext>
            </a:extLst>
          </p:cNvPr>
          <p:cNvGrpSpPr/>
          <p:nvPr/>
        </p:nvGrpSpPr>
        <p:grpSpPr>
          <a:xfrm>
            <a:off x="5696337" y="644580"/>
            <a:ext cx="914400" cy="914400"/>
            <a:chOff x="2763539" y="807481"/>
            <a:chExt cx="914400" cy="914400"/>
          </a:xfrm>
          <a:solidFill>
            <a:schemeClr val="bg1"/>
          </a:solidFill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84F3533-8F45-4E74-9516-5C7452DDA553}"/>
                </a:ext>
              </a:extLst>
            </p:cNvPr>
            <p:cNvSpPr/>
            <p:nvPr/>
          </p:nvSpPr>
          <p:spPr>
            <a:xfrm>
              <a:off x="3170560" y="1416432"/>
              <a:ext cx="74640" cy="80658"/>
            </a:xfrm>
            <a:custGeom>
              <a:avLst/>
              <a:gdLst>
                <a:gd name="connsiteX0" fmla="*/ 20651 w 74640"/>
                <a:gd name="connsiteY0" fmla="*/ 80659 h 80658"/>
                <a:gd name="connsiteX1" fmla="*/ 6364 w 74640"/>
                <a:gd name="connsiteY1" fmla="*/ 75896 h 80658"/>
                <a:gd name="connsiteX2" fmla="*/ 4459 w 74640"/>
                <a:gd name="connsiteY2" fmla="*/ 49226 h 80658"/>
                <a:gd name="connsiteX3" fmla="*/ 41606 w 74640"/>
                <a:gd name="connsiteY3" fmla="*/ 6364 h 80658"/>
                <a:gd name="connsiteX4" fmla="*/ 68276 w 74640"/>
                <a:gd name="connsiteY4" fmla="*/ 4459 h 80658"/>
                <a:gd name="connsiteX5" fmla="*/ 70181 w 74640"/>
                <a:gd name="connsiteY5" fmla="*/ 31129 h 80658"/>
                <a:gd name="connsiteX6" fmla="*/ 33034 w 74640"/>
                <a:gd name="connsiteY6" fmla="*/ 73991 h 80658"/>
                <a:gd name="connsiteX7" fmla="*/ 20651 w 74640"/>
                <a:gd name="connsiteY7" fmla="*/ 80659 h 8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40" h="80658">
                  <a:moveTo>
                    <a:pt x="20651" y="80659"/>
                  </a:moveTo>
                  <a:cubicBezTo>
                    <a:pt x="15889" y="80659"/>
                    <a:pt x="10174" y="79706"/>
                    <a:pt x="6364" y="75896"/>
                  </a:cubicBezTo>
                  <a:cubicBezTo>
                    <a:pt x="-1256" y="69229"/>
                    <a:pt x="-2209" y="56846"/>
                    <a:pt x="4459" y="49226"/>
                  </a:cubicBezTo>
                  <a:lnTo>
                    <a:pt x="41606" y="6364"/>
                  </a:lnTo>
                  <a:cubicBezTo>
                    <a:pt x="48274" y="-1256"/>
                    <a:pt x="60656" y="-2209"/>
                    <a:pt x="68276" y="4459"/>
                  </a:cubicBezTo>
                  <a:cubicBezTo>
                    <a:pt x="75896" y="11126"/>
                    <a:pt x="76849" y="23509"/>
                    <a:pt x="70181" y="31129"/>
                  </a:cubicBezTo>
                  <a:lnTo>
                    <a:pt x="33034" y="73991"/>
                  </a:lnTo>
                  <a:cubicBezTo>
                    <a:pt x="30176" y="77801"/>
                    <a:pt x="25414" y="79706"/>
                    <a:pt x="20651" y="806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9CDEDEC-9A07-4BBF-9BF2-531364D38B3A}"/>
                </a:ext>
              </a:extLst>
            </p:cNvPr>
            <p:cNvSpPr/>
            <p:nvPr/>
          </p:nvSpPr>
          <p:spPr>
            <a:xfrm>
              <a:off x="3107230" y="1377867"/>
              <a:ext cx="90810" cy="97554"/>
            </a:xfrm>
            <a:custGeom>
              <a:avLst/>
              <a:gdLst>
                <a:gd name="connsiteX0" fmla="*/ 25879 w 90810"/>
                <a:gd name="connsiteY0" fmla="*/ 97316 h 97554"/>
                <a:gd name="connsiteX1" fmla="*/ 7781 w 90810"/>
                <a:gd name="connsiteY1" fmla="*/ 91601 h 97554"/>
                <a:gd name="connsiteX2" fmla="*/ 5876 w 90810"/>
                <a:gd name="connsiteY2" fmla="*/ 58264 h 97554"/>
                <a:gd name="connsiteX3" fmla="*/ 49691 w 90810"/>
                <a:gd name="connsiteY3" fmla="*/ 7781 h 97554"/>
                <a:gd name="connsiteX4" fmla="*/ 83029 w 90810"/>
                <a:gd name="connsiteY4" fmla="*/ 5876 h 97554"/>
                <a:gd name="connsiteX5" fmla="*/ 84934 w 90810"/>
                <a:gd name="connsiteY5" fmla="*/ 39214 h 97554"/>
                <a:gd name="connsiteX6" fmla="*/ 41119 w 90810"/>
                <a:gd name="connsiteY6" fmla="*/ 89696 h 97554"/>
                <a:gd name="connsiteX7" fmla="*/ 25879 w 90810"/>
                <a:gd name="connsiteY7" fmla="*/ 97316 h 9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10" h="97554">
                  <a:moveTo>
                    <a:pt x="25879" y="97316"/>
                  </a:moveTo>
                  <a:cubicBezTo>
                    <a:pt x="19211" y="98269"/>
                    <a:pt x="13496" y="96364"/>
                    <a:pt x="7781" y="91601"/>
                  </a:cubicBezTo>
                  <a:cubicBezTo>
                    <a:pt x="-1744" y="83029"/>
                    <a:pt x="-2696" y="67789"/>
                    <a:pt x="5876" y="58264"/>
                  </a:cubicBezTo>
                  <a:lnTo>
                    <a:pt x="49691" y="7781"/>
                  </a:lnTo>
                  <a:cubicBezTo>
                    <a:pt x="58264" y="-1744"/>
                    <a:pt x="73504" y="-2696"/>
                    <a:pt x="83029" y="5876"/>
                  </a:cubicBezTo>
                  <a:cubicBezTo>
                    <a:pt x="92554" y="14449"/>
                    <a:pt x="93506" y="29689"/>
                    <a:pt x="84934" y="39214"/>
                  </a:cubicBezTo>
                  <a:lnTo>
                    <a:pt x="41119" y="89696"/>
                  </a:lnTo>
                  <a:cubicBezTo>
                    <a:pt x="37309" y="94459"/>
                    <a:pt x="31594" y="97316"/>
                    <a:pt x="25879" y="9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AC6654E-29DB-4DA5-9987-27EEE3014AB3}"/>
                </a:ext>
              </a:extLst>
            </p:cNvPr>
            <p:cNvSpPr/>
            <p:nvPr/>
          </p:nvSpPr>
          <p:spPr>
            <a:xfrm>
              <a:off x="3042405" y="1333045"/>
              <a:ext cx="100443" cy="107078"/>
            </a:xfrm>
            <a:custGeom>
              <a:avLst/>
              <a:gdLst>
                <a:gd name="connsiteX0" fmla="*/ 30696 w 100443"/>
                <a:gd name="connsiteY0" fmla="*/ 106896 h 107078"/>
                <a:gd name="connsiteX1" fmla="*/ 9741 w 100443"/>
                <a:gd name="connsiteY1" fmla="*/ 100228 h 107078"/>
                <a:gd name="connsiteX2" fmla="*/ 6883 w 100443"/>
                <a:gd name="connsiteY2" fmla="*/ 60223 h 107078"/>
                <a:gd name="connsiteX3" fmla="*/ 50698 w 100443"/>
                <a:gd name="connsiteY3" fmla="*/ 9741 h 107078"/>
                <a:gd name="connsiteX4" fmla="*/ 90703 w 100443"/>
                <a:gd name="connsiteY4" fmla="*/ 6883 h 107078"/>
                <a:gd name="connsiteX5" fmla="*/ 93561 w 100443"/>
                <a:gd name="connsiteY5" fmla="*/ 46888 h 107078"/>
                <a:gd name="connsiteX6" fmla="*/ 49746 w 100443"/>
                <a:gd name="connsiteY6" fmla="*/ 97371 h 107078"/>
                <a:gd name="connsiteX7" fmla="*/ 30696 w 100443"/>
                <a:gd name="connsiteY7" fmla="*/ 106896 h 10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443" h="107078">
                  <a:moveTo>
                    <a:pt x="30696" y="106896"/>
                  </a:moveTo>
                  <a:cubicBezTo>
                    <a:pt x="23076" y="107848"/>
                    <a:pt x="15456" y="104991"/>
                    <a:pt x="9741" y="100228"/>
                  </a:cubicBezTo>
                  <a:cubicBezTo>
                    <a:pt x="-1689" y="89751"/>
                    <a:pt x="-3594" y="71653"/>
                    <a:pt x="6883" y="60223"/>
                  </a:cubicBezTo>
                  <a:lnTo>
                    <a:pt x="50698" y="9741"/>
                  </a:lnTo>
                  <a:cubicBezTo>
                    <a:pt x="61176" y="-1689"/>
                    <a:pt x="79273" y="-3594"/>
                    <a:pt x="90703" y="6883"/>
                  </a:cubicBezTo>
                  <a:cubicBezTo>
                    <a:pt x="102133" y="17361"/>
                    <a:pt x="104038" y="35458"/>
                    <a:pt x="93561" y="46888"/>
                  </a:cubicBezTo>
                  <a:lnTo>
                    <a:pt x="49746" y="97371"/>
                  </a:lnTo>
                  <a:cubicBezTo>
                    <a:pt x="44983" y="103086"/>
                    <a:pt x="37363" y="106896"/>
                    <a:pt x="30696" y="106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3A02142-9A1C-451F-ADF8-C96CA64DBA8A}"/>
                </a:ext>
              </a:extLst>
            </p:cNvPr>
            <p:cNvSpPr/>
            <p:nvPr/>
          </p:nvSpPr>
          <p:spPr>
            <a:xfrm>
              <a:off x="2972873" y="1291135"/>
              <a:ext cx="107111" cy="113745"/>
            </a:xfrm>
            <a:custGeom>
              <a:avLst/>
              <a:gdLst>
                <a:gd name="connsiteX0" fmla="*/ 30696 w 107111"/>
                <a:gd name="connsiteY0" fmla="*/ 113563 h 113745"/>
                <a:gd name="connsiteX1" fmla="*/ 9741 w 107111"/>
                <a:gd name="connsiteY1" fmla="*/ 106896 h 113745"/>
                <a:gd name="connsiteX2" fmla="*/ 6883 w 107111"/>
                <a:gd name="connsiteY2" fmla="*/ 66891 h 113745"/>
                <a:gd name="connsiteX3" fmla="*/ 57366 w 107111"/>
                <a:gd name="connsiteY3" fmla="*/ 9741 h 113745"/>
                <a:gd name="connsiteX4" fmla="*/ 97371 w 107111"/>
                <a:gd name="connsiteY4" fmla="*/ 6883 h 113745"/>
                <a:gd name="connsiteX5" fmla="*/ 100228 w 107111"/>
                <a:gd name="connsiteY5" fmla="*/ 46888 h 113745"/>
                <a:gd name="connsiteX6" fmla="*/ 49746 w 107111"/>
                <a:gd name="connsiteY6" fmla="*/ 104038 h 113745"/>
                <a:gd name="connsiteX7" fmla="*/ 30696 w 107111"/>
                <a:gd name="connsiteY7" fmla="*/ 113563 h 11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11" h="113745">
                  <a:moveTo>
                    <a:pt x="30696" y="113563"/>
                  </a:moveTo>
                  <a:cubicBezTo>
                    <a:pt x="23076" y="114516"/>
                    <a:pt x="15456" y="111658"/>
                    <a:pt x="9741" y="106896"/>
                  </a:cubicBezTo>
                  <a:cubicBezTo>
                    <a:pt x="-1689" y="96418"/>
                    <a:pt x="-3594" y="78321"/>
                    <a:pt x="6883" y="66891"/>
                  </a:cubicBezTo>
                  <a:lnTo>
                    <a:pt x="57366" y="9741"/>
                  </a:lnTo>
                  <a:cubicBezTo>
                    <a:pt x="67843" y="-1689"/>
                    <a:pt x="85941" y="-3594"/>
                    <a:pt x="97371" y="6883"/>
                  </a:cubicBezTo>
                  <a:cubicBezTo>
                    <a:pt x="108801" y="17361"/>
                    <a:pt x="110706" y="35458"/>
                    <a:pt x="100228" y="46888"/>
                  </a:cubicBezTo>
                  <a:lnTo>
                    <a:pt x="49746" y="104038"/>
                  </a:lnTo>
                  <a:cubicBezTo>
                    <a:pt x="44031" y="109753"/>
                    <a:pt x="37363" y="112611"/>
                    <a:pt x="30696" y="113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2EBB850-6A3D-4FCB-8426-646868D5EF4D}"/>
                </a:ext>
              </a:extLst>
            </p:cNvPr>
            <p:cNvSpPr/>
            <p:nvPr/>
          </p:nvSpPr>
          <p:spPr>
            <a:xfrm>
              <a:off x="2807353" y="1016078"/>
              <a:ext cx="190574" cy="226769"/>
            </a:xfrm>
            <a:custGeom>
              <a:avLst/>
              <a:gdLst>
                <a:gd name="connsiteX0" fmla="*/ 0 w 190574"/>
                <a:gd name="connsiteY0" fmla="*/ 179070 h 226769"/>
                <a:gd name="connsiteX1" fmla="*/ 73343 w 190574"/>
                <a:gd name="connsiteY1" fmla="*/ 223838 h 226769"/>
                <a:gd name="connsiteX2" fmla="*/ 99060 w 190574"/>
                <a:gd name="connsiteY2" fmla="*/ 217170 h 226769"/>
                <a:gd name="connsiteX3" fmla="*/ 187643 w 190574"/>
                <a:gd name="connsiteY3" fmla="*/ 70485 h 226769"/>
                <a:gd name="connsiteX4" fmla="*/ 180975 w 190574"/>
                <a:gd name="connsiteY4" fmla="*/ 44768 h 226769"/>
                <a:gd name="connsiteX5" fmla="*/ 108585 w 190574"/>
                <a:gd name="connsiteY5" fmla="*/ 0 h 226769"/>
                <a:gd name="connsiteX6" fmla="*/ 0 w 190574"/>
                <a:gd name="connsiteY6" fmla="*/ 179070 h 22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74" h="226769">
                  <a:moveTo>
                    <a:pt x="0" y="179070"/>
                  </a:moveTo>
                  <a:lnTo>
                    <a:pt x="73343" y="223838"/>
                  </a:lnTo>
                  <a:cubicBezTo>
                    <a:pt x="81915" y="229553"/>
                    <a:pt x="94298" y="226695"/>
                    <a:pt x="99060" y="217170"/>
                  </a:cubicBezTo>
                  <a:lnTo>
                    <a:pt x="187643" y="70485"/>
                  </a:lnTo>
                  <a:cubicBezTo>
                    <a:pt x="193358" y="61913"/>
                    <a:pt x="190500" y="49530"/>
                    <a:pt x="180975" y="44768"/>
                  </a:cubicBezTo>
                  <a:lnTo>
                    <a:pt x="108585" y="0"/>
                  </a:lnTo>
                  <a:lnTo>
                    <a:pt x="0" y="1790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0702A59-CB43-481A-B56E-741A22F95562}"/>
                </a:ext>
              </a:extLst>
            </p:cNvPr>
            <p:cNvSpPr/>
            <p:nvPr/>
          </p:nvSpPr>
          <p:spPr>
            <a:xfrm>
              <a:off x="2924511" y="1101803"/>
              <a:ext cx="510700" cy="409759"/>
            </a:xfrm>
            <a:custGeom>
              <a:avLst/>
              <a:gdLst>
                <a:gd name="connsiteX0" fmla="*/ 500063 w 510700"/>
                <a:gd name="connsiteY0" fmla="*/ 218123 h 409759"/>
                <a:gd name="connsiteX1" fmla="*/ 346710 w 510700"/>
                <a:gd name="connsiteY1" fmla="*/ 86678 h 409759"/>
                <a:gd name="connsiteX2" fmla="*/ 336233 w 510700"/>
                <a:gd name="connsiteY2" fmla="*/ 77153 h 409759"/>
                <a:gd name="connsiteX3" fmla="*/ 270510 w 510700"/>
                <a:gd name="connsiteY3" fmla="*/ 152400 h 409759"/>
                <a:gd name="connsiteX4" fmla="*/ 232410 w 510700"/>
                <a:gd name="connsiteY4" fmla="*/ 171450 h 409759"/>
                <a:gd name="connsiteX5" fmla="*/ 227648 w 510700"/>
                <a:gd name="connsiteY5" fmla="*/ 171450 h 409759"/>
                <a:gd name="connsiteX6" fmla="*/ 190500 w 510700"/>
                <a:gd name="connsiteY6" fmla="*/ 157163 h 409759"/>
                <a:gd name="connsiteX7" fmla="*/ 184785 w 510700"/>
                <a:gd name="connsiteY7" fmla="*/ 76200 h 409759"/>
                <a:gd name="connsiteX8" fmla="*/ 240983 w 510700"/>
                <a:gd name="connsiteY8" fmla="*/ 11430 h 409759"/>
                <a:gd name="connsiteX9" fmla="*/ 82868 w 510700"/>
                <a:gd name="connsiteY9" fmla="*/ 0 h 409759"/>
                <a:gd name="connsiteX10" fmla="*/ 0 w 510700"/>
                <a:gd name="connsiteY10" fmla="*/ 137160 h 409759"/>
                <a:gd name="connsiteX11" fmla="*/ 64770 w 510700"/>
                <a:gd name="connsiteY11" fmla="*/ 212408 h 409759"/>
                <a:gd name="connsiteX12" fmla="*/ 89535 w 510700"/>
                <a:gd name="connsiteY12" fmla="*/ 183833 h 409759"/>
                <a:gd name="connsiteX13" fmla="*/ 125730 w 510700"/>
                <a:gd name="connsiteY13" fmla="*/ 167640 h 409759"/>
                <a:gd name="connsiteX14" fmla="*/ 125730 w 510700"/>
                <a:gd name="connsiteY14" fmla="*/ 167640 h 409759"/>
                <a:gd name="connsiteX15" fmla="*/ 157163 w 510700"/>
                <a:gd name="connsiteY15" fmla="*/ 179070 h 409759"/>
                <a:gd name="connsiteX16" fmla="*/ 173355 w 510700"/>
                <a:gd name="connsiteY16" fmla="*/ 213360 h 409759"/>
                <a:gd name="connsiteX17" fmla="*/ 189548 w 510700"/>
                <a:gd name="connsiteY17" fmla="*/ 210503 h 409759"/>
                <a:gd name="connsiteX18" fmla="*/ 220980 w 510700"/>
                <a:gd name="connsiteY18" fmla="*/ 221933 h 409759"/>
                <a:gd name="connsiteX19" fmla="*/ 237173 w 510700"/>
                <a:gd name="connsiteY19" fmla="*/ 257175 h 409759"/>
                <a:gd name="connsiteX20" fmla="*/ 249555 w 510700"/>
                <a:gd name="connsiteY20" fmla="*/ 255270 h 409759"/>
                <a:gd name="connsiteX21" fmla="*/ 249555 w 510700"/>
                <a:gd name="connsiteY21" fmla="*/ 255270 h 409759"/>
                <a:gd name="connsiteX22" fmla="*/ 278130 w 510700"/>
                <a:gd name="connsiteY22" fmla="*/ 265748 h 409759"/>
                <a:gd name="connsiteX23" fmla="*/ 292418 w 510700"/>
                <a:gd name="connsiteY23" fmla="*/ 295275 h 409759"/>
                <a:gd name="connsiteX24" fmla="*/ 302895 w 510700"/>
                <a:gd name="connsiteY24" fmla="*/ 293370 h 409759"/>
                <a:gd name="connsiteX25" fmla="*/ 302895 w 510700"/>
                <a:gd name="connsiteY25" fmla="*/ 293370 h 409759"/>
                <a:gd name="connsiteX26" fmla="*/ 327660 w 510700"/>
                <a:gd name="connsiteY26" fmla="*/ 302895 h 409759"/>
                <a:gd name="connsiteX27" fmla="*/ 340995 w 510700"/>
                <a:gd name="connsiteY27" fmla="*/ 328613 h 409759"/>
                <a:gd name="connsiteX28" fmla="*/ 331470 w 510700"/>
                <a:gd name="connsiteY28" fmla="*/ 356235 h 409759"/>
                <a:gd name="connsiteX29" fmla="*/ 299085 w 510700"/>
                <a:gd name="connsiteY29" fmla="*/ 393382 h 409759"/>
                <a:gd name="connsiteX30" fmla="*/ 312420 w 510700"/>
                <a:gd name="connsiteY30" fmla="*/ 403860 h 409759"/>
                <a:gd name="connsiteX31" fmla="*/ 335280 w 510700"/>
                <a:gd name="connsiteY31" fmla="*/ 409575 h 409759"/>
                <a:gd name="connsiteX32" fmla="*/ 369570 w 510700"/>
                <a:gd name="connsiteY32" fmla="*/ 368618 h 409759"/>
                <a:gd name="connsiteX33" fmla="*/ 369570 w 510700"/>
                <a:gd name="connsiteY33" fmla="*/ 367665 h 409759"/>
                <a:gd name="connsiteX34" fmla="*/ 379095 w 510700"/>
                <a:gd name="connsiteY34" fmla="*/ 368618 h 409759"/>
                <a:gd name="connsiteX35" fmla="*/ 413385 w 510700"/>
                <a:gd name="connsiteY35" fmla="*/ 327660 h 409759"/>
                <a:gd name="connsiteX36" fmla="*/ 413385 w 510700"/>
                <a:gd name="connsiteY36" fmla="*/ 326707 h 409759"/>
                <a:gd name="connsiteX37" fmla="*/ 422910 w 510700"/>
                <a:gd name="connsiteY37" fmla="*/ 327660 h 409759"/>
                <a:gd name="connsiteX38" fmla="*/ 457200 w 510700"/>
                <a:gd name="connsiteY38" fmla="*/ 286703 h 409759"/>
                <a:gd name="connsiteX39" fmla="*/ 456248 w 510700"/>
                <a:gd name="connsiteY39" fmla="*/ 280988 h 409759"/>
                <a:gd name="connsiteX40" fmla="*/ 476250 w 510700"/>
                <a:gd name="connsiteY40" fmla="*/ 284798 h 409759"/>
                <a:gd name="connsiteX41" fmla="*/ 510540 w 510700"/>
                <a:gd name="connsiteY41" fmla="*/ 243840 h 409759"/>
                <a:gd name="connsiteX42" fmla="*/ 500063 w 510700"/>
                <a:gd name="connsiteY42" fmla="*/ 218123 h 40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10700" h="409759">
                  <a:moveTo>
                    <a:pt x="500063" y="218123"/>
                  </a:moveTo>
                  <a:lnTo>
                    <a:pt x="346710" y="86678"/>
                  </a:lnTo>
                  <a:lnTo>
                    <a:pt x="336233" y="77153"/>
                  </a:lnTo>
                  <a:lnTo>
                    <a:pt x="270510" y="152400"/>
                  </a:lnTo>
                  <a:cubicBezTo>
                    <a:pt x="260985" y="163830"/>
                    <a:pt x="247650" y="170498"/>
                    <a:pt x="232410" y="171450"/>
                  </a:cubicBezTo>
                  <a:cubicBezTo>
                    <a:pt x="230505" y="171450"/>
                    <a:pt x="228600" y="171450"/>
                    <a:pt x="227648" y="171450"/>
                  </a:cubicBezTo>
                  <a:cubicBezTo>
                    <a:pt x="213360" y="171450"/>
                    <a:pt x="200025" y="166688"/>
                    <a:pt x="190500" y="157163"/>
                  </a:cubicBezTo>
                  <a:cubicBezTo>
                    <a:pt x="166688" y="136208"/>
                    <a:pt x="164783" y="100013"/>
                    <a:pt x="184785" y="76200"/>
                  </a:cubicBezTo>
                  <a:lnTo>
                    <a:pt x="240983" y="11430"/>
                  </a:lnTo>
                  <a:cubicBezTo>
                    <a:pt x="197167" y="5715"/>
                    <a:pt x="140970" y="28575"/>
                    <a:pt x="82868" y="0"/>
                  </a:cubicBezTo>
                  <a:lnTo>
                    <a:pt x="0" y="137160"/>
                  </a:lnTo>
                  <a:lnTo>
                    <a:pt x="64770" y="212408"/>
                  </a:lnTo>
                  <a:lnTo>
                    <a:pt x="89535" y="183833"/>
                  </a:lnTo>
                  <a:cubicBezTo>
                    <a:pt x="98108" y="173355"/>
                    <a:pt x="111443" y="167640"/>
                    <a:pt x="125730" y="167640"/>
                  </a:cubicBezTo>
                  <a:lnTo>
                    <a:pt x="125730" y="167640"/>
                  </a:lnTo>
                  <a:cubicBezTo>
                    <a:pt x="137160" y="167640"/>
                    <a:pt x="148590" y="171450"/>
                    <a:pt x="157163" y="179070"/>
                  </a:cubicBezTo>
                  <a:cubicBezTo>
                    <a:pt x="167640" y="187642"/>
                    <a:pt x="172403" y="200025"/>
                    <a:pt x="173355" y="213360"/>
                  </a:cubicBezTo>
                  <a:cubicBezTo>
                    <a:pt x="178117" y="211455"/>
                    <a:pt x="183833" y="210503"/>
                    <a:pt x="189548" y="210503"/>
                  </a:cubicBezTo>
                  <a:cubicBezTo>
                    <a:pt x="200978" y="210503"/>
                    <a:pt x="212408" y="214313"/>
                    <a:pt x="220980" y="221933"/>
                  </a:cubicBezTo>
                  <a:cubicBezTo>
                    <a:pt x="231458" y="231458"/>
                    <a:pt x="237173" y="243840"/>
                    <a:pt x="237173" y="257175"/>
                  </a:cubicBezTo>
                  <a:cubicBezTo>
                    <a:pt x="240983" y="256223"/>
                    <a:pt x="245745" y="255270"/>
                    <a:pt x="249555" y="255270"/>
                  </a:cubicBezTo>
                  <a:lnTo>
                    <a:pt x="249555" y="255270"/>
                  </a:lnTo>
                  <a:cubicBezTo>
                    <a:pt x="260033" y="255270"/>
                    <a:pt x="269558" y="259080"/>
                    <a:pt x="278130" y="265748"/>
                  </a:cubicBezTo>
                  <a:cubicBezTo>
                    <a:pt x="286703" y="273368"/>
                    <a:pt x="291465" y="283845"/>
                    <a:pt x="292418" y="295275"/>
                  </a:cubicBezTo>
                  <a:cubicBezTo>
                    <a:pt x="295275" y="294323"/>
                    <a:pt x="299085" y="293370"/>
                    <a:pt x="302895" y="293370"/>
                  </a:cubicBezTo>
                  <a:lnTo>
                    <a:pt x="302895" y="293370"/>
                  </a:lnTo>
                  <a:cubicBezTo>
                    <a:pt x="312420" y="293370"/>
                    <a:pt x="320993" y="296228"/>
                    <a:pt x="327660" y="302895"/>
                  </a:cubicBezTo>
                  <a:cubicBezTo>
                    <a:pt x="335280" y="309563"/>
                    <a:pt x="340043" y="319088"/>
                    <a:pt x="340995" y="328613"/>
                  </a:cubicBezTo>
                  <a:cubicBezTo>
                    <a:pt x="341948" y="339090"/>
                    <a:pt x="338138" y="348615"/>
                    <a:pt x="331470" y="356235"/>
                  </a:cubicBezTo>
                  <a:lnTo>
                    <a:pt x="299085" y="393382"/>
                  </a:lnTo>
                  <a:lnTo>
                    <a:pt x="312420" y="403860"/>
                  </a:lnTo>
                  <a:cubicBezTo>
                    <a:pt x="319088" y="407670"/>
                    <a:pt x="326708" y="410528"/>
                    <a:pt x="335280" y="409575"/>
                  </a:cubicBezTo>
                  <a:cubicBezTo>
                    <a:pt x="356235" y="407670"/>
                    <a:pt x="371475" y="389573"/>
                    <a:pt x="369570" y="368618"/>
                  </a:cubicBezTo>
                  <a:cubicBezTo>
                    <a:pt x="369570" y="368618"/>
                    <a:pt x="369570" y="367665"/>
                    <a:pt x="369570" y="367665"/>
                  </a:cubicBezTo>
                  <a:cubicBezTo>
                    <a:pt x="372428" y="368618"/>
                    <a:pt x="376238" y="368618"/>
                    <a:pt x="379095" y="368618"/>
                  </a:cubicBezTo>
                  <a:cubicBezTo>
                    <a:pt x="400050" y="366713"/>
                    <a:pt x="415290" y="348615"/>
                    <a:pt x="413385" y="327660"/>
                  </a:cubicBezTo>
                  <a:cubicBezTo>
                    <a:pt x="413385" y="327660"/>
                    <a:pt x="413385" y="326707"/>
                    <a:pt x="413385" y="326707"/>
                  </a:cubicBezTo>
                  <a:cubicBezTo>
                    <a:pt x="416243" y="327660"/>
                    <a:pt x="420053" y="327660"/>
                    <a:pt x="422910" y="327660"/>
                  </a:cubicBezTo>
                  <a:cubicBezTo>
                    <a:pt x="443865" y="325755"/>
                    <a:pt x="459105" y="307658"/>
                    <a:pt x="457200" y="286703"/>
                  </a:cubicBezTo>
                  <a:cubicBezTo>
                    <a:pt x="457200" y="284798"/>
                    <a:pt x="456248" y="282893"/>
                    <a:pt x="456248" y="280988"/>
                  </a:cubicBezTo>
                  <a:cubicBezTo>
                    <a:pt x="461963" y="283845"/>
                    <a:pt x="468630" y="285750"/>
                    <a:pt x="476250" y="284798"/>
                  </a:cubicBezTo>
                  <a:cubicBezTo>
                    <a:pt x="497205" y="282893"/>
                    <a:pt x="512445" y="264795"/>
                    <a:pt x="510540" y="243840"/>
                  </a:cubicBezTo>
                  <a:cubicBezTo>
                    <a:pt x="511493" y="233363"/>
                    <a:pt x="506730" y="224790"/>
                    <a:pt x="500063" y="218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F915847-FC7A-4D8A-A0C9-834BD430C51B}"/>
                </a:ext>
              </a:extLst>
            </p:cNvPr>
            <p:cNvSpPr/>
            <p:nvPr/>
          </p:nvSpPr>
          <p:spPr>
            <a:xfrm>
              <a:off x="3443549" y="1016078"/>
              <a:ext cx="190574" cy="226769"/>
            </a:xfrm>
            <a:custGeom>
              <a:avLst/>
              <a:gdLst>
                <a:gd name="connsiteX0" fmla="*/ 190575 w 190574"/>
                <a:gd name="connsiteY0" fmla="*/ 179070 h 226769"/>
                <a:gd name="connsiteX1" fmla="*/ 117232 w 190574"/>
                <a:gd name="connsiteY1" fmla="*/ 223838 h 226769"/>
                <a:gd name="connsiteX2" fmla="*/ 91515 w 190574"/>
                <a:gd name="connsiteY2" fmla="*/ 217170 h 226769"/>
                <a:gd name="connsiteX3" fmla="*/ 2932 w 190574"/>
                <a:gd name="connsiteY3" fmla="*/ 70485 h 226769"/>
                <a:gd name="connsiteX4" fmla="*/ 9600 w 190574"/>
                <a:gd name="connsiteY4" fmla="*/ 44768 h 226769"/>
                <a:gd name="connsiteX5" fmla="*/ 82942 w 190574"/>
                <a:gd name="connsiteY5" fmla="*/ 0 h 226769"/>
                <a:gd name="connsiteX6" fmla="*/ 190575 w 190574"/>
                <a:gd name="connsiteY6" fmla="*/ 179070 h 22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74" h="226769">
                  <a:moveTo>
                    <a:pt x="190575" y="179070"/>
                  </a:moveTo>
                  <a:lnTo>
                    <a:pt x="117232" y="223838"/>
                  </a:lnTo>
                  <a:cubicBezTo>
                    <a:pt x="108660" y="229553"/>
                    <a:pt x="96277" y="226695"/>
                    <a:pt x="91515" y="217170"/>
                  </a:cubicBezTo>
                  <a:lnTo>
                    <a:pt x="2932" y="70485"/>
                  </a:lnTo>
                  <a:cubicBezTo>
                    <a:pt x="-2783" y="61913"/>
                    <a:pt x="75" y="49530"/>
                    <a:pt x="9600" y="44768"/>
                  </a:cubicBezTo>
                  <a:lnTo>
                    <a:pt x="82942" y="0"/>
                  </a:lnTo>
                  <a:lnTo>
                    <a:pt x="190575" y="1790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D8F5541-B4DE-46AC-B799-C5484458F363}"/>
                </a:ext>
              </a:extLst>
            </p:cNvPr>
            <p:cNvSpPr/>
            <p:nvPr/>
          </p:nvSpPr>
          <p:spPr>
            <a:xfrm>
              <a:off x="3113006" y="1093089"/>
              <a:ext cx="403007" cy="223979"/>
            </a:xfrm>
            <a:custGeom>
              <a:avLst/>
              <a:gdLst>
                <a:gd name="connsiteX0" fmla="*/ 322045 w 403007"/>
                <a:gd name="connsiteY0" fmla="*/ 12524 h 223979"/>
                <a:gd name="connsiteX1" fmla="*/ 122020 w 403007"/>
                <a:gd name="connsiteY1" fmla="*/ 1094 h 223979"/>
                <a:gd name="connsiteX2" fmla="*/ 117258 w 403007"/>
                <a:gd name="connsiteY2" fmla="*/ 142 h 223979"/>
                <a:gd name="connsiteX3" fmla="*/ 84873 w 403007"/>
                <a:gd name="connsiteY3" fmla="*/ 12524 h 223979"/>
                <a:gd name="connsiteX4" fmla="*/ 9625 w 403007"/>
                <a:gd name="connsiteY4" fmla="*/ 98249 h 223979"/>
                <a:gd name="connsiteX5" fmla="*/ 13435 w 403007"/>
                <a:gd name="connsiteY5" fmla="*/ 151589 h 223979"/>
                <a:gd name="connsiteX6" fmla="*/ 42010 w 403007"/>
                <a:gd name="connsiteY6" fmla="*/ 161114 h 223979"/>
                <a:gd name="connsiteX7" fmla="*/ 67728 w 403007"/>
                <a:gd name="connsiteY7" fmla="*/ 147779 h 223979"/>
                <a:gd name="connsiteX8" fmla="*/ 145833 w 403007"/>
                <a:gd name="connsiteY8" fmla="*/ 58244 h 223979"/>
                <a:gd name="connsiteX9" fmla="*/ 323950 w 403007"/>
                <a:gd name="connsiteY9" fmla="*/ 211597 h 223979"/>
                <a:gd name="connsiteX10" fmla="*/ 323950 w 403007"/>
                <a:gd name="connsiteY10" fmla="*/ 211597 h 223979"/>
                <a:gd name="connsiteX11" fmla="*/ 323950 w 403007"/>
                <a:gd name="connsiteY11" fmla="*/ 211597 h 223979"/>
                <a:gd name="connsiteX12" fmla="*/ 334428 w 403007"/>
                <a:gd name="connsiteY12" fmla="*/ 223979 h 223979"/>
                <a:gd name="connsiteX13" fmla="*/ 403008 w 403007"/>
                <a:gd name="connsiteY13" fmla="*/ 144922 h 223979"/>
                <a:gd name="connsiteX14" fmla="*/ 322045 w 403007"/>
                <a:gd name="connsiteY14" fmla="*/ 12524 h 22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3007" h="223979">
                  <a:moveTo>
                    <a:pt x="322045" y="12524"/>
                  </a:moveTo>
                  <a:cubicBezTo>
                    <a:pt x="242988" y="41099"/>
                    <a:pt x="185838" y="13477"/>
                    <a:pt x="122020" y="1094"/>
                  </a:cubicBezTo>
                  <a:cubicBezTo>
                    <a:pt x="121068" y="1094"/>
                    <a:pt x="117258" y="142"/>
                    <a:pt x="117258" y="142"/>
                  </a:cubicBezTo>
                  <a:cubicBezTo>
                    <a:pt x="105828" y="-811"/>
                    <a:pt x="93445" y="2999"/>
                    <a:pt x="84873" y="12524"/>
                  </a:cubicBezTo>
                  <a:lnTo>
                    <a:pt x="9625" y="98249"/>
                  </a:lnTo>
                  <a:cubicBezTo>
                    <a:pt x="-4662" y="114442"/>
                    <a:pt x="-2757" y="138254"/>
                    <a:pt x="13435" y="151589"/>
                  </a:cubicBezTo>
                  <a:cubicBezTo>
                    <a:pt x="22008" y="158257"/>
                    <a:pt x="31533" y="162067"/>
                    <a:pt x="42010" y="161114"/>
                  </a:cubicBezTo>
                  <a:cubicBezTo>
                    <a:pt x="51535" y="160162"/>
                    <a:pt x="61060" y="156352"/>
                    <a:pt x="67728" y="147779"/>
                  </a:cubicBezTo>
                  <a:cubicBezTo>
                    <a:pt x="67728" y="147779"/>
                    <a:pt x="145833" y="58244"/>
                    <a:pt x="145833" y="58244"/>
                  </a:cubicBezTo>
                  <a:lnTo>
                    <a:pt x="323950" y="211597"/>
                  </a:lnTo>
                  <a:lnTo>
                    <a:pt x="323950" y="211597"/>
                  </a:lnTo>
                  <a:lnTo>
                    <a:pt x="323950" y="211597"/>
                  </a:lnTo>
                  <a:cubicBezTo>
                    <a:pt x="328713" y="216359"/>
                    <a:pt x="330618" y="218264"/>
                    <a:pt x="334428" y="223979"/>
                  </a:cubicBezTo>
                  <a:lnTo>
                    <a:pt x="403008" y="144922"/>
                  </a:lnTo>
                  <a:lnTo>
                    <a:pt x="322045" y="125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4A3D7B-705B-45E2-94F1-510BFDEBDD60}"/>
              </a:ext>
            </a:extLst>
          </p:cNvPr>
          <p:cNvSpPr txBox="1"/>
          <p:nvPr/>
        </p:nvSpPr>
        <p:spPr>
          <a:xfrm>
            <a:off x="200569" y="4573273"/>
            <a:ext cx="1099377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Evidence-Based Medicine</a:t>
            </a:r>
          </a:p>
          <a:p>
            <a:pPr>
              <a:spcAft>
                <a:spcPts val="600"/>
              </a:spcAft>
            </a:pPr>
            <a:r>
              <a:rPr lang="en-US" sz="4400" b="1">
                <a:solidFill>
                  <a:schemeClr val="accent1"/>
                </a:solidFill>
                <a:latin typeface="Abadi Extra Light" panose="020B0204020104020204" pitchFamily="34" charset="0"/>
                <a:ea typeface="Arial Black" charset="0"/>
                <a:cs typeface="Arial Black" charset="0"/>
              </a:rPr>
              <a:t>An Overview </a:t>
            </a:r>
          </a:p>
        </p:txBody>
      </p:sp>
    </p:spTree>
    <p:extLst>
      <p:ext uri="{BB962C8B-B14F-4D97-AF65-F5344CB8AC3E}">
        <p14:creationId xmlns:p14="http://schemas.microsoft.com/office/powerpoint/2010/main" val="413725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uide to Evidence-Based Treatment Methods: An Indepth Study">
            <a:extLst>
              <a:ext uri="{FF2B5EF4-FFF2-40B4-BE49-F238E27FC236}">
                <a16:creationId xmlns:a16="http://schemas.microsoft.com/office/drawing/2014/main" id="{9C92E321-3E94-44DF-8BDE-03EDA7B4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97" y="627393"/>
            <a:ext cx="9269605" cy="52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38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Thought bubble with solid fill">
            <a:extLst>
              <a:ext uri="{FF2B5EF4-FFF2-40B4-BE49-F238E27FC236}">
                <a16:creationId xmlns:a16="http://schemas.microsoft.com/office/drawing/2014/main" id="{E668BD01-883E-4E38-A7CA-922E7F92C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7237" y="-1096195"/>
            <a:ext cx="6887046" cy="6702260"/>
          </a:xfrm>
          <a:prstGeom prst="rect">
            <a:avLst/>
          </a:prstGeom>
        </p:spPr>
      </p:pic>
      <p:pic>
        <p:nvPicPr>
          <p:cNvPr id="8" name="Graphic 7" descr="Doctor">
            <a:extLst>
              <a:ext uri="{FF2B5EF4-FFF2-40B4-BE49-F238E27FC236}">
                <a16:creationId xmlns:a16="http://schemas.microsoft.com/office/drawing/2014/main" id="{2085C93B-499B-4E0F-89C7-2D1943145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8907" y="2254935"/>
            <a:ext cx="4771748" cy="4771748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98D624A-1E84-4A34-9B6B-E719FF734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918857"/>
              </p:ext>
            </p:extLst>
          </p:nvPr>
        </p:nvGraphicFramePr>
        <p:xfrm>
          <a:off x="6096000" y="359228"/>
          <a:ext cx="2735978" cy="2204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7341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98FB1-3BE5-4DFD-BFA4-4F3CE73C1727}"/>
              </a:ext>
            </a:extLst>
          </p:cNvPr>
          <p:cNvSpPr txBox="1">
            <a:spLocks/>
          </p:cNvSpPr>
          <p:nvPr/>
        </p:nvSpPr>
        <p:spPr>
          <a:xfrm>
            <a:off x="457616" y="437255"/>
            <a:ext cx="1130166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Things to Consider when identifying sources of evidence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39D25-8004-4FE2-8B57-063BFE1FEC8E}"/>
              </a:ext>
            </a:extLst>
          </p:cNvPr>
          <p:cNvSpPr txBox="1">
            <a:spLocks/>
          </p:cNvSpPr>
          <p:nvPr/>
        </p:nvSpPr>
        <p:spPr>
          <a:xfrm>
            <a:off x="457199" y="2029443"/>
            <a:ext cx="11301663" cy="61097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</a:rPr>
              <a:t>Not all research articles are created equal!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</a:rPr>
              <a:t>Specific study designs help answer specific research questions</a:t>
            </a:r>
          </a:p>
          <a:p>
            <a:pPr marL="0" indent="0">
              <a:buNone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24FD8E-DE81-4D0A-96C2-123709C8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56" y="3245618"/>
            <a:ext cx="7287147" cy="302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1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erarchy of Evidence Resources - Nursing - Research Guides at University  of Michigan Library">
            <a:extLst>
              <a:ext uri="{FF2B5EF4-FFF2-40B4-BE49-F238E27FC236}">
                <a16:creationId xmlns:a16="http://schemas.microsoft.com/office/drawing/2014/main" id="{AB6812F3-6F99-4A48-824D-B63B04D2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8537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6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F0F6D3-7D31-433F-A1EA-1C219594E9A1}"/>
              </a:ext>
            </a:extLst>
          </p:cNvPr>
          <p:cNvSpPr/>
          <p:nvPr/>
        </p:nvSpPr>
        <p:spPr>
          <a:xfrm>
            <a:off x="0" y="0"/>
            <a:ext cx="12192000" cy="634365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7D37679-E29F-484E-B505-63BC49DCD724}"/>
              </a:ext>
            </a:extLst>
          </p:cNvPr>
          <p:cNvSpPr txBox="1">
            <a:spLocks/>
          </p:cNvSpPr>
          <p:nvPr/>
        </p:nvSpPr>
        <p:spPr>
          <a:xfrm>
            <a:off x="4691744" y="4390186"/>
            <a:ext cx="2808514" cy="13566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>
                <a:latin typeface="Abadi Extra Light" panose="020B0204020104020204" pitchFamily="34" charset="0"/>
              </a:rPr>
              <a:t>Research Syntheses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DB0F1-4B88-4CBF-AD16-03C0650609E5}"/>
              </a:ext>
            </a:extLst>
          </p:cNvPr>
          <p:cNvSpPr txBox="1"/>
          <p:nvPr/>
        </p:nvSpPr>
        <p:spPr>
          <a:xfrm>
            <a:off x="961447" y="4390186"/>
            <a:ext cx="280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badi Extra Light" panose="020B0204020104020204" pitchFamily="34" charset="0"/>
              </a:rPr>
              <a:t>Primary Original Research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C34B87B-AA8C-4F47-A721-F21C8910E90C}"/>
              </a:ext>
            </a:extLst>
          </p:cNvPr>
          <p:cNvSpPr txBox="1">
            <a:spLocks/>
          </p:cNvSpPr>
          <p:nvPr/>
        </p:nvSpPr>
        <p:spPr>
          <a:xfrm>
            <a:off x="8422041" y="4388316"/>
            <a:ext cx="2808514" cy="13566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>
                <a:latin typeface="Abadi Extra Light" panose="020B0204020104020204" pitchFamily="34" charset="0"/>
              </a:rPr>
              <a:t>Research Summaries  </a:t>
            </a:r>
          </a:p>
        </p:txBody>
      </p:sp>
      <p:pic>
        <p:nvPicPr>
          <p:cNvPr id="9" name="Graphic 8" descr="Microscope with solid fill">
            <a:extLst>
              <a:ext uri="{FF2B5EF4-FFF2-40B4-BE49-F238E27FC236}">
                <a16:creationId xmlns:a16="http://schemas.microsoft.com/office/drawing/2014/main" id="{8B8653E8-B293-4978-BC3C-752616D4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312" y="1819922"/>
            <a:ext cx="2184081" cy="2184081"/>
          </a:xfrm>
          <a:prstGeom prst="rect">
            <a:avLst/>
          </a:prstGeom>
        </p:spPr>
      </p:pic>
      <p:pic>
        <p:nvPicPr>
          <p:cNvPr id="11" name="Graphic 10" descr="Network diagram with solid fill">
            <a:extLst>
              <a:ext uri="{FF2B5EF4-FFF2-40B4-BE49-F238E27FC236}">
                <a16:creationId xmlns:a16="http://schemas.microsoft.com/office/drawing/2014/main" id="{149017E8-BFF5-49B2-8113-0F9B6BCBF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3959" y="2025608"/>
            <a:ext cx="2184081" cy="2184081"/>
          </a:xfrm>
          <a:prstGeom prst="rect">
            <a:avLst/>
          </a:prstGeom>
        </p:spPr>
      </p:pic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DF7A9D9F-E24E-48FB-8E7E-2CAE271E7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38607" y="2017120"/>
            <a:ext cx="2184081" cy="21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5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Hexagon 62">
            <a:extLst>
              <a:ext uri="{FF2B5EF4-FFF2-40B4-BE49-F238E27FC236}">
                <a16:creationId xmlns:a16="http://schemas.microsoft.com/office/drawing/2014/main" id="{257BDAEC-D104-47A6-BE96-6EB754BD78D4}"/>
              </a:ext>
            </a:extLst>
          </p:cNvPr>
          <p:cNvSpPr/>
          <p:nvPr/>
        </p:nvSpPr>
        <p:spPr>
          <a:xfrm>
            <a:off x="8775319" y="1138095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F7452D1D-966B-4DFA-B2F7-075053FC48BE}"/>
              </a:ext>
            </a:extLst>
          </p:cNvPr>
          <p:cNvSpPr/>
          <p:nvPr/>
        </p:nvSpPr>
        <p:spPr>
          <a:xfrm>
            <a:off x="5474964" y="3264569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9011ED40-9640-484B-AF32-8F8761188D60}"/>
              </a:ext>
            </a:extLst>
          </p:cNvPr>
          <p:cNvSpPr/>
          <p:nvPr/>
        </p:nvSpPr>
        <p:spPr>
          <a:xfrm>
            <a:off x="7697209" y="387525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FE5CC1EA-4F93-461E-AA90-20538E996B82}"/>
              </a:ext>
            </a:extLst>
          </p:cNvPr>
          <p:cNvSpPr/>
          <p:nvPr/>
        </p:nvSpPr>
        <p:spPr>
          <a:xfrm>
            <a:off x="9876899" y="404590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Graphic 67" descr="Brain in head">
            <a:extLst>
              <a:ext uri="{FF2B5EF4-FFF2-40B4-BE49-F238E27FC236}">
                <a16:creationId xmlns:a16="http://schemas.microsoft.com/office/drawing/2014/main" id="{B1C37F64-C6FB-4192-90A2-85F8A723E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824" y="2256201"/>
            <a:ext cx="914400" cy="914400"/>
          </a:xfrm>
          <a:prstGeom prst="rect">
            <a:avLst/>
          </a:prstGeom>
        </p:spPr>
      </p:pic>
      <p:sp>
        <p:nvSpPr>
          <p:cNvPr id="69" name="Hexagon 68">
            <a:extLst>
              <a:ext uri="{FF2B5EF4-FFF2-40B4-BE49-F238E27FC236}">
                <a16:creationId xmlns:a16="http://schemas.microsoft.com/office/drawing/2014/main" id="{BC3591FD-4F49-4DC8-8F3F-7F2DEB91A6B3}"/>
              </a:ext>
            </a:extLst>
          </p:cNvPr>
          <p:cNvSpPr/>
          <p:nvPr/>
        </p:nvSpPr>
        <p:spPr>
          <a:xfrm>
            <a:off x="4370781" y="1101803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Hexagon 69">
            <a:extLst>
              <a:ext uri="{FF2B5EF4-FFF2-40B4-BE49-F238E27FC236}">
                <a16:creationId xmlns:a16="http://schemas.microsoft.com/office/drawing/2014/main" id="{69D9D368-67DA-4CEC-876C-75B06E53FBC3}"/>
              </a:ext>
            </a:extLst>
          </p:cNvPr>
          <p:cNvSpPr/>
          <p:nvPr/>
        </p:nvSpPr>
        <p:spPr>
          <a:xfrm>
            <a:off x="5480424" y="1811189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46E1FE23-C320-4114-8AB0-6147107B43F1}"/>
              </a:ext>
            </a:extLst>
          </p:cNvPr>
          <p:cNvSpPr/>
          <p:nvPr/>
        </p:nvSpPr>
        <p:spPr>
          <a:xfrm>
            <a:off x="6574827" y="2567238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9E85F441-F759-47C5-96A9-E408CA7AA10E}"/>
              </a:ext>
            </a:extLst>
          </p:cNvPr>
          <p:cNvSpPr/>
          <p:nvPr/>
        </p:nvSpPr>
        <p:spPr>
          <a:xfrm>
            <a:off x="6590067" y="1101803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CD7CE3DA-4543-44FB-A2FA-6594D82EF1D1}"/>
              </a:ext>
            </a:extLst>
          </p:cNvPr>
          <p:cNvSpPr/>
          <p:nvPr/>
        </p:nvSpPr>
        <p:spPr>
          <a:xfrm>
            <a:off x="9893415" y="1850958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CA0AAC5A-DF1F-40E5-8E3C-59D6670EB332}"/>
              </a:ext>
            </a:extLst>
          </p:cNvPr>
          <p:cNvSpPr/>
          <p:nvPr/>
        </p:nvSpPr>
        <p:spPr>
          <a:xfrm>
            <a:off x="10987502" y="2560501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Hexagon 76">
            <a:extLst>
              <a:ext uri="{FF2B5EF4-FFF2-40B4-BE49-F238E27FC236}">
                <a16:creationId xmlns:a16="http://schemas.microsoft.com/office/drawing/2014/main" id="{1C400EB5-00CC-423D-839A-76662EEAD935}"/>
              </a:ext>
            </a:extLst>
          </p:cNvPr>
          <p:cNvSpPr/>
          <p:nvPr/>
        </p:nvSpPr>
        <p:spPr>
          <a:xfrm>
            <a:off x="7684042" y="1848563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id="{FA37D6B0-1033-44B6-BC01-D26657E61C9F}"/>
              </a:ext>
            </a:extLst>
          </p:cNvPr>
          <p:cNvSpPr/>
          <p:nvPr/>
        </p:nvSpPr>
        <p:spPr>
          <a:xfrm>
            <a:off x="8790381" y="-335100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Hexagon 78">
            <a:extLst>
              <a:ext uri="{FF2B5EF4-FFF2-40B4-BE49-F238E27FC236}">
                <a16:creationId xmlns:a16="http://schemas.microsoft.com/office/drawing/2014/main" id="{35A6A763-ABDB-4E4F-90D5-C9193B251B99}"/>
              </a:ext>
            </a:extLst>
          </p:cNvPr>
          <p:cNvSpPr/>
          <p:nvPr/>
        </p:nvSpPr>
        <p:spPr>
          <a:xfrm>
            <a:off x="8790381" y="2560501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Hexagon 79">
            <a:extLst>
              <a:ext uri="{FF2B5EF4-FFF2-40B4-BE49-F238E27FC236}">
                <a16:creationId xmlns:a16="http://schemas.microsoft.com/office/drawing/2014/main" id="{08B992C4-8D0F-447A-AE4B-A06BC851177A}"/>
              </a:ext>
            </a:extLst>
          </p:cNvPr>
          <p:cNvSpPr/>
          <p:nvPr/>
        </p:nvSpPr>
        <p:spPr>
          <a:xfrm>
            <a:off x="10988673" y="-335100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Hexagon 80">
            <a:extLst>
              <a:ext uri="{FF2B5EF4-FFF2-40B4-BE49-F238E27FC236}">
                <a16:creationId xmlns:a16="http://schemas.microsoft.com/office/drawing/2014/main" id="{2221D8C2-C18A-4AA3-B607-E39B8E22E4B5}"/>
              </a:ext>
            </a:extLst>
          </p:cNvPr>
          <p:cNvSpPr/>
          <p:nvPr/>
        </p:nvSpPr>
        <p:spPr>
          <a:xfrm>
            <a:off x="10988673" y="1110150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Graphic 81" descr="DNA">
            <a:extLst>
              <a:ext uri="{FF2B5EF4-FFF2-40B4-BE49-F238E27FC236}">
                <a16:creationId xmlns:a16="http://schemas.microsoft.com/office/drawing/2014/main" id="{D1DDB856-BA1C-4A45-BB87-EF0E02998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43461">
            <a:off x="5713980" y="2045709"/>
            <a:ext cx="914400" cy="914400"/>
          </a:xfrm>
          <a:prstGeom prst="rect">
            <a:avLst/>
          </a:prstGeom>
        </p:spPr>
      </p:pic>
      <p:pic>
        <p:nvPicPr>
          <p:cNvPr id="83" name="Graphic 82" descr="First aid kit">
            <a:extLst>
              <a:ext uri="{FF2B5EF4-FFF2-40B4-BE49-F238E27FC236}">
                <a16:creationId xmlns:a16="http://schemas.microsoft.com/office/drawing/2014/main" id="{B14AB165-00CF-4FC5-9D46-C4B9C62EA9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0222" y="642298"/>
            <a:ext cx="914400" cy="914400"/>
          </a:xfrm>
          <a:prstGeom prst="rect">
            <a:avLst/>
          </a:prstGeom>
        </p:spPr>
      </p:pic>
      <p:pic>
        <p:nvPicPr>
          <p:cNvPr id="84" name="Graphic 83" descr="Heart with pulse">
            <a:extLst>
              <a:ext uri="{FF2B5EF4-FFF2-40B4-BE49-F238E27FC236}">
                <a16:creationId xmlns:a16="http://schemas.microsoft.com/office/drawing/2014/main" id="{9B677096-59AE-4F56-B0FF-18581656B2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4338" y="1393758"/>
            <a:ext cx="914400" cy="914400"/>
          </a:xfrm>
          <a:prstGeom prst="rect">
            <a:avLst/>
          </a:prstGeom>
        </p:spPr>
      </p:pic>
      <p:pic>
        <p:nvPicPr>
          <p:cNvPr id="85" name="Graphic 84" descr="Medical">
            <a:extLst>
              <a:ext uri="{FF2B5EF4-FFF2-40B4-BE49-F238E27FC236}">
                <a16:creationId xmlns:a16="http://schemas.microsoft.com/office/drawing/2014/main" id="{4B34B5C6-DFFD-4F33-A420-FBE68B7686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35503" y="2081161"/>
            <a:ext cx="914400" cy="914400"/>
          </a:xfrm>
          <a:prstGeom prst="rect">
            <a:avLst/>
          </a:prstGeom>
        </p:spPr>
      </p:pic>
      <p:pic>
        <p:nvPicPr>
          <p:cNvPr id="86" name="Graphic 85" descr="Needle">
            <a:extLst>
              <a:ext uri="{FF2B5EF4-FFF2-40B4-BE49-F238E27FC236}">
                <a16:creationId xmlns:a16="http://schemas.microsoft.com/office/drawing/2014/main" id="{DF4AC027-9E74-46CC-A82B-12F40B6CB5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17273" y="-106654"/>
            <a:ext cx="914400" cy="914400"/>
          </a:xfrm>
          <a:prstGeom prst="rect">
            <a:avLst/>
          </a:prstGeom>
        </p:spPr>
      </p:pic>
      <p:pic>
        <p:nvPicPr>
          <p:cNvPr id="87" name="Graphic 86" descr="Stethoscope">
            <a:extLst>
              <a:ext uri="{FF2B5EF4-FFF2-40B4-BE49-F238E27FC236}">
                <a16:creationId xmlns:a16="http://schemas.microsoft.com/office/drawing/2014/main" id="{8E04A2DB-C30D-4C5D-8868-A413823F8B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68090" y="675734"/>
            <a:ext cx="914400" cy="914400"/>
          </a:xfrm>
          <a:prstGeom prst="rect">
            <a:avLst/>
          </a:prstGeom>
        </p:spPr>
      </p:pic>
      <p:pic>
        <p:nvPicPr>
          <p:cNvPr id="88" name="Graphic 87" descr="Medicine">
            <a:extLst>
              <a:ext uri="{FF2B5EF4-FFF2-40B4-BE49-F238E27FC236}">
                <a16:creationId xmlns:a16="http://schemas.microsoft.com/office/drawing/2014/main" id="{04CCCEE6-3DA8-4088-A4B7-ABB66A36EE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34150" y="1386096"/>
            <a:ext cx="914400" cy="914400"/>
          </a:xfrm>
          <a:prstGeom prst="rect">
            <a:avLst/>
          </a:prstGeom>
        </p:spPr>
      </p:pic>
      <p:pic>
        <p:nvPicPr>
          <p:cNvPr id="89" name="Graphic 88" descr="Pyramid with levels">
            <a:extLst>
              <a:ext uri="{FF2B5EF4-FFF2-40B4-BE49-F238E27FC236}">
                <a16:creationId xmlns:a16="http://schemas.microsoft.com/office/drawing/2014/main" id="{2486799D-50E4-4139-B917-DC0D325349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35034" y="1333092"/>
            <a:ext cx="914400" cy="914400"/>
          </a:xfrm>
          <a:prstGeom prst="rect">
            <a:avLst/>
          </a:prstGeom>
        </p:spPr>
      </p:pic>
      <p:pic>
        <p:nvPicPr>
          <p:cNvPr id="90" name="Graphic 89" descr="Cycle with people">
            <a:extLst>
              <a:ext uri="{FF2B5EF4-FFF2-40B4-BE49-F238E27FC236}">
                <a16:creationId xmlns:a16="http://schemas.microsoft.com/office/drawing/2014/main" id="{6517BC34-5B73-4E9E-B2B1-C1598E1942F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015692" y="2795838"/>
            <a:ext cx="914400" cy="914400"/>
          </a:xfrm>
          <a:prstGeom prst="rect">
            <a:avLst/>
          </a:prstGeom>
        </p:spPr>
      </p:pic>
      <p:pic>
        <p:nvPicPr>
          <p:cNvPr id="91" name="Graphic 90" descr="Document">
            <a:extLst>
              <a:ext uri="{FF2B5EF4-FFF2-40B4-BE49-F238E27FC236}">
                <a16:creationId xmlns:a16="http://schemas.microsoft.com/office/drawing/2014/main" id="{C8AAADE8-CD6D-49F3-9CF6-CD8CD9A358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194341" y="1344669"/>
            <a:ext cx="914400" cy="9144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08D72D0F-A0A9-4FB5-9846-3FDF3759554E}"/>
              </a:ext>
            </a:extLst>
          </p:cNvPr>
          <p:cNvSpPr txBox="1"/>
          <p:nvPr/>
        </p:nvSpPr>
        <p:spPr>
          <a:xfrm>
            <a:off x="6521494" y="2890834"/>
            <a:ext cx="15087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rgbClr val="DA884A"/>
                </a:solidFill>
              </a:rPr>
              <a:t>CLINICAL </a:t>
            </a:r>
            <a:r>
              <a:rPr lang="en-US">
                <a:solidFill>
                  <a:srgbClr val="DA884A"/>
                </a:solidFill>
              </a:rPr>
              <a:t>EXPERIENCE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13B8DA9-2EB2-4277-9796-49FDD23A86B4}"/>
              </a:ext>
            </a:extLst>
          </p:cNvPr>
          <p:cNvSpPr txBox="1"/>
          <p:nvPr/>
        </p:nvSpPr>
        <p:spPr>
          <a:xfrm>
            <a:off x="9824842" y="2179743"/>
            <a:ext cx="150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DA884A"/>
                </a:solidFill>
              </a:rPr>
              <a:t>RESEARCH</a:t>
            </a:r>
            <a:br>
              <a:rPr lang="en-US">
                <a:solidFill>
                  <a:srgbClr val="DA884A"/>
                </a:solidFill>
              </a:rPr>
            </a:br>
            <a:r>
              <a:rPr lang="en-US">
                <a:solidFill>
                  <a:srgbClr val="DA884A"/>
                </a:solidFill>
              </a:rPr>
              <a:t>EVIDENCE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FCCCEA-1C50-43ED-B960-F6C53B8F9A54}"/>
              </a:ext>
            </a:extLst>
          </p:cNvPr>
          <p:cNvSpPr txBox="1"/>
          <p:nvPr/>
        </p:nvSpPr>
        <p:spPr>
          <a:xfrm>
            <a:off x="8718519" y="31723"/>
            <a:ext cx="150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DA884A"/>
                </a:solidFill>
              </a:rPr>
              <a:t>PATIENT</a:t>
            </a:r>
            <a:br>
              <a:rPr lang="en-US">
                <a:solidFill>
                  <a:srgbClr val="DA884A"/>
                </a:solidFill>
              </a:rPr>
            </a:br>
            <a:r>
              <a:rPr lang="en-US">
                <a:solidFill>
                  <a:srgbClr val="DA884A"/>
                </a:solidFill>
              </a:rPr>
              <a:t>VALUES</a:t>
            </a:r>
          </a:p>
        </p:txBody>
      </p:sp>
      <p:sp>
        <p:nvSpPr>
          <p:cNvPr id="95" name="Hexagon 94">
            <a:extLst>
              <a:ext uri="{FF2B5EF4-FFF2-40B4-BE49-F238E27FC236}">
                <a16:creationId xmlns:a16="http://schemas.microsoft.com/office/drawing/2014/main" id="{4789322C-8FF0-43E5-9AA5-6EF9A670BFD7}"/>
              </a:ext>
            </a:extLst>
          </p:cNvPr>
          <p:cNvSpPr/>
          <p:nvPr/>
        </p:nvSpPr>
        <p:spPr>
          <a:xfrm>
            <a:off x="3265881" y="1838902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Hexagon 95">
            <a:extLst>
              <a:ext uri="{FF2B5EF4-FFF2-40B4-BE49-F238E27FC236}">
                <a16:creationId xmlns:a16="http://schemas.microsoft.com/office/drawing/2014/main" id="{7E7F1279-A2CA-459F-A8DA-DF9E5C5CA861}"/>
              </a:ext>
            </a:extLst>
          </p:cNvPr>
          <p:cNvSpPr/>
          <p:nvPr/>
        </p:nvSpPr>
        <p:spPr>
          <a:xfrm>
            <a:off x="4375524" y="2548288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id="{28261DA0-43F6-4A6D-A2D0-0B93D0F7B045}"/>
              </a:ext>
            </a:extLst>
          </p:cNvPr>
          <p:cNvSpPr/>
          <p:nvPr/>
        </p:nvSpPr>
        <p:spPr>
          <a:xfrm>
            <a:off x="7685481" y="3297600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Graphic 97" descr="Checklist">
            <a:extLst>
              <a:ext uri="{FF2B5EF4-FFF2-40B4-BE49-F238E27FC236}">
                <a16:creationId xmlns:a16="http://schemas.microsoft.com/office/drawing/2014/main" id="{5DABE4D1-31B6-41A8-948F-13F36C3D196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48894" y="2032679"/>
            <a:ext cx="914400" cy="914400"/>
          </a:xfrm>
          <a:prstGeom prst="rect">
            <a:avLst/>
          </a:prstGeom>
        </p:spPr>
      </p:pic>
      <p:sp>
        <p:nvSpPr>
          <p:cNvPr id="99" name="Hexagon 98">
            <a:extLst>
              <a:ext uri="{FF2B5EF4-FFF2-40B4-BE49-F238E27FC236}">
                <a16:creationId xmlns:a16="http://schemas.microsoft.com/office/drawing/2014/main" id="{A49B6B99-7CC7-4CB5-B627-3894C6FBBC0A}"/>
              </a:ext>
            </a:extLst>
          </p:cNvPr>
          <p:cNvSpPr/>
          <p:nvPr/>
        </p:nvSpPr>
        <p:spPr>
          <a:xfrm>
            <a:off x="5475681" y="374888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Hexagon 99">
            <a:extLst>
              <a:ext uri="{FF2B5EF4-FFF2-40B4-BE49-F238E27FC236}">
                <a16:creationId xmlns:a16="http://schemas.microsoft.com/office/drawing/2014/main" id="{7F0297C9-D502-4ED6-8042-DF79FB198BFB}"/>
              </a:ext>
            </a:extLst>
          </p:cNvPr>
          <p:cNvSpPr/>
          <p:nvPr/>
        </p:nvSpPr>
        <p:spPr>
          <a:xfrm>
            <a:off x="8798001" y="4008068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Graphic 100" descr="Chat">
            <a:extLst>
              <a:ext uri="{FF2B5EF4-FFF2-40B4-BE49-F238E27FC236}">
                <a16:creationId xmlns:a16="http://schemas.microsoft.com/office/drawing/2014/main" id="{BB81530F-1B3E-45C8-828B-5F51B3E4B6A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003149" y="4231615"/>
            <a:ext cx="914400" cy="914400"/>
          </a:xfrm>
          <a:prstGeom prst="rect">
            <a:avLst/>
          </a:prstGeom>
        </p:spPr>
      </p:pic>
      <p:pic>
        <p:nvPicPr>
          <p:cNvPr id="102" name="Graphic 101" descr="Microscope">
            <a:extLst>
              <a:ext uri="{FF2B5EF4-FFF2-40B4-BE49-F238E27FC236}">
                <a16:creationId xmlns:a16="http://schemas.microsoft.com/office/drawing/2014/main" id="{8293CD42-10C4-4AFA-809F-F8E00A75C1C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579947" y="2760348"/>
            <a:ext cx="914400" cy="914400"/>
          </a:xfrm>
          <a:prstGeom prst="rect">
            <a:avLst/>
          </a:prstGeom>
        </p:spPr>
      </p:pic>
      <p:pic>
        <p:nvPicPr>
          <p:cNvPr id="103" name="Graphic 102" descr="Heartbeat">
            <a:extLst>
              <a:ext uri="{FF2B5EF4-FFF2-40B4-BE49-F238E27FC236}">
                <a16:creationId xmlns:a16="http://schemas.microsoft.com/office/drawing/2014/main" id="{432E396F-2E2A-4B1E-88C7-F05323EC913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710726" y="3536051"/>
            <a:ext cx="914400" cy="914400"/>
          </a:xfrm>
          <a:prstGeom prst="rect">
            <a:avLst/>
          </a:prstGeom>
        </p:spPr>
      </p:pic>
      <p:sp>
        <p:nvSpPr>
          <p:cNvPr id="104" name="Hexagon 103">
            <a:extLst>
              <a:ext uri="{FF2B5EF4-FFF2-40B4-BE49-F238E27FC236}">
                <a16:creationId xmlns:a16="http://schemas.microsoft.com/office/drawing/2014/main" id="{E702C351-404E-49DF-9D7C-956564CC2AA2}"/>
              </a:ext>
            </a:extLst>
          </p:cNvPr>
          <p:cNvSpPr/>
          <p:nvPr/>
        </p:nvSpPr>
        <p:spPr>
          <a:xfrm>
            <a:off x="9899013" y="3295049"/>
            <a:ext cx="1371600" cy="1371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 descr="User">
            <a:extLst>
              <a:ext uri="{FF2B5EF4-FFF2-40B4-BE49-F238E27FC236}">
                <a16:creationId xmlns:a16="http://schemas.microsoft.com/office/drawing/2014/main" id="{D55BE9A0-0F7C-493B-9F35-5C7C2F5AB73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127613" y="3578657"/>
            <a:ext cx="914400" cy="914400"/>
          </a:xfrm>
          <a:prstGeom prst="rect">
            <a:avLst/>
          </a:prstGeom>
        </p:spPr>
      </p:pic>
      <p:pic>
        <p:nvPicPr>
          <p:cNvPr id="106" name="Graphic 105" descr="Eye dropper">
            <a:extLst>
              <a:ext uri="{FF2B5EF4-FFF2-40B4-BE49-F238E27FC236}">
                <a16:creationId xmlns:a16="http://schemas.microsoft.com/office/drawing/2014/main" id="{0D40D34E-3D75-4390-9294-F08C9981B04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209341" y="2762963"/>
            <a:ext cx="914400" cy="914400"/>
          </a:xfrm>
          <a:prstGeom prst="rect">
            <a:avLst/>
          </a:prstGeom>
        </p:spPr>
      </p:pic>
      <p:pic>
        <p:nvPicPr>
          <p:cNvPr id="107" name="Graphic 106" descr="Doctor">
            <a:extLst>
              <a:ext uri="{FF2B5EF4-FFF2-40B4-BE49-F238E27FC236}">
                <a16:creationId xmlns:a16="http://schemas.microsoft.com/office/drawing/2014/main" id="{78066BA2-0F47-4143-BDB0-16AF575DAA1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903771" y="3498457"/>
            <a:ext cx="914400" cy="914400"/>
          </a:xfrm>
          <a:prstGeom prst="rect">
            <a:avLst/>
          </a:prstGeom>
        </p:spPr>
      </p:pic>
      <p:grpSp>
        <p:nvGrpSpPr>
          <p:cNvPr id="108" name="Graphic 18" descr="Handshake">
            <a:extLst>
              <a:ext uri="{FF2B5EF4-FFF2-40B4-BE49-F238E27FC236}">
                <a16:creationId xmlns:a16="http://schemas.microsoft.com/office/drawing/2014/main" id="{FBC9A6EB-38CC-425D-9270-CFA116E8A9DB}"/>
              </a:ext>
            </a:extLst>
          </p:cNvPr>
          <p:cNvGrpSpPr/>
          <p:nvPr/>
        </p:nvGrpSpPr>
        <p:grpSpPr>
          <a:xfrm>
            <a:off x="5696337" y="644580"/>
            <a:ext cx="914400" cy="914400"/>
            <a:chOff x="2763539" y="807481"/>
            <a:chExt cx="914400" cy="914400"/>
          </a:xfrm>
          <a:solidFill>
            <a:schemeClr val="bg1"/>
          </a:solidFill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84F3533-8F45-4E74-9516-5C7452DDA553}"/>
                </a:ext>
              </a:extLst>
            </p:cNvPr>
            <p:cNvSpPr/>
            <p:nvPr/>
          </p:nvSpPr>
          <p:spPr>
            <a:xfrm>
              <a:off x="3170560" y="1416432"/>
              <a:ext cx="74640" cy="80658"/>
            </a:xfrm>
            <a:custGeom>
              <a:avLst/>
              <a:gdLst>
                <a:gd name="connsiteX0" fmla="*/ 20651 w 74640"/>
                <a:gd name="connsiteY0" fmla="*/ 80659 h 80658"/>
                <a:gd name="connsiteX1" fmla="*/ 6364 w 74640"/>
                <a:gd name="connsiteY1" fmla="*/ 75896 h 80658"/>
                <a:gd name="connsiteX2" fmla="*/ 4459 w 74640"/>
                <a:gd name="connsiteY2" fmla="*/ 49226 h 80658"/>
                <a:gd name="connsiteX3" fmla="*/ 41606 w 74640"/>
                <a:gd name="connsiteY3" fmla="*/ 6364 h 80658"/>
                <a:gd name="connsiteX4" fmla="*/ 68276 w 74640"/>
                <a:gd name="connsiteY4" fmla="*/ 4459 h 80658"/>
                <a:gd name="connsiteX5" fmla="*/ 70181 w 74640"/>
                <a:gd name="connsiteY5" fmla="*/ 31129 h 80658"/>
                <a:gd name="connsiteX6" fmla="*/ 33034 w 74640"/>
                <a:gd name="connsiteY6" fmla="*/ 73991 h 80658"/>
                <a:gd name="connsiteX7" fmla="*/ 20651 w 74640"/>
                <a:gd name="connsiteY7" fmla="*/ 80659 h 8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40" h="80658">
                  <a:moveTo>
                    <a:pt x="20651" y="80659"/>
                  </a:moveTo>
                  <a:cubicBezTo>
                    <a:pt x="15889" y="80659"/>
                    <a:pt x="10174" y="79706"/>
                    <a:pt x="6364" y="75896"/>
                  </a:cubicBezTo>
                  <a:cubicBezTo>
                    <a:pt x="-1256" y="69229"/>
                    <a:pt x="-2209" y="56846"/>
                    <a:pt x="4459" y="49226"/>
                  </a:cubicBezTo>
                  <a:lnTo>
                    <a:pt x="41606" y="6364"/>
                  </a:lnTo>
                  <a:cubicBezTo>
                    <a:pt x="48274" y="-1256"/>
                    <a:pt x="60656" y="-2209"/>
                    <a:pt x="68276" y="4459"/>
                  </a:cubicBezTo>
                  <a:cubicBezTo>
                    <a:pt x="75896" y="11126"/>
                    <a:pt x="76849" y="23509"/>
                    <a:pt x="70181" y="31129"/>
                  </a:cubicBezTo>
                  <a:lnTo>
                    <a:pt x="33034" y="73991"/>
                  </a:lnTo>
                  <a:cubicBezTo>
                    <a:pt x="30176" y="77801"/>
                    <a:pt x="25414" y="79706"/>
                    <a:pt x="20651" y="806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9CDEDEC-9A07-4BBF-9BF2-531364D38B3A}"/>
                </a:ext>
              </a:extLst>
            </p:cNvPr>
            <p:cNvSpPr/>
            <p:nvPr/>
          </p:nvSpPr>
          <p:spPr>
            <a:xfrm>
              <a:off x="3107230" y="1377867"/>
              <a:ext cx="90810" cy="97554"/>
            </a:xfrm>
            <a:custGeom>
              <a:avLst/>
              <a:gdLst>
                <a:gd name="connsiteX0" fmla="*/ 25879 w 90810"/>
                <a:gd name="connsiteY0" fmla="*/ 97316 h 97554"/>
                <a:gd name="connsiteX1" fmla="*/ 7781 w 90810"/>
                <a:gd name="connsiteY1" fmla="*/ 91601 h 97554"/>
                <a:gd name="connsiteX2" fmla="*/ 5876 w 90810"/>
                <a:gd name="connsiteY2" fmla="*/ 58264 h 97554"/>
                <a:gd name="connsiteX3" fmla="*/ 49691 w 90810"/>
                <a:gd name="connsiteY3" fmla="*/ 7781 h 97554"/>
                <a:gd name="connsiteX4" fmla="*/ 83029 w 90810"/>
                <a:gd name="connsiteY4" fmla="*/ 5876 h 97554"/>
                <a:gd name="connsiteX5" fmla="*/ 84934 w 90810"/>
                <a:gd name="connsiteY5" fmla="*/ 39214 h 97554"/>
                <a:gd name="connsiteX6" fmla="*/ 41119 w 90810"/>
                <a:gd name="connsiteY6" fmla="*/ 89696 h 97554"/>
                <a:gd name="connsiteX7" fmla="*/ 25879 w 90810"/>
                <a:gd name="connsiteY7" fmla="*/ 97316 h 9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10" h="97554">
                  <a:moveTo>
                    <a:pt x="25879" y="97316"/>
                  </a:moveTo>
                  <a:cubicBezTo>
                    <a:pt x="19211" y="98269"/>
                    <a:pt x="13496" y="96364"/>
                    <a:pt x="7781" y="91601"/>
                  </a:cubicBezTo>
                  <a:cubicBezTo>
                    <a:pt x="-1744" y="83029"/>
                    <a:pt x="-2696" y="67789"/>
                    <a:pt x="5876" y="58264"/>
                  </a:cubicBezTo>
                  <a:lnTo>
                    <a:pt x="49691" y="7781"/>
                  </a:lnTo>
                  <a:cubicBezTo>
                    <a:pt x="58264" y="-1744"/>
                    <a:pt x="73504" y="-2696"/>
                    <a:pt x="83029" y="5876"/>
                  </a:cubicBezTo>
                  <a:cubicBezTo>
                    <a:pt x="92554" y="14449"/>
                    <a:pt x="93506" y="29689"/>
                    <a:pt x="84934" y="39214"/>
                  </a:cubicBezTo>
                  <a:lnTo>
                    <a:pt x="41119" y="89696"/>
                  </a:lnTo>
                  <a:cubicBezTo>
                    <a:pt x="37309" y="94459"/>
                    <a:pt x="31594" y="97316"/>
                    <a:pt x="25879" y="9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AC6654E-29DB-4DA5-9987-27EEE3014AB3}"/>
                </a:ext>
              </a:extLst>
            </p:cNvPr>
            <p:cNvSpPr/>
            <p:nvPr/>
          </p:nvSpPr>
          <p:spPr>
            <a:xfrm>
              <a:off x="3042405" y="1333045"/>
              <a:ext cx="100443" cy="107078"/>
            </a:xfrm>
            <a:custGeom>
              <a:avLst/>
              <a:gdLst>
                <a:gd name="connsiteX0" fmla="*/ 30696 w 100443"/>
                <a:gd name="connsiteY0" fmla="*/ 106896 h 107078"/>
                <a:gd name="connsiteX1" fmla="*/ 9741 w 100443"/>
                <a:gd name="connsiteY1" fmla="*/ 100228 h 107078"/>
                <a:gd name="connsiteX2" fmla="*/ 6883 w 100443"/>
                <a:gd name="connsiteY2" fmla="*/ 60223 h 107078"/>
                <a:gd name="connsiteX3" fmla="*/ 50698 w 100443"/>
                <a:gd name="connsiteY3" fmla="*/ 9741 h 107078"/>
                <a:gd name="connsiteX4" fmla="*/ 90703 w 100443"/>
                <a:gd name="connsiteY4" fmla="*/ 6883 h 107078"/>
                <a:gd name="connsiteX5" fmla="*/ 93561 w 100443"/>
                <a:gd name="connsiteY5" fmla="*/ 46888 h 107078"/>
                <a:gd name="connsiteX6" fmla="*/ 49746 w 100443"/>
                <a:gd name="connsiteY6" fmla="*/ 97371 h 107078"/>
                <a:gd name="connsiteX7" fmla="*/ 30696 w 100443"/>
                <a:gd name="connsiteY7" fmla="*/ 106896 h 10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443" h="107078">
                  <a:moveTo>
                    <a:pt x="30696" y="106896"/>
                  </a:moveTo>
                  <a:cubicBezTo>
                    <a:pt x="23076" y="107848"/>
                    <a:pt x="15456" y="104991"/>
                    <a:pt x="9741" y="100228"/>
                  </a:cubicBezTo>
                  <a:cubicBezTo>
                    <a:pt x="-1689" y="89751"/>
                    <a:pt x="-3594" y="71653"/>
                    <a:pt x="6883" y="60223"/>
                  </a:cubicBezTo>
                  <a:lnTo>
                    <a:pt x="50698" y="9741"/>
                  </a:lnTo>
                  <a:cubicBezTo>
                    <a:pt x="61176" y="-1689"/>
                    <a:pt x="79273" y="-3594"/>
                    <a:pt x="90703" y="6883"/>
                  </a:cubicBezTo>
                  <a:cubicBezTo>
                    <a:pt x="102133" y="17361"/>
                    <a:pt x="104038" y="35458"/>
                    <a:pt x="93561" y="46888"/>
                  </a:cubicBezTo>
                  <a:lnTo>
                    <a:pt x="49746" y="97371"/>
                  </a:lnTo>
                  <a:cubicBezTo>
                    <a:pt x="44983" y="103086"/>
                    <a:pt x="37363" y="106896"/>
                    <a:pt x="30696" y="106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3A02142-9A1C-451F-ADF8-C96CA64DBA8A}"/>
                </a:ext>
              </a:extLst>
            </p:cNvPr>
            <p:cNvSpPr/>
            <p:nvPr/>
          </p:nvSpPr>
          <p:spPr>
            <a:xfrm>
              <a:off x="2972873" y="1291135"/>
              <a:ext cx="107111" cy="113745"/>
            </a:xfrm>
            <a:custGeom>
              <a:avLst/>
              <a:gdLst>
                <a:gd name="connsiteX0" fmla="*/ 30696 w 107111"/>
                <a:gd name="connsiteY0" fmla="*/ 113563 h 113745"/>
                <a:gd name="connsiteX1" fmla="*/ 9741 w 107111"/>
                <a:gd name="connsiteY1" fmla="*/ 106896 h 113745"/>
                <a:gd name="connsiteX2" fmla="*/ 6883 w 107111"/>
                <a:gd name="connsiteY2" fmla="*/ 66891 h 113745"/>
                <a:gd name="connsiteX3" fmla="*/ 57366 w 107111"/>
                <a:gd name="connsiteY3" fmla="*/ 9741 h 113745"/>
                <a:gd name="connsiteX4" fmla="*/ 97371 w 107111"/>
                <a:gd name="connsiteY4" fmla="*/ 6883 h 113745"/>
                <a:gd name="connsiteX5" fmla="*/ 100228 w 107111"/>
                <a:gd name="connsiteY5" fmla="*/ 46888 h 113745"/>
                <a:gd name="connsiteX6" fmla="*/ 49746 w 107111"/>
                <a:gd name="connsiteY6" fmla="*/ 104038 h 113745"/>
                <a:gd name="connsiteX7" fmla="*/ 30696 w 107111"/>
                <a:gd name="connsiteY7" fmla="*/ 113563 h 11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11" h="113745">
                  <a:moveTo>
                    <a:pt x="30696" y="113563"/>
                  </a:moveTo>
                  <a:cubicBezTo>
                    <a:pt x="23076" y="114516"/>
                    <a:pt x="15456" y="111658"/>
                    <a:pt x="9741" y="106896"/>
                  </a:cubicBezTo>
                  <a:cubicBezTo>
                    <a:pt x="-1689" y="96418"/>
                    <a:pt x="-3594" y="78321"/>
                    <a:pt x="6883" y="66891"/>
                  </a:cubicBezTo>
                  <a:lnTo>
                    <a:pt x="57366" y="9741"/>
                  </a:lnTo>
                  <a:cubicBezTo>
                    <a:pt x="67843" y="-1689"/>
                    <a:pt x="85941" y="-3594"/>
                    <a:pt x="97371" y="6883"/>
                  </a:cubicBezTo>
                  <a:cubicBezTo>
                    <a:pt x="108801" y="17361"/>
                    <a:pt x="110706" y="35458"/>
                    <a:pt x="100228" y="46888"/>
                  </a:cubicBezTo>
                  <a:lnTo>
                    <a:pt x="49746" y="104038"/>
                  </a:lnTo>
                  <a:cubicBezTo>
                    <a:pt x="44031" y="109753"/>
                    <a:pt x="37363" y="112611"/>
                    <a:pt x="30696" y="113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2EBB850-6A3D-4FCB-8426-646868D5EF4D}"/>
                </a:ext>
              </a:extLst>
            </p:cNvPr>
            <p:cNvSpPr/>
            <p:nvPr/>
          </p:nvSpPr>
          <p:spPr>
            <a:xfrm>
              <a:off x="2807353" y="1016078"/>
              <a:ext cx="190574" cy="226769"/>
            </a:xfrm>
            <a:custGeom>
              <a:avLst/>
              <a:gdLst>
                <a:gd name="connsiteX0" fmla="*/ 0 w 190574"/>
                <a:gd name="connsiteY0" fmla="*/ 179070 h 226769"/>
                <a:gd name="connsiteX1" fmla="*/ 73343 w 190574"/>
                <a:gd name="connsiteY1" fmla="*/ 223838 h 226769"/>
                <a:gd name="connsiteX2" fmla="*/ 99060 w 190574"/>
                <a:gd name="connsiteY2" fmla="*/ 217170 h 226769"/>
                <a:gd name="connsiteX3" fmla="*/ 187643 w 190574"/>
                <a:gd name="connsiteY3" fmla="*/ 70485 h 226769"/>
                <a:gd name="connsiteX4" fmla="*/ 180975 w 190574"/>
                <a:gd name="connsiteY4" fmla="*/ 44768 h 226769"/>
                <a:gd name="connsiteX5" fmla="*/ 108585 w 190574"/>
                <a:gd name="connsiteY5" fmla="*/ 0 h 226769"/>
                <a:gd name="connsiteX6" fmla="*/ 0 w 190574"/>
                <a:gd name="connsiteY6" fmla="*/ 179070 h 22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74" h="226769">
                  <a:moveTo>
                    <a:pt x="0" y="179070"/>
                  </a:moveTo>
                  <a:lnTo>
                    <a:pt x="73343" y="223838"/>
                  </a:lnTo>
                  <a:cubicBezTo>
                    <a:pt x="81915" y="229553"/>
                    <a:pt x="94298" y="226695"/>
                    <a:pt x="99060" y="217170"/>
                  </a:cubicBezTo>
                  <a:lnTo>
                    <a:pt x="187643" y="70485"/>
                  </a:lnTo>
                  <a:cubicBezTo>
                    <a:pt x="193358" y="61913"/>
                    <a:pt x="190500" y="49530"/>
                    <a:pt x="180975" y="44768"/>
                  </a:cubicBezTo>
                  <a:lnTo>
                    <a:pt x="108585" y="0"/>
                  </a:lnTo>
                  <a:lnTo>
                    <a:pt x="0" y="1790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0702A59-CB43-481A-B56E-741A22F95562}"/>
                </a:ext>
              </a:extLst>
            </p:cNvPr>
            <p:cNvSpPr/>
            <p:nvPr/>
          </p:nvSpPr>
          <p:spPr>
            <a:xfrm>
              <a:off x="2924511" y="1101803"/>
              <a:ext cx="510700" cy="409759"/>
            </a:xfrm>
            <a:custGeom>
              <a:avLst/>
              <a:gdLst>
                <a:gd name="connsiteX0" fmla="*/ 500063 w 510700"/>
                <a:gd name="connsiteY0" fmla="*/ 218123 h 409759"/>
                <a:gd name="connsiteX1" fmla="*/ 346710 w 510700"/>
                <a:gd name="connsiteY1" fmla="*/ 86678 h 409759"/>
                <a:gd name="connsiteX2" fmla="*/ 336233 w 510700"/>
                <a:gd name="connsiteY2" fmla="*/ 77153 h 409759"/>
                <a:gd name="connsiteX3" fmla="*/ 270510 w 510700"/>
                <a:gd name="connsiteY3" fmla="*/ 152400 h 409759"/>
                <a:gd name="connsiteX4" fmla="*/ 232410 w 510700"/>
                <a:gd name="connsiteY4" fmla="*/ 171450 h 409759"/>
                <a:gd name="connsiteX5" fmla="*/ 227648 w 510700"/>
                <a:gd name="connsiteY5" fmla="*/ 171450 h 409759"/>
                <a:gd name="connsiteX6" fmla="*/ 190500 w 510700"/>
                <a:gd name="connsiteY6" fmla="*/ 157163 h 409759"/>
                <a:gd name="connsiteX7" fmla="*/ 184785 w 510700"/>
                <a:gd name="connsiteY7" fmla="*/ 76200 h 409759"/>
                <a:gd name="connsiteX8" fmla="*/ 240983 w 510700"/>
                <a:gd name="connsiteY8" fmla="*/ 11430 h 409759"/>
                <a:gd name="connsiteX9" fmla="*/ 82868 w 510700"/>
                <a:gd name="connsiteY9" fmla="*/ 0 h 409759"/>
                <a:gd name="connsiteX10" fmla="*/ 0 w 510700"/>
                <a:gd name="connsiteY10" fmla="*/ 137160 h 409759"/>
                <a:gd name="connsiteX11" fmla="*/ 64770 w 510700"/>
                <a:gd name="connsiteY11" fmla="*/ 212408 h 409759"/>
                <a:gd name="connsiteX12" fmla="*/ 89535 w 510700"/>
                <a:gd name="connsiteY12" fmla="*/ 183833 h 409759"/>
                <a:gd name="connsiteX13" fmla="*/ 125730 w 510700"/>
                <a:gd name="connsiteY13" fmla="*/ 167640 h 409759"/>
                <a:gd name="connsiteX14" fmla="*/ 125730 w 510700"/>
                <a:gd name="connsiteY14" fmla="*/ 167640 h 409759"/>
                <a:gd name="connsiteX15" fmla="*/ 157163 w 510700"/>
                <a:gd name="connsiteY15" fmla="*/ 179070 h 409759"/>
                <a:gd name="connsiteX16" fmla="*/ 173355 w 510700"/>
                <a:gd name="connsiteY16" fmla="*/ 213360 h 409759"/>
                <a:gd name="connsiteX17" fmla="*/ 189548 w 510700"/>
                <a:gd name="connsiteY17" fmla="*/ 210503 h 409759"/>
                <a:gd name="connsiteX18" fmla="*/ 220980 w 510700"/>
                <a:gd name="connsiteY18" fmla="*/ 221933 h 409759"/>
                <a:gd name="connsiteX19" fmla="*/ 237173 w 510700"/>
                <a:gd name="connsiteY19" fmla="*/ 257175 h 409759"/>
                <a:gd name="connsiteX20" fmla="*/ 249555 w 510700"/>
                <a:gd name="connsiteY20" fmla="*/ 255270 h 409759"/>
                <a:gd name="connsiteX21" fmla="*/ 249555 w 510700"/>
                <a:gd name="connsiteY21" fmla="*/ 255270 h 409759"/>
                <a:gd name="connsiteX22" fmla="*/ 278130 w 510700"/>
                <a:gd name="connsiteY22" fmla="*/ 265748 h 409759"/>
                <a:gd name="connsiteX23" fmla="*/ 292418 w 510700"/>
                <a:gd name="connsiteY23" fmla="*/ 295275 h 409759"/>
                <a:gd name="connsiteX24" fmla="*/ 302895 w 510700"/>
                <a:gd name="connsiteY24" fmla="*/ 293370 h 409759"/>
                <a:gd name="connsiteX25" fmla="*/ 302895 w 510700"/>
                <a:gd name="connsiteY25" fmla="*/ 293370 h 409759"/>
                <a:gd name="connsiteX26" fmla="*/ 327660 w 510700"/>
                <a:gd name="connsiteY26" fmla="*/ 302895 h 409759"/>
                <a:gd name="connsiteX27" fmla="*/ 340995 w 510700"/>
                <a:gd name="connsiteY27" fmla="*/ 328613 h 409759"/>
                <a:gd name="connsiteX28" fmla="*/ 331470 w 510700"/>
                <a:gd name="connsiteY28" fmla="*/ 356235 h 409759"/>
                <a:gd name="connsiteX29" fmla="*/ 299085 w 510700"/>
                <a:gd name="connsiteY29" fmla="*/ 393382 h 409759"/>
                <a:gd name="connsiteX30" fmla="*/ 312420 w 510700"/>
                <a:gd name="connsiteY30" fmla="*/ 403860 h 409759"/>
                <a:gd name="connsiteX31" fmla="*/ 335280 w 510700"/>
                <a:gd name="connsiteY31" fmla="*/ 409575 h 409759"/>
                <a:gd name="connsiteX32" fmla="*/ 369570 w 510700"/>
                <a:gd name="connsiteY32" fmla="*/ 368618 h 409759"/>
                <a:gd name="connsiteX33" fmla="*/ 369570 w 510700"/>
                <a:gd name="connsiteY33" fmla="*/ 367665 h 409759"/>
                <a:gd name="connsiteX34" fmla="*/ 379095 w 510700"/>
                <a:gd name="connsiteY34" fmla="*/ 368618 h 409759"/>
                <a:gd name="connsiteX35" fmla="*/ 413385 w 510700"/>
                <a:gd name="connsiteY35" fmla="*/ 327660 h 409759"/>
                <a:gd name="connsiteX36" fmla="*/ 413385 w 510700"/>
                <a:gd name="connsiteY36" fmla="*/ 326707 h 409759"/>
                <a:gd name="connsiteX37" fmla="*/ 422910 w 510700"/>
                <a:gd name="connsiteY37" fmla="*/ 327660 h 409759"/>
                <a:gd name="connsiteX38" fmla="*/ 457200 w 510700"/>
                <a:gd name="connsiteY38" fmla="*/ 286703 h 409759"/>
                <a:gd name="connsiteX39" fmla="*/ 456248 w 510700"/>
                <a:gd name="connsiteY39" fmla="*/ 280988 h 409759"/>
                <a:gd name="connsiteX40" fmla="*/ 476250 w 510700"/>
                <a:gd name="connsiteY40" fmla="*/ 284798 h 409759"/>
                <a:gd name="connsiteX41" fmla="*/ 510540 w 510700"/>
                <a:gd name="connsiteY41" fmla="*/ 243840 h 409759"/>
                <a:gd name="connsiteX42" fmla="*/ 500063 w 510700"/>
                <a:gd name="connsiteY42" fmla="*/ 218123 h 40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10700" h="409759">
                  <a:moveTo>
                    <a:pt x="500063" y="218123"/>
                  </a:moveTo>
                  <a:lnTo>
                    <a:pt x="346710" y="86678"/>
                  </a:lnTo>
                  <a:lnTo>
                    <a:pt x="336233" y="77153"/>
                  </a:lnTo>
                  <a:lnTo>
                    <a:pt x="270510" y="152400"/>
                  </a:lnTo>
                  <a:cubicBezTo>
                    <a:pt x="260985" y="163830"/>
                    <a:pt x="247650" y="170498"/>
                    <a:pt x="232410" y="171450"/>
                  </a:cubicBezTo>
                  <a:cubicBezTo>
                    <a:pt x="230505" y="171450"/>
                    <a:pt x="228600" y="171450"/>
                    <a:pt x="227648" y="171450"/>
                  </a:cubicBezTo>
                  <a:cubicBezTo>
                    <a:pt x="213360" y="171450"/>
                    <a:pt x="200025" y="166688"/>
                    <a:pt x="190500" y="157163"/>
                  </a:cubicBezTo>
                  <a:cubicBezTo>
                    <a:pt x="166688" y="136208"/>
                    <a:pt x="164783" y="100013"/>
                    <a:pt x="184785" y="76200"/>
                  </a:cubicBezTo>
                  <a:lnTo>
                    <a:pt x="240983" y="11430"/>
                  </a:lnTo>
                  <a:cubicBezTo>
                    <a:pt x="197167" y="5715"/>
                    <a:pt x="140970" y="28575"/>
                    <a:pt x="82868" y="0"/>
                  </a:cubicBezTo>
                  <a:lnTo>
                    <a:pt x="0" y="137160"/>
                  </a:lnTo>
                  <a:lnTo>
                    <a:pt x="64770" y="212408"/>
                  </a:lnTo>
                  <a:lnTo>
                    <a:pt x="89535" y="183833"/>
                  </a:lnTo>
                  <a:cubicBezTo>
                    <a:pt x="98108" y="173355"/>
                    <a:pt x="111443" y="167640"/>
                    <a:pt x="125730" y="167640"/>
                  </a:cubicBezTo>
                  <a:lnTo>
                    <a:pt x="125730" y="167640"/>
                  </a:lnTo>
                  <a:cubicBezTo>
                    <a:pt x="137160" y="167640"/>
                    <a:pt x="148590" y="171450"/>
                    <a:pt x="157163" y="179070"/>
                  </a:cubicBezTo>
                  <a:cubicBezTo>
                    <a:pt x="167640" y="187642"/>
                    <a:pt x="172403" y="200025"/>
                    <a:pt x="173355" y="213360"/>
                  </a:cubicBezTo>
                  <a:cubicBezTo>
                    <a:pt x="178117" y="211455"/>
                    <a:pt x="183833" y="210503"/>
                    <a:pt x="189548" y="210503"/>
                  </a:cubicBezTo>
                  <a:cubicBezTo>
                    <a:pt x="200978" y="210503"/>
                    <a:pt x="212408" y="214313"/>
                    <a:pt x="220980" y="221933"/>
                  </a:cubicBezTo>
                  <a:cubicBezTo>
                    <a:pt x="231458" y="231458"/>
                    <a:pt x="237173" y="243840"/>
                    <a:pt x="237173" y="257175"/>
                  </a:cubicBezTo>
                  <a:cubicBezTo>
                    <a:pt x="240983" y="256223"/>
                    <a:pt x="245745" y="255270"/>
                    <a:pt x="249555" y="255270"/>
                  </a:cubicBezTo>
                  <a:lnTo>
                    <a:pt x="249555" y="255270"/>
                  </a:lnTo>
                  <a:cubicBezTo>
                    <a:pt x="260033" y="255270"/>
                    <a:pt x="269558" y="259080"/>
                    <a:pt x="278130" y="265748"/>
                  </a:cubicBezTo>
                  <a:cubicBezTo>
                    <a:pt x="286703" y="273368"/>
                    <a:pt x="291465" y="283845"/>
                    <a:pt x="292418" y="295275"/>
                  </a:cubicBezTo>
                  <a:cubicBezTo>
                    <a:pt x="295275" y="294323"/>
                    <a:pt x="299085" y="293370"/>
                    <a:pt x="302895" y="293370"/>
                  </a:cubicBezTo>
                  <a:lnTo>
                    <a:pt x="302895" y="293370"/>
                  </a:lnTo>
                  <a:cubicBezTo>
                    <a:pt x="312420" y="293370"/>
                    <a:pt x="320993" y="296228"/>
                    <a:pt x="327660" y="302895"/>
                  </a:cubicBezTo>
                  <a:cubicBezTo>
                    <a:pt x="335280" y="309563"/>
                    <a:pt x="340043" y="319088"/>
                    <a:pt x="340995" y="328613"/>
                  </a:cubicBezTo>
                  <a:cubicBezTo>
                    <a:pt x="341948" y="339090"/>
                    <a:pt x="338138" y="348615"/>
                    <a:pt x="331470" y="356235"/>
                  </a:cubicBezTo>
                  <a:lnTo>
                    <a:pt x="299085" y="393382"/>
                  </a:lnTo>
                  <a:lnTo>
                    <a:pt x="312420" y="403860"/>
                  </a:lnTo>
                  <a:cubicBezTo>
                    <a:pt x="319088" y="407670"/>
                    <a:pt x="326708" y="410528"/>
                    <a:pt x="335280" y="409575"/>
                  </a:cubicBezTo>
                  <a:cubicBezTo>
                    <a:pt x="356235" y="407670"/>
                    <a:pt x="371475" y="389573"/>
                    <a:pt x="369570" y="368618"/>
                  </a:cubicBezTo>
                  <a:cubicBezTo>
                    <a:pt x="369570" y="368618"/>
                    <a:pt x="369570" y="367665"/>
                    <a:pt x="369570" y="367665"/>
                  </a:cubicBezTo>
                  <a:cubicBezTo>
                    <a:pt x="372428" y="368618"/>
                    <a:pt x="376238" y="368618"/>
                    <a:pt x="379095" y="368618"/>
                  </a:cubicBezTo>
                  <a:cubicBezTo>
                    <a:pt x="400050" y="366713"/>
                    <a:pt x="415290" y="348615"/>
                    <a:pt x="413385" y="327660"/>
                  </a:cubicBezTo>
                  <a:cubicBezTo>
                    <a:pt x="413385" y="327660"/>
                    <a:pt x="413385" y="326707"/>
                    <a:pt x="413385" y="326707"/>
                  </a:cubicBezTo>
                  <a:cubicBezTo>
                    <a:pt x="416243" y="327660"/>
                    <a:pt x="420053" y="327660"/>
                    <a:pt x="422910" y="327660"/>
                  </a:cubicBezTo>
                  <a:cubicBezTo>
                    <a:pt x="443865" y="325755"/>
                    <a:pt x="459105" y="307658"/>
                    <a:pt x="457200" y="286703"/>
                  </a:cubicBezTo>
                  <a:cubicBezTo>
                    <a:pt x="457200" y="284798"/>
                    <a:pt x="456248" y="282893"/>
                    <a:pt x="456248" y="280988"/>
                  </a:cubicBezTo>
                  <a:cubicBezTo>
                    <a:pt x="461963" y="283845"/>
                    <a:pt x="468630" y="285750"/>
                    <a:pt x="476250" y="284798"/>
                  </a:cubicBezTo>
                  <a:cubicBezTo>
                    <a:pt x="497205" y="282893"/>
                    <a:pt x="512445" y="264795"/>
                    <a:pt x="510540" y="243840"/>
                  </a:cubicBezTo>
                  <a:cubicBezTo>
                    <a:pt x="511493" y="233363"/>
                    <a:pt x="506730" y="224790"/>
                    <a:pt x="500063" y="218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F915847-FC7A-4D8A-A0C9-834BD430C51B}"/>
                </a:ext>
              </a:extLst>
            </p:cNvPr>
            <p:cNvSpPr/>
            <p:nvPr/>
          </p:nvSpPr>
          <p:spPr>
            <a:xfrm>
              <a:off x="3443549" y="1016078"/>
              <a:ext cx="190574" cy="226769"/>
            </a:xfrm>
            <a:custGeom>
              <a:avLst/>
              <a:gdLst>
                <a:gd name="connsiteX0" fmla="*/ 190575 w 190574"/>
                <a:gd name="connsiteY0" fmla="*/ 179070 h 226769"/>
                <a:gd name="connsiteX1" fmla="*/ 117232 w 190574"/>
                <a:gd name="connsiteY1" fmla="*/ 223838 h 226769"/>
                <a:gd name="connsiteX2" fmla="*/ 91515 w 190574"/>
                <a:gd name="connsiteY2" fmla="*/ 217170 h 226769"/>
                <a:gd name="connsiteX3" fmla="*/ 2932 w 190574"/>
                <a:gd name="connsiteY3" fmla="*/ 70485 h 226769"/>
                <a:gd name="connsiteX4" fmla="*/ 9600 w 190574"/>
                <a:gd name="connsiteY4" fmla="*/ 44768 h 226769"/>
                <a:gd name="connsiteX5" fmla="*/ 82942 w 190574"/>
                <a:gd name="connsiteY5" fmla="*/ 0 h 226769"/>
                <a:gd name="connsiteX6" fmla="*/ 190575 w 190574"/>
                <a:gd name="connsiteY6" fmla="*/ 179070 h 22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74" h="226769">
                  <a:moveTo>
                    <a:pt x="190575" y="179070"/>
                  </a:moveTo>
                  <a:lnTo>
                    <a:pt x="117232" y="223838"/>
                  </a:lnTo>
                  <a:cubicBezTo>
                    <a:pt x="108660" y="229553"/>
                    <a:pt x="96277" y="226695"/>
                    <a:pt x="91515" y="217170"/>
                  </a:cubicBezTo>
                  <a:lnTo>
                    <a:pt x="2932" y="70485"/>
                  </a:lnTo>
                  <a:cubicBezTo>
                    <a:pt x="-2783" y="61913"/>
                    <a:pt x="75" y="49530"/>
                    <a:pt x="9600" y="44768"/>
                  </a:cubicBezTo>
                  <a:lnTo>
                    <a:pt x="82942" y="0"/>
                  </a:lnTo>
                  <a:lnTo>
                    <a:pt x="190575" y="1790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D8F5541-B4DE-46AC-B799-C5484458F363}"/>
                </a:ext>
              </a:extLst>
            </p:cNvPr>
            <p:cNvSpPr/>
            <p:nvPr/>
          </p:nvSpPr>
          <p:spPr>
            <a:xfrm>
              <a:off x="3113006" y="1093089"/>
              <a:ext cx="403007" cy="223979"/>
            </a:xfrm>
            <a:custGeom>
              <a:avLst/>
              <a:gdLst>
                <a:gd name="connsiteX0" fmla="*/ 322045 w 403007"/>
                <a:gd name="connsiteY0" fmla="*/ 12524 h 223979"/>
                <a:gd name="connsiteX1" fmla="*/ 122020 w 403007"/>
                <a:gd name="connsiteY1" fmla="*/ 1094 h 223979"/>
                <a:gd name="connsiteX2" fmla="*/ 117258 w 403007"/>
                <a:gd name="connsiteY2" fmla="*/ 142 h 223979"/>
                <a:gd name="connsiteX3" fmla="*/ 84873 w 403007"/>
                <a:gd name="connsiteY3" fmla="*/ 12524 h 223979"/>
                <a:gd name="connsiteX4" fmla="*/ 9625 w 403007"/>
                <a:gd name="connsiteY4" fmla="*/ 98249 h 223979"/>
                <a:gd name="connsiteX5" fmla="*/ 13435 w 403007"/>
                <a:gd name="connsiteY5" fmla="*/ 151589 h 223979"/>
                <a:gd name="connsiteX6" fmla="*/ 42010 w 403007"/>
                <a:gd name="connsiteY6" fmla="*/ 161114 h 223979"/>
                <a:gd name="connsiteX7" fmla="*/ 67728 w 403007"/>
                <a:gd name="connsiteY7" fmla="*/ 147779 h 223979"/>
                <a:gd name="connsiteX8" fmla="*/ 145833 w 403007"/>
                <a:gd name="connsiteY8" fmla="*/ 58244 h 223979"/>
                <a:gd name="connsiteX9" fmla="*/ 323950 w 403007"/>
                <a:gd name="connsiteY9" fmla="*/ 211597 h 223979"/>
                <a:gd name="connsiteX10" fmla="*/ 323950 w 403007"/>
                <a:gd name="connsiteY10" fmla="*/ 211597 h 223979"/>
                <a:gd name="connsiteX11" fmla="*/ 323950 w 403007"/>
                <a:gd name="connsiteY11" fmla="*/ 211597 h 223979"/>
                <a:gd name="connsiteX12" fmla="*/ 334428 w 403007"/>
                <a:gd name="connsiteY12" fmla="*/ 223979 h 223979"/>
                <a:gd name="connsiteX13" fmla="*/ 403008 w 403007"/>
                <a:gd name="connsiteY13" fmla="*/ 144922 h 223979"/>
                <a:gd name="connsiteX14" fmla="*/ 322045 w 403007"/>
                <a:gd name="connsiteY14" fmla="*/ 12524 h 22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3007" h="223979">
                  <a:moveTo>
                    <a:pt x="322045" y="12524"/>
                  </a:moveTo>
                  <a:cubicBezTo>
                    <a:pt x="242988" y="41099"/>
                    <a:pt x="185838" y="13477"/>
                    <a:pt x="122020" y="1094"/>
                  </a:cubicBezTo>
                  <a:cubicBezTo>
                    <a:pt x="121068" y="1094"/>
                    <a:pt x="117258" y="142"/>
                    <a:pt x="117258" y="142"/>
                  </a:cubicBezTo>
                  <a:cubicBezTo>
                    <a:pt x="105828" y="-811"/>
                    <a:pt x="93445" y="2999"/>
                    <a:pt x="84873" y="12524"/>
                  </a:cubicBezTo>
                  <a:lnTo>
                    <a:pt x="9625" y="98249"/>
                  </a:lnTo>
                  <a:cubicBezTo>
                    <a:pt x="-4662" y="114442"/>
                    <a:pt x="-2757" y="138254"/>
                    <a:pt x="13435" y="151589"/>
                  </a:cubicBezTo>
                  <a:cubicBezTo>
                    <a:pt x="22008" y="158257"/>
                    <a:pt x="31533" y="162067"/>
                    <a:pt x="42010" y="161114"/>
                  </a:cubicBezTo>
                  <a:cubicBezTo>
                    <a:pt x="51535" y="160162"/>
                    <a:pt x="61060" y="156352"/>
                    <a:pt x="67728" y="147779"/>
                  </a:cubicBezTo>
                  <a:cubicBezTo>
                    <a:pt x="67728" y="147779"/>
                    <a:pt x="145833" y="58244"/>
                    <a:pt x="145833" y="58244"/>
                  </a:cubicBezTo>
                  <a:lnTo>
                    <a:pt x="323950" y="211597"/>
                  </a:lnTo>
                  <a:lnTo>
                    <a:pt x="323950" y="211597"/>
                  </a:lnTo>
                  <a:lnTo>
                    <a:pt x="323950" y="211597"/>
                  </a:lnTo>
                  <a:cubicBezTo>
                    <a:pt x="328713" y="216359"/>
                    <a:pt x="330618" y="218264"/>
                    <a:pt x="334428" y="223979"/>
                  </a:cubicBezTo>
                  <a:lnTo>
                    <a:pt x="403008" y="144922"/>
                  </a:lnTo>
                  <a:lnTo>
                    <a:pt x="322045" y="125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4A3D7B-705B-45E2-94F1-510BFDEBDD60}"/>
              </a:ext>
            </a:extLst>
          </p:cNvPr>
          <p:cNvSpPr txBox="1"/>
          <p:nvPr/>
        </p:nvSpPr>
        <p:spPr>
          <a:xfrm>
            <a:off x="200569" y="4573273"/>
            <a:ext cx="1099377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Evidence-Based Medicine</a:t>
            </a:r>
          </a:p>
          <a:p>
            <a:pPr>
              <a:spcAft>
                <a:spcPts val="600"/>
              </a:spcAft>
            </a:pPr>
            <a:r>
              <a:rPr lang="en-US" sz="4400" b="1">
                <a:solidFill>
                  <a:schemeClr val="accent1"/>
                </a:solidFill>
                <a:latin typeface="Abadi Extra Light" panose="020B0204020104020204" pitchFamily="34" charset="0"/>
                <a:ea typeface="Arial Black" charset="0"/>
                <a:cs typeface="Arial Black" charset="0"/>
              </a:rPr>
              <a:t>Library Resources </a:t>
            </a:r>
          </a:p>
        </p:txBody>
      </p:sp>
    </p:spTree>
    <p:extLst>
      <p:ext uri="{BB962C8B-B14F-4D97-AF65-F5344CB8AC3E}">
        <p14:creationId xmlns:p14="http://schemas.microsoft.com/office/powerpoint/2010/main" val="289783261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ay" id="{F848DACE-3198-634D-897A-90B542F6D722}" vid="{49F25C59-DC22-9941-AD34-365BCB152A6C}"/>
    </a:ext>
  </a:extLst>
</a:theme>
</file>

<file path=ppt/theme/theme2.xml><?xml version="1.0" encoding="utf-8"?>
<a:theme xmlns:a="http://schemas.openxmlformats.org/drawingml/2006/main" name="UTHSC content slide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7F00"/>
      </a:accent1>
      <a:accent2>
        <a:srgbClr val="006A4D"/>
      </a:accent2>
      <a:accent3>
        <a:srgbClr val="C0504D"/>
      </a:accent3>
      <a:accent4>
        <a:srgbClr val="8064A2"/>
      </a:accent4>
      <a:accent5>
        <a:srgbClr val="4BACC6"/>
      </a:accent5>
      <a:accent6>
        <a:srgbClr val="4F81BD"/>
      </a:accent6>
      <a:hlink>
        <a:srgbClr val="0000FF"/>
      </a:hlink>
      <a:folHlink>
        <a:srgbClr val="F7964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ay" id="{F848DACE-3198-634D-897A-90B542F6D722}" vid="{A3187826-6A65-1A48-908D-FB42DE0F8F33}"/>
    </a:ext>
  </a:extLst>
</a:theme>
</file>

<file path=ppt/theme/theme3.xml><?xml version="1.0" encoding="utf-8"?>
<a:theme xmlns:a="http://schemas.openxmlformats.org/drawingml/2006/main" name="Section brea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ay" id="{F848DACE-3198-634D-897A-90B542F6D722}" vid="{9E2FAF46-875E-DD4A-834A-510D03EE218E}"/>
    </a:ext>
  </a:extLst>
</a:theme>
</file>

<file path=ppt/theme/theme4.xml><?xml version="1.0" encoding="utf-8"?>
<a:theme xmlns:a="http://schemas.openxmlformats.org/drawingml/2006/main" name="1_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ay" id="{F848DACE-3198-634D-897A-90B542F6D722}" vid="{A5AE8EBE-E5FD-5847-B82D-6F821966541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D6E4CA336F74D94DE2268E40125E1" ma:contentTypeVersion="18" ma:contentTypeDescription="Create a new document." ma:contentTypeScope="" ma:versionID="38fe62104956ff05588c333b2adf1f19">
  <xsd:schema xmlns:xsd="http://www.w3.org/2001/XMLSchema" xmlns:xs="http://www.w3.org/2001/XMLSchema" xmlns:p="http://schemas.microsoft.com/office/2006/metadata/properties" xmlns:ns2="4b0cd99f-67e1-42ef-9d87-a93b8801e167" xmlns:ns3="ecebac2a-1c6d-4e7e-a809-e8984ab44acf" targetNamespace="http://schemas.microsoft.com/office/2006/metadata/properties" ma:root="true" ma:fieldsID="89d74f28451f1f025390614dc3837163" ns2:_="" ns3:_="">
    <xsd:import namespace="4b0cd99f-67e1-42ef-9d87-a93b8801e167"/>
    <xsd:import namespace="ecebac2a-1c6d-4e7e-a809-e8984ab4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cd99f-67e1-42ef-9d87-a93b8801e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8ab95b9-39aa-4b9d-a2e7-0451eedf9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bac2a-1c6d-4e7e-a809-e8984ab4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49d866-60c6-4559-842f-764d32f99b7f}" ma:internalName="TaxCatchAll" ma:showField="CatchAllData" ma:web="ecebac2a-1c6d-4e7e-a809-e8984ab4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cebac2a-1c6d-4e7e-a809-e8984ab44acf">
      <UserInfo>
        <DisplayName>Lynn, Margaret M</DisplayName>
        <AccountId>21</AccountId>
        <AccountType/>
      </UserInfo>
      <UserInfo>
        <DisplayName>Bran, Derita</DisplayName>
        <AccountId>25</AccountId>
        <AccountType/>
      </UserInfo>
      <UserInfo>
        <DisplayName>Cordova, Leah</DisplayName>
        <AccountId>17</AccountId>
        <AccountType/>
      </UserInfo>
    </SharedWithUsers>
    <lcf76f155ced4ddcb4097134ff3c332f xmlns="4b0cd99f-67e1-42ef-9d87-a93b8801e167">
      <Terms xmlns="http://schemas.microsoft.com/office/infopath/2007/PartnerControls"/>
    </lcf76f155ced4ddcb4097134ff3c332f>
    <TaxCatchAll xmlns="ecebac2a-1c6d-4e7e-a809-e8984ab44acf" xsi:nil="true"/>
  </documentManagement>
</p:properties>
</file>

<file path=customXml/itemProps1.xml><?xml version="1.0" encoding="utf-8"?>
<ds:datastoreItem xmlns:ds="http://schemas.openxmlformats.org/officeDocument/2006/customXml" ds:itemID="{558E4D1D-177F-45AF-B4AB-0407AFE11946}"/>
</file>

<file path=customXml/itemProps2.xml><?xml version="1.0" encoding="utf-8"?>
<ds:datastoreItem xmlns:ds="http://schemas.openxmlformats.org/officeDocument/2006/customXml" ds:itemID="{B21FAF72-8AD8-4422-8D2F-8EC75B87B1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5D8473-680C-4E0A-B8BB-A6F85D9824A0}">
  <ds:schemaRefs>
    <ds:schemaRef ds:uri="http://purl.org/dc/terms/"/>
    <ds:schemaRef ds:uri="5d8495bd-cfe1-49b6-800b-874089a02a36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22d70409-118e-487c-90c0-16edaa740561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ppt-template-gray</Template>
  <TotalTime>2</TotalTime>
  <Words>283</Words>
  <Application>Microsoft Macintosh PowerPoint</Application>
  <PresentationFormat>Widescreen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Abadi Extra Light</vt:lpstr>
      <vt:lpstr>Arial</vt:lpstr>
      <vt:lpstr>Arial Black</vt:lpstr>
      <vt:lpstr>Avenir Next LT Pro</vt:lpstr>
      <vt:lpstr>Calibri</vt:lpstr>
      <vt:lpstr>Gotham Bold</vt:lpstr>
      <vt:lpstr>Gotham Book</vt:lpstr>
      <vt:lpstr>Goudy Old Style</vt:lpstr>
      <vt:lpstr>Wingdings</vt:lpstr>
      <vt:lpstr>Title slides</vt:lpstr>
      <vt:lpstr>UTHSC content slides</vt:lpstr>
      <vt:lpstr>Section breaks</vt:lpstr>
      <vt:lpstr>1_End slides</vt:lpstr>
      <vt:lpstr>An Overview of Evidence Based Medicine (EBM)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Strahan, KayLee Scott (Kay)</dc:creator>
  <cp:lastModifiedBy>Lee Anne</cp:lastModifiedBy>
  <cp:revision>11</cp:revision>
  <dcterms:created xsi:type="dcterms:W3CDTF">2021-08-13T18:17:31Z</dcterms:created>
  <dcterms:modified xsi:type="dcterms:W3CDTF">2024-11-12T19:24:47Z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0x01010005FD6E4CA336F74D94DE2268E40125E1</vt:lpwstr>
  </property>
</Properties>
</file>