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  <p:sldMasterId id="2147483648" r:id="rId5"/>
    <p:sldMasterId id="2147483661" r:id="rId6"/>
    <p:sldMasterId id="2147483665" r:id="rId7"/>
  </p:sldMasterIdLst>
  <p:sldIdLst>
    <p:sldId id="274" r:id="rId8"/>
    <p:sldId id="258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41F"/>
    <a:srgbClr val="115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A8CA6-07E4-4F98-8FB9-EC0B0C378C05}" v="11" dt="2021-10-25T02:39:17.813"/>
    <p1510:client id="{524570A9-36CB-41F4-B02A-849A9C28B5AB}" v="65" dt="2021-10-25T02:50:08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dova, Leah" userId="S::asummer3@uthsc.edu::3692a616-de42-4bf3-9145-b20c75086048" providerId="AD" clId="Web-{524570A9-36CB-41F4-B02A-849A9C28B5AB}"/>
    <pc:docChg chg="modSld">
      <pc:chgData name="Cordova, Leah" userId="S::asummer3@uthsc.edu::3692a616-de42-4bf3-9145-b20c75086048" providerId="AD" clId="Web-{524570A9-36CB-41F4-B02A-849A9C28B5AB}" dt="2021-10-25T02:50:08.043" v="45"/>
      <pc:docMkLst>
        <pc:docMk/>
      </pc:docMkLst>
      <pc:sldChg chg="addSp modSp">
        <pc:chgData name="Cordova, Leah" userId="S::asummer3@uthsc.edu::3692a616-de42-4bf3-9145-b20c75086048" providerId="AD" clId="Web-{524570A9-36CB-41F4-B02A-849A9C28B5AB}" dt="2021-10-25T02:50:08.043" v="45"/>
        <pc:sldMkLst>
          <pc:docMk/>
          <pc:sldMk cId="3592219140" sldId="260"/>
        </pc:sldMkLst>
        <pc:spChg chg="add mod">
          <ac:chgData name="Cordova, Leah" userId="S::asummer3@uthsc.edu::3692a616-de42-4bf3-9145-b20c75086048" providerId="AD" clId="Web-{524570A9-36CB-41F4-B02A-849A9C28B5AB}" dt="2021-10-25T02:50:03.137" v="43"/>
          <ac:spMkLst>
            <pc:docMk/>
            <pc:sldMk cId="3592219140" sldId="260"/>
            <ac:spMk id="3" creationId="{D9CECF42-367B-4498-906A-C3B5561EDF08}"/>
          </ac:spMkLst>
        </pc:spChg>
        <pc:spChg chg="mod">
          <ac:chgData name="Cordova, Leah" userId="S::asummer3@uthsc.edu::3692a616-de42-4bf3-9145-b20c75086048" providerId="AD" clId="Web-{524570A9-36CB-41F4-B02A-849A9C28B5AB}" dt="2021-10-25T02:47:45.901" v="32" actId="20577"/>
          <ac:spMkLst>
            <pc:docMk/>
            <pc:sldMk cId="3592219140" sldId="260"/>
            <ac:spMk id="4" creationId="{94C7B4DB-A8F5-4C81-B5DE-97C41E34369B}"/>
          </ac:spMkLst>
        </pc:spChg>
        <pc:spChg chg="add mod">
          <ac:chgData name="Cordova, Leah" userId="S::asummer3@uthsc.edu::3692a616-de42-4bf3-9145-b20c75086048" providerId="AD" clId="Web-{524570A9-36CB-41F4-B02A-849A9C28B5AB}" dt="2021-10-25T02:50:08.043" v="45"/>
          <ac:spMkLst>
            <pc:docMk/>
            <pc:sldMk cId="3592219140" sldId="260"/>
            <ac:spMk id="5" creationId="{4CC9D326-C4AE-4FDA-AD57-BE310748C86C}"/>
          </ac:spMkLst>
        </pc:spChg>
        <pc:picChg chg="add mod">
          <ac:chgData name="Cordova, Leah" userId="S::asummer3@uthsc.edu::3692a616-de42-4bf3-9145-b20c75086048" providerId="AD" clId="Web-{524570A9-36CB-41F4-B02A-849A9C28B5AB}" dt="2021-10-25T02:48:14.745" v="35" actId="1076"/>
          <ac:picMkLst>
            <pc:docMk/>
            <pc:sldMk cId="3592219140" sldId="260"/>
            <ac:picMk id="2" creationId="{4AC410EA-D26C-49C1-A283-2CF88CDAFE16}"/>
          </ac:picMkLst>
        </pc:picChg>
      </pc:sldChg>
    </pc:docChg>
  </pc:docChgLst>
  <pc:docChgLst>
    <pc:chgData name="Cordova, Leah" userId="S::asummer3@uthsc.edu::3692a616-de42-4bf3-9145-b20c75086048" providerId="AD" clId="Web-{4ABA8CA6-07E4-4F98-8FB9-EC0B0C378C05}"/>
    <pc:docChg chg="addSld modSld sldOrd">
      <pc:chgData name="Cordova, Leah" userId="S::asummer3@uthsc.edu::3692a616-de42-4bf3-9145-b20c75086048" providerId="AD" clId="Web-{4ABA8CA6-07E4-4F98-8FB9-EC0B0C378C05}" dt="2021-10-25T02:39:17.813" v="9" actId="20577"/>
      <pc:docMkLst>
        <pc:docMk/>
      </pc:docMkLst>
      <pc:sldChg chg="addSp modSp new ord">
        <pc:chgData name="Cordova, Leah" userId="S::asummer3@uthsc.edu::3692a616-de42-4bf3-9145-b20c75086048" providerId="AD" clId="Web-{4ABA8CA6-07E4-4F98-8FB9-EC0B0C378C05}" dt="2021-10-25T02:39:17.813" v="9" actId="20577"/>
        <pc:sldMkLst>
          <pc:docMk/>
          <pc:sldMk cId="892818055" sldId="273"/>
        </pc:sldMkLst>
        <pc:spChg chg="add mod">
          <ac:chgData name="Cordova, Leah" userId="S::asummer3@uthsc.edu::3692a616-de42-4bf3-9145-b20c75086048" providerId="AD" clId="Web-{4ABA8CA6-07E4-4F98-8FB9-EC0B0C378C05}" dt="2021-10-25T02:39:17.813" v="9" actId="20577"/>
          <ac:spMkLst>
            <pc:docMk/>
            <pc:sldMk cId="892818055" sldId="273"/>
            <ac:spMk id="2" creationId="{0F52FC31-D773-413D-B7F7-49384ED2F9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393B51-4D8A-4B04-92B8-6BE490A3A8B4}"/>
              </a:ext>
            </a:extLst>
          </p:cNvPr>
          <p:cNvSpPr txBox="1"/>
          <p:nvPr userDrawn="1"/>
        </p:nvSpPr>
        <p:spPr>
          <a:xfrm>
            <a:off x="142460" y="6371699"/>
            <a:ext cx="6530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oudy Old Style" panose="02020502050305020303" pitchFamily="18" charset="0"/>
              </a:rPr>
              <a:t>Health Sciences Library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 Black" panose="020B0A040201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://www.sherpa.ac.uk/romeo/index.php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mjl.clarivate.com/home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jane.biosemantics.org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s://www.uthsc.edu/library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166E5-AC24-ED0F-59B2-A8E4EA4EA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174" y="2213803"/>
            <a:ext cx="10515600" cy="1325563"/>
          </a:xfrm>
        </p:spPr>
        <p:txBody>
          <a:bodyPr/>
          <a:lstStyle/>
          <a:p>
            <a:r>
              <a:rPr lang="en-US" dirty="0"/>
              <a:t>Identifying Publishing Opportunities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FA788-F978-75FD-E6DB-2C78174DC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1174" y="652808"/>
            <a:ext cx="4790661" cy="13255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  <a:t>Library Training Series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ld" pitchFamily="2" charset="0"/>
                <a:cs typeface="Gotham Bold" pitchFamily="2" charset="0"/>
              </a:rPr>
              <a:t>SESSION 7: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CC7F841-BD19-0EE0-B201-8F7F05E67AAF}"/>
              </a:ext>
            </a:extLst>
          </p:cNvPr>
          <p:cNvSpPr txBox="1">
            <a:spLocks/>
          </p:cNvSpPr>
          <p:nvPr/>
        </p:nvSpPr>
        <p:spPr>
          <a:xfrm>
            <a:off x="1441173" y="4472748"/>
            <a:ext cx="4790661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kern="1200">
                <a:solidFill>
                  <a:srgbClr val="1157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Book" pitchFamily="2" charset="0"/>
                <a:cs typeface="Gotham Book" pitchFamily="2" charset="0"/>
              </a:rPr>
              <a:t>Leah Cordova, MLIS</a:t>
            </a:r>
          </a:p>
        </p:txBody>
      </p:sp>
    </p:spTree>
    <p:extLst>
      <p:ext uri="{BB962C8B-B14F-4D97-AF65-F5344CB8AC3E}">
        <p14:creationId xmlns:p14="http://schemas.microsoft.com/office/powerpoint/2010/main" val="6321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E50193F3-872D-42DE-A355-5DA4EE6B53D1}"/>
              </a:ext>
            </a:extLst>
          </p:cNvPr>
          <p:cNvGrpSpPr/>
          <p:nvPr/>
        </p:nvGrpSpPr>
        <p:grpSpPr>
          <a:xfrm rot="21114771">
            <a:off x="4723350" y="-906893"/>
            <a:ext cx="7010400" cy="7010400"/>
            <a:chOff x="4457701" y="-533400"/>
            <a:chExt cx="7010400" cy="7010400"/>
          </a:xfrm>
        </p:grpSpPr>
        <p:pic>
          <p:nvPicPr>
            <p:cNvPr id="18" name="Graphic 17" descr="Postit Notes outline">
              <a:extLst>
                <a:ext uri="{FF2B5EF4-FFF2-40B4-BE49-F238E27FC236}">
                  <a16:creationId xmlns:a16="http://schemas.microsoft.com/office/drawing/2014/main" id="{5DDEA615-2440-4FF4-9EE2-B7986EA59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457701" y="-533400"/>
              <a:ext cx="7010400" cy="7010400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DBCE6F8-E0D7-4A83-91A5-668298929EA1}"/>
                </a:ext>
              </a:extLst>
            </p:cNvPr>
            <p:cNvSpPr txBox="1"/>
            <p:nvPr/>
          </p:nvSpPr>
          <p:spPr>
            <a:xfrm rot="20567520">
              <a:off x="7013420" y="4629119"/>
              <a:ext cx="17430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accent2"/>
                  </a:solidFill>
                  <a:latin typeface="Arial Black" panose="020B0A04020102020204" pitchFamily="34" charset="0"/>
                </a:rPr>
                <a:t>Metrics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5E0D35-5C3A-41A6-9942-C4111663F164}"/>
                </a:ext>
              </a:extLst>
            </p:cNvPr>
            <p:cNvSpPr txBox="1"/>
            <p:nvPr/>
          </p:nvSpPr>
          <p:spPr>
            <a:xfrm rot="20603075">
              <a:off x="7907984" y="929709"/>
              <a:ext cx="24801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accent2"/>
                  </a:solidFill>
                  <a:latin typeface="Arial Black" panose="020B0A04020102020204" pitchFamily="34" charset="0"/>
                </a:rPr>
                <a:t>Indexing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EFEC7C-0DD9-4ACB-831A-CDDF20E1ADB0}"/>
                </a:ext>
              </a:extLst>
            </p:cNvPr>
            <p:cNvSpPr txBox="1"/>
            <p:nvPr/>
          </p:nvSpPr>
          <p:spPr>
            <a:xfrm rot="20603075">
              <a:off x="8903284" y="3388533"/>
              <a:ext cx="248018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accent2"/>
                  </a:solidFill>
                  <a:latin typeface="Arial Black" panose="020B0A04020102020204" pitchFamily="34" charset="0"/>
                </a:rPr>
                <a:t>Peer Review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A4F9F9D-78BA-4CF5-A3EC-A4D99A497D57}"/>
                </a:ext>
              </a:extLst>
            </p:cNvPr>
            <p:cNvSpPr txBox="1"/>
            <p:nvPr/>
          </p:nvSpPr>
          <p:spPr>
            <a:xfrm rot="20603075">
              <a:off x="5320137" y="2425958"/>
              <a:ext cx="248018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>
                  <a:solidFill>
                    <a:schemeClr val="accent2"/>
                  </a:solidFill>
                  <a:latin typeface="Arial Black" panose="020B0A04020102020204" pitchFamily="34" charset="0"/>
                </a:rPr>
                <a:t>Open Access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49AF0287-EB88-4CAB-A82B-A4E3E595E08B}"/>
              </a:ext>
            </a:extLst>
          </p:cNvPr>
          <p:cNvSpPr/>
          <p:nvPr/>
        </p:nvSpPr>
        <p:spPr>
          <a:xfrm>
            <a:off x="11343" y="-638686"/>
            <a:ext cx="12208650" cy="64489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9D2F61-FE00-415A-832F-C422C454A6C0}"/>
              </a:ext>
            </a:extLst>
          </p:cNvPr>
          <p:cNvSpPr txBox="1"/>
          <p:nvPr/>
        </p:nvSpPr>
        <p:spPr>
          <a:xfrm>
            <a:off x="200570" y="4573273"/>
            <a:ext cx="109728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charset="0"/>
                <a:ea typeface="Arial Black" charset="0"/>
                <a:cs typeface="Arial Black" charset="0"/>
              </a:rPr>
              <a:t>Journal Evaluation </a:t>
            </a:r>
          </a:p>
          <a:p>
            <a:pPr>
              <a:spcAft>
                <a:spcPts val="600"/>
              </a:spcAft>
            </a:pPr>
            <a:r>
              <a:rPr lang="en-US" sz="4400" b="1" dirty="0">
                <a:solidFill>
                  <a:schemeClr val="accent1"/>
                </a:solidFill>
                <a:latin typeface="Abadi Extra Light" panose="020B0204020104020204" pitchFamily="34" charset="0"/>
                <a:ea typeface="Arial Black" charset="0"/>
                <a:cs typeface="Arial Black" charset="0"/>
              </a:rPr>
              <a:t>Things to Consider </a:t>
            </a:r>
          </a:p>
        </p:txBody>
      </p:sp>
    </p:spTree>
    <p:extLst>
      <p:ext uri="{BB962C8B-B14F-4D97-AF65-F5344CB8AC3E}">
        <p14:creationId xmlns:p14="http://schemas.microsoft.com/office/powerpoint/2010/main" val="1848121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8C645F-0A6B-4EDA-A7ED-6B2170270CEA}"/>
              </a:ext>
            </a:extLst>
          </p:cNvPr>
          <p:cNvSpPr txBox="1">
            <a:spLocks/>
          </p:cNvSpPr>
          <p:nvPr/>
        </p:nvSpPr>
        <p:spPr>
          <a:xfrm>
            <a:off x="309966" y="251847"/>
            <a:ext cx="3423355" cy="3299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4FEA5-B618-43FC-BE74-EF58951D5B80}"/>
              </a:ext>
            </a:extLst>
          </p:cNvPr>
          <p:cNvSpPr/>
          <p:nvPr/>
        </p:nvSpPr>
        <p:spPr>
          <a:xfrm>
            <a:off x="6272467" y="251847"/>
            <a:ext cx="5609566" cy="5860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4F5-F85A-49AC-953E-EE9FB0F4FAA5}"/>
              </a:ext>
            </a:extLst>
          </p:cNvPr>
          <p:cNvSpPr/>
          <p:nvPr/>
        </p:nvSpPr>
        <p:spPr>
          <a:xfrm>
            <a:off x="309967" y="3888419"/>
            <a:ext cx="5609568" cy="2223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9487D-05FA-49D6-BCBE-B5A2E8B5D14F}"/>
              </a:ext>
            </a:extLst>
          </p:cNvPr>
          <p:cNvSpPr txBox="1"/>
          <p:nvPr/>
        </p:nvSpPr>
        <p:spPr>
          <a:xfrm>
            <a:off x="601216" y="1218501"/>
            <a:ext cx="28408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Journal Evaluation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917E-F422-4283-BDDA-8A8CB5288FB5}"/>
              </a:ext>
            </a:extLst>
          </p:cNvPr>
          <p:cNvSpPr/>
          <p:nvPr/>
        </p:nvSpPr>
        <p:spPr>
          <a:xfrm>
            <a:off x="4086253" y="236073"/>
            <a:ext cx="1833282" cy="22393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C98197-DB13-4D38-B571-956111F7264E}"/>
              </a:ext>
            </a:extLst>
          </p:cNvPr>
          <p:cNvSpPr/>
          <p:nvPr/>
        </p:nvSpPr>
        <p:spPr>
          <a:xfrm>
            <a:off x="6481723" y="441158"/>
            <a:ext cx="525307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/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Journal Metrics 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Journal Impact Factor (JIF)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eigenFACTOR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204020104020204" pitchFamily="34" charset="0"/>
            </a:endParaRP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CiteScore</a:t>
            </a:r>
          </a:p>
          <a:p>
            <a:pPr marL="0" indent="0">
              <a:buFont typeface="Arial"/>
              <a:buNone/>
            </a:pPr>
            <a:endParaRPr lang="en-US" sz="900" b="1" dirty="0">
              <a:latin typeface="Abadi Extra Light" panose="020B0204020104020204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Peer-Review Policy </a:t>
            </a:r>
          </a:p>
          <a:p>
            <a:pPr marL="0" indent="0">
              <a:buFont typeface="Arial"/>
              <a:buNone/>
            </a:pPr>
            <a:endParaRPr lang="en-US" sz="900" b="1" dirty="0">
              <a:latin typeface="Abadi Extra Light" panose="020B0204020104020204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Open Access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Funds Associated with Publishing</a:t>
            </a:r>
          </a:p>
          <a:p>
            <a:pPr marL="457200" lvl="1" indent="0">
              <a:buNone/>
            </a:pP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Journal Indexing 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Journal lists where it is indexed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Look for commonly known databases </a:t>
            </a:r>
            <a:r>
              <a:rPr lang="en-US" sz="2000" b="1" dirty="0">
                <a:latin typeface="Abadi Extra Light" panose="020B0204020104020204" pitchFamily="34" charset="0"/>
              </a:rPr>
              <a:t> </a:t>
            </a:r>
          </a:p>
          <a:p>
            <a:pPr marL="400050" lvl="1" indent="0">
              <a:buNone/>
            </a:pPr>
            <a:endParaRPr lang="en-US" sz="1000" b="1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Publishing Schedule </a:t>
            </a:r>
          </a:p>
          <a:p>
            <a:pPr marL="400050" lvl="1" indent="0">
              <a:buNone/>
            </a:pPr>
            <a:endParaRPr lang="en-US" sz="900" b="1" dirty="0">
              <a:latin typeface="Abadi Extra Light" panose="020B0204020104020204" pitchFamily="34" charset="0"/>
            </a:endParaRPr>
          </a:p>
          <a:p>
            <a:pPr marL="0" indent="0">
              <a:buFont typeface="Arial"/>
              <a:buNone/>
            </a:pPr>
            <a:r>
              <a:rPr lang="en-US" sz="2000" b="1" dirty="0">
                <a:latin typeface="Abadi Extra Light" panose="020B0204020104020204" pitchFamily="34" charset="0"/>
              </a:rPr>
              <a:t>Author Rights and Archiving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accent2"/>
                </a:solidFill>
                <a:latin typeface="Abadi Extra Light" panose="020B02040201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SHERPA/</a:t>
            </a:r>
            <a:r>
              <a:rPr lang="en-US" sz="2000" dirty="0" err="1">
                <a:solidFill>
                  <a:schemeClr val="accent2"/>
                </a:solidFill>
                <a:latin typeface="Abadi Extra Light" panose="020B02040201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RoEMO</a:t>
            </a:r>
            <a:endParaRPr lang="en-US" sz="2000" dirty="0">
              <a:solidFill>
                <a:schemeClr val="accent2"/>
              </a:solidFill>
              <a:latin typeface="Abadi Extra Light" panose="020B0204020104020204" pitchFamily="34" charset="0"/>
            </a:endParaRP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Collects information about publisher policies related to online sharing (“archiving”) </a:t>
            </a:r>
          </a:p>
        </p:txBody>
      </p:sp>
      <p:pic>
        <p:nvPicPr>
          <p:cNvPr id="9" name="Graphic 8" descr="Thought bubble">
            <a:extLst>
              <a:ext uri="{FF2B5EF4-FFF2-40B4-BE49-F238E27FC236}">
                <a16:creationId xmlns:a16="http://schemas.microsoft.com/office/drawing/2014/main" id="{1A46D528-4A86-4363-9589-C248234C5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77659" y="2556709"/>
            <a:ext cx="1250470" cy="125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090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8064E3-2046-4275-A406-FEE403F57566}"/>
              </a:ext>
            </a:extLst>
          </p:cNvPr>
          <p:cNvSpPr/>
          <p:nvPr/>
        </p:nvSpPr>
        <p:spPr>
          <a:xfrm>
            <a:off x="232244" y="217335"/>
            <a:ext cx="11727512" cy="26202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0CE747D1-D17A-4A2A-90F5-B4605415B4E1}"/>
              </a:ext>
            </a:extLst>
          </p:cNvPr>
          <p:cNvSpPr txBox="1">
            <a:spLocks/>
          </p:cNvSpPr>
          <p:nvPr/>
        </p:nvSpPr>
        <p:spPr>
          <a:xfrm>
            <a:off x="1986240" y="496883"/>
            <a:ext cx="8229600" cy="1143000"/>
          </a:xfrm>
          <a:noFill/>
          <a:ln w="38100"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F6941F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Library Services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901C76-C1F6-4185-8D10-9D323146E6C9}"/>
              </a:ext>
            </a:extLst>
          </p:cNvPr>
          <p:cNvSpPr txBox="1"/>
          <p:nvPr/>
        </p:nvSpPr>
        <p:spPr>
          <a:xfrm>
            <a:off x="3423501" y="1678729"/>
            <a:ext cx="5344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Abadi Extra Light" panose="020B0204020104020204" pitchFamily="34" charset="0"/>
              </a:rPr>
              <a:t>For Researchers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5A18942-163A-4A95-8515-9FC214F1E784}"/>
              </a:ext>
            </a:extLst>
          </p:cNvPr>
          <p:cNvSpPr txBox="1">
            <a:spLocks/>
          </p:cNvSpPr>
          <p:nvPr/>
        </p:nvSpPr>
        <p:spPr>
          <a:xfrm>
            <a:off x="232244" y="3074371"/>
            <a:ext cx="3681486" cy="301077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892169-F234-4945-A1C7-282288B65329}"/>
              </a:ext>
            </a:extLst>
          </p:cNvPr>
          <p:cNvSpPr/>
          <p:nvPr/>
        </p:nvSpPr>
        <p:spPr>
          <a:xfrm rot="5400000">
            <a:off x="4659119" y="3886267"/>
            <a:ext cx="1614823" cy="27829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9FD6CC-C1E6-46DF-B2CA-0AE6756A6D2D}"/>
              </a:ext>
            </a:extLst>
          </p:cNvPr>
          <p:cNvSpPr/>
          <p:nvPr/>
        </p:nvSpPr>
        <p:spPr>
          <a:xfrm>
            <a:off x="7046937" y="3294742"/>
            <a:ext cx="4912820" cy="279040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Open Book">
            <a:extLst>
              <a:ext uri="{FF2B5EF4-FFF2-40B4-BE49-F238E27FC236}">
                <a16:creationId xmlns:a16="http://schemas.microsoft.com/office/drawing/2014/main" id="{876BD45C-469D-49EC-ADD4-0DFDBCEDD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45488" y="2773627"/>
            <a:ext cx="1912461" cy="191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40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FC31-D773-413D-B7F7-49384ED2F9DF}"/>
              </a:ext>
            </a:extLst>
          </p:cNvPr>
          <p:cNvSpPr>
            <a:spLocks noGrp="1"/>
          </p:cNvSpPr>
          <p:nvPr/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F6941F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Arial Black"/>
                <a:cs typeface="Arial"/>
              </a:rPr>
              <a:t>Library Research Guide for </a:t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  <a:latin typeface="Arial Black"/>
                <a:cs typeface="Arial"/>
              </a:rPr>
              <a:t>Clinical Researchers</a:t>
            </a:r>
            <a:br>
              <a:rPr lang="en-US" dirty="0"/>
            </a:br>
            <a:r>
              <a:rPr lang="en-US" sz="2800" u="sng" dirty="0">
                <a:latin typeface="Avenir Next LT Pro"/>
                <a:cs typeface="Arial"/>
              </a:rPr>
              <a:t>https://libguides.uthsc.edu/clinicalresearchers</a:t>
            </a:r>
            <a:br>
              <a:rPr lang="en-US" sz="3100" dirty="0"/>
            </a:br>
            <a:endParaRPr lang="en-US" sz="3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1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8C645F-0A6B-4EDA-A7ED-6B2170270CEA}"/>
              </a:ext>
            </a:extLst>
          </p:cNvPr>
          <p:cNvSpPr txBox="1">
            <a:spLocks/>
          </p:cNvSpPr>
          <p:nvPr/>
        </p:nvSpPr>
        <p:spPr>
          <a:xfrm>
            <a:off x="309966" y="251847"/>
            <a:ext cx="3423355" cy="3299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4FEA5-B618-43FC-BE74-EF58951D5B80}"/>
              </a:ext>
            </a:extLst>
          </p:cNvPr>
          <p:cNvSpPr/>
          <p:nvPr/>
        </p:nvSpPr>
        <p:spPr>
          <a:xfrm>
            <a:off x="6272467" y="251847"/>
            <a:ext cx="5609566" cy="5860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4F5-F85A-49AC-953E-EE9FB0F4FAA5}"/>
              </a:ext>
            </a:extLst>
          </p:cNvPr>
          <p:cNvSpPr/>
          <p:nvPr/>
        </p:nvSpPr>
        <p:spPr>
          <a:xfrm>
            <a:off x="309967" y="3888419"/>
            <a:ext cx="5609568" cy="2223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9487D-05FA-49D6-BCBE-B5A2E8B5D14F}"/>
              </a:ext>
            </a:extLst>
          </p:cNvPr>
          <p:cNvSpPr txBox="1"/>
          <p:nvPr/>
        </p:nvSpPr>
        <p:spPr>
          <a:xfrm>
            <a:off x="601216" y="1218501"/>
            <a:ext cx="284085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Today’s </a:t>
            </a:r>
          </a:p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Discussion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917E-F422-4283-BDDA-8A8CB5288FB5}"/>
              </a:ext>
            </a:extLst>
          </p:cNvPr>
          <p:cNvSpPr/>
          <p:nvPr/>
        </p:nvSpPr>
        <p:spPr>
          <a:xfrm>
            <a:off x="4086253" y="236073"/>
            <a:ext cx="1833282" cy="22393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Chat">
            <a:extLst>
              <a:ext uri="{FF2B5EF4-FFF2-40B4-BE49-F238E27FC236}">
                <a16:creationId xmlns:a16="http://schemas.microsoft.com/office/drawing/2014/main" id="{3265C437-5224-4901-8D56-7512DA26C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08534" y="2587584"/>
            <a:ext cx="1188720" cy="11887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BC98197-DB13-4D38-B571-956111F7264E}"/>
              </a:ext>
            </a:extLst>
          </p:cNvPr>
          <p:cNvSpPr/>
          <p:nvPr/>
        </p:nvSpPr>
        <p:spPr>
          <a:xfrm>
            <a:off x="6686976" y="745958"/>
            <a:ext cx="478054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  <a:ea typeface="Arial Black" charset="0"/>
                <a:cs typeface="Arial Black" charset="0"/>
              </a:rPr>
              <a:t>Tools and Strategies for Locating Publishing Opportunities </a:t>
            </a: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204020104020204" pitchFamily="34" charset="0"/>
              <a:ea typeface="Arial Black" charset="0"/>
              <a:cs typeface="Arial Black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  <a:ea typeface="Arial Black" charset="0"/>
                <a:cs typeface="Arial Black" charset="0"/>
              </a:rPr>
              <a:t>Library Services that Support Researchers </a:t>
            </a:r>
          </a:p>
          <a:p>
            <a:pPr>
              <a:spcAft>
                <a:spcPts val="600"/>
              </a:spcAft>
            </a:pP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Abadi Extra Light" panose="020B0204020104020204" pitchFamily="34" charset="0"/>
              <a:ea typeface="Arial Black" charset="0"/>
              <a:cs typeface="Arial Black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  <a:ea typeface="Arial Black" charset="0"/>
                <a:cs typeface="Arial Black" charset="0"/>
              </a:rPr>
              <a:t>Q &amp; A </a:t>
            </a:r>
          </a:p>
        </p:txBody>
      </p:sp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FF7B6F-D352-4D85-83C0-6FBBE48A0EA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071" y="1965881"/>
            <a:ext cx="7063724" cy="39733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B2716A-F920-4CE9-B66B-AAA614D87123}"/>
              </a:ext>
            </a:extLst>
          </p:cNvPr>
          <p:cNvSpPr txBox="1"/>
          <p:nvPr/>
        </p:nvSpPr>
        <p:spPr>
          <a:xfrm>
            <a:off x="1981200" y="966260"/>
            <a:ext cx="82296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charset="0"/>
                <a:ea typeface="Arial Black" charset="0"/>
                <a:cs typeface="Arial Black" charset="0"/>
              </a:rPr>
              <a:t>Why Publish?</a:t>
            </a:r>
          </a:p>
          <a:p>
            <a:pPr>
              <a:spcAft>
                <a:spcPts val="600"/>
              </a:spcAft>
            </a:pPr>
            <a:endParaRPr lang="en-US" sz="4400" b="1" dirty="0">
              <a:solidFill>
                <a:schemeClr val="tx1">
                  <a:lumMod val="65000"/>
                  <a:lumOff val="35000"/>
                </a:schemeClr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416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8FB1-3BE5-4DFD-BFA4-4F3CE73C1727}"/>
              </a:ext>
            </a:extLst>
          </p:cNvPr>
          <p:cNvSpPr txBox="1">
            <a:spLocks/>
          </p:cNvSpPr>
          <p:nvPr/>
        </p:nvSpPr>
        <p:spPr>
          <a:xfrm>
            <a:off x="457616" y="437255"/>
            <a:ext cx="11301663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Things to Consider when selecting a Journal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39D25-8004-4FE2-8B57-063BFE1FEC8E}"/>
              </a:ext>
            </a:extLst>
          </p:cNvPr>
          <p:cNvSpPr txBox="1">
            <a:spLocks/>
          </p:cNvSpPr>
          <p:nvPr/>
        </p:nvSpPr>
        <p:spPr>
          <a:xfrm>
            <a:off x="457199" y="2270603"/>
            <a:ext cx="11301663" cy="373993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Who is the target audience?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What subject matter does your research fit within?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Where was the material you cited published?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Is openness important to you?</a:t>
            </a:r>
          </a:p>
        </p:txBody>
      </p:sp>
    </p:spTree>
    <p:extLst>
      <p:ext uri="{BB962C8B-B14F-4D97-AF65-F5344CB8AC3E}">
        <p14:creationId xmlns:p14="http://schemas.microsoft.com/office/powerpoint/2010/main" val="32341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 descr="Closed book outline">
            <a:extLst>
              <a:ext uri="{FF2B5EF4-FFF2-40B4-BE49-F238E27FC236}">
                <a16:creationId xmlns:a16="http://schemas.microsoft.com/office/drawing/2014/main" id="{41AF431C-5FEE-46EB-B012-38BC5B9B3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7300" y="224567"/>
            <a:ext cx="1523494" cy="1523494"/>
          </a:xfrm>
          <a:prstGeom prst="rect">
            <a:avLst/>
          </a:prstGeom>
        </p:spPr>
      </p:pic>
      <p:pic>
        <p:nvPicPr>
          <p:cNvPr id="12" name="Graphic 11" descr="Closed book outline">
            <a:extLst>
              <a:ext uri="{FF2B5EF4-FFF2-40B4-BE49-F238E27FC236}">
                <a16:creationId xmlns:a16="http://schemas.microsoft.com/office/drawing/2014/main" id="{19D952A1-5C1B-49D8-8E41-F78818C010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6500" y="2853467"/>
            <a:ext cx="1523494" cy="1523494"/>
          </a:xfrm>
          <a:prstGeom prst="rect">
            <a:avLst/>
          </a:prstGeom>
        </p:spPr>
      </p:pic>
      <p:pic>
        <p:nvPicPr>
          <p:cNvPr id="13" name="Graphic 12" descr="Closed book outline">
            <a:extLst>
              <a:ext uri="{FF2B5EF4-FFF2-40B4-BE49-F238E27FC236}">
                <a16:creationId xmlns:a16="http://schemas.microsoft.com/office/drawing/2014/main" id="{C655F5BB-ABD0-43EE-94D1-80055DD949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73334" y="1538944"/>
            <a:ext cx="2572517" cy="2572517"/>
          </a:xfrm>
          <a:prstGeom prst="rect">
            <a:avLst/>
          </a:prstGeom>
        </p:spPr>
      </p:pic>
      <p:pic>
        <p:nvPicPr>
          <p:cNvPr id="14" name="Graphic 13" descr="Closed book outline">
            <a:extLst>
              <a:ext uri="{FF2B5EF4-FFF2-40B4-BE49-F238E27FC236}">
                <a16:creationId xmlns:a16="http://schemas.microsoft.com/office/drawing/2014/main" id="{1DB6C596-3708-4334-957A-9FD8B6E534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03280" y="-722374"/>
            <a:ext cx="3575841" cy="3575841"/>
          </a:xfrm>
          <a:prstGeom prst="rect">
            <a:avLst/>
          </a:prstGeom>
        </p:spPr>
      </p:pic>
      <p:pic>
        <p:nvPicPr>
          <p:cNvPr id="15" name="Graphic 14" descr="Closed book outline">
            <a:extLst>
              <a:ext uri="{FF2B5EF4-FFF2-40B4-BE49-F238E27FC236}">
                <a16:creationId xmlns:a16="http://schemas.microsoft.com/office/drawing/2014/main" id="{20F6BBB8-81E0-4371-B608-53D92B2309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79420" y="-749023"/>
            <a:ext cx="2572517" cy="257251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0F671AE-4296-4485-B6E5-B5B0FE354959}"/>
              </a:ext>
            </a:extLst>
          </p:cNvPr>
          <p:cNvSpPr/>
          <p:nvPr/>
        </p:nvSpPr>
        <p:spPr>
          <a:xfrm>
            <a:off x="11343" y="-638685"/>
            <a:ext cx="12208650" cy="584682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A3D7B-705B-45E2-94F1-510BFDEBDD60}"/>
              </a:ext>
            </a:extLst>
          </p:cNvPr>
          <p:cNvSpPr txBox="1"/>
          <p:nvPr/>
        </p:nvSpPr>
        <p:spPr>
          <a:xfrm>
            <a:off x="200570" y="4573273"/>
            <a:ext cx="109728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charset="0"/>
                <a:ea typeface="Arial Black" charset="0"/>
                <a:cs typeface="Arial Black" charset="0"/>
              </a:rPr>
              <a:t>Identifying New Opportunities </a:t>
            </a:r>
          </a:p>
          <a:p>
            <a:pPr>
              <a:spcAft>
                <a:spcPts val="600"/>
              </a:spcAft>
            </a:pPr>
            <a:r>
              <a:rPr lang="en-US" sz="4400" b="1" dirty="0">
                <a:solidFill>
                  <a:schemeClr val="accent1"/>
                </a:solidFill>
                <a:latin typeface="Abadi Extra Light" panose="020B0204020104020204" pitchFamily="34" charset="0"/>
                <a:ea typeface="Arial Black" charset="0"/>
                <a:cs typeface="Arial Black" charset="0"/>
              </a:rPr>
              <a:t>Tools and Resources for Journal Selection </a:t>
            </a:r>
          </a:p>
        </p:txBody>
      </p:sp>
      <p:pic>
        <p:nvPicPr>
          <p:cNvPr id="7" name="Graphic 6" descr="Magnifying glass with solid fill">
            <a:extLst>
              <a:ext uri="{FF2B5EF4-FFF2-40B4-BE49-F238E27FC236}">
                <a16:creationId xmlns:a16="http://schemas.microsoft.com/office/drawing/2014/main" id="{40D141F1-CCC4-4783-BC2F-FD1E33EC21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87416" y="145639"/>
            <a:ext cx="5062500" cy="5062500"/>
          </a:xfrm>
          <a:prstGeom prst="rect">
            <a:avLst/>
          </a:prstGeom>
        </p:spPr>
      </p:pic>
      <p:pic>
        <p:nvPicPr>
          <p:cNvPr id="9" name="Graphic 8" descr="Closed book with solid fill">
            <a:extLst>
              <a:ext uri="{FF2B5EF4-FFF2-40B4-BE49-F238E27FC236}">
                <a16:creationId xmlns:a16="http://schemas.microsoft.com/office/drawing/2014/main" id="{F883CEEA-15BE-42B3-BC54-2300D14659C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95870" y="1351346"/>
            <a:ext cx="1583550" cy="158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25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DF0F6D3-7D31-433F-A1EA-1C219594E9A1}"/>
              </a:ext>
            </a:extLst>
          </p:cNvPr>
          <p:cNvSpPr/>
          <p:nvPr/>
        </p:nvSpPr>
        <p:spPr>
          <a:xfrm>
            <a:off x="0" y="0"/>
            <a:ext cx="12192000" cy="634365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37CB01-7AF1-4752-8938-F1973347F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036" y="610182"/>
            <a:ext cx="9141928" cy="5142335"/>
          </a:xfrm>
          <a:prstGeom prst="rect">
            <a:avLst/>
          </a:prstGeom>
        </p:spPr>
      </p:pic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47D37679-E29F-484E-B505-63BC49DCD724}"/>
              </a:ext>
            </a:extLst>
          </p:cNvPr>
          <p:cNvSpPr txBox="1">
            <a:spLocks/>
          </p:cNvSpPr>
          <p:nvPr/>
        </p:nvSpPr>
        <p:spPr>
          <a:xfrm>
            <a:off x="1897226" y="4564778"/>
            <a:ext cx="2808514" cy="47586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>
                <a:latin typeface="Abadi Extra Light" panose="020B0204020104020204" pitchFamily="34" charset="0"/>
              </a:rPr>
              <a:t>Directories/Indexes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DB0F1-4B88-4CBF-AD16-03C0650609E5}"/>
              </a:ext>
            </a:extLst>
          </p:cNvPr>
          <p:cNvSpPr txBox="1"/>
          <p:nvPr/>
        </p:nvSpPr>
        <p:spPr>
          <a:xfrm>
            <a:off x="4691743" y="4578974"/>
            <a:ext cx="2808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Journal Suggesters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A3FA3-107A-4B2F-B244-71910FFA2686}"/>
              </a:ext>
            </a:extLst>
          </p:cNvPr>
          <p:cNvSpPr txBox="1">
            <a:spLocks/>
          </p:cNvSpPr>
          <p:nvPr/>
        </p:nvSpPr>
        <p:spPr>
          <a:xfrm>
            <a:off x="7514254" y="4531959"/>
            <a:ext cx="2724539" cy="54149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>
                <a:latin typeface="Abadi Extra Light" panose="020B0204020104020204" pitchFamily="34" charset="0"/>
              </a:rPr>
              <a:t>Database Search </a:t>
            </a:r>
          </a:p>
        </p:txBody>
      </p:sp>
    </p:spTree>
    <p:extLst>
      <p:ext uri="{BB962C8B-B14F-4D97-AF65-F5344CB8AC3E}">
        <p14:creationId xmlns:p14="http://schemas.microsoft.com/office/powerpoint/2010/main" val="330985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8C645F-0A6B-4EDA-A7ED-6B2170270CEA}"/>
              </a:ext>
            </a:extLst>
          </p:cNvPr>
          <p:cNvSpPr txBox="1">
            <a:spLocks/>
          </p:cNvSpPr>
          <p:nvPr/>
        </p:nvSpPr>
        <p:spPr>
          <a:xfrm>
            <a:off x="309966" y="251847"/>
            <a:ext cx="3423355" cy="3299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4FEA5-B618-43FC-BE74-EF58951D5B80}"/>
              </a:ext>
            </a:extLst>
          </p:cNvPr>
          <p:cNvSpPr/>
          <p:nvPr/>
        </p:nvSpPr>
        <p:spPr>
          <a:xfrm>
            <a:off x="6272467" y="251847"/>
            <a:ext cx="5609566" cy="5860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4F5-F85A-49AC-953E-EE9FB0F4FAA5}"/>
              </a:ext>
            </a:extLst>
          </p:cNvPr>
          <p:cNvSpPr/>
          <p:nvPr/>
        </p:nvSpPr>
        <p:spPr>
          <a:xfrm>
            <a:off x="309967" y="3888419"/>
            <a:ext cx="5609568" cy="2223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9487D-05FA-49D6-BCBE-B5A2E8B5D14F}"/>
              </a:ext>
            </a:extLst>
          </p:cNvPr>
          <p:cNvSpPr txBox="1"/>
          <p:nvPr/>
        </p:nvSpPr>
        <p:spPr>
          <a:xfrm>
            <a:off x="601216" y="1218501"/>
            <a:ext cx="28408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Directories or Indexes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917E-F422-4283-BDDA-8A8CB5288FB5}"/>
              </a:ext>
            </a:extLst>
          </p:cNvPr>
          <p:cNvSpPr/>
          <p:nvPr/>
        </p:nvSpPr>
        <p:spPr>
          <a:xfrm>
            <a:off x="4086253" y="236073"/>
            <a:ext cx="1833282" cy="22393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C98197-DB13-4D38-B571-956111F7264E}"/>
              </a:ext>
            </a:extLst>
          </p:cNvPr>
          <p:cNvSpPr/>
          <p:nvPr/>
        </p:nvSpPr>
        <p:spPr>
          <a:xfrm>
            <a:off x="6746176" y="251847"/>
            <a:ext cx="490380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/>
              <a:buNone/>
            </a:pPr>
            <a:r>
              <a:rPr lang="en-US" sz="3200" b="1" dirty="0">
                <a:latin typeface="Abadi Extra Light" panose="020B0204020104020204" pitchFamily="34" charset="0"/>
              </a:rPr>
              <a:t>Web of Science Master Journal List</a:t>
            </a:r>
          </a:p>
          <a:p>
            <a:pPr marL="400050" lvl="1" indent="0">
              <a:buFont typeface="Arial"/>
              <a:buNone/>
            </a:pPr>
            <a:r>
              <a:rPr lang="en-US" sz="3200" dirty="0">
                <a:latin typeface="Abadi Extra Light" panose="020B0204020104020204" pitchFamily="34" charset="0"/>
              </a:rPr>
              <a:t>Identify journals in a particular field by browsing journals by keyword</a:t>
            </a:r>
          </a:p>
          <a:p>
            <a:pPr marL="0" indent="0">
              <a:buFont typeface="Arial"/>
              <a:buNone/>
            </a:pPr>
            <a:endParaRPr lang="en-US" sz="2400" dirty="0"/>
          </a:p>
          <a:p>
            <a:pPr marL="0" indent="0">
              <a:buFont typeface="Arial"/>
              <a:buNone/>
            </a:pPr>
            <a:r>
              <a:rPr lang="en-US" sz="3200" b="1" dirty="0">
                <a:latin typeface="Abadi Extra Light" panose="020B0204020104020204" pitchFamily="34" charset="0"/>
              </a:rPr>
              <a:t>Directory of Open Access Journals </a:t>
            </a:r>
          </a:p>
          <a:p>
            <a:pPr marL="400050" lvl="1" indent="0">
              <a:buFont typeface="Arial"/>
              <a:buNone/>
            </a:pPr>
            <a:r>
              <a:rPr lang="en-US" sz="3200" dirty="0">
                <a:latin typeface="Abadi Extra Light" panose="020B0204020104020204" pitchFamily="34" charset="0"/>
              </a:rPr>
              <a:t>Online directory that indexes high quality open-access peer-reviewed journals.  </a:t>
            </a:r>
          </a:p>
        </p:txBody>
      </p:sp>
      <p:pic>
        <p:nvPicPr>
          <p:cNvPr id="11" name="Graphic 10" descr="Folder">
            <a:hlinkClick r:id="rId2"/>
            <a:extLst>
              <a:ext uri="{FF2B5EF4-FFF2-40B4-BE49-F238E27FC236}">
                <a16:creationId xmlns:a16="http://schemas.microsoft.com/office/drawing/2014/main" id="{729DBDBC-CA3E-4D11-8DB1-9804066CD3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07030" y="2395501"/>
            <a:ext cx="1591224" cy="159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3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8C645F-0A6B-4EDA-A7ED-6B2170270CEA}"/>
              </a:ext>
            </a:extLst>
          </p:cNvPr>
          <p:cNvSpPr txBox="1">
            <a:spLocks/>
          </p:cNvSpPr>
          <p:nvPr/>
        </p:nvSpPr>
        <p:spPr>
          <a:xfrm>
            <a:off x="309966" y="251847"/>
            <a:ext cx="3423355" cy="3299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4FEA5-B618-43FC-BE74-EF58951D5B80}"/>
              </a:ext>
            </a:extLst>
          </p:cNvPr>
          <p:cNvSpPr/>
          <p:nvPr/>
        </p:nvSpPr>
        <p:spPr>
          <a:xfrm>
            <a:off x="6272467" y="251847"/>
            <a:ext cx="5609566" cy="5860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4F5-F85A-49AC-953E-EE9FB0F4FAA5}"/>
              </a:ext>
            </a:extLst>
          </p:cNvPr>
          <p:cNvSpPr/>
          <p:nvPr/>
        </p:nvSpPr>
        <p:spPr>
          <a:xfrm>
            <a:off x="309967" y="3888419"/>
            <a:ext cx="5609568" cy="2223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9487D-05FA-49D6-BCBE-B5A2E8B5D14F}"/>
              </a:ext>
            </a:extLst>
          </p:cNvPr>
          <p:cNvSpPr txBox="1"/>
          <p:nvPr/>
        </p:nvSpPr>
        <p:spPr>
          <a:xfrm>
            <a:off x="601216" y="1327389"/>
            <a:ext cx="28408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Journal Suggesters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917E-F422-4283-BDDA-8A8CB5288FB5}"/>
              </a:ext>
            </a:extLst>
          </p:cNvPr>
          <p:cNvSpPr/>
          <p:nvPr/>
        </p:nvSpPr>
        <p:spPr>
          <a:xfrm>
            <a:off x="4086253" y="236073"/>
            <a:ext cx="1833282" cy="22393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C98197-DB13-4D38-B571-956111F7264E}"/>
              </a:ext>
            </a:extLst>
          </p:cNvPr>
          <p:cNvSpPr/>
          <p:nvPr/>
        </p:nvSpPr>
        <p:spPr>
          <a:xfrm>
            <a:off x="6457950" y="250658"/>
            <a:ext cx="527685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/>
              <a:buNone/>
            </a:pPr>
            <a:r>
              <a:rPr lang="en-US" sz="3200" b="1" dirty="0">
                <a:latin typeface="Abadi Extra Light" panose="020B0204020104020204" pitchFamily="34" charset="0"/>
              </a:rPr>
              <a:t>Journal/Author Name Estimator – JANE  </a:t>
            </a:r>
          </a:p>
          <a:p>
            <a:pPr marL="400050" lvl="1" indent="0">
              <a:buFont typeface="Arial"/>
              <a:buNone/>
            </a:pPr>
            <a:r>
              <a:rPr lang="en-US" sz="3200" dirty="0">
                <a:latin typeface="Abadi Extra Light" panose="020B0204020104020204" pitchFamily="34" charset="0"/>
              </a:rPr>
              <a:t>Paste title and abstract to find appropriate journals related to your research. Relies on data in PubMed. </a:t>
            </a:r>
          </a:p>
          <a:p>
            <a:pPr marL="0" indent="0">
              <a:buFont typeface="Arial"/>
              <a:buNone/>
            </a:pPr>
            <a:endParaRPr lang="en-US" sz="2400" dirty="0"/>
          </a:p>
          <a:p>
            <a:pPr marL="0" indent="0">
              <a:buFont typeface="Arial"/>
              <a:buNone/>
            </a:pPr>
            <a:r>
              <a:rPr lang="en-US" sz="3200" b="1" dirty="0">
                <a:latin typeface="Abadi Extra Light" panose="020B0204020104020204" pitchFamily="34" charset="0"/>
              </a:rPr>
              <a:t>Manuscript Matcher through Endnote </a:t>
            </a:r>
          </a:p>
          <a:p>
            <a:pPr marL="400050" lvl="1" indent="0">
              <a:buFont typeface="Arial"/>
              <a:buNone/>
            </a:pPr>
            <a:r>
              <a:rPr lang="en-US" sz="3200" dirty="0">
                <a:latin typeface="Abadi Extra Light" panose="020B0204020104020204" pitchFamily="34" charset="0"/>
              </a:rPr>
              <a:t>Paste title, abstract, and references to connect with content in Web of Science.  </a:t>
            </a:r>
          </a:p>
        </p:txBody>
      </p:sp>
      <p:pic>
        <p:nvPicPr>
          <p:cNvPr id="11" name="Graphic 10" descr="Closed Book">
            <a:hlinkClick r:id="rId2"/>
            <a:extLst>
              <a:ext uri="{FF2B5EF4-FFF2-40B4-BE49-F238E27FC236}">
                <a16:creationId xmlns:a16="http://schemas.microsoft.com/office/drawing/2014/main" id="{24D5D523-6EAC-4660-8D76-620D6C2E2A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33492" y="2512541"/>
            <a:ext cx="1338804" cy="133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3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98C645F-0A6B-4EDA-A7ED-6B2170270CEA}"/>
              </a:ext>
            </a:extLst>
          </p:cNvPr>
          <p:cNvSpPr txBox="1">
            <a:spLocks/>
          </p:cNvSpPr>
          <p:nvPr/>
        </p:nvSpPr>
        <p:spPr>
          <a:xfrm>
            <a:off x="309966" y="251847"/>
            <a:ext cx="3423355" cy="329922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chemeClr val="bg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94FEA5-B618-43FC-BE74-EF58951D5B80}"/>
              </a:ext>
            </a:extLst>
          </p:cNvPr>
          <p:cNvSpPr/>
          <p:nvPr/>
        </p:nvSpPr>
        <p:spPr>
          <a:xfrm>
            <a:off x="6272467" y="251847"/>
            <a:ext cx="5609566" cy="58601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7D4F5-F85A-49AC-953E-EE9FB0F4FAA5}"/>
              </a:ext>
            </a:extLst>
          </p:cNvPr>
          <p:cNvSpPr/>
          <p:nvPr/>
        </p:nvSpPr>
        <p:spPr>
          <a:xfrm>
            <a:off x="309967" y="3888419"/>
            <a:ext cx="5609568" cy="22236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39487D-05FA-49D6-BCBE-B5A2E8B5D14F}"/>
              </a:ext>
            </a:extLst>
          </p:cNvPr>
          <p:cNvSpPr txBox="1"/>
          <p:nvPr/>
        </p:nvSpPr>
        <p:spPr>
          <a:xfrm>
            <a:off x="601216" y="1218501"/>
            <a:ext cx="28408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Database Search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917E-F422-4283-BDDA-8A8CB5288FB5}"/>
              </a:ext>
            </a:extLst>
          </p:cNvPr>
          <p:cNvSpPr/>
          <p:nvPr/>
        </p:nvSpPr>
        <p:spPr>
          <a:xfrm>
            <a:off x="4086253" y="236073"/>
            <a:ext cx="1833282" cy="22393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C98197-DB13-4D38-B571-956111F7264E}"/>
              </a:ext>
            </a:extLst>
          </p:cNvPr>
          <p:cNvSpPr/>
          <p:nvPr/>
        </p:nvSpPr>
        <p:spPr>
          <a:xfrm>
            <a:off x="6686976" y="745958"/>
            <a:ext cx="47805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 typeface="Arial"/>
              <a:buNone/>
            </a:pPr>
            <a:r>
              <a:rPr lang="en-US" sz="3200" b="1" dirty="0">
                <a:latin typeface="Abadi Extra Light" panose="020B0204020104020204" pitchFamily="34" charset="0"/>
              </a:rPr>
              <a:t>Database Keyword Search </a:t>
            </a:r>
          </a:p>
          <a:p>
            <a:pPr marL="400050" lvl="1" indent="0">
              <a:buFont typeface="Arial"/>
              <a:buNone/>
            </a:pPr>
            <a:r>
              <a:rPr lang="en-US" sz="3200" dirty="0">
                <a:latin typeface="Abadi Extra Light" panose="020B0204020104020204" pitchFamily="34" charset="0"/>
              </a:rPr>
              <a:t>Use a subject specific database to locate potential publishing opportunities 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Search for Keywords 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Review Similar Research </a:t>
            </a:r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Abadi Extra Light" panose="020B0204020104020204" pitchFamily="34" charset="0"/>
              </a:rPr>
              <a:t>Identify where like articles are published.  </a:t>
            </a:r>
          </a:p>
        </p:txBody>
      </p:sp>
      <p:pic>
        <p:nvPicPr>
          <p:cNvPr id="11" name="Graphic 10" descr="Laptop">
            <a:hlinkClick r:id="rId2"/>
            <a:extLst>
              <a:ext uri="{FF2B5EF4-FFF2-40B4-BE49-F238E27FC236}">
                <a16:creationId xmlns:a16="http://schemas.microsoft.com/office/drawing/2014/main" id="{454E418C-8856-4D81-A444-7198E92EB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5509" y="2475468"/>
            <a:ext cx="1414770" cy="141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9249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ay" id="{F848DACE-3198-634D-897A-90B542F6D722}" vid="{49F25C59-DC22-9941-AD34-365BCB152A6C}"/>
    </a:ext>
  </a:extLst>
</a:theme>
</file>

<file path=ppt/theme/theme2.xml><?xml version="1.0" encoding="utf-8"?>
<a:theme xmlns:a="http://schemas.openxmlformats.org/drawingml/2006/main" name="UTHSC content slide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77F00"/>
      </a:accent1>
      <a:accent2>
        <a:srgbClr val="006A4D"/>
      </a:accent2>
      <a:accent3>
        <a:srgbClr val="C0504D"/>
      </a:accent3>
      <a:accent4>
        <a:srgbClr val="8064A2"/>
      </a:accent4>
      <a:accent5>
        <a:srgbClr val="4BACC6"/>
      </a:accent5>
      <a:accent6>
        <a:srgbClr val="4F81BD"/>
      </a:accent6>
      <a:hlink>
        <a:srgbClr val="0000FF"/>
      </a:hlink>
      <a:folHlink>
        <a:srgbClr val="F7964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ay" id="{F848DACE-3198-634D-897A-90B542F6D722}" vid="{A3187826-6A65-1A48-908D-FB42DE0F8F33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ay" id="{F848DACE-3198-634D-897A-90B542F6D722}" vid="{9E2FAF46-875E-DD4A-834A-510D03EE218E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ay" id="{F848DACE-3198-634D-897A-90B542F6D722}" vid="{A5AE8EBE-E5FD-5847-B82D-6F821966541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D6E4CA336F74D94DE2268E40125E1" ma:contentTypeVersion="18" ma:contentTypeDescription="Create a new document." ma:contentTypeScope="" ma:versionID="38fe62104956ff05588c333b2adf1f19">
  <xsd:schema xmlns:xsd="http://www.w3.org/2001/XMLSchema" xmlns:xs="http://www.w3.org/2001/XMLSchema" xmlns:p="http://schemas.microsoft.com/office/2006/metadata/properties" xmlns:ns2="4b0cd99f-67e1-42ef-9d87-a93b8801e167" xmlns:ns3="ecebac2a-1c6d-4e7e-a809-e8984ab44acf" targetNamespace="http://schemas.microsoft.com/office/2006/metadata/properties" ma:root="true" ma:fieldsID="89d74f28451f1f025390614dc3837163" ns2:_="" ns3:_="">
    <xsd:import namespace="4b0cd99f-67e1-42ef-9d87-a93b8801e167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cd99f-67e1-42ef-9d87-a93b8801e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49d866-60c6-4559-842f-764d32f99b7f}" ma:internalName="TaxCatchAll" ma:showField="CatchAllData" ma:web="ecebac2a-1c6d-4e7e-a809-e8984ab44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cebac2a-1c6d-4e7e-a809-e8984ab44acf">
      <UserInfo>
        <DisplayName>Lynn, Margaret M</DisplayName>
        <AccountId>21</AccountId>
        <AccountType/>
      </UserInfo>
      <UserInfo>
        <DisplayName>Bran, Derita</DisplayName>
        <AccountId>25</AccountId>
        <AccountType/>
      </UserInfo>
      <UserInfo>
        <DisplayName>Cordova, Leah</DisplayName>
        <AccountId>17</AccountId>
        <AccountType/>
      </UserInfo>
    </SharedWithUsers>
    <lcf76f155ced4ddcb4097134ff3c332f xmlns="4b0cd99f-67e1-42ef-9d87-a93b8801e167">
      <Terms xmlns="http://schemas.microsoft.com/office/infopath/2007/PartnerControls"/>
    </lcf76f155ced4ddcb4097134ff3c332f>
    <TaxCatchAll xmlns="ecebac2a-1c6d-4e7e-a809-e8984ab44acf" xsi:nil="true"/>
  </documentManagement>
</p:properties>
</file>

<file path=customXml/itemProps1.xml><?xml version="1.0" encoding="utf-8"?>
<ds:datastoreItem xmlns:ds="http://schemas.openxmlformats.org/officeDocument/2006/customXml" ds:itemID="{898D0EA5-221C-4A02-8464-151DD108542A}"/>
</file>

<file path=customXml/itemProps2.xml><?xml version="1.0" encoding="utf-8"?>
<ds:datastoreItem xmlns:ds="http://schemas.openxmlformats.org/officeDocument/2006/customXml" ds:itemID="{B21FAF72-8AD8-4422-8D2F-8EC75B87B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5D8473-680C-4E0A-B8BB-A6F85D9824A0}">
  <ds:schemaRefs>
    <ds:schemaRef ds:uri="http://schemas.microsoft.com/office/2006/metadata/properties"/>
    <ds:schemaRef ds:uri="http://schemas.microsoft.com/office/infopath/2007/PartnerControls"/>
    <ds:schemaRef ds:uri="5d8495bd-cfe1-49b6-800b-874089a02a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ppt-template-gray</Template>
  <TotalTime>70</TotalTime>
  <Words>283</Words>
  <Application>Microsoft Macintosh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Abadi Extra Light</vt:lpstr>
      <vt:lpstr>Arial</vt:lpstr>
      <vt:lpstr>Arial Black</vt:lpstr>
      <vt:lpstr>Avenir Next LT Pro</vt:lpstr>
      <vt:lpstr>Gotham Bold</vt:lpstr>
      <vt:lpstr>Gotham Book</vt:lpstr>
      <vt:lpstr>Goudy Old Style</vt:lpstr>
      <vt:lpstr>Wingdings</vt:lpstr>
      <vt:lpstr>Title slides</vt:lpstr>
      <vt:lpstr>UTHSC content slides</vt:lpstr>
      <vt:lpstr>Section breaks</vt:lpstr>
      <vt:lpstr>1_End slides</vt:lpstr>
      <vt:lpstr>Identifying Publishing Opportunities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Strahan, KayLee Scott (Kay)</dc:creator>
  <cp:lastModifiedBy>Lee Anne</cp:lastModifiedBy>
  <cp:revision>45</cp:revision>
  <dcterms:created xsi:type="dcterms:W3CDTF">2021-08-13T18:17:31Z</dcterms:created>
  <dcterms:modified xsi:type="dcterms:W3CDTF">2024-11-12T19:22:03Z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0x01010005FD6E4CA336F74D94DE2268E40125E1</vt:lpwstr>
  </property>
</Properties>
</file>