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48" r:id="rId5"/>
    <p:sldMasterId id="2147483661" r:id="rId6"/>
    <p:sldMasterId id="2147483665" r:id="rId7"/>
    <p:sldMasterId id="2147483669" r:id="rId8"/>
  </p:sldMasterIdLst>
  <p:notesMasterIdLst>
    <p:notesMasterId r:id="rId33"/>
  </p:notesMasterIdLst>
  <p:sldIdLst>
    <p:sldId id="271" r:id="rId9"/>
    <p:sldId id="258" r:id="rId10"/>
    <p:sldId id="273" r:id="rId11"/>
    <p:sldId id="259" r:id="rId12"/>
    <p:sldId id="276" r:id="rId13"/>
    <p:sldId id="296" r:id="rId14"/>
    <p:sldId id="297" r:id="rId15"/>
    <p:sldId id="298" r:id="rId16"/>
    <p:sldId id="299" r:id="rId17"/>
    <p:sldId id="278" r:id="rId18"/>
    <p:sldId id="300" r:id="rId19"/>
    <p:sldId id="286" r:id="rId20"/>
    <p:sldId id="274" r:id="rId21"/>
    <p:sldId id="288" r:id="rId22"/>
    <p:sldId id="290" r:id="rId23"/>
    <p:sldId id="289" r:id="rId24"/>
    <p:sldId id="291" r:id="rId25"/>
    <p:sldId id="275" r:id="rId26"/>
    <p:sldId id="292" r:id="rId27"/>
    <p:sldId id="293" r:id="rId28"/>
    <p:sldId id="294" r:id="rId29"/>
    <p:sldId id="295" r:id="rId30"/>
    <p:sldId id="260" r:id="rId31"/>
    <p:sldId id="282" r:id="rId32"/>
  </p:sldIdLst>
  <p:sldSz cx="12192000" cy="6858000"/>
  <p:notesSz cx="6858000" cy="9144000"/>
  <p:embeddedFontLst>
    <p:embeddedFont>
      <p:font typeface="Arial Black" panose="020B0604020202020204" pitchFamily="34" charset="0"/>
      <p:bold r:id="rId34"/>
    </p:embeddedFont>
    <p:embeddedFont>
      <p:font typeface="Gotham Black" pitchFamily="2" charset="0"/>
      <p:bold r:id="rId35"/>
    </p:embeddedFont>
    <p:embeddedFont>
      <p:font typeface="Gotham Bold" pitchFamily="2" charset="0"/>
      <p:bold r:id="rId36"/>
    </p:embeddedFont>
    <p:embeddedFont>
      <p:font typeface="Gotham Book" pitchFamily="2" charset="0"/>
      <p:regular r:id="rId37"/>
    </p:embeddedFont>
    <p:embeddedFont>
      <p:font typeface="Goudy Old Style" panose="02020502050305020303" pitchFamily="18" charset="77"/>
      <p:regular r:id="rId38"/>
      <p:bold r:id="rId39"/>
      <p:italic r:id="rId40"/>
    </p:embeddedFont>
    <p:embeddedFont>
      <p:font typeface="Trebuchet MS" panose="020B0703020202090204" pitchFamily="34" charset="0"/>
      <p:regular r:id="rId41"/>
      <p:bold r:id="rId42"/>
      <p:italic r:id="rId43"/>
    </p:embeddedFont>
    <p:embeddedFont>
      <p:font typeface="Wingdings 3" pitchFamily="2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5740"/>
    <a:srgbClr val="F6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4769D-FD24-4F7D-885E-25BADDE85EA0}" v="1222" dt="2021-10-14T20:57:35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74" autoAdjust="0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6.fntdata"/><Relationship Id="rId21" Type="http://schemas.openxmlformats.org/officeDocument/2006/relationships/slide" Target="slides/slide13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3.fntdata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4478D-473E-4AE4-BD87-F2AFE4586791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B90DC2-B827-4348-B828-885A1ABC83A3}">
      <dgm:prSet/>
      <dgm:spPr/>
      <dgm:t>
        <a:bodyPr/>
        <a:lstStyle/>
        <a:p>
          <a:r>
            <a:rPr lang="en-US" b="0" dirty="0"/>
            <a:t>PICO frames your clinical research question and helps to:</a:t>
          </a:r>
          <a:endParaRPr lang="en-US" dirty="0"/>
        </a:p>
      </dgm:t>
    </dgm:pt>
    <dgm:pt modelId="{2D7E685D-AACC-41AB-8965-A76EFE630705}" type="parTrans" cxnId="{431A91F8-8ACA-4463-934B-DFD0B58329BC}">
      <dgm:prSet/>
      <dgm:spPr/>
      <dgm:t>
        <a:bodyPr/>
        <a:lstStyle/>
        <a:p>
          <a:endParaRPr lang="en-US"/>
        </a:p>
      </dgm:t>
    </dgm:pt>
    <dgm:pt modelId="{A65568D8-D3F0-4726-8AD8-62A515597F29}" type="sibTrans" cxnId="{431A91F8-8ACA-4463-934B-DFD0B58329BC}">
      <dgm:prSet/>
      <dgm:spPr/>
      <dgm:t>
        <a:bodyPr/>
        <a:lstStyle/>
        <a:p>
          <a:endParaRPr lang="en-US"/>
        </a:p>
      </dgm:t>
    </dgm:pt>
    <dgm:pt modelId="{D8AF5B0E-AEE9-4389-AB3E-6C6DC812D201}">
      <dgm:prSet/>
      <dgm:spPr/>
      <dgm:t>
        <a:bodyPr/>
        <a:lstStyle/>
        <a:p>
          <a:r>
            <a:rPr lang="en-US" dirty="0">
              <a:solidFill>
                <a:srgbClr val="115740"/>
              </a:solidFill>
            </a:rPr>
            <a:t>Focus the question by identifying key concepts</a:t>
          </a:r>
        </a:p>
      </dgm:t>
    </dgm:pt>
    <dgm:pt modelId="{3DCE1AFD-9075-4F57-A214-1FE1036BB729}" type="parTrans" cxnId="{1E5B9928-CD53-4C8D-91BF-2A9785C11CC6}">
      <dgm:prSet/>
      <dgm:spPr/>
      <dgm:t>
        <a:bodyPr/>
        <a:lstStyle/>
        <a:p>
          <a:endParaRPr lang="en-US"/>
        </a:p>
      </dgm:t>
    </dgm:pt>
    <dgm:pt modelId="{3FE30BB9-4035-437F-A1FC-70B96D267C3E}" type="sibTrans" cxnId="{1E5B9928-CD53-4C8D-91BF-2A9785C11CC6}">
      <dgm:prSet/>
      <dgm:spPr/>
      <dgm:t>
        <a:bodyPr/>
        <a:lstStyle/>
        <a:p>
          <a:endParaRPr lang="en-US"/>
        </a:p>
      </dgm:t>
    </dgm:pt>
    <dgm:pt modelId="{A839D152-587E-4B80-8F17-B818DB5CBB27}">
      <dgm:prSet/>
      <dgm:spPr/>
      <dgm:t>
        <a:bodyPr/>
        <a:lstStyle/>
        <a:p>
          <a:r>
            <a:rPr lang="en-US" dirty="0">
              <a:solidFill>
                <a:srgbClr val="115740"/>
              </a:solidFill>
            </a:rPr>
            <a:t>Define the concepts to be used in the literature search</a:t>
          </a:r>
        </a:p>
      </dgm:t>
    </dgm:pt>
    <dgm:pt modelId="{BD3EE83E-0A5D-4F70-9A26-3C3F1FDDDD69}" type="parTrans" cxnId="{110372D2-73A8-44AE-8AD3-19A5478EA4CD}">
      <dgm:prSet/>
      <dgm:spPr/>
      <dgm:t>
        <a:bodyPr/>
        <a:lstStyle/>
        <a:p>
          <a:endParaRPr lang="en-US"/>
        </a:p>
      </dgm:t>
    </dgm:pt>
    <dgm:pt modelId="{977E629C-1672-485B-9E11-6620DF78B9B3}" type="sibTrans" cxnId="{110372D2-73A8-44AE-8AD3-19A5478EA4CD}">
      <dgm:prSet/>
      <dgm:spPr/>
      <dgm:t>
        <a:bodyPr/>
        <a:lstStyle/>
        <a:p>
          <a:endParaRPr lang="en-US"/>
        </a:p>
      </dgm:t>
    </dgm:pt>
    <dgm:pt modelId="{EE79E1DD-813E-4F27-B307-CFD1D0C96643}">
      <dgm:prSet/>
      <dgm:spPr/>
      <dgm:t>
        <a:bodyPr/>
        <a:lstStyle/>
        <a:p>
          <a:r>
            <a:rPr lang="en-US" dirty="0">
              <a:solidFill>
                <a:srgbClr val="115740"/>
              </a:solidFill>
            </a:rPr>
            <a:t>Determine if articles retrieved in the search are relevant </a:t>
          </a:r>
        </a:p>
      </dgm:t>
    </dgm:pt>
    <dgm:pt modelId="{270A521F-5FCC-45D2-94FE-ABF0852754D3}" type="parTrans" cxnId="{8540BF38-225F-4EA4-B241-54F87FB562B1}">
      <dgm:prSet/>
      <dgm:spPr/>
      <dgm:t>
        <a:bodyPr/>
        <a:lstStyle/>
        <a:p>
          <a:endParaRPr lang="en-US"/>
        </a:p>
      </dgm:t>
    </dgm:pt>
    <dgm:pt modelId="{46E8F2D8-E156-4C80-8B3A-3944F71933B7}" type="sibTrans" cxnId="{8540BF38-225F-4EA4-B241-54F87FB562B1}">
      <dgm:prSet/>
      <dgm:spPr/>
      <dgm:t>
        <a:bodyPr/>
        <a:lstStyle/>
        <a:p>
          <a:endParaRPr lang="en-US"/>
        </a:p>
      </dgm:t>
    </dgm:pt>
    <dgm:pt modelId="{1F82415F-1A72-4479-B0C7-7B2B43128F21}" type="pres">
      <dgm:prSet presAssocID="{59F4478D-473E-4AE4-BD87-F2AFE458679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23D982-8423-43E7-A6FA-B2228EDEB597}" type="pres">
      <dgm:prSet presAssocID="{AAB90DC2-B827-4348-B828-885A1ABC83A3}" presName="horFlow" presStyleCnt="0"/>
      <dgm:spPr/>
    </dgm:pt>
    <dgm:pt modelId="{B34AE043-332F-41F0-AACD-71EF6A0A71CB}" type="pres">
      <dgm:prSet presAssocID="{AAB90DC2-B827-4348-B828-885A1ABC83A3}" presName="bigChev" presStyleLbl="node1" presStyleIdx="0" presStyleCnt="1"/>
      <dgm:spPr/>
    </dgm:pt>
    <dgm:pt modelId="{B6AF7331-D1D9-45C9-B53F-AEB08AD4AD3A}" type="pres">
      <dgm:prSet presAssocID="{3DCE1AFD-9075-4F57-A214-1FE1036BB729}" presName="parTrans" presStyleCnt="0"/>
      <dgm:spPr/>
    </dgm:pt>
    <dgm:pt modelId="{D0AA37DB-2A21-46C9-838D-6AEF5236DB20}" type="pres">
      <dgm:prSet presAssocID="{D8AF5B0E-AEE9-4389-AB3E-6C6DC812D201}" presName="node" presStyleLbl="alignAccFollowNode1" presStyleIdx="0" presStyleCnt="3">
        <dgm:presLayoutVars>
          <dgm:bulletEnabled val="1"/>
        </dgm:presLayoutVars>
      </dgm:prSet>
      <dgm:spPr/>
    </dgm:pt>
    <dgm:pt modelId="{D9DD3480-5AAA-4BF5-B5A7-AF0802A16F3D}" type="pres">
      <dgm:prSet presAssocID="{3FE30BB9-4035-437F-A1FC-70B96D267C3E}" presName="sibTrans" presStyleCnt="0"/>
      <dgm:spPr/>
    </dgm:pt>
    <dgm:pt modelId="{4355F02D-6B6B-45C9-AD5B-9B2BDDFF45AC}" type="pres">
      <dgm:prSet presAssocID="{A839D152-587E-4B80-8F17-B818DB5CBB27}" presName="node" presStyleLbl="alignAccFollowNode1" presStyleIdx="1" presStyleCnt="3">
        <dgm:presLayoutVars>
          <dgm:bulletEnabled val="1"/>
        </dgm:presLayoutVars>
      </dgm:prSet>
      <dgm:spPr/>
    </dgm:pt>
    <dgm:pt modelId="{16D208FF-5704-4437-8570-3DEECAACDB22}" type="pres">
      <dgm:prSet presAssocID="{977E629C-1672-485B-9E11-6620DF78B9B3}" presName="sibTrans" presStyleCnt="0"/>
      <dgm:spPr/>
    </dgm:pt>
    <dgm:pt modelId="{323F0DAD-158E-4B33-818A-56E1EBF7AFE6}" type="pres">
      <dgm:prSet presAssocID="{EE79E1DD-813E-4F27-B307-CFD1D0C96643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F05A8602-546D-473F-B630-2F6B23B71450}" type="presOf" srcId="{EE79E1DD-813E-4F27-B307-CFD1D0C96643}" destId="{323F0DAD-158E-4B33-818A-56E1EBF7AFE6}" srcOrd="0" destOrd="0" presId="urn:microsoft.com/office/officeart/2005/8/layout/lProcess3"/>
    <dgm:cxn modelId="{1E5B9928-CD53-4C8D-91BF-2A9785C11CC6}" srcId="{AAB90DC2-B827-4348-B828-885A1ABC83A3}" destId="{D8AF5B0E-AEE9-4389-AB3E-6C6DC812D201}" srcOrd="0" destOrd="0" parTransId="{3DCE1AFD-9075-4F57-A214-1FE1036BB729}" sibTransId="{3FE30BB9-4035-437F-A1FC-70B96D267C3E}"/>
    <dgm:cxn modelId="{4AAF7229-E0C9-4A9F-9AB8-D32B01A4669A}" type="presOf" srcId="{A839D152-587E-4B80-8F17-B818DB5CBB27}" destId="{4355F02D-6B6B-45C9-AD5B-9B2BDDFF45AC}" srcOrd="0" destOrd="0" presId="urn:microsoft.com/office/officeart/2005/8/layout/lProcess3"/>
    <dgm:cxn modelId="{E721DC31-19F6-454F-87FF-8AE475112CA1}" type="presOf" srcId="{AAB90DC2-B827-4348-B828-885A1ABC83A3}" destId="{B34AE043-332F-41F0-AACD-71EF6A0A71CB}" srcOrd="0" destOrd="0" presId="urn:microsoft.com/office/officeart/2005/8/layout/lProcess3"/>
    <dgm:cxn modelId="{8540BF38-225F-4EA4-B241-54F87FB562B1}" srcId="{AAB90DC2-B827-4348-B828-885A1ABC83A3}" destId="{EE79E1DD-813E-4F27-B307-CFD1D0C96643}" srcOrd="2" destOrd="0" parTransId="{270A521F-5FCC-45D2-94FE-ABF0852754D3}" sibTransId="{46E8F2D8-E156-4C80-8B3A-3944F71933B7}"/>
    <dgm:cxn modelId="{4DCA484B-DAEE-45F0-A5D0-B19A0233B231}" type="presOf" srcId="{59F4478D-473E-4AE4-BD87-F2AFE4586791}" destId="{1F82415F-1A72-4479-B0C7-7B2B43128F21}" srcOrd="0" destOrd="0" presId="urn:microsoft.com/office/officeart/2005/8/layout/lProcess3"/>
    <dgm:cxn modelId="{110372D2-73A8-44AE-8AD3-19A5478EA4CD}" srcId="{AAB90DC2-B827-4348-B828-885A1ABC83A3}" destId="{A839D152-587E-4B80-8F17-B818DB5CBB27}" srcOrd="1" destOrd="0" parTransId="{BD3EE83E-0A5D-4F70-9A26-3C3F1FDDDD69}" sibTransId="{977E629C-1672-485B-9E11-6620DF78B9B3}"/>
    <dgm:cxn modelId="{CB9BB2DE-D3A2-4EE4-8312-2E356C2739BD}" type="presOf" srcId="{D8AF5B0E-AEE9-4389-AB3E-6C6DC812D201}" destId="{D0AA37DB-2A21-46C9-838D-6AEF5236DB20}" srcOrd="0" destOrd="0" presId="urn:microsoft.com/office/officeart/2005/8/layout/lProcess3"/>
    <dgm:cxn modelId="{431A91F8-8ACA-4463-934B-DFD0B58329BC}" srcId="{59F4478D-473E-4AE4-BD87-F2AFE4586791}" destId="{AAB90DC2-B827-4348-B828-885A1ABC83A3}" srcOrd="0" destOrd="0" parTransId="{2D7E685D-AACC-41AB-8965-A76EFE630705}" sibTransId="{A65568D8-D3F0-4726-8AD8-62A515597F29}"/>
    <dgm:cxn modelId="{C1A12843-0196-4DD6-A394-B775A8796C5F}" type="presParOf" srcId="{1F82415F-1A72-4479-B0C7-7B2B43128F21}" destId="{9523D982-8423-43E7-A6FA-B2228EDEB597}" srcOrd="0" destOrd="0" presId="urn:microsoft.com/office/officeart/2005/8/layout/lProcess3"/>
    <dgm:cxn modelId="{82D728C2-FA7E-482C-8C19-D269965ADED5}" type="presParOf" srcId="{9523D982-8423-43E7-A6FA-B2228EDEB597}" destId="{B34AE043-332F-41F0-AACD-71EF6A0A71CB}" srcOrd="0" destOrd="0" presId="urn:microsoft.com/office/officeart/2005/8/layout/lProcess3"/>
    <dgm:cxn modelId="{3C7D0415-8D47-4D8B-9F45-15C373341169}" type="presParOf" srcId="{9523D982-8423-43E7-A6FA-B2228EDEB597}" destId="{B6AF7331-D1D9-45C9-B53F-AEB08AD4AD3A}" srcOrd="1" destOrd="0" presId="urn:microsoft.com/office/officeart/2005/8/layout/lProcess3"/>
    <dgm:cxn modelId="{2A2ED517-3672-4418-8A6E-E65CD00C9918}" type="presParOf" srcId="{9523D982-8423-43E7-A6FA-B2228EDEB597}" destId="{D0AA37DB-2A21-46C9-838D-6AEF5236DB20}" srcOrd="2" destOrd="0" presId="urn:microsoft.com/office/officeart/2005/8/layout/lProcess3"/>
    <dgm:cxn modelId="{F7C45784-AF2F-41E2-A16F-D0452C0FF6F1}" type="presParOf" srcId="{9523D982-8423-43E7-A6FA-B2228EDEB597}" destId="{D9DD3480-5AAA-4BF5-B5A7-AF0802A16F3D}" srcOrd="3" destOrd="0" presId="urn:microsoft.com/office/officeart/2005/8/layout/lProcess3"/>
    <dgm:cxn modelId="{B2ED1DD6-D28A-42E2-A0E9-AB5C873EACBA}" type="presParOf" srcId="{9523D982-8423-43E7-A6FA-B2228EDEB597}" destId="{4355F02D-6B6B-45C9-AD5B-9B2BDDFF45AC}" srcOrd="4" destOrd="0" presId="urn:microsoft.com/office/officeart/2005/8/layout/lProcess3"/>
    <dgm:cxn modelId="{07EB42F1-A318-460A-A65C-66780B5F203D}" type="presParOf" srcId="{9523D982-8423-43E7-A6FA-B2228EDEB597}" destId="{16D208FF-5704-4437-8570-3DEECAACDB22}" srcOrd="5" destOrd="0" presId="urn:microsoft.com/office/officeart/2005/8/layout/lProcess3"/>
    <dgm:cxn modelId="{C4F13BC8-7E8B-43A1-AAFC-6A6841143B31}" type="presParOf" srcId="{9523D982-8423-43E7-A6FA-B2228EDEB597}" destId="{323F0DAD-158E-4B33-818A-56E1EBF7AFE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B0AFC-E65F-4445-A771-A4373E123F0B}" type="doc">
      <dgm:prSet loTypeId="urn:microsoft.com/office/officeart/2005/8/layout/radial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472D682-E6FF-46EC-9C7B-E3E6F14187A2}">
      <dgm:prSet phldrT="[Text]"/>
      <dgm:spPr/>
      <dgm:t>
        <a:bodyPr/>
        <a:lstStyle/>
        <a:p>
          <a:r>
            <a:rPr lang="en-US" b="1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PICO</a:t>
          </a:r>
        </a:p>
        <a:p>
          <a:r>
            <a:rPr lang="en-US" b="1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Question</a:t>
          </a:r>
        </a:p>
      </dgm:t>
    </dgm:pt>
    <dgm:pt modelId="{D608667A-F3AC-49AF-B5AC-08DBA8B7C94B}" type="parTrans" cxnId="{1EE0ED0D-EEAE-48C5-9D6D-0A5AE7FF2354}">
      <dgm:prSet/>
      <dgm:spPr/>
      <dgm:t>
        <a:bodyPr/>
        <a:lstStyle/>
        <a:p>
          <a:endParaRPr lang="en-US"/>
        </a:p>
      </dgm:t>
    </dgm:pt>
    <dgm:pt modelId="{D4E4F5EE-9678-4680-B6B3-FB6C5B25EA57}" type="sibTrans" cxnId="{1EE0ED0D-EEAE-48C5-9D6D-0A5AE7FF2354}">
      <dgm:prSet/>
      <dgm:spPr/>
      <dgm:t>
        <a:bodyPr/>
        <a:lstStyle/>
        <a:p>
          <a:endParaRPr lang="en-US"/>
        </a:p>
      </dgm:t>
    </dgm:pt>
    <dgm:pt modelId="{88330A1D-AB10-4D65-B96A-ED6CD899BC3D}">
      <dgm:prSet phldrT="[Text]"/>
      <dgm:spPr/>
      <dgm:t>
        <a:bodyPr/>
        <a:lstStyle/>
        <a:p>
          <a:r>
            <a:rPr lang="en-US" b="1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Keywords</a:t>
          </a:r>
        </a:p>
      </dgm:t>
    </dgm:pt>
    <dgm:pt modelId="{B2DD9EAB-0CB8-4D43-9910-90D7F8D150F6}" type="parTrans" cxnId="{3A1FB572-18EA-4CA3-8F31-602D77BCAE15}">
      <dgm:prSet/>
      <dgm:spPr/>
      <dgm:t>
        <a:bodyPr/>
        <a:lstStyle/>
        <a:p>
          <a:endParaRPr lang="en-US"/>
        </a:p>
      </dgm:t>
    </dgm:pt>
    <dgm:pt modelId="{E2CFB7D7-0C35-4875-8E21-5DD763981587}" type="sibTrans" cxnId="{3A1FB572-18EA-4CA3-8F31-602D77BCAE15}">
      <dgm:prSet/>
      <dgm:spPr/>
      <dgm:t>
        <a:bodyPr/>
        <a:lstStyle/>
        <a:p>
          <a:endParaRPr lang="en-US"/>
        </a:p>
      </dgm:t>
    </dgm:pt>
    <dgm:pt modelId="{183D5FCF-C93D-4C01-A2D1-13BA8018A3CB}">
      <dgm:prSet phldrT="[Text]"/>
      <dgm:spPr/>
      <dgm:t>
        <a:bodyPr/>
        <a:lstStyle/>
        <a:p>
          <a:r>
            <a:rPr lang="en-US" b="1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Keywords</a:t>
          </a:r>
        </a:p>
      </dgm:t>
    </dgm:pt>
    <dgm:pt modelId="{A6D49A1B-AE81-4D5F-995A-5F0B042A546F}" type="parTrans" cxnId="{3332EA96-768A-4B6D-A84C-2EA1223C1D3F}">
      <dgm:prSet/>
      <dgm:spPr/>
      <dgm:t>
        <a:bodyPr/>
        <a:lstStyle/>
        <a:p>
          <a:endParaRPr lang="en-US"/>
        </a:p>
      </dgm:t>
    </dgm:pt>
    <dgm:pt modelId="{83F45745-409D-48E6-95C6-636A84CF7D02}" type="sibTrans" cxnId="{3332EA96-768A-4B6D-A84C-2EA1223C1D3F}">
      <dgm:prSet/>
      <dgm:spPr/>
      <dgm:t>
        <a:bodyPr/>
        <a:lstStyle/>
        <a:p>
          <a:endParaRPr lang="en-US"/>
        </a:p>
      </dgm:t>
    </dgm:pt>
    <dgm:pt modelId="{DDE208E3-B2C7-4384-B099-2652665134BA}">
      <dgm:prSet phldrT="[Text]"/>
      <dgm:spPr/>
      <dgm:t>
        <a:bodyPr/>
        <a:lstStyle/>
        <a:p>
          <a:r>
            <a:rPr lang="en-US" b="1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Keywords </a:t>
          </a:r>
        </a:p>
      </dgm:t>
    </dgm:pt>
    <dgm:pt modelId="{E3473218-181E-4CAA-8DAD-C71E585C8D92}" type="parTrans" cxnId="{F1F2EA02-81E3-4829-AD79-72FE0EE9E51D}">
      <dgm:prSet/>
      <dgm:spPr/>
      <dgm:t>
        <a:bodyPr/>
        <a:lstStyle/>
        <a:p>
          <a:endParaRPr lang="en-US"/>
        </a:p>
      </dgm:t>
    </dgm:pt>
    <dgm:pt modelId="{7EE60073-D1F3-414E-9127-D8D3B64335F9}" type="sibTrans" cxnId="{F1F2EA02-81E3-4829-AD79-72FE0EE9E51D}">
      <dgm:prSet/>
      <dgm:spPr/>
      <dgm:t>
        <a:bodyPr/>
        <a:lstStyle/>
        <a:p>
          <a:endParaRPr lang="en-US"/>
        </a:p>
      </dgm:t>
    </dgm:pt>
    <dgm:pt modelId="{0A466855-7AC3-49F9-8688-3EFD663D8AAC}" type="pres">
      <dgm:prSet presAssocID="{2CCB0AFC-E65F-4445-A771-A4373E123F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0082F6-6D78-45BE-A3BE-17EB3BD5D5A3}" type="pres">
      <dgm:prSet presAssocID="{2472D682-E6FF-46EC-9C7B-E3E6F14187A2}" presName="centerShape" presStyleLbl="node0" presStyleIdx="0" presStyleCnt="1" custLinFactNeighborX="1401" custLinFactNeighborY="-2432"/>
      <dgm:spPr/>
    </dgm:pt>
    <dgm:pt modelId="{2BA709AA-B0C2-4439-B4FD-20F2B71AF7AB}" type="pres">
      <dgm:prSet presAssocID="{88330A1D-AB10-4D65-B96A-ED6CD899BC3D}" presName="node" presStyleLbl="node1" presStyleIdx="0" presStyleCnt="3">
        <dgm:presLayoutVars>
          <dgm:bulletEnabled val="1"/>
        </dgm:presLayoutVars>
      </dgm:prSet>
      <dgm:spPr/>
    </dgm:pt>
    <dgm:pt modelId="{FB366CE3-0494-4540-B1E4-DAE987FCE483}" type="pres">
      <dgm:prSet presAssocID="{88330A1D-AB10-4D65-B96A-ED6CD899BC3D}" presName="dummy" presStyleCnt="0"/>
      <dgm:spPr/>
    </dgm:pt>
    <dgm:pt modelId="{2429EBD9-F68F-42D0-991A-3C36C158B767}" type="pres">
      <dgm:prSet presAssocID="{E2CFB7D7-0C35-4875-8E21-5DD763981587}" presName="sibTrans" presStyleLbl="sibTrans2D1" presStyleIdx="0" presStyleCnt="3"/>
      <dgm:spPr/>
    </dgm:pt>
    <dgm:pt modelId="{C82575FE-FC9C-4FDC-909E-664927293D51}" type="pres">
      <dgm:prSet presAssocID="{183D5FCF-C93D-4C01-A2D1-13BA8018A3CB}" presName="node" presStyleLbl="node1" presStyleIdx="1" presStyleCnt="3">
        <dgm:presLayoutVars>
          <dgm:bulletEnabled val="1"/>
        </dgm:presLayoutVars>
      </dgm:prSet>
      <dgm:spPr/>
    </dgm:pt>
    <dgm:pt modelId="{03A26F42-7135-4750-AC27-7C778DCFCBD4}" type="pres">
      <dgm:prSet presAssocID="{183D5FCF-C93D-4C01-A2D1-13BA8018A3CB}" presName="dummy" presStyleCnt="0"/>
      <dgm:spPr/>
    </dgm:pt>
    <dgm:pt modelId="{C067402A-30E7-46BB-8B78-88A7A7833EB0}" type="pres">
      <dgm:prSet presAssocID="{83F45745-409D-48E6-95C6-636A84CF7D02}" presName="sibTrans" presStyleLbl="sibTrans2D1" presStyleIdx="1" presStyleCnt="3"/>
      <dgm:spPr/>
    </dgm:pt>
    <dgm:pt modelId="{71B8EC6D-3666-407A-BABC-B04D4B226F53}" type="pres">
      <dgm:prSet presAssocID="{DDE208E3-B2C7-4384-B099-2652665134BA}" presName="node" presStyleLbl="node1" presStyleIdx="2" presStyleCnt="3">
        <dgm:presLayoutVars>
          <dgm:bulletEnabled val="1"/>
        </dgm:presLayoutVars>
      </dgm:prSet>
      <dgm:spPr/>
    </dgm:pt>
    <dgm:pt modelId="{C6CBD96B-FE1A-4E58-8835-0006088451F1}" type="pres">
      <dgm:prSet presAssocID="{DDE208E3-B2C7-4384-B099-2652665134BA}" presName="dummy" presStyleCnt="0"/>
      <dgm:spPr/>
    </dgm:pt>
    <dgm:pt modelId="{7D951690-003D-46B8-9844-0BA1345AE639}" type="pres">
      <dgm:prSet presAssocID="{7EE60073-D1F3-414E-9127-D8D3B64335F9}" presName="sibTrans" presStyleLbl="sibTrans2D1" presStyleIdx="2" presStyleCnt="3"/>
      <dgm:spPr/>
    </dgm:pt>
  </dgm:ptLst>
  <dgm:cxnLst>
    <dgm:cxn modelId="{1168ED00-FF68-42B4-B27A-4146E59574CD}" type="presOf" srcId="{2472D682-E6FF-46EC-9C7B-E3E6F14187A2}" destId="{6A0082F6-6D78-45BE-A3BE-17EB3BD5D5A3}" srcOrd="0" destOrd="0" presId="urn:microsoft.com/office/officeart/2005/8/layout/radial6"/>
    <dgm:cxn modelId="{F1F2EA02-81E3-4829-AD79-72FE0EE9E51D}" srcId="{2472D682-E6FF-46EC-9C7B-E3E6F14187A2}" destId="{DDE208E3-B2C7-4384-B099-2652665134BA}" srcOrd="2" destOrd="0" parTransId="{E3473218-181E-4CAA-8DAD-C71E585C8D92}" sibTransId="{7EE60073-D1F3-414E-9127-D8D3B64335F9}"/>
    <dgm:cxn modelId="{4B1CCB09-53A4-475A-B215-0B05A8E181B3}" type="presOf" srcId="{83F45745-409D-48E6-95C6-636A84CF7D02}" destId="{C067402A-30E7-46BB-8B78-88A7A7833EB0}" srcOrd="0" destOrd="0" presId="urn:microsoft.com/office/officeart/2005/8/layout/radial6"/>
    <dgm:cxn modelId="{1EE0ED0D-EEAE-48C5-9D6D-0A5AE7FF2354}" srcId="{2CCB0AFC-E65F-4445-A771-A4373E123F0B}" destId="{2472D682-E6FF-46EC-9C7B-E3E6F14187A2}" srcOrd="0" destOrd="0" parTransId="{D608667A-F3AC-49AF-B5AC-08DBA8B7C94B}" sibTransId="{D4E4F5EE-9678-4680-B6B3-FB6C5B25EA57}"/>
    <dgm:cxn modelId="{6EFEC819-E829-409F-895D-923C6E1CF249}" type="presOf" srcId="{DDE208E3-B2C7-4384-B099-2652665134BA}" destId="{71B8EC6D-3666-407A-BABC-B04D4B226F53}" srcOrd="0" destOrd="0" presId="urn:microsoft.com/office/officeart/2005/8/layout/radial6"/>
    <dgm:cxn modelId="{C6B1CC20-7B8C-49DC-9ECB-4B3C1BAC8C0D}" type="presOf" srcId="{183D5FCF-C93D-4C01-A2D1-13BA8018A3CB}" destId="{C82575FE-FC9C-4FDC-909E-664927293D51}" srcOrd="0" destOrd="0" presId="urn:microsoft.com/office/officeart/2005/8/layout/radial6"/>
    <dgm:cxn modelId="{3A1FB572-18EA-4CA3-8F31-602D77BCAE15}" srcId="{2472D682-E6FF-46EC-9C7B-E3E6F14187A2}" destId="{88330A1D-AB10-4D65-B96A-ED6CD899BC3D}" srcOrd="0" destOrd="0" parTransId="{B2DD9EAB-0CB8-4D43-9910-90D7F8D150F6}" sibTransId="{E2CFB7D7-0C35-4875-8E21-5DD763981587}"/>
    <dgm:cxn modelId="{92B4F878-58AC-4497-94F8-ED4A10B71B20}" type="presOf" srcId="{2CCB0AFC-E65F-4445-A771-A4373E123F0B}" destId="{0A466855-7AC3-49F9-8688-3EFD663D8AAC}" srcOrd="0" destOrd="0" presId="urn:microsoft.com/office/officeart/2005/8/layout/radial6"/>
    <dgm:cxn modelId="{4011E37A-E8A9-487B-9B4D-EEFF981761ED}" type="presOf" srcId="{88330A1D-AB10-4D65-B96A-ED6CD899BC3D}" destId="{2BA709AA-B0C2-4439-B4FD-20F2B71AF7AB}" srcOrd="0" destOrd="0" presId="urn:microsoft.com/office/officeart/2005/8/layout/radial6"/>
    <dgm:cxn modelId="{3332EA96-768A-4B6D-A84C-2EA1223C1D3F}" srcId="{2472D682-E6FF-46EC-9C7B-E3E6F14187A2}" destId="{183D5FCF-C93D-4C01-A2D1-13BA8018A3CB}" srcOrd="1" destOrd="0" parTransId="{A6D49A1B-AE81-4D5F-995A-5F0B042A546F}" sibTransId="{83F45745-409D-48E6-95C6-636A84CF7D02}"/>
    <dgm:cxn modelId="{48ECC1AC-DE14-43BF-A0CA-1B3033F734AD}" type="presOf" srcId="{E2CFB7D7-0C35-4875-8E21-5DD763981587}" destId="{2429EBD9-F68F-42D0-991A-3C36C158B767}" srcOrd="0" destOrd="0" presId="urn:microsoft.com/office/officeart/2005/8/layout/radial6"/>
    <dgm:cxn modelId="{4E7402ED-657B-47A3-8E49-95894A118DF8}" type="presOf" srcId="{7EE60073-D1F3-414E-9127-D8D3B64335F9}" destId="{7D951690-003D-46B8-9844-0BA1345AE639}" srcOrd="0" destOrd="0" presId="urn:microsoft.com/office/officeart/2005/8/layout/radial6"/>
    <dgm:cxn modelId="{923241EF-03D0-499B-98BC-05E342755A1C}" type="presParOf" srcId="{0A466855-7AC3-49F9-8688-3EFD663D8AAC}" destId="{6A0082F6-6D78-45BE-A3BE-17EB3BD5D5A3}" srcOrd="0" destOrd="0" presId="urn:microsoft.com/office/officeart/2005/8/layout/radial6"/>
    <dgm:cxn modelId="{1B2FA4B4-F396-40D3-89DF-8A5BBB682C7D}" type="presParOf" srcId="{0A466855-7AC3-49F9-8688-3EFD663D8AAC}" destId="{2BA709AA-B0C2-4439-B4FD-20F2B71AF7AB}" srcOrd="1" destOrd="0" presId="urn:microsoft.com/office/officeart/2005/8/layout/radial6"/>
    <dgm:cxn modelId="{53D49232-F2D9-4528-8027-46695E12FF9D}" type="presParOf" srcId="{0A466855-7AC3-49F9-8688-3EFD663D8AAC}" destId="{FB366CE3-0494-4540-B1E4-DAE987FCE483}" srcOrd="2" destOrd="0" presId="urn:microsoft.com/office/officeart/2005/8/layout/radial6"/>
    <dgm:cxn modelId="{CA585C30-6C36-4DC4-9FC7-4255571890E8}" type="presParOf" srcId="{0A466855-7AC3-49F9-8688-3EFD663D8AAC}" destId="{2429EBD9-F68F-42D0-991A-3C36C158B767}" srcOrd="3" destOrd="0" presId="urn:microsoft.com/office/officeart/2005/8/layout/radial6"/>
    <dgm:cxn modelId="{53BC1509-68C5-4256-B572-A8FBE98B865E}" type="presParOf" srcId="{0A466855-7AC3-49F9-8688-3EFD663D8AAC}" destId="{C82575FE-FC9C-4FDC-909E-664927293D51}" srcOrd="4" destOrd="0" presId="urn:microsoft.com/office/officeart/2005/8/layout/radial6"/>
    <dgm:cxn modelId="{9C166146-9DAA-42D9-B5A5-D31BF19D307E}" type="presParOf" srcId="{0A466855-7AC3-49F9-8688-3EFD663D8AAC}" destId="{03A26F42-7135-4750-AC27-7C778DCFCBD4}" srcOrd="5" destOrd="0" presId="urn:microsoft.com/office/officeart/2005/8/layout/radial6"/>
    <dgm:cxn modelId="{0D67465A-531E-4C33-8829-36B83E1B3673}" type="presParOf" srcId="{0A466855-7AC3-49F9-8688-3EFD663D8AAC}" destId="{C067402A-30E7-46BB-8B78-88A7A7833EB0}" srcOrd="6" destOrd="0" presId="urn:microsoft.com/office/officeart/2005/8/layout/radial6"/>
    <dgm:cxn modelId="{8FB1CAEE-251D-48A2-ABB2-493958D70570}" type="presParOf" srcId="{0A466855-7AC3-49F9-8688-3EFD663D8AAC}" destId="{71B8EC6D-3666-407A-BABC-B04D4B226F53}" srcOrd="7" destOrd="0" presId="urn:microsoft.com/office/officeart/2005/8/layout/radial6"/>
    <dgm:cxn modelId="{30D0615F-B5A4-4431-AFE9-A34FCAAB97E6}" type="presParOf" srcId="{0A466855-7AC3-49F9-8688-3EFD663D8AAC}" destId="{C6CBD96B-FE1A-4E58-8835-0006088451F1}" srcOrd="8" destOrd="0" presId="urn:microsoft.com/office/officeart/2005/8/layout/radial6"/>
    <dgm:cxn modelId="{BDF17DF0-0840-4D14-A705-CD0DEA2935A2}" type="presParOf" srcId="{0A466855-7AC3-49F9-8688-3EFD663D8AAC}" destId="{7D951690-003D-46B8-9844-0BA1345AE63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E043-332F-41F0-AACD-71EF6A0A71CB}">
      <dsp:nvSpPr>
        <dsp:cNvPr id="0" name=""/>
        <dsp:cNvSpPr/>
      </dsp:nvSpPr>
      <dsp:spPr>
        <a:xfrm>
          <a:off x="6188" y="847299"/>
          <a:ext cx="3174727" cy="126989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PICO frames your clinical research question and helps to:</a:t>
          </a:r>
          <a:endParaRPr lang="en-US" sz="2000" kern="1200" dirty="0"/>
        </a:p>
      </dsp:txBody>
      <dsp:txXfrm>
        <a:off x="641133" y="847299"/>
        <a:ext cx="1904837" cy="1269890"/>
      </dsp:txXfrm>
    </dsp:sp>
    <dsp:sp modelId="{D0AA37DB-2A21-46C9-838D-6AEF5236DB20}">
      <dsp:nvSpPr>
        <dsp:cNvPr id="0" name=""/>
        <dsp:cNvSpPr/>
      </dsp:nvSpPr>
      <dsp:spPr>
        <a:xfrm>
          <a:off x="2768200" y="955239"/>
          <a:ext cx="2635023" cy="10540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115740"/>
              </a:solidFill>
            </a:rPr>
            <a:t>Focus the question by identifying key concepts</a:t>
          </a:r>
        </a:p>
      </dsp:txBody>
      <dsp:txXfrm>
        <a:off x="3295205" y="955239"/>
        <a:ext cx="1581014" cy="1054009"/>
      </dsp:txXfrm>
    </dsp:sp>
    <dsp:sp modelId="{4355F02D-6B6B-45C9-AD5B-9B2BDDFF45AC}">
      <dsp:nvSpPr>
        <dsp:cNvPr id="0" name=""/>
        <dsp:cNvSpPr/>
      </dsp:nvSpPr>
      <dsp:spPr>
        <a:xfrm>
          <a:off x="5034321" y="955239"/>
          <a:ext cx="2635023" cy="10540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115740"/>
              </a:solidFill>
            </a:rPr>
            <a:t>Define the concepts to be used in the literature search</a:t>
          </a:r>
        </a:p>
      </dsp:txBody>
      <dsp:txXfrm>
        <a:off x="5561326" y="955239"/>
        <a:ext cx="1581014" cy="1054009"/>
      </dsp:txXfrm>
    </dsp:sp>
    <dsp:sp modelId="{323F0DAD-158E-4B33-818A-56E1EBF7AFE6}">
      <dsp:nvSpPr>
        <dsp:cNvPr id="0" name=""/>
        <dsp:cNvSpPr/>
      </dsp:nvSpPr>
      <dsp:spPr>
        <a:xfrm>
          <a:off x="7300441" y="955239"/>
          <a:ext cx="2635023" cy="10540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115740"/>
              </a:solidFill>
            </a:rPr>
            <a:t>Determine if articles retrieved in the search are relevant </a:t>
          </a:r>
        </a:p>
      </dsp:txBody>
      <dsp:txXfrm>
        <a:off x="7827446" y="955239"/>
        <a:ext cx="1581014" cy="1054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51690-003D-46B8-9844-0BA1345AE639}">
      <dsp:nvSpPr>
        <dsp:cNvPr id="0" name=""/>
        <dsp:cNvSpPr/>
      </dsp:nvSpPr>
      <dsp:spPr>
        <a:xfrm>
          <a:off x="1457223" y="556689"/>
          <a:ext cx="3716352" cy="3716352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67402A-30E7-46BB-8B78-88A7A7833EB0}">
      <dsp:nvSpPr>
        <dsp:cNvPr id="0" name=""/>
        <dsp:cNvSpPr/>
      </dsp:nvSpPr>
      <dsp:spPr>
        <a:xfrm>
          <a:off x="1457223" y="556689"/>
          <a:ext cx="3716352" cy="3716352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29EBD9-F68F-42D0-991A-3C36C158B767}">
      <dsp:nvSpPr>
        <dsp:cNvPr id="0" name=""/>
        <dsp:cNvSpPr/>
      </dsp:nvSpPr>
      <dsp:spPr>
        <a:xfrm>
          <a:off x="1457223" y="556689"/>
          <a:ext cx="3716352" cy="3716352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0082F6-6D78-45BE-A3BE-17EB3BD5D5A3}">
      <dsp:nvSpPr>
        <dsp:cNvPr id="0" name=""/>
        <dsp:cNvSpPr/>
      </dsp:nvSpPr>
      <dsp:spPr>
        <a:xfrm>
          <a:off x="2511507" y="1471828"/>
          <a:ext cx="1709502" cy="17095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PICO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Question</a:t>
          </a:r>
        </a:p>
      </dsp:txBody>
      <dsp:txXfrm>
        <a:off x="2761858" y="1722179"/>
        <a:ext cx="1208800" cy="1208800"/>
      </dsp:txXfrm>
    </dsp:sp>
    <dsp:sp modelId="{2BA709AA-B0C2-4439-B4FD-20F2B71AF7AB}">
      <dsp:nvSpPr>
        <dsp:cNvPr id="0" name=""/>
        <dsp:cNvSpPr/>
      </dsp:nvSpPr>
      <dsp:spPr>
        <a:xfrm>
          <a:off x="2717073" y="1443"/>
          <a:ext cx="1196652" cy="11966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Keywords</a:t>
          </a:r>
        </a:p>
      </dsp:txBody>
      <dsp:txXfrm>
        <a:off x="2892319" y="176689"/>
        <a:ext cx="846160" cy="846160"/>
      </dsp:txXfrm>
    </dsp:sp>
    <dsp:sp modelId="{C82575FE-FC9C-4FDC-909E-664927293D51}">
      <dsp:nvSpPr>
        <dsp:cNvPr id="0" name=""/>
        <dsp:cNvSpPr/>
      </dsp:nvSpPr>
      <dsp:spPr>
        <a:xfrm>
          <a:off x="4288993" y="2724088"/>
          <a:ext cx="1196652" cy="11966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Keywords</a:t>
          </a:r>
        </a:p>
      </dsp:txBody>
      <dsp:txXfrm>
        <a:off x="4464239" y="2899334"/>
        <a:ext cx="846160" cy="846160"/>
      </dsp:txXfrm>
    </dsp:sp>
    <dsp:sp modelId="{71B8EC6D-3666-407A-BABC-B04D4B226F53}">
      <dsp:nvSpPr>
        <dsp:cNvPr id="0" name=""/>
        <dsp:cNvSpPr/>
      </dsp:nvSpPr>
      <dsp:spPr>
        <a:xfrm>
          <a:off x="1145153" y="2724088"/>
          <a:ext cx="1196652" cy="11966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115740"/>
              </a:solidFill>
              <a:latin typeface="Arial" panose="020B0604020202020204" pitchFamily="34" charset="0"/>
              <a:cs typeface="Arial" panose="020B0604020202020204" pitchFamily="34" charset="0"/>
            </a:rPr>
            <a:t>Keywords </a:t>
          </a:r>
        </a:p>
      </dsp:txBody>
      <dsp:txXfrm>
        <a:off x="1320399" y="2899334"/>
        <a:ext cx="846160" cy="84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7706C-8835-4801-9415-E8865252ACD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97C2-4A7A-4A7B-BA78-B3557474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26605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3614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26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06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67190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3482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26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125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90593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66250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0879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2229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0075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27649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3273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93B51-4D8A-4B04-92B8-6BE490A3A8B4}"/>
              </a:ext>
            </a:extLst>
          </p:cNvPr>
          <p:cNvSpPr txBox="1"/>
          <p:nvPr userDrawn="1"/>
        </p:nvSpPr>
        <p:spPr>
          <a:xfrm>
            <a:off x="142460" y="6371699"/>
            <a:ext cx="65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Health Sciences Library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mit.edu/c.php?g=175963&amp;p=116080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ubmed.ncbi.nlm.nih.gov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mbase.com/#search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copus.com/search/form.uri?display=basic&amp;zone=header&amp;origin=#basic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ochranelibrary.com/advanced-search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@uthsc.edu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YFDrORpzA" TargetMode="External"/><Relationship Id="rId2" Type="http://schemas.openxmlformats.org/officeDocument/2006/relationships/hyperlink" Target="https://www.nlm.nih.gov/bsd/disted/meshtutorial/introduction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bguides.uthsc.edu/clinicalresearche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2C2B-8ECD-4228-B0C2-E7DAB91A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015" y="546652"/>
            <a:ext cx="4035899" cy="10569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Library Training Series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SESSION 5: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521063-A792-D80E-6DF0-F85BB7D66B47}"/>
              </a:ext>
            </a:extLst>
          </p:cNvPr>
          <p:cNvSpPr txBox="1">
            <a:spLocks/>
          </p:cNvSpPr>
          <p:nvPr/>
        </p:nvSpPr>
        <p:spPr>
          <a:xfrm>
            <a:off x="1530015" y="2900522"/>
            <a:ext cx="8130820" cy="1056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Enhancing Your Search Skills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1E0D7D-DC45-A0C0-A03B-DD6B13C97D3B}"/>
              </a:ext>
            </a:extLst>
          </p:cNvPr>
          <p:cNvSpPr txBox="1">
            <a:spLocks/>
          </p:cNvSpPr>
          <p:nvPr/>
        </p:nvSpPr>
        <p:spPr>
          <a:xfrm>
            <a:off x="1530015" y="4396408"/>
            <a:ext cx="5904455" cy="1056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Tamara Nelson, MLIS,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EdS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, AHIP</a:t>
            </a:r>
          </a:p>
        </p:txBody>
      </p:sp>
    </p:spTree>
    <p:extLst>
      <p:ext uri="{BB962C8B-B14F-4D97-AF65-F5344CB8AC3E}">
        <p14:creationId xmlns:p14="http://schemas.microsoft.com/office/powerpoint/2010/main" val="408057753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BE9A-E412-46B8-B1D5-A6D7A812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770054-66CD-4E39-BC83-71CBD04B6C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9349329"/>
              </p:ext>
            </p:extLst>
          </p:nvPr>
        </p:nvGraphicFramePr>
        <p:xfrm>
          <a:off x="5209563" y="1228985"/>
          <a:ext cx="6630799" cy="45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Teacher outline">
            <a:extLst>
              <a:ext uri="{FF2B5EF4-FFF2-40B4-BE49-F238E27FC236}">
                <a16:creationId xmlns:a16="http://schemas.microsoft.com/office/drawing/2014/main" id="{1F9C44FA-6506-453B-BEB2-999D5B052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1576053"/>
            <a:ext cx="4127385" cy="4127385"/>
          </a:xfrm>
          <a:prstGeom prst="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05BA93-CB07-47A6-A80E-37F95B02F8BB}"/>
              </a:ext>
            </a:extLst>
          </p:cNvPr>
          <p:cNvSpPr txBox="1"/>
          <p:nvPr/>
        </p:nvSpPr>
        <p:spPr>
          <a:xfrm>
            <a:off x="3310506" y="2628781"/>
            <a:ext cx="14009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15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terms that are commonly used and essential to your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43680834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03F-965A-4EE1-8426-42703763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897"/>
            <a:ext cx="10292542" cy="148851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115740"/>
                </a:solidFill>
                <a:latin typeface="Arial" panose="020B0604020202020204" pitchFamily="34" charset="0"/>
              </a:rPr>
              <a:t>Scenario</a:t>
            </a:r>
            <a:r>
              <a:rPr lang="en-US" sz="1800" dirty="0">
                <a:solidFill>
                  <a:srgbClr val="115740"/>
                </a:solidFill>
                <a:latin typeface="Arial" panose="020B0604020202020204" pitchFamily="34" charset="0"/>
              </a:rPr>
              <a:t>: Susie is a 65-year-old woman who has come to you complaining about frequent canker sores. Susie currently only takes Metoprolol (a beta blocker) for her hypertension. </a:t>
            </a:r>
            <a:br>
              <a:rPr lang="en-US" sz="1800" dirty="0">
                <a:solidFill>
                  <a:srgbClr val="115740"/>
                </a:solidFill>
                <a:latin typeface="Arial" panose="020B0604020202020204" pitchFamily="34" charset="0"/>
              </a:rPr>
            </a:br>
            <a:br>
              <a:rPr lang="en-US" sz="1800" dirty="0">
                <a:solidFill>
                  <a:srgbClr val="115740"/>
                </a:solidFill>
                <a:latin typeface="Arial" panose="020B0604020202020204" pitchFamily="34" charset="0"/>
              </a:rPr>
            </a:br>
            <a:r>
              <a:rPr lang="en-US" sz="1800" b="1" dirty="0">
                <a:solidFill>
                  <a:srgbClr val="115740"/>
                </a:solidFill>
                <a:latin typeface="Arial" panose="020B0604020202020204" pitchFamily="34" charset="0"/>
              </a:rPr>
              <a:t>Clinical Research Question: </a:t>
            </a:r>
            <a:r>
              <a:rPr lang="en-US" sz="1800" dirty="0">
                <a:solidFill>
                  <a:srgbClr val="115740"/>
                </a:solidFill>
                <a:latin typeface="Arial" panose="020B0604020202020204" pitchFamily="34" charset="0"/>
              </a:rPr>
              <a:t>In an elderly patient with hypertension being treated with beta blockers, what is the best treatment for oral lesions?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2F9469-2CC3-4DB9-9603-10D8C8FF6EA7}"/>
              </a:ext>
            </a:extLst>
          </p:cNvPr>
          <p:cNvGrpSpPr/>
          <p:nvPr/>
        </p:nvGrpSpPr>
        <p:grpSpPr>
          <a:xfrm>
            <a:off x="2103623" y="2518756"/>
            <a:ext cx="7057002" cy="2784763"/>
            <a:chOff x="2169621" y="1647136"/>
            <a:chExt cx="7275484" cy="43581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0D5D58A-8084-42A3-8789-C4FD956A9963}"/>
                </a:ext>
              </a:extLst>
            </p:cNvPr>
            <p:cNvSpPr/>
            <p:nvPr/>
          </p:nvSpPr>
          <p:spPr>
            <a:xfrm>
              <a:off x="2169621" y="1647136"/>
              <a:ext cx="7275484" cy="19611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113EBC-CCDD-42D0-B4FB-97B89EC2AC4B}"/>
                </a:ext>
              </a:extLst>
            </p:cNvPr>
            <p:cNvSpPr/>
            <p:nvPr/>
          </p:nvSpPr>
          <p:spPr>
            <a:xfrm>
              <a:off x="2389889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2F18BF-A3FC-4483-92BE-16A2BC69BEA1}"/>
                </a:ext>
              </a:extLst>
            </p:cNvPr>
            <p:cNvSpPr/>
            <p:nvPr/>
          </p:nvSpPr>
          <p:spPr>
            <a:xfrm rot="21600000">
              <a:off x="2389888" y="3608322"/>
              <a:ext cx="1589523" cy="2397006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6" tIns="78232" rIns="127115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Population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Patient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Problem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dirty="0">
                <a:solidFill>
                  <a:srgbClr val="115740"/>
                </a:solidFill>
                <a:highlight>
                  <a:srgbClr val="F6941F"/>
                </a:highlight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F6941F"/>
                  </a:solidFill>
                </a:rPr>
                <a:t>Elderly</a:t>
              </a:r>
              <a:r>
                <a:rPr lang="en-US" sz="1100" b="1" kern="1200" dirty="0">
                  <a:solidFill>
                    <a:srgbClr val="115740"/>
                  </a:solidFill>
                  <a:highlight>
                    <a:srgbClr val="F6941F"/>
                  </a:highlight>
                </a:rPr>
                <a:t>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912C9D-AC89-4692-8425-AEEB23E00E27}"/>
                </a:ext>
              </a:extLst>
            </p:cNvPr>
            <p:cNvSpPr/>
            <p:nvPr/>
          </p:nvSpPr>
          <p:spPr>
            <a:xfrm>
              <a:off x="4138364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34F3A5-B5CC-49E5-A9CC-87C520040BFE}"/>
                </a:ext>
              </a:extLst>
            </p:cNvPr>
            <p:cNvSpPr/>
            <p:nvPr/>
          </p:nvSpPr>
          <p:spPr>
            <a:xfrm rot="21600000">
              <a:off x="4138364" y="3608322"/>
              <a:ext cx="1589523" cy="2397006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5" tIns="78232" rIns="127116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Intervention or Exposure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b="1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F6941F"/>
                  </a:solidFill>
                </a:rPr>
                <a:t>over-the-counter numbing agents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F6941F"/>
                  </a:solidFill>
                </a:rPr>
                <a:t>(</a:t>
              </a:r>
              <a:r>
                <a:rPr lang="en-US" sz="1100" b="1" dirty="0" err="1">
                  <a:solidFill>
                    <a:srgbClr val="F6941F"/>
                  </a:solidFill>
                </a:rPr>
                <a:t>Orajel</a:t>
              </a:r>
              <a:r>
                <a:rPr lang="en-US" sz="1100" b="1" dirty="0">
                  <a:solidFill>
                    <a:srgbClr val="F6941F"/>
                  </a:solidFill>
                </a:rPr>
                <a:t>, </a:t>
              </a:r>
              <a:r>
                <a:rPr lang="en-US" sz="1100" b="1" dirty="0" err="1">
                  <a:solidFill>
                    <a:srgbClr val="F6941F"/>
                  </a:solidFill>
                </a:rPr>
                <a:t>UlcerEase</a:t>
              </a:r>
              <a:r>
                <a:rPr lang="en-US" sz="1100" b="1" dirty="0">
                  <a:solidFill>
                    <a:srgbClr val="F6941F"/>
                  </a:solidFill>
                </a:rPr>
                <a:t>, </a:t>
              </a:r>
              <a:r>
                <a:rPr lang="en-US" sz="1100" b="1" dirty="0" err="1">
                  <a:solidFill>
                    <a:srgbClr val="F6941F"/>
                  </a:solidFill>
                </a:rPr>
                <a:t>OraBase</a:t>
              </a:r>
              <a:r>
                <a:rPr lang="en-US" sz="1100" b="1" dirty="0">
                  <a:solidFill>
                    <a:srgbClr val="F6941F"/>
                  </a:solidFill>
                </a:rPr>
                <a:t> B, etc.)  </a:t>
              </a:r>
              <a:endParaRPr lang="en-US" sz="1100" b="1" kern="1200" dirty="0">
                <a:solidFill>
                  <a:srgbClr val="F6941F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A222515-1A39-44E8-9474-668519B46A70}"/>
                </a:ext>
              </a:extLst>
            </p:cNvPr>
            <p:cNvSpPr/>
            <p:nvPr/>
          </p:nvSpPr>
          <p:spPr>
            <a:xfrm>
              <a:off x="5886839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ED3EFB-1C65-45CA-A84D-4697AFF14223}"/>
                </a:ext>
              </a:extLst>
            </p:cNvPr>
            <p:cNvSpPr/>
            <p:nvPr/>
          </p:nvSpPr>
          <p:spPr>
            <a:xfrm rot="21600000">
              <a:off x="5886839" y="3608321"/>
              <a:ext cx="1589522" cy="2397007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5" tIns="78233" rIns="127115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Comparison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US" sz="1100" b="1" dirty="0">
                  <a:solidFill>
                    <a:srgbClr val="115740"/>
                  </a:solidFill>
                </a:rPr>
              </a:br>
              <a:r>
                <a:rPr lang="en-US" sz="1100" b="1" dirty="0">
                  <a:solidFill>
                    <a:srgbClr val="F6941F"/>
                  </a:solidFill>
                </a:rPr>
                <a:t>Prescription anti-inflammatory agents (</a:t>
              </a:r>
              <a:r>
                <a:rPr lang="en-US" sz="1100" b="1" dirty="0" err="1">
                  <a:solidFill>
                    <a:srgbClr val="F6941F"/>
                  </a:solidFill>
                </a:rPr>
                <a:t>Apthasol</a:t>
              </a:r>
              <a:r>
                <a:rPr lang="en-US" sz="1100" b="1" dirty="0">
                  <a:solidFill>
                    <a:srgbClr val="F6941F"/>
                  </a:solidFill>
                </a:rPr>
                <a:t>, Kenalog, </a:t>
              </a:r>
              <a:r>
                <a:rPr lang="en-US" sz="1100" b="1" dirty="0" err="1">
                  <a:solidFill>
                    <a:srgbClr val="F6941F"/>
                  </a:solidFill>
                </a:rPr>
                <a:t>Diprolene</a:t>
              </a:r>
              <a:r>
                <a:rPr lang="en-US" sz="1100" b="1" dirty="0">
                  <a:solidFill>
                    <a:srgbClr val="F6941F"/>
                  </a:solidFill>
                </a:rPr>
                <a:t>, etc.)</a:t>
              </a:r>
              <a:endParaRPr lang="en-US" sz="1100" b="1" kern="1200" dirty="0">
                <a:solidFill>
                  <a:srgbClr val="F6941F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14B6C45-2964-4830-9919-F75AFF194307}"/>
                </a:ext>
              </a:extLst>
            </p:cNvPr>
            <p:cNvSpPr/>
            <p:nvPr/>
          </p:nvSpPr>
          <p:spPr>
            <a:xfrm>
              <a:off x="7635314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250274A-F610-491A-AEB8-994EE6C6F38A}"/>
                </a:ext>
              </a:extLst>
            </p:cNvPr>
            <p:cNvSpPr/>
            <p:nvPr/>
          </p:nvSpPr>
          <p:spPr>
            <a:xfrm>
              <a:off x="7635314" y="3608322"/>
              <a:ext cx="1589523" cy="2397006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5" tIns="78232" rIns="127116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Outcome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b="1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F6941F"/>
                  </a:solidFill>
                </a:rPr>
                <a:t>Relieve the outbreak of oral lesions caused by a beta blocker prescribed for the treatment of hypertension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AC10A-093A-4328-B74A-55FFA8B3805B}"/>
              </a:ext>
            </a:extLst>
          </p:cNvPr>
          <p:cNvSpPr/>
          <p:nvPr/>
        </p:nvSpPr>
        <p:spPr>
          <a:xfrm>
            <a:off x="2926113" y="27650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75622F-8DC2-4702-B960-921D8AADBB51}"/>
              </a:ext>
            </a:extLst>
          </p:cNvPr>
          <p:cNvSpPr/>
          <p:nvPr/>
        </p:nvSpPr>
        <p:spPr>
          <a:xfrm>
            <a:off x="4640581" y="2773161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US" sz="5400" b="0" cap="none" spc="0" dirty="0">
              <a:ln w="0"/>
              <a:solidFill>
                <a:srgbClr val="1157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A4C1A3-DE15-4558-90D2-01D80BDE9107}"/>
              </a:ext>
            </a:extLst>
          </p:cNvPr>
          <p:cNvSpPr/>
          <p:nvPr/>
        </p:nvSpPr>
        <p:spPr>
          <a:xfrm>
            <a:off x="6236629" y="2765026"/>
            <a:ext cx="553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rgbClr val="1157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01419-D172-406D-BE49-0D041E99EE34}"/>
              </a:ext>
            </a:extLst>
          </p:cNvPr>
          <p:cNvSpPr/>
          <p:nvPr/>
        </p:nvSpPr>
        <p:spPr>
          <a:xfrm>
            <a:off x="7854513" y="2765026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5400" b="0" cap="none" spc="0" dirty="0">
              <a:ln w="0"/>
              <a:solidFill>
                <a:srgbClr val="1157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68DA7-B154-4405-B927-7D0B214CC062}"/>
              </a:ext>
            </a:extLst>
          </p:cNvPr>
          <p:cNvSpPr txBox="1"/>
          <p:nvPr/>
        </p:nvSpPr>
        <p:spPr>
          <a:xfrm>
            <a:off x="7125013" y="5696587"/>
            <a:ext cx="4895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15740"/>
                </a:solidFill>
                <a:latin typeface="Arial" panose="020B0604020202020204" pitchFamily="34" charset="0"/>
              </a:rPr>
              <a:t>What keywords can be extracted from our PICO?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831749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AC7E-7B9E-480B-85EA-D04E09BB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vs Subject Headings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49238C-ECF1-4D63-BE3B-9E40A4585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80056"/>
              </p:ext>
            </p:extLst>
          </p:nvPr>
        </p:nvGraphicFramePr>
        <p:xfrm>
          <a:off x="1014153" y="1914525"/>
          <a:ext cx="9942022" cy="4067206"/>
        </p:xfrm>
        <a:graphic>
          <a:graphicData uri="http://schemas.openxmlformats.org/drawingml/2006/table">
            <a:tbl>
              <a:tblPr/>
              <a:tblGrid>
                <a:gridCol w="4971011">
                  <a:extLst>
                    <a:ext uri="{9D8B030D-6E8A-4147-A177-3AD203B41FA5}">
                      <a16:colId xmlns:a16="http://schemas.microsoft.com/office/drawing/2014/main" val="2028060568"/>
                    </a:ext>
                  </a:extLst>
                </a:gridCol>
                <a:gridCol w="4971011">
                  <a:extLst>
                    <a:ext uri="{9D8B030D-6E8A-4147-A177-3AD203B41FA5}">
                      <a16:colId xmlns:a16="http://schemas.microsoft.com/office/drawing/2014/main" val="2167545957"/>
                    </a:ext>
                  </a:extLst>
                </a:gridCol>
              </a:tblGrid>
              <a:tr h="364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Keywords</a:t>
                      </a:r>
                    </a:p>
                  </a:txBody>
                  <a:tcPr marL="69733" marR="69733" marT="69733" marB="6973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Headings</a:t>
                      </a:r>
                    </a:p>
                  </a:txBody>
                  <a:tcPr marL="69733" marR="69733" marT="69733" marB="69733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50806"/>
                  </a:ext>
                </a:extLst>
              </a:tr>
              <a:tr h="1012342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language words describing your topic - good to start with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pre-defined "controlled vocabulary" words used to describe the content of each item (book, journal article) in a database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95855"/>
                  </a:ext>
                </a:extLst>
              </a:tr>
              <a:tr h="595870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flexible to search by - can combine together in many ways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flexible to search by - need to know the exact controlled vocabulary term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15427"/>
                  </a:ext>
                </a:extLst>
              </a:tr>
              <a:tr h="827549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looks for keywords anywhere in the record - not necessarily connected together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looks for subjects only in the subject heading or descriptor field, where the most relevant words appear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06217"/>
                  </a:ext>
                </a:extLst>
              </a:tr>
              <a:tr h="790120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yield too many or too few results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too many results - also uses subheadings to focus on one aspect of the broader subject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676006"/>
                  </a:ext>
                </a:extLst>
              </a:tr>
              <a:tr h="364190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yield many irrelevant results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usually very relevant to the topic</a:t>
                      </a:r>
                    </a:p>
                  </a:txBody>
                  <a:tcPr marL="69733" marR="69733" marT="69733" marB="697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32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E642F3-260A-4847-8515-93B1ED38AAF5}"/>
              </a:ext>
            </a:extLst>
          </p:cNvPr>
          <p:cNvSpPr txBox="1"/>
          <p:nvPr/>
        </p:nvSpPr>
        <p:spPr>
          <a:xfrm>
            <a:off x="9673937" y="6105068"/>
            <a:ext cx="20693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Source: </a:t>
            </a:r>
            <a:r>
              <a:rPr lang="en-US" sz="800" b="0" i="0" u="none" strike="noStrike" dirty="0">
                <a:solidFill>
                  <a:srgbClr val="116711"/>
                </a:solidFill>
                <a:effectLst/>
                <a:latin typeface="Arial" panose="020B0604020202020204" pitchFamily="34" charset="0"/>
                <a:hlinkClick r:id="rId2"/>
              </a:rPr>
              <a:t>MIT Libraries 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2307215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 Strategies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080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F0A1-7494-489F-A10F-2B540FCE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Operators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1774C-6613-49A3-8CD7-F63641B90B12}"/>
              </a:ext>
            </a:extLst>
          </p:cNvPr>
          <p:cNvSpPr txBox="1"/>
          <p:nvPr/>
        </p:nvSpPr>
        <p:spPr>
          <a:xfrm>
            <a:off x="1244831" y="2413337"/>
            <a:ext cx="36513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three basic Boolean operators are AND, OR, and NOT.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You can use Boolean operators to focus your search and produce more productive results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DFD35-6DCC-4FB1-A8A4-A4B7351628CB}"/>
              </a:ext>
            </a:extLst>
          </p:cNvPr>
          <p:cNvSpPr txBox="1"/>
          <p:nvPr/>
        </p:nvSpPr>
        <p:spPr>
          <a:xfrm>
            <a:off x="6596147" y="2810594"/>
            <a:ext cx="1982586" cy="923330"/>
          </a:xfrm>
          <a:prstGeom prst="rect">
            <a:avLst/>
          </a:prstGeom>
          <a:noFill/>
          <a:ln w="38100">
            <a:solidFill>
              <a:srgbClr val="1157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F5914-EC63-47AC-8655-C2EF05217474}"/>
              </a:ext>
            </a:extLst>
          </p:cNvPr>
          <p:cNvSpPr txBox="1"/>
          <p:nvPr/>
        </p:nvSpPr>
        <p:spPr>
          <a:xfrm>
            <a:off x="8833658" y="4880157"/>
            <a:ext cx="2087880" cy="923330"/>
          </a:xfrm>
          <a:prstGeom prst="rect">
            <a:avLst/>
          </a:prstGeom>
          <a:noFill/>
          <a:ln w="38100">
            <a:solidFill>
              <a:srgbClr val="1157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5E879-12A3-4725-B412-D3F4CCEC25A4}"/>
              </a:ext>
            </a:extLst>
          </p:cNvPr>
          <p:cNvSpPr txBox="1"/>
          <p:nvPr/>
        </p:nvSpPr>
        <p:spPr>
          <a:xfrm>
            <a:off x="9534696" y="2395096"/>
            <a:ext cx="914400" cy="1754326"/>
          </a:xfrm>
          <a:prstGeom prst="rect">
            <a:avLst/>
          </a:prstGeom>
          <a:noFill/>
          <a:ln w="38100">
            <a:solidFill>
              <a:srgbClr val="1157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157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3385538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D6331-5169-4B78-85C2-DDCF9A3D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17" y="458388"/>
            <a:ext cx="7838901" cy="58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125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8A9E-0D32-4AA3-8831-BD8301C7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Logic: Nesting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A6B87-D822-46B3-A308-6154DA6A1984}"/>
              </a:ext>
            </a:extLst>
          </p:cNvPr>
          <p:cNvSpPr txBox="1"/>
          <p:nvPr/>
        </p:nvSpPr>
        <p:spPr>
          <a:xfrm>
            <a:off x="1560714" y="2136338"/>
            <a:ext cx="67852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Databases are machines that require precise language to operate how you want.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Use searching logic in conjunction with Boolean operators to build the search that you really mean.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Databases recognize </a:t>
            </a:r>
            <a:r>
              <a:rPr lang="en-US" b="1" i="0" dirty="0">
                <a:solidFill>
                  <a:srgbClr val="115740"/>
                </a:solidFill>
                <a:effectLst/>
                <a:highlight>
                  <a:srgbClr val="F6941F"/>
                </a:highlight>
                <a:latin typeface="Arial" panose="020B0604020202020204" pitchFamily="34" charset="0"/>
              </a:rPr>
              <a:t>AND</a:t>
            </a: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 as the primary operator and will connect concepts together with </a:t>
            </a:r>
            <a:r>
              <a:rPr lang="en-US" b="1" i="0" dirty="0">
                <a:solidFill>
                  <a:srgbClr val="115740"/>
                </a:solidFill>
                <a:effectLst/>
                <a:highlight>
                  <a:srgbClr val="F6941F"/>
                </a:highlight>
                <a:latin typeface="Arial" panose="020B0604020202020204" pitchFamily="34" charset="0"/>
              </a:rPr>
              <a:t>AND</a:t>
            </a:r>
            <a:r>
              <a:rPr lang="en-US" b="1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unless you tell them otherwise.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Combine </a:t>
            </a:r>
            <a:r>
              <a:rPr lang="en-US" b="1" i="0" dirty="0">
                <a:solidFill>
                  <a:srgbClr val="115740"/>
                </a:solidFill>
                <a:effectLst/>
                <a:highlight>
                  <a:srgbClr val="F6941F"/>
                </a:highlight>
                <a:latin typeface="Arial" panose="020B0604020202020204" pitchFamily="34" charset="0"/>
              </a:rPr>
              <a:t>AND</a:t>
            </a: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115740"/>
                </a:solidFill>
                <a:latin typeface="Arial" panose="020B0604020202020204" pitchFamily="34" charset="0"/>
              </a:rPr>
              <a:t>with</a:t>
            </a: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15740"/>
                </a:solidFill>
                <a:effectLst/>
                <a:highlight>
                  <a:srgbClr val="F6941F"/>
                </a:highlight>
                <a:latin typeface="Arial" panose="020B0604020202020204" pitchFamily="34" charset="0"/>
              </a:rPr>
              <a:t>OR</a:t>
            </a: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 operators in a search </a:t>
            </a:r>
            <a:r>
              <a:rPr lang="en-US" dirty="0">
                <a:solidFill>
                  <a:srgbClr val="115740"/>
                </a:solidFill>
                <a:latin typeface="Arial" panose="020B0604020202020204" pitchFamily="34" charset="0"/>
              </a:rPr>
              <a:t>using</a:t>
            </a:r>
            <a:r>
              <a:rPr lang="en-US" b="0" i="0" dirty="0">
                <a:solidFill>
                  <a:srgbClr val="115740"/>
                </a:solidFill>
                <a:effectLst/>
                <a:latin typeface="Arial" panose="020B0604020202020204" pitchFamily="34" charset="0"/>
              </a:rPr>
              <a:t> parentheses correctly for the best search strategy.</a:t>
            </a:r>
            <a:endParaRPr lang="en-US" dirty="0">
              <a:solidFill>
                <a:srgbClr val="115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1418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6601A-A0BB-4EC9-9716-84E6CA11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39" y="931025"/>
            <a:ext cx="10367944" cy="50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9783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Advanced Search Features</a:t>
            </a:r>
          </a:p>
        </p:txBody>
      </p:sp>
    </p:spTree>
    <p:extLst>
      <p:ext uri="{BB962C8B-B14F-4D97-AF65-F5344CB8AC3E}">
        <p14:creationId xmlns:p14="http://schemas.microsoft.com/office/powerpoint/2010/main" val="356132432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19C9-FAEA-4A70-9F29-E98B947C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55A7-17AF-4463-BEC7-ACA06D41D0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Advanced Search Builder</a:t>
            </a:r>
          </a:p>
          <a:p>
            <a:r>
              <a:rPr lang="en-US" dirty="0" err="1"/>
              <a:t>MeSH</a:t>
            </a:r>
            <a:r>
              <a:rPr lang="en-US" dirty="0"/>
              <a:t> database</a:t>
            </a:r>
          </a:p>
          <a:p>
            <a:r>
              <a:rPr lang="en-US" dirty="0"/>
              <a:t>Filters/Limiters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6201F49-EC49-43B9-91C9-0AB15362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68" y="890070"/>
            <a:ext cx="4904207" cy="50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828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52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20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/>
              <a:t>Identify search terms for a research topic </a:t>
            </a:r>
          </a:p>
          <a:p>
            <a:pPr fontAlgn="base">
              <a:lnSpc>
                <a:spcPct val="20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/>
              <a:t>Develop an effective search string based on a broader research topic or idea </a:t>
            </a:r>
          </a:p>
          <a:p>
            <a:pPr fontAlgn="base">
              <a:lnSpc>
                <a:spcPct val="20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000" dirty="0"/>
              <a:t>Explore advanced search features of commonly used databases (e.g., PubMed, Embase, Cochrane, &amp; Scopus)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F2EC-07EB-4000-8A3B-2E85983B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Embase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89D3F202-E717-4773-AF11-944A5C78D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3625" y="1780140"/>
            <a:ext cx="6097016" cy="3138170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C27B3-EB15-4114-A07A-F9305478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6942"/>
            <a:ext cx="3259975" cy="3378142"/>
          </a:xfrm>
        </p:spPr>
        <p:txBody>
          <a:bodyPr/>
          <a:lstStyle/>
          <a:p>
            <a:r>
              <a:rPr lang="en-US" dirty="0"/>
              <a:t>9 Advanced Search Builders</a:t>
            </a:r>
          </a:p>
          <a:p>
            <a:r>
              <a:rPr lang="en-US" dirty="0" err="1"/>
              <a:t>Emtree</a:t>
            </a:r>
            <a:r>
              <a:rPr lang="en-US" dirty="0"/>
              <a:t> database</a:t>
            </a:r>
          </a:p>
          <a:p>
            <a:r>
              <a:rPr lang="en-US" dirty="0"/>
              <a:t>Filters/Limiters</a:t>
            </a:r>
          </a:p>
        </p:txBody>
      </p:sp>
    </p:spTree>
    <p:extLst>
      <p:ext uri="{BB962C8B-B14F-4D97-AF65-F5344CB8AC3E}">
        <p14:creationId xmlns:p14="http://schemas.microsoft.com/office/powerpoint/2010/main" val="129971039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CFEB-F9F0-4A4B-A07A-1EBA22D4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19B9-179A-4116-8572-E2BB882CC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Document Search</a:t>
            </a:r>
          </a:p>
          <a:p>
            <a:r>
              <a:rPr lang="en-US" dirty="0"/>
              <a:t>Author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Sources/Subject Areas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5C843D7-8644-46E3-B8A8-529016C6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088" y="1825625"/>
            <a:ext cx="6500631" cy="36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7813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5A3E-279F-41AF-9AC3-90A75360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Cochrane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9526-6F8B-4461-81E8-258113DC8F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Advanced Search</a:t>
            </a:r>
          </a:p>
          <a:p>
            <a:r>
              <a:rPr lang="en-US" dirty="0"/>
              <a:t>Search manager</a:t>
            </a:r>
          </a:p>
          <a:p>
            <a:r>
              <a:rPr lang="en-US" dirty="0"/>
              <a:t>Medical Terms (</a:t>
            </a:r>
            <a:r>
              <a:rPr lang="en-US" dirty="0" err="1"/>
              <a:t>MeSH</a:t>
            </a:r>
            <a:r>
              <a:rPr lang="en-US" dirty="0"/>
              <a:t>)</a:t>
            </a:r>
          </a:p>
          <a:p>
            <a:r>
              <a:rPr lang="en-US" dirty="0"/>
              <a:t>PICO search 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F4F21C9-1ADA-4478-88B1-0950C1D1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64" y="1985882"/>
            <a:ext cx="6926661" cy="35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263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B0C7-7C26-A94C-909C-C6DCF301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6902" y="1517040"/>
            <a:ext cx="5877098" cy="2273564"/>
          </a:xfrm>
        </p:spPr>
        <p:txBody>
          <a:bodyPr/>
          <a:lstStyle/>
          <a:p>
            <a:r>
              <a:rPr lang="en-US" dirty="0">
                <a:latin typeface="Arial Black"/>
                <a:cs typeface="Arial"/>
              </a:rPr>
              <a:t>Questions?</a:t>
            </a:r>
            <a:br>
              <a:rPr lang="en-US" dirty="0"/>
            </a:br>
            <a:r>
              <a:rPr lang="en-US" sz="2400" dirty="0">
                <a:latin typeface="Arial Black"/>
                <a:cs typeface="Arial"/>
              </a:rPr>
              <a:t>Contact</a:t>
            </a:r>
            <a:br>
              <a:rPr lang="en-US" sz="2400" dirty="0">
                <a:latin typeface="Arial Black"/>
                <a:cs typeface="Arial"/>
              </a:rPr>
            </a:br>
            <a:r>
              <a:rPr lang="en-US" sz="2400" dirty="0">
                <a:latin typeface="Arial Black"/>
                <a:cs typeface="Arial"/>
                <a:hlinkClick r:id="rId2"/>
              </a:rPr>
              <a:t>library@uthsc.edu</a:t>
            </a:r>
            <a:r>
              <a:rPr lang="en-US" sz="2400" dirty="0">
                <a:latin typeface="Arial Black"/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19140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EF51-A37E-42AB-B4E1-E7C47614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Researchers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F152-B06F-47C6-9686-DD9615270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0887" cy="4122169"/>
          </a:xfrm>
        </p:spPr>
        <p:txBody>
          <a:bodyPr/>
          <a:lstStyle/>
          <a:p>
            <a:r>
              <a:rPr lang="en-US" dirty="0">
                <a:hlinkClick r:id="rId2"/>
              </a:rPr>
              <a:t>Introduction to </a:t>
            </a:r>
            <a:r>
              <a:rPr lang="en-US" dirty="0" err="1">
                <a:hlinkClick r:id="rId2"/>
              </a:rPr>
              <a:t>MeSH</a:t>
            </a:r>
            <a:endParaRPr lang="en-US" dirty="0"/>
          </a:p>
          <a:p>
            <a:r>
              <a:rPr lang="en-US" dirty="0">
                <a:hlinkClick r:id="rId3"/>
              </a:rPr>
              <a:t>Building a PubMed Search</a:t>
            </a:r>
            <a:endParaRPr lang="en-US" dirty="0"/>
          </a:p>
          <a:p>
            <a:r>
              <a:rPr lang="en-US" dirty="0">
                <a:hlinkClick r:id="rId4"/>
              </a:rPr>
              <a:t>Library 101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382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F545-3B09-410C-A24D-5BA7BF9B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5255F-D514-4F84-97EC-8914D9527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90651" cy="4351338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PICO Formula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Developing the Search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Search Strategies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Advanced Search Features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720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PICO Formula: </a:t>
            </a:r>
            <a:br>
              <a:rPr lang="en-US" dirty="0"/>
            </a:br>
            <a:r>
              <a:rPr lang="en-US" sz="2800" dirty="0"/>
              <a:t>Identifying Key Concepts &amp; Terms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299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BE9A-E412-46B8-B1D5-A6D7A812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771E6C-2165-4374-B13B-A9BEEA56B8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363204"/>
              </p:ext>
            </p:extLst>
          </p:nvPr>
        </p:nvGraphicFramePr>
        <p:xfrm>
          <a:off x="838199" y="1825625"/>
          <a:ext cx="9941653" cy="296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45109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8ACD-4A92-4416-AB50-8D9F950B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PICO Formula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3E9E28-C9C4-4E1C-89A6-E1426F06CBAE}"/>
              </a:ext>
            </a:extLst>
          </p:cNvPr>
          <p:cNvGrpSpPr/>
          <p:nvPr/>
        </p:nvGrpSpPr>
        <p:grpSpPr>
          <a:xfrm>
            <a:off x="2169621" y="1647136"/>
            <a:ext cx="7275484" cy="4358192"/>
            <a:chOff x="2169621" y="1647136"/>
            <a:chExt cx="7275484" cy="435819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54E40A9-6785-4973-A538-3536154F3575}"/>
                </a:ext>
              </a:extLst>
            </p:cNvPr>
            <p:cNvSpPr/>
            <p:nvPr/>
          </p:nvSpPr>
          <p:spPr>
            <a:xfrm>
              <a:off x="2169621" y="1647136"/>
              <a:ext cx="7275484" cy="19611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E5FA566-2CBB-47C2-85EB-238A82F290B5}"/>
                </a:ext>
              </a:extLst>
            </p:cNvPr>
            <p:cNvSpPr/>
            <p:nvPr/>
          </p:nvSpPr>
          <p:spPr>
            <a:xfrm>
              <a:off x="2389889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1FC0DE-1E15-4901-867A-4CE9D637BF28}"/>
                </a:ext>
              </a:extLst>
            </p:cNvPr>
            <p:cNvSpPr/>
            <p:nvPr/>
          </p:nvSpPr>
          <p:spPr>
            <a:xfrm rot="21600000">
              <a:off x="2389888" y="3608322"/>
              <a:ext cx="1589523" cy="2397006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6" tIns="78232" rIns="127115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Population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Patient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Problem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Who are the patients?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Where are the patients?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What is the problem?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7D6AE35-5411-4887-8450-80EC56038055}"/>
                </a:ext>
              </a:extLst>
            </p:cNvPr>
            <p:cNvSpPr/>
            <p:nvPr/>
          </p:nvSpPr>
          <p:spPr>
            <a:xfrm>
              <a:off x="4138364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3E0260-6BB4-4CC1-A714-B536C76E572E}"/>
                </a:ext>
              </a:extLst>
            </p:cNvPr>
            <p:cNvSpPr/>
            <p:nvPr/>
          </p:nvSpPr>
          <p:spPr>
            <a:xfrm rot="21600000">
              <a:off x="4138364" y="3608322"/>
              <a:ext cx="1589523" cy="2397006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5" tIns="78232" rIns="127116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Intervention or Exposure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What do we do to them?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What are they exposed to?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F99FA1C-5364-49AF-8B71-8E096937E4ED}"/>
                </a:ext>
              </a:extLst>
            </p:cNvPr>
            <p:cNvSpPr/>
            <p:nvPr/>
          </p:nvSpPr>
          <p:spPr>
            <a:xfrm>
              <a:off x="5886839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14A311-CC22-4851-921E-31D8F38BD454}"/>
                </a:ext>
              </a:extLst>
            </p:cNvPr>
            <p:cNvSpPr/>
            <p:nvPr/>
          </p:nvSpPr>
          <p:spPr>
            <a:xfrm rot="21600000">
              <a:off x="5886839" y="3608321"/>
              <a:ext cx="1589522" cy="2397007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5" tIns="78233" rIns="127115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Comparison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What happens?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rgbClr val="115740"/>
                  </a:solidFill>
                </a:rPr>
                <a:t>What are they exposed to?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BE075CC-FBA9-4FA5-9114-BCBFFD65663C}"/>
                </a:ext>
              </a:extLst>
            </p:cNvPr>
            <p:cNvSpPr/>
            <p:nvPr/>
          </p:nvSpPr>
          <p:spPr>
            <a:xfrm>
              <a:off x="7635314" y="1908627"/>
              <a:ext cx="1589522" cy="14382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6B6F11-F378-44B1-9C9E-92EF20751130}"/>
                </a:ext>
              </a:extLst>
            </p:cNvPr>
            <p:cNvSpPr/>
            <p:nvPr/>
          </p:nvSpPr>
          <p:spPr>
            <a:xfrm rot="21600000">
              <a:off x="7635314" y="3608322"/>
              <a:ext cx="1589523" cy="2397006"/>
            </a:xfrm>
            <a:custGeom>
              <a:avLst/>
              <a:gdLst>
                <a:gd name="connsiteX0" fmla="*/ 166900 w 1589522"/>
                <a:gd name="connsiteY0" fmla="*/ 0 h 2397006"/>
                <a:gd name="connsiteX1" fmla="*/ 1422622 w 1589522"/>
                <a:gd name="connsiteY1" fmla="*/ 0 h 2397006"/>
                <a:gd name="connsiteX2" fmla="*/ 1589522 w 1589522"/>
                <a:gd name="connsiteY2" fmla="*/ 166900 h 2397006"/>
                <a:gd name="connsiteX3" fmla="*/ 1589522 w 1589522"/>
                <a:gd name="connsiteY3" fmla="*/ 2397006 h 2397006"/>
                <a:gd name="connsiteX4" fmla="*/ 1589522 w 1589522"/>
                <a:gd name="connsiteY4" fmla="*/ 2397006 h 2397006"/>
                <a:gd name="connsiteX5" fmla="*/ 0 w 1589522"/>
                <a:gd name="connsiteY5" fmla="*/ 2397006 h 2397006"/>
                <a:gd name="connsiteX6" fmla="*/ 0 w 1589522"/>
                <a:gd name="connsiteY6" fmla="*/ 2397006 h 2397006"/>
                <a:gd name="connsiteX7" fmla="*/ 0 w 1589522"/>
                <a:gd name="connsiteY7" fmla="*/ 166900 h 2397006"/>
                <a:gd name="connsiteX8" fmla="*/ 166900 w 1589522"/>
                <a:gd name="connsiteY8" fmla="*/ 0 h 2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522" h="2397006">
                  <a:moveTo>
                    <a:pt x="1422622" y="2397006"/>
                  </a:moveTo>
                  <a:lnTo>
                    <a:pt x="166900" y="2397006"/>
                  </a:lnTo>
                  <a:cubicBezTo>
                    <a:pt x="74724" y="2397006"/>
                    <a:pt x="0" y="2322282"/>
                    <a:pt x="0" y="2230106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89522" y="0"/>
                  </a:lnTo>
                  <a:lnTo>
                    <a:pt x="1589522" y="0"/>
                  </a:lnTo>
                  <a:lnTo>
                    <a:pt x="1589522" y="2230106"/>
                  </a:lnTo>
                  <a:cubicBezTo>
                    <a:pt x="1589522" y="2322282"/>
                    <a:pt x="1514798" y="2397006"/>
                    <a:pt x="1422622" y="239700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15" tIns="78232" rIns="127116" bIns="12711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rgbClr val="115740"/>
                  </a:solidFill>
                </a:rPr>
                <a:t>Outcome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b="1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0" kern="1200" dirty="0">
                  <a:solidFill>
                    <a:srgbClr val="115740"/>
                  </a:solidFill>
                </a:rPr>
                <a:t>What happens?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b="0" kern="1200" dirty="0">
                <a:solidFill>
                  <a:srgbClr val="115740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0" kern="1200" dirty="0">
                  <a:solidFill>
                    <a:srgbClr val="115740"/>
                  </a:solidFill>
                </a:rPr>
                <a:t>What is the outcome?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b="0" kern="12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24A7E-C456-4E2E-BC20-C15E5C4633EE}"/>
              </a:ext>
            </a:extLst>
          </p:cNvPr>
          <p:cNvSpPr/>
          <p:nvPr/>
        </p:nvSpPr>
        <p:spPr>
          <a:xfrm>
            <a:off x="2924268" y="2173901"/>
            <a:ext cx="542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8B6C99-E9A7-448D-A5E6-7CB34A70347D}"/>
              </a:ext>
            </a:extLst>
          </p:cNvPr>
          <p:cNvSpPr/>
          <p:nvPr/>
        </p:nvSpPr>
        <p:spPr>
          <a:xfrm>
            <a:off x="4784385" y="2137111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4828CD-CD64-42D4-AB12-D5891A858D75}"/>
              </a:ext>
            </a:extLst>
          </p:cNvPr>
          <p:cNvSpPr/>
          <p:nvPr/>
        </p:nvSpPr>
        <p:spPr>
          <a:xfrm>
            <a:off x="6440004" y="2137111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782E2-9D29-4259-95C4-3B35A239485E}"/>
              </a:ext>
            </a:extLst>
          </p:cNvPr>
          <p:cNvSpPr/>
          <p:nvPr/>
        </p:nvSpPr>
        <p:spPr>
          <a:xfrm>
            <a:off x="8116822" y="2135753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1157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5400" b="0" cap="none" spc="0" dirty="0">
              <a:ln w="0"/>
              <a:solidFill>
                <a:srgbClr val="1157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77F5D4-A1BF-43B9-8CA0-95F605F878AB}"/>
              </a:ext>
            </a:extLst>
          </p:cNvPr>
          <p:cNvSpPr txBox="1"/>
          <p:nvPr/>
        </p:nvSpPr>
        <p:spPr>
          <a:xfrm>
            <a:off x="10172700" y="2324898"/>
            <a:ext cx="15895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15740"/>
                </a:solidFill>
              </a:rPr>
              <a:t>PICOT</a:t>
            </a:r>
            <a:r>
              <a:rPr lang="en-US" dirty="0">
                <a:solidFill>
                  <a:srgbClr val="115740"/>
                </a:solidFill>
              </a:rPr>
              <a:t> is another variation of PICO where “T” represents time</a:t>
            </a:r>
            <a:r>
              <a:rPr lang="en-US">
                <a:solidFill>
                  <a:srgbClr val="115740"/>
                </a:solidFill>
              </a:rPr>
              <a:t>, the type </a:t>
            </a:r>
            <a:r>
              <a:rPr lang="en-US" dirty="0">
                <a:solidFill>
                  <a:srgbClr val="115740"/>
                </a:solidFill>
              </a:rPr>
              <a:t>of therapy, or study</a:t>
            </a:r>
          </a:p>
          <a:p>
            <a:endParaRPr lang="en-US" dirty="0">
              <a:solidFill>
                <a:srgbClr val="1157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157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1861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CEB7-441E-46F9-B0A4-30C7253C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PICO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688FB4-5A7B-4FD9-8C1D-C1BB069DB414}"/>
              </a:ext>
            </a:extLst>
          </p:cNvPr>
          <p:cNvGrpSpPr/>
          <p:nvPr/>
        </p:nvGrpSpPr>
        <p:grpSpPr>
          <a:xfrm>
            <a:off x="843423" y="2786104"/>
            <a:ext cx="9471101" cy="1780914"/>
            <a:chOff x="843423" y="2786104"/>
            <a:chExt cx="9471101" cy="178091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BA3893-EF67-49E8-B3F4-2DD05F7AEF86}"/>
                </a:ext>
              </a:extLst>
            </p:cNvPr>
            <p:cNvSpPr/>
            <p:nvPr/>
          </p:nvSpPr>
          <p:spPr>
            <a:xfrm>
              <a:off x="843423" y="2786104"/>
              <a:ext cx="1668359" cy="1245394"/>
            </a:xfrm>
            <a:custGeom>
              <a:avLst/>
              <a:gdLst>
                <a:gd name="connsiteX0" fmla="*/ 99632 w 1668359"/>
                <a:gd name="connsiteY0" fmla="*/ 0 h 1245394"/>
                <a:gd name="connsiteX1" fmla="*/ 1568727 w 1668359"/>
                <a:gd name="connsiteY1" fmla="*/ 0 h 1245394"/>
                <a:gd name="connsiteX2" fmla="*/ 1668359 w 1668359"/>
                <a:gd name="connsiteY2" fmla="*/ 99632 h 1245394"/>
                <a:gd name="connsiteX3" fmla="*/ 1668359 w 1668359"/>
                <a:gd name="connsiteY3" fmla="*/ 1245394 h 1245394"/>
                <a:gd name="connsiteX4" fmla="*/ 1668359 w 1668359"/>
                <a:gd name="connsiteY4" fmla="*/ 1245394 h 1245394"/>
                <a:gd name="connsiteX5" fmla="*/ 0 w 1668359"/>
                <a:gd name="connsiteY5" fmla="*/ 1245394 h 1245394"/>
                <a:gd name="connsiteX6" fmla="*/ 0 w 1668359"/>
                <a:gd name="connsiteY6" fmla="*/ 1245394 h 1245394"/>
                <a:gd name="connsiteX7" fmla="*/ 0 w 1668359"/>
                <a:gd name="connsiteY7" fmla="*/ 99632 h 1245394"/>
                <a:gd name="connsiteX8" fmla="*/ 99632 w 1668359"/>
                <a:gd name="connsiteY8" fmla="*/ 0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359" h="1245394">
                  <a:moveTo>
                    <a:pt x="99632" y="0"/>
                  </a:moveTo>
                  <a:lnTo>
                    <a:pt x="1568727" y="0"/>
                  </a:lnTo>
                  <a:cubicBezTo>
                    <a:pt x="1623752" y="0"/>
                    <a:pt x="1668359" y="44607"/>
                    <a:pt x="1668359" y="99632"/>
                  </a:cubicBezTo>
                  <a:lnTo>
                    <a:pt x="1668359" y="1245394"/>
                  </a:lnTo>
                  <a:lnTo>
                    <a:pt x="1668359" y="1245394"/>
                  </a:lnTo>
                  <a:lnTo>
                    <a:pt x="0" y="1245394"/>
                  </a:lnTo>
                  <a:lnTo>
                    <a:pt x="0" y="1245394"/>
                  </a:lnTo>
                  <a:lnTo>
                    <a:pt x="0" y="99632"/>
                  </a:lnTo>
                  <a:cubicBezTo>
                    <a:pt x="0" y="44607"/>
                    <a:pt x="44607" y="0"/>
                    <a:pt x="99632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91" tIns="78711" rIns="45691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en-US" sz="1300" kern="1200" dirty="0"/>
                <a:t>	</a:t>
              </a:r>
              <a:r>
                <a:rPr lang="en-US" sz="1300" kern="1200" dirty="0">
                  <a:solidFill>
                    <a:srgbClr val="115740"/>
                  </a:solidFill>
                </a:rPr>
                <a:t>Used to determine which test is more accurate and precise in diagnosing a condition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C6AFD7-2455-478F-BCAB-AC3798B0DEE0}"/>
                </a:ext>
              </a:extLst>
            </p:cNvPr>
            <p:cNvSpPr/>
            <p:nvPr/>
          </p:nvSpPr>
          <p:spPr>
            <a:xfrm>
              <a:off x="843423" y="4031499"/>
              <a:ext cx="1668359" cy="535519"/>
            </a:xfrm>
            <a:custGeom>
              <a:avLst/>
              <a:gdLst>
                <a:gd name="connsiteX0" fmla="*/ 0 w 1668359"/>
                <a:gd name="connsiteY0" fmla="*/ 0 h 535519"/>
                <a:gd name="connsiteX1" fmla="*/ 1668359 w 1668359"/>
                <a:gd name="connsiteY1" fmla="*/ 0 h 535519"/>
                <a:gd name="connsiteX2" fmla="*/ 1668359 w 1668359"/>
                <a:gd name="connsiteY2" fmla="*/ 535519 h 535519"/>
                <a:gd name="connsiteX3" fmla="*/ 0 w 1668359"/>
                <a:gd name="connsiteY3" fmla="*/ 535519 h 535519"/>
                <a:gd name="connsiteX4" fmla="*/ 0 w 1668359"/>
                <a:gd name="connsiteY4" fmla="*/ 0 h 5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359" h="535519">
                  <a:moveTo>
                    <a:pt x="0" y="0"/>
                  </a:moveTo>
                  <a:lnTo>
                    <a:pt x="1668359" y="0"/>
                  </a:lnTo>
                  <a:lnTo>
                    <a:pt x="1668359" y="535519"/>
                  </a:lnTo>
                  <a:lnTo>
                    <a:pt x="0" y="535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0" rIns="511239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Diagnosis or Diagnostic test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B20173-4B33-4E46-BD5D-900D7C611EC5}"/>
                </a:ext>
              </a:extLst>
            </p:cNvPr>
            <p:cNvSpPr/>
            <p:nvPr/>
          </p:nvSpPr>
          <p:spPr>
            <a:xfrm>
              <a:off x="2794108" y="2786104"/>
              <a:ext cx="1668359" cy="1245394"/>
            </a:xfrm>
            <a:custGeom>
              <a:avLst/>
              <a:gdLst>
                <a:gd name="connsiteX0" fmla="*/ 99632 w 1668359"/>
                <a:gd name="connsiteY0" fmla="*/ 0 h 1245394"/>
                <a:gd name="connsiteX1" fmla="*/ 1568727 w 1668359"/>
                <a:gd name="connsiteY1" fmla="*/ 0 h 1245394"/>
                <a:gd name="connsiteX2" fmla="*/ 1668359 w 1668359"/>
                <a:gd name="connsiteY2" fmla="*/ 99632 h 1245394"/>
                <a:gd name="connsiteX3" fmla="*/ 1668359 w 1668359"/>
                <a:gd name="connsiteY3" fmla="*/ 1245394 h 1245394"/>
                <a:gd name="connsiteX4" fmla="*/ 1668359 w 1668359"/>
                <a:gd name="connsiteY4" fmla="*/ 1245394 h 1245394"/>
                <a:gd name="connsiteX5" fmla="*/ 0 w 1668359"/>
                <a:gd name="connsiteY5" fmla="*/ 1245394 h 1245394"/>
                <a:gd name="connsiteX6" fmla="*/ 0 w 1668359"/>
                <a:gd name="connsiteY6" fmla="*/ 1245394 h 1245394"/>
                <a:gd name="connsiteX7" fmla="*/ 0 w 1668359"/>
                <a:gd name="connsiteY7" fmla="*/ 99632 h 1245394"/>
                <a:gd name="connsiteX8" fmla="*/ 99632 w 1668359"/>
                <a:gd name="connsiteY8" fmla="*/ 0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359" h="1245394">
                  <a:moveTo>
                    <a:pt x="99632" y="0"/>
                  </a:moveTo>
                  <a:lnTo>
                    <a:pt x="1568727" y="0"/>
                  </a:lnTo>
                  <a:cubicBezTo>
                    <a:pt x="1623752" y="0"/>
                    <a:pt x="1668359" y="44607"/>
                    <a:pt x="1668359" y="99632"/>
                  </a:cubicBezTo>
                  <a:lnTo>
                    <a:pt x="1668359" y="1245394"/>
                  </a:lnTo>
                  <a:lnTo>
                    <a:pt x="1668359" y="1245394"/>
                  </a:lnTo>
                  <a:lnTo>
                    <a:pt x="0" y="1245394"/>
                  </a:lnTo>
                  <a:lnTo>
                    <a:pt x="0" y="1245394"/>
                  </a:lnTo>
                  <a:lnTo>
                    <a:pt x="0" y="99632"/>
                  </a:lnTo>
                  <a:cubicBezTo>
                    <a:pt x="0" y="44607"/>
                    <a:pt x="44607" y="0"/>
                    <a:pt x="99632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91" tIns="78711" rIns="45691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en-US" sz="1300" kern="1200" dirty="0"/>
                <a:t>	</a:t>
              </a:r>
              <a:r>
                <a:rPr lang="en-US" sz="1300" kern="1200" dirty="0">
                  <a:solidFill>
                    <a:srgbClr val="115740"/>
                  </a:solidFill>
                </a:rPr>
                <a:t>Used to determine the clinical course over time and likely complications of a condition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545249-81E6-4F70-96BF-446D72B5DC6B}"/>
                </a:ext>
              </a:extLst>
            </p:cNvPr>
            <p:cNvSpPr/>
            <p:nvPr/>
          </p:nvSpPr>
          <p:spPr>
            <a:xfrm>
              <a:off x="2794108" y="4031499"/>
              <a:ext cx="1668359" cy="535519"/>
            </a:xfrm>
            <a:custGeom>
              <a:avLst/>
              <a:gdLst>
                <a:gd name="connsiteX0" fmla="*/ 0 w 1668359"/>
                <a:gd name="connsiteY0" fmla="*/ 0 h 535519"/>
                <a:gd name="connsiteX1" fmla="*/ 1668359 w 1668359"/>
                <a:gd name="connsiteY1" fmla="*/ 0 h 535519"/>
                <a:gd name="connsiteX2" fmla="*/ 1668359 w 1668359"/>
                <a:gd name="connsiteY2" fmla="*/ 535519 h 535519"/>
                <a:gd name="connsiteX3" fmla="*/ 0 w 1668359"/>
                <a:gd name="connsiteY3" fmla="*/ 535519 h 535519"/>
                <a:gd name="connsiteX4" fmla="*/ 0 w 1668359"/>
                <a:gd name="connsiteY4" fmla="*/ 0 h 5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359" h="535519">
                  <a:moveTo>
                    <a:pt x="0" y="0"/>
                  </a:moveTo>
                  <a:lnTo>
                    <a:pt x="1668359" y="0"/>
                  </a:lnTo>
                  <a:lnTo>
                    <a:pt x="1668359" y="535519"/>
                  </a:lnTo>
                  <a:lnTo>
                    <a:pt x="0" y="535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0" rIns="511239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Prognosis or Prediction 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468237-A9DB-4315-BC7C-7D78952B501A}"/>
                </a:ext>
              </a:extLst>
            </p:cNvPr>
            <p:cNvSpPr/>
            <p:nvPr/>
          </p:nvSpPr>
          <p:spPr>
            <a:xfrm>
              <a:off x="4744794" y="2786104"/>
              <a:ext cx="1668359" cy="1245394"/>
            </a:xfrm>
            <a:custGeom>
              <a:avLst/>
              <a:gdLst>
                <a:gd name="connsiteX0" fmla="*/ 99632 w 1668359"/>
                <a:gd name="connsiteY0" fmla="*/ 0 h 1245394"/>
                <a:gd name="connsiteX1" fmla="*/ 1568727 w 1668359"/>
                <a:gd name="connsiteY1" fmla="*/ 0 h 1245394"/>
                <a:gd name="connsiteX2" fmla="*/ 1668359 w 1668359"/>
                <a:gd name="connsiteY2" fmla="*/ 99632 h 1245394"/>
                <a:gd name="connsiteX3" fmla="*/ 1668359 w 1668359"/>
                <a:gd name="connsiteY3" fmla="*/ 1245394 h 1245394"/>
                <a:gd name="connsiteX4" fmla="*/ 1668359 w 1668359"/>
                <a:gd name="connsiteY4" fmla="*/ 1245394 h 1245394"/>
                <a:gd name="connsiteX5" fmla="*/ 0 w 1668359"/>
                <a:gd name="connsiteY5" fmla="*/ 1245394 h 1245394"/>
                <a:gd name="connsiteX6" fmla="*/ 0 w 1668359"/>
                <a:gd name="connsiteY6" fmla="*/ 1245394 h 1245394"/>
                <a:gd name="connsiteX7" fmla="*/ 0 w 1668359"/>
                <a:gd name="connsiteY7" fmla="*/ 99632 h 1245394"/>
                <a:gd name="connsiteX8" fmla="*/ 99632 w 1668359"/>
                <a:gd name="connsiteY8" fmla="*/ 0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359" h="1245394">
                  <a:moveTo>
                    <a:pt x="99632" y="0"/>
                  </a:moveTo>
                  <a:lnTo>
                    <a:pt x="1568727" y="0"/>
                  </a:lnTo>
                  <a:cubicBezTo>
                    <a:pt x="1623752" y="0"/>
                    <a:pt x="1668359" y="44607"/>
                    <a:pt x="1668359" y="99632"/>
                  </a:cubicBezTo>
                  <a:lnTo>
                    <a:pt x="1668359" y="1245394"/>
                  </a:lnTo>
                  <a:lnTo>
                    <a:pt x="1668359" y="1245394"/>
                  </a:lnTo>
                  <a:lnTo>
                    <a:pt x="0" y="1245394"/>
                  </a:lnTo>
                  <a:lnTo>
                    <a:pt x="0" y="1245394"/>
                  </a:lnTo>
                  <a:lnTo>
                    <a:pt x="0" y="99632"/>
                  </a:lnTo>
                  <a:cubicBezTo>
                    <a:pt x="0" y="44607"/>
                    <a:pt x="44607" y="0"/>
                    <a:pt x="99632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91" tIns="78711" rIns="45691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300" kern="1200" dirty="0"/>
                <a:t>	</a:t>
              </a:r>
              <a:r>
                <a:rPr lang="en-US" sz="1300" kern="1200" dirty="0">
                  <a:solidFill>
                    <a:srgbClr val="115740"/>
                  </a:solidFill>
                </a:rPr>
                <a:t>Used to determine the meaning of an experience for a particular individual, group or community 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4DF58E-7EC9-4A9A-AC3C-02692F1C264C}"/>
                </a:ext>
              </a:extLst>
            </p:cNvPr>
            <p:cNvSpPr/>
            <p:nvPr/>
          </p:nvSpPr>
          <p:spPr>
            <a:xfrm>
              <a:off x="4744794" y="4031499"/>
              <a:ext cx="1668359" cy="535519"/>
            </a:xfrm>
            <a:custGeom>
              <a:avLst/>
              <a:gdLst>
                <a:gd name="connsiteX0" fmla="*/ 0 w 1668359"/>
                <a:gd name="connsiteY0" fmla="*/ 0 h 535519"/>
                <a:gd name="connsiteX1" fmla="*/ 1668359 w 1668359"/>
                <a:gd name="connsiteY1" fmla="*/ 0 h 535519"/>
                <a:gd name="connsiteX2" fmla="*/ 1668359 w 1668359"/>
                <a:gd name="connsiteY2" fmla="*/ 535519 h 535519"/>
                <a:gd name="connsiteX3" fmla="*/ 0 w 1668359"/>
                <a:gd name="connsiteY3" fmla="*/ 535519 h 535519"/>
                <a:gd name="connsiteX4" fmla="*/ 0 w 1668359"/>
                <a:gd name="connsiteY4" fmla="*/ 0 h 5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359" h="535519">
                  <a:moveTo>
                    <a:pt x="0" y="0"/>
                  </a:moveTo>
                  <a:lnTo>
                    <a:pt x="1668359" y="0"/>
                  </a:lnTo>
                  <a:lnTo>
                    <a:pt x="1668359" y="535519"/>
                  </a:lnTo>
                  <a:lnTo>
                    <a:pt x="0" y="535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0" rIns="511239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Meaning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AE3C64-6AFF-4E58-97F3-38ACF93FCB53}"/>
                </a:ext>
              </a:extLst>
            </p:cNvPr>
            <p:cNvSpPr/>
            <p:nvPr/>
          </p:nvSpPr>
          <p:spPr>
            <a:xfrm>
              <a:off x="6695479" y="2786104"/>
              <a:ext cx="1668359" cy="1245394"/>
            </a:xfrm>
            <a:custGeom>
              <a:avLst/>
              <a:gdLst>
                <a:gd name="connsiteX0" fmla="*/ 99632 w 1668359"/>
                <a:gd name="connsiteY0" fmla="*/ 0 h 1245394"/>
                <a:gd name="connsiteX1" fmla="*/ 1568727 w 1668359"/>
                <a:gd name="connsiteY1" fmla="*/ 0 h 1245394"/>
                <a:gd name="connsiteX2" fmla="*/ 1668359 w 1668359"/>
                <a:gd name="connsiteY2" fmla="*/ 99632 h 1245394"/>
                <a:gd name="connsiteX3" fmla="*/ 1668359 w 1668359"/>
                <a:gd name="connsiteY3" fmla="*/ 1245394 h 1245394"/>
                <a:gd name="connsiteX4" fmla="*/ 1668359 w 1668359"/>
                <a:gd name="connsiteY4" fmla="*/ 1245394 h 1245394"/>
                <a:gd name="connsiteX5" fmla="*/ 0 w 1668359"/>
                <a:gd name="connsiteY5" fmla="*/ 1245394 h 1245394"/>
                <a:gd name="connsiteX6" fmla="*/ 0 w 1668359"/>
                <a:gd name="connsiteY6" fmla="*/ 1245394 h 1245394"/>
                <a:gd name="connsiteX7" fmla="*/ 0 w 1668359"/>
                <a:gd name="connsiteY7" fmla="*/ 99632 h 1245394"/>
                <a:gd name="connsiteX8" fmla="*/ 99632 w 1668359"/>
                <a:gd name="connsiteY8" fmla="*/ 0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359" h="1245394">
                  <a:moveTo>
                    <a:pt x="99632" y="0"/>
                  </a:moveTo>
                  <a:lnTo>
                    <a:pt x="1568727" y="0"/>
                  </a:lnTo>
                  <a:cubicBezTo>
                    <a:pt x="1623752" y="0"/>
                    <a:pt x="1668359" y="44607"/>
                    <a:pt x="1668359" y="99632"/>
                  </a:cubicBezTo>
                  <a:lnTo>
                    <a:pt x="1668359" y="1245394"/>
                  </a:lnTo>
                  <a:lnTo>
                    <a:pt x="1668359" y="1245394"/>
                  </a:lnTo>
                  <a:lnTo>
                    <a:pt x="0" y="1245394"/>
                  </a:lnTo>
                  <a:lnTo>
                    <a:pt x="0" y="1245394"/>
                  </a:lnTo>
                  <a:lnTo>
                    <a:pt x="0" y="99632"/>
                  </a:lnTo>
                  <a:cubicBezTo>
                    <a:pt x="0" y="44607"/>
                    <a:pt x="44607" y="0"/>
                    <a:pt x="99632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91" tIns="78711" rIns="45691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300" kern="1200" dirty="0"/>
                <a:t>	</a:t>
              </a:r>
              <a:r>
                <a:rPr lang="en-US" sz="1300" kern="1200" dirty="0">
                  <a:solidFill>
                    <a:srgbClr val="115740"/>
                  </a:solidFill>
                </a:rPr>
                <a:t>Used to determine which treatment leads to the best outcome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935D5A-FBD1-4D6C-8B9B-55566394F8C2}"/>
                </a:ext>
              </a:extLst>
            </p:cNvPr>
            <p:cNvSpPr/>
            <p:nvPr/>
          </p:nvSpPr>
          <p:spPr>
            <a:xfrm>
              <a:off x="6695479" y="4031499"/>
              <a:ext cx="1668359" cy="535519"/>
            </a:xfrm>
            <a:custGeom>
              <a:avLst/>
              <a:gdLst>
                <a:gd name="connsiteX0" fmla="*/ 0 w 1668359"/>
                <a:gd name="connsiteY0" fmla="*/ 0 h 535519"/>
                <a:gd name="connsiteX1" fmla="*/ 1668359 w 1668359"/>
                <a:gd name="connsiteY1" fmla="*/ 0 h 535519"/>
                <a:gd name="connsiteX2" fmla="*/ 1668359 w 1668359"/>
                <a:gd name="connsiteY2" fmla="*/ 535519 h 535519"/>
                <a:gd name="connsiteX3" fmla="*/ 0 w 1668359"/>
                <a:gd name="connsiteY3" fmla="*/ 535519 h 535519"/>
                <a:gd name="connsiteX4" fmla="*/ 0 w 1668359"/>
                <a:gd name="connsiteY4" fmla="*/ 0 h 5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359" h="535519">
                  <a:moveTo>
                    <a:pt x="0" y="0"/>
                  </a:moveTo>
                  <a:lnTo>
                    <a:pt x="1668359" y="0"/>
                  </a:lnTo>
                  <a:lnTo>
                    <a:pt x="1668359" y="535519"/>
                  </a:lnTo>
                  <a:lnTo>
                    <a:pt x="0" y="535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0" rIns="511239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Intervention or Therapy 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2D6683-5DCF-4105-83CE-F43882EF3976}"/>
                </a:ext>
              </a:extLst>
            </p:cNvPr>
            <p:cNvSpPr/>
            <p:nvPr/>
          </p:nvSpPr>
          <p:spPr>
            <a:xfrm>
              <a:off x="8646165" y="2786104"/>
              <a:ext cx="1668359" cy="1245394"/>
            </a:xfrm>
            <a:custGeom>
              <a:avLst/>
              <a:gdLst>
                <a:gd name="connsiteX0" fmla="*/ 99632 w 1668359"/>
                <a:gd name="connsiteY0" fmla="*/ 0 h 1245394"/>
                <a:gd name="connsiteX1" fmla="*/ 1568727 w 1668359"/>
                <a:gd name="connsiteY1" fmla="*/ 0 h 1245394"/>
                <a:gd name="connsiteX2" fmla="*/ 1668359 w 1668359"/>
                <a:gd name="connsiteY2" fmla="*/ 99632 h 1245394"/>
                <a:gd name="connsiteX3" fmla="*/ 1668359 w 1668359"/>
                <a:gd name="connsiteY3" fmla="*/ 1245394 h 1245394"/>
                <a:gd name="connsiteX4" fmla="*/ 1668359 w 1668359"/>
                <a:gd name="connsiteY4" fmla="*/ 1245394 h 1245394"/>
                <a:gd name="connsiteX5" fmla="*/ 0 w 1668359"/>
                <a:gd name="connsiteY5" fmla="*/ 1245394 h 1245394"/>
                <a:gd name="connsiteX6" fmla="*/ 0 w 1668359"/>
                <a:gd name="connsiteY6" fmla="*/ 1245394 h 1245394"/>
                <a:gd name="connsiteX7" fmla="*/ 0 w 1668359"/>
                <a:gd name="connsiteY7" fmla="*/ 99632 h 1245394"/>
                <a:gd name="connsiteX8" fmla="*/ 99632 w 1668359"/>
                <a:gd name="connsiteY8" fmla="*/ 0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359" h="1245394">
                  <a:moveTo>
                    <a:pt x="99632" y="0"/>
                  </a:moveTo>
                  <a:lnTo>
                    <a:pt x="1568727" y="0"/>
                  </a:lnTo>
                  <a:cubicBezTo>
                    <a:pt x="1623752" y="0"/>
                    <a:pt x="1668359" y="44607"/>
                    <a:pt x="1668359" y="99632"/>
                  </a:cubicBezTo>
                  <a:lnTo>
                    <a:pt x="1668359" y="1245394"/>
                  </a:lnTo>
                  <a:lnTo>
                    <a:pt x="1668359" y="1245394"/>
                  </a:lnTo>
                  <a:lnTo>
                    <a:pt x="0" y="1245394"/>
                  </a:lnTo>
                  <a:lnTo>
                    <a:pt x="0" y="1245394"/>
                  </a:lnTo>
                  <a:lnTo>
                    <a:pt x="0" y="99632"/>
                  </a:lnTo>
                  <a:cubicBezTo>
                    <a:pt x="0" y="44607"/>
                    <a:pt x="44607" y="0"/>
                    <a:pt x="99632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91" tIns="78711" rIns="45691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300" kern="1200" dirty="0">
                  <a:solidFill>
                    <a:srgbClr val="115740"/>
                  </a:solidFill>
                </a:rPr>
                <a:t>	Used to determine the greatest risk factors or causes of a condition 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3FC7D16-C759-4562-B082-F3DD9441E690}"/>
                </a:ext>
              </a:extLst>
            </p:cNvPr>
            <p:cNvSpPr/>
            <p:nvPr/>
          </p:nvSpPr>
          <p:spPr>
            <a:xfrm>
              <a:off x="8646165" y="4031499"/>
              <a:ext cx="1668359" cy="535519"/>
            </a:xfrm>
            <a:custGeom>
              <a:avLst/>
              <a:gdLst>
                <a:gd name="connsiteX0" fmla="*/ 0 w 1668359"/>
                <a:gd name="connsiteY0" fmla="*/ 0 h 535519"/>
                <a:gd name="connsiteX1" fmla="*/ 1668359 w 1668359"/>
                <a:gd name="connsiteY1" fmla="*/ 0 h 535519"/>
                <a:gd name="connsiteX2" fmla="*/ 1668359 w 1668359"/>
                <a:gd name="connsiteY2" fmla="*/ 535519 h 535519"/>
                <a:gd name="connsiteX3" fmla="*/ 0 w 1668359"/>
                <a:gd name="connsiteY3" fmla="*/ 535519 h 535519"/>
                <a:gd name="connsiteX4" fmla="*/ 0 w 1668359"/>
                <a:gd name="connsiteY4" fmla="*/ 0 h 5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359" h="535519">
                  <a:moveTo>
                    <a:pt x="0" y="0"/>
                  </a:moveTo>
                  <a:lnTo>
                    <a:pt x="1668359" y="0"/>
                  </a:lnTo>
                  <a:lnTo>
                    <a:pt x="1668359" y="535519"/>
                  </a:lnTo>
                  <a:lnTo>
                    <a:pt x="0" y="535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0" rIns="511239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Etiology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32089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448A-C0BA-4701-9B32-23B81BC4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Formulating the Question:</a:t>
            </a:r>
          </a:p>
        </p:txBody>
      </p:sp>
      <p:pic>
        <p:nvPicPr>
          <p:cNvPr id="5" name="Graphic 4" descr="Teacher outline">
            <a:extLst>
              <a:ext uri="{FF2B5EF4-FFF2-40B4-BE49-F238E27FC236}">
                <a16:creationId xmlns:a16="http://schemas.microsoft.com/office/drawing/2014/main" id="{9B4B9EBB-4E8F-47F8-9F1B-E16AA9FF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1680" y="4210399"/>
            <a:ext cx="2413462" cy="2413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A54E6-BB1E-4E41-BC88-D7FDDBCCA466}"/>
              </a:ext>
            </a:extLst>
          </p:cNvPr>
          <p:cNvSpPr txBox="1"/>
          <p:nvPr/>
        </p:nvSpPr>
        <p:spPr>
          <a:xfrm>
            <a:off x="10588338" y="4808085"/>
            <a:ext cx="133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115740"/>
                </a:solidFill>
              </a:rPr>
              <a:t>Remember you can always rearrange or omit elements in PICO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C86DDA-588F-4DDA-B892-AA85E7B65D18}"/>
              </a:ext>
            </a:extLst>
          </p:cNvPr>
          <p:cNvSpPr txBox="1">
            <a:spLocks/>
          </p:cNvSpPr>
          <p:nvPr/>
        </p:nvSpPr>
        <p:spPr>
          <a:xfrm>
            <a:off x="223749" y="2174940"/>
            <a:ext cx="4224252" cy="237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157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15740"/>
                </a:solidFill>
              </a:rPr>
              <a:t>Intervention/Therapy Example: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11574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In ___________(P),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what is the effect of ________(I)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on __________(O)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compared with _______ (C)?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DFA3C4-A473-425F-9F88-B8B2EB404415}"/>
              </a:ext>
            </a:extLst>
          </p:cNvPr>
          <p:cNvSpPr txBox="1">
            <a:spLocks/>
          </p:cNvSpPr>
          <p:nvPr/>
        </p:nvSpPr>
        <p:spPr>
          <a:xfrm>
            <a:off x="5407428" y="2242911"/>
            <a:ext cx="4224252" cy="237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157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15740"/>
                </a:solidFill>
              </a:rPr>
              <a:t>Meaning Example: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11574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How do ____________(P)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with ______________(I)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15740"/>
                </a:solidFill>
              </a:rPr>
              <a:t>perceive ___________ (C)? </a:t>
            </a:r>
          </a:p>
        </p:txBody>
      </p:sp>
    </p:spTree>
    <p:extLst>
      <p:ext uri="{BB962C8B-B14F-4D97-AF65-F5344CB8AC3E}">
        <p14:creationId xmlns:p14="http://schemas.microsoft.com/office/powerpoint/2010/main" val="385079047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8CB9-1D54-4D31-AAAD-2E9EF18BE190}"/>
              </a:ext>
            </a:extLst>
          </p:cNvPr>
          <p:cNvSpPr txBox="1">
            <a:spLocks/>
          </p:cNvSpPr>
          <p:nvPr/>
        </p:nvSpPr>
        <p:spPr>
          <a:xfrm>
            <a:off x="777951" y="2452255"/>
            <a:ext cx="10519719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Developing the Search</a:t>
            </a:r>
          </a:p>
        </p:txBody>
      </p:sp>
    </p:spTree>
    <p:extLst>
      <p:ext uri="{BB962C8B-B14F-4D97-AF65-F5344CB8AC3E}">
        <p14:creationId xmlns:p14="http://schemas.microsoft.com/office/powerpoint/2010/main" val="403392379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49F25C59-DC22-9941-AD34-365BCB152A6C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A3187826-6A65-1A48-908D-FB42DE0F8F33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9E2FAF46-875E-DD4A-834A-510D03EE218E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ay" id="{F848DACE-3198-634D-897A-90B542F6D722}" vid="{A5AE8EBE-E5FD-5847-B82D-6F821966541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Props1.xml><?xml version="1.0" encoding="utf-8"?>
<ds:datastoreItem xmlns:ds="http://schemas.openxmlformats.org/officeDocument/2006/customXml" ds:itemID="{B482AB3A-03AE-4153-9EA0-095CC422F22A}"/>
</file>

<file path=customXml/itemProps2.xml><?xml version="1.0" encoding="utf-8"?>
<ds:datastoreItem xmlns:ds="http://schemas.openxmlformats.org/officeDocument/2006/customXml" ds:itemID="{B21FAF72-8AD8-4422-8D2F-8EC75B87B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D8473-680C-4E0A-B8BB-A6F85D9824A0}">
  <ds:schemaRefs>
    <ds:schemaRef ds:uri="http://purl.org/dc/elements/1.1/"/>
    <ds:schemaRef ds:uri="http://purl.org/dc/dcmitype/"/>
    <ds:schemaRef ds:uri="http://schemas.microsoft.com/office/2006/documentManagement/types"/>
    <ds:schemaRef ds:uri="22d70409-118e-487c-90c0-16edaa740561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ppt-template-gray</Template>
  <TotalTime>875</TotalTime>
  <Words>807</Words>
  <Application>Microsoft Macintosh PowerPoint</Application>
  <PresentationFormat>Widescreen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Gotham Bold</vt:lpstr>
      <vt:lpstr>Gotham Book</vt:lpstr>
      <vt:lpstr>Gotham Black</vt:lpstr>
      <vt:lpstr>Trebuchet MS</vt:lpstr>
      <vt:lpstr>Goudy Old Style</vt:lpstr>
      <vt:lpstr>Calibri</vt:lpstr>
      <vt:lpstr>Wingdings 3</vt:lpstr>
      <vt:lpstr>Wingdings</vt:lpstr>
      <vt:lpstr>Arial Black</vt:lpstr>
      <vt:lpstr>Title slides</vt:lpstr>
      <vt:lpstr>UTHSC content slides</vt:lpstr>
      <vt:lpstr>Section breaks</vt:lpstr>
      <vt:lpstr>1_End slides</vt:lpstr>
      <vt:lpstr>Facet</vt:lpstr>
      <vt:lpstr>Library Training Series SESSION 5:</vt:lpstr>
      <vt:lpstr>Learning Objectives</vt:lpstr>
      <vt:lpstr>Agenda</vt:lpstr>
      <vt:lpstr>The PICO Formula:  Identifying Key Concepts &amp; Terms </vt:lpstr>
      <vt:lpstr>PICO</vt:lpstr>
      <vt:lpstr>PICO Formula</vt:lpstr>
      <vt:lpstr>Types of PICO Questions</vt:lpstr>
      <vt:lpstr>Formulating the Question:</vt:lpstr>
      <vt:lpstr>PowerPoint Presentation</vt:lpstr>
      <vt:lpstr>The Process</vt:lpstr>
      <vt:lpstr>Scenario: Susie is a 65-year-old woman who has come to you complaining about frequent canker sores. Susie currently only takes Metoprolol (a beta blocker) for her hypertension.   Clinical Research Question: In an elderly patient with hypertension being treated with beta blockers, what is the best treatment for oral lesions? </vt:lpstr>
      <vt:lpstr>Keywords vs Subject Headings</vt:lpstr>
      <vt:lpstr>Search Strategies  </vt:lpstr>
      <vt:lpstr>Boolean Operators</vt:lpstr>
      <vt:lpstr>PowerPoint Presentation</vt:lpstr>
      <vt:lpstr>Search Logic: Nesting</vt:lpstr>
      <vt:lpstr>PowerPoint Presentation</vt:lpstr>
      <vt:lpstr>Advanced Search Features</vt:lpstr>
      <vt:lpstr>PubMed</vt:lpstr>
      <vt:lpstr>Embase</vt:lpstr>
      <vt:lpstr>Scopus</vt:lpstr>
      <vt:lpstr>Cochrane Library</vt:lpstr>
      <vt:lpstr>Questions? Contact library@uthsc.edu </vt:lpstr>
      <vt:lpstr>Clinical Researchers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Strahan, KayLee Scott (Kay)</dc:creator>
  <cp:lastModifiedBy>Lee Anne</cp:lastModifiedBy>
  <cp:revision>12</cp:revision>
  <dcterms:created xsi:type="dcterms:W3CDTF">2021-08-13T18:17:31Z</dcterms:created>
  <dcterms:modified xsi:type="dcterms:W3CDTF">2024-11-12T19:15:46Z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0x01010005FD6E4CA336F74D94DE2268E40125E1</vt:lpwstr>
  </property>
</Properties>
</file>