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48" r:id="rId5"/>
    <p:sldMasterId id="2147483661" r:id="rId6"/>
    <p:sldMasterId id="2147483665" r:id="rId7"/>
    <p:sldMasterId id="2147483669" r:id="rId8"/>
    <p:sldMasterId id="2147483686" r:id="rId9"/>
    <p:sldMasterId id="2147483690" r:id="rId10"/>
  </p:sldMasterIdLst>
  <p:notesMasterIdLst>
    <p:notesMasterId r:id="rId30"/>
  </p:notesMasterIdLst>
  <p:sldIdLst>
    <p:sldId id="271" r:id="rId11"/>
    <p:sldId id="258" r:id="rId12"/>
    <p:sldId id="261" r:id="rId13"/>
    <p:sldId id="259" r:id="rId14"/>
    <p:sldId id="262" r:id="rId15"/>
    <p:sldId id="263" r:id="rId16"/>
    <p:sldId id="276" r:id="rId17"/>
    <p:sldId id="277" r:id="rId18"/>
    <p:sldId id="278" r:id="rId19"/>
    <p:sldId id="280" r:id="rId20"/>
    <p:sldId id="279" r:id="rId21"/>
    <p:sldId id="281" r:id="rId22"/>
    <p:sldId id="268" r:id="rId23"/>
    <p:sldId id="264" r:id="rId24"/>
    <p:sldId id="282" r:id="rId25"/>
    <p:sldId id="266" r:id="rId26"/>
    <p:sldId id="267" r:id="rId27"/>
    <p:sldId id="275" r:id="rId28"/>
    <p:sldId id="26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740"/>
    <a:srgbClr val="F69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455778-D923-4349-AE0C-F9FC529BD527}" v="13" dt="2021-09-22T14:55:17.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327"/>
  </p:normalViewPr>
  <p:slideViewPr>
    <p:cSldViewPr snapToGrid="0" snapToObjects="1">
      <p:cViewPr varScale="1">
        <p:scale>
          <a:sx n="123" d="100"/>
          <a:sy n="123" d="100"/>
        </p:scale>
        <p:origin x="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55F8B-4F28-4665-AB89-72CA2E1D8371}" type="datetimeFigureOut">
              <a:rPr lang="en-US" smtClean="0"/>
              <a:t>11/12/24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60F64-B75D-4DC4-870B-844DB046F59B}" type="slidenum">
              <a:rPr lang="en-US" smtClean="0"/>
              <a:t>‹#›</a:t>
            </a:fld>
            <a:endParaRPr lang="en-US"/>
          </a:p>
        </p:txBody>
      </p:sp>
    </p:spTree>
    <p:extLst>
      <p:ext uri="{BB962C8B-B14F-4D97-AF65-F5344CB8AC3E}">
        <p14:creationId xmlns:p14="http://schemas.microsoft.com/office/powerpoint/2010/main" val="257474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60F64-B75D-4DC4-870B-844DB046F59B}" type="slidenum">
              <a:rPr lang="en-US" smtClean="0"/>
              <a:t>10</a:t>
            </a:fld>
            <a:endParaRPr lang="en-US"/>
          </a:p>
        </p:txBody>
      </p:sp>
    </p:spTree>
    <p:extLst>
      <p:ext uri="{BB962C8B-B14F-4D97-AF65-F5344CB8AC3E}">
        <p14:creationId xmlns:p14="http://schemas.microsoft.com/office/powerpoint/2010/main" val="183419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60F64-B75D-4DC4-870B-844DB046F59B}" type="slidenum">
              <a:rPr lang="en-US" smtClean="0"/>
              <a:t>14</a:t>
            </a:fld>
            <a:endParaRPr lang="en-US"/>
          </a:p>
        </p:txBody>
      </p:sp>
    </p:spTree>
    <p:extLst>
      <p:ext uri="{BB962C8B-B14F-4D97-AF65-F5344CB8AC3E}">
        <p14:creationId xmlns:p14="http://schemas.microsoft.com/office/powerpoint/2010/main" val="380721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60F64-B75D-4DC4-870B-844DB046F59B}" type="slidenum">
              <a:rPr lang="en-US" smtClean="0"/>
              <a:t>15</a:t>
            </a:fld>
            <a:endParaRPr lang="en-US"/>
          </a:p>
        </p:txBody>
      </p:sp>
    </p:spTree>
    <p:extLst>
      <p:ext uri="{BB962C8B-B14F-4D97-AF65-F5344CB8AC3E}">
        <p14:creationId xmlns:p14="http://schemas.microsoft.com/office/powerpoint/2010/main" val="213572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1828800"/>
          </a:xfrm>
        </p:spPr>
        <p:txBody>
          <a:bodyPr anchor="ctr">
            <a:normAutofit/>
          </a:bodyPr>
          <a:lstStyle>
            <a:lvl1pPr algn="ctr">
              <a:defRPr sz="4400" b="0">
                <a:solidFill>
                  <a:schemeClr val="bg1">
                    <a:lumMod val="95000"/>
                  </a:schemeClr>
                </a:solidFill>
                <a:latin typeface="Arial Black" panose="020B0A04020102020204" pitchFamily="34" charset="0"/>
              </a:defRPr>
            </a:lvl1pPr>
          </a:lstStyle>
          <a:p>
            <a:r>
              <a:rPr lang="en-US" dirty="0"/>
              <a:t>Add Presentation Title Here</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5490664"/>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Here</a:t>
            </a:r>
          </a:p>
          <a:p>
            <a:r>
              <a:rPr lang="en-US" dirty="0"/>
              <a:t>Position Title</a:t>
            </a:r>
          </a:p>
        </p:txBody>
      </p:sp>
    </p:spTree>
    <p:extLst>
      <p:ext uri="{BB962C8B-B14F-4D97-AF65-F5344CB8AC3E}">
        <p14:creationId xmlns:p14="http://schemas.microsoft.com/office/powerpoint/2010/main" val="9132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Subtopic goes here.</a:t>
            </a:r>
          </a:p>
        </p:txBody>
      </p:sp>
    </p:spTree>
    <p:extLst>
      <p:ext uri="{BB962C8B-B14F-4D97-AF65-F5344CB8AC3E}">
        <p14:creationId xmlns:p14="http://schemas.microsoft.com/office/powerpoint/2010/main" val="313017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Supporting info goes here.</a:t>
            </a:r>
          </a:p>
        </p:txBody>
      </p:sp>
    </p:spTree>
    <p:extLst>
      <p:ext uri="{BB962C8B-B14F-4D97-AF65-F5344CB8AC3E}">
        <p14:creationId xmlns:p14="http://schemas.microsoft.com/office/powerpoint/2010/main" val="45134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32272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9715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675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27432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Tree>
    <p:extLst>
      <p:ext uri="{BB962C8B-B14F-4D97-AF65-F5344CB8AC3E}">
        <p14:creationId xmlns:p14="http://schemas.microsoft.com/office/powerpoint/2010/main" val="3629977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186550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6258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3318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75282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427701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1246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4506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13457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9417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167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2839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8236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535246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7217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838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6172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1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611256" y="1041400"/>
            <a:ext cx="10969487" cy="2387600"/>
          </a:xfrm>
        </p:spPr>
        <p:txBody>
          <a:bodyPr anchor="b"/>
          <a:lstStyle>
            <a:lvl1pPr algn="l">
              <a:defRPr sz="6000"/>
            </a:lvl1pPr>
          </a:lstStyle>
          <a:p>
            <a:r>
              <a:rPr lang="en-US" dirty="0"/>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611256" y="3521075"/>
            <a:ext cx="1096948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Supporting info goes here.</a:t>
            </a:r>
          </a:p>
        </p:txBody>
      </p:sp>
    </p:spTree>
    <p:extLst>
      <p:ext uri="{BB962C8B-B14F-4D97-AF65-F5344CB8AC3E}">
        <p14:creationId xmlns:p14="http://schemas.microsoft.com/office/powerpoint/2010/main" val="9592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Supporting info goes here.</a:t>
            </a:r>
          </a:p>
        </p:txBody>
      </p:sp>
    </p:spTree>
    <p:extLst>
      <p:ext uri="{BB962C8B-B14F-4D97-AF65-F5344CB8AC3E}">
        <p14:creationId xmlns:p14="http://schemas.microsoft.com/office/powerpoint/2010/main" val="39082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839788" y="365125"/>
            <a:ext cx="10515600" cy="1325563"/>
          </a:xfrm>
        </p:spPr>
        <p:txBody>
          <a:bodyPr/>
          <a:lstStyle/>
          <a:p>
            <a:r>
              <a:rPr lang="en-US" dirty="0"/>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839788" y="2505075"/>
            <a:ext cx="5157787"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6172200" y="2505075"/>
            <a:ext cx="5183188"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9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dirty="0"/>
              <a:t>Topic Goes Here</a:t>
            </a:r>
          </a:p>
        </p:txBody>
      </p:sp>
    </p:spTree>
    <p:extLst>
      <p:ext uri="{BB962C8B-B14F-4D97-AF65-F5344CB8AC3E}">
        <p14:creationId xmlns:p14="http://schemas.microsoft.com/office/powerpoint/2010/main" val="132871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90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jp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5.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5.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3167959"/>
            <a:ext cx="10515600" cy="2745824"/>
          </a:xfrm>
          <a:prstGeom prst="rect">
            <a:avLst/>
          </a:prstGeom>
        </p:spPr>
        <p:txBody>
          <a:bodyPr vert="horz" lIns="91440" tIns="45720" rIns="91440" bIns="45720" rtlCol="0" anchor="ctr">
            <a:normAutofit/>
          </a:bodyPr>
          <a:lstStyle/>
          <a:p>
            <a:r>
              <a:rPr lang="en-US" dirty="0"/>
              <a:t>Add Presentation Title Here</a:t>
            </a:r>
          </a:p>
        </p:txBody>
      </p:sp>
    </p:spTree>
    <p:extLst>
      <p:ext uri="{BB962C8B-B14F-4D97-AF65-F5344CB8AC3E}">
        <p14:creationId xmlns:p14="http://schemas.microsoft.com/office/powerpoint/2010/main" val="2486928822"/>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ED28DF-B9B5-4240-B469-CE97AD99E533}"/>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838200" y="454577"/>
            <a:ext cx="10515600" cy="1325563"/>
          </a:xfrm>
          <a:prstGeom prst="rect">
            <a:avLst/>
          </a:prstGeom>
        </p:spPr>
        <p:txBody>
          <a:bodyPr vert="horz" lIns="91440" tIns="45720" rIns="91440" bIns="45720" rtlCol="0" anchor="ctr">
            <a:normAutofit/>
          </a:bodyPr>
          <a:lstStyle/>
          <a:p>
            <a:r>
              <a:rPr lang="en-US" dirty="0"/>
              <a:t>Topic Goes Here</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838200" y="1915077"/>
            <a:ext cx="10515600" cy="4351338"/>
          </a:xfrm>
          <a:prstGeom prst="rect">
            <a:avLst/>
          </a:prstGeom>
        </p:spPr>
        <p:txBody>
          <a:bodyPr vert="horz" lIns="91440" tIns="45720" rIns="91440" bIns="45720" rtlCol="0">
            <a:normAutofit/>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4B393B51-4D8A-4B04-92B8-6BE490A3A8B4}"/>
              </a:ext>
            </a:extLst>
          </p:cNvPr>
          <p:cNvSpPr txBox="1"/>
          <p:nvPr userDrawn="1"/>
        </p:nvSpPr>
        <p:spPr>
          <a:xfrm>
            <a:off x="142460" y="6371699"/>
            <a:ext cx="6530009" cy="461665"/>
          </a:xfrm>
          <a:prstGeom prst="rect">
            <a:avLst/>
          </a:prstGeom>
          <a:noFill/>
        </p:spPr>
        <p:txBody>
          <a:bodyPr wrap="square" rtlCol="0">
            <a:spAutoFit/>
          </a:bodyPr>
          <a:lstStyle/>
          <a:p>
            <a:r>
              <a:rPr lang="en-US" sz="2400" dirty="0">
                <a:solidFill>
                  <a:schemeClr val="bg1"/>
                </a:solidFill>
                <a:latin typeface="Goudy Old Style" panose="02020502050305020303" pitchFamily="18" charset="0"/>
              </a:rPr>
              <a:t>Health Sciences Library</a:t>
            </a:r>
          </a:p>
        </p:txBody>
      </p:sp>
    </p:spTree>
    <p:extLst>
      <p:ext uri="{BB962C8B-B14F-4D97-AF65-F5344CB8AC3E}">
        <p14:creationId xmlns:p14="http://schemas.microsoft.com/office/powerpoint/2010/main" val="36276100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F6941F"/>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dirty="0"/>
              <a:t>Section Header Goes Here</a:t>
            </a:r>
          </a:p>
        </p:txBody>
      </p:sp>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lnSpc>
          <a:spcPct val="90000"/>
        </a:lnSpc>
        <a:spcBef>
          <a:spcPct val="0"/>
        </a:spcBef>
        <a:buNone/>
        <a:defRPr sz="4400" kern="1200">
          <a:solidFill>
            <a:srgbClr val="F6941F"/>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chemeClr val="bg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11/12/24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48322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ctr" defTabSz="914400" rtl="0" eaLnBrk="1" latinLnBrk="0" hangingPunct="1">
        <a:lnSpc>
          <a:spcPct val="90000"/>
        </a:lnSpc>
        <a:spcBef>
          <a:spcPct val="0"/>
        </a:spcBef>
        <a:buNone/>
        <a:defRPr sz="4400" kern="1200">
          <a:solidFill>
            <a:schemeClr val="bg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dirty="0"/>
              <a:t>Section Header Goes Here</a:t>
            </a:r>
          </a:p>
        </p:txBody>
      </p:sp>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lnSpc>
          <a:spcPct val="90000"/>
        </a:lnSpc>
        <a:spcBef>
          <a:spcPct val="0"/>
        </a:spcBef>
        <a:buNone/>
        <a:defRPr sz="4400" kern="1200">
          <a:solidFill>
            <a:srgbClr val="F6941F"/>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C2B-8ECD-4228-B0C2-E7DAB91AC861}"/>
              </a:ext>
            </a:extLst>
          </p:cNvPr>
          <p:cNvSpPr>
            <a:spLocks noGrp="1"/>
          </p:cNvSpPr>
          <p:nvPr>
            <p:ph type="ctrTitle"/>
          </p:nvPr>
        </p:nvSpPr>
        <p:spPr>
          <a:xfrm>
            <a:off x="1451856" y="779121"/>
            <a:ext cx="4096889" cy="970214"/>
          </a:xfrm>
        </p:spPr>
        <p:txBody>
          <a:bodyPr>
            <a:normAutofit/>
          </a:bodyPr>
          <a:lstStyle/>
          <a:p>
            <a:pPr algn="l"/>
            <a:r>
              <a:rPr lang="en-US" sz="2400" b="1" dirty="0">
                <a:solidFill>
                  <a:schemeClr val="tx1">
                    <a:lumMod val="75000"/>
                    <a:lumOff val="25000"/>
                  </a:schemeClr>
                </a:solidFill>
                <a:latin typeface="Gotham Bold" pitchFamily="2" charset="0"/>
                <a:cs typeface="Gotham Bold" pitchFamily="2" charset="0"/>
              </a:rPr>
              <a:t>Library Training Series</a:t>
            </a:r>
            <a:br>
              <a:rPr lang="en-US" sz="2400" b="1" dirty="0">
                <a:solidFill>
                  <a:schemeClr val="tx1">
                    <a:lumMod val="75000"/>
                    <a:lumOff val="25000"/>
                  </a:schemeClr>
                </a:solidFill>
                <a:latin typeface="Gotham Bold" pitchFamily="2" charset="0"/>
                <a:cs typeface="Gotham Bold" pitchFamily="2" charset="0"/>
              </a:rPr>
            </a:br>
            <a:r>
              <a:rPr lang="en-US" sz="2400" b="1" dirty="0">
                <a:solidFill>
                  <a:schemeClr val="tx1">
                    <a:lumMod val="75000"/>
                    <a:lumOff val="25000"/>
                  </a:schemeClr>
                </a:solidFill>
                <a:latin typeface="Gotham Bold" pitchFamily="2" charset="0"/>
                <a:cs typeface="Gotham Bold" pitchFamily="2" charset="0"/>
              </a:rPr>
              <a:t>SESSION 2:</a:t>
            </a:r>
          </a:p>
        </p:txBody>
      </p:sp>
      <p:sp>
        <p:nvSpPr>
          <p:cNvPr id="3" name="Title 1">
            <a:extLst>
              <a:ext uri="{FF2B5EF4-FFF2-40B4-BE49-F238E27FC236}">
                <a16:creationId xmlns:a16="http://schemas.microsoft.com/office/drawing/2014/main" id="{AAE1E8EE-84B0-9B61-48D8-19AB5BF6E051}"/>
              </a:ext>
            </a:extLst>
          </p:cNvPr>
          <p:cNvSpPr txBox="1">
            <a:spLocks/>
          </p:cNvSpPr>
          <p:nvPr/>
        </p:nvSpPr>
        <p:spPr>
          <a:xfrm>
            <a:off x="1451854" y="2355273"/>
            <a:ext cx="8371767" cy="97021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chemeClr val="tx1">
                    <a:lumMod val="75000"/>
                    <a:lumOff val="25000"/>
                  </a:schemeClr>
                </a:solidFill>
                <a:latin typeface="Gotham Black" pitchFamily="2" charset="0"/>
                <a:cs typeface="Gotham Black" pitchFamily="2" charset="0"/>
              </a:rPr>
              <a:t>Writing Research Abstracts</a:t>
            </a:r>
          </a:p>
        </p:txBody>
      </p:sp>
      <p:sp>
        <p:nvSpPr>
          <p:cNvPr id="5" name="Title 1">
            <a:extLst>
              <a:ext uri="{FF2B5EF4-FFF2-40B4-BE49-F238E27FC236}">
                <a16:creationId xmlns:a16="http://schemas.microsoft.com/office/drawing/2014/main" id="{A8116CC5-75C7-5136-7F1E-27FEBE15705C}"/>
              </a:ext>
            </a:extLst>
          </p:cNvPr>
          <p:cNvSpPr txBox="1">
            <a:spLocks/>
          </p:cNvSpPr>
          <p:nvPr/>
        </p:nvSpPr>
        <p:spPr>
          <a:xfrm>
            <a:off x="1451854" y="4308764"/>
            <a:ext cx="4096889" cy="970214"/>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dirty="0">
                <a:solidFill>
                  <a:schemeClr val="tx1">
                    <a:lumMod val="75000"/>
                    <a:lumOff val="25000"/>
                  </a:schemeClr>
                </a:solidFill>
                <a:latin typeface="Gotham Medium" pitchFamily="2" charset="0"/>
                <a:cs typeface="Gotham Medium" pitchFamily="2" charset="0"/>
              </a:rPr>
              <a:t>Hilary Jasmin, MSIS</a:t>
            </a:r>
          </a:p>
        </p:txBody>
      </p:sp>
    </p:spTree>
    <p:extLst>
      <p:ext uri="{BB962C8B-B14F-4D97-AF65-F5344CB8AC3E}">
        <p14:creationId xmlns:p14="http://schemas.microsoft.com/office/powerpoint/2010/main" val="408057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438150" y="454577"/>
            <a:ext cx="10515600" cy="1325563"/>
          </a:xfrm>
        </p:spPr>
        <p:txBody>
          <a:bodyPr/>
          <a:lstStyle/>
          <a:p>
            <a:r>
              <a:rPr lang="en-US" dirty="0"/>
              <a:t>Key Components - Results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Results</a:t>
            </a:r>
          </a:p>
          <a:p>
            <a:pPr lvl="1"/>
            <a:r>
              <a:rPr lang="en-US" dirty="0"/>
              <a:t>AKA: Findings</a:t>
            </a:r>
          </a:p>
          <a:p>
            <a:r>
              <a:rPr lang="en-US" dirty="0"/>
              <a:t>~ 30 - 40% of abstract</a:t>
            </a:r>
          </a:p>
          <a:p>
            <a:r>
              <a:rPr lang="en-US" dirty="0"/>
              <a:t>Key findings</a:t>
            </a:r>
          </a:p>
          <a:p>
            <a:r>
              <a:rPr lang="en-US" dirty="0"/>
              <a:t>Statistical analysis</a:t>
            </a:r>
          </a:p>
          <a:p>
            <a:endParaRPr lang="en-US" dirty="0"/>
          </a:p>
        </p:txBody>
      </p:sp>
      <p:sp>
        <p:nvSpPr>
          <p:cNvPr id="4" name="Title 1">
            <a:extLst>
              <a:ext uri="{FF2B5EF4-FFF2-40B4-BE49-F238E27FC236}">
                <a16:creationId xmlns:a16="http://schemas.microsoft.com/office/drawing/2014/main" id="{12254F59-785B-44DD-9917-B90DCD5AA576}"/>
              </a:ext>
            </a:extLst>
          </p:cNvPr>
          <p:cNvSpPr txBox="1">
            <a:spLocks/>
          </p:cNvSpPr>
          <p:nvPr/>
        </p:nvSpPr>
        <p:spPr>
          <a:xfrm>
            <a:off x="5695950" y="3608172"/>
            <a:ext cx="6230380" cy="1940413"/>
          </a:xfrm>
          <a:prstGeom prst="rect">
            <a:avLst/>
          </a:prstGeom>
          <a:ln>
            <a:solidFill>
              <a:srgbClr val="F6941F"/>
            </a:solidFill>
          </a:ln>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rgbClr val="F6941F"/>
                </a:solidFill>
                <a:latin typeface="Arial Black" panose="020B0A04020102020204" pitchFamily="34" charset="0"/>
                <a:ea typeface="+mj-ea"/>
                <a:cs typeface="Arial" panose="020B0604020202020204" pitchFamily="34" charset="0"/>
              </a:defRPr>
            </a:lvl1pPr>
          </a:lstStyle>
          <a:p>
            <a:pPr algn="ctr"/>
            <a:r>
              <a:rPr lang="en-US" dirty="0">
                <a:solidFill>
                  <a:srgbClr val="115740"/>
                </a:solidFill>
              </a:rPr>
              <a:t>What if I have no results yet?</a:t>
            </a:r>
          </a:p>
          <a:p>
            <a:pPr algn="ctr"/>
            <a:endParaRPr lang="en-US" dirty="0">
              <a:solidFill>
                <a:srgbClr val="115740"/>
              </a:solidFill>
            </a:endParaRPr>
          </a:p>
          <a:p>
            <a:pPr algn="ctr"/>
            <a:r>
              <a:rPr lang="en-US" sz="5900" dirty="0">
                <a:solidFill>
                  <a:srgbClr val="115740"/>
                </a:solidFill>
              </a:rPr>
              <a:t>Describe the timeframe for completion of data collection and planned statistical analysis.</a:t>
            </a:r>
          </a:p>
        </p:txBody>
      </p:sp>
      <p:pic>
        <p:nvPicPr>
          <p:cNvPr id="5" name="Graphic 4" descr="Presentation with pie chart outline">
            <a:extLst>
              <a:ext uri="{FF2B5EF4-FFF2-40B4-BE49-F238E27FC236}">
                <a16:creationId xmlns:a16="http://schemas.microsoft.com/office/drawing/2014/main" id="{97ABA4E7-5EDC-4F24-90A5-C0A5834EA5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9903" y="310050"/>
            <a:ext cx="1614616" cy="1614616"/>
          </a:xfrm>
          <a:prstGeom prst="rect">
            <a:avLst/>
          </a:prstGeom>
        </p:spPr>
      </p:pic>
    </p:spTree>
    <p:extLst>
      <p:ext uri="{BB962C8B-B14F-4D97-AF65-F5344CB8AC3E}">
        <p14:creationId xmlns:p14="http://schemas.microsoft.com/office/powerpoint/2010/main" val="106093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438150" y="454576"/>
            <a:ext cx="10515600" cy="1325563"/>
          </a:xfrm>
        </p:spPr>
        <p:txBody>
          <a:bodyPr/>
          <a:lstStyle/>
          <a:p>
            <a:r>
              <a:rPr lang="en-US" dirty="0"/>
              <a:t>Key Components - Discussion</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Discussion</a:t>
            </a:r>
          </a:p>
          <a:p>
            <a:pPr lvl="1"/>
            <a:r>
              <a:rPr lang="en-US" dirty="0"/>
              <a:t>AKA: Conclusions/Interpretations</a:t>
            </a:r>
          </a:p>
          <a:p>
            <a:r>
              <a:rPr lang="en-US" dirty="0"/>
              <a:t>~ 10% of abstract</a:t>
            </a:r>
          </a:p>
          <a:p>
            <a:r>
              <a:rPr lang="en-US" dirty="0"/>
              <a:t>Pertinent recommendations</a:t>
            </a:r>
          </a:p>
          <a:p>
            <a:r>
              <a:rPr lang="en-US" dirty="0"/>
              <a:t>Relate back to study objective/research question</a:t>
            </a:r>
          </a:p>
          <a:p>
            <a:pPr marL="0" indent="0">
              <a:buNone/>
            </a:pPr>
            <a:r>
              <a:rPr lang="en-US" dirty="0"/>
              <a:t> </a:t>
            </a:r>
          </a:p>
          <a:p>
            <a:endParaRPr lang="en-US" dirty="0"/>
          </a:p>
          <a:p>
            <a:pPr lvl="1"/>
            <a:endParaRPr lang="en-US" dirty="0"/>
          </a:p>
        </p:txBody>
      </p:sp>
      <p:pic>
        <p:nvPicPr>
          <p:cNvPr id="6" name="Graphic 5" descr="Chat outline">
            <a:extLst>
              <a:ext uri="{FF2B5EF4-FFF2-40B4-BE49-F238E27FC236}">
                <a16:creationId xmlns:a16="http://schemas.microsoft.com/office/drawing/2014/main" id="{40B8F704-D29A-4D35-9121-877BB1C72C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2032" y="217374"/>
            <a:ext cx="1799968" cy="1799968"/>
          </a:xfrm>
          <a:prstGeom prst="rect">
            <a:avLst/>
          </a:prstGeom>
        </p:spPr>
      </p:pic>
    </p:spTree>
    <p:extLst>
      <p:ext uri="{BB962C8B-B14F-4D97-AF65-F5344CB8AC3E}">
        <p14:creationId xmlns:p14="http://schemas.microsoft.com/office/powerpoint/2010/main" val="354270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438150" y="454577"/>
            <a:ext cx="10515600" cy="1325563"/>
          </a:xfrm>
        </p:spPr>
        <p:txBody>
          <a:bodyPr/>
          <a:lstStyle/>
          <a:p>
            <a:r>
              <a:rPr lang="en-US" dirty="0"/>
              <a:t>Key Components - Discussion</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Discussion</a:t>
            </a:r>
          </a:p>
          <a:p>
            <a:pPr lvl="1"/>
            <a:r>
              <a:rPr lang="en-US" dirty="0"/>
              <a:t>AKA: Conclusions/Interpretations</a:t>
            </a:r>
          </a:p>
          <a:p>
            <a:r>
              <a:rPr lang="en-US" dirty="0"/>
              <a:t>~ 10% of abstract</a:t>
            </a:r>
          </a:p>
          <a:p>
            <a:r>
              <a:rPr lang="en-US" dirty="0"/>
              <a:t>Pertinent recommendations</a:t>
            </a:r>
          </a:p>
          <a:p>
            <a:r>
              <a:rPr lang="en-US" dirty="0"/>
              <a:t>Relate back to study objective/research question</a:t>
            </a:r>
          </a:p>
          <a:p>
            <a:pPr marL="0" indent="0">
              <a:buNone/>
            </a:pPr>
            <a:r>
              <a:rPr lang="en-US" dirty="0"/>
              <a:t> </a:t>
            </a:r>
          </a:p>
          <a:p>
            <a:endParaRPr lang="en-US" dirty="0"/>
          </a:p>
          <a:p>
            <a:pPr lvl="1"/>
            <a:endParaRPr lang="en-US" dirty="0"/>
          </a:p>
        </p:txBody>
      </p:sp>
      <p:sp>
        <p:nvSpPr>
          <p:cNvPr id="4" name="Title 1">
            <a:extLst>
              <a:ext uri="{FF2B5EF4-FFF2-40B4-BE49-F238E27FC236}">
                <a16:creationId xmlns:a16="http://schemas.microsoft.com/office/drawing/2014/main" id="{F12E9E4F-0C43-41F2-92EE-D737241D713D}"/>
              </a:ext>
            </a:extLst>
          </p:cNvPr>
          <p:cNvSpPr txBox="1">
            <a:spLocks/>
          </p:cNvSpPr>
          <p:nvPr/>
        </p:nvSpPr>
        <p:spPr>
          <a:xfrm>
            <a:off x="5652186" y="1780140"/>
            <a:ext cx="6230380" cy="1940413"/>
          </a:xfrm>
          <a:prstGeom prst="rect">
            <a:avLst/>
          </a:prstGeom>
          <a:ln>
            <a:solidFill>
              <a:srgbClr val="F6941F"/>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rgbClr val="F6941F"/>
                </a:solidFill>
                <a:latin typeface="Arial Black" panose="020B0A04020102020204" pitchFamily="34" charset="0"/>
                <a:ea typeface="+mj-ea"/>
                <a:cs typeface="Arial" panose="020B0604020202020204" pitchFamily="34" charset="0"/>
              </a:defRPr>
            </a:lvl1pPr>
          </a:lstStyle>
          <a:p>
            <a:pPr algn="ctr"/>
            <a:r>
              <a:rPr lang="en-US" sz="3800" dirty="0">
                <a:solidFill>
                  <a:srgbClr val="115740"/>
                </a:solidFill>
              </a:rPr>
              <a:t>What if I have no results to discuss yet?</a:t>
            </a:r>
          </a:p>
          <a:p>
            <a:pPr algn="ctr"/>
            <a:endParaRPr lang="en-US" sz="3800" dirty="0">
              <a:solidFill>
                <a:srgbClr val="115740"/>
              </a:solidFill>
            </a:endParaRPr>
          </a:p>
          <a:p>
            <a:pPr algn="ctr"/>
            <a:r>
              <a:rPr lang="en-US" dirty="0">
                <a:solidFill>
                  <a:srgbClr val="115740"/>
                </a:solidFill>
              </a:rPr>
              <a:t>Address the impact the study will have if the research question is answered</a:t>
            </a:r>
          </a:p>
        </p:txBody>
      </p:sp>
      <p:pic>
        <p:nvPicPr>
          <p:cNvPr id="5" name="Graphic 4" descr="Chat outline">
            <a:extLst>
              <a:ext uri="{FF2B5EF4-FFF2-40B4-BE49-F238E27FC236}">
                <a16:creationId xmlns:a16="http://schemas.microsoft.com/office/drawing/2014/main" id="{D26AEB45-5AE3-43AF-98DA-325E4833DD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2032" y="217374"/>
            <a:ext cx="1799968" cy="1799968"/>
          </a:xfrm>
          <a:prstGeom prst="rect">
            <a:avLst/>
          </a:prstGeom>
        </p:spPr>
      </p:pic>
    </p:spTree>
    <p:extLst>
      <p:ext uri="{BB962C8B-B14F-4D97-AF65-F5344CB8AC3E}">
        <p14:creationId xmlns:p14="http://schemas.microsoft.com/office/powerpoint/2010/main" val="105559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438150" y="454577"/>
            <a:ext cx="10515600" cy="1325563"/>
          </a:xfrm>
        </p:spPr>
        <p:txBody>
          <a:bodyPr/>
          <a:lstStyle/>
          <a:p>
            <a:r>
              <a:rPr lang="en-US" dirty="0"/>
              <a:t>Key Components - IMRAD</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Introduction</a:t>
            </a:r>
          </a:p>
          <a:p>
            <a:pPr lvl="1"/>
            <a:r>
              <a:rPr lang="en-US" dirty="0"/>
              <a:t>AKA: Objective/Hypothesis/Background/Aims/Context</a:t>
            </a:r>
          </a:p>
          <a:p>
            <a:r>
              <a:rPr lang="en-US" dirty="0"/>
              <a:t>Methods</a:t>
            </a:r>
          </a:p>
          <a:p>
            <a:pPr lvl="1"/>
            <a:r>
              <a:rPr lang="en-US" dirty="0"/>
              <a:t>AKA: Design/Case Presentation</a:t>
            </a:r>
          </a:p>
          <a:p>
            <a:r>
              <a:rPr lang="en-US" dirty="0"/>
              <a:t>Results</a:t>
            </a:r>
          </a:p>
          <a:p>
            <a:pPr lvl="1"/>
            <a:r>
              <a:rPr lang="en-US" dirty="0"/>
              <a:t>AKA: Findings</a:t>
            </a:r>
          </a:p>
          <a:p>
            <a:r>
              <a:rPr lang="en-US" dirty="0"/>
              <a:t>Discussion</a:t>
            </a:r>
          </a:p>
          <a:p>
            <a:pPr lvl="1"/>
            <a:r>
              <a:rPr lang="en-US" dirty="0"/>
              <a:t>AKA: Conclusions/Interpretations</a:t>
            </a:r>
          </a:p>
          <a:p>
            <a:endParaRPr lang="en-US" dirty="0"/>
          </a:p>
          <a:p>
            <a:pPr lvl="1"/>
            <a:endParaRPr lang="en-US" dirty="0"/>
          </a:p>
        </p:txBody>
      </p:sp>
      <p:sp>
        <p:nvSpPr>
          <p:cNvPr id="4" name="Title 1">
            <a:extLst>
              <a:ext uri="{FF2B5EF4-FFF2-40B4-BE49-F238E27FC236}">
                <a16:creationId xmlns:a16="http://schemas.microsoft.com/office/drawing/2014/main" id="{F1548DCD-A9A2-474B-A16F-63D65D7DF5F0}"/>
              </a:ext>
            </a:extLst>
          </p:cNvPr>
          <p:cNvSpPr txBox="1">
            <a:spLocks/>
          </p:cNvSpPr>
          <p:nvPr/>
        </p:nvSpPr>
        <p:spPr>
          <a:xfrm>
            <a:off x="5695950" y="3608172"/>
            <a:ext cx="6230380" cy="1940413"/>
          </a:xfrm>
          <a:prstGeom prst="rect">
            <a:avLst/>
          </a:prstGeom>
          <a:ln>
            <a:solidFill>
              <a:srgbClr val="F6941F"/>
            </a:solidFill>
          </a:ln>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rgbClr val="F6941F"/>
                </a:solidFill>
                <a:latin typeface="Arial Black" panose="020B0A04020102020204" pitchFamily="34" charset="0"/>
                <a:ea typeface="+mj-ea"/>
                <a:cs typeface="Arial" panose="020B0604020202020204" pitchFamily="34" charset="0"/>
              </a:defRPr>
            </a:lvl1pPr>
          </a:lstStyle>
          <a:p>
            <a:pPr algn="ctr"/>
            <a:r>
              <a:rPr lang="en-US" dirty="0">
                <a:solidFill>
                  <a:srgbClr val="115740"/>
                </a:solidFill>
              </a:rPr>
              <a:t>How will I know which components to use? </a:t>
            </a:r>
          </a:p>
          <a:p>
            <a:pPr algn="ctr"/>
            <a:endParaRPr lang="en-US" dirty="0">
              <a:solidFill>
                <a:srgbClr val="115740"/>
              </a:solidFill>
            </a:endParaRPr>
          </a:p>
          <a:p>
            <a:pPr algn="ctr"/>
            <a:r>
              <a:rPr lang="en-US" sz="6700" dirty="0">
                <a:solidFill>
                  <a:srgbClr val="115740"/>
                </a:solidFill>
              </a:rPr>
              <a:t>Always check the author guidelines of your journal!</a:t>
            </a:r>
          </a:p>
        </p:txBody>
      </p:sp>
    </p:spTree>
    <p:extLst>
      <p:ext uri="{BB962C8B-B14F-4D97-AF65-F5344CB8AC3E}">
        <p14:creationId xmlns:p14="http://schemas.microsoft.com/office/powerpoint/2010/main" val="26309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08B951-6896-4FD5-9560-7ADB73065F0C}"/>
              </a:ext>
            </a:extLst>
          </p:cNvPr>
          <p:cNvSpPr txBox="1">
            <a:spLocks/>
          </p:cNvSpPr>
          <p:nvPr/>
        </p:nvSpPr>
        <p:spPr>
          <a:xfrm>
            <a:off x="836140" y="114300"/>
            <a:ext cx="10519719" cy="11201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r>
              <a:rPr lang="en-US" dirty="0"/>
              <a:t>Do this… not this</a:t>
            </a:r>
          </a:p>
        </p:txBody>
      </p:sp>
      <p:sp>
        <p:nvSpPr>
          <p:cNvPr id="4" name="Title 1">
            <a:extLst>
              <a:ext uri="{FF2B5EF4-FFF2-40B4-BE49-F238E27FC236}">
                <a16:creationId xmlns:a16="http://schemas.microsoft.com/office/drawing/2014/main" id="{046C3ABF-D7C3-4167-9463-657F02067D04}"/>
              </a:ext>
            </a:extLst>
          </p:cNvPr>
          <p:cNvSpPr txBox="1">
            <a:spLocks/>
          </p:cNvSpPr>
          <p:nvPr/>
        </p:nvSpPr>
        <p:spPr>
          <a:xfrm>
            <a:off x="691978" y="1334530"/>
            <a:ext cx="10663881" cy="36575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endParaRPr lang="en-US" sz="3600" dirty="0">
              <a:solidFill>
                <a:schemeClr val="bg1">
                  <a:lumMod val="95000"/>
                </a:schemeClr>
              </a:solidFill>
              <a:latin typeface="Calibri Light" panose="020F0302020204030204" pitchFamily="34" charset="0"/>
              <a:cs typeface="Calibri Light" panose="020F0302020204030204" pitchFamily="34" charset="0"/>
            </a:endParaRPr>
          </a:p>
        </p:txBody>
      </p:sp>
      <p:graphicFrame>
        <p:nvGraphicFramePr>
          <p:cNvPr id="5" name="Table 5">
            <a:extLst>
              <a:ext uri="{FF2B5EF4-FFF2-40B4-BE49-F238E27FC236}">
                <a16:creationId xmlns:a16="http://schemas.microsoft.com/office/drawing/2014/main" id="{50978D71-ADE4-4D3B-96CE-A857E18F03CF}"/>
              </a:ext>
            </a:extLst>
          </p:cNvPr>
          <p:cNvGraphicFramePr>
            <a:graphicFrameLocks noGrp="1"/>
          </p:cNvGraphicFramePr>
          <p:nvPr>
            <p:extLst>
              <p:ext uri="{D42A27DB-BD31-4B8C-83A1-F6EECF244321}">
                <p14:modId xmlns:p14="http://schemas.microsoft.com/office/powerpoint/2010/main" val="2486107913"/>
              </p:ext>
            </p:extLst>
          </p:nvPr>
        </p:nvGraphicFramePr>
        <p:xfrm>
          <a:off x="1504091" y="2988275"/>
          <a:ext cx="9183816" cy="2021840"/>
        </p:xfrm>
        <a:graphic>
          <a:graphicData uri="http://schemas.openxmlformats.org/drawingml/2006/table">
            <a:tbl>
              <a:tblPr firstRow="1" bandRow="1">
                <a:tableStyleId>{F5AB1C69-6EDB-4FF4-983F-18BD219EF322}</a:tableStyleId>
              </a:tblPr>
              <a:tblGrid>
                <a:gridCol w="4591908">
                  <a:extLst>
                    <a:ext uri="{9D8B030D-6E8A-4147-A177-3AD203B41FA5}">
                      <a16:colId xmlns:a16="http://schemas.microsoft.com/office/drawing/2014/main" val="4266785173"/>
                    </a:ext>
                  </a:extLst>
                </a:gridCol>
                <a:gridCol w="4591908">
                  <a:extLst>
                    <a:ext uri="{9D8B030D-6E8A-4147-A177-3AD203B41FA5}">
                      <a16:colId xmlns:a16="http://schemas.microsoft.com/office/drawing/2014/main" val="3309880907"/>
                    </a:ext>
                  </a:extLst>
                </a:gridCol>
              </a:tblGrid>
              <a:tr h="370840">
                <a:tc>
                  <a:txBody>
                    <a:bodyPr/>
                    <a:lstStyle/>
                    <a:p>
                      <a:r>
                        <a:rPr lang="en-US" b="1" dirty="0">
                          <a:solidFill>
                            <a:schemeClr val="bg1"/>
                          </a:solidFill>
                          <a:latin typeface="Arial" panose="020B0604020202020204" pitchFamily="34" charset="0"/>
                          <a:cs typeface="Arial" panose="020B0604020202020204" pitchFamily="34" charset="0"/>
                        </a:rPr>
                        <a:t>Make your title concise and descriptive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tc>
                  <a:txBody>
                    <a:bodyPr/>
                    <a:lstStyle/>
                    <a:p>
                      <a:r>
                        <a:rPr lang="en-US" b="1" dirty="0">
                          <a:solidFill>
                            <a:schemeClr val="bg1"/>
                          </a:solidFill>
                          <a:latin typeface="Arial" panose="020B0604020202020204" pitchFamily="34" charset="0"/>
                          <a:cs typeface="Arial" panose="020B0604020202020204" pitchFamily="34" charset="0"/>
                        </a:rPr>
                        <a:t>Include abbreviations in abstract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extLst>
                  <a:ext uri="{0D108BD9-81ED-4DB2-BD59-A6C34878D82A}">
                    <a16:rowId xmlns:a16="http://schemas.microsoft.com/office/drawing/2014/main" val="830596430"/>
                  </a:ext>
                </a:extLst>
              </a:tr>
              <a:tr h="370840">
                <a:tc>
                  <a:txBody>
                    <a:bodyPr/>
                    <a:lstStyle/>
                    <a:p>
                      <a:r>
                        <a:rPr lang="en-US" b="1" dirty="0">
                          <a:solidFill>
                            <a:schemeClr val="bg1"/>
                          </a:solidFill>
                          <a:latin typeface="Arial" panose="020B0604020202020204" pitchFamily="34" charset="0"/>
                          <a:cs typeface="Arial" panose="020B0604020202020204" pitchFamily="34" charset="0"/>
                        </a:rPr>
                        <a:t>Limit abbreviations and define at first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tc>
                  <a:txBody>
                    <a:bodyPr/>
                    <a:lstStyle/>
                    <a:p>
                      <a:r>
                        <a:rPr lang="en-US" b="1" dirty="0">
                          <a:solidFill>
                            <a:schemeClr val="bg1"/>
                          </a:solidFill>
                          <a:latin typeface="Arial" panose="020B0604020202020204" pitchFamily="34" charset="0"/>
                          <a:cs typeface="Arial" panose="020B0604020202020204" pitchFamily="34" charset="0"/>
                        </a:rPr>
                        <a:t>Use personal pronouns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extLst>
                  <a:ext uri="{0D108BD9-81ED-4DB2-BD59-A6C34878D82A}">
                    <a16:rowId xmlns:a16="http://schemas.microsoft.com/office/drawing/2014/main" val="3013675264"/>
                  </a:ext>
                </a:extLst>
              </a:tr>
              <a:tr h="370840">
                <a:tc>
                  <a:txBody>
                    <a:bodyPr/>
                    <a:lstStyle/>
                    <a:p>
                      <a:r>
                        <a:rPr lang="en-US" b="1" dirty="0">
                          <a:solidFill>
                            <a:schemeClr val="bg1"/>
                          </a:solidFill>
                          <a:latin typeface="Arial" panose="020B0604020202020204" pitchFamily="34" charset="0"/>
                          <a:cs typeface="Arial" panose="020B0604020202020204" pitchFamily="34" charset="0"/>
                        </a:rPr>
                        <a:t>Results should link back to methods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tc>
                  <a:txBody>
                    <a:bodyPr/>
                    <a:lstStyle/>
                    <a:p>
                      <a:r>
                        <a:rPr lang="en-US" b="1" dirty="0">
                          <a:solidFill>
                            <a:schemeClr val="bg1"/>
                          </a:solidFill>
                          <a:latin typeface="Arial" panose="020B0604020202020204" pitchFamily="34" charset="0"/>
                          <a:cs typeface="Arial" panose="020B0604020202020204" pitchFamily="34" charset="0"/>
                        </a:rPr>
                        <a:t>Over or under-report negative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extLst>
                  <a:ext uri="{0D108BD9-81ED-4DB2-BD59-A6C34878D82A}">
                    <a16:rowId xmlns:a16="http://schemas.microsoft.com/office/drawing/2014/main" val="2541310694"/>
                  </a:ext>
                </a:extLst>
              </a:tr>
              <a:tr h="370840">
                <a:tc>
                  <a:txBody>
                    <a:bodyPr/>
                    <a:lstStyle/>
                    <a:p>
                      <a:r>
                        <a:rPr lang="en-US" b="1" dirty="0">
                          <a:solidFill>
                            <a:schemeClr val="bg1"/>
                          </a:solidFill>
                          <a:latin typeface="Arial" panose="020B0604020202020204" pitchFamily="34" charset="0"/>
                          <a:cs typeface="Arial" panose="020B0604020202020204" pitchFamily="34" charset="0"/>
                        </a:rPr>
                        <a:t>Conclusions should link back to 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tc>
                  <a:txBody>
                    <a:bodyPr/>
                    <a:lstStyle/>
                    <a:p>
                      <a:r>
                        <a:rPr lang="en-US" b="1" dirty="0">
                          <a:solidFill>
                            <a:schemeClr val="bg1"/>
                          </a:solidFill>
                          <a:latin typeface="Arial" panose="020B0604020202020204" pitchFamily="34" charset="0"/>
                          <a:cs typeface="Arial" panose="020B0604020202020204" pitchFamily="34" charset="0"/>
                        </a:rPr>
                        <a:t>Include figures, tables, or citations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extLst>
                  <a:ext uri="{0D108BD9-81ED-4DB2-BD59-A6C34878D82A}">
                    <a16:rowId xmlns:a16="http://schemas.microsoft.com/office/drawing/2014/main" val="3588518751"/>
                  </a:ext>
                </a:extLst>
              </a:tr>
            </a:tbl>
          </a:graphicData>
        </a:graphic>
      </p:graphicFrame>
      <p:pic>
        <p:nvPicPr>
          <p:cNvPr id="7" name="Graphic 6" descr="Comment Like outline">
            <a:extLst>
              <a:ext uri="{FF2B5EF4-FFF2-40B4-BE49-F238E27FC236}">
                <a16:creationId xmlns:a16="http://schemas.microsoft.com/office/drawing/2014/main" id="{BD65DF88-1A3A-412F-AA7A-26B1A732A5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1504" y="1448831"/>
            <a:ext cx="1169772" cy="1169772"/>
          </a:xfrm>
          <a:prstGeom prst="rect">
            <a:avLst/>
          </a:prstGeom>
        </p:spPr>
      </p:pic>
      <p:pic>
        <p:nvPicPr>
          <p:cNvPr id="9" name="Graphic 8" descr="Comment Dislike outline">
            <a:extLst>
              <a:ext uri="{FF2B5EF4-FFF2-40B4-BE49-F238E27FC236}">
                <a16:creationId xmlns:a16="http://schemas.microsoft.com/office/drawing/2014/main" id="{7D378E9C-876F-4259-A043-612057EAE5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60725" y="1448832"/>
            <a:ext cx="1169771" cy="1169771"/>
          </a:xfrm>
          <a:prstGeom prst="rect">
            <a:avLst/>
          </a:prstGeom>
        </p:spPr>
      </p:pic>
    </p:spTree>
    <p:extLst>
      <p:ext uri="{BB962C8B-B14F-4D97-AF65-F5344CB8AC3E}">
        <p14:creationId xmlns:p14="http://schemas.microsoft.com/office/powerpoint/2010/main" val="2199732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a:xfrm>
            <a:off x="836140" y="5383530"/>
            <a:ext cx="10519719" cy="1120140"/>
          </a:xfrm>
        </p:spPr>
        <p:txBody>
          <a:bodyPr>
            <a:normAutofit/>
          </a:bodyPr>
          <a:lstStyle/>
          <a:p>
            <a:r>
              <a:rPr lang="en-US" dirty="0"/>
              <a:t>Suggestions for improvement?</a:t>
            </a:r>
          </a:p>
        </p:txBody>
      </p:sp>
      <p:sp>
        <p:nvSpPr>
          <p:cNvPr id="3" name="Title 1">
            <a:extLst>
              <a:ext uri="{FF2B5EF4-FFF2-40B4-BE49-F238E27FC236}">
                <a16:creationId xmlns:a16="http://schemas.microsoft.com/office/drawing/2014/main" id="{F708B951-6896-4FD5-9560-7ADB73065F0C}"/>
              </a:ext>
            </a:extLst>
          </p:cNvPr>
          <p:cNvSpPr txBox="1">
            <a:spLocks/>
          </p:cNvSpPr>
          <p:nvPr/>
        </p:nvSpPr>
        <p:spPr>
          <a:xfrm>
            <a:off x="836140" y="114300"/>
            <a:ext cx="10519719" cy="11201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r>
              <a:rPr lang="en-US" dirty="0"/>
              <a:t>Example: not-so-great</a:t>
            </a:r>
          </a:p>
        </p:txBody>
      </p:sp>
      <p:sp>
        <p:nvSpPr>
          <p:cNvPr id="4" name="Title 1">
            <a:extLst>
              <a:ext uri="{FF2B5EF4-FFF2-40B4-BE49-F238E27FC236}">
                <a16:creationId xmlns:a16="http://schemas.microsoft.com/office/drawing/2014/main" id="{046C3ABF-D7C3-4167-9463-657F02067D04}"/>
              </a:ext>
            </a:extLst>
          </p:cNvPr>
          <p:cNvSpPr txBox="1">
            <a:spLocks/>
          </p:cNvSpPr>
          <p:nvPr/>
        </p:nvSpPr>
        <p:spPr>
          <a:xfrm>
            <a:off x="691978" y="1334530"/>
            <a:ext cx="10663881" cy="3657599"/>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r>
              <a:rPr lang="en-US" sz="3600" dirty="0">
                <a:solidFill>
                  <a:schemeClr val="bg1">
                    <a:lumMod val="95000"/>
                  </a:schemeClr>
                </a:solidFill>
                <a:latin typeface="Calibri Light" panose="020F0302020204030204" pitchFamily="34" charset="0"/>
                <a:cs typeface="Calibri Light" panose="020F0302020204030204" pitchFamily="34" charset="0"/>
              </a:rPr>
              <a:t>I conducted a study on breastfeeding and COVID. Many IBCLCs had concerns about COVID positive parents breastfeeding children under 12 mos. My study looked at all studies conducted in the 2020 and 2021 on breastfeeding and COVID. The anti-SARS-CoV-2 vaccines were well tolerated by the mothers and the breastfed infant. In addition, breastfeeding mothers offer their infants IgA and IgG isotype antibodies directed against SARS-CoV-2 protein S in breast milk.</a:t>
            </a:r>
          </a:p>
        </p:txBody>
      </p:sp>
    </p:spTree>
    <p:extLst>
      <p:ext uri="{BB962C8B-B14F-4D97-AF65-F5344CB8AC3E}">
        <p14:creationId xmlns:p14="http://schemas.microsoft.com/office/powerpoint/2010/main" val="2388082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a:xfrm>
            <a:off x="836140" y="5383530"/>
            <a:ext cx="10519719" cy="1120140"/>
          </a:xfrm>
        </p:spPr>
        <p:txBody>
          <a:bodyPr>
            <a:normAutofit/>
          </a:bodyPr>
          <a:lstStyle/>
          <a:p>
            <a:r>
              <a:rPr lang="en-US" dirty="0"/>
              <a:t>Suggestions for improvement?</a:t>
            </a:r>
          </a:p>
        </p:txBody>
      </p:sp>
      <p:sp>
        <p:nvSpPr>
          <p:cNvPr id="3" name="Title 1">
            <a:extLst>
              <a:ext uri="{FF2B5EF4-FFF2-40B4-BE49-F238E27FC236}">
                <a16:creationId xmlns:a16="http://schemas.microsoft.com/office/drawing/2014/main" id="{F708B951-6896-4FD5-9560-7ADB73065F0C}"/>
              </a:ext>
            </a:extLst>
          </p:cNvPr>
          <p:cNvSpPr txBox="1">
            <a:spLocks/>
          </p:cNvSpPr>
          <p:nvPr/>
        </p:nvSpPr>
        <p:spPr>
          <a:xfrm>
            <a:off x="836140" y="114300"/>
            <a:ext cx="10519719" cy="11201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r>
              <a:rPr lang="en-US" dirty="0"/>
              <a:t>Example: great!</a:t>
            </a:r>
          </a:p>
        </p:txBody>
      </p:sp>
      <p:sp>
        <p:nvSpPr>
          <p:cNvPr id="4" name="Title 1">
            <a:extLst>
              <a:ext uri="{FF2B5EF4-FFF2-40B4-BE49-F238E27FC236}">
                <a16:creationId xmlns:a16="http://schemas.microsoft.com/office/drawing/2014/main" id="{1A3FD731-1DE5-4089-BDD0-78ADF4A10FC9}"/>
              </a:ext>
            </a:extLst>
          </p:cNvPr>
          <p:cNvSpPr txBox="1">
            <a:spLocks/>
          </p:cNvSpPr>
          <p:nvPr/>
        </p:nvSpPr>
        <p:spPr>
          <a:xfrm>
            <a:off x="836139" y="1050324"/>
            <a:ext cx="10519719" cy="433320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pPr algn="l"/>
            <a:r>
              <a:rPr lang="en-US" sz="1600" dirty="0">
                <a:solidFill>
                  <a:schemeClr val="bg1">
                    <a:lumMod val="95000"/>
                  </a:schemeClr>
                </a:solidFill>
                <a:latin typeface="+mj-lt"/>
              </a:rPr>
              <a:t>Background: The new coronavirus disease is an infectious disease caused by the SARS-Cov-2 virus, considered by the World Health Organization (WHO) an international public health emergency that may have negative consequences during breastfeeding. The objective of this work is to investigate the action plan on breastfeeding in postpartum women with SARS-CoV-2 and her newborn.</a:t>
            </a:r>
          </a:p>
          <a:p>
            <a:pPr algn="l"/>
            <a:endParaRPr lang="en-US" sz="1600" dirty="0">
              <a:solidFill>
                <a:schemeClr val="bg1">
                  <a:lumMod val="95000"/>
                </a:schemeClr>
              </a:solidFill>
              <a:latin typeface="+mj-lt"/>
            </a:endParaRPr>
          </a:p>
          <a:p>
            <a:pPr algn="l"/>
            <a:r>
              <a:rPr lang="en-US" sz="1600" dirty="0">
                <a:solidFill>
                  <a:schemeClr val="bg1">
                    <a:lumMod val="95000"/>
                  </a:schemeClr>
                </a:solidFill>
                <a:latin typeface="+mj-lt"/>
              </a:rPr>
              <a:t>Methods: A literature search has been conducted through the Medline, Web of Science, Scopus, BVS, and </a:t>
            </a:r>
            <a:r>
              <a:rPr lang="en-US" sz="1600" dirty="0" err="1">
                <a:solidFill>
                  <a:schemeClr val="bg1">
                    <a:lumMod val="95000"/>
                  </a:schemeClr>
                </a:solidFill>
                <a:latin typeface="+mj-lt"/>
              </a:rPr>
              <a:t>Cuiden</a:t>
            </a:r>
            <a:r>
              <a:rPr lang="en-US" sz="1600" dirty="0">
                <a:solidFill>
                  <a:schemeClr val="bg1">
                    <a:lumMod val="95000"/>
                  </a:schemeClr>
                </a:solidFill>
                <a:latin typeface="+mj-lt"/>
              </a:rPr>
              <a:t> databases. The methodological quality of the articles has been assessed using the "Grading of Recommendations Assessment, Development and Evaluation" (GRADE). This study has not been registered in PROSPERO.</a:t>
            </a:r>
          </a:p>
          <a:p>
            <a:pPr algn="l"/>
            <a:endParaRPr lang="en-US" sz="1600" dirty="0">
              <a:solidFill>
                <a:schemeClr val="bg1">
                  <a:lumMod val="95000"/>
                </a:schemeClr>
              </a:solidFill>
              <a:latin typeface="+mj-lt"/>
            </a:endParaRPr>
          </a:p>
          <a:p>
            <a:pPr algn="l"/>
            <a:r>
              <a:rPr lang="en-US" sz="1600" dirty="0">
                <a:solidFill>
                  <a:schemeClr val="bg1">
                    <a:lumMod val="95000"/>
                  </a:schemeClr>
                </a:solidFill>
                <a:latin typeface="+mj-lt"/>
              </a:rPr>
              <a:t>Results: A total of 14 documents have been found, of which 9 are observational empirical studies. Most of the studies were conducted in China, Italy, the USA, and Australia. A total of 114 mothers infected with coronavirus with their respective newborns have been assessed. The analyzed investigations state that it is best for the newborn to be breastfed; given that mother's milk samples were analyzed, detecting the presence of antibodies of the coronavirus in them, being a protective factor against infection.</a:t>
            </a:r>
          </a:p>
          <a:p>
            <a:pPr algn="l"/>
            <a:endParaRPr lang="en-US" sz="1600" dirty="0">
              <a:solidFill>
                <a:schemeClr val="bg1">
                  <a:lumMod val="95000"/>
                </a:schemeClr>
              </a:solidFill>
              <a:latin typeface="+mj-lt"/>
            </a:endParaRPr>
          </a:p>
          <a:p>
            <a:pPr algn="l"/>
            <a:r>
              <a:rPr lang="en-US" sz="1600" dirty="0">
                <a:solidFill>
                  <a:schemeClr val="bg1">
                    <a:lumMod val="95000"/>
                  </a:schemeClr>
                </a:solidFill>
                <a:latin typeface="+mj-lt"/>
              </a:rPr>
              <a:t>Conclusions: Breastfeeding in postpartum women with SARS-CoV-2 is highly recommended for the newborn, if the health of the mother and newborn allow it. When direct breastfeeding is </a:t>
            </a:r>
            <a:r>
              <a:rPr lang="en-US" sz="1600" dirty="0" err="1">
                <a:solidFill>
                  <a:schemeClr val="bg1">
                    <a:lumMod val="95000"/>
                  </a:schemeClr>
                </a:solidFill>
                <a:latin typeface="+mj-lt"/>
              </a:rPr>
              <a:t>favoured</a:t>
            </a:r>
            <a:r>
              <a:rPr lang="en-US" sz="1600" dirty="0">
                <a:solidFill>
                  <a:schemeClr val="bg1">
                    <a:lumMod val="95000"/>
                  </a:schemeClr>
                </a:solidFill>
                <a:latin typeface="+mj-lt"/>
              </a:rPr>
              <a:t>, the appropriate respiratory hygiene measures always have to be considered. Whether the mother's health does not permit direct breastfeeding, her breast milk should be previously extracted and kept unpasteurized. To secure the newborn feeding, milk banks are also an appropriate option.</a:t>
            </a:r>
          </a:p>
        </p:txBody>
      </p:sp>
      <p:sp>
        <p:nvSpPr>
          <p:cNvPr id="5" name="Title 1">
            <a:extLst>
              <a:ext uri="{FF2B5EF4-FFF2-40B4-BE49-F238E27FC236}">
                <a16:creationId xmlns:a16="http://schemas.microsoft.com/office/drawing/2014/main" id="{FE3B9943-09ED-4DCE-BE2A-1C87D4E1E032}"/>
              </a:ext>
            </a:extLst>
          </p:cNvPr>
          <p:cNvSpPr txBox="1">
            <a:spLocks/>
          </p:cNvSpPr>
          <p:nvPr/>
        </p:nvSpPr>
        <p:spPr>
          <a:xfrm>
            <a:off x="1841156" y="6096309"/>
            <a:ext cx="10519719" cy="11201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r>
              <a:rPr lang="en-US" sz="800" dirty="0">
                <a:solidFill>
                  <a:schemeClr val="bg1">
                    <a:lumMod val="95000"/>
                  </a:schemeClr>
                </a:solidFill>
                <a:latin typeface="+mj-lt"/>
              </a:rPr>
              <a:t>Fernández-Carrasco, F. J., Vázquez-Lara, J. M., González-</a:t>
            </a:r>
            <a:r>
              <a:rPr lang="en-US" sz="800" dirty="0" err="1">
                <a:solidFill>
                  <a:schemeClr val="bg1">
                    <a:lumMod val="95000"/>
                  </a:schemeClr>
                </a:solidFill>
                <a:latin typeface="+mj-lt"/>
              </a:rPr>
              <a:t>Mey</a:t>
            </a:r>
            <a:r>
              <a:rPr lang="en-US" sz="800" dirty="0">
                <a:solidFill>
                  <a:schemeClr val="bg1">
                    <a:lumMod val="95000"/>
                  </a:schemeClr>
                </a:solidFill>
                <a:latin typeface="+mj-lt"/>
              </a:rPr>
              <a:t>, U., Gómez-Salgado, J., </a:t>
            </a:r>
            <a:r>
              <a:rPr lang="en-US" sz="800" dirty="0" err="1">
                <a:solidFill>
                  <a:schemeClr val="bg1">
                    <a:lumMod val="95000"/>
                  </a:schemeClr>
                </a:solidFill>
                <a:latin typeface="+mj-lt"/>
              </a:rPr>
              <a:t>Parrón-Carreño</a:t>
            </a:r>
            <a:r>
              <a:rPr lang="en-US" sz="800" dirty="0">
                <a:solidFill>
                  <a:schemeClr val="bg1">
                    <a:lumMod val="95000"/>
                  </a:schemeClr>
                </a:solidFill>
                <a:latin typeface="+mj-lt"/>
              </a:rPr>
              <a:t>, T., &amp; Rodríguez-Díaz, L. Coronavirus Covid-19 infection and breastfeeding: an exploratory review. Rev </a:t>
            </a:r>
            <a:r>
              <a:rPr lang="en-US" sz="800" dirty="0" err="1">
                <a:solidFill>
                  <a:schemeClr val="bg1">
                    <a:lumMod val="95000"/>
                  </a:schemeClr>
                </a:solidFill>
                <a:latin typeface="+mj-lt"/>
              </a:rPr>
              <a:t>Esp</a:t>
            </a:r>
            <a:r>
              <a:rPr lang="en-US" sz="800" dirty="0">
                <a:solidFill>
                  <a:schemeClr val="bg1">
                    <a:lumMod val="95000"/>
                  </a:schemeClr>
                </a:solidFill>
                <a:latin typeface="+mj-lt"/>
              </a:rPr>
              <a:t> </a:t>
            </a:r>
            <a:r>
              <a:rPr lang="en-US" sz="800" dirty="0" err="1">
                <a:solidFill>
                  <a:schemeClr val="bg1">
                    <a:lumMod val="95000"/>
                  </a:schemeClr>
                </a:solidFill>
                <a:latin typeface="+mj-lt"/>
              </a:rPr>
              <a:t>Salud</a:t>
            </a:r>
            <a:r>
              <a:rPr lang="en-US" sz="800" dirty="0">
                <a:solidFill>
                  <a:schemeClr val="bg1">
                    <a:lumMod val="95000"/>
                  </a:schemeClr>
                </a:solidFill>
                <a:latin typeface="+mj-lt"/>
              </a:rPr>
              <a:t> Publica. 2020;94:e202005055. </a:t>
            </a:r>
          </a:p>
        </p:txBody>
      </p:sp>
    </p:spTree>
    <p:extLst>
      <p:ext uri="{BB962C8B-B14F-4D97-AF65-F5344CB8AC3E}">
        <p14:creationId xmlns:p14="http://schemas.microsoft.com/office/powerpoint/2010/main" val="979504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a:xfrm>
            <a:off x="836139" y="3188970"/>
            <a:ext cx="10519719" cy="1120140"/>
          </a:xfrm>
        </p:spPr>
        <p:txBody>
          <a:bodyPr>
            <a:normAutofit fontScale="90000"/>
          </a:bodyPr>
          <a:lstStyle/>
          <a:p>
            <a:r>
              <a:rPr lang="en-US" dirty="0">
                <a:solidFill>
                  <a:schemeClr val="bg1"/>
                </a:solidFill>
                <a:latin typeface="+mj-lt"/>
              </a:rPr>
              <a:t>What is your research topic of interest? How far are you into your research? Considering your study, begin crafting a structured abstract that would complement your manuscript or presentation.</a:t>
            </a:r>
          </a:p>
        </p:txBody>
      </p:sp>
      <p:sp>
        <p:nvSpPr>
          <p:cNvPr id="3" name="Title 1">
            <a:extLst>
              <a:ext uri="{FF2B5EF4-FFF2-40B4-BE49-F238E27FC236}">
                <a16:creationId xmlns:a16="http://schemas.microsoft.com/office/drawing/2014/main" id="{F708B951-6896-4FD5-9560-7ADB73065F0C}"/>
              </a:ext>
            </a:extLst>
          </p:cNvPr>
          <p:cNvSpPr txBox="1">
            <a:spLocks/>
          </p:cNvSpPr>
          <p:nvPr/>
        </p:nvSpPr>
        <p:spPr>
          <a:xfrm>
            <a:off x="836140" y="114300"/>
            <a:ext cx="10519719" cy="1120140"/>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r>
              <a:rPr lang="en-US" dirty="0"/>
              <a:t>Activity: Considering your Research</a:t>
            </a:r>
          </a:p>
        </p:txBody>
      </p:sp>
    </p:spTree>
    <p:extLst>
      <p:ext uri="{BB962C8B-B14F-4D97-AF65-F5344CB8AC3E}">
        <p14:creationId xmlns:p14="http://schemas.microsoft.com/office/powerpoint/2010/main" val="1645666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5B7352-C918-42E9-B54B-1ADF531ACBD4}"/>
              </a:ext>
            </a:extLst>
          </p:cNvPr>
          <p:cNvSpPr txBox="1"/>
          <p:nvPr/>
        </p:nvSpPr>
        <p:spPr>
          <a:xfrm>
            <a:off x="172995" y="1718734"/>
            <a:ext cx="1178834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chemeClr val="bg1"/>
                </a:solidFill>
                <a:latin typeface="Arial Black"/>
              </a:rPr>
              <a:t>Library Research Guide for ​</a:t>
            </a:r>
            <a:br>
              <a:rPr lang="en-US" sz="4400" dirty="0">
                <a:solidFill>
                  <a:schemeClr val="bg1"/>
                </a:solidFill>
                <a:latin typeface="Arial Black"/>
              </a:rPr>
            </a:br>
            <a:r>
              <a:rPr lang="en-US" sz="4400" dirty="0">
                <a:solidFill>
                  <a:schemeClr val="bg1"/>
                </a:solidFill>
                <a:latin typeface="Arial Black"/>
              </a:rPr>
              <a:t>Clinical Researchers​</a:t>
            </a:r>
          </a:p>
          <a:p>
            <a:pPr algn="ctr"/>
            <a:br>
              <a:rPr lang="en-US" sz="4400" dirty="0">
                <a:solidFill>
                  <a:schemeClr val="bg1"/>
                </a:solidFill>
                <a:latin typeface="Arial Black"/>
              </a:rPr>
            </a:br>
            <a:r>
              <a:rPr lang="en-US" sz="3600" dirty="0">
                <a:solidFill>
                  <a:schemeClr val="bg1"/>
                </a:solidFill>
                <a:latin typeface="Arial Black"/>
                <a:cs typeface="Segoe UI"/>
              </a:rPr>
              <a:t>https://libguides.uthsc.edu/clinicalresearchers</a:t>
            </a:r>
            <a:endParaRPr lang="en-US" sz="3600" dirty="0">
              <a:solidFill>
                <a:schemeClr val="bg1"/>
              </a:solidFill>
              <a:cs typeface="Calibri" panose="020F0502020204030204"/>
            </a:endParaRPr>
          </a:p>
        </p:txBody>
      </p:sp>
    </p:spTree>
    <p:extLst>
      <p:ext uri="{BB962C8B-B14F-4D97-AF65-F5344CB8AC3E}">
        <p14:creationId xmlns:p14="http://schemas.microsoft.com/office/powerpoint/2010/main" val="3509338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B0C7-7C26-A94C-909C-C6DCF301C71B}"/>
              </a:ext>
            </a:extLst>
          </p:cNvPr>
          <p:cNvSpPr>
            <a:spLocks noGrp="1"/>
          </p:cNvSpPr>
          <p:nvPr>
            <p:ph type="ctrTitle"/>
          </p:nvPr>
        </p:nvSpPr>
        <p:spPr>
          <a:xfrm>
            <a:off x="841220" y="280965"/>
            <a:ext cx="10519719" cy="2743200"/>
          </a:xfrm>
        </p:spPr>
        <p:txBody>
          <a:bodyPr/>
          <a:lstStyle/>
          <a:p>
            <a:r>
              <a:rPr lang="en-US" dirty="0">
                <a:latin typeface="Arial Black"/>
                <a:cs typeface="Arial"/>
              </a:rPr>
              <a:t>Questions?</a:t>
            </a:r>
            <a:br>
              <a:rPr lang="en-US" dirty="0"/>
            </a:br>
            <a:br>
              <a:rPr lang="en-US" dirty="0"/>
            </a:br>
            <a:br>
              <a:rPr lang="en-US" dirty="0"/>
            </a:br>
            <a:endParaRPr lang="en-US" sz="3200"/>
          </a:p>
        </p:txBody>
      </p:sp>
      <p:sp>
        <p:nvSpPr>
          <p:cNvPr id="3" name="Subtitle 2">
            <a:extLst>
              <a:ext uri="{FF2B5EF4-FFF2-40B4-BE49-F238E27FC236}">
                <a16:creationId xmlns:a16="http://schemas.microsoft.com/office/drawing/2014/main" id="{439F91F5-336F-48C7-BA62-D936CD3C5EC3}"/>
              </a:ext>
            </a:extLst>
          </p:cNvPr>
          <p:cNvSpPr txBox="1">
            <a:spLocks/>
          </p:cNvSpPr>
          <p:nvPr/>
        </p:nvSpPr>
        <p:spPr>
          <a:xfrm>
            <a:off x="840819" y="2497625"/>
            <a:ext cx="10519718" cy="10584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1"/>
                </a:solidFill>
                <a:latin typeface="Arial" panose="020B0604020202020204" pitchFamily="34" charset="0"/>
                <a:cs typeface="Arial" panose="020B0604020202020204" pitchFamily="34" charset="0"/>
              </a:rPr>
              <a:t>Research &amp; Learning Services</a:t>
            </a:r>
          </a:p>
          <a:p>
            <a:pPr marL="0" indent="0" algn="ctr">
              <a:buNone/>
            </a:pPr>
            <a:r>
              <a:rPr lang="en-US" sz="2000" dirty="0">
                <a:solidFill>
                  <a:schemeClr val="bg1"/>
                </a:solidFill>
                <a:latin typeface="Arial" panose="020B0604020202020204" pitchFamily="34" charset="0"/>
                <a:cs typeface="Arial" panose="020B0604020202020204" pitchFamily="34" charset="0"/>
              </a:rPr>
              <a:t>UTHSC Health Sciences Library</a:t>
            </a:r>
          </a:p>
          <a:p>
            <a:pPr marL="0" indent="0" algn="ctr">
              <a:buNone/>
            </a:pPr>
            <a:r>
              <a:rPr lang="en-US" sz="2000" dirty="0" err="1">
                <a:solidFill>
                  <a:schemeClr val="bg1"/>
                </a:solidFill>
                <a:latin typeface="Arial" panose="020B0604020202020204" pitchFamily="34" charset="0"/>
                <a:cs typeface="Arial" panose="020B0604020202020204" pitchFamily="34" charset="0"/>
              </a:rPr>
              <a:t>library@uthsc.edu</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21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Understand key components of a structured abstract (e.g., objectives, methods, result, and conclusions) and its variations   </a:t>
            </a:r>
          </a:p>
          <a:p>
            <a:endParaRPr lang="en-US" dirty="0"/>
          </a:p>
          <a:p>
            <a:r>
              <a:rPr lang="en-US" dirty="0"/>
              <a:t>Organize research in a structured abstract that conveys all key pieces of the research </a:t>
            </a:r>
          </a:p>
        </p:txBody>
      </p:sp>
    </p:spTree>
    <p:extLst>
      <p:ext uri="{BB962C8B-B14F-4D97-AF65-F5344CB8AC3E}">
        <p14:creationId xmlns:p14="http://schemas.microsoft.com/office/powerpoint/2010/main" val="252189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What is an abstract?</a:t>
            </a:r>
          </a:p>
          <a:p>
            <a:r>
              <a:rPr lang="en-US" dirty="0"/>
              <a:t>Components of an abstract</a:t>
            </a:r>
          </a:p>
          <a:p>
            <a:r>
              <a:rPr lang="en-US" dirty="0"/>
              <a:t>Examples: </a:t>
            </a:r>
          </a:p>
          <a:p>
            <a:pPr lvl="1"/>
            <a:r>
              <a:rPr lang="en-US" dirty="0"/>
              <a:t>not-so-great</a:t>
            </a:r>
          </a:p>
          <a:p>
            <a:pPr lvl="1"/>
            <a:r>
              <a:rPr lang="en-US" dirty="0"/>
              <a:t>great! </a:t>
            </a:r>
          </a:p>
          <a:p>
            <a:r>
              <a:rPr lang="en-US" dirty="0"/>
              <a:t>Consider your research</a:t>
            </a:r>
          </a:p>
          <a:p>
            <a:pPr lvl="1"/>
            <a:r>
              <a:rPr lang="en-US" dirty="0"/>
              <a:t>Activity: designing your abstract</a:t>
            </a:r>
          </a:p>
          <a:p>
            <a:endParaRPr lang="en-US" dirty="0"/>
          </a:p>
          <a:p>
            <a:pPr lvl="1"/>
            <a:endParaRPr lang="en-US" dirty="0"/>
          </a:p>
        </p:txBody>
      </p:sp>
    </p:spTree>
    <p:extLst>
      <p:ext uri="{BB962C8B-B14F-4D97-AF65-F5344CB8AC3E}">
        <p14:creationId xmlns:p14="http://schemas.microsoft.com/office/powerpoint/2010/main" val="153820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a:xfrm>
            <a:off x="836140" y="1513702"/>
            <a:ext cx="10519719" cy="2743200"/>
          </a:xfrm>
        </p:spPr>
        <p:txBody>
          <a:bodyPr>
            <a:normAutofit fontScale="90000"/>
          </a:bodyPr>
          <a:lstStyle/>
          <a:p>
            <a:r>
              <a:rPr lang="en-US" dirty="0"/>
              <a:t> A research abstract is a condensed summary of the </a:t>
            </a:r>
            <a:r>
              <a:rPr lang="en-US" u="sng" dirty="0"/>
              <a:t>essential</a:t>
            </a:r>
            <a:r>
              <a:rPr lang="en-US" dirty="0"/>
              <a:t> elements of your project, with the purpose of giving a reader the “gist”.</a:t>
            </a:r>
          </a:p>
        </p:txBody>
      </p:sp>
      <p:pic>
        <p:nvPicPr>
          <p:cNvPr id="4" name="Graphic 3" descr="Research outline">
            <a:extLst>
              <a:ext uri="{FF2B5EF4-FFF2-40B4-BE49-F238E27FC236}">
                <a16:creationId xmlns:a16="http://schemas.microsoft.com/office/drawing/2014/main" id="{A8C47067-448D-4372-9FE2-8DC2B3E162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20985" y="4800599"/>
            <a:ext cx="1402151" cy="1402151"/>
          </a:xfrm>
          <a:prstGeom prst="rect">
            <a:avLst/>
          </a:prstGeom>
        </p:spPr>
      </p:pic>
      <p:pic>
        <p:nvPicPr>
          <p:cNvPr id="6" name="Graphic 5" descr="Scientist female outline">
            <a:extLst>
              <a:ext uri="{FF2B5EF4-FFF2-40B4-BE49-F238E27FC236}">
                <a16:creationId xmlns:a16="http://schemas.microsoft.com/office/drawing/2014/main" id="{6219C960-7D29-4196-82DD-E96501CA1C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58690" y="4800598"/>
            <a:ext cx="1402151" cy="1402151"/>
          </a:xfrm>
          <a:prstGeom prst="rect">
            <a:avLst/>
          </a:prstGeom>
        </p:spPr>
      </p:pic>
      <p:pic>
        <p:nvPicPr>
          <p:cNvPr id="8" name="Graphic 7" descr="DNA outline">
            <a:extLst>
              <a:ext uri="{FF2B5EF4-FFF2-40B4-BE49-F238E27FC236}">
                <a16:creationId xmlns:a16="http://schemas.microsoft.com/office/drawing/2014/main" id="{AA434F45-A89C-4864-94EC-E2058D9053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96395" y="4754088"/>
            <a:ext cx="1402151" cy="1402151"/>
          </a:xfrm>
          <a:prstGeom prst="rect">
            <a:avLst/>
          </a:prstGeom>
        </p:spPr>
      </p:pic>
      <p:pic>
        <p:nvPicPr>
          <p:cNvPr id="10" name="Graphic 9" descr="Microscope outline">
            <a:extLst>
              <a:ext uri="{FF2B5EF4-FFF2-40B4-BE49-F238E27FC236}">
                <a16:creationId xmlns:a16="http://schemas.microsoft.com/office/drawing/2014/main" id="{F60F70E3-6D0C-400F-BA4B-7049D22A01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34100" y="4800600"/>
            <a:ext cx="1402151" cy="1402151"/>
          </a:xfrm>
          <a:prstGeom prst="rect">
            <a:avLst/>
          </a:prstGeom>
        </p:spPr>
      </p:pic>
      <p:pic>
        <p:nvPicPr>
          <p:cNvPr id="12" name="Graphic 11" descr="Books outline">
            <a:extLst>
              <a:ext uri="{FF2B5EF4-FFF2-40B4-BE49-F238E27FC236}">
                <a16:creationId xmlns:a16="http://schemas.microsoft.com/office/drawing/2014/main" id="{E9F81EC1-79F5-4DD7-8026-4145A84A0F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3280" y="4800600"/>
            <a:ext cx="1402151" cy="1402151"/>
          </a:xfrm>
          <a:prstGeom prst="rect">
            <a:avLst/>
          </a:prstGeom>
        </p:spPr>
      </p:pic>
    </p:spTree>
    <p:extLst>
      <p:ext uri="{BB962C8B-B14F-4D97-AF65-F5344CB8AC3E}">
        <p14:creationId xmlns:p14="http://schemas.microsoft.com/office/powerpoint/2010/main" val="110358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Why would I “spoil” my research at the top of the paper??</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Time-saving for researchers</a:t>
            </a:r>
          </a:p>
          <a:p>
            <a:r>
              <a:rPr lang="en-US" dirty="0"/>
              <a:t>Quickly determines relevance </a:t>
            </a:r>
          </a:p>
          <a:p>
            <a:r>
              <a:rPr lang="en-US" dirty="0"/>
              <a:t>Abstracts can stand alone and give a complete look at your paper</a:t>
            </a:r>
          </a:p>
          <a:p>
            <a:endParaRPr lang="en-US" dirty="0"/>
          </a:p>
          <a:p>
            <a:pPr lvl="1"/>
            <a:endParaRPr lang="en-US" dirty="0"/>
          </a:p>
        </p:txBody>
      </p:sp>
    </p:spTree>
    <p:extLst>
      <p:ext uri="{BB962C8B-B14F-4D97-AF65-F5344CB8AC3E}">
        <p14:creationId xmlns:p14="http://schemas.microsoft.com/office/powerpoint/2010/main" val="96394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Key Components - IMRAD</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Introduction</a:t>
            </a:r>
          </a:p>
          <a:p>
            <a:pPr lvl="1"/>
            <a:r>
              <a:rPr lang="en-US" dirty="0"/>
              <a:t>AKA: Objective/Hypothesis/Background/Aims/Context</a:t>
            </a:r>
          </a:p>
          <a:p>
            <a:r>
              <a:rPr lang="en-US" dirty="0"/>
              <a:t>Methods</a:t>
            </a:r>
          </a:p>
          <a:p>
            <a:pPr lvl="1"/>
            <a:r>
              <a:rPr lang="en-US" dirty="0"/>
              <a:t>AKA: Design/Case Presentation</a:t>
            </a:r>
          </a:p>
          <a:p>
            <a:r>
              <a:rPr lang="en-US" dirty="0"/>
              <a:t>Results</a:t>
            </a:r>
          </a:p>
          <a:p>
            <a:pPr lvl="1"/>
            <a:r>
              <a:rPr lang="en-US" dirty="0"/>
              <a:t>AKA: Findings</a:t>
            </a:r>
          </a:p>
          <a:p>
            <a:r>
              <a:rPr lang="en-US" dirty="0"/>
              <a:t>Discussion</a:t>
            </a:r>
          </a:p>
          <a:p>
            <a:pPr lvl="1"/>
            <a:r>
              <a:rPr lang="en-US" dirty="0"/>
              <a:t>AKA: Conclusions/Interpretations</a:t>
            </a:r>
          </a:p>
          <a:p>
            <a:endParaRPr lang="en-US" dirty="0"/>
          </a:p>
          <a:p>
            <a:pPr lvl="1"/>
            <a:endParaRPr lang="en-US" dirty="0"/>
          </a:p>
        </p:txBody>
      </p:sp>
    </p:spTree>
    <p:extLst>
      <p:ext uri="{BB962C8B-B14F-4D97-AF65-F5344CB8AC3E}">
        <p14:creationId xmlns:p14="http://schemas.microsoft.com/office/powerpoint/2010/main" val="155183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195392" y="418890"/>
            <a:ext cx="9862751" cy="1325563"/>
          </a:xfrm>
        </p:spPr>
        <p:txBody>
          <a:bodyPr/>
          <a:lstStyle/>
          <a:p>
            <a:r>
              <a:rPr lang="en-US" dirty="0"/>
              <a:t>Key Components - Introduction</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Introduction</a:t>
            </a:r>
          </a:p>
          <a:p>
            <a:pPr lvl="1"/>
            <a:r>
              <a:rPr lang="en-US" dirty="0"/>
              <a:t>AKA: Objective/Hypothesis/Background/Aims/Context</a:t>
            </a:r>
          </a:p>
          <a:p>
            <a:r>
              <a:rPr lang="en-US" dirty="0"/>
              <a:t>~ 10-20% of abstract</a:t>
            </a:r>
          </a:p>
          <a:p>
            <a:r>
              <a:rPr lang="en-US" dirty="0"/>
              <a:t>Opportunity to describe problem, rationale, history, and/or context of existing literature on topic</a:t>
            </a:r>
          </a:p>
          <a:p>
            <a:pPr marL="0" indent="0">
              <a:buNone/>
            </a:pPr>
            <a:endParaRPr lang="en-US" dirty="0"/>
          </a:p>
          <a:p>
            <a:pPr lvl="1"/>
            <a:endParaRPr lang="en-US" dirty="0"/>
          </a:p>
        </p:txBody>
      </p:sp>
      <p:pic>
        <p:nvPicPr>
          <p:cNvPr id="6" name="Graphic 5" descr="Target outline">
            <a:extLst>
              <a:ext uri="{FF2B5EF4-FFF2-40B4-BE49-F238E27FC236}">
                <a16:creationId xmlns:a16="http://schemas.microsoft.com/office/drawing/2014/main" id="{DDC4F6B3-AF85-44EA-B6F3-FCB4168831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5384" y="248266"/>
            <a:ext cx="1738184" cy="1738184"/>
          </a:xfrm>
          <a:prstGeom prst="rect">
            <a:avLst/>
          </a:prstGeom>
        </p:spPr>
      </p:pic>
    </p:spTree>
    <p:extLst>
      <p:ext uri="{BB962C8B-B14F-4D97-AF65-F5344CB8AC3E}">
        <p14:creationId xmlns:p14="http://schemas.microsoft.com/office/powerpoint/2010/main" val="135314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438150" y="454577"/>
            <a:ext cx="10515600" cy="1325563"/>
          </a:xfrm>
        </p:spPr>
        <p:txBody>
          <a:bodyPr/>
          <a:lstStyle/>
          <a:p>
            <a:r>
              <a:rPr lang="en-US" dirty="0"/>
              <a:t>Key Components - Methods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normAutofit/>
          </a:bodyPr>
          <a:lstStyle/>
          <a:p>
            <a:r>
              <a:rPr lang="en-US" dirty="0"/>
              <a:t>Methods</a:t>
            </a:r>
          </a:p>
          <a:p>
            <a:pPr lvl="1"/>
            <a:r>
              <a:rPr lang="en-US" dirty="0"/>
              <a:t>AKA: Design/Case Presentation</a:t>
            </a:r>
          </a:p>
          <a:p>
            <a:r>
              <a:rPr lang="en-US" dirty="0"/>
              <a:t>~ 30-40% of abstract</a:t>
            </a:r>
          </a:p>
          <a:p>
            <a:r>
              <a:rPr lang="en-US" dirty="0"/>
              <a:t>Describe:</a:t>
            </a:r>
          </a:p>
          <a:p>
            <a:pPr lvl="1"/>
            <a:r>
              <a:rPr lang="en-US" dirty="0"/>
              <a:t>How study was</a:t>
            </a:r>
            <a:r>
              <a:rPr lang="en-US"/>
              <a:t>/will be </a:t>
            </a:r>
            <a:r>
              <a:rPr lang="en-US" dirty="0"/>
              <a:t>conducted</a:t>
            </a:r>
          </a:p>
          <a:p>
            <a:pPr lvl="1"/>
            <a:r>
              <a:rPr lang="en-US" dirty="0"/>
              <a:t>Participants</a:t>
            </a:r>
          </a:p>
          <a:p>
            <a:pPr lvl="1"/>
            <a:r>
              <a:rPr lang="en-US" dirty="0"/>
              <a:t>Statistical analysis (if applicable)</a:t>
            </a:r>
          </a:p>
          <a:p>
            <a:pPr marL="0" indent="0">
              <a:buNone/>
            </a:pPr>
            <a:endParaRPr lang="en-US" dirty="0"/>
          </a:p>
          <a:p>
            <a:pPr lvl="1"/>
            <a:endParaRPr lang="en-US" dirty="0"/>
          </a:p>
        </p:txBody>
      </p:sp>
      <p:pic>
        <p:nvPicPr>
          <p:cNvPr id="5" name="Graphic 4" descr="Circles with arrows outline">
            <a:extLst>
              <a:ext uri="{FF2B5EF4-FFF2-40B4-BE49-F238E27FC236}">
                <a16:creationId xmlns:a16="http://schemas.microsoft.com/office/drawing/2014/main" id="{DBE78163-510D-4F46-9C0F-20A14FA9E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5762" y="264399"/>
            <a:ext cx="1583209" cy="1583209"/>
          </a:xfrm>
          <a:prstGeom prst="rect">
            <a:avLst/>
          </a:prstGeom>
        </p:spPr>
      </p:pic>
    </p:spTree>
    <p:extLst>
      <p:ext uri="{BB962C8B-B14F-4D97-AF65-F5344CB8AC3E}">
        <p14:creationId xmlns:p14="http://schemas.microsoft.com/office/powerpoint/2010/main" val="152807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438150" y="454577"/>
            <a:ext cx="10515600" cy="1325563"/>
          </a:xfrm>
        </p:spPr>
        <p:txBody>
          <a:bodyPr/>
          <a:lstStyle/>
          <a:p>
            <a:r>
              <a:rPr lang="en-US" dirty="0"/>
              <a:t>Key Components - Results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Results</a:t>
            </a:r>
          </a:p>
          <a:p>
            <a:pPr lvl="1"/>
            <a:r>
              <a:rPr lang="en-US" dirty="0"/>
              <a:t>AKA: Findings</a:t>
            </a:r>
          </a:p>
          <a:p>
            <a:r>
              <a:rPr lang="en-US" dirty="0"/>
              <a:t>~ 30 - 40% of abstract</a:t>
            </a:r>
          </a:p>
          <a:p>
            <a:r>
              <a:rPr lang="en-US" dirty="0"/>
              <a:t>Key findings</a:t>
            </a:r>
          </a:p>
          <a:p>
            <a:r>
              <a:rPr lang="en-US" dirty="0"/>
              <a:t>Statistical analysis</a:t>
            </a:r>
          </a:p>
          <a:p>
            <a:endParaRPr lang="en-US" dirty="0"/>
          </a:p>
        </p:txBody>
      </p:sp>
      <p:pic>
        <p:nvPicPr>
          <p:cNvPr id="5" name="Graphic 4" descr="Presentation with pie chart outline">
            <a:extLst>
              <a:ext uri="{FF2B5EF4-FFF2-40B4-BE49-F238E27FC236}">
                <a16:creationId xmlns:a16="http://schemas.microsoft.com/office/drawing/2014/main" id="{910D5375-03CC-4266-BB6F-3A63E1171B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09903" y="310050"/>
            <a:ext cx="1614616" cy="1614616"/>
          </a:xfrm>
          <a:prstGeom prst="rect">
            <a:avLst/>
          </a:prstGeom>
        </p:spPr>
      </p:pic>
    </p:spTree>
    <p:extLst>
      <p:ext uri="{BB962C8B-B14F-4D97-AF65-F5344CB8AC3E}">
        <p14:creationId xmlns:p14="http://schemas.microsoft.com/office/powerpoint/2010/main" val="3325178719"/>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ay" id="{F848DACE-3198-634D-897A-90B542F6D722}" vid="{49F25C59-DC22-9941-AD34-365BCB152A6C}"/>
    </a:ext>
  </a:ext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ay" id="{F848DACE-3198-634D-897A-90B542F6D722}" vid="{A3187826-6A65-1A48-908D-FB42DE0F8F33}"/>
    </a:ext>
  </a:extLst>
</a:theme>
</file>

<file path=ppt/theme/theme3.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ay" id="{F848DACE-3198-634D-897A-90B542F6D722}" vid="{9E2FAF46-875E-DD4A-834A-510D03EE218E}"/>
    </a:ext>
  </a:extLst>
</a:theme>
</file>

<file path=ppt/theme/theme4.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ay" id="{F848DACE-3198-634D-897A-90B542F6D722}" vid="{A5AE8EBE-E5FD-5847-B82D-6F8219665414}"/>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8BB08CD5-6B39-164B-9014-B01BDCB2B66F}"/>
    </a:ext>
  </a:extLst>
</a:theme>
</file>

<file path=ppt/theme/theme7.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68E5DD6C-94FE-A544-91DF-0A8A01CDDC1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b0cd99f-67e1-42ef-9d87-a93b8801e167">
      <Terms xmlns="http://schemas.microsoft.com/office/infopath/2007/PartnerControls"/>
    </lcf76f155ced4ddcb4097134ff3c332f>
    <TaxCatchAll xmlns="ecebac2a-1c6d-4e7e-a809-e8984ab44ac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FD6E4CA336F74D94DE2268E40125E1" ma:contentTypeVersion="18" ma:contentTypeDescription="Create a new document." ma:contentTypeScope="" ma:versionID="38fe62104956ff05588c333b2adf1f19">
  <xsd:schema xmlns:xsd="http://www.w3.org/2001/XMLSchema" xmlns:xs="http://www.w3.org/2001/XMLSchema" xmlns:p="http://schemas.microsoft.com/office/2006/metadata/properties" xmlns:ns2="4b0cd99f-67e1-42ef-9d87-a93b8801e167" xmlns:ns3="ecebac2a-1c6d-4e7e-a809-e8984ab44acf" targetNamespace="http://schemas.microsoft.com/office/2006/metadata/properties" ma:root="true" ma:fieldsID="89d74f28451f1f025390614dc3837163" ns2:_="" ns3:_="">
    <xsd:import namespace="4b0cd99f-67e1-42ef-9d87-a93b8801e167"/>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cd99f-67e1-42ef-9d87-a93b8801e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49d866-60c6-4559-842f-764d32f99b7f}" ma:internalName="TaxCatchAll" ma:showField="CatchAllData" ma:web="ecebac2a-1c6d-4e7e-a809-e8984ab44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5D8473-680C-4E0A-B8BB-A6F85D9824A0}">
  <ds:schemaRefs>
    <ds:schemaRef ds:uri="http://purl.org/dc/elements/1.1/"/>
    <ds:schemaRef ds:uri="http://schemas.microsoft.com/office/2006/metadata/properties"/>
    <ds:schemaRef ds:uri="http://www.w3.org/XML/1998/namespace"/>
    <ds:schemaRef ds:uri="http://purl.org/dc/terms/"/>
    <ds:schemaRef ds:uri="22d70409-118e-487c-90c0-16edaa740561"/>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21FAF72-8AD8-4422-8D2F-8EC75B87B121}">
  <ds:schemaRefs>
    <ds:schemaRef ds:uri="http://schemas.microsoft.com/sharepoint/v3/contenttype/forms"/>
  </ds:schemaRefs>
</ds:datastoreItem>
</file>

<file path=customXml/itemProps3.xml><?xml version="1.0" encoding="utf-8"?>
<ds:datastoreItem xmlns:ds="http://schemas.openxmlformats.org/officeDocument/2006/customXml" ds:itemID="{852275B6-CC3C-4EC2-A048-C6107EBA62AE}"/>
</file>

<file path=docProps/app.xml><?xml version="1.0" encoding="utf-8"?>
<Properties xmlns="http://schemas.openxmlformats.org/officeDocument/2006/extended-properties" xmlns:vt="http://schemas.openxmlformats.org/officeDocument/2006/docPropsVTypes">
  <Template>ppt-template-gray</Template>
  <TotalTime>23249</TotalTime>
  <Words>979</Words>
  <Application>Microsoft Macintosh PowerPoint</Application>
  <PresentationFormat>Widescreen</PresentationFormat>
  <Paragraphs>119</Paragraphs>
  <Slides>19</Slides>
  <Notes>3</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19</vt:i4>
      </vt:variant>
    </vt:vector>
  </HeadingPairs>
  <TitlesOfParts>
    <vt:vector size="36" baseType="lpstr">
      <vt:lpstr>Arial</vt:lpstr>
      <vt:lpstr>Arial Black</vt:lpstr>
      <vt:lpstr>Calibri</vt:lpstr>
      <vt:lpstr>Calibri Light</vt:lpstr>
      <vt:lpstr>Gotham Black</vt:lpstr>
      <vt:lpstr>Gotham Bold</vt:lpstr>
      <vt:lpstr>Gotham Medium</vt:lpstr>
      <vt:lpstr>Goudy Old Style</vt:lpstr>
      <vt:lpstr>Trebuchet MS</vt:lpstr>
      <vt:lpstr>Wingdings 3</vt:lpstr>
      <vt:lpstr>Title slides</vt:lpstr>
      <vt:lpstr>UTHSC content slides</vt:lpstr>
      <vt:lpstr>Section breaks</vt:lpstr>
      <vt:lpstr>1_End slides</vt:lpstr>
      <vt:lpstr>Facet</vt:lpstr>
      <vt:lpstr>1_End slides</vt:lpstr>
      <vt:lpstr>Section breaks</vt:lpstr>
      <vt:lpstr>Library Training Series SESSION 2:</vt:lpstr>
      <vt:lpstr>Learning Objectives</vt:lpstr>
      <vt:lpstr>Agenda</vt:lpstr>
      <vt:lpstr> A research abstract is a condensed summary of the essential elements of your project, with the purpose of giving a reader the “gist”.</vt:lpstr>
      <vt:lpstr>Why would I “spoil” my research at the top of the paper??</vt:lpstr>
      <vt:lpstr>Key Components - IMRAD</vt:lpstr>
      <vt:lpstr>Key Components - Introduction</vt:lpstr>
      <vt:lpstr>Key Components - Methods</vt:lpstr>
      <vt:lpstr>Key Components - Results</vt:lpstr>
      <vt:lpstr>Key Components - Results</vt:lpstr>
      <vt:lpstr>Key Components - Discussion</vt:lpstr>
      <vt:lpstr>Key Components - Discussion</vt:lpstr>
      <vt:lpstr>Key Components - IMRAD</vt:lpstr>
      <vt:lpstr>PowerPoint Presentation</vt:lpstr>
      <vt:lpstr>Suggestions for improvement?</vt:lpstr>
      <vt:lpstr>Suggestions for improvement?</vt:lpstr>
      <vt:lpstr>What is your research topic of interest? How far are you into your research? Considering your study, begin crafting a structured abstract that would complement your manuscript or presentation.</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Strahan, KayLee Scott (Kay)</dc:creator>
  <cp:lastModifiedBy>Lee Anne</cp:lastModifiedBy>
  <cp:revision>45</cp:revision>
  <dcterms:created xsi:type="dcterms:W3CDTF">2021-08-13T18:17:31Z</dcterms:created>
  <dcterms:modified xsi:type="dcterms:W3CDTF">2024-11-12T19:03:51Z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0x01010005FD6E4CA336F74D94DE2268E40125E1</vt:lpwstr>
  </property>
</Properties>
</file>