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4"/>
    <p:sldMasterId id="2147483648" r:id="rId5"/>
    <p:sldMasterId id="2147483661" r:id="rId6"/>
    <p:sldMasterId id="2147483665" r:id="rId7"/>
    <p:sldMasterId id="2147483669" r:id="rId8"/>
  </p:sldMasterIdLst>
  <p:notesMasterIdLst>
    <p:notesMasterId r:id="rId20"/>
  </p:notesMasterIdLst>
  <p:sldIdLst>
    <p:sldId id="256" r:id="rId9"/>
    <p:sldId id="258" r:id="rId10"/>
    <p:sldId id="264" r:id="rId11"/>
    <p:sldId id="265" r:id="rId12"/>
    <p:sldId id="271" r:id="rId13"/>
    <p:sldId id="281" r:id="rId14"/>
    <p:sldId id="267" r:id="rId15"/>
    <p:sldId id="266" r:id="rId16"/>
    <p:sldId id="262" r:id="rId17"/>
    <p:sldId id="270" r:id="rId18"/>
    <p:sldId id="260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941F"/>
    <a:srgbClr val="1157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174868-C10D-417A-B6BA-88762FCBF10F}" v="12" dt="2021-09-20T21:46:05.427"/>
    <p1510:client id="{EFCCF889-C14B-4DDB-B32E-D0F7369F9DDB}" vWet="4" dt="2021-09-20T21:41:34.1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23" Type="http://schemas.openxmlformats.org/officeDocument/2006/relationships/theme" Target="theme/theme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AD384-0277-4DE8-A143-D528547746F2}" type="datetimeFigureOut">
              <a:rPr lang="en-US" smtClean="0"/>
              <a:t>11/12/24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F8402C-D661-4BB8-9A16-8ED37BB9E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787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with autho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A0A12-4281-3148-929F-E1987EBF08E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6140" y="3200400"/>
            <a:ext cx="10519719" cy="1828800"/>
          </a:xfrm>
        </p:spPr>
        <p:txBody>
          <a:bodyPr anchor="ctr">
            <a:normAutofit/>
          </a:bodyPr>
          <a:lstStyle>
            <a:lvl1pPr algn="ctr">
              <a:defRPr sz="4400" b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defRPr>
            </a:lvl1pPr>
          </a:lstStyle>
          <a:p>
            <a:r>
              <a:rPr lang="en-US"/>
              <a:t>Add Presentation Title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99535E-4F1B-2B4A-99D0-7D23A2653B3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6140" y="5490664"/>
            <a:ext cx="10519718" cy="1058416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600"/>
              </a:spcBef>
              <a:buNone/>
              <a:defRPr sz="2400">
                <a:solidFill>
                  <a:srgbClr val="F6941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Speaker Name Here</a:t>
            </a:r>
          </a:p>
          <a:p>
            <a:r>
              <a:rPr lang="en-US"/>
              <a:t>Position Title</a:t>
            </a:r>
          </a:p>
        </p:txBody>
      </p:sp>
    </p:spTree>
    <p:extLst>
      <p:ext uri="{BB962C8B-B14F-4D97-AF65-F5344CB8AC3E}">
        <p14:creationId xmlns:p14="http://schemas.microsoft.com/office/powerpoint/2010/main" val="913203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6273D-4579-6B48-84A6-610C8D7576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Topic Goes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01B71C-1414-4344-BE9A-4E5AB22248A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Supporting info goes here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BA34D-8BD6-7B4E-901E-37B5C80DC54D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Subtopic goes here.</a:t>
            </a:r>
          </a:p>
        </p:txBody>
      </p:sp>
    </p:spTree>
    <p:extLst>
      <p:ext uri="{BB962C8B-B14F-4D97-AF65-F5344CB8AC3E}">
        <p14:creationId xmlns:p14="http://schemas.microsoft.com/office/powerpoint/2010/main" val="3130177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A362D-8175-DD49-A168-0502388E8F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Topic Goes Here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4E1B8F-0647-594C-B682-05977D5B15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CB84CC-AAAA-E748-9A78-C4C9DD0F22BC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Supporting info goes here.</a:t>
            </a:r>
          </a:p>
        </p:txBody>
      </p:sp>
    </p:spTree>
    <p:extLst>
      <p:ext uri="{BB962C8B-B14F-4D97-AF65-F5344CB8AC3E}">
        <p14:creationId xmlns:p14="http://schemas.microsoft.com/office/powerpoint/2010/main" val="4513424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no autho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A0A12-4281-3148-929F-E1987EBF08E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6140" y="2057400"/>
            <a:ext cx="10519719" cy="27432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400" b="0">
                <a:solidFill>
                  <a:srgbClr val="F6941F"/>
                </a:solidFill>
              </a:defRPr>
            </a:lvl1pPr>
          </a:lstStyle>
          <a:p>
            <a:r>
              <a:rPr lang="en-US"/>
              <a:t>Section Header Goes Here</a:t>
            </a:r>
          </a:p>
        </p:txBody>
      </p:sp>
    </p:spTree>
    <p:extLst>
      <p:ext uri="{BB962C8B-B14F-4D97-AF65-F5344CB8AC3E}">
        <p14:creationId xmlns:p14="http://schemas.microsoft.com/office/powerpoint/2010/main" val="34790986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with no autho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95045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with autho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A0A12-4281-3148-929F-E1987EBF08E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6140" y="1043609"/>
            <a:ext cx="10519719" cy="1828800"/>
          </a:xfrm>
        </p:spPr>
        <p:txBody>
          <a:bodyPr anchor="ctr">
            <a:normAutofit/>
          </a:bodyPr>
          <a:lstStyle>
            <a:lvl1pPr algn="ctr">
              <a:defRPr sz="4400" b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/>
              <a:t>Questions?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99535E-4F1B-2B4A-99D0-7D23A2653B3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6140" y="3333873"/>
            <a:ext cx="10519718" cy="1058416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600"/>
              </a:spcBef>
              <a:buNone/>
              <a:defRPr sz="2400">
                <a:solidFill>
                  <a:srgbClr val="F6941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Additional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11804197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no autho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A0A12-4281-3148-929F-E1987EBF08E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6140" y="1282148"/>
            <a:ext cx="10519719" cy="2743200"/>
          </a:xfrm>
        </p:spPr>
        <p:txBody>
          <a:bodyPr anchor="ctr">
            <a:normAutofit/>
          </a:bodyPr>
          <a:lstStyle>
            <a:lvl1pPr algn="ctr">
              <a:defRPr sz="4400" b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0475973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with no autho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91549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8697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7226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080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no autho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A0A12-4281-3148-929F-E1987EBF08E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6140" y="3200400"/>
            <a:ext cx="10519719" cy="2743200"/>
          </a:xfrm>
        </p:spPr>
        <p:txBody>
          <a:bodyPr anchor="ctr">
            <a:normAutofit/>
          </a:bodyPr>
          <a:lstStyle>
            <a:lvl1pPr algn="ctr">
              <a:defRPr sz="4400" b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defRPr>
            </a:lvl1pPr>
          </a:lstStyle>
          <a:p>
            <a:r>
              <a:rPr lang="en-US"/>
              <a:t>Add Presentation Title Here</a:t>
            </a:r>
          </a:p>
        </p:txBody>
      </p:sp>
    </p:spTree>
    <p:extLst>
      <p:ext uri="{BB962C8B-B14F-4D97-AF65-F5344CB8AC3E}">
        <p14:creationId xmlns:p14="http://schemas.microsoft.com/office/powerpoint/2010/main" val="36299770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11/12/24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1225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8673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120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544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8632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02851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3811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686409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7339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59549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83F0A-C91C-DF42-8392-2EEE75A133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Topic Goes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0C5E1C-B105-0F49-A6C6-1C4F8120FE4C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US"/>
              <a:t>Supporting info goes here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2283917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11152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326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343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75CD8-92E6-4E4C-A9ED-60997ACD78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Topic Goes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34DA1E-E118-7347-90CE-2FEA4D5526C3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Supporting info goes here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91474E-95C5-A941-B049-6B2533128632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Supporting info goes here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39918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102A6-8129-8A42-AE30-B8800232CDA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11256" y="1041400"/>
            <a:ext cx="10969487" cy="23876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Topic Goes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A41C35-DA28-DC40-8D13-E0E6E7ED172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11256" y="3521075"/>
            <a:ext cx="10969487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Supporting info goes here.</a:t>
            </a:r>
          </a:p>
        </p:txBody>
      </p:sp>
    </p:spTree>
    <p:extLst>
      <p:ext uri="{BB962C8B-B14F-4D97-AF65-F5344CB8AC3E}">
        <p14:creationId xmlns:p14="http://schemas.microsoft.com/office/powerpoint/2010/main" val="959241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986D4-822F-6440-8820-D2F5AA7C1E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Topic Goes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887203-5679-774E-8106-D39A68918F7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Supporting info goes here.</a:t>
            </a:r>
          </a:p>
        </p:txBody>
      </p:sp>
    </p:spTree>
    <p:extLst>
      <p:ext uri="{BB962C8B-B14F-4D97-AF65-F5344CB8AC3E}">
        <p14:creationId xmlns:p14="http://schemas.microsoft.com/office/powerpoint/2010/main" val="3908222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7FB54-DD7A-B840-BEE9-133B46091F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Topic Goes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DE187C-7D18-F043-8D7E-9174E1D2050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First category goes here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77AA01-5E3B-9947-94E9-8DBEBB24FB1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Supporting info goes here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4926A0-D74B-7040-9576-08885A9CBC03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Second category goes here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482541-84DE-0A4A-B452-4A72AA5D829F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Supporting info goes here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30995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DCC42-4E0F-7245-80A3-DBFC040763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Topic Goes Here</a:t>
            </a:r>
          </a:p>
        </p:txBody>
      </p:sp>
    </p:spTree>
    <p:extLst>
      <p:ext uri="{BB962C8B-B14F-4D97-AF65-F5344CB8AC3E}">
        <p14:creationId xmlns:p14="http://schemas.microsoft.com/office/powerpoint/2010/main" val="1328719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1490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7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4.jpe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5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Logo&#10;&#10;Description automatically generated with medium confidence">
            <a:extLst>
              <a:ext uri="{FF2B5EF4-FFF2-40B4-BE49-F238E27FC236}">
                <a16:creationId xmlns:a16="http://schemas.microsoft.com/office/drawing/2014/main" id="{43811D2F-26DE-CC49-AE0B-7C2E4752E04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EDE71F-BD04-B443-9A7D-D1BC754D2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67959"/>
            <a:ext cx="10515600" cy="2745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Add Presentation Title Here</a:t>
            </a:r>
          </a:p>
        </p:txBody>
      </p:sp>
    </p:spTree>
    <p:extLst>
      <p:ext uri="{BB962C8B-B14F-4D97-AF65-F5344CB8AC3E}">
        <p14:creationId xmlns:p14="http://schemas.microsoft.com/office/powerpoint/2010/main" val="2486928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4ED28DF-B9B5-4240-B469-CE97AD99E533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D04139-7363-BE49-B955-130A8C2FF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457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Topic Goes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84F40F-5806-B842-B69A-01A556490C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15077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Supporting info goes here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91CF8A-CA46-4550-B647-11A9152AC446}"/>
              </a:ext>
            </a:extLst>
          </p:cNvPr>
          <p:cNvSpPr txBox="1"/>
          <p:nvPr userDrawn="1"/>
        </p:nvSpPr>
        <p:spPr>
          <a:xfrm>
            <a:off x="142460" y="6371699"/>
            <a:ext cx="65300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chemeClr val="bg1"/>
                </a:solidFill>
                <a:latin typeface="Goudy Old Style" panose="02020502050305020303" pitchFamily="18" charset="0"/>
              </a:rPr>
              <a:t>Health Sciences Library</a:t>
            </a:r>
          </a:p>
        </p:txBody>
      </p:sp>
    </p:spTree>
    <p:extLst>
      <p:ext uri="{BB962C8B-B14F-4D97-AF65-F5344CB8AC3E}">
        <p14:creationId xmlns:p14="http://schemas.microsoft.com/office/powerpoint/2010/main" val="362761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49" r:id="rId3"/>
    <p:sldLayoutId id="2147483651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6941F"/>
          </a:solidFill>
          <a:latin typeface="Arial Black" panose="020B0A040201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b="0" kern="1200">
          <a:solidFill>
            <a:srgbClr val="11574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3811D2F-26DE-CC49-AE0B-7C2E4752E04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EDE71F-BD04-B443-9A7D-D1BC754D2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6088"/>
            <a:ext cx="10515600" cy="2745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Section Header Goes Here</a:t>
            </a:r>
          </a:p>
        </p:txBody>
      </p:sp>
    </p:spTree>
    <p:extLst>
      <p:ext uri="{BB962C8B-B14F-4D97-AF65-F5344CB8AC3E}">
        <p14:creationId xmlns:p14="http://schemas.microsoft.com/office/powerpoint/2010/main" val="2968704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6941F"/>
          </a:solidFill>
          <a:latin typeface="Arial Black" panose="020B0A040201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3811D2F-26DE-CC49-AE0B-7C2E4752E04D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EDE71F-BD04-B443-9A7D-D1BC754D2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79525"/>
            <a:ext cx="10515600" cy="2745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915515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 Black" panose="020B0A040201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083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library@uthsc.edu" TargetMode="Externa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thsc.edu/library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library@uthsc.edu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libguides.uthsc.edu/ill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mphislibrary.org/about/inter-library-loan-request-form/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libguides.uthsc.edu/alumni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libguides.uthsc.edu/distance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libguides.uthsc.edu/clinicalresearchers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B2C2B-8ECD-4228-B0C2-E7DAB91AC8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0684" y="209861"/>
            <a:ext cx="8288032" cy="1841008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otham Bold" pitchFamily="2" charset="0"/>
                <a:cs typeface="Gotham Bold" pitchFamily="2" charset="0"/>
              </a:rPr>
              <a:t>Library Training Series</a:t>
            </a:r>
            <a:b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otham Bold" pitchFamily="2" charset="0"/>
                <a:cs typeface="Gotham Bold" pitchFamily="2" charset="0"/>
              </a:rPr>
            </a:b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otham Bold" pitchFamily="2" charset="0"/>
                <a:cs typeface="Gotham Bold" pitchFamily="2" charset="0"/>
              </a:rPr>
              <a:t>SESSION 1:	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670C206-CD8B-A9A3-4194-1AF11A5B3A77}"/>
              </a:ext>
            </a:extLst>
          </p:cNvPr>
          <p:cNvSpPr txBox="1">
            <a:spLocks/>
          </p:cNvSpPr>
          <p:nvPr/>
        </p:nvSpPr>
        <p:spPr>
          <a:xfrm>
            <a:off x="1420684" y="2022895"/>
            <a:ext cx="5133736" cy="1828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sz="4000" b="1">
                <a:solidFill>
                  <a:schemeClr val="tx1">
                    <a:lumMod val="75000"/>
                    <a:lumOff val="25000"/>
                  </a:schemeClr>
                </a:solidFill>
                <a:latin typeface="Gotham Ultra" pitchFamily="2" charset="0"/>
                <a:cs typeface="Gotham Ultra" pitchFamily="2" charset="0"/>
              </a:rPr>
              <a:t>Library Overview</a:t>
            </a:r>
            <a:endParaRPr lang="en-US" sz="4000" b="1" dirty="0">
              <a:solidFill>
                <a:schemeClr val="tx1">
                  <a:lumMod val="75000"/>
                  <a:lumOff val="25000"/>
                </a:schemeClr>
              </a:solidFill>
              <a:latin typeface="Gotham Ultra" pitchFamily="2" charset="0"/>
              <a:cs typeface="Gotham Ultra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F146985-500D-C15D-B02E-1552EAA4FF6C}"/>
              </a:ext>
            </a:extLst>
          </p:cNvPr>
          <p:cNvSpPr txBox="1"/>
          <p:nvPr/>
        </p:nvSpPr>
        <p:spPr>
          <a:xfrm>
            <a:off x="1420684" y="5086273"/>
            <a:ext cx="610125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otham Bold" pitchFamily="2" charset="0"/>
                <a:cs typeface="Gotham Bold" pitchFamily="2" charset="0"/>
              </a:rPr>
              <a:t>Kay Strahan, MSLIS </a:t>
            </a:r>
          </a:p>
        </p:txBody>
      </p:sp>
    </p:spTree>
    <p:extLst>
      <p:ext uri="{BB962C8B-B14F-4D97-AF65-F5344CB8AC3E}">
        <p14:creationId xmlns:p14="http://schemas.microsoft.com/office/powerpoint/2010/main" val="1077428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63061-D389-4FCF-A8AB-3508ACC97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Library Has…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A9D537-E4F7-449F-A723-6E2AA2213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Databases</a:t>
            </a:r>
          </a:p>
          <a:p>
            <a:endParaRPr lang="en-US"/>
          </a:p>
          <a:p>
            <a:r>
              <a:rPr lang="en-US" err="1"/>
              <a:t>Ebooks</a:t>
            </a:r>
            <a:endParaRPr lang="en-US"/>
          </a:p>
          <a:p>
            <a:endParaRPr lang="en-US"/>
          </a:p>
          <a:p>
            <a:r>
              <a:rPr lang="en-US"/>
              <a:t>Apps</a:t>
            </a:r>
          </a:p>
          <a:p>
            <a:endParaRPr lang="en-US"/>
          </a:p>
          <a:p>
            <a:r>
              <a:rPr lang="en-US"/>
              <a:t>Librarians</a:t>
            </a:r>
          </a:p>
        </p:txBody>
      </p:sp>
    </p:spTree>
    <p:extLst>
      <p:ext uri="{BB962C8B-B14F-4D97-AF65-F5344CB8AC3E}">
        <p14:creationId xmlns:p14="http://schemas.microsoft.com/office/powerpoint/2010/main" val="1407508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9B0C7-7C26-A94C-909C-C6DCF301C7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Questions?</a:t>
            </a:r>
            <a:br>
              <a:rPr lang="en-US"/>
            </a:br>
            <a:r>
              <a:rPr lang="en-US">
                <a:hlinkClick r:id="rId2"/>
              </a:rPr>
              <a:t>library@uthsc.edu</a:t>
            </a:r>
            <a:r>
              <a:rPr lang="en-US"/>
              <a:t> </a:t>
            </a:r>
            <a:br>
              <a:rPr lang="en-US"/>
            </a:br>
            <a:r>
              <a:rPr lang="en-US"/>
              <a:t>901-448-5634</a:t>
            </a:r>
          </a:p>
        </p:txBody>
      </p:sp>
    </p:spTree>
    <p:extLst>
      <p:ext uri="{BB962C8B-B14F-4D97-AF65-F5344CB8AC3E}">
        <p14:creationId xmlns:p14="http://schemas.microsoft.com/office/powerpoint/2010/main" val="3592219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E9C4B-8932-FF4D-8ADC-368007F1E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044E1-C6F9-A244-8852-60098FFF51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Navigate the Library’s homepage and get familiar with the Library system </a:t>
            </a:r>
          </a:p>
          <a:p>
            <a:endParaRPr lang="en-US"/>
          </a:p>
          <a:p>
            <a:r>
              <a:rPr lang="en-US"/>
              <a:t>Identify key databases, journals, and Library services  </a:t>
            </a:r>
          </a:p>
          <a:p>
            <a:endParaRPr lang="en-US"/>
          </a:p>
          <a:p>
            <a:r>
              <a:rPr lang="en-US"/>
              <a:t>Learn how to request articles/books via free InterLibrary Loan Service</a:t>
            </a:r>
          </a:p>
          <a:p>
            <a:endParaRPr lang="en-US"/>
          </a:p>
          <a:p>
            <a:r>
              <a:rPr lang="en-US"/>
              <a:t>Learn about who to contact when in need </a:t>
            </a:r>
          </a:p>
        </p:txBody>
      </p:sp>
    </p:spTree>
    <p:extLst>
      <p:ext uri="{BB962C8B-B14F-4D97-AF65-F5344CB8AC3E}">
        <p14:creationId xmlns:p14="http://schemas.microsoft.com/office/powerpoint/2010/main" val="2521890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62730-2197-4BFB-9CD3-1E41729FD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Affiliate Access to the Library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C837B-4157-44FE-998F-70CA147B874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/>
              <a:t>Onsite</a:t>
            </a:r>
          </a:p>
          <a:p>
            <a:pPr lvl="1"/>
            <a:r>
              <a:rPr lang="en-US"/>
              <a:t>Located in Alexander Building, Floor Two</a:t>
            </a:r>
          </a:p>
          <a:p>
            <a:pPr lvl="1"/>
            <a:r>
              <a:rPr lang="en-US"/>
              <a:t>Access with UTHSC badge</a:t>
            </a:r>
          </a:p>
          <a:p>
            <a:pPr lvl="1"/>
            <a:r>
              <a:rPr lang="en-US"/>
              <a:t>No parking adjacent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31B025-D63C-47EE-BE6A-678328DA46B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Online</a:t>
            </a:r>
          </a:p>
          <a:p>
            <a:pPr lvl="1"/>
            <a:r>
              <a:rPr lang="en-US"/>
              <a:t>Library Homepage (</a:t>
            </a:r>
            <a:r>
              <a:rPr lang="en-US">
                <a:hlinkClick r:id="rId2"/>
              </a:rPr>
              <a:t>www.uthsc.edu/library</a:t>
            </a:r>
            <a:r>
              <a:rPr lang="en-US"/>
              <a:t>) </a:t>
            </a:r>
          </a:p>
          <a:p>
            <a:pPr lvl="1"/>
            <a:r>
              <a:rPr lang="en-US"/>
              <a:t>Search using search bar to prompt login</a:t>
            </a:r>
          </a:p>
          <a:p>
            <a:pPr lvl="1"/>
            <a:r>
              <a:rPr lang="en-US"/>
              <a:t>Login using UTHSC NetID and password</a:t>
            </a:r>
          </a:p>
          <a:p>
            <a:pPr lvl="1"/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2D6834C-7D83-40F5-8644-5454BEA4B078}"/>
              </a:ext>
            </a:extLst>
          </p:cNvPr>
          <p:cNvGrpSpPr/>
          <p:nvPr/>
        </p:nvGrpSpPr>
        <p:grpSpPr>
          <a:xfrm>
            <a:off x="760343" y="4468649"/>
            <a:ext cx="4007145" cy="1559522"/>
            <a:chOff x="8619213" y="1442252"/>
            <a:chExt cx="4007145" cy="1559522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4012F10-53F1-451C-AC6A-D96F72CF8495}"/>
                </a:ext>
              </a:extLst>
            </p:cNvPr>
            <p:cNvSpPr/>
            <p:nvPr/>
          </p:nvSpPr>
          <p:spPr>
            <a:xfrm>
              <a:off x="8619213" y="1442252"/>
              <a:ext cx="3704057" cy="1559522"/>
            </a:xfrm>
            <a:prstGeom prst="rect">
              <a:avLst/>
            </a:prstGeom>
            <a:noFill/>
            <a:ln w="57150">
              <a:solidFill>
                <a:srgbClr val="F593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48D71C62-A733-4BF0-8040-ECC7B5DED750}"/>
                </a:ext>
              </a:extLst>
            </p:cNvPr>
            <p:cNvSpPr txBox="1"/>
            <p:nvPr/>
          </p:nvSpPr>
          <p:spPr>
            <a:xfrm>
              <a:off x="8721106" y="1524446"/>
              <a:ext cx="3905252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A614E"/>
                  </a:solidFill>
                  <a:effectLst/>
                  <a:uLnTx/>
                  <a:uFillTx/>
                  <a:latin typeface="Arial Black" panose="020B0A04020102020204" pitchFamily="34" charset="0"/>
                  <a:ea typeface="+mn-ea"/>
                  <a:cs typeface="Arial" panose="020B0604020202020204" pitchFamily="34" charset="0"/>
                </a:rPr>
                <a:t>Library Hours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>
                  <a:solidFill>
                    <a:srgbClr val="FFFFFF">
                      <a:lumMod val="50000"/>
                    </a:srgb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 AM – 11 PM every day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>
                      <a:lumMod val="5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Found on Library homepage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>
                      <a:lumMod val="5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May change as time goes 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27400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62730-2197-4BFB-9CD3-1E41729FD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454577"/>
            <a:ext cx="11128513" cy="1325563"/>
          </a:xfrm>
        </p:spPr>
        <p:txBody>
          <a:bodyPr/>
          <a:lstStyle/>
          <a:p>
            <a:r>
              <a:rPr lang="en-US"/>
              <a:t>Non-Affiliate Access to the Library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82C1A05-A9EB-4E24-8546-2EA9EE2E8E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u="sng"/>
              <a:t>Onsite:</a:t>
            </a:r>
          </a:p>
          <a:p>
            <a:pPr lvl="1"/>
            <a:r>
              <a:rPr lang="en-US"/>
              <a:t>Located in Alexander Building, Floor 2</a:t>
            </a:r>
          </a:p>
          <a:p>
            <a:pPr lvl="1"/>
            <a:r>
              <a:rPr lang="en-US"/>
              <a:t>Visitors may page the desk during service hours to be let in</a:t>
            </a:r>
          </a:p>
          <a:p>
            <a:pPr marL="914400" lvl="2" indent="0">
              <a:buNone/>
            </a:pPr>
            <a:endParaRPr lang="en-US"/>
          </a:p>
          <a:p>
            <a:r>
              <a:rPr lang="en-US"/>
              <a:t>Library Visitor Hours:</a:t>
            </a:r>
          </a:p>
          <a:p>
            <a:pPr lvl="1"/>
            <a:r>
              <a:rPr lang="en-US" sz="2500"/>
              <a:t>Mon-Fri: 8am to 5pm </a:t>
            </a:r>
          </a:p>
          <a:p>
            <a:pPr lvl="1"/>
            <a:endParaRPr lang="en-US"/>
          </a:p>
          <a:p>
            <a:r>
              <a:rPr lang="fr-FR"/>
              <a:t>Contact:</a:t>
            </a:r>
          </a:p>
          <a:p>
            <a:pPr lvl="1"/>
            <a:r>
              <a:rPr lang="fr-FR"/>
              <a:t>Information Desk: 901-448-5634</a:t>
            </a:r>
          </a:p>
          <a:p>
            <a:pPr lvl="1"/>
            <a:r>
              <a:rPr lang="fr-FR">
                <a:hlinkClick r:id="rId2"/>
              </a:rPr>
              <a:t>library@uthsc.edu</a:t>
            </a:r>
            <a:r>
              <a:rPr lang="fr-FR"/>
              <a:t> </a:t>
            </a:r>
            <a:br>
              <a:rPr lang="en-US"/>
            </a:br>
            <a:r>
              <a:rPr lang="en-US" sz="1600"/>
              <a:t>	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7135E4EC-3DEC-462E-BBA4-7985155F40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u="sng"/>
              <a:t>Before Your Visit:</a:t>
            </a:r>
          </a:p>
          <a:p>
            <a:pPr lvl="1"/>
            <a:r>
              <a:rPr lang="en-US"/>
              <a:t>Please make an appointment</a:t>
            </a:r>
          </a:p>
          <a:p>
            <a:pPr lvl="1"/>
            <a:r>
              <a:rPr lang="en-US"/>
              <a:t>Bring a photo ID</a:t>
            </a:r>
          </a:p>
          <a:p>
            <a:pPr lvl="1"/>
            <a:r>
              <a:rPr lang="en-US"/>
              <a:t>Remember: </a:t>
            </a:r>
            <a:r>
              <a:rPr lang="en-US" b="1"/>
              <a:t>no parking available immediately adjacent to our location</a:t>
            </a:r>
          </a:p>
          <a:p>
            <a:pPr marL="0" indent="0">
              <a:buNone/>
            </a:pPr>
            <a:endParaRPr lang="en-US" u="sng"/>
          </a:p>
          <a:p>
            <a:r>
              <a:rPr lang="en-US" u="sng"/>
              <a:t>Onsite Visitors May:</a:t>
            </a:r>
          </a:p>
          <a:p>
            <a:pPr lvl="1"/>
            <a:r>
              <a:rPr lang="en-US"/>
              <a:t>Access most Library journal subscriptions and databases </a:t>
            </a:r>
          </a:p>
          <a:p>
            <a:pPr lvl="1"/>
            <a:r>
              <a:rPr lang="en-US"/>
              <a:t>Print/email full text articles for research purposes</a:t>
            </a:r>
          </a:p>
        </p:txBody>
      </p:sp>
    </p:spTree>
    <p:extLst>
      <p:ext uri="{BB962C8B-B14F-4D97-AF65-F5344CB8AC3E}">
        <p14:creationId xmlns:p14="http://schemas.microsoft.com/office/powerpoint/2010/main" val="3879188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E9C4B-8932-FF4D-8ADC-368007F1E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InterLibrary Loan (UTHSC only)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044E1-C6F9-A244-8852-60098FFF51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Get access to an article or a book not available through the library</a:t>
            </a:r>
          </a:p>
          <a:p>
            <a:endParaRPr lang="en-US"/>
          </a:p>
          <a:p>
            <a:r>
              <a:rPr lang="en-US">
                <a:hlinkClick r:id="rId2"/>
              </a:rPr>
              <a:t>https://libguides.uthsc.edu/ill</a:t>
            </a:r>
            <a:r>
              <a:rPr lang="en-US"/>
              <a:t>  </a:t>
            </a:r>
          </a:p>
          <a:p>
            <a:endParaRPr lang="en-US"/>
          </a:p>
          <a:p>
            <a:r>
              <a:rPr lang="en-US"/>
              <a:t>Must register the first time</a:t>
            </a:r>
          </a:p>
          <a:p>
            <a:endParaRPr lang="en-US"/>
          </a:p>
          <a:p>
            <a:r>
              <a:rPr lang="en-US"/>
              <a:t>1-10 business days for requests to be filled</a:t>
            </a:r>
          </a:p>
          <a:p>
            <a:endParaRPr lang="en-US"/>
          </a:p>
          <a:p>
            <a:r>
              <a:rPr lang="en-US"/>
              <a:t>FREE!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189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E9C4B-8932-FF4D-8ADC-368007F1E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InterLibrary Loan @ MPL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044E1-C6F9-A244-8852-60098FFF51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Get access to an article or a book not available through your library</a:t>
            </a:r>
          </a:p>
          <a:p>
            <a:endParaRPr lang="en-US"/>
          </a:p>
          <a:p>
            <a:r>
              <a:rPr lang="en-US">
                <a:hlinkClick r:id="rId2"/>
              </a:rPr>
              <a:t>https://www.memphislibrary.org/about/inter-library-loan-request-form/</a:t>
            </a:r>
            <a:r>
              <a:rPr lang="en-US"/>
              <a:t> </a:t>
            </a:r>
          </a:p>
          <a:p>
            <a:endParaRPr lang="en-US"/>
          </a:p>
          <a:p>
            <a:r>
              <a:rPr lang="en-US"/>
              <a:t>Policies/more information can be found on MPL’s website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321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E9C4B-8932-FF4D-8ADC-368007F1E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Non-Affiliate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044E1-C6F9-A244-8852-60098FFF51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hlinkClick r:id="rId2"/>
              </a:rPr>
              <a:t>https://libguides.uthsc.edu/alumni</a:t>
            </a:r>
            <a:r>
              <a:rPr lang="en-US"/>
              <a:t> </a:t>
            </a:r>
          </a:p>
          <a:p>
            <a:endParaRPr lang="en-US"/>
          </a:p>
          <a:p>
            <a:r>
              <a:rPr lang="en-US"/>
              <a:t>Online guide to assist you in finding free full text information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430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E9C4B-8932-FF4D-8ADC-368007F1E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Clinical Researchers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044E1-C6F9-A244-8852-60098FFF51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 </a:t>
            </a:r>
            <a:r>
              <a:rPr lang="en-US">
                <a:hlinkClick r:id="rId2"/>
              </a:rPr>
              <a:t>https://libguides.uthsc.edu/distance</a:t>
            </a:r>
            <a:r>
              <a:rPr lang="en-US"/>
              <a:t> </a:t>
            </a:r>
          </a:p>
          <a:p>
            <a:endParaRPr lang="en-US"/>
          </a:p>
          <a:p>
            <a:r>
              <a:rPr lang="en-US"/>
              <a:t>Online guide to assist you in accessing virtual Library resources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8533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E9C4B-8932-FF4D-8ADC-368007F1E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Clinical Researchers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044E1-C6F9-A244-8852-60098FFF51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 </a:t>
            </a:r>
            <a:r>
              <a:rPr lang="en-US">
                <a:hlinkClick r:id="rId2"/>
              </a:rPr>
              <a:t>https://libguides.uthsc.edu/clinicalresearchers</a:t>
            </a:r>
            <a:r>
              <a:rPr lang="en-US"/>
              <a:t> </a:t>
            </a:r>
          </a:p>
          <a:p>
            <a:endParaRPr lang="en-US"/>
          </a:p>
          <a:p>
            <a:r>
              <a:rPr lang="en-US"/>
              <a:t>Online resource guide to accompany this lecture series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244869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THSC_ws_ppt_template_green" id="{72BB5C5F-54F4-4D41-A849-8B1361BF0AFB}" vid="{1CD7C5D5-7372-E545-BC66-09B17C23D80F}"/>
    </a:ext>
  </a:extLst>
</a:theme>
</file>

<file path=ppt/theme/theme2.xml><?xml version="1.0" encoding="utf-8"?>
<a:theme xmlns:a="http://schemas.openxmlformats.org/drawingml/2006/main" name="UTHSC content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THSC_ws_ppt_template_green" id="{72BB5C5F-54F4-4D41-A849-8B1361BF0AFB}" vid="{DD0AE88C-F3C8-0641-8013-CBF595DF0D3D}"/>
    </a:ext>
  </a:extLst>
</a:theme>
</file>

<file path=ppt/theme/theme3.xml><?xml version="1.0" encoding="utf-8"?>
<a:theme xmlns:a="http://schemas.openxmlformats.org/drawingml/2006/main" name="Section break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THSC_ws_ppt_template_green" id="{72BB5C5F-54F4-4D41-A849-8B1361BF0AFB}" vid="{68E5DD6C-94FE-A544-91DF-0A8A01CDDC11}"/>
    </a:ext>
  </a:extLst>
</a:theme>
</file>

<file path=ppt/theme/theme4.xml><?xml version="1.0" encoding="utf-8"?>
<a:theme xmlns:a="http://schemas.openxmlformats.org/drawingml/2006/main" name="1_End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THSC_ws_ppt_template_green" id="{72BB5C5F-54F4-4D41-A849-8B1361BF0AFB}" vid="{8BB08CD5-6B39-164B-9014-B01BDCB2B66F}"/>
    </a:ext>
  </a:extLst>
</a:theme>
</file>

<file path=ppt/theme/theme5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b0cd99f-67e1-42ef-9d87-a93b8801e167">
      <Terms xmlns="http://schemas.microsoft.com/office/infopath/2007/PartnerControls"/>
    </lcf76f155ced4ddcb4097134ff3c332f>
    <TaxCatchAll xmlns="ecebac2a-1c6d-4e7e-a809-e8984ab44acf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5FD6E4CA336F74D94DE2268E40125E1" ma:contentTypeVersion="18" ma:contentTypeDescription="Create a new document." ma:contentTypeScope="" ma:versionID="38fe62104956ff05588c333b2adf1f19">
  <xsd:schema xmlns:xsd="http://www.w3.org/2001/XMLSchema" xmlns:xs="http://www.w3.org/2001/XMLSchema" xmlns:p="http://schemas.microsoft.com/office/2006/metadata/properties" xmlns:ns2="4b0cd99f-67e1-42ef-9d87-a93b8801e167" xmlns:ns3="ecebac2a-1c6d-4e7e-a809-e8984ab44acf" targetNamespace="http://schemas.microsoft.com/office/2006/metadata/properties" ma:root="true" ma:fieldsID="89d74f28451f1f025390614dc3837163" ns2:_="" ns3:_="">
    <xsd:import namespace="4b0cd99f-67e1-42ef-9d87-a93b8801e167"/>
    <xsd:import namespace="ecebac2a-1c6d-4e7e-a809-e8984ab44ac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0cd99f-67e1-42ef-9d87-a93b8801e1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c8ab95b9-39aa-4b9d-a2e7-0451eedf9b8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ebac2a-1c6d-4e7e-a809-e8984ab44ac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d49d866-60c6-4559-842f-764d32f99b7f}" ma:internalName="TaxCatchAll" ma:showField="CatchAllData" ma:web="ecebac2a-1c6d-4e7e-a809-e8984ab44ac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3458543-F188-4E05-8913-57A9C4570BC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89DC4CB-5DFE-4C11-A078-CB5F43355BB5}">
  <ds:schemaRefs>
    <ds:schemaRef ds:uri="22d70409-118e-487c-90c0-16edaa74056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A5DC264-B6BC-48E1-AAA6-2D1D9D4125ED}"/>
</file>

<file path=docProps/app.xml><?xml version="1.0" encoding="utf-8"?>
<Properties xmlns="http://schemas.openxmlformats.org/officeDocument/2006/extended-properties" xmlns:vt="http://schemas.openxmlformats.org/officeDocument/2006/docPropsVTypes">
  <Template>ppt-template-green</Template>
  <TotalTime>2</TotalTime>
  <Words>375</Words>
  <Application>Microsoft Macintosh PowerPoint</Application>
  <PresentationFormat>Widescreen</PresentationFormat>
  <Paragraphs>80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11</vt:i4>
      </vt:variant>
    </vt:vector>
  </HeadingPairs>
  <TitlesOfParts>
    <vt:vector size="25" baseType="lpstr">
      <vt:lpstr>Arial</vt:lpstr>
      <vt:lpstr>Arial Black</vt:lpstr>
      <vt:lpstr>Calibri</vt:lpstr>
      <vt:lpstr>Gill Sans MT</vt:lpstr>
      <vt:lpstr>Gotham Bold</vt:lpstr>
      <vt:lpstr>Gotham Ultra</vt:lpstr>
      <vt:lpstr>Goudy Old Style</vt:lpstr>
      <vt:lpstr>Trebuchet MS</vt:lpstr>
      <vt:lpstr>Wingdings 3</vt:lpstr>
      <vt:lpstr>Title slides</vt:lpstr>
      <vt:lpstr>UTHSC content slides</vt:lpstr>
      <vt:lpstr>Section breaks</vt:lpstr>
      <vt:lpstr>1_End slides</vt:lpstr>
      <vt:lpstr>Facet</vt:lpstr>
      <vt:lpstr>Library Training Series SESSION 1: </vt:lpstr>
      <vt:lpstr>Objectives</vt:lpstr>
      <vt:lpstr>Affiliate Access to the Library</vt:lpstr>
      <vt:lpstr>Non-Affiliate Access to the Library</vt:lpstr>
      <vt:lpstr>InterLibrary Loan (UTHSC only)</vt:lpstr>
      <vt:lpstr>InterLibrary Loan @ MPL</vt:lpstr>
      <vt:lpstr>Non-Affiliate Resources</vt:lpstr>
      <vt:lpstr>Clinical Researchers Resources</vt:lpstr>
      <vt:lpstr>Clinical Researchers Resources</vt:lpstr>
      <vt:lpstr>The Library Has…</vt:lpstr>
      <vt:lpstr>Questions? library@uthsc.edu  901-448-5634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Strahan, KayLee Scott (Kay)</dc:creator>
  <cp:lastModifiedBy>Lee Anne</cp:lastModifiedBy>
  <cp:revision>3</cp:revision>
  <dcterms:created xsi:type="dcterms:W3CDTF">2021-08-13T18:25:12Z</dcterms:created>
  <dcterms:modified xsi:type="dcterms:W3CDTF">2024-11-12T18:59:38Z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0x01010005FD6E4CA336F74D94DE2268E40125E1</vt:lpwstr>
  </property>
</Properties>
</file>