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2946400" cy="2419350"/>
  <p:notesSz cx="2946400" cy="241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343" d="100"/>
          <a:sy n="343" d="100"/>
        </p:scale>
        <p:origin x="221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1456" y="749998"/>
            <a:ext cx="2509837" cy="5080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2912" y="1354836"/>
            <a:ext cx="2066925" cy="604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7637" y="556450"/>
            <a:ext cx="1284446" cy="1596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20666" y="556450"/>
            <a:ext cx="1284446" cy="1596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0"/>
            <a:ext cx="2950832" cy="2211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" y="380"/>
            <a:ext cx="2948178" cy="2211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135" y="237590"/>
            <a:ext cx="2566035" cy="419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802" y="677270"/>
            <a:ext cx="2567940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3935" y="2249995"/>
            <a:ext cx="944880" cy="120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7637" y="2249995"/>
            <a:ext cx="679132" cy="120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25980" y="2249995"/>
            <a:ext cx="679132" cy="1209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da.gov/files/medical%20devices/published/Evaluatio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fda.gov/fil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ori.org/assets/Standard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ori.org/assets/Standards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cori.org/assets/Standards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ori.org/assets/Standards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inicaltrials.gov/ct2/show/NCT05410353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nicaltrials.gov/ct2/show/NCT0541035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taSupportServices%2Cemailjnewman@uthsc.edu" TargetMode="External"/><Relationship Id="rId5" Type="http://schemas.openxmlformats.org/officeDocument/2006/relationships/hyperlink" Target="mailto:GeneralSupportServices%2Cemaillibrary@uthsc.edu" TargetMode="External"/><Relationship Id="rId4" Type="http://schemas.openxmlformats.org/officeDocument/2006/relationships/hyperlink" Target="http://www.uthsc.edu/library/research.ph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bm.net/2009/06/oxfor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jude.org/research/news" TargetMode="External"/><Relationship Id="rId2" Type="http://schemas.openxmlformats.org/officeDocument/2006/relationships/hyperlink" Target="http://www.stjude.org/inspire/news/bubb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5815-C6FB-DDE5-D86A-DEE7A903C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07" y="1057275"/>
            <a:ext cx="2509837" cy="430887"/>
          </a:xfrm>
        </p:spPr>
        <p:txBody>
          <a:bodyPr/>
          <a:lstStyle/>
          <a:p>
            <a:r>
              <a:rPr lang="en-US" sz="1400" b="1" spc="-65" dirty="0">
                <a:latin typeface="Arial"/>
                <a:cs typeface="Arial"/>
              </a:rPr>
              <a:t>Data</a:t>
            </a:r>
            <a:r>
              <a:rPr lang="en-US" sz="1400" b="1" spc="-30" dirty="0">
                <a:latin typeface="Arial"/>
                <a:cs typeface="Arial"/>
              </a:rPr>
              <a:t> </a:t>
            </a:r>
            <a:r>
              <a:rPr lang="en-US" sz="1400" b="1" spc="-100" dirty="0">
                <a:latin typeface="Arial"/>
                <a:cs typeface="Arial"/>
              </a:rPr>
              <a:t>analysis</a:t>
            </a:r>
            <a:r>
              <a:rPr lang="en-US" sz="1400" b="1" spc="-15" dirty="0">
                <a:latin typeface="Arial"/>
                <a:cs typeface="Arial"/>
              </a:rPr>
              <a:t> </a:t>
            </a:r>
            <a:r>
              <a:rPr lang="en-US" sz="1400" b="1" spc="-90" dirty="0">
                <a:latin typeface="Arial"/>
                <a:cs typeface="Arial"/>
              </a:rPr>
              <a:t>strategies</a:t>
            </a:r>
            <a:r>
              <a:rPr lang="en-US" sz="1400" b="1" spc="-25" dirty="0">
                <a:latin typeface="Arial"/>
                <a:cs typeface="Arial"/>
              </a:rPr>
              <a:t> </a:t>
            </a:r>
            <a:r>
              <a:rPr lang="en-US" sz="1400" b="1" spc="-80" dirty="0">
                <a:latin typeface="Arial"/>
                <a:cs typeface="Arial"/>
              </a:rPr>
              <a:t>and</a:t>
            </a:r>
            <a:r>
              <a:rPr lang="en-US" sz="1400" b="1" spc="-20" dirty="0">
                <a:latin typeface="Arial"/>
                <a:cs typeface="Arial"/>
              </a:rPr>
              <a:t> </a:t>
            </a:r>
            <a:r>
              <a:rPr lang="en-US" sz="1400" b="1" spc="-55" dirty="0">
                <a:latin typeface="Arial"/>
                <a:cs typeface="Arial"/>
              </a:rPr>
              <a:t>how </a:t>
            </a:r>
            <a:r>
              <a:rPr lang="en-US" sz="1400" b="1" spc="-65" dirty="0">
                <a:latin typeface="Arial"/>
                <a:cs typeface="Arial"/>
              </a:rPr>
              <a:t>they</a:t>
            </a:r>
            <a:r>
              <a:rPr lang="en-US" sz="1400" b="1" spc="-30" dirty="0">
                <a:latin typeface="Arial"/>
                <a:cs typeface="Arial"/>
              </a:rPr>
              <a:t> </a:t>
            </a:r>
            <a:r>
              <a:rPr lang="en-US" sz="1400" b="1" spc="-114" dirty="0">
                <a:latin typeface="Arial"/>
                <a:cs typeface="Arial"/>
              </a:rPr>
              <a:t>can</a:t>
            </a:r>
            <a:r>
              <a:rPr lang="en-US" sz="1400" b="1" spc="-30" dirty="0">
                <a:latin typeface="Arial"/>
                <a:cs typeface="Arial"/>
              </a:rPr>
              <a:t> </a:t>
            </a:r>
            <a:r>
              <a:rPr lang="en-US" sz="1400" b="1" spc="-90" dirty="0">
                <a:latin typeface="Arial"/>
                <a:cs typeface="Arial"/>
              </a:rPr>
              <a:t>enhance</a:t>
            </a:r>
            <a:r>
              <a:rPr lang="en-US" sz="1400" b="1" spc="-15" dirty="0">
                <a:latin typeface="Arial"/>
                <a:cs typeface="Arial"/>
              </a:rPr>
              <a:t> </a:t>
            </a:r>
            <a:r>
              <a:rPr lang="en-US" sz="1400" b="1" spc="-50" dirty="0">
                <a:latin typeface="Arial"/>
                <a:cs typeface="Arial"/>
              </a:rPr>
              <a:t>the</a:t>
            </a:r>
            <a:r>
              <a:rPr lang="en-US" sz="1400" b="1" spc="-35" dirty="0">
                <a:latin typeface="Arial"/>
                <a:cs typeface="Arial"/>
              </a:rPr>
              <a:t> </a:t>
            </a:r>
            <a:r>
              <a:rPr lang="en-US" sz="1400" b="1" spc="-10" dirty="0">
                <a:latin typeface="Arial"/>
                <a:cs typeface="Arial"/>
              </a:rPr>
              <a:t>proposal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EED93-4FF9-52C2-71A3-0EAD79BAEE2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15107" y="462433"/>
            <a:ext cx="2066925" cy="276999"/>
          </a:xfrm>
        </p:spPr>
        <p:txBody>
          <a:bodyPr/>
          <a:lstStyle/>
          <a:p>
            <a:r>
              <a:rPr lang="en-US" sz="900" dirty="0"/>
              <a:t>Grant Writing Seminar Series</a:t>
            </a:r>
          </a:p>
          <a:p>
            <a:r>
              <a:rPr lang="en-US" sz="900" dirty="0"/>
              <a:t>SESSION 8: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516B3-AD02-E55F-270F-151CAEB51181}"/>
              </a:ext>
            </a:extLst>
          </p:cNvPr>
          <p:cNvSpPr txBox="1"/>
          <p:nvPr/>
        </p:nvSpPr>
        <p:spPr>
          <a:xfrm>
            <a:off x="215107" y="1841501"/>
            <a:ext cx="14738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Fridtjof Thomas, PhD</a:t>
            </a:r>
          </a:p>
        </p:txBody>
      </p:sp>
    </p:spTree>
    <p:extLst>
      <p:ext uri="{BB962C8B-B14F-4D97-AF65-F5344CB8AC3E}">
        <p14:creationId xmlns:p14="http://schemas.microsoft.com/office/powerpoint/2010/main" val="410256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0288" y="277974"/>
            <a:ext cx="238760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00" dirty="0"/>
              <a:t>Bias:</a:t>
            </a:r>
            <a:r>
              <a:rPr sz="1400" spc="-45" dirty="0"/>
              <a:t> </a:t>
            </a:r>
            <a:r>
              <a:rPr sz="1400" spc="-40" dirty="0"/>
              <a:t>What</a:t>
            </a:r>
            <a:r>
              <a:rPr sz="1400" spc="-45" dirty="0"/>
              <a:t> </a:t>
            </a:r>
            <a:r>
              <a:rPr sz="1400" spc="-35" dirty="0"/>
              <a:t>do</a:t>
            </a:r>
            <a:r>
              <a:rPr sz="1400" spc="-45" dirty="0"/>
              <a:t> we</a:t>
            </a:r>
            <a:r>
              <a:rPr sz="1400" spc="-55" dirty="0"/>
              <a:t> </a:t>
            </a:r>
            <a:r>
              <a:rPr sz="1400" spc="-65" dirty="0"/>
              <a:t>mean</a:t>
            </a:r>
            <a:r>
              <a:rPr sz="1400" spc="-40" dirty="0"/>
              <a:t> </a:t>
            </a:r>
            <a:r>
              <a:rPr sz="1400" spc="-65" dirty="0"/>
              <a:t>by</a:t>
            </a:r>
            <a:r>
              <a:rPr sz="1400" spc="-50" dirty="0"/>
              <a:t> </a:t>
            </a:r>
            <a:r>
              <a:rPr sz="1400" spc="-40" dirty="0"/>
              <a:t>bias?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164435" y="527926"/>
            <a:ext cx="2685415" cy="162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2870" indent="-90170">
              <a:lnSpc>
                <a:spcPct val="100000"/>
              </a:lnSpc>
              <a:spcBef>
                <a:spcPts val="130"/>
              </a:spcBef>
              <a:buChar char="•"/>
              <a:tabLst>
                <a:tab pos="102870" algn="l"/>
              </a:tabLst>
            </a:pPr>
            <a:r>
              <a:rPr sz="550" spc="-20" dirty="0">
                <a:latin typeface="Arial"/>
                <a:cs typeface="Arial"/>
              </a:rPr>
              <a:t>Statistical</a:t>
            </a:r>
            <a:r>
              <a:rPr sz="550" spc="3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theory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(not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further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covered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here)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•"/>
              <a:tabLst>
                <a:tab pos="249554" algn="l"/>
              </a:tabLst>
            </a:pPr>
            <a:r>
              <a:rPr sz="550" spc="-25" dirty="0">
                <a:latin typeface="Arial"/>
                <a:cs typeface="Arial"/>
              </a:rPr>
              <a:t>Sample</a:t>
            </a:r>
            <a:r>
              <a:rPr sz="550" spc="-10" dirty="0">
                <a:latin typeface="Arial"/>
                <a:cs typeface="Arial"/>
              </a:rPr>
              <a:t> variation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40"/>
              </a:spcBef>
              <a:buChar char="•"/>
              <a:tabLst>
                <a:tab pos="249554" algn="l"/>
              </a:tabLst>
            </a:pPr>
            <a:r>
              <a:rPr sz="550" spc="-10" dirty="0">
                <a:latin typeface="Arial"/>
                <a:cs typeface="Arial"/>
              </a:rPr>
              <a:t>Estimation: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if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expected value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45" dirty="0">
                <a:latin typeface="Arial"/>
                <a:cs typeface="Arial"/>
              </a:rPr>
              <a:t>=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true </a:t>
            </a:r>
            <a:r>
              <a:rPr sz="550" spc="-20" dirty="0">
                <a:latin typeface="Arial"/>
                <a:cs typeface="Arial"/>
              </a:rPr>
              <a:t>value,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estimator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-10" dirty="0">
                <a:latin typeface="Arial"/>
                <a:cs typeface="Arial"/>
              </a:rPr>
              <a:t> unbiased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•"/>
              <a:tabLst>
                <a:tab pos="249554" algn="l"/>
              </a:tabLst>
            </a:pPr>
            <a:r>
              <a:rPr sz="550" spc="-10" dirty="0">
                <a:latin typeface="Arial"/>
                <a:cs typeface="Arial"/>
              </a:rPr>
              <a:t>Asymptotically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unbiased</a:t>
            </a:r>
            <a:r>
              <a:rPr sz="550" dirty="0">
                <a:latin typeface="Arial"/>
                <a:cs typeface="Arial"/>
              </a:rPr>
              <a:t> if </a:t>
            </a:r>
            <a:r>
              <a:rPr sz="550" spc="-10" dirty="0">
                <a:latin typeface="Arial"/>
                <a:cs typeface="Arial"/>
              </a:rPr>
              <a:t>value </a:t>
            </a:r>
            <a:r>
              <a:rPr sz="550" spc="-25" dirty="0">
                <a:latin typeface="Arial"/>
                <a:cs typeface="Arial"/>
              </a:rPr>
              <a:t>converges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true</a:t>
            </a:r>
            <a:r>
              <a:rPr sz="550" spc="-10" dirty="0">
                <a:latin typeface="Arial"/>
                <a:cs typeface="Arial"/>
              </a:rPr>
              <a:t> value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if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55" dirty="0">
                <a:latin typeface="STIXGeneral"/>
                <a:cs typeface="STIXGeneral"/>
              </a:rPr>
              <a:t>𝑛</a:t>
            </a:r>
            <a:r>
              <a:rPr sz="550" spc="200" dirty="0">
                <a:latin typeface="STIXGeneral"/>
                <a:cs typeface="STIXGeneral"/>
              </a:rPr>
              <a:t> </a:t>
            </a:r>
            <a:r>
              <a:rPr sz="550" dirty="0">
                <a:latin typeface="STIXGeneral"/>
                <a:cs typeface="STIXGeneral"/>
              </a:rPr>
              <a:t>→</a:t>
            </a:r>
            <a:r>
              <a:rPr sz="550" spc="15" dirty="0">
                <a:latin typeface="STIXGeneral"/>
                <a:cs typeface="STIXGeneral"/>
              </a:rPr>
              <a:t> </a:t>
            </a:r>
            <a:r>
              <a:rPr sz="550" spc="-50" dirty="0">
                <a:latin typeface="STIXGeneral"/>
                <a:cs typeface="STIXGeneral"/>
              </a:rPr>
              <a:t>∞</a:t>
            </a:r>
            <a:r>
              <a:rPr sz="550" spc="500" dirty="0">
                <a:latin typeface="STIXGeneral"/>
                <a:cs typeface="STIXGeneral"/>
              </a:rPr>
              <a:t> </a:t>
            </a:r>
            <a:endParaRPr sz="550">
              <a:latin typeface="STIXGeneral"/>
              <a:cs typeface="STIXGener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•"/>
              <a:tabLst>
                <a:tab pos="249554" algn="l"/>
              </a:tabLst>
            </a:pPr>
            <a:r>
              <a:rPr sz="550" spc="-25" dirty="0">
                <a:latin typeface="Arial"/>
                <a:cs typeface="Arial"/>
              </a:rPr>
              <a:t>Bias‐variance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trade‐off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prediction</a:t>
            </a:r>
            <a:endParaRPr sz="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buFont typeface="Arial"/>
              <a:buChar char="•"/>
            </a:pP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buChar char="•"/>
              <a:tabLst>
                <a:tab pos="102870" algn="l"/>
              </a:tabLst>
            </a:pPr>
            <a:r>
              <a:rPr sz="550" spc="-10" dirty="0">
                <a:latin typeface="Arial"/>
                <a:cs typeface="Arial"/>
              </a:rPr>
              <a:t>Publication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(not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further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covered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here)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550">
              <a:latin typeface="Arial"/>
              <a:cs typeface="Arial"/>
            </a:endParaRPr>
          </a:p>
          <a:p>
            <a:pPr marL="102235" marR="522605" indent="-90170">
              <a:lnSpc>
                <a:spcPct val="105400"/>
              </a:lnSpc>
              <a:spcBef>
                <a:spcPts val="5"/>
              </a:spcBef>
              <a:buChar char="•"/>
              <a:tabLst>
                <a:tab pos="104775" algn="l"/>
              </a:tabLst>
            </a:pPr>
            <a:r>
              <a:rPr sz="550" spc="-35" dirty="0">
                <a:latin typeface="Arial"/>
                <a:cs typeface="Arial"/>
              </a:rPr>
              <a:t>Bias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due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“distorting”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true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relationships: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https://catalogofbias.org/</a:t>
            </a:r>
            <a:r>
              <a:rPr sz="550" spc="500" dirty="0">
                <a:solidFill>
                  <a:srgbClr val="0000FF"/>
                </a:solidFill>
                <a:latin typeface="Arial"/>
                <a:cs typeface="Arial"/>
              </a:rPr>
              <a:t> 	</a:t>
            </a:r>
            <a:r>
              <a:rPr sz="550" spc="-20" dirty="0">
                <a:latin typeface="Arial"/>
                <a:cs typeface="Arial"/>
              </a:rPr>
              <a:t>(CEBM/University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Oxford)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40"/>
              </a:spcBef>
              <a:buChar char="•"/>
              <a:tabLst>
                <a:tab pos="249554" algn="l"/>
              </a:tabLst>
            </a:pPr>
            <a:r>
              <a:rPr sz="550" spc="-30" dirty="0">
                <a:latin typeface="Arial"/>
                <a:cs typeface="Arial"/>
              </a:rPr>
              <a:t>E.g.,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confounding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incl.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“confounding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by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indication”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•"/>
              <a:tabLst>
                <a:tab pos="249554" algn="l"/>
              </a:tabLst>
            </a:pPr>
            <a:r>
              <a:rPr sz="550" spc="-30" dirty="0">
                <a:latin typeface="Arial"/>
                <a:cs typeface="Arial"/>
              </a:rPr>
              <a:t>E.g.,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selection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(incl.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“immortal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time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bias”)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•"/>
              <a:tabLst>
                <a:tab pos="249554" algn="l"/>
              </a:tabLst>
            </a:pPr>
            <a:r>
              <a:rPr sz="550" spc="-30" dirty="0">
                <a:latin typeface="Arial"/>
                <a:cs typeface="Arial"/>
              </a:rPr>
              <a:t>E.g.,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measurement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bias/assessment</a:t>
            </a:r>
            <a:r>
              <a:rPr sz="550" spc="3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40"/>
              </a:spcBef>
              <a:buChar char="•"/>
              <a:tabLst>
                <a:tab pos="249554" algn="l"/>
              </a:tabLst>
            </a:pPr>
            <a:r>
              <a:rPr sz="550" spc="-25" dirty="0">
                <a:latin typeface="Arial"/>
                <a:cs typeface="Arial"/>
              </a:rPr>
              <a:t>(…)</a:t>
            </a:r>
            <a:endParaRPr sz="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550">
              <a:latin typeface="Arial"/>
              <a:cs typeface="Arial"/>
            </a:endParaRPr>
          </a:p>
          <a:p>
            <a:pPr marL="102235" marR="5080" indent="-90170">
              <a:lnSpc>
                <a:spcPct val="102400"/>
              </a:lnSpc>
              <a:buChar char="•"/>
              <a:tabLst>
                <a:tab pos="104775" algn="l"/>
              </a:tabLst>
            </a:pPr>
            <a:r>
              <a:rPr sz="550" spc="-35" dirty="0">
                <a:latin typeface="Arial"/>
                <a:cs typeface="Arial"/>
              </a:rPr>
              <a:t>Bias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analysis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(E‐values!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‐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VanderWeele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65" dirty="0">
                <a:latin typeface="Arial"/>
                <a:cs typeface="Arial"/>
              </a:rPr>
              <a:t>TJ,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Ding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75" dirty="0">
                <a:latin typeface="Arial"/>
                <a:cs typeface="Arial"/>
              </a:rPr>
              <a:t>P.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Sensitivity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Analysis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in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Observational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Research:</a:t>
            </a:r>
            <a:r>
              <a:rPr sz="450" spc="500" dirty="0">
                <a:latin typeface="Arial"/>
                <a:cs typeface="Arial"/>
              </a:rPr>
              <a:t> 	</a:t>
            </a:r>
            <a:r>
              <a:rPr sz="450" spc="-20" dirty="0">
                <a:latin typeface="Arial"/>
                <a:cs typeface="Arial"/>
              </a:rPr>
              <a:t>Introducing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E‐Value.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Ann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Intern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Med.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2017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Aug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15;167(4):268‐274.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doi: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10.7326/M16‐2607.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Epub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2017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Jul</a:t>
            </a:r>
            <a:endParaRPr sz="450">
              <a:latin typeface="Arial"/>
              <a:cs typeface="Arial"/>
            </a:endParaRPr>
          </a:p>
          <a:p>
            <a:pPr marL="104775">
              <a:lnSpc>
                <a:spcPts val="490"/>
              </a:lnSpc>
            </a:pPr>
            <a:r>
              <a:rPr sz="450" spc="-30" dirty="0">
                <a:latin typeface="Arial"/>
                <a:cs typeface="Arial"/>
              </a:rPr>
              <a:t>11.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PMID: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28693043.)</a:t>
            </a:r>
            <a:endParaRPr sz="450">
              <a:latin typeface="Arial"/>
              <a:cs typeface="Arial"/>
            </a:endParaRPr>
          </a:p>
          <a:p>
            <a:pPr marL="2557780">
              <a:lnSpc>
                <a:spcPts val="370"/>
              </a:lnSpc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10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299" y="281021"/>
            <a:ext cx="222885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/>
              <a:t>“Distorting”</a:t>
            </a:r>
            <a:r>
              <a:rPr sz="1400" spc="-50" dirty="0"/>
              <a:t> </a:t>
            </a:r>
            <a:r>
              <a:rPr sz="1400" dirty="0"/>
              <a:t>true</a:t>
            </a:r>
            <a:r>
              <a:rPr sz="1400" spc="-65" dirty="0"/>
              <a:t> </a:t>
            </a:r>
            <a:r>
              <a:rPr sz="1400" spc="-25" dirty="0"/>
              <a:t>relationships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382382" y="627748"/>
            <a:ext cx="2271395" cy="7334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"/>
                <a:cs typeface="Arial"/>
              </a:rPr>
              <a:t>What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dirty="0">
                <a:latin typeface="Arial"/>
                <a:cs typeface="Arial"/>
              </a:rPr>
              <a:t> “true </a:t>
            </a:r>
            <a:r>
              <a:rPr sz="550" spc="-10" dirty="0">
                <a:latin typeface="Arial"/>
                <a:cs typeface="Arial"/>
              </a:rPr>
              <a:t>relationship”?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Arial"/>
              <a:cs typeface="Arial"/>
            </a:endParaRPr>
          </a:p>
          <a:p>
            <a:pPr marL="12700" marR="137160">
              <a:lnSpc>
                <a:spcPct val="105500"/>
              </a:lnSpc>
            </a:pPr>
            <a:r>
              <a:rPr sz="550" spc="-25" dirty="0">
                <a:latin typeface="Arial"/>
                <a:cs typeface="Arial"/>
              </a:rPr>
              <a:t>Example: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What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true </a:t>
            </a:r>
            <a:r>
              <a:rPr sz="550" spc="-20" dirty="0">
                <a:latin typeface="Arial"/>
                <a:cs typeface="Arial"/>
              </a:rPr>
              <a:t>odds</a:t>
            </a:r>
            <a:r>
              <a:rPr sz="550" dirty="0">
                <a:latin typeface="Arial"/>
                <a:cs typeface="Arial"/>
              </a:rPr>
              <a:t> ratio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45" dirty="0">
                <a:latin typeface="Arial"/>
                <a:cs typeface="Arial"/>
              </a:rPr>
              <a:t>(OR)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specific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exposure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50" dirty="0">
                <a:latin typeface="Arial"/>
                <a:cs typeface="Arial"/>
              </a:rPr>
              <a:t>a</a:t>
            </a:r>
            <a:r>
              <a:rPr sz="550" spc="50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specific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event?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550">
              <a:latin typeface="Arial"/>
              <a:cs typeface="Arial"/>
            </a:endParaRPr>
          </a:p>
          <a:p>
            <a:pPr marL="12700" marR="5080">
              <a:lnSpc>
                <a:spcPct val="105400"/>
              </a:lnSpc>
              <a:spcBef>
                <a:spcPts val="5"/>
              </a:spcBef>
            </a:pPr>
            <a:r>
              <a:rPr sz="550" spc="-10" dirty="0">
                <a:latin typeface="Arial"/>
                <a:cs typeface="Arial"/>
              </a:rPr>
              <a:t>Operational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definition: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35" dirty="0">
                <a:latin typeface="Arial"/>
                <a:cs typeface="Arial"/>
              </a:rPr>
              <a:t>The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true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65" dirty="0">
                <a:latin typeface="Arial"/>
                <a:cs typeface="Arial"/>
              </a:rPr>
              <a:t>OR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 </a:t>
            </a:r>
            <a:r>
              <a:rPr sz="550" spc="-20" dirty="0">
                <a:latin typeface="Arial"/>
                <a:cs typeface="Arial"/>
              </a:rPr>
              <a:t>odds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ratio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that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would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be</a:t>
            </a:r>
            <a:r>
              <a:rPr sz="550" spc="50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observed</a:t>
            </a:r>
            <a:r>
              <a:rPr sz="550" dirty="0">
                <a:latin typeface="Arial"/>
                <a:cs typeface="Arial"/>
              </a:rPr>
              <a:t> in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perfectly</a:t>
            </a:r>
            <a:r>
              <a:rPr sz="5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executed</a:t>
            </a:r>
            <a:r>
              <a:rPr sz="55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randomized</a:t>
            </a:r>
            <a:r>
              <a:rPr sz="55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clinical</a:t>
            </a:r>
            <a:r>
              <a:rPr sz="5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trial</a:t>
            </a:r>
            <a:r>
              <a:rPr sz="55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550" spc="-60" dirty="0">
                <a:latin typeface="Arial"/>
                <a:cs typeface="Arial"/>
              </a:rPr>
              <a:t>(RCT)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that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large</a:t>
            </a:r>
            <a:r>
              <a:rPr sz="550" spc="50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enough</a:t>
            </a:r>
            <a:r>
              <a:rPr sz="550" dirty="0">
                <a:latin typeface="Arial"/>
                <a:cs typeface="Arial"/>
              </a:rPr>
              <a:t> to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make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sample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variation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practically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unimportant.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11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425" y="304646"/>
            <a:ext cx="24980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“Distorting”</a:t>
            </a:r>
            <a:r>
              <a:rPr spc="-5" dirty="0"/>
              <a:t> </a:t>
            </a:r>
            <a:r>
              <a:rPr spc="-20" dirty="0"/>
              <a:t>true</a:t>
            </a:r>
            <a:r>
              <a:rPr spc="-10" dirty="0"/>
              <a:t> </a:t>
            </a:r>
            <a:r>
              <a:rPr spc="-60" dirty="0"/>
              <a:t>relationships</a:t>
            </a:r>
            <a:r>
              <a:rPr spc="-5" dirty="0"/>
              <a:t> </a:t>
            </a:r>
            <a:r>
              <a:rPr spc="-2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437" y="538594"/>
            <a:ext cx="2224405" cy="12642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35" dirty="0">
                <a:latin typeface="Arial"/>
                <a:cs typeface="Arial"/>
              </a:rPr>
              <a:t>The</a:t>
            </a:r>
            <a:r>
              <a:rPr sz="550" dirty="0">
                <a:latin typeface="Arial"/>
                <a:cs typeface="Arial"/>
              </a:rPr>
              <a:t> following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aspects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have</a:t>
            </a:r>
            <a:r>
              <a:rPr sz="550" dirty="0">
                <a:latin typeface="Arial"/>
                <a:cs typeface="Arial"/>
              </a:rPr>
              <a:t> to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addressed: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buChar char="•"/>
              <a:tabLst>
                <a:tab pos="102870" algn="l"/>
              </a:tabLst>
            </a:pPr>
            <a:r>
              <a:rPr sz="550" spc="-20" dirty="0">
                <a:latin typeface="Arial"/>
                <a:cs typeface="Arial"/>
              </a:rPr>
              <a:t>Selection</a:t>
            </a:r>
            <a:r>
              <a:rPr sz="550" spc="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</a:t>
            </a:r>
            <a:endParaRPr sz="550">
              <a:latin typeface="Arial"/>
              <a:cs typeface="Arial"/>
            </a:endParaRPr>
          </a:p>
          <a:p>
            <a:pPr marL="102235" marR="5080" indent="-90170">
              <a:lnSpc>
                <a:spcPct val="105500"/>
              </a:lnSpc>
              <a:buChar char="•"/>
              <a:tabLst>
                <a:tab pos="104775" algn="l"/>
              </a:tabLst>
            </a:pPr>
            <a:r>
              <a:rPr sz="550" spc="-10" dirty="0">
                <a:latin typeface="Arial"/>
                <a:cs typeface="Arial"/>
              </a:rPr>
              <a:t>Measurement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(misclassification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–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outcome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or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covariate;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exposure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20" dirty="0">
                <a:latin typeface="Arial"/>
                <a:cs typeface="Arial"/>
              </a:rPr>
              <a:t>misclassification;</a:t>
            </a:r>
            <a:r>
              <a:rPr sz="550" spc="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systematically</a:t>
            </a:r>
            <a:r>
              <a:rPr sz="550" spc="5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missing</a:t>
            </a:r>
            <a:r>
              <a:rPr sz="550" spc="4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activities/episodes,</a:t>
            </a:r>
            <a:r>
              <a:rPr sz="550" spc="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e.g.,</a:t>
            </a:r>
            <a:r>
              <a:rPr sz="550" spc="4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in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dirty="0">
                <a:latin typeface="Arial"/>
                <a:cs typeface="Arial"/>
              </a:rPr>
              <a:t>activity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data;</a:t>
            </a:r>
            <a:r>
              <a:rPr sz="550" spc="-10" dirty="0">
                <a:latin typeface="Arial"/>
                <a:cs typeface="Arial"/>
              </a:rPr>
              <a:t> recall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bias, </a:t>
            </a:r>
            <a:r>
              <a:rPr sz="550" spc="-10" dirty="0">
                <a:latin typeface="Arial"/>
                <a:cs typeface="Arial"/>
              </a:rPr>
              <a:t>telescoping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bias, etc.)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35"/>
              </a:spcBef>
              <a:buChar char="•"/>
              <a:tabLst>
                <a:tab pos="102870" algn="l"/>
              </a:tabLst>
            </a:pPr>
            <a:r>
              <a:rPr sz="550" spc="-10" dirty="0">
                <a:latin typeface="Arial"/>
                <a:cs typeface="Arial"/>
              </a:rPr>
              <a:t>Blinding/masking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evaluators</a:t>
            </a:r>
            <a:endParaRPr sz="550">
              <a:latin typeface="Arial"/>
              <a:cs typeface="Arial"/>
            </a:endParaRPr>
          </a:p>
          <a:p>
            <a:pPr marL="102235" marR="213995" indent="-90170">
              <a:lnSpc>
                <a:spcPct val="105400"/>
              </a:lnSpc>
              <a:buChar char="•"/>
              <a:tabLst>
                <a:tab pos="104775" algn="l"/>
              </a:tabLst>
            </a:pPr>
            <a:r>
              <a:rPr sz="550" spc="-50" dirty="0">
                <a:latin typeface="Arial"/>
                <a:cs typeface="Arial"/>
              </a:rPr>
              <a:t>Cases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 </a:t>
            </a:r>
            <a:r>
              <a:rPr sz="550" spc="-10" dirty="0">
                <a:latin typeface="Arial"/>
                <a:cs typeface="Arial"/>
              </a:rPr>
              <a:t>non‐cases/controls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need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identical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ways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10" dirty="0">
                <a:latin typeface="Arial"/>
                <a:cs typeface="Arial"/>
              </a:rPr>
              <a:t> determine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20" dirty="0">
                <a:latin typeface="Arial"/>
                <a:cs typeface="Arial"/>
              </a:rPr>
              <a:t>covariates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outcomes!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35"/>
              </a:spcBef>
              <a:buChar char="•"/>
              <a:tabLst>
                <a:tab pos="102870" algn="l"/>
              </a:tabLst>
            </a:pPr>
            <a:r>
              <a:rPr sz="550" dirty="0">
                <a:latin typeface="Arial"/>
                <a:cs typeface="Arial"/>
              </a:rPr>
              <a:t>“Immortal time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bias”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time‐to‐event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analyses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45"/>
              </a:spcBef>
              <a:buChar char="•"/>
              <a:tabLst>
                <a:tab pos="102870" algn="l"/>
              </a:tabLst>
            </a:pPr>
            <a:r>
              <a:rPr sz="550" dirty="0">
                <a:latin typeface="Arial"/>
                <a:cs typeface="Arial"/>
              </a:rPr>
              <a:t>Differential</a:t>
            </a:r>
            <a:r>
              <a:rPr sz="550" spc="-3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loss‐to‐follow‐up</a:t>
            </a:r>
            <a:endParaRPr sz="550">
              <a:latin typeface="Arial"/>
              <a:cs typeface="Arial"/>
            </a:endParaRPr>
          </a:p>
          <a:p>
            <a:pPr marL="102235" marR="70485" indent="-90170">
              <a:lnSpc>
                <a:spcPct val="105500"/>
              </a:lnSpc>
              <a:buChar char="•"/>
              <a:tabLst>
                <a:tab pos="104775" algn="l"/>
              </a:tabLst>
            </a:pPr>
            <a:r>
              <a:rPr sz="550" dirty="0">
                <a:latin typeface="Arial"/>
                <a:cs typeface="Arial"/>
              </a:rPr>
              <a:t>“Artefacts”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due to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utilizing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existing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data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different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purpose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(e.g.,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dirty="0">
                <a:latin typeface="Arial"/>
                <a:cs typeface="Arial"/>
              </a:rPr>
              <a:t>billing data; </a:t>
            </a:r>
            <a:r>
              <a:rPr sz="550" spc="-10" dirty="0">
                <a:latin typeface="Arial"/>
                <a:cs typeface="Arial"/>
              </a:rPr>
              <a:t>medical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prescription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data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determine </a:t>
            </a:r>
            <a:r>
              <a:rPr sz="550" spc="-10" dirty="0">
                <a:latin typeface="Arial"/>
                <a:cs typeface="Arial"/>
              </a:rPr>
              <a:t>adherence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to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10" dirty="0">
                <a:latin typeface="Arial"/>
                <a:cs typeface="Arial"/>
              </a:rPr>
              <a:t>medication)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12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425" y="285596"/>
            <a:ext cx="2498090" cy="222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20" dirty="0"/>
              <a:t>“Distorting”</a:t>
            </a:r>
            <a:r>
              <a:rPr spc="-5" dirty="0"/>
              <a:t> </a:t>
            </a:r>
            <a:r>
              <a:rPr spc="-20" dirty="0"/>
              <a:t>true</a:t>
            </a:r>
            <a:r>
              <a:rPr spc="-10" dirty="0"/>
              <a:t> </a:t>
            </a:r>
            <a:r>
              <a:rPr spc="-60" dirty="0"/>
              <a:t>relationships</a:t>
            </a:r>
            <a:r>
              <a:rPr spc="-5" dirty="0"/>
              <a:t> </a:t>
            </a:r>
            <a:r>
              <a:rPr spc="-2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5422" y="538594"/>
            <a:ext cx="2299970" cy="133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20" dirty="0">
                <a:latin typeface="Arial"/>
                <a:cs typeface="Arial"/>
              </a:rPr>
              <a:t>Related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 </a:t>
            </a:r>
            <a:r>
              <a:rPr sz="550" spc="-10" dirty="0">
                <a:latin typeface="Arial"/>
                <a:cs typeface="Arial"/>
              </a:rPr>
              <a:t>data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analysis: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buChar char="•"/>
              <a:tabLst>
                <a:tab pos="102870" algn="l"/>
              </a:tabLst>
            </a:pPr>
            <a:r>
              <a:rPr sz="550" spc="-10" dirty="0">
                <a:latin typeface="Arial"/>
                <a:cs typeface="Arial"/>
              </a:rPr>
              <a:t>Collection/extraction</a:t>
            </a:r>
            <a:r>
              <a:rPr sz="550" spc="8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6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data</a:t>
            </a:r>
            <a:endParaRPr sz="550">
              <a:latin typeface="Arial"/>
              <a:cs typeface="Arial"/>
            </a:endParaRPr>
          </a:p>
          <a:p>
            <a:pPr marL="102235" marR="93345" indent="-90170">
              <a:lnSpc>
                <a:spcPct val="102400"/>
              </a:lnSpc>
              <a:spcBef>
                <a:spcPts val="20"/>
              </a:spcBef>
              <a:buChar char="•"/>
              <a:tabLst>
                <a:tab pos="104775" algn="l"/>
              </a:tabLst>
            </a:pPr>
            <a:r>
              <a:rPr sz="550" spc="-20" dirty="0">
                <a:latin typeface="Arial"/>
                <a:cs typeface="Arial"/>
              </a:rPr>
              <a:t>Should</a:t>
            </a:r>
            <a:r>
              <a:rPr sz="550" dirty="0">
                <a:latin typeface="Arial"/>
                <a:cs typeface="Arial"/>
              </a:rPr>
              <a:t> the </a:t>
            </a:r>
            <a:r>
              <a:rPr sz="550" spc="-10" dirty="0">
                <a:latin typeface="Arial"/>
                <a:cs typeface="Arial"/>
              </a:rPr>
              <a:t>analyst</a:t>
            </a:r>
            <a:r>
              <a:rPr sz="550" dirty="0">
                <a:latin typeface="Arial"/>
                <a:cs typeface="Arial"/>
              </a:rPr>
              <a:t> be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blinded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 treatment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group?</a:t>
            </a:r>
            <a:r>
              <a:rPr sz="550" spc="-4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(“Group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A”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vs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“Group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B”</a:t>
            </a:r>
            <a:r>
              <a:rPr sz="450" spc="500" dirty="0">
                <a:latin typeface="Arial"/>
                <a:cs typeface="Arial"/>
              </a:rPr>
              <a:t> 	</a:t>
            </a:r>
            <a:r>
              <a:rPr sz="450" spc="-25" dirty="0">
                <a:latin typeface="Arial"/>
                <a:cs typeface="Arial"/>
              </a:rPr>
              <a:t>instead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explicit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“Treatment”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“Control”)</a:t>
            </a:r>
            <a:endParaRPr sz="4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20"/>
              </a:spcBef>
              <a:buChar char="•"/>
              <a:tabLst>
                <a:tab pos="102870" algn="l"/>
              </a:tabLst>
            </a:pPr>
            <a:r>
              <a:rPr sz="550" dirty="0">
                <a:latin typeface="Arial"/>
                <a:cs typeface="Arial"/>
              </a:rPr>
              <a:t>Unintentional </a:t>
            </a:r>
            <a:r>
              <a:rPr sz="550" spc="-10" dirty="0">
                <a:latin typeface="Arial"/>
                <a:cs typeface="Arial"/>
              </a:rPr>
              <a:t>programming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errors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35"/>
              </a:spcBef>
              <a:buChar char="•"/>
              <a:tabLst>
                <a:tab pos="102870" algn="l"/>
              </a:tabLst>
            </a:pPr>
            <a:r>
              <a:rPr sz="550" spc="-10" dirty="0">
                <a:latin typeface="Arial"/>
                <a:cs typeface="Arial"/>
              </a:rPr>
              <a:t>Undetected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problems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with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convergence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 computational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algorithms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35"/>
              </a:spcBef>
              <a:buChar char="•"/>
              <a:tabLst>
                <a:tab pos="102870" algn="l"/>
              </a:tabLst>
            </a:pPr>
            <a:r>
              <a:rPr sz="550" spc="-10" dirty="0">
                <a:latin typeface="Arial"/>
                <a:cs typeface="Arial"/>
              </a:rPr>
              <a:t>Validation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 the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data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incl.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approaches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unusual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observations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45"/>
              </a:spcBef>
              <a:buChar char="•"/>
              <a:tabLst>
                <a:tab pos="102870" algn="l"/>
              </a:tabLst>
            </a:pPr>
            <a:r>
              <a:rPr sz="550" dirty="0">
                <a:latin typeface="Arial"/>
                <a:cs typeface="Arial"/>
              </a:rPr>
              <a:t>“fishing </a:t>
            </a:r>
            <a:r>
              <a:rPr sz="550" spc="-10" dirty="0">
                <a:latin typeface="Arial"/>
                <a:cs typeface="Arial"/>
              </a:rPr>
              <a:t>expeditions”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(and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multiplicity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testing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general)</a:t>
            </a:r>
            <a:endParaRPr sz="550">
              <a:latin typeface="Arial"/>
              <a:cs typeface="Arial"/>
            </a:endParaRPr>
          </a:p>
          <a:p>
            <a:pPr marL="102870" indent="-90170">
              <a:lnSpc>
                <a:spcPct val="100000"/>
              </a:lnSpc>
              <a:spcBef>
                <a:spcPts val="35"/>
              </a:spcBef>
              <a:buChar char="•"/>
              <a:tabLst>
                <a:tab pos="102870" algn="l"/>
              </a:tabLst>
            </a:pPr>
            <a:r>
              <a:rPr sz="550" spc="-30" dirty="0">
                <a:latin typeface="Arial"/>
                <a:cs typeface="Arial"/>
              </a:rPr>
              <a:t>Any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form of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“P‐value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maximization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approaches”,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such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35" dirty="0">
                <a:latin typeface="Arial"/>
                <a:cs typeface="Arial"/>
              </a:rPr>
              <a:t>as</a:t>
            </a:r>
            <a:endParaRPr sz="550">
              <a:latin typeface="Arial"/>
              <a:cs typeface="Arial"/>
            </a:endParaRPr>
          </a:p>
          <a:p>
            <a:pPr marL="249554" marR="362585" lvl="1" indent="-89535">
              <a:lnSpc>
                <a:spcPct val="105500"/>
              </a:lnSpc>
              <a:buChar char="•"/>
              <a:tabLst>
                <a:tab pos="251460" algn="l"/>
              </a:tabLst>
            </a:pPr>
            <a:r>
              <a:rPr sz="550" spc="-10" dirty="0">
                <a:latin typeface="Arial"/>
                <a:cs typeface="Arial"/>
              </a:rPr>
              <a:t>thresholds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continuous</a:t>
            </a:r>
            <a:r>
              <a:rPr sz="550" spc="3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variables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achieve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“maximal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10" dirty="0">
                <a:latin typeface="Arial"/>
                <a:cs typeface="Arial"/>
              </a:rPr>
              <a:t>significance”</a:t>
            </a:r>
            <a:endParaRPr sz="550">
              <a:latin typeface="Arial"/>
              <a:cs typeface="Arial"/>
            </a:endParaRPr>
          </a:p>
          <a:p>
            <a:pPr marL="248920" marR="126364" lvl="1" indent="-89535">
              <a:lnSpc>
                <a:spcPct val="105400"/>
              </a:lnSpc>
              <a:buChar char="•"/>
              <a:tabLst>
                <a:tab pos="251460" algn="l"/>
              </a:tabLst>
            </a:pPr>
            <a:r>
              <a:rPr sz="550" spc="-20" dirty="0">
                <a:latin typeface="Arial"/>
                <a:cs typeface="Arial"/>
              </a:rPr>
              <a:t>picking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definitions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 </a:t>
            </a:r>
            <a:r>
              <a:rPr sz="550" spc="-10" dirty="0">
                <a:latin typeface="Arial"/>
                <a:cs typeface="Arial"/>
              </a:rPr>
              <a:t>events,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exposure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measures,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etc.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based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on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10" dirty="0">
                <a:latin typeface="Arial"/>
                <a:cs typeface="Arial"/>
              </a:rPr>
              <a:t>resulting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“significance”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•"/>
              <a:tabLst>
                <a:tab pos="249554" algn="l"/>
              </a:tabLst>
            </a:pPr>
            <a:r>
              <a:rPr sz="550" spc="-10" dirty="0">
                <a:latin typeface="Arial"/>
                <a:cs typeface="Arial"/>
              </a:rPr>
              <a:t>etc., etc.,…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430" y="2022212"/>
            <a:ext cx="186563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10" dirty="0">
                <a:latin typeface="Arial"/>
                <a:cs typeface="Arial"/>
              </a:rPr>
              <a:t>Make </a:t>
            </a:r>
            <a:r>
              <a:rPr sz="550" spc="-20" dirty="0">
                <a:latin typeface="Arial"/>
                <a:cs typeface="Arial"/>
              </a:rPr>
              <a:t>sure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your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statistical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plan </a:t>
            </a:r>
            <a:r>
              <a:rPr sz="550" spc="-20" dirty="0">
                <a:latin typeface="Arial"/>
                <a:cs typeface="Arial"/>
              </a:rPr>
              <a:t>does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not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raise</a:t>
            </a:r>
            <a:r>
              <a:rPr sz="550" spc="-10" dirty="0">
                <a:latin typeface="Arial"/>
                <a:cs typeface="Arial"/>
              </a:rPr>
              <a:t> these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concerns!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13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0497" y="325217"/>
            <a:ext cx="210756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20" dirty="0"/>
              <a:t>Intend‐to‐treat</a:t>
            </a:r>
            <a:r>
              <a:rPr sz="1400" spc="-5" dirty="0"/>
              <a:t> </a:t>
            </a:r>
            <a:r>
              <a:rPr sz="1400" spc="-80" dirty="0"/>
              <a:t>analysis</a:t>
            </a:r>
            <a:r>
              <a:rPr sz="1400" spc="-15" dirty="0"/>
              <a:t> </a:t>
            </a:r>
            <a:r>
              <a:rPr sz="1400" spc="-45" dirty="0"/>
              <a:t>(ITT)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12318" y="661592"/>
            <a:ext cx="2796540" cy="17621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98450" indent="-109220">
              <a:lnSpc>
                <a:spcPct val="100000"/>
              </a:lnSpc>
              <a:spcBef>
                <a:spcPts val="254"/>
              </a:spcBef>
              <a:buChar char="•"/>
              <a:tabLst>
                <a:tab pos="298450" algn="l"/>
              </a:tabLst>
            </a:pPr>
            <a:r>
              <a:rPr sz="1000" spc="-35" dirty="0">
                <a:latin typeface="Arial"/>
                <a:cs typeface="Arial"/>
              </a:rPr>
              <a:t>Evaluation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participants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90" dirty="0">
                <a:latin typeface="Arial"/>
                <a:cs typeface="Arial"/>
              </a:rPr>
              <a:t>as</a:t>
            </a:r>
            <a:r>
              <a:rPr sz="1000" spc="-10" dirty="0">
                <a:latin typeface="Arial"/>
                <a:cs typeface="Arial"/>
              </a:rPr>
              <a:t> randomized</a:t>
            </a:r>
            <a:endParaRPr sz="1000">
              <a:latin typeface="Arial"/>
              <a:cs typeface="Arial"/>
            </a:endParaRPr>
          </a:p>
          <a:p>
            <a:pPr marL="298450" indent="-109220">
              <a:lnSpc>
                <a:spcPct val="100000"/>
              </a:lnSpc>
              <a:spcBef>
                <a:spcPts val="160"/>
              </a:spcBef>
              <a:buChar char="•"/>
              <a:tabLst>
                <a:tab pos="298450" algn="l"/>
              </a:tabLst>
            </a:pPr>
            <a:r>
              <a:rPr sz="1000" spc="-35" dirty="0">
                <a:latin typeface="Arial"/>
                <a:cs typeface="Arial"/>
              </a:rPr>
              <a:t>Protects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against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bias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due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e.g.,</a:t>
            </a:r>
            <a:endParaRPr sz="1000">
              <a:latin typeface="Arial"/>
              <a:cs typeface="Arial"/>
            </a:endParaRPr>
          </a:p>
          <a:p>
            <a:pPr marL="427990" lvl="1" indent="-90805">
              <a:lnSpc>
                <a:spcPct val="100000"/>
              </a:lnSpc>
              <a:spcBef>
                <a:spcPts val="130"/>
              </a:spcBef>
              <a:buChar char="–"/>
              <a:tabLst>
                <a:tab pos="427990" algn="l"/>
              </a:tabLst>
            </a:pPr>
            <a:r>
              <a:rPr sz="900" spc="-20" dirty="0">
                <a:latin typeface="Arial"/>
                <a:cs typeface="Arial"/>
              </a:rPr>
              <a:t>differential </a:t>
            </a:r>
            <a:r>
              <a:rPr sz="900" spc="-60" dirty="0">
                <a:latin typeface="Arial"/>
                <a:cs typeface="Arial"/>
              </a:rPr>
              <a:t>loss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follow‐up</a:t>
            </a:r>
            <a:endParaRPr sz="900">
              <a:latin typeface="Arial"/>
              <a:cs typeface="Arial"/>
            </a:endParaRPr>
          </a:p>
          <a:p>
            <a:pPr marL="427990" lvl="1" indent="-90805">
              <a:lnSpc>
                <a:spcPct val="100000"/>
              </a:lnSpc>
              <a:spcBef>
                <a:spcPts val="110"/>
              </a:spcBef>
              <a:buChar char="–"/>
              <a:tabLst>
                <a:tab pos="427990" algn="l"/>
              </a:tabLst>
            </a:pPr>
            <a:r>
              <a:rPr sz="900" spc="-20" dirty="0">
                <a:latin typeface="Arial"/>
                <a:cs typeface="Arial"/>
              </a:rPr>
              <a:t>differential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adherence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the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treatment</a:t>
            </a:r>
            <a:endParaRPr sz="900">
              <a:latin typeface="Arial"/>
              <a:cs typeface="Arial"/>
            </a:endParaRPr>
          </a:p>
          <a:p>
            <a:pPr marL="298450" indent="-109220">
              <a:lnSpc>
                <a:spcPct val="100000"/>
              </a:lnSpc>
              <a:spcBef>
                <a:spcPts val="150"/>
              </a:spcBef>
              <a:buChar char="•"/>
              <a:tabLst>
                <a:tab pos="298450" algn="l"/>
              </a:tabLst>
            </a:pPr>
            <a:r>
              <a:rPr sz="1000" spc="-60" dirty="0">
                <a:latin typeface="Arial"/>
                <a:cs typeface="Arial"/>
              </a:rPr>
              <a:t>Breaks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down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missing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data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present!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98450" marR="9525" indent="-109220">
              <a:lnSpc>
                <a:spcPts val="1120"/>
              </a:lnSpc>
              <a:buChar char="•"/>
              <a:tabLst>
                <a:tab pos="299720" algn="l"/>
              </a:tabLst>
            </a:pPr>
            <a:r>
              <a:rPr sz="1000" spc="-10" dirty="0">
                <a:latin typeface="Arial"/>
                <a:cs typeface="Arial"/>
              </a:rPr>
              <a:t>Often </a:t>
            </a:r>
            <a:r>
              <a:rPr sz="1000" spc="-25" dirty="0">
                <a:latin typeface="Arial"/>
                <a:cs typeface="Arial"/>
              </a:rPr>
              <a:t>combined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 “per‐protocol”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“as‐ 	</a:t>
            </a:r>
            <a:r>
              <a:rPr sz="1000" dirty="0">
                <a:latin typeface="Arial"/>
                <a:cs typeface="Arial"/>
              </a:rPr>
              <a:t>treated”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analysis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750" spc="-40" dirty="0">
                <a:latin typeface="Arial"/>
                <a:cs typeface="Arial"/>
              </a:rPr>
              <a:t>(see</a:t>
            </a:r>
            <a:r>
              <a:rPr sz="750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Hulley</a:t>
            </a:r>
            <a:r>
              <a:rPr sz="750" spc="-2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et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all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30" dirty="0">
                <a:latin typeface="Arial"/>
                <a:cs typeface="Arial"/>
              </a:rPr>
              <a:t>ch.</a:t>
            </a:r>
            <a:r>
              <a:rPr sz="750" spc="-25" dirty="0">
                <a:latin typeface="Arial"/>
                <a:cs typeface="Arial"/>
              </a:rPr>
              <a:t> 11)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7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14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252525"/>
                </a:solidFill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727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0"/>
              </a:spcBef>
            </a:pPr>
            <a:r>
              <a:rPr spc="-55" dirty="0"/>
              <a:t>Clustering/grouping</a:t>
            </a:r>
            <a:r>
              <a:rPr spc="-35" dirty="0"/>
              <a:t> </a:t>
            </a:r>
            <a:r>
              <a:rPr spc="-10" dirty="0"/>
              <a:t>of</a:t>
            </a:r>
            <a:r>
              <a:rPr spc="-25" dirty="0"/>
              <a:t> </a:t>
            </a:r>
            <a:r>
              <a:rPr spc="-50" dirty="0"/>
              <a:t>observations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65" y="679556"/>
            <a:ext cx="2586355" cy="129413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1285" marR="347980" indent="-109220">
              <a:lnSpc>
                <a:spcPts val="1040"/>
              </a:lnSpc>
              <a:spcBef>
                <a:spcPts val="234"/>
              </a:spcBef>
              <a:buChar char="•"/>
              <a:tabLst>
                <a:tab pos="122555" algn="l"/>
              </a:tabLst>
            </a:pPr>
            <a:r>
              <a:rPr sz="950" spc="-60" dirty="0">
                <a:latin typeface="Arial"/>
                <a:cs typeface="Arial"/>
              </a:rPr>
              <a:t>Is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there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any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grouping </a:t>
            </a:r>
            <a:r>
              <a:rPr sz="950" spc="-20" dirty="0">
                <a:latin typeface="Arial"/>
                <a:cs typeface="Arial"/>
              </a:rPr>
              <a:t>structure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you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 	</a:t>
            </a:r>
            <a:r>
              <a:rPr sz="950" spc="-35" dirty="0">
                <a:latin typeface="Arial"/>
                <a:cs typeface="Arial"/>
              </a:rPr>
              <a:t>account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for?</a:t>
            </a:r>
            <a:endParaRPr sz="950">
              <a:latin typeface="Arial"/>
              <a:cs typeface="Arial"/>
            </a:endParaRPr>
          </a:p>
          <a:p>
            <a:pPr marL="121285" marR="20955" indent="-109220">
              <a:lnSpc>
                <a:spcPts val="1040"/>
              </a:lnSpc>
              <a:spcBef>
                <a:spcPts val="240"/>
              </a:spcBef>
              <a:buChar char="•"/>
              <a:tabLst>
                <a:tab pos="122555" algn="l"/>
              </a:tabLst>
            </a:pPr>
            <a:r>
              <a:rPr sz="950" spc="-25" dirty="0">
                <a:latin typeface="Arial"/>
                <a:cs typeface="Arial"/>
              </a:rPr>
              <a:t>Group/cluster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randomization?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(Contamination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of 	</a:t>
            </a:r>
            <a:r>
              <a:rPr sz="950" spc="-40" dirty="0">
                <a:latin typeface="Arial"/>
                <a:cs typeface="Arial"/>
              </a:rPr>
              <a:t>groups;</a:t>
            </a:r>
            <a:r>
              <a:rPr sz="950" dirty="0">
                <a:latin typeface="Arial"/>
                <a:cs typeface="Arial"/>
              </a:rPr>
              <a:t> not </a:t>
            </a:r>
            <a:r>
              <a:rPr sz="950" spc="-30" dirty="0">
                <a:latin typeface="Arial"/>
                <a:cs typeface="Arial"/>
              </a:rPr>
              <a:t>practical</a:t>
            </a:r>
            <a:r>
              <a:rPr sz="950" dirty="0">
                <a:latin typeface="Arial"/>
                <a:cs typeface="Arial"/>
              </a:rPr>
              <a:t> to </a:t>
            </a:r>
            <a:r>
              <a:rPr sz="950" spc="-25" dirty="0">
                <a:latin typeface="Arial"/>
                <a:cs typeface="Arial"/>
              </a:rPr>
              <a:t>individually</a:t>
            </a:r>
            <a:r>
              <a:rPr sz="950" spc="-10" dirty="0">
                <a:latin typeface="Arial"/>
                <a:cs typeface="Arial"/>
              </a:rPr>
              <a:t> randomize)</a:t>
            </a:r>
            <a:endParaRPr sz="950">
              <a:latin typeface="Arial"/>
              <a:cs typeface="Arial"/>
            </a:endParaRPr>
          </a:p>
          <a:p>
            <a:pPr marL="121285" marR="5080" indent="-109220">
              <a:lnSpc>
                <a:spcPct val="91700"/>
              </a:lnSpc>
              <a:spcBef>
                <a:spcPts val="219"/>
              </a:spcBef>
              <a:buChar char="•"/>
              <a:tabLst>
                <a:tab pos="122555" algn="l"/>
              </a:tabLst>
            </a:pPr>
            <a:r>
              <a:rPr sz="950" spc="-25" dirty="0">
                <a:latin typeface="Arial"/>
                <a:cs typeface="Arial"/>
              </a:rPr>
              <a:t>Adjustment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other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grouping structures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(e.g., 	</a:t>
            </a:r>
            <a:r>
              <a:rPr sz="950" spc="-45" dirty="0">
                <a:latin typeface="Arial"/>
                <a:cs typeface="Arial"/>
              </a:rPr>
              <a:t>physician</a:t>
            </a:r>
            <a:r>
              <a:rPr sz="950" spc="-20" dirty="0">
                <a:latin typeface="Arial"/>
                <a:cs typeface="Arial"/>
              </a:rPr>
              <a:t> office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even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when</a:t>
            </a:r>
            <a:r>
              <a:rPr sz="950" spc="-10" dirty="0">
                <a:latin typeface="Arial"/>
                <a:cs typeface="Arial"/>
              </a:rPr>
              <a:t> individually 	</a:t>
            </a:r>
            <a:r>
              <a:rPr sz="950" spc="-35" dirty="0">
                <a:latin typeface="Arial"/>
                <a:cs typeface="Arial"/>
              </a:rPr>
              <a:t>randomized)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can/should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addressed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	</a:t>
            </a:r>
            <a:r>
              <a:rPr sz="950" spc="-60" dirty="0">
                <a:latin typeface="Arial"/>
                <a:cs typeface="Arial"/>
              </a:rPr>
              <a:t>analysis?</a:t>
            </a:r>
            <a:r>
              <a:rPr sz="950" spc="-25" dirty="0">
                <a:latin typeface="Arial"/>
                <a:cs typeface="Arial"/>
              </a:rPr>
              <a:t> (Often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form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mixed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effects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models 	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grouping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structure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being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random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effect)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15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" algn="ctr">
              <a:lnSpc>
                <a:spcPts val="1555"/>
              </a:lnSpc>
              <a:spcBef>
                <a:spcPts val="90"/>
              </a:spcBef>
            </a:pPr>
            <a:r>
              <a:rPr spc="-75" dirty="0"/>
              <a:t>Pre‐planned</a:t>
            </a:r>
            <a:r>
              <a:rPr spc="-5" dirty="0"/>
              <a:t> </a:t>
            </a:r>
            <a:r>
              <a:rPr spc="-25" dirty="0"/>
              <a:t>vs.</a:t>
            </a:r>
          </a:p>
          <a:p>
            <a:pPr marL="635" algn="ctr">
              <a:lnSpc>
                <a:spcPts val="1555"/>
              </a:lnSpc>
            </a:pPr>
            <a:r>
              <a:rPr spc="-90" dirty="0"/>
              <a:t>ad</a:t>
            </a:r>
            <a:r>
              <a:rPr spc="-50" dirty="0"/>
              <a:t> </a:t>
            </a:r>
            <a:r>
              <a:rPr spc="-75" dirty="0"/>
              <a:t>hoc</a:t>
            </a:r>
            <a:r>
              <a:rPr spc="-45" dirty="0"/>
              <a:t> </a:t>
            </a:r>
            <a:r>
              <a:rPr spc="-75" dirty="0"/>
              <a:t>subgroup</a:t>
            </a:r>
            <a:r>
              <a:rPr spc="-50" dirty="0"/>
              <a:t> </a:t>
            </a:r>
            <a:r>
              <a:rPr spc="-70" dirty="0"/>
              <a:t>analyses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52" y="667364"/>
            <a:ext cx="2529840" cy="138620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1285" marR="177165" indent="-109220" algn="just">
              <a:lnSpc>
                <a:spcPts val="930"/>
              </a:lnSpc>
              <a:spcBef>
                <a:spcPts val="320"/>
              </a:spcBef>
              <a:buChar char="•"/>
              <a:tabLst>
                <a:tab pos="122555" algn="l"/>
              </a:tabLst>
            </a:pPr>
            <a:r>
              <a:rPr sz="950" spc="-95" dirty="0">
                <a:latin typeface="Arial"/>
                <a:cs typeface="Arial"/>
              </a:rPr>
              <a:t>Ad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hoc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analyses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 </a:t>
            </a:r>
            <a:r>
              <a:rPr sz="950" spc="-60" dirty="0">
                <a:latin typeface="Arial"/>
                <a:cs typeface="Arial"/>
              </a:rPr>
              <a:t>be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made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and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should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be 	</a:t>
            </a:r>
            <a:r>
              <a:rPr sz="950" spc="-45" dirty="0">
                <a:latin typeface="Arial"/>
                <a:cs typeface="Arial"/>
              </a:rPr>
              <a:t>acknowledged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(e.g.,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when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safety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issues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arise 	</a:t>
            </a:r>
            <a:r>
              <a:rPr sz="950" spc="-20" dirty="0">
                <a:latin typeface="Arial"/>
                <a:cs typeface="Arial"/>
              </a:rPr>
              <a:t>during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trial)</a:t>
            </a:r>
            <a:endParaRPr sz="950">
              <a:latin typeface="Arial"/>
              <a:cs typeface="Arial"/>
            </a:endParaRPr>
          </a:p>
          <a:p>
            <a:pPr marL="121285" marR="5080" indent="-109220" algn="just">
              <a:lnSpc>
                <a:spcPts val="930"/>
              </a:lnSpc>
              <a:spcBef>
                <a:spcPts val="229"/>
              </a:spcBef>
              <a:buChar char="•"/>
              <a:tabLst>
                <a:tab pos="122555" algn="l"/>
              </a:tabLst>
            </a:pPr>
            <a:r>
              <a:rPr sz="950" spc="-45" dirty="0">
                <a:latin typeface="Arial"/>
                <a:cs typeface="Arial"/>
              </a:rPr>
              <a:t>Pre‐plan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what </a:t>
            </a:r>
            <a:r>
              <a:rPr sz="950" spc="-75" dirty="0">
                <a:latin typeface="Arial"/>
                <a:cs typeface="Arial"/>
              </a:rPr>
              <a:t>is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important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you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and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adjust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for 	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multiplicity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testing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accordingly</a:t>
            </a:r>
            <a:endParaRPr sz="950">
              <a:latin typeface="Arial"/>
              <a:cs typeface="Arial"/>
            </a:endParaRPr>
          </a:p>
          <a:p>
            <a:pPr marL="149860" indent="-137160" algn="just">
              <a:lnSpc>
                <a:spcPts val="1135"/>
              </a:lnSpc>
              <a:spcBef>
                <a:spcPts val="25"/>
              </a:spcBef>
              <a:buChar char="•"/>
              <a:tabLst>
                <a:tab pos="149860" algn="l"/>
              </a:tabLst>
            </a:pPr>
            <a:r>
              <a:rPr sz="950" spc="-40" dirty="0">
                <a:latin typeface="Arial"/>
                <a:cs typeface="Arial"/>
              </a:rPr>
              <a:t>Think</a:t>
            </a:r>
            <a:r>
              <a:rPr sz="950" spc="-20" dirty="0">
                <a:latin typeface="Arial"/>
                <a:cs typeface="Arial"/>
              </a:rPr>
              <a:t> about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details,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e.g.:</a:t>
            </a:r>
            <a:endParaRPr sz="950">
              <a:latin typeface="Arial"/>
              <a:cs typeface="Arial"/>
            </a:endParaRPr>
          </a:p>
          <a:p>
            <a:pPr marL="251460" marR="62865" lvl="1" indent="-91440">
              <a:lnSpc>
                <a:spcPct val="79400"/>
              </a:lnSpc>
              <a:spcBef>
                <a:spcPts val="209"/>
              </a:spcBef>
              <a:buChar char="–"/>
              <a:tabLst>
                <a:tab pos="251460" algn="l"/>
              </a:tabLst>
            </a:pPr>
            <a:r>
              <a:rPr sz="850" spc="-105" dirty="0">
                <a:latin typeface="Arial"/>
                <a:cs typeface="Arial"/>
              </a:rPr>
              <a:t>ANOVA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with </a:t>
            </a:r>
            <a:r>
              <a:rPr sz="850" spc="-45" dirty="0">
                <a:latin typeface="Arial"/>
                <a:cs typeface="Arial"/>
              </a:rPr>
              <a:t>post‐hoc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60" dirty="0">
                <a:latin typeface="Arial"/>
                <a:cs typeface="Arial"/>
              </a:rPr>
              <a:t>analysis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-55" dirty="0">
                <a:latin typeface="Arial"/>
                <a:cs typeface="Arial"/>
              </a:rPr>
              <a:t>using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80" dirty="0">
                <a:latin typeface="Arial"/>
                <a:cs typeface="Arial"/>
              </a:rPr>
              <a:t>Tukey’s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honest </a:t>
            </a:r>
            <a:r>
              <a:rPr sz="850" spc="-40" dirty="0">
                <a:latin typeface="Arial"/>
                <a:cs typeface="Arial"/>
              </a:rPr>
              <a:t>significant</a:t>
            </a:r>
            <a:r>
              <a:rPr sz="850" spc="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difference</a:t>
            </a:r>
            <a:endParaRPr sz="850">
              <a:latin typeface="Arial"/>
              <a:cs typeface="Arial"/>
            </a:endParaRPr>
          </a:p>
          <a:p>
            <a:pPr marL="251460" marR="356235" lvl="1" indent="-91440">
              <a:lnSpc>
                <a:spcPct val="79100"/>
              </a:lnSpc>
              <a:spcBef>
                <a:spcPts val="200"/>
              </a:spcBef>
              <a:buChar char="–"/>
              <a:tabLst>
                <a:tab pos="251460" algn="l"/>
              </a:tabLst>
            </a:pPr>
            <a:r>
              <a:rPr sz="850" spc="-40" dirty="0">
                <a:latin typeface="Arial"/>
                <a:cs typeface="Arial"/>
              </a:rPr>
              <a:t>Dunnett's</a:t>
            </a:r>
            <a:r>
              <a:rPr sz="850" spc="-45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test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40" dirty="0">
                <a:latin typeface="Arial"/>
                <a:cs typeface="Arial"/>
              </a:rPr>
              <a:t>adjust</a:t>
            </a:r>
            <a:r>
              <a:rPr sz="850" spc="-3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for </a:t>
            </a:r>
            <a:r>
              <a:rPr sz="850" spc="-85" dirty="0">
                <a:latin typeface="Arial"/>
                <a:cs typeface="Arial"/>
              </a:rPr>
              <a:t>a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single </a:t>
            </a:r>
            <a:r>
              <a:rPr sz="850" spc="-35" dirty="0">
                <a:latin typeface="Arial"/>
                <a:cs typeface="Arial"/>
              </a:rPr>
              <a:t>comparison/control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45" dirty="0">
                <a:latin typeface="Arial"/>
                <a:cs typeface="Arial"/>
              </a:rPr>
              <a:t>group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but </a:t>
            </a:r>
            <a:r>
              <a:rPr sz="850" spc="-60" dirty="0">
                <a:latin typeface="Arial"/>
                <a:cs typeface="Arial"/>
              </a:rPr>
              <a:t>several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active intervention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groups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16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1873" y="196439"/>
            <a:ext cx="142176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75" dirty="0"/>
              <a:t>Fishing</a:t>
            </a:r>
            <a:r>
              <a:rPr sz="1400" spc="-50" dirty="0"/>
              <a:t> </a:t>
            </a:r>
            <a:r>
              <a:rPr sz="1400" spc="-40" dirty="0"/>
              <a:t>expeditions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13374" y="458584"/>
            <a:ext cx="2715260" cy="1353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6230">
              <a:lnSpc>
                <a:spcPct val="100000"/>
              </a:lnSpc>
              <a:spcBef>
                <a:spcPts val="130"/>
              </a:spcBef>
            </a:pPr>
            <a:r>
              <a:rPr sz="550" dirty="0">
                <a:latin typeface="Arial"/>
                <a:cs typeface="Arial"/>
              </a:rPr>
              <a:t>“Throw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everything</a:t>
            </a:r>
            <a:r>
              <a:rPr sz="550" dirty="0">
                <a:latin typeface="Arial"/>
                <a:cs typeface="Arial"/>
              </a:rPr>
              <a:t> in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 </a:t>
            </a:r>
            <a:r>
              <a:rPr sz="550" spc="-10" dirty="0">
                <a:latin typeface="Arial"/>
                <a:cs typeface="Arial"/>
              </a:rPr>
              <a:t>kitchen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sink</a:t>
            </a:r>
            <a:r>
              <a:rPr sz="550" dirty="0">
                <a:latin typeface="Arial"/>
                <a:cs typeface="Arial"/>
              </a:rPr>
              <a:t> to the wall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see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what </a:t>
            </a:r>
            <a:r>
              <a:rPr sz="550" spc="-10" dirty="0">
                <a:latin typeface="Arial"/>
                <a:cs typeface="Arial"/>
              </a:rPr>
              <a:t>sticks”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550" spc="-20" dirty="0">
                <a:latin typeface="Arial"/>
                <a:cs typeface="Arial"/>
              </a:rPr>
              <a:t>Here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what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can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stick: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550">
              <a:latin typeface="Arial"/>
              <a:cs typeface="Arial"/>
            </a:endParaRPr>
          </a:p>
          <a:p>
            <a:pPr marL="12700" marR="154940">
              <a:lnSpc>
                <a:spcPct val="105500"/>
              </a:lnSpc>
            </a:pPr>
            <a:r>
              <a:rPr sz="550" spc="-35" dirty="0">
                <a:latin typeface="Arial"/>
                <a:cs typeface="Arial"/>
              </a:rPr>
              <a:t>Facts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about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Abraham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Lincoln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and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John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Fitzgerald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Kennedy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their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assassinations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in</a:t>
            </a:r>
            <a:r>
              <a:rPr sz="550" spc="50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1865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1963,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respectively. </a:t>
            </a:r>
            <a:r>
              <a:rPr sz="550" spc="-40" dirty="0">
                <a:latin typeface="Arial"/>
                <a:cs typeface="Arial"/>
              </a:rPr>
              <a:t>Jones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 Muirhead</a:t>
            </a:r>
            <a:r>
              <a:rPr sz="550" spc="13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(2012)</a:t>
            </a:r>
            <a:r>
              <a:rPr sz="550" dirty="0">
                <a:latin typeface="Arial"/>
                <a:cs typeface="Arial"/>
              </a:rPr>
              <a:t> found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following:</a:t>
            </a:r>
            <a:endParaRPr sz="5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21285" algn="l"/>
              </a:tabLst>
            </a:pPr>
            <a:r>
              <a:rPr sz="550" spc="-25" dirty="0">
                <a:latin typeface="Arial"/>
                <a:cs typeface="Arial"/>
              </a:rPr>
              <a:t>They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were elected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100 </a:t>
            </a:r>
            <a:r>
              <a:rPr sz="550" spc="-30" dirty="0">
                <a:latin typeface="Arial"/>
                <a:cs typeface="Arial"/>
              </a:rPr>
              <a:t>years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apart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(1860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 </a:t>
            </a:r>
            <a:r>
              <a:rPr sz="550" spc="-10" dirty="0">
                <a:latin typeface="Arial"/>
                <a:cs typeface="Arial"/>
              </a:rPr>
              <a:t>1960)</a:t>
            </a:r>
            <a:endParaRPr sz="5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21285" algn="l"/>
              </a:tabLst>
            </a:pPr>
            <a:r>
              <a:rPr sz="550" spc="-25" dirty="0">
                <a:latin typeface="Arial"/>
                <a:cs typeface="Arial"/>
              </a:rPr>
              <a:t>They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were</a:t>
            </a:r>
            <a:r>
              <a:rPr sz="550" dirty="0">
                <a:latin typeface="Arial"/>
                <a:cs typeface="Arial"/>
              </a:rPr>
              <a:t> both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assassinated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on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Friday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 the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presence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 their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wives</a:t>
            </a:r>
            <a:endParaRPr sz="5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35"/>
              </a:spcBef>
              <a:buAutoNum type="arabicPeriod"/>
              <a:tabLst>
                <a:tab pos="121285" algn="l"/>
              </a:tabLst>
            </a:pPr>
            <a:r>
              <a:rPr sz="550" spc="-20" dirty="0">
                <a:latin typeface="Arial"/>
                <a:cs typeface="Arial"/>
              </a:rPr>
              <a:t>Lincoln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was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shot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 </a:t>
            </a:r>
            <a:r>
              <a:rPr sz="550" spc="-30" dirty="0">
                <a:solidFill>
                  <a:srgbClr val="FF0000"/>
                </a:solidFill>
                <a:latin typeface="Arial"/>
                <a:cs typeface="Arial"/>
              </a:rPr>
              <a:t>Ford</a:t>
            </a:r>
            <a:r>
              <a:rPr sz="550" spc="-30" dirty="0">
                <a:latin typeface="Arial"/>
                <a:cs typeface="Arial"/>
              </a:rPr>
              <a:t>’s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Theatre;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Kennedy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was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shot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0" dirty="0">
                <a:solidFill>
                  <a:srgbClr val="FF0000"/>
                </a:solidFill>
                <a:latin typeface="Arial"/>
                <a:cs typeface="Arial"/>
              </a:rPr>
              <a:t>Ford</a:t>
            </a:r>
            <a:r>
              <a:rPr sz="5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car.</a:t>
            </a:r>
            <a:endParaRPr sz="550">
              <a:latin typeface="Arial"/>
              <a:cs typeface="Arial"/>
            </a:endParaRPr>
          </a:p>
          <a:p>
            <a:pPr marL="121285" marR="184785" indent="-108585">
              <a:lnSpc>
                <a:spcPts val="700"/>
              </a:lnSpc>
              <a:spcBef>
                <a:spcPts val="30"/>
              </a:spcBef>
              <a:buAutoNum type="arabicPeriod"/>
              <a:tabLst>
                <a:tab pos="123189" algn="l"/>
              </a:tabLst>
            </a:pPr>
            <a:r>
              <a:rPr sz="550" dirty="0">
                <a:latin typeface="Arial"/>
                <a:cs typeface="Arial"/>
              </a:rPr>
              <a:t>Both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40" dirty="0">
                <a:latin typeface="Arial"/>
                <a:cs typeface="Arial"/>
              </a:rPr>
              <a:t>assassins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were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known</a:t>
            </a:r>
            <a:r>
              <a:rPr sz="550" spc="-10" dirty="0">
                <a:latin typeface="Arial"/>
                <a:cs typeface="Arial"/>
              </a:rPr>
              <a:t> by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three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names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–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John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Wilkes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Booth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Lee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Harvey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25" dirty="0">
                <a:latin typeface="Arial"/>
                <a:cs typeface="Arial"/>
              </a:rPr>
              <a:t>Oswald,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with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15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letters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each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complete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name.</a:t>
            </a:r>
            <a:endParaRPr sz="5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21285" algn="l"/>
              </a:tabLst>
            </a:pPr>
            <a:r>
              <a:rPr sz="550" dirty="0">
                <a:latin typeface="Arial"/>
                <a:cs typeface="Arial"/>
              </a:rPr>
              <a:t>Booth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shot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Lincoln</a:t>
            </a:r>
            <a:r>
              <a:rPr sz="550" dirty="0">
                <a:latin typeface="Arial"/>
                <a:cs typeface="Arial"/>
              </a:rPr>
              <a:t> in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theatre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 fled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-10" dirty="0">
                <a:latin typeface="Arial"/>
                <a:cs typeface="Arial"/>
              </a:rPr>
              <a:t> warehouse;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Oswald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shot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Kennedy</a:t>
            </a:r>
            <a:r>
              <a:rPr sz="550" dirty="0">
                <a:latin typeface="Arial"/>
                <a:cs typeface="Arial"/>
              </a:rPr>
              <a:t> from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50" dirty="0">
                <a:latin typeface="Arial"/>
                <a:cs typeface="Arial"/>
              </a:rPr>
              <a:t>a</a:t>
            </a:r>
            <a:endParaRPr sz="550">
              <a:latin typeface="Arial"/>
              <a:cs typeface="Arial"/>
            </a:endParaRPr>
          </a:p>
          <a:p>
            <a:pPr marL="123189">
              <a:lnSpc>
                <a:spcPct val="100000"/>
              </a:lnSpc>
              <a:spcBef>
                <a:spcPts val="35"/>
              </a:spcBef>
            </a:pPr>
            <a:r>
              <a:rPr sz="550" spc="-10" dirty="0">
                <a:latin typeface="Arial"/>
                <a:cs typeface="Arial"/>
              </a:rPr>
              <a:t>warehouse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and </a:t>
            </a:r>
            <a:r>
              <a:rPr sz="550" dirty="0">
                <a:latin typeface="Arial"/>
                <a:cs typeface="Arial"/>
              </a:rPr>
              <a:t>fled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theatre.</a:t>
            </a:r>
            <a:endParaRPr sz="550">
              <a:latin typeface="Arial"/>
              <a:cs typeface="Arial"/>
            </a:endParaRPr>
          </a:p>
          <a:p>
            <a:pPr marL="121285" marR="5080" indent="-108585">
              <a:lnSpc>
                <a:spcPct val="105500"/>
              </a:lnSpc>
              <a:buAutoNum type="arabicPeriod" startAt="6"/>
              <a:tabLst>
                <a:tab pos="123189" algn="l"/>
              </a:tabLst>
            </a:pPr>
            <a:r>
              <a:rPr sz="550" dirty="0">
                <a:latin typeface="Arial"/>
                <a:cs typeface="Arial"/>
              </a:rPr>
              <a:t>Both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succeeding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vice‐presidents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named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Johnson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(Andrew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Lyndon),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with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13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letters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their </a:t>
            </a:r>
            <a:r>
              <a:rPr sz="550" spc="-20" dirty="0">
                <a:latin typeface="Arial"/>
                <a:cs typeface="Arial"/>
              </a:rPr>
              <a:t>names</a:t>
            </a:r>
            <a:r>
              <a:rPr sz="550" dirty="0">
                <a:latin typeface="Arial"/>
                <a:cs typeface="Arial"/>
              </a:rPr>
              <a:t> and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born</a:t>
            </a:r>
            <a:r>
              <a:rPr sz="550" spc="-10" dirty="0">
                <a:latin typeface="Arial"/>
                <a:cs typeface="Arial"/>
              </a:rPr>
              <a:t> 100 </a:t>
            </a:r>
            <a:r>
              <a:rPr sz="550" spc="-30" dirty="0">
                <a:latin typeface="Arial"/>
                <a:cs typeface="Arial"/>
              </a:rPr>
              <a:t>years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apart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(1808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 </a:t>
            </a:r>
            <a:r>
              <a:rPr sz="550" spc="-10" dirty="0">
                <a:latin typeface="Arial"/>
                <a:cs typeface="Arial"/>
              </a:rPr>
              <a:t>1908).</a:t>
            </a:r>
            <a:endParaRPr sz="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378" y="1874390"/>
            <a:ext cx="2368550" cy="2914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40" dirty="0">
                <a:latin typeface="Arial"/>
                <a:cs typeface="Arial"/>
              </a:rPr>
              <a:t>Can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this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be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coincidence?</a:t>
            </a:r>
            <a:endParaRPr sz="550">
              <a:latin typeface="Arial"/>
              <a:cs typeface="Arial"/>
            </a:endParaRPr>
          </a:p>
          <a:p>
            <a:pPr marL="12700" marR="5080">
              <a:lnSpc>
                <a:spcPct val="105500"/>
              </a:lnSpc>
            </a:pPr>
            <a:r>
              <a:rPr sz="550" spc="-45" dirty="0">
                <a:latin typeface="Arial"/>
                <a:cs typeface="Arial"/>
              </a:rPr>
              <a:t>See</a:t>
            </a:r>
            <a:r>
              <a:rPr sz="550" spc="-25" dirty="0">
                <a:latin typeface="Arial"/>
                <a:cs typeface="Arial"/>
              </a:rPr>
              <a:t> </a:t>
            </a:r>
            <a:r>
              <a:rPr sz="550" spc="-40" dirty="0">
                <a:latin typeface="Arial"/>
                <a:cs typeface="Arial"/>
              </a:rPr>
              <a:t>Jones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Muirhead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(2012):</a:t>
            </a:r>
            <a:r>
              <a:rPr sz="550" spc="500" dirty="0">
                <a:latin typeface="Arial"/>
                <a:cs typeface="Arial"/>
              </a:rPr>
              <a:t> </a:t>
            </a:r>
            <a:r>
              <a:rPr sz="5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https://rss.onlinelibrary.wiley.com/doi/full/10.1111/j.1740‐9713.2012.00545.x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17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473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14"/>
              </a:spcBef>
            </a:pPr>
            <a:r>
              <a:rPr sz="1400" spc="-155" dirty="0"/>
              <a:t>You</a:t>
            </a:r>
            <a:r>
              <a:rPr sz="1400" spc="-45" dirty="0"/>
              <a:t> </a:t>
            </a:r>
            <a:r>
              <a:rPr sz="1400" spc="-95" dirty="0"/>
              <a:t>can</a:t>
            </a:r>
            <a:r>
              <a:rPr sz="1400" spc="-45" dirty="0"/>
              <a:t> </a:t>
            </a:r>
            <a:r>
              <a:rPr sz="1400" spc="-65" dirty="0"/>
              <a:t>easily</a:t>
            </a:r>
            <a:r>
              <a:rPr sz="1400" spc="-45" dirty="0"/>
              <a:t> </a:t>
            </a:r>
            <a:r>
              <a:rPr sz="1400" spc="-35" dirty="0"/>
              <a:t>do</a:t>
            </a:r>
            <a:r>
              <a:rPr sz="1400" spc="-50" dirty="0"/>
              <a:t> </a:t>
            </a:r>
            <a:r>
              <a:rPr sz="1400" spc="-10" dirty="0"/>
              <a:t>better!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265811" y="811387"/>
            <a:ext cx="2413000" cy="441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-25" dirty="0">
                <a:latin typeface="Arial"/>
                <a:cs typeface="Arial"/>
              </a:rPr>
              <a:t>Follow</a:t>
            </a:r>
            <a:r>
              <a:rPr sz="750" spc="-10" dirty="0">
                <a:latin typeface="Arial"/>
                <a:cs typeface="Arial"/>
              </a:rPr>
              <a:t> this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principle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to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avoid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the</a:t>
            </a:r>
            <a:r>
              <a:rPr sz="750" spc="-10" dirty="0">
                <a:latin typeface="Arial"/>
                <a:cs typeface="Arial"/>
              </a:rPr>
              <a:t> worst</a:t>
            </a:r>
            <a:r>
              <a:rPr sz="750" spc="-1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pitfalls: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900" b="1" i="1" spc="-50" dirty="0">
                <a:latin typeface="Arial"/>
                <a:cs typeface="Arial"/>
              </a:rPr>
              <a:t>“Draw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spc="-70" dirty="0">
                <a:latin typeface="Arial"/>
                <a:cs typeface="Arial"/>
              </a:rPr>
              <a:t>your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spc="-85" dirty="0">
                <a:latin typeface="Arial"/>
                <a:cs typeface="Arial"/>
              </a:rPr>
              <a:t>assumptions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spc="-60" dirty="0">
                <a:latin typeface="Arial"/>
                <a:cs typeface="Arial"/>
              </a:rPr>
              <a:t>before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spc="-70" dirty="0">
                <a:latin typeface="Arial"/>
                <a:cs typeface="Arial"/>
              </a:rPr>
              <a:t>your</a:t>
            </a:r>
            <a:r>
              <a:rPr sz="900" b="1" i="1" spc="-30" dirty="0">
                <a:latin typeface="Arial"/>
                <a:cs typeface="Arial"/>
              </a:rPr>
              <a:t> </a:t>
            </a:r>
            <a:r>
              <a:rPr sz="900" b="1" i="1" spc="-75" dirty="0">
                <a:latin typeface="Arial"/>
                <a:cs typeface="Arial"/>
              </a:rPr>
              <a:t>conclusions.”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450" spc="-20" dirty="0">
                <a:latin typeface="Arial"/>
                <a:cs typeface="Arial"/>
              </a:rPr>
              <a:t>Miguel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Hernán,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Prof.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Biostatistics</a:t>
            </a:r>
            <a:r>
              <a:rPr sz="450" spc="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Epidemiology,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Harvard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CAUSALab</a:t>
            </a:r>
            <a:endParaRPr sz="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18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8577" y="222350"/>
            <a:ext cx="2351405" cy="419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94410" marR="5080" indent="-982344">
              <a:lnSpc>
                <a:spcPts val="1550"/>
              </a:lnSpc>
              <a:spcBef>
                <a:spcPts val="150"/>
              </a:spcBef>
            </a:pPr>
            <a:r>
              <a:rPr spc="-60" dirty="0"/>
              <a:t>Heterogeneity</a:t>
            </a:r>
            <a:r>
              <a:rPr spc="-55" dirty="0"/>
              <a:t> </a:t>
            </a:r>
            <a:r>
              <a:rPr spc="-10" dirty="0"/>
              <a:t>of</a:t>
            </a:r>
            <a:r>
              <a:rPr spc="-35" dirty="0"/>
              <a:t> </a:t>
            </a:r>
            <a:r>
              <a:rPr spc="-70" dirty="0"/>
              <a:t>Treatment</a:t>
            </a:r>
            <a:r>
              <a:rPr spc="-50" dirty="0"/>
              <a:t> </a:t>
            </a:r>
            <a:r>
              <a:rPr spc="-60" dirty="0"/>
              <a:t>Effects </a:t>
            </a:r>
            <a:r>
              <a:rPr spc="-10" dirty="0"/>
              <a:t>(HTE)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442" y="649084"/>
            <a:ext cx="2619375" cy="149923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0650" marR="19050" indent="-108585">
              <a:lnSpc>
                <a:spcPts val="560"/>
              </a:lnSpc>
              <a:spcBef>
                <a:spcPts val="234"/>
              </a:spcBef>
              <a:buChar char="•"/>
              <a:tabLst>
                <a:tab pos="122555" algn="l"/>
              </a:tabLst>
            </a:pPr>
            <a:r>
              <a:rPr sz="550" spc="-45" dirty="0">
                <a:latin typeface="Arial"/>
                <a:cs typeface="Arial"/>
              </a:rPr>
              <a:t>Race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gender!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(Unless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you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have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acceptable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reason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 not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considering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these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10" dirty="0">
                <a:latin typeface="Arial"/>
                <a:cs typeface="Arial"/>
              </a:rPr>
              <a:t>variables).</a:t>
            </a:r>
            <a:endParaRPr sz="550">
              <a:latin typeface="Arial"/>
              <a:cs typeface="Arial"/>
            </a:endParaRPr>
          </a:p>
          <a:p>
            <a:pPr marL="120650" marR="13970" indent="-108585">
              <a:lnSpc>
                <a:spcPct val="80900"/>
              </a:lnSpc>
              <a:spcBef>
                <a:spcPts val="155"/>
              </a:spcBef>
              <a:buChar char="•"/>
              <a:tabLst>
                <a:tab pos="123189" algn="l"/>
              </a:tabLst>
            </a:pPr>
            <a:r>
              <a:rPr sz="550" spc="-25" dirty="0">
                <a:latin typeface="Arial"/>
                <a:cs typeface="Arial"/>
              </a:rPr>
              <a:t>NIH: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“</a:t>
            </a:r>
            <a:r>
              <a:rPr sz="450" spc="-20" dirty="0">
                <a:latin typeface="Arial"/>
                <a:cs typeface="Arial"/>
              </a:rPr>
              <a:t>The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purpose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 </a:t>
            </a:r>
            <a:r>
              <a:rPr sz="450" spc="-20" dirty="0">
                <a:latin typeface="Arial"/>
                <a:cs typeface="Arial"/>
              </a:rPr>
              <a:t>this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Notice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is</a:t>
            </a:r>
            <a:r>
              <a:rPr sz="450" dirty="0">
                <a:latin typeface="Arial"/>
                <a:cs typeface="Arial"/>
              </a:rPr>
              <a:t> to</a:t>
            </a:r>
            <a:r>
              <a:rPr sz="450" spc="-10" dirty="0">
                <a:latin typeface="Arial"/>
                <a:cs typeface="Arial"/>
              </a:rPr>
              <a:t> inform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research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community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that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NIH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is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amending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its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NIH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Policy</a:t>
            </a:r>
            <a:r>
              <a:rPr sz="450" spc="500" dirty="0">
                <a:latin typeface="Arial"/>
                <a:cs typeface="Arial"/>
              </a:rPr>
              <a:t> 	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Guidelines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on</a:t>
            </a:r>
            <a:r>
              <a:rPr sz="450" spc="-10" dirty="0">
                <a:latin typeface="Arial"/>
                <a:cs typeface="Arial"/>
              </a:rPr>
              <a:t> the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Inclusion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Women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Minorities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as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Subjects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in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Clinical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Research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to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include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50" dirty="0">
                <a:latin typeface="Arial"/>
                <a:cs typeface="Arial"/>
              </a:rPr>
              <a:t>a</a:t>
            </a:r>
            <a:r>
              <a:rPr sz="450" spc="500" dirty="0">
                <a:latin typeface="Arial"/>
                <a:cs typeface="Arial"/>
              </a:rPr>
              <a:t> 	</a:t>
            </a:r>
            <a:r>
              <a:rPr sz="450" spc="-20" dirty="0">
                <a:solidFill>
                  <a:srgbClr val="FF0000"/>
                </a:solidFill>
                <a:latin typeface="Arial"/>
                <a:cs typeface="Arial"/>
              </a:rPr>
              <a:t>requirement</a:t>
            </a:r>
            <a:r>
              <a:rPr sz="4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FF0000"/>
                </a:solidFill>
                <a:latin typeface="Arial"/>
                <a:cs typeface="Arial"/>
              </a:rPr>
              <a:t>that</a:t>
            </a:r>
            <a:r>
              <a:rPr sz="4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FF0000"/>
                </a:solidFill>
                <a:latin typeface="Arial"/>
                <a:cs typeface="Arial"/>
              </a:rPr>
              <a:t>recipients</a:t>
            </a:r>
            <a:r>
              <a:rPr sz="450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conducting</a:t>
            </a:r>
            <a:r>
              <a:rPr sz="4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applicable</a:t>
            </a:r>
            <a:r>
              <a:rPr sz="4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NIH‐defined</a:t>
            </a:r>
            <a:r>
              <a:rPr sz="4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45" dirty="0">
                <a:solidFill>
                  <a:srgbClr val="FF0000"/>
                </a:solidFill>
                <a:latin typeface="Arial"/>
                <a:cs typeface="Arial"/>
              </a:rPr>
              <a:t>Phase</a:t>
            </a:r>
            <a:r>
              <a:rPr sz="4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FF0000"/>
                </a:solidFill>
                <a:latin typeface="Arial"/>
                <a:cs typeface="Arial"/>
              </a:rPr>
              <a:t>III</a:t>
            </a:r>
            <a:r>
              <a:rPr sz="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clinical</a:t>
            </a:r>
            <a:r>
              <a:rPr sz="4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FF0000"/>
                </a:solidFill>
                <a:latin typeface="Arial"/>
                <a:cs typeface="Arial"/>
              </a:rPr>
              <a:t>trials</a:t>
            </a:r>
            <a:r>
              <a:rPr sz="45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FF0000"/>
                </a:solidFill>
                <a:latin typeface="Arial"/>
                <a:cs typeface="Arial"/>
              </a:rPr>
              <a:t>ensure</a:t>
            </a:r>
            <a:r>
              <a:rPr sz="45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results</a:t>
            </a:r>
            <a:r>
              <a:rPr sz="45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450" spc="500" dirty="0">
                <a:solidFill>
                  <a:srgbClr val="FF0000"/>
                </a:solidFill>
                <a:latin typeface="Arial"/>
                <a:cs typeface="Arial"/>
              </a:rPr>
              <a:t> 	</a:t>
            </a:r>
            <a:r>
              <a:rPr sz="450" spc="-20" dirty="0">
                <a:solidFill>
                  <a:srgbClr val="FF0000"/>
                </a:solidFill>
                <a:latin typeface="Arial"/>
                <a:cs typeface="Arial"/>
              </a:rPr>
              <a:t>valid</a:t>
            </a:r>
            <a:r>
              <a:rPr sz="4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35" dirty="0">
                <a:solidFill>
                  <a:srgbClr val="FF0000"/>
                </a:solidFill>
                <a:latin typeface="Arial"/>
                <a:cs typeface="Arial"/>
              </a:rPr>
              <a:t>analyses</a:t>
            </a:r>
            <a:r>
              <a:rPr sz="4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45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FF0000"/>
                </a:solidFill>
                <a:latin typeface="Arial"/>
                <a:cs typeface="Arial"/>
              </a:rPr>
              <a:t>sex/gender,</a:t>
            </a:r>
            <a:r>
              <a:rPr sz="45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FF0000"/>
                </a:solidFill>
                <a:latin typeface="Arial"/>
                <a:cs typeface="Arial"/>
              </a:rPr>
              <a:t>race,</a:t>
            </a:r>
            <a:r>
              <a:rPr sz="4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FF0000"/>
                </a:solidFill>
                <a:latin typeface="Arial"/>
                <a:cs typeface="Arial"/>
              </a:rPr>
              <a:t>and/or</a:t>
            </a:r>
            <a:r>
              <a:rPr sz="4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FF0000"/>
                </a:solidFill>
                <a:latin typeface="Arial"/>
                <a:cs typeface="Arial"/>
              </a:rPr>
              <a:t>ethnicity</a:t>
            </a:r>
            <a:r>
              <a:rPr sz="45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are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submitted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to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Clinicaltrials.gov.”</a:t>
            </a:r>
            <a:r>
              <a:rPr sz="450" spc="500" dirty="0">
                <a:latin typeface="Arial"/>
                <a:cs typeface="Arial"/>
              </a:rPr>
              <a:t> 	</a:t>
            </a:r>
            <a:r>
              <a:rPr sz="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https://grants.nih.gov/grants/guide/notice‐files/NOT‐OD‐18‐014.html</a:t>
            </a:r>
            <a:endParaRPr sz="450">
              <a:latin typeface="Arial"/>
              <a:cs typeface="Arial"/>
            </a:endParaRPr>
          </a:p>
          <a:p>
            <a:pPr marL="121285" indent="-108585">
              <a:lnSpc>
                <a:spcPts val="610"/>
              </a:lnSpc>
              <a:spcBef>
                <a:spcPts val="25"/>
              </a:spcBef>
              <a:buChar char="•"/>
              <a:tabLst>
                <a:tab pos="121285" algn="l"/>
              </a:tabLst>
            </a:pPr>
            <a:r>
              <a:rPr sz="550" spc="-45" dirty="0">
                <a:latin typeface="Arial"/>
                <a:cs typeface="Arial"/>
              </a:rPr>
              <a:t>FDA: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Evaluation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Sex‐Specific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Data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Medical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Device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Clinical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Studies</a:t>
            </a:r>
            <a:endParaRPr sz="550">
              <a:latin typeface="Arial"/>
              <a:cs typeface="Arial"/>
            </a:endParaRPr>
          </a:p>
          <a:p>
            <a:pPr marL="123189" marR="133350">
              <a:lnSpc>
                <a:spcPts val="430"/>
              </a:lnSpc>
              <a:spcBef>
                <a:spcPts val="60"/>
              </a:spcBef>
            </a:pP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tps://www.fda.gov/files/medical%20devices/published/Evaluation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‐of‐Sex‐Specific‐Data‐in‐Medical‐</a:t>
            </a:r>
            <a:r>
              <a:rPr sz="4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Device‐Clinical‐Studies‐‐‐Guidance‐for‐Industry‐and‐Food‐and‐Drug‐Administration‐Staff.pdf</a:t>
            </a:r>
            <a:endParaRPr sz="4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30"/>
              </a:spcBef>
              <a:buChar char="•"/>
              <a:tabLst>
                <a:tab pos="121285" algn="l"/>
              </a:tabLst>
            </a:pPr>
            <a:r>
              <a:rPr sz="550" spc="-10" dirty="0">
                <a:latin typeface="Arial"/>
                <a:cs typeface="Arial"/>
              </a:rPr>
              <a:t>Patient‐Centered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Outcomes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Research,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especially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PCORI</a:t>
            </a:r>
            <a:endParaRPr sz="5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35"/>
              </a:spcBef>
              <a:buChar char="•"/>
              <a:tabLst>
                <a:tab pos="121285" algn="l"/>
              </a:tabLst>
            </a:pPr>
            <a:r>
              <a:rPr sz="550" spc="-70" dirty="0">
                <a:latin typeface="Arial"/>
                <a:cs typeface="Arial"/>
              </a:rPr>
              <a:t>PCORI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Methodology </a:t>
            </a:r>
            <a:r>
              <a:rPr sz="550" spc="-10" dirty="0">
                <a:latin typeface="Arial"/>
                <a:cs typeface="Arial"/>
              </a:rPr>
              <a:t>Standards</a:t>
            </a:r>
            <a:endParaRPr sz="55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0"/>
              </a:spcBef>
              <a:buChar char="•"/>
              <a:tabLst>
                <a:tab pos="121285" algn="l"/>
              </a:tabLst>
            </a:pPr>
            <a:r>
              <a:rPr sz="550" spc="-20" dirty="0">
                <a:latin typeface="Arial"/>
                <a:cs typeface="Arial"/>
              </a:rPr>
              <a:t>HTE:</a:t>
            </a:r>
            <a:endParaRPr sz="55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45"/>
              </a:spcBef>
              <a:buChar char="–"/>
              <a:tabLst>
                <a:tab pos="250825" algn="l"/>
              </a:tabLst>
            </a:pPr>
            <a:r>
              <a:rPr sz="450" dirty="0">
                <a:latin typeface="Arial"/>
                <a:cs typeface="Arial"/>
              </a:rPr>
              <a:t>How</a:t>
            </a:r>
            <a:r>
              <a:rPr sz="450" spc="-2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are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HTEs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assessed?</a:t>
            </a:r>
            <a:endParaRPr sz="45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40"/>
              </a:spcBef>
              <a:buChar char="–"/>
              <a:tabLst>
                <a:tab pos="250825" algn="l"/>
              </a:tabLst>
            </a:pPr>
            <a:r>
              <a:rPr sz="450" spc="-10" dirty="0">
                <a:latin typeface="Arial"/>
                <a:cs typeface="Arial"/>
              </a:rPr>
              <a:t>Should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there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be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adjustments</a:t>
            </a:r>
            <a:r>
              <a:rPr sz="450" dirty="0">
                <a:latin typeface="Arial"/>
                <a:cs typeface="Arial"/>
              </a:rPr>
              <a:t> for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multiplicity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in </a:t>
            </a:r>
            <a:r>
              <a:rPr sz="450" spc="-10" dirty="0">
                <a:latin typeface="Arial"/>
                <a:cs typeface="Arial"/>
              </a:rPr>
              <a:t>testing?</a:t>
            </a:r>
            <a:endParaRPr sz="45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45"/>
              </a:spcBef>
              <a:buChar char="–"/>
              <a:tabLst>
                <a:tab pos="250825" algn="l"/>
              </a:tabLst>
            </a:pPr>
            <a:r>
              <a:rPr sz="450" dirty="0">
                <a:latin typeface="Arial"/>
                <a:cs typeface="Arial"/>
              </a:rPr>
              <a:t>Which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type of </a:t>
            </a:r>
            <a:r>
              <a:rPr sz="450" spc="-10" dirty="0">
                <a:latin typeface="Arial"/>
                <a:cs typeface="Arial"/>
              </a:rPr>
              <a:t>subgrouping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variables?</a:t>
            </a:r>
            <a:endParaRPr sz="450">
              <a:latin typeface="Arial"/>
              <a:cs typeface="Arial"/>
            </a:endParaRPr>
          </a:p>
          <a:p>
            <a:pPr marL="251460" marR="75565" lvl="1" indent="-91440">
              <a:lnSpc>
                <a:spcPts val="470"/>
              </a:lnSpc>
              <a:spcBef>
                <a:spcPts val="110"/>
              </a:spcBef>
              <a:buChar char="–"/>
              <a:tabLst>
                <a:tab pos="251460" algn="l"/>
              </a:tabLst>
            </a:pPr>
            <a:r>
              <a:rPr sz="450" spc="-10" dirty="0">
                <a:latin typeface="Arial"/>
                <a:cs typeface="Arial"/>
              </a:rPr>
              <a:t>Should </a:t>
            </a:r>
            <a:r>
              <a:rPr sz="450" spc="-20" dirty="0">
                <a:latin typeface="Arial"/>
                <a:cs typeface="Arial"/>
              </a:rPr>
              <a:t>a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HTE‐analysis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be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reported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even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when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the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overall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treatment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effect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is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not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statistically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significant?</a:t>
            </a:r>
            <a:endParaRPr sz="45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35"/>
              </a:spcBef>
              <a:buChar char="–"/>
              <a:tabLst>
                <a:tab pos="250825" algn="l"/>
              </a:tabLst>
            </a:pPr>
            <a:r>
              <a:rPr sz="450" dirty="0">
                <a:latin typeface="Arial"/>
                <a:cs typeface="Arial"/>
              </a:rPr>
              <a:t>When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reported, what </a:t>
            </a:r>
            <a:r>
              <a:rPr sz="450" spc="-10" dirty="0">
                <a:latin typeface="Arial"/>
                <a:cs typeface="Arial"/>
              </a:rPr>
              <a:t>should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be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reported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and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why?</a:t>
            </a:r>
            <a:endParaRPr sz="4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70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19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19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0725" y="325217"/>
            <a:ext cx="150812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30" dirty="0"/>
              <a:t>About</a:t>
            </a:r>
            <a:r>
              <a:rPr sz="1400" spc="-65" dirty="0"/>
              <a:t> </a:t>
            </a:r>
            <a:r>
              <a:rPr sz="1400" dirty="0"/>
              <a:t>the</a:t>
            </a:r>
            <a:r>
              <a:rPr sz="1400" spc="-75" dirty="0"/>
              <a:t> </a:t>
            </a:r>
            <a:r>
              <a:rPr sz="1400" spc="-35" dirty="0"/>
              <a:t>presenter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70679" y="550955"/>
            <a:ext cx="2821305" cy="1597660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1285" indent="-108585">
              <a:lnSpc>
                <a:spcPct val="100000"/>
              </a:lnSpc>
              <a:spcBef>
                <a:spcPts val="234"/>
              </a:spcBef>
              <a:buChar char="•"/>
              <a:tabLst>
                <a:tab pos="121285" algn="l"/>
              </a:tabLst>
            </a:pPr>
            <a:r>
              <a:rPr sz="500" spc="-25" dirty="0">
                <a:latin typeface="Arial"/>
                <a:cs typeface="Arial"/>
              </a:rPr>
              <a:t>Professor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at the </a:t>
            </a:r>
            <a:r>
              <a:rPr sz="500" spc="-20" dirty="0">
                <a:latin typeface="Arial"/>
                <a:cs typeface="Arial"/>
              </a:rPr>
              <a:t>Division</a:t>
            </a:r>
            <a:r>
              <a:rPr sz="500" dirty="0">
                <a:latin typeface="Arial"/>
                <a:cs typeface="Arial"/>
              </a:rPr>
              <a:t> of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Biostatistics,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Dept.</a:t>
            </a:r>
            <a:r>
              <a:rPr sz="500" dirty="0">
                <a:latin typeface="Arial"/>
                <a:cs typeface="Arial"/>
              </a:rPr>
              <a:t> of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Preventive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Medicine</a:t>
            </a:r>
            <a:endParaRPr sz="5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135"/>
              </a:spcBef>
              <a:buChar char="•"/>
              <a:tabLst>
                <a:tab pos="121285" algn="l"/>
              </a:tabLst>
            </a:pPr>
            <a:r>
              <a:rPr sz="500" spc="-10" dirty="0">
                <a:latin typeface="Arial"/>
                <a:cs typeface="Arial"/>
              </a:rPr>
              <a:t>At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70" dirty="0">
                <a:latin typeface="Arial"/>
                <a:cs typeface="Arial"/>
              </a:rPr>
              <a:t>UTHSC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since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2007</a:t>
            </a:r>
            <a:endParaRPr sz="500">
              <a:latin typeface="Arial"/>
              <a:cs typeface="Arial"/>
            </a:endParaRPr>
          </a:p>
          <a:p>
            <a:pPr marL="120650" marR="154940" indent="-108585">
              <a:lnSpc>
                <a:spcPct val="103499"/>
              </a:lnSpc>
              <a:spcBef>
                <a:spcPts val="125"/>
              </a:spcBef>
              <a:buChar char="•"/>
              <a:tabLst>
                <a:tab pos="123189" algn="l"/>
              </a:tabLst>
            </a:pPr>
            <a:r>
              <a:rPr sz="500" spc="-35" dirty="0">
                <a:latin typeface="Arial"/>
                <a:cs typeface="Arial"/>
              </a:rPr>
              <a:t>NIH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65" dirty="0">
                <a:latin typeface="Arial"/>
                <a:cs typeface="Arial"/>
              </a:rPr>
              <a:t>HEAL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Data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Stewardship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Group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that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specifically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works</a:t>
            </a:r>
            <a:r>
              <a:rPr sz="500" spc="3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with </a:t>
            </a:r>
            <a:r>
              <a:rPr sz="500" spc="-25" dirty="0">
                <a:latin typeface="Arial"/>
                <a:cs typeface="Arial"/>
              </a:rPr>
              <a:t>assuring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that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nationwide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20" dirty="0">
                <a:latin typeface="Arial"/>
                <a:cs typeface="Arial"/>
              </a:rPr>
              <a:t>hundreds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HEAL‐projects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comply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to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NIH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Policy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for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Data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Management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Sharing</a:t>
            </a:r>
            <a:r>
              <a:rPr sz="500" dirty="0">
                <a:latin typeface="Arial"/>
                <a:cs typeface="Arial"/>
              </a:rPr>
              <a:t> that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has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20" dirty="0">
                <a:latin typeface="Arial"/>
                <a:cs typeface="Arial"/>
              </a:rPr>
              <a:t>taken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effect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Jan.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25,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2023.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55" dirty="0">
                <a:latin typeface="Arial"/>
                <a:cs typeface="Arial"/>
              </a:rPr>
              <a:t>(HEAL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=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Helping</a:t>
            </a:r>
            <a:r>
              <a:rPr sz="500" dirty="0">
                <a:latin typeface="Arial"/>
                <a:cs typeface="Arial"/>
              </a:rPr>
              <a:t> to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End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Addiction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Long‐term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Initiative;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heal.nih.gov).</a:t>
            </a:r>
            <a:endParaRPr sz="500">
              <a:latin typeface="Arial"/>
              <a:cs typeface="Arial"/>
            </a:endParaRPr>
          </a:p>
          <a:p>
            <a:pPr marL="120650" marR="5080" indent="-108585">
              <a:lnSpc>
                <a:spcPct val="103299"/>
              </a:lnSpc>
              <a:spcBef>
                <a:spcPts val="120"/>
              </a:spcBef>
              <a:buChar char="•"/>
              <a:tabLst>
                <a:tab pos="123189" algn="l"/>
              </a:tabLst>
            </a:pPr>
            <a:r>
              <a:rPr sz="500" spc="-30" dirty="0">
                <a:latin typeface="Arial"/>
                <a:cs typeface="Arial"/>
              </a:rPr>
              <a:t>Design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Analysis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Committee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90" dirty="0">
                <a:latin typeface="Arial"/>
                <a:cs typeface="Arial"/>
              </a:rPr>
              <a:t>EARLY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trials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(2010‐2016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–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“Early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Adult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Reduction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weight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10" dirty="0">
                <a:latin typeface="Arial"/>
                <a:cs typeface="Arial"/>
              </a:rPr>
              <a:t>through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LifestYle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intervention,”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a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collection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seven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randomized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clinical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trials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funded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by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National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10" dirty="0">
                <a:latin typeface="Arial"/>
                <a:cs typeface="Arial"/>
              </a:rPr>
              <a:t>Heart, </a:t>
            </a:r>
            <a:r>
              <a:rPr sz="500" spc="-30" dirty="0">
                <a:latin typeface="Arial"/>
                <a:cs typeface="Arial"/>
              </a:rPr>
              <a:t>Lung,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and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Blood</a:t>
            </a:r>
            <a:r>
              <a:rPr sz="500" dirty="0">
                <a:latin typeface="Arial"/>
                <a:cs typeface="Arial"/>
              </a:rPr>
              <a:t> Institute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(NHLBI)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and</a:t>
            </a:r>
            <a:r>
              <a:rPr sz="500" dirty="0">
                <a:latin typeface="Arial"/>
                <a:cs typeface="Arial"/>
              </a:rPr>
              <a:t> the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Eunice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Kennedy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Shriver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National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Institute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 </a:t>
            </a:r>
            <a:r>
              <a:rPr sz="500" spc="-10" dirty="0">
                <a:latin typeface="Arial"/>
                <a:cs typeface="Arial"/>
              </a:rPr>
              <a:t>Child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10" dirty="0">
                <a:latin typeface="Arial"/>
                <a:cs typeface="Arial"/>
              </a:rPr>
              <a:t>Health </a:t>
            </a:r>
            <a:r>
              <a:rPr sz="500" spc="-25" dirty="0">
                <a:latin typeface="Arial"/>
                <a:cs typeface="Arial"/>
              </a:rPr>
              <a:t>and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Human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Development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(NICHD)</a:t>
            </a:r>
            <a:r>
              <a:rPr sz="500" dirty="0">
                <a:latin typeface="Arial"/>
                <a:cs typeface="Arial"/>
              </a:rPr>
              <a:t> of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 </a:t>
            </a:r>
            <a:r>
              <a:rPr sz="500" spc="-10" dirty="0">
                <a:latin typeface="Arial"/>
                <a:cs typeface="Arial"/>
              </a:rPr>
              <a:t>National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Institutes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Health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(NIH))</a:t>
            </a:r>
            <a:endParaRPr sz="500">
              <a:latin typeface="Arial"/>
              <a:cs typeface="Arial"/>
            </a:endParaRPr>
          </a:p>
          <a:p>
            <a:pPr marL="120650" marR="69850" indent="-108585">
              <a:lnSpc>
                <a:spcPct val="103000"/>
              </a:lnSpc>
              <a:spcBef>
                <a:spcPts val="125"/>
              </a:spcBef>
              <a:buChar char="•"/>
              <a:tabLst>
                <a:tab pos="123189" algn="l"/>
              </a:tabLst>
            </a:pPr>
            <a:r>
              <a:rPr sz="500" dirty="0">
                <a:latin typeface="Arial"/>
                <a:cs typeface="Arial"/>
              </a:rPr>
              <a:t>Member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Biostatistics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Collaborative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Core</a:t>
            </a:r>
            <a:r>
              <a:rPr sz="500" dirty="0">
                <a:latin typeface="Arial"/>
                <a:cs typeface="Arial"/>
              </a:rPr>
              <a:t> at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 </a:t>
            </a:r>
            <a:r>
              <a:rPr sz="500" spc="-25" dirty="0">
                <a:latin typeface="Arial"/>
                <a:cs typeface="Arial"/>
              </a:rPr>
              <a:t>Southeast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Regional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Center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the </a:t>
            </a:r>
            <a:r>
              <a:rPr sz="500" spc="-10" dirty="0">
                <a:latin typeface="Arial"/>
                <a:cs typeface="Arial"/>
              </a:rPr>
              <a:t>NIH‐NHLBI‐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10" dirty="0">
                <a:latin typeface="Arial"/>
                <a:cs typeface="Arial"/>
              </a:rPr>
              <a:t>funded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Women’s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Health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Initiative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(WHI)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study</a:t>
            </a:r>
            <a:r>
              <a:rPr sz="500" dirty="0">
                <a:latin typeface="Arial"/>
                <a:cs typeface="Arial"/>
              </a:rPr>
              <a:t> that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has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recruited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over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160,000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women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in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over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40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20" dirty="0">
                <a:latin typeface="Arial"/>
                <a:cs typeface="Arial"/>
              </a:rPr>
              <a:t>clinical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centers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nationwide.</a:t>
            </a:r>
            <a:r>
              <a:rPr sz="500" spc="2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(2010‐2017)</a:t>
            </a:r>
            <a:endParaRPr sz="5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145"/>
              </a:spcBef>
              <a:buChar char="•"/>
              <a:tabLst>
                <a:tab pos="121285" algn="l"/>
              </a:tabLst>
            </a:pPr>
            <a:r>
              <a:rPr sz="500" spc="-20" dirty="0">
                <a:latin typeface="Arial"/>
                <a:cs typeface="Arial"/>
              </a:rPr>
              <a:t>Grant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review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experience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since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2012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from</a:t>
            </a:r>
            <a:endParaRPr sz="50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114"/>
              </a:spcBef>
              <a:buChar char="–"/>
              <a:tabLst>
                <a:tab pos="250825" algn="l"/>
              </a:tabLst>
            </a:pPr>
            <a:r>
              <a:rPr sz="450" spc="-20" dirty="0">
                <a:latin typeface="Arial"/>
                <a:cs typeface="Arial"/>
              </a:rPr>
              <a:t>Department</a:t>
            </a:r>
            <a:r>
              <a:rPr sz="450" spc="4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of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Defense’s</a:t>
            </a:r>
            <a:r>
              <a:rPr sz="450" spc="4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Congressionally</a:t>
            </a:r>
            <a:r>
              <a:rPr sz="450" spc="5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Directed</a:t>
            </a:r>
            <a:r>
              <a:rPr sz="450" spc="4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Medical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Research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Program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(DoD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CDMRP)</a:t>
            </a:r>
            <a:endParaRPr sz="45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114"/>
              </a:spcBef>
              <a:buChar char="–"/>
              <a:tabLst>
                <a:tab pos="250825" algn="l"/>
              </a:tabLst>
            </a:pPr>
            <a:r>
              <a:rPr sz="450" spc="-40" dirty="0">
                <a:latin typeface="Arial"/>
                <a:cs typeface="Arial"/>
              </a:rPr>
              <a:t>NIH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Epidemiology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Chronic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Infectious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Disease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Study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Section</a:t>
            </a:r>
            <a:endParaRPr sz="45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105"/>
              </a:spcBef>
              <a:buChar char="–"/>
              <a:tabLst>
                <a:tab pos="250825" algn="l"/>
              </a:tabLst>
            </a:pPr>
            <a:r>
              <a:rPr sz="450" spc="-40" dirty="0">
                <a:latin typeface="Arial"/>
                <a:cs typeface="Arial"/>
              </a:rPr>
              <a:t>NIH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Neurological,</a:t>
            </a:r>
            <a:r>
              <a:rPr sz="450" spc="4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Aging,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Musculoskeletal</a:t>
            </a:r>
            <a:r>
              <a:rPr sz="450" spc="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Epidemiology</a:t>
            </a:r>
            <a:r>
              <a:rPr sz="450" spc="3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(NAME)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Study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Section</a:t>
            </a:r>
            <a:endParaRPr sz="450">
              <a:latin typeface="Arial"/>
              <a:cs typeface="Arial"/>
            </a:endParaRPr>
          </a:p>
          <a:p>
            <a:pPr marL="120650" marR="40005" indent="-108585">
              <a:lnSpc>
                <a:spcPts val="620"/>
              </a:lnSpc>
              <a:spcBef>
                <a:spcPts val="140"/>
              </a:spcBef>
              <a:buChar char="•"/>
              <a:tabLst>
                <a:tab pos="123189" algn="l"/>
              </a:tabLst>
            </a:pPr>
            <a:r>
              <a:rPr sz="500" spc="-25" dirty="0">
                <a:latin typeface="Arial"/>
                <a:cs typeface="Arial"/>
              </a:rPr>
              <a:t>14+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years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Associate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Editor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i="1" spc="-40" dirty="0">
                <a:latin typeface="Arial"/>
                <a:cs typeface="Arial"/>
              </a:rPr>
              <a:t>The</a:t>
            </a:r>
            <a:r>
              <a:rPr sz="500" i="1" spc="10" dirty="0">
                <a:latin typeface="Arial"/>
                <a:cs typeface="Arial"/>
              </a:rPr>
              <a:t> </a:t>
            </a:r>
            <a:r>
              <a:rPr sz="500" i="1" spc="-25" dirty="0">
                <a:latin typeface="Arial"/>
                <a:cs typeface="Arial"/>
              </a:rPr>
              <a:t>Journal</a:t>
            </a:r>
            <a:r>
              <a:rPr sz="500" i="1" spc="40" dirty="0">
                <a:latin typeface="Arial"/>
                <a:cs typeface="Arial"/>
              </a:rPr>
              <a:t> </a:t>
            </a:r>
            <a:r>
              <a:rPr sz="500" i="1" dirty="0">
                <a:latin typeface="Arial"/>
                <a:cs typeface="Arial"/>
              </a:rPr>
              <a:t>of</a:t>
            </a:r>
            <a:r>
              <a:rPr sz="500" i="1" spc="20" dirty="0">
                <a:latin typeface="Arial"/>
                <a:cs typeface="Arial"/>
              </a:rPr>
              <a:t> </a:t>
            </a:r>
            <a:r>
              <a:rPr sz="500" i="1" spc="-20" dirty="0">
                <a:latin typeface="Arial"/>
                <a:cs typeface="Arial"/>
              </a:rPr>
              <a:t>Statistical</a:t>
            </a:r>
            <a:r>
              <a:rPr sz="500" i="1" spc="10" dirty="0">
                <a:latin typeface="Arial"/>
                <a:cs typeface="Arial"/>
              </a:rPr>
              <a:t> </a:t>
            </a:r>
            <a:r>
              <a:rPr sz="500" i="1" spc="-20" dirty="0">
                <a:latin typeface="Arial"/>
                <a:cs typeface="Arial"/>
              </a:rPr>
              <a:t>Computation</a:t>
            </a:r>
            <a:r>
              <a:rPr sz="500" i="1" spc="20" dirty="0">
                <a:latin typeface="Arial"/>
                <a:cs typeface="Arial"/>
              </a:rPr>
              <a:t> </a:t>
            </a:r>
            <a:r>
              <a:rPr sz="500" i="1" spc="-20" dirty="0">
                <a:latin typeface="Arial"/>
                <a:cs typeface="Arial"/>
              </a:rPr>
              <a:t>and</a:t>
            </a:r>
            <a:r>
              <a:rPr sz="500" i="1" spc="30" dirty="0">
                <a:latin typeface="Arial"/>
                <a:cs typeface="Arial"/>
              </a:rPr>
              <a:t> </a:t>
            </a:r>
            <a:r>
              <a:rPr sz="500" i="1" spc="-20" dirty="0">
                <a:latin typeface="Arial"/>
                <a:cs typeface="Arial"/>
              </a:rPr>
              <a:t>Simulation</a:t>
            </a:r>
            <a:r>
              <a:rPr sz="500" i="1" spc="10" dirty="0">
                <a:latin typeface="Arial"/>
                <a:cs typeface="Arial"/>
              </a:rPr>
              <a:t> </a:t>
            </a:r>
            <a:r>
              <a:rPr sz="500" spc="-75" dirty="0">
                <a:latin typeface="Arial"/>
                <a:cs typeface="Arial"/>
              </a:rPr>
              <a:t>(JSCS;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a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Taylor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&amp;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35" dirty="0">
                <a:latin typeface="Arial"/>
                <a:cs typeface="Arial"/>
              </a:rPr>
              <a:t>Francis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print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journal</a:t>
            </a:r>
            <a:r>
              <a:rPr sz="500" spc="2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since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1972)</a:t>
            </a:r>
            <a:endParaRPr sz="500">
              <a:latin typeface="Arial"/>
              <a:cs typeface="Arial"/>
            </a:endParaRPr>
          </a:p>
          <a:p>
            <a:pPr marR="112395" algn="r">
              <a:lnSpc>
                <a:spcPts val="250"/>
              </a:lnSpc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318" y="2237842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101725" marR="5080" indent="-982344">
              <a:lnSpc>
                <a:spcPts val="1550"/>
              </a:lnSpc>
              <a:spcBef>
                <a:spcPts val="150"/>
              </a:spcBef>
            </a:pPr>
            <a:r>
              <a:rPr spc="-60" dirty="0"/>
              <a:t>Heterogeneity</a:t>
            </a:r>
            <a:r>
              <a:rPr spc="-55" dirty="0"/>
              <a:t> </a:t>
            </a:r>
            <a:r>
              <a:rPr spc="-10" dirty="0"/>
              <a:t>of</a:t>
            </a:r>
            <a:r>
              <a:rPr spc="-35" dirty="0"/>
              <a:t> </a:t>
            </a:r>
            <a:r>
              <a:rPr spc="-70" dirty="0"/>
              <a:t>Treatment</a:t>
            </a:r>
            <a:r>
              <a:rPr spc="-50" dirty="0"/>
              <a:t> </a:t>
            </a:r>
            <a:r>
              <a:rPr spc="-60" dirty="0"/>
              <a:t>Effects </a:t>
            </a:r>
            <a:r>
              <a:rPr spc="-10" dirty="0"/>
              <a:t>(HTE)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91260" y="783955"/>
            <a:ext cx="1380490" cy="7829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635" algn="ctr">
              <a:lnSpc>
                <a:spcPct val="81100"/>
              </a:lnSpc>
              <a:spcBef>
                <a:spcPts val="265"/>
              </a:spcBef>
            </a:pPr>
            <a:r>
              <a:rPr sz="700" i="1" spc="-10" dirty="0">
                <a:solidFill>
                  <a:srgbClr val="006FC0"/>
                </a:solidFill>
                <a:latin typeface="Arial"/>
                <a:cs typeface="Arial"/>
              </a:rPr>
              <a:t>“Variability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5" dirty="0">
                <a:solidFill>
                  <a:srgbClr val="006FC0"/>
                </a:solidFill>
                <a:latin typeface="Arial"/>
                <a:cs typeface="Arial"/>
              </a:rPr>
              <a:t>is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the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dirty="0">
                <a:solidFill>
                  <a:srgbClr val="006FC0"/>
                </a:solidFill>
                <a:latin typeface="Arial"/>
                <a:cs typeface="Arial"/>
              </a:rPr>
              <a:t>law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life,</a:t>
            </a:r>
            <a:r>
              <a:rPr sz="700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700" i="1" spc="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no </a:t>
            </a:r>
            <a:r>
              <a:rPr sz="700" i="1" dirty="0">
                <a:solidFill>
                  <a:srgbClr val="006FC0"/>
                </a:solidFill>
                <a:latin typeface="Arial"/>
                <a:cs typeface="Arial"/>
              </a:rPr>
              <a:t>two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50" dirty="0">
                <a:solidFill>
                  <a:srgbClr val="006FC0"/>
                </a:solidFill>
                <a:latin typeface="Arial"/>
                <a:cs typeface="Arial"/>
              </a:rPr>
              <a:t>faces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are 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50" dirty="0">
                <a:solidFill>
                  <a:srgbClr val="006FC0"/>
                </a:solidFill>
                <a:latin typeface="Arial"/>
                <a:cs typeface="Arial"/>
              </a:rPr>
              <a:t>same,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55" dirty="0">
                <a:solidFill>
                  <a:srgbClr val="006FC0"/>
                </a:solidFill>
                <a:latin typeface="Arial"/>
                <a:cs typeface="Arial"/>
              </a:rPr>
              <a:t>so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 no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 two</a:t>
            </a:r>
            <a:r>
              <a:rPr sz="700" i="1" spc="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40" dirty="0">
                <a:solidFill>
                  <a:srgbClr val="006FC0"/>
                </a:solidFill>
                <a:latin typeface="Arial"/>
                <a:cs typeface="Arial"/>
              </a:rPr>
              <a:t>bodies</a:t>
            </a:r>
            <a:r>
              <a:rPr sz="700" i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are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alike,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no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two</a:t>
            </a:r>
            <a:r>
              <a:rPr sz="700" i="1" spc="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individuals</a:t>
            </a:r>
            <a:r>
              <a:rPr sz="700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react</a:t>
            </a:r>
            <a:r>
              <a:rPr sz="700" i="1" spc="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alike</a:t>
            </a:r>
            <a:r>
              <a:rPr sz="700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5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700" i="1" spc="-10" dirty="0">
                <a:solidFill>
                  <a:srgbClr val="006FC0"/>
                </a:solidFill>
                <a:latin typeface="Arial"/>
                <a:cs typeface="Arial"/>
              </a:rPr>
              <a:t> behave</a:t>
            </a:r>
            <a:r>
              <a:rPr sz="700" i="1" spc="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alike</a:t>
            </a:r>
            <a:r>
              <a:rPr sz="700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under</a:t>
            </a:r>
            <a:r>
              <a:rPr sz="700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the</a:t>
            </a:r>
            <a:r>
              <a:rPr sz="700" i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abnormal</a:t>
            </a:r>
            <a:r>
              <a:rPr sz="700" i="1" spc="-10" dirty="0">
                <a:solidFill>
                  <a:srgbClr val="006FC0"/>
                </a:solidFill>
                <a:latin typeface="Arial"/>
                <a:cs typeface="Arial"/>
              </a:rPr>
              <a:t> conditions</a:t>
            </a:r>
            <a:r>
              <a:rPr sz="700" i="1" spc="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which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 we</a:t>
            </a:r>
            <a:r>
              <a:rPr sz="700" i="1" spc="-1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25" dirty="0">
                <a:solidFill>
                  <a:srgbClr val="006FC0"/>
                </a:solidFill>
                <a:latin typeface="Arial"/>
                <a:cs typeface="Arial"/>
              </a:rPr>
              <a:t>know</a:t>
            </a:r>
            <a:r>
              <a:rPr sz="700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55" dirty="0">
                <a:solidFill>
                  <a:srgbClr val="006FC0"/>
                </a:solidFill>
                <a:latin typeface="Arial"/>
                <a:cs typeface="Arial"/>
              </a:rPr>
              <a:t>as</a:t>
            </a:r>
            <a:r>
              <a:rPr sz="700" i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700" i="1" spc="-10" dirty="0">
                <a:solidFill>
                  <a:srgbClr val="006FC0"/>
                </a:solidFill>
                <a:latin typeface="Arial"/>
                <a:cs typeface="Arial"/>
              </a:rPr>
              <a:t>disease”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700">
              <a:latin typeface="Arial"/>
              <a:cs typeface="Arial"/>
            </a:endParaRPr>
          </a:p>
          <a:p>
            <a:pPr marL="429259">
              <a:lnSpc>
                <a:spcPct val="100000"/>
              </a:lnSpc>
            </a:pPr>
            <a:r>
              <a:rPr sz="700" spc="-45" dirty="0">
                <a:latin typeface="Arial"/>
                <a:cs typeface="Arial"/>
              </a:rPr>
              <a:t>Sir</a:t>
            </a:r>
            <a:r>
              <a:rPr sz="700" spc="-3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William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Osler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499" y="1540619"/>
            <a:ext cx="1375410" cy="2203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48590" marR="5080" indent="-136525">
              <a:lnSpc>
                <a:spcPts val="680"/>
              </a:lnSpc>
              <a:spcBef>
                <a:spcPts val="265"/>
              </a:spcBef>
            </a:pPr>
            <a:r>
              <a:rPr sz="700" spc="-35" dirty="0">
                <a:latin typeface="Arial"/>
                <a:cs typeface="Arial"/>
              </a:rPr>
              <a:t>1849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45" dirty="0">
                <a:latin typeface="Arial"/>
                <a:cs typeface="Arial"/>
              </a:rPr>
              <a:t>–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35" dirty="0">
                <a:latin typeface="Arial"/>
                <a:cs typeface="Arial"/>
              </a:rPr>
              <a:t>1919;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50" dirty="0">
                <a:latin typeface="Arial"/>
                <a:cs typeface="Arial"/>
              </a:rPr>
              <a:t>Canadian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35" dirty="0">
                <a:latin typeface="Arial"/>
                <a:cs typeface="Arial"/>
              </a:rPr>
              <a:t>physician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and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spc="-30" dirty="0">
                <a:latin typeface="Arial"/>
                <a:cs typeface="Arial"/>
              </a:rPr>
              <a:t>“Father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modern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Medicine”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411" y="1616068"/>
            <a:ext cx="1153795" cy="261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85"/>
              </a:spcBef>
            </a:pPr>
            <a:r>
              <a:rPr sz="350" dirty="0">
                <a:latin typeface="Arial"/>
                <a:cs typeface="Arial"/>
              </a:rPr>
              <a:t>"William </a:t>
            </a:r>
            <a:r>
              <a:rPr sz="350" spc="-10" dirty="0">
                <a:latin typeface="Arial"/>
                <a:cs typeface="Arial"/>
              </a:rPr>
              <a:t>Osler</a:t>
            </a:r>
            <a:r>
              <a:rPr sz="350" spc="25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c1912"</a:t>
            </a:r>
            <a:r>
              <a:rPr sz="350" spc="3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by</a:t>
            </a:r>
            <a:r>
              <a:rPr sz="350" spc="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Unknown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‐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[1].</a:t>
            </a:r>
            <a:r>
              <a:rPr sz="350" spc="5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Licensed</a:t>
            </a:r>
            <a:r>
              <a:rPr sz="350" spc="20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under</a:t>
            </a:r>
            <a:r>
              <a:rPr sz="350" spc="500" dirty="0">
                <a:latin typeface="Arial"/>
                <a:cs typeface="Arial"/>
              </a:rPr>
              <a:t> </a:t>
            </a:r>
            <a:r>
              <a:rPr sz="350" spc="-50" dirty="0">
                <a:latin typeface="Arial"/>
                <a:cs typeface="Arial"/>
              </a:rPr>
              <a:t>CC</a:t>
            </a:r>
            <a:r>
              <a:rPr sz="350" spc="-5" dirty="0">
                <a:latin typeface="Arial"/>
                <a:cs typeface="Arial"/>
              </a:rPr>
              <a:t> </a:t>
            </a:r>
            <a:r>
              <a:rPr sz="350" spc="-55" dirty="0">
                <a:latin typeface="Arial"/>
                <a:cs typeface="Arial"/>
              </a:rPr>
              <a:t>BY</a:t>
            </a:r>
            <a:r>
              <a:rPr sz="350" spc="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4.0</a:t>
            </a:r>
            <a:r>
              <a:rPr sz="350" spc="1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via</a:t>
            </a:r>
            <a:r>
              <a:rPr sz="350" spc="-5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Wikimedia </a:t>
            </a:r>
            <a:r>
              <a:rPr sz="350" spc="-10" dirty="0">
                <a:latin typeface="Arial"/>
                <a:cs typeface="Arial"/>
              </a:rPr>
              <a:t>Commons</a:t>
            </a:r>
            <a:r>
              <a:rPr sz="350" spc="15" dirty="0">
                <a:latin typeface="Arial"/>
                <a:cs typeface="Arial"/>
              </a:rPr>
              <a:t> </a:t>
            </a:r>
            <a:r>
              <a:rPr sz="350" spc="-50" dirty="0">
                <a:latin typeface="Arial"/>
                <a:cs typeface="Arial"/>
              </a:rPr>
              <a:t>‐</a:t>
            </a:r>
            <a:r>
              <a:rPr sz="350" spc="500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http://commons.wikimedia.org/wiki/File:William_Osler_</a:t>
            </a:r>
            <a:r>
              <a:rPr sz="350" spc="500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c1912.jpg#mediaviewer/File:William_Osler_c1912.jpg</a:t>
            </a:r>
            <a:endParaRPr sz="3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790" y="518540"/>
            <a:ext cx="809244" cy="104089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20</a:t>
            </a:r>
            <a:endParaRPr sz="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7617" y="252070"/>
            <a:ext cx="247332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5" dirty="0"/>
              <a:t>Heterogeneity</a:t>
            </a:r>
            <a:r>
              <a:rPr sz="1150" spc="-25" dirty="0"/>
              <a:t> </a:t>
            </a:r>
            <a:r>
              <a:rPr sz="1150" dirty="0"/>
              <a:t>of</a:t>
            </a:r>
            <a:r>
              <a:rPr sz="1150" spc="-20" dirty="0"/>
              <a:t> </a:t>
            </a:r>
            <a:r>
              <a:rPr sz="1150" spc="-50" dirty="0"/>
              <a:t>Treatment</a:t>
            </a:r>
            <a:r>
              <a:rPr sz="1150" dirty="0"/>
              <a:t> </a:t>
            </a:r>
            <a:r>
              <a:rPr sz="1150" spc="-70" dirty="0"/>
              <a:t>Effects</a:t>
            </a:r>
            <a:r>
              <a:rPr sz="1150" spc="-15" dirty="0"/>
              <a:t> </a:t>
            </a:r>
            <a:r>
              <a:rPr sz="1150" spc="-75" dirty="0"/>
              <a:t>(HTE)</a:t>
            </a:r>
            <a:endParaRPr sz="1150"/>
          </a:p>
        </p:txBody>
      </p:sp>
      <p:sp>
        <p:nvSpPr>
          <p:cNvPr id="4" name="object 4"/>
          <p:cNvSpPr txBox="1"/>
          <p:nvPr/>
        </p:nvSpPr>
        <p:spPr>
          <a:xfrm>
            <a:off x="79121" y="524884"/>
            <a:ext cx="521334" cy="733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0"/>
              </a:spcBef>
            </a:pPr>
            <a:r>
              <a:rPr sz="350" b="1" spc="-25" dirty="0">
                <a:latin typeface="Arial"/>
                <a:cs typeface="Arial"/>
              </a:rPr>
              <a:t>FDA:</a:t>
            </a:r>
            <a:r>
              <a:rPr sz="350" b="1" spc="15" dirty="0">
                <a:latin typeface="Arial"/>
                <a:cs typeface="Arial"/>
              </a:rPr>
              <a:t> </a:t>
            </a:r>
            <a:r>
              <a:rPr sz="350" b="1" spc="-20" dirty="0">
                <a:latin typeface="Arial"/>
                <a:cs typeface="Arial"/>
              </a:rPr>
              <a:t>Evaluation</a:t>
            </a:r>
            <a:r>
              <a:rPr sz="350" b="1" spc="25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of</a:t>
            </a:r>
            <a:r>
              <a:rPr sz="350" b="1" spc="15" dirty="0">
                <a:latin typeface="Arial"/>
                <a:cs typeface="Arial"/>
              </a:rPr>
              <a:t> </a:t>
            </a:r>
            <a:r>
              <a:rPr sz="350" b="1" spc="-20" dirty="0">
                <a:latin typeface="Arial"/>
                <a:cs typeface="Arial"/>
              </a:rPr>
              <a:t>Sex‐</a:t>
            </a:r>
            <a:r>
              <a:rPr sz="350" b="1" spc="500" dirty="0">
                <a:latin typeface="Arial"/>
                <a:cs typeface="Arial"/>
              </a:rPr>
              <a:t> </a:t>
            </a:r>
            <a:r>
              <a:rPr sz="350" b="1" spc="-25" dirty="0">
                <a:latin typeface="Arial"/>
                <a:cs typeface="Arial"/>
              </a:rPr>
              <a:t>Specific</a:t>
            </a:r>
            <a:r>
              <a:rPr sz="350" b="1" spc="5" dirty="0">
                <a:latin typeface="Arial"/>
                <a:cs typeface="Arial"/>
              </a:rPr>
              <a:t> </a:t>
            </a:r>
            <a:r>
              <a:rPr sz="350" b="1" spc="-10" dirty="0">
                <a:latin typeface="Arial"/>
                <a:cs typeface="Arial"/>
              </a:rPr>
              <a:t>Data</a:t>
            </a:r>
            <a:r>
              <a:rPr sz="350" b="1" spc="5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in </a:t>
            </a:r>
            <a:r>
              <a:rPr sz="350" b="1" spc="-10" dirty="0">
                <a:latin typeface="Arial"/>
                <a:cs typeface="Arial"/>
              </a:rPr>
              <a:t>Medical</a:t>
            </a:r>
            <a:r>
              <a:rPr sz="350" b="1" spc="500" dirty="0">
                <a:latin typeface="Arial"/>
                <a:cs typeface="Arial"/>
              </a:rPr>
              <a:t> </a:t>
            </a:r>
            <a:r>
              <a:rPr sz="350" b="1" spc="-20" dirty="0">
                <a:latin typeface="Arial"/>
                <a:cs typeface="Arial"/>
              </a:rPr>
              <a:t>Device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spc="-20" dirty="0">
                <a:latin typeface="Arial"/>
                <a:cs typeface="Arial"/>
              </a:rPr>
              <a:t>Clinical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spc="-10" dirty="0">
                <a:latin typeface="Arial"/>
                <a:cs typeface="Arial"/>
              </a:rPr>
              <a:t>Studies</a:t>
            </a:r>
            <a:r>
              <a:rPr sz="350" b="1" spc="500" dirty="0"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//www.fda.gov/file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s/medical%20devices/pu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blished/Evaluation‐of‐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Sex‐Specific‐Data‐in‐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Medical‐Device‐Clinical‐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Studies‐‐‐Guidance‐for‐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Industry‐and‐Food‐and‐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Drug‐Administration‐</a:t>
            </a:r>
            <a:r>
              <a:rPr sz="3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Staff.pdf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21</a:t>
            </a:r>
            <a:endParaRPr sz="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2948305" cy="2211705"/>
            <a:chOff x="0" y="0"/>
            <a:chExt cx="2948305" cy="22117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283" y="481202"/>
              <a:ext cx="2061210" cy="15773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77" y="6476"/>
              <a:ext cx="2935605" cy="2198370"/>
            </a:xfrm>
            <a:custGeom>
              <a:avLst/>
              <a:gdLst/>
              <a:ahLst/>
              <a:cxnLst/>
              <a:rect l="l" t="t" r="r" b="b"/>
              <a:pathLst>
                <a:path w="2935605" h="2198370">
                  <a:moveTo>
                    <a:pt x="2935224" y="0"/>
                  </a:moveTo>
                  <a:lnTo>
                    <a:pt x="0" y="0"/>
                  </a:lnTo>
                  <a:lnTo>
                    <a:pt x="0" y="2198370"/>
                  </a:lnTo>
                  <a:lnTo>
                    <a:pt x="2935224" y="2198370"/>
                  </a:lnTo>
                  <a:lnTo>
                    <a:pt x="2935224" y="0"/>
                  </a:lnTo>
                  <a:close/>
                </a:path>
              </a:pathLst>
            </a:custGeom>
            <a:ln w="129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2" rIns="0" bIns="0" rtlCol="0">
            <a:spAutoFit/>
          </a:bodyPr>
          <a:lstStyle/>
          <a:p>
            <a:pPr marL="450215">
              <a:lnSpc>
                <a:spcPct val="100000"/>
              </a:lnSpc>
              <a:spcBef>
                <a:spcPts val="114"/>
              </a:spcBef>
            </a:pPr>
            <a:r>
              <a:rPr sz="1400" spc="-165" dirty="0"/>
              <a:t>PCORI’s</a:t>
            </a:r>
            <a:r>
              <a:rPr sz="1400" spc="-50" dirty="0"/>
              <a:t> </a:t>
            </a:r>
            <a:r>
              <a:rPr sz="1400" spc="-190" dirty="0"/>
              <a:t>HTE</a:t>
            </a:r>
            <a:r>
              <a:rPr sz="1400" spc="-45" dirty="0"/>
              <a:t> </a:t>
            </a:r>
            <a:r>
              <a:rPr sz="1400" spc="-40" dirty="0"/>
              <a:t>guidelines</a:t>
            </a:r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5397" y="0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12318" y="679557"/>
            <a:ext cx="2796540" cy="174434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207645" marR="23495" algn="ctr">
              <a:lnSpc>
                <a:spcPts val="1040"/>
              </a:lnSpc>
              <a:spcBef>
                <a:spcPts val="234"/>
              </a:spcBef>
            </a:pPr>
            <a:r>
              <a:rPr sz="950" spc="-55" dirty="0">
                <a:latin typeface="Arial"/>
                <a:cs typeface="Arial"/>
              </a:rPr>
              <a:t>Varadhan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5" dirty="0">
                <a:latin typeface="Arial"/>
                <a:cs typeface="Arial"/>
              </a:rPr>
              <a:t>R,</a:t>
            </a:r>
            <a:r>
              <a:rPr sz="950" spc="-30" dirty="0">
                <a:latin typeface="Arial"/>
                <a:cs typeface="Arial"/>
              </a:rPr>
              <a:t> Stuart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95" dirty="0">
                <a:latin typeface="Arial"/>
                <a:cs typeface="Arial"/>
              </a:rPr>
              <a:t>EA,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55" dirty="0">
                <a:latin typeface="Arial"/>
                <a:cs typeface="Arial"/>
              </a:rPr>
              <a:t>Louis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0" dirty="0">
                <a:latin typeface="Arial"/>
                <a:cs typeface="Arial"/>
              </a:rPr>
              <a:t>TA,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85" dirty="0">
                <a:latin typeface="Arial"/>
                <a:cs typeface="Arial"/>
              </a:rPr>
              <a:t>Segal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10" dirty="0">
                <a:latin typeface="Arial"/>
                <a:cs typeface="Arial"/>
              </a:rPr>
              <a:t>JB,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Weiss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55" dirty="0">
                <a:latin typeface="Arial"/>
                <a:cs typeface="Arial"/>
              </a:rPr>
              <a:t>CO. </a:t>
            </a:r>
            <a:r>
              <a:rPr sz="950" b="1" spc="-70" dirty="0">
                <a:latin typeface="Arial"/>
                <a:cs typeface="Arial"/>
              </a:rPr>
              <a:t>Review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-45" dirty="0">
                <a:latin typeface="Arial"/>
                <a:cs typeface="Arial"/>
              </a:rPr>
              <a:t>of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-75" dirty="0">
                <a:latin typeface="Arial"/>
                <a:cs typeface="Arial"/>
              </a:rPr>
              <a:t>Guidance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-80" dirty="0">
                <a:latin typeface="Arial"/>
                <a:cs typeface="Arial"/>
              </a:rPr>
              <a:t>Documents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-45" dirty="0">
                <a:latin typeface="Arial"/>
                <a:cs typeface="Arial"/>
              </a:rPr>
              <a:t>for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Selected </a:t>
            </a:r>
            <a:r>
              <a:rPr sz="950" b="1" spc="-45" dirty="0">
                <a:latin typeface="Arial"/>
                <a:cs typeface="Arial"/>
              </a:rPr>
              <a:t>Methods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-45" dirty="0">
                <a:latin typeface="Arial"/>
                <a:cs typeface="Arial"/>
              </a:rPr>
              <a:t>in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Patient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-65" dirty="0">
                <a:latin typeface="Arial"/>
                <a:cs typeface="Arial"/>
              </a:rPr>
              <a:t>Centered</a:t>
            </a:r>
            <a:r>
              <a:rPr sz="950" b="1" spc="-15" dirty="0">
                <a:latin typeface="Arial"/>
                <a:cs typeface="Arial"/>
              </a:rPr>
              <a:t> </a:t>
            </a:r>
            <a:r>
              <a:rPr sz="950" b="1" spc="-80" dirty="0">
                <a:latin typeface="Arial"/>
                <a:cs typeface="Arial"/>
              </a:rPr>
              <a:t>Outcomes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-45" dirty="0">
                <a:latin typeface="Arial"/>
                <a:cs typeface="Arial"/>
              </a:rPr>
              <a:t>Research: </a:t>
            </a:r>
            <a:r>
              <a:rPr sz="950" b="1" spc="-80" dirty="0">
                <a:latin typeface="Arial"/>
                <a:cs typeface="Arial"/>
              </a:rPr>
              <a:t>Standards</a:t>
            </a:r>
            <a:r>
              <a:rPr sz="950" b="1" dirty="0">
                <a:latin typeface="Arial"/>
                <a:cs typeface="Arial"/>
              </a:rPr>
              <a:t> </a:t>
            </a:r>
            <a:r>
              <a:rPr sz="950" b="1" spc="-45" dirty="0">
                <a:latin typeface="Arial"/>
                <a:cs typeface="Arial"/>
              </a:rPr>
              <a:t>in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-85" dirty="0">
                <a:latin typeface="Arial"/>
                <a:cs typeface="Arial"/>
              </a:rPr>
              <a:t>Addressing</a:t>
            </a:r>
            <a:r>
              <a:rPr sz="950" b="1" dirty="0">
                <a:latin typeface="Arial"/>
                <a:cs typeface="Arial"/>
              </a:rPr>
              <a:t> </a:t>
            </a:r>
            <a:r>
              <a:rPr sz="950" b="1" spc="-55" dirty="0">
                <a:latin typeface="Arial"/>
                <a:cs typeface="Arial"/>
              </a:rPr>
              <a:t>Heterogeneity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of </a:t>
            </a:r>
            <a:r>
              <a:rPr sz="950" b="1" spc="-55" dirty="0">
                <a:latin typeface="Arial"/>
                <a:cs typeface="Arial"/>
              </a:rPr>
              <a:t>Treatment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spc="-75" dirty="0">
                <a:latin typeface="Arial"/>
                <a:cs typeface="Arial"/>
              </a:rPr>
              <a:t>Effectiveness</a:t>
            </a:r>
            <a:r>
              <a:rPr sz="950" b="1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in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spc="-60" dirty="0">
                <a:latin typeface="Arial"/>
                <a:cs typeface="Arial"/>
              </a:rPr>
              <a:t>Observational</a:t>
            </a:r>
            <a:r>
              <a:rPr sz="950" b="1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and </a:t>
            </a:r>
            <a:r>
              <a:rPr sz="950" b="1" spc="-65" dirty="0">
                <a:latin typeface="Arial"/>
                <a:cs typeface="Arial"/>
              </a:rPr>
              <a:t>Experimental</a:t>
            </a:r>
            <a:r>
              <a:rPr sz="950" b="1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Patient</a:t>
            </a:r>
            <a:r>
              <a:rPr sz="950" b="1" spc="5" dirty="0">
                <a:latin typeface="Arial"/>
                <a:cs typeface="Arial"/>
              </a:rPr>
              <a:t> </a:t>
            </a:r>
            <a:r>
              <a:rPr sz="950" b="1" spc="-65" dirty="0">
                <a:latin typeface="Arial"/>
                <a:cs typeface="Arial"/>
              </a:rPr>
              <a:t>Centered</a:t>
            </a:r>
            <a:r>
              <a:rPr sz="950" b="1" spc="1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Outcomes Research.</a:t>
            </a:r>
            <a:endParaRPr sz="950">
              <a:latin typeface="Arial"/>
              <a:cs typeface="Arial"/>
            </a:endParaRPr>
          </a:p>
          <a:p>
            <a:pPr marL="189230" marR="31115" indent="-635">
              <a:lnSpc>
                <a:spcPct val="93100"/>
              </a:lnSpc>
              <a:spcBef>
                <a:spcPts val="200"/>
              </a:spcBef>
            </a:pPr>
            <a:r>
              <a:rPr sz="750" i="1" spc="-50" dirty="0">
                <a:latin typeface="Arial"/>
                <a:cs typeface="Arial"/>
              </a:rPr>
              <a:t>Source:</a:t>
            </a:r>
            <a:r>
              <a:rPr sz="750" i="1" spc="5" dirty="0">
                <a:latin typeface="Arial"/>
                <a:cs typeface="Arial"/>
              </a:rPr>
              <a:t> </a:t>
            </a:r>
            <a:r>
              <a:rPr sz="750" i="1" spc="-10" dirty="0">
                <a:latin typeface="Arial"/>
                <a:cs typeface="Arial"/>
                <a:hlinkClick r:id="rId2"/>
              </a:rPr>
              <a:t>http://www.pcori.org/assets/Standards</a:t>
            </a:r>
            <a:r>
              <a:rPr sz="750" i="1" spc="-10" dirty="0">
                <a:latin typeface="Arial"/>
                <a:cs typeface="Arial"/>
              </a:rPr>
              <a:t>‐in‐Addressing‐ </a:t>
            </a:r>
            <a:r>
              <a:rPr sz="750" i="1" spc="-25" dirty="0">
                <a:latin typeface="Arial"/>
                <a:cs typeface="Arial"/>
              </a:rPr>
              <a:t>Heterogeneity‐of‐Treatment‐Effectiveness‐in‐Observational‐and‐</a:t>
            </a:r>
            <a:r>
              <a:rPr sz="750" i="1" spc="500" dirty="0">
                <a:latin typeface="Arial"/>
                <a:cs typeface="Arial"/>
              </a:rPr>
              <a:t> </a:t>
            </a:r>
            <a:r>
              <a:rPr sz="750" i="1" spc="-35" dirty="0">
                <a:latin typeface="Arial"/>
                <a:cs typeface="Arial"/>
              </a:rPr>
              <a:t>Experimental‐Patient‐Centered‐Outcomes‐Research.pdf:</a:t>
            </a:r>
            <a:r>
              <a:rPr sz="750" i="1" spc="330" dirty="0">
                <a:latin typeface="Arial"/>
                <a:cs typeface="Arial"/>
              </a:rPr>
              <a:t> </a:t>
            </a:r>
            <a:r>
              <a:rPr sz="750" i="1" spc="-10" dirty="0">
                <a:latin typeface="Arial"/>
                <a:cs typeface="Arial"/>
              </a:rPr>
              <a:t>PCORI; </a:t>
            </a:r>
            <a:r>
              <a:rPr sz="750" i="1" spc="-30" dirty="0">
                <a:latin typeface="Arial"/>
                <a:cs typeface="Arial"/>
              </a:rPr>
              <a:t>2012.</a:t>
            </a:r>
            <a:r>
              <a:rPr sz="750" i="1" spc="-10" dirty="0">
                <a:latin typeface="Arial"/>
                <a:cs typeface="Arial"/>
              </a:rPr>
              <a:t> </a:t>
            </a:r>
            <a:r>
              <a:rPr sz="750" i="1" spc="-60" dirty="0">
                <a:latin typeface="Arial"/>
                <a:cs typeface="Arial"/>
              </a:rPr>
              <a:t>Accessed</a:t>
            </a:r>
            <a:r>
              <a:rPr sz="750" i="1" spc="-10" dirty="0">
                <a:latin typeface="Arial"/>
                <a:cs typeface="Arial"/>
              </a:rPr>
              <a:t> 01/23/2015.</a:t>
            </a:r>
            <a:endParaRPr sz="750">
              <a:latin typeface="Arial"/>
              <a:cs typeface="Arial"/>
            </a:endParaRPr>
          </a:p>
          <a:p>
            <a:pPr marR="5080" algn="r">
              <a:lnSpc>
                <a:spcPts val="390"/>
              </a:lnSpc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22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252525"/>
                </a:solidFill>
                <a:latin typeface="Arial"/>
                <a:cs typeface="Arial"/>
              </a:rPr>
              <a:t>22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" y="462914"/>
            <a:ext cx="2724150" cy="13083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23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88" y="2002400"/>
            <a:ext cx="2458720" cy="143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85"/>
              </a:spcBef>
            </a:pPr>
            <a:r>
              <a:rPr sz="350" i="1" spc="-20" dirty="0">
                <a:latin typeface="Arial"/>
                <a:cs typeface="Arial"/>
              </a:rPr>
              <a:t>Source:</a:t>
            </a:r>
            <a:r>
              <a:rPr sz="350" i="1" spc="3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  <a:hlinkClick r:id="rId3"/>
              </a:rPr>
              <a:t>http://www.pcori.org/assets/Standards</a:t>
            </a:r>
            <a:r>
              <a:rPr sz="350" i="1" spc="-10" dirty="0">
                <a:latin typeface="Arial"/>
                <a:cs typeface="Arial"/>
              </a:rPr>
              <a:t>‐in‐Addressing‐Heterogeneity‐of‐Treatment‐Effectiveness‐in‐Observational‐</a:t>
            </a:r>
            <a:r>
              <a:rPr sz="350" i="1" spc="500" dirty="0">
                <a:latin typeface="Arial"/>
                <a:cs typeface="Arial"/>
              </a:rPr>
              <a:t>  </a:t>
            </a:r>
            <a:r>
              <a:rPr sz="350" i="1" spc="-10" dirty="0">
                <a:latin typeface="Arial"/>
                <a:cs typeface="Arial"/>
              </a:rPr>
              <a:t>and‐Experimental‐Patient‐Centered‐Outcomes‐Research.pdf:</a:t>
            </a:r>
            <a:r>
              <a:rPr sz="350" i="1" spc="60" dirty="0">
                <a:latin typeface="Arial"/>
                <a:cs typeface="Arial"/>
              </a:rPr>
              <a:t> </a:t>
            </a:r>
            <a:r>
              <a:rPr sz="350" i="1" spc="-30" dirty="0">
                <a:latin typeface="Arial"/>
                <a:cs typeface="Arial"/>
              </a:rPr>
              <a:t>PCORI;</a:t>
            </a:r>
            <a:r>
              <a:rPr sz="350" i="1" spc="8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2012.</a:t>
            </a:r>
            <a:r>
              <a:rPr sz="350" i="1" spc="90" dirty="0">
                <a:latin typeface="Arial"/>
                <a:cs typeface="Arial"/>
              </a:rPr>
              <a:t> </a:t>
            </a:r>
            <a:r>
              <a:rPr sz="350" i="1" spc="-25" dirty="0">
                <a:latin typeface="Arial"/>
                <a:cs typeface="Arial"/>
              </a:rPr>
              <a:t>Accessed</a:t>
            </a:r>
            <a:r>
              <a:rPr sz="350" i="1" spc="50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01/23/2015.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22301" y="342518"/>
            <a:ext cx="2802255" cy="1664970"/>
            <a:chOff x="122301" y="342518"/>
            <a:chExt cx="2802255" cy="16649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01" y="342518"/>
              <a:ext cx="2801874" cy="6050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969" y="954404"/>
              <a:ext cx="2747010" cy="10530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24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88" y="2002400"/>
            <a:ext cx="2458720" cy="1435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11400"/>
              </a:lnSpc>
              <a:spcBef>
                <a:spcPts val="85"/>
              </a:spcBef>
            </a:pPr>
            <a:r>
              <a:rPr sz="350" i="1" spc="-20" dirty="0">
                <a:latin typeface="Arial"/>
                <a:cs typeface="Arial"/>
              </a:rPr>
              <a:t>Source:</a:t>
            </a:r>
            <a:r>
              <a:rPr sz="350" i="1" spc="3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  <a:hlinkClick r:id="rId4"/>
              </a:rPr>
              <a:t>http://www.pcori.org/assets/Standards</a:t>
            </a:r>
            <a:r>
              <a:rPr sz="350" i="1" spc="-10" dirty="0">
                <a:latin typeface="Arial"/>
                <a:cs typeface="Arial"/>
              </a:rPr>
              <a:t>‐in‐Addressing‐Heterogeneity‐of‐Treatment‐Effectiveness‐in‐Observational‐</a:t>
            </a:r>
            <a:r>
              <a:rPr sz="350" i="1" spc="500" dirty="0">
                <a:latin typeface="Arial"/>
                <a:cs typeface="Arial"/>
              </a:rPr>
              <a:t>  </a:t>
            </a:r>
            <a:r>
              <a:rPr sz="350" i="1" spc="-10" dirty="0">
                <a:latin typeface="Arial"/>
                <a:cs typeface="Arial"/>
              </a:rPr>
              <a:t>and‐Experimental‐Patient‐Centered‐Outcomes‐Research.pdf:</a:t>
            </a:r>
            <a:r>
              <a:rPr sz="350" i="1" spc="60" dirty="0">
                <a:latin typeface="Arial"/>
                <a:cs typeface="Arial"/>
              </a:rPr>
              <a:t> </a:t>
            </a:r>
            <a:r>
              <a:rPr sz="350" i="1" spc="-30" dirty="0">
                <a:latin typeface="Arial"/>
                <a:cs typeface="Arial"/>
              </a:rPr>
              <a:t>PCORI;</a:t>
            </a:r>
            <a:r>
              <a:rPr sz="350" i="1" spc="8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2012.</a:t>
            </a:r>
            <a:r>
              <a:rPr sz="350" i="1" spc="90" dirty="0">
                <a:latin typeface="Arial"/>
                <a:cs typeface="Arial"/>
              </a:rPr>
              <a:t> </a:t>
            </a:r>
            <a:r>
              <a:rPr sz="350" i="1" spc="-25" dirty="0">
                <a:latin typeface="Arial"/>
                <a:cs typeface="Arial"/>
              </a:rPr>
              <a:t>Accessed</a:t>
            </a:r>
            <a:r>
              <a:rPr sz="350" i="1" spc="50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01/23/2015.</a:t>
            </a:r>
            <a:endParaRPr sz="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1"/>
            <a:ext cx="2948178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4454" y="217772"/>
            <a:ext cx="2508885" cy="18046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11125" algn="ctr">
              <a:lnSpc>
                <a:spcPct val="100000"/>
              </a:lnSpc>
              <a:spcBef>
                <a:spcPts val="960"/>
              </a:spcBef>
            </a:pPr>
            <a:r>
              <a:rPr sz="1400" spc="-25" dirty="0">
                <a:latin typeface="Arial"/>
                <a:cs typeface="Arial"/>
              </a:rPr>
              <a:t>HTE</a:t>
            </a:r>
            <a:endParaRPr sz="14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655"/>
              </a:spcBef>
              <a:buChar char="•"/>
              <a:tabLst>
                <a:tab pos="121920" algn="l"/>
              </a:tabLst>
            </a:pPr>
            <a:r>
              <a:rPr sz="1000" spc="-10" dirty="0">
                <a:latin typeface="Arial"/>
                <a:cs typeface="Arial"/>
              </a:rPr>
              <a:t>Definition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HTE:</a:t>
            </a:r>
            <a:endParaRPr sz="1000">
              <a:latin typeface="Arial"/>
              <a:cs typeface="Arial"/>
            </a:endParaRPr>
          </a:p>
          <a:p>
            <a:pPr marL="140970" marR="188595">
              <a:lnSpc>
                <a:spcPts val="969"/>
              </a:lnSpc>
              <a:spcBef>
                <a:spcPts val="250"/>
              </a:spcBef>
            </a:pPr>
            <a:r>
              <a:rPr sz="900" dirty="0">
                <a:latin typeface="Arial"/>
                <a:cs typeface="Arial"/>
              </a:rPr>
              <a:t>“the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non‐random,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explainable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variability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in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the direction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magnitude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treatment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effect”</a:t>
            </a:r>
            <a:endParaRPr sz="9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140"/>
              </a:spcBef>
              <a:buChar char="•"/>
              <a:tabLst>
                <a:tab pos="121920" algn="l"/>
              </a:tabLst>
            </a:pPr>
            <a:r>
              <a:rPr sz="1000" spc="-30" dirty="0">
                <a:latin typeface="Arial"/>
                <a:cs typeface="Arial"/>
              </a:rPr>
              <a:t>Beneficial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and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adverse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responses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interest</a:t>
            </a:r>
            <a:endParaRPr sz="1000">
              <a:latin typeface="Arial"/>
              <a:cs typeface="Arial"/>
            </a:endParaRPr>
          </a:p>
          <a:p>
            <a:pPr marL="121920" marR="171450" indent="-109220">
              <a:lnSpc>
                <a:spcPts val="1110"/>
              </a:lnSpc>
              <a:spcBef>
                <a:spcPts val="275"/>
              </a:spcBef>
              <a:buChar char="•"/>
              <a:tabLst>
                <a:tab pos="123189" algn="l"/>
              </a:tabLst>
            </a:pPr>
            <a:r>
              <a:rPr sz="1000" spc="-60" dirty="0">
                <a:latin typeface="Arial"/>
                <a:cs typeface="Arial"/>
              </a:rPr>
              <a:t>Assessment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25" dirty="0">
                <a:latin typeface="Arial"/>
                <a:cs typeface="Arial"/>
              </a:rPr>
              <a:t>HTE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b="1" u="sng" spc="-65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essential</a:t>
            </a:r>
            <a:r>
              <a:rPr sz="1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patient‐ 	</a:t>
            </a:r>
            <a:r>
              <a:rPr sz="1000" spc="-25" dirty="0">
                <a:latin typeface="Arial"/>
                <a:cs typeface="Arial"/>
              </a:rPr>
              <a:t>centered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outcomes</a:t>
            </a:r>
            <a:r>
              <a:rPr sz="1000" spc="-10" dirty="0">
                <a:latin typeface="Arial"/>
                <a:cs typeface="Arial"/>
              </a:rPr>
              <a:t> research</a:t>
            </a:r>
            <a:endParaRPr sz="1000">
              <a:latin typeface="Arial"/>
              <a:cs typeface="Arial"/>
            </a:endParaRPr>
          </a:p>
          <a:p>
            <a:pPr marL="121285" marR="5080" indent="-109220">
              <a:lnSpc>
                <a:spcPts val="1120"/>
              </a:lnSpc>
              <a:spcBef>
                <a:spcPts val="250"/>
              </a:spcBef>
              <a:buChar char="•"/>
              <a:tabLst>
                <a:tab pos="123189" algn="l"/>
              </a:tabLst>
            </a:pPr>
            <a:r>
              <a:rPr sz="1000" spc="-45" dirty="0">
                <a:latin typeface="Arial"/>
                <a:cs typeface="Arial"/>
              </a:rPr>
              <a:t>Stakeholders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such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90" dirty="0">
                <a:latin typeface="Arial"/>
                <a:cs typeface="Arial"/>
              </a:rPr>
              <a:t>as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patients,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clinicians,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and 	policy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makers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have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understand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30" dirty="0">
                <a:latin typeface="Arial"/>
                <a:cs typeface="Arial"/>
              </a:rPr>
              <a:t>HTE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	</a:t>
            </a:r>
            <a:r>
              <a:rPr sz="1000" spc="-60" dirty="0">
                <a:latin typeface="Arial"/>
                <a:cs typeface="Arial"/>
              </a:rPr>
              <a:t>make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informed decisions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25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1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114"/>
              </a:spcBef>
            </a:pPr>
            <a:r>
              <a:rPr sz="1400" spc="-190" dirty="0"/>
              <a:t>HTE</a:t>
            </a:r>
            <a:r>
              <a:rPr sz="1400" spc="-60" dirty="0"/>
              <a:t> </a:t>
            </a:r>
            <a:r>
              <a:rPr sz="1400" spc="-25" dirty="0"/>
              <a:t>(cont.)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65" y="660444"/>
            <a:ext cx="2500630" cy="96011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60" dirty="0">
                <a:latin typeface="Arial"/>
                <a:cs typeface="Arial"/>
              </a:rPr>
              <a:t>Two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main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goals:</a:t>
            </a:r>
            <a:endParaRPr sz="1000">
              <a:latin typeface="Arial"/>
              <a:cs typeface="Arial"/>
            </a:endParaRPr>
          </a:p>
          <a:p>
            <a:pPr marL="305435" marR="6350" indent="-164465">
              <a:lnSpc>
                <a:spcPct val="101699"/>
              </a:lnSpc>
              <a:spcBef>
                <a:spcPts val="215"/>
              </a:spcBef>
              <a:buAutoNum type="arabicPeriod"/>
              <a:tabLst>
                <a:tab pos="307340" algn="l"/>
              </a:tabLst>
            </a:pPr>
            <a:r>
              <a:rPr sz="900" spc="-50" dirty="0">
                <a:latin typeface="Arial"/>
                <a:cs typeface="Arial"/>
              </a:rPr>
              <a:t>Estimate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treatment </a:t>
            </a:r>
            <a:r>
              <a:rPr sz="900" spc="-25" dirty="0">
                <a:latin typeface="Arial"/>
                <a:cs typeface="Arial"/>
              </a:rPr>
              <a:t>effect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for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clinically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relevant 	</a:t>
            </a:r>
            <a:r>
              <a:rPr sz="900" spc="-55" dirty="0">
                <a:latin typeface="Arial"/>
                <a:cs typeface="Arial"/>
              </a:rPr>
              <a:t>subgroups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(→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subgroup</a:t>
            </a:r>
            <a:r>
              <a:rPr sz="900" spc="-10" dirty="0">
                <a:latin typeface="Arial"/>
                <a:cs typeface="Arial"/>
              </a:rPr>
              <a:t> analysis)</a:t>
            </a:r>
            <a:endParaRPr sz="900">
              <a:latin typeface="Arial"/>
              <a:cs typeface="Arial"/>
            </a:endParaRPr>
          </a:p>
          <a:p>
            <a:pPr marL="305435" marR="5080" indent="-164465">
              <a:lnSpc>
                <a:spcPct val="100299"/>
              </a:lnSpc>
              <a:spcBef>
                <a:spcPts val="204"/>
              </a:spcBef>
              <a:buAutoNum type="arabicPeriod"/>
              <a:tabLst>
                <a:tab pos="307340" algn="l"/>
              </a:tabLst>
            </a:pPr>
            <a:r>
              <a:rPr sz="900" spc="-40" dirty="0">
                <a:latin typeface="Arial"/>
                <a:cs typeface="Arial"/>
              </a:rPr>
              <a:t>Predict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whether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70" dirty="0">
                <a:latin typeface="Arial"/>
                <a:cs typeface="Arial"/>
              </a:rPr>
              <a:t>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specific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individual</a:t>
            </a:r>
            <a:r>
              <a:rPr sz="900" spc="-10" dirty="0">
                <a:latin typeface="Arial"/>
                <a:cs typeface="Arial"/>
              </a:rPr>
              <a:t> might 	</a:t>
            </a:r>
            <a:r>
              <a:rPr sz="900" spc="-20" dirty="0">
                <a:latin typeface="Arial"/>
                <a:cs typeface="Arial"/>
              </a:rPr>
              <a:t>benefit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from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treatment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(→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predictive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learning; 	</a:t>
            </a:r>
            <a:r>
              <a:rPr sz="900" dirty="0">
                <a:latin typeface="Arial"/>
                <a:cs typeface="Arial"/>
              </a:rPr>
              <a:t>not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50" dirty="0">
                <a:latin typeface="Arial"/>
                <a:cs typeface="Arial"/>
              </a:rPr>
              <a:t>covered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here)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26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1" rIns="0" bIns="0" rtlCol="0">
            <a:spAutoFit/>
          </a:bodyPr>
          <a:lstStyle/>
          <a:p>
            <a:pPr marL="879475">
              <a:lnSpc>
                <a:spcPct val="100000"/>
              </a:lnSpc>
              <a:spcBef>
                <a:spcPts val="114"/>
              </a:spcBef>
            </a:pPr>
            <a:r>
              <a:rPr sz="1400" spc="-190" dirty="0"/>
              <a:t>HTE</a:t>
            </a:r>
            <a:r>
              <a:rPr sz="1400" spc="-60" dirty="0"/>
              <a:t> </a:t>
            </a:r>
            <a:r>
              <a:rPr sz="1400" spc="-25" dirty="0"/>
              <a:t>(cont.)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51" y="693272"/>
            <a:ext cx="2538730" cy="102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220">
              <a:lnSpc>
                <a:spcPct val="103000"/>
              </a:lnSpc>
              <a:spcBef>
                <a:spcPts val="95"/>
              </a:spcBef>
              <a:buChar char="•"/>
              <a:tabLst>
                <a:tab pos="123189" algn="l"/>
              </a:tabLst>
            </a:pPr>
            <a:r>
              <a:rPr sz="1000" spc="-45" dirty="0">
                <a:latin typeface="Arial"/>
                <a:cs typeface="Arial"/>
              </a:rPr>
              <a:t>Subgroup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analysis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90" dirty="0">
                <a:latin typeface="Arial"/>
                <a:cs typeface="Arial"/>
              </a:rPr>
              <a:t>(SGA)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most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common 	</a:t>
            </a:r>
            <a:r>
              <a:rPr sz="1000" spc="-20" dirty="0">
                <a:latin typeface="Arial"/>
                <a:cs typeface="Arial"/>
              </a:rPr>
              <a:t>analytic </a:t>
            </a:r>
            <a:r>
              <a:rPr sz="1000" spc="-35" dirty="0">
                <a:latin typeface="Arial"/>
                <a:cs typeface="Arial"/>
              </a:rPr>
              <a:t>approach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examining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HTE</a:t>
            </a:r>
            <a:endParaRPr sz="100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290"/>
              </a:spcBef>
              <a:buChar char="•"/>
              <a:tabLst>
                <a:tab pos="121920" algn="l"/>
              </a:tabLst>
            </a:pPr>
            <a:r>
              <a:rPr sz="1000" spc="-55" dirty="0">
                <a:latin typeface="Arial"/>
                <a:cs typeface="Arial"/>
              </a:rPr>
              <a:t>They</a:t>
            </a:r>
            <a:r>
              <a:rPr sz="1000" spc="-30" dirty="0">
                <a:latin typeface="Arial"/>
                <a:cs typeface="Arial"/>
              </a:rPr>
              <a:t> propose </a:t>
            </a:r>
            <a:r>
              <a:rPr sz="1000" b="1" u="sng" spc="-50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minimum</a:t>
            </a:r>
            <a:r>
              <a:rPr sz="1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standards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SGA:</a:t>
            </a:r>
            <a:endParaRPr sz="100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229"/>
              </a:spcBef>
              <a:buChar char="–"/>
              <a:tabLst>
                <a:tab pos="250825" algn="l"/>
              </a:tabLst>
            </a:pPr>
            <a:r>
              <a:rPr sz="900" spc="-35" dirty="0">
                <a:latin typeface="Arial"/>
                <a:cs typeface="Arial"/>
              </a:rPr>
              <a:t>Prior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planning</a:t>
            </a:r>
            <a:endParaRPr sz="90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220"/>
              </a:spcBef>
              <a:buChar char="–"/>
              <a:tabLst>
                <a:tab pos="250825" algn="l"/>
              </a:tabLst>
            </a:pPr>
            <a:r>
              <a:rPr sz="900" spc="-50" dirty="0">
                <a:latin typeface="Arial"/>
                <a:cs typeface="Arial"/>
              </a:rPr>
              <a:t>Careful</a:t>
            </a:r>
            <a:r>
              <a:rPr sz="900" spc="-10" dirty="0">
                <a:latin typeface="Arial"/>
                <a:cs typeface="Arial"/>
              </a:rPr>
              <a:t> analysis</a:t>
            </a:r>
            <a:endParaRPr sz="900">
              <a:latin typeface="Arial"/>
              <a:cs typeface="Arial"/>
            </a:endParaRPr>
          </a:p>
          <a:p>
            <a:pPr marL="250825" lvl="1" indent="-90805">
              <a:lnSpc>
                <a:spcPct val="100000"/>
              </a:lnSpc>
              <a:spcBef>
                <a:spcPts val="225"/>
              </a:spcBef>
              <a:buChar char="–"/>
              <a:tabLst>
                <a:tab pos="250825" algn="l"/>
              </a:tabLst>
            </a:pPr>
            <a:r>
              <a:rPr sz="900" spc="-60" dirty="0">
                <a:latin typeface="Arial"/>
                <a:cs typeface="Arial"/>
              </a:rPr>
              <a:t>Responsible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reporting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27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8291" y="325218"/>
            <a:ext cx="83248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190" dirty="0"/>
              <a:t>HTE</a:t>
            </a:r>
            <a:r>
              <a:rPr sz="1400" spc="-60" dirty="0"/>
              <a:t> </a:t>
            </a:r>
            <a:r>
              <a:rPr sz="1400" spc="-20" dirty="0"/>
              <a:t>(cont.)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65" y="660444"/>
            <a:ext cx="2603500" cy="8216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000" spc="-60" dirty="0">
                <a:latin typeface="Arial"/>
                <a:cs typeface="Arial"/>
              </a:rPr>
              <a:t>Two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types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SGA:</a:t>
            </a:r>
            <a:endParaRPr sz="1000">
              <a:latin typeface="Arial"/>
              <a:cs typeface="Arial"/>
            </a:endParaRPr>
          </a:p>
          <a:p>
            <a:pPr marL="323850" marR="167005" indent="-16383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25755" algn="l"/>
              </a:tabLst>
            </a:pPr>
            <a:r>
              <a:rPr sz="900" spc="-35" dirty="0">
                <a:latin typeface="Arial"/>
                <a:cs typeface="Arial"/>
              </a:rPr>
              <a:t>estimating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treatment</a:t>
            </a:r>
            <a:r>
              <a:rPr sz="90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effect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separately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within 	</a:t>
            </a:r>
            <a:r>
              <a:rPr sz="900" spc="-50" dirty="0">
                <a:latin typeface="Arial"/>
                <a:cs typeface="Arial"/>
              </a:rPr>
              <a:t>levels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baseline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covariates</a:t>
            </a:r>
            <a:endParaRPr sz="900">
              <a:latin typeface="Arial"/>
              <a:cs typeface="Arial"/>
            </a:endParaRPr>
          </a:p>
          <a:p>
            <a:pPr marL="323850" marR="5080" indent="-16383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25755" algn="l"/>
              </a:tabLst>
            </a:pPr>
            <a:r>
              <a:rPr sz="900" spc="-35" dirty="0">
                <a:latin typeface="Arial"/>
                <a:cs typeface="Arial"/>
              </a:rPr>
              <a:t>modeling </a:t>
            </a:r>
            <a:r>
              <a:rPr sz="900" spc="-10" dirty="0">
                <a:latin typeface="Arial"/>
                <a:cs typeface="Arial"/>
              </a:rPr>
              <a:t>the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interaction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35" dirty="0">
                <a:latin typeface="Arial"/>
                <a:cs typeface="Arial"/>
              </a:rPr>
              <a:t>between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the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treatment 	</a:t>
            </a:r>
            <a:r>
              <a:rPr sz="900" spc="-45" dirty="0">
                <a:latin typeface="Arial"/>
                <a:cs typeface="Arial"/>
              </a:rPr>
              <a:t>and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covariates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28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1" rIns="0" bIns="0" rtlCol="0">
            <a:spAutoFit/>
          </a:bodyPr>
          <a:lstStyle/>
          <a:p>
            <a:pPr marL="394335">
              <a:lnSpc>
                <a:spcPct val="100000"/>
              </a:lnSpc>
              <a:spcBef>
                <a:spcPts val="114"/>
              </a:spcBef>
            </a:pPr>
            <a:r>
              <a:rPr sz="1400" spc="-70" dirty="0"/>
              <a:t>How</a:t>
            </a:r>
            <a:r>
              <a:rPr sz="1400" spc="-40" dirty="0"/>
              <a:t> </a:t>
            </a:r>
            <a:r>
              <a:rPr sz="1400" spc="-65" dirty="0"/>
              <a:t>are</a:t>
            </a:r>
            <a:r>
              <a:rPr sz="1400" spc="-35" dirty="0"/>
              <a:t> </a:t>
            </a:r>
            <a:r>
              <a:rPr sz="1400" spc="-185" dirty="0"/>
              <a:t>HTEs</a:t>
            </a:r>
            <a:r>
              <a:rPr sz="1400" spc="-35" dirty="0"/>
              <a:t> </a:t>
            </a:r>
            <a:r>
              <a:rPr sz="1400" spc="-105" dirty="0"/>
              <a:t>assessed?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380"/>
              </a:spcBef>
            </a:pPr>
            <a:r>
              <a:rPr spc="-45" dirty="0"/>
              <a:t>Common</a:t>
            </a:r>
            <a:r>
              <a:rPr spc="-35" dirty="0"/>
              <a:t> approach</a:t>
            </a:r>
            <a:r>
              <a:rPr spc="-40" dirty="0"/>
              <a:t> </a:t>
            </a:r>
            <a:r>
              <a:rPr dirty="0"/>
              <a:t>‐</a:t>
            </a:r>
            <a:r>
              <a:rPr spc="-50" dirty="0"/>
              <a:t> </a:t>
            </a:r>
            <a:r>
              <a:rPr spc="-10" dirty="0"/>
              <a:t>example:</a:t>
            </a:r>
          </a:p>
          <a:p>
            <a:pPr marL="37465" marR="5080">
              <a:lnSpc>
                <a:spcPct val="103000"/>
              </a:lnSpc>
              <a:spcBef>
                <a:spcPts val="254"/>
              </a:spcBef>
            </a:pPr>
            <a:r>
              <a:rPr spc="-30" dirty="0"/>
              <a:t>Outcome</a:t>
            </a:r>
            <a:r>
              <a:rPr spc="-25" dirty="0"/>
              <a:t> </a:t>
            </a:r>
            <a:r>
              <a:rPr spc="-175" dirty="0"/>
              <a:t>Y</a:t>
            </a:r>
            <a:r>
              <a:rPr spc="-20" dirty="0"/>
              <a:t> </a:t>
            </a:r>
            <a:r>
              <a:rPr spc="-55" dirty="0"/>
              <a:t>is</a:t>
            </a:r>
            <a:r>
              <a:rPr spc="-15" dirty="0"/>
              <a:t> </a:t>
            </a:r>
            <a:r>
              <a:rPr spc="-20" dirty="0"/>
              <a:t>binary</a:t>
            </a:r>
            <a:r>
              <a:rPr spc="-5" dirty="0"/>
              <a:t> </a:t>
            </a:r>
            <a:r>
              <a:rPr spc="-35" dirty="0"/>
              <a:t>and</a:t>
            </a:r>
            <a:r>
              <a:rPr spc="-10" dirty="0"/>
              <a:t> </a:t>
            </a:r>
            <a:r>
              <a:rPr spc="-25" dirty="0"/>
              <a:t>logistic</a:t>
            </a:r>
            <a:r>
              <a:rPr dirty="0"/>
              <a:t> </a:t>
            </a:r>
            <a:r>
              <a:rPr spc="-45" dirty="0"/>
              <a:t>regression</a:t>
            </a:r>
            <a:r>
              <a:rPr spc="-30" dirty="0"/>
              <a:t> </a:t>
            </a:r>
            <a:r>
              <a:rPr spc="-25" dirty="0"/>
              <a:t>is </a:t>
            </a:r>
            <a:r>
              <a:rPr spc="-20" dirty="0"/>
              <a:t>estimated. </a:t>
            </a:r>
            <a:r>
              <a:rPr spc="-30" dirty="0"/>
              <a:t>Treatment</a:t>
            </a:r>
            <a:r>
              <a:rPr spc="-25" dirty="0"/>
              <a:t> </a:t>
            </a:r>
            <a:r>
              <a:rPr spc="-10" dirty="0"/>
              <a:t>effect</a:t>
            </a:r>
            <a:r>
              <a:rPr spc="-25" dirty="0"/>
              <a:t> </a:t>
            </a:r>
            <a:r>
              <a:rPr spc="-55" dirty="0"/>
              <a:t>is</a:t>
            </a:r>
            <a:r>
              <a:rPr spc="-35" dirty="0"/>
              <a:t> log‐odds</a:t>
            </a:r>
            <a:r>
              <a:rPr spc="-20" dirty="0"/>
              <a:t> </a:t>
            </a:r>
            <a:r>
              <a:rPr dirty="0"/>
              <a:t>ratio</a:t>
            </a:r>
            <a:r>
              <a:rPr spc="-15" dirty="0"/>
              <a:t> </a:t>
            </a:r>
            <a:r>
              <a:rPr spc="-25" dirty="0"/>
              <a:t>of</a:t>
            </a:r>
          </a:p>
          <a:p>
            <a:pPr marL="419734" marR="196215" indent="-95885">
              <a:lnSpc>
                <a:spcPct val="103000"/>
              </a:lnSpc>
              <a:spcBef>
                <a:spcPts val="250"/>
              </a:spcBef>
            </a:pPr>
            <a:r>
              <a:rPr spc="-175" dirty="0"/>
              <a:t>Y</a:t>
            </a:r>
            <a:r>
              <a:rPr spc="-45" dirty="0"/>
              <a:t> </a:t>
            </a:r>
            <a:r>
              <a:rPr spc="-85" dirty="0"/>
              <a:t>=</a:t>
            </a:r>
            <a:r>
              <a:rPr spc="-40" dirty="0"/>
              <a:t> </a:t>
            </a:r>
            <a:r>
              <a:rPr spc="-30" dirty="0"/>
              <a:t>1</a:t>
            </a:r>
            <a:r>
              <a:rPr spc="-40" dirty="0"/>
              <a:t> </a:t>
            </a:r>
            <a:r>
              <a:rPr spc="-10" dirty="0"/>
              <a:t>when</a:t>
            </a:r>
            <a:r>
              <a:rPr spc="-35" dirty="0"/>
              <a:t> </a:t>
            </a:r>
            <a:r>
              <a:rPr dirty="0"/>
              <a:t>treatment</a:t>
            </a:r>
            <a:r>
              <a:rPr spc="-40" dirty="0"/>
              <a:t> </a:t>
            </a:r>
            <a:r>
              <a:rPr spc="-10" dirty="0"/>
              <a:t>indicator</a:t>
            </a:r>
            <a:r>
              <a:rPr spc="-20" dirty="0"/>
              <a:t> </a:t>
            </a:r>
            <a:r>
              <a:rPr spc="-30" dirty="0"/>
              <a:t>1</a:t>
            </a:r>
            <a:r>
              <a:rPr spc="-40" dirty="0"/>
              <a:t> </a:t>
            </a:r>
            <a:r>
              <a:rPr spc="-60" dirty="0"/>
              <a:t>vs.</a:t>
            </a:r>
            <a:r>
              <a:rPr spc="-35" dirty="0"/>
              <a:t> </a:t>
            </a:r>
            <a:r>
              <a:rPr spc="-50" dirty="0"/>
              <a:t>0 </a:t>
            </a:r>
            <a:r>
              <a:rPr spc="-25" dirty="0"/>
              <a:t>(“averaged”</a:t>
            </a:r>
            <a:r>
              <a:rPr spc="-10" dirty="0"/>
              <a:t> </a:t>
            </a:r>
            <a:r>
              <a:rPr spc="-25" dirty="0"/>
              <a:t>over</a:t>
            </a:r>
            <a:r>
              <a:rPr spc="-30" dirty="0"/>
              <a:t> </a:t>
            </a:r>
            <a:r>
              <a:rPr dirty="0"/>
              <a:t>other</a:t>
            </a:r>
            <a:r>
              <a:rPr spc="-20" dirty="0"/>
              <a:t> </a:t>
            </a:r>
            <a:r>
              <a:rPr spc="-10" dirty="0"/>
              <a:t>covariates)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29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42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29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21" y="241934"/>
            <a:ext cx="2764535" cy="191185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34691" y="2064124"/>
            <a:ext cx="5016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318" y="2238627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1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14"/>
              </a:spcBef>
            </a:pPr>
            <a:r>
              <a:rPr sz="1400" spc="-70" dirty="0"/>
              <a:t>How</a:t>
            </a:r>
            <a:r>
              <a:rPr sz="1400" spc="-25" dirty="0"/>
              <a:t> </a:t>
            </a:r>
            <a:r>
              <a:rPr sz="1400" spc="-65" dirty="0"/>
              <a:t>are</a:t>
            </a:r>
            <a:r>
              <a:rPr sz="1400" spc="-20" dirty="0"/>
              <a:t> </a:t>
            </a:r>
            <a:r>
              <a:rPr sz="1400" spc="-185" dirty="0"/>
              <a:t>HTEs</a:t>
            </a:r>
            <a:r>
              <a:rPr sz="1400" spc="-20" dirty="0"/>
              <a:t> </a:t>
            </a:r>
            <a:r>
              <a:rPr sz="1400" spc="-125" dirty="0"/>
              <a:t>assessed?</a:t>
            </a:r>
            <a:r>
              <a:rPr sz="1400" spc="5" dirty="0"/>
              <a:t> </a:t>
            </a:r>
            <a:r>
              <a:rPr sz="1400" spc="-30" dirty="0"/>
              <a:t>(Cont.)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 marR="30480">
              <a:lnSpc>
                <a:spcPct val="93500"/>
              </a:lnSpc>
              <a:spcBef>
                <a:spcPts val="210"/>
              </a:spcBef>
            </a:pPr>
            <a:r>
              <a:rPr spc="-50" dirty="0"/>
              <a:t>Separate</a:t>
            </a:r>
            <a:r>
              <a:rPr spc="-15" dirty="0"/>
              <a:t> </a:t>
            </a:r>
            <a:r>
              <a:rPr spc="-35" dirty="0"/>
              <a:t>models</a:t>
            </a:r>
            <a:r>
              <a:rPr spc="-15" dirty="0"/>
              <a:t> </a:t>
            </a:r>
            <a:r>
              <a:rPr spc="-35" dirty="0"/>
              <a:t>are</a:t>
            </a:r>
            <a:r>
              <a:rPr spc="-30" dirty="0"/>
              <a:t> </a:t>
            </a:r>
            <a:r>
              <a:rPr spc="-20" dirty="0"/>
              <a:t>estimated</a:t>
            </a:r>
            <a:r>
              <a:rPr spc="-10" dirty="0"/>
              <a:t> </a:t>
            </a:r>
            <a:r>
              <a:rPr dirty="0"/>
              <a:t>within</a:t>
            </a:r>
            <a:r>
              <a:rPr spc="-10" dirty="0"/>
              <a:t> </a:t>
            </a:r>
            <a:r>
              <a:rPr spc="-25" dirty="0"/>
              <a:t>strata</a:t>
            </a:r>
            <a:r>
              <a:rPr spc="-10" dirty="0"/>
              <a:t> </a:t>
            </a:r>
            <a:r>
              <a:rPr spc="-25" dirty="0"/>
              <a:t>of </a:t>
            </a:r>
            <a:r>
              <a:rPr spc="-35" dirty="0"/>
              <a:t>covariates,</a:t>
            </a:r>
            <a:r>
              <a:rPr spc="-30" dirty="0"/>
              <a:t> </a:t>
            </a:r>
            <a:r>
              <a:rPr spc="-80" dirty="0"/>
              <a:t>say,</a:t>
            </a:r>
            <a:r>
              <a:rPr spc="-35" dirty="0"/>
              <a:t> </a:t>
            </a:r>
            <a:r>
              <a:rPr spc="-140" dirty="0"/>
              <a:t>X</a:t>
            </a:r>
            <a:r>
              <a:rPr spc="-30" dirty="0"/>
              <a:t> </a:t>
            </a:r>
            <a:r>
              <a:rPr spc="-85" dirty="0"/>
              <a:t>=</a:t>
            </a:r>
            <a:r>
              <a:rPr spc="-35" dirty="0"/>
              <a:t> </a:t>
            </a:r>
            <a:r>
              <a:rPr spc="-30" dirty="0"/>
              <a:t>1</a:t>
            </a:r>
            <a:r>
              <a:rPr spc="-35" dirty="0"/>
              <a:t> and</a:t>
            </a:r>
            <a:r>
              <a:rPr spc="-25" dirty="0"/>
              <a:t> </a:t>
            </a:r>
            <a:r>
              <a:rPr spc="-140" dirty="0"/>
              <a:t>X</a:t>
            </a:r>
            <a:r>
              <a:rPr spc="-40" dirty="0"/>
              <a:t> </a:t>
            </a:r>
            <a:r>
              <a:rPr spc="-85" dirty="0"/>
              <a:t>=</a:t>
            </a:r>
            <a:r>
              <a:rPr spc="-35" dirty="0"/>
              <a:t> </a:t>
            </a:r>
            <a:r>
              <a:rPr spc="-30" dirty="0"/>
              <a:t>2, </a:t>
            </a:r>
            <a:r>
              <a:rPr spc="-20" dirty="0"/>
              <a:t>resulting</a:t>
            </a:r>
            <a:r>
              <a:rPr spc="-30" dirty="0"/>
              <a:t> </a:t>
            </a:r>
            <a:r>
              <a:rPr dirty="0"/>
              <a:t>in</a:t>
            </a:r>
            <a:r>
              <a:rPr spc="-25" dirty="0"/>
              <a:t> θ</a:t>
            </a:r>
            <a:r>
              <a:rPr sz="1050" spc="-37" baseline="-19841" dirty="0">
                <a:latin typeface="STIXGeneral"/>
                <a:cs typeface="STIXGeneral"/>
              </a:rPr>
              <a:t>1</a:t>
            </a:r>
            <a:r>
              <a:rPr sz="1050" spc="750" baseline="-19841" dirty="0">
                <a:latin typeface="STIXGeneral"/>
                <a:cs typeface="STIXGeneral"/>
              </a:rPr>
              <a:t> </a:t>
            </a:r>
            <a:r>
              <a:rPr sz="1000" spc="-35" dirty="0"/>
              <a:t>and</a:t>
            </a:r>
            <a:r>
              <a:rPr sz="1000" spc="-25" dirty="0"/>
              <a:t> θ</a:t>
            </a:r>
            <a:r>
              <a:rPr sz="1050" spc="-37" baseline="-19841" dirty="0"/>
              <a:t>2</a:t>
            </a:r>
            <a:r>
              <a:rPr sz="1000" spc="-25" dirty="0"/>
              <a:t>.</a:t>
            </a:r>
            <a:endParaRPr sz="1000">
              <a:latin typeface="STIXGeneral"/>
              <a:cs typeface="STIXGeneral"/>
            </a:endParaRPr>
          </a:p>
          <a:p>
            <a:pPr marL="38100" marR="62230" indent="-635">
              <a:lnSpc>
                <a:spcPct val="92700"/>
              </a:lnSpc>
              <a:spcBef>
                <a:spcPts val="235"/>
              </a:spcBef>
            </a:pPr>
            <a:r>
              <a:rPr spc="-125" dirty="0"/>
              <a:t>HTE</a:t>
            </a:r>
            <a:r>
              <a:rPr spc="-40" dirty="0"/>
              <a:t> </a:t>
            </a:r>
            <a:r>
              <a:rPr spc="-55" dirty="0"/>
              <a:t>is</a:t>
            </a:r>
            <a:r>
              <a:rPr spc="-25" dirty="0"/>
              <a:t> </a:t>
            </a:r>
            <a:r>
              <a:rPr spc="-10" dirty="0"/>
              <a:t>inferred</a:t>
            </a:r>
            <a:r>
              <a:rPr spc="-45" dirty="0"/>
              <a:t> </a:t>
            </a:r>
            <a:r>
              <a:rPr spc="-10" dirty="0"/>
              <a:t>when</a:t>
            </a:r>
            <a:r>
              <a:rPr spc="-30" dirty="0"/>
              <a:t> </a:t>
            </a:r>
            <a:r>
              <a:rPr spc="-40" dirty="0"/>
              <a:t>association</a:t>
            </a:r>
            <a:r>
              <a:rPr spc="-1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spc="-20" dirty="0"/>
              <a:t>group</a:t>
            </a:r>
            <a:r>
              <a:rPr spc="-25" dirty="0"/>
              <a:t> </a:t>
            </a:r>
            <a:r>
              <a:rPr spc="-30" dirty="0"/>
              <a:t>1</a:t>
            </a:r>
            <a:r>
              <a:rPr spc="-35" dirty="0"/>
              <a:t> </a:t>
            </a:r>
            <a:r>
              <a:rPr spc="-25" dirty="0"/>
              <a:t>is statistically</a:t>
            </a:r>
            <a:r>
              <a:rPr spc="-10" dirty="0"/>
              <a:t> </a:t>
            </a:r>
            <a:r>
              <a:rPr spc="-25" dirty="0"/>
              <a:t>significant</a:t>
            </a:r>
            <a:r>
              <a:rPr spc="10" dirty="0"/>
              <a:t> </a:t>
            </a:r>
            <a:r>
              <a:rPr spc="-35" dirty="0"/>
              <a:t>and</a:t>
            </a:r>
            <a:r>
              <a:rPr spc="-10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spc="-25" dirty="0"/>
              <a:t>group</a:t>
            </a:r>
            <a:r>
              <a:rPr spc="-15" dirty="0"/>
              <a:t> </a:t>
            </a:r>
            <a:r>
              <a:rPr spc="-30" dirty="0"/>
              <a:t>2</a:t>
            </a:r>
            <a:r>
              <a:rPr spc="-25" dirty="0"/>
              <a:t> </a:t>
            </a:r>
            <a:r>
              <a:rPr spc="-55" dirty="0"/>
              <a:t>is</a:t>
            </a:r>
            <a:r>
              <a:rPr spc="-15" dirty="0"/>
              <a:t> </a:t>
            </a:r>
            <a:r>
              <a:rPr dirty="0"/>
              <a:t>not,</a:t>
            </a:r>
            <a:r>
              <a:rPr spc="-30" dirty="0"/>
              <a:t> </a:t>
            </a:r>
            <a:r>
              <a:rPr spc="-25" dirty="0"/>
              <a:t>or </a:t>
            </a:r>
            <a:r>
              <a:rPr spc="-10" dirty="0"/>
              <a:t>vice‐versa.</a:t>
            </a:r>
          </a:p>
          <a:p>
            <a:pPr marL="38100" marR="71120">
              <a:lnSpc>
                <a:spcPct val="93200"/>
              </a:lnSpc>
              <a:spcBef>
                <a:spcPts val="245"/>
              </a:spcBef>
            </a:pPr>
            <a:r>
              <a:rPr spc="-30" dirty="0"/>
              <a:t>Observation:</a:t>
            </a:r>
            <a:r>
              <a:rPr spc="5" dirty="0"/>
              <a:t> </a:t>
            </a:r>
            <a:r>
              <a:rPr spc="-65" dirty="0"/>
              <a:t>This</a:t>
            </a:r>
            <a:r>
              <a:rPr dirty="0"/>
              <a:t> </a:t>
            </a:r>
            <a:r>
              <a:rPr spc="-55" dirty="0"/>
              <a:t>is</a:t>
            </a:r>
            <a:r>
              <a:rPr spc="-5" dirty="0"/>
              <a:t> </a:t>
            </a:r>
            <a:r>
              <a:rPr u="sng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incorrect</a:t>
            </a:r>
            <a:r>
              <a:rPr spc="-25" dirty="0">
                <a:solidFill>
                  <a:srgbClr val="006FC0"/>
                </a:solidFill>
              </a:rPr>
              <a:t> </a:t>
            </a:r>
            <a:r>
              <a:rPr dirty="0"/>
              <a:t>for</a:t>
            </a:r>
            <a:r>
              <a:rPr spc="-5" dirty="0"/>
              <a:t> </a:t>
            </a:r>
            <a:r>
              <a:rPr spc="-10" dirty="0"/>
              <a:t>inferring</a:t>
            </a:r>
            <a:r>
              <a:rPr dirty="0"/>
              <a:t> </a:t>
            </a:r>
            <a:r>
              <a:rPr spc="-75" dirty="0"/>
              <a:t>HTE</a:t>
            </a:r>
            <a:r>
              <a:rPr dirty="0"/>
              <a:t> (but</a:t>
            </a:r>
            <a:r>
              <a:rPr spc="5" dirty="0"/>
              <a:t> </a:t>
            </a:r>
            <a:r>
              <a:rPr dirty="0"/>
              <a:t>it</a:t>
            </a:r>
            <a:r>
              <a:rPr spc="-10" dirty="0"/>
              <a:t> </a:t>
            </a:r>
            <a:r>
              <a:rPr spc="-55" dirty="0"/>
              <a:t>is</a:t>
            </a:r>
            <a:r>
              <a:rPr spc="-5" dirty="0"/>
              <a:t> </a:t>
            </a:r>
            <a:r>
              <a:rPr spc="-20" dirty="0"/>
              <a:t>correct</a:t>
            </a:r>
            <a:r>
              <a:rPr spc="-3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-25" dirty="0"/>
              <a:t>estimating</a:t>
            </a:r>
            <a:r>
              <a:rPr spc="5" dirty="0"/>
              <a:t> </a:t>
            </a:r>
            <a:r>
              <a:rPr spc="-10" dirty="0"/>
              <a:t>stratified </a:t>
            </a:r>
            <a:r>
              <a:rPr dirty="0"/>
              <a:t>treatment</a:t>
            </a:r>
            <a:r>
              <a:rPr spc="-30" dirty="0"/>
              <a:t> </a:t>
            </a:r>
            <a:r>
              <a:rPr spc="-10" dirty="0"/>
              <a:t>effects)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30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27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2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14"/>
              </a:spcBef>
            </a:pPr>
            <a:r>
              <a:rPr sz="1400" spc="-70" dirty="0"/>
              <a:t>How</a:t>
            </a:r>
            <a:r>
              <a:rPr sz="1400" spc="-25" dirty="0"/>
              <a:t> </a:t>
            </a:r>
            <a:r>
              <a:rPr sz="1400" spc="-65" dirty="0"/>
              <a:t>are</a:t>
            </a:r>
            <a:r>
              <a:rPr sz="1400" spc="-20" dirty="0"/>
              <a:t> </a:t>
            </a:r>
            <a:r>
              <a:rPr sz="1400" spc="-185" dirty="0"/>
              <a:t>HTEs</a:t>
            </a:r>
            <a:r>
              <a:rPr sz="1400" spc="-20" dirty="0"/>
              <a:t> </a:t>
            </a:r>
            <a:r>
              <a:rPr sz="1400" spc="-125" dirty="0"/>
              <a:t>assessed?</a:t>
            </a:r>
            <a:r>
              <a:rPr sz="1400" spc="5" dirty="0"/>
              <a:t> </a:t>
            </a:r>
            <a:r>
              <a:rPr sz="1400" spc="-30" dirty="0"/>
              <a:t>(Cont.)</a:t>
            </a:r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5080">
              <a:lnSpc>
                <a:spcPct val="103299"/>
              </a:lnSpc>
              <a:spcBef>
                <a:spcPts val="90"/>
              </a:spcBef>
            </a:pPr>
            <a:r>
              <a:rPr spc="-10" dirty="0"/>
              <a:t>At</a:t>
            </a:r>
            <a:r>
              <a:rPr spc="-40" dirty="0"/>
              <a:t> </a:t>
            </a:r>
            <a:r>
              <a:rPr spc="-70" dirty="0"/>
              <a:t>a</a:t>
            </a:r>
            <a:r>
              <a:rPr spc="-35" dirty="0"/>
              <a:t> </a:t>
            </a:r>
            <a:r>
              <a:rPr spc="-10" dirty="0"/>
              <a:t>minimum:</a:t>
            </a:r>
            <a:r>
              <a:rPr spc="-5" dirty="0"/>
              <a:t> </a:t>
            </a:r>
            <a:r>
              <a:rPr spc="-75" dirty="0"/>
              <a:t>Test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125" dirty="0"/>
              <a:t>HTE</a:t>
            </a:r>
            <a:r>
              <a:rPr spc="-30" dirty="0"/>
              <a:t> </a:t>
            </a:r>
            <a:r>
              <a:rPr spc="-40" dirty="0"/>
              <a:t>needs</a:t>
            </a:r>
            <a:r>
              <a:rPr spc="-25" dirty="0"/>
              <a:t> </a:t>
            </a:r>
            <a:r>
              <a:rPr dirty="0"/>
              <a:t>to</a:t>
            </a:r>
            <a:r>
              <a:rPr spc="-40" dirty="0"/>
              <a:t> </a:t>
            </a:r>
            <a:r>
              <a:rPr spc="-20" dirty="0"/>
              <a:t>test </a:t>
            </a:r>
            <a:r>
              <a:rPr spc="-10" dirty="0"/>
              <a:t>whether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difference</a:t>
            </a:r>
            <a:r>
              <a:rPr spc="-25" dirty="0"/>
              <a:t> </a:t>
            </a:r>
            <a:r>
              <a:rPr spc="-10" dirty="0"/>
              <a:t>between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two </a:t>
            </a:r>
            <a:r>
              <a:rPr spc="-10" dirty="0"/>
              <a:t>stratified</a:t>
            </a:r>
            <a:r>
              <a:rPr spc="-15" dirty="0"/>
              <a:t> </a:t>
            </a:r>
            <a:r>
              <a:rPr dirty="0"/>
              <a:t>treatment</a:t>
            </a:r>
            <a:r>
              <a:rPr spc="-25" dirty="0"/>
              <a:t> effects</a:t>
            </a:r>
            <a:r>
              <a:rPr spc="-35" dirty="0"/>
              <a:t> </a:t>
            </a:r>
            <a:r>
              <a:rPr spc="-55" dirty="0"/>
              <a:t>is</a:t>
            </a:r>
            <a:r>
              <a:rPr spc="-20" dirty="0"/>
              <a:t> </a:t>
            </a:r>
            <a:r>
              <a:rPr spc="-45" dirty="0"/>
              <a:t>zero</a:t>
            </a:r>
            <a:r>
              <a:rPr spc="-35" dirty="0"/>
              <a:t> </a:t>
            </a:r>
            <a:r>
              <a:rPr spc="-40" dirty="0"/>
              <a:t>using</a:t>
            </a:r>
            <a:r>
              <a:rPr spc="-15" dirty="0"/>
              <a:t> </a:t>
            </a:r>
            <a:r>
              <a:rPr spc="-70" dirty="0"/>
              <a:t>a</a:t>
            </a:r>
            <a:r>
              <a:rPr spc="-30" dirty="0"/>
              <a:t> </a:t>
            </a:r>
            <a:r>
              <a:rPr spc="-20" dirty="0"/>
              <a:t>Wald </a:t>
            </a:r>
            <a:r>
              <a:rPr spc="-10" dirty="0"/>
              <a:t>test.</a:t>
            </a:r>
            <a:r>
              <a:rPr spc="-25" dirty="0"/>
              <a:t> </a:t>
            </a:r>
            <a:r>
              <a:rPr sz="750" spc="-20" dirty="0"/>
              <a:t>(Default</a:t>
            </a:r>
            <a:r>
              <a:rPr sz="750" spc="-15" dirty="0"/>
              <a:t> </a:t>
            </a:r>
            <a:r>
              <a:rPr sz="750" dirty="0"/>
              <a:t>in</a:t>
            </a:r>
            <a:r>
              <a:rPr sz="750" spc="-20" dirty="0"/>
              <a:t> </a:t>
            </a:r>
            <a:r>
              <a:rPr sz="750" spc="-120" dirty="0"/>
              <a:t>SAS</a:t>
            </a:r>
            <a:r>
              <a:rPr sz="750" spc="-20" dirty="0"/>
              <a:t> </a:t>
            </a:r>
            <a:r>
              <a:rPr sz="750" spc="-114" dirty="0"/>
              <a:t>PROC</a:t>
            </a:r>
            <a:r>
              <a:rPr sz="750" spc="-20" dirty="0"/>
              <a:t> </a:t>
            </a:r>
            <a:r>
              <a:rPr sz="750" spc="-120" dirty="0"/>
              <a:t>FREQ</a:t>
            </a:r>
            <a:r>
              <a:rPr sz="750" spc="-20" dirty="0"/>
              <a:t> </a:t>
            </a:r>
            <a:r>
              <a:rPr sz="750" spc="-95" dirty="0"/>
              <a:t>RISKDIFF</a:t>
            </a:r>
            <a:r>
              <a:rPr sz="750" spc="-20" dirty="0"/>
              <a:t> </a:t>
            </a:r>
            <a:r>
              <a:rPr sz="750" dirty="0"/>
              <a:t>option</a:t>
            </a:r>
            <a:r>
              <a:rPr sz="750" spc="-20" dirty="0"/>
              <a:t> </a:t>
            </a:r>
            <a:r>
              <a:rPr sz="750" spc="-25" dirty="0"/>
              <a:t>is</a:t>
            </a:r>
            <a:r>
              <a:rPr sz="750" spc="-10" dirty="0"/>
              <a:t> METHOD=WALD)</a:t>
            </a:r>
            <a:endParaRPr sz="750"/>
          </a:p>
          <a:p>
            <a:pPr marL="38100" marR="452755">
              <a:lnSpc>
                <a:spcPct val="103000"/>
              </a:lnSpc>
              <a:spcBef>
                <a:spcPts val="235"/>
              </a:spcBef>
            </a:pPr>
            <a:r>
              <a:rPr spc="-10" dirty="0"/>
              <a:t>Better:</a:t>
            </a:r>
            <a:r>
              <a:rPr spc="-55" dirty="0"/>
              <a:t> </a:t>
            </a:r>
            <a:r>
              <a:rPr dirty="0"/>
              <a:t>Model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10" dirty="0"/>
              <a:t>interaction</a:t>
            </a:r>
            <a:r>
              <a:rPr spc="-25" dirty="0"/>
              <a:t> </a:t>
            </a:r>
            <a:r>
              <a:rPr spc="-10" dirty="0"/>
              <a:t>between </a:t>
            </a:r>
            <a:r>
              <a:rPr dirty="0"/>
              <a:t>treatment</a:t>
            </a:r>
            <a:r>
              <a:rPr spc="-35" dirty="0"/>
              <a:t> and</a:t>
            </a:r>
            <a:r>
              <a:rPr spc="-20" dirty="0"/>
              <a:t> </a:t>
            </a:r>
            <a:r>
              <a:rPr spc="-50" dirty="0"/>
              <a:t>X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647" y="1817751"/>
            <a:ext cx="1732026" cy="1676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31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1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14"/>
              </a:spcBef>
            </a:pPr>
            <a:r>
              <a:rPr sz="1400" spc="-70" dirty="0"/>
              <a:t>How</a:t>
            </a:r>
            <a:r>
              <a:rPr sz="1400" spc="-25" dirty="0"/>
              <a:t> </a:t>
            </a:r>
            <a:r>
              <a:rPr sz="1400" spc="-65" dirty="0"/>
              <a:t>are</a:t>
            </a:r>
            <a:r>
              <a:rPr sz="1400" spc="-20" dirty="0"/>
              <a:t> </a:t>
            </a:r>
            <a:r>
              <a:rPr sz="1400" spc="-185" dirty="0"/>
              <a:t>HTEs</a:t>
            </a:r>
            <a:r>
              <a:rPr sz="1400" spc="-20" dirty="0"/>
              <a:t> </a:t>
            </a:r>
            <a:r>
              <a:rPr sz="1400" spc="-125" dirty="0"/>
              <a:t>assessed?</a:t>
            </a:r>
            <a:r>
              <a:rPr sz="1400" spc="5" dirty="0"/>
              <a:t> </a:t>
            </a:r>
            <a:r>
              <a:rPr sz="1400" spc="-30" dirty="0"/>
              <a:t>(Cont.)</a:t>
            </a:r>
            <a:endParaRPr sz="1400"/>
          </a:p>
        </p:txBody>
      </p:sp>
      <p:grpSp>
        <p:nvGrpSpPr>
          <p:cNvPr id="5" name="object 5"/>
          <p:cNvGrpSpPr/>
          <p:nvPr/>
        </p:nvGrpSpPr>
        <p:grpSpPr>
          <a:xfrm>
            <a:off x="823341" y="644270"/>
            <a:ext cx="1302385" cy="517525"/>
            <a:chOff x="823341" y="644270"/>
            <a:chExt cx="1302385" cy="5175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3341" y="644270"/>
              <a:ext cx="1302258" cy="1257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169" y="927734"/>
              <a:ext cx="718565" cy="8915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073" y="1072514"/>
              <a:ext cx="365760" cy="8915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4870" y="909688"/>
            <a:ext cx="1897380" cy="6165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30"/>
              </a:spcBef>
            </a:pPr>
            <a:r>
              <a:rPr sz="550" spc="-10" dirty="0">
                <a:latin typeface="Arial"/>
                <a:cs typeface="Arial"/>
              </a:rPr>
              <a:t>Stratified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effects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50" dirty="0">
                <a:latin typeface="Arial"/>
                <a:cs typeface="Arial"/>
              </a:rPr>
              <a:t>: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550" dirty="0">
                <a:latin typeface="Arial"/>
                <a:cs typeface="Arial"/>
              </a:rPr>
              <a:t>Interaction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term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50" dirty="0">
                <a:latin typeface="Arial"/>
                <a:cs typeface="Arial"/>
              </a:rPr>
              <a:t>: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55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550" spc="-40" dirty="0">
                <a:latin typeface="Arial"/>
                <a:cs typeface="Arial"/>
              </a:rPr>
              <a:t>Test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for </a:t>
            </a:r>
            <a:r>
              <a:rPr sz="550" spc="-20" dirty="0">
                <a:latin typeface="Arial"/>
                <a:cs typeface="Arial"/>
              </a:rPr>
              <a:t>significance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interaction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term!</a:t>
            </a:r>
            <a:endParaRPr sz="550">
              <a:latin typeface="Arial"/>
              <a:cs typeface="Arial"/>
            </a:endParaRPr>
          </a:p>
          <a:p>
            <a:pPr marL="17145" marR="5080" indent="-635">
              <a:lnSpc>
                <a:spcPts val="700"/>
              </a:lnSpc>
              <a:spcBef>
                <a:spcPts val="25"/>
              </a:spcBef>
            </a:pPr>
            <a:r>
              <a:rPr sz="550" spc="-60" dirty="0">
                <a:latin typeface="Arial"/>
                <a:cs typeface="Arial"/>
              </a:rPr>
              <a:t>Easy</a:t>
            </a:r>
            <a:r>
              <a:rPr sz="550" dirty="0">
                <a:latin typeface="Arial"/>
                <a:cs typeface="Arial"/>
              </a:rPr>
              <a:t> to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implement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even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when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70" dirty="0">
                <a:latin typeface="Arial"/>
                <a:cs typeface="Arial"/>
              </a:rPr>
              <a:t>X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has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more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than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two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levels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or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50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continuous.</a:t>
            </a:r>
            <a:endParaRPr sz="5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32</a:t>
            </a:r>
            <a:endParaRPr sz="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548005" marR="5080" indent="-337185">
              <a:lnSpc>
                <a:spcPts val="1550"/>
              </a:lnSpc>
              <a:spcBef>
                <a:spcPts val="150"/>
              </a:spcBef>
            </a:pPr>
            <a:r>
              <a:rPr spc="-90" dirty="0"/>
              <a:t>Should</a:t>
            </a:r>
            <a:r>
              <a:rPr spc="-30" dirty="0"/>
              <a:t> </a:t>
            </a:r>
            <a:r>
              <a:rPr spc="-40" dirty="0"/>
              <a:t>there</a:t>
            </a:r>
            <a:r>
              <a:rPr spc="-30" dirty="0"/>
              <a:t> </a:t>
            </a:r>
            <a:r>
              <a:rPr spc="-75" dirty="0"/>
              <a:t>be</a:t>
            </a:r>
            <a:r>
              <a:rPr spc="-35" dirty="0"/>
              <a:t> </a:t>
            </a:r>
            <a:r>
              <a:rPr spc="-65" dirty="0"/>
              <a:t>adjustments</a:t>
            </a:r>
            <a:r>
              <a:rPr spc="-40" dirty="0"/>
              <a:t> </a:t>
            </a:r>
            <a:r>
              <a:rPr spc="-25" dirty="0"/>
              <a:t>for multiplicity</a:t>
            </a:r>
            <a:r>
              <a:rPr spc="-45" dirty="0"/>
              <a:t> </a:t>
            </a:r>
            <a:r>
              <a:rPr spc="-30" dirty="0"/>
              <a:t>in </a:t>
            </a:r>
            <a:r>
              <a:rPr spc="-10" dirty="0"/>
              <a:t>testing?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65" y="693272"/>
            <a:ext cx="2610485" cy="1347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1000" spc="-125" dirty="0">
                <a:latin typeface="Arial"/>
                <a:cs typeface="Arial"/>
              </a:rPr>
              <a:t>PCORI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complains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about </a:t>
            </a:r>
            <a:r>
              <a:rPr sz="1000" dirty="0">
                <a:latin typeface="Arial"/>
                <a:cs typeface="Arial"/>
              </a:rPr>
              <a:t>“the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myopic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view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SGA </a:t>
            </a:r>
            <a:r>
              <a:rPr sz="1000" spc="-90" dirty="0">
                <a:latin typeface="Arial"/>
                <a:cs typeface="Arial"/>
              </a:rPr>
              <a:t>as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a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hypothesis</a:t>
            </a:r>
            <a:r>
              <a:rPr sz="1000" spc="-20" dirty="0">
                <a:latin typeface="Arial"/>
                <a:cs typeface="Arial"/>
              </a:rPr>
              <a:t> testing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problem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rather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than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as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an </a:t>
            </a:r>
            <a:r>
              <a:rPr sz="1000" spc="-10" dirty="0">
                <a:latin typeface="Arial"/>
                <a:cs typeface="Arial"/>
              </a:rPr>
              <a:t>estimation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problem”</a:t>
            </a:r>
            <a:r>
              <a:rPr sz="1000" spc="-35" dirty="0">
                <a:latin typeface="Arial"/>
                <a:cs typeface="Arial"/>
              </a:rPr>
              <a:t> and </a:t>
            </a:r>
            <a:r>
              <a:rPr sz="1000" spc="-25" dirty="0">
                <a:latin typeface="Arial"/>
                <a:cs typeface="Arial"/>
              </a:rPr>
              <a:t>the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“dichotomization</a:t>
            </a:r>
            <a:r>
              <a:rPr sz="1000" dirty="0">
                <a:latin typeface="Arial"/>
                <a:cs typeface="Arial"/>
              </a:rPr>
              <a:t> of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35" dirty="0">
                <a:latin typeface="Arial"/>
                <a:cs typeface="Arial"/>
              </a:rPr>
              <a:t>SGA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into</a:t>
            </a:r>
            <a:r>
              <a:rPr sz="1000" spc="-10" dirty="0">
                <a:latin typeface="Arial"/>
                <a:cs typeface="Arial"/>
              </a:rPr>
              <a:t> confirmatory </a:t>
            </a:r>
            <a:r>
              <a:rPr sz="1000" spc="-30" dirty="0">
                <a:latin typeface="Arial"/>
                <a:cs typeface="Arial"/>
              </a:rPr>
              <a:t>(hypothesis‐testing)</a:t>
            </a:r>
            <a:r>
              <a:rPr sz="1000" spc="4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and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exploratory </a:t>
            </a:r>
            <a:r>
              <a:rPr sz="1000" spc="-35" dirty="0">
                <a:latin typeface="Arial"/>
                <a:cs typeface="Arial"/>
              </a:rPr>
              <a:t>(hypothesis‐generating)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analyses”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45" dirty="0">
                <a:latin typeface="Arial"/>
                <a:cs typeface="Arial"/>
              </a:rPr>
              <a:t>Suggestion: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b="1" u="sng" spc="-60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descriptive</a:t>
            </a:r>
            <a:r>
              <a:rPr sz="1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000" spc="-125" dirty="0">
                <a:latin typeface="Arial"/>
                <a:cs typeface="Arial"/>
              </a:rPr>
              <a:t>HTE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analysis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33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727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90"/>
              </a:spcBef>
            </a:pPr>
            <a:r>
              <a:rPr spc="-65" dirty="0"/>
              <a:t>Which</a:t>
            </a:r>
            <a:r>
              <a:rPr spc="-50" dirty="0"/>
              <a:t> </a:t>
            </a:r>
            <a:r>
              <a:rPr spc="-40" dirty="0"/>
              <a:t>type</a:t>
            </a:r>
            <a:r>
              <a:rPr spc="-45" dirty="0"/>
              <a:t> </a:t>
            </a:r>
            <a:r>
              <a:rPr spc="-10" dirty="0"/>
              <a:t>of</a:t>
            </a:r>
            <a:r>
              <a:rPr spc="-40" dirty="0"/>
              <a:t> </a:t>
            </a:r>
            <a:r>
              <a:rPr spc="-70" dirty="0"/>
              <a:t>subgrouping</a:t>
            </a:r>
            <a:r>
              <a:rPr spc="-50" dirty="0"/>
              <a:t> </a:t>
            </a:r>
            <a:r>
              <a:rPr spc="-60" dirty="0"/>
              <a:t>variables?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413" y="673463"/>
            <a:ext cx="2619375" cy="1536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825" indent="-111125">
              <a:lnSpc>
                <a:spcPct val="100000"/>
              </a:lnSpc>
              <a:spcBef>
                <a:spcPts val="105"/>
              </a:spcBef>
              <a:buChar char="•"/>
              <a:tabLst>
                <a:tab pos="123825" algn="l"/>
              </a:tabLst>
            </a:pPr>
            <a:r>
              <a:rPr sz="800" spc="-50" dirty="0">
                <a:latin typeface="Arial"/>
                <a:cs typeface="Arial"/>
              </a:rPr>
              <a:t>Demographics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(e.g.,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006FC0"/>
                </a:solidFill>
                <a:latin typeface="Arial"/>
                <a:cs typeface="Arial"/>
              </a:rPr>
              <a:t>age</a:t>
            </a:r>
            <a:r>
              <a:rPr sz="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b="1" spc="-60" dirty="0">
                <a:solidFill>
                  <a:srgbClr val="006FC0"/>
                </a:solidFill>
                <a:latin typeface="Arial"/>
                <a:cs typeface="Arial"/>
              </a:rPr>
              <a:t>and</a:t>
            </a:r>
            <a:r>
              <a:rPr sz="8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b="1" spc="-95" dirty="0">
                <a:solidFill>
                  <a:srgbClr val="006FC0"/>
                </a:solidFill>
                <a:latin typeface="Arial"/>
                <a:cs typeface="Arial"/>
              </a:rPr>
              <a:t>sex</a:t>
            </a:r>
            <a:r>
              <a:rPr sz="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b="1" spc="-60" dirty="0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sz="8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6FC0"/>
                </a:solidFill>
                <a:latin typeface="Arial"/>
                <a:cs typeface="Arial"/>
              </a:rPr>
              <a:t>always?</a:t>
            </a:r>
            <a:r>
              <a:rPr sz="800" spc="-10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5"/>
              </a:spcBef>
              <a:buChar char="•"/>
              <a:tabLst>
                <a:tab pos="123825" algn="l"/>
              </a:tabLst>
            </a:pPr>
            <a:r>
              <a:rPr sz="800" spc="-45" dirty="0">
                <a:latin typeface="Arial"/>
                <a:cs typeface="Arial"/>
              </a:rPr>
              <a:t>Behavior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(e.g.,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smoking)</a:t>
            </a:r>
            <a:endParaRPr sz="8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5"/>
              </a:spcBef>
              <a:buChar char="•"/>
              <a:tabLst>
                <a:tab pos="123825" algn="l"/>
              </a:tabLst>
            </a:pPr>
            <a:r>
              <a:rPr sz="800" spc="-40" dirty="0">
                <a:latin typeface="Arial"/>
                <a:cs typeface="Arial"/>
              </a:rPr>
              <a:t>pathophysiology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(e.g.,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measures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disease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severity)</a:t>
            </a:r>
            <a:endParaRPr sz="8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spcBef>
                <a:spcPts val="10"/>
              </a:spcBef>
              <a:buChar char="•"/>
              <a:tabLst>
                <a:tab pos="123825" algn="l"/>
              </a:tabLst>
            </a:pPr>
            <a:r>
              <a:rPr sz="800" spc="-35" dirty="0">
                <a:latin typeface="Arial"/>
                <a:cs typeface="Arial"/>
              </a:rPr>
              <a:t>genetic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markers</a:t>
            </a:r>
            <a:endParaRPr sz="800">
              <a:latin typeface="Arial"/>
              <a:cs typeface="Arial"/>
            </a:endParaRPr>
          </a:p>
          <a:p>
            <a:pPr marL="123189" marR="34925" indent="-110489">
              <a:lnSpc>
                <a:spcPts val="770"/>
              </a:lnSpc>
              <a:spcBef>
                <a:spcPts val="190"/>
              </a:spcBef>
              <a:buChar char="•"/>
              <a:tabLst>
                <a:tab pos="123189" algn="l"/>
              </a:tabLst>
            </a:pPr>
            <a:r>
              <a:rPr sz="800" spc="-30" dirty="0">
                <a:latin typeface="Arial"/>
                <a:cs typeface="Arial"/>
              </a:rPr>
              <a:t>comorbid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conditions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(e.g.,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diabetes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status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cardiovascular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disease</a:t>
            </a:r>
            <a:r>
              <a:rPr sz="800" spc="-10" dirty="0">
                <a:latin typeface="Arial"/>
                <a:cs typeface="Arial"/>
              </a:rPr>
              <a:t> trials)</a:t>
            </a:r>
            <a:endParaRPr sz="800">
              <a:latin typeface="Arial"/>
              <a:cs typeface="Arial"/>
            </a:endParaRPr>
          </a:p>
          <a:p>
            <a:pPr marL="122555" marR="30480" indent="-110489">
              <a:lnSpc>
                <a:spcPct val="80700"/>
              </a:lnSpc>
              <a:spcBef>
                <a:spcPts val="204"/>
              </a:spcBef>
              <a:buChar char="•"/>
              <a:tabLst>
                <a:tab pos="122555" algn="l"/>
              </a:tabLst>
            </a:pPr>
            <a:r>
              <a:rPr sz="800" spc="-40" dirty="0">
                <a:latin typeface="Arial"/>
                <a:cs typeface="Arial"/>
              </a:rPr>
              <a:t>“Studies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might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use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descriptive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10" dirty="0">
                <a:latin typeface="Arial"/>
                <a:cs typeface="Arial"/>
              </a:rPr>
              <a:t>HTE</a:t>
            </a:r>
            <a:r>
              <a:rPr sz="800" dirty="0">
                <a:latin typeface="Arial"/>
                <a:cs typeface="Arial"/>
              </a:rPr>
              <a:t> 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sub‐populations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which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limited </a:t>
            </a:r>
            <a:r>
              <a:rPr sz="800" spc="-45" dirty="0">
                <a:latin typeface="Arial"/>
                <a:cs typeface="Arial"/>
              </a:rPr>
              <a:t>evidence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available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literature,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such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as</a:t>
            </a:r>
            <a:r>
              <a:rPr sz="800" spc="-20" dirty="0">
                <a:latin typeface="Arial"/>
                <a:cs typeface="Arial"/>
              </a:rPr>
              <a:t> 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priority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populations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specified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by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Agency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Healthcare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70" dirty="0">
                <a:latin typeface="Arial"/>
                <a:cs typeface="Arial"/>
              </a:rPr>
              <a:t>Research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Quality,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including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women,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children, </a:t>
            </a:r>
            <a:r>
              <a:rPr sz="800" spc="-20" dirty="0">
                <a:latin typeface="Arial"/>
                <a:cs typeface="Arial"/>
              </a:rPr>
              <a:t>minorities,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elderly,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individuals</a:t>
            </a:r>
            <a:r>
              <a:rPr sz="800" dirty="0">
                <a:latin typeface="Arial"/>
                <a:cs typeface="Arial"/>
              </a:rPr>
              <a:t> with </a:t>
            </a:r>
            <a:r>
              <a:rPr sz="800" spc="-25" dirty="0">
                <a:latin typeface="Arial"/>
                <a:cs typeface="Arial"/>
              </a:rPr>
              <a:t>disabilities,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45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rural </a:t>
            </a:r>
            <a:r>
              <a:rPr sz="800" spc="-25" dirty="0">
                <a:latin typeface="Arial"/>
                <a:cs typeface="Arial"/>
              </a:rPr>
              <a:t>populations”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(p.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3)</a:t>
            </a:r>
            <a:endParaRPr sz="800">
              <a:latin typeface="Arial"/>
              <a:cs typeface="Arial"/>
            </a:endParaRPr>
          </a:p>
          <a:p>
            <a:pPr marL="130810" marR="5080">
              <a:lnSpc>
                <a:spcPct val="110700"/>
              </a:lnSpc>
              <a:spcBef>
                <a:spcPts val="45"/>
              </a:spcBef>
              <a:tabLst>
                <a:tab pos="2557145" algn="l"/>
              </a:tabLst>
            </a:pPr>
            <a:r>
              <a:rPr sz="350" i="1" spc="-20" dirty="0">
                <a:latin typeface="Arial"/>
                <a:cs typeface="Arial"/>
              </a:rPr>
              <a:t>Source:</a:t>
            </a:r>
            <a:r>
              <a:rPr sz="350" i="1" spc="3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  <a:hlinkClick r:id="rId2"/>
              </a:rPr>
              <a:t>http://www.pcori.org/assets/Standards</a:t>
            </a:r>
            <a:r>
              <a:rPr sz="350" i="1" spc="-10" dirty="0">
                <a:latin typeface="Arial"/>
                <a:cs typeface="Arial"/>
              </a:rPr>
              <a:t>‐in‐Addressing‐Heterogeneity‐of‐Treatment‐Effectiveness‐in‐</a:t>
            </a:r>
            <a:r>
              <a:rPr sz="350" i="1" spc="500" dirty="0">
                <a:latin typeface="Arial"/>
                <a:cs typeface="Arial"/>
              </a:rPr>
              <a:t>  </a:t>
            </a:r>
            <a:r>
              <a:rPr sz="350" i="1" spc="-10" dirty="0">
                <a:latin typeface="Arial"/>
                <a:cs typeface="Arial"/>
              </a:rPr>
              <a:t>Observational‐and‐Experimental‐Patient‐Centered‐Outcomes‐Research.pdf:</a:t>
            </a:r>
            <a:r>
              <a:rPr sz="350" i="1" spc="100" dirty="0">
                <a:latin typeface="Arial"/>
                <a:cs typeface="Arial"/>
              </a:rPr>
              <a:t> </a:t>
            </a:r>
            <a:r>
              <a:rPr sz="350" i="1" spc="-35" dirty="0">
                <a:latin typeface="Arial"/>
                <a:cs typeface="Arial"/>
              </a:rPr>
              <a:t>PCORI;</a:t>
            </a:r>
            <a:r>
              <a:rPr sz="350" i="1" spc="13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2012.</a:t>
            </a:r>
            <a:r>
              <a:rPr sz="350" i="1" spc="155" dirty="0"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Accessed</a:t>
            </a:r>
            <a:r>
              <a:rPr sz="350" i="1" dirty="0">
                <a:latin typeface="Arial"/>
                <a:cs typeface="Arial"/>
              </a:rPr>
              <a:t>	</a:t>
            </a: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34</a:t>
            </a:r>
            <a:r>
              <a:rPr sz="350" spc="500" dirty="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sz="350" i="1" spc="-10" dirty="0">
                <a:latin typeface="Arial"/>
                <a:cs typeface="Arial"/>
              </a:rPr>
              <a:t>01/23/2015.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13055" marR="5080" indent="-102235">
              <a:lnSpc>
                <a:spcPts val="1550"/>
              </a:lnSpc>
              <a:spcBef>
                <a:spcPts val="150"/>
              </a:spcBef>
            </a:pPr>
            <a:r>
              <a:rPr spc="-90" dirty="0"/>
              <a:t>Should</a:t>
            </a:r>
            <a:r>
              <a:rPr spc="-30" dirty="0"/>
              <a:t> </a:t>
            </a:r>
            <a:r>
              <a:rPr spc="-40" dirty="0"/>
              <a:t>there</a:t>
            </a:r>
            <a:r>
              <a:rPr spc="-30" dirty="0"/>
              <a:t> </a:t>
            </a:r>
            <a:r>
              <a:rPr spc="-75" dirty="0"/>
              <a:t>be</a:t>
            </a:r>
            <a:r>
              <a:rPr spc="-35" dirty="0"/>
              <a:t> </a:t>
            </a:r>
            <a:r>
              <a:rPr spc="-65" dirty="0"/>
              <a:t>adjustments</a:t>
            </a:r>
            <a:r>
              <a:rPr spc="-40" dirty="0"/>
              <a:t> </a:t>
            </a:r>
            <a:r>
              <a:rPr spc="-25" dirty="0"/>
              <a:t>for multiplicity</a:t>
            </a:r>
            <a:r>
              <a:rPr spc="-35" dirty="0"/>
              <a:t> </a:t>
            </a:r>
            <a:r>
              <a:rPr spc="-30" dirty="0"/>
              <a:t>in</a:t>
            </a:r>
            <a:r>
              <a:rPr spc="-20" dirty="0"/>
              <a:t> </a:t>
            </a:r>
            <a:r>
              <a:rPr spc="-65" dirty="0"/>
              <a:t>testing?</a:t>
            </a:r>
            <a:r>
              <a:rPr spc="-30" dirty="0"/>
              <a:t> </a:t>
            </a:r>
            <a:r>
              <a:rPr spc="-10"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465" y="667390"/>
            <a:ext cx="2495550" cy="12350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indent="-635">
              <a:lnSpc>
                <a:spcPct val="100000"/>
              </a:lnSpc>
              <a:spcBef>
                <a:spcPts val="225"/>
              </a:spcBef>
            </a:pPr>
            <a:r>
              <a:rPr sz="850" dirty="0">
                <a:latin typeface="Arial"/>
                <a:cs typeface="Arial"/>
              </a:rPr>
              <a:t>“In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descriptive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120" dirty="0">
                <a:latin typeface="Arial"/>
                <a:cs typeface="Arial"/>
              </a:rPr>
              <a:t>HTE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-45" dirty="0">
                <a:latin typeface="Arial"/>
                <a:cs typeface="Arial"/>
              </a:rPr>
              <a:t>analysis,</a:t>
            </a:r>
            <a:r>
              <a:rPr sz="850" spc="-10" dirty="0">
                <a:latin typeface="Arial"/>
                <a:cs typeface="Arial"/>
              </a:rPr>
              <a:t> the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spc="-40" dirty="0">
                <a:latin typeface="Arial"/>
                <a:cs typeface="Arial"/>
              </a:rPr>
              <a:t>focus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-45" dirty="0">
                <a:latin typeface="Arial"/>
                <a:cs typeface="Arial"/>
              </a:rPr>
              <a:t>is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on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estimation</a:t>
            </a:r>
            <a:endParaRPr sz="850">
              <a:latin typeface="Arial"/>
              <a:cs typeface="Arial"/>
            </a:endParaRPr>
          </a:p>
          <a:p>
            <a:pPr marL="12700" marR="5080">
              <a:lnSpc>
                <a:spcPct val="92100"/>
              </a:lnSpc>
              <a:spcBef>
                <a:spcPts val="215"/>
              </a:spcBef>
            </a:pPr>
            <a:r>
              <a:rPr sz="850" dirty="0">
                <a:latin typeface="Arial"/>
                <a:cs typeface="Arial"/>
              </a:rPr>
              <a:t>of </a:t>
            </a:r>
            <a:r>
              <a:rPr sz="850" spc="-10" dirty="0">
                <a:latin typeface="Arial"/>
                <a:cs typeface="Arial"/>
              </a:rPr>
              <a:t>treatment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30" dirty="0">
                <a:latin typeface="Arial"/>
                <a:cs typeface="Arial"/>
              </a:rPr>
              <a:t>effects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35" dirty="0">
                <a:latin typeface="Arial"/>
                <a:cs typeface="Arial"/>
              </a:rPr>
              <a:t>pre‐specified</a:t>
            </a:r>
            <a:r>
              <a:rPr sz="850" dirty="0">
                <a:latin typeface="Arial"/>
                <a:cs typeface="Arial"/>
              </a:rPr>
              <a:t> </a:t>
            </a:r>
            <a:r>
              <a:rPr sz="850" spc="-45" dirty="0">
                <a:latin typeface="Arial"/>
                <a:cs typeface="Arial"/>
              </a:rPr>
              <a:t>subgroups.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Each </a:t>
            </a:r>
            <a:r>
              <a:rPr sz="850" spc="-30" dirty="0">
                <a:latin typeface="Arial"/>
                <a:cs typeface="Arial"/>
              </a:rPr>
              <a:t>study</a:t>
            </a:r>
            <a:r>
              <a:rPr sz="850" spc="-20" dirty="0">
                <a:latin typeface="Arial"/>
                <a:cs typeface="Arial"/>
              </a:rPr>
              <a:t> reports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35" dirty="0">
                <a:latin typeface="Arial"/>
                <a:cs typeface="Arial"/>
              </a:rPr>
              <a:t>these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effect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35" dirty="0">
                <a:latin typeface="Arial"/>
                <a:cs typeface="Arial"/>
              </a:rPr>
              <a:t>estimates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spc="-40" dirty="0">
                <a:latin typeface="Arial"/>
                <a:cs typeface="Arial"/>
              </a:rPr>
              <a:t>and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their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b="1" u="sng" spc="-45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standard</a:t>
            </a:r>
            <a:r>
              <a:rPr sz="850" b="1" spc="5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50" b="1" u="sng" spc="-55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errors</a:t>
            </a:r>
            <a:r>
              <a:rPr sz="850" b="1" u="sng" spc="-5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20" dirty="0">
                <a:latin typeface="Arial"/>
                <a:cs typeface="Arial"/>
              </a:rPr>
              <a:t>order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b="1" u="sng" spc="-45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facilitate</a:t>
            </a:r>
            <a:r>
              <a:rPr sz="850" b="1" u="sng" spc="-30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 </a:t>
            </a:r>
            <a:r>
              <a:rPr sz="850" b="1" u="sng" spc="-40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future</a:t>
            </a:r>
            <a:r>
              <a:rPr sz="850" b="1" u="sng" spc="-5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 </a:t>
            </a:r>
            <a:r>
              <a:rPr sz="850" b="1" u="sng" spc="-10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meta‐analysis</a:t>
            </a:r>
            <a:r>
              <a:rPr sz="850" spc="-10" dirty="0">
                <a:latin typeface="Arial"/>
                <a:cs typeface="Arial"/>
              </a:rPr>
              <a:t>.”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850">
              <a:latin typeface="Arial"/>
              <a:cs typeface="Arial"/>
            </a:endParaRPr>
          </a:p>
          <a:p>
            <a:pPr marL="12700" marR="156210">
              <a:lnSpc>
                <a:spcPct val="92100"/>
              </a:lnSpc>
            </a:pPr>
            <a:r>
              <a:rPr sz="850" dirty="0">
                <a:latin typeface="Arial"/>
                <a:cs typeface="Arial"/>
              </a:rPr>
              <a:t>→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No,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b="1" u="sng" spc="-60" dirty="0">
                <a:solidFill>
                  <a:srgbClr val="006FC0"/>
                </a:solidFill>
                <a:uFill>
                  <a:solidFill>
                    <a:srgbClr val="006FBF"/>
                  </a:solidFill>
                </a:uFill>
                <a:latin typeface="Arial"/>
                <a:cs typeface="Arial"/>
              </a:rPr>
              <a:t>descriptive</a:t>
            </a:r>
            <a:r>
              <a:rPr sz="85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850" spc="-120" dirty="0">
                <a:latin typeface="Arial"/>
                <a:cs typeface="Arial"/>
              </a:rPr>
              <a:t>HTE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analysis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does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not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spc="-40" dirty="0">
                <a:latin typeface="Arial"/>
                <a:cs typeface="Arial"/>
              </a:rPr>
              <a:t>need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-25" dirty="0">
                <a:latin typeface="Arial"/>
                <a:cs typeface="Arial"/>
              </a:rPr>
              <a:t> be </a:t>
            </a:r>
            <a:r>
              <a:rPr sz="850" spc="-35" dirty="0">
                <a:latin typeface="Arial"/>
                <a:cs typeface="Arial"/>
              </a:rPr>
              <a:t>adjusted</a:t>
            </a:r>
            <a:r>
              <a:rPr sz="850" spc="-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for </a:t>
            </a:r>
            <a:r>
              <a:rPr sz="850" spc="-10" dirty="0">
                <a:latin typeface="Arial"/>
                <a:cs typeface="Arial"/>
              </a:rPr>
              <a:t>multiplicity </a:t>
            </a:r>
            <a:r>
              <a:rPr sz="850" dirty="0">
                <a:latin typeface="Arial"/>
                <a:cs typeface="Arial"/>
              </a:rPr>
              <a:t>in</a:t>
            </a:r>
            <a:r>
              <a:rPr sz="850" spc="-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testing, </a:t>
            </a:r>
            <a:r>
              <a:rPr sz="850" dirty="0">
                <a:latin typeface="Arial"/>
                <a:cs typeface="Arial"/>
              </a:rPr>
              <a:t>but</a:t>
            </a:r>
            <a:r>
              <a:rPr sz="850" spc="-10" dirty="0">
                <a:latin typeface="Arial"/>
                <a:cs typeface="Arial"/>
              </a:rPr>
              <a:t> confidence </a:t>
            </a:r>
            <a:r>
              <a:rPr sz="850" spc="-30" dirty="0">
                <a:latin typeface="Arial"/>
                <a:cs typeface="Arial"/>
              </a:rPr>
              <a:t>intervals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50" dirty="0">
                <a:latin typeface="Arial"/>
                <a:cs typeface="Arial"/>
              </a:rPr>
              <a:t>have</a:t>
            </a:r>
            <a:r>
              <a:rPr sz="850" spc="-1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to</a:t>
            </a:r>
            <a:r>
              <a:rPr sz="850" spc="-15" dirty="0">
                <a:latin typeface="Arial"/>
                <a:cs typeface="Arial"/>
              </a:rPr>
              <a:t> </a:t>
            </a:r>
            <a:r>
              <a:rPr sz="850" spc="-45" dirty="0">
                <a:latin typeface="Arial"/>
                <a:cs typeface="Arial"/>
              </a:rPr>
              <a:t>be</a:t>
            </a:r>
            <a:r>
              <a:rPr sz="850" spc="-10" dirty="0">
                <a:latin typeface="Arial"/>
                <a:cs typeface="Arial"/>
              </a:rPr>
              <a:t> provided.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35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869" y="278744"/>
            <a:ext cx="2218690" cy="498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lnSpc>
                <a:spcPct val="103000"/>
              </a:lnSpc>
              <a:spcBef>
                <a:spcPts val="95"/>
              </a:spcBef>
            </a:pPr>
            <a:r>
              <a:rPr sz="1000" spc="-40" dirty="0"/>
              <a:t>Should</a:t>
            </a:r>
            <a:r>
              <a:rPr sz="1000" spc="-5" dirty="0"/>
              <a:t> </a:t>
            </a:r>
            <a:r>
              <a:rPr sz="1000" spc="-40" dirty="0"/>
              <a:t>an</a:t>
            </a:r>
            <a:r>
              <a:rPr sz="1000" spc="-15" dirty="0"/>
              <a:t> </a:t>
            </a:r>
            <a:r>
              <a:rPr sz="1000" spc="-70" dirty="0"/>
              <a:t>HTE‐analysis</a:t>
            </a:r>
            <a:r>
              <a:rPr sz="1000" spc="-5" dirty="0"/>
              <a:t> </a:t>
            </a:r>
            <a:r>
              <a:rPr sz="1000" spc="-35" dirty="0"/>
              <a:t>be</a:t>
            </a:r>
            <a:r>
              <a:rPr sz="1000" spc="-25" dirty="0"/>
              <a:t> </a:t>
            </a:r>
            <a:r>
              <a:rPr sz="1000" spc="-10" dirty="0"/>
              <a:t>reported </a:t>
            </a:r>
            <a:r>
              <a:rPr sz="1000" spc="-35" dirty="0"/>
              <a:t>even</a:t>
            </a:r>
            <a:r>
              <a:rPr sz="1000" spc="-45" dirty="0"/>
              <a:t> </a:t>
            </a:r>
            <a:r>
              <a:rPr sz="1000" spc="-10" dirty="0"/>
              <a:t>when</a:t>
            </a:r>
            <a:r>
              <a:rPr sz="1000" spc="-40" dirty="0"/>
              <a:t> </a:t>
            </a:r>
            <a:r>
              <a:rPr sz="1000" dirty="0"/>
              <a:t>the</a:t>
            </a:r>
            <a:r>
              <a:rPr sz="1000" spc="-35" dirty="0"/>
              <a:t> </a:t>
            </a:r>
            <a:r>
              <a:rPr sz="1000" spc="-25" dirty="0"/>
              <a:t>overall </a:t>
            </a:r>
            <a:r>
              <a:rPr sz="1000" dirty="0"/>
              <a:t>treatment</a:t>
            </a:r>
            <a:r>
              <a:rPr sz="1000" spc="-40" dirty="0"/>
              <a:t> </a:t>
            </a:r>
            <a:r>
              <a:rPr sz="1000" spc="-10" dirty="0"/>
              <a:t>effect</a:t>
            </a:r>
            <a:r>
              <a:rPr sz="1000" spc="-35" dirty="0"/>
              <a:t> </a:t>
            </a:r>
            <a:r>
              <a:rPr sz="1000" spc="-25" dirty="0"/>
              <a:t>is</a:t>
            </a:r>
            <a:endParaRPr sz="1000"/>
          </a:p>
          <a:p>
            <a:pPr marL="394335">
              <a:lnSpc>
                <a:spcPct val="100000"/>
              </a:lnSpc>
              <a:spcBef>
                <a:spcPts val="50"/>
              </a:spcBef>
            </a:pPr>
            <a:r>
              <a:rPr sz="1000" dirty="0"/>
              <a:t>not</a:t>
            </a:r>
            <a:r>
              <a:rPr sz="1000" spc="10" dirty="0"/>
              <a:t> </a:t>
            </a:r>
            <a:r>
              <a:rPr sz="1000" spc="-25" dirty="0"/>
              <a:t>statistically</a:t>
            </a:r>
            <a:r>
              <a:rPr sz="1000" spc="35" dirty="0"/>
              <a:t> </a:t>
            </a:r>
            <a:r>
              <a:rPr sz="1000" spc="-10" dirty="0"/>
              <a:t>significant?</a:t>
            </a:r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12318" y="902824"/>
            <a:ext cx="2796540" cy="152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7165" algn="ctr">
              <a:lnSpc>
                <a:spcPct val="100000"/>
              </a:lnSpc>
              <a:spcBef>
                <a:spcPts val="130"/>
              </a:spcBef>
            </a:pPr>
            <a:r>
              <a:rPr sz="1000" spc="-20" dirty="0">
                <a:latin typeface="Arial"/>
                <a:cs typeface="Arial"/>
              </a:rPr>
              <a:t>Yes!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1000">
              <a:latin typeface="Arial"/>
              <a:cs typeface="Arial"/>
            </a:endParaRPr>
          </a:p>
          <a:p>
            <a:pPr marL="189230" marR="12065">
              <a:lnSpc>
                <a:spcPct val="103400"/>
              </a:lnSpc>
            </a:pPr>
            <a:r>
              <a:rPr sz="1000" spc="-25" dirty="0">
                <a:latin typeface="Arial"/>
                <a:cs typeface="Arial"/>
              </a:rPr>
              <a:t>Argument: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There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theoretical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argument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that </a:t>
            </a:r>
            <a:r>
              <a:rPr sz="1000" spc="-60" dirty="0">
                <a:latin typeface="Arial"/>
                <a:cs typeface="Arial"/>
              </a:rPr>
              <a:t>suggests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e.g.,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males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and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females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cannot </a:t>
            </a:r>
            <a:r>
              <a:rPr sz="1000" spc="-45" dirty="0">
                <a:latin typeface="Arial"/>
                <a:cs typeface="Arial"/>
              </a:rPr>
              <a:t>have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effects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opposite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direction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effectively </a:t>
            </a:r>
            <a:r>
              <a:rPr sz="1000" spc="-35" dirty="0">
                <a:latin typeface="Arial"/>
                <a:cs typeface="Arial"/>
              </a:rPr>
              <a:t>cancelling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when</a:t>
            </a:r>
            <a:r>
              <a:rPr sz="1000" spc="-20" dirty="0">
                <a:latin typeface="Arial"/>
                <a:cs typeface="Arial"/>
              </a:rPr>
              <a:t> “averaging”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(especially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when </a:t>
            </a:r>
            <a:r>
              <a:rPr sz="1000" spc="-35" dirty="0">
                <a:latin typeface="Arial"/>
                <a:cs typeface="Arial"/>
              </a:rPr>
              <a:t>comparison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placebo).</a:t>
            </a:r>
            <a:endParaRPr sz="1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36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spc="-25" dirty="0">
                <a:solidFill>
                  <a:srgbClr val="252525"/>
                </a:solidFill>
                <a:latin typeface="Arial"/>
                <a:cs typeface="Arial"/>
              </a:rPr>
              <a:t>36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513" y="325218"/>
            <a:ext cx="26136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40" dirty="0"/>
              <a:t>What </a:t>
            </a:r>
            <a:r>
              <a:rPr sz="1400" spc="-60" dirty="0"/>
              <a:t>should</a:t>
            </a:r>
            <a:r>
              <a:rPr sz="1400" spc="-20" dirty="0"/>
              <a:t> </a:t>
            </a:r>
            <a:r>
              <a:rPr sz="1400" spc="-60" dirty="0"/>
              <a:t>be</a:t>
            </a:r>
            <a:r>
              <a:rPr sz="1400" spc="-45" dirty="0"/>
              <a:t> </a:t>
            </a:r>
            <a:r>
              <a:rPr sz="1400" spc="-25" dirty="0"/>
              <a:t>reported</a:t>
            </a:r>
            <a:r>
              <a:rPr sz="1400" spc="-15" dirty="0"/>
              <a:t> </a:t>
            </a:r>
            <a:r>
              <a:rPr sz="1400" spc="-65" dirty="0"/>
              <a:t>and</a:t>
            </a:r>
            <a:r>
              <a:rPr sz="1400" spc="-35" dirty="0"/>
              <a:t> </a:t>
            </a:r>
            <a:r>
              <a:rPr sz="1400" spc="-20" dirty="0"/>
              <a:t>why?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65" y="693273"/>
            <a:ext cx="2584450" cy="1158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285" marR="415290" indent="-109220">
              <a:lnSpc>
                <a:spcPct val="103000"/>
              </a:lnSpc>
              <a:spcBef>
                <a:spcPts val="95"/>
              </a:spcBef>
              <a:buChar char="•"/>
              <a:tabLst>
                <a:tab pos="123189" algn="l"/>
              </a:tabLst>
            </a:pPr>
            <a:r>
              <a:rPr sz="1000" spc="-25" dirty="0">
                <a:latin typeface="Arial"/>
                <a:cs typeface="Arial"/>
              </a:rPr>
              <a:t>Point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estimates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standard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errors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	</a:t>
            </a:r>
            <a:r>
              <a:rPr sz="1000" spc="-10" dirty="0">
                <a:latin typeface="Arial"/>
                <a:cs typeface="Arial"/>
              </a:rPr>
              <a:t>facilitate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future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meta‐analyses</a:t>
            </a:r>
            <a:endParaRPr sz="1000">
              <a:latin typeface="Arial"/>
              <a:cs typeface="Arial"/>
            </a:endParaRPr>
          </a:p>
          <a:p>
            <a:pPr marL="121920" marR="5080" indent="-109220">
              <a:lnSpc>
                <a:spcPct val="103400"/>
              </a:lnSpc>
              <a:spcBef>
                <a:spcPts val="245"/>
              </a:spcBef>
              <a:buChar char="•"/>
              <a:tabLst>
                <a:tab pos="123189" algn="l"/>
              </a:tabLst>
            </a:pPr>
            <a:r>
              <a:rPr sz="1000" spc="-20" dirty="0">
                <a:latin typeface="Arial"/>
                <a:cs typeface="Arial"/>
              </a:rPr>
              <a:t>All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40" dirty="0">
                <a:latin typeface="Arial"/>
                <a:cs typeface="Arial"/>
              </a:rPr>
              <a:t>HRT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tests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even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statistically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significant 	</a:t>
            </a:r>
            <a:r>
              <a:rPr sz="1000" spc="-55" dirty="0">
                <a:latin typeface="Arial"/>
                <a:cs typeface="Arial"/>
              </a:rPr>
              <a:t>because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statistical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significance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not 	</a:t>
            </a:r>
            <a:r>
              <a:rPr sz="1000" spc="-45" dirty="0">
                <a:latin typeface="Arial"/>
                <a:cs typeface="Arial"/>
              </a:rPr>
              <a:t>necessarily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expected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when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study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is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not 	</a:t>
            </a:r>
            <a:r>
              <a:rPr sz="1000" spc="-20" dirty="0">
                <a:latin typeface="Arial"/>
                <a:cs typeface="Arial"/>
              </a:rPr>
              <a:t>powered</a:t>
            </a:r>
            <a:r>
              <a:rPr sz="1000" spc="-30" dirty="0">
                <a:latin typeface="Arial"/>
                <a:cs typeface="Arial"/>
              </a:rPr>
              <a:t> adequately</a:t>
            </a:r>
            <a:r>
              <a:rPr sz="1000" dirty="0">
                <a:latin typeface="Arial"/>
                <a:cs typeface="Arial"/>
              </a:rPr>
              <a:t> (but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descriptive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125" dirty="0">
                <a:latin typeface="Arial"/>
                <a:cs typeface="Arial"/>
              </a:rPr>
              <a:t>HTE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still 	adequate)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37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0"/>
            <a:ext cx="2948178" cy="22113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49" y="317372"/>
            <a:ext cx="2834640" cy="18295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38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0"/>
            <a:ext cx="2948178" cy="22113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1" y="336422"/>
            <a:ext cx="2948305" cy="1761489"/>
            <a:chOff x="381" y="336422"/>
            <a:chExt cx="2948305" cy="176148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" y="336422"/>
              <a:ext cx="2924556" cy="3108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" y="705230"/>
              <a:ext cx="2948178" cy="139217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39</a:t>
            </a:r>
            <a:endParaRPr sz="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39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2" rIns="0" bIns="0" rtlCol="0">
            <a:spAutoFit/>
          </a:bodyPr>
          <a:lstStyle/>
          <a:p>
            <a:pPr marL="1012825">
              <a:lnSpc>
                <a:spcPct val="100000"/>
              </a:lnSpc>
              <a:spcBef>
                <a:spcPts val="114"/>
              </a:spcBef>
            </a:pPr>
            <a:r>
              <a:rPr sz="1400" spc="-25" dirty="0"/>
              <a:t>Outline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28" y="665250"/>
            <a:ext cx="2443480" cy="14262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1920" indent="-109220">
              <a:lnSpc>
                <a:spcPct val="100000"/>
              </a:lnSpc>
              <a:spcBef>
                <a:spcPts val="225"/>
              </a:spcBef>
              <a:buChar char="•"/>
              <a:tabLst>
                <a:tab pos="121920" algn="l"/>
              </a:tabLst>
            </a:pPr>
            <a:r>
              <a:rPr sz="950" spc="-25" dirty="0">
                <a:latin typeface="Arial"/>
                <a:cs typeface="Arial"/>
              </a:rPr>
              <a:t>What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makes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breaks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proposal?</a:t>
            </a:r>
            <a:endParaRPr sz="950">
              <a:latin typeface="Arial"/>
              <a:cs typeface="Arial"/>
            </a:endParaRPr>
          </a:p>
          <a:p>
            <a:pPr marL="121920" marR="5080" indent="-109220">
              <a:lnSpc>
                <a:spcPts val="1050"/>
              </a:lnSpc>
              <a:spcBef>
                <a:spcPts val="245"/>
              </a:spcBef>
              <a:buChar char="•"/>
              <a:tabLst>
                <a:tab pos="123189" algn="l"/>
              </a:tabLst>
            </a:pPr>
            <a:r>
              <a:rPr sz="950" spc="-45" dirty="0">
                <a:latin typeface="Arial"/>
                <a:cs typeface="Arial"/>
              </a:rPr>
              <a:t>Outcomes,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Missing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Data,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Surrogate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endpoints, 	</a:t>
            </a:r>
            <a:r>
              <a:rPr sz="950" spc="-55" dirty="0">
                <a:latin typeface="Arial"/>
                <a:cs typeface="Arial"/>
              </a:rPr>
              <a:t>Adverse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events</a:t>
            </a:r>
            <a:endParaRPr sz="9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110"/>
              </a:spcBef>
              <a:buChar char="•"/>
              <a:tabLst>
                <a:tab pos="121920" algn="l"/>
              </a:tabLst>
            </a:pPr>
            <a:r>
              <a:rPr sz="950" spc="-10" dirty="0">
                <a:latin typeface="Arial"/>
                <a:cs typeface="Arial"/>
              </a:rPr>
              <a:t>Intend‐to‐treat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analysis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(ITT)</a:t>
            </a:r>
            <a:endParaRPr sz="9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140"/>
              </a:spcBef>
              <a:buChar char="•"/>
              <a:tabLst>
                <a:tab pos="121920" algn="l"/>
              </a:tabLst>
            </a:pPr>
            <a:r>
              <a:rPr sz="950" spc="-30" dirty="0">
                <a:latin typeface="Arial"/>
                <a:cs typeface="Arial"/>
              </a:rPr>
              <a:t>Clustering/grouping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observations</a:t>
            </a:r>
            <a:endParaRPr sz="9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135"/>
              </a:spcBef>
              <a:buChar char="•"/>
              <a:tabLst>
                <a:tab pos="121920" algn="l"/>
              </a:tabLst>
            </a:pPr>
            <a:r>
              <a:rPr sz="950" spc="-40" dirty="0">
                <a:latin typeface="Arial"/>
                <a:cs typeface="Arial"/>
              </a:rPr>
              <a:t>Pre‐planned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65" dirty="0">
                <a:latin typeface="Arial"/>
                <a:cs typeface="Arial"/>
              </a:rPr>
              <a:t>vs.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ad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hoc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subgroup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analyses</a:t>
            </a:r>
            <a:endParaRPr sz="950">
              <a:latin typeface="Arial"/>
              <a:cs typeface="Arial"/>
            </a:endParaRPr>
          </a:p>
          <a:p>
            <a:pPr marL="121285" marR="29845" indent="-109220">
              <a:lnSpc>
                <a:spcPts val="1050"/>
              </a:lnSpc>
              <a:spcBef>
                <a:spcPts val="250"/>
              </a:spcBef>
              <a:buChar char="•"/>
              <a:tabLst>
                <a:tab pos="122555" algn="l"/>
              </a:tabLst>
            </a:pPr>
            <a:r>
              <a:rPr sz="950" spc="-35" dirty="0">
                <a:latin typeface="Arial"/>
                <a:cs typeface="Arial"/>
              </a:rPr>
              <a:t>Heterogeneity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treatment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effects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85" dirty="0">
                <a:latin typeface="Arial"/>
                <a:cs typeface="Arial"/>
              </a:rPr>
              <a:t>(HTE)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with 	</a:t>
            </a:r>
            <a:r>
              <a:rPr sz="950" spc="-40" dirty="0">
                <a:latin typeface="Arial"/>
                <a:cs typeface="Arial"/>
              </a:rPr>
              <a:t>respect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 </a:t>
            </a:r>
            <a:r>
              <a:rPr sz="950" spc="-40" dirty="0">
                <a:latin typeface="Arial"/>
                <a:cs typeface="Arial"/>
              </a:rPr>
              <a:t>sex/gender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and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race</a:t>
            </a:r>
            <a:endParaRPr sz="950">
              <a:latin typeface="Arial"/>
              <a:cs typeface="Arial"/>
            </a:endParaRPr>
          </a:p>
          <a:p>
            <a:pPr marL="121920" indent="-109220">
              <a:lnSpc>
                <a:spcPct val="100000"/>
              </a:lnSpc>
              <a:spcBef>
                <a:spcPts val="120"/>
              </a:spcBef>
              <a:buChar char="•"/>
              <a:tabLst>
                <a:tab pos="121920" algn="l"/>
              </a:tabLst>
            </a:pPr>
            <a:r>
              <a:rPr sz="950" spc="-50" dirty="0">
                <a:latin typeface="Arial"/>
                <a:cs typeface="Arial"/>
              </a:rPr>
              <a:t>Data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Management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and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55" dirty="0">
                <a:latin typeface="Arial"/>
                <a:cs typeface="Arial"/>
              </a:rPr>
              <a:t>Sharing</a:t>
            </a:r>
            <a:r>
              <a:rPr sz="950" spc="-25" dirty="0">
                <a:latin typeface="Arial"/>
                <a:cs typeface="Arial"/>
              </a:rPr>
              <a:t> plan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(DMS)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929" y="2064124"/>
            <a:ext cx="5016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4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8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733425" marR="5080" indent="-721360">
              <a:lnSpc>
                <a:spcPts val="1550"/>
              </a:lnSpc>
              <a:spcBef>
                <a:spcPts val="150"/>
              </a:spcBef>
            </a:pPr>
            <a:r>
              <a:rPr spc="-90" dirty="0"/>
              <a:t>Proposed</a:t>
            </a:r>
            <a:r>
              <a:rPr spc="-35" dirty="0"/>
              <a:t> Minimum</a:t>
            </a:r>
            <a:r>
              <a:rPr spc="-40" dirty="0"/>
              <a:t> </a:t>
            </a:r>
            <a:r>
              <a:rPr spc="-90" dirty="0"/>
              <a:t>Standards</a:t>
            </a:r>
            <a:r>
              <a:rPr spc="-40" dirty="0"/>
              <a:t> </a:t>
            </a:r>
            <a:r>
              <a:rPr spc="-20" dirty="0"/>
              <a:t>for</a:t>
            </a:r>
            <a:r>
              <a:rPr spc="-35" dirty="0"/>
              <a:t> </a:t>
            </a:r>
            <a:r>
              <a:rPr spc="-150" dirty="0"/>
              <a:t>HTE </a:t>
            </a:r>
            <a:r>
              <a:rPr spc="-90" dirty="0"/>
              <a:t>Analysis</a:t>
            </a:r>
            <a:r>
              <a:rPr spc="-50" dirty="0"/>
              <a:t> </a:t>
            </a:r>
            <a:r>
              <a:rPr spc="-30" dirty="0"/>
              <a:t>in</a:t>
            </a:r>
            <a:r>
              <a:rPr spc="-55" dirty="0"/>
              <a:t> </a:t>
            </a:r>
            <a:r>
              <a:rPr spc="-20" dirty="0"/>
              <a:t>PCOR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89" y="798957"/>
            <a:ext cx="2591562" cy="10264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55392" y="1822564"/>
            <a:ext cx="38100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-30" dirty="0">
                <a:latin typeface="Arial"/>
                <a:cs typeface="Arial"/>
              </a:rPr>
              <a:t>(Box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1,</a:t>
            </a:r>
            <a:r>
              <a:rPr sz="550" spc="-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p.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8)</a:t>
            </a:r>
            <a:endParaRPr sz="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40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287" y="693038"/>
            <a:ext cx="2673350" cy="1461135"/>
            <a:chOff x="10287" y="693038"/>
            <a:chExt cx="2673350" cy="1461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" y="693038"/>
              <a:ext cx="2005583" cy="8602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7220" y="1307972"/>
              <a:ext cx="1296161" cy="84581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9131" y="1754741"/>
            <a:ext cx="1139825" cy="158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-35" dirty="0">
                <a:solidFill>
                  <a:srgbClr val="FF0000"/>
                </a:solidFill>
                <a:latin typeface="Arial"/>
                <a:cs typeface="Arial"/>
              </a:rPr>
              <a:t>https://sharing.nih.gov/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0383" y="237590"/>
            <a:ext cx="2408555" cy="419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96315" marR="5080" indent="-984250">
              <a:lnSpc>
                <a:spcPts val="1550"/>
              </a:lnSpc>
              <a:spcBef>
                <a:spcPts val="150"/>
              </a:spcBef>
            </a:pPr>
            <a:r>
              <a:rPr spc="-90" dirty="0"/>
              <a:t>Data</a:t>
            </a:r>
            <a:r>
              <a:rPr spc="-40" dirty="0"/>
              <a:t> </a:t>
            </a:r>
            <a:r>
              <a:rPr spc="-70" dirty="0"/>
              <a:t>Management</a:t>
            </a:r>
            <a:r>
              <a:rPr spc="-45" dirty="0"/>
              <a:t> </a:t>
            </a:r>
            <a:r>
              <a:rPr spc="-80" dirty="0"/>
              <a:t>and</a:t>
            </a:r>
            <a:r>
              <a:rPr spc="-45" dirty="0"/>
              <a:t> </a:t>
            </a:r>
            <a:r>
              <a:rPr spc="-90" dirty="0"/>
              <a:t>Sharing</a:t>
            </a:r>
            <a:r>
              <a:rPr spc="-50" dirty="0"/>
              <a:t> </a:t>
            </a:r>
            <a:r>
              <a:rPr spc="-65" dirty="0"/>
              <a:t>Plan </a:t>
            </a:r>
            <a:r>
              <a:rPr spc="-10" dirty="0"/>
              <a:t>(DMS)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09545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41</a:t>
            </a:r>
            <a:endParaRPr sz="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5641" y="761618"/>
            <a:ext cx="2430780" cy="1308735"/>
            <a:chOff x="175641" y="761618"/>
            <a:chExt cx="2430780" cy="13087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423" y="901064"/>
              <a:ext cx="2163940" cy="11620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2613" y="897254"/>
              <a:ext cx="2171065" cy="1169035"/>
            </a:xfrm>
            <a:custGeom>
              <a:avLst/>
              <a:gdLst/>
              <a:ahLst/>
              <a:cxnLst/>
              <a:rect l="l" t="t" r="r" b="b"/>
              <a:pathLst>
                <a:path w="2171065" h="1169035">
                  <a:moveTo>
                    <a:pt x="0" y="0"/>
                  </a:moveTo>
                  <a:lnTo>
                    <a:pt x="2170938" y="0"/>
                  </a:lnTo>
                  <a:lnTo>
                    <a:pt x="2170938" y="1168908"/>
                  </a:lnTo>
                  <a:lnTo>
                    <a:pt x="0" y="1168908"/>
                  </a:lnTo>
                  <a:lnTo>
                    <a:pt x="0" y="0"/>
                  </a:lnTo>
                  <a:close/>
                </a:path>
              </a:pathLst>
            </a:custGeom>
            <a:ln w="7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641" y="761618"/>
              <a:ext cx="290322" cy="3444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691" y="861440"/>
              <a:ext cx="220218" cy="2202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1641" y="1762886"/>
              <a:ext cx="144779" cy="15011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611" y="1746122"/>
              <a:ext cx="145542" cy="3078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1763" y="1659254"/>
              <a:ext cx="153924" cy="1493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801" y="1434464"/>
              <a:ext cx="144780" cy="1455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7069" y="1605152"/>
              <a:ext cx="149351" cy="1539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3258" y="1451228"/>
              <a:ext cx="145542" cy="1455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1051" y="1659254"/>
              <a:ext cx="149351" cy="1493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801" y="1588388"/>
              <a:ext cx="149352" cy="14935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0487" y="234727"/>
            <a:ext cx="2163445" cy="53784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1400" spc="-90" dirty="0">
                <a:latin typeface="Arial"/>
                <a:cs typeface="Arial"/>
              </a:rPr>
              <a:t>Example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CHAMPS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study</a:t>
            </a:r>
            <a:endParaRPr sz="1400">
              <a:latin typeface="Arial"/>
              <a:cs typeface="Arial"/>
            </a:endParaRPr>
          </a:p>
          <a:p>
            <a:pPr marR="14604" algn="ctr">
              <a:lnSpc>
                <a:spcPct val="100000"/>
              </a:lnSpc>
              <a:spcBef>
                <a:spcPts val="335"/>
              </a:spcBef>
            </a:pPr>
            <a:r>
              <a:rPr sz="1400" b="1" spc="-95" dirty="0">
                <a:solidFill>
                  <a:srgbClr val="FFC000"/>
                </a:solidFill>
                <a:latin typeface="Arial"/>
                <a:cs typeface="Arial"/>
              </a:rPr>
              <a:t>Structure</a:t>
            </a:r>
            <a:r>
              <a:rPr sz="14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sz="1400" b="1" spc="-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FFC000"/>
                </a:solidFill>
                <a:latin typeface="Arial"/>
                <a:cs typeface="Arial"/>
              </a:rPr>
              <a:t>Study</a:t>
            </a:r>
            <a:r>
              <a:rPr sz="1400" b="1" spc="-40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FFC000"/>
                </a:solidFill>
                <a:latin typeface="Arial"/>
                <a:cs typeface="Arial"/>
              </a:rPr>
              <a:t>Team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42</a:t>
            </a:r>
            <a:endParaRPr sz="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561" y="968121"/>
            <a:ext cx="1149095" cy="11102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6915" y="785482"/>
            <a:ext cx="1803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b="1" spc="-25" dirty="0">
                <a:latin typeface="Arial"/>
                <a:cs typeface="Arial"/>
              </a:rPr>
              <a:t>MOP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9613" y="931545"/>
            <a:ext cx="2367915" cy="1174750"/>
            <a:chOff x="209613" y="931545"/>
            <a:chExt cx="2367915" cy="1174750"/>
          </a:xfrm>
        </p:grpSpPr>
        <p:sp>
          <p:nvSpPr>
            <p:cNvPr id="6" name="object 6"/>
            <p:cNvSpPr/>
            <p:nvPr/>
          </p:nvSpPr>
          <p:spPr>
            <a:xfrm>
              <a:off x="213741" y="1661541"/>
              <a:ext cx="1201420" cy="440690"/>
            </a:xfrm>
            <a:custGeom>
              <a:avLst/>
              <a:gdLst/>
              <a:ahLst/>
              <a:cxnLst/>
              <a:rect l="l" t="t" r="r" b="b"/>
              <a:pathLst>
                <a:path w="1201420" h="440689">
                  <a:moveTo>
                    <a:pt x="0" y="0"/>
                  </a:moveTo>
                  <a:lnTo>
                    <a:pt x="1200912" y="0"/>
                  </a:lnTo>
                  <a:lnTo>
                    <a:pt x="1200912" y="440435"/>
                  </a:lnTo>
                  <a:lnTo>
                    <a:pt x="0" y="440435"/>
                  </a:lnTo>
                  <a:lnTo>
                    <a:pt x="0" y="0"/>
                  </a:lnTo>
                  <a:close/>
                </a:path>
              </a:pathLst>
            </a:custGeom>
            <a:ln w="8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2134" y="931545"/>
              <a:ext cx="735330" cy="10683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401" y="1467231"/>
              <a:ext cx="419862" cy="24993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6395" y="383891"/>
            <a:ext cx="216344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90" dirty="0">
                <a:latin typeface="Arial"/>
                <a:cs typeface="Arial"/>
              </a:rPr>
              <a:t>Example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60" dirty="0">
                <a:latin typeface="Arial"/>
                <a:cs typeface="Arial"/>
              </a:rPr>
              <a:t>CHAMPS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study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43</a:t>
            </a:r>
            <a:endParaRPr sz="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43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432" y="4779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049" y="362576"/>
            <a:ext cx="2313940" cy="1287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0" dirty="0">
                <a:latin typeface="Arial"/>
                <a:cs typeface="Arial"/>
              </a:rPr>
              <a:t>4.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DATA</a:t>
            </a:r>
            <a:r>
              <a:rPr sz="400" b="1" spc="2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SHARING</a:t>
            </a:r>
            <a:r>
              <a:rPr sz="400" b="1" spc="50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(NOT-OD-21-</a:t>
            </a:r>
            <a:r>
              <a:rPr sz="400" b="1" spc="-20" dirty="0">
                <a:latin typeface="Arial"/>
                <a:cs typeface="Arial"/>
              </a:rPr>
              <a:t>013)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Arial"/>
              <a:cs typeface="Arial"/>
            </a:endParaRPr>
          </a:p>
          <a:p>
            <a:pPr marL="12700" marR="5080" indent="55244">
              <a:lnSpc>
                <a:spcPct val="108800"/>
              </a:lnSpc>
            </a:pPr>
            <a:r>
              <a:rPr sz="400" spc="20" dirty="0">
                <a:latin typeface="Arial"/>
                <a:cs typeface="Arial"/>
              </a:rPr>
              <a:t>The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CHAMPS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study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will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prepare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and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distribute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electronic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dataset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with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scientific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data,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incl.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electronic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versions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paper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forms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that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might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have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used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collection.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Confidentiality of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individual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participants will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maintained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with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releases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data.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final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CHAMPS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study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analytical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database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processed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according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</a:t>
            </a:r>
            <a:r>
              <a:rPr sz="400" spc="4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HIPAA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definitions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for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public 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sharing.</a:t>
            </a:r>
            <a:r>
              <a:rPr sz="400" spc="1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During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this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process,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participant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 will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de-identified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by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using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processes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which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include but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are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not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limited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to: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removal of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identifiers,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translation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dates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to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delta time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values,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assignment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random study identifiers.</a:t>
            </a:r>
            <a:r>
              <a:rPr sz="400" spc="15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Out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this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process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50" dirty="0">
                <a:latin typeface="Arial"/>
                <a:cs typeface="Arial"/>
              </a:rPr>
              <a:t>a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series of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de-identified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files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representing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final analytical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 set.</a:t>
            </a:r>
            <a:r>
              <a:rPr sz="400" spc="15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 files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will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provided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standard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format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that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readable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across a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variety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applications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and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operating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system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platforms.</a:t>
            </a:r>
            <a:r>
              <a:rPr sz="400" spc="16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Documentation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that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provided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along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with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sharing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file</a:t>
            </a:r>
            <a:r>
              <a:rPr sz="400" spc="6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that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may</a:t>
            </a:r>
            <a:r>
              <a:rPr sz="400" spc="6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include</a:t>
            </a:r>
            <a:r>
              <a:rPr sz="400" spc="4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but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is</a:t>
            </a:r>
            <a:r>
              <a:rPr sz="400" spc="7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not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limited</a:t>
            </a:r>
            <a:r>
              <a:rPr sz="400" spc="7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to:</a:t>
            </a:r>
            <a:r>
              <a:rPr sz="400" spc="6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data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dictionary,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data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code</a:t>
            </a:r>
            <a:r>
              <a:rPr sz="400" spc="4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book,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valid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variable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ranges,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protocol,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MOP,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intervention manual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programs.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release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documentation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provide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detailed,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organized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documentation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 study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variables and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clear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instructions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on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how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to</a:t>
            </a:r>
            <a:r>
              <a:rPr sz="400" spc="10" dirty="0">
                <a:latin typeface="Arial"/>
                <a:cs typeface="Arial"/>
              </a:rPr>
              <a:t> install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and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access</a:t>
            </a:r>
            <a:r>
              <a:rPr sz="400" spc="-1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the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data.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CHAMPS</a:t>
            </a:r>
            <a:r>
              <a:rPr sz="400" spc="-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intents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to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make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all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data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available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outlined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Final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NIH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Policy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Management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(NOT-OD-21-013).</a:t>
            </a:r>
            <a:r>
              <a:rPr sz="400" spc="160" dirty="0"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FF0000"/>
                </a:solidFill>
                <a:latin typeface="Arial"/>
                <a:cs typeface="Arial"/>
              </a:rPr>
              <a:t>However,</a:t>
            </a:r>
            <a:r>
              <a:rPr sz="400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CHAMPS</a:t>
            </a:r>
            <a:r>
              <a:rPr sz="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has</a:t>
            </a:r>
            <a:r>
              <a:rPr sz="4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been funded</a:t>
            </a:r>
            <a:r>
              <a:rPr sz="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before</a:t>
            </a:r>
            <a:r>
              <a:rPr sz="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Jan</a:t>
            </a:r>
            <a:r>
              <a:rPr sz="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25,</a:t>
            </a:r>
            <a:r>
              <a:rPr sz="4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2023, and</a:t>
            </a:r>
            <a:r>
              <a:rPr sz="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is</a:t>
            </a:r>
            <a:r>
              <a:rPr sz="4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therefore technically</a:t>
            </a:r>
            <a:r>
              <a:rPr sz="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400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covered </a:t>
            </a:r>
            <a:r>
              <a:rPr sz="400" spc="-25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sz="400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sz="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sz="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NIH</a:t>
            </a:r>
            <a:r>
              <a:rPr sz="400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data</a:t>
            </a:r>
            <a:r>
              <a:rPr sz="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management</a:t>
            </a:r>
            <a:r>
              <a:rPr sz="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10" dirty="0">
                <a:solidFill>
                  <a:srgbClr val="FF0000"/>
                </a:solidFill>
                <a:latin typeface="Arial"/>
                <a:cs typeface="Arial"/>
              </a:rPr>
              <a:t>sharing</a:t>
            </a:r>
            <a:r>
              <a:rPr sz="400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" spc="-10" dirty="0">
                <a:solidFill>
                  <a:srgbClr val="FF0000"/>
                </a:solidFill>
                <a:latin typeface="Arial"/>
                <a:cs typeface="Arial"/>
              </a:rPr>
              <a:t>policy.</a:t>
            </a:r>
            <a:endParaRPr sz="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4802" y="287654"/>
            <a:ext cx="311658" cy="3741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10307" y="2064886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44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" y="3657"/>
            <a:ext cx="2950832" cy="2211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419" y="287654"/>
            <a:ext cx="311658" cy="3741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3424" y="414392"/>
            <a:ext cx="2320925" cy="1357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dirty="0">
                <a:latin typeface="Arial"/>
                <a:cs typeface="Arial"/>
              </a:rPr>
              <a:t>4.1</a:t>
            </a:r>
            <a:r>
              <a:rPr sz="400" b="1" spc="55" dirty="0">
                <a:latin typeface="Arial"/>
                <a:cs typeface="Arial"/>
              </a:rPr>
              <a:t> </a:t>
            </a:r>
            <a:r>
              <a:rPr sz="400" b="1" dirty="0">
                <a:latin typeface="Arial"/>
                <a:cs typeface="Arial"/>
              </a:rPr>
              <a:t>Data</a:t>
            </a:r>
            <a:r>
              <a:rPr sz="400" b="1" spc="50" dirty="0">
                <a:latin typeface="Arial"/>
                <a:cs typeface="Arial"/>
              </a:rPr>
              <a:t> </a:t>
            </a:r>
            <a:r>
              <a:rPr sz="400" b="1" spc="-20" dirty="0">
                <a:latin typeface="Arial"/>
                <a:cs typeface="Arial"/>
              </a:rPr>
              <a:t>Type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Arial"/>
              <a:cs typeface="Arial"/>
            </a:endParaRPr>
          </a:p>
          <a:p>
            <a:pPr marL="12700" marR="14604" indent="55244">
              <a:lnSpc>
                <a:spcPct val="108800"/>
              </a:lnSpc>
            </a:pPr>
            <a:r>
              <a:rPr sz="400" spc="10" dirty="0">
                <a:latin typeface="Arial"/>
                <a:cs typeface="Arial"/>
              </a:rPr>
              <a:t>The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scientific</a:t>
            </a:r>
            <a:r>
              <a:rPr sz="400" u="sng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4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be</a:t>
            </a:r>
            <a:r>
              <a:rPr sz="400" u="sng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generated</a:t>
            </a:r>
            <a:r>
              <a:rPr sz="400" spc="10" dirty="0">
                <a:latin typeface="Arial"/>
                <a:cs typeface="Arial"/>
              </a:rPr>
              <a:t> is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from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250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randomized participants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originates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from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questionnaires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(socio-demographics,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medical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history,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medications,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diet/DHQ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III,</a:t>
            </a:r>
            <a:r>
              <a:rPr sz="400" spc="6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physical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activities/GPAQ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sedentary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behavior,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alcohol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smoking,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neighborhood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environment,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quality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life/PROMIS, social determinants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health,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technology use),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clinic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measures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(vital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signs,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weight,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height, waist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hip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circumference),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others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(adverse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events, </a:t>
            </a:r>
            <a:r>
              <a:rPr sz="400" spc="-10" dirty="0">
                <a:latin typeface="Arial"/>
                <a:cs typeface="Arial"/>
              </a:rPr>
              <a:t>intervention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participation/video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viewing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through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webpage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analytics).</a:t>
            </a:r>
            <a:endParaRPr sz="400">
              <a:latin typeface="Arial"/>
              <a:cs typeface="Arial"/>
            </a:endParaRPr>
          </a:p>
          <a:p>
            <a:pPr marL="12700" marR="5080" indent="55244">
              <a:lnSpc>
                <a:spcPct val="108700"/>
              </a:lnSpc>
            </a:pP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that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preserved and</a:t>
            </a:r>
            <a:r>
              <a:rPr sz="40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shared</a:t>
            </a:r>
            <a:r>
              <a:rPr sz="400" spc="10" dirty="0">
                <a:latin typeface="Arial"/>
                <a:cs typeface="Arial"/>
              </a:rPr>
              <a:t> consists 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questionnaire 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clinic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visit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the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individual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level,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well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processed data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summarizing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intervention exposure/web-viewing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on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 individual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level.</a:t>
            </a:r>
            <a:endParaRPr sz="400">
              <a:latin typeface="Arial"/>
              <a:cs typeface="Arial"/>
            </a:endParaRPr>
          </a:p>
          <a:p>
            <a:pPr marL="12700" marR="108585" indent="147320">
              <a:lnSpc>
                <a:spcPct val="108700"/>
              </a:lnSpc>
              <a:spcBef>
                <a:spcPts val="5"/>
              </a:spcBef>
            </a:pPr>
            <a:r>
              <a:rPr sz="40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Metadata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is publicly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available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at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U.S.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National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Library 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Medicine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the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ClinicalTrials.gov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database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(Identifier: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NCT05410353;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</a:t>
            </a:r>
            <a:r>
              <a:rPr sz="4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://www.clinicaltrials.gov/ct2/show/NCT05410353</a:t>
            </a:r>
            <a:r>
              <a:rPr sz="4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)</a:t>
            </a:r>
            <a:r>
              <a:rPr sz="400" spc="4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4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updated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throughout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the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conduct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study.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addition,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structured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metadata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created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required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by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the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respective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repositories that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used.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DHQ</a:t>
            </a:r>
            <a:r>
              <a:rPr sz="450" spc="1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III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=</a:t>
            </a:r>
            <a:r>
              <a:rPr sz="450" spc="1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Diet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History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Questionnaire </a:t>
            </a:r>
            <a:r>
              <a:rPr sz="450" spc="-25" dirty="0">
                <a:solidFill>
                  <a:srgbClr val="948A53"/>
                </a:solidFill>
                <a:latin typeface="Arial"/>
                <a:cs typeface="Arial"/>
              </a:rPr>
              <a:t>III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50" spc="-55" dirty="0">
                <a:solidFill>
                  <a:srgbClr val="948A53"/>
                </a:solidFill>
                <a:latin typeface="Arial"/>
                <a:cs typeface="Arial"/>
              </a:rPr>
              <a:t>GPAQ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=</a:t>
            </a:r>
            <a:r>
              <a:rPr sz="450" spc="2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Global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948A53"/>
                </a:solidFill>
                <a:latin typeface="Arial"/>
                <a:cs typeface="Arial"/>
              </a:rPr>
              <a:t>Physical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Activity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Questionnaire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450" spc="-40" dirty="0">
                <a:solidFill>
                  <a:srgbClr val="948A53"/>
                </a:solidFill>
                <a:latin typeface="Arial"/>
                <a:cs typeface="Arial"/>
              </a:rPr>
              <a:t>PROMIS</a:t>
            </a:r>
            <a:r>
              <a:rPr sz="450" spc="2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=</a:t>
            </a:r>
            <a:r>
              <a:rPr sz="450" spc="4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Patient‐Reported</a:t>
            </a:r>
            <a:r>
              <a:rPr sz="450" spc="2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Outcomes</a:t>
            </a:r>
            <a:r>
              <a:rPr sz="450" spc="1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Measurement</a:t>
            </a:r>
            <a:r>
              <a:rPr sz="450" spc="2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Information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948A53"/>
                </a:solidFill>
                <a:latin typeface="Arial"/>
                <a:cs typeface="Arial"/>
              </a:rPr>
              <a:t>System</a:t>
            </a:r>
            <a:r>
              <a:rPr sz="450" spc="2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948A53"/>
                </a:solidFill>
                <a:latin typeface="Arial"/>
                <a:cs typeface="Arial"/>
              </a:rPr>
              <a:t>(NIH)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45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1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049" y="593462"/>
            <a:ext cx="2318385" cy="3581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0" dirty="0">
                <a:latin typeface="Arial"/>
                <a:cs typeface="Arial"/>
              </a:rPr>
              <a:t>4.2</a:t>
            </a:r>
            <a:r>
              <a:rPr sz="400" b="1" spc="2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Related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Tools,</a:t>
            </a:r>
            <a:r>
              <a:rPr sz="400" b="1" spc="2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Software and/or </a:t>
            </a:r>
            <a:r>
              <a:rPr sz="400" b="1" spc="-20" dirty="0">
                <a:latin typeface="Arial"/>
                <a:cs typeface="Arial"/>
              </a:rPr>
              <a:t>Code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Arial"/>
              <a:cs typeface="Arial"/>
            </a:endParaRPr>
          </a:p>
          <a:p>
            <a:pPr marL="12700" marR="5080" indent="55244">
              <a:lnSpc>
                <a:spcPct val="108800"/>
              </a:lnSpc>
            </a:pPr>
            <a:r>
              <a:rPr sz="400" spc="10" dirty="0">
                <a:latin typeface="Arial"/>
                <a:cs typeface="Arial"/>
              </a:rPr>
              <a:t>All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shared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 comma-separated values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(CSV)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files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with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UTF-8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encoding that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do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not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require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specific software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reading/encoding.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sets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rectangular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arrangement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with</a:t>
            </a:r>
            <a:r>
              <a:rPr sz="400" spc="4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rows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corresponding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participants.</a:t>
            </a:r>
            <a:endParaRPr sz="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4802" y="287655"/>
            <a:ext cx="311658" cy="3741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46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0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043" y="594223"/>
            <a:ext cx="2331720" cy="424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dirty="0">
                <a:latin typeface="Arial"/>
                <a:cs typeface="Arial"/>
              </a:rPr>
              <a:t>4.3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Standards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Arial"/>
              <a:cs typeface="Arial"/>
            </a:endParaRPr>
          </a:p>
          <a:p>
            <a:pPr marL="12700" marR="5080" indent="147320">
              <a:lnSpc>
                <a:spcPct val="108800"/>
              </a:lnSpc>
            </a:pPr>
            <a:r>
              <a:rPr sz="400" spc="10" dirty="0">
                <a:latin typeface="Arial"/>
                <a:cs typeface="Arial"/>
              </a:rPr>
              <a:t>Mostly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standardized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questionnaires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are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used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such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as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the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DHQ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III,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GPAQ,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or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20" dirty="0">
                <a:latin typeface="Arial"/>
                <a:cs typeface="Arial"/>
              </a:rPr>
              <a:t>PROMIS.</a:t>
            </a:r>
            <a:r>
              <a:rPr sz="400" spc="-30" dirty="0">
                <a:latin typeface="Arial"/>
                <a:cs typeface="Arial"/>
              </a:rPr>
              <a:t> </a:t>
            </a:r>
            <a:r>
              <a:rPr sz="400" spc="-50" dirty="0">
                <a:latin typeface="Arial"/>
                <a:cs typeface="Arial"/>
              </a:rPr>
              <a:t>A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detailed account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is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available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Manual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Procedures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(MOP),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Chapter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11: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Collection.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Unique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participant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identifiers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link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entries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various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sets.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dictionaries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be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provided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available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sets.</a:t>
            </a:r>
            <a:endParaRPr sz="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4802" y="287654"/>
            <a:ext cx="311658" cy="3741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3424" y="1401944"/>
            <a:ext cx="1991995" cy="247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DHQ</a:t>
            </a:r>
            <a:r>
              <a:rPr sz="450" spc="1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III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=</a:t>
            </a:r>
            <a:r>
              <a:rPr sz="450" spc="1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Diet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History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Questionnaire </a:t>
            </a:r>
            <a:r>
              <a:rPr sz="450" spc="-25" dirty="0">
                <a:solidFill>
                  <a:srgbClr val="948A53"/>
                </a:solidFill>
                <a:latin typeface="Arial"/>
                <a:cs typeface="Arial"/>
              </a:rPr>
              <a:t>III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50" spc="-55" dirty="0">
                <a:solidFill>
                  <a:srgbClr val="948A53"/>
                </a:solidFill>
                <a:latin typeface="Arial"/>
                <a:cs typeface="Arial"/>
              </a:rPr>
              <a:t>GPAQ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=</a:t>
            </a:r>
            <a:r>
              <a:rPr sz="450" spc="2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Global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948A53"/>
                </a:solidFill>
                <a:latin typeface="Arial"/>
                <a:cs typeface="Arial"/>
              </a:rPr>
              <a:t>Physical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Activity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Questionnaire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450" spc="-40" dirty="0">
                <a:solidFill>
                  <a:srgbClr val="948A53"/>
                </a:solidFill>
                <a:latin typeface="Arial"/>
                <a:cs typeface="Arial"/>
              </a:rPr>
              <a:t>PROMIS</a:t>
            </a:r>
            <a:r>
              <a:rPr sz="450" spc="2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948A53"/>
                </a:solidFill>
                <a:latin typeface="Arial"/>
                <a:cs typeface="Arial"/>
              </a:rPr>
              <a:t>=</a:t>
            </a:r>
            <a:r>
              <a:rPr sz="450" spc="4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Patient‐Reported</a:t>
            </a:r>
            <a:r>
              <a:rPr sz="450" spc="2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Outcomes</a:t>
            </a:r>
            <a:r>
              <a:rPr sz="450" spc="10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10" dirty="0">
                <a:solidFill>
                  <a:srgbClr val="948A53"/>
                </a:solidFill>
                <a:latin typeface="Arial"/>
                <a:cs typeface="Arial"/>
              </a:rPr>
              <a:t>Measurement</a:t>
            </a:r>
            <a:r>
              <a:rPr sz="450" spc="2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dirty="0">
                <a:solidFill>
                  <a:srgbClr val="948A53"/>
                </a:solidFill>
                <a:latin typeface="Arial"/>
                <a:cs typeface="Arial"/>
              </a:rPr>
              <a:t>Information</a:t>
            </a:r>
            <a:r>
              <a:rPr sz="450" spc="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25" dirty="0">
                <a:solidFill>
                  <a:srgbClr val="948A53"/>
                </a:solidFill>
                <a:latin typeface="Arial"/>
                <a:cs typeface="Arial"/>
              </a:rPr>
              <a:t>System</a:t>
            </a:r>
            <a:r>
              <a:rPr sz="450" spc="25" dirty="0">
                <a:solidFill>
                  <a:srgbClr val="948A53"/>
                </a:solidFill>
                <a:latin typeface="Arial"/>
                <a:cs typeface="Arial"/>
              </a:rPr>
              <a:t> </a:t>
            </a:r>
            <a:r>
              <a:rPr sz="450" spc="-20" dirty="0">
                <a:solidFill>
                  <a:srgbClr val="948A53"/>
                </a:solidFill>
                <a:latin typeface="Arial"/>
                <a:cs typeface="Arial"/>
              </a:rPr>
              <a:t>(NIH)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0307" y="2064886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47</a:t>
            </a:r>
            <a:endParaRPr sz="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-12318" y="2237856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2197" y="287654"/>
            <a:ext cx="2849880" cy="1524000"/>
            <a:chOff x="52197" y="287654"/>
            <a:chExt cx="2849880" cy="1524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419" y="287654"/>
              <a:ext cx="311658" cy="3741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7" y="337184"/>
              <a:ext cx="2072639" cy="13731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1836" y="943736"/>
              <a:ext cx="493013" cy="8107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3535" y="309752"/>
              <a:ext cx="746759" cy="150190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48</a:t>
            </a:r>
            <a:endParaRPr sz="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-12318" y="2238614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320" y="6245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042" y="484496"/>
            <a:ext cx="2316480" cy="10668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0" dirty="0">
                <a:latin typeface="Arial"/>
                <a:cs typeface="Arial"/>
              </a:rPr>
              <a:t>4.4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Data</a:t>
            </a:r>
            <a:r>
              <a:rPr sz="400" b="1" spc="2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Preservation,</a:t>
            </a:r>
            <a:r>
              <a:rPr sz="400" b="1" spc="-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Access,</a:t>
            </a:r>
            <a:r>
              <a:rPr sz="400" b="1" spc="4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and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Associated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Timelines</a:t>
            </a:r>
            <a:endParaRPr sz="400">
              <a:latin typeface="Arial"/>
              <a:cs typeface="Arial"/>
            </a:endParaRPr>
          </a:p>
          <a:p>
            <a:pPr marL="12700" marR="5080" indent="55244">
              <a:lnSpc>
                <a:spcPct val="115999"/>
              </a:lnSpc>
              <a:spcBef>
                <a:spcPts val="355"/>
              </a:spcBef>
            </a:pP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Metadata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available at </a:t>
            </a:r>
            <a:r>
              <a:rPr sz="250" spc="10" dirty="0">
                <a:latin typeface="Arial"/>
                <a:cs typeface="Arial"/>
              </a:rPr>
              <a:t>ClinicalTrials.gov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(Identifier: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NCT05410353)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will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be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archived by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the U.S. National </a:t>
            </a:r>
            <a:r>
              <a:rPr sz="250" spc="10" dirty="0">
                <a:latin typeface="Arial"/>
                <a:cs typeface="Arial"/>
              </a:rPr>
              <a:t>Library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of </a:t>
            </a:r>
            <a:r>
              <a:rPr sz="250" spc="10" dirty="0">
                <a:latin typeface="Arial"/>
                <a:cs typeface="Arial"/>
              </a:rPr>
              <a:t>Medicine.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The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collected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human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subject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is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identifiable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protected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health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information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(PHI)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under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Health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Insurance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Portability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and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Accountability</a:t>
            </a:r>
            <a:r>
              <a:rPr sz="250" spc="7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Act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-20" dirty="0">
                <a:latin typeface="Arial"/>
                <a:cs typeface="Arial"/>
              </a:rPr>
              <a:t>1996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(HIPAA).</a:t>
            </a:r>
            <a:endParaRPr sz="250">
              <a:latin typeface="Arial"/>
              <a:cs typeface="Arial"/>
            </a:endParaRPr>
          </a:p>
          <a:p>
            <a:pPr marL="12700" marR="26670" indent="55244">
              <a:lnSpc>
                <a:spcPct val="115999"/>
              </a:lnSpc>
            </a:pPr>
            <a:r>
              <a:rPr sz="250" spc="10" dirty="0">
                <a:latin typeface="Arial"/>
                <a:cs typeface="Arial"/>
              </a:rPr>
              <a:t>To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extent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possible,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that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we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make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available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de-identified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PHI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using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Safe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Harbor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de-identification</a:t>
            </a:r>
            <a:r>
              <a:rPr sz="250" spc="9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method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-25" dirty="0">
                <a:latin typeface="Arial"/>
                <a:cs typeface="Arial"/>
              </a:rPr>
              <a:t>as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defined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Times New Roman"/>
                <a:cs typeface="Times New Roman"/>
              </a:rPr>
              <a:t>§</a:t>
            </a:r>
            <a:r>
              <a:rPr sz="250" spc="10" dirty="0">
                <a:latin typeface="Arial"/>
                <a:cs typeface="Arial"/>
              </a:rPr>
              <a:t>164.514(a)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HIPAA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Privacy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Rule.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We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foresee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able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furnish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such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limited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sets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</a:t>
            </a:r>
            <a:r>
              <a:rPr sz="2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5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point</a:t>
            </a:r>
            <a:r>
              <a:rPr sz="25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sz="2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r>
              <a:rPr sz="25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50" u="sng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publications</a:t>
            </a:r>
            <a:endParaRPr sz="250">
              <a:latin typeface="Arial"/>
              <a:cs typeface="Arial"/>
            </a:endParaRPr>
          </a:p>
          <a:p>
            <a:pPr marL="12700" marR="5080">
              <a:lnSpc>
                <a:spcPct val="115300"/>
              </a:lnSpc>
              <a:spcBef>
                <a:spcPts val="10"/>
              </a:spcBef>
            </a:pPr>
            <a:r>
              <a:rPr sz="250" spc="10" dirty="0">
                <a:latin typeface="Arial"/>
                <a:cs typeface="Arial"/>
              </a:rPr>
              <a:t>and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these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contain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information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needed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reproduce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main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analyses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respective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publication.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Because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limited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sets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remain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protected </a:t>
            </a:r>
            <a:r>
              <a:rPr sz="250" spc="20" dirty="0">
                <a:latin typeface="Arial"/>
                <a:cs typeface="Arial"/>
              </a:rPr>
              <a:t>health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information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under</a:t>
            </a:r>
            <a:r>
              <a:rPr sz="250" spc="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HIPAA,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access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to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the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data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will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need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to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be</a:t>
            </a:r>
            <a:r>
              <a:rPr sz="250" spc="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controlled</a:t>
            </a:r>
            <a:r>
              <a:rPr sz="250" spc="20" dirty="0">
                <a:latin typeface="Arial"/>
                <a:cs typeface="Arial"/>
              </a:rPr>
              <a:t> by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data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use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agreements</a:t>
            </a:r>
            <a:r>
              <a:rPr sz="25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(DUAs)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and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disclosure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-20" dirty="0">
                <a:latin typeface="Arial"/>
                <a:cs typeface="Arial"/>
              </a:rPr>
              <a:t>will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only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purpose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research,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public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health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or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health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care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operations.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These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sets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are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intended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posted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repository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“close”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publication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(e.g.,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PubMed)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or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repository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explicitly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named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publication.</a:t>
            </a:r>
            <a:endParaRPr sz="250">
              <a:latin typeface="Arial"/>
              <a:cs typeface="Arial"/>
            </a:endParaRPr>
          </a:p>
          <a:p>
            <a:pPr marL="12700" marR="26670" indent="55244">
              <a:lnSpc>
                <a:spcPct val="116399"/>
              </a:lnSpc>
              <a:spcBef>
                <a:spcPts val="5"/>
              </a:spcBef>
            </a:pPr>
            <a:r>
              <a:rPr sz="250" spc="20" dirty="0">
                <a:latin typeface="Arial"/>
                <a:cs typeface="Arial"/>
              </a:rPr>
              <a:t>A</a:t>
            </a:r>
            <a:r>
              <a:rPr sz="250" spc="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comprehensive</a:t>
            </a:r>
            <a:r>
              <a:rPr sz="250" spc="10" dirty="0">
                <a:latin typeface="Arial"/>
                <a:cs typeface="Arial"/>
              </a:rPr>
              <a:t> scientific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data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set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will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be</a:t>
            </a:r>
            <a:r>
              <a:rPr sz="250" spc="1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posted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in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</a:t>
            </a:r>
            <a:r>
              <a:rPr sz="250" spc="10" dirty="0">
                <a:latin typeface="Arial"/>
                <a:cs typeface="Arial"/>
              </a:rPr>
              <a:t> repository</a:t>
            </a:r>
            <a:r>
              <a:rPr sz="250" spc="20" dirty="0">
                <a:latin typeface="Arial"/>
                <a:cs typeface="Arial"/>
              </a:rPr>
              <a:t> by</a:t>
            </a:r>
            <a:r>
              <a:rPr sz="250" spc="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the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project</a:t>
            </a:r>
            <a:r>
              <a:rPr sz="2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performance</a:t>
            </a:r>
            <a:r>
              <a:rPr sz="250" u="sng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period</a:t>
            </a:r>
            <a:r>
              <a:rPr sz="250" spc="10" dirty="0">
                <a:latin typeface="Arial"/>
                <a:cs typeface="Arial"/>
              </a:rPr>
              <a:t>. </a:t>
            </a:r>
            <a:r>
              <a:rPr sz="250" spc="20" dirty="0">
                <a:latin typeface="Arial"/>
                <a:cs typeface="Arial"/>
              </a:rPr>
              <a:t>That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comprehensive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scientific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include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electronic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versions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any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paper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forms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that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might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have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been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used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well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scientific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not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(yet)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used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-25" dirty="0">
                <a:latin typeface="Arial"/>
                <a:cs typeface="Arial"/>
              </a:rPr>
              <a:t>the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study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publications: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e.g.,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the DHQ-</a:t>
            </a:r>
            <a:r>
              <a:rPr sz="250" spc="10" dirty="0">
                <a:latin typeface="Arial"/>
                <a:cs typeface="Arial"/>
              </a:rPr>
              <a:t>III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data output with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comprehensive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information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about </a:t>
            </a:r>
            <a:r>
              <a:rPr sz="250" spc="10" dirty="0">
                <a:latin typeface="Arial"/>
                <a:cs typeface="Arial"/>
              </a:rPr>
              <a:t>carbohydrates,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vitamins,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minerals,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protein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constituents,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etc.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released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available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this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study.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protect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privacy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or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our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participants,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remove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“facial”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identifiers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-20" dirty="0">
                <a:latin typeface="Arial"/>
                <a:cs typeface="Arial"/>
              </a:rPr>
              <a:t>such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names,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medical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record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numbers,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etc.,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but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possibly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not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create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set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formally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classified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limited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under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HIPAA,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and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access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have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to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controlled.</a:t>
            </a:r>
            <a:endParaRPr sz="250">
              <a:latin typeface="Arial"/>
              <a:cs typeface="Arial"/>
            </a:endParaRPr>
          </a:p>
          <a:p>
            <a:pPr marL="12700" marR="26670" indent="55244">
              <a:lnSpc>
                <a:spcPct val="115999"/>
              </a:lnSpc>
            </a:pPr>
            <a:r>
              <a:rPr sz="250" spc="10" dirty="0">
                <a:latin typeface="Arial"/>
                <a:cs typeface="Arial"/>
              </a:rPr>
              <a:t>We</a:t>
            </a:r>
            <a:r>
              <a:rPr sz="250" spc="2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anticipate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that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produced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is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value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larger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research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community,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institutions,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and/or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broader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public,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therefore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prefer</a:t>
            </a:r>
            <a:r>
              <a:rPr sz="250" spc="2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repository-</a:t>
            </a:r>
            <a:r>
              <a:rPr sz="250" spc="20" dirty="0">
                <a:latin typeface="Arial"/>
                <a:cs typeface="Arial"/>
              </a:rPr>
              <a:t>solutions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with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anticipated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“indefinite”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storage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such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as </a:t>
            </a:r>
            <a:r>
              <a:rPr sz="250" spc="10" dirty="0">
                <a:latin typeface="Arial"/>
                <a:cs typeface="Arial"/>
              </a:rPr>
              <a:t>ClinicalTrial.gov,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PubMed,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20" dirty="0">
                <a:latin typeface="Arial"/>
                <a:cs typeface="Arial"/>
              </a:rPr>
              <a:t>or </a:t>
            </a:r>
            <a:r>
              <a:rPr sz="250" spc="10" dirty="0">
                <a:latin typeface="Arial"/>
                <a:cs typeface="Arial"/>
              </a:rPr>
              <a:t>other</a:t>
            </a:r>
            <a:r>
              <a:rPr sz="250" spc="2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NIH-</a:t>
            </a:r>
            <a:r>
              <a:rPr sz="250" spc="20" dirty="0">
                <a:latin typeface="Arial"/>
                <a:cs typeface="Arial"/>
              </a:rPr>
              <a:t>recommended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repositories.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scientific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data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findable</a:t>
            </a:r>
            <a:r>
              <a:rPr sz="250" u="sng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r>
              <a:rPr sz="250" u="sng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50" u="sng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identifiable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by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references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respective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publications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well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as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through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metadata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provided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to</a:t>
            </a:r>
            <a:r>
              <a:rPr sz="250" spc="215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the</a:t>
            </a:r>
            <a:r>
              <a:rPr sz="250" spc="204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repositories</a:t>
            </a:r>
            <a:r>
              <a:rPr sz="250" spc="25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(incl.</a:t>
            </a:r>
            <a:r>
              <a:rPr sz="250" spc="215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ClinicalTrials.gov;</a:t>
            </a:r>
            <a:r>
              <a:rPr sz="250" spc="30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Identifier:</a:t>
            </a:r>
            <a:r>
              <a:rPr sz="250" spc="27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NCT05410353;</a:t>
            </a:r>
            <a:r>
              <a:rPr sz="250" spc="200" dirty="0">
                <a:latin typeface="Arial"/>
                <a:cs typeface="Arial"/>
              </a:rPr>
              <a:t> </a:t>
            </a:r>
            <a:r>
              <a:rPr sz="2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</a:t>
            </a:r>
            <a:r>
              <a:rPr sz="2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www.clinicaltrials.gov/ct2/show/NCT05410353</a:t>
            </a:r>
            <a:r>
              <a:rPr sz="250" spc="3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50" spc="-50" dirty="0">
                <a:latin typeface="Arial"/>
                <a:cs typeface="Arial"/>
              </a:rPr>
              <a:t>)</a:t>
            </a:r>
            <a:endParaRPr sz="250">
              <a:latin typeface="Arial"/>
              <a:cs typeface="Arial"/>
            </a:endParaRPr>
          </a:p>
          <a:p>
            <a:pPr marL="12700" marR="53340" indent="55244">
              <a:lnSpc>
                <a:spcPct val="115999"/>
              </a:lnSpc>
            </a:pPr>
            <a:r>
              <a:rPr sz="250" spc="10" dirty="0">
                <a:latin typeface="Arial"/>
                <a:cs typeface="Arial"/>
              </a:rPr>
              <a:t>Supporting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material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that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will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also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be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made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available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includes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Study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Protocol/Manual</a:t>
            </a:r>
            <a:r>
              <a:rPr sz="250" spc="7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of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Operations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(MOP),</a:t>
            </a:r>
            <a:r>
              <a:rPr sz="250" spc="8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Statistical</a:t>
            </a:r>
            <a:r>
              <a:rPr sz="250" spc="6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Analysis</a:t>
            </a:r>
            <a:r>
              <a:rPr sz="250" spc="75" dirty="0">
                <a:latin typeface="Arial"/>
                <a:cs typeface="Arial"/>
              </a:rPr>
              <a:t> </a:t>
            </a:r>
            <a:r>
              <a:rPr sz="250" spc="-20" dirty="0">
                <a:latin typeface="Arial"/>
                <a:cs typeface="Arial"/>
              </a:rPr>
              <a:t>Plan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(SAP),</a:t>
            </a:r>
            <a:r>
              <a:rPr sz="250" spc="4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Informed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Consent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Form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(ICF),</a:t>
            </a:r>
            <a:r>
              <a:rPr sz="250" spc="55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and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the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analytic</a:t>
            </a:r>
            <a:r>
              <a:rPr sz="250" spc="6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code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for</a:t>
            </a:r>
            <a:r>
              <a:rPr sz="250" spc="40" dirty="0">
                <a:latin typeface="Arial"/>
                <a:cs typeface="Arial"/>
              </a:rPr>
              <a:t> </a:t>
            </a:r>
            <a:r>
              <a:rPr sz="250" spc="10" dirty="0">
                <a:latin typeface="Arial"/>
                <a:cs typeface="Arial"/>
              </a:rPr>
              <a:t>main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analyses.</a:t>
            </a:r>
            <a:endParaRPr sz="2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4802" y="287655"/>
            <a:ext cx="311658" cy="3741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49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49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327" y="226157"/>
            <a:ext cx="254254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40" dirty="0"/>
              <a:t>What </a:t>
            </a:r>
            <a:r>
              <a:rPr sz="1400" spc="-95" dirty="0"/>
              <a:t>makes</a:t>
            </a:r>
            <a:r>
              <a:rPr sz="1400" spc="-40" dirty="0"/>
              <a:t> </a:t>
            </a:r>
            <a:r>
              <a:rPr sz="1400" dirty="0"/>
              <a:t>or</a:t>
            </a:r>
            <a:r>
              <a:rPr sz="1400" spc="-40" dirty="0"/>
              <a:t> </a:t>
            </a:r>
            <a:r>
              <a:rPr sz="1400" spc="-80" dirty="0"/>
              <a:t>breaks</a:t>
            </a:r>
            <a:r>
              <a:rPr sz="1400" spc="-40" dirty="0"/>
              <a:t> </a:t>
            </a:r>
            <a:r>
              <a:rPr sz="1400" spc="-110" dirty="0"/>
              <a:t>a</a:t>
            </a:r>
            <a:r>
              <a:rPr sz="1400" spc="-40" dirty="0"/>
              <a:t> </a:t>
            </a:r>
            <a:r>
              <a:rPr sz="1400" spc="-45" dirty="0"/>
              <a:t>proposal?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24" y="540880"/>
            <a:ext cx="2604135" cy="1383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650" spc="-20" dirty="0">
                <a:latin typeface="Arial"/>
                <a:cs typeface="Arial"/>
              </a:rPr>
              <a:t>Most </a:t>
            </a:r>
            <a:r>
              <a:rPr sz="650" spc="-10" dirty="0">
                <a:latin typeface="Arial"/>
                <a:cs typeface="Arial"/>
              </a:rPr>
              <a:t>importantly:</a:t>
            </a:r>
            <a:endParaRPr sz="6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spc="-20" dirty="0">
                <a:latin typeface="Arial"/>
                <a:cs typeface="Arial"/>
              </a:rPr>
              <a:t>Are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you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using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b="1" spc="-40" dirty="0">
                <a:solidFill>
                  <a:srgbClr val="FF0000"/>
                </a:solidFill>
                <a:latin typeface="Arial"/>
                <a:cs typeface="Arial"/>
              </a:rPr>
              <a:t>sound</a:t>
            </a:r>
            <a:r>
              <a:rPr sz="550" b="1" spc="-10" dirty="0">
                <a:solidFill>
                  <a:srgbClr val="FF0000"/>
                </a:solidFill>
                <a:latin typeface="Arial"/>
                <a:cs typeface="Arial"/>
              </a:rPr>
              <a:t> science</a:t>
            </a:r>
            <a:r>
              <a:rPr sz="550" spc="-10" dirty="0">
                <a:latin typeface="Arial"/>
                <a:cs typeface="Arial"/>
              </a:rPr>
              <a:t>?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dirty="0">
                <a:latin typeface="Arial"/>
                <a:cs typeface="Arial"/>
              </a:rPr>
              <a:t>What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 </a:t>
            </a:r>
            <a:r>
              <a:rPr sz="550" dirty="0">
                <a:latin typeface="Arial"/>
                <a:cs typeface="Arial"/>
              </a:rPr>
              <a:t>your</a:t>
            </a:r>
            <a:r>
              <a:rPr sz="550" spc="-30" dirty="0">
                <a:latin typeface="Arial"/>
                <a:cs typeface="Arial"/>
              </a:rPr>
              <a:t> </a:t>
            </a:r>
            <a:r>
              <a:rPr sz="550" b="1" spc="-10" dirty="0">
                <a:solidFill>
                  <a:srgbClr val="FF0000"/>
                </a:solidFill>
                <a:latin typeface="Arial"/>
                <a:cs typeface="Arial"/>
              </a:rPr>
              <a:t>innovation</a:t>
            </a:r>
            <a:r>
              <a:rPr sz="550" spc="-10" dirty="0">
                <a:latin typeface="Arial"/>
                <a:cs typeface="Arial"/>
              </a:rPr>
              <a:t>?</a:t>
            </a:r>
            <a:endParaRPr sz="550">
              <a:latin typeface="Arial"/>
              <a:cs typeface="Arial"/>
            </a:endParaRPr>
          </a:p>
          <a:p>
            <a:pPr marL="119380" marR="5080" indent="-106680">
              <a:lnSpc>
                <a:spcPct val="79200"/>
              </a:lnSpc>
              <a:spcBef>
                <a:spcPts val="165"/>
              </a:spcBef>
              <a:buChar char="•"/>
              <a:tabLst>
                <a:tab pos="123189" algn="l"/>
              </a:tabLst>
            </a:pPr>
            <a:r>
              <a:rPr sz="650" spc="-60" dirty="0">
                <a:latin typeface="Arial"/>
                <a:cs typeface="Arial"/>
              </a:rPr>
              <a:t>The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analytical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plan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cannot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50" dirty="0">
                <a:latin typeface="Arial"/>
                <a:cs typeface="Arial"/>
              </a:rPr>
              <a:t>safe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your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proposal,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but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it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will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sink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it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in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65" dirty="0">
                <a:latin typeface="Arial"/>
                <a:cs typeface="Arial"/>
              </a:rPr>
              <a:t>a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hurry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if</a:t>
            </a:r>
            <a:r>
              <a:rPr sz="650" spc="500" dirty="0">
                <a:latin typeface="Arial"/>
                <a:cs typeface="Arial"/>
              </a:rPr>
              <a:t> 	</a:t>
            </a:r>
            <a:r>
              <a:rPr sz="650" spc="-10" dirty="0">
                <a:latin typeface="Arial"/>
                <a:cs typeface="Arial"/>
              </a:rPr>
              <a:t>not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put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together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thoughtfully</a:t>
            </a:r>
            <a:endParaRPr sz="650">
              <a:latin typeface="Arial"/>
              <a:cs typeface="Arial"/>
            </a:endParaRPr>
          </a:p>
          <a:p>
            <a:pPr marL="119380" marR="11430" indent="-106680">
              <a:lnSpc>
                <a:spcPct val="79200"/>
              </a:lnSpc>
              <a:spcBef>
                <a:spcPts val="155"/>
              </a:spcBef>
              <a:buChar char="•"/>
              <a:tabLst>
                <a:tab pos="123189" algn="l"/>
              </a:tabLst>
            </a:pPr>
            <a:r>
              <a:rPr sz="650" spc="-55" dirty="0">
                <a:latin typeface="Arial"/>
                <a:cs typeface="Arial"/>
              </a:rPr>
              <a:t>Reviewers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need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to</a:t>
            </a:r>
            <a:r>
              <a:rPr sz="650" spc="-20" dirty="0">
                <a:latin typeface="Arial"/>
                <a:cs typeface="Arial"/>
              </a:rPr>
              <a:t> find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“objective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reasons”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why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they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don’t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like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-65" dirty="0">
                <a:latin typeface="Arial"/>
                <a:cs typeface="Arial"/>
              </a:rPr>
              <a:t>a</a:t>
            </a:r>
            <a:r>
              <a:rPr sz="650" spc="-10" dirty="0">
                <a:latin typeface="Arial"/>
                <a:cs typeface="Arial"/>
              </a:rPr>
              <a:t> proposal:</a:t>
            </a:r>
            <a:r>
              <a:rPr sz="650" spc="500" dirty="0">
                <a:latin typeface="Arial"/>
                <a:cs typeface="Arial"/>
              </a:rPr>
              <a:t> 	</a:t>
            </a:r>
            <a:r>
              <a:rPr sz="650" spc="-20" dirty="0">
                <a:latin typeface="Arial"/>
                <a:cs typeface="Arial"/>
              </a:rPr>
              <a:t>the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fewer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targets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the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analytical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plan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offers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for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that,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the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better</a:t>
            </a:r>
            <a:endParaRPr sz="65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buChar char="•"/>
              <a:tabLst>
                <a:tab pos="119380" algn="l"/>
              </a:tabLst>
            </a:pPr>
            <a:r>
              <a:rPr sz="650" spc="-45" dirty="0">
                <a:latin typeface="Arial"/>
                <a:cs typeface="Arial"/>
              </a:rPr>
              <a:t>Make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sure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that</a:t>
            </a:r>
            <a:endParaRPr sz="6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spc="-20" dirty="0">
                <a:latin typeface="Arial"/>
                <a:cs typeface="Arial"/>
              </a:rPr>
              <a:t>reviewers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easily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find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what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they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are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looking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for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dirty="0">
                <a:latin typeface="Arial"/>
                <a:cs typeface="Arial"/>
              </a:rPr>
              <a:t>the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analytical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plan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connected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your </a:t>
            </a:r>
            <a:r>
              <a:rPr sz="550" spc="-20" dirty="0">
                <a:latin typeface="Arial"/>
                <a:cs typeface="Arial"/>
              </a:rPr>
              <a:t>research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question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spc="-25" dirty="0">
                <a:latin typeface="Arial"/>
                <a:cs typeface="Arial"/>
              </a:rPr>
              <a:t>measures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(including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time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points)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are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consistent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throughout</a:t>
            </a:r>
            <a:endParaRPr sz="5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Font typeface="Arial"/>
              <a:buChar char="–"/>
            </a:pPr>
            <a:endParaRPr sz="550">
              <a:latin typeface="Arial"/>
              <a:cs typeface="Arial"/>
            </a:endParaRPr>
          </a:p>
          <a:p>
            <a:pPr marL="119380" indent="-106680">
              <a:lnSpc>
                <a:spcPts val="775"/>
              </a:lnSpc>
              <a:buChar char="•"/>
              <a:tabLst>
                <a:tab pos="119380" algn="l"/>
              </a:tabLst>
            </a:pPr>
            <a:r>
              <a:rPr sz="650" dirty="0">
                <a:latin typeface="Arial"/>
                <a:cs typeface="Arial"/>
              </a:rPr>
              <a:t>It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-50" dirty="0">
                <a:latin typeface="Arial"/>
                <a:cs typeface="Arial"/>
              </a:rPr>
              <a:t>is</a:t>
            </a:r>
            <a:r>
              <a:rPr sz="650" spc="-10" dirty="0">
                <a:latin typeface="Arial"/>
                <a:cs typeface="Arial"/>
              </a:rPr>
              <a:t> difficult </a:t>
            </a:r>
            <a:r>
              <a:rPr sz="650" dirty="0">
                <a:latin typeface="Arial"/>
                <a:cs typeface="Arial"/>
              </a:rPr>
              <a:t>to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get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funded!</a:t>
            </a:r>
            <a:endParaRPr sz="650">
              <a:latin typeface="Arial"/>
              <a:cs typeface="Arial"/>
            </a:endParaRPr>
          </a:p>
          <a:p>
            <a:pPr marL="119380" marR="96520" indent="-106680">
              <a:lnSpc>
                <a:spcPct val="80000"/>
              </a:lnSpc>
              <a:spcBef>
                <a:spcPts val="155"/>
              </a:spcBef>
              <a:buChar char="•"/>
              <a:tabLst>
                <a:tab pos="123189" algn="l"/>
              </a:tabLst>
            </a:pPr>
            <a:r>
              <a:rPr sz="650" dirty="0">
                <a:latin typeface="Arial"/>
                <a:cs typeface="Arial"/>
              </a:rPr>
              <a:t>It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0" dirty="0">
                <a:latin typeface="Arial"/>
                <a:cs typeface="Arial"/>
              </a:rPr>
              <a:t>is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not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all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that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difficult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to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-50" dirty="0">
                <a:latin typeface="Arial"/>
                <a:cs typeface="Arial"/>
              </a:rPr>
              <a:t>have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60" dirty="0">
                <a:latin typeface="Arial"/>
                <a:cs typeface="Arial"/>
              </a:rPr>
              <a:t>a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better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proposal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than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most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I</a:t>
            </a:r>
            <a:r>
              <a:rPr sz="650" spc="-30" dirty="0">
                <a:latin typeface="Arial"/>
                <a:cs typeface="Arial"/>
              </a:rPr>
              <a:t> </a:t>
            </a:r>
            <a:r>
              <a:rPr sz="650" spc="-50" dirty="0">
                <a:latin typeface="Arial"/>
                <a:cs typeface="Arial"/>
              </a:rPr>
              <a:t>have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seen</a:t>
            </a:r>
            <a:r>
              <a:rPr sz="650" spc="500" dirty="0">
                <a:latin typeface="Arial"/>
                <a:cs typeface="Arial"/>
              </a:rPr>
              <a:t> 	</a:t>
            </a:r>
            <a:r>
              <a:rPr sz="650" spc="-40" dirty="0">
                <a:latin typeface="Arial"/>
                <a:cs typeface="Arial"/>
              </a:rPr>
              <a:t>when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reviewing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grants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45" dirty="0">
                <a:latin typeface="Arial"/>
                <a:cs typeface="Arial"/>
              </a:rPr>
              <a:t>–</a:t>
            </a:r>
            <a:r>
              <a:rPr sz="650" spc="-2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but that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50" dirty="0">
                <a:latin typeface="Arial"/>
                <a:cs typeface="Arial"/>
              </a:rPr>
              <a:t>takes</a:t>
            </a:r>
            <a:r>
              <a:rPr sz="650" spc="-2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time </a:t>
            </a:r>
            <a:r>
              <a:rPr sz="650" spc="-45" dirty="0">
                <a:latin typeface="Arial"/>
                <a:cs typeface="Arial"/>
              </a:rPr>
              <a:t>and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effort!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929" y="2064124"/>
            <a:ext cx="5016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5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76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3431" y="550790"/>
            <a:ext cx="2325370" cy="756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0" dirty="0">
                <a:latin typeface="Arial"/>
                <a:cs typeface="Arial"/>
              </a:rPr>
              <a:t>4.5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Access,</a:t>
            </a:r>
            <a:r>
              <a:rPr sz="400" b="1" spc="40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Distribution,</a:t>
            </a:r>
            <a:r>
              <a:rPr sz="400" b="1" spc="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or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Reuse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Considerations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Arial"/>
              <a:cs typeface="Arial"/>
            </a:endParaRPr>
          </a:p>
          <a:p>
            <a:pPr marL="12700" marR="5080" indent="55244">
              <a:lnSpc>
                <a:spcPct val="108800"/>
              </a:lnSpc>
            </a:pP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IRB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approved informed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consent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allows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usage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collected scientific data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for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other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medical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research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(secondary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research).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Individual details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obtained from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participants </a:t>
            </a:r>
            <a:r>
              <a:rPr sz="400" spc="-25" dirty="0">
                <a:latin typeface="Arial"/>
                <a:cs typeface="Arial"/>
              </a:rPr>
              <a:t>can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provided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publications 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presentations,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but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cannot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discussed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 a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way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that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would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allow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to</a:t>
            </a:r>
            <a:r>
              <a:rPr sz="400" spc="7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identify</a:t>
            </a:r>
            <a:r>
              <a:rPr sz="400" spc="4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the</a:t>
            </a:r>
            <a:r>
              <a:rPr sz="400" spc="6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participant.</a:t>
            </a:r>
            <a:endParaRPr sz="400">
              <a:latin typeface="Arial"/>
              <a:cs typeface="Arial"/>
            </a:endParaRPr>
          </a:p>
          <a:p>
            <a:pPr marL="12700" indent="147320">
              <a:lnSpc>
                <a:spcPct val="100000"/>
              </a:lnSpc>
              <a:spcBef>
                <a:spcPts val="40"/>
              </a:spcBef>
            </a:pPr>
            <a:r>
              <a:rPr sz="400" spc="10" dirty="0">
                <a:latin typeface="Arial"/>
                <a:cs typeface="Arial"/>
              </a:rPr>
              <a:t>All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our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released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remain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protected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health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information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under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HIPAA,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access</a:t>
            </a:r>
            <a:endParaRPr sz="400">
              <a:latin typeface="Arial"/>
              <a:cs typeface="Arial"/>
            </a:endParaRPr>
          </a:p>
          <a:p>
            <a:pPr marL="12700" marR="20320">
              <a:lnSpc>
                <a:spcPct val="108800"/>
              </a:lnSpc>
              <a:spcBef>
                <a:spcPts val="5"/>
              </a:spcBef>
            </a:pPr>
            <a:r>
              <a:rPr sz="400" spc="10" dirty="0">
                <a:latin typeface="Arial"/>
                <a:cs typeface="Arial"/>
              </a:rPr>
              <a:t>to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 will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need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controlled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by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use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agreement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(DUA; for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limited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sets),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an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IRB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approval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(for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not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de-identified by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Safe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Harbor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method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defined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-10" dirty="0">
                <a:latin typeface="Times New Roman"/>
                <a:cs typeface="Times New Roman"/>
              </a:rPr>
              <a:t>§</a:t>
            </a:r>
            <a:r>
              <a:rPr sz="400" spc="-10" dirty="0">
                <a:latin typeface="Arial"/>
                <a:cs typeface="Arial"/>
              </a:rPr>
              <a:t>164.514(a)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HIPAA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Privacy Rule),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disclosure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will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only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for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purpose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research,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public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health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or</a:t>
            </a:r>
            <a:r>
              <a:rPr sz="400" spc="6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health</a:t>
            </a:r>
            <a:r>
              <a:rPr sz="400" spc="5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care</a:t>
            </a:r>
            <a:r>
              <a:rPr sz="400" spc="5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operations.</a:t>
            </a:r>
            <a:endParaRPr sz="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4802" y="287654"/>
            <a:ext cx="311658" cy="37414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05932" y="1468993"/>
            <a:ext cx="1991360" cy="647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635">
              <a:lnSpc>
                <a:spcPct val="103800"/>
              </a:lnSpc>
              <a:spcBef>
                <a:spcPts val="95"/>
              </a:spcBef>
            </a:pPr>
            <a:r>
              <a:rPr sz="650" b="1" spc="-80" dirty="0">
                <a:solidFill>
                  <a:srgbClr val="FF0000"/>
                </a:solidFill>
                <a:latin typeface="Arial"/>
                <a:cs typeface="Arial"/>
              </a:rPr>
              <a:t>FAIR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45" dirty="0">
                <a:latin typeface="Arial"/>
                <a:cs typeface="Arial"/>
              </a:rPr>
              <a:t>=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Findable,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Accessible,</a:t>
            </a:r>
            <a:r>
              <a:rPr sz="650" spc="1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Interoperable,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and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Reusable</a:t>
            </a:r>
            <a:r>
              <a:rPr sz="650" spc="500" dirty="0">
                <a:latin typeface="Arial"/>
                <a:cs typeface="Arial"/>
              </a:rPr>
              <a:t> </a:t>
            </a:r>
            <a:r>
              <a:rPr sz="6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https://fair‐research.org/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650" spc="-35" dirty="0">
                <a:latin typeface="Arial"/>
                <a:cs typeface="Arial"/>
              </a:rPr>
              <a:t>Is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your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research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reproducible?</a:t>
            </a:r>
            <a:endParaRPr sz="650">
              <a:latin typeface="Arial"/>
              <a:cs typeface="Arial"/>
            </a:endParaRPr>
          </a:p>
          <a:p>
            <a:pPr marL="12700" marR="50165">
              <a:lnSpc>
                <a:spcPts val="819"/>
              </a:lnSpc>
              <a:spcBef>
                <a:spcPts val="25"/>
              </a:spcBef>
            </a:pPr>
            <a:r>
              <a:rPr sz="650" spc="-35" dirty="0">
                <a:latin typeface="Arial"/>
                <a:cs typeface="Arial"/>
              </a:rPr>
              <a:t>Is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your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data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processing</a:t>
            </a:r>
            <a:r>
              <a:rPr sz="650" spc="1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and</a:t>
            </a:r>
            <a:r>
              <a:rPr sz="650" spc="-10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are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your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20" dirty="0">
                <a:latin typeface="Arial"/>
                <a:cs typeface="Arial"/>
              </a:rPr>
              <a:t>statistical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analyses</a:t>
            </a:r>
            <a:r>
              <a:rPr sz="650" spc="50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reproducible?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10307" y="2064886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50</a:t>
            </a:r>
            <a:endParaRPr sz="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-12318" y="2237842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50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432" y="11134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049" y="593462"/>
            <a:ext cx="2343785" cy="5575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b="1" spc="10" dirty="0">
                <a:latin typeface="Arial"/>
                <a:cs typeface="Arial"/>
              </a:rPr>
              <a:t>4.6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Oversight</a:t>
            </a:r>
            <a:r>
              <a:rPr sz="400" b="1" spc="25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of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Data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400" b="1" spc="10" dirty="0">
                <a:latin typeface="Arial"/>
                <a:cs typeface="Arial"/>
              </a:rPr>
              <a:t>Management and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400" b="1" spc="-10" dirty="0">
                <a:latin typeface="Arial"/>
                <a:cs typeface="Arial"/>
              </a:rPr>
              <a:t>Sharing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400">
              <a:latin typeface="Arial"/>
              <a:cs typeface="Arial"/>
            </a:endParaRPr>
          </a:p>
          <a:p>
            <a:pPr marL="12700" marR="5080" indent="147320">
              <a:lnSpc>
                <a:spcPct val="108800"/>
              </a:lnSpc>
            </a:pPr>
            <a:r>
              <a:rPr sz="400" spc="10" dirty="0">
                <a:latin typeface="Arial"/>
                <a:cs typeface="Arial"/>
              </a:rPr>
              <a:t>Compliance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with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this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DMS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plan is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monitored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by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PI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 the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study,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Dr.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Karen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Johnson,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during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project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performance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period.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HIPAA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Privacy Rule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requires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appropriate</a:t>
            </a:r>
            <a:r>
              <a:rPr sz="400" spc="500" dirty="0">
                <a:latin typeface="Arial"/>
                <a:cs typeface="Arial"/>
              </a:rPr>
              <a:t>  </a:t>
            </a:r>
            <a:r>
              <a:rPr sz="400" spc="10" dirty="0">
                <a:latin typeface="Arial"/>
                <a:cs typeface="Arial"/>
              </a:rPr>
              <a:t>safeguards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protect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privacy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protected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health information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 sets limits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and </a:t>
            </a:r>
            <a:r>
              <a:rPr sz="400" dirty="0">
                <a:latin typeface="Arial"/>
                <a:cs typeface="Arial"/>
              </a:rPr>
              <a:t>conditions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on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uses and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disclosures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that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may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be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made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of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such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information without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individual’s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authorization.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This liability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is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transferred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respective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repository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when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data sets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are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surrendered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to</a:t>
            </a:r>
            <a:r>
              <a:rPr sz="400" spc="35" dirty="0">
                <a:latin typeface="Arial"/>
                <a:cs typeface="Arial"/>
              </a:rPr>
              <a:t> </a:t>
            </a:r>
            <a:r>
              <a:rPr sz="400" spc="10" dirty="0">
                <a:latin typeface="Arial"/>
                <a:cs typeface="Arial"/>
              </a:rPr>
              <a:t>these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repositories.</a:t>
            </a:r>
            <a:endParaRPr sz="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4802" y="287654"/>
            <a:ext cx="311658" cy="37414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51</a:t>
            </a:r>
            <a:endParaRPr sz="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-12318" y="2238627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51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" y="381"/>
            <a:ext cx="2950832" cy="22113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0348" y="265786"/>
            <a:ext cx="1560195" cy="41910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93675" marR="5080" indent="-181610">
              <a:lnSpc>
                <a:spcPts val="1550"/>
              </a:lnSpc>
              <a:spcBef>
                <a:spcPts val="150"/>
              </a:spcBef>
            </a:pPr>
            <a:r>
              <a:rPr spc="-60" dirty="0"/>
              <a:t>Health</a:t>
            </a:r>
            <a:r>
              <a:rPr spc="-40" dirty="0"/>
              <a:t> </a:t>
            </a:r>
            <a:r>
              <a:rPr spc="-110" dirty="0"/>
              <a:t>Sciences</a:t>
            </a:r>
            <a:r>
              <a:rPr spc="-45" dirty="0"/>
              <a:t> </a:t>
            </a:r>
            <a:r>
              <a:rPr spc="-60" dirty="0"/>
              <a:t>Library </a:t>
            </a:r>
            <a:r>
              <a:rPr spc="-114" dirty="0"/>
              <a:t>Research</a:t>
            </a:r>
            <a:r>
              <a:rPr spc="-45" dirty="0"/>
              <a:t> </a:t>
            </a:r>
            <a:r>
              <a:rPr spc="-10" dirty="0"/>
              <a:t>Support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3991" y="1571183"/>
            <a:ext cx="1096010" cy="2914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spc="-10" dirty="0">
                <a:latin typeface="Arial"/>
                <a:cs typeface="Arial"/>
              </a:rPr>
              <a:t>Locating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data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re‐use</a:t>
            </a:r>
            <a:endParaRPr sz="400">
              <a:latin typeface="Arial"/>
              <a:cs typeface="Arial"/>
            </a:endParaRPr>
          </a:p>
          <a:p>
            <a:pPr marL="12700" marR="5080">
              <a:lnSpc>
                <a:spcPct val="108800"/>
              </a:lnSpc>
            </a:pPr>
            <a:r>
              <a:rPr sz="400" dirty="0">
                <a:latin typeface="Arial"/>
                <a:cs typeface="Arial"/>
              </a:rPr>
              <a:t>Identifying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&amp;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evaluating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journals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publication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Open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Access</a:t>
            </a:r>
            <a:r>
              <a:rPr sz="40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publishing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400" spc="-10" dirty="0">
                <a:latin typeface="Arial"/>
                <a:cs typeface="Arial"/>
              </a:rPr>
              <a:t>Copyright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licensing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31" y="1935480"/>
            <a:ext cx="1329055" cy="92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" i="1" spc="-20" dirty="0">
                <a:solidFill>
                  <a:srgbClr val="7E7E7E"/>
                </a:solidFill>
                <a:latin typeface="Arial"/>
                <a:cs typeface="Arial"/>
              </a:rPr>
              <a:t>Slide</a:t>
            </a:r>
            <a:r>
              <a:rPr sz="400" i="1" spc="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dirty="0">
                <a:solidFill>
                  <a:srgbClr val="7E7E7E"/>
                </a:solidFill>
                <a:latin typeface="Arial"/>
                <a:cs typeface="Arial"/>
              </a:rPr>
              <a:t>content</a:t>
            </a:r>
            <a:r>
              <a:rPr sz="400" i="1" spc="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spc="-10" dirty="0">
                <a:solidFill>
                  <a:srgbClr val="7E7E7E"/>
                </a:solidFill>
                <a:latin typeface="Arial"/>
                <a:cs typeface="Arial"/>
              </a:rPr>
              <a:t>provided</a:t>
            </a:r>
            <a:r>
              <a:rPr sz="400" i="1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spc="-10" dirty="0">
                <a:solidFill>
                  <a:srgbClr val="7E7E7E"/>
                </a:solidFill>
                <a:latin typeface="Arial"/>
                <a:cs typeface="Arial"/>
              </a:rPr>
              <a:t>by</a:t>
            </a:r>
            <a:r>
              <a:rPr sz="400" i="1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dirty="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sz="400" i="1" spc="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spc="-45" dirty="0">
                <a:solidFill>
                  <a:srgbClr val="7E7E7E"/>
                </a:solidFill>
                <a:latin typeface="Arial"/>
                <a:cs typeface="Arial"/>
              </a:rPr>
              <a:t>UTHSC</a:t>
            </a:r>
            <a:r>
              <a:rPr sz="400" i="1" spc="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spc="-20" dirty="0">
                <a:solidFill>
                  <a:srgbClr val="7E7E7E"/>
                </a:solidFill>
                <a:latin typeface="Arial"/>
                <a:cs typeface="Arial"/>
              </a:rPr>
              <a:t>Library/Jess</a:t>
            </a:r>
            <a:r>
              <a:rPr sz="400" i="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400" i="1" spc="-10" dirty="0">
                <a:solidFill>
                  <a:srgbClr val="7E7E7E"/>
                </a:solidFill>
                <a:latin typeface="Arial"/>
                <a:cs typeface="Arial"/>
              </a:rPr>
              <a:t>Newman</a:t>
            </a:r>
            <a:endParaRPr sz="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243" y="1093851"/>
            <a:ext cx="428244" cy="4404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1635" y="774818"/>
            <a:ext cx="2185035" cy="82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4675" marR="599440">
              <a:lnSpc>
                <a:spcPct val="108800"/>
              </a:lnSpc>
              <a:spcBef>
                <a:spcPts val="95"/>
              </a:spcBef>
            </a:pPr>
            <a:r>
              <a:rPr sz="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</a:t>
            </a:r>
            <a:r>
              <a:rPr sz="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//www.uthsc.edu/library/research.php</a:t>
            </a:r>
            <a:r>
              <a:rPr sz="40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https://libguides.uthsc.edu/data/uthsc‐data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4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5"/>
              </a:spcBef>
            </a:pPr>
            <a:r>
              <a:rPr sz="400" b="1" spc="-20" dirty="0">
                <a:latin typeface="Arial"/>
                <a:cs typeface="Arial"/>
                <a:hlinkClick r:id="rId5"/>
              </a:rPr>
              <a:t>General</a:t>
            </a:r>
            <a:r>
              <a:rPr sz="400" b="1" spc="15" dirty="0">
                <a:latin typeface="Arial"/>
                <a:cs typeface="Arial"/>
                <a:hlinkClick r:id="rId5"/>
              </a:rPr>
              <a:t> </a:t>
            </a:r>
            <a:r>
              <a:rPr sz="400" b="1" spc="-25" dirty="0">
                <a:latin typeface="Arial"/>
                <a:cs typeface="Arial"/>
                <a:hlinkClick r:id="rId5"/>
              </a:rPr>
              <a:t>Support</a:t>
            </a:r>
            <a:r>
              <a:rPr sz="400" b="1" spc="10" dirty="0">
                <a:latin typeface="Arial"/>
                <a:cs typeface="Arial"/>
                <a:hlinkClick r:id="rId5"/>
              </a:rPr>
              <a:t> </a:t>
            </a:r>
            <a:r>
              <a:rPr sz="400" b="1" spc="-30" dirty="0">
                <a:latin typeface="Arial"/>
                <a:cs typeface="Arial"/>
                <a:hlinkClick r:id="rId5"/>
              </a:rPr>
              <a:t>Services,</a:t>
            </a:r>
            <a:r>
              <a:rPr sz="400" b="1" spc="10" dirty="0">
                <a:latin typeface="Arial"/>
                <a:cs typeface="Arial"/>
                <a:hlinkClick r:id="rId5"/>
              </a:rPr>
              <a:t> </a:t>
            </a:r>
            <a:r>
              <a:rPr sz="400" b="1" spc="-10" dirty="0">
                <a:latin typeface="Arial"/>
                <a:cs typeface="Arial"/>
                <a:hlinkClick r:id="rId5"/>
              </a:rPr>
              <a:t>email</a:t>
            </a:r>
            <a:r>
              <a:rPr sz="400" b="1" spc="25" dirty="0">
                <a:latin typeface="Arial"/>
                <a:cs typeface="Arial"/>
                <a:hlinkClick r:id="rId5"/>
              </a:rPr>
              <a:t> </a:t>
            </a:r>
            <a:r>
              <a:rPr sz="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library@uthsc.edu</a:t>
            </a:r>
            <a:endParaRPr sz="4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40"/>
              </a:spcBef>
            </a:pPr>
            <a:r>
              <a:rPr sz="400" dirty="0">
                <a:latin typeface="Arial"/>
                <a:cs typeface="Arial"/>
              </a:rPr>
              <a:t>Literature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searches,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systematic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reviews,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citation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managers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4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</a:pPr>
            <a:r>
              <a:rPr sz="400" b="1" spc="-10" dirty="0">
                <a:latin typeface="Arial"/>
                <a:cs typeface="Arial"/>
                <a:hlinkClick r:id="rId6"/>
              </a:rPr>
              <a:t>Data</a:t>
            </a:r>
            <a:r>
              <a:rPr sz="400" b="1" spc="20" dirty="0">
                <a:latin typeface="Arial"/>
                <a:cs typeface="Arial"/>
                <a:hlinkClick r:id="rId6"/>
              </a:rPr>
              <a:t> </a:t>
            </a:r>
            <a:r>
              <a:rPr sz="400" b="1" spc="-25" dirty="0">
                <a:latin typeface="Arial"/>
                <a:cs typeface="Arial"/>
                <a:hlinkClick r:id="rId6"/>
              </a:rPr>
              <a:t>Support</a:t>
            </a:r>
            <a:r>
              <a:rPr sz="400" b="1" dirty="0">
                <a:latin typeface="Arial"/>
                <a:cs typeface="Arial"/>
                <a:hlinkClick r:id="rId6"/>
              </a:rPr>
              <a:t> </a:t>
            </a:r>
            <a:r>
              <a:rPr sz="400" b="1" spc="-30" dirty="0">
                <a:latin typeface="Arial"/>
                <a:cs typeface="Arial"/>
                <a:hlinkClick r:id="rId6"/>
              </a:rPr>
              <a:t>Services,</a:t>
            </a:r>
            <a:r>
              <a:rPr sz="400" b="1" dirty="0">
                <a:latin typeface="Arial"/>
                <a:cs typeface="Arial"/>
                <a:hlinkClick r:id="rId6"/>
              </a:rPr>
              <a:t> </a:t>
            </a:r>
            <a:r>
              <a:rPr sz="400" b="1" spc="-10" dirty="0">
                <a:latin typeface="Arial"/>
                <a:cs typeface="Arial"/>
                <a:hlinkClick r:id="rId6"/>
              </a:rPr>
              <a:t>email</a:t>
            </a:r>
            <a:r>
              <a:rPr sz="400" b="1" spc="15" dirty="0">
                <a:latin typeface="Arial"/>
                <a:cs typeface="Arial"/>
                <a:hlinkClick r:id="rId6"/>
              </a:rPr>
              <a:t> </a:t>
            </a:r>
            <a:r>
              <a:rPr sz="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jnewman@uthsc.edu</a:t>
            </a:r>
            <a:endParaRPr sz="400">
              <a:latin typeface="Arial"/>
              <a:cs typeface="Arial"/>
            </a:endParaRPr>
          </a:p>
          <a:p>
            <a:pPr marL="574675" marR="43180">
              <a:lnSpc>
                <a:spcPts val="530"/>
              </a:lnSpc>
              <a:spcBef>
                <a:spcPts val="15"/>
              </a:spcBef>
            </a:pPr>
            <a:r>
              <a:rPr sz="400" spc="-25" dirty="0">
                <a:latin typeface="Arial"/>
                <a:cs typeface="Arial"/>
              </a:rPr>
              <a:t>Assessing</a:t>
            </a:r>
            <a:r>
              <a:rPr sz="400" spc="-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&amp;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improving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research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impact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(h‐index,</a:t>
            </a:r>
            <a:r>
              <a:rPr sz="400" spc="3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citation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metrics,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etc)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Writing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Data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Management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Plans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(DMPs)</a:t>
            </a:r>
            <a:endParaRPr sz="400">
              <a:latin typeface="Arial"/>
              <a:cs typeface="Arial"/>
            </a:endParaRPr>
          </a:p>
          <a:p>
            <a:pPr marL="574675">
              <a:lnSpc>
                <a:spcPct val="100000"/>
              </a:lnSpc>
              <a:spcBef>
                <a:spcPts val="15"/>
              </a:spcBef>
            </a:pPr>
            <a:r>
              <a:rPr sz="400" spc="-10" dirty="0">
                <a:latin typeface="Arial"/>
                <a:cs typeface="Arial"/>
              </a:rPr>
              <a:t>Selecting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appropriate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data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repositories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for</a:t>
            </a:r>
            <a:r>
              <a:rPr sz="400" spc="1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storage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and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sharing</a:t>
            </a:r>
            <a:endParaRPr sz="400">
              <a:latin typeface="Arial"/>
              <a:cs typeface="Arial"/>
            </a:endParaRPr>
          </a:p>
          <a:p>
            <a:pPr marL="50800" marR="588010" indent="523875">
              <a:lnSpc>
                <a:spcPct val="108800"/>
              </a:lnSpc>
            </a:pPr>
            <a:r>
              <a:rPr sz="400" spc="-25" dirty="0">
                <a:latin typeface="Arial"/>
                <a:cs typeface="Arial"/>
              </a:rPr>
              <a:t>Basic</a:t>
            </a:r>
            <a:r>
              <a:rPr sz="400" spc="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data</a:t>
            </a:r>
            <a:r>
              <a:rPr sz="400" spc="2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wrangling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in</a:t>
            </a:r>
            <a:r>
              <a:rPr sz="400" spc="15" dirty="0">
                <a:latin typeface="Arial"/>
                <a:cs typeface="Arial"/>
              </a:rPr>
              <a:t> </a:t>
            </a:r>
            <a:r>
              <a:rPr sz="400" spc="-25" dirty="0">
                <a:latin typeface="Arial"/>
                <a:cs typeface="Arial"/>
              </a:rPr>
              <a:t>Excel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and</a:t>
            </a:r>
            <a:r>
              <a:rPr sz="400" spc="20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OpenRefine</a:t>
            </a:r>
            <a:r>
              <a:rPr sz="400" spc="500" dirty="0">
                <a:latin typeface="Arial"/>
                <a:cs typeface="Arial"/>
              </a:rPr>
              <a:t> </a:t>
            </a:r>
            <a:r>
              <a:rPr sz="600" spc="-60" baseline="-27777" dirty="0">
                <a:latin typeface="Arial"/>
                <a:cs typeface="Arial"/>
              </a:rPr>
              <a:t>Jess</a:t>
            </a:r>
            <a:r>
              <a:rPr sz="600" spc="-22" baseline="-27777" dirty="0">
                <a:latin typeface="Arial"/>
                <a:cs typeface="Arial"/>
              </a:rPr>
              <a:t> </a:t>
            </a:r>
            <a:r>
              <a:rPr sz="600" spc="-15" baseline="-27777" dirty="0">
                <a:latin typeface="Arial"/>
                <a:cs typeface="Arial"/>
              </a:rPr>
              <a:t>Newman,</a:t>
            </a:r>
            <a:r>
              <a:rPr sz="600" spc="-22" baseline="-27777" dirty="0">
                <a:latin typeface="Arial"/>
                <a:cs typeface="Arial"/>
              </a:rPr>
              <a:t> </a:t>
            </a:r>
            <a:r>
              <a:rPr sz="600" baseline="-27777" dirty="0">
                <a:latin typeface="Arial"/>
                <a:cs typeface="Arial"/>
              </a:rPr>
              <a:t>MSIS</a:t>
            </a:r>
            <a:r>
              <a:rPr sz="600" spc="345" baseline="-27777" dirty="0">
                <a:latin typeface="Arial"/>
                <a:cs typeface="Arial"/>
              </a:rPr>
              <a:t>  </a:t>
            </a:r>
            <a:r>
              <a:rPr sz="400" spc="-20" dirty="0">
                <a:latin typeface="Arial"/>
                <a:cs typeface="Arial"/>
              </a:rPr>
              <a:t>Enhancing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data</a:t>
            </a:r>
            <a:r>
              <a:rPr sz="400" spc="-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visualizations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367" y="1597780"/>
            <a:ext cx="452755" cy="1581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15999"/>
              </a:lnSpc>
              <a:spcBef>
                <a:spcPts val="90"/>
              </a:spcBef>
            </a:pPr>
            <a:r>
              <a:rPr sz="250" spc="-10" dirty="0">
                <a:latin typeface="Arial"/>
                <a:cs typeface="Arial"/>
              </a:rPr>
              <a:t>Research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Data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and</a:t>
            </a:r>
            <a:r>
              <a:rPr sz="250" spc="2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Scholarly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Communications</a:t>
            </a:r>
            <a:r>
              <a:rPr sz="250" spc="5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Lead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at</a:t>
            </a:r>
            <a:r>
              <a:rPr sz="250" spc="15" dirty="0">
                <a:latin typeface="Arial"/>
                <a:cs typeface="Arial"/>
              </a:rPr>
              <a:t> </a:t>
            </a:r>
            <a:r>
              <a:rPr sz="250" spc="-25" dirty="0">
                <a:latin typeface="Arial"/>
                <a:cs typeface="Arial"/>
              </a:rPr>
              <a:t>the</a:t>
            </a:r>
            <a:r>
              <a:rPr sz="250" spc="500" dirty="0">
                <a:latin typeface="Arial"/>
                <a:cs typeface="Arial"/>
              </a:rPr>
              <a:t> </a:t>
            </a:r>
            <a:r>
              <a:rPr sz="250" dirty="0">
                <a:latin typeface="Arial"/>
                <a:cs typeface="Arial"/>
              </a:rPr>
              <a:t>Health</a:t>
            </a:r>
            <a:r>
              <a:rPr sz="250" spc="30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Sciences</a:t>
            </a:r>
            <a:r>
              <a:rPr sz="250" spc="35" dirty="0">
                <a:latin typeface="Arial"/>
                <a:cs typeface="Arial"/>
              </a:rPr>
              <a:t> </a:t>
            </a:r>
            <a:r>
              <a:rPr sz="250" spc="-10" dirty="0">
                <a:latin typeface="Arial"/>
                <a:cs typeface="Arial"/>
              </a:rPr>
              <a:t>Library</a:t>
            </a:r>
            <a:endParaRPr sz="2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0307" y="2064124"/>
            <a:ext cx="7429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25" dirty="0">
                <a:solidFill>
                  <a:srgbClr val="898989"/>
                </a:solidFill>
                <a:latin typeface="Arial"/>
                <a:cs typeface="Arial"/>
              </a:rPr>
              <a:t>52</a:t>
            </a:r>
            <a:endParaRPr sz="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-12318" y="2237858"/>
            <a:ext cx="16129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35" dirty="0">
                <a:solidFill>
                  <a:srgbClr val="252525"/>
                </a:solidFill>
                <a:latin typeface="Arial"/>
                <a:cs typeface="Arial"/>
              </a:rPr>
              <a:t>52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734" y="229979"/>
            <a:ext cx="1929130" cy="1581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spc="-40" dirty="0"/>
              <a:t>How</a:t>
            </a:r>
            <a:r>
              <a:rPr sz="850" spc="-15" dirty="0"/>
              <a:t> </a:t>
            </a:r>
            <a:r>
              <a:rPr sz="850" spc="-30" dirty="0"/>
              <a:t>strong</a:t>
            </a:r>
            <a:r>
              <a:rPr sz="850" spc="-25" dirty="0"/>
              <a:t> </a:t>
            </a:r>
            <a:r>
              <a:rPr sz="850" dirty="0"/>
              <a:t>will</a:t>
            </a:r>
            <a:r>
              <a:rPr sz="850" spc="-15" dirty="0"/>
              <a:t> </a:t>
            </a:r>
            <a:r>
              <a:rPr sz="850" spc="-20" dirty="0"/>
              <a:t>your </a:t>
            </a:r>
            <a:r>
              <a:rPr sz="850" spc="-25" dirty="0"/>
              <a:t>derived </a:t>
            </a:r>
            <a:r>
              <a:rPr sz="850" spc="-40" dirty="0"/>
              <a:t>evidence</a:t>
            </a:r>
            <a:r>
              <a:rPr sz="850" spc="-10" dirty="0"/>
              <a:t> </a:t>
            </a:r>
            <a:r>
              <a:rPr sz="850" spc="-25" dirty="0"/>
              <a:t>be?</a:t>
            </a:r>
            <a:endParaRPr sz="850"/>
          </a:p>
        </p:txBody>
      </p:sp>
      <p:grpSp>
        <p:nvGrpSpPr>
          <p:cNvPr id="5" name="object 5"/>
          <p:cNvGrpSpPr/>
          <p:nvPr/>
        </p:nvGrpSpPr>
        <p:grpSpPr>
          <a:xfrm>
            <a:off x="310324" y="939736"/>
            <a:ext cx="2146935" cy="771525"/>
            <a:chOff x="310324" y="939736"/>
            <a:chExt cx="2146935" cy="771525"/>
          </a:xfrm>
        </p:grpSpPr>
        <p:sp>
          <p:nvSpPr>
            <p:cNvPr id="6" name="object 6"/>
            <p:cNvSpPr/>
            <p:nvPr/>
          </p:nvSpPr>
          <p:spPr>
            <a:xfrm>
              <a:off x="315087" y="944498"/>
              <a:ext cx="2137410" cy="0"/>
            </a:xfrm>
            <a:custGeom>
              <a:avLst/>
              <a:gdLst/>
              <a:ahLst/>
              <a:cxnLst/>
              <a:rect l="l" t="t" r="r" b="b"/>
              <a:pathLst>
                <a:path w="2137410">
                  <a:moveTo>
                    <a:pt x="0" y="0"/>
                  </a:moveTo>
                  <a:lnTo>
                    <a:pt x="2137410" y="0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5087" y="1368170"/>
              <a:ext cx="2137410" cy="0"/>
            </a:xfrm>
            <a:custGeom>
              <a:avLst/>
              <a:gdLst/>
              <a:ahLst/>
              <a:cxnLst/>
              <a:rect l="l" t="t" r="r" b="b"/>
              <a:pathLst>
                <a:path w="2137410">
                  <a:moveTo>
                    <a:pt x="0" y="0"/>
                  </a:moveTo>
                  <a:lnTo>
                    <a:pt x="2137410" y="0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087" y="1593722"/>
              <a:ext cx="2137410" cy="0"/>
            </a:xfrm>
            <a:custGeom>
              <a:avLst/>
              <a:gdLst/>
              <a:ahLst/>
              <a:cxnLst/>
              <a:rect l="l" t="t" r="r" b="b"/>
              <a:pathLst>
                <a:path w="2137410">
                  <a:moveTo>
                    <a:pt x="0" y="0"/>
                  </a:moveTo>
                  <a:lnTo>
                    <a:pt x="2137410" y="0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5087" y="1706498"/>
              <a:ext cx="2137410" cy="0"/>
            </a:xfrm>
            <a:custGeom>
              <a:avLst/>
              <a:gdLst/>
              <a:ahLst/>
              <a:cxnLst/>
              <a:rect l="l" t="t" r="r" b="b"/>
              <a:pathLst>
                <a:path w="2137410">
                  <a:moveTo>
                    <a:pt x="0" y="0"/>
                  </a:moveTo>
                  <a:lnTo>
                    <a:pt x="2137410" y="0"/>
                  </a:lnTo>
                </a:path>
              </a:pathLst>
            </a:custGeom>
            <a:ln w="92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4477" y="324285"/>
            <a:ext cx="2246630" cy="178435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50875">
              <a:lnSpc>
                <a:spcPct val="100000"/>
              </a:lnSpc>
              <a:spcBef>
                <a:spcPts val="420"/>
              </a:spcBef>
            </a:pPr>
            <a:r>
              <a:rPr sz="850" spc="-60" dirty="0">
                <a:latin typeface="Arial"/>
                <a:cs typeface="Arial"/>
              </a:rPr>
              <a:t>Levels</a:t>
            </a:r>
            <a:r>
              <a:rPr sz="850" spc="-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-3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evidence</a:t>
            </a:r>
            <a:endParaRPr sz="850">
              <a:latin typeface="Arial"/>
              <a:cs typeface="Arial"/>
            </a:endParaRPr>
          </a:p>
          <a:p>
            <a:pPr marL="153670" marR="156210" indent="-140970">
              <a:lnSpc>
                <a:spcPct val="100000"/>
              </a:lnSpc>
              <a:spcBef>
                <a:spcPts val="160"/>
              </a:spcBef>
            </a:pPr>
            <a:r>
              <a:rPr sz="450" dirty="0">
                <a:latin typeface="Arial"/>
                <a:cs typeface="Arial"/>
              </a:rPr>
              <a:t>1a</a:t>
            </a:r>
            <a:r>
              <a:rPr sz="450" spc="250" dirty="0">
                <a:latin typeface="Arial"/>
                <a:cs typeface="Arial"/>
              </a:rPr>
              <a:t>  </a:t>
            </a:r>
            <a:r>
              <a:rPr sz="450" spc="-35" dirty="0">
                <a:latin typeface="Arial"/>
                <a:cs typeface="Arial"/>
              </a:rPr>
              <a:t>Systematic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review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2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high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quality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85" dirty="0">
                <a:latin typeface="Arial"/>
                <a:cs typeface="Arial"/>
              </a:rPr>
              <a:t>RCTs</a:t>
            </a:r>
            <a:r>
              <a:rPr sz="450" dirty="0">
                <a:latin typeface="Arial"/>
                <a:cs typeface="Arial"/>
              </a:rPr>
              <a:t> with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similar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results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effect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sizes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for </a:t>
            </a:r>
            <a:r>
              <a:rPr sz="450" spc="-20" dirty="0">
                <a:latin typeface="Arial"/>
                <a:cs typeface="Arial"/>
              </a:rPr>
              <a:t>many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different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RCTs.</a:t>
            </a:r>
            <a:endParaRPr sz="450">
              <a:latin typeface="Arial"/>
              <a:cs typeface="Arial"/>
            </a:endParaRPr>
          </a:p>
          <a:p>
            <a:pPr marL="12700" marR="340360">
              <a:lnSpc>
                <a:spcPct val="164400"/>
              </a:lnSpc>
              <a:spcBef>
                <a:spcPts val="130"/>
              </a:spcBef>
            </a:pPr>
            <a:r>
              <a:rPr sz="450" dirty="0">
                <a:latin typeface="Arial"/>
                <a:cs typeface="Arial"/>
              </a:rPr>
              <a:t>1b</a:t>
            </a:r>
            <a:r>
              <a:rPr sz="450" spc="240" dirty="0">
                <a:latin typeface="Arial"/>
                <a:cs typeface="Arial"/>
              </a:rPr>
              <a:t>  </a:t>
            </a:r>
            <a:r>
              <a:rPr sz="450" spc="-20" dirty="0">
                <a:latin typeface="Arial"/>
                <a:cs typeface="Arial"/>
              </a:rPr>
              <a:t>Individual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high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quality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80" dirty="0">
                <a:latin typeface="Arial"/>
                <a:cs typeface="Arial"/>
              </a:rPr>
              <a:t>RCT</a:t>
            </a:r>
            <a:r>
              <a:rPr sz="450" dirty="0">
                <a:latin typeface="Arial"/>
                <a:cs typeface="Arial"/>
              </a:rPr>
              <a:t> with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high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precision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(narrow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confidence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interval)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1c</a:t>
            </a:r>
            <a:r>
              <a:rPr sz="450" spc="204" dirty="0">
                <a:latin typeface="Arial"/>
                <a:cs typeface="Arial"/>
              </a:rPr>
              <a:t>  </a:t>
            </a:r>
            <a:r>
              <a:rPr sz="450" spc="-20" dirty="0">
                <a:latin typeface="Arial"/>
                <a:cs typeface="Arial"/>
              </a:rPr>
              <a:t>All </a:t>
            </a:r>
            <a:r>
              <a:rPr sz="450" spc="-10" dirty="0">
                <a:latin typeface="Arial"/>
                <a:cs typeface="Arial"/>
              </a:rPr>
              <a:t>or</a:t>
            </a:r>
            <a:r>
              <a:rPr sz="450" spc="-2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none</a:t>
            </a:r>
            <a:endParaRPr sz="450">
              <a:latin typeface="Arial"/>
              <a:cs typeface="Arial"/>
            </a:endParaRPr>
          </a:p>
          <a:p>
            <a:pPr marL="12700" marR="425450" indent="-635">
              <a:lnSpc>
                <a:spcPts val="890"/>
              </a:lnSpc>
              <a:spcBef>
                <a:spcPts val="90"/>
              </a:spcBef>
            </a:pPr>
            <a:r>
              <a:rPr sz="450" dirty="0">
                <a:latin typeface="Arial"/>
                <a:cs typeface="Arial"/>
              </a:rPr>
              <a:t>2a</a:t>
            </a:r>
            <a:r>
              <a:rPr sz="450" spc="245" dirty="0">
                <a:latin typeface="Arial"/>
                <a:cs typeface="Arial"/>
              </a:rPr>
              <a:t>  </a:t>
            </a:r>
            <a:r>
              <a:rPr sz="450" spc="-35" dirty="0">
                <a:latin typeface="Arial"/>
                <a:cs typeface="Arial"/>
              </a:rPr>
              <a:t>Systematic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review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20" dirty="0">
                <a:latin typeface="Arial"/>
                <a:cs typeface="Arial"/>
              </a:rPr>
              <a:t> </a:t>
            </a:r>
            <a:r>
              <a:rPr sz="45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cohort</a:t>
            </a:r>
            <a:r>
              <a:rPr sz="45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45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studies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with </a:t>
            </a:r>
            <a:r>
              <a:rPr sz="450" spc="-25" dirty="0">
                <a:latin typeface="Arial"/>
                <a:cs typeface="Arial"/>
              </a:rPr>
              <a:t>similar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results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effect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sizes.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2b</a:t>
            </a:r>
            <a:r>
              <a:rPr sz="450" spc="240" dirty="0">
                <a:latin typeface="Arial"/>
                <a:cs typeface="Arial"/>
              </a:rPr>
              <a:t>  </a:t>
            </a:r>
            <a:r>
              <a:rPr sz="450" spc="-20" dirty="0">
                <a:latin typeface="Arial"/>
                <a:cs typeface="Arial"/>
              </a:rPr>
              <a:t>Individual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cohort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study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or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low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quality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80" dirty="0">
                <a:latin typeface="Arial"/>
                <a:cs typeface="Arial"/>
              </a:rPr>
              <a:t>RCT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(e.g.,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50" dirty="0">
                <a:latin typeface="Arial"/>
                <a:cs typeface="Arial"/>
              </a:rPr>
              <a:t>&lt;80%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follow‐up)</a:t>
            </a:r>
            <a:endParaRPr sz="450">
              <a:latin typeface="Arial"/>
              <a:cs typeface="Arial"/>
            </a:endParaRPr>
          </a:p>
          <a:p>
            <a:pPr marL="153670" marR="205740" indent="-140970">
              <a:lnSpc>
                <a:spcPct val="100000"/>
              </a:lnSpc>
              <a:spcBef>
                <a:spcPts val="260"/>
              </a:spcBef>
            </a:pPr>
            <a:r>
              <a:rPr sz="450" dirty="0">
                <a:latin typeface="Arial"/>
                <a:cs typeface="Arial"/>
              </a:rPr>
              <a:t>2c</a:t>
            </a:r>
            <a:r>
              <a:rPr sz="450" spc="275" dirty="0">
                <a:latin typeface="Arial"/>
                <a:cs typeface="Arial"/>
              </a:rPr>
              <a:t>  </a:t>
            </a:r>
            <a:r>
              <a:rPr sz="450" spc="-25" dirty="0">
                <a:latin typeface="Arial"/>
                <a:cs typeface="Arial"/>
              </a:rPr>
              <a:t>“Outcomes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Research”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ecological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studies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(based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on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average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exposures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etc.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of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populations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of </a:t>
            </a:r>
            <a:r>
              <a:rPr sz="450" spc="-30" dirty="0">
                <a:latin typeface="Arial"/>
                <a:cs typeface="Arial"/>
              </a:rPr>
              <a:t>geographical</a:t>
            </a:r>
            <a:r>
              <a:rPr sz="450" spc="4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or </a:t>
            </a:r>
            <a:r>
              <a:rPr sz="450" spc="-20" dirty="0">
                <a:latin typeface="Arial"/>
                <a:cs typeface="Arial"/>
              </a:rPr>
              <a:t>temporal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units)</a:t>
            </a:r>
            <a:endParaRPr sz="450">
              <a:latin typeface="Arial"/>
              <a:cs typeface="Arial"/>
            </a:endParaRPr>
          </a:p>
          <a:p>
            <a:pPr marL="12700" marR="1131570">
              <a:lnSpc>
                <a:spcPct val="164400"/>
              </a:lnSpc>
              <a:spcBef>
                <a:spcPts val="135"/>
              </a:spcBef>
            </a:pPr>
            <a:r>
              <a:rPr sz="450" dirty="0">
                <a:latin typeface="Arial"/>
                <a:cs typeface="Arial"/>
              </a:rPr>
              <a:t>3a</a:t>
            </a:r>
            <a:r>
              <a:rPr sz="450" spc="229" dirty="0">
                <a:latin typeface="Arial"/>
                <a:cs typeface="Arial"/>
              </a:rPr>
              <a:t>  </a:t>
            </a:r>
            <a:r>
              <a:rPr sz="450" spc="-35" dirty="0">
                <a:latin typeface="Arial"/>
                <a:cs typeface="Arial"/>
              </a:rPr>
              <a:t>Systematic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review</a:t>
            </a:r>
            <a:r>
              <a:rPr sz="450" spc="-10" dirty="0">
                <a:latin typeface="Arial"/>
                <a:cs typeface="Arial"/>
              </a:rPr>
              <a:t> of</a:t>
            </a:r>
            <a:r>
              <a:rPr sz="450" spc="-25" dirty="0">
                <a:latin typeface="Arial"/>
                <a:cs typeface="Arial"/>
              </a:rPr>
              <a:t> case‐control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studies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3b</a:t>
            </a:r>
            <a:r>
              <a:rPr sz="450" spc="215" dirty="0">
                <a:latin typeface="Arial"/>
                <a:cs typeface="Arial"/>
              </a:rPr>
              <a:t>  </a:t>
            </a:r>
            <a:r>
              <a:rPr sz="450" spc="-20" dirty="0">
                <a:latin typeface="Arial"/>
                <a:cs typeface="Arial"/>
              </a:rPr>
              <a:t>Individual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case‐control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study</a:t>
            </a:r>
            <a:endParaRPr sz="450">
              <a:latin typeface="Arial"/>
              <a:cs typeface="Arial"/>
            </a:endParaRPr>
          </a:p>
          <a:p>
            <a:pPr marL="153035" indent="-140335">
              <a:lnSpc>
                <a:spcPct val="100000"/>
              </a:lnSpc>
              <a:spcBef>
                <a:spcPts val="350"/>
              </a:spcBef>
              <a:buAutoNum type="arabicPlain" startAt="4"/>
              <a:tabLst>
                <a:tab pos="153035" algn="l"/>
              </a:tabLst>
            </a:pPr>
            <a:r>
              <a:rPr sz="450" spc="-40" dirty="0">
                <a:latin typeface="Arial"/>
                <a:cs typeface="Arial"/>
              </a:rPr>
              <a:t>Case‐series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poor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quality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cohort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case‐control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studies</a:t>
            </a:r>
            <a:endParaRPr sz="450">
              <a:latin typeface="Arial"/>
              <a:cs typeface="Arial"/>
            </a:endParaRPr>
          </a:p>
          <a:p>
            <a:pPr marL="153035" indent="-140335">
              <a:lnSpc>
                <a:spcPct val="100000"/>
              </a:lnSpc>
              <a:spcBef>
                <a:spcPts val="345"/>
              </a:spcBef>
              <a:buAutoNum type="arabicPlain" startAt="4"/>
              <a:tabLst>
                <a:tab pos="153035" algn="l"/>
              </a:tabLst>
            </a:pPr>
            <a:r>
              <a:rPr sz="450" spc="-30" dirty="0">
                <a:latin typeface="Arial"/>
                <a:cs typeface="Arial"/>
              </a:rPr>
              <a:t>Expert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opinion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(unless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critically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appraised</a:t>
            </a:r>
            <a:r>
              <a:rPr sz="450" spc="4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or </a:t>
            </a:r>
            <a:r>
              <a:rPr sz="450" spc="-35" dirty="0">
                <a:latin typeface="Arial"/>
                <a:cs typeface="Arial"/>
              </a:rPr>
              <a:t>based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on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“first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principles”)</a:t>
            </a:r>
            <a:endParaRPr sz="450">
              <a:latin typeface="Arial"/>
              <a:cs typeface="Arial"/>
            </a:endParaRPr>
          </a:p>
          <a:p>
            <a:pPr marL="44450" marR="5080" indent="-635">
              <a:lnSpc>
                <a:spcPct val="105500"/>
              </a:lnSpc>
              <a:spcBef>
                <a:spcPts val="370"/>
              </a:spcBef>
            </a:pPr>
            <a:r>
              <a:rPr sz="550" i="1" spc="-30" dirty="0">
                <a:latin typeface="Arial"/>
                <a:cs typeface="Arial"/>
              </a:rPr>
              <a:t>Source:</a:t>
            </a:r>
            <a:r>
              <a:rPr sz="550" i="1" spc="15" dirty="0">
                <a:latin typeface="Arial"/>
                <a:cs typeface="Arial"/>
              </a:rPr>
              <a:t> </a:t>
            </a:r>
            <a:r>
              <a:rPr sz="550" i="1" spc="-10" dirty="0">
                <a:latin typeface="Arial"/>
                <a:cs typeface="Arial"/>
              </a:rPr>
              <a:t>Oxford</a:t>
            </a:r>
            <a:r>
              <a:rPr sz="550" i="1" spc="15" dirty="0">
                <a:latin typeface="Arial"/>
                <a:cs typeface="Arial"/>
              </a:rPr>
              <a:t> </a:t>
            </a:r>
            <a:r>
              <a:rPr sz="550" i="1" spc="-25" dirty="0">
                <a:latin typeface="Arial"/>
                <a:cs typeface="Arial"/>
              </a:rPr>
              <a:t>Centre</a:t>
            </a:r>
            <a:r>
              <a:rPr sz="550" i="1" spc="20" dirty="0">
                <a:latin typeface="Arial"/>
                <a:cs typeface="Arial"/>
              </a:rPr>
              <a:t> </a:t>
            </a:r>
            <a:r>
              <a:rPr sz="550" i="1" dirty="0">
                <a:latin typeface="Arial"/>
                <a:cs typeface="Arial"/>
              </a:rPr>
              <a:t>for</a:t>
            </a:r>
            <a:r>
              <a:rPr sz="550" i="1" spc="10" dirty="0">
                <a:latin typeface="Arial"/>
                <a:cs typeface="Arial"/>
              </a:rPr>
              <a:t> </a:t>
            </a:r>
            <a:r>
              <a:rPr sz="550" i="1" spc="-30" dirty="0">
                <a:latin typeface="Arial"/>
                <a:cs typeface="Arial"/>
              </a:rPr>
              <a:t>Evidence‐based</a:t>
            </a:r>
            <a:r>
              <a:rPr sz="550" i="1" spc="25" dirty="0">
                <a:latin typeface="Arial"/>
                <a:cs typeface="Arial"/>
              </a:rPr>
              <a:t> </a:t>
            </a:r>
            <a:r>
              <a:rPr sz="550" i="1" spc="-10" dirty="0">
                <a:latin typeface="Arial"/>
                <a:cs typeface="Arial"/>
              </a:rPr>
              <a:t>Medicine</a:t>
            </a:r>
            <a:r>
              <a:rPr sz="550" i="1" spc="500" dirty="0">
                <a:latin typeface="Arial"/>
                <a:cs typeface="Arial"/>
              </a:rPr>
              <a:t> </a:t>
            </a:r>
            <a:r>
              <a:rPr sz="550" i="1" spc="-10" dirty="0">
                <a:latin typeface="Arial"/>
                <a:cs typeface="Arial"/>
              </a:rPr>
              <a:t>https://</a:t>
            </a:r>
            <a:r>
              <a:rPr sz="550" i="1" spc="-10" dirty="0">
                <a:latin typeface="Arial"/>
                <a:cs typeface="Arial"/>
                <a:hlinkClick r:id="rId2"/>
              </a:rPr>
              <a:t>www.cebm.net/2009/06/oxford</a:t>
            </a:r>
            <a:r>
              <a:rPr sz="550" i="1" spc="-10" dirty="0">
                <a:latin typeface="Arial"/>
                <a:cs typeface="Arial"/>
              </a:rPr>
              <a:t>‐centre‐evidence‐based‐medicine‐</a:t>
            </a:r>
            <a:r>
              <a:rPr sz="550" i="1" spc="500" dirty="0">
                <a:latin typeface="Arial"/>
                <a:cs typeface="Arial"/>
              </a:rPr>
              <a:t> </a:t>
            </a:r>
            <a:r>
              <a:rPr sz="550" i="1" spc="-10" dirty="0">
                <a:latin typeface="Arial"/>
                <a:cs typeface="Arial"/>
              </a:rPr>
              <a:t>levels‐evidence‐march‐2009/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3929" y="2064124"/>
            <a:ext cx="5016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6</a:t>
            </a:r>
            <a:endParaRPr sz="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-12318" y="2238614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720" y="274935"/>
            <a:ext cx="229362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-20" dirty="0"/>
              <a:t>All</a:t>
            </a:r>
            <a:r>
              <a:rPr sz="1000" spc="-25" dirty="0"/>
              <a:t> </a:t>
            </a:r>
            <a:r>
              <a:rPr sz="1000" dirty="0"/>
              <a:t>or</a:t>
            </a:r>
            <a:r>
              <a:rPr sz="1000" spc="-35" dirty="0"/>
              <a:t> </a:t>
            </a:r>
            <a:r>
              <a:rPr sz="1000" spc="-20" dirty="0"/>
              <a:t>none: </a:t>
            </a:r>
            <a:r>
              <a:rPr sz="1000" spc="-55" dirty="0"/>
              <a:t>Example</a:t>
            </a:r>
            <a:r>
              <a:rPr sz="1000" spc="-25" dirty="0"/>
              <a:t> </a:t>
            </a:r>
            <a:r>
              <a:rPr sz="1000" spc="-20" dirty="0"/>
              <a:t>“Bubble</a:t>
            </a:r>
            <a:r>
              <a:rPr sz="1000" spc="-15" dirty="0"/>
              <a:t> </a:t>
            </a:r>
            <a:r>
              <a:rPr sz="1000" spc="-10" dirty="0"/>
              <a:t>Boy”</a:t>
            </a:r>
            <a:r>
              <a:rPr sz="1000" spc="-35" dirty="0"/>
              <a:t> </a:t>
            </a:r>
            <a:r>
              <a:rPr sz="1000" spc="-25" dirty="0"/>
              <a:t>disease</a:t>
            </a: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64451" y="618013"/>
            <a:ext cx="2620010" cy="15303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03505" indent="-90805">
              <a:lnSpc>
                <a:spcPct val="100000"/>
              </a:lnSpc>
              <a:spcBef>
                <a:spcPts val="305"/>
              </a:spcBef>
              <a:buChar char="•"/>
              <a:tabLst>
                <a:tab pos="103505" algn="l"/>
              </a:tabLst>
            </a:pPr>
            <a:r>
              <a:rPr sz="500" spc="-30" dirty="0">
                <a:latin typeface="Arial"/>
                <a:cs typeface="Arial"/>
              </a:rPr>
              <a:t>Babies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born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without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functional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immune system.</a:t>
            </a:r>
            <a:endParaRPr sz="500">
              <a:latin typeface="Arial"/>
              <a:cs typeface="Arial"/>
            </a:endParaRPr>
          </a:p>
          <a:p>
            <a:pPr marL="103505" indent="-90805">
              <a:lnSpc>
                <a:spcPct val="100000"/>
              </a:lnSpc>
              <a:spcBef>
                <a:spcPts val="210"/>
              </a:spcBef>
              <a:buChar char="•"/>
              <a:tabLst>
                <a:tab pos="103505" algn="l"/>
              </a:tabLst>
            </a:pPr>
            <a:r>
              <a:rPr sz="500" spc="-50" dirty="0">
                <a:latin typeface="Arial"/>
                <a:cs typeface="Arial"/>
              </a:rPr>
              <a:t>SCID‐X1:</a:t>
            </a:r>
            <a:r>
              <a:rPr sz="500" spc="-3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1 in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50,000‐100,000</a:t>
            </a:r>
            <a:r>
              <a:rPr sz="500" spc="-2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affected;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caused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by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a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mutation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in</a:t>
            </a:r>
            <a:r>
              <a:rPr sz="500" spc="-15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a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gene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(IL2RG)</a:t>
            </a:r>
            <a:endParaRPr sz="500">
              <a:latin typeface="Arial"/>
              <a:cs typeface="Arial"/>
            </a:endParaRPr>
          </a:p>
          <a:p>
            <a:pPr marL="102870" marR="212725" indent="-90805">
              <a:lnSpc>
                <a:spcPct val="104000"/>
              </a:lnSpc>
              <a:spcBef>
                <a:spcPts val="185"/>
              </a:spcBef>
              <a:buChar char="•"/>
              <a:tabLst>
                <a:tab pos="104775" algn="l"/>
              </a:tabLst>
            </a:pPr>
            <a:r>
              <a:rPr sz="500" dirty="0">
                <a:latin typeface="Arial"/>
                <a:cs typeface="Arial"/>
              </a:rPr>
              <a:t>Most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die</a:t>
            </a:r>
            <a:r>
              <a:rPr sz="500" dirty="0">
                <a:latin typeface="Arial"/>
                <a:cs typeface="Arial"/>
              </a:rPr>
              <a:t> within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first </a:t>
            </a:r>
            <a:r>
              <a:rPr sz="500" spc="-25" dirty="0">
                <a:latin typeface="Arial"/>
                <a:cs typeface="Arial"/>
              </a:rPr>
              <a:t>year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of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life.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(Only</a:t>
            </a:r>
            <a:r>
              <a:rPr sz="500" spc="-10" dirty="0">
                <a:latin typeface="Arial"/>
                <a:cs typeface="Arial"/>
              </a:rPr>
              <a:t> about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40" dirty="0">
                <a:latin typeface="Arial"/>
                <a:cs typeface="Arial"/>
              </a:rPr>
              <a:t>20%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have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access</a:t>
            </a:r>
            <a:r>
              <a:rPr sz="500" dirty="0">
                <a:latin typeface="Arial"/>
                <a:cs typeface="Arial"/>
              </a:rPr>
              <a:t> to </a:t>
            </a:r>
            <a:r>
              <a:rPr sz="500" spc="-40" dirty="0">
                <a:latin typeface="Arial"/>
                <a:cs typeface="Arial"/>
              </a:rPr>
              <a:t>a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suitable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sibling </a:t>
            </a:r>
            <a:r>
              <a:rPr sz="500" dirty="0">
                <a:latin typeface="Arial"/>
                <a:cs typeface="Arial"/>
              </a:rPr>
              <a:t>for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50" dirty="0">
                <a:latin typeface="Arial"/>
                <a:cs typeface="Arial"/>
              </a:rPr>
              <a:t>a</a:t>
            </a:r>
            <a:r>
              <a:rPr sz="500" spc="500" dirty="0">
                <a:latin typeface="Arial"/>
                <a:cs typeface="Arial"/>
              </a:rPr>
              <a:t> 	</a:t>
            </a:r>
            <a:r>
              <a:rPr sz="500" spc="-10" dirty="0">
                <a:latin typeface="Arial"/>
                <a:cs typeface="Arial"/>
              </a:rPr>
              <a:t>bone‐marrow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transplant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45" dirty="0">
                <a:latin typeface="Arial"/>
                <a:cs typeface="Arial"/>
              </a:rPr>
              <a:t>as</a:t>
            </a:r>
            <a:r>
              <a:rPr sz="500" dirty="0">
                <a:latin typeface="Arial"/>
                <a:cs typeface="Arial"/>
              </a:rPr>
              <a:t> the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existing</a:t>
            </a:r>
            <a:r>
              <a:rPr sz="500" spc="-10" dirty="0">
                <a:latin typeface="Arial"/>
                <a:cs typeface="Arial"/>
              </a:rPr>
              <a:t> cure.)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">
              <a:latin typeface="Arial"/>
              <a:cs typeface="Arial"/>
            </a:endParaRPr>
          </a:p>
          <a:p>
            <a:pPr marL="12700" marR="339725" indent="-635">
              <a:lnSpc>
                <a:spcPct val="103000"/>
              </a:lnSpc>
            </a:pPr>
            <a:r>
              <a:rPr sz="500" spc="-30" dirty="0">
                <a:latin typeface="Arial"/>
                <a:cs typeface="Arial"/>
              </a:rPr>
              <a:t>St.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Jude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announced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April</a:t>
            </a:r>
            <a:r>
              <a:rPr sz="500" spc="5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18,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2019: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500" spc="-35" dirty="0">
                <a:latin typeface="Arial"/>
                <a:cs typeface="Arial"/>
              </a:rPr>
              <a:t>Gene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therapy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cure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dirty="0">
                <a:latin typeface="Arial"/>
                <a:cs typeface="Arial"/>
              </a:rPr>
              <a:t>for</a:t>
            </a:r>
            <a:r>
              <a:rPr sz="500" spc="15" dirty="0">
                <a:latin typeface="Arial"/>
                <a:cs typeface="Arial"/>
              </a:rPr>
              <a:t> </a:t>
            </a:r>
            <a:r>
              <a:rPr sz="500" spc="-30" dirty="0">
                <a:latin typeface="Arial"/>
                <a:cs typeface="Arial"/>
              </a:rPr>
              <a:t>babies</a:t>
            </a:r>
            <a:r>
              <a:rPr sz="500" dirty="0">
                <a:latin typeface="Arial"/>
                <a:cs typeface="Arial"/>
              </a:rPr>
              <a:t> with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-25" dirty="0">
                <a:latin typeface="Arial"/>
                <a:cs typeface="Arial"/>
              </a:rPr>
              <a:t>X‐linked</a:t>
            </a:r>
            <a:r>
              <a:rPr sz="500" spc="-5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severe</a:t>
            </a:r>
            <a:r>
              <a:rPr sz="500" spc="50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combined</a:t>
            </a:r>
            <a:r>
              <a:rPr sz="500" spc="4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immunodeficiency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500">
              <a:latin typeface="Arial"/>
              <a:cs typeface="Arial"/>
            </a:endParaRPr>
          </a:p>
          <a:p>
            <a:pPr marL="12700" marR="206375">
              <a:lnSpc>
                <a:spcPct val="100000"/>
              </a:lnSpc>
              <a:spcBef>
                <a:spcPts val="5"/>
              </a:spcBef>
            </a:pPr>
            <a:r>
              <a:rPr sz="450" spc="-20" dirty="0">
                <a:latin typeface="Arial"/>
                <a:cs typeface="Arial"/>
              </a:rPr>
              <a:t>“The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gene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therapy,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produced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in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Children’s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60" dirty="0">
                <a:latin typeface="Arial"/>
                <a:cs typeface="Arial"/>
              </a:rPr>
              <a:t>GMP,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65" dirty="0">
                <a:latin typeface="Arial"/>
                <a:cs typeface="Arial"/>
              </a:rPr>
              <a:t>LLC,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manufacturing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facility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on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St.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45" dirty="0">
                <a:latin typeface="Arial"/>
                <a:cs typeface="Arial"/>
              </a:rPr>
              <a:t>Jude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campus,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involved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use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a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virus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to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transport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insert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a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correct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copy</a:t>
            </a:r>
            <a:r>
              <a:rPr sz="450" spc="-10" dirty="0">
                <a:latin typeface="Arial"/>
                <a:cs typeface="Arial"/>
              </a:rPr>
              <a:t> of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a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gene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into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genome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patients’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blood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stem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cells.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Following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treatment,</a:t>
            </a:r>
            <a:r>
              <a:rPr sz="450" spc="3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children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began</a:t>
            </a:r>
            <a:r>
              <a:rPr sz="450" spc="2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producing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functioning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immune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cells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for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the first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time,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according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to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35" dirty="0">
                <a:latin typeface="Arial"/>
                <a:cs typeface="Arial"/>
              </a:rPr>
              <a:t>St.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40" dirty="0">
                <a:latin typeface="Arial"/>
                <a:cs typeface="Arial"/>
              </a:rPr>
              <a:t>Jude,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and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most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patients</a:t>
            </a:r>
            <a:r>
              <a:rPr sz="450" spc="2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were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discharged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from the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hospital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within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one</a:t>
            </a:r>
            <a:r>
              <a:rPr sz="450" spc="500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month.”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[All</a:t>
            </a:r>
            <a:r>
              <a:rPr sz="450" spc="-5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8</a:t>
            </a:r>
            <a:r>
              <a:rPr sz="45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babies</a:t>
            </a:r>
            <a:r>
              <a:rPr sz="450" spc="15" dirty="0">
                <a:latin typeface="Arial"/>
                <a:cs typeface="Arial"/>
              </a:rPr>
              <a:t> </a:t>
            </a:r>
            <a:r>
              <a:rPr sz="450" spc="-20" dirty="0">
                <a:latin typeface="Arial"/>
                <a:cs typeface="Arial"/>
              </a:rPr>
              <a:t>started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dirty="0">
                <a:latin typeface="Arial"/>
                <a:cs typeface="Arial"/>
              </a:rPr>
              <a:t>to</a:t>
            </a:r>
            <a:r>
              <a:rPr sz="450" spc="-10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produce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complete</a:t>
            </a:r>
            <a:r>
              <a:rPr sz="450" spc="10" dirty="0">
                <a:latin typeface="Arial"/>
                <a:cs typeface="Arial"/>
              </a:rPr>
              <a:t> </a:t>
            </a:r>
            <a:r>
              <a:rPr sz="450" spc="-30" dirty="0">
                <a:latin typeface="Arial"/>
                <a:cs typeface="Arial"/>
              </a:rPr>
              <a:t>sets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of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450" spc="-25" dirty="0">
                <a:latin typeface="Arial"/>
                <a:cs typeface="Arial"/>
              </a:rPr>
              <a:t>immune</a:t>
            </a:r>
            <a:r>
              <a:rPr sz="450" spc="5" dirty="0">
                <a:latin typeface="Arial"/>
                <a:cs typeface="Arial"/>
              </a:rPr>
              <a:t> </a:t>
            </a:r>
            <a:r>
              <a:rPr sz="450" spc="-10" dirty="0">
                <a:latin typeface="Arial"/>
                <a:cs typeface="Arial"/>
              </a:rPr>
              <a:t>cells.]</a:t>
            </a: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450">
              <a:latin typeface="Arial"/>
              <a:cs typeface="Arial"/>
            </a:endParaRPr>
          </a:p>
          <a:p>
            <a:pPr marL="12700" marR="240029" indent="-635">
              <a:lnSpc>
                <a:spcPct val="100000"/>
              </a:lnSpc>
            </a:pPr>
            <a:r>
              <a:rPr sz="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https:</a:t>
            </a:r>
            <a:r>
              <a:rPr sz="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//www.stjude.org/inspire/news/bubble</a:t>
            </a:r>
            <a:r>
              <a:rPr sz="4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‐boy‐scid‐x1‐cure.html</a:t>
            </a:r>
            <a:r>
              <a:rPr sz="4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ht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tps://www.stjude.org/research/news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‐publications/research‐highlights/2019‐research‐highlights/st‐</a:t>
            </a:r>
            <a:r>
              <a:rPr sz="450" spc="5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5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jude‐gene‐therapy‐holds‐promise‐for‐treating‐several‐diseases.html</a:t>
            </a:r>
            <a:endParaRPr sz="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4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7</a:t>
            </a:r>
            <a:endParaRPr sz="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" y="6477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-12318" y="2237858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9533" y="325217"/>
            <a:ext cx="76898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65" dirty="0"/>
              <a:t>Outcomes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48" y="620890"/>
            <a:ext cx="2523490" cy="1180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9380" indent="-106680">
              <a:lnSpc>
                <a:spcPct val="100000"/>
              </a:lnSpc>
              <a:spcBef>
                <a:spcPts val="90"/>
              </a:spcBef>
              <a:buChar char="•"/>
              <a:tabLst>
                <a:tab pos="119380" algn="l"/>
              </a:tabLst>
            </a:pPr>
            <a:r>
              <a:rPr sz="650" spc="-40" dirty="0">
                <a:latin typeface="Arial"/>
                <a:cs typeface="Arial"/>
              </a:rPr>
              <a:t>Outcomes: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75" dirty="0">
                <a:latin typeface="Arial"/>
                <a:cs typeface="Arial"/>
              </a:rPr>
              <a:t>Be</a:t>
            </a:r>
            <a:r>
              <a:rPr sz="650" spc="-1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ambitious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but realistic</a:t>
            </a:r>
            <a:endParaRPr sz="6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dirty="0">
                <a:latin typeface="Arial"/>
                <a:cs typeface="Arial"/>
              </a:rPr>
              <a:t>pilot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studies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go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a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long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way!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spc="-20" dirty="0">
                <a:latin typeface="Arial"/>
                <a:cs typeface="Arial"/>
              </a:rPr>
              <a:t>An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35" dirty="0">
                <a:latin typeface="Arial"/>
                <a:cs typeface="Arial"/>
              </a:rPr>
              <a:t>R21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not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an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underfunded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R01</a:t>
            </a:r>
            <a:endParaRPr sz="550">
              <a:latin typeface="Arial"/>
              <a:cs typeface="Arial"/>
            </a:endParaRPr>
          </a:p>
          <a:p>
            <a:pPr marL="119380" indent="-106680">
              <a:lnSpc>
                <a:spcPct val="100000"/>
              </a:lnSpc>
              <a:spcBef>
                <a:spcPts val="5"/>
              </a:spcBef>
              <a:buChar char="•"/>
              <a:tabLst>
                <a:tab pos="119380" algn="l"/>
              </a:tabLst>
            </a:pPr>
            <a:r>
              <a:rPr sz="650" spc="-40" dirty="0">
                <a:latin typeface="Arial"/>
                <a:cs typeface="Arial"/>
              </a:rPr>
              <a:t>Missing</a:t>
            </a:r>
            <a:r>
              <a:rPr sz="650" spc="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Data:</a:t>
            </a:r>
            <a:endParaRPr sz="6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25"/>
              </a:spcBef>
              <a:buChar char="–"/>
              <a:tabLst>
                <a:tab pos="249554" algn="l"/>
              </a:tabLst>
            </a:pPr>
            <a:r>
              <a:rPr sz="550" spc="-20" dirty="0">
                <a:latin typeface="Arial"/>
                <a:cs typeface="Arial"/>
              </a:rPr>
              <a:t>Missing</a:t>
            </a:r>
            <a:r>
              <a:rPr sz="550" spc="-10" dirty="0">
                <a:latin typeface="Arial"/>
                <a:cs typeface="Arial"/>
              </a:rPr>
              <a:t> covariate</a:t>
            </a:r>
            <a:r>
              <a:rPr sz="550" dirty="0">
                <a:latin typeface="Arial"/>
                <a:cs typeface="Arial"/>
              </a:rPr>
              <a:t> information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vs.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missing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endpoints</a:t>
            </a:r>
            <a:endParaRPr sz="550">
              <a:latin typeface="Arial"/>
              <a:cs typeface="Arial"/>
            </a:endParaRPr>
          </a:p>
          <a:p>
            <a:pPr marL="249554" marR="5080" lvl="1" indent="-89535">
              <a:lnSpc>
                <a:spcPts val="560"/>
              </a:lnSpc>
              <a:spcBef>
                <a:spcPts val="140"/>
              </a:spcBef>
              <a:buChar char="–"/>
              <a:tabLst>
                <a:tab pos="251460" algn="l"/>
              </a:tabLst>
            </a:pPr>
            <a:r>
              <a:rPr sz="550" spc="-35" dirty="0">
                <a:latin typeface="Arial"/>
                <a:cs typeface="Arial"/>
              </a:rPr>
              <a:t>20%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attrition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behavioral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intervention</a:t>
            </a:r>
            <a:r>
              <a:rPr sz="550" spc="2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studies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might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acceptable,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35" dirty="0">
                <a:latin typeface="Arial"/>
                <a:cs typeface="Arial"/>
              </a:rPr>
              <a:t>10%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5" dirty="0">
                <a:latin typeface="Arial"/>
                <a:cs typeface="Arial"/>
              </a:rPr>
              <a:t>is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dirty="0">
                <a:latin typeface="Arial"/>
                <a:cs typeface="Arial"/>
              </a:rPr>
              <a:t>better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–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requires </a:t>
            </a:r>
            <a:r>
              <a:rPr sz="550" dirty="0">
                <a:latin typeface="Arial"/>
                <a:cs typeface="Arial"/>
              </a:rPr>
              <a:t>work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 </a:t>
            </a:r>
            <a:r>
              <a:rPr sz="550" spc="-10" dirty="0">
                <a:latin typeface="Arial"/>
                <a:cs typeface="Arial"/>
              </a:rPr>
              <a:t>achieve!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0"/>
              </a:spcBef>
              <a:buChar char="–"/>
              <a:tabLst>
                <a:tab pos="249554" algn="l"/>
              </a:tabLst>
            </a:pPr>
            <a:r>
              <a:rPr sz="550" dirty="0">
                <a:latin typeface="Arial"/>
                <a:cs typeface="Arial"/>
              </a:rPr>
              <a:t>Differential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30" dirty="0">
                <a:latin typeface="Arial"/>
                <a:cs typeface="Arial"/>
              </a:rPr>
              <a:t>loss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follow‐up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needs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be </a:t>
            </a:r>
            <a:r>
              <a:rPr sz="550" spc="-20" dirty="0">
                <a:latin typeface="Arial"/>
                <a:cs typeface="Arial"/>
              </a:rPr>
              <a:t>addressed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in the </a:t>
            </a:r>
            <a:r>
              <a:rPr sz="550" spc="-10" dirty="0">
                <a:latin typeface="Arial"/>
                <a:cs typeface="Arial"/>
              </a:rPr>
              <a:t>analytical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plan</a:t>
            </a:r>
            <a:endParaRPr sz="550">
              <a:latin typeface="Arial"/>
              <a:cs typeface="Arial"/>
            </a:endParaRPr>
          </a:p>
          <a:p>
            <a:pPr marL="119380" indent="-106680">
              <a:lnSpc>
                <a:spcPts val="775"/>
              </a:lnSpc>
              <a:spcBef>
                <a:spcPts val="5"/>
              </a:spcBef>
              <a:buChar char="•"/>
              <a:tabLst>
                <a:tab pos="119380" algn="l"/>
              </a:tabLst>
            </a:pPr>
            <a:r>
              <a:rPr sz="650" spc="-45" dirty="0">
                <a:latin typeface="Arial"/>
                <a:cs typeface="Arial"/>
              </a:rPr>
              <a:t>Surrogate</a:t>
            </a:r>
            <a:r>
              <a:rPr sz="650" spc="25" dirty="0">
                <a:latin typeface="Arial"/>
                <a:cs typeface="Arial"/>
              </a:rPr>
              <a:t> </a:t>
            </a:r>
            <a:r>
              <a:rPr sz="650" spc="-30" dirty="0">
                <a:latin typeface="Arial"/>
                <a:cs typeface="Arial"/>
              </a:rPr>
              <a:t>endpoints:</a:t>
            </a:r>
            <a:r>
              <a:rPr sz="650" spc="25" dirty="0">
                <a:latin typeface="Arial"/>
                <a:cs typeface="Arial"/>
              </a:rPr>
              <a:t> </a:t>
            </a:r>
            <a:r>
              <a:rPr sz="650" spc="-35" dirty="0">
                <a:latin typeface="Arial"/>
                <a:cs typeface="Arial"/>
              </a:rPr>
              <a:t>e.g.,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40" dirty="0">
                <a:latin typeface="Arial"/>
                <a:cs typeface="Arial"/>
              </a:rPr>
              <a:t>progression</a:t>
            </a:r>
            <a:r>
              <a:rPr sz="650" spc="25" dirty="0">
                <a:latin typeface="Arial"/>
                <a:cs typeface="Arial"/>
              </a:rPr>
              <a:t> </a:t>
            </a:r>
            <a:r>
              <a:rPr sz="650" spc="-25" dirty="0">
                <a:latin typeface="Arial"/>
                <a:cs typeface="Arial"/>
              </a:rPr>
              <a:t>free</a:t>
            </a:r>
            <a:r>
              <a:rPr sz="650" spc="-5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survival</a:t>
            </a:r>
            <a:endParaRPr sz="650">
              <a:latin typeface="Arial"/>
              <a:cs typeface="Arial"/>
            </a:endParaRPr>
          </a:p>
          <a:p>
            <a:pPr marL="119380" indent="-106680">
              <a:lnSpc>
                <a:spcPts val="775"/>
              </a:lnSpc>
              <a:buChar char="•"/>
              <a:tabLst>
                <a:tab pos="119380" algn="l"/>
              </a:tabLst>
            </a:pPr>
            <a:r>
              <a:rPr sz="650" spc="-50" dirty="0">
                <a:latin typeface="Arial"/>
                <a:cs typeface="Arial"/>
              </a:rPr>
              <a:t>Adverse</a:t>
            </a:r>
            <a:r>
              <a:rPr sz="650" dirty="0">
                <a:latin typeface="Arial"/>
                <a:cs typeface="Arial"/>
              </a:rPr>
              <a:t> </a:t>
            </a:r>
            <a:r>
              <a:rPr sz="650" spc="-10" dirty="0">
                <a:latin typeface="Arial"/>
                <a:cs typeface="Arial"/>
              </a:rPr>
              <a:t>events:</a:t>
            </a:r>
            <a:endParaRPr sz="650">
              <a:latin typeface="Arial"/>
              <a:cs typeface="Arial"/>
            </a:endParaRPr>
          </a:p>
          <a:p>
            <a:pPr marL="249554" marR="126364" lvl="1" indent="-89535">
              <a:lnSpc>
                <a:spcPts val="560"/>
              </a:lnSpc>
              <a:spcBef>
                <a:spcPts val="130"/>
              </a:spcBef>
              <a:buChar char="–"/>
              <a:tabLst>
                <a:tab pos="251460" algn="l"/>
              </a:tabLst>
            </a:pPr>
            <a:r>
              <a:rPr sz="550" spc="-30" dirty="0">
                <a:latin typeface="Arial"/>
                <a:cs typeface="Arial"/>
              </a:rPr>
              <a:t>Always</a:t>
            </a:r>
            <a:r>
              <a:rPr sz="55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occur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and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need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 be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reported/summarized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(may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or</a:t>
            </a:r>
            <a:r>
              <a:rPr sz="550" spc="5" dirty="0">
                <a:latin typeface="Arial"/>
                <a:cs typeface="Arial"/>
              </a:rPr>
              <a:t> </a:t>
            </a:r>
            <a:r>
              <a:rPr sz="550" spc="-20" dirty="0">
                <a:latin typeface="Arial"/>
                <a:cs typeface="Arial"/>
              </a:rPr>
              <a:t>may</a:t>
            </a:r>
            <a:r>
              <a:rPr sz="550" spc="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not </a:t>
            </a:r>
            <a:r>
              <a:rPr sz="550" spc="-25" dirty="0">
                <a:latin typeface="Arial"/>
                <a:cs typeface="Arial"/>
              </a:rPr>
              <a:t>be</a:t>
            </a:r>
            <a:r>
              <a:rPr sz="550" spc="500" dirty="0">
                <a:latin typeface="Arial"/>
                <a:cs typeface="Arial"/>
              </a:rPr>
              <a:t> 	</a:t>
            </a:r>
            <a:r>
              <a:rPr sz="550" spc="-10" dirty="0">
                <a:latin typeface="Arial"/>
                <a:cs typeface="Arial"/>
              </a:rPr>
              <a:t>related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to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the</a:t>
            </a:r>
            <a:r>
              <a:rPr sz="550" spc="20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intervention)</a:t>
            </a:r>
            <a:endParaRPr sz="550">
              <a:latin typeface="Arial"/>
              <a:cs typeface="Arial"/>
            </a:endParaRPr>
          </a:p>
          <a:p>
            <a:pPr marL="249554" lvl="1" indent="-89535">
              <a:lnSpc>
                <a:spcPct val="100000"/>
              </a:lnSpc>
              <a:spcBef>
                <a:spcPts val="35"/>
              </a:spcBef>
              <a:buChar char="–"/>
              <a:tabLst>
                <a:tab pos="249554" algn="l"/>
              </a:tabLst>
            </a:pPr>
            <a:r>
              <a:rPr sz="550" spc="-10" dirty="0">
                <a:latin typeface="Arial"/>
                <a:cs typeface="Arial"/>
              </a:rPr>
              <a:t>How </a:t>
            </a:r>
            <a:r>
              <a:rPr sz="550" dirty="0">
                <a:latin typeface="Arial"/>
                <a:cs typeface="Arial"/>
              </a:rPr>
              <a:t>do</a:t>
            </a:r>
            <a:r>
              <a:rPr sz="550" spc="-20" dirty="0">
                <a:latin typeface="Arial"/>
                <a:cs typeface="Arial"/>
              </a:rPr>
              <a:t> adverse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events</a:t>
            </a:r>
            <a:r>
              <a:rPr sz="550" spc="-5" dirty="0">
                <a:latin typeface="Arial"/>
                <a:cs typeface="Arial"/>
              </a:rPr>
              <a:t> </a:t>
            </a:r>
            <a:r>
              <a:rPr sz="550" spc="-10" dirty="0">
                <a:latin typeface="Arial"/>
                <a:cs typeface="Arial"/>
              </a:rPr>
              <a:t>impact </a:t>
            </a:r>
            <a:r>
              <a:rPr sz="550" dirty="0">
                <a:latin typeface="Arial"/>
                <a:cs typeface="Arial"/>
              </a:rPr>
              <a:t>on</a:t>
            </a:r>
            <a:r>
              <a:rPr sz="550" spc="-15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your</a:t>
            </a:r>
            <a:r>
              <a:rPr sz="550" spc="-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outcome/collection</a:t>
            </a:r>
            <a:r>
              <a:rPr sz="550" spc="10" dirty="0">
                <a:latin typeface="Arial"/>
                <a:cs typeface="Arial"/>
              </a:rPr>
              <a:t> </a:t>
            </a:r>
            <a:r>
              <a:rPr sz="550" dirty="0">
                <a:latin typeface="Arial"/>
                <a:cs typeface="Arial"/>
              </a:rPr>
              <a:t>of</a:t>
            </a:r>
            <a:r>
              <a:rPr sz="550" spc="-10" dirty="0">
                <a:latin typeface="Arial"/>
                <a:cs typeface="Arial"/>
              </a:rPr>
              <a:t> measures?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929" y="2064124"/>
            <a:ext cx="5016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8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7856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758" y="325217"/>
            <a:ext cx="96393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60" dirty="0"/>
              <a:t>Missing</a:t>
            </a:r>
            <a:r>
              <a:rPr sz="1400" spc="-45" dirty="0"/>
              <a:t> </a:t>
            </a:r>
            <a:r>
              <a:rPr sz="1400" spc="-50" dirty="0"/>
              <a:t>Data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4438" y="661602"/>
            <a:ext cx="2487295" cy="12534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1920" indent="-109220" algn="just">
              <a:lnSpc>
                <a:spcPct val="100000"/>
              </a:lnSpc>
              <a:spcBef>
                <a:spcPts val="380"/>
              </a:spcBef>
              <a:buChar char="•"/>
              <a:tabLst>
                <a:tab pos="121920" algn="l"/>
              </a:tabLst>
            </a:pPr>
            <a:r>
              <a:rPr sz="1000" spc="-60" dirty="0">
                <a:latin typeface="Arial"/>
                <a:cs typeface="Arial"/>
              </a:rPr>
              <a:t>Keep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minimum</a:t>
            </a:r>
            <a:endParaRPr sz="1000">
              <a:latin typeface="Arial"/>
              <a:cs typeface="Arial"/>
            </a:endParaRPr>
          </a:p>
          <a:p>
            <a:pPr marL="121920" marR="168910" indent="-109220" algn="just">
              <a:lnSpc>
                <a:spcPct val="103000"/>
              </a:lnSpc>
              <a:spcBef>
                <a:spcPts val="250"/>
              </a:spcBef>
              <a:buChar char="•"/>
              <a:tabLst>
                <a:tab pos="123189" algn="l"/>
              </a:tabLst>
            </a:pPr>
            <a:r>
              <a:rPr sz="1000" dirty="0">
                <a:latin typeface="Arial"/>
                <a:cs typeface="Arial"/>
              </a:rPr>
              <a:t>Mention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word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“multiple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imputation”,</a:t>
            </a:r>
            <a:r>
              <a:rPr sz="1000" spc="-20" dirty="0">
                <a:latin typeface="Arial"/>
                <a:cs typeface="Arial"/>
              </a:rPr>
              <a:t> 	know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what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it</a:t>
            </a:r>
            <a:r>
              <a:rPr sz="1000" spc="-45" dirty="0">
                <a:latin typeface="Arial"/>
                <a:cs typeface="Arial"/>
              </a:rPr>
              <a:t> means,</a:t>
            </a:r>
            <a:r>
              <a:rPr sz="1000" spc="-35" dirty="0">
                <a:latin typeface="Arial"/>
                <a:cs typeface="Arial"/>
              </a:rPr>
              <a:t> and </a:t>
            </a:r>
            <a:r>
              <a:rPr sz="1000" spc="-45" dirty="0">
                <a:latin typeface="Arial"/>
                <a:cs typeface="Arial"/>
              </a:rPr>
              <a:t>have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65" dirty="0">
                <a:latin typeface="Arial"/>
                <a:cs typeface="Arial"/>
              </a:rPr>
              <a:t>a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realistic</a:t>
            </a:r>
            <a:r>
              <a:rPr sz="1000" spc="-5" dirty="0">
                <a:latin typeface="Arial"/>
                <a:cs typeface="Arial"/>
              </a:rPr>
              <a:t> 	</a:t>
            </a:r>
            <a:r>
              <a:rPr sz="1000" spc="-35" dirty="0">
                <a:latin typeface="Arial"/>
                <a:cs typeface="Arial"/>
              </a:rPr>
              <a:t>approach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20" dirty="0">
                <a:latin typeface="Arial"/>
                <a:cs typeface="Arial"/>
              </a:rPr>
              <a:t>to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35" dirty="0">
                <a:latin typeface="Arial"/>
                <a:cs typeface="Arial"/>
              </a:rPr>
              <a:t>it</a:t>
            </a:r>
            <a:endParaRPr sz="1000">
              <a:latin typeface="Arial"/>
              <a:cs typeface="Arial"/>
            </a:endParaRPr>
          </a:p>
          <a:p>
            <a:pPr marL="121920" marR="5080" indent="-109220" algn="just">
              <a:lnSpc>
                <a:spcPct val="103499"/>
              </a:lnSpc>
              <a:spcBef>
                <a:spcPts val="250"/>
              </a:spcBef>
              <a:buChar char="•"/>
              <a:tabLst>
                <a:tab pos="123189" algn="l"/>
              </a:tabLst>
            </a:pPr>
            <a:r>
              <a:rPr sz="1000" spc="-35" dirty="0">
                <a:latin typeface="Arial"/>
                <a:cs typeface="Arial"/>
              </a:rPr>
              <a:t>Complete </a:t>
            </a:r>
            <a:r>
              <a:rPr sz="1000" spc="-90" dirty="0">
                <a:latin typeface="Arial"/>
                <a:cs typeface="Arial"/>
              </a:rPr>
              <a:t>case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analysis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“last</a:t>
            </a:r>
            <a:r>
              <a:rPr sz="1000" spc="-10" dirty="0">
                <a:latin typeface="Arial"/>
                <a:cs typeface="Arial"/>
              </a:rPr>
              <a:t> observation 	</a:t>
            </a:r>
            <a:r>
              <a:rPr sz="1000" spc="-25" dirty="0">
                <a:latin typeface="Arial"/>
                <a:cs typeface="Arial"/>
              </a:rPr>
              <a:t>carried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forward”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doesn’t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cut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most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cases</a:t>
            </a:r>
            <a:endParaRPr sz="1000">
              <a:latin typeface="Arial"/>
              <a:cs typeface="Arial"/>
            </a:endParaRPr>
          </a:p>
          <a:p>
            <a:pPr marL="121920" indent="-109220" algn="just">
              <a:lnSpc>
                <a:spcPct val="100000"/>
              </a:lnSpc>
              <a:spcBef>
                <a:spcPts val="285"/>
              </a:spcBef>
              <a:buChar char="•"/>
              <a:tabLst>
                <a:tab pos="121920" algn="l"/>
              </a:tabLst>
            </a:pPr>
            <a:r>
              <a:rPr sz="1000" spc="-25" dirty="0">
                <a:latin typeface="Arial"/>
                <a:cs typeface="Arial"/>
              </a:rPr>
              <a:t>Include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sensitivity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analyses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3929" y="2064124"/>
            <a:ext cx="50165" cy="84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-50" dirty="0">
                <a:solidFill>
                  <a:srgbClr val="898989"/>
                </a:solidFill>
                <a:latin typeface="Arial"/>
                <a:cs typeface="Arial"/>
              </a:rPr>
              <a:t>9</a:t>
            </a:r>
            <a:endParaRPr sz="3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77" y="6476"/>
            <a:ext cx="2935605" cy="2198370"/>
          </a:xfrm>
          <a:custGeom>
            <a:avLst/>
            <a:gdLst/>
            <a:ahLst/>
            <a:cxnLst/>
            <a:rect l="l" t="t" r="r" b="b"/>
            <a:pathLst>
              <a:path w="2935605" h="2198370">
                <a:moveTo>
                  <a:pt x="2935224" y="0"/>
                </a:moveTo>
                <a:lnTo>
                  <a:pt x="0" y="0"/>
                </a:lnTo>
                <a:lnTo>
                  <a:pt x="0" y="2198370"/>
                </a:lnTo>
                <a:lnTo>
                  <a:pt x="2935224" y="2198370"/>
                </a:lnTo>
                <a:lnTo>
                  <a:pt x="2935224" y="0"/>
                </a:lnTo>
                <a:close/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-12318" y="2238614"/>
            <a:ext cx="933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0" dirty="0">
                <a:solidFill>
                  <a:srgbClr val="252525"/>
                </a:solidFill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5105</Words>
  <Application>Microsoft Macintosh PowerPoint</Application>
  <PresentationFormat>Custom</PresentationFormat>
  <Paragraphs>417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STIXGeneral</vt:lpstr>
      <vt:lpstr>Times New Roman</vt:lpstr>
      <vt:lpstr>Office Theme</vt:lpstr>
      <vt:lpstr>Data analysis strategies and how they can enhance the proposal</vt:lpstr>
      <vt:lpstr>About the presenter</vt:lpstr>
      <vt:lpstr>PowerPoint Presentation</vt:lpstr>
      <vt:lpstr>Outline</vt:lpstr>
      <vt:lpstr>What makes or breaks a proposal?</vt:lpstr>
      <vt:lpstr>How strong will your derived evidence be?</vt:lpstr>
      <vt:lpstr>All or none: Example “Bubble Boy” disease</vt:lpstr>
      <vt:lpstr>Outcomes</vt:lpstr>
      <vt:lpstr>Missing Data</vt:lpstr>
      <vt:lpstr>Bias: What do we mean by bias?</vt:lpstr>
      <vt:lpstr>“Distorting” true relationships</vt:lpstr>
      <vt:lpstr>“Distorting” true relationships (cont.)</vt:lpstr>
      <vt:lpstr>“Distorting” true relationships (cont.)</vt:lpstr>
      <vt:lpstr>Intend‐to‐treat analysis (ITT)</vt:lpstr>
      <vt:lpstr>Clustering/grouping of observations</vt:lpstr>
      <vt:lpstr>Pre‐planned vs. ad hoc subgroup analyses</vt:lpstr>
      <vt:lpstr>Fishing expeditions</vt:lpstr>
      <vt:lpstr>You can easily do better!</vt:lpstr>
      <vt:lpstr>Heterogeneity of Treatment Effects (HTE)</vt:lpstr>
      <vt:lpstr>Heterogeneity of Treatment Effects (HTE)</vt:lpstr>
      <vt:lpstr>Heterogeneity of Treatment Effects (HTE)</vt:lpstr>
      <vt:lpstr>PCORI’s HTE guidelines</vt:lpstr>
      <vt:lpstr>PowerPoint Presentation</vt:lpstr>
      <vt:lpstr>PowerPoint Presentation</vt:lpstr>
      <vt:lpstr>PowerPoint Presentation</vt:lpstr>
      <vt:lpstr>HTE (cont.)</vt:lpstr>
      <vt:lpstr>HTE (cont.)</vt:lpstr>
      <vt:lpstr>HTE (cont.)</vt:lpstr>
      <vt:lpstr>How are HTEs assessed?</vt:lpstr>
      <vt:lpstr>How are HTEs assessed? (Cont.)</vt:lpstr>
      <vt:lpstr>How are HTEs assessed? (Cont.)</vt:lpstr>
      <vt:lpstr>How are HTEs assessed? (Cont.)</vt:lpstr>
      <vt:lpstr>Should there be adjustments for multiplicity in testing?</vt:lpstr>
      <vt:lpstr>Which type of subgrouping variables?</vt:lpstr>
      <vt:lpstr>Should there be adjustments for multiplicity in testing? (cont.)</vt:lpstr>
      <vt:lpstr>Should an HTE‐analysis be reported even when the overall treatment effect is not statistically significant?</vt:lpstr>
      <vt:lpstr>What should be reported and why?</vt:lpstr>
      <vt:lpstr>PowerPoint Presentation</vt:lpstr>
      <vt:lpstr>PowerPoint Presentation</vt:lpstr>
      <vt:lpstr>Proposed Minimum Standards for HTE Analysis in PCOR</vt:lpstr>
      <vt:lpstr>Data Management and Sharing Plan (DMS)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Health Sciences Library Research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Grant Writing PrevMed F_Thomas 2023-12-01.pptx</dc:title>
  <dc:creator>fthomas4</dc:creator>
  <cp:lastModifiedBy>Lee Anne</cp:lastModifiedBy>
  <cp:revision>2</cp:revision>
  <dcterms:created xsi:type="dcterms:W3CDTF">2024-11-19T19:32:55Z</dcterms:created>
  <dcterms:modified xsi:type="dcterms:W3CDTF">2024-11-19T19:46:18Z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2024-11-19T00:00:00Z</vt:filetime>
  </property>
  <property fmtid="{D5CDD505-2E9C-101B-9397-08002B2CF9AE}" pid="5" name="Producer">
    <vt:lpwstr>Acrobat Distiller 23.0 (Windows)</vt:lpwstr>
  </property>
</Properties>
</file>