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5"/>
  </p:notesMasterIdLst>
  <p:sldIdLst>
    <p:sldId id="534" r:id="rId5"/>
    <p:sldId id="277" r:id="rId6"/>
    <p:sldId id="259" r:id="rId7"/>
    <p:sldId id="425" r:id="rId8"/>
    <p:sldId id="426" r:id="rId9"/>
    <p:sldId id="511" r:id="rId10"/>
    <p:sldId id="407" r:id="rId11"/>
    <p:sldId id="430" r:id="rId12"/>
    <p:sldId id="481" r:id="rId13"/>
    <p:sldId id="431" r:id="rId14"/>
    <p:sldId id="432" r:id="rId15"/>
    <p:sldId id="433" r:id="rId16"/>
    <p:sldId id="480" r:id="rId17"/>
    <p:sldId id="434" r:id="rId18"/>
    <p:sldId id="435" r:id="rId19"/>
    <p:sldId id="479" r:id="rId20"/>
    <p:sldId id="436" r:id="rId21"/>
    <p:sldId id="437" r:id="rId22"/>
    <p:sldId id="438" r:id="rId23"/>
    <p:sldId id="439" r:id="rId24"/>
    <p:sldId id="440" r:id="rId25"/>
    <p:sldId id="482" r:id="rId26"/>
    <p:sldId id="441" r:id="rId27"/>
    <p:sldId id="427" r:id="rId28"/>
    <p:sldId id="409" r:id="rId29"/>
    <p:sldId id="492" r:id="rId30"/>
    <p:sldId id="485" r:id="rId31"/>
    <p:sldId id="493" r:id="rId32"/>
    <p:sldId id="486" r:id="rId33"/>
    <p:sldId id="487" r:id="rId34"/>
    <p:sldId id="488" r:id="rId35"/>
    <p:sldId id="494" r:id="rId36"/>
    <p:sldId id="428" r:id="rId37"/>
    <p:sldId id="512" r:id="rId38"/>
    <p:sldId id="513" r:id="rId39"/>
    <p:sldId id="442" r:id="rId40"/>
    <p:sldId id="490" r:id="rId41"/>
    <p:sldId id="495" r:id="rId42"/>
    <p:sldId id="443" r:id="rId43"/>
    <p:sldId id="444" r:id="rId44"/>
    <p:sldId id="445" r:id="rId45"/>
    <p:sldId id="446" r:id="rId46"/>
    <p:sldId id="447" r:id="rId47"/>
    <p:sldId id="496" r:id="rId48"/>
    <p:sldId id="449" r:id="rId49"/>
    <p:sldId id="514" r:id="rId50"/>
    <p:sldId id="497" r:id="rId51"/>
    <p:sldId id="498" r:id="rId52"/>
    <p:sldId id="452" r:id="rId53"/>
    <p:sldId id="499" r:id="rId54"/>
    <p:sldId id="453" r:id="rId55"/>
    <p:sldId id="500" r:id="rId56"/>
    <p:sldId id="454" r:id="rId57"/>
    <p:sldId id="455" r:id="rId58"/>
    <p:sldId id="456" r:id="rId59"/>
    <p:sldId id="457" r:id="rId60"/>
    <p:sldId id="429" r:id="rId61"/>
    <p:sldId id="501" r:id="rId62"/>
    <p:sldId id="502" r:id="rId63"/>
    <p:sldId id="504" r:id="rId64"/>
    <p:sldId id="473" r:id="rId65"/>
    <p:sldId id="508" r:id="rId66"/>
    <p:sldId id="509" r:id="rId67"/>
    <p:sldId id="510" r:id="rId68"/>
    <p:sldId id="516" r:id="rId69"/>
    <p:sldId id="517" r:id="rId70"/>
    <p:sldId id="362" r:id="rId71"/>
    <p:sldId id="522" r:id="rId72"/>
    <p:sldId id="523" r:id="rId73"/>
    <p:sldId id="525" r:id="rId74"/>
    <p:sldId id="526" r:id="rId75"/>
    <p:sldId id="531" r:id="rId76"/>
    <p:sldId id="532" r:id="rId77"/>
    <p:sldId id="533" r:id="rId78"/>
    <p:sldId id="527" r:id="rId79"/>
    <p:sldId id="529" r:id="rId80"/>
    <p:sldId id="530" r:id="rId81"/>
    <p:sldId id="412" r:id="rId82"/>
    <p:sldId id="417" r:id="rId83"/>
    <p:sldId id="422" r:id="rId84"/>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C29C92-2397-7C9F-D6BD-7D70027CCD59}" v="12" dt="2024-08-20T14:28:35.025"/>
    <p1510:client id="{6FB34F29-3112-3038-89DB-6CF7B819A2A6}" v="3" dt="2024-08-20T14:29:45.880"/>
    <p1510:client id="{C6F3D12F-F664-DAC6-C029-4252FD317714}" v="12" dt="2024-08-20T14:55:16.6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104" d="100"/>
          <a:sy n="104" d="100"/>
        </p:scale>
        <p:origin x="208"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tableStyles" Target="tableStyle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microsoft.com/office/2016/11/relationships/changesInfo" Target="changesInfos/changesInfo1.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theme" Target="theme/theme1.xml"/><Relationship Id="rId9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viewProps" Target="view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guson, Lee" userId="S::lfergu12@uthsc.edu::9d1fb0ab-5f3d-4f85-ac2c-07b5678237b0" providerId="AD" clId="Web-{1FC29C92-2397-7C9F-D6BD-7D70027CCD59}"/>
    <pc:docChg chg="addSld delSld modSld sldOrd">
      <pc:chgData name="Ferguson, Lee" userId="S::lfergu12@uthsc.edu::9d1fb0ab-5f3d-4f85-ac2c-07b5678237b0" providerId="AD" clId="Web-{1FC29C92-2397-7C9F-D6BD-7D70027CCD59}" dt="2024-08-20T14:28:35.025" v="11"/>
      <pc:docMkLst>
        <pc:docMk/>
      </pc:docMkLst>
      <pc:sldChg chg="ord">
        <pc:chgData name="Ferguson, Lee" userId="S::lfergu12@uthsc.edu::9d1fb0ab-5f3d-4f85-ac2c-07b5678237b0" providerId="AD" clId="Web-{1FC29C92-2397-7C9F-D6BD-7D70027CCD59}" dt="2024-08-20T14:28:35.025" v="11"/>
        <pc:sldMkLst>
          <pc:docMk/>
          <pc:sldMk cId="2258870800" sldId="277"/>
        </pc:sldMkLst>
      </pc:sldChg>
      <pc:sldChg chg="modSp new">
        <pc:chgData name="Ferguson, Lee" userId="S::lfergu12@uthsc.edu::9d1fb0ab-5f3d-4f85-ac2c-07b5678237b0" providerId="AD" clId="Web-{1FC29C92-2397-7C9F-D6BD-7D70027CCD59}" dt="2024-08-20T14:28:30.291" v="10" actId="20577"/>
        <pc:sldMkLst>
          <pc:docMk/>
          <pc:sldMk cId="204250099" sldId="534"/>
        </pc:sldMkLst>
        <pc:spChg chg="mod">
          <ac:chgData name="Ferguson, Lee" userId="S::lfergu12@uthsc.edu::9d1fb0ab-5f3d-4f85-ac2c-07b5678237b0" providerId="AD" clId="Web-{1FC29C92-2397-7C9F-D6BD-7D70027CCD59}" dt="2024-08-20T14:28:16.369" v="5" actId="20577"/>
          <ac:spMkLst>
            <pc:docMk/>
            <pc:sldMk cId="204250099" sldId="534"/>
            <ac:spMk id="2" creationId="{CE516F83-7F04-60FA-27AF-36052A196980}"/>
          </ac:spMkLst>
        </pc:spChg>
        <pc:spChg chg="mod">
          <ac:chgData name="Ferguson, Lee" userId="S::lfergu12@uthsc.edu::9d1fb0ab-5f3d-4f85-ac2c-07b5678237b0" providerId="AD" clId="Web-{1FC29C92-2397-7C9F-D6BD-7D70027CCD59}" dt="2024-08-20T14:28:30.291" v="10" actId="20577"/>
          <ac:spMkLst>
            <pc:docMk/>
            <pc:sldMk cId="204250099" sldId="534"/>
            <ac:spMk id="3" creationId="{8E787C2A-993E-C856-6F98-83268D453736}"/>
          </ac:spMkLst>
        </pc:spChg>
      </pc:sldChg>
      <pc:sldChg chg="new del ord">
        <pc:chgData name="Ferguson, Lee" userId="S::lfergu12@uthsc.edu::9d1fb0ab-5f3d-4f85-ac2c-07b5678237b0" providerId="AD" clId="Web-{1FC29C92-2397-7C9F-D6BD-7D70027CCD59}" dt="2024-08-20T14:28:03.806" v="2"/>
        <pc:sldMkLst>
          <pc:docMk/>
          <pc:sldMk cId="2847638188" sldId="534"/>
        </pc:sldMkLst>
      </pc:sldChg>
    </pc:docChg>
  </pc:docChgLst>
  <pc:docChgLst>
    <pc:chgData name="Ferguson, Lee" userId="S::lfergu12@uthsc.edu::9d1fb0ab-5f3d-4f85-ac2c-07b5678237b0" providerId="AD" clId="Web-{C6F3D12F-F664-DAC6-C029-4252FD317714}"/>
    <pc:docChg chg="modSld">
      <pc:chgData name="Ferguson, Lee" userId="S::lfergu12@uthsc.edu::9d1fb0ab-5f3d-4f85-ac2c-07b5678237b0" providerId="AD" clId="Web-{C6F3D12F-F664-DAC6-C029-4252FD317714}" dt="2024-08-20T14:55:16.648" v="11" actId="20577"/>
      <pc:docMkLst>
        <pc:docMk/>
      </pc:docMkLst>
      <pc:sldChg chg="modSp">
        <pc:chgData name="Ferguson, Lee" userId="S::lfergu12@uthsc.edu::9d1fb0ab-5f3d-4f85-ac2c-07b5678237b0" providerId="AD" clId="Web-{C6F3D12F-F664-DAC6-C029-4252FD317714}" dt="2024-08-20T14:55:16.648" v="11" actId="20577"/>
        <pc:sldMkLst>
          <pc:docMk/>
          <pc:sldMk cId="204250099" sldId="534"/>
        </pc:sldMkLst>
        <pc:spChg chg="mod">
          <ac:chgData name="Ferguson, Lee" userId="S::lfergu12@uthsc.edu::9d1fb0ab-5f3d-4f85-ac2c-07b5678237b0" providerId="AD" clId="Web-{C6F3D12F-F664-DAC6-C029-4252FD317714}" dt="2024-08-20T14:55:16.648" v="11" actId="20577"/>
          <ac:spMkLst>
            <pc:docMk/>
            <pc:sldMk cId="204250099" sldId="534"/>
            <ac:spMk id="3" creationId="{8E787C2A-993E-C856-6F98-83268D453736}"/>
          </ac:spMkLst>
        </pc:spChg>
      </pc:sldChg>
    </pc:docChg>
  </pc:docChgLst>
  <pc:docChgLst>
    <pc:chgData name="Ferguson, Lee" userId="S::lfergu12@uthsc.edu::9d1fb0ab-5f3d-4f85-ac2c-07b5678237b0" providerId="AD" clId="Web-{6FB34F29-3112-3038-89DB-6CF7B819A2A6}"/>
    <pc:docChg chg="modSld">
      <pc:chgData name="Ferguson, Lee" userId="S::lfergu12@uthsc.edu::9d1fb0ab-5f3d-4f85-ac2c-07b5678237b0" providerId="AD" clId="Web-{6FB34F29-3112-3038-89DB-6CF7B819A2A6}" dt="2024-08-20T14:29:45.880" v="2" actId="20577"/>
      <pc:docMkLst>
        <pc:docMk/>
      </pc:docMkLst>
      <pc:sldChg chg="modSp">
        <pc:chgData name="Ferguson, Lee" userId="S::lfergu12@uthsc.edu::9d1fb0ab-5f3d-4f85-ac2c-07b5678237b0" providerId="AD" clId="Web-{6FB34F29-3112-3038-89DB-6CF7B819A2A6}" dt="2024-08-20T14:29:45.880" v="2" actId="20577"/>
        <pc:sldMkLst>
          <pc:docMk/>
          <pc:sldMk cId="204250099" sldId="534"/>
        </pc:sldMkLst>
        <pc:spChg chg="mod">
          <ac:chgData name="Ferguson, Lee" userId="S::lfergu12@uthsc.edu::9d1fb0ab-5f3d-4f85-ac2c-07b5678237b0" providerId="AD" clId="Web-{6FB34F29-3112-3038-89DB-6CF7B819A2A6}" dt="2024-08-20T14:29:45.880" v="2" actId="20577"/>
          <ac:spMkLst>
            <pc:docMk/>
            <pc:sldMk cId="204250099" sldId="534"/>
            <ac:spMk id="2" creationId="{CE516F83-7F04-60FA-27AF-36052A196980}"/>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1.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1.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6A5C6E-018D-4764-BC21-081F2D72A4D1}"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BD9853D-9551-4464-8B3D-2B0D7F055ACB}">
      <dgm:prSet/>
      <dgm:spPr/>
      <dgm:t>
        <a:bodyPr/>
        <a:lstStyle/>
        <a:p>
          <a:r>
            <a:rPr lang="en-US" b="1" dirty="0">
              <a:latin typeface="Arial" panose="020B0604020202020204" pitchFamily="34" charset="0"/>
              <a:cs typeface="Arial" panose="020B0604020202020204" pitchFamily="34" charset="0"/>
            </a:rPr>
            <a:t>Investigator’s Responsibilities</a:t>
          </a:r>
          <a:endParaRPr lang="en-US" dirty="0">
            <a:latin typeface="Arial" panose="020B0604020202020204" pitchFamily="34" charset="0"/>
            <a:cs typeface="Arial" panose="020B0604020202020204" pitchFamily="34" charset="0"/>
          </a:endParaRPr>
        </a:p>
      </dgm:t>
    </dgm:pt>
    <dgm:pt modelId="{C6C73646-8EBD-4E63-9F2A-296865F1700C}" type="parTrans" cxnId="{5E31CB88-9081-4F94-8E5D-9148EFE30922}">
      <dgm:prSet/>
      <dgm:spPr/>
      <dgm:t>
        <a:bodyPr/>
        <a:lstStyle/>
        <a:p>
          <a:endParaRPr lang="en-US"/>
        </a:p>
      </dgm:t>
    </dgm:pt>
    <dgm:pt modelId="{F930A070-679C-4D0D-B59A-10498D75AAEE}" type="sibTrans" cxnId="{5E31CB88-9081-4F94-8E5D-9148EFE30922}">
      <dgm:prSet/>
      <dgm:spPr/>
      <dgm:t>
        <a:bodyPr/>
        <a:lstStyle/>
        <a:p>
          <a:endParaRPr lang="en-US"/>
        </a:p>
      </dgm:t>
    </dgm:pt>
    <dgm:pt modelId="{04135587-426A-4736-98B5-A31321787605}">
      <dgm:prSet/>
      <dgm:spPr/>
      <dgm:t>
        <a:bodyPr/>
        <a:lstStyle/>
        <a:p>
          <a:r>
            <a:rPr lang="en-US" b="1" dirty="0">
              <a:latin typeface="Arial" panose="020B0604020202020204" pitchFamily="34" charset="0"/>
              <a:cs typeface="Arial" panose="020B0604020202020204" pitchFamily="34" charset="0"/>
            </a:rPr>
            <a:t>Sponsor’s Responsibilities</a:t>
          </a:r>
          <a:endParaRPr lang="en-US" dirty="0">
            <a:latin typeface="Arial" panose="020B0604020202020204" pitchFamily="34" charset="0"/>
            <a:cs typeface="Arial" panose="020B0604020202020204" pitchFamily="34" charset="0"/>
          </a:endParaRPr>
        </a:p>
      </dgm:t>
    </dgm:pt>
    <dgm:pt modelId="{5FBA11D3-A013-4588-8ACE-C62185AD281B}" type="parTrans" cxnId="{03CF406A-3064-41E4-B6AD-BB3C29004C1D}">
      <dgm:prSet/>
      <dgm:spPr/>
      <dgm:t>
        <a:bodyPr/>
        <a:lstStyle/>
        <a:p>
          <a:endParaRPr lang="en-US"/>
        </a:p>
      </dgm:t>
    </dgm:pt>
    <dgm:pt modelId="{37ADC4F2-2013-4B28-B2E9-2D234B3EC686}" type="sibTrans" cxnId="{03CF406A-3064-41E4-B6AD-BB3C29004C1D}">
      <dgm:prSet/>
      <dgm:spPr/>
      <dgm:t>
        <a:bodyPr/>
        <a:lstStyle/>
        <a:p>
          <a:endParaRPr lang="en-US"/>
        </a:p>
      </dgm:t>
    </dgm:pt>
    <dgm:pt modelId="{4F69E303-DCE0-4154-9A6A-D5B3C673F76B}">
      <dgm:prSet/>
      <dgm:spPr/>
      <dgm:t>
        <a:bodyPr/>
        <a:lstStyle/>
        <a:p>
          <a:r>
            <a:rPr lang="en-US" b="1" dirty="0">
              <a:latin typeface="Arial" panose="020B0604020202020204" pitchFamily="34" charset="0"/>
              <a:cs typeface="Arial" panose="020B0604020202020204" pitchFamily="34" charset="0"/>
            </a:rPr>
            <a:t>According to the following regulations and guidance</a:t>
          </a:r>
          <a:endParaRPr lang="en-US" dirty="0">
            <a:latin typeface="Arial" panose="020B0604020202020204" pitchFamily="34" charset="0"/>
            <a:cs typeface="Arial" panose="020B0604020202020204" pitchFamily="34" charset="0"/>
          </a:endParaRPr>
        </a:p>
      </dgm:t>
    </dgm:pt>
    <dgm:pt modelId="{A2BE67E5-952B-4D50-8CF4-50E5C367993B}" type="parTrans" cxnId="{CED393FE-3212-43AD-9C4B-60977CE6B4B7}">
      <dgm:prSet/>
      <dgm:spPr/>
      <dgm:t>
        <a:bodyPr/>
        <a:lstStyle/>
        <a:p>
          <a:endParaRPr lang="en-US"/>
        </a:p>
      </dgm:t>
    </dgm:pt>
    <dgm:pt modelId="{E29DCE72-4827-49E9-B972-A0AA851F26A4}" type="sibTrans" cxnId="{CED393FE-3212-43AD-9C4B-60977CE6B4B7}">
      <dgm:prSet/>
      <dgm:spPr/>
      <dgm:t>
        <a:bodyPr/>
        <a:lstStyle/>
        <a:p>
          <a:endParaRPr lang="en-US"/>
        </a:p>
      </dgm:t>
    </dgm:pt>
    <dgm:pt modelId="{6D3BCDEF-D60A-45C3-A717-F08AAC984CDC}">
      <dgm:prSet/>
      <dgm:spPr/>
      <dgm:t>
        <a:bodyPr/>
        <a:lstStyle/>
        <a:p>
          <a:r>
            <a:rPr lang="en-US" b="1" dirty="0">
              <a:latin typeface="Arial" panose="020B0604020202020204" pitchFamily="34" charset="0"/>
              <a:cs typeface="Arial" panose="020B0604020202020204" pitchFamily="34" charset="0"/>
            </a:rPr>
            <a:t>ICH GCP E6 (R2)</a:t>
          </a:r>
          <a:endParaRPr lang="en-US" dirty="0">
            <a:latin typeface="Arial" panose="020B0604020202020204" pitchFamily="34" charset="0"/>
            <a:cs typeface="Arial" panose="020B0604020202020204" pitchFamily="34" charset="0"/>
          </a:endParaRPr>
        </a:p>
      </dgm:t>
    </dgm:pt>
    <dgm:pt modelId="{0BF0D9E1-32AB-4E6D-AED1-ECF64381B6C4}" type="parTrans" cxnId="{3E8B1ED8-B0B0-4685-AD8E-ED6222F9D05B}">
      <dgm:prSet/>
      <dgm:spPr/>
      <dgm:t>
        <a:bodyPr/>
        <a:lstStyle/>
        <a:p>
          <a:endParaRPr lang="en-US"/>
        </a:p>
      </dgm:t>
    </dgm:pt>
    <dgm:pt modelId="{FC15B3B4-7673-4A5B-BD4D-3A609D2536B9}" type="sibTrans" cxnId="{3E8B1ED8-B0B0-4685-AD8E-ED6222F9D05B}">
      <dgm:prSet/>
      <dgm:spPr/>
      <dgm:t>
        <a:bodyPr/>
        <a:lstStyle/>
        <a:p>
          <a:endParaRPr lang="en-US"/>
        </a:p>
      </dgm:t>
    </dgm:pt>
    <dgm:pt modelId="{763C0922-993A-4089-AC66-E93925127F05}">
      <dgm:prSet/>
      <dgm:spPr/>
      <dgm:t>
        <a:bodyPr/>
        <a:lstStyle/>
        <a:p>
          <a:r>
            <a:rPr lang="en-US" b="1" dirty="0">
              <a:latin typeface="Arial" panose="020B0604020202020204" pitchFamily="34" charset="0"/>
              <a:cs typeface="Arial" panose="020B0604020202020204" pitchFamily="34" charset="0"/>
            </a:rPr>
            <a:t>21 CFR 312 </a:t>
          </a:r>
        </a:p>
      </dgm:t>
    </dgm:pt>
    <dgm:pt modelId="{E31D44F7-EF6B-4660-BB28-F6D17DB8C50F}" type="parTrans" cxnId="{57FCBD13-CAC5-45A9-ACBE-D477FD2F26A9}">
      <dgm:prSet/>
      <dgm:spPr/>
      <dgm:t>
        <a:bodyPr/>
        <a:lstStyle/>
        <a:p>
          <a:endParaRPr lang="en-US"/>
        </a:p>
      </dgm:t>
    </dgm:pt>
    <dgm:pt modelId="{A5909296-03B6-4EE0-ADC2-50D94E76BE9A}" type="sibTrans" cxnId="{57FCBD13-CAC5-45A9-ACBE-D477FD2F26A9}">
      <dgm:prSet/>
      <dgm:spPr/>
      <dgm:t>
        <a:bodyPr/>
        <a:lstStyle/>
        <a:p>
          <a:endParaRPr lang="en-US"/>
        </a:p>
      </dgm:t>
    </dgm:pt>
    <dgm:pt modelId="{6B129921-E5A8-4EF2-B2A0-DD492C45CF79}" type="pres">
      <dgm:prSet presAssocID="{916A5C6E-018D-4764-BC21-081F2D72A4D1}" presName="root" presStyleCnt="0">
        <dgm:presLayoutVars>
          <dgm:dir/>
          <dgm:resizeHandles val="exact"/>
        </dgm:presLayoutVars>
      </dgm:prSet>
      <dgm:spPr/>
    </dgm:pt>
    <dgm:pt modelId="{97084B05-278F-47F4-8D23-3ED09312C54E}" type="pres">
      <dgm:prSet presAssocID="{CBD9853D-9551-4464-8B3D-2B0D7F055ACB}" presName="compNode" presStyleCnt="0"/>
      <dgm:spPr/>
    </dgm:pt>
    <dgm:pt modelId="{03907750-F654-497F-A09B-9B0FAA00B002}" type="pres">
      <dgm:prSet presAssocID="{CBD9853D-9551-4464-8B3D-2B0D7F055ACB}" presName="bgRect" presStyleLbl="bgShp" presStyleIdx="0" presStyleCnt="3"/>
      <dgm:spPr/>
    </dgm:pt>
    <dgm:pt modelId="{571B71E3-E8B5-4E61-9622-3FD4D4D26A0F}" type="pres">
      <dgm:prSet presAssocID="{CBD9853D-9551-4464-8B3D-2B0D7F055AC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05777C2F-5DA8-49C0-B6A4-9379B2884006}" type="pres">
      <dgm:prSet presAssocID="{CBD9853D-9551-4464-8B3D-2B0D7F055ACB}" presName="spaceRect" presStyleCnt="0"/>
      <dgm:spPr/>
    </dgm:pt>
    <dgm:pt modelId="{EA0CD819-AFED-4DAA-A151-E55A124E0B77}" type="pres">
      <dgm:prSet presAssocID="{CBD9853D-9551-4464-8B3D-2B0D7F055ACB}" presName="parTx" presStyleLbl="revTx" presStyleIdx="0" presStyleCnt="4">
        <dgm:presLayoutVars>
          <dgm:chMax val="0"/>
          <dgm:chPref val="0"/>
        </dgm:presLayoutVars>
      </dgm:prSet>
      <dgm:spPr/>
    </dgm:pt>
    <dgm:pt modelId="{7CB26EE3-256B-44F9-9112-890081465C2B}" type="pres">
      <dgm:prSet presAssocID="{F930A070-679C-4D0D-B59A-10498D75AAEE}" presName="sibTrans" presStyleCnt="0"/>
      <dgm:spPr/>
    </dgm:pt>
    <dgm:pt modelId="{B84DF663-2D4A-4EB0-8CA1-0C2BF032ADCD}" type="pres">
      <dgm:prSet presAssocID="{04135587-426A-4736-98B5-A31321787605}" presName="compNode" presStyleCnt="0"/>
      <dgm:spPr/>
    </dgm:pt>
    <dgm:pt modelId="{8B34FEFF-C343-469B-B7C0-50D2F8B22F3F}" type="pres">
      <dgm:prSet presAssocID="{04135587-426A-4736-98B5-A31321787605}" presName="bgRect" presStyleLbl="bgShp" presStyleIdx="1" presStyleCnt="3"/>
      <dgm:spPr/>
    </dgm:pt>
    <dgm:pt modelId="{88CDA84E-CA35-4AC7-87B0-65C9E63FEB90}" type="pres">
      <dgm:prSet presAssocID="{04135587-426A-4736-98B5-A3132178760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FDA2047C-B185-46BC-9B0D-1E30807CA2E9}" type="pres">
      <dgm:prSet presAssocID="{04135587-426A-4736-98B5-A31321787605}" presName="spaceRect" presStyleCnt="0"/>
      <dgm:spPr/>
    </dgm:pt>
    <dgm:pt modelId="{B0B756D3-FD8D-4074-8180-B096AF5984C9}" type="pres">
      <dgm:prSet presAssocID="{04135587-426A-4736-98B5-A31321787605}" presName="parTx" presStyleLbl="revTx" presStyleIdx="1" presStyleCnt="4">
        <dgm:presLayoutVars>
          <dgm:chMax val="0"/>
          <dgm:chPref val="0"/>
        </dgm:presLayoutVars>
      </dgm:prSet>
      <dgm:spPr/>
    </dgm:pt>
    <dgm:pt modelId="{4CF55819-F16B-4466-AE36-60D452035742}" type="pres">
      <dgm:prSet presAssocID="{37ADC4F2-2013-4B28-B2E9-2D234B3EC686}" presName="sibTrans" presStyleCnt="0"/>
      <dgm:spPr/>
    </dgm:pt>
    <dgm:pt modelId="{CA570DB5-73EE-4CF7-B0DB-BFF7B15779D2}" type="pres">
      <dgm:prSet presAssocID="{4F69E303-DCE0-4154-9A6A-D5B3C673F76B}" presName="compNode" presStyleCnt="0"/>
      <dgm:spPr/>
    </dgm:pt>
    <dgm:pt modelId="{B98C7471-C99C-4024-A94A-116FBDC50A55}" type="pres">
      <dgm:prSet presAssocID="{4F69E303-DCE0-4154-9A6A-D5B3C673F76B}" presName="bgRect" presStyleLbl="bgShp" presStyleIdx="2" presStyleCnt="3"/>
      <dgm:spPr/>
    </dgm:pt>
    <dgm:pt modelId="{1E49D9A8-E5FB-4F83-B6F1-704EA590E0D4}" type="pres">
      <dgm:prSet presAssocID="{4F69E303-DCE0-4154-9A6A-D5B3C673F76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5702D7A7-7BAB-454B-AD74-736B20DB1813}" type="pres">
      <dgm:prSet presAssocID="{4F69E303-DCE0-4154-9A6A-D5B3C673F76B}" presName="spaceRect" presStyleCnt="0"/>
      <dgm:spPr/>
    </dgm:pt>
    <dgm:pt modelId="{7851E5F2-CA95-43B4-9D3C-27B78DB9DED9}" type="pres">
      <dgm:prSet presAssocID="{4F69E303-DCE0-4154-9A6A-D5B3C673F76B}" presName="parTx" presStyleLbl="revTx" presStyleIdx="2" presStyleCnt="4">
        <dgm:presLayoutVars>
          <dgm:chMax val="0"/>
          <dgm:chPref val="0"/>
        </dgm:presLayoutVars>
      </dgm:prSet>
      <dgm:spPr/>
    </dgm:pt>
    <dgm:pt modelId="{6EFFD03C-478C-43B2-A61C-489C13F1FE8A}" type="pres">
      <dgm:prSet presAssocID="{4F69E303-DCE0-4154-9A6A-D5B3C673F76B}" presName="desTx" presStyleLbl="revTx" presStyleIdx="3" presStyleCnt="4">
        <dgm:presLayoutVars/>
      </dgm:prSet>
      <dgm:spPr/>
    </dgm:pt>
  </dgm:ptLst>
  <dgm:cxnLst>
    <dgm:cxn modelId="{133E5E07-94BF-4592-8BCC-B6B39AF32160}" type="presOf" srcId="{CBD9853D-9551-4464-8B3D-2B0D7F055ACB}" destId="{EA0CD819-AFED-4DAA-A151-E55A124E0B77}" srcOrd="0" destOrd="0" presId="urn:microsoft.com/office/officeart/2018/2/layout/IconVerticalSolidList"/>
    <dgm:cxn modelId="{57FCBD13-CAC5-45A9-ACBE-D477FD2F26A9}" srcId="{4F69E303-DCE0-4154-9A6A-D5B3C673F76B}" destId="{763C0922-993A-4089-AC66-E93925127F05}" srcOrd="1" destOrd="0" parTransId="{E31D44F7-EF6B-4660-BB28-F6D17DB8C50F}" sibTransId="{A5909296-03B6-4EE0-ADC2-50D94E76BE9A}"/>
    <dgm:cxn modelId="{03CF406A-3064-41E4-B6AD-BB3C29004C1D}" srcId="{916A5C6E-018D-4764-BC21-081F2D72A4D1}" destId="{04135587-426A-4736-98B5-A31321787605}" srcOrd="1" destOrd="0" parTransId="{5FBA11D3-A013-4588-8ACE-C62185AD281B}" sibTransId="{37ADC4F2-2013-4B28-B2E9-2D234B3EC686}"/>
    <dgm:cxn modelId="{5E31CB88-9081-4F94-8E5D-9148EFE30922}" srcId="{916A5C6E-018D-4764-BC21-081F2D72A4D1}" destId="{CBD9853D-9551-4464-8B3D-2B0D7F055ACB}" srcOrd="0" destOrd="0" parTransId="{C6C73646-8EBD-4E63-9F2A-296865F1700C}" sibTransId="{F930A070-679C-4D0D-B59A-10498D75AAEE}"/>
    <dgm:cxn modelId="{922827A0-5B92-4F53-BF8D-FF6AC0E4C2D5}" type="presOf" srcId="{6D3BCDEF-D60A-45C3-A717-F08AAC984CDC}" destId="{6EFFD03C-478C-43B2-A61C-489C13F1FE8A}" srcOrd="0" destOrd="0" presId="urn:microsoft.com/office/officeart/2018/2/layout/IconVerticalSolidList"/>
    <dgm:cxn modelId="{22002CB2-1C6A-48E3-9351-4450E1BA2BD3}" type="presOf" srcId="{916A5C6E-018D-4764-BC21-081F2D72A4D1}" destId="{6B129921-E5A8-4EF2-B2A0-DD492C45CF79}" srcOrd="0" destOrd="0" presId="urn:microsoft.com/office/officeart/2018/2/layout/IconVerticalSolidList"/>
    <dgm:cxn modelId="{5B9C64B5-6AFC-4790-951C-03DE9BE3DC01}" type="presOf" srcId="{4F69E303-DCE0-4154-9A6A-D5B3C673F76B}" destId="{7851E5F2-CA95-43B4-9D3C-27B78DB9DED9}" srcOrd="0" destOrd="0" presId="urn:microsoft.com/office/officeart/2018/2/layout/IconVerticalSolidList"/>
    <dgm:cxn modelId="{67C494C3-4EED-4E16-8AEC-E5341721D5CF}" type="presOf" srcId="{04135587-426A-4736-98B5-A31321787605}" destId="{B0B756D3-FD8D-4074-8180-B096AF5984C9}" srcOrd="0" destOrd="0" presId="urn:microsoft.com/office/officeart/2018/2/layout/IconVerticalSolidList"/>
    <dgm:cxn modelId="{725579D2-F269-4A26-864E-AE95E5A26F13}" type="presOf" srcId="{763C0922-993A-4089-AC66-E93925127F05}" destId="{6EFFD03C-478C-43B2-A61C-489C13F1FE8A}" srcOrd="0" destOrd="1" presId="urn:microsoft.com/office/officeart/2018/2/layout/IconVerticalSolidList"/>
    <dgm:cxn modelId="{3E8B1ED8-B0B0-4685-AD8E-ED6222F9D05B}" srcId="{4F69E303-DCE0-4154-9A6A-D5B3C673F76B}" destId="{6D3BCDEF-D60A-45C3-A717-F08AAC984CDC}" srcOrd="0" destOrd="0" parTransId="{0BF0D9E1-32AB-4E6D-AED1-ECF64381B6C4}" sibTransId="{FC15B3B4-7673-4A5B-BD4D-3A609D2536B9}"/>
    <dgm:cxn modelId="{CED393FE-3212-43AD-9C4B-60977CE6B4B7}" srcId="{916A5C6E-018D-4764-BC21-081F2D72A4D1}" destId="{4F69E303-DCE0-4154-9A6A-D5B3C673F76B}" srcOrd="2" destOrd="0" parTransId="{A2BE67E5-952B-4D50-8CF4-50E5C367993B}" sibTransId="{E29DCE72-4827-49E9-B972-A0AA851F26A4}"/>
    <dgm:cxn modelId="{1E5582D0-7670-41AF-9C43-C9B8074FB33F}" type="presParOf" srcId="{6B129921-E5A8-4EF2-B2A0-DD492C45CF79}" destId="{97084B05-278F-47F4-8D23-3ED09312C54E}" srcOrd="0" destOrd="0" presId="urn:microsoft.com/office/officeart/2018/2/layout/IconVerticalSolidList"/>
    <dgm:cxn modelId="{0F9E850E-B53B-49A1-AC2A-1566F6CB404B}" type="presParOf" srcId="{97084B05-278F-47F4-8D23-3ED09312C54E}" destId="{03907750-F654-497F-A09B-9B0FAA00B002}" srcOrd="0" destOrd="0" presId="urn:microsoft.com/office/officeart/2018/2/layout/IconVerticalSolidList"/>
    <dgm:cxn modelId="{2A13C502-C7D5-43DA-B518-3CD80FDF28E3}" type="presParOf" srcId="{97084B05-278F-47F4-8D23-3ED09312C54E}" destId="{571B71E3-E8B5-4E61-9622-3FD4D4D26A0F}" srcOrd="1" destOrd="0" presId="urn:microsoft.com/office/officeart/2018/2/layout/IconVerticalSolidList"/>
    <dgm:cxn modelId="{58476368-F747-4F5B-B5A6-7B4D8CE659C3}" type="presParOf" srcId="{97084B05-278F-47F4-8D23-3ED09312C54E}" destId="{05777C2F-5DA8-49C0-B6A4-9379B2884006}" srcOrd="2" destOrd="0" presId="urn:microsoft.com/office/officeart/2018/2/layout/IconVerticalSolidList"/>
    <dgm:cxn modelId="{9CCC756B-9EF4-4096-B499-D820CEDB11BB}" type="presParOf" srcId="{97084B05-278F-47F4-8D23-3ED09312C54E}" destId="{EA0CD819-AFED-4DAA-A151-E55A124E0B77}" srcOrd="3" destOrd="0" presId="urn:microsoft.com/office/officeart/2018/2/layout/IconVerticalSolidList"/>
    <dgm:cxn modelId="{F3E99770-263D-463F-ADF9-5F028C9CA05D}" type="presParOf" srcId="{6B129921-E5A8-4EF2-B2A0-DD492C45CF79}" destId="{7CB26EE3-256B-44F9-9112-890081465C2B}" srcOrd="1" destOrd="0" presId="urn:microsoft.com/office/officeart/2018/2/layout/IconVerticalSolidList"/>
    <dgm:cxn modelId="{7177BA14-9BB0-4B49-B07B-34241022F786}" type="presParOf" srcId="{6B129921-E5A8-4EF2-B2A0-DD492C45CF79}" destId="{B84DF663-2D4A-4EB0-8CA1-0C2BF032ADCD}" srcOrd="2" destOrd="0" presId="urn:microsoft.com/office/officeart/2018/2/layout/IconVerticalSolidList"/>
    <dgm:cxn modelId="{DB3B0DD3-EB67-4521-AD20-C1739B246743}" type="presParOf" srcId="{B84DF663-2D4A-4EB0-8CA1-0C2BF032ADCD}" destId="{8B34FEFF-C343-469B-B7C0-50D2F8B22F3F}" srcOrd="0" destOrd="0" presId="urn:microsoft.com/office/officeart/2018/2/layout/IconVerticalSolidList"/>
    <dgm:cxn modelId="{EEB1DDE8-B7C9-483B-8D21-818C0BCA805B}" type="presParOf" srcId="{B84DF663-2D4A-4EB0-8CA1-0C2BF032ADCD}" destId="{88CDA84E-CA35-4AC7-87B0-65C9E63FEB90}" srcOrd="1" destOrd="0" presId="urn:microsoft.com/office/officeart/2018/2/layout/IconVerticalSolidList"/>
    <dgm:cxn modelId="{FD6C9B97-5BF1-423B-B3D7-30DF8AB993BA}" type="presParOf" srcId="{B84DF663-2D4A-4EB0-8CA1-0C2BF032ADCD}" destId="{FDA2047C-B185-46BC-9B0D-1E30807CA2E9}" srcOrd="2" destOrd="0" presId="urn:microsoft.com/office/officeart/2018/2/layout/IconVerticalSolidList"/>
    <dgm:cxn modelId="{00169F01-E173-431F-8CBF-F76157BBE83D}" type="presParOf" srcId="{B84DF663-2D4A-4EB0-8CA1-0C2BF032ADCD}" destId="{B0B756D3-FD8D-4074-8180-B096AF5984C9}" srcOrd="3" destOrd="0" presId="urn:microsoft.com/office/officeart/2018/2/layout/IconVerticalSolidList"/>
    <dgm:cxn modelId="{16DC2AE3-05D6-4092-BB12-8C74CA335164}" type="presParOf" srcId="{6B129921-E5A8-4EF2-B2A0-DD492C45CF79}" destId="{4CF55819-F16B-4466-AE36-60D452035742}" srcOrd="3" destOrd="0" presId="urn:microsoft.com/office/officeart/2018/2/layout/IconVerticalSolidList"/>
    <dgm:cxn modelId="{29BF48DC-B940-4FB3-9BBC-B04425E3B594}" type="presParOf" srcId="{6B129921-E5A8-4EF2-B2A0-DD492C45CF79}" destId="{CA570DB5-73EE-4CF7-B0DB-BFF7B15779D2}" srcOrd="4" destOrd="0" presId="urn:microsoft.com/office/officeart/2018/2/layout/IconVerticalSolidList"/>
    <dgm:cxn modelId="{7819FBAE-08D1-45CA-A8F6-6D69433EB9A0}" type="presParOf" srcId="{CA570DB5-73EE-4CF7-B0DB-BFF7B15779D2}" destId="{B98C7471-C99C-4024-A94A-116FBDC50A55}" srcOrd="0" destOrd="0" presId="urn:microsoft.com/office/officeart/2018/2/layout/IconVerticalSolidList"/>
    <dgm:cxn modelId="{57A3CE94-19FE-45A1-97BE-679878E52F1F}" type="presParOf" srcId="{CA570DB5-73EE-4CF7-B0DB-BFF7B15779D2}" destId="{1E49D9A8-E5FB-4F83-B6F1-704EA590E0D4}" srcOrd="1" destOrd="0" presId="urn:microsoft.com/office/officeart/2018/2/layout/IconVerticalSolidList"/>
    <dgm:cxn modelId="{B788784C-B611-4EA9-9B31-E7D18546B89E}" type="presParOf" srcId="{CA570DB5-73EE-4CF7-B0DB-BFF7B15779D2}" destId="{5702D7A7-7BAB-454B-AD74-736B20DB1813}" srcOrd="2" destOrd="0" presId="urn:microsoft.com/office/officeart/2018/2/layout/IconVerticalSolidList"/>
    <dgm:cxn modelId="{7567C842-EAF7-40D7-B347-B67C871C84B1}" type="presParOf" srcId="{CA570DB5-73EE-4CF7-B0DB-BFF7B15779D2}" destId="{7851E5F2-CA95-43B4-9D3C-27B78DB9DED9}" srcOrd="3" destOrd="0" presId="urn:microsoft.com/office/officeart/2018/2/layout/IconVerticalSolidList"/>
    <dgm:cxn modelId="{D5655A06-D7B4-41DE-845C-32C99C74BD10}" type="presParOf" srcId="{CA570DB5-73EE-4CF7-B0DB-BFF7B15779D2}" destId="{6EFFD03C-478C-43B2-A61C-489C13F1FE8A}"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C9B9BEA-EBE2-4BE9-80B4-1E3E62C48D9C}"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69BBFD94-E2D8-49C9-9E92-148A952A4469}">
      <dgm:prSet custT="1"/>
      <dgm:spPr/>
      <dgm:t>
        <a:bodyPr/>
        <a:lstStyle/>
        <a:p>
          <a:r>
            <a:rPr lang="en-US" sz="1800" b="1" dirty="0">
              <a:latin typeface="Arial" panose="020B0604020202020204" pitchFamily="34" charset="0"/>
              <a:cs typeface="Arial" panose="020B0604020202020204" pitchFamily="34" charset="0"/>
            </a:rPr>
            <a:t>The investigator/institution should conduct the trial in compliance with the protocol agreed to by the sponsor and, if required, by the regulatory authority(</a:t>
          </a:r>
          <a:r>
            <a:rPr lang="en-US" sz="1800" b="1" dirty="0" err="1">
              <a:latin typeface="Arial" panose="020B0604020202020204" pitchFamily="34" charset="0"/>
              <a:cs typeface="Arial" panose="020B0604020202020204" pitchFamily="34" charset="0"/>
            </a:rPr>
            <a:t>ies</a:t>
          </a:r>
          <a:r>
            <a:rPr lang="en-US" sz="1800" b="1" dirty="0">
              <a:latin typeface="Arial" panose="020B0604020202020204" pitchFamily="34" charset="0"/>
              <a:cs typeface="Arial" panose="020B0604020202020204" pitchFamily="34" charset="0"/>
            </a:rPr>
            <a:t>), and which was given approval/favorable opinion by the IRB/IEC. The investigator/institution and the sponsor should sign the protocol, or an alternative contract, to confirm agreement</a:t>
          </a:r>
          <a:endParaRPr lang="en-US" sz="1800" dirty="0">
            <a:latin typeface="Arial" panose="020B0604020202020204" pitchFamily="34" charset="0"/>
            <a:cs typeface="Arial" panose="020B0604020202020204" pitchFamily="34" charset="0"/>
          </a:endParaRPr>
        </a:p>
      </dgm:t>
    </dgm:pt>
    <dgm:pt modelId="{EEED41FA-0191-42CB-AAD5-090E4E6F981C}" type="parTrans" cxnId="{53C1CADB-F0D2-4742-B771-6BEC9D02FD55}">
      <dgm:prSet/>
      <dgm:spPr/>
      <dgm:t>
        <a:bodyPr/>
        <a:lstStyle/>
        <a:p>
          <a:endParaRPr lang="en-US"/>
        </a:p>
      </dgm:t>
    </dgm:pt>
    <dgm:pt modelId="{BD7B80EA-A8BF-4B14-BAE0-DB3A9B5F9591}" type="sibTrans" cxnId="{53C1CADB-F0D2-4742-B771-6BEC9D02FD55}">
      <dgm:prSet/>
      <dgm:spPr/>
      <dgm:t>
        <a:bodyPr/>
        <a:lstStyle/>
        <a:p>
          <a:endParaRPr lang="en-US"/>
        </a:p>
      </dgm:t>
    </dgm:pt>
    <dgm:pt modelId="{E2416AED-1A09-4BA6-A660-F844DA527F32}">
      <dgm:prSet custT="1"/>
      <dgm:spPr/>
      <dgm:t>
        <a:bodyPr/>
        <a:lstStyle/>
        <a:p>
          <a:r>
            <a:rPr lang="en-US" sz="1800" b="1">
              <a:latin typeface="Arial" panose="020B0604020202020204" pitchFamily="34" charset="0"/>
              <a:cs typeface="Arial" panose="020B0604020202020204" pitchFamily="34" charset="0"/>
            </a:rPr>
            <a:t>The investigator should not implement any deviation from, or changes of, the protocol without agreement by the sponsor and prior review and documented approval/favorable opinion from the IRB/IEC of an amendment, except where necessary to eliminate an immediate hazard(s) to trial subjects, or when the change(s) involves only logistical or administrative aspects of the trial (e.g., change in monitor(s), change of telephone number(s))</a:t>
          </a:r>
          <a:endParaRPr lang="en-US" sz="1800">
            <a:latin typeface="Arial" panose="020B0604020202020204" pitchFamily="34" charset="0"/>
            <a:cs typeface="Arial" panose="020B0604020202020204" pitchFamily="34" charset="0"/>
          </a:endParaRPr>
        </a:p>
      </dgm:t>
    </dgm:pt>
    <dgm:pt modelId="{78D74AE3-157D-4DF1-802F-7DD3A271F1B8}" type="parTrans" cxnId="{E41B346A-6CFC-4C43-B5BF-DFA90150C93F}">
      <dgm:prSet/>
      <dgm:spPr/>
      <dgm:t>
        <a:bodyPr/>
        <a:lstStyle/>
        <a:p>
          <a:endParaRPr lang="en-US"/>
        </a:p>
      </dgm:t>
    </dgm:pt>
    <dgm:pt modelId="{1BC7110D-FA5C-4963-B59A-970F73301758}" type="sibTrans" cxnId="{E41B346A-6CFC-4C43-B5BF-DFA90150C93F}">
      <dgm:prSet/>
      <dgm:spPr/>
      <dgm:t>
        <a:bodyPr/>
        <a:lstStyle/>
        <a:p>
          <a:endParaRPr lang="en-US"/>
        </a:p>
      </dgm:t>
    </dgm:pt>
    <dgm:pt modelId="{F943AE3B-DF4A-4950-8281-47FDBA6DF147}" type="pres">
      <dgm:prSet presAssocID="{2C9B9BEA-EBE2-4BE9-80B4-1E3E62C48D9C}" presName="linear" presStyleCnt="0">
        <dgm:presLayoutVars>
          <dgm:animLvl val="lvl"/>
          <dgm:resizeHandles val="exact"/>
        </dgm:presLayoutVars>
      </dgm:prSet>
      <dgm:spPr/>
    </dgm:pt>
    <dgm:pt modelId="{D8F6857F-7006-45A2-A046-A7184DCB1750}" type="pres">
      <dgm:prSet presAssocID="{69BBFD94-E2D8-49C9-9E92-148A952A4469}" presName="parentText" presStyleLbl="node1" presStyleIdx="0" presStyleCnt="2">
        <dgm:presLayoutVars>
          <dgm:chMax val="0"/>
          <dgm:bulletEnabled val="1"/>
        </dgm:presLayoutVars>
      </dgm:prSet>
      <dgm:spPr/>
    </dgm:pt>
    <dgm:pt modelId="{1E8685E2-C522-48B0-89D6-DE6BE2C108D8}" type="pres">
      <dgm:prSet presAssocID="{BD7B80EA-A8BF-4B14-BAE0-DB3A9B5F9591}" presName="spacer" presStyleCnt="0"/>
      <dgm:spPr/>
    </dgm:pt>
    <dgm:pt modelId="{DD2F7143-1F0E-4400-A507-BB3384AA7E85}" type="pres">
      <dgm:prSet presAssocID="{E2416AED-1A09-4BA6-A660-F844DA527F32}" presName="parentText" presStyleLbl="node1" presStyleIdx="1" presStyleCnt="2">
        <dgm:presLayoutVars>
          <dgm:chMax val="0"/>
          <dgm:bulletEnabled val="1"/>
        </dgm:presLayoutVars>
      </dgm:prSet>
      <dgm:spPr/>
    </dgm:pt>
  </dgm:ptLst>
  <dgm:cxnLst>
    <dgm:cxn modelId="{E41B346A-6CFC-4C43-B5BF-DFA90150C93F}" srcId="{2C9B9BEA-EBE2-4BE9-80B4-1E3E62C48D9C}" destId="{E2416AED-1A09-4BA6-A660-F844DA527F32}" srcOrd="1" destOrd="0" parTransId="{78D74AE3-157D-4DF1-802F-7DD3A271F1B8}" sibTransId="{1BC7110D-FA5C-4963-B59A-970F73301758}"/>
    <dgm:cxn modelId="{35B6DC9C-5422-4F8E-BFFB-90853CAA1BD8}" type="presOf" srcId="{2C9B9BEA-EBE2-4BE9-80B4-1E3E62C48D9C}" destId="{F943AE3B-DF4A-4950-8281-47FDBA6DF147}" srcOrd="0" destOrd="0" presId="urn:microsoft.com/office/officeart/2005/8/layout/vList2"/>
    <dgm:cxn modelId="{ED1FCEC7-9D3F-4AF4-95C9-BA1DBF7E91F0}" type="presOf" srcId="{E2416AED-1A09-4BA6-A660-F844DA527F32}" destId="{DD2F7143-1F0E-4400-A507-BB3384AA7E85}" srcOrd="0" destOrd="0" presId="urn:microsoft.com/office/officeart/2005/8/layout/vList2"/>
    <dgm:cxn modelId="{B80E26D2-D1E8-4B30-B620-0523E06C9D60}" type="presOf" srcId="{69BBFD94-E2D8-49C9-9E92-148A952A4469}" destId="{D8F6857F-7006-45A2-A046-A7184DCB1750}" srcOrd="0" destOrd="0" presId="urn:microsoft.com/office/officeart/2005/8/layout/vList2"/>
    <dgm:cxn modelId="{53C1CADB-F0D2-4742-B771-6BEC9D02FD55}" srcId="{2C9B9BEA-EBE2-4BE9-80B4-1E3E62C48D9C}" destId="{69BBFD94-E2D8-49C9-9E92-148A952A4469}" srcOrd="0" destOrd="0" parTransId="{EEED41FA-0191-42CB-AAD5-090E4E6F981C}" sibTransId="{BD7B80EA-A8BF-4B14-BAE0-DB3A9B5F9591}"/>
    <dgm:cxn modelId="{F8FC5701-2388-432F-B31A-EB6A46AFC010}" type="presParOf" srcId="{F943AE3B-DF4A-4950-8281-47FDBA6DF147}" destId="{D8F6857F-7006-45A2-A046-A7184DCB1750}" srcOrd="0" destOrd="0" presId="urn:microsoft.com/office/officeart/2005/8/layout/vList2"/>
    <dgm:cxn modelId="{28220C8A-6FDD-4A3E-A98B-E71A034889D1}" type="presParOf" srcId="{F943AE3B-DF4A-4950-8281-47FDBA6DF147}" destId="{1E8685E2-C522-48B0-89D6-DE6BE2C108D8}" srcOrd="1" destOrd="0" presId="urn:microsoft.com/office/officeart/2005/8/layout/vList2"/>
    <dgm:cxn modelId="{2E3974FC-8C6E-4872-9DD6-BA4AFF011C40}" type="presParOf" srcId="{F943AE3B-DF4A-4950-8281-47FDBA6DF147}" destId="{DD2F7143-1F0E-4400-A507-BB3384AA7E8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67F3D6F-CAE9-4478-8D0C-AF99595DCC2A}"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3B2213A9-BADE-49C7-997B-F4B004D8C82E}">
      <dgm:prSet custT="1"/>
      <dgm:spPr/>
      <dgm:t>
        <a:bodyPr/>
        <a:lstStyle/>
        <a:p>
          <a:r>
            <a:rPr lang="en-US" sz="1800" b="1">
              <a:latin typeface="Arial" panose="020B0604020202020204" pitchFamily="34" charset="0"/>
              <a:cs typeface="Arial" panose="020B0604020202020204" pitchFamily="34" charset="0"/>
            </a:rPr>
            <a:t>The investigator, or person designated by the investigator, should document and explain any deviation from the approved protocol</a:t>
          </a:r>
          <a:endParaRPr lang="en-US" sz="1800">
            <a:latin typeface="Arial" panose="020B0604020202020204" pitchFamily="34" charset="0"/>
            <a:cs typeface="Arial" panose="020B0604020202020204" pitchFamily="34" charset="0"/>
          </a:endParaRPr>
        </a:p>
      </dgm:t>
    </dgm:pt>
    <dgm:pt modelId="{67245F84-1CE6-41F9-A6E5-5632B1F52945}" type="parTrans" cxnId="{F6187F27-9BE1-4F3F-841F-D639B91D49CA}">
      <dgm:prSet/>
      <dgm:spPr/>
      <dgm:t>
        <a:bodyPr/>
        <a:lstStyle/>
        <a:p>
          <a:endParaRPr lang="en-US"/>
        </a:p>
      </dgm:t>
    </dgm:pt>
    <dgm:pt modelId="{CB8AC856-200F-422C-B2BB-5C20DEDC4427}" type="sibTrans" cxnId="{F6187F27-9BE1-4F3F-841F-D639B91D49CA}">
      <dgm:prSet/>
      <dgm:spPr/>
      <dgm:t>
        <a:bodyPr/>
        <a:lstStyle/>
        <a:p>
          <a:endParaRPr lang="en-US"/>
        </a:p>
      </dgm:t>
    </dgm:pt>
    <dgm:pt modelId="{87FEE1C9-CB7A-4D61-B77E-8D32BD94C379}">
      <dgm:prSet custT="1"/>
      <dgm:spPr/>
      <dgm:t>
        <a:bodyPr/>
        <a:lstStyle/>
        <a:p>
          <a:r>
            <a:rPr lang="en-US" sz="1800" b="1">
              <a:latin typeface="Arial" panose="020B0604020202020204" pitchFamily="34" charset="0"/>
              <a:cs typeface="Arial" panose="020B0604020202020204" pitchFamily="34" charset="0"/>
            </a:rPr>
            <a:t>The investigator may implement a deviation from, or a change in, the protocol to eliminate an immediate hazard(s) to trial subjects without prior IRB/IEC approval/favorable opinion. As soon as possible, the implemented deviation or change, the reasons for it, and, if appropriate, the proposed protocol amendment(s) should be submitted: (a) To the IRB/IEC for review and approval/favorable opinion; (b) To the sponsor for agreement and, if required; (c) To the regulatory authority(ies)</a:t>
          </a:r>
          <a:endParaRPr lang="en-US" sz="1800">
            <a:latin typeface="Arial" panose="020B0604020202020204" pitchFamily="34" charset="0"/>
            <a:cs typeface="Arial" panose="020B0604020202020204" pitchFamily="34" charset="0"/>
          </a:endParaRPr>
        </a:p>
      </dgm:t>
    </dgm:pt>
    <dgm:pt modelId="{C42846F5-AE5B-4A90-993C-0DFA3840FE6E}" type="parTrans" cxnId="{619280C4-8EA9-4920-B2B0-0EA30A70911C}">
      <dgm:prSet/>
      <dgm:spPr/>
      <dgm:t>
        <a:bodyPr/>
        <a:lstStyle/>
        <a:p>
          <a:endParaRPr lang="en-US"/>
        </a:p>
      </dgm:t>
    </dgm:pt>
    <dgm:pt modelId="{A91E054B-F137-4EEC-BCD7-77C9489C7986}" type="sibTrans" cxnId="{619280C4-8EA9-4920-B2B0-0EA30A70911C}">
      <dgm:prSet/>
      <dgm:spPr/>
      <dgm:t>
        <a:bodyPr/>
        <a:lstStyle/>
        <a:p>
          <a:endParaRPr lang="en-US"/>
        </a:p>
      </dgm:t>
    </dgm:pt>
    <dgm:pt modelId="{D3B72098-1E14-4499-B525-830B0EB11BEA}" type="pres">
      <dgm:prSet presAssocID="{B67F3D6F-CAE9-4478-8D0C-AF99595DCC2A}" presName="linear" presStyleCnt="0">
        <dgm:presLayoutVars>
          <dgm:animLvl val="lvl"/>
          <dgm:resizeHandles val="exact"/>
        </dgm:presLayoutVars>
      </dgm:prSet>
      <dgm:spPr/>
    </dgm:pt>
    <dgm:pt modelId="{A077E6B1-0A62-4FB9-8325-E5D89A3AE861}" type="pres">
      <dgm:prSet presAssocID="{3B2213A9-BADE-49C7-997B-F4B004D8C82E}" presName="parentText" presStyleLbl="node1" presStyleIdx="0" presStyleCnt="2">
        <dgm:presLayoutVars>
          <dgm:chMax val="0"/>
          <dgm:bulletEnabled val="1"/>
        </dgm:presLayoutVars>
      </dgm:prSet>
      <dgm:spPr/>
    </dgm:pt>
    <dgm:pt modelId="{3B1A6181-61CE-4A8F-80B6-12161C3C4FB8}" type="pres">
      <dgm:prSet presAssocID="{CB8AC856-200F-422C-B2BB-5C20DEDC4427}" presName="spacer" presStyleCnt="0"/>
      <dgm:spPr/>
    </dgm:pt>
    <dgm:pt modelId="{1D618A75-41A9-4E45-8119-4EEB5B0D7A2D}" type="pres">
      <dgm:prSet presAssocID="{87FEE1C9-CB7A-4D61-B77E-8D32BD94C379}" presName="parentText" presStyleLbl="node1" presStyleIdx="1" presStyleCnt="2">
        <dgm:presLayoutVars>
          <dgm:chMax val="0"/>
          <dgm:bulletEnabled val="1"/>
        </dgm:presLayoutVars>
      </dgm:prSet>
      <dgm:spPr/>
    </dgm:pt>
  </dgm:ptLst>
  <dgm:cxnLst>
    <dgm:cxn modelId="{F6187F27-9BE1-4F3F-841F-D639B91D49CA}" srcId="{B67F3D6F-CAE9-4478-8D0C-AF99595DCC2A}" destId="{3B2213A9-BADE-49C7-997B-F4B004D8C82E}" srcOrd="0" destOrd="0" parTransId="{67245F84-1CE6-41F9-A6E5-5632B1F52945}" sibTransId="{CB8AC856-200F-422C-B2BB-5C20DEDC4427}"/>
    <dgm:cxn modelId="{9D495538-4374-44B5-BC48-1C53B6E0C8D5}" type="presOf" srcId="{87FEE1C9-CB7A-4D61-B77E-8D32BD94C379}" destId="{1D618A75-41A9-4E45-8119-4EEB5B0D7A2D}" srcOrd="0" destOrd="0" presId="urn:microsoft.com/office/officeart/2005/8/layout/vList2"/>
    <dgm:cxn modelId="{F969CE5A-CA04-41D0-8719-B669B3EFBCA1}" type="presOf" srcId="{3B2213A9-BADE-49C7-997B-F4B004D8C82E}" destId="{A077E6B1-0A62-4FB9-8325-E5D89A3AE861}" srcOrd="0" destOrd="0" presId="urn:microsoft.com/office/officeart/2005/8/layout/vList2"/>
    <dgm:cxn modelId="{23E6A093-93A8-426D-AB90-3A7106E5E584}" type="presOf" srcId="{B67F3D6F-CAE9-4478-8D0C-AF99595DCC2A}" destId="{D3B72098-1E14-4499-B525-830B0EB11BEA}" srcOrd="0" destOrd="0" presId="urn:microsoft.com/office/officeart/2005/8/layout/vList2"/>
    <dgm:cxn modelId="{619280C4-8EA9-4920-B2B0-0EA30A70911C}" srcId="{B67F3D6F-CAE9-4478-8D0C-AF99595DCC2A}" destId="{87FEE1C9-CB7A-4D61-B77E-8D32BD94C379}" srcOrd="1" destOrd="0" parTransId="{C42846F5-AE5B-4A90-993C-0DFA3840FE6E}" sibTransId="{A91E054B-F137-4EEC-BCD7-77C9489C7986}"/>
    <dgm:cxn modelId="{D3AA327A-1094-48A1-AA83-41212561CCDF}" type="presParOf" srcId="{D3B72098-1E14-4499-B525-830B0EB11BEA}" destId="{A077E6B1-0A62-4FB9-8325-E5D89A3AE861}" srcOrd="0" destOrd="0" presId="urn:microsoft.com/office/officeart/2005/8/layout/vList2"/>
    <dgm:cxn modelId="{9730E221-3D8B-46A0-8295-DDDFD5824D9F}" type="presParOf" srcId="{D3B72098-1E14-4499-B525-830B0EB11BEA}" destId="{3B1A6181-61CE-4A8F-80B6-12161C3C4FB8}" srcOrd="1" destOrd="0" presId="urn:microsoft.com/office/officeart/2005/8/layout/vList2"/>
    <dgm:cxn modelId="{9A37EB58-7E00-404A-B052-B05F91A9546B}" type="presParOf" srcId="{D3B72098-1E14-4499-B525-830B0EB11BEA}" destId="{1D618A75-41A9-4E45-8119-4EEB5B0D7A2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5346E57-035B-4784-B26C-786358698730}"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B1E6E3CB-69C9-4C0E-B331-038EE94C6608}">
      <dgm:prSet custT="1"/>
      <dgm:spPr/>
      <dgm:t>
        <a:bodyPr/>
        <a:lstStyle/>
        <a:p>
          <a:r>
            <a:rPr lang="en-US" sz="1800" b="1" dirty="0">
              <a:latin typeface="Arial" panose="020B0604020202020204" pitchFamily="34" charset="0"/>
              <a:cs typeface="Arial" panose="020B0604020202020204" pitchFamily="34" charset="0"/>
            </a:rPr>
            <a:t>The investigator should follow the trial’s randomization procedures, if any, and should ensure that the code is broken only in accordance with the protocol</a:t>
          </a:r>
          <a:endParaRPr lang="en-US" sz="1800" dirty="0">
            <a:latin typeface="Arial" panose="020B0604020202020204" pitchFamily="34" charset="0"/>
            <a:cs typeface="Arial" panose="020B0604020202020204" pitchFamily="34" charset="0"/>
          </a:endParaRPr>
        </a:p>
      </dgm:t>
    </dgm:pt>
    <dgm:pt modelId="{147AE1AD-7A05-4A93-946D-196CD6B87D24}" type="parTrans" cxnId="{2F1C6280-7A67-4EA6-818B-5B8A3B9C0D1E}">
      <dgm:prSet/>
      <dgm:spPr/>
      <dgm:t>
        <a:bodyPr/>
        <a:lstStyle/>
        <a:p>
          <a:endParaRPr lang="en-US"/>
        </a:p>
      </dgm:t>
    </dgm:pt>
    <dgm:pt modelId="{8F5C3315-6C8A-4871-904E-F27AF21DA765}" type="sibTrans" cxnId="{2F1C6280-7A67-4EA6-818B-5B8A3B9C0D1E}">
      <dgm:prSet/>
      <dgm:spPr/>
      <dgm:t>
        <a:bodyPr/>
        <a:lstStyle/>
        <a:p>
          <a:endParaRPr lang="en-US"/>
        </a:p>
      </dgm:t>
    </dgm:pt>
    <dgm:pt modelId="{6B65E621-C09C-44DB-AE24-AA0B9AD9AD22}">
      <dgm:prSet custT="1"/>
      <dgm:spPr/>
      <dgm:t>
        <a:bodyPr/>
        <a:lstStyle/>
        <a:p>
          <a:r>
            <a:rPr lang="en-US" sz="1800" b="1">
              <a:latin typeface="Arial" panose="020B0604020202020204" pitchFamily="34" charset="0"/>
              <a:cs typeface="Arial" panose="020B0604020202020204" pitchFamily="34" charset="0"/>
            </a:rPr>
            <a:t>If the trial is blinded, the investigator should promptly document and explain to the sponsor any premature unblinding (e.g., accidental unblinding, unblinding due to a serious adverse event) of the investigational product(s)</a:t>
          </a:r>
          <a:endParaRPr lang="en-US" sz="1800">
            <a:latin typeface="Arial" panose="020B0604020202020204" pitchFamily="34" charset="0"/>
            <a:cs typeface="Arial" panose="020B0604020202020204" pitchFamily="34" charset="0"/>
          </a:endParaRPr>
        </a:p>
      </dgm:t>
    </dgm:pt>
    <dgm:pt modelId="{86167561-5B37-4671-ACEB-5A1FDB4913DC}" type="parTrans" cxnId="{425A2B51-71BF-4D0A-B327-CDEE54389943}">
      <dgm:prSet/>
      <dgm:spPr/>
      <dgm:t>
        <a:bodyPr/>
        <a:lstStyle/>
        <a:p>
          <a:endParaRPr lang="en-US"/>
        </a:p>
      </dgm:t>
    </dgm:pt>
    <dgm:pt modelId="{B3565E3A-B84A-4812-B440-C3B8B25CF56D}" type="sibTrans" cxnId="{425A2B51-71BF-4D0A-B327-CDEE54389943}">
      <dgm:prSet/>
      <dgm:spPr/>
      <dgm:t>
        <a:bodyPr/>
        <a:lstStyle/>
        <a:p>
          <a:endParaRPr lang="en-US"/>
        </a:p>
      </dgm:t>
    </dgm:pt>
    <dgm:pt modelId="{D1F94B0B-62D8-483B-8A7B-27CE3E63FEC5}" type="pres">
      <dgm:prSet presAssocID="{55346E57-035B-4784-B26C-786358698730}" presName="linear" presStyleCnt="0">
        <dgm:presLayoutVars>
          <dgm:animLvl val="lvl"/>
          <dgm:resizeHandles val="exact"/>
        </dgm:presLayoutVars>
      </dgm:prSet>
      <dgm:spPr/>
    </dgm:pt>
    <dgm:pt modelId="{8E1B614C-23BA-4BC6-A346-8B2A94CEFAA1}" type="pres">
      <dgm:prSet presAssocID="{B1E6E3CB-69C9-4C0E-B331-038EE94C6608}" presName="parentText" presStyleLbl="node1" presStyleIdx="0" presStyleCnt="2">
        <dgm:presLayoutVars>
          <dgm:chMax val="0"/>
          <dgm:bulletEnabled val="1"/>
        </dgm:presLayoutVars>
      </dgm:prSet>
      <dgm:spPr/>
    </dgm:pt>
    <dgm:pt modelId="{DAFCE29A-3C8A-4A7B-9C92-8C052E7937B9}" type="pres">
      <dgm:prSet presAssocID="{8F5C3315-6C8A-4871-904E-F27AF21DA765}" presName="spacer" presStyleCnt="0"/>
      <dgm:spPr/>
    </dgm:pt>
    <dgm:pt modelId="{E91F9839-B0F4-4C1B-87AD-BC0B8C9487A7}" type="pres">
      <dgm:prSet presAssocID="{6B65E621-C09C-44DB-AE24-AA0B9AD9AD22}" presName="parentText" presStyleLbl="node1" presStyleIdx="1" presStyleCnt="2">
        <dgm:presLayoutVars>
          <dgm:chMax val="0"/>
          <dgm:bulletEnabled val="1"/>
        </dgm:presLayoutVars>
      </dgm:prSet>
      <dgm:spPr/>
    </dgm:pt>
  </dgm:ptLst>
  <dgm:cxnLst>
    <dgm:cxn modelId="{EEEB836E-C0A5-4066-B35B-92BCF20E0178}" type="presOf" srcId="{B1E6E3CB-69C9-4C0E-B331-038EE94C6608}" destId="{8E1B614C-23BA-4BC6-A346-8B2A94CEFAA1}" srcOrd="0" destOrd="0" presId="urn:microsoft.com/office/officeart/2005/8/layout/vList2"/>
    <dgm:cxn modelId="{425A2B51-71BF-4D0A-B327-CDEE54389943}" srcId="{55346E57-035B-4784-B26C-786358698730}" destId="{6B65E621-C09C-44DB-AE24-AA0B9AD9AD22}" srcOrd="1" destOrd="0" parTransId="{86167561-5B37-4671-ACEB-5A1FDB4913DC}" sibTransId="{B3565E3A-B84A-4812-B440-C3B8B25CF56D}"/>
    <dgm:cxn modelId="{2F1C6280-7A67-4EA6-818B-5B8A3B9C0D1E}" srcId="{55346E57-035B-4784-B26C-786358698730}" destId="{B1E6E3CB-69C9-4C0E-B331-038EE94C6608}" srcOrd="0" destOrd="0" parTransId="{147AE1AD-7A05-4A93-946D-196CD6B87D24}" sibTransId="{8F5C3315-6C8A-4871-904E-F27AF21DA765}"/>
    <dgm:cxn modelId="{74F564A4-56C1-49D7-A9AE-50CDE82E182F}" type="presOf" srcId="{6B65E621-C09C-44DB-AE24-AA0B9AD9AD22}" destId="{E91F9839-B0F4-4C1B-87AD-BC0B8C9487A7}" srcOrd="0" destOrd="0" presId="urn:microsoft.com/office/officeart/2005/8/layout/vList2"/>
    <dgm:cxn modelId="{AA2BE3BB-F5AA-43F8-A38A-A29C154FCFDE}" type="presOf" srcId="{55346E57-035B-4784-B26C-786358698730}" destId="{D1F94B0B-62D8-483B-8A7B-27CE3E63FEC5}" srcOrd="0" destOrd="0" presId="urn:microsoft.com/office/officeart/2005/8/layout/vList2"/>
    <dgm:cxn modelId="{DB8563E6-0DEC-4D04-8C2F-B07142AC474C}" type="presParOf" srcId="{D1F94B0B-62D8-483B-8A7B-27CE3E63FEC5}" destId="{8E1B614C-23BA-4BC6-A346-8B2A94CEFAA1}" srcOrd="0" destOrd="0" presId="urn:microsoft.com/office/officeart/2005/8/layout/vList2"/>
    <dgm:cxn modelId="{1E4ABE59-AABE-403A-A1A6-046913BF463E}" type="presParOf" srcId="{D1F94B0B-62D8-483B-8A7B-27CE3E63FEC5}" destId="{DAFCE29A-3C8A-4A7B-9C92-8C052E7937B9}" srcOrd="1" destOrd="0" presId="urn:microsoft.com/office/officeart/2005/8/layout/vList2"/>
    <dgm:cxn modelId="{18987C0F-B736-42CD-AC0B-1E696A6E53DF}" type="presParOf" srcId="{D1F94B0B-62D8-483B-8A7B-27CE3E63FEC5}" destId="{E91F9839-B0F4-4C1B-87AD-BC0B8C9487A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FD909EC-C661-490A-938F-451F3DFE554B}"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47BB0CF4-9D72-42B5-9E9D-4A52878DBDBC}">
      <dgm:prSet custT="1"/>
      <dgm:spPr/>
      <dgm:t>
        <a:bodyPr/>
        <a:lstStyle/>
        <a:p>
          <a:r>
            <a:rPr lang="en-US" sz="1800" b="1" dirty="0">
              <a:latin typeface="Arial" panose="020B0604020202020204" pitchFamily="34" charset="0"/>
              <a:cs typeface="Arial" panose="020B0604020202020204" pitchFamily="34" charset="0"/>
            </a:rPr>
            <a:t>If the trial is prematurely terminated or suspended for any reason, the investigator/institution should promptly inform the trial subjects, should assure appropriate therapy and follow-up for the subjects, and, where required by the applicable regulatory requirement(s), should inform the regulatory authority(</a:t>
          </a:r>
          <a:r>
            <a:rPr lang="en-US" sz="1800" b="1" dirty="0" err="1">
              <a:latin typeface="Arial" panose="020B0604020202020204" pitchFamily="34" charset="0"/>
              <a:cs typeface="Arial" panose="020B0604020202020204" pitchFamily="34" charset="0"/>
            </a:rPr>
            <a:t>ies</a:t>
          </a:r>
          <a:r>
            <a:rPr lang="en-US" sz="1800" b="1"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dgm:t>
    </dgm:pt>
    <dgm:pt modelId="{37ADF6BA-144D-435F-A0D4-09A9F9095254}" type="parTrans" cxnId="{63017791-BB8E-4747-9C48-035A8DAD5732}">
      <dgm:prSet/>
      <dgm:spPr/>
      <dgm:t>
        <a:bodyPr/>
        <a:lstStyle/>
        <a:p>
          <a:endParaRPr lang="en-US"/>
        </a:p>
      </dgm:t>
    </dgm:pt>
    <dgm:pt modelId="{0B0EC569-DD62-4B78-9546-EB83ED18F678}" type="sibTrans" cxnId="{63017791-BB8E-4747-9C48-035A8DAD5732}">
      <dgm:prSet/>
      <dgm:spPr/>
      <dgm:t>
        <a:bodyPr/>
        <a:lstStyle/>
        <a:p>
          <a:endParaRPr lang="en-US"/>
        </a:p>
      </dgm:t>
    </dgm:pt>
    <dgm:pt modelId="{B7A086F3-0545-4339-805D-234885D2D209}">
      <dgm:prSet custT="1"/>
      <dgm:spPr/>
      <dgm:t>
        <a:bodyPr/>
        <a:lstStyle/>
        <a:p>
          <a:r>
            <a:rPr lang="en-US" sz="1800" b="1">
              <a:latin typeface="Arial" panose="020B0604020202020204" pitchFamily="34" charset="0"/>
              <a:cs typeface="Arial" panose="020B0604020202020204" pitchFamily="34" charset="0"/>
            </a:rPr>
            <a:t>If the investigator terminates or suspends a trial without prior agreement of the sponsor, the investigator should inform the institution, where applicable, and the investigator/institution should promptly inform the sponsor and the IRB/IEC, and should provide the sponsor and the IRB/IEC a detailed written explanation of the termination or suspension</a:t>
          </a:r>
          <a:endParaRPr lang="en-US" sz="1800">
            <a:latin typeface="Arial" panose="020B0604020202020204" pitchFamily="34" charset="0"/>
            <a:cs typeface="Arial" panose="020B0604020202020204" pitchFamily="34" charset="0"/>
          </a:endParaRPr>
        </a:p>
      </dgm:t>
    </dgm:pt>
    <dgm:pt modelId="{344DAA89-6FC5-445A-A46A-7432F44CF5AA}" type="parTrans" cxnId="{76C1EF2E-7503-4715-9AA8-2E4333F86086}">
      <dgm:prSet/>
      <dgm:spPr/>
      <dgm:t>
        <a:bodyPr/>
        <a:lstStyle/>
        <a:p>
          <a:endParaRPr lang="en-US"/>
        </a:p>
      </dgm:t>
    </dgm:pt>
    <dgm:pt modelId="{36FB4899-60F9-450A-8F8D-41868A020955}" type="sibTrans" cxnId="{76C1EF2E-7503-4715-9AA8-2E4333F86086}">
      <dgm:prSet/>
      <dgm:spPr/>
      <dgm:t>
        <a:bodyPr/>
        <a:lstStyle/>
        <a:p>
          <a:endParaRPr lang="en-US"/>
        </a:p>
      </dgm:t>
    </dgm:pt>
    <dgm:pt modelId="{4B08EF0F-EE20-4325-A957-4C5CD1C9E61F}">
      <dgm:prSet custT="1"/>
      <dgm:spPr/>
      <dgm:t>
        <a:bodyPr/>
        <a:lstStyle/>
        <a:p>
          <a:r>
            <a:rPr lang="en-US" sz="1800" b="1">
              <a:latin typeface="Arial" panose="020B0604020202020204" pitchFamily="34" charset="0"/>
              <a:cs typeface="Arial" panose="020B0604020202020204" pitchFamily="34" charset="0"/>
            </a:rPr>
            <a:t>If the IRB/IEC terminates or suspends its approval/favorable opinion of a trial, the investigator should inform the institution where applicable and the investigator/institution should promptly notify the sponsor and provide the sponsor with a detailed written explanation of the termination or suspension</a:t>
          </a:r>
          <a:endParaRPr lang="en-US" sz="1800">
            <a:latin typeface="Arial" panose="020B0604020202020204" pitchFamily="34" charset="0"/>
            <a:cs typeface="Arial" panose="020B0604020202020204" pitchFamily="34" charset="0"/>
          </a:endParaRPr>
        </a:p>
      </dgm:t>
    </dgm:pt>
    <dgm:pt modelId="{C26AE5E8-6FE9-4078-9DA7-8F7759398F28}" type="parTrans" cxnId="{42DACD1E-708E-4C83-95E2-7912E46E115E}">
      <dgm:prSet/>
      <dgm:spPr/>
      <dgm:t>
        <a:bodyPr/>
        <a:lstStyle/>
        <a:p>
          <a:endParaRPr lang="en-US"/>
        </a:p>
      </dgm:t>
    </dgm:pt>
    <dgm:pt modelId="{1D28D52C-4F21-4ADE-A7A6-4A274EAEE514}" type="sibTrans" cxnId="{42DACD1E-708E-4C83-95E2-7912E46E115E}">
      <dgm:prSet/>
      <dgm:spPr/>
      <dgm:t>
        <a:bodyPr/>
        <a:lstStyle/>
        <a:p>
          <a:endParaRPr lang="en-US"/>
        </a:p>
      </dgm:t>
    </dgm:pt>
    <dgm:pt modelId="{9A81DE5E-5D28-4E7E-BDF0-2A3F27E22931}" type="pres">
      <dgm:prSet presAssocID="{3FD909EC-C661-490A-938F-451F3DFE554B}" presName="linear" presStyleCnt="0">
        <dgm:presLayoutVars>
          <dgm:animLvl val="lvl"/>
          <dgm:resizeHandles val="exact"/>
        </dgm:presLayoutVars>
      </dgm:prSet>
      <dgm:spPr/>
    </dgm:pt>
    <dgm:pt modelId="{FCE6B8D8-56FE-4944-A2B4-DFBEDCE43D4E}" type="pres">
      <dgm:prSet presAssocID="{47BB0CF4-9D72-42B5-9E9D-4A52878DBDBC}" presName="parentText" presStyleLbl="node1" presStyleIdx="0" presStyleCnt="3">
        <dgm:presLayoutVars>
          <dgm:chMax val="0"/>
          <dgm:bulletEnabled val="1"/>
        </dgm:presLayoutVars>
      </dgm:prSet>
      <dgm:spPr/>
    </dgm:pt>
    <dgm:pt modelId="{00D0D887-2353-4332-B04B-02C37573170B}" type="pres">
      <dgm:prSet presAssocID="{0B0EC569-DD62-4B78-9546-EB83ED18F678}" presName="spacer" presStyleCnt="0"/>
      <dgm:spPr/>
    </dgm:pt>
    <dgm:pt modelId="{61DA6BB5-3C8C-4A0D-A1F5-80FA5706E1D3}" type="pres">
      <dgm:prSet presAssocID="{B7A086F3-0545-4339-805D-234885D2D209}" presName="parentText" presStyleLbl="node1" presStyleIdx="1" presStyleCnt="3">
        <dgm:presLayoutVars>
          <dgm:chMax val="0"/>
          <dgm:bulletEnabled val="1"/>
        </dgm:presLayoutVars>
      </dgm:prSet>
      <dgm:spPr/>
    </dgm:pt>
    <dgm:pt modelId="{036A0271-FB65-40D8-9863-B7C0B2F85F87}" type="pres">
      <dgm:prSet presAssocID="{36FB4899-60F9-450A-8F8D-41868A020955}" presName="spacer" presStyleCnt="0"/>
      <dgm:spPr/>
    </dgm:pt>
    <dgm:pt modelId="{E52DF3A6-62A5-440B-8998-150058BE7ECA}" type="pres">
      <dgm:prSet presAssocID="{4B08EF0F-EE20-4325-A957-4C5CD1C9E61F}" presName="parentText" presStyleLbl="node1" presStyleIdx="2" presStyleCnt="3">
        <dgm:presLayoutVars>
          <dgm:chMax val="0"/>
          <dgm:bulletEnabled val="1"/>
        </dgm:presLayoutVars>
      </dgm:prSet>
      <dgm:spPr/>
    </dgm:pt>
  </dgm:ptLst>
  <dgm:cxnLst>
    <dgm:cxn modelId="{42DACD1E-708E-4C83-95E2-7912E46E115E}" srcId="{3FD909EC-C661-490A-938F-451F3DFE554B}" destId="{4B08EF0F-EE20-4325-A957-4C5CD1C9E61F}" srcOrd="2" destOrd="0" parTransId="{C26AE5E8-6FE9-4078-9DA7-8F7759398F28}" sibTransId="{1D28D52C-4F21-4ADE-A7A6-4A274EAEE514}"/>
    <dgm:cxn modelId="{76C1EF2E-7503-4715-9AA8-2E4333F86086}" srcId="{3FD909EC-C661-490A-938F-451F3DFE554B}" destId="{B7A086F3-0545-4339-805D-234885D2D209}" srcOrd="1" destOrd="0" parTransId="{344DAA89-6FC5-445A-A46A-7432F44CF5AA}" sibTransId="{36FB4899-60F9-450A-8F8D-41868A020955}"/>
    <dgm:cxn modelId="{4F845C4D-DBF9-4984-BA66-B3661CC35EC5}" type="presOf" srcId="{B7A086F3-0545-4339-805D-234885D2D209}" destId="{61DA6BB5-3C8C-4A0D-A1F5-80FA5706E1D3}" srcOrd="0" destOrd="0" presId="urn:microsoft.com/office/officeart/2005/8/layout/vList2"/>
    <dgm:cxn modelId="{A7438050-6F9A-4690-A1AC-28D35431CF50}" type="presOf" srcId="{3FD909EC-C661-490A-938F-451F3DFE554B}" destId="{9A81DE5E-5D28-4E7E-BDF0-2A3F27E22931}" srcOrd="0" destOrd="0" presId="urn:microsoft.com/office/officeart/2005/8/layout/vList2"/>
    <dgm:cxn modelId="{E206E97D-6FEE-4E38-BEFB-8431858E68EA}" type="presOf" srcId="{47BB0CF4-9D72-42B5-9E9D-4A52878DBDBC}" destId="{FCE6B8D8-56FE-4944-A2B4-DFBEDCE43D4E}" srcOrd="0" destOrd="0" presId="urn:microsoft.com/office/officeart/2005/8/layout/vList2"/>
    <dgm:cxn modelId="{63017791-BB8E-4747-9C48-035A8DAD5732}" srcId="{3FD909EC-C661-490A-938F-451F3DFE554B}" destId="{47BB0CF4-9D72-42B5-9E9D-4A52878DBDBC}" srcOrd="0" destOrd="0" parTransId="{37ADF6BA-144D-435F-A0D4-09A9F9095254}" sibTransId="{0B0EC569-DD62-4B78-9546-EB83ED18F678}"/>
    <dgm:cxn modelId="{912E07FA-C089-48FD-A691-C860CF9A0E0E}" type="presOf" srcId="{4B08EF0F-EE20-4325-A957-4C5CD1C9E61F}" destId="{E52DF3A6-62A5-440B-8998-150058BE7ECA}" srcOrd="0" destOrd="0" presId="urn:microsoft.com/office/officeart/2005/8/layout/vList2"/>
    <dgm:cxn modelId="{E6796077-DA14-4862-B1EE-73AB85F87C26}" type="presParOf" srcId="{9A81DE5E-5D28-4E7E-BDF0-2A3F27E22931}" destId="{FCE6B8D8-56FE-4944-A2B4-DFBEDCE43D4E}" srcOrd="0" destOrd="0" presId="urn:microsoft.com/office/officeart/2005/8/layout/vList2"/>
    <dgm:cxn modelId="{AE5353C3-D35F-4382-ACD7-5FF59E3462C6}" type="presParOf" srcId="{9A81DE5E-5D28-4E7E-BDF0-2A3F27E22931}" destId="{00D0D887-2353-4332-B04B-02C37573170B}" srcOrd="1" destOrd="0" presId="urn:microsoft.com/office/officeart/2005/8/layout/vList2"/>
    <dgm:cxn modelId="{7A4DB975-AD07-4C0B-86BD-13ACE924780F}" type="presParOf" srcId="{9A81DE5E-5D28-4E7E-BDF0-2A3F27E22931}" destId="{61DA6BB5-3C8C-4A0D-A1F5-80FA5706E1D3}" srcOrd="2" destOrd="0" presId="urn:microsoft.com/office/officeart/2005/8/layout/vList2"/>
    <dgm:cxn modelId="{FF77BB9C-FC9F-48CF-AF62-AFADB485E540}" type="presParOf" srcId="{9A81DE5E-5D28-4E7E-BDF0-2A3F27E22931}" destId="{036A0271-FB65-40D8-9863-B7C0B2F85F87}" srcOrd="3" destOrd="0" presId="urn:microsoft.com/office/officeart/2005/8/layout/vList2"/>
    <dgm:cxn modelId="{B0987BAF-BA01-4E5D-961B-03EE73487C23}" type="presParOf" srcId="{9A81DE5E-5D28-4E7E-BDF0-2A3F27E22931}" destId="{E52DF3A6-62A5-440B-8998-150058BE7EC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F3BEAB8-A2B4-44D9-8D3F-15B106C58A35}"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3367EA5A-2682-4729-B364-5FCA5CB43AE6}">
      <dgm:prSet custT="1"/>
      <dgm:spPr/>
      <dgm:t>
        <a:bodyPr/>
        <a:lstStyle/>
        <a:p>
          <a:r>
            <a:rPr lang="en-US" sz="1400" b="1">
              <a:latin typeface="Arial" panose="020B0604020202020204" pitchFamily="34" charset="0"/>
              <a:cs typeface="Arial" panose="020B0604020202020204" pitchFamily="34" charset="0"/>
            </a:rPr>
            <a:t>Organization or individual that funds, designs, collects, and analyzes data</a:t>
          </a:r>
          <a:endParaRPr lang="en-US" sz="1400">
            <a:latin typeface="Arial" panose="020B0604020202020204" pitchFamily="34" charset="0"/>
            <a:cs typeface="Arial" panose="020B0604020202020204" pitchFamily="34" charset="0"/>
          </a:endParaRPr>
        </a:p>
      </dgm:t>
    </dgm:pt>
    <dgm:pt modelId="{F35557D1-6604-4694-83DA-0C6DC6502CD2}" type="parTrans" cxnId="{76AD8DEA-03D5-4AD6-823B-4E0D9E83BABC}">
      <dgm:prSet/>
      <dgm:spPr/>
      <dgm:t>
        <a:bodyPr/>
        <a:lstStyle/>
        <a:p>
          <a:endParaRPr lang="en-US"/>
        </a:p>
      </dgm:t>
    </dgm:pt>
    <dgm:pt modelId="{59610CBD-4D97-472D-9361-580EB0DE0B08}" type="sibTrans" cxnId="{76AD8DEA-03D5-4AD6-823B-4E0D9E83BABC}">
      <dgm:prSet/>
      <dgm:spPr/>
      <dgm:t>
        <a:bodyPr/>
        <a:lstStyle/>
        <a:p>
          <a:endParaRPr lang="en-US"/>
        </a:p>
      </dgm:t>
    </dgm:pt>
    <dgm:pt modelId="{F0435D26-652A-411F-B8F3-58E32B538ABF}">
      <dgm:prSet custT="1"/>
      <dgm:spPr/>
      <dgm:t>
        <a:bodyPr/>
        <a:lstStyle/>
        <a:p>
          <a:r>
            <a:rPr lang="en-US" sz="1400" b="1">
              <a:latin typeface="Arial" panose="020B0604020202020204" pitchFamily="34" charset="0"/>
              <a:cs typeface="Arial" panose="020B0604020202020204" pitchFamily="34" charset="0"/>
            </a:rPr>
            <a:t>Often pharmaceutical, medical device, or biotechnical companies</a:t>
          </a:r>
          <a:endParaRPr lang="en-US" sz="1400">
            <a:latin typeface="Arial" panose="020B0604020202020204" pitchFamily="34" charset="0"/>
            <a:cs typeface="Arial" panose="020B0604020202020204" pitchFamily="34" charset="0"/>
          </a:endParaRPr>
        </a:p>
      </dgm:t>
    </dgm:pt>
    <dgm:pt modelId="{F3ED8038-D5F7-450A-8409-27035F2DD919}" type="parTrans" cxnId="{E5F60541-EB6B-4958-9728-937EEF11BE35}">
      <dgm:prSet/>
      <dgm:spPr/>
      <dgm:t>
        <a:bodyPr/>
        <a:lstStyle/>
        <a:p>
          <a:endParaRPr lang="en-US"/>
        </a:p>
      </dgm:t>
    </dgm:pt>
    <dgm:pt modelId="{71DF73FD-811A-40FC-94C4-F359E7C4910B}" type="sibTrans" cxnId="{E5F60541-EB6B-4958-9728-937EEF11BE35}">
      <dgm:prSet/>
      <dgm:spPr/>
      <dgm:t>
        <a:bodyPr/>
        <a:lstStyle/>
        <a:p>
          <a:endParaRPr lang="en-US"/>
        </a:p>
      </dgm:t>
    </dgm:pt>
    <dgm:pt modelId="{7A60399A-C87F-4BA0-A770-A8C1DF220350}">
      <dgm:prSet custT="1"/>
      <dgm:spPr/>
      <dgm:t>
        <a:bodyPr/>
        <a:lstStyle/>
        <a:p>
          <a:r>
            <a:rPr lang="en-US" sz="1400" b="1">
              <a:latin typeface="Arial" panose="020B0604020202020204" pitchFamily="34" charset="0"/>
              <a:cs typeface="Arial" panose="020B0604020202020204" pitchFamily="34" charset="0"/>
            </a:rPr>
            <a:t>Can also be an individual investigator</a:t>
          </a:r>
          <a:endParaRPr lang="en-US" sz="1400">
            <a:latin typeface="Arial" panose="020B0604020202020204" pitchFamily="34" charset="0"/>
            <a:cs typeface="Arial" panose="020B0604020202020204" pitchFamily="34" charset="0"/>
          </a:endParaRPr>
        </a:p>
      </dgm:t>
    </dgm:pt>
    <dgm:pt modelId="{765ECB33-CFD1-47F7-B16B-51A184315311}" type="parTrans" cxnId="{566D5CD4-6C3F-46A5-BBCC-68880CDEB300}">
      <dgm:prSet/>
      <dgm:spPr/>
      <dgm:t>
        <a:bodyPr/>
        <a:lstStyle/>
        <a:p>
          <a:endParaRPr lang="en-US"/>
        </a:p>
      </dgm:t>
    </dgm:pt>
    <dgm:pt modelId="{B92A09B5-C178-4132-8D8E-98B1029B7F2D}" type="sibTrans" cxnId="{566D5CD4-6C3F-46A5-BBCC-68880CDEB300}">
      <dgm:prSet/>
      <dgm:spPr/>
      <dgm:t>
        <a:bodyPr/>
        <a:lstStyle/>
        <a:p>
          <a:endParaRPr lang="en-US"/>
        </a:p>
      </dgm:t>
    </dgm:pt>
    <dgm:pt modelId="{3C55A10B-5F49-4BAA-8D12-B8A6E379D0CF}">
      <dgm:prSet custT="1"/>
      <dgm:spPr/>
      <dgm:t>
        <a:bodyPr/>
        <a:lstStyle/>
        <a:p>
          <a:r>
            <a:rPr lang="en-US" sz="1400" b="1">
              <a:latin typeface="Arial" panose="020B0604020202020204" pitchFamily="34" charset="0"/>
              <a:cs typeface="Arial" panose="020B0604020202020204" pitchFamily="34" charset="0"/>
            </a:rPr>
            <a:t>Sponsor </a:t>
          </a:r>
          <a:r>
            <a:rPr lang="en-US" sz="1400" b="1" i="0">
              <a:latin typeface="Arial" panose="020B0604020202020204" pitchFamily="34" charset="0"/>
              <a:cs typeface="Arial" panose="020B0604020202020204" pitchFamily="34" charset="0"/>
            </a:rPr>
            <a:t>means a person who takes responsibility for and initiates a clinical investigation. The sponsor may be an individual or pharmaceutical company, governmental agency, academic institution, private organization, or other organization. The sponsor does not actually conduct the investigation unless the sponsor is a sponsor-investigator. A person other than an individual that uses one or more of its own employees to conduct an investigation that it has initiated is a sponsor, not a sponsor-investigator, and the employees are investigators</a:t>
          </a:r>
          <a:endParaRPr lang="en-US" sz="1400">
            <a:latin typeface="Arial" panose="020B0604020202020204" pitchFamily="34" charset="0"/>
            <a:cs typeface="Arial" panose="020B0604020202020204" pitchFamily="34" charset="0"/>
          </a:endParaRPr>
        </a:p>
      </dgm:t>
    </dgm:pt>
    <dgm:pt modelId="{254608DF-53E5-4CF0-BA7B-F76C155E9572}" type="parTrans" cxnId="{AF110822-2817-4031-9D7D-93045F923A77}">
      <dgm:prSet/>
      <dgm:spPr/>
      <dgm:t>
        <a:bodyPr/>
        <a:lstStyle/>
        <a:p>
          <a:endParaRPr lang="en-US"/>
        </a:p>
      </dgm:t>
    </dgm:pt>
    <dgm:pt modelId="{965769A3-04B3-4C7A-BEB6-5F221CDEDEED}" type="sibTrans" cxnId="{AF110822-2817-4031-9D7D-93045F923A77}">
      <dgm:prSet/>
      <dgm:spPr/>
      <dgm:t>
        <a:bodyPr/>
        <a:lstStyle/>
        <a:p>
          <a:endParaRPr lang="en-US"/>
        </a:p>
      </dgm:t>
    </dgm:pt>
    <dgm:pt modelId="{65549010-8E54-459E-921C-2BE71C02859A}" type="pres">
      <dgm:prSet presAssocID="{8F3BEAB8-A2B4-44D9-8D3F-15B106C58A35}" presName="linear" presStyleCnt="0">
        <dgm:presLayoutVars>
          <dgm:animLvl val="lvl"/>
          <dgm:resizeHandles val="exact"/>
        </dgm:presLayoutVars>
      </dgm:prSet>
      <dgm:spPr/>
    </dgm:pt>
    <dgm:pt modelId="{C1EA9EDF-A339-4D62-B6D4-EE3DAFA4FC68}" type="pres">
      <dgm:prSet presAssocID="{3367EA5A-2682-4729-B364-5FCA5CB43AE6}" presName="parentText" presStyleLbl="node1" presStyleIdx="0" presStyleCnt="4">
        <dgm:presLayoutVars>
          <dgm:chMax val="0"/>
          <dgm:bulletEnabled val="1"/>
        </dgm:presLayoutVars>
      </dgm:prSet>
      <dgm:spPr/>
    </dgm:pt>
    <dgm:pt modelId="{3B4B7123-9181-4AE7-BC51-1437E036CEE8}" type="pres">
      <dgm:prSet presAssocID="{59610CBD-4D97-472D-9361-580EB0DE0B08}" presName="spacer" presStyleCnt="0"/>
      <dgm:spPr/>
    </dgm:pt>
    <dgm:pt modelId="{2231DD48-627D-4375-979C-03D7E7E26128}" type="pres">
      <dgm:prSet presAssocID="{F0435D26-652A-411F-B8F3-58E32B538ABF}" presName="parentText" presStyleLbl="node1" presStyleIdx="1" presStyleCnt="4">
        <dgm:presLayoutVars>
          <dgm:chMax val="0"/>
          <dgm:bulletEnabled val="1"/>
        </dgm:presLayoutVars>
      </dgm:prSet>
      <dgm:spPr/>
    </dgm:pt>
    <dgm:pt modelId="{C32D0660-5D41-4D44-A23B-12FB81F1D412}" type="pres">
      <dgm:prSet presAssocID="{71DF73FD-811A-40FC-94C4-F359E7C4910B}" presName="spacer" presStyleCnt="0"/>
      <dgm:spPr/>
    </dgm:pt>
    <dgm:pt modelId="{9E525ABC-5276-4258-A78E-C383CD03A2D8}" type="pres">
      <dgm:prSet presAssocID="{7A60399A-C87F-4BA0-A770-A8C1DF220350}" presName="parentText" presStyleLbl="node1" presStyleIdx="2" presStyleCnt="4">
        <dgm:presLayoutVars>
          <dgm:chMax val="0"/>
          <dgm:bulletEnabled val="1"/>
        </dgm:presLayoutVars>
      </dgm:prSet>
      <dgm:spPr/>
    </dgm:pt>
    <dgm:pt modelId="{77EFAB3F-6680-4019-86A0-9AED4AEAB3E5}" type="pres">
      <dgm:prSet presAssocID="{B92A09B5-C178-4132-8D8E-98B1029B7F2D}" presName="spacer" presStyleCnt="0"/>
      <dgm:spPr/>
    </dgm:pt>
    <dgm:pt modelId="{883F417A-E85A-4722-8350-472CF3BDD0E0}" type="pres">
      <dgm:prSet presAssocID="{3C55A10B-5F49-4BAA-8D12-B8A6E379D0CF}" presName="parentText" presStyleLbl="node1" presStyleIdx="3" presStyleCnt="4">
        <dgm:presLayoutVars>
          <dgm:chMax val="0"/>
          <dgm:bulletEnabled val="1"/>
        </dgm:presLayoutVars>
      </dgm:prSet>
      <dgm:spPr/>
    </dgm:pt>
  </dgm:ptLst>
  <dgm:cxnLst>
    <dgm:cxn modelId="{AF110822-2817-4031-9D7D-93045F923A77}" srcId="{8F3BEAB8-A2B4-44D9-8D3F-15B106C58A35}" destId="{3C55A10B-5F49-4BAA-8D12-B8A6E379D0CF}" srcOrd="3" destOrd="0" parTransId="{254608DF-53E5-4CF0-BA7B-F76C155E9572}" sibTransId="{965769A3-04B3-4C7A-BEB6-5F221CDEDEED}"/>
    <dgm:cxn modelId="{194EC729-997C-4F4C-98B4-B8F96F2F1DF5}" type="presOf" srcId="{7A60399A-C87F-4BA0-A770-A8C1DF220350}" destId="{9E525ABC-5276-4258-A78E-C383CD03A2D8}" srcOrd="0" destOrd="0" presId="urn:microsoft.com/office/officeart/2005/8/layout/vList2"/>
    <dgm:cxn modelId="{36740B32-14A1-4508-B1C8-023CEB005372}" type="presOf" srcId="{3C55A10B-5F49-4BAA-8D12-B8A6E379D0CF}" destId="{883F417A-E85A-4722-8350-472CF3BDD0E0}" srcOrd="0" destOrd="0" presId="urn:microsoft.com/office/officeart/2005/8/layout/vList2"/>
    <dgm:cxn modelId="{91BA0237-682A-4649-9FBA-93CB4491135F}" type="presOf" srcId="{8F3BEAB8-A2B4-44D9-8D3F-15B106C58A35}" destId="{65549010-8E54-459E-921C-2BE71C02859A}" srcOrd="0" destOrd="0" presId="urn:microsoft.com/office/officeart/2005/8/layout/vList2"/>
    <dgm:cxn modelId="{E5F60541-EB6B-4958-9728-937EEF11BE35}" srcId="{8F3BEAB8-A2B4-44D9-8D3F-15B106C58A35}" destId="{F0435D26-652A-411F-B8F3-58E32B538ABF}" srcOrd="1" destOrd="0" parTransId="{F3ED8038-D5F7-450A-8409-27035F2DD919}" sibTransId="{71DF73FD-811A-40FC-94C4-F359E7C4910B}"/>
    <dgm:cxn modelId="{90CC0773-EDB2-4C2C-866F-1F1F81118F14}" type="presOf" srcId="{3367EA5A-2682-4729-B364-5FCA5CB43AE6}" destId="{C1EA9EDF-A339-4D62-B6D4-EE3DAFA4FC68}" srcOrd="0" destOrd="0" presId="urn:microsoft.com/office/officeart/2005/8/layout/vList2"/>
    <dgm:cxn modelId="{50AD2A90-2D7D-4F8F-8CAF-2477C6A3E9BF}" type="presOf" srcId="{F0435D26-652A-411F-B8F3-58E32B538ABF}" destId="{2231DD48-627D-4375-979C-03D7E7E26128}" srcOrd="0" destOrd="0" presId="urn:microsoft.com/office/officeart/2005/8/layout/vList2"/>
    <dgm:cxn modelId="{566D5CD4-6C3F-46A5-BBCC-68880CDEB300}" srcId="{8F3BEAB8-A2B4-44D9-8D3F-15B106C58A35}" destId="{7A60399A-C87F-4BA0-A770-A8C1DF220350}" srcOrd="2" destOrd="0" parTransId="{765ECB33-CFD1-47F7-B16B-51A184315311}" sibTransId="{B92A09B5-C178-4132-8D8E-98B1029B7F2D}"/>
    <dgm:cxn modelId="{76AD8DEA-03D5-4AD6-823B-4E0D9E83BABC}" srcId="{8F3BEAB8-A2B4-44D9-8D3F-15B106C58A35}" destId="{3367EA5A-2682-4729-B364-5FCA5CB43AE6}" srcOrd="0" destOrd="0" parTransId="{F35557D1-6604-4694-83DA-0C6DC6502CD2}" sibTransId="{59610CBD-4D97-472D-9361-580EB0DE0B08}"/>
    <dgm:cxn modelId="{08048305-F528-4721-841D-F56551DAEFEA}" type="presParOf" srcId="{65549010-8E54-459E-921C-2BE71C02859A}" destId="{C1EA9EDF-A339-4D62-B6D4-EE3DAFA4FC68}" srcOrd="0" destOrd="0" presId="urn:microsoft.com/office/officeart/2005/8/layout/vList2"/>
    <dgm:cxn modelId="{737CAA49-9315-4246-AD3B-6B43D16B6EBC}" type="presParOf" srcId="{65549010-8E54-459E-921C-2BE71C02859A}" destId="{3B4B7123-9181-4AE7-BC51-1437E036CEE8}" srcOrd="1" destOrd="0" presId="urn:microsoft.com/office/officeart/2005/8/layout/vList2"/>
    <dgm:cxn modelId="{2FEEA7C3-1940-4015-9CFB-DD3243AC2772}" type="presParOf" srcId="{65549010-8E54-459E-921C-2BE71C02859A}" destId="{2231DD48-627D-4375-979C-03D7E7E26128}" srcOrd="2" destOrd="0" presId="urn:microsoft.com/office/officeart/2005/8/layout/vList2"/>
    <dgm:cxn modelId="{18A7A957-6EDE-4FE7-BCB0-48AFD35B63AE}" type="presParOf" srcId="{65549010-8E54-459E-921C-2BE71C02859A}" destId="{C32D0660-5D41-4D44-A23B-12FB81F1D412}" srcOrd="3" destOrd="0" presId="urn:microsoft.com/office/officeart/2005/8/layout/vList2"/>
    <dgm:cxn modelId="{12371387-2D3D-4353-B40A-3FAA072986A4}" type="presParOf" srcId="{65549010-8E54-459E-921C-2BE71C02859A}" destId="{9E525ABC-5276-4258-A78E-C383CD03A2D8}" srcOrd="4" destOrd="0" presId="urn:microsoft.com/office/officeart/2005/8/layout/vList2"/>
    <dgm:cxn modelId="{EA577B9A-C27A-47EB-B84F-072D6FEB54AC}" type="presParOf" srcId="{65549010-8E54-459E-921C-2BE71C02859A}" destId="{77EFAB3F-6680-4019-86A0-9AED4AEAB3E5}" srcOrd="5" destOrd="0" presId="urn:microsoft.com/office/officeart/2005/8/layout/vList2"/>
    <dgm:cxn modelId="{AEFC90FB-68EF-4408-BF2F-0D2275239848}" type="presParOf" srcId="{65549010-8E54-459E-921C-2BE71C02859A}" destId="{883F417A-E85A-4722-8350-472CF3BDD0E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A500469-CE85-4364-9B84-0325C9A018C1}"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629236F5-4A40-4E3D-9D55-2E8CCEAD0172}">
      <dgm:prSet custT="1"/>
      <dgm:spPr/>
      <dgm:t>
        <a:bodyPr/>
        <a:lstStyle/>
        <a:p>
          <a:r>
            <a:rPr lang="en-US" sz="1800" b="1" dirty="0">
              <a:latin typeface="Arial" panose="020B0604020202020204" pitchFamily="34" charset="0"/>
              <a:cs typeface="Arial" panose="020B0604020202020204" pitchFamily="34" charset="0"/>
            </a:rPr>
            <a:t>Sponsor-Investigator means </a:t>
          </a:r>
          <a:r>
            <a:rPr lang="en-US" sz="1800" b="1" i="0" dirty="0">
              <a:latin typeface="Arial" panose="020B0604020202020204" pitchFamily="34" charset="0"/>
              <a:cs typeface="Arial" panose="020B0604020202020204" pitchFamily="34" charset="0"/>
            </a:rPr>
            <a:t>an individual who both initiates and conducts an investigation, and under whose immediate direction the investigational drug is administered or dispensed</a:t>
          </a:r>
          <a:endParaRPr lang="en-US" sz="1800" dirty="0">
            <a:latin typeface="Arial" panose="020B0604020202020204" pitchFamily="34" charset="0"/>
            <a:cs typeface="Arial" panose="020B0604020202020204" pitchFamily="34" charset="0"/>
          </a:endParaRPr>
        </a:p>
      </dgm:t>
    </dgm:pt>
    <dgm:pt modelId="{D838BFB0-3C73-4193-BC93-10F76E1791E7}" type="parTrans" cxnId="{7EB4EBD3-45FB-4786-A84C-61F8E320414A}">
      <dgm:prSet/>
      <dgm:spPr/>
      <dgm:t>
        <a:bodyPr/>
        <a:lstStyle/>
        <a:p>
          <a:endParaRPr lang="en-US"/>
        </a:p>
      </dgm:t>
    </dgm:pt>
    <dgm:pt modelId="{B7895BAD-DDA4-4ECF-8F0A-E6B1B41FE4A0}" type="sibTrans" cxnId="{7EB4EBD3-45FB-4786-A84C-61F8E320414A}">
      <dgm:prSet/>
      <dgm:spPr/>
      <dgm:t>
        <a:bodyPr/>
        <a:lstStyle/>
        <a:p>
          <a:endParaRPr lang="en-US"/>
        </a:p>
      </dgm:t>
    </dgm:pt>
    <dgm:pt modelId="{E0BDC821-0915-49E5-ADF3-43C541ED254B}">
      <dgm:prSet custT="1"/>
      <dgm:spPr/>
      <dgm:t>
        <a:bodyPr/>
        <a:lstStyle/>
        <a:p>
          <a:r>
            <a:rPr lang="en-US" sz="1800" b="1" i="0" dirty="0">
              <a:latin typeface="Arial" panose="020B0604020202020204" pitchFamily="34" charset="0"/>
              <a:cs typeface="Arial" panose="020B0604020202020204" pitchFamily="34" charset="0"/>
            </a:rPr>
            <a:t>The term does not include any person other than an individual</a:t>
          </a:r>
          <a:endParaRPr lang="en-US" sz="1800" dirty="0">
            <a:latin typeface="Arial" panose="020B0604020202020204" pitchFamily="34" charset="0"/>
            <a:cs typeface="Arial" panose="020B0604020202020204" pitchFamily="34" charset="0"/>
          </a:endParaRPr>
        </a:p>
      </dgm:t>
    </dgm:pt>
    <dgm:pt modelId="{24A836FB-AD31-4C06-A616-28490443BE45}" type="parTrans" cxnId="{5EAB1834-E598-44A2-94E7-BADE6610F47C}">
      <dgm:prSet/>
      <dgm:spPr/>
      <dgm:t>
        <a:bodyPr/>
        <a:lstStyle/>
        <a:p>
          <a:endParaRPr lang="en-US"/>
        </a:p>
      </dgm:t>
    </dgm:pt>
    <dgm:pt modelId="{8F390565-39E3-4203-9296-8B4D5678744A}" type="sibTrans" cxnId="{5EAB1834-E598-44A2-94E7-BADE6610F47C}">
      <dgm:prSet/>
      <dgm:spPr/>
      <dgm:t>
        <a:bodyPr/>
        <a:lstStyle/>
        <a:p>
          <a:endParaRPr lang="en-US"/>
        </a:p>
      </dgm:t>
    </dgm:pt>
    <dgm:pt modelId="{A2DDC819-011B-4C8B-A7D3-20FE2B4F333A}">
      <dgm:prSet custT="1"/>
      <dgm:spPr/>
      <dgm:t>
        <a:bodyPr/>
        <a:lstStyle/>
        <a:p>
          <a:r>
            <a:rPr lang="en-US" sz="1800" b="1" i="0" dirty="0">
              <a:latin typeface="Arial" panose="020B0604020202020204" pitchFamily="34" charset="0"/>
              <a:cs typeface="Arial" panose="020B0604020202020204" pitchFamily="34" charset="0"/>
            </a:rPr>
            <a:t>The requirements applicable to a sponsor-investigator under this part include both those applicable to an investigator and a sponsor</a:t>
          </a:r>
          <a:endParaRPr lang="en-US" sz="1800" dirty="0">
            <a:latin typeface="Arial" panose="020B0604020202020204" pitchFamily="34" charset="0"/>
            <a:cs typeface="Arial" panose="020B0604020202020204" pitchFamily="34" charset="0"/>
          </a:endParaRPr>
        </a:p>
      </dgm:t>
    </dgm:pt>
    <dgm:pt modelId="{3E02E53D-436E-4E60-B22B-9D2C67787613}" type="parTrans" cxnId="{78FB5226-DDC3-4D4D-B776-4ECE2C513177}">
      <dgm:prSet/>
      <dgm:spPr/>
      <dgm:t>
        <a:bodyPr/>
        <a:lstStyle/>
        <a:p>
          <a:endParaRPr lang="en-US"/>
        </a:p>
      </dgm:t>
    </dgm:pt>
    <dgm:pt modelId="{CED41B41-5027-47A4-AB99-BF06B640BE3E}" type="sibTrans" cxnId="{78FB5226-DDC3-4D4D-B776-4ECE2C513177}">
      <dgm:prSet/>
      <dgm:spPr/>
      <dgm:t>
        <a:bodyPr/>
        <a:lstStyle/>
        <a:p>
          <a:endParaRPr lang="en-US"/>
        </a:p>
      </dgm:t>
    </dgm:pt>
    <dgm:pt modelId="{4741F319-C4E8-42A2-A2BA-035C5C594996}" type="pres">
      <dgm:prSet presAssocID="{EA500469-CE85-4364-9B84-0325C9A018C1}" presName="linear" presStyleCnt="0">
        <dgm:presLayoutVars>
          <dgm:animLvl val="lvl"/>
          <dgm:resizeHandles val="exact"/>
        </dgm:presLayoutVars>
      </dgm:prSet>
      <dgm:spPr/>
    </dgm:pt>
    <dgm:pt modelId="{7BB22F80-FD22-4061-8F5B-10D137014C19}" type="pres">
      <dgm:prSet presAssocID="{629236F5-4A40-4E3D-9D55-2E8CCEAD0172}" presName="parentText" presStyleLbl="node1" presStyleIdx="0" presStyleCnt="3">
        <dgm:presLayoutVars>
          <dgm:chMax val="0"/>
          <dgm:bulletEnabled val="1"/>
        </dgm:presLayoutVars>
      </dgm:prSet>
      <dgm:spPr/>
    </dgm:pt>
    <dgm:pt modelId="{ABE5263A-1418-43CC-83DB-240511CA6926}" type="pres">
      <dgm:prSet presAssocID="{B7895BAD-DDA4-4ECF-8F0A-E6B1B41FE4A0}" presName="spacer" presStyleCnt="0"/>
      <dgm:spPr/>
    </dgm:pt>
    <dgm:pt modelId="{33D40A45-79B1-41A2-A754-C15848D4D627}" type="pres">
      <dgm:prSet presAssocID="{E0BDC821-0915-49E5-ADF3-43C541ED254B}" presName="parentText" presStyleLbl="node1" presStyleIdx="1" presStyleCnt="3">
        <dgm:presLayoutVars>
          <dgm:chMax val="0"/>
          <dgm:bulletEnabled val="1"/>
        </dgm:presLayoutVars>
      </dgm:prSet>
      <dgm:spPr/>
    </dgm:pt>
    <dgm:pt modelId="{AC979484-50DD-4B36-8ABE-44D305708BB9}" type="pres">
      <dgm:prSet presAssocID="{8F390565-39E3-4203-9296-8B4D5678744A}" presName="spacer" presStyleCnt="0"/>
      <dgm:spPr/>
    </dgm:pt>
    <dgm:pt modelId="{C76690E6-AB91-4231-8F0B-D493E8DC30EA}" type="pres">
      <dgm:prSet presAssocID="{A2DDC819-011B-4C8B-A7D3-20FE2B4F333A}" presName="parentText" presStyleLbl="node1" presStyleIdx="2" presStyleCnt="3">
        <dgm:presLayoutVars>
          <dgm:chMax val="0"/>
          <dgm:bulletEnabled val="1"/>
        </dgm:presLayoutVars>
      </dgm:prSet>
      <dgm:spPr/>
    </dgm:pt>
  </dgm:ptLst>
  <dgm:cxnLst>
    <dgm:cxn modelId="{78FB5226-DDC3-4D4D-B776-4ECE2C513177}" srcId="{EA500469-CE85-4364-9B84-0325C9A018C1}" destId="{A2DDC819-011B-4C8B-A7D3-20FE2B4F333A}" srcOrd="2" destOrd="0" parTransId="{3E02E53D-436E-4E60-B22B-9D2C67787613}" sibTransId="{CED41B41-5027-47A4-AB99-BF06B640BE3E}"/>
    <dgm:cxn modelId="{7241AE2C-78E3-4DDD-A05C-1AB6CDB06A85}" type="presOf" srcId="{A2DDC819-011B-4C8B-A7D3-20FE2B4F333A}" destId="{C76690E6-AB91-4231-8F0B-D493E8DC30EA}" srcOrd="0" destOrd="0" presId="urn:microsoft.com/office/officeart/2005/8/layout/vList2"/>
    <dgm:cxn modelId="{5EAB1834-E598-44A2-94E7-BADE6610F47C}" srcId="{EA500469-CE85-4364-9B84-0325C9A018C1}" destId="{E0BDC821-0915-49E5-ADF3-43C541ED254B}" srcOrd="1" destOrd="0" parTransId="{24A836FB-AD31-4C06-A616-28490443BE45}" sibTransId="{8F390565-39E3-4203-9296-8B4D5678744A}"/>
    <dgm:cxn modelId="{3A96FA67-F7AC-4A0E-8A8E-18187284D566}" type="presOf" srcId="{E0BDC821-0915-49E5-ADF3-43C541ED254B}" destId="{33D40A45-79B1-41A2-A754-C15848D4D627}" srcOrd="0" destOrd="0" presId="urn:microsoft.com/office/officeart/2005/8/layout/vList2"/>
    <dgm:cxn modelId="{2C0E1A7E-5B5C-41E6-B065-E1C9CB98BA93}" type="presOf" srcId="{EA500469-CE85-4364-9B84-0325C9A018C1}" destId="{4741F319-C4E8-42A2-A2BA-035C5C594996}" srcOrd="0" destOrd="0" presId="urn:microsoft.com/office/officeart/2005/8/layout/vList2"/>
    <dgm:cxn modelId="{7EB4EBD3-45FB-4786-A84C-61F8E320414A}" srcId="{EA500469-CE85-4364-9B84-0325C9A018C1}" destId="{629236F5-4A40-4E3D-9D55-2E8CCEAD0172}" srcOrd="0" destOrd="0" parTransId="{D838BFB0-3C73-4193-BC93-10F76E1791E7}" sibTransId="{B7895BAD-DDA4-4ECF-8F0A-E6B1B41FE4A0}"/>
    <dgm:cxn modelId="{3FF315FE-D09E-4C58-96B0-3E0FCA1AB3F8}" type="presOf" srcId="{629236F5-4A40-4E3D-9D55-2E8CCEAD0172}" destId="{7BB22F80-FD22-4061-8F5B-10D137014C19}" srcOrd="0" destOrd="0" presId="urn:microsoft.com/office/officeart/2005/8/layout/vList2"/>
    <dgm:cxn modelId="{1DCC98AC-825E-474A-9BEF-D025C99A6E29}" type="presParOf" srcId="{4741F319-C4E8-42A2-A2BA-035C5C594996}" destId="{7BB22F80-FD22-4061-8F5B-10D137014C19}" srcOrd="0" destOrd="0" presId="urn:microsoft.com/office/officeart/2005/8/layout/vList2"/>
    <dgm:cxn modelId="{26F27088-02EB-446E-B422-CBC80E51A281}" type="presParOf" srcId="{4741F319-C4E8-42A2-A2BA-035C5C594996}" destId="{ABE5263A-1418-43CC-83DB-240511CA6926}" srcOrd="1" destOrd="0" presId="urn:microsoft.com/office/officeart/2005/8/layout/vList2"/>
    <dgm:cxn modelId="{3EF3AE72-8D0E-4EE0-AA98-C062B3605384}" type="presParOf" srcId="{4741F319-C4E8-42A2-A2BA-035C5C594996}" destId="{33D40A45-79B1-41A2-A754-C15848D4D627}" srcOrd="2" destOrd="0" presId="urn:microsoft.com/office/officeart/2005/8/layout/vList2"/>
    <dgm:cxn modelId="{F7A0C402-ECF5-47EE-B022-E66F939AEAFE}" type="presParOf" srcId="{4741F319-C4E8-42A2-A2BA-035C5C594996}" destId="{AC979484-50DD-4B36-8ABE-44D305708BB9}" srcOrd="3" destOrd="0" presId="urn:microsoft.com/office/officeart/2005/8/layout/vList2"/>
    <dgm:cxn modelId="{9EB6296C-8D0B-4D2C-9190-8895F7AF8B47}" type="presParOf" srcId="{4741F319-C4E8-42A2-A2BA-035C5C594996}" destId="{C76690E6-AB91-4231-8F0B-D493E8DC30E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FB49B71-FF1A-4CD9-AB2A-5D29565BE686}"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BF222E28-7927-4D20-B3C7-2956ECA741D8}">
      <dgm:prSet custT="1"/>
      <dgm:spPr/>
      <dgm:t>
        <a:bodyPr/>
        <a:lstStyle/>
        <a:p>
          <a:r>
            <a:rPr lang="en-US" sz="1800" b="1" dirty="0">
              <a:latin typeface="Arial" panose="020B0604020202020204" pitchFamily="34" charset="0"/>
              <a:cs typeface="Arial" panose="020B0604020202020204" pitchFamily="34" charset="0"/>
            </a:rPr>
            <a:t>The sponsor should: </a:t>
          </a:r>
          <a:endParaRPr lang="en-US" sz="1800" dirty="0">
            <a:latin typeface="Arial" panose="020B0604020202020204" pitchFamily="34" charset="0"/>
            <a:cs typeface="Arial" panose="020B0604020202020204" pitchFamily="34" charset="0"/>
          </a:endParaRPr>
        </a:p>
      </dgm:t>
    </dgm:pt>
    <dgm:pt modelId="{C7BBF05D-34C0-42F0-AA07-8990EAAFFBF8}" type="parTrans" cxnId="{37809263-1C38-43BE-AAFF-EB083633FEE0}">
      <dgm:prSet/>
      <dgm:spPr/>
      <dgm:t>
        <a:bodyPr/>
        <a:lstStyle/>
        <a:p>
          <a:endParaRPr lang="en-US"/>
        </a:p>
      </dgm:t>
    </dgm:pt>
    <dgm:pt modelId="{31316AF3-EF2F-4F45-9412-348D5EE6A470}" type="sibTrans" cxnId="{37809263-1C38-43BE-AAFF-EB083633FEE0}">
      <dgm:prSet/>
      <dgm:spPr/>
      <dgm:t>
        <a:bodyPr/>
        <a:lstStyle/>
        <a:p>
          <a:endParaRPr lang="en-US"/>
        </a:p>
      </dgm:t>
    </dgm:pt>
    <dgm:pt modelId="{4B2CD247-D3C8-41E1-A876-C554E144E7A4}">
      <dgm:prSet custT="1"/>
      <dgm:spPr/>
      <dgm:t>
        <a:bodyPr/>
        <a:lstStyle/>
        <a:p>
          <a:r>
            <a:rPr lang="en-US" sz="1800" b="1" dirty="0">
              <a:solidFill>
                <a:schemeClr val="bg1"/>
              </a:solidFill>
              <a:latin typeface="Arial" panose="020B0604020202020204" pitchFamily="34" charset="0"/>
              <a:cs typeface="Arial" panose="020B0604020202020204" pitchFamily="34" charset="0"/>
            </a:rPr>
            <a:t>implement a system to manage quality throughout all stages of the trial process</a:t>
          </a:r>
          <a:endParaRPr lang="en-US" sz="1800" dirty="0">
            <a:solidFill>
              <a:schemeClr val="bg1"/>
            </a:solidFill>
            <a:latin typeface="Arial" panose="020B0604020202020204" pitchFamily="34" charset="0"/>
            <a:cs typeface="Arial" panose="020B0604020202020204" pitchFamily="34" charset="0"/>
          </a:endParaRPr>
        </a:p>
      </dgm:t>
    </dgm:pt>
    <dgm:pt modelId="{C7D4AE67-67CF-45CF-9739-ECC442D29043}" type="parTrans" cxnId="{E04F4809-D354-4D3F-880C-3DF9EA208F78}">
      <dgm:prSet/>
      <dgm:spPr/>
      <dgm:t>
        <a:bodyPr/>
        <a:lstStyle/>
        <a:p>
          <a:endParaRPr lang="en-US"/>
        </a:p>
      </dgm:t>
    </dgm:pt>
    <dgm:pt modelId="{FF5FA4B9-3D22-48D9-8F72-83A83846FB20}" type="sibTrans" cxnId="{E04F4809-D354-4D3F-880C-3DF9EA208F78}">
      <dgm:prSet/>
      <dgm:spPr/>
      <dgm:t>
        <a:bodyPr/>
        <a:lstStyle/>
        <a:p>
          <a:endParaRPr lang="en-US"/>
        </a:p>
      </dgm:t>
    </dgm:pt>
    <dgm:pt modelId="{89EB2AC2-3627-4A46-A6E0-1D6CA31B295F}">
      <dgm:prSet custT="1"/>
      <dgm:spPr/>
      <dgm:t>
        <a:bodyPr/>
        <a:lstStyle/>
        <a:p>
          <a:r>
            <a:rPr lang="en-US" sz="1800" b="1" dirty="0">
              <a:latin typeface="Arial" panose="020B0604020202020204" pitchFamily="34" charset="0"/>
              <a:cs typeface="Arial" panose="020B0604020202020204" pitchFamily="34" charset="0"/>
            </a:rPr>
            <a:t>focus on trial activities essential to ensuring human subject protection and the reliability of trial results </a:t>
          </a:r>
          <a:endParaRPr lang="en-US" sz="1800" dirty="0">
            <a:latin typeface="Arial" panose="020B0604020202020204" pitchFamily="34" charset="0"/>
            <a:cs typeface="Arial" panose="020B0604020202020204" pitchFamily="34" charset="0"/>
          </a:endParaRPr>
        </a:p>
      </dgm:t>
    </dgm:pt>
    <dgm:pt modelId="{24383993-9CE9-45B0-9585-CFD2EFE66066}" type="parTrans" cxnId="{EF7925E5-2325-42BB-AF54-225EB3D858CD}">
      <dgm:prSet/>
      <dgm:spPr/>
      <dgm:t>
        <a:bodyPr/>
        <a:lstStyle/>
        <a:p>
          <a:endParaRPr lang="en-US"/>
        </a:p>
      </dgm:t>
    </dgm:pt>
    <dgm:pt modelId="{169F49C2-3F67-4C4D-8599-9EE2D90911B8}" type="sibTrans" cxnId="{EF7925E5-2325-42BB-AF54-225EB3D858CD}">
      <dgm:prSet/>
      <dgm:spPr/>
      <dgm:t>
        <a:bodyPr/>
        <a:lstStyle/>
        <a:p>
          <a:endParaRPr lang="en-US"/>
        </a:p>
      </dgm:t>
    </dgm:pt>
    <dgm:pt modelId="{A34D2C7C-96AA-4371-837C-0C189E3AB0F7}" type="pres">
      <dgm:prSet presAssocID="{4FB49B71-FF1A-4CD9-AB2A-5D29565BE686}" presName="linear" presStyleCnt="0">
        <dgm:presLayoutVars>
          <dgm:animLvl val="lvl"/>
          <dgm:resizeHandles val="exact"/>
        </dgm:presLayoutVars>
      </dgm:prSet>
      <dgm:spPr/>
    </dgm:pt>
    <dgm:pt modelId="{A1D138F7-75C9-48EC-A707-0FFFB2A7CD39}" type="pres">
      <dgm:prSet presAssocID="{BF222E28-7927-4D20-B3C7-2956ECA741D8}" presName="parentText" presStyleLbl="node1" presStyleIdx="0" presStyleCnt="2">
        <dgm:presLayoutVars>
          <dgm:chMax val="0"/>
          <dgm:bulletEnabled val="1"/>
        </dgm:presLayoutVars>
      </dgm:prSet>
      <dgm:spPr/>
    </dgm:pt>
    <dgm:pt modelId="{AAFA405F-CA87-4D29-A29F-86CC3BA262B4}" type="pres">
      <dgm:prSet presAssocID="{BF222E28-7927-4D20-B3C7-2956ECA741D8}" presName="childText" presStyleLbl="revTx" presStyleIdx="0" presStyleCnt="1">
        <dgm:presLayoutVars>
          <dgm:bulletEnabled val="1"/>
        </dgm:presLayoutVars>
      </dgm:prSet>
      <dgm:spPr/>
    </dgm:pt>
    <dgm:pt modelId="{B476CD36-9815-4B3A-9FC8-3B9801E53F4D}" type="pres">
      <dgm:prSet presAssocID="{89EB2AC2-3627-4A46-A6E0-1D6CA31B295F}" presName="parentText" presStyleLbl="node1" presStyleIdx="1" presStyleCnt="2">
        <dgm:presLayoutVars>
          <dgm:chMax val="0"/>
          <dgm:bulletEnabled val="1"/>
        </dgm:presLayoutVars>
      </dgm:prSet>
      <dgm:spPr/>
    </dgm:pt>
  </dgm:ptLst>
  <dgm:cxnLst>
    <dgm:cxn modelId="{E04F4809-D354-4D3F-880C-3DF9EA208F78}" srcId="{BF222E28-7927-4D20-B3C7-2956ECA741D8}" destId="{4B2CD247-D3C8-41E1-A876-C554E144E7A4}" srcOrd="0" destOrd="0" parTransId="{C7D4AE67-67CF-45CF-9739-ECC442D29043}" sibTransId="{FF5FA4B9-3D22-48D9-8F72-83A83846FB20}"/>
    <dgm:cxn modelId="{EE48EE62-08A2-4770-808B-766DF1CE8440}" type="presOf" srcId="{BF222E28-7927-4D20-B3C7-2956ECA741D8}" destId="{A1D138F7-75C9-48EC-A707-0FFFB2A7CD39}" srcOrd="0" destOrd="0" presId="urn:microsoft.com/office/officeart/2005/8/layout/vList2"/>
    <dgm:cxn modelId="{37809263-1C38-43BE-AAFF-EB083633FEE0}" srcId="{4FB49B71-FF1A-4CD9-AB2A-5D29565BE686}" destId="{BF222E28-7927-4D20-B3C7-2956ECA741D8}" srcOrd="0" destOrd="0" parTransId="{C7BBF05D-34C0-42F0-AA07-8990EAAFFBF8}" sibTransId="{31316AF3-EF2F-4F45-9412-348D5EE6A470}"/>
    <dgm:cxn modelId="{B3108646-F817-4CDE-88ED-830A5FD18C35}" type="presOf" srcId="{4B2CD247-D3C8-41E1-A876-C554E144E7A4}" destId="{AAFA405F-CA87-4D29-A29F-86CC3BA262B4}" srcOrd="0" destOrd="0" presId="urn:microsoft.com/office/officeart/2005/8/layout/vList2"/>
    <dgm:cxn modelId="{F46806A4-89AF-44CD-B59F-973E83CD003D}" type="presOf" srcId="{89EB2AC2-3627-4A46-A6E0-1D6CA31B295F}" destId="{B476CD36-9815-4B3A-9FC8-3B9801E53F4D}" srcOrd="0" destOrd="0" presId="urn:microsoft.com/office/officeart/2005/8/layout/vList2"/>
    <dgm:cxn modelId="{EB1FA9BD-9560-4A49-81D4-FA51B015140C}" type="presOf" srcId="{4FB49B71-FF1A-4CD9-AB2A-5D29565BE686}" destId="{A34D2C7C-96AA-4371-837C-0C189E3AB0F7}" srcOrd="0" destOrd="0" presId="urn:microsoft.com/office/officeart/2005/8/layout/vList2"/>
    <dgm:cxn modelId="{EF7925E5-2325-42BB-AF54-225EB3D858CD}" srcId="{4FB49B71-FF1A-4CD9-AB2A-5D29565BE686}" destId="{89EB2AC2-3627-4A46-A6E0-1D6CA31B295F}" srcOrd="1" destOrd="0" parTransId="{24383993-9CE9-45B0-9585-CFD2EFE66066}" sibTransId="{169F49C2-3F67-4C4D-8599-9EE2D90911B8}"/>
    <dgm:cxn modelId="{6674DCEC-F6A3-416F-ABF0-F0ACE945709B}" type="presParOf" srcId="{A34D2C7C-96AA-4371-837C-0C189E3AB0F7}" destId="{A1D138F7-75C9-48EC-A707-0FFFB2A7CD39}" srcOrd="0" destOrd="0" presId="urn:microsoft.com/office/officeart/2005/8/layout/vList2"/>
    <dgm:cxn modelId="{5EE535AC-FBD1-49CA-AB56-4FDBA113AF96}" type="presParOf" srcId="{A34D2C7C-96AA-4371-837C-0C189E3AB0F7}" destId="{AAFA405F-CA87-4D29-A29F-86CC3BA262B4}" srcOrd="1" destOrd="0" presId="urn:microsoft.com/office/officeart/2005/8/layout/vList2"/>
    <dgm:cxn modelId="{8762A54A-2F31-40DA-9BE3-AC6F0600D7CA}" type="presParOf" srcId="{A34D2C7C-96AA-4371-837C-0C189E3AB0F7}" destId="{B476CD36-9815-4B3A-9FC8-3B9801E53F4D}" srcOrd="2" destOrd="0" presId="urn:microsoft.com/office/officeart/2005/8/layout/vList2"/>
  </dgm:cxnLst>
  <dgm:bg>
    <a:solidFill>
      <a:schemeClr val="accent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E501355-88B0-4206-BC1B-7E97A6B87788}"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025065DF-9D78-46F8-AB31-E35BA101D211}">
      <dgm:prSet custT="1"/>
      <dgm:spPr/>
      <dgm:t>
        <a:bodyPr/>
        <a:lstStyle/>
        <a:p>
          <a:r>
            <a:rPr lang="en-US" sz="1800" b="1" dirty="0">
              <a:latin typeface="Arial" panose="020B0604020202020204" pitchFamily="34" charset="0"/>
              <a:cs typeface="Arial" panose="020B0604020202020204" pitchFamily="34" charset="0"/>
            </a:rPr>
            <a:t>The design of efficient clinical trial protocols, tools, and procedures for data collection and processing, as well as the collection of information that is essential to decision making</a:t>
          </a:r>
          <a:endParaRPr lang="en-US" sz="1800" dirty="0">
            <a:latin typeface="Arial" panose="020B0604020202020204" pitchFamily="34" charset="0"/>
            <a:cs typeface="Arial" panose="020B0604020202020204" pitchFamily="34" charset="0"/>
          </a:endParaRPr>
        </a:p>
      </dgm:t>
    </dgm:pt>
    <dgm:pt modelId="{FA1ABE65-774D-4F19-ABA2-72189AA19907}" type="parTrans" cxnId="{F0509CF6-1CA3-4BC8-80D3-3A1F65449739}">
      <dgm:prSet/>
      <dgm:spPr/>
      <dgm:t>
        <a:bodyPr/>
        <a:lstStyle/>
        <a:p>
          <a:endParaRPr lang="en-US"/>
        </a:p>
      </dgm:t>
    </dgm:pt>
    <dgm:pt modelId="{EF905F0D-2573-4B16-9D17-461BEBC4BB23}" type="sibTrans" cxnId="{F0509CF6-1CA3-4BC8-80D3-3A1F65449739}">
      <dgm:prSet/>
      <dgm:spPr/>
      <dgm:t>
        <a:bodyPr/>
        <a:lstStyle/>
        <a:p>
          <a:endParaRPr lang="en-US"/>
        </a:p>
      </dgm:t>
    </dgm:pt>
    <dgm:pt modelId="{D3C1F080-D5EA-44A2-98FE-CDCBE7E57DDC}">
      <dgm:prSet custT="1"/>
      <dgm:spPr/>
      <dgm:t>
        <a:bodyPr/>
        <a:lstStyle/>
        <a:p>
          <a:r>
            <a:rPr lang="en-US" sz="1800" b="1">
              <a:latin typeface="Arial" panose="020B0604020202020204" pitchFamily="34" charset="0"/>
              <a:cs typeface="Arial" panose="020B0604020202020204" pitchFamily="34" charset="0"/>
            </a:rPr>
            <a:t>The methods used to assure and control the quality of the trial should be proportionate to the risks inherent in the trial and the importance of the information collected</a:t>
          </a:r>
          <a:endParaRPr lang="en-US" sz="1800">
            <a:latin typeface="Arial" panose="020B0604020202020204" pitchFamily="34" charset="0"/>
            <a:cs typeface="Arial" panose="020B0604020202020204" pitchFamily="34" charset="0"/>
          </a:endParaRPr>
        </a:p>
      </dgm:t>
    </dgm:pt>
    <dgm:pt modelId="{706CBA3D-6C28-451D-B4BC-6CF3EB26D24C}" type="parTrans" cxnId="{F9BFC1F9-BA95-41F6-87FD-FFC9868A807E}">
      <dgm:prSet/>
      <dgm:spPr/>
      <dgm:t>
        <a:bodyPr/>
        <a:lstStyle/>
        <a:p>
          <a:endParaRPr lang="en-US"/>
        </a:p>
      </dgm:t>
    </dgm:pt>
    <dgm:pt modelId="{21B90D97-ED87-4A2E-AC06-61BEFB9B511B}" type="sibTrans" cxnId="{F9BFC1F9-BA95-41F6-87FD-FFC9868A807E}">
      <dgm:prSet/>
      <dgm:spPr/>
      <dgm:t>
        <a:bodyPr/>
        <a:lstStyle/>
        <a:p>
          <a:endParaRPr lang="en-US"/>
        </a:p>
      </dgm:t>
    </dgm:pt>
    <dgm:pt modelId="{0DC00A51-EE39-4AD7-805A-E0FF17338BEE}">
      <dgm:prSet custT="1"/>
      <dgm:spPr/>
      <dgm:t>
        <a:bodyPr/>
        <a:lstStyle/>
        <a:p>
          <a:r>
            <a:rPr lang="en-US" sz="1800" b="1">
              <a:latin typeface="Arial" panose="020B0604020202020204" pitchFamily="34" charset="0"/>
              <a:cs typeface="Arial" panose="020B0604020202020204" pitchFamily="34" charset="0"/>
            </a:rPr>
            <a:t>All aspects of the trial are operationally feasible and should avoid unnecessary complexity, procedures, and data collection</a:t>
          </a:r>
          <a:endParaRPr lang="en-US" sz="1800">
            <a:latin typeface="Arial" panose="020B0604020202020204" pitchFamily="34" charset="0"/>
            <a:cs typeface="Arial" panose="020B0604020202020204" pitchFamily="34" charset="0"/>
          </a:endParaRPr>
        </a:p>
      </dgm:t>
    </dgm:pt>
    <dgm:pt modelId="{0B968445-6248-4D8C-8B17-C3F18A275ABA}" type="parTrans" cxnId="{A83B0574-4BBF-4D31-8B87-462A5F085D40}">
      <dgm:prSet/>
      <dgm:spPr/>
      <dgm:t>
        <a:bodyPr/>
        <a:lstStyle/>
        <a:p>
          <a:endParaRPr lang="en-US"/>
        </a:p>
      </dgm:t>
    </dgm:pt>
    <dgm:pt modelId="{7ABAE670-752D-4555-995A-6B9B695B2006}" type="sibTrans" cxnId="{A83B0574-4BBF-4D31-8B87-462A5F085D40}">
      <dgm:prSet/>
      <dgm:spPr/>
      <dgm:t>
        <a:bodyPr/>
        <a:lstStyle/>
        <a:p>
          <a:endParaRPr lang="en-US"/>
        </a:p>
      </dgm:t>
    </dgm:pt>
    <dgm:pt modelId="{13E1F901-AE3F-453C-8314-BB4427B6DF8D}" type="pres">
      <dgm:prSet presAssocID="{BE501355-88B0-4206-BC1B-7E97A6B87788}" presName="linear" presStyleCnt="0">
        <dgm:presLayoutVars>
          <dgm:animLvl val="lvl"/>
          <dgm:resizeHandles val="exact"/>
        </dgm:presLayoutVars>
      </dgm:prSet>
      <dgm:spPr/>
    </dgm:pt>
    <dgm:pt modelId="{F6997F74-D58C-469A-8631-F66281F962AE}" type="pres">
      <dgm:prSet presAssocID="{025065DF-9D78-46F8-AB31-E35BA101D211}" presName="parentText" presStyleLbl="node1" presStyleIdx="0" presStyleCnt="3">
        <dgm:presLayoutVars>
          <dgm:chMax val="0"/>
          <dgm:bulletEnabled val="1"/>
        </dgm:presLayoutVars>
      </dgm:prSet>
      <dgm:spPr/>
    </dgm:pt>
    <dgm:pt modelId="{08A5FDF2-7E51-4F6C-BE0F-2D1F3DA2DD2D}" type="pres">
      <dgm:prSet presAssocID="{EF905F0D-2573-4B16-9D17-461BEBC4BB23}" presName="spacer" presStyleCnt="0"/>
      <dgm:spPr/>
    </dgm:pt>
    <dgm:pt modelId="{AA88E357-3744-4B31-9228-A792162AF3DB}" type="pres">
      <dgm:prSet presAssocID="{D3C1F080-D5EA-44A2-98FE-CDCBE7E57DDC}" presName="parentText" presStyleLbl="node1" presStyleIdx="1" presStyleCnt="3">
        <dgm:presLayoutVars>
          <dgm:chMax val="0"/>
          <dgm:bulletEnabled val="1"/>
        </dgm:presLayoutVars>
      </dgm:prSet>
      <dgm:spPr/>
    </dgm:pt>
    <dgm:pt modelId="{0E7B05B0-3FF1-42AC-8BA2-C8A2E1579D91}" type="pres">
      <dgm:prSet presAssocID="{21B90D97-ED87-4A2E-AC06-61BEFB9B511B}" presName="spacer" presStyleCnt="0"/>
      <dgm:spPr/>
    </dgm:pt>
    <dgm:pt modelId="{5885B8A8-CC1A-4139-B547-B77384B0F301}" type="pres">
      <dgm:prSet presAssocID="{0DC00A51-EE39-4AD7-805A-E0FF17338BEE}" presName="parentText" presStyleLbl="node1" presStyleIdx="2" presStyleCnt="3">
        <dgm:presLayoutVars>
          <dgm:chMax val="0"/>
          <dgm:bulletEnabled val="1"/>
        </dgm:presLayoutVars>
      </dgm:prSet>
      <dgm:spPr/>
    </dgm:pt>
  </dgm:ptLst>
  <dgm:cxnLst>
    <dgm:cxn modelId="{6B319C00-9E7F-402E-9F62-9B48940F36B9}" type="presOf" srcId="{D3C1F080-D5EA-44A2-98FE-CDCBE7E57DDC}" destId="{AA88E357-3744-4B31-9228-A792162AF3DB}" srcOrd="0" destOrd="0" presId="urn:microsoft.com/office/officeart/2005/8/layout/vList2"/>
    <dgm:cxn modelId="{A83B0574-4BBF-4D31-8B87-462A5F085D40}" srcId="{BE501355-88B0-4206-BC1B-7E97A6B87788}" destId="{0DC00A51-EE39-4AD7-805A-E0FF17338BEE}" srcOrd="2" destOrd="0" parTransId="{0B968445-6248-4D8C-8B17-C3F18A275ABA}" sibTransId="{7ABAE670-752D-4555-995A-6B9B695B2006}"/>
    <dgm:cxn modelId="{DE51AF56-CDE7-420C-86E8-DB24F0B44474}" type="presOf" srcId="{BE501355-88B0-4206-BC1B-7E97A6B87788}" destId="{13E1F901-AE3F-453C-8314-BB4427B6DF8D}" srcOrd="0" destOrd="0" presId="urn:microsoft.com/office/officeart/2005/8/layout/vList2"/>
    <dgm:cxn modelId="{779830A5-854D-4FFC-8B50-21E63C350B79}" type="presOf" srcId="{0DC00A51-EE39-4AD7-805A-E0FF17338BEE}" destId="{5885B8A8-CC1A-4139-B547-B77384B0F301}" srcOrd="0" destOrd="0" presId="urn:microsoft.com/office/officeart/2005/8/layout/vList2"/>
    <dgm:cxn modelId="{B4466CE7-8019-4D9B-8810-AFEC8E86AA62}" type="presOf" srcId="{025065DF-9D78-46F8-AB31-E35BA101D211}" destId="{F6997F74-D58C-469A-8631-F66281F962AE}" srcOrd="0" destOrd="0" presId="urn:microsoft.com/office/officeart/2005/8/layout/vList2"/>
    <dgm:cxn modelId="{F0509CF6-1CA3-4BC8-80D3-3A1F65449739}" srcId="{BE501355-88B0-4206-BC1B-7E97A6B87788}" destId="{025065DF-9D78-46F8-AB31-E35BA101D211}" srcOrd="0" destOrd="0" parTransId="{FA1ABE65-774D-4F19-ABA2-72189AA19907}" sibTransId="{EF905F0D-2573-4B16-9D17-461BEBC4BB23}"/>
    <dgm:cxn modelId="{F9BFC1F9-BA95-41F6-87FD-FFC9868A807E}" srcId="{BE501355-88B0-4206-BC1B-7E97A6B87788}" destId="{D3C1F080-D5EA-44A2-98FE-CDCBE7E57DDC}" srcOrd="1" destOrd="0" parTransId="{706CBA3D-6C28-451D-B4BC-6CF3EB26D24C}" sibTransId="{21B90D97-ED87-4A2E-AC06-61BEFB9B511B}"/>
    <dgm:cxn modelId="{9F84BA00-09D0-4AEC-8AC6-7971EAD832D7}" type="presParOf" srcId="{13E1F901-AE3F-453C-8314-BB4427B6DF8D}" destId="{F6997F74-D58C-469A-8631-F66281F962AE}" srcOrd="0" destOrd="0" presId="urn:microsoft.com/office/officeart/2005/8/layout/vList2"/>
    <dgm:cxn modelId="{B556786D-BC89-4B82-BC7A-1BE05840A08B}" type="presParOf" srcId="{13E1F901-AE3F-453C-8314-BB4427B6DF8D}" destId="{08A5FDF2-7E51-4F6C-BE0F-2D1F3DA2DD2D}" srcOrd="1" destOrd="0" presId="urn:microsoft.com/office/officeart/2005/8/layout/vList2"/>
    <dgm:cxn modelId="{A10C68D2-2DA0-4236-8D6B-308FE1600E86}" type="presParOf" srcId="{13E1F901-AE3F-453C-8314-BB4427B6DF8D}" destId="{AA88E357-3744-4B31-9228-A792162AF3DB}" srcOrd="2" destOrd="0" presId="urn:microsoft.com/office/officeart/2005/8/layout/vList2"/>
    <dgm:cxn modelId="{EA999552-57F7-448E-8A66-E6F43717B93F}" type="presParOf" srcId="{13E1F901-AE3F-453C-8314-BB4427B6DF8D}" destId="{0E7B05B0-3FF1-42AC-8BA2-C8A2E1579D91}" srcOrd="3" destOrd="0" presId="urn:microsoft.com/office/officeart/2005/8/layout/vList2"/>
    <dgm:cxn modelId="{C8B77DC2-6412-4A25-92EB-C3C8C413CF6D}" type="presParOf" srcId="{13E1F901-AE3F-453C-8314-BB4427B6DF8D}" destId="{5885B8A8-CC1A-4139-B547-B77384B0F30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2DBC6A5-EB2D-49CC-A1A0-8106856706B4}"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D9F92553-8EAB-4330-BAF0-4F4E4C8DB932}">
      <dgm:prSet custT="1"/>
      <dgm:spPr/>
      <dgm:t>
        <a:bodyPr/>
        <a:lstStyle/>
        <a:p>
          <a:r>
            <a:rPr lang="en-US" sz="1600" b="1" u="sng">
              <a:latin typeface="Arial" panose="020B0604020202020204" pitchFamily="34" charset="0"/>
              <a:cs typeface="Arial" panose="020B0604020202020204" pitchFamily="34" charset="0"/>
            </a:rPr>
            <a:t>Risk Communication</a:t>
          </a:r>
          <a:endParaRPr lang="en-US" sz="1600">
            <a:latin typeface="Arial" panose="020B0604020202020204" pitchFamily="34" charset="0"/>
            <a:cs typeface="Arial" panose="020B0604020202020204" pitchFamily="34" charset="0"/>
          </a:endParaRPr>
        </a:p>
      </dgm:t>
    </dgm:pt>
    <dgm:pt modelId="{51129718-9F30-47E8-B406-65152140AFF8}" type="parTrans" cxnId="{59757868-DBEB-44D7-A813-475BBDB15714}">
      <dgm:prSet/>
      <dgm:spPr/>
      <dgm:t>
        <a:bodyPr/>
        <a:lstStyle/>
        <a:p>
          <a:endParaRPr lang="en-US"/>
        </a:p>
      </dgm:t>
    </dgm:pt>
    <dgm:pt modelId="{CBBAF369-69BE-4507-BB62-5EB0C484250B}" type="sibTrans" cxnId="{59757868-DBEB-44D7-A813-475BBDB15714}">
      <dgm:prSet/>
      <dgm:spPr/>
      <dgm:t>
        <a:bodyPr/>
        <a:lstStyle/>
        <a:p>
          <a:endParaRPr lang="en-US"/>
        </a:p>
      </dgm:t>
    </dgm:pt>
    <dgm:pt modelId="{0976CAE2-661F-4F10-9E98-F699261B797E}">
      <dgm:prSet custT="1"/>
      <dgm:spPr/>
      <dgm:t>
        <a:bodyPr/>
        <a:lstStyle/>
        <a:p>
          <a:r>
            <a:rPr lang="en-US" sz="1600" b="1">
              <a:latin typeface="Arial" panose="020B0604020202020204" pitchFamily="34" charset="0"/>
              <a:cs typeface="Arial" panose="020B0604020202020204" pitchFamily="34" charset="0"/>
            </a:rPr>
            <a:t>The sponsor should: </a:t>
          </a:r>
          <a:endParaRPr lang="en-US" sz="1600">
            <a:latin typeface="Arial" panose="020B0604020202020204" pitchFamily="34" charset="0"/>
            <a:cs typeface="Arial" panose="020B0604020202020204" pitchFamily="34" charset="0"/>
          </a:endParaRPr>
        </a:p>
      </dgm:t>
    </dgm:pt>
    <dgm:pt modelId="{754ABD1F-AEAC-4655-924C-20EDF5A9DBBB}" type="parTrans" cxnId="{89596FDA-328C-499A-8E78-AC1F4724D646}">
      <dgm:prSet/>
      <dgm:spPr/>
      <dgm:t>
        <a:bodyPr/>
        <a:lstStyle/>
        <a:p>
          <a:endParaRPr lang="en-US"/>
        </a:p>
      </dgm:t>
    </dgm:pt>
    <dgm:pt modelId="{90FAF9EC-D2D1-49C9-BC50-539D7C751355}" type="sibTrans" cxnId="{89596FDA-328C-499A-8E78-AC1F4724D646}">
      <dgm:prSet/>
      <dgm:spPr/>
      <dgm:t>
        <a:bodyPr/>
        <a:lstStyle/>
        <a:p>
          <a:endParaRPr lang="en-US"/>
        </a:p>
      </dgm:t>
    </dgm:pt>
    <dgm:pt modelId="{883B81E9-4FD7-49B3-9010-8937EB3F5D3A}">
      <dgm:prSet custT="1"/>
      <dgm:spPr/>
      <dgm:t>
        <a:bodyPr/>
        <a:lstStyle/>
        <a:p>
          <a:r>
            <a:rPr lang="en-US" sz="1600" b="1">
              <a:latin typeface="Arial" panose="020B0604020202020204" pitchFamily="34" charset="0"/>
              <a:cs typeface="Arial" panose="020B0604020202020204" pitchFamily="34" charset="0"/>
            </a:rPr>
            <a:t>document quality management activities</a:t>
          </a:r>
          <a:endParaRPr lang="en-US" sz="1600">
            <a:latin typeface="Arial" panose="020B0604020202020204" pitchFamily="34" charset="0"/>
            <a:cs typeface="Arial" panose="020B0604020202020204" pitchFamily="34" charset="0"/>
          </a:endParaRPr>
        </a:p>
      </dgm:t>
    </dgm:pt>
    <dgm:pt modelId="{10D3687B-5054-4E06-9F46-E3DB99CC1807}" type="parTrans" cxnId="{F2230E64-D961-442E-86B5-550C04E24170}">
      <dgm:prSet/>
      <dgm:spPr/>
      <dgm:t>
        <a:bodyPr/>
        <a:lstStyle/>
        <a:p>
          <a:endParaRPr lang="en-US"/>
        </a:p>
      </dgm:t>
    </dgm:pt>
    <dgm:pt modelId="{942B3864-8B86-46A7-AF35-9AEA7FB5339E}" type="sibTrans" cxnId="{F2230E64-D961-442E-86B5-550C04E24170}">
      <dgm:prSet/>
      <dgm:spPr/>
      <dgm:t>
        <a:bodyPr/>
        <a:lstStyle/>
        <a:p>
          <a:endParaRPr lang="en-US"/>
        </a:p>
      </dgm:t>
    </dgm:pt>
    <dgm:pt modelId="{442F3F6B-799D-4C15-B100-5EABC8731CEB}">
      <dgm:prSet custT="1"/>
      <dgm:spPr/>
      <dgm:t>
        <a:bodyPr/>
        <a:lstStyle/>
        <a:p>
          <a:r>
            <a:rPr lang="en-US" sz="1600" b="1">
              <a:latin typeface="Arial" panose="020B0604020202020204" pitchFamily="34" charset="0"/>
              <a:cs typeface="Arial" panose="020B0604020202020204" pitchFamily="34" charset="0"/>
            </a:rPr>
            <a:t>communicate quality management activities to those who are involved in or affected by such activities, to facilitate risk review and continual improvement during clinical trial execution </a:t>
          </a:r>
          <a:endParaRPr lang="en-US" sz="1600">
            <a:latin typeface="Arial" panose="020B0604020202020204" pitchFamily="34" charset="0"/>
            <a:cs typeface="Arial" panose="020B0604020202020204" pitchFamily="34" charset="0"/>
          </a:endParaRPr>
        </a:p>
      </dgm:t>
    </dgm:pt>
    <dgm:pt modelId="{180BA61A-C698-4D20-910F-BEACB04BA65E}" type="parTrans" cxnId="{D0F1F684-35BF-423D-8BF3-7C5032B5FC08}">
      <dgm:prSet/>
      <dgm:spPr/>
      <dgm:t>
        <a:bodyPr/>
        <a:lstStyle/>
        <a:p>
          <a:endParaRPr lang="en-US"/>
        </a:p>
      </dgm:t>
    </dgm:pt>
    <dgm:pt modelId="{6FE49807-AB0E-4A8C-8752-D3BA1F4E3731}" type="sibTrans" cxnId="{D0F1F684-35BF-423D-8BF3-7C5032B5FC08}">
      <dgm:prSet/>
      <dgm:spPr/>
      <dgm:t>
        <a:bodyPr/>
        <a:lstStyle/>
        <a:p>
          <a:endParaRPr lang="en-US"/>
        </a:p>
      </dgm:t>
    </dgm:pt>
    <dgm:pt modelId="{7479A624-26F4-4A1B-BCD5-D26C0F46160B}">
      <dgm:prSet custT="1"/>
      <dgm:spPr/>
      <dgm:t>
        <a:bodyPr/>
        <a:lstStyle/>
        <a:p>
          <a:r>
            <a:rPr lang="en-US" sz="1600" b="1" u="sng">
              <a:latin typeface="Arial" panose="020B0604020202020204" pitchFamily="34" charset="0"/>
              <a:cs typeface="Arial" panose="020B0604020202020204" pitchFamily="34" charset="0"/>
            </a:rPr>
            <a:t>Risk Review </a:t>
          </a:r>
          <a:endParaRPr lang="en-US" sz="1600">
            <a:latin typeface="Arial" panose="020B0604020202020204" pitchFamily="34" charset="0"/>
            <a:cs typeface="Arial" panose="020B0604020202020204" pitchFamily="34" charset="0"/>
          </a:endParaRPr>
        </a:p>
      </dgm:t>
    </dgm:pt>
    <dgm:pt modelId="{0E411C91-262E-48C1-AB1D-5AF7074AFA32}" type="parTrans" cxnId="{BC7A2396-BE65-4571-B95F-6A73CF19724D}">
      <dgm:prSet/>
      <dgm:spPr/>
      <dgm:t>
        <a:bodyPr/>
        <a:lstStyle/>
        <a:p>
          <a:endParaRPr lang="en-US"/>
        </a:p>
      </dgm:t>
    </dgm:pt>
    <dgm:pt modelId="{00FAB8CD-33FC-4D3A-A4C9-B41818ECB00F}" type="sibTrans" cxnId="{BC7A2396-BE65-4571-B95F-6A73CF19724D}">
      <dgm:prSet/>
      <dgm:spPr/>
      <dgm:t>
        <a:bodyPr/>
        <a:lstStyle/>
        <a:p>
          <a:endParaRPr lang="en-US"/>
        </a:p>
      </dgm:t>
    </dgm:pt>
    <dgm:pt modelId="{C9685CEE-134B-4B6F-A74F-ACEF029C7F53}">
      <dgm:prSet custT="1"/>
      <dgm:spPr/>
      <dgm:t>
        <a:bodyPr/>
        <a:lstStyle/>
        <a:p>
          <a:r>
            <a:rPr lang="en-US" sz="1600" b="1">
              <a:latin typeface="Arial" panose="020B0604020202020204" pitchFamily="34" charset="0"/>
              <a:cs typeface="Arial" panose="020B0604020202020204" pitchFamily="34" charset="0"/>
            </a:rPr>
            <a:t>The sponsor should:</a:t>
          </a:r>
          <a:endParaRPr lang="en-US" sz="1600">
            <a:latin typeface="Arial" panose="020B0604020202020204" pitchFamily="34" charset="0"/>
            <a:cs typeface="Arial" panose="020B0604020202020204" pitchFamily="34" charset="0"/>
          </a:endParaRPr>
        </a:p>
      </dgm:t>
    </dgm:pt>
    <dgm:pt modelId="{12B733DB-3C11-4298-9D8C-480F1C0017CE}" type="parTrans" cxnId="{38BF33A1-3553-4B13-9A21-AA51C4CFFEF4}">
      <dgm:prSet/>
      <dgm:spPr/>
      <dgm:t>
        <a:bodyPr/>
        <a:lstStyle/>
        <a:p>
          <a:endParaRPr lang="en-US"/>
        </a:p>
      </dgm:t>
    </dgm:pt>
    <dgm:pt modelId="{56973537-D7A1-4735-BCFC-91E3A2D2B990}" type="sibTrans" cxnId="{38BF33A1-3553-4B13-9A21-AA51C4CFFEF4}">
      <dgm:prSet/>
      <dgm:spPr/>
      <dgm:t>
        <a:bodyPr/>
        <a:lstStyle/>
        <a:p>
          <a:endParaRPr lang="en-US"/>
        </a:p>
      </dgm:t>
    </dgm:pt>
    <dgm:pt modelId="{1F122C37-122F-412A-9470-CB56A34852C2}">
      <dgm:prSet custT="1"/>
      <dgm:spPr/>
      <dgm:t>
        <a:bodyPr/>
        <a:lstStyle/>
        <a:p>
          <a:r>
            <a:rPr lang="en-US" sz="1600" b="1">
              <a:latin typeface="Arial" panose="020B0604020202020204" pitchFamily="34" charset="0"/>
              <a:cs typeface="Arial" panose="020B0604020202020204" pitchFamily="34" charset="0"/>
            </a:rPr>
            <a:t>periodically review risk control measures to ascertain whether the implemented quality management activities remain effective and relevant, taking into account emerging knowledge and experience</a:t>
          </a:r>
          <a:endParaRPr lang="en-US" sz="1600">
            <a:latin typeface="Arial" panose="020B0604020202020204" pitchFamily="34" charset="0"/>
            <a:cs typeface="Arial" panose="020B0604020202020204" pitchFamily="34" charset="0"/>
          </a:endParaRPr>
        </a:p>
      </dgm:t>
    </dgm:pt>
    <dgm:pt modelId="{6E84A135-E4D0-436C-8199-D9ED11A42C68}" type="parTrans" cxnId="{B47C7E4B-A499-489B-8977-AA813A632D0A}">
      <dgm:prSet/>
      <dgm:spPr/>
      <dgm:t>
        <a:bodyPr/>
        <a:lstStyle/>
        <a:p>
          <a:endParaRPr lang="en-US"/>
        </a:p>
      </dgm:t>
    </dgm:pt>
    <dgm:pt modelId="{AF8F8897-FE5A-43A6-AEF6-0A7EE48F082A}" type="sibTrans" cxnId="{B47C7E4B-A499-489B-8977-AA813A632D0A}">
      <dgm:prSet/>
      <dgm:spPr/>
      <dgm:t>
        <a:bodyPr/>
        <a:lstStyle/>
        <a:p>
          <a:endParaRPr lang="en-US"/>
        </a:p>
      </dgm:t>
    </dgm:pt>
    <dgm:pt modelId="{973A1F46-0F39-48D6-8D2C-5A45AF113738}" type="pres">
      <dgm:prSet presAssocID="{A2DBC6A5-EB2D-49CC-A1A0-8106856706B4}" presName="linear" presStyleCnt="0">
        <dgm:presLayoutVars>
          <dgm:animLvl val="lvl"/>
          <dgm:resizeHandles val="exact"/>
        </dgm:presLayoutVars>
      </dgm:prSet>
      <dgm:spPr/>
    </dgm:pt>
    <dgm:pt modelId="{B597537C-1D72-4E32-B618-7EAA0D73D9F3}" type="pres">
      <dgm:prSet presAssocID="{D9F92553-8EAB-4330-BAF0-4F4E4C8DB932}" presName="parentText" presStyleLbl="node1" presStyleIdx="0" presStyleCnt="7">
        <dgm:presLayoutVars>
          <dgm:chMax val="0"/>
          <dgm:bulletEnabled val="1"/>
        </dgm:presLayoutVars>
      </dgm:prSet>
      <dgm:spPr/>
    </dgm:pt>
    <dgm:pt modelId="{B9D26B37-5734-46E1-9403-EB0C22265A61}" type="pres">
      <dgm:prSet presAssocID="{CBBAF369-69BE-4507-BB62-5EB0C484250B}" presName="spacer" presStyleCnt="0"/>
      <dgm:spPr/>
    </dgm:pt>
    <dgm:pt modelId="{0300C32D-982C-4278-8859-E72BD3DF1BB2}" type="pres">
      <dgm:prSet presAssocID="{0976CAE2-661F-4F10-9E98-F699261B797E}" presName="parentText" presStyleLbl="node1" presStyleIdx="1" presStyleCnt="7">
        <dgm:presLayoutVars>
          <dgm:chMax val="0"/>
          <dgm:bulletEnabled val="1"/>
        </dgm:presLayoutVars>
      </dgm:prSet>
      <dgm:spPr/>
    </dgm:pt>
    <dgm:pt modelId="{A594BB16-C9F6-4481-8840-25EFD0828CBA}" type="pres">
      <dgm:prSet presAssocID="{90FAF9EC-D2D1-49C9-BC50-539D7C751355}" presName="spacer" presStyleCnt="0"/>
      <dgm:spPr/>
    </dgm:pt>
    <dgm:pt modelId="{BCA9A9F7-72DB-4617-8FA2-FBEFFB1BD0F3}" type="pres">
      <dgm:prSet presAssocID="{883B81E9-4FD7-49B3-9010-8937EB3F5D3A}" presName="parentText" presStyleLbl="node1" presStyleIdx="2" presStyleCnt="7">
        <dgm:presLayoutVars>
          <dgm:chMax val="0"/>
          <dgm:bulletEnabled val="1"/>
        </dgm:presLayoutVars>
      </dgm:prSet>
      <dgm:spPr/>
    </dgm:pt>
    <dgm:pt modelId="{C59E5B27-813F-47F8-9306-8EE801D49AA3}" type="pres">
      <dgm:prSet presAssocID="{942B3864-8B86-46A7-AF35-9AEA7FB5339E}" presName="spacer" presStyleCnt="0"/>
      <dgm:spPr/>
    </dgm:pt>
    <dgm:pt modelId="{8A5EFD5D-1109-4069-99C4-095E0D3AA5C2}" type="pres">
      <dgm:prSet presAssocID="{442F3F6B-799D-4C15-B100-5EABC8731CEB}" presName="parentText" presStyleLbl="node1" presStyleIdx="3" presStyleCnt="7">
        <dgm:presLayoutVars>
          <dgm:chMax val="0"/>
          <dgm:bulletEnabled val="1"/>
        </dgm:presLayoutVars>
      </dgm:prSet>
      <dgm:spPr/>
    </dgm:pt>
    <dgm:pt modelId="{455CE7F0-3F01-4F7A-894A-667F5E97C488}" type="pres">
      <dgm:prSet presAssocID="{6FE49807-AB0E-4A8C-8752-D3BA1F4E3731}" presName="spacer" presStyleCnt="0"/>
      <dgm:spPr/>
    </dgm:pt>
    <dgm:pt modelId="{97796ED2-91E1-4F75-B1F6-871B5230A310}" type="pres">
      <dgm:prSet presAssocID="{7479A624-26F4-4A1B-BCD5-D26C0F46160B}" presName="parentText" presStyleLbl="node1" presStyleIdx="4" presStyleCnt="7">
        <dgm:presLayoutVars>
          <dgm:chMax val="0"/>
          <dgm:bulletEnabled val="1"/>
        </dgm:presLayoutVars>
      </dgm:prSet>
      <dgm:spPr/>
    </dgm:pt>
    <dgm:pt modelId="{9EF809D1-145E-4568-B1A5-977BDA277855}" type="pres">
      <dgm:prSet presAssocID="{00FAB8CD-33FC-4D3A-A4C9-B41818ECB00F}" presName="spacer" presStyleCnt="0"/>
      <dgm:spPr/>
    </dgm:pt>
    <dgm:pt modelId="{F9867282-D58A-4E9C-A225-03F8FAB1CC90}" type="pres">
      <dgm:prSet presAssocID="{C9685CEE-134B-4B6F-A74F-ACEF029C7F53}" presName="parentText" presStyleLbl="node1" presStyleIdx="5" presStyleCnt="7">
        <dgm:presLayoutVars>
          <dgm:chMax val="0"/>
          <dgm:bulletEnabled val="1"/>
        </dgm:presLayoutVars>
      </dgm:prSet>
      <dgm:spPr/>
    </dgm:pt>
    <dgm:pt modelId="{E47B60F6-8D45-4D39-A7BC-7A1BF03F7D0B}" type="pres">
      <dgm:prSet presAssocID="{56973537-D7A1-4735-BCFC-91E3A2D2B990}" presName="spacer" presStyleCnt="0"/>
      <dgm:spPr/>
    </dgm:pt>
    <dgm:pt modelId="{717511B5-4EAE-4EBA-A8AE-E4E8F45B4CFC}" type="pres">
      <dgm:prSet presAssocID="{1F122C37-122F-412A-9470-CB56A34852C2}" presName="parentText" presStyleLbl="node1" presStyleIdx="6" presStyleCnt="7">
        <dgm:presLayoutVars>
          <dgm:chMax val="0"/>
          <dgm:bulletEnabled val="1"/>
        </dgm:presLayoutVars>
      </dgm:prSet>
      <dgm:spPr/>
    </dgm:pt>
  </dgm:ptLst>
  <dgm:cxnLst>
    <dgm:cxn modelId="{EBFE2C10-7837-4560-A8BE-081DF8DC2789}" type="presOf" srcId="{883B81E9-4FD7-49B3-9010-8937EB3F5D3A}" destId="{BCA9A9F7-72DB-4617-8FA2-FBEFFB1BD0F3}" srcOrd="0" destOrd="0" presId="urn:microsoft.com/office/officeart/2005/8/layout/vList2"/>
    <dgm:cxn modelId="{9759F928-D2CE-4D74-B0EB-F2FCE155FE55}" type="presOf" srcId="{442F3F6B-799D-4C15-B100-5EABC8731CEB}" destId="{8A5EFD5D-1109-4069-99C4-095E0D3AA5C2}" srcOrd="0" destOrd="0" presId="urn:microsoft.com/office/officeart/2005/8/layout/vList2"/>
    <dgm:cxn modelId="{F2230E64-D961-442E-86B5-550C04E24170}" srcId="{A2DBC6A5-EB2D-49CC-A1A0-8106856706B4}" destId="{883B81E9-4FD7-49B3-9010-8937EB3F5D3A}" srcOrd="2" destOrd="0" parTransId="{10D3687B-5054-4E06-9F46-E3DB99CC1807}" sibTransId="{942B3864-8B86-46A7-AF35-9AEA7FB5339E}"/>
    <dgm:cxn modelId="{59757868-DBEB-44D7-A813-475BBDB15714}" srcId="{A2DBC6A5-EB2D-49CC-A1A0-8106856706B4}" destId="{D9F92553-8EAB-4330-BAF0-4F4E4C8DB932}" srcOrd="0" destOrd="0" parTransId="{51129718-9F30-47E8-B406-65152140AFF8}" sibTransId="{CBBAF369-69BE-4507-BB62-5EB0C484250B}"/>
    <dgm:cxn modelId="{B47C7E4B-A499-489B-8977-AA813A632D0A}" srcId="{A2DBC6A5-EB2D-49CC-A1A0-8106856706B4}" destId="{1F122C37-122F-412A-9470-CB56A34852C2}" srcOrd="6" destOrd="0" parTransId="{6E84A135-E4D0-436C-8199-D9ED11A42C68}" sibTransId="{AF8F8897-FE5A-43A6-AEF6-0A7EE48F082A}"/>
    <dgm:cxn modelId="{D0F1F684-35BF-423D-8BF3-7C5032B5FC08}" srcId="{A2DBC6A5-EB2D-49CC-A1A0-8106856706B4}" destId="{442F3F6B-799D-4C15-B100-5EABC8731CEB}" srcOrd="3" destOrd="0" parTransId="{180BA61A-C698-4D20-910F-BEACB04BA65E}" sibTransId="{6FE49807-AB0E-4A8C-8752-D3BA1F4E3731}"/>
    <dgm:cxn modelId="{218CDB92-80E4-4B54-BE2D-77DB2D5A3284}" type="presOf" srcId="{A2DBC6A5-EB2D-49CC-A1A0-8106856706B4}" destId="{973A1F46-0F39-48D6-8D2C-5A45AF113738}" srcOrd="0" destOrd="0" presId="urn:microsoft.com/office/officeart/2005/8/layout/vList2"/>
    <dgm:cxn modelId="{BC7A2396-BE65-4571-B95F-6A73CF19724D}" srcId="{A2DBC6A5-EB2D-49CC-A1A0-8106856706B4}" destId="{7479A624-26F4-4A1B-BCD5-D26C0F46160B}" srcOrd="4" destOrd="0" parTransId="{0E411C91-262E-48C1-AB1D-5AF7074AFA32}" sibTransId="{00FAB8CD-33FC-4D3A-A4C9-B41818ECB00F}"/>
    <dgm:cxn modelId="{38BF33A1-3553-4B13-9A21-AA51C4CFFEF4}" srcId="{A2DBC6A5-EB2D-49CC-A1A0-8106856706B4}" destId="{C9685CEE-134B-4B6F-A74F-ACEF029C7F53}" srcOrd="5" destOrd="0" parTransId="{12B733DB-3C11-4298-9D8C-480F1C0017CE}" sibTransId="{56973537-D7A1-4735-BCFC-91E3A2D2B990}"/>
    <dgm:cxn modelId="{ACAA10AA-D7E6-4170-A960-591C179A97C9}" type="presOf" srcId="{D9F92553-8EAB-4330-BAF0-4F4E4C8DB932}" destId="{B597537C-1D72-4E32-B618-7EAA0D73D9F3}" srcOrd="0" destOrd="0" presId="urn:microsoft.com/office/officeart/2005/8/layout/vList2"/>
    <dgm:cxn modelId="{DFE7DCB1-1976-473E-A442-94EF2C745057}" type="presOf" srcId="{C9685CEE-134B-4B6F-A74F-ACEF029C7F53}" destId="{F9867282-D58A-4E9C-A225-03F8FAB1CC90}" srcOrd="0" destOrd="0" presId="urn:microsoft.com/office/officeart/2005/8/layout/vList2"/>
    <dgm:cxn modelId="{0DCB9AD3-07D4-403A-BA9C-46406AFE736E}" type="presOf" srcId="{7479A624-26F4-4A1B-BCD5-D26C0F46160B}" destId="{97796ED2-91E1-4F75-B1F6-871B5230A310}" srcOrd="0" destOrd="0" presId="urn:microsoft.com/office/officeart/2005/8/layout/vList2"/>
    <dgm:cxn modelId="{89596FDA-328C-499A-8E78-AC1F4724D646}" srcId="{A2DBC6A5-EB2D-49CC-A1A0-8106856706B4}" destId="{0976CAE2-661F-4F10-9E98-F699261B797E}" srcOrd="1" destOrd="0" parTransId="{754ABD1F-AEAC-4655-924C-20EDF5A9DBBB}" sibTransId="{90FAF9EC-D2D1-49C9-BC50-539D7C751355}"/>
    <dgm:cxn modelId="{877BF7DC-8DCB-4C37-BD3B-30869A2BA1D3}" type="presOf" srcId="{1F122C37-122F-412A-9470-CB56A34852C2}" destId="{717511B5-4EAE-4EBA-A8AE-E4E8F45B4CFC}" srcOrd="0" destOrd="0" presId="urn:microsoft.com/office/officeart/2005/8/layout/vList2"/>
    <dgm:cxn modelId="{70E5CBF9-8A17-45AF-9493-C9B5B1C4B9A6}" type="presOf" srcId="{0976CAE2-661F-4F10-9E98-F699261B797E}" destId="{0300C32D-982C-4278-8859-E72BD3DF1BB2}" srcOrd="0" destOrd="0" presId="urn:microsoft.com/office/officeart/2005/8/layout/vList2"/>
    <dgm:cxn modelId="{4D7BC064-03C2-424D-916B-99194FF17C1E}" type="presParOf" srcId="{973A1F46-0F39-48D6-8D2C-5A45AF113738}" destId="{B597537C-1D72-4E32-B618-7EAA0D73D9F3}" srcOrd="0" destOrd="0" presId="urn:microsoft.com/office/officeart/2005/8/layout/vList2"/>
    <dgm:cxn modelId="{CBA70C9D-D59C-4D6C-8781-0C708707F82E}" type="presParOf" srcId="{973A1F46-0F39-48D6-8D2C-5A45AF113738}" destId="{B9D26B37-5734-46E1-9403-EB0C22265A61}" srcOrd="1" destOrd="0" presId="urn:microsoft.com/office/officeart/2005/8/layout/vList2"/>
    <dgm:cxn modelId="{7AB93F6E-97E9-46FA-B0E6-7A4DB56C6A06}" type="presParOf" srcId="{973A1F46-0F39-48D6-8D2C-5A45AF113738}" destId="{0300C32D-982C-4278-8859-E72BD3DF1BB2}" srcOrd="2" destOrd="0" presId="urn:microsoft.com/office/officeart/2005/8/layout/vList2"/>
    <dgm:cxn modelId="{06670792-C7B8-44E0-9468-72FD3EDE8FF9}" type="presParOf" srcId="{973A1F46-0F39-48D6-8D2C-5A45AF113738}" destId="{A594BB16-C9F6-4481-8840-25EFD0828CBA}" srcOrd="3" destOrd="0" presId="urn:microsoft.com/office/officeart/2005/8/layout/vList2"/>
    <dgm:cxn modelId="{02D48FB4-7CCE-4F8D-BDC2-C81527AA43E6}" type="presParOf" srcId="{973A1F46-0F39-48D6-8D2C-5A45AF113738}" destId="{BCA9A9F7-72DB-4617-8FA2-FBEFFB1BD0F3}" srcOrd="4" destOrd="0" presId="urn:microsoft.com/office/officeart/2005/8/layout/vList2"/>
    <dgm:cxn modelId="{9945DD37-D947-40AA-86BE-D3FBC86539A2}" type="presParOf" srcId="{973A1F46-0F39-48D6-8D2C-5A45AF113738}" destId="{C59E5B27-813F-47F8-9306-8EE801D49AA3}" srcOrd="5" destOrd="0" presId="urn:microsoft.com/office/officeart/2005/8/layout/vList2"/>
    <dgm:cxn modelId="{360D47FE-1013-4F78-A8E7-1D8F26579D3F}" type="presParOf" srcId="{973A1F46-0F39-48D6-8D2C-5A45AF113738}" destId="{8A5EFD5D-1109-4069-99C4-095E0D3AA5C2}" srcOrd="6" destOrd="0" presId="urn:microsoft.com/office/officeart/2005/8/layout/vList2"/>
    <dgm:cxn modelId="{AC190263-C933-4FC9-8D80-7AD6AFF322B4}" type="presParOf" srcId="{973A1F46-0F39-48D6-8D2C-5A45AF113738}" destId="{455CE7F0-3F01-4F7A-894A-667F5E97C488}" srcOrd="7" destOrd="0" presId="urn:microsoft.com/office/officeart/2005/8/layout/vList2"/>
    <dgm:cxn modelId="{1CE82515-C6F8-47B0-8C42-E4C319219294}" type="presParOf" srcId="{973A1F46-0F39-48D6-8D2C-5A45AF113738}" destId="{97796ED2-91E1-4F75-B1F6-871B5230A310}" srcOrd="8" destOrd="0" presId="urn:microsoft.com/office/officeart/2005/8/layout/vList2"/>
    <dgm:cxn modelId="{46A717E0-A0A9-4DF5-878B-BED774CA3C60}" type="presParOf" srcId="{973A1F46-0F39-48D6-8D2C-5A45AF113738}" destId="{9EF809D1-145E-4568-B1A5-977BDA277855}" srcOrd="9" destOrd="0" presId="urn:microsoft.com/office/officeart/2005/8/layout/vList2"/>
    <dgm:cxn modelId="{DD6F9889-4BDA-42C6-B726-57E033E64A04}" type="presParOf" srcId="{973A1F46-0F39-48D6-8D2C-5A45AF113738}" destId="{F9867282-D58A-4E9C-A225-03F8FAB1CC90}" srcOrd="10" destOrd="0" presId="urn:microsoft.com/office/officeart/2005/8/layout/vList2"/>
    <dgm:cxn modelId="{68A280B8-2A15-488D-99B1-E9271EB110B8}" type="presParOf" srcId="{973A1F46-0F39-48D6-8D2C-5A45AF113738}" destId="{E47B60F6-8D45-4D39-A7BC-7A1BF03F7D0B}" srcOrd="11" destOrd="0" presId="urn:microsoft.com/office/officeart/2005/8/layout/vList2"/>
    <dgm:cxn modelId="{3EFAA354-A115-4D26-BA8A-09C5C8A55F6A}" type="presParOf" srcId="{973A1F46-0F39-48D6-8D2C-5A45AF113738}" destId="{717511B5-4EAE-4EBA-A8AE-E4E8F45B4CF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1D50C62-CF9B-4619-AAC3-A029B1FE15F0}"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FCE0268F-A225-4FCF-BDDE-932649360971}">
      <dgm:prSet custT="1"/>
      <dgm:spPr/>
      <dgm:t>
        <a:bodyPr/>
        <a:lstStyle/>
        <a:p>
          <a:r>
            <a:rPr lang="en-US" sz="1800" b="1" dirty="0">
              <a:latin typeface="Arial" panose="020B0604020202020204" pitchFamily="34" charset="0"/>
              <a:cs typeface="Arial" panose="020B0604020202020204" pitchFamily="34" charset="0"/>
            </a:rPr>
            <a:t>A sponsor may transfer any or all of the sponsor's trial-related duties and functions to a CRO, but the ultimate responsibility for the quality and integrity of the trial data always resides with the sponsor</a:t>
          </a:r>
          <a:endParaRPr lang="en-US" sz="1800" dirty="0">
            <a:latin typeface="Arial" panose="020B0604020202020204" pitchFamily="34" charset="0"/>
            <a:cs typeface="Arial" panose="020B0604020202020204" pitchFamily="34" charset="0"/>
          </a:endParaRPr>
        </a:p>
      </dgm:t>
    </dgm:pt>
    <dgm:pt modelId="{638A6DA3-9695-4B81-A142-FC61631AE44F}" type="parTrans" cxnId="{2846A88E-6FEC-485A-B027-872729E0F5C8}">
      <dgm:prSet/>
      <dgm:spPr/>
      <dgm:t>
        <a:bodyPr/>
        <a:lstStyle/>
        <a:p>
          <a:endParaRPr lang="en-US"/>
        </a:p>
      </dgm:t>
    </dgm:pt>
    <dgm:pt modelId="{0BD83C86-6A3E-4988-9FD9-260D4415DF07}" type="sibTrans" cxnId="{2846A88E-6FEC-485A-B027-872729E0F5C8}">
      <dgm:prSet/>
      <dgm:spPr/>
      <dgm:t>
        <a:bodyPr/>
        <a:lstStyle/>
        <a:p>
          <a:endParaRPr lang="en-US"/>
        </a:p>
      </dgm:t>
    </dgm:pt>
    <dgm:pt modelId="{200C551C-7664-4DA2-AE85-BABE1B2BD65D}">
      <dgm:prSet custT="1"/>
      <dgm:spPr/>
      <dgm:t>
        <a:bodyPr/>
        <a:lstStyle/>
        <a:p>
          <a:r>
            <a:rPr lang="en-US" sz="1800" b="1">
              <a:latin typeface="Arial" panose="020B0604020202020204" pitchFamily="34" charset="0"/>
              <a:cs typeface="Arial" panose="020B0604020202020204" pitchFamily="34" charset="0"/>
            </a:rPr>
            <a:t>The CRO should implement quality assurance and quality control</a:t>
          </a:r>
          <a:endParaRPr lang="en-US" sz="1800">
            <a:latin typeface="Arial" panose="020B0604020202020204" pitchFamily="34" charset="0"/>
            <a:cs typeface="Arial" panose="020B0604020202020204" pitchFamily="34" charset="0"/>
          </a:endParaRPr>
        </a:p>
      </dgm:t>
    </dgm:pt>
    <dgm:pt modelId="{5E499D5D-31F5-47A7-BFBF-C760A1107383}" type="parTrans" cxnId="{270BE7BF-AB9A-44CF-82A1-2B65B1AEB7AF}">
      <dgm:prSet/>
      <dgm:spPr/>
      <dgm:t>
        <a:bodyPr/>
        <a:lstStyle/>
        <a:p>
          <a:endParaRPr lang="en-US"/>
        </a:p>
      </dgm:t>
    </dgm:pt>
    <dgm:pt modelId="{0B15AAF4-D6CA-4B45-83B4-03698E4572DF}" type="sibTrans" cxnId="{270BE7BF-AB9A-44CF-82A1-2B65B1AEB7AF}">
      <dgm:prSet/>
      <dgm:spPr/>
      <dgm:t>
        <a:bodyPr/>
        <a:lstStyle/>
        <a:p>
          <a:endParaRPr lang="en-US"/>
        </a:p>
      </dgm:t>
    </dgm:pt>
    <dgm:pt modelId="{3C578D4C-90AB-4CAD-8BF8-325FD15B249F}">
      <dgm:prSet custT="1"/>
      <dgm:spPr/>
      <dgm:t>
        <a:bodyPr/>
        <a:lstStyle/>
        <a:p>
          <a:r>
            <a:rPr lang="en-US" sz="1800" b="1" dirty="0">
              <a:latin typeface="Arial" panose="020B0604020202020204" pitchFamily="34" charset="0"/>
              <a:cs typeface="Arial" panose="020B0604020202020204" pitchFamily="34" charset="0"/>
            </a:rPr>
            <a:t>Any trial-related duty and function that is transferred to and assumed by a CRO should be specified in writing</a:t>
          </a:r>
          <a:endParaRPr lang="en-US" sz="1800" dirty="0">
            <a:latin typeface="Arial" panose="020B0604020202020204" pitchFamily="34" charset="0"/>
            <a:cs typeface="Arial" panose="020B0604020202020204" pitchFamily="34" charset="0"/>
          </a:endParaRPr>
        </a:p>
      </dgm:t>
    </dgm:pt>
    <dgm:pt modelId="{7F5A0338-7C93-466D-897D-DF4DBC434B8F}" type="parTrans" cxnId="{27DB8420-FA1F-4264-AF28-5C2EC74D9CAA}">
      <dgm:prSet/>
      <dgm:spPr/>
      <dgm:t>
        <a:bodyPr/>
        <a:lstStyle/>
        <a:p>
          <a:endParaRPr lang="en-US"/>
        </a:p>
      </dgm:t>
    </dgm:pt>
    <dgm:pt modelId="{1899F9BC-883E-4A22-954D-7683B8F545D2}" type="sibTrans" cxnId="{27DB8420-FA1F-4264-AF28-5C2EC74D9CAA}">
      <dgm:prSet/>
      <dgm:spPr/>
      <dgm:t>
        <a:bodyPr/>
        <a:lstStyle/>
        <a:p>
          <a:endParaRPr lang="en-US"/>
        </a:p>
      </dgm:t>
    </dgm:pt>
    <dgm:pt modelId="{E639FBC7-803F-4523-A426-8CC8D2B7FC49}">
      <dgm:prSet custT="1"/>
      <dgm:spPr/>
      <dgm:t>
        <a:bodyPr/>
        <a:lstStyle/>
        <a:p>
          <a:r>
            <a:rPr lang="en-US" sz="1800" b="1">
              <a:latin typeface="Arial" panose="020B0604020202020204" pitchFamily="34" charset="0"/>
              <a:cs typeface="Arial" panose="020B0604020202020204" pitchFamily="34" charset="0"/>
            </a:rPr>
            <a:t>The sponsor should ensure oversight of any trial-related duties and functions carried out on its behalf, including trial-related duties and functions that are subcontracted to another party by the sponsor's contracted CRO(s)</a:t>
          </a:r>
          <a:endParaRPr lang="en-US" sz="1800">
            <a:latin typeface="Arial" panose="020B0604020202020204" pitchFamily="34" charset="0"/>
            <a:cs typeface="Arial" panose="020B0604020202020204" pitchFamily="34" charset="0"/>
          </a:endParaRPr>
        </a:p>
      </dgm:t>
    </dgm:pt>
    <dgm:pt modelId="{6CFA8590-EA5D-41DB-B7F1-09E6F3D7A435}" type="parTrans" cxnId="{CA4A7383-F1B3-46E2-8AA0-39D26E32E449}">
      <dgm:prSet/>
      <dgm:spPr/>
      <dgm:t>
        <a:bodyPr/>
        <a:lstStyle/>
        <a:p>
          <a:endParaRPr lang="en-US"/>
        </a:p>
      </dgm:t>
    </dgm:pt>
    <dgm:pt modelId="{E522C25D-0D04-4596-93AA-34C0A58CCEAA}" type="sibTrans" cxnId="{CA4A7383-F1B3-46E2-8AA0-39D26E32E449}">
      <dgm:prSet/>
      <dgm:spPr/>
      <dgm:t>
        <a:bodyPr/>
        <a:lstStyle/>
        <a:p>
          <a:endParaRPr lang="en-US"/>
        </a:p>
      </dgm:t>
    </dgm:pt>
    <dgm:pt modelId="{B00398D5-D2AE-4DB1-B5A1-8560D8752D65}">
      <dgm:prSet custT="1"/>
      <dgm:spPr/>
      <dgm:t>
        <a:bodyPr/>
        <a:lstStyle/>
        <a:p>
          <a:r>
            <a:rPr lang="en-US" sz="1800" b="1">
              <a:latin typeface="Arial" panose="020B0604020202020204" pitchFamily="34" charset="0"/>
              <a:cs typeface="Arial" panose="020B0604020202020204" pitchFamily="34" charset="0"/>
            </a:rPr>
            <a:t>Any trial-related duties and functions not specifically transferred to and assumed by a CRO are retained by the sponsor</a:t>
          </a:r>
          <a:endParaRPr lang="en-US" sz="1800">
            <a:latin typeface="Arial" panose="020B0604020202020204" pitchFamily="34" charset="0"/>
            <a:cs typeface="Arial" panose="020B0604020202020204" pitchFamily="34" charset="0"/>
          </a:endParaRPr>
        </a:p>
      </dgm:t>
    </dgm:pt>
    <dgm:pt modelId="{A67D67C9-0A23-45FC-8B3F-121FDE011CC7}" type="parTrans" cxnId="{9B8F4518-9DFF-4D4C-A560-D2F25A205ED7}">
      <dgm:prSet/>
      <dgm:spPr/>
      <dgm:t>
        <a:bodyPr/>
        <a:lstStyle/>
        <a:p>
          <a:endParaRPr lang="en-US"/>
        </a:p>
      </dgm:t>
    </dgm:pt>
    <dgm:pt modelId="{D0D300F5-6D92-40EC-9D30-96FA73AFE073}" type="sibTrans" cxnId="{9B8F4518-9DFF-4D4C-A560-D2F25A205ED7}">
      <dgm:prSet/>
      <dgm:spPr/>
      <dgm:t>
        <a:bodyPr/>
        <a:lstStyle/>
        <a:p>
          <a:endParaRPr lang="en-US"/>
        </a:p>
      </dgm:t>
    </dgm:pt>
    <dgm:pt modelId="{AE8528D7-7087-4A34-B2B3-E71BE8DF2C2A}" type="pres">
      <dgm:prSet presAssocID="{71D50C62-CF9B-4619-AAC3-A029B1FE15F0}" presName="linear" presStyleCnt="0">
        <dgm:presLayoutVars>
          <dgm:animLvl val="lvl"/>
          <dgm:resizeHandles val="exact"/>
        </dgm:presLayoutVars>
      </dgm:prSet>
      <dgm:spPr/>
    </dgm:pt>
    <dgm:pt modelId="{8CC6A7AF-4F7A-428F-84A6-BCE584886CA6}" type="pres">
      <dgm:prSet presAssocID="{FCE0268F-A225-4FCF-BDDE-932649360971}" presName="parentText" presStyleLbl="node1" presStyleIdx="0" presStyleCnt="5">
        <dgm:presLayoutVars>
          <dgm:chMax val="0"/>
          <dgm:bulletEnabled val="1"/>
        </dgm:presLayoutVars>
      </dgm:prSet>
      <dgm:spPr/>
    </dgm:pt>
    <dgm:pt modelId="{12D49D47-4EAB-4C82-8735-A9ABBF734EDB}" type="pres">
      <dgm:prSet presAssocID="{0BD83C86-6A3E-4988-9FD9-260D4415DF07}" presName="spacer" presStyleCnt="0"/>
      <dgm:spPr/>
    </dgm:pt>
    <dgm:pt modelId="{E92C32E3-84BA-4C8C-90B6-9E5FF5217BFB}" type="pres">
      <dgm:prSet presAssocID="{200C551C-7664-4DA2-AE85-BABE1B2BD65D}" presName="parentText" presStyleLbl="node1" presStyleIdx="1" presStyleCnt="5">
        <dgm:presLayoutVars>
          <dgm:chMax val="0"/>
          <dgm:bulletEnabled val="1"/>
        </dgm:presLayoutVars>
      </dgm:prSet>
      <dgm:spPr/>
    </dgm:pt>
    <dgm:pt modelId="{56D01E33-4C16-4238-8662-DC8BBFE2CB0E}" type="pres">
      <dgm:prSet presAssocID="{0B15AAF4-D6CA-4B45-83B4-03698E4572DF}" presName="spacer" presStyleCnt="0"/>
      <dgm:spPr/>
    </dgm:pt>
    <dgm:pt modelId="{5C9FAD2F-856C-4CA9-A4CE-909A3ADB0543}" type="pres">
      <dgm:prSet presAssocID="{3C578D4C-90AB-4CAD-8BF8-325FD15B249F}" presName="parentText" presStyleLbl="node1" presStyleIdx="2" presStyleCnt="5">
        <dgm:presLayoutVars>
          <dgm:chMax val="0"/>
          <dgm:bulletEnabled val="1"/>
        </dgm:presLayoutVars>
      </dgm:prSet>
      <dgm:spPr/>
    </dgm:pt>
    <dgm:pt modelId="{A9618B1E-B8F0-4951-9711-2A28D97372C0}" type="pres">
      <dgm:prSet presAssocID="{1899F9BC-883E-4A22-954D-7683B8F545D2}" presName="spacer" presStyleCnt="0"/>
      <dgm:spPr/>
    </dgm:pt>
    <dgm:pt modelId="{0FC1DD15-FC3C-4934-8F99-9D026C82DD65}" type="pres">
      <dgm:prSet presAssocID="{E639FBC7-803F-4523-A426-8CC8D2B7FC49}" presName="parentText" presStyleLbl="node1" presStyleIdx="3" presStyleCnt="5">
        <dgm:presLayoutVars>
          <dgm:chMax val="0"/>
          <dgm:bulletEnabled val="1"/>
        </dgm:presLayoutVars>
      </dgm:prSet>
      <dgm:spPr/>
    </dgm:pt>
    <dgm:pt modelId="{DBB1943A-118C-4A34-8C83-1CC91B0E0DDC}" type="pres">
      <dgm:prSet presAssocID="{E522C25D-0D04-4596-93AA-34C0A58CCEAA}" presName="spacer" presStyleCnt="0"/>
      <dgm:spPr/>
    </dgm:pt>
    <dgm:pt modelId="{A3BF4502-D872-4B98-8659-D275941CE6A2}" type="pres">
      <dgm:prSet presAssocID="{B00398D5-D2AE-4DB1-B5A1-8560D8752D65}" presName="parentText" presStyleLbl="node1" presStyleIdx="4" presStyleCnt="5">
        <dgm:presLayoutVars>
          <dgm:chMax val="0"/>
          <dgm:bulletEnabled val="1"/>
        </dgm:presLayoutVars>
      </dgm:prSet>
      <dgm:spPr/>
    </dgm:pt>
  </dgm:ptLst>
  <dgm:cxnLst>
    <dgm:cxn modelId="{7DD9B614-C103-4AD5-A7D0-99289E783E60}" type="presOf" srcId="{B00398D5-D2AE-4DB1-B5A1-8560D8752D65}" destId="{A3BF4502-D872-4B98-8659-D275941CE6A2}" srcOrd="0" destOrd="0" presId="urn:microsoft.com/office/officeart/2005/8/layout/vList2"/>
    <dgm:cxn modelId="{9B8F4518-9DFF-4D4C-A560-D2F25A205ED7}" srcId="{71D50C62-CF9B-4619-AAC3-A029B1FE15F0}" destId="{B00398D5-D2AE-4DB1-B5A1-8560D8752D65}" srcOrd="4" destOrd="0" parTransId="{A67D67C9-0A23-45FC-8B3F-121FDE011CC7}" sibTransId="{D0D300F5-6D92-40EC-9D30-96FA73AFE073}"/>
    <dgm:cxn modelId="{27DB8420-FA1F-4264-AF28-5C2EC74D9CAA}" srcId="{71D50C62-CF9B-4619-AAC3-A029B1FE15F0}" destId="{3C578D4C-90AB-4CAD-8BF8-325FD15B249F}" srcOrd="2" destOrd="0" parTransId="{7F5A0338-7C93-466D-897D-DF4DBC434B8F}" sibTransId="{1899F9BC-883E-4A22-954D-7683B8F545D2}"/>
    <dgm:cxn modelId="{20E63251-93E7-4202-B2CA-E7D07F0131A8}" type="presOf" srcId="{71D50C62-CF9B-4619-AAC3-A029B1FE15F0}" destId="{AE8528D7-7087-4A34-B2B3-E71BE8DF2C2A}" srcOrd="0" destOrd="0" presId="urn:microsoft.com/office/officeart/2005/8/layout/vList2"/>
    <dgm:cxn modelId="{34148052-DCB0-4C4A-AFC4-DB2FBA6FBAB8}" type="presOf" srcId="{FCE0268F-A225-4FCF-BDDE-932649360971}" destId="{8CC6A7AF-4F7A-428F-84A6-BCE584886CA6}" srcOrd="0" destOrd="0" presId="urn:microsoft.com/office/officeart/2005/8/layout/vList2"/>
    <dgm:cxn modelId="{CA4A7383-F1B3-46E2-8AA0-39D26E32E449}" srcId="{71D50C62-CF9B-4619-AAC3-A029B1FE15F0}" destId="{E639FBC7-803F-4523-A426-8CC8D2B7FC49}" srcOrd="3" destOrd="0" parTransId="{6CFA8590-EA5D-41DB-B7F1-09E6F3D7A435}" sibTransId="{E522C25D-0D04-4596-93AA-34C0A58CCEAA}"/>
    <dgm:cxn modelId="{2846A88E-6FEC-485A-B027-872729E0F5C8}" srcId="{71D50C62-CF9B-4619-AAC3-A029B1FE15F0}" destId="{FCE0268F-A225-4FCF-BDDE-932649360971}" srcOrd="0" destOrd="0" parTransId="{638A6DA3-9695-4B81-A142-FC61631AE44F}" sibTransId="{0BD83C86-6A3E-4988-9FD9-260D4415DF07}"/>
    <dgm:cxn modelId="{270BE7BF-AB9A-44CF-82A1-2B65B1AEB7AF}" srcId="{71D50C62-CF9B-4619-AAC3-A029B1FE15F0}" destId="{200C551C-7664-4DA2-AE85-BABE1B2BD65D}" srcOrd="1" destOrd="0" parTransId="{5E499D5D-31F5-47A7-BFBF-C760A1107383}" sibTransId="{0B15AAF4-D6CA-4B45-83B4-03698E4572DF}"/>
    <dgm:cxn modelId="{D9804FCB-7DD1-4A9B-8A2B-A02A2E11496F}" type="presOf" srcId="{200C551C-7664-4DA2-AE85-BABE1B2BD65D}" destId="{E92C32E3-84BA-4C8C-90B6-9E5FF5217BFB}" srcOrd="0" destOrd="0" presId="urn:microsoft.com/office/officeart/2005/8/layout/vList2"/>
    <dgm:cxn modelId="{4A1CA1E6-62D3-4A4C-BB5F-ED0566ECA75F}" type="presOf" srcId="{E639FBC7-803F-4523-A426-8CC8D2B7FC49}" destId="{0FC1DD15-FC3C-4934-8F99-9D026C82DD65}" srcOrd="0" destOrd="0" presId="urn:microsoft.com/office/officeart/2005/8/layout/vList2"/>
    <dgm:cxn modelId="{6C0AE4F2-82C2-4E59-9DCC-7EDC557AF93F}" type="presOf" srcId="{3C578D4C-90AB-4CAD-8BF8-325FD15B249F}" destId="{5C9FAD2F-856C-4CA9-A4CE-909A3ADB0543}" srcOrd="0" destOrd="0" presId="urn:microsoft.com/office/officeart/2005/8/layout/vList2"/>
    <dgm:cxn modelId="{8460FBEA-3C24-4FB6-9C40-97AF47647DE6}" type="presParOf" srcId="{AE8528D7-7087-4A34-B2B3-E71BE8DF2C2A}" destId="{8CC6A7AF-4F7A-428F-84A6-BCE584886CA6}" srcOrd="0" destOrd="0" presId="urn:microsoft.com/office/officeart/2005/8/layout/vList2"/>
    <dgm:cxn modelId="{AB08540B-7F45-4F19-99AD-41CEB5FBC77A}" type="presParOf" srcId="{AE8528D7-7087-4A34-B2B3-E71BE8DF2C2A}" destId="{12D49D47-4EAB-4C82-8735-A9ABBF734EDB}" srcOrd="1" destOrd="0" presId="urn:microsoft.com/office/officeart/2005/8/layout/vList2"/>
    <dgm:cxn modelId="{9969D353-33A0-43AF-88CB-1B7E4C7F9132}" type="presParOf" srcId="{AE8528D7-7087-4A34-B2B3-E71BE8DF2C2A}" destId="{E92C32E3-84BA-4C8C-90B6-9E5FF5217BFB}" srcOrd="2" destOrd="0" presId="urn:microsoft.com/office/officeart/2005/8/layout/vList2"/>
    <dgm:cxn modelId="{41CA6C77-EF85-4E03-B0A8-86C93AEB0254}" type="presParOf" srcId="{AE8528D7-7087-4A34-B2B3-E71BE8DF2C2A}" destId="{56D01E33-4C16-4238-8662-DC8BBFE2CB0E}" srcOrd="3" destOrd="0" presId="urn:microsoft.com/office/officeart/2005/8/layout/vList2"/>
    <dgm:cxn modelId="{7B25D11B-5A69-47AC-9ABF-924C9343476E}" type="presParOf" srcId="{AE8528D7-7087-4A34-B2B3-E71BE8DF2C2A}" destId="{5C9FAD2F-856C-4CA9-A4CE-909A3ADB0543}" srcOrd="4" destOrd="0" presId="urn:microsoft.com/office/officeart/2005/8/layout/vList2"/>
    <dgm:cxn modelId="{CAC9584F-9D77-4882-A98A-EC92B52EED11}" type="presParOf" srcId="{AE8528D7-7087-4A34-B2B3-E71BE8DF2C2A}" destId="{A9618B1E-B8F0-4951-9711-2A28D97372C0}" srcOrd="5" destOrd="0" presId="urn:microsoft.com/office/officeart/2005/8/layout/vList2"/>
    <dgm:cxn modelId="{82D4A3C9-0751-4A50-B711-288DEE297DFF}" type="presParOf" srcId="{AE8528D7-7087-4A34-B2B3-E71BE8DF2C2A}" destId="{0FC1DD15-FC3C-4934-8F99-9D026C82DD65}" srcOrd="6" destOrd="0" presId="urn:microsoft.com/office/officeart/2005/8/layout/vList2"/>
    <dgm:cxn modelId="{59E9E1E0-023B-4CD3-9C56-ED7893C238C3}" type="presParOf" srcId="{AE8528D7-7087-4A34-B2B3-E71BE8DF2C2A}" destId="{DBB1943A-118C-4A34-8C83-1CC91B0E0DDC}" srcOrd="7" destOrd="0" presId="urn:microsoft.com/office/officeart/2005/8/layout/vList2"/>
    <dgm:cxn modelId="{E3DB3107-9F85-4085-9BF3-C6002404FDBE}" type="presParOf" srcId="{AE8528D7-7087-4A34-B2B3-E71BE8DF2C2A}" destId="{A3BF4502-D872-4B98-8659-D275941CE6A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EFC690-6679-408A-B480-328C19C2C044}"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5ABD31AA-5D1A-49F8-9DA5-2D209DC6D8C4}">
      <dgm:prSet custT="1"/>
      <dgm:spPr/>
      <dgm:t>
        <a:bodyPr/>
        <a:lstStyle/>
        <a:p>
          <a:r>
            <a:rPr lang="en-US" sz="1800" b="1" dirty="0">
              <a:latin typeface="Arial" panose="020B0604020202020204" pitchFamily="34" charset="0"/>
              <a:cs typeface="Arial" panose="020B0604020202020204" pitchFamily="34" charset="0"/>
            </a:rPr>
            <a:t>An individual that conducts and has oversight of a research study</a:t>
          </a:r>
          <a:endParaRPr lang="en-US" sz="1800" dirty="0">
            <a:latin typeface="Arial" panose="020B0604020202020204" pitchFamily="34" charset="0"/>
            <a:cs typeface="Arial" panose="020B0604020202020204" pitchFamily="34" charset="0"/>
          </a:endParaRPr>
        </a:p>
      </dgm:t>
    </dgm:pt>
    <dgm:pt modelId="{EA4BCEEB-BE07-4B86-B5E7-305E06617A13}" type="parTrans" cxnId="{82B3BA77-790B-45D0-936C-7E859641534A}">
      <dgm:prSet/>
      <dgm:spPr/>
      <dgm:t>
        <a:bodyPr/>
        <a:lstStyle/>
        <a:p>
          <a:endParaRPr lang="en-US"/>
        </a:p>
      </dgm:t>
    </dgm:pt>
    <dgm:pt modelId="{EAF0DA68-3C59-4859-8E21-74058E9D125C}" type="sibTrans" cxnId="{82B3BA77-790B-45D0-936C-7E859641534A}">
      <dgm:prSet/>
      <dgm:spPr/>
      <dgm:t>
        <a:bodyPr/>
        <a:lstStyle/>
        <a:p>
          <a:endParaRPr lang="en-US"/>
        </a:p>
      </dgm:t>
    </dgm:pt>
    <dgm:pt modelId="{C9658E06-4AE8-4B87-99BD-EE3D10502D5B}">
      <dgm:prSet custT="1"/>
      <dgm:spPr/>
      <dgm:t>
        <a:bodyPr/>
        <a:lstStyle/>
        <a:p>
          <a:r>
            <a:rPr lang="en-US" sz="1800" b="1">
              <a:latin typeface="Arial" panose="020B0604020202020204" pitchFamily="34" charset="0"/>
              <a:cs typeface="Arial" panose="020B0604020202020204" pitchFamily="34" charset="0"/>
            </a:rPr>
            <a:t>May delegate tasks to qualified individuals</a:t>
          </a:r>
          <a:endParaRPr lang="en-US" sz="1800">
            <a:latin typeface="Arial" panose="020B0604020202020204" pitchFamily="34" charset="0"/>
            <a:cs typeface="Arial" panose="020B0604020202020204" pitchFamily="34" charset="0"/>
          </a:endParaRPr>
        </a:p>
      </dgm:t>
    </dgm:pt>
    <dgm:pt modelId="{09747A78-D2E3-4421-8D84-AE29D0B7C780}" type="parTrans" cxnId="{14EBB4E5-E79A-4D9B-9DFA-1DC182DFA504}">
      <dgm:prSet/>
      <dgm:spPr/>
      <dgm:t>
        <a:bodyPr/>
        <a:lstStyle/>
        <a:p>
          <a:endParaRPr lang="en-US"/>
        </a:p>
      </dgm:t>
    </dgm:pt>
    <dgm:pt modelId="{CA4438EE-8009-4233-8451-B65B8AD1162B}" type="sibTrans" cxnId="{14EBB4E5-E79A-4D9B-9DFA-1DC182DFA504}">
      <dgm:prSet/>
      <dgm:spPr/>
      <dgm:t>
        <a:bodyPr/>
        <a:lstStyle/>
        <a:p>
          <a:endParaRPr lang="en-US"/>
        </a:p>
      </dgm:t>
    </dgm:pt>
    <dgm:pt modelId="{BC32F973-38B8-4C6F-A61A-015216E0CC28}">
      <dgm:prSet custT="1"/>
      <dgm:spPr/>
      <dgm:t>
        <a:bodyPr/>
        <a:lstStyle/>
        <a:p>
          <a:r>
            <a:rPr lang="en-US" sz="1800" b="1" dirty="0">
              <a:latin typeface="Arial" panose="020B0604020202020204" pitchFamily="34" charset="0"/>
              <a:cs typeface="Arial" panose="020B0604020202020204" pitchFamily="34" charset="0"/>
            </a:rPr>
            <a:t>Investigator means an individual who actually conducts a clinical investigation (i.e. , under whose immediate direction the drug is administered or dispensed to a subject) </a:t>
          </a:r>
          <a:endParaRPr lang="en-US" sz="1800" dirty="0">
            <a:latin typeface="Arial" panose="020B0604020202020204" pitchFamily="34" charset="0"/>
            <a:cs typeface="Arial" panose="020B0604020202020204" pitchFamily="34" charset="0"/>
          </a:endParaRPr>
        </a:p>
      </dgm:t>
    </dgm:pt>
    <dgm:pt modelId="{C7729654-A6C0-429B-91B0-BC3D840C27CA}" type="parTrans" cxnId="{E59BB09A-7F0E-4B09-9EA7-D394439E3A02}">
      <dgm:prSet/>
      <dgm:spPr/>
      <dgm:t>
        <a:bodyPr/>
        <a:lstStyle/>
        <a:p>
          <a:endParaRPr lang="en-US"/>
        </a:p>
      </dgm:t>
    </dgm:pt>
    <dgm:pt modelId="{E6CE6974-5E4E-4A68-8793-41868A3A323F}" type="sibTrans" cxnId="{E59BB09A-7F0E-4B09-9EA7-D394439E3A02}">
      <dgm:prSet/>
      <dgm:spPr/>
      <dgm:t>
        <a:bodyPr/>
        <a:lstStyle/>
        <a:p>
          <a:endParaRPr lang="en-US"/>
        </a:p>
      </dgm:t>
    </dgm:pt>
    <dgm:pt modelId="{5BCE238C-D3FA-403D-BBF4-2BBC65821809}">
      <dgm:prSet custT="1"/>
      <dgm:spPr/>
      <dgm:t>
        <a:bodyPr/>
        <a:lstStyle/>
        <a:p>
          <a:r>
            <a:rPr lang="en-US" sz="1800" b="1">
              <a:latin typeface="Arial" panose="020B0604020202020204" pitchFamily="34" charset="0"/>
              <a:cs typeface="Arial" panose="020B0604020202020204" pitchFamily="34" charset="0"/>
            </a:rPr>
            <a:t>In the event an investigation is conducted by a team of individuals, the investigator is the responsible leader of the team</a:t>
          </a:r>
          <a:endParaRPr lang="en-US" sz="1800">
            <a:latin typeface="Arial" panose="020B0604020202020204" pitchFamily="34" charset="0"/>
            <a:cs typeface="Arial" panose="020B0604020202020204" pitchFamily="34" charset="0"/>
          </a:endParaRPr>
        </a:p>
      </dgm:t>
    </dgm:pt>
    <dgm:pt modelId="{8B220396-0D38-42BD-822B-A7993EF78D9D}" type="parTrans" cxnId="{5250745F-B836-4DD7-9EEC-5CA5FC0EFF97}">
      <dgm:prSet/>
      <dgm:spPr/>
      <dgm:t>
        <a:bodyPr/>
        <a:lstStyle/>
        <a:p>
          <a:endParaRPr lang="en-US"/>
        </a:p>
      </dgm:t>
    </dgm:pt>
    <dgm:pt modelId="{FE9127E1-2B9E-49AC-9F25-423B3855748E}" type="sibTrans" cxnId="{5250745F-B836-4DD7-9EEC-5CA5FC0EFF97}">
      <dgm:prSet/>
      <dgm:spPr/>
      <dgm:t>
        <a:bodyPr/>
        <a:lstStyle/>
        <a:p>
          <a:endParaRPr lang="en-US"/>
        </a:p>
      </dgm:t>
    </dgm:pt>
    <dgm:pt modelId="{36DCFE7F-BABE-4383-B2ED-44A509BD2C12}">
      <dgm:prSet custT="1"/>
      <dgm:spPr/>
      <dgm:t>
        <a:bodyPr/>
        <a:lstStyle/>
        <a:p>
          <a:r>
            <a:rPr lang="en-US" sz="1800" b="1">
              <a:latin typeface="Arial" panose="020B0604020202020204" pitchFamily="34" charset="0"/>
              <a:cs typeface="Arial" panose="020B0604020202020204" pitchFamily="34" charset="0"/>
            </a:rPr>
            <a:t>"Subinvestigator" includes any other individual member of that team</a:t>
          </a:r>
          <a:endParaRPr lang="en-US" sz="1800">
            <a:latin typeface="Arial" panose="020B0604020202020204" pitchFamily="34" charset="0"/>
            <a:cs typeface="Arial" panose="020B0604020202020204" pitchFamily="34" charset="0"/>
          </a:endParaRPr>
        </a:p>
      </dgm:t>
    </dgm:pt>
    <dgm:pt modelId="{11070C41-FB98-4243-BC80-8C6E15DF4002}" type="parTrans" cxnId="{901918E6-10D6-4C79-8AB6-3AD610642E44}">
      <dgm:prSet/>
      <dgm:spPr/>
      <dgm:t>
        <a:bodyPr/>
        <a:lstStyle/>
        <a:p>
          <a:endParaRPr lang="en-US"/>
        </a:p>
      </dgm:t>
    </dgm:pt>
    <dgm:pt modelId="{6A20644D-FFE1-413F-A1F9-DD10FD27FF0A}" type="sibTrans" cxnId="{901918E6-10D6-4C79-8AB6-3AD610642E44}">
      <dgm:prSet/>
      <dgm:spPr/>
      <dgm:t>
        <a:bodyPr/>
        <a:lstStyle/>
        <a:p>
          <a:endParaRPr lang="en-US"/>
        </a:p>
      </dgm:t>
    </dgm:pt>
    <dgm:pt modelId="{40E3DF5F-87DE-41CA-AC0D-2CE416885859}" type="pres">
      <dgm:prSet presAssocID="{69EFC690-6679-408A-B480-328C19C2C044}" presName="linear" presStyleCnt="0">
        <dgm:presLayoutVars>
          <dgm:animLvl val="lvl"/>
          <dgm:resizeHandles val="exact"/>
        </dgm:presLayoutVars>
      </dgm:prSet>
      <dgm:spPr/>
    </dgm:pt>
    <dgm:pt modelId="{D5B0DF71-075C-4522-BA19-B249E50D6D6B}" type="pres">
      <dgm:prSet presAssocID="{5ABD31AA-5D1A-49F8-9DA5-2D209DC6D8C4}" presName="parentText" presStyleLbl="node1" presStyleIdx="0" presStyleCnt="5">
        <dgm:presLayoutVars>
          <dgm:chMax val="0"/>
          <dgm:bulletEnabled val="1"/>
        </dgm:presLayoutVars>
      </dgm:prSet>
      <dgm:spPr/>
    </dgm:pt>
    <dgm:pt modelId="{FDF380A9-236B-43C8-9D17-85DACB67ED30}" type="pres">
      <dgm:prSet presAssocID="{EAF0DA68-3C59-4859-8E21-74058E9D125C}" presName="spacer" presStyleCnt="0"/>
      <dgm:spPr/>
    </dgm:pt>
    <dgm:pt modelId="{55C447AA-AC9C-48A2-85D0-4C3C7D1DDE58}" type="pres">
      <dgm:prSet presAssocID="{C9658E06-4AE8-4B87-99BD-EE3D10502D5B}" presName="parentText" presStyleLbl="node1" presStyleIdx="1" presStyleCnt="5">
        <dgm:presLayoutVars>
          <dgm:chMax val="0"/>
          <dgm:bulletEnabled val="1"/>
        </dgm:presLayoutVars>
      </dgm:prSet>
      <dgm:spPr/>
    </dgm:pt>
    <dgm:pt modelId="{ED772C3D-D1A1-476A-B80D-77CCC2D7D664}" type="pres">
      <dgm:prSet presAssocID="{CA4438EE-8009-4233-8451-B65B8AD1162B}" presName="spacer" presStyleCnt="0"/>
      <dgm:spPr/>
    </dgm:pt>
    <dgm:pt modelId="{AC2A4BAE-D4A5-485F-8D42-CA58609D0E5B}" type="pres">
      <dgm:prSet presAssocID="{BC32F973-38B8-4C6F-A61A-015216E0CC28}" presName="parentText" presStyleLbl="node1" presStyleIdx="2" presStyleCnt="5">
        <dgm:presLayoutVars>
          <dgm:chMax val="0"/>
          <dgm:bulletEnabled val="1"/>
        </dgm:presLayoutVars>
      </dgm:prSet>
      <dgm:spPr/>
    </dgm:pt>
    <dgm:pt modelId="{2FBB2217-3A79-4FB5-9467-5DF5658E2B68}" type="pres">
      <dgm:prSet presAssocID="{E6CE6974-5E4E-4A68-8793-41868A3A323F}" presName="spacer" presStyleCnt="0"/>
      <dgm:spPr/>
    </dgm:pt>
    <dgm:pt modelId="{FE05F527-6FA0-4B89-8BB3-DE0D72AC0B2B}" type="pres">
      <dgm:prSet presAssocID="{5BCE238C-D3FA-403D-BBF4-2BBC65821809}" presName="parentText" presStyleLbl="node1" presStyleIdx="3" presStyleCnt="5">
        <dgm:presLayoutVars>
          <dgm:chMax val="0"/>
          <dgm:bulletEnabled val="1"/>
        </dgm:presLayoutVars>
      </dgm:prSet>
      <dgm:spPr/>
    </dgm:pt>
    <dgm:pt modelId="{51D297D5-80C1-4B52-BD67-04595520DC01}" type="pres">
      <dgm:prSet presAssocID="{FE9127E1-2B9E-49AC-9F25-423B3855748E}" presName="spacer" presStyleCnt="0"/>
      <dgm:spPr/>
    </dgm:pt>
    <dgm:pt modelId="{D889166D-2F90-4D22-9549-AD7BD1E18884}" type="pres">
      <dgm:prSet presAssocID="{36DCFE7F-BABE-4383-B2ED-44A509BD2C12}" presName="parentText" presStyleLbl="node1" presStyleIdx="4" presStyleCnt="5">
        <dgm:presLayoutVars>
          <dgm:chMax val="0"/>
          <dgm:bulletEnabled val="1"/>
        </dgm:presLayoutVars>
      </dgm:prSet>
      <dgm:spPr/>
    </dgm:pt>
  </dgm:ptLst>
  <dgm:cxnLst>
    <dgm:cxn modelId="{73D81001-6549-49FD-A5B4-E38FD74D246E}" type="presOf" srcId="{69EFC690-6679-408A-B480-328C19C2C044}" destId="{40E3DF5F-87DE-41CA-AC0D-2CE416885859}" srcOrd="0" destOrd="0" presId="urn:microsoft.com/office/officeart/2005/8/layout/vList2"/>
    <dgm:cxn modelId="{5250745F-B836-4DD7-9EEC-5CA5FC0EFF97}" srcId="{69EFC690-6679-408A-B480-328C19C2C044}" destId="{5BCE238C-D3FA-403D-BBF4-2BBC65821809}" srcOrd="3" destOrd="0" parTransId="{8B220396-0D38-42BD-822B-A7993EF78D9D}" sibTransId="{FE9127E1-2B9E-49AC-9F25-423B3855748E}"/>
    <dgm:cxn modelId="{57730348-E1DF-4E4F-9889-C45027399754}" type="presOf" srcId="{5BCE238C-D3FA-403D-BBF4-2BBC65821809}" destId="{FE05F527-6FA0-4B89-8BB3-DE0D72AC0B2B}" srcOrd="0" destOrd="0" presId="urn:microsoft.com/office/officeart/2005/8/layout/vList2"/>
    <dgm:cxn modelId="{82B3BA77-790B-45D0-936C-7E859641534A}" srcId="{69EFC690-6679-408A-B480-328C19C2C044}" destId="{5ABD31AA-5D1A-49F8-9DA5-2D209DC6D8C4}" srcOrd="0" destOrd="0" parTransId="{EA4BCEEB-BE07-4B86-B5E7-305E06617A13}" sibTransId="{EAF0DA68-3C59-4859-8E21-74058E9D125C}"/>
    <dgm:cxn modelId="{D37B908C-D7EE-4C98-B4A6-DD70453DBD1F}" type="presOf" srcId="{BC32F973-38B8-4C6F-A61A-015216E0CC28}" destId="{AC2A4BAE-D4A5-485F-8D42-CA58609D0E5B}" srcOrd="0" destOrd="0" presId="urn:microsoft.com/office/officeart/2005/8/layout/vList2"/>
    <dgm:cxn modelId="{E59BB09A-7F0E-4B09-9EA7-D394439E3A02}" srcId="{69EFC690-6679-408A-B480-328C19C2C044}" destId="{BC32F973-38B8-4C6F-A61A-015216E0CC28}" srcOrd="2" destOrd="0" parTransId="{C7729654-A6C0-429B-91B0-BC3D840C27CA}" sibTransId="{E6CE6974-5E4E-4A68-8793-41868A3A323F}"/>
    <dgm:cxn modelId="{A2D7D09D-D237-4DCA-8CCD-748960D8F096}" type="presOf" srcId="{5ABD31AA-5D1A-49F8-9DA5-2D209DC6D8C4}" destId="{D5B0DF71-075C-4522-BA19-B249E50D6D6B}" srcOrd="0" destOrd="0" presId="urn:microsoft.com/office/officeart/2005/8/layout/vList2"/>
    <dgm:cxn modelId="{2EF905C3-E49C-48E1-809B-3E7931B7EF9A}" type="presOf" srcId="{C9658E06-4AE8-4B87-99BD-EE3D10502D5B}" destId="{55C447AA-AC9C-48A2-85D0-4C3C7D1DDE58}" srcOrd="0" destOrd="0" presId="urn:microsoft.com/office/officeart/2005/8/layout/vList2"/>
    <dgm:cxn modelId="{963287CC-D5F8-45B6-A1FA-A97890F32266}" type="presOf" srcId="{36DCFE7F-BABE-4383-B2ED-44A509BD2C12}" destId="{D889166D-2F90-4D22-9549-AD7BD1E18884}" srcOrd="0" destOrd="0" presId="urn:microsoft.com/office/officeart/2005/8/layout/vList2"/>
    <dgm:cxn modelId="{14EBB4E5-E79A-4D9B-9DFA-1DC182DFA504}" srcId="{69EFC690-6679-408A-B480-328C19C2C044}" destId="{C9658E06-4AE8-4B87-99BD-EE3D10502D5B}" srcOrd="1" destOrd="0" parTransId="{09747A78-D2E3-4421-8D84-AE29D0B7C780}" sibTransId="{CA4438EE-8009-4233-8451-B65B8AD1162B}"/>
    <dgm:cxn modelId="{901918E6-10D6-4C79-8AB6-3AD610642E44}" srcId="{69EFC690-6679-408A-B480-328C19C2C044}" destId="{36DCFE7F-BABE-4383-B2ED-44A509BD2C12}" srcOrd="4" destOrd="0" parTransId="{11070C41-FB98-4243-BC80-8C6E15DF4002}" sibTransId="{6A20644D-FFE1-413F-A1F9-DD10FD27FF0A}"/>
    <dgm:cxn modelId="{FD49F819-72BC-48F8-8DFD-3A1BDE6CE65A}" type="presParOf" srcId="{40E3DF5F-87DE-41CA-AC0D-2CE416885859}" destId="{D5B0DF71-075C-4522-BA19-B249E50D6D6B}" srcOrd="0" destOrd="0" presId="urn:microsoft.com/office/officeart/2005/8/layout/vList2"/>
    <dgm:cxn modelId="{2F108FF7-4B55-43DC-813B-875B663FC989}" type="presParOf" srcId="{40E3DF5F-87DE-41CA-AC0D-2CE416885859}" destId="{FDF380A9-236B-43C8-9D17-85DACB67ED30}" srcOrd="1" destOrd="0" presId="urn:microsoft.com/office/officeart/2005/8/layout/vList2"/>
    <dgm:cxn modelId="{A3CE4ED0-B638-417C-9F1E-6651E30692E8}" type="presParOf" srcId="{40E3DF5F-87DE-41CA-AC0D-2CE416885859}" destId="{55C447AA-AC9C-48A2-85D0-4C3C7D1DDE58}" srcOrd="2" destOrd="0" presId="urn:microsoft.com/office/officeart/2005/8/layout/vList2"/>
    <dgm:cxn modelId="{8733843A-3A97-470C-BEAA-E2278C5E4BA5}" type="presParOf" srcId="{40E3DF5F-87DE-41CA-AC0D-2CE416885859}" destId="{ED772C3D-D1A1-476A-B80D-77CCC2D7D664}" srcOrd="3" destOrd="0" presId="urn:microsoft.com/office/officeart/2005/8/layout/vList2"/>
    <dgm:cxn modelId="{F0B6283D-286D-4885-AD44-5AB5FB82E9BB}" type="presParOf" srcId="{40E3DF5F-87DE-41CA-AC0D-2CE416885859}" destId="{AC2A4BAE-D4A5-485F-8D42-CA58609D0E5B}" srcOrd="4" destOrd="0" presId="urn:microsoft.com/office/officeart/2005/8/layout/vList2"/>
    <dgm:cxn modelId="{A05AB1FB-2074-4C05-9B9D-2B5FACEC69D3}" type="presParOf" srcId="{40E3DF5F-87DE-41CA-AC0D-2CE416885859}" destId="{2FBB2217-3A79-4FB5-9467-5DF5658E2B68}" srcOrd="5" destOrd="0" presId="urn:microsoft.com/office/officeart/2005/8/layout/vList2"/>
    <dgm:cxn modelId="{1C4060F3-258F-4716-9810-60FA9448379C}" type="presParOf" srcId="{40E3DF5F-87DE-41CA-AC0D-2CE416885859}" destId="{FE05F527-6FA0-4B89-8BB3-DE0D72AC0B2B}" srcOrd="6" destOrd="0" presId="urn:microsoft.com/office/officeart/2005/8/layout/vList2"/>
    <dgm:cxn modelId="{F2ECEF32-F03C-42FA-A5E0-5730274E4636}" type="presParOf" srcId="{40E3DF5F-87DE-41CA-AC0D-2CE416885859}" destId="{51D297D5-80C1-4B52-BD67-04595520DC01}" srcOrd="7" destOrd="0" presId="urn:microsoft.com/office/officeart/2005/8/layout/vList2"/>
    <dgm:cxn modelId="{8746DE00-D17E-48A2-BB4F-17077E4F1C80}" type="presParOf" srcId="{40E3DF5F-87DE-41CA-AC0D-2CE416885859}" destId="{D889166D-2F90-4D22-9549-AD7BD1E1888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D13C0FF-185E-44EE-9684-D359E96F8D52}"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BB7DA752-1CE6-4A56-91F4-EADAC3D98344}">
      <dgm:prSet custT="1"/>
      <dgm:spPr/>
      <dgm:t>
        <a:bodyPr/>
        <a:lstStyle/>
        <a:p>
          <a:r>
            <a:rPr lang="en-US" sz="1800" b="1">
              <a:latin typeface="Arial" panose="020B0604020202020204" pitchFamily="34" charset="0"/>
              <a:cs typeface="Arial" panose="020B0604020202020204" pitchFamily="34" charset="0"/>
            </a:rPr>
            <a:t>The sponsor should:</a:t>
          </a:r>
          <a:endParaRPr lang="en-US" sz="1800">
            <a:latin typeface="Arial" panose="020B0604020202020204" pitchFamily="34" charset="0"/>
            <a:cs typeface="Arial" panose="020B0604020202020204" pitchFamily="34" charset="0"/>
          </a:endParaRPr>
        </a:p>
      </dgm:t>
    </dgm:pt>
    <dgm:pt modelId="{AB9D7FBF-069B-41D6-A516-48F8AAF59238}" type="parTrans" cxnId="{4016060C-879E-42E9-9C54-5872435214FB}">
      <dgm:prSet/>
      <dgm:spPr/>
      <dgm:t>
        <a:bodyPr/>
        <a:lstStyle/>
        <a:p>
          <a:endParaRPr lang="en-US"/>
        </a:p>
      </dgm:t>
    </dgm:pt>
    <dgm:pt modelId="{4CD6336B-CB73-47A4-B1D2-87B5787DD9B2}" type="sibTrans" cxnId="{4016060C-879E-42E9-9C54-5872435214FB}">
      <dgm:prSet/>
      <dgm:spPr/>
      <dgm:t>
        <a:bodyPr/>
        <a:lstStyle/>
        <a:p>
          <a:endParaRPr lang="en-US"/>
        </a:p>
      </dgm:t>
    </dgm:pt>
    <dgm:pt modelId="{CB93D3DC-A265-4062-B0DD-4BAE800B3218}">
      <dgm:prSet custT="1"/>
      <dgm:spPr>
        <a:solidFill>
          <a:schemeClr val="accent2"/>
        </a:solidFill>
      </dgm:spPr>
      <dgm:t>
        <a:bodyPr/>
        <a:lstStyle/>
        <a:p>
          <a:r>
            <a:rPr lang="en-US" sz="1800" b="1" dirty="0">
              <a:latin typeface="Arial" panose="020B0604020202020204" pitchFamily="34" charset="0"/>
              <a:cs typeface="Arial" panose="020B0604020202020204" pitchFamily="34" charset="0"/>
            </a:rPr>
            <a:t>designate appropriately qualified medical personnel who will be readily available to advise on trial-related medical questions or problems </a:t>
          </a:r>
          <a:endParaRPr lang="en-US" sz="1800" dirty="0">
            <a:latin typeface="Arial" panose="020B0604020202020204" pitchFamily="34" charset="0"/>
            <a:cs typeface="Arial" panose="020B0604020202020204" pitchFamily="34" charset="0"/>
          </a:endParaRPr>
        </a:p>
      </dgm:t>
    </dgm:pt>
    <dgm:pt modelId="{065BF8E5-ED5A-4EEE-BF7F-CD425CF87937}" type="parTrans" cxnId="{48283AD4-990B-4746-AD9C-8CE4AC058854}">
      <dgm:prSet/>
      <dgm:spPr/>
      <dgm:t>
        <a:bodyPr/>
        <a:lstStyle/>
        <a:p>
          <a:endParaRPr lang="en-US"/>
        </a:p>
      </dgm:t>
    </dgm:pt>
    <dgm:pt modelId="{1626FD7A-613E-4A17-B163-A4810E88DFB9}" type="sibTrans" cxnId="{48283AD4-990B-4746-AD9C-8CE4AC058854}">
      <dgm:prSet/>
      <dgm:spPr/>
      <dgm:t>
        <a:bodyPr/>
        <a:lstStyle/>
        <a:p>
          <a:endParaRPr lang="en-US"/>
        </a:p>
      </dgm:t>
    </dgm:pt>
    <dgm:pt modelId="{E68828B3-BF33-4F84-8AA2-E6AFF30AB4F5}">
      <dgm:prSet custT="1"/>
      <dgm:spPr/>
      <dgm:t>
        <a:bodyPr/>
        <a:lstStyle/>
        <a:p>
          <a:r>
            <a:rPr lang="en-US" sz="1800" b="1" dirty="0">
              <a:latin typeface="Arial" panose="020B0604020202020204" pitchFamily="34" charset="0"/>
              <a:cs typeface="Arial" panose="020B0604020202020204" pitchFamily="34" charset="0"/>
            </a:rPr>
            <a:t>if necessary, outside consultant(s) may be appointed for this purpose </a:t>
          </a:r>
          <a:endParaRPr lang="en-US" sz="1800" dirty="0">
            <a:latin typeface="Arial" panose="020B0604020202020204" pitchFamily="34" charset="0"/>
            <a:cs typeface="Arial" panose="020B0604020202020204" pitchFamily="34" charset="0"/>
          </a:endParaRPr>
        </a:p>
      </dgm:t>
    </dgm:pt>
    <dgm:pt modelId="{177F242E-CDBB-402C-BA0B-CF294295BF89}" type="parTrans" cxnId="{E0F21C00-4DD1-430C-AD1F-5AF7AB1D6029}">
      <dgm:prSet/>
      <dgm:spPr/>
      <dgm:t>
        <a:bodyPr/>
        <a:lstStyle/>
        <a:p>
          <a:endParaRPr lang="en-US"/>
        </a:p>
      </dgm:t>
    </dgm:pt>
    <dgm:pt modelId="{9DFDB105-62B1-4BE3-8A21-E76B99C70342}" type="sibTrans" cxnId="{E0F21C00-4DD1-430C-AD1F-5AF7AB1D6029}">
      <dgm:prSet/>
      <dgm:spPr/>
      <dgm:t>
        <a:bodyPr/>
        <a:lstStyle/>
        <a:p>
          <a:endParaRPr lang="en-US"/>
        </a:p>
      </dgm:t>
    </dgm:pt>
    <dgm:pt modelId="{6CE79E8A-5509-4714-9798-C2A89D000F67}" type="pres">
      <dgm:prSet presAssocID="{4D13C0FF-185E-44EE-9684-D359E96F8D52}" presName="linear" presStyleCnt="0">
        <dgm:presLayoutVars>
          <dgm:animLvl val="lvl"/>
          <dgm:resizeHandles val="exact"/>
        </dgm:presLayoutVars>
      </dgm:prSet>
      <dgm:spPr/>
    </dgm:pt>
    <dgm:pt modelId="{1CE96617-4068-484F-9AF7-DB0BB3CF766A}" type="pres">
      <dgm:prSet presAssocID="{BB7DA752-1CE6-4A56-91F4-EADAC3D98344}" presName="parentText" presStyleLbl="node1" presStyleIdx="0" presStyleCnt="3">
        <dgm:presLayoutVars>
          <dgm:chMax val="0"/>
          <dgm:bulletEnabled val="1"/>
        </dgm:presLayoutVars>
      </dgm:prSet>
      <dgm:spPr/>
    </dgm:pt>
    <dgm:pt modelId="{43462B8D-4197-469F-932D-3F5C3C7DE83A}" type="pres">
      <dgm:prSet presAssocID="{4CD6336B-CB73-47A4-B1D2-87B5787DD9B2}" presName="spacer" presStyleCnt="0"/>
      <dgm:spPr/>
    </dgm:pt>
    <dgm:pt modelId="{3D912F80-A49F-43AB-8271-57C4709BD16E}" type="pres">
      <dgm:prSet presAssocID="{CB93D3DC-A265-4062-B0DD-4BAE800B3218}" presName="parentText" presStyleLbl="node1" presStyleIdx="1" presStyleCnt="3">
        <dgm:presLayoutVars>
          <dgm:chMax val="0"/>
          <dgm:bulletEnabled val="1"/>
        </dgm:presLayoutVars>
      </dgm:prSet>
      <dgm:spPr/>
    </dgm:pt>
    <dgm:pt modelId="{ADBBB194-1B1E-46E8-AE00-EDE14A06BF32}" type="pres">
      <dgm:prSet presAssocID="{1626FD7A-613E-4A17-B163-A4810E88DFB9}" presName="spacer" presStyleCnt="0"/>
      <dgm:spPr/>
    </dgm:pt>
    <dgm:pt modelId="{0286D604-E2DE-41FF-AA90-47323CAEA5CF}" type="pres">
      <dgm:prSet presAssocID="{E68828B3-BF33-4F84-8AA2-E6AFF30AB4F5}" presName="parentText" presStyleLbl="node1" presStyleIdx="2" presStyleCnt="3">
        <dgm:presLayoutVars>
          <dgm:chMax val="0"/>
          <dgm:bulletEnabled val="1"/>
        </dgm:presLayoutVars>
      </dgm:prSet>
      <dgm:spPr/>
    </dgm:pt>
  </dgm:ptLst>
  <dgm:cxnLst>
    <dgm:cxn modelId="{E0F21C00-4DD1-430C-AD1F-5AF7AB1D6029}" srcId="{4D13C0FF-185E-44EE-9684-D359E96F8D52}" destId="{E68828B3-BF33-4F84-8AA2-E6AFF30AB4F5}" srcOrd="2" destOrd="0" parTransId="{177F242E-CDBB-402C-BA0B-CF294295BF89}" sibTransId="{9DFDB105-62B1-4BE3-8A21-E76B99C70342}"/>
    <dgm:cxn modelId="{4016060C-879E-42E9-9C54-5872435214FB}" srcId="{4D13C0FF-185E-44EE-9684-D359E96F8D52}" destId="{BB7DA752-1CE6-4A56-91F4-EADAC3D98344}" srcOrd="0" destOrd="0" parTransId="{AB9D7FBF-069B-41D6-A516-48F8AAF59238}" sibTransId="{4CD6336B-CB73-47A4-B1D2-87B5787DD9B2}"/>
    <dgm:cxn modelId="{0533275D-7695-4ADF-BE76-0F8BCD423505}" type="presOf" srcId="{CB93D3DC-A265-4062-B0DD-4BAE800B3218}" destId="{3D912F80-A49F-43AB-8271-57C4709BD16E}" srcOrd="0" destOrd="0" presId="urn:microsoft.com/office/officeart/2005/8/layout/vList2"/>
    <dgm:cxn modelId="{FC455C6E-3EF6-4301-AF37-D92B26E19270}" type="presOf" srcId="{E68828B3-BF33-4F84-8AA2-E6AFF30AB4F5}" destId="{0286D604-E2DE-41FF-AA90-47323CAEA5CF}" srcOrd="0" destOrd="0" presId="urn:microsoft.com/office/officeart/2005/8/layout/vList2"/>
    <dgm:cxn modelId="{0EA85F76-C1CF-4300-B4FF-665E0EABB47E}" type="presOf" srcId="{4D13C0FF-185E-44EE-9684-D359E96F8D52}" destId="{6CE79E8A-5509-4714-9798-C2A89D000F67}" srcOrd="0" destOrd="0" presId="urn:microsoft.com/office/officeart/2005/8/layout/vList2"/>
    <dgm:cxn modelId="{48283AD4-990B-4746-AD9C-8CE4AC058854}" srcId="{4D13C0FF-185E-44EE-9684-D359E96F8D52}" destId="{CB93D3DC-A265-4062-B0DD-4BAE800B3218}" srcOrd="1" destOrd="0" parTransId="{065BF8E5-ED5A-4EEE-BF7F-CD425CF87937}" sibTransId="{1626FD7A-613E-4A17-B163-A4810E88DFB9}"/>
    <dgm:cxn modelId="{CC97EBE0-CC71-4332-8815-F3D65C47181C}" type="presOf" srcId="{BB7DA752-1CE6-4A56-91F4-EADAC3D98344}" destId="{1CE96617-4068-484F-9AF7-DB0BB3CF766A}" srcOrd="0" destOrd="0" presId="urn:microsoft.com/office/officeart/2005/8/layout/vList2"/>
    <dgm:cxn modelId="{70F2E7A5-B1B8-49B5-A3B9-BC2D283217E2}" type="presParOf" srcId="{6CE79E8A-5509-4714-9798-C2A89D000F67}" destId="{1CE96617-4068-484F-9AF7-DB0BB3CF766A}" srcOrd="0" destOrd="0" presId="urn:microsoft.com/office/officeart/2005/8/layout/vList2"/>
    <dgm:cxn modelId="{E75DA73C-5FCA-4A88-A00D-477AA8C24E31}" type="presParOf" srcId="{6CE79E8A-5509-4714-9798-C2A89D000F67}" destId="{43462B8D-4197-469F-932D-3F5C3C7DE83A}" srcOrd="1" destOrd="0" presId="urn:microsoft.com/office/officeart/2005/8/layout/vList2"/>
    <dgm:cxn modelId="{8521B33F-58D6-48E9-840E-DB8222131180}" type="presParOf" srcId="{6CE79E8A-5509-4714-9798-C2A89D000F67}" destId="{3D912F80-A49F-43AB-8271-57C4709BD16E}" srcOrd="2" destOrd="0" presId="urn:microsoft.com/office/officeart/2005/8/layout/vList2"/>
    <dgm:cxn modelId="{D1455929-5A08-4AC3-ACB8-7B8707B8DD70}" type="presParOf" srcId="{6CE79E8A-5509-4714-9798-C2A89D000F67}" destId="{ADBBB194-1B1E-46E8-AE00-EDE14A06BF32}" srcOrd="3" destOrd="0" presId="urn:microsoft.com/office/officeart/2005/8/layout/vList2"/>
    <dgm:cxn modelId="{AF8A9D54-C195-423F-9E70-DE7062BBF054}" type="presParOf" srcId="{6CE79E8A-5509-4714-9798-C2A89D000F67}" destId="{0286D604-E2DE-41FF-AA90-47323CAEA5C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7D5DE95-A337-45DB-8A0E-0ADEADF320C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D123CCF-9176-4CAF-B592-F12EADF88122}">
      <dgm:prSet custT="1"/>
      <dgm:spPr/>
      <dgm:t>
        <a:bodyPr/>
        <a:lstStyle/>
        <a:p>
          <a:r>
            <a:rPr lang="en-US" sz="1400" b="1" dirty="0">
              <a:latin typeface="Arial" panose="020B0604020202020204" pitchFamily="34" charset="0"/>
              <a:cs typeface="Arial" panose="020B0604020202020204" pitchFamily="34" charset="0"/>
            </a:rPr>
            <a:t>The sponsor is responsible for selecting the investigator(s)/institution(s)</a:t>
          </a:r>
          <a:endParaRPr lang="en-US" sz="1400" dirty="0">
            <a:latin typeface="Arial" panose="020B0604020202020204" pitchFamily="34" charset="0"/>
            <a:cs typeface="Arial" panose="020B0604020202020204" pitchFamily="34" charset="0"/>
          </a:endParaRPr>
        </a:p>
      </dgm:t>
    </dgm:pt>
    <dgm:pt modelId="{5A6D8C3B-EEB8-48C8-BDE7-989C70A9E311}" type="parTrans" cxnId="{63F294A2-1B7E-42E9-8D84-689146DACB44}">
      <dgm:prSet/>
      <dgm:spPr/>
      <dgm:t>
        <a:bodyPr/>
        <a:lstStyle/>
        <a:p>
          <a:endParaRPr lang="en-US"/>
        </a:p>
      </dgm:t>
    </dgm:pt>
    <dgm:pt modelId="{12ABE26B-AA8D-48E7-B46F-B0B3A3A17055}" type="sibTrans" cxnId="{63F294A2-1B7E-42E9-8D84-689146DACB44}">
      <dgm:prSet/>
      <dgm:spPr/>
      <dgm:t>
        <a:bodyPr/>
        <a:lstStyle/>
        <a:p>
          <a:endParaRPr lang="en-US"/>
        </a:p>
      </dgm:t>
    </dgm:pt>
    <dgm:pt modelId="{97CB0835-02BA-4649-B686-5F432364C02C}">
      <dgm:prSet custT="1"/>
      <dgm:spPr/>
      <dgm:t>
        <a:bodyPr/>
        <a:lstStyle/>
        <a:p>
          <a:r>
            <a:rPr lang="en-US" sz="1400" b="1" dirty="0">
              <a:latin typeface="Arial" panose="020B0604020202020204" pitchFamily="34" charset="0"/>
              <a:cs typeface="Arial" panose="020B0604020202020204" pitchFamily="34" charset="0"/>
            </a:rPr>
            <a:t>Each investigator should be qualified by training and experience and should have adequate resources (see sections 4.1, 4.2) to properly conduct the trial for which the investigator is selected</a:t>
          </a:r>
          <a:endParaRPr lang="en-US" sz="1400" dirty="0">
            <a:latin typeface="Arial" panose="020B0604020202020204" pitchFamily="34" charset="0"/>
            <a:cs typeface="Arial" panose="020B0604020202020204" pitchFamily="34" charset="0"/>
          </a:endParaRPr>
        </a:p>
      </dgm:t>
    </dgm:pt>
    <dgm:pt modelId="{5595E9BC-0509-410E-9180-D15CFE775ABC}" type="parTrans" cxnId="{171EB310-B49F-4814-BDE1-9D75AE0C4691}">
      <dgm:prSet/>
      <dgm:spPr/>
      <dgm:t>
        <a:bodyPr/>
        <a:lstStyle/>
        <a:p>
          <a:endParaRPr lang="en-US"/>
        </a:p>
      </dgm:t>
    </dgm:pt>
    <dgm:pt modelId="{6C3F138A-E52F-4823-A4B2-A2A4C78EAD04}" type="sibTrans" cxnId="{171EB310-B49F-4814-BDE1-9D75AE0C4691}">
      <dgm:prSet/>
      <dgm:spPr/>
      <dgm:t>
        <a:bodyPr/>
        <a:lstStyle/>
        <a:p>
          <a:endParaRPr lang="en-US"/>
        </a:p>
      </dgm:t>
    </dgm:pt>
    <dgm:pt modelId="{9CB489F5-921D-41F8-9CD9-7F5F8B99EFEB}">
      <dgm:prSet custT="1"/>
      <dgm:spPr/>
      <dgm:t>
        <a:bodyPr/>
        <a:lstStyle/>
        <a:p>
          <a:r>
            <a:rPr lang="en-US" sz="1400" b="1" dirty="0">
              <a:latin typeface="Arial" panose="020B0604020202020204" pitchFamily="34" charset="0"/>
              <a:cs typeface="Arial" panose="020B0604020202020204" pitchFamily="34" charset="0"/>
            </a:rPr>
            <a:t>If organization of a coordinating committee and/or selection of coordinating investigator(s) are to be utilized in multicenter trials, their organization and/or selection are the sponsor's responsibility</a:t>
          </a:r>
          <a:endParaRPr lang="en-US" sz="1400" dirty="0">
            <a:latin typeface="Arial" panose="020B0604020202020204" pitchFamily="34" charset="0"/>
            <a:cs typeface="Arial" panose="020B0604020202020204" pitchFamily="34" charset="0"/>
          </a:endParaRPr>
        </a:p>
      </dgm:t>
    </dgm:pt>
    <dgm:pt modelId="{C6664727-A160-4097-A850-3DA66FC5468B}" type="parTrans" cxnId="{9CC73D74-CC8D-4D45-909E-98A2D1DBB900}">
      <dgm:prSet/>
      <dgm:spPr/>
      <dgm:t>
        <a:bodyPr/>
        <a:lstStyle/>
        <a:p>
          <a:endParaRPr lang="en-US"/>
        </a:p>
      </dgm:t>
    </dgm:pt>
    <dgm:pt modelId="{49078822-A205-4D39-93B8-6CB4FE6A9E44}" type="sibTrans" cxnId="{9CC73D74-CC8D-4D45-909E-98A2D1DBB900}">
      <dgm:prSet/>
      <dgm:spPr/>
      <dgm:t>
        <a:bodyPr/>
        <a:lstStyle/>
        <a:p>
          <a:endParaRPr lang="en-US"/>
        </a:p>
      </dgm:t>
    </dgm:pt>
    <dgm:pt modelId="{9A10E392-5956-4B78-B4E5-D8D7C0D88F16}">
      <dgm:prSet custT="1"/>
      <dgm:spPr/>
      <dgm:t>
        <a:bodyPr/>
        <a:lstStyle/>
        <a:p>
          <a:r>
            <a:rPr lang="en-US" sz="1400" b="1" dirty="0">
              <a:latin typeface="Arial" panose="020B0604020202020204" pitchFamily="34" charset="0"/>
              <a:cs typeface="Arial" panose="020B0604020202020204" pitchFamily="34" charset="0"/>
            </a:rPr>
            <a:t>Before entering an agreement with an investigator/institution to conduct a trial, the sponsor should provide the investigator(s)/institution(s) with the protocol and an up to- date Investigator's Brochure, and should provide sufficient time for the investigator/institution to review the protocol and the information provided</a:t>
          </a:r>
          <a:endParaRPr lang="en-US" sz="1400" dirty="0">
            <a:latin typeface="Arial" panose="020B0604020202020204" pitchFamily="34" charset="0"/>
            <a:cs typeface="Arial" panose="020B0604020202020204" pitchFamily="34" charset="0"/>
          </a:endParaRPr>
        </a:p>
      </dgm:t>
    </dgm:pt>
    <dgm:pt modelId="{CED95DAF-8F44-4269-A6E5-A742531A5720}" type="parTrans" cxnId="{E596BC6C-9DFC-443A-985A-CD6130817CA6}">
      <dgm:prSet/>
      <dgm:spPr/>
      <dgm:t>
        <a:bodyPr/>
        <a:lstStyle/>
        <a:p>
          <a:endParaRPr lang="en-US"/>
        </a:p>
      </dgm:t>
    </dgm:pt>
    <dgm:pt modelId="{353D2977-6406-41B7-ADC3-42EF44FDF7AF}" type="sibTrans" cxnId="{E596BC6C-9DFC-443A-985A-CD6130817CA6}">
      <dgm:prSet/>
      <dgm:spPr/>
      <dgm:t>
        <a:bodyPr/>
        <a:lstStyle/>
        <a:p>
          <a:endParaRPr lang="en-US"/>
        </a:p>
      </dgm:t>
    </dgm:pt>
    <dgm:pt modelId="{931A298E-C004-459C-852A-F8E23FB65EE9}" type="pres">
      <dgm:prSet presAssocID="{17D5DE95-A337-45DB-8A0E-0ADEADF320CB}" presName="root" presStyleCnt="0">
        <dgm:presLayoutVars>
          <dgm:dir/>
          <dgm:resizeHandles val="exact"/>
        </dgm:presLayoutVars>
      </dgm:prSet>
      <dgm:spPr/>
    </dgm:pt>
    <dgm:pt modelId="{33BE9527-3798-4685-8D01-5AB53DE82A39}" type="pres">
      <dgm:prSet presAssocID="{FD123CCF-9176-4CAF-B592-F12EADF88122}" presName="compNode" presStyleCnt="0"/>
      <dgm:spPr/>
    </dgm:pt>
    <dgm:pt modelId="{BFDEB4DC-A1F9-40E2-8876-75FA87E9756B}" type="pres">
      <dgm:prSet presAssocID="{FD123CCF-9176-4CAF-B592-F12EADF88122}" presName="bgRect" presStyleLbl="bgShp" presStyleIdx="0" presStyleCnt="4"/>
      <dgm:spPr/>
    </dgm:pt>
    <dgm:pt modelId="{A5700B11-40CE-48CE-AB74-7E697FCAAB3C}" type="pres">
      <dgm:prSet presAssocID="{FD123CCF-9176-4CAF-B592-F12EADF8812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ers"/>
        </a:ext>
      </dgm:extLst>
    </dgm:pt>
    <dgm:pt modelId="{56566C47-8E38-4D40-AE32-9DC833A526BC}" type="pres">
      <dgm:prSet presAssocID="{FD123CCF-9176-4CAF-B592-F12EADF88122}" presName="spaceRect" presStyleCnt="0"/>
      <dgm:spPr/>
    </dgm:pt>
    <dgm:pt modelId="{D3B696B6-3946-4EE0-A7D7-EAD5E21DEBB1}" type="pres">
      <dgm:prSet presAssocID="{FD123CCF-9176-4CAF-B592-F12EADF88122}" presName="parTx" presStyleLbl="revTx" presStyleIdx="0" presStyleCnt="4">
        <dgm:presLayoutVars>
          <dgm:chMax val="0"/>
          <dgm:chPref val="0"/>
        </dgm:presLayoutVars>
      </dgm:prSet>
      <dgm:spPr/>
    </dgm:pt>
    <dgm:pt modelId="{BDC3C06A-A8B7-4769-BF97-6B3995042A2A}" type="pres">
      <dgm:prSet presAssocID="{12ABE26B-AA8D-48E7-B46F-B0B3A3A17055}" presName="sibTrans" presStyleCnt="0"/>
      <dgm:spPr/>
    </dgm:pt>
    <dgm:pt modelId="{C85479AD-0BA9-4F44-A810-7FEB307996D5}" type="pres">
      <dgm:prSet presAssocID="{97CB0835-02BA-4649-B686-5F432364C02C}" presName="compNode" presStyleCnt="0"/>
      <dgm:spPr/>
    </dgm:pt>
    <dgm:pt modelId="{D079F9D6-4460-414F-B7F5-25916DE05171}" type="pres">
      <dgm:prSet presAssocID="{97CB0835-02BA-4649-B686-5F432364C02C}" presName="bgRect" presStyleLbl="bgShp" presStyleIdx="1" presStyleCnt="4"/>
      <dgm:spPr>
        <a:solidFill>
          <a:schemeClr val="accent1"/>
        </a:solidFill>
      </dgm:spPr>
    </dgm:pt>
    <dgm:pt modelId="{D882F5EB-AD99-4313-830D-BD20071C29BD}" type="pres">
      <dgm:prSet presAssocID="{97CB0835-02BA-4649-B686-5F432364C02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751D032F-3EE8-4F37-82CD-B2678405EEBB}" type="pres">
      <dgm:prSet presAssocID="{97CB0835-02BA-4649-B686-5F432364C02C}" presName="spaceRect" presStyleCnt="0"/>
      <dgm:spPr/>
    </dgm:pt>
    <dgm:pt modelId="{E0C2C1BD-366C-4B0A-B2E8-08D84780F1EF}" type="pres">
      <dgm:prSet presAssocID="{97CB0835-02BA-4649-B686-5F432364C02C}" presName="parTx" presStyleLbl="revTx" presStyleIdx="1" presStyleCnt="4">
        <dgm:presLayoutVars>
          <dgm:chMax val="0"/>
          <dgm:chPref val="0"/>
        </dgm:presLayoutVars>
      </dgm:prSet>
      <dgm:spPr/>
    </dgm:pt>
    <dgm:pt modelId="{C487B9D3-875D-48D9-B874-998390B54836}" type="pres">
      <dgm:prSet presAssocID="{6C3F138A-E52F-4823-A4B2-A2A4C78EAD04}" presName="sibTrans" presStyleCnt="0"/>
      <dgm:spPr/>
    </dgm:pt>
    <dgm:pt modelId="{618B5241-3C8A-49D1-865B-703927967670}" type="pres">
      <dgm:prSet presAssocID="{9CB489F5-921D-41F8-9CD9-7F5F8B99EFEB}" presName="compNode" presStyleCnt="0"/>
      <dgm:spPr/>
    </dgm:pt>
    <dgm:pt modelId="{A2BB0949-1CC2-41BE-A6FD-7B18097DF0B2}" type="pres">
      <dgm:prSet presAssocID="{9CB489F5-921D-41F8-9CD9-7F5F8B99EFEB}" presName="bgRect" presStyleLbl="bgShp" presStyleIdx="2" presStyleCnt="4"/>
      <dgm:spPr>
        <a:solidFill>
          <a:schemeClr val="accent3"/>
        </a:solidFill>
      </dgm:spPr>
    </dgm:pt>
    <dgm:pt modelId="{FEC80570-4A0E-41C4-90CD-AB32A4D086D1}" type="pres">
      <dgm:prSet presAssocID="{9CB489F5-921D-41F8-9CD9-7F5F8B99EFE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eeting"/>
        </a:ext>
      </dgm:extLst>
    </dgm:pt>
    <dgm:pt modelId="{C6EB3602-BF1B-45A0-B26C-222BB57C4C33}" type="pres">
      <dgm:prSet presAssocID="{9CB489F5-921D-41F8-9CD9-7F5F8B99EFEB}" presName="spaceRect" presStyleCnt="0"/>
      <dgm:spPr/>
    </dgm:pt>
    <dgm:pt modelId="{A44E9CD5-E959-4BCD-B37A-84D8787F2F65}" type="pres">
      <dgm:prSet presAssocID="{9CB489F5-921D-41F8-9CD9-7F5F8B99EFEB}" presName="parTx" presStyleLbl="revTx" presStyleIdx="2" presStyleCnt="4">
        <dgm:presLayoutVars>
          <dgm:chMax val="0"/>
          <dgm:chPref val="0"/>
        </dgm:presLayoutVars>
      </dgm:prSet>
      <dgm:spPr/>
    </dgm:pt>
    <dgm:pt modelId="{261181C3-E9E8-4C84-92A3-627CA28A34E0}" type="pres">
      <dgm:prSet presAssocID="{49078822-A205-4D39-93B8-6CB4FE6A9E44}" presName="sibTrans" presStyleCnt="0"/>
      <dgm:spPr/>
    </dgm:pt>
    <dgm:pt modelId="{2A0D5D0C-645A-4FF2-B979-1F3C2CB734F2}" type="pres">
      <dgm:prSet presAssocID="{9A10E392-5956-4B78-B4E5-D8D7C0D88F16}" presName="compNode" presStyleCnt="0"/>
      <dgm:spPr/>
    </dgm:pt>
    <dgm:pt modelId="{7110F3C8-68DA-4999-BB01-F0C853FD6A29}" type="pres">
      <dgm:prSet presAssocID="{9A10E392-5956-4B78-B4E5-D8D7C0D88F16}" presName="bgRect" presStyleLbl="bgShp" presStyleIdx="3" presStyleCnt="4"/>
      <dgm:spPr>
        <a:solidFill>
          <a:schemeClr val="accent2"/>
        </a:solidFill>
      </dgm:spPr>
    </dgm:pt>
    <dgm:pt modelId="{5932F780-3395-440C-AA17-FDDAD9C38CD2}" type="pres">
      <dgm:prSet presAssocID="{9A10E392-5956-4B78-B4E5-D8D7C0D88F1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sers"/>
        </a:ext>
      </dgm:extLst>
    </dgm:pt>
    <dgm:pt modelId="{3FB24A6D-A5CB-4EB8-B21B-A6EA21E571DD}" type="pres">
      <dgm:prSet presAssocID="{9A10E392-5956-4B78-B4E5-D8D7C0D88F16}" presName="spaceRect" presStyleCnt="0"/>
      <dgm:spPr/>
    </dgm:pt>
    <dgm:pt modelId="{BBB1D692-42B4-4DF5-BC9B-D3488898C749}" type="pres">
      <dgm:prSet presAssocID="{9A10E392-5956-4B78-B4E5-D8D7C0D88F16}" presName="parTx" presStyleLbl="revTx" presStyleIdx="3" presStyleCnt="4" custScaleX="110637">
        <dgm:presLayoutVars>
          <dgm:chMax val="0"/>
          <dgm:chPref val="0"/>
        </dgm:presLayoutVars>
      </dgm:prSet>
      <dgm:spPr/>
    </dgm:pt>
  </dgm:ptLst>
  <dgm:cxnLst>
    <dgm:cxn modelId="{171EB310-B49F-4814-BDE1-9D75AE0C4691}" srcId="{17D5DE95-A337-45DB-8A0E-0ADEADF320CB}" destId="{97CB0835-02BA-4649-B686-5F432364C02C}" srcOrd="1" destOrd="0" parTransId="{5595E9BC-0509-410E-9180-D15CFE775ABC}" sibTransId="{6C3F138A-E52F-4823-A4B2-A2A4C78EAD04}"/>
    <dgm:cxn modelId="{81CF8D66-AADE-4431-A508-985D60E6F2DD}" type="presOf" srcId="{9CB489F5-921D-41F8-9CD9-7F5F8B99EFEB}" destId="{A44E9CD5-E959-4BCD-B37A-84D8787F2F65}" srcOrd="0" destOrd="0" presId="urn:microsoft.com/office/officeart/2018/2/layout/IconVerticalSolidList"/>
    <dgm:cxn modelId="{E596BC6C-9DFC-443A-985A-CD6130817CA6}" srcId="{17D5DE95-A337-45DB-8A0E-0ADEADF320CB}" destId="{9A10E392-5956-4B78-B4E5-D8D7C0D88F16}" srcOrd="3" destOrd="0" parTransId="{CED95DAF-8F44-4269-A6E5-A742531A5720}" sibTransId="{353D2977-6406-41B7-ADC3-42EF44FDF7AF}"/>
    <dgm:cxn modelId="{9CC73D74-CC8D-4D45-909E-98A2D1DBB900}" srcId="{17D5DE95-A337-45DB-8A0E-0ADEADF320CB}" destId="{9CB489F5-921D-41F8-9CD9-7F5F8B99EFEB}" srcOrd="2" destOrd="0" parTransId="{C6664727-A160-4097-A850-3DA66FC5468B}" sibTransId="{49078822-A205-4D39-93B8-6CB4FE6A9E44}"/>
    <dgm:cxn modelId="{AB558193-B49E-4EC2-A356-F3F0788602D4}" type="presOf" srcId="{FD123CCF-9176-4CAF-B592-F12EADF88122}" destId="{D3B696B6-3946-4EE0-A7D7-EAD5E21DEBB1}" srcOrd="0" destOrd="0" presId="urn:microsoft.com/office/officeart/2018/2/layout/IconVerticalSolidList"/>
    <dgm:cxn modelId="{74453B94-958C-4DC0-88ED-0D9F590B87F5}" type="presOf" srcId="{97CB0835-02BA-4649-B686-5F432364C02C}" destId="{E0C2C1BD-366C-4B0A-B2E8-08D84780F1EF}" srcOrd="0" destOrd="0" presId="urn:microsoft.com/office/officeart/2018/2/layout/IconVerticalSolidList"/>
    <dgm:cxn modelId="{63F294A2-1B7E-42E9-8D84-689146DACB44}" srcId="{17D5DE95-A337-45DB-8A0E-0ADEADF320CB}" destId="{FD123CCF-9176-4CAF-B592-F12EADF88122}" srcOrd="0" destOrd="0" parTransId="{5A6D8C3B-EEB8-48C8-BDE7-989C70A9E311}" sibTransId="{12ABE26B-AA8D-48E7-B46F-B0B3A3A17055}"/>
    <dgm:cxn modelId="{C01F74A7-9218-46B2-854B-AE002BB005FD}" type="presOf" srcId="{17D5DE95-A337-45DB-8A0E-0ADEADF320CB}" destId="{931A298E-C004-459C-852A-F8E23FB65EE9}" srcOrd="0" destOrd="0" presId="urn:microsoft.com/office/officeart/2018/2/layout/IconVerticalSolidList"/>
    <dgm:cxn modelId="{86C47AC4-B8DE-4449-9073-F1190B9AC3B8}" type="presOf" srcId="{9A10E392-5956-4B78-B4E5-D8D7C0D88F16}" destId="{BBB1D692-42B4-4DF5-BC9B-D3488898C749}" srcOrd="0" destOrd="0" presId="urn:microsoft.com/office/officeart/2018/2/layout/IconVerticalSolidList"/>
    <dgm:cxn modelId="{564C5AB8-2E8B-455D-A0CB-B20126F0479F}" type="presParOf" srcId="{931A298E-C004-459C-852A-F8E23FB65EE9}" destId="{33BE9527-3798-4685-8D01-5AB53DE82A39}" srcOrd="0" destOrd="0" presId="urn:microsoft.com/office/officeart/2018/2/layout/IconVerticalSolidList"/>
    <dgm:cxn modelId="{225BB0BB-0A9D-4A42-9E16-F86BC0DD75E2}" type="presParOf" srcId="{33BE9527-3798-4685-8D01-5AB53DE82A39}" destId="{BFDEB4DC-A1F9-40E2-8876-75FA87E9756B}" srcOrd="0" destOrd="0" presId="urn:microsoft.com/office/officeart/2018/2/layout/IconVerticalSolidList"/>
    <dgm:cxn modelId="{A8295447-151C-4B90-A626-DAC74DDBAFEB}" type="presParOf" srcId="{33BE9527-3798-4685-8D01-5AB53DE82A39}" destId="{A5700B11-40CE-48CE-AB74-7E697FCAAB3C}" srcOrd="1" destOrd="0" presId="urn:microsoft.com/office/officeart/2018/2/layout/IconVerticalSolidList"/>
    <dgm:cxn modelId="{D40EEE4B-31A1-4213-96FE-C36F5F0F00EF}" type="presParOf" srcId="{33BE9527-3798-4685-8D01-5AB53DE82A39}" destId="{56566C47-8E38-4D40-AE32-9DC833A526BC}" srcOrd="2" destOrd="0" presId="urn:microsoft.com/office/officeart/2018/2/layout/IconVerticalSolidList"/>
    <dgm:cxn modelId="{1841EE87-C88B-456C-9D81-4773F9C46C8F}" type="presParOf" srcId="{33BE9527-3798-4685-8D01-5AB53DE82A39}" destId="{D3B696B6-3946-4EE0-A7D7-EAD5E21DEBB1}" srcOrd="3" destOrd="0" presId="urn:microsoft.com/office/officeart/2018/2/layout/IconVerticalSolidList"/>
    <dgm:cxn modelId="{1506CFF9-75F5-48CD-B882-E5E1CCFF30DC}" type="presParOf" srcId="{931A298E-C004-459C-852A-F8E23FB65EE9}" destId="{BDC3C06A-A8B7-4769-BF97-6B3995042A2A}" srcOrd="1" destOrd="0" presId="urn:microsoft.com/office/officeart/2018/2/layout/IconVerticalSolidList"/>
    <dgm:cxn modelId="{00B67C05-8E93-42F2-A123-85F875C902D9}" type="presParOf" srcId="{931A298E-C004-459C-852A-F8E23FB65EE9}" destId="{C85479AD-0BA9-4F44-A810-7FEB307996D5}" srcOrd="2" destOrd="0" presId="urn:microsoft.com/office/officeart/2018/2/layout/IconVerticalSolidList"/>
    <dgm:cxn modelId="{15646AC0-1A7E-481D-BC8E-96E109F52ED2}" type="presParOf" srcId="{C85479AD-0BA9-4F44-A810-7FEB307996D5}" destId="{D079F9D6-4460-414F-B7F5-25916DE05171}" srcOrd="0" destOrd="0" presId="urn:microsoft.com/office/officeart/2018/2/layout/IconVerticalSolidList"/>
    <dgm:cxn modelId="{D0752F79-FC15-4429-9842-6D40827CE9F9}" type="presParOf" srcId="{C85479AD-0BA9-4F44-A810-7FEB307996D5}" destId="{D882F5EB-AD99-4313-830D-BD20071C29BD}" srcOrd="1" destOrd="0" presId="urn:microsoft.com/office/officeart/2018/2/layout/IconVerticalSolidList"/>
    <dgm:cxn modelId="{E5D698CB-BC77-41E2-A2C5-608BE3466670}" type="presParOf" srcId="{C85479AD-0BA9-4F44-A810-7FEB307996D5}" destId="{751D032F-3EE8-4F37-82CD-B2678405EEBB}" srcOrd="2" destOrd="0" presId="urn:microsoft.com/office/officeart/2018/2/layout/IconVerticalSolidList"/>
    <dgm:cxn modelId="{45AA3601-3721-48F4-8DCD-31C7487CB157}" type="presParOf" srcId="{C85479AD-0BA9-4F44-A810-7FEB307996D5}" destId="{E0C2C1BD-366C-4B0A-B2E8-08D84780F1EF}" srcOrd="3" destOrd="0" presId="urn:microsoft.com/office/officeart/2018/2/layout/IconVerticalSolidList"/>
    <dgm:cxn modelId="{90B6881E-2DB9-4A88-B0F9-95ABE3C7E282}" type="presParOf" srcId="{931A298E-C004-459C-852A-F8E23FB65EE9}" destId="{C487B9D3-875D-48D9-B874-998390B54836}" srcOrd="3" destOrd="0" presId="urn:microsoft.com/office/officeart/2018/2/layout/IconVerticalSolidList"/>
    <dgm:cxn modelId="{6945F1F5-9D65-4F7A-A086-84D4CB9C2879}" type="presParOf" srcId="{931A298E-C004-459C-852A-F8E23FB65EE9}" destId="{618B5241-3C8A-49D1-865B-703927967670}" srcOrd="4" destOrd="0" presId="urn:microsoft.com/office/officeart/2018/2/layout/IconVerticalSolidList"/>
    <dgm:cxn modelId="{DC95BAF5-D83E-43F7-B34B-3DC34B0A1700}" type="presParOf" srcId="{618B5241-3C8A-49D1-865B-703927967670}" destId="{A2BB0949-1CC2-41BE-A6FD-7B18097DF0B2}" srcOrd="0" destOrd="0" presId="urn:microsoft.com/office/officeart/2018/2/layout/IconVerticalSolidList"/>
    <dgm:cxn modelId="{25EBA3A8-7380-4C9F-AE4F-4C33521E1071}" type="presParOf" srcId="{618B5241-3C8A-49D1-865B-703927967670}" destId="{FEC80570-4A0E-41C4-90CD-AB32A4D086D1}" srcOrd="1" destOrd="0" presId="urn:microsoft.com/office/officeart/2018/2/layout/IconVerticalSolidList"/>
    <dgm:cxn modelId="{9665F46D-1ED6-48C0-898C-1C38C139FE1D}" type="presParOf" srcId="{618B5241-3C8A-49D1-865B-703927967670}" destId="{C6EB3602-BF1B-45A0-B26C-222BB57C4C33}" srcOrd="2" destOrd="0" presId="urn:microsoft.com/office/officeart/2018/2/layout/IconVerticalSolidList"/>
    <dgm:cxn modelId="{AFBCAA68-F624-4BA2-84D5-E657ED9FEF97}" type="presParOf" srcId="{618B5241-3C8A-49D1-865B-703927967670}" destId="{A44E9CD5-E959-4BCD-B37A-84D8787F2F65}" srcOrd="3" destOrd="0" presId="urn:microsoft.com/office/officeart/2018/2/layout/IconVerticalSolidList"/>
    <dgm:cxn modelId="{B840E644-EEEB-40A0-8A7B-39CED3DEE6BC}" type="presParOf" srcId="{931A298E-C004-459C-852A-F8E23FB65EE9}" destId="{261181C3-E9E8-4C84-92A3-627CA28A34E0}" srcOrd="5" destOrd="0" presId="urn:microsoft.com/office/officeart/2018/2/layout/IconVerticalSolidList"/>
    <dgm:cxn modelId="{E2FA6E3B-A584-4BFA-8A22-F86CE29E155A}" type="presParOf" srcId="{931A298E-C004-459C-852A-F8E23FB65EE9}" destId="{2A0D5D0C-645A-4FF2-B979-1F3C2CB734F2}" srcOrd="6" destOrd="0" presId="urn:microsoft.com/office/officeart/2018/2/layout/IconVerticalSolidList"/>
    <dgm:cxn modelId="{C6273884-78E5-4788-B899-C2FE471D33ED}" type="presParOf" srcId="{2A0D5D0C-645A-4FF2-B979-1F3C2CB734F2}" destId="{7110F3C8-68DA-4999-BB01-F0C853FD6A29}" srcOrd="0" destOrd="0" presId="urn:microsoft.com/office/officeart/2018/2/layout/IconVerticalSolidList"/>
    <dgm:cxn modelId="{111ECE64-D7F2-485F-8CE6-BD616A4AB4CA}" type="presParOf" srcId="{2A0D5D0C-645A-4FF2-B979-1F3C2CB734F2}" destId="{5932F780-3395-440C-AA17-FDDAD9C38CD2}" srcOrd="1" destOrd="0" presId="urn:microsoft.com/office/officeart/2018/2/layout/IconVerticalSolidList"/>
    <dgm:cxn modelId="{E20CBEBC-CC75-476D-BBD3-9D6B58276ABE}" type="presParOf" srcId="{2A0D5D0C-645A-4FF2-B979-1F3C2CB734F2}" destId="{3FB24A6D-A5CB-4EB8-B21B-A6EA21E571DD}" srcOrd="2" destOrd="0" presId="urn:microsoft.com/office/officeart/2018/2/layout/IconVerticalSolidList"/>
    <dgm:cxn modelId="{4C8EBEEB-1DF4-4DD0-A962-BD695F0D6655}" type="presParOf" srcId="{2A0D5D0C-645A-4FF2-B979-1F3C2CB734F2}" destId="{BBB1D692-42B4-4DF5-BC9B-D3488898C74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592C2DE-E55C-4631-9381-D07EBD7DB1B1}"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CDFDAA6E-DB9E-410F-B818-6B36A575502D}">
      <dgm:prSet custT="1"/>
      <dgm:spPr/>
      <dgm:t>
        <a:bodyPr/>
        <a:lstStyle/>
        <a:p>
          <a:r>
            <a:rPr lang="en-US" sz="1800" b="1" dirty="0">
              <a:latin typeface="Arial" panose="020B0604020202020204" pitchFamily="34" charset="0"/>
              <a:cs typeface="Arial" panose="020B0604020202020204" pitchFamily="34" charset="0"/>
            </a:rPr>
            <a:t>If required by the applicable regulatory requirement(s), the sponsor should provide insurance or should indemnify (legal and financial coverage) the investigator/the institution against claims arising from the trial, except for claims that arise from malpractice and/or negligence</a:t>
          </a:r>
          <a:endParaRPr lang="en-US" sz="1800" dirty="0">
            <a:latin typeface="Arial" panose="020B0604020202020204" pitchFamily="34" charset="0"/>
            <a:cs typeface="Arial" panose="020B0604020202020204" pitchFamily="34" charset="0"/>
          </a:endParaRPr>
        </a:p>
      </dgm:t>
    </dgm:pt>
    <dgm:pt modelId="{F006A7C2-9BAF-4E72-8DB3-82BC9FA690E7}" type="parTrans" cxnId="{5A74489C-FC5E-4004-88CA-C72B0CE16A25}">
      <dgm:prSet/>
      <dgm:spPr/>
      <dgm:t>
        <a:bodyPr/>
        <a:lstStyle/>
        <a:p>
          <a:endParaRPr lang="en-US"/>
        </a:p>
      </dgm:t>
    </dgm:pt>
    <dgm:pt modelId="{4EEE8BF4-D74A-43B5-AF83-CE7D5E6688BB}" type="sibTrans" cxnId="{5A74489C-FC5E-4004-88CA-C72B0CE16A25}">
      <dgm:prSet/>
      <dgm:spPr/>
      <dgm:t>
        <a:bodyPr/>
        <a:lstStyle/>
        <a:p>
          <a:endParaRPr lang="en-US"/>
        </a:p>
      </dgm:t>
    </dgm:pt>
    <dgm:pt modelId="{3B23A74D-576C-4C3C-B7B1-2325FC50547A}">
      <dgm:prSet custT="1"/>
      <dgm:spPr/>
      <dgm:t>
        <a:bodyPr/>
        <a:lstStyle/>
        <a:p>
          <a:r>
            <a:rPr lang="en-US" sz="1800" b="1">
              <a:latin typeface="Arial" panose="020B0604020202020204" pitchFamily="34" charset="0"/>
              <a:cs typeface="Arial" panose="020B0604020202020204" pitchFamily="34" charset="0"/>
            </a:rPr>
            <a:t>The sponsor's policies and procedures should address the costs of treatment of trial subjects in the event of trial-related injuries in accordance with the applicable regulatory requirement(s)</a:t>
          </a:r>
          <a:endParaRPr lang="en-US" sz="1800">
            <a:latin typeface="Arial" panose="020B0604020202020204" pitchFamily="34" charset="0"/>
            <a:cs typeface="Arial" panose="020B0604020202020204" pitchFamily="34" charset="0"/>
          </a:endParaRPr>
        </a:p>
      </dgm:t>
    </dgm:pt>
    <dgm:pt modelId="{4BB769F8-353F-4E44-B874-21A6FC1DC464}" type="parTrans" cxnId="{53EB5AF4-4E9C-4973-A11A-9A6974B8FBF1}">
      <dgm:prSet/>
      <dgm:spPr/>
      <dgm:t>
        <a:bodyPr/>
        <a:lstStyle/>
        <a:p>
          <a:endParaRPr lang="en-US"/>
        </a:p>
      </dgm:t>
    </dgm:pt>
    <dgm:pt modelId="{2B0E793D-DE49-443F-AEA3-7C1139C86061}" type="sibTrans" cxnId="{53EB5AF4-4E9C-4973-A11A-9A6974B8FBF1}">
      <dgm:prSet/>
      <dgm:spPr/>
      <dgm:t>
        <a:bodyPr/>
        <a:lstStyle/>
        <a:p>
          <a:endParaRPr lang="en-US"/>
        </a:p>
      </dgm:t>
    </dgm:pt>
    <dgm:pt modelId="{D0E752EF-74DC-4415-8EFA-92D550E5885B}">
      <dgm:prSet custT="1"/>
      <dgm:spPr/>
      <dgm:t>
        <a:bodyPr/>
        <a:lstStyle/>
        <a:p>
          <a:r>
            <a:rPr lang="en-US" sz="1800" b="1">
              <a:latin typeface="Arial" panose="020B0604020202020204" pitchFamily="34" charset="0"/>
              <a:cs typeface="Arial" panose="020B0604020202020204" pitchFamily="34" charset="0"/>
            </a:rPr>
            <a:t>When trial subjects receive compensation, the method and manner of compensation should comply with applicable regulatory requirements</a:t>
          </a:r>
          <a:endParaRPr lang="en-US" sz="1800">
            <a:latin typeface="Arial" panose="020B0604020202020204" pitchFamily="34" charset="0"/>
            <a:cs typeface="Arial" panose="020B0604020202020204" pitchFamily="34" charset="0"/>
          </a:endParaRPr>
        </a:p>
      </dgm:t>
    </dgm:pt>
    <dgm:pt modelId="{A092D9CB-F57E-4EFB-B89E-87D484F46DB6}" type="parTrans" cxnId="{4BAA5876-3850-4C3A-BC5D-05F1A367098F}">
      <dgm:prSet/>
      <dgm:spPr/>
      <dgm:t>
        <a:bodyPr/>
        <a:lstStyle/>
        <a:p>
          <a:endParaRPr lang="en-US"/>
        </a:p>
      </dgm:t>
    </dgm:pt>
    <dgm:pt modelId="{C8FACCF0-7325-450F-BD62-E5B855133E54}" type="sibTrans" cxnId="{4BAA5876-3850-4C3A-BC5D-05F1A367098F}">
      <dgm:prSet/>
      <dgm:spPr/>
      <dgm:t>
        <a:bodyPr/>
        <a:lstStyle/>
        <a:p>
          <a:endParaRPr lang="en-US"/>
        </a:p>
      </dgm:t>
    </dgm:pt>
    <dgm:pt modelId="{5883DFA9-8D2D-4F99-9274-BDAF3ADD1810}" type="pres">
      <dgm:prSet presAssocID="{A592C2DE-E55C-4631-9381-D07EBD7DB1B1}" presName="linear" presStyleCnt="0">
        <dgm:presLayoutVars>
          <dgm:animLvl val="lvl"/>
          <dgm:resizeHandles val="exact"/>
        </dgm:presLayoutVars>
      </dgm:prSet>
      <dgm:spPr/>
    </dgm:pt>
    <dgm:pt modelId="{661C02E6-216D-4DF6-A262-8D15A06A7E72}" type="pres">
      <dgm:prSet presAssocID="{CDFDAA6E-DB9E-410F-B818-6B36A575502D}" presName="parentText" presStyleLbl="node1" presStyleIdx="0" presStyleCnt="3">
        <dgm:presLayoutVars>
          <dgm:chMax val="0"/>
          <dgm:bulletEnabled val="1"/>
        </dgm:presLayoutVars>
      </dgm:prSet>
      <dgm:spPr/>
    </dgm:pt>
    <dgm:pt modelId="{60C4D2C4-14FA-4991-8612-F67D859EA12B}" type="pres">
      <dgm:prSet presAssocID="{4EEE8BF4-D74A-43B5-AF83-CE7D5E6688BB}" presName="spacer" presStyleCnt="0"/>
      <dgm:spPr/>
    </dgm:pt>
    <dgm:pt modelId="{1703846E-C20B-46E0-9892-1214E8A6F9F2}" type="pres">
      <dgm:prSet presAssocID="{3B23A74D-576C-4C3C-B7B1-2325FC50547A}" presName="parentText" presStyleLbl="node1" presStyleIdx="1" presStyleCnt="3">
        <dgm:presLayoutVars>
          <dgm:chMax val="0"/>
          <dgm:bulletEnabled val="1"/>
        </dgm:presLayoutVars>
      </dgm:prSet>
      <dgm:spPr/>
    </dgm:pt>
    <dgm:pt modelId="{79DD0654-9AAE-4228-ADDA-14976E378CC2}" type="pres">
      <dgm:prSet presAssocID="{2B0E793D-DE49-443F-AEA3-7C1139C86061}" presName="spacer" presStyleCnt="0"/>
      <dgm:spPr/>
    </dgm:pt>
    <dgm:pt modelId="{56DF82A9-4F52-4B3D-A199-E65DE9090BAA}" type="pres">
      <dgm:prSet presAssocID="{D0E752EF-74DC-4415-8EFA-92D550E5885B}" presName="parentText" presStyleLbl="node1" presStyleIdx="2" presStyleCnt="3">
        <dgm:presLayoutVars>
          <dgm:chMax val="0"/>
          <dgm:bulletEnabled val="1"/>
        </dgm:presLayoutVars>
      </dgm:prSet>
      <dgm:spPr/>
    </dgm:pt>
  </dgm:ptLst>
  <dgm:cxnLst>
    <dgm:cxn modelId="{2CE57F1B-C5EF-4F68-9E24-5D531FFF121E}" type="presOf" srcId="{CDFDAA6E-DB9E-410F-B818-6B36A575502D}" destId="{661C02E6-216D-4DF6-A262-8D15A06A7E72}" srcOrd="0" destOrd="0" presId="urn:microsoft.com/office/officeart/2005/8/layout/vList2"/>
    <dgm:cxn modelId="{907D806E-547E-4ED4-A659-CFFAEE647562}" type="presOf" srcId="{A592C2DE-E55C-4631-9381-D07EBD7DB1B1}" destId="{5883DFA9-8D2D-4F99-9274-BDAF3ADD1810}" srcOrd="0" destOrd="0" presId="urn:microsoft.com/office/officeart/2005/8/layout/vList2"/>
    <dgm:cxn modelId="{4BAA5876-3850-4C3A-BC5D-05F1A367098F}" srcId="{A592C2DE-E55C-4631-9381-D07EBD7DB1B1}" destId="{D0E752EF-74DC-4415-8EFA-92D550E5885B}" srcOrd="2" destOrd="0" parTransId="{A092D9CB-F57E-4EFB-B89E-87D484F46DB6}" sibTransId="{C8FACCF0-7325-450F-BD62-E5B855133E54}"/>
    <dgm:cxn modelId="{24C9C758-F5A4-48F3-8E04-22846623747F}" type="presOf" srcId="{3B23A74D-576C-4C3C-B7B1-2325FC50547A}" destId="{1703846E-C20B-46E0-9892-1214E8A6F9F2}" srcOrd="0" destOrd="0" presId="urn:microsoft.com/office/officeart/2005/8/layout/vList2"/>
    <dgm:cxn modelId="{5A74489C-FC5E-4004-88CA-C72B0CE16A25}" srcId="{A592C2DE-E55C-4631-9381-D07EBD7DB1B1}" destId="{CDFDAA6E-DB9E-410F-B818-6B36A575502D}" srcOrd="0" destOrd="0" parTransId="{F006A7C2-9BAF-4E72-8DB3-82BC9FA690E7}" sibTransId="{4EEE8BF4-D74A-43B5-AF83-CE7D5E6688BB}"/>
    <dgm:cxn modelId="{FC2760B4-9010-4A52-8610-25EDD2E73326}" type="presOf" srcId="{D0E752EF-74DC-4415-8EFA-92D550E5885B}" destId="{56DF82A9-4F52-4B3D-A199-E65DE9090BAA}" srcOrd="0" destOrd="0" presId="urn:microsoft.com/office/officeart/2005/8/layout/vList2"/>
    <dgm:cxn modelId="{53EB5AF4-4E9C-4973-A11A-9A6974B8FBF1}" srcId="{A592C2DE-E55C-4631-9381-D07EBD7DB1B1}" destId="{3B23A74D-576C-4C3C-B7B1-2325FC50547A}" srcOrd="1" destOrd="0" parTransId="{4BB769F8-353F-4E44-B874-21A6FC1DC464}" sibTransId="{2B0E793D-DE49-443F-AEA3-7C1139C86061}"/>
    <dgm:cxn modelId="{A56D7D1C-36AE-4375-9554-56C82AE995E6}" type="presParOf" srcId="{5883DFA9-8D2D-4F99-9274-BDAF3ADD1810}" destId="{661C02E6-216D-4DF6-A262-8D15A06A7E72}" srcOrd="0" destOrd="0" presId="urn:microsoft.com/office/officeart/2005/8/layout/vList2"/>
    <dgm:cxn modelId="{E4E6B446-BBB6-4437-AEB5-251E37AD321E}" type="presParOf" srcId="{5883DFA9-8D2D-4F99-9274-BDAF3ADD1810}" destId="{60C4D2C4-14FA-4991-8612-F67D859EA12B}" srcOrd="1" destOrd="0" presId="urn:microsoft.com/office/officeart/2005/8/layout/vList2"/>
    <dgm:cxn modelId="{38D2232C-0759-4A7F-B81D-17F04D05E938}" type="presParOf" srcId="{5883DFA9-8D2D-4F99-9274-BDAF3ADD1810}" destId="{1703846E-C20B-46E0-9892-1214E8A6F9F2}" srcOrd="2" destOrd="0" presId="urn:microsoft.com/office/officeart/2005/8/layout/vList2"/>
    <dgm:cxn modelId="{3E04F2A3-A927-4DF7-A65D-7613C6C758F9}" type="presParOf" srcId="{5883DFA9-8D2D-4F99-9274-BDAF3ADD1810}" destId="{79DD0654-9AAE-4228-ADDA-14976E378CC2}" srcOrd="3" destOrd="0" presId="urn:microsoft.com/office/officeart/2005/8/layout/vList2"/>
    <dgm:cxn modelId="{3E12DCCE-849C-4B46-90E0-FA8BFC5D7593}" type="presParOf" srcId="{5883DFA9-8D2D-4F99-9274-BDAF3ADD1810}" destId="{56DF82A9-4F52-4B3D-A199-E65DE9090BA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34B9211D-4474-4124-A82E-601AF2C09751}"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39AF5588-5907-470B-9B9F-6B4EDB14666F}">
      <dgm:prSet custT="1"/>
      <dgm:spPr/>
      <dgm:t>
        <a:bodyPr/>
        <a:lstStyle/>
        <a:p>
          <a:r>
            <a:rPr lang="en-US" sz="1600" b="1" i="0">
              <a:latin typeface="Calibri" panose="020F0502020204030204" pitchFamily="34" charset="0"/>
              <a:cs typeface="Calibri" panose="020F0502020204030204" pitchFamily="34" charset="0"/>
            </a:rPr>
            <a:t>The sponsor shall monitor the progress of all clinical investigations being conducted under its IND.</a:t>
          </a:r>
          <a:endParaRPr lang="en-US" sz="1600">
            <a:latin typeface="Calibri" panose="020F0502020204030204" pitchFamily="34" charset="0"/>
            <a:cs typeface="Calibri" panose="020F0502020204030204" pitchFamily="34" charset="0"/>
          </a:endParaRPr>
        </a:p>
      </dgm:t>
    </dgm:pt>
    <dgm:pt modelId="{527AE22F-17FB-4360-873C-BC2D31C03712}" type="parTrans" cxnId="{E54032E9-7B9C-4649-836F-4472BF98F0C9}">
      <dgm:prSet/>
      <dgm:spPr/>
      <dgm:t>
        <a:bodyPr/>
        <a:lstStyle/>
        <a:p>
          <a:endParaRPr lang="en-US"/>
        </a:p>
      </dgm:t>
    </dgm:pt>
    <dgm:pt modelId="{A60DF648-541A-481A-A4BD-18C7602AE84B}" type="sibTrans" cxnId="{E54032E9-7B9C-4649-836F-4472BF98F0C9}">
      <dgm:prSet/>
      <dgm:spPr/>
      <dgm:t>
        <a:bodyPr/>
        <a:lstStyle/>
        <a:p>
          <a:endParaRPr lang="en-US"/>
        </a:p>
      </dgm:t>
    </dgm:pt>
    <dgm:pt modelId="{1ACA7A7A-4917-417F-804F-421B4F2C01D4}">
      <dgm:prSet custT="1"/>
      <dgm:spPr/>
      <dgm:t>
        <a:bodyPr/>
        <a:lstStyle/>
        <a:p>
          <a:r>
            <a:rPr lang="en-US" sz="1400" b="1" i="0" dirty="0">
              <a:latin typeface="Arial" panose="020B0604020202020204" pitchFamily="34" charset="0"/>
              <a:cs typeface="Arial" panose="020B0604020202020204" pitchFamily="34" charset="0"/>
            </a:rPr>
            <a:t>A sponsor who discovers that an investigator is not complying with the signed agreement (Form FDA-1572), the general investigational plan, or the requirements of this part or other applicable parts shall promptly either secure compliance or discontinue shipments of the investigational new drug to the investigator and end the investigator's participation in the investigation. If the investigator's participation in the investigation is ended, the sponsor shall require that the investigator dispose of or return the investigational drug in accordance with the requirements of § 312.59 and shall notify FDA</a:t>
          </a:r>
          <a:endParaRPr lang="en-US" sz="1400" dirty="0">
            <a:latin typeface="Arial" panose="020B0604020202020204" pitchFamily="34" charset="0"/>
            <a:cs typeface="Arial" panose="020B0604020202020204" pitchFamily="34" charset="0"/>
          </a:endParaRPr>
        </a:p>
      </dgm:t>
    </dgm:pt>
    <dgm:pt modelId="{9EFBF069-6014-4494-9F69-E55E1F26FE8D}" type="parTrans" cxnId="{7AA1BB8C-21AD-4187-90BD-13C1B4AE6825}">
      <dgm:prSet/>
      <dgm:spPr/>
      <dgm:t>
        <a:bodyPr/>
        <a:lstStyle/>
        <a:p>
          <a:endParaRPr lang="en-US"/>
        </a:p>
      </dgm:t>
    </dgm:pt>
    <dgm:pt modelId="{032D68C8-5A12-4995-9EA4-1F4270D42AEB}" type="sibTrans" cxnId="{7AA1BB8C-21AD-4187-90BD-13C1B4AE6825}">
      <dgm:prSet/>
      <dgm:spPr/>
      <dgm:t>
        <a:bodyPr/>
        <a:lstStyle/>
        <a:p>
          <a:endParaRPr lang="en-US"/>
        </a:p>
      </dgm:t>
    </dgm:pt>
    <dgm:pt modelId="{3ED20846-A3B0-43AF-A802-D6FD1E375F1D}">
      <dgm:prSet custT="1"/>
      <dgm:spPr/>
      <dgm:t>
        <a:bodyPr/>
        <a:lstStyle/>
        <a:p>
          <a:r>
            <a:rPr lang="en-US" sz="1400" b="1" i="0">
              <a:latin typeface="Arial" panose="020B0604020202020204" pitchFamily="34" charset="0"/>
              <a:cs typeface="Arial" panose="020B0604020202020204" pitchFamily="34" charset="0"/>
            </a:rPr>
            <a:t>The sponsor shall review and evaluate the evidence relating to the safety and effectiveness of the drug as it is obtained from the investigator. The sponsors shall make such reports to FDA regarding information relevant to the safety of the drug. The sponsor shall make annual reports on the progress of the investigation</a:t>
          </a:r>
          <a:endParaRPr lang="en-US" sz="1400">
            <a:latin typeface="Arial" panose="020B0604020202020204" pitchFamily="34" charset="0"/>
            <a:cs typeface="Arial" panose="020B0604020202020204" pitchFamily="34" charset="0"/>
          </a:endParaRPr>
        </a:p>
      </dgm:t>
    </dgm:pt>
    <dgm:pt modelId="{F09CA77A-12D6-432D-B5FA-1303212C5F79}" type="parTrans" cxnId="{DF7BEA85-5DAB-4323-BE7C-BFAFB7283576}">
      <dgm:prSet/>
      <dgm:spPr/>
      <dgm:t>
        <a:bodyPr/>
        <a:lstStyle/>
        <a:p>
          <a:endParaRPr lang="en-US"/>
        </a:p>
      </dgm:t>
    </dgm:pt>
    <dgm:pt modelId="{96F78584-7B4F-4819-B1DD-3FD9098D86D5}" type="sibTrans" cxnId="{DF7BEA85-5DAB-4323-BE7C-BFAFB7283576}">
      <dgm:prSet/>
      <dgm:spPr/>
      <dgm:t>
        <a:bodyPr/>
        <a:lstStyle/>
        <a:p>
          <a:endParaRPr lang="en-US"/>
        </a:p>
      </dgm:t>
    </dgm:pt>
    <dgm:pt modelId="{8C898219-C43F-4BB6-BB45-AEF69D5FE5AB}">
      <dgm:prSet custT="1"/>
      <dgm:spPr/>
      <dgm:t>
        <a:bodyPr/>
        <a:lstStyle/>
        <a:p>
          <a:r>
            <a:rPr lang="en-US" sz="1400" b="1" i="0">
              <a:latin typeface="Arial" panose="020B0604020202020204" pitchFamily="34" charset="0"/>
              <a:cs typeface="Arial" panose="020B0604020202020204" pitchFamily="34" charset="0"/>
            </a:rPr>
            <a:t>A sponsor who determines that its investigational drug presents an unreasonable and significant risk to subjects shall discontinue those investigations that present the risk, notify FDA, all institutional review boards, and all investigators who have at any time participated in the investigation of the discontinuance, assure the disposition of all stocks of the drug outstanding and furnish FDA with a full report of the sponsor's actions </a:t>
          </a:r>
          <a:endParaRPr lang="en-US" sz="1400">
            <a:latin typeface="Arial" panose="020B0604020202020204" pitchFamily="34" charset="0"/>
            <a:cs typeface="Arial" panose="020B0604020202020204" pitchFamily="34" charset="0"/>
          </a:endParaRPr>
        </a:p>
      </dgm:t>
    </dgm:pt>
    <dgm:pt modelId="{833C8DAF-423D-4D22-9870-900E8C2A46A3}" type="parTrans" cxnId="{F0F045D1-3289-46B6-A4F7-5E680B48681A}">
      <dgm:prSet/>
      <dgm:spPr/>
      <dgm:t>
        <a:bodyPr/>
        <a:lstStyle/>
        <a:p>
          <a:endParaRPr lang="en-US"/>
        </a:p>
      </dgm:t>
    </dgm:pt>
    <dgm:pt modelId="{CA5FA045-7199-491F-83D0-F1C7BBDC401B}" type="sibTrans" cxnId="{F0F045D1-3289-46B6-A4F7-5E680B48681A}">
      <dgm:prSet/>
      <dgm:spPr/>
      <dgm:t>
        <a:bodyPr/>
        <a:lstStyle/>
        <a:p>
          <a:endParaRPr lang="en-US"/>
        </a:p>
      </dgm:t>
    </dgm:pt>
    <dgm:pt modelId="{79A33BEA-F990-4778-927B-E76EEBD38B30}">
      <dgm:prSet custT="1"/>
      <dgm:spPr/>
      <dgm:t>
        <a:bodyPr/>
        <a:lstStyle/>
        <a:p>
          <a:r>
            <a:rPr lang="en-US" sz="1400" b="1" i="0">
              <a:latin typeface="Arial" panose="020B0604020202020204" pitchFamily="34" charset="0"/>
              <a:cs typeface="Arial" panose="020B0604020202020204" pitchFamily="34" charset="0"/>
            </a:rPr>
            <a:t>The sponsor shall discontinue the investigation as soon as possible, and in no event later than 5 working days after making the determination that the investigation should be discontinued. Upon request, FDA will confer with a sponsor on the need to discontinue an investigation</a:t>
          </a:r>
          <a:endParaRPr lang="en-US" sz="1400">
            <a:latin typeface="Arial" panose="020B0604020202020204" pitchFamily="34" charset="0"/>
            <a:cs typeface="Arial" panose="020B0604020202020204" pitchFamily="34" charset="0"/>
          </a:endParaRPr>
        </a:p>
      </dgm:t>
    </dgm:pt>
    <dgm:pt modelId="{0C752F18-F94C-4513-878D-30D664A2853B}" type="parTrans" cxnId="{B2698DF5-590D-4FD7-8470-E101BC4286CF}">
      <dgm:prSet/>
      <dgm:spPr/>
      <dgm:t>
        <a:bodyPr/>
        <a:lstStyle/>
        <a:p>
          <a:endParaRPr lang="en-US"/>
        </a:p>
      </dgm:t>
    </dgm:pt>
    <dgm:pt modelId="{D7C4872D-FDCE-44DC-A699-6D76EBB6B2BF}" type="sibTrans" cxnId="{B2698DF5-590D-4FD7-8470-E101BC4286CF}">
      <dgm:prSet/>
      <dgm:spPr/>
      <dgm:t>
        <a:bodyPr/>
        <a:lstStyle/>
        <a:p>
          <a:endParaRPr lang="en-US"/>
        </a:p>
      </dgm:t>
    </dgm:pt>
    <dgm:pt modelId="{9DBC3B10-8B62-4EE8-8F45-116C9BC682B2}" type="pres">
      <dgm:prSet presAssocID="{34B9211D-4474-4124-A82E-601AF2C09751}" presName="linear" presStyleCnt="0">
        <dgm:presLayoutVars>
          <dgm:animLvl val="lvl"/>
          <dgm:resizeHandles val="exact"/>
        </dgm:presLayoutVars>
      </dgm:prSet>
      <dgm:spPr/>
    </dgm:pt>
    <dgm:pt modelId="{41465670-8284-493E-856F-69E54451A4A7}" type="pres">
      <dgm:prSet presAssocID="{39AF5588-5907-470B-9B9F-6B4EDB14666F}" presName="parentText" presStyleLbl="node1" presStyleIdx="0" presStyleCnt="5">
        <dgm:presLayoutVars>
          <dgm:chMax val="0"/>
          <dgm:bulletEnabled val="1"/>
        </dgm:presLayoutVars>
      </dgm:prSet>
      <dgm:spPr/>
    </dgm:pt>
    <dgm:pt modelId="{7D82BD32-70C1-4351-97E0-F28E18010941}" type="pres">
      <dgm:prSet presAssocID="{A60DF648-541A-481A-A4BD-18C7602AE84B}" presName="spacer" presStyleCnt="0"/>
      <dgm:spPr/>
    </dgm:pt>
    <dgm:pt modelId="{6D0914A3-427F-4ABC-95FF-06DDE3D138B1}" type="pres">
      <dgm:prSet presAssocID="{1ACA7A7A-4917-417F-804F-421B4F2C01D4}" presName="parentText" presStyleLbl="node1" presStyleIdx="1" presStyleCnt="5">
        <dgm:presLayoutVars>
          <dgm:chMax val="0"/>
          <dgm:bulletEnabled val="1"/>
        </dgm:presLayoutVars>
      </dgm:prSet>
      <dgm:spPr/>
    </dgm:pt>
    <dgm:pt modelId="{A39B4617-CD06-4D35-9707-48F656F9078B}" type="pres">
      <dgm:prSet presAssocID="{032D68C8-5A12-4995-9EA4-1F4270D42AEB}" presName="spacer" presStyleCnt="0"/>
      <dgm:spPr/>
    </dgm:pt>
    <dgm:pt modelId="{9D1D47A8-53EA-48DD-9E0E-6DD0CC1646B5}" type="pres">
      <dgm:prSet presAssocID="{3ED20846-A3B0-43AF-A802-D6FD1E375F1D}" presName="parentText" presStyleLbl="node1" presStyleIdx="2" presStyleCnt="5">
        <dgm:presLayoutVars>
          <dgm:chMax val="0"/>
          <dgm:bulletEnabled val="1"/>
        </dgm:presLayoutVars>
      </dgm:prSet>
      <dgm:spPr/>
    </dgm:pt>
    <dgm:pt modelId="{E43ADE22-1F24-4BAD-8516-815EBD9F1B78}" type="pres">
      <dgm:prSet presAssocID="{96F78584-7B4F-4819-B1DD-3FD9098D86D5}" presName="spacer" presStyleCnt="0"/>
      <dgm:spPr/>
    </dgm:pt>
    <dgm:pt modelId="{97F6E632-F4FA-47B6-930E-1C136F863D0C}" type="pres">
      <dgm:prSet presAssocID="{8C898219-C43F-4BB6-BB45-AEF69D5FE5AB}" presName="parentText" presStyleLbl="node1" presStyleIdx="3" presStyleCnt="5">
        <dgm:presLayoutVars>
          <dgm:chMax val="0"/>
          <dgm:bulletEnabled val="1"/>
        </dgm:presLayoutVars>
      </dgm:prSet>
      <dgm:spPr/>
    </dgm:pt>
    <dgm:pt modelId="{2E8AC265-6444-4E4F-8EA5-FC68CD6786BF}" type="pres">
      <dgm:prSet presAssocID="{CA5FA045-7199-491F-83D0-F1C7BBDC401B}" presName="spacer" presStyleCnt="0"/>
      <dgm:spPr/>
    </dgm:pt>
    <dgm:pt modelId="{41C6A5C1-D0D3-43B8-AAB0-9FA4525E2683}" type="pres">
      <dgm:prSet presAssocID="{79A33BEA-F990-4778-927B-E76EEBD38B30}" presName="parentText" presStyleLbl="node1" presStyleIdx="4" presStyleCnt="5">
        <dgm:presLayoutVars>
          <dgm:chMax val="0"/>
          <dgm:bulletEnabled val="1"/>
        </dgm:presLayoutVars>
      </dgm:prSet>
      <dgm:spPr/>
    </dgm:pt>
  </dgm:ptLst>
  <dgm:cxnLst>
    <dgm:cxn modelId="{B3E2932A-8A07-4C27-B37F-4C95AFB2B04E}" type="presOf" srcId="{39AF5588-5907-470B-9B9F-6B4EDB14666F}" destId="{41465670-8284-493E-856F-69E54451A4A7}" srcOrd="0" destOrd="0" presId="urn:microsoft.com/office/officeart/2005/8/layout/vList2"/>
    <dgm:cxn modelId="{6CE8E03C-964B-4B5B-B687-A51EB5818A11}" type="presOf" srcId="{3ED20846-A3B0-43AF-A802-D6FD1E375F1D}" destId="{9D1D47A8-53EA-48DD-9E0E-6DD0CC1646B5}" srcOrd="0" destOrd="0" presId="urn:microsoft.com/office/officeart/2005/8/layout/vList2"/>
    <dgm:cxn modelId="{DF7BEA85-5DAB-4323-BE7C-BFAFB7283576}" srcId="{34B9211D-4474-4124-A82E-601AF2C09751}" destId="{3ED20846-A3B0-43AF-A802-D6FD1E375F1D}" srcOrd="2" destOrd="0" parTransId="{F09CA77A-12D6-432D-B5FA-1303212C5F79}" sibTransId="{96F78584-7B4F-4819-B1DD-3FD9098D86D5}"/>
    <dgm:cxn modelId="{7AA1BB8C-21AD-4187-90BD-13C1B4AE6825}" srcId="{34B9211D-4474-4124-A82E-601AF2C09751}" destId="{1ACA7A7A-4917-417F-804F-421B4F2C01D4}" srcOrd="1" destOrd="0" parTransId="{9EFBF069-6014-4494-9F69-E55E1F26FE8D}" sibTransId="{032D68C8-5A12-4995-9EA4-1F4270D42AEB}"/>
    <dgm:cxn modelId="{D6ABD9AA-B127-4ADA-9A24-1D6B8B32A741}" type="presOf" srcId="{8C898219-C43F-4BB6-BB45-AEF69D5FE5AB}" destId="{97F6E632-F4FA-47B6-930E-1C136F863D0C}" srcOrd="0" destOrd="0" presId="urn:microsoft.com/office/officeart/2005/8/layout/vList2"/>
    <dgm:cxn modelId="{E687DAC4-6346-4198-9AEF-0757706817E1}" type="presOf" srcId="{1ACA7A7A-4917-417F-804F-421B4F2C01D4}" destId="{6D0914A3-427F-4ABC-95FF-06DDE3D138B1}" srcOrd="0" destOrd="0" presId="urn:microsoft.com/office/officeart/2005/8/layout/vList2"/>
    <dgm:cxn modelId="{A221D5CB-3E43-481F-AA7F-B37C10E5E818}" type="presOf" srcId="{34B9211D-4474-4124-A82E-601AF2C09751}" destId="{9DBC3B10-8B62-4EE8-8F45-116C9BC682B2}" srcOrd="0" destOrd="0" presId="urn:microsoft.com/office/officeart/2005/8/layout/vList2"/>
    <dgm:cxn modelId="{F0F045D1-3289-46B6-A4F7-5E680B48681A}" srcId="{34B9211D-4474-4124-A82E-601AF2C09751}" destId="{8C898219-C43F-4BB6-BB45-AEF69D5FE5AB}" srcOrd="3" destOrd="0" parTransId="{833C8DAF-423D-4D22-9870-900E8C2A46A3}" sibTransId="{CA5FA045-7199-491F-83D0-F1C7BBDC401B}"/>
    <dgm:cxn modelId="{9039C3D5-C7E7-4213-AD45-564D2C971167}" type="presOf" srcId="{79A33BEA-F990-4778-927B-E76EEBD38B30}" destId="{41C6A5C1-D0D3-43B8-AAB0-9FA4525E2683}" srcOrd="0" destOrd="0" presId="urn:microsoft.com/office/officeart/2005/8/layout/vList2"/>
    <dgm:cxn modelId="{E54032E9-7B9C-4649-836F-4472BF98F0C9}" srcId="{34B9211D-4474-4124-A82E-601AF2C09751}" destId="{39AF5588-5907-470B-9B9F-6B4EDB14666F}" srcOrd="0" destOrd="0" parTransId="{527AE22F-17FB-4360-873C-BC2D31C03712}" sibTransId="{A60DF648-541A-481A-A4BD-18C7602AE84B}"/>
    <dgm:cxn modelId="{B2698DF5-590D-4FD7-8470-E101BC4286CF}" srcId="{34B9211D-4474-4124-A82E-601AF2C09751}" destId="{79A33BEA-F990-4778-927B-E76EEBD38B30}" srcOrd="4" destOrd="0" parTransId="{0C752F18-F94C-4513-878D-30D664A2853B}" sibTransId="{D7C4872D-FDCE-44DC-A699-6D76EBB6B2BF}"/>
    <dgm:cxn modelId="{C16B3589-EEC2-4C4E-9C18-FA9951FFE5C1}" type="presParOf" srcId="{9DBC3B10-8B62-4EE8-8F45-116C9BC682B2}" destId="{41465670-8284-493E-856F-69E54451A4A7}" srcOrd="0" destOrd="0" presId="urn:microsoft.com/office/officeart/2005/8/layout/vList2"/>
    <dgm:cxn modelId="{A7E2AA61-5C01-4BF7-9CCA-B64CB504C7BE}" type="presParOf" srcId="{9DBC3B10-8B62-4EE8-8F45-116C9BC682B2}" destId="{7D82BD32-70C1-4351-97E0-F28E18010941}" srcOrd="1" destOrd="0" presId="urn:microsoft.com/office/officeart/2005/8/layout/vList2"/>
    <dgm:cxn modelId="{33787197-EF7B-4AAC-9554-8C6A3690CB14}" type="presParOf" srcId="{9DBC3B10-8B62-4EE8-8F45-116C9BC682B2}" destId="{6D0914A3-427F-4ABC-95FF-06DDE3D138B1}" srcOrd="2" destOrd="0" presId="urn:microsoft.com/office/officeart/2005/8/layout/vList2"/>
    <dgm:cxn modelId="{EA1F660C-A124-4320-A25F-32295D7D78DD}" type="presParOf" srcId="{9DBC3B10-8B62-4EE8-8F45-116C9BC682B2}" destId="{A39B4617-CD06-4D35-9707-48F656F9078B}" srcOrd="3" destOrd="0" presId="urn:microsoft.com/office/officeart/2005/8/layout/vList2"/>
    <dgm:cxn modelId="{9BA46C64-BCED-4E7D-B796-589A091C0F75}" type="presParOf" srcId="{9DBC3B10-8B62-4EE8-8F45-116C9BC682B2}" destId="{9D1D47A8-53EA-48DD-9E0E-6DD0CC1646B5}" srcOrd="4" destOrd="0" presId="urn:microsoft.com/office/officeart/2005/8/layout/vList2"/>
    <dgm:cxn modelId="{1F4CD329-6D5F-4D44-BE9F-488192FB0D7A}" type="presParOf" srcId="{9DBC3B10-8B62-4EE8-8F45-116C9BC682B2}" destId="{E43ADE22-1F24-4BAD-8516-815EBD9F1B78}" srcOrd="5" destOrd="0" presId="urn:microsoft.com/office/officeart/2005/8/layout/vList2"/>
    <dgm:cxn modelId="{8C2825B3-6DDA-419F-B993-94C4F0147059}" type="presParOf" srcId="{9DBC3B10-8B62-4EE8-8F45-116C9BC682B2}" destId="{97F6E632-F4FA-47B6-930E-1C136F863D0C}" srcOrd="6" destOrd="0" presId="urn:microsoft.com/office/officeart/2005/8/layout/vList2"/>
    <dgm:cxn modelId="{C5446D3E-A06C-46D0-85D0-11E95DBEB0F8}" type="presParOf" srcId="{9DBC3B10-8B62-4EE8-8F45-116C9BC682B2}" destId="{2E8AC265-6444-4E4F-8EA5-FC68CD6786BF}" srcOrd="7" destOrd="0" presId="urn:microsoft.com/office/officeart/2005/8/layout/vList2"/>
    <dgm:cxn modelId="{3D907D73-3038-4543-8165-87FFA9D53E6E}" type="presParOf" srcId="{9DBC3B10-8B62-4EE8-8F45-116C9BC682B2}" destId="{41C6A5C1-D0D3-43B8-AAB0-9FA4525E2683}"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DEE46AF-B928-4855-B9D8-503546974E49}"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D903EFCC-EB19-458F-A937-FE0555D74D6B}">
      <dgm:prSet custT="1"/>
      <dgm:spPr/>
      <dgm:t>
        <a:bodyPr/>
        <a:lstStyle/>
        <a:p>
          <a:r>
            <a:rPr lang="en-US" sz="1800" b="1" dirty="0">
              <a:latin typeface="Arial" panose="020B0604020202020204" pitchFamily="34" charset="0"/>
              <a:cs typeface="Arial" panose="020B0604020202020204" pitchFamily="34" charset="0"/>
            </a:rPr>
            <a:t>The investigator(s) should be qualified by education, training, and experience to assume responsibility for the proper conduct of the trial, should meet all the qualifications specified by the applicable regulatory requirement(s), and should provide evidence of such qualifications through up-to-date curriculum vitae and/or other relevant documentation requested by the sponsor, the IRB/IEC, and/or the regulatory authority(</a:t>
          </a:r>
          <a:r>
            <a:rPr lang="en-US" sz="1800" b="1" dirty="0" err="1">
              <a:latin typeface="Arial" panose="020B0604020202020204" pitchFamily="34" charset="0"/>
              <a:cs typeface="Arial" panose="020B0604020202020204" pitchFamily="34" charset="0"/>
            </a:rPr>
            <a:t>ies</a:t>
          </a:r>
          <a:r>
            <a:rPr lang="en-US" sz="1800" b="1"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dgm:t>
    </dgm:pt>
    <dgm:pt modelId="{D7D7033F-731D-4A4C-B709-B050DC46721F}" type="parTrans" cxnId="{3F8770A0-C913-4CC4-ACDF-F5BCD9A56BEB}">
      <dgm:prSet/>
      <dgm:spPr/>
      <dgm:t>
        <a:bodyPr/>
        <a:lstStyle/>
        <a:p>
          <a:endParaRPr lang="en-US"/>
        </a:p>
      </dgm:t>
    </dgm:pt>
    <dgm:pt modelId="{9CC7B1F6-DA1A-4176-9443-B43BE6AD7E45}" type="sibTrans" cxnId="{3F8770A0-C913-4CC4-ACDF-F5BCD9A56BEB}">
      <dgm:prSet/>
      <dgm:spPr/>
      <dgm:t>
        <a:bodyPr/>
        <a:lstStyle/>
        <a:p>
          <a:endParaRPr lang="en-US"/>
        </a:p>
      </dgm:t>
    </dgm:pt>
    <dgm:pt modelId="{E22A5BC3-CD2D-4EF4-923A-2DA944FABCDB}">
      <dgm:prSet custT="1"/>
      <dgm:spPr/>
      <dgm:t>
        <a:bodyPr/>
        <a:lstStyle/>
        <a:p>
          <a:r>
            <a:rPr lang="en-US" sz="1800" b="1" dirty="0">
              <a:latin typeface="Arial" panose="020B0604020202020204" pitchFamily="34" charset="0"/>
              <a:cs typeface="Arial" panose="020B0604020202020204" pitchFamily="34" charset="0"/>
            </a:rPr>
            <a:t>The investigator should be thoroughly familiar with the appropriate use of the investigational product(s), as described in the protocol, in the current Investigator’s Brochure, in the product information, and in other information sources provided by the sponsor </a:t>
          </a:r>
          <a:endParaRPr lang="en-US" sz="1800" dirty="0">
            <a:latin typeface="Arial" panose="020B0604020202020204" pitchFamily="34" charset="0"/>
            <a:cs typeface="Arial" panose="020B0604020202020204" pitchFamily="34" charset="0"/>
          </a:endParaRPr>
        </a:p>
      </dgm:t>
    </dgm:pt>
    <dgm:pt modelId="{40BE85BA-6100-471F-AD6B-F8AE2DCA3910}" type="parTrans" cxnId="{608A6329-3657-4B3D-A345-88D993FCB789}">
      <dgm:prSet/>
      <dgm:spPr/>
      <dgm:t>
        <a:bodyPr/>
        <a:lstStyle/>
        <a:p>
          <a:endParaRPr lang="en-US"/>
        </a:p>
      </dgm:t>
    </dgm:pt>
    <dgm:pt modelId="{4569971F-A150-4FAC-AC90-DA5A0974A8F8}" type="sibTrans" cxnId="{608A6329-3657-4B3D-A345-88D993FCB789}">
      <dgm:prSet/>
      <dgm:spPr/>
      <dgm:t>
        <a:bodyPr/>
        <a:lstStyle/>
        <a:p>
          <a:endParaRPr lang="en-US"/>
        </a:p>
      </dgm:t>
    </dgm:pt>
    <dgm:pt modelId="{101E946B-61E6-4B81-8813-88552B7DAEB4}" type="pres">
      <dgm:prSet presAssocID="{5DEE46AF-B928-4855-B9D8-503546974E49}" presName="linear" presStyleCnt="0">
        <dgm:presLayoutVars>
          <dgm:animLvl val="lvl"/>
          <dgm:resizeHandles val="exact"/>
        </dgm:presLayoutVars>
      </dgm:prSet>
      <dgm:spPr/>
    </dgm:pt>
    <dgm:pt modelId="{DA2C11F2-EBD1-4F9F-8D50-F62F85561A5A}" type="pres">
      <dgm:prSet presAssocID="{D903EFCC-EB19-458F-A937-FE0555D74D6B}" presName="parentText" presStyleLbl="node1" presStyleIdx="0" presStyleCnt="2">
        <dgm:presLayoutVars>
          <dgm:chMax val="0"/>
          <dgm:bulletEnabled val="1"/>
        </dgm:presLayoutVars>
      </dgm:prSet>
      <dgm:spPr/>
    </dgm:pt>
    <dgm:pt modelId="{9A3469ED-0370-427C-B494-C94D9731F30A}" type="pres">
      <dgm:prSet presAssocID="{9CC7B1F6-DA1A-4176-9443-B43BE6AD7E45}" presName="spacer" presStyleCnt="0"/>
      <dgm:spPr/>
    </dgm:pt>
    <dgm:pt modelId="{80616B5A-5F2E-4D99-852D-CB16F5C94D15}" type="pres">
      <dgm:prSet presAssocID="{E22A5BC3-CD2D-4EF4-923A-2DA944FABCDB}" presName="parentText" presStyleLbl="node1" presStyleIdx="1" presStyleCnt="2">
        <dgm:presLayoutVars>
          <dgm:chMax val="0"/>
          <dgm:bulletEnabled val="1"/>
        </dgm:presLayoutVars>
      </dgm:prSet>
      <dgm:spPr/>
    </dgm:pt>
  </dgm:ptLst>
  <dgm:cxnLst>
    <dgm:cxn modelId="{608A6329-3657-4B3D-A345-88D993FCB789}" srcId="{5DEE46AF-B928-4855-B9D8-503546974E49}" destId="{E22A5BC3-CD2D-4EF4-923A-2DA944FABCDB}" srcOrd="1" destOrd="0" parTransId="{40BE85BA-6100-471F-AD6B-F8AE2DCA3910}" sibTransId="{4569971F-A150-4FAC-AC90-DA5A0974A8F8}"/>
    <dgm:cxn modelId="{3F8770A0-C913-4CC4-ACDF-F5BCD9A56BEB}" srcId="{5DEE46AF-B928-4855-B9D8-503546974E49}" destId="{D903EFCC-EB19-458F-A937-FE0555D74D6B}" srcOrd="0" destOrd="0" parTransId="{D7D7033F-731D-4A4C-B709-B050DC46721F}" sibTransId="{9CC7B1F6-DA1A-4176-9443-B43BE6AD7E45}"/>
    <dgm:cxn modelId="{FD8349AC-BC40-4525-A926-81C59CE0B945}" type="presOf" srcId="{5DEE46AF-B928-4855-B9D8-503546974E49}" destId="{101E946B-61E6-4B81-8813-88552B7DAEB4}" srcOrd="0" destOrd="0" presId="urn:microsoft.com/office/officeart/2005/8/layout/vList2"/>
    <dgm:cxn modelId="{7F1AABC8-0858-470E-8113-2D70034946C0}" type="presOf" srcId="{E22A5BC3-CD2D-4EF4-923A-2DA944FABCDB}" destId="{80616B5A-5F2E-4D99-852D-CB16F5C94D15}" srcOrd="0" destOrd="0" presId="urn:microsoft.com/office/officeart/2005/8/layout/vList2"/>
    <dgm:cxn modelId="{14FF76E1-4857-4276-896F-54A45F525192}" type="presOf" srcId="{D903EFCC-EB19-458F-A937-FE0555D74D6B}" destId="{DA2C11F2-EBD1-4F9F-8D50-F62F85561A5A}" srcOrd="0" destOrd="0" presId="urn:microsoft.com/office/officeart/2005/8/layout/vList2"/>
    <dgm:cxn modelId="{5BC05E48-813B-4CEB-83BA-8E72AE7AC077}" type="presParOf" srcId="{101E946B-61E6-4B81-8813-88552B7DAEB4}" destId="{DA2C11F2-EBD1-4F9F-8D50-F62F85561A5A}" srcOrd="0" destOrd="0" presId="urn:microsoft.com/office/officeart/2005/8/layout/vList2"/>
    <dgm:cxn modelId="{3A7D3CCF-F872-4AE6-B174-606F28505D62}" type="presParOf" srcId="{101E946B-61E6-4B81-8813-88552B7DAEB4}" destId="{9A3469ED-0370-427C-B494-C94D9731F30A}" srcOrd="1" destOrd="0" presId="urn:microsoft.com/office/officeart/2005/8/layout/vList2"/>
    <dgm:cxn modelId="{1E52CEB4-0D2F-46AE-9B40-683D04A934D2}" type="presParOf" srcId="{101E946B-61E6-4B81-8813-88552B7DAEB4}" destId="{80616B5A-5F2E-4D99-852D-CB16F5C94D1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35269C3-F834-4E4E-A902-6A6FE2AD1DCA}"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043B81BA-B42A-4323-BF10-4F8E45A8872F}">
      <dgm:prSet custT="1"/>
      <dgm:spPr/>
      <dgm:t>
        <a:bodyPr/>
        <a:lstStyle/>
        <a:p>
          <a:r>
            <a:rPr lang="en-US" sz="1800" b="1" dirty="0">
              <a:latin typeface="Arial" panose="020B0604020202020204" pitchFamily="34" charset="0"/>
              <a:cs typeface="Arial" panose="020B0604020202020204" pitchFamily="34" charset="0"/>
            </a:rPr>
            <a:t>The investigator should be aware of, and should comply with, GCP and the applicable regulatory requirements</a:t>
          </a:r>
          <a:endParaRPr lang="en-US" sz="1800" dirty="0">
            <a:latin typeface="Arial" panose="020B0604020202020204" pitchFamily="34" charset="0"/>
            <a:cs typeface="Arial" panose="020B0604020202020204" pitchFamily="34" charset="0"/>
          </a:endParaRPr>
        </a:p>
      </dgm:t>
    </dgm:pt>
    <dgm:pt modelId="{DF52762E-BD84-4C35-8870-6B8778FDD4BA}" type="parTrans" cxnId="{1593CEAC-F060-4312-851B-DE02D7FCED6E}">
      <dgm:prSet/>
      <dgm:spPr/>
      <dgm:t>
        <a:bodyPr/>
        <a:lstStyle/>
        <a:p>
          <a:endParaRPr lang="en-US"/>
        </a:p>
      </dgm:t>
    </dgm:pt>
    <dgm:pt modelId="{268624AB-CF1D-4018-8A52-AF2D5A58AFA4}" type="sibTrans" cxnId="{1593CEAC-F060-4312-851B-DE02D7FCED6E}">
      <dgm:prSet/>
      <dgm:spPr/>
      <dgm:t>
        <a:bodyPr/>
        <a:lstStyle/>
        <a:p>
          <a:endParaRPr lang="en-US"/>
        </a:p>
      </dgm:t>
    </dgm:pt>
    <dgm:pt modelId="{60B278A2-44E4-4264-8F78-5642CD826506}">
      <dgm:prSet custT="1"/>
      <dgm:spPr/>
      <dgm:t>
        <a:bodyPr/>
        <a:lstStyle/>
        <a:p>
          <a:r>
            <a:rPr lang="en-US" sz="1800" b="1">
              <a:latin typeface="Arial" panose="020B0604020202020204" pitchFamily="34" charset="0"/>
              <a:cs typeface="Arial" panose="020B0604020202020204" pitchFamily="34" charset="0"/>
            </a:rPr>
            <a:t>The investigator/institution should permit monitoring and auditing by the sponsor, and inspection by the appropriate regulatory authority(ies)</a:t>
          </a:r>
          <a:endParaRPr lang="en-US" sz="1800">
            <a:latin typeface="Arial" panose="020B0604020202020204" pitchFamily="34" charset="0"/>
            <a:cs typeface="Arial" panose="020B0604020202020204" pitchFamily="34" charset="0"/>
          </a:endParaRPr>
        </a:p>
      </dgm:t>
    </dgm:pt>
    <dgm:pt modelId="{3344EAEC-4F37-44AC-8D87-17CBBCB88950}" type="parTrans" cxnId="{AE105CC5-A471-4E13-92BB-8981B83C5562}">
      <dgm:prSet/>
      <dgm:spPr/>
      <dgm:t>
        <a:bodyPr/>
        <a:lstStyle/>
        <a:p>
          <a:endParaRPr lang="en-US"/>
        </a:p>
      </dgm:t>
    </dgm:pt>
    <dgm:pt modelId="{A72DB1D1-CFB9-4C89-81A9-993E09D527C4}" type="sibTrans" cxnId="{AE105CC5-A471-4E13-92BB-8981B83C5562}">
      <dgm:prSet/>
      <dgm:spPr/>
      <dgm:t>
        <a:bodyPr/>
        <a:lstStyle/>
        <a:p>
          <a:endParaRPr lang="en-US"/>
        </a:p>
      </dgm:t>
    </dgm:pt>
    <dgm:pt modelId="{69294F33-7EAE-4901-850E-22B4E2B966F4}">
      <dgm:prSet custT="1"/>
      <dgm:spPr/>
      <dgm:t>
        <a:bodyPr/>
        <a:lstStyle/>
        <a:p>
          <a:r>
            <a:rPr lang="en-US" sz="1800" b="1">
              <a:latin typeface="Arial" panose="020B0604020202020204" pitchFamily="34" charset="0"/>
              <a:cs typeface="Arial" panose="020B0604020202020204" pitchFamily="34" charset="0"/>
            </a:rPr>
            <a:t>The investigator should maintain a list of appropriately qualified persons to whom the investigator has delegated significant trial-related</a:t>
          </a:r>
          <a:endParaRPr lang="en-US" sz="1800">
            <a:latin typeface="Arial" panose="020B0604020202020204" pitchFamily="34" charset="0"/>
            <a:cs typeface="Arial" panose="020B0604020202020204" pitchFamily="34" charset="0"/>
          </a:endParaRPr>
        </a:p>
      </dgm:t>
    </dgm:pt>
    <dgm:pt modelId="{189E1117-14F0-4BD4-95E1-91318ACD42EA}" type="parTrans" cxnId="{EB7E6C6C-CF23-4017-B66B-46310AD70AB0}">
      <dgm:prSet/>
      <dgm:spPr/>
      <dgm:t>
        <a:bodyPr/>
        <a:lstStyle/>
        <a:p>
          <a:endParaRPr lang="en-US"/>
        </a:p>
      </dgm:t>
    </dgm:pt>
    <dgm:pt modelId="{4F7A45CE-4F4E-44F4-9341-E3B53CC74659}" type="sibTrans" cxnId="{EB7E6C6C-CF23-4017-B66B-46310AD70AB0}">
      <dgm:prSet/>
      <dgm:spPr/>
      <dgm:t>
        <a:bodyPr/>
        <a:lstStyle/>
        <a:p>
          <a:endParaRPr lang="en-US"/>
        </a:p>
      </dgm:t>
    </dgm:pt>
    <dgm:pt modelId="{4FEFE8A5-90F0-4A9C-977A-02E506954E05}" type="pres">
      <dgm:prSet presAssocID="{835269C3-F834-4E4E-A902-6A6FE2AD1DCA}" presName="linear" presStyleCnt="0">
        <dgm:presLayoutVars>
          <dgm:animLvl val="lvl"/>
          <dgm:resizeHandles val="exact"/>
        </dgm:presLayoutVars>
      </dgm:prSet>
      <dgm:spPr/>
    </dgm:pt>
    <dgm:pt modelId="{A54D35DE-5CF7-4776-AFA7-1F225B3242EE}" type="pres">
      <dgm:prSet presAssocID="{043B81BA-B42A-4323-BF10-4F8E45A8872F}" presName="parentText" presStyleLbl="node1" presStyleIdx="0" presStyleCnt="3">
        <dgm:presLayoutVars>
          <dgm:chMax val="0"/>
          <dgm:bulletEnabled val="1"/>
        </dgm:presLayoutVars>
      </dgm:prSet>
      <dgm:spPr/>
    </dgm:pt>
    <dgm:pt modelId="{8EE2C443-F027-4EDD-8E87-369E4D5C29F4}" type="pres">
      <dgm:prSet presAssocID="{268624AB-CF1D-4018-8A52-AF2D5A58AFA4}" presName="spacer" presStyleCnt="0"/>
      <dgm:spPr/>
    </dgm:pt>
    <dgm:pt modelId="{FEC826C2-DD38-4E75-86E0-6035228B3BE0}" type="pres">
      <dgm:prSet presAssocID="{60B278A2-44E4-4264-8F78-5642CD826506}" presName="parentText" presStyleLbl="node1" presStyleIdx="1" presStyleCnt="3">
        <dgm:presLayoutVars>
          <dgm:chMax val="0"/>
          <dgm:bulletEnabled val="1"/>
        </dgm:presLayoutVars>
      </dgm:prSet>
      <dgm:spPr/>
    </dgm:pt>
    <dgm:pt modelId="{41C64212-1A03-4B67-AD84-34314BCE3B4D}" type="pres">
      <dgm:prSet presAssocID="{A72DB1D1-CFB9-4C89-81A9-993E09D527C4}" presName="spacer" presStyleCnt="0"/>
      <dgm:spPr/>
    </dgm:pt>
    <dgm:pt modelId="{DE5D40B7-C59E-447B-943C-E9363188E22F}" type="pres">
      <dgm:prSet presAssocID="{69294F33-7EAE-4901-850E-22B4E2B966F4}" presName="parentText" presStyleLbl="node1" presStyleIdx="2" presStyleCnt="3">
        <dgm:presLayoutVars>
          <dgm:chMax val="0"/>
          <dgm:bulletEnabled val="1"/>
        </dgm:presLayoutVars>
      </dgm:prSet>
      <dgm:spPr/>
    </dgm:pt>
  </dgm:ptLst>
  <dgm:cxnLst>
    <dgm:cxn modelId="{EC03FA07-88F2-47A3-A3E2-C3F49CE0F53F}" type="presOf" srcId="{043B81BA-B42A-4323-BF10-4F8E45A8872F}" destId="{A54D35DE-5CF7-4776-AFA7-1F225B3242EE}" srcOrd="0" destOrd="0" presId="urn:microsoft.com/office/officeart/2005/8/layout/vList2"/>
    <dgm:cxn modelId="{EC540544-B1E2-4F2F-9042-CBEC5BD2345A}" type="presOf" srcId="{69294F33-7EAE-4901-850E-22B4E2B966F4}" destId="{DE5D40B7-C59E-447B-943C-E9363188E22F}" srcOrd="0" destOrd="0" presId="urn:microsoft.com/office/officeart/2005/8/layout/vList2"/>
    <dgm:cxn modelId="{EB7E6C6C-CF23-4017-B66B-46310AD70AB0}" srcId="{835269C3-F834-4E4E-A902-6A6FE2AD1DCA}" destId="{69294F33-7EAE-4901-850E-22B4E2B966F4}" srcOrd="2" destOrd="0" parTransId="{189E1117-14F0-4BD4-95E1-91318ACD42EA}" sibTransId="{4F7A45CE-4F4E-44F4-9341-E3B53CC74659}"/>
    <dgm:cxn modelId="{1593CEAC-F060-4312-851B-DE02D7FCED6E}" srcId="{835269C3-F834-4E4E-A902-6A6FE2AD1DCA}" destId="{043B81BA-B42A-4323-BF10-4F8E45A8872F}" srcOrd="0" destOrd="0" parTransId="{DF52762E-BD84-4C35-8870-6B8778FDD4BA}" sibTransId="{268624AB-CF1D-4018-8A52-AF2D5A58AFA4}"/>
    <dgm:cxn modelId="{1FB22FBC-281D-4C7E-BACC-17C6C1E1E1FC}" type="presOf" srcId="{835269C3-F834-4E4E-A902-6A6FE2AD1DCA}" destId="{4FEFE8A5-90F0-4A9C-977A-02E506954E05}" srcOrd="0" destOrd="0" presId="urn:microsoft.com/office/officeart/2005/8/layout/vList2"/>
    <dgm:cxn modelId="{AE105CC5-A471-4E13-92BB-8981B83C5562}" srcId="{835269C3-F834-4E4E-A902-6A6FE2AD1DCA}" destId="{60B278A2-44E4-4264-8F78-5642CD826506}" srcOrd="1" destOrd="0" parTransId="{3344EAEC-4F37-44AC-8D87-17CBBCB88950}" sibTransId="{A72DB1D1-CFB9-4C89-81A9-993E09D527C4}"/>
    <dgm:cxn modelId="{FD87E3F0-73DC-4761-B3A2-5A712CA44EEB}" type="presOf" srcId="{60B278A2-44E4-4264-8F78-5642CD826506}" destId="{FEC826C2-DD38-4E75-86E0-6035228B3BE0}" srcOrd="0" destOrd="0" presId="urn:microsoft.com/office/officeart/2005/8/layout/vList2"/>
    <dgm:cxn modelId="{974880DD-EF67-4855-926F-0C0D0A99299C}" type="presParOf" srcId="{4FEFE8A5-90F0-4A9C-977A-02E506954E05}" destId="{A54D35DE-5CF7-4776-AFA7-1F225B3242EE}" srcOrd="0" destOrd="0" presId="urn:microsoft.com/office/officeart/2005/8/layout/vList2"/>
    <dgm:cxn modelId="{CECDCC75-A2D5-4797-AC6E-0EF833340AB6}" type="presParOf" srcId="{4FEFE8A5-90F0-4A9C-977A-02E506954E05}" destId="{8EE2C443-F027-4EDD-8E87-369E4D5C29F4}" srcOrd="1" destOrd="0" presId="urn:microsoft.com/office/officeart/2005/8/layout/vList2"/>
    <dgm:cxn modelId="{ED404A36-B440-47EA-976E-2D034EE94532}" type="presParOf" srcId="{4FEFE8A5-90F0-4A9C-977A-02E506954E05}" destId="{FEC826C2-DD38-4E75-86E0-6035228B3BE0}" srcOrd="2" destOrd="0" presId="urn:microsoft.com/office/officeart/2005/8/layout/vList2"/>
    <dgm:cxn modelId="{C0EBF1D0-A65E-4638-BFAB-7B848570F495}" type="presParOf" srcId="{4FEFE8A5-90F0-4A9C-977A-02E506954E05}" destId="{41C64212-1A03-4B67-AD84-34314BCE3B4D}" srcOrd="3" destOrd="0" presId="urn:microsoft.com/office/officeart/2005/8/layout/vList2"/>
    <dgm:cxn modelId="{A75716D4-4D0C-421A-BB4E-8AC6BA98DBCA}" type="presParOf" srcId="{4FEFE8A5-90F0-4A9C-977A-02E506954E05}" destId="{DE5D40B7-C59E-447B-943C-E9363188E22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7B63C81-A750-426F-B424-C1A795AF0D7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A56C86F1-7D13-447F-A3EE-84E1FD212CD4}">
      <dgm:prSet custT="1"/>
      <dgm:spPr/>
      <dgm:t>
        <a:bodyPr/>
        <a:lstStyle/>
        <a:p>
          <a:r>
            <a:rPr lang="en-US" sz="2000" b="1" dirty="0">
              <a:latin typeface="Calibri" panose="020F0502020204030204" pitchFamily="34" charset="0"/>
              <a:cs typeface="Calibri" panose="020F0502020204030204" pitchFamily="34" charset="0"/>
            </a:rPr>
            <a:t>The investigator should be able to demonstrate (e.g., based on retrospective data) a potential for recruiting the required number of suitable subjects within the agreed recruitment period</a:t>
          </a:r>
          <a:endParaRPr lang="en-US" sz="2000" dirty="0">
            <a:latin typeface="Calibri" panose="020F0502020204030204" pitchFamily="34" charset="0"/>
            <a:cs typeface="Calibri" panose="020F0502020204030204" pitchFamily="34" charset="0"/>
          </a:endParaRPr>
        </a:p>
      </dgm:t>
    </dgm:pt>
    <dgm:pt modelId="{3370C3A2-98B2-45B1-A513-E32E04909B0D}" type="parTrans" cxnId="{B366F169-361D-435C-9295-177915357B60}">
      <dgm:prSet/>
      <dgm:spPr/>
      <dgm:t>
        <a:bodyPr/>
        <a:lstStyle/>
        <a:p>
          <a:endParaRPr lang="en-US"/>
        </a:p>
      </dgm:t>
    </dgm:pt>
    <dgm:pt modelId="{ED89D96E-95F2-4EC0-8C88-0A02F83B384D}" type="sibTrans" cxnId="{B366F169-361D-435C-9295-177915357B60}">
      <dgm:prSet/>
      <dgm:spPr/>
      <dgm:t>
        <a:bodyPr/>
        <a:lstStyle/>
        <a:p>
          <a:endParaRPr lang="en-US"/>
        </a:p>
      </dgm:t>
    </dgm:pt>
    <dgm:pt modelId="{26AACC8D-A282-44AC-A9E6-5DC283F7FA94}">
      <dgm:prSet custT="1"/>
      <dgm:spPr/>
      <dgm:t>
        <a:bodyPr/>
        <a:lstStyle/>
        <a:p>
          <a:r>
            <a:rPr lang="en-US" sz="2000" b="1">
              <a:latin typeface="Calibri" panose="020F0502020204030204" pitchFamily="34" charset="0"/>
              <a:cs typeface="Calibri" panose="020F0502020204030204" pitchFamily="34" charset="0"/>
            </a:rPr>
            <a:t>The investigator should have sufficient time to properly conduct and complete the trial within the agreed trial period</a:t>
          </a:r>
          <a:endParaRPr lang="en-US" sz="2000">
            <a:latin typeface="Calibri" panose="020F0502020204030204" pitchFamily="34" charset="0"/>
            <a:cs typeface="Calibri" panose="020F0502020204030204" pitchFamily="34" charset="0"/>
          </a:endParaRPr>
        </a:p>
      </dgm:t>
    </dgm:pt>
    <dgm:pt modelId="{AA7A1C68-804A-4172-80F8-FF03EBED8796}" type="parTrans" cxnId="{D9F6F31C-3B24-4821-B519-8E63A345C33A}">
      <dgm:prSet/>
      <dgm:spPr/>
      <dgm:t>
        <a:bodyPr/>
        <a:lstStyle/>
        <a:p>
          <a:endParaRPr lang="en-US"/>
        </a:p>
      </dgm:t>
    </dgm:pt>
    <dgm:pt modelId="{4670F8A4-B078-49CB-AE38-E500CC79A20F}" type="sibTrans" cxnId="{D9F6F31C-3B24-4821-B519-8E63A345C33A}">
      <dgm:prSet/>
      <dgm:spPr/>
      <dgm:t>
        <a:bodyPr/>
        <a:lstStyle/>
        <a:p>
          <a:endParaRPr lang="en-US"/>
        </a:p>
      </dgm:t>
    </dgm:pt>
    <dgm:pt modelId="{B576BE8A-B93E-4304-86F4-0C25DD279C4B}">
      <dgm:prSet custT="1"/>
      <dgm:spPr/>
      <dgm:t>
        <a:bodyPr/>
        <a:lstStyle/>
        <a:p>
          <a:r>
            <a:rPr lang="en-US" sz="2000" b="1">
              <a:latin typeface="Calibri" panose="020F0502020204030204" pitchFamily="34" charset="0"/>
              <a:cs typeface="Calibri" panose="020F0502020204030204" pitchFamily="34" charset="0"/>
            </a:rPr>
            <a:t>The investigator should have available an adequate number of qualified staff and adequate facilities for the foreseen duration of the trial to conduct the trial properly and safely </a:t>
          </a:r>
          <a:endParaRPr lang="en-US" sz="2000">
            <a:latin typeface="Calibri" panose="020F0502020204030204" pitchFamily="34" charset="0"/>
            <a:cs typeface="Calibri" panose="020F0502020204030204" pitchFamily="34" charset="0"/>
          </a:endParaRPr>
        </a:p>
      </dgm:t>
    </dgm:pt>
    <dgm:pt modelId="{7E18F437-9319-49AE-88DB-CEC97935590D}" type="parTrans" cxnId="{574E548F-2F0E-46C1-B729-4B9D29B3894A}">
      <dgm:prSet/>
      <dgm:spPr/>
      <dgm:t>
        <a:bodyPr/>
        <a:lstStyle/>
        <a:p>
          <a:endParaRPr lang="en-US"/>
        </a:p>
      </dgm:t>
    </dgm:pt>
    <dgm:pt modelId="{3FDD3938-AA4F-40FD-9961-F2F954747E91}" type="sibTrans" cxnId="{574E548F-2F0E-46C1-B729-4B9D29B3894A}">
      <dgm:prSet/>
      <dgm:spPr/>
      <dgm:t>
        <a:bodyPr/>
        <a:lstStyle/>
        <a:p>
          <a:endParaRPr lang="en-US"/>
        </a:p>
      </dgm:t>
    </dgm:pt>
    <dgm:pt modelId="{8024CDC9-47DA-48EC-8869-5F75E6EE8D1C}" type="pres">
      <dgm:prSet presAssocID="{07B63C81-A750-426F-B424-C1A795AF0D76}" presName="linear" presStyleCnt="0">
        <dgm:presLayoutVars>
          <dgm:animLvl val="lvl"/>
          <dgm:resizeHandles val="exact"/>
        </dgm:presLayoutVars>
      </dgm:prSet>
      <dgm:spPr/>
    </dgm:pt>
    <dgm:pt modelId="{AA0BAF5A-A032-4C7B-8A59-1B4FC7908A56}" type="pres">
      <dgm:prSet presAssocID="{A56C86F1-7D13-447F-A3EE-84E1FD212CD4}" presName="parentText" presStyleLbl="node1" presStyleIdx="0" presStyleCnt="3">
        <dgm:presLayoutVars>
          <dgm:chMax val="0"/>
          <dgm:bulletEnabled val="1"/>
        </dgm:presLayoutVars>
      </dgm:prSet>
      <dgm:spPr/>
    </dgm:pt>
    <dgm:pt modelId="{3ACFD714-E1AF-4A6B-B8B6-8C6537681B2C}" type="pres">
      <dgm:prSet presAssocID="{ED89D96E-95F2-4EC0-8C88-0A02F83B384D}" presName="spacer" presStyleCnt="0"/>
      <dgm:spPr/>
    </dgm:pt>
    <dgm:pt modelId="{93044A0C-553F-411D-A06E-E8B6FD6A53F2}" type="pres">
      <dgm:prSet presAssocID="{26AACC8D-A282-44AC-A9E6-5DC283F7FA94}" presName="parentText" presStyleLbl="node1" presStyleIdx="1" presStyleCnt="3">
        <dgm:presLayoutVars>
          <dgm:chMax val="0"/>
          <dgm:bulletEnabled val="1"/>
        </dgm:presLayoutVars>
      </dgm:prSet>
      <dgm:spPr/>
    </dgm:pt>
    <dgm:pt modelId="{1F7D2160-4D3A-4D5B-BAC6-C80B5CA5C5EF}" type="pres">
      <dgm:prSet presAssocID="{4670F8A4-B078-49CB-AE38-E500CC79A20F}" presName="spacer" presStyleCnt="0"/>
      <dgm:spPr/>
    </dgm:pt>
    <dgm:pt modelId="{44428F68-8482-4F04-BF6E-9861C4787703}" type="pres">
      <dgm:prSet presAssocID="{B576BE8A-B93E-4304-86F4-0C25DD279C4B}" presName="parentText" presStyleLbl="node1" presStyleIdx="2" presStyleCnt="3">
        <dgm:presLayoutVars>
          <dgm:chMax val="0"/>
          <dgm:bulletEnabled val="1"/>
        </dgm:presLayoutVars>
      </dgm:prSet>
      <dgm:spPr/>
    </dgm:pt>
  </dgm:ptLst>
  <dgm:cxnLst>
    <dgm:cxn modelId="{B28C0D01-98AF-4B1A-AF21-5FF2391A04D6}" type="presOf" srcId="{A56C86F1-7D13-447F-A3EE-84E1FD212CD4}" destId="{AA0BAF5A-A032-4C7B-8A59-1B4FC7908A56}" srcOrd="0" destOrd="0" presId="urn:microsoft.com/office/officeart/2005/8/layout/vList2"/>
    <dgm:cxn modelId="{D9F6F31C-3B24-4821-B519-8E63A345C33A}" srcId="{07B63C81-A750-426F-B424-C1A795AF0D76}" destId="{26AACC8D-A282-44AC-A9E6-5DC283F7FA94}" srcOrd="1" destOrd="0" parTransId="{AA7A1C68-804A-4172-80F8-FF03EBED8796}" sibTransId="{4670F8A4-B078-49CB-AE38-E500CC79A20F}"/>
    <dgm:cxn modelId="{04A5812E-81FE-436A-9300-EFD4DDF9A866}" type="presOf" srcId="{07B63C81-A750-426F-B424-C1A795AF0D76}" destId="{8024CDC9-47DA-48EC-8869-5F75E6EE8D1C}" srcOrd="0" destOrd="0" presId="urn:microsoft.com/office/officeart/2005/8/layout/vList2"/>
    <dgm:cxn modelId="{0CBBF145-BBBA-4488-B279-BB2F03295CF1}" type="presOf" srcId="{26AACC8D-A282-44AC-A9E6-5DC283F7FA94}" destId="{93044A0C-553F-411D-A06E-E8B6FD6A53F2}" srcOrd="0" destOrd="0" presId="urn:microsoft.com/office/officeart/2005/8/layout/vList2"/>
    <dgm:cxn modelId="{B366F169-361D-435C-9295-177915357B60}" srcId="{07B63C81-A750-426F-B424-C1A795AF0D76}" destId="{A56C86F1-7D13-447F-A3EE-84E1FD212CD4}" srcOrd="0" destOrd="0" parTransId="{3370C3A2-98B2-45B1-A513-E32E04909B0D}" sibTransId="{ED89D96E-95F2-4EC0-8C88-0A02F83B384D}"/>
    <dgm:cxn modelId="{F030FD85-2FE1-48B8-8E93-E1CD58852907}" type="presOf" srcId="{B576BE8A-B93E-4304-86F4-0C25DD279C4B}" destId="{44428F68-8482-4F04-BF6E-9861C4787703}" srcOrd="0" destOrd="0" presId="urn:microsoft.com/office/officeart/2005/8/layout/vList2"/>
    <dgm:cxn modelId="{574E548F-2F0E-46C1-B729-4B9D29B3894A}" srcId="{07B63C81-A750-426F-B424-C1A795AF0D76}" destId="{B576BE8A-B93E-4304-86F4-0C25DD279C4B}" srcOrd="2" destOrd="0" parTransId="{7E18F437-9319-49AE-88DB-CEC97935590D}" sibTransId="{3FDD3938-AA4F-40FD-9961-F2F954747E91}"/>
    <dgm:cxn modelId="{BA873320-7064-40FF-A5D6-3CE1648529FD}" type="presParOf" srcId="{8024CDC9-47DA-48EC-8869-5F75E6EE8D1C}" destId="{AA0BAF5A-A032-4C7B-8A59-1B4FC7908A56}" srcOrd="0" destOrd="0" presId="urn:microsoft.com/office/officeart/2005/8/layout/vList2"/>
    <dgm:cxn modelId="{83A2CF90-7ABC-4F5C-8B2B-EDDB375CE5AA}" type="presParOf" srcId="{8024CDC9-47DA-48EC-8869-5F75E6EE8D1C}" destId="{3ACFD714-E1AF-4A6B-B8B6-8C6537681B2C}" srcOrd="1" destOrd="0" presId="urn:microsoft.com/office/officeart/2005/8/layout/vList2"/>
    <dgm:cxn modelId="{BCEAC483-DD29-4F8E-A48A-C95C690B5263}" type="presParOf" srcId="{8024CDC9-47DA-48EC-8869-5F75E6EE8D1C}" destId="{93044A0C-553F-411D-A06E-E8B6FD6A53F2}" srcOrd="2" destOrd="0" presId="urn:microsoft.com/office/officeart/2005/8/layout/vList2"/>
    <dgm:cxn modelId="{2825BC79-E884-427D-AAB4-B0E6D94CF849}" type="presParOf" srcId="{8024CDC9-47DA-48EC-8869-5F75E6EE8D1C}" destId="{1F7D2160-4D3A-4D5B-BAC6-C80B5CA5C5EF}" srcOrd="3" destOrd="0" presId="urn:microsoft.com/office/officeart/2005/8/layout/vList2"/>
    <dgm:cxn modelId="{AF54D407-B4B8-4F3A-9366-91342FC935D3}" type="presParOf" srcId="{8024CDC9-47DA-48EC-8869-5F75E6EE8D1C}" destId="{44428F68-8482-4F04-BF6E-9861C478770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4BC05B6-0A5A-4750-922B-4ADE02BFA319}"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49E9AD24-8971-420F-A55F-9AE06002ABE4}">
      <dgm:prSet custT="1"/>
      <dgm:spPr/>
      <dgm:t>
        <a:bodyPr/>
        <a:lstStyle/>
        <a:p>
          <a:r>
            <a:rPr lang="en-US" sz="1800" b="1" dirty="0">
              <a:latin typeface="Arial" panose="020B0604020202020204" pitchFamily="34" charset="0"/>
              <a:cs typeface="Arial" panose="020B0604020202020204" pitchFamily="34" charset="0"/>
            </a:rPr>
            <a:t>The investigator should ensure that all persons assisting with the trial are adequately informed about the protocol, the investigational product(s), and their trial related duties and functions</a:t>
          </a:r>
        </a:p>
      </dgm:t>
    </dgm:pt>
    <dgm:pt modelId="{EFD89CD0-C674-4B1D-824B-D23569EA6881}" type="parTrans" cxnId="{109E7F8A-18A4-480A-A275-0676C739F047}">
      <dgm:prSet/>
      <dgm:spPr/>
      <dgm:t>
        <a:bodyPr/>
        <a:lstStyle/>
        <a:p>
          <a:endParaRPr lang="en-US"/>
        </a:p>
      </dgm:t>
    </dgm:pt>
    <dgm:pt modelId="{BADCDF10-7556-40C6-98DA-FF899225B518}" type="sibTrans" cxnId="{109E7F8A-18A4-480A-A275-0676C739F047}">
      <dgm:prSet custT="1"/>
      <dgm:spPr/>
      <dgm:t>
        <a:bodyPr/>
        <a:lstStyle/>
        <a:p>
          <a:endParaRPr lang="en-US" sz="2000" b="1">
            <a:latin typeface="Calibri" panose="020F0502020204030204" pitchFamily="34" charset="0"/>
            <a:cs typeface="Calibri" panose="020F0502020204030204" pitchFamily="34" charset="0"/>
          </a:endParaRPr>
        </a:p>
      </dgm:t>
    </dgm:pt>
    <dgm:pt modelId="{074F2A03-0D84-4214-AE13-6B315E0DE85B}">
      <dgm:prSet custT="1"/>
      <dgm:spPr/>
      <dgm:t>
        <a:bodyPr/>
        <a:lstStyle/>
        <a:p>
          <a:r>
            <a:rPr lang="en-US" sz="1800" b="1">
              <a:latin typeface="Arial" panose="020B0604020202020204" pitchFamily="34" charset="0"/>
              <a:cs typeface="Arial" panose="020B0604020202020204" pitchFamily="34" charset="0"/>
            </a:rPr>
            <a:t>The investigator is responsible for supervising any individual or party to whom the investigator delegates trial-related duties and functions conducted at the trial site</a:t>
          </a:r>
        </a:p>
      </dgm:t>
    </dgm:pt>
    <dgm:pt modelId="{D8692B82-2723-4481-9932-FDCCE31F90FA}" type="parTrans" cxnId="{677EEA21-D0EB-4960-99E9-AC7FCFA7F33C}">
      <dgm:prSet/>
      <dgm:spPr/>
      <dgm:t>
        <a:bodyPr/>
        <a:lstStyle/>
        <a:p>
          <a:endParaRPr lang="en-US"/>
        </a:p>
      </dgm:t>
    </dgm:pt>
    <dgm:pt modelId="{742CD7B3-A01E-494F-9D9F-C39B91E72CFD}" type="sibTrans" cxnId="{677EEA21-D0EB-4960-99E9-AC7FCFA7F33C}">
      <dgm:prSet custT="1"/>
      <dgm:spPr/>
      <dgm:t>
        <a:bodyPr/>
        <a:lstStyle/>
        <a:p>
          <a:endParaRPr lang="en-US" sz="2000" b="1">
            <a:latin typeface="Calibri" panose="020F0502020204030204" pitchFamily="34" charset="0"/>
            <a:cs typeface="Calibri" panose="020F0502020204030204" pitchFamily="34" charset="0"/>
          </a:endParaRPr>
        </a:p>
      </dgm:t>
    </dgm:pt>
    <dgm:pt modelId="{3241618B-F8ED-4198-99C6-599D2C178128}">
      <dgm:prSet custT="1"/>
      <dgm:spPr/>
      <dgm:t>
        <a:bodyPr/>
        <a:lstStyle/>
        <a:p>
          <a:r>
            <a:rPr lang="en-US" sz="1800" b="1" dirty="0">
              <a:latin typeface="Arial" panose="020B0604020202020204" pitchFamily="34" charset="0"/>
              <a:cs typeface="Arial" panose="020B0604020202020204" pitchFamily="34" charset="0"/>
            </a:rPr>
            <a:t>If the investigator/institution retains the services of any individual or party to perform trial-related duties and functions, the investigator/institution should ensure this individual or party is qualified to perform those trial-related duties and functions and should implement procedures to ensure the integrity of the trial-related duties and functions performed and any data generated</a:t>
          </a:r>
        </a:p>
      </dgm:t>
    </dgm:pt>
    <dgm:pt modelId="{F37F4AB0-3737-4F08-9812-074172D0695A}" type="parTrans" cxnId="{F04994BE-9780-4A26-9F16-24B7F50F2907}">
      <dgm:prSet/>
      <dgm:spPr/>
      <dgm:t>
        <a:bodyPr/>
        <a:lstStyle/>
        <a:p>
          <a:endParaRPr lang="en-US"/>
        </a:p>
      </dgm:t>
    </dgm:pt>
    <dgm:pt modelId="{ADCDBF8C-4F33-40AC-8F5E-4A71B80334BF}" type="sibTrans" cxnId="{F04994BE-9780-4A26-9F16-24B7F50F2907}">
      <dgm:prSet/>
      <dgm:spPr/>
      <dgm:t>
        <a:bodyPr/>
        <a:lstStyle/>
        <a:p>
          <a:endParaRPr lang="en-US"/>
        </a:p>
      </dgm:t>
    </dgm:pt>
    <dgm:pt modelId="{E0BA1219-B4EF-4FAA-9DEC-93CEAA1507E9}" type="pres">
      <dgm:prSet presAssocID="{E4BC05B6-0A5A-4750-922B-4ADE02BFA319}" presName="Name0" presStyleCnt="0">
        <dgm:presLayoutVars>
          <dgm:dir/>
          <dgm:resizeHandles val="exact"/>
        </dgm:presLayoutVars>
      </dgm:prSet>
      <dgm:spPr/>
    </dgm:pt>
    <dgm:pt modelId="{C7FBD4C7-AFA8-4B6D-A5C8-98772B8458C5}" type="pres">
      <dgm:prSet presAssocID="{49E9AD24-8971-420F-A55F-9AE06002ABE4}" presName="node" presStyleLbl="node1" presStyleIdx="0" presStyleCnt="3" custLinFactNeighborX="6453" custLinFactNeighborY="-505">
        <dgm:presLayoutVars>
          <dgm:bulletEnabled val="1"/>
        </dgm:presLayoutVars>
      </dgm:prSet>
      <dgm:spPr/>
    </dgm:pt>
    <dgm:pt modelId="{900C7E73-B030-4BC3-83F2-65773A4C3CCF}" type="pres">
      <dgm:prSet presAssocID="{BADCDF10-7556-40C6-98DA-FF899225B518}" presName="sibTrans" presStyleLbl="sibTrans2D1" presStyleIdx="0" presStyleCnt="2"/>
      <dgm:spPr/>
    </dgm:pt>
    <dgm:pt modelId="{CB34E886-332B-4CA7-9548-C290505BC38B}" type="pres">
      <dgm:prSet presAssocID="{BADCDF10-7556-40C6-98DA-FF899225B518}" presName="connectorText" presStyleLbl="sibTrans2D1" presStyleIdx="0" presStyleCnt="2"/>
      <dgm:spPr/>
    </dgm:pt>
    <dgm:pt modelId="{2B15534F-DC5F-4219-96C8-EF30E0AA5581}" type="pres">
      <dgm:prSet presAssocID="{074F2A03-0D84-4214-AE13-6B315E0DE85B}" presName="node" presStyleLbl="node1" presStyleIdx="1" presStyleCnt="3">
        <dgm:presLayoutVars>
          <dgm:bulletEnabled val="1"/>
        </dgm:presLayoutVars>
      </dgm:prSet>
      <dgm:spPr/>
    </dgm:pt>
    <dgm:pt modelId="{93AD8C76-13B3-48A5-9787-99D67243969A}" type="pres">
      <dgm:prSet presAssocID="{742CD7B3-A01E-494F-9D9F-C39B91E72CFD}" presName="sibTrans" presStyleLbl="sibTrans2D1" presStyleIdx="1" presStyleCnt="2"/>
      <dgm:spPr/>
    </dgm:pt>
    <dgm:pt modelId="{229EDD20-EB8E-4223-866A-AB0C6D33C58B}" type="pres">
      <dgm:prSet presAssocID="{742CD7B3-A01E-494F-9D9F-C39B91E72CFD}" presName="connectorText" presStyleLbl="sibTrans2D1" presStyleIdx="1" presStyleCnt="2"/>
      <dgm:spPr/>
    </dgm:pt>
    <dgm:pt modelId="{2324AAFC-66BC-48E3-A074-0AB3BE907177}" type="pres">
      <dgm:prSet presAssocID="{3241618B-F8ED-4198-99C6-599D2C178128}" presName="node" presStyleLbl="node1" presStyleIdx="2" presStyleCnt="3">
        <dgm:presLayoutVars>
          <dgm:bulletEnabled val="1"/>
        </dgm:presLayoutVars>
      </dgm:prSet>
      <dgm:spPr/>
    </dgm:pt>
  </dgm:ptLst>
  <dgm:cxnLst>
    <dgm:cxn modelId="{330A1108-B8F1-4147-B48C-9B27382DAFCF}" type="presOf" srcId="{742CD7B3-A01E-494F-9D9F-C39B91E72CFD}" destId="{229EDD20-EB8E-4223-866A-AB0C6D33C58B}" srcOrd="1" destOrd="0" presId="urn:microsoft.com/office/officeart/2005/8/layout/process1"/>
    <dgm:cxn modelId="{677EEA21-D0EB-4960-99E9-AC7FCFA7F33C}" srcId="{E4BC05B6-0A5A-4750-922B-4ADE02BFA319}" destId="{074F2A03-0D84-4214-AE13-6B315E0DE85B}" srcOrd="1" destOrd="0" parTransId="{D8692B82-2723-4481-9932-FDCCE31F90FA}" sibTransId="{742CD7B3-A01E-494F-9D9F-C39B91E72CFD}"/>
    <dgm:cxn modelId="{BE8F0827-D35F-442C-87D1-46811FDC2C8C}" type="presOf" srcId="{BADCDF10-7556-40C6-98DA-FF899225B518}" destId="{CB34E886-332B-4CA7-9548-C290505BC38B}" srcOrd="1" destOrd="0" presId="urn:microsoft.com/office/officeart/2005/8/layout/process1"/>
    <dgm:cxn modelId="{771EF83A-D52D-46D6-A9D3-C8350C541BF1}" type="presOf" srcId="{BADCDF10-7556-40C6-98DA-FF899225B518}" destId="{900C7E73-B030-4BC3-83F2-65773A4C3CCF}" srcOrd="0" destOrd="0" presId="urn:microsoft.com/office/officeart/2005/8/layout/process1"/>
    <dgm:cxn modelId="{24FC2873-B017-4AA7-9BD5-B80CDFFA246F}" type="presOf" srcId="{E4BC05B6-0A5A-4750-922B-4ADE02BFA319}" destId="{E0BA1219-B4EF-4FAA-9DEC-93CEAA1507E9}" srcOrd="0" destOrd="0" presId="urn:microsoft.com/office/officeart/2005/8/layout/process1"/>
    <dgm:cxn modelId="{DE598D76-B615-46F2-8FCE-4AAA05B66DFA}" type="presOf" srcId="{742CD7B3-A01E-494F-9D9F-C39B91E72CFD}" destId="{93AD8C76-13B3-48A5-9787-99D67243969A}" srcOrd="0" destOrd="0" presId="urn:microsoft.com/office/officeart/2005/8/layout/process1"/>
    <dgm:cxn modelId="{109E7F8A-18A4-480A-A275-0676C739F047}" srcId="{E4BC05B6-0A5A-4750-922B-4ADE02BFA319}" destId="{49E9AD24-8971-420F-A55F-9AE06002ABE4}" srcOrd="0" destOrd="0" parTransId="{EFD89CD0-C674-4B1D-824B-D23569EA6881}" sibTransId="{BADCDF10-7556-40C6-98DA-FF899225B518}"/>
    <dgm:cxn modelId="{DD667690-331C-4097-94D1-670B01BB42F8}" type="presOf" srcId="{074F2A03-0D84-4214-AE13-6B315E0DE85B}" destId="{2B15534F-DC5F-4219-96C8-EF30E0AA5581}" srcOrd="0" destOrd="0" presId="urn:microsoft.com/office/officeart/2005/8/layout/process1"/>
    <dgm:cxn modelId="{BC2A5CA9-504F-42D8-90DE-3310E9A605C2}" type="presOf" srcId="{49E9AD24-8971-420F-A55F-9AE06002ABE4}" destId="{C7FBD4C7-AFA8-4B6D-A5C8-98772B8458C5}" srcOrd="0" destOrd="0" presId="urn:microsoft.com/office/officeart/2005/8/layout/process1"/>
    <dgm:cxn modelId="{F04994BE-9780-4A26-9F16-24B7F50F2907}" srcId="{E4BC05B6-0A5A-4750-922B-4ADE02BFA319}" destId="{3241618B-F8ED-4198-99C6-599D2C178128}" srcOrd="2" destOrd="0" parTransId="{F37F4AB0-3737-4F08-9812-074172D0695A}" sibTransId="{ADCDBF8C-4F33-40AC-8F5E-4A71B80334BF}"/>
    <dgm:cxn modelId="{38727AD1-90F7-46A3-A416-7B6F5946C3B7}" type="presOf" srcId="{3241618B-F8ED-4198-99C6-599D2C178128}" destId="{2324AAFC-66BC-48E3-A074-0AB3BE907177}" srcOrd="0" destOrd="0" presId="urn:microsoft.com/office/officeart/2005/8/layout/process1"/>
    <dgm:cxn modelId="{A899A1BD-4107-4D0B-9124-50E45900D084}" type="presParOf" srcId="{E0BA1219-B4EF-4FAA-9DEC-93CEAA1507E9}" destId="{C7FBD4C7-AFA8-4B6D-A5C8-98772B8458C5}" srcOrd="0" destOrd="0" presId="urn:microsoft.com/office/officeart/2005/8/layout/process1"/>
    <dgm:cxn modelId="{0B6CC2DD-8C4A-423F-8D67-C02D737FDCB8}" type="presParOf" srcId="{E0BA1219-B4EF-4FAA-9DEC-93CEAA1507E9}" destId="{900C7E73-B030-4BC3-83F2-65773A4C3CCF}" srcOrd="1" destOrd="0" presId="urn:microsoft.com/office/officeart/2005/8/layout/process1"/>
    <dgm:cxn modelId="{D51EB87D-2B0E-4DF9-ADFF-5136816BF0AF}" type="presParOf" srcId="{900C7E73-B030-4BC3-83F2-65773A4C3CCF}" destId="{CB34E886-332B-4CA7-9548-C290505BC38B}" srcOrd="0" destOrd="0" presId="urn:microsoft.com/office/officeart/2005/8/layout/process1"/>
    <dgm:cxn modelId="{9401E538-6D69-4A40-AF9F-550BAA26AB34}" type="presParOf" srcId="{E0BA1219-B4EF-4FAA-9DEC-93CEAA1507E9}" destId="{2B15534F-DC5F-4219-96C8-EF30E0AA5581}" srcOrd="2" destOrd="0" presId="urn:microsoft.com/office/officeart/2005/8/layout/process1"/>
    <dgm:cxn modelId="{295A6178-D101-4C19-96E8-27A693B828CF}" type="presParOf" srcId="{E0BA1219-B4EF-4FAA-9DEC-93CEAA1507E9}" destId="{93AD8C76-13B3-48A5-9787-99D67243969A}" srcOrd="3" destOrd="0" presId="urn:microsoft.com/office/officeart/2005/8/layout/process1"/>
    <dgm:cxn modelId="{A27DDEB6-CF73-4792-90C9-366AE21E5A97}" type="presParOf" srcId="{93AD8C76-13B3-48A5-9787-99D67243969A}" destId="{229EDD20-EB8E-4223-866A-AB0C6D33C58B}" srcOrd="0" destOrd="0" presId="urn:microsoft.com/office/officeart/2005/8/layout/process1"/>
    <dgm:cxn modelId="{E29CDEC6-4A84-4AC4-923B-4706824DE7D7}" type="presParOf" srcId="{E0BA1219-B4EF-4FAA-9DEC-93CEAA1507E9}" destId="{2324AAFC-66BC-48E3-A074-0AB3BE907177}"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27CE9C8-D208-43A2-AEF4-838666E3CA34}"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488A10F5-2517-4B2B-A07B-269C53B21ACC}">
      <dgm:prSet custT="1"/>
      <dgm:spPr/>
      <dgm:t>
        <a:bodyPr/>
        <a:lstStyle/>
        <a:p>
          <a:r>
            <a:rPr lang="en-US" sz="1800" b="1" dirty="0">
              <a:latin typeface="Arial" panose="020B0604020202020204" pitchFamily="34" charset="0"/>
              <a:cs typeface="Arial" panose="020B0604020202020204" pitchFamily="34" charset="0"/>
            </a:rPr>
            <a:t>A qualified physician (or dentist, when appropriate), who is an investigator or a sub-investigator for the trial, should be responsible for all trial-related medical (or dental) decisions</a:t>
          </a:r>
          <a:endParaRPr lang="en-US" sz="1800" dirty="0">
            <a:latin typeface="Arial" panose="020B0604020202020204" pitchFamily="34" charset="0"/>
            <a:cs typeface="Arial" panose="020B0604020202020204" pitchFamily="34" charset="0"/>
          </a:endParaRPr>
        </a:p>
      </dgm:t>
    </dgm:pt>
    <dgm:pt modelId="{46F8CE2F-AEA4-446F-B80E-E2B7F0CC98B2}" type="parTrans" cxnId="{B1FE4934-9BC4-4971-94AF-F611EAA291A2}">
      <dgm:prSet/>
      <dgm:spPr/>
      <dgm:t>
        <a:bodyPr/>
        <a:lstStyle/>
        <a:p>
          <a:endParaRPr lang="en-US"/>
        </a:p>
      </dgm:t>
    </dgm:pt>
    <dgm:pt modelId="{050AE282-A14D-4E0C-BCC7-1439B077182E}" type="sibTrans" cxnId="{B1FE4934-9BC4-4971-94AF-F611EAA291A2}">
      <dgm:prSet/>
      <dgm:spPr/>
      <dgm:t>
        <a:bodyPr/>
        <a:lstStyle/>
        <a:p>
          <a:endParaRPr lang="en-US"/>
        </a:p>
      </dgm:t>
    </dgm:pt>
    <dgm:pt modelId="{018B5FD0-DD0B-4AC5-A5D9-27CD453E1F5F}">
      <dgm:prSet custT="1"/>
      <dgm:spPr/>
      <dgm:t>
        <a:bodyPr/>
        <a:lstStyle/>
        <a:p>
          <a:r>
            <a:rPr lang="en-US" sz="1800" b="1">
              <a:latin typeface="Arial" panose="020B0604020202020204" pitchFamily="34" charset="0"/>
              <a:cs typeface="Arial" panose="020B0604020202020204" pitchFamily="34" charset="0"/>
            </a:rPr>
            <a:t>During and following a subject’s participation in a trial, the investigator/institution should ensure that adequate medical care is provided to a subject for any adverse events, including clinically significant laboratory values, related to the trial. The investigator/institution should inform a subject when medical care is needed for intercurrent illness(es) of which the investigator becomes aware</a:t>
          </a:r>
          <a:endParaRPr lang="en-US" sz="1800">
            <a:latin typeface="Arial" panose="020B0604020202020204" pitchFamily="34" charset="0"/>
            <a:cs typeface="Arial" panose="020B0604020202020204" pitchFamily="34" charset="0"/>
          </a:endParaRPr>
        </a:p>
      </dgm:t>
    </dgm:pt>
    <dgm:pt modelId="{A041F5C1-3D1D-477B-A8C8-6316922339BE}" type="parTrans" cxnId="{61A3E6B6-2CDC-4006-BA4A-CB89C430C2B6}">
      <dgm:prSet/>
      <dgm:spPr/>
      <dgm:t>
        <a:bodyPr/>
        <a:lstStyle/>
        <a:p>
          <a:endParaRPr lang="en-US"/>
        </a:p>
      </dgm:t>
    </dgm:pt>
    <dgm:pt modelId="{0AC45E1B-1970-45C0-A4F6-EB9802222B3C}" type="sibTrans" cxnId="{61A3E6B6-2CDC-4006-BA4A-CB89C430C2B6}">
      <dgm:prSet/>
      <dgm:spPr/>
      <dgm:t>
        <a:bodyPr/>
        <a:lstStyle/>
        <a:p>
          <a:endParaRPr lang="en-US"/>
        </a:p>
      </dgm:t>
    </dgm:pt>
    <dgm:pt modelId="{82889D8A-90CF-48CE-AB53-5B90A98E0B56}" type="pres">
      <dgm:prSet presAssocID="{227CE9C8-D208-43A2-AEF4-838666E3CA34}" presName="linear" presStyleCnt="0">
        <dgm:presLayoutVars>
          <dgm:animLvl val="lvl"/>
          <dgm:resizeHandles val="exact"/>
        </dgm:presLayoutVars>
      </dgm:prSet>
      <dgm:spPr/>
    </dgm:pt>
    <dgm:pt modelId="{4116FDF2-180F-440D-87C2-C6783A1E76E9}" type="pres">
      <dgm:prSet presAssocID="{488A10F5-2517-4B2B-A07B-269C53B21ACC}" presName="parentText" presStyleLbl="node1" presStyleIdx="0" presStyleCnt="2">
        <dgm:presLayoutVars>
          <dgm:chMax val="0"/>
          <dgm:bulletEnabled val="1"/>
        </dgm:presLayoutVars>
      </dgm:prSet>
      <dgm:spPr/>
    </dgm:pt>
    <dgm:pt modelId="{7AF6D4E1-BF3D-4173-9037-0BBB71B5EE20}" type="pres">
      <dgm:prSet presAssocID="{050AE282-A14D-4E0C-BCC7-1439B077182E}" presName="spacer" presStyleCnt="0"/>
      <dgm:spPr/>
    </dgm:pt>
    <dgm:pt modelId="{8FE56FD3-1C0B-40CC-A593-B99DC867A39C}" type="pres">
      <dgm:prSet presAssocID="{018B5FD0-DD0B-4AC5-A5D9-27CD453E1F5F}" presName="parentText" presStyleLbl="node1" presStyleIdx="1" presStyleCnt="2">
        <dgm:presLayoutVars>
          <dgm:chMax val="0"/>
          <dgm:bulletEnabled val="1"/>
        </dgm:presLayoutVars>
      </dgm:prSet>
      <dgm:spPr/>
    </dgm:pt>
  </dgm:ptLst>
  <dgm:cxnLst>
    <dgm:cxn modelId="{B1FE4934-9BC4-4971-94AF-F611EAA291A2}" srcId="{227CE9C8-D208-43A2-AEF4-838666E3CA34}" destId="{488A10F5-2517-4B2B-A07B-269C53B21ACC}" srcOrd="0" destOrd="0" parTransId="{46F8CE2F-AEA4-446F-B80E-E2B7F0CC98B2}" sibTransId="{050AE282-A14D-4E0C-BCC7-1439B077182E}"/>
    <dgm:cxn modelId="{37BB798A-4DDB-4B0A-A07E-25FC05A570E1}" type="presOf" srcId="{227CE9C8-D208-43A2-AEF4-838666E3CA34}" destId="{82889D8A-90CF-48CE-AB53-5B90A98E0B56}" srcOrd="0" destOrd="0" presId="urn:microsoft.com/office/officeart/2005/8/layout/vList2"/>
    <dgm:cxn modelId="{61A3E6B6-2CDC-4006-BA4A-CB89C430C2B6}" srcId="{227CE9C8-D208-43A2-AEF4-838666E3CA34}" destId="{018B5FD0-DD0B-4AC5-A5D9-27CD453E1F5F}" srcOrd="1" destOrd="0" parTransId="{A041F5C1-3D1D-477B-A8C8-6316922339BE}" sibTransId="{0AC45E1B-1970-45C0-A4F6-EB9802222B3C}"/>
    <dgm:cxn modelId="{712C59C2-2C1E-4875-8699-E64C82BC3222}" type="presOf" srcId="{488A10F5-2517-4B2B-A07B-269C53B21ACC}" destId="{4116FDF2-180F-440D-87C2-C6783A1E76E9}" srcOrd="0" destOrd="0" presId="urn:microsoft.com/office/officeart/2005/8/layout/vList2"/>
    <dgm:cxn modelId="{EFF122E1-5A3B-4297-AD7A-4703181C4677}" type="presOf" srcId="{018B5FD0-DD0B-4AC5-A5D9-27CD453E1F5F}" destId="{8FE56FD3-1C0B-40CC-A593-B99DC867A39C}" srcOrd="0" destOrd="0" presId="urn:microsoft.com/office/officeart/2005/8/layout/vList2"/>
    <dgm:cxn modelId="{9DC724B7-84BE-49C3-BFB4-8AD86D4C7C6E}" type="presParOf" srcId="{82889D8A-90CF-48CE-AB53-5B90A98E0B56}" destId="{4116FDF2-180F-440D-87C2-C6783A1E76E9}" srcOrd="0" destOrd="0" presId="urn:microsoft.com/office/officeart/2005/8/layout/vList2"/>
    <dgm:cxn modelId="{B8788115-1B56-46A0-B453-A7D7B275FD97}" type="presParOf" srcId="{82889D8A-90CF-48CE-AB53-5B90A98E0B56}" destId="{7AF6D4E1-BF3D-4173-9037-0BBB71B5EE20}" srcOrd="1" destOrd="0" presId="urn:microsoft.com/office/officeart/2005/8/layout/vList2"/>
    <dgm:cxn modelId="{B44C52D2-4844-4E11-8942-D8EB6E37A6B0}" type="presParOf" srcId="{82889D8A-90CF-48CE-AB53-5B90A98E0B56}" destId="{8FE56FD3-1C0B-40CC-A593-B99DC867A39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3D7E94A-7D3F-4E3F-9332-8C05A1BB0B5B}"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DADAC7D0-BAEA-400F-B7E2-831011194AE3}">
      <dgm:prSet custT="1"/>
      <dgm:spPr/>
      <dgm:t>
        <a:bodyPr/>
        <a:lstStyle/>
        <a:p>
          <a:r>
            <a:rPr lang="en-US" sz="1800" b="1" dirty="0">
              <a:latin typeface="Arial" panose="020B0604020202020204" pitchFamily="34" charset="0"/>
              <a:cs typeface="Arial" panose="020B0604020202020204" pitchFamily="34" charset="0"/>
            </a:rPr>
            <a:t>It is recommended that the investigator inform the subject’s primary physician about the subject’s participation in the trial if the subject has a primary physician and if the subject agrees to the primary physician being informed</a:t>
          </a:r>
          <a:endParaRPr lang="en-US" sz="1800" dirty="0">
            <a:latin typeface="Arial" panose="020B0604020202020204" pitchFamily="34" charset="0"/>
            <a:cs typeface="Arial" panose="020B0604020202020204" pitchFamily="34" charset="0"/>
          </a:endParaRPr>
        </a:p>
      </dgm:t>
    </dgm:pt>
    <dgm:pt modelId="{5C88D5F2-3171-40E8-BBDE-B1AA4ABF67F1}" type="parTrans" cxnId="{F4F74141-5A5B-47B7-AEF7-2F67BB35BF45}">
      <dgm:prSet/>
      <dgm:spPr/>
      <dgm:t>
        <a:bodyPr/>
        <a:lstStyle/>
        <a:p>
          <a:endParaRPr lang="en-US"/>
        </a:p>
      </dgm:t>
    </dgm:pt>
    <dgm:pt modelId="{73CEA378-6C62-40E9-97A3-1C2C84D8B9BF}" type="sibTrans" cxnId="{F4F74141-5A5B-47B7-AEF7-2F67BB35BF45}">
      <dgm:prSet/>
      <dgm:spPr/>
      <dgm:t>
        <a:bodyPr/>
        <a:lstStyle/>
        <a:p>
          <a:endParaRPr lang="en-US"/>
        </a:p>
      </dgm:t>
    </dgm:pt>
    <dgm:pt modelId="{20EAFF52-DCFF-4405-B3E9-33F865344091}">
      <dgm:prSet custT="1"/>
      <dgm:spPr/>
      <dgm:t>
        <a:bodyPr/>
        <a:lstStyle/>
        <a:p>
          <a:r>
            <a:rPr lang="en-US" sz="1800" b="1">
              <a:latin typeface="Arial" panose="020B0604020202020204" pitchFamily="34" charset="0"/>
              <a:cs typeface="Arial" panose="020B0604020202020204" pitchFamily="34" charset="0"/>
            </a:rPr>
            <a:t>Although a subject is not obliged to give his/her reason(s) for withdrawing prematurely from a trial, the investigator should make a reasonable effort to ascertain the reason(s), while fully respecting the subject’s rights</a:t>
          </a:r>
          <a:endParaRPr lang="en-US" sz="1800">
            <a:latin typeface="Arial" panose="020B0604020202020204" pitchFamily="34" charset="0"/>
            <a:cs typeface="Arial" panose="020B0604020202020204" pitchFamily="34" charset="0"/>
          </a:endParaRPr>
        </a:p>
      </dgm:t>
    </dgm:pt>
    <dgm:pt modelId="{743E1E4D-48C2-4CB4-A7D7-2AF24EC19B74}" type="parTrans" cxnId="{9342103F-FDCF-49B1-A050-A64F258D62A1}">
      <dgm:prSet/>
      <dgm:spPr/>
      <dgm:t>
        <a:bodyPr/>
        <a:lstStyle/>
        <a:p>
          <a:endParaRPr lang="en-US"/>
        </a:p>
      </dgm:t>
    </dgm:pt>
    <dgm:pt modelId="{B68432A3-5B61-49E6-9C0B-E13528A47F25}" type="sibTrans" cxnId="{9342103F-FDCF-49B1-A050-A64F258D62A1}">
      <dgm:prSet/>
      <dgm:spPr/>
      <dgm:t>
        <a:bodyPr/>
        <a:lstStyle/>
        <a:p>
          <a:endParaRPr lang="en-US"/>
        </a:p>
      </dgm:t>
    </dgm:pt>
    <dgm:pt modelId="{2F662294-AFE5-455A-BCA9-D59AFAB12E10}" type="pres">
      <dgm:prSet presAssocID="{33D7E94A-7D3F-4E3F-9332-8C05A1BB0B5B}" presName="linear" presStyleCnt="0">
        <dgm:presLayoutVars>
          <dgm:animLvl val="lvl"/>
          <dgm:resizeHandles val="exact"/>
        </dgm:presLayoutVars>
      </dgm:prSet>
      <dgm:spPr/>
    </dgm:pt>
    <dgm:pt modelId="{F52D1B77-35D5-40DF-8FEB-C98B81298977}" type="pres">
      <dgm:prSet presAssocID="{DADAC7D0-BAEA-400F-B7E2-831011194AE3}" presName="parentText" presStyleLbl="node1" presStyleIdx="0" presStyleCnt="2">
        <dgm:presLayoutVars>
          <dgm:chMax val="0"/>
          <dgm:bulletEnabled val="1"/>
        </dgm:presLayoutVars>
      </dgm:prSet>
      <dgm:spPr/>
    </dgm:pt>
    <dgm:pt modelId="{D769E161-CF0F-4909-A77D-A21388FE20DB}" type="pres">
      <dgm:prSet presAssocID="{73CEA378-6C62-40E9-97A3-1C2C84D8B9BF}" presName="spacer" presStyleCnt="0"/>
      <dgm:spPr/>
    </dgm:pt>
    <dgm:pt modelId="{F7E733A3-5241-46E2-8D76-88F99163267F}" type="pres">
      <dgm:prSet presAssocID="{20EAFF52-DCFF-4405-B3E9-33F865344091}" presName="parentText" presStyleLbl="node1" presStyleIdx="1" presStyleCnt="2">
        <dgm:presLayoutVars>
          <dgm:chMax val="0"/>
          <dgm:bulletEnabled val="1"/>
        </dgm:presLayoutVars>
      </dgm:prSet>
      <dgm:spPr/>
    </dgm:pt>
  </dgm:ptLst>
  <dgm:cxnLst>
    <dgm:cxn modelId="{8EA67433-A242-43AD-989D-5AC32DAD680D}" type="presOf" srcId="{20EAFF52-DCFF-4405-B3E9-33F865344091}" destId="{F7E733A3-5241-46E2-8D76-88F99163267F}" srcOrd="0" destOrd="0" presId="urn:microsoft.com/office/officeart/2005/8/layout/vList2"/>
    <dgm:cxn modelId="{9342103F-FDCF-49B1-A050-A64F258D62A1}" srcId="{33D7E94A-7D3F-4E3F-9332-8C05A1BB0B5B}" destId="{20EAFF52-DCFF-4405-B3E9-33F865344091}" srcOrd="1" destOrd="0" parTransId="{743E1E4D-48C2-4CB4-A7D7-2AF24EC19B74}" sibTransId="{B68432A3-5B61-49E6-9C0B-E13528A47F25}"/>
    <dgm:cxn modelId="{F4F74141-5A5B-47B7-AEF7-2F67BB35BF45}" srcId="{33D7E94A-7D3F-4E3F-9332-8C05A1BB0B5B}" destId="{DADAC7D0-BAEA-400F-B7E2-831011194AE3}" srcOrd="0" destOrd="0" parTransId="{5C88D5F2-3171-40E8-BBDE-B1AA4ABF67F1}" sibTransId="{73CEA378-6C62-40E9-97A3-1C2C84D8B9BF}"/>
    <dgm:cxn modelId="{0F47C3B2-4098-45D3-9541-392A27E3FFE4}" type="presOf" srcId="{DADAC7D0-BAEA-400F-B7E2-831011194AE3}" destId="{F52D1B77-35D5-40DF-8FEB-C98B81298977}" srcOrd="0" destOrd="0" presId="urn:microsoft.com/office/officeart/2005/8/layout/vList2"/>
    <dgm:cxn modelId="{965ABCC6-4B30-4A39-91CB-601BBBB912D3}" type="presOf" srcId="{33D7E94A-7D3F-4E3F-9332-8C05A1BB0B5B}" destId="{2F662294-AFE5-455A-BCA9-D59AFAB12E10}" srcOrd="0" destOrd="0" presId="urn:microsoft.com/office/officeart/2005/8/layout/vList2"/>
    <dgm:cxn modelId="{72A1FCE5-1316-4C08-9632-B0C6AA058F9D}" type="presParOf" srcId="{2F662294-AFE5-455A-BCA9-D59AFAB12E10}" destId="{F52D1B77-35D5-40DF-8FEB-C98B81298977}" srcOrd="0" destOrd="0" presId="urn:microsoft.com/office/officeart/2005/8/layout/vList2"/>
    <dgm:cxn modelId="{FE7D7C49-62B2-40AD-9368-7D4540D8ED98}" type="presParOf" srcId="{2F662294-AFE5-455A-BCA9-D59AFAB12E10}" destId="{D769E161-CF0F-4909-A77D-A21388FE20DB}" srcOrd="1" destOrd="0" presId="urn:microsoft.com/office/officeart/2005/8/layout/vList2"/>
    <dgm:cxn modelId="{C1668A81-DC29-4745-8910-ABFEA3F1969A}" type="presParOf" srcId="{2F662294-AFE5-455A-BCA9-D59AFAB12E10}" destId="{F7E733A3-5241-46E2-8D76-88F99163267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6E3BC11-5562-40D9-B670-B127AEFE6521}"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A264CAC7-C179-499D-B550-765B34725739}">
      <dgm:prSet custT="1"/>
      <dgm:spPr/>
      <dgm:t>
        <a:bodyPr/>
        <a:lstStyle/>
        <a:p>
          <a:r>
            <a:rPr lang="en-US" sz="1800" b="1" dirty="0">
              <a:latin typeface="Arial" panose="020B0604020202020204" pitchFamily="34" charset="0"/>
              <a:cs typeface="Arial" panose="020B0604020202020204" pitchFamily="34" charset="0"/>
            </a:rPr>
            <a:t>Before initiating a trial, the investigator/institution should have written and dated approval/favorable opinion from the IRB/IEC for the trial protocol, written informed consent form, consent form updates, subject recruitment procedures (e.g., advertisements), and any other written information to be provided to subjects</a:t>
          </a:r>
          <a:endParaRPr lang="en-US" sz="1800" dirty="0">
            <a:latin typeface="Arial" panose="020B0604020202020204" pitchFamily="34" charset="0"/>
            <a:cs typeface="Arial" panose="020B0604020202020204" pitchFamily="34" charset="0"/>
          </a:endParaRPr>
        </a:p>
      </dgm:t>
    </dgm:pt>
    <dgm:pt modelId="{85D07E00-6F47-4768-8A87-9DB33D682F9B}" type="parTrans" cxnId="{5419B0C9-D7E5-4AA5-BA93-DBAB288A8E31}">
      <dgm:prSet/>
      <dgm:spPr/>
      <dgm:t>
        <a:bodyPr/>
        <a:lstStyle/>
        <a:p>
          <a:endParaRPr lang="en-US"/>
        </a:p>
      </dgm:t>
    </dgm:pt>
    <dgm:pt modelId="{01F4470D-F9CB-431F-8FDF-4581C4767EF9}" type="sibTrans" cxnId="{5419B0C9-D7E5-4AA5-BA93-DBAB288A8E31}">
      <dgm:prSet/>
      <dgm:spPr/>
      <dgm:t>
        <a:bodyPr/>
        <a:lstStyle/>
        <a:p>
          <a:endParaRPr lang="en-US"/>
        </a:p>
      </dgm:t>
    </dgm:pt>
    <dgm:pt modelId="{234E7F0B-AB1A-4D58-A14C-19B5C970C65C}">
      <dgm:prSet custT="1"/>
      <dgm:spPr/>
      <dgm:t>
        <a:bodyPr/>
        <a:lstStyle/>
        <a:p>
          <a:r>
            <a:rPr lang="en-US" sz="1800" b="1">
              <a:latin typeface="Arial" panose="020B0604020202020204" pitchFamily="34" charset="0"/>
              <a:cs typeface="Arial" panose="020B0604020202020204" pitchFamily="34" charset="0"/>
            </a:rPr>
            <a:t>As part of the investigator’s/institution’s written application to the IRB/IEC, the investigator/institution should provide the IRB/IEC with a current copy of the Investigator’s Brochure. If the Investigator’s Brochure is updated during the trial, the investigator/institution should supply a copy of the updated Investigator’s Brochure to the IRB/IEC</a:t>
          </a:r>
          <a:endParaRPr lang="en-US" sz="1800">
            <a:latin typeface="Arial" panose="020B0604020202020204" pitchFamily="34" charset="0"/>
            <a:cs typeface="Arial" panose="020B0604020202020204" pitchFamily="34" charset="0"/>
          </a:endParaRPr>
        </a:p>
      </dgm:t>
    </dgm:pt>
    <dgm:pt modelId="{15EF1973-8C24-47F7-ACA0-3893EE085648}" type="parTrans" cxnId="{F60108D4-57BD-47FB-A77A-6253299168BA}">
      <dgm:prSet/>
      <dgm:spPr/>
      <dgm:t>
        <a:bodyPr/>
        <a:lstStyle/>
        <a:p>
          <a:endParaRPr lang="en-US"/>
        </a:p>
      </dgm:t>
    </dgm:pt>
    <dgm:pt modelId="{5423B4C3-5038-48F5-98D0-89A30A6DC3C7}" type="sibTrans" cxnId="{F60108D4-57BD-47FB-A77A-6253299168BA}">
      <dgm:prSet/>
      <dgm:spPr/>
      <dgm:t>
        <a:bodyPr/>
        <a:lstStyle/>
        <a:p>
          <a:endParaRPr lang="en-US"/>
        </a:p>
      </dgm:t>
    </dgm:pt>
    <dgm:pt modelId="{FCA67830-AF92-476D-B867-9E7B0C8DFD10}">
      <dgm:prSet custT="1"/>
      <dgm:spPr/>
      <dgm:t>
        <a:bodyPr/>
        <a:lstStyle/>
        <a:p>
          <a:r>
            <a:rPr lang="en-US" sz="1800" b="1">
              <a:latin typeface="Arial" panose="020B0604020202020204" pitchFamily="34" charset="0"/>
              <a:cs typeface="Arial" panose="020B0604020202020204" pitchFamily="34" charset="0"/>
            </a:rPr>
            <a:t>During the trial the investigator/institution should provide to the IRB/IEC all documents subject to review</a:t>
          </a:r>
          <a:endParaRPr lang="en-US" sz="1800">
            <a:latin typeface="Arial" panose="020B0604020202020204" pitchFamily="34" charset="0"/>
            <a:cs typeface="Arial" panose="020B0604020202020204" pitchFamily="34" charset="0"/>
          </a:endParaRPr>
        </a:p>
      </dgm:t>
    </dgm:pt>
    <dgm:pt modelId="{5F561770-61E1-4234-BB22-F4103C587D01}" type="parTrans" cxnId="{E0E38D0F-909B-40D0-9C1D-854538BB0183}">
      <dgm:prSet/>
      <dgm:spPr/>
      <dgm:t>
        <a:bodyPr/>
        <a:lstStyle/>
        <a:p>
          <a:endParaRPr lang="en-US"/>
        </a:p>
      </dgm:t>
    </dgm:pt>
    <dgm:pt modelId="{F4730B90-E9C6-403C-8C9D-9DF226CBD074}" type="sibTrans" cxnId="{E0E38D0F-909B-40D0-9C1D-854538BB0183}">
      <dgm:prSet/>
      <dgm:spPr/>
      <dgm:t>
        <a:bodyPr/>
        <a:lstStyle/>
        <a:p>
          <a:endParaRPr lang="en-US"/>
        </a:p>
      </dgm:t>
    </dgm:pt>
    <dgm:pt modelId="{FD6FD8EC-77CC-4DF2-AEEA-7BBFF9D86850}" type="pres">
      <dgm:prSet presAssocID="{96E3BC11-5562-40D9-B670-B127AEFE6521}" presName="linear" presStyleCnt="0">
        <dgm:presLayoutVars>
          <dgm:animLvl val="lvl"/>
          <dgm:resizeHandles val="exact"/>
        </dgm:presLayoutVars>
      </dgm:prSet>
      <dgm:spPr/>
    </dgm:pt>
    <dgm:pt modelId="{70392572-26B2-4A1D-B965-5ABF4039F6C0}" type="pres">
      <dgm:prSet presAssocID="{A264CAC7-C179-499D-B550-765B34725739}" presName="parentText" presStyleLbl="node1" presStyleIdx="0" presStyleCnt="3">
        <dgm:presLayoutVars>
          <dgm:chMax val="0"/>
          <dgm:bulletEnabled val="1"/>
        </dgm:presLayoutVars>
      </dgm:prSet>
      <dgm:spPr/>
    </dgm:pt>
    <dgm:pt modelId="{60A4E6F2-C7B4-4F0D-8F69-9B17E3724AFC}" type="pres">
      <dgm:prSet presAssocID="{01F4470D-F9CB-431F-8FDF-4581C4767EF9}" presName="spacer" presStyleCnt="0"/>
      <dgm:spPr/>
    </dgm:pt>
    <dgm:pt modelId="{7BEACD84-BF1A-465B-86AF-A0A2E01AD148}" type="pres">
      <dgm:prSet presAssocID="{234E7F0B-AB1A-4D58-A14C-19B5C970C65C}" presName="parentText" presStyleLbl="node1" presStyleIdx="1" presStyleCnt="3">
        <dgm:presLayoutVars>
          <dgm:chMax val="0"/>
          <dgm:bulletEnabled val="1"/>
        </dgm:presLayoutVars>
      </dgm:prSet>
      <dgm:spPr/>
    </dgm:pt>
    <dgm:pt modelId="{B3DD835C-3E56-4BD8-88AA-FCAD8B0423B0}" type="pres">
      <dgm:prSet presAssocID="{5423B4C3-5038-48F5-98D0-89A30A6DC3C7}" presName="spacer" presStyleCnt="0"/>
      <dgm:spPr/>
    </dgm:pt>
    <dgm:pt modelId="{0511E5E8-6A89-4FED-81A7-F127B01A8C5F}" type="pres">
      <dgm:prSet presAssocID="{FCA67830-AF92-476D-B867-9E7B0C8DFD10}" presName="parentText" presStyleLbl="node1" presStyleIdx="2" presStyleCnt="3">
        <dgm:presLayoutVars>
          <dgm:chMax val="0"/>
          <dgm:bulletEnabled val="1"/>
        </dgm:presLayoutVars>
      </dgm:prSet>
      <dgm:spPr/>
    </dgm:pt>
  </dgm:ptLst>
  <dgm:cxnLst>
    <dgm:cxn modelId="{817E4804-2822-4534-A0F9-64A2AD28BEFD}" type="presOf" srcId="{FCA67830-AF92-476D-B867-9E7B0C8DFD10}" destId="{0511E5E8-6A89-4FED-81A7-F127B01A8C5F}" srcOrd="0" destOrd="0" presId="urn:microsoft.com/office/officeart/2005/8/layout/vList2"/>
    <dgm:cxn modelId="{E0E38D0F-909B-40D0-9C1D-854538BB0183}" srcId="{96E3BC11-5562-40D9-B670-B127AEFE6521}" destId="{FCA67830-AF92-476D-B867-9E7B0C8DFD10}" srcOrd="2" destOrd="0" parTransId="{5F561770-61E1-4234-BB22-F4103C587D01}" sibTransId="{F4730B90-E9C6-403C-8C9D-9DF226CBD074}"/>
    <dgm:cxn modelId="{CD13F158-1812-4906-985C-CE4D1FCB6F9C}" type="presOf" srcId="{96E3BC11-5562-40D9-B670-B127AEFE6521}" destId="{FD6FD8EC-77CC-4DF2-AEEA-7BBFF9D86850}" srcOrd="0" destOrd="0" presId="urn:microsoft.com/office/officeart/2005/8/layout/vList2"/>
    <dgm:cxn modelId="{226CE6C8-D5A3-4B4C-9BD2-9FCB1303AA02}" type="presOf" srcId="{A264CAC7-C179-499D-B550-765B34725739}" destId="{70392572-26B2-4A1D-B965-5ABF4039F6C0}" srcOrd="0" destOrd="0" presId="urn:microsoft.com/office/officeart/2005/8/layout/vList2"/>
    <dgm:cxn modelId="{5419B0C9-D7E5-4AA5-BA93-DBAB288A8E31}" srcId="{96E3BC11-5562-40D9-B670-B127AEFE6521}" destId="{A264CAC7-C179-499D-B550-765B34725739}" srcOrd="0" destOrd="0" parTransId="{85D07E00-6F47-4768-8A87-9DB33D682F9B}" sibTransId="{01F4470D-F9CB-431F-8FDF-4581C4767EF9}"/>
    <dgm:cxn modelId="{F60108D4-57BD-47FB-A77A-6253299168BA}" srcId="{96E3BC11-5562-40D9-B670-B127AEFE6521}" destId="{234E7F0B-AB1A-4D58-A14C-19B5C970C65C}" srcOrd="1" destOrd="0" parTransId="{15EF1973-8C24-47F7-ACA0-3893EE085648}" sibTransId="{5423B4C3-5038-48F5-98D0-89A30A6DC3C7}"/>
    <dgm:cxn modelId="{AE9D0DE8-F5BE-4B5B-89BD-DD8863CCFC34}" type="presOf" srcId="{234E7F0B-AB1A-4D58-A14C-19B5C970C65C}" destId="{7BEACD84-BF1A-465B-86AF-A0A2E01AD148}" srcOrd="0" destOrd="0" presId="urn:microsoft.com/office/officeart/2005/8/layout/vList2"/>
    <dgm:cxn modelId="{850EBA2D-39FA-4BED-928D-4A72A77B6DBA}" type="presParOf" srcId="{FD6FD8EC-77CC-4DF2-AEEA-7BBFF9D86850}" destId="{70392572-26B2-4A1D-B965-5ABF4039F6C0}" srcOrd="0" destOrd="0" presId="urn:microsoft.com/office/officeart/2005/8/layout/vList2"/>
    <dgm:cxn modelId="{DDD04EE1-2FCE-41E7-BDD5-70EE39869BB5}" type="presParOf" srcId="{FD6FD8EC-77CC-4DF2-AEEA-7BBFF9D86850}" destId="{60A4E6F2-C7B4-4F0D-8F69-9B17E3724AFC}" srcOrd="1" destOrd="0" presId="urn:microsoft.com/office/officeart/2005/8/layout/vList2"/>
    <dgm:cxn modelId="{3B9E43CA-BF61-4CFD-B296-A279F20CB593}" type="presParOf" srcId="{FD6FD8EC-77CC-4DF2-AEEA-7BBFF9D86850}" destId="{7BEACD84-BF1A-465B-86AF-A0A2E01AD148}" srcOrd="2" destOrd="0" presId="urn:microsoft.com/office/officeart/2005/8/layout/vList2"/>
    <dgm:cxn modelId="{74459E9D-E4D2-40D4-96AF-048075F5B874}" type="presParOf" srcId="{FD6FD8EC-77CC-4DF2-AEEA-7BBFF9D86850}" destId="{B3DD835C-3E56-4BD8-88AA-FCAD8B0423B0}" srcOrd="3" destOrd="0" presId="urn:microsoft.com/office/officeart/2005/8/layout/vList2"/>
    <dgm:cxn modelId="{50578313-F986-4938-9D55-67D49F85A566}" type="presParOf" srcId="{FD6FD8EC-77CC-4DF2-AEEA-7BBFF9D86850}" destId="{0511E5E8-6A89-4FED-81A7-F127B01A8C5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07750-F654-497F-A09B-9B0FAA00B002}">
      <dsp:nvSpPr>
        <dsp:cNvPr id="0" name=""/>
        <dsp:cNvSpPr/>
      </dsp:nvSpPr>
      <dsp:spPr>
        <a:xfrm>
          <a:off x="0" y="607"/>
          <a:ext cx="6628804" cy="142239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1B71E3-E8B5-4E61-9622-3FD4D4D26A0F}">
      <dsp:nvSpPr>
        <dsp:cNvPr id="0" name=""/>
        <dsp:cNvSpPr/>
      </dsp:nvSpPr>
      <dsp:spPr>
        <a:xfrm>
          <a:off x="430272" y="320645"/>
          <a:ext cx="782314" cy="7823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A0CD819-AFED-4DAA-A151-E55A124E0B77}">
      <dsp:nvSpPr>
        <dsp:cNvPr id="0" name=""/>
        <dsp:cNvSpPr/>
      </dsp:nvSpPr>
      <dsp:spPr>
        <a:xfrm>
          <a:off x="1642860" y="607"/>
          <a:ext cx="4985943" cy="142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536" tIns="150536" rIns="150536" bIns="150536" numCol="1" spcCol="1270" anchor="ctr" anchorCtr="0">
          <a:noAutofit/>
        </a:bodyPr>
        <a:lstStyle/>
        <a:p>
          <a:pPr marL="0" lvl="0" indent="0" algn="l" defTabSz="933450">
            <a:lnSpc>
              <a:spcPct val="90000"/>
            </a:lnSpc>
            <a:spcBef>
              <a:spcPct val="0"/>
            </a:spcBef>
            <a:spcAft>
              <a:spcPct val="35000"/>
            </a:spcAft>
            <a:buNone/>
          </a:pPr>
          <a:r>
            <a:rPr lang="en-US" sz="2100" b="1" kern="1200" dirty="0">
              <a:latin typeface="Arial" panose="020B0604020202020204" pitchFamily="34" charset="0"/>
              <a:cs typeface="Arial" panose="020B0604020202020204" pitchFamily="34" charset="0"/>
            </a:rPr>
            <a:t>Investigator’s Responsibilities</a:t>
          </a:r>
          <a:endParaRPr lang="en-US" sz="2100" kern="1200" dirty="0">
            <a:latin typeface="Arial" panose="020B0604020202020204" pitchFamily="34" charset="0"/>
            <a:cs typeface="Arial" panose="020B0604020202020204" pitchFamily="34" charset="0"/>
          </a:endParaRPr>
        </a:p>
      </dsp:txBody>
      <dsp:txXfrm>
        <a:off x="1642860" y="607"/>
        <a:ext cx="4985943" cy="1422390"/>
      </dsp:txXfrm>
    </dsp:sp>
    <dsp:sp modelId="{8B34FEFF-C343-469B-B7C0-50D2F8B22F3F}">
      <dsp:nvSpPr>
        <dsp:cNvPr id="0" name=""/>
        <dsp:cNvSpPr/>
      </dsp:nvSpPr>
      <dsp:spPr>
        <a:xfrm>
          <a:off x="0" y="1778595"/>
          <a:ext cx="6628804" cy="142239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CDA84E-CA35-4AC7-87B0-65C9E63FEB90}">
      <dsp:nvSpPr>
        <dsp:cNvPr id="0" name=""/>
        <dsp:cNvSpPr/>
      </dsp:nvSpPr>
      <dsp:spPr>
        <a:xfrm>
          <a:off x="430272" y="2098633"/>
          <a:ext cx="782314" cy="7823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0B756D3-FD8D-4074-8180-B096AF5984C9}">
      <dsp:nvSpPr>
        <dsp:cNvPr id="0" name=""/>
        <dsp:cNvSpPr/>
      </dsp:nvSpPr>
      <dsp:spPr>
        <a:xfrm>
          <a:off x="1642860" y="1778595"/>
          <a:ext cx="4985943" cy="142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536" tIns="150536" rIns="150536" bIns="150536" numCol="1" spcCol="1270" anchor="ctr" anchorCtr="0">
          <a:noAutofit/>
        </a:bodyPr>
        <a:lstStyle/>
        <a:p>
          <a:pPr marL="0" lvl="0" indent="0" algn="l" defTabSz="933450">
            <a:lnSpc>
              <a:spcPct val="90000"/>
            </a:lnSpc>
            <a:spcBef>
              <a:spcPct val="0"/>
            </a:spcBef>
            <a:spcAft>
              <a:spcPct val="35000"/>
            </a:spcAft>
            <a:buNone/>
          </a:pPr>
          <a:r>
            <a:rPr lang="en-US" sz="2100" b="1" kern="1200" dirty="0">
              <a:latin typeface="Arial" panose="020B0604020202020204" pitchFamily="34" charset="0"/>
              <a:cs typeface="Arial" panose="020B0604020202020204" pitchFamily="34" charset="0"/>
            </a:rPr>
            <a:t>Sponsor’s Responsibilities</a:t>
          </a:r>
          <a:endParaRPr lang="en-US" sz="2100" kern="1200" dirty="0">
            <a:latin typeface="Arial" panose="020B0604020202020204" pitchFamily="34" charset="0"/>
            <a:cs typeface="Arial" panose="020B0604020202020204" pitchFamily="34" charset="0"/>
          </a:endParaRPr>
        </a:p>
      </dsp:txBody>
      <dsp:txXfrm>
        <a:off x="1642860" y="1778595"/>
        <a:ext cx="4985943" cy="1422390"/>
      </dsp:txXfrm>
    </dsp:sp>
    <dsp:sp modelId="{B98C7471-C99C-4024-A94A-116FBDC50A55}">
      <dsp:nvSpPr>
        <dsp:cNvPr id="0" name=""/>
        <dsp:cNvSpPr/>
      </dsp:nvSpPr>
      <dsp:spPr>
        <a:xfrm>
          <a:off x="0" y="3556583"/>
          <a:ext cx="6628804" cy="142239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49D9A8-E5FB-4F83-B6F1-704EA590E0D4}">
      <dsp:nvSpPr>
        <dsp:cNvPr id="0" name=""/>
        <dsp:cNvSpPr/>
      </dsp:nvSpPr>
      <dsp:spPr>
        <a:xfrm>
          <a:off x="430272" y="3876620"/>
          <a:ext cx="782314" cy="7823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851E5F2-CA95-43B4-9D3C-27B78DB9DED9}">
      <dsp:nvSpPr>
        <dsp:cNvPr id="0" name=""/>
        <dsp:cNvSpPr/>
      </dsp:nvSpPr>
      <dsp:spPr>
        <a:xfrm>
          <a:off x="1642860" y="3556583"/>
          <a:ext cx="2982961" cy="142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536" tIns="150536" rIns="150536" bIns="150536" numCol="1" spcCol="1270" anchor="ctr" anchorCtr="0">
          <a:noAutofit/>
        </a:bodyPr>
        <a:lstStyle/>
        <a:p>
          <a:pPr marL="0" lvl="0" indent="0" algn="l" defTabSz="933450">
            <a:lnSpc>
              <a:spcPct val="90000"/>
            </a:lnSpc>
            <a:spcBef>
              <a:spcPct val="0"/>
            </a:spcBef>
            <a:spcAft>
              <a:spcPct val="35000"/>
            </a:spcAft>
            <a:buNone/>
          </a:pPr>
          <a:r>
            <a:rPr lang="en-US" sz="2100" b="1" kern="1200" dirty="0">
              <a:latin typeface="Arial" panose="020B0604020202020204" pitchFamily="34" charset="0"/>
              <a:cs typeface="Arial" panose="020B0604020202020204" pitchFamily="34" charset="0"/>
            </a:rPr>
            <a:t>According to the following regulations and guidance</a:t>
          </a:r>
          <a:endParaRPr lang="en-US" sz="2100" kern="1200" dirty="0">
            <a:latin typeface="Arial" panose="020B0604020202020204" pitchFamily="34" charset="0"/>
            <a:cs typeface="Arial" panose="020B0604020202020204" pitchFamily="34" charset="0"/>
          </a:endParaRPr>
        </a:p>
      </dsp:txBody>
      <dsp:txXfrm>
        <a:off x="1642860" y="3556583"/>
        <a:ext cx="2982961" cy="1422390"/>
      </dsp:txXfrm>
    </dsp:sp>
    <dsp:sp modelId="{6EFFD03C-478C-43B2-A61C-489C13F1FE8A}">
      <dsp:nvSpPr>
        <dsp:cNvPr id="0" name=""/>
        <dsp:cNvSpPr/>
      </dsp:nvSpPr>
      <dsp:spPr>
        <a:xfrm>
          <a:off x="4625822" y="3556583"/>
          <a:ext cx="2002981" cy="142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536" tIns="150536" rIns="150536" bIns="150536" numCol="1" spcCol="1270" anchor="ctr" anchorCtr="0">
          <a:noAutofit/>
        </a:bodyPr>
        <a:lstStyle/>
        <a:p>
          <a:pPr marL="0" lvl="0" indent="0" algn="l" defTabSz="711200">
            <a:lnSpc>
              <a:spcPct val="90000"/>
            </a:lnSpc>
            <a:spcBef>
              <a:spcPct val="0"/>
            </a:spcBef>
            <a:spcAft>
              <a:spcPct val="35000"/>
            </a:spcAft>
            <a:buNone/>
          </a:pPr>
          <a:r>
            <a:rPr lang="en-US" sz="1600" b="1" kern="1200" dirty="0">
              <a:latin typeface="Arial" panose="020B0604020202020204" pitchFamily="34" charset="0"/>
              <a:cs typeface="Arial" panose="020B0604020202020204" pitchFamily="34" charset="0"/>
            </a:rPr>
            <a:t>ICH GCP E6 (R2)</a:t>
          </a:r>
          <a:endParaRPr lang="en-US" sz="1600" kern="1200" dirty="0">
            <a:latin typeface="Arial" panose="020B0604020202020204" pitchFamily="34" charset="0"/>
            <a:cs typeface="Arial" panose="020B0604020202020204" pitchFamily="34" charset="0"/>
          </a:endParaRPr>
        </a:p>
        <a:p>
          <a:pPr marL="0" lvl="0" indent="0" algn="l" defTabSz="711200">
            <a:lnSpc>
              <a:spcPct val="90000"/>
            </a:lnSpc>
            <a:spcBef>
              <a:spcPct val="0"/>
            </a:spcBef>
            <a:spcAft>
              <a:spcPct val="35000"/>
            </a:spcAft>
            <a:buNone/>
          </a:pPr>
          <a:r>
            <a:rPr lang="en-US" sz="1600" b="1" kern="1200" dirty="0">
              <a:latin typeface="Arial" panose="020B0604020202020204" pitchFamily="34" charset="0"/>
              <a:cs typeface="Arial" panose="020B0604020202020204" pitchFamily="34" charset="0"/>
            </a:rPr>
            <a:t>21 CFR 312 </a:t>
          </a:r>
        </a:p>
      </dsp:txBody>
      <dsp:txXfrm>
        <a:off x="4625822" y="3556583"/>
        <a:ext cx="2002981" cy="142239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F6857F-7006-45A2-A046-A7184DCB1750}">
      <dsp:nvSpPr>
        <dsp:cNvPr id="0" name=""/>
        <dsp:cNvSpPr/>
      </dsp:nvSpPr>
      <dsp:spPr>
        <a:xfrm>
          <a:off x="0" y="816243"/>
          <a:ext cx="6628804" cy="2519156"/>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The investigator/institution should conduct the trial in compliance with the protocol agreed to by the sponsor and, if required, by the regulatory authority(</a:t>
          </a:r>
          <a:r>
            <a:rPr lang="en-US" sz="1800" b="1" kern="1200" dirty="0" err="1">
              <a:latin typeface="Arial" panose="020B0604020202020204" pitchFamily="34" charset="0"/>
              <a:cs typeface="Arial" panose="020B0604020202020204" pitchFamily="34" charset="0"/>
            </a:rPr>
            <a:t>ies</a:t>
          </a:r>
          <a:r>
            <a:rPr lang="en-US" sz="1800" b="1" kern="1200" dirty="0">
              <a:latin typeface="Arial" panose="020B0604020202020204" pitchFamily="34" charset="0"/>
              <a:cs typeface="Arial" panose="020B0604020202020204" pitchFamily="34" charset="0"/>
            </a:rPr>
            <a:t>), and which was given approval/favorable opinion by the IRB/IEC. The investigator/institution and the sponsor should sign the protocol, or an alternative contract, to confirm agreement</a:t>
          </a:r>
          <a:endParaRPr lang="en-US" sz="1800" kern="1200" dirty="0">
            <a:latin typeface="Arial" panose="020B0604020202020204" pitchFamily="34" charset="0"/>
            <a:cs typeface="Arial" panose="020B0604020202020204" pitchFamily="34" charset="0"/>
          </a:endParaRPr>
        </a:p>
      </dsp:txBody>
      <dsp:txXfrm>
        <a:off x="122975" y="939218"/>
        <a:ext cx="6382854" cy="2273206"/>
      </dsp:txXfrm>
    </dsp:sp>
    <dsp:sp modelId="{DD2F7143-1F0E-4400-A507-BB3384AA7E85}">
      <dsp:nvSpPr>
        <dsp:cNvPr id="0" name=""/>
        <dsp:cNvSpPr/>
      </dsp:nvSpPr>
      <dsp:spPr>
        <a:xfrm>
          <a:off x="0" y="3522599"/>
          <a:ext cx="6628804" cy="2519156"/>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The investigator should not implement any deviation from, or changes of, the protocol without agreement by the sponsor and prior review and documented approval/favorable opinion from the IRB/IEC of an amendment, except where necessary to eliminate an immediate hazard(s) to trial subjects, or when the change(s) involves only logistical or administrative aspects of the trial (e.g., change in monitor(s), change of telephone number(s))</a:t>
          </a:r>
          <a:endParaRPr lang="en-US" sz="1800" kern="1200">
            <a:latin typeface="Arial" panose="020B0604020202020204" pitchFamily="34" charset="0"/>
            <a:cs typeface="Arial" panose="020B0604020202020204" pitchFamily="34" charset="0"/>
          </a:endParaRPr>
        </a:p>
      </dsp:txBody>
      <dsp:txXfrm>
        <a:off x="122975" y="3645574"/>
        <a:ext cx="6382854" cy="227320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77E6B1-0A62-4FB9-8325-E5D89A3AE861}">
      <dsp:nvSpPr>
        <dsp:cNvPr id="0" name=""/>
        <dsp:cNvSpPr/>
      </dsp:nvSpPr>
      <dsp:spPr>
        <a:xfrm>
          <a:off x="0" y="525783"/>
          <a:ext cx="6628804" cy="2813849"/>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The investigator, or person designated by the investigator, should document and explain any deviation from the approved protocol</a:t>
          </a:r>
          <a:endParaRPr lang="en-US" sz="1800" kern="1200">
            <a:latin typeface="Arial" panose="020B0604020202020204" pitchFamily="34" charset="0"/>
            <a:cs typeface="Arial" panose="020B0604020202020204" pitchFamily="34" charset="0"/>
          </a:endParaRPr>
        </a:p>
      </dsp:txBody>
      <dsp:txXfrm>
        <a:off x="137361" y="663144"/>
        <a:ext cx="6354082" cy="2539127"/>
      </dsp:txXfrm>
    </dsp:sp>
    <dsp:sp modelId="{1D618A75-41A9-4E45-8119-4EEB5B0D7A2D}">
      <dsp:nvSpPr>
        <dsp:cNvPr id="0" name=""/>
        <dsp:cNvSpPr/>
      </dsp:nvSpPr>
      <dsp:spPr>
        <a:xfrm>
          <a:off x="0" y="3526833"/>
          <a:ext cx="6628804" cy="2813849"/>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The investigator may implement a deviation from, or a change in, the protocol to eliminate an immediate hazard(s) to trial subjects without prior IRB/IEC approval/favorable opinion. As soon as possible, the implemented deviation or change, the reasons for it, and, if appropriate, the proposed protocol amendment(s) should be submitted: (a) To the IRB/IEC for review and approval/favorable opinion; (b) To the sponsor for agreement and, if required; (c) To the regulatory authority(ies)</a:t>
          </a:r>
          <a:endParaRPr lang="en-US" sz="1800" kern="1200">
            <a:latin typeface="Arial" panose="020B0604020202020204" pitchFamily="34" charset="0"/>
            <a:cs typeface="Arial" panose="020B0604020202020204" pitchFamily="34" charset="0"/>
          </a:endParaRPr>
        </a:p>
      </dsp:txBody>
      <dsp:txXfrm>
        <a:off x="137361" y="3664194"/>
        <a:ext cx="6354082" cy="253912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1B614C-23BA-4BC6-A346-8B2A94CEFAA1}">
      <dsp:nvSpPr>
        <dsp:cNvPr id="0" name=""/>
        <dsp:cNvSpPr/>
      </dsp:nvSpPr>
      <dsp:spPr>
        <a:xfrm>
          <a:off x="0" y="1179390"/>
          <a:ext cx="6628804" cy="12168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The investigator should follow the trial’s randomization procedures, if any, and should ensure that the code is broken only in accordance with the protocol</a:t>
          </a:r>
          <a:endParaRPr lang="en-US" sz="1800" kern="1200" dirty="0">
            <a:latin typeface="Arial" panose="020B0604020202020204" pitchFamily="34" charset="0"/>
            <a:cs typeface="Arial" panose="020B0604020202020204" pitchFamily="34" charset="0"/>
          </a:endParaRPr>
        </a:p>
      </dsp:txBody>
      <dsp:txXfrm>
        <a:off x="59399" y="1238789"/>
        <a:ext cx="6510006" cy="1098002"/>
      </dsp:txXfrm>
    </dsp:sp>
    <dsp:sp modelId="{E91F9839-B0F4-4C1B-87AD-BC0B8C9487A7}">
      <dsp:nvSpPr>
        <dsp:cNvPr id="0" name=""/>
        <dsp:cNvSpPr/>
      </dsp:nvSpPr>
      <dsp:spPr>
        <a:xfrm>
          <a:off x="0" y="2583390"/>
          <a:ext cx="6628804" cy="12168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If the trial is blinded, the investigator should promptly document and explain to the sponsor any premature unblinding (e.g., accidental unblinding, unblinding due to a serious adverse event) of the investigational product(s)</a:t>
          </a:r>
          <a:endParaRPr lang="en-US" sz="1800" kern="1200">
            <a:latin typeface="Arial" panose="020B0604020202020204" pitchFamily="34" charset="0"/>
            <a:cs typeface="Arial" panose="020B0604020202020204" pitchFamily="34" charset="0"/>
          </a:endParaRPr>
        </a:p>
      </dsp:txBody>
      <dsp:txXfrm>
        <a:off x="59399" y="2642789"/>
        <a:ext cx="6510006" cy="109800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E6B8D8-56FE-4944-A2B4-DFBEDCE43D4E}">
      <dsp:nvSpPr>
        <dsp:cNvPr id="0" name=""/>
        <dsp:cNvSpPr/>
      </dsp:nvSpPr>
      <dsp:spPr>
        <a:xfrm>
          <a:off x="0" y="259362"/>
          <a:ext cx="6628804" cy="1988291"/>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If the trial is prematurely terminated or suspended for any reason, the investigator/institution should promptly inform the trial subjects, should assure appropriate therapy and follow-up for the subjects, and, where required by the applicable regulatory requirement(s), should inform the regulatory authority(</a:t>
          </a:r>
          <a:r>
            <a:rPr lang="en-US" sz="1800" b="1" kern="1200" dirty="0" err="1">
              <a:latin typeface="Arial" panose="020B0604020202020204" pitchFamily="34" charset="0"/>
              <a:cs typeface="Arial" panose="020B0604020202020204" pitchFamily="34" charset="0"/>
            </a:rPr>
            <a:t>ies</a:t>
          </a:r>
          <a:r>
            <a:rPr lang="en-US" sz="1800" b="1" kern="1200" dirty="0">
              <a:latin typeface="Arial" panose="020B0604020202020204" pitchFamily="34" charset="0"/>
              <a:cs typeface="Arial" panose="020B0604020202020204" pitchFamily="34" charset="0"/>
            </a:rPr>
            <a:t>)</a:t>
          </a:r>
          <a:endParaRPr lang="en-US" sz="1800" kern="1200" dirty="0">
            <a:latin typeface="Arial" panose="020B0604020202020204" pitchFamily="34" charset="0"/>
            <a:cs typeface="Arial" panose="020B0604020202020204" pitchFamily="34" charset="0"/>
          </a:endParaRPr>
        </a:p>
      </dsp:txBody>
      <dsp:txXfrm>
        <a:off x="97060" y="356422"/>
        <a:ext cx="6434684" cy="1794171"/>
      </dsp:txXfrm>
    </dsp:sp>
    <dsp:sp modelId="{61DA6BB5-3C8C-4A0D-A1F5-80FA5706E1D3}">
      <dsp:nvSpPr>
        <dsp:cNvPr id="0" name=""/>
        <dsp:cNvSpPr/>
      </dsp:nvSpPr>
      <dsp:spPr>
        <a:xfrm>
          <a:off x="0" y="2434853"/>
          <a:ext cx="6628804" cy="1988291"/>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If the investigator terminates or suspends a trial without prior agreement of the sponsor, the investigator should inform the institution, where applicable, and the investigator/institution should promptly inform the sponsor and the IRB/IEC, and should provide the sponsor and the IRB/IEC a detailed written explanation of the termination or suspension</a:t>
          </a:r>
          <a:endParaRPr lang="en-US" sz="1800" kern="1200">
            <a:latin typeface="Arial" panose="020B0604020202020204" pitchFamily="34" charset="0"/>
            <a:cs typeface="Arial" panose="020B0604020202020204" pitchFamily="34" charset="0"/>
          </a:endParaRPr>
        </a:p>
      </dsp:txBody>
      <dsp:txXfrm>
        <a:off x="97060" y="2531913"/>
        <a:ext cx="6434684" cy="1794171"/>
      </dsp:txXfrm>
    </dsp:sp>
    <dsp:sp modelId="{E52DF3A6-62A5-440B-8998-150058BE7ECA}">
      <dsp:nvSpPr>
        <dsp:cNvPr id="0" name=""/>
        <dsp:cNvSpPr/>
      </dsp:nvSpPr>
      <dsp:spPr>
        <a:xfrm>
          <a:off x="0" y="4610345"/>
          <a:ext cx="6628804" cy="1988291"/>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If the IRB/IEC terminates or suspends its approval/favorable opinion of a trial, the investigator should inform the institution where applicable and the investigator/institution should promptly notify the sponsor and provide the sponsor with a detailed written explanation of the termination or suspension</a:t>
          </a:r>
          <a:endParaRPr lang="en-US" sz="1800" kern="1200">
            <a:latin typeface="Arial" panose="020B0604020202020204" pitchFamily="34" charset="0"/>
            <a:cs typeface="Arial" panose="020B0604020202020204" pitchFamily="34" charset="0"/>
          </a:endParaRPr>
        </a:p>
      </dsp:txBody>
      <dsp:txXfrm>
        <a:off x="97060" y="4707405"/>
        <a:ext cx="6434684" cy="179417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EA9EDF-A339-4D62-B6D4-EE3DAFA4FC68}">
      <dsp:nvSpPr>
        <dsp:cNvPr id="0" name=""/>
        <dsp:cNvSpPr/>
      </dsp:nvSpPr>
      <dsp:spPr>
        <a:xfrm>
          <a:off x="0" y="30149"/>
          <a:ext cx="8049846" cy="1559025"/>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latin typeface="Arial" panose="020B0604020202020204" pitchFamily="34" charset="0"/>
              <a:cs typeface="Arial" panose="020B0604020202020204" pitchFamily="34" charset="0"/>
            </a:rPr>
            <a:t>Organization or individual that funds, designs, collects, and analyzes data</a:t>
          </a:r>
          <a:endParaRPr lang="en-US" sz="1400" kern="1200">
            <a:latin typeface="Arial" panose="020B0604020202020204" pitchFamily="34" charset="0"/>
            <a:cs typeface="Arial" panose="020B0604020202020204" pitchFamily="34" charset="0"/>
          </a:endParaRPr>
        </a:p>
      </dsp:txBody>
      <dsp:txXfrm>
        <a:off x="76105" y="106254"/>
        <a:ext cx="7897636" cy="1406815"/>
      </dsp:txXfrm>
    </dsp:sp>
    <dsp:sp modelId="{2231DD48-627D-4375-979C-03D7E7E26128}">
      <dsp:nvSpPr>
        <dsp:cNvPr id="0" name=""/>
        <dsp:cNvSpPr/>
      </dsp:nvSpPr>
      <dsp:spPr>
        <a:xfrm>
          <a:off x="0" y="1776375"/>
          <a:ext cx="8049846" cy="1559025"/>
        </a:xfrm>
        <a:prstGeom prst="roundRect">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latin typeface="Arial" panose="020B0604020202020204" pitchFamily="34" charset="0"/>
              <a:cs typeface="Arial" panose="020B0604020202020204" pitchFamily="34" charset="0"/>
            </a:rPr>
            <a:t>Often pharmaceutical, medical device, or biotechnical companies</a:t>
          </a:r>
          <a:endParaRPr lang="en-US" sz="1400" kern="1200">
            <a:latin typeface="Arial" panose="020B0604020202020204" pitchFamily="34" charset="0"/>
            <a:cs typeface="Arial" panose="020B0604020202020204" pitchFamily="34" charset="0"/>
          </a:endParaRPr>
        </a:p>
      </dsp:txBody>
      <dsp:txXfrm>
        <a:off x="76105" y="1852480"/>
        <a:ext cx="7897636" cy="1406815"/>
      </dsp:txXfrm>
    </dsp:sp>
    <dsp:sp modelId="{9E525ABC-5276-4258-A78E-C383CD03A2D8}">
      <dsp:nvSpPr>
        <dsp:cNvPr id="0" name=""/>
        <dsp:cNvSpPr/>
      </dsp:nvSpPr>
      <dsp:spPr>
        <a:xfrm>
          <a:off x="0" y="3522600"/>
          <a:ext cx="8049846" cy="1559025"/>
        </a:xfrm>
        <a:prstGeom prst="roundRect">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latin typeface="Arial" panose="020B0604020202020204" pitchFamily="34" charset="0"/>
              <a:cs typeface="Arial" panose="020B0604020202020204" pitchFamily="34" charset="0"/>
            </a:rPr>
            <a:t>Can also be an individual investigator</a:t>
          </a:r>
          <a:endParaRPr lang="en-US" sz="1400" kern="1200">
            <a:latin typeface="Arial" panose="020B0604020202020204" pitchFamily="34" charset="0"/>
            <a:cs typeface="Arial" panose="020B0604020202020204" pitchFamily="34" charset="0"/>
          </a:endParaRPr>
        </a:p>
      </dsp:txBody>
      <dsp:txXfrm>
        <a:off x="76105" y="3598705"/>
        <a:ext cx="7897636" cy="1406815"/>
      </dsp:txXfrm>
    </dsp:sp>
    <dsp:sp modelId="{883F417A-E85A-4722-8350-472CF3BDD0E0}">
      <dsp:nvSpPr>
        <dsp:cNvPr id="0" name=""/>
        <dsp:cNvSpPr/>
      </dsp:nvSpPr>
      <dsp:spPr>
        <a:xfrm>
          <a:off x="0" y="5268824"/>
          <a:ext cx="8049846" cy="1559025"/>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latin typeface="Arial" panose="020B0604020202020204" pitchFamily="34" charset="0"/>
              <a:cs typeface="Arial" panose="020B0604020202020204" pitchFamily="34" charset="0"/>
            </a:rPr>
            <a:t>Sponsor </a:t>
          </a:r>
          <a:r>
            <a:rPr lang="en-US" sz="1400" b="1" i="0" kern="1200">
              <a:latin typeface="Arial" panose="020B0604020202020204" pitchFamily="34" charset="0"/>
              <a:cs typeface="Arial" panose="020B0604020202020204" pitchFamily="34" charset="0"/>
            </a:rPr>
            <a:t>means a person who takes responsibility for and initiates a clinical investigation. The sponsor may be an individual or pharmaceutical company, governmental agency, academic institution, private organization, or other organization. The sponsor does not actually conduct the investigation unless the sponsor is a sponsor-investigator. A person other than an individual that uses one or more of its own employees to conduct an investigation that it has initiated is a sponsor, not a sponsor-investigator, and the employees are investigators</a:t>
          </a:r>
          <a:endParaRPr lang="en-US" sz="1400" kern="1200">
            <a:latin typeface="Arial" panose="020B0604020202020204" pitchFamily="34" charset="0"/>
            <a:cs typeface="Arial" panose="020B0604020202020204" pitchFamily="34" charset="0"/>
          </a:endParaRPr>
        </a:p>
      </dsp:txBody>
      <dsp:txXfrm>
        <a:off x="76105" y="5344929"/>
        <a:ext cx="7897636" cy="140681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B22F80-FD22-4061-8F5B-10D137014C19}">
      <dsp:nvSpPr>
        <dsp:cNvPr id="0" name=""/>
        <dsp:cNvSpPr/>
      </dsp:nvSpPr>
      <dsp:spPr>
        <a:xfrm>
          <a:off x="0" y="1416599"/>
          <a:ext cx="6628804" cy="12168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Sponsor-Investigator means </a:t>
          </a:r>
          <a:r>
            <a:rPr lang="en-US" sz="1800" b="1" i="0" kern="1200" dirty="0">
              <a:latin typeface="Arial" panose="020B0604020202020204" pitchFamily="34" charset="0"/>
              <a:cs typeface="Arial" panose="020B0604020202020204" pitchFamily="34" charset="0"/>
            </a:rPr>
            <a:t>an individual who both initiates and conducts an investigation, and under whose immediate direction the investigational drug is administered or dispensed</a:t>
          </a:r>
          <a:endParaRPr lang="en-US" sz="1800" kern="1200" dirty="0">
            <a:latin typeface="Arial" panose="020B0604020202020204" pitchFamily="34" charset="0"/>
            <a:cs typeface="Arial" panose="020B0604020202020204" pitchFamily="34" charset="0"/>
          </a:endParaRPr>
        </a:p>
      </dsp:txBody>
      <dsp:txXfrm>
        <a:off x="59399" y="1475998"/>
        <a:ext cx="6510006" cy="1098002"/>
      </dsp:txXfrm>
    </dsp:sp>
    <dsp:sp modelId="{33D40A45-79B1-41A2-A754-C15848D4D627}">
      <dsp:nvSpPr>
        <dsp:cNvPr id="0" name=""/>
        <dsp:cNvSpPr/>
      </dsp:nvSpPr>
      <dsp:spPr>
        <a:xfrm>
          <a:off x="0" y="2820599"/>
          <a:ext cx="6628804" cy="1216800"/>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The term does not include any person other than an individual</a:t>
          </a:r>
          <a:endParaRPr lang="en-US" sz="1800" kern="1200" dirty="0">
            <a:latin typeface="Arial" panose="020B0604020202020204" pitchFamily="34" charset="0"/>
            <a:cs typeface="Arial" panose="020B0604020202020204" pitchFamily="34" charset="0"/>
          </a:endParaRPr>
        </a:p>
      </dsp:txBody>
      <dsp:txXfrm>
        <a:off x="59399" y="2879998"/>
        <a:ext cx="6510006" cy="1098002"/>
      </dsp:txXfrm>
    </dsp:sp>
    <dsp:sp modelId="{C76690E6-AB91-4231-8F0B-D493E8DC30EA}">
      <dsp:nvSpPr>
        <dsp:cNvPr id="0" name=""/>
        <dsp:cNvSpPr/>
      </dsp:nvSpPr>
      <dsp:spPr>
        <a:xfrm>
          <a:off x="0" y="4224599"/>
          <a:ext cx="6628804" cy="12168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The requirements applicable to a sponsor-investigator under this part include both those applicable to an investigator and a sponsor</a:t>
          </a:r>
          <a:endParaRPr lang="en-US" sz="1800" kern="1200" dirty="0">
            <a:latin typeface="Arial" panose="020B0604020202020204" pitchFamily="34" charset="0"/>
            <a:cs typeface="Arial" panose="020B0604020202020204" pitchFamily="34" charset="0"/>
          </a:endParaRPr>
        </a:p>
      </dsp:txBody>
      <dsp:txXfrm>
        <a:off x="59399" y="4283998"/>
        <a:ext cx="6510006" cy="109800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D138F7-75C9-48EC-A707-0FFFB2A7CD39}">
      <dsp:nvSpPr>
        <dsp:cNvPr id="0" name=""/>
        <dsp:cNvSpPr/>
      </dsp:nvSpPr>
      <dsp:spPr>
        <a:xfrm>
          <a:off x="0" y="734790"/>
          <a:ext cx="6628804" cy="12168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The sponsor should: </a:t>
          </a:r>
          <a:endParaRPr lang="en-US" sz="1800" kern="1200" dirty="0">
            <a:latin typeface="Arial" panose="020B0604020202020204" pitchFamily="34" charset="0"/>
            <a:cs typeface="Arial" panose="020B0604020202020204" pitchFamily="34" charset="0"/>
          </a:endParaRPr>
        </a:p>
      </dsp:txBody>
      <dsp:txXfrm>
        <a:off x="59399" y="794189"/>
        <a:ext cx="6510006" cy="1098002"/>
      </dsp:txXfrm>
    </dsp:sp>
    <dsp:sp modelId="{AAFA405F-CA87-4D29-A29F-86CC3BA262B4}">
      <dsp:nvSpPr>
        <dsp:cNvPr id="0" name=""/>
        <dsp:cNvSpPr/>
      </dsp:nvSpPr>
      <dsp:spPr>
        <a:xfrm>
          <a:off x="0" y="1951590"/>
          <a:ext cx="6628804"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465"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b="1" kern="1200" dirty="0">
              <a:solidFill>
                <a:schemeClr val="bg1"/>
              </a:solidFill>
              <a:latin typeface="Arial" panose="020B0604020202020204" pitchFamily="34" charset="0"/>
              <a:cs typeface="Arial" panose="020B0604020202020204" pitchFamily="34" charset="0"/>
            </a:rPr>
            <a:t>implement a system to manage quality throughout all stages of the trial process</a:t>
          </a:r>
          <a:endParaRPr lang="en-US" sz="1800" kern="1200" dirty="0">
            <a:solidFill>
              <a:schemeClr val="bg1"/>
            </a:solidFill>
            <a:latin typeface="Arial" panose="020B0604020202020204" pitchFamily="34" charset="0"/>
            <a:cs typeface="Arial" panose="020B0604020202020204" pitchFamily="34" charset="0"/>
          </a:endParaRPr>
        </a:p>
      </dsp:txBody>
      <dsp:txXfrm>
        <a:off x="0" y="1951590"/>
        <a:ext cx="6628804" cy="1076400"/>
      </dsp:txXfrm>
    </dsp:sp>
    <dsp:sp modelId="{B476CD36-9815-4B3A-9FC8-3B9801E53F4D}">
      <dsp:nvSpPr>
        <dsp:cNvPr id="0" name=""/>
        <dsp:cNvSpPr/>
      </dsp:nvSpPr>
      <dsp:spPr>
        <a:xfrm>
          <a:off x="0" y="3027990"/>
          <a:ext cx="6628804" cy="12168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focus on trial activities essential to ensuring human subject protection and the reliability of trial results </a:t>
          </a:r>
          <a:endParaRPr lang="en-US" sz="1800" kern="1200" dirty="0">
            <a:latin typeface="Arial" panose="020B0604020202020204" pitchFamily="34" charset="0"/>
            <a:cs typeface="Arial" panose="020B0604020202020204" pitchFamily="34" charset="0"/>
          </a:endParaRPr>
        </a:p>
      </dsp:txBody>
      <dsp:txXfrm>
        <a:off x="59399" y="3087389"/>
        <a:ext cx="6510006" cy="109800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997F74-D58C-469A-8631-F66281F962AE}">
      <dsp:nvSpPr>
        <dsp:cNvPr id="0" name=""/>
        <dsp:cNvSpPr/>
      </dsp:nvSpPr>
      <dsp:spPr>
        <a:xfrm>
          <a:off x="0" y="1416599"/>
          <a:ext cx="6628804" cy="12168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The design of efficient clinical trial protocols, tools, and procedures for data collection and processing, as well as the collection of information that is essential to decision making</a:t>
          </a:r>
          <a:endParaRPr lang="en-US" sz="1800" kern="1200" dirty="0">
            <a:latin typeface="Arial" panose="020B0604020202020204" pitchFamily="34" charset="0"/>
            <a:cs typeface="Arial" panose="020B0604020202020204" pitchFamily="34" charset="0"/>
          </a:endParaRPr>
        </a:p>
      </dsp:txBody>
      <dsp:txXfrm>
        <a:off x="59399" y="1475998"/>
        <a:ext cx="6510006" cy="1098002"/>
      </dsp:txXfrm>
    </dsp:sp>
    <dsp:sp modelId="{AA88E357-3744-4B31-9228-A792162AF3DB}">
      <dsp:nvSpPr>
        <dsp:cNvPr id="0" name=""/>
        <dsp:cNvSpPr/>
      </dsp:nvSpPr>
      <dsp:spPr>
        <a:xfrm>
          <a:off x="0" y="2820599"/>
          <a:ext cx="6628804" cy="1216800"/>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The methods used to assure and control the quality of the trial should be proportionate to the risks inherent in the trial and the importance of the information collected</a:t>
          </a:r>
          <a:endParaRPr lang="en-US" sz="1800" kern="1200">
            <a:latin typeface="Arial" panose="020B0604020202020204" pitchFamily="34" charset="0"/>
            <a:cs typeface="Arial" panose="020B0604020202020204" pitchFamily="34" charset="0"/>
          </a:endParaRPr>
        </a:p>
      </dsp:txBody>
      <dsp:txXfrm>
        <a:off x="59399" y="2879998"/>
        <a:ext cx="6510006" cy="1098002"/>
      </dsp:txXfrm>
    </dsp:sp>
    <dsp:sp modelId="{5885B8A8-CC1A-4139-B547-B77384B0F301}">
      <dsp:nvSpPr>
        <dsp:cNvPr id="0" name=""/>
        <dsp:cNvSpPr/>
      </dsp:nvSpPr>
      <dsp:spPr>
        <a:xfrm>
          <a:off x="0" y="4224599"/>
          <a:ext cx="6628804" cy="12168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All aspects of the trial are operationally feasible and should avoid unnecessary complexity, procedures, and data collection</a:t>
          </a:r>
          <a:endParaRPr lang="en-US" sz="1800" kern="1200">
            <a:latin typeface="Arial" panose="020B0604020202020204" pitchFamily="34" charset="0"/>
            <a:cs typeface="Arial" panose="020B0604020202020204" pitchFamily="34" charset="0"/>
          </a:endParaRPr>
        </a:p>
      </dsp:txBody>
      <dsp:txXfrm>
        <a:off x="59399" y="4283998"/>
        <a:ext cx="6510006" cy="109800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7537C-1D72-4E32-B618-7EAA0D73D9F3}">
      <dsp:nvSpPr>
        <dsp:cNvPr id="0" name=""/>
        <dsp:cNvSpPr/>
      </dsp:nvSpPr>
      <dsp:spPr>
        <a:xfrm>
          <a:off x="0" y="17639"/>
          <a:ext cx="6628804" cy="86112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u="sng" kern="1200">
              <a:latin typeface="Arial" panose="020B0604020202020204" pitchFamily="34" charset="0"/>
              <a:cs typeface="Arial" panose="020B0604020202020204" pitchFamily="34" charset="0"/>
            </a:rPr>
            <a:t>Risk Communication</a:t>
          </a:r>
          <a:endParaRPr lang="en-US" sz="1600" kern="1200">
            <a:latin typeface="Arial" panose="020B0604020202020204" pitchFamily="34" charset="0"/>
            <a:cs typeface="Arial" panose="020B0604020202020204" pitchFamily="34" charset="0"/>
          </a:endParaRPr>
        </a:p>
      </dsp:txBody>
      <dsp:txXfrm>
        <a:off x="42036" y="59675"/>
        <a:ext cx="6544732" cy="777048"/>
      </dsp:txXfrm>
    </dsp:sp>
    <dsp:sp modelId="{0300C32D-982C-4278-8859-E72BD3DF1BB2}">
      <dsp:nvSpPr>
        <dsp:cNvPr id="0" name=""/>
        <dsp:cNvSpPr/>
      </dsp:nvSpPr>
      <dsp:spPr>
        <a:xfrm>
          <a:off x="0" y="1011239"/>
          <a:ext cx="6628804" cy="861120"/>
        </a:xfrm>
        <a:prstGeom prst="roundRect">
          <a:avLst/>
        </a:prstGeom>
        <a:gradFill rotWithShape="0">
          <a:gsLst>
            <a:gs pos="0">
              <a:schemeClr val="accent2">
                <a:hueOff val="-494048"/>
                <a:satOff val="2367"/>
                <a:lumOff val="2190"/>
                <a:alphaOff val="0"/>
                <a:tint val="96000"/>
                <a:lumMod val="100000"/>
              </a:schemeClr>
            </a:gs>
            <a:gs pos="78000">
              <a:schemeClr val="accent2">
                <a:hueOff val="-494048"/>
                <a:satOff val="2367"/>
                <a:lumOff val="219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a:latin typeface="Arial" panose="020B0604020202020204" pitchFamily="34" charset="0"/>
              <a:cs typeface="Arial" panose="020B0604020202020204" pitchFamily="34" charset="0"/>
            </a:rPr>
            <a:t>The sponsor should: </a:t>
          </a:r>
          <a:endParaRPr lang="en-US" sz="1600" kern="1200">
            <a:latin typeface="Arial" panose="020B0604020202020204" pitchFamily="34" charset="0"/>
            <a:cs typeface="Arial" panose="020B0604020202020204" pitchFamily="34" charset="0"/>
          </a:endParaRPr>
        </a:p>
      </dsp:txBody>
      <dsp:txXfrm>
        <a:off x="42036" y="1053275"/>
        <a:ext cx="6544732" cy="777048"/>
      </dsp:txXfrm>
    </dsp:sp>
    <dsp:sp modelId="{BCA9A9F7-72DB-4617-8FA2-FBEFFB1BD0F3}">
      <dsp:nvSpPr>
        <dsp:cNvPr id="0" name=""/>
        <dsp:cNvSpPr/>
      </dsp:nvSpPr>
      <dsp:spPr>
        <a:xfrm>
          <a:off x="0" y="2004839"/>
          <a:ext cx="6628804" cy="861120"/>
        </a:xfrm>
        <a:prstGeom prst="roundRect">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a:latin typeface="Arial" panose="020B0604020202020204" pitchFamily="34" charset="0"/>
              <a:cs typeface="Arial" panose="020B0604020202020204" pitchFamily="34" charset="0"/>
            </a:rPr>
            <a:t>document quality management activities</a:t>
          </a:r>
          <a:endParaRPr lang="en-US" sz="1600" kern="1200">
            <a:latin typeface="Arial" panose="020B0604020202020204" pitchFamily="34" charset="0"/>
            <a:cs typeface="Arial" panose="020B0604020202020204" pitchFamily="34" charset="0"/>
          </a:endParaRPr>
        </a:p>
      </dsp:txBody>
      <dsp:txXfrm>
        <a:off x="42036" y="2046875"/>
        <a:ext cx="6544732" cy="777048"/>
      </dsp:txXfrm>
    </dsp:sp>
    <dsp:sp modelId="{8A5EFD5D-1109-4069-99C4-095E0D3AA5C2}">
      <dsp:nvSpPr>
        <dsp:cNvPr id="0" name=""/>
        <dsp:cNvSpPr/>
      </dsp:nvSpPr>
      <dsp:spPr>
        <a:xfrm>
          <a:off x="0" y="2998439"/>
          <a:ext cx="6628804" cy="861120"/>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a:latin typeface="Arial" panose="020B0604020202020204" pitchFamily="34" charset="0"/>
              <a:cs typeface="Arial" panose="020B0604020202020204" pitchFamily="34" charset="0"/>
            </a:rPr>
            <a:t>communicate quality management activities to those who are involved in or affected by such activities, to facilitate risk review and continual improvement during clinical trial execution </a:t>
          </a:r>
          <a:endParaRPr lang="en-US" sz="1600" kern="1200">
            <a:latin typeface="Arial" panose="020B0604020202020204" pitchFamily="34" charset="0"/>
            <a:cs typeface="Arial" panose="020B0604020202020204" pitchFamily="34" charset="0"/>
          </a:endParaRPr>
        </a:p>
      </dsp:txBody>
      <dsp:txXfrm>
        <a:off x="42036" y="3040475"/>
        <a:ext cx="6544732" cy="777048"/>
      </dsp:txXfrm>
    </dsp:sp>
    <dsp:sp modelId="{97796ED2-91E1-4F75-B1F6-871B5230A310}">
      <dsp:nvSpPr>
        <dsp:cNvPr id="0" name=""/>
        <dsp:cNvSpPr/>
      </dsp:nvSpPr>
      <dsp:spPr>
        <a:xfrm>
          <a:off x="0" y="3992039"/>
          <a:ext cx="6628804" cy="861120"/>
        </a:xfrm>
        <a:prstGeom prst="roundRect">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u="sng" kern="1200">
              <a:latin typeface="Arial" panose="020B0604020202020204" pitchFamily="34" charset="0"/>
              <a:cs typeface="Arial" panose="020B0604020202020204" pitchFamily="34" charset="0"/>
            </a:rPr>
            <a:t>Risk Review </a:t>
          </a:r>
          <a:endParaRPr lang="en-US" sz="1600" kern="1200">
            <a:latin typeface="Arial" panose="020B0604020202020204" pitchFamily="34" charset="0"/>
            <a:cs typeface="Arial" panose="020B0604020202020204" pitchFamily="34" charset="0"/>
          </a:endParaRPr>
        </a:p>
      </dsp:txBody>
      <dsp:txXfrm>
        <a:off x="42036" y="4034075"/>
        <a:ext cx="6544732" cy="777048"/>
      </dsp:txXfrm>
    </dsp:sp>
    <dsp:sp modelId="{F9867282-D58A-4E9C-A225-03F8FAB1CC90}">
      <dsp:nvSpPr>
        <dsp:cNvPr id="0" name=""/>
        <dsp:cNvSpPr/>
      </dsp:nvSpPr>
      <dsp:spPr>
        <a:xfrm>
          <a:off x="0" y="4985639"/>
          <a:ext cx="6628804" cy="861120"/>
        </a:xfrm>
        <a:prstGeom prst="roundRect">
          <a:avLst/>
        </a:prstGeom>
        <a:gradFill rotWithShape="0">
          <a:gsLst>
            <a:gs pos="0">
              <a:schemeClr val="accent2">
                <a:hueOff val="-2470238"/>
                <a:satOff val="11833"/>
                <a:lumOff val="10948"/>
                <a:alphaOff val="0"/>
                <a:tint val="96000"/>
                <a:lumMod val="100000"/>
              </a:schemeClr>
            </a:gs>
            <a:gs pos="78000">
              <a:schemeClr val="accent2">
                <a:hueOff val="-2470238"/>
                <a:satOff val="11833"/>
                <a:lumOff val="1094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a:latin typeface="Arial" panose="020B0604020202020204" pitchFamily="34" charset="0"/>
              <a:cs typeface="Arial" panose="020B0604020202020204" pitchFamily="34" charset="0"/>
            </a:rPr>
            <a:t>The sponsor should:</a:t>
          </a:r>
          <a:endParaRPr lang="en-US" sz="1600" kern="1200">
            <a:latin typeface="Arial" panose="020B0604020202020204" pitchFamily="34" charset="0"/>
            <a:cs typeface="Arial" panose="020B0604020202020204" pitchFamily="34" charset="0"/>
          </a:endParaRPr>
        </a:p>
      </dsp:txBody>
      <dsp:txXfrm>
        <a:off x="42036" y="5027675"/>
        <a:ext cx="6544732" cy="777048"/>
      </dsp:txXfrm>
    </dsp:sp>
    <dsp:sp modelId="{717511B5-4EAE-4EBA-A8AE-E4E8F45B4CFC}">
      <dsp:nvSpPr>
        <dsp:cNvPr id="0" name=""/>
        <dsp:cNvSpPr/>
      </dsp:nvSpPr>
      <dsp:spPr>
        <a:xfrm>
          <a:off x="0" y="5979239"/>
          <a:ext cx="6628804" cy="86112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a:latin typeface="Arial" panose="020B0604020202020204" pitchFamily="34" charset="0"/>
              <a:cs typeface="Arial" panose="020B0604020202020204" pitchFamily="34" charset="0"/>
            </a:rPr>
            <a:t>periodically review risk control measures to ascertain whether the implemented quality management activities remain effective and relevant, taking into account emerging knowledge and experience</a:t>
          </a:r>
          <a:endParaRPr lang="en-US" sz="1600" kern="1200">
            <a:latin typeface="Arial" panose="020B0604020202020204" pitchFamily="34" charset="0"/>
            <a:cs typeface="Arial" panose="020B0604020202020204" pitchFamily="34" charset="0"/>
          </a:endParaRPr>
        </a:p>
      </dsp:txBody>
      <dsp:txXfrm>
        <a:off x="42036" y="6021275"/>
        <a:ext cx="6544732" cy="77704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C6A7AF-4F7A-428F-84A6-BCE584886CA6}">
      <dsp:nvSpPr>
        <dsp:cNvPr id="0" name=""/>
        <dsp:cNvSpPr/>
      </dsp:nvSpPr>
      <dsp:spPr>
        <a:xfrm>
          <a:off x="0" y="12599"/>
          <a:ext cx="7733163" cy="12168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A sponsor may transfer any or all of the sponsor's trial-related duties and functions to a CRO, but the ultimate responsibility for the quality and integrity of the trial data always resides with the sponsor</a:t>
          </a:r>
          <a:endParaRPr lang="en-US" sz="1800" kern="1200" dirty="0">
            <a:latin typeface="Arial" panose="020B0604020202020204" pitchFamily="34" charset="0"/>
            <a:cs typeface="Arial" panose="020B0604020202020204" pitchFamily="34" charset="0"/>
          </a:endParaRPr>
        </a:p>
      </dsp:txBody>
      <dsp:txXfrm>
        <a:off x="59399" y="71998"/>
        <a:ext cx="7614365" cy="1098002"/>
      </dsp:txXfrm>
    </dsp:sp>
    <dsp:sp modelId="{E92C32E3-84BA-4C8C-90B6-9E5FF5217BFB}">
      <dsp:nvSpPr>
        <dsp:cNvPr id="0" name=""/>
        <dsp:cNvSpPr/>
      </dsp:nvSpPr>
      <dsp:spPr>
        <a:xfrm>
          <a:off x="0" y="1416599"/>
          <a:ext cx="7733163" cy="1216800"/>
        </a:xfrm>
        <a:prstGeom prst="roundRect">
          <a:avLst/>
        </a:prstGeom>
        <a:gradFill rotWithShape="0">
          <a:gsLst>
            <a:gs pos="0">
              <a:schemeClr val="accent2">
                <a:hueOff val="-741071"/>
                <a:satOff val="3550"/>
                <a:lumOff val="3284"/>
                <a:alphaOff val="0"/>
                <a:tint val="96000"/>
                <a:lumMod val="100000"/>
              </a:schemeClr>
            </a:gs>
            <a:gs pos="78000">
              <a:schemeClr val="accent2">
                <a:hueOff val="-741071"/>
                <a:satOff val="3550"/>
                <a:lumOff val="3284"/>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The CRO should implement quality assurance and quality control</a:t>
          </a:r>
          <a:endParaRPr lang="en-US" sz="1800" kern="1200">
            <a:latin typeface="Arial" panose="020B0604020202020204" pitchFamily="34" charset="0"/>
            <a:cs typeface="Arial" panose="020B0604020202020204" pitchFamily="34" charset="0"/>
          </a:endParaRPr>
        </a:p>
      </dsp:txBody>
      <dsp:txXfrm>
        <a:off x="59399" y="1475998"/>
        <a:ext cx="7614365" cy="1098002"/>
      </dsp:txXfrm>
    </dsp:sp>
    <dsp:sp modelId="{5C9FAD2F-856C-4CA9-A4CE-909A3ADB0543}">
      <dsp:nvSpPr>
        <dsp:cNvPr id="0" name=""/>
        <dsp:cNvSpPr/>
      </dsp:nvSpPr>
      <dsp:spPr>
        <a:xfrm>
          <a:off x="0" y="2820599"/>
          <a:ext cx="7733163" cy="1216800"/>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Any trial-related duty and function that is transferred to and assumed by a CRO should be specified in writing</a:t>
          </a:r>
          <a:endParaRPr lang="en-US" sz="1800" kern="1200" dirty="0">
            <a:latin typeface="Arial" panose="020B0604020202020204" pitchFamily="34" charset="0"/>
            <a:cs typeface="Arial" panose="020B0604020202020204" pitchFamily="34" charset="0"/>
          </a:endParaRPr>
        </a:p>
      </dsp:txBody>
      <dsp:txXfrm>
        <a:off x="59399" y="2879998"/>
        <a:ext cx="7614365" cy="1098002"/>
      </dsp:txXfrm>
    </dsp:sp>
    <dsp:sp modelId="{0FC1DD15-FC3C-4934-8F99-9D026C82DD65}">
      <dsp:nvSpPr>
        <dsp:cNvPr id="0" name=""/>
        <dsp:cNvSpPr/>
      </dsp:nvSpPr>
      <dsp:spPr>
        <a:xfrm>
          <a:off x="0" y="4224599"/>
          <a:ext cx="7733163" cy="1216800"/>
        </a:xfrm>
        <a:prstGeom prst="roundRect">
          <a:avLst/>
        </a:prstGeom>
        <a:gradFill rotWithShape="0">
          <a:gsLst>
            <a:gs pos="0">
              <a:schemeClr val="accent2">
                <a:hueOff val="-2223214"/>
                <a:satOff val="10650"/>
                <a:lumOff val="9853"/>
                <a:alphaOff val="0"/>
                <a:tint val="96000"/>
                <a:lumMod val="100000"/>
              </a:schemeClr>
            </a:gs>
            <a:gs pos="78000">
              <a:schemeClr val="accent2">
                <a:hueOff val="-2223214"/>
                <a:satOff val="10650"/>
                <a:lumOff val="985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The sponsor should ensure oversight of any trial-related duties and functions carried out on its behalf, including trial-related duties and functions that are subcontracted to another party by the sponsor's contracted CRO(s)</a:t>
          </a:r>
          <a:endParaRPr lang="en-US" sz="1800" kern="1200">
            <a:latin typeface="Arial" panose="020B0604020202020204" pitchFamily="34" charset="0"/>
            <a:cs typeface="Arial" panose="020B0604020202020204" pitchFamily="34" charset="0"/>
          </a:endParaRPr>
        </a:p>
      </dsp:txBody>
      <dsp:txXfrm>
        <a:off x="59399" y="4283998"/>
        <a:ext cx="7614365" cy="1098002"/>
      </dsp:txXfrm>
    </dsp:sp>
    <dsp:sp modelId="{A3BF4502-D872-4B98-8659-D275941CE6A2}">
      <dsp:nvSpPr>
        <dsp:cNvPr id="0" name=""/>
        <dsp:cNvSpPr/>
      </dsp:nvSpPr>
      <dsp:spPr>
        <a:xfrm>
          <a:off x="0" y="5628599"/>
          <a:ext cx="7733163" cy="12168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Any trial-related duties and functions not specifically transferred to and assumed by a CRO are retained by the sponsor</a:t>
          </a:r>
          <a:endParaRPr lang="en-US" sz="1800" kern="1200">
            <a:latin typeface="Arial" panose="020B0604020202020204" pitchFamily="34" charset="0"/>
            <a:cs typeface="Arial" panose="020B0604020202020204" pitchFamily="34" charset="0"/>
          </a:endParaRPr>
        </a:p>
      </dsp:txBody>
      <dsp:txXfrm>
        <a:off x="59399" y="5687998"/>
        <a:ext cx="7614365"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B0DF71-075C-4522-BA19-B249E50D6D6B}">
      <dsp:nvSpPr>
        <dsp:cNvPr id="0" name=""/>
        <dsp:cNvSpPr/>
      </dsp:nvSpPr>
      <dsp:spPr>
        <a:xfrm>
          <a:off x="0" y="12167"/>
          <a:ext cx="6581471" cy="12168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An individual that conducts and has oversight of a research study</a:t>
          </a:r>
          <a:endParaRPr lang="en-US" sz="1800" kern="1200" dirty="0">
            <a:latin typeface="Arial" panose="020B0604020202020204" pitchFamily="34" charset="0"/>
            <a:cs typeface="Arial" panose="020B0604020202020204" pitchFamily="34" charset="0"/>
          </a:endParaRPr>
        </a:p>
      </dsp:txBody>
      <dsp:txXfrm>
        <a:off x="59399" y="71566"/>
        <a:ext cx="6462673" cy="1098002"/>
      </dsp:txXfrm>
    </dsp:sp>
    <dsp:sp modelId="{55C447AA-AC9C-48A2-85D0-4C3C7D1DDE58}">
      <dsp:nvSpPr>
        <dsp:cNvPr id="0" name=""/>
        <dsp:cNvSpPr/>
      </dsp:nvSpPr>
      <dsp:spPr>
        <a:xfrm>
          <a:off x="0" y="1416168"/>
          <a:ext cx="6581471" cy="1216800"/>
        </a:xfrm>
        <a:prstGeom prst="roundRect">
          <a:avLst/>
        </a:prstGeom>
        <a:gradFill rotWithShape="0">
          <a:gsLst>
            <a:gs pos="0">
              <a:schemeClr val="accent2">
                <a:hueOff val="-741071"/>
                <a:satOff val="3550"/>
                <a:lumOff val="3284"/>
                <a:alphaOff val="0"/>
                <a:tint val="96000"/>
                <a:lumMod val="100000"/>
              </a:schemeClr>
            </a:gs>
            <a:gs pos="78000">
              <a:schemeClr val="accent2">
                <a:hueOff val="-741071"/>
                <a:satOff val="3550"/>
                <a:lumOff val="3284"/>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May delegate tasks to qualified individuals</a:t>
          </a:r>
          <a:endParaRPr lang="en-US" sz="1800" kern="1200">
            <a:latin typeface="Arial" panose="020B0604020202020204" pitchFamily="34" charset="0"/>
            <a:cs typeface="Arial" panose="020B0604020202020204" pitchFamily="34" charset="0"/>
          </a:endParaRPr>
        </a:p>
      </dsp:txBody>
      <dsp:txXfrm>
        <a:off x="59399" y="1475567"/>
        <a:ext cx="6462673" cy="1098002"/>
      </dsp:txXfrm>
    </dsp:sp>
    <dsp:sp modelId="{AC2A4BAE-D4A5-485F-8D42-CA58609D0E5B}">
      <dsp:nvSpPr>
        <dsp:cNvPr id="0" name=""/>
        <dsp:cNvSpPr/>
      </dsp:nvSpPr>
      <dsp:spPr>
        <a:xfrm>
          <a:off x="0" y="2820168"/>
          <a:ext cx="6581471" cy="1216800"/>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Investigator means an individual who actually conducts a clinical investigation (i.e. , under whose immediate direction the drug is administered or dispensed to a subject) </a:t>
          </a:r>
          <a:endParaRPr lang="en-US" sz="1800" kern="1200" dirty="0">
            <a:latin typeface="Arial" panose="020B0604020202020204" pitchFamily="34" charset="0"/>
            <a:cs typeface="Arial" panose="020B0604020202020204" pitchFamily="34" charset="0"/>
          </a:endParaRPr>
        </a:p>
      </dsp:txBody>
      <dsp:txXfrm>
        <a:off x="59399" y="2879567"/>
        <a:ext cx="6462673" cy="1098002"/>
      </dsp:txXfrm>
    </dsp:sp>
    <dsp:sp modelId="{FE05F527-6FA0-4B89-8BB3-DE0D72AC0B2B}">
      <dsp:nvSpPr>
        <dsp:cNvPr id="0" name=""/>
        <dsp:cNvSpPr/>
      </dsp:nvSpPr>
      <dsp:spPr>
        <a:xfrm>
          <a:off x="0" y="4224168"/>
          <a:ext cx="6581471" cy="1216800"/>
        </a:xfrm>
        <a:prstGeom prst="roundRect">
          <a:avLst/>
        </a:prstGeom>
        <a:gradFill rotWithShape="0">
          <a:gsLst>
            <a:gs pos="0">
              <a:schemeClr val="accent2">
                <a:hueOff val="-2223214"/>
                <a:satOff val="10650"/>
                <a:lumOff val="9853"/>
                <a:alphaOff val="0"/>
                <a:tint val="96000"/>
                <a:lumMod val="100000"/>
              </a:schemeClr>
            </a:gs>
            <a:gs pos="78000">
              <a:schemeClr val="accent2">
                <a:hueOff val="-2223214"/>
                <a:satOff val="10650"/>
                <a:lumOff val="985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In the event an investigation is conducted by a team of individuals, the investigator is the responsible leader of the team</a:t>
          </a:r>
          <a:endParaRPr lang="en-US" sz="1800" kern="1200">
            <a:latin typeface="Arial" panose="020B0604020202020204" pitchFamily="34" charset="0"/>
            <a:cs typeface="Arial" panose="020B0604020202020204" pitchFamily="34" charset="0"/>
          </a:endParaRPr>
        </a:p>
      </dsp:txBody>
      <dsp:txXfrm>
        <a:off x="59399" y="4283567"/>
        <a:ext cx="6462673" cy="1098002"/>
      </dsp:txXfrm>
    </dsp:sp>
    <dsp:sp modelId="{D889166D-2F90-4D22-9549-AD7BD1E18884}">
      <dsp:nvSpPr>
        <dsp:cNvPr id="0" name=""/>
        <dsp:cNvSpPr/>
      </dsp:nvSpPr>
      <dsp:spPr>
        <a:xfrm>
          <a:off x="0" y="5628168"/>
          <a:ext cx="6581471" cy="12168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"Subinvestigator" includes any other individual member of that team</a:t>
          </a:r>
          <a:endParaRPr lang="en-US" sz="1800" kern="1200">
            <a:latin typeface="Arial" panose="020B0604020202020204" pitchFamily="34" charset="0"/>
            <a:cs typeface="Arial" panose="020B0604020202020204" pitchFamily="34" charset="0"/>
          </a:endParaRPr>
        </a:p>
      </dsp:txBody>
      <dsp:txXfrm>
        <a:off x="59399" y="5687567"/>
        <a:ext cx="6462673" cy="109800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E96617-4068-484F-9AF7-DB0BB3CF766A}">
      <dsp:nvSpPr>
        <dsp:cNvPr id="0" name=""/>
        <dsp:cNvSpPr/>
      </dsp:nvSpPr>
      <dsp:spPr>
        <a:xfrm>
          <a:off x="0" y="1416599"/>
          <a:ext cx="6628804" cy="12168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The sponsor should:</a:t>
          </a:r>
          <a:endParaRPr lang="en-US" sz="1800" kern="1200">
            <a:latin typeface="Arial" panose="020B0604020202020204" pitchFamily="34" charset="0"/>
            <a:cs typeface="Arial" panose="020B0604020202020204" pitchFamily="34" charset="0"/>
          </a:endParaRPr>
        </a:p>
      </dsp:txBody>
      <dsp:txXfrm>
        <a:off x="59399" y="1475998"/>
        <a:ext cx="6510006" cy="1098002"/>
      </dsp:txXfrm>
    </dsp:sp>
    <dsp:sp modelId="{3D912F80-A49F-43AB-8271-57C4709BD16E}">
      <dsp:nvSpPr>
        <dsp:cNvPr id="0" name=""/>
        <dsp:cNvSpPr/>
      </dsp:nvSpPr>
      <dsp:spPr>
        <a:xfrm>
          <a:off x="0" y="2820599"/>
          <a:ext cx="6628804" cy="1216800"/>
        </a:xfrm>
        <a:prstGeom prst="roundRect">
          <a:avLst/>
        </a:prstGeom>
        <a:solidFill>
          <a:schemeClr val="accent2"/>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designate appropriately qualified medical personnel who will be readily available to advise on trial-related medical questions or problems </a:t>
          </a:r>
          <a:endParaRPr lang="en-US" sz="1800" kern="1200" dirty="0">
            <a:latin typeface="Arial" panose="020B0604020202020204" pitchFamily="34" charset="0"/>
            <a:cs typeface="Arial" panose="020B0604020202020204" pitchFamily="34" charset="0"/>
          </a:endParaRPr>
        </a:p>
      </dsp:txBody>
      <dsp:txXfrm>
        <a:off x="59399" y="2879998"/>
        <a:ext cx="6510006" cy="1098002"/>
      </dsp:txXfrm>
    </dsp:sp>
    <dsp:sp modelId="{0286D604-E2DE-41FF-AA90-47323CAEA5CF}">
      <dsp:nvSpPr>
        <dsp:cNvPr id="0" name=""/>
        <dsp:cNvSpPr/>
      </dsp:nvSpPr>
      <dsp:spPr>
        <a:xfrm>
          <a:off x="0" y="4224599"/>
          <a:ext cx="6628804" cy="12168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if necessary, outside consultant(s) may be appointed for this purpose </a:t>
          </a:r>
          <a:endParaRPr lang="en-US" sz="1800" kern="1200" dirty="0">
            <a:latin typeface="Arial" panose="020B0604020202020204" pitchFamily="34" charset="0"/>
            <a:cs typeface="Arial" panose="020B0604020202020204" pitchFamily="34" charset="0"/>
          </a:endParaRPr>
        </a:p>
      </dsp:txBody>
      <dsp:txXfrm>
        <a:off x="59399" y="4283998"/>
        <a:ext cx="6510006" cy="109800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DEB4DC-A1F9-40E2-8876-75FA87E9756B}">
      <dsp:nvSpPr>
        <dsp:cNvPr id="0" name=""/>
        <dsp:cNvSpPr/>
      </dsp:nvSpPr>
      <dsp:spPr>
        <a:xfrm>
          <a:off x="-167373" y="12889"/>
          <a:ext cx="8021787" cy="144014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700B11-40CE-48CE-AB74-7E697FCAAB3C}">
      <dsp:nvSpPr>
        <dsp:cNvPr id="0" name=""/>
        <dsp:cNvSpPr/>
      </dsp:nvSpPr>
      <dsp:spPr>
        <a:xfrm>
          <a:off x="268270" y="336922"/>
          <a:ext cx="792079" cy="79207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3B696B6-3946-4EE0-A7D7-EAD5E21DEBB1}">
      <dsp:nvSpPr>
        <dsp:cNvPr id="0" name=""/>
        <dsp:cNvSpPr/>
      </dsp:nvSpPr>
      <dsp:spPr>
        <a:xfrm>
          <a:off x="1495993" y="12889"/>
          <a:ext cx="6355166" cy="14401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15" tIns="152415" rIns="152415" bIns="152415" numCol="1" spcCol="1270" anchor="ctr" anchorCtr="0">
          <a:noAutofit/>
        </a:bodyPr>
        <a:lstStyle/>
        <a:p>
          <a:pPr marL="0" lvl="0" indent="0" algn="l" defTabSz="622300">
            <a:lnSpc>
              <a:spcPct val="90000"/>
            </a:lnSpc>
            <a:spcBef>
              <a:spcPct val="0"/>
            </a:spcBef>
            <a:spcAft>
              <a:spcPct val="35000"/>
            </a:spcAft>
            <a:buNone/>
          </a:pPr>
          <a:r>
            <a:rPr lang="en-US" sz="1400" b="1" kern="1200" dirty="0">
              <a:latin typeface="Arial" panose="020B0604020202020204" pitchFamily="34" charset="0"/>
              <a:cs typeface="Arial" panose="020B0604020202020204" pitchFamily="34" charset="0"/>
            </a:rPr>
            <a:t>The sponsor is responsible for selecting the investigator(s)/institution(s)</a:t>
          </a:r>
          <a:endParaRPr lang="en-US" sz="1400" kern="1200" dirty="0">
            <a:latin typeface="Arial" panose="020B0604020202020204" pitchFamily="34" charset="0"/>
            <a:cs typeface="Arial" panose="020B0604020202020204" pitchFamily="34" charset="0"/>
          </a:endParaRPr>
        </a:p>
      </dsp:txBody>
      <dsp:txXfrm>
        <a:off x="1495993" y="12889"/>
        <a:ext cx="6355166" cy="1440144"/>
      </dsp:txXfrm>
    </dsp:sp>
    <dsp:sp modelId="{D079F9D6-4460-414F-B7F5-25916DE05171}">
      <dsp:nvSpPr>
        <dsp:cNvPr id="0" name=""/>
        <dsp:cNvSpPr/>
      </dsp:nvSpPr>
      <dsp:spPr>
        <a:xfrm>
          <a:off x="-167373" y="1813070"/>
          <a:ext cx="8021787" cy="1440144"/>
        </a:xfrm>
        <a:prstGeom prst="roundRect">
          <a:avLst>
            <a:gd name="adj" fmla="val 10000"/>
          </a:avLst>
        </a:prstGeom>
        <a:solidFill>
          <a:schemeClr val="accent1"/>
        </a:solidFill>
        <a:ln>
          <a:noFill/>
        </a:ln>
        <a:effectLst/>
      </dsp:spPr>
      <dsp:style>
        <a:lnRef idx="0">
          <a:scrgbClr r="0" g="0" b="0"/>
        </a:lnRef>
        <a:fillRef idx="1">
          <a:scrgbClr r="0" g="0" b="0"/>
        </a:fillRef>
        <a:effectRef idx="0">
          <a:scrgbClr r="0" g="0" b="0"/>
        </a:effectRef>
        <a:fontRef idx="minor"/>
      </dsp:style>
    </dsp:sp>
    <dsp:sp modelId="{D882F5EB-AD99-4313-830D-BD20071C29BD}">
      <dsp:nvSpPr>
        <dsp:cNvPr id="0" name=""/>
        <dsp:cNvSpPr/>
      </dsp:nvSpPr>
      <dsp:spPr>
        <a:xfrm>
          <a:off x="268270" y="2137103"/>
          <a:ext cx="792079" cy="79207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0C2C1BD-366C-4B0A-B2E8-08D84780F1EF}">
      <dsp:nvSpPr>
        <dsp:cNvPr id="0" name=""/>
        <dsp:cNvSpPr/>
      </dsp:nvSpPr>
      <dsp:spPr>
        <a:xfrm>
          <a:off x="1495993" y="1813070"/>
          <a:ext cx="6355166" cy="14401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15" tIns="152415" rIns="152415" bIns="152415" numCol="1" spcCol="1270" anchor="ctr" anchorCtr="0">
          <a:noAutofit/>
        </a:bodyPr>
        <a:lstStyle/>
        <a:p>
          <a:pPr marL="0" lvl="0" indent="0" algn="l" defTabSz="622300">
            <a:lnSpc>
              <a:spcPct val="90000"/>
            </a:lnSpc>
            <a:spcBef>
              <a:spcPct val="0"/>
            </a:spcBef>
            <a:spcAft>
              <a:spcPct val="35000"/>
            </a:spcAft>
            <a:buNone/>
          </a:pPr>
          <a:r>
            <a:rPr lang="en-US" sz="1400" b="1" kern="1200" dirty="0">
              <a:latin typeface="Arial" panose="020B0604020202020204" pitchFamily="34" charset="0"/>
              <a:cs typeface="Arial" panose="020B0604020202020204" pitchFamily="34" charset="0"/>
            </a:rPr>
            <a:t>Each investigator should be qualified by training and experience and should have adequate resources (see sections 4.1, 4.2) to properly conduct the trial for which the investigator is selected</a:t>
          </a:r>
          <a:endParaRPr lang="en-US" sz="1400" kern="1200" dirty="0">
            <a:latin typeface="Arial" panose="020B0604020202020204" pitchFamily="34" charset="0"/>
            <a:cs typeface="Arial" panose="020B0604020202020204" pitchFamily="34" charset="0"/>
          </a:endParaRPr>
        </a:p>
      </dsp:txBody>
      <dsp:txXfrm>
        <a:off x="1495993" y="1813070"/>
        <a:ext cx="6355166" cy="1440144"/>
      </dsp:txXfrm>
    </dsp:sp>
    <dsp:sp modelId="{A2BB0949-1CC2-41BE-A6FD-7B18097DF0B2}">
      <dsp:nvSpPr>
        <dsp:cNvPr id="0" name=""/>
        <dsp:cNvSpPr/>
      </dsp:nvSpPr>
      <dsp:spPr>
        <a:xfrm>
          <a:off x="-167373" y="3613251"/>
          <a:ext cx="8021787" cy="1440144"/>
        </a:xfrm>
        <a:prstGeom prst="roundRect">
          <a:avLst>
            <a:gd name="adj" fmla="val 10000"/>
          </a:avLst>
        </a:prstGeom>
        <a:solidFill>
          <a:schemeClr val="accent3"/>
        </a:solidFill>
        <a:ln>
          <a:noFill/>
        </a:ln>
        <a:effectLst/>
      </dsp:spPr>
      <dsp:style>
        <a:lnRef idx="0">
          <a:scrgbClr r="0" g="0" b="0"/>
        </a:lnRef>
        <a:fillRef idx="1">
          <a:scrgbClr r="0" g="0" b="0"/>
        </a:fillRef>
        <a:effectRef idx="0">
          <a:scrgbClr r="0" g="0" b="0"/>
        </a:effectRef>
        <a:fontRef idx="minor"/>
      </dsp:style>
    </dsp:sp>
    <dsp:sp modelId="{FEC80570-4A0E-41C4-90CD-AB32A4D086D1}">
      <dsp:nvSpPr>
        <dsp:cNvPr id="0" name=""/>
        <dsp:cNvSpPr/>
      </dsp:nvSpPr>
      <dsp:spPr>
        <a:xfrm>
          <a:off x="268270" y="3937283"/>
          <a:ext cx="792079" cy="79207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44E9CD5-E959-4BCD-B37A-84D8787F2F65}">
      <dsp:nvSpPr>
        <dsp:cNvPr id="0" name=""/>
        <dsp:cNvSpPr/>
      </dsp:nvSpPr>
      <dsp:spPr>
        <a:xfrm>
          <a:off x="1495993" y="3613251"/>
          <a:ext cx="6355166" cy="14401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15" tIns="152415" rIns="152415" bIns="152415" numCol="1" spcCol="1270" anchor="ctr" anchorCtr="0">
          <a:noAutofit/>
        </a:bodyPr>
        <a:lstStyle/>
        <a:p>
          <a:pPr marL="0" lvl="0" indent="0" algn="l" defTabSz="622300">
            <a:lnSpc>
              <a:spcPct val="90000"/>
            </a:lnSpc>
            <a:spcBef>
              <a:spcPct val="0"/>
            </a:spcBef>
            <a:spcAft>
              <a:spcPct val="35000"/>
            </a:spcAft>
            <a:buNone/>
          </a:pPr>
          <a:r>
            <a:rPr lang="en-US" sz="1400" b="1" kern="1200" dirty="0">
              <a:latin typeface="Arial" panose="020B0604020202020204" pitchFamily="34" charset="0"/>
              <a:cs typeface="Arial" panose="020B0604020202020204" pitchFamily="34" charset="0"/>
            </a:rPr>
            <a:t>If organization of a coordinating committee and/or selection of coordinating investigator(s) are to be utilized in multicenter trials, their organization and/or selection are the sponsor's responsibility</a:t>
          </a:r>
          <a:endParaRPr lang="en-US" sz="1400" kern="1200" dirty="0">
            <a:latin typeface="Arial" panose="020B0604020202020204" pitchFamily="34" charset="0"/>
            <a:cs typeface="Arial" panose="020B0604020202020204" pitchFamily="34" charset="0"/>
          </a:endParaRPr>
        </a:p>
      </dsp:txBody>
      <dsp:txXfrm>
        <a:off x="1495993" y="3613251"/>
        <a:ext cx="6355166" cy="1440144"/>
      </dsp:txXfrm>
    </dsp:sp>
    <dsp:sp modelId="{7110F3C8-68DA-4999-BB01-F0C853FD6A29}">
      <dsp:nvSpPr>
        <dsp:cNvPr id="0" name=""/>
        <dsp:cNvSpPr/>
      </dsp:nvSpPr>
      <dsp:spPr>
        <a:xfrm>
          <a:off x="-167373" y="5413431"/>
          <a:ext cx="8021787" cy="1440144"/>
        </a:xfrm>
        <a:prstGeom prst="roundRect">
          <a:avLst>
            <a:gd name="adj" fmla="val 10000"/>
          </a:avLst>
        </a:prstGeom>
        <a:solidFill>
          <a:schemeClr val="accent2"/>
        </a:solidFill>
        <a:ln>
          <a:noFill/>
        </a:ln>
        <a:effectLst/>
      </dsp:spPr>
      <dsp:style>
        <a:lnRef idx="0">
          <a:scrgbClr r="0" g="0" b="0"/>
        </a:lnRef>
        <a:fillRef idx="1">
          <a:scrgbClr r="0" g="0" b="0"/>
        </a:fillRef>
        <a:effectRef idx="0">
          <a:scrgbClr r="0" g="0" b="0"/>
        </a:effectRef>
        <a:fontRef idx="minor"/>
      </dsp:style>
    </dsp:sp>
    <dsp:sp modelId="{5932F780-3395-440C-AA17-FDDAD9C38CD2}">
      <dsp:nvSpPr>
        <dsp:cNvPr id="0" name=""/>
        <dsp:cNvSpPr/>
      </dsp:nvSpPr>
      <dsp:spPr>
        <a:xfrm>
          <a:off x="268270" y="5737464"/>
          <a:ext cx="792079" cy="79207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BB1D692-42B4-4DF5-BC9B-D3488898C749}">
      <dsp:nvSpPr>
        <dsp:cNvPr id="0" name=""/>
        <dsp:cNvSpPr/>
      </dsp:nvSpPr>
      <dsp:spPr>
        <a:xfrm>
          <a:off x="1157994" y="5413431"/>
          <a:ext cx="7031165" cy="14401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15" tIns="152415" rIns="152415" bIns="152415" numCol="1" spcCol="1270" anchor="ctr" anchorCtr="0">
          <a:noAutofit/>
        </a:bodyPr>
        <a:lstStyle/>
        <a:p>
          <a:pPr marL="0" lvl="0" indent="0" algn="l" defTabSz="622300">
            <a:lnSpc>
              <a:spcPct val="90000"/>
            </a:lnSpc>
            <a:spcBef>
              <a:spcPct val="0"/>
            </a:spcBef>
            <a:spcAft>
              <a:spcPct val="35000"/>
            </a:spcAft>
            <a:buNone/>
          </a:pPr>
          <a:r>
            <a:rPr lang="en-US" sz="1400" b="1" kern="1200" dirty="0">
              <a:latin typeface="Arial" panose="020B0604020202020204" pitchFamily="34" charset="0"/>
              <a:cs typeface="Arial" panose="020B0604020202020204" pitchFamily="34" charset="0"/>
            </a:rPr>
            <a:t>Before entering an agreement with an investigator/institution to conduct a trial, the sponsor should provide the investigator(s)/institution(s) with the protocol and an up to- date Investigator's Brochure, and should provide sufficient time for the investigator/institution to review the protocol and the information provided</a:t>
          </a:r>
          <a:endParaRPr lang="en-US" sz="1400" kern="1200" dirty="0">
            <a:latin typeface="Arial" panose="020B0604020202020204" pitchFamily="34" charset="0"/>
            <a:cs typeface="Arial" panose="020B0604020202020204" pitchFamily="34" charset="0"/>
          </a:endParaRPr>
        </a:p>
      </dsp:txBody>
      <dsp:txXfrm>
        <a:off x="1157994" y="5413431"/>
        <a:ext cx="7031165" cy="1440144"/>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C02E6-216D-4DF6-A262-8D15A06A7E72}">
      <dsp:nvSpPr>
        <dsp:cNvPr id="0" name=""/>
        <dsp:cNvSpPr/>
      </dsp:nvSpPr>
      <dsp:spPr>
        <a:xfrm>
          <a:off x="0" y="618075"/>
          <a:ext cx="6628804" cy="174915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If required by the applicable regulatory requirement(s), the sponsor should provide insurance or should indemnify (legal and financial coverage) the investigator/the institution against claims arising from the trial, except for claims that arise from malpractice and/or negligence</a:t>
          </a:r>
          <a:endParaRPr lang="en-US" sz="1800" kern="1200" dirty="0">
            <a:latin typeface="Arial" panose="020B0604020202020204" pitchFamily="34" charset="0"/>
            <a:cs typeface="Arial" panose="020B0604020202020204" pitchFamily="34" charset="0"/>
          </a:endParaRPr>
        </a:p>
      </dsp:txBody>
      <dsp:txXfrm>
        <a:off x="85386" y="703461"/>
        <a:ext cx="6458032" cy="1578378"/>
      </dsp:txXfrm>
    </dsp:sp>
    <dsp:sp modelId="{1703846E-C20B-46E0-9892-1214E8A6F9F2}">
      <dsp:nvSpPr>
        <dsp:cNvPr id="0" name=""/>
        <dsp:cNvSpPr/>
      </dsp:nvSpPr>
      <dsp:spPr>
        <a:xfrm>
          <a:off x="0" y="2554425"/>
          <a:ext cx="6628804" cy="1749150"/>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The sponsor's policies and procedures should address the costs of treatment of trial subjects in the event of trial-related injuries in accordance with the applicable regulatory requirement(s)</a:t>
          </a:r>
          <a:endParaRPr lang="en-US" sz="1800" kern="1200">
            <a:latin typeface="Arial" panose="020B0604020202020204" pitchFamily="34" charset="0"/>
            <a:cs typeface="Arial" panose="020B0604020202020204" pitchFamily="34" charset="0"/>
          </a:endParaRPr>
        </a:p>
      </dsp:txBody>
      <dsp:txXfrm>
        <a:off x="85386" y="2639811"/>
        <a:ext cx="6458032" cy="1578378"/>
      </dsp:txXfrm>
    </dsp:sp>
    <dsp:sp modelId="{56DF82A9-4F52-4B3D-A199-E65DE9090BAA}">
      <dsp:nvSpPr>
        <dsp:cNvPr id="0" name=""/>
        <dsp:cNvSpPr/>
      </dsp:nvSpPr>
      <dsp:spPr>
        <a:xfrm>
          <a:off x="0" y="4490775"/>
          <a:ext cx="6628804" cy="174915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When trial subjects receive compensation, the method and manner of compensation should comply with applicable regulatory requirements</a:t>
          </a:r>
          <a:endParaRPr lang="en-US" sz="1800" kern="1200">
            <a:latin typeface="Arial" panose="020B0604020202020204" pitchFamily="34" charset="0"/>
            <a:cs typeface="Arial" panose="020B0604020202020204" pitchFamily="34" charset="0"/>
          </a:endParaRPr>
        </a:p>
      </dsp:txBody>
      <dsp:txXfrm>
        <a:off x="85386" y="4576161"/>
        <a:ext cx="6458032" cy="1578378"/>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465670-8284-493E-856F-69E54451A4A7}">
      <dsp:nvSpPr>
        <dsp:cNvPr id="0" name=""/>
        <dsp:cNvSpPr/>
      </dsp:nvSpPr>
      <dsp:spPr>
        <a:xfrm>
          <a:off x="0" y="3023"/>
          <a:ext cx="7991937" cy="1360467"/>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i="0" kern="1200">
              <a:latin typeface="Calibri" panose="020F0502020204030204" pitchFamily="34" charset="0"/>
              <a:cs typeface="Calibri" panose="020F0502020204030204" pitchFamily="34" charset="0"/>
            </a:rPr>
            <a:t>The sponsor shall monitor the progress of all clinical investigations being conducted under its IND.</a:t>
          </a:r>
          <a:endParaRPr lang="en-US" sz="1600" kern="1200">
            <a:latin typeface="Calibri" panose="020F0502020204030204" pitchFamily="34" charset="0"/>
            <a:cs typeface="Calibri" panose="020F0502020204030204" pitchFamily="34" charset="0"/>
          </a:endParaRPr>
        </a:p>
      </dsp:txBody>
      <dsp:txXfrm>
        <a:off x="66413" y="69436"/>
        <a:ext cx="7859111" cy="1227641"/>
      </dsp:txXfrm>
    </dsp:sp>
    <dsp:sp modelId="{6D0914A3-427F-4ABC-95FF-06DDE3D138B1}">
      <dsp:nvSpPr>
        <dsp:cNvPr id="0" name=""/>
        <dsp:cNvSpPr/>
      </dsp:nvSpPr>
      <dsp:spPr>
        <a:xfrm>
          <a:off x="0" y="1375894"/>
          <a:ext cx="7991937" cy="1360467"/>
        </a:xfrm>
        <a:prstGeom prst="roundRect">
          <a:avLst/>
        </a:prstGeom>
        <a:gradFill rotWithShape="0">
          <a:gsLst>
            <a:gs pos="0">
              <a:schemeClr val="accent2">
                <a:hueOff val="-741071"/>
                <a:satOff val="3550"/>
                <a:lumOff val="3284"/>
                <a:alphaOff val="0"/>
                <a:tint val="96000"/>
                <a:lumMod val="100000"/>
              </a:schemeClr>
            </a:gs>
            <a:gs pos="78000">
              <a:schemeClr val="accent2">
                <a:hueOff val="-741071"/>
                <a:satOff val="3550"/>
                <a:lumOff val="3284"/>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i="0" kern="1200" dirty="0">
              <a:latin typeface="Arial" panose="020B0604020202020204" pitchFamily="34" charset="0"/>
              <a:cs typeface="Arial" panose="020B0604020202020204" pitchFamily="34" charset="0"/>
            </a:rPr>
            <a:t>A sponsor who discovers that an investigator is not complying with the signed agreement (Form FDA-1572), the general investigational plan, or the requirements of this part or other applicable parts shall promptly either secure compliance or discontinue shipments of the investigational new drug to the investigator and end the investigator's participation in the investigation. If the investigator's participation in the investigation is ended, the sponsor shall require that the investigator dispose of or return the investigational drug in accordance with the requirements of § 312.59 and shall notify FDA</a:t>
          </a:r>
          <a:endParaRPr lang="en-US" sz="1400" kern="1200" dirty="0">
            <a:latin typeface="Arial" panose="020B0604020202020204" pitchFamily="34" charset="0"/>
            <a:cs typeface="Arial" panose="020B0604020202020204" pitchFamily="34" charset="0"/>
          </a:endParaRPr>
        </a:p>
      </dsp:txBody>
      <dsp:txXfrm>
        <a:off x="66413" y="1442307"/>
        <a:ext cx="7859111" cy="1227641"/>
      </dsp:txXfrm>
    </dsp:sp>
    <dsp:sp modelId="{9D1D47A8-53EA-48DD-9E0E-6DD0CC1646B5}">
      <dsp:nvSpPr>
        <dsp:cNvPr id="0" name=""/>
        <dsp:cNvSpPr/>
      </dsp:nvSpPr>
      <dsp:spPr>
        <a:xfrm>
          <a:off x="0" y="2748765"/>
          <a:ext cx="7991937" cy="1360467"/>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i="0" kern="1200">
              <a:latin typeface="Arial" panose="020B0604020202020204" pitchFamily="34" charset="0"/>
              <a:cs typeface="Arial" panose="020B0604020202020204" pitchFamily="34" charset="0"/>
            </a:rPr>
            <a:t>The sponsor shall review and evaluate the evidence relating to the safety and effectiveness of the drug as it is obtained from the investigator. The sponsors shall make such reports to FDA regarding information relevant to the safety of the drug. The sponsor shall make annual reports on the progress of the investigation</a:t>
          </a:r>
          <a:endParaRPr lang="en-US" sz="1400" kern="1200">
            <a:latin typeface="Arial" panose="020B0604020202020204" pitchFamily="34" charset="0"/>
            <a:cs typeface="Arial" panose="020B0604020202020204" pitchFamily="34" charset="0"/>
          </a:endParaRPr>
        </a:p>
      </dsp:txBody>
      <dsp:txXfrm>
        <a:off x="66413" y="2815178"/>
        <a:ext cx="7859111" cy="1227641"/>
      </dsp:txXfrm>
    </dsp:sp>
    <dsp:sp modelId="{97F6E632-F4FA-47B6-930E-1C136F863D0C}">
      <dsp:nvSpPr>
        <dsp:cNvPr id="0" name=""/>
        <dsp:cNvSpPr/>
      </dsp:nvSpPr>
      <dsp:spPr>
        <a:xfrm>
          <a:off x="0" y="4121636"/>
          <a:ext cx="7991937" cy="1360467"/>
        </a:xfrm>
        <a:prstGeom prst="roundRect">
          <a:avLst/>
        </a:prstGeom>
        <a:gradFill rotWithShape="0">
          <a:gsLst>
            <a:gs pos="0">
              <a:schemeClr val="accent2">
                <a:hueOff val="-2223214"/>
                <a:satOff val="10650"/>
                <a:lumOff val="9853"/>
                <a:alphaOff val="0"/>
                <a:tint val="96000"/>
                <a:lumMod val="100000"/>
              </a:schemeClr>
            </a:gs>
            <a:gs pos="78000">
              <a:schemeClr val="accent2">
                <a:hueOff val="-2223214"/>
                <a:satOff val="10650"/>
                <a:lumOff val="985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i="0" kern="1200">
              <a:latin typeface="Arial" panose="020B0604020202020204" pitchFamily="34" charset="0"/>
              <a:cs typeface="Arial" panose="020B0604020202020204" pitchFamily="34" charset="0"/>
            </a:rPr>
            <a:t>A sponsor who determines that its investigational drug presents an unreasonable and significant risk to subjects shall discontinue those investigations that present the risk, notify FDA, all institutional review boards, and all investigators who have at any time participated in the investigation of the discontinuance, assure the disposition of all stocks of the drug outstanding and furnish FDA with a full report of the sponsor's actions </a:t>
          </a:r>
          <a:endParaRPr lang="en-US" sz="1400" kern="1200">
            <a:latin typeface="Arial" panose="020B0604020202020204" pitchFamily="34" charset="0"/>
            <a:cs typeface="Arial" panose="020B0604020202020204" pitchFamily="34" charset="0"/>
          </a:endParaRPr>
        </a:p>
      </dsp:txBody>
      <dsp:txXfrm>
        <a:off x="66413" y="4188049"/>
        <a:ext cx="7859111" cy="1227641"/>
      </dsp:txXfrm>
    </dsp:sp>
    <dsp:sp modelId="{41C6A5C1-D0D3-43B8-AAB0-9FA4525E2683}">
      <dsp:nvSpPr>
        <dsp:cNvPr id="0" name=""/>
        <dsp:cNvSpPr/>
      </dsp:nvSpPr>
      <dsp:spPr>
        <a:xfrm>
          <a:off x="0" y="5494507"/>
          <a:ext cx="7991937" cy="1360467"/>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i="0" kern="1200">
              <a:latin typeface="Arial" panose="020B0604020202020204" pitchFamily="34" charset="0"/>
              <a:cs typeface="Arial" panose="020B0604020202020204" pitchFamily="34" charset="0"/>
            </a:rPr>
            <a:t>The sponsor shall discontinue the investigation as soon as possible, and in no event later than 5 working days after making the determination that the investigation should be discontinued. Upon request, FDA will confer with a sponsor on the need to discontinue an investigation</a:t>
          </a:r>
          <a:endParaRPr lang="en-US" sz="1400" kern="1200">
            <a:latin typeface="Arial" panose="020B0604020202020204" pitchFamily="34" charset="0"/>
            <a:cs typeface="Arial" panose="020B0604020202020204" pitchFamily="34" charset="0"/>
          </a:endParaRPr>
        </a:p>
      </dsp:txBody>
      <dsp:txXfrm>
        <a:off x="66413" y="5560920"/>
        <a:ext cx="7859111" cy="12276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2C11F2-EBD1-4F9F-8D50-F62F85561A5A}">
      <dsp:nvSpPr>
        <dsp:cNvPr id="0" name=""/>
        <dsp:cNvSpPr/>
      </dsp:nvSpPr>
      <dsp:spPr>
        <a:xfrm>
          <a:off x="0" y="1053899"/>
          <a:ext cx="6628804" cy="22815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The investigator(s) should be qualified by education, training, and experience to assume responsibility for the proper conduct of the trial, should meet all the qualifications specified by the applicable regulatory requirement(s), and should provide evidence of such qualifications through up-to-date curriculum vitae and/or other relevant documentation requested by the sponsor, the IRB/IEC, and/or the regulatory authority(</a:t>
          </a:r>
          <a:r>
            <a:rPr lang="en-US" sz="1800" b="1" kern="1200" dirty="0" err="1">
              <a:latin typeface="Arial" panose="020B0604020202020204" pitchFamily="34" charset="0"/>
              <a:cs typeface="Arial" panose="020B0604020202020204" pitchFamily="34" charset="0"/>
            </a:rPr>
            <a:t>ies</a:t>
          </a:r>
          <a:r>
            <a:rPr lang="en-US" sz="1800" b="1" kern="1200" dirty="0">
              <a:latin typeface="Arial" panose="020B0604020202020204" pitchFamily="34" charset="0"/>
              <a:cs typeface="Arial" panose="020B0604020202020204" pitchFamily="34" charset="0"/>
            </a:rPr>
            <a:t>)</a:t>
          </a:r>
          <a:endParaRPr lang="en-US" sz="1800" kern="1200" dirty="0">
            <a:latin typeface="Arial" panose="020B0604020202020204" pitchFamily="34" charset="0"/>
            <a:cs typeface="Arial" panose="020B0604020202020204" pitchFamily="34" charset="0"/>
          </a:endParaRPr>
        </a:p>
      </dsp:txBody>
      <dsp:txXfrm>
        <a:off x="111374" y="1165273"/>
        <a:ext cx="6406056" cy="2058752"/>
      </dsp:txXfrm>
    </dsp:sp>
    <dsp:sp modelId="{80616B5A-5F2E-4D99-852D-CB16F5C94D15}">
      <dsp:nvSpPr>
        <dsp:cNvPr id="0" name=""/>
        <dsp:cNvSpPr/>
      </dsp:nvSpPr>
      <dsp:spPr>
        <a:xfrm>
          <a:off x="0" y="3522599"/>
          <a:ext cx="6628804" cy="22815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The investigator should be thoroughly familiar with the appropriate use of the investigational product(s), as described in the protocol, in the current Investigator’s Brochure, in the product information, and in other information sources provided by the sponsor </a:t>
          </a:r>
          <a:endParaRPr lang="en-US" sz="1800" kern="1200" dirty="0">
            <a:latin typeface="Arial" panose="020B0604020202020204" pitchFamily="34" charset="0"/>
            <a:cs typeface="Arial" panose="020B0604020202020204" pitchFamily="34" charset="0"/>
          </a:endParaRPr>
        </a:p>
      </dsp:txBody>
      <dsp:txXfrm>
        <a:off x="111374" y="3633973"/>
        <a:ext cx="6406056" cy="20587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4D35DE-5CF7-4776-AFA7-1F225B3242EE}">
      <dsp:nvSpPr>
        <dsp:cNvPr id="0" name=""/>
        <dsp:cNvSpPr/>
      </dsp:nvSpPr>
      <dsp:spPr>
        <a:xfrm>
          <a:off x="0" y="1420832"/>
          <a:ext cx="6628804" cy="12168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The investigator should be aware of, and should comply with, GCP and the applicable regulatory requirements</a:t>
          </a:r>
          <a:endParaRPr lang="en-US" sz="1800" kern="1200" dirty="0">
            <a:latin typeface="Arial" panose="020B0604020202020204" pitchFamily="34" charset="0"/>
            <a:cs typeface="Arial" panose="020B0604020202020204" pitchFamily="34" charset="0"/>
          </a:endParaRPr>
        </a:p>
      </dsp:txBody>
      <dsp:txXfrm>
        <a:off x="59399" y="1480231"/>
        <a:ext cx="6510006" cy="1098002"/>
      </dsp:txXfrm>
    </dsp:sp>
    <dsp:sp modelId="{FEC826C2-DD38-4E75-86E0-6035228B3BE0}">
      <dsp:nvSpPr>
        <dsp:cNvPr id="0" name=""/>
        <dsp:cNvSpPr/>
      </dsp:nvSpPr>
      <dsp:spPr>
        <a:xfrm>
          <a:off x="0" y="2824832"/>
          <a:ext cx="6628804" cy="1216800"/>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The investigator/institution should permit monitoring and auditing by the sponsor, and inspection by the appropriate regulatory authority(ies)</a:t>
          </a:r>
          <a:endParaRPr lang="en-US" sz="1800" kern="1200">
            <a:latin typeface="Arial" panose="020B0604020202020204" pitchFamily="34" charset="0"/>
            <a:cs typeface="Arial" panose="020B0604020202020204" pitchFamily="34" charset="0"/>
          </a:endParaRPr>
        </a:p>
      </dsp:txBody>
      <dsp:txXfrm>
        <a:off x="59399" y="2884231"/>
        <a:ext cx="6510006" cy="1098002"/>
      </dsp:txXfrm>
    </dsp:sp>
    <dsp:sp modelId="{DE5D40B7-C59E-447B-943C-E9363188E22F}">
      <dsp:nvSpPr>
        <dsp:cNvPr id="0" name=""/>
        <dsp:cNvSpPr/>
      </dsp:nvSpPr>
      <dsp:spPr>
        <a:xfrm>
          <a:off x="0" y="4228833"/>
          <a:ext cx="6628804" cy="12168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The investigator should maintain a list of appropriately qualified persons to whom the investigator has delegated significant trial-related</a:t>
          </a:r>
          <a:endParaRPr lang="en-US" sz="1800" kern="1200">
            <a:latin typeface="Arial" panose="020B0604020202020204" pitchFamily="34" charset="0"/>
            <a:cs typeface="Arial" panose="020B0604020202020204" pitchFamily="34" charset="0"/>
          </a:endParaRPr>
        </a:p>
      </dsp:txBody>
      <dsp:txXfrm>
        <a:off x="59399" y="4288232"/>
        <a:ext cx="6510006" cy="10980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0BAF5A-A032-4C7B-8A59-1B4FC7908A56}">
      <dsp:nvSpPr>
        <dsp:cNvPr id="0" name=""/>
        <dsp:cNvSpPr/>
      </dsp:nvSpPr>
      <dsp:spPr>
        <a:xfrm>
          <a:off x="0" y="1135645"/>
          <a:ext cx="6628804" cy="1406924"/>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Calibri" panose="020F0502020204030204" pitchFamily="34" charset="0"/>
              <a:cs typeface="Calibri" panose="020F0502020204030204" pitchFamily="34" charset="0"/>
            </a:rPr>
            <a:t>The investigator should be able to demonstrate (e.g., based on retrospective data) a potential for recruiting the required number of suitable subjects within the agreed recruitment period</a:t>
          </a:r>
          <a:endParaRPr lang="en-US" sz="2000" kern="1200" dirty="0">
            <a:latin typeface="Calibri" panose="020F0502020204030204" pitchFamily="34" charset="0"/>
            <a:cs typeface="Calibri" panose="020F0502020204030204" pitchFamily="34" charset="0"/>
          </a:endParaRPr>
        </a:p>
      </dsp:txBody>
      <dsp:txXfrm>
        <a:off x="68680" y="1204325"/>
        <a:ext cx="6491444" cy="1269564"/>
      </dsp:txXfrm>
    </dsp:sp>
    <dsp:sp modelId="{93044A0C-553F-411D-A06E-E8B6FD6A53F2}">
      <dsp:nvSpPr>
        <dsp:cNvPr id="0" name=""/>
        <dsp:cNvSpPr/>
      </dsp:nvSpPr>
      <dsp:spPr>
        <a:xfrm>
          <a:off x="0" y="2729770"/>
          <a:ext cx="6628804" cy="1406924"/>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a:latin typeface="Calibri" panose="020F0502020204030204" pitchFamily="34" charset="0"/>
              <a:cs typeface="Calibri" panose="020F0502020204030204" pitchFamily="34" charset="0"/>
            </a:rPr>
            <a:t>The investigator should have sufficient time to properly conduct and complete the trial within the agreed trial period</a:t>
          </a:r>
          <a:endParaRPr lang="en-US" sz="2000" kern="1200">
            <a:latin typeface="Calibri" panose="020F0502020204030204" pitchFamily="34" charset="0"/>
            <a:cs typeface="Calibri" panose="020F0502020204030204" pitchFamily="34" charset="0"/>
          </a:endParaRPr>
        </a:p>
      </dsp:txBody>
      <dsp:txXfrm>
        <a:off x="68680" y="2798450"/>
        <a:ext cx="6491444" cy="1269564"/>
      </dsp:txXfrm>
    </dsp:sp>
    <dsp:sp modelId="{44428F68-8482-4F04-BF6E-9861C4787703}">
      <dsp:nvSpPr>
        <dsp:cNvPr id="0" name=""/>
        <dsp:cNvSpPr/>
      </dsp:nvSpPr>
      <dsp:spPr>
        <a:xfrm>
          <a:off x="0" y="4323895"/>
          <a:ext cx="6628804" cy="1406924"/>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a:latin typeface="Calibri" panose="020F0502020204030204" pitchFamily="34" charset="0"/>
              <a:cs typeface="Calibri" panose="020F0502020204030204" pitchFamily="34" charset="0"/>
            </a:rPr>
            <a:t>The investigator should have available an adequate number of qualified staff and adequate facilities for the foreseen duration of the trial to conduct the trial properly and safely </a:t>
          </a:r>
          <a:endParaRPr lang="en-US" sz="2000" kern="1200">
            <a:latin typeface="Calibri" panose="020F0502020204030204" pitchFamily="34" charset="0"/>
            <a:cs typeface="Calibri" panose="020F0502020204030204" pitchFamily="34" charset="0"/>
          </a:endParaRPr>
        </a:p>
      </dsp:txBody>
      <dsp:txXfrm>
        <a:off x="68680" y="4392575"/>
        <a:ext cx="6491444" cy="12695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FBD4C7-AFA8-4B6D-A5C8-98772B8458C5}">
      <dsp:nvSpPr>
        <dsp:cNvPr id="0" name=""/>
        <dsp:cNvSpPr/>
      </dsp:nvSpPr>
      <dsp:spPr>
        <a:xfrm>
          <a:off x="80591" y="569131"/>
          <a:ext cx="2763970" cy="5052883"/>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The investigator should ensure that all persons assisting with the trial are adequately informed about the protocol, the investigational product(s), and their trial related duties and functions</a:t>
          </a:r>
        </a:p>
      </dsp:txBody>
      <dsp:txXfrm>
        <a:off x="161545" y="650085"/>
        <a:ext cx="2602062" cy="4890975"/>
      </dsp:txXfrm>
    </dsp:sp>
    <dsp:sp modelId="{900C7E73-B030-4BC3-83F2-65773A4C3CCF}">
      <dsp:nvSpPr>
        <dsp:cNvPr id="0" name=""/>
        <dsp:cNvSpPr/>
      </dsp:nvSpPr>
      <dsp:spPr>
        <a:xfrm rot="23095">
          <a:off x="3103116" y="2765703"/>
          <a:ext cx="548162" cy="68546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b="1" kern="1200">
            <a:latin typeface="Calibri" panose="020F0502020204030204" pitchFamily="34" charset="0"/>
            <a:cs typeface="Calibri" panose="020F0502020204030204" pitchFamily="34" charset="0"/>
          </a:endParaRPr>
        </a:p>
      </dsp:txBody>
      <dsp:txXfrm>
        <a:off x="3103118" y="2902244"/>
        <a:ext cx="383713" cy="411278"/>
      </dsp:txXfrm>
    </dsp:sp>
    <dsp:sp modelId="{2B15534F-DC5F-4219-96C8-EF30E0AA5581}">
      <dsp:nvSpPr>
        <dsp:cNvPr id="0" name=""/>
        <dsp:cNvSpPr/>
      </dsp:nvSpPr>
      <dsp:spPr>
        <a:xfrm>
          <a:off x="3878806" y="594648"/>
          <a:ext cx="2763970" cy="5052883"/>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The investigator is responsible for supervising any individual or party to whom the investigator delegates trial-related duties and functions conducted at the trial site</a:t>
          </a:r>
        </a:p>
      </dsp:txBody>
      <dsp:txXfrm>
        <a:off x="3959760" y="675602"/>
        <a:ext cx="2602062" cy="4890975"/>
      </dsp:txXfrm>
    </dsp:sp>
    <dsp:sp modelId="{93AD8C76-13B3-48A5-9787-99D67243969A}">
      <dsp:nvSpPr>
        <dsp:cNvPr id="0" name=""/>
        <dsp:cNvSpPr/>
      </dsp:nvSpPr>
      <dsp:spPr>
        <a:xfrm>
          <a:off x="6919173" y="2778357"/>
          <a:ext cx="585961" cy="68546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b="1" kern="1200">
            <a:latin typeface="Calibri" panose="020F0502020204030204" pitchFamily="34" charset="0"/>
            <a:cs typeface="Calibri" panose="020F0502020204030204" pitchFamily="34" charset="0"/>
          </a:endParaRPr>
        </a:p>
      </dsp:txBody>
      <dsp:txXfrm>
        <a:off x="6919173" y="2915450"/>
        <a:ext cx="410173" cy="411278"/>
      </dsp:txXfrm>
    </dsp:sp>
    <dsp:sp modelId="{2324AAFC-66BC-48E3-A074-0AB3BE907177}">
      <dsp:nvSpPr>
        <dsp:cNvPr id="0" name=""/>
        <dsp:cNvSpPr/>
      </dsp:nvSpPr>
      <dsp:spPr>
        <a:xfrm>
          <a:off x="7748364" y="594648"/>
          <a:ext cx="2763970" cy="5052883"/>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If the investigator/institution retains the services of any individual or party to perform trial-related duties and functions, the investigator/institution should ensure this individual or party is qualified to perform those trial-related duties and functions and should implement procedures to ensure the integrity of the trial-related duties and functions performed and any data generated</a:t>
          </a:r>
        </a:p>
      </dsp:txBody>
      <dsp:txXfrm>
        <a:off x="7829318" y="675602"/>
        <a:ext cx="2602062" cy="489097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16FDF2-180F-440D-87C2-C6783A1E76E9}">
      <dsp:nvSpPr>
        <dsp:cNvPr id="0" name=""/>
        <dsp:cNvSpPr/>
      </dsp:nvSpPr>
      <dsp:spPr>
        <a:xfrm>
          <a:off x="0" y="1053899"/>
          <a:ext cx="6628804" cy="22815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A qualified physician (or dentist, when appropriate), who is an investigator or a sub-investigator for the trial, should be responsible for all trial-related medical (or dental) decisions</a:t>
          </a:r>
          <a:endParaRPr lang="en-US" sz="1800" kern="1200" dirty="0">
            <a:latin typeface="Arial" panose="020B0604020202020204" pitchFamily="34" charset="0"/>
            <a:cs typeface="Arial" panose="020B0604020202020204" pitchFamily="34" charset="0"/>
          </a:endParaRPr>
        </a:p>
      </dsp:txBody>
      <dsp:txXfrm>
        <a:off x="111374" y="1165273"/>
        <a:ext cx="6406056" cy="2058752"/>
      </dsp:txXfrm>
    </dsp:sp>
    <dsp:sp modelId="{8FE56FD3-1C0B-40CC-A593-B99DC867A39C}">
      <dsp:nvSpPr>
        <dsp:cNvPr id="0" name=""/>
        <dsp:cNvSpPr/>
      </dsp:nvSpPr>
      <dsp:spPr>
        <a:xfrm>
          <a:off x="0" y="3522599"/>
          <a:ext cx="6628804" cy="22815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During and following a subject’s participation in a trial, the investigator/institution should ensure that adequate medical care is provided to a subject for any adverse events, including clinically significant laboratory values, related to the trial. The investigator/institution should inform a subject when medical care is needed for intercurrent illness(es) of which the investigator becomes aware</a:t>
          </a:r>
          <a:endParaRPr lang="en-US" sz="1800" kern="1200">
            <a:latin typeface="Arial" panose="020B0604020202020204" pitchFamily="34" charset="0"/>
            <a:cs typeface="Arial" panose="020B0604020202020204" pitchFamily="34" charset="0"/>
          </a:endParaRPr>
        </a:p>
      </dsp:txBody>
      <dsp:txXfrm>
        <a:off x="111374" y="3633973"/>
        <a:ext cx="6406056" cy="205875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2D1B77-35D5-40DF-8FEB-C98B81298977}">
      <dsp:nvSpPr>
        <dsp:cNvPr id="0" name=""/>
        <dsp:cNvSpPr/>
      </dsp:nvSpPr>
      <dsp:spPr>
        <a:xfrm>
          <a:off x="0" y="1856658"/>
          <a:ext cx="6628804" cy="1482974"/>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It is recommended that the investigator inform the subject’s primary physician about the subject’s participation in the trial if the subject has a primary physician and if the subject agrees to the primary physician being informed</a:t>
          </a:r>
          <a:endParaRPr lang="en-US" sz="1800" kern="1200" dirty="0">
            <a:latin typeface="Arial" panose="020B0604020202020204" pitchFamily="34" charset="0"/>
            <a:cs typeface="Arial" panose="020B0604020202020204" pitchFamily="34" charset="0"/>
          </a:endParaRPr>
        </a:p>
      </dsp:txBody>
      <dsp:txXfrm>
        <a:off x="72393" y="1929051"/>
        <a:ext cx="6484018" cy="1338188"/>
      </dsp:txXfrm>
    </dsp:sp>
    <dsp:sp modelId="{F7E733A3-5241-46E2-8D76-88F99163267F}">
      <dsp:nvSpPr>
        <dsp:cNvPr id="0" name=""/>
        <dsp:cNvSpPr/>
      </dsp:nvSpPr>
      <dsp:spPr>
        <a:xfrm>
          <a:off x="0" y="3526833"/>
          <a:ext cx="6628804" cy="1482974"/>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Although a subject is not obliged to give his/her reason(s) for withdrawing prematurely from a trial, the investigator should make a reasonable effort to ascertain the reason(s), while fully respecting the subject’s rights</a:t>
          </a:r>
          <a:endParaRPr lang="en-US" sz="1800" kern="1200">
            <a:latin typeface="Arial" panose="020B0604020202020204" pitchFamily="34" charset="0"/>
            <a:cs typeface="Arial" panose="020B0604020202020204" pitchFamily="34" charset="0"/>
          </a:endParaRPr>
        </a:p>
      </dsp:txBody>
      <dsp:txXfrm>
        <a:off x="72393" y="3599226"/>
        <a:ext cx="6484018" cy="133818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92572-26B2-4A1D-B965-5ABF4039F6C0}">
      <dsp:nvSpPr>
        <dsp:cNvPr id="0" name=""/>
        <dsp:cNvSpPr/>
      </dsp:nvSpPr>
      <dsp:spPr>
        <a:xfrm>
          <a:off x="0" y="259362"/>
          <a:ext cx="6628804" cy="1988291"/>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Before initiating a trial, the investigator/institution should have written and dated approval/favorable opinion from the IRB/IEC for the trial protocol, written informed consent form, consent form updates, subject recruitment procedures (e.g., advertisements), and any other written information to be provided to subjects</a:t>
          </a:r>
          <a:endParaRPr lang="en-US" sz="1800" kern="1200" dirty="0">
            <a:latin typeface="Arial" panose="020B0604020202020204" pitchFamily="34" charset="0"/>
            <a:cs typeface="Arial" panose="020B0604020202020204" pitchFamily="34" charset="0"/>
          </a:endParaRPr>
        </a:p>
      </dsp:txBody>
      <dsp:txXfrm>
        <a:off x="97060" y="356422"/>
        <a:ext cx="6434684" cy="1794171"/>
      </dsp:txXfrm>
    </dsp:sp>
    <dsp:sp modelId="{7BEACD84-BF1A-465B-86AF-A0A2E01AD148}">
      <dsp:nvSpPr>
        <dsp:cNvPr id="0" name=""/>
        <dsp:cNvSpPr/>
      </dsp:nvSpPr>
      <dsp:spPr>
        <a:xfrm>
          <a:off x="0" y="2434854"/>
          <a:ext cx="6628804" cy="1988291"/>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As part of the investigator’s/institution’s written application to the IRB/IEC, the investigator/institution should provide the IRB/IEC with a current copy of the Investigator’s Brochure. If the Investigator’s Brochure is updated during the trial, the investigator/institution should supply a copy of the updated Investigator’s Brochure to the IRB/IEC</a:t>
          </a:r>
          <a:endParaRPr lang="en-US" sz="1800" kern="1200">
            <a:latin typeface="Arial" panose="020B0604020202020204" pitchFamily="34" charset="0"/>
            <a:cs typeface="Arial" panose="020B0604020202020204" pitchFamily="34" charset="0"/>
          </a:endParaRPr>
        </a:p>
      </dsp:txBody>
      <dsp:txXfrm>
        <a:off x="97060" y="2531914"/>
        <a:ext cx="6434684" cy="1794171"/>
      </dsp:txXfrm>
    </dsp:sp>
    <dsp:sp modelId="{0511E5E8-6A89-4FED-81A7-F127B01A8C5F}">
      <dsp:nvSpPr>
        <dsp:cNvPr id="0" name=""/>
        <dsp:cNvSpPr/>
      </dsp:nvSpPr>
      <dsp:spPr>
        <a:xfrm>
          <a:off x="0" y="4610345"/>
          <a:ext cx="6628804" cy="1988291"/>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During the trial the investigator/institution should provide to the IRB/IEC all documents subject to review</a:t>
          </a:r>
          <a:endParaRPr lang="en-US" sz="1800" kern="1200">
            <a:latin typeface="Arial" panose="020B0604020202020204" pitchFamily="34" charset="0"/>
            <a:cs typeface="Arial" panose="020B0604020202020204" pitchFamily="34" charset="0"/>
          </a:endParaRPr>
        </a:p>
      </dsp:txBody>
      <dsp:txXfrm>
        <a:off x="97060" y="4707405"/>
        <a:ext cx="6434684" cy="179417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EED55A29-AD04-4293-B626-A3A1071D0357}" type="datetimeFigureOut">
              <a:rPr lang="en-US" smtClean="0"/>
              <a:t>8/20/2024</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72CCAC5A-1B96-40DF-866F-B41BE397AD2D}" type="slidenum">
              <a:rPr lang="en-US" smtClean="0"/>
              <a:t>‹#›</a:t>
            </a:fld>
            <a:endParaRPr lang="en-US"/>
          </a:p>
        </p:txBody>
      </p:sp>
    </p:spTree>
    <p:extLst>
      <p:ext uri="{BB962C8B-B14F-4D97-AF65-F5344CB8AC3E}">
        <p14:creationId xmlns:p14="http://schemas.microsoft.com/office/powerpoint/2010/main" val="4289393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3873674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1357261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282211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424218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54866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5570722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23834721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939046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4F975C-AF60-4D90-BEA0-5769D728CF0B}"/>
              </a:ext>
            </a:extLst>
          </p:cNvPr>
          <p:cNvSpPr>
            <a:spLocks noGrp="1"/>
          </p:cNvSpPr>
          <p:nvPr>
            <p:ph sz="half" idx="1"/>
          </p:nvPr>
        </p:nvSpPr>
        <p:spPr>
          <a:xfrm>
            <a:off x="838200" y="1826684"/>
            <a:ext cx="5156200" cy="4349749"/>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D67FAA-1BEF-41B8-9DE7-67CDD04A57C8}"/>
              </a:ext>
            </a:extLst>
          </p:cNvPr>
          <p:cNvSpPr>
            <a:spLocks noGrp="1"/>
          </p:cNvSpPr>
          <p:nvPr>
            <p:ph sz="half" idx="2"/>
          </p:nvPr>
        </p:nvSpPr>
        <p:spPr>
          <a:xfrm>
            <a:off x="6197600" y="1826684"/>
            <a:ext cx="5156200" cy="4349749"/>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757147-0884-42F6-98FF-7190DFD7FBC3}"/>
              </a:ext>
            </a:extLst>
          </p:cNvPr>
          <p:cNvSpPr>
            <a:spLocks noGrp="1"/>
          </p:cNvSpPr>
          <p:nvPr>
            <p:ph type="dt" sz="half" idx="10"/>
          </p:nvPr>
        </p:nvSpPr>
        <p:spPr/>
        <p:txBody>
          <a:bodyPr/>
          <a:lstStyle/>
          <a:p>
            <a:fld id="{4A8DC887-81FA-4406-9BF9-01284F529FAE}" type="datetimeFigureOut">
              <a:rPr lang="en-US" smtClean="0"/>
              <a:t>8/20/2024</a:t>
            </a:fld>
            <a:endParaRPr lang="en-US"/>
          </a:p>
        </p:txBody>
      </p:sp>
      <p:sp>
        <p:nvSpPr>
          <p:cNvPr id="6" name="Footer Placeholder 5">
            <a:extLst>
              <a:ext uri="{FF2B5EF4-FFF2-40B4-BE49-F238E27FC236}">
                <a16:creationId xmlns:a16="http://schemas.microsoft.com/office/drawing/2014/main" id="{E55DCD01-8FC2-443B-87F9-D9F321B28C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864EF8-754C-4292-AC22-FAD447164CD0}"/>
              </a:ext>
            </a:extLst>
          </p:cNvPr>
          <p:cNvSpPr>
            <a:spLocks noGrp="1"/>
          </p:cNvSpPr>
          <p:nvPr>
            <p:ph type="sldNum" sz="quarter" idx="12"/>
          </p:nvPr>
        </p:nvSpPr>
        <p:spPr/>
        <p:txBody>
          <a:bodyPr/>
          <a:lstStyle/>
          <a:p>
            <a:fld id="{0CCF5D12-F1A5-45FC-90F8-78DBDB823E4C}" type="slidenum">
              <a:rPr lang="en-US" smtClean="0"/>
              <a:t>‹#›</a:t>
            </a:fld>
            <a:endParaRPr lang="en-US"/>
          </a:p>
        </p:txBody>
      </p:sp>
    </p:spTree>
    <p:extLst>
      <p:ext uri="{BB962C8B-B14F-4D97-AF65-F5344CB8AC3E}">
        <p14:creationId xmlns:p14="http://schemas.microsoft.com/office/powerpoint/2010/main" val="289637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3059738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266179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4CD575-0819-461A-B2AB-CD3A9BFEDA69}"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401217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4CD575-0819-461A-B2AB-CD3A9BFEDA69}" type="datetimeFigureOut">
              <a:rPr lang="en-US" smtClean="0"/>
              <a:t>8/20/2024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678577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4CD575-0819-461A-B2AB-CD3A9BFEDA69}" type="datetimeFigureOut">
              <a:rPr lang="en-US" smtClean="0"/>
              <a:t>8/20/2024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2078665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4CD575-0819-461A-B2AB-CD3A9BFEDA69}" type="datetimeFigureOut">
              <a:rPr lang="en-US" smtClean="0"/>
              <a:t>8/20/2024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2389469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4CD575-0819-461A-B2AB-CD3A9BFEDA69}"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1483383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4CD575-0819-461A-B2AB-CD3A9BFEDA69}"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1953586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94CD575-0819-461A-B2AB-CD3A9BFEDA69}" type="datetimeFigureOut">
              <a:rPr lang="en-US" smtClean="0"/>
              <a:t>8/20/2024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05BCC-A5E1-4A22-A898-05F9B84734EA}" type="slidenum">
              <a:rPr lang="en-US" smtClean="0"/>
              <a:t>‹#›</a:t>
            </a:fld>
            <a:endParaRPr lang="en-US"/>
          </a:p>
        </p:txBody>
      </p:sp>
    </p:spTree>
    <p:extLst>
      <p:ext uri="{BB962C8B-B14F-4D97-AF65-F5344CB8AC3E}">
        <p14:creationId xmlns:p14="http://schemas.microsoft.com/office/powerpoint/2010/main" val="4257459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freeimageslive.co.uk/free_stock_image/files-jpg" TargetMode="External"/><Relationship Id="rId2" Type="http://schemas.openxmlformats.org/officeDocument/2006/relationships/image" Target="../media/image1.jpg"/><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askleo.com/what-is-facebook-fan-friday/" TargetMode="External"/><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0.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16F83-7F04-60FA-27AF-36052A196980}"/>
              </a:ext>
            </a:extLst>
          </p:cNvPr>
          <p:cNvSpPr>
            <a:spLocks noGrp="1"/>
          </p:cNvSpPr>
          <p:nvPr>
            <p:ph type="ctrTitle"/>
          </p:nvPr>
        </p:nvSpPr>
        <p:spPr/>
        <p:txBody>
          <a:bodyPr/>
          <a:lstStyle/>
          <a:p>
            <a:r>
              <a:rPr lang="en-US" sz="4800" b="1" dirty="0">
                <a:solidFill>
                  <a:srgbClr val="92D050"/>
                </a:solidFill>
                <a:latin typeface="Arial Black"/>
                <a:cs typeface="Arial"/>
              </a:rPr>
              <a:t>CERTIFICATION EXAM PREPARATION </a:t>
            </a:r>
            <a:r>
              <a:rPr lang="en-US" sz="4800" b="1">
                <a:solidFill>
                  <a:srgbClr val="92D050"/>
                </a:solidFill>
                <a:latin typeface="Arial Black"/>
                <a:cs typeface="Arial"/>
              </a:rPr>
              <a:t>COURSE</a:t>
            </a:r>
            <a:endParaRPr lang="en-US" sz="4800">
              <a:solidFill>
                <a:srgbClr val="000000"/>
              </a:solidFill>
              <a:latin typeface="Arial Black"/>
              <a:cs typeface="Arial"/>
            </a:endParaRPr>
          </a:p>
        </p:txBody>
      </p:sp>
      <p:sp>
        <p:nvSpPr>
          <p:cNvPr id="3" name="Subtitle 2">
            <a:extLst>
              <a:ext uri="{FF2B5EF4-FFF2-40B4-BE49-F238E27FC236}">
                <a16:creationId xmlns:a16="http://schemas.microsoft.com/office/drawing/2014/main" id="{8E787C2A-993E-C856-6F98-83268D453736}"/>
              </a:ext>
            </a:extLst>
          </p:cNvPr>
          <p:cNvSpPr>
            <a:spLocks noGrp="1"/>
          </p:cNvSpPr>
          <p:nvPr>
            <p:ph type="subTitle" idx="1"/>
          </p:nvPr>
        </p:nvSpPr>
        <p:spPr/>
        <p:txBody>
          <a:bodyPr>
            <a:normAutofit/>
          </a:bodyPr>
          <a:lstStyle/>
          <a:p>
            <a:r>
              <a:rPr lang="en-US" sz="2800" b="1">
                <a:latin typeface="Arial"/>
                <a:cs typeface="Arial"/>
              </a:rPr>
              <a:t>SESSION 6:</a:t>
            </a:r>
            <a:endParaRPr lang="en-US"/>
          </a:p>
          <a:p>
            <a:r>
              <a:rPr lang="en-US" sz="2800" dirty="0">
                <a:latin typeface="Arial"/>
                <a:cs typeface="Arial"/>
              </a:rPr>
              <a:t>Roles and Responsibilities</a:t>
            </a:r>
          </a:p>
        </p:txBody>
      </p:sp>
    </p:spTree>
    <p:extLst>
      <p:ext uri="{BB962C8B-B14F-4D97-AF65-F5344CB8AC3E}">
        <p14:creationId xmlns:p14="http://schemas.microsoft.com/office/powerpoint/2010/main" val="204250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718E3A-4AA4-4143-A1F6-E1B98D42977C}"/>
              </a:ext>
            </a:extLst>
          </p:cNvPr>
          <p:cNvSpPr>
            <a:spLocks noGrp="1"/>
          </p:cNvSpPr>
          <p:nvPr>
            <p:ph type="title"/>
          </p:nvPr>
        </p:nvSpPr>
        <p:spPr>
          <a:xfrm>
            <a:off x="93307" y="1382486"/>
            <a:ext cx="3535716" cy="4093028"/>
          </a:xfrm>
        </p:spPr>
        <p:txBody>
          <a:bodyPr anchor="ctr">
            <a:normAutofit/>
          </a:bodyPr>
          <a:lstStyle/>
          <a:p>
            <a:r>
              <a:rPr lang="en-US" b="1" dirty="0">
                <a:latin typeface="Calibri" panose="020F0502020204030204" pitchFamily="34" charset="0"/>
                <a:cs typeface="Calibri" panose="020F0502020204030204" pitchFamily="34" charset="0"/>
              </a:rPr>
              <a:t>Adequate Resources </a:t>
            </a:r>
            <a:br>
              <a:rPr lang="en-US" sz="4400" b="1" dirty="0">
                <a:latin typeface="Calibri" panose="020F0502020204030204" pitchFamily="34" charset="0"/>
                <a:cs typeface="Calibri" panose="020F0502020204030204" pitchFamily="34" charset="0"/>
              </a:rPr>
            </a:br>
            <a:endParaRPr lang="en-US" sz="4400" dirty="0"/>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D5E31B21-9E2B-6D27-BF39-59395B0937CB}"/>
              </a:ext>
            </a:extLst>
          </p:cNvPr>
          <p:cNvGraphicFramePr>
            <a:graphicFrameLocks noGrp="1"/>
          </p:cNvGraphicFramePr>
          <p:nvPr>
            <p:ph idx="1"/>
            <p:extLst>
              <p:ext uri="{D42A27DB-BD31-4B8C-83A1-F6EECF244321}">
                <p14:modId xmlns:p14="http://schemas.microsoft.com/office/powerpoint/2010/main" val="2257802944"/>
              </p:ext>
            </p:extLst>
          </p:nvPr>
        </p:nvGraphicFramePr>
        <p:xfrm>
          <a:off x="4916553" y="1"/>
          <a:ext cx="6628804" cy="68664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9437902"/>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6B52C-1F73-4CC4-89EE-F16A4D29DBF5}"/>
              </a:ext>
            </a:extLst>
          </p:cNvPr>
          <p:cNvSpPr>
            <a:spLocks noGrp="1"/>
          </p:cNvSpPr>
          <p:nvPr>
            <p:ph type="title"/>
          </p:nvPr>
        </p:nvSpPr>
        <p:spPr>
          <a:xfrm>
            <a:off x="677334" y="70338"/>
            <a:ext cx="8596668" cy="615820"/>
          </a:xfrm>
        </p:spPr>
        <p:txBody>
          <a:bodyPr>
            <a:noAutofit/>
          </a:bodyPr>
          <a:lstStyle/>
          <a:p>
            <a:r>
              <a:rPr lang="en-US" b="1" dirty="0">
                <a:latin typeface="Arial" panose="020B0604020202020204" pitchFamily="34" charset="0"/>
                <a:cs typeface="Arial" panose="020B0604020202020204" pitchFamily="34" charset="0"/>
              </a:rPr>
              <a:t>Addendum</a:t>
            </a:r>
          </a:p>
        </p:txBody>
      </p:sp>
      <p:graphicFrame>
        <p:nvGraphicFramePr>
          <p:cNvPr id="24" name="Content Placeholder 2">
            <a:extLst>
              <a:ext uri="{FF2B5EF4-FFF2-40B4-BE49-F238E27FC236}">
                <a16:creationId xmlns:a16="http://schemas.microsoft.com/office/drawing/2014/main" id="{CEDDDB22-ECB2-5688-BCBB-A78138E922DD}"/>
              </a:ext>
            </a:extLst>
          </p:cNvPr>
          <p:cNvGraphicFramePr>
            <a:graphicFrameLocks noGrp="1"/>
          </p:cNvGraphicFramePr>
          <p:nvPr>
            <p:ph idx="1"/>
            <p:extLst>
              <p:ext uri="{D42A27DB-BD31-4B8C-83A1-F6EECF244321}">
                <p14:modId xmlns:p14="http://schemas.microsoft.com/office/powerpoint/2010/main" val="730830516"/>
              </p:ext>
            </p:extLst>
          </p:nvPr>
        </p:nvGraphicFramePr>
        <p:xfrm>
          <a:off x="68262" y="686158"/>
          <a:ext cx="10521583" cy="62421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8129132"/>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533925-A2D4-4FE0-8971-B4BA91FCA306}"/>
              </a:ext>
            </a:extLst>
          </p:cNvPr>
          <p:cNvSpPr>
            <a:spLocks noGrp="1"/>
          </p:cNvSpPr>
          <p:nvPr>
            <p:ph type="title"/>
          </p:nvPr>
        </p:nvSpPr>
        <p:spPr>
          <a:xfrm>
            <a:off x="167951" y="1382486"/>
            <a:ext cx="4032111" cy="4093028"/>
          </a:xfrm>
        </p:spPr>
        <p:txBody>
          <a:bodyPr anchor="ctr">
            <a:normAutofit/>
          </a:bodyPr>
          <a:lstStyle/>
          <a:p>
            <a:r>
              <a:rPr lang="en-US" b="1" dirty="0">
                <a:latin typeface="Arial" panose="020B0604020202020204" pitchFamily="34" charset="0"/>
                <a:cs typeface="Arial" panose="020B0604020202020204" pitchFamily="34" charset="0"/>
              </a:rPr>
              <a:t>Medical Care of Trial Subjects</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3FF1EEEF-4A7C-E50C-FADD-F57C3F1EDF5F}"/>
              </a:ext>
            </a:extLst>
          </p:cNvPr>
          <p:cNvGraphicFramePr>
            <a:graphicFrameLocks noGrp="1"/>
          </p:cNvGraphicFramePr>
          <p:nvPr>
            <p:ph idx="1"/>
            <p:extLst>
              <p:ext uri="{D42A27DB-BD31-4B8C-83A1-F6EECF244321}">
                <p14:modId xmlns:p14="http://schemas.microsoft.com/office/powerpoint/2010/main" val="343209772"/>
              </p:ext>
            </p:extLst>
          </p:nvPr>
        </p:nvGraphicFramePr>
        <p:xfrm>
          <a:off x="4916553" y="0"/>
          <a:ext cx="6628804"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4745261"/>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099B7B-4B79-42DB-9A81-4B48F8591C87}"/>
              </a:ext>
            </a:extLst>
          </p:cNvPr>
          <p:cNvSpPr>
            <a:spLocks noGrp="1"/>
          </p:cNvSpPr>
          <p:nvPr>
            <p:ph type="title"/>
          </p:nvPr>
        </p:nvSpPr>
        <p:spPr>
          <a:xfrm>
            <a:off x="195943" y="1382486"/>
            <a:ext cx="4004119" cy="4093028"/>
          </a:xfrm>
        </p:spPr>
        <p:txBody>
          <a:bodyPr anchor="ctr">
            <a:normAutofit/>
          </a:bodyPr>
          <a:lstStyle/>
          <a:p>
            <a:r>
              <a:rPr lang="en-US" b="1" dirty="0">
                <a:latin typeface="Arial" panose="020B0604020202020204" pitchFamily="34" charset="0"/>
                <a:cs typeface="Arial" panose="020B0604020202020204" pitchFamily="34" charset="0"/>
              </a:rPr>
              <a:t>Medical Care of Trial Subjects</a:t>
            </a:r>
            <a:endParaRPr lang="en-US"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75FE12B6-F658-0AD1-F3EC-05A46E8D3821}"/>
              </a:ext>
            </a:extLst>
          </p:cNvPr>
          <p:cNvGraphicFramePr>
            <a:graphicFrameLocks noGrp="1"/>
          </p:cNvGraphicFramePr>
          <p:nvPr>
            <p:ph idx="1"/>
            <p:extLst>
              <p:ext uri="{D42A27DB-BD31-4B8C-83A1-F6EECF244321}">
                <p14:modId xmlns:p14="http://schemas.microsoft.com/office/powerpoint/2010/main" val="529313051"/>
              </p:ext>
            </p:extLst>
          </p:nvPr>
        </p:nvGraphicFramePr>
        <p:xfrm>
          <a:off x="4916553" y="1"/>
          <a:ext cx="6628804" cy="68664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4941775"/>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153DF7-571E-4642-A3EB-6D5FADCD9AC2}"/>
              </a:ext>
            </a:extLst>
          </p:cNvPr>
          <p:cNvSpPr>
            <a:spLocks noGrp="1"/>
          </p:cNvSpPr>
          <p:nvPr>
            <p:ph type="title"/>
          </p:nvPr>
        </p:nvSpPr>
        <p:spPr>
          <a:xfrm>
            <a:off x="158621" y="1382486"/>
            <a:ext cx="4041442" cy="4093028"/>
          </a:xfrm>
        </p:spPr>
        <p:txBody>
          <a:bodyPr anchor="ctr">
            <a:normAutofit/>
          </a:bodyPr>
          <a:lstStyle/>
          <a:p>
            <a:r>
              <a:rPr lang="en-US" b="1" dirty="0">
                <a:latin typeface="Arial" panose="020B0604020202020204" pitchFamily="34" charset="0"/>
                <a:cs typeface="Arial" panose="020B0604020202020204" pitchFamily="34" charset="0"/>
              </a:rPr>
              <a:t>Communication with IRB/IEC</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C864D3D4-F17A-7D8C-6BFA-0D088A23724F}"/>
              </a:ext>
            </a:extLst>
          </p:cNvPr>
          <p:cNvGraphicFramePr>
            <a:graphicFrameLocks noGrp="1"/>
          </p:cNvGraphicFramePr>
          <p:nvPr>
            <p:ph idx="1"/>
            <p:extLst>
              <p:ext uri="{D42A27DB-BD31-4B8C-83A1-F6EECF244321}">
                <p14:modId xmlns:p14="http://schemas.microsoft.com/office/powerpoint/2010/main" val="192627110"/>
              </p:ext>
            </p:extLst>
          </p:nvPr>
        </p:nvGraphicFramePr>
        <p:xfrm>
          <a:off x="4916553" y="-8467"/>
          <a:ext cx="6628804"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7306729"/>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14279D-D16D-44B7-84AA-C1814C95BF5F}"/>
              </a:ext>
            </a:extLst>
          </p:cNvPr>
          <p:cNvSpPr>
            <a:spLocks noGrp="1"/>
          </p:cNvSpPr>
          <p:nvPr>
            <p:ph type="title"/>
          </p:nvPr>
        </p:nvSpPr>
        <p:spPr>
          <a:xfrm>
            <a:off x="270589" y="1382486"/>
            <a:ext cx="3929474" cy="4093028"/>
          </a:xfrm>
        </p:spPr>
        <p:txBody>
          <a:bodyPr anchor="ctr">
            <a:normAutofit/>
          </a:bodyPr>
          <a:lstStyle/>
          <a:p>
            <a:r>
              <a:rPr lang="en-US" b="1" dirty="0">
                <a:latin typeface="Arial" panose="020B0604020202020204" pitchFamily="34" charset="0"/>
                <a:cs typeface="Arial" panose="020B0604020202020204" pitchFamily="34" charset="0"/>
              </a:rPr>
              <a:t>Compliance with Protocol</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692D43A6-F0BD-6A34-8B1D-F269B920C399}"/>
              </a:ext>
            </a:extLst>
          </p:cNvPr>
          <p:cNvGraphicFramePr>
            <a:graphicFrameLocks noGrp="1"/>
          </p:cNvGraphicFramePr>
          <p:nvPr>
            <p:ph idx="1"/>
            <p:extLst>
              <p:ext uri="{D42A27DB-BD31-4B8C-83A1-F6EECF244321}">
                <p14:modId xmlns:p14="http://schemas.microsoft.com/office/powerpoint/2010/main" val="3199348965"/>
              </p:ext>
            </p:extLst>
          </p:nvPr>
        </p:nvGraphicFramePr>
        <p:xfrm>
          <a:off x="4916553" y="0"/>
          <a:ext cx="6628804"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0031908"/>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F7ED83-C20C-4FC8-BCA1-D75DDCB23110}"/>
              </a:ext>
            </a:extLst>
          </p:cNvPr>
          <p:cNvSpPr>
            <a:spLocks noGrp="1"/>
          </p:cNvSpPr>
          <p:nvPr>
            <p:ph type="title"/>
          </p:nvPr>
        </p:nvSpPr>
        <p:spPr>
          <a:xfrm>
            <a:off x="307910" y="1382486"/>
            <a:ext cx="3892152" cy="4093028"/>
          </a:xfrm>
        </p:spPr>
        <p:txBody>
          <a:bodyPr anchor="ctr">
            <a:normAutofit/>
          </a:bodyPr>
          <a:lstStyle/>
          <a:p>
            <a:r>
              <a:rPr lang="en-US" b="1" dirty="0">
                <a:latin typeface="Arial" panose="020B0604020202020204" pitchFamily="34" charset="0"/>
                <a:cs typeface="Arial" panose="020B0604020202020204" pitchFamily="34" charset="0"/>
              </a:rPr>
              <a:t>Compliance with Protocol</a:t>
            </a:r>
            <a:endParaRPr lang="en-US"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460289D9-F2EC-C470-C176-BD94BF9D3C9D}"/>
              </a:ext>
            </a:extLst>
          </p:cNvPr>
          <p:cNvGraphicFramePr>
            <a:graphicFrameLocks noGrp="1"/>
          </p:cNvGraphicFramePr>
          <p:nvPr>
            <p:ph idx="1"/>
            <p:extLst>
              <p:ext uri="{D42A27DB-BD31-4B8C-83A1-F6EECF244321}">
                <p14:modId xmlns:p14="http://schemas.microsoft.com/office/powerpoint/2010/main" val="1703691911"/>
              </p:ext>
            </p:extLst>
          </p:nvPr>
        </p:nvGraphicFramePr>
        <p:xfrm>
          <a:off x="4916553" y="1"/>
          <a:ext cx="6628804" cy="68664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1702173"/>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00F2001-EAF5-4A66-BE74-6BB80C2A62B5}"/>
              </a:ext>
            </a:extLst>
          </p:cNvPr>
          <p:cNvSpPr>
            <a:spLocks noGrp="1"/>
          </p:cNvSpPr>
          <p:nvPr>
            <p:ph idx="1"/>
          </p:nvPr>
        </p:nvSpPr>
        <p:spPr>
          <a:xfrm>
            <a:off x="1507067" y="4050833"/>
            <a:ext cx="6558410" cy="1096899"/>
          </a:xfrm>
        </p:spPr>
        <p:txBody>
          <a:bodyPr vert="horz" lIns="91440" tIns="45720" rIns="91440" bIns="45720" rtlCol="0" anchor="t">
            <a:normAutofit/>
          </a:bodyPr>
          <a:lstStyle/>
          <a:p>
            <a:pPr marL="0" indent="0" algn="ctr">
              <a:buNone/>
            </a:pPr>
            <a:r>
              <a:rPr lang="en-US" sz="3200" b="1" dirty="0">
                <a:solidFill>
                  <a:schemeClr val="tx1"/>
                </a:solidFill>
                <a:latin typeface="Calibri" panose="020F0502020204030204" pitchFamily="34" charset="0"/>
                <a:cs typeface="Calibri" panose="020F0502020204030204" pitchFamily="34" charset="0"/>
              </a:rPr>
              <a:t>Session 11 </a:t>
            </a:r>
          </a:p>
        </p:txBody>
      </p:sp>
      <p:sp>
        <p:nvSpPr>
          <p:cNvPr id="2" name="Title 1">
            <a:extLst>
              <a:ext uri="{FF2B5EF4-FFF2-40B4-BE49-F238E27FC236}">
                <a16:creationId xmlns:a16="http://schemas.microsoft.com/office/drawing/2014/main" id="{BCC82A43-6E07-4F34-921A-D7FF68B3364E}"/>
              </a:ext>
            </a:extLst>
          </p:cNvPr>
          <p:cNvSpPr>
            <a:spLocks noGrp="1"/>
          </p:cNvSpPr>
          <p:nvPr>
            <p:ph type="title"/>
          </p:nvPr>
        </p:nvSpPr>
        <p:spPr>
          <a:xfrm>
            <a:off x="1507067" y="2030136"/>
            <a:ext cx="6294694" cy="1471297"/>
          </a:xfrm>
        </p:spPr>
        <p:txBody>
          <a:bodyPr vert="horz" lIns="91440" tIns="45720" rIns="91440" bIns="45720" rtlCol="0" anchor="b">
            <a:normAutofit/>
          </a:bodyPr>
          <a:lstStyle/>
          <a:p>
            <a:pPr algn="ctr"/>
            <a:r>
              <a:rPr lang="en-US" b="1" dirty="0">
                <a:latin typeface="Calibri" panose="020F0502020204030204" pitchFamily="34" charset="0"/>
                <a:cs typeface="Calibri" panose="020F0502020204030204" pitchFamily="34" charset="0"/>
              </a:rPr>
              <a:t>Investigational Product(s)</a:t>
            </a:r>
            <a:br>
              <a:rPr lang="en-US" b="1" dirty="0">
                <a:latin typeface="Calibri" panose="020F0502020204030204" pitchFamily="34" charset="0"/>
                <a:cs typeface="Calibri" panose="020F0502020204030204" pitchFamily="34" charset="0"/>
              </a:rPr>
            </a:b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6826657"/>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877AAC-1F09-4749-923E-37FC03EEB10A}"/>
              </a:ext>
            </a:extLst>
          </p:cNvPr>
          <p:cNvSpPr>
            <a:spLocks noGrp="1"/>
          </p:cNvSpPr>
          <p:nvPr>
            <p:ph type="title"/>
          </p:nvPr>
        </p:nvSpPr>
        <p:spPr>
          <a:xfrm>
            <a:off x="157655" y="1382486"/>
            <a:ext cx="4042408" cy="4093028"/>
          </a:xfrm>
        </p:spPr>
        <p:txBody>
          <a:bodyPr anchor="ctr">
            <a:normAutofit/>
          </a:bodyPr>
          <a:lstStyle/>
          <a:p>
            <a:r>
              <a:rPr lang="en-US" b="1" dirty="0">
                <a:latin typeface="Arial" panose="020B0604020202020204" pitchFamily="34" charset="0"/>
                <a:cs typeface="Arial" panose="020B0604020202020204" pitchFamily="34" charset="0"/>
              </a:rPr>
              <a:t>Randomization Procedures and Unblinding</a:t>
            </a:r>
          </a:p>
        </p:txBody>
      </p:sp>
      <p:grpSp>
        <p:nvGrpSpPr>
          <p:cNvPr id="22" name="Group 2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23" name="Straight Connector 2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3" name="Rectangle 3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Content Placeholder 2">
            <a:extLst>
              <a:ext uri="{FF2B5EF4-FFF2-40B4-BE49-F238E27FC236}">
                <a16:creationId xmlns:a16="http://schemas.microsoft.com/office/drawing/2014/main" id="{82F5EDF7-255A-ABB3-A296-9D2E2C49E8B4}"/>
              </a:ext>
            </a:extLst>
          </p:cNvPr>
          <p:cNvGraphicFramePr>
            <a:graphicFrameLocks noGrp="1"/>
          </p:cNvGraphicFramePr>
          <p:nvPr>
            <p:ph idx="1"/>
            <p:extLst>
              <p:ext uri="{D42A27DB-BD31-4B8C-83A1-F6EECF244321}">
                <p14:modId xmlns:p14="http://schemas.microsoft.com/office/powerpoint/2010/main" val="1402794342"/>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0464750"/>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6FB71C9-A70F-4646-875F-D527F3270915}"/>
              </a:ext>
            </a:extLst>
          </p:cNvPr>
          <p:cNvSpPr>
            <a:spLocks noGrp="1"/>
          </p:cNvSpPr>
          <p:nvPr>
            <p:ph idx="1"/>
          </p:nvPr>
        </p:nvSpPr>
        <p:spPr>
          <a:xfrm>
            <a:off x="1507067" y="4050833"/>
            <a:ext cx="7766936" cy="1096899"/>
          </a:xfrm>
        </p:spPr>
        <p:txBody>
          <a:bodyPr vert="horz" lIns="91440" tIns="45720" rIns="91440" bIns="45720" rtlCol="0" anchor="t">
            <a:normAutofit/>
          </a:bodyPr>
          <a:lstStyle/>
          <a:p>
            <a:pPr marL="0" indent="0" algn="ctr">
              <a:buNone/>
            </a:pPr>
            <a:r>
              <a:rPr lang="en-US" sz="3600" b="1" dirty="0">
                <a:solidFill>
                  <a:schemeClr val="tx1"/>
                </a:solidFill>
                <a:latin typeface="Arial" panose="020B0604020202020204" pitchFamily="34" charset="0"/>
                <a:cs typeface="Arial" panose="020B0604020202020204" pitchFamily="34" charset="0"/>
              </a:rPr>
              <a:t>Sessions 15 and 16</a:t>
            </a:r>
          </a:p>
        </p:txBody>
      </p:sp>
      <p:sp>
        <p:nvSpPr>
          <p:cNvPr id="2" name="Title 1">
            <a:extLst>
              <a:ext uri="{FF2B5EF4-FFF2-40B4-BE49-F238E27FC236}">
                <a16:creationId xmlns:a16="http://schemas.microsoft.com/office/drawing/2014/main" id="{420F4A72-938D-42B4-B155-E5696BD89F61}"/>
              </a:ext>
            </a:extLst>
          </p:cNvPr>
          <p:cNvSpPr>
            <a:spLocks noGrp="1"/>
          </p:cNvSpPr>
          <p:nvPr>
            <p:ph type="title"/>
          </p:nvPr>
        </p:nvSpPr>
        <p:spPr>
          <a:xfrm>
            <a:off x="1507067" y="1988192"/>
            <a:ext cx="8096375" cy="1693222"/>
          </a:xfrm>
        </p:spPr>
        <p:txBody>
          <a:bodyPr vert="horz" lIns="91440" tIns="45720" rIns="91440" bIns="45720" rtlCol="0" anchor="b">
            <a:normAutofit/>
          </a:bodyPr>
          <a:lstStyle/>
          <a:p>
            <a:pPr algn="r">
              <a:lnSpc>
                <a:spcPct val="90000"/>
              </a:lnSpc>
            </a:pPr>
            <a:r>
              <a:rPr lang="en-US" b="1" dirty="0">
                <a:latin typeface="Arial" panose="020B0604020202020204" pitchFamily="34" charset="0"/>
                <a:cs typeface="Arial" panose="020B0604020202020204" pitchFamily="34" charset="0"/>
              </a:rPr>
              <a:t>Informed Consent of Trial Subjects</a:t>
            </a:r>
          </a:p>
        </p:txBody>
      </p:sp>
    </p:spTree>
    <p:extLst>
      <p:ext uri="{BB962C8B-B14F-4D97-AF65-F5344CB8AC3E}">
        <p14:creationId xmlns:p14="http://schemas.microsoft.com/office/powerpoint/2010/main" val="4264448131"/>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DD7B35-58A9-4E66-A69F-FA4B19FCF8FB}"/>
              </a:ext>
            </a:extLst>
          </p:cNvPr>
          <p:cNvSpPr txBox="1"/>
          <p:nvPr/>
        </p:nvSpPr>
        <p:spPr>
          <a:xfrm>
            <a:off x="404447" y="756138"/>
            <a:ext cx="10234246" cy="5632311"/>
          </a:xfrm>
          <a:prstGeom prst="rect">
            <a:avLst/>
          </a:prstGeom>
          <a:noFill/>
        </p:spPr>
        <p:txBody>
          <a:bodyPr wrap="square" rtlCol="0">
            <a:spAutoFit/>
          </a:bodyPr>
          <a:lstStyle/>
          <a:p>
            <a:r>
              <a:rPr lang="en-US" sz="3600" b="1" u="sng" dirty="0">
                <a:solidFill>
                  <a:schemeClr val="accent2">
                    <a:lumMod val="60000"/>
                    <a:lumOff val="40000"/>
                  </a:schemeClr>
                </a:solidFill>
                <a:latin typeface="Arial" panose="020B0604020202020204" pitchFamily="34" charset="0"/>
                <a:cs typeface="Arial" panose="020B0604020202020204" pitchFamily="34" charset="0"/>
              </a:rPr>
              <a:t>Handout/Reference sheets:</a:t>
            </a:r>
          </a:p>
          <a:p>
            <a:r>
              <a:rPr lang="en-US" sz="3600" b="1" dirty="0">
                <a:solidFill>
                  <a:schemeClr val="accent2">
                    <a:lumMod val="60000"/>
                    <a:lumOff val="40000"/>
                  </a:schemeClr>
                </a:solidFill>
                <a:latin typeface="Arial" panose="020B0604020202020204" pitchFamily="34" charset="0"/>
                <a:cs typeface="Arial" panose="020B0604020202020204" pitchFamily="34" charset="0"/>
              </a:rPr>
              <a:t>General Responsibilities of the Investigator</a:t>
            </a:r>
          </a:p>
          <a:p>
            <a:r>
              <a:rPr lang="en-US" sz="3600" b="1" dirty="0">
                <a:solidFill>
                  <a:schemeClr val="accent2">
                    <a:lumMod val="60000"/>
                    <a:lumOff val="40000"/>
                  </a:schemeClr>
                </a:solidFill>
                <a:latin typeface="Arial" panose="020B0604020202020204" pitchFamily="34" charset="0"/>
                <a:cs typeface="Arial" panose="020B0604020202020204" pitchFamily="34" charset="0"/>
              </a:rPr>
              <a:t>NIH Delegation-Responsibilities</a:t>
            </a:r>
          </a:p>
          <a:p>
            <a:r>
              <a:rPr lang="en-US" sz="3600" b="1" dirty="0">
                <a:solidFill>
                  <a:schemeClr val="accent2">
                    <a:lumMod val="60000"/>
                    <a:lumOff val="40000"/>
                  </a:schemeClr>
                </a:solidFill>
                <a:latin typeface="Arial" panose="020B0604020202020204" pitchFamily="34" charset="0"/>
                <a:cs typeface="Arial" panose="020B0604020202020204" pitchFamily="34" charset="0"/>
              </a:rPr>
              <a:t>FDA 1572 Form</a:t>
            </a:r>
          </a:p>
          <a:p>
            <a:endParaRPr lang="en-US" sz="3600" b="1" dirty="0">
              <a:solidFill>
                <a:schemeClr val="accent2">
                  <a:lumMod val="60000"/>
                  <a:lumOff val="40000"/>
                </a:schemeClr>
              </a:solidFill>
              <a:latin typeface="Arial" panose="020B0604020202020204" pitchFamily="34" charset="0"/>
              <a:cs typeface="Arial" panose="020B0604020202020204" pitchFamily="34" charset="0"/>
            </a:endParaRPr>
          </a:p>
          <a:p>
            <a:r>
              <a:rPr lang="en-US" sz="3600" b="1" u="sng" dirty="0">
                <a:solidFill>
                  <a:schemeClr val="accent2">
                    <a:lumMod val="60000"/>
                    <a:lumOff val="40000"/>
                  </a:schemeClr>
                </a:solidFill>
                <a:latin typeface="Arial" panose="020B0604020202020204" pitchFamily="34" charset="0"/>
                <a:cs typeface="Arial" panose="020B0604020202020204" pitchFamily="34" charset="0"/>
              </a:rPr>
              <a:t>Worksheets:</a:t>
            </a:r>
          </a:p>
          <a:p>
            <a:r>
              <a:rPr lang="en-US" sz="3600" b="1" dirty="0">
                <a:solidFill>
                  <a:schemeClr val="accent2">
                    <a:lumMod val="60000"/>
                    <a:lumOff val="40000"/>
                  </a:schemeClr>
                </a:solidFill>
                <a:latin typeface="Arial" panose="020B0604020202020204" pitchFamily="34" charset="0"/>
                <a:cs typeface="Arial" panose="020B0604020202020204" pitchFamily="34" charset="0"/>
              </a:rPr>
              <a:t>Roles and Responsibilities Study Guide</a:t>
            </a:r>
          </a:p>
          <a:p>
            <a:endParaRPr lang="en-US" sz="3600" b="1" dirty="0">
              <a:solidFill>
                <a:schemeClr val="accent2">
                  <a:lumMod val="60000"/>
                  <a:lumOff val="40000"/>
                </a:schemeClr>
              </a:solidFill>
              <a:latin typeface="Arial" panose="020B0604020202020204" pitchFamily="34" charset="0"/>
              <a:cs typeface="Arial" panose="020B0604020202020204" pitchFamily="34" charset="0"/>
            </a:endParaRPr>
          </a:p>
          <a:p>
            <a:endParaRPr lang="en-US" sz="3600" b="1" dirty="0">
              <a:solidFill>
                <a:schemeClr val="accent2">
                  <a:lumMod val="60000"/>
                  <a:lumOff val="40000"/>
                </a:schemeClr>
              </a:solidFill>
              <a:latin typeface="Arial" panose="020B0604020202020204" pitchFamily="34" charset="0"/>
              <a:cs typeface="Arial" panose="020B0604020202020204" pitchFamily="34" charset="0"/>
            </a:endParaRPr>
          </a:p>
          <a:p>
            <a:r>
              <a:rPr lang="en-US" sz="3600" b="1" dirty="0">
                <a:solidFill>
                  <a:schemeClr val="accent2">
                    <a:lumMod val="60000"/>
                    <a:lumOff val="40000"/>
                  </a:schemeClr>
                </a:solidFill>
                <a:latin typeface="Arial" panose="020B0604020202020204" pitchFamily="34" charset="0"/>
                <a:cs typeface="Arial" panose="020B0604020202020204" pitchFamily="34" charset="0"/>
              </a:rPr>
              <a:t>Webinar to review: Research 101, session 5</a:t>
            </a:r>
          </a:p>
        </p:txBody>
      </p:sp>
    </p:spTree>
    <p:extLst>
      <p:ext uri="{BB962C8B-B14F-4D97-AF65-F5344CB8AC3E}">
        <p14:creationId xmlns:p14="http://schemas.microsoft.com/office/powerpoint/2010/main" val="2258870800"/>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BFF1DB3-8F64-46BC-80B3-60993473D100}"/>
              </a:ext>
            </a:extLst>
          </p:cNvPr>
          <p:cNvSpPr>
            <a:spLocks noGrp="1"/>
          </p:cNvSpPr>
          <p:nvPr>
            <p:ph idx="1"/>
          </p:nvPr>
        </p:nvSpPr>
        <p:spPr>
          <a:xfrm>
            <a:off x="879109" y="4050833"/>
            <a:ext cx="7155106" cy="1096899"/>
          </a:xfrm>
        </p:spPr>
        <p:txBody>
          <a:bodyPr vert="horz" lIns="91440" tIns="45720" rIns="91440" bIns="45720" rtlCol="0" anchor="t">
            <a:normAutofit/>
          </a:bodyPr>
          <a:lstStyle/>
          <a:p>
            <a:pPr marL="0" indent="0" algn="ctr">
              <a:buNone/>
            </a:pPr>
            <a:r>
              <a:rPr lang="en-US" sz="3600" b="1" dirty="0">
                <a:solidFill>
                  <a:schemeClr val="tx1"/>
                </a:solidFill>
                <a:latin typeface="Arial" panose="020B0604020202020204" pitchFamily="34" charset="0"/>
                <a:cs typeface="Arial" panose="020B0604020202020204" pitchFamily="34" charset="0"/>
              </a:rPr>
              <a:t>Session</a:t>
            </a:r>
            <a:r>
              <a:rPr lang="en-US" sz="3200" b="1" dirty="0">
                <a:solidFill>
                  <a:schemeClr val="tx1"/>
                </a:solidFill>
                <a:latin typeface="Arial" panose="020B0604020202020204" pitchFamily="34" charset="0"/>
                <a:cs typeface="Arial" panose="020B0604020202020204" pitchFamily="34" charset="0"/>
              </a:rPr>
              <a:t>s 9 and 10</a:t>
            </a:r>
          </a:p>
        </p:txBody>
      </p:sp>
      <p:sp>
        <p:nvSpPr>
          <p:cNvPr id="2" name="Title 1">
            <a:extLst>
              <a:ext uri="{FF2B5EF4-FFF2-40B4-BE49-F238E27FC236}">
                <a16:creationId xmlns:a16="http://schemas.microsoft.com/office/drawing/2014/main" id="{E61AA582-9587-4DE4-9660-39B737BC4ABA}"/>
              </a:ext>
            </a:extLst>
          </p:cNvPr>
          <p:cNvSpPr>
            <a:spLocks noGrp="1"/>
          </p:cNvSpPr>
          <p:nvPr>
            <p:ph type="title"/>
          </p:nvPr>
        </p:nvSpPr>
        <p:spPr>
          <a:xfrm>
            <a:off x="1507067" y="1828800"/>
            <a:ext cx="5615186" cy="1761067"/>
          </a:xfrm>
        </p:spPr>
        <p:txBody>
          <a:bodyPr vert="horz" lIns="91440" tIns="45720" rIns="91440" bIns="45720" rtlCol="0" anchor="b">
            <a:normAutofit/>
          </a:bodyPr>
          <a:lstStyle/>
          <a:p>
            <a:pPr algn="ctr"/>
            <a:r>
              <a:rPr lang="en-US" b="1" dirty="0">
                <a:latin typeface="Arial" panose="020B0604020202020204" pitchFamily="34" charset="0"/>
                <a:cs typeface="Arial" panose="020B0604020202020204" pitchFamily="34" charset="0"/>
              </a:rPr>
              <a:t>Records and Reports</a:t>
            </a:r>
          </a:p>
        </p:txBody>
      </p:sp>
    </p:spTree>
    <p:extLst>
      <p:ext uri="{BB962C8B-B14F-4D97-AF65-F5344CB8AC3E}">
        <p14:creationId xmlns:p14="http://schemas.microsoft.com/office/powerpoint/2010/main" val="4090072481"/>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3374A2AC-48A4-491E-B594-1A2033CB1AFD}"/>
              </a:ext>
            </a:extLst>
          </p:cNvPr>
          <p:cNvSpPr>
            <a:spLocks noGrp="1"/>
          </p:cNvSpPr>
          <p:nvPr>
            <p:ph idx="1"/>
          </p:nvPr>
        </p:nvSpPr>
        <p:spPr>
          <a:xfrm>
            <a:off x="1507067" y="4050833"/>
            <a:ext cx="5706533" cy="1096899"/>
          </a:xfrm>
        </p:spPr>
        <p:txBody>
          <a:bodyPr vert="horz" lIns="91440" tIns="45720" rIns="91440" bIns="45720" rtlCol="0" anchor="t">
            <a:normAutofit/>
          </a:bodyPr>
          <a:lstStyle/>
          <a:p>
            <a:pPr marL="0" indent="0" algn="ctr">
              <a:buNone/>
            </a:pPr>
            <a:r>
              <a:rPr lang="en-US" sz="3200" b="1" dirty="0">
                <a:solidFill>
                  <a:schemeClr val="tx1"/>
                </a:solidFill>
                <a:latin typeface="Arial" panose="020B0604020202020204" pitchFamily="34" charset="0"/>
                <a:cs typeface="Arial" panose="020B0604020202020204" pitchFamily="34" charset="0"/>
              </a:rPr>
              <a:t>Session 14</a:t>
            </a:r>
          </a:p>
        </p:txBody>
      </p:sp>
      <p:sp>
        <p:nvSpPr>
          <p:cNvPr id="2" name="Title 1">
            <a:extLst>
              <a:ext uri="{FF2B5EF4-FFF2-40B4-BE49-F238E27FC236}">
                <a16:creationId xmlns:a16="http://schemas.microsoft.com/office/drawing/2014/main" id="{A6D6D22F-FFD9-4A90-8DAD-62CB4C7926A3}"/>
              </a:ext>
            </a:extLst>
          </p:cNvPr>
          <p:cNvSpPr>
            <a:spLocks noGrp="1"/>
          </p:cNvSpPr>
          <p:nvPr>
            <p:ph type="title"/>
          </p:nvPr>
        </p:nvSpPr>
        <p:spPr>
          <a:xfrm>
            <a:off x="2137885" y="2404534"/>
            <a:ext cx="4741087" cy="1646302"/>
          </a:xfrm>
        </p:spPr>
        <p:txBody>
          <a:bodyPr vert="horz" lIns="91440" tIns="45720" rIns="91440" bIns="45720" rtlCol="0" anchor="b">
            <a:normAutofit/>
          </a:bodyPr>
          <a:lstStyle/>
          <a:p>
            <a:pPr algn="ctr">
              <a:lnSpc>
                <a:spcPct val="90000"/>
              </a:lnSpc>
            </a:pPr>
            <a:r>
              <a:rPr lang="en-US" sz="540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Safety Reporting</a:t>
            </a:r>
            <a:br>
              <a:rPr lang="en-US" sz="5400" b="1" dirty="0">
                <a:latin typeface="Arial" panose="020B0604020202020204" pitchFamily="34" charset="0"/>
                <a:cs typeface="Arial" panose="020B0604020202020204" pitchFamily="34" charset="0"/>
              </a:rPr>
            </a:br>
            <a:r>
              <a:rPr lang="en-US" sz="54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877604139"/>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11DB07BD-EC38-433B-BC05-2D0A99AA3AF9}"/>
              </a:ext>
            </a:extLst>
          </p:cNvPr>
          <p:cNvSpPr>
            <a:spLocks noGrp="1"/>
          </p:cNvSpPr>
          <p:nvPr>
            <p:ph idx="1"/>
          </p:nvPr>
        </p:nvSpPr>
        <p:spPr>
          <a:xfrm>
            <a:off x="1507067" y="4050833"/>
            <a:ext cx="7766936" cy="1096899"/>
          </a:xfrm>
        </p:spPr>
        <p:txBody>
          <a:bodyPr vert="horz" lIns="91440" tIns="45720" rIns="91440" bIns="45720" rtlCol="0" anchor="t">
            <a:normAutofit/>
          </a:bodyPr>
          <a:lstStyle/>
          <a:p>
            <a:pPr marL="0" indent="0" algn="ctr">
              <a:buNone/>
            </a:pPr>
            <a:r>
              <a:rPr lang="en-US" sz="3200" b="1" dirty="0">
                <a:solidFill>
                  <a:schemeClr val="tx1"/>
                </a:solidFill>
                <a:latin typeface="Arial" panose="020B0604020202020204" pitchFamily="34" charset="0"/>
                <a:cs typeface="Arial" panose="020B0604020202020204" pitchFamily="34" charset="0"/>
              </a:rPr>
              <a:t>Session18</a:t>
            </a:r>
          </a:p>
        </p:txBody>
      </p:sp>
      <p:sp>
        <p:nvSpPr>
          <p:cNvPr id="2" name="Title 1">
            <a:extLst>
              <a:ext uri="{FF2B5EF4-FFF2-40B4-BE49-F238E27FC236}">
                <a16:creationId xmlns:a16="http://schemas.microsoft.com/office/drawing/2014/main" id="{EF8A70F3-D4ED-46A2-A704-CC5836A36F39}"/>
              </a:ext>
            </a:extLst>
          </p:cNvPr>
          <p:cNvSpPr>
            <a:spLocks noGrp="1"/>
          </p:cNvSpPr>
          <p:nvPr>
            <p:ph type="title"/>
          </p:nvPr>
        </p:nvSpPr>
        <p:spPr>
          <a:xfrm>
            <a:off x="1507067" y="2404534"/>
            <a:ext cx="6680588" cy="959451"/>
          </a:xfrm>
        </p:spPr>
        <p:txBody>
          <a:bodyPr vert="horz" lIns="91440" tIns="45720" rIns="91440" bIns="45720" rtlCol="0" anchor="b">
            <a:normAutofit fontScale="90000"/>
          </a:bodyPr>
          <a:lstStyle/>
          <a:p>
            <a:pPr algn="r">
              <a:lnSpc>
                <a:spcPct val="90000"/>
              </a:lnSpc>
            </a:pPr>
            <a:r>
              <a:rPr lang="en-US" b="1" dirty="0">
                <a:latin typeface="Arial" panose="020B0604020202020204" pitchFamily="34" charset="0"/>
                <a:cs typeface="Arial" panose="020B0604020202020204" pitchFamily="34" charset="0"/>
              </a:rPr>
              <a:t>Final Report(s) by Investigator</a:t>
            </a:r>
          </a:p>
        </p:txBody>
      </p:sp>
    </p:spTree>
    <p:extLst>
      <p:ext uri="{BB962C8B-B14F-4D97-AF65-F5344CB8AC3E}">
        <p14:creationId xmlns:p14="http://schemas.microsoft.com/office/powerpoint/2010/main" val="325173517"/>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0DD70F-6448-4105-8A81-CC26AE1B8C78}"/>
              </a:ext>
            </a:extLst>
          </p:cNvPr>
          <p:cNvSpPr>
            <a:spLocks noGrp="1"/>
          </p:cNvSpPr>
          <p:nvPr>
            <p:ph type="title"/>
          </p:nvPr>
        </p:nvSpPr>
        <p:spPr>
          <a:xfrm>
            <a:off x="233265" y="1382486"/>
            <a:ext cx="3002061" cy="4093028"/>
          </a:xfrm>
        </p:spPr>
        <p:txBody>
          <a:bodyPr anchor="ctr">
            <a:normAutofit/>
          </a:bodyPr>
          <a:lstStyle/>
          <a:p>
            <a:r>
              <a:rPr lang="en-US" b="1" dirty="0">
                <a:latin typeface="Arial" panose="020B0604020202020204" pitchFamily="34" charset="0"/>
                <a:cs typeface="Arial" panose="020B0604020202020204" pitchFamily="34" charset="0"/>
              </a:rPr>
              <a:t>Premature Termination or Suspension of a Trial</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307E8475-776D-D549-D72F-217CBE9D844F}"/>
              </a:ext>
            </a:extLst>
          </p:cNvPr>
          <p:cNvGraphicFramePr>
            <a:graphicFrameLocks noGrp="1"/>
          </p:cNvGraphicFramePr>
          <p:nvPr>
            <p:ph idx="1"/>
            <p:extLst>
              <p:ext uri="{D42A27DB-BD31-4B8C-83A1-F6EECF244321}">
                <p14:modId xmlns:p14="http://schemas.microsoft.com/office/powerpoint/2010/main" val="3479805033"/>
              </p:ext>
            </p:extLst>
          </p:nvPr>
        </p:nvGraphicFramePr>
        <p:xfrm>
          <a:off x="4916553" y="0"/>
          <a:ext cx="6628804"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1714310"/>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 name="Straight Connector 7">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19" name="Rectangle 18">
            <a:extLst>
              <a:ext uri="{FF2B5EF4-FFF2-40B4-BE49-F238E27FC236}">
                <a16:creationId xmlns:a16="http://schemas.microsoft.com/office/drawing/2014/main" id="{4F57DB1C-6494-4CC4-A5E8-931957565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FFFB778B-5206-4BB0-A468-327E71367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Freeform: Shape 22">
            <a:extLst>
              <a:ext uri="{FF2B5EF4-FFF2-40B4-BE49-F238E27FC236}">
                <a16:creationId xmlns:a16="http://schemas.microsoft.com/office/drawing/2014/main" id="{E6C0471D-BE03-4D81-BDB5-D510BC0D8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3379" y="-1"/>
            <a:ext cx="5438621" cy="6857999"/>
          </a:xfrm>
          <a:custGeom>
            <a:avLst/>
            <a:gdLst>
              <a:gd name="connsiteX0" fmla="*/ 0 w 5438621"/>
              <a:gd name="connsiteY0" fmla="*/ 0 h 6857999"/>
              <a:gd name="connsiteX1" fmla="*/ 573774 w 5438621"/>
              <a:gd name="connsiteY1" fmla="*/ 0 h 6857999"/>
              <a:gd name="connsiteX2" fmla="*/ 1182808 w 5438621"/>
              <a:gd name="connsiteY2" fmla="*/ 0 h 6857999"/>
              <a:gd name="connsiteX3" fmla="*/ 4537195 w 5438621"/>
              <a:gd name="connsiteY3" fmla="*/ 0 h 6857999"/>
              <a:gd name="connsiteX4" fmla="*/ 5187609 w 5438621"/>
              <a:gd name="connsiteY4" fmla="*/ 0 h 6857999"/>
              <a:gd name="connsiteX5" fmla="*/ 5438621 w 5438621"/>
              <a:gd name="connsiteY5" fmla="*/ 0 h 6857999"/>
              <a:gd name="connsiteX6" fmla="*/ 5438621 w 5438621"/>
              <a:gd name="connsiteY6" fmla="*/ 6857999 h 6857999"/>
              <a:gd name="connsiteX7" fmla="*/ 4802807 w 5438621"/>
              <a:gd name="connsiteY7" fmla="*/ 6857999 h 6857999"/>
              <a:gd name="connsiteX8" fmla="*/ 4537195 w 5438621"/>
              <a:gd name="connsiteY8" fmla="*/ 6857999 h 6857999"/>
              <a:gd name="connsiteX9" fmla="*/ 1182808 w 5438621"/>
              <a:gd name="connsiteY9" fmla="*/ 6857999 h 6857999"/>
              <a:gd name="connsiteX10" fmla="*/ 1049897 w 5438621"/>
              <a:gd name="connsiteY1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38621" h="6857999">
                <a:moveTo>
                  <a:pt x="0" y="0"/>
                </a:moveTo>
                <a:lnTo>
                  <a:pt x="573774" y="0"/>
                </a:lnTo>
                <a:lnTo>
                  <a:pt x="1182808" y="0"/>
                </a:lnTo>
                <a:lnTo>
                  <a:pt x="4537195" y="0"/>
                </a:lnTo>
                <a:lnTo>
                  <a:pt x="5187609" y="0"/>
                </a:lnTo>
                <a:lnTo>
                  <a:pt x="5438621" y="0"/>
                </a:lnTo>
                <a:lnTo>
                  <a:pt x="5438621" y="6857999"/>
                </a:lnTo>
                <a:lnTo>
                  <a:pt x="4802807" y="6857999"/>
                </a:lnTo>
                <a:lnTo>
                  <a:pt x="4537195" y="6857999"/>
                </a:lnTo>
                <a:lnTo>
                  <a:pt x="1182808" y="6857999"/>
                </a:lnTo>
                <a:lnTo>
                  <a:pt x="1049897" y="6857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25" name="Straight Connector 24">
            <a:extLst>
              <a:ext uri="{FF2B5EF4-FFF2-40B4-BE49-F238E27FC236}">
                <a16:creationId xmlns:a16="http://schemas.microsoft.com/office/drawing/2014/main" id="{E5E836EB-03CD-4BA5-A751-21D2ACC283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53743" y="3483429"/>
            <a:ext cx="6738258" cy="3374570"/>
          </a:xfrm>
          <a:prstGeom prst="line">
            <a:avLst/>
          </a:prstGeom>
          <a:ln w="9525">
            <a:solidFill>
              <a:schemeClr val="accent1">
                <a:lumMod val="60000"/>
                <a:lumOff val="40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22721A85-1EA4-4D87-97AB-0BB4AB78F9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678143" y="0"/>
            <a:ext cx="860630" cy="6857999"/>
          </a:xfrm>
          <a:prstGeom prst="line">
            <a:avLst/>
          </a:prstGeom>
          <a:ln w="15875" cap="sq">
            <a:solidFill>
              <a:schemeClr val="accent1"/>
            </a:solidFill>
            <a:bevel/>
          </a:ln>
        </p:spPr>
        <p:style>
          <a:lnRef idx="2">
            <a:schemeClr val="accent1"/>
          </a:lnRef>
          <a:fillRef idx="0">
            <a:schemeClr val="accent1"/>
          </a:fillRef>
          <a:effectRef idx="1">
            <a:schemeClr val="accent1"/>
          </a:effectRef>
          <a:fontRef idx="minor">
            <a:schemeClr val="tx1"/>
          </a:fontRef>
        </p:style>
      </p:cxnSp>
      <p:sp>
        <p:nvSpPr>
          <p:cNvPr id="29" name="Isosceles Triangle 28">
            <a:extLst>
              <a:ext uri="{FF2B5EF4-FFF2-40B4-BE49-F238E27FC236}">
                <a16:creationId xmlns:a16="http://schemas.microsoft.com/office/drawing/2014/main" id="{A27691EB-14CF-4237-B5EB-C94B92677A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49404" y="0"/>
            <a:ext cx="842596"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D64EC6B-7BE1-4E9D-9CB4-F25488022C69}"/>
              </a:ext>
            </a:extLst>
          </p:cNvPr>
          <p:cNvSpPr>
            <a:spLocks noGrp="1"/>
          </p:cNvSpPr>
          <p:nvPr>
            <p:ph type="title"/>
          </p:nvPr>
        </p:nvSpPr>
        <p:spPr>
          <a:xfrm>
            <a:off x="114300" y="854529"/>
            <a:ext cx="6896100" cy="5148943"/>
          </a:xfrm>
        </p:spPr>
        <p:txBody>
          <a:bodyPr vert="horz" lIns="91440" tIns="45720" rIns="91440" bIns="45720" rtlCol="0" anchor="ctr">
            <a:normAutofit/>
          </a:bodyPr>
          <a:lstStyle/>
          <a:p>
            <a:pPr algn="ctr"/>
            <a:r>
              <a:rPr lang="en-US" b="1" dirty="0">
                <a:latin typeface="Arial" panose="020B0604020202020204" pitchFamily="34" charset="0"/>
                <a:cs typeface="Arial" panose="020B0604020202020204" pitchFamily="34" charset="0"/>
              </a:rPr>
              <a:t>Investigator’s Responsibilities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According to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21 CFR 312</a:t>
            </a:r>
          </a:p>
        </p:txBody>
      </p:sp>
    </p:spTree>
    <p:extLst>
      <p:ext uri="{BB962C8B-B14F-4D97-AF65-F5344CB8AC3E}">
        <p14:creationId xmlns:p14="http://schemas.microsoft.com/office/powerpoint/2010/main" val="3455425549"/>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37C6BF7-5B14-4964-94D5-1A9E7214BF4E}"/>
              </a:ext>
            </a:extLst>
          </p:cNvPr>
          <p:cNvSpPr>
            <a:spLocks noGrp="1"/>
          </p:cNvSpPr>
          <p:nvPr>
            <p:ph type="title"/>
          </p:nvPr>
        </p:nvSpPr>
        <p:spPr>
          <a:xfrm>
            <a:off x="643467" y="816638"/>
            <a:ext cx="3367359" cy="5224724"/>
          </a:xfrm>
        </p:spPr>
        <p:txBody>
          <a:bodyPr anchor="ctr">
            <a:normAutofit/>
          </a:bodyPr>
          <a:lstStyle/>
          <a:p>
            <a:r>
              <a:rPr lang="en-US" b="1" dirty="0">
                <a:latin typeface="Arial" panose="020B0604020202020204" pitchFamily="34" charset="0"/>
                <a:cs typeface="Arial" panose="020B0604020202020204" pitchFamily="34" charset="0"/>
              </a:rPr>
              <a:t>General Investigator’s Responsibility</a:t>
            </a:r>
          </a:p>
        </p:txBody>
      </p:sp>
      <p:sp>
        <p:nvSpPr>
          <p:cNvPr id="3" name="Content Placeholder 2">
            <a:extLst>
              <a:ext uri="{FF2B5EF4-FFF2-40B4-BE49-F238E27FC236}">
                <a16:creationId xmlns:a16="http://schemas.microsoft.com/office/drawing/2014/main" id="{4C2CA3D6-CC21-4BB2-9423-366E12012FCD}"/>
              </a:ext>
            </a:extLst>
          </p:cNvPr>
          <p:cNvSpPr>
            <a:spLocks noGrp="1"/>
          </p:cNvSpPr>
          <p:nvPr>
            <p:ph idx="1"/>
          </p:nvPr>
        </p:nvSpPr>
        <p:spPr>
          <a:xfrm>
            <a:off x="4654294" y="0"/>
            <a:ext cx="5506741" cy="6858000"/>
          </a:xfrm>
        </p:spPr>
        <p:txBody>
          <a:bodyPr anchor="ctr">
            <a:normAutofit/>
          </a:bodyPr>
          <a:lstStyle/>
          <a:p>
            <a:r>
              <a:rPr lang="en-US" b="1" i="0" dirty="0">
                <a:effectLst/>
                <a:latin typeface="Arial" panose="020B0604020202020204" pitchFamily="34" charset="0"/>
                <a:cs typeface="Arial" panose="020B0604020202020204" pitchFamily="34" charset="0"/>
              </a:rPr>
              <a:t>An investigator is responsible for </a:t>
            </a:r>
          </a:p>
          <a:p>
            <a:pPr lvl="1"/>
            <a:r>
              <a:rPr lang="en-US" sz="1800" b="1" i="0" dirty="0">
                <a:effectLst/>
                <a:latin typeface="Arial" panose="020B0604020202020204" pitchFamily="34" charset="0"/>
                <a:cs typeface="Arial" panose="020B0604020202020204" pitchFamily="34" charset="0"/>
              </a:rPr>
              <a:t>ensuring that an investigation is conducted according to the signed investigator statement, the investigational plan, and applicable regulations</a:t>
            </a:r>
          </a:p>
          <a:p>
            <a:pPr lvl="1"/>
            <a:endParaRPr lang="en-US" sz="1800" b="1" dirty="0">
              <a:latin typeface="Arial" panose="020B0604020202020204" pitchFamily="34" charset="0"/>
              <a:cs typeface="Arial" panose="020B0604020202020204" pitchFamily="34" charset="0"/>
            </a:endParaRPr>
          </a:p>
          <a:p>
            <a:pPr lvl="1"/>
            <a:r>
              <a:rPr lang="en-US" sz="1800" b="1" i="0" dirty="0">
                <a:effectLst/>
                <a:latin typeface="Arial" panose="020B0604020202020204" pitchFamily="34" charset="0"/>
                <a:cs typeface="Arial" panose="020B0604020202020204" pitchFamily="34" charset="0"/>
              </a:rPr>
              <a:t>protecting the rights, safety, and welfare of subjects under the investigator's care</a:t>
            </a:r>
          </a:p>
          <a:p>
            <a:pPr lvl="1"/>
            <a:endParaRPr lang="en-US" sz="1800" b="1" dirty="0">
              <a:latin typeface="Arial" panose="020B0604020202020204" pitchFamily="34" charset="0"/>
              <a:cs typeface="Arial" panose="020B0604020202020204" pitchFamily="34" charset="0"/>
            </a:endParaRPr>
          </a:p>
          <a:p>
            <a:pPr lvl="1"/>
            <a:r>
              <a:rPr lang="en-US" sz="1800" b="1" i="0" dirty="0">
                <a:effectLst/>
                <a:latin typeface="Arial" panose="020B0604020202020204" pitchFamily="34" charset="0"/>
                <a:cs typeface="Arial" panose="020B0604020202020204" pitchFamily="34" charset="0"/>
              </a:rPr>
              <a:t>the control of drugs under investigation</a:t>
            </a:r>
          </a:p>
          <a:p>
            <a:pPr marL="457200" lvl="1" indent="0">
              <a:buNone/>
            </a:pPr>
            <a:endParaRPr lang="en-US" sz="1800" b="1" dirty="0">
              <a:latin typeface="Arial" panose="020B0604020202020204" pitchFamily="34" charset="0"/>
              <a:cs typeface="Arial" panose="020B0604020202020204" pitchFamily="34" charset="0"/>
            </a:endParaRPr>
          </a:p>
          <a:p>
            <a:pPr lvl="1"/>
            <a:r>
              <a:rPr lang="en-US" sz="1800" b="1" i="0" dirty="0">
                <a:effectLst/>
                <a:latin typeface="Arial" panose="020B0604020202020204" pitchFamily="34" charset="0"/>
                <a:cs typeface="Arial" panose="020B0604020202020204" pitchFamily="34" charset="0"/>
              </a:rPr>
              <a:t> obtaining the informed consent of each human subject to whom the drug is administered</a:t>
            </a: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5737825"/>
      </p:ext>
    </p:extLst>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00F2001-EAF5-4A66-BE74-6BB80C2A62B5}"/>
              </a:ext>
            </a:extLst>
          </p:cNvPr>
          <p:cNvSpPr>
            <a:spLocks noGrp="1"/>
          </p:cNvSpPr>
          <p:nvPr>
            <p:ph idx="1"/>
          </p:nvPr>
        </p:nvSpPr>
        <p:spPr>
          <a:xfrm>
            <a:off x="1507067" y="4050833"/>
            <a:ext cx="7766936" cy="1096899"/>
          </a:xfrm>
        </p:spPr>
        <p:txBody>
          <a:bodyPr vert="horz" lIns="91440" tIns="45720" rIns="91440" bIns="45720" rtlCol="0" anchor="t">
            <a:normAutofit/>
          </a:bodyPr>
          <a:lstStyle/>
          <a:p>
            <a:pPr marL="0" indent="0" algn="ctr">
              <a:buNone/>
            </a:pPr>
            <a:r>
              <a:rPr lang="en-US" sz="3200" b="1" dirty="0">
                <a:solidFill>
                  <a:schemeClr val="tx1"/>
                </a:solidFill>
                <a:latin typeface="Arial" panose="020B0604020202020204" pitchFamily="34" charset="0"/>
                <a:cs typeface="Arial" panose="020B0604020202020204" pitchFamily="34" charset="0"/>
              </a:rPr>
              <a:t>Session 11</a:t>
            </a:r>
          </a:p>
        </p:txBody>
      </p:sp>
      <p:sp>
        <p:nvSpPr>
          <p:cNvPr id="2" name="Title 1">
            <a:extLst>
              <a:ext uri="{FF2B5EF4-FFF2-40B4-BE49-F238E27FC236}">
                <a16:creationId xmlns:a16="http://schemas.microsoft.com/office/drawing/2014/main" id="{BCC82A43-6E07-4F34-921A-D7FF68B3364E}"/>
              </a:ext>
            </a:extLst>
          </p:cNvPr>
          <p:cNvSpPr>
            <a:spLocks noGrp="1"/>
          </p:cNvSpPr>
          <p:nvPr>
            <p:ph type="title"/>
          </p:nvPr>
        </p:nvSpPr>
        <p:spPr>
          <a:xfrm>
            <a:off x="1507067" y="2030136"/>
            <a:ext cx="6294694" cy="1471297"/>
          </a:xfrm>
        </p:spPr>
        <p:txBody>
          <a:bodyPr vert="horz" lIns="91440" tIns="45720" rIns="91440" bIns="45720" rtlCol="0" anchor="b">
            <a:normAutofit/>
          </a:bodyPr>
          <a:lstStyle/>
          <a:p>
            <a:pPr algn="r"/>
            <a:r>
              <a:rPr lang="en-US" b="1" dirty="0">
                <a:latin typeface="Arial" panose="020B0604020202020204" pitchFamily="34" charset="0"/>
                <a:cs typeface="Arial" panose="020B0604020202020204" pitchFamily="34" charset="0"/>
              </a:rPr>
              <a:t>Investigational Product(s)</a:t>
            </a: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2535924"/>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DF1D5D3C-4DE7-4733-9A75-A74DCC090F6A}"/>
              </a:ext>
            </a:extLst>
          </p:cNvPr>
          <p:cNvSpPr>
            <a:spLocks noGrp="1"/>
          </p:cNvSpPr>
          <p:nvPr>
            <p:ph idx="1"/>
          </p:nvPr>
        </p:nvSpPr>
        <p:spPr>
          <a:xfrm>
            <a:off x="1507067" y="4050833"/>
            <a:ext cx="7766936" cy="1096899"/>
          </a:xfrm>
        </p:spPr>
        <p:txBody>
          <a:bodyPr vert="horz" lIns="91440" tIns="45720" rIns="91440" bIns="45720" rtlCol="0" anchor="t">
            <a:normAutofit/>
          </a:bodyPr>
          <a:lstStyle/>
          <a:p>
            <a:pPr marL="0" indent="0" algn="ctr">
              <a:buNone/>
            </a:pPr>
            <a:r>
              <a:rPr lang="en-US" sz="3200" b="1" dirty="0">
                <a:solidFill>
                  <a:schemeClr val="tx1"/>
                </a:solidFill>
                <a:latin typeface="Arial" panose="020B0604020202020204" pitchFamily="34" charset="0"/>
                <a:cs typeface="Arial" panose="020B0604020202020204" pitchFamily="34" charset="0"/>
              </a:rPr>
              <a:t>Sessions 9 and 10</a:t>
            </a:r>
          </a:p>
        </p:txBody>
      </p:sp>
      <p:sp>
        <p:nvSpPr>
          <p:cNvPr id="2" name="Title 1">
            <a:extLst>
              <a:ext uri="{FF2B5EF4-FFF2-40B4-BE49-F238E27FC236}">
                <a16:creationId xmlns:a16="http://schemas.microsoft.com/office/drawing/2014/main" id="{6C492D2C-3CBF-480E-8689-2BF3C6684E6D}"/>
              </a:ext>
            </a:extLst>
          </p:cNvPr>
          <p:cNvSpPr>
            <a:spLocks noGrp="1"/>
          </p:cNvSpPr>
          <p:nvPr>
            <p:ph type="title"/>
          </p:nvPr>
        </p:nvSpPr>
        <p:spPr>
          <a:xfrm>
            <a:off x="842596" y="879231"/>
            <a:ext cx="9220551" cy="3024554"/>
          </a:xfrm>
        </p:spPr>
        <p:txBody>
          <a:bodyPr vert="horz" lIns="91440" tIns="45720" rIns="91440" bIns="45720" rtlCol="0" anchor="b">
            <a:noAutofit/>
          </a:bodyPr>
          <a:lstStyle/>
          <a:p>
            <a:pPr algn="ctr">
              <a:lnSpc>
                <a:spcPct val="90000"/>
              </a:lnSpc>
            </a:pP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Investigator’s Record Keeping and Retention Investigator Reports</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1959935"/>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DF1D5D3C-4DE7-4733-9A75-A74DCC090F6A}"/>
              </a:ext>
            </a:extLst>
          </p:cNvPr>
          <p:cNvSpPr>
            <a:spLocks noGrp="1"/>
          </p:cNvSpPr>
          <p:nvPr>
            <p:ph idx="1"/>
          </p:nvPr>
        </p:nvSpPr>
        <p:spPr>
          <a:xfrm>
            <a:off x="1507067" y="4050833"/>
            <a:ext cx="7766936" cy="1096899"/>
          </a:xfrm>
        </p:spPr>
        <p:txBody>
          <a:bodyPr vert="horz" lIns="91440" tIns="45720" rIns="91440" bIns="45720" rtlCol="0" anchor="t">
            <a:normAutofit/>
          </a:bodyPr>
          <a:lstStyle/>
          <a:p>
            <a:pPr marL="0" indent="0" algn="ctr">
              <a:buNone/>
            </a:pPr>
            <a:r>
              <a:rPr lang="en-US" sz="3200" b="1" dirty="0">
                <a:solidFill>
                  <a:schemeClr val="tx1"/>
                </a:solidFill>
                <a:latin typeface="Arial" panose="020B0604020202020204" pitchFamily="34" charset="0"/>
                <a:cs typeface="Arial" panose="020B0604020202020204" pitchFamily="34" charset="0"/>
              </a:rPr>
              <a:t>Session 5</a:t>
            </a:r>
          </a:p>
        </p:txBody>
      </p:sp>
      <p:sp>
        <p:nvSpPr>
          <p:cNvPr id="2" name="Title 1">
            <a:extLst>
              <a:ext uri="{FF2B5EF4-FFF2-40B4-BE49-F238E27FC236}">
                <a16:creationId xmlns:a16="http://schemas.microsoft.com/office/drawing/2014/main" id="{6C492D2C-3CBF-480E-8689-2BF3C6684E6D}"/>
              </a:ext>
            </a:extLst>
          </p:cNvPr>
          <p:cNvSpPr>
            <a:spLocks noGrp="1"/>
          </p:cNvSpPr>
          <p:nvPr>
            <p:ph type="title"/>
          </p:nvPr>
        </p:nvSpPr>
        <p:spPr>
          <a:xfrm>
            <a:off x="842596" y="879231"/>
            <a:ext cx="9220551" cy="3024554"/>
          </a:xfrm>
        </p:spPr>
        <p:txBody>
          <a:bodyPr vert="horz" lIns="91440" tIns="45720" rIns="91440" bIns="45720" rtlCol="0" anchor="b">
            <a:normAutofit/>
          </a:bodyPr>
          <a:lstStyle/>
          <a:p>
            <a:pPr algn="ctr">
              <a:lnSpc>
                <a:spcPct val="90000"/>
              </a:lnSpc>
            </a:pP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Assurance of IRB Review </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4110484"/>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BFF1DB3-8F64-46BC-80B3-60993473D100}"/>
              </a:ext>
            </a:extLst>
          </p:cNvPr>
          <p:cNvSpPr>
            <a:spLocks noGrp="1"/>
          </p:cNvSpPr>
          <p:nvPr>
            <p:ph idx="1"/>
          </p:nvPr>
        </p:nvSpPr>
        <p:spPr>
          <a:xfrm>
            <a:off x="842597" y="4050833"/>
            <a:ext cx="8431406" cy="1096899"/>
          </a:xfrm>
        </p:spPr>
        <p:txBody>
          <a:bodyPr vert="horz" lIns="91440" tIns="45720" rIns="91440" bIns="45720" rtlCol="0" anchor="t">
            <a:normAutofit/>
          </a:bodyPr>
          <a:lstStyle/>
          <a:p>
            <a:pPr marL="0" indent="0" algn="ctr">
              <a:buNone/>
            </a:pPr>
            <a:r>
              <a:rPr lang="en-US" sz="3200" b="1" dirty="0">
                <a:solidFill>
                  <a:schemeClr val="tx1"/>
                </a:solidFill>
                <a:latin typeface="Arial" panose="020B0604020202020204" pitchFamily="34" charset="0"/>
                <a:cs typeface="Arial" panose="020B0604020202020204" pitchFamily="34" charset="0"/>
              </a:rPr>
              <a:t>Sessions 9 and 10</a:t>
            </a:r>
          </a:p>
        </p:txBody>
      </p:sp>
      <p:sp>
        <p:nvSpPr>
          <p:cNvPr id="2" name="Title 1">
            <a:extLst>
              <a:ext uri="{FF2B5EF4-FFF2-40B4-BE49-F238E27FC236}">
                <a16:creationId xmlns:a16="http://schemas.microsoft.com/office/drawing/2014/main" id="{E61AA582-9587-4DE4-9660-39B737BC4ABA}"/>
              </a:ext>
            </a:extLst>
          </p:cNvPr>
          <p:cNvSpPr>
            <a:spLocks noGrp="1"/>
          </p:cNvSpPr>
          <p:nvPr>
            <p:ph type="title"/>
          </p:nvPr>
        </p:nvSpPr>
        <p:spPr>
          <a:xfrm>
            <a:off x="1507067" y="1336432"/>
            <a:ext cx="5615186" cy="1711568"/>
          </a:xfrm>
        </p:spPr>
        <p:txBody>
          <a:bodyPr vert="horz" lIns="91440" tIns="45720" rIns="91440" bIns="45720" rtlCol="0" anchor="b">
            <a:normAutofit/>
          </a:bodyPr>
          <a:lstStyle/>
          <a:p>
            <a:pPr algn="r"/>
            <a:r>
              <a:rPr lang="en-US" b="1" dirty="0">
                <a:latin typeface="Arial" panose="020B0604020202020204" pitchFamily="34" charset="0"/>
                <a:cs typeface="Arial" panose="020B0604020202020204" pitchFamily="34" charset="0"/>
              </a:rPr>
              <a:t>Records and Reports</a:t>
            </a:r>
          </a:p>
        </p:txBody>
      </p:sp>
    </p:spTree>
    <p:extLst>
      <p:ext uri="{BB962C8B-B14F-4D97-AF65-F5344CB8AC3E}">
        <p14:creationId xmlns:p14="http://schemas.microsoft.com/office/powerpoint/2010/main" val="438904013"/>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A84568-1908-4BC1-B54D-6882F146DB05}"/>
              </a:ext>
            </a:extLst>
          </p:cNvPr>
          <p:cNvSpPr>
            <a:spLocks noGrp="1"/>
          </p:cNvSpPr>
          <p:nvPr>
            <p:ph sz="half" idx="1"/>
          </p:nvPr>
        </p:nvSpPr>
        <p:spPr>
          <a:xfrm>
            <a:off x="293615" y="679509"/>
            <a:ext cx="11610518" cy="6092952"/>
          </a:xfrm>
        </p:spPr>
        <p:txBody>
          <a:bodyPr>
            <a:normAutofit fontScale="47500" lnSpcReduction="20000"/>
          </a:bodyPr>
          <a:lstStyle/>
          <a:p>
            <a:r>
              <a:rPr lang="en-US" sz="3800" b="1" dirty="0">
                <a:latin typeface="Arial" panose="020B0604020202020204" pitchFamily="34" charset="0"/>
                <a:cs typeface="Arial" panose="020B0604020202020204" pitchFamily="34" charset="0"/>
              </a:rPr>
              <a:t>21CFR Part 11 </a:t>
            </a:r>
          </a:p>
          <a:p>
            <a:r>
              <a:rPr lang="en-US" sz="3800" b="1" dirty="0">
                <a:latin typeface="Arial" panose="020B0604020202020204" pitchFamily="34" charset="0"/>
                <a:cs typeface="Arial" panose="020B0604020202020204" pitchFamily="34" charset="0"/>
              </a:rPr>
              <a:t>21 CFR Part 50	</a:t>
            </a:r>
          </a:p>
          <a:p>
            <a:r>
              <a:rPr lang="en-US" sz="3800" b="1" dirty="0">
                <a:latin typeface="Arial" panose="020B0604020202020204" pitchFamily="34" charset="0"/>
                <a:cs typeface="Arial" panose="020B0604020202020204" pitchFamily="34" charset="0"/>
              </a:rPr>
              <a:t>21 CFR Part 54</a:t>
            </a:r>
          </a:p>
          <a:p>
            <a:r>
              <a:rPr lang="en-US" sz="3800" b="1" dirty="0">
                <a:latin typeface="Arial" panose="020B0604020202020204" pitchFamily="34" charset="0"/>
                <a:cs typeface="Arial" panose="020B0604020202020204" pitchFamily="34" charset="0"/>
              </a:rPr>
              <a:t>21 CFR Part 56</a:t>
            </a:r>
          </a:p>
          <a:p>
            <a:r>
              <a:rPr lang="en-US" sz="3800" b="1" dirty="0">
                <a:latin typeface="Arial" panose="020B0604020202020204" pitchFamily="34" charset="0"/>
                <a:cs typeface="Arial" panose="020B0604020202020204" pitchFamily="34" charset="0"/>
              </a:rPr>
              <a:t>21CFR 312</a:t>
            </a:r>
          </a:p>
          <a:p>
            <a:r>
              <a:rPr lang="en-US" sz="3800" b="1" dirty="0">
                <a:latin typeface="Arial" panose="020B0604020202020204" pitchFamily="34" charset="0"/>
                <a:cs typeface="Arial" panose="020B0604020202020204" pitchFamily="34" charset="0"/>
              </a:rPr>
              <a:t>21CFR 812</a:t>
            </a:r>
          </a:p>
          <a:p>
            <a:r>
              <a:rPr lang="en-US" sz="3800" b="1" dirty="0">
                <a:latin typeface="Arial" panose="020B0604020202020204" pitchFamily="34" charset="0"/>
                <a:cs typeface="Arial" panose="020B0604020202020204" pitchFamily="34" charset="0"/>
              </a:rPr>
              <a:t>ICH GCP E6 (R2)guidance</a:t>
            </a:r>
          </a:p>
          <a:p>
            <a:r>
              <a:rPr lang="en-US" sz="3800" b="1" dirty="0">
                <a:latin typeface="Arial" panose="020B0604020202020204" pitchFamily="34" charset="0"/>
                <a:cs typeface="Arial" panose="020B0604020202020204" pitchFamily="34" charset="0"/>
              </a:rPr>
              <a:t>45 CFR 46</a:t>
            </a:r>
          </a:p>
          <a:p>
            <a:r>
              <a:rPr lang="en-US" sz="3800" b="1" dirty="0">
                <a:latin typeface="Arial" panose="020B0604020202020204" pitchFamily="34" charset="0"/>
                <a:cs typeface="Arial" panose="020B0604020202020204" pitchFamily="34" charset="0"/>
              </a:rPr>
              <a:t>FDA information Sheets</a:t>
            </a:r>
          </a:p>
          <a:p>
            <a:r>
              <a:rPr lang="en-US" sz="3800" b="1" dirty="0">
                <a:latin typeface="Arial" panose="020B0604020202020204" pitchFamily="34" charset="0"/>
                <a:cs typeface="Arial" panose="020B0604020202020204" pitchFamily="34" charset="0"/>
              </a:rPr>
              <a:t>OHRP</a:t>
            </a:r>
          </a:p>
          <a:p>
            <a:r>
              <a:rPr lang="en-US" sz="3800" b="1" dirty="0">
                <a:latin typeface="Arial" panose="020B0604020202020204" pitchFamily="34" charset="0"/>
                <a:cs typeface="Arial" panose="020B0604020202020204" pitchFamily="34" charset="0"/>
              </a:rPr>
              <a:t>Belmont Report</a:t>
            </a:r>
          </a:p>
          <a:p>
            <a:r>
              <a:rPr lang="en-US" sz="3800" b="1" dirty="0">
                <a:latin typeface="Arial" panose="020B0604020202020204" pitchFamily="34" charset="0"/>
                <a:cs typeface="Arial" panose="020B0604020202020204" pitchFamily="34" charset="0"/>
              </a:rPr>
              <a:t>Nuremburg Code</a:t>
            </a:r>
          </a:p>
          <a:p>
            <a:r>
              <a:rPr lang="en-US" sz="3800" b="1" dirty="0">
                <a:latin typeface="Arial" panose="020B0604020202020204" pitchFamily="34" charset="0"/>
                <a:cs typeface="Arial" panose="020B0604020202020204" pitchFamily="34" charset="0"/>
              </a:rPr>
              <a:t>Declaration of Helsinki</a:t>
            </a:r>
          </a:p>
          <a:p>
            <a:r>
              <a:rPr lang="en-US" sz="3800" b="1" dirty="0">
                <a:latin typeface="Arial" panose="020B0604020202020204" pitchFamily="34" charset="0"/>
                <a:cs typeface="Arial" panose="020B0604020202020204" pitchFamily="34" charset="0"/>
              </a:rPr>
              <a:t>Institutional Review Board (IRB)</a:t>
            </a:r>
          </a:p>
          <a:p>
            <a:r>
              <a:rPr lang="en-US" sz="3800" b="1" dirty="0">
                <a:latin typeface="Arial" panose="020B0604020202020204" pitchFamily="34" charset="0"/>
                <a:cs typeface="Arial" panose="020B0604020202020204" pitchFamily="34" charset="0"/>
              </a:rPr>
              <a:t>Protocol</a:t>
            </a:r>
          </a:p>
          <a:p>
            <a:r>
              <a:rPr lang="en-US" sz="3800" b="1" dirty="0">
                <a:latin typeface="Arial" panose="020B0604020202020204" pitchFamily="34" charset="0"/>
                <a:cs typeface="Arial" panose="020B0604020202020204" pitchFamily="34" charset="0"/>
              </a:rPr>
              <a:t>Institutional and Departmental policies and procedures</a:t>
            </a:r>
          </a:p>
          <a:p>
            <a:r>
              <a:rPr lang="en-US" sz="3800" b="1" dirty="0">
                <a:latin typeface="Arial" panose="020B0604020202020204" pitchFamily="34" charset="0"/>
                <a:cs typeface="Arial" panose="020B0604020202020204" pitchFamily="34" charset="0"/>
              </a:rPr>
              <a:t>ALCOA-C </a:t>
            </a:r>
          </a:p>
          <a:p>
            <a:endParaRPr lang="en-US" dirty="0">
              <a:latin typeface="Arial" panose="020B0604020202020204" pitchFamily="34" charset="0"/>
              <a:cs typeface="Arial" panose="020B0604020202020204" pitchFamily="34" charset="0"/>
            </a:endParaRPr>
          </a:p>
        </p:txBody>
      </p:sp>
      <p:pic>
        <p:nvPicPr>
          <p:cNvPr id="6" name="Picture 5" descr="A close up of a logo&#10;&#10;Description automatically generated">
            <a:extLst>
              <a:ext uri="{FF2B5EF4-FFF2-40B4-BE49-F238E27FC236}">
                <a16:creationId xmlns:a16="http://schemas.microsoft.com/office/drawing/2014/main" id="{B41BDB78-F6C4-4470-925A-E856A1B7A6E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835385" y="2497097"/>
            <a:ext cx="3273488" cy="3027976"/>
          </a:xfrm>
          <a:prstGeom prst="rect">
            <a:avLst/>
          </a:prstGeom>
        </p:spPr>
      </p:pic>
      <p:sp>
        <p:nvSpPr>
          <p:cNvPr id="3" name="TextBox 2">
            <a:extLst>
              <a:ext uri="{FF2B5EF4-FFF2-40B4-BE49-F238E27FC236}">
                <a16:creationId xmlns:a16="http://schemas.microsoft.com/office/drawing/2014/main" id="{AA1E995A-CB37-43E8-9593-1598F90889CA}"/>
              </a:ext>
            </a:extLst>
          </p:cNvPr>
          <p:cNvSpPr txBox="1"/>
          <p:nvPr/>
        </p:nvSpPr>
        <p:spPr>
          <a:xfrm>
            <a:off x="360727" y="1"/>
            <a:ext cx="7273255" cy="646331"/>
          </a:xfrm>
          <a:prstGeom prst="rect">
            <a:avLst/>
          </a:prstGeom>
          <a:noFill/>
        </p:spPr>
        <p:txBody>
          <a:bodyPr wrap="square" rtlCol="0">
            <a:spAutoFit/>
          </a:bodyPr>
          <a:lstStyle/>
          <a:p>
            <a:r>
              <a:rPr lang="en-US" sz="3600" b="1" dirty="0">
                <a:solidFill>
                  <a:schemeClr val="accent1"/>
                </a:solidFill>
                <a:latin typeface="Arial" panose="020B0604020202020204" pitchFamily="34" charset="0"/>
                <a:cs typeface="Arial" panose="020B0604020202020204" pitchFamily="34" charset="0"/>
              </a:rPr>
              <a:t>Regulations/Guidance</a:t>
            </a:r>
          </a:p>
        </p:txBody>
      </p:sp>
    </p:spTree>
    <p:extLst>
      <p:ext uri="{BB962C8B-B14F-4D97-AF65-F5344CB8AC3E}">
        <p14:creationId xmlns:p14="http://schemas.microsoft.com/office/powerpoint/2010/main" val="977197897"/>
      </p:ext>
    </p:extLst>
  </p:cSld>
  <p:clrMapOvr>
    <a:masterClrMapping/>
  </p:clrMapOvr>
  <p:transition spd="slow">
    <p:cover/>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BFF1DB3-8F64-46BC-80B3-60993473D100}"/>
              </a:ext>
            </a:extLst>
          </p:cNvPr>
          <p:cNvSpPr>
            <a:spLocks noGrp="1"/>
          </p:cNvSpPr>
          <p:nvPr>
            <p:ph idx="1"/>
          </p:nvPr>
        </p:nvSpPr>
        <p:spPr>
          <a:xfrm>
            <a:off x="1507067" y="4050833"/>
            <a:ext cx="7766936" cy="1096899"/>
          </a:xfrm>
        </p:spPr>
        <p:txBody>
          <a:bodyPr vert="horz" lIns="91440" tIns="45720" rIns="91440" bIns="45720" rtlCol="0" anchor="t">
            <a:normAutofit/>
          </a:bodyPr>
          <a:lstStyle/>
          <a:p>
            <a:pPr marL="0" indent="0" algn="ctr">
              <a:buNone/>
            </a:pPr>
            <a:r>
              <a:rPr lang="en-US" sz="3200" b="1" dirty="0">
                <a:solidFill>
                  <a:schemeClr val="tx1"/>
                </a:solidFill>
                <a:latin typeface="Arial" panose="020B0604020202020204" pitchFamily="34" charset="0"/>
                <a:cs typeface="Arial" panose="020B0604020202020204" pitchFamily="34" charset="0"/>
              </a:rPr>
              <a:t>Sessions 17</a:t>
            </a:r>
          </a:p>
        </p:txBody>
      </p:sp>
      <p:sp>
        <p:nvSpPr>
          <p:cNvPr id="2" name="Title 1">
            <a:extLst>
              <a:ext uri="{FF2B5EF4-FFF2-40B4-BE49-F238E27FC236}">
                <a16:creationId xmlns:a16="http://schemas.microsoft.com/office/drawing/2014/main" id="{E61AA582-9587-4DE4-9660-39B737BC4ABA}"/>
              </a:ext>
            </a:extLst>
          </p:cNvPr>
          <p:cNvSpPr>
            <a:spLocks noGrp="1"/>
          </p:cNvSpPr>
          <p:nvPr>
            <p:ph type="title"/>
          </p:nvPr>
        </p:nvSpPr>
        <p:spPr>
          <a:xfrm>
            <a:off x="2818700" y="1828800"/>
            <a:ext cx="5444455" cy="1761067"/>
          </a:xfrm>
        </p:spPr>
        <p:txBody>
          <a:bodyPr vert="horz" lIns="91440" tIns="45720" rIns="91440" bIns="45720" rtlCol="0" anchor="b">
            <a:normAutofit/>
          </a:bodyPr>
          <a:lstStyle/>
          <a:p>
            <a:pPr algn="ctr"/>
            <a:r>
              <a:rPr lang="en-US" b="1" dirty="0">
                <a:latin typeface="Arial" panose="020B0604020202020204" pitchFamily="34" charset="0"/>
                <a:cs typeface="Arial" panose="020B0604020202020204" pitchFamily="34" charset="0"/>
              </a:rPr>
              <a:t>Inspection of Investigator’s Records and Reports</a:t>
            </a:r>
          </a:p>
        </p:txBody>
      </p:sp>
    </p:spTree>
    <p:extLst>
      <p:ext uri="{BB962C8B-B14F-4D97-AF65-F5344CB8AC3E}">
        <p14:creationId xmlns:p14="http://schemas.microsoft.com/office/powerpoint/2010/main" val="4119153250"/>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BFF1DB3-8F64-46BC-80B3-60993473D100}"/>
              </a:ext>
            </a:extLst>
          </p:cNvPr>
          <p:cNvSpPr>
            <a:spLocks noGrp="1"/>
          </p:cNvSpPr>
          <p:nvPr>
            <p:ph idx="1"/>
          </p:nvPr>
        </p:nvSpPr>
        <p:spPr>
          <a:xfrm>
            <a:off x="1507067" y="4050833"/>
            <a:ext cx="7766936" cy="1096899"/>
          </a:xfrm>
        </p:spPr>
        <p:txBody>
          <a:bodyPr vert="horz" lIns="91440" tIns="45720" rIns="91440" bIns="45720" rtlCol="0" anchor="t">
            <a:normAutofit/>
          </a:bodyPr>
          <a:lstStyle/>
          <a:p>
            <a:pPr marL="0" indent="0" algn="ctr">
              <a:buNone/>
            </a:pPr>
            <a:r>
              <a:rPr lang="en-US" sz="3600" b="1" dirty="0">
                <a:solidFill>
                  <a:schemeClr val="tx1"/>
                </a:solidFill>
                <a:latin typeface="Calibri" panose="020F0502020204030204" pitchFamily="34" charset="0"/>
                <a:cs typeface="Calibri" panose="020F0502020204030204" pitchFamily="34" charset="0"/>
              </a:rPr>
              <a:t>Session 11</a:t>
            </a:r>
          </a:p>
        </p:txBody>
      </p:sp>
      <p:sp>
        <p:nvSpPr>
          <p:cNvPr id="2" name="Title 1">
            <a:extLst>
              <a:ext uri="{FF2B5EF4-FFF2-40B4-BE49-F238E27FC236}">
                <a16:creationId xmlns:a16="http://schemas.microsoft.com/office/drawing/2014/main" id="{E61AA582-9587-4DE4-9660-39B737BC4ABA}"/>
              </a:ext>
            </a:extLst>
          </p:cNvPr>
          <p:cNvSpPr>
            <a:spLocks noGrp="1"/>
          </p:cNvSpPr>
          <p:nvPr>
            <p:ph type="title"/>
          </p:nvPr>
        </p:nvSpPr>
        <p:spPr>
          <a:xfrm>
            <a:off x="2818700" y="1828800"/>
            <a:ext cx="5444455" cy="1761067"/>
          </a:xfrm>
        </p:spPr>
        <p:txBody>
          <a:bodyPr vert="horz" lIns="91440" tIns="45720" rIns="91440" bIns="45720" rtlCol="0" anchor="b">
            <a:normAutofit/>
          </a:bodyPr>
          <a:lstStyle/>
          <a:p>
            <a:pPr algn="ctr"/>
            <a:r>
              <a:rPr lang="en-US" b="1" dirty="0">
                <a:latin typeface="Calibri" panose="020F0502020204030204" pitchFamily="34" charset="0"/>
                <a:cs typeface="Calibri" panose="020F0502020204030204" pitchFamily="34" charset="0"/>
              </a:rPr>
              <a:t>Handling of Controlled Substances</a:t>
            </a:r>
          </a:p>
        </p:txBody>
      </p:sp>
    </p:spTree>
    <p:extLst>
      <p:ext uri="{BB962C8B-B14F-4D97-AF65-F5344CB8AC3E}">
        <p14:creationId xmlns:p14="http://schemas.microsoft.com/office/powerpoint/2010/main" val="3935101541"/>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61D992-4FE9-4421-94FE-49D6956E01BD}"/>
              </a:ext>
            </a:extLst>
          </p:cNvPr>
          <p:cNvSpPr>
            <a:spLocks noGrp="1"/>
          </p:cNvSpPr>
          <p:nvPr>
            <p:ph type="title"/>
          </p:nvPr>
        </p:nvSpPr>
        <p:spPr>
          <a:xfrm>
            <a:off x="161926" y="1179151"/>
            <a:ext cx="4182670" cy="4463889"/>
          </a:xfrm>
        </p:spPr>
        <p:txBody>
          <a:bodyPr anchor="ctr">
            <a:normAutofit/>
          </a:bodyPr>
          <a:lstStyle/>
          <a:p>
            <a:r>
              <a:rPr lang="en-US" b="1" dirty="0">
                <a:latin typeface="Arial" panose="020B0604020202020204" pitchFamily="34" charset="0"/>
                <a:cs typeface="Arial" panose="020B0604020202020204" pitchFamily="34" charset="0"/>
              </a:rPr>
              <a:t>General Responsibilities of the Sponsor</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CDA26DA-DD46-48A2-AE92-B839C3FFF59F}"/>
              </a:ext>
            </a:extLst>
          </p:cNvPr>
          <p:cNvSpPr>
            <a:spLocks noGrp="1"/>
          </p:cNvSpPr>
          <p:nvPr>
            <p:ph idx="1"/>
          </p:nvPr>
        </p:nvSpPr>
        <p:spPr>
          <a:xfrm>
            <a:off x="4978918" y="1109145"/>
            <a:ext cx="6341016" cy="4603900"/>
          </a:xfrm>
        </p:spPr>
        <p:txBody>
          <a:bodyPr anchor="ctr">
            <a:normAutofit/>
          </a:bodyPr>
          <a:lstStyle/>
          <a:p>
            <a:r>
              <a:rPr lang="en-US" b="1" dirty="0">
                <a:latin typeface="Arial" panose="020B0604020202020204" pitchFamily="34" charset="0"/>
                <a:cs typeface="Arial" panose="020B0604020202020204" pitchFamily="34" charset="0"/>
              </a:rPr>
              <a:t>ICH GCP E6 (R2) Section 5</a:t>
            </a:r>
          </a:p>
          <a:p>
            <a:pPr marL="0" indent="0">
              <a:buNone/>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21 CFR 312</a:t>
            </a:r>
          </a:p>
          <a:p>
            <a:pPr marL="0" indent="0">
              <a:buNone/>
            </a:pPr>
            <a:endParaRPr lang="en-US" dirty="0">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476030494"/>
      </p:ext>
    </p:extLst>
  </p:cSld>
  <p:clrMapOvr>
    <a:masterClrMapping/>
  </p:clrMapOvr>
  <p:transition spd="slow">
    <p:cover/>
  </p:transition>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 name="Straight Connector 7">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19" name="Rectangle 18">
            <a:extLst>
              <a:ext uri="{FF2B5EF4-FFF2-40B4-BE49-F238E27FC236}">
                <a16:creationId xmlns:a16="http://schemas.microsoft.com/office/drawing/2014/main" id="{4F57DB1C-6494-4CC4-A5E8-931957565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FFFB778B-5206-4BB0-A468-327E71367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Freeform: Shape 22">
            <a:extLst>
              <a:ext uri="{FF2B5EF4-FFF2-40B4-BE49-F238E27FC236}">
                <a16:creationId xmlns:a16="http://schemas.microsoft.com/office/drawing/2014/main" id="{E6C0471D-BE03-4D81-BDB5-D510BC0D8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3379" y="-1"/>
            <a:ext cx="5438621" cy="6857999"/>
          </a:xfrm>
          <a:custGeom>
            <a:avLst/>
            <a:gdLst>
              <a:gd name="connsiteX0" fmla="*/ 0 w 5438621"/>
              <a:gd name="connsiteY0" fmla="*/ 0 h 6857999"/>
              <a:gd name="connsiteX1" fmla="*/ 573774 w 5438621"/>
              <a:gd name="connsiteY1" fmla="*/ 0 h 6857999"/>
              <a:gd name="connsiteX2" fmla="*/ 1182808 w 5438621"/>
              <a:gd name="connsiteY2" fmla="*/ 0 h 6857999"/>
              <a:gd name="connsiteX3" fmla="*/ 4537195 w 5438621"/>
              <a:gd name="connsiteY3" fmla="*/ 0 h 6857999"/>
              <a:gd name="connsiteX4" fmla="*/ 5187609 w 5438621"/>
              <a:gd name="connsiteY4" fmla="*/ 0 h 6857999"/>
              <a:gd name="connsiteX5" fmla="*/ 5438621 w 5438621"/>
              <a:gd name="connsiteY5" fmla="*/ 0 h 6857999"/>
              <a:gd name="connsiteX6" fmla="*/ 5438621 w 5438621"/>
              <a:gd name="connsiteY6" fmla="*/ 6857999 h 6857999"/>
              <a:gd name="connsiteX7" fmla="*/ 4802807 w 5438621"/>
              <a:gd name="connsiteY7" fmla="*/ 6857999 h 6857999"/>
              <a:gd name="connsiteX8" fmla="*/ 4537195 w 5438621"/>
              <a:gd name="connsiteY8" fmla="*/ 6857999 h 6857999"/>
              <a:gd name="connsiteX9" fmla="*/ 1182808 w 5438621"/>
              <a:gd name="connsiteY9" fmla="*/ 6857999 h 6857999"/>
              <a:gd name="connsiteX10" fmla="*/ 1049897 w 5438621"/>
              <a:gd name="connsiteY1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38621" h="6857999">
                <a:moveTo>
                  <a:pt x="0" y="0"/>
                </a:moveTo>
                <a:lnTo>
                  <a:pt x="573774" y="0"/>
                </a:lnTo>
                <a:lnTo>
                  <a:pt x="1182808" y="0"/>
                </a:lnTo>
                <a:lnTo>
                  <a:pt x="4537195" y="0"/>
                </a:lnTo>
                <a:lnTo>
                  <a:pt x="5187609" y="0"/>
                </a:lnTo>
                <a:lnTo>
                  <a:pt x="5438621" y="0"/>
                </a:lnTo>
                <a:lnTo>
                  <a:pt x="5438621" y="6857999"/>
                </a:lnTo>
                <a:lnTo>
                  <a:pt x="4802807" y="6857999"/>
                </a:lnTo>
                <a:lnTo>
                  <a:pt x="4537195" y="6857999"/>
                </a:lnTo>
                <a:lnTo>
                  <a:pt x="1182808" y="6857999"/>
                </a:lnTo>
                <a:lnTo>
                  <a:pt x="1049897" y="6857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25" name="Straight Connector 24">
            <a:extLst>
              <a:ext uri="{FF2B5EF4-FFF2-40B4-BE49-F238E27FC236}">
                <a16:creationId xmlns:a16="http://schemas.microsoft.com/office/drawing/2014/main" id="{E5E836EB-03CD-4BA5-A751-21D2ACC283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53743" y="3483429"/>
            <a:ext cx="6738258" cy="3374570"/>
          </a:xfrm>
          <a:prstGeom prst="line">
            <a:avLst/>
          </a:prstGeom>
          <a:ln w="9525">
            <a:solidFill>
              <a:schemeClr val="accent1">
                <a:lumMod val="60000"/>
                <a:lumOff val="40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22721A85-1EA4-4D87-97AB-0BB4AB78F9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678143" y="0"/>
            <a:ext cx="860630" cy="6857999"/>
          </a:xfrm>
          <a:prstGeom prst="line">
            <a:avLst/>
          </a:prstGeom>
          <a:ln w="15875" cap="sq">
            <a:solidFill>
              <a:schemeClr val="accent1"/>
            </a:solidFill>
            <a:bevel/>
          </a:ln>
        </p:spPr>
        <p:style>
          <a:lnRef idx="2">
            <a:schemeClr val="accent1"/>
          </a:lnRef>
          <a:fillRef idx="0">
            <a:schemeClr val="accent1"/>
          </a:fillRef>
          <a:effectRef idx="1">
            <a:schemeClr val="accent1"/>
          </a:effectRef>
          <a:fontRef idx="minor">
            <a:schemeClr val="tx1"/>
          </a:fontRef>
        </p:style>
      </p:cxnSp>
      <p:sp>
        <p:nvSpPr>
          <p:cNvPr id="29" name="Isosceles Triangle 28">
            <a:extLst>
              <a:ext uri="{FF2B5EF4-FFF2-40B4-BE49-F238E27FC236}">
                <a16:creationId xmlns:a16="http://schemas.microsoft.com/office/drawing/2014/main" id="{A27691EB-14CF-4237-B5EB-C94B92677A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49404" y="0"/>
            <a:ext cx="842596"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D64EC6B-7BE1-4E9D-9CB4-F25488022C69}"/>
              </a:ext>
            </a:extLst>
          </p:cNvPr>
          <p:cNvSpPr>
            <a:spLocks noGrp="1"/>
          </p:cNvSpPr>
          <p:nvPr>
            <p:ph type="title"/>
          </p:nvPr>
        </p:nvSpPr>
        <p:spPr>
          <a:xfrm>
            <a:off x="351692" y="854529"/>
            <a:ext cx="4932891" cy="5148943"/>
          </a:xfrm>
        </p:spPr>
        <p:txBody>
          <a:bodyPr vert="horz" lIns="91440" tIns="45720" rIns="91440" bIns="45720" rtlCol="0" anchor="ctr">
            <a:normAutofit/>
          </a:bodyPr>
          <a:lstStyle/>
          <a:p>
            <a:r>
              <a:rPr lang="en-US" b="1" dirty="0">
                <a:latin typeface="Arial" panose="020B0604020202020204" pitchFamily="34" charset="0"/>
                <a:cs typeface="Arial" panose="020B0604020202020204" pitchFamily="34" charset="0"/>
              </a:rPr>
              <a:t>Sponsor’s Responsibilities According to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ICH GCP E6 (R2)</a:t>
            </a:r>
          </a:p>
        </p:txBody>
      </p:sp>
    </p:spTree>
    <p:extLst>
      <p:ext uri="{BB962C8B-B14F-4D97-AF65-F5344CB8AC3E}">
        <p14:creationId xmlns:p14="http://schemas.microsoft.com/office/powerpoint/2010/main" val="3060013098"/>
      </p:ext>
    </p:extLst>
  </p:cSld>
  <p:clrMapOvr>
    <a:masterClrMapping/>
  </p:clrMapOvr>
  <p:transition spd="slow">
    <p:cover/>
  </p:transition>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4D849C-CC29-4721-91FC-DAE558870A95}"/>
              </a:ext>
            </a:extLst>
          </p:cNvPr>
          <p:cNvSpPr>
            <a:spLocks noGrp="1"/>
          </p:cNvSpPr>
          <p:nvPr>
            <p:ph type="title"/>
          </p:nvPr>
        </p:nvSpPr>
        <p:spPr>
          <a:xfrm>
            <a:off x="652481" y="1382486"/>
            <a:ext cx="3547581" cy="4093028"/>
          </a:xfrm>
        </p:spPr>
        <p:txBody>
          <a:bodyPr anchor="ctr">
            <a:normAutofit/>
          </a:bodyPr>
          <a:lstStyle/>
          <a:p>
            <a:r>
              <a:rPr lang="en-US" b="1">
                <a:latin typeface="Arial" panose="020B0604020202020204" pitchFamily="34" charset="0"/>
                <a:cs typeface="Arial" panose="020B0604020202020204" pitchFamily="34" charset="0"/>
              </a:rPr>
              <a:t>Sponsor</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CF4E7C5-F658-2526-A9D0-2B096CAE5B58}"/>
              </a:ext>
            </a:extLst>
          </p:cNvPr>
          <p:cNvGraphicFramePr>
            <a:graphicFrameLocks noGrp="1"/>
          </p:cNvGraphicFramePr>
          <p:nvPr>
            <p:ph idx="1"/>
            <p:extLst>
              <p:ext uri="{D42A27DB-BD31-4B8C-83A1-F6EECF244321}">
                <p14:modId xmlns:p14="http://schemas.microsoft.com/office/powerpoint/2010/main" val="758957686"/>
              </p:ext>
            </p:extLst>
          </p:nvPr>
        </p:nvGraphicFramePr>
        <p:xfrm>
          <a:off x="4142154" y="-8467"/>
          <a:ext cx="8049846"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3806572"/>
      </p:ext>
    </p:extLst>
  </p:cSld>
  <p:clrMapOvr>
    <a:masterClrMapping/>
  </p:clrMapOvr>
  <p:transition spd="slow">
    <p:cover/>
  </p:transition>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611AA9-A83D-4278-A1A3-CF80639A3F9A}"/>
              </a:ext>
            </a:extLst>
          </p:cNvPr>
          <p:cNvSpPr>
            <a:spLocks noGrp="1"/>
          </p:cNvSpPr>
          <p:nvPr>
            <p:ph type="title"/>
          </p:nvPr>
        </p:nvSpPr>
        <p:spPr>
          <a:xfrm>
            <a:off x="652481" y="1382486"/>
            <a:ext cx="3547581" cy="4093028"/>
          </a:xfrm>
        </p:spPr>
        <p:txBody>
          <a:bodyPr anchor="ctr">
            <a:normAutofit/>
          </a:bodyPr>
          <a:lstStyle/>
          <a:p>
            <a:r>
              <a:rPr lang="en-US" b="1">
                <a:effectLst/>
                <a:latin typeface="Arial" panose="020B0604020202020204" pitchFamily="34" charset="0"/>
                <a:cs typeface="Arial" panose="020B0604020202020204" pitchFamily="34" charset="0"/>
              </a:rPr>
              <a:t>Sponsor-Investigator</a:t>
            </a:r>
            <a:endParaRPr lang="en-US" b="1">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99F7B5B2-6A43-7ED8-9B43-A1742F3C6D6A}"/>
              </a:ext>
            </a:extLst>
          </p:cNvPr>
          <p:cNvGraphicFramePr>
            <a:graphicFrameLocks noGrp="1"/>
          </p:cNvGraphicFramePr>
          <p:nvPr>
            <p:ph idx="1"/>
            <p:extLst>
              <p:ext uri="{D42A27DB-BD31-4B8C-83A1-F6EECF244321}">
                <p14:modId xmlns:p14="http://schemas.microsoft.com/office/powerpoint/2010/main" val="3332663176"/>
              </p:ext>
            </p:extLst>
          </p:nvPr>
        </p:nvGraphicFramePr>
        <p:xfrm>
          <a:off x="4916553" y="0"/>
          <a:ext cx="6628804"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0293325"/>
      </p:ext>
    </p:extLst>
  </p:cSld>
  <p:clrMapOvr>
    <a:masterClrMapping/>
  </p:clrMapOvr>
  <p:transition spd="slow">
    <p:cover/>
  </p:transition>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0551EB-7C56-4FF4-9704-81E655EAE36D}"/>
              </a:ext>
            </a:extLst>
          </p:cNvPr>
          <p:cNvSpPr>
            <a:spLocks noGrp="1"/>
          </p:cNvSpPr>
          <p:nvPr>
            <p:ph type="title"/>
          </p:nvPr>
        </p:nvSpPr>
        <p:spPr>
          <a:xfrm>
            <a:off x="652481" y="1382486"/>
            <a:ext cx="3547581" cy="4093028"/>
          </a:xfrm>
        </p:spPr>
        <p:txBody>
          <a:bodyPr anchor="ctr">
            <a:normAutofit/>
          </a:bodyPr>
          <a:lstStyle/>
          <a:p>
            <a:r>
              <a:rPr lang="en-US" b="1" dirty="0">
                <a:latin typeface="Arial" panose="020B0604020202020204" pitchFamily="34" charset="0"/>
                <a:cs typeface="Arial" panose="020B0604020202020204" pitchFamily="34" charset="0"/>
              </a:rPr>
              <a:t>Quality Management</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19090CA6-4628-BD74-1E6A-B8C9ECF25AEC}"/>
              </a:ext>
            </a:extLst>
          </p:cNvPr>
          <p:cNvGraphicFramePr>
            <a:graphicFrameLocks noGrp="1"/>
          </p:cNvGraphicFramePr>
          <p:nvPr>
            <p:ph idx="1"/>
            <p:extLst>
              <p:ext uri="{D42A27DB-BD31-4B8C-83A1-F6EECF244321}">
                <p14:modId xmlns:p14="http://schemas.microsoft.com/office/powerpoint/2010/main" val="1891811187"/>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7131898"/>
      </p:ext>
    </p:extLst>
  </p:cSld>
  <p:clrMapOvr>
    <a:masterClrMapping/>
  </p:clrMapOvr>
  <p:transition spd="slow">
    <p:cover/>
  </p:transition>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363378-AEDB-4002-9341-9C452316B7E4}"/>
              </a:ext>
            </a:extLst>
          </p:cNvPr>
          <p:cNvSpPr>
            <a:spLocks noGrp="1"/>
          </p:cNvSpPr>
          <p:nvPr>
            <p:ph type="title"/>
          </p:nvPr>
        </p:nvSpPr>
        <p:spPr>
          <a:xfrm>
            <a:off x="652481" y="1382486"/>
            <a:ext cx="3547581" cy="4093028"/>
          </a:xfrm>
        </p:spPr>
        <p:txBody>
          <a:bodyPr anchor="ctr">
            <a:normAutofit/>
          </a:bodyPr>
          <a:lstStyle/>
          <a:p>
            <a:r>
              <a:rPr lang="en-US" sz="3200" b="1">
                <a:latin typeface="Arial" panose="020B0604020202020204" pitchFamily="34" charset="0"/>
                <a:cs typeface="Arial" panose="020B0604020202020204" pitchFamily="34" charset="0"/>
              </a:rPr>
              <a:t>Quality Management</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21C887C3-2C07-8761-D28F-ADA8B0366E9D}"/>
              </a:ext>
            </a:extLst>
          </p:cNvPr>
          <p:cNvGraphicFramePr>
            <a:graphicFrameLocks noGrp="1"/>
          </p:cNvGraphicFramePr>
          <p:nvPr>
            <p:ph idx="1"/>
            <p:extLst>
              <p:ext uri="{D42A27DB-BD31-4B8C-83A1-F6EECF244321}">
                <p14:modId xmlns:p14="http://schemas.microsoft.com/office/powerpoint/2010/main" val="1697713614"/>
              </p:ext>
            </p:extLst>
          </p:nvPr>
        </p:nvGraphicFramePr>
        <p:xfrm>
          <a:off x="4916553" y="0"/>
          <a:ext cx="6628804"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7040438"/>
      </p:ext>
    </p:extLst>
  </p:cSld>
  <p:clrMapOvr>
    <a:masterClrMapping/>
  </p:clrMapOvr>
  <p:transition spd="slow">
    <p:cov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63378-AEDB-4002-9341-9C452316B7E4}"/>
              </a:ext>
            </a:extLst>
          </p:cNvPr>
          <p:cNvSpPr>
            <a:spLocks noGrp="1"/>
          </p:cNvSpPr>
          <p:nvPr>
            <p:ph type="title"/>
          </p:nvPr>
        </p:nvSpPr>
        <p:spPr>
          <a:xfrm>
            <a:off x="677334" y="267445"/>
            <a:ext cx="8596668" cy="662730"/>
          </a:xfrm>
        </p:spPr>
        <p:txBody>
          <a:bodyPr/>
          <a:lstStyle/>
          <a:p>
            <a:r>
              <a:rPr lang="en-US" b="1" dirty="0">
                <a:latin typeface="Arial" panose="020B0604020202020204" pitchFamily="34" charset="0"/>
                <a:cs typeface="Arial" panose="020B0604020202020204" pitchFamily="34" charset="0"/>
              </a:rPr>
              <a:t>Quality Management </a:t>
            </a:r>
          </a:p>
        </p:txBody>
      </p:sp>
      <p:sp>
        <p:nvSpPr>
          <p:cNvPr id="3" name="Content Placeholder 2">
            <a:extLst>
              <a:ext uri="{FF2B5EF4-FFF2-40B4-BE49-F238E27FC236}">
                <a16:creationId xmlns:a16="http://schemas.microsoft.com/office/drawing/2014/main" id="{DCAF2138-8A84-4EB3-BF82-03FC032B016E}"/>
              </a:ext>
            </a:extLst>
          </p:cNvPr>
          <p:cNvSpPr>
            <a:spLocks noGrp="1"/>
          </p:cNvSpPr>
          <p:nvPr>
            <p:ph idx="1"/>
          </p:nvPr>
        </p:nvSpPr>
        <p:spPr>
          <a:xfrm>
            <a:off x="677334" y="930175"/>
            <a:ext cx="8596668" cy="6077822"/>
          </a:xfrm>
        </p:spPr>
        <p:txBody>
          <a:bodyPr>
            <a:normAutofit/>
          </a:bodyPr>
          <a:lstStyle/>
          <a:p>
            <a:pPr marL="0" indent="0">
              <a:buNone/>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Using  a risk-based approach:</a:t>
            </a:r>
          </a:p>
          <a:p>
            <a:endParaRPr lang="en-US" b="1" dirty="0">
              <a:latin typeface="Arial" panose="020B0604020202020204" pitchFamily="34" charset="0"/>
              <a:cs typeface="Arial" panose="020B0604020202020204" pitchFamily="34" charset="0"/>
            </a:endParaRPr>
          </a:p>
          <a:p>
            <a:pPr lvl="1"/>
            <a:r>
              <a:rPr lang="en-US" sz="1800" b="1" dirty="0">
                <a:latin typeface="Arial" panose="020B0604020202020204" pitchFamily="34" charset="0"/>
                <a:cs typeface="Arial" panose="020B0604020202020204" pitchFamily="34" charset="0"/>
              </a:rPr>
              <a:t>Critical Process and Data Identification </a:t>
            </a:r>
          </a:p>
          <a:p>
            <a:pPr lvl="2"/>
            <a:r>
              <a:rPr lang="en-US" sz="1800" b="1" dirty="0">
                <a:latin typeface="Arial" panose="020B0604020202020204" pitchFamily="34" charset="0"/>
                <a:cs typeface="Arial" panose="020B0604020202020204" pitchFamily="34" charset="0"/>
              </a:rPr>
              <a:t>during protocol development, the sponsor should identify those processes and data that are critical to ensure human subject protection and the reliability of trial results</a:t>
            </a:r>
          </a:p>
          <a:p>
            <a:pPr marL="457200" lvl="1" indent="0">
              <a:buNone/>
            </a:pPr>
            <a:endParaRPr lang="en-US" sz="1800" b="1" dirty="0">
              <a:latin typeface="Arial" panose="020B0604020202020204" pitchFamily="34" charset="0"/>
              <a:cs typeface="Arial" panose="020B0604020202020204" pitchFamily="34" charset="0"/>
            </a:endParaRPr>
          </a:p>
          <a:p>
            <a:pPr lvl="1"/>
            <a:r>
              <a:rPr lang="en-US" sz="1800" b="1" dirty="0">
                <a:latin typeface="Arial" panose="020B0604020202020204" pitchFamily="34" charset="0"/>
                <a:cs typeface="Arial" panose="020B0604020202020204" pitchFamily="34" charset="0"/>
              </a:rPr>
              <a:t>Risk Identification </a:t>
            </a:r>
          </a:p>
          <a:p>
            <a:pPr lvl="2"/>
            <a:r>
              <a:rPr lang="en-US" sz="1800" b="1" dirty="0">
                <a:latin typeface="Arial" panose="020B0604020202020204" pitchFamily="34" charset="0"/>
                <a:cs typeface="Arial" panose="020B0604020202020204" pitchFamily="34" charset="0"/>
              </a:rPr>
              <a:t>risks should be identified for critical trial processes and data. Risks should be considered at both the system level (e.g., standard operating procedures, computerized systems, and personnel) and clinical trial level (e.g., trial design, data collection, and informed consent process)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053791"/>
      </p:ext>
    </p:extLst>
  </p:cSld>
  <p:clrMapOvr>
    <a:masterClrMapping/>
  </p:clrMapOvr>
  <p:transition spd="slow">
    <p:cov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022A8-CF93-4376-BFCC-C2524BBA0F5E}"/>
              </a:ext>
            </a:extLst>
          </p:cNvPr>
          <p:cNvSpPr>
            <a:spLocks noGrp="1"/>
          </p:cNvSpPr>
          <p:nvPr>
            <p:ph type="title"/>
          </p:nvPr>
        </p:nvSpPr>
        <p:spPr>
          <a:xfrm>
            <a:off x="677334" y="218661"/>
            <a:ext cx="8596668" cy="816638"/>
          </a:xfrm>
        </p:spPr>
        <p:txBody>
          <a:bodyPr/>
          <a:lstStyle/>
          <a:p>
            <a:r>
              <a:rPr lang="en-US" b="1" dirty="0">
                <a:latin typeface="Arial" panose="020B0604020202020204" pitchFamily="34" charset="0"/>
                <a:cs typeface="Arial" panose="020B0604020202020204" pitchFamily="34" charset="0"/>
              </a:rPr>
              <a:t>Risk Evaluation</a:t>
            </a:r>
          </a:p>
        </p:txBody>
      </p:sp>
      <p:sp>
        <p:nvSpPr>
          <p:cNvPr id="3" name="Content Placeholder 2">
            <a:extLst>
              <a:ext uri="{FF2B5EF4-FFF2-40B4-BE49-F238E27FC236}">
                <a16:creationId xmlns:a16="http://schemas.microsoft.com/office/drawing/2014/main" id="{43119338-4879-4900-8BE4-B5157C628911}"/>
              </a:ext>
            </a:extLst>
          </p:cNvPr>
          <p:cNvSpPr>
            <a:spLocks noGrp="1"/>
          </p:cNvSpPr>
          <p:nvPr>
            <p:ph idx="1"/>
          </p:nvPr>
        </p:nvSpPr>
        <p:spPr>
          <a:xfrm>
            <a:off x="219793" y="816639"/>
            <a:ext cx="9511749" cy="6041361"/>
          </a:xfrm>
        </p:spPr>
        <p:txBody>
          <a:bodyPr>
            <a:noAutofit/>
          </a:bodyPr>
          <a:lstStyle/>
          <a:p>
            <a:pPr marL="0" indent="0">
              <a:buNone/>
            </a:pPr>
            <a:r>
              <a:rPr lang="en-US" sz="1600" b="1" dirty="0">
                <a:latin typeface="Arial" panose="020B0604020202020204" pitchFamily="34" charset="0"/>
                <a:cs typeface="Arial" panose="020B0604020202020204" pitchFamily="34" charset="0"/>
              </a:rPr>
              <a:t>The sponsor should:</a:t>
            </a:r>
          </a:p>
          <a:p>
            <a:r>
              <a:rPr lang="en-US" sz="1600" b="1" dirty="0">
                <a:latin typeface="Arial" panose="020B0604020202020204" pitchFamily="34" charset="0"/>
                <a:cs typeface="Arial" panose="020B0604020202020204" pitchFamily="34" charset="0"/>
              </a:rPr>
              <a:t> Evaluate the identified risks, against existing risk controls by considering: </a:t>
            </a:r>
          </a:p>
          <a:p>
            <a:pPr lvl="1"/>
            <a:r>
              <a:rPr lang="en-US" b="1" dirty="0">
                <a:latin typeface="Arial" panose="020B0604020202020204" pitchFamily="34" charset="0"/>
                <a:cs typeface="Arial" panose="020B0604020202020204" pitchFamily="34" charset="0"/>
              </a:rPr>
              <a:t>(a) The likelihood of errors occurring</a:t>
            </a:r>
          </a:p>
          <a:p>
            <a:pPr lvl="1"/>
            <a:r>
              <a:rPr lang="en-US" b="1" dirty="0">
                <a:latin typeface="Arial" panose="020B0604020202020204" pitchFamily="34" charset="0"/>
                <a:cs typeface="Arial" panose="020B0604020202020204" pitchFamily="34" charset="0"/>
              </a:rPr>
              <a:t>(b) The extent to which such errors would be detectable</a:t>
            </a:r>
          </a:p>
          <a:p>
            <a:pPr lvl="1"/>
            <a:r>
              <a:rPr lang="en-US" b="1" dirty="0">
                <a:latin typeface="Arial" panose="020B0604020202020204" pitchFamily="34" charset="0"/>
                <a:cs typeface="Arial" panose="020B0604020202020204" pitchFamily="34" charset="0"/>
              </a:rPr>
              <a:t>(c) The impact of such errors on human subject protection and reliability of trial results</a:t>
            </a:r>
          </a:p>
          <a:p>
            <a:r>
              <a:rPr lang="en-US" sz="1600" b="1" dirty="0">
                <a:latin typeface="Arial" panose="020B0604020202020204" pitchFamily="34" charset="0"/>
                <a:cs typeface="Arial" panose="020B0604020202020204" pitchFamily="34" charset="0"/>
              </a:rPr>
              <a:t>Decide which risks to reduce and/or which risks to accept to evaluate risk control. The approach used to reduce risk to an acceptable level should be proportionate to the significance of the risk</a:t>
            </a:r>
          </a:p>
          <a:p>
            <a:r>
              <a:rPr lang="en-US" sz="1600" b="1" dirty="0">
                <a:latin typeface="Arial" panose="020B0604020202020204" pitchFamily="34" charset="0"/>
                <a:cs typeface="Arial" panose="020B0604020202020204" pitchFamily="34" charset="0"/>
              </a:rPr>
              <a:t>Risk reduction activities may be incorporated in protocol design and implementation, monitoring plans, agreements between parties defining roles and responsibilities, systematic safeguards to ensure adherence to standard operating procedures, and training in processes and procedures</a:t>
            </a:r>
          </a:p>
          <a:p>
            <a:r>
              <a:rPr lang="en-US" sz="1600" b="1" dirty="0">
                <a:latin typeface="Arial" panose="020B0604020202020204" pitchFamily="34" charset="0"/>
                <a:cs typeface="Arial" panose="020B0604020202020204" pitchFamily="34" charset="0"/>
              </a:rPr>
              <a:t>Predefined quality tolerance limits should be established, taking into consideration the medical and statistical characteristics of the variables as well as the statistical design of the trial, to identify systematic issues that can impact subject safety or reliability of trial results</a:t>
            </a:r>
          </a:p>
          <a:p>
            <a:r>
              <a:rPr lang="en-US" sz="1600" b="1" dirty="0">
                <a:latin typeface="Arial" panose="020B0604020202020204" pitchFamily="34" charset="0"/>
                <a:cs typeface="Arial" panose="020B0604020202020204" pitchFamily="34" charset="0"/>
              </a:rPr>
              <a:t>Detection of deviations from the predefined quality tolerance limits should trigger an evaluation to determine if action is needed</a:t>
            </a:r>
          </a:p>
        </p:txBody>
      </p:sp>
    </p:spTree>
    <p:extLst>
      <p:ext uri="{BB962C8B-B14F-4D97-AF65-F5344CB8AC3E}">
        <p14:creationId xmlns:p14="http://schemas.microsoft.com/office/powerpoint/2010/main" val="1636701523"/>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4DC828-6053-4083-8A09-EDF7A458CAFE}"/>
              </a:ext>
            </a:extLst>
          </p:cNvPr>
          <p:cNvSpPr>
            <a:spLocks noGrp="1"/>
          </p:cNvSpPr>
          <p:nvPr>
            <p:ph type="title"/>
          </p:nvPr>
        </p:nvSpPr>
        <p:spPr>
          <a:xfrm>
            <a:off x="652481" y="1382486"/>
            <a:ext cx="3547581" cy="4093028"/>
          </a:xfrm>
        </p:spPr>
        <p:txBody>
          <a:bodyPr anchor="ctr">
            <a:normAutofit/>
          </a:bodyPr>
          <a:lstStyle/>
          <a:p>
            <a:r>
              <a:rPr lang="en-US" b="1">
                <a:latin typeface="Arial" panose="020B0604020202020204" pitchFamily="34" charset="0"/>
                <a:cs typeface="Arial" panose="020B0604020202020204" pitchFamily="34" charset="0"/>
              </a:rPr>
              <a:t>Today’s Session</a:t>
            </a:r>
          </a:p>
        </p:txBody>
      </p:sp>
      <p:grpSp>
        <p:nvGrpSpPr>
          <p:cNvPr id="22" name="Group 2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23" name="Straight Connector 2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3" name="Rectangle 3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Content Placeholder 2">
            <a:extLst>
              <a:ext uri="{FF2B5EF4-FFF2-40B4-BE49-F238E27FC236}">
                <a16:creationId xmlns:a16="http://schemas.microsoft.com/office/drawing/2014/main" id="{694F4F38-F2B5-DDB9-396E-BD0B97C20B2A}"/>
              </a:ext>
            </a:extLst>
          </p:cNvPr>
          <p:cNvGraphicFramePr>
            <a:graphicFrameLocks noGrp="1"/>
          </p:cNvGraphicFramePr>
          <p:nvPr>
            <p:ph idx="1"/>
            <p:extLst>
              <p:ext uri="{D42A27DB-BD31-4B8C-83A1-F6EECF244321}">
                <p14:modId xmlns:p14="http://schemas.microsoft.com/office/powerpoint/2010/main" val="632899864"/>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1932648"/>
      </p:ext>
    </p:extLst>
  </p:cSld>
  <p:clrMapOvr>
    <a:masterClrMapping/>
  </p:clrMapOvr>
  <p:transition spd="slow">
    <p:cover/>
  </p:transition>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FB35C4-739B-411E-A23E-15B3D0EAA625}"/>
              </a:ext>
            </a:extLst>
          </p:cNvPr>
          <p:cNvSpPr>
            <a:spLocks noGrp="1"/>
          </p:cNvSpPr>
          <p:nvPr>
            <p:ph type="title"/>
          </p:nvPr>
        </p:nvSpPr>
        <p:spPr>
          <a:xfrm>
            <a:off x="130629" y="1382486"/>
            <a:ext cx="3715813" cy="4093028"/>
          </a:xfrm>
        </p:spPr>
        <p:txBody>
          <a:bodyPr anchor="ctr">
            <a:normAutofit/>
          </a:bodyPr>
          <a:lstStyle/>
          <a:p>
            <a:r>
              <a:rPr lang="en-US" b="1" dirty="0">
                <a:latin typeface="Arial" panose="020B0604020202020204" pitchFamily="34" charset="0"/>
                <a:cs typeface="Arial" panose="020B0604020202020204" pitchFamily="34" charset="0"/>
              </a:rPr>
              <a:t>Risk Communication/Risk Review</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986C8D0D-C952-343A-09DB-0DCF27BBE309}"/>
              </a:ext>
            </a:extLst>
          </p:cNvPr>
          <p:cNvGraphicFramePr>
            <a:graphicFrameLocks noGrp="1"/>
          </p:cNvGraphicFramePr>
          <p:nvPr>
            <p:ph idx="1"/>
            <p:extLst>
              <p:ext uri="{D42A27DB-BD31-4B8C-83A1-F6EECF244321}">
                <p14:modId xmlns:p14="http://schemas.microsoft.com/office/powerpoint/2010/main" val="992236755"/>
              </p:ext>
            </p:extLst>
          </p:nvPr>
        </p:nvGraphicFramePr>
        <p:xfrm>
          <a:off x="4916553" y="0"/>
          <a:ext cx="6628804"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8116293"/>
      </p:ext>
    </p:extLst>
  </p:cSld>
  <p:clrMapOvr>
    <a:masterClrMapping/>
  </p:clrMapOvr>
  <p:transition spd="slow">
    <p:cover/>
  </p:transition>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383F3CA-06A7-4482-A725-B4B8DF9F9087}"/>
              </a:ext>
            </a:extLst>
          </p:cNvPr>
          <p:cNvSpPr>
            <a:spLocks noGrp="1"/>
          </p:cNvSpPr>
          <p:nvPr>
            <p:ph type="title"/>
          </p:nvPr>
        </p:nvSpPr>
        <p:spPr>
          <a:xfrm>
            <a:off x="186613" y="816638"/>
            <a:ext cx="3824214" cy="5224724"/>
          </a:xfrm>
        </p:spPr>
        <p:txBody>
          <a:bodyPr anchor="ctr">
            <a:normAutofit/>
          </a:bodyPr>
          <a:lstStyle/>
          <a:p>
            <a:r>
              <a:rPr lang="en-US" b="1" dirty="0">
                <a:latin typeface="Arial" panose="020B0604020202020204" pitchFamily="34" charset="0"/>
                <a:cs typeface="Arial" panose="020B0604020202020204" pitchFamily="34" charset="0"/>
              </a:rPr>
              <a:t>Quality Assurance and Quality Control</a:t>
            </a:r>
          </a:p>
        </p:txBody>
      </p:sp>
      <p:sp>
        <p:nvSpPr>
          <p:cNvPr id="3" name="Content Placeholder 2">
            <a:extLst>
              <a:ext uri="{FF2B5EF4-FFF2-40B4-BE49-F238E27FC236}">
                <a16:creationId xmlns:a16="http://schemas.microsoft.com/office/drawing/2014/main" id="{777AA213-8349-481D-9A34-7FF59CCD20D6}"/>
              </a:ext>
            </a:extLst>
          </p:cNvPr>
          <p:cNvSpPr>
            <a:spLocks noGrp="1"/>
          </p:cNvSpPr>
          <p:nvPr>
            <p:ph idx="1"/>
          </p:nvPr>
        </p:nvSpPr>
        <p:spPr>
          <a:xfrm>
            <a:off x="4329409" y="203200"/>
            <a:ext cx="4218238" cy="6654800"/>
          </a:xfrm>
        </p:spPr>
        <p:txBody>
          <a:bodyPr anchor="ctr">
            <a:normAutofit/>
          </a:bodyPr>
          <a:lstStyle/>
          <a:p>
            <a:pPr marL="0" indent="0">
              <a:lnSpc>
                <a:spcPct val="90000"/>
              </a:lnSpc>
              <a:buNone/>
            </a:pPr>
            <a:r>
              <a:rPr lang="en-US" sz="1400" b="1" u="sng" dirty="0">
                <a:latin typeface="Arial" panose="020B0604020202020204" pitchFamily="34" charset="0"/>
                <a:cs typeface="Arial" panose="020B0604020202020204" pitchFamily="34" charset="0"/>
              </a:rPr>
              <a:t>Quality Assurance</a:t>
            </a:r>
          </a:p>
          <a:p>
            <a:pPr>
              <a:lnSpc>
                <a:spcPct val="90000"/>
              </a:lnSpc>
            </a:pPr>
            <a:r>
              <a:rPr lang="en-US" sz="1400" b="1" dirty="0">
                <a:latin typeface="Arial" panose="020B0604020202020204" pitchFamily="34" charset="0"/>
                <a:cs typeface="Arial" panose="020B0604020202020204" pitchFamily="34" charset="0"/>
              </a:rPr>
              <a:t>implementing and maintaining quality assurance and quality control systems with written SOPs to ensure that trials are conducted and data are generated, documented (recorded), and reported in compliance with the protocol, GCP, and the applicable regulatory requirement(s)</a:t>
            </a:r>
          </a:p>
          <a:p>
            <a:pPr>
              <a:lnSpc>
                <a:spcPct val="90000"/>
              </a:lnSpc>
            </a:pPr>
            <a:r>
              <a:rPr lang="en-US" sz="1400" b="1" dirty="0">
                <a:latin typeface="Arial" panose="020B0604020202020204" pitchFamily="34" charset="0"/>
                <a:cs typeface="Arial" panose="020B0604020202020204" pitchFamily="34" charset="0"/>
              </a:rPr>
              <a:t>securing agreement from all involved parties to ensure direct access to all trial-related sites, source data/documents, and reports for the purpose of monitoring and auditing by the sponsor, and inspection by domestic and foreign regulatory authorities</a:t>
            </a:r>
          </a:p>
          <a:p>
            <a:pPr marL="0" indent="0">
              <a:lnSpc>
                <a:spcPct val="90000"/>
              </a:lnSpc>
              <a:buNone/>
            </a:pPr>
            <a:endParaRPr lang="en-US" sz="1400" b="1" u="sng" dirty="0">
              <a:latin typeface="Arial" panose="020B0604020202020204" pitchFamily="34" charset="0"/>
              <a:cs typeface="Arial" panose="020B0604020202020204" pitchFamily="34" charset="0"/>
            </a:endParaRPr>
          </a:p>
          <a:p>
            <a:pPr marL="0" indent="0">
              <a:lnSpc>
                <a:spcPct val="90000"/>
              </a:lnSpc>
              <a:buNone/>
            </a:pPr>
            <a:r>
              <a:rPr lang="en-US" sz="1400" b="1" u="sng" dirty="0">
                <a:latin typeface="Arial" panose="020B0604020202020204" pitchFamily="34" charset="0"/>
                <a:cs typeface="Arial" panose="020B0604020202020204" pitchFamily="34" charset="0"/>
              </a:rPr>
              <a:t>Quality Control </a:t>
            </a:r>
          </a:p>
          <a:p>
            <a:pPr>
              <a:lnSpc>
                <a:spcPct val="90000"/>
              </a:lnSpc>
            </a:pPr>
            <a:r>
              <a:rPr lang="en-US" sz="1400" b="1" dirty="0">
                <a:latin typeface="Arial" panose="020B0604020202020204" pitchFamily="34" charset="0"/>
                <a:cs typeface="Arial" panose="020B0604020202020204" pitchFamily="34" charset="0"/>
              </a:rPr>
              <a:t>should be applied to each stage of data handling to ensure that all data are reliable and have been processed correctly</a:t>
            </a:r>
          </a:p>
          <a:p>
            <a:pPr>
              <a:lnSpc>
                <a:spcPct val="90000"/>
              </a:lnSpc>
            </a:pPr>
            <a:r>
              <a:rPr lang="en-US" sz="1400" b="1" dirty="0">
                <a:latin typeface="Arial" panose="020B0604020202020204" pitchFamily="34" charset="0"/>
                <a:cs typeface="Arial" panose="020B0604020202020204" pitchFamily="34" charset="0"/>
              </a:rPr>
              <a:t>agreements, made by the sponsor with the investigator/institution and any other parties involved with the clinical trial, should be in writing, as part of the protocol or in a separate agreement</a:t>
            </a:r>
          </a:p>
        </p:txBody>
      </p:sp>
    </p:spTree>
    <p:extLst>
      <p:ext uri="{BB962C8B-B14F-4D97-AF65-F5344CB8AC3E}">
        <p14:creationId xmlns:p14="http://schemas.microsoft.com/office/powerpoint/2010/main" val="376596531"/>
      </p:ext>
    </p:extLst>
  </p:cSld>
  <p:clrMapOvr>
    <a:masterClrMapping/>
  </p:clrMapOvr>
  <p:transition spd="slow">
    <p:cover/>
  </p:transition>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69AFB2-049C-4A67-9581-AA93B3C4B34C}"/>
              </a:ext>
            </a:extLst>
          </p:cNvPr>
          <p:cNvSpPr>
            <a:spLocks noGrp="1"/>
          </p:cNvSpPr>
          <p:nvPr>
            <p:ph type="title"/>
          </p:nvPr>
        </p:nvSpPr>
        <p:spPr>
          <a:xfrm>
            <a:off x="121299" y="1382486"/>
            <a:ext cx="3219060" cy="4093028"/>
          </a:xfrm>
        </p:spPr>
        <p:txBody>
          <a:bodyPr anchor="ctr">
            <a:normAutofit/>
          </a:bodyPr>
          <a:lstStyle/>
          <a:p>
            <a:r>
              <a:rPr lang="en-US" b="1" dirty="0">
                <a:latin typeface="Arial" panose="020B0604020202020204" pitchFamily="34" charset="0"/>
                <a:cs typeface="Arial" panose="020B0604020202020204" pitchFamily="34" charset="0"/>
              </a:rPr>
              <a:t>Contract Research Organization</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BA8CEA6B-88CF-D11F-B19A-C561B61C1371}"/>
              </a:ext>
            </a:extLst>
          </p:cNvPr>
          <p:cNvGraphicFramePr>
            <a:graphicFrameLocks noGrp="1"/>
          </p:cNvGraphicFramePr>
          <p:nvPr>
            <p:ph idx="1"/>
            <p:extLst>
              <p:ext uri="{D42A27DB-BD31-4B8C-83A1-F6EECF244321}">
                <p14:modId xmlns:p14="http://schemas.microsoft.com/office/powerpoint/2010/main" val="1128649896"/>
              </p:ext>
            </p:extLst>
          </p:nvPr>
        </p:nvGraphicFramePr>
        <p:xfrm>
          <a:off x="4337538" y="0"/>
          <a:ext cx="7733163"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5628796"/>
      </p:ext>
    </p:extLst>
  </p:cSld>
  <p:clrMapOvr>
    <a:masterClrMapping/>
  </p:clrMapOvr>
  <p:transition spd="slow">
    <p:cover/>
  </p:transition>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E9BFD4-F78D-431B-9E93-585864EAE875}"/>
              </a:ext>
            </a:extLst>
          </p:cNvPr>
          <p:cNvSpPr>
            <a:spLocks noGrp="1"/>
          </p:cNvSpPr>
          <p:nvPr>
            <p:ph type="title"/>
          </p:nvPr>
        </p:nvSpPr>
        <p:spPr>
          <a:xfrm>
            <a:off x="177283" y="1382486"/>
            <a:ext cx="4022780" cy="4093028"/>
          </a:xfrm>
        </p:spPr>
        <p:txBody>
          <a:bodyPr anchor="ctr">
            <a:normAutofit/>
          </a:bodyPr>
          <a:lstStyle/>
          <a:p>
            <a:r>
              <a:rPr lang="en-US" b="1" dirty="0">
                <a:latin typeface="Arial" panose="020B0604020202020204" pitchFamily="34" charset="0"/>
                <a:cs typeface="Arial" panose="020B0604020202020204" pitchFamily="34" charset="0"/>
              </a:rPr>
              <a:t>Medical Expertise</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4535E44F-A4CD-0A0D-6D57-228324B1239F}"/>
              </a:ext>
            </a:extLst>
          </p:cNvPr>
          <p:cNvGraphicFramePr>
            <a:graphicFrameLocks noGrp="1"/>
          </p:cNvGraphicFramePr>
          <p:nvPr>
            <p:ph idx="1"/>
            <p:extLst>
              <p:ext uri="{D42A27DB-BD31-4B8C-83A1-F6EECF244321}">
                <p14:modId xmlns:p14="http://schemas.microsoft.com/office/powerpoint/2010/main" val="4025279337"/>
              </p:ext>
            </p:extLst>
          </p:nvPr>
        </p:nvGraphicFramePr>
        <p:xfrm>
          <a:off x="4916553" y="0"/>
          <a:ext cx="6628804"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2174642"/>
      </p:ext>
    </p:extLst>
  </p:cSld>
  <p:clrMapOvr>
    <a:masterClrMapping/>
  </p:clrMapOvr>
  <p:transition spd="slow">
    <p:cover/>
  </p:transition>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0E9BFD4-F78D-431B-9E93-585864EAE875}"/>
              </a:ext>
            </a:extLst>
          </p:cNvPr>
          <p:cNvSpPr>
            <a:spLocks noGrp="1"/>
          </p:cNvSpPr>
          <p:nvPr>
            <p:ph type="title"/>
          </p:nvPr>
        </p:nvSpPr>
        <p:spPr>
          <a:xfrm>
            <a:off x="139959" y="816638"/>
            <a:ext cx="3870867" cy="5224724"/>
          </a:xfrm>
        </p:spPr>
        <p:txBody>
          <a:bodyPr anchor="ctr">
            <a:normAutofit/>
          </a:bodyPr>
          <a:lstStyle/>
          <a:p>
            <a:r>
              <a:rPr lang="en-US" b="1" dirty="0">
                <a:latin typeface="Arial" panose="020B0604020202020204" pitchFamily="34" charset="0"/>
                <a:cs typeface="Arial" panose="020B0604020202020204" pitchFamily="34" charset="0"/>
              </a:rPr>
              <a:t>Trial Design</a:t>
            </a:r>
          </a:p>
        </p:txBody>
      </p:sp>
      <p:sp>
        <p:nvSpPr>
          <p:cNvPr id="3" name="Content Placeholder 2">
            <a:extLst>
              <a:ext uri="{FF2B5EF4-FFF2-40B4-BE49-F238E27FC236}">
                <a16:creationId xmlns:a16="http://schemas.microsoft.com/office/drawing/2014/main" id="{2E0EE97F-739A-4D78-9826-5250D277C8F6}"/>
              </a:ext>
            </a:extLst>
          </p:cNvPr>
          <p:cNvSpPr>
            <a:spLocks noGrp="1"/>
          </p:cNvSpPr>
          <p:nvPr>
            <p:ph idx="1"/>
          </p:nvPr>
        </p:nvSpPr>
        <p:spPr>
          <a:xfrm>
            <a:off x="4654294" y="816638"/>
            <a:ext cx="5646701" cy="5224724"/>
          </a:xfrm>
        </p:spPr>
        <p:txBody>
          <a:bodyPr anchor="ctr">
            <a:normAutofit/>
          </a:bodyPr>
          <a:lstStyle/>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The sponsor should utilize qualified individuals (e.g., biostatisticians, clinical pharmacologists, and physicians) as appropriate, throughout all stages of the trial process, from designing the protocol and CRFs and planning the analyses to analyzing and preparing interim and final clinical trial reports</a:t>
            </a:r>
          </a:p>
        </p:txBody>
      </p:sp>
    </p:spTree>
    <p:extLst>
      <p:ext uri="{BB962C8B-B14F-4D97-AF65-F5344CB8AC3E}">
        <p14:creationId xmlns:p14="http://schemas.microsoft.com/office/powerpoint/2010/main" val="2799838299"/>
      </p:ext>
    </p:extLst>
  </p:cSld>
  <p:clrMapOvr>
    <a:masterClrMapping/>
  </p:clrMapOvr>
  <p:transition spd="slow">
    <p:cover/>
  </p:transition>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688D770-FD62-43EC-A89E-A20409F3FD27}"/>
              </a:ext>
            </a:extLst>
          </p:cNvPr>
          <p:cNvSpPr>
            <a:spLocks noGrp="1"/>
          </p:cNvSpPr>
          <p:nvPr>
            <p:ph type="title"/>
          </p:nvPr>
        </p:nvSpPr>
        <p:spPr>
          <a:xfrm>
            <a:off x="307913" y="816638"/>
            <a:ext cx="3702914" cy="5224724"/>
          </a:xfrm>
        </p:spPr>
        <p:txBody>
          <a:bodyPr anchor="ctr">
            <a:normAutofit/>
          </a:bodyPr>
          <a:lstStyle/>
          <a:p>
            <a:r>
              <a:rPr lang="en-US" b="1" dirty="0">
                <a:latin typeface="Arial" panose="020B0604020202020204" pitchFamily="34" charset="0"/>
                <a:cs typeface="Arial" panose="020B0604020202020204" pitchFamily="34" charset="0"/>
              </a:rPr>
              <a:t>Addendum</a:t>
            </a:r>
          </a:p>
        </p:txBody>
      </p:sp>
      <p:sp>
        <p:nvSpPr>
          <p:cNvPr id="3" name="Content Placeholder 2">
            <a:extLst>
              <a:ext uri="{FF2B5EF4-FFF2-40B4-BE49-F238E27FC236}">
                <a16:creationId xmlns:a16="http://schemas.microsoft.com/office/drawing/2014/main" id="{869E23AE-AE4F-47AC-80A1-E389DFB70B36}"/>
              </a:ext>
            </a:extLst>
          </p:cNvPr>
          <p:cNvSpPr>
            <a:spLocks noGrp="1"/>
          </p:cNvSpPr>
          <p:nvPr>
            <p:ph idx="1"/>
          </p:nvPr>
        </p:nvSpPr>
        <p:spPr>
          <a:xfrm>
            <a:off x="4654295" y="816638"/>
            <a:ext cx="5236154" cy="5224724"/>
          </a:xfrm>
        </p:spPr>
        <p:txBody>
          <a:bodyPr anchor="ctr">
            <a:normAutofit/>
          </a:bodyPr>
          <a:lstStyle/>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Maintain SOPs </a:t>
            </a:r>
          </a:p>
          <a:p>
            <a:pPr lvl="1"/>
            <a:r>
              <a:rPr lang="en-US" sz="1800" b="1" dirty="0">
                <a:latin typeface="Arial" panose="020B0604020202020204" pitchFamily="34" charset="0"/>
                <a:cs typeface="Arial" panose="020B0604020202020204" pitchFamily="34" charset="0"/>
              </a:rPr>
              <a:t>The SOPs should:</a:t>
            </a:r>
          </a:p>
          <a:p>
            <a:pPr lvl="2"/>
            <a:r>
              <a:rPr lang="en-US" sz="1800" b="1" dirty="0">
                <a:latin typeface="Arial" panose="020B0604020202020204" pitchFamily="34" charset="0"/>
                <a:cs typeface="Arial" panose="020B0604020202020204" pitchFamily="34" charset="0"/>
              </a:rPr>
              <a:t> cover system setup, installation, and use</a:t>
            </a:r>
          </a:p>
          <a:p>
            <a:pPr lvl="2"/>
            <a:r>
              <a:rPr lang="en-US" sz="1800" b="1" dirty="0">
                <a:latin typeface="Arial" panose="020B0604020202020204" pitchFamily="34" charset="0"/>
                <a:cs typeface="Arial" panose="020B0604020202020204" pitchFamily="34" charset="0"/>
              </a:rPr>
              <a:t>describe system validation and functionality testing, data collection and handling, system maintenance, system security measures, change control, data backup, recovery, contingency planning, and decommissioning</a:t>
            </a:r>
          </a:p>
          <a:p>
            <a:pPr lvl="2"/>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8727254"/>
      </p:ext>
    </p:extLst>
  </p:cSld>
  <p:clrMapOvr>
    <a:masterClrMapping/>
  </p:clrMapOvr>
  <p:transition spd="slow">
    <p:cover/>
  </p:transition>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091C9B-70EE-46AA-84F0-AA0685ABFFCA}"/>
              </a:ext>
            </a:extLst>
          </p:cNvPr>
          <p:cNvSpPr>
            <a:spLocks noGrp="1"/>
          </p:cNvSpPr>
          <p:nvPr>
            <p:ph type="title"/>
          </p:nvPr>
        </p:nvSpPr>
        <p:spPr>
          <a:xfrm>
            <a:off x="1043950" y="1179151"/>
            <a:ext cx="3300646" cy="4463889"/>
          </a:xfrm>
        </p:spPr>
        <p:txBody>
          <a:bodyPr anchor="ctr">
            <a:normAutofit/>
          </a:bodyPr>
          <a:lstStyle/>
          <a:p>
            <a:r>
              <a:rPr lang="en-US" b="1" dirty="0">
                <a:latin typeface="Arial" panose="020B0604020202020204" pitchFamily="34" charset="0"/>
                <a:cs typeface="Arial" panose="020B0604020202020204" pitchFamily="34" charset="0"/>
              </a:rPr>
              <a:t>Addendum</a:t>
            </a:r>
          </a:p>
        </p:txBody>
      </p:sp>
      <p:sp>
        <p:nvSpPr>
          <p:cNvPr id="26" name="Isosceles Triangle 25">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28" name="Straight Connector 27">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5BEA03F-9964-4ED0-8E7E-42F0039A3371}"/>
              </a:ext>
            </a:extLst>
          </p:cNvPr>
          <p:cNvSpPr>
            <a:spLocks noGrp="1"/>
          </p:cNvSpPr>
          <p:nvPr>
            <p:ph idx="1"/>
          </p:nvPr>
        </p:nvSpPr>
        <p:spPr>
          <a:xfrm>
            <a:off x="4739951" y="278296"/>
            <a:ext cx="6408099" cy="6858000"/>
          </a:xfrm>
        </p:spPr>
        <p:txBody>
          <a:bodyPr anchor="ctr">
            <a:normAutofit/>
          </a:bodyPr>
          <a:lstStyle/>
          <a:p>
            <a:pPr lvl="2"/>
            <a:r>
              <a:rPr lang="en-US" sz="1800" b="1" dirty="0">
                <a:latin typeface="Arial" panose="020B0604020202020204" pitchFamily="34" charset="0"/>
                <a:cs typeface="Arial" panose="020B0604020202020204" pitchFamily="34" charset="0"/>
              </a:rPr>
              <a:t>The responsibilities of the sponsor, investigator, and other parties with respect to the use of these computerized systems should be clear, and the users should be provided with training in their use </a:t>
            </a:r>
          </a:p>
          <a:p>
            <a:pPr lvl="2"/>
            <a:r>
              <a:rPr lang="en-US" sz="1800" b="1" dirty="0">
                <a:latin typeface="Arial" panose="020B0604020202020204" pitchFamily="34" charset="0"/>
                <a:cs typeface="Arial" panose="020B0604020202020204" pitchFamily="34" charset="0"/>
              </a:rPr>
              <a:t>Ensure that the systems are designed to permit data changes in such a way that the data changes are documented and that there is no deletion of entered data (i.e., maintain an audit trail, data trail, edit trail</a:t>
            </a:r>
          </a:p>
          <a:p>
            <a:pPr lvl="2"/>
            <a:r>
              <a:rPr lang="en-US" sz="1800" b="1" dirty="0">
                <a:latin typeface="Arial" panose="020B0604020202020204" pitchFamily="34" charset="0"/>
                <a:cs typeface="Arial" panose="020B0604020202020204" pitchFamily="34" charset="0"/>
              </a:rPr>
              <a:t> Maintain a security system that prevents unauthorized access to the data</a:t>
            </a:r>
          </a:p>
          <a:p>
            <a:pPr lvl="2"/>
            <a:r>
              <a:rPr lang="en-US" sz="1800" b="1" dirty="0">
                <a:latin typeface="Arial" panose="020B0604020202020204" pitchFamily="34" charset="0"/>
                <a:cs typeface="Arial" panose="020B0604020202020204" pitchFamily="34" charset="0"/>
              </a:rPr>
              <a:t>Maintain a list of the individuals who are authorized to make data changes</a:t>
            </a:r>
          </a:p>
          <a:p>
            <a:pPr lvl="2"/>
            <a:r>
              <a:rPr lang="en-US" sz="1800" b="1" dirty="0">
                <a:latin typeface="Arial" panose="020B0604020202020204" pitchFamily="34" charset="0"/>
                <a:cs typeface="Arial" panose="020B0604020202020204" pitchFamily="34" charset="0"/>
              </a:rPr>
              <a:t>Maintain adequate backup of the data</a:t>
            </a:r>
          </a:p>
          <a:p>
            <a:pPr lvl="2"/>
            <a:r>
              <a:rPr lang="en-US" sz="1800" b="1" dirty="0">
                <a:latin typeface="Arial" panose="020B0604020202020204" pitchFamily="34" charset="0"/>
                <a:cs typeface="Arial" panose="020B0604020202020204" pitchFamily="34" charset="0"/>
              </a:rPr>
              <a:t>Safeguard the blinding, if any (e.g., maintain the blinding during data entry and processing</a:t>
            </a:r>
          </a:p>
          <a:p>
            <a:endParaRPr lang="en-US" dirty="0">
              <a:latin typeface="Arial" panose="020B0604020202020204" pitchFamily="34" charset="0"/>
              <a:cs typeface="Arial" panose="020B0604020202020204" pitchFamily="34" charset="0"/>
            </a:endParaRPr>
          </a:p>
        </p:txBody>
      </p:sp>
      <p:sp>
        <p:nvSpPr>
          <p:cNvPr id="30" name="Isosceles Triangle 29">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0660635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DF1D5D3C-4DE7-4733-9A75-A74DCC090F6A}"/>
              </a:ext>
            </a:extLst>
          </p:cNvPr>
          <p:cNvSpPr>
            <a:spLocks noGrp="1"/>
          </p:cNvSpPr>
          <p:nvPr>
            <p:ph idx="1"/>
          </p:nvPr>
        </p:nvSpPr>
        <p:spPr>
          <a:xfrm>
            <a:off x="1507067" y="4050833"/>
            <a:ext cx="7766936" cy="1096899"/>
          </a:xfrm>
        </p:spPr>
        <p:txBody>
          <a:bodyPr vert="horz" lIns="91440" tIns="45720" rIns="91440" bIns="45720" rtlCol="0" anchor="t">
            <a:normAutofit/>
          </a:bodyPr>
          <a:lstStyle/>
          <a:p>
            <a:pPr marL="0" indent="0" algn="ctr">
              <a:buNone/>
            </a:pPr>
            <a:r>
              <a:rPr lang="en-US" sz="3200" b="1" dirty="0">
                <a:solidFill>
                  <a:schemeClr val="tx1"/>
                </a:solidFill>
                <a:latin typeface="Arial" panose="020B0604020202020204" pitchFamily="34" charset="0"/>
                <a:cs typeface="Arial" panose="020B0604020202020204" pitchFamily="34" charset="0"/>
              </a:rPr>
              <a:t>Sessions 9 and 10</a:t>
            </a:r>
          </a:p>
        </p:txBody>
      </p:sp>
      <p:sp>
        <p:nvSpPr>
          <p:cNvPr id="2" name="Title 1">
            <a:extLst>
              <a:ext uri="{FF2B5EF4-FFF2-40B4-BE49-F238E27FC236}">
                <a16:creationId xmlns:a16="http://schemas.microsoft.com/office/drawing/2014/main" id="{6C492D2C-3CBF-480E-8689-2BF3C6684E6D}"/>
              </a:ext>
            </a:extLst>
          </p:cNvPr>
          <p:cNvSpPr>
            <a:spLocks noGrp="1"/>
          </p:cNvSpPr>
          <p:nvPr>
            <p:ph type="title"/>
          </p:nvPr>
        </p:nvSpPr>
        <p:spPr>
          <a:xfrm>
            <a:off x="842596" y="879231"/>
            <a:ext cx="9220551" cy="3024554"/>
          </a:xfrm>
        </p:spPr>
        <p:txBody>
          <a:bodyPr vert="horz" lIns="91440" tIns="45720" rIns="91440" bIns="45720" rtlCol="0" anchor="b">
            <a:noAutofit/>
          </a:bodyPr>
          <a:lstStyle/>
          <a:p>
            <a:pPr algn="ctr">
              <a:lnSpc>
                <a:spcPct val="90000"/>
              </a:lnSpc>
            </a:pP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Trial Management, Data Handling,</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 and Recordkeeping</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6898040"/>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BFF1DB3-8F64-46BC-80B3-60993473D100}"/>
              </a:ext>
            </a:extLst>
          </p:cNvPr>
          <p:cNvSpPr>
            <a:spLocks noGrp="1"/>
          </p:cNvSpPr>
          <p:nvPr>
            <p:ph idx="1"/>
          </p:nvPr>
        </p:nvSpPr>
        <p:spPr>
          <a:xfrm>
            <a:off x="606490" y="4050833"/>
            <a:ext cx="8667513" cy="1096899"/>
          </a:xfrm>
        </p:spPr>
        <p:txBody>
          <a:bodyPr vert="horz" lIns="91440" tIns="45720" rIns="91440" bIns="45720" rtlCol="0" anchor="t">
            <a:normAutofit/>
          </a:bodyPr>
          <a:lstStyle/>
          <a:p>
            <a:pPr marL="0" indent="0" algn="ctr">
              <a:buNone/>
            </a:pPr>
            <a:r>
              <a:rPr lang="en-US" sz="3200" b="1" dirty="0">
                <a:solidFill>
                  <a:schemeClr val="tx1"/>
                </a:solidFill>
                <a:latin typeface="Arial" panose="020B0604020202020204" pitchFamily="34" charset="0"/>
                <a:cs typeface="Arial" panose="020B0604020202020204" pitchFamily="34" charset="0"/>
              </a:rPr>
              <a:t>Sessions 9 and 10</a:t>
            </a:r>
          </a:p>
        </p:txBody>
      </p:sp>
      <p:sp>
        <p:nvSpPr>
          <p:cNvPr id="2" name="Title 1">
            <a:extLst>
              <a:ext uri="{FF2B5EF4-FFF2-40B4-BE49-F238E27FC236}">
                <a16:creationId xmlns:a16="http://schemas.microsoft.com/office/drawing/2014/main" id="{E61AA582-9587-4DE4-9660-39B737BC4ABA}"/>
              </a:ext>
            </a:extLst>
          </p:cNvPr>
          <p:cNvSpPr>
            <a:spLocks noGrp="1"/>
          </p:cNvSpPr>
          <p:nvPr>
            <p:ph type="title"/>
          </p:nvPr>
        </p:nvSpPr>
        <p:spPr>
          <a:xfrm>
            <a:off x="1507067" y="1336432"/>
            <a:ext cx="5615186" cy="1711568"/>
          </a:xfrm>
        </p:spPr>
        <p:txBody>
          <a:bodyPr vert="horz" lIns="91440" tIns="45720" rIns="91440" bIns="45720" rtlCol="0" anchor="b">
            <a:normAutofit/>
          </a:bodyPr>
          <a:lstStyle/>
          <a:p>
            <a:pPr algn="r"/>
            <a:r>
              <a:rPr lang="en-US" b="1" dirty="0">
                <a:latin typeface="Arial" panose="020B0604020202020204" pitchFamily="34" charset="0"/>
                <a:cs typeface="Arial" panose="020B0604020202020204" pitchFamily="34" charset="0"/>
              </a:rPr>
              <a:t>Records and Reports</a:t>
            </a:r>
          </a:p>
        </p:txBody>
      </p:sp>
    </p:spTree>
    <p:extLst>
      <p:ext uri="{BB962C8B-B14F-4D97-AF65-F5344CB8AC3E}">
        <p14:creationId xmlns:p14="http://schemas.microsoft.com/office/powerpoint/2010/main" val="521111655"/>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3EE1F4-AC72-45EE-9195-F53225EBA059}"/>
              </a:ext>
            </a:extLst>
          </p:cNvPr>
          <p:cNvSpPr>
            <a:spLocks noGrp="1"/>
          </p:cNvSpPr>
          <p:nvPr>
            <p:ph type="title"/>
          </p:nvPr>
        </p:nvSpPr>
        <p:spPr>
          <a:xfrm>
            <a:off x="652481" y="1382486"/>
            <a:ext cx="3547581" cy="4093028"/>
          </a:xfrm>
        </p:spPr>
        <p:txBody>
          <a:bodyPr anchor="ctr">
            <a:normAutofit/>
          </a:bodyPr>
          <a:lstStyle/>
          <a:p>
            <a:r>
              <a:rPr lang="en-US" b="1">
                <a:latin typeface="Arial" panose="020B0604020202020204" pitchFamily="34" charset="0"/>
                <a:cs typeface="Arial" panose="020B0604020202020204" pitchFamily="34" charset="0"/>
              </a:rPr>
              <a:t>Investigator Selection</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83F21ED2-88FD-7DCB-B76D-E85023961732}"/>
              </a:ext>
            </a:extLst>
          </p:cNvPr>
          <p:cNvGraphicFramePr>
            <a:graphicFrameLocks noGrp="1"/>
          </p:cNvGraphicFramePr>
          <p:nvPr>
            <p:ph idx="1"/>
            <p:extLst>
              <p:ext uri="{D42A27DB-BD31-4B8C-83A1-F6EECF244321}">
                <p14:modId xmlns:p14="http://schemas.microsoft.com/office/powerpoint/2010/main" val="1490078096"/>
              </p:ext>
            </p:extLst>
          </p:nvPr>
        </p:nvGraphicFramePr>
        <p:xfrm>
          <a:off x="4107689" y="-68526"/>
          <a:ext cx="8021787" cy="68664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2910054"/>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 name="Straight Connector 7">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19" name="Rectangle 18">
            <a:extLst>
              <a:ext uri="{FF2B5EF4-FFF2-40B4-BE49-F238E27FC236}">
                <a16:creationId xmlns:a16="http://schemas.microsoft.com/office/drawing/2014/main" id="{4F57DB1C-6494-4CC4-A5E8-931957565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FFFB778B-5206-4BB0-A468-327E71367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Freeform: Shape 22">
            <a:extLst>
              <a:ext uri="{FF2B5EF4-FFF2-40B4-BE49-F238E27FC236}">
                <a16:creationId xmlns:a16="http://schemas.microsoft.com/office/drawing/2014/main" id="{E6C0471D-BE03-4D81-BDB5-D510BC0D8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3379" y="-1"/>
            <a:ext cx="5438621" cy="6857999"/>
          </a:xfrm>
          <a:custGeom>
            <a:avLst/>
            <a:gdLst>
              <a:gd name="connsiteX0" fmla="*/ 0 w 5438621"/>
              <a:gd name="connsiteY0" fmla="*/ 0 h 6857999"/>
              <a:gd name="connsiteX1" fmla="*/ 573774 w 5438621"/>
              <a:gd name="connsiteY1" fmla="*/ 0 h 6857999"/>
              <a:gd name="connsiteX2" fmla="*/ 1182808 w 5438621"/>
              <a:gd name="connsiteY2" fmla="*/ 0 h 6857999"/>
              <a:gd name="connsiteX3" fmla="*/ 4537195 w 5438621"/>
              <a:gd name="connsiteY3" fmla="*/ 0 h 6857999"/>
              <a:gd name="connsiteX4" fmla="*/ 5187609 w 5438621"/>
              <a:gd name="connsiteY4" fmla="*/ 0 h 6857999"/>
              <a:gd name="connsiteX5" fmla="*/ 5438621 w 5438621"/>
              <a:gd name="connsiteY5" fmla="*/ 0 h 6857999"/>
              <a:gd name="connsiteX6" fmla="*/ 5438621 w 5438621"/>
              <a:gd name="connsiteY6" fmla="*/ 6857999 h 6857999"/>
              <a:gd name="connsiteX7" fmla="*/ 4802807 w 5438621"/>
              <a:gd name="connsiteY7" fmla="*/ 6857999 h 6857999"/>
              <a:gd name="connsiteX8" fmla="*/ 4537195 w 5438621"/>
              <a:gd name="connsiteY8" fmla="*/ 6857999 h 6857999"/>
              <a:gd name="connsiteX9" fmla="*/ 1182808 w 5438621"/>
              <a:gd name="connsiteY9" fmla="*/ 6857999 h 6857999"/>
              <a:gd name="connsiteX10" fmla="*/ 1049897 w 5438621"/>
              <a:gd name="connsiteY1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38621" h="6857999">
                <a:moveTo>
                  <a:pt x="0" y="0"/>
                </a:moveTo>
                <a:lnTo>
                  <a:pt x="573774" y="0"/>
                </a:lnTo>
                <a:lnTo>
                  <a:pt x="1182808" y="0"/>
                </a:lnTo>
                <a:lnTo>
                  <a:pt x="4537195" y="0"/>
                </a:lnTo>
                <a:lnTo>
                  <a:pt x="5187609" y="0"/>
                </a:lnTo>
                <a:lnTo>
                  <a:pt x="5438621" y="0"/>
                </a:lnTo>
                <a:lnTo>
                  <a:pt x="5438621" y="6857999"/>
                </a:lnTo>
                <a:lnTo>
                  <a:pt x="4802807" y="6857999"/>
                </a:lnTo>
                <a:lnTo>
                  <a:pt x="4537195" y="6857999"/>
                </a:lnTo>
                <a:lnTo>
                  <a:pt x="1182808" y="6857999"/>
                </a:lnTo>
                <a:lnTo>
                  <a:pt x="1049897" y="6857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25" name="Straight Connector 24">
            <a:extLst>
              <a:ext uri="{FF2B5EF4-FFF2-40B4-BE49-F238E27FC236}">
                <a16:creationId xmlns:a16="http://schemas.microsoft.com/office/drawing/2014/main" id="{E5E836EB-03CD-4BA5-A751-21D2ACC283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53743" y="3483429"/>
            <a:ext cx="6738258" cy="3374570"/>
          </a:xfrm>
          <a:prstGeom prst="line">
            <a:avLst/>
          </a:prstGeom>
          <a:ln w="9525">
            <a:solidFill>
              <a:schemeClr val="accent1">
                <a:lumMod val="60000"/>
                <a:lumOff val="40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22721A85-1EA4-4D87-97AB-0BB4AB78F9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678143" y="0"/>
            <a:ext cx="860630" cy="6857999"/>
          </a:xfrm>
          <a:prstGeom prst="line">
            <a:avLst/>
          </a:prstGeom>
          <a:ln w="15875" cap="sq">
            <a:solidFill>
              <a:schemeClr val="accent1"/>
            </a:solidFill>
            <a:bevel/>
          </a:ln>
        </p:spPr>
        <p:style>
          <a:lnRef idx="2">
            <a:schemeClr val="accent1"/>
          </a:lnRef>
          <a:fillRef idx="0">
            <a:schemeClr val="accent1"/>
          </a:fillRef>
          <a:effectRef idx="1">
            <a:schemeClr val="accent1"/>
          </a:effectRef>
          <a:fontRef idx="minor">
            <a:schemeClr val="tx1"/>
          </a:fontRef>
        </p:style>
      </p:cxnSp>
      <p:sp>
        <p:nvSpPr>
          <p:cNvPr id="29" name="Isosceles Triangle 28">
            <a:extLst>
              <a:ext uri="{FF2B5EF4-FFF2-40B4-BE49-F238E27FC236}">
                <a16:creationId xmlns:a16="http://schemas.microsoft.com/office/drawing/2014/main" id="{A27691EB-14CF-4237-B5EB-C94B92677A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49404" y="0"/>
            <a:ext cx="842596"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D64EC6B-7BE1-4E9D-9CB4-F25488022C69}"/>
              </a:ext>
            </a:extLst>
          </p:cNvPr>
          <p:cNvSpPr>
            <a:spLocks noGrp="1"/>
          </p:cNvSpPr>
          <p:nvPr>
            <p:ph type="title"/>
          </p:nvPr>
        </p:nvSpPr>
        <p:spPr>
          <a:xfrm>
            <a:off x="114300" y="854529"/>
            <a:ext cx="5981700" cy="5148943"/>
          </a:xfrm>
        </p:spPr>
        <p:txBody>
          <a:bodyPr vert="horz" lIns="91440" tIns="45720" rIns="91440" bIns="45720" rtlCol="0" anchor="ctr">
            <a:normAutofit/>
          </a:bodyPr>
          <a:lstStyle/>
          <a:p>
            <a:pPr algn="ctr"/>
            <a:r>
              <a:rPr lang="en-US" b="1" dirty="0">
                <a:latin typeface="Arial" panose="020B0604020202020204" pitchFamily="34" charset="0"/>
                <a:cs typeface="Arial" panose="020B0604020202020204" pitchFamily="34" charset="0"/>
              </a:rPr>
              <a:t>Investigator’s Responsibilities According to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ICH GCP E6 (R2)</a:t>
            </a:r>
          </a:p>
        </p:txBody>
      </p:sp>
    </p:spTree>
    <p:extLst>
      <p:ext uri="{BB962C8B-B14F-4D97-AF65-F5344CB8AC3E}">
        <p14:creationId xmlns:p14="http://schemas.microsoft.com/office/powerpoint/2010/main" val="984326331"/>
      </p:ext>
    </p:extLst>
  </p:cSld>
  <p:clrMapOvr>
    <a:masterClrMapping/>
  </p:clrMapOvr>
  <p:transition spd="slow">
    <p:cover/>
  </p:transition>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F43B5D-60A5-4CC9-8467-A427F02ED3F6}"/>
              </a:ext>
            </a:extLst>
          </p:cNvPr>
          <p:cNvSpPr>
            <a:spLocks noGrp="1"/>
          </p:cNvSpPr>
          <p:nvPr>
            <p:ph type="title"/>
          </p:nvPr>
        </p:nvSpPr>
        <p:spPr>
          <a:xfrm>
            <a:off x="111967" y="1179151"/>
            <a:ext cx="4232629" cy="4463889"/>
          </a:xfrm>
        </p:spPr>
        <p:txBody>
          <a:bodyPr anchor="ctr">
            <a:normAutofit/>
          </a:bodyPr>
          <a:lstStyle/>
          <a:p>
            <a:r>
              <a:rPr lang="en-US" b="1" dirty="0">
                <a:latin typeface="Arial" panose="020B0604020202020204" pitchFamily="34" charset="0"/>
                <a:cs typeface="Arial" panose="020B0604020202020204" pitchFamily="34" charset="0"/>
              </a:rPr>
              <a:t>Investigator Selection</a:t>
            </a:r>
            <a:endParaRPr lang="en-US"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297DEBA-8879-4046-8D18-C9AC4DF3E08D}"/>
              </a:ext>
            </a:extLst>
          </p:cNvPr>
          <p:cNvSpPr>
            <a:spLocks noGrp="1"/>
          </p:cNvSpPr>
          <p:nvPr>
            <p:ph idx="1"/>
          </p:nvPr>
        </p:nvSpPr>
        <p:spPr>
          <a:xfrm>
            <a:off x="4806464" y="281354"/>
            <a:ext cx="6513470" cy="6576643"/>
          </a:xfrm>
        </p:spPr>
        <p:txBody>
          <a:bodyPr anchor="ctr">
            <a:normAutofit/>
          </a:bodyPr>
          <a:lstStyle/>
          <a:p>
            <a:pPr>
              <a:lnSpc>
                <a:spcPct val="90000"/>
              </a:lnSpc>
            </a:pPr>
            <a:r>
              <a:rPr lang="en-US" b="1" dirty="0">
                <a:latin typeface="Arial" panose="020B0604020202020204" pitchFamily="34" charset="0"/>
                <a:cs typeface="Arial" panose="020B0604020202020204" pitchFamily="34" charset="0"/>
              </a:rPr>
              <a:t>The sponsor should obtain the investigator's/institution's agreement. The investigator should agree to the following:</a:t>
            </a:r>
          </a:p>
          <a:p>
            <a:pPr>
              <a:lnSpc>
                <a:spcPct val="90000"/>
              </a:lnSpc>
            </a:pPr>
            <a:endParaRPr lang="en-US" b="1" dirty="0">
              <a:latin typeface="Arial" panose="020B0604020202020204" pitchFamily="34" charset="0"/>
              <a:cs typeface="Arial" panose="020B0604020202020204" pitchFamily="34" charset="0"/>
            </a:endParaRPr>
          </a:p>
          <a:p>
            <a:pPr lvl="1">
              <a:lnSpc>
                <a:spcPct val="90000"/>
              </a:lnSpc>
            </a:pPr>
            <a:r>
              <a:rPr lang="en-US" sz="1800" b="1" dirty="0">
                <a:latin typeface="Arial" panose="020B0604020202020204" pitchFamily="34" charset="0"/>
                <a:cs typeface="Arial" panose="020B0604020202020204" pitchFamily="34" charset="0"/>
              </a:rPr>
              <a:t>To conduct the trial in compliance with GCP, with the applicable regulatory requirement(s) and with the protocol agreed to by the sponsor and given approval/favorable opinion by the IRB/IEC </a:t>
            </a:r>
          </a:p>
          <a:p>
            <a:pPr>
              <a:lnSpc>
                <a:spcPct val="90000"/>
              </a:lnSpc>
            </a:pPr>
            <a:endParaRPr lang="en-US" b="1" dirty="0">
              <a:latin typeface="Arial" panose="020B0604020202020204" pitchFamily="34" charset="0"/>
              <a:cs typeface="Arial" panose="020B0604020202020204" pitchFamily="34" charset="0"/>
            </a:endParaRPr>
          </a:p>
          <a:p>
            <a:pPr lvl="1">
              <a:lnSpc>
                <a:spcPct val="90000"/>
              </a:lnSpc>
            </a:pPr>
            <a:r>
              <a:rPr lang="en-US" sz="1800" b="1" dirty="0">
                <a:latin typeface="Arial" panose="020B0604020202020204" pitchFamily="34" charset="0"/>
                <a:cs typeface="Arial" panose="020B0604020202020204" pitchFamily="34" charset="0"/>
              </a:rPr>
              <a:t> To comply with procedures for data recording/reporting</a:t>
            </a:r>
          </a:p>
          <a:p>
            <a:pPr>
              <a:lnSpc>
                <a:spcPct val="90000"/>
              </a:lnSpc>
            </a:pPr>
            <a:endParaRPr lang="en-US" b="1" dirty="0">
              <a:latin typeface="Arial" panose="020B0604020202020204" pitchFamily="34" charset="0"/>
              <a:cs typeface="Arial" panose="020B0604020202020204" pitchFamily="34" charset="0"/>
            </a:endParaRPr>
          </a:p>
          <a:p>
            <a:pPr lvl="1">
              <a:lnSpc>
                <a:spcPct val="90000"/>
              </a:lnSpc>
            </a:pPr>
            <a:r>
              <a:rPr lang="en-US" sz="1800" b="1" dirty="0">
                <a:latin typeface="Arial" panose="020B0604020202020204" pitchFamily="34" charset="0"/>
                <a:cs typeface="Arial" panose="020B0604020202020204" pitchFamily="34" charset="0"/>
              </a:rPr>
              <a:t>To permit monitoring, auditing, and inspection To retain the trial- related essential documents until the sponsor informs the investigator/institution these documents are no longer needed </a:t>
            </a:r>
          </a:p>
          <a:p>
            <a:pPr>
              <a:lnSpc>
                <a:spcPct val="90000"/>
              </a:lnSpc>
            </a:pPr>
            <a:endParaRPr lang="en-US" b="1" dirty="0">
              <a:latin typeface="Arial" panose="020B0604020202020204" pitchFamily="34" charset="0"/>
              <a:cs typeface="Arial" panose="020B0604020202020204" pitchFamily="34" charset="0"/>
            </a:endParaRPr>
          </a:p>
          <a:p>
            <a:pPr lvl="1">
              <a:lnSpc>
                <a:spcPct val="90000"/>
              </a:lnSpc>
            </a:pPr>
            <a:r>
              <a:rPr lang="en-US" sz="1800" b="1" dirty="0">
                <a:latin typeface="Arial" panose="020B0604020202020204" pitchFamily="34" charset="0"/>
                <a:cs typeface="Arial" panose="020B0604020202020204" pitchFamily="34" charset="0"/>
              </a:rPr>
              <a:t>The sponsor and the investigator/institution should sign the protocol, or an alternative document, to confirm this agreement</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256722415"/>
      </p:ext>
    </p:extLst>
  </p:cSld>
  <p:clrMapOvr>
    <a:masterClrMapping/>
  </p:clrMapOvr>
  <p:transition spd="slow">
    <p:cover/>
  </p:transition>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0CBC95-05AE-4411-9E1B-A2DE07FE16C8}"/>
              </a:ext>
            </a:extLst>
          </p:cNvPr>
          <p:cNvSpPr>
            <a:spLocks noGrp="1"/>
          </p:cNvSpPr>
          <p:nvPr>
            <p:ph type="title"/>
          </p:nvPr>
        </p:nvSpPr>
        <p:spPr>
          <a:xfrm>
            <a:off x="354563" y="1179151"/>
            <a:ext cx="3990033" cy="4463889"/>
          </a:xfrm>
        </p:spPr>
        <p:txBody>
          <a:bodyPr anchor="ctr">
            <a:normAutofit/>
          </a:bodyPr>
          <a:lstStyle/>
          <a:p>
            <a:r>
              <a:rPr lang="en-US" b="1" dirty="0">
                <a:latin typeface="Arial" panose="020B0604020202020204" pitchFamily="34" charset="0"/>
                <a:cs typeface="Arial" panose="020B0604020202020204" pitchFamily="34" charset="0"/>
              </a:rPr>
              <a:t>Allocation of Responsibilities Prior to Initiating a Trial</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E0946BA-E458-45DE-A9F6-77F6A0AE71D7}"/>
              </a:ext>
            </a:extLst>
          </p:cNvPr>
          <p:cNvSpPr>
            <a:spLocks noGrp="1"/>
          </p:cNvSpPr>
          <p:nvPr>
            <p:ph idx="1"/>
          </p:nvPr>
        </p:nvSpPr>
        <p:spPr>
          <a:xfrm>
            <a:off x="5023123" y="278296"/>
            <a:ext cx="6341016" cy="6858000"/>
          </a:xfrm>
        </p:spPr>
        <p:txBody>
          <a:bodyPr anchor="ctr">
            <a:normAutofit/>
          </a:bodyPr>
          <a:lstStyle/>
          <a:p>
            <a:r>
              <a:rPr lang="en-US" b="1" dirty="0">
                <a:latin typeface="Arial" panose="020B0604020202020204" pitchFamily="34" charset="0"/>
                <a:cs typeface="Arial" panose="020B0604020202020204" pitchFamily="34" charset="0"/>
              </a:rPr>
              <a:t>The Sponsor should:</a:t>
            </a:r>
          </a:p>
          <a:p>
            <a:pPr marL="0" indent="0">
              <a:buNone/>
            </a:pPr>
            <a:endParaRPr lang="en-US" b="1" dirty="0">
              <a:latin typeface="Arial" panose="020B0604020202020204" pitchFamily="34" charset="0"/>
              <a:cs typeface="Arial" panose="020B0604020202020204" pitchFamily="34" charset="0"/>
            </a:endParaRPr>
          </a:p>
          <a:p>
            <a:pPr lvl="1"/>
            <a:r>
              <a:rPr lang="en-US" sz="1800" b="1" dirty="0">
                <a:latin typeface="Arial" panose="020B0604020202020204" pitchFamily="34" charset="0"/>
                <a:cs typeface="Arial" panose="020B0604020202020204" pitchFamily="34" charset="0"/>
              </a:rPr>
              <a:t> define</a:t>
            </a:r>
          </a:p>
          <a:p>
            <a:pPr lvl="1"/>
            <a:r>
              <a:rPr lang="en-US" sz="1800" b="1" dirty="0">
                <a:latin typeface="Arial" panose="020B0604020202020204" pitchFamily="34" charset="0"/>
                <a:cs typeface="Arial" panose="020B0604020202020204" pitchFamily="34" charset="0"/>
              </a:rPr>
              <a:t>establish</a:t>
            </a:r>
          </a:p>
          <a:p>
            <a:pPr lvl="1"/>
            <a:r>
              <a:rPr lang="en-US" sz="1800" b="1" dirty="0">
                <a:latin typeface="Arial" panose="020B0604020202020204" pitchFamily="34" charset="0"/>
                <a:cs typeface="Arial" panose="020B0604020202020204" pitchFamily="34" charset="0"/>
              </a:rPr>
              <a:t>allocate </a:t>
            </a:r>
          </a:p>
          <a:p>
            <a:pPr lvl="1"/>
            <a:endParaRPr lang="en-US" sz="1800" b="1" dirty="0">
              <a:latin typeface="Arial" panose="020B0604020202020204" pitchFamily="34" charset="0"/>
              <a:cs typeface="Arial" panose="020B0604020202020204" pitchFamily="34" charset="0"/>
            </a:endParaRPr>
          </a:p>
          <a:p>
            <a:pPr marL="457200" lvl="1" indent="0">
              <a:buNone/>
            </a:pPr>
            <a:r>
              <a:rPr lang="en-US" sz="1800" b="1" dirty="0">
                <a:latin typeface="Arial" panose="020B0604020202020204" pitchFamily="34" charset="0"/>
                <a:cs typeface="Arial" panose="020B0604020202020204" pitchFamily="34" charset="0"/>
              </a:rPr>
              <a:t>all trial-related duties and functions</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261947729"/>
      </p:ext>
    </p:extLst>
  </p:cSld>
  <p:clrMapOvr>
    <a:masterClrMapping/>
  </p:clrMapOvr>
  <p:transition spd="slow">
    <p:cover/>
  </p:transition>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63E078-6A6B-455A-8981-99D361D6A644}"/>
              </a:ext>
            </a:extLst>
          </p:cNvPr>
          <p:cNvSpPr>
            <a:spLocks noGrp="1"/>
          </p:cNvSpPr>
          <p:nvPr>
            <p:ph type="title"/>
          </p:nvPr>
        </p:nvSpPr>
        <p:spPr>
          <a:xfrm>
            <a:off x="270589" y="1382486"/>
            <a:ext cx="3696559" cy="4093028"/>
          </a:xfrm>
        </p:spPr>
        <p:txBody>
          <a:bodyPr anchor="ctr">
            <a:normAutofit/>
          </a:bodyPr>
          <a:lstStyle/>
          <a:p>
            <a:r>
              <a:rPr lang="en-US" b="1" dirty="0">
                <a:latin typeface="Arial" panose="020B0604020202020204" pitchFamily="34" charset="0"/>
                <a:cs typeface="Arial" panose="020B0604020202020204" pitchFamily="34" charset="0"/>
              </a:rPr>
              <a:t>Compensation to Subjects and Investigators</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BF07F8E2-3BC0-1D78-ABA8-12D7F2010A8B}"/>
              </a:ext>
            </a:extLst>
          </p:cNvPr>
          <p:cNvGraphicFramePr>
            <a:graphicFrameLocks noGrp="1"/>
          </p:cNvGraphicFramePr>
          <p:nvPr>
            <p:ph idx="1"/>
            <p:extLst>
              <p:ext uri="{D42A27DB-BD31-4B8C-83A1-F6EECF244321}">
                <p14:modId xmlns:p14="http://schemas.microsoft.com/office/powerpoint/2010/main" val="3478659415"/>
              </p:ext>
            </p:extLst>
          </p:nvPr>
        </p:nvGraphicFramePr>
        <p:xfrm>
          <a:off x="4916553" y="-8467"/>
          <a:ext cx="6628804"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0677377"/>
      </p:ext>
    </p:extLst>
  </p:cSld>
  <p:clrMapOvr>
    <a:masterClrMapping/>
  </p:clrMapOvr>
  <p:transition spd="slow">
    <p:cover/>
  </p:transition>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FA5B9A1-1D69-41DC-8D1D-6690150ADF97}"/>
              </a:ext>
            </a:extLst>
          </p:cNvPr>
          <p:cNvSpPr>
            <a:spLocks noGrp="1"/>
          </p:cNvSpPr>
          <p:nvPr>
            <p:ph type="title"/>
          </p:nvPr>
        </p:nvSpPr>
        <p:spPr>
          <a:xfrm>
            <a:off x="354563" y="816638"/>
            <a:ext cx="3656263" cy="5224724"/>
          </a:xfrm>
        </p:spPr>
        <p:txBody>
          <a:bodyPr anchor="ctr">
            <a:normAutofit/>
          </a:bodyPr>
          <a:lstStyle/>
          <a:p>
            <a:r>
              <a:rPr lang="en-US" b="1" dirty="0">
                <a:latin typeface="Arial" panose="020B0604020202020204" pitchFamily="34" charset="0"/>
                <a:cs typeface="Arial" panose="020B0604020202020204" pitchFamily="34" charset="0"/>
              </a:rPr>
              <a:t>Financing</a:t>
            </a:r>
          </a:p>
        </p:txBody>
      </p:sp>
      <p:sp>
        <p:nvSpPr>
          <p:cNvPr id="3" name="Content Placeholder 2">
            <a:extLst>
              <a:ext uri="{FF2B5EF4-FFF2-40B4-BE49-F238E27FC236}">
                <a16:creationId xmlns:a16="http://schemas.microsoft.com/office/drawing/2014/main" id="{B3328E5F-8260-456D-AD6D-AD5BEC208F16}"/>
              </a:ext>
            </a:extLst>
          </p:cNvPr>
          <p:cNvSpPr>
            <a:spLocks noGrp="1"/>
          </p:cNvSpPr>
          <p:nvPr>
            <p:ph idx="1"/>
          </p:nvPr>
        </p:nvSpPr>
        <p:spPr>
          <a:xfrm>
            <a:off x="4654294" y="816638"/>
            <a:ext cx="5310798" cy="5224724"/>
          </a:xfrm>
        </p:spPr>
        <p:txBody>
          <a:bodyPr anchor="ctr">
            <a:normAutofit/>
          </a:bodyPr>
          <a:lstStyle/>
          <a:p>
            <a:r>
              <a:rPr lang="en-US" b="1" dirty="0">
                <a:latin typeface="Arial" panose="020B0604020202020204" pitchFamily="34" charset="0"/>
                <a:cs typeface="Arial" panose="020B0604020202020204" pitchFamily="34" charset="0"/>
              </a:rPr>
              <a:t>The financial aspects of the trial should be documented in an agreement between the sponsor and the investigator/institution</a:t>
            </a:r>
          </a:p>
        </p:txBody>
      </p:sp>
    </p:spTree>
    <p:extLst>
      <p:ext uri="{BB962C8B-B14F-4D97-AF65-F5344CB8AC3E}">
        <p14:creationId xmlns:p14="http://schemas.microsoft.com/office/powerpoint/2010/main" val="2416482665"/>
      </p:ext>
    </p:extLst>
  </p:cSld>
  <p:clrMapOvr>
    <a:masterClrMapping/>
  </p:clrMapOvr>
  <p:transition spd="slow">
    <p:cover/>
  </p:transition>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0E1205C3-B0EA-4408-9C40-362D9DEEFD19}"/>
              </a:ext>
            </a:extLst>
          </p:cNvPr>
          <p:cNvSpPr>
            <a:spLocks noGrp="1"/>
          </p:cNvSpPr>
          <p:nvPr>
            <p:ph type="title"/>
          </p:nvPr>
        </p:nvSpPr>
        <p:spPr>
          <a:xfrm>
            <a:off x="677334" y="609600"/>
            <a:ext cx="8596668" cy="1320800"/>
          </a:xfrm>
        </p:spPr>
        <p:txBody>
          <a:bodyPr>
            <a:normAutofit/>
          </a:bodyPr>
          <a:lstStyle/>
          <a:p>
            <a:pPr algn="ctr"/>
            <a:r>
              <a:rPr lang="en-US" b="1" dirty="0">
                <a:latin typeface="Arial" panose="020B0604020202020204" pitchFamily="34" charset="0"/>
                <a:cs typeface="Arial" panose="020B0604020202020204" pitchFamily="34" charset="0"/>
              </a:rPr>
              <a:t>Responsibilities Discussed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in Additional Sessions</a:t>
            </a:r>
          </a:p>
        </p:txBody>
      </p:sp>
      <p:sp>
        <p:nvSpPr>
          <p:cNvPr id="3" name="Content Placeholder 2">
            <a:extLst>
              <a:ext uri="{FF2B5EF4-FFF2-40B4-BE49-F238E27FC236}">
                <a16:creationId xmlns:a16="http://schemas.microsoft.com/office/drawing/2014/main" id="{4D346BD6-9415-45AE-BF2A-E1019E62C21B}"/>
              </a:ext>
            </a:extLst>
          </p:cNvPr>
          <p:cNvSpPr>
            <a:spLocks noGrp="1"/>
          </p:cNvSpPr>
          <p:nvPr>
            <p:ph idx="1"/>
          </p:nvPr>
        </p:nvSpPr>
        <p:spPr>
          <a:xfrm>
            <a:off x="677334" y="1705708"/>
            <a:ext cx="8596668" cy="4976445"/>
          </a:xfrm>
        </p:spPr>
        <p:txBody>
          <a:bodyPr>
            <a:normAutofit/>
          </a:bodyPr>
          <a:lstStyle/>
          <a:p>
            <a:pPr algn="ctr">
              <a:lnSpc>
                <a:spcPct val="90000"/>
              </a:lnSpc>
            </a:pPr>
            <a:endParaRPr lang="en-US" b="1" dirty="0">
              <a:latin typeface="Arial" panose="020B0604020202020204" pitchFamily="34" charset="0"/>
              <a:cs typeface="Arial" panose="020B0604020202020204" pitchFamily="34" charset="0"/>
            </a:endParaRPr>
          </a:p>
          <a:p>
            <a:pPr algn="ctr">
              <a:lnSpc>
                <a:spcPct val="90000"/>
              </a:lnSpc>
            </a:pPr>
            <a:endParaRPr lang="en-US" b="1" dirty="0">
              <a:latin typeface="Arial" panose="020B0604020202020204" pitchFamily="34" charset="0"/>
              <a:cs typeface="Arial" panose="020B0604020202020204" pitchFamily="34" charset="0"/>
            </a:endParaRPr>
          </a:p>
          <a:p>
            <a:pPr>
              <a:lnSpc>
                <a:spcPct val="90000"/>
              </a:lnSpc>
            </a:pPr>
            <a:r>
              <a:rPr lang="en-US" b="1" dirty="0">
                <a:latin typeface="Arial" panose="020B0604020202020204" pitchFamily="34" charset="0"/>
                <a:cs typeface="Arial" panose="020B0604020202020204" pitchFamily="34" charset="0"/>
              </a:rPr>
              <a:t>Information on Investigational Product(s)</a:t>
            </a:r>
          </a:p>
          <a:p>
            <a:pPr>
              <a:lnSpc>
                <a:spcPct val="90000"/>
              </a:lnSpc>
            </a:pPr>
            <a:r>
              <a:rPr lang="en-US" b="1" dirty="0">
                <a:latin typeface="Arial" panose="020B0604020202020204" pitchFamily="34" charset="0"/>
                <a:cs typeface="Arial" panose="020B0604020202020204" pitchFamily="34" charset="0"/>
              </a:rPr>
              <a:t>Manufacturing, Packaging, Labeling</a:t>
            </a:r>
          </a:p>
          <a:p>
            <a:pPr>
              <a:lnSpc>
                <a:spcPct val="90000"/>
              </a:lnSpc>
            </a:pPr>
            <a:r>
              <a:rPr lang="en-US" b="1" dirty="0">
                <a:latin typeface="Arial" panose="020B0604020202020204" pitchFamily="34" charset="0"/>
                <a:cs typeface="Arial" panose="020B0604020202020204" pitchFamily="34" charset="0"/>
              </a:rPr>
              <a:t>Supplying and Handling Investigational Prod</a:t>
            </a:r>
          </a:p>
          <a:p>
            <a:pPr>
              <a:lnSpc>
                <a:spcPct val="90000"/>
              </a:lnSpc>
            </a:pPr>
            <a:r>
              <a:rPr lang="en-US" b="1" dirty="0">
                <a:latin typeface="Arial" panose="020B0604020202020204" pitchFamily="34" charset="0"/>
                <a:cs typeface="Arial" panose="020B0604020202020204" pitchFamily="34" charset="0"/>
              </a:rPr>
              <a:t> Record Access</a:t>
            </a:r>
          </a:p>
          <a:p>
            <a:pPr>
              <a:lnSpc>
                <a:spcPct val="90000"/>
              </a:lnSpc>
            </a:pPr>
            <a:r>
              <a:rPr lang="en-US" b="1" dirty="0">
                <a:latin typeface="Arial" panose="020B0604020202020204" pitchFamily="34" charset="0"/>
                <a:cs typeface="Arial" panose="020B0604020202020204" pitchFamily="34" charset="0"/>
              </a:rPr>
              <a:t> Safety Information</a:t>
            </a:r>
          </a:p>
          <a:p>
            <a:pPr>
              <a:lnSpc>
                <a:spcPct val="90000"/>
              </a:lnSpc>
            </a:pPr>
            <a:r>
              <a:rPr lang="en-US" b="1" dirty="0">
                <a:latin typeface="Arial" panose="020B0604020202020204" pitchFamily="34" charset="0"/>
                <a:cs typeface="Arial" panose="020B0604020202020204" pitchFamily="34" charset="0"/>
              </a:rPr>
              <a:t>Adverse Drug Reaction Reporting</a:t>
            </a:r>
          </a:p>
          <a:p>
            <a:pPr>
              <a:lnSpc>
                <a:spcPct val="90000"/>
              </a:lnSpc>
            </a:pPr>
            <a:r>
              <a:rPr lang="en-US" b="1" dirty="0">
                <a:latin typeface="Arial" panose="020B0604020202020204" pitchFamily="34" charset="0"/>
                <a:cs typeface="Arial" panose="020B0604020202020204" pitchFamily="34" charset="0"/>
              </a:rPr>
              <a:t>Monitoring</a:t>
            </a:r>
          </a:p>
          <a:p>
            <a:pPr>
              <a:lnSpc>
                <a:spcPct val="90000"/>
              </a:lnSpc>
            </a:pPr>
            <a:r>
              <a:rPr lang="en-US" b="1" dirty="0">
                <a:latin typeface="Arial" panose="020B0604020202020204" pitchFamily="34" charset="0"/>
                <a:cs typeface="Arial" panose="020B0604020202020204" pitchFamily="34" charset="0"/>
              </a:rPr>
              <a:t>Auditing</a:t>
            </a:r>
          </a:p>
          <a:p>
            <a:pPr>
              <a:lnSpc>
                <a:spcPct val="90000"/>
              </a:lnSpc>
            </a:pPr>
            <a:r>
              <a:rPr lang="en-US" b="1" dirty="0">
                <a:latin typeface="Arial" panose="020B0604020202020204" pitchFamily="34" charset="0"/>
                <a:cs typeface="Arial" panose="020B0604020202020204" pitchFamily="34" charset="0"/>
              </a:rPr>
              <a:t>Noncompliance</a:t>
            </a:r>
          </a:p>
          <a:p>
            <a:pPr>
              <a:lnSpc>
                <a:spcPct val="90000"/>
              </a:lnSpc>
            </a:pPr>
            <a:r>
              <a:rPr lang="en-US" b="1" dirty="0">
                <a:latin typeface="Arial" panose="020B0604020202020204" pitchFamily="34" charset="0"/>
                <a:cs typeface="Arial" panose="020B0604020202020204" pitchFamily="34" charset="0"/>
              </a:rPr>
              <a:t>Clinical Trial/Study Reports</a:t>
            </a:r>
          </a:p>
        </p:txBody>
      </p:sp>
    </p:spTree>
    <p:extLst>
      <p:ext uri="{BB962C8B-B14F-4D97-AF65-F5344CB8AC3E}">
        <p14:creationId xmlns:p14="http://schemas.microsoft.com/office/powerpoint/2010/main" val="3476919664"/>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D350692-79F6-40E8-9DA1-EE3F7722DC81}"/>
              </a:ext>
            </a:extLst>
          </p:cNvPr>
          <p:cNvSpPr>
            <a:spLocks noGrp="1"/>
          </p:cNvSpPr>
          <p:nvPr>
            <p:ph type="title"/>
          </p:nvPr>
        </p:nvSpPr>
        <p:spPr>
          <a:xfrm>
            <a:off x="270593" y="816638"/>
            <a:ext cx="3740234" cy="5224724"/>
          </a:xfrm>
        </p:spPr>
        <p:txBody>
          <a:bodyPr anchor="ctr">
            <a:normAutofit/>
          </a:bodyPr>
          <a:lstStyle/>
          <a:p>
            <a:r>
              <a:rPr lang="en-US" b="1" dirty="0">
                <a:latin typeface="Arial" panose="020B0604020202020204" pitchFamily="34" charset="0"/>
                <a:cs typeface="Arial" panose="020B0604020202020204" pitchFamily="34" charset="0"/>
              </a:rPr>
              <a:t>Premature Termination or Suspension of a Trial</a:t>
            </a:r>
          </a:p>
        </p:txBody>
      </p:sp>
      <p:sp>
        <p:nvSpPr>
          <p:cNvPr id="3" name="Content Placeholder 2">
            <a:extLst>
              <a:ext uri="{FF2B5EF4-FFF2-40B4-BE49-F238E27FC236}">
                <a16:creationId xmlns:a16="http://schemas.microsoft.com/office/drawing/2014/main" id="{99F60DC9-D528-46C5-8049-13938ED69D7A}"/>
              </a:ext>
            </a:extLst>
          </p:cNvPr>
          <p:cNvSpPr>
            <a:spLocks noGrp="1"/>
          </p:cNvSpPr>
          <p:nvPr>
            <p:ph idx="1"/>
          </p:nvPr>
        </p:nvSpPr>
        <p:spPr>
          <a:xfrm>
            <a:off x="4654295" y="0"/>
            <a:ext cx="4817692" cy="6858000"/>
          </a:xfrm>
        </p:spPr>
        <p:txBody>
          <a:bodyPr anchor="ctr">
            <a:normAutofit/>
          </a:bodyPr>
          <a:lstStyle/>
          <a:p>
            <a:r>
              <a:rPr lang="en-US" b="1" dirty="0">
                <a:latin typeface="Arial" panose="020B0604020202020204" pitchFamily="34" charset="0"/>
                <a:cs typeface="Arial" panose="020B0604020202020204" pitchFamily="34" charset="0"/>
              </a:rPr>
              <a:t>If a trial is prematurely terminated or suspended, the sponsor should:</a:t>
            </a:r>
          </a:p>
          <a:p>
            <a:endParaRPr lang="en-US" b="1" dirty="0">
              <a:latin typeface="Arial" panose="020B0604020202020204" pitchFamily="34" charset="0"/>
              <a:cs typeface="Arial" panose="020B0604020202020204" pitchFamily="34" charset="0"/>
            </a:endParaRPr>
          </a:p>
          <a:p>
            <a:pPr lvl="1"/>
            <a:r>
              <a:rPr lang="en-US" sz="1800" b="1" dirty="0">
                <a:latin typeface="Arial" panose="020B0604020202020204" pitchFamily="34" charset="0"/>
                <a:cs typeface="Arial" panose="020B0604020202020204" pitchFamily="34" charset="0"/>
              </a:rPr>
              <a:t>promptly inform the investigators/institutions, and the regulatory authority(</a:t>
            </a:r>
            <a:r>
              <a:rPr lang="en-US" sz="1800" b="1" dirty="0" err="1">
                <a:latin typeface="Arial" panose="020B0604020202020204" pitchFamily="34" charset="0"/>
                <a:cs typeface="Arial" panose="020B0604020202020204" pitchFamily="34" charset="0"/>
              </a:rPr>
              <a:t>ies</a:t>
            </a:r>
            <a:r>
              <a:rPr lang="en-US" sz="1800" b="1" dirty="0">
                <a:latin typeface="Arial" panose="020B0604020202020204" pitchFamily="34" charset="0"/>
                <a:cs typeface="Arial" panose="020B0604020202020204" pitchFamily="34" charset="0"/>
              </a:rPr>
              <a:t>) of the termination or suspension and the reason(s) for the termination or suspension</a:t>
            </a:r>
          </a:p>
          <a:p>
            <a:pPr marL="457200" lvl="1" indent="0">
              <a:buNone/>
            </a:pPr>
            <a:endParaRPr lang="en-US" sz="1800" b="1" dirty="0">
              <a:latin typeface="Arial" panose="020B0604020202020204" pitchFamily="34" charset="0"/>
              <a:cs typeface="Arial" panose="020B0604020202020204" pitchFamily="34" charset="0"/>
            </a:endParaRPr>
          </a:p>
          <a:p>
            <a:pPr lvl="1"/>
            <a:r>
              <a:rPr lang="en-US" sz="1800" b="1" dirty="0">
                <a:latin typeface="Arial" panose="020B0604020202020204" pitchFamily="34" charset="0"/>
                <a:cs typeface="Arial" panose="020B0604020202020204" pitchFamily="34" charset="0"/>
              </a:rPr>
              <a:t>The IRB/IEC should also be informed promptly and provided the reason(s) for the termination or suspension by the sponsor or by the investigator/institution, as specified by the applicable</a:t>
            </a:r>
          </a:p>
        </p:txBody>
      </p:sp>
    </p:spTree>
    <p:extLst>
      <p:ext uri="{BB962C8B-B14F-4D97-AF65-F5344CB8AC3E}">
        <p14:creationId xmlns:p14="http://schemas.microsoft.com/office/powerpoint/2010/main" val="35507175"/>
      </p:ext>
    </p:extLst>
  </p:cSld>
  <p:clrMapOvr>
    <a:masterClrMapping/>
  </p:clrMapOvr>
  <p:transition spd="slow">
    <p:cover/>
  </p:transition>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891CBB-1A90-4D0B-8C5E-3B8449D6B9F5}"/>
              </a:ext>
            </a:extLst>
          </p:cNvPr>
          <p:cNvSpPr>
            <a:spLocks noGrp="1"/>
          </p:cNvSpPr>
          <p:nvPr>
            <p:ph type="title"/>
          </p:nvPr>
        </p:nvSpPr>
        <p:spPr>
          <a:xfrm>
            <a:off x="242597" y="1179151"/>
            <a:ext cx="4101999" cy="4463889"/>
          </a:xfrm>
        </p:spPr>
        <p:txBody>
          <a:bodyPr anchor="ctr">
            <a:normAutofit/>
          </a:bodyPr>
          <a:lstStyle/>
          <a:p>
            <a:r>
              <a:rPr lang="en-US" b="1" dirty="0">
                <a:latin typeface="Arial" panose="020B0604020202020204" pitchFamily="34" charset="0"/>
                <a:cs typeface="Arial" panose="020B0604020202020204" pitchFamily="34" charset="0"/>
              </a:rPr>
              <a:t>Multicenter Trials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2A063C7-95A5-459E-B7A4-1F7868EED819}"/>
              </a:ext>
            </a:extLst>
          </p:cNvPr>
          <p:cNvSpPr>
            <a:spLocks noGrp="1"/>
          </p:cNvSpPr>
          <p:nvPr>
            <p:ph idx="1"/>
          </p:nvPr>
        </p:nvSpPr>
        <p:spPr>
          <a:xfrm>
            <a:off x="4678255" y="218828"/>
            <a:ext cx="6997959" cy="6857999"/>
          </a:xfrm>
        </p:spPr>
        <p:txBody>
          <a:bodyPr anchor="ctr">
            <a:normAutofit/>
          </a:bodyPr>
          <a:lstStyle/>
          <a:p>
            <a:pPr>
              <a:lnSpc>
                <a:spcPct val="90000"/>
              </a:lnSpc>
            </a:pPr>
            <a:r>
              <a:rPr lang="en-US" b="1" dirty="0">
                <a:latin typeface="Arial" panose="020B0604020202020204" pitchFamily="34" charset="0"/>
                <a:cs typeface="Arial" panose="020B0604020202020204" pitchFamily="34" charset="0"/>
              </a:rPr>
              <a:t>The Sponsor should ensure that: </a:t>
            </a:r>
          </a:p>
          <a:p>
            <a:pPr lvl="1">
              <a:lnSpc>
                <a:spcPct val="90000"/>
              </a:lnSpc>
            </a:pPr>
            <a:r>
              <a:rPr lang="en-US" sz="1800" b="1" dirty="0">
                <a:latin typeface="Arial" panose="020B0604020202020204" pitchFamily="34" charset="0"/>
                <a:cs typeface="Arial" panose="020B0604020202020204" pitchFamily="34" charset="0"/>
              </a:rPr>
              <a:t>All investigators conduct the trial in strict compliance with the protocol agreed to by the sponsor and, if required, by the regulatory authority(</a:t>
            </a:r>
            <a:r>
              <a:rPr lang="en-US" sz="1800" b="1" dirty="0" err="1">
                <a:latin typeface="Arial" panose="020B0604020202020204" pitchFamily="34" charset="0"/>
                <a:cs typeface="Arial" panose="020B0604020202020204" pitchFamily="34" charset="0"/>
              </a:rPr>
              <a:t>ies</a:t>
            </a:r>
            <a:r>
              <a:rPr lang="en-US" sz="1800" b="1" dirty="0">
                <a:latin typeface="Arial" panose="020B0604020202020204" pitchFamily="34" charset="0"/>
                <a:cs typeface="Arial" panose="020B0604020202020204" pitchFamily="34" charset="0"/>
              </a:rPr>
              <a:t>), and given approval/favorable opinion by the IRB/IEC</a:t>
            </a:r>
          </a:p>
          <a:p>
            <a:pPr marL="457200" lvl="1" indent="0">
              <a:lnSpc>
                <a:spcPct val="90000"/>
              </a:lnSpc>
              <a:buNone/>
            </a:pPr>
            <a:endParaRPr lang="en-US" sz="1800" b="1" dirty="0">
              <a:latin typeface="Arial" panose="020B0604020202020204" pitchFamily="34" charset="0"/>
              <a:cs typeface="Arial" panose="020B0604020202020204" pitchFamily="34" charset="0"/>
            </a:endParaRPr>
          </a:p>
          <a:p>
            <a:pPr lvl="1">
              <a:lnSpc>
                <a:spcPct val="90000"/>
              </a:lnSpc>
            </a:pPr>
            <a:r>
              <a:rPr lang="en-US" sz="1800" b="1" dirty="0">
                <a:latin typeface="Arial" panose="020B0604020202020204" pitchFamily="34" charset="0"/>
                <a:cs typeface="Arial" panose="020B0604020202020204" pitchFamily="34" charset="0"/>
              </a:rPr>
              <a:t>The CRFs are designed to capture the required data at all multicenter trial sites. For those investigators who are collecting additional data, supplemental CRFs should also be provided that are designed to capture the additional data</a:t>
            </a:r>
          </a:p>
          <a:p>
            <a:pPr marL="457200" lvl="1" indent="0">
              <a:lnSpc>
                <a:spcPct val="90000"/>
              </a:lnSpc>
              <a:buNone/>
            </a:pPr>
            <a:endParaRPr lang="en-US" sz="1800" b="1" dirty="0">
              <a:latin typeface="Arial" panose="020B0604020202020204" pitchFamily="34" charset="0"/>
              <a:cs typeface="Arial" panose="020B0604020202020204" pitchFamily="34" charset="0"/>
            </a:endParaRPr>
          </a:p>
          <a:p>
            <a:pPr lvl="1">
              <a:lnSpc>
                <a:spcPct val="90000"/>
              </a:lnSpc>
            </a:pPr>
            <a:r>
              <a:rPr lang="en-US" sz="1800" b="1" dirty="0">
                <a:latin typeface="Arial" panose="020B0604020202020204" pitchFamily="34" charset="0"/>
                <a:cs typeface="Arial" panose="020B0604020202020204" pitchFamily="34" charset="0"/>
              </a:rPr>
              <a:t> The responsibilities of coordinating investigator(s) and the other participating investigators are documented prior to the start of the trial</a:t>
            </a:r>
          </a:p>
          <a:p>
            <a:pPr lvl="1">
              <a:lnSpc>
                <a:spcPct val="90000"/>
              </a:lnSpc>
            </a:pPr>
            <a:endParaRPr lang="en-US" sz="1800" b="1" dirty="0">
              <a:latin typeface="Arial" panose="020B0604020202020204" pitchFamily="34" charset="0"/>
              <a:cs typeface="Arial" panose="020B0604020202020204" pitchFamily="34" charset="0"/>
            </a:endParaRPr>
          </a:p>
          <a:p>
            <a:pPr lvl="1">
              <a:lnSpc>
                <a:spcPct val="90000"/>
              </a:lnSpc>
            </a:pPr>
            <a:r>
              <a:rPr lang="en-US" sz="1800" b="1" dirty="0">
                <a:latin typeface="Arial" panose="020B0604020202020204" pitchFamily="34" charset="0"/>
                <a:cs typeface="Arial" panose="020B0604020202020204" pitchFamily="34" charset="0"/>
              </a:rPr>
              <a:t>All investigators are given instructions on following the protocol, on complying with a uniform set of standards for the assessment of clinical and laboratory findings, and on completing the CRFs</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338627301"/>
      </p:ext>
    </p:extLst>
  </p:cSld>
  <p:clrMapOvr>
    <a:masterClrMapping/>
  </p:clrMapOvr>
  <p:transition spd="slow">
    <p:cover/>
  </p:transition>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 name="Straight Connector 7">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Isosceles Triangle 11">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19" name="Rectangle 18">
            <a:extLst>
              <a:ext uri="{FF2B5EF4-FFF2-40B4-BE49-F238E27FC236}">
                <a16:creationId xmlns:a16="http://schemas.microsoft.com/office/drawing/2014/main" id="{4F57DB1C-6494-4CC4-A5E8-931957565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FFFB778B-5206-4BB0-A468-327E71367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Freeform: Shape 22">
            <a:extLst>
              <a:ext uri="{FF2B5EF4-FFF2-40B4-BE49-F238E27FC236}">
                <a16:creationId xmlns:a16="http://schemas.microsoft.com/office/drawing/2014/main" id="{E6C0471D-BE03-4D81-BDB5-D510BC0D8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3379" y="-1"/>
            <a:ext cx="5438621" cy="6857999"/>
          </a:xfrm>
          <a:custGeom>
            <a:avLst/>
            <a:gdLst>
              <a:gd name="connsiteX0" fmla="*/ 0 w 5438621"/>
              <a:gd name="connsiteY0" fmla="*/ 0 h 6857999"/>
              <a:gd name="connsiteX1" fmla="*/ 573774 w 5438621"/>
              <a:gd name="connsiteY1" fmla="*/ 0 h 6857999"/>
              <a:gd name="connsiteX2" fmla="*/ 1182808 w 5438621"/>
              <a:gd name="connsiteY2" fmla="*/ 0 h 6857999"/>
              <a:gd name="connsiteX3" fmla="*/ 4537195 w 5438621"/>
              <a:gd name="connsiteY3" fmla="*/ 0 h 6857999"/>
              <a:gd name="connsiteX4" fmla="*/ 5187609 w 5438621"/>
              <a:gd name="connsiteY4" fmla="*/ 0 h 6857999"/>
              <a:gd name="connsiteX5" fmla="*/ 5438621 w 5438621"/>
              <a:gd name="connsiteY5" fmla="*/ 0 h 6857999"/>
              <a:gd name="connsiteX6" fmla="*/ 5438621 w 5438621"/>
              <a:gd name="connsiteY6" fmla="*/ 6857999 h 6857999"/>
              <a:gd name="connsiteX7" fmla="*/ 4802807 w 5438621"/>
              <a:gd name="connsiteY7" fmla="*/ 6857999 h 6857999"/>
              <a:gd name="connsiteX8" fmla="*/ 4537195 w 5438621"/>
              <a:gd name="connsiteY8" fmla="*/ 6857999 h 6857999"/>
              <a:gd name="connsiteX9" fmla="*/ 1182808 w 5438621"/>
              <a:gd name="connsiteY9" fmla="*/ 6857999 h 6857999"/>
              <a:gd name="connsiteX10" fmla="*/ 1049897 w 5438621"/>
              <a:gd name="connsiteY1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38621" h="6857999">
                <a:moveTo>
                  <a:pt x="0" y="0"/>
                </a:moveTo>
                <a:lnTo>
                  <a:pt x="573774" y="0"/>
                </a:lnTo>
                <a:lnTo>
                  <a:pt x="1182808" y="0"/>
                </a:lnTo>
                <a:lnTo>
                  <a:pt x="4537195" y="0"/>
                </a:lnTo>
                <a:lnTo>
                  <a:pt x="5187609" y="0"/>
                </a:lnTo>
                <a:lnTo>
                  <a:pt x="5438621" y="0"/>
                </a:lnTo>
                <a:lnTo>
                  <a:pt x="5438621" y="6857999"/>
                </a:lnTo>
                <a:lnTo>
                  <a:pt x="4802807" y="6857999"/>
                </a:lnTo>
                <a:lnTo>
                  <a:pt x="4537195" y="6857999"/>
                </a:lnTo>
                <a:lnTo>
                  <a:pt x="1182808" y="6857999"/>
                </a:lnTo>
                <a:lnTo>
                  <a:pt x="1049897" y="6857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25" name="Straight Connector 24">
            <a:extLst>
              <a:ext uri="{FF2B5EF4-FFF2-40B4-BE49-F238E27FC236}">
                <a16:creationId xmlns:a16="http://schemas.microsoft.com/office/drawing/2014/main" id="{E5E836EB-03CD-4BA5-A751-21D2ACC283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53743" y="3483429"/>
            <a:ext cx="6738258" cy="3374570"/>
          </a:xfrm>
          <a:prstGeom prst="line">
            <a:avLst/>
          </a:prstGeom>
          <a:ln w="9525">
            <a:solidFill>
              <a:schemeClr val="accent1">
                <a:lumMod val="60000"/>
                <a:lumOff val="40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22721A85-1EA4-4D87-97AB-0BB4AB78F9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678143" y="0"/>
            <a:ext cx="860630" cy="6857999"/>
          </a:xfrm>
          <a:prstGeom prst="line">
            <a:avLst/>
          </a:prstGeom>
          <a:ln w="15875" cap="sq">
            <a:solidFill>
              <a:schemeClr val="accent1"/>
            </a:solidFill>
            <a:bevel/>
          </a:ln>
        </p:spPr>
        <p:style>
          <a:lnRef idx="2">
            <a:schemeClr val="accent1"/>
          </a:lnRef>
          <a:fillRef idx="0">
            <a:schemeClr val="accent1"/>
          </a:fillRef>
          <a:effectRef idx="1">
            <a:schemeClr val="accent1"/>
          </a:effectRef>
          <a:fontRef idx="minor">
            <a:schemeClr val="tx1"/>
          </a:fontRef>
        </p:style>
      </p:cxnSp>
      <p:sp>
        <p:nvSpPr>
          <p:cNvPr id="29" name="Isosceles Triangle 28">
            <a:extLst>
              <a:ext uri="{FF2B5EF4-FFF2-40B4-BE49-F238E27FC236}">
                <a16:creationId xmlns:a16="http://schemas.microsoft.com/office/drawing/2014/main" id="{A27691EB-14CF-4237-B5EB-C94B92677A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49404" y="0"/>
            <a:ext cx="842596"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D64EC6B-7BE1-4E9D-9CB4-F25488022C69}"/>
              </a:ext>
            </a:extLst>
          </p:cNvPr>
          <p:cNvSpPr>
            <a:spLocks noGrp="1"/>
          </p:cNvSpPr>
          <p:nvPr>
            <p:ph type="title"/>
          </p:nvPr>
        </p:nvSpPr>
        <p:spPr>
          <a:xfrm>
            <a:off x="114300" y="854529"/>
            <a:ext cx="6896100" cy="5148943"/>
          </a:xfrm>
        </p:spPr>
        <p:txBody>
          <a:bodyPr vert="horz" lIns="91440" tIns="45720" rIns="91440" bIns="45720" rtlCol="0" anchor="ctr">
            <a:normAutofit/>
          </a:bodyPr>
          <a:lstStyle/>
          <a:p>
            <a:r>
              <a:rPr lang="en-US" b="1" dirty="0">
                <a:latin typeface="Arial" panose="020B0604020202020204" pitchFamily="34" charset="0"/>
                <a:cs typeface="Arial" panose="020B0604020202020204" pitchFamily="34" charset="0"/>
              </a:rPr>
              <a:t>Sponsor’s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Responsibilities According to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21 CFR 312</a:t>
            </a:r>
          </a:p>
        </p:txBody>
      </p:sp>
    </p:spTree>
    <p:extLst>
      <p:ext uri="{BB962C8B-B14F-4D97-AF65-F5344CB8AC3E}">
        <p14:creationId xmlns:p14="http://schemas.microsoft.com/office/powerpoint/2010/main" val="389403950"/>
      </p:ext>
    </p:extLst>
  </p:cSld>
  <p:clrMapOvr>
    <a:masterClrMapping/>
  </p:clrMapOvr>
  <p:transition spd="slow">
    <p:cover/>
  </p:transition>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891CBB-1A90-4D0B-8C5E-3B8449D6B9F5}"/>
              </a:ext>
            </a:extLst>
          </p:cNvPr>
          <p:cNvSpPr>
            <a:spLocks noGrp="1"/>
          </p:cNvSpPr>
          <p:nvPr>
            <p:ph type="title"/>
          </p:nvPr>
        </p:nvSpPr>
        <p:spPr>
          <a:xfrm>
            <a:off x="261258" y="1179151"/>
            <a:ext cx="4083338" cy="4463889"/>
          </a:xfrm>
        </p:spPr>
        <p:txBody>
          <a:bodyPr anchor="ctr">
            <a:normAutofit/>
          </a:bodyPr>
          <a:lstStyle/>
          <a:p>
            <a:r>
              <a:rPr lang="en-US" b="1" i="0" dirty="0">
                <a:effectLst/>
                <a:latin typeface="Arial" panose="020B0604020202020204" pitchFamily="34" charset="0"/>
                <a:cs typeface="Arial" panose="020B0604020202020204" pitchFamily="34" charset="0"/>
              </a:rPr>
              <a:t>General Responsibilities of Sponsors</a:t>
            </a:r>
            <a:endParaRPr lang="en-US" b="1"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2A063C7-95A5-459E-B7A4-1F7868EED819}"/>
              </a:ext>
            </a:extLst>
          </p:cNvPr>
          <p:cNvSpPr>
            <a:spLocks noGrp="1"/>
          </p:cNvSpPr>
          <p:nvPr>
            <p:ph idx="1"/>
          </p:nvPr>
        </p:nvSpPr>
        <p:spPr>
          <a:xfrm>
            <a:off x="4978918" y="0"/>
            <a:ext cx="6341016" cy="6858000"/>
          </a:xfrm>
        </p:spPr>
        <p:txBody>
          <a:bodyPr anchor="ctr">
            <a:normAutofit/>
          </a:bodyPr>
          <a:lstStyle/>
          <a:p>
            <a:r>
              <a:rPr lang="en-US" b="1" i="0" dirty="0">
                <a:effectLst/>
                <a:latin typeface="Arial" panose="020B0604020202020204" pitchFamily="34" charset="0"/>
                <a:cs typeface="Arial" panose="020B0604020202020204" pitchFamily="34" charset="0"/>
              </a:rPr>
              <a:t>Sponsors are responsible for :</a:t>
            </a:r>
          </a:p>
          <a:p>
            <a:pPr lvl="1"/>
            <a:r>
              <a:rPr lang="en-US" sz="1800" b="1" i="0" dirty="0">
                <a:effectLst/>
                <a:latin typeface="Arial" panose="020B0604020202020204" pitchFamily="34" charset="0"/>
                <a:cs typeface="Arial" panose="020B0604020202020204" pitchFamily="34" charset="0"/>
              </a:rPr>
              <a:t>selecting qualified investigators</a:t>
            </a:r>
          </a:p>
          <a:p>
            <a:pPr lvl="1"/>
            <a:r>
              <a:rPr lang="en-US" sz="1800" b="1" i="0" dirty="0">
                <a:effectLst/>
                <a:latin typeface="Arial" panose="020B0604020202020204" pitchFamily="34" charset="0"/>
                <a:cs typeface="Arial" panose="020B0604020202020204" pitchFamily="34" charset="0"/>
              </a:rPr>
              <a:t>providing them with the information they need to conduct an investigation properly</a:t>
            </a:r>
          </a:p>
          <a:p>
            <a:pPr lvl="1"/>
            <a:r>
              <a:rPr lang="en-US" sz="1800" b="1" i="0" dirty="0">
                <a:effectLst/>
                <a:latin typeface="Arial" panose="020B0604020202020204" pitchFamily="34" charset="0"/>
                <a:cs typeface="Arial" panose="020B0604020202020204" pitchFamily="34" charset="0"/>
              </a:rPr>
              <a:t>ensuring proper monitoring of the investigation(s)</a:t>
            </a:r>
          </a:p>
          <a:p>
            <a:pPr lvl="1"/>
            <a:r>
              <a:rPr lang="en-US" sz="1800" b="1" i="0" dirty="0">
                <a:effectLst/>
                <a:latin typeface="Arial" panose="020B0604020202020204" pitchFamily="34" charset="0"/>
                <a:cs typeface="Arial" panose="020B0604020202020204" pitchFamily="34" charset="0"/>
              </a:rPr>
              <a:t>ensuring that the investigation(s) is conducted in accordance with the general investigational plan and protocols contained in the IND</a:t>
            </a:r>
          </a:p>
          <a:p>
            <a:pPr lvl="1"/>
            <a:r>
              <a:rPr lang="en-US" sz="1800" b="1" i="0" dirty="0">
                <a:effectLst/>
                <a:latin typeface="Arial" panose="020B0604020202020204" pitchFamily="34" charset="0"/>
                <a:cs typeface="Arial" panose="020B0604020202020204" pitchFamily="34" charset="0"/>
              </a:rPr>
              <a:t> maintaining an effective IND with respect to the investigations</a:t>
            </a:r>
          </a:p>
          <a:p>
            <a:pPr lvl="1"/>
            <a:r>
              <a:rPr lang="en-US" sz="1800" b="1" i="0" dirty="0">
                <a:effectLst/>
                <a:latin typeface="Arial" panose="020B0604020202020204" pitchFamily="34" charset="0"/>
                <a:cs typeface="Arial" panose="020B0604020202020204" pitchFamily="34" charset="0"/>
              </a:rPr>
              <a:t> ensuring that FDA and all participating investigators are promptly informed of significant new adverse effects or risks with respect to the drug</a:t>
            </a:r>
            <a:endParaRPr lang="en-US" sz="1800" b="1" dirty="0">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783972801"/>
      </p:ext>
    </p:extLst>
  </p:cSld>
  <p:clrMapOvr>
    <a:masterClrMapping/>
  </p:clrMapOvr>
  <p:transition spd="slow">
    <p:cover/>
  </p:transition>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6C13E0-68C7-47D3-86DF-CB434992B0A1}"/>
              </a:ext>
            </a:extLst>
          </p:cNvPr>
          <p:cNvSpPr>
            <a:spLocks noGrp="1"/>
          </p:cNvSpPr>
          <p:nvPr>
            <p:ph type="title"/>
          </p:nvPr>
        </p:nvSpPr>
        <p:spPr>
          <a:xfrm>
            <a:off x="270592" y="1179151"/>
            <a:ext cx="4074004" cy="4463889"/>
          </a:xfrm>
        </p:spPr>
        <p:txBody>
          <a:bodyPr anchor="ctr">
            <a:normAutofit/>
          </a:bodyPr>
          <a:lstStyle/>
          <a:p>
            <a:r>
              <a:rPr lang="en-US" b="1" i="0" dirty="0">
                <a:effectLst/>
                <a:latin typeface="Arial" panose="020B0604020202020204" pitchFamily="34" charset="0"/>
                <a:cs typeface="Arial" panose="020B0604020202020204" pitchFamily="34" charset="0"/>
              </a:rPr>
              <a:t>Transfer of Obligations to a Contract </a:t>
            </a:r>
            <a:r>
              <a:rPr lang="en-US" b="1" dirty="0">
                <a:latin typeface="Arial" panose="020B0604020202020204" pitchFamily="34" charset="0"/>
                <a:cs typeface="Arial" panose="020B0604020202020204" pitchFamily="34" charset="0"/>
              </a:rPr>
              <a:t>R</a:t>
            </a:r>
            <a:r>
              <a:rPr lang="en-US" b="1" i="0" dirty="0">
                <a:effectLst/>
                <a:latin typeface="Arial" panose="020B0604020202020204" pitchFamily="34" charset="0"/>
                <a:cs typeface="Arial" panose="020B0604020202020204" pitchFamily="34" charset="0"/>
              </a:rPr>
              <a:t>esearch </a:t>
            </a:r>
            <a:r>
              <a:rPr lang="en-US" b="1" dirty="0">
                <a:latin typeface="Arial" panose="020B0604020202020204" pitchFamily="34" charset="0"/>
                <a:cs typeface="Arial" panose="020B0604020202020204" pitchFamily="34" charset="0"/>
              </a:rPr>
              <a:t>O</a:t>
            </a:r>
            <a:r>
              <a:rPr lang="en-US" b="1" i="0" dirty="0">
                <a:effectLst/>
                <a:latin typeface="Arial" panose="020B0604020202020204" pitchFamily="34" charset="0"/>
                <a:cs typeface="Arial" panose="020B0604020202020204" pitchFamily="34" charset="0"/>
              </a:rPr>
              <a:t>rganization</a:t>
            </a:r>
            <a:endParaRPr lang="en-US" b="1"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49166C0-B34E-4130-965D-ECBC9A96F57E}"/>
              </a:ext>
            </a:extLst>
          </p:cNvPr>
          <p:cNvSpPr>
            <a:spLocks noGrp="1"/>
          </p:cNvSpPr>
          <p:nvPr>
            <p:ph idx="1"/>
          </p:nvPr>
        </p:nvSpPr>
        <p:spPr>
          <a:xfrm>
            <a:off x="4978918" y="0"/>
            <a:ext cx="6341016" cy="6858000"/>
          </a:xfrm>
        </p:spPr>
        <p:txBody>
          <a:bodyPr anchor="ctr">
            <a:normAutofit/>
          </a:bodyPr>
          <a:lstStyle/>
          <a:p>
            <a:pPr>
              <a:lnSpc>
                <a:spcPct val="90000"/>
              </a:lnSpc>
            </a:pPr>
            <a:r>
              <a:rPr lang="en-US" b="1" i="0" dirty="0">
                <a:effectLst/>
                <a:latin typeface="Arial" panose="020B0604020202020204" pitchFamily="34" charset="0"/>
                <a:cs typeface="Arial" panose="020B0604020202020204" pitchFamily="34" charset="0"/>
              </a:rPr>
              <a:t>A sponsor may transfer responsibility for any or all of the obligations set forth in this part to a contract research organization</a:t>
            </a:r>
          </a:p>
          <a:p>
            <a:pPr>
              <a:lnSpc>
                <a:spcPct val="90000"/>
              </a:lnSpc>
            </a:pPr>
            <a:r>
              <a:rPr lang="en-US" b="1" i="0" dirty="0">
                <a:effectLst/>
                <a:latin typeface="Arial" panose="020B0604020202020204" pitchFamily="34" charset="0"/>
                <a:cs typeface="Arial" panose="020B0604020202020204" pitchFamily="34" charset="0"/>
              </a:rPr>
              <a:t>Any such transfer shall be described in writing. If not all obligations are transferred, the writing is required to describe each of the obligations being assumed by the contract research organization</a:t>
            </a:r>
          </a:p>
          <a:p>
            <a:pPr>
              <a:lnSpc>
                <a:spcPct val="90000"/>
              </a:lnSpc>
            </a:pPr>
            <a:r>
              <a:rPr lang="en-US" b="1" i="0" dirty="0">
                <a:effectLst/>
                <a:latin typeface="Arial" panose="020B0604020202020204" pitchFamily="34" charset="0"/>
                <a:cs typeface="Arial" panose="020B0604020202020204" pitchFamily="34" charset="0"/>
              </a:rPr>
              <a:t>If all obligations are transferred, a general statement that all obligations have been transferred is acceptable</a:t>
            </a:r>
          </a:p>
          <a:p>
            <a:pPr>
              <a:lnSpc>
                <a:spcPct val="90000"/>
              </a:lnSpc>
            </a:pPr>
            <a:r>
              <a:rPr lang="en-US" b="1" i="0" dirty="0">
                <a:effectLst/>
                <a:latin typeface="Arial" panose="020B0604020202020204" pitchFamily="34" charset="0"/>
                <a:cs typeface="Arial" panose="020B0604020202020204" pitchFamily="34" charset="0"/>
              </a:rPr>
              <a:t>Any obligation not covered by the written description shall be deemed not to have been transferred</a:t>
            </a:r>
          </a:p>
          <a:p>
            <a:pPr>
              <a:lnSpc>
                <a:spcPct val="90000"/>
              </a:lnSpc>
            </a:pPr>
            <a:r>
              <a:rPr lang="en-US" b="1" i="0" dirty="0">
                <a:effectLst/>
                <a:latin typeface="Arial" panose="020B0604020202020204" pitchFamily="34" charset="0"/>
                <a:cs typeface="Arial" panose="020B0604020202020204" pitchFamily="34" charset="0"/>
              </a:rPr>
              <a:t>A contract research organization that assumes any obligation of a sponsor shall comply with the specific regulations and shall be subject to the same regulatory action as a sponsor for failure to comply with any obligation assumed under these regulations</a:t>
            </a:r>
            <a:endParaRPr lang="en-US" dirty="0">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261553897"/>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9A7B18-D721-4D4A-88A9-EB58BF541448}"/>
              </a:ext>
            </a:extLst>
          </p:cNvPr>
          <p:cNvSpPr>
            <a:spLocks noGrp="1"/>
          </p:cNvSpPr>
          <p:nvPr>
            <p:ph type="title"/>
          </p:nvPr>
        </p:nvSpPr>
        <p:spPr>
          <a:xfrm>
            <a:off x="345233" y="1382486"/>
            <a:ext cx="3854829" cy="4093028"/>
          </a:xfrm>
        </p:spPr>
        <p:txBody>
          <a:bodyPr anchor="ctr">
            <a:normAutofit/>
          </a:bodyPr>
          <a:lstStyle/>
          <a:p>
            <a:r>
              <a:rPr lang="en-US" b="1" dirty="0">
                <a:latin typeface="Arial" panose="020B0604020202020204" pitchFamily="34" charset="0"/>
                <a:cs typeface="Arial" panose="020B0604020202020204" pitchFamily="34" charset="0"/>
              </a:rPr>
              <a:t>Investigator</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22F6EE20-CBB7-D906-4EC3-08B687619C4A}"/>
              </a:ext>
            </a:extLst>
          </p:cNvPr>
          <p:cNvGraphicFramePr>
            <a:graphicFrameLocks noGrp="1"/>
          </p:cNvGraphicFramePr>
          <p:nvPr>
            <p:ph idx="1"/>
            <p:extLst>
              <p:ext uri="{D42A27DB-BD31-4B8C-83A1-F6EECF244321}">
                <p14:modId xmlns:p14="http://schemas.microsoft.com/office/powerpoint/2010/main" val="2377442193"/>
              </p:ext>
            </p:extLst>
          </p:nvPr>
        </p:nvGraphicFramePr>
        <p:xfrm>
          <a:off x="4963885" y="9331"/>
          <a:ext cx="6581471" cy="6857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8604180"/>
      </p:ext>
    </p:extLst>
  </p:cSld>
  <p:clrMapOvr>
    <a:masterClrMapping/>
  </p:clrMapOvr>
  <p:transition spd="slow">
    <p:cover/>
  </p:transition>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E38F27-E087-4511-8F74-E352DFBF60E1}"/>
              </a:ext>
            </a:extLst>
          </p:cNvPr>
          <p:cNvSpPr>
            <a:spLocks noGrp="1"/>
          </p:cNvSpPr>
          <p:nvPr>
            <p:ph type="title"/>
          </p:nvPr>
        </p:nvSpPr>
        <p:spPr>
          <a:xfrm>
            <a:off x="149294" y="1179151"/>
            <a:ext cx="4195302" cy="4463889"/>
          </a:xfrm>
        </p:spPr>
        <p:txBody>
          <a:bodyPr anchor="ctr">
            <a:normAutofit/>
          </a:bodyPr>
          <a:lstStyle/>
          <a:p>
            <a:r>
              <a:rPr lang="en-US" b="1" i="0" dirty="0">
                <a:effectLst/>
                <a:latin typeface="Arial" panose="020B0604020202020204" pitchFamily="34" charset="0"/>
                <a:cs typeface="Arial" panose="020B0604020202020204" pitchFamily="34" charset="0"/>
              </a:rPr>
              <a:t>Selecting Investigators and Monitors</a:t>
            </a:r>
            <a:endParaRPr lang="en-US"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1C0B032-D3EE-4A11-9E71-D8F64E35B39F}"/>
              </a:ext>
            </a:extLst>
          </p:cNvPr>
          <p:cNvSpPr>
            <a:spLocks noGrp="1"/>
          </p:cNvSpPr>
          <p:nvPr>
            <p:ph idx="1"/>
          </p:nvPr>
        </p:nvSpPr>
        <p:spPr>
          <a:xfrm>
            <a:off x="4978918" y="640861"/>
            <a:ext cx="6341016" cy="6217137"/>
          </a:xfrm>
        </p:spPr>
        <p:txBody>
          <a:bodyPr anchor="ctr">
            <a:normAutofit/>
          </a:bodyPr>
          <a:lstStyle/>
          <a:p>
            <a:pPr>
              <a:lnSpc>
                <a:spcPct val="90000"/>
              </a:lnSpc>
            </a:pPr>
            <a:r>
              <a:rPr lang="en-US" b="1" i="0" dirty="0">
                <a:effectLst/>
                <a:latin typeface="Arial" panose="020B0604020202020204" pitchFamily="34" charset="0"/>
                <a:cs typeface="Arial" panose="020B0604020202020204" pitchFamily="34" charset="0"/>
              </a:rPr>
              <a:t> A commitment by the investigator that, for an investigation subject to an institutional review requirement under part 56, an IRB that complies with the requirements of that part will be responsible for the initial and continuing review and approval of the clinical investigation and that the investigator will promptly report to the IRB all changes in the research activity and all unanticipated problems involving risks to human subjects or others, and will not make any changes in the research without IRB approval, except where necessary to eliminate apparent immediate hazards to the human subjects</a:t>
            </a:r>
          </a:p>
          <a:p>
            <a:pPr>
              <a:lnSpc>
                <a:spcPct val="90000"/>
              </a:lnSpc>
            </a:pPr>
            <a:endParaRPr lang="en-US" b="1" i="0" dirty="0">
              <a:effectLst/>
              <a:latin typeface="Arial" panose="020B0604020202020204" pitchFamily="34" charset="0"/>
              <a:cs typeface="Arial" panose="020B0604020202020204" pitchFamily="34" charset="0"/>
            </a:endParaRPr>
          </a:p>
          <a:p>
            <a:pPr>
              <a:lnSpc>
                <a:spcPct val="90000"/>
              </a:lnSpc>
            </a:pPr>
            <a:r>
              <a:rPr lang="en-US" b="1" i="0" dirty="0">
                <a:effectLst/>
                <a:latin typeface="Arial" panose="020B0604020202020204" pitchFamily="34" charset="0"/>
                <a:cs typeface="Arial" panose="020B0604020202020204" pitchFamily="34" charset="0"/>
              </a:rPr>
              <a:t>A list of the names of the </a:t>
            </a:r>
            <a:r>
              <a:rPr lang="en-US" b="1" i="0" dirty="0" err="1">
                <a:effectLst/>
                <a:latin typeface="Arial" panose="020B0604020202020204" pitchFamily="34" charset="0"/>
                <a:cs typeface="Arial" panose="020B0604020202020204" pitchFamily="34" charset="0"/>
              </a:rPr>
              <a:t>subinvestigators</a:t>
            </a:r>
            <a:r>
              <a:rPr lang="en-US" b="1" i="0" dirty="0">
                <a:effectLst/>
                <a:latin typeface="Arial" panose="020B0604020202020204" pitchFamily="34" charset="0"/>
                <a:cs typeface="Arial" panose="020B0604020202020204" pitchFamily="34" charset="0"/>
              </a:rPr>
              <a:t> (e.g., research fellows, residents) who will be assisting the investigator in the conduct of the investigation(s)</a:t>
            </a:r>
          </a:p>
          <a:p>
            <a:pPr marL="0" indent="0">
              <a:lnSpc>
                <a:spcPct val="90000"/>
              </a:lnSpc>
              <a:buNone/>
            </a:pPr>
            <a:endParaRPr lang="en-US" b="1" i="0" dirty="0">
              <a:effectLst/>
              <a:latin typeface="Arial" panose="020B0604020202020204" pitchFamily="34" charset="0"/>
              <a:cs typeface="Arial" panose="020B0604020202020204" pitchFamily="34" charset="0"/>
            </a:endParaRPr>
          </a:p>
          <a:p>
            <a:pPr>
              <a:lnSpc>
                <a:spcPct val="90000"/>
              </a:lnSpc>
            </a:pPr>
            <a:r>
              <a:rPr lang="en-US" b="1" i="0" dirty="0">
                <a:effectLst/>
                <a:latin typeface="Arial" panose="020B0604020202020204" pitchFamily="34" charset="0"/>
                <a:cs typeface="Arial" panose="020B0604020202020204" pitchFamily="34" charset="0"/>
              </a:rPr>
              <a:t>A curriculum vitae or other statement of qualifications of the investigator showing the education, training, and experience that qualifies the investigator as an expert in the clinical investigation of the drug for the use under investigation</a:t>
            </a:r>
          </a:p>
          <a:p>
            <a:pPr>
              <a:lnSpc>
                <a:spcPct val="90000"/>
              </a:lnSpc>
            </a:pPr>
            <a:endParaRPr lang="en-US" dirty="0">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483216477"/>
      </p:ext>
    </p:extLst>
  </p:cSld>
  <p:clrMapOvr>
    <a:masterClrMapping/>
  </p:clrMapOvr>
  <p:transition spd="slow">
    <p:cover/>
  </p:transition>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66B087-75E9-4BC6-B4EC-78CFFAB31370}"/>
              </a:ext>
            </a:extLst>
          </p:cNvPr>
          <p:cNvSpPr>
            <a:spLocks noGrp="1"/>
          </p:cNvSpPr>
          <p:nvPr>
            <p:ph type="title"/>
          </p:nvPr>
        </p:nvSpPr>
        <p:spPr>
          <a:xfrm>
            <a:off x="149291" y="1382486"/>
            <a:ext cx="4050772" cy="4093028"/>
          </a:xfrm>
        </p:spPr>
        <p:txBody>
          <a:bodyPr anchor="ctr">
            <a:normAutofit/>
          </a:bodyPr>
          <a:lstStyle/>
          <a:p>
            <a:r>
              <a:rPr lang="en-US" b="1" i="0" dirty="0">
                <a:effectLst/>
                <a:latin typeface="Arial" panose="020B0604020202020204" pitchFamily="34" charset="0"/>
                <a:cs typeface="Arial" panose="020B0604020202020204" pitchFamily="34" charset="0"/>
              </a:rPr>
              <a:t>Review of </a:t>
            </a:r>
            <a:r>
              <a:rPr lang="en-US" b="1" dirty="0">
                <a:latin typeface="Arial" panose="020B0604020202020204" pitchFamily="34" charset="0"/>
                <a:cs typeface="Arial" panose="020B0604020202020204" pitchFamily="34" charset="0"/>
              </a:rPr>
              <a:t>O</a:t>
            </a:r>
            <a:r>
              <a:rPr lang="en-US" b="1" i="0" dirty="0">
                <a:effectLst/>
                <a:latin typeface="Arial" panose="020B0604020202020204" pitchFamily="34" charset="0"/>
                <a:cs typeface="Arial" panose="020B0604020202020204" pitchFamily="34" charset="0"/>
              </a:rPr>
              <a:t>ngoing </a:t>
            </a:r>
            <a:r>
              <a:rPr lang="en-US" b="1" dirty="0">
                <a:latin typeface="Arial" panose="020B0604020202020204" pitchFamily="34" charset="0"/>
                <a:cs typeface="Arial" panose="020B0604020202020204" pitchFamily="34" charset="0"/>
              </a:rPr>
              <a:t>I</a:t>
            </a:r>
            <a:r>
              <a:rPr lang="en-US" b="1" i="0" dirty="0">
                <a:effectLst/>
                <a:latin typeface="Arial" panose="020B0604020202020204" pitchFamily="34" charset="0"/>
                <a:cs typeface="Arial" panose="020B0604020202020204" pitchFamily="34" charset="0"/>
              </a:rPr>
              <a:t>nvestigations</a:t>
            </a:r>
            <a:endParaRPr lang="en-US" b="1"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DAB62E7C-CD33-B2C6-FBC6-9DAD8FA145CF}"/>
              </a:ext>
            </a:extLst>
          </p:cNvPr>
          <p:cNvGraphicFramePr>
            <a:graphicFrameLocks noGrp="1"/>
          </p:cNvGraphicFramePr>
          <p:nvPr>
            <p:ph idx="1"/>
            <p:extLst>
              <p:ext uri="{D42A27DB-BD31-4B8C-83A1-F6EECF244321}">
                <p14:modId xmlns:p14="http://schemas.microsoft.com/office/powerpoint/2010/main" val="2192445001"/>
              </p:ext>
            </p:extLst>
          </p:nvPr>
        </p:nvGraphicFramePr>
        <p:xfrm>
          <a:off x="4200062" y="8468"/>
          <a:ext cx="7991937"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0707846"/>
      </p:ext>
    </p:extLst>
  </p:cSld>
  <p:clrMapOvr>
    <a:masterClrMapping/>
  </p:clrMapOvr>
  <p:transition spd="slow">
    <p:cover/>
  </p:transition>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BFF1DB3-8F64-46BC-80B3-60993473D100}"/>
              </a:ext>
            </a:extLst>
          </p:cNvPr>
          <p:cNvSpPr>
            <a:spLocks noGrp="1"/>
          </p:cNvSpPr>
          <p:nvPr>
            <p:ph idx="1"/>
          </p:nvPr>
        </p:nvSpPr>
        <p:spPr>
          <a:xfrm>
            <a:off x="1507067" y="4050833"/>
            <a:ext cx="7766936" cy="1096899"/>
          </a:xfrm>
        </p:spPr>
        <p:txBody>
          <a:bodyPr vert="horz" lIns="91440" tIns="45720" rIns="91440" bIns="45720" rtlCol="0" anchor="t">
            <a:normAutofit/>
          </a:bodyPr>
          <a:lstStyle/>
          <a:p>
            <a:pPr marL="0" indent="0" algn="ctr">
              <a:buNone/>
            </a:pPr>
            <a:r>
              <a:rPr lang="en-US" sz="3200" b="1" dirty="0">
                <a:solidFill>
                  <a:schemeClr val="tx1"/>
                </a:solidFill>
                <a:latin typeface="Arial" panose="020B0604020202020204" pitchFamily="34" charset="0"/>
                <a:cs typeface="Arial" panose="020B0604020202020204" pitchFamily="34" charset="0"/>
              </a:rPr>
              <a:t>Sessions 9 and 10</a:t>
            </a:r>
          </a:p>
        </p:txBody>
      </p:sp>
      <p:sp>
        <p:nvSpPr>
          <p:cNvPr id="2" name="Title 1">
            <a:extLst>
              <a:ext uri="{FF2B5EF4-FFF2-40B4-BE49-F238E27FC236}">
                <a16:creationId xmlns:a16="http://schemas.microsoft.com/office/drawing/2014/main" id="{E61AA582-9587-4DE4-9660-39B737BC4ABA}"/>
              </a:ext>
            </a:extLst>
          </p:cNvPr>
          <p:cNvSpPr>
            <a:spLocks noGrp="1"/>
          </p:cNvSpPr>
          <p:nvPr>
            <p:ph type="title"/>
          </p:nvPr>
        </p:nvSpPr>
        <p:spPr>
          <a:xfrm>
            <a:off x="1507066" y="1971144"/>
            <a:ext cx="7555427" cy="1076855"/>
          </a:xfrm>
        </p:spPr>
        <p:txBody>
          <a:bodyPr vert="horz" lIns="91440" tIns="45720" rIns="91440" bIns="45720" rtlCol="0" anchor="b">
            <a:normAutofit fontScale="90000"/>
          </a:bodyPr>
          <a:lstStyle/>
          <a:p>
            <a:pPr algn="r"/>
            <a:r>
              <a:rPr lang="en-US" b="1" dirty="0">
                <a:latin typeface="Arial" panose="020B0604020202020204" pitchFamily="34" charset="0"/>
                <a:cs typeface="Arial" panose="020B0604020202020204" pitchFamily="34" charset="0"/>
              </a:rPr>
              <a:t>Recordkeeping and Record Retention</a:t>
            </a:r>
          </a:p>
        </p:txBody>
      </p:sp>
    </p:spTree>
    <p:extLst>
      <p:ext uri="{BB962C8B-B14F-4D97-AF65-F5344CB8AC3E}">
        <p14:creationId xmlns:p14="http://schemas.microsoft.com/office/powerpoint/2010/main" val="2531975848"/>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BFF1DB3-8F64-46BC-80B3-60993473D100}"/>
              </a:ext>
            </a:extLst>
          </p:cNvPr>
          <p:cNvSpPr>
            <a:spLocks noGrp="1"/>
          </p:cNvSpPr>
          <p:nvPr>
            <p:ph idx="1"/>
          </p:nvPr>
        </p:nvSpPr>
        <p:spPr>
          <a:xfrm>
            <a:off x="1507067" y="4050833"/>
            <a:ext cx="7766936" cy="1096899"/>
          </a:xfrm>
        </p:spPr>
        <p:txBody>
          <a:bodyPr vert="horz" lIns="91440" tIns="45720" rIns="91440" bIns="45720" rtlCol="0" anchor="t">
            <a:normAutofit/>
          </a:bodyPr>
          <a:lstStyle/>
          <a:p>
            <a:pPr marL="0" indent="0" algn="ctr">
              <a:buNone/>
            </a:pPr>
            <a:r>
              <a:rPr lang="en-US" sz="3200" b="1" dirty="0">
                <a:solidFill>
                  <a:schemeClr val="tx1"/>
                </a:solidFill>
                <a:latin typeface="Arial" panose="020B0604020202020204" pitchFamily="34" charset="0"/>
                <a:cs typeface="Arial" panose="020B0604020202020204" pitchFamily="34" charset="0"/>
              </a:rPr>
              <a:t>Session 17</a:t>
            </a:r>
          </a:p>
        </p:txBody>
      </p:sp>
      <p:sp>
        <p:nvSpPr>
          <p:cNvPr id="2" name="Title 1">
            <a:extLst>
              <a:ext uri="{FF2B5EF4-FFF2-40B4-BE49-F238E27FC236}">
                <a16:creationId xmlns:a16="http://schemas.microsoft.com/office/drawing/2014/main" id="{E61AA582-9587-4DE4-9660-39B737BC4ABA}"/>
              </a:ext>
            </a:extLst>
          </p:cNvPr>
          <p:cNvSpPr>
            <a:spLocks noGrp="1"/>
          </p:cNvSpPr>
          <p:nvPr>
            <p:ph type="title"/>
          </p:nvPr>
        </p:nvSpPr>
        <p:spPr>
          <a:xfrm>
            <a:off x="1075028" y="1971144"/>
            <a:ext cx="9106464" cy="1457856"/>
          </a:xfrm>
        </p:spPr>
        <p:txBody>
          <a:bodyPr vert="horz" lIns="91440" tIns="45720" rIns="91440" bIns="45720" rtlCol="0" anchor="b">
            <a:noAutofit/>
          </a:bodyPr>
          <a:lstStyle/>
          <a:p>
            <a:r>
              <a:rPr lang="en-US" b="1" dirty="0">
                <a:latin typeface="Arial" panose="020B0604020202020204" pitchFamily="34" charset="0"/>
                <a:cs typeface="Arial" panose="020B0604020202020204" pitchFamily="34" charset="0"/>
              </a:rPr>
              <a:t>Inspection of Sponsor’s Records and Reports</a:t>
            </a:r>
          </a:p>
        </p:txBody>
      </p:sp>
    </p:spTree>
    <p:extLst>
      <p:ext uri="{BB962C8B-B14F-4D97-AF65-F5344CB8AC3E}">
        <p14:creationId xmlns:p14="http://schemas.microsoft.com/office/powerpoint/2010/main" val="1818849361"/>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BFF1DB3-8F64-46BC-80B3-60993473D100}"/>
              </a:ext>
            </a:extLst>
          </p:cNvPr>
          <p:cNvSpPr>
            <a:spLocks noGrp="1"/>
          </p:cNvSpPr>
          <p:nvPr>
            <p:ph idx="1"/>
          </p:nvPr>
        </p:nvSpPr>
        <p:spPr>
          <a:xfrm>
            <a:off x="1507067" y="4050833"/>
            <a:ext cx="7766936" cy="1096899"/>
          </a:xfrm>
        </p:spPr>
        <p:txBody>
          <a:bodyPr vert="horz" lIns="91440" tIns="45720" rIns="91440" bIns="45720" rtlCol="0" anchor="t">
            <a:normAutofit/>
          </a:bodyPr>
          <a:lstStyle/>
          <a:p>
            <a:pPr marL="0" indent="0" algn="ctr">
              <a:buNone/>
            </a:pPr>
            <a:r>
              <a:rPr lang="en-US" sz="3200" b="1" dirty="0">
                <a:solidFill>
                  <a:schemeClr val="tx1"/>
                </a:solidFill>
                <a:latin typeface="Arial" panose="020B0604020202020204" pitchFamily="34" charset="0"/>
                <a:cs typeface="Arial" panose="020B0604020202020204" pitchFamily="34" charset="0"/>
              </a:rPr>
              <a:t>Session 11</a:t>
            </a:r>
          </a:p>
        </p:txBody>
      </p:sp>
      <p:sp>
        <p:nvSpPr>
          <p:cNvPr id="2" name="Title 1">
            <a:extLst>
              <a:ext uri="{FF2B5EF4-FFF2-40B4-BE49-F238E27FC236}">
                <a16:creationId xmlns:a16="http://schemas.microsoft.com/office/drawing/2014/main" id="{E61AA582-9587-4DE4-9660-39B737BC4ABA}"/>
              </a:ext>
            </a:extLst>
          </p:cNvPr>
          <p:cNvSpPr>
            <a:spLocks noGrp="1"/>
          </p:cNvSpPr>
          <p:nvPr>
            <p:ph type="title"/>
          </p:nvPr>
        </p:nvSpPr>
        <p:spPr>
          <a:xfrm>
            <a:off x="1075028" y="1971144"/>
            <a:ext cx="9106464" cy="1457856"/>
          </a:xfrm>
        </p:spPr>
        <p:txBody>
          <a:bodyPr vert="horz" lIns="91440" tIns="45720" rIns="91440" bIns="45720" rtlCol="0" anchor="b">
            <a:noAutofit/>
          </a:bodyPr>
          <a:lstStyle/>
          <a:p>
            <a:pPr algn="ctr"/>
            <a:r>
              <a:rPr lang="en-US" b="1" dirty="0">
                <a:latin typeface="Arial" panose="020B0604020202020204" pitchFamily="34" charset="0"/>
                <a:cs typeface="Arial" panose="020B0604020202020204" pitchFamily="34" charset="0"/>
              </a:rPr>
              <a:t>Disposition of Unused Supply of Investigational Drug</a:t>
            </a:r>
          </a:p>
        </p:txBody>
      </p:sp>
    </p:spTree>
    <p:extLst>
      <p:ext uri="{BB962C8B-B14F-4D97-AF65-F5344CB8AC3E}">
        <p14:creationId xmlns:p14="http://schemas.microsoft.com/office/powerpoint/2010/main" val="2915116659"/>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2A783-D97C-407F-A404-213E314DD6C5}"/>
              </a:ext>
            </a:extLst>
          </p:cNvPr>
          <p:cNvSpPr>
            <a:spLocks noGrp="1"/>
          </p:cNvSpPr>
          <p:nvPr>
            <p:ph type="title"/>
          </p:nvPr>
        </p:nvSpPr>
        <p:spPr>
          <a:xfrm>
            <a:off x="687273" y="140677"/>
            <a:ext cx="8596668" cy="625231"/>
          </a:xfrm>
        </p:spPr>
        <p:txBody>
          <a:bodyPr>
            <a:noAutofit/>
          </a:bodyPr>
          <a:lstStyle/>
          <a:p>
            <a:r>
              <a:rPr lang="en-US" b="1" dirty="0">
                <a:latin typeface="Arial" panose="020B0604020202020204" pitchFamily="34" charset="0"/>
                <a:cs typeface="Arial" panose="020B0604020202020204" pitchFamily="34" charset="0"/>
              </a:rPr>
              <a:t>Disqualification of an Investigator</a:t>
            </a:r>
          </a:p>
        </p:txBody>
      </p:sp>
      <p:sp>
        <p:nvSpPr>
          <p:cNvPr id="3" name="Content Placeholder 2">
            <a:extLst>
              <a:ext uri="{FF2B5EF4-FFF2-40B4-BE49-F238E27FC236}">
                <a16:creationId xmlns:a16="http://schemas.microsoft.com/office/drawing/2014/main" id="{D4F7524C-CE7D-4D2D-B8BE-7750E641842E}"/>
              </a:ext>
            </a:extLst>
          </p:cNvPr>
          <p:cNvSpPr>
            <a:spLocks noGrp="1"/>
          </p:cNvSpPr>
          <p:nvPr>
            <p:ph idx="1"/>
          </p:nvPr>
        </p:nvSpPr>
        <p:spPr>
          <a:xfrm>
            <a:off x="567919" y="992554"/>
            <a:ext cx="8596668" cy="5412153"/>
          </a:xfrm>
        </p:spPr>
        <p:txBody>
          <a:bodyPr>
            <a:noAutofit/>
          </a:bodyPr>
          <a:lstStyle/>
          <a:p>
            <a:r>
              <a:rPr lang="en-US" b="1" i="0" dirty="0">
                <a:solidFill>
                  <a:schemeClr val="tx1"/>
                </a:solidFill>
                <a:effectLst/>
                <a:latin typeface="Arial" panose="020B0604020202020204" pitchFamily="34" charset="0"/>
                <a:cs typeface="Arial" panose="020B0604020202020204" pitchFamily="34" charset="0"/>
              </a:rPr>
              <a:t>(a) If FDA has information indicating that an investigator (including a sponsor-investigator) has repeatedly or deliberately failed to comply with the requirements of this part, part 50 or part 56 of this chapter, or has repeatedly or deliberately submitted to FDA or to the sponsor false information in any required report, the Center for Drug Evaluation and Research or the Center for Biologics Evaluation and Research will furnish the investigator written notice of the matter complained of and offer the investigator an opportunity to explain the matter in writing, or, at the option of the investigator, in an informal conference</a:t>
            </a:r>
          </a:p>
          <a:p>
            <a:r>
              <a:rPr lang="en-US" b="1" i="0" dirty="0">
                <a:solidFill>
                  <a:schemeClr val="tx1"/>
                </a:solidFill>
                <a:effectLst/>
                <a:latin typeface="Arial" panose="020B0604020202020204" pitchFamily="34" charset="0"/>
                <a:cs typeface="Arial" panose="020B0604020202020204" pitchFamily="34" charset="0"/>
              </a:rPr>
              <a:t> If an explanation is offered and accepted by the applicable Center, the Center will discontinue the disqualification proceeding. If an explanation is offered but not accepted by the applicable Center, the investigator will be given an opportunity for a regulatory hearing under part 16 of this chapter on the question of whether the investigator is eligible to receive test articles under this part and eligible to conduct any clinical investigation that supports an application for a research or marketing permit for products regulated by FDA</a:t>
            </a:r>
            <a:endParaRPr lang="en-US"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1207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AA6B6-E0EC-4040-A1AA-3EC9CFA79D88}"/>
              </a:ext>
            </a:extLst>
          </p:cNvPr>
          <p:cNvSpPr>
            <a:spLocks noGrp="1"/>
          </p:cNvSpPr>
          <p:nvPr>
            <p:ph type="title"/>
          </p:nvPr>
        </p:nvSpPr>
        <p:spPr>
          <a:xfrm>
            <a:off x="677334" y="0"/>
            <a:ext cx="8596668" cy="640862"/>
          </a:xfrm>
        </p:spPr>
        <p:txBody>
          <a:bodyPr/>
          <a:lstStyle/>
          <a:p>
            <a:r>
              <a:rPr lang="en-US" b="1" dirty="0">
                <a:latin typeface="Calibri" panose="020F0502020204030204" pitchFamily="34" charset="0"/>
                <a:cs typeface="Calibri" panose="020F0502020204030204" pitchFamily="34" charset="0"/>
              </a:rPr>
              <a:t>Disqualification of an Investigator</a:t>
            </a:r>
            <a:endParaRPr lang="en-US" dirty="0"/>
          </a:p>
        </p:txBody>
      </p:sp>
      <p:sp>
        <p:nvSpPr>
          <p:cNvPr id="3" name="Content Placeholder 2">
            <a:extLst>
              <a:ext uri="{FF2B5EF4-FFF2-40B4-BE49-F238E27FC236}">
                <a16:creationId xmlns:a16="http://schemas.microsoft.com/office/drawing/2014/main" id="{BF366F64-B3AF-40DE-90BF-5B4BF7B9161C}"/>
              </a:ext>
            </a:extLst>
          </p:cNvPr>
          <p:cNvSpPr>
            <a:spLocks noGrp="1"/>
          </p:cNvSpPr>
          <p:nvPr>
            <p:ph idx="1"/>
          </p:nvPr>
        </p:nvSpPr>
        <p:spPr>
          <a:xfrm>
            <a:off x="513211" y="812799"/>
            <a:ext cx="8596668" cy="6045201"/>
          </a:xfrm>
        </p:spPr>
        <p:txBody>
          <a:bodyPr>
            <a:noAutofit/>
          </a:bodyPr>
          <a:lstStyle/>
          <a:p>
            <a:r>
              <a:rPr lang="en-US" sz="2000" b="1" i="0" dirty="0">
                <a:solidFill>
                  <a:schemeClr val="tx1"/>
                </a:solidFill>
                <a:effectLst/>
                <a:latin typeface="Calibri" panose="020F0502020204030204" pitchFamily="34" charset="0"/>
                <a:cs typeface="Calibri" panose="020F0502020204030204" pitchFamily="34" charset="0"/>
              </a:rPr>
              <a:t>(b) After evaluating all available information, including any explanation presented by the investigator, if the Commissioner determines that the investigator has repeatedly or deliberately failed to comply with the requirements of this part, part 50 or part 56 of this chapter, or has repeatedly or deliberately submitted to FDA or to the sponsor false information in any required report, the Commissioner will notify the investigator, the sponsor of any investigation in which the investigator has been named as a participant, and the reviewing institutional review boards (IRBs) that the investigator is not eligible to receive test articles under this part</a:t>
            </a:r>
          </a:p>
          <a:p>
            <a:r>
              <a:rPr lang="en-US" sz="2000" b="1" i="0" dirty="0">
                <a:solidFill>
                  <a:schemeClr val="tx1"/>
                </a:solidFill>
                <a:effectLst/>
                <a:latin typeface="Calibri" panose="020F0502020204030204" pitchFamily="34" charset="0"/>
                <a:cs typeface="Calibri" panose="020F0502020204030204" pitchFamily="34" charset="0"/>
              </a:rPr>
              <a:t>The notification to the investigator, sponsor, and IRBs will provide a statement of the basis for such determination. The notification also will explain that an investigator determined to be ineligible to receive test articles under this part will be ineligible to conduct any clinical investigation that supports an application for a research or marketing permit for products regulated by FDA, including drugs, biologics, devices, new animal drugs, foods, including dietary supplements, that bear a nutrient content claim or a health claim, infant formulas, food and color additives, and tobacco products</a:t>
            </a:r>
            <a:endParaRPr lang="en-US" sz="20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37597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Content Placeholder 9" descr="A picture containing icon&#10;&#10;Description automatically generated">
            <a:extLst>
              <a:ext uri="{FF2B5EF4-FFF2-40B4-BE49-F238E27FC236}">
                <a16:creationId xmlns:a16="http://schemas.microsoft.com/office/drawing/2014/main" id="{8CA7B957-0517-4CC3-BBD8-B23FAD8D3C1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420427" y="950761"/>
            <a:ext cx="7211824" cy="4956477"/>
          </a:xfrm>
          <a:prstGeom prst="rect">
            <a:avLst/>
          </a:prstGeom>
        </p:spPr>
      </p:pic>
    </p:spTree>
    <p:extLst>
      <p:ext uri="{BB962C8B-B14F-4D97-AF65-F5344CB8AC3E}">
        <p14:creationId xmlns:p14="http://schemas.microsoft.com/office/powerpoint/2010/main" val="2108892639"/>
      </p:ext>
    </p:extLst>
  </p:cSld>
  <p:clrMapOvr>
    <a:masterClrMapping/>
  </p:clrMapOvr>
  <p:transition spd="slow">
    <p:cove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DE12F-2307-4E96-AD5C-8E468BC1DDA3}"/>
              </a:ext>
            </a:extLst>
          </p:cNvPr>
          <p:cNvSpPr>
            <a:spLocks noGrp="1"/>
          </p:cNvSpPr>
          <p:nvPr>
            <p:ph type="title"/>
          </p:nvPr>
        </p:nvSpPr>
        <p:spPr>
          <a:xfrm>
            <a:off x="677334" y="609600"/>
            <a:ext cx="8596668" cy="1656522"/>
          </a:xfrm>
        </p:spPr>
        <p:txBody>
          <a:bodyPr>
            <a:noAutofit/>
          </a:bodyPr>
          <a:lstStyle/>
          <a:p>
            <a:r>
              <a:rPr lang="en-US" b="1" dirty="0">
                <a:latin typeface="Arial" panose="020B0604020202020204" pitchFamily="34" charset="0"/>
                <a:cs typeface="Arial" panose="020B0604020202020204" pitchFamily="34" charset="0"/>
              </a:rPr>
              <a:t>Per CFRs, information amendments to an IND by the sponsor should be submitted not more than every ___ days to the FDA</a:t>
            </a:r>
          </a:p>
        </p:txBody>
      </p:sp>
      <p:sp>
        <p:nvSpPr>
          <p:cNvPr id="3" name="Content Placeholder 2">
            <a:extLst>
              <a:ext uri="{FF2B5EF4-FFF2-40B4-BE49-F238E27FC236}">
                <a16:creationId xmlns:a16="http://schemas.microsoft.com/office/drawing/2014/main" id="{7BEB67AC-D1DA-4EA1-90AE-EEE7341F117C}"/>
              </a:ext>
            </a:extLst>
          </p:cNvPr>
          <p:cNvSpPr>
            <a:spLocks noGrp="1"/>
          </p:cNvSpPr>
          <p:nvPr>
            <p:ph idx="1"/>
          </p:nvPr>
        </p:nvSpPr>
        <p:spPr>
          <a:xfrm>
            <a:off x="677334" y="3061253"/>
            <a:ext cx="8596668" cy="2612362"/>
          </a:xfrm>
        </p:spPr>
        <p:txBody>
          <a:bodyPr>
            <a:noAutofit/>
          </a:bodyPr>
          <a:lstStyle/>
          <a:p>
            <a:pPr marL="0" indent="0">
              <a:buNone/>
            </a:pPr>
            <a:r>
              <a:rPr lang="en-US" sz="1600" b="1" dirty="0">
                <a:latin typeface="Arial" panose="020B0604020202020204" pitchFamily="34" charset="0"/>
                <a:cs typeface="Arial" panose="020B0604020202020204" pitchFamily="34" charset="0"/>
              </a:rPr>
              <a:t>A.	7</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B.	15 </a:t>
            </a:r>
          </a:p>
          <a:p>
            <a:pPr marL="457200" indent="-457200">
              <a:buAutoNum type="alphaUcPeriod"/>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C.	30 </a:t>
            </a:r>
          </a:p>
          <a:p>
            <a:pPr marL="457200" indent="-457200">
              <a:buAutoNum type="alphaUcPeriod" startAt="2"/>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D.	60 </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E.	90</a:t>
            </a:r>
            <a:endParaRPr lang="en-US" sz="1600" dirty="0">
              <a:latin typeface="Arial" panose="020B0604020202020204" pitchFamily="34" charset="0"/>
              <a:cs typeface="Arial" panose="020B0604020202020204" pitchFamily="34" charset="0"/>
            </a:endParaRPr>
          </a:p>
        </p:txBody>
      </p:sp>
      <p:pic>
        <p:nvPicPr>
          <p:cNvPr id="5" name="Picture 4" descr="Icon&#10;&#10;Description automatically generated">
            <a:extLst>
              <a:ext uri="{FF2B5EF4-FFF2-40B4-BE49-F238E27FC236}">
                <a16:creationId xmlns:a16="http://schemas.microsoft.com/office/drawing/2014/main" id="{1660B3C7-D406-47D4-A24A-AEDA3D81567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900061" y="4284421"/>
            <a:ext cx="779398" cy="692798"/>
          </a:xfrm>
          <a:prstGeom prst="rect">
            <a:avLst/>
          </a:prstGeom>
        </p:spPr>
      </p:pic>
    </p:spTree>
    <p:extLst>
      <p:ext uri="{BB962C8B-B14F-4D97-AF65-F5344CB8AC3E}">
        <p14:creationId xmlns:p14="http://schemas.microsoft.com/office/powerpoint/2010/main" val="1828367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ppt_w</p:attrName>
                                        </p:attrNameLst>
                                      </p:cBhvr>
                                      <p:tavLst>
                                        <p:tav tm="0" fmla="#ppt_w*sin(2.5*pi*$)">
                                          <p:val>
                                            <p:fltVal val="0"/>
                                          </p:val>
                                        </p:tav>
                                        <p:tav tm="100000">
                                          <p:val>
                                            <p:fltVal val="1"/>
                                          </p:val>
                                        </p:tav>
                                      </p:tavLst>
                                    </p:anim>
                                    <p:anim calcmode="lin" valueType="num">
                                      <p:cBhvr>
                                        <p:cTn id="16"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2000"/>
                                        <p:tgtEl>
                                          <p:spTgt spid="5"/>
                                        </p:tgtEl>
                                      </p:cBhvr>
                                    </p:animEffect>
                                    <p:anim calcmode="lin" valueType="num">
                                      <p:cBhvr>
                                        <p:cTn id="22" dur="2000" fill="hold"/>
                                        <p:tgtEl>
                                          <p:spTgt spid="5"/>
                                        </p:tgtEl>
                                        <p:attrNameLst>
                                          <p:attrName>ppt_w</p:attrName>
                                        </p:attrNameLst>
                                      </p:cBhvr>
                                      <p:tavLst>
                                        <p:tav tm="0" fmla="#ppt_w*sin(2.5*pi*$)">
                                          <p:val>
                                            <p:fltVal val="0"/>
                                          </p:val>
                                        </p:tav>
                                        <p:tav tm="100000">
                                          <p:val>
                                            <p:fltVal val="1"/>
                                          </p:val>
                                        </p:tav>
                                      </p:tavLst>
                                    </p:anim>
                                    <p:anim calcmode="lin" valueType="num">
                                      <p:cBhvr>
                                        <p:cTn id="23"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DE12F-2307-4E96-AD5C-8E468BC1DDA3}"/>
              </a:ext>
            </a:extLst>
          </p:cNvPr>
          <p:cNvSpPr>
            <a:spLocks noGrp="1"/>
          </p:cNvSpPr>
          <p:nvPr>
            <p:ph type="title"/>
          </p:nvPr>
        </p:nvSpPr>
        <p:spPr>
          <a:xfrm>
            <a:off x="677334" y="609600"/>
            <a:ext cx="8596668" cy="1656522"/>
          </a:xfrm>
        </p:spPr>
        <p:txBody>
          <a:bodyPr>
            <a:noAutofit/>
          </a:bodyPr>
          <a:lstStyle/>
          <a:p>
            <a:r>
              <a:rPr lang="en-US" b="1" dirty="0">
                <a:latin typeface="Arial" panose="020B0604020202020204" pitchFamily="34" charset="0"/>
                <a:cs typeface="Arial" panose="020B0604020202020204" pitchFamily="34" charset="0"/>
              </a:rPr>
              <a:t>The sponsor must notify the FDA and all participating investigators of a qualified IND safety report no later than ___ calendar days </a:t>
            </a:r>
          </a:p>
        </p:txBody>
      </p:sp>
      <p:sp>
        <p:nvSpPr>
          <p:cNvPr id="3" name="Content Placeholder 2">
            <a:extLst>
              <a:ext uri="{FF2B5EF4-FFF2-40B4-BE49-F238E27FC236}">
                <a16:creationId xmlns:a16="http://schemas.microsoft.com/office/drawing/2014/main" id="{7BEB67AC-D1DA-4EA1-90AE-EEE7341F117C}"/>
              </a:ext>
            </a:extLst>
          </p:cNvPr>
          <p:cNvSpPr>
            <a:spLocks noGrp="1"/>
          </p:cNvSpPr>
          <p:nvPr>
            <p:ph idx="1"/>
          </p:nvPr>
        </p:nvSpPr>
        <p:spPr>
          <a:xfrm>
            <a:off x="518308" y="2888974"/>
            <a:ext cx="8596668" cy="3429000"/>
          </a:xfrm>
        </p:spPr>
        <p:txBody>
          <a:bodyPr>
            <a:normAutofit/>
          </a:bodyPr>
          <a:lstStyle/>
          <a:p>
            <a:pPr marL="0" indent="0">
              <a:buNone/>
            </a:pPr>
            <a:r>
              <a:rPr lang="en-US" sz="1600" b="1" dirty="0">
                <a:latin typeface="Arial" panose="020B0604020202020204" pitchFamily="34" charset="0"/>
                <a:cs typeface="Arial" panose="020B0604020202020204" pitchFamily="34" charset="0"/>
              </a:rPr>
              <a:t>A.	7</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B.	15 </a:t>
            </a:r>
          </a:p>
          <a:p>
            <a:pPr marL="457200" indent="-457200">
              <a:buAutoNum type="alphaUcPeriod"/>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C.	30 </a:t>
            </a:r>
          </a:p>
          <a:p>
            <a:pPr marL="457200" indent="-457200">
              <a:buAutoNum type="alphaUcPeriod" startAt="2"/>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D.	60 </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E.	90</a:t>
            </a:r>
            <a:endParaRPr lang="en-US" sz="1600" dirty="0">
              <a:latin typeface="Arial" panose="020B0604020202020204" pitchFamily="34" charset="0"/>
              <a:cs typeface="Arial" panose="020B0604020202020204" pitchFamily="34" charset="0"/>
            </a:endParaRPr>
          </a:p>
        </p:txBody>
      </p:sp>
      <p:pic>
        <p:nvPicPr>
          <p:cNvPr id="4" name="Picture 3" descr="Icon&#10;&#10;Description automatically generated">
            <a:extLst>
              <a:ext uri="{FF2B5EF4-FFF2-40B4-BE49-F238E27FC236}">
                <a16:creationId xmlns:a16="http://schemas.microsoft.com/office/drawing/2014/main" id="{C0B04ABE-33F8-4A9D-A4F8-C7FC34DA513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601887" y="3429000"/>
            <a:ext cx="779398" cy="692798"/>
          </a:xfrm>
          <a:prstGeom prst="rect">
            <a:avLst/>
          </a:prstGeom>
        </p:spPr>
      </p:pic>
    </p:spTree>
    <p:extLst>
      <p:ext uri="{BB962C8B-B14F-4D97-AF65-F5344CB8AC3E}">
        <p14:creationId xmlns:p14="http://schemas.microsoft.com/office/powerpoint/2010/main" val="1378976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9" name="Straight Connector 28">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0"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2" name="Isosceles Triangle 31">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Isosceles Triangle 35">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Isosceles Triangle 36">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9" name="Rectangle 38">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1C70CC9-E670-4754-A0AB-E942285F5675}"/>
              </a:ext>
            </a:extLst>
          </p:cNvPr>
          <p:cNvPicPr>
            <a:picLocks noChangeAspect="1"/>
          </p:cNvPicPr>
          <p:nvPr/>
        </p:nvPicPr>
        <p:blipFill>
          <a:blip r:embed="rId2"/>
          <a:stretch>
            <a:fillRect/>
          </a:stretch>
        </p:blipFill>
        <p:spPr>
          <a:xfrm>
            <a:off x="489003" y="480061"/>
            <a:ext cx="8289236" cy="5897880"/>
          </a:xfrm>
          <a:prstGeom prst="rect">
            <a:avLst/>
          </a:prstGeom>
        </p:spPr>
      </p:pic>
      <p:sp>
        <p:nvSpPr>
          <p:cNvPr id="2" name="Rectangle 1">
            <a:extLst>
              <a:ext uri="{FF2B5EF4-FFF2-40B4-BE49-F238E27FC236}">
                <a16:creationId xmlns:a16="http://schemas.microsoft.com/office/drawing/2014/main" id="{4C111957-F74B-46FE-875F-E377BDFFF6DE}"/>
              </a:ext>
            </a:extLst>
          </p:cNvPr>
          <p:cNvSpPr/>
          <p:nvPr/>
        </p:nvSpPr>
        <p:spPr>
          <a:xfrm>
            <a:off x="473838" y="253414"/>
            <a:ext cx="8304401"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DAB88253-FE1C-4184-BFD2-1045D7B21E8A}"/>
              </a:ext>
            </a:extLst>
          </p:cNvPr>
          <p:cNvSpPr/>
          <p:nvPr/>
        </p:nvSpPr>
        <p:spPr>
          <a:xfrm>
            <a:off x="485829" y="1176281"/>
            <a:ext cx="2992017" cy="52016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2ACBB44E-0E7F-443C-BE84-5947D2AC0F3A}"/>
              </a:ext>
            </a:extLst>
          </p:cNvPr>
          <p:cNvSpPr/>
          <p:nvPr/>
        </p:nvSpPr>
        <p:spPr>
          <a:xfrm>
            <a:off x="3486663" y="6142891"/>
            <a:ext cx="5291576" cy="2579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77957AA-6CA2-442D-8C04-357CACDFB55F}"/>
              </a:ext>
            </a:extLst>
          </p:cNvPr>
          <p:cNvSpPr/>
          <p:nvPr/>
        </p:nvSpPr>
        <p:spPr>
          <a:xfrm>
            <a:off x="6994769" y="1166336"/>
            <a:ext cx="1792287" cy="49765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1087833"/>
      </p:ext>
    </p:extLst>
  </p:cSld>
  <p:clrMapOvr>
    <a:masterClrMapping/>
  </p:clrMapOvr>
  <p:transition spd="slow">
    <p:cove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DE12F-2307-4E96-AD5C-8E468BC1DDA3}"/>
              </a:ext>
            </a:extLst>
          </p:cNvPr>
          <p:cNvSpPr>
            <a:spLocks noGrp="1"/>
          </p:cNvSpPr>
          <p:nvPr>
            <p:ph type="title"/>
          </p:nvPr>
        </p:nvSpPr>
        <p:spPr>
          <a:xfrm>
            <a:off x="677334" y="376518"/>
            <a:ext cx="8596668" cy="2420470"/>
          </a:xfrm>
        </p:spPr>
        <p:txBody>
          <a:bodyPr>
            <a:noAutofit/>
          </a:bodyPr>
          <a:lstStyle/>
          <a:p>
            <a:r>
              <a:rPr lang="en-US" sz="3200" b="1" dirty="0">
                <a:latin typeface="Calibri" panose="020F0502020204030204" pitchFamily="34" charset="0"/>
                <a:cs typeface="Calibri" panose="020F0502020204030204" pitchFamily="34" charset="0"/>
              </a:rPr>
              <a:t>Per the CFRs, when a new investigator is added to a previously submitted protocol by the sponsor, the sponsor shall notify the FDA within _____ days of the addition.</a:t>
            </a:r>
          </a:p>
        </p:txBody>
      </p:sp>
      <p:sp>
        <p:nvSpPr>
          <p:cNvPr id="3" name="Content Placeholder 2">
            <a:extLst>
              <a:ext uri="{FF2B5EF4-FFF2-40B4-BE49-F238E27FC236}">
                <a16:creationId xmlns:a16="http://schemas.microsoft.com/office/drawing/2014/main" id="{7BEB67AC-D1DA-4EA1-90AE-EEE7341F117C}"/>
              </a:ext>
            </a:extLst>
          </p:cNvPr>
          <p:cNvSpPr>
            <a:spLocks noGrp="1"/>
          </p:cNvSpPr>
          <p:nvPr>
            <p:ph idx="1"/>
          </p:nvPr>
        </p:nvSpPr>
        <p:spPr>
          <a:xfrm>
            <a:off x="677334" y="3155575"/>
            <a:ext cx="8596668" cy="3567953"/>
          </a:xfrm>
        </p:spPr>
        <p:txBody>
          <a:bodyPr>
            <a:normAutofit fontScale="92500" lnSpcReduction="10000"/>
          </a:bodyPr>
          <a:lstStyle/>
          <a:p>
            <a:pPr marL="0" indent="0">
              <a:buNone/>
            </a:pPr>
            <a:r>
              <a:rPr lang="en-US" sz="2000" b="1" dirty="0">
                <a:latin typeface="Calibri" panose="020F0502020204030204" pitchFamily="34" charset="0"/>
                <a:cs typeface="Calibri" panose="020F0502020204030204" pitchFamily="34" charset="0"/>
              </a:rPr>
              <a:t>A.	7</a:t>
            </a:r>
          </a:p>
          <a:p>
            <a:pPr marL="0" indent="0">
              <a:buNone/>
            </a:pPr>
            <a:endParaRPr lang="en-US" sz="1700" b="1" dirty="0">
              <a:latin typeface="Arial" panose="020B0604020202020204" pitchFamily="34" charset="0"/>
              <a:cs typeface="Arial" panose="020B0604020202020204" pitchFamily="34" charset="0"/>
            </a:endParaRPr>
          </a:p>
          <a:p>
            <a:pPr marL="0" indent="0">
              <a:buNone/>
            </a:pPr>
            <a:r>
              <a:rPr lang="en-US" sz="2000" b="1" dirty="0">
                <a:latin typeface="Calibri" panose="020F0502020204030204" pitchFamily="34" charset="0"/>
                <a:cs typeface="Calibri" panose="020F0502020204030204" pitchFamily="34" charset="0"/>
              </a:rPr>
              <a:t>B.	15 </a:t>
            </a:r>
          </a:p>
          <a:p>
            <a:pPr marL="457200" indent="-457200">
              <a:buAutoNum type="alphaUcPeriod"/>
            </a:pPr>
            <a:endParaRPr lang="en-US" sz="2000" b="1" dirty="0">
              <a:latin typeface="Calibri" panose="020F0502020204030204" pitchFamily="34" charset="0"/>
              <a:cs typeface="Calibri" panose="020F0502020204030204" pitchFamily="34" charset="0"/>
            </a:endParaRPr>
          </a:p>
          <a:p>
            <a:pPr marL="0" indent="0">
              <a:buNone/>
            </a:pPr>
            <a:r>
              <a:rPr lang="en-US" sz="2000" b="1" dirty="0">
                <a:latin typeface="Calibri" panose="020F0502020204030204" pitchFamily="34" charset="0"/>
                <a:cs typeface="Calibri" panose="020F0502020204030204" pitchFamily="34" charset="0"/>
              </a:rPr>
              <a:t>C.	30 </a:t>
            </a:r>
          </a:p>
          <a:p>
            <a:pPr marL="457200" indent="-457200">
              <a:buAutoNum type="alphaUcPeriod" startAt="2"/>
            </a:pPr>
            <a:endParaRPr lang="en-US" sz="2000" b="1" dirty="0">
              <a:latin typeface="Calibri" panose="020F0502020204030204" pitchFamily="34" charset="0"/>
              <a:cs typeface="Calibri" panose="020F0502020204030204" pitchFamily="34" charset="0"/>
            </a:endParaRPr>
          </a:p>
          <a:p>
            <a:pPr marL="0" indent="0">
              <a:buNone/>
            </a:pPr>
            <a:r>
              <a:rPr lang="en-US" sz="2000" b="1" dirty="0">
                <a:latin typeface="Calibri" panose="020F0502020204030204" pitchFamily="34" charset="0"/>
                <a:cs typeface="Calibri" panose="020F0502020204030204" pitchFamily="34" charset="0"/>
              </a:rPr>
              <a:t>D.	60 </a:t>
            </a:r>
          </a:p>
          <a:p>
            <a:pPr marL="0" indent="0">
              <a:buNone/>
            </a:pPr>
            <a:endParaRPr lang="en-US" sz="2000" b="1" dirty="0">
              <a:latin typeface="Calibri" panose="020F0502020204030204" pitchFamily="34" charset="0"/>
              <a:cs typeface="Calibri" panose="020F0502020204030204" pitchFamily="34" charset="0"/>
            </a:endParaRPr>
          </a:p>
          <a:p>
            <a:pPr marL="0" indent="0">
              <a:buNone/>
            </a:pPr>
            <a:r>
              <a:rPr lang="en-US" sz="2000" b="1" dirty="0">
                <a:latin typeface="Calibri" panose="020F0502020204030204" pitchFamily="34" charset="0"/>
                <a:cs typeface="Calibri" panose="020F0502020204030204" pitchFamily="34" charset="0"/>
              </a:rPr>
              <a:t>E.	90</a:t>
            </a:r>
          </a:p>
        </p:txBody>
      </p:sp>
      <p:pic>
        <p:nvPicPr>
          <p:cNvPr id="4" name="Picture 3" descr="Icon&#10;&#10;Description automatically generated">
            <a:extLst>
              <a:ext uri="{FF2B5EF4-FFF2-40B4-BE49-F238E27FC236}">
                <a16:creationId xmlns:a16="http://schemas.microsoft.com/office/drawing/2014/main" id="{35ACFECC-7BB6-48C6-A768-F2A6091570E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733168" y="4414248"/>
            <a:ext cx="779398" cy="692798"/>
          </a:xfrm>
          <a:prstGeom prst="rect">
            <a:avLst/>
          </a:prstGeom>
        </p:spPr>
      </p:pic>
    </p:spTree>
    <p:extLst>
      <p:ext uri="{BB962C8B-B14F-4D97-AF65-F5344CB8AC3E}">
        <p14:creationId xmlns:p14="http://schemas.microsoft.com/office/powerpoint/2010/main" val="3772655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D4FEA-9FF7-4CF7-871B-A0F23957585A}"/>
              </a:ext>
            </a:extLst>
          </p:cNvPr>
          <p:cNvSpPr>
            <a:spLocks noGrp="1"/>
          </p:cNvSpPr>
          <p:nvPr>
            <p:ph type="title"/>
          </p:nvPr>
        </p:nvSpPr>
        <p:spPr>
          <a:xfrm>
            <a:off x="677334" y="291548"/>
            <a:ext cx="8596668" cy="2292626"/>
          </a:xfrm>
        </p:spPr>
        <p:txBody>
          <a:bodyPr>
            <a:noAutofit/>
          </a:bodyPr>
          <a:lstStyle/>
          <a:p>
            <a:r>
              <a:rPr lang="en-US" sz="3200" b="1" dirty="0">
                <a:latin typeface="Arial" panose="020B0604020202020204" pitchFamily="34" charset="0"/>
                <a:cs typeface="Arial" panose="020B0604020202020204" pitchFamily="34" charset="0"/>
              </a:rPr>
              <a:t>Per CFRs, the sponsor must notify the FDA of any unexpected fatal or life-threatening suspected adverse reactions no later than ___ calendar days after sponsor’s initial receipt of the information.</a:t>
            </a:r>
          </a:p>
        </p:txBody>
      </p:sp>
      <p:sp>
        <p:nvSpPr>
          <p:cNvPr id="3" name="Content Placeholder 2">
            <a:extLst>
              <a:ext uri="{FF2B5EF4-FFF2-40B4-BE49-F238E27FC236}">
                <a16:creationId xmlns:a16="http://schemas.microsoft.com/office/drawing/2014/main" id="{776739E5-5653-4A17-9444-0CC76715EA08}"/>
              </a:ext>
            </a:extLst>
          </p:cNvPr>
          <p:cNvSpPr>
            <a:spLocks noGrp="1"/>
          </p:cNvSpPr>
          <p:nvPr>
            <p:ph idx="1"/>
          </p:nvPr>
        </p:nvSpPr>
        <p:spPr>
          <a:xfrm>
            <a:off x="677334" y="3160643"/>
            <a:ext cx="8596668" cy="3697357"/>
          </a:xfrm>
        </p:spPr>
        <p:txBody>
          <a:bodyPr>
            <a:normAutofit/>
          </a:bodyPr>
          <a:lstStyle/>
          <a:p>
            <a:pPr marL="0" indent="0">
              <a:buNone/>
            </a:pPr>
            <a:r>
              <a:rPr lang="en-US" sz="1400" b="1" dirty="0">
                <a:latin typeface="Arial" panose="020B0604020202020204" pitchFamily="34" charset="0"/>
                <a:cs typeface="Arial" panose="020B0604020202020204" pitchFamily="34" charset="0"/>
              </a:rPr>
              <a:t>A.	7</a:t>
            </a:r>
          </a:p>
          <a:p>
            <a:pPr marL="0" indent="0">
              <a:buNone/>
            </a:pPr>
            <a:endParaRPr lang="en-US" sz="1400" b="1" dirty="0">
              <a:latin typeface="Arial" panose="020B0604020202020204" pitchFamily="34" charset="0"/>
              <a:cs typeface="Arial" panose="020B0604020202020204" pitchFamily="34" charset="0"/>
            </a:endParaRPr>
          </a:p>
          <a:p>
            <a:pPr marL="0" indent="0">
              <a:buNone/>
            </a:pPr>
            <a:r>
              <a:rPr lang="en-US" sz="1400" b="1" dirty="0">
                <a:latin typeface="Arial" panose="020B0604020202020204" pitchFamily="34" charset="0"/>
                <a:cs typeface="Arial" panose="020B0604020202020204" pitchFamily="34" charset="0"/>
              </a:rPr>
              <a:t>B.	15 </a:t>
            </a:r>
          </a:p>
          <a:p>
            <a:pPr marL="457200" indent="-457200">
              <a:buAutoNum type="alphaUcPeriod"/>
            </a:pPr>
            <a:endParaRPr lang="en-US" sz="1400" b="1" dirty="0">
              <a:latin typeface="Arial" panose="020B0604020202020204" pitchFamily="34" charset="0"/>
              <a:cs typeface="Arial" panose="020B0604020202020204" pitchFamily="34" charset="0"/>
            </a:endParaRPr>
          </a:p>
          <a:p>
            <a:pPr marL="0" indent="0">
              <a:buNone/>
            </a:pPr>
            <a:r>
              <a:rPr lang="en-US" sz="1400" b="1" dirty="0">
                <a:latin typeface="Arial" panose="020B0604020202020204" pitchFamily="34" charset="0"/>
                <a:cs typeface="Arial" panose="020B0604020202020204" pitchFamily="34" charset="0"/>
              </a:rPr>
              <a:t>C.	30 </a:t>
            </a:r>
          </a:p>
          <a:p>
            <a:pPr marL="457200" indent="-457200">
              <a:buAutoNum type="alphaUcPeriod" startAt="2"/>
            </a:pPr>
            <a:endParaRPr lang="en-US" sz="1400" b="1" dirty="0">
              <a:latin typeface="Arial" panose="020B0604020202020204" pitchFamily="34" charset="0"/>
              <a:cs typeface="Arial" panose="020B0604020202020204" pitchFamily="34" charset="0"/>
            </a:endParaRPr>
          </a:p>
          <a:p>
            <a:pPr marL="0" indent="0">
              <a:buNone/>
            </a:pPr>
            <a:r>
              <a:rPr lang="en-US" sz="1400" b="1" dirty="0">
                <a:latin typeface="Arial" panose="020B0604020202020204" pitchFamily="34" charset="0"/>
                <a:cs typeface="Arial" panose="020B0604020202020204" pitchFamily="34" charset="0"/>
              </a:rPr>
              <a:t>D.	60 </a:t>
            </a:r>
          </a:p>
          <a:p>
            <a:pPr marL="0" indent="0">
              <a:buNone/>
            </a:pPr>
            <a:endParaRPr lang="en-US" sz="1400" b="1" dirty="0">
              <a:latin typeface="Arial" panose="020B0604020202020204" pitchFamily="34" charset="0"/>
              <a:cs typeface="Arial" panose="020B0604020202020204" pitchFamily="34" charset="0"/>
            </a:endParaRPr>
          </a:p>
          <a:p>
            <a:pPr marL="0" indent="0">
              <a:buNone/>
            </a:pPr>
            <a:r>
              <a:rPr lang="en-US" sz="1400" b="1" dirty="0">
                <a:latin typeface="Arial" panose="020B0604020202020204" pitchFamily="34" charset="0"/>
                <a:cs typeface="Arial" panose="020B0604020202020204" pitchFamily="34" charset="0"/>
              </a:rPr>
              <a:t>E.	90</a:t>
            </a:r>
            <a:endParaRPr lang="en-US" sz="1400" dirty="0">
              <a:latin typeface="Arial" panose="020B0604020202020204" pitchFamily="34" charset="0"/>
              <a:cs typeface="Arial" panose="020B0604020202020204" pitchFamily="34" charset="0"/>
            </a:endParaRPr>
          </a:p>
        </p:txBody>
      </p:sp>
      <p:pic>
        <p:nvPicPr>
          <p:cNvPr id="4" name="Picture 3" descr="Icon&#10;&#10;Description automatically generated">
            <a:extLst>
              <a:ext uri="{FF2B5EF4-FFF2-40B4-BE49-F238E27FC236}">
                <a16:creationId xmlns:a16="http://schemas.microsoft.com/office/drawing/2014/main" id="{332FEA8A-CC82-4799-A62F-92589C25AAC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917998" y="2851424"/>
            <a:ext cx="779398" cy="692798"/>
          </a:xfrm>
          <a:prstGeom prst="rect">
            <a:avLst/>
          </a:prstGeom>
        </p:spPr>
      </p:pic>
    </p:spTree>
    <p:extLst>
      <p:ext uri="{BB962C8B-B14F-4D97-AF65-F5344CB8AC3E}">
        <p14:creationId xmlns:p14="http://schemas.microsoft.com/office/powerpoint/2010/main" val="174594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20480-8C8C-46D4-A27F-401FA93AFE0E}"/>
              </a:ext>
            </a:extLst>
          </p:cNvPr>
          <p:cNvSpPr>
            <a:spLocks noGrp="1"/>
          </p:cNvSpPr>
          <p:nvPr>
            <p:ph type="title"/>
          </p:nvPr>
        </p:nvSpPr>
        <p:spPr>
          <a:xfrm>
            <a:off x="820898" y="330200"/>
            <a:ext cx="9211735" cy="3466548"/>
          </a:xfrm>
        </p:spPr>
        <p:txBody>
          <a:bodyPr>
            <a:noAutofit/>
          </a:bodyPr>
          <a:lstStyle/>
          <a:p>
            <a:r>
              <a:rPr lang="en-US" sz="2800" b="1" dirty="0">
                <a:latin typeface="Arial" panose="020B0604020202020204" pitchFamily="34" charset="0"/>
                <a:ea typeface="Calibri" panose="020F0502020204030204" pitchFamily="34" charset="0"/>
                <a:cs typeface="Arial" panose="020B0604020202020204" pitchFamily="34" charset="0"/>
              </a:rPr>
              <a:t>Per ICH GCP, e</a:t>
            </a:r>
            <a:r>
              <a:rPr lang="en-US" sz="2800" b="1" dirty="0">
                <a:effectLst/>
                <a:latin typeface="Arial" panose="020B0604020202020204" pitchFamily="34" charset="0"/>
                <a:ea typeface="Calibri" panose="020F0502020204030204" pitchFamily="34" charset="0"/>
                <a:cs typeface="Arial" panose="020B0604020202020204" pitchFamily="34" charset="0"/>
              </a:rPr>
              <a:t>ssential documents should be retained until at least ___year(s) after the last approval of a marketing application in an ICH region and until there are no pending or contemplated marketing applications in an ICH region or at least ___ year(s) have elapsed since the formal discontinuation of clinical development of the investigational product. </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053ED47-4B2F-41A7-A299-24BF05303DC4}"/>
              </a:ext>
            </a:extLst>
          </p:cNvPr>
          <p:cNvSpPr>
            <a:spLocks noGrp="1"/>
          </p:cNvSpPr>
          <p:nvPr>
            <p:ph idx="1"/>
          </p:nvPr>
        </p:nvSpPr>
        <p:spPr>
          <a:xfrm>
            <a:off x="677334" y="3962400"/>
            <a:ext cx="8596668" cy="2895600"/>
          </a:xfrm>
        </p:spPr>
        <p:txBody>
          <a:bodyPr>
            <a:normAutofit/>
          </a:bodyPr>
          <a:lstStyle/>
          <a:p>
            <a:pPr marL="0" indent="0">
              <a:buNone/>
            </a:pPr>
            <a:r>
              <a:rPr lang="en-US" sz="1600" b="1" dirty="0">
                <a:latin typeface="Arial" panose="020B0604020202020204" pitchFamily="34" charset="0"/>
                <a:cs typeface="Arial" panose="020B0604020202020204" pitchFamily="34" charset="0"/>
              </a:rPr>
              <a:t>A.	1 year, 2years</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B.	2 years, 2 years</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C.	3 years, 1 year</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D.	4 years, 2 years</a:t>
            </a:r>
          </a:p>
          <a:p>
            <a:endParaRPr lang="en-US" sz="1600" dirty="0">
              <a:latin typeface="Arial" panose="020B0604020202020204" pitchFamily="34" charset="0"/>
              <a:cs typeface="Arial" panose="020B0604020202020204" pitchFamily="34" charset="0"/>
            </a:endParaRPr>
          </a:p>
        </p:txBody>
      </p:sp>
      <p:pic>
        <p:nvPicPr>
          <p:cNvPr id="4" name="Picture 3" descr="Icon&#10;&#10;Description automatically generated">
            <a:extLst>
              <a:ext uri="{FF2B5EF4-FFF2-40B4-BE49-F238E27FC236}">
                <a16:creationId xmlns:a16="http://schemas.microsoft.com/office/drawing/2014/main" id="{AD6EE1ED-39C8-4229-98CB-AA979E69CEE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917998" y="4558376"/>
            <a:ext cx="779398" cy="692798"/>
          </a:xfrm>
          <a:prstGeom prst="rect">
            <a:avLst/>
          </a:prstGeom>
        </p:spPr>
      </p:pic>
    </p:spTree>
    <p:extLst>
      <p:ext uri="{BB962C8B-B14F-4D97-AF65-F5344CB8AC3E}">
        <p14:creationId xmlns:p14="http://schemas.microsoft.com/office/powerpoint/2010/main" val="2252163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4CB9E-5965-4AB2-BE5E-4157B8EBF6B6}"/>
              </a:ext>
            </a:extLst>
          </p:cNvPr>
          <p:cNvSpPr>
            <a:spLocks noGrp="1"/>
          </p:cNvSpPr>
          <p:nvPr>
            <p:ph type="title"/>
          </p:nvPr>
        </p:nvSpPr>
        <p:spPr>
          <a:xfrm>
            <a:off x="677334" y="609600"/>
            <a:ext cx="8596668" cy="2344004"/>
          </a:xfrm>
        </p:spPr>
        <p:txBody>
          <a:bodyPr>
            <a:noAutofit/>
          </a:bodyPr>
          <a:lstStyle/>
          <a:p>
            <a:r>
              <a:rPr lang="en-US" sz="3200" b="1" dirty="0">
                <a:effectLst/>
                <a:latin typeface="Arial" panose="020B0604020202020204" pitchFamily="34" charset="0"/>
                <a:ea typeface="Calibri" panose="020F0502020204030204" pitchFamily="34" charset="0"/>
                <a:cs typeface="Arial" panose="020B0604020202020204" pitchFamily="34" charset="0"/>
              </a:rPr>
              <a:t>All SAEs should be reported immediately to the sponsor except for those SAEs that the protocol or other documents identify as not needing immediate reporting.</a:t>
            </a:r>
            <a:endParaRPr lang="en-US"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07A1E97-D683-4E54-851F-3E404341F4DE}"/>
              </a:ext>
            </a:extLst>
          </p:cNvPr>
          <p:cNvSpPr>
            <a:spLocks noGrp="1"/>
          </p:cNvSpPr>
          <p:nvPr>
            <p:ph idx="1"/>
          </p:nvPr>
        </p:nvSpPr>
        <p:spPr>
          <a:xfrm>
            <a:off x="677334" y="3697357"/>
            <a:ext cx="8596668" cy="2344005"/>
          </a:xfrm>
        </p:spPr>
        <p:txBody>
          <a:bodyPr>
            <a:normAutofit/>
          </a:bodyPr>
          <a:lstStyle/>
          <a:p>
            <a:r>
              <a:rPr lang="en-US" sz="2800" b="1" dirty="0">
                <a:latin typeface="Arial" panose="020B0604020202020204" pitchFamily="34" charset="0"/>
                <a:cs typeface="Arial" panose="020B0604020202020204" pitchFamily="34" charset="0"/>
              </a:rPr>
              <a:t>True</a:t>
            </a:r>
          </a:p>
          <a:p>
            <a:pPr marL="0" indent="0">
              <a:buNone/>
            </a:pPr>
            <a:endParaRPr lang="en-US" sz="2800" b="1" dirty="0">
              <a:latin typeface="Arial" panose="020B0604020202020204" pitchFamily="34" charset="0"/>
              <a:cs typeface="Arial" panose="020B0604020202020204" pitchFamily="34" charset="0"/>
            </a:endParaRPr>
          </a:p>
          <a:p>
            <a:r>
              <a:rPr lang="en-US" sz="2800" b="1" dirty="0">
                <a:latin typeface="Arial" panose="020B0604020202020204" pitchFamily="34" charset="0"/>
                <a:cs typeface="Arial" panose="020B0604020202020204" pitchFamily="34" charset="0"/>
              </a:rPr>
              <a:t>False</a:t>
            </a:r>
          </a:p>
          <a:p>
            <a:endParaRPr lang="en-US" sz="2800" dirty="0">
              <a:latin typeface="Arial" panose="020B0604020202020204" pitchFamily="34" charset="0"/>
              <a:cs typeface="Arial" panose="020B0604020202020204" pitchFamily="34" charset="0"/>
            </a:endParaRPr>
          </a:p>
        </p:txBody>
      </p:sp>
      <p:pic>
        <p:nvPicPr>
          <p:cNvPr id="4" name="Picture 3" descr="Icon&#10;&#10;Description automatically generated">
            <a:extLst>
              <a:ext uri="{FF2B5EF4-FFF2-40B4-BE49-F238E27FC236}">
                <a16:creationId xmlns:a16="http://schemas.microsoft.com/office/drawing/2014/main" id="{13E8CF91-B24D-4903-92B5-FA9ED999B13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528299" y="3697357"/>
            <a:ext cx="779398" cy="562774"/>
          </a:xfrm>
          <a:prstGeom prst="rect">
            <a:avLst/>
          </a:prstGeom>
        </p:spPr>
      </p:pic>
    </p:spTree>
    <p:extLst>
      <p:ext uri="{BB962C8B-B14F-4D97-AF65-F5344CB8AC3E}">
        <p14:creationId xmlns:p14="http://schemas.microsoft.com/office/powerpoint/2010/main" val="199171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415D0-A7FD-45AD-AC3B-A0BDB698C253}"/>
              </a:ext>
            </a:extLst>
          </p:cNvPr>
          <p:cNvSpPr>
            <a:spLocks noGrp="1"/>
          </p:cNvSpPr>
          <p:nvPr>
            <p:ph type="title"/>
          </p:nvPr>
        </p:nvSpPr>
        <p:spPr>
          <a:xfrm>
            <a:off x="278295" y="238538"/>
            <a:ext cx="9273209" cy="4038601"/>
          </a:xfrm>
        </p:spPr>
        <p:txBody>
          <a:bodyPr>
            <a:noAutofit/>
          </a:bodyPr>
          <a:lstStyle/>
          <a:p>
            <a:r>
              <a:rPr lang="en-US" sz="2800" b="1" dirty="0">
                <a:latin typeface="Arial" panose="020B0604020202020204" pitchFamily="34" charset="0"/>
                <a:ea typeface="Calibri" panose="020F0502020204030204" pitchFamily="34" charset="0"/>
                <a:cs typeface="Arial" panose="020B0604020202020204" pitchFamily="34" charset="0"/>
              </a:rPr>
              <a:t>Per ICH GCP, t</a:t>
            </a:r>
            <a:r>
              <a:rPr lang="en-US" sz="2800" b="1" dirty="0">
                <a:effectLst/>
                <a:latin typeface="Arial" panose="020B0604020202020204" pitchFamily="34" charset="0"/>
                <a:ea typeface="Calibri" panose="020F0502020204030204" pitchFamily="34" charset="0"/>
                <a:cs typeface="Arial" panose="020B0604020202020204" pitchFamily="34" charset="0"/>
              </a:rPr>
              <a:t>he sponsor specific essential documents should be retained until at least ______ after the last approval of a marketing application in an ICH region and until there are no pending or contemplated marketing applications in an ICH region or at least _____ have elapsed since the formal discontinuation of clinical development of the investigational product. </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CF800FE-1F29-408A-B5EF-3503D9F705B7}"/>
              </a:ext>
            </a:extLst>
          </p:cNvPr>
          <p:cNvSpPr>
            <a:spLocks noGrp="1"/>
          </p:cNvSpPr>
          <p:nvPr>
            <p:ph idx="1"/>
          </p:nvPr>
        </p:nvSpPr>
        <p:spPr>
          <a:xfrm>
            <a:off x="677334" y="4038601"/>
            <a:ext cx="8596668" cy="2819399"/>
          </a:xfrm>
        </p:spPr>
        <p:txBody>
          <a:bodyPr>
            <a:normAutofit/>
          </a:bodyPr>
          <a:lstStyle/>
          <a:p>
            <a:pPr marL="0" indent="0">
              <a:buNone/>
            </a:pPr>
            <a:r>
              <a:rPr lang="en-US" sz="1600" b="1" dirty="0">
                <a:latin typeface="Arial" panose="020B0604020202020204" pitchFamily="34" charset="0"/>
                <a:cs typeface="Arial" panose="020B0604020202020204" pitchFamily="34" charset="0"/>
              </a:rPr>
              <a:t>A.	1 year, 2 years</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B.	2 years, 2 years</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C.	3 years, 3 years</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D.	4 years, 2 years</a:t>
            </a:r>
          </a:p>
          <a:p>
            <a:endParaRPr lang="en-US" sz="1600" dirty="0">
              <a:latin typeface="Arial" panose="020B0604020202020204" pitchFamily="34" charset="0"/>
              <a:cs typeface="Arial" panose="020B0604020202020204" pitchFamily="34" charset="0"/>
            </a:endParaRPr>
          </a:p>
        </p:txBody>
      </p:sp>
      <p:pic>
        <p:nvPicPr>
          <p:cNvPr id="4" name="Picture 3" descr="Icon&#10;&#10;Description automatically generated">
            <a:extLst>
              <a:ext uri="{FF2B5EF4-FFF2-40B4-BE49-F238E27FC236}">
                <a16:creationId xmlns:a16="http://schemas.microsoft.com/office/drawing/2014/main" id="{A7B52DFB-DE7B-4B98-A987-655DE4780D9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116779" y="4471610"/>
            <a:ext cx="1219579" cy="880612"/>
          </a:xfrm>
          <a:prstGeom prst="rect">
            <a:avLst/>
          </a:prstGeom>
        </p:spPr>
      </p:pic>
    </p:spTree>
    <p:extLst>
      <p:ext uri="{BB962C8B-B14F-4D97-AF65-F5344CB8AC3E}">
        <p14:creationId xmlns:p14="http://schemas.microsoft.com/office/powerpoint/2010/main" val="218466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9D7CC-B8FA-44F9-B7C6-6B16E9251E35}"/>
              </a:ext>
            </a:extLst>
          </p:cNvPr>
          <p:cNvSpPr>
            <a:spLocks noGrp="1"/>
          </p:cNvSpPr>
          <p:nvPr>
            <p:ph type="title"/>
          </p:nvPr>
        </p:nvSpPr>
        <p:spPr>
          <a:xfrm>
            <a:off x="677334" y="609599"/>
            <a:ext cx="8596668" cy="2232991"/>
          </a:xfrm>
        </p:spPr>
        <p:txBody>
          <a:bodyPr>
            <a:normAutofit fontScale="90000"/>
          </a:bodyPr>
          <a:lstStyle/>
          <a:p>
            <a:r>
              <a:rPr lang="en-US" b="1" dirty="0">
                <a:latin typeface="Arial" panose="020B0604020202020204" pitchFamily="34" charset="0"/>
                <a:cs typeface="Arial" panose="020B0604020202020204" pitchFamily="34" charset="0"/>
              </a:rPr>
              <a:t>Per the CFRs, the sponsor shall submit a brief report of the progress of the investigation to the FDA within ___ days of the anniversary date the IND went into effect.</a:t>
            </a:r>
          </a:p>
        </p:txBody>
      </p:sp>
      <p:sp>
        <p:nvSpPr>
          <p:cNvPr id="3" name="Content Placeholder 2">
            <a:extLst>
              <a:ext uri="{FF2B5EF4-FFF2-40B4-BE49-F238E27FC236}">
                <a16:creationId xmlns:a16="http://schemas.microsoft.com/office/drawing/2014/main" id="{18D5AD08-8480-4F1D-ADEC-3513BEDE796E}"/>
              </a:ext>
            </a:extLst>
          </p:cNvPr>
          <p:cNvSpPr>
            <a:spLocks noGrp="1"/>
          </p:cNvSpPr>
          <p:nvPr>
            <p:ph idx="1"/>
          </p:nvPr>
        </p:nvSpPr>
        <p:spPr>
          <a:xfrm>
            <a:off x="677334" y="3429000"/>
            <a:ext cx="8596668" cy="3198771"/>
          </a:xfrm>
        </p:spPr>
        <p:txBody>
          <a:bodyPr>
            <a:noAutofit/>
          </a:bodyPr>
          <a:lstStyle/>
          <a:p>
            <a:pPr marL="0" indent="0">
              <a:buNone/>
            </a:pPr>
            <a:r>
              <a:rPr lang="en-US" sz="1600" b="1" dirty="0">
                <a:latin typeface="Arial" panose="020B0604020202020204" pitchFamily="34" charset="0"/>
                <a:cs typeface="Arial" panose="020B0604020202020204" pitchFamily="34" charset="0"/>
              </a:rPr>
              <a:t>A.	7</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B.	15 </a:t>
            </a:r>
          </a:p>
          <a:p>
            <a:pPr marL="457200" indent="-457200">
              <a:buAutoNum type="alphaUcPeriod"/>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C.	30 </a:t>
            </a:r>
          </a:p>
          <a:p>
            <a:pPr marL="457200" indent="-457200">
              <a:buAutoNum type="alphaUcPeriod" startAt="2"/>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D.	60 </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E.	90</a:t>
            </a:r>
            <a:endParaRPr lang="en-US" sz="1600" dirty="0">
              <a:latin typeface="Arial" panose="020B0604020202020204" pitchFamily="34" charset="0"/>
              <a:cs typeface="Arial" panose="020B0604020202020204" pitchFamily="34" charset="0"/>
            </a:endParaRPr>
          </a:p>
        </p:txBody>
      </p:sp>
      <p:pic>
        <p:nvPicPr>
          <p:cNvPr id="6" name="Picture 5" descr="Icon&#10;&#10;Description automatically generated">
            <a:extLst>
              <a:ext uri="{FF2B5EF4-FFF2-40B4-BE49-F238E27FC236}">
                <a16:creationId xmlns:a16="http://schemas.microsoft.com/office/drawing/2014/main" id="{70EE16E8-79B6-4652-A97F-5237ADDD1F8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727066" y="4571722"/>
            <a:ext cx="779398" cy="692798"/>
          </a:xfrm>
          <a:prstGeom prst="rect">
            <a:avLst/>
          </a:prstGeom>
        </p:spPr>
      </p:pic>
    </p:spTree>
    <p:extLst>
      <p:ext uri="{BB962C8B-B14F-4D97-AF65-F5344CB8AC3E}">
        <p14:creationId xmlns:p14="http://schemas.microsoft.com/office/powerpoint/2010/main" val="748766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anim calcmode="lin" valueType="num">
                                      <p:cBhvr>
                                        <p:cTn id="15" dur="2000" fill="hold"/>
                                        <p:tgtEl>
                                          <p:spTgt spid="6"/>
                                        </p:tgtEl>
                                        <p:attrNameLst>
                                          <p:attrName>ppt_w</p:attrName>
                                        </p:attrNameLst>
                                      </p:cBhvr>
                                      <p:tavLst>
                                        <p:tav tm="0" fmla="#ppt_w*sin(2.5*pi*$)">
                                          <p:val>
                                            <p:fltVal val="0"/>
                                          </p:val>
                                        </p:tav>
                                        <p:tav tm="100000">
                                          <p:val>
                                            <p:fltVal val="1"/>
                                          </p:val>
                                        </p:tav>
                                      </p:tavLst>
                                    </p:anim>
                                    <p:anim calcmode="lin" valueType="num">
                                      <p:cBhvr>
                                        <p:cTn id="16"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2000"/>
                                        <p:tgtEl>
                                          <p:spTgt spid="6"/>
                                        </p:tgtEl>
                                      </p:cBhvr>
                                    </p:animEffect>
                                    <p:anim calcmode="lin" valueType="num">
                                      <p:cBhvr>
                                        <p:cTn id="22" dur="2000" fill="hold"/>
                                        <p:tgtEl>
                                          <p:spTgt spid="6"/>
                                        </p:tgtEl>
                                        <p:attrNameLst>
                                          <p:attrName>ppt_w</p:attrName>
                                        </p:attrNameLst>
                                      </p:cBhvr>
                                      <p:tavLst>
                                        <p:tav tm="0" fmla="#ppt_w*sin(2.5*pi*$)">
                                          <p:val>
                                            <p:fltVal val="0"/>
                                          </p:val>
                                        </p:tav>
                                        <p:tav tm="100000">
                                          <p:val>
                                            <p:fltVal val="1"/>
                                          </p:val>
                                        </p:tav>
                                      </p:tavLst>
                                    </p:anim>
                                    <p:anim calcmode="lin" valueType="num">
                                      <p:cBhvr>
                                        <p:cTn id="23"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41722-78E4-4FD8-8595-31F7F7C89D08}"/>
              </a:ext>
            </a:extLst>
          </p:cNvPr>
          <p:cNvSpPr>
            <a:spLocks noGrp="1"/>
          </p:cNvSpPr>
          <p:nvPr>
            <p:ph type="title"/>
          </p:nvPr>
        </p:nvSpPr>
        <p:spPr>
          <a:xfrm>
            <a:off x="599294" y="313036"/>
            <a:ext cx="8596668" cy="2650435"/>
          </a:xfrm>
        </p:spPr>
        <p:txBody>
          <a:bodyPr>
            <a:noAutofit/>
          </a:bodyPr>
          <a:lstStyle/>
          <a:p>
            <a:r>
              <a:rPr lang="en-US" sz="3200" b="1" dirty="0">
                <a:latin typeface="Arial" panose="020B0604020202020204" pitchFamily="34" charset="0"/>
                <a:ea typeface="Calibri" panose="020F0502020204030204" pitchFamily="34" charset="0"/>
                <a:cs typeface="Arial" panose="020B0604020202020204" pitchFamily="34" charset="0"/>
              </a:rPr>
              <a:t>Per the CFRs, t</a:t>
            </a:r>
            <a:r>
              <a:rPr lang="en-US" sz="3200" b="1" dirty="0">
                <a:effectLst/>
                <a:latin typeface="Arial" panose="020B0604020202020204" pitchFamily="34" charset="0"/>
                <a:ea typeface="Calibri" panose="020F0502020204030204" pitchFamily="34" charset="0"/>
                <a:cs typeface="Arial" panose="020B0604020202020204" pitchFamily="34" charset="0"/>
              </a:rPr>
              <a:t>he clinical investigator shall promptly update the financial disclosure reports if any relevant changes occur during the course of the investigation and for ____ following the completion of the study.</a:t>
            </a:r>
            <a:br>
              <a:rPr lang="en-US" sz="3200" dirty="0">
                <a:effectLst/>
                <a:latin typeface="Arial" panose="020B0604020202020204" pitchFamily="34" charset="0"/>
                <a:ea typeface="Calibri" panose="020F050202020403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99D7A5A-C43E-461B-9609-198D93112848}"/>
              </a:ext>
            </a:extLst>
          </p:cNvPr>
          <p:cNvSpPr>
            <a:spLocks noGrp="1"/>
          </p:cNvSpPr>
          <p:nvPr>
            <p:ph idx="1"/>
          </p:nvPr>
        </p:nvSpPr>
        <p:spPr>
          <a:xfrm>
            <a:off x="599294" y="3429000"/>
            <a:ext cx="8596668" cy="3260035"/>
          </a:xfrm>
        </p:spPr>
        <p:txBody>
          <a:bodyPr>
            <a:normAutofit/>
          </a:bodyPr>
          <a:lstStyle/>
          <a:p>
            <a:pPr marL="0" indent="0">
              <a:buNone/>
            </a:pPr>
            <a:r>
              <a:rPr lang="en-US" sz="1600" b="1" dirty="0">
                <a:latin typeface="Arial" panose="020B0604020202020204" pitchFamily="34" charset="0"/>
                <a:cs typeface="Arial" panose="020B0604020202020204" pitchFamily="34" charset="0"/>
              </a:rPr>
              <a:t>A.	1 year</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B.	2 years</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C.	3 years</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D.	4 years</a:t>
            </a:r>
          </a:p>
          <a:p>
            <a:pPr marL="0" indent="0">
              <a:buNone/>
            </a:pPr>
            <a:endParaRPr lang="en-US" sz="1600" dirty="0">
              <a:latin typeface="Arial" panose="020B0604020202020204" pitchFamily="34" charset="0"/>
              <a:cs typeface="Arial" panose="020B0604020202020204" pitchFamily="34" charset="0"/>
            </a:endParaRPr>
          </a:p>
        </p:txBody>
      </p:sp>
      <p:pic>
        <p:nvPicPr>
          <p:cNvPr id="4" name="Picture 3" descr="Icon&#10;&#10;Description automatically generated">
            <a:extLst>
              <a:ext uri="{FF2B5EF4-FFF2-40B4-BE49-F238E27FC236}">
                <a16:creationId xmlns:a16="http://schemas.microsoft.com/office/drawing/2014/main" id="{77A79E3F-49D2-4409-9EE0-74F2EF431B2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951431" y="3201732"/>
            <a:ext cx="779398" cy="692798"/>
          </a:xfrm>
          <a:prstGeom prst="rect">
            <a:avLst/>
          </a:prstGeom>
        </p:spPr>
      </p:pic>
    </p:spTree>
    <p:extLst>
      <p:ext uri="{BB962C8B-B14F-4D97-AF65-F5344CB8AC3E}">
        <p14:creationId xmlns:p14="http://schemas.microsoft.com/office/powerpoint/2010/main" val="4038011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41722-78E4-4FD8-8595-31F7F7C89D08}"/>
              </a:ext>
            </a:extLst>
          </p:cNvPr>
          <p:cNvSpPr>
            <a:spLocks noGrp="1"/>
          </p:cNvSpPr>
          <p:nvPr>
            <p:ph type="title"/>
          </p:nvPr>
        </p:nvSpPr>
        <p:spPr>
          <a:xfrm>
            <a:off x="677334" y="755372"/>
            <a:ext cx="8596668" cy="2981740"/>
          </a:xfrm>
        </p:spPr>
        <p:txBody>
          <a:bodyPr>
            <a:noAutofit/>
          </a:bodyPr>
          <a:lstStyle/>
          <a:p>
            <a:r>
              <a:rPr lang="en-US" sz="3200" b="1" dirty="0">
                <a:effectLst/>
                <a:latin typeface="Arial" panose="020B0604020202020204" pitchFamily="34" charset="0"/>
                <a:ea typeface="Calibri" panose="020F0502020204030204" pitchFamily="34" charset="0"/>
                <a:cs typeface="Arial" panose="020B0604020202020204" pitchFamily="34" charset="0"/>
              </a:rPr>
              <a:t>According to ICH GCP, the IRB/IEC should retain all relevant records for a period of at least ___ after completion of the trial and make them available upon request from the regulatory authority(</a:t>
            </a:r>
            <a:r>
              <a:rPr lang="en-US" sz="3200" b="1" dirty="0" err="1">
                <a:effectLst/>
                <a:latin typeface="Arial" panose="020B0604020202020204" pitchFamily="34" charset="0"/>
                <a:ea typeface="Calibri" panose="020F0502020204030204" pitchFamily="34" charset="0"/>
                <a:cs typeface="Arial" panose="020B0604020202020204" pitchFamily="34" charset="0"/>
              </a:rPr>
              <a:t>ies</a:t>
            </a:r>
            <a:r>
              <a:rPr lang="en-US" sz="3200" b="1" dirty="0">
                <a:effectLst/>
                <a:latin typeface="Arial" panose="020B0604020202020204" pitchFamily="34" charset="0"/>
                <a:ea typeface="Calibri" panose="020F0502020204030204" pitchFamily="34" charset="0"/>
                <a:cs typeface="Arial" panose="020B0604020202020204" pitchFamily="34" charset="0"/>
              </a:rPr>
              <a:t>).</a:t>
            </a:r>
            <a:br>
              <a:rPr lang="en-US" sz="3200" b="1" dirty="0">
                <a:effectLst/>
                <a:latin typeface="Arial" panose="020B0604020202020204" pitchFamily="34" charset="0"/>
                <a:ea typeface="Calibri" panose="020F0502020204030204" pitchFamily="34" charset="0"/>
                <a:cs typeface="Arial" panose="020B0604020202020204" pitchFamily="34" charset="0"/>
              </a:rPr>
            </a:b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99D7A5A-C43E-461B-9609-198D93112848}"/>
              </a:ext>
            </a:extLst>
          </p:cNvPr>
          <p:cNvSpPr>
            <a:spLocks noGrp="1"/>
          </p:cNvSpPr>
          <p:nvPr>
            <p:ph idx="1"/>
          </p:nvPr>
        </p:nvSpPr>
        <p:spPr>
          <a:xfrm>
            <a:off x="856238" y="3737112"/>
            <a:ext cx="8596668" cy="2981740"/>
          </a:xfrm>
        </p:spPr>
        <p:txBody>
          <a:bodyPr>
            <a:normAutofit/>
          </a:bodyPr>
          <a:lstStyle/>
          <a:p>
            <a:pPr marL="0" indent="0">
              <a:buNone/>
            </a:pPr>
            <a:r>
              <a:rPr lang="en-US" sz="1600" b="1" dirty="0">
                <a:latin typeface="Arial" panose="020B0604020202020204" pitchFamily="34" charset="0"/>
                <a:cs typeface="Arial" panose="020B0604020202020204" pitchFamily="34" charset="0"/>
              </a:rPr>
              <a:t>A.	1 year</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B.	2 years</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C.	3 years</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D.	4 years</a:t>
            </a:r>
          </a:p>
          <a:p>
            <a:endParaRPr lang="en-US" sz="1600" dirty="0">
              <a:latin typeface="Arial" panose="020B0604020202020204" pitchFamily="34" charset="0"/>
              <a:cs typeface="Arial" panose="020B0604020202020204" pitchFamily="34" charset="0"/>
            </a:endParaRPr>
          </a:p>
        </p:txBody>
      </p:sp>
      <p:pic>
        <p:nvPicPr>
          <p:cNvPr id="4" name="Picture 3" descr="Icon&#10;&#10;Description automatically generated">
            <a:extLst>
              <a:ext uri="{FF2B5EF4-FFF2-40B4-BE49-F238E27FC236}">
                <a16:creationId xmlns:a16="http://schemas.microsoft.com/office/drawing/2014/main" id="{3571C09B-9FA3-4B84-9D79-AB523C6B062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349395" y="4881583"/>
            <a:ext cx="779398" cy="692798"/>
          </a:xfrm>
          <a:prstGeom prst="rect">
            <a:avLst/>
          </a:prstGeom>
        </p:spPr>
      </p:pic>
    </p:spTree>
    <p:extLst>
      <p:ext uri="{BB962C8B-B14F-4D97-AF65-F5344CB8AC3E}">
        <p14:creationId xmlns:p14="http://schemas.microsoft.com/office/powerpoint/2010/main" val="410482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20611-68F3-4C50-9C0C-D746DE219E39}"/>
              </a:ext>
            </a:extLst>
          </p:cNvPr>
          <p:cNvSpPr>
            <a:spLocks noGrp="1"/>
          </p:cNvSpPr>
          <p:nvPr>
            <p:ph type="title"/>
          </p:nvPr>
        </p:nvSpPr>
        <p:spPr>
          <a:xfrm>
            <a:off x="677334" y="672123"/>
            <a:ext cx="8596668" cy="2946400"/>
          </a:xfrm>
        </p:spPr>
        <p:txBody>
          <a:bodyPr>
            <a:noAutofit/>
          </a:bodyPr>
          <a:lstStyle/>
          <a:p>
            <a:r>
              <a:rPr lang="en-US" sz="3200" b="1" dirty="0">
                <a:latin typeface="Arial" panose="020B0604020202020204" pitchFamily="34" charset="0"/>
                <a:cs typeface="Arial" panose="020B0604020202020204" pitchFamily="34" charset="0"/>
              </a:rPr>
              <a:t>An investigator requests to review medical records to determine the number of potential patients for a particular protocol he/she may want to conduct. The review of records would be considered</a:t>
            </a:r>
          </a:p>
        </p:txBody>
      </p:sp>
      <p:sp>
        <p:nvSpPr>
          <p:cNvPr id="3" name="Content Placeholder 2">
            <a:extLst>
              <a:ext uri="{FF2B5EF4-FFF2-40B4-BE49-F238E27FC236}">
                <a16:creationId xmlns:a16="http://schemas.microsoft.com/office/drawing/2014/main" id="{1DA175D6-9169-465E-899B-D8DBBF6F690F}"/>
              </a:ext>
            </a:extLst>
          </p:cNvPr>
          <p:cNvSpPr>
            <a:spLocks noGrp="1"/>
          </p:cNvSpPr>
          <p:nvPr>
            <p:ph idx="1"/>
          </p:nvPr>
        </p:nvSpPr>
        <p:spPr>
          <a:xfrm>
            <a:off x="677334" y="4079630"/>
            <a:ext cx="8596668" cy="2676837"/>
          </a:xfrm>
        </p:spPr>
        <p:txBody>
          <a:bodyPr>
            <a:normAutofit/>
          </a:bodyPr>
          <a:lstStyle/>
          <a:p>
            <a:pPr marL="0" indent="0">
              <a:buNone/>
            </a:pPr>
            <a:r>
              <a:rPr lang="en-US" sz="1600" b="1" dirty="0">
                <a:latin typeface="Arial" panose="020B0604020202020204" pitchFamily="34" charset="0"/>
                <a:cs typeface="Arial" panose="020B0604020202020204" pitchFamily="34" charset="0"/>
              </a:rPr>
              <a:t>A.	Require full Board IRB approval</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B	Preparatory to research and deemed a partial waiver of HIPAA</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C.	Complete waiver of HIPAA authorization</a:t>
            </a:r>
          </a:p>
          <a:p>
            <a:pPr marL="0" indent="0">
              <a:buNone/>
            </a:pPr>
            <a:endParaRPr lang="en-US" sz="1600" dirty="0">
              <a:latin typeface="Arial" panose="020B0604020202020204" pitchFamily="34" charset="0"/>
              <a:cs typeface="Arial" panose="020B0604020202020204" pitchFamily="34" charset="0"/>
            </a:endParaRPr>
          </a:p>
          <a:p>
            <a:pPr>
              <a:buAutoNum type="alphaUcPeriod" startAt="3"/>
            </a:pPr>
            <a:endParaRPr lang="en-US" sz="1600" dirty="0">
              <a:latin typeface="Arial" panose="020B0604020202020204" pitchFamily="34" charset="0"/>
              <a:cs typeface="Arial" panose="020B0604020202020204" pitchFamily="34" charset="0"/>
            </a:endParaRPr>
          </a:p>
          <a:p>
            <a:pPr>
              <a:buAutoNum type="alphaUcPeriod"/>
            </a:pPr>
            <a:endParaRPr lang="en-US" sz="1600" dirty="0">
              <a:latin typeface="Arial" panose="020B0604020202020204" pitchFamily="34" charset="0"/>
              <a:cs typeface="Arial" panose="020B0604020202020204" pitchFamily="34" charset="0"/>
            </a:endParaRPr>
          </a:p>
          <a:p>
            <a:pPr>
              <a:buAutoNum type="alphaUcPeriod"/>
            </a:pPr>
            <a:endParaRPr lang="en-US" sz="1600" dirty="0">
              <a:latin typeface="Arial" panose="020B0604020202020204" pitchFamily="34" charset="0"/>
              <a:cs typeface="Arial" panose="020B0604020202020204" pitchFamily="34" charset="0"/>
            </a:endParaRPr>
          </a:p>
        </p:txBody>
      </p:sp>
      <p:pic>
        <p:nvPicPr>
          <p:cNvPr id="5" name="Picture 4" descr="Icon&#10;&#10;Description automatically generated">
            <a:extLst>
              <a:ext uri="{FF2B5EF4-FFF2-40B4-BE49-F238E27FC236}">
                <a16:creationId xmlns:a16="http://schemas.microsoft.com/office/drawing/2014/main" id="{A2234A99-3AD4-4FC4-A0DD-AF2AB86B96E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386526" y="4539898"/>
            <a:ext cx="779398" cy="692798"/>
          </a:xfrm>
          <a:prstGeom prst="rect">
            <a:avLst/>
          </a:prstGeom>
        </p:spPr>
      </p:pic>
    </p:spTree>
    <p:extLst>
      <p:ext uri="{BB962C8B-B14F-4D97-AF65-F5344CB8AC3E}">
        <p14:creationId xmlns:p14="http://schemas.microsoft.com/office/powerpoint/2010/main" val="220452295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ppt_w</p:attrName>
                                        </p:attrNameLst>
                                      </p:cBhvr>
                                      <p:tavLst>
                                        <p:tav tm="0" fmla="#ppt_w*sin(2.5*pi*$)">
                                          <p:val>
                                            <p:fltVal val="0"/>
                                          </p:val>
                                        </p:tav>
                                        <p:tav tm="100000">
                                          <p:val>
                                            <p:fltVal val="1"/>
                                          </p:val>
                                        </p:tav>
                                      </p:tavLst>
                                    </p:anim>
                                    <p:anim calcmode="lin" valueType="num">
                                      <p:cBhvr>
                                        <p:cTn id="16"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2000"/>
                                        <p:tgtEl>
                                          <p:spTgt spid="5"/>
                                        </p:tgtEl>
                                      </p:cBhvr>
                                    </p:animEffect>
                                    <p:anim calcmode="lin" valueType="num">
                                      <p:cBhvr>
                                        <p:cTn id="22" dur="2000" fill="hold"/>
                                        <p:tgtEl>
                                          <p:spTgt spid="5"/>
                                        </p:tgtEl>
                                        <p:attrNameLst>
                                          <p:attrName>ppt_w</p:attrName>
                                        </p:attrNameLst>
                                      </p:cBhvr>
                                      <p:tavLst>
                                        <p:tav tm="0" fmla="#ppt_w*sin(2.5*pi*$)">
                                          <p:val>
                                            <p:fltVal val="0"/>
                                          </p:val>
                                        </p:tav>
                                        <p:tav tm="100000">
                                          <p:val>
                                            <p:fltVal val="1"/>
                                          </p:val>
                                        </p:tav>
                                      </p:tavLst>
                                    </p:anim>
                                    <p:anim calcmode="lin" valueType="num">
                                      <p:cBhvr>
                                        <p:cTn id="23"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F96D7-9467-4C8C-A56E-F982B8683528}"/>
              </a:ext>
            </a:extLst>
          </p:cNvPr>
          <p:cNvSpPr>
            <a:spLocks noGrp="1"/>
          </p:cNvSpPr>
          <p:nvPr>
            <p:ph type="title"/>
          </p:nvPr>
        </p:nvSpPr>
        <p:spPr>
          <a:xfrm>
            <a:off x="599294" y="601043"/>
            <a:ext cx="8596668" cy="816638"/>
          </a:xfrm>
        </p:spPr>
        <p:txBody>
          <a:bodyPr>
            <a:normAutofit/>
          </a:bodyPr>
          <a:lstStyle/>
          <a:p>
            <a:r>
              <a:rPr lang="en-US" sz="3200" b="1" dirty="0">
                <a:latin typeface="Arial" panose="020B0604020202020204" pitchFamily="34" charset="0"/>
                <a:cs typeface="Arial" panose="020B0604020202020204" pitchFamily="34" charset="0"/>
              </a:rPr>
              <a:t>Which of these statements are true?</a:t>
            </a:r>
            <a:endParaRPr lang="en-US"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BD3975D-3419-4028-8F39-6BDDC182637C}"/>
              </a:ext>
            </a:extLst>
          </p:cNvPr>
          <p:cNvSpPr>
            <a:spLocks noGrp="1"/>
          </p:cNvSpPr>
          <p:nvPr>
            <p:ph idx="1"/>
          </p:nvPr>
        </p:nvSpPr>
        <p:spPr/>
        <p:txBody>
          <a:bodyPr>
            <a:normAutofit lnSpcReduction="10000"/>
          </a:bodyPr>
          <a:lstStyle/>
          <a:p>
            <a:pPr marL="0" indent="0">
              <a:buNone/>
            </a:pPr>
            <a:r>
              <a:rPr lang="en-US" sz="2000" b="1" dirty="0">
                <a:latin typeface="Arial" panose="020B0604020202020204" pitchFamily="34" charset="0"/>
                <a:cs typeface="Arial" panose="020B0604020202020204" pitchFamily="34" charset="0"/>
              </a:rPr>
              <a:t>A.	ICH GCP requires the investigator and sponsor sign the protocol signature page</a:t>
            </a:r>
          </a:p>
          <a:p>
            <a:pPr marL="0" indent="0">
              <a:buNone/>
            </a:pP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B.	FDA requires the investigator and sponsor sign the protocol signature page</a:t>
            </a:r>
          </a:p>
          <a:p>
            <a:pPr marL="457200" indent="-457200">
              <a:buAutoNum type="alphaUcPeriod" startAt="2"/>
            </a:pP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C.	ICH GCP requires investigators to document the reason a subject withdraws from a study whenever possible</a:t>
            </a:r>
          </a:p>
          <a:p>
            <a:pPr marL="457200" indent="-457200">
              <a:buAutoNum type="alphaUcPeriod" startAt="3"/>
            </a:pP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D.	FDA requires investigators to document the reason a subject withdraws from a study</a:t>
            </a:r>
          </a:p>
          <a:p>
            <a:pPr marL="457200" indent="-457200">
              <a:buAutoNum type="alphaUcPeriod" startAt="3"/>
            </a:pPr>
            <a:endParaRPr lang="en-US" sz="2000" b="1" dirty="0">
              <a:latin typeface="Arial" panose="020B0604020202020204" pitchFamily="34" charset="0"/>
              <a:cs typeface="Arial" panose="020B0604020202020204" pitchFamily="34" charset="0"/>
            </a:endParaRPr>
          </a:p>
          <a:p>
            <a:pPr marL="457200" indent="-457200">
              <a:buAutoNum type="alphaUcPeriod" startAt="3"/>
            </a:pPr>
            <a:endParaRPr lang="en-US" sz="2000" b="1"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4" name="Picture 3" descr="Icon&#10;&#10;Description automatically generated">
            <a:extLst>
              <a:ext uri="{FF2B5EF4-FFF2-40B4-BE49-F238E27FC236}">
                <a16:creationId xmlns:a16="http://schemas.microsoft.com/office/drawing/2014/main" id="{AF5E1B95-AAC3-450C-A0A9-807010ACB5F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961431" y="2160589"/>
            <a:ext cx="779398" cy="692798"/>
          </a:xfrm>
          <a:prstGeom prst="rect">
            <a:avLst/>
          </a:prstGeom>
        </p:spPr>
      </p:pic>
      <p:pic>
        <p:nvPicPr>
          <p:cNvPr id="5" name="Picture 4" descr="Icon&#10;&#10;Description automatically generated">
            <a:extLst>
              <a:ext uri="{FF2B5EF4-FFF2-40B4-BE49-F238E27FC236}">
                <a16:creationId xmlns:a16="http://schemas.microsoft.com/office/drawing/2014/main" id="{F9E3E8C5-538D-4044-BC03-BFA6D8E50EE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117717" y="4004614"/>
            <a:ext cx="779398" cy="692798"/>
          </a:xfrm>
          <a:prstGeom prst="rect">
            <a:avLst/>
          </a:prstGeom>
        </p:spPr>
      </p:pic>
    </p:spTree>
    <p:extLst>
      <p:ext uri="{BB962C8B-B14F-4D97-AF65-F5344CB8AC3E}">
        <p14:creationId xmlns:p14="http://schemas.microsoft.com/office/powerpoint/2010/main" val="287828378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45" presetClass="entr" presetSubtype="0"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2000"/>
                                        <p:tgtEl>
                                          <p:spTgt spid="5"/>
                                        </p:tgtEl>
                                      </p:cBhvr>
                                    </p:animEffect>
                                    <p:anim calcmode="lin" valueType="num">
                                      <p:cBhvr>
                                        <p:cTn id="37" dur="2000" fill="hold"/>
                                        <p:tgtEl>
                                          <p:spTgt spid="5"/>
                                        </p:tgtEl>
                                        <p:attrNameLst>
                                          <p:attrName>ppt_w</p:attrName>
                                        </p:attrNameLst>
                                      </p:cBhvr>
                                      <p:tavLst>
                                        <p:tav tm="0" fmla="#ppt_w*sin(2.5*pi*$)">
                                          <p:val>
                                            <p:fltVal val="0"/>
                                          </p:val>
                                        </p:tav>
                                        <p:tav tm="100000">
                                          <p:val>
                                            <p:fltVal val="1"/>
                                          </p:val>
                                        </p:tav>
                                      </p:tavLst>
                                    </p:anim>
                                    <p:anim calcmode="lin" valueType="num">
                                      <p:cBhvr>
                                        <p:cTn id="38"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45" presetClass="entr" presetSubtype="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2000"/>
                                        <p:tgtEl>
                                          <p:spTgt spid="5"/>
                                        </p:tgtEl>
                                      </p:cBhvr>
                                    </p:animEffect>
                                    <p:anim calcmode="lin" valueType="num">
                                      <p:cBhvr>
                                        <p:cTn id="44" dur="2000" fill="hold"/>
                                        <p:tgtEl>
                                          <p:spTgt spid="5"/>
                                        </p:tgtEl>
                                        <p:attrNameLst>
                                          <p:attrName>ppt_w</p:attrName>
                                        </p:attrNameLst>
                                      </p:cBhvr>
                                      <p:tavLst>
                                        <p:tav tm="0" fmla="#ppt_w*sin(2.5*pi*$)">
                                          <p:val>
                                            <p:fltVal val="0"/>
                                          </p:val>
                                        </p:tav>
                                        <p:tav tm="100000">
                                          <p:val>
                                            <p:fltVal val="1"/>
                                          </p:val>
                                        </p:tav>
                                      </p:tavLst>
                                    </p:anim>
                                    <p:anim calcmode="lin" valueType="num">
                                      <p:cBhvr>
                                        <p:cTn id="45"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fade">
                                      <p:cBhvr>
                                        <p:cTn id="50" dur="2000"/>
                                        <p:tgtEl>
                                          <p:spTgt spid="5"/>
                                        </p:tgtEl>
                                      </p:cBhvr>
                                    </p:animEffect>
                                    <p:anim calcmode="lin" valueType="num">
                                      <p:cBhvr>
                                        <p:cTn id="51" dur="2000" fill="hold"/>
                                        <p:tgtEl>
                                          <p:spTgt spid="5"/>
                                        </p:tgtEl>
                                        <p:attrNameLst>
                                          <p:attrName>ppt_w</p:attrName>
                                        </p:attrNameLst>
                                      </p:cBhvr>
                                      <p:tavLst>
                                        <p:tav tm="0" fmla="#ppt_w*sin(2.5*pi*$)">
                                          <p:val>
                                            <p:fltVal val="0"/>
                                          </p:val>
                                        </p:tav>
                                        <p:tav tm="100000">
                                          <p:val>
                                            <p:fltVal val="1"/>
                                          </p:val>
                                        </p:tav>
                                      </p:tavLst>
                                    </p:anim>
                                    <p:anim calcmode="lin" valueType="num">
                                      <p:cBhvr>
                                        <p:cTn id="52"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67C438-B0EC-41E4-8E66-8DEF8F9B0C8E}"/>
              </a:ext>
            </a:extLst>
          </p:cNvPr>
          <p:cNvSpPr>
            <a:spLocks noGrp="1"/>
          </p:cNvSpPr>
          <p:nvPr>
            <p:ph type="title"/>
          </p:nvPr>
        </p:nvSpPr>
        <p:spPr>
          <a:xfrm>
            <a:off x="195943" y="1382486"/>
            <a:ext cx="4004119" cy="4093028"/>
          </a:xfrm>
        </p:spPr>
        <p:txBody>
          <a:bodyPr anchor="ctr">
            <a:normAutofit/>
          </a:bodyPr>
          <a:lstStyle/>
          <a:p>
            <a:r>
              <a:rPr lang="en-US" b="1" dirty="0">
                <a:latin typeface="Arial" panose="020B0604020202020204" pitchFamily="34" charset="0"/>
                <a:cs typeface="Arial" panose="020B0604020202020204" pitchFamily="34" charset="0"/>
              </a:rPr>
              <a:t>Investigator’s Qualifications and Agreements </a:t>
            </a:r>
            <a:br>
              <a:rPr lang="en-US" b="1"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62CA22B0-CD17-115E-D214-EC576C00EB83}"/>
              </a:ext>
            </a:extLst>
          </p:cNvPr>
          <p:cNvGraphicFramePr>
            <a:graphicFrameLocks noGrp="1"/>
          </p:cNvGraphicFramePr>
          <p:nvPr>
            <p:ph idx="1"/>
            <p:extLst>
              <p:ext uri="{D42A27DB-BD31-4B8C-83A1-F6EECF244321}">
                <p14:modId xmlns:p14="http://schemas.microsoft.com/office/powerpoint/2010/main" val="2599888149"/>
              </p:ext>
            </p:extLst>
          </p:nvPr>
        </p:nvGraphicFramePr>
        <p:xfrm>
          <a:off x="4916553" y="0"/>
          <a:ext cx="6628804"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8143075"/>
      </p:ext>
    </p:extLst>
  </p:cSld>
  <p:clrMapOvr>
    <a:masterClrMapping/>
  </p:clrMapOvr>
  <p:transition spd="slow">
    <p:cove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295FA-F1C6-456E-8865-FBD9ADC45188}"/>
              </a:ext>
            </a:extLst>
          </p:cNvPr>
          <p:cNvSpPr>
            <a:spLocks noGrp="1"/>
          </p:cNvSpPr>
          <p:nvPr>
            <p:ph type="title"/>
          </p:nvPr>
        </p:nvSpPr>
        <p:spPr>
          <a:xfrm>
            <a:off x="677334" y="827450"/>
            <a:ext cx="8596668" cy="1230681"/>
          </a:xfrm>
        </p:spPr>
        <p:txBody>
          <a:bodyPr>
            <a:normAutofit/>
          </a:bodyPr>
          <a:lstStyle/>
          <a:p>
            <a:r>
              <a:rPr lang="en-US" sz="3200" b="1" dirty="0">
                <a:latin typeface="Arial" panose="020B0604020202020204" pitchFamily="34" charset="0"/>
                <a:cs typeface="Arial" panose="020B0604020202020204" pitchFamily="34" charset="0"/>
              </a:rPr>
              <a:t>The following reports are required by the FDA from the sponsor</a:t>
            </a:r>
          </a:p>
        </p:txBody>
      </p:sp>
      <p:sp>
        <p:nvSpPr>
          <p:cNvPr id="3" name="Content Placeholder 2">
            <a:extLst>
              <a:ext uri="{FF2B5EF4-FFF2-40B4-BE49-F238E27FC236}">
                <a16:creationId xmlns:a16="http://schemas.microsoft.com/office/drawing/2014/main" id="{45E6234B-FDB7-4ABF-8E84-44227FF8ABAE}"/>
              </a:ext>
            </a:extLst>
          </p:cNvPr>
          <p:cNvSpPr>
            <a:spLocks noGrp="1"/>
          </p:cNvSpPr>
          <p:nvPr>
            <p:ph idx="1"/>
          </p:nvPr>
        </p:nvSpPr>
        <p:spPr>
          <a:xfrm>
            <a:off x="677334" y="2860066"/>
            <a:ext cx="8596668" cy="3880773"/>
          </a:xfrm>
        </p:spPr>
        <p:txBody>
          <a:bodyPr>
            <a:normAutofit/>
          </a:bodyPr>
          <a:lstStyle/>
          <a:p>
            <a:pPr marL="0" indent="0">
              <a:buNone/>
            </a:pPr>
            <a:r>
              <a:rPr lang="en-US" sz="1600" b="1" dirty="0">
                <a:latin typeface="Arial" panose="020B0604020202020204" pitchFamily="34" charset="0"/>
                <a:cs typeface="Arial" panose="020B0604020202020204" pitchFamily="34" charset="0"/>
              </a:rPr>
              <a:t>A.	Annual report</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B.	Protocol Amendment</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C.	Revision of the IRB roster</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1600" b="1" dirty="0">
                <a:latin typeface="Arial" panose="020B0604020202020204" pitchFamily="34" charset="0"/>
                <a:cs typeface="Arial" panose="020B0604020202020204" pitchFamily="34" charset="0"/>
              </a:rPr>
              <a:t>D.	Adverse Event report</a:t>
            </a:r>
          </a:p>
        </p:txBody>
      </p:sp>
      <p:pic>
        <p:nvPicPr>
          <p:cNvPr id="4" name="Picture 3" descr="Icon&#10;&#10;Description automatically generated">
            <a:extLst>
              <a:ext uri="{FF2B5EF4-FFF2-40B4-BE49-F238E27FC236}">
                <a16:creationId xmlns:a16="http://schemas.microsoft.com/office/drawing/2014/main" id="{51A83ED6-B096-4671-9880-4719923100F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917998" y="2603883"/>
            <a:ext cx="779398" cy="692798"/>
          </a:xfrm>
          <a:prstGeom prst="rect">
            <a:avLst/>
          </a:prstGeom>
        </p:spPr>
      </p:pic>
      <p:pic>
        <p:nvPicPr>
          <p:cNvPr id="5" name="Picture 4" descr="Icon&#10;&#10;Description automatically generated">
            <a:extLst>
              <a:ext uri="{FF2B5EF4-FFF2-40B4-BE49-F238E27FC236}">
                <a16:creationId xmlns:a16="http://schemas.microsoft.com/office/drawing/2014/main" id="{402522E8-5398-4811-BC0F-4CC611E6987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394650" y="3296681"/>
            <a:ext cx="779398" cy="692798"/>
          </a:xfrm>
          <a:prstGeom prst="rect">
            <a:avLst/>
          </a:prstGeom>
        </p:spPr>
      </p:pic>
      <p:pic>
        <p:nvPicPr>
          <p:cNvPr id="6" name="Picture 5" descr="Icon&#10;&#10;Description automatically generated">
            <a:extLst>
              <a:ext uri="{FF2B5EF4-FFF2-40B4-BE49-F238E27FC236}">
                <a16:creationId xmlns:a16="http://schemas.microsoft.com/office/drawing/2014/main" id="{09F3A60B-7B32-4FB2-8FD4-0FE5D08165F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307697" y="4800452"/>
            <a:ext cx="779398" cy="692798"/>
          </a:xfrm>
          <a:prstGeom prst="rect">
            <a:avLst/>
          </a:prstGeom>
        </p:spPr>
      </p:pic>
    </p:spTree>
    <p:extLst>
      <p:ext uri="{BB962C8B-B14F-4D97-AF65-F5344CB8AC3E}">
        <p14:creationId xmlns:p14="http://schemas.microsoft.com/office/powerpoint/2010/main" val="110896282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45" presetClass="entr" presetSubtype="0"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2000"/>
                                        <p:tgtEl>
                                          <p:spTgt spid="5"/>
                                        </p:tgtEl>
                                      </p:cBhvr>
                                    </p:animEffect>
                                    <p:anim calcmode="lin" valueType="num">
                                      <p:cBhvr>
                                        <p:cTn id="37" dur="2000" fill="hold"/>
                                        <p:tgtEl>
                                          <p:spTgt spid="5"/>
                                        </p:tgtEl>
                                        <p:attrNameLst>
                                          <p:attrName>ppt_w</p:attrName>
                                        </p:attrNameLst>
                                      </p:cBhvr>
                                      <p:tavLst>
                                        <p:tav tm="0" fmla="#ppt_w*sin(2.5*pi*$)">
                                          <p:val>
                                            <p:fltVal val="0"/>
                                          </p:val>
                                        </p:tav>
                                        <p:tav tm="100000">
                                          <p:val>
                                            <p:fltVal val="1"/>
                                          </p:val>
                                        </p:tav>
                                      </p:tavLst>
                                    </p:anim>
                                    <p:anim calcmode="lin" valueType="num">
                                      <p:cBhvr>
                                        <p:cTn id="38"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45" presetClass="entr" presetSubtype="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2000"/>
                                        <p:tgtEl>
                                          <p:spTgt spid="5"/>
                                        </p:tgtEl>
                                      </p:cBhvr>
                                    </p:animEffect>
                                    <p:anim calcmode="lin" valueType="num">
                                      <p:cBhvr>
                                        <p:cTn id="44" dur="2000" fill="hold"/>
                                        <p:tgtEl>
                                          <p:spTgt spid="5"/>
                                        </p:tgtEl>
                                        <p:attrNameLst>
                                          <p:attrName>ppt_w</p:attrName>
                                        </p:attrNameLst>
                                      </p:cBhvr>
                                      <p:tavLst>
                                        <p:tav tm="0" fmla="#ppt_w*sin(2.5*pi*$)">
                                          <p:val>
                                            <p:fltVal val="0"/>
                                          </p:val>
                                        </p:tav>
                                        <p:tav tm="100000">
                                          <p:val>
                                            <p:fltVal val="1"/>
                                          </p:val>
                                        </p:tav>
                                      </p:tavLst>
                                    </p:anim>
                                    <p:anim calcmode="lin" valueType="num">
                                      <p:cBhvr>
                                        <p:cTn id="45"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45" presetClass="entr" presetSubtype="0" fill="hold" nodeType="click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fade">
                                      <p:cBhvr>
                                        <p:cTn id="50" dur="2000"/>
                                        <p:tgtEl>
                                          <p:spTgt spid="5"/>
                                        </p:tgtEl>
                                      </p:cBhvr>
                                    </p:animEffect>
                                    <p:anim calcmode="lin" valueType="num">
                                      <p:cBhvr>
                                        <p:cTn id="51" dur="2000" fill="hold"/>
                                        <p:tgtEl>
                                          <p:spTgt spid="5"/>
                                        </p:tgtEl>
                                        <p:attrNameLst>
                                          <p:attrName>ppt_w</p:attrName>
                                        </p:attrNameLst>
                                      </p:cBhvr>
                                      <p:tavLst>
                                        <p:tav tm="0" fmla="#ppt_w*sin(2.5*pi*$)">
                                          <p:val>
                                            <p:fltVal val="0"/>
                                          </p:val>
                                        </p:tav>
                                        <p:tav tm="100000">
                                          <p:val>
                                            <p:fltVal val="1"/>
                                          </p:val>
                                        </p:tav>
                                      </p:tavLst>
                                    </p:anim>
                                    <p:anim calcmode="lin" valueType="num">
                                      <p:cBhvr>
                                        <p:cTn id="52"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45" presetClass="entr" presetSubtype="0" fill="hold" nodeType="clickEffect">
                                  <p:stCondLst>
                                    <p:cond delay="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2000"/>
                                        <p:tgtEl>
                                          <p:spTgt spid="6"/>
                                        </p:tgtEl>
                                      </p:cBhvr>
                                    </p:animEffect>
                                    <p:anim calcmode="lin" valueType="num">
                                      <p:cBhvr>
                                        <p:cTn id="66" dur="2000" fill="hold"/>
                                        <p:tgtEl>
                                          <p:spTgt spid="6"/>
                                        </p:tgtEl>
                                        <p:attrNameLst>
                                          <p:attrName>ppt_w</p:attrName>
                                        </p:attrNameLst>
                                      </p:cBhvr>
                                      <p:tavLst>
                                        <p:tav tm="0" fmla="#ppt_w*sin(2.5*pi*$)">
                                          <p:val>
                                            <p:fltVal val="0"/>
                                          </p:val>
                                        </p:tav>
                                        <p:tav tm="100000">
                                          <p:val>
                                            <p:fltVal val="1"/>
                                          </p:val>
                                        </p:tav>
                                      </p:tavLst>
                                    </p:anim>
                                    <p:anim calcmode="lin" valueType="num">
                                      <p:cBhvr>
                                        <p:cTn id="67"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68" fill="hold">
                      <p:stCondLst>
                        <p:cond delay="indefinite"/>
                      </p:stCondLst>
                      <p:childTnLst>
                        <p:par>
                          <p:cTn id="69" fill="hold">
                            <p:stCondLst>
                              <p:cond delay="0"/>
                            </p:stCondLst>
                            <p:childTnLst>
                              <p:par>
                                <p:cTn id="70" presetID="45" presetClass="entr" presetSubtype="0" fill="hold" nodeType="clickEffect">
                                  <p:stCondLst>
                                    <p:cond delay="0"/>
                                  </p:stCondLst>
                                  <p:childTnLst>
                                    <p:set>
                                      <p:cBhvr>
                                        <p:cTn id="71" dur="1" fill="hold">
                                          <p:stCondLst>
                                            <p:cond delay="0"/>
                                          </p:stCondLst>
                                        </p:cTn>
                                        <p:tgtEl>
                                          <p:spTgt spid="6"/>
                                        </p:tgtEl>
                                        <p:attrNameLst>
                                          <p:attrName>style.visibility</p:attrName>
                                        </p:attrNameLst>
                                      </p:cBhvr>
                                      <p:to>
                                        <p:strVal val="visible"/>
                                      </p:to>
                                    </p:set>
                                    <p:animEffect transition="in" filter="fade">
                                      <p:cBhvr>
                                        <p:cTn id="72" dur="2000"/>
                                        <p:tgtEl>
                                          <p:spTgt spid="6"/>
                                        </p:tgtEl>
                                      </p:cBhvr>
                                    </p:animEffect>
                                    <p:anim calcmode="lin" valueType="num">
                                      <p:cBhvr>
                                        <p:cTn id="73" dur="2000" fill="hold"/>
                                        <p:tgtEl>
                                          <p:spTgt spid="6"/>
                                        </p:tgtEl>
                                        <p:attrNameLst>
                                          <p:attrName>ppt_w</p:attrName>
                                        </p:attrNameLst>
                                      </p:cBhvr>
                                      <p:tavLst>
                                        <p:tav tm="0" fmla="#ppt_w*sin(2.5*pi*$)">
                                          <p:val>
                                            <p:fltVal val="0"/>
                                          </p:val>
                                        </p:tav>
                                        <p:tav tm="100000">
                                          <p:val>
                                            <p:fltVal val="1"/>
                                          </p:val>
                                        </p:tav>
                                      </p:tavLst>
                                    </p:anim>
                                    <p:anim calcmode="lin" valueType="num">
                                      <p:cBhvr>
                                        <p:cTn id="74"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75" fill="hold">
                      <p:stCondLst>
                        <p:cond delay="indefinite"/>
                      </p:stCondLst>
                      <p:childTnLst>
                        <p:par>
                          <p:cTn id="76" fill="hold">
                            <p:stCondLst>
                              <p:cond delay="0"/>
                            </p:stCondLst>
                            <p:childTnLst>
                              <p:par>
                                <p:cTn id="77" presetID="45" presetClass="entr" presetSubtype="0" fill="hold" nodeType="clickEffect">
                                  <p:stCondLst>
                                    <p:cond delay="0"/>
                                  </p:stCondLst>
                                  <p:childTnLst>
                                    <p:set>
                                      <p:cBhvr>
                                        <p:cTn id="78" dur="1" fill="hold">
                                          <p:stCondLst>
                                            <p:cond delay="0"/>
                                          </p:stCondLst>
                                        </p:cTn>
                                        <p:tgtEl>
                                          <p:spTgt spid="6"/>
                                        </p:tgtEl>
                                        <p:attrNameLst>
                                          <p:attrName>style.visibility</p:attrName>
                                        </p:attrNameLst>
                                      </p:cBhvr>
                                      <p:to>
                                        <p:strVal val="visible"/>
                                      </p:to>
                                    </p:set>
                                    <p:animEffect transition="in" filter="fade">
                                      <p:cBhvr>
                                        <p:cTn id="79" dur="2000"/>
                                        <p:tgtEl>
                                          <p:spTgt spid="6"/>
                                        </p:tgtEl>
                                      </p:cBhvr>
                                    </p:animEffect>
                                    <p:anim calcmode="lin" valueType="num">
                                      <p:cBhvr>
                                        <p:cTn id="80" dur="2000" fill="hold"/>
                                        <p:tgtEl>
                                          <p:spTgt spid="6"/>
                                        </p:tgtEl>
                                        <p:attrNameLst>
                                          <p:attrName>ppt_w</p:attrName>
                                        </p:attrNameLst>
                                      </p:cBhvr>
                                      <p:tavLst>
                                        <p:tav tm="0" fmla="#ppt_w*sin(2.5*pi*$)">
                                          <p:val>
                                            <p:fltVal val="0"/>
                                          </p:val>
                                        </p:tav>
                                        <p:tav tm="100000">
                                          <p:val>
                                            <p:fltVal val="1"/>
                                          </p:val>
                                        </p:tav>
                                      </p:tavLst>
                                    </p:anim>
                                    <p:anim calcmode="lin" valueType="num">
                                      <p:cBhvr>
                                        <p:cTn id="81"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nodeType="clickEffect">
                                  <p:stCondLst>
                                    <p:cond delay="0"/>
                                  </p:stCondLst>
                                  <p:childTnLst>
                                    <p:set>
                                      <p:cBhvr>
                                        <p:cTn id="85" dur="1" fill="hold">
                                          <p:stCondLst>
                                            <p:cond delay="0"/>
                                          </p:stCondLst>
                                        </p:cTn>
                                        <p:tgtEl>
                                          <p:spTgt spid="6"/>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nodeType="clickEffect">
                                  <p:stCondLst>
                                    <p:cond delay="0"/>
                                  </p:stCondLst>
                                  <p:childTnLst>
                                    <p:set>
                                      <p:cBhvr>
                                        <p:cTn id="8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F94B5F-E28C-4FA5-BBDF-5E96ADF73451}"/>
              </a:ext>
            </a:extLst>
          </p:cNvPr>
          <p:cNvSpPr>
            <a:spLocks noGrp="1"/>
          </p:cNvSpPr>
          <p:nvPr>
            <p:ph type="title"/>
          </p:nvPr>
        </p:nvSpPr>
        <p:spPr>
          <a:xfrm>
            <a:off x="167951" y="1382486"/>
            <a:ext cx="4032111" cy="4093028"/>
          </a:xfrm>
        </p:spPr>
        <p:txBody>
          <a:bodyPr anchor="ctr">
            <a:normAutofit/>
          </a:bodyPr>
          <a:lstStyle/>
          <a:p>
            <a:r>
              <a:rPr lang="en-US" b="1" dirty="0">
                <a:latin typeface="Arial" panose="020B0604020202020204" pitchFamily="34" charset="0"/>
                <a:cs typeface="Arial" panose="020B0604020202020204" pitchFamily="34" charset="0"/>
              </a:rPr>
              <a:t>Investigator’s Qualifications and Agreements</a:t>
            </a:r>
            <a:endParaRPr lang="en-US"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5FD8F650-B5C9-C398-8330-D755BF29E815}"/>
              </a:ext>
            </a:extLst>
          </p:cNvPr>
          <p:cNvGraphicFramePr>
            <a:graphicFrameLocks noGrp="1"/>
          </p:cNvGraphicFramePr>
          <p:nvPr>
            <p:ph idx="1"/>
            <p:extLst>
              <p:ext uri="{D42A27DB-BD31-4B8C-83A1-F6EECF244321}">
                <p14:modId xmlns:p14="http://schemas.microsoft.com/office/powerpoint/2010/main" val="945904290"/>
              </p:ext>
            </p:extLst>
          </p:nvPr>
        </p:nvGraphicFramePr>
        <p:xfrm>
          <a:off x="4916553" y="1"/>
          <a:ext cx="6628804" cy="68664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1189057"/>
      </p:ext>
    </p:extLst>
  </p:cSld>
  <p:clrMapOvr>
    <a:masterClrMapping/>
  </p:clrMapOvr>
  <p:transition spd="slow">
    <p:cover/>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b0cd99f-67e1-42ef-9d87-a93b8801e167">
      <Terms xmlns="http://schemas.microsoft.com/office/infopath/2007/PartnerControls"/>
    </lcf76f155ced4ddcb4097134ff3c332f>
    <TaxCatchAll xmlns="ecebac2a-1c6d-4e7e-a809-e8984ab44ac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5FD6E4CA336F74D94DE2268E40125E1" ma:contentTypeVersion="18" ma:contentTypeDescription="Create a new document." ma:contentTypeScope="" ma:versionID="38fe62104956ff05588c333b2adf1f19">
  <xsd:schema xmlns:xsd="http://www.w3.org/2001/XMLSchema" xmlns:xs="http://www.w3.org/2001/XMLSchema" xmlns:p="http://schemas.microsoft.com/office/2006/metadata/properties" xmlns:ns2="4b0cd99f-67e1-42ef-9d87-a93b8801e167" xmlns:ns3="ecebac2a-1c6d-4e7e-a809-e8984ab44acf" targetNamespace="http://schemas.microsoft.com/office/2006/metadata/properties" ma:root="true" ma:fieldsID="89d74f28451f1f025390614dc3837163" ns2:_="" ns3:_="">
    <xsd:import namespace="4b0cd99f-67e1-42ef-9d87-a93b8801e167"/>
    <xsd:import namespace="ecebac2a-1c6d-4e7e-a809-e8984ab44ac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0cd99f-67e1-42ef-9d87-a93b8801e1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8ab95b9-39aa-4b9d-a2e7-0451eedf9b88"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ebac2a-1c6d-4e7e-a809-e8984ab44ac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5d49d866-60c6-4559-842f-764d32f99b7f}" ma:internalName="TaxCatchAll" ma:showField="CatchAllData" ma:web="ecebac2a-1c6d-4e7e-a809-e8984ab44a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4C2283-72AB-4739-86C1-3C0FBD06B461}">
  <ds:schemaRefs>
    <ds:schemaRef ds:uri="http://schemas.microsoft.com/sharepoint/v3/contenttype/forms"/>
  </ds:schemaRefs>
</ds:datastoreItem>
</file>

<file path=customXml/itemProps2.xml><?xml version="1.0" encoding="utf-8"?>
<ds:datastoreItem xmlns:ds="http://schemas.openxmlformats.org/officeDocument/2006/customXml" ds:itemID="{7228FB69-DF49-40F2-B7B4-914A2E4D85FE}">
  <ds:schemaRefs>
    <ds:schemaRef ds:uri="http://schemas.microsoft.com/office/2006/metadata/properties"/>
    <ds:schemaRef ds:uri="http://schemas.microsoft.com/office/infopath/2007/PartnerControls"/>
    <ds:schemaRef ds:uri="4b0cd99f-67e1-42ef-9d87-a93b8801e167"/>
    <ds:schemaRef ds:uri="ecebac2a-1c6d-4e7e-a809-e8984ab44acf"/>
  </ds:schemaRefs>
</ds:datastoreItem>
</file>

<file path=customXml/itemProps3.xml><?xml version="1.0" encoding="utf-8"?>
<ds:datastoreItem xmlns:ds="http://schemas.openxmlformats.org/officeDocument/2006/customXml" ds:itemID="{C4EC82A4-BF9B-4C53-874F-734014570D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0cd99f-67e1-42ef-9d87-a93b8801e167"/>
    <ds:schemaRef ds:uri="ecebac2a-1c6d-4e7e-a809-e8984ab44a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19813</TotalTime>
  <Words>5393</Words>
  <Application>Microsoft Office PowerPoint</Application>
  <PresentationFormat>Widescreen</PresentationFormat>
  <Paragraphs>409</Paragraphs>
  <Slides>80</Slides>
  <Notes>0</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Facet</vt:lpstr>
      <vt:lpstr>CERTIFICATION EXAM PREPARATION COURSE</vt:lpstr>
      <vt:lpstr>PowerPoint Presentation</vt:lpstr>
      <vt:lpstr>PowerPoint Presentation</vt:lpstr>
      <vt:lpstr>Today’s Session</vt:lpstr>
      <vt:lpstr>Investigator’s Responsibilities According to  ICH GCP E6 (R2)</vt:lpstr>
      <vt:lpstr>Investigator</vt:lpstr>
      <vt:lpstr>PowerPoint Presentation</vt:lpstr>
      <vt:lpstr>Investigator’s Qualifications and Agreements  </vt:lpstr>
      <vt:lpstr>Investigator’s Qualifications and Agreements</vt:lpstr>
      <vt:lpstr>Adequate Resources  </vt:lpstr>
      <vt:lpstr>Addendum</vt:lpstr>
      <vt:lpstr>Medical Care of Trial Subjects</vt:lpstr>
      <vt:lpstr>Medical Care of Trial Subjects</vt:lpstr>
      <vt:lpstr>Communication with IRB/IEC</vt:lpstr>
      <vt:lpstr>Compliance with Protocol</vt:lpstr>
      <vt:lpstr>Compliance with Protocol</vt:lpstr>
      <vt:lpstr>Investigational Product(s) </vt:lpstr>
      <vt:lpstr>Randomization Procedures and Unblinding</vt:lpstr>
      <vt:lpstr>Informed Consent of Trial Subjects</vt:lpstr>
      <vt:lpstr>Records and Reports</vt:lpstr>
      <vt:lpstr> Safety Reporting  </vt:lpstr>
      <vt:lpstr>Final Report(s) by Investigator</vt:lpstr>
      <vt:lpstr>Premature Termination or Suspension of a Trial</vt:lpstr>
      <vt:lpstr>Investigator’s Responsibilities  According to  21 CFR 312</vt:lpstr>
      <vt:lpstr>General Investigator’s Responsibility</vt:lpstr>
      <vt:lpstr>Investigational Product(s) </vt:lpstr>
      <vt:lpstr>  Investigator’s Record Keeping and Retention Investigator Reports  </vt:lpstr>
      <vt:lpstr>  Assurance of IRB Review   </vt:lpstr>
      <vt:lpstr>Records and Reports</vt:lpstr>
      <vt:lpstr>Inspection of Investigator’s Records and Reports</vt:lpstr>
      <vt:lpstr>Handling of Controlled Substances</vt:lpstr>
      <vt:lpstr>General Responsibilities of the Sponsor</vt:lpstr>
      <vt:lpstr>Sponsor’s Responsibilities According to  ICH GCP E6 (R2)</vt:lpstr>
      <vt:lpstr>Sponsor</vt:lpstr>
      <vt:lpstr>Sponsor-Investigator</vt:lpstr>
      <vt:lpstr>Quality Management</vt:lpstr>
      <vt:lpstr>Quality Management</vt:lpstr>
      <vt:lpstr>Quality Management </vt:lpstr>
      <vt:lpstr>Risk Evaluation</vt:lpstr>
      <vt:lpstr>Risk Communication/Risk Review</vt:lpstr>
      <vt:lpstr>Quality Assurance and Quality Control</vt:lpstr>
      <vt:lpstr>Contract Research Organization</vt:lpstr>
      <vt:lpstr>Medical Expertise</vt:lpstr>
      <vt:lpstr>Trial Design</vt:lpstr>
      <vt:lpstr>Addendum</vt:lpstr>
      <vt:lpstr>Addendum</vt:lpstr>
      <vt:lpstr>  Trial Management, Data Handling,  and Recordkeeping  </vt:lpstr>
      <vt:lpstr>Records and Reports</vt:lpstr>
      <vt:lpstr>Investigator Selection</vt:lpstr>
      <vt:lpstr>Investigator Selection</vt:lpstr>
      <vt:lpstr>Allocation of Responsibilities Prior to Initiating a Trial</vt:lpstr>
      <vt:lpstr>Compensation to Subjects and Investigators</vt:lpstr>
      <vt:lpstr>Financing</vt:lpstr>
      <vt:lpstr>Responsibilities Discussed  in Additional Sessions</vt:lpstr>
      <vt:lpstr>Premature Termination or Suspension of a Trial</vt:lpstr>
      <vt:lpstr>Multicenter Trials</vt:lpstr>
      <vt:lpstr>Sponsor’s  Responsibilities According to  21 CFR 312</vt:lpstr>
      <vt:lpstr>General Responsibilities of Sponsors</vt:lpstr>
      <vt:lpstr>Transfer of Obligations to a Contract Research Organization</vt:lpstr>
      <vt:lpstr>Selecting Investigators and Monitors</vt:lpstr>
      <vt:lpstr>Review of Ongoing Investigations</vt:lpstr>
      <vt:lpstr>Recordkeeping and Record Retention</vt:lpstr>
      <vt:lpstr>Inspection of Sponsor’s Records and Reports</vt:lpstr>
      <vt:lpstr>Disposition of Unused Supply of Investigational Drug</vt:lpstr>
      <vt:lpstr>Disqualification of an Investigator</vt:lpstr>
      <vt:lpstr>Disqualification of an Investigator</vt:lpstr>
      <vt:lpstr>PowerPoint Presentation</vt:lpstr>
      <vt:lpstr>Per CFRs, information amendments to an IND by the sponsor should be submitted not more than every ___ days to the FDA</vt:lpstr>
      <vt:lpstr>The sponsor must notify the FDA and all participating investigators of a qualified IND safety report no later than ___ calendar days </vt:lpstr>
      <vt:lpstr>Per the CFRs, when a new investigator is added to a previously submitted protocol by the sponsor, the sponsor shall notify the FDA within _____ days of the addition.</vt:lpstr>
      <vt:lpstr>Per CFRs, the sponsor must notify the FDA of any unexpected fatal or life-threatening suspected adverse reactions no later than ___ calendar days after sponsor’s initial receipt of the information.</vt:lpstr>
      <vt:lpstr>Per ICH GCP, essential documents should be retained until at least ___year(s) after the last approval of a marketing application in an ICH region and until there are no pending or contemplated marketing applications in an ICH region or at least ___ year(s) have elapsed since the formal discontinuation of clinical development of the investigational product. </vt:lpstr>
      <vt:lpstr>All SAEs should be reported immediately to the sponsor except for those SAEs that the protocol or other documents identify as not needing immediate reporting.</vt:lpstr>
      <vt:lpstr>Per ICH GCP, the sponsor specific essential documents should be retained until at least ______ after the last approval of a marketing application in an ICH region and until there are no pending or contemplated marketing applications in an ICH region or at least _____ have elapsed since the formal discontinuation of clinical development of the investigational product. </vt:lpstr>
      <vt:lpstr>Per the CFRs, the sponsor shall submit a brief report of the progress of the investigation to the FDA within ___ days of the anniversary date the IND went into effect.</vt:lpstr>
      <vt:lpstr>Per the CFRs, the clinical investigator shall promptly update the financial disclosure reports if any relevant changes occur during the course of the investigation and for ____ following the completion of the study. </vt:lpstr>
      <vt:lpstr>According to ICH GCP, the IRB/IEC should retain all relevant records for a period of at least ___ after completion of the trial and make them available upon request from the regulatory authority(ies). </vt:lpstr>
      <vt:lpstr>An investigator requests to review medical records to determine the number of potential patients for a particular protocol he/she may want to conduct. The review of records would be considered</vt:lpstr>
      <vt:lpstr>Which of these statements are true?</vt:lpstr>
      <vt:lpstr>The following reports are required by the FDA from the sponsor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 Derita</dc:creator>
  <cp:lastModifiedBy>Dean, Amber D</cp:lastModifiedBy>
  <cp:revision>347</cp:revision>
  <cp:lastPrinted>2022-03-11T14:28:58Z</cp:lastPrinted>
  <dcterms:created xsi:type="dcterms:W3CDTF">2021-09-29T14:57:58Z</dcterms:created>
  <dcterms:modified xsi:type="dcterms:W3CDTF">2024-08-20T14:55:18Z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0x01010005FD6E4CA336F74D94DE2268E40125E1</vt:lpwstr>
  </property>
  <property fmtid="{D5CDD505-2E9C-101B-9397-08002B2CF9AE}" pid="3" name="MediaServiceImageTags">
    <vt:lpwstr/>
  </property>
</Properties>
</file>