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4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7"/>
  </p:notesMasterIdLst>
  <p:sldIdLst>
    <p:sldId id="332" r:id="rId5"/>
    <p:sldId id="259" r:id="rId6"/>
    <p:sldId id="266" r:id="rId7"/>
    <p:sldId id="326" r:id="rId8"/>
    <p:sldId id="327" r:id="rId9"/>
    <p:sldId id="328" r:id="rId10"/>
    <p:sldId id="274" r:id="rId11"/>
    <p:sldId id="267" r:id="rId12"/>
    <p:sldId id="276" r:id="rId13"/>
    <p:sldId id="331" r:id="rId14"/>
    <p:sldId id="263" r:id="rId15"/>
    <p:sldId id="264" r:id="rId16"/>
    <p:sldId id="268" r:id="rId17"/>
    <p:sldId id="270" r:id="rId18"/>
    <p:sldId id="272" r:id="rId19"/>
    <p:sldId id="273" r:id="rId20"/>
    <p:sldId id="271" r:id="rId21"/>
    <p:sldId id="277" r:id="rId22"/>
    <p:sldId id="278" r:id="rId23"/>
    <p:sldId id="279" r:id="rId24"/>
    <p:sldId id="309" r:id="rId25"/>
    <p:sldId id="307" r:id="rId26"/>
    <p:sldId id="286" r:id="rId27"/>
    <p:sldId id="308" r:id="rId28"/>
    <p:sldId id="287" r:id="rId29"/>
    <p:sldId id="288" r:id="rId30"/>
    <p:sldId id="290" r:id="rId31"/>
    <p:sldId id="291" r:id="rId32"/>
    <p:sldId id="292" r:id="rId33"/>
    <p:sldId id="293" r:id="rId34"/>
    <p:sldId id="265" r:id="rId35"/>
    <p:sldId id="275" r:id="rId36"/>
    <p:sldId id="280" r:id="rId37"/>
    <p:sldId id="281" r:id="rId38"/>
    <p:sldId id="282" r:id="rId39"/>
    <p:sldId id="284" r:id="rId40"/>
    <p:sldId id="285" r:id="rId41"/>
    <p:sldId id="312" r:id="rId42"/>
    <p:sldId id="310" r:id="rId43"/>
    <p:sldId id="299" r:id="rId44"/>
    <p:sldId id="294" r:id="rId45"/>
    <p:sldId id="295" r:id="rId46"/>
    <p:sldId id="296" r:id="rId47"/>
    <p:sldId id="297" r:id="rId48"/>
    <p:sldId id="313" r:id="rId49"/>
    <p:sldId id="298" r:id="rId50"/>
    <p:sldId id="311" r:id="rId51"/>
    <p:sldId id="329" r:id="rId52"/>
    <p:sldId id="314" r:id="rId53"/>
    <p:sldId id="300" r:id="rId54"/>
    <p:sldId id="301" r:id="rId55"/>
    <p:sldId id="302" r:id="rId56"/>
    <p:sldId id="315" r:id="rId57"/>
    <p:sldId id="303" r:id="rId58"/>
    <p:sldId id="316" r:id="rId59"/>
    <p:sldId id="317" r:id="rId60"/>
    <p:sldId id="318" r:id="rId61"/>
    <p:sldId id="319" r:id="rId62"/>
    <p:sldId id="320" r:id="rId63"/>
    <p:sldId id="322" r:id="rId64"/>
    <p:sldId id="321" r:id="rId65"/>
    <p:sldId id="330" r:id="rId6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DE8523-0A8D-2976-54B2-EA8E5F6899AC}" v="7" dt="2024-08-20T14:42:53.561"/>
    <p1510:client id="{F8F0AC99-7875-1FB8-2657-DA379D05365D}" v="21" dt="2024-08-20T14:27:48.5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Lee" userId="S::lfergu12@uthsc.edu::9d1fb0ab-5f3d-4f85-ac2c-07b5678237b0" providerId="AD" clId="Web-{31DE8523-0A8D-2976-54B2-EA8E5F6899AC}"/>
    <pc:docChg chg="modSld">
      <pc:chgData name="Ferguson, Lee" userId="S::lfergu12@uthsc.edu::9d1fb0ab-5f3d-4f85-ac2c-07b5678237b0" providerId="AD" clId="Web-{31DE8523-0A8D-2976-54B2-EA8E5F6899AC}" dt="2024-08-20T14:42:53.561" v="5" actId="20577"/>
      <pc:docMkLst>
        <pc:docMk/>
      </pc:docMkLst>
      <pc:sldChg chg="modSp">
        <pc:chgData name="Ferguson, Lee" userId="S::lfergu12@uthsc.edu::9d1fb0ab-5f3d-4f85-ac2c-07b5678237b0" providerId="AD" clId="Web-{31DE8523-0A8D-2976-54B2-EA8E5F6899AC}" dt="2024-08-20T14:42:53.561" v="5" actId="20577"/>
        <pc:sldMkLst>
          <pc:docMk/>
          <pc:sldMk cId="1291635455" sldId="332"/>
        </pc:sldMkLst>
        <pc:spChg chg="mod">
          <ac:chgData name="Ferguson, Lee" userId="S::lfergu12@uthsc.edu::9d1fb0ab-5f3d-4f85-ac2c-07b5678237b0" providerId="AD" clId="Web-{31DE8523-0A8D-2976-54B2-EA8E5F6899AC}" dt="2024-08-20T14:42:48.107" v="4" actId="20577"/>
          <ac:spMkLst>
            <pc:docMk/>
            <pc:sldMk cId="1291635455" sldId="332"/>
            <ac:spMk id="2" creationId="{65A677D1-EDF9-E57E-0003-5217E0C5A2E3}"/>
          </ac:spMkLst>
        </pc:spChg>
        <pc:spChg chg="mod">
          <ac:chgData name="Ferguson, Lee" userId="S::lfergu12@uthsc.edu::9d1fb0ab-5f3d-4f85-ac2c-07b5678237b0" providerId="AD" clId="Web-{31DE8523-0A8D-2976-54B2-EA8E5F6899AC}" dt="2024-08-20T14:42:53.561" v="5" actId="20577"/>
          <ac:spMkLst>
            <pc:docMk/>
            <pc:sldMk cId="1291635455" sldId="332"/>
            <ac:spMk id="3" creationId="{657AE02F-1B74-94B8-E5EB-B77CB992163D}"/>
          </ac:spMkLst>
        </pc:spChg>
      </pc:sldChg>
    </pc:docChg>
  </pc:docChgLst>
  <pc:docChgLst>
    <pc:chgData name="Ferguson, Lee" userId="S::lfergu12@uthsc.edu::9d1fb0ab-5f3d-4f85-ac2c-07b5678237b0" providerId="AD" clId="Web-{F8F0AC99-7875-1FB8-2657-DA379D05365D}"/>
    <pc:docChg chg="addSld delSld modSld">
      <pc:chgData name="Ferguson, Lee" userId="S::lfergu12@uthsc.edu::9d1fb0ab-5f3d-4f85-ac2c-07b5678237b0" providerId="AD" clId="Web-{F8F0AC99-7875-1FB8-2657-DA379D05365D}" dt="2024-08-20T14:27:48.009" v="21"/>
      <pc:docMkLst>
        <pc:docMk/>
      </pc:docMkLst>
      <pc:sldChg chg="del">
        <pc:chgData name="Ferguson, Lee" userId="S::lfergu12@uthsc.edu::9d1fb0ab-5f3d-4f85-ac2c-07b5678237b0" providerId="AD" clId="Web-{F8F0AC99-7875-1FB8-2657-DA379D05365D}" dt="2024-08-20T14:27:48.009" v="21"/>
        <pc:sldMkLst>
          <pc:docMk/>
          <pc:sldMk cId="1127461918" sldId="306"/>
        </pc:sldMkLst>
      </pc:sldChg>
      <pc:sldChg chg="modSp new">
        <pc:chgData name="Ferguson, Lee" userId="S::lfergu12@uthsc.edu::9d1fb0ab-5f3d-4f85-ac2c-07b5678237b0" providerId="AD" clId="Web-{F8F0AC99-7875-1FB8-2657-DA379D05365D}" dt="2024-08-20T14:27:44.681" v="20" actId="20577"/>
        <pc:sldMkLst>
          <pc:docMk/>
          <pc:sldMk cId="1291635455" sldId="332"/>
        </pc:sldMkLst>
        <pc:spChg chg="mod">
          <ac:chgData name="Ferguson, Lee" userId="S::lfergu12@uthsc.edu::9d1fb0ab-5f3d-4f85-ac2c-07b5678237b0" providerId="AD" clId="Web-{F8F0AC99-7875-1FB8-2657-DA379D05365D}" dt="2024-08-20T14:26:38.837" v="4" actId="20577"/>
          <ac:spMkLst>
            <pc:docMk/>
            <pc:sldMk cId="1291635455" sldId="332"/>
            <ac:spMk id="2" creationId="{65A677D1-EDF9-E57E-0003-5217E0C5A2E3}"/>
          </ac:spMkLst>
        </pc:spChg>
        <pc:spChg chg="mod">
          <ac:chgData name="Ferguson, Lee" userId="S::lfergu12@uthsc.edu::9d1fb0ab-5f3d-4f85-ac2c-07b5678237b0" providerId="AD" clId="Web-{F8F0AC99-7875-1FB8-2657-DA379D05365D}" dt="2024-08-20T14:27:44.681" v="20" actId="20577"/>
          <ac:spMkLst>
            <pc:docMk/>
            <pc:sldMk cId="1291635455" sldId="332"/>
            <ac:spMk id="3" creationId="{657AE02F-1B74-94B8-E5EB-B77CB992163D}"/>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hyperlink" Target="http://www.hhs.gov/ohrp/humansubjects/guidance/belmont.html" TargetMode="External"/><Relationship Id="rId2" Type="http://schemas.openxmlformats.org/officeDocument/2006/relationships/hyperlink" Target="https://irb.northwestern.edu/submitting-to-the-irb/getting-started/research-ethics.html" TargetMode="External"/><Relationship Id="rId1" Type="http://schemas.openxmlformats.org/officeDocument/2006/relationships/hyperlink" Target="https://www.cdc.gov/tuskegee/after.htm" TargetMode="External"/></Relationships>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hyperlink" Target="https://irb.northwestern.edu/submitting-to-the-irb/getting-started/research-ethics.html" TargetMode="External"/><Relationship Id="rId2" Type="http://schemas.openxmlformats.org/officeDocument/2006/relationships/hyperlink" Target="http://www.hhs.gov/ohrp/humansubjects/guidance/belmont.html" TargetMode="External"/><Relationship Id="rId1" Type="http://schemas.openxmlformats.org/officeDocument/2006/relationships/hyperlink" Target="https://www.cdc.gov/tuskegee/after.htm" TargetMode="External"/></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6CBD85-AA25-45B9-BF59-7A332106D865}" type="doc">
      <dgm:prSet loTypeId="urn:microsoft.com/office/officeart/2005/8/layout/vList2" loCatId="list" qsTypeId="urn:microsoft.com/office/officeart/2005/8/quickstyle/simple2" qsCatId="simple" csTypeId="urn:microsoft.com/office/officeart/2005/8/colors/accent5_2" csCatId="accent5" phldr="1"/>
      <dgm:spPr/>
      <dgm:t>
        <a:bodyPr/>
        <a:lstStyle/>
        <a:p>
          <a:endParaRPr lang="en-US"/>
        </a:p>
      </dgm:t>
    </dgm:pt>
    <dgm:pt modelId="{1C96074E-6BBB-4C75-932D-CA8727F90E26}">
      <dgm:prSet custT="1"/>
      <dgm:spPr/>
      <dgm:t>
        <a:bodyPr/>
        <a:lstStyle/>
        <a:p>
          <a:r>
            <a:rPr lang="en-US" sz="1800" b="1" i="0" dirty="0">
              <a:solidFill>
                <a:schemeClr val="tx1"/>
              </a:solidFill>
              <a:latin typeface="Arial" panose="020B0604020202020204" pitchFamily="34" charset="0"/>
              <a:cs typeface="Arial" panose="020B0604020202020204" pitchFamily="34" charset="0"/>
            </a:rPr>
            <a:t>The </a:t>
          </a:r>
          <a:r>
            <a:rPr lang="en-US" sz="1800" b="1" i="0" dirty="0">
              <a:solidFill>
                <a:schemeClr val="tx1"/>
              </a:solidFill>
              <a:latin typeface="Arial" panose="020B0604020202020204" pitchFamily="34" charset="0"/>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National Research Act</a:t>
          </a:r>
          <a:r>
            <a:rPr lang="en-US" sz="1800" b="1" i="0" dirty="0">
              <a:solidFill>
                <a:schemeClr val="tx1"/>
              </a:solidFill>
              <a:latin typeface="Arial" panose="020B0604020202020204" pitchFamily="34" charset="0"/>
              <a:cs typeface="Arial" panose="020B0604020202020204" pitchFamily="34" charset="0"/>
            </a:rPr>
            <a:t> was passed by Congress in 1974. </a:t>
          </a:r>
          <a:r>
            <a:rPr lang="en-US" sz="1800" b="1" i="0" dirty="0">
              <a:latin typeface="Arial" panose="020B0604020202020204" pitchFamily="34" charset="0"/>
              <a:cs typeface="Arial" panose="020B0604020202020204" pitchFamily="34" charset="0"/>
            </a:rPr>
            <a:t>The Act established the existence of IRBs to review biomedical and behavioral research involving human subjects. </a:t>
          </a:r>
          <a:endParaRPr lang="en-US" sz="1800" b="1" i="0" dirty="0">
            <a:solidFill>
              <a:schemeClr val="tx1"/>
            </a:solidFill>
            <a:latin typeface="Arial" panose="020B0604020202020204" pitchFamily="34" charset="0"/>
            <a:cs typeface="Arial" panose="020B0604020202020204" pitchFamily="34" charset="0"/>
          </a:endParaRPr>
        </a:p>
      </dgm:t>
    </dgm:pt>
    <dgm:pt modelId="{E7E9A6B6-154E-4515-982A-0FC7CFC6287C}" type="parTrans" cxnId="{6861FE9D-D653-43AC-823C-2688CFDC761F}">
      <dgm:prSet/>
      <dgm:spPr/>
      <dgm:t>
        <a:bodyPr/>
        <a:lstStyle/>
        <a:p>
          <a:endParaRPr lang="en-US"/>
        </a:p>
      </dgm:t>
    </dgm:pt>
    <dgm:pt modelId="{7A748488-EAC9-4934-A917-7368ED4F1377}" type="sibTrans" cxnId="{6861FE9D-D653-43AC-823C-2688CFDC761F}">
      <dgm:prSet/>
      <dgm:spPr/>
      <dgm:t>
        <a:bodyPr/>
        <a:lstStyle/>
        <a:p>
          <a:endParaRPr lang="en-US"/>
        </a:p>
      </dgm:t>
    </dgm:pt>
    <dgm:pt modelId="{E7DB7B27-BBB8-47B7-AF4D-CAF333E049A5}">
      <dgm:prSet custT="1"/>
      <dgm:spPr/>
      <dgm:t>
        <a:bodyPr/>
        <a:lstStyle/>
        <a:p>
          <a:r>
            <a:rPr lang="en-US" sz="1800" b="1" i="0" dirty="0">
              <a:latin typeface="Arial" panose="020B0604020202020204" pitchFamily="34" charset="0"/>
              <a:cs typeface="Arial" panose="020B0604020202020204" pitchFamily="34" charset="0"/>
            </a:rPr>
            <a:t>The Act also created the National Commission for the Protection of Human Subjects of Biomedical and Behavioral Research. </a:t>
          </a:r>
        </a:p>
      </dgm:t>
    </dgm:pt>
    <dgm:pt modelId="{F351AB88-E279-4488-92E5-F16D3157BFD5}" type="parTrans" cxnId="{5D5CA2E5-3D55-4AD3-A420-84D6B207222F}">
      <dgm:prSet/>
      <dgm:spPr/>
      <dgm:t>
        <a:bodyPr/>
        <a:lstStyle/>
        <a:p>
          <a:endParaRPr lang="en-US"/>
        </a:p>
      </dgm:t>
    </dgm:pt>
    <dgm:pt modelId="{435B6135-37A4-4D01-AC4D-E6E460535712}" type="sibTrans" cxnId="{5D5CA2E5-3D55-4AD3-A420-84D6B207222F}">
      <dgm:prSet/>
      <dgm:spPr/>
      <dgm:t>
        <a:bodyPr/>
        <a:lstStyle/>
        <a:p>
          <a:endParaRPr lang="en-US"/>
        </a:p>
      </dgm:t>
    </dgm:pt>
    <dgm:pt modelId="{82347A7D-9A04-4A11-948B-7B11BBBDAFFD}">
      <dgm:prSet custT="1"/>
      <dgm:spPr/>
      <dgm:t>
        <a:bodyPr/>
        <a:lstStyle/>
        <a:p>
          <a:r>
            <a:rPr lang="en-US" sz="1800" b="1" i="0" dirty="0">
              <a:latin typeface="Arial" panose="020B0604020202020204" pitchFamily="34" charset="0"/>
              <a:cs typeface="Arial" panose="020B0604020202020204" pitchFamily="34" charset="0"/>
            </a:rPr>
            <a:t>This Commission was tasked in identifying the basic ethical principles involving human subjects research.</a:t>
          </a:r>
        </a:p>
      </dgm:t>
    </dgm:pt>
    <dgm:pt modelId="{D1A8666C-CAC3-4D29-B57F-0E461F174CA1}" type="parTrans" cxnId="{75D9BC42-A8D4-4794-A65B-F262FB50D9FF}">
      <dgm:prSet/>
      <dgm:spPr/>
      <dgm:t>
        <a:bodyPr/>
        <a:lstStyle/>
        <a:p>
          <a:endParaRPr lang="en-US"/>
        </a:p>
      </dgm:t>
    </dgm:pt>
    <dgm:pt modelId="{581D5D49-46E7-4BDE-BE44-C5F4525D0750}" type="sibTrans" cxnId="{75D9BC42-A8D4-4794-A65B-F262FB50D9FF}">
      <dgm:prSet/>
      <dgm:spPr/>
      <dgm:t>
        <a:bodyPr/>
        <a:lstStyle/>
        <a:p>
          <a:endParaRPr lang="en-US"/>
        </a:p>
      </dgm:t>
    </dgm:pt>
    <dgm:pt modelId="{F9A06EA8-C3EE-41D5-9D1F-0978744DE685}">
      <dgm:prSet custT="1"/>
      <dgm:spPr/>
      <dgm:t>
        <a:bodyPr/>
        <a:lstStyle/>
        <a:p>
          <a:r>
            <a:rPr lang="en-US" sz="1800" b="1" i="0" dirty="0">
              <a:solidFill>
                <a:schemeClr val="tx1"/>
              </a:solidFill>
              <a:latin typeface="Arial" panose="020B0604020202020204" pitchFamily="34" charset="0"/>
              <a:cs typeface="Arial" panose="020B0604020202020204" pitchFamily="34" charset="0"/>
              <a:hlinkClick xmlns:r="http://schemas.openxmlformats.org/officeDocument/2006/relationships" r:id="rId2">
                <a:extLst>
                  <a:ext uri="{A12FA001-AC4F-418D-AE19-62706E023703}">
                    <ahyp:hlinkClr xmlns:ahyp="http://schemas.microsoft.com/office/drawing/2018/hyperlinkcolor" val="tx"/>
                  </a:ext>
                </a:extLst>
              </a:hlinkClick>
            </a:rPr>
            <a:t>Reference: Research Ethics: Institutional Review Board (IRB) Office - Northwestern University</a:t>
          </a:r>
          <a:endParaRPr lang="en-US" sz="1800" b="1" i="0" dirty="0">
            <a:solidFill>
              <a:schemeClr val="tx1"/>
            </a:solidFill>
            <a:latin typeface="Arial" panose="020B0604020202020204" pitchFamily="34" charset="0"/>
            <a:cs typeface="Arial" panose="020B0604020202020204" pitchFamily="34" charset="0"/>
          </a:endParaRPr>
        </a:p>
      </dgm:t>
    </dgm:pt>
    <dgm:pt modelId="{40D05172-AE2D-4DF8-88D0-9194556B939E}" type="parTrans" cxnId="{E7923627-CE96-4DC8-AF77-86494834867D}">
      <dgm:prSet/>
      <dgm:spPr/>
      <dgm:t>
        <a:bodyPr/>
        <a:lstStyle/>
        <a:p>
          <a:endParaRPr lang="en-US"/>
        </a:p>
      </dgm:t>
    </dgm:pt>
    <dgm:pt modelId="{6D724E5F-8378-4D17-B630-875B750B48E5}" type="sibTrans" cxnId="{E7923627-CE96-4DC8-AF77-86494834867D}">
      <dgm:prSet/>
      <dgm:spPr/>
      <dgm:t>
        <a:bodyPr/>
        <a:lstStyle/>
        <a:p>
          <a:endParaRPr lang="en-US"/>
        </a:p>
      </dgm:t>
    </dgm:pt>
    <dgm:pt modelId="{5F7CAF83-DEDB-40BB-9D8A-60AC1A171516}">
      <dgm:prSet custT="1"/>
      <dgm:spPr/>
      <dgm:t>
        <a:bodyPr/>
        <a:lstStyle/>
        <a:p>
          <a:r>
            <a:rPr lang="en-US" sz="1800" b="1" i="0" dirty="0">
              <a:latin typeface="Arial" panose="020B0604020202020204" pitchFamily="34" charset="0"/>
              <a:cs typeface="Arial" panose="020B0604020202020204" pitchFamily="34" charset="0"/>
            </a:rPr>
            <a:t>The Commission </a:t>
          </a:r>
          <a:r>
            <a:rPr lang="en-US" sz="1800" b="1" i="0" dirty="0">
              <a:solidFill>
                <a:schemeClr val="tx1"/>
              </a:solidFill>
              <a:latin typeface="Arial" panose="020B0604020202020204" pitchFamily="34" charset="0"/>
              <a:cs typeface="Arial" panose="020B0604020202020204" pitchFamily="34" charset="0"/>
            </a:rPr>
            <a:t>published </a:t>
          </a:r>
          <a:r>
            <a:rPr lang="en-US" sz="1800" b="1" i="0" dirty="0">
              <a:solidFill>
                <a:schemeClr val="tx1"/>
              </a:solidFill>
              <a:latin typeface="Arial" panose="020B0604020202020204" pitchFamily="34" charset="0"/>
              <a:cs typeface="Arial" panose="020B0604020202020204" pitchFamily="34" charset="0"/>
              <a:hlinkClick xmlns:r="http://schemas.openxmlformats.org/officeDocument/2006/relationships" r:id="rId3">
                <a:extLst>
                  <a:ext uri="{A12FA001-AC4F-418D-AE19-62706E023703}">
                    <ahyp:hlinkClr xmlns:ahyp="http://schemas.microsoft.com/office/drawing/2018/hyperlinkcolor" val="tx"/>
                  </a:ext>
                </a:extLst>
              </a:hlinkClick>
            </a:rPr>
            <a:t>The Belmont Report</a:t>
          </a:r>
          <a:r>
            <a:rPr lang="en-US" sz="1800" b="1" i="0" dirty="0">
              <a:solidFill>
                <a:schemeClr val="tx1"/>
              </a:solidFill>
              <a:latin typeface="Arial" panose="020B0604020202020204" pitchFamily="34" charset="0"/>
              <a:cs typeface="Arial" panose="020B0604020202020204" pitchFamily="34" charset="0"/>
            </a:rPr>
            <a:t> in </a:t>
          </a:r>
          <a:r>
            <a:rPr lang="en-US" sz="1800" b="1" i="0" dirty="0">
              <a:latin typeface="Arial" panose="020B0604020202020204" pitchFamily="34" charset="0"/>
              <a:cs typeface="Arial" panose="020B0604020202020204" pitchFamily="34" charset="0"/>
            </a:rPr>
            <a:t>1978.</a:t>
          </a:r>
        </a:p>
      </dgm:t>
    </dgm:pt>
    <dgm:pt modelId="{2EB79D53-0201-4BC2-982B-C5B8162E61CB}" type="sibTrans" cxnId="{60873E59-FF37-42B7-AC83-2BF6278F1E59}">
      <dgm:prSet/>
      <dgm:spPr/>
      <dgm:t>
        <a:bodyPr/>
        <a:lstStyle/>
        <a:p>
          <a:endParaRPr lang="en-US"/>
        </a:p>
      </dgm:t>
    </dgm:pt>
    <dgm:pt modelId="{2F80DA97-D4FD-4534-936D-C36A60E95E0E}" type="parTrans" cxnId="{60873E59-FF37-42B7-AC83-2BF6278F1E59}">
      <dgm:prSet/>
      <dgm:spPr/>
      <dgm:t>
        <a:bodyPr/>
        <a:lstStyle/>
        <a:p>
          <a:endParaRPr lang="en-US"/>
        </a:p>
      </dgm:t>
    </dgm:pt>
    <dgm:pt modelId="{53E6CCF1-0303-438F-8077-3ADB2E647832}" type="pres">
      <dgm:prSet presAssocID="{5E6CBD85-AA25-45B9-BF59-7A332106D865}" presName="linear" presStyleCnt="0">
        <dgm:presLayoutVars>
          <dgm:animLvl val="lvl"/>
          <dgm:resizeHandles val="exact"/>
        </dgm:presLayoutVars>
      </dgm:prSet>
      <dgm:spPr/>
    </dgm:pt>
    <dgm:pt modelId="{DE4E43D7-AF7B-456C-97AA-3BCD98417080}" type="pres">
      <dgm:prSet presAssocID="{1C96074E-6BBB-4C75-932D-CA8727F90E26}" presName="parentText" presStyleLbl="node1" presStyleIdx="0" presStyleCnt="5" custScaleY="143126" custLinFactY="6972" custLinFactNeighborX="130" custLinFactNeighborY="100000">
        <dgm:presLayoutVars>
          <dgm:chMax val="0"/>
          <dgm:bulletEnabled val="1"/>
        </dgm:presLayoutVars>
      </dgm:prSet>
      <dgm:spPr/>
    </dgm:pt>
    <dgm:pt modelId="{78C131D6-8FE1-4AE1-A7C3-2793965DEA34}" type="pres">
      <dgm:prSet presAssocID="{7A748488-EAC9-4934-A917-7368ED4F1377}" presName="spacer" presStyleCnt="0"/>
      <dgm:spPr/>
    </dgm:pt>
    <dgm:pt modelId="{FC9164CE-2CE7-4BAA-A13B-EA557EAE7F87}" type="pres">
      <dgm:prSet presAssocID="{E7DB7B27-BBB8-47B7-AF4D-CAF333E049A5}" presName="parentText" presStyleLbl="node1" presStyleIdx="1" presStyleCnt="5">
        <dgm:presLayoutVars>
          <dgm:chMax val="0"/>
          <dgm:bulletEnabled val="1"/>
        </dgm:presLayoutVars>
      </dgm:prSet>
      <dgm:spPr/>
    </dgm:pt>
    <dgm:pt modelId="{3F29F643-85D0-44D7-A801-3DB76C86176A}" type="pres">
      <dgm:prSet presAssocID="{435B6135-37A4-4D01-AC4D-E6E460535712}" presName="spacer" presStyleCnt="0"/>
      <dgm:spPr/>
    </dgm:pt>
    <dgm:pt modelId="{CBC12B15-DBE8-4004-9383-A16280A9D006}" type="pres">
      <dgm:prSet presAssocID="{82347A7D-9A04-4A11-948B-7B11BBBDAFFD}" presName="parentText" presStyleLbl="node1" presStyleIdx="2" presStyleCnt="5">
        <dgm:presLayoutVars>
          <dgm:chMax val="0"/>
          <dgm:bulletEnabled val="1"/>
        </dgm:presLayoutVars>
      </dgm:prSet>
      <dgm:spPr/>
    </dgm:pt>
    <dgm:pt modelId="{ABE129D5-D00D-4BF4-90B5-3F4C52A99C7D}" type="pres">
      <dgm:prSet presAssocID="{581D5D49-46E7-4BDE-BE44-C5F4525D0750}" presName="spacer" presStyleCnt="0"/>
      <dgm:spPr/>
    </dgm:pt>
    <dgm:pt modelId="{16C30B88-5A6A-4017-807F-E133B9FB6AC7}" type="pres">
      <dgm:prSet presAssocID="{5F7CAF83-DEDB-40BB-9D8A-60AC1A171516}" presName="parentText" presStyleLbl="node1" presStyleIdx="3" presStyleCnt="5">
        <dgm:presLayoutVars>
          <dgm:chMax val="0"/>
          <dgm:bulletEnabled val="1"/>
        </dgm:presLayoutVars>
      </dgm:prSet>
      <dgm:spPr/>
    </dgm:pt>
    <dgm:pt modelId="{DE03B9B9-ED00-46D0-8F21-885ACA134DFC}" type="pres">
      <dgm:prSet presAssocID="{2EB79D53-0201-4BC2-982B-C5B8162E61CB}" presName="spacer" presStyleCnt="0"/>
      <dgm:spPr/>
    </dgm:pt>
    <dgm:pt modelId="{A547D52F-AFAE-40C9-B93B-B99835990A6D}" type="pres">
      <dgm:prSet presAssocID="{F9A06EA8-C3EE-41D5-9D1F-0978744DE685}" presName="parentText" presStyleLbl="node1" presStyleIdx="4" presStyleCnt="5">
        <dgm:presLayoutVars>
          <dgm:chMax val="0"/>
          <dgm:bulletEnabled val="1"/>
        </dgm:presLayoutVars>
      </dgm:prSet>
      <dgm:spPr/>
    </dgm:pt>
  </dgm:ptLst>
  <dgm:cxnLst>
    <dgm:cxn modelId="{E7923627-CE96-4DC8-AF77-86494834867D}" srcId="{5E6CBD85-AA25-45B9-BF59-7A332106D865}" destId="{F9A06EA8-C3EE-41D5-9D1F-0978744DE685}" srcOrd="4" destOrd="0" parTransId="{40D05172-AE2D-4DF8-88D0-9194556B939E}" sibTransId="{6D724E5F-8378-4D17-B630-875B750B48E5}"/>
    <dgm:cxn modelId="{75D9BC42-A8D4-4794-A65B-F262FB50D9FF}" srcId="{5E6CBD85-AA25-45B9-BF59-7A332106D865}" destId="{82347A7D-9A04-4A11-948B-7B11BBBDAFFD}" srcOrd="2" destOrd="0" parTransId="{D1A8666C-CAC3-4D29-B57F-0E461F174CA1}" sibTransId="{581D5D49-46E7-4BDE-BE44-C5F4525D0750}"/>
    <dgm:cxn modelId="{C2FBCC4D-8DC6-4F13-99B9-2880C0B0C593}" type="presOf" srcId="{1C96074E-6BBB-4C75-932D-CA8727F90E26}" destId="{DE4E43D7-AF7B-456C-97AA-3BCD98417080}" srcOrd="0" destOrd="0" presId="urn:microsoft.com/office/officeart/2005/8/layout/vList2"/>
    <dgm:cxn modelId="{C402C26E-5CCF-4E05-A778-177570C2B4CA}" type="presOf" srcId="{5F7CAF83-DEDB-40BB-9D8A-60AC1A171516}" destId="{16C30B88-5A6A-4017-807F-E133B9FB6AC7}" srcOrd="0" destOrd="0" presId="urn:microsoft.com/office/officeart/2005/8/layout/vList2"/>
    <dgm:cxn modelId="{26CB8E6F-E8E4-4F74-8524-C85BC9C593A6}" type="presOf" srcId="{82347A7D-9A04-4A11-948B-7B11BBBDAFFD}" destId="{CBC12B15-DBE8-4004-9383-A16280A9D006}" srcOrd="0" destOrd="0" presId="urn:microsoft.com/office/officeart/2005/8/layout/vList2"/>
    <dgm:cxn modelId="{623BD978-2D8A-402A-99BF-E1E239A33199}" type="presOf" srcId="{5E6CBD85-AA25-45B9-BF59-7A332106D865}" destId="{53E6CCF1-0303-438F-8077-3ADB2E647832}" srcOrd="0" destOrd="0" presId="urn:microsoft.com/office/officeart/2005/8/layout/vList2"/>
    <dgm:cxn modelId="{60873E59-FF37-42B7-AC83-2BF6278F1E59}" srcId="{5E6CBD85-AA25-45B9-BF59-7A332106D865}" destId="{5F7CAF83-DEDB-40BB-9D8A-60AC1A171516}" srcOrd="3" destOrd="0" parTransId="{2F80DA97-D4FD-4534-936D-C36A60E95E0E}" sibTransId="{2EB79D53-0201-4BC2-982B-C5B8162E61CB}"/>
    <dgm:cxn modelId="{B1F96883-DF22-4F72-8738-53D093E842DD}" type="presOf" srcId="{F9A06EA8-C3EE-41D5-9D1F-0978744DE685}" destId="{A547D52F-AFAE-40C9-B93B-B99835990A6D}" srcOrd="0" destOrd="0" presId="urn:microsoft.com/office/officeart/2005/8/layout/vList2"/>
    <dgm:cxn modelId="{6861FE9D-D653-43AC-823C-2688CFDC761F}" srcId="{5E6CBD85-AA25-45B9-BF59-7A332106D865}" destId="{1C96074E-6BBB-4C75-932D-CA8727F90E26}" srcOrd="0" destOrd="0" parTransId="{E7E9A6B6-154E-4515-982A-0FC7CFC6287C}" sibTransId="{7A748488-EAC9-4934-A917-7368ED4F1377}"/>
    <dgm:cxn modelId="{53119EAD-722A-4D89-A238-57DE2A0DF9A0}" type="presOf" srcId="{E7DB7B27-BBB8-47B7-AF4D-CAF333E049A5}" destId="{FC9164CE-2CE7-4BAA-A13B-EA557EAE7F87}" srcOrd="0" destOrd="0" presId="urn:microsoft.com/office/officeart/2005/8/layout/vList2"/>
    <dgm:cxn modelId="{5D5CA2E5-3D55-4AD3-A420-84D6B207222F}" srcId="{5E6CBD85-AA25-45B9-BF59-7A332106D865}" destId="{E7DB7B27-BBB8-47B7-AF4D-CAF333E049A5}" srcOrd="1" destOrd="0" parTransId="{F351AB88-E279-4488-92E5-F16D3157BFD5}" sibTransId="{435B6135-37A4-4D01-AC4D-E6E460535712}"/>
    <dgm:cxn modelId="{BB5ABA4A-5F6F-4E93-9717-9BA811030EA3}" type="presParOf" srcId="{53E6CCF1-0303-438F-8077-3ADB2E647832}" destId="{DE4E43D7-AF7B-456C-97AA-3BCD98417080}" srcOrd="0" destOrd="0" presId="urn:microsoft.com/office/officeart/2005/8/layout/vList2"/>
    <dgm:cxn modelId="{6E6BC043-688C-4C19-A558-C62C380B1E09}" type="presParOf" srcId="{53E6CCF1-0303-438F-8077-3ADB2E647832}" destId="{78C131D6-8FE1-4AE1-A7C3-2793965DEA34}" srcOrd="1" destOrd="0" presId="urn:microsoft.com/office/officeart/2005/8/layout/vList2"/>
    <dgm:cxn modelId="{488342DE-505D-458B-8B81-5CCBC3032548}" type="presParOf" srcId="{53E6CCF1-0303-438F-8077-3ADB2E647832}" destId="{FC9164CE-2CE7-4BAA-A13B-EA557EAE7F87}" srcOrd="2" destOrd="0" presId="urn:microsoft.com/office/officeart/2005/8/layout/vList2"/>
    <dgm:cxn modelId="{4DFEF759-7DAA-4235-A1C0-EBC6FFB5EEB2}" type="presParOf" srcId="{53E6CCF1-0303-438F-8077-3ADB2E647832}" destId="{3F29F643-85D0-44D7-A801-3DB76C86176A}" srcOrd="3" destOrd="0" presId="urn:microsoft.com/office/officeart/2005/8/layout/vList2"/>
    <dgm:cxn modelId="{8B7ED06E-2D56-4D01-B521-5312CD189DA1}" type="presParOf" srcId="{53E6CCF1-0303-438F-8077-3ADB2E647832}" destId="{CBC12B15-DBE8-4004-9383-A16280A9D006}" srcOrd="4" destOrd="0" presId="urn:microsoft.com/office/officeart/2005/8/layout/vList2"/>
    <dgm:cxn modelId="{630F223A-BCDC-48F2-8058-4CF46A505F8C}" type="presParOf" srcId="{53E6CCF1-0303-438F-8077-3ADB2E647832}" destId="{ABE129D5-D00D-4BF4-90B5-3F4C52A99C7D}" srcOrd="5" destOrd="0" presId="urn:microsoft.com/office/officeart/2005/8/layout/vList2"/>
    <dgm:cxn modelId="{F08192F1-90D8-42EF-9280-A9716E67F029}" type="presParOf" srcId="{53E6CCF1-0303-438F-8077-3ADB2E647832}" destId="{16C30B88-5A6A-4017-807F-E133B9FB6AC7}" srcOrd="6" destOrd="0" presId="urn:microsoft.com/office/officeart/2005/8/layout/vList2"/>
    <dgm:cxn modelId="{226FF2FC-E8DA-4344-931A-6D5D009847AF}" type="presParOf" srcId="{53E6CCF1-0303-438F-8077-3ADB2E647832}" destId="{DE03B9B9-ED00-46D0-8F21-885ACA134DFC}" srcOrd="7" destOrd="0" presId="urn:microsoft.com/office/officeart/2005/8/layout/vList2"/>
    <dgm:cxn modelId="{886D4D1F-CB99-4B42-9E65-47761D05E696}" type="presParOf" srcId="{53E6CCF1-0303-438F-8077-3ADB2E647832}" destId="{A547D52F-AFAE-40C9-B93B-B99835990A6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416B2FF-9462-4384-8416-27E377EBA77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B2D0E5E-D84C-426E-BF87-5EB92D3BAE90}">
      <dgm:prSet custT="1"/>
      <dgm:spPr/>
      <dgm:t>
        <a:bodyPr/>
        <a:lstStyle/>
        <a:p>
          <a:r>
            <a:rPr lang="en-US" sz="1800" dirty="0">
              <a:latin typeface="Arial Black" panose="020B0A04020102020204" pitchFamily="34" charset="0"/>
            </a:rPr>
            <a:t>Investigational drug studies</a:t>
          </a:r>
        </a:p>
      </dgm:t>
    </dgm:pt>
    <dgm:pt modelId="{54231C1B-2A49-435C-9F8A-36FFE0E7FBB0}" type="parTrans" cxnId="{3CA3A3F3-348D-4FDA-926E-D57070696CF7}">
      <dgm:prSet/>
      <dgm:spPr/>
      <dgm:t>
        <a:bodyPr/>
        <a:lstStyle/>
        <a:p>
          <a:endParaRPr lang="en-US"/>
        </a:p>
      </dgm:t>
    </dgm:pt>
    <dgm:pt modelId="{BCE226E1-6CD5-4EDB-853B-9E5D84CBD9E5}" type="sibTrans" cxnId="{3CA3A3F3-348D-4FDA-926E-D57070696CF7}">
      <dgm:prSet/>
      <dgm:spPr/>
      <dgm:t>
        <a:bodyPr/>
        <a:lstStyle/>
        <a:p>
          <a:endParaRPr lang="en-US"/>
        </a:p>
      </dgm:t>
    </dgm:pt>
    <dgm:pt modelId="{1529A447-035E-43F9-91CD-37A637AF9EA8}">
      <dgm:prSet custT="1"/>
      <dgm:spPr/>
      <dgm:t>
        <a:bodyPr/>
        <a:lstStyle/>
        <a:p>
          <a:r>
            <a:rPr lang="en-US" sz="1800" dirty="0">
              <a:latin typeface="Arial Black" panose="020B0A04020102020204" pitchFamily="34" charset="0"/>
            </a:rPr>
            <a:t>High risk investigational device studies</a:t>
          </a:r>
        </a:p>
      </dgm:t>
    </dgm:pt>
    <dgm:pt modelId="{69C34D9E-BD25-46ED-BD79-63D931E3B15D}" type="parTrans" cxnId="{10B5E5BE-366C-4398-867B-28CFC85DE3CB}">
      <dgm:prSet/>
      <dgm:spPr/>
      <dgm:t>
        <a:bodyPr/>
        <a:lstStyle/>
        <a:p>
          <a:endParaRPr lang="en-US"/>
        </a:p>
      </dgm:t>
    </dgm:pt>
    <dgm:pt modelId="{AA50F221-064E-48E5-B038-565E5AA6CBFA}" type="sibTrans" cxnId="{10B5E5BE-366C-4398-867B-28CFC85DE3CB}">
      <dgm:prSet/>
      <dgm:spPr/>
      <dgm:t>
        <a:bodyPr/>
        <a:lstStyle/>
        <a:p>
          <a:endParaRPr lang="en-US"/>
        </a:p>
      </dgm:t>
    </dgm:pt>
    <dgm:pt modelId="{7D8D92D5-0A7C-4EDF-BD16-A95E9077C870}">
      <dgm:prSet custT="1"/>
      <dgm:spPr/>
      <dgm:t>
        <a:bodyPr/>
        <a:lstStyle/>
        <a:p>
          <a:r>
            <a:rPr lang="en-US" sz="1800" dirty="0">
              <a:latin typeface="Arial Black" panose="020B0A04020102020204" pitchFamily="34" charset="0"/>
            </a:rPr>
            <a:t>Studies that expose the subject to radiation for the purposes of research</a:t>
          </a:r>
        </a:p>
      </dgm:t>
    </dgm:pt>
    <dgm:pt modelId="{0F112DA6-81A3-43A3-A58F-AC723DB4233C}" type="parTrans" cxnId="{8CB73D12-B71E-4F95-9DED-8EAE96961A2D}">
      <dgm:prSet/>
      <dgm:spPr/>
      <dgm:t>
        <a:bodyPr/>
        <a:lstStyle/>
        <a:p>
          <a:endParaRPr lang="en-US"/>
        </a:p>
      </dgm:t>
    </dgm:pt>
    <dgm:pt modelId="{369BF226-453B-40E8-B29C-814997AE2CE2}" type="sibTrans" cxnId="{8CB73D12-B71E-4F95-9DED-8EAE96961A2D}">
      <dgm:prSet/>
      <dgm:spPr/>
      <dgm:t>
        <a:bodyPr/>
        <a:lstStyle/>
        <a:p>
          <a:endParaRPr lang="en-US"/>
        </a:p>
      </dgm:t>
    </dgm:pt>
    <dgm:pt modelId="{9E0B1C11-481F-4482-AC32-69B14A49B6D0}">
      <dgm:prSet custT="1"/>
      <dgm:spPr/>
      <dgm:t>
        <a:bodyPr/>
        <a:lstStyle/>
        <a:p>
          <a:r>
            <a:rPr lang="en-US" sz="1800" dirty="0">
              <a:latin typeface="Arial Black" panose="020B0A04020102020204" pitchFamily="34" charset="0"/>
            </a:rPr>
            <a:t>Studies where the threshold of blood exceeds the expedited threshold</a:t>
          </a:r>
        </a:p>
      </dgm:t>
    </dgm:pt>
    <dgm:pt modelId="{113949E1-9491-4B9C-B3F8-69696B032CA7}" type="parTrans" cxnId="{7A668336-C9A9-486A-83FA-F9E98A62B633}">
      <dgm:prSet/>
      <dgm:spPr/>
      <dgm:t>
        <a:bodyPr/>
        <a:lstStyle/>
        <a:p>
          <a:endParaRPr lang="en-US"/>
        </a:p>
      </dgm:t>
    </dgm:pt>
    <dgm:pt modelId="{FCAB5313-8ECC-46ED-B82D-BC8188C32399}" type="sibTrans" cxnId="{7A668336-C9A9-486A-83FA-F9E98A62B633}">
      <dgm:prSet/>
      <dgm:spPr/>
      <dgm:t>
        <a:bodyPr/>
        <a:lstStyle/>
        <a:p>
          <a:endParaRPr lang="en-US"/>
        </a:p>
      </dgm:t>
    </dgm:pt>
    <dgm:pt modelId="{7A736571-FA3A-4E69-B4FE-A5E54472D75E}">
      <dgm:prSet custT="1"/>
      <dgm:spPr/>
      <dgm:t>
        <a:bodyPr/>
        <a:lstStyle/>
        <a:p>
          <a:r>
            <a:rPr lang="en-US" sz="1800" dirty="0">
              <a:latin typeface="Arial Black" panose="020B0A04020102020204" pitchFamily="34" charset="0"/>
            </a:rPr>
            <a:t>When information collected is sensitive, such as, criminal background, sexual history, abuse</a:t>
          </a:r>
        </a:p>
      </dgm:t>
    </dgm:pt>
    <dgm:pt modelId="{934E2559-CB91-4B8E-A49D-287C2CD49E4A}" type="parTrans" cxnId="{191EDB0A-7A7A-4425-BC36-03D536E75612}">
      <dgm:prSet/>
      <dgm:spPr/>
      <dgm:t>
        <a:bodyPr/>
        <a:lstStyle/>
        <a:p>
          <a:endParaRPr lang="en-US"/>
        </a:p>
      </dgm:t>
    </dgm:pt>
    <dgm:pt modelId="{8B2E8506-8731-48BD-B422-460DC253E856}" type="sibTrans" cxnId="{191EDB0A-7A7A-4425-BC36-03D536E75612}">
      <dgm:prSet/>
      <dgm:spPr/>
      <dgm:t>
        <a:bodyPr/>
        <a:lstStyle/>
        <a:p>
          <a:endParaRPr lang="en-US"/>
        </a:p>
      </dgm:t>
    </dgm:pt>
    <dgm:pt modelId="{0BF100FF-E1DE-4728-A790-E803F4B88465}" type="pres">
      <dgm:prSet presAssocID="{0416B2FF-9462-4384-8416-27E377EBA77D}" presName="diagram" presStyleCnt="0">
        <dgm:presLayoutVars>
          <dgm:dir/>
          <dgm:resizeHandles val="exact"/>
        </dgm:presLayoutVars>
      </dgm:prSet>
      <dgm:spPr/>
    </dgm:pt>
    <dgm:pt modelId="{168E3AE1-7A38-471D-9384-D176415465B1}" type="pres">
      <dgm:prSet presAssocID="{DB2D0E5E-D84C-426E-BF87-5EB92D3BAE90}" presName="node" presStyleLbl="node1" presStyleIdx="0" presStyleCnt="5">
        <dgm:presLayoutVars>
          <dgm:bulletEnabled val="1"/>
        </dgm:presLayoutVars>
      </dgm:prSet>
      <dgm:spPr/>
    </dgm:pt>
    <dgm:pt modelId="{DEF77E00-3C96-4AD7-A0EF-F4B71C646975}" type="pres">
      <dgm:prSet presAssocID="{BCE226E1-6CD5-4EDB-853B-9E5D84CBD9E5}" presName="sibTrans" presStyleCnt="0"/>
      <dgm:spPr/>
    </dgm:pt>
    <dgm:pt modelId="{360A1D61-1F55-4032-ACE9-0641298BF2D8}" type="pres">
      <dgm:prSet presAssocID="{1529A447-035E-43F9-91CD-37A637AF9EA8}" presName="node" presStyleLbl="node1" presStyleIdx="1" presStyleCnt="5">
        <dgm:presLayoutVars>
          <dgm:bulletEnabled val="1"/>
        </dgm:presLayoutVars>
      </dgm:prSet>
      <dgm:spPr/>
    </dgm:pt>
    <dgm:pt modelId="{691B3B4B-CE9C-47CF-8D52-D101ED6B27A4}" type="pres">
      <dgm:prSet presAssocID="{AA50F221-064E-48E5-B038-565E5AA6CBFA}" presName="sibTrans" presStyleCnt="0"/>
      <dgm:spPr/>
    </dgm:pt>
    <dgm:pt modelId="{6A2473F2-D069-4820-9829-4A072C4C8AE7}" type="pres">
      <dgm:prSet presAssocID="{7D8D92D5-0A7C-4EDF-BD16-A95E9077C870}" presName="node" presStyleLbl="node1" presStyleIdx="2" presStyleCnt="5">
        <dgm:presLayoutVars>
          <dgm:bulletEnabled val="1"/>
        </dgm:presLayoutVars>
      </dgm:prSet>
      <dgm:spPr/>
    </dgm:pt>
    <dgm:pt modelId="{B5056B3C-0363-471D-92B3-802975CD92FB}" type="pres">
      <dgm:prSet presAssocID="{369BF226-453B-40E8-B29C-814997AE2CE2}" presName="sibTrans" presStyleCnt="0"/>
      <dgm:spPr/>
    </dgm:pt>
    <dgm:pt modelId="{C0A1EF08-D121-4990-B486-B01353A54CDD}" type="pres">
      <dgm:prSet presAssocID="{9E0B1C11-481F-4482-AC32-69B14A49B6D0}" presName="node" presStyleLbl="node1" presStyleIdx="3" presStyleCnt="5">
        <dgm:presLayoutVars>
          <dgm:bulletEnabled val="1"/>
        </dgm:presLayoutVars>
      </dgm:prSet>
      <dgm:spPr/>
    </dgm:pt>
    <dgm:pt modelId="{801911C9-4F26-4B1E-BE03-A194A0BA7A3A}" type="pres">
      <dgm:prSet presAssocID="{FCAB5313-8ECC-46ED-B82D-BC8188C32399}" presName="sibTrans" presStyleCnt="0"/>
      <dgm:spPr/>
    </dgm:pt>
    <dgm:pt modelId="{1A64B35E-57F8-40F0-B6B6-441D99948FD2}" type="pres">
      <dgm:prSet presAssocID="{7A736571-FA3A-4E69-B4FE-A5E54472D75E}" presName="node" presStyleLbl="node1" presStyleIdx="4" presStyleCnt="5">
        <dgm:presLayoutVars>
          <dgm:bulletEnabled val="1"/>
        </dgm:presLayoutVars>
      </dgm:prSet>
      <dgm:spPr/>
    </dgm:pt>
  </dgm:ptLst>
  <dgm:cxnLst>
    <dgm:cxn modelId="{6735BF04-6C2B-43F9-BEF7-2AF7A92F3F91}" type="presOf" srcId="{7A736571-FA3A-4E69-B4FE-A5E54472D75E}" destId="{1A64B35E-57F8-40F0-B6B6-441D99948FD2}" srcOrd="0" destOrd="0" presId="urn:microsoft.com/office/officeart/2005/8/layout/default"/>
    <dgm:cxn modelId="{191EDB0A-7A7A-4425-BC36-03D536E75612}" srcId="{0416B2FF-9462-4384-8416-27E377EBA77D}" destId="{7A736571-FA3A-4E69-B4FE-A5E54472D75E}" srcOrd="4" destOrd="0" parTransId="{934E2559-CB91-4B8E-A49D-287C2CD49E4A}" sibTransId="{8B2E8506-8731-48BD-B422-460DC253E856}"/>
    <dgm:cxn modelId="{8CB73D12-B71E-4F95-9DED-8EAE96961A2D}" srcId="{0416B2FF-9462-4384-8416-27E377EBA77D}" destId="{7D8D92D5-0A7C-4EDF-BD16-A95E9077C870}" srcOrd="2" destOrd="0" parTransId="{0F112DA6-81A3-43A3-A58F-AC723DB4233C}" sibTransId="{369BF226-453B-40E8-B29C-814997AE2CE2}"/>
    <dgm:cxn modelId="{6B068022-3F04-4BFF-825E-BE183AB5342D}" type="presOf" srcId="{0416B2FF-9462-4384-8416-27E377EBA77D}" destId="{0BF100FF-E1DE-4728-A790-E803F4B88465}" srcOrd="0" destOrd="0" presId="urn:microsoft.com/office/officeart/2005/8/layout/default"/>
    <dgm:cxn modelId="{149C872F-945F-40BA-8D76-92B6DAB69BAC}" type="presOf" srcId="{7D8D92D5-0A7C-4EDF-BD16-A95E9077C870}" destId="{6A2473F2-D069-4820-9829-4A072C4C8AE7}" srcOrd="0" destOrd="0" presId="urn:microsoft.com/office/officeart/2005/8/layout/default"/>
    <dgm:cxn modelId="{7A668336-C9A9-486A-83FA-F9E98A62B633}" srcId="{0416B2FF-9462-4384-8416-27E377EBA77D}" destId="{9E0B1C11-481F-4482-AC32-69B14A49B6D0}" srcOrd="3" destOrd="0" parTransId="{113949E1-9491-4B9C-B3F8-69696B032CA7}" sibTransId="{FCAB5313-8ECC-46ED-B82D-BC8188C32399}"/>
    <dgm:cxn modelId="{10B5E5BE-366C-4398-867B-28CFC85DE3CB}" srcId="{0416B2FF-9462-4384-8416-27E377EBA77D}" destId="{1529A447-035E-43F9-91CD-37A637AF9EA8}" srcOrd="1" destOrd="0" parTransId="{69C34D9E-BD25-46ED-BD79-63D931E3B15D}" sibTransId="{AA50F221-064E-48E5-B038-565E5AA6CBFA}"/>
    <dgm:cxn modelId="{52FE3CBF-766D-4C59-B919-120DC95CA641}" type="presOf" srcId="{9E0B1C11-481F-4482-AC32-69B14A49B6D0}" destId="{C0A1EF08-D121-4990-B486-B01353A54CDD}" srcOrd="0" destOrd="0" presId="urn:microsoft.com/office/officeart/2005/8/layout/default"/>
    <dgm:cxn modelId="{475B0DC7-7011-4BA0-93D1-A280677DAFA0}" type="presOf" srcId="{1529A447-035E-43F9-91CD-37A637AF9EA8}" destId="{360A1D61-1F55-4032-ACE9-0641298BF2D8}" srcOrd="0" destOrd="0" presId="urn:microsoft.com/office/officeart/2005/8/layout/default"/>
    <dgm:cxn modelId="{A0A791CF-4BCD-449E-88B1-FC6577D971F9}" type="presOf" srcId="{DB2D0E5E-D84C-426E-BF87-5EB92D3BAE90}" destId="{168E3AE1-7A38-471D-9384-D176415465B1}" srcOrd="0" destOrd="0" presId="urn:microsoft.com/office/officeart/2005/8/layout/default"/>
    <dgm:cxn modelId="{3CA3A3F3-348D-4FDA-926E-D57070696CF7}" srcId="{0416B2FF-9462-4384-8416-27E377EBA77D}" destId="{DB2D0E5E-D84C-426E-BF87-5EB92D3BAE90}" srcOrd="0" destOrd="0" parTransId="{54231C1B-2A49-435C-9F8A-36FFE0E7FBB0}" sibTransId="{BCE226E1-6CD5-4EDB-853B-9E5D84CBD9E5}"/>
    <dgm:cxn modelId="{9977ADC1-96E6-4106-AD16-8AB0E978DAB4}" type="presParOf" srcId="{0BF100FF-E1DE-4728-A790-E803F4B88465}" destId="{168E3AE1-7A38-471D-9384-D176415465B1}" srcOrd="0" destOrd="0" presId="urn:microsoft.com/office/officeart/2005/8/layout/default"/>
    <dgm:cxn modelId="{40ECB0DB-5522-4989-BCBA-EB2A10A0E372}" type="presParOf" srcId="{0BF100FF-E1DE-4728-A790-E803F4B88465}" destId="{DEF77E00-3C96-4AD7-A0EF-F4B71C646975}" srcOrd="1" destOrd="0" presId="urn:microsoft.com/office/officeart/2005/8/layout/default"/>
    <dgm:cxn modelId="{98CEA5D6-39C6-47AA-B0FF-8C1F4B6B6B5C}" type="presParOf" srcId="{0BF100FF-E1DE-4728-A790-E803F4B88465}" destId="{360A1D61-1F55-4032-ACE9-0641298BF2D8}" srcOrd="2" destOrd="0" presId="urn:microsoft.com/office/officeart/2005/8/layout/default"/>
    <dgm:cxn modelId="{F8216284-42A3-4663-8EDA-C0B856BE6A43}" type="presParOf" srcId="{0BF100FF-E1DE-4728-A790-E803F4B88465}" destId="{691B3B4B-CE9C-47CF-8D52-D101ED6B27A4}" srcOrd="3" destOrd="0" presId="urn:microsoft.com/office/officeart/2005/8/layout/default"/>
    <dgm:cxn modelId="{F3D64A40-8C96-4D3D-A245-781D08A15D72}" type="presParOf" srcId="{0BF100FF-E1DE-4728-A790-E803F4B88465}" destId="{6A2473F2-D069-4820-9829-4A072C4C8AE7}" srcOrd="4" destOrd="0" presId="urn:microsoft.com/office/officeart/2005/8/layout/default"/>
    <dgm:cxn modelId="{6723A6B1-2CB4-490D-B239-7FF23B76385C}" type="presParOf" srcId="{0BF100FF-E1DE-4728-A790-E803F4B88465}" destId="{B5056B3C-0363-471D-92B3-802975CD92FB}" srcOrd="5" destOrd="0" presId="urn:microsoft.com/office/officeart/2005/8/layout/default"/>
    <dgm:cxn modelId="{7F6CC3E3-68F9-4A16-A379-DBD90ECF089B}" type="presParOf" srcId="{0BF100FF-E1DE-4728-A790-E803F4B88465}" destId="{C0A1EF08-D121-4990-B486-B01353A54CDD}" srcOrd="6" destOrd="0" presId="urn:microsoft.com/office/officeart/2005/8/layout/default"/>
    <dgm:cxn modelId="{36E8AD2F-5DD4-43F9-B24A-D13943FB11A0}" type="presParOf" srcId="{0BF100FF-E1DE-4728-A790-E803F4B88465}" destId="{801911C9-4F26-4B1E-BE03-A194A0BA7A3A}" srcOrd="7" destOrd="0" presId="urn:microsoft.com/office/officeart/2005/8/layout/default"/>
    <dgm:cxn modelId="{A251403F-60A4-4EC2-A04E-4B63AD40407F}" type="presParOf" srcId="{0BF100FF-E1DE-4728-A790-E803F4B88465}" destId="{1A64B35E-57F8-40F0-B6B6-441D99948FD2}"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D07E19F-F5DA-4FFA-95D0-2698AFC84D06}"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65D7E42D-BA40-45D1-9D34-E4D995DFBCF4}">
      <dgm:prSet custT="1"/>
      <dgm:spPr/>
      <dgm:t>
        <a:bodyPr/>
        <a:lstStyle/>
        <a:p>
          <a:r>
            <a:rPr lang="en-US" sz="1800" dirty="0">
              <a:latin typeface="Arial Black" panose="020B0A04020102020204" pitchFamily="34" charset="0"/>
            </a:rPr>
            <a:t>For both OHRP and FDA: </a:t>
          </a:r>
        </a:p>
      </dgm:t>
    </dgm:pt>
    <dgm:pt modelId="{503E2F85-F1B1-4BCB-8D34-4A8CD399D320}" type="parTrans" cxnId="{0B5BA306-D183-4E19-97A4-FAD9E3A2BA87}">
      <dgm:prSet/>
      <dgm:spPr/>
      <dgm:t>
        <a:bodyPr/>
        <a:lstStyle/>
        <a:p>
          <a:endParaRPr lang="en-US"/>
        </a:p>
      </dgm:t>
    </dgm:pt>
    <dgm:pt modelId="{FB51B227-7B5A-4D8C-8AB7-94CC70BD9DBD}" type="sibTrans" cxnId="{0B5BA306-D183-4E19-97A4-FAD9E3A2BA87}">
      <dgm:prSet/>
      <dgm:spPr/>
      <dgm:t>
        <a:bodyPr/>
        <a:lstStyle/>
        <a:p>
          <a:endParaRPr lang="en-US"/>
        </a:p>
      </dgm:t>
    </dgm:pt>
    <dgm:pt modelId="{BB08D91A-781A-4880-A106-C93A8D7135F0}">
      <dgm:prSet custT="1"/>
      <dgm:spPr/>
      <dgm:t>
        <a:bodyPr/>
        <a:lstStyle/>
        <a:p>
          <a:r>
            <a:rPr lang="en-US" sz="1800" dirty="0">
              <a:latin typeface="Arial Black" panose="020B0A04020102020204" pitchFamily="34" charset="0"/>
            </a:rPr>
            <a:t>Approval of research may be for up to one year.  </a:t>
          </a:r>
        </a:p>
      </dgm:t>
    </dgm:pt>
    <dgm:pt modelId="{C35248B6-F085-4C95-A402-2D1556C73D64}" type="parTrans" cxnId="{BD7D567C-9A5B-4049-BAFF-EBBC19E3CE22}">
      <dgm:prSet/>
      <dgm:spPr/>
      <dgm:t>
        <a:bodyPr/>
        <a:lstStyle/>
        <a:p>
          <a:endParaRPr lang="en-US"/>
        </a:p>
      </dgm:t>
    </dgm:pt>
    <dgm:pt modelId="{B3008C82-0F73-4B51-8CF1-870C020A982C}" type="sibTrans" cxnId="{BD7D567C-9A5B-4049-BAFF-EBBC19E3CE22}">
      <dgm:prSet/>
      <dgm:spPr/>
      <dgm:t>
        <a:bodyPr/>
        <a:lstStyle/>
        <a:p>
          <a:endParaRPr lang="en-US"/>
        </a:p>
      </dgm:t>
    </dgm:pt>
    <dgm:pt modelId="{C5375938-2E79-41D5-A535-41019E2918FD}">
      <dgm:prSet custT="1"/>
      <dgm:spPr/>
      <dgm:t>
        <a:bodyPr/>
        <a:lstStyle/>
        <a:p>
          <a:r>
            <a:rPr lang="en-US" sz="1800" b="0" i="0" dirty="0">
              <a:latin typeface="Arial Black" panose="020B0A04020102020204" pitchFamily="34" charset="0"/>
            </a:rPr>
            <a:t>Continuing review must occur at intervals appropriate to the degree of risk</a:t>
          </a:r>
          <a:r>
            <a:rPr lang="en-US" sz="1800" dirty="0">
              <a:latin typeface="Arial Black" panose="020B0A04020102020204" pitchFamily="34" charset="0"/>
            </a:rPr>
            <a:t> for full board studies. </a:t>
          </a:r>
        </a:p>
      </dgm:t>
    </dgm:pt>
    <dgm:pt modelId="{79657512-4427-42E2-B0AB-35286CF514F5}" type="parTrans" cxnId="{D0935803-7152-4007-A4B9-EDD4C427C25C}">
      <dgm:prSet/>
      <dgm:spPr/>
      <dgm:t>
        <a:bodyPr/>
        <a:lstStyle/>
        <a:p>
          <a:endParaRPr lang="en-US"/>
        </a:p>
      </dgm:t>
    </dgm:pt>
    <dgm:pt modelId="{6D37CA27-A68B-46AA-BACC-0F4DD6359ECF}" type="sibTrans" cxnId="{D0935803-7152-4007-A4B9-EDD4C427C25C}">
      <dgm:prSet/>
      <dgm:spPr/>
      <dgm:t>
        <a:bodyPr/>
        <a:lstStyle/>
        <a:p>
          <a:endParaRPr lang="en-US"/>
        </a:p>
      </dgm:t>
    </dgm:pt>
    <dgm:pt modelId="{AB61C1D8-2D78-470A-9307-C7E6F5A76765}">
      <dgm:prSet custT="1"/>
      <dgm:spPr/>
      <dgm:t>
        <a:bodyPr/>
        <a:lstStyle/>
        <a:p>
          <a:r>
            <a:rPr lang="en-US" sz="1800" dirty="0">
              <a:latin typeface="Arial Black" panose="020B0A04020102020204" pitchFamily="34" charset="0"/>
            </a:rPr>
            <a:t>Expedited studies no longer have to have a continuing review </a:t>
          </a:r>
        </a:p>
      </dgm:t>
    </dgm:pt>
    <dgm:pt modelId="{40977626-A87C-49B5-BAEB-4A41CAF6C6F1}" type="parTrans" cxnId="{DB13B2C3-CC3F-434A-B4C3-20E01D7C985C}">
      <dgm:prSet/>
      <dgm:spPr/>
      <dgm:t>
        <a:bodyPr/>
        <a:lstStyle/>
        <a:p>
          <a:endParaRPr lang="en-US"/>
        </a:p>
      </dgm:t>
    </dgm:pt>
    <dgm:pt modelId="{48A8DBA6-75FB-4B16-841F-E43C9D58080F}" type="sibTrans" cxnId="{DB13B2C3-CC3F-434A-B4C3-20E01D7C985C}">
      <dgm:prSet/>
      <dgm:spPr/>
      <dgm:t>
        <a:bodyPr/>
        <a:lstStyle/>
        <a:p>
          <a:endParaRPr lang="en-US"/>
        </a:p>
      </dgm:t>
    </dgm:pt>
    <dgm:pt modelId="{F46D2C05-13F3-407A-B381-CEDED207E73B}" type="pres">
      <dgm:prSet presAssocID="{9D07E19F-F5DA-4FFA-95D0-2698AFC84D06}" presName="Name0" presStyleCnt="0">
        <dgm:presLayoutVars>
          <dgm:dir/>
          <dgm:animLvl val="lvl"/>
          <dgm:resizeHandles val="exact"/>
        </dgm:presLayoutVars>
      </dgm:prSet>
      <dgm:spPr/>
    </dgm:pt>
    <dgm:pt modelId="{390AB1AD-693A-43ED-9988-A51C3557C88D}" type="pres">
      <dgm:prSet presAssocID="{AB61C1D8-2D78-470A-9307-C7E6F5A76765}" presName="boxAndChildren" presStyleCnt="0"/>
      <dgm:spPr/>
    </dgm:pt>
    <dgm:pt modelId="{2C1CD11A-0A8C-48CE-8ECB-6163DEC7B16D}" type="pres">
      <dgm:prSet presAssocID="{AB61C1D8-2D78-470A-9307-C7E6F5A76765}" presName="parentTextBox" presStyleLbl="node1" presStyleIdx="0" presStyleCnt="4"/>
      <dgm:spPr/>
    </dgm:pt>
    <dgm:pt modelId="{CC406A98-B20B-45EE-9E65-B3873A4DB09D}" type="pres">
      <dgm:prSet presAssocID="{6D37CA27-A68B-46AA-BACC-0F4DD6359ECF}" presName="sp" presStyleCnt="0"/>
      <dgm:spPr/>
    </dgm:pt>
    <dgm:pt modelId="{6F7046B7-9449-457A-B8B5-84C2C831C213}" type="pres">
      <dgm:prSet presAssocID="{C5375938-2E79-41D5-A535-41019E2918FD}" presName="arrowAndChildren" presStyleCnt="0"/>
      <dgm:spPr/>
    </dgm:pt>
    <dgm:pt modelId="{28259FFF-57F9-4AAE-80AE-86FF9F8A7379}" type="pres">
      <dgm:prSet presAssocID="{C5375938-2E79-41D5-A535-41019E2918FD}" presName="parentTextArrow" presStyleLbl="node1" presStyleIdx="1" presStyleCnt="4"/>
      <dgm:spPr/>
    </dgm:pt>
    <dgm:pt modelId="{0936F65B-E81A-455C-9C22-FCD61B76190A}" type="pres">
      <dgm:prSet presAssocID="{B3008C82-0F73-4B51-8CF1-870C020A982C}" presName="sp" presStyleCnt="0"/>
      <dgm:spPr/>
    </dgm:pt>
    <dgm:pt modelId="{CA003C0B-E0C9-432E-91D2-45BA1D527FB0}" type="pres">
      <dgm:prSet presAssocID="{BB08D91A-781A-4880-A106-C93A8D7135F0}" presName="arrowAndChildren" presStyleCnt="0"/>
      <dgm:spPr/>
    </dgm:pt>
    <dgm:pt modelId="{481156B9-D617-4141-AAE1-7AF93E3168E4}" type="pres">
      <dgm:prSet presAssocID="{BB08D91A-781A-4880-A106-C93A8D7135F0}" presName="parentTextArrow" presStyleLbl="node1" presStyleIdx="2" presStyleCnt="4"/>
      <dgm:spPr/>
    </dgm:pt>
    <dgm:pt modelId="{A134708B-AD0C-44D5-ACB3-B69D34D06702}" type="pres">
      <dgm:prSet presAssocID="{FB51B227-7B5A-4D8C-8AB7-94CC70BD9DBD}" presName="sp" presStyleCnt="0"/>
      <dgm:spPr/>
    </dgm:pt>
    <dgm:pt modelId="{099B5497-83C8-4912-847F-3B827D30E44A}" type="pres">
      <dgm:prSet presAssocID="{65D7E42D-BA40-45D1-9D34-E4D995DFBCF4}" presName="arrowAndChildren" presStyleCnt="0"/>
      <dgm:spPr/>
    </dgm:pt>
    <dgm:pt modelId="{5C2634D2-0ABE-4C6C-BD49-5ED2FFBEE4AF}" type="pres">
      <dgm:prSet presAssocID="{65D7E42D-BA40-45D1-9D34-E4D995DFBCF4}" presName="parentTextArrow" presStyleLbl="node1" presStyleIdx="3" presStyleCnt="4" custLinFactNeighborX="8715" custLinFactNeighborY="-6424"/>
      <dgm:spPr/>
    </dgm:pt>
  </dgm:ptLst>
  <dgm:cxnLst>
    <dgm:cxn modelId="{D0935803-7152-4007-A4B9-EDD4C427C25C}" srcId="{9D07E19F-F5DA-4FFA-95D0-2698AFC84D06}" destId="{C5375938-2E79-41D5-A535-41019E2918FD}" srcOrd="2" destOrd="0" parTransId="{79657512-4427-42E2-B0AB-35286CF514F5}" sibTransId="{6D37CA27-A68B-46AA-BACC-0F4DD6359ECF}"/>
    <dgm:cxn modelId="{0B5BA306-D183-4E19-97A4-FAD9E3A2BA87}" srcId="{9D07E19F-F5DA-4FFA-95D0-2698AFC84D06}" destId="{65D7E42D-BA40-45D1-9D34-E4D995DFBCF4}" srcOrd="0" destOrd="0" parTransId="{503E2F85-F1B1-4BCB-8D34-4A8CD399D320}" sibTransId="{FB51B227-7B5A-4D8C-8AB7-94CC70BD9DBD}"/>
    <dgm:cxn modelId="{367BF30C-8BDB-4C40-9DDC-82398CA7BBB6}" type="presOf" srcId="{65D7E42D-BA40-45D1-9D34-E4D995DFBCF4}" destId="{5C2634D2-0ABE-4C6C-BD49-5ED2FFBEE4AF}" srcOrd="0" destOrd="0" presId="urn:microsoft.com/office/officeart/2005/8/layout/process4"/>
    <dgm:cxn modelId="{3C7E615B-C092-4F87-A0C5-3CDC0DA40CC3}" type="presOf" srcId="{C5375938-2E79-41D5-A535-41019E2918FD}" destId="{28259FFF-57F9-4AAE-80AE-86FF9F8A7379}" srcOrd="0" destOrd="0" presId="urn:microsoft.com/office/officeart/2005/8/layout/process4"/>
    <dgm:cxn modelId="{EBA88567-2CFA-4891-8A08-8BFD84BEBB91}" type="presOf" srcId="{9D07E19F-F5DA-4FFA-95D0-2698AFC84D06}" destId="{F46D2C05-13F3-407A-B381-CEDED207E73B}" srcOrd="0" destOrd="0" presId="urn:microsoft.com/office/officeart/2005/8/layout/process4"/>
    <dgm:cxn modelId="{BD7D567C-9A5B-4049-BAFF-EBBC19E3CE22}" srcId="{9D07E19F-F5DA-4FFA-95D0-2698AFC84D06}" destId="{BB08D91A-781A-4880-A106-C93A8D7135F0}" srcOrd="1" destOrd="0" parTransId="{C35248B6-F085-4C95-A402-2D1556C73D64}" sibTransId="{B3008C82-0F73-4B51-8CF1-870C020A982C}"/>
    <dgm:cxn modelId="{823770C3-5531-4543-94DB-A130D9C9272F}" type="presOf" srcId="{BB08D91A-781A-4880-A106-C93A8D7135F0}" destId="{481156B9-D617-4141-AAE1-7AF93E3168E4}" srcOrd="0" destOrd="0" presId="urn:microsoft.com/office/officeart/2005/8/layout/process4"/>
    <dgm:cxn modelId="{DB13B2C3-CC3F-434A-B4C3-20E01D7C985C}" srcId="{9D07E19F-F5DA-4FFA-95D0-2698AFC84D06}" destId="{AB61C1D8-2D78-470A-9307-C7E6F5A76765}" srcOrd="3" destOrd="0" parTransId="{40977626-A87C-49B5-BAEB-4A41CAF6C6F1}" sibTransId="{48A8DBA6-75FB-4B16-841F-E43C9D58080F}"/>
    <dgm:cxn modelId="{E33262EE-8441-4379-8469-D30F4ED5D569}" type="presOf" srcId="{AB61C1D8-2D78-470A-9307-C7E6F5A76765}" destId="{2C1CD11A-0A8C-48CE-8ECB-6163DEC7B16D}" srcOrd="0" destOrd="0" presId="urn:microsoft.com/office/officeart/2005/8/layout/process4"/>
    <dgm:cxn modelId="{2D89ED74-3181-4669-8335-A81DB708EDAE}" type="presParOf" srcId="{F46D2C05-13F3-407A-B381-CEDED207E73B}" destId="{390AB1AD-693A-43ED-9988-A51C3557C88D}" srcOrd="0" destOrd="0" presId="urn:microsoft.com/office/officeart/2005/8/layout/process4"/>
    <dgm:cxn modelId="{07441A0D-9DBF-466D-B680-9786AC42AE99}" type="presParOf" srcId="{390AB1AD-693A-43ED-9988-A51C3557C88D}" destId="{2C1CD11A-0A8C-48CE-8ECB-6163DEC7B16D}" srcOrd="0" destOrd="0" presId="urn:microsoft.com/office/officeart/2005/8/layout/process4"/>
    <dgm:cxn modelId="{69ED119E-22F8-44D9-A645-EB23F9B22B86}" type="presParOf" srcId="{F46D2C05-13F3-407A-B381-CEDED207E73B}" destId="{CC406A98-B20B-45EE-9E65-B3873A4DB09D}" srcOrd="1" destOrd="0" presId="urn:microsoft.com/office/officeart/2005/8/layout/process4"/>
    <dgm:cxn modelId="{42211BB8-D2EE-4DE6-BC91-CF3664FF5549}" type="presParOf" srcId="{F46D2C05-13F3-407A-B381-CEDED207E73B}" destId="{6F7046B7-9449-457A-B8B5-84C2C831C213}" srcOrd="2" destOrd="0" presId="urn:microsoft.com/office/officeart/2005/8/layout/process4"/>
    <dgm:cxn modelId="{C3BC4FEF-5D5D-4356-87D9-577368561902}" type="presParOf" srcId="{6F7046B7-9449-457A-B8B5-84C2C831C213}" destId="{28259FFF-57F9-4AAE-80AE-86FF9F8A7379}" srcOrd="0" destOrd="0" presId="urn:microsoft.com/office/officeart/2005/8/layout/process4"/>
    <dgm:cxn modelId="{9111FBBE-8D0C-4C64-A533-9E02E8C3FFA2}" type="presParOf" srcId="{F46D2C05-13F3-407A-B381-CEDED207E73B}" destId="{0936F65B-E81A-455C-9C22-FCD61B76190A}" srcOrd="3" destOrd="0" presId="urn:microsoft.com/office/officeart/2005/8/layout/process4"/>
    <dgm:cxn modelId="{C29ED05B-A950-4BF6-93A4-19FD513061EF}" type="presParOf" srcId="{F46D2C05-13F3-407A-B381-CEDED207E73B}" destId="{CA003C0B-E0C9-432E-91D2-45BA1D527FB0}" srcOrd="4" destOrd="0" presId="urn:microsoft.com/office/officeart/2005/8/layout/process4"/>
    <dgm:cxn modelId="{0A86F739-BA91-432C-BE32-92DE55F4F82A}" type="presParOf" srcId="{CA003C0B-E0C9-432E-91D2-45BA1D527FB0}" destId="{481156B9-D617-4141-AAE1-7AF93E3168E4}" srcOrd="0" destOrd="0" presId="urn:microsoft.com/office/officeart/2005/8/layout/process4"/>
    <dgm:cxn modelId="{0F750366-EDC2-48CB-8D00-53FE11C0C9CA}" type="presParOf" srcId="{F46D2C05-13F3-407A-B381-CEDED207E73B}" destId="{A134708B-AD0C-44D5-ACB3-B69D34D06702}" srcOrd="5" destOrd="0" presId="urn:microsoft.com/office/officeart/2005/8/layout/process4"/>
    <dgm:cxn modelId="{DE12318F-6EF5-4EA7-8287-FE034F5A8DD2}" type="presParOf" srcId="{F46D2C05-13F3-407A-B381-CEDED207E73B}" destId="{099B5497-83C8-4912-847F-3B827D30E44A}" srcOrd="6" destOrd="0" presId="urn:microsoft.com/office/officeart/2005/8/layout/process4"/>
    <dgm:cxn modelId="{ED589896-6599-4EC9-98D1-BE1E904B9EF8}" type="presParOf" srcId="{099B5497-83C8-4912-847F-3B827D30E44A}" destId="{5C2634D2-0ABE-4C6C-BD49-5ED2FFBEE4A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25FBB29-7D65-465B-8C73-D93A34232C5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F212F46-10D9-4308-971B-BC62A859DE08}">
      <dgm:prSet/>
      <dgm:spPr/>
      <dgm:t>
        <a:bodyPr/>
        <a:lstStyle/>
        <a:p>
          <a:r>
            <a:rPr lang="en-US" b="0" i="0" dirty="0">
              <a:latin typeface="Arial Black" panose="020B0A04020102020204" pitchFamily="34" charset="0"/>
            </a:rPr>
            <a:t>The regulations at 21 CFR 56 require that at least one member of an IRB must be an M.D.</a:t>
          </a:r>
          <a:endParaRPr lang="en-US" dirty="0">
            <a:latin typeface="Arial Black" panose="020B0A04020102020204" pitchFamily="34" charset="0"/>
          </a:endParaRPr>
        </a:p>
      </dgm:t>
    </dgm:pt>
    <dgm:pt modelId="{F3DCDC3F-97F4-4257-A2FE-E5A1D89A325B}" type="parTrans" cxnId="{4460D7C9-69F9-4F31-A432-BDC9DBA0F256}">
      <dgm:prSet/>
      <dgm:spPr/>
      <dgm:t>
        <a:bodyPr/>
        <a:lstStyle/>
        <a:p>
          <a:endParaRPr lang="en-US"/>
        </a:p>
      </dgm:t>
    </dgm:pt>
    <dgm:pt modelId="{E2F0BE35-E0B1-4C7A-AC16-673B03CD5A2E}" type="sibTrans" cxnId="{4460D7C9-69F9-4F31-A432-BDC9DBA0F256}">
      <dgm:prSet/>
      <dgm:spPr/>
      <dgm:t>
        <a:bodyPr/>
        <a:lstStyle/>
        <a:p>
          <a:endParaRPr lang="en-US"/>
        </a:p>
      </dgm:t>
    </dgm:pt>
    <dgm:pt modelId="{5EB7157D-7894-49E3-ADE0-88B6AE340DBE}">
      <dgm:prSet/>
      <dgm:spPr/>
      <dgm:t>
        <a:bodyPr/>
        <a:lstStyle/>
        <a:p>
          <a:r>
            <a:rPr lang="en-US" b="0" i="0" dirty="0">
              <a:latin typeface="Arial Black" panose="020B0A04020102020204" pitchFamily="34" charset="0"/>
            </a:rPr>
            <a:t>True or False?</a:t>
          </a:r>
          <a:endParaRPr lang="en-US" dirty="0">
            <a:latin typeface="Arial Black" panose="020B0A04020102020204" pitchFamily="34" charset="0"/>
          </a:endParaRPr>
        </a:p>
      </dgm:t>
    </dgm:pt>
    <dgm:pt modelId="{EB639EAC-9855-4F1D-8C38-1D2AD3A8F9AE}" type="parTrans" cxnId="{AE7C4D61-BFDE-478C-A49E-92EA41F1931F}">
      <dgm:prSet/>
      <dgm:spPr/>
      <dgm:t>
        <a:bodyPr/>
        <a:lstStyle/>
        <a:p>
          <a:endParaRPr lang="en-US"/>
        </a:p>
      </dgm:t>
    </dgm:pt>
    <dgm:pt modelId="{B1D5616D-1214-4D03-B6E0-E93F9F30ABDD}" type="sibTrans" cxnId="{AE7C4D61-BFDE-478C-A49E-92EA41F1931F}">
      <dgm:prSet/>
      <dgm:spPr/>
      <dgm:t>
        <a:bodyPr/>
        <a:lstStyle/>
        <a:p>
          <a:endParaRPr lang="en-US"/>
        </a:p>
      </dgm:t>
    </dgm:pt>
    <dgm:pt modelId="{C20B872E-57A3-44AD-B13E-97619616FFBA}" type="pres">
      <dgm:prSet presAssocID="{825FBB29-7D65-465B-8C73-D93A34232C5D}" presName="linear" presStyleCnt="0">
        <dgm:presLayoutVars>
          <dgm:animLvl val="lvl"/>
          <dgm:resizeHandles val="exact"/>
        </dgm:presLayoutVars>
      </dgm:prSet>
      <dgm:spPr/>
    </dgm:pt>
    <dgm:pt modelId="{53F661D8-9E0F-4F90-829E-59CE9322EB13}" type="pres">
      <dgm:prSet presAssocID="{EF212F46-10D9-4308-971B-BC62A859DE08}" presName="parentText" presStyleLbl="node1" presStyleIdx="0" presStyleCnt="2">
        <dgm:presLayoutVars>
          <dgm:chMax val="0"/>
          <dgm:bulletEnabled val="1"/>
        </dgm:presLayoutVars>
      </dgm:prSet>
      <dgm:spPr/>
    </dgm:pt>
    <dgm:pt modelId="{7D47FDA1-6065-4EBE-9184-37163EDD535C}" type="pres">
      <dgm:prSet presAssocID="{E2F0BE35-E0B1-4C7A-AC16-673B03CD5A2E}" presName="spacer" presStyleCnt="0"/>
      <dgm:spPr/>
    </dgm:pt>
    <dgm:pt modelId="{F2DD3904-5A2F-4CD1-8BBF-1127C298196C}" type="pres">
      <dgm:prSet presAssocID="{5EB7157D-7894-49E3-ADE0-88B6AE340DBE}" presName="parentText" presStyleLbl="node1" presStyleIdx="1" presStyleCnt="2">
        <dgm:presLayoutVars>
          <dgm:chMax val="0"/>
          <dgm:bulletEnabled val="1"/>
        </dgm:presLayoutVars>
      </dgm:prSet>
      <dgm:spPr/>
    </dgm:pt>
  </dgm:ptLst>
  <dgm:cxnLst>
    <dgm:cxn modelId="{AE7C4D61-BFDE-478C-A49E-92EA41F1931F}" srcId="{825FBB29-7D65-465B-8C73-D93A34232C5D}" destId="{5EB7157D-7894-49E3-ADE0-88B6AE340DBE}" srcOrd="1" destOrd="0" parTransId="{EB639EAC-9855-4F1D-8C38-1D2AD3A8F9AE}" sibTransId="{B1D5616D-1214-4D03-B6E0-E93F9F30ABDD}"/>
    <dgm:cxn modelId="{22AFD975-420A-40D0-8555-D436305387C4}" type="presOf" srcId="{EF212F46-10D9-4308-971B-BC62A859DE08}" destId="{53F661D8-9E0F-4F90-829E-59CE9322EB13}" srcOrd="0" destOrd="0" presId="urn:microsoft.com/office/officeart/2005/8/layout/vList2"/>
    <dgm:cxn modelId="{E05F1C80-D49E-4302-BC66-544B69170857}" type="presOf" srcId="{825FBB29-7D65-465B-8C73-D93A34232C5D}" destId="{C20B872E-57A3-44AD-B13E-97619616FFBA}" srcOrd="0" destOrd="0" presId="urn:microsoft.com/office/officeart/2005/8/layout/vList2"/>
    <dgm:cxn modelId="{4460D7C9-69F9-4F31-A432-BDC9DBA0F256}" srcId="{825FBB29-7D65-465B-8C73-D93A34232C5D}" destId="{EF212F46-10D9-4308-971B-BC62A859DE08}" srcOrd="0" destOrd="0" parTransId="{F3DCDC3F-97F4-4257-A2FE-E5A1D89A325B}" sibTransId="{E2F0BE35-E0B1-4C7A-AC16-673B03CD5A2E}"/>
    <dgm:cxn modelId="{42DB44EE-2EB8-4B51-8981-996FC7D790A8}" type="presOf" srcId="{5EB7157D-7894-49E3-ADE0-88B6AE340DBE}" destId="{F2DD3904-5A2F-4CD1-8BBF-1127C298196C}" srcOrd="0" destOrd="0" presId="urn:microsoft.com/office/officeart/2005/8/layout/vList2"/>
    <dgm:cxn modelId="{DCA10436-95CC-4BDB-8A02-1286CCAEB6EB}" type="presParOf" srcId="{C20B872E-57A3-44AD-B13E-97619616FFBA}" destId="{53F661D8-9E0F-4F90-829E-59CE9322EB13}" srcOrd="0" destOrd="0" presId="urn:microsoft.com/office/officeart/2005/8/layout/vList2"/>
    <dgm:cxn modelId="{76E81BF3-8101-414F-8717-AB2586339036}" type="presParOf" srcId="{C20B872E-57A3-44AD-B13E-97619616FFBA}" destId="{7D47FDA1-6065-4EBE-9184-37163EDD535C}" srcOrd="1" destOrd="0" presId="urn:microsoft.com/office/officeart/2005/8/layout/vList2"/>
    <dgm:cxn modelId="{9059C999-9C5A-48FD-94F7-ECC7909B8A8B}" type="presParOf" srcId="{C20B872E-57A3-44AD-B13E-97619616FFBA}" destId="{F2DD3904-5A2F-4CD1-8BBF-1127C298196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25FBB29-7D65-465B-8C73-D93A34232C5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F212F46-10D9-4308-971B-BC62A859DE08}">
      <dgm:prSet/>
      <dgm:spPr/>
      <dgm:t>
        <a:bodyPr/>
        <a:lstStyle/>
        <a:p>
          <a:r>
            <a:rPr lang="en-US" b="0" i="0" dirty="0">
              <a:latin typeface="Arial Black" panose="020B0A04020102020204" pitchFamily="34" charset="0"/>
            </a:rPr>
            <a:t>Although an IRB member is not present at a convened meeting, he/she may vote on a study decision, provided that he/she has fully reviewed the proposal prior to the meeting and has submitted the vote via email or in other written form. </a:t>
          </a:r>
          <a:endParaRPr lang="en-US" dirty="0">
            <a:latin typeface="Arial Black" panose="020B0A04020102020204" pitchFamily="34" charset="0"/>
          </a:endParaRPr>
        </a:p>
      </dgm:t>
    </dgm:pt>
    <dgm:pt modelId="{F3DCDC3F-97F4-4257-A2FE-E5A1D89A325B}" type="parTrans" cxnId="{4460D7C9-69F9-4F31-A432-BDC9DBA0F256}">
      <dgm:prSet/>
      <dgm:spPr/>
      <dgm:t>
        <a:bodyPr/>
        <a:lstStyle/>
        <a:p>
          <a:endParaRPr lang="en-US"/>
        </a:p>
      </dgm:t>
    </dgm:pt>
    <dgm:pt modelId="{E2F0BE35-E0B1-4C7A-AC16-673B03CD5A2E}" type="sibTrans" cxnId="{4460D7C9-69F9-4F31-A432-BDC9DBA0F256}">
      <dgm:prSet/>
      <dgm:spPr/>
      <dgm:t>
        <a:bodyPr/>
        <a:lstStyle/>
        <a:p>
          <a:endParaRPr lang="en-US"/>
        </a:p>
      </dgm:t>
    </dgm:pt>
    <dgm:pt modelId="{5EB7157D-7894-49E3-ADE0-88B6AE340DBE}">
      <dgm:prSet/>
      <dgm:spPr/>
      <dgm:t>
        <a:bodyPr/>
        <a:lstStyle/>
        <a:p>
          <a:r>
            <a:rPr lang="en-US" b="0" i="0" dirty="0">
              <a:latin typeface="Arial Black" panose="020B0A04020102020204" pitchFamily="34" charset="0"/>
            </a:rPr>
            <a:t>True or False?</a:t>
          </a:r>
          <a:endParaRPr lang="en-US" dirty="0">
            <a:latin typeface="Arial Black" panose="020B0A04020102020204" pitchFamily="34" charset="0"/>
          </a:endParaRPr>
        </a:p>
      </dgm:t>
    </dgm:pt>
    <dgm:pt modelId="{EB639EAC-9855-4F1D-8C38-1D2AD3A8F9AE}" type="parTrans" cxnId="{AE7C4D61-BFDE-478C-A49E-92EA41F1931F}">
      <dgm:prSet/>
      <dgm:spPr/>
      <dgm:t>
        <a:bodyPr/>
        <a:lstStyle/>
        <a:p>
          <a:endParaRPr lang="en-US"/>
        </a:p>
      </dgm:t>
    </dgm:pt>
    <dgm:pt modelId="{B1D5616D-1214-4D03-B6E0-E93F9F30ABDD}" type="sibTrans" cxnId="{AE7C4D61-BFDE-478C-A49E-92EA41F1931F}">
      <dgm:prSet/>
      <dgm:spPr/>
      <dgm:t>
        <a:bodyPr/>
        <a:lstStyle/>
        <a:p>
          <a:endParaRPr lang="en-US"/>
        </a:p>
      </dgm:t>
    </dgm:pt>
    <dgm:pt modelId="{C20B872E-57A3-44AD-B13E-97619616FFBA}" type="pres">
      <dgm:prSet presAssocID="{825FBB29-7D65-465B-8C73-D93A34232C5D}" presName="linear" presStyleCnt="0">
        <dgm:presLayoutVars>
          <dgm:animLvl val="lvl"/>
          <dgm:resizeHandles val="exact"/>
        </dgm:presLayoutVars>
      </dgm:prSet>
      <dgm:spPr/>
    </dgm:pt>
    <dgm:pt modelId="{53F661D8-9E0F-4F90-829E-59CE9322EB13}" type="pres">
      <dgm:prSet presAssocID="{EF212F46-10D9-4308-971B-BC62A859DE08}" presName="parentText" presStyleLbl="node1" presStyleIdx="0" presStyleCnt="2">
        <dgm:presLayoutVars>
          <dgm:chMax val="0"/>
          <dgm:bulletEnabled val="1"/>
        </dgm:presLayoutVars>
      </dgm:prSet>
      <dgm:spPr/>
    </dgm:pt>
    <dgm:pt modelId="{7D47FDA1-6065-4EBE-9184-37163EDD535C}" type="pres">
      <dgm:prSet presAssocID="{E2F0BE35-E0B1-4C7A-AC16-673B03CD5A2E}" presName="spacer" presStyleCnt="0"/>
      <dgm:spPr/>
    </dgm:pt>
    <dgm:pt modelId="{F2DD3904-5A2F-4CD1-8BBF-1127C298196C}" type="pres">
      <dgm:prSet presAssocID="{5EB7157D-7894-49E3-ADE0-88B6AE340DBE}" presName="parentText" presStyleLbl="node1" presStyleIdx="1" presStyleCnt="2">
        <dgm:presLayoutVars>
          <dgm:chMax val="0"/>
          <dgm:bulletEnabled val="1"/>
        </dgm:presLayoutVars>
      </dgm:prSet>
      <dgm:spPr/>
    </dgm:pt>
  </dgm:ptLst>
  <dgm:cxnLst>
    <dgm:cxn modelId="{AE7C4D61-BFDE-478C-A49E-92EA41F1931F}" srcId="{825FBB29-7D65-465B-8C73-D93A34232C5D}" destId="{5EB7157D-7894-49E3-ADE0-88B6AE340DBE}" srcOrd="1" destOrd="0" parTransId="{EB639EAC-9855-4F1D-8C38-1D2AD3A8F9AE}" sibTransId="{B1D5616D-1214-4D03-B6E0-E93F9F30ABDD}"/>
    <dgm:cxn modelId="{22AFD975-420A-40D0-8555-D436305387C4}" type="presOf" srcId="{EF212F46-10D9-4308-971B-BC62A859DE08}" destId="{53F661D8-9E0F-4F90-829E-59CE9322EB13}" srcOrd="0" destOrd="0" presId="urn:microsoft.com/office/officeart/2005/8/layout/vList2"/>
    <dgm:cxn modelId="{E05F1C80-D49E-4302-BC66-544B69170857}" type="presOf" srcId="{825FBB29-7D65-465B-8C73-D93A34232C5D}" destId="{C20B872E-57A3-44AD-B13E-97619616FFBA}" srcOrd="0" destOrd="0" presId="urn:microsoft.com/office/officeart/2005/8/layout/vList2"/>
    <dgm:cxn modelId="{4460D7C9-69F9-4F31-A432-BDC9DBA0F256}" srcId="{825FBB29-7D65-465B-8C73-D93A34232C5D}" destId="{EF212F46-10D9-4308-971B-BC62A859DE08}" srcOrd="0" destOrd="0" parTransId="{F3DCDC3F-97F4-4257-A2FE-E5A1D89A325B}" sibTransId="{E2F0BE35-E0B1-4C7A-AC16-673B03CD5A2E}"/>
    <dgm:cxn modelId="{42DB44EE-2EB8-4B51-8981-996FC7D790A8}" type="presOf" srcId="{5EB7157D-7894-49E3-ADE0-88B6AE340DBE}" destId="{F2DD3904-5A2F-4CD1-8BBF-1127C298196C}" srcOrd="0" destOrd="0" presId="urn:microsoft.com/office/officeart/2005/8/layout/vList2"/>
    <dgm:cxn modelId="{DCA10436-95CC-4BDB-8A02-1286CCAEB6EB}" type="presParOf" srcId="{C20B872E-57A3-44AD-B13E-97619616FFBA}" destId="{53F661D8-9E0F-4F90-829E-59CE9322EB13}" srcOrd="0" destOrd="0" presId="urn:microsoft.com/office/officeart/2005/8/layout/vList2"/>
    <dgm:cxn modelId="{76E81BF3-8101-414F-8717-AB2586339036}" type="presParOf" srcId="{C20B872E-57A3-44AD-B13E-97619616FFBA}" destId="{7D47FDA1-6065-4EBE-9184-37163EDD535C}" srcOrd="1" destOrd="0" presId="urn:microsoft.com/office/officeart/2005/8/layout/vList2"/>
    <dgm:cxn modelId="{9059C999-9C5A-48FD-94F7-ECC7909B8A8B}" type="presParOf" srcId="{C20B872E-57A3-44AD-B13E-97619616FFBA}" destId="{F2DD3904-5A2F-4CD1-8BBF-1127C298196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25FBB29-7D65-465B-8C73-D93A34232C5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F212F46-10D9-4308-971B-BC62A859DE08}">
      <dgm:prSet/>
      <dgm:spPr/>
      <dgm:t>
        <a:bodyPr/>
        <a:lstStyle/>
        <a:p>
          <a:r>
            <a:rPr lang="en-US" b="0" i="0" dirty="0">
              <a:latin typeface="Arial Black" panose="020B0A04020102020204" pitchFamily="34" charset="0"/>
            </a:rPr>
            <a:t>An investigator has received notification that his protocol was disapproved by the IRB.  The PI contacts the institutional official and appeals the IRB’s decision. According to the regulations, the institutional official may set aside the IRB’s decision and allow the PI to proceed with his research. </a:t>
          </a:r>
          <a:endParaRPr lang="en-US" dirty="0">
            <a:latin typeface="Arial Black" panose="020B0A04020102020204" pitchFamily="34" charset="0"/>
          </a:endParaRPr>
        </a:p>
      </dgm:t>
    </dgm:pt>
    <dgm:pt modelId="{F3DCDC3F-97F4-4257-A2FE-E5A1D89A325B}" type="parTrans" cxnId="{4460D7C9-69F9-4F31-A432-BDC9DBA0F256}">
      <dgm:prSet/>
      <dgm:spPr/>
      <dgm:t>
        <a:bodyPr/>
        <a:lstStyle/>
        <a:p>
          <a:endParaRPr lang="en-US"/>
        </a:p>
      </dgm:t>
    </dgm:pt>
    <dgm:pt modelId="{E2F0BE35-E0B1-4C7A-AC16-673B03CD5A2E}" type="sibTrans" cxnId="{4460D7C9-69F9-4F31-A432-BDC9DBA0F256}">
      <dgm:prSet/>
      <dgm:spPr/>
      <dgm:t>
        <a:bodyPr/>
        <a:lstStyle/>
        <a:p>
          <a:endParaRPr lang="en-US"/>
        </a:p>
      </dgm:t>
    </dgm:pt>
    <dgm:pt modelId="{5EB7157D-7894-49E3-ADE0-88B6AE340DBE}">
      <dgm:prSet/>
      <dgm:spPr/>
      <dgm:t>
        <a:bodyPr/>
        <a:lstStyle/>
        <a:p>
          <a:r>
            <a:rPr lang="en-US" b="0" i="0" dirty="0">
              <a:latin typeface="Arial Black" panose="020B0A04020102020204" pitchFamily="34" charset="0"/>
            </a:rPr>
            <a:t>True or False?</a:t>
          </a:r>
          <a:endParaRPr lang="en-US" dirty="0">
            <a:latin typeface="Arial Black" panose="020B0A04020102020204" pitchFamily="34" charset="0"/>
          </a:endParaRPr>
        </a:p>
      </dgm:t>
    </dgm:pt>
    <dgm:pt modelId="{EB639EAC-9855-4F1D-8C38-1D2AD3A8F9AE}" type="parTrans" cxnId="{AE7C4D61-BFDE-478C-A49E-92EA41F1931F}">
      <dgm:prSet/>
      <dgm:spPr/>
      <dgm:t>
        <a:bodyPr/>
        <a:lstStyle/>
        <a:p>
          <a:endParaRPr lang="en-US"/>
        </a:p>
      </dgm:t>
    </dgm:pt>
    <dgm:pt modelId="{B1D5616D-1214-4D03-B6E0-E93F9F30ABDD}" type="sibTrans" cxnId="{AE7C4D61-BFDE-478C-A49E-92EA41F1931F}">
      <dgm:prSet/>
      <dgm:spPr/>
      <dgm:t>
        <a:bodyPr/>
        <a:lstStyle/>
        <a:p>
          <a:endParaRPr lang="en-US"/>
        </a:p>
      </dgm:t>
    </dgm:pt>
    <dgm:pt modelId="{C20B872E-57A3-44AD-B13E-97619616FFBA}" type="pres">
      <dgm:prSet presAssocID="{825FBB29-7D65-465B-8C73-D93A34232C5D}" presName="linear" presStyleCnt="0">
        <dgm:presLayoutVars>
          <dgm:animLvl val="lvl"/>
          <dgm:resizeHandles val="exact"/>
        </dgm:presLayoutVars>
      </dgm:prSet>
      <dgm:spPr/>
    </dgm:pt>
    <dgm:pt modelId="{53F661D8-9E0F-4F90-829E-59CE9322EB13}" type="pres">
      <dgm:prSet presAssocID="{EF212F46-10D9-4308-971B-BC62A859DE08}" presName="parentText" presStyleLbl="node1" presStyleIdx="0" presStyleCnt="2">
        <dgm:presLayoutVars>
          <dgm:chMax val="0"/>
          <dgm:bulletEnabled val="1"/>
        </dgm:presLayoutVars>
      </dgm:prSet>
      <dgm:spPr/>
    </dgm:pt>
    <dgm:pt modelId="{7D47FDA1-6065-4EBE-9184-37163EDD535C}" type="pres">
      <dgm:prSet presAssocID="{E2F0BE35-E0B1-4C7A-AC16-673B03CD5A2E}" presName="spacer" presStyleCnt="0"/>
      <dgm:spPr/>
    </dgm:pt>
    <dgm:pt modelId="{F2DD3904-5A2F-4CD1-8BBF-1127C298196C}" type="pres">
      <dgm:prSet presAssocID="{5EB7157D-7894-49E3-ADE0-88B6AE340DBE}" presName="parentText" presStyleLbl="node1" presStyleIdx="1" presStyleCnt="2">
        <dgm:presLayoutVars>
          <dgm:chMax val="0"/>
          <dgm:bulletEnabled val="1"/>
        </dgm:presLayoutVars>
      </dgm:prSet>
      <dgm:spPr/>
    </dgm:pt>
  </dgm:ptLst>
  <dgm:cxnLst>
    <dgm:cxn modelId="{AE7C4D61-BFDE-478C-A49E-92EA41F1931F}" srcId="{825FBB29-7D65-465B-8C73-D93A34232C5D}" destId="{5EB7157D-7894-49E3-ADE0-88B6AE340DBE}" srcOrd="1" destOrd="0" parTransId="{EB639EAC-9855-4F1D-8C38-1D2AD3A8F9AE}" sibTransId="{B1D5616D-1214-4D03-B6E0-E93F9F30ABDD}"/>
    <dgm:cxn modelId="{22AFD975-420A-40D0-8555-D436305387C4}" type="presOf" srcId="{EF212F46-10D9-4308-971B-BC62A859DE08}" destId="{53F661D8-9E0F-4F90-829E-59CE9322EB13}" srcOrd="0" destOrd="0" presId="urn:microsoft.com/office/officeart/2005/8/layout/vList2"/>
    <dgm:cxn modelId="{E05F1C80-D49E-4302-BC66-544B69170857}" type="presOf" srcId="{825FBB29-7D65-465B-8C73-D93A34232C5D}" destId="{C20B872E-57A3-44AD-B13E-97619616FFBA}" srcOrd="0" destOrd="0" presId="urn:microsoft.com/office/officeart/2005/8/layout/vList2"/>
    <dgm:cxn modelId="{4460D7C9-69F9-4F31-A432-BDC9DBA0F256}" srcId="{825FBB29-7D65-465B-8C73-D93A34232C5D}" destId="{EF212F46-10D9-4308-971B-BC62A859DE08}" srcOrd="0" destOrd="0" parTransId="{F3DCDC3F-97F4-4257-A2FE-E5A1D89A325B}" sibTransId="{E2F0BE35-E0B1-4C7A-AC16-673B03CD5A2E}"/>
    <dgm:cxn modelId="{42DB44EE-2EB8-4B51-8981-996FC7D790A8}" type="presOf" srcId="{5EB7157D-7894-49E3-ADE0-88B6AE340DBE}" destId="{F2DD3904-5A2F-4CD1-8BBF-1127C298196C}" srcOrd="0" destOrd="0" presId="urn:microsoft.com/office/officeart/2005/8/layout/vList2"/>
    <dgm:cxn modelId="{DCA10436-95CC-4BDB-8A02-1286CCAEB6EB}" type="presParOf" srcId="{C20B872E-57A3-44AD-B13E-97619616FFBA}" destId="{53F661D8-9E0F-4F90-829E-59CE9322EB13}" srcOrd="0" destOrd="0" presId="urn:microsoft.com/office/officeart/2005/8/layout/vList2"/>
    <dgm:cxn modelId="{76E81BF3-8101-414F-8717-AB2586339036}" type="presParOf" srcId="{C20B872E-57A3-44AD-B13E-97619616FFBA}" destId="{7D47FDA1-6065-4EBE-9184-37163EDD535C}" srcOrd="1" destOrd="0" presId="urn:microsoft.com/office/officeart/2005/8/layout/vList2"/>
    <dgm:cxn modelId="{9059C999-9C5A-48FD-94F7-ECC7909B8A8B}" type="presParOf" srcId="{C20B872E-57A3-44AD-B13E-97619616FFBA}" destId="{F2DD3904-5A2F-4CD1-8BBF-1127C298196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C22F5E-9F2D-4CD9-84A2-0C4137CA8E0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2EE4DCF-1B0D-4839-A0F4-396C205AE708}">
      <dgm:prSet custT="1"/>
      <dgm:spPr/>
      <dgm:t>
        <a:bodyPr/>
        <a:lstStyle/>
        <a:p>
          <a:r>
            <a:rPr lang="en-US" sz="2800" b="1" i="0" dirty="0">
              <a:latin typeface="Arial" panose="020B0604020202020204" pitchFamily="34" charset="0"/>
              <a:cs typeface="Arial" panose="020B0604020202020204" pitchFamily="34" charset="0"/>
            </a:rPr>
            <a:t>45 CFR 46 Subpart A</a:t>
          </a:r>
        </a:p>
      </dgm:t>
    </dgm:pt>
    <dgm:pt modelId="{94962CC2-8F7C-4CF5-BC32-30B44DC86028}" type="parTrans" cxnId="{295A5676-469A-4C2D-BFB3-43F7FE24C991}">
      <dgm:prSet/>
      <dgm:spPr/>
      <dgm:t>
        <a:bodyPr/>
        <a:lstStyle/>
        <a:p>
          <a:endParaRPr lang="en-US"/>
        </a:p>
      </dgm:t>
    </dgm:pt>
    <dgm:pt modelId="{2D73EA50-4389-441B-B323-A92E76092D8A}" type="sibTrans" cxnId="{295A5676-469A-4C2D-BFB3-43F7FE24C991}">
      <dgm:prSet/>
      <dgm:spPr/>
      <dgm:t>
        <a:bodyPr/>
        <a:lstStyle/>
        <a:p>
          <a:endParaRPr lang="en-US"/>
        </a:p>
      </dgm:t>
    </dgm:pt>
    <dgm:pt modelId="{165EE516-21F0-4DFD-AFA8-6793E9C05A3C}">
      <dgm:prSet custT="1"/>
      <dgm:spPr/>
      <dgm:t>
        <a:bodyPr/>
        <a:lstStyle/>
        <a:p>
          <a:r>
            <a:rPr lang="en-US" sz="2800" b="1" i="0" dirty="0">
              <a:latin typeface="Arial" panose="020B0604020202020204" pitchFamily="34" charset="0"/>
              <a:cs typeface="Arial" panose="020B0604020202020204" pitchFamily="34" charset="0"/>
            </a:rPr>
            <a:t>21 CFR 56</a:t>
          </a:r>
        </a:p>
      </dgm:t>
    </dgm:pt>
    <dgm:pt modelId="{47F8558D-EA15-4F48-AFC1-80B3824F2A0B}" type="parTrans" cxnId="{70A8D7DB-8BE5-4775-8A44-AED6BCD7FFFB}">
      <dgm:prSet/>
      <dgm:spPr/>
      <dgm:t>
        <a:bodyPr/>
        <a:lstStyle/>
        <a:p>
          <a:endParaRPr lang="en-US"/>
        </a:p>
      </dgm:t>
    </dgm:pt>
    <dgm:pt modelId="{E49DA9EA-2F5E-4983-A6F5-79838925ACFB}" type="sibTrans" cxnId="{70A8D7DB-8BE5-4775-8A44-AED6BCD7FFFB}">
      <dgm:prSet/>
      <dgm:spPr/>
      <dgm:t>
        <a:bodyPr/>
        <a:lstStyle/>
        <a:p>
          <a:endParaRPr lang="en-US"/>
        </a:p>
      </dgm:t>
    </dgm:pt>
    <dgm:pt modelId="{A35B80A1-37BE-4447-AE08-C4542B509D94}" type="pres">
      <dgm:prSet presAssocID="{C4C22F5E-9F2D-4CD9-84A2-0C4137CA8E0E}" presName="linear" presStyleCnt="0">
        <dgm:presLayoutVars>
          <dgm:animLvl val="lvl"/>
          <dgm:resizeHandles val="exact"/>
        </dgm:presLayoutVars>
      </dgm:prSet>
      <dgm:spPr/>
    </dgm:pt>
    <dgm:pt modelId="{E04AE209-7028-474A-A6F4-000FC052BCEE}" type="pres">
      <dgm:prSet presAssocID="{B2EE4DCF-1B0D-4839-A0F4-396C205AE708}" presName="parentText" presStyleLbl="node1" presStyleIdx="0" presStyleCnt="2">
        <dgm:presLayoutVars>
          <dgm:chMax val="0"/>
          <dgm:bulletEnabled val="1"/>
        </dgm:presLayoutVars>
      </dgm:prSet>
      <dgm:spPr/>
    </dgm:pt>
    <dgm:pt modelId="{2C0254D6-4642-4648-A19F-93ECC465F565}" type="pres">
      <dgm:prSet presAssocID="{2D73EA50-4389-441B-B323-A92E76092D8A}" presName="spacer" presStyleCnt="0"/>
      <dgm:spPr/>
    </dgm:pt>
    <dgm:pt modelId="{D203D452-5331-4B9D-8142-286C29B3CF3B}" type="pres">
      <dgm:prSet presAssocID="{165EE516-21F0-4DFD-AFA8-6793E9C05A3C}" presName="parentText" presStyleLbl="node1" presStyleIdx="1" presStyleCnt="2">
        <dgm:presLayoutVars>
          <dgm:chMax val="0"/>
          <dgm:bulletEnabled val="1"/>
        </dgm:presLayoutVars>
      </dgm:prSet>
      <dgm:spPr/>
    </dgm:pt>
  </dgm:ptLst>
  <dgm:cxnLst>
    <dgm:cxn modelId="{E5C66734-F8EF-40FB-9532-93504E0164FB}" type="presOf" srcId="{B2EE4DCF-1B0D-4839-A0F4-396C205AE708}" destId="{E04AE209-7028-474A-A6F4-000FC052BCEE}" srcOrd="0" destOrd="0" presId="urn:microsoft.com/office/officeart/2005/8/layout/vList2"/>
    <dgm:cxn modelId="{35B8584E-A2B0-468F-A12A-48A7D5D42130}" type="presOf" srcId="{165EE516-21F0-4DFD-AFA8-6793E9C05A3C}" destId="{D203D452-5331-4B9D-8142-286C29B3CF3B}" srcOrd="0" destOrd="0" presId="urn:microsoft.com/office/officeart/2005/8/layout/vList2"/>
    <dgm:cxn modelId="{295A5676-469A-4C2D-BFB3-43F7FE24C991}" srcId="{C4C22F5E-9F2D-4CD9-84A2-0C4137CA8E0E}" destId="{B2EE4DCF-1B0D-4839-A0F4-396C205AE708}" srcOrd="0" destOrd="0" parTransId="{94962CC2-8F7C-4CF5-BC32-30B44DC86028}" sibTransId="{2D73EA50-4389-441B-B323-A92E76092D8A}"/>
    <dgm:cxn modelId="{70A8D7DB-8BE5-4775-8A44-AED6BCD7FFFB}" srcId="{C4C22F5E-9F2D-4CD9-84A2-0C4137CA8E0E}" destId="{165EE516-21F0-4DFD-AFA8-6793E9C05A3C}" srcOrd="1" destOrd="0" parTransId="{47F8558D-EA15-4F48-AFC1-80B3824F2A0B}" sibTransId="{E49DA9EA-2F5E-4983-A6F5-79838925ACFB}"/>
    <dgm:cxn modelId="{6328ADEC-7C21-43AA-90DF-62358E750CB6}" type="presOf" srcId="{C4C22F5E-9F2D-4CD9-84A2-0C4137CA8E0E}" destId="{A35B80A1-37BE-4447-AE08-C4542B509D94}" srcOrd="0" destOrd="0" presId="urn:microsoft.com/office/officeart/2005/8/layout/vList2"/>
    <dgm:cxn modelId="{7EC0FE65-522B-446A-BFD4-16CFC3AC470B}" type="presParOf" srcId="{A35B80A1-37BE-4447-AE08-C4542B509D94}" destId="{E04AE209-7028-474A-A6F4-000FC052BCEE}" srcOrd="0" destOrd="0" presId="urn:microsoft.com/office/officeart/2005/8/layout/vList2"/>
    <dgm:cxn modelId="{73EE8A44-3259-4C00-9075-5F662E1A4CD5}" type="presParOf" srcId="{A35B80A1-37BE-4447-AE08-C4542B509D94}" destId="{2C0254D6-4642-4648-A19F-93ECC465F565}" srcOrd="1" destOrd="0" presId="urn:microsoft.com/office/officeart/2005/8/layout/vList2"/>
    <dgm:cxn modelId="{A540592C-465E-4726-AFAC-5C22F35E96ED}" type="presParOf" srcId="{A35B80A1-37BE-4447-AE08-C4542B509D94}" destId="{D203D452-5331-4B9D-8142-286C29B3CF3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211252-B833-41C7-8237-0511FFB76E05}"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E2500DA-9E1E-455A-B2A4-C1CFC8F40AD8}">
      <dgm:prSet/>
      <dgm:spPr/>
      <dgm:t>
        <a:bodyPr/>
        <a:lstStyle/>
        <a:p>
          <a:pPr>
            <a:defRPr b="1"/>
          </a:pPr>
          <a:endParaRPr lang="en-US" dirty="0">
            <a:latin typeface="Arial Black" panose="020B0A04020102020204" pitchFamily="34" charset="0"/>
          </a:endParaRPr>
        </a:p>
      </dgm:t>
    </dgm:pt>
    <dgm:pt modelId="{170A32EA-6D55-4B65-A26A-B8463DF560A0}" type="parTrans" cxnId="{8DBCBE6D-B302-476C-A9C3-625348A29EB6}">
      <dgm:prSet/>
      <dgm:spPr/>
      <dgm:t>
        <a:bodyPr/>
        <a:lstStyle/>
        <a:p>
          <a:endParaRPr lang="en-US"/>
        </a:p>
      </dgm:t>
    </dgm:pt>
    <dgm:pt modelId="{900E0DEE-2041-45E8-88D2-01CF9A1C457E}" type="sibTrans" cxnId="{8DBCBE6D-B302-476C-A9C3-625348A29EB6}">
      <dgm:prSet/>
      <dgm:spPr/>
      <dgm:t>
        <a:bodyPr/>
        <a:lstStyle/>
        <a:p>
          <a:endParaRPr lang="en-US"/>
        </a:p>
      </dgm:t>
    </dgm:pt>
    <dgm:pt modelId="{0AD54559-C460-44A9-9751-C01F480C33D7}">
      <dgm:prSet custT="1"/>
      <dgm:spPr/>
      <dgm:t>
        <a:bodyPr/>
        <a:lstStyle/>
        <a:p>
          <a:pPr>
            <a:defRPr b="1"/>
          </a:pPr>
          <a:r>
            <a:rPr lang="en-US" sz="1800" b="1" i="0" dirty="0">
              <a:latin typeface="Arial" panose="020B0604020202020204" pitchFamily="34" charset="0"/>
              <a:cs typeface="Arial" panose="020B0604020202020204" pitchFamily="34" charset="0"/>
            </a:rPr>
            <a:t>Each IRB shall have at least five members, with varying backgrounds.</a:t>
          </a:r>
        </a:p>
      </dgm:t>
    </dgm:pt>
    <dgm:pt modelId="{F9988C10-9A2A-4B59-8C46-7145620154D3}" type="parTrans" cxnId="{59AD071D-761D-416B-8A12-090833BC1865}">
      <dgm:prSet/>
      <dgm:spPr/>
      <dgm:t>
        <a:bodyPr/>
        <a:lstStyle/>
        <a:p>
          <a:endParaRPr lang="en-US"/>
        </a:p>
      </dgm:t>
    </dgm:pt>
    <dgm:pt modelId="{934DA52C-FDDD-4F94-9555-58995314C5D7}" type="sibTrans" cxnId="{59AD071D-761D-416B-8A12-090833BC1865}">
      <dgm:prSet/>
      <dgm:spPr/>
      <dgm:t>
        <a:bodyPr/>
        <a:lstStyle/>
        <a:p>
          <a:endParaRPr lang="en-US"/>
        </a:p>
      </dgm:t>
    </dgm:pt>
    <dgm:pt modelId="{638B565D-D111-4C18-BAA9-0F03F9C94E5C}">
      <dgm:prSet custT="1"/>
      <dgm:spPr/>
      <dgm:t>
        <a:bodyPr/>
        <a:lstStyle/>
        <a:p>
          <a:pPr>
            <a:defRPr b="1"/>
          </a:pPr>
          <a:r>
            <a:rPr lang="en-US" sz="1800" b="1" i="0" dirty="0">
              <a:latin typeface="Arial" panose="020B0604020202020204" pitchFamily="34" charset="0"/>
              <a:cs typeface="Arial" panose="020B0604020202020204" pitchFamily="34" charset="0"/>
            </a:rPr>
            <a:t>Each IRB shall include at least one member whose primary concerns are scientific areas and at least one member whose primary concerns are nonscientific areas.</a:t>
          </a:r>
        </a:p>
      </dgm:t>
    </dgm:pt>
    <dgm:pt modelId="{B298C270-18D5-4323-B07A-E47EE55233FD}" type="parTrans" cxnId="{7CD629B4-59B1-4D4B-B5E6-6F57486631D3}">
      <dgm:prSet/>
      <dgm:spPr/>
      <dgm:t>
        <a:bodyPr/>
        <a:lstStyle/>
        <a:p>
          <a:endParaRPr lang="en-US"/>
        </a:p>
      </dgm:t>
    </dgm:pt>
    <dgm:pt modelId="{D6C9A40A-EE66-4B97-AF56-924F91E0BD57}" type="sibTrans" cxnId="{7CD629B4-59B1-4D4B-B5E6-6F57486631D3}">
      <dgm:prSet/>
      <dgm:spPr/>
      <dgm:t>
        <a:bodyPr/>
        <a:lstStyle/>
        <a:p>
          <a:endParaRPr lang="en-US"/>
        </a:p>
      </dgm:t>
    </dgm:pt>
    <dgm:pt modelId="{B11ECFEA-26D3-4061-A63E-858649FFA801}">
      <dgm:prSet custT="1"/>
      <dgm:spPr/>
      <dgm:t>
        <a:bodyPr/>
        <a:lstStyle/>
        <a:p>
          <a:pPr>
            <a:defRPr b="1"/>
          </a:pPr>
          <a:r>
            <a:rPr lang="en-US" sz="1800" b="1" i="0" dirty="0">
              <a:latin typeface="Arial" panose="020B0604020202020204" pitchFamily="34" charset="0"/>
              <a:cs typeface="Arial" panose="020B0604020202020204" pitchFamily="34" charset="0"/>
            </a:rPr>
            <a:t>Each IRB shall include at least one member who is not otherwise affiliated with the institution and who is not part of the immediate family of a person who is affiliated with the institution.</a:t>
          </a:r>
        </a:p>
      </dgm:t>
    </dgm:pt>
    <dgm:pt modelId="{5A588C51-A3A6-4C06-8348-B4C289C1E53D}" type="parTrans" cxnId="{6E1AA1A6-F821-411F-A13A-865EA47A17FF}">
      <dgm:prSet/>
      <dgm:spPr/>
      <dgm:t>
        <a:bodyPr/>
        <a:lstStyle/>
        <a:p>
          <a:endParaRPr lang="en-US"/>
        </a:p>
      </dgm:t>
    </dgm:pt>
    <dgm:pt modelId="{82512B15-86D8-443D-B03C-7483E0106532}" type="sibTrans" cxnId="{6E1AA1A6-F821-411F-A13A-865EA47A17FF}">
      <dgm:prSet/>
      <dgm:spPr/>
      <dgm:t>
        <a:bodyPr/>
        <a:lstStyle/>
        <a:p>
          <a:endParaRPr lang="en-US"/>
        </a:p>
      </dgm:t>
    </dgm:pt>
    <dgm:pt modelId="{C2BE9FD9-3AA0-4FE1-9C51-AB8D3C8138E1}">
      <dgm:prSet custT="1"/>
      <dgm:spPr/>
      <dgm:t>
        <a:bodyPr/>
        <a:lstStyle/>
        <a:p>
          <a:pPr>
            <a:defRPr b="1"/>
          </a:pPr>
          <a:r>
            <a:rPr lang="en-US" sz="1800" b="1" i="0" dirty="0">
              <a:latin typeface="Arial" panose="020B0604020202020204" pitchFamily="34" charset="0"/>
              <a:cs typeface="Arial" panose="020B0604020202020204" pitchFamily="34" charset="0"/>
            </a:rPr>
            <a:t>No IRB may have a member participate in the IRB with a conflict of interest. </a:t>
          </a:r>
        </a:p>
      </dgm:t>
    </dgm:pt>
    <dgm:pt modelId="{926340EA-FD25-405F-8AAC-C1DC5CE38A66}" type="parTrans" cxnId="{4CE227C1-00BA-4CDF-9D79-8366B76936CC}">
      <dgm:prSet/>
      <dgm:spPr/>
      <dgm:t>
        <a:bodyPr/>
        <a:lstStyle/>
        <a:p>
          <a:endParaRPr lang="en-US"/>
        </a:p>
      </dgm:t>
    </dgm:pt>
    <dgm:pt modelId="{F90A49DE-81C9-4CD8-8C05-7B1418540760}" type="sibTrans" cxnId="{4CE227C1-00BA-4CDF-9D79-8366B76936CC}">
      <dgm:prSet/>
      <dgm:spPr/>
      <dgm:t>
        <a:bodyPr/>
        <a:lstStyle/>
        <a:p>
          <a:endParaRPr lang="en-US"/>
        </a:p>
      </dgm:t>
    </dgm:pt>
    <dgm:pt modelId="{782D36DF-7DFA-48D9-A1A4-16EB0A135738}">
      <dgm:prSet custT="1"/>
      <dgm:spPr/>
      <dgm:t>
        <a:bodyPr/>
        <a:lstStyle/>
        <a:p>
          <a:pPr>
            <a:defRPr b="1"/>
          </a:pPr>
          <a:r>
            <a:rPr lang="en-US" sz="1800" b="1" i="0" dirty="0">
              <a:latin typeface="Arial" panose="020B0604020202020204" pitchFamily="34" charset="0"/>
              <a:cs typeface="Arial" panose="020B0604020202020204" pitchFamily="34" charset="0"/>
            </a:rPr>
            <a:t>An IRB may, in its discretion, invite individuals with competence in special areas to assist. </a:t>
          </a:r>
        </a:p>
      </dgm:t>
    </dgm:pt>
    <dgm:pt modelId="{7A548DCF-40A3-4A0D-AAFF-ACB4E935558A}" type="parTrans" cxnId="{E881E276-6EF1-43D0-A574-2B148C10EEF6}">
      <dgm:prSet/>
      <dgm:spPr/>
      <dgm:t>
        <a:bodyPr/>
        <a:lstStyle/>
        <a:p>
          <a:endParaRPr lang="en-US"/>
        </a:p>
      </dgm:t>
    </dgm:pt>
    <dgm:pt modelId="{9C756D61-6F56-42AF-BF84-EE5E312B77CE}" type="sibTrans" cxnId="{E881E276-6EF1-43D0-A574-2B148C10EEF6}">
      <dgm:prSet/>
      <dgm:spPr/>
      <dgm:t>
        <a:bodyPr/>
        <a:lstStyle/>
        <a:p>
          <a:endParaRPr lang="en-US"/>
        </a:p>
      </dgm:t>
    </dgm:pt>
    <dgm:pt modelId="{71577DEA-9C35-46DA-970B-601838210815}" type="pres">
      <dgm:prSet presAssocID="{B3211252-B833-41C7-8237-0511FFB76E05}" presName="root" presStyleCnt="0">
        <dgm:presLayoutVars>
          <dgm:dir/>
          <dgm:resizeHandles val="exact"/>
        </dgm:presLayoutVars>
      </dgm:prSet>
      <dgm:spPr/>
    </dgm:pt>
    <dgm:pt modelId="{830D6ECB-EF45-415F-829F-41BA8151A625}" type="pres">
      <dgm:prSet presAssocID="{BE2500DA-9E1E-455A-B2A4-C1CFC8F40AD8}" presName="compNode" presStyleCnt="0"/>
      <dgm:spPr/>
    </dgm:pt>
    <dgm:pt modelId="{EF20B9C1-8E7F-4E3A-B0E8-819EA5005621}" type="pres">
      <dgm:prSet presAssocID="{BE2500DA-9E1E-455A-B2A4-C1CFC8F40AD8}" presName="iconRect" presStyleLbl="node1" presStyleIdx="0" presStyleCnt="6" custFlipVert="1" custFlipHor="0" custScaleX="8202" custScaleY="8701"/>
      <dgm:spPr>
        <a:ln>
          <a:noFill/>
        </a:ln>
      </dgm:spPr>
    </dgm:pt>
    <dgm:pt modelId="{87C61B2E-E0FA-4D79-A0A7-1695224AFA28}" type="pres">
      <dgm:prSet presAssocID="{BE2500DA-9E1E-455A-B2A4-C1CFC8F40AD8}" presName="iconSpace" presStyleCnt="0"/>
      <dgm:spPr/>
    </dgm:pt>
    <dgm:pt modelId="{C5DCB335-A145-4092-A541-92726505045D}" type="pres">
      <dgm:prSet presAssocID="{BE2500DA-9E1E-455A-B2A4-C1CFC8F40AD8}" presName="parTx" presStyleLbl="revTx" presStyleIdx="0" presStyleCnt="12" custFlipHor="1" custScaleX="95686" custScaleY="82443">
        <dgm:presLayoutVars>
          <dgm:chMax val="0"/>
          <dgm:chPref val="0"/>
        </dgm:presLayoutVars>
      </dgm:prSet>
      <dgm:spPr/>
    </dgm:pt>
    <dgm:pt modelId="{CA30C368-AE95-4B1B-AB0E-593C79D8CC0F}" type="pres">
      <dgm:prSet presAssocID="{BE2500DA-9E1E-455A-B2A4-C1CFC8F40AD8}" presName="txSpace" presStyleCnt="0"/>
      <dgm:spPr/>
    </dgm:pt>
    <dgm:pt modelId="{DFEF08E0-3E80-4C7D-A93B-80514EB039EC}" type="pres">
      <dgm:prSet presAssocID="{BE2500DA-9E1E-455A-B2A4-C1CFC8F40AD8}" presName="desTx" presStyleLbl="revTx" presStyleIdx="1" presStyleCnt="12">
        <dgm:presLayoutVars/>
      </dgm:prSet>
      <dgm:spPr/>
    </dgm:pt>
    <dgm:pt modelId="{5D79E782-736C-4944-B898-C8DB41F35BE7}" type="pres">
      <dgm:prSet presAssocID="{900E0DEE-2041-45E8-88D2-01CF9A1C457E}" presName="sibTrans" presStyleCnt="0"/>
      <dgm:spPr/>
    </dgm:pt>
    <dgm:pt modelId="{12376444-58B8-497C-936D-6CB9506CE32F}" type="pres">
      <dgm:prSet presAssocID="{0AD54559-C460-44A9-9751-C01F480C33D7}" presName="compNode" presStyleCnt="0"/>
      <dgm:spPr/>
    </dgm:pt>
    <dgm:pt modelId="{1949980F-B6E5-48BF-BC8E-A11012005A14}" type="pres">
      <dgm:prSet presAssocID="{0AD54559-C460-44A9-9751-C01F480C33D7}" presName="iconRect" presStyleLbl="node1" presStyleIdx="1"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of People"/>
        </a:ext>
      </dgm:extLst>
    </dgm:pt>
    <dgm:pt modelId="{6E8D4340-33D8-4214-ABAD-AF29C225A3BD}" type="pres">
      <dgm:prSet presAssocID="{0AD54559-C460-44A9-9751-C01F480C33D7}" presName="iconSpace" presStyleCnt="0"/>
      <dgm:spPr/>
    </dgm:pt>
    <dgm:pt modelId="{DE40A31C-4C55-46C8-A9D0-A3CAECFEA8FE}" type="pres">
      <dgm:prSet presAssocID="{0AD54559-C460-44A9-9751-C01F480C33D7}" presName="parTx" presStyleLbl="revTx" presStyleIdx="2" presStyleCnt="12">
        <dgm:presLayoutVars>
          <dgm:chMax val="0"/>
          <dgm:chPref val="0"/>
        </dgm:presLayoutVars>
      </dgm:prSet>
      <dgm:spPr/>
    </dgm:pt>
    <dgm:pt modelId="{1C27D9A1-D4E5-4FC2-A8D3-9485B3AEA220}" type="pres">
      <dgm:prSet presAssocID="{0AD54559-C460-44A9-9751-C01F480C33D7}" presName="txSpace" presStyleCnt="0"/>
      <dgm:spPr/>
    </dgm:pt>
    <dgm:pt modelId="{C8436C4C-7338-4472-B084-13E95F74A2D4}" type="pres">
      <dgm:prSet presAssocID="{0AD54559-C460-44A9-9751-C01F480C33D7}" presName="desTx" presStyleLbl="revTx" presStyleIdx="3" presStyleCnt="12">
        <dgm:presLayoutVars/>
      </dgm:prSet>
      <dgm:spPr/>
    </dgm:pt>
    <dgm:pt modelId="{2EB0B415-D145-4E13-A286-FEF3F73B90F6}" type="pres">
      <dgm:prSet presAssocID="{934DA52C-FDDD-4F94-9555-58995314C5D7}" presName="sibTrans" presStyleCnt="0"/>
      <dgm:spPr/>
    </dgm:pt>
    <dgm:pt modelId="{C770215B-1E94-4EBA-9F5F-F953720589C9}" type="pres">
      <dgm:prSet presAssocID="{638B565D-D111-4C18-BAA9-0F03F9C94E5C}" presName="compNode" presStyleCnt="0"/>
      <dgm:spPr/>
    </dgm:pt>
    <dgm:pt modelId="{4DCB623A-E574-4649-8C5A-275CD6DFD8A9}" type="pres">
      <dgm:prSet presAssocID="{638B565D-D111-4C18-BAA9-0F03F9C94E5C}" presName="iconRect" presStyleLbl="node1" presStyleIdx="2"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873A803E-1817-4C3B-896C-5B8FEF8DA609}" type="pres">
      <dgm:prSet presAssocID="{638B565D-D111-4C18-BAA9-0F03F9C94E5C}" presName="iconSpace" presStyleCnt="0"/>
      <dgm:spPr/>
    </dgm:pt>
    <dgm:pt modelId="{43FA9BE1-74F5-4B95-9198-1566DF640CF6}" type="pres">
      <dgm:prSet presAssocID="{638B565D-D111-4C18-BAA9-0F03F9C94E5C}" presName="parTx" presStyleLbl="revTx" presStyleIdx="4" presStyleCnt="12">
        <dgm:presLayoutVars>
          <dgm:chMax val="0"/>
          <dgm:chPref val="0"/>
        </dgm:presLayoutVars>
      </dgm:prSet>
      <dgm:spPr/>
    </dgm:pt>
    <dgm:pt modelId="{76675890-8521-4420-B23F-C23211D5B083}" type="pres">
      <dgm:prSet presAssocID="{638B565D-D111-4C18-BAA9-0F03F9C94E5C}" presName="txSpace" presStyleCnt="0"/>
      <dgm:spPr/>
    </dgm:pt>
    <dgm:pt modelId="{C65BA081-5ABE-4DFC-9868-781983051657}" type="pres">
      <dgm:prSet presAssocID="{638B565D-D111-4C18-BAA9-0F03F9C94E5C}" presName="desTx" presStyleLbl="revTx" presStyleIdx="5" presStyleCnt="12">
        <dgm:presLayoutVars/>
      </dgm:prSet>
      <dgm:spPr/>
    </dgm:pt>
    <dgm:pt modelId="{CA06A1A3-1FB2-4FE5-A67A-966584FC3B55}" type="pres">
      <dgm:prSet presAssocID="{D6C9A40A-EE66-4B97-AF56-924F91E0BD57}" presName="sibTrans" presStyleCnt="0"/>
      <dgm:spPr/>
    </dgm:pt>
    <dgm:pt modelId="{F71074D3-5195-40D6-8A4D-18C837B3685B}" type="pres">
      <dgm:prSet presAssocID="{B11ECFEA-26D3-4061-A63E-858649FFA801}" presName="compNode" presStyleCnt="0"/>
      <dgm:spPr/>
    </dgm:pt>
    <dgm:pt modelId="{63C50367-A1BB-4AC1-B01C-F1AAD61D2533}" type="pres">
      <dgm:prSet presAssocID="{B11ECFEA-26D3-4061-A63E-858649FFA801}" presName="iconRect" presStyleLbl="node1" presStyleIdx="3"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DB287530-A244-4338-B175-53099E30EDDB}" type="pres">
      <dgm:prSet presAssocID="{B11ECFEA-26D3-4061-A63E-858649FFA801}" presName="iconSpace" presStyleCnt="0"/>
      <dgm:spPr/>
    </dgm:pt>
    <dgm:pt modelId="{DCC060C1-FF36-43F5-9E47-BA6D0284EA7C}" type="pres">
      <dgm:prSet presAssocID="{B11ECFEA-26D3-4061-A63E-858649FFA801}" presName="parTx" presStyleLbl="revTx" presStyleIdx="6" presStyleCnt="12">
        <dgm:presLayoutVars>
          <dgm:chMax val="0"/>
          <dgm:chPref val="0"/>
        </dgm:presLayoutVars>
      </dgm:prSet>
      <dgm:spPr/>
    </dgm:pt>
    <dgm:pt modelId="{DE33BCD6-6AD3-428D-B748-6870A37EF9BD}" type="pres">
      <dgm:prSet presAssocID="{B11ECFEA-26D3-4061-A63E-858649FFA801}" presName="txSpace" presStyleCnt="0"/>
      <dgm:spPr/>
    </dgm:pt>
    <dgm:pt modelId="{D8E23705-1712-4629-9C21-790F4574519D}" type="pres">
      <dgm:prSet presAssocID="{B11ECFEA-26D3-4061-A63E-858649FFA801}" presName="desTx" presStyleLbl="revTx" presStyleIdx="7" presStyleCnt="12">
        <dgm:presLayoutVars/>
      </dgm:prSet>
      <dgm:spPr/>
    </dgm:pt>
    <dgm:pt modelId="{E428D85C-B383-4023-8618-7FDDE9C93009}" type="pres">
      <dgm:prSet presAssocID="{82512B15-86D8-443D-B03C-7483E0106532}" presName="sibTrans" presStyleCnt="0"/>
      <dgm:spPr/>
    </dgm:pt>
    <dgm:pt modelId="{5E9B5884-B799-4426-956B-FD8770C792C2}" type="pres">
      <dgm:prSet presAssocID="{C2BE9FD9-3AA0-4FE1-9C51-AB8D3C8138E1}" presName="compNode" presStyleCnt="0"/>
      <dgm:spPr/>
    </dgm:pt>
    <dgm:pt modelId="{E3C7562E-11AE-4D16-9AD1-7CA98FFE54E4}" type="pres">
      <dgm:prSet presAssocID="{C2BE9FD9-3AA0-4FE1-9C51-AB8D3C8138E1}" presName="iconRect" presStyleLbl="node1" presStyleIdx="4"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No sign"/>
        </a:ext>
      </dgm:extLst>
    </dgm:pt>
    <dgm:pt modelId="{6D6BE300-604F-40ED-9327-0B56F382ED96}" type="pres">
      <dgm:prSet presAssocID="{C2BE9FD9-3AA0-4FE1-9C51-AB8D3C8138E1}" presName="iconSpace" presStyleCnt="0"/>
      <dgm:spPr/>
    </dgm:pt>
    <dgm:pt modelId="{6168B3B6-FF57-4E7F-BDA1-804B354069F0}" type="pres">
      <dgm:prSet presAssocID="{C2BE9FD9-3AA0-4FE1-9C51-AB8D3C8138E1}" presName="parTx" presStyleLbl="revTx" presStyleIdx="8" presStyleCnt="12">
        <dgm:presLayoutVars>
          <dgm:chMax val="0"/>
          <dgm:chPref val="0"/>
        </dgm:presLayoutVars>
      </dgm:prSet>
      <dgm:spPr/>
    </dgm:pt>
    <dgm:pt modelId="{42D2A139-2E5D-4E4F-8AE2-ACC5E36410C7}" type="pres">
      <dgm:prSet presAssocID="{C2BE9FD9-3AA0-4FE1-9C51-AB8D3C8138E1}" presName="txSpace" presStyleCnt="0"/>
      <dgm:spPr/>
    </dgm:pt>
    <dgm:pt modelId="{BFCD5B9C-619D-40F7-A266-6C8169E0B14D}" type="pres">
      <dgm:prSet presAssocID="{C2BE9FD9-3AA0-4FE1-9C51-AB8D3C8138E1}" presName="desTx" presStyleLbl="revTx" presStyleIdx="9" presStyleCnt="12">
        <dgm:presLayoutVars/>
      </dgm:prSet>
      <dgm:spPr/>
    </dgm:pt>
    <dgm:pt modelId="{C6499434-659D-4CE2-AFF2-7897648FEE9E}" type="pres">
      <dgm:prSet presAssocID="{F90A49DE-81C9-4CD8-8C05-7B1418540760}" presName="sibTrans" presStyleCnt="0"/>
      <dgm:spPr/>
    </dgm:pt>
    <dgm:pt modelId="{EA2C4937-CB00-4143-B2F1-8ECA9E43CD6B}" type="pres">
      <dgm:prSet presAssocID="{782D36DF-7DFA-48D9-A1A4-16EB0A135738}" presName="compNode" presStyleCnt="0"/>
      <dgm:spPr/>
    </dgm:pt>
    <dgm:pt modelId="{CB44C187-D855-4B8A-BB85-026CCCF21ED7}" type="pres">
      <dgm:prSet presAssocID="{782D36DF-7DFA-48D9-A1A4-16EB0A135738}" presName="iconRect" presStyleLbl="node1" presStyleIdx="5"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andshake"/>
        </a:ext>
      </dgm:extLst>
    </dgm:pt>
    <dgm:pt modelId="{5E734B38-42A4-4109-BC43-882E836B7BC7}" type="pres">
      <dgm:prSet presAssocID="{782D36DF-7DFA-48D9-A1A4-16EB0A135738}" presName="iconSpace" presStyleCnt="0"/>
      <dgm:spPr/>
    </dgm:pt>
    <dgm:pt modelId="{54076FC6-9F96-4BAC-A6FB-4B5AF4E097EC}" type="pres">
      <dgm:prSet presAssocID="{782D36DF-7DFA-48D9-A1A4-16EB0A135738}" presName="parTx" presStyleLbl="revTx" presStyleIdx="10" presStyleCnt="12">
        <dgm:presLayoutVars>
          <dgm:chMax val="0"/>
          <dgm:chPref val="0"/>
        </dgm:presLayoutVars>
      </dgm:prSet>
      <dgm:spPr/>
    </dgm:pt>
    <dgm:pt modelId="{DB71910D-98B3-4BE6-A8A1-1DC91CD54943}" type="pres">
      <dgm:prSet presAssocID="{782D36DF-7DFA-48D9-A1A4-16EB0A135738}" presName="txSpace" presStyleCnt="0"/>
      <dgm:spPr/>
    </dgm:pt>
    <dgm:pt modelId="{D3187673-24DF-4BF6-B411-73049CF3915C}" type="pres">
      <dgm:prSet presAssocID="{782D36DF-7DFA-48D9-A1A4-16EB0A135738}" presName="desTx" presStyleLbl="revTx" presStyleIdx="11" presStyleCnt="12">
        <dgm:presLayoutVars/>
      </dgm:prSet>
      <dgm:spPr/>
    </dgm:pt>
  </dgm:ptLst>
  <dgm:cxnLst>
    <dgm:cxn modelId="{59AD071D-761D-416B-8A12-090833BC1865}" srcId="{B3211252-B833-41C7-8237-0511FFB76E05}" destId="{0AD54559-C460-44A9-9751-C01F480C33D7}" srcOrd="1" destOrd="0" parTransId="{F9988C10-9A2A-4B59-8C46-7145620154D3}" sibTransId="{934DA52C-FDDD-4F94-9555-58995314C5D7}"/>
    <dgm:cxn modelId="{88C41B2B-4C49-46D8-BCD7-74233A730669}" type="presOf" srcId="{BE2500DA-9E1E-455A-B2A4-C1CFC8F40AD8}" destId="{C5DCB335-A145-4092-A541-92726505045D}" srcOrd="0" destOrd="0" presId="urn:microsoft.com/office/officeart/2018/2/layout/IconLabelDescriptionList"/>
    <dgm:cxn modelId="{8DBCBE6D-B302-476C-A9C3-625348A29EB6}" srcId="{B3211252-B833-41C7-8237-0511FFB76E05}" destId="{BE2500DA-9E1E-455A-B2A4-C1CFC8F40AD8}" srcOrd="0" destOrd="0" parTransId="{170A32EA-6D55-4B65-A26A-B8463DF560A0}" sibTransId="{900E0DEE-2041-45E8-88D2-01CF9A1C457E}"/>
    <dgm:cxn modelId="{5497F953-F884-4047-B1A8-52EF1D9A136C}" type="presOf" srcId="{638B565D-D111-4C18-BAA9-0F03F9C94E5C}" destId="{43FA9BE1-74F5-4B95-9198-1566DF640CF6}" srcOrd="0" destOrd="0" presId="urn:microsoft.com/office/officeart/2018/2/layout/IconLabelDescriptionList"/>
    <dgm:cxn modelId="{E881E276-6EF1-43D0-A574-2B148C10EEF6}" srcId="{B3211252-B833-41C7-8237-0511FFB76E05}" destId="{782D36DF-7DFA-48D9-A1A4-16EB0A135738}" srcOrd="5" destOrd="0" parTransId="{7A548DCF-40A3-4A0D-AAFF-ACB4E935558A}" sibTransId="{9C756D61-6F56-42AF-BF84-EE5E312B77CE}"/>
    <dgm:cxn modelId="{6E1AA1A6-F821-411F-A13A-865EA47A17FF}" srcId="{B3211252-B833-41C7-8237-0511FFB76E05}" destId="{B11ECFEA-26D3-4061-A63E-858649FFA801}" srcOrd="3" destOrd="0" parTransId="{5A588C51-A3A6-4C06-8348-B4C289C1E53D}" sibTransId="{82512B15-86D8-443D-B03C-7483E0106532}"/>
    <dgm:cxn modelId="{7CD629B4-59B1-4D4B-B5E6-6F57486631D3}" srcId="{B3211252-B833-41C7-8237-0511FFB76E05}" destId="{638B565D-D111-4C18-BAA9-0F03F9C94E5C}" srcOrd="2" destOrd="0" parTransId="{B298C270-18D5-4323-B07A-E47EE55233FD}" sibTransId="{D6C9A40A-EE66-4B97-AF56-924F91E0BD57}"/>
    <dgm:cxn modelId="{4CE227C1-00BA-4CDF-9D79-8366B76936CC}" srcId="{B3211252-B833-41C7-8237-0511FFB76E05}" destId="{C2BE9FD9-3AA0-4FE1-9C51-AB8D3C8138E1}" srcOrd="4" destOrd="0" parTransId="{926340EA-FD25-405F-8AAC-C1DC5CE38A66}" sibTransId="{F90A49DE-81C9-4CD8-8C05-7B1418540760}"/>
    <dgm:cxn modelId="{5EE8E1C3-88DB-418A-9415-51A531382261}" type="presOf" srcId="{B3211252-B833-41C7-8237-0511FFB76E05}" destId="{71577DEA-9C35-46DA-970B-601838210815}" srcOrd="0" destOrd="0" presId="urn:microsoft.com/office/officeart/2018/2/layout/IconLabelDescriptionList"/>
    <dgm:cxn modelId="{C07C43E6-A7C5-46D9-88AA-B3F008257550}" type="presOf" srcId="{C2BE9FD9-3AA0-4FE1-9C51-AB8D3C8138E1}" destId="{6168B3B6-FF57-4E7F-BDA1-804B354069F0}" srcOrd="0" destOrd="0" presId="urn:microsoft.com/office/officeart/2018/2/layout/IconLabelDescriptionList"/>
    <dgm:cxn modelId="{855B07EF-D230-4F4E-9AEA-C92953E909EF}" type="presOf" srcId="{782D36DF-7DFA-48D9-A1A4-16EB0A135738}" destId="{54076FC6-9F96-4BAC-A6FB-4B5AF4E097EC}" srcOrd="0" destOrd="0" presId="urn:microsoft.com/office/officeart/2018/2/layout/IconLabelDescriptionList"/>
    <dgm:cxn modelId="{E64CCAF9-DA5C-4FA9-B827-B9B5760F51FF}" type="presOf" srcId="{B11ECFEA-26D3-4061-A63E-858649FFA801}" destId="{DCC060C1-FF36-43F5-9E47-BA6D0284EA7C}" srcOrd="0" destOrd="0" presId="urn:microsoft.com/office/officeart/2018/2/layout/IconLabelDescriptionList"/>
    <dgm:cxn modelId="{64CC83FC-B1B2-4172-BEE1-523BA7DC9BE1}" type="presOf" srcId="{0AD54559-C460-44A9-9751-C01F480C33D7}" destId="{DE40A31C-4C55-46C8-A9D0-A3CAECFEA8FE}" srcOrd="0" destOrd="0" presId="urn:microsoft.com/office/officeart/2018/2/layout/IconLabelDescriptionList"/>
    <dgm:cxn modelId="{A034583C-5282-46A1-960B-0FB0B76599D5}" type="presParOf" srcId="{71577DEA-9C35-46DA-970B-601838210815}" destId="{830D6ECB-EF45-415F-829F-41BA8151A625}" srcOrd="0" destOrd="0" presId="urn:microsoft.com/office/officeart/2018/2/layout/IconLabelDescriptionList"/>
    <dgm:cxn modelId="{70ACEF66-83FB-4A1C-AFCE-72CB15FEA8D1}" type="presParOf" srcId="{830D6ECB-EF45-415F-829F-41BA8151A625}" destId="{EF20B9C1-8E7F-4E3A-B0E8-819EA5005621}" srcOrd="0" destOrd="0" presId="urn:microsoft.com/office/officeart/2018/2/layout/IconLabelDescriptionList"/>
    <dgm:cxn modelId="{66B76B46-70E0-4A3F-A69F-D94549B812B0}" type="presParOf" srcId="{830D6ECB-EF45-415F-829F-41BA8151A625}" destId="{87C61B2E-E0FA-4D79-A0A7-1695224AFA28}" srcOrd="1" destOrd="0" presId="urn:microsoft.com/office/officeart/2018/2/layout/IconLabelDescriptionList"/>
    <dgm:cxn modelId="{686CB8A1-F4C9-47E0-8D11-98CA37294FFD}" type="presParOf" srcId="{830D6ECB-EF45-415F-829F-41BA8151A625}" destId="{C5DCB335-A145-4092-A541-92726505045D}" srcOrd="2" destOrd="0" presId="urn:microsoft.com/office/officeart/2018/2/layout/IconLabelDescriptionList"/>
    <dgm:cxn modelId="{A6F3D40A-AD00-4ADE-BF2C-B2EC0DC9DA02}" type="presParOf" srcId="{830D6ECB-EF45-415F-829F-41BA8151A625}" destId="{CA30C368-AE95-4B1B-AB0E-593C79D8CC0F}" srcOrd="3" destOrd="0" presId="urn:microsoft.com/office/officeart/2018/2/layout/IconLabelDescriptionList"/>
    <dgm:cxn modelId="{32C18A73-67A2-4819-84FF-5D833D856EFD}" type="presParOf" srcId="{830D6ECB-EF45-415F-829F-41BA8151A625}" destId="{DFEF08E0-3E80-4C7D-A93B-80514EB039EC}" srcOrd="4" destOrd="0" presId="urn:microsoft.com/office/officeart/2018/2/layout/IconLabelDescriptionList"/>
    <dgm:cxn modelId="{FFF1AEE1-A909-437B-90FC-F0F6EA996A28}" type="presParOf" srcId="{71577DEA-9C35-46DA-970B-601838210815}" destId="{5D79E782-736C-4944-B898-C8DB41F35BE7}" srcOrd="1" destOrd="0" presId="urn:microsoft.com/office/officeart/2018/2/layout/IconLabelDescriptionList"/>
    <dgm:cxn modelId="{12E66259-4340-4AC1-AF7A-55986E0A6F2F}" type="presParOf" srcId="{71577DEA-9C35-46DA-970B-601838210815}" destId="{12376444-58B8-497C-936D-6CB9506CE32F}" srcOrd="2" destOrd="0" presId="urn:microsoft.com/office/officeart/2018/2/layout/IconLabelDescriptionList"/>
    <dgm:cxn modelId="{127EC698-A19B-47D8-965C-1556077C902E}" type="presParOf" srcId="{12376444-58B8-497C-936D-6CB9506CE32F}" destId="{1949980F-B6E5-48BF-BC8E-A11012005A14}" srcOrd="0" destOrd="0" presId="urn:microsoft.com/office/officeart/2018/2/layout/IconLabelDescriptionList"/>
    <dgm:cxn modelId="{BA5F85F3-DEC5-4AA5-968F-9E48FEC65EE5}" type="presParOf" srcId="{12376444-58B8-497C-936D-6CB9506CE32F}" destId="{6E8D4340-33D8-4214-ABAD-AF29C225A3BD}" srcOrd="1" destOrd="0" presId="urn:microsoft.com/office/officeart/2018/2/layout/IconLabelDescriptionList"/>
    <dgm:cxn modelId="{D9DC6173-69A7-43A3-829F-5DCCEAFD5074}" type="presParOf" srcId="{12376444-58B8-497C-936D-6CB9506CE32F}" destId="{DE40A31C-4C55-46C8-A9D0-A3CAECFEA8FE}" srcOrd="2" destOrd="0" presId="urn:microsoft.com/office/officeart/2018/2/layout/IconLabelDescriptionList"/>
    <dgm:cxn modelId="{45DDC296-DE35-4D6F-BADE-D1D06C3C2B52}" type="presParOf" srcId="{12376444-58B8-497C-936D-6CB9506CE32F}" destId="{1C27D9A1-D4E5-4FC2-A8D3-9485B3AEA220}" srcOrd="3" destOrd="0" presId="urn:microsoft.com/office/officeart/2018/2/layout/IconLabelDescriptionList"/>
    <dgm:cxn modelId="{5F79EBEE-EBB7-403B-AFB4-D8F53E1BC3BC}" type="presParOf" srcId="{12376444-58B8-497C-936D-6CB9506CE32F}" destId="{C8436C4C-7338-4472-B084-13E95F74A2D4}" srcOrd="4" destOrd="0" presId="urn:microsoft.com/office/officeart/2018/2/layout/IconLabelDescriptionList"/>
    <dgm:cxn modelId="{94738473-C495-4173-8854-A66A3EC82823}" type="presParOf" srcId="{71577DEA-9C35-46DA-970B-601838210815}" destId="{2EB0B415-D145-4E13-A286-FEF3F73B90F6}" srcOrd="3" destOrd="0" presId="urn:microsoft.com/office/officeart/2018/2/layout/IconLabelDescriptionList"/>
    <dgm:cxn modelId="{1174E543-1E6A-43F1-AD6E-DDC948E98100}" type="presParOf" srcId="{71577DEA-9C35-46DA-970B-601838210815}" destId="{C770215B-1E94-4EBA-9F5F-F953720589C9}" srcOrd="4" destOrd="0" presId="urn:microsoft.com/office/officeart/2018/2/layout/IconLabelDescriptionList"/>
    <dgm:cxn modelId="{9217B166-7CD6-4259-8009-49F52724488D}" type="presParOf" srcId="{C770215B-1E94-4EBA-9F5F-F953720589C9}" destId="{4DCB623A-E574-4649-8C5A-275CD6DFD8A9}" srcOrd="0" destOrd="0" presId="urn:microsoft.com/office/officeart/2018/2/layout/IconLabelDescriptionList"/>
    <dgm:cxn modelId="{4EF815C3-D227-42E4-BE81-05E41ED206C7}" type="presParOf" srcId="{C770215B-1E94-4EBA-9F5F-F953720589C9}" destId="{873A803E-1817-4C3B-896C-5B8FEF8DA609}" srcOrd="1" destOrd="0" presId="urn:microsoft.com/office/officeart/2018/2/layout/IconLabelDescriptionList"/>
    <dgm:cxn modelId="{C1752845-5F06-4389-A1D1-4502CE962766}" type="presParOf" srcId="{C770215B-1E94-4EBA-9F5F-F953720589C9}" destId="{43FA9BE1-74F5-4B95-9198-1566DF640CF6}" srcOrd="2" destOrd="0" presId="urn:microsoft.com/office/officeart/2018/2/layout/IconLabelDescriptionList"/>
    <dgm:cxn modelId="{8DA0B55F-DEE1-4AB2-BF14-176A692221C3}" type="presParOf" srcId="{C770215B-1E94-4EBA-9F5F-F953720589C9}" destId="{76675890-8521-4420-B23F-C23211D5B083}" srcOrd="3" destOrd="0" presId="urn:microsoft.com/office/officeart/2018/2/layout/IconLabelDescriptionList"/>
    <dgm:cxn modelId="{7CB2FF5A-BAE5-4587-8881-BDF27DA09EF7}" type="presParOf" srcId="{C770215B-1E94-4EBA-9F5F-F953720589C9}" destId="{C65BA081-5ABE-4DFC-9868-781983051657}" srcOrd="4" destOrd="0" presId="urn:microsoft.com/office/officeart/2018/2/layout/IconLabelDescriptionList"/>
    <dgm:cxn modelId="{31B6BFC2-4D26-4BB9-AC1C-E900DCBFACE2}" type="presParOf" srcId="{71577DEA-9C35-46DA-970B-601838210815}" destId="{CA06A1A3-1FB2-4FE5-A67A-966584FC3B55}" srcOrd="5" destOrd="0" presId="urn:microsoft.com/office/officeart/2018/2/layout/IconLabelDescriptionList"/>
    <dgm:cxn modelId="{3AB52E4D-2E6E-4F99-BD83-31F9897BBFE9}" type="presParOf" srcId="{71577DEA-9C35-46DA-970B-601838210815}" destId="{F71074D3-5195-40D6-8A4D-18C837B3685B}" srcOrd="6" destOrd="0" presId="urn:microsoft.com/office/officeart/2018/2/layout/IconLabelDescriptionList"/>
    <dgm:cxn modelId="{F9D4EC32-3DB4-48CA-8213-DD7D69D9817C}" type="presParOf" srcId="{F71074D3-5195-40D6-8A4D-18C837B3685B}" destId="{63C50367-A1BB-4AC1-B01C-F1AAD61D2533}" srcOrd="0" destOrd="0" presId="urn:microsoft.com/office/officeart/2018/2/layout/IconLabelDescriptionList"/>
    <dgm:cxn modelId="{67B24493-F751-48A0-9BA2-2D1ACE7683EE}" type="presParOf" srcId="{F71074D3-5195-40D6-8A4D-18C837B3685B}" destId="{DB287530-A244-4338-B175-53099E30EDDB}" srcOrd="1" destOrd="0" presId="urn:microsoft.com/office/officeart/2018/2/layout/IconLabelDescriptionList"/>
    <dgm:cxn modelId="{39127DF0-A50E-4F92-A730-EA0DEE05B806}" type="presParOf" srcId="{F71074D3-5195-40D6-8A4D-18C837B3685B}" destId="{DCC060C1-FF36-43F5-9E47-BA6D0284EA7C}" srcOrd="2" destOrd="0" presId="urn:microsoft.com/office/officeart/2018/2/layout/IconLabelDescriptionList"/>
    <dgm:cxn modelId="{A2F44149-949E-4E84-B976-F465D4E61BCE}" type="presParOf" srcId="{F71074D3-5195-40D6-8A4D-18C837B3685B}" destId="{DE33BCD6-6AD3-428D-B748-6870A37EF9BD}" srcOrd="3" destOrd="0" presId="urn:microsoft.com/office/officeart/2018/2/layout/IconLabelDescriptionList"/>
    <dgm:cxn modelId="{68715CFA-4DBF-4679-A583-21D14C1B1DBF}" type="presParOf" srcId="{F71074D3-5195-40D6-8A4D-18C837B3685B}" destId="{D8E23705-1712-4629-9C21-790F4574519D}" srcOrd="4" destOrd="0" presId="urn:microsoft.com/office/officeart/2018/2/layout/IconLabelDescriptionList"/>
    <dgm:cxn modelId="{25670942-2DD5-40CA-9FF7-0699E889A109}" type="presParOf" srcId="{71577DEA-9C35-46DA-970B-601838210815}" destId="{E428D85C-B383-4023-8618-7FDDE9C93009}" srcOrd="7" destOrd="0" presId="urn:microsoft.com/office/officeart/2018/2/layout/IconLabelDescriptionList"/>
    <dgm:cxn modelId="{B3712CE4-090F-49D2-8591-57CA561A9969}" type="presParOf" srcId="{71577DEA-9C35-46DA-970B-601838210815}" destId="{5E9B5884-B799-4426-956B-FD8770C792C2}" srcOrd="8" destOrd="0" presId="urn:microsoft.com/office/officeart/2018/2/layout/IconLabelDescriptionList"/>
    <dgm:cxn modelId="{F41008FC-EFB6-4265-A959-961F8B5719B7}" type="presParOf" srcId="{5E9B5884-B799-4426-956B-FD8770C792C2}" destId="{E3C7562E-11AE-4D16-9AD1-7CA98FFE54E4}" srcOrd="0" destOrd="0" presId="urn:microsoft.com/office/officeart/2018/2/layout/IconLabelDescriptionList"/>
    <dgm:cxn modelId="{1959B560-F502-4D40-83B4-E839AA9B0A71}" type="presParOf" srcId="{5E9B5884-B799-4426-956B-FD8770C792C2}" destId="{6D6BE300-604F-40ED-9327-0B56F382ED96}" srcOrd="1" destOrd="0" presId="urn:microsoft.com/office/officeart/2018/2/layout/IconLabelDescriptionList"/>
    <dgm:cxn modelId="{2D3AC781-8123-4826-8A6F-6F7906F413A5}" type="presParOf" srcId="{5E9B5884-B799-4426-956B-FD8770C792C2}" destId="{6168B3B6-FF57-4E7F-BDA1-804B354069F0}" srcOrd="2" destOrd="0" presId="urn:microsoft.com/office/officeart/2018/2/layout/IconLabelDescriptionList"/>
    <dgm:cxn modelId="{383F0D4B-13DF-447C-A591-55DAA922A131}" type="presParOf" srcId="{5E9B5884-B799-4426-956B-FD8770C792C2}" destId="{42D2A139-2E5D-4E4F-8AE2-ACC5E36410C7}" srcOrd="3" destOrd="0" presId="urn:microsoft.com/office/officeart/2018/2/layout/IconLabelDescriptionList"/>
    <dgm:cxn modelId="{D5BDEC28-27B7-4AC1-BD56-1A2F3F76B64E}" type="presParOf" srcId="{5E9B5884-B799-4426-956B-FD8770C792C2}" destId="{BFCD5B9C-619D-40F7-A266-6C8169E0B14D}" srcOrd="4" destOrd="0" presId="urn:microsoft.com/office/officeart/2018/2/layout/IconLabelDescriptionList"/>
    <dgm:cxn modelId="{9B63B69B-413A-4150-A75E-8C189C8B9B58}" type="presParOf" srcId="{71577DEA-9C35-46DA-970B-601838210815}" destId="{C6499434-659D-4CE2-AFF2-7897648FEE9E}" srcOrd="9" destOrd="0" presId="urn:microsoft.com/office/officeart/2018/2/layout/IconLabelDescriptionList"/>
    <dgm:cxn modelId="{EF2175DB-7978-4415-90FF-FE398824DF25}" type="presParOf" srcId="{71577DEA-9C35-46DA-970B-601838210815}" destId="{EA2C4937-CB00-4143-B2F1-8ECA9E43CD6B}" srcOrd="10" destOrd="0" presId="urn:microsoft.com/office/officeart/2018/2/layout/IconLabelDescriptionList"/>
    <dgm:cxn modelId="{192609E5-3739-4C4F-9022-E5B606E64A85}" type="presParOf" srcId="{EA2C4937-CB00-4143-B2F1-8ECA9E43CD6B}" destId="{CB44C187-D855-4B8A-BB85-026CCCF21ED7}" srcOrd="0" destOrd="0" presId="urn:microsoft.com/office/officeart/2018/2/layout/IconLabelDescriptionList"/>
    <dgm:cxn modelId="{67C8ED32-EC2F-46BE-9F8C-847E0A85FF98}" type="presParOf" srcId="{EA2C4937-CB00-4143-B2F1-8ECA9E43CD6B}" destId="{5E734B38-42A4-4109-BC43-882E836B7BC7}" srcOrd="1" destOrd="0" presId="urn:microsoft.com/office/officeart/2018/2/layout/IconLabelDescriptionList"/>
    <dgm:cxn modelId="{DA5898A2-8850-4481-929C-6297B8EFA293}" type="presParOf" srcId="{EA2C4937-CB00-4143-B2F1-8ECA9E43CD6B}" destId="{54076FC6-9F96-4BAC-A6FB-4B5AF4E097EC}" srcOrd="2" destOrd="0" presId="urn:microsoft.com/office/officeart/2018/2/layout/IconLabelDescriptionList"/>
    <dgm:cxn modelId="{ADC42009-527B-40D3-8CAE-5FCD05A3EEAB}" type="presParOf" srcId="{EA2C4937-CB00-4143-B2F1-8ECA9E43CD6B}" destId="{DB71910D-98B3-4BE6-A8A1-1DC91CD54943}" srcOrd="3" destOrd="0" presId="urn:microsoft.com/office/officeart/2018/2/layout/IconLabelDescriptionList"/>
    <dgm:cxn modelId="{79DF39DE-9B3C-4BFA-9D0E-DB38ABB30A95}" type="presParOf" srcId="{EA2C4937-CB00-4143-B2F1-8ECA9E43CD6B}" destId="{D3187673-24DF-4BF6-B411-73049CF3915C}"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38A658-D332-4CC9-BF8E-D5AFA1F6FDC9}"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C9D7B0A-602E-4FE0-AC9E-1461ADC1C388}">
      <dgm:prSet custT="1"/>
      <dgm:spPr/>
      <dgm:t>
        <a:bodyPr/>
        <a:lstStyle/>
        <a:p>
          <a:r>
            <a:rPr lang="en-US" sz="1400" b="1" i="0" dirty="0">
              <a:latin typeface="Arial" panose="020B0604020202020204" pitchFamily="34" charset="0"/>
              <a:cs typeface="Arial" panose="020B0604020202020204" pitchFamily="34" charset="0"/>
            </a:rPr>
            <a:t>1. Risks to subjects are minimized. </a:t>
          </a:r>
          <a:r>
            <a:rPr lang="en-US" sz="1400" b="1" i="0" u="sng" dirty="0">
              <a:latin typeface="Arial" panose="020B0604020202020204" pitchFamily="34" charset="0"/>
              <a:cs typeface="Arial" panose="020B0604020202020204" pitchFamily="34" charset="0"/>
            </a:rPr>
            <a:t>BELMONT BENEFICENCE</a:t>
          </a:r>
          <a:endParaRPr lang="en-US" sz="1400" b="1" i="0" dirty="0">
            <a:latin typeface="Arial" panose="020B0604020202020204" pitchFamily="34" charset="0"/>
            <a:cs typeface="Arial" panose="020B0604020202020204" pitchFamily="34" charset="0"/>
          </a:endParaRPr>
        </a:p>
      </dgm:t>
    </dgm:pt>
    <dgm:pt modelId="{C7F6AF34-5C09-4E64-955F-33AE4CE0A7EA}" type="parTrans" cxnId="{A8043330-DB3B-476A-B867-AF639779B102}">
      <dgm:prSet/>
      <dgm:spPr/>
      <dgm:t>
        <a:bodyPr/>
        <a:lstStyle/>
        <a:p>
          <a:endParaRPr lang="en-US"/>
        </a:p>
      </dgm:t>
    </dgm:pt>
    <dgm:pt modelId="{5A800082-70DE-4D27-B2A8-939FD339339E}" type="sibTrans" cxnId="{A8043330-DB3B-476A-B867-AF639779B102}">
      <dgm:prSet/>
      <dgm:spPr/>
      <dgm:t>
        <a:bodyPr/>
        <a:lstStyle/>
        <a:p>
          <a:endParaRPr lang="en-US"/>
        </a:p>
      </dgm:t>
    </dgm:pt>
    <dgm:pt modelId="{3B02266A-A816-454A-9959-ECB00D9BA425}">
      <dgm:prSet custT="1"/>
      <dgm:spPr/>
      <dgm:t>
        <a:bodyPr/>
        <a:lstStyle/>
        <a:p>
          <a:r>
            <a:rPr lang="en-US" sz="1400" b="0" i="0" dirty="0">
              <a:latin typeface="Arial" panose="020B0604020202020204" pitchFamily="34" charset="0"/>
              <a:cs typeface="Arial" panose="020B0604020202020204" pitchFamily="34" charset="0"/>
            </a:rPr>
            <a:t>2. Risks to subjects are reasonable in relation to anticipated benefits, if any, to subjects, and the importance of the knowledge that may reasonably be expected to result.  </a:t>
          </a:r>
          <a:r>
            <a:rPr lang="en-US" sz="1400" b="1" i="0" u="sng" dirty="0">
              <a:latin typeface="Arial" panose="020B0604020202020204" pitchFamily="34" charset="0"/>
              <a:cs typeface="Arial" panose="020B0604020202020204" pitchFamily="34" charset="0"/>
            </a:rPr>
            <a:t>BELMONT BENEFICENCE</a:t>
          </a:r>
          <a:endParaRPr lang="en-US" sz="1400" dirty="0">
            <a:latin typeface="Arial" panose="020B0604020202020204" pitchFamily="34" charset="0"/>
            <a:cs typeface="Arial" panose="020B0604020202020204" pitchFamily="34" charset="0"/>
          </a:endParaRPr>
        </a:p>
      </dgm:t>
    </dgm:pt>
    <dgm:pt modelId="{34FE5790-7337-43D6-BFD4-4EE16F097106}" type="parTrans" cxnId="{3CA29713-BE18-4E13-AC13-D78AC2337D3D}">
      <dgm:prSet/>
      <dgm:spPr/>
      <dgm:t>
        <a:bodyPr/>
        <a:lstStyle/>
        <a:p>
          <a:endParaRPr lang="en-US"/>
        </a:p>
      </dgm:t>
    </dgm:pt>
    <dgm:pt modelId="{4A2AD7A1-916A-4047-A605-F9FB70102ECA}" type="sibTrans" cxnId="{3CA29713-BE18-4E13-AC13-D78AC2337D3D}">
      <dgm:prSet/>
      <dgm:spPr/>
      <dgm:t>
        <a:bodyPr/>
        <a:lstStyle/>
        <a:p>
          <a:endParaRPr lang="en-US"/>
        </a:p>
      </dgm:t>
    </dgm:pt>
    <dgm:pt modelId="{6131B4C5-E0EF-413B-A1DD-02E3E5820222}">
      <dgm:prSet custT="1"/>
      <dgm:spPr/>
      <dgm:t>
        <a:bodyPr/>
        <a:lstStyle/>
        <a:p>
          <a:r>
            <a:rPr lang="en-US" sz="1400" b="0" i="0">
              <a:latin typeface="Arial" panose="020B0604020202020204" pitchFamily="34" charset="0"/>
              <a:cs typeface="Arial" panose="020B0604020202020204" pitchFamily="34" charset="0"/>
            </a:rPr>
            <a:t>3. Selection of subjects is equitable.  </a:t>
          </a:r>
          <a:r>
            <a:rPr lang="en-US" sz="1400" b="1" i="0" u="sng">
              <a:latin typeface="Arial" panose="020B0604020202020204" pitchFamily="34" charset="0"/>
              <a:cs typeface="Arial" panose="020B0604020202020204" pitchFamily="34" charset="0"/>
            </a:rPr>
            <a:t>BELMONT---JUSTICE</a:t>
          </a:r>
          <a:endParaRPr lang="en-US" sz="1400">
            <a:latin typeface="Arial" panose="020B0604020202020204" pitchFamily="34" charset="0"/>
            <a:cs typeface="Arial" panose="020B0604020202020204" pitchFamily="34" charset="0"/>
          </a:endParaRPr>
        </a:p>
      </dgm:t>
    </dgm:pt>
    <dgm:pt modelId="{092FFC74-1ECD-4357-B705-B1AD6403DB9B}" type="parTrans" cxnId="{7BB1564B-4062-4387-BF55-DC6B8C58A562}">
      <dgm:prSet/>
      <dgm:spPr/>
      <dgm:t>
        <a:bodyPr/>
        <a:lstStyle/>
        <a:p>
          <a:endParaRPr lang="en-US"/>
        </a:p>
      </dgm:t>
    </dgm:pt>
    <dgm:pt modelId="{43EEE721-C58A-4D40-8C9B-F3BA25878AD6}" type="sibTrans" cxnId="{7BB1564B-4062-4387-BF55-DC6B8C58A562}">
      <dgm:prSet/>
      <dgm:spPr/>
      <dgm:t>
        <a:bodyPr/>
        <a:lstStyle/>
        <a:p>
          <a:endParaRPr lang="en-US"/>
        </a:p>
      </dgm:t>
    </dgm:pt>
    <dgm:pt modelId="{84D5B4DF-E486-47C9-81DE-034E12E043F8}">
      <dgm:prSet custT="1"/>
      <dgm:spPr/>
      <dgm:t>
        <a:bodyPr/>
        <a:lstStyle/>
        <a:p>
          <a:r>
            <a:rPr lang="en-US" sz="1400" b="0" i="0" dirty="0">
              <a:latin typeface="Arial" panose="020B0604020202020204" pitchFamily="34" charset="0"/>
              <a:cs typeface="Arial" panose="020B0604020202020204" pitchFamily="34" charset="0"/>
            </a:rPr>
            <a:t>4. Informed consent will be sought from each prospective subject or the subject’s legally authorized representative. </a:t>
          </a:r>
          <a:r>
            <a:rPr lang="en-US" sz="1400" b="1" u="sng" dirty="0">
              <a:latin typeface="Arial" panose="020B0604020202020204" pitchFamily="34" charset="0"/>
              <a:cs typeface="Arial" panose="020B0604020202020204" pitchFamily="34" charset="0"/>
            </a:rPr>
            <a:t>BELMONT—RESPECT FOR PERSONS</a:t>
          </a:r>
          <a:r>
            <a:rPr lang="en-US" sz="1400" b="1" i="0" u="sng" dirty="0">
              <a:latin typeface="Arial" panose="020B0604020202020204" pitchFamily="34" charset="0"/>
              <a:cs typeface="Arial" panose="020B0604020202020204" pitchFamily="34" charset="0"/>
            </a:rPr>
            <a:t> </a:t>
          </a:r>
          <a:endParaRPr lang="en-US" sz="1400" dirty="0">
            <a:latin typeface="Arial" panose="020B0604020202020204" pitchFamily="34" charset="0"/>
            <a:cs typeface="Arial" panose="020B0604020202020204" pitchFamily="34" charset="0"/>
          </a:endParaRPr>
        </a:p>
      </dgm:t>
    </dgm:pt>
    <dgm:pt modelId="{3F39ECD8-B86B-4268-BB6C-C9B48164F506}" type="parTrans" cxnId="{4DC4348D-55B1-4A8D-8120-F76FBA08828F}">
      <dgm:prSet/>
      <dgm:spPr/>
      <dgm:t>
        <a:bodyPr/>
        <a:lstStyle/>
        <a:p>
          <a:endParaRPr lang="en-US"/>
        </a:p>
      </dgm:t>
    </dgm:pt>
    <dgm:pt modelId="{73CA2767-EBFF-4499-A0AC-EE77C767C72F}" type="sibTrans" cxnId="{4DC4348D-55B1-4A8D-8120-F76FBA08828F}">
      <dgm:prSet/>
      <dgm:spPr/>
      <dgm:t>
        <a:bodyPr/>
        <a:lstStyle/>
        <a:p>
          <a:endParaRPr lang="en-US"/>
        </a:p>
      </dgm:t>
    </dgm:pt>
    <dgm:pt modelId="{86E499EC-C658-42CC-A1AA-AE47FF751186}">
      <dgm:prSet custT="1"/>
      <dgm:spPr/>
      <dgm:t>
        <a:bodyPr/>
        <a:lstStyle/>
        <a:p>
          <a:endParaRPr lang="en-US" sz="1400" b="0" i="0">
            <a:latin typeface="Arial" panose="020B0604020202020204" pitchFamily="34" charset="0"/>
            <a:cs typeface="Arial" panose="020B0604020202020204" pitchFamily="34" charset="0"/>
          </a:endParaRPr>
        </a:p>
        <a:p>
          <a:r>
            <a:rPr lang="en-US" sz="1400" b="0" i="0">
              <a:latin typeface="Arial" panose="020B0604020202020204" pitchFamily="34" charset="0"/>
              <a:cs typeface="Arial" panose="020B0604020202020204" pitchFamily="34" charset="0"/>
            </a:rPr>
            <a:t>5. Informed consent will be appropriately documented or appropriately waived. </a:t>
          </a:r>
          <a:r>
            <a:rPr lang="en-US" sz="1400" b="1" u="sng">
              <a:latin typeface="Arial" panose="020B0604020202020204" pitchFamily="34" charset="0"/>
              <a:cs typeface="Arial" panose="020B0604020202020204" pitchFamily="34" charset="0"/>
            </a:rPr>
            <a:t>BELMONT—RESPECT FOR PERSONS</a:t>
          </a:r>
          <a:r>
            <a:rPr lang="en-US" sz="1400" b="1" i="0" u="sng">
              <a:latin typeface="Arial" panose="020B0604020202020204" pitchFamily="34" charset="0"/>
              <a:cs typeface="Arial" panose="020B0604020202020204" pitchFamily="34" charset="0"/>
            </a:rPr>
            <a:t> </a:t>
          </a:r>
          <a:endParaRPr lang="en-US" sz="1400">
            <a:latin typeface="Arial" panose="020B0604020202020204" pitchFamily="34" charset="0"/>
            <a:cs typeface="Arial" panose="020B0604020202020204" pitchFamily="34" charset="0"/>
          </a:endParaRPr>
        </a:p>
      </dgm:t>
    </dgm:pt>
    <dgm:pt modelId="{A96D2980-24BA-4373-A477-584A380976BA}" type="parTrans" cxnId="{498D065F-CBF6-48A1-BAB7-05C5D6DBE6A3}">
      <dgm:prSet/>
      <dgm:spPr/>
      <dgm:t>
        <a:bodyPr/>
        <a:lstStyle/>
        <a:p>
          <a:endParaRPr lang="en-US"/>
        </a:p>
      </dgm:t>
    </dgm:pt>
    <dgm:pt modelId="{075F9F3F-F3AA-4D53-B9FA-7CFE2261DAAE}" type="sibTrans" cxnId="{498D065F-CBF6-48A1-BAB7-05C5D6DBE6A3}">
      <dgm:prSet/>
      <dgm:spPr/>
      <dgm:t>
        <a:bodyPr/>
        <a:lstStyle/>
        <a:p>
          <a:endParaRPr lang="en-US"/>
        </a:p>
      </dgm:t>
    </dgm:pt>
    <dgm:pt modelId="{35DE1A96-15EB-4FDE-9C34-CD2A671408AB}">
      <dgm:prSet/>
      <dgm:spPr/>
      <dgm:t>
        <a:bodyPr/>
        <a:lstStyle/>
        <a:p>
          <a:endParaRPr lang="en-US"/>
        </a:p>
      </dgm:t>
    </dgm:pt>
    <dgm:pt modelId="{4ECC257B-9CE2-4A19-8A3E-D345EC32B80F}" type="parTrans" cxnId="{053D31C2-82CC-476E-946B-D56AA9D8D726}">
      <dgm:prSet/>
      <dgm:spPr/>
      <dgm:t>
        <a:bodyPr/>
        <a:lstStyle/>
        <a:p>
          <a:endParaRPr lang="en-US"/>
        </a:p>
      </dgm:t>
    </dgm:pt>
    <dgm:pt modelId="{68C51913-82E1-4FD6-BD5F-E6C02E3A2221}" type="sibTrans" cxnId="{053D31C2-82CC-476E-946B-D56AA9D8D726}">
      <dgm:prSet/>
      <dgm:spPr/>
      <dgm:t>
        <a:bodyPr/>
        <a:lstStyle/>
        <a:p>
          <a:endParaRPr lang="en-US"/>
        </a:p>
      </dgm:t>
    </dgm:pt>
    <dgm:pt modelId="{541309DF-876F-4F2D-8FAA-59383986C6BB}">
      <dgm:prSet custT="1"/>
      <dgm:spPr/>
      <dgm:t>
        <a:bodyPr/>
        <a:lstStyle/>
        <a:p>
          <a:r>
            <a:rPr lang="en-US" sz="1400" b="0" i="0" dirty="0">
              <a:latin typeface="Arial" panose="020B0604020202020204" pitchFamily="34" charset="0"/>
              <a:cs typeface="Arial" panose="020B0604020202020204" pitchFamily="34" charset="0"/>
            </a:rPr>
            <a:t>6. When appropriate, the research plan makes adequate provision for monitoring the data collected to ensure the safety of subjects. </a:t>
          </a:r>
          <a:r>
            <a:rPr lang="en-US" sz="1400" b="1" i="0" u="sng" dirty="0">
              <a:latin typeface="Arial" panose="020B0604020202020204" pitchFamily="34" charset="0"/>
              <a:cs typeface="Arial" panose="020B0604020202020204" pitchFamily="34" charset="0"/>
            </a:rPr>
            <a:t>BELMONT BENEFICENCE</a:t>
          </a:r>
          <a:endParaRPr lang="en-US" sz="1400" dirty="0">
            <a:latin typeface="Arial" panose="020B0604020202020204" pitchFamily="34" charset="0"/>
            <a:cs typeface="Arial" panose="020B0604020202020204" pitchFamily="34" charset="0"/>
          </a:endParaRPr>
        </a:p>
      </dgm:t>
    </dgm:pt>
    <dgm:pt modelId="{3AA45710-34E1-413C-B566-05A5D1F9FB01}" type="parTrans" cxnId="{4C70A449-9334-4A54-8F0E-5606CDE80E37}">
      <dgm:prSet/>
      <dgm:spPr/>
      <dgm:t>
        <a:bodyPr/>
        <a:lstStyle/>
        <a:p>
          <a:endParaRPr lang="en-US"/>
        </a:p>
      </dgm:t>
    </dgm:pt>
    <dgm:pt modelId="{C352DC90-5FF3-4EC9-B328-E54EDA148AFA}" type="sibTrans" cxnId="{4C70A449-9334-4A54-8F0E-5606CDE80E37}">
      <dgm:prSet/>
      <dgm:spPr/>
      <dgm:t>
        <a:bodyPr/>
        <a:lstStyle/>
        <a:p>
          <a:endParaRPr lang="en-US"/>
        </a:p>
      </dgm:t>
    </dgm:pt>
    <dgm:pt modelId="{F7858583-123A-4D7E-8A31-4753044DE243}" type="pres">
      <dgm:prSet presAssocID="{B238A658-D332-4CC9-BF8E-D5AFA1F6FDC9}" presName="linear" presStyleCnt="0">
        <dgm:presLayoutVars>
          <dgm:animLvl val="lvl"/>
          <dgm:resizeHandles val="exact"/>
        </dgm:presLayoutVars>
      </dgm:prSet>
      <dgm:spPr/>
    </dgm:pt>
    <dgm:pt modelId="{61BDA7DC-9587-49E0-8E62-9E8B158D515D}" type="pres">
      <dgm:prSet presAssocID="{BC9D7B0A-602E-4FE0-AC9E-1461ADC1C388}" presName="parentText" presStyleLbl="node1" presStyleIdx="0" presStyleCnt="6">
        <dgm:presLayoutVars>
          <dgm:chMax val="0"/>
          <dgm:bulletEnabled val="1"/>
        </dgm:presLayoutVars>
      </dgm:prSet>
      <dgm:spPr/>
    </dgm:pt>
    <dgm:pt modelId="{321F8642-C978-4767-93B6-9723ACBD7E1E}" type="pres">
      <dgm:prSet presAssocID="{5A800082-70DE-4D27-B2A8-939FD339339E}" presName="spacer" presStyleCnt="0"/>
      <dgm:spPr/>
    </dgm:pt>
    <dgm:pt modelId="{B4CB2383-DDDA-42EC-AA3C-11D58F28564F}" type="pres">
      <dgm:prSet presAssocID="{3B02266A-A816-454A-9959-ECB00D9BA425}" presName="parentText" presStyleLbl="node1" presStyleIdx="1" presStyleCnt="6">
        <dgm:presLayoutVars>
          <dgm:chMax val="0"/>
          <dgm:bulletEnabled val="1"/>
        </dgm:presLayoutVars>
      </dgm:prSet>
      <dgm:spPr/>
    </dgm:pt>
    <dgm:pt modelId="{4B4F33FB-C676-4049-B16A-895A67D0DB89}" type="pres">
      <dgm:prSet presAssocID="{4A2AD7A1-916A-4047-A605-F9FB70102ECA}" presName="spacer" presStyleCnt="0"/>
      <dgm:spPr/>
    </dgm:pt>
    <dgm:pt modelId="{004475B5-58E9-4E5D-84B3-69B4774697FE}" type="pres">
      <dgm:prSet presAssocID="{6131B4C5-E0EF-413B-A1DD-02E3E5820222}" presName="parentText" presStyleLbl="node1" presStyleIdx="2" presStyleCnt="6">
        <dgm:presLayoutVars>
          <dgm:chMax val="0"/>
          <dgm:bulletEnabled val="1"/>
        </dgm:presLayoutVars>
      </dgm:prSet>
      <dgm:spPr/>
    </dgm:pt>
    <dgm:pt modelId="{821BB8E7-D2F6-47EA-A553-323E7EE999A6}" type="pres">
      <dgm:prSet presAssocID="{43EEE721-C58A-4D40-8C9B-F3BA25878AD6}" presName="spacer" presStyleCnt="0"/>
      <dgm:spPr/>
    </dgm:pt>
    <dgm:pt modelId="{AC2D2BDD-BC49-4D96-94C4-F87995314507}" type="pres">
      <dgm:prSet presAssocID="{84D5B4DF-E486-47C9-81DE-034E12E043F8}" presName="parentText" presStyleLbl="node1" presStyleIdx="3" presStyleCnt="6">
        <dgm:presLayoutVars>
          <dgm:chMax val="0"/>
          <dgm:bulletEnabled val="1"/>
        </dgm:presLayoutVars>
      </dgm:prSet>
      <dgm:spPr/>
    </dgm:pt>
    <dgm:pt modelId="{15DE8194-7C41-41D0-BC80-BD3EA0AA76B6}" type="pres">
      <dgm:prSet presAssocID="{73CA2767-EBFF-4499-A0AC-EE77C767C72F}" presName="spacer" presStyleCnt="0"/>
      <dgm:spPr/>
    </dgm:pt>
    <dgm:pt modelId="{BB5373CE-970C-4B8C-A27C-7BADC45ECEA2}" type="pres">
      <dgm:prSet presAssocID="{86E499EC-C658-42CC-A1AA-AE47FF751186}" presName="parentText" presStyleLbl="node1" presStyleIdx="4" presStyleCnt="6">
        <dgm:presLayoutVars>
          <dgm:chMax val="0"/>
          <dgm:bulletEnabled val="1"/>
        </dgm:presLayoutVars>
      </dgm:prSet>
      <dgm:spPr/>
    </dgm:pt>
    <dgm:pt modelId="{6210954E-BA51-4380-800A-660D3C1502B8}" type="pres">
      <dgm:prSet presAssocID="{86E499EC-C658-42CC-A1AA-AE47FF751186}" presName="childText" presStyleLbl="revTx" presStyleIdx="0" presStyleCnt="1" custFlipVert="1" custScaleY="26178">
        <dgm:presLayoutVars>
          <dgm:bulletEnabled val="1"/>
        </dgm:presLayoutVars>
      </dgm:prSet>
      <dgm:spPr/>
    </dgm:pt>
    <dgm:pt modelId="{5D5025A9-A677-47CA-BA8C-F413FD2ECBD9}" type="pres">
      <dgm:prSet presAssocID="{541309DF-876F-4F2D-8FAA-59383986C6BB}" presName="parentText" presStyleLbl="node1" presStyleIdx="5" presStyleCnt="6">
        <dgm:presLayoutVars>
          <dgm:chMax val="0"/>
          <dgm:bulletEnabled val="1"/>
        </dgm:presLayoutVars>
      </dgm:prSet>
      <dgm:spPr/>
    </dgm:pt>
  </dgm:ptLst>
  <dgm:cxnLst>
    <dgm:cxn modelId="{3CA29713-BE18-4E13-AC13-D78AC2337D3D}" srcId="{B238A658-D332-4CC9-BF8E-D5AFA1F6FDC9}" destId="{3B02266A-A816-454A-9959-ECB00D9BA425}" srcOrd="1" destOrd="0" parTransId="{34FE5790-7337-43D6-BFD4-4EE16F097106}" sibTransId="{4A2AD7A1-916A-4047-A605-F9FB70102ECA}"/>
    <dgm:cxn modelId="{C4BE1D2A-8BA9-466A-97EB-8F0C1B1233C0}" type="presOf" srcId="{3B02266A-A816-454A-9959-ECB00D9BA425}" destId="{B4CB2383-DDDA-42EC-AA3C-11D58F28564F}" srcOrd="0" destOrd="0" presId="urn:microsoft.com/office/officeart/2005/8/layout/vList2"/>
    <dgm:cxn modelId="{A8043330-DB3B-476A-B867-AF639779B102}" srcId="{B238A658-D332-4CC9-BF8E-D5AFA1F6FDC9}" destId="{BC9D7B0A-602E-4FE0-AC9E-1461ADC1C388}" srcOrd="0" destOrd="0" parTransId="{C7F6AF34-5C09-4E64-955F-33AE4CE0A7EA}" sibTransId="{5A800082-70DE-4D27-B2A8-939FD339339E}"/>
    <dgm:cxn modelId="{6F72835E-548C-4671-B3F7-BAD79172792F}" type="presOf" srcId="{BC9D7B0A-602E-4FE0-AC9E-1461ADC1C388}" destId="{61BDA7DC-9587-49E0-8E62-9E8B158D515D}" srcOrd="0" destOrd="0" presId="urn:microsoft.com/office/officeart/2005/8/layout/vList2"/>
    <dgm:cxn modelId="{498D065F-CBF6-48A1-BAB7-05C5D6DBE6A3}" srcId="{B238A658-D332-4CC9-BF8E-D5AFA1F6FDC9}" destId="{86E499EC-C658-42CC-A1AA-AE47FF751186}" srcOrd="4" destOrd="0" parTransId="{A96D2980-24BA-4373-A477-584A380976BA}" sibTransId="{075F9F3F-F3AA-4D53-B9FA-7CFE2261DAAE}"/>
    <dgm:cxn modelId="{4C70A449-9334-4A54-8F0E-5606CDE80E37}" srcId="{B238A658-D332-4CC9-BF8E-D5AFA1F6FDC9}" destId="{541309DF-876F-4F2D-8FAA-59383986C6BB}" srcOrd="5" destOrd="0" parTransId="{3AA45710-34E1-413C-B566-05A5D1F9FB01}" sibTransId="{C352DC90-5FF3-4EC9-B328-E54EDA148AFA}"/>
    <dgm:cxn modelId="{7BB1564B-4062-4387-BF55-DC6B8C58A562}" srcId="{B238A658-D332-4CC9-BF8E-D5AFA1F6FDC9}" destId="{6131B4C5-E0EF-413B-A1DD-02E3E5820222}" srcOrd="2" destOrd="0" parTransId="{092FFC74-1ECD-4357-B705-B1AD6403DB9B}" sibTransId="{43EEE721-C58A-4D40-8C9B-F3BA25878AD6}"/>
    <dgm:cxn modelId="{7682714E-55E3-4D6F-9A56-2244141806CE}" type="presOf" srcId="{86E499EC-C658-42CC-A1AA-AE47FF751186}" destId="{BB5373CE-970C-4B8C-A27C-7BADC45ECEA2}" srcOrd="0" destOrd="0" presId="urn:microsoft.com/office/officeart/2005/8/layout/vList2"/>
    <dgm:cxn modelId="{0192B654-1B54-4F4C-9B05-0FC27D738983}" type="presOf" srcId="{84D5B4DF-E486-47C9-81DE-034E12E043F8}" destId="{AC2D2BDD-BC49-4D96-94C4-F87995314507}" srcOrd="0" destOrd="0" presId="urn:microsoft.com/office/officeart/2005/8/layout/vList2"/>
    <dgm:cxn modelId="{4DC4348D-55B1-4A8D-8120-F76FBA08828F}" srcId="{B238A658-D332-4CC9-BF8E-D5AFA1F6FDC9}" destId="{84D5B4DF-E486-47C9-81DE-034E12E043F8}" srcOrd="3" destOrd="0" parTransId="{3F39ECD8-B86B-4268-BB6C-C9B48164F506}" sibTransId="{73CA2767-EBFF-4499-A0AC-EE77C767C72F}"/>
    <dgm:cxn modelId="{8A8D528D-4C7A-4D80-9C2F-8A69903B1859}" type="presOf" srcId="{541309DF-876F-4F2D-8FAA-59383986C6BB}" destId="{5D5025A9-A677-47CA-BA8C-F413FD2ECBD9}" srcOrd="0" destOrd="0" presId="urn:microsoft.com/office/officeart/2005/8/layout/vList2"/>
    <dgm:cxn modelId="{053D31C2-82CC-476E-946B-D56AA9D8D726}" srcId="{86E499EC-C658-42CC-A1AA-AE47FF751186}" destId="{35DE1A96-15EB-4FDE-9C34-CD2A671408AB}" srcOrd="0" destOrd="0" parTransId="{4ECC257B-9CE2-4A19-8A3E-D345EC32B80F}" sibTransId="{68C51913-82E1-4FD6-BD5F-E6C02E3A2221}"/>
    <dgm:cxn modelId="{9EA6F0C7-EF57-41CF-B440-735534410CB1}" type="presOf" srcId="{6131B4C5-E0EF-413B-A1DD-02E3E5820222}" destId="{004475B5-58E9-4E5D-84B3-69B4774697FE}" srcOrd="0" destOrd="0" presId="urn:microsoft.com/office/officeart/2005/8/layout/vList2"/>
    <dgm:cxn modelId="{02101ECE-E983-4902-8B9F-7E0B7C1298AD}" type="presOf" srcId="{35DE1A96-15EB-4FDE-9C34-CD2A671408AB}" destId="{6210954E-BA51-4380-800A-660D3C1502B8}" srcOrd="0" destOrd="0" presId="urn:microsoft.com/office/officeart/2005/8/layout/vList2"/>
    <dgm:cxn modelId="{E96EE8EA-CBFF-4423-AC9E-66149DFB620E}" type="presOf" srcId="{B238A658-D332-4CC9-BF8E-D5AFA1F6FDC9}" destId="{F7858583-123A-4D7E-8A31-4753044DE243}" srcOrd="0" destOrd="0" presId="urn:microsoft.com/office/officeart/2005/8/layout/vList2"/>
    <dgm:cxn modelId="{CFBCFF2A-C8B4-4D61-AD18-E22F77900374}" type="presParOf" srcId="{F7858583-123A-4D7E-8A31-4753044DE243}" destId="{61BDA7DC-9587-49E0-8E62-9E8B158D515D}" srcOrd="0" destOrd="0" presId="urn:microsoft.com/office/officeart/2005/8/layout/vList2"/>
    <dgm:cxn modelId="{28B16A10-79F0-4AA9-8F6F-690CF182BFD6}" type="presParOf" srcId="{F7858583-123A-4D7E-8A31-4753044DE243}" destId="{321F8642-C978-4767-93B6-9723ACBD7E1E}" srcOrd="1" destOrd="0" presId="urn:microsoft.com/office/officeart/2005/8/layout/vList2"/>
    <dgm:cxn modelId="{E69F5E77-C1C9-4882-A849-17FD2C95AD46}" type="presParOf" srcId="{F7858583-123A-4D7E-8A31-4753044DE243}" destId="{B4CB2383-DDDA-42EC-AA3C-11D58F28564F}" srcOrd="2" destOrd="0" presId="urn:microsoft.com/office/officeart/2005/8/layout/vList2"/>
    <dgm:cxn modelId="{A177F057-F910-45B9-BDEE-3E107C6CD768}" type="presParOf" srcId="{F7858583-123A-4D7E-8A31-4753044DE243}" destId="{4B4F33FB-C676-4049-B16A-895A67D0DB89}" srcOrd="3" destOrd="0" presId="urn:microsoft.com/office/officeart/2005/8/layout/vList2"/>
    <dgm:cxn modelId="{305F1313-5FEC-4B74-8367-47200E599471}" type="presParOf" srcId="{F7858583-123A-4D7E-8A31-4753044DE243}" destId="{004475B5-58E9-4E5D-84B3-69B4774697FE}" srcOrd="4" destOrd="0" presId="urn:microsoft.com/office/officeart/2005/8/layout/vList2"/>
    <dgm:cxn modelId="{56150536-0997-423F-9E54-A6CA66981C0E}" type="presParOf" srcId="{F7858583-123A-4D7E-8A31-4753044DE243}" destId="{821BB8E7-D2F6-47EA-A553-323E7EE999A6}" srcOrd="5" destOrd="0" presId="urn:microsoft.com/office/officeart/2005/8/layout/vList2"/>
    <dgm:cxn modelId="{B4274291-BFA3-473F-96A6-D5E4E8655888}" type="presParOf" srcId="{F7858583-123A-4D7E-8A31-4753044DE243}" destId="{AC2D2BDD-BC49-4D96-94C4-F87995314507}" srcOrd="6" destOrd="0" presId="urn:microsoft.com/office/officeart/2005/8/layout/vList2"/>
    <dgm:cxn modelId="{84CABB23-A7C0-4A4E-AF7D-C6997FD13BFB}" type="presParOf" srcId="{F7858583-123A-4D7E-8A31-4753044DE243}" destId="{15DE8194-7C41-41D0-BC80-BD3EA0AA76B6}" srcOrd="7" destOrd="0" presId="urn:microsoft.com/office/officeart/2005/8/layout/vList2"/>
    <dgm:cxn modelId="{32AAAC62-C111-45BF-A86A-29792CA1F0AF}" type="presParOf" srcId="{F7858583-123A-4D7E-8A31-4753044DE243}" destId="{BB5373CE-970C-4B8C-A27C-7BADC45ECEA2}" srcOrd="8" destOrd="0" presId="urn:microsoft.com/office/officeart/2005/8/layout/vList2"/>
    <dgm:cxn modelId="{6ABEB446-74B2-49B8-B790-E137470900BE}" type="presParOf" srcId="{F7858583-123A-4D7E-8A31-4753044DE243}" destId="{6210954E-BA51-4380-800A-660D3C1502B8}" srcOrd="9" destOrd="0" presId="urn:microsoft.com/office/officeart/2005/8/layout/vList2"/>
    <dgm:cxn modelId="{7E239215-9AC3-4841-A1C0-EDAEE0FF639A}" type="presParOf" srcId="{F7858583-123A-4D7E-8A31-4753044DE243}" destId="{5D5025A9-A677-47CA-BA8C-F413FD2ECBD9}"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6B4A13-7947-4622-9B1B-82EACCCFF7C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D965904-0251-4D5A-BF85-EB8F68BD5F98}">
      <dgm:prSet custT="1"/>
      <dgm:spPr/>
      <dgm:t>
        <a:bodyPr/>
        <a:lstStyle/>
        <a:p>
          <a:r>
            <a:rPr lang="en-US" sz="1800" b="0" i="0" dirty="0">
              <a:latin typeface="Arial Black" panose="020B0A04020102020204" pitchFamily="34" charset="0"/>
            </a:rPr>
            <a:t>7. When appropriate, there are adequate provisions to protect the privacy of subjects and to maintain the confidentiality of data.</a:t>
          </a:r>
          <a:endParaRPr lang="en-US" sz="1800" dirty="0">
            <a:latin typeface="Arial Black" panose="020B0A04020102020204" pitchFamily="34" charset="0"/>
          </a:endParaRPr>
        </a:p>
      </dgm:t>
    </dgm:pt>
    <dgm:pt modelId="{5CE81266-8280-445B-9D7D-2C0AF467E01D}" type="parTrans" cxnId="{2A636E39-6FA3-43E2-A388-DA8F164E965D}">
      <dgm:prSet/>
      <dgm:spPr/>
      <dgm:t>
        <a:bodyPr/>
        <a:lstStyle/>
        <a:p>
          <a:endParaRPr lang="en-US"/>
        </a:p>
      </dgm:t>
    </dgm:pt>
    <dgm:pt modelId="{EFEB62A4-95CB-4C36-9BC4-68E9F2E04A9A}" type="sibTrans" cxnId="{2A636E39-6FA3-43E2-A388-DA8F164E965D}">
      <dgm:prSet/>
      <dgm:spPr/>
      <dgm:t>
        <a:bodyPr/>
        <a:lstStyle/>
        <a:p>
          <a:endParaRPr lang="en-US"/>
        </a:p>
      </dgm:t>
    </dgm:pt>
    <dgm:pt modelId="{CEF2B3E0-AB81-4F20-A035-9866CCBC90CF}">
      <dgm:prSet custT="1"/>
      <dgm:spPr/>
      <dgm:t>
        <a:bodyPr/>
        <a:lstStyle/>
        <a:p>
          <a:r>
            <a:rPr lang="en-US" sz="1800" b="0" i="0" dirty="0">
              <a:latin typeface="Arial Black" panose="020B0A04020102020204" pitchFamily="34" charset="0"/>
            </a:rPr>
            <a:t>8. For purposes of conducting the limited IRB review, the IRB will make the following determinants:</a:t>
          </a:r>
          <a:endParaRPr lang="en-US" sz="1800" dirty="0">
            <a:latin typeface="Arial Black" panose="020B0A04020102020204" pitchFamily="34" charset="0"/>
          </a:endParaRPr>
        </a:p>
      </dgm:t>
    </dgm:pt>
    <dgm:pt modelId="{C8F3F13E-D8BD-4239-A752-05B298ED2712}" type="parTrans" cxnId="{236290F4-A178-4313-96E0-759C7E723E1E}">
      <dgm:prSet/>
      <dgm:spPr/>
      <dgm:t>
        <a:bodyPr/>
        <a:lstStyle/>
        <a:p>
          <a:endParaRPr lang="en-US"/>
        </a:p>
      </dgm:t>
    </dgm:pt>
    <dgm:pt modelId="{269A59AE-70E8-4328-B2A7-9633B3BCBD5F}" type="sibTrans" cxnId="{236290F4-A178-4313-96E0-759C7E723E1E}">
      <dgm:prSet/>
      <dgm:spPr/>
      <dgm:t>
        <a:bodyPr/>
        <a:lstStyle/>
        <a:p>
          <a:endParaRPr lang="en-US"/>
        </a:p>
      </dgm:t>
    </dgm:pt>
    <dgm:pt modelId="{4184BD23-CB26-437A-AE73-9542D19E47F3}">
      <dgm:prSet custT="1"/>
      <dgm:spPr/>
      <dgm:t>
        <a:bodyPr/>
        <a:lstStyle/>
        <a:p>
          <a:r>
            <a:rPr lang="en-US" sz="1200" b="0" i="0" dirty="0">
              <a:solidFill>
                <a:schemeClr val="bg1"/>
              </a:solidFill>
              <a:latin typeface="Arial Black" panose="020B0A04020102020204" pitchFamily="34" charset="0"/>
            </a:rPr>
            <a:t>Broad consent is obtained in accordance with the requirements</a:t>
          </a:r>
          <a:endParaRPr lang="en-US" sz="1200" dirty="0">
            <a:solidFill>
              <a:schemeClr val="bg1"/>
            </a:solidFill>
            <a:latin typeface="Arial Black" panose="020B0A04020102020204" pitchFamily="34" charset="0"/>
          </a:endParaRPr>
        </a:p>
      </dgm:t>
    </dgm:pt>
    <dgm:pt modelId="{1715310E-BDB1-410C-B366-E456EB86DE29}" type="parTrans" cxnId="{AC61EF2C-A350-43A0-BF00-C7ACF5562BC8}">
      <dgm:prSet/>
      <dgm:spPr/>
      <dgm:t>
        <a:bodyPr/>
        <a:lstStyle/>
        <a:p>
          <a:endParaRPr lang="en-US"/>
        </a:p>
      </dgm:t>
    </dgm:pt>
    <dgm:pt modelId="{0F88A7BF-DA53-4D22-A39B-2B7356AC81DC}" type="sibTrans" cxnId="{AC61EF2C-A350-43A0-BF00-C7ACF5562BC8}">
      <dgm:prSet/>
      <dgm:spPr/>
      <dgm:t>
        <a:bodyPr/>
        <a:lstStyle/>
        <a:p>
          <a:endParaRPr lang="en-US"/>
        </a:p>
      </dgm:t>
    </dgm:pt>
    <dgm:pt modelId="{E92CA936-A34C-4E60-AD38-33B99AC074A9}">
      <dgm:prSet custT="1"/>
      <dgm:spPr/>
      <dgm:t>
        <a:bodyPr/>
        <a:lstStyle/>
        <a:p>
          <a:r>
            <a:rPr lang="en-US" sz="1200" b="0" i="0" dirty="0">
              <a:solidFill>
                <a:schemeClr val="bg1"/>
              </a:solidFill>
              <a:latin typeface="Arial Black" panose="020B0A04020102020204" pitchFamily="34" charset="0"/>
            </a:rPr>
            <a:t>Broad consent is appropriately documented or waived</a:t>
          </a:r>
          <a:endParaRPr lang="en-US" sz="1200" dirty="0">
            <a:solidFill>
              <a:schemeClr val="bg1"/>
            </a:solidFill>
            <a:latin typeface="Arial Black" panose="020B0A04020102020204" pitchFamily="34" charset="0"/>
          </a:endParaRPr>
        </a:p>
      </dgm:t>
    </dgm:pt>
    <dgm:pt modelId="{A7953BA0-CC01-471A-90F0-13AB0C3F257A}" type="parTrans" cxnId="{C4956160-B352-4298-8336-F99E90A3C1EB}">
      <dgm:prSet/>
      <dgm:spPr/>
      <dgm:t>
        <a:bodyPr/>
        <a:lstStyle/>
        <a:p>
          <a:endParaRPr lang="en-US"/>
        </a:p>
      </dgm:t>
    </dgm:pt>
    <dgm:pt modelId="{F27CF821-4738-46E8-AD7B-5E211411BD88}" type="sibTrans" cxnId="{C4956160-B352-4298-8336-F99E90A3C1EB}">
      <dgm:prSet/>
      <dgm:spPr/>
      <dgm:t>
        <a:bodyPr/>
        <a:lstStyle/>
        <a:p>
          <a:endParaRPr lang="en-US"/>
        </a:p>
      </dgm:t>
    </dgm:pt>
    <dgm:pt modelId="{151A72AF-6C66-47A5-A003-072D8E2DA2B6}">
      <dgm:prSet custT="1"/>
      <dgm:spPr/>
      <dgm:t>
        <a:bodyPr/>
        <a:lstStyle/>
        <a:p>
          <a:r>
            <a:rPr lang="en-US" sz="1200" b="0" i="0" dirty="0">
              <a:solidFill>
                <a:schemeClr val="bg1"/>
              </a:solidFill>
              <a:latin typeface="Arial Black" panose="020B0A04020102020204" pitchFamily="34" charset="0"/>
            </a:rPr>
            <a:t>Adequate provisions are in place to protect the privacy and confidentiality of subjects</a:t>
          </a:r>
          <a:endParaRPr lang="en-US" sz="1200" dirty="0">
            <a:solidFill>
              <a:schemeClr val="bg1"/>
            </a:solidFill>
            <a:latin typeface="Arial Black" panose="020B0A04020102020204" pitchFamily="34" charset="0"/>
          </a:endParaRPr>
        </a:p>
      </dgm:t>
    </dgm:pt>
    <dgm:pt modelId="{133C6E42-CC0F-4D6C-8653-E41190A0D0D6}" type="parTrans" cxnId="{D60A2051-C9EE-41E6-83EB-15E63BA9CF01}">
      <dgm:prSet/>
      <dgm:spPr/>
      <dgm:t>
        <a:bodyPr/>
        <a:lstStyle/>
        <a:p>
          <a:endParaRPr lang="en-US"/>
        </a:p>
      </dgm:t>
    </dgm:pt>
    <dgm:pt modelId="{6458BB42-9787-4383-91B7-953679FB457F}" type="sibTrans" cxnId="{D60A2051-C9EE-41E6-83EB-15E63BA9CF01}">
      <dgm:prSet/>
      <dgm:spPr/>
      <dgm:t>
        <a:bodyPr/>
        <a:lstStyle/>
        <a:p>
          <a:endParaRPr lang="en-US"/>
        </a:p>
      </dgm:t>
    </dgm:pt>
    <dgm:pt modelId="{C53F9CD7-B0D8-4078-96A2-37B6BB45C20D}">
      <dgm:prSet custT="1"/>
      <dgm:spPr/>
      <dgm:t>
        <a:bodyPr/>
        <a:lstStyle/>
        <a:p>
          <a:r>
            <a:rPr lang="en-US" sz="1800" dirty="0">
              <a:latin typeface="Arial Black" panose="020B0A04020102020204" pitchFamily="34" charset="0"/>
            </a:rPr>
            <a:t>9. A</a:t>
          </a:r>
          <a:r>
            <a:rPr lang="en-US" sz="1800" b="0" i="0" dirty="0">
              <a:latin typeface="Arial Black" panose="020B0A04020102020204" pitchFamily="34" charset="0"/>
            </a:rPr>
            <a:t>dditional safeguards have been included in the study to protect the rights and welfare of vulnerable subjects.</a:t>
          </a:r>
          <a:endParaRPr lang="en-US" sz="1800" dirty="0">
            <a:latin typeface="Arial Black" panose="020B0A04020102020204" pitchFamily="34" charset="0"/>
          </a:endParaRPr>
        </a:p>
      </dgm:t>
    </dgm:pt>
    <dgm:pt modelId="{D32B8721-D8FA-43ED-B0B4-988404627C9F}" type="parTrans" cxnId="{9BE57715-6892-4D9D-B88F-740A49B1A619}">
      <dgm:prSet/>
      <dgm:spPr/>
      <dgm:t>
        <a:bodyPr/>
        <a:lstStyle/>
        <a:p>
          <a:endParaRPr lang="en-US"/>
        </a:p>
      </dgm:t>
    </dgm:pt>
    <dgm:pt modelId="{24DAE93B-ED17-42D1-8539-9601BD5BD5C3}" type="sibTrans" cxnId="{9BE57715-6892-4D9D-B88F-740A49B1A619}">
      <dgm:prSet/>
      <dgm:spPr/>
      <dgm:t>
        <a:bodyPr/>
        <a:lstStyle/>
        <a:p>
          <a:endParaRPr lang="en-US"/>
        </a:p>
      </dgm:t>
    </dgm:pt>
    <dgm:pt modelId="{A10EA1DB-3B14-48D7-B283-C016298B8EFB}" type="pres">
      <dgm:prSet presAssocID="{4F6B4A13-7947-4622-9B1B-82EACCCFF7CD}" presName="linear" presStyleCnt="0">
        <dgm:presLayoutVars>
          <dgm:animLvl val="lvl"/>
          <dgm:resizeHandles val="exact"/>
        </dgm:presLayoutVars>
      </dgm:prSet>
      <dgm:spPr/>
    </dgm:pt>
    <dgm:pt modelId="{3BCEB0C4-259B-4851-9B5D-76A7847B5A80}" type="pres">
      <dgm:prSet presAssocID="{FD965904-0251-4D5A-BF85-EB8F68BD5F98}" presName="parentText" presStyleLbl="node1" presStyleIdx="0" presStyleCnt="3">
        <dgm:presLayoutVars>
          <dgm:chMax val="0"/>
          <dgm:bulletEnabled val="1"/>
        </dgm:presLayoutVars>
      </dgm:prSet>
      <dgm:spPr/>
    </dgm:pt>
    <dgm:pt modelId="{68BD4419-F567-4939-A1EE-D081F0AB7D19}" type="pres">
      <dgm:prSet presAssocID="{EFEB62A4-95CB-4C36-9BC4-68E9F2E04A9A}" presName="spacer" presStyleCnt="0"/>
      <dgm:spPr/>
    </dgm:pt>
    <dgm:pt modelId="{519A6470-86BC-4C81-8463-74330BE5827C}" type="pres">
      <dgm:prSet presAssocID="{CEF2B3E0-AB81-4F20-A035-9866CCBC90CF}" presName="parentText" presStyleLbl="node1" presStyleIdx="1" presStyleCnt="3" custLinFactNeighborX="1849" custLinFactNeighborY="-2593">
        <dgm:presLayoutVars>
          <dgm:chMax val="0"/>
          <dgm:bulletEnabled val="1"/>
        </dgm:presLayoutVars>
      </dgm:prSet>
      <dgm:spPr/>
    </dgm:pt>
    <dgm:pt modelId="{6E7883A1-B4FC-436C-BCE4-0F4A5B4621AD}" type="pres">
      <dgm:prSet presAssocID="{CEF2B3E0-AB81-4F20-A035-9866CCBC90CF}" presName="childText" presStyleLbl="revTx" presStyleIdx="0" presStyleCnt="1">
        <dgm:presLayoutVars>
          <dgm:bulletEnabled val="1"/>
        </dgm:presLayoutVars>
      </dgm:prSet>
      <dgm:spPr/>
    </dgm:pt>
    <dgm:pt modelId="{8077F71B-7703-49F9-8E88-93FE493524A3}" type="pres">
      <dgm:prSet presAssocID="{C53F9CD7-B0D8-4078-96A2-37B6BB45C20D}" presName="parentText" presStyleLbl="node1" presStyleIdx="2" presStyleCnt="3">
        <dgm:presLayoutVars>
          <dgm:chMax val="0"/>
          <dgm:bulletEnabled val="1"/>
        </dgm:presLayoutVars>
      </dgm:prSet>
      <dgm:spPr/>
    </dgm:pt>
  </dgm:ptLst>
  <dgm:cxnLst>
    <dgm:cxn modelId="{9BE57715-6892-4D9D-B88F-740A49B1A619}" srcId="{4F6B4A13-7947-4622-9B1B-82EACCCFF7CD}" destId="{C53F9CD7-B0D8-4078-96A2-37B6BB45C20D}" srcOrd="2" destOrd="0" parTransId="{D32B8721-D8FA-43ED-B0B4-988404627C9F}" sibTransId="{24DAE93B-ED17-42D1-8539-9601BD5BD5C3}"/>
    <dgm:cxn modelId="{E700ED16-A562-4AD5-8497-15FB2661AD8C}" type="presOf" srcId="{151A72AF-6C66-47A5-A003-072D8E2DA2B6}" destId="{6E7883A1-B4FC-436C-BCE4-0F4A5B4621AD}" srcOrd="0" destOrd="2" presId="urn:microsoft.com/office/officeart/2005/8/layout/vList2"/>
    <dgm:cxn modelId="{B9D73626-EEA2-430F-9CB0-D8BD22EE6A6B}" type="presOf" srcId="{4184BD23-CB26-437A-AE73-9542D19E47F3}" destId="{6E7883A1-B4FC-436C-BCE4-0F4A5B4621AD}" srcOrd="0" destOrd="0" presId="urn:microsoft.com/office/officeart/2005/8/layout/vList2"/>
    <dgm:cxn modelId="{AC61EF2C-A350-43A0-BF00-C7ACF5562BC8}" srcId="{CEF2B3E0-AB81-4F20-A035-9866CCBC90CF}" destId="{4184BD23-CB26-437A-AE73-9542D19E47F3}" srcOrd="0" destOrd="0" parTransId="{1715310E-BDB1-410C-B366-E456EB86DE29}" sibTransId="{0F88A7BF-DA53-4D22-A39B-2B7356AC81DC}"/>
    <dgm:cxn modelId="{7127D231-C291-4B7C-9E4E-B7709B5655B6}" type="presOf" srcId="{4F6B4A13-7947-4622-9B1B-82EACCCFF7CD}" destId="{A10EA1DB-3B14-48D7-B283-C016298B8EFB}" srcOrd="0" destOrd="0" presId="urn:microsoft.com/office/officeart/2005/8/layout/vList2"/>
    <dgm:cxn modelId="{2A636E39-6FA3-43E2-A388-DA8F164E965D}" srcId="{4F6B4A13-7947-4622-9B1B-82EACCCFF7CD}" destId="{FD965904-0251-4D5A-BF85-EB8F68BD5F98}" srcOrd="0" destOrd="0" parTransId="{5CE81266-8280-445B-9D7D-2C0AF467E01D}" sibTransId="{EFEB62A4-95CB-4C36-9BC4-68E9F2E04A9A}"/>
    <dgm:cxn modelId="{C7A1915C-5427-4301-9774-380AC781DFFA}" type="presOf" srcId="{E92CA936-A34C-4E60-AD38-33B99AC074A9}" destId="{6E7883A1-B4FC-436C-BCE4-0F4A5B4621AD}" srcOrd="0" destOrd="1" presId="urn:microsoft.com/office/officeart/2005/8/layout/vList2"/>
    <dgm:cxn modelId="{C4956160-B352-4298-8336-F99E90A3C1EB}" srcId="{CEF2B3E0-AB81-4F20-A035-9866CCBC90CF}" destId="{E92CA936-A34C-4E60-AD38-33B99AC074A9}" srcOrd="1" destOrd="0" parTransId="{A7953BA0-CC01-471A-90F0-13AB0C3F257A}" sibTransId="{F27CF821-4738-46E8-AD7B-5E211411BD88}"/>
    <dgm:cxn modelId="{2A42DE6D-F560-4840-89A0-0DD06FF462BF}" type="presOf" srcId="{C53F9CD7-B0D8-4078-96A2-37B6BB45C20D}" destId="{8077F71B-7703-49F9-8E88-93FE493524A3}" srcOrd="0" destOrd="0" presId="urn:microsoft.com/office/officeart/2005/8/layout/vList2"/>
    <dgm:cxn modelId="{D60A2051-C9EE-41E6-83EB-15E63BA9CF01}" srcId="{CEF2B3E0-AB81-4F20-A035-9866CCBC90CF}" destId="{151A72AF-6C66-47A5-A003-072D8E2DA2B6}" srcOrd="2" destOrd="0" parTransId="{133C6E42-CC0F-4D6C-8653-E41190A0D0D6}" sibTransId="{6458BB42-9787-4383-91B7-953679FB457F}"/>
    <dgm:cxn modelId="{6071617A-B7E0-42FA-9AD8-0E41D1BBDB9D}" type="presOf" srcId="{CEF2B3E0-AB81-4F20-A035-9866CCBC90CF}" destId="{519A6470-86BC-4C81-8463-74330BE5827C}" srcOrd="0" destOrd="0" presId="urn:microsoft.com/office/officeart/2005/8/layout/vList2"/>
    <dgm:cxn modelId="{E457168E-9FD4-4DD3-B117-88DD5BE464E2}" type="presOf" srcId="{FD965904-0251-4D5A-BF85-EB8F68BD5F98}" destId="{3BCEB0C4-259B-4851-9B5D-76A7847B5A80}" srcOrd="0" destOrd="0" presId="urn:microsoft.com/office/officeart/2005/8/layout/vList2"/>
    <dgm:cxn modelId="{236290F4-A178-4313-96E0-759C7E723E1E}" srcId="{4F6B4A13-7947-4622-9B1B-82EACCCFF7CD}" destId="{CEF2B3E0-AB81-4F20-A035-9866CCBC90CF}" srcOrd="1" destOrd="0" parTransId="{C8F3F13E-D8BD-4239-A752-05B298ED2712}" sibTransId="{269A59AE-70E8-4328-B2A7-9633B3BCBD5F}"/>
    <dgm:cxn modelId="{0A1B4439-8E2E-4C69-BFE6-20E41661BC56}" type="presParOf" srcId="{A10EA1DB-3B14-48D7-B283-C016298B8EFB}" destId="{3BCEB0C4-259B-4851-9B5D-76A7847B5A80}" srcOrd="0" destOrd="0" presId="urn:microsoft.com/office/officeart/2005/8/layout/vList2"/>
    <dgm:cxn modelId="{C3ED80B3-69D0-4956-9442-A31B88D81692}" type="presParOf" srcId="{A10EA1DB-3B14-48D7-B283-C016298B8EFB}" destId="{68BD4419-F567-4939-A1EE-D081F0AB7D19}" srcOrd="1" destOrd="0" presId="urn:microsoft.com/office/officeart/2005/8/layout/vList2"/>
    <dgm:cxn modelId="{7EB440E2-C570-4224-8844-4D1C60B372DB}" type="presParOf" srcId="{A10EA1DB-3B14-48D7-B283-C016298B8EFB}" destId="{519A6470-86BC-4C81-8463-74330BE5827C}" srcOrd="2" destOrd="0" presId="urn:microsoft.com/office/officeart/2005/8/layout/vList2"/>
    <dgm:cxn modelId="{567E6E67-11C5-41FF-9922-EA2094868214}" type="presParOf" srcId="{A10EA1DB-3B14-48D7-B283-C016298B8EFB}" destId="{6E7883A1-B4FC-436C-BCE4-0F4A5B4621AD}" srcOrd="3" destOrd="0" presId="urn:microsoft.com/office/officeart/2005/8/layout/vList2"/>
    <dgm:cxn modelId="{022CC9BE-3DCE-4FA3-BBAC-50C9DBDFABE7}" type="presParOf" srcId="{A10EA1DB-3B14-48D7-B283-C016298B8EFB}" destId="{8077F71B-7703-49F9-8E88-93FE493524A3}"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264C61-EE5D-4845-8712-DD8FA7B90D2A}"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08AEDBA-1F18-4BB3-91CD-DDB1B2908917}">
      <dgm:prSet custT="1"/>
      <dgm:spPr/>
      <dgm:t>
        <a:bodyPr/>
        <a:lstStyle/>
        <a:p>
          <a:endParaRPr lang="en-US" sz="1200" b="0" i="0" dirty="0">
            <a:latin typeface="Arial Black" panose="020B0A04020102020204" pitchFamily="34" charset="0"/>
          </a:endParaRPr>
        </a:p>
        <a:p>
          <a:r>
            <a:rPr lang="en-US" sz="1200" b="0" i="0" dirty="0">
              <a:latin typeface="Arial Black" panose="020B0A04020102020204" pitchFamily="34" charset="0"/>
            </a:rPr>
            <a:t>An IRB shall review and have authority to approve, require modifications in (to secure approval), or disapprove all research activities covered by the regulations.</a:t>
          </a:r>
          <a:endParaRPr lang="en-US" sz="1200" dirty="0">
            <a:latin typeface="Arial Black" panose="020B0A04020102020204" pitchFamily="34" charset="0"/>
          </a:endParaRPr>
        </a:p>
      </dgm:t>
    </dgm:pt>
    <dgm:pt modelId="{7A75B27A-3FB5-4852-A327-8DAB621E7732}" type="parTrans" cxnId="{FFC05B15-24D3-478F-A105-33636959DBD4}">
      <dgm:prSet/>
      <dgm:spPr/>
      <dgm:t>
        <a:bodyPr/>
        <a:lstStyle/>
        <a:p>
          <a:endParaRPr lang="en-US"/>
        </a:p>
      </dgm:t>
    </dgm:pt>
    <dgm:pt modelId="{84468451-F9BA-418A-A15D-F9F7D0494F85}" type="sibTrans" cxnId="{FFC05B15-24D3-478F-A105-33636959DBD4}">
      <dgm:prSet/>
      <dgm:spPr/>
      <dgm:t>
        <a:bodyPr/>
        <a:lstStyle/>
        <a:p>
          <a:endParaRPr lang="en-US"/>
        </a:p>
      </dgm:t>
    </dgm:pt>
    <dgm:pt modelId="{73854685-9BAD-4C7D-A46C-25C062C05C6D}">
      <dgm:prSet custT="1"/>
      <dgm:spPr/>
      <dgm:t>
        <a:bodyPr/>
        <a:lstStyle/>
        <a:p>
          <a:r>
            <a:rPr lang="en-US" sz="1200" b="0" i="0" dirty="0">
              <a:latin typeface="Arial Black" panose="020B0A04020102020204" pitchFamily="34" charset="0"/>
            </a:rPr>
            <a:t>Research covered by the regulations that has been approved by an IRB may be subject to further appropriate review and approval or disapproval by officials of the institution. However, those officials may not approve the research if it has not been approved by an IRB.</a:t>
          </a:r>
          <a:endParaRPr lang="en-US" sz="1200" dirty="0">
            <a:latin typeface="Arial Black" panose="020B0A04020102020204" pitchFamily="34" charset="0"/>
          </a:endParaRPr>
        </a:p>
      </dgm:t>
    </dgm:pt>
    <dgm:pt modelId="{84390E53-BD68-4753-A6DB-9D39C0F2AB60}" type="parTrans" cxnId="{83A35B04-6542-4924-9E74-9E53B41C861C}">
      <dgm:prSet/>
      <dgm:spPr/>
      <dgm:t>
        <a:bodyPr/>
        <a:lstStyle/>
        <a:p>
          <a:endParaRPr lang="en-US"/>
        </a:p>
      </dgm:t>
    </dgm:pt>
    <dgm:pt modelId="{56D051B7-E9B5-412F-8052-D16EDE8D2783}" type="sibTrans" cxnId="{83A35B04-6542-4924-9E74-9E53B41C861C}">
      <dgm:prSet/>
      <dgm:spPr/>
      <dgm:t>
        <a:bodyPr/>
        <a:lstStyle/>
        <a:p>
          <a:endParaRPr lang="en-US"/>
        </a:p>
      </dgm:t>
    </dgm:pt>
    <dgm:pt modelId="{FDF17BE8-ED61-43B7-81AF-16C9A9FE1E08}" type="pres">
      <dgm:prSet presAssocID="{67264C61-EE5D-4845-8712-DD8FA7B90D2A}" presName="root" presStyleCnt="0">
        <dgm:presLayoutVars>
          <dgm:dir/>
          <dgm:resizeHandles val="exact"/>
        </dgm:presLayoutVars>
      </dgm:prSet>
      <dgm:spPr/>
    </dgm:pt>
    <dgm:pt modelId="{098CF60F-66BB-485E-BD8D-A4BBC284DB80}" type="pres">
      <dgm:prSet presAssocID="{908AEDBA-1F18-4BB3-91CD-DDB1B2908917}" presName="compNode" presStyleCnt="0"/>
      <dgm:spPr/>
    </dgm:pt>
    <dgm:pt modelId="{909C21DE-75E8-47CB-A635-ABFAC9603723}" type="pres">
      <dgm:prSet presAssocID="{908AEDBA-1F18-4BB3-91CD-DDB1B290891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70DC7791-CA92-47DA-A747-569631D17BEE}" type="pres">
      <dgm:prSet presAssocID="{908AEDBA-1F18-4BB3-91CD-DDB1B2908917}" presName="spaceRect" presStyleCnt="0"/>
      <dgm:spPr/>
    </dgm:pt>
    <dgm:pt modelId="{CF24BC8C-8618-41B5-8EF7-E8D9C8AAA7DB}" type="pres">
      <dgm:prSet presAssocID="{908AEDBA-1F18-4BB3-91CD-DDB1B2908917}" presName="textRect" presStyleLbl="revTx" presStyleIdx="0" presStyleCnt="2">
        <dgm:presLayoutVars>
          <dgm:chMax val="1"/>
          <dgm:chPref val="1"/>
        </dgm:presLayoutVars>
      </dgm:prSet>
      <dgm:spPr/>
    </dgm:pt>
    <dgm:pt modelId="{02F5FB8A-29D7-4872-B12C-95793813832B}" type="pres">
      <dgm:prSet presAssocID="{84468451-F9BA-418A-A15D-F9F7D0494F85}" presName="sibTrans" presStyleCnt="0"/>
      <dgm:spPr/>
    </dgm:pt>
    <dgm:pt modelId="{0BFE42C4-ED6C-4B14-8E14-A1AFADF25E5F}" type="pres">
      <dgm:prSet presAssocID="{73854685-9BAD-4C7D-A46C-25C062C05C6D}" presName="compNode" presStyleCnt="0"/>
      <dgm:spPr/>
    </dgm:pt>
    <dgm:pt modelId="{5C0C9A53-9AE3-4731-8833-AA379BF83CD8}" type="pres">
      <dgm:prSet presAssocID="{73854685-9BAD-4C7D-A46C-25C062C05C6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DF0FC61B-3F2D-4931-BF2D-4FC3949433F5}" type="pres">
      <dgm:prSet presAssocID="{73854685-9BAD-4C7D-A46C-25C062C05C6D}" presName="spaceRect" presStyleCnt="0"/>
      <dgm:spPr/>
    </dgm:pt>
    <dgm:pt modelId="{BC0E8ED0-FBD8-413B-BB7B-62458E90BAF3}" type="pres">
      <dgm:prSet presAssocID="{73854685-9BAD-4C7D-A46C-25C062C05C6D}" presName="textRect" presStyleLbl="revTx" presStyleIdx="1" presStyleCnt="2">
        <dgm:presLayoutVars>
          <dgm:chMax val="1"/>
          <dgm:chPref val="1"/>
        </dgm:presLayoutVars>
      </dgm:prSet>
      <dgm:spPr/>
    </dgm:pt>
  </dgm:ptLst>
  <dgm:cxnLst>
    <dgm:cxn modelId="{83A35B04-6542-4924-9E74-9E53B41C861C}" srcId="{67264C61-EE5D-4845-8712-DD8FA7B90D2A}" destId="{73854685-9BAD-4C7D-A46C-25C062C05C6D}" srcOrd="1" destOrd="0" parTransId="{84390E53-BD68-4753-A6DB-9D39C0F2AB60}" sibTransId="{56D051B7-E9B5-412F-8052-D16EDE8D2783}"/>
    <dgm:cxn modelId="{FFC05B15-24D3-478F-A105-33636959DBD4}" srcId="{67264C61-EE5D-4845-8712-DD8FA7B90D2A}" destId="{908AEDBA-1F18-4BB3-91CD-DDB1B2908917}" srcOrd="0" destOrd="0" parTransId="{7A75B27A-3FB5-4852-A327-8DAB621E7732}" sibTransId="{84468451-F9BA-418A-A15D-F9F7D0494F85}"/>
    <dgm:cxn modelId="{8F11083A-5ADC-47EE-97FA-4F8468FBA271}" type="presOf" srcId="{73854685-9BAD-4C7D-A46C-25C062C05C6D}" destId="{BC0E8ED0-FBD8-413B-BB7B-62458E90BAF3}" srcOrd="0" destOrd="0" presId="urn:microsoft.com/office/officeart/2018/2/layout/IconLabelList"/>
    <dgm:cxn modelId="{F3EBB95B-492C-40FC-B2F9-D6FF7D7E33E7}" type="presOf" srcId="{908AEDBA-1F18-4BB3-91CD-DDB1B2908917}" destId="{CF24BC8C-8618-41B5-8EF7-E8D9C8AAA7DB}" srcOrd="0" destOrd="0" presId="urn:microsoft.com/office/officeart/2018/2/layout/IconLabelList"/>
    <dgm:cxn modelId="{B2F2EAC4-77AB-4B06-8617-E67217847464}" type="presOf" srcId="{67264C61-EE5D-4845-8712-DD8FA7B90D2A}" destId="{FDF17BE8-ED61-43B7-81AF-16C9A9FE1E08}" srcOrd="0" destOrd="0" presId="urn:microsoft.com/office/officeart/2018/2/layout/IconLabelList"/>
    <dgm:cxn modelId="{9C28011B-0150-4B8E-BB10-326952F46F4F}" type="presParOf" srcId="{FDF17BE8-ED61-43B7-81AF-16C9A9FE1E08}" destId="{098CF60F-66BB-485E-BD8D-A4BBC284DB80}" srcOrd="0" destOrd="0" presId="urn:microsoft.com/office/officeart/2018/2/layout/IconLabelList"/>
    <dgm:cxn modelId="{586BAFAC-8EEC-47C6-A0AB-4CD815AB8B90}" type="presParOf" srcId="{098CF60F-66BB-485E-BD8D-A4BBC284DB80}" destId="{909C21DE-75E8-47CB-A635-ABFAC9603723}" srcOrd="0" destOrd="0" presId="urn:microsoft.com/office/officeart/2018/2/layout/IconLabelList"/>
    <dgm:cxn modelId="{DA1FBF01-0BFE-4D17-91C0-4512B5A49B6D}" type="presParOf" srcId="{098CF60F-66BB-485E-BD8D-A4BBC284DB80}" destId="{70DC7791-CA92-47DA-A747-569631D17BEE}" srcOrd="1" destOrd="0" presId="urn:microsoft.com/office/officeart/2018/2/layout/IconLabelList"/>
    <dgm:cxn modelId="{D1D0BF45-2042-4F96-8202-4716915B2FA8}" type="presParOf" srcId="{098CF60F-66BB-485E-BD8D-A4BBC284DB80}" destId="{CF24BC8C-8618-41B5-8EF7-E8D9C8AAA7DB}" srcOrd="2" destOrd="0" presId="urn:microsoft.com/office/officeart/2018/2/layout/IconLabelList"/>
    <dgm:cxn modelId="{1BEB96D7-C397-48A5-962F-CDF7346C3E8D}" type="presParOf" srcId="{FDF17BE8-ED61-43B7-81AF-16C9A9FE1E08}" destId="{02F5FB8A-29D7-4872-B12C-95793813832B}" srcOrd="1" destOrd="0" presId="urn:microsoft.com/office/officeart/2018/2/layout/IconLabelList"/>
    <dgm:cxn modelId="{BAAD587A-81E0-4E12-B518-940674029367}" type="presParOf" srcId="{FDF17BE8-ED61-43B7-81AF-16C9A9FE1E08}" destId="{0BFE42C4-ED6C-4B14-8E14-A1AFADF25E5F}" srcOrd="2" destOrd="0" presId="urn:microsoft.com/office/officeart/2018/2/layout/IconLabelList"/>
    <dgm:cxn modelId="{2A638E81-5035-460C-BBB2-D2036BA6CFAC}" type="presParOf" srcId="{0BFE42C4-ED6C-4B14-8E14-A1AFADF25E5F}" destId="{5C0C9A53-9AE3-4731-8833-AA379BF83CD8}" srcOrd="0" destOrd="0" presId="urn:microsoft.com/office/officeart/2018/2/layout/IconLabelList"/>
    <dgm:cxn modelId="{39146227-4145-41D5-A7E6-6AEB86FF807C}" type="presParOf" srcId="{0BFE42C4-ED6C-4B14-8E14-A1AFADF25E5F}" destId="{DF0FC61B-3F2D-4931-BF2D-4FC3949433F5}" srcOrd="1" destOrd="0" presId="urn:microsoft.com/office/officeart/2018/2/layout/IconLabelList"/>
    <dgm:cxn modelId="{E8099911-3C7A-478F-B243-71511DF64B43}" type="presParOf" srcId="{0BFE42C4-ED6C-4B14-8E14-A1AFADF25E5F}" destId="{BC0E8ED0-FBD8-413B-BB7B-62458E90BAF3}"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25FBB29-7D65-465B-8C73-D93A34232C5D}"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F212F46-10D9-4308-971B-BC62A859DE08}">
      <dgm:prSet/>
      <dgm:spPr/>
      <dgm:t>
        <a:bodyPr/>
        <a:lstStyle/>
        <a:p>
          <a:r>
            <a:rPr lang="en-US" b="0" i="0" dirty="0">
              <a:latin typeface="Arial Black" panose="020B0A04020102020204" pitchFamily="34" charset="0"/>
            </a:rPr>
            <a:t>All research involving human volunteers in the United States is required to follow the Common Rule. </a:t>
          </a:r>
          <a:endParaRPr lang="en-US" dirty="0">
            <a:latin typeface="Arial Black" panose="020B0A04020102020204" pitchFamily="34" charset="0"/>
          </a:endParaRPr>
        </a:p>
      </dgm:t>
    </dgm:pt>
    <dgm:pt modelId="{F3DCDC3F-97F4-4257-A2FE-E5A1D89A325B}" type="parTrans" cxnId="{4460D7C9-69F9-4F31-A432-BDC9DBA0F256}">
      <dgm:prSet/>
      <dgm:spPr/>
      <dgm:t>
        <a:bodyPr/>
        <a:lstStyle/>
        <a:p>
          <a:endParaRPr lang="en-US"/>
        </a:p>
      </dgm:t>
    </dgm:pt>
    <dgm:pt modelId="{E2F0BE35-E0B1-4C7A-AC16-673B03CD5A2E}" type="sibTrans" cxnId="{4460D7C9-69F9-4F31-A432-BDC9DBA0F256}">
      <dgm:prSet/>
      <dgm:spPr/>
      <dgm:t>
        <a:bodyPr/>
        <a:lstStyle/>
        <a:p>
          <a:endParaRPr lang="en-US"/>
        </a:p>
      </dgm:t>
    </dgm:pt>
    <dgm:pt modelId="{5EB7157D-7894-49E3-ADE0-88B6AE340DBE}">
      <dgm:prSet/>
      <dgm:spPr/>
      <dgm:t>
        <a:bodyPr/>
        <a:lstStyle/>
        <a:p>
          <a:r>
            <a:rPr lang="en-US" b="0" i="0" dirty="0">
              <a:latin typeface="Arial Black" panose="020B0A04020102020204" pitchFamily="34" charset="0"/>
            </a:rPr>
            <a:t>True or False?</a:t>
          </a:r>
          <a:endParaRPr lang="en-US" dirty="0">
            <a:latin typeface="Arial Black" panose="020B0A04020102020204" pitchFamily="34" charset="0"/>
          </a:endParaRPr>
        </a:p>
      </dgm:t>
    </dgm:pt>
    <dgm:pt modelId="{EB639EAC-9855-4F1D-8C38-1D2AD3A8F9AE}" type="parTrans" cxnId="{AE7C4D61-BFDE-478C-A49E-92EA41F1931F}">
      <dgm:prSet/>
      <dgm:spPr/>
      <dgm:t>
        <a:bodyPr/>
        <a:lstStyle/>
        <a:p>
          <a:endParaRPr lang="en-US"/>
        </a:p>
      </dgm:t>
    </dgm:pt>
    <dgm:pt modelId="{B1D5616D-1214-4D03-B6E0-E93F9F30ABDD}" type="sibTrans" cxnId="{AE7C4D61-BFDE-478C-A49E-92EA41F1931F}">
      <dgm:prSet/>
      <dgm:spPr/>
      <dgm:t>
        <a:bodyPr/>
        <a:lstStyle/>
        <a:p>
          <a:endParaRPr lang="en-US"/>
        </a:p>
      </dgm:t>
    </dgm:pt>
    <dgm:pt modelId="{C20B872E-57A3-44AD-B13E-97619616FFBA}" type="pres">
      <dgm:prSet presAssocID="{825FBB29-7D65-465B-8C73-D93A34232C5D}" presName="linear" presStyleCnt="0">
        <dgm:presLayoutVars>
          <dgm:animLvl val="lvl"/>
          <dgm:resizeHandles val="exact"/>
        </dgm:presLayoutVars>
      </dgm:prSet>
      <dgm:spPr/>
    </dgm:pt>
    <dgm:pt modelId="{53F661D8-9E0F-4F90-829E-59CE9322EB13}" type="pres">
      <dgm:prSet presAssocID="{EF212F46-10D9-4308-971B-BC62A859DE08}" presName="parentText" presStyleLbl="node1" presStyleIdx="0" presStyleCnt="2">
        <dgm:presLayoutVars>
          <dgm:chMax val="0"/>
          <dgm:bulletEnabled val="1"/>
        </dgm:presLayoutVars>
      </dgm:prSet>
      <dgm:spPr/>
    </dgm:pt>
    <dgm:pt modelId="{7D47FDA1-6065-4EBE-9184-37163EDD535C}" type="pres">
      <dgm:prSet presAssocID="{E2F0BE35-E0B1-4C7A-AC16-673B03CD5A2E}" presName="spacer" presStyleCnt="0"/>
      <dgm:spPr/>
    </dgm:pt>
    <dgm:pt modelId="{F2DD3904-5A2F-4CD1-8BBF-1127C298196C}" type="pres">
      <dgm:prSet presAssocID="{5EB7157D-7894-49E3-ADE0-88B6AE340DBE}" presName="parentText" presStyleLbl="node1" presStyleIdx="1" presStyleCnt="2">
        <dgm:presLayoutVars>
          <dgm:chMax val="0"/>
          <dgm:bulletEnabled val="1"/>
        </dgm:presLayoutVars>
      </dgm:prSet>
      <dgm:spPr/>
    </dgm:pt>
  </dgm:ptLst>
  <dgm:cxnLst>
    <dgm:cxn modelId="{AE7C4D61-BFDE-478C-A49E-92EA41F1931F}" srcId="{825FBB29-7D65-465B-8C73-D93A34232C5D}" destId="{5EB7157D-7894-49E3-ADE0-88B6AE340DBE}" srcOrd="1" destOrd="0" parTransId="{EB639EAC-9855-4F1D-8C38-1D2AD3A8F9AE}" sibTransId="{B1D5616D-1214-4D03-B6E0-E93F9F30ABDD}"/>
    <dgm:cxn modelId="{22AFD975-420A-40D0-8555-D436305387C4}" type="presOf" srcId="{EF212F46-10D9-4308-971B-BC62A859DE08}" destId="{53F661D8-9E0F-4F90-829E-59CE9322EB13}" srcOrd="0" destOrd="0" presId="urn:microsoft.com/office/officeart/2005/8/layout/vList2"/>
    <dgm:cxn modelId="{E05F1C80-D49E-4302-BC66-544B69170857}" type="presOf" srcId="{825FBB29-7D65-465B-8C73-D93A34232C5D}" destId="{C20B872E-57A3-44AD-B13E-97619616FFBA}" srcOrd="0" destOrd="0" presId="urn:microsoft.com/office/officeart/2005/8/layout/vList2"/>
    <dgm:cxn modelId="{4460D7C9-69F9-4F31-A432-BDC9DBA0F256}" srcId="{825FBB29-7D65-465B-8C73-D93A34232C5D}" destId="{EF212F46-10D9-4308-971B-BC62A859DE08}" srcOrd="0" destOrd="0" parTransId="{F3DCDC3F-97F4-4257-A2FE-E5A1D89A325B}" sibTransId="{E2F0BE35-E0B1-4C7A-AC16-673B03CD5A2E}"/>
    <dgm:cxn modelId="{42DB44EE-2EB8-4B51-8981-996FC7D790A8}" type="presOf" srcId="{5EB7157D-7894-49E3-ADE0-88B6AE340DBE}" destId="{F2DD3904-5A2F-4CD1-8BBF-1127C298196C}" srcOrd="0" destOrd="0" presId="urn:microsoft.com/office/officeart/2005/8/layout/vList2"/>
    <dgm:cxn modelId="{DCA10436-95CC-4BDB-8A02-1286CCAEB6EB}" type="presParOf" srcId="{C20B872E-57A3-44AD-B13E-97619616FFBA}" destId="{53F661D8-9E0F-4F90-829E-59CE9322EB13}" srcOrd="0" destOrd="0" presId="urn:microsoft.com/office/officeart/2005/8/layout/vList2"/>
    <dgm:cxn modelId="{76E81BF3-8101-414F-8717-AB2586339036}" type="presParOf" srcId="{C20B872E-57A3-44AD-B13E-97619616FFBA}" destId="{7D47FDA1-6065-4EBE-9184-37163EDD535C}" srcOrd="1" destOrd="0" presId="urn:microsoft.com/office/officeart/2005/8/layout/vList2"/>
    <dgm:cxn modelId="{9059C999-9C5A-48FD-94F7-ECC7909B8A8B}" type="presParOf" srcId="{C20B872E-57A3-44AD-B13E-97619616FFBA}" destId="{F2DD3904-5A2F-4CD1-8BBF-1127C298196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8B6A59-8A5A-432E-ACA3-4FA3D6D67CDF}"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516B1A54-187C-404F-8A26-346FE9190E62}">
      <dgm:prSet/>
      <dgm:spPr/>
      <dgm:t>
        <a:bodyPr/>
        <a:lstStyle/>
        <a:p>
          <a:pPr algn="l"/>
          <a:r>
            <a:rPr lang="en-US" dirty="0">
              <a:latin typeface="Arial Black" panose="020B0A04020102020204" pitchFamily="34" charset="0"/>
            </a:rPr>
            <a:t>45 CFR 46 and 21 CFR 56 Definitions are the same for minimal risk.</a:t>
          </a:r>
        </a:p>
      </dgm:t>
    </dgm:pt>
    <dgm:pt modelId="{A16CE9A2-996F-449C-B7DA-CE7105F05F5D}" type="parTrans" cxnId="{CBD23E0B-BCEC-4C59-9B89-9B28F0BB84C3}">
      <dgm:prSet/>
      <dgm:spPr/>
      <dgm:t>
        <a:bodyPr/>
        <a:lstStyle/>
        <a:p>
          <a:endParaRPr lang="en-US"/>
        </a:p>
      </dgm:t>
    </dgm:pt>
    <dgm:pt modelId="{9BD62442-9CE2-49F9-9551-53D2C2DED37B}" type="sibTrans" cxnId="{CBD23E0B-BCEC-4C59-9B89-9B28F0BB84C3}">
      <dgm:prSet/>
      <dgm:spPr/>
      <dgm:t>
        <a:bodyPr/>
        <a:lstStyle/>
        <a:p>
          <a:endParaRPr lang="en-US"/>
        </a:p>
      </dgm:t>
    </dgm:pt>
    <dgm:pt modelId="{A6967C82-E444-4EFE-BD2A-F7D6B398111B}">
      <dgm:prSet/>
      <dgm:spPr/>
      <dgm:t>
        <a:bodyPr/>
        <a:lstStyle/>
        <a:p>
          <a:pPr algn="l"/>
          <a:r>
            <a:rPr lang="en-US" dirty="0">
              <a:latin typeface="Arial Black" panose="020B0A04020102020204" pitchFamily="34" charset="0"/>
            </a:rPr>
            <a:t>Minimal risk means that the probability and magnitude of harm or discomfort anticipated in the research are not greater in and of themselves than those ordinarily encountered in daily life or during the performance of routine physical or psychological examinations or tests.</a:t>
          </a:r>
        </a:p>
      </dgm:t>
    </dgm:pt>
    <dgm:pt modelId="{ECD21E9B-9353-4111-909A-944F28FB8DF3}" type="parTrans" cxnId="{BFB0303E-BCF3-4B07-8578-BED061602B63}">
      <dgm:prSet/>
      <dgm:spPr/>
      <dgm:t>
        <a:bodyPr/>
        <a:lstStyle/>
        <a:p>
          <a:endParaRPr lang="en-US"/>
        </a:p>
      </dgm:t>
    </dgm:pt>
    <dgm:pt modelId="{E2A4322F-3FF7-4AC2-BC9A-420D0B53F7C6}" type="sibTrans" cxnId="{BFB0303E-BCF3-4B07-8578-BED061602B63}">
      <dgm:prSet/>
      <dgm:spPr/>
      <dgm:t>
        <a:bodyPr/>
        <a:lstStyle/>
        <a:p>
          <a:endParaRPr lang="en-US"/>
        </a:p>
      </dgm:t>
    </dgm:pt>
    <dgm:pt modelId="{50729CBB-3BCB-44E6-AD1F-B87AD6C6F7B1}" type="pres">
      <dgm:prSet presAssocID="{7D8B6A59-8A5A-432E-ACA3-4FA3D6D67CDF}" presName="hierChild1" presStyleCnt="0">
        <dgm:presLayoutVars>
          <dgm:chPref val="1"/>
          <dgm:dir/>
          <dgm:animOne val="branch"/>
          <dgm:animLvl val="lvl"/>
          <dgm:resizeHandles/>
        </dgm:presLayoutVars>
      </dgm:prSet>
      <dgm:spPr/>
    </dgm:pt>
    <dgm:pt modelId="{5178FA54-F64D-4B50-9F13-E47CC9D44013}" type="pres">
      <dgm:prSet presAssocID="{516B1A54-187C-404F-8A26-346FE9190E62}" presName="hierRoot1" presStyleCnt="0"/>
      <dgm:spPr/>
    </dgm:pt>
    <dgm:pt modelId="{06C8A7F8-CAB7-481A-8F6E-F7FC7E05ADDF}" type="pres">
      <dgm:prSet presAssocID="{516B1A54-187C-404F-8A26-346FE9190E62}" presName="composite" presStyleCnt="0"/>
      <dgm:spPr/>
    </dgm:pt>
    <dgm:pt modelId="{D55FA6E3-AA73-421E-B096-F953106A8747}" type="pres">
      <dgm:prSet presAssocID="{516B1A54-187C-404F-8A26-346FE9190E62}" presName="background" presStyleLbl="node0" presStyleIdx="0" presStyleCnt="2"/>
      <dgm:spPr/>
    </dgm:pt>
    <dgm:pt modelId="{75BBE346-4D0E-423C-A2D5-36A05AD4AE01}" type="pres">
      <dgm:prSet presAssocID="{516B1A54-187C-404F-8A26-346FE9190E62}" presName="text" presStyleLbl="fgAcc0" presStyleIdx="0" presStyleCnt="2">
        <dgm:presLayoutVars>
          <dgm:chPref val="3"/>
        </dgm:presLayoutVars>
      </dgm:prSet>
      <dgm:spPr/>
    </dgm:pt>
    <dgm:pt modelId="{8B94924F-5CAB-467D-81D8-C83D846ED9AB}" type="pres">
      <dgm:prSet presAssocID="{516B1A54-187C-404F-8A26-346FE9190E62}" presName="hierChild2" presStyleCnt="0"/>
      <dgm:spPr/>
    </dgm:pt>
    <dgm:pt modelId="{BD104761-A8B2-478D-BBE0-80302B3C6D95}" type="pres">
      <dgm:prSet presAssocID="{A6967C82-E444-4EFE-BD2A-F7D6B398111B}" presName="hierRoot1" presStyleCnt="0"/>
      <dgm:spPr/>
    </dgm:pt>
    <dgm:pt modelId="{54F9DDD4-21D9-4196-AC63-312886ACAA68}" type="pres">
      <dgm:prSet presAssocID="{A6967C82-E444-4EFE-BD2A-F7D6B398111B}" presName="composite" presStyleCnt="0"/>
      <dgm:spPr/>
    </dgm:pt>
    <dgm:pt modelId="{C3C1CFEB-2A82-45AE-A4C3-4F69729BEBD1}" type="pres">
      <dgm:prSet presAssocID="{A6967C82-E444-4EFE-BD2A-F7D6B398111B}" presName="background" presStyleLbl="node0" presStyleIdx="1" presStyleCnt="2"/>
      <dgm:spPr/>
    </dgm:pt>
    <dgm:pt modelId="{0427B7BF-E1CF-4A52-B564-52950EEC73B7}" type="pres">
      <dgm:prSet presAssocID="{A6967C82-E444-4EFE-BD2A-F7D6B398111B}" presName="text" presStyleLbl="fgAcc0" presStyleIdx="1" presStyleCnt="2">
        <dgm:presLayoutVars>
          <dgm:chPref val="3"/>
        </dgm:presLayoutVars>
      </dgm:prSet>
      <dgm:spPr/>
    </dgm:pt>
    <dgm:pt modelId="{82FB6D0F-35DB-4B8D-AE62-B94CD7671EC4}" type="pres">
      <dgm:prSet presAssocID="{A6967C82-E444-4EFE-BD2A-F7D6B398111B}" presName="hierChild2" presStyleCnt="0"/>
      <dgm:spPr/>
    </dgm:pt>
  </dgm:ptLst>
  <dgm:cxnLst>
    <dgm:cxn modelId="{CBD23E0B-BCEC-4C59-9B89-9B28F0BB84C3}" srcId="{7D8B6A59-8A5A-432E-ACA3-4FA3D6D67CDF}" destId="{516B1A54-187C-404F-8A26-346FE9190E62}" srcOrd="0" destOrd="0" parTransId="{A16CE9A2-996F-449C-B7DA-CE7105F05F5D}" sibTransId="{9BD62442-9CE2-49F9-9551-53D2C2DED37B}"/>
    <dgm:cxn modelId="{BFB0303E-BCF3-4B07-8578-BED061602B63}" srcId="{7D8B6A59-8A5A-432E-ACA3-4FA3D6D67CDF}" destId="{A6967C82-E444-4EFE-BD2A-F7D6B398111B}" srcOrd="1" destOrd="0" parTransId="{ECD21E9B-9353-4111-909A-944F28FB8DF3}" sibTransId="{E2A4322F-3FF7-4AC2-BC9A-420D0B53F7C6}"/>
    <dgm:cxn modelId="{AA841379-30C7-4219-B167-8D14651B34E8}" type="presOf" srcId="{516B1A54-187C-404F-8A26-346FE9190E62}" destId="{75BBE346-4D0E-423C-A2D5-36A05AD4AE01}" srcOrd="0" destOrd="0" presId="urn:microsoft.com/office/officeart/2005/8/layout/hierarchy1"/>
    <dgm:cxn modelId="{29743B81-8E83-487F-808D-1E3E11C13CCB}" type="presOf" srcId="{7D8B6A59-8A5A-432E-ACA3-4FA3D6D67CDF}" destId="{50729CBB-3BCB-44E6-AD1F-B87AD6C6F7B1}" srcOrd="0" destOrd="0" presId="urn:microsoft.com/office/officeart/2005/8/layout/hierarchy1"/>
    <dgm:cxn modelId="{F1B2759C-9892-4D0F-AD14-9393EDE70DF5}" type="presOf" srcId="{A6967C82-E444-4EFE-BD2A-F7D6B398111B}" destId="{0427B7BF-E1CF-4A52-B564-52950EEC73B7}" srcOrd="0" destOrd="0" presId="urn:microsoft.com/office/officeart/2005/8/layout/hierarchy1"/>
    <dgm:cxn modelId="{074742B7-5046-4176-B4A6-06A5AC4FE160}" type="presParOf" srcId="{50729CBB-3BCB-44E6-AD1F-B87AD6C6F7B1}" destId="{5178FA54-F64D-4B50-9F13-E47CC9D44013}" srcOrd="0" destOrd="0" presId="urn:microsoft.com/office/officeart/2005/8/layout/hierarchy1"/>
    <dgm:cxn modelId="{650E8265-60F2-4876-A21A-3B190D7F1501}" type="presParOf" srcId="{5178FA54-F64D-4B50-9F13-E47CC9D44013}" destId="{06C8A7F8-CAB7-481A-8F6E-F7FC7E05ADDF}" srcOrd="0" destOrd="0" presId="urn:microsoft.com/office/officeart/2005/8/layout/hierarchy1"/>
    <dgm:cxn modelId="{12409481-BD71-466E-AB79-C858A8977082}" type="presParOf" srcId="{06C8A7F8-CAB7-481A-8F6E-F7FC7E05ADDF}" destId="{D55FA6E3-AA73-421E-B096-F953106A8747}" srcOrd="0" destOrd="0" presId="urn:microsoft.com/office/officeart/2005/8/layout/hierarchy1"/>
    <dgm:cxn modelId="{5C877AE3-9F8E-41D4-8A03-D417B4B6E087}" type="presParOf" srcId="{06C8A7F8-CAB7-481A-8F6E-F7FC7E05ADDF}" destId="{75BBE346-4D0E-423C-A2D5-36A05AD4AE01}" srcOrd="1" destOrd="0" presId="urn:microsoft.com/office/officeart/2005/8/layout/hierarchy1"/>
    <dgm:cxn modelId="{2F2A2BF1-07CA-40D3-AEB1-61F5737627AC}" type="presParOf" srcId="{5178FA54-F64D-4B50-9F13-E47CC9D44013}" destId="{8B94924F-5CAB-467D-81D8-C83D846ED9AB}" srcOrd="1" destOrd="0" presId="urn:microsoft.com/office/officeart/2005/8/layout/hierarchy1"/>
    <dgm:cxn modelId="{03DBE24C-11DB-489D-9B41-FB6D69CB95C8}" type="presParOf" srcId="{50729CBB-3BCB-44E6-AD1F-B87AD6C6F7B1}" destId="{BD104761-A8B2-478D-BBE0-80302B3C6D95}" srcOrd="1" destOrd="0" presId="urn:microsoft.com/office/officeart/2005/8/layout/hierarchy1"/>
    <dgm:cxn modelId="{823A765A-6D63-4ED9-8E90-99F3799408D0}" type="presParOf" srcId="{BD104761-A8B2-478D-BBE0-80302B3C6D95}" destId="{54F9DDD4-21D9-4196-AC63-312886ACAA68}" srcOrd="0" destOrd="0" presId="urn:microsoft.com/office/officeart/2005/8/layout/hierarchy1"/>
    <dgm:cxn modelId="{0ED232AF-C856-41D5-8010-F105DF6E10F2}" type="presParOf" srcId="{54F9DDD4-21D9-4196-AC63-312886ACAA68}" destId="{C3C1CFEB-2A82-45AE-A4C3-4F69729BEBD1}" srcOrd="0" destOrd="0" presId="urn:microsoft.com/office/officeart/2005/8/layout/hierarchy1"/>
    <dgm:cxn modelId="{1E51C5E0-DF1F-4230-8A67-07BA97C08387}" type="presParOf" srcId="{54F9DDD4-21D9-4196-AC63-312886ACAA68}" destId="{0427B7BF-E1CF-4A52-B564-52950EEC73B7}" srcOrd="1" destOrd="0" presId="urn:microsoft.com/office/officeart/2005/8/layout/hierarchy1"/>
    <dgm:cxn modelId="{350E817C-A824-4DEE-BA45-734453C288EF}" type="presParOf" srcId="{BD104761-A8B2-478D-BBE0-80302B3C6D95}" destId="{82FB6D0F-35DB-4B8D-AE62-B94CD7671EC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8B6A59-8A5A-432E-ACA3-4FA3D6D67CDF}"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516B1A54-187C-404F-8A26-346FE9190E62}">
      <dgm:prSet/>
      <dgm:spPr/>
      <dgm:t>
        <a:bodyPr/>
        <a:lstStyle/>
        <a:p>
          <a:pPr algn="l"/>
          <a:r>
            <a:rPr lang="en-US" dirty="0">
              <a:latin typeface="Arial Black" panose="020B0A04020102020204" pitchFamily="34" charset="0"/>
            </a:rPr>
            <a:t>45 CFR 46 and 21 CFR 56 Definitions are the same for minimal risk.</a:t>
          </a:r>
        </a:p>
      </dgm:t>
    </dgm:pt>
    <dgm:pt modelId="{A16CE9A2-996F-449C-B7DA-CE7105F05F5D}" type="parTrans" cxnId="{CBD23E0B-BCEC-4C59-9B89-9B28F0BB84C3}">
      <dgm:prSet/>
      <dgm:spPr/>
      <dgm:t>
        <a:bodyPr/>
        <a:lstStyle/>
        <a:p>
          <a:endParaRPr lang="en-US"/>
        </a:p>
      </dgm:t>
    </dgm:pt>
    <dgm:pt modelId="{9BD62442-9CE2-49F9-9551-53D2C2DED37B}" type="sibTrans" cxnId="{CBD23E0B-BCEC-4C59-9B89-9B28F0BB84C3}">
      <dgm:prSet/>
      <dgm:spPr/>
      <dgm:t>
        <a:bodyPr/>
        <a:lstStyle/>
        <a:p>
          <a:endParaRPr lang="en-US"/>
        </a:p>
      </dgm:t>
    </dgm:pt>
    <dgm:pt modelId="{A6967C82-E444-4EFE-BD2A-F7D6B398111B}">
      <dgm:prSet/>
      <dgm:spPr/>
      <dgm:t>
        <a:bodyPr/>
        <a:lstStyle/>
        <a:p>
          <a:pPr algn="l"/>
          <a:r>
            <a:rPr lang="en-US" dirty="0">
              <a:latin typeface="Arial Black" panose="020B0A04020102020204" pitchFamily="34" charset="0"/>
            </a:rPr>
            <a:t>Minimal risk means that the probability and magnitude of harm or discomfort anticipated in the research are not greater in and of themselves than those ordinarily encountered in daily life or during the performance of routine physical or psychological examinations or tests.</a:t>
          </a:r>
        </a:p>
      </dgm:t>
    </dgm:pt>
    <dgm:pt modelId="{ECD21E9B-9353-4111-909A-944F28FB8DF3}" type="parTrans" cxnId="{BFB0303E-BCF3-4B07-8578-BED061602B63}">
      <dgm:prSet/>
      <dgm:spPr/>
      <dgm:t>
        <a:bodyPr/>
        <a:lstStyle/>
        <a:p>
          <a:endParaRPr lang="en-US"/>
        </a:p>
      </dgm:t>
    </dgm:pt>
    <dgm:pt modelId="{E2A4322F-3FF7-4AC2-BC9A-420D0B53F7C6}" type="sibTrans" cxnId="{BFB0303E-BCF3-4B07-8578-BED061602B63}">
      <dgm:prSet/>
      <dgm:spPr/>
      <dgm:t>
        <a:bodyPr/>
        <a:lstStyle/>
        <a:p>
          <a:endParaRPr lang="en-US"/>
        </a:p>
      </dgm:t>
    </dgm:pt>
    <dgm:pt modelId="{50729CBB-3BCB-44E6-AD1F-B87AD6C6F7B1}" type="pres">
      <dgm:prSet presAssocID="{7D8B6A59-8A5A-432E-ACA3-4FA3D6D67CDF}" presName="hierChild1" presStyleCnt="0">
        <dgm:presLayoutVars>
          <dgm:chPref val="1"/>
          <dgm:dir/>
          <dgm:animOne val="branch"/>
          <dgm:animLvl val="lvl"/>
          <dgm:resizeHandles/>
        </dgm:presLayoutVars>
      </dgm:prSet>
      <dgm:spPr/>
    </dgm:pt>
    <dgm:pt modelId="{5178FA54-F64D-4B50-9F13-E47CC9D44013}" type="pres">
      <dgm:prSet presAssocID="{516B1A54-187C-404F-8A26-346FE9190E62}" presName="hierRoot1" presStyleCnt="0"/>
      <dgm:spPr/>
    </dgm:pt>
    <dgm:pt modelId="{06C8A7F8-CAB7-481A-8F6E-F7FC7E05ADDF}" type="pres">
      <dgm:prSet presAssocID="{516B1A54-187C-404F-8A26-346FE9190E62}" presName="composite" presStyleCnt="0"/>
      <dgm:spPr/>
    </dgm:pt>
    <dgm:pt modelId="{D55FA6E3-AA73-421E-B096-F953106A8747}" type="pres">
      <dgm:prSet presAssocID="{516B1A54-187C-404F-8A26-346FE9190E62}" presName="background" presStyleLbl="node0" presStyleIdx="0" presStyleCnt="2"/>
      <dgm:spPr/>
    </dgm:pt>
    <dgm:pt modelId="{75BBE346-4D0E-423C-A2D5-36A05AD4AE01}" type="pres">
      <dgm:prSet presAssocID="{516B1A54-187C-404F-8A26-346FE9190E62}" presName="text" presStyleLbl="fgAcc0" presStyleIdx="0" presStyleCnt="2">
        <dgm:presLayoutVars>
          <dgm:chPref val="3"/>
        </dgm:presLayoutVars>
      </dgm:prSet>
      <dgm:spPr/>
    </dgm:pt>
    <dgm:pt modelId="{8B94924F-5CAB-467D-81D8-C83D846ED9AB}" type="pres">
      <dgm:prSet presAssocID="{516B1A54-187C-404F-8A26-346FE9190E62}" presName="hierChild2" presStyleCnt="0"/>
      <dgm:spPr/>
    </dgm:pt>
    <dgm:pt modelId="{BD104761-A8B2-478D-BBE0-80302B3C6D95}" type="pres">
      <dgm:prSet presAssocID="{A6967C82-E444-4EFE-BD2A-F7D6B398111B}" presName="hierRoot1" presStyleCnt="0"/>
      <dgm:spPr/>
    </dgm:pt>
    <dgm:pt modelId="{54F9DDD4-21D9-4196-AC63-312886ACAA68}" type="pres">
      <dgm:prSet presAssocID="{A6967C82-E444-4EFE-BD2A-F7D6B398111B}" presName="composite" presStyleCnt="0"/>
      <dgm:spPr/>
    </dgm:pt>
    <dgm:pt modelId="{C3C1CFEB-2A82-45AE-A4C3-4F69729BEBD1}" type="pres">
      <dgm:prSet presAssocID="{A6967C82-E444-4EFE-BD2A-F7D6B398111B}" presName="background" presStyleLbl="node0" presStyleIdx="1" presStyleCnt="2"/>
      <dgm:spPr/>
    </dgm:pt>
    <dgm:pt modelId="{0427B7BF-E1CF-4A52-B564-52950EEC73B7}" type="pres">
      <dgm:prSet presAssocID="{A6967C82-E444-4EFE-BD2A-F7D6B398111B}" presName="text" presStyleLbl="fgAcc0" presStyleIdx="1" presStyleCnt="2">
        <dgm:presLayoutVars>
          <dgm:chPref val="3"/>
        </dgm:presLayoutVars>
      </dgm:prSet>
      <dgm:spPr/>
    </dgm:pt>
    <dgm:pt modelId="{82FB6D0F-35DB-4B8D-AE62-B94CD7671EC4}" type="pres">
      <dgm:prSet presAssocID="{A6967C82-E444-4EFE-BD2A-F7D6B398111B}" presName="hierChild2" presStyleCnt="0"/>
      <dgm:spPr/>
    </dgm:pt>
  </dgm:ptLst>
  <dgm:cxnLst>
    <dgm:cxn modelId="{CBD23E0B-BCEC-4C59-9B89-9B28F0BB84C3}" srcId="{7D8B6A59-8A5A-432E-ACA3-4FA3D6D67CDF}" destId="{516B1A54-187C-404F-8A26-346FE9190E62}" srcOrd="0" destOrd="0" parTransId="{A16CE9A2-996F-449C-B7DA-CE7105F05F5D}" sibTransId="{9BD62442-9CE2-49F9-9551-53D2C2DED37B}"/>
    <dgm:cxn modelId="{BFB0303E-BCF3-4B07-8578-BED061602B63}" srcId="{7D8B6A59-8A5A-432E-ACA3-4FA3D6D67CDF}" destId="{A6967C82-E444-4EFE-BD2A-F7D6B398111B}" srcOrd="1" destOrd="0" parTransId="{ECD21E9B-9353-4111-909A-944F28FB8DF3}" sibTransId="{E2A4322F-3FF7-4AC2-BC9A-420D0B53F7C6}"/>
    <dgm:cxn modelId="{AA841379-30C7-4219-B167-8D14651B34E8}" type="presOf" srcId="{516B1A54-187C-404F-8A26-346FE9190E62}" destId="{75BBE346-4D0E-423C-A2D5-36A05AD4AE01}" srcOrd="0" destOrd="0" presId="urn:microsoft.com/office/officeart/2005/8/layout/hierarchy1"/>
    <dgm:cxn modelId="{29743B81-8E83-487F-808D-1E3E11C13CCB}" type="presOf" srcId="{7D8B6A59-8A5A-432E-ACA3-4FA3D6D67CDF}" destId="{50729CBB-3BCB-44E6-AD1F-B87AD6C6F7B1}" srcOrd="0" destOrd="0" presId="urn:microsoft.com/office/officeart/2005/8/layout/hierarchy1"/>
    <dgm:cxn modelId="{F1B2759C-9892-4D0F-AD14-9393EDE70DF5}" type="presOf" srcId="{A6967C82-E444-4EFE-BD2A-F7D6B398111B}" destId="{0427B7BF-E1CF-4A52-B564-52950EEC73B7}" srcOrd="0" destOrd="0" presId="urn:microsoft.com/office/officeart/2005/8/layout/hierarchy1"/>
    <dgm:cxn modelId="{074742B7-5046-4176-B4A6-06A5AC4FE160}" type="presParOf" srcId="{50729CBB-3BCB-44E6-AD1F-B87AD6C6F7B1}" destId="{5178FA54-F64D-4B50-9F13-E47CC9D44013}" srcOrd="0" destOrd="0" presId="urn:microsoft.com/office/officeart/2005/8/layout/hierarchy1"/>
    <dgm:cxn modelId="{650E8265-60F2-4876-A21A-3B190D7F1501}" type="presParOf" srcId="{5178FA54-F64D-4B50-9F13-E47CC9D44013}" destId="{06C8A7F8-CAB7-481A-8F6E-F7FC7E05ADDF}" srcOrd="0" destOrd="0" presId="urn:microsoft.com/office/officeart/2005/8/layout/hierarchy1"/>
    <dgm:cxn modelId="{12409481-BD71-466E-AB79-C858A8977082}" type="presParOf" srcId="{06C8A7F8-CAB7-481A-8F6E-F7FC7E05ADDF}" destId="{D55FA6E3-AA73-421E-B096-F953106A8747}" srcOrd="0" destOrd="0" presId="urn:microsoft.com/office/officeart/2005/8/layout/hierarchy1"/>
    <dgm:cxn modelId="{5C877AE3-9F8E-41D4-8A03-D417B4B6E087}" type="presParOf" srcId="{06C8A7F8-CAB7-481A-8F6E-F7FC7E05ADDF}" destId="{75BBE346-4D0E-423C-A2D5-36A05AD4AE01}" srcOrd="1" destOrd="0" presId="urn:microsoft.com/office/officeart/2005/8/layout/hierarchy1"/>
    <dgm:cxn modelId="{2F2A2BF1-07CA-40D3-AEB1-61F5737627AC}" type="presParOf" srcId="{5178FA54-F64D-4B50-9F13-E47CC9D44013}" destId="{8B94924F-5CAB-467D-81D8-C83D846ED9AB}" srcOrd="1" destOrd="0" presId="urn:microsoft.com/office/officeart/2005/8/layout/hierarchy1"/>
    <dgm:cxn modelId="{03DBE24C-11DB-489D-9B41-FB6D69CB95C8}" type="presParOf" srcId="{50729CBB-3BCB-44E6-AD1F-B87AD6C6F7B1}" destId="{BD104761-A8B2-478D-BBE0-80302B3C6D95}" srcOrd="1" destOrd="0" presId="urn:microsoft.com/office/officeart/2005/8/layout/hierarchy1"/>
    <dgm:cxn modelId="{823A765A-6D63-4ED9-8E90-99F3799408D0}" type="presParOf" srcId="{BD104761-A8B2-478D-BBE0-80302B3C6D95}" destId="{54F9DDD4-21D9-4196-AC63-312886ACAA68}" srcOrd="0" destOrd="0" presId="urn:microsoft.com/office/officeart/2005/8/layout/hierarchy1"/>
    <dgm:cxn modelId="{0ED232AF-C856-41D5-8010-F105DF6E10F2}" type="presParOf" srcId="{54F9DDD4-21D9-4196-AC63-312886ACAA68}" destId="{C3C1CFEB-2A82-45AE-A4C3-4F69729BEBD1}" srcOrd="0" destOrd="0" presId="urn:microsoft.com/office/officeart/2005/8/layout/hierarchy1"/>
    <dgm:cxn modelId="{1E51C5E0-DF1F-4230-8A67-07BA97C08387}" type="presParOf" srcId="{54F9DDD4-21D9-4196-AC63-312886ACAA68}" destId="{0427B7BF-E1CF-4A52-B564-52950EEC73B7}" srcOrd="1" destOrd="0" presId="urn:microsoft.com/office/officeart/2005/8/layout/hierarchy1"/>
    <dgm:cxn modelId="{350E817C-A824-4DEE-BA45-734453C288EF}" type="presParOf" srcId="{BD104761-A8B2-478D-BBE0-80302B3C6D95}" destId="{82FB6D0F-35DB-4B8D-AE62-B94CD7671EC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4E43D7-AF7B-456C-97AA-3BCD98417080}">
      <dsp:nvSpPr>
        <dsp:cNvPr id="0" name=""/>
        <dsp:cNvSpPr/>
      </dsp:nvSpPr>
      <dsp:spPr>
        <a:xfrm>
          <a:off x="0" y="162739"/>
          <a:ext cx="11146971" cy="991347"/>
        </a:xfrm>
        <a:prstGeom prst="round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solidFill>
                <a:schemeClr val="tx1"/>
              </a:solidFill>
              <a:latin typeface="Arial" panose="020B0604020202020204" pitchFamily="34" charset="0"/>
              <a:cs typeface="Arial" panose="020B0604020202020204" pitchFamily="34" charset="0"/>
            </a:rPr>
            <a:t>The </a:t>
          </a:r>
          <a:r>
            <a:rPr lang="en-US" sz="1800" b="1" i="0" kern="1200" dirty="0">
              <a:solidFill>
                <a:schemeClr val="tx1"/>
              </a:solidFill>
              <a:latin typeface="Arial" panose="020B0604020202020204" pitchFamily="34" charset="0"/>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National Research Act</a:t>
          </a:r>
          <a:r>
            <a:rPr lang="en-US" sz="1800" b="1" i="0" kern="1200" dirty="0">
              <a:solidFill>
                <a:schemeClr val="tx1"/>
              </a:solidFill>
              <a:latin typeface="Arial" panose="020B0604020202020204" pitchFamily="34" charset="0"/>
              <a:cs typeface="Arial" panose="020B0604020202020204" pitchFamily="34" charset="0"/>
            </a:rPr>
            <a:t> was passed by Congress in 1974. </a:t>
          </a:r>
          <a:r>
            <a:rPr lang="en-US" sz="1800" b="1" i="0" kern="1200" dirty="0">
              <a:latin typeface="Arial" panose="020B0604020202020204" pitchFamily="34" charset="0"/>
              <a:cs typeface="Arial" panose="020B0604020202020204" pitchFamily="34" charset="0"/>
            </a:rPr>
            <a:t>The Act established the existence of IRBs to review biomedical and behavioral research involving human subjects. </a:t>
          </a:r>
          <a:endParaRPr lang="en-US" sz="1800" b="1" i="0" kern="1200" dirty="0">
            <a:solidFill>
              <a:schemeClr val="tx1"/>
            </a:solidFill>
            <a:latin typeface="Arial" panose="020B0604020202020204" pitchFamily="34" charset="0"/>
            <a:cs typeface="Arial" panose="020B0604020202020204" pitchFamily="34" charset="0"/>
          </a:endParaRPr>
        </a:p>
      </dsp:txBody>
      <dsp:txXfrm>
        <a:off x="48394" y="211133"/>
        <a:ext cx="11050183" cy="894559"/>
      </dsp:txXfrm>
    </dsp:sp>
    <dsp:sp modelId="{FC9164CE-2CE7-4BAA-A13B-EA557EAE7F87}">
      <dsp:nvSpPr>
        <dsp:cNvPr id="0" name=""/>
        <dsp:cNvSpPr/>
      </dsp:nvSpPr>
      <dsp:spPr>
        <a:xfrm>
          <a:off x="0" y="1105796"/>
          <a:ext cx="11146971" cy="692640"/>
        </a:xfrm>
        <a:prstGeom prst="round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The Act also created the National Commission for the Protection of Human Subjects of Biomedical and Behavioral Research. </a:t>
          </a:r>
        </a:p>
      </dsp:txBody>
      <dsp:txXfrm>
        <a:off x="33812" y="1139608"/>
        <a:ext cx="11079347" cy="625016"/>
      </dsp:txXfrm>
    </dsp:sp>
    <dsp:sp modelId="{CBC12B15-DBE8-4004-9383-A16280A9D006}">
      <dsp:nvSpPr>
        <dsp:cNvPr id="0" name=""/>
        <dsp:cNvSpPr/>
      </dsp:nvSpPr>
      <dsp:spPr>
        <a:xfrm>
          <a:off x="0" y="1904996"/>
          <a:ext cx="11146971" cy="692640"/>
        </a:xfrm>
        <a:prstGeom prst="round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This Commission was tasked in identifying the basic ethical principles involving human subjects research.</a:t>
          </a:r>
        </a:p>
      </dsp:txBody>
      <dsp:txXfrm>
        <a:off x="33812" y="1938808"/>
        <a:ext cx="11079347" cy="625016"/>
      </dsp:txXfrm>
    </dsp:sp>
    <dsp:sp modelId="{16C30B88-5A6A-4017-807F-E133B9FB6AC7}">
      <dsp:nvSpPr>
        <dsp:cNvPr id="0" name=""/>
        <dsp:cNvSpPr/>
      </dsp:nvSpPr>
      <dsp:spPr>
        <a:xfrm>
          <a:off x="0" y="2704196"/>
          <a:ext cx="11146971" cy="692640"/>
        </a:xfrm>
        <a:prstGeom prst="round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latin typeface="Arial" panose="020B0604020202020204" pitchFamily="34" charset="0"/>
              <a:cs typeface="Arial" panose="020B0604020202020204" pitchFamily="34" charset="0"/>
            </a:rPr>
            <a:t>The Commission </a:t>
          </a:r>
          <a:r>
            <a:rPr lang="en-US" sz="1800" b="1" i="0" kern="1200" dirty="0">
              <a:solidFill>
                <a:schemeClr val="tx1"/>
              </a:solidFill>
              <a:latin typeface="Arial" panose="020B0604020202020204" pitchFamily="34" charset="0"/>
              <a:cs typeface="Arial" panose="020B0604020202020204" pitchFamily="34" charset="0"/>
            </a:rPr>
            <a:t>published </a:t>
          </a:r>
          <a:r>
            <a:rPr lang="en-US" sz="1800" b="1" i="0" kern="1200" dirty="0">
              <a:solidFill>
                <a:schemeClr val="tx1"/>
              </a:solidFill>
              <a:latin typeface="Arial" panose="020B0604020202020204" pitchFamily="34" charset="0"/>
              <a:cs typeface="Arial" panose="020B0604020202020204" pitchFamily="34" charset="0"/>
              <a:hlinkClick xmlns:r="http://schemas.openxmlformats.org/officeDocument/2006/relationships" r:id="rId2">
                <a:extLst>
                  <a:ext uri="{A12FA001-AC4F-418D-AE19-62706E023703}">
                    <ahyp:hlinkClr xmlns:ahyp="http://schemas.microsoft.com/office/drawing/2018/hyperlinkcolor" val="tx"/>
                  </a:ext>
                </a:extLst>
              </a:hlinkClick>
            </a:rPr>
            <a:t>The Belmont Report</a:t>
          </a:r>
          <a:r>
            <a:rPr lang="en-US" sz="1800" b="1" i="0" kern="1200" dirty="0">
              <a:solidFill>
                <a:schemeClr val="tx1"/>
              </a:solidFill>
              <a:latin typeface="Arial" panose="020B0604020202020204" pitchFamily="34" charset="0"/>
              <a:cs typeface="Arial" panose="020B0604020202020204" pitchFamily="34" charset="0"/>
            </a:rPr>
            <a:t> in </a:t>
          </a:r>
          <a:r>
            <a:rPr lang="en-US" sz="1800" b="1" i="0" kern="1200" dirty="0">
              <a:latin typeface="Arial" panose="020B0604020202020204" pitchFamily="34" charset="0"/>
              <a:cs typeface="Arial" panose="020B0604020202020204" pitchFamily="34" charset="0"/>
            </a:rPr>
            <a:t>1978.</a:t>
          </a:r>
        </a:p>
      </dsp:txBody>
      <dsp:txXfrm>
        <a:off x="33812" y="2738008"/>
        <a:ext cx="11079347" cy="625016"/>
      </dsp:txXfrm>
    </dsp:sp>
    <dsp:sp modelId="{A547D52F-AFAE-40C9-B93B-B99835990A6D}">
      <dsp:nvSpPr>
        <dsp:cNvPr id="0" name=""/>
        <dsp:cNvSpPr/>
      </dsp:nvSpPr>
      <dsp:spPr>
        <a:xfrm>
          <a:off x="0" y="3503396"/>
          <a:ext cx="11146971" cy="692640"/>
        </a:xfrm>
        <a:prstGeom prst="round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solidFill>
                <a:schemeClr val="tx1"/>
              </a:solidFill>
              <a:latin typeface="Arial" panose="020B0604020202020204" pitchFamily="34" charset="0"/>
              <a:cs typeface="Arial" panose="020B0604020202020204" pitchFamily="34" charset="0"/>
              <a:hlinkClick xmlns:r="http://schemas.openxmlformats.org/officeDocument/2006/relationships" r:id="rId3">
                <a:extLst>
                  <a:ext uri="{A12FA001-AC4F-418D-AE19-62706E023703}">
                    <ahyp:hlinkClr xmlns:ahyp="http://schemas.microsoft.com/office/drawing/2018/hyperlinkcolor" val="tx"/>
                  </a:ext>
                </a:extLst>
              </a:hlinkClick>
            </a:rPr>
            <a:t>Reference: Research Ethics: Institutional Review Board (IRB) Office - Northwestern University</a:t>
          </a:r>
          <a:endParaRPr lang="en-US" sz="1800" b="1" i="0" kern="1200" dirty="0">
            <a:solidFill>
              <a:schemeClr val="tx1"/>
            </a:solidFill>
            <a:latin typeface="Arial" panose="020B0604020202020204" pitchFamily="34" charset="0"/>
            <a:cs typeface="Arial" panose="020B0604020202020204" pitchFamily="34" charset="0"/>
          </a:endParaRPr>
        </a:p>
      </dsp:txBody>
      <dsp:txXfrm>
        <a:off x="33812" y="3537208"/>
        <a:ext cx="11079347" cy="62501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8E3AE1-7A38-471D-9384-D176415465B1}">
      <dsp:nvSpPr>
        <dsp:cNvPr id="0" name=""/>
        <dsp:cNvSpPr/>
      </dsp:nvSpPr>
      <dsp:spPr>
        <a:xfrm>
          <a:off x="0" y="82369"/>
          <a:ext cx="3303511" cy="198210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Investigational drug studies</a:t>
          </a:r>
        </a:p>
      </dsp:txBody>
      <dsp:txXfrm>
        <a:off x="0" y="82369"/>
        <a:ext cx="3303511" cy="1982106"/>
      </dsp:txXfrm>
    </dsp:sp>
    <dsp:sp modelId="{360A1D61-1F55-4032-ACE9-0641298BF2D8}">
      <dsp:nvSpPr>
        <dsp:cNvPr id="0" name=""/>
        <dsp:cNvSpPr/>
      </dsp:nvSpPr>
      <dsp:spPr>
        <a:xfrm>
          <a:off x="3633862" y="82369"/>
          <a:ext cx="3303511" cy="198210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High risk investigational device studies</a:t>
          </a:r>
        </a:p>
      </dsp:txBody>
      <dsp:txXfrm>
        <a:off x="3633862" y="82369"/>
        <a:ext cx="3303511" cy="1982106"/>
      </dsp:txXfrm>
    </dsp:sp>
    <dsp:sp modelId="{6A2473F2-D069-4820-9829-4A072C4C8AE7}">
      <dsp:nvSpPr>
        <dsp:cNvPr id="0" name=""/>
        <dsp:cNvSpPr/>
      </dsp:nvSpPr>
      <dsp:spPr>
        <a:xfrm>
          <a:off x="7267725" y="82369"/>
          <a:ext cx="3303511" cy="198210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Studies that expose the subject to radiation for the purposes of research</a:t>
          </a:r>
        </a:p>
      </dsp:txBody>
      <dsp:txXfrm>
        <a:off x="7267725" y="82369"/>
        <a:ext cx="3303511" cy="1982106"/>
      </dsp:txXfrm>
    </dsp:sp>
    <dsp:sp modelId="{C0A1EF08-D121-4990-B486-B01353A54CDD}">
      <dsp:nvSpPr>
        <dsp:cNvPr id="0" name=""/>
        <dsp:cNvSpPr/>
      </dsp:nvSpPr>
      <dsp:spPr>
        <a:xfrm>
          <a:off x="1816931" y="2394828"/>
          <a:ext cx="3303511" cy="198210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Studies where the threshold of blood exceeds the expedited threshold</a:t>
          </a:r>
        </a:p>
      </dsp:txBody>
      <dsp:txXfrm>
        <a:off x="1816931" y="2394828"/>
        <a:ext cx="3303511" cy="1982106"/>
      </dsp:txXfrm>
    </dsp:sp>
    <dsp:sp modelId="{1A64B35E-57F8-40F0-B6B6-441D99948FD2}">
      <dsp:nvSpPr>
        <dsp:cNvPr id="0" name=""/>
        <dsp:cNvSpPr/>
      </dsp:nvSpPr>
      <dsp:spPr>
        <a:xfrm>
          <a:off x="5450794" y="2394828"/>
          <a:ext cx="3303511" cy="198210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When information collected is sensitive, such as, criminal background, sexual history, abuse</a:t>
          </a:r>
        </a:p>
      </dsp:txBody>
      <dsp:txXfrm>
        <a:off x="5450794" y="2394828"/>
        <a:ext cx="3303511" cy="198210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1CD11A-0A8C-48CE-8ECB-6163DEC7B16D}">
      <dsp:nvSpPr>
        <dsp:cNvPr id="0" name=""/>
        <dsp:cNvSpPr/>
      </dsp:nvSpPr>
      <dsp:spPr>
        <a:xfrm>
          <a:off x="0" y="3357542"/>
          <a:ext cx="9618133" cy="73454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Expedited studies no longer have to have a continuing review </a:t>
          </a:r>
        </a:p>
      </dsp:txBody>
      <dsp:txXfrm>
        <a:off x="0" y="3357542"/>
        <a:ext cx="9618133" cy="734548"/>
      </dsp:txXfrm>
    </dsp:sp>
    <dsp:sp modelId="{28259FFF-57F9-4AAE-80AE-86FF9F8A7379}">
      <dsp:nvSpPr>
        <dsp:cNvPr id="0" name=""/>
        <dsp:cNvSpPr/>
      </dsp:nvSpPr>
      <dsp:spPr>
        <a:xfrm rot="10800000">
          <a:off x="0" y="2238825"/>
          <a:ext cx="9618133" cy="1129735"/>
        </a:xfrm>
        <a:prstGeom prst="upArrowCallou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i="0" kern="1200" dirty="0">
              <a:latin typeface="Arial Black" panose="020B0A04020102020204" pitchFamily="34" charset="0"/>
            </a:rPr>
            <a:t>Continuing review must occur at intervals appropriate to the degree of risk</a:t>
          </a:r>
          <a:r>
            <a:rPr lang="en-US" sz="1800" kern="1200" dirty="0">
              <a:latin typeface="Arial Black" panose="020B0A04020102020204" pitchFamily="34" charset="0"/>
            </a:rPr>
            <a:t> for full board studies. </a:t>
          </a:r>
        </a:p>
      </dsp:txBody>
      <dsp:txXfrm rot="10800000">
        <a:off x="0" y="2238825"/>
        <a:ext cx="9618133" cy="734068"/>
      </dsp:txXfrm>
    </dsp:sp>
    <dsp:sp modelId="{481156B9-D617-4141-AAE1-7AF93E3168E4}">
      <dsp:nvSpPr>
        <dsp:cNvPr id="0" name=""/>
        <dsp:cNvSpPr/>
      </dsp:nvSpPr>
      <dsp:spPr>
        <a:xfrm rot="10800000">
          <a:off x="0" y="1120108"/>
          <a:ext cx="9618133" cy="1129735"/>
        </a:xfrm>
        <a:prstGeom prst="upArrowCallou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Approval of research may be for up to one year.  </a:t>
          </a:r>
        </a:p>
      </dsp:txBody>
      <dsp:txXfrm rot="10800000">
        <a:off x="0" y="1120108"/>
        <a:ext cx="9618133" cy="734068"/>
      </dsp:txXfrm>
    </dsp:sp>
    <dsp:sp modelId="{5C2634D2-0ABE-4C6C-BD49-5ED2FFBEE4AF}">
      <dsp:nvSpPr>
        <dsp:cNvPr id="0" name=""/>
        <dsp:cNvSpPr/>
      </dsp:nvSpPr>
      <dsp:spPr>
        <a:xfrm rot="10800000">
          <a:off x="0" y="0"/>
          <a:ext cx="9618133" cy="1129735"/>
        </a:xfrm>
        <a:prstGeom prst="upArrowCallou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Black" panose="020B0A04020102020204" pitchFamily="34" charset="0"/>
            </a:rPr>
            <a:t>For both OHRP and FDA: </a:t>
          </a:r>
        </a:p>
      </dsp:txBody>
      <dsp:txXfrm rot="10800000">
        <a:off x="0" y="0"/>
        <a:ext cx="9618133" cy="73406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661D8-9E0F-4F90-829E-59CE9322EB13}">
      <dsp:nvSpPr>
        <dsp:cNvPr id="0" name=""/>
        <dsp:cNvSpPr/>
      </dsp:nvSpPr>
      <dsp:spPr>
        <a:xfrm>
          <a:off x="0" y="72930"/>
          <a:ext cx="6628804" cy="23751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i="0" kern="1200" dirty="0">
              <a:latin typeface="Arial Black" panose="020B0A04020102020204" pitchFamily="34" charset="0"/>
            </a:rPr>
            <a:t>The regulations at 21 CFR 56 require that at least one member of an IRB must be an M.D.</a:t>
          </a:r>
          <a:endParaRPr lang="en-US" sz="2900" kern="1200" dirty="0">
            <a:latin typeface="Arial Black" panose="020B0A04020102020204" pitchFamily="34" charset="0"/>
          </a:endParaRPr>
        </a:p>
      </dsp:txBody>
      <dsp:txXfrm>
        <a:off x="115943" y="188873"/>
        <a:ext cx="6396918" cy="2143214"/>
      </dsp:txXfrm>
    </dsp:sp>
    <dsp:sp modelId="{F2DD3904-5A2F-4CD1-8BBF-1127C298196C}">
      <dsp:nvSpPr>
        <dsp:cNvPr id="0" name=""/>
        <dsp:cNvSpPr/>
      </dsp:nvSpPr>
      <dsp:spPr>
        <a:xfrm>
          <a:off x="0" y="2531550"/>
          <a:ext cx="6628804" cy="23751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i="0" kern="1200" dirty="0">
              <a:latin typeface="Arial Black" panose="020B0A04020102020204" pitchFamily="34" charset="0"/>
            </a:rPr>
            <a:t>True or False?</a:t>
          </a:r>
          <a:endParaRPr lang="en-US" sz="2900" kern="1200" dirty="0">
            <a:latin typeface="Arial Black" panose="020B0A04020102020204" pitchFamily="34" charset="0"/>
          </a:endParaRPr>
        </a:p>
      </dsp:txBody>
      <dsp:txXfrm>
        <a:off x="115943" y="2647493"/>
        <a:ext cx="6396918" cy="214321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661D8-9E0F-4F90-829E-59CE9322EB13}">
      <dsp:nvSpPr>
        <dsp:cNvPr id="0" name=""/>
        <dsp:cNvSpPr/>
      </dsp:nvSpPr>
      <dsp:spPr>
        <a:xfrm>
          <a:off x="0" y="2550"/>
          <a:ext cx="6628804" cy="24570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latin typeface="Arial Black" panose="020B0A04020102020204" pitchFamily="34" charset="0"/>
            </a:rPr>
            <a:t>Although an IRB member is not present at a convened meeting, he/she may vote on a study decision, provided that he/she has fully reviewed the proposal prior to the meeting and has submitted the vote via email or in other written form. </a:t>
          </a:r>
          <a:endParaRPr lang="en-US" sz="2100" kern="1200" dirty="0">
            <a:latin typeface="Arial Black" panose="020B0A04020102020204" pitchFamily="34" charset="0"/>
          </a:endParaRPr>
        </a:p>
      </dsp:txBody>
      <dsp:txXfrm>
        <a:off x="119941" y="122491"/>
        <a:ext cx="6388922" cy="2217118"/>
      </dsp:txXfrm>
    </dsp:sp>
    <dsp:sp modelId="{F2DD3904-5A2F-4CD1-8BBF-1127C298196C}">
      <dsp:nvSpPr>
        <dsp:cNvPr id="0" name=""/>
        <dsp:cNvSpPr/>
      </dsp:nvSpPr>
      <dsp:spPr>
        <a:xfrm>
          <a:off x="0" y="2520030"/>
          <a:ext cx="6628804" cy="24570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latin typeface="Arial Black" panose="020B0A04020102020204" pitchFamily="34" charset="0"/>
            </a:rPr>
            <a:t>True or False?</a:t>
          </a:r>
          <a:endParaRPr lang="en-US" sz="2100" kern="1200" dirty="0">
            <a:latin typeface="Arial Black" panose="020B0A04020102020204" pitchFamily="34" charset="0"/>
          </a:endParaRPr>
        </a:p>
      </dsp:txBody>
      <dsp:txXfrm>
        <a:off x="119941" y="2639971"/>
        <a:ext cx="6388922" cy="221711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661D8-9E0F-4F90-829E-59CE9322EB13}">
      <dsp:nvSpPr>
        <dsp:cNvPr id="0" name=""/>
        <dsp:cNvSpPr/>
      </dsp:nvSpPr>
      <dsp:spPr>
        <a:xfrm>
          <a:off x="0" y="20910"/>
          <a:ext cx="6628804" cy="244295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Arial Black" panose="020B0A04020102020204" pitchFamily="34" charset="0"/>
            </a:rPr>
            <a:t>An investigator has received notification that his protocol was disapproved by the IRB.  The PI contacts the institutional official and appeals the IRB’s decision. According to the regulations, the institutional official may set aside the IRB’s decision and allow the PI to proceed with his research. </a:t>
          </a:r>
          <a:endParaRPr lang="en-US" sz="1800" kern="1200" dirty="0">
            <a:latin typeface="Arial Black" panose="020B0A04020102020204" pitchFamily="34" charset="0"/>
          </a:endParaRPr>
        </a:p>
      </dsp:txBody>
      <dsp:txXfrm>
        <a:off x="119255" y="140165"/>
        <a:ext cx="6390294" cy="2204449"/>
      </dsp:txXfrm>
    </dsp:sp>
    <dsp:sp modelId="{F2DD3904-5A2F-4CD1-8BBF-1127C298196C}">
      <dsp:nvSpPr>
        <dsp:cNvPr id="0" name=""/>
        <dsp:cNvSpPr/>
      </dsp:nvSpPr>
      <dsp:spPr>
        <a:xfrm>
          <a:off x="0" y="2515710"/>
          <a:ext cx="6628804" cy="2442959"/>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Arial Black" panose="020B0A04020102020204" pitchFamily="34" charset="0"/>
            </a:rPr>
            <a:t>True or False?</a:t>
          </a:r>
          <a:endParaRPr lang="en-US" sz="1800" kern="1200" dirty="0">
            <a:latin typeface="Arial Black" panose="020B0A04020102020204" pitchFamily="34" charset="0"/>
          </a:endParaRPr>
        </a:p>
      </dsp:txBody>
      <dsp:txXfrm>
        <a:off x="119255" y="2634965"/>
        <a:ext cx="6390294" cy="2204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4AE209-7028-474A-A6F4-000FC052BCEE}">
      <dsp:nvSpPr>
        <dsp:cNvPr id="0" name=""/>
        <dsp:cNvSpPr/>
      </dsp:nvSpPr>
      <dsp:spPr>
        <a:xfrm>
          <a:off x="0" y="629986"/>
          <a:ext cx="8596668" cy="12168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i="0" kern="1200" dirty="0">
              <a:latin typeface="Arial" panose="020B0604020202020204" pitchFamily="34" charset="0"/>
              <a:cs typeface="Arial" panose="020B0604020202020204" pitchFamily="34" charset="0"/>
            </a:rPr>
            <a:t>45 CFR 46 Subpart A</a:t>
          </a:r>
        </a:p>
      </dsp:txBody>
      <dsp:txXfrm>
        <a:off x="59399" y="689385"/>
        <a:ext cx="8477870" cy="1098002"/>
      </dsp:txXfrm>
    </dsp:sp>
    <dsp:sp modelId="{D203D452-5331-4B9D-8142-286C29B3CF3B}">
      <dsp:nvSpPr>
        <dsp:cNvPr id="0" name=""/>
        <dsp:cNvSpPr/>
      </dsp:nvSpPr>
      <dsp:spPr>
        <a:xfrm>
          <a:off x="0" y="2033986"/>
          <a:ext cx="8596668" cy="12168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b="1" i="0" kern="1200" dirty="0">
              <a:latin typeface="Arial" panose="020B0604020202020204" pitchFamily="34" charset="0"/>
              <a:cs typeface="Arial" panose="020B0604020202020204" pitchFamily="34" charset="0"/>
            </a:rPr>
            <a:t>21 CFR 56</a:t>
          </a:r>
        </a:p>
      </dsp:txBody>
      <dsp:txXfrm>
        <a:off x="59399" y="2093385"/>
        <a:ext cx="8477870" cy="10980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0B9C1-8E7F-4E3A-B0E8-819EA5005621}">
      <dsp:nvSpPr>
        <dsp:cNvPr id="0" name=""/>
        <dsp:cNvSpPr/>
      </dsp:nvSpPr>
      <dsp:spPr>
        <a:xfrm flipV="1">
          <a:off x="30780" y="641893"/>
          <a:ext cx="3488" cy="3925"/>
        </a:xfrm>
        <a:prstGeom prst="rect">
          <a:avLst/>
        </a:prstGeom>
        <a:solidFill>
          <a:schemeClr val="accent2">
            <a:hueOff val="0"/>
            <a:satOff val="0"/>
            <a:lumOff val="0"/>
            <a:alphaOff val="0"/>
          </a:schemeClr>
        </a:solid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5DCB335-A145-4092-A541-92726505045D}">
      <dsp:nvSpPr>
        <dsp:cNvPr id="0" name=""/>
        <dsp:cNvSpPr/>
      </dsp:nvSpPr>
      <dsp:spPr>
        <a:xfrm flipH="1">
          <a:off x="41837" y="1206011"/>
          <a:ext cx="1356380" cy="297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endParaRPr lang="en-US" sz="1400" kern="1200" dirty="0">
            <a:latin typeface="Arial Black" panose="020B0A04020102020204" pitchFamily="34" charset="0"/>
          </a:endParaRPr>
        </a:p>
      </dsp:txBody>
      <dsp:txXfrm>
        <a:off x="41837" y="1206011"/>
        <a:ext cx="1356380" cy="2970854"/>
      </dsp:txXfrm>
    </dsp:sp>
    <dsp:sp modelId="{DFEF08E0-3E80-4C7D-A93B-80514EB039EC}">
      <dsp:nvSpPr>
        <dsp:cNvPr id="0" name=""/>
        <dsp:cNvSpPr/>
      </dsp:nvSpPr>
      <dsp:spPr>
        <a:xfrm>
          <a:off x="11261" y="4597044"/>
          <a:ext cx="1479995" cy="308735"/>
        </a:xfrm>
        <a:prstGeom prst="rect">
          <a:avLst/>
        </a:prstGeom>
        <a:noFill/>
        <a:ln>
          <a:noFill/>
        </a:ln>
        <a:effectLst/>
      </dsp:spPr>
      <dsp:style>
        <a:lnRef idx="0">
          <a:scrgbClr r="0" g="0" b="0"/>
        </a:lnRef>
        <a:fillRef idx="0">
          <a:scrgbClr r="0" g="0" b="0"/>
        </a:fillRef>
        <a:effectRef idx="0">
          <a:scrgbClr r="0" g="0" b="0"/>
        </a:effectRef>
        <a:fontRef idx="minor"/>
      </dsp:style>
    </dsp:sp>
    <dsp:sp modelId="{1949980F-B6E5-48BF-BC8E-A11012005A14}">
      <dsp:nvSpPr>
        <dsp:cNvPr id="0" name=""/>
        <dsp:cNvSpPr/>
      </dsp:nvSpPr>
      <dsp:spPr>
        <a:xfrm>
          <a:off x="1750256" y="177760"/>
          <a:ext cx="517998" cy="51799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E40A31C-4C55-46C8-A9D0-A3CAECFEA8FE}">
      <dsp:nvSpPr>
        <dsp:cNvPr id="0" name=""/>
        <dsp:cNvSpPr/>
      </dsp:nvSpPr>
      <dsp:spPr>
        <a:xfrm>
          <a:off x="1750256" y="919021"/>
          <a:ext cx="1479995" cy="4260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b="1" i="0" kern="1200" dirty="0">
              <a:latin typeface="Arial" panose="020B0604020202020204" pitchFamily="34" charset="0"/>
              <a:cs typeface="Arial" panose="020B0604020202020204" pitchFamily="34" charset="0"/>
            </a:rPr>
            <a:t>Each IRB shall have at least five members, with varying backgrounds.</a:t>
          </a:r>
        </a:p>
      </dsp:txBody>
      <dsp:txXfrm>
        <a:off x="1750256" y="919021"/>
        <a:ext cx="1479995" cy="4260011"/>
      </dsp:txXfrm>
    </dsp:sp>
    <dsp:sp modelId="{C8436C4C-7338-4472-B084-13E95F74A2D4}">
      <dsp:nvSpPr>
        <dsp:cNvPr id="0" name=""/>
        <dsp:cNvSpPr/>
      </dsp:nvSpPr>
      <dsp:spPr>
        <a:xfrm>
          <a:off x="1750256" y="5282875"/>
          <a:ext cx="1479995" cy="87037"/>
        </a:xfrm>
        <a:prstGeom prst="rect">
          <a:avLst/>
        </a:prstGeom>
        <a:noFill/>
        <a:ln>
          <a:noFill/>
        </a:ln>
        <a:effectLst/>
      </dsp:spPr>
      <dsp:style>
        <a:lnRef idx="0">
          <a:scrgbClr r="0" g="0" b="0"/>
        </a:lnRef>
        <a:fillRef idx="0">
          <a:scrgbClr r="0" g="0" b="0"/>
        </a:fillRef>
        <a:effectRef idx="0">
          <a:scrgbClr r="0" g="0" b="0"/>
        </a:effectRef>
        <a:fontRef idx="minor"/>
      </dsp:style>
    </dsp:sp>
    <dsp:sp modelId="{4DCB623A-E574-4649-8C5A-275CD6DFD8A9}">
      <dsp:nvSpPr>
        <dsp:cNvPr id="0" name=""/>
        <dsp:cNvSpPr/>
      </dsp:nvSpPr>
      <dsp:spPr>
        <a:xfrm>
          <a:off x="3489251" y="177760"/>
          <a:ext cx="517998" cy="51799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3FA9BE1-74F5-4B95-9198-1566DF640CF6}">
      <dsp:nvSpPr>
        <dsp:cNvPr id="0" name=""/>
        <dsp:cNvSpPr/>
      </dsp:nvSpPr>
      <dsp:spPr>
        <a:xfrm>
          <a:off x="3489251" y="919021"/>
          <a:ext cx="1479995" cy="4260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b="1" i="0" kern="1200" dirty="0">
              <a:latin typeface="Arial" panose="020B0604020202020204" pitchFamily="34" charset="0"/>
              <a:cs typeface="Arial" panose="020B0604020202020204" pitchFamily="34" charset="0"/>
            </a:rPr>
            <a:t>Each IRB shall include at least one member whose primary concerns are scientific areas and at least one member whose primary concerns are nonscientific areas.</a:t>
          </a:r>
        </a:p>
      </dsp:txBody>
      <dsp:txXfrm>
        <a:off x="3489251" y="919021"/>
        <a:ext cx="1479995" cy="4260011"/>
      </dsp:txXfrm>
    </dsp:sp>
    <dsp:sp modelId="{C65BA081-5ABE-4DFC-9868-781983051657}">
      <dsp:nvSpPr>
        <dsp:cNvPr id="0" name=""/>
        <dsp:cNvSpPr/>
      </dsp:nvSpPr>
      <dsp:spPr>
        <a:xfrm>
          <a:off x="3489251" y="5282875"/>
          <a:ext cx="1479995" cy="87037"/>
        </a:xfrm>
        <a:prstGeom prst="rect">
          <a:avLst/>
        </a:prstGeom>
        <a:noFill/>
        <a:ln>
          <a:noFill/>
        </a:ln>
        <a:effectLst/>
      </dsp:spPr>
      <dsp:style>
        <a:lnRef idx="0">
          <a:scrgbClr r="0" g="0" b="0"/>
        </a:lnRef>
        <a:fillRef idx="0">
          <a:scrgbClr r="0" g="0" b="0"/>
        </a:fillRef>
        <a:effectRef idx="0">
          <a:scrgbClr r="0" g="0" b="0"/>
        </a:effectRef>
        <a:fontRef idx="minor"/>
      </dsp:style>
    </dsp:sp>
    <dsp:sp modelId="{63C50367-A1BB-4AC1-B01C-F1AAD61D2533}">
      <dsp:nvSpPr>
        <dsp:cNvPr id="0" name=""/>
        <dsp:cNvSpPr/>
      </dsp:nvSpPr>
      <dsp:spPr>
        <a:xfrm>
          <a:off x="5228246" y="177760"/>
          <a:ext cx="517998" cy="51799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CC060C1-FF36-43F5-9E47-BA6D0284EA7C}">
      <dsp:nvSpPr>
        <dsp:cNvPr id="0" name=""/>
        <dsp:cNvSpPr/>
      </dsp:nvSpPr>
      <dsp:spPr>
        <a:xfrm>
          <a:off x="5228246" y="919021"/>
          <a:ext cx="1479995" cy="4260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b="1" i="0" kern="1200" dirty="0">
              <a:latin typeface="Arial" panose="020B0604020202020204" pitchFamily="34" charset="0"/>
              <a:cs typeface="Arial" panose="020B0604020202020204" pitchFamily="34" charset="0"/>
            </a:rPr>
            <a:t>Each IRB shall include at least one member who is not otherwise affiliated with the institution and who is not part of the immediate family of a person who is affiliated with the institution.</a:t>
          </a:r>
        </a:p>
      </dsp:txBody>
      <dsp:txXfrm>
        <a:off x="5228246" y="919021"/>
        <a:ext cx="1479995" cy="4260011"/>
      </dsp:txXfrm>
    </dsp:sp>
    <dsp:sp modelId="{D8E23705-1712-4629-9C21-790F4574519D}">
      <dsp:nvSpPr>
        <dsp:cNvPr id="0" name=""/>
        <dsp:cNvSpPr/>
      </dsp:nvSpPr>
      <dsp:spPr>
        <a:xfrm>
          <a:off x="5228246" y="5282875"/>
          <a:ext cx="1479995" cy="87037"/>
        </a:xfrm>
        <a:prstGeom prst="rect">
          <a:avLst/>
        </a:prstGeom>
        <a:noFill/>
        <a:ln>
          <a:noFill/>
        </a:ln>
        <a:effectLst/>
      </dsp:spPr>
      <dsp:style>
        <a:lnRef idx="0">
          <a:scrgbClr r="0" g="0" b="0"/>
        </a:lnRef>
        <a:fillRef idx="0">
          <a:scrgbClr r="0" g="0" b="0"/>
        </a:fillRef>
        <a:effectRef idx="0">
          <a:scrgbClr r="0" g="0" b="0"/>
        </a:effectRef>
        <a:fontRef idx="minor"/>
      </dsp:style>
    </dsp:sp>
    <dsp:sp modelId="{E3C7562E-11AE-4D16-9AD1-7CA98FFE54E4}">
      <dsp:nvSpPr>
        <dsp:cNvPr id="0" name=""/>
        <dsp:cNvSpPr/>
      </dsp:nvSpPr>
      <dsp:spPr>
        <a:xfrm>
          <a:off x="6967241" y="177760"/>
          <a:ext cx="517998" cy="51799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168B3B6-FF57-4E7F-BDA1-804B354069F0}">
      <dsp:nvSpPr>
        <dsp:cNvPr id="0" name=""/>
        <dsp:cNvSpPr/>
      </dsp:nvSpPr>
      <dsp:spPr>
        <a:xfrm>
          <a:off x="6967241" y="919021"/>
          <a:ext cx="1479995" cy="4260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b="1" i="0" kern="1200" dirty="0">
              <a:latin typeface="Arial" panose="020B0604020202020204" pitchFamily="34" charset="0"/>
              <a:cs typeface="Arial" panose="020B0604020202020204" pitchFamily="34" charset="0"/>
            </a:rPr>
            <a:t>No IRB may have a member participate in the IRB with a conflict of interest. </a:t>
          </a:r>
        </a:p>
      </dsp:txBody>
      <dsp:txXfrm>
        <a:off x="6967241" y="919021"/>
        <a:ext cx="1479995" cy="4260011"/>
      </dsp:txXfrm>
    </dsp:sp>
    <dsp:sp modelId="{BFCD5B9C-619D-40F7-A266-6C8169E0B14D}">
      <dsp:nvSpPr>
        <dsp:cNvPr id="0" name=""/>
        <dsp:cNvSpPr/>
      </dsp:nvSpPr>
      <dsp:spPr>
        <a:xfrm>
          <a:off x="6967241" y="5282875"/>
          <a:ext cx="1479995" cy="87037"/>
        </a:xfrm>
        <a:prstGeom prst="rect">
          <a:avLst/>
        </a:prstGeom>
        <a:noFill/>
        <a:ln>
          <a:noFill/>
        </a:ln>
        <a:effectLst/>
      </dsp:spPr>
      <dsp:style>
        <a:lnRef idx="0">
          <a:scrgbClr r="0" g="0" b="0"/>
        </a:lnRef>
        <a:fillRef idx="0">
          <a:scrgbClr r="0" g="0" b="0"/>
        </a:fillRef>
        <a:effectRef idx="0">
          <a:scrgbClr r="0" g="0" b="0"/>
        </a:effectRef>
        <a:fontRef idx="minor"/>
      </dsp:style>
    </dsp:sp>
    <dsp:sp modelId="{CB44C187-D855-4B8A-BB85-026CCCF21ED7}">
      <dsp:nvSpPr>
        <dsp:cNvPr id="0" name=""/>
        <dsp:cNvSpPr/>
      </dsp:nvSpPr>
      <dsp:spPr>
        <a:xfrm>
          <a:off x="8706236" y="177760"/>
          <a:ext cx="517998" cy="51799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4076FC6-9F96-4BAC-A6FB-4B5AF4E097EC}">
      <dsp:nvSpPr>
        <dsp:cNvPr id="0" name=""/>
        <dsp:cNvSpPr/>
      </dsp:nvSpPr>
      <dsp:spPr>
        <a:xfrm>
          <a:off x="8706236" y="919021"/>
          <a:ext cx="1479995" cy="4260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90000"/>
            </a:lnSpc>
            <a:spcBef>
              <a:spcPct val="0"/>
            </a:spcBef>
            <a:spcAft>
              <a:spcPct val="35000"/>
            </a:spcAft>
            <a:buNone/>
            <a:defRPr b="1"/>
          </a:pPr>
          <a:r>
            <a:rPr lang="en-US" sz="1800" b="1" i="0" kern="1200" dirty="0">
              <a:latin typeface="Arial" panose="020B0604020202020204" pitchFamily="34" charset="0"/>
              <a:cs typeface="Arial" panose="020B0604020202020204" pitchFamily="34" charset="0"/>
            </a:rPr>
            <a:t>An IRB may, in its discretion, invite individuals with competence in special areas to assist. </a:t>
          </a:r>
        </a:p>
      </dsp:txBody>
      <dsp:txXfrm>
        <a:off x="8706236" y="919021"/>
        <a:ext cx="1479995" cy="4260011"/>
      </dsp:txXfrm>
    </dsp:sp>
    <dsp:sp modelId="{D3187673-24DF-4BF6-B411-73049CF3915C}">
      <dsp:nvSpPr>
        <dsp:cNvPr id="0" name=""/>
        <dsp:cNvSpPr/>
      </dsp:nvSpPr>
      <dsp:spPr>
        <a:xfrm>
          <a:off x="8706236" y="5282875"/>
          <a:ext cx="1479995" cy="8703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BDA7DC-9587-49E0-8E62-9E8B158D515D}">
      <dsp:nvSpPr>
        <dsp:cNvPr id="0" name=""/>
        <dsp:cNvSpPr/>
      </dsp:nvSpPr>
      <dsp:spPr>
        <a:xfrm>
          <a:off x="0" y="1930"/>
          <a:ext cx="6628804" cy="81628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i="0" kern="1200" dirty="0">
              <a:latin typeface="Arial" panose="020B0604020202020204" pitchFamily="34" charset="0"/>
              <a:cs typeface="Arial" panose="020B0604020202020204" pitchFamily="34" charset="0"/>
            </a:rPr>
            <a:t>1. Risks to subjects are minimized. </a:t>
          </a:r>
          <a:r>
            <a:rPr lang="en-US" sz="1400" b="1" i="0" u="sng" kern="1200" dirty="0">
              <a:latin typeface="Arial" panose="020B0604020202020204" pitchFamily="34" charset="0"/>
              <a:cs typeface="Arial" panose="020B0604020202020204" pitchFamily="34" charset="0"/>
            </a:rPr>
            <a:t>BELMONT BENEFICENCE</a:t>
          </a:r>
          <a:endParaRPr lang="en-US" sz="1400" b="1" i="0" kern="1200" dirty="0">
            <a:latin typeface="Arial" panose="020B0604020202020204" pitchFamily="34" charset="0"/>
            <a:cs typeface="Arial" panose="020B0604020202020204" pitchFamily="34" charset="0"/>
          </a:endParaRPr>
        </a:p>
      </dsp:txBody>
      <dsp:txXfrm>
        <a:off x="39848" y="41778"/>
        <a:ext cx="6549108" cy="736584"/>
      </dsp:txXfrm>
    </dsp:sp>
    <dsp:sp modelId="{B4CB2383-DDDA-42EC-AA3C-11D58F28564F}">
      <dsp:nvSpPr>
        <dsp:cNvPr id="0" name=""/>
        <dsp:cNvSpPr/>
      </dsp:nvSpPr>
      <dsp:spPr>
        <a:xfrm>
          <a:off x="0" y="832385"/>
          <a:ext cx="6628804" cy="816280"/>
        </a:xfrm>
        <a:prstGeom prst="roundRect">
          <a:avLst/>
        </a:prstGeom>
        <a:gradFill rotWithShape="0">
          <a:gsLst>
            <a:gs pos="0">
              <a:schemeClr val="accent2">
                <a:hueOff val="-592857"/>
                <a:satOff val="2840"/>
                <a:lumOff val="2627"/>
                <a:alphaOff val="0"/>
                <a:tint val="96000"/>
                <a:lumMod val="100000"/>
              </a:schemeClr>
            </a:gs>
            <a:gs pos="78000">
              <a:schemeClr val="accent2">
                <a:hueOff val="-592857"/>
                <a:satOff val="2840"/>
                <a:lumOff val="262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latin typeface="Arial" panose="020B0604020202020204" pitchFamily="34" charset="0"/>
              <a:cs typeface="Arial" panose="020B0604020202020204" pitchFamily="34" charset="0"/>
            </a:rPr>
            <a:t>2. Risks to subjects are reasonable in relation to anticipated benefits, if any, to subjects, and the importance of the knowledge that may reasonably be expected to result.  </a:t>
          </a:r>
          <a:r>
            <a:rPr lang="en-US" sz="1400" b="1" i="0" u="sng" kern="1200" dirty="0">
              <a:latin typeface="Arial" panose="020B0604020202020204" pitchFamily="34" charset="0"/>
              <a:cs typeface="Arial" panose="020B0604020202020204" pitchFamily="34" charset="0"/>
            </a:rPr>
            <a:t>BELMONT BENEFICENCE</a:t>
          </a:r>
          <a:endParaRPr lang="en-US" sz="1400" kern="1200" dirty="0">
            <a:latin typeface="Arial" panose="020B0604020202020204" pitchFamily="34" charset="0"/>
            <a:cs typeface="Arial" panose="020B0604020202020204" pitchFamily="34" charset="0"/>
          </a:endParaRPr>
        </a:p>
      </dsp:txBody>
      <dsp:txXfrm>
        <a:off x="39848" y="872233"/>
        <a:ext cx="6549108" cy="736584"/>
      </dsp:txXfrm>
    </dsp:sp>
    <dsp:sp modelId="{004475B5-58E9-4E5D-84B3-69B4774697FE}">
      <dsp:nvSpPr>
        <dsp:cNvPr id="0" name=""/>
        <dsp:cNvSpPr/>
      </dsp:nvSpPr>
      <dsp:spPr>
        <a:xfrm>
          <a:off x="0" y="1662841"/>
          <a:ext cx="6628804" cy="816280"/>
        </a:xfrm>
        <a:prstGeom prst="roundRect">
          <a:avLst/>
        </a:prstGeom>
        <a:gradFill rotWithShape="0">
          <a:gsLst>
            <a:gs pos="0">
              <a:schemeClr val="accent2">
                <a:hueOff val="-1185714"/>
                <a:satOff val="5680"/>
                <a:lumOff val="5255"/>
                <a:alphaOff val="0"/>
                <a:tint val="96000"/>
                <a:lumMod val="100000"/>
              </a:schemeClr>
            </a:gs>
            <a:gs pos="78000">
              <a:schemeClr val="accent2">
                <a:hueOff val="-1185714"/>
                <a:satOff val="5680"/>
                <a:lumOff val="525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a:latin typeface="Arial" panose="020B0604020202020204" pitchFamily="34" charset="0"/>
              <a:cs typeface="Arial" panose="020B0604020202020204" pitchFamily="34" charset="0"/>
            </a:rPr>
            <a:t>3. Selection of subjects is equitable.  </a:t>
          </a:r>
          <a:r>
            <a:rPr lang="en-US" sz="1400" b="1" i="0" u="sng" kern="1200">
              <a:latin typeface="Arial" panose="020B0604020202020204" pitchFamily="34" charset="0"/>
              <a:cs typeface="Arial" panose="020B0604020202020204" pitchFamily="34" charset="0"/>
            </a:rPr>
            <a:t>BELMONT---JUSTICE</a:t>
          </a:r>
          <a:endParaRPr lang="en-US" sz="1400" kern="1200">
            <a:latin typeface="Arial" panose="020B0604020202020204" pitchFamily="34" charset="0"/>
            <a:cs typeface="Arial" panose="020B0604020202020204" pitchFamily="34" charset="0"/>
          </a:endParaRPr>
        </a:p>
      </dsp:txBody>
      <dsp:txXfrm>
        <a:off x="39848" y="1702689"/>
        <a:ext cx="6549108" cy="736584"/>
      </dsp:txXfrm>
    </dsp:sp>
    <dsp:sp modelId="{AC2D2BDD-BC49-4D96-94C4-F87995314507}">
      <dsp:nvSpPr>
        <dsp:cNvPr id="0" name=""/>
        <dsp:cNvSpPr/>
      </dsp:nvSpPr>
      <dsp:spPr>
        <a:xfrm>
          <a:off x="0" y="2493297"/>
          <a:ext cx="6628804" cy="816280"/>
        </a:xfrm>
        <a:prstGeom prst="roundRect">
          <a:avLst/>
        </a:prstGeom>
        <a:gradFill rotWithShape="0">
          <a:gsLst>
            <a:gs pos="0">
              <a:schemeClr val="accent2">
                <a:hueOff val="-1778572"/>
                <a:satOff val="8520"/>
                <a:lumOff val="7882"/>
                <a:alphaOff val="0"/>
                <a:tint val="96000"/>
                <a:lumMod val="100000"/>
              </a:schemeClr>
            </a:gs>
            <a:gs pos="78000">
              <a:schemeClr val="accent2">
                <a:hueOff val="-1778572"/>
                <a:satOff val="8520"/>
                <a:lumOff val="788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latin typeface="Arial" panose="020B0604020202020204" pitchFamily="34" charset="0"/>
              <a:cs typeface="Arial" panose="020B0604020202020204" pitchFamily="34" charset="0"/>
            </a:rPr>
            <a:t>4. Informed consent will be sought from each prospective subject or the subject’s legally authorized representative. </a:t>
          </a:r>
          <a:r>
            <a:rPr lang="en-US" sz="1400" b="1" u="sng" kern="1200" dirty="0">
              <a:latin typeface="Arial" panose="020B0604020202020204" pitchFamily="34" charset="0"/>
              <a:cs typeface="Arial" panose="020B0604020202020204" pitchFamily="34" charset="0"/>
            </a:rPr>
            <a:t>BELMONT—RESPECT FOR PERSONS</a:t>
          </a:r>
          <a:r>
            <a:rPr lang="en-US" sz="1400" b="1" i="0" u="sng" kern="1200" dirty="0">
              <a:latin typeface="Arial" panose="020B0604020202020204" pitchFamily="34" charset="0"/>
              <a:cs typeface="Arial" panose="020B0604020202020204" pitchFamily="34" charset="0"/>
            </a:rPr>
            <a:t> </a:t>
          </a:r>
          <a:endParaRPr lang="en-US" sz="1400" kern="1200" dirty="0">
            <a:latin typeface="Arial" panose="020B0604020202020204" pitchFamily="34" charset="0"/>
            <a:cs typeface="Arial" panose="020B0604020202020204" pitchFamily="34" charset="0"/>
          </a:endParaRPr>
        </a:p>
      </dsp:txBody>
      <dsp:txXfrm>
        <a:off x="39848" y="2533145"/>
        <a:ext cx="6549108" cy="736584"/>
      </dsp:txXfrm>
    </dsp:sp>
    <dsp:sp modelId="{BB5373CE-970C-4B8C-A27C-7BADC45ECEA2}">
      <dsp:nvSpPr>
        <dsp:cNvPr id="0" name=""/>
        <dsp:cNvSpPr/>
      </dsp:nvSpPr>
      <dsp:spPr>
        <a:xfrm>
          <a:off x="0" y="3323752"/>
          <a:ext cx="6628804" cy="816280"/>
        </a:xfrm>
        <a:prstGeom prst="roundRect">
          <a:avLst/>
        </a:prstGeom>
        <a:gradFill rotWithShape="0">
          <a:gsLst>
            <a:gs pos="0">
              <a:schemeClr val="accent2">
                <a:hueOff val="-2371429"/>
                <a:satOff val="11360"/>
                <a:lumOff val="10510"/>
                <a:alphaOff val="0"/>
                <a:tint val="96000"/>
                <a:lumMod val="100000"/>
              </a:schemeClr>
            </a:gs>
            <a:gs pos="78000">
              <a:schemeClr val="accent2">
                <a:hueOff val="-2371429"/>
                <a:satOff val="11360"/>
                <a:lumOff val="1051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b="0" i="0" kern="1200">
            <a:latin typeface="Arial" panose="020B0604020202020204" pitchFamily="34" charset="0"/>
            <a:cs typeface="Arial" panose="020B0604020202020204" pitchFamily="34" charset="0"/>
          </a:endParaRPr>
        </a:p>
        <a:p>
          <a:pPr marL="0" lvl="0" indent="0" algn="l" defTabSz="622300">
            <a:lnSpc>
              <a:spcPct val="90000"/>
            </a:lnSpc>
            <a:spcBef>
              <a:spcPct val="0"/>
            </a:spcBef>
            <a:spcAft>
              <a:spcPct val="35000"/>
            </a:spcAft>
            <a:buNone/>
          </a:pPr>
          <a:r>
            <a:rPr lang="en-US" sz="1400" b="0" i="0" kern="1200">
              <a:latin typeface="Arial" panose="020B0604020202020204" pitchFamily="34" charset="0"/>
              <a:cs typeface="Arial" panose="020B0604020202020204" pitchFamily="34" charset="0"/>
            </a:rPr>
            <a:t>5. Informed consent will be appropriately documented or appropriately waived. </a:t>
          </a:r>
          <a:r>
            <a:rPr lang="en-US" sz="1400" b="1" u="sng" kern="1200">
              <a:latin typeface="Arial" panose="020B0604020202020204" pitchFamily="34" charset="0"/>
              <a:cs typeface="Arial" panose="020B0604020202020204" pitchFamily="34" charset="0"/>
            </a:rPr>
            <a:t>BELMONT—RESPECT FOR PERSONS</a:t>
          </a:r>
          <a:r>
            <a:rPr lang="en-US" sz="1400" b="1" i="0" u="sng" kern="1200">
              <a:latin typeface="Arial" panose="020B0604020202020204" pitchFamily="34" charset="0"/>
              <a:cs typeface="Arial" panose="020B0604020202020204" pitchFamily="34" charset="0"/>
            </a:rPr>
            <a:t> </a:t>
          </a:r>
          <a:endParaRPr lang="en-US" sz="1400" kern="1200">
            <a:latin typeface="Arial" panose="020B0604020202020204" pitchFamily="34" charset="0"/>
            <a:cs typeface="Arial" panose="020B0604020202020204" pitchFamily="34" charset="0"/>
          </a:endParaRPr>
        </a:p>
      </dsp:txBody>
      <dsp:txXfrm>
        <a:off x="39848" y="3363600"/>
        <a:ext cx="6549108" cy="736584"/>
      </dsp:txXfrm>
    </dsp:sp>
    <dsp:sp modelId="{6210954E-BA51-4380-800A-660D3C1502B8}">
      <dsp:nvSpPr>
        <dsp:cNvPr id="0" name=""/>
        <dsp:cNvSpPr/>
      </dsp:nvSpPr>
      <dsp:spPr>
        <a:xfrm flipV="1">
          <a:off x="0" y="4140033"/>
          <a:ext cx="6628804" cy="21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65" tIns="6350" rIns="35560" bIns="6350" numCol="1" spcCol="1270" anchor="t" anchorCtr="0">
          <a:noAutofit/>
        </a:bodyPr>
        <a:lstStyle/>
        <a:p>
          <a:pPr marL="57150" lvl="1" indent="-57150" algn="l" defTabSz="177800">
            <a:lnSpc>
              <a:spcPct val="90000"/>
            </a:lnSpc>
            <a:spcBef>
              <a:spcPct val="0"/>
            </a:spcBef>
            <a:spcAft>
              <a:spcPct val="20000"/>
            </a:spcAft>
            <a:buChar char="•"/>
          </a:pPr>
          <a:endParaRPr lang="en-US" sz="400" kern="1200"/>
        </a:p>
      </dsp:txBody>
      <dsp:txXfrm rot="10800000">
        <a:off x="0" y="4140033"/>
        <a:ext cx="6628804" cy="21336"/>
      </dsp:txXfrm>
    </dsp:sp>
    <dsp:sp modelId="{5D5025A9-A677-47CA-BA8C-F413FD2ECBD9}">
      <dsp:nvSpPr>
        <dsp:cNvPr id="0" name=""/>
        <dsp:cNvSpPr/>
      </dsp:nvSpPr>
      <dsp:spPr>
        <a:xfrm>
          <a:off x="0" y="4161370"/>
          <a:ext cx="6628804" cy="81628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latin typeface="Arial" panose="020B0604020202020204" pitchFamily="34" charset="0"/>
              <a:cs typeface="Arial" panose="020B0604020202020204" pitchFamily="34" charset="0"/>
            </a:rPr>
            <a:t>6. When appropriate, the research plan makes adequate provision for monitoring the data collected to ensure the safety of subjects. </a:t>
          </a:r>
          <a:r>
            <a:rPr lang="en-US" sz="1400" b="1" i="0" u="sng" kern="1200" dirty="0">
              <a:latin typeface="Arial" panose="020B0604020202020204" pitchFamily="34" charset="0"/>
              <a:cs typeface="Arial" panose="020B0604020202020204" pitchFamily="34" charset="0"/>
            </a:rPr>
            <a:t>BELMONT BENEFICENCE</a:t>
          </a:r>
          <a:endParaRPr lang="en-US" sz="1400" kern="1200" dirty="0">
            <a:latin typeface="Arial" panose="020B0604020202020204" pitchFamily="34" charset="0"/>
            <a:cs typeface="Arial" panose="020B0604020202020204" pitchFamily="34" charset="0"/>
          </a:endParaRPr>
        </a:p>
      </dsp:txBody>
      <dsp:txXfrm>
        <a:off x="39848" y="4201218"/>
        <a:ext cx="6549108" cy="7365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CEB0C4-259B-4851-9B5D-76A7847B5A80}">
      <dsp:nvSpPr>
        <dsp:cNvPr id="0" name=""/>
        <dsp:cNvSpPr/>
      </dsp:nvSpPr>
      <dsp:spPr>
        <a:xfrm>
          <a:off x="0" y="872"/>
          <a:ext cx="6628804" cy="1118812"/>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Arial Black" panose="020B0A04020102020204" pitchFamily="34" charset="0"/>
            </a:rPr>
            <a:t>7. When appropriate, there are adequate provisions to protect the privacy of subjects and to maintain the confidentiality of data.</a:t>
          </a:r>
          <a:endParaRPr lang="en-US" sz="1800" kern="1200" dirty="0">
            <a:latin typeface="Arial Black" panose="020B0A04020102020204" pitchFamily="34" charset="0"/>
          </a:endParaRPr>
        </a:p>
      </dsp:txBody>
      <dsp:txXfrm>
        <a:off x="54616" y="55488"/>
        <a:ext cx="6519572" cy="1009580"/>
      </dsp:txXfrm>
    </dsp:sp>
    <dsp:sp modelId="{519A6470-86BC-4C81-8463-74330BE5827C}">
      <dsp:nvSpPr>
        <dsp:cNvPr id="0" name=""/>
        <dsp:cNvSpPr/>
      </dsp:nvSpPr>
      <dsp:spPr>
        <a:xfrm>
          <a:off x="0" y="1110504"/>
          <a:ext cx="6628804" cy="1118812"/>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latin typeface="Arial Black" panose="020B0A04020102020204" pitchFamily="34" charset="0"/>
            </a:rPr>
            <a:t>8. For purposes of conducting the limited IRB review, the IRB will make the following determinants:</a:t>
          </a:r>
          <a:endParaRPr lang="en-US" sz="1800" kern="1200" dirty="0">
            <a:latin typeface="Arial Black" panose="020B0A04020102020204" pitchFamily="34" charset="0"/>
          </a:endParaRPr>
        </a:p>
      </dsp:txBody>
      <dsp:txXfrm>
        <a:off x="54616" y="1165120"/>
        <a:ext cx="6519572" cy="1009580"/>
      </dsp:txXfrm>
    </dsp:sp>
    <dsp:sp modelId="{6E7883A1-B4FC-436C-BCE4-0F4A5B4621AD}">
      <dsp:nvSpPr>
        <dsp:cNvPr id="0" name=""/>
        <dsp:cNvSpPr/>
      </dsp:nvSpPr>
      <dsp:spPr>
        <a:xfrm>
          <a:off x="0" y="2252841"/>
          <a:ext cx="6628804" cy="907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65" tIns="15240" rIns="85344" bIns="15240" numCol="1" spcCol="1270" anchor="t" anchorCtr="0">
          <a:noAutofit/>
        </a:bodyPr>
        <a:lstStyle/>
        <a:p>
          <a:pPr marL="114300" lvl="1" indent="-114300" algn="l" defTabSz="533400">
            <a:lnSpc>
              <a:spcPct val="90000"/>
            </a:lnSpc>
            <a:spcBef>
              <a:spcPct val="0"/>
            </a:spcBef>
            <a:spcAft>
              <a:spcPct val="20000"/>
            </a:spcAft>
            <a:buChar char="•"/>
          </a:pPr>
          <a:r>
            <a:rPr lang="en-US" sz="1200" b="0" i="0" kern="1200" dirty="0">
              <a:solidFill>
                <a:schemeClr val="bg1"/>
              </a:solidFill>
              <a:latin typeface="Arial Black" panose="020B0A04020102020204" pitchFamily="34" charset="0"/>
            </a:rPr>
            <a:t>Broad consent is obtained in accordance with the requirements</a:t>
          </a:r>
          <a:endParaRPr lang="en-US" sz="1200" kern="1200" dirty="0">
            <a:solidFill>
              <a:schemeClr val="bg1"/>
            </a:solidFill>
            <a:latin typeface="Arial Black" panose="020B0A04020102020204" pitchFamily="34" charset="0"/>
          </a:endParaRPr>
        </a:p>
        <a:p>
          <a:pPr marL="114300" lvl="1" indent="-114300" algn="l" defTabSz="533400">
            <a:lnSpc>
              <a:spcPct val="90000"/>
            </a:lnSpc>
            <a:spcBef>
              <a:spcPct val="0"/>
            </a:spcBef>
            <a:spcAft>
              <a:spcPct val="20000"/>
            </a:spcAft>
            <a:buChar char="•"/>
          </a:pPr>
          <a:r>
            <a:rPr lang="en-US" sz="1200" b="0" i="0" kern="1200" dirty="0">
              <a:solidFill>
                <a:schemeClr val="bg1"/>
              </a:solidFill>
              <a:latin typeface="Arial Black" panose="020B0A04020102020204" pitchFamily="34" charset="0"/>
            </a:rPr>
            <a:t>Broad consent is appropriately documented or waived</a:t>
          </a:r>
          <a:endParaRPr lang="en-US" sz="1200" kern="1200" dirty="0">
            <a:solidFill>
              <a:schemeClr val="bg1"/>
            </a:solidFill>
            <a:latin typeface="Arial Black" panose="020B0A04020102020204" pitchFamily="34" charset="0"/>
          </a:endParaRPr>
        </a:p>
        <a:p>
          <a:pPr marL="114300" lvl="1" indent="-114300" algn="l" defTabSz="533400">
            <a:lnSpc>
              <a:spcPct val="90000"/>
            </a:lnSpc>
            <a:spcBef>
              <a:spcPct val="0"/>
            </a:spcBef>
            <a:spcAft>
              <a:spcPct val="20000"/>
            </a:spcAft>
            <a:buChar char="•"/>
          </a:pPr>
          <a:r>
            <a:rPr lang="en-US" sz="1200" b="0" i="0" kern="1200" dirty="0">
              <a:solidFill>
                <a:schemeClr val="bg1"/>
              </a:solidFill>
              <a:latin typeface="Arial Black" panose="020B0A04020102020204" pitchFamily="34" charset="0"/>
            </a:rPr>
            <a:t>Adequate provisions are in place to protect the privacy and confidentiality of subjects</a:t>
          </a:r>
          <a:endParaRPr lang="en-US" sz="1200" kern="1200" dirty="0">
            <a:solidFill>
              <a:schemeClr val="bg1"/>
            </a:solidFill>
            <a:latin typeface="Arial Black" panose="020B0A04020102020204" pitchFamily="34" charset="0"/>
          </a:endParaRPr>
        </a:p>
      </dsp:txBody>
      <dsp:txXfrm>
        <a:off x="0" y="2252841"/>
        <a:ext cx="6628804" cy="907242"/>
      </dsp:txXfrm>
    </dsp:sp>
    <dsp:sp modelId="{8077F71B-7703-49F9-8E88-93FE493524A3}">
      <dsp:nvSpPr>
        <dsp:cNvPr id="0" name=""/>
        <dsp:cNvSpPr/>
      </dsp:nvSpPr>
      <dsp:spPr>
        <a:xfrm>
          <a:off x="0" y="3160083"/>
          <a:ext cx="6628804" cy="1118812"/>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Black" panose="020B0A04020102020204" pitchFamily="34" charset="0"/>
            </a:rPr>
            <a:t>9. A</a:t>
          </a:r>
          <a:r>
            <a:rPr lang="en-US" sz="1800" b="0" i="0" kern="1200" dirty="0">
              <a:latin typeface="Arial Black" panose="020B0A04020102020204" pitchFamily="34" charset="0"/>
            </a:rPr>
            <a:t>dditional safeguards have been included in the study to protect the rights and welfare of vulnerable subjects.</a:t>
          </a:r>
          <a:endParaRPr lang="en-US" sz="1800" kern="1200" dirty="0">
            <a:latin typeface="Arial Black" panose="020B0A04020102020204" pitchFamily="34" charset="0"/>
          </a:endParaRPr>
        </a:p>
      </dsp:txBody>
      <dsp:txXfrm>
        <a:off x="54616" y="3214699"/>
        <a:ext cx="6519572" cy="10095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C21DE-75E8-47CB-A635-ABFAC9603723}">
      <dsp:nvSpPr>
        <dsp:cNvPr id="0" name=""/>
        <dsp:cNvSpPr/>
      </dsp:nvSpPr>
      <dsp:spPr>
        <a:xfrm>
          <a:off x="1299066" y="220400"/>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F24BC8C-8618-41B5-8EF7-E8D9C8AAA7DB}">
      <dsp:nvSpPr>
        <dsp:cNvPr id="0" name=""/>
        <dsp:cNvSpPr/>
      </dsp:nvSpPr>
      <dsp:spPr>
        <a:xfrm>
          <a:off x="111066" y="2712309"/>
          <a:ext cx="4320000" cy="116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endParaRPr lang="en-US" sz="1200" b="0" i="0" kern="1200" dirty="0">
            <a:latin typeface="Arial Black" panose="020B0A04020102020204" pitchFamily="34" charset="0"/>
          </a:endParaRPr>
        </a:p>
        <a:p>
          <a:pPr marL="0" lvl="0" indent="0" algn="ctr" defTabSz="533400">
            <a:lnSpc>
              <a:spcPct val="90000"/>
            </a:lnSpc>
            <a:spcBef>
              <a:spcPct val="0"/>
            </a:spcBef>
            <a:spcAft>
              <a:spcPct val="35000"/>
            </a:spcAft>
            <a:buNone/>
          </a:pPr>
          <a:r>
            <a:rPr lang="en-US" sz="1200" b="0" i="0" kern="1200" dirty="0">
              <a:latin typeface="Arial Black" panose="020B0A04020102020204" pitchFamily="34" charset="0"/>
            </a:rPr>
            <a:t>An IRB shall review and have authority to approve, require modifications in (to secure approval), or disapprove all research activities covered by the regulations.</a:t>
          </a:r>
          <a:endParaRPr lang="en-US" sz="1200" kern="1200" dirty="0">
            <a:latin typeface="Arial Black" panose="020B0A04020102020204" pitchFamily="34" charset="0"/>
          </a:endParaRPr>
        </a:p>
      </dsp:txBody>
      <dsp:txXfrm>
        <a:off x="111066" y="2712309"/>
        <a:ext cx="4320000" cy="1160771"/>
      </dsp:txXfrm>
    </dsp:sp>
    <dsp:sp modelId="{5C0C9A53-9AE3-4731-8833-AA379BF83CD8}">
      <dsp:nvSpPr>
        <dsp:cNvPr id="0" name=""/>
        <dsp:cNvSpPr/>
      </dsp:nvSpPr>
      <dsp:spPr>
        <a:xfrm>
          <a:off x="6375066" y="220400"/>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C0E8ED0-FBD8-413B-BB7B-62458E90BAF3}">
      <dsp:nvSpPr>
        <dsp:cNvPr id="0" name=""/>
        <dsp:cNvSpPr/>
      </dsp:nvSpPr>
      <dsp:spPr>
        <a:xfrm>
          <a:off x="5187066" y="2712309"/>
          <a:ext cx="4320000" cy="1160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pPr>
          <a:r>
            <a:rPr lang="en-US" sz="1200" b="0" i="0" kern="1200" dirty="0">
              <a:latin typeface="Arial Black" panose="020B0A04020102020204" pitchFamily="34" charset="0"/>
            </a:rPr>
            <a:t>Research covered by the regulations that has been approved by an IRB may be subject to further appropriate review and approval or disapproval by officials of the institution. However, those officials may not approve the research if it has not been approved by an IRB.</a:t>
          </a:r>
          <a:endParaRPr lang="en-US" sz="1200" kern="1200" dirty="0">
            <a:latin typeface="Arial Black" panose="020B0A04020102020204" pitchFamily="34" charset="0"/>
          </a:endParaRPr>
        </a:p>
      </dsp:txBody>
      <dsp:txXfrm>
        <a:off x="5187066" y="2712309"/>
        <a:ext cx="4320000" cy="11607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661D8-9E0F-4F90-829E-59CE9322EB13}">
      <dsp:nvSpPr>
        <dsp:cNvPr id="0" name=""/>
        <dsp:cNvSpPr/>
      </dsp:nvSpPr>
      <dsp:spPr>
        <a:xfrm>
          <a:off x="0" y="72930"/>
          <a:ext cx="6628804" cy="23751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i="0" kern="1200" dirty="0">
              <a:latin typeface="Arial Black" panose="020B0A04020102020204" pitchFamily="34" charset="0"/>
            </a:rPr>
            <a:t>All research involving human volunteers in the United States is required to follow the Common Rule. </a:t>
          </a:r>
          <a:endParaRPr lang="en-US" sz="2900" kern="1200" dirty="0">
            <a:latin typeface="Arial Black" panose="020B0A04020102020204" pitchFamily="34" charset="0"/>
          </a:endParaRPr>
        </a:p>
      </dsp:txBody>
      <dsp:txXfrm>
        <a:off x="115943" y="188873"/>
        <a:ext cx="6396918" cy="2143214"/>
      </dsp:txXfrm>
    </dsp:sp>
    <dsp:sp modelId="{F2DD3904-5A2F-4CD1-8BBF-1127C298196C}">
      <dsp:nvSpPr>
        <dsp:cNvPr id="0" name=""/>
        <dsp:cNvSpPr/>
      </dsp:nvSpPr>
      <dsp:spPr>
        <a:xfrm>
          <a:off x="0" y="2531550"/>
          <a:ext cx="6628804" cy="237510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0" i="0" kern="1200" dirty="0">
              <a:latin typeface="Arial Black" panose="020B0A04020102020204" pitchFamily="34" charset="0"/>
            </a:rPr>
            <a:t>True or False?</a:t>
          </a:r>
          <a:endParaRPr lang="en-US" sz="2900" kern="1200" dirty="0">
            <a:latin typeface="Arial Black" panose="020B0A04020102020204" pitchFamily="34" charset="0"/>
          </a:endParaRPr>
        </a:p>
      </dsp:txBody>
      <dsp:txXfrm>
        <a:off x="115943" y="2647493"/>
        <a:ext cx="6396918" cy="21432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FA6E3-AA73-421E-B096-F953106A8747}">
      <dsp:nvSpPr>
        <dsp:cNvPr id="0" name=""/>
        <dsp:cNvSpPr/>
      </dsp:nvSpPr>
      <dsp:spPr>
        <a:xfrm>
          <a:off x="1174"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BBE346-4D0E-423C-A2D5-36A05AD4AE01}">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Black" panose="020B0A04020102020204" pitchFamily="34" charset="0"/>
            </a:rPr>
            <a:t>45 CFR 46 and 21 CFR 56 Definitions are the same for minimal risk.</a:t>
          </a:r>
        </a:p>
      </dsp:txBody>
      <dsp:txXfrm>
        <a:off x="535713" y="1032452"/>
        <a:ext cx="3967760" cy="2463577"/>
      </dsp:txXfrm>
    </dsp:sp>
    <dsp:sp modelId="{C3C1CFEB-2A82-45AE-A4C3-4F69729BEBD1}">
      <dsp:nvSpPr>
        <dsp:cNvPr id="0" name=""/>
        <dsp:cNvSpPr/>
      </dsp:nvSpPr>
      <dsp:spPr>
        <a:xfrm>
          <a:off x="5038013"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27B7BF-E1CF-4A52-B564-52950EEC73B7}">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Black" panose="020B0A04020102020204" pitchFamily="34" charset="0"/>
            </a:rPr>
            <a:t>Minimal risk means that the probability and magnitude of harm or discomfort anticipated in the research are not greater in and of themselves than those ordinarily encountered in daily life or during the performance of routine physical or psychological examinations or tests.</a:t>
          </a:r>
        </a:p>
      </dsp:txBody>
      <dsp:txXfrm>
        <a:off x="5572553" y="1032452"/>
        <a:ext cx="3967760" cy="24635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FA6E3-AA73-421E-B096-F953106A8747}">
      <dsp:nvSpPr>
        <dsp:cNvPr id="0" name=""/>
        <dsp:cNvSpPr/>
      </dsp:nvSpPr>
      <dsp:spPr>
        <a:xfrm>
          <a:off x="1174"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BBE346-4D0E-423C-A2D5-36A05AD4AE01}">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Black" panose="020B0A04020102020204" pitchFamily="34" charset="0"/>
            </a:rPr>
            <a:t>45 CFR 46 and 21 CFR 56 Definitions are the same for minimal risk.</a:t>
          </a:r>
        </a:p>
      </dsp:txBody>
      <dsp:txXfrm>
        <a:off x="535713" y="1032452"/>
        <a:ext cx="3967760" cy="2463577"/>
      </dsp:txXfrm>
    </dsp:sp>
    <dsp:sp modelId="{C3C1CFEB-2A82-45AE-A4C3-4F69729BEBD1}">
      <dsp:nvSpPr>
        <dsp:cNvPr id="0" name=""/>
        <dsp:cNvSpPr/>
      </dsp:nvSpPr>
      <dsp:spPr>
        <a:xfrm>
          <a:off x="5038013"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27B7BF-E1CF-4A52-B564-52950EEC73B7}">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Arial Black" panose="020B0A04020102020204" pitchFamily="34" charset="0"/>
            </a:rPr>
            <a:t>Minimal risk means that the probability and magnitude of harm or discomfort anticipated in the research are not greater in and of themselves than those ordinarily encountered in daily life or during the performance of routine physical or psychological examinations or tests.</a:t>
          </a:r>
        </a:p>
      </dsp:txBody>
      <dsp:txXfrm>
        <a:off x="5572553" y="1032452"/>
        <a:ext cx="3967760" cy="246357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6B4AA5-0C0A-4D44-9961-8DA0C04D07A6}" type="datetimeFigureOut">
              <a:rPr lang="en-US" smtClean="0"/>
              <a:t>8/20/2024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3F5900-ABCB-44F8-9292-1CFF0B6FB6D1}" type="slidenum">
              <a:rPr lang="en-US" smtClean="0"/>
              <a:t>‹#›</a:t>
            </a:fld>
            <a:endParaRPr lang="en-US"/>
          </a:p>
        </p:txBody>
      </p:sp>
    </p:spTree>
    <p:extLst>
      <p:ext uri="{BB962C8B-B14F-4D97-AF65-F5344CB8AC3E}">
        <p14:creationId xmlns:p14="http://schemas.microsoft.com/office/powerpoint/2010/main" val="1805840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cdc.gov/tuskegee/after.htm"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hhs.gov/ohrp/humansubjects/guidance/belmont.html"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buFont typeface="Wingdings" panose="05000000000000000000" pitchFamily="2" charset="2"/>
              <a:buChar char="q"/>
            </a:pPr>
            <a:r>
              <a:rPr lang="en-US" dirty="0">
                <a:solidFill>
                  <a:srgbClr val="FFFFFF"/>
                </a:solidFill>
                <a:latin typeface="Georgia" panose="02040502050405020303" pitchFamily="18" charset="0"/>
              </a:rPr>
              <a:t>An </a:t>
            </a:r>
            <a:r>
              <a:rPr lang="en-US" b="0" i="0" dirty="0">
                <a:solidFill>
                  <a:srgbClr val="FFFFFF"/>
                </a:solidFill>
                <a:effectLst/>
                <a:latin typeface="Georgia" panose="02040502050405020303" pitchFamily="18" charset="0"/>
              </a:rPr>
              <a:t>IRB is an appropriately constituted group that has been formally designated to review and monitor research involving human subjects. In accordance with federal regulations, an IRB has the authority to approve, require modifications in (to secure approval), or disapprove research. This group review serves an important role in the protection of the rights and welfare of human research subjects.</a:t>
            </a:r>
          </a:p>
          <a:p>
            <a:pPr marL="0" indent="0">
              <a:lnSpc>
                <a:spcPct val="90000"/>
              </a:lnSpc>
              <a:buNone/>
            </a:pPr>
            <a:endParaRPr lang="en-US" b="0" i="0" dirty="0">
              <a:solidFill>
                <a:srgbClr val="FFFFFF"/>
              </a:solidFill>
              <a:effectLst/>
              <a:latin typeface="Georgia" panose="02040502050405020303" pitchFamily="18" charset="0"/>
            </a:endParaRPr>
          </a:p>
          <a:p>
            <a:pPr>
              <a:lnSpc>
                <a:spcPct val="90000"/>
              </a:lnSpc>
              <a:buFont typeface="Wingdings" panose="05000000000000000000" pitchFamily="2" charset="2"/>
              <a:buChar char="q"/>
            </a:pPr>
            <a:r>
              <a:rPr lang="en-US" b="0" i="0" dirty="0">
                <a:solidFill>
                  <a:srgbClr val="FFFFFF"/>
                </a:solidFill>
                <a:effectLst/>
                <a:latin typeface="Georgia" panose="02040502050405020303" pitchFamily="18" charset="0"/>
              </a:rPr>
              <a:t>"IRB" is a generic term used by FDA (and HHS) to refer to a group whose function is to review research to assure the protection of the rights and welfare of the human subjects. Each institution may use whatever name it chooses. Regardless of the name chosen, the IRB is subject to federal IRB regulations when research is reviewed and approved.</a:t>
            </a:r>
          </a:p>
          <a:p>
            <a:pPr>
              <a:lnSpc>
                <a:spcPct val="90000"/>
              </a:lnSpc>
              <a:buFont typeface="Wingdings" panose="05000000000000000000" pitchFamily="2" charset="2"/>
              <a:buChar char="q"/>
            </a:pPr>
            <a:endParaRPr lang="en-US" b="0" i="0" dirty="0">
              <a:solidFill>
                <a:srgbClr val="FFFFFF"/>
              </a:solidFill>
              <a:effectLst/>
              <a:latin typeface="Georgia" panose="02040502050405020303" pitchFamily="18" charset="0"/>
            </a:endParaRPr>
          </a:p>
          <a:p>
            <a:pPr>
              <a:lnSpc>
                <a:spcPct val="90000"/>
              </a:lnSpc>
              <a:buFont typeface="Wingdings" panose="05000000000000000000" pitchFamily="2" charset="2"/>
              <a:buChar char="q"/>
            </a:pPr>
            <a:r>
              <a:rPr lang="en-US" b="0" i="0" dirty="0">
                <a:solidFill>
                  <a:srgbClr val="FFFFFF"/>
                </a:solidFill>
                <a:effectLst/>
                <a:latin typeface="Georgia" panose="02040502050405020303" pitchFamily="18" charset="0"/>
              </a:rPr>
              <a:t>So the Power Broker in an institution is the IRB.  It is not the sole department or entity regarding research authority, but the federal regulations empower the IRB to assess, request alteration of a project or disapprove a project  in order to protect human subjects. </a:t>
            </a:r>
          </a:p>
          <a:p>
            <a:pPr>
              <a:lnSpc>
                <a:spcPct val="90000"/>
              </a:lnSpc>
              <a:buFont typeface="Wingdings" panose="05000000000000000000" pitchFamily="2" charset="2"/>
              <a:buChar char="q"/>
            </a:pPr>
            <a:endParaRPr lang="en-US" b="0" i="0" dirty="0">
              <a:solidFill>
                <a:srgbClr val="FFFFFF"/>
              </a:solidFill>
              <a:effectLst/>
              <a:latin typeface="Georgia" panose="02040502050405020303" pitchFamily="18"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2</a:t>
            </a:fld>
            <a:endParaRPr lang="en-US"/>
          </a:p>
        </p:txBody>
      </p:sp>
    </p:spTree>
    <p:extLst>
      <p:ext uri="{BB962C8B-B14F-4D97-AF65-F5344CB8AC3E}">
        <p14:creationId xmlns:p14="http://schemas.microsoft.com/office/powerpoint/2010/main" val="506598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Here is what the IRB has to look at for each study that is approved----the criteria.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1. Risks to subjects are minimized.   This the Belmont principle of Beneficence---that the Benefits outweigh the Risks.  That is the Definition of the Benefit to Risk Ratio.  I used to think it was some kind of numerical ratio.  Not so---just do the benefits of participating in the study outweigh the risks.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Helvetica" panose="020B0604020202020204" pitchFamily="34" charset="0"/>
              </a:rPr>
              <a:t> 2. Risks to subjects are reasonable in relation to anticipated benefits, if any, to subjects, and the importance of the knowledge that may reasonably be expected to result. In evaluating risks and benefits, the IRB should consider only those risks and benefits that may result from the research (as distinguished from risks and benefits of therapies subjects would receive even if not participating in the research). Again the Belmont principle is </a:t>
            </a:r>
            <a:r>
              <a:rPr lang="en-US" b="1" i="0" u="sng" dirty="0"/>
              <a:t>BELMONT BENEFICENCE.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b="0" i="0" dirty="0">
                <a:solidFill>
                  <a:srgbClr val="000000"/>
                </a:solidFill>
                <a:effectLst/>
                <a:latin typeface="Helvetica" panose="020B0604020202020204" pitchFamily="34" charset="0"/>
              </a:rPr>
              <a:t>(3) Selection of subjects is equitable. In making this assessment the IRB should take into account the purposes of the research and the setting in which the research will be conducted.  The IRB should be particularly cognizant of the special problems of research that involves a category of subjects who are vulnerable to coercion or undue influence, such as children, prisoners, individuals with impaired decision-making capacity, or economically or educationally disadvantaged persons.</a:t>
            </a:r>
          </a:p>
          <a:p>
            <a:endParaRPr lang="en-US" b="0" i="0" dirty="0">
              <a:solidFill>
                <a:srgbClr val="000000"/>
              </a:solidFill>
              <a:effectLst/>
              <a:latin typeface="Helvetica"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(4) Informed consent will be sought from each prospective subject or the subject’s legally authorized representative.  The is the  </a:t>
            </a:r>
            <a:r>
              <a:rPr lang="en-US" b="1" u="sng" dirty="0"/>
              <a:t>BELMONT principle —RESPECT FOR PERSONS</a:t>
            </a:r>
            <a:r>
              <a:rPr lang="en-US" b="1" i="0" u="sng" dirty="0"/>
              <a: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Informed consent will be appropriately documented or appropriately waived.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6. When appropriate, the research plan makes adequate provision for monitoring the data collected to ensure the safety of subjects such as a </a:t>
            </a:r>
            <a:r>
              <a:rPr lang="en-US" b="1" i="0" u="sng" dirty="0"/>
              <a:t>SAFETY AND MONITORING PLAN,  Data Monitoring Plan or use of a DSMB (Data Safety Monitoring Board--  which represents the Belmont principle of Beneficence.</a:t>
            </a:r>
            <a:endParaRPr lang="en-US" dirty="0"/>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11</a:t>
            </a:fld>
            <a:endParaRPr lang="en-US"/>
          </a:p>
        </p:txBody>
      </p:sp>
    </p:spTree>
    <p:extLst>
      <p:ext uri="{BB962C8B-B14F-4D97-AF65-F5344CB8AC3E}">
        <p14:creationId xmlns:p14="http://schemas.microsoft.com/office/powerpoint/2010/main" val="3877581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More criteria.</a:t>
            </a:r>
          </a:p>
          <a:p>
            <a:endParaRPr lang="en-US" dirty="0"/>
          </a:p>
          <a:p>
            <a:r>
              <a:rPr lang="en-US" dirty="0"/>
              <a:t>7. When appropriate there are adequate provisions to the protect privacy and confidentiality  Belmont principle of Respect for Persons</a:t>
            </a:r>
          </a:p>
          <a:p>
            <a:endParaRPr lang="en-US" dirty="0"/>
          </a:p>
          <a:p>
            <a:r>
              <a:rPr lang="en-US" dirty="0"/>
              <a:t>8. For purposes of conducting the limited IRB review, the IRB will review the listed determinants on this slide.  We will talk about Broad consent a bit more later. </a:t>
            </a:r>
            <a:r>
              <a:rPr lang="en-US" b="0" i="0" dirty="0">
                <a:solidFill>
                  <a:srgbClr val="202124"/>
                </a:solidFill>
                <a:effectLst/>
                <a:latin typeface="Roboto" panose="02000000000000000000" pitchFamily="2" charset="0"/>
              </a:rPr>
              <a:t>Limited IRB review is </a:t>
            </a:r>
            <a:r>
              <a:rPr lang="en-US" b="1" i="0" dirty="0">
                <a:solidFill>
                  <a:srgbClr val="202124"/>
                </a:solidFill>
                <a:effectLst/>
                <a:latin typeface="Roboto" panose="02000000000000000000" pitchFamily="2" charset="0"/>
              </a:rPr>
              <a:t>a process that is required only for certain exemptions</a:t>
            </a:r>
            <a:r>
              <a:rPr lang="en-US" b="0" i="0" dirty="0">
                <a:solidFill>
                  <a:srgbClr val="202124"/>
                </a:solidFill>
                <a:effectLst/>
                <a:latin typeface="Roboto" panose="02000000000000000000" pitchFamily="2" charset="0"/>
              </a:rPr>
              <a:t>, and does not require an IRB to consider all of the IRB approval criteria. In limited IRB review, the IRB must determine that certain conditions, which are specified in the regulations, are met.  And, again, the conditions are listed in this slice. </a:t>
            </a:r>
          </a:p>
          <a:p>
            <a:endParaRPr lang="en-US" b="0" i="0" dirty="0">
              <a:solidFill>
                <a:srgbClr val="202124"/>
              </a:solidFill>
              <a:effectLst/>
              <a:latin typeface="Roboto" panose="02000000000000000000" pitchFamily="2" charset="0"/>
            </a:endParaRPr>
          </a:p>
          <a:p>
            <a:r>
              <a:rPr lang="en-US" b="0" i="0" dirty="0">
                <a:solidFill>
                  <a:srgbClr val="202124"/>
                </a:solidFill>
                <a:effectLst/>
                <a:latin typeface="Roboto" panose="02000000000000000000" pitchFamily="2" charset="0"/>
              </a:rPr>
              <a:t>9. Additional safeguards have been included in the study to protect the rights and welfare of vulnerable subjects.  For example,  what additional protections will be put into place if children are included in the study.  That protection might be that older children are subjects in the first part of the study, then the inclusion of younger and then younger and then younger subjects are included as time shows that the drug is safe for use in the older previous group. </a:t>
            </a:r>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12</a:t>
            </a:fld>
            <a:endParaRPr lang="en-US"/>
          </a:p>
        </p:txBody>
      </p:sp>
    </p:spTree>
    <p:extLst>
      <p:ext uri="{BB962C8B-B14F-4D97-AF65-F5344CB8AC3E}">
        <p14:creationId xmlns:p14="http://schemas.microsoft.com/office/powerpoint/2010/main" val="1838786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Along with the revised common rule in 2018—that went into effect in 2020) also came sweeping reform regarding IRB review.  Prior to this revision, a study that had multiple sites would have multiple IRB reviews (each site would have to get their own IRB approval).  In that 2018 reform, all studies receiving federal funding are required to have single IRB review.  This review may be at one university or institution, or the single site review may occur at a commercial IRB like Western IRB or </a:t>
            </a:r>
            <a:r>
              <a:rPr lang="en-US" dirty="0" err="1"/>
              <a:t>Schulmann</a:t>
            </a:r>
            <a:r>
              <a:rPr lang="en-US" dirty="0"/>
              <a:t> (those are two common commercial IRB’s).</a:t>
            </a:r>
          </a:p>
          <a:p>
            <a:endParaRPr lang="en-US" dirty="0"/>
          </a:p>
          <a:p>
            <a:r>
              <a:rPr lang="en-US" dirty="0"/>
              <a:t>So let’s review he key points of local vs non-local IRB review---READ the Slide. </a:t>
            </a: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13</a:t>
            </a:fld>
            <a:endParaRPr lang="en-US"/>
          </a:p>
        </p:txBody>
      </p:sp>
    </p:spTree>
    <p:extLst>
      <p:ext uri="{BB962C8B-B14F-4D97-AF65-F5344CB8AC3E}">
        <p14:creationId xmlns:p14="http://schemas.microsoft.com/office/powerpoint/2010/main" val="3682335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occurs when a study has a transfer of IRB oversight?  Read the slide. </a:t>
            </a:r>
          </a:p>
        </p:txBody>
      </p:sp>
      <p:sp>
        <p:nvSpPr>
          <p:cNvPr id="4" name="Slide Number Placeholder 3"/>
          <p:cNvSpPr>
            <a:spLocks noGrp="1"/>
          </p:cNvSpPr>
          <p:nvPr>
            <p:ph type="sldNum" sz="quarter" idx="5"/>
          </p:nvPr>
        </p:nvSpPr>
        <p:spPr/>
        <p:txBody>
          <a:bodyPr/>
          <a:lstStyle/>
          <a:p>
            <a:fld id="{223F5900-ABCB-44F8-9292-1CFF0B6FB6D1}" type="slidenum">
              <a:rPr lang="en-US" smtClean="0"/>
              <a:t>14</a:t>
            </a:fld>
            <a:endParaRPr lang="en-US"/>
          </a:p>
        </p:txBody>
      </p:sp>
    </p:spTree>
    <p:extLst>
      <p:ext uri="{BB962C8B-B14F-4D97-AF65-F5344CB8AC3E}">
        <p14:creationId xmlns:p14="http://schemas.microsoft.com/office/powerpoint/2010/main" val="1312190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an IRB’s authority?  An IRB can approve, request changes in an application (sometimes these are referred to as corrective actions or provisos).  Or the study can be disapproved.  </a:t>
            </a:r>
          </a:p>
          <a:p>
            <a:endParaRPr lang="en-US" dirty="0"/>
          </a:p>
          <a:p>
            <a:r>
              <a:rPr lang="en-US" dirty="0"/>
              <a:t>A study can undergo the scrutiny of institutional officials after approved by an IRB.  An institutional official can disapprove a study if the IRB approves it (let’s say the PI is under reprimand for some kind of misconduct).  However, if an IRB disapproves a study, an institutional official can not reverse that decision and approve it.  This may be a test question on the exam. </a:t>
            </a:r>
          </a:p>
        </p:txBody>
      </p:sp>
      <p:sp>
        <p:nvSpPr>
          <p:cNvPr id="4" name="Slide Number Placeholder 3"/>
          <p:cNvSpPr>
            <a:spLocks noGrp="1"/>
          </p:cNvSpPr>
          <p:nvPr>
            <p:ph type="sldNum" sz="quarter" idx="5"/>
          </p:nvPr>
        </p:nvSpPr>
        <p:spPr/>
        <p:txBody>
          <a:bodyPr/>
          <a:lstStyle/>
          <a:p>
            <a:fld id="{223F5900-ABCB-44F8-9292-1CFF0B6FB6D1}" type="slidenum">
              <a:rPr lang="en-US" smtClean="0"/>
              <a:t>15</a:t>
            </a:fld>
            <a:endParaRPr lang="en-US"/>
          </a:p>
        </p:txBody>
      </p:sp>
    </p:spTree>
    <p:extLst>
      <p:ext uri="{BB962C8B-B14F-4D97-AF65-F5344CB8AC3E}">
        <p14:creationId xmlns:p14="http://schemas.microsoft.com/office/powerpoint/2010/main" val="2345102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Arial Black" panose="020B0A04020102020204" pitchFamily="34" charset="0"/>
              </a:rPr>
              <a:t>Let’s talk about IRB communication.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Arial Black" panose="020B0A04020102020204" pitchFamily="34" charset="0"/>
              </a:rPr>
              <a:t>An IRB must notify investigators and the institution in writing of its decision to approve or disapprove the proposed research activity, or of modifications required to secure IRB approval of the research activity. If the IRB decides to disapprove a research activity, it will include in its written notification a statement of the reasons for its decision and give the investigator an opportunity to respond in person or in writing.  This communication is in the form of “outcome letters”.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Arial Black" panose="020B0A04020102020204" pitchFamily="34" charset="0"/>
              </a:rPr>
              <a:t>If an IRB disapproves a study, the outcome letter should state the reasons.  The investigator could appeal but the IRB has the ultimate decision. </a:t>
            </a:r>
            <a:endParaRPr lang="en-US" dirty="0">
              <a:latin typeface="Arial Black" panose="020B0A0402010202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16</a:t>
            </a:fld>
            <a:endParaRPr lang="en-US"/>
          </a:p>
        </p:txBody>
      </p:sp>
    </p:spTree>
    <p:extLst>
      <p:ext uri="{BB962C8B-B14F-4D97-AF65-F5344CB8AC3E}">
        <p14:creationId xmlns:p14="http://schemas.microsoft.com/office/powerpoint/2010/main" val="1458164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Arial Black" panose="020B0A04020102020204" pitchFamily="34" charset="0"/>
              </a:rPr>
              <a:t>An IRB has the authority to suspend or terminate approval of research that is not being conducted in accordance with the IRB’s requirements or that has been associated with unexpected serious harm to subjects.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Arial Black" panose="020B0A04020102020204" pitchFamily="34" charset="0"/>
              </a:rPr>
              <a:t>Any suspension or termination of approval shall include a statement of the reasons for the IRB’s action and shall be reported promptly to the investigator, appropriate institutional officials, and the department or agency head, such as the funder like NIH, Department of Defense, etc. </a:t>
            </a:r>
            <a:endParaRPr lang="en-US" dirty="0">
              <a:latin typeface="Arial Black" panose="020B0A0402010202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17</a:t>
            </a:fld>
            <a:endParaRPr lang="en-US"/>
          </a:p>
        </p:txBody>
      </p:sp>
    </p:spTree>
    <p:extLst>
      <p:ext uri="{BB962C8B-B14F-4D97-AF65-F5344CB8AC3E}">
        <p14:creationId xmlns:p14="http://schemas.microsoft.com/office/powerpoint/2010/main" val="3533587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0" i="0" dirty="0">
              <a:effectLst/>
              <a:latin typeface="Arial Black" panose="020B0A04020102020204" pitchFamily="34" charset="0"/>
            </a:endParaRPr>
          </a:p>
          <a:p>
            <a:pPr marL="0" indent="0">
              <a:buNone/>
            </a:pPr>
            <a:r>
              <a:rPr lang="en-US" b="0" i="0" dirty="0">
                <a:effectLst/>
                <a:latin typeface="Arial Black" panose="020B0A04020102020204" pitchFamily="34" charset="0"/>
              </a:rPr>
              <a:t>The IRB has to keep massive amounts of records.  </a:t>
            </a:r>
          </a:p>
          <a:p>
            <a:pPr marL="0" indent="0">
              <a:buNone/>
            </a:pPr>
            <a:r>
              <a:rPr lang="en-US" b="0" i="0" dirty="0">
                <a:effectLst/>
                <a:latin typeface="Arial Black" panose="020B0A04020102020204" pitchFamily="34" charset="0"/>
              </a:rPr>
              <a:t>(1) Copies of all research proposals reviewed, scientific evaluations, if any, that accompany the proposals, approved sample consent documents, progress reports submitted by investigators, and reports of injuries to subjects.</a:t>
            </a:r>
          </a:p>
          <a:p>
            <a:pPr marL="0" indent="0">
              <a:buNone/>
            </a:pPr>
            <a:r>
              <a:rPr lang="en-US" b="0" i="0" dirty="0">
                <a:effectLst/>
                <a:latin typeface="Arial Black" panose="020B0A04020102020204" pitchFamily="34" charset="0"/>
              </a:rPr>
              <a:t>(2) Minutes of IRB meetings which shall be in sufficient detail to show attendance at the meetings; actions taken by the IRB; the vote on these actions including the number of members voting for, against, and abstaining; the basis for requiring changes in or disapproving research; and a written summary of the discussion of controversial issues and their resolution.</a:t>
            </a:r>
          </a:p>
          <a:p>
            <a:pPr marL="0" indent="0">
              <a:buNone/>
            </a:pPr>
            <a:r>
              <a:rPr lang="en-US" b="0" i="0" dirty="0">
                <a:effectLst/>
                <a:latin typeface="Arial Black" panose="020B0A04020102020204" pitchFamily="34" charset="0"/>
              </a:rPr>
              <a:t>(3) Records of continuing review activities.</a:t>
            </a:r>
          </a:p>
          <a:p>
            <a:pPr marL="0" indent="0">
              <a:buNone/>
            </a:pPr>
            <a:r>
              <a:rPr lang="en-US" b="0" i="0" dirty="0">
                <a:effectLst/>
                <a:latin typeface="Arial Black" panose="020B0A04020102020204" pitchFamily="34" charset="0"/>
              </a:rPr>
              <a:t>(4) Copies of all correspondence between the IRB and the investigators.</a:t>
            </a: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18</a:t>
            </a:fld>
            <a:endParaRPr lang="en-US"/>
          </a:p>
        </p:txBody>
      </p:sp>
    </p:spTree>
    <p:extLst>
      <p:ext uri="{BB962C8B-B14F-4D97-AF65-F5344CB8AC3E}">
        <p14:creationId xmlns:p14="http://schemas.microsoft.com/office/powerpoint/2010/main" val="271870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0" i="0" dirty="0">
              <a:effectLst/>
              <a:latin typeface="Arial Black" panose="020B0A04020102020204" pitchFamily="34" charset="0"/>
            </a:endParaRPr>
          </a:p>
          <a:p>
            <a:pPr marL="0" indent="0">
              <a:buNone/>
            </a:pPr>
            <a:r>
              <a:rPr lang="en-US" b="0" i="0" dirty="0">
                <a:effectLst/>
                <a:latin typeface="Arial Black" panose="020B0A04020102020204" pitchFamily="34" charset="0"/>
              </a:rPr>
              <a:t>More records that the IRB must keep: </a:t>
            </a:r>
          </a:p>
          <a:p>
            <a:pPr marL="0" indent="0">
              <a:buNone/>
            </a:pPr>
            <a:r>
              <a:rPr lang="en-US" b="0" i="0" dirty="0">
                <a:effectLst/>
                <a:latin typeface="Arial Black" panose="020B0A04020102020204" pitchFamily="34" charset="0"/>
              </a:rPr>
              <a:t>(5) A list of IRB members identified by name; earned degrees; representative capacity; indications of experience such as board certifications, licenses, etc., sufficient to describe each member's chief anticipated contributions to IRB deliberations; and any employment or other relationship between each member and the institution; for example: full-time employee, part-time employee, a member of governing panel or board, stockholder, paid or unpaid consultant.</a:t>
            </a:r>
            <a:endParaRPr lang="en-US" dirty="0">
              <a:latin typeface="Arial Black" panose="020B0A04020102020204" pitchFamily="34" charset="0"/>
            </a:endParaRPr>
          </a:p>
          <a:p>
            <a:pPr marL="0" indent="0">
              <a:buNone/>
            </a:pPr>
            <a:endParaRPr lang="en-US" b="0" i="0" dirty="0">
              <a:effectLst/>
              <a:latin typeface="Arial Black" panose="020B0A04020102020204" pitchFamily="34" charset="0"/>
            </a:endParaRPr>
          </a:p>
          <a:p>
            <a:pPr marL="0" indent="0">
              <a:buNone/>
            </a:pPr>
            <a:r>
              <a:rPr lang="en-US" b="0" i="0" dirty="0">
                <a:effectLst/>
                <a:latin typeface="Arial Black" panose="020B0A04020102020204" pitchFamily="34" charset="0"/>
              </a:rPr>
              <a:t>(6) Written procedures for the IRB----so Standard Operating Procedures.</a:t>
            </a:r>
          </a:p>
          <a:p>
            <a:pPr marL="0" indent="0">
              <a:buNone/>
            </a:pPr>
            <a:endParaRPr lang="en-US" b="0" i="0" dirty="0">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effectLst/>
                <a:latin typeface="Arial Black" panose="020B0A04020102020204" pitchFamily="34" charset="0"/>
              </a:rPr>
              <a:t>7. Statements of significant new findings provided to subjects---such as adverse event notifications and reconsenting as a result of notification of adverse event notification. </a:t>
            </a:r>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19</a:t>
            </a:fld>
            <a:endParaRPr lang="en-US"/>
          </a:p>
        </p:txBody>
      </p:sp>
    </p:spTree>
    <p:extLst>
      <p:ext uri="{BB962C8B-B14F-4D97-AF65-F5344CB8AC3E}">
        <p14:creationId xmlns:p14="http://schemas.microsoft.com/office/powerpoint/2010/main" val="574506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0" i="0" dirty="0">
                <a:effectLst/>
                <a:latin typeface="Arial Black" panose="020B0A04020102020204" pitchFamily="34" charset="0"/>
              </a:rPr>
              <a:t>More Record keeping: </a:t>
            </a:r>
          </a:p>
          <a:p>
            <a:pPr marL="0" indent="0">
              <a:buNone/>
            </a:pPr>
            <a:endParaRPr lang="en-US" b="0" i="0" dirty="0">
              <a:effectLst/>
              <a:latin typeface="Arial Black" panose="020B0A04020102020204" pitchFamily="34" charset="0"/>
            </a:endParaRPr>
          </a:p>
          <a:p>
            <a:pPr marL="0" indent="0">
              <a:buNone/>
            </a:pPr>
            <a:r>
              <a:rPr lang="en-US" b="0" i="0" dirty="0">
                <a:effectLst/>
                <a:latin typeface="Arial Black" panose="020B0A04020102020204" pitchFamily="34" charset="0"/>
              </a:rPr>
              <a:t>The records ( this is a requirement by the federal regulations) shall be retained for at least 3 years after completion of the research. </a:t>
            </a:r>
          </a:p>
          <a:p>
            <a:pPr marL="0" indent="0">
              <a:buNone/>
            </a:pPr>
            <a:r>
              <a:rPr lang="en-US" b="0" i="0" dirty="0">
                <a:effectLst/>
                <a:latin typeface="Arial Black" panose="020B0A04020102020204" pitchFamily="34" charset="0"/>
              </a:rPr>
              <a:t> Those records shall be accessible for inspection and copying by authorized representatives such as the Food and Drug Administration.  And they do ask for those during an </a:t>
            </a:r>
            <a:r>
              <a:rPr lang="en-US" b="0" i="0" dirty="0" err="1">
                <a:effectLst/>
                <a:latin typeface="Arial Black" panose="020B0A04020102020204" pitchFamily="34" charset="0"/>
              </a:rPr>
              <a:t>audie</a:t>
            </a:r>
            <a:r>
              <a:rPr lang="en-US" b="0" i="0" dirty="0">
                <a:effectLst/>
                <a:latin typeface="Arial Black" panose="020B0A04020102020204" pitchFamily="34" charset="0"/>
              </a:rPr>
              <a:t>.</a:t>
            </a:r>
          </a:p>
          <a:p>
            <a:pPr marL="0" indent="0">
              <a:buNone/>
            </a:pPr>
            <a:r>
              <a:rPr lang="en-US" b="0" i="0" dirty="0">
                <a:effectLst/>
                <a:latin typeface="Arial Black" panose="020B0A04020102020204" pitchFamily="34" charset="0"/>
              </a:rPr>
              <a:t>(c) The Food and Drug Administration may refuse to consider a clinical investigation if the institution or the IRB that reviewed the investigation refuses to allow an inspection under this section.</a:t>
            </a: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20</a:t>
            </a:fld>
            <a:endParaRPr lang="en-US"/>
          </a:p>
        </p:txBody>
      </p:sp>
    </p:spTree>
    <p:extLst>
      <p:ext uri="{BB962C8B-B14F-4D97-AF65-F5344CB8AC3E}">
        <p14:creationId xmlns:p14="http://schemas.microsoft.com/office/powerpoint/2010/main" val="357708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latin typeface="Arial Black" panose="020B0A04020102020204" pitchFamily="34" charset="0"/>
              </a:rPr>
              <a:t>The </a:t>
            </a:r>
            <a:r>
              <a:rPr lang="en-US" sz="1200" b="0" i="0" dirty="0">
                <a:solidFill>
                  <a:schemeClr val="tx1"/>
                </a:solidFill>
                <a:latin typeface="Arial Black" panose="020B0A04020102020204" pitchFamily="34" charset="0"/>
                <a:hlinkClick r:id="rId3">
                  <a:extLst>
                    <a:ext uri="{A12FA001-AC4F-418D-AE19-62706E023703}">
                      <ahyp:hlinkClr xmlns:ahyp="http://schemas.microsoft.com/office/drawing/2018/hyperlinkcolor" val="tx"/>
                    </a:ext>
                  </a:extLst>
                </a:hlinkClick>
              </a:rPr>
              <a:t>National Research Act</a:t>
            </a:r>
            <a:r>
              <a:rPr lang="en-US" sz="1200" b="0" i="0" dirty="0">
                <a:solidFill>
                  <a:schemeClr val="tx1"/>
                </a:solidFill>
                <a:latin typeface="Arial Black" panose="020B0A04020102020204" pitchFamily="34" charset="0"/>
              </a:rPr>
              <a:t> was passed by Congress in 1974 after the unethical U.S. Public Health Service Syphilis Study at Tuskegee ended.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latin typeface="Arial Black" panose="020B0A04020102020204" pitchFamily="34" charset="0"/>
              </a:rPr>
              <a:t>It also created the National Commission for the Protection of Human Subjects of Biomedical and Behavioral Research. </a:t>
            </a:r>
            <a:endParaRPr lang="en-US" sz="1200"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latin typeface="Arial Black" panose="020B0A04020102020204" pitchFamily="34" charset="0"/>
              </a:rPr>
              <a:t>The Commission was tasked in identifying the basic ethical principles that should underlie the conduct of biomedical and behavioral research involving human subjects and it was tasked to develop guidelines to assure that such research is conducted in accordance with those principles.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latin typeface="Arial Black" panose="020B0A04020102020204" pitchFamily="34" charset="0"/>
              </a:rPr>
              <a:t>The Commission </a:t>
            </a:r>
            <a:r>
              <a:rPr lang="en-US" sz="1200" b="0" i="0" dirty="0">
                <a:solidFill>
                  <a:schemeClr val="tx1"/>
                </a:solidFill>
                <a:latin typeface="Arial Black" panose="020B0A04020102020204" pitchFamily="34" charset="0"/>
              </a:rPr>
              <a:t>published </a:t>
            </a:r>
            <a:r>
              <a:rPr lang="en-US" sz="1200" b="0" i="0" dirty="0">
                <a:solidFill>
                  <a:schemeClr val="tx1"/>
                </a:solidFill>
                <a:latin typeface="Arial Black" panose="020B0A04020102020204" pitchFamily="34" charset="0"/>
                <a:hlinkClick r:id="rId4">
                  <a:extLst>
                    <a:ext uri="{A12FA001-AC4F-418D-AE19-62706E023703}">
                      <ahyp:hlinkClr xmlns:ahyp="http://schemas.microsoft.com/office/drawing/2018/hyperlinkcolor" val="tx"/>
                    </a:ext>
                  </a:extLst>
                </a:hlinkClick>
              </a:rPr>
              <a:t>The Belmont Report</a:t>
            </a:r>
            <a:r>
              <a:rPr lang="en-US" sz="1200" b="0" i="0" dirty="0">
                <a:solidFill>
                  <a:schemeClr val="tx1"/>
                </a:solidFill>
                <a:latin typeface="Arial Black" panose="020B0A04020102020204" pitchFamily="34" charset="0"/>
              </a:rPr>
              <a:t> in </a:t>
            </a:r>
            <a:r>
              <a:rPr lang="en-US" sz="1200" b="0" i="0" dirty="0">
                <a:latin typeface="Arial Black" panose="020B0A04020102020204" pitchFamily="34" charset="0"/>
              </a:rPr>
              <a:t>1978, which sets forth basic ethical principles for the conduct of research involving human subjects. Those principles, respect for persons, beneficence, and justice.</a:t>
            </a:r>
            <a:endParaRPr lang="en-US" sz="1200"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Arial Black" panose="020B0A0402010202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3</a:t>
            </a:fld>
            <a:endParaRPr lang="en-US"/>
          </a:p>
        </p:txBody>
      </p:sp>
    </p:spTree>
    <p:extLst>
      <p:ext uri="{BB962C8B-B14F-4D97-AF65-F5344CB8AC3E}">
        <p14:creationId xmlns:p14="http://schemas.microsoft.com/office/powerpoint/2010/main" val="34209422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kinds of review for Human Subjects research:  Exempt, Expedited, and Full committee or full board review. </a:t>
            </a:r>
          </a:p>
        </p:txBody>
      </p:sp>
      <p:sp>
        <p:nvSpPr>
          <p:cNvPr id="4" name="Slide Number Placeholder 3"/>
          <p:cNvSpPr>
            <a:spLocks noGrp="1"/>
          </p:cNvSpPr>
          <p:nvPr>
            <p:ph type="sldNum" sz="quarter" idx="5"/>
          </p:nvPr>
        </p:nvSpPr>
        <p:spPr/>
        <p:txBody>
          <a:bodyPr/>
          <a:lstStyle/>
          <a:p>
            <a:fld id="{223F5900-ABCB-44F8-9292-1CFF0B6FB6D1}" type="slidenum">
              <a:rPr lang="en-US" smtClean="0"/>
              <a:t>21</a:t>
            </a:fld>
            <a:endParaRPr lang="en-US"/>
          </a:p>
        </p:txBody>
      </p:sp>
    </p:spTree>
    <p:extLst>
      <p:ext uri="{BB962C8B-B14F-4D97-AF65-F5344CB8AC3E}">
        <p14:creationId xmlns:p14="http://schemas.microsoft.com/office/powerpoint/2010/main" val="24887538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90000"/>
              </a:lnSpc>
              <a:buNone/>
            </a:pPr>
            <a:r>
              <a:rPr lang="en-US" sz="1200" b="0" i="0" dirty="0">
                <a:effectLst/>
                <a:latin typeface="Arial Black" panose="020B0A04020102020204" pitchFamily="34" charset="0"/>
              </a:rPr>
              <a:t>How is the review category determined? </a:t>
            </a:r>
          </a:p>
          <a:p>
            <a:pPr marL="0" indent="0">
              <a:lnSpc>
                <a:spcPct val="90000"/>
              </a:lnSpc>
              <a:buNone/>
            </a:pPr>
            <a:endParaRPr lang="en-US" sz="1200" b="0" i="0" dirty="0">
              <a:effectLst/>
              <a:latin typeface="Arial Black" panose="020B0A04020102020204" pitchFamily="34" charset="0"/>
            </a:endParaRPr>
          </a:p>
          <a:p>
            <a:pPr marL="0" indent="0">
              <a:lnSpc>
                <a:spcPct val="90000"/>
              </a:lnSpc>
              <a:buNone/>
            </a:pPr>
            <a:r>
              <a:rPr lang="en-US" sz="1200" b="0" i="0" dirty="0">
                <a:effectLst/>
                <a:latin typeface="Arial Black" panose="020B0A04020102020204" pitchFamily="34" charset="0"/>
              </a:rPr>
              <a:t>The determination of review status is usually made by an institution’s Human Research Protection Program (HRPP) or IRB office. </a:t>
            </a:r>
          </a:p>
          <a:p>
            <a:pPr marL="0" indent="0">
              <a:lnSpc>
                <a:spcPct val="90000"/>
              </a:lnSpc>
              <a:buNone/>
            </a:pPr>
            <a:endParaRPr lang="en-US" sz="1200" dirty="0">
              <a:latin typeface="Arial Black" panose="020B0A04020102020204" pitchFamily="34" charset="0"/>
            </a:endParaRPr>
          </a:p>
          <a:p>
            <a:pPr marL="0" indent="0">
              <a:lnSpc>
                <a:spcPct val="90000"/>
              </a:lnSpc>
              <a:buNone/>
            </a:pPr>
            <a:r>
              <a:rPr lang="en-US" sz="1200" b="0" i="0" dirty="0">
                <a:effectLst/>
                <a:latin typeface="Arial Black" panose="020B0A04020102020204" pitchFamily="34" charset="0"/>
              </a:rPr>
              <a:t>In addition to applying the Common Rule’s basic protections for human subjects in research, the HRPP or IRB office also may ensure that the activity aligns with institutional policies, ethical guidelines, and other regulations and policies that might be relevant.</a:t>
            </a: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22</a:t>
            </a:fld>
            <a:endParaRPr lang="en-US"/>
          </a:p>
        </p:txBody>
      </p:sp>
    </p:spTree>
    <p:extLst>
      <p:ext uri="{BB962C8B-B14F-4D97-AF65-F5344CB8AC3E}">
        <p14:creationId xmlns:p14="http://schemas.microsoft.com/office/powerpoint/2010/main" val="5064940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90000"/>
              </a:lnSpc>
              <a:buNone/>
            </a:pPr>
            <a:r>
              <a:rPr lang="en-US" b="0" i="0" dirty="0">
                <a:effectLst/>
                <a:latin typeface="Arial Black" panose="020B0A04020102020204" pitchFamily="34" charset="0"/>
              </a:rPr>
              <a:t>To determine the review status of human subjects research, the reviewer must ask the following three questions, </a:t>
            </a:r>
            <a:r>
              <a:rPr lang="en-US" b="1" i="0" dirty="0">
                <a:effectLst/>
                <a:latin typeface="Arial Black" panose="020B0A04020102020204" pitchFamily="34" charset="0"/>
              </a:rPr>
              <a:t>in this order</a:t>
            </a:r>
            <a:r>
              <a:rPr lang="en-US" b="0" i="0" dirty="0">
                <a:effectLst/>
                <a:latin typeface="Arial Black" panose="020B0A04020102020204" pitchFamily="34" charset="0"/>
              </a:rPr>
              <a:t>:</a:t>
            </a:r>
          </a:p>
          <a:p>
            <a:pPr marL="0" indent="0">
              <a:lnSpc>
                <a:spcPct val="90000"/>
              </a:lnSpc>
              <a:buNone/>
            </a:pPr>
            <a:endParaRPr lang="en-US" b="0" i="0" dirty="0">
              <a:effectLst/>
              <a:latin typeface="Arial Black" panose="020B0A04020102020204" pitchFamily="34" charset="0"/>
            </a:endParaRPr>
          </a:p>
          <a:p>
            <a:pPr>
              <a:lnSpc>
                <a:spcPct val="90000"/>
              </a:lnSpc>
              <a:buFont typeface="+mj-lt"/>
              <a:buAutoNum type="arabicPeriod"/>
            </a:pPr>
            <a:r>
              <a:rPr lang="en-US" b="0" i="0" dirty="0">
                <a:effectLst/>
                <a:latin typeface="Arial Black" panose="020B0A04020102020204" pitchFamily="34" charset="0"/>
              </a:rPr>
              <a:t>Is the activity research according to the regulations?  Does it meet the OHRP and / or FDA definitions for research.  Make sure you know those definitions.  </a:t>
            </a:r>
          </a:p>
          <a:p>
            <a:pPr>
              <a:lnSpc>
                <a:spcPct val="90000"/>
              </a:lnSpc>
              <a:buFont typeface="+mj-lt"/>
              <a:buAutoNum type="arabicPeriod"/>
            </a:pPr>
            <a:r>
              <a:rPr lang="en-US" b="0" i="0" dirty="0">
                <a:effectLst/>
                <a:latin typeface="Arial Black" panose="020B0A04020102020204" pitchFamily="34" charset="0"/>
              </a:rPr>
              <a:t>Does the research involve human subjects based on the definitions in the regulations?  Make sure you know the definition of Human Subjects---both OHRP and </a:t>
            </a:r>
            <a:r>
              <a:rPr lang="en-US" b="0" i="0" dirty="0" err="1">
                <a:effectLst/>
                <a:latin typeface="Arial Black" panose="020B0A04020102020204" pitchFamily="34" charset="0"/>
              </a:rPr>
              <a:t>Fda</a:t>
            </a:r>
            <a:r>
              <a:rPr lang="en-US" b="0" i="0" dirty="0">
                <a:effectLst/>
                <a:latin typeface="Arial Black" panose="020B0A04020102020204" pitchFamily="34" charset="0"/>
              </a:rPr>
              <a:t>.</a:t>
            </a:r>
          </a:p>
          <a:p>
            <a:pPr>
              <a:lnSpc>
                <a:spcPct val="90000"/>
              </a:lnSpc>
              <a:buFont typeface="+mj-lt"/>
              <a:buAutoNum type="arabicPeriod"/>
            </a:pPr>
            <a:r>
              <a:rPr lang="en-US" b="0" i="0" dirty="0">
                <a:effectLst/>
                <a:latin typeface="Arial Black" panose="020B0A04020102020204" pitchFamily="34" charset="0"/>
              </a:rPr>
              <a:t>Is the human subjects research exempt?  We will go over the exempt regulations later. </a:t>
            </a: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23</a:t>
            </a:fld>
            <a:endParaRPr lang="en-US"/>
          </a:p>
        </p:txBody>
      </p:sp>
    </p:spTree>
    <p:extLst>
      <p:ext uri="{BB962C8B-B14F-4D97-AF65-F5344CB8AC3E}">
        <p14:creationId xmlns:p14="http://schemas.microsoft.com/office/powerpoint/2010/main" val="4157955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say you were asked to participate in a  marketing survey about a product.  That is not research to provide generalizable information. </a:t>
            </a:r>
          </a:p>
        </p:txBody>
      </p:sp>
      <p:sp>
        <p:nvSpPr>
          <p:cNvPr id="4" name="Slide Number Placeholder 3"/>
          <p:cNvSpPr>
            <a:spLocks noGrp="1"/>
          </p:cNvSpPr>
          <p:nvPr>
            <p:ph type="sldNum" sz="quarter" idx="5"/>
          </p:nvPr>
        </p:nvSpPr>
        <p:spPr/>
        <p:txBody>
          <a:bodyPr/>
          <a:lstStyle/>
          <a:p>
            <a:fld id="{223F5900-ABCB-44F8-9292-1CFF0B6FB6D1}" type="slidenum">
              <a:rPr lang="en-US" smtClean="0"/>
              <a:t>26</a:t>
            </a:fld>
            <a:endParaRPr lang="en-US"/>
          </a:p>
        </p:txBody>
      </p:sp>
    </p:spTree>
    <p:extLst>
      <p:ext uri="{BB962C8B-B14F-4D97-AF65-F5344CB8AC3E}">
        <p14:creationId xmlns:p14="http://schemas.microsoft.com/office/powerpoint/2010/main" val="1547341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Read the answer.</a:t>
            </a:r>
          </a:p>
          <a:p>
            <a:endParaRPr lang="en-US" dirty="0"/>
          </a:p>
          <a:p>
            <a:r>
              <a:rPr lang="en-US" dirty="0"/>
              <a:t>Remember as we said earlier.  An institution has the option to require or not that all research conducted at that site follow OHRP regulations---whether it is federally funded or not. </a:t>
            </a:r>
          </a:p>
        </p:txBody>
      </p:sp>
      <p:sp>
        <p:nvSpPr>
          <p:cNvPr id="4" name="Slide Number Placeholder 3"/>
          <p:cNvSpPr>
            <a:spLocks noGrp="1"/>
          </p:cNvSpPr>
          <p:nvPr>
            <p:ph type="sldNum" sz="quarter" idx="5"/>
          </p:nvPr>
        </p:nvSpPr>
        <p:spPr/>
        <p:txBody>
          <a:bodyPr/>
          <a:lstStyle/>
          <a:p>
            <a:fld id="{223F5900-ABCB-44F8-9292-1CFF0B6FB6D1}" type="slidenum">
              <a:rPr lang="en-US" smtClean="0"/>
              <a:t>28</a:t>
            </a:fld>
            <a:endParaRPr lang="en-US"/>
          </a:p>
        </p:txBody>
      </p:sp>
    </p:spTree>
    <p:extLst>
      <p:ext uri="{BB962C8B-B14F-4D97-AF65-F5344CB8AC3E}">
        <p14:creationId xmlns:p14="http://schemas.microsoft.com/office/powerpoint/2010/main" val="13439027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answer. </a:t>
            </a:r>
          </a:p>
        </p:txBody>
      </p:sp>
      <p:sp>
        <p:nvSpPr>
          <p:cNvPr id="4" name="Slide Number Placeholder 3"/>
          <p:cNvSpPr>
            <a:spLocks noGrp="1"/>
          </p:cNvSpPr>
          <p:nvPr>
            <p:ph type="sldNum" sz="quarter" idx="5"/>
          </p:nvPr>
        </p:nvSpPr>
        <p:spPr/>
        <p:txBody>
          <a:bodyPr/>
          <a:lstStyle/>
          <a:p>
            <a:fld id="{223F5900-ABCB-44F8-9292-1CFF0B6FB6D1}" type="slidenum">
              <a:rPr lang="en-US" smtClean="0"/>
              <a:t>30</a:t>
            </a:fld>
            <a:endParaRPr lang="en-US"/>
          </a:p>
        </p:txBody>
      </p:sp>
    </p:spTree>
    <p:extLst>
      <p:ext uri="{BB962C8B-B14F-4D97-AF65-F5344CB8AC3E}">
        <p14:creationId xmlns:p14="http://schemas.microsoft.com/office/powerpoint/2010/main" val="14534229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types of IRB review:   Exempt, Expedited, and Full Board Review. </a:t>
            </a:r>
          </a:p>
          <a:p>
            <a:endParaRPr lang="en-US" dirty="0"/>
          </a:p>
          <a:p>
            <a:r>
              <a:rPr lang="en-US" dirty="0"/>
              <a:t>What is exempt research? </a:t>
            </a:r>
          </a:p>
          <a:p>
            <a:endParaRPr lang="en-US" dirty="0"/>
          </a:p>
          <a:p>
            <a:pPr fontAlgn="base">
              <a:lnSpc>
                <a:spcPct val="90000"/>
              </a:lnSpc>
              <a:buFont typeface="Wingdings" panose="05000000000000000000" pitchFamily="2" charset="2"/>
              <a:buChar char="q"/>
            </a:pPr>
            <a:r>
              <a:rPr lang="en-US" dirty="0">
                <a:latin typeface="Arial Black" panose="020B0A04020102020204" pitchFamily="34" charset="0"/>
              </a:rPr>
              <a:t>L</a:t>
            </a:r>
            <a:r>
              <a:rPr lang="en-US" b="0" i="0" dirty="0">
                <a:effectLst/>
                <a:latin typeface="Arial Black" panose="020B0A04020102020204" pitchFamily="34" charset="0"/>
              </a:rPr>
              <a:t>ow risk, </a:t>
            </a:r>
            <a:r>
              <a:rPr lang="en-US" dirty="0">
                <a:latin typeface="Arial Black" panose="020B0A04020102020204" pitchFamily="34" charset="0"/>
              </a:rPr>
              <a:t>research activities in which the only involvement of human subjects will be in one or more of the categories defined as exempt research.  We will review those next.</a:t>
            </a:r>
          </a:p>
          <a:p>
            <a:pPr fontAlgn="base">
              <a:lnSpc>
                <a:spcPct val="90000"/>
              </a:lnSpc>
              <a:buFont typeface="Wingdings" panose="05000000000000000000" pitchFamily="2" charset="2"/>
              <a:buChar char="q"/>
            </a:pPr>
            <a:endParaRPr lang="en-US" dirty="0">
              <a:latin typeface="Arial Black" panose="020B0A04020102020204" pitchFamily="34" charset="0"/>
            </a:endParaRPr>
          </a:p>
          <a:p>
            <a:pPr fontAlgn="base">
              <a:lnSpc>
                <a:spcPct val="90000"/>
              </a:lnSpc>
              <a:buFont typeface="Wingdings" panose="05000000000000000000" pitchFamily="2" charset="2"/>
              <a:buChar char="q"/>
            </a:pPr>
            <a:r>
              <a:rPr lang="en-US" dirty="0">
                <a:latin typeface="Arial Black" panose="020B0A04020102020204" pitchFamily="34" charset="0"/>
              </a:rPr>
              <a:t>The determination of an exemption has to be made by someone other than the investigator.  It could be a department chair.  The determination could be a person designated by the IRB (an experienced reviewer).  It could be a sub-committee of the IRB.  The institution will determine the procedures.  Why does it have to be done by someone other than the investigator----because the investigator can’t grade his/her own paper.  A person free from bias must make this determination. </a:t>
            </a:r>
          </a:p>
        </p:txBody>
      </p:sp>
      <p:sp>
        <p:nvSpPr>
          <p:cNvPr id="4" name="Slide Number Placeholder 3"/>
          <p:cNvSpPr>
            <a:spLocks noGrp="1"/>
          </p:cNvSpPr>
          <p:nvPr>
            <p:ph type="sldNum" sz="quarter" idx="5"/>
          </p:nvPr>
        </p:nvSpPr>
        <p:spPr/>
        <p:txBody>
          <a:bodyPr/>
          <a:lstStyle/>
          <a:p>
            <a:fld id="{223F5900-ABCB-44F8-9292-1CFF0B6FB6D1}" type="slidenum">
              <a:rPr lang="en-US" smtClean="0"/>
              <a:t>31</a:t>
            </a:fld>
            <a:endParaRPr lang="en-US"/>
          </a:p>
        </p:txBody>
      </p:sp>
    </p:spTree>
    <p:extLst>
      <p:ext uri="{BB962C8B-B14F-4D97-AF65-F5344CB8AC3E}">
        <p14:creationId xmlns:p14="http://schemas.microsoft.com/office/powerpoint/2010/main" val="38279258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buFont typeface="+mj-lt"/>
              <a:buNone/>
            </a:pPr>
            <a:r>
              <a:rPr lang="en-US" b="0" i="0" dirty="0">
                <a:solidFill>
                  <a:srgbClr val="FFFFFF"/>
                </a:solidFill>
                <a:effectLst/>
                <a:latin typeface="Roboto Condensed" panose="02000000000000000000" pitchFamily="2" charset="0"/>
              </a:rPr>
              <a:t>Exempt does not mean exempt from the federal regulations---it means exempt from IRB further review after the determination of exempt status occurs. </a:t>
            </a:r>
          </a:p>
          <a:p>
            <a:pPr>
              <a:lnSpc>
                <a:spcPct val="90000"/>
              </a:lnSpc>
              <a:buFont typeface="+mj-lt"/>
              <a:buNone/>
            </a:pPr>
            <a:r>
              <a:rPr lang="en-US" b="0" i="0" dirty="0">
                <a:solidFill>
                  <a:srgbClr val="FFFFFF"/>
                </a:solidFill>
                <a:effectLst/>
                <a:latin typeface="Roboto Condensed" panose="02000000000000000000" pitchFamily="2" charset="0"/>
              </a:rPr>
              <a:t>So when may IRB Review be Exempt?  </a:t>
            </a:r>
          </a:p>
          <a:p>
            <a:pPr>
              <a:lnSpc>
                <a:spcPct val="90000"/>
              </a:lnSpc>
              <a:buFont typeface="+mj-lt"/>
              <a:buAutoNum type="alphaLcPeriod"/>
            </a:pPr>
            <a:r>
              <a:rPr lang="en-US" b="0" i="0" dirty="0">
                <a:solidFill>
                  <a:srgbClr val="FFFFFF"/>
                </a:solidFill>
                <a:effectLst/>
                <a:latin typeface="Arial Black" panose="020B0A04020102020204" pitchFamily="34" charset="0"/>
              </a:rPr>
              <a:t>Any investigation which commenced before 7/27/81 (before current regulations)</a:t>
            </a:r>
          </a:p>
          <a:p>
            <a:pPr>
              <a:lnSpc>
                <a:spcPct val="90000"/>
              </a:lnSpc>
              <a:buFont typeface="+mj-lt"/>
              <a:buAutoNum type="alphaLcPeriod"/>
            </a:pPr>
            <a:r>
              <a:rPr lang="en-US" b="0" i="0" dirty="0">
                <a:solidFill>
                  <a:srgbClr val="FFFFFF"/>
                </a:solidFill>
                <a:effectLst/>
                <a:latin typeface="Arial Black" panose="020B0A04020102020204" pitchFamily="34" charset="0"/>
              </a:rPr>
              <a:t>Emergency use of a test article, provided that such emergency use is reported to the IRB within 5 working days. </a:t>
            </a: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32</a:t>
            </a:fld>
            <a:endParaRPr lang="en-US"/>
          </a:p>
        </p:txBody>
      </p:sp>
    </p:spTree>
    <p:extLst>
      <p:ext uri="{BB962C8B-B14F-4D97-AF65-F5344CB8AC3E}">
        <p14:creationId xmlns:p14="http://schemas.microsoft.com/office/powerpoint/2010/main" val="29715889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We are going to read the actual Exempt research regulations now.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The first category.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Research, conducted in established or commonly accepted educational settings, that specifically involves normal educational practices that are not likely to adversely impact students’ opportunity to learn required educational content or the assessment of educators who provide instruction. This includes most research on regular and special education instructional strategies, and research on the effectiveness of or the comparison among instructional techniques, curricula, or classroom management methods.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An example of this kind of research would be an instructor who want to assess the effectiveness of a teaching method which is traditionally used. </a:t>
            </a: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33</a:t>
            </a:fld>
            <a:endParaRPr lang="en-US"/>
          </a:p>
        </p:txBody>
      </p:sp>
    </p:spTree>
    <p:extLst>
      <p:ext uri="{BB962C8B-B14F-4D97-AF65-F5344CB8AC3E}">
        <p14:creationId xmlns:p14="http://schemas.microsoft.com/office/powerpoint/2010/main" val="3349030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a:t>
            </a:r>
          </a:p>
          <a:p>
            <a:endParaRPr lang="en-US" dirty="0"/>
          </a:p>
          <a:p>
            <a:r>
              <a:rPr lang="en-US" dirty="0"/>
              <a:t>An example of this kind of research would be a survey where subjects are asked their opinions about joining a research study.  Sometimes focus groups would fall into this category. </a:t>
            </a:r>
          </a:p>
        </p:txBody>
      </p:sp>
      <p:sp>
        <p:nvSpPr>
          <p:cNvPr id="4" name="Slide Number Placeholder 3"/>
          <p:cNvSpPr>
            <a:spLocks noGrp="1"/>
          </p:cNvSpPr>
          <p:nvPr>
            <p:ph type="sldNum" sz="quarter" idx="5"/>
          </p:nvPr>
        </p:nvSpPr>
        <p:spPr/>
        <p:txBody>
          <a:bodyPr/>
          <a:lstStyle/>
          <a:p>
            <a:fld id="{223F5900-ABCB-44F8-9292-1CFF0B6FB6D1}" type="slidenum">
              <a:rPr lang="en-US" smtClean="0"/>
              <a:t>34</a:t>
            </a:fld>
            <a:endParaRPr lang="en-US"/>
          </a:p>
        </p:txBody>
      </p:sp>
    </p:spTree>
    <p:extLst>
      <p:ext uri="{BB962C8B-B14F-4D97-AF65-F5344CB8AC3E}">
        <p14:creationId xmlns:p14="http://schemas.microsoft.com/office/powerpoint/2010/main" val="2686397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quick review of our 3</a:t>
            </a:r>
            <a:r>
              <a:rPr lang="en-US" baseline="30000" dirty="0"/>
              <a:t>rd</a:t>
            </a:r>
            <a:r>
              <a:rPr lang="en-US" dirty="0"/>
              <a:t> Session when we looked broadly at OHRP and FDA regulations. OHRP regulations which stands for Office of Human Subjects Protections.  Sometimes the code 45 CFR 46 is referred to as DHHS (Department of Health and Human Services or HHS (Health and Human Services) regulations.</a:t>
            </a:r>
          </a:p>
          <a:p>
            <a:r>
              <a:rPr lang="en-US" dirty="0"/>
              <a:t>FDA or Food and Drug Administration regulations are found at 21 CFR 50.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16399677-A490-4AA5-8EDE-5964E9F65C67}" type="slidenum">
              <a:rPr lang="en-US" smtClean="0"/>
              <a:t>4</a:t>
            </a:fld>
            <a:endParaRPr lang="en-US"/>
          </a:p>
        </p:txBody>
      </p:sp>
    </p:spTree>
    <p:extLst>
      <p:ext uri="{BB962C8B-B14F-4D97-AF65-F5344CB8AC3E}">
        <p14:creationId xmlns:p14="http://schemas.microsoft.com/office/powerpoint/2010/main" val="1934492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a:p>
            <a:endParaRPr lang="en-US" dirty="0"/>
          </a:p>
          <a:p>
            <a:r>
              <a:rPr lang="en-US" dirty="0"/>
              <a:t>An example of this research would be adults who are in a research study about video gaming.   The PI wants to observe the affects of lighting on performance. </a:t>
            </a:r>
          </a:p>
        </p:txBody>
      </p:sp>
      <p:sp>
        <p:nvSpPr>
          <p:cNvPr id="4" name="Slide Number Placeholder 3"/>
          <p:cNvSpPr>
            <a:spLocks noGrp="1"/>
          </p:cNvSpPr>
          <p:nvPr>
            <p:ph type="sldNum" sz="quarter" idx="5"/>
          </p:nvPr>
        </p:nvSpPr>
        <p:spPr/>
        <p:txBody>
          <a:bodyPr/>
          <a:lstStyle/>
          <a:p>
            <a:fld id="{223F5900-ABCB-44F8-9292-1CFF0B6FB6D1}" type="slidenum">
              <a:rPr lang="en-US" smtClean="0"/>
              <a:t>35</a:t>
            </a:fld>
            <a:endParaRPr lang="en-US"/>
          </a:p>
        </p:txBody>
      </p:sp>
    </p:spTree>
    <p:extLst>
      <p:ext uri="{BB962C8B-B14F-4D97-AF65-F5344CB8AC3E}">
        <p14:creationId xmlns:p14="http://schemas.microsoft.com/office/powerpoint/2010/main" val="29715105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number 4.  An example of this research would be where a subject agrees to participate in a repository----a Collection of data or specimens in an initial research study.   Down the road, an investigator wants to use this repository for research.  </a:t>
            </a:r>
          </a:p>
          <a:p>
            <a:endParaRPr lang="en-US" dirty="0"/>
          </a:p>
          <a:p>
            <a:r>
              <a:rPr lang="en-US" dirty="0"/>
              <a:t>Number 5----I am only going to read a part of this one-----Research and demonstration projects that are conducted or supported by a federal department of agency. An example of this may be utilization of CDC data regarding COVID. </a:t>
            </a:r>
          </a:p>
        </p:txBody>
      </p:sp>
      <p:sp>
        <p:nvSpPr>
          <p:cNvPr id="4" name="Slide Number Placeholder 3"/>
          <p:cNvSpPr>
            <a:spLocks noGrp="1"/>
          </p:cNvSpPr>
          <p:nvPr>
            <p:ph type="sldNum" sz="quarter" idx="5"/>
          </p:nvPr>
        </p:nvSpPr>
        <p:spPr/>
        <p:txBody>
          <a:bodyPr/>
          <a:lstStyle/>
          <a:p>
            <a:fld id="{223F5900-ABCB-44F8-9292-1CFF0B6FB6D1}" type="slidenum">
              <a:rPr lang="en-US" smtClean="0"/>
              <a:t>36</a:t>
            </a:fld>
            <a:endParaRPr lang="en-US"/>
          </a:p>
        </p:txBody>
      </p:sp>
    </p:spTree>
    <p:extLst>
      <p:ext uri="{BB962C8B-B14F-4D97-AF65-F5344CB8AC3E}">
        <p14:creationId xmlns:p14="http://schemas.microsoft.com/office/powerpoint/2010/main" val="41733026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dirty="0">
                <a:solidFill>
                  <a:srgbClr val="000000"/>
                </a:solidFill>
                <a:effectLst/>
                <a:latin typeface="Arial Black" panose="020B0A04020102020204" pitchFamily="34" charset="0"/>
              </a:rPr>
              <a:t>(6) Taste and food quality evaluation and consumer acceptance studies if the foods are wholesome and safe. </a:t>
            </a:r>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37</a:t>
            </a:fld>
            <a:endParaRPr lang="en-US"/>
          </a:p>
        </p:txBody>
      </p:sp>
    </p:spTree>
    <p:extLst>
      <p:ext uri="{BB962C8B-B14F-4D97-AF65-F5344CB8AC3E}">
        <p14:creationId xmlns:p14="http://schemas.microsoft.com/office/powerpoint/2010/main" val="33342381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 and 8 pertain to secondary research (Secondary research means the use of data or biospecimens collected from a previously approved study).  Broad consent is when a subjects gives permission for the information or specimen to be used in the future and understands how it will be used. </a:t>
            </a:r>
          </a:p>
        </p:txBody>
      </p:sp>
      <p:sp>
        <p:nvSpPr>
          <p:cNvPr id="4" name="Slide Number Placeholder 3"/>
          <p:cNvSpPr>
            <a:spLocks noGrp="1"/>
          </p:cNvSpPr>
          <p:nvPr>
            <p:ph type="sldNum" sz="quarter" idx="5"/>
          </p:nvPr>
        </p:nvSpPr>
        <p:spPr/>
        <p:txBody>
          <a:bodyPr/>
          <a:lstStyle/>
          <a:p>
            <a:fld id="{223F5900-ABCB-44F8-9292-1CFF0B6FB6D1}" type="slidenum">
              <a:rPr lang="en-US" smtClean="0"/>
              <a:t>38</a:t>
            </a:fld>
            <a:endParaRPr lang="en-US"/>
          </a:p>
        </p:txBody>
      </p:sp>
    </p:spTree>
    <p:extLst>
      <p:ext uri="{BB962C8B-B14F-4D97-AF65-F5344CB8AC3E}">
        <p14:creationId xmlns:p14="http://schemas.microsoft.com/office/powerpoint/2010/main" val="7890511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a:t>
            </a:r>
          </a:p>
        </p:txBody>
      </p:sp>
      <p:sp>
        <p:nvSpPr>
          <p:cNvPr id="4" name="Slide Number Placeholder 3"/>
          <p:cNvSpPr>
            <a:spLocks noGrp="1"/>
          </p:cNvSpPr>
          <p:nvPr>
            <p:ph type="sldNum" sz="quarter" idx="5"/>
          </p:nvPr>
        </p:nvSpPr>
        <p:spPr/>
        <p:txBody>
          <a:bodyPr/>
          <a:lstStyle/>
          <a:p>
            <a:fld id="{223F5900-ABCB-44F8-9292-1CFF0B6FB6D1}" type="slidenum">
              <a:rPr lang="en-US" smtClean="0"/>
              <a:t>39</a:t>
            </a:fld>
            <a:endParaRPr lang="en-US"/>
          </a:p>
        </p:txBody>
      </p:sp>
    </p:spTree>
    <p:extLst>
      <p:ext uri="{BB962C8B-B14F-4D97-AF65-F5344CB8AC3E}">
        <p14:creationId xmlns:p14="http://schemas.microsoft.com/office/powerpoint/2010/main" val="980310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brings our discussion to the definition of minimal risk.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Black" panose="020B0A04020102020204" pitchFamily="34" charset="0"/>
              </a:rPr>
              <a:t>45 CFR 46 and 21 CFR 56 Definitions are the same for minimal risk.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Black" panose="020B0A04020102020204" pitchFamily="34" charset="0"/>
              </a:rPr>
              <a:t>Minimal risk means that the probability and magnitude of harm or discomfort anticipated in the research are not greater in and of themselves than those ordinarily encountered in daily life or during the performance of routine physical or psychological examinations or tests.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Black" panose="020B0A0402010202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40</a:t>
            </a:fld>
            <a:endParaRPr lang="en-US"/>
          </a:p>
        </p:txBody>
      </p:sp>
    </p:spTree>
    <p:extLst>
      <p:ext uri="{BB962C8B-B14F-4D97-AF65-F5344CB8AC3E}">
        <p14:creationId xmlns:p14="http://schemas.microsoft.com/office/powerpoint/2010/main" val="18219016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Again---we have to read the regulations. </a:t>
            </a:r>
          </a:p>
          <a:p>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b="0" i="0" dirty="0">
                <a:solidFill>
                  <a:srgbClr val="000000"/>
                </a:solidFill>
                <a:effectLst/>
                <a:latin typeface="Arial Black" panose="020B0A04020102020204" pitchFamily="34" charset="0"/>
              </a:rPr>
              <a:t>Clinical studies of drugs and medical devices only when condition (a) or (b) is met.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000000"/>
                </a:solidFill>
                <a:effectLst/>
                <a:latin typeface="Arial Black" panose="020B0A04020102020204" pitchFamily="34" charset="0"/>
              </a:rPr>
              <a:t>A or b is when a New drug application or and investigational device application is not required.  So the drug or device that is being studied is already FDA approved. </a:t>
            </a:r>
          </a:p>
          <a:p>
            <a:endParaRPr lang="en-US" dirty="0"/>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41</a:t>
            </a:fld>
            <a:endParaRPr lang="en-US"/>
          </a:p>
        </p:txBody>
      </p:sp>
    </p:spTree>
    <p:extLst>
      <p:ext uri="{BB962C8B-B14F-4D97-AF65-F5344CB8AC3E}">
        <p14:creationId xmlns:p14="http://schemas.microsoft.com/office/powerpoint/2010/main" val="20174413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a:t>
            </a:r>
            <a:r>
              <a:rPr lang="en-US" baseline="30000" dirty="0"/>
              <a:t>nd</a:t>
            </a:r>
            <a:r>
              <a:rPr lang="en-US" dirty="0"/>
              <a:t>  category of expedited review pertains to blood collection.</a:t>
            </a:r>
          </a:p>
          <a:p>
            <a:endParaRPr lang="en-US" dirty="0"/>
          </a:p>
          <a:p>
            <a:r>
              <a:rPr lang="en-US" dirty="0"/>
              <a:t>Read the slide. </a:t>
            </a:r>
          </a:p>
        </p:txBody>
      </p:sp>
      <p:sp>
        <p:nvSpPr>
          <p:cNvPr id="4" name="Slide Number Placeholder 3"/>
          <p:cNvSpPr>
            <a:spLocks noGrp="1"/>
          </p:cNvSpPr>
          <p:nvPr>
            <p:ph type="sldNum" sz="quarter" idx="5"/>
          </p:nvPr>
        </p:nvSpPr>
        <p:spPr/>
        <p:txBody>
          <a:bodyPr/>
          <a:lstStyle/>
          <a:p>
            <a:fld id="{223F5900-ABCB-44F8-9292-1CFF0B6FB6D1}" type="slidenum">
              <a:rPr lang="en-US" smtClean="0"/>
              <a:t>42</a:t>
            </a:fld>
            <a:endParaRPr lang="en-US"/>
          </a:p>
        </p:txBody>
      </p:sp>
    </p:spTree>
    <p:extLst>
      <p:ext uri="{BB962C8B-B14F-4D97-AF65-F5344CB8AC3E}">
        <p14:creationId xmlns:p14="http://schemas.microsoft.com/office/powerpoint/2010/main" val="39451216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categories.</a:t>
            </a:r>
          </a:p>
          <a:p>
            <a:endParaRPr lang="en-US" dirty="0"/>
          </a:p>
          <a:p>
            <a:r>
              <a:rPr lang="en-US" dirty="0"/>
              <a:t>Read the slides. </a:t>
            </a:r>
          </a:p>
        </p:txBody>
      </p:sp>
      <p:sp>
        <p:nvSpPr>
          <p:cNvPr id="4" name="Slide Number Placeholder 3"/>
          <p:cNvSpPr>
            <a:spLocks noGrp="1"/>
          </p:cNvSpPr>
          <p:nvPr>
            <p:ph type="sldNum" sz="quarter" idx="5"/>
          </p:nvPr>
        </p:nvSpPr>
        <p:spPr/>
        <p:txBody>
          <a:bodyPr/>
          <a:lstStyle/>
          <a:p>
            <a:fld id="{223F5900-ABCB-44F8-9292-1CFF0B6FB6D1}" type="slidenum">
              <a:rPr lang="en-US" smtClean="0"/>
              <a:t>43</a:t>
            </a:fld>
            <a:endParaRPr lang="en-US"/>
          </a:p>
        </p:txBody>
      </p:sp>
    </p:spTree>
    <p:extLst>
      <p:ext uri="{BB962C8B-B14F-4D97-AF65-F5344CB8AC3E}">
        <p14:creationId xmlns:p14="http://schemas.microsoft.com/office/powerpoint/2010/main" val="7555707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number 7:   An example of this kind of study would possibly be a weight loss study where the food intake and exercise done is being observed.  No new intervention techniques are being used. </a:t>
            </a:r>
          </a:p>
        </p:txBody>
      </p:sp>
      <p:sp>
        <p:nvSpPr>
          <p:cNvPr id="4" name="Slide Number Placeholder 3"/>
          <p:cNvSpPr>
            <a:spLocks noGrp="1"/>
          </p:cNvSpPr>
          <p:nvPr>
            <p:ph type="sldNum" sz="quarter" idx="5"/>
          </p:nvPr>
        </p:nvSpPr>
        <p:spPr/>
        <p:txBody>
          <a:bodyPr/>
          <a:lstStyle/>
          <a:p>
            <a:fld id="{223F5900-ABCB-44F8-9292-1CFF0B6FB6D1}" type="slidenum">
              <a:rPr lang="en-US" smtClean="0"/>
              <a:t>44</a:t>
            </a:fld>
            <a:endParaRPr lang="en-US"/>
          </a:p>
        </p:txBody>
      </p:sp>
    </p:spTree>
    <p:extLst>
      <p:ext uri="{BB962C8B-B14F-4D97-AF65-F5344CB8AC3E}">
        <p14:creationId xmlns:p14="http://schemas.microsoft.com/office/powerpoint/2010/main" val="104590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go back a minute and examine the subparts of 45 CFR 46.  A review:  Subpart A is the Common Rule where scope, definitions, Exempt research regulations can be found, IRB membership and other functions, operations, and review of research.  Expedited categories of research are defined here, and more items which we will discuss later in this presentation.  Subpart B is for “Babies”:  Pregnant Women Human Fetuses, and Neonates.  Subpart C:  Remember “Convicts”  or protections for Prisoners……And Subpart D---remember “Dependents” for the regulations for Children. </a:t>
            </a:r>
          </a:p>
          <a:p>
            <a:endParaRPr lang="en-US" dirty="0"/>
          </a:p>
          <a:p>
            <a:r>
              <a:rPr lang="en-US" dirty="0"/>
              <a:t>There is a Subpart E in the regulations and it pertains to the Registration of Institutional Review Boards.</a:t>
            </a:r>
          </a:p>
        </p:txBody>
      </p:sp>
      <p:sp>
        <p:nvSpPr>
          <p:cNvPr id="4" name="Slide Number Placeholder 3"/>
          <p:cNvSpPr>
            <a:spLocks noGrp="1"/>
          </p:cNvSpPr>
          <p:nvPr>
            <p:ph type="sldNum" sz="quarter" idx="5"/>
          </p:nvPr>
        </p:nvSpPr>
        <p:spPr/>
        <p:txBody>
          <a:bodyPr/>
          <a:lstStyle/>
          <a:p>
            <a:fld id="{16399677-A490-4AA5-8EDE-5964E9F65C67}" type="slidenum">
              <a:rPr lang="en-US" smtClean="0"/>
              <a:t>5</a:t>
            </a:fld>
            <a:endParaRPr lang="en-US"/>
          </a:p>
        </p:txBody>
      </p:sp>
    </p:spTree>
    <p:extLst>
      <p:ext uri="{BB962C8B-B14F-4D97-AF65-F5344CB8AC3E}">
        <p14:creationId xmlns:p14="http://schemas.microsoft.com/office/powerpoint/2010/main" val="26650854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This category is for Full Board studies that are in the last phases (such as data collection of long term follow-up, data analysis.  Or possibly when there have been no subjects enrolled in a study. </a:t>
            </a:r>
          </a:p>
        </p:txBody>
      </p:sp>
      <p:sp>
        <p:nvSpPr>
          <p:cNvPr id="4" name="Slide Number Placeholder 3"/>
          <p:cNvSpPr>
            <a:spLocks noGrp="1"/>
          </p:cNvSpPr>
          <p:nvPr>
            <p:ph type="sldNum" sz="quarter" idx="5"/>
          </p:nvPr>
        </p:nvSpPr>
        <p:spPr/>
        <p:txBody>
          <a:bodyPr/>
          <a:lstStyle/>
          <a:p>
            <a:fld id="{223F5900-ABCB-44F8-9292-1CFF0B6FB6D1}" type="slidenum">
              <a:rPr lang="en-US" smtClean="0"/>
              <a:t>45</a:t>
            </a:fld>
            <a:endParaRPr lang="en-US"/>
          </a:p>
        </p:txBody>
      </p:sp>
    </p:spTree>
    <p:extLst>
      <p:ext uri="{BB962C8B-B14F-4D97-AF65-F5344CB8AC3E}">
        <p14:creationId xmlns:p14="http://schemas.microsoft.com/office/powerpoint/2010/main" val="41349866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go back to our definition of Minimal Risk.  Read the minimal risk definition. </a:t>
            </a:r>
            <a:endParaRPr lang="en-US" dirty="0">
              <a:latin typeface="Arial Black" panose="020B0A0402010202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48</a:t>
            </a:fld>
            <a:endParaRPr lang="en-US"/>
          </a:p>
        </p:txBody>
      </p:sp>
    </p:spTree>
    <p:extLst>
      <p:ext uri="{BB962C8B-B14F-4D97-AF65-F5344CB8AC3E}">
        <p14:creationId xmlns:p14="http://schemas.microsoft.com/office/powerpoint/2010/main" val="31729765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slide. </a:t>
            </a:r>
          </a:p>
        </p:txBody>
      </p:sp>
      <p:sp>
        <p:nvSpPr>
          <p:cNvPr id="4" name="Slide Number Placeholder 3"/>
          <p:cNvSpPr>
            <a:spLocks noGrp="1"/>
          </p:cNvSpPr>
          <p:nvPr>
            <p:ph type="sldNum" sz="quarter" idx="5"/>
          </p:nvPr>
        </p:nvSpPr>
        <p:spPr/>
        <p:txBody>
          <a:bodyPr/>
          <a:lstStyle/>
          <a:p>
            <a:fld id="{223F5900-ABCB-44F8-9292-1CFF0B6FB6D1}" type="slidenum">
              <a:rPr lang="en-US" smtClean="0"/>
              <a:t>49</a:t>
            </a:fld>
            <a:endParaRPr lang="en-US"/>
          </a:p>
        </p:txBody>
      </p:sp>
    </p:spTree>
    <p:extLst>
      <p:ext uri="{BB962C8B-B14F-4D97-AF65-F5344CB8AC3E}">
        <p14:creationId xmlns:p14="http://schemas.microsoft.com/office/powerpoint/2010/main" val="19117608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Wingdings" panose="05000000000000000000" pitchFamily="2" charset="2"/>
              <a:buNone/>
            </a:pPr>
            <a:r>
              <a:rPr lang="en-US" dirty="0"/>
              <a:t>A full board study can only be approved for one year (365 days).  So when the study is up for continuing review or reapproval, the IRB needs to review the following: </a:t>
            </a:r>
            <a:r>
              <a:rPr lang="en-US" sz="1200" b="0" i="0" dirty="0">
                <a:solidFill>
                  <a:srgbClr val="000000"/>
                </a:solidFill>
                <a:effectLst/>
                <a:latin typeface="Arial Black" panose="020B0A04020102020204" pitchFamily="34" charset="0"/>
              </a:rPr>
              <a:t>Risk assessment and monitoring;</a:t>
            </a:r>
          </a:p>
          <a:p>
            <a:pPr algn="l">
              <a:buFont typeface="Wingdings" panose="05000000000000000000" pitchFamily="2" charset="2"/>
              <a:buNone/>
            </a:pPr>
            <a:r>
              <a:rPr lang="en-US" sz="1200" b="0" i="0" dirty="0">
                <a:solidFill>
                  <a:srgbClr val="000000"/>
                </a:solidFill>
                <a:effectLst/>
                <a:latin typeface="Arial Black" panose="020B0A04020102020204" pitchFamily="34" charset="0"/>
              </a:rPr>
              <a:t>Adequacy of the process for obtaining informed consent; Investigator and institutional issues; Research progress; </a:t>
            </a:r>
            <a:r>
              <a:rPr lang="en-US" sz="1200" dirty="0">
                <a:solidFill>
                  <a:srgbClr val="000000"/>
                </a:solidFill>
                <a:latin typeface="Arial Black" panose="020B0A04020102020204" pitchFamily="34" charset="0"/>
              </a:rPr>
              <a:t>Recruitment</a:t>
            </a:r>
            <a:endParaRPr lang="en-US" sz="1200" b="0" i="0" dirty="0">
              <a:solidFill>
                <a:srgbClr val="000000"/>
              </a:solidFill>
              <a:effectLst/>
              <a:latin typeface="Arial Black" panose="020B0A0402010202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50</a:t>
            </a:fld>
            <a:endParaRPr lang="en-US"/>
          </a:p>
        </p:txBody>
      </p:sp>
    </p:spTree>
    <p:extLst>
      <p:ext uri="{BB962C8B-B14F-4D97-AF65-F5344CB8AC3E}">
        <p14:creationId xmlns:p14="http://schemas.microsoft.com/office/powerpoint/2010/main" val="36315424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to emphasize because this may be a test question.   Read the slide. </a:t>
            </a:r>
          </a:p>
        </p:txBody>
      </p:sp>
      <p:sp>
        <p:nvSpPr>
          <p:cNvPr id="4" name="Slide Number Placeholder 3"/>
          <p:cNvSpPr>
            <a:spLocks noGrp="1"/>
          </p:cNvSpPr>
          <p:nvPr>
            <p:ph type="sldNum" sz="quarter" idx="5"/>
          </p:nvPr>
        </p:nvSpPr>
        <p:spPr/>
        <p:txBody>
          <a:bodyPr/>
          <a:lstStyle/>
          <a:p>
            <a:fld id="{223F5900-ABCB-44F8-9292-1CFF0B6FB6D1}" type="slidenum">
              <a:rPr lang="en-US" smtClean="0"/>
              <a:t>51</a:t>
            </a:fld>
            <a:endParaRPr lang="en-US"/>
          </a:p>
        </p:txBody>
      </p:sp>
    </p:spTree>
    <p:extLst>
      <p:ext uri="{BB962C8B-B14F-4D97-AF65-F5344CB8AC3E}">
        <p14:creationId xmlns:p14="http://schemas.microsoft.com/office/powerpoint/2010/main" val="6589541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talk about Limited IRB review.</a:t>
            </a:r>
          </a:p>
          <a:p>
            <a:endParaRPr lang="en-US" dirty="0"/>
          </a:p>
          <a:p>
            <a:r>
              <a:rPr lang="en-US" dirty="0"/>
              <a:t>The revision to the Common rule in 2018 allows for a Limited IRB Review.  Different institutions will have different procedures for how this occurs.  The main review points are that provisions are in place to protect the privacy and subjects.  Data must be maintained in a confidential manner. </a:t>
            </a:r>
          </a:p>
        </p:txBody>
      </p:sp>
      <p:sp>
        <p:nvSpPr>
          <p:cNvPr id="4" name="Slide Number Placeholder 3"/>
          <p:cNvSpPr>
            <a:spLocks noGrp="1"/>
          </p:cNvSpPr>
          <p:nvPr>
            <p:ph type="sldNum" sz="quarter" idx="5"/>
          </p:nvPr>
        </p:nvSpPr>
        <p:spPr/>
        <p:txBody>
          <a:bodyPr/>
          <a:lstStyle/>
          <a:p>
            <a:fld id="{223F5900-ABCB-44F8-9292-1CFF0B6FB6D1}" type="slidenum">
              <a:rPr lang="en-US" smtClean="0"/>
              <a:t>52</a:t>
            </a:fld>
            <a:endParaRPr lang="en-US"/>
          </a:p>
        </p:txBody>
      </p:sp>
    </p:spTree>
    <p:extLst>
      <p:ext uri="{BB962C8B-B14F-4D97-AF65-F5344CB8AC3E}">
        <p14:creationId xmlns:p14="http://schemas.microsoft.com/office/powerpoint/2010/main" val="17530718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have to include in your IRB submissions: </a:t>
            </a:r>
          </a:p>
          <a:p>
            <a:endParaRPr lang="en-US" dirty="0"/>
          </a:p>
          <a:p>
            <a:r>
              <a:rPr lang="en-US" dirty="0"/>
              <a:t>Read the slide.  </a:t>
            </a:r>
          </a:p>
        </p:txBody>
      </p:sp>
      <p:sp>
        <p:nvSpPr>
          <p:cNvPr id="4" name="Slide Number Placeholder 3"/>
          <p:cNvSpPr>
            <a:spLocks noGrp="1"/>
          </p:cNvSpPr>
          <p:nvPr>
            <p:ph type="sldNum" sz="quarter" idx="5"/>
          </p:nvPr>
        </p:nvSpPr>
        <p:spPr/>
        <p:txBody>
          <a:bodyPr/>
          <a:lstStyle/>
          <a:p>
            <a:fld id="{223F5900-ABCB-44F8-9292-1CFF0B6FB6D1}" type="slidenum">
              <a:rPr lang="en-US" smtClean="0"/>
              <a:t>53</a:t>
            </a:fld>
            <a:endParaRPr lang="en-US"/>
          </a:p>
        </p:txBody>
      </p:sp>
    </p:spTree>
    <p:extLst>
      <p:ext uri="{BB962C8B-B14F-4D97-AF65-F5344CB8AC3E}">
        <p14:creationId xmlns:p14="http://schemas.microsoft.com/office/powerpoint/2010/main" val="104331493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additional submissions that will occur after the initial submission for IRB approval.  They include:  Read the slide. </a:t>
            </a:r>
          </a:p>
        </p:txBody>
      </p:sp>
      <p:sp>
        <p:nvSpPr>
          <p:cNvPr id="4" name="Slide Number Placeholder 3"/>
          <p:cNvSpPr>
            <a:spLocks noGrp="1"/>
          </p:cNvSpPr>
          <p:nvPr>
            <p:ph type="sldNum" sz="quarter" idx="5"/>
          </p:nvPr>
        </p:nvSpPr>
        <p:spPr/>
        <p:txBody>
          <a:bodyPr/>
          <a:lstStyle/>
          <a:p>
            <a:fld id="{223F5900-ABCB-44F8-9292-1CFF0B6FB6D1}" type="slidenum">
              <a:rPr lang="en-US" smtClean="0"/>
              <a:t>54</a:t>
            </a:fld>
            <a:endParaRPr lang="en-US"/>
          </a:p>
        </p:txBody>
      </p:sp>
    </p:spTree>
    <p:extLst>
      <p:ext uri="{BB962C8B-B14F-4D97-AF65-F5344CB8AC3E}">
        <p14:creationId xmlns:p14="http://schemas.microsoft.com/office/powerpoint/2010/main" val="300614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contrast, The FDA regulations at 21 CFR 50 are different.  Subpart A gives general provisions such as scope and definitions. Subpart B contains the regulations regarding informed consent, Subpart C is reserved---no regulations are in the section and subpart D are the regulations governing safeguards for Children in Clinical investigations.</a:t>
            </a:r>
          </a:p>
          <a:p>
            <a:endParaRPr lang="en-US" dirty="0"/>
          </a:p>
          <a:p>
            <a:r>
              <a:rPr lang="en-US" dirty="0"/>
              <a:t>The regulations for Institutional Review Boards or Institutional Ethics Committee are not in this section of the FDA regs. </a:t>
            </a:r>
          </a:p>
        </p:txBody>
      </p:sp>
      <p:sp>
        <p:nvSpPr>
          <p:cNvPr id="4" name="Slide Number Placeholder 3"/>
          <p:cNvSpPr>
            <a:spLocks noGrp="1"/>
          </p:cNvSpPr>
          <p:nvPr>
            <p:ph type="sldNum" sz="quarter" idx="5"/>
          </p:nvPr>
        </p:nvSpPr>
        <p:spPr/>
        <p:txBody>
          <a:bodyPr/>
          <a:lstStyle/>
          <a:p>
            <a:fld id="{16399677-A490-4AA5-8EDE-5964E9F65C67}" type="slidenum">
              <a:rPr lang="en-US" smtClean="0"/>
              <a:t>6</a:t>
            </a:fld>
            <a:endParaRPr lang="en-US"/>
          </a:p>
        </p:txBody>
      </p:sp>
    </p:spTree>
    <p:extLst>
      <p:ext uri="{BB962C8B-B14F-4D97-AF65-F5344CB8AC3E}">
        <p14:creationId xmlns:p14="http://schemas.microsoft.com/office/powerpoint/2010/main" val="3248694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here they are---the regulations governing IRB requirements and review are 45 CFR 46 Subpart A and 21 CFR 56.  The FDA regulations at 21 CFR 56 are new to us---we haven’t discussed those thus far. </a:t>
            </a:r>
          </a:p>
        </p:txBody>
      </p:sp>
      <p:sp>
        <p:nvSpPr>
          <p:cNvPr id="4" name="Slide Number Placeholder 3"/>
          <p:cNvSpPr>
            <a:spLocks noGrp="1"/>
          </p:cNvSpPr>
          <p:nvPr>
            <p:ph type="sldNum" sz="quarter" idx="5"/>
          </p:nvPr>
        </p:nvSpPr>
        <p:spPr/>
        <p:txBody>
          <a:bodyPr/>
          <a:lstStyle/>
          <a:p>
            <a:fld id="{223F5900-ABCB-44F8-9292-1CFF0B6FB6D1}" type="slidenum">
              <a:rPr lang="en-US" smtClean="0"/>
              <a:t>7</a:t>
            </a:fld>
            <a:endParaRPr lang="en-US"/>
          </a:p>
        </p:txBody>
      </p:sp>
    </p:spTree>
    <p:extLst>
      <p:ext uri="{BB962C8B-B14F-4D97-AF65-F5344CB8AC3E}">
        <p14:creationId xmlns:p14="http://schemas.microsoft.com/office/powerpoint/2010/main" val="275207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OHRP and FDA membership requirements are the same. Know this information.  There will most likely be questions on the exam about this subject.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Each IRB shall have at least five members, with varying backgrounds to promote complete and adequate review of research activities commonly conducted by the institution. So varying backgrounds may mean ministers, teachers, rabbis, attorneys,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Each IRB shall include at least one member whose primary concerns are in scientific areas and at least one member whose primary concerns are in nonscientific areas.  So what would that look like---a nurse (scientific background) and an attorney (non scientific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Arial Black" panose="020B0A04020102020204" pitchFamily="34" charset="0"/>
            </a:endParaRPr>
          </a:p>
          <a:p>
            <a:r>
              <a:rPr lang="en-US" b="0" i="0" dirty="0">
                <a:solidFill>
                  <a:srgbClr val="000000"/>
                </a:solidFill>
                <a:effectLst/>
                <a:latin typeface="Arial Black" panose="020B0A04020102020204" pitchFamily="34" charset="0"/>
              </a:rPr>
              <a:t>Each IRB shall include at least one member who is not otherwise affiliated with the institution and who is not part of the immediate family of a person who is affiliated with the institution.   So---a community advocate of some type---maybe, Director of the YMCA would fulfill that role or maybe, a person who has been in a research study or has had a family member who has participated in a research study would be good candidates. </a:t>
            </a:r>
          </a:p>
          <a:p>
            <a:endParaRPr lang="en-US" b="0" i="0" dirty="0">
              <a:solidFill>
                <a:srgbClr val="000000"/>
              </a:solidFill>
              <a:effectLst/>
              <a:latin typeface="Arial Black" panose="020B0A04020102020204" pitchFamily="34" charset="0"/>
            </a:endParaRPr>
          </a:p>
          <a:p>
            <a:endParaRPr lang="en-US" b="0" i="0" dirty="0">
              <a:solidFill>
                <a:srgbClr val="000000"/>
              </a:solidFill>
              <a:effectLst/>
              <a:latin typeface="Arial Black" panose="020B0A04020102020204" pitchFamily="34" charset="0"/>
            </a:endParaRPr>
          </a:p>
          <a:p>
            <a:r>
              <a:rPr lang="en-US" b="0" i="0" dirty="0">
                <a:solidFill>
                  <a:srgbClr val="000000"/>
                </a:solidFill>
                <a:effectLst/>
                <a:latin typeface="Arial Black" panose="020B0A04020102020204" pitchFamily="34" charset="0"/>
              </a:rPr>
              <a:t>No IRB may have a member participate in the IRB’s initial or continuing review of any project in which the member has a conflicting interest, except to provide information requested by the IRB.  So if you have an IRB member who is also a researcher (and you want experienced researchers on your committee) and his or her protocol is up for review at a meeting, that person has to recuse themselves and exit the meeting when that study is being discussed.  Prior to exiting the discussion, he or she could answer any questions that the committee may have regarding that study.</a:t>
            </a:r>
          </a:p>
          <a:p>
            <a:endParaRPr lang="en-US"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Black" panose="020B0A04020102020204" pitchFamily="34" charset="0"/>
              </a:rPr>
              <a:t>Lastly, an IRB may, at its discretion, invite individuals with competence in special areas to assist in the review of issues that require expertise beyond or in addition to that available on the IRB. These individuals may not vote with the IRB.  An example of this would be---if you had a study that involved pancreatic cancer and you had no on your committee that could review this protocol with an in-depth understanding of the risks for the subjects, then the IRB could ask for an outside consultant to review the research and provide an opinion.  However, that consultant would not be allowed to vote on whether the study was approved or not. </a:t>
            </a:r>
            <a:endParaRPr lang="en-US" dirty="0">
              <a:latin typeface="Arial Black" panose="020B0A04020102020204" pitchFamily="34" charset="0"/>
            </a:endParaRPr>
          </a:p>
          <a:p>
            <a:endParaRPr lang="en-US"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Arial Black" panose="020B0A040201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Arial Black" panose="020B0A04020102020204" pitchFamily="34"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8</a:t>
            </a:fld>
            <a:endParaRPr lang="en-US"/>
          </a:p>
        </p:txBody>
      </p:sp>
    </p:spTree>
    <p:extLst>
      <p:ext uri="{BB962C8B-B14F-4D97-AF65-F5344CB8AC3E}">
        <p14:creationId xmlns:p14="http://schemas.microsoft.com/office/powerpoint/2010/main" val="2404691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u="sng" dirty="0">
                <a:latin typeface="Georgia" panose="02040502050405020303" pitchFamily="18" charset="0"/>
              </a:rPr>
              <a:t>Read the slide</a:t>
            </a:r>
            <a:endParaRPr lang="en-US" dirty="0">
              <a:latin typeface="Georgia" panose="02040502050405020303" pitchFamily="18"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9</a:t>
            </a:fld>
            <a:endParaRPr lang="en-US"/>
          </a:p>
        </p:txBody>
      </p:sp>
    </p:spTree>
    <p:extLst>
      <p:ext uri="{BB962C8B-B14F-4D97-AF65-F5344CB8AC3E}">
        <p14:creationId xmlns:p14="http://schemas.microsoft.com/office/powerpoint/2010/main" val="3018424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u="sng" dirty="0">
                <a:latin typeface="Georgia" panose="02040502050405020303" pitchFamily="18" charset="0"/>
              </a:rPr>
              <a:t>When is IRB Review Required?</a:t>
            </a:r>
          </a:p>
          <a:p>
            <a:pPr marL="0" indent="0">
              <a:buNone/>
            </a:pPr>
            <a:endParaRPr lang="en-US" b="1" u="sng" dirty="0">
              <a:latin typeface="Georgia" panose="02040502050405020303" pitchFamily="18" charset="0"/>
            </a:endParaRPr>
          </a:p>
          <a:p>
            <a:pPr marL="0" indent="0">
              <a:buNone/>
            </a:pPr>
            <a:r>
              <a:rPr lang="en-US" b="1" u="sng" dirty="0">
                <a:latin typeface="Georgia" panose="02040502050405020303" pitchFamily="18" charset="0"/>
              </a:rPr>
              <a:t>OHRP </a:t>
            </a:r>
          </a:p>
          <a:p>
            <a:pPr marL="0" indent="0">
              <a:buNone/>
            </a:pPr>
            <a:r>
              <a:rPr lang="en-US" b="0" i="0" dirty="0">
                <a:effectLst/>
                <a:latin typeface="Georgia" panose="02040502050405020303" pitchFamily="18" charset="0"/>
              </a:rPr>
              <a:t>All research involving human subjects conducted or supported by HHS or conducted in an institution that agrees to assume responsibility for the research in accordance with 45 CFR 46 regardless of the source of funding.  I think that most of the persons attending this class are at institutions where that is the case.  </a:t>
            </a:r>
            <a:endParaRPr lang="en-US" b="1" u="sng" dirty="0">
              <a:latin typeface="Georgia" panose="02040502050405020303" pitchFamily="18" charset="0"/>
            </a:endParaRPr>
          </a:p>
          <a:p>
            <a:endParaRPr lang="en-US" b="1" u="sng" dirty="0">
              <a:latin typeface="Georgia" panose="02040502050405020303" pitchFamily="18" charset="0"/>
            </a:endParaRPr>
          </a:p>
          <a:p>
            <a:pPr marL="0" indent="0">
              <a:buNone/>
            </a:pPr>
            <a:r>
              <a:rPr lang="en-US" b="1" u="sng" dirty="0">
                <a:latin typeface="Georgia" panose="02040502050405020303" pitchFamily="18" charset="0"/>
              </a:rPr>
              <a:t>FDA</a:t>
            </a:r>
          </a:p>
          <a:p>
            <a:pPr marL="0" indent="0">
              <a:buNone/>
            </a:pPr>
            <a:r>
              <a:rPr lang="en-US" b="0" i="0" dirty="0">
                <a:effectLst/>
                <a:latin typeface="Georgia" panose="02040502050405020303" pitchFamily="18" charset="0"/>
              </a:rPr>
              <a:t>IRBs that review clinical investigations regulated by the FDA under sections of the Food and Drug Cosmetic Act, as well as. clinical investigations that support applications for research or marketing permits for products regulated by the FDA.</a:t>
            </a:r>
            <a:endParaRPr lang="en-US" dirty="0">
              <a:latin typeface="Georgia" panose="02040502050405020303" pitchFamily="18" charset="0"/>
            </a:endParaRPr>
          </a:p>
          <a:p>
            <a:endParaRPr lang="en-US" dirty="0"/>
          </a:p>
        </p:txBody>
      </p:sp>
      <p:sp>
        <p:nvSpPr>
          <p:cNvPr id="4" name="Slide Number Placeholder 3"/>
          <p:cNvSpPr>
            <a:spLocks noGrp="1"/>
          </p:cNvSpPr>
          <p:nvPr>
            <p:ph type="sldNum" sz="quarter" idx="5"/>
          </p:nvPr>
        </p:nvSpPr>
        <p:spPr/>
        <p:txBody>
          <a:bodyPr/>
          <a:lstStyle/>
          <a:p>
            <a:fld id="{223F5900-ABCB-44F8-9292-1CFF0B6FB6D1}" type="slidenum">
              <a:rPr lang="en-US" smtClean="0"/>
              <a:t>10</a:t>
            </a:fld>
            <a:endParaRPr lang="en-US"/>
          </a:p>
        </p:txBody>
      </p:sp>
    </p:spTree>
    <p:extLst>
      <p:ext uri="{BB962C8B-B14F-4D97-AF65-F5344CB8AC3E}">
        <p14:creationId xmlns:p14="http://schemas.microsoft.com/office/powerpoint/2010/main" val="3370721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a:t>Section Header Goes Here</a:t>
            </a:r>
          </a:p>
        </p:txBody>
      </p:sp>
    </p:spTree>
    <p:extLst>
      <p:ext uri="{BB962C8B-B14F-4D97-AF65-F5344CB8AC3E}">
        <p14:creationId xmlns:p14="http://schemas.microsoft.com/office/powerpoint/2010/main" val="321217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953586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357261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628221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424218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4866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5570722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383472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93904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3873674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3059738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66179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4012177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4CD575-0819-461A-B2AB-CD3A9BFEDA69}" type="datetimeFigureOut">
              <a:rPr lang="en-US" smtClean="0"/>
              <a:t>8/20/2024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678577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94CD575-0819-461A-B2AB-CD3A9BFEDA69}" type="datetimeFigureOut">
              <a:rPr lang="en-US" smtClean="0"/>
              <a:t>8/20/2024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07866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4CD575-0819-461A-B2AB-CD3A9BFEDA69}" type="datetimeFigureOut">
              <a:rPr lang="en-US" smtClean="0"/>
              <a:t>8/20/2024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38946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48338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4CD575-0819-461A-B2AB-CD3A9BFEDA69}"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05BCC-A5E1-4A22-A898-05F9B84734EA}" type="slidenum">
              <a:rPr lang="en-US" smtClean="0"/>
              <a:t>‹#›</a:t>
            </a:fld>
            <a:endParaRPr lang="en-US"/>
          </a:p>
        </p:txBody>
      </p:sp>
    </p:spTree>
    <p:extLst>
      <p:ext uri="{BB962C8B-B14F-4D97-AF65-F5344CB8AC3E}">
        <p14:creationId xmlns:p14="http://schemas.microsoft.com/office/powerpoint/2010/main" val="4257459469"/>
      </p:ext>
    </p:extLst>
  </p:cSld>
  <p:clrMap bg1="lt1" tx1="dk1" bg2="lt2" tx2="dk2" accent1="accent1" accent2="accent2" accent3="accent3" accent4="accent4" accent5="accent5" accent6="accent6" hlink="hlink" folHlink="folHlink"/>
  <p:sldLayoutIdLst>
    <p:sldLayoutId id="2147483677"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www.hhs.gov/ohrp/regulations-and-policy/regulations/45-cfr-46/revised-common-rule-regulatory-text/index.html#46.111(a)(7)"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s://www.hhs.gov/ohrp/regulations-and-policy/regulations/45-cfr-46/revised-common-rule-regulatory-text/index.html#46.111(a)(7)"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s://www.hhs.gov/ohrp/regulations-and-policy/regulations/45-cfr-46/revised-common-rule-regulatory-text/index.html#46.111(a)(8)"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s://www.hhs.gov/ohrp/regulations-and-policy/guidance/categories-of-research-expedited-review-procedure-1998/index.html#footnote2" TargetMode="Externa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41.xml"/><Relationship Id="rId1" Type="http://schemas.openxmlformats.org/officeDocument/2006/relationships/slideLayout" Target="../slideLayouts/slideLayout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42.xml"/><Relationship Id="rId1" Type="http://schemas.openxmlformats.org/officeDocument/2006/relationships/slideLayout" Target="../slideLayouts/slideLayout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44.xml"/><Relationship Id="rId1" Type="http://schemas.openxmlformats.org/officeDocument/2006/relationships/slideLayout" Target="../slideLayouts/slideLayout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677D1-EDF9-E57E-0003-5217E0C5A2E3}"/>
              </a:ext>
            </a:extLst>
          </p:cNvPr>
          <p:cNvSpPr>
            <a:spLocks noGrp="1"/>
          </p:cNvSpPr>
          <p:nvPr>
            <p:ph type="ctrTitle"/>
          </p:nvPr>
        </p:nvSpPr>
        <p:spPr/>
        <p:txBody>
          <a:bodyPr/>
          <a:lstStyle/>
          <a:p>
            <a:r>
              <a:rPr lang="en-US" sz="4800" b="1" dirty="0">
                <a:solidFill>
                  <a:srgbClr val="92D050"/>
                </a:solidFill>
                <a:latin typeface="Arial Black"/>
              </a:rPr>
              <a:t>CERTIFICATION EXAM PREPARATION COURSE</a:t>
            </a:r>
            <a:endParaRPr lang="en-US" sz="4800" dirty="0">
              <a:solidFill>
                <a:srgbClr val="000000"/>
              </a:solidFill>
              <a:latin typeface="Arial Black"/>
            </a:endParaRPr>
          </a:p>
        </p:txBody>
      </p:sp>
      <p:sp>
        <p:nvSpPr>
          <p:cNvPr id="3" name="Subtitle 2">
            <a:extLst>
              <a:ext uri="{FF2B5EF4-FFF2-40B4-BE49-F238E27FC236}">
                <a16:creationId xmlns:a16="http://schemas.microsoft.com/office/drawing/2014/main" id="{657AE02F-1B74-94B8-E5EB-B77CB992163D}"/>
              </a:ext>
            </a:extLst>
          </p:cNvPr>
          <p:cNvSpPr>
            <a:spLocks noGrp="1"/>
          </p:cNvSpPr>
          <p:nvPr>
            <p:ph type="subTitle" idx="1"/>
          </p:nvPr>
        </p:nvSpPr>
        <p:spPr/>
        <p:txBody>
          <a:bodyPr>
            <a:normAutofit fontScale="85000" lnSpcReduction="20000"/>
          </a:bodyPr>
          <a:lstStyle/>
          <a:p>
            <a:r>
              <a:rPr lang="en-US" sz="2800" b="1" dirty="0">
                <a:latin typeface="Arial"/>
                <a:cs typeface="Arial"/>
              </a:rPr>
              <a:t>SESSION 5:</a:t>
            </a:r>
            <a:endParaRPr lang="en-US" sz="2800" b="1">
              <a:latin typeface="Arial"/>
              <a:cs typeface="Arial"/>
            </a:endParaRPr>
          </a:p>
          <a:p>
            <a:r>
              <a:rPr lang="en-US" sz="2800" dirty="0">
                <a:solidFill>
                  <a:schemeClr val="tx1">
                    <a:lumMod val="65000"/>
                    <a:lumOff val="35000"/>
                  </a:schemeClr>
                </a:solidFill>
                <a:latin typeface="Arial"/>
                <a:cs typeface="Arial"/>
              </a:rPr>
              <a:t>Institutional Review Board and Institutional Ethics Committee</a:t>
            </a:r>
            <a:endParaRPr lang="en-US" sz="2800">
              <a:solidFill>
                <a:schemeClr val="tx1">
                  <a:lumMod val="65000"/>
                  <a:lumOff val="35000"/>
                </a:schemeClr>
              </a:solidFill>
              <a:latin typeface="Arial"/>
              <a:cs typeface="Arial"/>
            </a:endParaRPr>
          </a:p>
          <a:p>
            <a:endParaRPr lang="en-US" sz="2800" b="1" dirty="0">
              <a:latin typeface="Arial"/>
              <a:cs typeface="Arial"/>
            </a:endParaRPr>
          </a:p>
        </p:txBody>
      </p:sp>
    </p:spTree>
    <p:extLst>
      <p:ext uri="{BB962C8B-B14F-4D97-AF65-F5344CB8AC3E}">
        <p14:creationId xmlns:p14="http://schemas.microsoft.com/office/powerpoint/2010/main" val="1291635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164739-F626-4156-AD97-524E47F01D2F}"/>
              </a:ext>
            </a:extLst>
          </p:cNvPr>
          <p:cNvSpPr>
            <a:spLocks noGrp="1"/>
          </p:cNvSpPr>
          <p:nvPr>
            <p:ph type="title"/>
          </p:nvPr>
        </p:nvSpPr>
        <p:spPr>
          <a:xfrm>
            <a:off x="1043950" y="1179151"/>
            <a:ext cx="3300646" cy="4463889"/>
          </a:xfrm>
        </p:spPr>
        <p:txBody>
          <a:bodyPr anchor="ctr">
            <a:normAutofit/>
          </a:bodyPr>
          <a:lstStyle/>
          <a:p>
            <a:r>
              <a:rPr lang="en-US" b="1" dirty="0">
                <a:latin typeface="Arial" panose="020B0604020202020204" pitchFamily="34" charset="0"/>
                <a:cs typeface="Arial" panose="020B0604020202020204" pitchFamily="34" charset="0"/>
              </a:rPr>
              <a:t>When is IRB Review Required?</a:t>
            </a:r>
          </a:p>
        </p:txBody>
      </p:sp>
      <p:sp>
        <p:nvSpPr>
          <p:cNvPr id="16"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7"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47E4242-9DD7-4CE9-AAF6-646227D6CA71}"/>
              </a:ext>
            </a:extLst>
          </p:cNvPr>
          <p:cNvSpPr>
            <a:spLocks noGrp="1"/>
          </p:cNvSpPr>
          <p:nvPr>
            <p:ph idx="1"/>
          </p:nvPr>
        </p:nvSpPr>
        <p:spPr>
          <a:xfrm>
            <a:off x="4978918" y="1109145"/>
            <a:ext cx="6341016" cy="4603900"/>
          </a:xfrm>
        </p:spPr>
        <p:txBody>
          <a:bodyPr anchor="ctr">
            <a:noAutofit/>
          </a:bodyPr>
          <a:lstStyle/>
          <a:p>
            <a:pPr marL="0" indent="0">
              <a:buNone/>
            </a:pPr>
            <a:r>
              <a:rPr lang="en-US" b="1" u="sng" dirty="0">
                <a:latin typeface="Arial" panose="020B0604020202020204" pitchFamily="34" charset="0"/>
                <a:cs typeface="Arial" panose="020B0604020202020204" pitchFamily="34" charset="0"/>
              </a:rPr>
              <a:t>OHRP </a:t>
            </a:r>
          </a:p>
          <a:p>
            <a:pPr marL="0" indent="0">
              <a:buNone/>
            </a:pPr>
            <a:r>
              <a:rPr lang="en-US" b="1" dirty="0">
                <a:effectLst/>
                <a:latin typeface="Arial" panose="020B0604020202020204" pitchFamily="34" charset="0"/>
                <a:cs typeface="Arial" panose="020B0604020202020204" pitchFamily="34" charset="0"/>
              </a:rPr>
              <a:t>All research involving human subjects conducted or supported by HHS or conducted in an institution that reviews all research in accordance with 45 CFR 46.</a:t>
            </a:r>
            <a:endParaRPr lang="en-US" b="1" u="sng" dirty="0">
              <a:latin typeface="Arial" panose="020B0604020202020204" pitchFamily="34" charset="0"/>
              <a:cs typeface="Arial" panose="020B0604020202020204" pitchFamily="34" charset="0"/>
            </a:endParaRPr>
          </a:p>
          <a:p>
            <a:pPr marL="0" indent="0">
              <a:buNone/>
            </a:pPr>
            <a:endParaRPr lang="en-US" b="1" u="sng"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FDA</a:t>
            </a:r>
          </a:p>
          <a:p>
            <a:pPr marL="0" indent="0">
              <a:buNone/>
            </a:pPr>
            <a:r>
              <a:rPr lang="en-US" b="1" dirty="0">
                <a:effectLst/>
                <a:latin typeface="Arial" panose="020B0604020202020204" pitchFamily="34" charset="0"/>
                <a:cs typeface="Arial" panose="020B0604020202020204" pitchFamily="34" charset="0"/>
              </a:rPr>
              <a:t>IRBs that review clinical investigations </a:t>
            </a:r>
            <a:r>
              <a:rPr lang="en-US" b="1" dirty="0">
                <a:solidFill>
                  <a:schemeClr val="tx1"/>
                </a:solidFill>
                <a:effectLst/>
                <a:latin typeface="Arial" panose="020B0604020202020204" pitchFamily="34" charset="0"/>
                <a:cs typeface="Arial" panose="020B0604020202020204" pitchFamily="34" charset="0"/>
              </a:rPr>
              <a:t>regulated by the FDA for:</a:t>
            </a:r>
          </a:p>
          <a:p>
            <a:pPr>
              <a:lnSpc>
                <a:spcPct val="110000"/>
              </a:lnSpc>
              <a:buFont typeface="Wingdings" panose="05000000000000000000" pitchFamily="2" charset="2"/>
              <a:buChar char="§"/>
            </a:pPr>
            <a:r>
              <a:rPr lang="en-US" b="1" dirty="0">
                <a:effectLst/>
                <a:latin typeface="Arial" panose="020B0604020202020204" pitchFamily="34" charset="0"/>
                <a:cs typeface="Arial" panose="020B0604020202020204" pitchFamily="34" charset="0"/>
              </a:rPr>
              <a:t>food and color additives</a:t>
            </a:r>
            <a:endParaRPr lang="en-US" b="1" dirty="0">
              <a:latin typeface="Arial" panose="020B0604020202020204" pitchFamily="34" charset="0"/>
              <a:cs typeface="Arial" panose="020B0604020202020204" pitchFamily="34" charset="0"/>
            </a:endParaRPr>
          </a:p>
          <a:p>
            <a:pPr>
              <a:lnSpc>
                <a:spcPct val="110000"/>
              </a:lnSpc>
              <a:buFont typeface="Wingdings" panose="05000000000000000000" pitchFamily="2" charset="2"/>
              <a:buChar char="§"/>
            </a:pPr>
            <a:r>
              <a:rPr lang="en-US" b="1" dirty="0">
                <a:effectLst/>
                <a:latin typeface="Arial" panose="020B0604020202020204" pitchFamily="34" charset="0"/>
                <a:cs typeface="Arial" panose="020B0604020202020204" pitchFamily="34" charset="0"/>
              </a:rPr>
              <a:t>drugs </a:t>
            </a:r>
            <a:endParaRPr lang="en-US" b="1" dirty="0">
              <a:latin typeface="Arial" panose="020B0604020202020204" pitchFamily="34" charset="0"/>
              <a:cs typeface="Arial" panose="020B0604020202020204" pitchFamily="34" charset="0"/>
            </a:endParaRPr>
          </a:p>
          <a:p>
            <a:pPr>
              <a:lnSpc>
                <a:spcPct val="110000"/>
              </a:lnSpc>
              <a:buFont typeface="Wingdings" panose="05000000000000000000" pitchFamily="2" charset="2"/>
              <a:buChar char="§"/>
            </a:pPr>
            <a:r>
              <a:rPr lang="en-US" b="1" dirty="0">
                <a:effectLst/>
                <a:latin typeface="Arial" panose="020B0604020202020204" pitchFamily="34" charset="0"/>
                <a:cs typeface="Arial" panose="020B0604020202020204" pitchFamily="34" charset="0"/>
              </a:rPr>
              <a:t>medical devices</a:t>
            </a:r>
          </a:p>
          <a:p>
            <a:pPr>
              <a:lnSpc>
                <a:spcPct val="110000"/>
              </a:lnSpc>
              <a:buFont typeface="Wingdings" panose="05000000000000000000" pitchFamily="2" charset="2"/>
              <a:buChar char="§"/>
            </a:pPr>
            <a:r>
              <a:rPr lang="en-US" b="1" dirty="0">
                <a:effectLst/>
                <a:latin typeface="Arial" panose="020B0604020202020204" pitchFamily="34" charset="0"/>
                <a:cs typeface="Arial" panose="020B0604020202020204" pitchFamily="34" charset="0"/>
              </a:rPr>
              <a:t>biological products</a:t>
            </a:r>
          </a:p>
          <a:p>
            <a:pPr>
              <a:lnSpc>
                <a:spcPct val="110000"/>
              </a:lnSpc>
              <a:buFont typeface="Wingdings" panose="05000000000000000000" pitchFamily="2" charset="2"/>
              <a:buChar char="§"/>
            </a:pPr>
            <a:r>
              <a:rPr lang="en-US" b="1" dirty="0">
                <a:effectLst/>
                <a:latin typeface="Arial" panose="020B0604020202020204" pitchFamily="34" charset="0"/>
                <a:cs typeface="Arial" panose="020B0604020202020204" pitchFamily="34" charset="0"/>
              </a:rPr>
              <a:t>electronic products</a:t>
            </a:r>
            <a:endParaRPr lang="en-US" b="1"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709627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44">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95768D-031F-4168-95CC-D3689C6A4EA7}"/>
              </a:ext>
            </a:extLst>
          </p:cNvPr>
          <p:cNvSpPr>
            <a:spLocks noGrp="1"/>
          </p:cNvSpPr>
          <p:nvPr>
            <p:ph type="title"/>
          </p:nvPr>
        </p:nvSpPr>
        <p:spPr>
          <a:xfrm>
            <a:off x="219075" y="1382486"/>
            <a:ext cx="3648075" cy="4093028"/>
          </a:xfrm>
        </p:spPr>
        <p:txBody>
          <a:bodyPr anchor="ctr">
            <a:normAutofit/>
          </a:bodyPr>
          <a:lstStyle/>
          <a:p>
            <a:r>
              <a:rPr lang="en-US" b="1" dirty="0">
                <a:latin typeface="Arial" panose="020B0604020202020204" pitchFamily="34" charset="0"/>
                <a:cs typeface="Arial" panose="020B0604020202020204" pitchFamily="34" charset="0"/>
              </a:rPr>
              <a:t>Criteria for IRB approval of research</a:t>
            </a:r>
          </a:p>
        </p:txBody>
      </p:sp>
      <p:grpSp>
        <p:nvGrpSpPr>
          <p:cNvPr id="59" name="Group 46">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48" name="Straight Connector 47">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60" name="Straight Connector 48">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50"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4"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5"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6" name="Isosceles Triangle 55">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61" name="Rectangle 57">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8E276C1-EFBB-4E2B-956E-A7D0B6FE6A2C}"/>
              </a:ext>
            </a:extLst>
          </p:cNvPr>
          <p:cNvGraphicFramePr>
            <a:graphicFrameLocks noGrp="1"/>
          </p:cNvGraphicFramePr>
          <p:nvPr>
            <p:ph idx="1"/>
            <p:extLst>
              <p:ext uri="{D42A27DB-BD31-4B8C-83A1-F6EECF244321}">
                <p14:modId xmlns:p14="http://schemas.microsoft.com/office/powerpoint/2010/main" val="3238743239"/>
              </p:ext>
            </p:extLst>
          </p:nvPr>
        </p:nvGraphicFramePr>
        <p:xfrm>
          <a:off x="4801721" y="895327"/>
          <a:ext cx="6628804" cy="49795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1686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E2651C-9B9C-4EC8-9DF0-2427A86CC3FB}"/>
              </a:ext>
            </a:extLst>
          </p:cNvPr>
          <p:cNvSpPr>
            <a:spLocks noGrp="1"/>
          </p:cNvSpPr>
          <p:nvPr>
            <p:ph type="title"/>
          </p:nvPr>
        </p:nvSpPr>
        <p:spPr>
          <a:xfrm>
            <a:off x="235671" y="1382486"/>
            <a:ext cx="3205113" cy="4093028"/>
          </a:xfrm>
        </p:spPr>
        <p:txBody>
          <a:bodyPr anchor="ctr">
            <a:normAutofit/>
          </a:bodyPr>
          <a:lstStyle/>
          <a:p>
            <a:r>
              <a:rPr lang="en-US" dirty="0">
                <a:latin typeface="Arial Black" panose="020B0A04020102020204" pitchFamily="34" charset="0"/>
              </a:rPr>
              <a:t>Criteria for IRB approval of research</a:t>
            </a:r>
            <a:br>
              <a:rPr lang="en-US" dirty="0">
                <a:latin typeface="Arial Black" panose="020B0A04020102020204" pitchFamily="34" charset="0"/>
              </a:rPr>
            </a:br>
            <a:r>
              <a:rPr lang="en-US" dirty="0">
                <a:latin typeface="Arial Black" panose="020B0A04020102020204" pitchFamily="34" charset="0"/>
              </a:rPr>
              <a:t>(cont.)</a:t>
            </a:r>
            <a:endParaRPr lang="en-US" dirty="0"/>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4F826ED-ECAE-48B8-94A4-933F792879C6}"/>
              </a:ext>
            </a:extLst>
          </p:cNvPr>
          <p:cNvGraphicFramePr>
            <a:graphicFrameLocks noGrp="1"/>
          </p:cNvGraphicFramePr>
          <p:nvPr>
            <p:ph idx="1"/>
            <p:extLst>
              <p:ext uri="{D42A27DB-BD31-4B8C-83A1-F6EECF244321}">
                <p14:modId xmlns:p14="http://schemas.microsoft.com/office/powerpoint/2010/main" val="1047351553"/>
              </p:ext>
            </p:extLst>
          </p:nvPr>
        </p:nvGraphicFramePr>
        <p:xfrm>
          <a:off x="4916553" y="1282045"/>
          <a:ext cx="6628804" cy="42797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4622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5F03FA64-6116-4108-9B10-3E24CDD12A93}"/>
              </a:ext>
            </a:extLst>
          </p:cNvPr>
          <p:cNvSpPr>
            <a:spLocks noGrp="1"/>
          </p:cNvSpPr>
          <p:nvPr>
            <p:ph type="title"/>
          </p:nvPr>
        </p:nvSpPr>
        <p:spPr>
          <a:xfrm>
            <a:off x="677334" y="290286"/>
            <a:ext cx="8596668" cy="986971"/>
          </a:xfrm>
        </p:spPr>
        <p:txBody>
          <a:bodyPr>
            <a:normAutofit/>
          </a:bodyPr>
          <a:lstStyle/>
          <a:p>
            <a:r>
              <a:rPr lang="en-US" dirty="0">
                <a:latin typeface="Arial Black" panose="020B0A04020102020204" pitchFamily="34" charset="0"/>
              </a:rPr>
              <a:t>Local vs Non-local IRB Review</a:t>
            </a:r>
          </a:p>
        </p:txBody>
      </p:sp>
      <p:sp>
        <p:nvSpPr>
          <p:cNvPr id="3" name="Content Placeholder 2">
            <a:extLst>
              <a:ext uri="{FF2B5EF4-FFF2-40B4-BE49-F238E27FC236}">
                <a16:creationId xmlns:a16="http://schemas.microsoft.com/office/drawing/2014/main" id="{2C8D4E62-104E-46FA-9FA8-A6FB7CF45F56}"/>
              </a:ext>
            </a:extLst>
          </p:cNvPr>
          <p:cNvSpPr>
            <a:spLocks noGrp="1"/>
          </p:cNvSpPr>
          <p:nvPr>
            <p:ph idx="1"/>
          </p:nvPr>
        </p:nvSpPr>
        <p:spPr>
          <a:xfrm>
            <a:off x="203200" y="1132114"/>
            <a:ext cx="9070802" cy="5297715"/>
          </a:xfrm>
        </p:spPr>
        <p:txBody>
          <a:bodyPr>
            <a:noAutofit/>
          </a:bodyPr>
          <a:lstStyle/>
          <a:p>
            <a:pPr>
              <a:lnSpc>
                <a:spcPct val="90000"/>
              </a:lnSpc>
            </a:pPr>
            <a:r>
              <a:rPr lang="en-US" sz="1600" dirty="0">
                <a:latin typeface="Arial Black" panose="020B0A04020102020204" pitchFamily="34" charset="0"/>
              </a:rPr>
              <a:t>Local IRB is usually synonymous with the institution’s IRB (university, hospital, community organization.</a:t>
            </a:r>
          </a:p>
          <a:p>
            <a:pPr>
              <a:lnSpc>
                <a:spcPct val="90000"/>
              </a:lnSpc>
            </a:pPr>
            <a:endParaRPr lang="en-US" sz="1600" dirty="0">
              <a:latin typeface="Arial Black" panose="020B0A04020102020204" pitchFamily="34" charset="0"/>
            </a:endParaRPr>
          </a:p>
          <a:p>
            <a:pPr>
              <a:lnSpc>
                <a:spcPct val="90000"/>
              </a:lnSpc>
            </a:pPr>
            <a:r>
              <a:rPr lang="en-US" sz="1600" dirty="0">
                <a:latin typeface="Arial Black" panose="020B0A04020102020204" pitchFamily="34" charset="0"/>
              </a:rPr>
              <a:t>Non-local IRB may be synonymous with a “commercial IRB” (for-profit IRB).</a:t>
            </a:r>
          </a:p>
          <a:p>
            <a:pPr marL="0" indent="0">
              <a:lnSpc>
                <a:spcPct val="90000"/>
              </a:lnSpc>
              <a:buNone/>
            </a:pPr>
            <a:r>
              <a:rPr lang="en-US" sz="1600" dirty="0">
                <a:latin typeface="Arial Black" panose="020B0A04020102020204" pitchFamily="34" charset="0"/>
              </a:rPr>
              <a:t> </a:t>
            </a:r>
          </a:p>
          <a:p>
            <a:pPr>
              <a:lnSpc>
                <a:spcPct val="90000"/>
              </a:lnSpc>
            </a:pPr>
            <a:r>
              <a:rPr lang="en-US" sz="1600" dirty="0">
                <a:latin typeface="Arial Black" panose="020B0A04020102020204" pitchFamily="34" charset="0"/>
              </a:rPr>
              <a:t>A non-local IRB could also be called a “central IRB”. That could be a university IRB or other IRB (community). </a:t>
            </a:r>
          </a:p>
          <a:p>
            <a:pPr>
              <a:lnSpc>
                <a:spcPct val="90000"/>
              </a:lnSpc>
            </a:pPr>
            <a:endParaRPr lang="en-US" sz="1600" dirty="0">
              <a:latin typeface="Arial Black" panose="020B0A04020102020204" pitchFamily="34" charset="0"/>
            </a:endParaRPr>
          </a:p>
          <a:p>
            <a:pPr>
              <a:lnSpc>
                <a:spcPct val="90000"/>
              </a:lnSpc>
            </a:pPr>
            <a:r>
              <a:rPr lang="en-US" sz="1600" dirty="0">
                <a:latin typeface="Arial Black" panose="020B0A04020102020204" pitchFamily="34" charset="0"/>
              </a:rPr>
              <a:t>Local IRB’s usually review studies under their scope; however, they can review a multisite study if they are the “IRB of record”.</a:t>
            </a:r>
          </a:p>
          <a:p>
            <a:pPr>
              <a:lnSpc>
                <a:spcPct val="90000"/>
              </a:lnSpc>
            </a:pPr>
            <a:endParaRPr lang="en-US" sz="1600" dirty="0">
              <a:latin typeface="Arial Black" panose="020B0A04020102020204" pitchFamily="34" charset="0"/>
            </a:endParaRPr>
          </a:p>
          <a:p>
            <a:pPr>
              <a:lnSpc>
                <a:spcPct val="90000"/>
              </a:lnSpc>
            </a:pPr>
            <a:r>
              <a:rPr lang="en-US" sz="1600" dirty="0">
                <a:latin typeface="Arial Black" panose="020B0A04020102020204" pitchFamily="34" charset="0"/>
              </a:rPr>
              <a:t>The IRB of record must always be documented for a research study. </a:t>
            </a:r>
          </a:p>
          <a:p>
            <a:pPr>
              <a:lnSpc>
                <a:spcPct val="90000"/>
              </a:lnSpc>
            </a:pPr>
            <a:endParaRPr lang="en-US" sz="1600" dirty="0">
              <a:latin typeface="Arial Black" panose="020B0A04020102020204" pitchFamily="34" charset="0"/>
            </a:endParaRPr>
          </a:p>
          <a:p>
            <a:pPr>
              <a:lnSpc>
                <a:spcPct val="90000"/>
              </a:lnSpc>
            </a:pPr>
            <a:r>
              <a:rPr lang="en-US" sz="1600" b="0" i="0" dirty="0">
                <a:effectLst/>
                <a:latin typeface="Arial Black" panose="020B0A04020102020204" pitchFamily="34" charset="0"/>
              </a:rPr>
              <a:t>The revised federal Common Rule (1/21/2020) contains a new requirement for single IRB review for</a:t>
            </a:r>
            <a:r>
              <a:rPr lang="en-US" sz="1600" i="0" dirty="0">
                <a:effectLst/>
                <a:latin typeface="Arial Black" panose="020B0A04020102020204" pitchFamily="34" charset="0"/>
              </a:rPr>
              <a:t> multi-site non-exempt human subjects research which are </a:t>
            </a:r>
            <a:r>
              <a:rPr lang="en-US" sz="1600" b="0" i="0" dirty="0">
                <a:effectLst/>
                <a:latin typeface="Arial Black" panose="020B0A04020102020204" pitchFamily="34" charset="0"/>
              </a:rPr>
              <a:t>federally-funded or supported research.</a:t>
            </a:r>
            <a:endParaRPr lang="en-US" sz="1600" dirty="0">
              <a:latin typeface="Arial Black" panose="020B0A04020102020204" pitchFamily="34" charset="0"/>
            </a:endParaRPr>
          </a:p>
        </p:txBody>
      </p:sp>
    </p:spTree>
    <p:extLst>
      <p:ext uri="{BB962C8B-B14F-4D97-AF65-F5344CB8AC3E}">
        <p14:creationId xmlns:p14="http://schemas.microsoft.com/office/powerpoint/2010/main" val="287705585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0DF73ACA-2C96-4957-BBE6-8C4DCEECB7CE}"/>
              </a:ext>
            </a:extLst>
          </p:cNvPr>
          <p:cNvSpPr>
            <a:spLocks noGrp="1"/>
          </p:cNvSpPr>
          <p:nvPr>
            <p:ph type="title"/>
          </p:nvPr>
        </p:nvSpPr>
        <p:spPr>
          <a:xfrm>
            <a:off x="677334" y="609600"/>
            <a:ext cx="8596668" cy="1320800"/>
          </a:xfrm>
        </p:spPr>
        <p:txBody>
          <a:bodyPr>
            <a:normAutofit/>
          </a:bodyPr>
          <a:lstStyle/>
          <a:p>
            <a:r>
              <a:rPr lang="en-US">
                <a:latin typeface="Arial Black" panose="020B0A04020102020204" pitchFamily="34" charset="0"/>
              </a:rPr>
              <a:t>Transferring IRB Oversight</a:t>
            </a:r>
          </a:p>
        </p:txBody>
      </p:sp>
      <p:sp>
        <p:nvSpPr>
          <p:cNvPr id="3" name="Content Placeholder 2">
            <a:extLst>
              <a:ext uri="{FF2B5EF4-FFF2-40B4-BE49-F238E27FC236}">
                <a16:creationId xmlns:a16="http://schemas.microsoft.com/office/drawing/2014/main" id="{FF974011-F43C-40C3-B447-35C183B0F2FD}"/>
              </a:ext>
            </a:extLst>
          </p:cNvPr>
          <p:cNvSpPr>
            <a:spLocks noGrp="1"/>
          </p:cNvSpPr>
          <p:nvPr>
            <p:ph idx="1"/>
          </p:nvPr>
        </p:nvSpPr>
        <p:spPr>
          <a:xfrm>
            <a:off x="677334" y="2160589"/>
            <a:ext cx="8596668" cy="3880773"/>
          </a:xfrm>
        </p:spPr>
        <p:txBody>
          <a:bodyPr>
            <a:normAutofit/>
          </a:bodyPr>
          <a:lstStyle/>
          <a:p>
            <a:r>
              <a:rPr lang="en-US" sz="1600" dirty="0">
                <a:latin typeface="Arial Black" panose="020B0A04020102020204" pitchFamily="34" charset="0"/>
              </a:rPr>
              <a:t>When a PI changes location or a sponsor transfers a clinical investigation to a different site, IRB approval will be required.</a:t>
            </a:r>
          </a:p>
          <a:p>
            <a:endParaRPr lang="en-US" sz="1600" dirty="0">
              <a:latin typeface="Arial Black" panose="020B0A04020102020204" pitchFamily="34" charset="0"/>
            </a:endParaRPr>
          </a:p>
          <a:p>
            <a:r>
              <a:rPr lang="en-US" sz="1600" dirty="0">
                <a:latin typeface="Arial Black" panose="020B0A04020102020204" pitchFamily="34" charset="0"/>
              </a:rPr>
              <a:t>If a Central IRB is the IRB of record, an expedited review may be required to change to a new location, approve consent form revisions, and update any changes in key staff.</a:t>
            </a:r>
          </a:p>
          <a:p>
            <a:endParaRPr lang="en-US" sz="1600" dirty="0">
              <a:latin typeface="Arial Black" panose="020B0A04020102020204" pitchFamily="34" charset="0"/>
            </a:endParaRPr>
          </a:p>
          <a:p>
            <a:r>
              <a:rPr lang="en-US" sz="1600" dirty="0">
                <a:latin typeface="Arial Black" panose="020B0A04020102020204" pitchFamily="34" charset="0"/>
              </a:rPr>
              <a:t>If there is not a central IRB, the new IRB of record may require a complete review. </a:t>
            </a:r>
          </a:p>
        </p:txBody>
      </p:sp>
    </p:spTree>
    <p:extLst>
      <p:ext uri="{BB962C8B-B14F-4D97-AF65-F5344CB8AC3E}">
        <p14:creationId xmlns:p14="http://schemas.microsoft.com/office/powerpoint/2010/main" val="302883858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365A63-506F-40CB-B431-C2F6D862BD0F}"/>
              </a:ext>
            </a:extLst>
          </p:cNvPr>
          <p:cNvSpPr>
            <a:spLocks noGrp="1"/>
          </p:cNvSpPr>
          <p:nvPr>
            <p:ph type="title"/>
          </p:nvPr>
        </p:nvSpPr>
        <p:spPr>
          <a:xfrm>
            <a:off x="1286933" y="609600"/>
            <a:ext cx="10197494" cy="1099457"/>
          </a:xfrm>
        </p:spPr>
        <p:txBody>
          <a:bodyPr>
            <a:normAutofit/>
          </a:bodyPr>
          <a:lstStyle/>
          <a:p>
            <a:pPr algn="ctr"/>
            <a:r>
              <a:rPr lang="en-US">
                <a:latin typeface="Arial Black" panose="020B0A04020102020204" pitchFamily="34" charset="0"/>
              </a:rPr>
              <a:t>IRB Authority</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D820F331-A1FF-43AD-B104-4AC8F3D4FDD5}"/>
              </a:ext>
            </a:extLst>
          </p:cNvPr>
          <p:cNvGraphicFramePr>
            <a:graphicFrameLocks noGrp="1"/>
          </p:cNvGraphicFramePr>
          <p:nvPr>
            <p:ph idx="1"/>
            <p:extLst>
              <p:ext uri="{D42A27DB-BD31-4B8C-83A1-F6EECF244321}">
                <p14:modId xmlns:p14="http://schemas.microsoft.com/office/powerpoint/2010/main" val="955761332"/>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2968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71E104-97E1-45A9-863F-48FE715F0014}"/>
              </a:ext>
            </a:extLst>
          </p:cNvPr>
          <p:cNvSpPr>
            <a:spLocks noGrp="1"/>
          </p:cNvSpPr>
          <p:nvPr>
            <p:ph type="title"/>
          </p:nvPr>
        </p:nvSpPr>
        <p:spPr>
          <a:xfrm>
            <a:off x="492938" y="1179151"/>
            <a:ext cx="3851658" cy="4463889"/>
          </a:xfrm>
        </p:spPr>
        <p:txBody>
          <a:bodyPr anchor="ctr">
            <a:normAutofit/>
          </a:bodyPr>
          <a:lstStyle/>
          <a:p>
            <a:r>
              <a:rPr lang="en-US" sz="3300">
                <a:latin typeface="Arial Black" panose="020B0A04020102020204" pitchFamily="34" charset="0"/>
              </a:rPr>
              <a:t>IRB Communication with PI, Sponsor, Study Team</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329ACD6-BDB8-4922-9723-E2113E0A79BF}"/>
              </a:ext>
            </a:extLst>
          </p:cNvPr>
          <p:cNvSpPr>
            <a:spLocks noGrp="1"/>
          </p:cNvSpPr>
          <p:nvPr>
            <p:ph idx="1"/>
          </p:nvPr>
        </p:nvSpPr>
        <p:spPr>
          <a:xfrm>
            <a:off x="4978918" y="1109145"/>
            <a:ext cx="6341016" cy="4603900"/>
          </a:xfrm>
        </p:spPr>
        <p:txBody>
          <a:bodyPr anchor="ctr">
            <a:normAutofit/>
          </a:bodyPr>
          <a:lstStyle/>
          <a:p>
            <a:pPr marL="0" indent="0">
              <a:buNone/>
            </a:pPr>
            <a:r>
              <a:rPr lang="en-US" b="0" i="0">
                <a:effectLst/>
                <a:latin typeface="Arial Black" panose="020B0A04020102020204" pitchFamily="34" charset="0"/>
              </a:rPr>
              <a:t>An IRB shall notify investigators and the institution in writing (outcome letters):</a:t>
            </a:r>
          </a:p>
          <a:p>
            <a:pPr>
              <a:buFont typeface="Wingdings" panose="05000000000000000000" pitchFamily="2" charset="2"/>
              <a:buChar char="q"/>
            </a:pPr>
            <a:r>
              <a:rPr lang="en-US">
                <a:latin typeface="Arial Black" panose="020B0A04020102020204" pitchFamily="34" charset="0"/>
              </a:rPr>
              <a:t>Approve</a:t>
            </a:r>
          </a:p>
          <a:p>
            <a:pPr>
              <a:buFont typeface="Wingdings" panose="05000000000000000000" pitchFamily="2" charset="2"/>
              <a:buChar char="q"/>
            </a:pPr>
            <a:r>
              <a:rPr lang="en-US">
                <a:latin typeface="Arial Black" panose="020B0A04020102020204" pitchFamily="34" charset="0"/>
              </a:rPr>
              <a:t>Require modification</a:t>
            </a:r>
          </a:p>
          <a:p>
            <a:pPr>
              <a:buFont typeface="Wingdings" panose="05000000000000000000" pitchFamily="2" charset="2"/>
              <a:buChar char="q"/>
            </a:pPr>
            <a:r>
              <a:rPr lang="en-US" b="0" i="0">
                <a:effectLst/>
                <a:latin typeface="Arial Black" panose="020B0A04020102020204" pitchFamily="34" charset="0"/>
              </a:rPr>
              <a:t>Disapprove</a:t>
            </a:r>
          </a:p>
          <a:p>
            <a:pPr marL="0" indent="0">
              <a:buNone/>
            </a:pPr>
            <a:r>
              <a:rPr lang="en-US" b="0" i="0">
                <a:effectLst/>
                <a:latin typeface="Arial Black" panose="020B0A04020102020204" pitchFamily="34" charset="0"/>
              </a:rPr>
              <a:t> </a:t>
            </a:r>
          </a:p>
          <a:p>
            <a:pPr marL="0" indent="0">
              <a:buNone/>
            </a:pPr>
            <a:r>
              <a:rPr lang="en-US" b="0" i="0">
                <a:effectLst/>
                <a:latin typeface="Arial Black" panose="020B0A04020102020204" pitchFamily="34" charset="0"/>
              </a:rPr>
              <a:t>If a study is disapproved:</a:t>
            </a:r>
          </a:p>
          <a:p>
            <a:pPr>
              <a:buFont typeface="Wingdings" panose="05000000000000000000" pitchFamily="2" charset="2"/>
              <a:buChar char="q"/>
            </a:pPr>
            <a:r>
              <a:rPr lang="en-US" b="0" i="0">
                <a:effectLst/>
                <a:latin typeface="Arial Black" panose="020B0A04020102020204" pitchFamily="34" charset="0"/>
              </a:rPr>
              <a:t>The outcome letter shall give reasons</a:t>
            </a:r>
          </a:p>
          <a:p>
            <a:pPr>
              <a:buFont typeface="Wingdings" panose="05000000000000000000" pitchFamily="2" charset="2"/>
              <a:buChar char="q"/>
            </a:pPr>
            <a:r>
              <a:rPr lang="en-US" b="0" i="0">
                <a:effectLst/>
                <a:latin typeface="Arial Black" panose="020B0A04020102020204" pitchFamily="34" charset="0"/>
              </a:rPr>
              <a:t>The investigator may respond in person or in writing</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936016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06AF5F-B49C-40D7-8A7B-FE62E6FCC137}"/>
              </a:ext>
            </a:extLst>
          </p:cNvPr>
          <p:cNvSpPr>
            <a:spLocks noGrp="1"/>
          </p:cNvSpPr>
          <p:nvPr>
            <p:ph type="title"/>
          </p:nvPr>
        </p:nvSpPr>
        <p:spPr>
          <a:xfrm>
            <a:off x="448733" y="1335314"/>
            <a:ext cx="3895863" cy="4307726"/>
          </a:xfrm>
        </p:spPr>
        <p:txBody>
          <a:bodyPr anchor="ctr">
            <a:normAutofit/>
          </a:bodyPr>
          <a:lstStyle/>
          <a:p>
            <a:r>
              <a:rPr lang="en-US">
                <a:latin typeface="Arial Black" panose="020B0A04020102020204" pitchFamily="34" charset="0"/>
              </a:rPr>
              <a:t>Suspension or Termination of IRB Approval of Research</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8CB2E66-C1BB-439E-B42E-764ECE94A620}"/>
              </a:ext>
            </a:extLst>
          </p:cNvPr>
          <p:cNvSpPr>
            <a:spLocks noGrp="1"/>
          </p:cNvSpPr>
          <p:nvPr>
            <p:ph idx="1"/>
          </p:nvPr>
        </p:nvSpPr>
        <p:spPr>
          <a:xfrm>
            <a:off x="4978918" y="1109145"/>
            <a:ext cx="6341016" cy="4603900"/>
          </a:xfrm>
        </p:spPr>
        <p:txBody>
          <a:bodyPr anchor="ctr">
            <a:normAutofit/>
          </a:bodyPr>
          <a:lstStyle/>
          <a:p>
            <a:pPr>
              <a:buFont typeface="Wingdings" panose="05000000000000000000" pitchFamily="2" charset="2"/>
              <a:buChar char="q"/>
            </a:pPr>
            <a:r>
              <a:rPr lang="en-US" b="0" i="0">
                <a:effectLst/>
                <a:latin typeface="Arial Black" panose="020B0A04020102020204" pitchFamily="34" charset="0"/>
              </a:rPr>
              <a:t>An IRB shall have authority to suspend or terminate approval of research.</a:t>
            </a:r>
          </a:p>
          <a:p>
            <a:pPr>
              <a:buFont typeface="Wingdings" panose="05000000000000000000" pitchFamily="2" charset="2"/>
              <a:buChar char="q"/>
            </a:pPr>
            <a:endParaRPr lang="en-US">
              <a:latin typeface="Arial Black" panose="020B0A04020102020204" pitchFamily="34" charset="0"/>
            </a:endParaRPr>
          </a:p>
          <a:p>
            <a:pPr>
              <a:buFont typeface="Wingdings" panose="05000000000000000000" pitchFamily="2" charset="2"/>
              <a:buChar char="q"/>
            </a:pPr>
            <a:r>
              <a:rPr lang="en-US" b="0" i="0">
                <a:effectLst/>
                <a:latin typeface="Arial Black" panose="020B0A04020102020204" pitchFamily="34" charset="0"/>
              </a:rPr>
              <a:t>Any suspension or termination of approval shall include a statement of the reasons.</a:t>
            </a:r>
          </a:p>
          <a:p>
            <a:pPr>
              <a:buFont typeface="Wingdings" panose="05000000000000000000" pitchFamily="2" charset="2"/>
              <a:buChar char="q"/>
            </a:pPr>
            <a:endParaRPr lang="en-US" b="0" i="0">
              <a:effectLst/>
              <a:latin typeface="Arial Black" panose="020B0A04020102020204" pitchFamily="34" charset="0"/>
            </a:endParaRPr>
          </a:p>
          <a:p>
            <a:pPr>
              <a:buFont typeface="Wingdings" panose="05000000000000000000" pitchFamily="2" charset="2"/>
              <a:buChar char="q"/>
            </a:pPr>
            <a:r>
              <a:rPr lang="en-US" b="0" i="0">
                <a:effectLst/>
                <a:latin typeface="Arial Black" panose="020B0A04020102020204" pitchFamily="34" charset="0"/>
              </a:rPr>
              <a:t> The IRB shall report the suspension or termination promptly to the investigator, appropriate institutional officials, and the department or agency head.</a:t>
            </a:r>
            <a:endParaRPr lang="en-US">
              <a:latin typeface="Arial Black" panose="020B0A040201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826303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492938" y="1179151"/>
            <a:ext cx="3851658" cy="4463889"/>
          </a:xfrm>
        </p:spPr>
        <p:txBody>
          <a:bodyPr anchor="ctr">
            <a:normAutofit/>
          </a:bodyPr>
          <a:lstStyle/>
          <a:p>
            <a:r>
              <a:rPr lang="en-US">
                <a:latin typeface="Arial Black" panose="020B0A04020102020204" pitchFamily="34" charset="0"/>
              </a:rPr>
              <a:t>IRB Record-keeping and Reports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595087"/>
            <a:ext cx="6341016" cy="5047954"/>
          </a:xfrm>
        </p:spPr>
        <p:txBody>
          <a:bodyPr anchor="ctr">
            <a:normAutofit/>
          </a:bodyPr>
          <a:lstStyle/>
          <a:p>
            <a:pPr>
              <a:buFont typeface="Wingdings" panose="05000000000000000000" pitchFamily="2" charset="2"/>
              <a:buChar char="q"/>
            </a:pPr>
            <a:r>
              <a:rPr lang="en-US" b="0" i="0" dirty="0">
                <a:effectLst/>
                <a:latin typeface="Arial Black" panose="020B0A04020102020204" pitchFamily="34" charset="0"/>
              </a:rPr>
              <a:t>Copies of all research proposals reviewed, approved sample consent documents, progress reports submitted by investigators, and reports of injuries to subjects</a:t>
            </a:r>
          </a:p>
          <a:p>
            <a:pPr marL="0" indent="0">
              <a:buNone/>
            </a:pPr>
            <a:endParaRPr lang="en-US" b="0" i="0" dirty="0">
              <a:effectLst/>
              <a:latin typeface="Arial Black" panose="020B0A04020102020204" pitchFamily="34" charset="0"/>
            </a:endParaRPr>
          </a:p>
          <a:p>
            <a:pPr>
              <a:buFont typeface="Wingdings" panose="05000000000000000000" pitchFamily="2" charset="2"/>
              <a:buChar char="q"/>
            </a:pPr>
            <a:r>
              <a:rPr lang="en-US" b="0" i="0" dirty="0">
                <a:effectLst/>
                <a:latin typeface="Arial Black" panose="020B0A04020102020204" pitchFamily="34" charset="0"/>
              </a:rPr>
              <a:t>Minutes of IRB meetings</a:t>
            </a:r>
          </a:p>
          <a:p>
            <a:pPr marL="0" indent="0">
              <a:buNone/>
            </a:pPr>
            <a:r>
              <a:rPr lang="en-US" b="0" i="0" dirty="0">
                <a:effectLst/>
                <a:latin typeface="Arial Black" panose="020B0A04020102020204" pitchFamily="34" charset="0"/>
              </a:rPr>
              <a:t> </a:t>
            </a:r>
          </a:p>
          <a:p>
            <a:pPr>
              <a:buFont typeface="Wingdings" panose="05000000000000000000" pitchFamily="2" charset="2"/>
              <a:buChar char="q"/>
            </a:pPr>
            <a:r>
              <a:rPr lang="en-US" b="0" i="0" dirty="0">
                <a:effectLst/>
                <a:latin typeface="Arial Black" panose="020B0A04020102020204" pitchFamily="34" charset="0"/>
              </a:rPr>
              <a:t>Records of continuing review activities</a:t>
            </a:r>
          </a:p>
          <a:p>
            <a:pPr marL="0" indent="0">
              <a:buNone/>
            </a:pPr>
            <a:endParaRPr lang="en-US" b="0" i="0" dirty="0">
              <a:effectLst/>
              <a:latin typeface="Arial Black" panose="020B0A04020102020204" pitchFamily="34" charset="0"/>
            </a:endParaRPr>
          </a:p>
          <a:p>
            <a:pPr>
              <a:buFont typeface="Wingdings" panose="05000000000000000000" pitchFamily="2" charset="2"/>
              <a:buChar char="q"/>
            </a:pPr>
            <a:r>
              <a:rPr lang="en-US" b="0" i="0" dirty="0">
                <a:effectLst/>
                <a:latin typeface="Arial Black" panose="020B0A04020102020204" pitchFamily="34" charset="0"/>
              </a:rPr>
              <a:t>Copies of all correspondence between the IRB and the investigators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46291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448733" y="1179151"/>
            <a:ext cx="3895863" cy="4463889"/>
          </a:xfrm>
        </p:spPr>
        <p:txBody>
          <a:bodyPr anchor="ctr">
            <a:normAutofit/>
          </a:bodyPr>
          <a:lstStyle/>
          <a:p>
            <a:r>
              <a:rPr lang="en-US">
                <a:latin typeface="Arial Black" panose="020B0A04020102020204" pitchFamily="34" charset="0"/>
              </a:rPr>
              <a:t>IRB Record-keeping and Reports</a:t>
            </a:r>
            <a:br>
              <a:rPr lang="en-US">
                <a:latin typeface="Arial Black" panose="020B0A04020102020204" pitchFamily="34" charset="0"/>
              </a:rPr>
            </a:br>
            <a:r>
              <a:rPr lang="en-US">
                <a:latin typeface="Arial Black" panose="020B0A04020102020204" pitchFamily="34" charset="0"/>
              </a:rPr>
              <a:t>(cont.)</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1109145"/>
            <a:ext cx="6341016" cy="4603900"/>
          </a:xfrm>
        </p:spPr>
        <p:txBody>
          <a:bodyPr anchor="ctr">
            <a:normAutofit/>
          </a:bodyPr>
          <a:lstStyle/>
          <a:p>
            <a:pPr>
              <a:buFont typeface="Wingdings" panose="05000000000000000000" pitchFamily="2" charset="2"/>
              <a:buChar char="q"/>
            </a:pPr>
            <a:r>
              <a:rPr lang="en-US" b="0" i="0" dirty="0">
                <a:effectLst/>
                <a:latin typeface="Arial Black" panose="020B0A04020102020204" pitchFamily="34" charset="0"/>
              </a:rPr>
              <a:t>A list of IRB members with their characteristics, such as:</a:t>
            </a:r>
          </a:p>
          <a:p>
            <a:pPr marL="633412" indent="-285750">
              <a:buFont typeface="Wingdings" panose="05000000000000000000" pitchFamily="2" charset="2"/>
              <a:buChar char="§"/>
            </a:pPr>
            <a:r>
              <a:rPr lang="en-US" b="0" i="0" dirty="0">
                <a:effectLst/>
                <a:latin typeface="Arial Black" panose="020B0A04020102020204" pitchFamily="34" charset="0"/>
              </a:rPr>
              <a:t>earned degrees</a:t>
            </a:r>
            <a:endParaRPr lang="en-US" dirty="0">
              <a:latin typeface="Arial Black" panose="020B0A04020102020204" pitchFamily="34" charset="0"/>
            </a:endParaRPr>
          </a:p>
          <a:p>
            <a:pPr marL="633413" indent="-285750">
              <a:buFont typeface="Wingdings" panose="05000000000000000000" pitchFamily="2" charset="2"/>
              <a:buChar char="§"/>
            </a:pPr>
            <a:r>
              <a:rPr lang="en-US" b="0" i="0" dirty="0">
                <a:effectLst/>
                <a:latin typeface="Arial Black" panose="020B0A04020102020204" pitchFamily="34" charset="0"/>
              </a:rPr>
              <a:t>employment or other relationship between each member and the institution</a:t>
            </a:r>
          </a:p>
          <a:p>
            <a:pPr marL="347663" indent="0">
              <a:buNone/>
            </a:pPr>
            <a:endParaRPr lang="en-US" b="0" i="0" dirty="0">
              <a:effectLst/>
              <a:latin typeface="Arial Black" panose="020B0A04020102020204" pitchFamily="34" charset="0"/>
            </a:endParaRPr>
          </a:p>
          <a:p>
            <a:pPr>
              <a:buFont typeface="Wingdings" panose="05000000000000000000" pitchFamily="2" charset="2"/>
              <a:buChar char="q"/>
            </a:pPr>
            <a:r>
              <a:rPr lang="en-US" b="0" i="0" dirty="0">
                <a:effectLst/>
                <a:latin typeface="Arial Black" panose="020B0A04020102020204" pitchFamily="34" charset="0"/>
              </a:rPr>
              <a:t>Written procedures for the IRB</a:t>
            </a:r>
          </a:p>
          <a:p>
            <a:pPr>
              <a:buFont typeface="Wingdings" panose="05000000000000000000" pitchFamily="2" charset="2"/>
              <a:buChar char="q"/>
            </a:pPr>
            <a:endParaRPr lang="en-US" dirty="0">
              <a:latin typeface="Arial Black" panose="020B0A04020102020204" pitchFamily="34" charset="0"/>
            </a:endParaRPr>
          </a:p>
          <a:p>
            <a:pPr>
              <a:buFont typeface="Wingdings" panose="05000000000000000000" pitchFamily="2" charset="2"/>
              <a:buChar char="q"/>
            </a:pPr>
            <a:r>
              <a:rPr lang="en-US" b="0" i="0" dirty="0">
                <a:effectLst/>
                <a:latin typeface="Arial Black" panose="020B0A04020102020204" pitchFamily="34" charset="0"/>
              </a:rPr>
              <a:t>Statements of significant new findings provided to subjects </a:t>
            </a:r>
          </a:p>
          <a:p>
            <a:pPr marL="0" indent="0">
              <a:buNone/>
            </a:pPr>
            <a:endParaRPr lang="en-US" b="0" i="0" dirty="0">
              <a:effectLst/>
              <a:latin typeface="Arial Black" panose="020B0A04020102020204" pitchFamily="34" charset="0"/>
            </a:endParaRPr>
          </a:p>
          <a:p>
            <a:pPr>
              <a:buFont typeface="Wingdings" panose="05000000000000000000" pitchFamily="2" charset="2"/>
              <a:buChar char="q"/>
            </a:pPr>
            <a:endParaRPr lang="en-US" b="0" i="0" dirty="0">
              <a:effectLst/>
              <a:latin typeface="Arial Black" panose="020B0A040201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57299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5B26445-E7DF-4291-A730-70DF953BD091}"/>
              </a:ext>
            </a:extLst>
          </p:cNvPr>
          <p:cNvSpPr>
            <a:spLocks noGrp="1"/>
          </p:cNvSpPr>
          <p:nvPr>
            <p:ph type="title"/>
          </p:nvPr>
        </p:nvSpPr>
        <p:spPr>
          <a:xfrm>
            <a:off x="381826" y="609601"/>
            <a:ext cx="3843375" cy="5175624"/>
          </a:xfrm>
        </p:spPr>
        <p:txBody>
          <a:bodyPr anchor="ctr">
            <a:normAutofit/>
          </a:bodyPr>
          <a:lstStyle/>
          <a:p>
            <a:r>
              <a:rPr lang="en-US" b="1" dirty="0">
                <a:solidFill>
                  <a:schemeClr val="tx1">
                    <a:lumMod val="85000"/>
                    <a:lumOff val="15000"/>
                  </a:schemeClr>
                </a:solidFill>
                <a:latin typeface="Arial" panose="020B0604020202020204" pitchFamily="34" charset="0"/>
                <a:cs typeface="Arial" panose="020B0604020202020204" pitchFamily="34" charset="0"/>
              </a:rPr>
              <a:t>What is an Institutional Review Board (IRB) or Institutional Ethics Committee (IEC)?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5062337-18F5-469A-962C-41D69D88A51A}"/>
              </a:ext>
            </a:extLst>
          </p:cNvPr>
          <p:cNvSpPr>
            <a:spLocks noGrp="1"/>
          </p:cNvSpPr>
          <p:nvPr>
            <p:ph idx="1"/>
          </p:nvPr>
        </p:nvSpPr>
        <p:spPr>
          <a:xfrm>
            <a:off x="6116084" y="609601"/>
            <a:ext cx="5511296" cy="5175624"/>
          </a:xfrm>
        </p:spPr>
        <p:txBody>
          <a:bodyPr anchor="ctr">
            <a:normAutofit/>
          </a:bodyPr>
          <a:lstStyle/>
          <a:p>
            <a:pPr marL="0" indent="0">
              <a:lnSpc>
                <a:spcPct val="90000"/>
              </a:lnSpc>
              <a:buNone/>
            </a:pPr>
            <a:endParaRPr lang="en-US"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p>
            <a:pPr>
              <a:lnSpc>
                <a:spcPct val="90000"/>
              </a:lnSpc>
              <a:buFont typeface="Wingdings" panose="05000000000000000000" pitchFamily="2" charset="2"/>
              <a:buChar char="q"/>
            </a:pPr>
            <a:r>
              <a:rPr lang="en-US" b="1" dirty="0">
                <a:solidFill>
                  <a:srgbClr val="FFFFFF"/>
                </a:solidFill>
                <a:latin typeface="Arial" panose="020B0604020202020204" pitchFamily="34" charset="0"/>
                <a:cs typeface="Arial" panose="020B0604020202020204" pitchFamily="34" charset="0"/>
              </a:rPr>
              <a:t>An </a:t>
            </a:r>
            <a:r>
              <a:rPr lang="en-US" b="1" dirty="0">
                <a:solidFill>
                  <a:srgbClr val="FFFFFF"/>
                </a:solidFill>
                <a:effectLst/>
                <a:latin typeface="Arial" panose="020B0604020202020204" pitchFamily="34" charset="0"/>
                <a:cs typeface="Arial" panose="020B0604020202020204" pitchFamily="34" charset="0"/>
              </a:rPr>
              <a:t>IRB is an appropriately constituted group that has been formally designated to review and monitor research involving human subjects. </a:t>
            </a:r>
          </a:p>
          <a:p>
            <a:pPr>
              <a:lnSpc>
                <a:spcPct val="90000"/>
              </a:lnSpc>
              <a:buFont typeface="Arial" panose="020B0604020202020204" pitchFamily="34" charset="0"/>
              <a:buChar char="•"/>
            </a:pPr>
            <a:r>
              <a:rPr lang="en-US" b="1" dirty="0">
                <a:solidFill>
                  <a:srgbClr val="FFFFFF"/>
                </a:solidFill>
                <a:latin typeface="Arial" panose="020B0604020202020204" pitchFamily="34" charset="0"/>
                <a:cs typeface="Arial" panose="020B0604020202020204" pitchFamily="34" charset="0"/>
              </a:rPr>
              <a:t>---Approve</a:t>
            </a:r>
          </a:p>
          <a:p>
            <a:pPr>
              <a:lnSpc>
                <a:spcPct val="90000"/>
              </a:lnSpc>
              <a:buFont typeface="Arial" panose="020B0604020202020204" pitchFamily="34" charset="0"/>
              <a:buChar char="•"/>
            </a:pPr>
            <a:r>
              <a:rPr lang="en-US" b="1" dirty="0">
                <a:solidFill>
                  <a:srgbClr val="FFFFFF"/>
                </a:solidFill>
                <a:effectLst/>
                <a:latin typeface="Arial" panose="020B0604020202020204" pitchFamily="34" charset="0"/>
                <a:cs typeface="Arial" panose="020B0604020202020204" pitchFamily="34" charset="0"/>
              </a:rPr>
              <a:t>---Require modification</a:t>
            </a:r>
          </a:p>
          <a:p>
            <a:pPr>
              <a:lnSpc>
                <a:spcPct val="90000"/>
              </a:lnSpc>
              <a:buFont typeface="Arial" panose="020B0604020202020204" pitchFamily="34" charset="0"/>
              <a:buChar char="•"/>
            </a:pPr>
            <a:r>
              <a:rPr lang="en-US" b="1" dirty="0">
                <a:solidFill>
                  <a:srgbClr val="FFFFFF"/>
                </a:solidFill>
                <a:latin typeface="Arial" panose="020B0604020202020204" pitchFamily="34" charset="0"/>
                <a:cs typeface="Arial" panose="020B0604020202020204" pitchFamily="34" charset="0"/>
              </a:rPr>
              <a:t>---Disapprove</a:t>
            </a:r>
            <a:endParaRPr lang="en-US" b="1" dirty="0">
              <a:solidFill>
                <a:srgbClr val="FFFFFF"/>
              </a:solidFill>
              <a:effectLst/>
              <a:latin typeface="Arial" panose="020B0604020202020204" pitchFamily="34" charset="0"/>
              <a:cs typeface="Arial" panose="020B0604020202020204" pitchFamily="34" charset="0"/>
            </a:endParaRPr>
          </a:p>
          <a:p>
            <a:pPr marL="0" indent="0">
              <a:lnSpc>
                <a:spcPct val="90000"/>
              </a:lnSpc>
              <a:buNone/>
            </a:pPr>
            <a:endParaRPr lang="en-US" b="1" dirty="0">
              <a:solidFill>
                <a:srgbClr val="FFFFFF"/>
              </a:solidFill>
              <a:effectLst/>
              <a:latin typeface="Arial" panose="020B0604020202020204" pitchFamily="34" charset="0"/>
              <a:cs typeface="Arial" panose="020B0604020202020204" pitchFamily="34" charset="0"/>
            </a:endParaRPr>
          </a:p>
          <a:p>
            <a:pPr>
              <a:lnSpc>
                <a:spcPct val="90000"/>
              </a:lnSpc>
              <a:buFont typeface="Wingdings" panose="05000000000000000000" pitchFamily="2" charset="2"/>
              <a:buChar char="q"/>
            </a:pPr>
            <a:r>
              <a:rPr lang="en-US" b="1" dirty="0">
                <a:solidFill>
                  <a:srgbClr val="FFFFFF"/>
                </a:solidFill>
                <a:effectLst/>
                <a:latin typeface="Arial" panose="020B0604020202020204" pitchFamily="34" charset="0"/>
                <a:cs typeface="Arial" panose="020B0604020202020204" pitchFamily="34" charset="0"/>
              </a:rPr>
              <a:t>Each institution may use whatever name it chooses. Regardless of the name chosen, the IRB is subject to federal IRB regulations when research is reviewed and approved.</a:t>
            </a:r>
            <a:endParaRPr lang="en-US" b="1" dirty="0">
              <a:solidFill>
                <a:srgbClr val="FFFFFF"/>
              </a:solidFill>
              <a:latin typeface="Arial" panose="020B0604020202020204" pitchFamily="34" charset="0"/>
              <a:ea typeface="Calibri" panose="020F0502020204030204" pitchFamily="34" charset="0"/>
              <a:cs typeface="Arial" panose="020B0604020202020204" pitchFamily="34" charset="0"/>
            </a:endParaRPr>
          </a:p>
          <a:p>
            <a:pPr marL="0" indent="0">
              <a:lnSpc>
                <a:spcPct val="90000"/>
              </a:lnSpc>
              <a:buNone/>
            </a:pPr>
            <a:endParaRPr lang="en-US" dirty="0">
              <a:solidFill>
                <a:srgbClr val="FFFFFF"/>
              </a:solidFill>
              <a:effectLst/>
              <a:latin typeface="Calibri" panose="020F0502020204030204" pitchFamily="34" charset="0"/>
              <a:ea typeface="Calibri" panose="020F0502020204030204" pitchFamily="34" charset="0"/>
            </a:endParaRPr>
          </a:p>
          <a:p>
            <a:pPr>
              <a:lnSpc>
                <a:spcPct val="90000"/>
              </a:lnSpc>
              <a:buFont typeface="Wingdings" panose="05000000000000000000" pitchFamily="2" charset="2"/>
              <a:buChar char="q"/>
            </a:pPr>
            <a:endParaRPr lang="en-US" dirty="0">
              <a:solidFill>
                <a:srgbClr val="FFFFFF"/>
              </a:solidFill>
            </a:endParaRPr>
          </a:p>
        </p:txBody>
      </p:sp>
    </p:spTree>
    <p:extLst>
      <p:ext uri="{BB962C8B-B14F-4D97-AF65-F5344CB8AC3E}">
        <p14:creationId xmlns:p14="http://schemas.microsoft.com/office/powerpoint/2010/main" val="1587947504"/>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448733" y="1233714"/>
            <a:ext cx="3895863" cy="4409326"/>
          </a:xfrm>
        </p:spPr>
        <p:txBody>
          <a:bodyPr anchor="ctr">
            <a:normAutofit/>
          </a:bodyPr>
          <a:lstStyle/>
          <a:p>
            <a:r>
              <a:rPr lang="en-US" dirty="0">
                <a:latin typeface="Arial Black" panose="020B0A04020102020204" pitchFamily="34" charset="0"/>
              </a:rPr>
              <a:t>IRB Record-keeping and Reports</a:t>
            </a:r>
            <a:br>
              <a:rPr lang="en-US" dirty="0">
                <a:latin typeface="Arial Black" panose="020B0A04020102020204" pitchFamily="34" charset="0"/>
              </a:rPr>
            </a:br>
            <a:r>
              <a:rPr lang="en-US" dirty="0">
                <a:latin typeface="Arial Black" panose="020B0A04020102020204" pitchFamily="34" charset="0"/>
              </a:rPr>
              <a:t>(cont.)</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203200"/>
            <a:ext cx="6341016" cy="6154057"/>
          </a:xfrm>
        </p:spPr>
        <p:txBody>
          <a:bodyPr anchor="ctr">
            <a:normAutofit/>
          </a:bodyPr>
          <a:lstStyle/>
          <a:p>
            <a:pPr marL="0" indent="0">
              <a:buNone/>
            </a:pPr>
            <a:endParaRPr lang="en-US" b="0" i="0" dirty="0">
              <a:effectLst/>
              <a:latin typeface="Arial Black" panose="020B0A04020102020204" pitchFamily="34" charset="0"/>
            </a:endParaRPr>
          </a:p>
          <a:p>
            <a:pPr>
              <a:buFont typeface="Wingdings" panose="05000000000000000000" pitchFamily="2" charset="2"/>
              <a:buChar char="q"/>
            </a:pPr>
            <a:r>
              <a:rPr lang="en-US" b="0" i="0" dirty="0">
                <a:effectLst/>
                <a:latin typeface="Arial Black" panose="020B0A04020102020204" pitchFamily="34" charset="0"/>
              </a:rPr>
              <a:t>The records shall be retained for at least 3 years after completion of the research</a:t>
            </a:r>
          </a:p>
          <a:p>
            <a:pPr marL="0" indent="0">
              <a:buNone/>
            </a:pPr>
            <a:endParaRPr lang="en-US" b="0" i="0" dirty="0">
              <a:effectLst/>
              <a:latin typeface="Arial Black" panose="020B0A04020102020204" pitchFamily="34" charset="0"/>
            </a:endParaRPr>
          </a:p>
          <a:p>
            <a:pPr>
              <a:buFont typeface="Wingdings" panose="05000000000000000000" pitchFamily="2" charset="2"/>
              <a:buChar char="q"/>
            </a:pPr>
            <a:r>
              <a:rPr lang="en-US" dirty="0">
                <a:latin typeface="Arial Black" panose="020B0A04020102020204" pitchFamily="34" charset="0"/>
              </a:rPr>
              <a:t>T</a:t>
            </a:r>
            <a:r>
              <a:rPr lang="en-US" b="0" i="0" dirty="0">
                <a:effectLst/>
                <a:latin typeface="Arial Black" panose="020B0A04020102020204" pitchFamily="34" charset="0"/>
              </a:rPr>
              <a:t>he records shall be accessible for inspection and copying by authorized representatives of the Food and Drug Administration at reasonable times and in a reasonable manner.</a:t>
            </a:r>
          </a:p>
          <a:p>
            <a:pPr marL="0" indent="0">
              <a:buNone/>
            </a:pPr>
            <a:endParaRPr lang="en-US" b="0" i="0" dirty="0">
              <a:effectLst/>
              <a:latin typeface="Arial Black" panose="020B0A04020102020204" pitchFamily="34" charset="0"/>
            </a:endParaRPr>
          </a:p>
          <a:p>
            <a:pPr>
              <a:buFont typeface="Wingdings" panose="05000000000000000000" pitchFamily="2" charset="2"/>
              <a:buChar char="q"/>
            </a:pPr>
            <a:r>
              <a:rPr lang="en-US" b="0" i="0" dirty="0">
                <a:effectLst/>
                <a:latin typeface="Arial Black" panose="020B0A04020102020204" pitchFamily="34" charset="0"/>
              </a:rPr>
              <a:t>The Food and Drug Administration may refuse to consider a clinical investigation if the institution or the IRB refuses to allow an inspection</a:t>
            </a:r>
          </a:p>
          <a:p>
            <a:endParaRPr lang="en-US" b="0" i="0" dirty="0">
              <a:effectLst/>
              <a:latin typeface="Courier New" panose="02070309020205020404" pitchFamily="49"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123717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
            <a:extLst>
              <a:ext uri="{FF2B5EF4-FFF2-40B4-BE49-F238E27FC236}">
                <a16:creationId xmlns:a16="http://schemas.microsoft.com/office/drawing/2014/main" id="{05700861-91AC-4529-9ABC-BFDD3DDCD857}"/>
              </a:ext>
            </a:extLst>
          </p:cNvPr>
          <p:cNvSpPr>
            <a:spLocks noGrp="1"/>
          </p:cNvSpPr>
          <p:nvPr>
            <p:ph idx="1"/>
          </p:nvPr>
        </p:nvSpPr>
        <p:spPr>
          <a:xfrm>
            <a:off x="1509486" y="333829"/>
            <a:ext cx="5323114" cy="5936342"/>
          </a:xfrm>
        </p:spPr>
        <p:txBody>
          <a:bodyPr anchor="ctr">
            <a:normAutofit/>
          </a:bodyPr>
          <a:lstStyle/>
          <a:p>
            <a:pPr fontAlgn="base">
              <a:lnSpc>
                <a:spcPct val="90000"/>
              </a:lnSpc>
              <a:buFont typeface="Wingdings" panose="05000000000000000000" pitchFamily="2" charset="2"/>
              <a:buChar char="q"/>
            </a:pPr>
            <a:r>
              <a:rPr lang="en-US" b="1" i="0" dirty="0">
                <a:effectLst/>
                <a:latin typeface="Arial Black" panose="020B0A04020102020204" pitchFamily="34" charset="0"/>
              </a:rPr>
              <a:t>Exempt</a:t>
            </a:r>
            <a:endParaRPr lang="en-US" b="0" i="0" dirty="0">
              <a:effectLst/>
              <a:latin typeface="Arial Black" panose="020B0A04020102020204" pitchFamily="34" charset="0"/>
            </a:endParaRPr>
          </a:p>
          <a:p>
            <a:pPr fontAlgn="base">
              <a:lnSpc>
                <a:spcPct val="90000"/>
              </a:lnSpc>
              <a:buFont typeface="Wingdings" panose="05000000000000000000" pitchFamily="2" charset="2"/>
              <a:buChar char="q"/>
            </a:pPr>
            <a:endParaRPr lang="en-US" b="0" i="0" dirty="0">
              <a:effectLst/>
              <a:latin typeface="Arial Black" panose="020B0A04020102020204" pitchFamily="34" charset="0"/>
            </a:endParaRPr>
          </a:p>
          <a:p>
            <a:pPr fontAlgn="base">
              <a:lnSpc>
                <a:spcPct val="90000"/>
              </a:lnSpc>
              <a:buFont typeface="Wingdings" panose="05000000000000000000" pitchFamily="2" charset="2"/>
              <a:buChar char="q"/>
            </a:pPr>
            <a:r>
              <a:rPr lang="en-US" b="1" i="0" dirty="0">
                <a:effectLst/>
                <a:latin typeface="Arial Black" panose="020B0A04020102020204" pitchFamily="34" charset="0"/>
              </a:rPr>
              <a:t>Expedited</a:t>
            </a:r>
            <a:endParaRPr lang="en-US" b="1" dirty="0">
              <a:latin typeface="Arial Black" panose="020B0A04020102020204" pitchFamily="34" charset="0"/>
            </a:endParaRPr>
          </a:p>
          <a:p>
            <a:pPr fontAlgn="base">
              <a:lnSpc>
                <a:spcPct val="90000"/>
              </a:lnSpc>
              <a:buFont typeface="Wingdings" panose="05000000000000000000" pitchFamily="2" charset="2"/>
              <a:buChar char="q"/>
            </a:pPr>
            <a:endParaRPr lang="en-US" b="0" i="0" dirty="0">
              <a:effectLst/>
              <a:latin typeface="Arial Black" panose="020B0A04020102020204" pitchFamily="34" charset="0"/>
            </a:endParaRPr>
          </a:p>
          <a:p>
            <a:pPr fontAlgn="base">
              <a:lnSpc>
                <a:spcPct val="90000"/>
              </a:lnSpc>
              <a:buFont typeface="Wingdings" panose="05000000000000000000" pitchFamily="2" charset="2"/>
              <a:buChar char="q"/>
            </a:pPr>
            <a:r>
              <a:rPr lang="en-US" b="1" i="0" dirty="0">
                <a:effectLst/>
                <a:latin typeface="Arial Black" panose="020B0A04020102020204" pitchFamily="34" charset="0"/>
              </a:rPr>
              <a:t>Full Committee </a:t>
            </a:r>
            <a:r>
              <a:rPr lang="en-US" b="1" dirty="0">
                <a:latin typeface="Arial Black" panose="020B0A04020102020204" pitchFamily="34" charset="0"/>
              </a:rPr>
              <a:t>R</a:t>
            </a:r>
            <a:r>
              <a:rPr lang="en-US" b="1" i="0" dirty="0">
                <a:effectLst/>
                <a:latin typeface="Arial Black" panose="020B0A04020102020204" pitchFamily="34" charset="0"/>
              </a:rPr>
              <a:t>eview or Full Board Review</a:t>
            </a:r>
          </a:p>
          <a:p>
            <a:pPr marL="0" indent="0" fontAlgn="base">
              <a:lnSpc>
                <a:spcPct val="90000"/>
              </a:lnSpc>
              <a:buNone/>
            </a:pPr>
            <a:endParaRPr lang="en-US" sz="2000" b="0" i="0" dirty="0">
              <a:effectLst/>
              <a:latin typeface="Arial Black" panose="020B0A04020102020204" pitchFamily="34" charset="0"/>
            </a:endParaRPr>
          </a:p>
          <a:p>
            <a:pPr>
              <a:lnSpc>
                <a:spcPct val="90000"/>
              </a:lnSpc>
            </a:pPr>
            <a:endParaRPr lang="en-US" sz="1400" dirty="0">
              <a:latin typeface="Arial Black" panose="020B0A04020102020204" pitchFamily="34"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13BDC6E-BFC4-4217-968D-F09BD695BEA3}"/>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latin typeface="Arial Black" panose="020B0A04020102020204" pitchFamily="34" charset="0"/>
              </a:rPr>
              <a:t>Types of Categorical  Review for Human Subjects Research</a:t>
            </a:r>
          </a:p>
        </p:txBody>
      </p:sp>
    </p:spTree>
    <p:extLst>
      <p:ext uri="{BB962C8B-B14F-4D97-AF65-F5344CB8AC3E}">
        <p14:creationId xmlns:p14="http://schemas.microsoft.com/office/powerpoint/2010/main" val="831399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30">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35429" y="435429"/>
            <a:ext cx="6397171" cy="5791200"/>
          </a:xfrm>
        </p:spPr>
        <p:txBody>
          <a:bodyPr anchor="ctr">
            <a:normAutofit/>
          </a:bodyPr>
          <a:lstStyle/>
          <a:p>
            <a:pPr marL="0" indent="0">
              <a:lnSpc>
                <a:spcPct val="90000"/>
              </a:lnSpc>
              <a:buNone/>
            </a:pPr>
            <a:endParaRPr lang="en-US" b="0" i="0" dirty="0">
              <a:effectLst/>
              <a:latin typeface="Arial Black" panose="020B0A04020102020204" pitchFamily="34" charset="0"/>
            </a:endParaRPr>
          </a:p>
          <a:p>
            <a:pPr marL="0" indent="0">
              <a:lnSpc>
                <a:spcPct val="90000"/>
              </a:lnSpc>
              <a:buNone/>
            </a:pPr>
            <a:endParaRPr lang="en-US" dirty="0">
              <a:latin typeface="Arial Black" panose="020B0A04020102020204" pitchFamily="34" charset="0"/>
            </a:endParaRPr>
          </a:p>
          <a:p>
            <a:pPr marL="0" indent="0">
              <a:lnSpc>
                <a:spcPct val="90000"/>
              </a:lnSpc>
              <a:buNone/>
            </a:pPr>
            <a:r>
              <a:rPr lang="en-US" b="0" i="0" dirty="0">
                <a:effectLst/>
                <a:latin typeface="Arial Black" panose="020B0A04020102020204" pitchFamily="34" charset="0"/>
              </a:rPr>
              <a:t>The determination is usually made by:</a:t>
            </a:r>
          </a:p>
          <a:p>
            <a:pPr>
              <a:lnSpc>
                <a:spcPct val="90000"/>
              </a:lnSpc>
              <a:buFont typeface="Wingdings" panose="05000000000000000000" pitchFamily="2" charset="2"/>
              <a:buChar char="q"/>
            </a:pPr>
            <a:r>
              <a:rPr lang="en-US" b="0" i="0" dirty="0">
                <a:effectLst/>
                <a:latin typeface="Arial Black" panose="020B0A04020102020204" pitchFamily="34" charset="0"/>
              </a:rPr>
              <a:t>Human Research Protection Program (HRPP) or IRB office. </a:t>
            </a:r>
          </a:p>
          <a:p>
            <a:pPr marL="0" indent="0">
              <a:lnSpc>
                <a:spcPct val="90000"/>
              </a:lnSpc>
              <a:buNone/>
            </a:pPr>
            <a:endParaRPr lang="en-US" dirty="0">
              <a:latin typeface="Arial Black" panose="020B0A04020102020204" pitchFamily="34" charset="0"/>
            </a:endParaRPr>
          </a:p>
          <a:p>
            <a:pPr marL="0" indent="0">
              <a:lnSpc>
                <a:spcPct val="90000"/>
              </a:lnSpc>
              <a:buNone/>
            </a:pPr>
            <a:endParaRPr lang="en-US" dirty="0">
              <a:latin typeface="Arial Black" panose="020B0A04020102020204" pitchFamily="34" charset="0"/>
            </a:endParaRPr>
          </a:p>
          <a:p>
            <a:pPr marL="0" indent="0">
              <a:lnSpc>
                <a:spcPct val="90000"/>
              </a:lnSpc>
              <a:buNone/>
            </a:pPr>
            <a:r>
              <a:rPr lang="en-US" dirty="0">
                <a:latin typeface="Arial Black" panose="020B0A04020102020204" pitchFamily="34" charset="0"/>
              </a:rPr>
              <a:t>T</a:t>
            </a:r>
            <a:r>
              <a:rPr lang="en-US" b="0" i="0" dirty="0">
                <a:effectLst/>
                <a:latin typeface="Arial Black" panose="020B0A04020102020204" pitchFamily="34" charset="0"/>
              </a:rPr>
              <a:t>he HRPP or IRB office also may ensure alignment with:</a:t>
            </a:r>
          </a:p>
          <a:p>
            <a:pPr>
              <a:lnSpc>
                <a:spcPct val="90000"/>
              </a:lnSpc>
              <a:buFont typeface="Wingdings" panose="05000000000000000000" pitchFamily="2" charset="2"/>
              <a:buChar char="q"/>
            </a:pPr>
            <a:r>
              <a:rPr lang="en-US" b="0" i="0" dirty="0">
                <a:effectLst/>
                <a:latin typeface="Arial Black" panose="020B0A04020102020204" pitchFamily="34" charset="0"/>
              </a:rPr>
              <a:t>institutional policies</a:t>
            </a:r>
            <a:endParaRPr lang="en-US" dirty="0">
              <a:latin typeface="Arial Black" panose="020B0A04020102020204" pitchFamily="34" charset="0"/>
            </a:endParaRPr>
          </a:p>
          <a:p>
            <a:pPr>
              <a:lnSpc>
                <a:spcPct val="90000"/>
              </a:lnSpc>
              <a:buFont typeface="Wingdings" panose="05000000000000000000" pitchFamily="2" charset="2"/>
              <a:buChar char="q"/>
            </a:pPr>
            <a:r>
              <a:rPr lang="en-US" b="0" i="0" dirty="0">
                <a:effectLst/>
                <a:latin typeface="Arial Black" panose="020B0A04020102020204" pitchFamily="34" charset="0"/>
              </a:rPr>
              <a:t>ethical guidelines</a:t>
            </a:r>
            <a:endParaRPr lang="en-US" dirty="0">
              <a:latin typeface="Arial Black" panose="020B0A04020102020204" pitchFamily="34" charset="0"/>
            </a:endParaRPr>
          </a:p>
          <a:p>
            <a:pPr>
              <a:lnSpc>
                <a:spcPct val="90000"/>
              </a:lnSpc>
              <a:buFont typeface="Wingdings" panose="05000000000000000000" pitchFamily="2" charset="2"/>
              <a:buChar char="q"/>
            </a:pPr>
            <a:r>
              <a:rPr lang="en-US" b="0" i="0" dirty="0">
                <a:effectLst/>
                <a:latin typeface="Arial Black" panose="020B0A04020102020204" pitchFamily="34" charset="0"/>
              </a:rPr>
              <a:t>other relevant regulations and policies</a:t>
            </a:r>
          </a:p>
          <a:p>
            <a:pPr marL="0" indent="0">
              <a:lnSpc>
                <a:spcPct val="90000"/>
              </a:lnSpc>
              <a:buNone/>
            </a:pPr>
            <a:endParaRPr lang="en-US" sz="1500" dirty="0">
              <a:latin typeface="Arial Black" panose="020B0A04020102020204" pitchFamily="34" charset="0"/>
            </a:endParaRPr>
          </a:p>
          <a:p>
            <a:pPr marL="0" indent="0">
              <a:lnSpc>
                <a:spcPct val="90000"/>
              </a:lnSpc>
              <a:buNone/>
            </a:pPr>
            <a:endParaRPr lang="en-US" sz="1500" b="0" i="0" dirty="0">
              <a:effectLst/>
              <a:latin typeface="Courier New" panose="02070309020205020404" pitchFamily="49" charset="0"/>
            </a:endParaRPr>
          </a:p>
        </p:txBody>
      </p:sp>
      <p:sp>
        <p:nvSpPr>
          <p:cNvPr id="50" name="Rectangle 32">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52" name="Straight Connector 34">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9"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Isosceles Triangle 42">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Isosceles Triangle 50">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latin typeface="Arial Black" panose="020B0A04020102020204" pitchFamily="34" charset="0"/>
              </a:rPr>
              <a:t>How the Review Category of Subjects Research is Determined</a:t>
            </a:r>
          </a:p>
        </p:txBody>
      </p:sp>
    </p:spTree>
    <p:extLst>
      <p:ext uri="{BB962C8B-B14F-4D97-AF65-F5344CB8AC3E}">
        <p14:creationId xmlns:p14="http://schemas.microsoft.com/office/powerpoint/2010/main" val="3291324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30">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677334" y="1253067"/>
            <a:ext cx="6155266" cy="4351866"/>
          </a:xfrm>
        </p:spPr>
        <p:txBody>
          <a:bodyPr anchor="ctr">
            <a:normAutofit/>
          </a:bodyPr>
          <a:lstStyle/>
          <a:p>
            <a:pPr marL="0" indent="0">
              <a:lnSpc>
                <a:spcPct val="90000"/>
              </a:lnSpc>
              <a:buNone/>
            </a:pPr>
            <a:r>
              <a:rPr lang="en-US" b="0" i="0" dirty="0">
                <a:effectLst/>
                <a:latin typeface="Arial Black" panose="020B0A04020102020204" pitchFamily="34" charset="0"/>
              </a:rPr>
              <a:t>To determine the review status of human subjects research, ask the following three questions, </a:t>
            </a:r>
            <a:r>
              <a:rPr lang="en-US" b="1" i="0" dirty="0">
                <a:effectLst/>
                <a:latin typeface="Arial Black" panose="020B0A04020102020204" pitchFamily="34" charset="0"/>
              </a:rPr>
              <a:t>in this order</a:t>
            </a:r>
            <a:r>
              <a:rPr lang="en-US" b="0" i="0" dirty="0">
                <a:effectLst/>
                <a:latin typeface="Arial Black" panose="020B0A04020102020204" pitchFamily="34" charset="0"/>
              </a:rPr>
              <a:t>:</a:t>
            </a:r>
          </a:p>
          <a:p>
            <a:pPr marL="0" indent="0">
              <a:lnSpc>
                <a:spcPct val="90000"/>
              </a:lnSpc>
              <a:buNone/>
            </a:pPr>
            <a:endParaRPr lang="en-US" b="0" i="0" dirty="0">
              <a:effectLst/>
              <a:latin typeface="Arial Black" panose="020B0A04020102020204" pitchFamily="34" charset="0"/>
            </a:endParaRPr>
          </a:p>
          <a:p>
            <a:pPr>
              <a:lnSpc>
                <a:spcPct val="90000"/>
              </a:lnSpc>
              <a:buFont typeface="+mj-lt"/>
              <a:buAutoNum type="arabicPeriod"/>
            </a:pPr>
            <a:r>
              <a:rPr lang="en-US" b="0" i="0" dirty="0">
                <a:effectLst/>
                <a:latin typeface="Arial Black" panose="020B0A04020102020204" pitchFamily="34" charset="0"/>
              </a:rPr>
              <a:t>Is the activity research according to the regulations?</a:t>
            </a:r>
          </a:p>
          <a:p>
            <a:pPr>
              <a:lnSpc>
                <a:spcPct val="90000"/>
              </a:lnSpc>
              <a:buFont typeface="+mj-lt"/>
              <a:buAutoNum type="arabicPeriod"/>
            </a:pPr>
            <a:r>
              <a:rPr lang="en-US" b="0" i="0" dirty="0">
                <a:effectLst/>
                <a:latin typeface="Arial Black" panose="020B0A04020102020204" pitchFamily="34" charset="0"/>
              </a:rPr>
              <a:t>Does the research involve human subjects based on the definition in the regulations?</a:t>
            </a:r>
          </a:p>
          <a:p>
            <a:pPr>
              <a:lnSpc>
                <a:spcPct val="90000"/>
              </a:lnSpc>
              <a:buFont typeface="+mj-lt"/>
              <a:buAutoNum type="arabicPeriod"/>
            </a:pPr>
            <a:r>
              <a:rPr lang="en-US" b="0" i="0" dirty="0">
                <a:effectLst/>
                <a:latin typeface="Arial Black" panose="020B0A04020102020204" pitchFamily="34" charset="0"/>
              </a:rPr>
              <a:t>Is the human subjects research exempt?</a:t>
            </a:r>
          </a:p>
          <a:p>
            <a:pPr marL="0" indent="0">
              <a:lnSpc>
                <a:spcPct val="90000"/>
              </a:lnSpc>
              <a:buNone/>
            </a:pPr>
            <a:endParaRPr lang="en-US" sz="1500" b="0" i="0" dirty="0">
              <a:effectLst/>
              <a:latin typeface="Courier New" panose="02070309020205020404" pitchFamily="49" charset="0"/>
            </a:endParaRPr>
          </a:p>
        </p:txBody>
      </p:sp>
      <p:sp>
        <p:nvSpPr>
          <p:cNvPr id="50" name="Rectangle 32">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52" name="Straight Connector 34">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9"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Isosceles Triangle 42">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Isosceles Triangle 50">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latin typeface="Arial Black" panose="020B0A04020102020204" pitchFamily="34" charset="0"/>
              </a:rPr>
              <a:t>How the Review Category of Subjects Research is Determined</a:t>
            </a:r>
          </a:p>
        </p:txBody>
      </p:sp>
    </p:spTree>
    <p:extLst>
      <p:ext uri="{BB962C8B-B14F-4D97-AF65-F5344CB8AC3E}">
        <p14:creationId xmlns:p14="http://schemas.microsoft.com/office/powerpoint/2010/main" val="2816894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pic>
        <p:nvPicPr>
          <p:cNvPr id="7" name="Picture 6" descr="Light bulb on yellow background with sketched light beams and cord">
            <a:extLst>
              <a:ext uri="{FF2B5EF4-FFF2-40B4-BE49-F238E27FC236}">
                <a16:creationId xmlns:a16="http://schemas.microsoft.com/office/drawing/2014/main" id="{B28901F6-63AF-4D0F-A907-223D80C0434D}"/>
              </a:ext>
            </a:extLst>
          </p:cNvPr>
          <p:cNvPicPr>
            <a:picLocks noChangeAspect="1"/>
          </p:cNvPicPr>
          <p:nvPr/>
        </p:nvPicPr>
        <p:blipFill rotWithShape="1">
          <a:blip r:embed="rId2"/>
          <a:srcRect l="28957"/>
          <a:stretch/>
        </p:blipFill>
        <p:spPr>
          <a:xfrm>
            <a:off x="4266678" y="-8467"/>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5" name="Title 4">
            <a:extLst>
              <a:ext uri="{FF2B5EF4-FFF2-40B4-BE49-F238E27FC236}">
                <a16:creationId xmlns:a16="http://schemas.microsoft.com/office/drawing/2014/main" id="{D60DC44C-EB98-43FA-B34B-17F82D36E79A}"/>
              </a:ext>
            </a:extLst>
          </p:cNvPr>
          <p:cNvSpPr>
            <a:spLocks noGrp="1"/>
          </p:cNvSpPr>
          <p:nvPr>
            <p:ph type="ctrTitle"/>
          </p:nvPr>
        </p:nvSpPr>
        <p:spPr>
          <a:xfrm>
            <a:off x="668867" y="1678666"/>
            <a:ext cx="4088190" cy="2369093"/>
          </a:xfrm>
        </p:spPr>
        <p:txBody>
          <a:bodyPr vert="horz" lIns="91440" tIns="45720" rIns="91440" bIns="45720" rtlCol="0" anchor="b">
            <a:normAutofit/>
          </a:bodyPr>
          <a:lstStyle/>
          <a:p>
            <a:pPr algn="r"/>
            <a:r>
              <a:rPr lang="en-US" sz="3600" dirty="0">
                <a:solidFill>
                  <a:schemeClr val="accent1"/>
                </a:solidFill>
                <a:latin typeface="Arial Black" panose="020B0A04020102020204" pitchFamily="34" charset="0"/>
              </a:rPr>
              <a:t>Test your knowledge</a:t>
            </a:r>
          </a:p>
        </p:txBody>
      </p:sp>
      <p:cxnSp>
        <p:nvCxnSpPr>
          <p:cNvPr id="23" name="Straight Connector 22">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07225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652481" y="1382486"/>
            <a:ext cx="3547581" cy="4093028"/>
          </a:xfrm>
        </p:spPr>
        <p:txBody>
          <a:bodyPr anchor="ctr">
            <a:normAutofit/>
          </a:bodyPr>
          <a:lstStyle/>
          <a:p>
            <a:r>
              <a:rPr lang="en-US" sz="4400" dirty="0">
                <a:latin typeface="Arial Black" panose="020B0A04020102020204" pitchFamily="34" charset="0"/>
              </a:rPr>
              <a:t>Question 1</a:t>
            </a:r>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86B1326-4516-4A03-968D-7EF2932823AE}"/>
              </a:ext>
            </a:extLst>
          </p:cNvPr>
          <p:cNvGraphicFramePr>
            <a:graphicFrameLocks noGrp="1"/>
          </p:cNvGraphicFramePr>
          <p:nvPr>
            <p:ph idx="1"/>
            <p:extLst>
              <p:ext uri="{D42A27DB-BD31-4B8C-83A1-F6EECF244321}">
                <p14:modId xmlns:p14="http://schemas.microsoft.com/office/powerpoint/2010/main" val="2771296320"/>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6027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1043950" y="1179151"/>
            <a:ext cx="3300646" cy="4463889"/>
          </a:xfrm>
        </p:spPr>
        <p:txBody>
          <a:bodyPr anchor="ctr">
            <a:normAutofit/>
          </a:bodyPr>
          <a:lstStyle/>
          <a:p>
            <a:r>
              <a:rPr lang="en-US" dirty="0">
                <a:latin typeface="Arial Black" panose="020B0A04020102020204" pitchFamily="34" charset="0"/>
              </a:rPr>
              <a:t>Question 1</a:t>
            </a:r>
            <a:br>
              <a:rPr lang="en-US" dirty="0">
                <a:latin typeface="Arial Black" panose="020B0A04020102020204" pitchFamily="34" charset="0"/>
              </a:rPr>
            </a:br>
            <a:r>
              <a:rPr lang="en-US" dirty="0">
                <a:latin typeface="Arial Black" panose="020B0A04020102020204" pitchFamily="34" charset="0"/>
              </a:rPr>
              <a:t>answer</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339365"/>
            <a:ext cx="6341016" cy="6627492"/>
          </a:xfrm>
        </p:spPr>
        <p:txBody>
          <a:bodyPr anchor="ctr">
            <a:normAutofit lnSpcReduction="10000"/>
          </a:bodyPr>
          <a:lstStyle/>
          <a:p>
            <a:pPr marL="0" indent="0">
              <a:lnSpc>
                <a:spcPct val="90000"/>
              </a:lnSpc>
              <a:buNone/>
            </a:pPr>
            <a:endParaRPr lang="en-US" b="0" i="0" dirty="0">
              <a:effectLst/>
              <a:latin typeface="Arial Black" panose="020B0A04020102020204" pitchFamily="34" charset="0"/>
            </a:endParaRPr>
          </a:p>
          <a:p>
            <a:pPr marL="0" indent="0">
              <a:lnSpc>
                <a:spcPct val="90000"/>
              </a:lnSpc>
              <a:buNone/>
            </a:pPr>
            <a:r>
              <a:rPr lang="en-US" b="0" i="0" dirty="0">
                <a:effectLst/>
                <a:latin typeface="Arial Black" panose="020B0A04020102020204" pitchFamily="34" charset="0"/>
              </a:rPr>
              <a:t>All research involving human volunteers in the United States is required to follow the Common Rule. </a:t>
            </a:r>
          </a:p>
          <a:p>
            <a:pPr marL="0" indent="0">
              <a:lnSpc>
                <a:spcPct val="90000"/>
              </a:lnSpc>
              <a:buNone/>
            </a:pPr>
            <a:endParaRPr lang="en-US" dirty="0">
              <a:latin typeface="Arial Black" panose="020B0A04020102020204" pitchFamily="34" charset="0"/>
            </a:endParaRPr>
          </a:p>
          <a:p>
            <a:pPr marL="0" indent="0">
              <a:lnSpc>
                <a:spcPct val="90000"/>
              </a:lnSpc>
              <a:buNone/>
            </a:pPr>
            <a:r>
              <a:rPr lang="en-US" dirty="0">
                <a:latin typeface="Arial Black" panose="020B0A04020102020204" pitchFamily="34" charset="0"/>
              </a:rPr>
              <a:t>FALSE</a:t>
            </a:r>
          </a:p>
          <a:p>
            <a:pPr marL="0" indent="0">
              <a:lnSpc>
                <a:spcPct val="90000"/>
              </a:lnSpc>
              <a:buNone/>
            </a:pPr>
            <a:endParaRPr lang="en-US" dirty="0">
              <a:latin typeface="Arial Black" panose="020B0A04020102020204" pitchFamily="34" charset="0"/>
            </a:endParaRPr>
          </a:p>
          <a:p>
            <a:pPr marL="0" indent="0">
              <a:lnSpc>
                <a:spcPct val="90000"/>
              </a:lnSpc>
              <a:buNone/>
            </a:pPr>
            <a:r>
              <a:rPr lang="en-US" i="0" dirty="0">
                <a:effectLst/>
                <a:latin typeface="Arial Black" panose="020B0A04020102020204" pitchFamily="34" charset="0"/>
              </a:rPr>
              <a:t>Not all work that we would call ‘research’ is considered to be research under the Common Rule. The Common Rule defines research as:</a:t>
            </a:r>
          </a:p>
          <a:p>
            <a:pPr marL="0" indent="0">
              <a:lnSpc>
                <a:spcPct val="90000"/>
              </a:lnSpc>
              <a:buNone/>
            </a:pPr>
            <a:endParaRPr lang="en-US" i="0" dirty="0">
              <a:effectLst/>
              <a:latin typeface="Arial Black" panose="020B0A04020102020204" pitchFamily="34" charset="0"/>
            </a:endParaRPr>
          </a:p>
          <a:p>
            <a:pPr marL="0" indent="0">
              <a:lnSpc>
                <a:spcPct val="90000"/>
              </a:lnSpc>
              <a:buNone/>
            </a:pPr>
            <a:r>
              <a:rPr lang="en-US" i="0" dirty="0">
                <a:effectLst/>
                <a:latin typeface="Arial Black" panose="020B0A04020102020204" pitchFamily="34" charset="0"/>
              </a:rPr>
              <a:t>“a systematic investigation, including research development, testing, and evaluation,</a:t>
            </a:r>
            <a:br>
              <a:rPr lang="en-US" i="0" dirty="0">
                <a:effectLst/>
                <a:latin typeface="Arial Black" panose="020B0A04020102020204" pitchFamily="34" charset="0"/>
              </a:rPr>
            </a:br>
            <a:r>
              <a:rPr lang="en-US" i="0" dirty="0">
                <a:effectLst/>
                <a:latin typeface="Arial Black" panose="020B0A04020102020204" pitchFamily="34" charset="0"/>
              </a:rPr>
              <a:t>designed to develop or contribute to generalizable knowledge.”</a:t>
            </a:r>
          </a:p>
          <a:p>
            <a:pPr marL="0" indent="0">
              <a:lnSpc>
                <a:spcPct val="90000"/>
              </a:lnSpc>
              <a:buNone/>
            </a:pPr>
            <a:endParaRPr lang="en-US" dirty="0">
              <a:latin typeface="Arial Black" panose="020B0A04020102020204" pitchFamily="34" charset="0"/>
            </a:endParaRPr>
          </a:p>
          <a:p>
            <a:pPr marL="0" indent="0">
              <a:lnSpc>
                <a:spcPct val="90000"/>
              </a:lnSpc>
              <a:buNone/>
            </a:pPr>
            <a:r>
              <a:rPr lang="en-US" i="0" dirty="0">
                <a:effectLst/>
                <a:latin typeface="Arial Black" panose="020B0A04020102020204" pitchFamily="34" charset="0"/>
              </a:rPr>
              <a:t>And remember:</a:t>
            </a:r>
          </a:p>
          <a:p>
            <a:pPr>
              <a:lnSpc>
                <a:spcPct val="90000"/>
              </a:lnSpc>
              <a:buAutoNum type="alphaLcPeriod"/>
            </a:pPr>
            <a:r>
              <a:rPr lang="en-US" i="0" dirty="0">
                <a:effectLst/>
                <a:latin typeface="Arial Black" panose="020B0A04020102020204" pitchFamily="34" charset="0"/>
              </a:rPr>
              <a:t>The common rule applies to federally funded research.  </a:t>
            </a:r>
          </a:p>
          <a:p>
            <a:pPr>
              <a:lnSpc>
                <a:spcPct val="90000"/>
              </a:lnSpc>
              <a:buAutoNum type="alphaLcPeriod"/>
            </a:pPr>
            <a:r>
              <a:rPr lang="en-US" dirty="0">
                <a:latin typeface="Arial Black" panose="020B0A04020102020204" pitchFamily="34" charset="0"/>
              </a:rPr>
              <a:t>If the research involves a test article covered by FDA regulations, the research would be need to be conducted under 21 CFR 56.</a:t>
            </a:r>
            <a:endParaRPr lang="en-US" i="0" dirty="0">
              <a:effectLst/>
              <a:latin typeface="Arial Black" panose="020B0A04020102020204" pitchFamily="34" charset="0"/>
            </a:endParaRPr>
          </a:p>
          <a:p>
            <a:pPr marL="0" indent="0">
              <a:lnSpc>
                <a:spcPct val="90000"/>
              </a:lnSpc>
              <a:buNone/>
            </a:pPr>
            <a:endParaRPr lang="en-US" dirty="0">
              <a:latin typeface="Arial Black" panose="020B0A04020102020204" pitchFamily="34" charset="0"/>
            </a:endParaRPr>
          </a:p>
          <a:p>
            <a:pPr marL="0" indent="0">
              <a:lnSpc>
                <a:spcPct val="90000"/>
              </a:lnSpc>
              <a:buNone/>
            </a:pPr>
            <a:endParaRPr lang="en-US" b="0" i="0" dirty="0">
              <a:effectLst/>
              <a:latin typeface="Arial Black" panose="020B0A04020102020204" pitchFamily="34" charset="0"/>
            </a:endParaRPr>
          </a:p>
          <a:p>
            <a:pPr marL="0" indent="0">
              <a:lnSpc>
                <a:spcPct val="90000"/>
              </a:lnSpc>
              <a:buNone/>
            </a:pPr>
            <a:endParaRPr lang="en-US" b="0" i="0" dirty="0">
              <a:effectLst/>
              <a:latin typeface="Arial Black" panose="020B0A04020102020204" pitchFamily="34" charset="0"/>
            </a:endParaRPr>
          </a:p>
        </p:txBody>
      </p:sp>
      <p:sp>
        <p:nvSpPr>
          <p:cNvPr id="6"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602716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1043950" y="1179151"/>
            <a:ext cx="3300646" cy="4463889"/>
          </a:xfrm>
        </p:spPr>
        <p:txBody>
          <a:bodyPr anchor="ctr">
            <a:normAutofit/>
          </a:bodyPr>
          <a:lstStyle/>
          <a:p>
            <a:r>
              <a:rPr lang="en-US">
                <a:latin typeface="Arial Black" panose="020B0A04020102020204" pitchFamily="34" charset="0"/>
              </a:rPr>
              <a:t>Question 2</a:t>
            </a:r>
          </a:p>
        </p:txBody>
      </p:sp>
      <p:sp>
        <p:nvSpPr>
          <p:cNvPr id="15"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6"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1109145"/>
            <a:ext cx="6341016" cy="4603900"/>
          </a:xfrm>
        </p:spPr>
        <p:txBody>
          <a:bodyPr anchor="ctr">
            <a:normAutofit/>
          </a:bodyPr>
          <a:lstStyle/>
          <a:p>
            <a:pPr marL="0" indent="0">
              <a:buNone/>
            </a:pPr>
            <a:endParaRPr lang="en-US" b="0" i="0">
              <a:effectLst/>
              <a:latin typeface="Georgia" panose="02040502050405020303" pitchFamily="18" charset="0"/>
            </a:endParaRPr>
          </a:p>
          <a:p>
            <a:pPr marL="0" indent="0">
              <a:buNone/>
            </a:pPr>
            <a:r>
              <a:rPr lang="en-US" b="0" i="0">
                <a:effectLst/>
                <a:latin typeface="Arial Black" panose="020B0A04020102020204" pitchFamily="34" charset="0"/>
              </a:rPr>
              <a:t>An investigator plans to do a research project involving human subjects that is not funded by the Federal government. Can she proceed with her proposed project without IRB review?</a:t>
            </a:r>
            <a:endParaRPr lang="en-US">
              <a:latin typeface="Arial Black" panose="020B0A04020102020204" pitchFamily="34" charset="0"/>
            </a:endParaRPr>
          </a:p>
          <a:p>
            <a:pPr marL="0" indent="0">
              <a:buNone/>
            </a:pPr>
            <a:endParaRPr lang="en-US">
              <a:latin typeface="Arial Black" panose="020B0A04020102020204" pitchFamily="34" charset="0"/>
            </a:endParaRPr>
          </a:p>
          <a:p>
            <a:pPr>
              <a:buFont typeface="Wingdings" panose="05000000000000000000" pitchFamily="2" charset="2"/>
              <a:buChar char="§"/>
            </a:pPr>
            <a:r>
              <a:rPr lang="en-US" i="0">
                <a:effectLst/>
                <a:latin typeface="Arial Black" panose="020B0A04020102020204" pitchFamily="34" charset="0"/>
              </a:rPr>
              <a:t>Yes. Since it is not Federally funded, no IRB review is needed.</a:t>
            </a:r>
          </a:p>
          <a:p>
            <a:pPr>
              <a:buFont typeface="Wingdings" panose="05000000000000000000" pitchFamily="2" charset="2"/>
              <a:buChar char="§"/>
            </a:pPr>
            <a:r>
              <a:rPr lang="en-US" i="0">
                <a:effectLst/>
                <a:latin typeface="Arial Black" panose="020B0A04020102020204" pitchFamily="34" charset="0"/>
              </a:rPr>
              <a:t>Maybe. She should contact her HRPP or IRB office to find out what institutional requirements must be met.</a:t>
            </a:r>
          </a:p>
          <a:p>
            <a:pPr>
              <a:buFont typeface="Wingdings" panose="05000000000000000000" pitchFamily="2" charset="2"/>
              <a:buChar char="§"/>
            </a:pPr>
            <a:r>
              <a:rPr lang="en-US" i="0">
                <a:effectLst/>
                <a:latin typeface="Arial Black" panose="020B0A04020102020204" pitchFamily="34" charset="0"/>
              </a:rPr>
              <a:t>No. She will need to submit for IRB review regardless of funding or other rules since her project involves human volunteers.</a:t>
            </a:r>
            <a:endParaRPr lang="en-US">
              <a:latin typeface="Arial Black" panose="020B0A040201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4009254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1043950" y="1179151"/>
            <a:ext cx="3300646" cy="4463889"/>
          </a:xfrm>
        </p:spPr>
        <p:txBody>
          <a:bodyPr anchor="ctr">
            <a:normAutofit/>
          </a:bodyPr>
          <a:lstStyle/>
          <a:p>
            <a:r>
              <a:rPr lang="en-US">
                <a:latin typeface="Arial Black" panose="020B0A04020102020204" pitchFamily="34" charset="0"/>
              </a:rPr>
              <a:t>Question 2 answer</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1109145"/>
            <a:ext cx="6341016" cy="4603900"/>
          </a:xfrm>
        </p:spPr>
        <p:txBody>
          <a:bodyPr anchor="ctr">
            <a:normAutofit/>
          </a:bodyPr>
          <a:lstStyle/>
          <a:p>
            <a:pPr marL="0" indent="0">
              <a:buNone/>
            </a:pPr>
            <a:endParaRPr lang="en-US" b="1" i="0" dirty="0">
              <a:effectLst/>
              <a:latin typeface="Helvetica" panose="020B0604020202020204" pitchFamily="34" charset="0"/>
            </a:endParaRPr>
          </a:p>
          <a:p>
            <a:pPr marL="0" indent="0">
              <a:buNone/>
            </a:pPr>
            <a:r>
              <a:rPr lang="en-US" b="0" i="0" dirty="0">
                <a:effectLst/>
                <a:latin typeface="Arial Black" panose="020B0A04020102020204" pitchFamily="34" charset="0"/>
              </a:rPr>
              <a:t>An investigator plans to do a research project involving human subjects that is not funded by the Federal government. Can she proceed with her proposed project without IRB review?</a:t>
            </a:r>
          </a:p>
          <a:p>
            <a:pPr marL="0" indent="0">
              <a:buNone/>
            </a:pPr>
            <a:endParaRPr lang="en-US" dirty="0">
              <a:latin typeface="Arial Black" panose="020B0A04020102020204" pitchFamily="34" charset="0"/>
            </a:endParaRPr>
          </a:p>
          <a:p>
            <a:pPr marL="0" indent="0">
              <a:buNone/>
            </a:pPr>
            <a:r>
              <a:rPr lang="en-US" i="0" dirty="0">
                <a:effectLst/>
                <a:latin typeface="Arial Black" panose="020B0A04020102020204" pitchFamily="34" charset="0"/>
              </a:rPr>
              <a:t>Maybe. She should contact her HRPP or IRB office to find out what institutional requirements must be met.</a:t>
            </a:r>
          </a:p>
          <a:p>
            <a:pPr marL="0" indent="0">
              <a:buNone/>
            </a:pPr>
            <a:endParaRPr lang="en-US" i="0" dirty="0">
              <a:effectLst/>
              <a:latin typeface="Arial Black" panose="020B0A04020102020204" pitchFamily="34" charset="0"/>
            </a:endParaRPr>
          </a:p>
          <a:p>
            <a:pPr marL="0" indent="0">
              <a:buNone/>
            </a:pPr>
            <a:r>
              <a:rPr lang="en-US" dirty="0">
                <a:latin typeface="Arial Black" panose="020B0A04020102020204" pitchFamily="34" charset="0"/>
              </a:rPr>
              <a:t>I</a:t>
            </a:r>
            <a:r>
              <a:rPr lang="en-US" b="0" i="0" dirty="0">
                <a:effectLst/>
                <a:latin typeface="Arial Black" panose="020B0A04020102020204" pitchFamily="34" charset="0"/>
              </a:rPr>
              <a:t>nvestigators should always check with their institution’s IRB office to see whether there are institutional policies to follow even if the regulations don’t apply.</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20711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1043950" y="1179151"/>
            <a:ext cx="3300646" cy="4463889"/>
          </a:xfrm>
        </p:spPr>
        <p:txBody>
          <a:bodyPr anchor="ctr">
            <a:normAutofit/>
          </a:bodyPr>
          <a:lstStyle/>
          <a:p>
            <a:r>
              <a:rPr lang="en-US">
                <a:latin typeface="Arial Black" panose="020B0A04020102020204" pitchFamily="34" charset="0"/>
              </a:rPr>
              <a:t>Question 3</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1109145"/>
            <a:ext cx="6341016" cy="4603900"/>
          </a:xfrm>
        </p:spPr>
        <p:txBody>
          <a:bodyPr anchor="ctr">
            <a:normAutofit/>
          </a:bodyPr>
          <a:lstStyle/>
          <a:p>
            <a:pPr marL="0" indent="0">
              <a:buNone/>
            </a:pPr>
            <a:r>
              <a:rPr lang="en-US" b="0" i="0">
                <a:effectLst/>
                <a:latin typeface="Arial Black" panose="020B0A04020102020204" pitchFamily="34" charset="0"/>
              </a:rPr>
              <a:t>In deciding whether a project is non-exempt human subjects research under the Common Rule, what is the first question you should ask?</a:t>
            </a:r>
          </a:p>
          <a:p>
            <a:pPr marL="0" indent="0">
              <a:buNone/>
            </a:pPr>
            <a:endParaRPr lang="en-US" b="0" i="0">
              <a:effectLst/>
              <a:latin typeface="Arial Black" panose="020B0A04020102020204" pitchFamily="34" charset="0"/>
            </a:endParaRPr>
          </a:p>
          <a:p>
            <a:pPr>
              <a:buFont typeface="Courier New" panose="02070309020205020404" pitchFamily="49" charset="0"/>
              <a:buChar char="o"/>
            </a:pPr>
            <a:r>
              <a:rPr lang="en-US" i="0">
                <a:effectLst/>
                <a:latin typeface="Arial Black" panose="020B0A04020102020204" pitchFamily="34" charset="0"/>
              </a:rPr>
              <a:t>Whether the statistical method in the research is sound</a:t>
            </a:r>
          </a:p>
          <a:p>
            <a:pPr>
              <a:buFont typeface="Courier New" panose="02070309020205020404" pitchFamily="49" charset="0"/>
              <a:buChar char="o"/>
            </a:pPr>
            <a:r>
              <a:rPr lang="en-US" i="0">
                <a:effectLst/>
                <a:latin typeface="Arial Black" panose="020B0A04020102020204" pitchFamily="34" charset="0"/>
              </a:rPr>
              <a:t>Whether the research involves human subjects according to the regulatory definition</a:t>
            </a:r>
          </a:p>
          <a:p>
            <a:pPr>
              <a:buFont typeface="Courier New" panose="02070309020205020404" pitchFamily="49" charset="0"/>
              <a:buChar char="o"/>
            </a:pPr>
            <a:r>
              <a:rPr lang="en-US" i="0">
                <a:effectLst/>
                <a:latin typeface="Arial Black" panose="020B0A04020102020204" pitchFamily="34" charset="0"/>
              </a:rPr>
              <a:t>Whether the activity meets the regulatory definition of research</a:t>
            </a:r>
          </a:p>
          <a:p>
            <a:pPr>
              <a:buFont typeface="Courier New" panose="02070309020205020404" pitchFamily="49" charset="0"/>
              <a:buChar char="o"/>
            </a:pPr>
            <a:r>
              <a:rPr lang="en-US" i="0">
                <a:effectLst/>
                <a:latin typeface="Arial Black" panose="020B0A04020102020204" pitchFamily="34" charset="0"/>
              </a:rPr>
              <a:t>Whether the human subjects research is exempt</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402895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94A7024-D948-494D-8920-BBA2DA07D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3FCA66-8DB5-4F62-BDDE-AAFA3E5FE25E}"/>
              </a:ext>
            </a:extLst>
          </p:cNvPr>
          <p:cNvSpPr>
            <a:spLocks noGrp="1"/>
          </p:cNvSpPr>
          <p:nvPr>
            <p:ph type="title"/>
          </p:nvPr>
        </p:nvSpPr>
        <p:spPr>
          <a:xfrm>
            <a:off x="1161143" y="609600"/>
            <a:ext cx="9027885" cy="1320800"/>
          </a:xfrm>
        </p:spPr>
        <p:txBody>
          <a:bodyPr>
            <a:normAutofit/>
          </a:bodyPr>
          <a:lstStyle/>
          <a:p>
            <a:r>
              <a:rPr lang="en-US" b="1" dirty="0">
                <a:latin typeface="Arial" panose="020B0604020202020204" pitchFamily="34" charset="0"/>
                <a:cs typeface="Arial" panose="020B0604020202020204" pitchFamily="34" charset="0"/>
              </a:rPr>
              <a:t>When and how were IRB’s formed? </a:t>
            </a:r>
          </a:p>
        </p:txBody>
      </p:sp>
      <p:graphicFrame>
        <p:nvGraphicFramePr>
          <p:cNvPr id="5" name="Content Placeholder 2">
            <a:extLst>
              <a:ext uri="{FF2B5EF4-FFF2-40B4-BE49-F238E27FC236}">
                <a16:creationId xmlns:a16="http://schemas.microsoft.com/office/drawing/2014/main" id="{B8BB68D9-E467-465D-9B90-BDBC21A18E65}"/>
              </a:ext>
            </a:extLst>
          </p:cNvPr>
          <p:cNvGraphicFramePr>
            <a:graphicFrameLocks noGrp="1"/>
          </p:cNvGraphicFramePr>
          <p:nvPr>
            <p:ph idx="1"/>
            <p:extLst>
              <p:ext uri="{D42A27DB-BD31-4B8C-83A1-F6EECF244321}">
                <p14:modId xmlns:p14="http://schemas.microsoft.com/office/powerpoint/2010/main" val="944361526"/>
              </p:ext>
            </p:extLst>
          </p:nvPr>
        </p:nvGraphicFramePr>
        <p:xfrm>
          <a:off x="508000" y="2044474"/>
          <a:ext cx="11146971" cy="42039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3691351"/>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1043950" y="1179151"/>
            <a:ext cx="3300646" cy="4463889"/>
          </a:xfrm>
        </p:spPr>
        <p:txBody>
          <a:bodyPr anchor="ctr">
            <a:normAutofit/>
          </a:bodyPr>
          <a:lstStyle/>
          <a:p>
            <a:r>
              <a:rPr lang="en-US">
                <a:latin typeface="Arial Black" panose="020B0A04020102020204" pitchFamily="34" charset="0"/>
              </a:rPr>
              <a:t>Question 3 answer</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978918" y="1697423"/>
            <a:ext cx="6341016" cy="4616290"/>
          </a:xfrm>
        </p:spPr>
        <p:txBody>
          <a:bodyPr anchor="ctr">
            <a:normAutofit lnSpcReduction="10000"/>
          </a:bodyPr>
          <a:lstStyle/>
          <a:p>
            <a:pPr marL="0" indent="0">
              <a:lnSpc>
                <a:spcPct val="90000"/>
              </a:lnSpc>
              <a:buNone/>
            </a:pPr>
            <a:r>
              <a:rPr lang="en-US" i="0" dirty="0">
                <a:effectLst/>
                <a:latin typeface="Arial Black" panose="020B0A04020102020204" pitchFamily="34" charset="0"/>
              </a:rPr>
              <a:t>In deciding whether a project is non-exempt human subjects research under the Common Rule, what is the first question you should ask?</a:t>
            </a:r>
          </a:p>
          <a:p>
            <a:pPr marL="0" indent="0">
              <a:lnSpc>
                <a:spcPct val="90000"/>
              </a:lnSpc>
              <a:buNone/>
            </a:pPr>
            <a:endParaRPr lang="en-US" i="0" dirty="0">
              <a:effectLst/>
              <a:latin typeface="Arial Black" panose="020B0A04020102020204" pitchFamily="34" charset="0"/>
            </a:endParaRPr>
          </a:p>
          <a:p>
            <a:pPr marL="0" indent="0">
              <a:lnSpc>
                <a:spcPct val="90000"/>
              </a:lnSpc>
              <a:buNone/>
            </a:pPr>
            <a:r>
              <a:rPr lang="en-US" i="0" dirty="0">
                <a:effectLst/>
                <a:latin typeface="Arial Black" panose="020B0A04020102020204" pitchFamily="34" charset="0"/>
              </a:rPr>
              <a:t>Answer:   Whether the activity meets the regulatory definition of research</a:t>
            </a:r>
          </a:p>
          <a:p>
            <a:pPr marL="0" indent="0">
              <a:lnSpc>
                <a:spcPct val="90000"/>
              </a:lnSpc>
              <a:buNone/>
            </a:pPr>
            <a:endParaRPr lang="en-US" i="0" dirty="0">
              <a:effectLst/>
              <a:latin typeface="Arial Black" panose="020B0A04020102020204" pitchFamily="34" charset="0"/>
            </a:endParaRPr>
          </a:p>
          <a:p>
            <a:pPr marL="0" indent="0">
              <a:lnSpc>
                <a:spcPct val="90000"/>
              </a:lnSpc>
              <a:buNone/>
            </a:pPr>
            <a:r>
              <a:rPr lang="en-US" dirty="0">
                <a:effectLst/>
                <a:latin typeface="Arial Black" panose="020B0A04020102020204" pitchFamily="34" charset="0"/>
              </a:rPr>
              <a:t>OHRP: Research means </a:t>
            </a:r>
            <a:r>
              <a:rPr lang="en-US" i="0" dirty="0">
                <a:effectLst/>
                <a:latin typeface="Arial Black" panose="020B0A04020102020204" pitchFamily="34" charset="0"/>
              </a:rPr>
              <a:t>a systematic investigation, including research development, testing, and evaluation, designed to develop or contribute to generalizable knowledge. </a:t>
            </a:r>
          </a:p>
          <a:p>
            <a:pPr marL="0" indent="0">
              <a:lnSpc>
                <a:spcPct val="90000"/>
              </a:lnSpc>
              <a:buNone/>
            </a:pPr>
            <a:r>
              <a:rPr lang="en-US" i="0" dirty="0">
                <a:effectLst/>
                <a:latin typeface="Arial Black" panose="020B0A04020102020204" pitchFamily="34" charset="0"/>
              </a:rPr>
              <a:t>FDA: FDA regulations define the term clinical investigation or research to mean any experiment that involves a test article and one or more human subjects where the test article is regulated by the FDA.</a:t>
            </a:r>
          </a:p>
          <a:p>
            <a:pPr marL="0" indent="0">
              <a:lnSpc>
                <a:spcPct val="90000"/>
              </a:lnSpc>
              <a:buNone/>
            </a:pPr>
            <a:endParaRPr lang="en-US" b="0" i="0" dirty="0">
              <a:effectLst/>
              <a:latin typeface="Helvetica" panose="020B0604020202020204" pitchFamily="34" charset="0"/>
            </a:endParaRPr>
          </a:p>
          <a:p>
            <a:pPr marL="0" indent="0">
              <a:lnSpc>
                <a:spcPct val="90000"/>
              </a:lnSpc>
              <a:buNone/>
            </a:pPr>
            <a:endParaRPr lang="en-US" b="0" i="0" dirty="0">
              <a:effectLst/>
              <a:latin typeface="Helvetica"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609835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
            <a:extLst>
              <a:ext uri="{FF2B5EF4-FFF2-40B4-BE49-F238E27FC236}">
                <a16:creationId xmlns:a16="http://schemas.microsoft.com/office/drawing/2014/main" id="{05700861-91AC-4529-9ABC-BFDD3DDCD857}"/>
              </a:ext>
            </a:extLst>
          </p:cNvPr>
          <p:cNvSpPr>
            <a:spLocks noGrp="1"/>
          </p:cNvSpPr>
          <p:nvPr>
            <p:ph idx="1"/>
          </p:nvPr>
        </p:nvSpPr>
        <p:spPr>
          <a:xfrm>
            <a:off x="677334" y="333829"/>
            <a:ext cx="6155266" cy="5994400"/>
          </a:xfrm>
        </p:spPr>
        <p:txBody>
          <a:bodyPr anchor="ctr">
            <a:normAutofit/>
          </a:bodyPr>
          <a:lstStyle/>
          <a:p>
            <a:pPr marL="0" indent="0" fontAlgn="base">
              <a:lnSpc>
                <a:spcPct val="90000"/>
              </a:lnSpc>
              <a:buNone/>
            </a:pPr>
            <a:endParaRPr lang="en-US" sz="2000" b="1" i="0" dirty="0">
              <a:effectLst/>
              <a:latin typeface="Arial Black" panose="020B0A04020102020204" pitchFamily="34" charset="0"/>
            </a:endParaRPr>
          </a:p>
          <a:p>
            <a:pPr marL="0" indent="0" fontAlgn="base">
              <a:lnSpc>
                <a:spcPct val="90000"/>
              </a:lnSpc>
              <a:buNone/>
            </a:pPr>
            <a:r>
              <a:rPr lang="en-US" b="1" i="0" dirty="0">
                <a:effectLst/>
                <a:latin typeface="Arial Black" panose="020B0A04020102020204" pitchFamily="34" charset="0"/>
              </a:rPr>
              <a:t>Exempt:</a:t>
            </a:r>
          </a:p>
          <a:p>
            <a:pPr marL="0" indent="0" fontAlgn="base">
              <a:lnSpc>
                <a:spcPct val="90000"/>
              </a:lnSpc>
              <a:buNone/>
            </a:pPr>
            <a:endParaRPr lang="en-US" b="1" i="0" dirty="0">
              <a:effectLst/>
              <a:latin typeface="Arial Black" panose="020B0A04020102020204" pitchFamily="34" charset="0"/>
            </a:endParaRPr>
          </a:p>
          <a:p>
            <a:pPr fontAlgn="base">
              <a:lnSpc>
                <a:spcPct val="90000"/>
              </a:lnSpc>
              <a:buFont typeface="Wingdings" panose="05000000000000000000" pitchFamily="2" charset="2"/>
              <a:buChar char="q"/>
            </a:pPr>
            <a:r>
              <a:rPr lang="en-US" dirty="0">
                <a:latin typeface="Arial Black" panose="020B0A04020102020204" pitchFamily="34" charset="0"/>
              </a:rPr>
              <a:t>L</a:t>
            </a:r>
            <a:r>
              <a:rPr lang="en-US" b="0" i="0" dirty="0">
                <a:effectLst/>
                <a:latin typeface="Arial Black" panose="020B0A04020102020204" pitchFamily="34" charset="0"/>
              </a:rPr>
              <a:t>ow risk, </a:t>
            </a:r>
            <a:r>
              <a:rPr lang="en-US" dirty="0">
                <a:latin typeface="Arial Black" panose="020B0A04020102020204" pitchFamily="34" charset="0"/>
              </a:rPr>
              <a:t>research activities in which the only involvement of human subjects will be in one or more of the categories defined as exempt research.</a:t>
            </a:r>
          </a:p>
          <a:p>
            <a:pPr fontAlgn="base">
              <a:lnSpc>
                <a:spcPct val="90000"/>
              </a:lnSpc>
              <a:buFont typeface="Wingdings" panose="05000000000000000000" pitchFamily="2" charset="2"/>
              <a:buChar char="q"/>
            </a:pPr>
            <a:endParaRPr lang="en-US" dirty="0">
              <a:latin typeface="Arial Black" panose="020B0A04020102020204" pitchFamily="34" charset="0"/>
            </a:endParaRPr>
          </a:p>
          <a:p>
            <a:pPr fontAlgn="base">
              <a:lnSpc>
                <a:spcPct val="90000"/>
              </a:lnSpc>
              <a:buFont typeface="Wingdings" panose="05000000000000000000" pitchFamily="2" charset="2"/>
              <a:buChar char="q"/>
            </a:pPr>
            <a:r>
              <a:rPr lang="en-US" dirty="0">
                <a:latin typeface="Arial Black" panose="020B0A04020102020204" pitchFamily="34" charset="0"/>
              </a:rPr>
              <a:t>The determination of an exemption has to be made by someone other than the investigator.</a:t>
            </a:r>
          </a:p>
          <a:p>
            <a:pPr marL="0" indent="0" fontAlgn="base">
              <a:lnSpc>
                <a:spcPct val="90000"/>
              </a:lnSpc>
              <a:buNone/>
            </a:pPr>
            <a:endParaRPr lang="en-US" sz="1400" dirty="0">
              <a:latin typeface="Arial Black" panose="020B0A04020102020204" pitchFamily="34" charset="0"/>
            </a:endParaRPr>
          </a:p>
          <a:p>
            <a:pPr marL="0" indent="0" fontAlgn="base">
              <a:lnSpc>
                <a:spcPct val="90000"/>
              </a:lnSpc>
              <a:buNone/>
            </a:pPr>
            <a:endParaRPr lang="en-US" sz="1400" dirty="0">
              <a:latin typeface="Arial Black" panose="020B0A04020102020204" pitchFamily="34" charset="0"/>
            </a:endParaRPr>
          </a:p>
          <a:p>
            <a:pPr marL="0" indent="0" fontAlgn="base">
              <a:lnSpc>
                <a:spcPct val="90000"/>
              </a:lnSpc>
              <a:buNone/>
            </a:pPr>
            <a:endParaRPr lang="en-US" sz="1400" dirty="0">
              <a:latin typeface="Arial Black" panose="020B0A04020102020204" pitchFamily="34"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13BDC6E-BFC4-4217-968D-F09BD695BEA3}"/>
              </a:ext>
            </a:extLst>
          </p:cNvPr>
          <p:cNvSpPr>
            <a:spLocks noGrp="1"/>
          </p:cNvSpPr>
          <p:nvPr>
            <p:ph type="title"/>
          </p:nvPr>
        </p:nvSpPr>
        <p:spPr>
          <a:xfrm>
            <a:off x="7962705" y="1248833"/>
            <a:ext cx="3371742" cy="4351866"/>
          </a:xfrm>
        </p:spPr>
        <p:txBody>
          <a:bodyPr anchor="ctr">
            <a:normAutofit/>
          </a:bodyPr>
          <a:lstStyle/>
          <a:p>
            <a:r>
              <a:rPr lang="en-US" dirty="0">
                <a:solidFill>
                  <a:schemeClr val="bg1"/>
                </a:solidFill>
                <a:latin typeface="Arial Black" panose="020B0A04020102020204" pitchFamily="34" charset="0"/>
              </a:rPr>
              <a:t>Types of IRB Review</a:t>
            </a:r>
          </a:p>
        </p:txBody>
      </p:sp>
    </p:spTree>
    <p:extLst>
      <p:ext uri="{BB962C8B-B14F-4D97-AF65-F5344CB8AC3E}">
        <p14:creationId xmlns:p14="http://schemas.microsoft.com/office/powerpoint/2010/main" val="2906655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3"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3164739-F626-4156-AD97-524E47F01D2F}"/>
              </a:ext>
            </a:extLst>
          </p:cNvPr>
          <p:cNvSpPr>
            <a:spLocks noGrp="1"/>
          </p:cNvSpPr>
          <p:nvPr>
            <p:ph type="title"/>
          </p:nvPr>
        </p:nvSpPr>
        <p:spPr>
          <a:xfrm>
            <a:off x="677334" y="609600"/>
            <a:ext cx="3843375" cy="5175624"/>
          </a:xfrm>
        </p:spPr>
        <p:txBody>
          <a:bodyPr anchor="ctr">
            <a:normAutofit/>
          </a:bodyPr>
          <a:lstStyle/>
          <a:p>
            <a:r>
              <a:rPr lang="en-US" dirty="0">
                <a:solidFill>
                  <a:schemeClr val="tx1">
                    <a:lumMod val="85000"/>
                    <a:lumOff val="15000"/>
                  </a:schemeClr>
                </a:solidFill>
                <a:latin typeface="Arial Black" panose="020B0A04020102020204" pitchFamily="34" charset="0"/>
              </a:rPr>
              <a:t>When may a study be exempt from IRB oversight after the initial review?</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Content Placeholder 2">
            <a:extLst>
              <a:ext uri="{FF2B5EF4-FFF2-40B4-BE49-F238E27FC236}">
                <a16:creationId xmlns:a16="http://schemas.microsoft.com/office/drawing/2014/main" id="{647E4242-9DD7-4CE9-AAF6-646227D6CA71}"/>
              </a:ext>
            </a:extLst>
          </p:cNvPr>
          <p:cNvSpPr>
            <a:spLocks noGrp="1"/>
          </p:cNvSpPr>
          <p:nvPr>
            <p:ph idx="1"/>
          </p:nvPr>
        </p:nvSpPr>
        <p:spPr>
          <a:xfrm>
            <a:off x="6116084" y="609601"/>
            <a:ext cx="5511296" cy="5175624"/>
          </a:xfrm>
        </p:spPr>
        <p:txBody>
          <a:bodyPr anchor="ctr">
            <a:normAutofit/>
          </a:bodyPr>
          <a:lstStyle/>
          <a:p>
            <a:pPr marL="0" indent="0">
              <a:lnSpc>
                <a:spcPct val="90000"/>
              </a:lnSpc>
              <a:buNone/>
            </a:pPr>
            <a:r>
              <a:rPr lang="en-US" b="1" u="sng" dirty="0">
                <a:solidFill>
                  <a:srgbClr val="FFFFFF"/>
                </a:solidFill>
                <a:latin typeface="Arial Black" panose="020B0A04020102020204" pitchFamily="34" charset="0"/>
              </a:rPr>
              <a:t>OHRP </a:t>
            </a:r>
          </a:p>
          <a:p>
            <a:pPr marL="0" indent="0">
              <a:lnSpc>
                <a:spcPct val="90000"/>
              </a:lnSpc>
              <a:buNone/>
            </a:pPr>
            <a:r>
              <a:rPr lang="en-US" b="0" i="0" dirty="0">
                <a:solidFill>
                  <a:srgbClr val="FFFFFF"/>
                </a:solidFill>
                <a:effectLst/>
                <a:latin typeface="Arial Black" panose="020B0A04020102020204" pitchFamily="34" charset="0"/>
              </a:rPr>
              <a:t>Exempt research (8 exemptions) </a:t>
            </a:r>
            <a:endParaRPr lang="en-US" b="1" u="sng" dirty="0">
              <a:solidFill>
                <a:srgbClr val="FFFFFF"/>
              </a:solidFill>
              <a:latin typeface="Arial Black" panose="020B0A04020102020204" pitchFamily="34" charset="0"/>
            </a:endParaRPr>
          </a:p>
          <a:p>
            <a:pPr>
              <a:lnSpc>
                <a:spcPct val="90000"/>
              </a:lnSpc>
            </a:pPr>
            <a:endParaRPr lang="en-US" b="1" u="sng" dirty="0">
              <a:solidFill>
                <a:srgbClr val="FFFFFF"/>
              </a:solidFill>
              <a:latin typeface="Arial Black" panose="020B0A04020102020204" pitchFamily="34" charset="0"/>
            </a:endParaRPr>
          </a:p>
          <a:p>
            <a:pPr marL="0" indent="0">
              <a:lnSpc>
                <a:spcPct val="90000"/>
              </a:lnSpc>
              <a:buNone/>
            </a:pPr>
            <a:r>
              <a:rPr lang="en-US" b="1" u="sng" dirty="0">
                <a:solidFill>
                  <a:srgbClr val="FFFFFF"/>
                </a:solidFill>
                <a:latin typeface="Arial Black" panose="020B0A04020102020204" pitchFamily="34" charset="0"/>
              </a:rPr>
              <a:t>FDA</a:t>
            </a:r>
          </a:p>
          <a:p>
            <a:pPr>
              <a:lnSpc>
                <a:spcPct val="90000"/>
              </a:lnSpc>
              <a:buFont typeface="+mj-lt"/>
              <a:buAutoNum type="alphaLcPeriod"/>
            </a:pPr>
            <a:r>
              <a:rPr lang="en-US" b="0" i="0" dirty="0">
                <a:solidFill>
                  <a:srgbClr val="FFFFFF"/>
                </a:solidFill>
                <a:effectLst/>
                <a:latin typeface="Arial Black" panose="020B0A04020102020204" pitchFamily="34" charset="0"/>
              </a:rPr>
              <a:t>Any investigation which commenced before 7/27/81 (before current regulations)</a:t>
            </a:r>
          </a:p>
          <a:p>
            <a:pPr>
              <a:lnSpc>
                <a:spcPct val="90000"/>
              </a:lnSpc>
              <a:buFont typeface="+mj-lt"/>
              <a:buAutoNum type="alphaLcPeriod"/>
            </a:pPr>
            <a:r>
              <a:rPr lang="en-US" b="0" i="0" dirty="0">
                <a:solidFill>
                  <a:srgbClr val="FFFFFF"/>
                </a:solidFill>
                <a:effectLst/>
                <a:latin typeface="Arial Black" panose="020B0A04020102020204" pitchFamily="34" charset="0"/>
              </a:rPr>
              <a:t>Emergency use of a test article, provided that such emergency use is reported to the IRB within 5 working days. </a:t>
            </a:r>
          </a:p>
        </p:txBody>
      </p:sp>
    </p:spTree>
    <p:extLst>
      <p:ext uri="{BB962C8B-B14F-4D97-AF65-F5344CB8AC3E}">
        <p14:creationId xmlns:p14="http://schemas.microsoft.com/office/powerpoint/2010/main" val="1634673270"/>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938592" y="580572"/>
            <a:ext cx="8596668" cy="1320800"/>
          </a:xfrm>
        </p:spPr>
        <p:txBody>
          <a:bodyPr/>
          <a:lstStyle/>
          <a:p>
            <a:r>
              <a:rPr lang="en-US" dirty="0">
                <a:latin typeface="Arial Black" panose="020B0A04020102020204" pitchFamily="34" charset="0"/>
              </a:rPr>
              <a:t>Exempt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p:txBody>
          <a:bodyPr/>
          <a:lstStyle/>
          <a:p>
            <a:pPr marL="395288" indent="-395288">
              <a:buNone/>
            </a:pPr>
            <a:r>
              <a:rPr lang="en-US" b="0" i="0" dirty="0">
                <a:solidFill>
                  <a:srgbClr val="000000"/>
                </a:solidFill>
                <a:effectLst/>
                <a:latin typeface="Arial Black" panose="020B0A04020102020204" pitchFamily="34" charset="0"/>
              </a:rPr>
              <a:t>(1) Research, conducted in established or commonly accepted educational settings, that specifically involves normal educational practices that are not likely to adversely impact students’ opportunity to learn required educational content or the assessment of educators who provide instruction. This includes most research on regular and special education instructional strategies, and research on the effectiveness of or the comparison among instructional techniques, curricula, or classroom management methods.</a:t>
            </a: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p>
        </p:txBody>
      </p:sp>
    </p:spTree>
    <p:extLst>
      <p:ext uri="{BB962C8B-B14F-4D97-AF65-F5344CB8AC3E}">
        <p14:creationId xmlns:p14="http://schemas.microsoft.com/office/powerpoint/2010/main" val="1150473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Exempt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p:txBody>
          <a:bodyPr>
            <a:normAutofit fontScale="85000" lnSpcReduction="10000"/>
          </a:bodyPr>
          <a:lstStyle/>
          <a:p>
            <a:pPr>
              <a:buNone/>
            </a:pPr>
            <a:r>
              <a:rPr lang="en-US" sz="1900" dirty="0">
                <a:solidFill>
                  <a:srgbClr val="000000"/>
                </a:solidFill>
                <a:latin typeface="Arial Black" panose="020B0A04020102020204" pitchFamily="34" charset="0"/>
              </a:rPr>
              <a:t>(2) Research that only includes interactions involving educational tests (cognitive, diagnostic, aptitude, achievement), survey procedures, interview procedures, or observation of public behavior (including visual or auditory recording) if at least one of the following criteria is met:</a:t>
            </a:r>
          </a:p>
          <a:p>
            <a:r>
              <a:rPr lang="en-US" sz="1900" dirty="0">
                <a:solidFill>
                  <a:srgbClr val="000000"/>
                </a:solidFill>
                <a:latin typeface="Arial Black" panose="020B0A04020102020204" pitchFamily="34" charset="0"/>
              </a:rPr>
              <a:t>(i) The information obtained is recorded by the investigator in such a manner that the identity of the human subjects cannot readily be ascertained, directly or through identifiers linked to the subjects;</a:t>
            </a:r>
            <a:br>
              <a:rPr lang="en-US" sz="1900" dirty="0">
                <a:solidFill>
                  <a:srgbClr val="000000"/>
                </a:solidFill>
                <a:latin typeface="Arial Black" panose="020B0A04020102020204" pitchFamily="34" charset="0"/>
              </a:rPr>
            </a:br>
            <a:r>
              <a:rPr lang="en-US" sz="1900" dirty="0">
                <a:solidFill>
                  <a:srgbClr val="000000"/>
                </a:solidFill>
                <a:latin typeface="Arial Black" panose="020B0A04020102020204" pitchFamily="34" charset="0"/>
              </a:rPr>
              <a:t>(ii) Any disclosure of the human subjects’ responses outside the research would not reasonably place the subjects at risk of criminal or civil liability or be damaging to the subjects’ financial standing, employability, educational advancement, or reputation; or</a:t>
            </a:r>
            <a:br>
              <a:rPr lang="en-US" sz="1900" dirty="0">
                <a:solidFill>
                  <a:srgbClr val="000000"/>
                </a:solidFill>
                <a:latin typeface="Arial Black" panose="020B0A04020102020204" pitchFamily="34" charset="0"/>
              </a:rPr>
            </a:br>
            <a:r>
              <a:rPr lang="en-US" sz="1900" dirty="0">
                <a:solidFill>
                  <a:srgbClr val="000000"/>
                </a:solidFill>
                <a:latin typeface="Arial Black" panose="020B0A04020102020204" pitchFamily="34" charset="0"/>
              </a:rPr>
              <a:t>(iii) The information obtained is recorded by the investigator in such a manner that the identity of the human subjects can readily be ascertained, directly or through identifiers linked to the subjects, and an IRB conducts a limited IRB review to make the determination required by </a:t>
            </a:r>
            <a:r>
              <a:rPr lang="en-US" sz="1900" dirty="0">
                <a:solidFill>
                  <a:srgbClr val="000000"/>
                </a:solidFill>
                <a:latin typeface="Arial Black" panose="020B0A04020102020204" pitchFamily="34" charset="0"/>
                <a:hlinkClick r:id="rId3">
                  <a:extLst>
                    <a:ext uri="{A12FA001-AC4F-418D-AE19-62706E023703}">
                      <ahyp:hlinkClr xmlns:ahyp="http://schemas.microsoft.com/office/drawing/2018/hyperlinkcolor" val="tx"/>
                    </a:ext>
                  </a:extLst>
                </a:hlinkClick>
              </a:rPr>
              <a:t>§46.111(a)(7)</a:t>
            </a:r>
            <a:r>
              <a:rPr lang="en-US" sz="1900" dirty="0">
                <a:solidFill>
                  <a:srgbClr val="000000"/>
                </a:solidFill>
                <a:latin typeface="Arial Black" panose="020B0A04020102020204" pitchFamily="34" charset="0"/>
              </a:rPr>
              <a:t>.</a:t>
            </a: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p>
        </p:txBody>
      </p:sp>
    </p:spTree>
    <p:extLst>
      <p:ext uri="{BB962C8B-B14F-4D97-AF65-F5344CB8AC3E}">
        <p14:creationId xmlns:p14="http://schemas.microsoft.com/office/powerpoint/2010/main" val="3745552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Exempt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536569"/>
            <a:ext cx="8596668" cy="4711831"/>
          </a:xfrm>
        </p:spPr>
        <p:txBody>
          <a:bodyPr>
            <a:normAutofit lnSpcReduction="10000"/>
          </a:bodyPr>
          <a:lstStyle/>
          <a:p>
            <a:pPr marL="395288" indent="-395288">
              <a:lnSpc>
                <a:spcPct val="90000"/>
              </a:lnSpc>
              <a:buNone/>
            </a:pPr>
            <a:r>
              <a:rPr lang="en-US" dirty="0">
                <a:solidFill>
                  <a:srgbClr val="000000"/>
                </a:solidFill>
                <a:latin typeface="Arial Black" panose="020B0A04020102020204" pitchFamily="34" charset="0"/>
              </a:rPr>
              <a:t>(3) Research involving benign behavioral interventions in conjunction with the collection of information from an adult subject through verbal or written responses (including data entry) or audiovisual recording if the subject prospectively agrees to the intervention and information collection and at least one of the following criteria is met:</a:t>
            </a:r>
          </a:p>
          <a:p>
            <a:pPr marL="395288" indent="-395288">
              <a:lnSpc>
                <a:spcPct val="90000"/>
              </a:lnSpc>
            </a:pPr>
            <a:r>
              <a:rPr lang="en-US" dirty="0">
                <a:solidFill>
                  <a:srgbClr val="000000"/>
                </a:solidFill>
                <a:latin typeface="Arial Black" panose="020B0A04020102020204" pitchFamily="34" charset="0"/>
              </a:rPr>
              <a:t>(A) The information obtained is recorded by the investigator in such a manner that the identity of the human subjects cannot readily be ascertained, directly or through identifiers linked to the subjects;</a:t>
            </a:r>
            <a:br>
              <a:rPr lang="en-US" dirty="0">
                <a:solidFill>
                  <a:srgbClr val="000000"/>
                </a:solidFill>
                <a:latin typeface="Arial Black" panose="020B0A04020102020204" pitchFamily="34" charset="0"/>
              </a:rPr>
            </a:br>
            <a:r>
              <a:rPr lang="en-US" dirty="0">
                <a:solidFill>
                  <a:srgbClr val="000000"/>
                </a:solidFill>
                <a:latin typeface="Arial Black" panose="020B0A04020102020204" pitchFamily="34" charset="0"/>
              </a:rPr>
              <a:t>(B) Any disclosure of the human subjects’ responses outside the research would not reasonably place the subjects at risk of criminal or civil liability or be damaging to the subjects’ financial standing, employability, educational advancement, or reputation; or</a:t>
            </a:r>
            <a:br>
              <a:rPr lang="en-US" dirty="0">
                <a:solidFill>
                  <a:srgbClr val="000000"/>
                </a:solidFill>
                <a:latin typeface="Arial Black" panose="020B0A04020102020204" pitchFamily="34" charset="0"/>
              </a:rPr>
            </a:br>
            <a:r>
              <a:rPr lang="en-US" dirty="0">
                <a:solidFill>
                  <a:srgbClr val="000000"/>
                </a:solidFill>
                <a:latin typeface="Arial Black" panose="020B0A04020102020204" pitchFamily="34" charset="0"/>
              </a:rPr>
              <a:t>(C) The information obtained is recorded by the investigator in such a manner that the identity of the human subjects can readily be ascertained, directly or through identifiers linked to the subjects, and an IRB conducts a limited IRB review to make the determination required by </a:t>
            </a:r>
            <a:r>
              <a:rPr lang="en-US" dirty="0">
                <a:solidFill>
                  <a:srgbClr val="000000"/>
                </a:solidFill>
                <a:latin typeface="Arial Black" panose="020B0A04020102020204" pitchFamily="34" charset="0"/>
                <a:hlinkClick r:id="rId3">
                  <a:extLst>
                    <a:ext uri="{A12FA001-AC4F-418D-AE19-62706E023703}">
                      <ahyp:hlinkClr xmlns:ahyp="http://schemas.microsoft.com/office/drawing/2018/hyperlinkcolor" val="tx"/>
                    </a:ext>
                  </a:extLst>
                </a:hlinkClick>
              </a:rPr>
              <a:t>§46.111(a)(7)</a:t>
            </a:r>
            <a:r>
              <a:rPr lang="en-US" dirty="0">
                <a:solidFill>
                  <a:srgbClr val="000000"/>
                </a:solidFill>
                <a:latin typeface="Arial Black" panose="020B0A04020102020204" pitchFamily="34" charset="0"/>
              </a:rPr>
              <a:t>.</a:t>
            </a: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solidFill>
                <a:srgbClr val="000000"/>
              </a:solidFill>
              <a:latin typeface="Helvetica" panose="020B0604020202020204" pitchFamily="34" charset="0"/>
            </a:endParaRPr>
          </a:p>
          <a:p>
            <a:endParaRPr lang="en-US" dirty="0"/>
          </a:p>
        </p:txBody>
      </p:sp>
    </p:spTree>
    <p:extLst>
      <p:ext uri="{BB962C8B-B14F-4D97-AF65-F5344CB8AC3E}">
        <p14:creationId xmlns:p14="http://schemas.microsoft.com/office/powerpoint/2010/main" val="2577807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Exempt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fontScale="85000" lnSpcReduction="20000"/>
          </a:bodyPr>
          <a:lstStyle/>
          <a:p>
            <a:pPr marL="0" indent="0">
              <a:buFont typeface="Wingdings 3" charset="2"/>
              <a:buNone/>
            </a:pPr>
            <a:endParaRPr lang="en-US" dirty="0">
              <a:solidFill>
                <a:srgbClr val="000000"/>
              </a:solidFill>
              <a:latin typeface="Arial Black" panose="020B0A04020102020204" pitchFamily="34" charset="0"/>
            </a:endParaRPr>
          </a:p>
          <a:p>
            <a:pPr marL="339725" indent="-339725">
              <a:buFont typeface="Wingdings 3" charset="2"/>
              <a:buNone/>
            </a:pPr>
            <a:r>
              <a:rPr lang="en-US" dirty="0">
                <a:solidFill>
                  <a:srgbClr val="000000"/>
                </a:solidFill>
                <a:latin typeface="Arial Black" panose="020B0A04020102020204" pitchFamily="34" charset="0"/>
              </a:rPr>
              <a:t>(4) </a:t>
            </a:r>
            <a:r>
              <a:rPr lang="en-US" sz="1900" dirty="0">
                <a:solidFill>
                  <a:srgbClr val="000000"/>
                </a:solidFill>
                <a:latin typeface="Arial Black" panose="020B0A04020102020204" pitchFamily="34" charset="0"/>
              </a:rPr>
              <a:t>Secondary research for which consent is not required: Secondary research uses of identifiable private information or identifiable biospecimens.</a:t>
            </a:r>
          </a:p>
          <a:p>
            <a:pPr marL="339725" indent="-339725">
              <a:buFont typeface="Wingdings 3" charset="2"/>
              <a:buNone/>
            </a:pPr>
            <a:endParaRPr lang="en-US" sz="1900" dirty="0">
              <a:solidFill>
                <a:srgbClr val="000000"/>
              </a:solidFill>
              <a:latin typeface="Arial Black" panose="020B0A04020102020204" pitchFamily="34" charset="0"/>
            </a:endParaRPr>
          </a:p>
          <a:p>
            <a:pPr marL="395288" indent="-395288">
              <a:buFont typeface="Wingdings 3" charset="2"/>
              <a:buNone/>
            </a:pPr>
            <a:r>
              <a:rPr lang="en-US" sz="1900" dirty="0">
                <a:solidFill>
                  <a:srgbClr val="000000"/>
                </a:solidFill>
                <a:latin typeface="Arial Black" panose="020B0A04020102020204" pitchFamily="34" charset="0"/>
              </a:rPr>
              <a:t>(5) Research and demonstration projects that are conducted or supported by a Federal department or agency, or otherwise subject to the approval of department or agency heads (or the approval of the heads of bureaus or other subordinate agencies that have been delegated authority to conduct the research and demonstration projects), and that are designed to study, evaluate, improve, or otherwise examine public benefit or service programs, including procedures for obtaining benefits or services under those programs, possible changes in or alternatives to those programs or procedures, or</a:t>
            </a:r>
            <a:br>
              <a:rPr lang="en-US" sz="1900" dirty="0">
                <a:solidFill>
                  <a:srgbClr val="000000"/>
                </a:solidFill>
                <a:latin typeface="Arial Black" panose="020B0A04020102020204" pitchFamily="34" charset="0"/>
              </a:rPr>
            </a:br>
            <a:r>
              <a:rPr lang="en-US" sz="1900" dirty="0">
                <a:solidFill>
                  <a:srgbClr val="000000"/>
                </a:solidFill>
                <a:latin typeface="Arial Black" panose="020B0A04020102020204" pitchFamily="34" charset="0"/>
              </a:rPr>
              <a:t>possible changes in methods or levels of payment for benefits or services under those programs. Such projects include, but are not limited to, internal studies by Federal employees, and studies under contracts or consulting arrangements, cooperative agreements, or grants. Exempt projects also include waivers of otherwise mandatory requirements using authorities such as sections 1115 and 1115A of the Social Security Act, as amended.</a:t>
            </a:r>
          </a:p>
        </p:txBody>
      </p:sp>
    </p:spTree>
    <p:extLst>
      <p:ext uri="{BB962C8B-B14F-4D97-AF65-F5344CB8AC3E}">
        <p14:creationId xmlns:p14="http://schemas.microsoft.com/office/powerpoint/2010/main" val="15020827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Exempt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a:bodyPr>
          <a:lstStyle/>
          <a:p>
            <a:pPr marL="0" indent="0">
              <a:buNone/>
            </a:pPr>
            <a:endParaRPr lang="en-US" sz="1600" b="0" i="0" dirty="0">
              <a:solidFill>
                <a:srgbClr val="000000"/>
              </a:solidFill>
              <a:effectLst/>
              <a:latin typeface="Arial Black" panose="020B0A04020102020204" pitchFamily="34" charset="0"/>
            </a:endParaRPr>
          </a:p>
          <a:p>
            <a:pPr marL="0" indent="0">
              <a:buNone/>
            </a:pPr>
            <a:endParaRPr lang="en-US" sz="1600" dirty="0">
              <a:solidFill>
                <a:srgbClr val="000000"/>
              </a:solidFill>
              <a:latin typeface="Arial Black" panose="020B0A04020102020204" pitchFamily="34" charset="0"/>
            </a:endParaRPr>
          </a:p>
          <a:p>
            <a:pPr marL="0" indent="0">
              <a:buNone/>
            </a:pPr>
            <a:endParaRPr lang="en-US" sz="1600" dirty="0">
              <a:solidFill>
                <a:srgbClr val="000000"/>
              </a:solidFill>
              <a:latin typeface="Arial Black" panose="020B0A04020102020204" pitchFamily="34" charset="0"/>
            </a:endParaRPr>
          </a:p>
          <a:p>
            <a:pPr marL="0" indent="0">
              <a:buNone/>
            </a:pPr>
            <a:r>
              <a:rPr lang="en-US" sz="1600" b="0" i="0" dirty="0">
                <a:solidFill>
                  <a:srgbClr val="000000"/>
                </a:solidFill>
                <a:effectLst/>
                <a:latin typeface="Arial Black" panose="020B0A04020102020204" pitchFamily="34" charset="0"/>
              </a:rPr>
              <a:t>(6) Taste and food quality evaluation and consumer acceptance studies:</a:t>
            </a:r>
          </a:p>
          <a:p>
            <a:pPr>
              <a:buFont typeface="Arial" panose="020B0604020202020204" pitchFamily="34" charset="0"/>
              <a:buChar char="•"/>
            </a:pPr>
            <a:r>
              <a:rPr lang="en-US" sz="1600" dirty="0">
                <a:solidFill>
                  <a:schemeClr val="tx1"/>
                </a:solidFill>
                <a:effectLst/>
                <a:latin typeface="Arial Black" panose="020B0A04020102020204" pitchFamily="34" charset="0"/>
              </a:rPr>
              <a:t>If wholesome foods without additives are consumed, or </a:t>
            </a:r>
          </a:p>
          <a:p>
            <a:pPr>
              <a:buFont typeface="Arial" panose="020B0604020202020204" pitchFamily="34" charset="0"/>
              <a:buChar char="•"/>
            </a:pPr>
            <a:r>
              <a:rPr lang="en-US" sz="1600" dirty="0">
                <a:solidFill>
                  <a:schemeClr val="tx1"/>
                </a:solidFill>
                <a:effectLst/>
                <a:latin typeface="Arial Black" panose="020B0A04020102020204" pitchFamily="34" charset="0"/>
              </a:rPr>
              <a:t>If a food is consumed that contains a food ingredient at or below the level and for a use found to be safe, or agricultural chemical or environmental contaminant at or below the level found to be safe, by the Food and Drug Administration or approved by the Environmental Protection Agency or the Food Safety and Inspection Service of the U.S. Department of Agriculture.</a:t>
            </a:r>
          </a:p>
          <a:p>
            <a:pPr marL="0" indent="0">
              <a:buNone/>
            </a:pPr>
            <a:endParaRPr lang="en-US" sz="1600" dirty="0">
              <a:solidFill>
                <a:srgbClr val="000000"/>
              </a:solidFill>
              <a:latin typeface="Arial Black" panose="020B0A04020102020204" pitchFamily="34" charset="0"/>
            </a:endParaRPr>
          </a:p>
          <a:p>
            <a:pPr marL="0" indent="0">
              <a:buNone/>
            </a:pPr>
            <a:endParaRPr lang="en-US" sz="1600" b="0" i="0" dirty="0">
              <a:solidFill>
                <a:srgbClr val="000000"/>
              </a:solidFill>
              <a:effectLst/>
              <a:latin typeface="Arial Black" panose="020B0A04020102020204" pitchFamily="34" charset="0"/>
            </a:endParaRPr>
          </a:p>
          <a:p>
            <a:pPr marL="0" indent="0">
              <a:buNone/>
            </a:pPr>
            <a:endParaRPr lang="en-US" sz="1600" b="0" i="0" dirty="0">
              <a:solidFill>
                <a:srgbClr val="000000"/>
              </a:solidFill>
              <a:effectLst/>
              <a:latin typeface="Arial Black" panose="020B0A04020102020204" pitchFamily="34" charset="0"/>
            </a:endParaRPr>
          </a:p>
          <a:p>
            <a:pPr marL="0" indent="0">
              <a:buNone/>
            </a:pPr>
            <a:endParaRPr lang="en-US" sz="1600" dirty="0">
              <a:solidFill>
                <a:srgbClr val="000000"/>
              </a:solidFill>
              <a:latin typeface="Arial Black" panose="020B0A04020102020204" pitchFamily="34" charset="0"/>
            </a:endParaRPr>
          </a:p>
          <a:p>
            <a:pPr marL="0" indent="0">
              <a:buNone/>
            </a:pPr>
            <a:endParaRPr lang="en-US" dirty="0"/>
          </a:p>
        </p:txBody>
      </p:sp>
    </p:spTree>
    <p:extLst>
      <p:ext uri="{BB962C8B-B14F-4D97-AF65-F5344CB8AC3E}">
        <p14:creationId xmlns:p14="http://schemas.microsoft.com/office/powerpoint/2010/main" val="34230935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Exempt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a:bodyPr>
          <a:lstStyle/>
          <a:p>
            <a:pPr marL="0" indent="0">
              <a:buNone/>
            </a:pPr>
            <a:endParaRPr lang="en-US" sz="1600" b="0" i="0" dirty="0">
              <a:solidFill>
                <a:srgbClr val="000000"/>
              </a:solidFill>
              <a:effectLst/>
              <a:latin typeface="Arial Black" panose="020B0A04020102020204" pitchFamily="34" charset="0"/>
            </a:endParaRPr>
          </a:p>
          <a:p>
            <a:pPr marL="0" indent="0">
              <a:buNone/>
            </a:pPr>
            <a:endParaRPr lang="en-US" sz="1600" dirty="0">
              <a:solidFill>
                <a:srgbClr val="000000"/>
              </a:solidFill>
              <a:latin typeface="Arial Black" panose="020B0A04020102020204" pitchFamily="34" charset="0"/>
            </a:endParaRPr>
          </a:p>
          <a:p>
            <a:pPr marL="339725" indent="-339725" algn="l">
              <a:buNone/>
            </a:pPr>
            <a:r>
              <a:rPr lang="en-US" sz="1600" dirty="0">
                <a:solidFill>
                  <a:srgbClr val="000000"/>
                </a:solidFill>
                <a:latin typeface="Arial Black" panose="020B0A04020102020204" pitchFamily="34" charset="0"/>
              </a:rPr>
              <a:t>(7) </a:t>
            </a:r>
            <a:r>
              <a:rPr lang="en-US" sz="1600" b="0" i="0" dirty="0">
                <a:solidFill>
                  <a:srgbClr val="000000"/>
                </a:solidFill>
                <a:effectLst/>
                <a:latin typeface="Arial Black" panose="020B0A04020102020204" pitchFamily="34" charset="0"/>
              </a:rPr>
              <a:t>Storage or maintenance for secondary research for which broad consent is required: Storage or maintenance of identifiable private information or identifiable biospecimens for potential secondary research use if an IRB conducts a limited IRB review and makes the determinations required by </a:t>
            </a:r>
            <a:r>
              <a:rPr lang="en-US" sz="1600" b="0" i="0" u="sng" dirty="0">
                <a:solidFill>
                  <a:srgbClr val="0053CC"/>
                </a:solidFill>
                <a:effectLst/>
                <a:latin typeface="Arial Black" panose="020B0A04020102020204" pitchFamily="34" charset="0"/>
                <a:hlinkClick r:id="rId3"/>
              </a:rPr>
              <a:t>§46.111(a)(8)</a:t>
            </a:r>
            <a:r>
              <a:rPr lang="en-US" sz="1600" b="0" i="0" dirty="0">
                <a:solidFill>
                  <a:srgbClr val="000000"/>
                </a:solidFill>
                <a:effectLst/>
                <a:latin typeface="Arial Black" panose="020B0A04020102020204" pitchFamily="34" charset="0"/>
              </a:rPr>
              <a:t>.</a:t>
            </a:r>
          </a:p>
          <a:p>
            <a:pPr marL="395288" indent="-395288" algn="l">
              <a:buNone/>
            </a:pPr>
            <a:endParaRPr lang="en-US" sz="1600" b="0" i="0" dirty="0">
              <a:solidFill>
                <a:srgbClr val="000000"/>
              </a:solidFill>
              <a:effectLst/>
              <a:latin typeface="Arial Black" panose="020B0A04020102020204" pitchFamily="34" charset="0"/>
            </a:endParaRPr>
          </a:p>
          <a:p>
            <a:pPr marL="339725" indent="-339725" algn="l">
              <a:buNone/>
            </a:pPr>
            <a:r>
              <a:rPr lang="en-US" sz="1600" b="0" i="0" dirty="0">
                <a:solidFill>
                  <a:srgbClr val="000000"/>
                </a:solidFill>
                <a:effectLst/>
                <a:latin typeface="Arial Black" panose="020B0A04020102020204" pitchFamily="34" charset="0"/>
              </a:rPr>
              <a:t>(8) Secondary research for which broad consent is required: Research involving the use of identifiable private information or identifiable biospecimens for secondary research use.</a:t>
            </a:r>
            <a:endParaRPr lang="en-US" dirty="0"/>
          </a:p>
        </p:txBody>
      </p:sp>
    </p:spTree>
    <p:extLst>
      <p:ext uri="{BB962C8B-B14F-4D97-AF65-F5344CB8AC3E}">
        <p14:creationId xmlns:p14="http://schemas.microsoft.com/office/powerpoint/2010/main" val="234758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
            <a:extLst>
              <a:ext uri="{FF2B5EF4-FFF2-40B4-BE49-F238E27FC236}">
                <a16:creationId xmlns:a16="http://schemas.microsoft.com/office/drawing/2014/main" id="{05700861-91AC-4529-9ABC-BFDD3DDCD857}"/>
              </a:ext>
            </a:extLst>
          </p:cNvPr>
          <p:cNvSpPr>
            <a:spLocks noGrp="1"/>
          </p:cNvSpPr>
          <p:nvPr>
            <p:ph idx="1"/>
          </p:nvPr>
        </p:nvSpPr>
        <p:spPr>
          <a:xfrm>
            <a:off x="677334" y="333829"/>
            <a:ext cx="6155266" cy="5936342"/>
          </a:xfrm>
        </p:spPr>
        <p:txBody>
          <a:bodyPr anchor="ctr">
            <a:normAutofit/>
          </a:bodyPr>
          <a:lstStyle/>
          <a:p>
            <a:pPr marL="0" indent="0" fontAlgn="base">
              <a:lnSpc>
                <a:spcPct val="90000"/>
              </a:lnSpc>
              <a:buNone/>
            </a:pPr>
            <a:endParaRPr lang="en-US" b="0" i="0" dirty="0">
              <a:effectLst/>
              <a:latin typeface="Arial Black" panose="020B0A04020102020204" pitchFamily="34" charset="0"/>
            </a:endParaRPr>
          </a:p>
          <a:p>
            <a:pPr marL="0" indent="0" fontAlgn="base">
              <a:lnSpc>
                <a:spcPct val="90000"/>
              </a:lnSpc>
              <a:buNone/>
            </a:pPr>
            <a:r>
              <a:rPr lang="en-US" b="1" dirty="0">
                <a:solidFill>
                  <a:schemeClr val="tx1"/>
                </a:solidFill>
                <a:latin typeface="Arial Black" panose="020B0A04020102020204" pitchFamily="34" charset="0"/>
              </a:rPr>
              <a:t>Expedited: </a:t>
            </a:r>
          </a:p>
          <a:p>
            <a:pPr marL="0" indent="0" fontAlgn="base">
              <a:lnSpc>
                <a:spcPct val="90000"/>
              </a:lnSpc>
              <a:buNone/>
            </a:pPr>
            <a:endParaRPr lang="en-US" b="1" dirty="0">
              <a:latin typeface="Arial Black" panose="020B0A04020102020204" pitchFamily="34" charset="0"/>
            </a:endParaRPr>
          </a:p>
          <a:p>
            <a:pPr fontAlgn="base">
              <a:lnSpc>
                <a:spcPct val="90000"/>
              </a:lnSpc>
              <a:buFont typeface="Wingdings" panose="05000000000000000000" pitchFamily="2" charset="2"/>
              <a:buChar char="q"/>
            </a:pPr>
            <a:r>
              <a:rPr lang="en-US" b="1" dirty="0">
                <a:solidFill>
                  <a:schemeClr val="tx1"/>
                </a:solidFill>
                <a:latin typeface="Arial Black" panose="020B0A04020102020204" pitchFamily="34" charset="0"/>
              </a:rPr>
              <a:t>Not greater than minimal risk</a:t>
            </a:r>
          </a:p>
          <a:p>
            <a:pPr marL="0" indent="0" fontAlgn="base">
              <a:lnSpc>
                <a:spcPct val="90000"/>
              </a:lnSpc>
              <a:buNone/>
            </a:pPr>
            <a:endParaRPr lang="en-US" b="1" dirty="0">
              <a:solidFill>
                <a:schemeClr val="tx1"/>
              </a:solidFill>
              <a:latin typeface="Arial Black" panose="020B0A04020102020204" pitchFamily="34" charset="0"/>
            </a:endParaRPr>
          </a:p>
          <a:p>
            <a:pPr fontAlgn="base">
              <a:lnSpc>
                <a:spcPct val="90000"/>
              </a:lnSpc>
              <a:buFont typeface="Wingdings" panose="05000000000000000000" pitchFamily="2" charset="2"/>
              <a:buChar char="q"/>
            </a:pPr>
            <a:r>
              <a:rPr lang="en-US" dirty="0">
                <a:solidFill>
                  <a:schemeClr val="tx1"/>
                </a:solidFill>
                <a:latin typeface="Arial Black" panose="020B0A04020102020204" pitchFamily="34" charset="0"/>
              </a:rPr>
              <a:t>I</a:t>
            </a:r>
            <a:r>
              <a:rPr lang="en-US" b="0" i="0" dirty="0">
                <a:solidFill>
                  <a:schemeClr val="tx1"/>
                </a:solidFill>
                <a:effectLst/>
                <a:latin typeface="Arial Black" panose="020B0A04020102020204" pitchFamily="34" charset="0"/>
              </a:rPr>
              <a:t>nvolves only procedures listed in one or more of the expedited categories of the federal regulations</a:t>
            </a:r>
          </a:p>
          <a:p>
            <a:pPr marL="0" indent="0" fontAlgn="base">
              <a:lnSpc>
                <a:spcPct val="90000"/>
              </a:lnSpc>
              <a:buNone/>
            </a:pPr>
            <a:endParaRPr lang="en-US" b="0" i="0" dirty="0">
              <a:solidFill>
                <a:schemeClr val="tx1"/>
              </a:solidFill>
              <a:effectLst/>
              <a:latin typeface="Arial Black" panose="020B0A04020102020204" pitchFamily="34" charset="0"/>
            </a:endParaRPr>
          </a:p>
          <a:p>
            <a:pPr fontAlgn="base">
              <a:lnSpc>
                <a:spcPct val="90000"/>
              </a:lnSpc>
              <a:buFont typeface="Wingdings" panose="05000000000000000000" pitchFamily="2" charset="2"/>
              <a:buChar char="q"/>
            </a:pPr>
            <a:r>
              <a:rPr lang="en-US" b="1" dirty="0">
                <a:solidFill>
                  <a:schemeClr val="tx1"/>
                </a:solidFill>
                <a:latin typeface="Arial Black" panose="020B0A04020102020204" pitchFamily="34" charset="0"/>
              </a:rPr>
              <a:t>Needs IRB review and approval</a:t>
            </a:r>
            <a:endParaRPr lang="en-US" b="0" i="0" dirty="0">
              <a:solidFill>
                <a:schemeClr val="tx1"/>
              </a:solidFill>
              <a:effectLst/>
              <a:latin typeface="Arial Black" panose="020B0A04020102020204" pitchFamily="34" charset="0"/>
            </a:endParaRPr>
          </a:p>
          <a:p>
            <a:pPr fontAlgn="base">
              <a:lnSpc>
                <a:spcPct val="90000"/>
              </a:lnSpc>
              <a:buFont typeface="Wingdings" panose="05000000000000000000" pitchFamily="2" charset="2"/>
              <a:buChar char="q"/>
            </a:pPr>
            <a:endParaRPr lang="en-US" b="1" dirty="0">
              <a:latin typeface="Arial Black" panose="020B0A04020102020204" pitchFamily="34" charset="0"/>
            </a:endParaRPr>
          </a:p>
          <a:p>
            <a:pPr fontAlgn="base">
              <a:lnSpc>
                <a:spcPct val="90000"/>
              </a:lnSpc>
              <a:buFont typeface="Wingdings" panose="05000000000000000000" pitchFamily="2" charset="2"/>
              <a:buChar char="q"/>
            </a:pPr>
            <a:endParaRPr lang="en-US" b="1" dirty="0">
              <a:latin typeface="Arial Black" panose="020B0A04020102020204" pitchFamily="34" charset="0"/>
            </a:endParaRPr>
          </a:p>
          <a:p>
            <a:pPr marL="0" indent="0" fontAlgn="base">
              <a:lnSpc>
                <a:spcPct val="90000"/>
              </a:lnSpc>
              <a:buNone/>
            </a:pPr>
            <a:endParaRPr lang="en-US" b="1" dirty="0">
              <a:latin typeface="Arial Black" panose="020B0A04020102020204" pitchFamily="34"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13BDC6E-BFC4-4217-968D-F09BD695BEA3}"/>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latin typeface="Arial Black" panose="020B0A04020102020204" pitchFamily="34" charset="0"/>
              </a:rPr>
              <a:t>Types of IRB </a:t>
            </a:r>
            <a:r>
              <a:rPr lang="en-US" dirty="0">
                <a:latin typeface="Arial Black" panose="020B0A04020102020204" pitchFamily="34" charset="0"/>
              </a:rPr>
              <a:t>Review</a:t>
            </a:r>
          </a:p>
        </p:txBody>
      </p:sp>
    </p:spTree>
    <p:extLst>
      <p:ext uri="{BB962C8B-B14F-4D97-AF65-F5344CB8AC3E}">
        <p14:creationId xmlns:p14="http://schemas.microsoft.com/office/powerpoint/2010/main" val="2663083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2DD49-0D53-4B3D-9312-FF3CE80395A1}"/>
              </a:ext>
            </a:extLst>
          </p:cNvPr>
          <p:cNvSpPr>
            <a:spLocks noGrp="1"/>
          </p:cNvSpPr>
          <p:nvPr>
            <p:ph type="title"/>
          </p:nvPr>
        </p:nvSpPr>
        <p:spPr>
          <a:xfrm>
            <a:off x="677334" y="609600"/>
            <a:ext cx="8596668" cy="1905000"/>
          </a:xfrm>
        </p:spPr>
        <p:txBody>
          <a:bodyPr>
            <a:noAutofit/>
          </a:bodyPr>
          <a:lstStyle/>
          <a:p>
            <a:pPr>
              <a:lnSpc>
                <a:spcPct val="90000"/>
              </a:lnSpc>
            </a:pPr>
            <a:r>
              <a:rPr lang="en-US" sz="3200" b="1" dirty="0">
                <a:latin typeface="Arial" panose="020B0604020202020204" pitchFamily="34" charset="0"/>
                <a:cs typeface="Arial" panose="020B0604020202020204" pitchFamily="34" charset="0"/>
              </a:rPr>
              <a:t>A Quick Review</a:t>
            </a:r>
            <a:br>
              <a:rPr lang="en-US" sz="3200" b="1" dirty="0">
                <a:latin typeface="Arial" panose="020B0604020202020204" pitchFamily="34" charset="0"/>
                <a:cs typeface="Arial" panose="020B0604020202020204" pitchFamily="34" charset="0"/>
              </a:rPr>
            </a:br>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Two main sections of the Code of Federal Regulations (CFR) address human subject protection.</a:t>
            </a:r>
          </a:p>
        </p:txBody>
      </p:sp>
      <p:sp>
        <p:nvSpPr>
          <p:cNvPr id="45" name="Content Placeholder 2">
            <a:extLst>
              <a:ext uri="{FF2B5EF4-FFF2-40B4-BE49-F238E27FC236}">
                <a16:creationId xmlns:a16="http://schemas.microsoft.com/office/drawing/2014/main" id="{92E1C86D-25C0-4106-999C-DAE65E535AFD}"/>
              </a:ext>
            </a:extLst>
          </p:cNvPr>
          <p:cNvSpPr>
            <a:spLocks noGrp="1"/>
          </p:cNvSpPr>
          <p:nvPr>
            <p:ph idx="1"/>
          </p:nvPr>
        </p:nvSpPr>
        <p:spPr>
          <a:xfrm>
            <a:off x="677334" y="2514600"/>
            <a:ext cx="8596668" cy="3880773"/>
          </a:xfrm>
        </p:spPr>
        <p:txBody>
          <a:bodyPr>
            <a:normAutofit/>
          </a:bodyPr>
          <a:lstStyle/>
          <a:p>
            <a:endParaRPr lang="en-US" dirty="0"/>
          </a:p>
          <a:p>
            <a:endParaRPr lang="en-US" dirty="0"/>
          </a:p>
          <a:p>
            <a:pPr algn="ctr"/>
            <a:r>
              <a:rPr lang="en-US" sz="3200" b="1" dirty="0">
                <a:latin typeface="Arial" panose="020B0604020202020204" pitchFamily="34" charset="0"/>
                <a:cs typeface="Arial" panose="020B0604020202020204" pitchFamily="34" charset="0"/>
              </a:rPr>
              <a:t>OHRP Regulations (DHHS or HHS)</a:t>
            </a:r>
          </a:p>
          <a:p>
            <a:pPr marL="0" indent="0" algn="ctr">
              <a:buNone/>
            </a:pPr>
            <a:r>
              <a:rPr lang="en-US" sz="3200" b="1" dirty="0">
                <a:latin typeface="Arial" panose="020B0604020202020204" pitchFamily="34" charset="0"/>
                <a:cs typeface="Arial" panose="020B0604020202020204" pitchFamily="34" charset="0"/>
              </a:rPr>
              <a:t>     45 CFR 46</a:t>
            </a:r>
          </a:p>
          <a:p>
            <a:pPr marL="0" indent="0">
              <a:buNone/>
            </a:pPr>
            <a:endParaRPr lang="en-US" sz="3200" b="1"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FDA regulations</a:t>
            </a:r>
          </a:p>
          <a:p>
            <a:pPr marL="0" indent="0" algn="ctr">
              <a:buNone/>
            </a:pPr>
            <a:r>
              <a:rPr lang="en-US" sz="3200" b="1" dirty="0">
                <a:latin typeface="Arial" panose="020B0604020202020204" pitchFamily="34" charset="0"/>
                <a:cs typeface="Arial" panose="020B0604020202020204" pitchFamily="34" charset="0"/>
              </a:rPr>
              <a:t>     21 CFR 50 </a:t>
            </a:r>
          </a:p>
        </p:txBody>
      </p:sp>
    </p:spTree>
    <p:extLst>
      <p:ext uri="{BB962C8B-B14F-4D97-AF65-F5344CB8AC3E}">
        <p14:creationId xmlns:p14="http://schemas.microsoft.com/office/powerpoint/2010/main" val="7121187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1286933" y="609600"/>
            <a:ext cx="10197494" cy="1099457"/>
          </a:xfrm>
        </p:spPr>
        <p:txBody>
          <a:bodyPr>
            <a:normAutofit/>
          </a:bodyPr>
          <a:lstStyle/>
          <a:p>
            <a:r>
              <a:rPr lang="en-US" dirty="0">
                <a:latin typeface="Arial Black" panose="020B0A04020102020204" pitchFamily="34" charset="0"/>
              </a:rPr>
              <a:t>Definition of Minimal Risk</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23" name="Content Placeholder 2">
            <a:extLst>
              <a:ext uri="{FF2B5EF4-FFF2-40B4-BE49-F238E27FC236}">
                <a16:creationId xmlns:a16="http://schemas.microsoft.com/office/drawing/2014/main" id="{7E8A7AE7-F2A7-4102-A72A-63D7E3F53ABD}"/>
              </a:ext>
            </a:extLst>
          </p:cNvPr>
          <p:cNvGraphicFramePr>
            <a:graphicFrameLocks noGrp="1"/>
          </p:cNvGraphicFramePr>
          <p:nvPr>
            <p:ph idx="1"/>
            <p:extLst>
              <p:ext uri="{D42A27DB-BD31-4B8C-83A1-F6EECF244321}">
                <p14:modId xmlns:p14="http://schemas.microsoft.com/office/powerpoint/2010/main" val="2475584275"/>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47032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Expedited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270000"/>
            <a:ext cx="8596668" cy="4905289"/>
          </a:xfrm>
        </p:spPr>
        <p:txBody>
          <a:bodyPr>
            <a:normAutofit/>
          </a:bodyPr>
          <a:lstStyle/>
          <a:p>
            <a:pPr marL="0" indent="0">
              <a:buNone/>
            </a:pPr>
            <a:endParaRPr lang="en-US" dirty="0"/>
          </a:p>
          <a:p>
            <a:pPr marL="395288" indent="-395288" algn="l">
              <a:buNone/>
            </a:pPr>
            <a:r>
              <a:rPr lang="en-US" sz="1600" b="0" i="0" dirty="0">
                <a:solidFill>
                  <a:srgbClr val="000000"/>
                </a:solidFill>
                <a:effectLst/>
                <a:latin typeface="Arial Black" panose="020B0A04020102020204" pitchFamily="34" charset="0"/>
              </a:rPr>
              <a:t>(1) Clinical studies of drugs and medical devices only when condition (a) or (b) is met.</a:t>
            </a:r>
          </a:p>
          <a:p>
            <a:pPr marL="0" indent="0" algn="l">
              <a:buNone/>
            </a:pPr>
            <a:endParaRPr lang="en-US" sz="1600" b="0" i="0" dirty="0">
              <a:solidFill>
                <a:srgbClr val="000000"/>
              </a:solidFill>
              <a:effectLst/>
              <a:latin typeface="Arial Black" panose="020B0A04020102020204" pitchFamily="34" charset="0"/>
            </a:endParaRPr>
          </a:p>
          <a:p>
            <a:pPr marL="574675" lvl="1" indent="-234950">
              <a:buNone/>
            </a:pPr>
            <a:r>
              <a:rPr lang="en-US" b="0" i="0" dirty="0">
                <a:solidFill>
                  <a:srgbClr val="000000"/>
                </a:solidFill>
                <a:effectLst/>
                <a:latin typeface="Arial Black" panose="020B0A04020102020204" pitchFamily="34" charset="0"/>
              </a:rPr>
              <a:t>a. Research on drugs for which an investigational new drug application (21 CFR Part 312) is not required. (Note: Research on marketed drugs that significantly increases the risks or decreases the acceptability of the risks associated with the use of the product is not eligible for expedited review.)</a:t>
            </a:r>
          </a:p>
          <a:p>
            <a:pPr marL="574675" lvl="1" indent="-234950">
              <a:buNone/>
            </a:pPr>
            <a:r>
              <a:rPr lang="en-US" dirty="0">
                <a:solidFill>
                  <a:srgbClr val="000000"/>
                </a:solidFill>
                <a:latin typeface="Arial Black" panose="020B0A04020102020204" pitchFamily="34" charset="0"/>
              </a:rPr>
              <a:t>b. </a:t>
            </a:r>
            <a:r>
              <a:rPr lang="en-US" b="0" i="0" dirty="0">
                <a:solidFill>
                  <a:srgbClr val="000000"/>
                </a:solidFill>
                <a:effectLst/>
                <a:latin typeface="Arial Black" panose="020B0A04020102020204" pitchFamily="34" charset="0"/>
              </a:rPr>
              <a:t>Research on medical devices for which (i) an investigational device exemption application (21 CFR Part 812) is not required; or (ii) the medical device is cleared/approved for marketing and the medical device is being used in accordance with its cleared/approved labeling.</a:t>
            </a:r>
          </a:p>
          <a:p>
            <a:pPr marL="0" indent="0">
              <a:buNone/>
            </a:pPr>
            <a:endParaRPr lang="en-US"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40676907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Expedited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a:bodyPr>
          <a:lstStyle/>
          <a:p>
            <a:pPr marL="0" indent="0">
              <a:buNone/>
            </a:pPr>
            <a:endParaRPr lang="en-US" dirty="0"/>
          </a:p>
          <a:p>
            <a:pPr marL="282575" indent="-282575" algn="l">
              <a:buNone/>
            </a:pPr>
            <a:r>
              <a:rPr lang="en-US" sz="1600" b="0" i="0" dirty="0">
                <a:solidFill>
                  <a:schemeClr val="tx1"/>
                </a:solidFill>
                <a:effectLst/>
                <a:latin typeface="Arial Black" panose="020B0A04020102020204" pitchFamily="34" charset="0"/>
              </a:rPr>
              <a:t>2. Collection of blood samples by finger stick, heel stick, ear stick, or venipuncture as follows:</a:t>
            </a:r>
          </a:p>
          <a:p>
            <a:pPr marL="687388" indent="-404813" algn="l">
              <a:buNone/>
            </a:pPr>
            <a:r>
              <a:rPr lang="en-US" sz="1600" dirty="0">
                <a:solidFill>
                  <a:schemeClr val="tx1"/>
                </a:solidFill>
                <a:latin typeface="Arial Black" panose="020B0A04020102020204" pitchFamily="34" charset="0"/>
              </a:rPr>
              <a:t>a.   </a:t>
            </a:r>
            <a:r>
              <a:rPr lang="en-US" sz="1600" b="0" i="0" dirty="0">
                <a:solidFill>
                  <a:schemeClr val="tx1"/>
                </a:solidFill>
                <a:effectLst/>
                <a:latin typeface="Arial Black" panose="020B0A04020102020204" pitchFamily="34" charset="0"/>
              </a:rPr>
              <a:t>from healthy, nonpregnant adults who weigh at least 110 pounds. For these subjects, the amounts drawn may not exceed 550 ml in an 8 week period and collection may not occur more frequently than 2 times per week; or </a:t>
            </a:r>
          </a:p>
          <a:p>
            <a:pPr marL="631825" indent="-404813" algn="l">
              <a:buNone/>
            </a:pPr>
            <a:r>
              <a:rPr lang="en-US" sz="1600" b="0" i="0" dirty="0">
                <a:solidFill>
                  <a:schemeClr val="tx1"/>
                </a:solidFill>
                <a:effectLst/>
                <a:latin typeface="Arial Black" panose="020B0A04020102020204" pitchFamily="34" charset="0"/>
              </a:rPr>
              <a:t>b.   from other adults and children </a:t>
            </a:r>
            <a:r>
              <a:rPr lang="en-US" sz="1600" b="0" i="0" u="sng" dirty="0">
                <a:solidFill>
                  <a:schemeClr val="tx1"/>
                </a:solidFill>
                <a:effectLst/>
                <a:latin typeface="Arial Black" panose="020B0A04020102020204" pitchFamily="34" charset="0"/>
                <a:hlinkClick r:id="rId3">
                  <a:extLst>
                    <a:ext uri="{A12FA001-AC4F-418D-AE19-62706E023703}">
                      <ahyp:hlinkClr xmlns:ahyp="http://schemas.microsoft.com/office/drawing/2018/hyperlinkcolor" val="tx"/>
                    </a:ext>
                  </a:extLst>
                </a:hlinkClick>
              </a:rPr>
              <a:t>[2]</a:t>
            </a:r>
            <a:r>
              <a:rPr lang="en-US" sz="1600" b="0" i="0" dirty="0">
                <a:solidFill>
                  <a:schemeClr val="tx1"/>
                </a:solidFill>
                <a:effectLst/>
                <a:latin typeface="Arial Black" panose="020B0A04020102020204" pitchFamily="34" charset="0"/>
              </a:rPr>
              <a:t>, considering the age, weight, and 	 health of the subjects, the collection procedure, the amount of blood to be collected, and the frequency with which it will be collected. For these subjects, the amount drawn may not exceed the lesser of 50 ml or 3 ml per kg in an 8 week period and collection may not occur more frequently than 2 times per week.</a:t>
            </a:r>
          </a:p>
          <a:p>
            <a:pPr marL="0" indent="0">
              <a:buNone/>
            </a:pPr>
            <a:endParaRPr lang="en-US"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7971426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lstStyle/>
          <a:p>
            <a:r>
              <a:rPr lang="en-US" dirty="0">
                <a:latin typeface="Arial Black" panose="020B0A04020102020204" pitchFamily="34" charset="0"/>
              </a:rPr>
              <a:t>Expedited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a:bodyPr>
          <a:lstStyle/>
          <a:p>
            <a:pPr marL="0" indent="0">
              <a:buNone/>
            </a:pPr>
            <a:endParaRPr lang="en-US" dirty="0"/>
          </a:p>
          <a:p>
            <a:pPr marL="282575" indent="-282575">
              <a:buNone/>
            </a:pPr>
            <a:r>
              <a:rPr lang="en-US" sz="1600" b="0" i="0" dirty="0">
                <a:solidFill>
                  <a:srgbClr val="000000"/>
                </a:solidFill>
                <a:effectLst/>
                <a:latin typeface="Arial Black" panose="020B0A04020102020204" pitchFamily="34" charset="0"/>
              </a:rPr>
              <a:t>3. Prospective collection of biological specimens for research purposes by noninvasive means. Examples: (a) hair and nail clippings in a </a:t>
            </a:r>
            <a:r>
              <a:rPr lang="en-US" sz="1600" b="0" i="0" dirty="0" err="1">
                <a:solidFill>
                  <a:srgbClr val="000000"/>
                </a:solidFill>
                <a:effectLst/>
                <a:latin typeface="Arial Black" panose="020B0A04020102020204" pitchFamily="34" charset="0"/>
              </a:rPr>
              <a:t>nondisfiguring</a:t>
            </a:r>
            <a:r>
              <a:rPr lang="en-US" sz="1600" b="0" i="0" dirty="0">
                <a:solidFill>
                  <a:srgbClr val="000000"/>
                </a:solidFill>
                <a:effectLst/>
                <a:latin typeface="Arial Black" panose="020B0A04020102020204" pitchFamily="34" charset="0"/>
              </a:rPr>
              <a:t> manner.</a:t>
            </a:r>
          </a:p>
          <a:p>
            <a:pPr marL="0" indent="0">
              <a:buNone/>
            </a:pPr>
            <a:endParaRPr lang="en-US" sz="1600" b="0" i="0" dirty="0">
              <a:solidFill>
                <a:srgbClr val="000000"/>
              </a:solidFill>
              <a:effectLst/>
              <a:latin typeface="Arial Black" panose="020B0A04020102020204" pitchFamily="34" charset="0"/>
            </a:endParaRPr>
          </a:p>
          <a:p>
            <a:pPr marL="282575" indent="-282575">
              <a:buNone/>
            </a:pPr>
            <a:r>
              <a:rPr lang="en-US" sz="1600" dirty="0">
                <a:solidFill>
                  <a:srgbClr val="000000"/>
                </a:solidFill>
                <a:latin typeface="Arial Black" panose="020B0A04020102020204" pitchFamily="34" charset="0"/>
              </a:rPr>
              <a:t>4. </a:t>
            </a:r>
            <a:r>
              <a:rPr lang="en-US" sz="1600" b="0" i="0" dirty="0">
                <a:solidFill>
                  <a:srgbClr val="000000"/>
                </a:solidFill>
                <a:effectLst/>
                <a:latin typeface="Arial Black" panose="020B0A04020102020204" pitchFamily="34" charset="0"/>
              </a:rPr>
              <a:t>Collection of data through noninvasive procedures (not involving general anesthesia or sedation) routinely employed in clinical practice, excluding procedures involving x-rays or microwaves.</a:t>
            </a:r>
          </a:p>
          <a:p>
            <a:pPr marL="0" indent="0">
              <a:buNone/>
            </a:pPr>
            <a:endParaRPr lang="en-US" sz="1600" b="0" i="0" dirty="0">
              <a:solidFill>
                <a:srgbClr val="000000"/>
              </a:solidFill>
              <a:effectLst/>
              <a:latin typeface="Arial Black" panose="020B0A04020102020204" pitchFamily="34" charset="0"/>
            </a:endParaRPr>
          </a:p>
          <a:p>
            <a:pPr marL="282575" indent="-282575">
              <a:buNone/>
            </a:pPr>
            <a:r>
              <a:rPr lang="en-US" sz="1600" dirty="0">
                <a:solidFill>
                  <a:srgbClr val="000000"/>
                </a:solidFill>
                <a:latin typeface="Arial Black" panose="020B0A04020102020204" pitchFamily="34" charset="0"/>
              </a:rPr>
              <a:t>5. </a:t>
            </a:r>
            <a:r>
              <a:rPr lang="en-US" sz="1600" b="0" i="0" dirty="0">
                <a:solidFill>
                  <a:srgbClr val="000000"/>
                </a:solidFill>
                <a:effectLst/>
                <a:latin typeface="Arial Black" panose="020B0A04020102020204" pitchFamily="34" charset="0"/>
              </a:rPr>
              <a:t>Research involving materials (data, documents, records, or specimens) that have been collected, or will be collected solely for </a:t>
            </a:r>
            <a:r>
              <a:rPr lang="en-US" sz="1600" b="0" i="0" dirty="0" err="1">
                <a:solidFill>
                  <a:srgbClr val="000000"/>
                </a:solidFill>
                <a:effectLst/>
                <a:latin typeface="Arial Black" panose="020B0A04020102020204" pitchFamily="34" charset="0"/>
              </a:rPr>
              <a:t>nonresearch</a:t>
            </a:r>
            <a:r>
              <a:rPr lang="en-US" sz="1600" b="0" i="0" dirty="0">
                <a:solidFill>
                  <a:srgbClr val="000000"/>
                </a:solidFill>
                <a:effectLst/>
                <a:latin typeface="Arial Black" panose="020B0A04020102020204" pitchFamily="34" charset="0"/>
              </a:rPr>
              <a:t> purposes (such as medical treatment or diagnosis).</a:t>
            </a:r>
          </a:p>
          <a:p>
            <a:pPr marL="0" indent="0">
              <a:buNone/>
            </a:pPr>
            <a:endParaRPr lang="en-US" sz="1600" dirty="0">
              <a:solidFill>
                <a:srgbClr val="000000"/>
              </a:solidFill>
              <a:latin typeface="Arial Black" panose="020B0A04020102020204" pitchFamily="34" charset="0"/>
            </a:endParaRPr>
          </a:p>
          <a:p>
            <a:pPr marL="282575" indent="-282575">
              <a:buNone/>
            </a:pPr>
            <a:r>
              <a:rPr lang="en-US" sz="1600" dirty="0">
                <a:solidFill>
                  <a:srgbClr val="000000"/>
                </a:solidFill>
                <a:latin typeface="Arial Black" panose="020B0A04020102020204" pitchFamily="34" charset="0"/>
              </a:rPr>
              <a:t>6. </a:t>
            </a:r>
            <a:r>
              <a:rPr lang="en-US" sz="1600" b="0" i="0" dirty="0">
                <a:solidFill>
                  <a:srgbClr val="000000"/>
                </a:solidFill>
                <a:effectLst/>
                <a:latin typeface="Arial Black" panose="020B0A04020102020204" pitchFamily="34" charset="0"/>
              </a:rPr>
              <a:t>Collection of data from voice, video, digital, or image recordings made for research purposes.</a:t>
            </a:r>
          </a:p>
          <a:p>
            <a:pPr marL="0" indent="0">
              <a:buNone/>
            </a:pPr>
            <a:endParaRPr lang="en-US"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29346767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lstStyle/>
          <a:p>
            <a:r>
              <a:rPr lang="en-US" dirty="0">
                <a:latin typeface="Arial Black" panose="020B0A04020102020204" pitchFamily="34" charset="0"/>
              </a:rPr>
              <a:t>Expedited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a:bodyPr>
          <a:lstStyle/>
          <a:p>
            <a:pPr marL="0" indent="0">
              <a:buNone/>
            </a:pPr>
            <a:endParaRPr lang="en-US" dirty="0"/>
          </a:p>
          <a:p>
            <a:pPr marL="0" indent="0">
              <a:buNone/>
            </a:pPr>
            <a:endParaRPr lang="en-US" dirty="0"/>
          </a:p>
          <a:p>
            <a:pPr marL="282575" indent="-282575">
              <a:buNone/>
            </a:pPr>
            <a:r>
              <a:rPr lang="en-US" sz="1600" b="0" i="0" dirty="0">
                <a:solidFill>
                  <a:srgbClr val="000000"/>
                </a:solidFill>
                <a:effectLst/>
                <a:latin typeface="Arial Black" panose="020B0A04020102020204" pitchFamily="34" charset="0"/>
              </a:rPr>
              <a:t>7. Research on individual or group characteristics or behavior (including, but not limited to, research on perception, cognition, motivation, identity, language, communication, cultural beliefs or practices, and social behavior) or research employing survey, interview, oral history, focus group, program evaluation, human factors evaluation, or quality assurance methodologies. </a:t>
            </a:r>
          </a:p>
          <a:p>
            <a:pPr marL="0" indent="0">
              <a:buNone/>
            </a:pPr>
            <a:endParaRPr lang="en-US"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26043845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lstStyle/>
          <a:p>
            <a:r>
              <a:rPr lang="en-US" dirty="0">
                <a:latin typeface="Arial Black" panose="020B0A04020102020204" pitchFamily="34" charset="0"/>
              </a:rPr>
              <a:t>Expedited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a:bodyPr>
          <a:lstStyle/>
          <a:p>
            <a:pPr marL="0" indent="0">
              <a:buNone/>
            </a:pPr>
            <a:endParaRPr lang="en-US" dirty="0"/>
          </a:p>
          <a:p>
            <a:pPr marL="0" indent="0">
              <a:buNone/>
            </a:pPr>
            <a:endParaRPr lang="en-US" dirty="0"/>
          </a:p>
          <a:p>
            <a:pPr marL="282575" indent="-282575">
              <a:buNone/>
            </a:pPr>
            <a:r>
              <a:rPr lang="en-US" sz="1600" dirty="0">
                <a:solidFill>
                  <a:srgbClr val="000000"/>
                </a:solidFill>
                <a:latin typeface="Arial Black" panose="020B0A04020102020204" pitchFamily="34" charset="0"/>
              </a:rPr>
              <a:t>8. </a:t>
            </a:r>
            <a:r>
              <a:rPr lang="en-US" sz="1600" b="0" i="0" dirty="0">
                <a:solidFill>
                  <a:srgbClr val="000000"/>
                </a:solidFill>
                <a:effectLst/>
                <a:latin typeface="Arial Black" panose="020B0A04020102020204" pitchFamily="34" charset="0"/>
              </a:rPr>
              <a:t>Continuing review of research previously approved by the convened IRB as follows:</a:t>
            </a:r>
          </a:p>
          <a:p>
            <a:pPr marL="574675" indent="-292100">
              <a:buNone/>
            </a:pPr>
            <a:r>
              <a:rPr lang="en-US" sz="1600" dirty="0">
                <a:solidFill>
                  <a:srgbClr val="000000"/>
                </a:solidFill>
                <a:latin typeface="Arial Black" panose="020B0A04020102020204" pitchFamily="34" charset="0"/>
              </a:rPr>
              <a:t>a. </a:t>
            </a:r>
            <a:r>
              <a:rPr lang="en-US" sz="1600" b="0" i="0" dirty="0">
                <a:solidFill>
                  <a:srgbClr val="000000"/>
                </a:solidFill>
                <a:effectLst/>
                <a:latin typeface="Arial Black" panose="020B0A04020102020204" pitchFamily="34" charset="0"/>
              </a:rPr>
              <a:t>where (i) the research is permanently closed to the enrollment of new subjects; (ii) all subjects have completed all research-related interventions; and (iii) the research remains active only for long-term follow-up of subjects; or</a:t>
            </a:r>
          </a:p>
          <a:p>
            <a:pPr marL="574675" indent="-292100">
              <a:buNone/>
            </a:pPr>
            <a:r>
              <a:rPr lang="en-US" sz="1600" dirty="0">
                <a:solidFill>
                  <a:srgbClr val="000000"/>
                </a:solidFill>
                <a:latin typeface="Arial Black" panose="020B0A04020102020204" pitchFamily="34" charset="0"/>
              </a:rPr>
              <a:t>b. </a:t>
            </a:r>
            <a:r>
              <a:rPr lang="en-US" sz="1600" b="0" i="0" dirty="0">
                <a:solidFill>
                  <a:srgbClr val="000000"/>
                </a:solidFill>
                <a:effectLst/>
                <a:latin typeface="Arial Black" panose="020B0A04020102020204" pitchFamily="34" charset="0"/>
              </a:rPr>
              <a:t>where no subjects have been enrolled and no additional risks have been identified; or</a:t>
            </a:r>
          </a:p>
          <a:p>
            <a:pPr marL="0" indent="282575">
              <a:buNone/>
            </a:pPr>
            <a:r>
              <a:rPr lang="en-US" sz="1600" b="0" i="0" dirty="0">
                <a:solidFill>
                  <a:srgbClr val="000000"/>
                </a:solidFill>
                <a:effectLst/>
                <a:latin typeface="Arial Black" panose="020B0A04020102020204" pitchFamily="34" charset="0"/>
              </a:rPr>
              <a:t>c. where the remaining research activities are limited to data analysis.</a:t>
            </a:r>
          </a:p>
          <a:p>
            <a:pPr marL="0" indent="0">
              <a:buNone/>
            </a:pPr>
            <a:endParaRPr lang="en-US"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22929075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Expedited Research</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a:bodyPr>
          <a:lstStyle/>
          <a:p>
            <a:pPr marL="0" indent="0">
              <a:buNone/>
            </a:pPr>
            <a:endParaRPr lang="en-US" dirty="0"/>
          </a:p>
          <a:p>
            <a:pPr marL="0" indent="0">
              <a:buNone/>
            </a:pPr>
            <a:endParaRPr lang="en-US" dirty="0"/>
          </a:p>
          <a:p>
            <a:pPr marL="0" indent="0">
              <a:buNone/>
            </a:pPr>
            <a:endParaRPr lang="en-US" dirty="0"/>
          </a:p>
          <a:p>
            <a:pPr marL="282575" indent="-282575">
              <a:buNone/>
            </a:pPr>
            <a:r>
              <a:rPr lang="en-US" sz="1600" b="0" i="0" dirty="0">
                <a:solidFill>
                  <a:srgbClr val="000000"/>
                </a:solidFill>
                <a:effectLst/>
                <a:latin typeface="Arial Black" panose="020B0A04020102020204" pitchFamily="34" charset="0"/>
              </a:rPr>
              <a:t>9. Continuing review of research, not conducted under an investigational new drug application or investigational device exemption where categories two (2) through eight (8) do not apply but the IRB has determined and documented at a convened meeting that the research involves no greater than minimal risk and no additional risks have been identified.</a:t>
            </a:r>
          </a:p>
          <a:p>
            <a:pPr marL="0" indent="0">
              <a:buNone/>
            </a:pPr>
            <a:endParaRPr lang="en-US"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1045316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
            <a:extLst>
              <a:ext uri="{FF2B5EF4-FFF2-40B4-BE49-F238E27FC236}">
                <a16:creationId xmlns:a16="http://schemas.microsoft.com/office/drawing/2014/main" id="{05700861-91AC-4529-9ABC-BFDD3DDCD857}"/>
              </a:ext>
            </a:extLst>
          </p:cNvPr>
          <p:cNvSpPr>
            <a:spLocks noGrp="1"/>
          </p:cNvSpPr>
          <p:nvPr>
            <p:ph idx="1"/>
          </p:nvPr>
        </p:nvSpPr>
        <p:spPr>
          <a:xfrm>
            <a:off x="677334" y="333829"/>
            <a:ext cx="6155266" cy="5936342"/>
          </a:xfrm>
        </p:spPr>
        <p:txBody>
          <a:bodyPr anchor="ctr">
            <a:normAutofit/>
          </a:bodyPr>
          <a:lstStyle/>
          <a:p>
            <a:pPr marL="0" indent="0" fontAlgn="base">
              <a:lnSpc>
                <a:spcPct val="90000"/>
              </a:lnSpc>
              <a:buNone/>
            </a:pPr>
            <a:r>
              <a:rPr lang="en-US" b="1" i="0" dirty="0">
                <a:solidFill>
                  <a:schemeClr val="tx1"/>
                </a:solidFill>
                <a:effectLst/>
                <a:latin typeface="Arial Black" panose="020B0A04020102020204" pitchFamily="34" charset="0"/>
              </a:rPr>
              <a:t>Full committee or full board review: </a:t>
            </a:r>
          </a:p>
          <a:p>
            <a:pPr marL="0" indent="0" fontAlgn="base">
              <a:lnSpc>
                <a:spcPct val="90000"/>
              </a:lnSpc>
              <a:buNone/>
            </a:pPr>
            <a:endParaRPr lang="en-US" b="1" i="0" dirty="0">
              <a:solidFill>
                <a:schemeClr val="tx1"/>
              </a:solidFill>
              <a:effectLst/>
              <a:latin typeface="Arial Black" panose="020B0A04020102020204" pitchFamily="34" charset="0"/>
            </a:endParaRPr>
          </a:p>
          <a:p>
            <a:pPr fontAlgn="base">
              <a:lnSpc>
                <a:spcPct val="90000"/>
              </a:lnSpc>
              <a:buFont typeface="Wingdings" panose="05000000000000000000" pitchFamily="2" charset="2"/>
              <a:buChar char="q"/>
            </a:pPr>
            <a:r>
              <a:rPr lang="en-US" b="0" i="0" dirty="0">
                <a:solidFill>
                  <a:schemeClr val="tx1"/>
                </a:solidFill>
                <a:effectLst/>
                <a:latin typeface="Arial Black" panose="020B0A04020102020204" pitchFamily="34" charset="0"/>
              </a:rPr>
              <a:t>greater than minimal risk</a:t>
            </a:r>
          </a:p>
          <a:p>
            <a:pPr marL="0" indent="0" fontAlgn="base">
              <a:lnSpc>
                <a:spcPct val="90000"/>
              </a:lnSpc>
              <a:buNone/>
            </a:pPr>
            <a:endParaRPr lang="en-US" b="0" i="0" dirty="0">
              <a:solidFill>
                <a:schemeClr val="tx1"/>
              </a:solidFill>
              <a:effectLst/>
              <a:latin typeface="Arial Black" panose="020B0A04020102020204" pitchFamily="34" charset="0"/>
            </a:endParaRPr>
          </a:p>
          <a:p>
            <a:pPr fontAlgn="base">
              <a:lnSpc>
                <a:spcPct val="90000"/>
              </a:lnSpc>
              <a:buFont typeface="Wingdings" panose="05000000000000000000" pitchFamily="2" charset="2"/>
              <a:buChar char="q"/>
            </a:pPr>
            <a:r>
              <a:rPr lang="en-US" dirty="0">
                <a:solidFill>
                  <a:srgbClr val="000000"/>
                </a:solidFill>
                <a:latin typeface="Arial Black" panose="020B0A04020102020204" pitchFamily="34" charset="0"/>
              </a:rPr>
              <a:t>does not meet the guidelines for exempt or expedited review.</a:t>
            </a:r>
            <a:endParaRPr lang="en-US" b="0" i="0" dirty="0">
              <a:solidFill>
                <a:schemeClr val="tx1"/>
              </a:solidFill>
              <a:effectLst/>
              <a:latin typeface="Arial Black" panose="020B0A04020102020204" pitchFamily="34" charset="0"/>
            </a:endParaRPr>
          </a:p>
          <a:p>
            <a:pPr fontAlgn="base">
              <a:lnSpc>
                <a:spcPct val="90000"/>
              </a:lnSpc>
              <a:buFont typeface="Wingdings" panose="05000000000000000000" pitchFamily="2" charset="2"/>
              <a:buChar char="q"/>
            </a:pPr>
            <a:endParaRPr lang="en-US" dirty="0">
              <a:solidFill>
                <a:schemeClr val="tx1"/>
              </a:solidFill>
              <a:latin typeface="Arial Black" panose="020B0A04020102020204" pitchFamily="34" charset="0"/>
            </a:endParaRPr>
          </a:p>
          <a:p>
            <a:pPr fontAlgn="base">
              <a:lnSpc>
                <a:spcPct val="90000"/>
              </a:lnSpc>
              <a:buFont typeface="Wingdings" panose="05000000000000000000" pitchFamily="2" charset="2"/>
              <a:buChar char="q"/>
            </a:pPr>
            <a:r>
              <a:rPr lang="en-US" b="0" i="0" dirty="0">
                <a:solidFill>
                  <a:schemeClr val="tx1"/>
                </a:solidFill>
                <a:effectLst/>
                <a:latin typeface="Arial Black" panose="020B0A04020102020204" pitchFamily="34" charset="0"/>
              </a:rPr>
              <a:t>requiring a convened committee, review and possible approval of changes </a:t>
            </a:r>
          </a:p>
          <a:p>
            <a:pPr fontAlgn="base">
              <a:lnSpc>
                <a:spcPct val="90000"/>
              </a:lnSpc>
              <a:buFont typeface="Wingdings" panose="05000000000000000000" pitchFamily="2" charset="2"/>
              <a:buChar char="q"/>
            </a:pPr>
            <a:endParaRPr lang="en-US" b="0" i="0" dirty="0">
              <a:solidFill>
                <a:schemeClr val="tx1"/>
              </a:solidFill>
              <a:effectLst/>
              <a:latin typeface="Arial Black" panose="020B0A04020102020204" pitchFamily="34" charset="0"/>
            </a:endParaRPr>
          </a:p>
          <a:p>
            <a:pPr fontAlgn="base">
              <a:lnSpc>
                <a:spcPct val="90000"/>
              </a:lnSpc>
              <a:buFont typeface="Wingdings" panose="05000000000000000000" pitchFamily="2" charset="2"/>
              <a:buChar char="q"/>
            </a:pPr>
            <a:r>
              <a:rPr lang="en-US" b="0" i="0" dirty="0">
                <a:solidFill>
                  <a:schemeClr val="tx1"/>
                </a:solidFill>
                <a:effectLst/>
                <a:latin typeface="Arial Black" panose="020B0A04020102020204" pitchFamily="34" charset="0"/>
              </a:rPr>
              <a:t>annual continuing review</a:t>
            </a:r>
          </a:p>
          <a:p>
            <a:pPr>
              <a:lnSpc>
                <a:spcPct val="90000"/>
              </a:lnSpc>
            </a:pPr>
            <a:endParaRPr lang="en-US" sz="1400" dirty="0">
              <a:solidFill>
                <a:schemeClr val="tx1"/>
              </a:solidFill>
              <a:latin typeface="Arial Black" panose="020B0A04020102020204" pitchFamily="34"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13BDC6E-BFC4-4217-968D-F09BD695BEA3}"/>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latin typeface="Arial Black" panose="020B0A04020102020204" pitchFamily="34" charset="0"/>
              </a:rPr>
              <a:t>Types of IRB Review</a:t>
            </a:r>
          </a:p>
        </p:txBody>
      </p:sp>
    </p:spTree>
    <p:extLst>
      <p:ext uri="{BB962C8B-B14F-4D97-AF65-F5344CB8AC3E}">
        <p14:creationId xmlns:p14="http://schemas.microsoft.com/office/powerpoint/2010/main" val="11138944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1286933" y="609600"/>
            <a:ext cx="10197494" cy="1099457"/>
          </a:xfrm>
        </p:spPr>
        <p:txBody>
          <a:bodyPr>
            <a:normAutofit/>
          </a:bodyPr>
          <a:lstStyle/>
          <a:p>
            <a:r>
              <a:rPr lang="en-US" dirty="0">
                <a:latin typeface="Arial Black" panose="020B0A04020102020204" pitchFamily="34" charset="0"/>
              </a:rPr>
              <a:t>Definition of Minimal Risk</a:t>
            </a:r>
          </a:p>
        </p:txBody>
      </p:sp>
      <p:graphicFrame>
        <p:nvGraphicFramePr>
          <p:cNvPr id="23" name="Content Placeholder 2">
            <a:extLst>
              <a:ext uri="{FF2B5EF4-FFF2-40B4-BE49-F238E27FC236}">
                <a16:creationId xmlns:a16="http://schemas.microsoft.com/office/drawing/2014/main" id="{7E8A7AE7-F2A7-4102-A72A-63D7E3F53ABD}"/>
              </a:ext>
            </a:extLst>
          </p:cNvPr>
          <p:cNvGraphicFramePr>
            <a:graphicFrameLocks noGrp="1"/>
          </p:cNvGraphicFramePr>
          <p:nvPr>
            <p:ph idx="1"/>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40619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1286933" y="609600"/>
            <a:ext cx="10197494" cy="1099457"/>
          </a:xfrm>
        </p:spPr>
        <p:txBody>
          <a:bodyPr>
            <a:normAutofit/>
          </a:bodyPr>
          <a:lstStyle/>
          <a:p>
            <a:r>
              <a:rPr lang="en-US" dirty="0">
                <a:latin typeface="Arial Black" panose="020B0A04020102020204" pitchFamily="34" charset="0"/>
              </a:rPr>
              <a:t>Some examples of Full Board Studies</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24" name="Content Placeholder 3">
            <a:extLst>
              <a:ext uri="{FF2B5EF4-FFF2-40B4-BE49-F238E27FC236}">
                <a16:creationId xmlns:a16="http://schemas.microsoft.com/office/drawing/2014/main" id="{F8178681-5453-4723-A5E9-E4C84AA731CD}"/>
              </a:ext>
            </a:extLst>
          </p:cNvPr>
          <p:cNvGraphicFramePr>
            <a:graphicFrameLocks noGrp="1"/>
          </p:cNvGraphicFramePr>
          <p:nvPr>
            <p:ph idx="1"/>
            <p:extLst>
              <p:ext uri="{D42A27DB-BD31-4B8C-83A1-F6EECF244321}">
                <p14:modId xmlns:p14="http://schemas.microsoft.com/office/powerpoint/2010/main" val="4044059961"/>
              </p:ext>
            </p:extLst>
          </p:nvPr>
        </p:nvGraphicFramePr>
        <p:xfrm>
          <a:off x="677333" y="1582057"/>
          <a:ext cx="10571237" cy="44593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7855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A20B2-7BCB-46DB-9350-55F9C0B6030E}"/>
              </a:ext>
            </a:extLst>
          </p:cNvPr>
          <p:cNvSpPr>
            <a:spLocks noGrp="1"/>
          </p:cNvSpPr>
          <p:nvPr>
            <p:ph type="title"/>
          </p:nvPr>
        </p:nvSpPr>
        <p:spPr/>
        <p:txBody>
          <a:bodyPr>
            <a:normAutofit/>
          </a:bodyPr>
          <a:lstStyle/>
          <a:p>
            <a:pPr algn="ctr"/>
            <a:r>
              <a:rPr lang="en-US" sz="4400" b="1" dirty="0">
                <a:solidFill>
                  <a:srgbClr val="F28212"/>
                </a:solidFill>
                <a:latin typeface="Arial" panose="020B0604020202020204" pitchFamily="34" charset="0"/>
                <a:cs typeface="Arial" panose="020B0604020202020204" pitchFamily="34" charset="0"/>
              </a:rPr>
              <a:t>45 CFR 46 (OHRP)</a:t>
            </a:r>
          </a:p>
        </p:txBody>
      </p:sp>
      <p:sp>
        <p:nvSpPr>
          <p:cNvPr id="3" name="Content Placeholder 2">
            <a:extLst>
              <a:ext uri="{FF2B5EF4-FFF2-40B4-BE49-F238E27FC236}">
                <a16:creationId xmlns:a16="http://schemas.microsoft.com/office/drawing/2014/main" id="{7E63B741-13E0-4D2B-8080-EB6896DDE7EF}"/>
              </a:ext>
            </a:extLst>
          </p:cNvPr>
          <p:cNvSpPr>
            <a:spLocks noGrp="1"/>
          </p:cNvSpPr>
          <p:nvPr>
            <p:ph idx="1"/>
          </p:nvPr>
        </p:nvSpPr>
        <p:spPr/>
        <p:txBody>
          <a:bodyPr/>
          <a:lstStyle/>
          <a:p>
            <a:endParaRPr lang="en-US" dirty="0"/>
          </a:p>
        </p:txBody>
      </p:sp>
      <p:grpSp>
        <p:nvGrpSpPr>
          <p:cNvPr id="4" name="Group 3">
            <a:extLst>
              <a:ext uri="{FF2B5EF4-FFF2-40B4-BE49-F238E27FC236}">
                <a16:creationId xmlns:a16="http://schemas.microsoft.com/office/drawing/2014/main" id="{BAD844D2-1B9C-4EBC-8E49-BE58189D7ED1}"/>
              </a:ext>
            </a:extLst>
          </p:cNvPr>
          <p:cNvGrpSpPr/>
          <p:nvPr/>
        </p:nvGrpSpPr>
        <p:grpSpPr>
          <a:xfrm>
            <a:off x="420914" y="1320800"/>
            <a:ext cx="9956800" cy="5268686"/>
            <a:chOff x="2169621" y="1647136"/>
            <a:chExt cx="7275484" cy="4358192"/>
          </a:xfrm>
        </p:grpSpPr>
        <p:sp>
          <p:nvSpPr>
            <p:cNvPr id="5" name="Rectangle: Rounded Corners 4">
              <a:extLst>
                <a:ext uri="{FF2B5EF4-FFF2-40B4-BE49-F238E27FC236}">
                  <a16:creationId xmlns:a16="http://schemas.microsoft.com/office/drawing/2014/main" id="{8323837D-E0F9-44B7-BC09-4D2694EEBBFA}"/>
                </a:ext>
              </a:extLst>
            </p:cNvPr>
            <p:cNvSpPr/>
            <p:nvPr/>
          </p:nvSpPr>
          <p:spPr>
            <a:xfrm>
              <a:off x="2169621" y="1647136"/>
              <a:ext cx="7275484" cy="1961186"/>
            </a:xfrm>
            <a:prstGeom prst="roundRect">
              <a:avLst>
                <a:gd name="adj" fmla="val 10000"/>
              </a:avLst>
            </a:pr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6" name="Rectangle: Rounded Corners 5">
              <a:extLst>
                <a:ext uri="{FF2B5EF4-FFF2-40B4-BE49-F238E27FC236}">
                  <a16:creationId xmlns:a16="http://schemas.microsoft.com/office/drawing/2014/main" id="{7196C94E-5445-42E8-9B16-AEC6BCB59BAB}"/>
                </a:ext>
              </a:extLst>
            </p:cNvPr>
            <p:cNvSpPr/>
            <p:nvPr/>
          </p:nvSpPr>
          <p:spPr>
            <a:xfrm>
              <a:off x="2389889"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pPr algn="ctr"/>
              <a:endParaRPr lang="en-US" dirty="0"/>
            </a:p>
            <a:p>
              <a:pPr algn="ctr"/>
              <a:endParaRPr lang="en-US" dirty="0"/>
            </a:p>
            <a:p>
              <a:pPr algn="ctr"/>
              <a:r>
                <a:rPr lang="en-US" sz="2800" b="1" dirty="0">
                  <a:solidFill>
                    <a:schemeClr val="tx1">
                      <a:lumMod val="85000"/>
                      <a:lumOff val="15000"/>
                    </a:schemeClr>
                  </a:solidFill>
                  <a:latin typeface="Arial" panose="020B0604020202020204" pitchFamily="34" charset="0"/>
                  <a:cs typeface="Arial" panose="020B0604020202020204" pitchFamily="34" charset="0"/>
                </a:rPr>
                <a:t>Subpart A</a:t>
              </a:r>
              <a:r>
                <a:rPr lang="en-US" sz="3200" dirty="0">
                  <a:latin typeface="Arial Black" panose="020B0A04020102020204" pitchFamily="34" charset="0"/>
                </a:rPr>
                <a:t>	</a:t>
              </a:r>
              <a:r>
                <a:rPr lang="en-US" dirty="0"/>
                <a:t>	</a:t>
              </a:r>
            </a:p>
          </p:txBody>
        </p:sp>
        <p:sp>
          <p:nvSpPr>
            <p:cNvPr id="7" name="Freeform: Shape 6">
              <a:extLst>
                <a:ext uri="{FF2B5EF4-FFF2-40B4-BE49-F238E27FC236}">
                  <a16:creationId xmlns:a16="http://schemas.microsoft.com/office/drawing/2014/main" id="{86CED619-D244-4108-A67B-18A1A93916D7}"/>
                </a:ext>
              </a:extLst>
            </p:cNvPr>
            <p:cNvSpPr/>
            <p:nvPr/>
          </p:nvSpPr>
          <p:spPr>
            <a:xfrm rot="21600000">
              <a:off x="2389888" y="3608322"/>
              <a:ext cx="1589523" cy="2397006"/>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6" tIns="78232" rIns="127115" bIns="127115" numCol="1" spcCol="1270" anchor="t" anchorCtr="0">
              <a:noAutofit/>
            </a:bodyPr>
            <a:lstStyle/>
            <a:p>
              <a:pPr marL="0" lvl="0" indent="0" algn="ctr" defTabSz="488950">
                <a:lnSpc>
                  <a:spcPct val="90000"/>
                </a:lnSpc>
                <a:spcBef>
                  <a:spcPct val="0"/>
                </a:spcBef>
                <a:spcAft>
                  <a:spcPct val="35000"/>
                </a:spcAft>
                <a:buNone/>
              </a:pPr>
              <a:endParaRPr lang="en-US" b="1" kern="1200" dirty="0">
                <a:solidFill>
                  <a:srgbClr val="115740"/>
                </a:solidFill>
                <a:latin typeface="Arial Black" panose="020B0A04020102020204" pitchFamily="34" charset="0"/>
              </a:endParaRPr>
            </a:p>
            <a:p>
              <a:pPr marL="0" lvl="0" indent="0" algn="ctr" defTabSz="488950">
                <a:lnSpc>
                  <a:spcPct val="90000"/>
                </a:lnSpc>
                <a:spcBef>
                  <a:spcPct val="0"/>
                </a:spcBef>
                <a:spcAft>
                  <a:spcPct val="35000"/>
                </a:spcAft>
                <a:buNone/>
              </a:pPr>
              <a:r>
                <a:rPr lang="en-US" b="1" kern="1200" dirty="0">
                  <a:solidFill>
                    <a:srgbClr val="115740"/>
                  </a:solidFill>
                  <a:latin typeface="Arial" panose="020B0604020202020204" pitchFamily="34" charset="0"/>
                  <a:cs typeface="Arial" panose="020B0604020202020204" pitchFamily="34" charset="0"/>
                </a:rPr>
                <a:t>Common </a:t>
              </a:r>
            </a:p>
            <a:p>
              <a:pPr marL="0" lvl="0" indent="0" algn="ctr" defTabSz="488950">
                <a:lnSpc>
                  <a:spcPct val="90000"/>
                </a:lnSpc>
                <a:spcBef>
                  <a:spcPct val="0"/>
                </a:spcBef>
                <a:spcAft>
                  <a:spcPct val="35000"/>
                </a:spcAft>
                <a:buNone/>
              </a:pPr>
              <a:r>
                <a:rPr lang="en-US" b="1" kern="1200" dirty="0">
                  <a:solidFill>
                    <a:srgbClr val="115740"/>
                  </a:solidFill>
                  <a:latin typeface="Arial" panose="020B0604020202020204" pitchFamily="34" charset="0"/>
                  <a:cs typeface="Arial" panose="020B0604020202020204" pitchFamily="34" charset="0"/>
                </a:rPr>
                <a:t>Rule</a:t>
              </a:r>
            </a:p>
            <a:p>
              <a:pPr marL="0" lvl="0" indent="0" algn="ctr" defTabSz="488950">
                <a:lnSpc>
                  <a:spcPct val="90000"/>
                </a:lnSpc>
                <a:spcBef>
                  <a:spcPct val="0"/>
                </a:spcBef>
                <a:spcAft>
                  <a:spcPct val="35000"/>
                </a:spcAft>
                <a:buNone/>
              </a:pPr>
              <a:endParaRPr lang="en-US" sz="1100" kern="1200" dirty="0">
                <a:solidFill>
                  <a:srgbClr val="115740"/>
                </a:solidFill>
              </a:endParaRPr>
            </a:p>
            <a:p>
              <a:pPr marL="0" lvl="0" indent="0" algn="ctr" defTabSz="488950">
                <a:lnSpc>
                  <a:spcPct val="90000"/>
                </a:lnSpc>
                <a:spcBef>
                  <a:spcPct val="0"/>
                </a:spcBef>
                <a:spcAft>
                  <a:spcPct val="35000"/>
                </a:spcAft>
                <a:buNone/>
              </a:pPr>
              <a:endParaRPr lang="en-US" sz="1100" kern="1200" dirty="0">
                <a:solidFill>
                  <a:srgbClr val="115740"/>
                </a:solidFill>
              </a:endParaRPr>
            </a:p>
            <a:p>
              <a:pPr marL="0" lvl="0" indent="0" algn="ctr" defTabSz="488950">
                <a:lnSpc>
                  <a:spcPct val="90000"/>
                </a:lnSpc>
                <a:spcBef>
                  <a:spcPct val="0"/>
                </a:spcBef>
                <a:spcAft>
                  <a:spcPct val="35000"/>
                </a:spcAft>
                <a:buNone/>
              </a:pPr>
              <a:endParaRPr lang="en-US" sz="1100" kern="1200" dirty="0"/>
            </a:p>
          </p:txBody>
        </p:sp>
        <p:sp>
          <p:nvSpPr>
            <p:cNvPr id="8" name="Rectangle: Rounded Corners 7">
              <a:extLst>
                <a:ext uri="{FF2B5EF4-FFF2-40B4-BE49-F238E27FC236}">
                  <a16:creationId xmlns:a16="http://schemas.microsoft.com/office/drawing/2014/main" id="{7F727AA8-3982-446B-B604-4495816E6B68}"/>
                </a:ext>
              </a:extLst>
            </p:cNvPr>
            <p:cNvSpPr/>
            <p:nvPr/>
          </p:nvSpPr>
          <p:spPr>
            <a:xfrm>
              <a:off x="4139337"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endParaRPr lang="en-US" dirty="0"/>
            </a:p>
            <a:p>
              <a:endParaRPr lang="en-US" dirty="0"/>
            </a:p>
            <a:p>
              <a:r>
                <a:rPr lang="en-US" sz="2800" b="1" dirty="0">
                  <a:solidFill>
                    <a:schemeClr val="tx1"/>
                  </a:solidFill>
                  <a:latin typeface="Arial" panose="020B0604020202020204" pitchFamily="34" charset="0"/>
                  <a:cs typeface="Arial" panose="020B0604020202020204" pitchFamily="34" charset="0"/>
                </a:rPr>
                <a:t>Subpart B</a:t>
              </a:r>
            </a:p>
          </p:txBody>
        </p:sp>
        <p:sp>
          <p:nvSpPr>
            <p:cNvPr id="9" name="Freeform: Shape 8">
              <a:extLst>
                <a:ext uri="{FF2B5EF4-FFF2-40B4-BE49-F238E27FC236}">
                  <a16:creationId xmlns:a16="http://schemas.microsoft.com/office/drawing/2014/main" id="{DC0F3FD0-29EF-46C6-A32E-8AEF92236E39}"/>
                </a:ext>
              </a:extLst>
            </p:cNvPr>
            <p:cNvSpPr/>
            <p:nvPr/>
          </p:nvSpPr>
          <p:spPr>
            <a:xfrm rot="21600000">
              <a:off x="4138364" y="3608322"/>
              <a:ext cx="1589523" cy="2397006"/>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5" tIns="78232" rIns="127116" bIns="127115" numCol="1" spcCol="1270" anchor="t" anchorCtr="0">
              <a:noAutofit/>
            </a:bodyPr>
            <a:lstStyle/>
            <a:p>
              <a:pPr algn="ctr" defTabSz="488950">
                <a:lnSpc>
                  <a:spcPct val="90000"/>
                </a:lnSpc>
                <a:spcBef>
                  <a:spcPct val="0"/>
                </a:spcBef>
                <a:spcAft>
                  <a:spcPct val="35000"/>
                </a:spcAft>
              </a:pPr>
              <a:endParaRPr lang="en-US" b="1" dirty="0">
                <a:solidFill>
                  <a:srgbClr val="115740"/>
                </a:solidFill>
                <a:latin typeface="Arial Black" panose="020B0A04020102020204" pitchFamily="34" charset="0"/>
              </a:endParaRPr>
            </a:p>
            <a:p>
              <a:pPr algn="ctr" defTabSz="488950">
                <a:lnSpc>
                  <a:spcPct val="90000"/>
                </a:lnSpc>
                <a:spcBef>
                  <a:spcPct val="0"/>
                </a:spcBef>
                <a:spcAft>
                  <a:spcPct val="35000"/>
                </a:spcAft>
              </a:pPr>
              <a:r>
                <a:rPr lang="en-US" b="1" dirty="0">
                  <a:solidFill>
                    <a:srgbClr val="115740"/>
                  </a:solidFill>
                  <a:latin typeface="Arial" panose="020B0604020202020204" pitchFamily="34" charset="0"/>
                  <a:cs typeface="Arial" panose="020B0604020202020204" pitchFamily="34" charset="0"/>
                </a:rPr>
                <a:t>Pregnant Women Human Fetuses,  and Neonates </a:t>
              </a:r>
            </a:p>
            <a:p>
              <a:pPr marL="0" lvl="0" indent="0" algn="ctr" defTabSz="488950">
                <a:lnSpc>
                  <a:spcPct val="90000"/>
                </a:lnSpc>
                <a:spcBef>
                  <a:spcPct val="0"/>
                </a:spcBef>
                <a:spcAft>
                  <a:spcPct val="35000"/>
                </a:spcAft>
                <a:buNone/>
              </a:pPr>
              <a:r>
                <a:rPr lang="en-US" sz="1100" kern="1200" dirty="0">
                  <a:solidFill>
                    <a:srgbClr val="115740"/>
                  </a:solidFill>
                </a:rPr>
                <a:t> </a:t>
              </a:r>
            </a:p>
          </p:txBody>
        </p:sp>
        <p:sp>
          <p:nvSpPr>
            <p:cNvPr id="10" name="Rectangle: Rounded Corners 9">
              <a:extLst>
                <a:ext uri="{FF2B5EF4-FFF2-40B4-BE49-F238E27FC236}">
                  <a16:creationId xmlns:a16="http://schemas.microsoft.com/office/drawing/2014/main" id="{DC7461D3-4F86-4890-BDFC-AE782A6D4648}"/>
                </a:ext>
              </a:extLst>
            </p:cNvPr>
            <p:cNvSpPr/>
            <p:nvPr/>
          </p:nvSpPr>
          <p:spPr>
            <a:xfrm>
              <a:off x="5886839"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endParaRPr lang="en-US" dirty="0"/>
            </a:p>
            <a:p>
              <a:endParaRPr lang="en-US" dirty="0"/>
            </a:p>
            <a:p>
              <a:r>
                <a:rPr lang="en-US" sz="2800" b="1" dirty="0">
                  <a:solidFill>
                    <a:schemeClr val="tx1"/>
                  </a:solidFill>
                  <a:latin typeface="Arial" panose="020B0604020202020204" pitchFamily="34" charset="0"/>
                  <a:cs typeface="Arial" panose="020B0604020202020204" pitchFamily="34" charset="0"/>
                </a:rPr>
                <a:t>Subpart C</a:t>
              </a:r>
            </a:p>
          </p:txBody>
        </p:sp>
        <p:sp>
          <p:nvSpPr>
            <p:cNvPr id="11" name="Freeform: Shape 10">
              <a:extLst>
                <a:ext uri="{FF2B5EF4-FFF2-40B4-BE49-F238E27FC236}">
                  <a16:creationId xmlns:a16="http://schemas.microsoft.com/office/drawing/2014/main" id="{35793DB1-B197-4B74-BF9F-1D9D87B1940C}"/>
                </a:ext>
              </a:extLst>
            </p:cNvPr>
            <p:cNvSpPr/>
            <p:nvPr/>
          </p:nvSpPr>
          <p:spPr>
            <a:xfrm rot="21600000">
              <a:off x="5886839" y="3608321"/>
              <a:ext cx="1589522" cy="2397007"/>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5" tIns="78233" rIns="127115" bIns="127115" numCol="1" spcCol="1270" anchor="t" anchorCtr="0">
              <a:noAutofit/>
            </a:bodyPr>
            <a:lstStyle/>
            <a:p>
              <a:pPr lvl="0" indent="0" algn="ctr" defTabSz="488950">
                <a:lnSpc>
                  <a:spcPct val="90000"/>
                </a:lnSpc>
                <a:spcBef>
                  <a:spcPct val="0"/>
                </a:spcBef>
                <a:spcAft>
                  <a:spcPct val="35000"/>
                </a:spcAft>
                <a:buNone/>
              </a:pPr>
              <a:endParaRPr lang="en-US" b="1" dirty="0">
                <a:solidFill>
                  <a:srgbClr val="115740"/>
                </a:solidFill>
                <a:latin typeface="Arial Black" panose="020B0A04020102020204" pitchFamily="34" charset="0"/>
              </a:endParaRPr>
            </a:p>
            <a:p>
              <a:pPr lvl="0" indent="0" algn="ctr" defTabSz="488950">
                <a:lnSpc>
                  <a:spcPct val="90000"/>
                </a:lnSpc>
                <a:spcBef>
                  <a:spcPct val="0"/>
                </a:spcBef>
                <a:spcAft>
                  <a:spcPct val="35000"/>
                </a:spcAft>
                <a:buNone/>
              </a:pPr>
              <a:r>
                <a:rPr lang="en-US" b="1" dirty="0">
                  <a:solidFill>
                    <a:srgbClr val="115740"/>
                  </a:solidFill>
                  <a:latin typeface="Arial" panose="020B0604020202020204" pitchFamily="34" charset="0"/>
                  <a:cs typeface="Arial" panose="020B0604020202020204" pitchFamily="34" charset="0"/>
                </a:rPr>
                <a:t>Additional Protections Pertaining to Biomedical and Behavioral Research Involving Prisoners as Subjects</a:t>
              </a:r>
            </a:p>
            <a:p>
              <a:pPr marL="0" lvl="0" indent="0" algn="ctr" defTabSz="488950">
                <a:lnSpc>
                  <a:spcPct val="90000"/>
                </a:lnSpc>
                <a:spcBef>
                  <a:spcPct val="0"/>
                </a:spcBef>
                <a:spcAft>
                  <a:spcPct val="35000"/>
                </a:spcAft>
                <a:buNone/>
              </a:pPr>
              <a:endParaRPr lang="en-US" sz="1100" kern="1200" dirty="0">
                <a:solidFill>
                  <a:srgbClr val="115740"/>
                </a:solidFill>
              </a:endParaRPr>
            </a:p>
            <a:p>
              <a:pPr algn="ctr" defTabSz="488950">
                <a:lnSpc>
                  <a:spcPct val="90000"/>
                </a:lnSpc>
                <a:spcBef>
                  <a:spcPct val="0"/>
                </a:spcBef>
                <a:spcAft>
                  <a:spcPct val="350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Additional Protections Pertaining to Biomedical and Behavioral Additional Protections Pertaining to Biomedical and Behavioral Research Involving Prisoners as Subjects</a:t>
              </a:r>
              <a:endParaRPr lang="en-US" sz="1100" dirty="0">
                <a:solidFill>
                  <a:schemeClr val="bg1"/>
                </a:solidFill>
              </a:endParaRPr>
            </a:p>
            <a:p>
              <a:pPr algn="ctr" defTabSz="488950">
                <a:lnSpc>
                  <a:spcPct val="90000"/>
                </a:lnSpc>
                <a:spcBef>
                  <a:spcPct val="0"/>
                </a:spcBef>
                <a:spcAft>
                  <a:spcPct val="350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Pertaining to Biomedical and Behavioral Research Involving Prisoners as Subjects</a:t>
              </a:r>
              <a:endParaRPr lang="en-US" sz="1100" dirty="0">
                <a:solidFill>
                  <a:schemeClr val="bg1"/>
                </a:solidFill>
              </a:endParaRPr>
            </a:p>
            <a:p>
              <a:pPr algn="ctr" defTabSz="488950">
                <a:lnSpc>
                  <a:spcPct val="90000"/>
                </a:lnSpc>
                <a:spcBef>
                  <a:spcPct val="0"/>
                </a:spcBef>
                <a:spcAft>
                  <a:spcPct val="35000"/>
                </a:spcAft>
              </a:pPr>
              <a:r>
                <a:rPr lang="en-US" sz="11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ects</a:t>
              </a:r>
              <a:endParaRPr lang="en-US" sz="1100" dirty="0">
                <a:solidFill>
                  <a:schemeClr val="bg1"/>
                </a:solidFill>
              </a:endParaRPr>
            </a:p>
            <a:p>
              <a:pPr marL="0" lvl="0" indent="0" algn="ctr" defTabSz="488950">
                <a:lnSpc>
                  <a:spcPct val="90000"/>
                </a:lnSpc>
                <a:spcBef>
                  <a:spcPct val="0"/>
                </a:spcBef>
                <a:spcAft>
                  <a:spcPct val="35000"/>
                </a:spcAft>
                <a:buNone/>
              </a:pPr>
              <a:endParaRPr lang="en-US" sz="1100" kern="1200" dirty="0">
                <a:solidFill>
                  <a:srgbClr val="115740"/>
                </a:solidFill>
              </a:endParaRPr>
            </a:p>
            <a:p>
              <a:pPr marL="0" lvl="0" indent="0" algn="ctr" defTabSz="488950">
                <a:lnSpc>
                  <a:spcPct val="90000"/>
                </a:lnSpc>
                <a:spcBef>
                  <a:spcPct val="0"/>
                </a:spcBef>
                <a:spcAft>
                  <a:spcPct val="35000"/>
                </a:spcAft>
                <a:buNone/>
              </a:pPr>
              <a:r>
                <a:rPr lang="en-US" sz="1100" kern="1200" dirty="0">
                  <a:solidFill>
                    <a:srgbClr val="115740"/>
                  </a:solidFill>
                </a:rPr>
                <a:t>What are they exposed to? </a:t>
              </a:r>
            </a:p>
          </p:txBody>
        </p:sp>
        <p:sp>
          <p:nvSpPr>
            <p:cNvPr id="12" name="Rectangle: Rounded Corners 11">
              <a:extLst>
                <a:ext uri="{FF2B5EF4-FFF2-40B4-BE49-F238E27FC236}">
                  <a16:creationId xmlns:a16="http://schemas.microsoft.com/office/drawing/2014/main" id="{AD587245-0AFE-4EC1-A263-3641A0971BA8}"/>
                </a:ext>
              </a:extLst>
            </p:cNvPr>
            <p:cNvSpPr/>
            <p:nvPr/>
          </p:nvSpPr>
          <p:spPr>
            <a:xfrm>
              <a:off x="7635314"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endParaRPr lang="en-US" dirty="0"/>
            </a:p>
            <a:p>
              <a:endParaRPr lang="en-US" dirty="0"/>
            </a:p>
            <a:p>
              <a:r>
                <a:rPr lang="en-US" sz="2800" b="1" dirty="0">
                  <a:solidFill>
                    <a:schemeClr val="tx1"/>
                  </a:solidFill>
                  <a:latin typeface="Arial" panose="020B0604020202020204" pitchFamily="34" charset="0"/>
                  <a:cs typeface="Arial" panose="020B0604020202020204" pitchFamily="34" charset="0"/>
                </a:rPr>
                <a:t>Subpart D</a:t>
              </a:r>
            </a:p>
          </p:txBody>
        </p:sp>
        <p:sp>
          <p:nvSpPr>
            <p:cNvPr id="13" name="Freeform: Shape 12">
              <a:extLst>
                <a:ext uri="{FF2B5EF4-FFF2-40B4-BE49-F238E27FC236}">
                  <a16:creationId xmlns:a16="http://schemas.microsoft.com/office/drawing/2014/main" id="{2A7E2CB8-C006-497A-891C-EBCC5A26C876}"/>
                </a:ext>
              </a:extLst>
            </p:cNvPr>
            <p:cNvSpPr/>
            <p:nvPr/>
          </p:nvSpPr>
          <p:spPr>
            <a:xfrm>
              <a:off x="7668214" y="3537240"/>
              <a:ext cx="1589523" cy="2397006"/>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5" tIns="78232" rIns="127116" bIns="127115" numCol="1" spcCol="1270" anchor="t" anchorCtr="0">
              <a:noAutofit/>
            </a:bodyPr>
            <a:lstStyle/>
            <a:p>
              <a:pPr algn="ctr" defTabSz="488950">
                <a:lnSpc>
                  <a:spcPct val="90000"/>
                </a:lnSpc>
                <a:spcBef>
                  <a:spcPct val="0"/>
                </a:spcBef>
                <a:spcAft>
                  <a:spcPct val="35000"/>
                </a:spcAft>
              </a:pPr>
              <a:endParaRPr lang="en-US" b="1" dirty="0">
                <a:solidFill>
                  <a:srgbClr val="115740"/>
                </a:solidFill>
                <a:latin typeface="Calibri" panose="020F0502020204030204" pitchFamily="34" charset="0"/>
                <a:cs typeface="Calibri" panose="020F0502020204030204" pitchFamily="34" charset="0"/>
              </a:endParaRPr>
            </a:p>
            <a:p>
              <a:pPr algn="ctr" defTabSz="488950">
                <a:lnSpc>
                  <a:spcPct val="90000"/>
                </a:lnSpc>
                <a:spcBef>
                  <a:spcPct val="0"/>
                </a:spcBef>
                <a:spcAft>
                  <a:spcPct val="35000"/>
                </a:spcAft>
              </a:pPr>
              <a:endParaRPr lang="en-US" b="1" dirty="0">
                <a:solidFill>
                  <a:srgbClr val="115740"/>
                </a:solidFill>
                <a:latin typeface="Calibri" panose="020F0502020204030204" pitchFamily="34" charset="0"/>
                <a:cs typeface="Calibri" panose="020F0502020204030204" pitchFamily="34" charset="0"/>
              </a:endParaRPr>
            </a:p>
            <a:p>
              <a:pPr algn="ctr" defTabSz="488950">
                <a:lnSpc>
                  <a:spcPct val="90000"/>
                </a:lnSpc>
                <a:spcBef>
                  <a:spcPct val="0"/>
                </a:spcBef>
                <a:spcAft>
                  <a:spcPct val="35000"/>
                </a:spcAft>
              </a:pPr>
              <a:r>
                <a:rPr lang="en-US" b="1" dirty="0">
                  <a:solidFill>
                    <a:srgbClr val="115740"/>
                  </a:solidFill>
                  <a:latin typeface="Arial" panose="020B0604020202020204" pitchFamily="34" charset="0"/>
                  <a:cs typeface="Arial" panose="020B0604020202020204" pitchFamily="34" charset="0"/>
                </a:rPr>
                <a:t>Additional Protections for Children Involved as Subjects in Research</a:t>
              </a:r>
            </a:p>
          </p:txBody>
        </p:sp>
      </p:grpSp>
    </p:spTree>
    <p:extLst>
      <p:ext uri="{BB962C8B-B14F-4D97-AF65-F5344CB8AC3E}">
        <p14:creationId xmlns:p14="http://schemas.microsoft.com/office/powerpoint/2010/main" val="26329180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p:txBody>
          <a:bodyPr>
            <a:normAutofit/>
          </a:bodyPr>
          <a:lstStyle/>
          <a:p>
            <a:r>
              <a:rPr lang="en-US" dirty="0">
                <a:latin typeface="Arial Black" panose="020B0A04020102020204" pitchFamily="34" charset="0"/>
              </a:rPr>
              <a:t>Continuing Review</a:t>
            </a:r>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136073"/>
            <a:ext cx="8596668" cy="4905289"/>
          </a:xfrm>
        </p:spPr>
        <p:txBody>
          <a:bodyPr>
            <a:normAutofit fontScale="92500" lnSpcReduction="10000"/>
          </a:bodyPr>
          <a:lstStyle/>
          <a:p>
            <a:pPr marL="0" indent="0">
              <a:buNone/>
            </a:pPr>
            <a:endParaRPr lang="en-US" dirty="0"/>
          </a:p>
          <a:p>
            <a:pPr marL="0" indent="0" algn="l">
              <a:buNone/>
            </a:pPr>
            <a:r>
              <a:rPr lang="en-US" sz="1900" b="0" i="0" dirty="0">
                <a:solidFill>
                  <a:srgbClr val="000000"/>
                </a:solidFill>
                <a:effectLst/>
                <a:latin typeface="Arial Black" panose="020B0A04020102020204" pitchFamily="34" charset="0"/>
              </a:rPr>
              <a:t>When conducting continuing review and evaluating whether research continues to satisfy the criteria for IRB approval of research, IRBs should pay particular attention to the following four aspects of the research: </a:t>
            </a:r>
          </a:p>
          <a:p>
            <a:pPr marL="0" indent="0" algn="l">
              <a:buNone/>
            </a:pPr>
            <a:endParaRPr lang="en-US" sz="1900" b="0" i="0" dirty="0">
              <a:solidFill>
                <a:srgbClr val="000000"/>
              </a:solidFill>
              <a:effectLst/>
              <a:latin typeface="Arial Black" panose="020B0A04020102020204" pitchFamily="34" charset="0"/>
            </a:endParaRPr>
          </a:p>
          <a:p>
            <a:pPr algn="l">
              <a:buFont typeface="Wingdings" panose="05000000000000000000" pitchFamily="2" charset="2"/>
              <a:buChar char="q"/>
            </a:pPr>
            <a:r>
              <a:rPr lang="en-US" sz="1900" b="0" i="0" dirty="0">
                <a:solidFill>
                  <a:srgbClr val="000000"/>
                </a:solidFill>
                <a:effectLst/>
                <a:latin typeface="Arial Black" panose="020B0A04020102020204" pitchFamily="34" charset="0"/>
              </a:rPr>
              <a:t>Risk assessment and monitoring;</a:t>
            </a:r>
          </a:p>
          <a:p>
            <a:pPr algn="l">
              <a:buFont typeface="Wingdings" panose="05000000000000000000" pitchFamily="2" charset="2"/>
              <a:buChar char="q"/>
            </a:pPr>
            <a:r>
              <a:rPr lang="en-US" sz="1900" b="0" i="0" dirty="0">
                <a:solidFill>
                  <a:srgbClr val="000000"/>
                </a:solidFill>
                <a:effectLst/>
                <a:latin typeface="Arial Black" panose="020B0A04020102020204" pitchFamily="34" charset="0"/>
              </a:rPr>
              <a:t>Adequacy of the process for obtaining informed consent;</a:t>
            </a:r>
          </a:p>
          <a:p>
            <a:pPr algn="l">
              <a:buFont typeface="Wingdings" panose="05000000000000000000" pitchFamily="2" charset="2"/>
              <a:buChar char="q"/>
            </a:pPr>
            <a:r>
              <a:rPr lang="en-US" sz="1900" b="0" i="0" dirty="0">
                <a:solidFill>
                  <a:srgbClr val="000000"/>
                </a:solidFill>
                <a:effectLst/>
                <a:latin typeface="Arial Black" panose="020B0A04020102020204" pitchFamily="34" charset="0"/>
              </a:rPr>
              <a:t>Investigator and institutional issues; </a:t>
            </a:r>
          </a:p>
          <a:p>
            <a:pPr algn="l">
              <a:buFont typeface="Wingdings" panose="05000000000000000000" pitchFamily="2" charset="2"/>
              <a:buChar char="q"/>
            </a:pPr>
            <a:r>
              <a:rPr lang="en-US" sz="1900" b="0" i="0" dirty="0">
                <a:solidFill>
                  <a:srgbClr val="000000"/>
                </a:solidFill>
                <a:effectLst/>
                <a:latin typeface="Arial Black" panose="020B0A04020102020204" pitchFamily="34" charset="0"/>
              </a:rPr>
              <a:t>Research progress</a:t>
            </a:r>
          </a:p>
          <a:p>
            <a:pPr algn="l">
              <a:buFont typeface="Wingdings" panose="05000000000000000000" pitchFamily="2" charset="2"/>
              <a:buChar char="q"/>
            </a:pPr>
            <a:r>
              <a:rPr lang="en-US" sz="1900" dirty="0">
                <a:solidFill>
                  <a:srgbClr val="000000"/>
                </a:solidFill>
                <a:latin typeface="Arial Black" panose="020B0A04020102020204" pitchFamily="34" charset="0"/>
              </a:rPr>
              <a:t>Recruitment</a:t>
            </a:r>
            <a:endParaRPr lang="en-US" sz="1900" b="0" i="0" dirty="0">
              <a:solidFill>
                <a:srgbClr val="000000"/>
              </a:solidFill>
              <a:effectLst/>
              <a:latin typeface="Arial Black" panose="020B0A04020102020204" pitchFamily="34" charset="0"/>
            </a:endParaRPr>
          </a:p>
          <a:p>
            <a:pPr marL="0" indent="0">
              <a:buNone/>
            </a:pPr>
            <a:endParaRPr lang="en-US" sz="1900" dirty="0">
              <a:solidFill>
                <a:srgbClr val="000000"/>
              </a:solidFill>
              <a:latin typeface="Arial Black" panose="020B0A04020102020204" pitchFamily="34" charset="0"/>
            </a:endParaRPr>
          </a:p>
          <a:p>
            <a:pPr marL="0" indent="0">
              <a:buNone/>
            </a:pPr>
            <a:r>
              <a:rPr lang="en-US" sz="1900" dirty="0">
                <a:solidFill>
                  <a:srgbClr val="000000"/>
                </a:solidFill>
                <a:latin typeface="Arial Black" panose="020B0A04020102020204" pitchFamily="34" charset="0"/>
              </a:rPr>
              <a:t>Remember:  A Full Board study can only be approved for 365 days. The approval time can be less if recommended by the IRB. </a:t>
            </a:r>
          </a:p>
        </p:txBody>
      </p:sp>
    </p:spTree>
    <p:extLst>
      <p:ext uri="{BB962C8B-B14F-4D97-AF65-F5344CB8AC3E}">
        <p14:creationId xmlns:p14="http://schemas.microsoft.com/office/powerpoint/2010/main" val="37429325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1286933" y="609600"/>
            <a:ext cx="10197494" cy="1099457"/>
          </a:xfrm>
        </p:spPr>
        <p:txBody>
          <a:bodyPr>
            <a:normAutofit/>
          </a:bodyPr>
          <a:lstStyle/>
          <a:p>
            <a:r>
              <a:rPr lang="en-US" dirty="0">
                <a:latin typeface="Arial Black" panose="020B0A04020102020204" pitchFamily="34" charset="0"/>
              </a:rPr>
              <a:t>Approval and Continuing Review</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C5A07B95-549E-4E97-BB3A-9CD7E6EECA53}"/>
              </a:ext>
            </a:extLst>
          </p:cNvPr>
          <p:cNvGraphicFramePr>
            <a:graphicFrameLocks noGrp="1"/>
          </p:cNvGraphicFramePr>
          <p:nvPr>
            <p:ph idx="1"/>
            <p:extLst>
              <p:ext uri="{D42A27DB-BD31-4B8C-83A1-F6EECF244321}">
                <p14:modId xmlns:p14="http://schemas.microsoft.com/office/powerpoint/2010/main" val="3013646365"/>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04826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253067"/>
            <a:ext cx="6155266" cy="4351866"/>
          </a:xfrm>
        </p:spPr>
        <p:txBody>
          <a:bodyPr anchor="ctr">
            <a:normAutofit/>
          </a:bodyPr>
          <a:lstStyle/>
          <a:p>
            <a:pPr marL="0" indent="0">
              <a:buNone/>
            </a:pPr>
            <a:endParaRPr lang="en-US" dirty="0"/>
          </a:p>
          <a:p>
            <a:pPr marL="0" indent="0">
              <a:buNone/>
            </a:pPr>
            <a:r>
              <a:rPr lang="en-US" dirty="0">
                <a:latin typeface="Arial Black" panose="020B0A04020102020204" pitchFamily="34" charset="0"/>
              </a:rPr>
              <a:t>The changes made in the 2018 Revised Common rule allow for a Limited IRB Review.  </a:t>
            </a:r>
          </a:p>
          <a:p>
            <a:pPr marL="0" indent="0">
              <a:buNone/>
            </a:pPr>
            <a:endParaRPr lang="en-US" dirty="0">
              <a:latin typeface="Arial Black" panose="020B0A04020102020204" pitchFamily="34" charset="0"/>
            </a:endParaRPr>
          </a:p>
          <a:p>
            <a:pPr marL="0" indent="0">
              <a:buNone/>
            </a:pPr>
            <a:endParaRPr lang="en-US" dirty="0">
              <a:latin typeface="Arial Black" panose="020B0A04020102020204" pitchFamily="34" charset="0"/>
            </a:endParaRPr>
          </a:p>
          <a:p>
            <a:pPr marL="0" indent="0">
              <a:buNone/>
            </a:pPr>
            <a:r>
              <a:rPr lang="en-US" dirty="0">
                <a:latin typeface="Arial Black" panose="020B0A04020102020204" pitchFamily="34" charset="0"/>
              </a:rPr>
              <a:t>In the review, the IRB must determine that adequate provisions are in place to protect:</a:t>
            </a:r>
          </a:p>
          <a:p>
            <a:pPr>
              <a:buFont typeface="Wingdings" panose="05000000000000000000" pitchFamily="2" charset="2"/>
              <a:buChar char="§"/>
            </a:pPr>
            <a:r>
              <a:rPr lang="en-US" dirty="0">
                <a:latin typeface="Arial Black" panose="020B0A04020102020204" pitchFamily="34" charset="0"/>
              </a:rPr>
              <a:t>the privacy and subjects </a:t>
            </a:r>
          </a:p>
          <a:p>
            <a:pPr>
              <a:buFont typeface="Wingdings" panose="05000000000000000000" pitchFamily="2" charset="2"/>
              <a:buChar char="§"/>
            </a:pPr>
            <a:r>
              <a:rPr lang="en-US" dirty="0">
                <a:latin typeface="Arial Black" panose="020B0A04020102020204" pitchFamily="34" charset="0"/>
              </a:rPr>
              <a:t>maintain confidentiality of the data</a:t>
            </a: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7829658" y="1253067"/>
            <a:ext cx="3371742" cy="4351866"/>
          </a:xfrm>
        </p:spPr>
        <p:txBody>
          <a:bodyPr anchor="ctr">
            <a:normAutofit/>
          </a:bodyPr>
          <a:lstStyle/>
          <a:p>
            <a:r>
              <a:rPr lang="en-US" dirty="0">
                <a:solidFill>
                  <a:schemeClr val="bg1"/>
                </a:solidFill>
                <a:latin typeface="Arial Black" panose="020B0A04020102020204" pitchFamily="34" charset="0"/>
              </a:rPr>
              <a:t>Limited IRB Review</a:t>
            </a:r>
          </a:p>
        </p:txBody>
      </p:sp>
    </p:spTree>
    <p:extLst>
      <p:ext uri="{BB962C8B-B14F-4D97-AF65-F5344CB8AC3E}">
        <p14:creationId xmlns:p14="http://schemas.microsoft.com/office/powerpoint/2010/main" val="21588383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253067"/>
            <a:ext cx="6155266" cy="4351866"/>
          </a:xfrm>
        </p:spPr>
        <p:txBody>
          <a:bodyPr anchor="ctr">
            <a:normAutofit lnSpcReduction="10000"/>
          </a:bodyPr>
          <a:lstStyle/>
          <a:p>
            <a:pPr marL="0" indent="0">
              <a:buNone/>
            </a:pPr>
            <a:endParaRPr lang="en-US" dirty="0"/>
          </a:p>
          <a:p>
            <a:pPr marL="0" indent="0">
              <a:buNone/>
            </a:pPr>
            <a:r>
              <a:rPr lang="en-US" dirty="0">
                <a:latin typeface="Arial Black" panose="020B0A04020102020204" pitchFamily="34" charset="0"/>
              </a:rPr>
              <a:t>Initial submission for approval for exempt, expedited, full board of limited review studies should include: </a:t>
            </a:r>
          </a:p>
          <a:p>
            <a:pPr marL="0" indent="0">
              <a:buNone/>
            </a:pPr>
            <a:endParaRPr lang="en-US" dirty="0">
              <a:latin typeface="Arial Black" panose="020B0A04020102020204" pitchFamily="34" charset="0"/>
            </a:endParaRPr>
          </a:p>
          <a:p>
            <a:pPr>
              <a:buFont typeface="Wingdings" panose="05000000000000000000" pitchFamily="2" charset="2"/>
              <a:buChar char="§"/>
            </a:pPr>
            <a:r>
              <a:rPr lang="en-US" dirty="0">
                <a:latin typeface="Arial Black" panose="020B0A04020102020204" pitchFamily="34" charset="0"/>
              </a:rPr>
              <a:t>Protocols </a:t>
            </a:r>
          </a:p>
          <a:p>
            <a:pPr>
              <a:buFont typeface="Wingdings" panose="05000000000000000000" pitchFamily="2" charset="2"/>
              <a:buChar char="§"/>
            </a:pPr>
            <a:r>
              <a:rPr lang="en-US" dirty="0">
                <a:latin typeface="Arial Black" panose="020B0A04020102020204" pitchFamily="34" charset="0"/>
              </a:rPr>
              <a:t>Investigator Brochures and Product Information </a:t>
            </a:r>
          </a:p>
          <a:p>
            <a:pPr>
              <a:buFont typeface="Wingdings" panose="05000000000000000000" pitchFamily="2" charset="2"/>
              <a:buChar char="§"/>
            </a:pPr>
            <a:r>
              <a:rPr lang="en-US" dirty="0">
                <a:latin typeface="Arial Black" panose="020B0A04020102020204" pitchFamily="34" charset="0"/>
              </a:rPr>
              <a:t>Consent forms </a:t>
            </a:r>
          </a:p>
          <a:p>
            <a:pPr>
              <a:buFont typeface="Wingdings" panose="05000000000000000000" pitchFamily="2" charset="2"/>
              <a:buChar char="§"/>
            </a:pPr>
            <a:r>
              <a:rPr lang="en-US" dirty="0">
                <a:latin typeface="Arial Black" panose="020B0A04020102020204" pitchFamily="34" charset="0"/>
              </a:rPr>
              <a:t>Recruitment materials </a:t>
            </a:r>
          </a:p>
          <a:p>
            <a:pPr>
              <a:buFont typeface="Wingdings" panose="05000000000000000000" pitchFamily="2" charset="2"/>
              <a:buChar char="§"/>
            </a:pPr>
            <a:r>
              <a:rPr lang="en-US" dirty="0">
                <a:latin typeface="Arial Black" panose="020B0A04020102020204" pitchFamily="34" charset="0"/>
              </a:rPr>
              <a:t>Data Collection Forms if required </a:t>
            </a:r>
          </a:p>
          <a:p>
            <a:pPr>
              <a:buFont typeface="Wingdings" panose="05000000000000000000" pitchFamily="2" charset="2"/>
              <a:buChar char="§"/>
            </a:pPr>
            <a:r>
              <a:rPr lang="en-US" dirty="0">
                <a:latin typeface="Arial Black" panose="020B0A04020102020204" pitchFamily="34" charset="0"/>
              </a:rPr>
              <a:t>Any other document required by the IRB / IEC</a:t>
            </a:r>
          </a:p>
          <a:p>
            <a:pPr>
              <a:buFont typeface="Wingdings" panose="05000000000000000000" pitchFamily="2" charset="2"/>
              <a:buChar char="§"/>
            </a:pPr>
            <a:endParaRPr lang="en-US" dirty="0">
              <a:latin typeface="Arial Black" panose="020B0A04020102020204" pitchFamily="34" charset="0"/>
            </a:endParaRPr>
          </a:p>
          <a:p>
            <a:pPr marL="0" indent="0">
              <a:buNone/>
            </a:pPr>
            <a:endParaRPr lang="en-US" dirty="0">
              <a:latin typeface="Georgia" panose="02040502050405020303" pitchFamily="18"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7829658" y="1253067"/>
            <a:ext cx="3371742" cy="4351866"/>
          </a:xfrm>
        </p:spPr>
        <p:txBody>
          <a:bodyPr anchor="ctr">
            <a:normAutofit/>
          </a:bodyPr>
          <a:lstStyle/>
          <a:p>
            <a:r>
              <a:rPr lang="en-US">
                <a:solidFill>
                  <a:schemeClr val="bg1"/>
                </a:solidFill>
                <a:latin typeface="Arial Black" panose="020B0A04020102020204" pitchFamily="34" charset="0"/>
              </a:rPr>
              <a:t>IRB Submissions</a:t>
            </a:r>
          </a:p>
        </p:txBody>
      </p:sp>
    </p:spTree>
    <p:extLst>
      <p:ext uri="{BB962C8B-B14F-4D97-AF65-F5344CB8AC3E}">
        <p14:creationId xmlns:p14="http://schemas.microsoft.com/office/powerpoint/2010/main" val="1702480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3E964F7-BA2E-42D6-B40F-52AE1102DE44}"/>
              </a:ext>
            </a:extLst>
          </p:cNvPr>
          <p:cNvSpPr>
            <a:spLocks noGrp="1"/>
          </p:cNvSpPr>
          <p:nvPr>
            <p:ph idx="1"/>
          </p:nvPr>
        </p:nvSpPr>
        <p:spPr>
          <a:xfrm>
            <a:off x="677334" y="1253067"/>
            <a:ext cx="6155266" cy="4351866"/>
          </a:xfrm>
        </p:spPr>
        <p:txBody>
          <a:bodyPr anchor="ctr">
            <a:normAutofit/>
          </a:bodyPr>
          <a:lstStyle/>
          <a:p>
            <a:pPr marL="0" indent="0">
              <a:lnSpc>
                <a:spcPct val="90000"/>
              </a:lnSpc>
              <a:buNone/>
            </a:pPr>
            <a:endParaRPr lang="en-US" dirty="0"/>
          </a:p>
          <a:p>
            <a:pPr marL="0" indent="0">
              <a:lnSpc>
                <a:spcPct val="90000"/>
              </a:lnSpc>
              <a:buNone/>
            </a:pPr>
            <a:r>
              <a:rPr lang="en-US" dirty="0">
                <a:latin typeface="Arial Black" panose="020B0A04020102020204" pitchFamily="34" charset="0"/>
              </a:rPr>
              <a:t>Additional submissions:</a:t>
            </a:r>
          </a:p>
          <a:p>
            <a:pPr marL="0" indent="0">
              <a:lnSpc>
                <a:spcPct val="90000"/>
              </a:lnSpc>
              <a:buNone/>
            </a:pPr>
            <a:endParaRPr lang="en-US" dirty="0">
              <a:latin typeface="Arial Black" panose="020B0A04020102020204" pitchFamily="34" charset="0"/>
            </a:endParaRPr>
          </a:p>
          <a:p>
            <a:pPr>
              <a:lnSpc>
                <a:spcPct val="90000"/>
              </a:lnSpc>
              <a:buFont typeface="Wingdings" panose="05000000000000000000" pitchFamily="2" charset="2"/>
              <a:buChar char="§"/>
            </a:pPr>
            <a:r>
              <a:rPr lang="en-US" dirty="0">
                <a:latin typeface="Arial Black" panose="020B0A04020102020204" pitchFamily="34" charset="0"/>
              </a:rPr>
              <a:t>Amendments</a:t>
            </a:r>
          </a:p>
          <a:p>
            <a:pPr>
              <a:lnSpc>
                <a:spcPct val="90000"/>
              </a:lnSpc>
              <a:buFont typeface="Wingdings" panose="05000000000000000000" pitchFamily="2" charset="2"/>
              <a:buChar char="§"/>
            </a:pPr>
            <a:r>
              <a:rPr lang="en-US" dirty="0">
                <a:latin typeface="Arial Black" panose="020B0A04020102020204" pitchFamily="34" charset="0"/>
              </a:rPr>
              <a:t>Revisions or modifications.</a:t>
            </a:r>
          </a:p>
          <a:p>
            <a:pPr>
              <a:lnSpc>
                <a:spcPct val="90000"/>
              </a:lnSpc>
              <a:buFont typeface="Wingdings" panose="05000000000000000000" pitchFamily="2" charset="2"/>
              <a:buChar char="§"/>
            </a:pPr>
            <a:r>
              <a:rPr lang="en-US" dirty="0">
                <a:latin typeface="Arial Black" panose="020B0A04020102020204" pitchFamily="34" charset="0"/>
              </a:rPr>
              <a:t>Continuing Reviews / Annual Reviews</a:t>
            </a:r>
          </a:p>
          <a:p>
            <a:pPr>
              <a:lnSpc>
                <a:spcPct val="90000"/>
              </a:lnSpc>
              <a:buFont typeface="Wingdings" panose="05000000000000000000" pitchFamily="2" charset="2"/>
              <a:buChar char="§"/>
            </a:pPr>
            <a:r>
              <a:rPr lang="en-US" dirty="0">
                <a:latin typeface="Arial Black" panose="020B0A04020102020204" pitchFamily="34" charset="0"/>
              </a:rPr>
              <a:t>Any safety monitoring reports, such as the DSMB (Data Safety Monitoring Board) or annual reports</a:t>
            </a:r>
          </a:p>
          <a:p>
            <a:pPr>
              <a:lnSpc>
                <a:spcPct val="90000"/>
              </a:lnSpc>
              <a:buFont typeface="Wingdings" panose="05000000000000000000" pitchFamily="2" charset="2"/>
              <a:buChar char="§"/>
            </a:pPr>
            <a:r>
              <a:rPr lang="en-US" dirty="0">
                <a:latin typeface="Arial Black" panose="020B0A04020102020204" pitchFamily="34" charset="0"/>
              </a:rPr>
              <a:t>Adverse Event reporting, Unanticipated problems, SUSAR’s (Suspected Unexpected Serious Adverse Reactions)</a:t>
            </a:r>
          </a:p>
          <a:p>
            <a:pPr>
              <a:lnSpc>
                <a:spcPct val="90000"/>
              </a:lnSpc>
              <a:buFont typeface="Wingdings" panose="05000000000000000000" pitchFamily="2" charset="2"/>
              <a:buChar char="§"/>
            </a:pPr>
            <a:r>
              <a:rPr lang="en-US" dirty="0">
                <a:latin typeface="Arial Black" panose="020B0A04020102020204" pitchFamily="34" charset="0"/>
              </a:rPr>
              <a:t>Closure of the study</a:t>
            </a:r>
          </a:p>
          <a:p>
            <a:pPr marL="0" indent="0">
              <a:lnSpc>
                <a:spcPct val="90000"/>
              </a:lnSpc>
              <a:buNone/>
            </a:pPr>
            <a:endParaRPr lang="en-US" dirty="0">
              <a:latin typeface="Georgia" panose="02040502050405020303" pitchFamily="18" charset="0"/>
            </a:endParaRPr>
          </a:p>
        </p:txBody>
      </p:sp>
      <p:sp>
        <p:nvSpPr>
          <p:cNvPr id="10"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FDD693E3-31E0-410C-91A8-906314C3532E}"/>
              </a:ext>
            </a:extLst>
          </p:cNvPr>
          <p:cNvSpPr>
            <a:spLocks noGrp="1"/>
          </p:cNvSpPr>
          <p:nvPr>
            <p:ph type="title"/>
          </p:nvPr>
        </p:nvSpPr>
        <p:spPr>
          <a:xfrm>
            <a:off x="7829658" y="1253067"/>
            <a:ext cx="3371742" cy="4351866"/>
          </a:xfrm>
        </p:spPr>
        <p:txBody>
          <a:bodyPr anchor="ctr">
            <a:normAutofit/>
          </a:bodyPr>
          <a:lstStyle/>
          <a:p>
            <a:r>
              <a:rPr lang="en-US">
                <a:solidFill>
                  <a:schemeClr val="bg1"/>
                </a:solidFill>
                <a:latin typeface="Arial Black" panose="020B0A04020102020204" pitchFamily="34" charset="0"/>
              </a:rPr>
              <a:t>IRB Submissions</a:t>
            </a:r>
          </a:p>
        </p:txBody>
      </p:sp>
    </p:spTree>
    <p:extLst>
      <p:ext uri="{BB962C8B-B14F-4D97-AF65-F5344CB8AC3E}">
        <p14:creationId xmlns:p14="http://schemas.microsoft.com/office/powerpoint/2010/main" val="22116115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ight bulb on yellow background with sketched light beams and cord">
            <a:extLst>
              <a:ext uri="{FF2B5EF4-FFF2-40B4-BE49-F238E27FC236}">
                <a16:creationId xmlns:a16="http://schemas.microsoft.com/office/drawing/2014/main" id="{B28901F6-63AF-4D0F-A907-223D80C0434D}"/>
              </a:ext>
            </a:extLst>
          </p:cNvPr>
          <p:cNvPicPr>
            <a:picLocks noChangeAspect="1"/>
          </p:cNvPicPr>
          <p:nvPr/>
        </p:nvPicPr>
        <p:blipFill rotWithShape="1">
          <a:blip r:embed="rId2"/>
          <a:srcRect l="28957"/>
          <a:stretch/>
        </p:blipFill>
        <p:spPr>
          <a:xfrm>
            <a:off x="4266678" y="-8467"/>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5" name="Title 4">
            <a:extLst>
              <a:ext uri="{FF2B5EF4-FFF2-40B4-BE49-F238E27FC236}">
                <a16:creationId xmlns:a16="http://schemas.microsoft.com/office/drawing/2014/main" id="{D60DC44C-EB98-43FA-B34B-17F82D36E79A}"/>
              </a:ext>
            </a:extLst>
          </p:cNvPr>
          <p:cNvSpPr>
            <a:spLocks noGrp="1"/>
          </p:cNvSpPr>
          <p:nvPr>
            <p:ph type="ctrTitle"/>
          </p:nvPr>
        </p:nvSpPr>
        <p:spPr>
          <a:xfrm>
            <a:off x="668867" y="1678666"/>
            <a:ext cx="4088190" cy="2369093"/>
          </a:xfrm>
        </p:spPr>
        <p:txBody>
          <a:bodyPr vert="horz" lIns="91440" tIns="45720" rIns="91440" bIns="45720" rtlCol="0" anchor="b">
            <a:normAutofit/>
          </a:bodyPr>
          <a:lstStyle/>
          <a:p>
            <a:pPr algn="r"/>
            <a:r>
              <a:rPr lang="en-US" sz="3600">
                <a:solidFill>
                  <a:schemeClr val="accent1"/>
                </a:solidFill>
                <a:latin typeface="Arial Black" panose="020B0A04020102020204" pitchFamily="34" charset="0"/>
              </a:rPr>
              <a:t>Test your knowledge</a:t>
            </a:r>
          </a:p>
        </p:txBody>
      </p:sp>
    </p:spTree>
    <p:extLst>
      <p:ext uri="{BB962C8B-B14F-4D97-AF65-F5344CB8AC3E}">
        <p14:creationId xmlns:p14="http://schemas.microsoft.com/office/powerpoint/2010/main" val="390947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652481" y="1382486"/>
            <a:ext cx="3547581" cy="4093028"/>
          </a:xfrm>
        </p:spPr>
        <p:txBody>
          <a:bodyPr anchor="ctr">
            <a:normAutofit/>
          </a:bodyPr>
          <a:lstStyle/>
          <a:p>
            <a:r>
              <a:rPr lang="en-US" sz="4400">
                <a:latin typeface="Arial Black" panose="020B0A04020102020204" pitchFamily="34" charset="0"/>
              </a:rPr>
              <a:t>Question 1</a:t>
            </a:r>
          </a:p>
        </p:txBody>
      </p:sp>
      <p:graphicFrame>
        <p:nvGraphicFramePr>
          <p:cNvPr id="5" name="Content Placeholder 2">
            <a:extLst>
              <a:ext uri="{FF2B5EF4-FFF2-40B4-BE49-F238E27FC236}">
                <a16:creationId xmlns:a16="http://schemas.microsoft.com/office/drawing/2014/main" id="{F86B1326-4516-4A03-968D-7EF2932823AE}"/>
              </a:ext>
            </a:extLst>
          </p:cNvPr>
          <p:cNvGraphicFramePr>
            <a:graphicFrameLocks noGrp="1"/>
          </p:cNvGraphicFramePr>
          <p:nvPr>
            <p:ph idx="1"/>
            <p:extLst>
              <p:ext uri="{D42A27DB-BD31-4B8C-83A1-F6EECF244321}">
                <p14:modId xmlns:p14="http://schemas.microsoft.com/office/powerpoint/2010/main" val="2071995710"/>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54873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493486" y="1233714"/>
            <a:ext cx="3851110" cy="4409326"/>
          </a:xfrm>
        </p:spPr>
        <p:txBody>
          <a:bodyPr anchor="ctr">
            <a:normAutofit/>
          </a:bodyPr>
          <a:lstStyle/>
          <a:p>
            <a:r>
              <a:rPr lang="en-US" dirty="0">
                <a:latin typeface="Arial Black" panose="020B0A04020102020204" pitchFamily="34" charset="0"/>
              </a:rPr>
              <a:t>Question 1</a:t>
            </a:r>
            <a:br>
              <a:rPr lang="en-US" dirty="0">
                <a:latin typeface="Arial Black" panose="020B0A04020102020204" pitchFamily="34" charset="0"/>
              </a:rPr>
            </a:br>
            <a:r>
              <a:rPr lang="en-US" dirty="0">
                <a:latin typeface="Arial Black" panose="020B0A04020102020204" pitchFamily="34" charset="0"/>
              </a:rPr>
              <a:t>answer</a:t>
            </a:r>
          </a:p>
        </p:txBody>
      </p: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064000" y="914401"/>
            <a:ext cx="5747657" cy="6066970"/>
          </a:xfrm>
        </p:spPr>
        <p:txBody>
          <a:bodyPr anchor="ctr">
            <a:normAutofit/>
          </a:bodyPr>
          <a:lstStyle/>
          <a:p>
            <a:pPr marL="0" lvl="0" indent="0">
              <a:buNone/>
            </a:pPr>
            <a:r>
              <a:rPr lang="en-US" b="0" i="0" dirty="0">
                <a:solidFill>
                  <a:schemeClr val="tx1"/>
                </a:solidFill>
                <a:latin typeface="Arial Black" panose="020B0A04020102020204" pitchFamily="34" charset="0"/>
              </a:rPr>
              <a:t>The regulations at 21 CFR 56 require than at least one member of an IRB must be an M.D.</a:t>
            </a:r>
            <a:endParaRPr lang="en-US" dirty="0">
              <a:solidFill>
                <a:schemeClr val="tx1"/>
              </a:solidFill>
              <a:latin typeface="Arial Black" panose="020B0A04020102020204" pitchFamily="34" charset="0"/>
            </a:endParaRPr>
          </a:p>
          <a:p>
            <a:pPr marL="0" indent="0">
              <a:lnSpc>
                <a:spcPct val="90000"/>
              </a:lnSpc>
              <a:buNone/>
            </a:pPr>
            <a:endParaRPr lang="en-US" dirty="0">
              <a:solidFill>
                <a:schemeClr val="tx1"/>
              </a:solidFill>
              <a:latin typeface="Arial Black" panose="020B0A04020102020204" pitchFamily="34" charset="0"/>
            </a:endParaRPr>
          </a:p>
          <a:p>
            <a:pPr marL="0" indent="0">
              <a:lnSpc>
                <a:spcPct val="90000"/>
              </a:lnSpc>
              <a:buNone/>
            </a:pPr>
            <a:r>
              <a:rPr lang="en-US" dirty="0">
                <a:latin typeface="Arial Black" panose="020B0A04020102020204" pitchFamily="34" charset="0"/>
              </a:rPr>
              <a:t>FALSE</a:t>
            </a:r>
          </a:p>
          <a:p>
            <a:pPr marL="0" indent="0">
              <a:lnSpc>
                <a:spcPct val="90000"/>
              </a:lnSpc>
              <a:buNone/>
            </a:pPr>
            <a:endParaRPr lang="en-US" dirty="0">
              <a:latin typeface="Arial Black" panose="020B0A04020102020204" pitchFamily="34" charset="0"/>
            </a:endParaRPr>
          </a:p>
          <a:p>
            <a:pPr marL="0" indent="0">
              <a:lnSpc>
                <a:spcPct val="90000"/>
              </a:lnSpc>
              <a:buNone/>
            </a:pPr>
            <a:r>
              <a:rPr lang="en-US" dirty="0">
                <a:solidFill>
                  <a:schemeClr val="tx1"/>
                </a:solidFill>
                <a:latin typeface="Arial Black" panose="020B0A04020102020204" pitchFamily="34" charset="0"/>
              </a:rPr>
              <a:t>Both OHRP and FDA specify:</a:t>
            </a:r>
          </a:p>
          <a:p>
            <a:pPr marL="0" indent="0">
              <a:buNone/>
            </a:pPr>
            <a:r>
              <a:rPr lang="en-US" b="0" i="0" dirty="0">
                <a:solidFill>
                  <a:srgbClr val="000000"/>
                </a:solidFill>
                <a:effectLst/>
                <a:latin typeface="Arial Black" panose="020B0A04020102020204" pitchFamily="34" charset="0"/>
              </a:rPr>
              <a:t>“Each IRB shall include at least one member whose primary concern is in scientific areas and at least one member whose primary concern is in nonscientific areas.”  This member does not have to be an M.D.</a:t>
            </a:r>
          </a:p>
          <a:p>
            <a:pPr marL="0" indent="0">
              <a:lnSpc>
                <a:spcPct val="90000"/>
              </a:lnSpc>
              <a:buNone/>
            </a:pPr>
            <a:endParaRPr lang="en-US" dirty="0">
              <a:latin typeface="Arial Black" panose="020B0A04020102020204" pitchFamily="34" charset="0"/>
            </a:endParaRPr>
          </a:p>
          <a:p>
            <a:pPr marL="0" indent="0">
              <a:lnSpc>
                <a:spcPct val="90000"/>
              </a:lnSpc>
              <a:buNone/>
            </a:pPr>
            <a:endParaRPr lang="en-US" dirty="0">
              <a:latin typeface="Arial Black" panose="020B0A04020102020204" pitchFamily="34" charset="0"/>
            </a:endParaRPr>
          </a:p>
          <a:p>
            <a:pPr marL="0" indent="0">
              <a:lnSpc>
                <a:spcPct val="90000"/>
              </a:lnSpc>
              <a:buNone/>
            </a:pPr>
            <a:endParaRPr lang="en-US" b="0" i="0" dirty="0">
              <a:effectLst/>
              <a:latin typeface="Arial Black" panose="020B0A04020102020204" pitchFamily="34" charset="0"/>
            </a:endParaRPr>
          </a:p>
          <a:p>
            <a:pPr marL="0" indent="0">
              <a:lnSpc>
                <a:spcPct val="90000"/>
              </a:lnSpc>
              <a:buNone/>
            </a:pPr>
            <a:endParaRPr lang="en-US" b="0" i="0" dirty="0">
              <a:effectLst/>
              <a:latin typeface="Arial Black" panose="020B0A04020102020204" pitchFamily="34" charset="0"/>
            </a:endParaRPr>
          </a:p>
        </p:txBody>
      </p:sp>
    </p:spTree>
    <p:extLst>
      <p:ext uri="{BB962C8B-B14F-4D97-AF65-F5344CB8AC3E}">
        <p14:creationId xmlns:p14="http://schemas.microsoft.com/office/powerpoint/2010/main" val="4034453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652481" y="1382486"/>
            <a:ext cx="3547581" cy="4093028"/>
          </a:xfrm>
        </p:spPr>
        <p:txBody>
          <a:bodyPr anchor="ctr">
            <a:normAutofit/>
          </a:bodyPr>
          <a:lstStyle/>
          <a:p>
            <a:r>
              <a:rPr lang="en-US" sz="4400" dirty="0">
                <a:latin typeface="Arial Black" panose="020B0A04020102020204" pitchFamily="34" charset="0"/>
              </a:rPr>
              <a:t>Question 2</a:t>
            </a:r>
          </a:p>
        </p:txBody>
      </p:sp>
      <p:graphicFrame>
        <p:nvGraphicFramePr>
          <p:cNvPr id="5" name="Content Placeholder 2">
            <a:extLst>
              <a:ext uri="{FF2B5EF4-FFF2-40B4-BE49-F238E27FC236}">
                <a16:creationId xmlns:a16="http://schemas.microsoft.com/office/drawing/2014/main" id="{F86B1326-4516-4A03-968D-7EF2932823AE}"/>
              </a:ext>
            </a:extLst>
          </p:cNvPr>
          <p:cNvGraphicFramePr>
            <a:graphicFrameLocks noGrp="1"/>
          </p:cNvGraphicFramePr>
          <p:nvPr>
            <p:ph idx="1"/>
            <p:extLst>
              <p:ext uri="{D42A27DB-BD31-4B8C-83A1-F6EECF244321}">
                <p14:modId xmlns:p14="http://schemas.microsoft.com/office/powerpoint/2010/main" val="685559458"/>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67287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449943" y="1267060"/>
            <a:ext cx="3091543" cy="4375980"/>
          </a:xfrm>
        </p:spPr>
        <p:txBody>
          <a:bodyPr anchor="ctr">
            <a:normAutofit/>
          </a:bodyPr>
          <a:lstStyle/>
          <a:p>
            <a:r>
              <a:rPr lang="en-US" dirty="0">
                <a:latin typeface="Arial Black" panose="020B0A04020102020204" pitchFamily="34" charset="0"/>
              </a:rPr>
              <a:t>Question 2 answer</a:t>
            </a:r>
          </a:p>
        </p:txBody>
      </p: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4122057" y="1267060"/>
            <a:ext cx="5675086" cy="4463889"/>
          </a:xfrm>
        </p:spPr>
        <p:txBody>
          <a:bodyPr anchor="ctr">
            <a:normAutofit fontScale="92500" lnSpcReduction="10000"/>
          </a:bodyPr>
          <a:lstStyle/>
          <a:p>
            <a:pPr marL="0" indent="0">
              <a:buNone/>
            </a:pPr>
            <a:endParaRPr lang="en-US" b="1" i="0" dirty="0">
              <a:effectLst/>
              <a:latin typeface="Helvetica" panose="020B0604020202020204" pitchFamily="34" charset="0"/>
            </a:endParaRPr>
          </a:p>
          <a:p>
            <a:pPr marL="0" lvl="0" indent="0">
              <a:buNone/>
            </a:pPr>
            <a:r>
              <a:rPr lang="en-US" b="0" i="0" dirty="0">
                <a:latin typeface="Arial Black" panose="020B0A04020102020204" pitchFamily="34" charset="0"/>
              </a:rPr>
              <a:t>Although an IRB member is not present at a convened meeting, he/she may vote on a study decision, provided that he/she has fully reviewed the proposal prior to the meeting and has submitted the vote via email or in other written form. </a:t>
            </a:r>
            <a:endParaRPr lang="en-US" dirty="0">
              <a:latin typeface="Arial Black" panose="020B0A04020102020204" pitchFamily="34" charset="0"/>
            </a:endParaRPr>
          </a:p>
          <a:p>
            <a:pPr marL="0" indent="0">
              <a:buNone/>
            </a:pPr>
            <a:endParaRPr lang="en-US" dirty="0">
              <a:latin typeface="Arial Black" panose="020B0A04020102020204" pitchFamily="34" charset="0"/>
            </a:endParaRPr>
          </a:p>
          <a:p>
            <a:pPr marL="0" indent="0">
              <a:buNone/>
            </a:pPr>
            <a:r>
              <a:rPr lang="en-US" i="0" dirty="0">
                <a:effectLst/>
                <a:latin typeface="Arial Black" panose="020B0A04020102020204" pitchFamily="34" charset="0"/>
              </a:rPr>
              <a:t>FALSE</a:t>
            </a:r>
          </a:p>
          <a:p>
            <a:pPr marL="0" indent="0">
              <a:buNone/>
            </a:pPr>
            <a:endParaRPr lang="en-US" i="0" dirty="0">
              <a:effectLst/>
              <a:latin typeface="Arial Black" panose="020B0A04020102020204" pitchFamily="34" charset="0"/>
            </a:endParaRPr>
          </a:p>
          <a:p>
            <a:pPr marL="0" indent="0">
              <a:buNone/>
            </a:pPr>
            <a:r>
              <a:rPr lang="en-US" dirty="0">
                <a:latin typeface="Arial Black" panose="020B0A04020102020204" pitchFamily="34" charset="0"/>
              </a:rPr>
              <a:t>Opinions of the absent members that are transmitted by mail, telephone, telefax or e-mail may be considered by the attending IRB members but may not be counted as votes or the quorum for convened meetings.</a:t>
            </a:r>
            <a:endParaRPr lang="en-US" i="0" dirty="0">
              <a:effectLst/>
              <a:latin typeface="Arial Black" panose="020B0A04020102020204" pitchFamily="34" charset="0"/>
            </a:endParaRPr>
          </a:p>
        </p:txBody>
      </p:sp>
    </p:spTree>
    <p:extLst>
      <p:ext uri="{BB962C8B-B14F-4D97-AF65-F5344CB8AC3E}">
        <p14:creationId xmlns:p14="http://schemas.microsoft.com/office/powerpoint/2010/main" val="100791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A20B2-7BCB-46DB-9350-55F9C0B6030E}"/>
              </a:ext>
            </a:extLst>
          </p:cNvPr>
          <p:cNvSpPr>
            <a:spLocks noGrp="1"/>
          </p:cNvSpPr>
          <p:nvPr>
            <p:ph type="title"/>
          </p:nvPr>
        </p:nvSpPr>
        <p:spPr>
          <a:xfrm>
            <a:off x="677334" y="502340"/>
            <a:ext cx="8596668" cy="1320800"/>
          </a:xfrm>
        </p:spPr>
        <p:txBody>
          <a:bodyPr>
            <a:normAutofit/>
          </a:bodyPr>
          <a:lstStyle/>
          <a:p>
            <a:pPr algn="ctr"/>
            <a:r>
              <a:rPr lang="en-US" sz="4400" b="1" dirty="0">
                <a:solidFill>
                  <a:srgbClr val="F28212"/>
                </a:solidFill>
                <a:latin typeface="Calibri" panose="020F0502020204030204" pitchFamily="34" charset="0"/>
                <a:cs typeface="Calibri" panose="020F0502020204030204" pitchFamily="34" charset="0"/>
              </a:rPr>
              <a:t>21 CFR 50 (FDA)</a:t>
            </a:r>
          </a:p>
        </p:txBody>
      </p:sp>
      <p:sp>
        <p:nvSpPr>
          <p:cNvPr id="3" name="Content Placeholder 2">
            <a:extLst>
              <a:ext uri="{FF2B5EF4-FFF2-40B4-BE49-F238E27FC236}">
                <a16:creationId xmlns:a16="http://schemas.microsoft.com/office/drawing/2014/main" id="{7E63B741-13E0-4D2B-8080-EB6896DDE7EF}"/>
              </a:ext>
            </a:extLst>
          </p:cNvPr>
          <p:cNvSpPr>
            <a:spLocks noGrp="1"/>
          </p:cNvSpPr>
          <p:nvPr>
            <p:ph idx="1"/>
          </p:nvPr>
        </p:nvSpPr>
        <p:spPr/>
        <p:txBody>
          <a:bodyPr/>
          <a:lstStyle/>
          <a:p>
            <a:endParaRPr lang="en-US" dirty="0"/>
          </a:p>
        </p:txBody>
      </p:sp>
      <p:grpSp>
        <p:nvGrpSpPr>
          <p:cNvPr id="4" name="Group 3">
            <a:extLst>
              <a:ext uri="{FF2B5EF4-FFF2-40B4-BE49-F238E27FC236}">
                <a16:creationId xmlns:a16="http://schemas.microsoft.com/office/drawing/2014/main" id="{BAD844D2-1B9C-4EBC-8E49-BE58189D7ED1}"/>
              </a:ext>
            </a:extLst>
          </p:cNvPr>
          <p:cNvGrpSpPr/>
          <p:nvPr/>
        </p:nvGrpSpPr>
        <p:grpSpPr>
          <a:xfrm>
            <a:off x="420914" y="1320800"/>
            <a:ext cx="9956800" cy="5268686"/>
            <a:chOff x="2169621" y="1647136"/>
            <a:chExt cx="7275484" cy="4358192"/>
          </a:xfrm>
        </p:grpSpPr>
        <p:sp>
          <p:nvSpPr>
            <p:cNvPr id="5" name="Rectangle: Rounded Corners 4">
              <a:extLst>
                <a:ext uri="{FF2B5EF4-FFF2-40B4-BE49-F238E27FC236}">
                  <a16:creationId xmlns:a16="http://schemas.microsoft.com/office/drawing/2014/main" id="{8323837D-E0F9-44B7-BC09-4D2694EEBBFA}"/>
                </a:ext>
              </a:extLst>
            </p:cNvPr>
            <p:cNvSpPr/>
            <p:nvPr/>
          </p:nvSpPr>
          <p:spPr>
            <a:xfrm>
              <a:off x="2169621" y="1647136"/>
              <a:ext cx="7275484" cy="1961186"/>
            </a:xfrm>
            <a:prstGeom prst="roundRect">
              <a:avLst>
                <a:gd name="adj" fmla="val 10000"/>
              </a:avLst>
            </a:prstGeom>
          </p:spPr>
          <p:style>
            <a:lnRef idx="2">
              <a:schemeClr val="accent2">
                <a:alpha val="90000"/>
                <a:hueOff val="0"/>
                <a:satOff val="0"/>
                <a:lumOff val="0"/>
                <a:alphaOff val="0"/>
              </a:schemeClr>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6" name="Rectangle: Rounded Corners 5">
              <a:extLst>
                <a:ext uri="{FF2B5EF4-FFF2-40B4-BE49-F238E27FC236}">
                  <a16:creationId xmlns:a16="http://schemas.microsoft.com/office/drawing/2014/main" id="{7196C94E-5445-42E8-9B16-AEC6BCB59BAB}"/>
                </a:ext>
              </a:extLst>
            </p:cNvPr>
            <p:cNvSpPr/>
            <p:nvPr/>
          </p:nvSpPr>
          <p:spPr>
            <a:xfrm>
              <a:off x="2389889"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pPr algn="ctr"/>
              <a:endParaRPr lang="en-US" dirty="0"/>
            </a:p>
            <a:p>
              <a:pPr algn="ctr"/>
              <a:endParaRPr lang="en-US" dirty="0">
                <a:latin typeface="Arial" panose="020B0604020202020204" pitchFamily="34" charset="0"/>
                <a:cs typeface="Arial" panose="020B0604020202020204" pitchFamily="34" charset="0"/>
              </a:endParaRPr>
            </a:p>
            <a:p>
              <a:pPr algn="ctr"/>
              <a:r>
                <a:rPr lang="en-US" sz="2800" b="1" dirty="0">
                  <a:solidFill>
                    <a:schemeClr val="tx1">
                      <a:lumMod val="85000"/>
                      <a:lumOff val="15000"/>
                    </a:schemeClr>
                  </a:solidFill>
                  <a:latin typeface="Arial" panose="020B0604020202020204" pitchFamily="34" charset="0"/>
                  <a:cs typeface="Arial" panose="020B0604020202020204" pitchFamily="34" charset="0"/>
                </a:rPr>
                <a:t>Subpart A</a:t>
              </a:r>
              <a:r>
                <a:rPr lang="en-US" sz="2400" b="1" dirty="0">
                  <a:latin typeface="Calibri" panose="020F0502020204030204" pitchFamily="34" charset="0"/>
                  <a:cs typeface="Calibri" panose="020F0502020204030204" pitchFamily="34" charset="0"/>
                </a:rPr>
                <a:t>	</a:t>
              </a:r>
              <a:r>
                <a:rPr lang="en-US" dirty="0"/>
                <a:t>	</a:t>
              </a:r>
            </a:p>
          </p:txBody>
        </p:sp>
        <p:sp>
          <p:nvSpPr>
            <p:cNvPr id="7" name="Freeform: Shape 6">
              <a:extLst>
                <a:ext uri="{FF2B5EF4-FFF2-40B4-BE49-F238E27FC236}">
                  <a16:creationId xmlns:a16="http://schemas.microsoft.com/office/drawing/2014/main" id="{86CED619-D244-4108-A67B-18A1A93916D7}"/>
                </a:ext>
              </a:extLst>
            </p:cNvPr>
            <p:cNvSpPr/>
            <p:nvPr/>
          </p:nvSpPr>
          <p:spPr>
            <a:xfrm rot="21600000">
              <a:off x="2389888" y="3608322"/>
              <a:ext cx="1589523" cy="2397006"/>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6" tIns="78232" rIns="127115" bIns="127115" numCol="1" spcCol="1270" anchor="t" anchorCtr="0">
              <a:noAutofit/>
            </a:bodyPr>
            <a:lstStyle/>
            <a:p>
              <a:pPr marL="0" lvl="0" indent="0" algn="ctr" defTabSz="488950">
                <a:lnSpc>
                  <a:spcPct val="90000"/>
                </a:lnSpc>
                <a:spcBef>
                  <a:spcPct val="0"/>
                </a:spcBef>
                <a:spcAft>
                  <a:spcPct val="35000"/>
                </a:spcAft>
                <a:buNone/>
              </a:pPr>
              <a:endParaRPr lang="en-US" b="1" kern="1200" dirty="0">
                <a:solidFill>
                  <a:srgbClr val="115740"/>
                </a:solidFill>
                <a:latin typeface="Arial Black" panose="020B0A04020102020204" pitchFamily="34" charset="0"/>
              </a:endParaRPr>
            </a:p>
            <a:p>
              <a:pPr marL="0" lvl="0" indent="0" algn="ctr" defTabSz="488950">
                <a:lnSpc>
                  <a:spcPct val="90000"/>
                </a:lnSpc>
                <a:spcBef>
                  <a:spcPct val="0"/>
                </a:spcBef>
                <a:spcAft>
                  <a:spcPct val="35000"/>
                </a:spcAft>
                <a:buNone/>
              </a:pPr>
              <a:endParaRPr lang="en-US" b="1" dirty="0">
                <a:solidFill>
                  <a:srgbClr val="115740"/>
                </a:solidFill>
                <a:latin typeface="Arial Black" panose="020B0A04020102020204" pitchFamily="34" charset="0"/>
              </a:endParaRPr>
            </a:p>
            <a:p>
              <a:pPr marL="0" lvl="0" indent="0" algn="ctr" defTabSz="488950">
                <a:lnSpc>
                  <a:spcPct val="90000"/>
                </a:lnSpc>
                <a:spcBef>
                  <a:spcPct val="0"/>
                </a:spcBef>
                <a:spcAft>
                  <a:spcPct val="35000"/>
                </a:spcAft>
                <a:buNone/>
              </a:pPr>
              <a:r>
                <a:rPr lang="en-US" b="1" kern="1200" dirty="0">
                  <a:solidFill>
                    <a:srgbClr val="115740"/>
                  </a:solidFill>
                  <a:latin typeface="Arial" panose="020B0604020202020204" pitchFamily="34" charset="0"/>
                  <a:cs typeface="Arial" panose="020B0604020202020204" pitchFamily="34" charset="0"/>
                </a:rPr>
                <a:t>General Provisions</a:t>
              </a:r>
            </a:p>
            <a:p>
              <a:pPr marL="0" lvl="0" indent="0" algn="ctr" defTabSz="488950">
                <a:lnSpc>
                  <a:spcPct val="90000"/>
                </a:lnSpc>
                <a:spcBef>
                  <a:spcPct val="0"/>
                </a:spcBef>
                <a:spcAft>
                  <a:spcPct val="35000"/>
                </a:spcAft>
                <a:buNone/>
              </a:pPr>
              <a:r>
                <a:rPr lang="en-US" b="1" dirty="0">
                  <a:solidFill>
                    <a:srgbClr val="115740"/>
                  </a:solidFill>
                  <a:latin typeface="Arial" panose="020B0604020202020204" pitchFamily="34" charset="0"/>
                  <a:cs typeface="Arial" panose="020B0604020202020204" pitchFamily="34" charset="0"/>
                </a:rPr>
                <a:t>(scope and definitions)</a:t>
              </a:r>
              <a:endParaRPr lang="en-US" b="1" kern="1200" dirty="0">
                <a:solidFill>
                  <a:srgbClr val="115740"/>
                </a:solidFill>
                <a:latin typeface="Arial" panose="020B0604020202020204" pitchFamily="34" charset="0"/>
                <a:cs typeface="Arial" panose="020B0604020202020204" pitchFamily="34" charset="0"/>
              </a:endParaRPr>
            </a:p>
            <a:p>
              <a:pPr marL="0" lvl="0" indent="0" algn="ctr" defTabSz="488950">
                <a:lnSpc>
                  <a:spcPct val="90000"/>
                </a:lnSpc>
                <a:spcBef>
                  <a:spcPct val="0"/>
                </a:spcBef>
                <a:spcAft>
                  <a:spcPct val="35000"/>
                </a:spcAft>
                <a:buNone/>
              </a:pPr>
              <a:endParaRPr lang="en-US" sz="1100" kern="1200" dirty="0">
                <a:solidFill>
                  <a:srgbClr val="115740"/>
                </a:solidFill>
              </a:endParaRPr>
            </a:p>
            <a:p>
              <a:pPr marL="0" lvl="0" indent="0" algn="ctr" defTabSz="488950">
                <a:lnSpc>
                  <a:spcPct val="90000"/>
                </a:lnSpc>
                <a:spcBef>
                  <a:spcPct val="0"/>
                </a:spcBef>
                <a:spcAft>
                  <a:spcPct val="35000"/>
                </a:spcAft>
                <a:buNone/>
              </a:pPr>
              <a:endParaRPr lang="en-US" sz="1100" kern="1200" dirty="0">
                <a:solidFill>
                  <a:srgbClr val="115740"/>
                </a:solidFill>
              </a:endParaRPr>
            </a:p>
            <a:p>
              <a:pPr marL="0" lvl="0" indent="0" algn="ctr" defTabSz="488950">
                <a:lnSpc>
                  <a:spcPct val="90000"/>
                </a:lnSpc>
                <a:spcBef>
                  <a:spcPct val="0"/>
                </a:spcBef>
                <a:spcAft>
                  <a:spcPct val="35000"/>
                </a:spcAft>
                <a:buNone/>
              </a:pPr>
              <a:endParaRPr lang="en-US" sz="1100" kern="1200" dirty="0"/>
            </a:p>
          </p:txBody>
        </p:sp>
        <p:sp>
          <p:nvSpPr>
            <p:cNvPr id="8" name="Rectangle: Rounded Corners 7">
              <a:extLst>
                <a:ext uri="{FF2B5EF4-FFF2-40B4-BE49-F238E27FC236}">
                  <a16:creationId xmlns:a16="http://schemas.microsoft.com/office/drawing/2014/main" id="{7F727AA8-3982-446B-B604-4495816E6B68}"/>
                </a:ext>
              </a:extLst>
            </p:cNvPr>
            <p:cNvSpPr/>
            <p:nvPr/>
          </p:nvSpPr>
          <p:spPr>
            <a:xfrm>
              <a:off x="4139337"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endParaRPr lang="en-US" dirty="0"/>
            </a:p>
            <a:p>
              <a:endParaRPr lang="en-US" dirty="0"/>
            </a:p>
            <a:p>
              <a:r>
                <a:rPr lang="en-US" sz="2800" b="1" dirty="0">
                  <a:solidFill>
                    <a:schemeClr val="tx1"/>
                  </a:solidFill>
                  <a:latin typeface="Arial" panose="020B0604020202020204" pitchFamily="34" charset="0"/>
                  <a:cs typeface="Arial" panose="020B0604020202020204" pitchFamily="34" charset="0"/>
                </a:rPr>
                <a:t>Subpart B</a:t>
              </a:r>
            </a:p>
          </p:txBody>
        </p:sp>
        <p:sp>
          <p:nvSpPr>
            <p:cNvPr id="9" name="Freeform: Shape 8">
              <a:extLst>
                <a:ext uri="{FF2B5EF4-FFF2-40B4-BE49-F238E27FC236}">
                  <a16:creationId xmlns:a16="http://schemas.microsoft.com/office/drawing/2014/main" id="{DC0F3FD0-29EF-46C6-A32E-8AEF92236E39}"/>
                </a:ext>
              </a:extLst>
            </p:cNvPr>
            <p:cNvSpPr/>
            <p:nvPr/>
          </p:nvSpPr>
          <p:spPr>
            <a:xfrm rot="21600000">
              <a:off x="4138364" y="3608322"/>
              <a:ext cx="1589523" cy="2397006"/>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5" tIns="78232" rIns="127116" bIns="127115" numCol="1" spcCol="1270" anchor="t" anchorCtr="0">
              <a:noAutofit/>
            </a:bodyPr>
            <a:lstStyle/>
            <a:p>
              <a:pPr algn="ctr" defTabSz="488950">
                <a:lnSpc>
                  <a:spcPct val="90000"/>
                </a:lnSpc>
                <a:spcBef>
                  <a:spcPct val="0"/>
                </a:spcBef>
                <a:spcAft>
                  <a:spcPct val="35000"/>
                </a:spcAft>
              </a:pPr>
              <a:endParaRPr lang="en-US" b="1" dirty="0">
                <a:solidFill>
                  <a:srgbClr val="115740"/>
                </a:solidFill>
                <a:latin typeface="Arial Black" panose="020B0A04020102020204" pitchFamily="34" charset="0"/>
              </a:endParaRPr>
            </a:p>
            <a:p>
              <a:pPr algn="ctr" defTabSz="488950">
                <a:lnSpc>
                  <a:spcPct val="90000"/>
                </a:lnSpc>
                <a:spcBef>
                  <a:spcPct val="0"/>
                </a:spcBef>
                <a:spcAft>
                  <a:spcPct val="35000"/>
                </a:spcAft>
              </a:pPr>
              <a:endParaRPr lang="en-US" b="1" dirty="0">
                <a:solidFill>
                  <a:srgbClr val="115740"/>
                </a:solidFill>
                <a:latin typeface="Arial Black" panose="020B0A04020102020204" pitchFamily="34" charset="0"/>
              </a:endParaRPr>
            </a:p>
            <a:p>
              <a:pPr algn="ctr" defTabSz="488950">
                <a:lnSpc>
                  <a:spcPct val="90000"/>
                </a:lnSpc>
                <a:spcBef>
                  <a:spcPct val="0"/>
                </a:spcBef>
                <a:spcAft>
                  <a:spcPct val="35000"/>
                </a:spcAft>
              </a:pPr>
              <a:r>
                <a:rPr lang="en-US" b="1" dirty="0">
                  <a:solidFill>
                    <a:srgbClr val="115740"/>
                  </a:solidFill>
                  <a:latin typeface="Arial" panose="020B0604020202020204" pitchFamily="34" charset="0"/>
                  <a:cs typeface="Arial" panose="020B0604020202020204" pitchFamily="34" charset="0"/>
                </a:rPr>
                <a:t>Informed Consent of Human Subjects </a:t>
              </a:r>
            </a:p>
            <a:p>
              <a:pPr marL="0" lvl="0" indent="0" algn="ctr" defTabSz="488950">
                <a:lnSpc>
                  <a:spcPct val="90000"/>
                </a:lnSpc>
                <a:spcBef>
                  <a:spcPct val="0"/>
                </a:spcBef>
                <a:spcAft>
                  <a:spcPct val="35000"/>
                </a:spcAft>
                <a:buNone/>
              </a:pPr>
              <a:r>
                <a:rPr lang="en-US" sz="1100" kern="1200" dirty="0">
                  <a:solidFill>
                    <a:srgbClr val="115740"/>
                  </a:solidFill>
                </a:rPr>
                <a:t> </a:t>
              </a:r>
            </a:p>
          </p:txBody>
        </p:sp>
        <p:sp>
          <p:nvSpPr>
            <p:cNvPr id="10" name="Rectangle: Rounded Corners 9">
              <a:extLst>
                <a:ext uri="{FF2B5EF4-FFF2-40B4-BE49-F238E27FC236}">
                  <a16:creationId xmlns:a16="http://schemas.microsoft.com/office/drawing/2014/main" id="{DC7461D3-4F86-4890-BDFC-AE782A6D4648}"/>
                </a:ext>
              </a:extLst>
            </p:cNvPr>
            <p:cNvSpPr/>
            <p:nvPr/>
          </p:nvSpPr>
          <p:spPr>
            <a:xfrm>
              <a:off x="5886839"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endParaRPr lang="en-US" dirty="0"/>
            </a:p>
            <a:p>
              <a:endParaRPr lang="en-US" dirty="0"/>
            </a:p>
            <a:p>
              <a:r>
                <a:rPr lang="en-US" sz="2800" b="1" dirty="0">
                  <a:solidFill>
                    <a:schemeClr val="tx1"/>
                  </a:solidFill>
                  <a:latin typeface="Arial" panose="020B0604020202020204" pitchFamily="34" charset="0"/>
                  <a:cs typeface="Arial" panose="020B0604020202020204" pitchFamily="34" charset="0"/>
                </a:rPr>
                <a:t>Subpart C</a:t>
              </a:r>
            </a:p>
          </p:txBody>
        </p:sp>
        <p:sp>
          <p:nvSpPr>
            <p:cNvPr id="11" name="Freeform: Shape 10">
              <a:extLst>
                <a:ext uri="{FF2B5EF4-FFF2-40B4-BE49-F238E27FC236}">
                  <a16:creationId xmlns:a16="http://schemas.microsoft.com/office/drawing/2014/main" id="{35793DB1-B197-4B74-BF9F-1D9D87B1940C}"/>
                </a:ext>
              </a:extLst>
            </p:cNvPr>
            <p:cNvSpPr/>
            <p:nvPr/>
          </p:nvSpPr>
          <p:spPr>
            <a:xfrm rot="21600000">
              <a:off x="5886839" y="3608321"/>
              <a:ext cx="1589522" cy="2397007"/>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5" tIns="78233" rIns="127115" bIns="127115" numCol="1" spcCol="1270" anchor="t" anchorCtr="0">
              <a:noAutofit/>
            </a:bodyPr>
            <a:lstStyle/>
            <a:p>
              <a:pPr lvl="0" indent="0" algn="ctr" defTabSz="488950">
                <a:lnSpc>
                  <a:spcPct val="90000"/>
                </a:lnSpc>
                <a:spcBef>
                  <a:spcPct val="0"/>
                </a:spcBef>
                <a:spcAft>
                  <a:spcPct val="35000"/>
                </a:spcAft>
                <a:buNone/>
              </a:pPr>
              <a:endParaRPr lang="en-US" b="1" dirty="0">
                <a:solidFill>
                  <a:srgbClr val="115740"/>
                </a:solidFill>
                <a:latin typeface="Arial Black" panose="020B0A04020102020204" pitchFamily="34" charset="0"/>
              </a:endParaRPr>
            </a:p>
            <a:p>
              <a:pPr lvl="0" indent="0" algn="ctr" defTabSz="488950">
                <a:lnSpc>
                  <a:spcPct val="90000"/>
                </a:lnSpc>
                <a:spcBef>
                  <a:spcPct val="0"/>
                </a:spcBef>
                <a:spcAft>
                  <a:spcPct val="35000"/>
                </a:spcAft>
                <a:buNone/>
              </a:pPr>
              <a:endParaRPr lang="en-US" b="1" dirty="0">
                <a:solidFill>
                  <a:srgbClr val="115740"/>
                </a:solidFill>
                <a:latin typeface="Arial Black" panose="020B0A04020102020204" pitchFamily="34" charset="0"/>
              </a:endParaRPr>
            </a:p>
            <a:p>
              <a:pPr lvl="0" indent="0" algn="ctr" defTabSz="488950">
                <a:lnSpc>
                  <a:spcPct val="90000"/>
                </a:lnSpc>
                <a:spcBef>
                  <a:spcPct val="0"/>
                </a:spcBef>
                <a:spcAft>
                  <a:spcPct val="35000"/>
                </a:spcAft>
                <a:buNone/>
              </a:pPr>
              <a:r>
                <a:rPr lang="en-US" sz="2000" b="1" dirty="0">
                  <a:solidFill>
                    <a:srgbClr val="115740"/>
                  </a:solidFill>
                  <a:latin typeface="Arial" panose="020B0604020202020204" pitchFamily="34" charset="0"/>
                  <a:cs typeface="Arial" panose="020B0604020202020204" pitchFamily="34" charset="0"/>
                </a:rPr>
                <a:t>Reserved </a:t>
              </a:r>
            </a:p>
            <a:p>
              <a:pPr marL="0" lvl="0" indent="0" algn="ctr" defTabSz="488950">
                <a:lnSpc>
                  <a:spcPct val="90000"/>
                </a:lnSpc>
                <a:spcBef>
                  <a:spcPct val="0"/>
                </a:spcBef>
                <a:spcAft>
                  <a:spcPct val="35000"/>
                </a:spcAft>
                <a:buNone/>
              </a:pPr>
              <a:endParaRPr lang="en-US" sz="1100" kern="1200" dirty="0">
                <a:solidFill>
                  <a:srgbClr val="115740"/>
                </a:solidFill>
              </a:endParaRPr>
            </a:p>
            <a:p>
              <a:pPr algn="ctr" defTabSz="488950">
                <a:lnSpc>
                  <a:spcPct val="90000"/>
                </a:lnSpc>
                <a:spcBef>
                  <a:spcPct val="0"/>
                </a:spcBef>
                <a:spcAft>
                  <a:spcPct val="350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Additional Protections Pertaining to Biomedical and Behavioral Additional Protections Pertaining to Biomedical and Behavioral Research Involving Prisoners as Subjects</a:t>
              </a:r>
              <a:endParaRPr lang="en-US" sz="1100" dirty="0">
                <a:solidFill>
                  <a:schemeClr val="bg1"/>
                </a:solidFill>
              </a:endParaRPr>
            </a:p>
            <a:p>
              <a:pPr algn="ctr" defTabSz="488950">
                <a:lnSpc>
                  <a:spcPct val="90000"/>
                </a:lnSpc>
                <a:spcBef>
                  <a:spcPct val="0"/>
                </a:spcBef>
                <a:spcAft>
                  <a:spcPct val="350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Pertaining to Biomedical and Behavioral Research Involving Prisoners as Subjects</a:t>
              </a:r>
              <a:endParaRPr lang="en-US" sz="1100" dirty="0">
                <a:solidFill>
                  <a:schemeClr val="bg1"/>
                </a:solidFill>
              </a:endParaRPr>
            </a:p>
          </p:txBody>
        </p:sp>
        <p:sp>
          <p:nvSpPr>
            <p:cNvPr id="12" name="Rectangle: Rounded Corners 11">
              <a:extLst>
                <a:ext uri="{FF2B5EF4-FFF2-40B4-BE49-F238E27FC236}">
                  <a16:creationId xmlns:a16="http://schemas.microsoft.com/office/drawing/2014/main" id="{AD587245-0AFE-4EC1-A263-3641A0971BA8}"/>
                </a:ext>
              </a:extLst>
            </p:cNvPr>
            <p:cNvSpPr/>
            <p:nvPr/>
          </p:nvSpPr>
          <p:spPr>
            <a:xfrm>
              <a:off x="7635314" y="1908627"/>
              <a:ext cx="1589522" cy="1438203"/>
            </a:xfrm>
            <a:prstGeom prst="roundRect">
              <a:avLst>
                <a:gd name="adj" fmla="val 10000"/>
              </a:avLst>
            </a:prstGeom>
          </p:spPr>
          <p:style>
            <a:lnRef idx="2">
              <a:schemeClr val="accent2">
                <a:shade val="80000"/>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lt1">
                <a:hueOff val="0"/>
                <a:satOff val="0"/>
                <a:lumOff val="0"/>
                <a:alphaOff val="0"/>
              </a:schemeClr>
            </a:fontRef>
          </p:style>
          <p:txBody>
            <a:bodyPr/>
            <a:lstStyle/>
            <a:p>
              <a:endParaRPr lang="en-US" dirty="0"/>
            </a:p>
            <a:p>
              <a:endParaRPr lang="en-US" dirty="0"/>
            </a:p>
            <a:p>
              <a:r>
                <a:rPr lang="en-US" sz="2800" b="1" dirty="0">
                  <a:solidFill>
                    <a:schemeClr val="tx1"/>
                  </a:solidFill>
                  <a:latin typeface="Arial" panose="020B0604020202020204" pitchFamily="34" charset="0"/>
                  <a:cs typeface="Arial" panose="020B0604020202020204" pitchFamily="34" charset="0"/>
                </a:rPr>
                <a:t>Subpart D</a:t>
              </a:r>
            </a:p>
          </p:txBody>
        </p:sp>
        <p:sp>
          <p:nvSpPr>
            <p:cNvPr id="13" name="Freeform: Shape 12">
              <a:extLst>
                <a:ext uri="{FF2B5EF4-FFF2-40B4-BE49-F238E27FC236}">
                  <a16:creationId xmlns:a16="http://schemas.microsoft.com/office/drawing/2014/main" id="{2A7E2CB8-C006-497A-891C-EBCC5A26C876}"/>
                </a:ext>
              </a:extLst>
            </p:cNvPr>
            <p:cNvSpPr/>
            <p:nvPr/>
          </p:nvSpPr>
          <p:spPr>
            <a:xfrm>
              <a:off x="7668214" y="3608320"/>
              <a:ext cx="1589523" cy="2325925"/>
            </a:xfrm>
            <a:custGeom>
              <a:avLst/>
              <a:gdLst>
                <a:gd name="connsiteX0" fmla="*/ 166900 w 1589522"/>
                <a:gd name="connsiteY0" fmla="*/ 0 h 2397006"/>
                <a:gd name="connsiteX1" fmla="*/ 1422622 w 1589522"/>
                <a:gd name="connsiteY1" fmla="*/ 0 h 2397006"/>
                <a:gd name="connsiteX2" fmla="*/ 1589522 w 1589522"/>
                <a:gd name="connsiteY2" fmla="*/ 166900 h 2397006"/>
                <a:gd name="connsiteX3" fmla="*/ 1589522 w 1589522"/>
                <a:gd name="connsiteY3" fmla="*/ 2397006 h 2397006"/>
                <a:gd name="connsiteX4" fmla="*/ 1589522 w 1589522"/>
                <a:gd name="connsiteY4" fmla="*/ 2397006 h 2397006"/>
                <a:gd name="connsiteX5" fmla="*/ 0 w 1589522"/>
                <a:gd name="connsiteY5" fmla="*/ 2397006 h 2397006"/>
                <a:gd name="connsiteX6" fmla="*/ 0 w 1589522"/>
                <a:gd name="connsiteY6" fmla="*/ 2397006 h 2397006"/>
                <a:gd name="connsiteX7" fmla="*/ 0 w 1589522"/>
                <a:gd name="connsiteY7" fmla="*/ 166900 h 2397006"/>
                <a:gd name="connsiteX8" fmla="*/ 166900 w 1589522"/>
                <a:gd name="connsiteY8" fmla="*/ 0 h 239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9522" h="2397006">
                  <a:moveTo>
                    <a:pt x="1422622" y="2397006"/>
                  </a:moveTo>
                  <a:lnTo>
                    <a:pt x="166900" y="2397006"/>
                  </a:lnTo>
                  <a:cubicBezTo>
                    <a:pt x="74724" y="2397006"/>
                    <a:pt x="0" y="2322282"/>
                    <a:pt x="0" y="2230106"/>
                  </a:cubicBezTo>
                  <a:lnTo>
                    <a:pt x="0" y="0"/>
                  </a:lnTo>
                  <a:lnTo>
                    <a:pt x="0" y="0"/>
                  </a:lnTo>
                  <a:lnTo>
                    <a:pt x="1589522" y="0"/>
                  </a:lnTo>
                  <a:lnTo>
                    <a:pt x="1589522" y="0"/>
                  </a:lnTo>
                  <a:lnTo>
                    <a:pt x="1589522" y="2230106"/>
                  </a:lnTo>
                  <a:cubicBezTo>
                    <a:pt x="1589522" y="2322282"/>
                    <a:pt x="1514798" y="2397006"/>
                    <a:pt x="1422622" y="2397006"/>
                  </a:cubicBezTo>
                  <a:close/>
                </a:path>
              </a:pathLst>
            </a:cu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27115" tIns="78232" rIns="127116" bIns="127115" numCol="1" spcCol="1270" anchor="t" anchorCtr="0">
              <a:noAutofit/>
            </a:bodyPr>
            <a:lstStyle/>
            <a:p>
              <a:pPr algn="ctr" defTabSz="488950">
                <a:lnSpc>
                  <a:spcPct val="90000"/>
                </a:lnSpc>
                <a:spcBef>
                  <a:spcPct val="0"/>
                </a:spcBef>
                <a:spcAft>
                  <a:spcPct val="35000"/>
                </a:spcAft>
              </a:pPr>
              <a:endParaRPr lang="en-US" b="1" dirty="0">
                <a:solidFill>
                  <a:srgbClr val="115740"/>
                </a:solidFill>
                <a:latin typeface="Arial Black" panose="020B0A04020102020204" pitchFamily="34" charset="0"/>
              </a:endParaRPr>
            </a:p>
            <a:p>
              <a:pPr algn="ctr" defTabSz="488950">
                <a:lnSpc>
                  <a:spcPct val="90000"/>
                </a:lnSpc>
                <a:spcBef>
                  <a:spcPct val="0"/>
                </a:spcBef>
                <a:spcAft>
                  <a:spcPct val="35000"/>
                </a:spcAft>
              </a:pPr>
              <a:endParaRPr lang="en-US" b="1" dirty="0">
                <a:solidFill>
                  <a:srgbClr val="115740"/>
                </a:solidFill>
                <a:latin typeface="Arial Black" panose="020B0A04020102020204" pitchFamily="34" charset="0"/>
              </a:endParaRPr>
            </a:p>
            <a:p>
              <a:pPr algn="ctr" defTabSz="488950">
                <a:lnSpc>
                  <a:spcPct val="90000"/>
                </a:lnSpc>
                <a:spcBef>
                  <a:spcPct val="0"/>
                </a:spcBef>
                <a:spcAft>
                  <a:spcPct val="35000"/>
                </a:spcAft>
              </a:pPr>
              <a:r>
                <a:rPr lang="en-US" b="1" dirty="0">
                  <a:solidFill>
                    <a:srgbClr val="115740"/>
                  </a:solidFill>
                  <a:latin typeface="Arial" panose="020B0604020202020204" pitchFamily="34" charset="0"/>
                  <a:cs typeface="Arial" panose="020B0604020202020204" pitchFamily="34" charset="0"/>
                </a:rPr>
                <a:t>Additional Safeguards for Children in Clinical Investigations</a:t>
              </a:r>
            </a:p>
            <a:p>
              <a:pPr marL="0" lvl="0" indent="0" algn="ctr" defTabSz="488950">
                <a:lnSpc>
                  <a:spcPct val="90000"/>
                </a:lnSpc>
                <a:spcBef>
                  <a:spcPct val="0"/>
                </a:spcBef>
                <a:spcAft>
                  <a:spcPct val="35000"/>
                </a:spcAft>
                <a:buNone/>
              </a:pPr>
              <a:endParaRPr lang="en-US" sz="1100" b="0" kern="1200" dirty="0"/>
            </a:p>
          </p:txBody>
        </p:sp>
      </p:grpSp>
    </p:spTree>
    <p:extLst>
      <p:ext uri="{BB962C8B-B14F-4D97-AF65-F5344CB8AC3E}">
        <p14:creationId xmlns:p14="http://schemas.microsoft.com/office/powerpoint/2010/main" val="33246750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652481" y="1382486"/>
            <a:ext cx="3547581" cy="4093028"/>
          </a:xfrm>
        </p:spPr>
        <p:txBody>
          <a:bodyPr anchor="ctr">
            <a:normAutofit/>
          </a:bodyPr>
          <a:lstStyle/>
          <a:p>
            <a:r>
              <a:rPr lang="en-US" sz="4400" dirty="0">
                <a:latin typeface="Arial Black" panose="020B0A04020102020204" pitchFamily="34" charset="0"/>
              </a:rPr>
              <a:t>Question 3</a:t>
            </a:r>
          </a:p>
        </p:txBody>
      </p:sp>
      <p:graphicFrame>
        <p:nvGraphicFramePr>
          <p:cNvPr id="5" name="Content Placeholder 2">
            <a:extLst>
              <a:ext uri="{FF2B5EF4-FFF2-40B4-BE49-F238E27FC236}">
                <a16:creationId xmlns:a16="http://schemas.microsoft.com/office/drawing/2014/main" id="{F86B1326-4516-4A03-968D-7EF2932823AE}"/>
              </a:ext>
            </a:extLst>
          </p:cNvPr>
          <p:cNvGraphicFramePr>
            <a:graphicFrameLocks noGrp="1"/>
          </p:cNvGraphicFramePr>
          <p:nvPr>
            <p:ph idx="1"/>
            <p:extLst>
              <p:ext uri="{D42A27DB-BD31-4B8C-83A1-F6EECF244321}">
                <p14:modId xmlns:p14="http://schemas.microsoft.com/office/powerpoint/2010/main" val="979347780"/>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82000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A5A6-DF37-4539-99D3-BCB81B892D3C}"/>
              </a:ext>
            </a:extLst>
          </p:cNvPr>
          <p:cNvSpPr>
            <a:spLocks noGrp="1"/>
          </p:cNvSpPr>
          <p:nvPr>
            <p:ph type="title"/>
          </p:nvPr>
        </p:nvSpPr>
        <p:spPr>
          <a:xfrm>
            <a:off x="566057" y="1366909"/>
            <a:ext cx="2873829" cy="4276131"/>
          </a:xfrm>
        </p:spPr>
        <p:txBody>
          <a:bodyPr anchor="ctr">
            <a:normAutofit/>
          </a:bodyPr>
          <a:lstStyle/>
          <a:p>
            <a:r>
              <a:rPr lang="en-US" dirty="0">
                <a:latin typeface="Arial Black" panose="020B0A04020102020204" pitchFamily="34" charset="0"/>
              </a:rPr>
              <a:t>Question 2 answer</a:t>
            </a:r>
          </a:p>
        </p:txBody>
      </p:sp>
      <p:sp>
        <p:nvSpPr>
          <p:cNvPr id="3" name="Content Placeholder 2">
            <a:extLst>
              <a:ext uri="{FF2B5EF4-FFF2-40B4-BE49-F238E27FC236}">
                <a16:creationId xmlns:a16="http://schemas.microsoft.com/office/drawing/2014/main" id="{4CF9EC49-EED0-4D40-AD44-9FA97A5A128A}"/>
              </a:ext>
            </a:extLst>
          </p:cNvPr>
          <p:cNvSpPr>
            <a:spLocks noGrp="1"/>
          </p:cNvSpPr>
          <p:nvPr>
            <p:ph idx="1"/>
          </p:nvPr>
        </p:nvSpPr>
        <p:spPr>
          <a:xfrm>
            <a:off x="3265714" y="406400"/>
            <a:ext cx="6415315" cy="5805714"/>
          </a:xfrm>
        </p:spPr>
        <p:txBody>
          <a:bodyPr anchor="ctr">
            <a:normAutofit/>
          </a:bodyPr>
          <a:lstStyle/>
          <a:p>
            <a:pPr marL="0" indent="0">
              <a:buNone/>
            </a:pPr>
            <a:endParaRPr lang="en-US" b="1" i="0" dirty="0">
              <a:effectLst/>
              <a:latin typeface="Helvetica" panose="020B0604020202020204" pitchFamily="34" charset="0"/>
            </a:endParaRPr>
          </a:p>
          <a:p>
            <a:pPr marL="0" lvl="0" indent="0">
              <a:buNone/>
            </a:pPr>
            <a:r>
              <a:rPr lang="en-US" sz="1900" b="0" i="0" dirty="0">
                <a:latin typeface="Arial Black" panose="020B0A04020102020204" pitchFamily="34" charset="0"/>
              </a:rPr>
              <a:t>An investigator has received notification that his protocol was disapproved by the IRB.  The PI contacts the institutional official and appeals the IRB’s decision. According to the regulations, the institutional official may set aside the IRB’s decision and allow the PI to proceed with his research. </a:t>
            </a:r>
            <a:endParaRPr lang="en-US" sz="1900" dirty="0">
              <a:latin typeface="Arial Black" panose="020B0A04020102020204" pitchFamily="34" charset="0"/>
            </a:endParaRPr>
          </a:p>
          <a:p>
            <a:pPr marL="0" indent="0">
              <a:buNone/>
            </a:pPr>
            <a:endParaRPr lang="en-US" dirty="0">
              <a:latin typeface="Arial Black" panose="020B0A04020102020204" pitchFamily="34" charset="0"/>
            </a:endParaRPr>
          </a:p>
          <a:p>
            <a:pPr marL="0" indent="0">
              <a:buNone/>
            </a:pPr>
            <a:r>
              <a:rPr lang="en-US" i="0" dirty="0">
                <a:effectLst/>
                <a:latin typeface="Arial Black" panose="020B0A04020102020204" pitchFamily="34" charset="0"/>
              </a:rPr>
              <a:t>FALSE</a:t>
            </a:r>
          </a:p>
          <a:p>
            <a:pPr marL="0" indent="0">
              <a:buNone/>
            </a:pPr>
            <a:endParaRPr lang="en-US" i="0" dirty="0">
              <a:effectLst/>
              <a:latin typeface="Arial Black" panose="020B0A04020102020204" pitchFamily="34" charset="0"/>
            </a:endParaRPr>
          </a:p>
          <a:p>
            <a:pPr marL="0" indent="0">
              <a:buNone/>
            </a:pPr>
            <a:r>
              <a:rPr lang="en-US" dirty="0">
                <a:latin typeface="Arial Black" panose="020B0A04020102020204" pitchFamily="34" charset="0"/>
              </a:rPr>
              <a:t>An institutional official cannot allow research to proceed after IRB disapproval. </a:t>
            </a:r>
            <a:endParaRPr lang="en-US" i="0" dirty="0">
              <a:effectLst/>
              <a:latin typeface="Arial Black" panose="020B0A04020102020204" pitchFamily="34" charset="0"/>
            </a:endParaRPr>
          </a:p>
        </p:txBody>
      </p:sp>
    </p:spTree>
    <p:extLst>
      <p:ext uri="{BB962C8B-B14F-4D97-AF65-F5344CB8AC3E}">
        <p14:creationId xmlns:p14="http://schemas.microsoft.com/office/powerpoint/2010/main" val="3379056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5DC38-D385-40C1-A423-62A11E99C906}"/>
              </a:ext>
            </a:extLst>
          </p:cNvPr>
          <p:cNvSpPr>
            <a:spLocks noGrp="1"/>
          </p:cNvSpPr>
          <p:nvPr>
            <p:ph type="ctrTitle"/>
          </p:nvPr>
        </p:nvSpPr>
        <p:spPr>
          <a:xfrm>
            <a:off x="836140" y="614363"/>
            <a:ext cx="10519719" cy="1428749"/>
          </a:xfrm>
        </p:spPr>
        <p:txBody>
          <a:bodyPr/>
          <a:lstStyle/>
          <a:p>
            <a:r>
              <a:rPr lang="en-US" dirty="0">
                <a:solidFill>
                  <a:schemeClr val="tx1"/>
                </a:solidFill>
                <a:latin typeface="Arial Black" panose="020B0A04020102020204" pitchFamily="34" charset="0"/>
              </a:rPr>
              <a:t>Questions?</a:t>
            </a:r>
          </a:p>
        </p:txBody>
      </p:sp>
      <p:pic>
        <p:nvPicPr>
          <p:cNvPr id="4" name="Graphic 3" descr="Customer review outline">
            <a:extLst>
              <a:ext uri="{FF2B5EF4-FFF2-40B4-BE49-F238E27FC236}">
                <a16:creationId xmlns:a16="http://schemas.microsoft.com/office/drawing/2014/main" id="{2E017D38-7237-4045-AE80-47049635B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71901" y="2043112"/>
            <a:ext cx="4186237" cy="4186237"/>
          </a:xfrm>
          <a:prstGeom prst="rect">
            <a:avLst/>
          </a:prstGeom>
        </p:spPr>
      </p:pic>
    </p:spTree>
    <p:extLst>
      <p:ext uri="{BB962C8B-B14F-4D97-AF65-F5344CB8AC3E}">
        <p14:creationId xmlns:p14="http://schemas.microsoft.com/office/powerpoint/2010/main" val="161890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19436-8EE4-49F5-B64B-DB814A3960B8}"/>
              </a:ext>
            </a:extLst>
          </p:cNvPr>
          <p:cNvSpPr>
            <a:spLocks noGrp="1"/>
          </p:cNvSpPr>
          <p:nvPr>
            <p:ph type="title"/>
          </p:nvPr>
        </p:nvSpPr>
        <p:spPr/>
        <p:txBody>
          <a:bodyPr>
            <a:noAutofit/>
          </a:bodyPr>
          <a:lstStyle/>
          <a:p>
            <a:r>
              <a:rPr lang="en-US" b="1" dirty="0">
                <a:latin typeface="Arial" panose="020B0604020202020204" pitchFamily="34" charset="0"/>
                <a:cs typeface="Arial" panose="020B0604020202020204" pitchFamily="34" charset="0"/>
              </a:rPr>
              <a:t>Which Federal Regulations address IRB requirements and review?</a:t>
            </a:r>
          </a:p>
        </p:txBody>
      </p:sp>
      <p:graphicFrame>
        <p:nvGraphicFramePr>
          <p:cNvPr id="5" name="Content Placeholder 2">
            <a:extLst>
              <a:ext uri="{FF2B5EF4-FFF2-40B4-BE49-F238E27FC236}">
                <a16:creationId xmlns:a16="http://schemas.microsoft.com/office/drawing/2014/main" id="{5B42D7C4-7109-4113-B293-5840329AD7D1}"/>
              </a:ext>
            </a:extLst>
          </p:cNvPr>
          <p:cNvGraphicFramePr>
            <a:graphicFrameLocks noGrp="1"/>
          </p:cNvGraphicFramePr>
          <p:nvPr>
            <p:ph idx="1"/>
            <p:extLst>
              <p:ext uri="{D42A27DB-BD31-4B8C-83A1-F6EECF244321}">
                <p14:modId xmlns:p14="http://schemas.microsoft.com/office/powerpoint/2010/main" val="3871761250"/>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8276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8B0922-056F-4F82-81F6-A906944F0473}"/>
              </a:ext>
            </a:extLst>
          </p:cNvPr>
          <p:cNvSpPr>
            <a:spLocks noGrp="1"/>
          </p:cNvSpPr>
          <p:nvPr>
            <p:ph type="title"/>
          </p:nvPr>
        </p:nvSpPr>
        <p:spPr>
          <a:xfrm>
            <a:off x="1286934" y="357415"/>
            <a:ext cx="10905067" cy="1099457"/>
          </a:xfrm>
        </p:spPr>
        <p:txBody>
          <a:bodyPr>
            <a:noAutofit/>
          </a:bodyPr>
          <a:lstStyle/>
          <a:p>
            <a:pPr algn="ctr"/>
            <a:r>
              <a:rPr lang="en-US" b="1" dirty="0">
                <a:latin typeface="Arial" panose="020B0604020202020204" pitchFamily="34" charset="0"/>
                <a:cs typeface="Arial" panose="020B0604020202020204" pitchFamily="34" charset="0"/>
              </a:rPr>
              <a:t>Membership Requirements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OHRP and FDA Regulations are the same.</a:t>
            </a:r>
          </a:p>
        </p:txBody>
      </p:sp>
      <p:sp>
        <p:nvSpPr>
          <p:cNvPr id="25"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29" name="Content Placeholder 2">
            <a:extLst>
              <a:ext uri="{FF2B5EF4-FFF2-40B4-BE49-F238E27FC236}">
                <a16:creationId xmlns:a16="http://schemas.microsoft.com/office/drawing/2014/main" id="{C980D221-A0B6-4CFE-84D6-3484CB32E08E}"/>
              </a:ext>
            </a:extLst>
          </p:cNvPr>
          <p:cNvGraphicFramePr>
            <a:graphicFrameLocks noGrp="1"/>
          </p:cNvGraphicFramePr>
          <p:nvPr>
            <p:ph idx="1"/>
            <p:extLst>
              <p:ext uri="{D42A27DB-BD31-4B8C-83A1-F6EECF244321}">
                <p14:modId xmlns:p14="http://schemas.microsoft.com/office/powerpoint/2010/main" val="1789516378"/>
              </p:ext>
            </p:extLst>
          </p:nvPr>
        </p:nvGraphicFramePr>
        <p:xfrm>
          <a:off x="707573" y="1310326"/>
          <a:ext cx="10197493" cy="55476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0227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164739-F626-4156-AD97-524E47F01D2F}"/>
              </a:ext>
            </a:extLst>
          </p:cNvPr>
          <p:cNvSpPr>
            <a:spLocks noGrp="1"/>
          </p:cNvSpPr>
          <p:nvPr>
            <p:ph type="title"/>
          </p:nvPr>
        </p:nvSpPr>
        <p:spPr>
          <a:xfrm>
            <a:off x="448733" y="1179151"/>
            <a:ext cx="3895863" cy="4463889"/>
          </a:xfrm>
        </p:spPr>
        <p:txBody>
          <a:bodyPr anchor="ctr">
            <a:normAutofit/>
          </a:bodyPr>
          <a:lstStyle/>
          <a:p>
            <a:r>
              <a:rPr lang="en-US" b="1" dirty="0">
                <a:latin typeface="Arial" panose="020B0604020202020204" pitchFamily="34" charset="0"/>
                <a:cs typeface="Arial" panose="020B0604020202020204" pitchFamily="34" charset="0"/>
              </a:rPr>
              <a:t>45 CFR 46.304 requirement</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for prisoner research</a:t>
            </a:r>
          </a:p>
        </p:txBody>
      </p:sp>
      <p:sp>
        <p:nvSpPr>
          <p:cNvPr id="16"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7"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47E4242-9DD7-4CE9-AAF6-646227D6CA71}"/>
              </a:ext>
            </a:extLst>
          </p:cNvPr>
          <p:cNvSpPr>
            <a:spLocks noGrp="1"/>
          </p:cNvSpPr>
          <p:nvPr>
            <p:ph idx="1"/>
          </p:nvPr>
        </p:nvSpPr>
        <p:spPr>
          <a:xfrm>
            <a:off x="4978918" y="1109145"/>
            <a:ext cx="6341016" cy="4603900"/>
          </a:xfrm>
        </p:spPr>
        <p:txBody>
          <a:bodyPr anchor="ctr">
            <a:normAutofit/>
          </a:bodyPr>
          <a:lstStyle/>
          <a:p>
            <a:pPr marL="0" indent="0">
              <a:buNone/>
            </a:pPr>
            <a:r>
              <a:rPr lang="en-US" b="1" dirty="0">
                <a:solidFill>
                  <a:srgbClr val="000000"/>
                </a:solidFill>
                <a:latin typeface="Arial" panose="020B0604020202020204" pitchFamily="34" charset="0"/>
                <a:cs typeface="Arial" panose="020B0604020202020204" pitchFamily="34" charset="0"/>
              </a:rPr>
              <a:t>W</a:t>
            </a:r>
            <a:r>
              <a:rPr lang="en-US" b="1" dirty="0">
                <a:solidFill>
                  <a:srgbClr val="000000"/>
                </a:solidFill>
                <a:effectLst/>
                <a:latin typeface="Arial" panose="020B0604020202020204" pitchFamily="34" charset="0"/>
                <a:cs typeface="Arial" panose="020B0604020202020204" pitchFamily="34" charset="0"/>
              </a:rPr>
              <a:t>hen an IRB reviews a protocol involving prisoners as subjects that is conducted or supported by HHS:</a:t>
            </a:r>
          </a:p>
          <a:p>
            <a:pPr marL="0" indent="0">
              <a:buNone/>
            </a:pPr>
            <a:endParaRPr lang="en-US" dirty="0">
              <a:solidFill>
                <a:srgbClr val="000000"/>
              </a:solidFill>
              <a:latin typeface="Arial" panose="020B0604020202020204" pitchFamily="34" charset="0"/>
              <a:cs typeface="Arial" panose="020B0604020202020204" pitchFamily="34" charset="0"/>
            </a:endParaRPr>
          </a:p>
          <a:p>
            <a:r>
              <a:rPr lang="en-US" b="1" dirty="0">
                <a:solidFill>
                  <a:srgbClr val="000000"/>
                </a:solidFill>
                <a:effectLst/>
                <a:latin typeface="Arial" panose="020B0604020202020204" pitchFamily="34" charset="0"/>
                <a:cs typeface="Arial" panose="020B0604020202020204" pitchFamily="34" charset="0"/>
              </a:rPr>
              <a:t>A majority of the IRB (exclusive of prisoner members) shall have no association with the prison(s) involved, apart from their membership on the IRB.</a:t>
            </a:r>
            <a:endParaRPr lang="en-US" b="0" i="0" dirty="0">
              <a:solidFill>
                <a:srgbClr val="000000"/>
              </a:solidFill>
              <a:effectLst/>
              <a:latin typeface="Arial" panose="020B0604020202020204" pitchFamily="34" charset="0"/>
              <a:cs typeface="Arial" panose="020B0604020202020204" pitchFamily="34" charset="0"/>
            </a:endParaRPr>
          </a:p>
          <a:p>
            <a:r>
              <a:rPr lang="en-US" b="1" dirty="0">
                <a:solidFill>
                  <a:srgbClr val="000000"/>
                </a:solidFill>
                <a:effectLst/>
                <a:latin typeface="Arial" panose="020B0604020202020204" pitchFamily="34" charset="0"/>
                <a:cs typeface="Arial" panose="020B0604020202020204" pitchFamily="34" charset="0"/>
              </a:rPr>
              <a:t>At least one member of the IRB must be a prisoner, or a prisoner representative with appropriate background and experience to serve in that capacity.</a:t>
            </a:r>
            <a:endParaRPr lang="en-US" b="1" dirty="0">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91169369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b0cd99f-67e1-42ef-9d87-a93b8801e167">
      <Terms xmlns="http://schemas.microsoft.com/office/infopath/2007/PartnerControls"/>
    </lcf76f155ced4ddcb4097134ff3c332f>
    <TaxCatchAll xmlns="ecebac2a-1c6d-4e7e-a809-e8984ab44ac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5FD6E4CA336F74D94DE2268E40125E1" ma:contentTypeVersion="18" ma:contentTypeDescription="Create a new document." ma:contentTypeScope="" ma:versionID="38fe62104956ff05588c333b2adf1f19">
  <xsd:schema xmlns:xsd="http://www.w3.org/2001/XMLSchema" xmlns:xs="http://www.w3.org/2001/XMLSchema" xmlns:p="http://schemas.microsoft.com/office/2006/metadata/properties" xmlns:ns2="4b0cd99f-67e1-42ef-9d87-a93b8801e167" xmlns:ns3="ecebac2a-1c6d-4e7e-a809-e8984ab44acf" targetNamespace="http://schemas.microsoft.com/office/2006/metadata/properties" ma:root="true" ma:fieldsID="89d74f28451f1f025390614dc3837163" ns2:_="" ns3:_="">
    <xsd:import namespace="4b0cd99f-67e1-42ef-9d87-a93b8801e167"/>
    <xsd:import namespace="ecebac2a-1c6d-4e7e-a809-e8984ab44a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cd99f-67e1-42ef-9d87-a93b8801e1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8ab95b9-39aa-4b9d-a2e7-0451eedf9b8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bac2a-1c6d-4e7e-a809-e8984ab44ac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d49d866-60c6-4559-842f-764d32f99b7f}" ma:internalName="TaxCatchAll" ma:showField="CatchAllData" ma:web="ecebac2a-1c6d-4e7e-a809-e8984ab44a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AAA7EF-84DF-493B-92E8-C0870660FE43}">
  <ds:schemaRefs>
    <ds:schemaRef ds:uri="http://schemas.microsoft.com/sharepoint/v3/contenttype/forms"/>
  </ds:schemaRefs>
</ds:datastoreItem>
</file>

<file path=customXml/itemProps2.xml><?xml version="1.0" encoding="utf-8"?>
<ds:datastoreItem xmlns:ds="http://schemas.openxmlformats.org/officeDocument/2006/customXml" ds:itemID="{F6744603-78D8-4FC4-9B04-B0C2ABA6598E}">
  <ds:schemaRefs>
    <ds:schemaRef ds:uri="http://schemas.microsoft.com/office/2006/metadata/properties"/>
    <ds:schemaRef ds:uri="http://schemas.microsoft.com/office/infopath/2007/PartnerControls"/>
    <ds:schemaRef ds:uri="4b0cd99f-67e1-42ef-9d87-a93b8801e167"/>
    <ds:schemaRef ds:uri="ecebac2a-1c6d-4e7e-a809-e8984ab44acf"/>
  </ds:schemaRefs>
</ds:datastoreItem>
</file>

<file path=customXml/itemProps3.xml><?xml version="1.0" encoding="utf-8"?>
<ds:datastoreItem xmlns:ds="http://schemas.openxmlformats.org/officeDocument/2006/customXml" ds:itemID="{A8DB44DA-1403-4B7E-A258-331E8BFEF0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cd99f-67e1-42ef-9d87-a93b8801e167"/>
    <ds:schemaRef ds:uri="ecebac2a-1c6d-4e7e-a809-e8984ab44a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2385</TotalTime>
  <Words>8293</Words>
  <Application>Microsoft Office PowerPoint</Application>
  <PresentationFormat>Widescreen</PresentationFormat>
  <Paragraphs>679</Paragraphs>
  <Slides>62</Slides>
  <Notes>47</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Facet</vt:lpstr>
      <vt:lpstr>CERTIFICATION EXAM PREPARATION COURSE</vt:lpstr>
      <vt:lpstr>What is an Institutional Review Board (IRB) or Institutional Ethics Committee (IEC)? </vt:lpstr>
      <vt:lpstr>When and how were IRB’s formed? </vt:lpstr>
      <vt:lpstr>A Quick Review  Two main sections of the Code of Federal Regulations (CFR) address human subject protection.</vt:lpstr>
      <vt:lpstr>45 CFR 46 (OHRP)</vt:lpstr>
      <vt:lpstr>21 CFR 50 (FDA)</vt:lpstr>
      <vt:lpstr>Which Federal Regulations address IRB requirements and review?</vt:lpstr>
      <vt:lpstr>Membership Requirements OHRP and FDA Regulations are the same.</vt:lpstr>
      <vt:lpstr>45 CFR 46.304 requirement for prisoner research</vt:lpstr>
      <vt:lpstr>When is IRB Review Required?</vt:lpstr>
      <vt:lpstr>Criteria for IRB approval of research</vt:lpstr>
      <vt:lpstr>Criteria for IRB approval of research (cont.)</vt:lpstr>
      <vt:lpstr>Local vs Non-local IRB Review</vt:lpstr>
      <vt:lpstr>Transferring IRB Oversight</vt:lpstr>
      <vt:lpstr>IRB Authority</vt:lpstr>
      <vt:lpstr>IRB Communication with PI, Sponsor, Study Team</vt:lpstr>
      <vt:lpstr>Suspension or Termination of IRB Approval of Research</vt:lpstr>
      <vt:lpstr>IRB Record-keeping and Reports</vt:lpstr>
      <vt:lpstr>IRB Record-keeping and Reports (cont.)</vt:lpstr>
      <vt:lpstr>IRB Record-keeping and Reports (cont.)</vt:lpstr>
      <vt:lpstr>Types of Categorical  Review for Human Subjects Research</vt:lpstr>
      <vt:lpstr>How the Review Category of Subjects Research is Determined</vt:lpstr>
      <vt:lpstr>How the Review Category of Subjects Research is Determined</vt:lpstr>
      <vt:lpstr>Test your knowledge</vt:lpstr>
      <vt:lpstr>Question 1</vt:lpstr>
      <vt:lpstr>Question 1 answer</vt:lpstr>
      <vt:lpstr>Question 2</vt:lpstr>
      <vt:lpstr>Question 2 answer</vt:lpstr>
      <vt:lpstr>Question 3</vt:lpstr>
      <vt:lpstr>Question 3 answer</vt:lpstr>
      <vt:lpstr>Types of IRB Review</vt:lpstr>
      <vt:lpstr>When may a study be exempt from IRB oversight after the initial review?</vt:lpstr>
      <vt:lpstr>Exempt Research</vt:lpstr>
      <vt:lpstr>Exempt Research</vt:lpstr>
      <vt:lpstr>Exempt Research</vt:lpstr>
      <vt:lpstr>Exempt Research</vt:lpstr>
      <vt:lpstr>Exempt Research</vt:lpstr>
      <vt:lpstr>Exempt Research</vt:lpstr>
      <vt:lpstr>Types of IRB Review</vt:lpstr>
      <vt:lpstr>Definition of Minimal Risk</vt:lpstr>
      <vt:lpstr>Expedited Research</vt:lpstr>
      <vt:lpstr>Expedited Research</vt:lpstr>
      <vt:lpstr>Expedited Research</vt:lpstr>
      <vt:lpstr>Expedited Research</vt:lpstr>
      <vt:lpstr>Expedited Research</vt:lpstr>
      <vt:lpstr>Expedited Research</vt:lpstr>
      <vt:lpstr>Types of IRB Review</vt:lpstr>
      <vt:lpstr>Definition of Minimal Risk</vt:lpstr>
      <vt:lpstr>Some examples of Full Board Studies</vt:lpstr>
      <vt:lpstr>Continuing Review</vt:lpstr>
      <vt:lpstr>Approval and Continuing Review</vt:lpstr>
      <vt:lpstr>Limited IRB Review</vt:lpstr>
      <vt:lpstr>IRB Submissions</vt:lpstr>
      <vt:lpstr>IRB Submissions</vt:lpstr>
      <vt:lpstr>Test your knowledge</vt:lpstr>
      <vt:lpstr>Question 1</vt:lpstr>
      <vt:lpstr>Question 1 answer</vt:lpstr>
      <vt:lpstr>Question 2</vt:lpstr>
      <vt:lpstr>Question 2 answer</vt:lpstr>
      <vt:lpstr>Question 3</vt:lpstr>
      <vt:lpstr>Question 2 answer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 Derita</dc:creator>
  <cp:lastModifiedBy>Dean, Amber D</cp:lastModifiedBy>
  <cp:revision>20</cp:revision>
  <dcterms:created xsi:type="dcterms:W3CDTF">2021-09-29T14:57:58Z</dcterms:created>
  <dcterms:modified xsi:type="dcterms:W3CDTF">2024-08-20T14:43:04Z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0x01010005FD6E4CA336F74D94DE2268E40125E1</vt:lpwstr>
  </property>
  <property fmtid="{D5CDD505-2E9C-101B-9397-08002B2CF9AE}" pid="3" name="MediaServiceImageTags">
    <vt:lpwstr/>
  </property>
</Properties>
</file>