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16.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 id="2147483660" r:id="rId5"/>
  </p:sldMasterIdLst>
  <p:notesMasterIdLst>
    <p:notesMasterId r:id="rId38"/>
  </p:notesMasterIdLst>
  <p:sldIdLst>
    <p:sldId id="301" r:id="rId6"/>
    <p:sldId id="298" r:id="rId7"/>
    <p:sldId id="264" r:id="rId8"/>
    <p:sldId id="265" r:id="rId9"/>
    <p:sldId id="266" r:id="rId10"/>
    <p:sldId id="285" r:id="rId11"/>
    <p:sldId id="268" r:id="rId12"/>
    <p:sldId id="267" r:id="rId13"/>
    <p:sldId id="269" r:id="rId14"/>
    <p:sldId id="274" r:id="rId15"/>
    <p:sldId id="275" r:id="rId16"/>
    <p:sldId id="276" r:id="rId17"/>
    <p:sldId id="277" r:id="rId18"/>
    <p:sldId id="279" r:id="rId19"/>
    <p:sldId id="278" r:id="rId20"/>
    <p:sldId id="288" r:id="rId21"/>
    <p:sldId id="295" r:id="rId22"/>
    <p:sldId id="270" r:id="rId23"/>
    <p:sldId id="271" r:id="rId24"/>
    <p:sldId id="272" r:id="rId25"/>
    <p:sldId id="273" r:id="rId26"/>
    <p:sldId id="280" r:id="rId27"/>
    <p:sldId id="281" r:id="rId28"/>
    <p:sldId id="283" r:id="rId29"/>
    <p:sldId id="260" r:id="rId30"/>
    <p:sldId id="286" r:id="rId31"/>
    <p:sldId id="300" r:id="rId32"/>
    <p:sldId id="291" r:id="rId33"/>
    <p:sldId id="292" r:id="rId34"/>
    <p:sldId id="293" r:id="rId35"/>
    <p:sldId id="299" r:id="rId36"/>
    <p:sldId id="26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317C40-8F56-DC58-F899-604DEFD7ADCA}" v="20" dt="2024-08-20T14:39:38.8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94"/>
  </p:normalViewPr>
  <p:slideViewPr>
    <p:cSldViewPr snapToGrid="0">
      <p:cViewPr varScale="1">
        <p:scale>
          <a:sx n="121" d="100"/>
          <a:sy n="121" d="100"/>
        </p:scale>
        <p:origin x="7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6/11/relationships/changesInfo" Target="changesInfos/changesInfo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Lee" userId="S::lfergu12@uthsc.edu::9d1fb0ab-5f3d-4f85-ac2c-07b5678237b0" providerId="AD" clId="Web-{15317C40-8F56-DC58-F899-604DEFD7ADCA}"/>
    <pc:docChg chg="addSld delSld modSld">
      <pc:chgData name="Ferguson, Lee" userId="S::lfergu12@uthsc.edu::9d1fb0ab-5f3d-4f85-ac2c-07b5678237b0" providerId="AD" clId="Web-{15317C40-8F56-DC58-F899-604DEFD7ADCA}" dt="2024-08-20T14:39:38.807" v="19"/>
      <pc:docMkLst>
        <pc:docMk/>
      </pc:docMkLst>
      <pc:sldChg chg="del">
        <pc:chgData name="Ferguson, Lee" userId="S::lfergu12@uthsc.edu::9d1fb0ab-5f3d-4f85-ac2c-07b5678237b0" providerId="AD" clId="Web-{15317C40-8F56-DC58-F899-604DEFD7ADCA}" dt="2024-08-20T14:39:38.807" v="19"/>
        <pc:sldMkLst>
          <pc:docMk/>
          <pc:sldMk cId="1268142030" sldId="259"/>
        </pc:sldMkLst>
      </pc:sldChg>
      <pc:sldChg chg="modSp new">
        <pc:chgData name="Ferguson, Lee" userId="S::lfergu12@uthsc.edu::9d1fb0ab-5f3d-4f85-ac2c-07b5678237b0" providerId="AD" clId="Web-{15317C40-8F56-DC58-F899-604DEFD7ADCA}" dt="2024-08-20T14:39:36.714" v="18" actId="20577"/>
        <pc:sldMkLst>
          <pc:docMk/>
          <pc:sldMk cId="1849687074" sldId="301"/>
        </pc:sldMkLst>
        <pc:spChg chg="mod">
          <ac:chgData name="Ferguson, Lee" userId="S::lfergu12@uthsc.edu::9d1fb0ab-5f3d-4f85-ac2c-07b5678237b0" providerId="AD" clId="Web-{15317C40-8F56-DC58-F899-604DEFD7ADCA}" dt="2024-08-20T14:38:54.494" v="2" actId="20577"/>
          <ac:spMkLst>
            <pc:docMk/>
            <pc:sldMk cId="1849687074" sldId="301"/>
            <ac:spMk id="2" creationId="{F36D21FA-257E-5D3C-A807-5348E32CFDB2}"/>
          </ac:spMkLst>
        </pc:spChg>
        <pc:spChg chg="mod">
          <ac:chgData name="Ferguson, Lee" userId="S::lfergu12@uthsc.edu::9d1fb0ab-5f3d-4f85-ac2c-07b5678237b0" providerId="AD" clId="Web-{15317C40-8F56-DC58-F899-604DEFD7ADCA}" dt="2024-08-20T14:39:36.714" v="18" actId="20577"/>
          <ac:spMkLst>
            <pc:docMk/>
            <pc:sldMk cId="1849687074" sldId="301"/>
            <ac:spMk id="3" creationId="{B7C84702-E681-E680-9299-C52494592C5F}"/>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575DA4-74D1-4741-87CB-2535BC5EC518}"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51B928B3-8032-4095-B95B-149E81851065}">
      <dgm:prSet custT="1"/>
      <dgm:spPr/>
      <dgm:t>
        <a:bodyPr/>
        <a:lstStyle/>
        <a:p>
          <a:pPr>
            <a:defRPr cap="all"/>
          </a:pPr>
          <a:r>
            <a:rPr lang="en-US" sz="1800" b="1" i="0" dirty="0">
              <a:latin typeface="Arial" panose="020B0604020202020204" pitchFamily="34" charset="0"/>
              <a:cs typeface="Arial" panose="020B0604020202020204" pitchFamily="34" charset="0"/>
            </a:rPr>
            <a:t>Study close-out visit </a:t>
          </a:r>
        </a:p>
      </dgm:t>
    </dgm:pt>
    <dgm:pt modelId="{1E0D801C-0C3C-47AB-84B0-1398B85F1F38}" type="parTrans" cxnId="{B174EBF8-966C-44B3-9270-86537C822A2C}">
      <dgm:prSet/>
      <dgm:spPr/>
      <dgm:t>
        <a:bodyPr/>
        <a:lstStyle/>
        <a:p>
          <a:endParaRPr lang="en-US"/>
        </a:p>
      </dgm:t>
    </dgm:pt>
    <dgm:pt modelId="{DA2CC51B-BAE2-4886-B03B-60096BF62FBB}" type="sibTrans" cxnId="{B174EBF8-966C-44B3-9270-86537C822A2C}">
      <dgm:prSet/>
      <dgm:spPr/>
      <dgm:t>
        <a:bodyPr/>
        <a:lstStyle/>
        <a:p>
          <a:endParaRPr lang="en-US"/>
        </a:p>
      </dgm:t>
    </dgm:pt>
    <dgm:pt modelId="{098E9156-1EED-4BB5-93CF-7422B43E04F2}">
      <dgm:prSet custT="1"/>
      <dgm:spPr/>
      <dgm:t>
        <a:bodyPr/>
        <a:lstStyle/>
        <a:p>
          <a:pPr>
            <a:defRPr cap="all"/>
          </a:pPr>
          <a:r>
            <a:rPr lang="en-US" sz="1800" b="1" i="0" dirty="0">
              <a:latin typeface="Arial" panose="020B0604020202020204" pitchFamily="34" charset="0"/>
              <a:cs typeface="Arial" panose="020B0604020202020204" pitchFamily="34" charset="0"/>
            </a:rPr>
            <a:t>Essential docs-verification </a:t>
          </a:r>
        </a:p>
      </dgm:t>
    </dgm:pt>
    <dgm:pt modelId="{B265FACC-8376-46BE-AC51-8F7B7C90C021}" type="parTrans" cxnId="{A3302BDD-8456-450A-A937-CCBD4696E589}">
      <dgm:prSet/>
      <dgm:spPr/>
      <dgm:t>
        <a:bodyPr/>
        <a:lstStyle/>
        <a:p>
          <a:endParaRPr lang="en-US"/>
        </a:p>
      </dgm:t>
    </dgm:pt>
    <dgm:pt modelId="{69F21150-AC39-438F-8B5D-FC7042E84F10}" type="sibTrans" cxnId="{A3302BDD-8456-450A-A937-CCBD4696E589}">
      <dgm:prSet/>
      <dgm:spPr/>
      <dgm:t>
        <a:bodyPr/>
        <a:lstStyle/>
        <a:p>
          <a:endParaRPr lang="en-US"/>
        </a:p>
      </dgm:t>
    </dgm:pt>
    <dgm:pt modelId="{E203DEFC-C3A0-4B7E-B610-9AB327A41F8B}">
      <dgm:prSet custT="1"/>
      <dgm:spPr/>
      <dgm:t>
        <a:bodyPr/>
        <a:lstStyle/>
        <a:p>
          <a:pPr>
            <a:defRPr cap="all"/>
          </a:pPr>
          <a:r>
            <a:rPr lang="en-US" sz="1800" b="1" i="0" dirty="0">
              <a:latin typeface="Arial" panose="020B0604020202020204" pitchFamily="34" charset="0"/>
              <a:cs typeface="Arial" panose="020B0604020202020204" pitchFamily="34" charset="0"/>
            </a:rPr>
            <a:t>Resolution of queries </a:t>
          </a:r>
        </a:p>
      </dgm:t>
    </dgm:pt>
    <dgm:pt modelId="{D6AB5B22-C42E-439C-B0C5-4DB757F7F526}" type="parTrans" cxnId="{86F0722D-8DB8-47E4-9816-11861F24024C}">
      <dgm:prSet/>
      <dgm:spPr/>
      <dgm:t>
        <a:bodyPr/>
        <a:lstStyle/>
        <a:p>
          <a:endParaRPr lang="en-US"/>
        </a:p>
      </dgm:t>
    </dgm:pt>
    <dgm:pt modelId="{9F8CCC8E-2157-4554-8719-E82A5523EDE8}" type="sibTrans" cxnId="{86F0722D-8DB8-47E4-9816-11861F24024C}">
      <dgm:prSet/>
      <dgm:spPr/>
      <dgm:t>
        <a:bodyPr/>
        <a:lstStyle/>
        <a:p>
          <a:endParaRPr lang="en-US"/>
        </a:p>
      </dgm:t>
    </dgm:pt>
    <dgm:pt modelId="{0C22703E-19A6-4C2B-92B4-B0348C6F7815}">
      <dgm:prSet custT="1"/>
      <dgm:spPr/>
      <dgm:t>
        <a:bodyPr/>
        <a:lstStyle/>
        <a:p>
          <a:pPr>
            <a:defRPr cap="all"/>
          </a:pPr>
          <a:r>
            <a:rPr lang="en-US" sz="1800" b="1" i="0" dirty="0">
              <a:latin typeface="Arial" panose="020B0604020202020204" pitchFamily="34" charset="0"/>
              <a:cs typeface="Arial" panose="020B0604020202020204" pitchFamily="34" charset="0"/>
            </a:rPr>
            <a:t>IP accountability </a:t>
          </a:r>
        </a:p>
      </dgm:t>
    </dgm:pt>
    <dgm:pt modelId="{2F0DE1CB-4F48-4969-84C8-8BF0CC06279F}" type="parTrans" cxnId="{5CDC9A8E-C20D-40B2-94F2-01177D82D628}">
      <dgm:prSet/>
      <dgm:spPr/>
      <dgm:t>
        <a:bodyPr/>
        <a:lstStyle/>
        <a:p>
          <a:endParaRPr lang="en-US"/>
        </a:p>
      </dgm:t>
    </dgm:pt>
    <dgm:pt modelId="{E631D343-6370-4CA8-84E3-D48A27E1BA71}" type="sibTrans" cxnId="{5CDC9A8E-C20D-40B2-94F2-01177D82D628}">
      <dgm:prSet/>
      <dgm:spPr/>
      <dgm:t>
        <a:bodyPr/>
        <a:lstStyle/>
        <a:p>
          <a:endParaRPr lang="en-US"/>
        </a:p>
      </dgm:t>
    </dgm:pt>
    <dgm:pt modelId="{89E0610F-1F07-4BE4-A447-FB3875B1339E}">
      <dgm:prSet custT="1"/>
      <dgm:spPr/>
      <dgm:t>
        <a:bodyPr/>
        <a:lstStyle/>
        <a:p>
          <a:pPr>
            <a:defRPr cap="all"/>
          </a:pPr>
          <a:r>
            <a:rPr lang="en-US" sz="1800" b="1" i="0" dirty="0">
              <a:latin typeface="Arial" panose="020B0604020202020204" pitchFamily="34" charset="0"/>
              <a:cs typeface="Arial" panose="020B0604020202020204" pitchFamily="34" charset="0"/>
            </a:rPr>
            <a:t>QA/QC </a:t>
          </a:r>
        </a:p>
      </dgm:t>
    </dgm:pt>
    <dgm:pt modelId="{54D115D8-D980-4C1A-B02B-5553966544C0}" type="parTrans" cxnId="{D428E789-CC3A-48E5-B1D0-F0E19D69B052}">
      <dgm:prSet/>
      <dgm:spPr/>
      <dgm:t>
        <a:bodyPr/>
        <a:lstStyle/>
        <a:p>
          <a:endParaRPr lang="en-US"/>
        </a:p>
      </dgm:t>
    </dgm:pt>
    <dgm:pt modelId="{A261E152-67A0-4005-A658-B79B813AFE43}" type="sibTrans" cxnId="{D428E789-CC3A-48E5-B1D0-F0E19D69B052}">
      <dgm:prSet/>
      <dgm:spPr/>
      <dgm:t>
        <a:bodyPr/>
        <a:lstStyle/>
        <a:p>
          <a:endParaRPr lang="en-US"/>
        </a:p>
      </dgm:t>
    </dgm:pt>
    <dgm:pt modelId="{24CE707B-6F4F-4D46-9F79-7B9A206FED8B}">
      <dgm:prSet custT="1"/>
      <dgm:spPr/>
      <dgm:t>
        <a:bodyPr/>
        <a:lstStyle/>
        <a:p>
          <a:pPr>
            <a:defRPr cap="all"/>
          </a:pPr>
          <a:r>
            <a:rPr lang="en-US" sz="1200" dirty="0">
              <a:latin typeface="Arial Black" panose="020B0A04020102020204" pitchFamily="34" charset="0"/>
            </a:rPr>
            <a:t>IRB closure submission- outcome letter to sponsor </a:t>
          </a:r>
        </a:p>
      </dgm:t>
    </dgm:pt>
    <dgm:pt modelId="{1E9DCC42-EA5A-433A-94CB-603905ADBA51}" type="parTrans" cxnId="{DB393303-4C87-4054-90E7-888686DD01E2}">
      <dgm:prSet/>
      <dgm:spPr/>
      <dgm:t>
        <a:bodyPr/>
        <a:lstStyle/>
        <a:p>
          <a:endParaRPr lang="en-US"/>
        </a:p>
      </dgm:t>
    </dgm:pt>
    <dgm:pt modelId="{5AE4D18D-2EEC-4BFD-94C3-88BE2F051A6A}" type="sibTrans" cxnId="{DB393303-4C87-4054-90E7-888686DD01E2}">
      <dgm:prSet/>
      <dgm:spPr/>
      <dgm:t>
        <a:bodyPr/>
        <a:lstStyle/>
        <a:p>
          <a:endParaRPr lang="en-US"/>
        </a:p>
      </dgm:t>
    </dgm:pt>
    <dgm:pt modelId="{D4A1574B-38D5-43E7-8C5F-C75DCDCEC7A1}">
      <dgm:prSet custT="1"/>
      <dgm:spPr/>
      <dgm:t>
        <a:bodyPr/>
        <a:lstStyle/>
        <a:p>
          <a:pPr>
            <a:defRPr cap="all"/>
          </a:pPr>
          <a:r>
            <a:rPr lang="en-US" sz="1200" dirty="0">
              <a:latin typeface="Arial Black" panose="020B0A04020102020204" pitchFamily="34" charset="0"/>
            </a:rPr>
            <a:t>Final report to clinicaltrials.gov if sponsor-investigator</a:t>
          </a:r>
        </a:p>
      </dgm:t>
    </dgm:pt>
    <dgm:pt modelId="{4DD12080-5BDC-47FA-9967-1E6B854045C7}" type="parTrans" cxnId="{280A0559-FDF6-4634-A702-FAD57196848E}">
      <dgm:prSet/>
      <dgm:spPr/>
      <dgm:t>
        <a:bodyPr/>
        <a:lstStyle/>
        <a:p>
          <a:endParaRPr lang="en-US"/>
        </a:p>
      </dgm:t>
    </dgm:pt>
    <dgm:pt modelId="{950E73A2-02BE-4B41-86C2-459692389CED}" type="sibTrans" cxnId="{280A0559-FDF6-4634-A702-FAD57196848E}">
      <dgm:prSet/>
      <dgm:spPr/>
      <dgm:t>
        <a:bodyPr/>
        <a:lstStyle/>
        <a:p>
          <a:endParaRPr lang="en-US"/>
        </a:p>
      </dgm:t>
    </dgm:pt>
    <dgm:pt modelId="{DBBA2A6B-A6D5-4AFC-BA82-DEEC33DFD044}" type="pres">
      <dgm:prSet presAssocID="{BD575DA4-74D1-4741-87CB-2535BC5EC518}" presName="root" presStyleCnt="0">
        <dgm:presLayoutVars>
          <dgm:dir/>
          <dgm:resizeHandles val="exact"/>
        </dgm:presLayoutVars>
      </dgm:prSet>
      <dgm:spPr/>
    </dgm:pt>
    <dgm:pt modelId="{F4A0ED14-B191-4685-BD2D-C0ABB95BE73B}" type="pres">
      <dgm:prSet presAssocID="{51B928B3-8032-4095-B95B-149E81851065}" presName="compNode" presStyleCnt="0"/>
      <dgm:spPr/>
    </dgm:pt>
    <dgm:pt modelId="{B4DF9003-39F3-4861-8FEF-632774F7BF8A}" type="pres">
      <dgm:prSet presAssocID="{51B928B3-8032-4095-B95B-149E81851065}" presName="iconBgRect" presStyleLbl="bgShp" presStyleIdx="0" presStyleCnt="7"/>
      <dgm:spPr/>
    </dgm:pt>
    <dgm:pt modelId="{C46129EC-18DE-4CE2-9001-63CD12C7EE3F}" type="pres">
      <dgm:prSet presAssocID="{51B928B3-8032-4095-B95B-149E81851065}"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aduation Cap"/>
        </a:ext>
      </dgm:extLst>
    </dgm:pt>
    <dgm:pt modelId="{B9B35D4B-249B-4D76-A505-4A661E002D33}" type="pres">
      <dgm:prSet presAssocID="{51B928B3-8032-4095-B95B-149E81851065}" presName="spaceRect" presStyleCnt="0"/>
      <dgm:spPr/>
    </dgm:pt>
    <dgm:pt modelId="{0F8FA9DB-F576-45C0-9252-DB7244955966}" type="pres">
      <dgm:prSet presAssocID="{51B928B3-8032-4095-B95B-149E81851065}" presName="textRect" presStyleLbl="revTx" presStyleIdx="0" presStyleCnt="7">
        <dgm:presLayoutVars>
          <dgm:chMax val="1"/>
          <dgm:chPref val="1"/>
        </dgm:presLayoutVars>
      </dgm:prSet>
      <dgm:spPr/>
    </dgm:pt>
    <dgm:pt modelId="{205E7694-4965-44EA-A64F-07CC4F7DEEA0}" type="pres">
      <dgm:prSet presAssocID="{DA2CC51B-BAE2-4886-B03B-60096BF62FBB}" presName="sibTrans" presStyleCnt="0"/>
      <dgm:spPr/>
    </dgm:pt>
    <dgm:pt modelId="{40E8B499-7A29-431B-888C-E753799F56A2}" type="pres">
      <dgm:prSet presAssocID="{098E9156-1EED-4BB5-93CF-7422B43E04F2}" presName="compNode" presStyleCnt="0"/>
      <dgm:spPr/>
    </dgm:pt>
    <dgm:pt modelId="{C7B6664E-D665-4C57-B964-224D2124A128}" type="pres">
      <dgm:prSet presAssocID="{098E9156-1EED-4BB5-93CF-7422B43E04F2}" presName="iconBgRect" presStyleLbl="bgShp" presStyleIdx="1" presStyleCnt="7"/>
      <dgm:spPr/>
    </dgm:pt>
    <dgm:pt modelId="{63B2B28C-7926-44B5-8B89-A54001FB573D}" type="pres">
      <dgm:prSet presAssocID="{098E9156-1EED-4BB5-93CF-7422B43E04F2}"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A92C7057-F66D-4A7C-9726-0C7BC32E05BE}" type="pres">
      <dgm:prSet presAssocID="{098E9156-1EED-4BB5-93CF-7422B43E04F2}" presName="spaceRect" presStyleCnt="0"/>
      <dgm:spPr/>
    </dgm:pt>
    <dgm:pt modelId="{E20FC39D-3AA0-488D-A93E-1B5D67C2FB4B}" type="pres">
      <dgm:prSet presAssocID="{098E9156-1EED-4BB5-93CF-7422B43E04F2}" presName="textRect" presStyleLbl="revTx" presStyleIdx="1" presStyleCnt="7">
        <dgm:presLayoutVars>
          <dgm:chMax val="1"/>
          <dgm:chPref val="1"/>
        </dgm:presLayoutVars>
      </dgm:prSet>
      <dgm:spPr/>
    </dgm:pt>
    <dgm:pt modelId="{BC75DEBD-34D0-4FD9-8225-18E2212E661C}" type="pres">
      <dgm:prSet presAssocID="{69F21150-AC39-438F-8B5D-FC7042E84F10}" presName="sibTrans" presStyleCnt="0"/>
      <dgm:spPr/>
    </dgm:pt>
    <dgm:pt modelId="{B921D6A0-E295-482D-A40C-9B3ED57B35E6}" type="pres">
      <dgm:prSet presAssocID="{E203DEFC-C3A0-4B7E-B610-9AB327A41F8B}" presName="compNode" presStyleCnt="0"/>
      <dgm:spPr/>
    </dgm:pt>
    <dgm:pt modelId="{F24D2842-B86C-4A18-ABB6-EE8007019CBF}" type="pres">
      <dgm:prSet presAssocID="{E203DEFC-C3A0-4B7E-B610-9AB327A41F8B}" presName="iconBgRect" presStyleLbl="bgShp" presStyleIdx="2" presStyleCnt="7"/>
      <dgm:spPr/>
    </dgm:pt>
    <dgm:pt modelId="{3E165FF1-F73D-4FF1-B99B-45A3913DC470}" type="pres">
      <dgm:prSet presAssocID="{E203DEFC-C3A0-4B7E-B610-9AB327A41F8B}"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lp"/>
        </a:ext>
      </dgm:extLst>
    </dgm:pt>
    <dgm:pt modelId="{30BFC107-4817-4AC6-8F9F-24A1A2215C8C}" type="pres">
      <dgm:prSet presAssocID="{E203DEFC-C3A0-4B7E-B610-9AB327A41F8B}" presName="spaceRect" presStyleCnt="0"/>
      <dgm:spPr/>
    </dgm:pt>
    <dgm:pt modelId="{4D9A60BB-A66C-4747-9D84-A41E373C31E3}" type="pres">
      <dgm:prSet presAssocID="{E203DEFC-C3A0-4B7E-B610-9AB327A41F8B}" presName="textRect" presStyleLbl="revTx" presStyleIdx="2" presStyleCnt="7">
        <dgm:presLayoutVars>
          <dgm:chMax val="1"/>
          <dgm:chPref val="1"/>
        </dgm:presLayoutVars>
      </dgm:prSet>
      <dgm:spPr/>
    </dgm:pt>
    <dgm:pt modelId="{9F1AB858-38FD-4808-9DE0-AFEF944D27E4}" type="pres">
      <dgm:prSet presAssocID="{9F8CCC8E-2157-4554-8719-E82A5523EDE8}" presName="sibTrans" presStyleCnt="0"/>
      <dgm:spPr/>
    </dgm:pt>
    <dgm:pt modelId="{61C03369-FCFF-44B2-87DE-E8FC34366D45}" type="pres">
      <dgm:prSet presAssocID="{0C22703E-19A6-4C2B-92B4-B0348C6F7815}" presName="compNode" presStyleCnt="0"/>
      <dgm:spPr/>
    </dgm:pt>
    <dgm:pt modelId="{39390FB7-27BA-4F69-81F5-4279AE0E4947}" type="pres">
      <dgm:prSet presAssocID="{0C22703E-19A6-4C2B-92B4-B0348C6F7815}" presName="iconBgRect" presStyleLbl="bgShp" presStyleIdx="3" presStyleCnt="7"/>
      <dgm:spPr/>
    </dgm:pt>
    <dgm:pt modelId="{B564157F-5DA1-4D20-9DAE-048697927FA0}" type="pres">
      <dgm:prSet presAssocID="{0C22703E-19A6-4C2B-92B4-B0348C6F7815}"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30D64307-A073-451D-A8B3-CE5C91C2E1F2}" type="pres">
      <dgm:prSet presAssocID="{0C22703E-19A6-4C2B-92B4-B0348C6F7815}" presName="spaceRect" presStyleCnt="0"/>
      <dgm:spPr/>
    </dgm:pt>
    <dgm:pt modelId="{542B3EF0-2B49-43CB-8F02-490EDB607808}" type="pres">
      <dgm:prSet presAssocID="{0C22703E-19A6-4C2B-92B4-B0348C6F7815}" presName="textRect" presStyleLbl="revTx" presStyleIdx="3" presStyleCnt="7" custScaleX="130283">
        <dgm:presLayoutVars>
          <dgm:chMax val="1"/>
          <dgm:chPref val="1"/>
        </dgm:presLayoutVars>
      </dgm:prSet>
      <dgm:spPr/>
    </dgm:pt>
    <dgm:pt modelId="{032D4208-3632-42EE-8DA7-A0B3A3671D88}" type="pres">
      <dgm:prSet presAssocID="{E631D343-6370-4CA8-84E3-D48A27E1BA71}" presName="sibTrans" presStyleCnt="0"/>
      <dgm:spPr/>
    </dgm:pt>
    <dgm:pt modelId="{78949B42-62D8-4728-B7C0-5DBA29B174A3}" type="pres">
      <dgm:prSet presAssocID="{89E0610F-1F07-4BE4-A447-FB3875B1339E}" presName="compNode" presStyleCnt="0"/>
      <dgm:spPr/>
    </dgm:pt>
    <dgm:pt modelId="{DDB5921B-3470-4389-87BB-5509F960AAB2}" type="pres">
      <dgm:prSet presAssocID="{89E0610F-1F07-4BE4-A447-FB3875B1339E}" presName="iconBgRect" presStyleLbl="bgShp" presStyleIdx="4" presStyleCnt="7"/>
      <dgm:spPr/>
    </dgm:pt>
    <dgm:pt modelId="{DC3B1F38-A0DD-4EED-ABBF-7A60D75D2FBB}" type="pres">
      <dgm:prSet presAssocID="{89E0610F-1F07-4BE4-A447-FB3875B1339E}"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
        </a:ext>
      </dgm:extLst>
    </dgm:pt>
    <dgm:pt modelId="{949C1EDA-B897-49E7-A389-9CDF88761E8B}" type="pres">
      <dgm:prSet presAssocID="{89E0610F-1F07-4BE4-A447-FB3875B1339E}" presName="spaceRect" presStyleCnt="0"/>
      <dgm:spPr/>
    </dgm:pt>
    <dgm:pt modelId="{05E690B7-8872-48F9-A660-CC4A5DF44F1C}" type="pres">
      <dgm:prSet presAssocID="{89E0610F-1F07-4BE4-A447-FB3875B1339E}" presName="textRect" presStyleLbl="revTx" presStyleIdx="4" presStyleCnt="7">
        <dgm:presLayoutVars>
          <dgm:chMax val="1"/>
          <dgm:chPref val="1"/>
        </dgm:presLayoutVars>
      </dgm:prSet>
      <dgm:spPr/>
    </dgm:pt>
    <dgm:pt modelId="{39761886-8BEA-4CB8-8D3F-F442E4A4D02E}" type="pres">
      <dgm:prSet presAssocID="{A261E152-67A0-4005-A658-B79B813AFE43}" presName="sibTrans" presStyleCnt="0"/>
      <dgm:spPr/>
    </dgm:pt>
    <dgm:pt modelId="{5E803BBD-62DC-4A92-91F2-C868AF449E18}" type="pres">
      <dgm:prSet presAssocID="{24CE707B-6F4F-4D46-9F79-7B9A206FED8B}" presName="compNode" presStyleCnt="0"/>
      <dgm:spPr/>
    </dgm:pt>
    <dgm:pt modelId="{E4B0A9A3-DE05-4323-86B7-33BC2A6937DE}" type="pres">
      <dgm:prSet presAssocID="{24CE707B-6F4F-4D46-9F79-7B9A206FED8B}" presName="iconBgRect" presStyleLbl="bgShp" presStyleIdx="5" presStyleCnt="7"/>
      <dgm:spPr/>
    </dgm:pt>
    <dgm:pt modelId="{F069D63E-A7E9-4F26-A2CB-9366D9FD8091}" type="pres">
      <dgm:prSet presAssocID="{24CE707B-6F4F-4D46-9F79-7B9A206FED8B}"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pen envelope"/>
        </a:ext>
      </dgm:extLst>
    </dgm:pt>
    <dgm:pt modelId="{E94A26F1-33E7-4708-8A94-EB79B3C4FD47}" type="pres">
      <dgm:prSet presAssocID="{24CE707B-6F4F-4D46-9F79-7B9A206FED8B}" presName="spaceRect" presStyleCnt="0"/>
      <dgm:spPr/>
    </dgm:pt>
    <dgm:pt modelId="{6C801470-84EA-413A-95B4-2FD3946A1F43}" type="pres">
      <dgm:prSet presAssocID="{24CE707B-6F4F-4D46-9F79-7B9A206FED8B}" presName="textRect" presStyleLbl="revTx" presStyleIdx="5" presStyleCnt="7">
        <dgm:presLayoutVars>
          <dgm:chMax val="1"/>
          <dgm:chPref val="1"/>
        </dgm:presLayoutVars>
      </dgm:prSet>
      <dgm:spPr/>
    </dgm:pt>
    <dgm:pt modelId="{E79FDED9-C908-47B2-AF7E-A798234F7190}" type="pres">
      <dgm:prSet presAssocID="{5AE4D18D-2EEC-4BFD-94C3-88BE2F051A6A}" presName="sibTrans" presStyleCnt="0"/>
      <dgm:spPr/>
    </dgm:pt>
    <dgm:pt modelId="{7B576094-0BD0-4D0E-9692-AF6AF4535B1C}" type="pres">
      <dgm:prSet presAssocID="{D4A1574B-38D5-43E7-8C5F-C75DCDCEC7A1}" presName="compNode" presStyleCnt="0"/>
      <dgm:spPr/>
    </dgm:pt>
    <dgm:pt modelId="{AAB06F8F-5874-482A-BB5E-C9A18811F08E}" type="pres">
      <dgm:prSet presAssocID="{D4A1574B-38D5-43E7-8C5F-C75DCDCEC7A1}" presName="iconBgRect" presStyleLbl="bgShp" presStyleIdx="6" presStyleCnt="7"/>
      <dgm:spPr/>
    </dgm:pt>
    <dgm:pt modelId="{DC2A0F5E-D3BD-400B-9F5F-C33B02B18A2E}" type="pres">
      <dgm:prSet presAssocID="{D4A1574B-38D5-43E7-8C5F-C75DCDCEC7A1}"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Marker"/>
        </a:ext>
      </dgm:extLst>
    </dgm:pt>
    <dgm:pt modelId="{2695D44D-077E-46A5-B63E-D152A899A77C}" type="pres">
      <dgm:prSet presAssocID="{D4A1574B-38D5-43E7-8C5F-C75DCDCEC7A1}" presName="spaceRect" presStyleCnt="0"/>
      <dgm:spPr/>
    </dgm:pt>
    <dgm:pt modelId="{A5F265CA-0DA6-4539-96AB-46D3F6670952}" type="pres">
      <dgm:prSet presAssocID="{D4A1574B-38D5-43E7-8C5F-C75DCDCEC7A1}" presName="textRect" presStyleLbl="revTx" presStyleIdx="6" presStyleCnt="7" custScaleX="136769">
        <dgm:presLayoutVars>
          <dgm:chMax val="1"/>
          <dgm:chPref val="1"/>
        </dgm:presLayoutVars>
      </dgm:prSet>
      <dgm:spPr/>
    </dgm:pt>
  </dgm:ptLst>
  <dgm:cxnLst>
    <dgm:cxn modelId="{DB393303-4C87-4054-90E7-888686DD01E2}" srcId="{BD575DA4-74D1-4741-87CB-2535BC5EC518}" destId="{24CE707B-6F4F-4D46-9F79-7B9A206FED8B}" srcOrd="5" destOrd="0" parTransId="{1E9DCC42-EA5A-433A-94CB-603905ADBA51}" sibTransId="{5AE4D18D-2EEC-4BFD-94C3-88BE2F051A6A}"/>
    <dgm:cxn modelId="{99530E0F-75C8-4DBA-A426-0E7BC170D2FA}" type="presOf" srcId="{098E9156-1EED-4BB5-93CF-7422B43E04F2}" destId="{E20FC39D-3AA0-488D-A93E-1B5D67C2FB4B}" srcOrd="0" destOrd="0" presId="urn:microsoft.com/office/officeart/2018/5/layout/IconCircleLabelList"/>
    <dgm:cxn modelId="{21AA9B2A-36CA-4FC6-86CA-3446B3364DE8}" type="presOf" srcId="{24CE707B-6F4F-4D46-9F79-7B9A206FED8B}" destId="{6C801470-84EA-413A-95B4-2FD3946A1F43}" srcOrd="0" destOrd="0" presId="urn:microsoft.com/office/officeart/2018/5/layout/IconCircleLabelList"/>
    <dgm:cxn modelId="{86F0722D-8DB8-47E4-9816-11861F24024C}" srcId="{BD575DA4-74D1-4741-87CB-2535BC5EC518}" destId="{E203DEFC-C3A0-4B7E-B610-9AB327A41F8B}" srcOrd="2" destOrd="0" parTransId="{D6AB5B22-C42E-439C-B0C5-4DB757F7F526}" sibTransId="{9F8CCC8E-2157-4554-8719-E82A5523EDE8}"/>
    <dgm:cxn modelId="{CC449841-01CD-4970-A7BF-78FA5B6FEDC6}" type="presOf" srcId="{89E0610F-1F07-4BE4-A447-FB3875B1339E}" destId="{05E690B7-8872-48F9-A660-CC4A5DF44F1C}" srcOrd="0" destOrd="0" presId="urn:microsoft.com/office/officeart/2018/5/layout/IconCircleLabelList"/>
    <dgm:cxn modelId="{B786EE68-25A4-44AE-A2F4-7FBBE28C90FD}" type="presOf" srcId="{E203DEFC-C3A0-4B7E-B610-9AB327A41F8B}" destId="{4D9A60BB-A66C-4747-9D84-A41E373C31E3}" srcOrd="0" destOrd="0" presId="urn:microsoft.com/office/officeart/2018/5/layout/IconCircleLabelList"/>
    <dgm:cxn modelId="{B1047755-528D-4F49-AD21-995BCD8B1F8C}" type="presOf" srcId="{D4A1574B-38D5-43E7-8C5F-C75DCDCEC7A1}" destId="{A5F265CA-0DA6-4539-96AB-46D3F6670952}" srcOrd="0" destOrd="0" presId="urn:microsoft.com/office/officeart/2018/5/layout/IconCircleLabelList"/>
    <dgm:cxn modelId="{280A0559-FDF6-4634-A702-FAD57196848E}" srcId="{BD575DA4-74D1-4741-87CB-2535BC5EC518}" destId="{D4A1574B-38D5-43E7-8C5F-C75DCDCEC7A1}" srcOrd="6" destOrd="0" parTransId="{4DD12080-5BDC-47FA-9967-1E6B854045C7}" sibTransId="{950E73A2-02BE-4B41-86C2-459692389CED}"/>
    <dgm:cxn modelId="{D428E789-CC3A-48E5-B1D0-F0E19D69B052}" srcId="{BD575DA4-74D1-4741-87CB-2535BC5EC518}" destId="{89E0610F-1F07-4BE4-A447-FB3875B1339E}" srcOrd="4" destOrd="0" parTransId="{54D115D8-D980-4C1A-B02B-5553966544C0}" sibTransId="{A261E152-67A0-4005-A658-B79B813AFE43}"/>
    <dgm:cxn modelId="{5CDC9A8E-C20D-40B2-94F2-01177D82D628}" srcId="{BD575DA4-74D1-4741-87CB-2535BC5EC518}" destId="{0C22703E-19A6-4C2B-92B4-B0348C6F7815}" srcOrd="3" destOrd="0" parTransId="{2F0DE1CB-4F48-4969-84C8-8BF0CC06279F}" sibTransId="{E631D343-6370-4CA8-84E3-D48A27E1BA71}"/>
    <dgm:cxn modelId="{5E17D79E-BBA3-4494-9F2C-536EE49FF3CE}" type="presOf" srcId="{BD575DA4-74D1-4741-87CB-2535BC5EC518}" destId="{DBBA2A6B-A6D5-4AFC-BA82-DEEC33DFD044}" srcOrd="0" destOrd="0" presId="urn:microsoft.com/office/officeart/2018/5/layout/IconCircleLabelList"/>
    <dgm:cxn modelId="{A3302BDD-8456-450A-A937-CCBD4696E589}" srcId="{BD575DA4-74D1-4741-87CB-2535BC5EC518}" destId="{098E9156-1EED-4BB5-93CF-7422B43E04F2}" srcOrd="1" destOrd="0" parTransId="{B265FACC-8376-46BE-AC51-8F7B7C90C021}" sibTransId="{69F21150-AC39-438F-8B5D-FC7042E84F10}"/>
    <dgm:cxn modelId="{0DE97BE0-AC19-4C09-B002-5D4AEBDE1BD8}" type="presOf" srcId="{0C22703E-19A6-4C2B-92B4-B0348C6F7815}" destId="{542B3EF0-2B49-43CB-8F02-490EDB607808}" srcOrd="0" destOrd="0" presId="urn:microsoft.com/office/officeart/2018/5/layout/IconCircleLabelList"/>
    <dgm:cxn modelId="{B174EBF8-966C-44B3-9270-86537C822A2C}" srcId="{BD575DA4-74D1-4741-87CB-2535BC5EC518}" destId="{51B928B3-8032-4095-B95B-149E81851065}" srcOrd="0" destOrd="0" parTransId="{1E0D801C-0C3C-47AB-84B0-1398B85F1F38}" sibTransId="{DA2CC51B-BAE2-4886-B03B-60096BF62FBB}"/>
    <dgm:cxn modelId="{4B9BA2FB-E88C-403E-926F-1CE741BD3D52}" type="presOf" srcId="{51B928B3-8032-4095-B95B-149E81851065}" destId="{0F8FA9DB-F576-45C0-9252-DB7244955966}" srcOrd="0" destOrd="0" presId="urn:microsoft.com/office/officeart/2018/5/layout/IconCircleLabelList"/>
    <dgm:cxn modelId="{D14B80F9-2B4A-4C1C-8BB6-BEBF8AE5718D}" type="presParOf" srcId="{DBBA2A6B-A6D5-4AFC-BA82-DEEC33DFD044}" destId="{F4A0ED14-B191-4685-BD2D-C0ABB95BE73B}" srcOrd="0" destOrd="0" presId="urn:microsoft.com/office/officeart/2018/5/layout/IconCircleLabelList"/>
    <dgm:cxn modelId="{F28DC636-0A79-4FA5-ABE5-938A253F8936}" type="presParOf" srcId="{F4A0ED14-B191-4685-BD2D-C0ABB95BE73B}" destId="{B4DF9003-39F3-4861-8FEF-632774F7BF8A}" srcOrd="0" destOrd="0" presId="urn:microsoft.com/office/officeart/2018/5/layout/IconCircleLabelList"/>
    <dgm:cxn modelId="{6AD8014F-D9C2-4E43-9AFF-784CE9A4E82C}" type="presParOf" srcId="{F4A0ED14-B191-4685-BD2D-C0ABB95BE73B}" destId="{C46129EC-18DE-4CE2-9001-63CD12C7EE3F}" srcOrd="1" destOrd="0" presId="urn:microsoft.com/office/officeart/2018/5/layout/IconCircleLabelList"/>
    <dgm:cxn modelId="{494D45EA-4E75-4DFB-B4A4-2A0623B9BB6B}" type="presParOf" srcId="{F4A0ED14-B191-4685-BD2D-C0ABB95BE73B}" destId="{B9B35D4B-249B-4D76-A505-4A661E002D33}" srcOrd="2" destOrd="0" presId="urn:microsoft.com/office/officeart/2018/5/layout/IconCircleLabelList"/>
    <dgm:cxn modelId="{1AAEBE3A-D7CB-4199-88C9-8A4DC261561B}" type="presParOf" srcId="{F4A0ED14-B191-4685-BD2D-C0ABB95BE73B}" destId="{0F8FA9DB-F576-45C0-9252-DB7244955966}" srcOrd="3" destOrd="0" presId="urn:microsoft.com/office/officeart/2018/5/layout/IconCircleLabelList"/>
    <dgm:cxn modelId="{9376F918-03D4-42AF-A47C-074D2B73825C}" type="presParOf" srcId="{DBBA2A6B-A6D5-4AFC-BA82-DEEC33DFD044}" destId="{205E7694-4965-44EA-A64F-07CC4F7DEEA0}" srcOrd="1" destOrd="0" presId="urn:microsoft.com/office/officeart/2018/5/layout/IconCircleLabelList"/>
    <dgm:cxn modelId="{25F805E9-B13E-4B3E-9924-EAD9F85FC450}" type="presParOf" srcId="{DBBA2A6B-A6D5-4AFC-BA82-DEEC33DFD044}" destId="{40E8B499-7A29-431B-888C-E753799F56A2}" srcOrd="2" destOrd="0" presId="urn:microsoft.com/office/officeart/2018/5/layout/IconCircleLabelList"/>
    <dgm:cxn modelId="{58834EA8-2DD2-4DD5-93CB-94A6D99DCBAE}" type="presParOf" srcId="{40E8B499-7A29-431B-888C-E753799F56A2}" destId="{C7B6664E-D665-4C57-B964-224D2124A128}" srcOrd="0" destOrd="0" presId="urn:microsoft.com/office/officeart/2018/5/layout/IconCircleLabelList"/>
    <dgm:cxn modelId="{C464E8ED-A969-4438-AF30-3B4CA844930B}" type="presParOf" srcId="{40E8B499-7A29-431B-888C-E753799F56A2}" destId="{63B2B28C-7926-44B5-8B89-A54001FB573D}" srcOrd="1" destOrd="0" presId="urn:microsoft.com/office/officeart/2018/5/layout/IconCircleLabelList"/>
    <dgm:cxn modelId="{7E863F2D-C074-414E-9E23-E9DE32E18A2D}" type="presParOf" srcId="{40E8B499-7A29-431B-888C-E753799F56A2}" destId="{A92C7057-F66D-4A7C-9726-0C7BC32E05BE}" srcOrd="2" destOrd="0" presId="urn:microsoft.com/office/officeart/2018/5/layout/IconCircleLabelList"/>
    <dgm:cxn modelId="{90DDA747-AB02-4AB9-A122-0EB2248A8322}" type="presParOf" srcId="{40E8B499-7A29-431B-888C-E753799F56A2}" destId="{E20FC39D-3AA0-488D-A93E-1B5D67C2FB4B}" srcOrd="3" destOrd="0" presId="urn:microsoft.com/office/officeart/2018/5/layout/IconCircleLabelList"/>
    <dgm:cxn modelId="{6B5FA9E5-79DD-4127-A243-2147BBA89F70}" type="presParOf" srcId="{DBBA2A6B-A6D5-4AFC-BA82-DEEC33DFD044}" destId="{BC75DEBD-34D0-4FD9-8225-18E2212E661C}" srcOrd="3" destOrd="0" presId="urn:microsoft.com/office/officeart/2018/5/layout/IconCircleLabelList"/>
    <dgm:cxn modelId="{E30E1F44-832A-4336-A6AA-C75D5C375737}" type="presParOf" srcId="{DBBA2A6B-A6D5-4AFC-BA82-DEEC33DFD044}" destId="{B921D6A0-E295-482D-A40C-9B3ED57B35E6}" srcOrd="4" destOrd="0" presId="urn:microsoft.com/office/officeart/2018/5/layout/IconCircleLabelList"/>
    <dgm:cxn modelId="{29959F8B-F378-4464-8C66-E5638BB0AAA6}" type="presParOf" srcId="{B921D6A0-E295-482D-A40C-9B3ED57B35E6}" destId="{F24D2842-B86C-4A18-ABB6-EE8007019CBF}" srcOrd="0" destOrd="0" presId="urn:microsoft.com/office/officeart/2018/5/layout/IconCircleLabelList"/>
    <dgm:cxn modelId="{800D8F02-446F-41C7-9ED2-E7CBF12BB929}" type="presParOf" srcId="{B921D6A0-E295-482D-A40C-9B3ED57B35E6}" destId="{3E165FF1-F73D-4FF1-B99B-45A3913DC470}" srcOrd="1" destOrd="0" presId="urn:microsoft.com/office/officeart/2018/5/layout/IconCircleLabelList"/>
    <dgm:cxn modelId="{9E4B36CE-F79D-4DF0-866B-0BA4B3BDA500}" type="presParOf" srcId="{B921D6A0-E295-482D-A40C-9B3ED57B35E6}" destId="{30BFC107-4817-4AC6-8F9F-24A1A2215C8C}" srcOrd="2" destOrd="0" presId="urn:microsoft.com/office/officeart/2018/5/layout/IconCircleLabelList"/>
    <dgm:cxn modelId="{5FB64B81-E49C-4E54-80CC-AE8CC236318D}" type="presParOf" srcId="{B921D6A0-E295-482D-A40C-9B3ED57B35E6}" destId="{4D9A60BB-A66C-4747-9D84-A41E373C31E3}" srcOrd="3" destOrd="0" presId="urn:microsoft.com/office/officeart/2018/5/layout/IconCircleLabelList"/>
    <dgm:cxn modelId="{CBFA9951-0115-4CAC-B16E-FEB1B19F914E}" type="presParOf" srcId="{DBBA2A6B-A6D5-4AFC-BA82-DEEC33DFD044}" destId="{9F1AB858-38FD-4808-9DE0-AFEF944D27E4}" srcOrd="5" destOrd="0" presId="urn:microsoft.com/office/officeart/2018/5/layout/IconCircleLabelList"/>
    <dgm:cxn modelId="{B36A30DD-0D84-47B6-8109-32DE30AD370E}" type="presParOf" srcId="{DBBA2A6B-A6D5-4AFC-BA82-DEEC33DFD044}" destId="{61C03369-FCFF-44B2-87DE-E8FC34366D45}" srcOrd="6" destOrd="0" presId="urn:microsoft.com/office/officeart/2018/5/layout/IconCircleLabelList"/>
    <dgm:cxn modelId="{99B5A30A-9CF0-47E6-9AB3-01FBDEA5388A}" type="presParOf" srcId="{61C03369-FCFF-44B2-87DE-E8FC34366D45}" destId="{39390FB7-27BA-4F69-81F5-4279AE0E4947}" srcOrd="0" destOrd="0" presId="urn:microsoft.com/office/officeart/2018/5/layout/IconCircleLabelList"/>
    <dgm:cxn modelId="{7EEAE7DB-62C6-4BA1-81D8-A563CE92EF1B}" type="presParOf" srcId="{61C03369-FCFF-44B2-87DE-E8FC34366D45}" destId="{B564157F-5DA1-4D20-9DAE-048697927FA0}" srcOrd="1" destOrd="0" presId="urn:microsoft.com/office/officeart/2018/5/layout/IconCircleLabelList"/>
    <dgm:cxn modelId="{407454E3-A9D4-4221-8CD8-36D2B7A78586}" type="presParOf" srcId="{61C03369-FCFF-44B2-87DE-E8FC34366D45}" destId="{30D64307-A073-451D-A8B3-CE5C91C2E1F2}" srcOrd="2" destOrd="0" presId="urn:microsoft.com/office/officeart/2018/5/layout/IconCircleLabelList"/>
    <dgm:cxn modelId="{526C1D94-3D5C-4435-B60F-25729427B286}" type="presParOf" srcId="{61C03369-FCFF-44B2-87DE-E8FC34366D45}" destId="{542B3EF0-2B49-43CB-8F02-490EDB607808}" srcOrd="3" destOrd="0" presId="urn:microsoft.com/office/officeart/2018/5/layout/IconCircleLabelList"/>
    <dgm:cxn modelId="{55060FDD-AD1A-4DE0-B5FF-AB1D42DE9DF8}" type="presParOf" srcId="{DBBA2A6B-A6D5-4AFC-BA82-DEEC33DFD044}" destId="{032D4208-3632-42EE-8DA7-A0B3A3671D88}" srcOrd="7" destOrd="0" presId="urn:microsoft.com/office/officeart/2018/5/layout/IconCircleLabelList"/>
    <dgm:cxn modelId="{70807B6C-0E5B-47F2-8F28-EAB9ACDA68D3}" type="presParOf" srcId="{DBBA2A6B-A6D5-4AFC-BA82-DEEC33DFD044}" destId="{78949B42-62D8-4728-B7C0-5DBA29B174A3}" srcOrd="8" destOrd="0" presId="urn:microsoft.com/office/officeart/2018/5/layout/IconCircleLabelList"/>
    <dgm:cxn modelId="{49996DCC-CB76-4C3C-9BCC-2555D84032B6}" type="presParOf" srcId="{78949B42-62D8-4728-B7C0-5DBA29B174A3}" destId="{DDB5921B-3470-4389-87BB-5509F960AAB2}" srcOrd="0" destOrd="0" presId="urn:microsoft.com/office/officeart/2018/5/layout/IconCircleLabelList"/>
    <dgm:cxn modelId="{6610561A-A0A0-4A31-AE94-1302BEB4F043}" type="presParOf" srcId="{78949B42-62D8-4728-B7C0-5DBA29B174A3}" destId="{DC3B1F38-A0DD-4EED-ABBF-7A60D75D2FBB}" srcOrd="1" destOrd="0" presId="urn:microsoft.com/office/officeart/2018/5/layout/IconCircleLabelList"/>
    <dgm:cxn modelId="{B23E0A80-8833-422B-A0B7-24187B40BA99}" type="presParOf" srcId="{78949B42-62D8-4728-B7C0-5DBA29B174A3}" destId="{949C1EDA-B897-49E7-A389-9CDF88761E8B}" srcOrd="2" destOrd="0" presId="urn:microsoft.com/office/officeart/2018/5/layout/IconCircleLabelList"/>
    <dgm:cxn modelId="{0F640D7D-ADEE-4A3F-B5DE-F9912098B4F3}" type="presParOf" srcId="{78949B42-62D8-4728-B7C0-5DBA29B174A3}" destId="{05E690B7-8872-48F9-A660-CC4A5DF44F1C}" srcOrd="3" destOrd="0" presId="urn:microsoft.com/office/officeart/2018/5/layout/IconCircleLabelList"/>
    <dgm:cxn modelId="{FA922B58-4D11-4A78-8106-91C8FA954C14}" type="presParOf" srcId="{DBBA2A6B-A6D5-4AFC-BA82-DEEC33DFD044}" destId="{39761886-8BEA-4CB8-8D3F-F442E4A4D02E}" srcOrd="9" destOrd="0" presId="urn:microsoft.com/office/officeart/2018/5/layout/IconCircleLabelList"/>
    <dgm:cxn modelId="{7BC6D848-0823-41D4-B642-9D385531FAE3}" type="presParOf" srcId="{DBBA2A6B-A6D5-4AFC-BA82-DEEC33DFD044}" destId="{5E803BBD-62DC-4A92-91F2-C868AF449E18}" srcOrd="10" destOrd="0" presId="urn:microsoft.com/office/officeart/2018/5/layout/IconCircleLabelList"/>
    <dgm:cxn modelId="{48E1EB1A-9D2F-4560-9BDE-A14921A11C32}" type="presParOf" srcId="{5E803BBD-62DC-4A92-91F2-C868AF449E18}" destId="{E4B0A9A3-DE05-4323-86B7-33BC2A6937DE}" srcOrd="0" destOrd="0" presId="urn:microsoft.com/office/officeart/2018/5/layout/IconCircleLabelList"/>
    <dgm:cxn modelId="{780A12A3-543D-4CE7-A4F0-6A2D9D37131A}" type="presParOf" srcId="{5E803BBD-62DC-4A92-91F2-C868AF449E18}" destId="{F069D63E-A7E9-4F26-A2CB-9366D9FD8091}" srcOrd="1" destOrd="0" presId="urn:microsoft.com/office/officeart/2018/5/layout/IconCircleLabelList"/>
    <dgm:cxn modelId="{818A2A30-7C19-48EE-9A57-70A436D441D5}" type="presParOf" srcId="{5E803BBD-62DC-4A92-91F2-C868AF449E18}" destId="{E94A26F1-33E7-4708-8A94-EB79B3C4FD47}" srcOrd="2" destOrd="0" presId="urn:microsoft.com/office/officeart/2018/5/layout/IconCircleLabelList"/>
    <dgm:cxn modelId="{4F767895-ADCC-4724-ACDB-E9D0A62B0843}" type="presParOf" srcId="{5E803BBD-62DC-4A92-91F2-C868AF449E18}" destId="{6C801470-84EA-413A-95B4-2FD3946A1F43}" srcOrd="3" destOrd="0" presId="urn:microsoft.com/office/officeart/2018/5/layout/IconCircleLabelList"/>
    <dgm:cxn modelId="{725D1506-25B9-44CF-8707-BC68BA1191F3}" type="presParOf" srcId="{DBBA2A6B-A6D5-4AFC-BA82-DEEC33DFD044}" destId="{E79FDED9-C908-47B2-AF7E-A798234F7190}" srcOrd="11" destOrd="0" presId="urn:microsoft.com/office/officeart/2018/5/layout/IconCircleLabelList"/>
    <dgm:cxn modelId="{AA7BC321-F155-443F-BE64-9196E91D2261}" type="presParOf" srcId="{DBBA2A6B-A6D5-4AFC-BA82-DEEC33DFD044}" destId="{7B576094-0BD0-4D0E-9692-AF6AF4535B1C}" srcOrd="12" destOrd="0" presId="urn:microsoft.com/office/officeart/2018/5/layout/IconCircleLabelList"/>
    <dgm:cxn modelId="{E9BA452E-5A52-4AAC-B15B-37DE57F0F9FA}" type="presParOf" srcId="{7B576094-0BD0-4D0E-9692-AF6AF4535B1C}" destId="{AAB06F8F-5874-482A-BB5E-C9A18811F08E}" srcOrd="0" destOrd="0" presId="urn:microsoft.com/office/officeart/2018/5/layout/IconCircleLabelList"/>
    <dgm:cxn modelId="{C2B676BD-A522-4FAF-A626-42002D714F46}" type="presParOf" srcId="{7B576094-0BD0-4D0E-9692-AF6AF4535B1C}" destId="{DC2A0F5E-D3BD-400B-9F5F-C33B02B18A2E}" srcOrd="1" destOrd="0" presId="urn:microsoft.com/office/officeart/2018/5/layout/IconCircleLabelList"/>
    <dgm:cxn modelId="{FDEE6B56-D65D-4309-B308-C361789FCF03}" type="presParOf" srcId="{7B576094-0BD0-4D0E-9692-AF6AF4535B1C}" destId="{2695D44D-077E-46A5-B63E-D152A899A77C}" srcOrd="2" destOrd="0" presId="urn:microsoft.com/office/officeart/2018/5/layout/IconCircleLabelList"/>
    <dgm:cxn modelId="{80354E4D-05C3-4E99-A0A5-DCF272A4B234}" type="presParOf" srcId="{7B576094-0BD0-4D0E-9692-AF6AF4535B1C}" destId="{A5F265CA-0DA6-4539-96AB-46D3F667095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F9003-39F3-4861-8FEF-632774F7BF8A}">
      <dsp:nvSpPr>
        <dsp:cNvPr id="0" name=""/>
        <dsp:cNvSpPr/>
      </dsp:nvSpPr>
      <dsp:spPr>
        <a:xfrm>
          <a:off x="522840" y="678"/>
          <a:ext cx="1052964" cy="1052964"/>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6129EC-18DE-4CE2-9001-63CD12C7EE3F}">
      <dsp:nvSpPr>
        <dsp:cNvPr id="0" name=""/>
        <dsp:cNvSpPr/>
      </dsp:nvSpPr>
      <dsp:spPr>
        <a:xfrm>
          <a:off x="747242" y="225081"/>
          <a:ext cx="604160" cy="6041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8FA9DB-F576-45C0-9252-DB7244955966}">
      <dsp:nvSpPr>
        <dsp:cNvPr id="0" name=""/>
        <dsp:cNvSpPr/>
      </dsp:nvSpPr>
      <dsp:spPr>
        <a:xfrm>
          <a:off x="186236" y="1381616"/>
          <a:ext cx="1726171" cy="75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i="0" kern="1200" dirty="0">
              <a:latin typeface="Arial" panose="020B0604020202020204" pitchFamily="34" charset="0"/>
              <a:cs typeface="Arial" panose="020B0604020202020204" pitchFamily="34" charset="0"/>
            </a:rPr>
            <a:t>Study close-out visit </a:t>
          </a:r>
        </a:p>
      </dsp:txBody>
      <dsp:txXfrm>
        <a:off x="186236" y="1381616"/>
        <a:ext cx="1726171" cy="755200"/>
      </dsp:txXfrm>
    </dsp:sp>
    <dsp:sp modelId="{C7B6664E-D665-4C57-B964-224D2124A128}">
      <dsp:nvSpPr>
        <dsp:cNvPr id="0" name=""/>
        <dsp:cNvSpPr/>
      </dsp:nvSpPr>
      <dsp:spPr>
        <a:xfrm>
          <a:off x="2551092" y="678"/>
          <a:ext cx="1052964" cy="1052964"/>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B2B28C-7926-44B5-8B89-A54001FB573D}">
      <dsp:nvSpPr>
        <dsp:cNvPr id="0" name=""/>
        <dsp:cNvSpPr/>
      </dsp:nvSpPr>
      <dsp:spPr>
        <a:xfrm>
          <a:off x="2775494" y="225081"/>
          <a:ext cx="604160" cy="6041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20FC39D-3AA0-488D-A93E-1B5D67C2FB4B}">
      <dsp:nvSpPr>
        <dsp:cNvPr id="0" name=""/>
        <dsp:cNvSpPr/>
      </dsp:nvSpPr>
      <dsp:spPr>
        <a:xfrm>
          <a:off x="2214488" y="1381616"/>
          <a:ext cx="1726171" cy="75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i="0" kern="1200" dirty="0">
              <a:latin typeface="Arial" panose="020B0604020202020204" pitchFamily="34" charset="0"/>
              <a:cs typeface="Arial" panose="020B0604020202020204" pitchFamily="34" charset="0"/>
            </a:rPr>
            <a:t>Essential docs-verification </a:t>
          </a:r>
        </a:p>
      </dsp:txBody>
      <dsp:txXfrm>
        <a:off x="2214488" y="1381616"/>
        <a:ext cx="1726171" cy="755200"/>
      </dsp:txXfrm>
    </dsp:sp>
    <dsp:sp modelId="{F24D2842-B86C-4A18-ABB6-EE8007019CBF}">
      <dsp:nvSpPr>
        <dsp:cNvPr id="0" name=""/>
        <dsp:cNvSpPr/>
      </dsp:nvSpPr>
      <dsp:spPr>
        <a:xfrm>
          <a:off x="4579344" y="678"/>
          <a:ext cx="1052964" cy="105296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165FF1-F73D-4FF1-B99B-45A3913DC470}">
      <dsp:nvSpPr>
        <dsp:cNvPr id="0" name=""/>
        <dsp:cNvSpPr/>
      </dsp:nvSpPr>
      <dsp:spPr>
        <a:xfrm>
          <a:off x="4803746" y="225081"/>
          <a:ext cx="604160" cy="6041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D9A60BB-A66C-4747-9D84-A41E373C31E3}">
      <dsp:nvSpPr>
        <dsp:cNvPr id="0" name=""/>
        <dsp:cNvSpPr/>
      </dsp:nvSpPr>
      <dsp:spPr>
        <a:xfrm>
          <a:off x="4242740" y="1381616"/>
          <a:ext cx="1726171" cy="75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i="0" kern="1200" dirty="0">
              <a:latin typeface="Arial" panose="020B0604020202020204" pitchFamily="34" charset="0"/>
              <a:cs typeface="Arial" panose="020B0604020202020204" pitchFamily="34" charset="0"/>
            </a:rPr>
            <a:t>Resolution of queries </a:t>
          </a:r>
        </a:p>
      </dsp:txBody>
      <dsp:txXfrm>
        <a:off x="4242740" y="1381616"/>
        <a:ext cx="1726171" cy="755200"/>
      </dsp:txXfrm>
    </dsp:sp>
    <dsp:sp modelId="{39390FB7-27BA-4F69-81F5-4279AE0E4947}">
      <dsp:nvSpPr>
        <dsp:cNvPr id="0" name=""/>
        <dsp:cNvSpPr/>
      </dsp:nvSpPr>
      <dsp:spPr>
        <a:xfrm>
          <a:off x="6868964" y="678"/>
          <a:ext cx="1052964" cy="1052964"/>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64157F-5DA1-4D20-9DAE-048697927FA0}">
      <dsp:nvSpPr>
        <dsp:cNvPr id="0" name=""/>
        <dsp:cNvSpPr/>
      </dsp:nvSpPr>
      <dsp:spPr>
        <a:xfrm>
          <a:off x="7093366" y="225081"/>
          <a:ext cx="604160" cy="6041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42B3EF0-2B49-43CB-8F02-490EDB607808}">
      <dsp:nvSpPr>
        <dsp:cNvPr id="0" name=""/>
        <dsp:cNvSpPr/>
      </dsp:nvSpPr>
      <dsp:spPr>
        <a:xfrm>
          <a:off x="6270992" y="1381616"/>
          <a:ext cx="2248908" cy="75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i="0" kern="1200" dirty="0">
              <a:latin typeface="Arial" panose="020B0604020202020204" pitchFamily="34" charset="0"/>
              <a:cs typeface="Arial" panose="020B0604020202020204" pitchFamily="34" charset="0"/>
            </a:rPr>
            <a:t>IP accountability </a:t>
          </a:r>
        </a:p>
      </dsp:txBody>
      <dsp:txXfrm>
        <a:off x="6270992" y="1381616"/>
        <a:ext cx="2248908" cy="755200"/>
      </dsp:txXfrm>
    </dsp:sp>
    <dsp:sp modelId="{DDB5921B-3470-4389-87BB-5509F960AAB2}">
      <dsp:nvSpPr>
        <dsp:cNvPr id="0" name=""/>
        <dsp:cNvSpPr/>
      </dsp:nvSpPr>
      <dsp:spPr>
        <a:xfrm>
          <a:off x="9158584" y="678"/>
          <a:ext cx="1052964" cy="1052964"/>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3B1F38-A0DD-4EED-ABBF-7A60D75D2FBB}">
      <dsp:nvSpPr>
        <dsp:cNvPr id="0" name=""/>
        <dsp:cNvSpPr/>
      </dsp:nvSpPr>
      <dsp:spPr>
        <a:xfrm>
          <a:off x="9382987" y="225081"/>
          <a:ext cx="604160" cy="60416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5E690B7-8872-48F9-A660-CC4A5DF44F1C}">
      <dsp:nvSpPr>
        <dsp:cNvPr id="0" name=""/>
        <dsp:cNvSpPr/>
      </dsp:nvSpPr>
      <dsp:spPr>
        <a:xfrm>
          <a:off x="8821981" y="1381616"/>
          <a:ext cx="1726171" cy="75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i="0" kern="1200" dirty="0">
              <a:latin typeface="Arial" panose="020B0604020202020204" pitchFamily="34" charset="0"/>
              <a:cs typeface="Arial" panose="020B0604020202020204" pitchFamily="34" charset="0"/>
            </a:rPr>
            <a:t>QA/QC </a:t>
          </a:r>
        </a:p>
      </dsp:txBody>
      <dsp:txXfrm>
        <a:off x="8821981" y="1381616"/>
        <a:ext cx="1726171" cy="755200"/>
      </dsp:txXfrm>
    </dsp:sp>
    <dsp:sp modelId="{E4B0A9A3-DE05-4323-86B7-33BC2A6937DE}">
      <dsp:nvSpPr>
        <dsp:cNvPr id="0" name=""/>
        <dsp:cNvSpPr/>
      </dsp:nvSpPr>
      <dsp:spPr>
        <a:xfrm>
          <a:off x="3509238" y="2568359"/>
          <a:ext cx="1052964" cy="1052964"/>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69D63E-A7E9-4F26-A2CB-9366D9FD8091}">
      <dsp:nvSpPr>
        <dsp:cNvPr id="0" name=""/>
        <dsp:cNvSpPr/>
      </dsp:nvSpPr>
      <dsp:spPr>
        <a:xfrm>
          <a:off x="3733640" y="2792761"/>
          <a:ext cx="604160" cy="60416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C801470-84EA-413A-95B4-2FD3946A1F43}">
      <dsp:nvSpPr>
        <dsp:cNvPr id="0" name=""/>
        <dsp:cNvSpPr/>
      </dsp:nvSpPr>
      <dsp:spPr>
        <a:xfrm>
          <a:off x="3172635" y="3949296"/>
          <a:ext cx="1726171" cy="75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latin typeface="Arial Black" panose="020B0A04020102020204" pitchFamily="34" charset="0"/>
            </a:rPr>
            <a:t>IRB closure submission- outcome letter to sponsor </a:t>
          </a:r>
        </a:p>
      </dsp:txBody>
      <dsp:txXfrm>
        <a:off x="3172635" y="3949296"/>
        <a:ext cx="1726171" cy="755200"/>
      </dsp:txXfrm>
    </dsp:sp>
    <dsp:sp modelId="{AAB06F8F-5874-482A-BB5E-C9A18811F08E}">
      <dsp:nvSpPr>
        <dsp:cNvPr id="0" name=""/>
        <dsp:cNvSpPr/>
      </dsp:nvSpPr>
      <dsp:spPr>
        <a:xfrm>
          <a:off x="5854838" y="2568359"/>
          <a:ext cx="1052964" cy="1052964"/>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2A0F5E-D3BD-400B-9F5F-C33B02B18A2E}">
      <dsp:nvSpPr>
        <dsp:cNvPr id="0" name=""/>
        <dsp:cNvSpPr/>
      </dsp:nvSpPr>
      <dsp:spPr>
        <a:xfrm>
          <a:off x="6079240" y="2792761"/>
          <a:ext cx="604160" cy="604160"/>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5F265CA-0DA6-4539-96AB-46D3F6670952}">
      <dsp:nvSpPr>
        <dsp:cNvPr id="0" name=""/>
        <dsp:cNvSpPr/>
      </dsp:nvSpPr>
      <dsp:spPr>
        <a:xfrm>
          <a:off x="5200886" y="3949296"/>
          <a:ext cx="2360868" cy="75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latin typeface="Arial Black" panose="020B0A04020102020204" pitchFamily="34" charset="0"/>
            </a:rPr>
            <a:t>Final report to clinicaltrials.gov if sponsor-investigator</a:t>
          </a:r>
        </a:p>
      </dsp:txBody>
      <dsp:txXfrm>
        <a:off x="5200886" y="3949296"/>
        <a:ext cx="2360868" cy="7552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7:28:47.027"/>
    </inkml:context>
    <inkml:brush xml:id="br0">
      <inkml:brushProperty name="width" value="0.2" units="cm"/>
      <inkml:brushProperty name="height" value="0.2" units="cm"/>
      <inkml:brushProperty name="color" value="#E71224"/>
    </inkml:brush>
  </inkml:definitions>
  <inkml:trace contextRef="#ctx0" brushRef="#br0">8211 340 24575,'-1209'-58'0,"107"1"0,908 55 0,-547-23 0,-980-61 0,-438 89 0,1964-1 0,-246 34 0,205-2 0,229-33 0,1 0 0,0 1 0,0 0 0,0 1 0,0-1 0,0 1 0,1 0 0,-1 0 0,1 1 0,-1 0 0,1 0 0,1 0 0,-1 0 0,0 1 0,1 0 0,-6 8 0,-1 5 0,1 1 0,1 0 0,-13 34 0,1 0 0,13-37 0,2 0 0,0 0 0,1 0 0,0 1 0,1-1 0,1 1 0,-1 27 0,4-35 0,0-1 0,1 1 0,0-1 0,1 0 0,0 1 0,0-1 0,1 0 0,0 0 0,0 0 0,0-1 0,1 1 0,1-1 0,-1 0 0,1 0 0,1 0 0,-1 0 0,8 6 0,26 22 0,1-2 0,2-2 0,1-2 0,1-2 0,1-2 0,72 29 0,301 86 0,-368-126 0,637 142 38,9-51-817,-572-88 369,1304 141-1217,-707-85 1193,736 70 434,10-65 0,-363-94 0,-1-43 0,-183 7 0,-746 44-6,656-36-155,-12-40-81,-801 81 236,220-38-93,-200 31 144,0 0 0,-1-3 1,-1-1-1,38-21 0,-61 29 138,-1-1 0,1 0 1,-1-1-1,-1 0 0,0-1 0,18-20 1,-25 26-120,-1 0 0,1 0 0,-1 0 0,0-1 1,0 1-1,0-1 0,-1 1 0,1-1 0,-1 0 0,0 0 1,0 1-1,0-1 0,0 0 0,-1 0 0,0 0 0,1 0 1,-2 0-1,1 0 0,0 0 0,-1 0 0,0 0 0,1 0 1,-2 0-1,1 1 0,0-1 0,-4-5 0,-1-2-14,-1 2 0,0-1 0,0 1 0,-1 0 0,-1 1 0,1 0 0,-1 0-1,-1 1 1,-13-9 0,-15-6-57,-51-22 0,-52-13-45,-285-75 0,334 107-89,-1386-316-2940,-22 91 112,-929-24 660,1909 249 3210,-258 27 5086,747-1-12462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7:44:03.788"/>
    </inkml:context>
    <inkml:brush xml:id="br0">
      <inkml:brushProperty name="width" value="0.2" units="cm"/>
      <inkml:brushProperty name="height" value="0.2" units="cm"/>
      <inkml:brushProperty name="color" value="#E71224"/>
    </inkml:brush>
  </inkml:definitions>
  <inkml:trace contextRef="#ctx0" brushRef="#br0">11027 76 24575,'-3146'0'0,"2501"-19"0,-35 0 0,-1677 20 0,1621-20 0,52-1 0,-467 44 0,1023-17 0,-76 2 0,-315 54 0,329-28 0,87-19 0,1 5 0,-127 44 0,221-62 0,-1 0 0,1 1 0,0 0 0,0 1 0,0 0 0,0 0 0,1 1 0,0-1 0,0 2 0,1-1 0,0 1 0,0 0 0,0 0 0,1 1 0,0-1 0,-8 18 0,7-9 0,1 1 0,0-1 0,1 2 0,1-1 0,1 0 0,0 0 0,2 36 0,0-39 0,1 1 0,0-1 0,1 1 0,1-1 0,0 0 0,1 0 0,1 0 0,7 17 0,-7-22 0,1 1 0,0-1 0,1 0 0,0 0 0,0-1 0,1 0 0,0 0 0,0-1 0,1 0 0,0 0 0,15 8 0,18 7 0,1-3 0,47 15 0,-50-19 0,3-1 0,0-2 0,0-1 0,52 5 0,137 3 0,-154-15 0,677 38-191,786 67-367,-1300-83 556,963 93-20,670 1-1477,3-56 1,774-61 1498,-1539-6 0,-1037 3 48,573-10-289,-443-1-87,225-43-1,-409 50 358,190-43-89,-188 40 233,-1-1 0,0 0-1,-1-2 1,0-1-1,0 0 1,33-26-1,-47 31-81,0-1-1,-1 0 1,0 0-1,0 0 0,-1-1 1,0 0-1,0 0 0,-1 0 1,0-1-1,0 0 1,-1 1-1,0-1 0,-1 0 1,0-1-1,0 1 0,-1 0 1,0 0-1,-1-1 1,0 1-1,-1-14 0,-1 7 39,0 0 0,-1 0 0,0 1-1,-2-1 1,0 1 0,0 0 0,-2 0-1,1 1 1,-2 0 0,0 0 0,-12-16-1,4 12-128,-1 1 0,0 0 0,-1 2 0,-1 0 0,0 1 0,-41-23 0,19 16 0,-2 2 0,-74-24 0,-346-69 0,-7 34 0,466 77 0,-479-59 0,-817 4 0,556 61-1365,688-5-5461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7:46:56.952"/>
    </inkml:context>
    <inkml:brush xml:id="br0">
      <inkml:brushProperty name="width" value="0.2" units="cm"/>
      <inkml:brushProperty name="height" value="0.2" units="cm"/>
      <inkml:brushProperty name="color" value="#E71224"/>
    </inkml:brush>
  </inkml:definitions>
  <inkml:trace contextRef="#ctx0" brushRef="#br0">16170 1 24575,'-1083'29'-451,"7"35"-72,951-56 514,-679 54 9,-663 31 0,-829-84-1076,1336-13 711,549 2 251,-496 5 2253,-556 92-1740,1437-93-399,-520 91 0,277-39 0,-396 56 0,-408 81 0,897-154 0,-121 28 0,131-29 0,-172 15 0,-38 6 0,203-24 0,-293 74 0,299-50 0,-302 149 0,393-170 0,33-17 0,0 2 0,-45 31 0,78-45 0,0 0 0,0 1 0,1 0 0,0 0 0,1 1 0,-1 0 0,2 0 0,-1 1 0,2 0 0,-1 1 0,1-1 0,1 1 0,-6 16 0,9-18 0,0 0 0,1-1 0,1 1 0,-1 0 0,1 0 0,1 0 0,0-1 0,0 1 0,0 0 0,1-1 0,1 1 0,-1-1 0,1 1 0,7 11 0,2 5 0,2-1 0,1 0 0,22 27 0,53 54 0,180 160 0,-221-220 0,27 25 0,3-4 0,2-4 0,3-3 0,3-4 0,2-4 0,141 59 0,-34-39-468,379 82-1,241-10-1287,-812-142 1748,657 94-2238,106-4 906,91-3-1004,89-1 863,4453 278-4014,-2370-234 4990,18-91 234,-1672-66 271,3673-251 0,-26-189 0,-3970 349 0,-189 12 131,-185 12 395,-176 14-62,-163 10 863,-295 59-1182,-6 3 345,-1-2 0,0-2-1,0-1 1,-1-2 0,39-21-1,-73 33-356,0 1 0,-1 0 0,1-1 0,0 1 0,-1-1 0,0 0-1,1 0 1,-1 0 0,0 0 0,0 0 0,0 0 0,0-1-1,0 1 1,-1-1 0,1 1 0,-1-1 0,0 0 0,0 1 0,0-1-1,0 0 1,0 0 0,0 0 0,-1 0 0,1 0 0,-1 0-1,0 0 1,0 0 0,0 0 0,0 0 0,-1 0 0,1 0-1,-2-4 1,-3-4 702,-1-1 0,0 0 0,0 1 0,-1 0 0,-1 1-1,-10-12 1,-7-11-411,4 4-393,-2 1 0,-1 2 1,-1 0-1,-1 1 0,-1 2 1,-1 1-1,-34-20 0,-232-115-81,293 156 50,-295-132-979,-450-137-1,-349-19-1872,321 120 1564,-129 2-1109,-108 2 650,-2385-277-2913,1416 268 3920,-3596 148 0,1025 412 1382,3978-325 141,115-15-203,114-15 958,109-13-442,80-9 2457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7:47:49.274"/>
    </inkml:context>
    <inkml:brush xml:id="br0">
      <inkml:brushProperty name="width" value="0.2" units="cm"/>
      <inkml:brushProperty name="height" value="0.2" units="cm"/>
      <inkml:brushProperty name="color" value="#E71224"/>
    </inkml:brush>
  </inkml:definitions>
  <inkml:trace contextRef="#ctx0" brushRef="#br0">1 0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7:47:49.274"/>
    </inkml:context>
    <inkml:brush xml:id="br0">
      <inkml:brushProperty name="width" value="0.2" units="cm"/>
      <inkml:brushProperty name="height" value="0.2" units="cm"/>
      <inkml:brushProperty name="color" value="#E71224"/>
    </inkml:brush>
  </inkml:definitions>
  <inkml:trace contextRef="#ctx0" brushRef="#br0">1 0 24575,'0'0'-8191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22T13:30:10.445"/>
    </inkml:context>
    <inkml:brush xml:id="br0">
      <inkml:brushProperty name="width" value="0.2" units="cm"/>
      <inkml:brushProperty name="height" value="0.2" units="cm"/>
      <inkml:brushProperty name="color" value="#E71224"/>
    </inkml:brush>
  </inkml:definitions>
  <inkml:trace contextRef="#ctx0" brushRef="#br0">4978 0 24575,'-272'75'0,"-160"37"0,-806 101 0,906-162 0,-329 56 0,-16 55 0,216-41 0,193-69 0,-162 41 0,420-90 0,1 0 0,-1 1 0,1 1 0,0-1 0,0 1 0,1 1 0,0 0 0,0 0 0,0 1 0,1-1 0,0 2 0,0-1 0,0 1 0,1 0 0,0 0 0,-8 17 0,2 1 0,1 1 0,1 0 0,1 1 0,-8 44 0,16-66 0,-1 0 0,1 0 0,0 0 0,1 0 0,-1 0 0,1 0 0,0 1 0,1-1 0,-1 0 0,1 0 0,0 0 0,1 0 0,0 0 0,0-1 0,0 1 0,0 0 0,1-1 0,0 0 0,0 1 0,0-1 0,1 0 0,0-1 0,0 1 0,0-1 0,1 1 0,5 3 0,15 13 0,1-1 0,1-1 0,1-1 0,1-2 0,0 0 0,1-2 0,0-2 0,1-1 0,45 11 0,26-1 0,173 15 0,578 15-469,5-32-101,1860-13 570,-1493-9 0,-104 5-1081,1689-10 258,293-214 823,-2760 179-202,732-108 125,-1037 142 184,-30 1 1508,-53 0-1140,-1 3 0,-51 0 0,4 1-425,-586-66-258,312 27-710,318 38 889,-1222-125-1703,-12 38 400,-1342 36-2621,2002 50 3531,-3509-2 7079,2427 10-4801,1664-2-2276,0-1 0,-61-11 1,70 5-6407</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7:54:09.051"/>
    </inkml:context>
    <inkml:brush xml:id="br0">
      <inkml:brushProperty name="width" value="0.2" units="cm"/>
      <inkml:brushProperty name="height" value="0.2" units="cm"/>
      <inkml:brushProperty name="color" value="#E71224"/>
    </inkml:brush>
  </inkml:definitions>
  <inkml:trace contextRef="#ctx0" brushRef="#br0">10791 9 24575,'-6'5'0,"1"0"0,-1-1 0,0 0 0,-1 0 0,1 0 0,-1-1 0,0 0 0,1-1 0,-1 1 0,-10 1 0,-78 10 0,69-12 0,-808 50 3,-4-46-356,609-7 105,-4251-1-1267,2320 143 1515,1985-120-12,-638 67-231,2-35 52,765-52 232,7-1 163,-58 9 0,94-9-156,0 1 0,0-1 0,0 1 0,0-1 0,0 1 0,0 0 0,0 0 0,0 0 0,1 1 0,-1-1 0,0 0 0,1 1 0,-1 0 0,1 0 0,0 0 0,-1 0 0,1 0 0,0 0 0,0 1 0,1-1 0,-1 0 0,0 1 0,1 0 0,0-1 0,-1 1 0,1 0 0,0 0 0,0 0 0,1 0 0,-1 0 0,0 0 0,1 0 0,0 0 0,0 0-1,0 5 1,1 0-20,1-1-1,0 1 1,0 0-1,0-1 0,1 0 1,0 1-1,1-1 0,0 0 1,0-1-1,0 1 0,1-1 1,0 1-1,7 6 0,10 7-27,1 0 0,1-2 0,0 0 0,2-2 0,38 20 0,153 55 0,-214-89 0,261 87 0,93-2-407,116 2-1221,119 2 675,93-4-1295,2072 128-1982,12-159 2574,-2720-56 1690,515-10 1438,-383-1-869,193-38-1,701-230 1822,-792 195-2112,258-71-401,330-98 594,-859 249-424,78-22 1021,137-60 0,-219 83-1007,0-1 0,0 0 0,-1 0 1,0-1-1,0 0 0,0 0 0,-1-1 0,11-10 0,-16 14-80,0 1 0,0-1-1,-1 1 1,1 0 0,0-1 0,-1 1-1,1-1 1,-1 0 0,1 1 0,-1-1-1,0 1 1,0-1 0,1 0 0,-1 1-1,0-1 1,-1 1 0,1-1 0,0 0-1,-1-2 1,0 1 0,-1 0 0,0 0 0,1 0 0,-1 0 0,0 0 0,0 1 0,-1-1 0,1 1 0,-1-1 0,1 1 0,-1 0 0,-4-3 1,-28-16 257,0 2 1,-1 2-1,-1 1 1,-59-17-1,-182-52-365,-3 12 1,-4 12-1,-317-26 0,-894 27-247,631 67-1693,542-6-3161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1T18:03:35.242"/>
    </inkml:context>
    <inkml:brush xml:id="br0">
      <inkml:brushProperty name="width" value="0.2" units="cm"/>
      <inkml:brushProperty name="height" value="0.2" units="cm"/>
      <inkml:brushProperty name="color" value="#E71224"/>
    </inkml:brush>
  </inkml:definitions>
  <inkml:trace contextRef="#ctx0" brushRef="#br0">6911 523 24575,'-8'-6'0,"1"1"0,-1 0 0,0 0 0,0 0 0,-1 1 0,0 1 0,-12-4 0,-6-4 0,-420-137 0,285 100 0,41 11 0,-2 5 0,-1 6 0,-157-14 0,78 25 0,-626-33 0,62-2 0,644 40 0,-951-7 0,604 37 0,-468 83 0,482-9 0,372-70 0,1 4 0,1 4 0,-101 55 0,162-75 0,1 1 0,1 1 0,0 1 0,0 1 0,2 1 0,0 0 0,-23 30 0,30-33 0,0 0 0,1 0 0,1 1 0,0 0 0,1 1 0,0 0 0,1 0 0,1 0 0,1 1 0,0 0 0,-1 21 0,5-30 0,1-1 0,0 0 0,0 1 0,0-1 0,1 0 0,1 0 0,-1 0 0,1 0 0,0 0 0,1 0 0,-1-1 0,1 0 0,0 0 0,1 0 0,0 0 0,0 0 0,0-1 0,0 0 0,9 5 0,15 13 0,1-2 0,55 29 0,-53-33 0,254 140-84,6-12 1,376 128-1,531 51-2615,30-122-407,376-66 2080,1-112 368,-1524-25 786,197-10 731,-250 8-402,0-2 0,1-1 0,-2-1-1,1-2 1,-1 0 0,52-27 0,-64 26-293,0 0 1,-1-2-1,-1 0 0,0 0 0,0-2 1,-1 0-1,-1 0 0,-1-1 1,0 0-1,0-1 0,-2 0 0,14-32 1,-8 11 119,-2-1 0,-1 0-1,-2-1 1,9-78 0,-14 77-284,-1 0 0,-3 0 0,-1-1 0,-1 1 0,-3 0 0,-9-42 0,8 66 0,-1 0 0,-1 1 0,-1-1 0,0 1 0,-1 1 0,0-1 0,-1 2 0,-1-1 0,0 1 0,-19-16 0,-10-6 0,-2 2 0,-45-29 0,52 39 0,-1 2 0,-1 1 0,0 2 0,-1 1 0,-1 2 0,-1 2 0,0 2 0,0 1 0,-1 3 0,-49-4 0,-4 6-1365,5 4-5461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F9BAFD-2147-4F11-8D29-8B1CFE560F19}" type="datetimeFigureOut">
              <a:rPr lang="en-US" smtClean="0"/>
              <a:t>8/20/2024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4CCADA-217F-4E62-86BD-0B64A941AA52}" type="slidenum">
              <a:rPr lang="en-US" smtClean="0"/>
              <a:t>‹#›</a:t>
            </a:fld>
            <a:endParaRPr lang="en-US"/>
          </a:p>
        </p:txBody>
      </p:sp>
    </p:spTree>
    <p:extLst>
      <p:ext uri="{BB962C8B-B14F-4D97-AF65-F5344CB8AC3E}">
        <p14:creationId xmlns:p14="http://schemas.microsoft.com/office/powerpoint/2010/main" val="246503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E06E5C-D968-44C5-8802-692CAA14A4AF}"/>
              </a:ext>
            </a:extLst>
          </p:cNvPr>
          <p:cNvSpPr>
            <a:spLocks noGrp="1" noRot="1" noChangeAspect="1"/>
          </p:cNvSpPr>
          <p:nvPr>
            <p:ph type="sldImg"/>
          </p:nvPr>
        </p:nvSpPr>
        <p:spPr>
          <a:xfrm>
            <a:off x="398463" y="701675"/>
            <a:ext cx="61531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4756CF33-CBBC-471C-A0B9-CEC97F641BA5}"/>
              </a:ext>
            </a:extLst>
          </p:cNvPr>
          <p:cNvSpPr txBox="1">
            <a:spLocks noGrp="1"/>
          </p:cNvSpPr>
          <p:nvPr>
            <p:ph type="body" sz="quarter" idx="1"/>
          </p:nvPr>
        </p:nvSpPr>
        <p:spPr/>
        <p:txBody>
          <a:bodyPr/>
          <a:lstStyle/>
          <a:p>
            <a:r>
              <a:rPr lang="en-US" dirty="0"/>
              <a:t>The first part of our session we will briefly discuss some terms that you might see on your </a:t>
            </a:r>
            <a:r>
              <a:rPr lang="en-US"/>
              <a:t>certification exam.  </a:t>
            </a:r>
          </a:p>
        </p:txBody>
      </p:sp>
    </p:spTree>
    <p:extLst>
      <p:ext uri="{BB962C8B-B14F-4D97-AF65-F5344CB8AC3E}">
        <p14:creationId xmlns:p14="http://schemas.microsoft.com/office/powerpoint/2010/main" val="3618097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Clinical Research Associate or Monitor comes for a study close-out visit, the following will occur.  Any questions regarding data will be answered and closed.  There will be an essential documents verification.  Remember Derita did an entire session on Essential documents.  There will be an investigational product inventory and then the monitor will determine how the remaining product will be handled or disposed.  Your regulatory binder will be view and any files that you have.  The monitor will go over what needs to be done after that monitor leaves. </a:t>
            </a:r>
          </a:p>
        </p:txBody>
      </p:sp>
      <p:sp>
        <p:nvSpPr>
          <p:cNvPr id="4" name="Slide Number Placeholder 3"/>
          <p:cNvSpPr>
            <a:spLocks noGrp="1"/>
          </p:cNvSpPr>
          <p:nvPr>
            <p:ph type="sldNum" sz="quarter" idx="5"/>
          </p:nvPr>
        </p:nvSpPr>
        <p:spPr/>
        <p:txBody>
          <a:bodyPr/>
          <a:lstStyle/>
          <a:p>
            <a:fld id="{7A4CCADA-217F-4E62-86BD-0B64A941AA52}" type="slidenum">
              <a:rPr lang="en-US" smtClean="0"/>
              <a:t>11</a:t>
            </a:fld>
            <a:endParaRPr lang="en-US"/>
          </a:p>
        </p:txBody>
      </p:sp>
    </p:spTree>
    <p:extLst>
      <p:ext uri="{BB962C8B-B14F-4D97-AF65-F5344CB8AC3E}">
        <p14:creationId xmlns:p14="http://schemas.microsoft.com/office/powerpoint/2010/main" val="2494186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dive into the data query and resolution closure.  The Clinical research coordinator should have already completed any data query or resolution but sometimes there is not time.  If such if the case, the monitor will verify and close-out all of the questions at this visit. </a:t>
            </a:r>
          </a:p>
        </p:txBody>
      </p:sp>
      <p:sp>
        <p:nvSpPr>
          <p:cNvPr id="4" name="Slide Number Placeholder 3"/>
          <p:cNvSpPr>
            <a:spLocks noGrp="1"/>
          </p:cNvSpPr>
          <p:nvPr>
            <p:ph type="sldNum" sz="quarter" idx="5"/>
          </p:nvPr>
        </p:nvSpPr>
        <p:spPr/>
        <p:txBody>
          <a:bodyPr/>
          <a:lstStyle/>
          <a:p>
            <a:fld id="{7A4CCADA-217F-4E62-86BD-0B64A941AA52}" type="slidenum">
              <a:rPr lang="en-US" smtClean="0"/>
              <a:t>12</a:t>
            </a:fld>
            <a:endParaRPr lang="en-US"/>
          </a:p>
        </p:txBody>
      </p:sp>
    </p:spTree>
    <p:extLst>
      <p:ext uri="{BB962C8B-B14F-4D97-AF65-F5344CB8AC3E}">
        <p14:creationId xmlns:p14="http://schemas.microsoft.com/office/powerpoint/2010/main" val="3193029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p:txBody>
      </p:sp>
      <p:sp>
        <p:nvSpPr>
          <p:cNvPr id="4" name="Slide Number Placeholder 3"/>
          <p:cNvSpPr>
            <a:spLocks noGrp="1"/>
          </p:cNvSpPr>
          <p:nvPr>
            <p:ph type="sldNum" sz="quarter" idx="5"/>
          </p:nvPr>
        </p:nvSpPr>
        <p:spPr/>
        <p:txBody>
          <a:bodyPr/>
          <a:lstStyle/>
          <a:p>
            <a:fld id="{7A4CCADA-217F-4E62-86BD-0B64A941AA52}" type="slidenum">
              <a:rPr lang="en-US" smtClean="0"/>
              <a:t>13</a:t>
            </a:fld>
            <a:endParaRPr lang="en-US"/>
          </a:p>
        </p:txBody>
      </p:sp>
    </p:spTree>
    <p:extLst>
      <p:ext uri="{BB962C8B-B14F-4D97-AF65-F5344CB8AC3E}">
        <p14:creationId xmlns:p14="http://schemas.microsoft.com/office/powerpoint/2010/main" val="3043842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will the monitor do regarding the investigators’ study file and administrative items.</a:t>
            </a:r>
          </a:p>
          <a:p>
            <a:endParaRPr lang="en-US" dirty="0"/>
          </a:p>
          <a:p>
            <a:r>
              <a:rPr lang="en-US" dirty="0"/>
              <a:t>Read the slide. </a:t>
            </a:r>
          </a:p>
        </p:txBody>
      </p:sp>
      <p:sp>
        <p:nvSpPr>
          <p:cNvPr id="4" name="Slide Number Placeholder 3"/>
          <p:cNvSpPr>
            <a:spLocks noGrp="1"/>
          </p:cNvSpPr>
          <p:nvPr>
            <p:ph type="sldNum" sz="quarter" idx="5"/>
          </p:nvPr>
        </p:nvSpPr>
        <p:spPr/>
        <p:txBody>
          <a:bodyPr/>
          <a:lstStyle/>
          <a:p>
            <a:fld id="{7A4CCADA-217F-4E62-86BD-0B64A941AA52}" type="slidenum">
              <a:rPr lang="en-US" smtClean="0"/>
              <a:t>14</a:t>
            </a:fld>
            <a:endParaRPr lang="en-US"/>
          </a:p>
        </p:txBody>
      </p:sp>
    </p:spTree>
    <p:extLst>
      <p:ext uri="{BB962C8B-B14F-4D97-AF65-F5344CB8AC3E}">
        <p14:creationId xmlns:p14="http://schemas.microsoft.com/office/powerpoint/2010/main" val="2138938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go over the responsibilities of the site after the monitor’s closure visit.  </a:t>
            </a:r>
          </a:p>
          <a:p>
            <a:endParaRPr lang="en-US" dirty="0"/>
          </a:p>
          <a:p>
            <a:r>
              <a:rPr lang="en-US" dirty="0"/>
              <a:t>Read the slide. </a:t>
            </a:r>
          </a:p>
        </p:txBody>
      </p:sp>
      <p:sp>
        <p:nvSpPr>
          <p:cNvPr id="4" name="Slide Number Placeholder 3"/>
          <p:cNvSpPr>
            <a:spLocks noGrp="1"/>
          </p:cNvSpPr>
          <p:nvPr>
            <p:ph type="sldNum" sz="quarter" idx="5"/>
          </p:nvPr>
        </p:nvSpPr>
        <p:spPr/>
        <p:txBody>
          <a:bodyPr/>
          <a:lstStyle/>
          <a:p>
            <a:fld id="{7A4CCADA-217F-4E62-86BD-0B64A941AA52}" type="slidenum">
              <a:rPr lang="en-US" smtClean="0"/>
              <a:t>15</a:t>
            </a:fld>
            <a:endParaRPr lang="en-US"/>
          </a:p>
        </p:txBody>
      </p:sp>
    </p:spTree>
    <p:extLst>
      <p:ext uri="{BB962C8B-B14F-4D97-AF65-F5344CB8AC3E}">
        <p14:creationId xmlns:p14="http://schemas.microsoft.com/office/powerpoint/2010/main" val="3223850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 reports. Let’s look at what the regulations say.  </a:t>
            </a:r>
          </a:p>
          <a:p>
            <a:endParaRPr lang="en-US" dirty="0"/>
          </a:p>
          <a:p>
            <a:r>
              <a:rPr lang="en-US" dirty="0"/>
              <a:t>A review.  Remember that 21 FDA 312 are the investigative drug regulations and 21 CFR 812 are the device regulations.  </a:t>
            </a:r>
          </a:p>
          <a:p>
            <a:endParaRPr lang="en-US" dirty="0"/>
          </a:p>
          <a:p>
            <a:r>
              <a:rPr lang="en-US" dirty="0"/>
              <a:t>Read the slide. </a:t>
            </a:r>
          </a:p>
          <a:p>
            <a:endParaRPr lang="en-US" dirty="0"/>
          </a:p>
        </p:txBody>
      </p:sp>
      <p:sp>
        <p:nvSpPr>
          <p:cNvPr id="4" name="Slide Number Placeholder 3"/>
          <p:cNvSpPr>
            <a:spLocks noGrp="1"/>
          </p:cNvSpPr>
          <p:nvPr>
            <p:ph type="sldNum" sz="quarter" idx="5"/>
          </p:nvPr>
        </p:nvSpPr>
        <p:spPr/>
        <p:txBody>
          <a:bodyPr/>
          <a:lstStyle/>
          <a:p>
            <a:fld id="{7A4CCADA-217F-4E62-86BD-0B64A941AA52}" type="slidenum">
              <a:rPr lang="en-US" smtClean="0"/>
              <a:t>16</a:t>
            </a:fld>
            <a:endParaRPr lang="en-US"/>
          </a:p>
        </p:txBody>
      </p:sp>
    </p:spTree>
    <p:extLst>
      <p:ext uri="{BB962C8B-B14F-4D97-AF65-F5344CB8AC3E}">
        <p14:creationId xmlns:p14="http://schemas.microsoft.com/office/powerpoint/2010/main" val="1230332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review the handout that is in your study guide to look at the main differences between OHRP, FDA and ICH GCP</a:t>
            </a:r>
          </a:p>
        </p:txBody>
      </p:sp>
      <p:sp>
        <p:nvSpPr>
          <p:cNvPr id="4" name="Slide Number Placeholder 3"/>
          <p:cNvSpPr>
            <a:spLocks noGrp="1"/>
          </p:cNvSpPr>
          <p:nvPr>
            <p:ph type="sldNum" sz="quarter" idx="5"/>
          </p:nvPr>
        </p:nvSpPr>
        <p:spPr/>
        <p:txBody>
          <a:bodyPr/>
          <a:lstStyle/>
          <a:p>
            <a:fld id="{7A4CCADA-217F-4E62-86BD-0B64A941AA52}" type="slidenum">
              <a:rPr lang="en-US" smtClean="0"/>
              <a:t>25</a:t>
            </a:fld>
            <a:endParaRPr lang="en-US"/>
          </a:p>
        </p:txBody>
      </p:sp>
    </p:spTree>
    <p:extLst>
      <p:ext uri="{BB962C8B-B14F-4D97-AF65-F5344CB8AC3E}">
        <p14:creationId xmlns:p14="http://schemas.microsoft.com/office/powerpoint/2010/main" val="39854030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concludes our 2022 Certification Examination Review Class.  Derita and I are very glad you joined us.  We hope that this class has helped you prepare for your exam.  </a:t>
            </a:r>
          </a:p>
          <a:p>
            <a:endParaRPr lang="en-US" dirty="0"/>
          </a:p>
          <a:p>
            <a:r>
              <a:rPr lang="en-US" dirty="0"/>
              <a:t>Look for an evaluation survey in your email in a couple of weeks.  Please complete it.  There will be another survey after the SOCRA exam at St. Jude.  We want to know whether or not the class helped you pass the test.  Thank you so much and please contact Derita and me if </a:t>
            </a:r>
            <a:r>
              <a:rPr lang="en-US"/>
              <a:t>you have any questions.  </a:t>
            </a:r>
          </a:p>
        </p:txBody>
      </p:sp>
      <p:sp>
        <p:nvSpPr>
          <p:cNvPr id="4" name="Slide Number Placeholder 3"/>
          <p:cNvSpPr>
            <a:spLocks noGrp="1"/>
          </p:cNvSpPr>
          <p:nvPr>
            <p:ph type="sldNum" sz="quarter" idx="5"/>
          </p:nvPr>
        </p:nvSpPr>
        <p:spPr/>
        <p:txBody>
          <a:bodyPr/>
          <a:lstStyle/>
          <a:p>
            <a:fld id="{7A4CCADA-217F-4E62-86BD-0B64A941AA52}" type="slidenum">
              <a:rPr lang="en-US" smtClean="0"/>
              <a:t>33</a:t>
            </a:fld>
            <a:endParaRPr lang="en-US"/>
          </a:p>
        </p:txBody>
      </p:sp>
    </p:spTree>
    <p:extLst>
      <p:ext uri="{BB962C8B-B14F-4D97-AF65-F5344CB8AC3E}">
        <p14:creationId xmlns:p14="http://schemas.microsoft.com/office/powerpoint/2010/main" val="392236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E06E5C-D968-44C5-8802-692CAA14A4AF}"/>
              </a:ext>
            </a:extLst>
          </p:cNvPr>
          <p:cNvSpPr>
            <a:spLocks noGrp="1" noRot="1" noChangeAspect="1"/>
          </p:cNvSpPr>
          <p:nvPr>
            <p:ph type="sldImg"/>
          </p:nvPr>
        </p:nvSpPr>
        <p:spPr>
          <a:xfrm>
            <a:off x="398463" y="701675"/>
            <a:ext cx="61531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4756CF33-CBBC-471C-A0B9-CEC97F641BA5}"/>
              </a:ext>
            </a:extLst>
          </p:cNvPr>
          <p:cNvSpPr txBox="1">
            <a:spLocks noGrp="1"/>
          </p:cNvSpPr>
          <p:nvPr>
            <p:ph type="body" sz="quarter" idx="1"/>
          </p:nvPr>
        </p:nvSpPr>
        <p:spPr/>
        <p:txBody>
          <a:bodyPr/>
          <a:lstStyle/>
          <a:p>
            <a:r>
              <a:rPr lang="en-US" dirty="0"/>
              <a:t>Definitions.  Always definitions.  Right?  Read the slide.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all kinds of agreements and / or contracts.   Read the list. </a:t>
            </a:r>
          </a:p>
        </p:txBody>
      </p:sp>
      <p:sp>
        <p:nvSpPr>
          <p:cNvPr id="4" name="Slide Number Placeholder 3"/>
          <p:cNvSpPr>
            <a:spLocks noGrp="1"/>
          </p:cNvSpPr>
          <p:nvPr>
            <p:ph type="sldNum" sz="quarter" idx="5"/>
          </p:nvPr>
        </p:nvSpPr>
        <p:spPr/>
        <p:txBody>
          <a:bodyPr/>
          <a:lstStyle/>
          <a:p>
            <a:fld id="{7A4CCADA-217F-4E62-86BD-0B64A941AA52}" type="slidenum">
              <a:rPr lang="en-US" smtClean="0"/>
              <a:t>4</a:t>
            </a:fld>
            <a:endParaRPr lang="en-US"/>
          </a:p>
        </p:txBody>
      </p:sp>
    </p:spTree>
    <p:extLst>
      <p:ext uri="{BB962C8B-B14F-4D97-AF65-F5344CB8AC3E}">
        <p14:creationId xmlns:p14="http://schemas.microsoft.com/office/powerpoint/2010/main" val="2692816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sponsor approaches a site to determine interest and feasibility, the first kind of document that will be initiated and signed is a Confidentiality Disclosure Agreement.  Why?  This allows the sponsor to share with the site information, such as, the protocol which is proprietary in nature (trade secrets).  </a:t>
            </a:r>
          </a:p>
        </p:txBody>
      </p:sp>
      <p:sp>
        <p:nvSpPr>
          <p:cNvPr id="4" name="Slide Number Placeholder 3"/>
          <p:cNvSpPr>
            <a:spLocks noGrp="1"/>
          </p:cNvSpPr>
          <p:nvPr>
            <p:ph type="sldNum" sz="quarter" idx="5"/>
          </p:nvPr>
        </p:nvSpPr>
        <p:spPr/>
        <p:txBody>
          <a:bodyPr/>
          <a:lstStyle/>
          <a:p>
            <a:fld id="{7A4CCADA-217F-4E62-86BD-0B64A941AA52}" type="slidenum">
              <a:rPr lang="en-US" smtClean="0"/>
              <a:t>5</a:t>
            </a:fld>
            <a:endParaRPr lang="en-US"/>
          </a:p>
        </p:txBody>
      </p:sp>
    </p:spTree>
    <p:extLst>
      <p:ext uri="{BB962C8B-B14F-4D97-AF65-F5344CB8AC3E}">
        <p14:creationId xmlns:p14="http://schemas.microsoft.com/office/powerpoint/2010/main" val="365210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of a CDA from Harvard. In the background information, it discusses the sharing and disclosure if information. </a:t>
            </a:r>
          </a:p>
        </p:txBody>
      </p:sp>
      <p:sp>
        <p:nvSpPr>
          <p:cNvPr id="4" name="Slide Number Placeholder 3"/>
          <p:cNvSpPr>
            <a:spLocks noGrp="1"/>
          </p:cNvSpPr>
          <p:nvPr>
            <p:ph type="sldNum" sz="quarter" idx="5"/>
          </p:nvPr>
        </p:nvSpPr>
        <p:spPr/>
        <p:txBody>
          <a:bodyPr/>
          <a:lstStyle/>
          <a:p>
            <a:fld id="{7A4CCADA-217F-4E62-86BD-0B64A941AA52}" type="slidenum">
              <a:rPr lang="en-US" smtClean="0"/>
              <a:t>6</a:t>
            </a:fld>
            <a:endParaRPr lang="en-US"/>
          </a:p>
        </p:txBody>
      </p:sp>
    </p:spTree>
    <p:extLst>
      <p:ext uri="{BB962C8B-B14F-4D97-AF65-F5344CB8AC3E}">
        <p14:creationId xmlns:p14="http://schemas.microsoft.com/office/powerpoint/2010/main" val="2815928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contract of agreement that is most common in clinical trials is the clinical trails agreement.  </a:t>
            </a:r>
          </a:p>
          <a:p>
            <a:endParaRPr lang="en-US" dirty="0"/>
          </a:p>
          <a:p>
            <a:r>
              <a:rPr lang="en-US" dirty="0"/>
              <a:t>Read the slide. </a:t>
            </a:r>
          </a:p>
        </p:txBody>
      </p:sp>
      <p:sp>
        <p:nvSpPr>
          <p:cNvPr id="4" name="Slide Number Placeholder 3"/>
          <p:cNvSpPr>
            <a:spLocks noGrp="1"/>
          </p:cNvSpPr>
          <p:nvPr>
            <p:ph type="sldNum" sz="quarter" idx="5"/>
          </p:nvPr>
        </p:nvSpPr>
        <p:spPr/>
        <p:txBody>
          <a:bodyPr/>
          <a:lstStyle/>
          <a:p>
            <a:fld id="{7A4CCADA-217F-4E62-86BD-0B64A941AA52}" type="slidenum">
              <a:rPr lang="en-US" smtClean="0"/>
              <a:t>7</a:t>
            </a:fld>
            <a:endParaRPr lang="en-US"/>
          </a:p>
        </p:txBody>
      </p:sp>
    </p:spTree>
    <p:extLst>
      <p:ext uri="{BB962C8B-B14F-4D97-AF65-F5344CB8AC3E}">
        <p14:creationId xmlns:p14="http://schemas.microsoft.com/office/powerpoint/2010/main" val="485555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major parts or components of the Clinical Trials Agreement.  </a:t>
            </a:r>
          </a:p>
          <a:p>
            <a:endParaRPr lang="en-US" dirty="0"/>
          </a:p>
          <a:p>
            <a:r>
              <a:rPr lang="en-US" dirty="0"/>
              <a:t>Read the lists </a:t>
            </a:r>
          </a:p>
          <a:p>
            <a:endParaRPr lang="en-US" dirty="0"/>
          </a:p>
          <a:p>
            <a:r>
              <a:rPr lang="en-US" dirty="0"/>
              <a:t>So you as study staff should have access to the Clinical trails agreement because you need to know how things will work in your study.  </a:t>
            </a:r>
          </a:p>
          <a:p>
            <a:endParaRPr lang="en-US" dirty="0"/>
          </a:p>
          <a:p>
            <a:r>
              <a:rPr lang="en-US" dirty="0"/>
              <a:t>So, in summary, the Confidentiality Disclosure Agreement comes first and after a feasibility study is done and the two parties (the sponsor and the site) agree to work together on a clinical trail the Clinical Trial Agreement is executed.  In that order.  And the order may be a test question on your exam. </a:t>
            </a:r>
          </a:p>
        </p:txBody>
      </p:sp>
      <p:sp>
        <p:nvSpPr>
          <p:cNvPr id="4" name="Slide Number Placeholder 3"/>
          <p:cNvSpPr>
            <a:spLocks noGrp="1"/>
          </p:cNvSpPr>
          <p:nvPr>
            <p:ph type="sldNum" sz="quarter" idx="5"/>
          </p:nvPr>
        </p:nvSpPr>
        <p:spPr/>
        <p:txBody>
          <a:bodyPr/>
          <a:lstStyle/>
          <a:p>
            <a:fld id="{7A4CCADA-217F-4E62-86BD-0B64A941AA52}" type="slidenum">
              <a:rPr lang="en-US" smtClean="0"/>
              <a:t>8</a:t>
            </a:fld>
            <a:endParaRPr lang="en-US"/>
          </a:p>
        </p:txBody>
      </p:sp>
    </p:spTree>
    <p:extLst>
      <p:ext uri="{BB962C8B-B14F-4D97-AF65-F5344CB8AC3E}">
        <p14:creationId xmlns:p14="http://schemas.microsoft.com/office/powerpoint/2010/main" val="511621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are going to move study closure.  The end---you have done your job.  And now it is time to wrap up the study functions. </a:t>
            </a:r>
          </a:p>
        </p:txBody>
      </p:sp>
      <p:sp>
        <p:nvSpPr>
          <p:cNvPr id="4" name="Slide Number Placeholder 3"/>
          <p:cNvSpPr>
            <a:spLocks noGrp="1"/>
          </p:cNvSpPr>
          <p:nvPr>
            <p:ph type="sldNum" sz="quarter" idx="5"/>
          </p:nvPr>
        </p:nvSpPr>
        <p:spPr/>
        <p:txBody>
          <a:bodyPr/>
          <a:lstStyle/>
          <a:p>
            <a:fld id="{7A4CCADA-217F-4E62-86BD-0B64A941AA52}" type="slidenum">
              <a:rPr lang="en-US" smtClean="0"/>
              <a:t>9</a:t>
            </a:fld>
            <a:endParaRPr lang="en-US"/>
          </a:p>
        </p:txBody>
      </p:sp>
    </p:spTree>
    <p:extLst>
      <p:ext uri="{BB962C8B-B14F-4D97-AF65-F5344CB8AC3E}">
        <p14:creationId xmlns:p14="http://schemas.microsoft.com/office/powerpoint/2010/main" val="2152902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here are the events that happen during study closure.</a:t>
            </a:r>
          </a:p>
          <a:p>
            <a:endParaRPr lang="en-US" dirty="0"/>
          </a:p>
          <a:p>
            <a:r>
              <a:rPr lang="en-US" dirty="0"/>
              <a:t>Read the slide. </a:t>
            </a:r>
          </a:p>
        </p:txBody>
      </p:sp>
      <p:sp>
        <p:nvSpPr>
          <p:cNvPr id="4" name="Slide Number Placeholder 3"/>
          <p:cNvSpPr>
            <a:spLocks noGrp="1"/>
          </p:cNvSpPr>
          <p:nvPr>
            <p:ph type="sldNum" sz="quarter" idx="5"/>
          </p:nvPr>
        </p:nvSpPr>
        <p:spPr/>
        <p:txBody>
          <a:bodyPr/>
          <a:lstStyle/>
          <a:p>
            <a:fld id="{7A4CCADA-217F-4E62-86BD-0B64A941AA52}" type="slidenum">
              <a:rPr lang="en-US" smtClean="0"/>
              <a:t>10</a:t>
            </a:fld>
            <a:endParaRPr lang="en-US"/>
          </a:p>
        </p:txBody>
      </p:sp>
    </p:spTree>
    <p:extLst>
      <p:ext uri="{BB962C8B-B14F-4D97-AF65-F5344CB8AC3E}">
        <p14:creationId xmlns:p14="http://schemas.microsoft.com/office/powerpoint/2010/main" val="1183278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dirty="0"/>
              <a:t>Section Header Goes Here</a:t>
            </a:r>
          </a:p>
        </p:txBody>
      </p:sp>
    </p:spTree>
    <p:extLst>
      <p:ext uri="{BB962C8B-B14F-4D97-AF65-F5344CB8AC3E}">
        <p14:creationId xmlns:p14="http://schemas.microsoft.com/office/powerpoint/2010/main" val="112584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AEBA1F4-ADBA-4608-9ADD-230599DCA62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9C9F3-AFBC-4CF0-A544-6F95ECF6DD19}" type="slidenum">
              <a:rPr lang="en-US" smtClean="0"/>
              <a:t>‹#›</a:t>
            </a:fld>
            <a:endParaRPr lang="en-US"/>
          </a:p>
        </p:txBody>
      </p:sp>
    </p:spTree>
    <p:extLst>
      <p:ext uri="{BB962C8B-B14F-4D97-AF65-F5344CB8AC3E}">
        <p14:creationId xmlns:p14="http://schemas.microsoft.com/office/powerpoint/2010/main" val="383973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EBA1F4-ADBA-4608-9ADD-230599DCA62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9C9F3-AFBC-4CF0-A544-6F95ECF6DD19}" type="slidenum">
              <a:rPr lang="en-US" smtClean="0"/>
              <a:t>‹#›</a:t>
            </a:fld>
            <a:endParaRPr lang="en-US"/>
          </a:p>
        </p:txBody>
      </p:sp>
    </p:spTree>
    <p:extLst>
      <p:ext uri="{BB962C8B-B14F-4D97-AF65-F5344CB8AC3E}">
        <p14:creationId xmlns:p14="http://schemas.microsoft.com/office/powerpoint/2010/main" val="642015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dirty="0"/>
              <a:t>Section Header Goes Here</a:t>
            </a:r>
          </a:p>
        </p:txBody>
      </p:sp>
    </p:spTree>
    <p:extLst>
      <p:ext uri="{BB962C8B-B14F-4D97-AF65-F5344CB8AC3E}">
        <p14:creationId xmlns:p14="http://schemas.microsoft.com/office/powerpoint/2010/main" val="274144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7EB0D-FB78-4BC2-9406-5F9997CA95A1}"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4970F-5C4A-43DF-99ED-807DEDB6C38A}" type="slidenum">
              <a:rPr lang="en-US" smtClean="0"/>
              <a:t>‹#›</a:t>
            </a:fld>
            <a:endParaRPr lang="en-US"/>
          </a:p>
        </p:txBody>
      </p:sp>
    </p:spTree>
    <p:extLst>
      <p:ext uri="{BB962C8B-B14F-4D97-AF65-F5344CB8AC3E}">
        <p14:creationId xmlns:p14="http://schemas.microsoft.com/office/powerpoint/2010/main" val="138826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319AAFAA-6811-4F83-9302-7C2308829428}" type="slidenum">
              <a:rPr lang="en-US" smtClean="0"/>
              <a:t>‹#›</a:t>
            </a:fld>
            <a:endParaRPr lang="en-US"/>
          </a:p>
        </p:txBody>
      </p:sp>
    </p:spTree>
    <p:extLst>
      <p:ext uri="{BB962C8B-B14F-4D97-AF65-F5344CB8AC3E}">
        <p14:creationId xmlns:p14="http://schemas.microsoft.com/office/powerpoint/2010/main" val="41035581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EBA1F4-ADBA-4608-9ADD-230599DCA629}"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B9C9F3-AFBC-4CF0-A544-6F95ECF6DD19}" type="slidenum">
              <a:rPr lang="en-US" smtClean="0"/>
              <a:t>‹#›</a:t>
            </a:fld>
            <a:endParaRPr lang="en-US"/>
          </a:p>
        </p:txBody>
      </p:sp>
    </p:spTree>
    <p:extLst>
      <p:ext uri="{BB962C8B-B14F-4D97-AF65-F5344CB8AC3E}">
        <p14:creationId xmlns:p14="http://schemas.microsoft.com/office/powerpoint/2010/main" val="1250132516"/>
      </p:ext>
    </p:extLst>
  </p:cSld>
  <p:clrMap bg1="lt1" tx1="dk1" bg2="lt2" tx2="dk2" accent1="accent1" accent2="accent2" accent3="accent3" accent4="accent4" accent5="accent5" accent6="accent6" hlink="hlink" folHlink="folHlink"/>
  <p:sldLayoutIdLst>
    <p:sldLayoutId id="2147483680" r:id="rId1"/>
    <p:sldLayoutId id="2147483661" r:id="rId2"/>
    <p:sldLayoutId id="2147483679" r:id="rId3"/>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67EB0D-FB78-4BC2-9406-5F9997CA95A1}"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784970F-5C4A-43DF-99ED-807DEDB6C38A}" type="slidenum">
              <a:rPr lang="en-US" smtClean="0"/>
              <a:t>‹#›</a:t>
            </a:fld>
            <a:endParaRPr lang="en-US"/>
          </a:p>
        </p:txBody>
      </p:sp>
    </p:spTree>
    <p:extLst>
      <p:ext uri="{BB962C8B-B14F-4D97-AF65-F5344CB8AC3E}">
        <p14:creationId xmlns:p14="http://schemas.microsoft.com/office/powerpoint/2010/main" val="450804524"/>
      </p:ext>
    </p:extLst>
  </p:cSld>
  <p:clrMap bg1="lt1" tx1="dk1" bg2="lt2" tx2="dk2" accent1="accent1" accent2="accent2" accent3="accent3" accent4="accent4" accent5="accent5" accent6="accent6" hlink="hlink" folHlink="folHlink"/>
  <p:sldLayoutIdLst>
    <p:sldLayoutId id="2147483677" r:id="rId1"/>
    <p:sldLayoutId id="2147483662" r:id="rId2"/>
    <p:sldLayoutId id="2147483681" r:id="rId3"/>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customXml" Target="../ink/ink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customXml" Target="../ink/ink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customXml" Target="../ink/ink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24.svg"/></Relationships>
</file>

<file path=ppt/slides/_rels/slide2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customXml" Target="../ink/ink5.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customXml" Target="../ink/ink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50.png"/><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30.svg"/></Relationships>
</file>

<file path=ppt/slides/_rels/slide4.xml.rels><?xml version="1.0" encoding="UTF-8" standalone="yes"?>
<Relationships xmlns="http://schemas.openxmlformats.org/package/2006/relationships"><Relationship Id="rId8" Type="http://schemas.openxmlformats.org/officeDocument/2006/relationships/hyperlink" Target="https://research.utdallas.edu/wp/wp-admin/post.php?post=735&amp;action=edit#material-transfer-agreement" TargetMode="External"/><Relationship Id="rId13" Type="http://schemas.openxmlformats.org/officeDocument/2006/relationships/hyperlink" Target="https://research.utdallas.edu/researchers/contracts/types-of-agreements#subaward-agreement" TargetMode="External"/><Relationship Id="rId3" Type="http://schemas.openxmlformats.org/officeDocument/2006/relationships/hyperlink" Target="https://research.utdallas.edu/wp/wp-admin/post.php?post=735&amp;action=edit#allocation-of-rights" TargetMode="External"/><Relationship Id="rId7" Type="http://schemas.openxmlformats.org/officeDocument/2006/relationships/hyperlink" Target="https://research.utdallas.edu/wp/wp-admin/post.php?post=735&amp;action=edit#interagency-cooperation-contract" TargetMode="External"/><Relationship Id="rId12" Type="http://schemas.openxmlformats.org/officeDocument/2006/relationships/hyperlink" Target="https://research.utdallas.edu/researchers/contracts/types-of-agreements#sponsored-research-agreement"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hyperlink" Target="https://research.utdallas.edu/researchers/contracts/types-of-agreements#data-use-agreement" TargetMode="External"/><Relationship Id="rId11" Type="http://schemas.openxmlformats.org/officeDocument/2006/relationships/hyperlink" Target="https://research.utdallas.edu/researchers/contracts/types-of-agreements#service-agreement" TargetMode="External"/><Relationship Id="rId5" Type="http://schemas.openxmlformats.org/officeDocument/2006/relationships/hyperlink" Target="https://research.utdallas.edu/wp/wp-admin/post.php?post=735&amp;action=edit#consortium-agreement" TargetMode="External"/><Relationship Id="rId10" Type="http://schemas.openxmlformats.org/officeDocument/2006/relationships/hyperlink" Target="https://research.utdallas.edu/researchers/contracts/types-of-agreements#nondisclosure-agreement" TargetMode="External"/><Relationship Id="rId4" Type="http://schemas.openxmlformats.org/officeDocument/2006/relationships/hyperlink" Target="https://research.utdallas.edu/wp/wp-admin/post.php?post=735&amp;action=edit#collaborative-research-agreement" TargetMode="External"/><Relationship Id="rId9" Type="http://schemas.openxmlformats.org/officeDocument/2006/relationships/hyperlink" Target="https://research.utdallas.edu/wp/wp-admin/post.php?post=735&amp;action=edit#memorandum-of-understanding" TargetMode="External"/><Relationship Id="rId14" Type="http://schemas.openxmlformats.org/officeDocument/2006/relationships/hyperlink" Target="https://research.utdallas.edu/researchers/contracts/types-of-agreements#teaming-agreemen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D21FA-257E-5D3C-A807-5348E32CFDB2}"/>
              </a:ext>
            </a:extLst>
          </p:cNvPr>
          <p:cNvSpPr>
            <a:spLocks noGrp="1"/>
          </p:cNvSpPr>
          <p:nvPr>
            <p:ph type="ctrTitle"/>
          </p:nvPr>
        </p:nvSpPr>
        <p:spPr/>
        <p:txBody>
          <a:bodyPr/>
          <a:lstStyle/>
          <a:p>
            <a:r>
              <a:rPr lang="en-US" sz="4800" b="1" dirty="0">
                <a:solidFill>
                  <a:srgbClr val="92D050"/>
                </a:solidFill>
                <a:latin typeface="Arial Black"/>
              </a:rPr>
              <a:t>CERTIFICATION EXAM PREPARATION COURSE</a:t>
            </a:r>
            <a:endParaRPr lang="en-US" dirty="0"/>
          </a:p>
        </p:txBody>
      </p:sp>
      <p:sp>
        <p:nvSpPr>
          <p:cNvPr id="3" name="Subtitle 2">
            <a:extLst>
              <a:ext uri="{FF2B5EF4-FFF2-40B4-BE49-F238E27FC236}">
                <a16:creationId xmlns:a16="http://schemas.microsoft.com/office/drawing/2014/main" id="{B7C84702-E681-E680-9299-C52494592C5F}"/>
              </a:ext>
            </a:extLst>
          </p:cNvPr>
          <p:cNvSpPr>
            <a:spLocks noGrp="1"/>
          </p:cNvSpPr>
          <p:nvPr>
            <p:ph type="subTitle" idx="1"/>
          </p:nvPr>
        </p:nvSpPr>
        <p:spPr/>
        <p:txBody>
          <a:bodyPr vert="horz" lIns="91440" tIns="45720" rIns="91440" bIns="45720" rtlCol="0" anchor="t">
            <a:noAutofit/>
          </a:bodyPr>
          <a:lstStyle/>
          <a:p>
            <a:pPr>
              <a:lnSpc>
                <a:spcPct val="90000"/>
              </a:lnSpc>
              <a:spcBef>
                <a:spcPct val="0"/>
              </a:spcBef>
              <a:spcAft>
                <a:spcPts val="600"/>
              </a:spcAft>
            </a:pPr>
            <a:r>
              <a:rPr lang="en-US" sz="2800" b="1" dirty="0">
                <a:solidFill>
                  <a:schemeClr val="tx1">
                    <a:lumMod val="65000"/>
                    <a:lumOff val="35000"/>
                  </a:schemeClr>
                </a:solidFill>
                <a:latin typeface="Arial"/>
                <a:cs typeface="Arial"/>
              </a:rPr>
              <a:t>SESSION 18:</a:t>
            </a:r>
          </a:p>
          <a:p>
            <a:pPr>
              <a:lnSpc>
                <a:spcPct val="90000"/>
              </a:lnSpc>
              <a:spcBef>
                <a:spcPct val="0"/>
              </a:spcBef>
              <a:spcAft>
                <a:spcPts val="600"/>
              </a:spcAft>
            </a:pPr>
            <a:r>
              <a:rPr lang="en-US" sz="2800" dirty="0">
                <a:solidFill>
                  <a:schemeClr val="tx1">
                    <a:lumMod val="65000"/>
                    <a:lumOff val="35000"/>
                  </a:schemeClr>
                </a:solidFill>
                <a:latin typeface="Arial"/>
                <a:cs typeface="Arial"/>
              </a:rPr>
              <a:t>Contracts, Study Closure, Differences Between FDA OHRP and ICH</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1849687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C4EE0F-6CA5-4B40-89F0-61088B7A1AC6}"/>
              </a:ext>
            </a:extLst>
          </p:cNvPr>
          <p:cNvSpPr>
            <a:spLocks noGrp="1"/>
          </p:cNvSpPr>
          <p:nvPr>
            <p:ph type="title"/>
          </p:nvPr>
        </p:nvSpPr>
        <p:spPr>
          <a:xfrm>
            <a:off x="1286933" y="609600"/>
            <a:ext cx="10197494" cy="1099457"/>
          </a:xfrm>
        </p:spPr>
        <p:txBody>
          <a:bodyPr>
            <a:normAutofit/>
          </a:bodyPr>
          <a:lstStyle/>
          <a:p>
            <a:pPr algn="ctr">
              <a:lnSpc>
                <a:spcPct val="90000"/>
              </a:lnSpc>
            </a:pPr>
            <a:r>
              <a:rPr lang="en-US"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Study Closure </a:t>
            </a:r>
            <a:br>
              <a:rPr lang="en-US"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lang="en-US" b="1" dirty="0">
              <a:solidFill>
                <a:schemeClr val="tx1"/>
              </a:solidFill>
              <a:latin typeface="Arial" panose="020B0604020202020204" pitchFamily="34" charset="0"/>
              <a:cs typeface="Arial" panose="020B0604020202020204" pitchFamily="34" charset="0"/>
            </a:endParaRP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A43901DC-0803-4A95-8043-4068F4415D16}"/>
              </a:ext>
            </a:extLst>
          </p:cNvPr>
          <p:cNvGraphicFramePr>
            <a:graphicFrameLocks noGrp="1"/>
          </p:cNvGraphicFramePr>
          <p:nvPr>
            <p:ph idx="1"/>
            <p:extLst>
              <p:ext uri="{D42A27DB-BD31-4B8C-83A1-F6EECF244321}">
                <p14:modId xmlns:p14="http://schemas.microsoft.com/office/powerpoint/2010/main" val="88604924"/>
              </p:ext>
            </p:extLst>
          </p:nvPr>
        </p:nvGraphicFramePr>
        <p:xfrm>
          <a:off x="666427" y="1948543"/>
          <a:ext cx="10734390" cy="4705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3461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1C25B-5F49-482D-AC00-676181C670CE}"/>
              </a:ext>
            </a:extLst>
          </p:cNvPr>
          <p:cNvSpPr>
            <a:spLocks noGrp="1"/>
          </p:cNvSpPr>
          <p:nvPr>
            <p:ph type="title"/>
          </p:nvPr>
        </p:nvSpPr>
        <p:spPr>
          <a:xfrm>
            <a:off x="677334" y="1290320"/>
            <a:ext cx="8596668" cy="640080"/>
          </a:xfrm>
        </p:spPr>
        <p:txBody>
          <a:bodyPr>
            <a:noAutofit/>
          </a:bodyPr>
          <a:lstStyle/>
          <a:p>
            <a:r>
              <a:rPr lang="en-US" b="1" dirty="0">
                <a:solidFill>
                  <a:schemeClr val="tx1"/>
                </a:solidFill>
                <a:latin typeface="Arial" panose="020B0604020202020204" pitchFamily="34" charset="0"/>
                <a:cs typeface="Arial" panose="020B0604020202020204" pitchFamily="34" charset="0"/>
              </a:rPr>
              <a:t>Study Closeout Visit by the Clinical Research Associate / Monitor</a:t>
            </a:r>
          </a:p>
        </p:txBody>
      </p:sp>
      <p:sp>
        <p:nvSpPr>
          <p:cNvPr id="3" name="Content Placeholder 2">
            <a:extLst>
              <a:ext uri="{FF2B5EF4-FFF2-40B4-BE49-F238E27FC236}">
                <a16:creationId xmlns:a16="http://schemas.microsoft.com/office/drawing/2014/main" id="{5547F38F-26F1-4BD4-9226-95F56CE34A89}"/>
              </a:ext>
            </a:extLst>
          </p:cNvPr>
          <p:cNvSpPr>
            <a:spLocks noGrp="1"/>
          </p:cNvSpPr>
          <p:nvPr>
            <p:ph idx="1"/>
          </p:nvPr>
        </p:nvSpPr>
        <p:spPr>
          <a:xfrm>
            <a:off x="677334" y="2783840"/>
            <a:ext cx="8596668" cy="3257522"/>
          </a:xfrm>
        </p:spPr>
        <p:txBody>
          <a:bodyPr/>
          <a:lstStyle/>
          <a:p>
            <a:r>
              <a:rPr lang="en-US" b="1" dirty="0">
                <a:latin typeface="Arial" panose="020B0604020202020204" pitchFamily="34" charset="0"/>
                <a:cs typeface="Arial" panose="020B0604020202020204" pitchFamily="34" charset="0"/>
              </a:rPr>
              <a:t>Data Query / Resolution Closure</a:t>
            </a:r>
          </a:p>
          <a:p>
            <a:r>
              <a:rPr lang="en-US" b="1" dirty="0">
                <a:latin typeface="Arial" panose="020B0604020202020204" pitchFamily="34" charset="0"/>
                <a:cs typeface="Arial" panose="020B0604020202020204" pitchFamily="34" charset="0"/>
              </a:rPr>
              <a:t>Essential Documents Verification</a:t>
            </a:r>
          </a:p>
          <a:p>
            <a:r>
              <a:rPr lang="en-US" b="1" dirty="0">
                <a:latin typeface="Arial" panose="020B0604020202020204" pitchFamily="34" charset="0"/>
                <a:cs typeface="Arial" panose="020B0604020202020204" pitchFamily="34" charset="0"/>
              </a:rPr>
              <a:t>Investigational Product Accountability and Disposition</a:t>
            </a:r>
          </a:p>
          <a:p>
            <a:r>
              <a:rPr lang="en-US" b="1" dirty="0">
                <a:latin typeface="Arial" panose="020B0604020202020204" pitchFamily="34" charset="0"/>
                <a:cs typeface="Arial" panose="020B0604020202020204" pitchFamily="34" charset="0"/>
              </a:rPr>
              <a:t>Investigator’s Study File and Administrative Items</a:t>
            </a:r>
          </a:p>
          <a:p>
            <a:r>
              <a:rPr lang="en-US" b="1" dirty="0">
                <a:latin typeface="Arial" panose="020B0604020202020204" pitchFamily="34" charset="0"/>
                <a:cs typeface="Arial" panose="020B0604020202020204" pitchFamily="34" charset="0"/>
              </a:rPr>
              <a:t>Ensure that the investigator is aware of their responsibilities after closure</a:t>
            </a:r>
          </a:p>
        </p:txBody>
      </p:sp>
    </p:spTree>
    <p:extLst>
      <p:ext uri="{BB962C8B-B14F-4D97-AF65-F5344CB8AC3E}">
        <p14:creationId xmlns:p14="http://schemas.microsoft.com/office/powerpoint/2010/main" val="2887887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4DB7B-CD5D-4DC5-B24F-FD0393945C4B}"/>
              </a:ext>
            </a:extLst>
          </p:cNvPr>
          <p:cNvSpPr>
            <a:spLocks noGrp="1"/>
          </p:cNvSpPr>
          <p:nvPr>
            <p:ph type="title"/>
          </p:nvPr>
        </p:nvSpPr>
        <p:spPr>
          <a:xfrm>
            <a:off x="677334" y="720309"/>
            <a:ext cx="8596668" cy="568960"/>
          </a:xfrm>
        </p:spPr>
        <p:txBody>
          <a:bodyPr>
            <a:noAutofit/>
          </a:bodyPr>
          <a:lstStyle/>
          <a:p>
            <a:r>
              <a:rPr lang="en-US" b="1" dirty="0">
                <a:solidFill>
                  <a:schemeClr val="tx1"/>
                </a:solidFill>
                <a:latin typeface="Arial" panose="020B0604020202020204" pitchFamily="34" charset="0"/>
                <a:cs typeface="Arial" panose="020B0604020202020204" pitchFamily="34" charset="0"/>
              </a:rPr>
              <a:t>Data Query / Resolution Closure</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6C56F63-ACC2-4D78-ABE0-7D4CDF2C8D8B}"/>
              </a:ext>
            </a:extLst>
          </p:cNvPr>
          <p:cNvSpPr>
            <a:spLocks noGrp="1"/>
          </p:cNvSpPr>
          <p:nvPr>
            <p:ph idx="1"/>
          </p:nvPr>
        </p:nvSpPr>
        <p:spPr>
          <a:xfrm>
            <a:off x="677334" y="1845959"/>
            <a:ext cx="8596668" cy="3166082"/>
          </a:xfrm>
        </p:spPr>
        <p:txBody>
          <a:bodyPr/>
          <a:lstStyle/>
          <a:p>
            <a:r>
              <a:rPr lang="en-US" b="1" dirty="0">
                <a:latin typeface="Arial" panose="020B0604020202020204" pitchFamily="34" charset="0"/>
                <a:cs typeface="Arial" panose="020B0604020202020204" pitchFamily="34" charset="0"/>
              </a:rPr>
              <a:t>If all of the data has not been entered / verified, this must be done at the close-out visit by the CRA (Clinical Research Associate), also called the monitor.</a:t>
            </a:r>
          </a:p>
          <a:p>
            <a:r>
              <a:rPr lang="en-US" b="1" dirty="0">
                <a:latin typeface="Arial" panose="020B0604020202020204" pitchFamily="34" charset="0"/>
                <a:cs typeface="Arial" panose="020B0604020202020204" pitchFamily="34" charset="0"/>
              </a:rPr>
              <a:t>The CRC (Clinical Research Coordinator) should do this prior to the closeout visit but sometimes there is not time if the study was stopped abruptly.</a:t>
            </a:r>
          </a:p>
        </p:txBody>
      </p:sp>
    </p:spTree>
    <p:extLst>
      <p:ext uri="{BB962C8B-B14F-4D97-AF65-F5344CB8AC3E}">
        <p14:creationId xmlns:p14="http://schemas.microsoft.com/office/powerpoint/2010/main" val="929697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4DB7B-CD5D-4DC5-B24F-FD0393945C4B}"/>
              </a:ext>
            </a:extLst>
          </p:cNvPr>
          <p:cNvSpPr>
            <a:spLocks noGrp="1"/>
          </p:cNvSpPr>
          <p:nvPr>
            <p:ph type="title"/>
          </p:nvPr>
        </p:nvSpPr>
        <p:spPr/>
        <p:txBody>
          <a:bodyPr>
            <a:noAutofit/>
          </a:bodyPr>
          <a:lstStyle/>
          <a:p>
            <a:r>
              <a:rPr lang="en-US" b="1" dirty="0">
                <a:solidFill>
                  <a:schemeClr val="tx1"/>
                </a:solidFill>
                <a:latin typeface="Arial" panose="020B0604020202020204" pitchFamily="34" charset="0"/>
                <a:cs typeface="Arial" panose="020B0604020202020204" pitchFamily="34" charset="0"/>
              </a:rPr>
              <a:t>Investigation Product Accountability and Disposition</a:t>
            </a:r>
            <a:br>
              <a:rPr lang="en-US" b="1" dirty="0">
                <a:latin typeface="Arial" panose="020B0604020202020204" pitchFamily="34" charset="0"/>
                <a:cs typeface="Arial" panose="020B0604020202020204" pitchFamily="34" charset="0"/>
              </a:rPr>
            </a:br>
            <a:r>
              <a:rPr lang="en-US" b="1" dirty="0">
                <a:solidFill>
                  <a:schemeClr val="tx1"/>
                </a:solidFill>
                <a:latin typeface="Arial" panose="020B0604020202020204" pitchFamily="34" charset="0"/>
                <a:cs typeface="Arial" panose="020B0604020202020204" pitchFamily="34" charset="0"/>
              </a:rPr>
              <a:t> </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6C56F63-ACC2-4D78-ABE0-7D4CDF2C8D8B}"/>
              </a:ext>
            </a:extLst>
          </p:cNvPr>
          <p:cNvSpPr>
            <a:spLocks noGrp="1"/>
          </p:cNvSpPr>
          <p:nvPr>
            <p:ph idx="1"/>
          </p:nvPr>
        </p:nvSpPr>
        <p:spPr/>
        <p:txBody>
          <a:bodyPr/>
          <a:lstStyle/>
          <a:p>
            <a:r>
              <a:rPr lang="en-US" b="1" dirty="0">
                <a:latin typeface="Arial" panose="020B0604020202020204" pitchFamily="34" charset="0"/>
                <a:cs typeface="Arial" panose="020B0604020202020204" pitchFamily="34" charset="0"/>
              </a:rPr>
              <a:t>CRA will conduct an inventory of investigational product and supplies.</a:t>
            </a:r>
          </a:p>
          <a:p>
            <a:r>
              <a:rPr lang="en-US" b="1" dirty="0">
                <a:latin typeface="Arial" panose="020B0604020202020204" pitchFamily="34" charset="0"/>
                <a:cs typeface="Arial" panose="020B0604020202020204" pitchFamily="34" charset="0"/>
              </a:rPr>
              <a:t>The leftover product and supplies will be shipped back to the sponsor or disposed according to the protocol.</a:t>
            </a:r>
          </a:p>
          <a:p>
            <a:r>
              <a:rPr lang="en-US" b="1" dirty="0">
                <a:latin typeface="Arial" panose="020B0604020202020204" pitchFamily="34" charset="0"/>
                <a:cs typeface="Arial" panose="020B0604020202020204" pitchFamily="34" charset="0"/>
              </a:rPr>
              <a:t>A copy of the ending inventory should be given to the CRA and, also, kept on file with the investigator </a:t>
            </a:r>
          </a:p>
          <a:p>
            <a:r>
              <a:rPr lang="en-US" b="1" dirty="0">
                <a:latin typeface="Arial" panose="020B0604020202020204" pitchFamily="34" charset="0"/>
                <a:cs typeface="Arial" panose="020B0604020202020204" pitchFamily="34" charset="0"/>
              </a:rPr>
              <a:t>IP reconciliation and supplies should be conducted throughout the study and not left to the closeout visit.</a:t>
            </a:r>
          </a:p>
        </p:txBody>
      </p:sp>
    </p:spTree>
    <p:extLst>
      <p:ext uri="{BB962C8B-B14F-4D97-AF65-F5344CB8AC3E}">
        <p14:creationId xmlns:p14="http://schemas.microsoft.com/office/powerpoint/2010/main" val="324688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4DB7B-CD5D-4DC5-B24F-FD0393945C4B}"/>
              </a:ext>
            </a:extLst>
          </p:cNvPr>
          <p:cNvSpPr>
            <a:spLocks noGrp="1"/>
          </p:cNvSpPr>
          <p:nvPr>
            <p:ph type="title"/>
          </p:nvPr>
        </p:nvSpPr>
        <p:spPr>
          <a:xfrm>
            <a:off x="677334" y="816638"/>
            <a:ext cx="8596668" cy="629920"/>
          </a:xfrm>
        </p:spPr>
        <p:txBody>
          <a:bodyPr>
            <a:noAutofit/>
          </a:bodyPr>
          <a:lstStyle/>
          <a:p>
            <a:r>
              <a:rPr lang="en-US" b="1" dirty="0">
                <a:solidFill>
                  <a:schemeClr val="tx1"/>
                </a:solidFill>
                <a:latin typeface="Arial" panose="020B0604020202020204" pitchFamily="34" charset="0"/>
                <a:cs typeface="Arial" panose="020B0604020202020204" pitchFamily="34" charset="0"/>
              </a:rPr>
              <a:t>Investigator’s Study File and Administrative Items</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6C56F63-ACC2-4D78-ABE0-7D4CDF2C8D8B}"/>
              </a:ext>
            </a:extLst>
          </p:cNvPr>
          <p:cNvSpPr>
            <a:spLocks noGrp="1"/>
          </p:cNvSpPr>
          <p:nvPr>
            <p:ph idx="1"/>
          </p:nvPr>
        </p:nvSpPr>
        <p:spPr>
          <a:xfrm>
            <a:off x="677334" y="2546656"/>
            <a:ext cx="8596668" cy="3084802"/>
          </a:xfrm>
        </p:spPr>
        <p:txBody>
          <a:bodyPr/>
          <a:lstStyle/>
          <a:p>
            <a:pPr marL="0" indent="0">
              <a:buNone/>
            </a:pPr>
            <a:r>
              <a:rPr lang="en-US" b="1" dirty="0">
                <a:latin typeface="Arial" panose="020B0604020202020204" pitchFamily="34" charset="0"/>
                <a:cs typeface="Arial" panose="020B0604020202020204" pitchFamily="34" charset="0"/>
              </a:rPr>
              <a:t>The CRA will perform one last reconciliation of site documents to the sponsor’s documents.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All study documents must be present such as IRB approvals and correspondence, protocol amendments and all consent forms.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After the file is complete, it can be placed in storage. </a:t>
            </a:r>
          </a:p>
        </p:txBody>
      </p:sp>
    </p:spTree>
    <p:extLst>
      <p:ext uri="{BB962C8B-B14F-4D97-AF65-F5344CB8AC3E}">
        <p14:creationId xmlns:p14="http://schemas.microsoft.com/office/powerpoint/2010/main" val="1655470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4DB7B-CD5D-4DC5-B24F-FD0393945C4B}"/>
              </a:ext>
            </a:extLst>
          </p:cNvPr>
          <p:cNvSpPr>
            <a:spLocks noGrp="1"/>
          </p:cNvSpPr>
          <p:nvPr>
            <p:ph type="title"/>
          </p:nvPr>
        </p:nvSpPr>
        <p:spPr/>
        <p:txBody>
          <a:bodyPr>
            <a:noAutofit/>
          </a:bodyPr>
          <a:lstStyle/>
          <a:p>
            <a:r>
              <a:rPr lang="en-US" b="1" dirty="0">
                <a:solidFill>
                  <a:schemeClr val="tx1"/>
                </a:solidFill>
                <a:latin typeface="Arial" panose="020B0604020202020204" pitchFamily="34" charset="0"/>
                <a:cs typeface="Arial" panose="020B0604020202020204" pitchFamily="34" charset="0"/>
              </a:rPr>
              <a:t>Investigator’s responsibilities after closure</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6C56F63-ACC2-4D78-ABE0-7D4CDF2C8D8B}"/>
              </a:ext>
            </a:extLst>
          </p:cNvPr>
          <p:cNvSpPr>
            <a:spLocks noGrp="1"/>
          </p:cNvSpPr>
          <p:nvPr>
            <p:ph idx="1"/>
          </p:nvPr>
        </p:nvSpPr>
        <p:spPr>
          <a:xfrm>
            <a:off x="677334" y="2160589"/>
            <a:ext cx="8596668" cy="4087811"/>
          </a:xfrm>
        </p:spPr>
        <p:txBody>
          <a:bodyPr>
            <a:noAutofit/>
          </a:bodyPr>
          <a:lstStyle/>
          <a:p>
            <a:pPr marL="0" indent="0">
              <a:buNone/>
            </a:pPr>
            <a:r>
              <a:rPr lang="en-US" b="1" dirty="0">
                <a:latin typeface="Arial" panose="020B0604020202020204" pitchFamily="34" charset="0"/>
                <a:cs typeface="Arial" panose="020B0604020202020204" pitchFamily="34" charset="0"/>
              </a:rPr>
              <a:t>Retaining records for the time specified in the Contract Trial Agreement. </a:t>
            </a:r>
          </a:p>
          <a:p>
            <a:pPr marL="0" indent="0">
              <a:buNone/>
            </a:pPr>
            <a:r>
              <a:rPr lang="en-US" b="1" dirty="0">
                <a:latin typeface="Arial" panose="020B0604020202020204" pitchFamily="34" charset="0"/>
                <a:cs typeface="Arial" panose="020B0604020202020204" pitchFamily="34" charset="0"/>
              </a:rPr>
              <a:t>Agreement that the sponsor will be notified of any FDA inspections</a:t>
            </a:r>
          </a:p>
          <a:p>
            <a:pPr marL="0" indent="0">
              <a:buNone/>
            </a:pPr>
            <a:r>
              <a:rPr lang="en-US" b="1" dirty="0">
                <a:latin typeface="Arial" panose="020B0604020202020204" pitchFamily="34" charset="0"/>
                <a:cs typeface="Arial" panose="020B0604020202020204" pitchFamily="34" charset="0"/>
              </a:rPr>
              <a:t>The investigator must notify the IRB of study closure, send a closure report and send a copy to the sponsor. </a:t>
            </a:r>
          </a:p>
          <a:p>
            <a:pPr marL="0" indent="0">
              <a:buNone/>
            </a:pPr>
            <a:r>
              <a:rPr lang="en-US" b="1" dirty="0">
                <a:latin typeface="Arial" panose="020B0604020202020204" pitchFamily="34" charset="0"/>
                <a:cs typeface="Arial" panose="020B0604020202020204" pitchFamily="34" charset="0"/>
              </a:rPr>
              <a:t>	Enrollment summary, including the number of subjects who 				were enrolled, number of completions and those who did not 				complete the study including the reasons for discontinuation 				or termination.</a:t>
            </a:r>
          </a:p>
          <a:p>
            <a:pPr marL="457200" lvl="1" indent="0">
              <a:buNone/>
            </a:pPr>
            <a:r>
              <a:rPr lang="en-US" sz="1800" b="1" dirty="0">
                <a:latin typeface="Arial" panose="020B0604020202020204" pitchFamily="34" charset="0"/>
                <a:cs typeface="Arial" panose="020B0604020202020204" pitchFamily="34" charset="0"/>
              </a:rPr>
              <a:t>Serious adverse events and any other relevant problems or safety information. </a:t>
            </a:r>
          </a:p>
          <a:p>
            <a:pPr marL="0" indent="0">
              <a:buNone/>
            </a:pPr>
            <a:r>
              <a:rPr lang="en-US" b="1" dirty="0">
                <a:latin typeface="Arial" panose="020B0604020202020204" pitchFamily="34" charset="0"/>
                <a:cs typeface="Arial" panose="020B0604020202020204" pitchFamily="34" charset="0"/>
              </a:rPr>
              <a:t>	List of deviations, corrective actions and outcomes</a:t>
            </a:r>
          </a:p>
          <a:p>
            <a:pPr marL="0" indent="0">
              <a:buNone/>
            </a:pPr>
            <a:r>
              <a:rPr lang="en-US" b="1" dirty="0">
                <a:latin typeface="Arial" panose="020B0604020202020204" pitchFamily="34" charset="0"/>
                <a:cs typeface="Arial" panose="020B0604020202020204" pitchFamily="34" charset="0"/>
              </a:rPr>
              <a:t>The IRB notification should occur after study site termination. </a:t>
            </a:r>
          </a:p>
        </p:txBody>
      </p:sp>
    </p:spTree>
    <p:extLst>
      <p:ext uri="{BB962C8B-B14F-4D97-AF65-F5344CB8AC3E}">
        <p14:creationId xmlns:p14="http://schemas.microsoft.com/office/powerpoint/2010/main" val="1970053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7446F-F186-401B-B6B1-81128FF74579}"/>
              </a:ext>
            </a:extLst>
          </p:cNvPr>
          <p:cNvSpPr>
            <a:spLocks noGrp="1"/>
          </p:cNvSpPr>
          <p:nvPr>
            <p:ph type="title"/>
          </p:nvPr>
        </p:nvSpPr>
        <p:spPr/>
        <p:txBody>
          <a:bodyPr/>
          <a:lstStyle/>
          <a:p>
            <a:r>
              <a:rPr lang="en-US" b="1" dirty="0">
                <a:solidFill>
                  <a:schemeClr val="tx1"/>
                </a:solidFill>
                <a:latin typeface="Arial" panose="020B0604020202020204" pitchFamily="34" charset="0"/>
                <a:cs typeface="Arial" panose="020B0604020202020204" pitchFamily="34" charset="0"/>
              </a:rPr>
              <a:t>Final Reports</a:t>
            </a:r>
          </a:p>
        </p:txBody>
      </p:sp>
      <p:sp>
        <p:nvSpPr>
          <p:cNvPr id="3" name="Content Placeholder 2">
            <a:extLst>
              <a:ext uri="{FF2B5EF4-FFF2-40B4-BE49-F238E27FC236}">
                <a16:creationId xmlns:a16="http://schemas.microsoft.com/office/drawing/2014/main" id="{518999FE-F96D-47BD-A557-80E421EEB8AF}"/>
              </a:ext>
            </a:extLst>
          </p:cNvPr>
          <p:cNvSpPr>
            <a:spLocks noGrp="1"/>
          </p:cNvSpPr>
          <p:nvPr>
            <p:ph idx="1"/>
          </p:nvPr>
        </p:nvSpPr>
        <p:spPr/>
        <p:txBody>
          <a:bodyPr/>
          <a:lstStyle/>
          <a:p>
            <a:endParaRPr lang="en-US" b="1" dirty="0">
              <a:solidFill>
                <a:srgbClr val="23238E"/>
              </a:solidFill>
              <a:latin typeface="Arial" panose="020B0604020202020204" pitchFamily="34" charset="0"/>
              <a:cs typeface="Arial" panose="020B0604020202020204" pitchFamily="34" charset="0"/>
            </a:endParaRPr>
          </a:p>
          <a:p>
            <a:r>
              <a:rPr lang="en-US" b="1" dirty="0">
                <a:solidFill>
                  <a:schemeClr val="tx1"/>
                </a:solidFill>
                <a:latin typeface="Arial" panose="020B0604020202020204" pitchFamily="34" charset="0"/>
                <a:cs typeface="Arial" panose="020B0604020202020204" pitchFamily="34" charset="0"/>
              </a:rPr>
              <a:t>21 CFR 312.62 (c) Final report. An investigator shall provide the sponsor with an adequate report shortly after completion of the investigator’s participation in the investigation.</a:t>
            </a:r>
          </a:p>
          <a:p>
            <a:endParaRPr lang="en-US" b="1" dirty="0">
              <a:solidFill>
                <a:schemeClr val="tx1"/>
              </a:solidFill>
              <a:latin typeface="Arial" panose="020B0604020202020204" pitchFamily="34" charset="0"/>
              <a:cs typeface="Arial" panose="020B0604020202020204" pitchFamily="34" charset="0"/>
            </a:endParaRPr>
          </a:p>
          <a:p>
            <a:r>
              <a:rPr lang="en-US" b="1" dirty="0">
                <a:solidFill>
                  <a:schemeClr val="tx1"/>
                </a:solidFill>
                <a:effectLst/>
                <a:latin typeface="Arial" panose="020B0604020202020204" pitchFamily="34" charset="0"/>
                <a:cs typeface="Arial" panose="020B0604020202020204" pitchFamily="34" charset="0"/>
              </a:rPr>
              <a:t>21 CFR 812.150 Final report. An investigator shall, within 3 months after termination or completion of the investigation or the investigator's part of the investigation, submit a final report to the sponsor and the reviewing IRB.</a:t>
            </a:r>
          </a:p>
          <a:p>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7779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ight bulb on yellow background with sketched light beams and cord">
            <a:extLst>
              <a:ext uri="{FF2B5EF4-FFF2-40B4-BE49-F238E27FC236}">
                <a16:creationId xmlns:a16="http://schemas.microsoft.com/office/drawing/2014/main" id="{B28901F6-63AF-4D0F-A907-223D80C0434D}"/>
              </a:ext>
            </a:extLst>
          </p:cNvPr>
          <p:cNvPicPr>
            <a:picLocks noChangeAspect="1"/>
          </p:cNvPicPr>
          <p:nvPr/>
        </p:nvPicPr>
        <p:blipFill rotWithShape="1">
          <a:blip r:embed="rId2"/>
          <a:srcRect l="28957"/>
          <a:stretch/>
        </p:blipFill>
        <p:spPr>
          <a:xfrm>
            <a:off x="4266678" y="-8467"/>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5" name="Title 4">
            <a:extLst>
              <a:ext uri="{FF2B5EF4-FFF2-40B4-BE49-F238E27FC236}">
                <a16:creationId xmlns:a16="http://schemas.microsoft.com/office/drawing/2014/main" id="{D60DC44C-EB98-43FA-B34B-17F82D36E79A}"/>
              </a:ext>
            </a:extLst>
          </p:cNvPr>
          <p:cNvSpPr>
            <a:spLocks noGrp="1"/>
          </p:cNvSpPr>
          <p:nvPr>
            <p:ph type="ctrTitle"/>
          </p:nvPr>
        </p:nvSpPr>
        <p:spPr>
          <a:xfrm>
            <a:off x="668867" y="1678666"/>
            <a:ext cx="4088190" cy="2369093"/>
          </a:xfrm>
        </p:spPr>
        <p:txBody>
          <a:bodyPr vert="horz" lIns="91440" tIns="45720" rIns="91440" bIns="45720" rtlCol="0" anchor="b">
            <a:normAutofit/>
          </a:bodyPr>
          <a:lstStyle/>
          <a:p>
            <a:pPr algn="r"/>
            <a:r>
              <a:rPr lang="en-US" sz="3600" b="1" dirty="0">
                <a:solidFill>
                  <a:schemeClr val="accent1"/>
                </a:solidFill>
                <a:latin typeface="Arial" panose="020B0604020202020204" pitchFamily="34" charset="0"/>
                <a:cs typeface="Arial" panose="020B0604020202020204" pitchFamily="34" charset="0"/>
              </a:rPr>
              <a:t>Test your knowledge</a:t>
            </a:r>
          </a:p>
        </p:txBody>
      </p:sp>
    </p:spTree>
    <p:extLst>
      <p:ext uri="{BB962C8B-B14F-4D97-AF65-F5344CB8AC3E}">
        <p14:creationId xmlns:p14="http://schemas.microsoft.com/office/powerpoint/2010/main" val="176963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DFC65-C1A4-48D8-A9A9-6699F51C611D}"/>
              </a:ext>
            </a:extLst>
          </p:cNvPr>
          <p:cNvSpPr>
            <a:spLocks noGrp="1"/>
          </p:cNvSpPr>
          <p:nvPr>
            <p:ph type="title"/>
          </p:nvPr>
        </p:nvSpPr>
        <p:spPr/>
        <p:txBody>
          <a:bodyPr/>
          <a:lstStyle/>
          <a:p>
            <a:r>
              <a:rPr lang="en-US" b="1" dirty="0">
                <a:solidFill>
                  <a:schemeClr val="tx1"/>
                </a:solidFill>
                <a:latin typeface="Arial" panose="020B0604020202020204" pitchFamily="34" charset="0"/>
                <a:cs typeface="Arial" panose="020B0604020202020204" pitchFamily="34" charset="0"/>
              </a:rPr>
              <a:t>The most common reason for a study to be closed at a site is:</a:t>
            </a:r>
          </a:p>
        </p:txBody>
      </p:sp>
      <p:sp>
        <p:nvSpPr>
          <p:cNvPr id="3" name="Content Placeholder 2">
            <a:extLst>
              <a:ext uri="{FF2B5EF4-FFF2-40B4-BE49-F238E27FC236}">
                <a16:creationId xmlns:a16="http://schemas.microsoft.com/office/drawing/2014/main" id="{0CE7134C-96E2-4794-8FC3-D9AC0E3D5D0E}"/>
              </a:ext>
            </a:extLst>
          </p:cNvPr>
          <p:cNvSpPr>
            <a:spLocks noGrp="1"/>
          </p:cNvSpPr>
          <p:nvPr>
            <p:ph idx="1"/>
          </p:nvPr>
        </p:nvSpPr>
        <p:spPr/>
        <p:txBody>
          <a:bodyPr/>
          <a:lstStyle/>
          <a:p>
            <a:pPr>
              <a:buAutoNum type="alphaUcPeriod"/>
            </a:pPr>
            <a:r>
              <a:rPr lang="en-US" b="1" dirty="0">
                <a:latin typeface="Arial" panose="020B0604020202020204" pitchFamily="34" charset="0"/>
                <a:cs typeface="Arial" panose="020B0604020202020204" pitchFamily="34" charset="0"/>
              </a:rPr>
              <a:t>The study is complete</a:t>
            </a:r>
          </a:p>
          <a:p>
            <a:pPr>
              <a:buAutoNum type="alphaUcPeriod"/>
            </a:pPr>
            <a:r>
              <a:rPr lang="en-US" b="1" dirty="0">
                <a:latin typeface="Arial" panose="020B0604020202020204" pitchFamily="34" charset="0"/>
                <a:cs typeface="Arial" panose="020B0604020202020204" pitchFamily="34" charset="0"/>
              </a:rPr>
              <a:t>The drug was found to be ineffective</a:t>
            </a:r>
          </a:p>
          <a:p>
            <a:pPr>
              <a:buAutoNum type="alphaUcPeriod"/>
            </a:pPr>
            <a:r>
              <a:rPr lang="en-US" b="1" dirty="0">
                <a:latin typeface="Arial" panose="020B0604020202020204" pitchFamily="34" charset="0"/>
                <a:cs typeface="Arial" panose="020B0604020202020204" pitchFamily="34" charset="0"/>
              </a:rPr>
              <a:t>There were safety problems with the drug</a:t>
            </a:r>
          </a:p>
          <a:p>
            <a:pPr>
              <a:buAutoNum type="alphaUcPeriod"/>
            </a:pPr>
            <a:r>
              <a:rPr lang="en-US" b="1" dirty="0">
                <a:latin typeface="Arial" panose="020B0604020202020204" pitchFamily="34" charset="0"/>
                <a:cs typeface="Arial" panose="020B0604020202020204" pitchFamily="34" charset="0"/>
              </a:rPr>
              <a:t>Lack of enrollment</a:t>
            </a:r>
          </a:p>
          <a:p>
            <a:pPr>
              <a:buAutoNum type="alphaUcPeriod"/>
            </a:pPr>
            <a:r>
              <a:rPr lang="en-US" b="1" dirty="0">
                <a:latin typeface="Arial" panose="020B0604020202020204" pitchFamily="34" charset="0"/>
                <a:cs typeface="Arial" panose="020B0604020202020204" pitchFamily="34" charset="0"/>
              </a:rPr>
              <a:t>Falsification of data.</a:t>
            </a:r>
          </a:p>
        </p:txBody>
      </p:sp>
    </p:spTree>
    <p:extLst>
      <p:ext uri="{BB962C8B-B14F-4D97-AF65-F5344CB8AC3E}">
        <p14:creationId xmlns:p14="http://schemas.microsoft.com/office/powerpoint/2010/main" val="3217632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DFC65-C1A4-48D8-A9A9-6699F51C611D}"/>
              </a:ext>
            </a:extLst>
          </p:cNvPr>
          <p:cNvSpPr>
            <a:spLocks noGrp="1"/>
          </p:cNvSpPr>
          <p:nvPr>
            <p:ph type="title"/>
          </p:nvPr>
        </p:nvSpPr>
        <p:spPr/>
        <p:txBody>
          <a:bodyPr/>
          <a:lstStyle/>
          <a:p>
            <a:r>
              <a:rPr lang="en-US" b="1" dirty="0">
                <a:solidFill>
                  <a:schemeClr val="tx1"/>
                </a:solidFill>
                <a:latin typeface="Arial" panose="020B0604020202020204" pitchFamily="34" charset="0"/>
                <a:cs typeface="Arial" panose="020B0604020202020204" pitchFamily="34" charset="0"/>
              </a:rPr>
              <a:t>The most common reason for a study to be closed at a site is:</a:t>
            </a:r>
          </a:p>
        </p:txBody>
      </p:sp>
      <p:sp>
        <p:nvSpPr>
          <p:cNvPr id="3" name="Content Placeholder 2">
            <a:extLst>
              <a:ext uri="{FF2B5EF4-FFF2-40B4-BE49-F238E27FC236}">
                <a16:creationId xmlns:a16="http://schemas.microsoft.com/office/drawing/2014/main" id="{0CE7134C-96E2-4794-8FC3-D9AC0E3D5D0E}"/>
              </a:ext>
            </a:extLst>
          </p:cNvPr>
          <p:cNvSpPr>
            <a:spLocks noGrp="1"/>
          </p:cNvSpPr>
          <p:nvPr>
            <p:ph idx="1"/>
          </p:nvPr>
        </p:nvSpPr>
        <p:spPr/>
        <p:txBody>
          <a:bodyPr/>
          <a:lstStyle/>
          <a:p>
            <a:pPr>
              <a:buAutoNum type="alphaUcPeriod"/>
            </a:pPr>
            <a:r>
              <a:rPr lang="en-US" b="1" dirty="0">
                <a:latin typeface="Arial" panose="020B0604020202020204" pitchFamily="34" charset="0"/>
                <a:cs typeface="Arial" panose="020B0604020202020204" pitchFamily="34" charset="0"/>
              </a:rPr>
              <a:t>The study is complete</a:t>
            </a:r>
          </a:p>
          <a:p>
            <a:pPr>
              <a:buAutoNum type="alphaUcPeriod"/>
            </a:pPr>
            <a:r>
              <a:rPr lang="en-US" b="1" dirty="0">
                <a:latin typeface="Arial" panose="020B0604020202020204" pitchFamily="34" charset="0"/>
                <a:cs typeface="Arial" panose="020B0604020202020204" pitchFamily="34" charset="0"/>
              </a:rPr>
              <a:t>The drug was found to be ineffective</a:t>
            </a:r>
          </a:p>
          <a:p>
            <a:pPr>
              <a:buAutoNum type="alphaUcPeriod"/>
            </a:pPr>
            <a:r>
              <a:rPr lang="en-US" b="1" dirty="0">
                <a:latin typeface="Arial" panose="020B0604020202020204" pitchFamily="34" charset="0"/>
                <a:cs typeface="Arial" panose="020B0604020202020204" pitchFamily="34" charset="0"/>
              </a:rPr>
              <a:t>There were safety problems with the drug</a:t>
            </a:r>
          </a:p>
          <a:p>
            <a:pPr>
              <a:buAutoNum type="alphaUcPeriod"/>
            </a:pPr>
            <a:r>
              <a:rPr lang="en-US" b="1" dirty="0">
                <a:latin typeface="Arial" panose="020B0604020202020204" pitchFamily="34" charset="0"/>
                <a:cs typeface="Arial" panose="020B0604020202020204" pitchFamily="34" charset="0"/>
              </a:rPr>
              <a:t>Lack of enrollment</a:t>
            </a:r>
          </a:p>
          <a:p>
            <a:pPr>
              <a:buAutoNum type="alphaUcPeriod"/>
            </a:pPr>
            <a:r>
              <a:rPr lang="en-US" b="1" dirty="0">
                <a:latin typeface="Arial" panose="020B0604020202020204" pitchFamily="34" charset="0"/>
                <a:cs typeface="Arial" panose="020B0604020202020204" pitchFamily="34" charset="0"/>
              </a:rPr>
              <a:t>Falsification of data.</a:t>
            </a: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FD3507AC-1BD1-4CD7-A2D6-BE9948CFE3D0}"/>
                  </a:ext>
                </a:extLst>
              </p14:cNvPr>
              <p14:cNvContentPartPr/>
              <p14:nvPr/>
            </p14:nvContentPartPr>
            <p14:xfrm>
              <a:off x="486233" y="2002256"/>
              <a:ext cx="4687560" cy="660240"/>
            </p14:xfrm>
          </p:contentPart>
        </mc:Choice>
        <mc:Fallback xmlns="">
          <p:pic>
            <p:nvPicPr>
              <p:cNvPr id="6" name="Ink 5">
                <a:extLst>
                  <a:ext uri="{FF2B5EF4-FFF2-40B4-BE49-F238E27FC236}">
                    <a16:creationId xmlns:a16="http://schemas.microsoft.com/office/drawing/2014/main" id="{FD3507AC-1BD1-4CD7-A2D6-BE9948CFE3D0}"/>
                  </a:ext>
                </a:extLst>
              </p:cNvPr>
              <p:cNvPicPr/>
              <p:nvPr/>
            </p:nvPicPr>
            <p:blipFill>
              <a:blip r:embed="rId3"/>
              <a:stretch>
                <a:fillRect/>
              </a:stretch>
            </p:blipFill>
            <p:spPr>
              <a:xfrm>
                <a:off x="450593" y="1966616"/>
                <a:ext cx="4759200" cy="731880"/>
              </a:xfrm>
              <a:prstGeom prst="rect">
                <a:avLst/>
              </a:prstGeom>
            </p:spPr>
          </p:pic>
        </mc:Fallback>
      </mc:AlternateContent>
    </p:spTree>
    <p:extLst>
      <p:ext uri="{BB962C8B-B14F-4D97-AF65-F5344CB8AC3E}">
        <p14:creationId xmlns:p14="http://schemas.microsoft.com/office/powerpoint/2010/main" val="195447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5" name="Picture 4" descr="Pen placed on top of a signature line">
            <a:extLst>
              <a:ext uri="{FF2B5EF4-FFF2-40B4-BE49-F238E27FC236}">
                <a16:creationId xmlns:a16="http://schemas.microsoft.com/office/drawing/2014/main" id="{E452B15D-5F17-4271-91DF-6AAFCABB8543}"/>
              </a:ext>
            </a:extLst>
          </p:cNvPr>
          <p:cNvPicPr>
            <a:picLocks noChangeAspect="1"/>
          </p:cNvPicPr>
          <p:nvPr/>
        </p:nvPicPr>
        <p:blipFill rotWithShape="1">
          <a:blip r:embed="rId3"/>
          <a:srcRect l="22893" r="-2"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3" name="Text Placeholder 2">
            <a:extLst>
              <a:ext uri="{FF2B5EF4-FFF2-40B4-BE49-F238E27FC236}">
                <a16:creationId xmlns:a16="http://schemas.microsoft.com/office/drawing/2014/main" id="{816547E4-BD3B-42B2-A27F-3FCAA3FEE695}"/>
              </a:ext>
            </a:extLst>
          </p:cNvPr>
          <p:cNvSpPr txBox="1">
            <a:spLocks noGrp="1"/>
          </p:cNvSpPr>
          <p:nvPr>
            <p:ph type="body" idx="4294967295"/>
          </p:nvPr>
        </p:nvSpPr>
        <p:spPr>
          <a:xfrm>
            <a:off x="677334" y="2160589"/>
            <a:ext cx="3851122" cy="3880773"/>
          </a:xfrm>
        </p:spPr>
        <p:txBody>
          <a:bodyPr vert="horz" lIns="91440" tIns="45720" rIns="91440" bIns="45720" rtlCol="0">
            <a:normAutofit/>
          </a:bodyPr>
          <a:lstStyle/>
          <a:p>
            <a:pPr marL="0" indent="0">
              <a:buNone/>
            </a:pPr>
            <a:endParaRPr lang="en-US" sz="3600" b="1" dirty="0">
              <a:latin typeface="Arial" panose="020B0604020202020204" pitchFamily="34" charset="0"/>
              <a:cs typeface="Arial" panose="020B0604020202020204" pitchFamily="34" charset="0"/>
            </a:endParaRPr>
          </a:p>
          <a:p>
            <a:pPr marL="0" indent="0">
              <a:buNone/>
            </a:pPr>
            <a:r>
              <a:rPr lang="en-US" sz="3600" b="1" dirty="0">
                <a:latin typeface="Arial" panose="020B0604020202020204" pitchFamily="34" charset="0"/>
                <a:cs typeface="Arial" panose="020B0604020202020204" pitchFamily="34" charset="0"/>
              </a:rPr>
              <a:t>CONTRACTS</a:t>
            </a:r>
          </a:p>
          <a:p>
            <a:pPr marL="342717" indent="-342717">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3600" b="1" dirty="0">
              <a:latin typeface="Arial" panose="020B0604020202020204" pitchFamily="34" charset="0"/>
              <a:cs typeface="Arial" panose="020B0604020202020204" pitchFamily="34" charset="0"/>
            </a:endParaRPr>
          </a:p>
          <a:p>
            <a:pPr marL="0" indent="0">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3600" b="1" dirty="0">
              <a:latin typeface="Arial" panose="020B0604020202020204" pitchFamily="34" charset="0"/>
              <a:cs typeface="Arial" panose="020B0604020202020204" pitchFamily="34" charset="0"/>
            </a:endParaRPr>
          </a:p>
        </p:txBody>
      </p:sp>
      <p:cxnSp>
        <p:nvCxnSpPr>
          <p:cNvPr id="21" name="Straight Connector 20">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769053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F269-DB3F-4FDE-8382-9ED936EEBA40}"/>
              </a:ext>
            </a:extLst>
          </p:cNvPr>
          <p:cNvSpPr>
            <a:spLocks noGrp="1"/>
          </p:cNvSpPr>
          <p:nvPr>
            <p:ph type="title"/>
          </p:nvPr>
        </p:nvSpPr>
        <p:spPr>
          <a:xfrm>
            <a:off x="677334" y="609600"/>
            <a:ext cx="8596668" cy="1666672"/>
          </a:xfrm>
        </p:spPr>
        <p:txBody>
          <a:bodyPr>
            <a:noAutofit/>
          </a:bodyPr>
          <a:lstStyle/>
          <a:p>
            <a:r>
              <a:rPr lang="en-US" b="1" dirty="0">
                <a:solidFill>
                  <a:schemeClr val="tx1"/>
                </a:solidFill>
                <a:latin typeface="Arial" panose="020B0604020202020204" pitchFamily="34" charset="0"/>
                <a:cs typeface="Arial" panose="020B0604020202020204" pitchFamily="34" charset="0"/>
              </a:rPr>
              <a:t>By regulation, investigators are required to make a final study report to:</a:t>
            </a:r>
          </a:p>
        </p:txBody>
      </p:sp>
      <p:sp>
        <p:nvSpPr>
          <p:cNvPr id="3" name="Content Placeholder 2">
            <a:extLst>
              <a:ext uri="{FF2B5EF4-FFF2-40B4-BE49-F238E27FC236}">
                <a16:creationId xmlns:a16="http://schemas.microsoft.com/office/drawing/2014/main" id="{CC37A209-1D87-4AE1-9763-7F6873BEDBEE}"/>
              </a:ext>
            </a:extLst>
          </p:cNvPr>
          <p:cNvSpPr>
            <a:spLocks noGrp="1"/>
          </p:cNvSpPr>
          <p:nvPr>
            <p:ph idx="1"/>
          </p:nvPr>
        </p:nvSpPr>
        <p:spPr>
          <a:xfrm>
            <a:off x="677334" y="2869660"/>
            <a:ext cx="8596668" cy="3171702"/>
          </a:xfrm>
        </p:spPr>
        <p:txBody>
          <a:bodyPr/>
          <a:lstStyle/>
          <a:p>
            <a:pPr marL="0" indent="0">
              <a:buNone/>
            </a:pPr>
            <a:r>
              <a:rPr lang="en-US" b="1" dirty="0">
                <a:latin typeface="Arial" panose="020B0604020202020204" pitchFamily="34" charset="0"/>
                <a:cs typeface="Arial" panose="020B0604020202020204" pitchFamily="34" charset="0"/>
              </a:rPr>
              <a:t>A. The FDA and the sponsor.</a:t>
            </a:r>
          </a:p>
          <a:p>
            <a:pPr marL="0" indent="0">
              <a:buNone/>
            </a:pPr>
            <a:r>
              <a:rPr lang="en-US" b="1" dirty="0">
                <a:latin typeface="Arial" panose="020B0604020202020204" pitchFamily="34" charset="0"/>
                <a:cs typeface="Arial" panose="020B0604020202020204" pitchFamily="34" charset="0"/>
              </a:rPr>
              <a:t>B. The sponsor and the IRB</a:t>
            </a:r>
          </a:p>
          <a:p>
            <a:pPr marL="0" indent="0">
              <a:buNone/>
            </a:pPr>
            <a:r>
              <a:rPr lang="en-US" b="1" dirty="0">
                <a:latin typeface="Arial" panose="020B0604020202020204" pitchFamily="34" charset="0"/>
                <a:cs typeface="Arial" panose="020B0604020202020204" pitchFamily="34" charset="0"/>
              </a:rPr>
              <a:t>C. The institution</a:t>
            </a:r>
          </a:p>
          <a:p>
            <a:pPr marL="0" indent="0">
              <a:buNone/>
            </a:pPr>
            <a:r>
              <a:rPr lang="en-US" b="1" dirty="0">
                <a:latin typeface="Arial" panose="020B0604020202020204" pitchFamily="34" charset="0"/>
                <a:cs typeface="Arial" panose="020B0604020202020204" pitchFamily="34" charset="0"/>
              </a:rPr>
              <a:t>D. The sponsor, the IRB, and the FDA</a:t>
            </a:r>
          </a:p>
          <a:p>
            <a:pPr marL="0" indent="0">
              <a:buNone/>
            </a:pPr>
            <a:r>
              <a:rPr lang="en-US" b="1" dirty="0">
                <a:latin typeface="Arial" panose="020B0604020202020204" pitchFamily="34" charset="0"/>
                <a:cs typeface="Arial" panose="020B0604020202020204" pitchFamily="34" charset="0"/>
              </a:rPr>
              <a:t>E. The sponsor</a:t>
            </a:r>
          </a:p>
          <a:p>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9722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F269-DB3F-4FDE-8382-9ED936EEBA40}"/>
              </a:ext>
            </a:extLst>
          </p:cNvPr>
          <p:cNvSpPr>
            <a:spLocks noGrp="1"/>
          </p:cNvSpPr>
          <p:nvPr>
            <p:ph type="title"/>
          </p:nvPr>
        </p:nvSpPr>
        <p:spPr>
          <a:xfrm>
            <a:off x="677334" y="741343"/>
            <a:ext cx="8596668" cy="1666672"/>
          </a:xfrm>
        </p:spPr>
        <p:txBody>
          <a:bodyPr>
            <a:noAutofit/>
          </a:bodyPr>
          <a:lstStyle/>
          <a:p>
            <a:r>
              <a:rPr lang="en-US" b="1" dirty="0">
                <a:solidFill>
                  <a:schemeClr val="tx1"/>
                </a:solidFill>
                <a:latin typeface="Arial" panose="020B0604020202020204" pitchFamily="34" charset="0"/>
                <a:cs typeface="Arial" panose="020B0604020202020204" pitchFamily="34" charset="0"/>
              </a:rPr>
              <a:t>By regulation, investigators are required to make a final study report to:</a:t>
            </a:r>
          </a:p>
        </p:txBody>
      </p:sp>
      <p:sp>
        <p:nvSpPr>
          <p:cNvPr id="3" name="Content Placeholder 2">
            <a:extLst>
              <a:ext uri="{FF2B5EF4-FFF2-40B4-BE49-F238E27FC236}">
                <a16:creationId xmlns:a16="http://schemas.microsoft.com/office/drawing/2014/main" id="{CC37A209-1D87-4AE1-9763-7F6873BEDBEE}"/>
              </a:ext>
            </a:extLst>
          </p:cNvPr>
          <p:cNvSpPr>
            <a:spLocks noGrp="1"/>
          </p:cNvSpPr>
          <p:nvPr>
            <p:ph idx="1"/>
          </p:nvPr>
        </p:nvSpPr>
        <p:spPr>
          <a:xfrm>
            <a:off x="677334" y="3054485"/>
            <a:ext cx="8596668" cy="2986877"/>
          </a:xfrm>
        </p:spPr>
        <p:txBody>
          <a:bodyPr/>
          <a:lstStyle/>
          <a:p>
            <a:pPr marL="0" indent="0">
              <a:buNone/>
            </a:pPr>
            <a:r>
              <a:rPr lang="en-US" b="1" dirty="0">
                <a:latin typeface="Arial" panose="020B0604020202020204" pitchFamily="34" charset="0"/>
                <a:cs typeface="Arial" panose="020B0604020202020204" pitchFamily="34" charset="0"/>
              </a:rPr>
              <a:t>A. The FDA and the sponsor.</a:t>
            </a:r>
          </a:p>
          <a:p>
            <a:pPr marL="0" indent="0">
              <a:buNone/>
            </a:pPr>
            <a:r>
              <a:rPr lang="en-US" b="1" dirty="0">
                <a:latin typeface="Arial" panose="020B0604020202020204" pitchFamily="34" charset="0"/>
                <a:cs typeface="Arial" panose="020B0604020202020204" pitchFamily="34" charset="0"/>
              </a:rPr>
              <a:t>B. The sponsor and the IRB</a:t>
            </a:r>
          </a:p>
          <a:p>
            <a:pPr marL="0" indent="0">
              <a:buNone/>
            </a:pPr>
            <a:r>
              <a:rPr lang="en-US" b="1" dirty="0">
                <a:latin typeface="Arial" panose="020B0604020202020204" pitchFamily="34" charset="0"/>
                <a:cs typeface="Arial" panose="020B0604020202020204" pitchFamily="34" charset="0"/>
              </a:rPr>
              <a:t>C. The institution</a:t>
            </a:r>
          </a:p>
          <a:p>
            <a:pPr marL="0" indent="0">
              <a:buNone/>
            </a:pPr>
            <a:r>
              <a:rPr lang="en-US" b="1" dirty="0">
                <a:latin typeface="Arial" panose="020B0604020202020204" pitchFamily="34" charset="0"/>
                <a:cs typeface="Arial" panose="020B0604020202020204" pitchFamily="34" charset="0"/>
              </a:rPr>
              <a:t>D. The sponsor, the IRB, and the FDA</a:t>
            </a:r>
          </a:p>
          <a:p>
            <a:pPr marL="0" indent="0">
              <a:buNone/>
            </a:pPr>
            <a:r>
              <a:rPr lang="en-US" b="1" dirty="0">
                <a:latin typeface="Arial" panose="020B0604020202020204" pitchFamily="34" charset="0"/>
                <a:cs typeface="Arial" panose="020B0604020202020204" pitchFamily="34" charset="0"/>
              </a:rPr>
              <a:t>E. The sponsor</a:t>
            </a:r>
          </a:p>
          <a:p>
            <a:endParaRPr lang="en-US" b="1"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DAF1B1DE-CA34-4B04-811B-BC129751015D}"/>
                  </a:ext>
                </a:extLst>
              </p14:cNvPr>
              <p14:cNvContentPartPr/>
              <p14:nvPr/>
            </p14:nvContentPartPr>
            <p14:xfrm>
              <a:off x="319913" y="3428216"/>
              <a:ext cx="5035680" cy="513360"/>
            </p14:xfrm>
          </p:contentPart>
        </mc:Choice>
        <mc:Fallback xmlns="">
          <p:pic>
            <p:nvPicPr>
              <p:cNvPr id="4" name="Ink 3">
                <a:extLst>
                  <a:ext uri="{FF2B5EF4-FFF2-40B4-BE49-F238E27FC236}">
                    <a16:creationId xmlns:a16="http://schemas.microsoft.com/office/drawing/2014/main" id="{DAF1B1DE-CA34-4B04-811B-BC129751015D}"/>
                  </a:ext>
                </a:extLst>
              </p:cNvPr>
              <p:cNvPicPr/>
              <p:nvPr/>
            </p:nvPicPr>
            <p:blipFill>
              <a:blip r:embed="rId3"/>
              <a:stretch>
                <a:fillRect/>
              </a:stretch>
            </p:blipFill>
            <p:spPr>
              <a:xfrm>
                <a:off x="284273" y="3392216"/>
                <a:ext cx="5107320" cy="585000"/>
              </a:xfrm>
              <a:prstGeom prst="rect">
                <a:avLst/>
              </a:prstGeom>
            </p:spPr>
          </p:pic>
        </mc:Fallback>
      </mc:AlternateContent>
    </p:spTree>
    <p:extLst>
      <p:ext uri="{BB962C8B-B14F-4D97-AF65-F5344CB8AC3E}">
        <p14:creationId xmlns:p14="http://schemas.microsoft.com/office/powerpoint/2010/main" val="2900988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F269-DB3F-4FDE-8382-9ED936EEBA40}"/>
              </a:ext>
            </a:extLst>
          </p:cNvPr>
          <p:cNvSpPr>
            <a:spLocks noGrp="1"/>
          </p:cNvSpPr>
          <p:nvPr>
            <p:ph type="title"/>
          </p:nvPr>
        </p:nvSpPr>
        <p:spPr>
          <a:xfrm>
            <a:off x="677334" y="609600"/>
            <a:ext cx="8596668" cy="1666672"/>
          </a:xfrm>
        </p:spPr>
        <p:txBody>
          <a:bodyPr>
            <a:noAutofit/>
          </a:bodyPr>
          <a:lstStyle/>
          <a:p>
            <a:r>
              <a:rPr lang="en-US" b="1" dirty="0">
                <a:solidFill>
                  <a:schemeClr val="tx1"/>
                </a:solidFill>
                <a:latin typeface="Arial" panose="020B0604020202020204" pitchFamily="34" charset="0"/>
                <a:cs typeface="Arial" panose="020B0604020202020204" pitchFamily="34" charset="0"/>
              </a:rPr>
              <a:t>We have a box of old study documents that have been in our storage facility for years.  What should we do with it?</a:t>
            </a:r>
          </a:p>
        </p:txBody>
      </p:sp>
      <p:sp>
        <p:nvSpPr>
          <p:cNvPr id="3" name="Content Placeholder 2">
            <a:extLst>
              <a:ext uri="{FF2B5EF4-FFF2-40B4-BE49-F238E27FC236}">
                <a16:creationId xmlns:a16="http://schemas.microsoft.com/office/drawing/2014/main" id="{CC37A209-1D87-4AE1-9763-7F6873BEDBEE}"/>
              </a:ext>
            </a:extLst>
          </p:cNvPr>
          <p:cNvSpPr>
            <a:spLocks noGrp="1"/>
          </p:cNvSpPr>
          <p:nvPr>
            <p:ph idx="1"/>
          </p:nvPr>
        </p:nvSpPr>
        <p:spPr>
          <a:xfrm>
            <a:off x="677334" y="3054485"/>
            <a:ext cx="8596668" cy="2986877"/>
          </a:xfrm>
        </p:spPr>
        <p:txBody>
          <a:bodyPr/>
          <a:lstStyle/>
          <a:p>
            <a:pPr marL="0" indent="0">
              <a:buNone/>
            </a:pPr>
            <a:r>
              <a:rPr lang="en-US" b="1" dirty="0">
                <a:latin typeface="Arial" panose="020B0604020202020204" pitchFamily="34" charset="0"/>
                <a:cs typeface="Arial" panose="020B0604020202020204" pitchFamily="34" charset="0"/>
              </a:rPr>
              <a:t>A. If it has been three years, you may dispose of them because that is the length of time required to keep IRB records</a:t>
            </a:r>
          </a:p>
          <a:p>
            <a:pPr marL="0" indent="0">
              <a:buNone/>
            </a:pPr>
            <a:r>
              <a:rPr lang="en-US" b="1" dirty="0">
                <a:latin typeface="Arial" panose="020B0604020202020204" pitchFamily="34" charset="0"/>
                <a:cs typeface="Arial" panose="020B0604020202020204" pitchFamily="34" charset="0"/>
              </a:rPr>
              <a:t>B. If it has been two years post marketing of the approval of the drug, you may dispose of them</a:t>
            </a:r>
          </a:p>
          <a:p>
            <a:pPr marL="0" indent="0">
              <a:buNone/>
            </a:pPr>
            <a:r>
              <a:rPr lang="en-US" b="1" dirty="0">
                <a:latin typeface="Arial" panose="020B0604020202020204" pitchFamily="34" charset="0"/>
                <a:cs typeface="Arial" panose="020B0604020202020204" pitchFamily="34" charset="0"/>
              </a:rPr>
              <a:t>C. Ask the sponsor</a:t>
            </a:r>
          </a:p>
          <a:p>
            <a:pPr marL="0" indent="0">
              <a:buNone/>
            </a:pPr>
            <a:r>
              <a:rPr lang="en-US" b="1" dirty="0">
                <a:latin typeface="Arial" panose="020B0604020202020204" pitchFamily="34" charset="0"/>
                <a:cs typeface="Arial" panose="020B0604020202020204" pitchFamily="34" charset="0"/>
              </a:rPr>
              <a:t>D.  None of the above</a:t>
            </a:r>
          </a:p>
          <a:p>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8279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F269-DB3F-4FDE-8382-9ED936EEBA40}"/>
              </a:ext>
            </a:extLst>
          </p:cNvPr>
          <p:cNvSpPr>
            <a:spLocks noGrp="1"/>
          </p:cNvSpPr>
          <p:nvPr>
            <p:ph type="title"/>
          </p:nvPr>
        </p:nvSpPr>
        <p:spPr>
          <a:xfrm>
            <a:off x="677333" y="609600"/>
            <a:ext cx="8739935" cy="1666672"/>
          </a:xfrm>
        </p:spPr>
        <p:txBody>
          <a:bodyPr>
            <a:noAutofit/>
          </a:bodyPr>
          <a:lstStyle/>
          <a:p>
            <a:r>
              <a:rPr lang="en-US" b="1" dirty="0">
                <a:solidFill>
                  <a:schemeClr val="tx1"/>
                </a:solidFill>
                <a:latin typeface="Arial" panose="020B0604020202020204" pitchFamily="34" charset="0"/>
                <a:cs typeface="Arial" panose="020B0604020202020204" pitchFamily="34" charset="0"/>
              </a:rPr>
              <a:t>We have a box of old study documents that have been in our storage facility for years. What should we do with it?</a:t>
            </a:r>
          </a:p>
        </p:txBody>
      </p:sp>
      <p:sp>
        <p:nvSpPr>
          <p:cNvPr id="3" name="Content Placeholder 2">
            <a:extLst>
              <a:ext uri="{FF2B5EF4-FFF2-40B4-BE49-F238E27FC236}">
                <a16:creationId xmlns:a16="http://schemas.microsoft.com/office/drawing/2014/main" id="{CC37A209-1D87-4AE1-9763-7F6873BEDBEE}"/>
              </a:ext>
            </a:extLst>
          </p:cNvPr>
          <p:cNvSpPr>
            <a:spLocks noGrp="1"/>
          </p:cNvSpPr>
          <p:nvPr>
            <p:ph idx="1"/>
          </p:nvPr>
        </p:nvSpPr>
        <p:spPr>
          <a:xfrm>
            <a:off x="677334" y="3054485"/>
            <a:ext cx="8596668" cy="2986877"/>
          </a:xfrm>
        </p:spPr>
        <p:txBody>
          <a:bodyPr>
            <a:noAutofit/>
          </a:bodyPr>
          <a:lstStyle/>
          <a:p>
            <a:pPr marL="0" indent="0">
              <a:buNone/>
            </a:pPr>
            <a:r>
              <a:rPr lang="en-US" b="1" dirty="0">
                <a:latin typeface="Arial" panose="020B0604020202020204" pitchFamily="34" charset="0"/>
                <a:cs typeface="Arial" panose="020B0604020202020204" pitchFamily="34" charset="0"/>
              </a:rPr>
              <a:t>A. If it has been three years, you may dispose of them because that is the length of time required to keep IRB records</a:t>
            </a:r>
          </a:p>
          <a:p>
            <a:pPr marL="0" indent="0">
              <a:buNone/>
            </a:pPr>
            <a:r>
              <a:rPr lang="en-US" b="1" dirty="0">
                <a:latin typeface="Arial" panose="020B0604020202020204" pitchFamily="34" charset="0"/>
                <a:cs typeface="Arial" panose="020B0604020202020204" pitchFamily="34" charset="0"/>
              </a:rPr>
              <a:t>B. If it has been two years post marketing of the approval of the drug, you may dispose of them</a:t>
            </a:r>
          </a:p>
          <a:p>
            <a:pPr marL="0" indent="0">
              <a:buNone/>
            </a:pPr>
            <a:r>
              <a:rPr lang="en-US" b="1" dirty="0">
                <a:latin typeface="Arial" panose="020B0604020202020204" pitchFamily="34" charset="0"/>
                <a:cs typeface="Arial" panose="020B0604020202020204" pitchFamily="34" charset="0"/>
              </a:rPr>
              <a:t>C. Ask the sponsor</a:t>
            </a:r>
          </a:p>
          <a:p>
            <a:pPr marL="0" indent="0">
              <a:buNone/>
            </a:pPr>
            <a:r>
              <a:rPr lang="en-US" b="1" dirty="0">
                <a:latin typeface="Arial" panose="020B0604020202020204" pitchFamily="34" charset="0"/>
                <a:cs typeface="Arial" panose="020B0604020202020204" pitchFamily="34" charset="0"/>
              </a:rPr>
              <a:t>D.  None of the above</a:t>
            </a:r>
          </a:p>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Per the regulations, A and B are the correct answers. In reality, you should always ask the sponsor before you dispose of any study records. </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93B73F2D-5EB7-4D4E-978F-AEED222FE073}"/>
                  </a:ext>
                </a:extLst>
              </p14:cNvPr>
              <p14:cNvContentPartPr/>
              <p14:nvPr/>
            </p14:nvContentPartPr>
            <p14:xfrm>
              <a:off x="117473" y="5086765"/>
              <a:ext cx="11801520" cy="1493640"/>
            </p14:xfrm>
          </p:contentPart>
        </mc:Choice>
        <mc:Fallback xmlns="">
          <p:pic>
            <p:nvPicPr>
              <p:cNvPr id="4" name="Ink 3">
                <a:extLst>
                  <a:ext uri="{FF2B5EF4-FFF2-40B4-BE49-F238E27FC236}">
                    <a16:creationId xmlns:a16="http://schemas.microsoft.com/office/drawing/2014/main" id="{93B73F2D-5EB7-4D4E-978F-AEED222FE073}"/>
                  </a:ext>
                </a:extLst>
              </p:cNvPr>
              <p:cNvPicPr/>
              <p:nvPr/>
            </p:nvPicPr>
            <p:blipFill>
              <a:blip r:embed="rId3"/>
              <a:stretch>
                <a:fillRect/>
              </a:stretch>
            </p:blipFill>
            <p:spPr>
              <a:xfrm>
                <a:off x="81473" y="5050756"/>
                <a:ext cx="11873160" cy="1565297"/>
              </a:xfrm>
              <a:prstGeom prst="rect">
                <a:avLst/>
              </a:prstGeom>
            </p:spPr>
          </p:pic>
        </mc:Fallback>
      </mc:AlternateContent>
    </p:spTree>
    <p:extLst>
      <p:ext uri="{BB962C8B-B14F-4D97-AF65-F5344CB8AC3E}">
        <p14:creationId xmlns:p14="http://schemas.microsoft.com/office/powerpoint/2010/main" val="25185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403CF708-4322-442D-A8F0-255583B7C923}"/>
              </a:ext>
            </a:extLst>
          </p:cNvPr>
          <p:cNvSpPr>
            <a:spLocks noGrp="1"/>
          </p:cNvSpPr>
          <p:nvPr>
            <p:ph type="ctrTitle"/>
          </p:nvPr>
        </p:nvSpPr>
        <p:spPr>
          <a:xfrm>
            <a:off x="4974337" y="1265314"/>
            <a:ext cx="4299666" cy="3249131"/>
          </a:xfrm>
        </p:spPr>
        <p:txBody>
          <a:bodyPr vert="horz" lIns="91440" tIns="45720" rIns="91440" bIns="45720" rtlCol="0" anchor="b">
            <a:normAutofit/>
          </a:bodyPr>
          <a:lstStyle/>
          <a:p>
            <a:pPr algn="l">
              <a:lnSpc>
                <a:spcPct val="90000"/>
              </a:lnSpc>
            </a:pPr>
            <a:r>
              <a:rPr lang="en-US" sz="3600" b="1" kern="1200" dirty="0">
                <a:solidFill>
                  <a:schemeClr val="tx1"/>
                </a:solidFill>
                <a:latin typeface="Arial" panose="020B0604020202020204" pitchFamily="34" charset="0"/>
                <a:cs typeface="Arial" panose="020B0604020202020204" pitchFamily="34" charset="0"/>
              </a:rPr>
              <a:t>Differences between OHRP, FDA and ICH GCP</a:t>
            </a:r>
            <a:br>
              <a:rPr lang="en-US" sz="3600" b="1" kern="1200" dirty="0">
                <a:solidFill>
                  <a:schemeClr val="tx1"/>
                </a:solidFill>
                <a:latin typeface="Arial" panose="020B0604020202020204" pitchFamily="34" charset="0"/>
                <a:cs typeface="Arial" panose="020B0604020202020204" pitchFamily="34" charset="0"/>
              </a:rPr>
            </a:br>
            <a:endParaRPr lang="en-US" sz="3600" b="1" kern="1200" dirty="0">
              <a:solidFill>
                <a:schemeClr val="tx1"/>
              </a:solidFill>
              <a:latin typeface="Arial" panose="020B0604020202020204" pitchFamily="34" charset="0"/>
              <a:cs typeface="Arial" panose="020B0604020202020204" pitchFamily="34" charset="0"/>
            </a:endParaRPr>
          </a:p>
        </p:txBody>
      </p:sp>
      <p:sp>
        <p:nvSpPr>
          <p:cNvPr id="39" name="Isosceles Triangle 20">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0" name="Graphic 5" descr="Scientist">
            <a:extLst>
              <a:ext uri="{FF2B5EF4-FFF2-40B4-BE49-F238E27FC236}">
                <a16:creationId xmlns:a16="http://schemas.microsoft.com/office/drawing/2014/main" id="{9452E08C-17A1-45CF-B002-212962154C5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3968218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ight bulb on yellow background with sketched light beams and cord">
            <a:extLst>
              <a:ext uri="{FF2B5EF4-FFF2-40B4-BE49-F238E27FC236}">
                <a16:creationId xmlns:a16="http://schemas.microsoft.com/office/drawing/2014/main" id="{B28901F6-63AF-4D0F-A907-223D80C0434D}"/>
              </a:ext>
            </a:extLst>
          </p:cNvPr>
          <p:cNvPicPr>
            <a:picLocks noChangeAspect="1"/>
          </p:cNvPicPr>
          <p:nvPr/>
        </p:nvPicPr>
        <p:blipFill rotWithShape="1">
          <a:blip r:embed="rId2"/>
          <a:srcRect l="28957"/>
          <a:stretch/>
        </p:blipFill>
        <p:spPr>
          <a:xfrm>
            <a:off x="4266678" y="-8467"/>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5" name="Title 4">
            <a:extLst>
              <a:ext uri="{FF2B5EF4-FFF2-40B4-BE49-F238E27FC236}">
                <a16:creationId xmlns:a16="http://schemas.microsoft.com/office/drawing/2014/main" id="{D60DC44C-EB98-43FA-B34B-17F82D36E79A}"/>
              </a:ext>
            </a:extLst>
          </p:cNvPr>
          <p:cNvSpPr>
            <a:spLocks noGrp="1"/>
          </p:cNvSpPr>
          <p:nvPr>
            <p:ph type="ctrTitle"/>
          </p:nvPr>
        </p:nvSpPr>
        <p:spPr>
          <a:xfrm>
            <a:off x="668867" y="1678666"/>
            <a:ext cx="4088190" cy="2369093"/>
          </a:xfrm>
        </p:spPr>
        <p:txBody>
          <a:bodyPr vert="horz" lIns="91440" tIns="45720" rIns="91440" bIns="45720" rtlCol="0" anchor="b">
            <a:normAutofit/>
          </a:bodyPr>
          <a:lstStyle/>
          <a:p>
            <a:pPr algn="r"/>
            <a:r>
              <a:rPr lang="en-US" sz="3600" b="1" dirty="0">
                <a:solidFill>
                  <a:schemeClr val="accent1"/>
                </a:solidFill>
                <a:latin typeface="Arial" panose="020B0604020202020204" pitchFamily="34" charset="0"/>
                <a:cs typeface="Arial" panose="020B0604020202020204" pitchFamily="34" charset="0"/>
              </a:rPr>
              <a:t>Test your knowledge</a:t>
            </a:r>
          </a:p>
        </p:txBody>
      </p:sp>
    </p:spTree>
    <p:extLst>
      <p:ext uri="{BB962C8B-B14F-4D97-AF65-F5344CB8AC3E}">
        <p14:creationId xmlns:p14="http://schemas.microsoft.com/office/powerpoint/2010/main" val="188407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BF81-F9A9-4269-9AB8-CE8FD94F9E76}"/>
              </a:ext>
            </a:extLst>
          </p:cNvPr>
          <p:cNvSpPr>
            <a:spLocks noGrp="1"/>
          </p:cNvSpPr>
          <p:nvPr>
            <p:ph type="ctrTitle"/>
          </p:nvPr>
        </p:nvSpPr>
        <p:spPr>
          <a:xfrm>
            <a:off x="1507067" y="1533738"/>
            <a:ext cx="7766936" cy="1290918"/>
          </a:xfrm>
        </p:spPr>
        <p:txBody>
          <a:bodyPr/>
          <a:lstStyle/>
          <a:p>
            <a:pPr algn="l"/>
            <a:r>
              <a:rPr lang="en-US" sz="3600" b="1" dirty="0">
                <a:solidFill>
                  <a:schemeClr val="tx1"/>
                </a:solidFill>
                <a:latin typeface="Arial" panose="020B0604020202020204" pitchFamily="34" charset="0"/>
                <a:cs typeface="Arial" panose="020B0604020202020204" pitchFamily="34" charset="0"/>
              </a:rPr>
              <a:t>Prior to releasing detailed information regarding a specific study, A sponsor required the institution / investigator to sign: </a:t>
            </a:r>
          </a:p>
        </p:txBody>
      </p:sp>
      <p:sp>
        <p:nvSpPr>
          <p:cNvPr id="3" name="Subtitle 2">
            <a:extLst>
              <a:ext uri="{FF2B5EF4-FFF2-40B4-BE49-F238E27FC236}">
                <a16:creationId xmlns:a16="http://schemas.microsoft.com/office/drawing/2014/main" id="{D28E1FD8-DC60-45A8-AD56-8D7CE6FB40E7}"/>
              </a:ext>
            </a:extLst>
          </p:cNvPr>
          <p:cNvSpPr>
            <a:spLocks noGrp="1"/>
          </p:cNvSpPr>
          <p:nvPr>
            <p:ph type="subTitle" idx="1"/>
          </p:nvPr>
        </p:nvSpPr>
        <p:spPr>
          <a:xfrm>
            <a:off x="1507067" y="3275673"/>
            <a:ext cx="7766936" cy="2902073"/>
          </a:xfrm>
        </p:spPr>
        <p:txBody>
          <a:bodyPr/>
          <a:lstStyle/>
          <a:p>
            <a:pPr algn="l"/>
            <a:r>
              <a:rPr lang="en-US" b="1" dirty="0">
                <a:solidFill>
                  <a:schemeClr val="tx1"/>
                </a:solidFill>
                <a:latin typeface="Arial" panose="020B0604020202020204" pitchFamily="34" charset="0"/>
                <a:cs typeface="Arial" panose="020B0604020202020204" pitchFamily="34" charset="0"/>
              </a:rPr>
              <a:t>A. A confidentiality agreement</a:t>
            </a:r>
          </a:p>
          <a:p>
            <a:pPr algn="l"/>
            <a:r>
              <a:rPr lang="en-US" b="1" dirty="0">
                <a:solidFill>
                  <a:schemeClr val="tx1"/>
                </a:solidFill>
                <a:latin typeface="Arial" panose="020B0604020202020204" pitchFamily="34" charset="0"/>
                <a:cs typeface="Arial" panose="020B0604020202020204" pitchFamily="34" charset="0"/>
              </a:rPr>
              <a:t>B. The protocol signature page</a:t>
            </a:r>
          </a:p>
          <a:p>
            <a:pPr algn="l"/>
            <a:r>
              <a:rPr lang="en-US" b="1" dirty="0">
                <a:solidFill>
                  <a:schemeClr val="tx1"/>
                </a:solidFill>
                <a:latin typeface="Arial" panose="020B0604020202020204" pitchFamily="34" charset="0"/>
                <a:cs typeface="Arial" panose="020B0604020202020204" pitchFamily="34" charset="0"/>
              </a:rPr>
              <a:t>C. An indemnification agreement</a:t>
            </a:r>
          </a:p>
          <a:p>
            <a:pPr algn="l"/>
            <a:r>
              <a:rPr lang="en-US" b="1" dirty="0">
                <a:solidFill>
                  <a:schemeClr val="tx1"/>
                </a:solidFill>
                <a:latin typeface="Arial" panose="020B0604020202020204" pitchFamily="34" charset="0"/>
                <a:cs typeface="Arial" panose="020B0604020202020204" pitchFamily="34" charset="0"/>
              </a:rPr>
              <a:t>D. The Statement of the Investigator</a:t>
            </a:r>
          </a:p>
          <a:p>
            <a:pPr marL="342900" indent="-342900" algn="l">
              <a:buAutoNum type="alphaLcPeriod"/>
            </a:pPr>
            <a:endParaRPr lang="en-US" b="1" dirty="0">
              <a:solidFill>
                <a:schemeClr val="tx1"/>
              </a:solidFill>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5569FFB9-143D-42DC-8998-3FE5CC38F87A}"/>
                  </a:ext>
                </a:extLst>
              </p14:cNvPr>
              <p14:cNvContentPartPr/>
              <p14:nvPr/>
            </p14:nvContentPartPr>
            <p14:xfrm>
              <a:off x="-699607" y="188216"/>
              <a:ext cx="360" cy="360"/>
            </p14:xfrm>
          </p:contentPart>
        </mc:Choice>
        <mc:Fallback xmlns="">
          <p:pic>
            <p:nvPicPr>
              <p:cNvPr id="4" name="Ink 3">
                <a:extLst>
                  <a:ext uri="{FF2B5EF4-FFF2-40B4-BE49-F238E27FC236}">
                    <a16:creationId xmlns:a16="http://schemas.microsoft.com/office/drawing/2014/main" id="{5569FFB9-143D-42DC-8998-3FE5CC38F87A}"/>
                  </a:ext>
                </a:extLst>
              </p:cNvPr>
              <p:cNvPicPr/>
              <p:nvPr/>
            </p:nvPicPr>
            <p:blipFill>
              <a:blip r:embed="rId3"/>
              <a:stretch>
                <a:fillRect/>
              </a:stretch>
            </p:blipFill>
            <p:spPr>
              <a:xfrm>
                <a:off x="-735247" y="152216"/>
                <a:ext cx="72000" cy="72000"/>
              </a:xfrm>
              <a:prstGeom prst="rect">
                <a:avLst/>
              </a:prstGeom>
            </p:spPr>
          </p:pic>
        </mc:Fallback>
      </mc:AlternateContent>
    </p:spTree>
    <p:extLst>
      <p:ext uri="{BB962C8B-B14F-4D97-AF65-F5344CB8AC3E}">
        <p14:creationId xmlns:p14="http://schemas.microsoft.com/office/powerpoint/2010/main" val="3737005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BF81-F9A9-4269-9AB8-CE8FD94F9E76}"/>
              </a:ext>
            </a:extLst>
          </p:cNvPr>
          <p:cNvSpPr>
            <a:spLocks noGrp="1"/>
          </p:cNvSpPr>
          <p:nvPr>
            <p:ph type="ctrTitle"/>
          </p:nvPr>
        </p:nvSpPr>
        <p:spPr>
          <a:xfrm>
            <a:off x="1507067" y="766482"/>
            <a:ext cx="7766936" cy="1290918"/>
          </a:xfrm>
        </p:spPr>
        <p:txBody>
          <a:bodyPr/>
          <a:lstStyle/>
          <a:p>
            <a:pPr algn="l"/>
            <a:r>
              <a:rPr lang="en-US" sz="3600" b="1" dirty="0">
                <a:solidFill>
                  <a:schemeClr val="tx1"/>
                </a:solidFill>
                <a:latin typeface="Arial" panose="020B0604020202020204" pitchFamily="34" charset="0"/>
                <a:cs typeface="Arial" panose="020B0604020202020204" pitchFamily="34" charset="0"/>
              </a:rPr>
              <a:t>Prior to releasing detailed information regarding a specific study, A sponsor required the institution / investigator to sign: </a:t>
            </a:r>
          </a:p>
        </p:txBody>
      </p:sp>
      <p:sp>
        <p:nvSpPr>
          <p:cNvPr id="3" name="Subtitle 2">
            <a:extLst>
              <a:ext uri="{FF2B5EF4-FFF2-40B4-BE49-F238E27FC236}">
                <a16:creationId xmlns:a16="http://schemas.microsoft.com/office/drawing/2014/main" id="{D28E1FD8-DC60-45A8-AD56-8D7CE6FB40E7}"/>
              </a:ext>
            </a:extLst>
          </p:cNvPr>
          <p:cNvSpPr>
            <a:spLocks noGrp="1"/>
          </p:cNvSpPr>
          <p:nvPr>
            <p:ph type="subTitle" idx="1"/>
          </p:nvPr>
        </p:nvSpPr>
        <p:spPr>
          <a:xfrm>
            <a:off x="1307370" y="3189445"/>
            <a:ext cx="7766936" cy="2902073"/>
          </a:xfrm>
        </p:spPr>
        <p:txBody>
          <a:bodyPr/>
          <a:lstStyle/>
          <a:p>
            <a:pPr algn="l"/>
            <a:r>
              <a:rPr lang="en-US" b="1" dirty="0">
                <a:solidFill>
                  <a:schemeClr val="tx1"/>
                </a:solidFill>
                <a:latin typeface="Arial" panose="020B0604020202020204" pitchFamily="34" charset="0"/>
                <a:cs typeface="Arial" panose="020B0604020202020204" pitchFamily="34" charset="0"/>
              </a:rPr>
              <a:t>A. A confidentiality agreement</a:t>
            </a:r>
          </a:p>
          <a:p>
            <a:pPr algn="l"/>
            <a:r>
              <a:rPr lang="en-US" b="1" dirty="0">
                <a:solidFill>
                  <a:schemeClr val="tx1"/>
                </a:solidFill>
                <a:latin typeface="Arial" panose="020B0604020202020204" pitchFamily="34" charset="0"/>
                <a:cs typeface="Arial" panose="020B0604020202020204" pitchFamily="34" charset="0"/>
              </a:rPr>
              <a:t>B. The protocol signature page</a:t>
            </a:r>
          </a:p>
          <a:p>
            <a:pPr algn="l"/>
            <a:r>
              <a:rPr lang="en-US" b="1" dirty="0">
                <a:solidFill>
                  <a:schemeClr val="tx1"/>
                </a:solidFill>
                <a:latin typeface="Arial" panose="020B0604020202020204" pitchFamily="34" charset="0"/>
                <a:cs typeface="Arial" panose="020B0604020202020204" pitchFamily="34" charset="0"/>
              </a:rPr>
              <a:t>C. An indemnification agreement</a:t>
            </a:r>
          </a:p>
          <a:p>
            <a:pPr algn="l"/>
            <a:r>
              <a:rPr lang="en-US" b="1" dirty="0">
                <a:solidFill>
                  <a:schemeClr val="tx1"/>
                </a:solidFill>
                <a:latin typeface="Arial" panose="020B0604020202020204" pitchFamily="34" charset="0"/>
                <a:cs typeface="Arial" panose="020B0604020202020204" pitchFamily="34" charset="0"/>
              </a:rPr>
              <a:t>D. The Statement of the Investigator</a:t>
            </a:r>
          </a:p>
          <a:p>
            <a:pPr marL="342900" indent="-342900" algn="l">
              <a:buAutoNum type="alphaLcPeriod"/>
            </a:pPr>
            <a:endParaRPr lang="en-US" b="1" dirty="0">
              <a:solidFill>
                <a:schemeClr val="tx1"/>
              </a:solidFill>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5569FFB9-143D-42DC-8998-3FE5CC38F87A}"/>
                  </a:ext>
                </a:extLst>
              </p14:cNvPr>
              <p14:cNvContentPartPr/>
              <p14:nvPr/>
            </p14:nvContentPartPr>
            <p14:xfrm>
              <a:off x="-699607" y="188216"/>
              <a:ext cx="360" cy="360"/>
            </p14:xfrm>
          </p:contentPart>
        </mc:Choice>
        <mc:Fallback xmlns="">
          <p:pic>
            <p:nvPicPr>
              <p:cNvPr id="4" name="Ink 3">
                <a:extLst>
                  <a:ext uri="{FF2B5EF4-FFF2-40B4-BE49-F238E27FC236}">
                    <a16:creationId xmlns:a16="http://schemas.microsoft.com/office/drawing/2014/main" id="{5569FFB9-143D-42DC-8998-3FE5CC38F87A}"/>
                  </a:ext>
                </a:extLst>
              </p:cNvPr>
              <p:cNvPicPr/>
              <p:nvPr/>
            </p:nvPicPr>
            <p:blipFill>
              <a:blip r:embed="rId3"/>
              <a:stretch>
                <a:fillRect/>
              </a:stretch>
            </p:blipFill>
            <p:spPr>
              <a:xfrm>
                <a:off x="-735607" y="152216"/>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92560A27-4586-4FAB-964C-A1C5562E104D}"/>
                  </a:ext>
                </a:extLst>
              </p14:cNvPr>
              <p14:cNvContentPartPr/>
              <p14:nvPr/>
            </p14:nvContentPartPr>
            <p14:xfrm>
              <a:off x="943501" y="2875885"/>
              <a:ext cx="5370120" cy="627120"/>
            </p14:xfrm>
          </p:contentPart>
        </mc:Choice>
        <mc:Fallback xmlns="">
          <p:pic>
            <p:nvPicPr>
              <p:cNvPr id="5" name="Ink 4">
                <a:extLst>
                  <a:ext uri="{FF2B5EF4-FFF2-40B4-BE49-F238E27FC236}">
                    <a16:creationId xmlns:a16="http://schemas.microsoft.com/office/drawing/2014/main" id="{92560A27-4586-4FAB-964C-A1C5562E104D}"/>
                  </a:ext>
                </a:extLst>
              </p:cNvPr>
              <p:cNvPicPr/>
              <p:nvPr/>
            </p:nvPicPr>
            <p:blipFill>
              <a:blip r:embed="rId5"/>
              <a:stretch>
                <a:fillRect/>
              </a:stretch>
            </p:blipFill>
            <p:spPr>
              <a:xfrm>
                <a:off x="907501" y="2839885"/>
                <a:ext cx="5441760" cy="698760"/>
              </a:xfrm>
              <a:prstGeom prst="rect">
                <a:avLst/>
              </a:prstGeom>
            </p:spPr>
          </p:pic>
        </mc:Fallback>
      </mc:AlternateContent>
    </p:spTree>
    <p:extLst>
      <p:ext uri="{BB962C8B-B14F-4D97-AF65-F5344CB8AC3E}">
        <p14:creationId xmlns:p14="http://schemas.microsoft.com/office/powerpoint/2010/main" val="1213974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BF81-F9A9-4269-9AB8-CE8FD94F9E76}"/>
              </a:ext>
            </a:extLst>
          </p:cNvPr>
          <p:cNvSpPr>
            <a:spLocks noGrp="1"/>
          </p:cNvSpPr>
          <p:nvPr>
            <p:ph type="ctrTitle"/>
          </p:nvPr>
        </p:nvSpPr>
        <p:spPr>
          <a:xfrm>
            <a:off x="1507067" y="134471"/>
            <a:ext cx="7766936" cy="2286000"/>
          </a:xfrm>
        </p:spPr>
        <p:txBody>
          <a:bodyPr/>
          <a:lstStyle/>
          <a:p>
            <a:pPr algn="l"/>
            <a:r>
              <a:rPr lang="en-US" sz="3600" b="1" dirty="0">
                <a:solidFill>
                  <a:schemeClr val="tx1"/>
                </a:solidFill>
                <a:latin typeface="Arial" panose="020B0604020202020204" pitchFamily="34" charset="0"/>
                <a:cs typeface="Arial" panose="020B0604020202020204" pitchFamily="34" charset="0"/>
              </a:rPr>
              <a:t>Emergency use of a test article and emergency research are circumstances covered in which of the following: </a:t>
            </a:r>
          </a:p>
        </p:txBody>
      </p:sp>
      <p:sp>
        <p:nvSpPr>
          <p:cNvPr id="3" name="Subtitle 2">
            <a:extLst>
              <a:ext uri="{FF2B5EF4-FFF2-40B4-BE49-F238E27FC236}">
                <a16:creationId xmlns:a16="http://schemas.microsoft.com/office/drawing/2014/main" id="{D28E1FD8-DC60-45A8-AD56-8D7CE6FB40E7}"/>
              </a:ext>
            </a:extLst>
          </p:cNvPr>
          <p:cNvSpPr>
            <a:spLocks noGrp="1"/>
          </p:cNvSpPr>
          <p:nvPr>
            <p:ph type="subTitle" idx="1"/>
          </p:nvPr>
        </p:nvSpPr>
        <p:spPr>
          <a:xfrm>
            <a:off x="1507067" y="2861732"/>
            <a:ext cx="7766936" cy="2286000"/>
          </a:xfrm>
        </p:spPr>
        <p:txBody>
          <a:bodyPr>
            <a:normAutofit lnSpcReduction="10000"/>
          </a:bodyPr>
          <a:lstStyle/>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FDA</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OHRP</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Both FDA and OHRP </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ICH</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FDA, OHRP, and ICH</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FDA and ICH</a:t>
            </a:r>
          </a:p>
          <a:p>
            <a:pPr marL="342900" indent="-342900" algn="l">
              <a:buAutoNum type="alphaLcPeriod"/>
            </a:pP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6089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BF81-F9A9-4269-9AB8-CE8FD94F9E76}"/>
              </a:ext>
            </a:extLst>
          </p:cNvPr>
          <p:cNvSpPr>
            <a:spLocks noGrp="1"/>
          </p:cNvSpPr>
          <p:nvPr>
            <p:ph type="ctrTitle"/>
          </p:nvPr>
        </p:nvSpPr>
        <p:spPr>
          <a:xfrm>
            <a:off x="1507067" y="134471"/>
            <a:ext cx="7766936" cy="2286000"/>
          </a:xfrm>
        </p:spPr>
        <p:txBody>
          <a:bodyPr/>
          <a:lstStyle/>
          <a:p>
            <a:pPr algn="l"/>
            <a:r>
              <a:rPr lang="en-US" sz="3600" b="1" dirty="0">
                <a:solidFill>
                  <a:schemeClr val="tx1"/>
                </a:solidFill>
                <a:latin typeface="Arial" panose="020B0604020202020204" pitchFamily="34" charset="0"/>
                <a:cs typeface="Arial" panose="020B0604020202020204" pitchFamily="34" charset="0"/>
              </a:rPr>
              <a:t>Emergency use of a test article and emergency research are circumstances covered in which of the following: </a:t>
            </a:r>
          </a:p>
        </p:txBody>
      </p:sp>
      <p:sp>
        <p:nvSpPr>
          <p:cNvPr id="3" name="Subtitle 2">
            <a:extLst>
              <a:ext uri="{FF2B5EF4-FFF2-40B4-BE49-F238E27FC236}">
                <a16:creationId xmlns:a16="http://schemas.microsoft.com/office/drawing/2014/main" id="{D28E1FD8-DC60-45A8-AD56-8D7CE6FB40E7}"/>
              </a:ext>
            </a:extLst>
          </p:cNvPr>
          <p:cNvSpPr>
            <a:spLocks noGrp="1"/>
          </p:cNvSpPr>
          <p:nvPr>
            <p:ph type="subTitle" idx="1"/>
          </p:nvPr>
        </p:nvSpPr>
        <p:spPr>
          <a:xfrm>
            <a:off x="1507067" y="2861732"/>
            <a:ext cx="7766936" cy="2286000"/>
          </a:xfrm>
        </p:spPr>
        <p:txBody>
          <a:bodyPr>
            <a:normAutofit lnSpcReduction="10000"/>
          </a:bodyPr>
          <a:lstStyle/>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FDA</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OHRP</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Both FDA and OHRP </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ICH</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FDA, OHRP, and ICH</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FDA and ICH</a:t>
            </a:r>
          </a:p>
          <a:p>
            <a:pPr marL="342900" indent="-342900" algn="l">
              <a:buAutoNum type="alphaLcPeriod"/>
            </a:pPr>
            <a:endParaRPr lang="en-US" b="1" dirty="0">
              <a:solidFill>
                <a:schemeClr val="tx1"/>
              </a:solidFill>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5B14499D-F5E8-48E4-877F-63FCBD8D4A89}"/>
                  </a:ext>
                </a:extLst>
              </p14:cNvPr>
              <p14:cNvContentPartPr/>
              <p14:nvPr/>
            </p14:nvContentPartPr>
            <p14:xfrm>
              <a:off x="631277" y="4675703"/>
              <a:ext cx="4573440" cy="559080"/>
            </p14:xfrm>
          </p:contentPart>
        </mc:Choice>
        <mc:Fallback xmlns="">
          <p:pic>
            <p:nvPicPr>
              <p:cNvPr id="4" name="Ink 3">
                <a:extLst>
                  <a:ext uri="{FF2B5EF4-FFF2-40B4-BE49-F238E27FC236}">
                    <a16:creationId xmlns:a16="http://schemas.microsoft.com/office/drawing/2014/main" id="{5B14499D-F5E8-48E4-877F-63FCBD8D4A89}"/>
                  </a:ext>
                </a:extLst>
              </p:cNvPr>
              <p:cNvPicPr/>
              <p:nvPr/>
            </p:nvPicPr>
            <p:blipFill>
              <a:blip r:embed="rId3"/>
              <a:stretch>
                <a:fillRect/>
              </a:stretch>
            </p:blipFill>
            <p:spPr>
              <a:xfrm>
                <a:off x="595277" y="4639703"/>
                <a:ext cx="4645080" cy="630720"/>
              </a:xfrm>
              <a:prstGeom prst="rect">
                <a:avLst/>
              </a:prstGeom>
            </p:spPr>
          </p:pic>
        </mc:Fallback>
      </mc:AlternateContent>
    </p:spTree>
    <p:extLst>
      <p:ext uri="{BB962C8B-B14F-4D97-AF65-F5344CB8AC3E}">
        <p14:creationId xmlns:p14="http://schemas.microsoft.com/office/powerpoint/2010/main" val="1959488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5" name="Picture 4" descr="Pen placed on top of a signature line">
            <a:extLst>
              <a:ext uri="{FF2B5EF4-FFF2-40B4-BE49-F238E27FC236}">
                <a16:creationId xmlns:a16="http://schemas.microsoft.com/office/drawing/2014/main" id="{E452B15D-5F17-4271-91DF-6AAFCABB8543}"/>
              </a:ext>
            </a:extLst>
          </p:cNvPr>
          <p:cNvPicPr>
            <a:picLocks noChangeAspect="1"/>
          </p:cNvPicPr>
          <p:nvPr/>
        </p:nvPicPr>
        <p:blipFill rotWithShape="1">
          <a:blip r:embed="rId3"/>
          <a:srcRect l="22893" r="-2"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a:extLst>
              <a:ext uri="{FF2B5EF4-FFF2-40B4-BE49-F238E27FC236}">
                <a16:creationId xmlns:a16="http://schemas.microsoft.com/office/drawing/2014/main" id="{0029C8DE-A341-4AB5-A049-66A6D5559A9D}"/>
              </a:ext>
            </a:extLst>
          </p:cNvPr>
          <p:cNvSpPr txBox="1">
            <a:spLocks noGrp="1"/>
          </p:cNvSpPr>
          <p:nvPr>
            <p:ph type="title" idx="4294967295"/>
          </p:nvPr>
        </p:nvSpPr>
        <p:spPr>
          <a:xfrm>
            <a:off x="677333" y="1503680"/>
            <a:ext cx="3851123" cy="1402080"/>
          </a:xfrm>
        </p:spPr>
        <p:txBody>
          <a:bodyPr vert="horz" lIns="91440" tIns="45720" rIns="91440" bIns="45720" rtlCol="0" anchor="t">
            <a:normAutofit/>
          </a:bodyPr>
          <a:lstStyle/>
          <a:p>
            <a:pPr lvl="0"/>
            <a:r>
              <a:rPr lang="en-US" b="1" dirty="0">
                <a:solidFill>
                  <a:schemeClr val="tx1"/>
                </a:solidFill>
                <a:latin typeface="Arial" panose="020B0604020202020204" pitchFamily="34" charset="0"/>
                <a:cs typeface="Arial" panose="020B0604020202020204" pitchFamily="34" charset="0"/>
              </a:rPr>
              <a:t>What is a contract?</a:t>
            </a:r>
          </a:p>
        </p:txBody>
      </p:sp>
      <p:sp>
        <p:nvSpPr>
          <p:cNvPr id="3" name="Text Placeholder 2">
            <a:extLst>
              <a:ext uri="{FF2B5EF4-FFF2-40B4-BE49-F238E27FC236}">
                <a16:creationId xmlns:a16="http://schemas.microsoft.com/office/drawing/2014/main" id="{816547E4-BD3B-42B2-A27F-3FCAA3FEE695}"/>
              </a:ext>
            </a:extLst>
          </p:cNvPr>
          <p:cNvSpPr txBox="1">
            <a:spLocks noGrp="1"/>
          </p:cNvSpPr>
          <p:nvPr>
            <p:ph type="body" idx="4294967295"/>
          </p:nvPr>
        </p:nvSpPr>
        <p:spPr>
          <a:xfrm>
            <a:off x="677334" y="3196562"/>
            <a:ext cx="3851122" cy="2844800"/>
          </a:xfrm>
        </p:spPr>
        <p:txBody>
          <a:bodyPr vert="horz" lIns="91440" tIns="45720" rIns="91440" bIns="45720" rtlCol="0">
            <a:normAutofit/>
          </a:bodyPr>
          <a:lstStyle/>
          <a:p>
            <a:pPr marL="0" indent="0">
              <a:buNone/>
            </a:pPr>
            <a:r>
              <a:rPr lang="en-US" b="1" dirty="0">
                <a:latin typeface="Arial" panose="020B0604020202020204" pitchFamily="34" charset="0"/>
                <a:cs typeface="Arial" panose="020B0604020202020204" pitchFamily="34" charset="0"/>
              </a:rPr>
              <a:t>A contract is an agreement that obligates all parties to do or not do certain act(s).  </a:t>
            </a:r>
          </a:p>
          <a:p>
            <a:pPr marL="342717" indent="-342717">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b="1" dirty="0">
              <a:latin typeface="Arial" panose="020B0604020202020204" pitchFamily="34" charset="0"/>
              <a:cs typeface="Arial" panose="020B0604020202020204" pitchFamily="34" charset="0"/>
            </a:endParaRPr>
          </a:p>
          <a:p>
            <a:pPr marL="0" indent="0">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b="1" dirty="0">
              <a:latin typeface="Arial" panose="020B0604020202020204" pitchFamily="34" charset="0"/>
              <a:cs typeface="Arial" panose="020B0604020202020204" pitchFamily="34" charset="0"/>
            </a:endParaRPr>
          </a:p>
        </p:txBody>
      </p:sp>
      <p:cxnSp>
        <p:nvCxnSpPr>
          <p:cNvPr id="21" name="Straight Connector 20">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BF81-F9A9-4269-9AB8-CE8FD94F9E76}"/>
              </a:ext>
            </a:extLst>
          </p:cNvPr>
          <p:cNvSpPr>
            <a:spLocks noGrp="1"/>
          </p:cNvSpPr>
          <p:nvPr>
            <p:ph type="ctrTitle"/>
          </p:nvPr>
        </p:nvSpPr>
        <p:spPr>
          <a:xfrm>
            <a:off x="1507067" y="134471"/>
            <a:ext cx="7766936" cy="2286000"/>
          </a:xfrm>
        </p:spPr>
        <p:txBody>
          <a:bodyPr/>
          <a:lstStyle/>
          <a:p>
            <a:pPr algn="l"/>
            <a:r>
              <a:rPr lang="en-US" sz="3600" b="1" dirty="0">
                <a:solidFill>
                  <a:schemeClr val="tx1"/>
                </a:solidFill>
                <a:latin typeface="Arial" panose="020B0604020202020204" pitchFamily="34" charset="0"/>
                <a:cs typeface="Arial" panose="020B0604020202020204" pitchFamily="34" charset="0"/>
              </a:rPr>
              <a:t>Which of the following are necessary to waive consent?</a:t>
            </a:r>
          </a:p>
        </p:txBody>
      </p:sp>
      <p:sp>
        <p:nvSpPr>
          <p:cNvPr id="3" name="Subtitle 2">
            <a:extLst>
              <a:ext uri="{FF2B5EF4-FFF2-40B4-BE49-F238E27FC236}">
                <a16:creationId xmlns:a16="http://schemas.microsoft.com/office/drawing/2014/main" id="{D28E1FD8-DC60-45A8-AD56-8D7CE6FB40E7}"/>
              </a:ext>
            </a:extLst>
          </p:cNvPr>
          <p:cNvSpPr>
            <a:spLocks noGrp="1"/>
          </p:cNvSpPr>
          <p:nvPr>
            <p:ph type="subTitle" idx="1"/>
          </p:nvPr>
        </p:nvSpPr>
        <p:spPr>
          <a:xfrm>
            <a:off x="1507067" y="2861731"/>
            <a:ext cx="7766936" cy="2866715"/>
          </a:xfrm>
        </p:spPr>
        <p:txBody>
          <a:bodyPr>
            <a:normAutofit/>
          </a:bodyPr>
          <a:lstStyle/>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Subject is unable to give consent</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No time or unable to contact the Legally Authorized Representative</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Life threatening condition</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No other treatment available.</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None of the above</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a, b, c, and d</a:t>
            </a:r>
          </a:p>
          <a:p>
            <a:pPr marL="342900" indent="-342900" algn="l">
              <a:buAutoNum type="alphaLcPeriod"/>
            </a:pP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2395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2BF81-F9A9-4269-9AB8-CE8FD94F9E76}"/>
              </a:ext>
            </a:extLst>
          </p:cNvPr>
          <p:cNvSpPr>
            <a:spLocks noGrp="1"/>
          </p:cNvSpPr>
          <p:nvPr>
            <p:ph type="ctrTitle"/>
          </p:nvPr>
        </p:nvSpPr>
        <p:spPr>
          <a:xfrm>
            <a:off x="1507067" y="1692165"/>
            <a:ext cx="7766936" cy="728305"/>
          </a:xfrm>
        </p:spPr>
        <p:txBody>
          <a:bodyPr/>
          <a:lstStyle/>
          <a:p>
            <a:pPr algn="l"/>
            <a:r>
              <a:rPr lang="en-US" sz="3600" b="1" dirty="0">
                <a:solidFill>
                  <a:schemeClr val="tx1"/>
                </a:solidFill>
                <a:latin typeface="Arial" panose="020B0604020202020204" pitchFamily="34" charset="0"/>
                <a:cs typeface="Arial" panose="020B0604020202020204" pitchFamily="34" charset="0"/>
              </a:rPr>
              <a:t>Which of the following are necessary to waive consent?</a:t>
            </a:r>
          </a:p>
        </p:txBody>
      </p:sp>
      <p:sp>
        <p:nvSpPr>
          <p:cNvPr id="3" name="Subtitle 2">
            <a:extLst>
              <a:ext uri="{FF2B5EF4-FFF2-40B4-BE49-F238E27FC236}">
                <a16:creationId xmlns:a16="http://schemas.microsoft.com/office/drawing/2014/main" id="{D28E1FD8-DC60-45A8-AD56-8D7CE6FB40E7}"/>
              </a:ext>
            </a:extLst>
          </p:cNvPr>
          <p:cNvSpPr>
            <a:spLocks noGrp="1"/>
          </p:cNvSpPr>
          <p:nvPr>
            <p:ph type="subTitle" idx="1"/>
          </p:nvPr>
        </p:nvSpPr>
        <p:spPr>
          <a:xfrm>
            <a:off x="1507067" y="2861731"/>
            <a:ext cx="7766936" cy="2866715"/>
          </a:xfrm>
        </p:spPr>
        <p:txBody>
          <a:bodyPr>
            <a:normAutofit/>
          </a:bodyPr>
          <a:lstStyle/>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Subject is unable to give consent</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No time or unable to contact the Legally Authorized Representative</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Life threatening condition</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No other treatment available.</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None of the above</a:t>
            </a:r>
          </a:p>
          <a:p>
            <a:pPr marL="342900" indent="-342900" algn="l">
              <a:buAutoNum type="alphaLcPeriod"/>
            </a:pPr>
            <a:r>
              <a:rPr lang="en-US" b="1" dirty="0">
                <a:solidFill>
                  <a:schemeClr val="tx1"/>
                </a:solidFill>
                <a:latin typeface="Arial" panose="020B0604020202020204" pitchFamily="34" charset="0"/>
                <a:cs typeface="Arial" panose="020B0604020202020204" pitchFamily="34" charset="0"/>
              </a:rPr>
              <a:t>a, b</a:t>
            </a:r>
            <a:r>
              <a:rPr lang="en-US" b="1">
                <a:solidFill>
                  <a:schemeClr val="tx1"/>
                </a:solidFill>
                <a:latin typeface="Arial" panose="020B0604020202020204" pitchFamily="34" charset="0"/>
                <a:cs typeface="Arial" panose="020B0604020202020204" pitchFamily="34" charset="0"/>
              </a:rPr>
              <a:t>, c, and d</a:t>
            </a:r>
            <a:endParaRPr lang="en-US" b="1" dirty="0">
              <a:solidFill>
                <a:schemeClr val="tx1"/>
              </a:solidFill>
              <a:latin typeface="Arial" panose="020B0604020202020204" pitchFamily="34" charset="0"/>
              <a:cs typeface="Arial" panose="020B0604020202020204" pitchFamily="34" charset="0"/>
            </a:endParaRPr>
          </a:p>
          <a:p>
            <a:pPr marL="342900" indent="-342900" algn="l">
              <a:buAutoNum type="alphaLcPeriod"/>
            </a:pPr>
            <a:endParaRPr lang="en-US" b="1" dirty="0">
              <a:solidFill>
                <a:schemeClr val="tx1"/>
              </a:solidFill>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069F88C7-38A4-4A28-A997-26BE34F50FC5}"/>
                  </a:ext>
                </a:extLst>
              </p14:cNvPr>
              <p14:cNvContentPartPr/>
              <p14:nvPr/>
            </p14:nvContentPartPr>
            <p14:xfrm>
              <a:off x="1330793" y="5096096"/>
              <a:ext cx="2882160" cy="811800"/>
            </p14:xfrm>
          </p:contentPart>
        </mc:Choice>
        <mc:Fallback xmlns="">
          <p:pic>
            <p:nvPicPr>
              <p:cNvPr id="4" name="Ink 3">
                <a:extLst>
                  <a:ext uri="{FF2B5EF4-FFF2-40B4-BE49-F238E27FC236}">
                    <a16:creationId xmlns:a16="http://schemas.microsoft.com/office/drawing/2014/main" id="{069F88C7-38A4-4A28-A997-26BE34F50FC5}"/>
                  </a:ext>
                </a:extLst>
              </p:cNvPr>
              <p:cNvPicPr/>
              <p:nvPr/>
            </p:nvPicPr>
            <p:blipFill>
              <a:blip r:embed="rId3"/>
              <a:stretch>
                <a:fillRect/>
              </a:stretch>
            </p:blipFill>
            <p:spPr>
              <a:xfrm>
                <a:off x="1294789" y="5060096"/>
                <a:ext cx="2953809" cy="883440"/>
              </a:xfrm>
              <a:prstGeom prst="rect">
                <a:avLst/>
              </a:prstGeom>
            </p:spPr>
          </p:pic>
        </mc:Fallback>
      </mc:AlternateContent>
    </p:spTree>
    <p:extLst>
      <p:ext uri="{BB962C8B-B14F-4D97-AF65-F5344CB8AC3E}">
        <p14:creationId xmlns:p14="http://schemas.microsoft.com/office/powerpoint/2010/main" val="3221203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5DC38-D385-40C1-A423-62A11E99C906}"/>
              </a:ext>
            </a:extLst>
          </p:cNvPr>
          <p:cNvSpPr>
            <a:spLocks noGrp="1"/>
          </p:cNvSpPr>
          <p:nvPr>
            <p:ph type="ctrTitle"/>
          </p:nvPr>
        </p:nvSpPr>
        <p:spPr>
          <a:xfrm>
            <a:off x="836140" y="614363"/>
            <a:ext cx="10519719" cy="1428749"/>
          </a:xfrm>
        </p:spPr>
        <p:txBody>
          <a:bodyPr/>
          <a:lstStyle/>
          <a:p>
            <a:r>
              <a:rPr lang="en-US" b="1" dirty="0">
                <a:solidFill>
                  <a:schemeClr val="tx1"/>
                </a:solidFill>
                <a:latin typeface="Arial" panose="020B0604020202020204" pitchFamily="34" charset="0"/>
                <a:cs typeface="Arial" panose="020B0604020202020204" pitchFamily="34" charset="0"/>
              </a:rPr>
              <a:t>Questions?</a:t>
            </a:r>
          </a:p>
        </p:txBody>
      </p:sp>
      <p:pic>
        <p:nvPicPr>
          <p:cNvPr id="4" name="Graphic 3" descr="Customer review outline">
            <a:extLst>
              <a:ext uri="{FF2B5EF4-FFF2-40B4-BE49-F238E27FC236}">
                <a16:creationId xmlns:a16="http://schemas.microsoft.com/office/drawing/2014/main" id="{2E017D38-7237-4045-AE80-47049635BC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71901" y="2043112"/>
            <a:ext cx="4186237" cy="4186237"/>
          </a:xfrm>
          <a:prstGeom prst="rect">
            <a:avLst/>
          </a:prstGeom>
        </p:spPr>
      </p:pic>
    </p:spTree>
    <p:extLst>
      <p:ext uri="{BB962C8B-B14F-4D97-AF65-F5344CB8AC3E}">
        <p14:creationId xmlns:p14="http://schemas.microsoft.com/office/powerpoint/2010/main" val="1618907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2">
            <a:extLst>
              <a:ext uri="{FF2B5EF4-FFF2-40B4-BE49-F238E27FC236}">
                <a16:creationId xmlns:a16="http://schemas.microsoft.com/office/drawing/2014/main" id="{DF80443C-9504-4CEE-A654-30EEADD201F7}"/>
              </a:ext>
            </a:extLst>
          </p:cNvPr>
          <p:cNvSpPr>
            <a:spLocks noGrp="1"/>
          </p:cNvSpPr>
          <p:nvPr>
            <p:ph idx="1"/>
          </p:nvPr>
        </p:nvSpPr>
        <p:spPr>
          <a:xfrm>
            <a:off x="491123" y="723763"/>
            <a:ext cx="6155266" cy="5732207"/>
          </a:xfrm>
        </p:spPr>
        <p:txBody>
          <a:bodyPr anchor="ctr">
            <a:normAutofit/>
          </a:bodyPr>
          <a:lstStyle/>
          <a:p>
            <a:pPr marL="0" indent="0">
              <a:lnSpc>
                <a:spcPct val="90000"/>
              </a:lnSpc>
              <a:buNone/>
            </a:pPr>
            <a:r>
              <a:rPr lang="en-US" b="1" strike="noStrike"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Allocation of Rights</a:t>
            </a:r>
            <a:endParaRPr lang="en-US" b="1" strike="noStrike"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Collaborative Research Agreement</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Consortium Agreement</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Data Use Agreement</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Interagency Cooperation Contract</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Material Transfer Agreement</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Memorandum of Understanding</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solidFill>
                  <a:schemeClr val="accent4"/>
                </a:solidFill>
                <a:effectLst/>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Non-Disclosure Agreement</a:t>
            </a:r>
            <a:r>
              <a:rPr lang="en-US" b="1" strike="noStrike" dirty="0">
                <a:solidFill>
                  <a:schemeClr val="accent4"/>
                </a:solidFill>
                <a:effectLst/>
                <a:latin typeface="Arial" panose="020B0604020202020204" pitchFamily="34" charset="0"/>
                <a:cs typeface="Arial" panose="020B0604020202020204" pitchFamily="34" charset="0"/>
              </a:rPr>
              <a:t> or </a:t>
            </a:r>
            <a:r>
              <a:rPr lang="en-US" b="1" u="sng" strike="noStrike" dirty="0">
                <a:solidFill>
                  <a:schemeClr val="accent4"/>
                </a:solidFill>
                <a:effectLst/>
                <a:latin typeface="Arial" panose="020B0604020202020204" pitchFamily="34" charset="0"/>
                <a:cs typeface="Arial" panose="020B0604020202020204" pitchFamily="34" charset="0"/>
              </a:rPr>
              <a:t>Confidentiality Agreements (CDA)</a:t>
            </a:r>
            <a:endParaRPr lang="en-US" b="1" u="sng" dirty="0">
              <a:solidFill>
                <a:schemeClr val="accent4"/>
              </a:solidFill>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Service Agreement</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solidFill>
                  <a:schemeClr val="accent4"/>
                </a:solidFill>
                <a:effectLst/>
                <a:latin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Sponsored Research Agreement</a:t>
            </a:r>
            <a:r>
              <a:rPr lang="en-US" b="1" strike="noStrike" dirty="0">
                <a:solidFill>
                  <a:schemeClr val="accent4"/>
                </a:solidFill>
                <a:effectLst/>
                <a:latin typeface="Arial" panose="020B0604020202020204" pitchFamily="34" charset="0"/>
                <a:cs typeface="Arial" panose="020B0604020202020204" pitchFamily="34" charset="0"/>
              </a:rPr>
              <a:t> or </a:t>
            </a:r>
            <a:r>
              <a:rPr lang="en-US" b="1" u="sng" strike="noStrike" dirty="0">
                <a:solidFill>
                  <a:schemeClr val="accent4"/>
                </a:solidFill>
                <a:effectLst/>
                <a:latin typeface="Arial" panose="020B0604020202020204" pitchFamily="34" charset="0"/>
                <a:cs typeface="Arial" panose="020B0604020202020204" pitchFamily="34" charset="0"/>
              </a:rPr>
              <a:t>Clinical Trial Agreement (CTA)</a:t>
            </a:r>
            <a:endParaRPr lang="en-US" b="1" u="sng" dirty="0">
              <a:solidFill>
                <a:schemeClr val="accent4"/>
              </a:solidFill>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Subaward Agreement</a:t>
            </a:r>
            <a:endParaRPr lang="en-US" b="1" dirty="0">
              <a:effectLst/>
              <a:latin typeface="Arial" panose="020B0604020202020204" pitchFamily="34" charset="0"/>
              <a:cs typeface="Arial" panose="020B0604020202020204" pitchFamily="34" charset="0"/>
            </a:endParaRPr>
          </a:p>
          <a:p>
            <a:pPr marL="0" indent="0">
              <a:lnSpc>
                <a:spcPct val="90000"/>
              </a:lnSpc>
              <a:buNone/>
            </a:pPr>
            <a:r>
              <a:rPr lang="en-US" b="1" strike="noStrike" dirty="0">
                <a:effectLst/>
                <a:latin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Teaming Agreement</a:t>
            </a:r>
            <a:endParaRPr lang="en-US" b="1" dirty="0">
              <a:effectLst/>
              <a:latin typeface="Arial" panose="020B0604020202020204" pitchFamily="34" charset="0"/>
              <a:cs typeface="Arial" panose="020B0604020202020204" pitchFamily="34" charset="0"/>
            </a:endParaRPr>
          </a:p>
          <a:p>
            <a:pPr>
              <a:lnSpc>
                <a:spcPct val="90000"/>
              </a:lnSpc>
            </a:pPr>
            <a:endParaRPr lang="en-US" b="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2"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B87DFC1-F1FB-4D34-898B-4BD810ED52CD}"/>
              </a:ext>
            </a:extLst>
          </p:cNvPr>
          <p:cNvSpPr>
            <a:spLocks noGrp="1"/>
          </p:cNvSpPr>
          <p:nvPr>
            <p:ph type="title"/>
          </p:nvPr>
        </p:nvSpPr>
        <p:spPr>
          <a:xfrm>
            <a:off x="7829658" y="1253067"/>
            <a:ext cx="3371742" cy="4351866"/>
          </a:xfrm>
        </p:spPr>
        <p:txBody>
          <a:bodyPr anchor="ctr">
            <a:normAutofit/>
          </a:bodyPr>
          <a:lstStyle/>
          <a:p>
            <a:r>
              <a:rPr lang="en-US" b="1">
                <a:solidFill>
                  <a:schemeClr val="bg1"/>
                </a:solidFill>
                <a:effectLst/>
                <a:latin typeface="Arial" panose="020B0604020202020204" pitchFamily="34" charset="0"/>
                <a:cs typeface="Arial" panose="020B0604020202020204" pitchFamily="34" charset="0"/>
              </a:rPr>
              <a:t>Types of Agreements or Contracts</a:t>
            </a:r>
            <a:br>
              <a:rPr lang="en-US" b="1">
                <a:solidFill>
                  <a:schemeClr val="bg1"/>
                </a:solidFill>
                <a:effectLst/>
                <a:latin typeface="Arial" panose="020B0604020202020204" pitchFamily="34" charset="0"/>
                <a:cs typeface="Arial" panose="020B0604020202020204" pitchFamily="34" charset="0"/>
              </a:rPr>
            </a:br>
            <a:endParaRPr lang="en-US"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1760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6BEB9-391E-4892-8182-703EF2327AC0}"/>
              </a:ext>
            </a:extLst>
          </p:cNvPr>
          <p:cNvSpPr>
            <a:spLocks noGrp="1"/>
          </p:cNvSpPr>
          <p:nvPr>
            <p:ph type="title"/>
          </p:nvPr>
        </p:nvSpPr>
        <p:spPr>
          <a:xfrm>
            <a:off x="448733" y="1109145"/>
            <a:ext cx="3895863" cy="4533895"/>
          </a:xfrm>
        </p:spPr>
        <p:txBody>
          <a:bodyPr anchor="ctr">
            <a:normAutofit/>
          </a:bodyPr>
          <a:lstStyle/>
          <a:p>
            <a:r>
              <a:rPr lang="en-US" b="1" dirty="0">
                <a:effectLst/>
                <a:latin typeface="Arial" panose="020B0604020202020204" pitchFamily="34" charset="0"/>
                <a:ea typeface="Times New Roman" panose="02020603050405020304" pitchFamily="18" charset="0"/>
                <a:cs typeface="Arial" panose="020B0604020202020204" pitchFamily="34" charset="0"/>
              </a:rPr>
              <a:t>Confidentiality Disclosure Agreement (CDA)</a:t>
            </a:r>
            <a:endParaRPr lang="en-US" b="1" dirty="0">
              <a:latin typeface="Arial" panose="020B0604020202020204" pitchFamily="34" charset="0"/>
              <a:cs typeface="Arial" panose="020B0604020202020204" pitchFamily="34" charset="0"/>
            </a:endParaRPr>
          </a:p>
        </p:txBody>
      </p:sp>
      <p:sp>
        <p:nvSpPr>
          <p:cNvPr id="21"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2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BFF15CD-E826-4EDF-A320-9724F9E2BF9D}"/>
              </a:ext>
            </a:extLst>
          </p:cNvPr>
          <p:cNvSpPr>
            <a:spLocks noGrp="1"/>
          </p:cNvSpPr>
          <p:nvPr>
            <p:ph idx="1"/>
          </p:nvPr>
        </p:nvSpPr>
        <p:spPr>
          <a:xfrm>
            <a:off x="4978918" y="1109145"/>
            <a:ext cx="6341016" cy="4603900"/>
          </a:xfrm>
        </p:spPr>
        <p:txBody>
          <a:bodyPr anchor="ctr">
            <a:normAutofit/>
          </a:bodyPr>
          <a:lstStyle/>
          <a:p>
            <a:pPr marL="0" indent="0">
              <a:buNone/>
            </a:pPr>
            <a:r>
              <a:rPr lang="en-US" sz="1800" b="1" dirty="0">
                <a:solidFill>
                  <a:srgbClr val="404B56"/>
                </a:solidFill>
                <a:effectLst/>
                <a:latin typeface="Arial" panose="020B0604020202020204" pitchFamily="34" charset="0"/>
                <a:ea typeface="Calibri" panose="020F0502020204030204" pitchFamily="34" charset="0"/>
                <a:cs typeface="Arial" panose="020B0604020202020204" pitchFamily="34" charset="0"/>
              </a:rPr>
              <a:t>A CDA enables involved parties to share confidential information. </a:t>
            </a:r>
          </a:p>
          <a:p>
            <a:pPr marL="0" indent="0">
              <a:buNone/>
            </a:pPr>
            <a:endParaRPr lang="en-US" b="1" dirty="0">
              <a:solidFill>
                <a:srgbClr val="404B56"/>
              </a:solidFill>
              <a:latin typeface="Arial" panose="020B0604020202020204" pitchFamily="34" charset="0"/>
              <a:cs typeface="Arial" panose="020B0604020202020204" pitchFamily="34" charset="0"/>
            </a:endParaRPr>
          </a:p>
          <a:p>
            <a:pPr marL="0" indent="0">
              <a:buNone/>
            </a:pPr>
            <a:r>
              <a:rPr lang="en-US" b="1" dirty="0">
                <a:solidFill>
                  <a:srgbClr val="404B56"/>
                </a:solidFill>
                <a:latin typeface="Arial" panose="020B0604020202020204" pitchFamily="34" charset="0"/>
                <a:cs typeface="Arial" panose="020B0604020202020204" pitchFamily="34" charset="0"/>
              </a:rPr>
              <a:t>Usually, the first thing that happens in Industry Initiated Clinical Research.</a:t>
            </a:r>
            <a:endParaRPr lang="en-US" b="1" dirty="0">
              <a:latin typeface="Arial" panose="020B0604020202020204" pitchFamily="34" charset="0"/>
              <a:cs typeface="Arial" panose="020B0604020202020204" pitchFamily="34" charset="0"/>
            </a:endParaRPr>
          </a:p>
        </p:txBody>
      </p:sp>
      <p:sp>
        <p:nvSpPr>
          <p:cNvPr id="23"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118353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25">
            <a:extLst>
              <a:ext uri="{FF2B5EF4-FFF2-40B4-BE49-F238E27FC236}">
                <a16:creationId xmlns:a16="http://schemas.microsoft.com/office/drawing/2014/main" id="{21029ED5-F105-4DD2-99C8-1E4422817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27">
            <a:extLst>
              <a:ext uri="{FF2B5EF4-FFF2-40B4-BE49-F238E27FC236}">
                <a16:creationId xmlns:a16="http://schemas.microsoft.com/office/drawing/2014/main" id="{2D621E68-BF28-4A1C-B1A2-4E55E139E7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9" name="Straight Connector 28">
              <a:extLst>
                <a:ext uri="{FF2B5EF4-FFF2-40B4-BE49-F238E27FC236}">
                  <a16:creationId xmlns:a16="http://schemas.microsoft.com/office/drawing/2014/main" id="{BE8BBE4D-F0DF-49B9-B75A-99DAC53ACA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1" name="Rectangle 23">
              <a:extLst>
                <a:ext uri="{FF2B5EF4-FFF2-40B4-BE49-F238E27FC236}">
                  <a16:creationId xmlns:a16="http://schemas.microsoft.com/office/drawing/2014/main" id="{E0F07DDC-34A6-46A1-9DE9-2BBE2931A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5">
              <a:extLst>
                <a:ext uri="{FF2B5EF4-FFF2-40B4-BE49-F238E27FC236}">
                  <a16:creationId xmlns:a16="http://schemas.microsoft.com/office/drawing/2014/main" id="{2CEB2BF9-B8DB-45B9-86EA-D197B5B1A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Isosceles Triangle 31">
              <a:extLst>
                <a:ext uri="{FF2B5EF4-FFF2-40B4-BE49-F238E27FC236}">
                  <a16:creationId xmlns:a16="http://schemas.microsoft.com/office/drawing/2014/main" id="{08B5BB34-3801-4E70-A981-FE007635E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38432A75-2CEB-463C-A8F2-ABB50A79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Rectangle 28">
              <a:extLst>
                <a:ext uri="{FF2B5EF4-FFF2-40B4-BE49-F238E27FC236}">
                  <a16:creationId xmlns:a16="http://schemas.microsoft.com/office/drawing/2014/main" id="{E7E850B8-C050-4597-8BEB-113FEC9A2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9">
              <a:extLst>
                <a:ext uri="{FF2B5EF4-FFF2-40B4-BE49-F238E27FC236}">
                  <a16:creationId xmlns:a16="http://schemas.microsoft.com/office/drawing/2014/main" id="{24ACC798-9CEC-4B6F-A8DD-F8E6FCCCF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Isosceles Triangle 35">
              <a:extLst>
                <a:ext uri="{FF2B5EF4-FFF2-40B4-BE49-F238E27FC236}">
                  <a16:creationId xmlns:a16="http://schemas.microsoft.com/office/drawing/2014/main" id="{1D58A8C6-1294-4CD9-89BC-F1E981A5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36">
              <a:extLst>
                <a:ext uri="{FF2B5EF4-FFF2-40B4-BE49-F238E27FC236}">
                  <a16:creationId xmlns:a16="http://schemas.microsoft.com/office/drawing/2014/main" id="{F32F2ED6-6143-46C4-A641-72D42732B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9" name="Rectangle 38">
            <a:extLst>
              <a:ext uri="{FF2B5EF4-FFF2-40B4-BE49-F238E27FC236}">
                <a16:creationId xmlns:a16="http://schemas.microsoft.com/office/drawing/2014/main" id="{5C9652B3-A450-4ED6-8FBF-F536BA60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C430105-CCD0-4225-8FB6-AC56D73732D5}"/>
              </a:ext>
            </a:extLst>
          </p:cNvPr>
          <p:cNvPicPr>
            <a:picLocks noChangeAspect="1"/>
          </p:cNvPicPr>
          <p:nvPr/>
        </p:nvPicPr>
        <p:blipFill rotWithShape="1">
          <a:blip r:embed="rId3"/>
          <a:srcRect t="6339" r="1" b="55794"/>
          <a:stretch/>
        </p:blipFill>
        <p:spPr>
          <a:xfrm>
            <a:off x="568452" y="571500"/>
            <a:ext cx="11055096" cy="5715000"/>
          </a:xfrm>
          <a:prstGeom prst="rect">
            <a:avLst/>
          </a:prstGeom>
        </p:spPr>
      </p:pic>
    </p:spTree>
    <p:extLst>
      <p:ext uri="{BB962C8B-B14F-4D97-AF65-F5344CB8AC3E}">
        <p14:creationId xmlns:p14="http://schemas.microsoft.com/office/powerpoint/2010/main" val="3796474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6BEB9-391E-4892-8182-703EF2327AC0}"/>
              </a:ext>
            </a:extLst>
          </p:cNvPr>
          <p:cNvSpPr>
            <a:spLocks noGrp="1"/>
          </p:cNvSpPr>
          <p:nvPr>
            <p:ph type="title"/>
          </p:nvPr>
        </p:nvSpPr>
        <p:spPr>
          <a:xfrm>
            <a:off x="1043950" y="1179151"/>
            <a:ext cx="3300646" cy="4463889"/>
          </a:xfrm>
        </p:spPr>
        <p:txBody>
          <a:bodyPr anchor="ctr">
            <a:normAutofit/>
          </a:bodyPr>
          <a:lstStyle/>
          <a:p>
            <a:r>
              <a:rPr lang="en-US" b="1" dirty="0">
                <a:effectLst/>
                <a:latin typeface="Arial" panose="020B0604020202020204" pitchFamily="34" charset="0"/>
                <a:ea typeface="Times New Roman" panose="02020603050405020304" pitchFamily="18" charset="0"/>
                <a:cs typeface="Arial" panose="020B0604020202020204" pitchFamily="34" charset="0"/>
              </a:rPr>
              <a:t>Clinical Trial Agreement (CTA) </a:t>
            </a:r>
            <a:endParaRPr lang="en-US" b="1" dirty="0">
              <a:latin typeface="Arial" panose="020B0604020202020204" pitchFamily="34" charset="0"/>
              <a:cs typeface="Arial" panose="020B0604020202020204" pitchFamily="34" charset="0"/>
            </a:endParaRPr>
          </a:p>
        </p:txBody>
      </p:sp>
      <p:sp>
        <p:nvSpPr>
          <p:cNvPr id="21"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2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BFF15CD-E826-4EDF-A320-9724F9E2BF9D}"/>
              </a:ext>
            </a:extLst>
          </p:cNvPr>
          <p:cNvSpPr>
            <a:spLocks noGrp="1"/>
          </p:cNvSpPr>
          <p:nvPr>
            <p:ph idx="1"/>
          </p:nvPr>
        </p:nvSpPr>
        <p:spPr>
          <a:xfrm>
            <a:off x="4978918" y="1109145"/>
            <a:ext cx="6341016" cy="4603900"/>
          </a:xfrm>
        </p:spPr>
        <p:txBody>
          <a:bodyPr anchor="ctr">
            <a:normAutofit/>
          </a:bodyPr>
          <a:lstStyle/>
          <a:p>
            <a:pPr marL="0" indent="0">
              <a:buNone/>
            </a:pPr>
            <a:r>
              <a:rPr lang="en-US" b="1" dirty="0">
                <a:effectLst/>
                <a:latin typeface="Arial" panose="020B0604020202020204" pitchFamily="34" charset="0"/>
                <a:ea typeface="Times New Roman" panose="02020603050405020304" pitchFamily="18" charset="0"/>
                <a:cs typeface="Arial" panose="020B0604020202020204" pitchFamily="34" charset="0"/>
              </a:rPr>
              <a:t>A CTA is an agreement:</a:t>
            </a:r>
          </a:p>
          <a:p>
            <a:pPr>
              <a:buFont typeface="Wingdings" panose="05000000000000000000" pitchFamily="2" charset="2"/>
              <a:buChar char="q"/>
            </a:pPr>
            <a:r>
              <a:rPr lang="en-US" b="1" dirty="0">
                <a:effectLst/>
                <a:latin typeface="Arial" panose="020B0604020202020204" pitchFamily="34" charset="0"/>
                <a:ea typeface="Times New Roman" panose="02020603050405020304" pitchFamily="18" charset="0"/>
                <a:cs typeface="Arial" panose="020B0604020202020204" pitchFamily="34" charset="0"/>
              </a:rPr>
              <a:t>negotiated between an organization and an outside entity such as  a manufacturer of an investigational produc</a:t>
            </a:r>
            <a:r>
              <a:rPr lang="en-US" b="1" dirty="0">
                <a:latin typeface="Arial" panose="020B0604020202020204" pitchFamily="34" charset="0"/>
                <a:ea typeface="Times New Roman" panose="02020603050405020304" pitchFamily="18" charset="0"/>
                <a:cs typeface="Arial" panose="020B0604020202020204" pitchFamily="34" charset="0"/>
              </a:rPr>
              <a:t>t</a:t>
            </a:r>
          </a:p>
          <a:p>
            <a:pPr marL="0" indent="0">
              <a:buNone/>
            </a:pPr>
            <a:endParaRPr lang="en-US" b="1" dirty="0">
              <a:latin typeface="Arial" panose="020B0604020202020204" pitchFamily="34" charset="0"/>
              <a:ea typeface="Times New Roman" panose="02020603050405020304" pitchFamily="18" charset="0"/>
              <a:cs typeface="Arial" panose="020B0604020202020204" pitchFamily="34" charset="0"/>
            </a:endParaRPr>
          </a:p>
          <a:p>
            <a:pPr>
              <a:buFont typeface="Wingdings" panose="05000000000000000000" pitchFamily="2" charset="2"/>
              <a:buChar char="q"/>
            </a:pPr>
            <a:r>
              <a:rPr lang="en-US" b="1" dirty="0">
                <a:effectLst/>
                <a:latin typeface="Arial" panose="020B0604020202020204" pitchFamily="34" charset="0"/>
                <a:ea typeface="Times New Roman" panose="02020603050405020304" pitchFamily="18" charset="0"/>
                <a:cs typeface="Arial" panose="020B0604020202020204" pitchFamily="34" charset="0"/>
              </a:rPr>
              <a:t>mutual benefit to cooperate in the conduct of a clinical research protocol </a:t>
            </a:r>
          </a:p>
          <a:p>
            <a:pPr marL="0" indent="0">
              <a:buNone/>
            </a:pPr>
            <a:endParaRPr lang="en-US" b="1" dirty="0">
              <a:effectLst/>
              <a:latin typeface="Arial" panose="020B0604020202020204" pitchFamily="34" charset="0"/>
              <a:ea typeface="Times New Roman" panose="02020603050405020304" pitchFamily="18" charset="0"/>
              <a:cs typeface="Arial" panose="020B0604020202020204" pitchFamily="34" charset="0"/>
            </a:endParaRPr>
          </a:p>
          <a:p>
            <a:pPr>
              <a:buFont typeface="Wingdings" panose="05000000000000000000" pitchFamily="2" charset="2"/>
              <a:buChar char="q"/>
            </a:pPr>
            <a:r>
              <a:rPr lang="en-US" b="1" dirty="0">
                <a:effectLst/>
                <a:latin typeface="Arial" panose="020B0604020202020204" pitchFamily="34" charset="0"/>
                <a:ea typeface="Times New Roman" panose="02020603050405020304" pitchFamily="18" charset="0"/>
                <a:cs typeface="Arial" panose="020B0604020202020204" pitchFamily="34" charset="0"/>
              </a:rPr>
              <a:t>responsibilities and obligations of each of the parties in the conduct of the study</a:t>
            </a:r>
          </a:p>
          <a:p>
            <a:pPr marL="0" indent="0">
              <a:buNone/>
            </a:pPr>
            <a:endParaRPr lang="en-US" b="1" dirty="0">
              <a:latin typeface="Arial" panose="020B0604020202020204" pitchFamily="34" charset="0"/>
              <a:ea typeface="Times New Roman" panose="02020603050405020304" pitchFamily="18" charset="0"/>
              <a:cs typeface="Arial" panose="020B0604020202020204" pitchFamily="34" charset="0"/>
            </a:endParaRPr>
          </a:p>
          <a:p>
            <a:pPr>
              <a:buFont typeface="Wingdings" panose="05000000000000000000" pitchFamily="2" charset="2"/>
              <a:buChar char="q"/>
            </a:pPr>
            <a:r>
              <a:rPr lang="en-US" b="1" dirty="0">
                <a:effectLst/>
                <a:latin typeface="Arial" panose="020B0604020202020204" pitchFamily="34" charset="0"/>
                <a:ea typeface="Times New Roman" panose="02020603050405020304" pitchFamily="18" charset="0"/>
                <a:cs typeface="Arial" panose="020B0604020202020204" pitchFamily="34" charset="0"/>
              </a:rPr>
              <a:t>addresses intellectual property and proprietary information</a:t>
            </a:r>
            <a:endParaRPr lang="en-US" b="1" dirty="0">
              <a:effectLst/>
              <a:latin typeface="Arial" panose="020B0604020202020204" pitchFamily="34" charset="0"/>
              <a:ea typeface="Calibri" panose="020F050202020403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23"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160005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D7540-5434-4417-8822-CD5E0EFE9994}"/>
              </a:ext>
            </a:extLst>
          </p:cNvPr>
          <p:cNvSpPr>
            <a:spLocks noGrp="1"/>
          </p:cNvSpPr>
          <p:nvPr>
            <p:ph type="title"/>
          </p:nvPr>
        </p:nvSpPr>
        <p:spPr>
          <a:xfrm>
            <a:off x="677334" y="233464"/>
            <a:ext cx="8596668" cy="690664"/>
          </a:xfrm>
        </p:spPr>
        <p:txBody>
          <a:bodyPr>
            <a:normAutofit fontScale="90000"/>
          </a:bodyPr>
          <a:lstStyle/>
          <a:p>
            <a:r>
              <a:rPr lang="en-US" b="1" dirty="0">
                <a:solidFill>
                  <a:schemeClr val="tx1"/>
                </a:solidFill>
                <a:latin typeface="Arial" panose="020B0604020202020204" pitchFamily="34" charset="0"/>
                <a:cs typeface="Arial" panose="020B0604020202020204" pitchFamily="34" charset="0"/>
              </a:rPr>
              <a:t>Parts of a Clinical Trial Agreement</a:t>
            </a:r>
            <a:br>
              <a:rPr lang="en-US" b="1" dirty="0">
                <a:solidFill>
                  <a:schemeClr val="tx1"/>
                </a:solidFill>
                <a:latin typeface="Arial" panose="020B0604020202020204" pitchFamily="34" charset="0"/>
                <a:cs typeface="Arial" panose="020B0604020202020204" pitchFamily="34" charset="0"/>
              </a:rPr>
            </a:br>
            <a:r>
              <a:rPr lang="en-US" sz="1100" b="1" dirty="0">
                <a:solidFill>
                  <a:schemeClr val="tx1"/>
                </a:solidFill>
                <a:latin typeface="Arial" panose="020B0604020202020204" pitchFamily="34" charset="0"/>
                <a:cs typeface="Arial" panose="020B0604020202020204" pitchFamily="34" charset="0"/>
              </a:rPr>
              <a:t>https://www.agreements.org/</a:t>
            </a:r>
          </a:p>
        </p:txBody>
      </p:sp>
      <p:pic>
        <p:nvPicPr>
          <p:cNvPr id="5" name="Content Placeholder 4">
            <a:extLst>
              <a:ext uri="{FF2B5EF4-FFF2-40B4-BE49-F238E27FC236}">
                <a16:creationId xmlns:a16="http://schemas.microsoft.com/office/drawing/2014/main" id="{EA1FDCF9-6013-46BF-A9DD-03483D8D1A23}"/>
              </a:ext>
            </a:extLst>
          </p:cNvPr>
          <p:cNvPicPr>
            <a:picLocks noGrp="1" noChangeAspect="1"/>
          </p:cNvPicPr>
          <p:nvPr>
            <p:ph idx="1"/>
          </p:nvPr>
        </p:nvPicPr>
        <p:blipFill>
          <a:blip r:embed="rId3"/>
          <a:stretch>
            <a:fillRect/>
          </a:stretch>
        </p:blipFill>
        <p:spPr>
          <a:xfrm>
            <a:off x="1750980" y="1400783"/>
            <a:ext cx="6225702" cy="5350213"/>
          </a:xfrm>
        </p:spPr>
      </p:pic>
    </p:spTree>
    <p:extLst>
      <p:ext uri="{BB962C8B-B14F-4D97-AF65-F5344CB8AC3E}">
        <p14:creationId xmlns:p14="http://schemas.microsoft.com/office/powerpoint/2010/main" val="3313130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4" descr="A hand holding a pen and shading circles on a sheet">
            <a:extLst>
              <a:ext uri="{FF2B5EF4-FFF2-40B4-BE49-F238E27FC236}">
                <a16:creationId xmlns:a16="http://schemas.microsoft.com/office/drawing/2014/main" id="{B1832A70-D8F0-4394-AE2D-0D3ED55562ED}"/>
              </a:ext>
            </a:extLst>
          </p:cNvPr>
          <p:cNvPicPr>
            <a:picLocks noChangeAspect="1"/>
          </p:cNvPicPr>
          <p:nvPr/>
        </p:nvPicPr>
        <p:blipFill rotWithShape="1">
          <a:blip r:embed="rId3"/>
          <a:srcRect l="28591" r="4120"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a:extLst>
              <a:ext uri="{FF2B5EF4-FFF2-40B4-BE49-F238E27FC236}">
                <a16:creationId xmlns:a16="http://schemas.microsoft.com/office/drawing/2014/main" id="{21C4EE0F-6CA5-4B40-89F0-61088B7A1AC6}"/>
              </a:ext>
            </a:extLst>
          </p:cNvPr>
          <p:cNvSpPr>
            <a:spLocks noGrp="1"/>
          </p:cNvSpPr>
          <p:nvPr>
            <p:ph type="title"/>
          </p:nvPr>
        </p:nvSpPr>
        <p:spPr>
          <a:xfrm>
            <a:off x="699838" y="2687347"/>
            <a:ext cx="3851123" cy="737419"/>
          </a:xfrm>
        </p:spPr>
        <p:txBody>
          <a:bodyPr>
            <a:normAutofit fontScale="90000"/>
          </a:bodyPr>
          <a:lstStyle/>
          <a:p>
            <a:r>
              <a:rPr lang="en-US"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Study Closure </a:t>
            </a:r>
            <a:br>
              <a:rPr lang="en-US" dirty="0">
                <a:solidFill>
                  <a:schemeClr val="tx1"/>
                </a:solidFill>
                <a:effectLst/>
                <a:latin typeface="Arial Black" panose="020B0A04020102020204" pitchFamily="34" charset="0"/>
                <a:ea typeface="Times New Roman" panose="02020603050405020304" pitchFamily="18" charset="0"/>
              </a:rPr>
            </a:br>
            <a:endParaRPr lang="en-US" dirty="0">
              <a:solidFill>
                <a:schemeClr val="tx1"/>
              </a:solidFill>
              <a:latin typeface="Arial Black" panose="020B0A04020102020204" pitchFamily="34" charset="0"/>
            </a:endParaRPr>
          </a:p>
        </p:txBody>
      </p:sp>
      <p:cxnSp>
        <p:nvCxnSpPr>
          <p:cNvPr id="7" name="Straight Connector 8">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10">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2890492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5FD6E4CA336F74D94DE2268E40125E1" ma:contentTypeVersion="18" ma:contentTypeDescription="Create a new document." ma:contentTypeScope="" ma:versionID="38fe62104956ff05588c333b2adf1f19">
  <xsd:schema xmlns:xsd="http://www.w3.org/2001/XMLSchema" xmlns:xs="http://www.w3.org/2001/XMLSchema" xmlns:p="http://schemas.microsoft.com/office/2006/metadata/properties" xmlns:ns2="4b0cd99f-67e1-42ef-9d87-a93b8801e167" xmlns:ns3="ecebac2a-1c6d-4e7e-a809-e8984ab44acf" targetNamespace="http://schemas.microsoft.com/office/2006/metadata/properties" ma:root="true" ma:fieldsID="89d74f28451f1f025390614dc3837163" ns2:_="" ns3:_="">
    <xsd:import namespace="4b0cd99f-67e1-42ef-9d87-a93b8801e167"/>
    <xsd:import namespace="ecebac2a-1c6d-4e7e-a809-e8984ab44a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cd99f-67e1-42ef-9d87-a93b8801e1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8ab95b9-39aa-4b9d-a2e7-0451eedf9b8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bac2a-1c6d-4e7e-a809-e8984ab44ac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d49d866-60c6-4559-842f-764d32f99b7f}" ma:internalName="TaxCatchAll" ma:showField="CatchAllData" ma:web="ecebac2a-1c6d-4e7e-a809-e8984ab44a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b0cd99f-67e1-42ef-9d87-a93b8801e167">
      <Terms xmlns="http://schemas.microsoft.com/office/infopath/2007/PartnerControls"/>
    </lcf76f155ced4ddcb4097134ff3c332f>
    <TaxCatchAll xmlns="ecebac2a-1c6d-4e7e-a809-e8984ab44acf" xsi:nil="true"/>
  </documentManagement>
</p:properties>
</file>

<file path=customXml/itemProps1.xml><?xml version="1.0" encoding="utf-8"?>
<ds:datastoreItem xmlns:ds="http://schemas.openxmlformats.org/officeDocument/2006/customXml" ds:itemID="{6AB24545-CFB9-40D5-8892-74D445EF81BD}">
  <ds:schemaRefs>
    <ds:schemaRef ds:uri="http://schemas.microsoft.com/sharepoint/v3/contenttype/forms"/>
  </ds:schemaRefs>
</ds:datastoreItem>
</file>

<file path=customXml/itemProps2.xml><?xml version="1.0" encoding="utf-8"?>
<ds:datastoreItem xmlns:ds="http://schemas.openxmlformats.org/officeDocument/2006/customXml" ds:itemID="{52C7B6CB-5CD2-4024-A6CF-CCB8347600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cd99f-67e1-42ef-9d87-a93b8801e167"/>
    <ds:schemaRef ds:uri="ecebac2a-1c6d-4e7e-a809-e8984ab44a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1C0468-DA1F-4162-81DC-69C640E07408}">
  <ds:schemaRefs>
    <ds:schemaRef ds:uri="http://schemas.microsoft.com/office/2006/metadata/properties"/>
    <ds:schemaRef ds:uri="http://schemas.microsoft.com/office/infopath/2007/PartnerControls"/>
    <ds:schemaRef ds:uri="4b0cd99f-67e1-42ef-9d87-a93b8801e167"/>
    <ds:schemaRef ds:uri="ecebac2a-1c6d-4e7e-a809-e8984ab44acf"/>
  </ds:schemaRefs>
</ds:datastoreItem>
</file>

<file path=docProps/app.xml><?xml version="1.0" encoding="utf-8"?>
<Properties xmlns="http://schemas.openxmlformats.org/officeDocument/2006/extended-properties" xmlns:vt="http://schemas.openxmlformats.org/officeDocument/2006/docPropsVTypes">
  <TotalTime>765</TotalTime>
  <Words>1999</Words>
  <Application>Microsoft Office PowerPoint</Application>
  <PresentationFormat>Widescreen</PresentationFormat>
  <Paragraphs>217</Paragraphs>
  <Slides>32</Slides>
  <Notes>17</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Facet</vt:lpstr>
      <vt:lpstr>Facet</vt:lpstr>
      <vt:lpstr>CERTIFICATION EXAM PREPARATION COURSE</vt:lpstr>
      <vt:lpstr>PowerPoint Presentation</vt:lpstr>
      <vt:lpstr>What is a contract?</vt:lpstr>
      <vt:lpstr>Types of Agreements or Contracts </vt:lpstr>
      <vt:lpstr>Confidentiality Disclosure Agreement (CDA)</vt:lpstr>
      <vt:lpstr>PowerPoint Presentation</vt:lpstr>
      <vt:lpstr>Clinical Trial Agreement (CTA) </vt:lpstr>
      <vt:lpstr>Parts of a Clinical Trial Agreement https://www.agreements.org/</vt:lpstr>
      <vt:lpstr>Study Closure  </vt:lpstr>
      <vt:lpstr>Study Closure  </vt:lpstr>
      <vt:lpstr>Study Closeout Visit by the Clinical Research Associate / Monitor</vt:lpstr>
      <vt:lpstr>Data Query / Resolution Closure </vt:lpstr>
      <vt:lpstr>Investigation Product Accountability and Disposition      </vt:lpstr>
      <vt:lpstr>Investigator’s Study File and Administrative Items    </vt:lpstr>
      <vt:lpstr>Investigator’s responsibilities after closure    </vt:lpstr>
      <vt:lpstr>Final Reports</vt:lpstr>
      <vt:lpstr>Test your knowledge</vt:lpstr>
      <vt:lpstr>The most common reason for a study to be closed at a site is:</vt:lpstr>
      <vt:lpstr>The most common reason for a study to be closed at a site is:</vt:lpstr>
      <vt:lpstr>By regulation, investigators are required to make a final study report to:</vt:lpstr>
      <vt:lpstr>By regulation, investigators are required to make a final study report to:</vt:lpstr>
      <vt:lpstr>We have a box of old study documents that have been in our storage facility for years.  What should we do with it?</vt:lpstr>
      <vt:lpstr>We have a box of old study documents that have been in our storage facility for years. What should we do with it?</vt:lpstr>
      <vt:lpstr>Differences between OHRP, FDA and ICH GCP </vt:lpstr>
      <vt:lpstr>Test your knowledge</vt:lpstr>
      <vt:lpstr>Prior to releasing detailed information regarding a specific study, A sponsor required the institution / investigator to sign: </vt:lpstr>
      <vt:lpstr>Prior to releasing detailed information regarding a specific study, A sponsor required the institution / investigator to sign: </vt:lpstr>
      <vt:lpstr>Emergency use of a test article and emergency research are circumstances covered in which of the following: </vt:lpstr>
      <vt:lpstr>Emergency use of a test article and emergency research are circumstances covered in which of the following: </vt:lpstr>
      <vt:lpstr>Which of the following are necessary to waive consent?</vt:lpstr>
      <vt:lpstr>Which of the following are necessary to waive consent?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 Margaret M</dc:creator>
  <cp:lastModifiedBy>Dean, Amber D</cp:lastModifiedBy>
  <cp:revision>13</cp:revision>
  <dcterms:created xsi:type="dcterms:W3CDTF">2022-02-20T17:55:34Z</dcterms:created>
  <dcterms:modified xsi:type="dcterms:W3CDTF">2024-08-20T14:39:42Z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0x01010005FD6E4CA336F74D94DE2268E40125E1</vt:lpwstr>
  </property>
  <property fmtid="{D5CDD505-2E9C-101B-9397-08002B2CF9AE}" pid="3" name="MediaServiceImageTags">
    <vt:lpwstr/>
  </property>
</Properties>
</file>