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78" r:id="rId5"/>
    <p:sldMasterId id="2147483682" r:id="rId6"/>
  </p:sldMasterIdLst>
  <p:notesMasterIdLst>
    <p:notesMasterId r:id="rId71"/>
  </p:notesMasterIdLst>
  <p:sldIdLst>
    <p:sldId id="481" r:id="rId7"/>
    <p:sldId id="436" r:id="rId8"/>
    <p:sldId id="333" r:id="rId9"/>
    <p:sldId id="438" r:id="rId10"/>
    <p:sldId id="389" r:id="rId11"/>
    <p:sldId id="391" r:id="rId12"/>
    <p:sldId id="397" r:id="rId13"/>
    <p:sldId id="440" r:id="rId14"/>
    <p:sldId id="396" r:id="rId15"/>
    <p:sldId id="398" r:id="rId16"/>
    <p:sldId id="403" r:id="rId17"/>
    <p:sldId id="316" r:id="rId18"/>
    <p:sldId id="441" r:id="rId19"/>
    <p:sldId id="442" r:id="rId20"/>
    <p:sldId id="408" r:id="rId21"/>
    <p:sldId id="476" r:id="rId22"/>
    <p:sldId id="443" r:id="rId23"/>
    <p:sldId id="290" r:id="rId24"/>
    <p:sldId id="444" r:id="rId25"/>
    <p:sldId id="415" r:id="rId26"/>
    <p:sldId id="404" r:id="rId27"/>
    <p:sldId id="448" r:id="rId28"/>
    <p:sldId id="447" r:id="rId29"/>
    <p:sldId id="449" r:id="rId30"/>
    <p:sldId id="477" r:id="rId31"/>
    <p:sldId id="411" r:id="rId32"/>
    <p:sldId id="409" r:id="rId33"/>
    <p:sldId id="450" r:id="rId34"/>
    <p:sldId id="410" r:id="rId35"/>
    <p:sldId id="451" r:id="rId36"/>
    <p:sldId id="412" r:id="rId37"/>
    <p:sldId id="413" r:id="rId38"/>
    <p:sldId id="452" r:id="rId39"/>
    <p:sldId id="428" r:id="rId40"/>
    <p:sldId id="453" r:id="rId41"/>
    <p:sldId id="454" r:id="rId42"/>
    <p:sldId id="456" r:id="rId43"/>
    <p:sldId id="457" r:id="rId44"/>
    <p:sldId id="472" r:id="rId45"/>
    <p:sldId id="459" r:id="rId46"/>
    <p:sldId id="458" r:id="rId47"/>
    <p:sldId id="461" r:id="rId48"/>
    <p:sldId id="479" r:id="rId49"/>
    <p:sldId id="480" r:id="rId50"/>
    <p:sldId id="465" r:id="rId51"/>
    <p:sldId id="464" r:id="rId52"/>
    <p:sldId id="387" r:id="rId53"/>
    <p:sldId id="401" r:id="rId54"/>
    <p:sldId id="462" r:id="rId55"/>
    <p:sldId id="399" r:id="rId56"/>
    <p:sldId id="463" r:id="rId57"/>
    <p:sldId id="405" r:id="rId58"/>
    <p:sldId id="467" r:id="rId59"/>
    <p:sldId id="406" r:id="rId60"/>
    <p:sldId id="468" r:id="rId61"/>
    <p:sldId id="429" r:id="rId62"/>
    <p:sldId id="469" r:id="rId63"/>
    <p:sldId id="431" r:id="rId64"/>
    <p:sldId id="470" r:id="rId65"/>
    <p:sldId id="471" r:id="rId66"/>
    <p:sldId id="432" r:id="rId67"/>
    <p:sldId id="435" r:id="rId68"/>
    <p:sldId id="478" r:id="rId69"/>
    <p:sldId id="38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B5773-A104-3741-92A8-2FDCE6488906}" v="16" dt="2024-08-20T14:37:53.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907B5773-A104-3741-92A8-2FDCE6488906}"/>
    <pc:docChg chg="addSld delSld modSld">
      <pc:chgData name="Ferguson, Lee" userId="S::lfergu12@uthsc.edu::9d1fb0ab-5f3d-4f85-ac2c-07b5678237b0" providerId="AD" clId="Web-{907B5773-A104-3741-92A8-2FDCE6488906}" dt="2024-08-20T14:37:53.312" v="15"/>
      <pc:docMkLst>
        <pc:docMk/>
      </pc:docMkLst>
      <pc:sldChg chg="del">
        <pc:chgData name="Ferguson, Lee" userId="S::lfergu12@uthsc.edu::9d1fb0ab-5f3d-4f85-ac2c-07b5678237b0" providerId="AD" clId="Web-{907B5773-A104-3741-92A8-2FDCE6488906}" dt="2024-08-20T14:37:53.312" v="15"/>
        <pc:sldMkLst>
          <pc:docMk/>
          <pc:sldMk cId="2941230864" sldId="474"/>
        </pc:sldMkLst>
      </pc:sldChg>
      <pc:sldChg chg="modSp new">
        <pc:chgData name="Ferguson, Lee" userId="S::lfergu12@uthsc.edu::9d1fb0ab-5f3d-4f85-ac2c-07b5678237b0" providerId="AD" clId="Web-{907B5773-A104-3741-92A8-2FDCE6488906}" dt="2024-08-20T14:37:52.781" v="14" actId="20577"/>
        <pc:sldMkLst>
          <pc:docMk/>
          <pc:sldMk cId="1930743373" sldId="481"/>
        </pc:sldMkLst>
        <pc:spChg chg="mod">
          <ac:chgData name="Ferguson, Lee" userId="S::lfergu12@uthsc.edu::9d1fb0ab-5f3d-4f85-ac2c-07b5678237b0" providerId="AD" clId="Web-{907B5773-A104-3741-92A8-2FDCE6488906}" dt="2024-08-20T14:37:26.530" v="2" actId="20577"/>
          <ac:spMkLst>
            <pc:docMk/>
            <pc:sldMk cId="1930743373" sldId="481"/>
            <ac:spMk id="2" creationId="{FC74D240-D273-1BAF-F5E0-64CFF79AEB3E}"/>
          </ac:spMkLst>
        </pc:spChg>
        <pc:spChg chg="mod">
          <ac:chgData name="Ferguson, Lee" userId="S::lfergu12@uthsc.edu::9d1fb0ab-5f3d-4f85-ac2c-07b5678237b0" providerId="AD" clId="Web-{907B5773-A104-3741-92A8-2FDCE6488906}" dt="2024-08-20T14:37:52.781" v="14" actId="20577"/>
          <ac:spMkLst>
            <pc:docMk/>
            <pc:sldMk cId="1930743373" sldId="481"/>
            <ac:spMk id="3" creationId="{4C852F0C-5C73-A72C-FDCB-5D96AE74B66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AED38-E3EE-40DA-B807-A66C57B6C9D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BD2BC0F-2A12-4BDF-93E5-4766F9515213}">
      <dgm:prSet custT="1"/>
      <dgm:spPr/>
      <dgm:t>
        <a:bodyPr/>
        <a:lstStyle/>
        <a:p>
          <a:r>
            <a:rPr lang="en-US" sz="1800" b="1" i="0" dirty="0">
              <a:latin typeface="Arial" panose="020B0604020202020204" pitchFamily="34" charset="0"/>
              <a:cs typeface="Arial" panose="020B0604020202020204" pitchFamily="34" charset="0"/>
            </a:rPr>
            <a:t>Permission: </a:t>
          </a:r>
        </a:p>
      </dgm:t>
    </dgm:pt>
    <dgm:pt modelId="{499747CB-3222-44A9-989D-8716F0970B6C}" type="parTrans" cxnId="{99AF2430-D5FC-4385-8CFF-34C99DC5E31E}">
      <dgm:prSet/>
      <dgm:spPr/>
      <dgm:t>
        <a:bodyPr/>
        <a:lstStyle/>
        <a:p>
          <a:endParaRPr lang="en-US"/>
        </a:p>
      </dgm:t>
    </dgm:pt>
    <dgm:pt modelId="{50C72D26-E107-4427-8B99-36AFA9C25DAC}" type="sibTrans" cxnId="{99AF2430-D5FC-4385-8CFF-34C99DC5E31E}">
      <dgm:prSet/>
      <dgm:spPr/>
      <dgm:t>
        <a:bodyPr/>
        <a:lstStyle/>
        <a:p>
          <a:endParaRPr lang="en-US"/>
        </a:p>
      </dgm:t>
    </dgm:pt>
    <dgm:pt modelId="{928EAD00-A5DB-4BF3-8AC3-4BD172225864}">
      <dgm:prSet custT="1"/>
      <dgm:spPr/>
      <dgm:t>
        <a:bodyPr/>
        <a:lstStyle/>
        <a:p>
          <a:r>
            <a:rPr lang="en-US" sz="1800" b="1" i="0" dirty="0">
              <a:latin typeface="Arial" panose="020B0604020202020204" pitchFamily="34" charset="0"/>
              <a:cs typeface="Arial" panose="020B0604020202020204" pitchFamily="34" charset="0"/>
            </a:rPr>
            <a:t>OHRP: the agreement of parent(s) or legal guardian(s) to the participation of their child or ward of the state in research. </a:t>
          </a:r>
        </a:p>
      </dgm:t>
    </dgm:pt>
    <dgm:pt modelId="{D9AA8F86-3C0D-4AE3-A3A1-834E7448FA16}" type="parTrans" cxnId="{845D1BD7-14C4-4FC3-8D07-C62D8904A6C6}">
      <dgm:prSet/>
      <dgm:spPr/>
      <dgm:t>
        <a:bodyPr/>
        <a:lstStyle/>
        <a:p>
          <a:endParaRPr lang="en-US"/>
        </a:p>
      </dgm:t>
    </dgm:pt>
    <dgm:pt modelId="{8070C3BC-4AEC-4CC6-9069-5CE5FAF238CD}" type="sibTrans" cxnId="{845D1BD7-14C4-4FC3-8D07-C62D8904A6C6}">
      <dgm:prSet/>
      <dgm:spPr/>
      <dgm:t>
        <a:bodyPr/>
        <a:lstStyle/>
        <a:p>
          <a:endParaRPr lang="en-US"/>
        </a:p>
      </dgm:t>
    </dgm:pt>
    <dgm:pt modelId="{749E1B3B-9184-4A6A-9AA5-9457125854D6}">
      <dgm:prSet custT="1"/>
      <dgm:spPr/>
      <dgm:t>
        <a:bodyPr/>
        <a:lstStyle/>
        <a:p>
          <a:r>
            <a:rPr lang="en-US" sz="1800" b="1" i="0" dirty="0">
              <a:latin typeface="Arial" panose="020B0604020202020204" pitchFamily="34" charset="0"/>
              <a:cs typeface="Arial" panose="020B0604020202020204" pitchFamily="34" charset="0"/>
            </a:rPr>
            <a:t>FDA: the agreement of parent(s) or guardian to the participation of their child or ward in a clinical investigation.</a:t>
          </a:r>
        </a:p>
      </dgm:t>
    </dgm:pt>
    <dgm:pt modelId="{50FEFED5-C8DE-4C7D-BF89-2A791E0460D8}" type="parTrans" cxnId="{77A567CD-C21C-442B-B895-E80AC69DFFE8}">
      <dgm:prSet/>
      <dgm:spPr/>
      <dgm:t>
        <a:bodyPr/>
        <a:lstStyle/>
        <a:p>
          <a:endParaRPr lang="en-US"/>
        </a:p>
      </dgm:t>
    </dgm:pt>
    <dgm:pt modelId="{4138C285-D865-4DA7-BB5A-7927E7F3062F}" type="sibTrans" cxnId="{77A567CD-C21C-442B-B895-E80AC69DFFE8}">
      <dgm:prSet/>
      <dgm:spPr/>
      <dgm:t>
        <a:bodyPr/>
        <a:lstStyle/>
        <a:p>
          <a:endParaRPr lang="en-US"/>
        </a:p>
      </dgm:t>
    </dgm:pt>
    <dgm:pt modelId="{2A2FB47B-BD38-400F-AEFD-92DB0E6B0568}" type="pres">
      <dgm:prSet presAssocID="{B10AED38-E3EE-40DA-B807-A66C57B6C9D7}" presName="root" presStyleCnt="0">
        <dgm:presLayoutVars>
          <dgm:dir/>
          <dgm:resizeHandles val="exact"/>
        </dgm:presLayoutVars>
      </dgm:prSet>
      <dgm:spPr/>
    </dgm:pt>
    <dgm:pt modelId="{0874C36E-18F4-4347-B235-03D7C027BE52}" type="pres">
      <dgm:prSet presAssocID="{7BD2BC0F-2A12-4BDF-93E5-4766F9515213}" presName="compNode" presStyleCnt="0"/>
      <dgm:spPr/>
    </dgm:pt>
    <dgm:pt modelId="{0219E814-A7E4-4E99-A105-7C6BB4F9D323}" type="pres">
      <dgm:prSet presAssocID="{7BD2BC0F-2A12-4BDF-93E5-4766F9515213}" presName="bgRect" presStyleLbl="bgShp" presStyleIdx="0" presStyleCnt="3"/>
      <dgm:spPr/>
    </dgm:pt>
    <dgm:pt modelId="{5FCBFFD3-8034-4A32-86C9-40ADD5EFA4EC}" type="pres">
      <dgm:prSet presAssocID="{7BD2BC0F-2A12-4BDF-93E5-4766F95152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lock"/>
        </a:ext>
      </dgm:extLst>
    </dgm:pt>
    <dgm:pt modelId="{3A51AD0E-CD2D-4D39-B2EE-5F141DE06256}" type="pres">
      <dgm:prSet presAssocID="{7BD2BC0F-2A12-4BDF-93E5-4766F9515213}" presName="spaceRect" presStyleCnt="0"/>
      <dgm:spPr/>
    </dgm:pt>
    <dgm:pt modelId="{5B628743-4A3C-4868-802E-8EBA42EC9FC0}" type="pres">
      <dgm:prSet presAssocID="{7BD2BC0F-2A12-4BDF-93E5-4766F9515213}" presName="parTx" presStyleLbl="revTx" presStyleIdx="0" presStyleCnt="3">
        <dgm:presLayoutVars>
          <dgm:chMax val="0"/>
          <dgm:chPref val="0"/>
        </dgm:presLayoutVars>
      </dgm:prSet>
      <dgm:spPr/>
    </dgm:pt>
    <dgm:pt modelId="{9B7D84C9-A846-48D8-97BC-1C4EA3326E54}" type="pres">
      <dgm:prSet presAssocID="{50C72D26-E107-4427-8B99-36AFA9C25DAC}" presName="sibTrans" presStyleCnt="0"/>
      <dgm:spPr/>
    </dgm:pt>
    <dgm:pt modelId="{30188CBB-1212-45F6-99A6-8F2D825E40DD}" type="pres">
      <dgm:prSet presAssocID="{928EAD00-A5DB-4BF3-8AC3-4BD172225864}" presName="compNode" presStyleCnt="0"/>
      <dgm:spPr/>
    </dgm:pt>
    <dgm:pt modelId="{370063BE-A928-428F-AF7C-7EC217296773}" type="pres">
      <dgm:prSet presAssocID="{928EAD00-A5DB-4BF3-8AC3-4BD172225864}" presName="bgRect" presStyleLbl="bgShp" presStyleIdx="1" presStyleCnt="3"/>
      <dgm:spPr/>
    </dgm:pt>
    <dgm:pt modelId="{24AD306A-00BF-4E08-8891-804A05F8D09C}" type="pres">
      <dgm:prSet presAssocID="{928EAD00-A5DB-4BF3-8AC3-4BD1722258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66E3B38F-0C1D-44AB-8882-14802261E66B}" type="pres">
      <dgm:prSet presAssocID="{928EAD00-A5DB-4BF3-8AC3-4BD172225864}" presName="spaceRect" presStyleCnt="0"/>
      <dgm:spPr/>
    </dgm:pt>
    <dgm:pt modelId="{038AD6A7-D65B-4585-BB7A-8E4E5C130B28}" type="pres">
      <dgm:prSet presAssocID="{928EAD00-A5DB-4BF3-8AC3-4BD172225864}" presName="parTx" presStyleLbl="revTx" presStyleIdx="1" presStyleCnt="3">
        <dgm:presLayoutVars>
          <dgm:chMax val="0"/>
          <dgm:chPref val="0"/>
        </dgm:presLayoutVars>
      </dgm:prSet>
      <dgm:spPr/>
    </dgm:pt>
    <dgm:pt modelId="{D63B26EC-3F48-48C8-9DDD-B8ADB08D5BE6}" type="pres">
      <dgm:prSet presAssocID="{8070C3BC-4AEC-4CC6-9069-5CE5FAF238CD}" presName="sibTrans" presStyleCnt="0"/>
      <dgm:spPr/>
    </dgm:pt>
    <dgm:pt modelId="{A87810E1-AD9E-4959-B8BD-4A93ECAC3362}" type="pres">
      <dgm:prSet presAssocID="{749E1B3B-9184-4A6A-9AA5-9457125854D6}" presName="compNode" presStyleCnt="0"/>
      <dgm:spPr/>
    </dgm:pt>
    <dgm:pt modelId="{F6555142-EBE7-442C-B524-A47798F6911D}" type="pres">
      <dgm:prSet presAssocID="{749E1B3B-9184-4A6A-9AA5-9457125854D6}" presName="bgRect" presStyleLbl="bgShp" presStyleIdx="2" presStyleCnt="3"/>
      <dgm:spPr/>
    </dgm:pt>
    <dgm:pt modelId="{0E588EDB-F6E1-4731-BF4E-7AAD617D6C60}" type="pres">
      <dgm:prSet presAssocID="{749E1B3B-9184-4A6A-9AA5-9457125854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oller"/>
        </a:ext>
      </dgm:extLst>
    </dgm:pt>
    <dgm:pt modelId="{12DB7CB6-2CAE-4F8A-85C4-3B1B424B4405}" type="pres">
      <dgm:prSet presAssocID="{749E1B3B-9184-4A6A-9AA5-9457125854D6}" presName="spaceRect" presStyleCnt="0"/>
      <dgm:spPr/>
    </dgm:pt>
    <dgm:pt modelId="{E71A16AC-16DA-4943-87B4-B3287BF34D36}" type="pres">
      <dgm:prSet presAssocID="{749E1B3B-9184-4A6A-9AA5-9457125854D6}" presName="parTx" presStyleLbl="revTx" presStyleIdx="2" presStyleCnt="3">
        <dgm:presLayoutVars>
          <dgm:chMax val="0"/>
          <dgm:chPref val="0"/>
        </dgm:presLayoutVars>
      </dgm:prSet>
      <dgm:spPr/>
    </dgm:pt>
  </dgm:ptLst>
  <dgm:cxnLst>
    <dgm:cxn modelId="{25DB4C29-55A5-430D-97E1-B3E091AE582C}" type="presOf" srcId="{928EAD00-A5DB-4BF3-8AC3-4BD172225864}" destId="{038AD6A7-D65B-4585-BB7A-8E4E5C130B28}" srcOrd="0" destOrd="0" presId="urn:microsoft.com/office/officeart/2018/2/layout/IconVerticalSolidList"/>
    <dgm:cxn modelId="{B11EAA29-1F72-4FF0-B1E9-C77AA0BC8BC7}" type="presOf" srcId="{749E1B3B-9184-4A6A-9AA5-9457125854D6}" destId="{E71A16AC-16DA-4943-87B4-B3287BF34D36}" srcOrd="0" destOrd="0" presId="urn:microsoft.com/office/officeart/2018/2/layout/IconVerticalSolidList"/>
    <dgm:cxn modelId="{99AF2430-D5FC-4385-8CFF-34C99DC5E31E}" srcId="{B10AED38-E3EE-40DA-B807-A66C57B6C9D7}" destId="{7BD2BC0F-2A12-4BDF-93E5-4766F9515213}" srcOrd="0" destOrd="0" parTransId="{499747CB-3222-44A9-989D-8716F0970B6C}" sibTransId="{50C72D26-E107-4427-8B99-36AFA9C25DAC}"/>
    <dgm:cxn modelId="{98254F91-5CCA-4D79-A93D-98D33CD7BA27}" type="presOf" srcId="{7BD2BC0F-2A12-4BDF-93E5-4766F9515213}" destId="{5B628743-4A3C-4868-802E-8EBA42EC9FC0}" srcOrd="0" destOrd="0" presId="urn:microsoft.com/office/officeart/2018/2/layout/IconVerticalSolidList"/>
    <dgm:cxn modelId="{C3F6C6C3-9A60-44E9-BD6C-0356F1AF265C}" type="presOf" srcId="{B10AED38-E3EE-40DA-B807-A66C57B6C9D7}" destId="{2A2FB47B-BD38-400F-AEFD-92DB0E6B0568}" srcOrd="0" destOrd="0" presId="urn:microsoft.com/office/officeart/2018/2/layout/IconVerticalSolidList"/>
    <dgm:cxn modelId="{77A567CD-C21C-442B-B895-E80AC69DFFE8}" srcId="{B10AED38-E3EE-40DA-B807-A66C57B6C9D7}" destId="{749E1B3B-9184-4A6A-9AA5-9457125854D6}" srcOrd="2" destOrd="0" parTransId="{50FEFED5-C8DE-4C7D-BF89-2A791E0460D8}" sibTransId="{4138C285-D865-4DA7-BB5A-7927E7F3062F}"/>
    <dgm:cxn modelId="{845D1BD7-14C4-4FC3-8D07-C62D8904A6C6}" srcId="{B10AED38-E3EE-40DA-B807-A66C57B6C9D7}" destId="{928EAD00-A5DB-4BF3-8AC3-4BD172225864}" srcOrd="1" destOrd="0" parTransId="{D9AA8F86-3C0D-4AE3-A3A1-834E7448FA16}" sibTransId="{8070C3BC-4AEC-4CC6-9069-5CE5FAF238CD}"/>
    <dgm:cxn modelId="{1C80CCB8-01F2-4408-9A5C-074B6AA51B68}" type="presParOf" srcId="{2A2FB47B-BD38-400F-AEFD-92DB0E6B0568}" destId="{0874C36E-18F4-4347-B235-03D7C027BE52}" srcOrd="0" destOrd="0" presId="urn:microsoft.com/office/officeart/2018/2/layout/IconVerticalSolidList"/>
    <dgm:cxn modelId="{6C6B2E1B-AF1A-45A7-82C3-110C68DE5DA7}" type="presParOf" srcId="{0874C36E-18F4-4347-B235-03D7C027BE52}" destId="{0219E814-A7E4-4E99-A105-7C6BB4F9D323}" srcOrd="0" destOrd="0" presId="urn:microsoft.com/office/officeart/2018/2/layout/IconVerticalSolidList"/>
    <dgm:cxn modelId="{F1E695D5-E971-4E79-8546-DB2B40BAA0CE}" type="presParOf" srcId="{0874C36E-18F4-4347-B235-03D7C027BE52}" destId="{5FCBFFD3-8034-4A32-86C9-40ADD5EFA4EC}" srcOrd="1" destOrd="0" presId="urn:microsoft.com/office/officeart/2018/2/layout/IconVerticalSolidList"/>
    <dgm:cxn modelId="{69A6EDF4-FE07-489B-B6BF-92FC50C367F5}" type="presParOf" srcId="{0874C36E-18F4-4347-B235-03D7C027BE52}" destId="{3A51AD0E-CD2D-4D39-B2EE-5F141DE06256}" srcOrd="2" destOrd="0" presId="urn:microsoft.com/office/officeart/2018/2/layout/IconVerticalSolidList"/>
    <dgm:cxn modelId="{8C535702-3D36-4E99-ABBA-EB4DB97867A2}" type="presParOf" srcId="{0874C36E-18F4-4347-B235-03D7C027BE52}" destId="{5B628743-4A3C-4868-802E-8EBA42EC9FC0}" srcOrd="3" destOrd="0" presId="urn:microsoft.com/office/officeart/2018/2/layout/IconVerticalSolidList"/>
    <dgm:cxn modelId="{D2A514C2-B39B-4F6C-A586-2E89A3653260}" type="presParOf" srcId="{2A2FB47B-BD38-400F-AEFD-92DB0E6B0568}" destId="{9B7D84C9-A846-48D8-97BC-1C4EA3326E54}" srcOrd="1" destOrd="0" presId="urn:microsoft.com/office/officeart/2018/2/layout/IconVerticalSolidList"/>
    <dgm:cxn modelId="{C7840271-9483-4E23-A1FC-B097DCB2333C}" type="presParOf" srcId="{2A2FB47B-BD38-400F-AEFD-92DB0E6B0568}" destId="{30188CBB-1212-45F6-99A6-8F2D825E40DD}" srcOrd="2" destOrd="0" presId="urn:microsoft.com/office/officeart/2018/2/layout/IconVerticalSolidList"/>
    <dgm:cxn modelId="{2A28DD3A-9578-447E-9A50-1573526CA9DF}" type="presParOf" srcId="{30188CBB-1212-45F6-99A6-8F2D825E40DD}" destId="{370063BE-A928-428F-AF7C-7EC217296773}" srcOrd="0" destOrd="0" presId="urn:microsoft.com/office/officeart/2018/2/layout/IconVerticalSolidList"/>
    <dgm:cxn modelId="{A2F58695-6BE0-4BE6-858F-F9D0B4E303C1}" type="presParOf" srcId="{30188CBB-1212-45F6-99A6-8F2D825E40DD}" destId="{24AD306A-00BF-4E08-8891-804A05F8D09C}" srcOrd="1" destOrd="0" presId="urn:microsoft.com/office/officeart/2018/2/layout/IconVerticalSolidList"/>
    <dgm:cxn modelId="{260765C2-0E0E-4640-8DC8-F2272072D1F9}" type="presParOf" srcId="{30188CBB-1212-45F6-99A6-8F2D825E40DD}" destId="{66E3B38F-0C1D-44AB-8882-14802261E66B}" srcOrd="2" destOrd="0" presId="urn:microsoft.com/office/officeart/2018/2/layout/IconVerticalSolidList"/>
    <dgm:cxn modelId="{7CD80F31-C712-46B6-B7A2-6D6373BBAB93}" type="presParOf" srcId="{30188CBB-1212-45F6-99A6-8F2D825E40DD}" destId="{038AD6A7-D65B-4585-BB7A-8E4E5C130B28}" srcOrd="3" destOrd="0" presId="urn:microsoft.com/office/officeart/2018/2/layout/IconVerticalSolidList"/>
    <dgm:cxn modelId="{D32E0C74-4D5E-43CC-A574-33218152D435}" type="presParOf" srcId="{2A2FB47B-BD38-400F-AEFD-92DB0E6B0568}" destId="{D63B26EC-3F48-48C8-9DDD-B8ADB08D5BE6}" srcOrd="3" destOrd="0" presId="urn:microsoft.com/office/officeart/2018/2/layout/IconVerticalSolidList"/>
    <dgm:cxn modelId="{87FD11FE-0870-4C3C-800F-AD0B4BC83245}" type="presParOf" srcId="{2A2FB47B-BD38-400F-AEFD-92DB0E6B0568}" destId="{A87810E1-AD9E-4959-B8BD-4A93ECAC3362}" srcOrd="4" destOrd="0" presId="urn:microsoft.com/office/officeart/2018/2/layout/IconVerticalSolidList"/>
    <dgm:cxn modelId="{9A0D3E22-8254-4842-ABE7-B84595A43FB0}" type="presParOf" srcId="{A87810E1-AD9E-4959-B8BD-4A93ECAC3362}" destId="{F6555142-EBE7-442C-B524-A47798F6911D}" srcOrd="0" destOrd="0" presId="urn:microsoft.com/office/officeart/2018/2/layout/IconVerticalSolidList"/>
    <dgm:cxn modelId="{0F29159A-1E5F-4566-9281-769B866CC58C}" type="presParOf" srcId="{A87810E1-AD9E-4959-B8BD-4A93ECAC3362}" destId="{0E588EDB-F6E1-4731-BF4E-7AAD617D6C60}" srcOrd="1" destOrd="0" presId="urn:microsoft.com/office/officeart/2018/2/layout/IconVerticalSolidList"/>
    <dgm:cxn modelId="{46E9CCC4-4295-4417-8F6F-E3FF518FD1DB}" type="presParOf" srcId="{A87810E1-AD9E-4959-B8BD-4A93ECAC3362}" destId="{12DB7CB6-2CAE-4F8A-85C4-3B1B424B4405}" srcOrd="2" destOrd="0" presId="urn:microsoft.com/office/officeart/2018/2/layout/IconVerticalSolidList"/>
    <dgm:cxn modelId="{B13E05EB-0B9F-411A-8959-2C4DCAC06BF8}" type="presParOf" srcId="{A87810E1-AD9E-4959-B8BD-4A93ECAC3362}" destId="{E71A16AC-16DA-4943-87B4-B3287BF34D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1ACD0-2899-493C-9778-4E1540FBA6F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E4D093D7-976C-40C1-AE77-8E699CD078D9}">
      <dgm:prSet custT="1"/>
      <dgm:spPr/>
      <dgm:t>
        <a:bodyPr/>
        <a:lstStyle/>
        <a:p>
          <a:r>
            <a:rPr lang="en-US" sz="1800" b="1" i="0" dirty="0">
              <a:latin typeface="Arial" panose="020B0604020202020204" pitchFamily="34" charset="0"/>
              <a:cs typeface="Arial" panose="020B0604020202020204" pitchFamily="34" charset="0"/>
            </a:rPr>
            <a:t>45 CFR 46.402(e) and 21 CFR 50.3 </a:t>
          </a:r>
        </a:p>
      </dgm:t>
    </dgm:pt>
    <dgm:pt modelId="{AC4C6AC2-1802-408D-9FCB-6A85340556E3}" type="parTrans" cxnId="{2993CEA2-4F02-4CA1-A43E-1B659370F628}">
      <dgm:prSet/>
      <dgm:spPr/>
      <dgm:t>
        <a:bodyPr/>
        <a:lstStyle/>
        <a:p>
          <a:endParaRPr lang="en-US"/>
        </a:p>
      </dgm:t>
    </dgm:pt>
    <dgm:pt modelId="{AB1E4DE6-5E13-4065-B671-4B40DB78AC8E}" type="sibTrans" cxnId="{2993CEA2-4F02-4CA1-A43E-1B659370F628}">
      <dgm:prSet/>
      <dgm:spPr/>
      <dgm:t>
        <a:bodyPr/>
        <a:lstStyle/>
        <a:p>
          <a:endParaRPr lang="en-US"/>
        </a:p>
      </dgm:t>
    </dgm:pt>
    <dgm:pt modelId="{35E7BA3B-4582-4CE4-8863-C8CF91FB309B}">
      <dgm:prSet custT="1"/>
      <dgm:spPr/>
      <dgm:t>
        <a:bodyPr/>
        <a:lstStyle/>
        <a:p>
          <a:r>
            <a:rPr lang="en-US" sz="1800" b="1" i="0" dirty="0">
              <a:latin typeface="Arial" panose="020B0604020202020204" pitchFamily="34" charset="0"/>
              <a:cs typeface="Arial" panose="020B0604020202020204" pitchFamily="34" charset="0"/>
            </a:rPr>
            <a:t>Guardian means an individual who is authorized under applicable State or local law to consent on behalf of a child to general medical care.</a:t>
          </a:r>
        </a:p>
      </dgm:t>
    </dgm:pt>
    <dgm:pt modelId="{658313CB-5550-4987-8018-C734E2B7D924}" type="parTrans" cxnId="{5BC5CFFB-DDEA-4196-82CD-1963482EE3CD}">
      <dgm:prSet/>
      <dgm:spPr/>
      <dgm:t>
        <a:bodyPr/>
        <a:lstStyle/>
        <a:p>
          <a:endParaRPr lang="en-US"/>
        </a:p>
      </dgm:t>
    </dgm:pt>
    <dgm:pt modelId="{08B8B5E0-FC77-4EFF-ABF5-12068BFB2A2D}" type="sibTrans" cxnId="{5BC5CFFB-DDEA-4196-82CD-1963482EE3CD}">
      <dgm:prSet/>
      <dgm:spPr/>
      <dgm:t>
        <a:bodyPr/>
        <a:lstStyle/>
        <a:p>
          <a:endParaRPr lang="en-US"/>
        </a:p>
      </dgm:t>
    </dgm:pt>
    <dgm:pt modelId="{5E01BAA4-DF10-4176-A51C-D18008B4A7C9}" type="pres">
      <dgm:prSet presAssocID="{6B91ACD0-2899-493C-9778-4E1540FBA6FA}" presName="diagram" presStyleCnt="0">
        <dgm:presLayoutVars>
          <dgm:dir/>
          <dgm:resizeHandles val="exact"/>
        </dgm:presLayoutVars>
      </dgm:prSet>
      <dgm:spPr/>
    </dgm:pt>
    <dgm:pt modelId="{951A23B1-493A-468A-BA80-F66413BF36F6}" type="pres">
      <dgm:prSet presAssocID="{E4D093D7-976C-40C1-AE77-8E699CD078D9}" presName="node" presStyleLbl="node1" presStyleIdx="0" presStyleCnt="2">
        <dgm:presLayoutVars>
          <dgm:bulletEnabled val="1"/>
        </dgm:presLayoutVars>
      </dgm:prSet>
      <dgm:spPr/>
    </dgm:pt>
    <dgm:pt modelId="{94D6096C-EBCD-4A99-A114-0EBAC80BAAAB}" type="pres">
      <dgm:prSet presAssocID="{AB1E4DE6-5E13-4065-B671-4B40DB78AC8E}" presName="sibTrans" presStyleCnt="0"/>
      <dgm:spPr/>
    </dgm:pt>
    <dgm:pt modelId="{B83103DF-9494-465F-83DE-A53262B9B6F0}" type="pres">
      <dgm:prSet presAssocID="{35E7BA3B-4582-4CE4-8863-C8CF91FB309B}" presName="node" presStyleLbl="node1" presStyleIdx="1" presStyleCnt="2">
        <dgm:presLayoutVars>
          <dgm:bulletEnabled val="1"/>
        </dgm:presLayoutVars>
      </dgm:prSet>
      <dgm:spPr/>
    </dgm:pt>
  </dgm:ptLst>
  <dgm:cxnLst>
    <dgm:cxn modelId="{E5501A45-114C-4B82-93EB-E2BE56DA5E52}" type="presOf" srcId="{E4D093D7-976C-40C1-AE77-8E699CD078D9}" destId="{951A23B1-493A-468A-BA80-F66413BF36F6}" srcOrd="0" destOrd="0" presId="urn:microsoft.com/office/officeart/2005/8/layout/default"/>
    <dgm:cxn modelId="{2993CEA2-4F02-4CA1-A43E-1B659370F628}" srcId="{6B91ACD0-2899-493C-9778-4E1540FBA6FA}" destId="{E4D093D7-976C-40C1-AE77-8E699CD078D9}" srcOrd="0" destOrd="0" parTransId="{AC4C6AC2-1802-408D-9FCB-6A85340556E3}" sibTransId="{AB1E4DE6-5E13-4065-B671-4B40DB78AC8E}"/>
    <dgm:cxn modelId="{012074A5-4B5D-40B6-A742-F403D6140144}" type="presOf" srcId="{35E7BA3B-4582-4CE4-8863-C8CF91FB309B}" destId="{B83103DF-9494-465F-83DE-A53262B9B6F0}" srcOrd="0" destOrd="0" presId="urn:microsoft.com/office/officeart/2005/8/layout/default"/>
    <dgm:cxn modelId="{FEF607B3-60F5-4749-B785-E018738F3036}" type="presOf" srcId="{6B91ACD0-2899-493C-9778-4E1540FBA6FA}" destId="{5E01BAA4-DF10-4176-A51C-D18008B4A7C9}" srcOrd="0" destOrd="0" presId="urn:microsoft.com/office/officeart/2005/8/layout/default"/>
    <dgm:cxn modelId="{5BC5CFFB-DDEA-4196-82CD-1963482EE3CD}" srcId="{6B91ACD0-2899-493C-9778-4E1540FBA6FA}" destId="{35E7BA3B-4582-4CE4-8863-C8CF91FB309B}" srcOrd="1" destOrd="0" parTransId="{658313CB-5550-4987-8018-C734E2B7D924}" sibTransId="{08B8B5E0-FC77-4EFF-ABF5-12068BFB2A2D}"/>
    <dgm:cxn modelId="{35F9BB23-93DE-4AFD-9747-AC5289F38D72}" type="presParOf" srcId="{5E01BAA4-DF10-4176-A51C-D18008B4A7C9}" destId="{951A23B1-493A-468A-BA80-F66413BF36F6}" srcOrd="0" destOrd="0" presId="urn:microsoft.com/office/officeart/2005/8/layout/default"/>
    <dgm:cxn modelId="{4F755BF0-E920-4089-B4A0-7808BD647EFD}" type="presParOf" srcId="{5E01BAA4-DF10-4176-A51C-D18008B4A7C9}" destId="{94D6096C-EBCD-4A99-A114-0EBAC80BAAAB}" srcOrd="1" destOrd="0" presId="urn:microsoft.com/office/officeart/2005/8/layout/default"/>
    <dgm:cxn modelId="{C161E26C-B07C-47E8-AAE5-0366DD1A22E6}" type="presParOf" srcId="{5E01BAA4-DF10-4176-A51C-D18008B4A7C9}" destId="{B83103DF-9494-465F-83DE-A53262B9B6F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E2C978-DE3E-4E6B-912F-9C87BC91F1C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7D14A97-462A-48BF-B653-4CC69DA020FE}">
      <dgm:prSet custT="1"/>
      <dgm:spPr/>
      <dgm:t>
        <a:bodyPr/>
        <a:lstStyle/>
        <a:p>
          <a:r>
            <a:rPr lang="en-US" sz="1600" b="1" i="0" dirty="0">
              <a:solidFill>
                <a:schemeClr val="tx1"/>
              </a:solidFill>
              <a:latin typeface="Arial" panose="020B0604020202020204" pitchFamily="34" charset="0"/>
              <a:cs typeface="Arial" panose="020B0604020202020204" pitchFamily="34" charset="0"/>
            </a:rPr>
            <a:t>Dementia or Alzheimer’s disease</a:t>
          </a:r>
        </a:p>
      </dgm:t>
    </dgm:pt>
    <dgm:pt modelId="{3556AE3E-FC69-4973-869E-076A6239E47E}" type="parTrans" cxnId="{2409948D-2810-4690-B4E4-37F356595810}">
      <dgm:prSet/>
      <dgm:spPr/>
      <dgm:t>
        <a:bodyPr/>
        <a:lstStyle/>
        <a:p>
          <a:endParaRPr lang="en-US"/>
        </a:p>
      </dgm:t>
    </dgm:pt>
    <dgm:pt modelId="{153D446F-11FC-40E9-97A8-A0AFAC4FA6FA}" type="sibTrans" cxnId="{2409948D-2810-4690-B4E4-37F356595810}">
      <dgm:prSet/>
      <dgm:spPr/>
      <dgm:t>
        <a:bodyPr/>
        <a:lstStyle/>
        <a:p>
          <a:endParaRPr lang="en-US"/>
        </a:p>
      </dgm:t>
    </dgm:pt>
    <dgm:pt modelId="{C0D32B81-785D-4844-81A1-375607C5820E}">
      <dgm:prSet custT="1"/>
      <dgm:spPr/>
      <dgm:t>
        <a:bodyPr/>
        <a:lstStyle/>
        <a:p>
          <a:r>
            <a:rPr lang="en-US" sz="1600" b="1" i="0" dirty="0">
              <a:solidFill>
                <a:schemeClr val="tx1"/>
              </a:solidFill>
              <a:latin typeface="Arial" panose="020B0604020202020204" pitchFamily="34" charset="0"/>
              <a:cs typeface="Arial" panose="020B0604020202020204" pitchFamily="34" charset="0"/>
            </a:rPr>
            <a:t>Other intellectual disabilities such as mood disorders, schizophrenia, autism</a:t>
          </a:r>
        </a:p>
      </dgm:t>
    </dgm:pt>
    <dgm:pt modelId="{F1B9ECF4-2C37-46EE-8622-147F2388A07E}" type="parTrans" cxnId="{E0C7E06B-1024-4C90-81A3-FB9F1B5BA4D7}">
      <dgm:prSet/>
      <dgm:spPr/>
      <dgm:t>
        <a:bodyPr/>
        <a:lstStyle/>
        <a:p>
          <a:endParaRPr lang="en-US"/>
        </a:p>
      </dgm:t>
    </dgm:pt>
    <dgm:pt modelId="{B2AD12D5-A591-4DC4-A8C0-6B6201D0E393}" type="sibTrans" cxnId="{E0C7E06B-1024-4C90-81A3-FB9F1B5BA4D7}">
      <dgm:prSet/>
      <dgm:spPr/>
      <dgm:t>
        <a:bodyPr/>
        <a:lstStyle/>
        <a:p>
          <a:endParaRPr lang="en-US"/>
        </a:p>
      </dgm:t>
    </dgm:pt>
    <dgm:pt modelId="{E6617655-899B-46E7-B4AA-BA941BA30C23}">
      <dgm:prSet custT="1"/>
      <dgm:spPr/>
      <dgm:t>
        <a:bodyPr/>
        <a:lstStyle/>
        <a:p>
          <a:r>
            <a:rPr lang="en-US" sz="1600" b="1" i="0" dirty="0">
              <a:solidFill>
                <a:schemeClr val="tx1"/>
              </a:solidFill>
              <a:latin typeface="Arial" panose="020B0604020202020204" pitchFamily="34" charset="0"/>
              <a:cs typeface="Arial" panose="020B0604020202020204" pitchFamily="34" charset="0"/>
            </a:rPr>
            <a:t>Those who are temporarily unable to make decisions for themselves, such as medical conditions like trauma, care in the intensive care unit, or stroke</a:t>
          </a:r>
        </a:p>
      </dgm:t>
    </dgm:pt>
    <dgm:pt modelId="{6F1E557C-8F00-41AD-88F4-F48235DA3C6D}" type="parTrans" cxnId="{4F0C7FB6-0B7C-4FEB-BC4F-5072964AAD3E}">
      <dgm:prSet/>
      <dgm:spPr/>
      <dgm:t>
        <a:bodyPr/>
        <a:lstStyle/>
        <a:p>
          <a:endParaRPr lang="en-US"/>
        </a:p>
      </dgm:t>
    </dgm:pt>
    <dgm:pt modelId="{62EC6165-80F0-46AE-9528-1FBF69D29A74}" type="sibTrans" cxnId="{4F0C7FB6-0B7C-4FEB-BC4F-5072964AAD3E}">
      <dgm:prSet/>
      <dgm:spPr/>
      <dgm:t>
        <a:bodyPr/>
        <a:lstStyle/>
        <a:p>
          <a:endParaRPr lang="en-US"/>
        </a:p>
      </dgm:t>
    </dgm:pt>
    <dgm:pt modelId="{80C67894-E139-4FC1-B48E-87E933CAE76D}">
      <dgm:prSet custT="1"/>
      <dgm:spPr/>
      <dgm:t>
        <a:bodyPr/>
        <a:lstStyle/>
        <a:p>
          <a:r>
            <a:rPr lang="en-US" sz="1600" b="1" i="0" dirty="0">
              <a:solidFill>
                <a:schemeClr val="tx1"/>
              </a:solidFill>
              <a:latin typeface="Arial" panose="020B0604020202020204" pitchFamily="34" charset="0"/>
              <a:cs typeface="Arial" panose="020B0604020202020204" pitchFamily="34" charset="0"/>
            </a:rPr>
            <a:t>Substance abuse</a:t>
          </a:r>
        </a:p>
      </dgm:t>
    </dgm:pt>
    <dgm:pt modelId="{E9FA88DD-DACB-4268-935C-5D3003BB95E2}" type="parTrans" cxnId="{AB895354-60EF-45E9-B1F4-56F46660AAEB}">
      <dgm:prSet/>
      <dgm:spPr/>
      <dgm:t>
        <a:bodyPr/>
        <a:lstStyle/>
        <a:p>
          <a:endParaRPr lang="en-US"/>
        </a:p>
      </dgm:t>
    </dgm:pt>
    <dgm:pt modelId="{91042FAC-9E8D-4B57-AB13-3B4E9A8CB9FF}" type="sibTrans" cxnId="{AB895354-60EF-45E9-B1F4-56F46660AAEB}">
      <dgm:prSet/>
      <dgm:spPr/>
      <dgm:t>
        <a:bodyPr/>
        <a:lstStyle/>
        <a:p>
          <a:endParaRPr lang="en-US"/>
        </a:p>
      </dgm:t>
    </dgm:pt>
    <dgm:pt modelId="{3378D4B5-BF2D-4D5A-897E-2F5668764A66}">
      <dgm:prSet custT="1"/>
      <dgm:spPr/>
      <dgm:t>
        <a:bodyPr/>
        <a:lstStyle/>
        <a:p>
          <a:r>
            <a:rPr lang="en-US" sz="1600" b="1" i="0" dirty="0">
              <a:solidFill>
                <a:schemeClr val="tx1"/>
              </a:solidFill>
              <a:latin typeface="Arial" panose="020B0604020202020204" pitchFamily="34" charset="0"/>
              <a:cs typeface="Arial" panose="020B0604020202020204" pitchFamily="34" charset="0"/>
            </a:rPr>
            <a:t>Anorexia</a:t>
          </a:r>
        </a:p>
      </dgm:t>
    </dgm:pt>
    <dgm:pt modelId="{01A6FBAB-A561-4EF1-8130-8EF78890ADFC}" type="parTrans" cxnId="{E66EDDCA-B53F-4EDC-B8E6-EA29278E2225}">
      <dgm:prSet/>
      <dgm:spPr/>
      <dgm:t>
        <a:bodyPr/>
        <a:lstStyle/>
        <a:p>
          <a:endParaRPr lang="en-US"/>
        </a:p>
      </dgm:t>
    </dgm:pt>
    <dgm:pt modelId="{81DB7F3D-35C8-4B20-ACAF-83DB7995DB6E}" type="sibTrans" cxnId="{E66EDDCA-B53F-4EDC-B8E6-EA29278E2225}">
      <dgm:prSet/>
      <dgm:spPr/>
      <dgm:t>
        <a:bodyPr/>
        <a:lstStyle/>
        <a:p>
          <a:endParaRPr lang="en-US"/>
        </a:p>
      </dgm:t>
    </dgm:pt>
    <dgm:pt modelId="{101494B3-3329-47F9-8F2C-09AAD5B2050C}" type="pres">
      <dgm:prSet presAssocID="{47E2C978-DE3E-4E6B-912F-9C87BC91F1CB}" presName="diagram" presStyleCnt="0">
        <dgm:presLayoutVars>
          <dgm:dir/>
          <dgm:resizeHandles val="exact"/>
        </dgm:presLayoutVars>
      </dgm:prSet>
      <dgm:spPr/>
    </dgm:pt>
    <dgm:pt modelId="{61AEB345-D92F-4470-BA0D-DD32E59119F6}" type="pres">
      <dgm:prSet presAssocID="{97D14A97-462A-48BF-B653-4CC69DA020FE}" presName="node" presStyleLbl="node1" presStyleIdx="0" presStyleCnt="5">
        <dgm:presLayoutVars>
          <dgm:bulletEnabled val="1"/>
        </dgm:presLayoutVars>
      </dgm:prSet>
      <dgm:spPr/>
    </dgm:pt>
    <dgm:pt modelId="{4F0E12DB-ED48-4D58-BDCA-0344E8A4682A}" type="pres">
      <dgm:prSet presAssocID="{153D446F-11FC-40E9-97A8-A0AFAC4FA6FA}" presName="sibTrans" presStyleCnt="0"/>
      <dgm:spPr/>
    </dgm:pt>
    <dgm:pt modelId="{6F9CAC20-70C7-46EC-8965-F5853B1DE1DF}" type="pres">
      <dgm:prSet presAssocID="{C0D32B81-785D-4844-81A1-375607C5820E}" presName="node" presStyleLbl="node1" presStyleIdx="1" presStyleCnt="5">
        <dgm:presLayoutVars>
          <dgm:bulletEnabled val="1"/>
        </dgm:presLayoutVars>
      </dgm:prSet>
      <dgm:spPr/>
    </dgm:pt>
    <dgm:pt modelId="{A7CAF7F8-C46D-46CD-B4FB-B055BB4B874A}" type="pres">
      <dgm:prSet presAssocID="{B2AD12D5-A591-4DC4-A8C0-6B6201D0E393}" presName="sibTrans" presStyleCnt="0"/>
      <dgm:spPr/>
    </dgm:pt>
    <dgm:pt modelId="{490777EC-2E8C-4209-BF9B-98687FEF8368}" type="pres">
      <dgm:prSet presAssocID="{E6617655-899B-46E7-B4AA-BA941BA30C23}" presName="node" presStyleLbl="node1" presStyleIdx="2" presStyleCnt="5">
        <dgm:presLayoutVars>
          <dgm:bulletEnabled val="1"/>
        </dgm:presLayoutVars>
      </dgm:prSet>
      <dgm:spPr/>
    </dgm:pt>
    <dgm:pt modelId="{2FC4B404-97AB-45EF-B605-EAE94A6A01EE}" type="pres">
      <dgm:prSet presAssocID="{62EC6165-80F0-46AE-9528-1FBF69D29A74}" presName="sibTrans" presStyleCnt="0"/>
      <dgm:spPr/>
    </dgm:pt>
    <dgm:pt modelId="{E3AEF6D8-7EFC-42BB-BCA6-CB2F82A96AC2}" type="pres">
      <dgm:prSet presAssocID="{80C67894-E139-4FC1-B48E-87E933CAE76D}" presName="node" presStyleLbl="node1" presStyleIdx="3" presStyleCnt="5">
        <dgm:presLayoutVars>
          <dgm:bulletEnabled val="1"/>
        </dgm:presLayoutVars>
      </dgm:prSet>
      <dgm:spPr/>
    </dgm:pt>
    <dgm:pt modelId="{858123BD-1DE2-4B1C-B049-C1262CE5E4D9}" type="pres">
      <dgm:prSet presAssocID="{91042FAC-9E8D-4B57-AB13-3B4E9A8CB9FF}" presName="sibTrans" presStyleCnt="0"/>
      <dgm:spPr/>
    </dgm:pt>
    <dgm:pt modelId="{FBF881C5-2F29-4210-8BDA-1B108C366BED}" type="pres">
      <dgm:prSet presAssocID="{3378D4B5-BF2D-4D5A-897E-2F5668764A66}" presName="node" presStyleLbl="node1" presStyleIdx="4" presStyleCnt="5">
        <dgm:presLayoutVars>
          <dgm:bulletEnabled val="1"/>
        </dgm:presLayoutVars>
      </dgm:prSet>
      <dgm:spPr/>
    </dgm:pt>
  </dgm:ptLst>
  <dgm:cxnLst>
    <dgm:cxn modelId="{7AF00107-E4B3-43A7-8211-DF02F335682C}" type="presOf" srcId="{C0D32B81-785D-4844-81A1-375607C5820E}" destId="{6F9CAC20-70C7-46EC-8965-F5853B1DE1DF}" srcOrd="0" destOrd="0" presId="urn:microsoft.com/office/officeart/2005/8/layout/default"/>
    <dgm:cxn modelId="{5917175B-AE0B-431D-B24D-618CBB904967}" type="presOf" srcId="{E6617655-899B-46E7-B4AA-BA941BA30C23}" destId="{490777EC-2E8C-4209-BF9B-98687FEF8368}" srcOrd="0" destOrd="0" presId="urn:microsoft.com/office/officeart/2005/8/layout/default"/>
    <dgm:cxn modelId="{35771161-A38C-44D4-BB1C-3C8A40D6E19D}" type="presOf" srcId="{97D14A97-462A-48BF-B653-4CC69DA020FE}" destId="{61AEB345-D92F-4470-BA0D-DD32E59119F6}" srcOrd="0" destOrd="0" presId="urn:microsoft.com/office/officeart/2005/8/layout/default"/>
    <dgm:cxn modelId="{E0C7E06B-1024-4C90-81A3-FB9F1B5BA4D7}" srcId="{47E2C978-DE3E-4E6B-912F-9C87BC91F1CB}" destId="{C0D32B81-785D-4844-81A1-375607C5820E}" srcOrd="1" destOrd="0" parTransId="{F1B9ECF4-2C37-46EE-8622-147F2388A07E}" sibTransId="{B2AD12D5-A591-4DC4-A8C0-6B6201D0E393}"/>
    <dgm:cxn modelId="{AB895354-60EF-45E9-B1F4-56F46660AAEB}" srcId="{47E2C978-DE3E-4E6B-912F-9C87BC91F1CB}" destId="{80C67894-E139-4FC1-B48E-87E933CAE76D}" srcOrd="3" destOrd="0" parTransId="{E9FA88DD-DACB-4268-935C-5D3003BB95E2}" sibTransId="{91042FAC-9E8D-4B57-AB13-3B4E9A8CB9FF}"/>
    <dgm:cxn modelId="{2409948D-2810-4690-B4E4-37F356595810}" srcId="{47E2C978-DE3E-4E6B-912F-9C87BC91F1CB}" destId="{97D14A97-462A-48BF-B653-4CC69DA020FE}" srcOrd="0" destOrd="0" parTransId="{3556AE3E-FC69-4973-869E-076A6239E47E}" sibTransId="{153D446F-11FC-40E9-97A8-A0AFAC4FA6FA}"/>
    <dgm:cxn modelId="{E7CF87A1-C476-4EE7-AE49-232464A8C911}" type="presOf" srcId="{80C67894-E139-4FC1-B48E-87E933CAE76D}" destId="{E3AEF6D8-7EFC-42BB-BCA6-CB2F82A96AC2}" srcOrd="0" destOrd="0" presId="urn:microsoft.com/office/officeart/2005/8/layout/default"/>
    <dgm:cxn modelId="{4F0C7FB6-0B7C-4FEB-BC4F-5072964AAD3E}" srcId="{47E2C978-DE3E-4E6B-912F-9C87BC91F1CB}" destId="{E6617655-899B-46E7-B4AA-BA941BA30C23}" srcOrd="2" destOrd="0" parTransId="{6F1E557C-8F00-41AD-88F4-F48235DA3C6D}" sibTransId="{62EC6165-80F0-46AE-9528-1FBF69D29A74}"/>
    <dgm:cxn modelId="{2183CCC4-6DD4-4C2B-869F-7FEBC18D0391}" type="presOf" srcId="{3378D4B5-BF2D-4D5A-897E-2F5668764A66}" destId="{FBF881C5-2F29-4210-8BDA-1B108C366BED}" srcOrd="0" destOrd="0" presId="urn:microsoft.com/office/officeart/2005/8/layout/default"/>
    <dgm:cxn modelId="{E66EDDCA-B53F-4EDC-B8E6-EA29278E2225}" srcId="{47E2C978-DE3E-4E6B-912F-9C87BC91F1CB}" destId="{3378D4B5-BF2D-4D5A-897E-2F5668764A66}" srcOrd="4" destOrd="0" parTransId="{01A6FBAB-A561-4EF1-8130-8EF78890ADFC}" sibTransId="{81DB7F3D-35C8-4B20-ACAF-83DB7995DB6E}"/>
    <dgm:cxn modelId="{0A263FF2-190E-4BBD-821D-D4D5833B5711}" type="presOf" srcId="{47E2C978-DE3E-4E6B-912F-9C87BC91F1CB}" destId="{101494B3-3329-47F9-8F2C-09AAD5B2050C}" srcOrd="0" destOrd="0" presId="urn:microsoft.com/office/officeart/2005/8/layout/default"/>
    <dgm:cxn modelId="{2DB704B1-5298-46A9-A238-463B6362A78B}" type="presParOf" srcId="{101494B3-3329-47F9-8F2C-09AAD5B2050C}" destId="{61AEB345-D92F-4470-BA0D-DD32E59119F6}" srcOrd="0" destOrd="0" presId="urn:microsoft.com/office/officeart/2005/8/layout/default"/>
    <dgm:cxn modelId="{0DD5EDD7-DA70-463F-9223-7D3F6A8252D4}" type="presParOf" srcId="{101494B3-3329-47F9-8F2C-09AAD5B2050C}" destId="{4F0E12DB-ED48-4D58-BDCA-0344E8A4682A}" srcOrd="1" destOrd="0" presId="urn:microsoft.com/office/officeart/2005/8/layout/default"/>
    <dgm:cxn modelId="{3D094DCF-C831-4A63-B25C-66C1BCDE855B}" type="presParOf" srcId="{101494B3-3329-47F9-8F2C-09AAD5B2050C}" destId="{6F9CAC20-70C7-46EC-8965-F5853B1DE1DF}" srcOrd="2" destOrd="0" presId="urn:microsoft.com/office/officeart/2005/8/layout/default"/>
    <dgm:cxn modelId="{2B52C9E8-0EE5-4593-970F-A0B4C250C467}" type="presParOf" srcId="{101494B3-3329-47F9-8F2C-09AAD5B2050C}" destId="{A7CAF7F8-C46D-46CD-B4FB-B055BB4B874A}" srcOrd="3" destOrd="0" presId="urn:microsoft.com/office/officeart/2005/8/layout/default"/>
    <dgm:cxn modelId="{D47D5592-3B2E-41AB-8A6B-9C6384F435D1}" type="presParOf" srcId="{101494B3-3329-47F9-8F2C-09AAD5B2050C}" destId="{490777EC-2E8C-4209-BF9B-98687FEF8368}" srcOrd="4" destOrd="0" presId="urn:microsoft.com/office/officeart/2005/8/layout/default"/>
    <dgm:cxn modelId="{C60BA463-83B1-4A8A-B23E-12833BF06894}" type="presParOf" srcId="{101494B3-3329-47F9-8F2C-09AAD5B2050C}" destId="{2FC4B404-97AB-45EF-B605-EAE94A6A01EE}" srcOrd="5" destOrd="0" presId="urn:microsoft.com/office/officeart/2005/8/layout/default"/>
    <dgm:cxn modelId="{A915AA09-40F9-47A9-B261-4A7F8FEFF760}" type="presParOf" srcId="{101494B3-3329-47F9-8F2C-09AAD5B2050C}" destId="{E3AEF6D8-7EFC-42BB-BCA6-CB2F82A96AC2}" srcOrd="6" destOrd="0" presId="urn:microsoft.com/office/officeart/2005/8/layout/default"/>
    <dgm:cxn modelId="{3BA9C5E2-08E7-4F70-A094-18861D459190}" type="presParOf" srcId="{101494B3-3329-47F9-8F2C-09AAD5B2050C}" destId="{858123BD-1DE2-4B1C-B049-C1262CE5E4D9}" srcOrd="7" destOrd="0" presId="urn:microsoft.com/office/officeart/2005/8/layout/default"/>
    <dgm:cxn modelId="{1D623CA2-5030-4244-8B82-8873BABAD973}" type="presParOf" srcId="{101494B3-3329-47F9-8F2C-09AAD5B2050C}" destId="{FBF881C5-2F29-4210-8BDA-1B108C366B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D10CD-2D88-49FA-ABDD-63DFAD1D462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F7A6532-1D88-4C87-ABE1-928D77DFF217}">
      <dgm:prSet custT="1"/>
      <dgm:spPr/>
      <dgm:t>
        <a:bodyPr/>
        <a:lstStyle/>
        <a:p>
          <a:r>
            <a:rPr lang="en-US" sz="1800" b="1" i="0" dirty="0">
              <a:latin typeface="Arial" panose="020B0604020202020204" pitchFamily="34" charset="0"/>
              <a:cs typeface="Arial" panose="020B0604020202020204" pitchFamily="34" charset="0"/>
            </a:rPr>
            <a:t>Neonate means a newborn.</a:t>
          </a:r>
        </a:p>
      </dgm:t>
    </dgm:pt>
    <dgm:pt modelId="{10CEBA07-4C27-4FC4-9E05-638415808B1C}" type="parTrans" cxnId="{1AE9CE99-2C5B-4B6A-B763-8B4AA4015E92}">
      <dgm:prSet/>
      <dgm:spPr/>
      <dgm:t>
        <a:bodyPr/>
        <a:lstStyle/>
        <a:p>
          <a:endParaRPr lang="en-US"/>
        </a:p>
      </dgm:t>
    </dgm:pt>
    <dgm:pt modelId="{0F8EE921-5CB0-483A-BCFE-67704B9F191E}" type="sibTrans" cxnId="{1AE9CE99-2C5B-4B6A-B763-8B4AA4015E92}">
      <dgm:prSet/>
      <dgm:spPr/>
      <dgm:t>
        <a:bodyPr/>
        <a:lstStyle/>
        <a:p>
          <a:endParaRPr lang="en-US"/>
        </a:p>
      </dgm:t>
    </dgm:pt>
    <dgm:pt modelId="{041745A2-BD06-4B9F-80A3-AE24D32CF5F9}">
      <dgm:prSet custT="1"/>
      <dgm:spPr/>
      <dgm:t>
        <a:bodyPr/>
        <a:lstStyle/>
        <a:p>
          <a:r>
            <a:rPr lang="en-US" sz="1800" b="1" i="0" dirty="0">
              <a:latin typeface="Arial" panose="020B0604020202020204" pitchFamily="34" charset="0"/>
              <a:cs typeface="Arial" panose="020B0604020202020204" pitchFamily="34" charset="0"/>
            </a:rPr>
            <a:t>Viable, as it pertains to the neonate, means being able, after delivery, to survive (given the benefit of available medical therapy) to the point of independently maintaining heartbeat and respiration.</a:t>
          </a:r>
        </a:p>
      </dgm:t>
    </dgm:pt>
    <dgm:pt modelId="{0B3CECF6-747D-4033-BDBF-82656D9C70EA}" type="parTrans" cxnId="{172935E2-FEC0-4685-84E9-B524C86B2FAA}">
      <dgm:prSet/>
      <dgm:spPr/>
      <dgm:t>
        <a:bodyPr/>
        <a:lstStyle/>
        <a:p>
          <a:endParaRPr lang="en-US"/>
        </a:p>
      </dgm:t>
    </dgm:pt>
    <dgm:pt modelId="{C7AEAE93-48B3-4DC9-A02E-A9A669EA6671}" type="sibTrans" cxnId="{172935E2-FEC0-4685-84E9-B524C86B2FAA}">
      <dgm:prSet/>
      <dgm:spPr/>
      <dgm:t>
        <a:bodyPr/>
        <a:lstStyle/>
        <a:p>
          <a:endParaRPr lang="en-US"/>
        </a:p>
      </dgm:t>
    </dgm:pt>
    <dgm:pt modelId="{D07754F2-733E-47BB-98F9-FDA849E7AD96}">
      <dgm:prSet custT="1"/>
      <dgm:spPr/>
      <dgm:t>
        <a:bodyPr/>
        <a:lstStyle/>
        <a:p>
          <a:r>
            <a:rPr lang="en-US" sz="1800" b="1" i="0" dirty="0">
              <a:latin typeface="Arial" panose="020B0604020202020204" pitchFamily="34" charset="0"/>
              <a:cs typeface="Arial" panose="020B0604020202020204" pitchFamily="34" charset="0"/>
            </a:rPr>
            <a:t>Nonviable neonate means a neonate after delivery that, although living, is not viable.</a:t>
          </a:r>
        </a:p>
      </dgm:t>
    </dgm:pt>
    <dgm:pt modelId="{84FCA18F-B265-4FF0-B3E2-D5FE8374A8B5}" type="parTrans" cxnId="{D25FFAA7-CDAE-4703-9B87-402E3037A5FD}">
      <dgm:prSet/>
      <dgm:spPr/>
      <dgm:t>
        <a:bodyPr/>
        <a:lstStyle/>
        <a:p>
          <a:endParaRPr lang="en-US"/>
        </a:p>
      </dgm:t>
    </dgm:pt>
    <dgm:pt modelId="{794048A8-4834-4580-928D-4CA65D388CD0}" type="sibTrans" cxnId="{D25FFAA7-CDAE-4703-9B87-402E3037A5FD}">
      <dgm:prSet/>
      <dgm:spPr/>
      <dgm:t>
        <a:bodyPr/>
        <a:lstStyle/>
        <a:p>
          <a:endParaRPr lang="en-US"/>
        </a:p>
      </dgm:t>
    </dgm:pt>
    <dgm:pt modelId="{D4617284-CA6E-4A97-8840-A80BC236E74F}" type="pres">
      <dgm:prSet presAssocID="{8D9D10CD-2D88-49FA-ABDD-63DFAD1D4624}" presName="linear" presStyleCnt="0">
        <dgm:presLayoutVars>
          <dgm:animLvl val="lvl"/>
          <dgm:resizeHandles val="exact"/>
        </dgm:presLayoutVars>
      </dgm:prSet>
      <dgm:spPr/>
    </dgm:pt>
    <dgm:pt modelId="{DA42B2C5-9389-4C55-8D67-B3DC43DBB59C}" type="pres">
      <dgm:prSet presAssocID="{6F7A6532-1D88-4C87-ABE1-928D77DFF217}" presName="parentText" presStyleLbl="node1" presStyleIdx="0" presStyleCnt="3">
        <dgm:presLayoutVars>
          <dgm:chMax val="0"/>
          <dgm:bulletEnabled val="1"/>
        </dgm:presLayoutVars>
      </dgm:prSet>
      <dgm:spPr/>
    </dgm:pt>
    <dgm:pt modelId="{198E7B89-5C79-404D-89AC-A42D78DA097D}" type="pres">
      <dgm:prSet presAssocID="{0F8EE921-5CB0-483A-BCFE-67704B9F191E}" presName="spacer" presStyleCnt="0"/>
      <dgm:spPr/>
    </dgm:pt>
    <dgm:pt modelId="{BF921E07-AF0E-48F1-A30E-24C872AC81A4}" type="pres">
      <dgm:prSet presAssocID="{041745A2-BD06-4B9F-80A3-AE24D32CF5F9}" presName="parentText" presStyleLbl="node1" presStyleIdx="1" presStyleCnt="3">
        <dgm:presLayoutVars>
          <dgm:chMax val="0"/>
          <dgm:bulletEnabled val="1"/>
        </dgm:presLayoutVars>
      </dgm:prSet>
      <dgm:spPr/>
    </dgm:pt>
    <dgm:pt modelId="{728D9B6A-F478-4D02-A983-C2735823A463}" type="pres">
      <dgm:prSet presAssocID="{C7AEAE93-48B3-4DC9-A02E-A9A669EA6671}" presName="spacer" presStyleCnt="0"/>
      <dgm:spPr/>
    </dgm:pt>
    <dgm:pt modelId="{B84A0154-3FC9-483E-AE85-06400304543A}" type="pres">
      <dgm:prSet presAssocID="{D07754F2-733E-47BB-98F9-FDA849E7AD96}" presName="parentText" presStyleLbl="node1" presStyleIdx="2" presStyleCnt="3">
        <dgm:presLayoutVars>
          <dgm:chMax val="0"/>
          <dgm:bulletEnabled val="1"/>
        </dgm:presLayoutVars>
      </dgm:prSet>
      <dgm:spPr/>
    </dgm:pt>
  </dgm:ptLst>
  <dgm:cxnLst>
    <dgm:cxn modelId="{45A0B306-4F5F-4036-8046-4811495D65C0}" type="presOf" srcId="{8D9D10CD-2D88-49FA-ABDD-63DFAD1D4624}" destId="{D4617284-CA6E-4A97-8840-A80BC236E74F}" srcOrd="0" destOrd="0" presId="urn:microsoft.com/office/officeart/2005/8/layout/vList2"/>
    <dgm:cxn modelId="{0D027D69-E8B2-4CA8-AC43-D54D914F6D52}" type="presOf" srcId="{D07754F2-733E-47BB-98F9-FDA849E7AD96}" destId="{B84A0154-3FC9-483E-AE85-06400304543A}" srcOrd="0" destOrd="0" presId="urn:microsoft.com/office/officeart/2005/8/layout/vList2"/>
    <dgm:cxn modelId="{1AE9CE99-2C5B-4B6A-B763-8B4AA4015E92}" srcId="{8D9D10CD-2D88-49FA-ABDD-63DFAD1D4624}" destId="{6F7A6532-1D88-4C87-ABE1-928D77DFF217}" srcOrd="0" destOrd="0" parTransId="{10CEBA07-4C27-4FC4-9E05-638415808B1C}" sibTransId="{0F8EE921-5CB0-483A-BCFE-67704B9F191E}"/>
    <dgm:cxn modelId="{FE5688A2-C149-4CA3-96ED-02F9F5E2303C}" type="presOf" srcId="{6F7A6532-1D88-4C87-ABE1-928D77DFF217}" destId="{DA42B2C5-9389-4C55-8D67-B3DC43DBB59C}" srcOrd="0" destOrd="0" presId="urn:microsoft.com/office/officeart/2005/8/layout/vList2"/>
    <dgm:cxn modelId="{D25FFAA7-CDAE-4703-9B87-402E3037A5FD}" srcId="{8D9D10CD-2D88-49FA-ABDD-63DFAD1D4624}" destId="{D07754F2-733E-47BB-98F9-FDA849E7AD96}" srcOrd="2" destOrd="0" parTransId="{84FCA18F-B265-4FF0-B3E2-D5FE8374A8B5}" sibTransId="{794048A8-4834-4580-928D-4CA65D388CD0}"/>
    <dgm:cxn modelId="{975A9ACA-B0F9-4626-A3FF-559D97115A6C}" type="presOf" srcId="{041745A2-BD06-4B9F-80A3-AE24D32CF5F9}" destId="{BF921E07-AF0E-48F1-A30E-24C872AC81A4}" srcOrd="0" destOrd="0" presId="urn:microsoft.com/office/officeart/2005/8/layout/vList2"/>
    <dgm:cxn modelId="{172935E2-FEC0-4685-84E9-B524C86B2FAA}" srcId="{8D9D10CD-2D88-49FA-ABDD-63DFAD1D4624}" destId="{041745A2-BD06-4B9F-80A3-AE24D32CF5F9}" srcOrd="1" destOrd="0" parTransId="{0B3CECF6-747D-4033-BDBF-82656D9C70EA}" sibTransId="{C7AEAE93-48B3-4DC9-A02E-A9A669EA6671}"/>
    <dgm:cxn modelId="{B470B473-D63B-483F-87AC-3A70DF109624}" type="presParOf" srcId="{D4617284-CA6E-4A97-8840-A80BC236E74F}" destId="{DA42B2C5-9389-4C55-8D67-B3DC43DBB59C}" srcOrd="0" destOrd="0" presId="urn:microsoft.com/office/officeart/2005/8/layout/vList2"/>
    <dgm:cxn modelId="{A2E0C68C-54B2-446F-B13D-A50E321B4C49}" type="presParOf" srcId="{D4617284-CA6E-4A97-8840-A80BC236E74F}" destId="{198E7B89-5C79-404D-89AC-A42D78DA097D}" srcOrd="1" destOrd="0" presId="urn:microsoft.com/office/officeart/2005/8/layout/vList2"/>
    <dgm:cxn modelId="{F116C027-2F0B-4AA2-934E-1BC5867BD510}" type="presParOf" srcId="{D4617284-CA6E-4A97-8840-A80BC236E74F}" destId="{BF921E07-AF0E-48F1-A30E-24C872AC81A4}" srcOrd="2" destOrd="0" presId="urn:microsoft.com/office/officeart/2005/8/layout/vList2"/>
    <dgm:cxn modelId="{21E1A9AF-12C1-4E0E-B195-46768E5262BE}" type="presParOf" srcId="{D4617284-CA6E-4A97-8840-A80BC236E74F}" destId="{728D9B6A-F478-4D02-A983-C2735823A463}" srcOrd="3" destOrd="0" presId="urn:microsoft.com/office/officeart/2005/8/layout/vList2"/>
    <dgm:cxn modelId="{4D2006DE-B95F-41FA-AECD-2033E1C12533}" type="presParOf" srcId="{D4617284-CA6E-4A97-8840-A80BC236E74F}" destId="{B84A0154-3FC9-483E-AE85-06400304543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50B25D-33F7-4AFB-8F07-11237702606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A25D9D9-2BBE-42B7-8A0C-E3FAC73B694E}">
      <dgm:prSet custT="1"/>
      <dgm:spPr/>
      <dgm:t>
        <a:bodyPr/>
        <a:lstStyle/>
        <a:p>
          <a:r>
            <a:rPr lang="en-US" sz="1600" b="1" i="0" dirty="0">
              <a:latin typeface="Arial" panose="020B0604020202020204" pitchFamily="34" charset="0"/>
              <a:cs typeface="Arial" panose="020B0604020202020204" pitchFamily="34" charset="0"/>
            </a:rPr>
            <a:t>45 CFR 46.404 and 21 CFR 50.51-- </a:t>
          </a:r>
          <a:r>
            <a:rPr lang="en-US" sz="1600" b="1" i="0" dirty="0">
              <a:solidFill>
                <a:schemeClr val="bg1"/>
              </a:solidFill>
              <a:latin typeface="Arial" panose="020B0604020202020204" pitchFamily="34" charset="0"/>
              <a:cs typeface="Arial" panose="020B0604020202020204" pitchFamily="34" charset="0"/>
            </a:rPr>
            <a:t>Research</a:t>
          </a:r>
          <a:r>
            <a:rPr lang="en-US" sz="1600" b="1" i="0" dirty="0">
              <a:solidFill>
                <a:schemeClr val="tx1"/>
              </a:solidFill>
              <a:latin typeface="Arial" panose="020B0604020202020204" pitchFamily="34" charset="0"/>
              <a:cs typeface="Arial" panose="020B0604020202020204" pitchFamily="34" charset="0"/>
            </a:rPr>
            <a:t> not involving greater than minimal risk.</a:t>
          </a:r>
        </a:p>
      </dgm:t>
    </dgm:pt>
    <dgm:pt modelId="{0B5621A6-BE2A-4057-9105-025B627054DD}" type="parTrans" cxnId="{65089722-1102-443F-A67B-D0588880560C}">
      <dgm:prSet/>
      <dgm:spPr/>
      <dgm:t>
        <a:bodyPr/>
        <a:lstStyle/>
        <a:p>
          <a:endParaRPr lang="en-US"/>
        </a:p>
      </dgm:t>
    </dgm:pt>
    <dgm:pt modelId="{6F77DE8D-B084-4F28-8C3C-8313D7F5A3F5}" type="sibTrans" cxnId="{65089722-1102-443F-A67B-D0588880560C}">
      <dgm:prSet/>
      <dgm:spPr/>
      <dgm:t>
        <a:bodyPr/>
        <a:lstStyle/>
        <a:p>
          <a:endParaRPr lang="en-US"/>
        </a:p>
      </dgm:t>
    </dgm:pt>
    <dgm:pt modelId="{4887887C-4753-40F5-8446-E004C3BA8B5A}">
      <dgm:prSet custT="1"/>
      <dgm:spPr/>
      <dgm:t>
        <a:bodyPr/>
        <a:lstStyle/>
        <a:p>
          <a:r>
            <a:rPr lang="en-US" sz="1600" b="1" i="0" dirty="0">
              <a:latin typeface="Arial" panose="020B0604020202020204" pitchFamily="34" charset="0"/>
              <a:cs typeface="Arial" panose="020B0604020202020204" pitchFamily="34" charset="0"/>
            </a:rPr>
            <a:t>45 CFR 46.405 and 21 CFR 50.52---Research involving </a:t>
          </a:r>
          <a:r>
            <a:rPr lang="en-US" sz="1600" b="1" i="0" dirty="0">
              <a:solidFill>
                <a:schemeClr val="tx1"/>
              </a:solidFill>
              <a:latin typeface="Arial" panose="020B0604020202020204" pitchFamily="34" charset="0"/>
              <a:cs typeface="Arial" panose="020B0604020202020204" pitchFamily="34" charset="0"/>
            </a:rPr>
            <a:t>greater than minimal risk but presenting the prospect of direct benefit </a:t>
          </a:r>
          <a:r>
            <a:rPr lang="en-US" sz="1600" b="1" i="0" dirty="0">
              <a:latin typeface="Arial" panose="020B0604020202020204" pitchFamily="34" charset="0"/>
              <a:cs typeface="Arial" panose="020B0604020202020204" pitchFamily="34" charset="0"/>
            </a:rPr>
            <a:t>to the individual subjects</a:t>
          </a:r>
          <a:r>
            <a:rPr lang="en-US" sz="1400" b="1" i="0" dirty="0">
              <a:latin typeface="Arial" panose="020B0604020202020204" pitchFamily="34" charset="0"/>
              <a:cs typeface="Arial" panose="020B0604020202020204" pitchFamily="34" charset="0"/>
            </a:rPr>
            <a:t>.</a:t>
          </a:r>
        </a:p>
      </dgm:t>
    </dgm:pt>
    <dgm:pt modelId="{477778CA-087B-4828-8837-A4AA06E794EE}" type="parTrans" cxnId="{B83965ED-6D16-425D-9C51-4D2619A14DF9}">
      <dgm:prSet/>
      <dgm:spPr/>
      <dgm:t>
        <a:bodyPr/>
        <a:lstStyle/>
        <a:p>
          <a:endParaRPr lang="en-US"/>
        </a:p>
      </dgm:t>
    </dgm:pt>
    <dgm:pt modelId="{E903BFDB-F3E7-4C58-A2F9-6F9132E0F793}" type="sibTrans" cxnId="{B83965ED-6D16-425D-9C51-4D2619A14DF9}">
      <dgm:prSet/>
      <dgm:spPr/>
      <dgm:t>
        <a:bodyPr/>
        <a:lstStyle/>
        <a:p>
          <a:endParaRPr lang="en-US"/>
        </a:p>
      </dgm:t>
    </dgm:pt>
    <dgm:pt modelId="{3707B852-6913-41FF-A825-415CC846B911}">
      <dgm:prSet custT="1"/>
      <dgm:spPr/>
      <dgm:t>
        <a:bodyPr/>
        <a:lstStyle/>
        <a:p>
          <a:r>
            <a:rPr lang="en-US" sz="1600" b="1" i="0" dirty="0">
              <a:latin typeface="Arial" panose="020B0604020202020204" pitchFamily="34" charset="0"/>
              <a:cs typeface="Arial" panose="020B0604020202020204" pitchFamily="34" charset="0"/>
            </a:rPr>
            <a:t>45 CFR 46.406 and 21 CFR 50.53--- Research involving </a:t>
          </a:r>
          <a:r>
            <a:rPr lang="en-US" sz="1600" b="1" i="0" dirty="0">
              <a:solidFill>
                <a:schemeClr val="tx1"/>
              </a:solidFill>
              <a:latin typeface="Arial" panose="020B0604020202020204" pitchFamily="34" charset="0"/>
              <a:cs typeface="Arial" panose="020B0604020202020204" pitchFamily="34" charset="0"/>
            </a:rPr>
            <a:t>greater than minimal risk and no prospect of direct benefit </a:t>
          </a:r>
          <a:r>
            <a:rPr lang="en-US" sz="1600" b="1" i="0" dirty="0">
              <a:latin typeface="Arial" panose="020B0604020202020204" pitchFamily="34" charset="0"/>
              <a:cs typeface="Arial" panose="020B0604020202020204" pitchFamily="34" charset="0"/>
            </a:rPr>
            <a:t>to individual subjects, but likely to yield generalizable knowledge about the subject's disorder or condition.</a:t>
          </a:r>
        </a:p>
      </dgm:t>
    </dgm:pt>
    <dgm:pt modelId="{8E120385-550C-43F5-A9C0-6CF4875899F7}" type="parTrans" cxnId="{7C11FB69-54AE-407F-B729-99D7542A52C8}">
      <dgm:prSet/>
      <dgm:spPr/>
      <dgm:t>
        <a:bodyPr/>
        <a:lstStyle/>
        <a:p>
          <a:endParaRPr lang="en-US"/>
        </a:p>
      </dgm:t>
    </dgm:pt>
    <dgm:pt modelId="{6DFA5119-7652-4640-83DB-B67816E33219}" type="sibTrans" cxnId="{7C11FB69-54AE-407F-B729-99D7542A52C8}">
      <dgm:prSet/>
      <dgm:spPr/>
      <dgm:t>
        <a:bodyPr/>
        <a:lstStyle/>
        <a:p>
          <a:endParaRPr lang="en-US"/>
        </a:p>
      </dgm:t>
    </dgm:pt>
    <dgm:pt modelId="{C1C6C1EC-6389-4226-9087-363F06A2DB65}">
      <dgm:prSet custT="1"/>
      <dgm:spPr/>
      <dgm:t>
        <a:bodyPr/>
        <a:lstStyle/>
        <a:p>
          <a:r>
            <a:rPr lang="en-US" sz="1600" b="1" i="0" dirty="0">
              <a:latin typeface="Arial" panose="020B0604020202020204" pitchFamily="34" charset="0"/>
              <a:cs typeface="Arial" panose="020B0604020202020204" pitchFamily="34" charset="0"/>
            </a:rPr>
            <a:t>45 CFR 46.407 and 21 CFR 50.54 </a:t>
          </a:r>
          <a:r>
            <a:rPr lang="en-US" sz="1600" b="1" i="0" dirty="0">
              <a:solidFill>
                <a:schemeClr val="tx1"/>
              </a:solidFill>
              <a:latin typeface="Arial" panose="020B0604020202020204" pitchFamily="34" charset="0"/>
              <a:cs typeface="Arial" panose="020B0604020202020204" pitchFamily="34" charset="0"/>
            </a:rPr>
            <a:t>Research not otherwise approvable which presents an opportunity to understand, prevent, or alleviate a serious problem </a:t>
          </a:r>
          <a:r>
            <a:rPr lang="en-US" sz="1600" b="1" i="0" dirty="0">
              <a:latin typeface="Arial" panose="020B0604020202020204" pitchFamily="34" charset="0"/>
              <a:cs typeface="Arial" panose="020B0604020202020204" pitchFamily="34" charset="0"/>
            </a:rPr>
            <a:t>affecting the health or welfare of children.</a:t>
          </a:r>
        </a:p>
      </dgm:t>
    </dgm:pt>
    <dgm:pt modelId="{714A1466-F5C0-4C08-A209-01A6A30E9413}" type="parTrans" cxnId="{18A4986D-6DC1-493A-A453-708689CD7D60}">
      <dgm:prSet/>
      <dgm:spPr/>
      <dgm:t>
        <a:bodyPr/>
        <a:lstStyle/>
        <a:p>
          <a:endParaRPr lang="en-US"/>
        </a:p>
      </dgm:t>
    </dgm:pt>
    <dgm:pt modelId="{EEA0A557-1400-4A01-9686-FFF84CCF259E}" type="sibTrans" cxnId="{18A4986D-6DC1-493A-A453-708689CD7D60}">
      <dgm:prSet/>
      <dgm:spPr/>
      <dgm:t>
        <a:bodyPr/>
        <a:lstStyle/>
        <a:p>
          <a:endParaRPr lang="en-US"/>
        </a:p>
      </dgm:t>
    </dgm:pt>
    <dgm:pt modelId="{DBEA07C6-6AD3-41D1-A149-AE42253F9D47}" type="pres">
      <dgm:prSet presAssocID="{3850B25D-33F7-4AFB-8F07-11237702606C}" presName="linear" presStyleCnt="0">
        <dgm:presLayoutVars>
          <dgm:animLvl val="lvl"/>
          <dgm:resizeHandles val="exact"/>
        </dgm:presLayoutVars>
      </dgm:prSet>
      <dgm:spPr/>
    </dgm:pt>
    <dgm:pt modelId="{851B1384-08C3-43B2-8D6B-27253AF21B19}" type="pres">
      <dgm:prSet presAssocID="{6A25D9D9-2BBE-42B7-8A0C-E3FAC73B694E}" presName="parentText" presStyleLbl="node1" presStyleIdx="0" presStyleCnt="4">
        <dgm:presLayoutVars>
          <dgm:chMax val="0"/>
          <dgm:bulletEnabled val="1"/>
        </dgm:presLayoutVars>
      </dgm:prSet>
      <dgm:spPr/>
    </dgm:pt>
    <dgm:pt modelId="{99498699-1C08-47CE-9BC2-F3C91B6243E8}" type="pres">
      <dgm:prSet presAssocID="{6F77DE8D-B084-4F28-8C3C-8313D7F5A3F5}" presName="spacer" presStyleCnt="0"/>
      <dgm:spPr/>
    </dgm:pt>
    <dgm:pt modelId="{544EB3B5-9853-4C22-A92C-9B748A4AFF16}" type="pres">
      <dgm:prSet presAssocID="{4887887C-4753-40F5-8446-E004C3BA8B5A}" presName="parentText" presStyleLbl="node1" presStyleIdx="1" presStyleCnt="4">
        <dgm:presLayoutVars>
          <dgm:chMax val="0"/>
          <dgm:bulletEnabled val="1"/>
        </dgm:presLayoutVars>
      </dgm:prSet>
      <dgm:spPr/>
    </dgm:pt>
    <dgm:pt modelId="{BFB1A499-6760-4FE3-BB82-D99989E96033}" type="pres">
      <dgm:prSet presAssocID="{E903BFDB-F3E7-4C58-A2F9-6F9132E0F793}" presName="spacer" presStyleCnt="0"/>
      <dgm:spPr/>
    </dgm:pt>
    <dgm:pt modelId="{40CF5A18-307D-46AA-B076-5BBBA103C2A0}" type="pres">
      <dgm:prSet presAssocID="{3707B852-6913-41FF-A825-415CC846B911}" presName="parentText" presStyleLbl="node1" presStyleIdx="2" presStyleCnt="4">
        <dgm:presLayoutVars>
          <dgm:chMax val="0"/>
          <dgm:bulletEnabled val="1"/>
        </dgm:presLayoutVars>
      </dgm:prSet>
      <dgm:spPr/>
    </dgm:pt>
    <dgm:pt modelId="{50F51DA5-47D2-433B-A386-BB8238B9E710}" type="pres">
      <dgm:prSet presAssocID="{6DFA5119-7652-4640-83DB-B67816E33219}" presName="spacer" presStyleCnt="0"/>
      <dgm:spPr/>
    </dgm:pt>
    <dgm:pt modelId="{1272D9A4-DED2-4FE7-8271-754A6D676980}" type="pres">
      <dgm:prSet presAssocID="{C1C6C1EC-6389-4226-9087-363F06A2DB65}" presName="parentText" presStyleLbl="node1" presStyleIdx="3" presStyleCnt="4">
        <dgm:presLayoutVars>
          <dgm:chMax val="0"/>
          <dgm:bulletEnabled val="1"/>
        </dgm:presLayoutVars>
      </dgm:prSet>
      <dgm:spPr/>
    </dgm:pt>
  </dgm:ptLst>
  <dgm:cxnLst>
    <dgm:cxn modelId="{65089722-1102-443F-A67B-D0588880560C}" srcId="{3850B25D-33F7-4AFB-8F07-11237702606C}" destId="{6A25D9D9-2BBE-42B7-8A0C-E3FAC73B694E}" srcOrd="0" destOrd="0" parTransId="{0B5621A6-BE2A-4057-9105-025B627054DD}" sibTransId="{6F77DE8D-B084-4F28-8C3C-8313D7F5A3F5}"/>
    <dgm:cxn modelId="{B1074032-7CEE-45EE-AD59-2FBB7F28610B}" type="presOf" srcId="{C1C6C1EC-6389-4226-9087-363F06A2DB65}" destId="{1272D9A4-DED2-4FE7-8271-754A6D676980}" srcOrd="0" destOrd="0" presId="urn:microsoft.com/office/officeart/2005/8/layout/vList2"/>
    <dgm:cxn modelId="{7C11FB69-54AE-407F-B729-99D7542A52C8}" srcId="{3850B25D-33F7-4AFB-8F07-11237702606C}" destId="{3707B852-6913-41FF-A825-415CC846B911}" srcOrd="2" destOrd="0" parTransId="{8E120385-550C-43F5-A9C0-6CF4875899F7}" sibTransId="{6DFA5119-7652-4640-83DB-B67816E33219}"/>
    <dgm:cxn modelId="{18A4986D-6DC1-493A-A453-708689CD7D60}" srcId="{3850B25D-33F7-4AFB-8F07-11237702606C}" destId="{C1C6C1EC-6389-4226-9087-363F06A2DB65}" srcOrd="3" destOrd="0" parTransId="{714A1466-F5C0-4C08-A209-01A6A30E9413}" sibTransId="{EEA0A557-1400-4A01-9686-FFF84CCF259E}"/>
    <dgm:cxn modelId="{B046B451-A24C-43EC-B696-3F0A44BA1DE4}" type="presOf" srcId="{3850B25D-33F7-4AFB-8F07-11237702606C}" destId="{DBEA07C6-6AD3-41D1-A149-AE42253F9D47}" srcOrd="0" destOrd="0" presId="urn:microsoft.com/office/officeart/2005/8/layout/vList2"/>
    <dgm:cxn modelId="{E6611CAF-02CC-4649-B240-0DA7765ABFDB}" type="presOf" srcId="{4887887C-4753-40F5-8446-E004C3BA8B5A}" destId="{544EB3B5-9853-4C22-A92C-9B748A4AFF16}" srcOrd="0" destOrd="0" presId="urn:microsoft.com/office/officeart/2005/8/layout/vList2"/>
    <dgm:cxn modelId="{A5DCE1B1-F2A9-4121-B9F5-4EAC88949CC7}" type="presOf" srcId="{3707B852-6913-41FF-A825-415CC846B911}" destId="{40CF5A18-307D-46AA-B076-5BBBA103C2A0}" srcOrd="0" destOrd="0" presId="urn:microsoft.com/office/officeart/2005/8/layout/vList2"/>
    <dgm:cxn modelId="{DB53D7B2-A481-4A66-939B-62371B453594}" type="presOf" srcId="{6A25D9D9-2BBE-42B7-8A0C-E3FAC73B694E}" destId="{851B1384-08C3-43B2-8D6B-27253AF21B19}" srcOrd="0" destOrd="0" presId="urn:microsoft.com/office/officeart/2005/8/layout/vList2"/>
    <dgm:cxn modelId="{B83965ED-6D16-425D-9C51-4D2619A14DF9}" srcId="{3850B25D-33F7-4AFB-8F07-11237702606C}" destId="{4887887C-4753-40F5-8446-E004C3BA8B5A}" srcOrd="1" destOrd="0" parTransId="{477778CA-087B-4828-8837-A4AA06E794EE}" sibTransId="{E903BFDB-F3E7-4C58-A2F9-6F9132E0F793}"/>
    <dgm:cxn modelId="{99692CC8-7981-4234-BCDC-3B352B1D8BF1}" type="presParOf" srcId="{DBEA07C6-6AD3-41D1-A149-AE42253F9D47}" destId="{851B1384-08C3-43B2-8D6B-27253AF21B19}" srcOrd="0" destOrd="0" presId="urn:microsoft.com/office/officeart/2005/8/layout/vList2"/>
    <dgm:cxn modelId="{4C423DBD-EEBC-43E2-9078-A0901FFC354C}" type="presParOf" srcId="{DBEA07C6-6AD3-41D1-A149-AE42253F9D47}" destId="{99498699-1C08-47CE-9BC2-F3C91B6243E8}" srcOrd="1" destOrd="0" presId="urn:microsoft.com/office/officeart/2005/8/layout/vList2"/>
    <dgm:cxn modelId="{9E0D46EB-BB8B-4DF2-8DBF-3A2B10101D46}" type="presParOf" srcId="{DBEA07C6-6AD3-41D1-A149-AE42253F9D47}" destId="{544EB3B5-9853-4C22-A92C-9B748A4AFF16}" srcOrd="2" destOrd="0" presId="urn:microsoft.com/office/officeart/2005/8/layout/vList2"/>
    <dgm:cxn modelId="{1642FE7F-30BE-44DE-9310-C67516EF8184}" type="presParOf" srcId="{DBEA07C6-6AD3-41D1-A149-AE42253F9D47}" destId="{BFB1A499-6760-4FE3-BB82-D99989E96033}" srcOrd="3" destOrd="0" presId="urn:microsoft.com/office/officeart/2005/8/layout/vList2"/>
    <dgm:cxn modelId="{8AD79279-3EEA-41FA-8322-BC49CC9DCB77}" type="presParOf" srcId="{DBEA07C6-6AD3-41D1-A149-AE42253F9D47}" destId="{40CF5A18-307D-46AA-B076-5BBBA103C2A0}" srcOrd="4" destOrd="0" presId="urn:microsoft.com/office/officeart/2005/8/layout/vList2"/>
    <dgm:cxn modelId="{B0796282-1BC9-49B0-9D99-1DB658031C72}" type="presParOf" srcId="{DBEA07C6-6AD3-41D1-A149-AE42253F9D47}" destId="{50F51DA5-47D2-433B-A386-BB8238B9E710}" srcOrd="5" destOrd="0" presId="urn:microsoft.com/office/officeart/2005/8/layout/vList2"/>
    <dgm:cxn modelId="{3F4E6DDE-3F52-43EE-8930-C34FBF7F28A6}" type="presParOf" srcId="{DBEA07C6-6AD3-41D1-A149-AE42253F9D47}" destId="{1272D9A4-DED2-4FE7-8271-754A6D67698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510B5E-9C38-431F-A5DA-3DDD68ECDE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5651A6-98EF-4258-B5BF-EB196CC6939D}">
      <dgm:prSet custT="1"/>
      <dgm:spPr/>
      <dgm:t>
        <a:bodyPr/>
        <a:lstStyle/>
        <a:p>
          <a:r>
            <a:rPr lang="en-US" sz="1800" b="1" i="0" dirty="0">
              <a:latin typeface="Arial" panose="020B0604020202020204" pitchFamily="34" charset="0"/>
              <a:cs typeface="Arial" panose="020B0604020202020204" pitchFamily="34" charset="0"/>
            </a:rPr>
            <a:t>45 CFR 46.404 and 21 CFR 50.51:  Research not involving greater than minimal risk.</a:t>
          </a:r>
        </a:p>
      </dgm:t>
    </dgm:pt>
    <dgm:pt modelId="{2073E7AA-6642-4F8D-84E5-B6741DA08C39}" type="parTrans" cxnId="{E6A0B17B-9BC0-4B74-8AFD-1C4F1D3E6D1B}">
      <dgm:prSet/>
      <dgm:spPr/>
      <dgm:t>
        <a:bodyPr/>
        <a:lstStyle/>
        <a:p>
          <a:endParaRPr lang="en-US"/>
        </a:p>
      </dgm:t>
    </dgm:pt>
    <dgm:pt modelId="{5964A4A2-F6CD-4EF3-913F-998E1FE5482E}" type="sibTrans" cxnId="{E6A0B17B-9BC0-4B74-8AFD-1C4F1D3E6D1B}">
      <dgm:prSet/>
      <dgm:spPr/>
      <dgm:t>
        <a:bodyPr/>
        <a:lstStyle/>
        <a:p>
          <a:endParaRPr lang="en-US"/>
        </a:p>
      </dgm:t>
    </dgm:pt>
    <dgm:pt modelId="{14C35F85-AEA0-4D4D-B5D7-3C230EF58162}">
      <dgm:prSet custT="1"/>
      <dgm:spPr/>
      <dgm:t>
        <a:bodyPr/>
        <a:lstStyle/>
        <a:p>
          <a:r>
            <a:rPr lang="en-US" sz="1800" b="1" i="0" dirty="0">
              <a:latin typeface="Arial" panose="020B0604020202020204" pitchFamily="34" charset="0"/>
              <a:cs typeface="Arial" panose="020B0604020202020204" pitchFamily="34" charset="0"/>
            </a:rPr>
            <a:t>45 CFR 46.405 and 21 CFR 50.52:  Research involving greater than minimal risk but presenting the prospect of direct benefit to the individual subjects.</a:t>
          </a:r>
        </a:p>
      </dgm:t>
    </dgm:pt>
    <dgm:pt modelId="{F981B221-48CB-4069-AAC0-88D9FDEE5AA5}" type="parTrans" cxnId="{BE786F90-7986-4235-A5EF-EBB8E53ADB5E}">
      <dgm:prSet/>
      <dgm:spPr/>
      <dgm:t>
        <a:bodyPr/>
        <a:lstStyle/>
        <a:p>
          <a:endParaRPr lang="en-US"/>
        </a:p>
      </dgm:t>
    </dgm:pt>
    <dgm:pt modelId="{2B1E990A-F069-4D97-A8DD-CD490893A6CC}" type="sibTrans" cxnId="{BE786F90-7986-4235-A5EF-EBB8E53ADB5E}">
      <dgm:prSet/>
      <dgm:spPr/>
      <dgm:t>
        <a:bodyPr/>
        <a:lstStyle/>
        <a:p>
          <a:endParaRPr lang="en-US"/>
        </a:p>
      </dgm:t>
    </dgm:pt>
    <dgm:pt modelId="{00F3ABC4-FB28-47CD-9939-A7BED895B0A7}">
      <dgm:prSet custT="1"/>
      <dgm:spPr/>
      <dgm:t>
        <a:bodyPr/>
        <a:lstStyle/>
        <a:p>
          <a:r>
            <a:rPr lang="en-US" sz="1800" b="1" i="0" dirty="0">
              <a:solidFill>
                <a:schemeClr val="tx1"/>
              </a:solidFill>
              <a:latin typeface="Arial" panose="020B0604020202020204" pitchFamily="34" charset="0"/>
              <a:cs typeface="Arial" panose="020B0604020202020204" pitchFamily="34" charset="0"/>
            </a:rPr>
            <a:t>The permission of one parent is sufficient for participation in the research.</a:t>
          </a:r>
        </a:p>
      </dgm:t>
    </dgm:pt>
    <dgm:pt modelId="{5C47E155-4ECC-49D3-8EF5-073B5CB444C1}" type="parTrans" cxnId="{39FC67E5-F2E6-4DA8-A4A7-756E28FD6C8D}">
      <dgm:prSet/>
      <dgm:spPr/>
      <dgm:t>
        <a:bodyPr/>
        <a:lstStyle/>
        <a:p>
          <a:endParaRPr lang="en-US"/>
        </a:p>
      </dgm:t>
    </dgm:pt>
    <dgm:pt modelId="{CF82995E-DE60-4A6E-AD0F-8B98AA87DD86}" type="sibTrans" cxnId="{39FC67E5-F2E6-4DA8-A4A7-756E28FD6C8D}">
      <dgm:prSet/>
      <dgm:spPr/>
      <dgm:t>
        <a:bodyPr/>
        <a:lstStyle/>
        <a:p>
          <a:endParaRPr lang="en-US"/>
        </a:p>
      </dgm:t>
    </dgm:pt>
    <dgm:pt modelId="{539B1710-39D4-44C4-A1D6-13D87643328F}" type="pres">
      <dgm:prSet presAssocID="{7A510B5E-9C38-431F-A5DA-3DDD68ECDE62}" presName="linear" presStyleCnt="0">
        <dgm:presLayoutVars>
          <dgm:animLvl val="lvl"/>
          <dgm:resizeHandles val="exact"/>
        </dgm:presLayoutVars>
      </dgm:prSet>
      <dgm:spPr/>
    </dgm:pt>
    <dgm:pt modelId="{34F30D82-5072-428D-8DC9-EC79578E93FD}" type="pres">
      <dgm:prSet presAssocID="{055651A6-98EF-4258-B5BF-EB196CC6939D}" presName="parentText" presStyleLbl="node1" presStyleIdx="0" presStyleCnt="3">
        <dgm:presLayoutVars>
          <dgm:chMax val="0"/>
          <dgm:bulletEnabled val="1"/>
        </dgm:presLayoutVars>
      </dgm:prSet>
      <dgm:spPr/>
    </dgm:pt>
    <dgm:pt modelId="{0E592431-BD24-4D3F-98BB-2DF654E06328}" type="pres">
      <dgm:prSet presAssocID="{5964A4A2-F6CD-4EF3-913F-998E1FE5482E}" presName="spacer" presStyleCnt="0"/>
      <dgm:spPr/>
    </dgm:pt>
    <dgm:pt modelId="{F3F0F8BB-BD87-4E33-B455-75586938E5AF}" type="pres">
      <dgm:prSet presAssocID="{14C35F85-AEA0-4D4D-B5D7-3C230EF58162}" presName="parentText" presStyleLbl="node1" presStyleIdx="1" presStyleCnt="3">
        <dgm:presLayoutVars>
          <dgm:chMax val="0"/>
          <dgm:bulletEnabled val="1"/>
        </dgm:presLayoutVars>
      </dgm:prSet>
      <dgm:spPr/>
    </dgm:pt>
    <dgm:pt modelId="{5B45D5E1-DE4A-4DA1-85F6-5F3632C293DC}" type="pres">
      <dgm:prSet presAssocID="{2B1E990A-F069-4D97-A8DD-CD490893A6CC}" presName="spacer" presStyleCnt="0"/>
      <dgm:spPr/>
    </dgm:pt>
    <dgm:pt modelId="{F37B6809-75DA-4FB8-BED8-0FA41664DF1E}" type="pres">
      <dgm:prSet presAssocID="{00F3ABC4-FB28-47CD-9939-A7BED895B0A7}" presName="parentText" presStyleLbl="node1" presStyleIdx="2" presStyleCnt="3">
        <dgm:presLayoutVars>
          <dgm:chMax val="0"/>
          <dgm:bulletEnabled val="1"/>
        </dgm:presLayoutVars>
      </dgm:prSet>
      <dgm:spPr/>
    </dgm:pt>
  </dgm:ptLst>
  <dgm:cxnLst>
    <dgm:cxn modelId="{589E6400-A717-471F-BAB1-25760F8BFFBD}" type="presOf" srcId="{055651A6-98EF-4258-B5BF-EB196CC6939D}" destId="{34F30D82-5072-428D-8DC9-EC79578E93FD}" srcOrd="0" destOrd="0" presId="urn:microsoft.com/office/officeart/2005/8/layout/vList2"/>
    <dgm:cxn modelId="{25CF6F55-5B3E-4D89-A9BC-D6EC16EC4399}" type="presOf" srcId="{14C35F85-AEA0-4D4D-B5D7-3C230EF58162}" destId="{F3F0F8BB-BD87-4E33-B455-75586938E5AF}" srcOrd="0" destOrd="0" presId="urn:microsoft.com/office/officeart/2005/8/layout/vList2"/>
    <dgm:cxn modelId="{E6A0B17B-9BC0-4B74-8AFD-1C4F1D3E6D1B}" srcId="{7A510B5E-9C38-431F-A5DA-3DDD68ECDE62}" destId="{055651A6-98EF-4258-B5BF-EB196CC6939D}" srcOrd="0" destOrd="0" parTransId="{2073E7AA-6642-4F8D-84E5-B6741DA08C39}" sibTransId="{5964A4A2-F6CD-4EF3-913F-998E1FE5482E}"/>
    <dgm:cxn modelId="{BE786F90-7986-4235-A5EF-EBB8E53ADB5E}" srcId="{7A510B5E-9C38-431F-A5DA-3DDD68ECDE62}" destId="{14C35F85-AEA0-4D4D-B5D7-3C230EF58162}" srcOrd="1" destOrd="0" parTransId="{F981B221-48CB-4069-AAC0-88D9FDEE5AA5}" sibTransId="{2B1E990A-F069-4D97-A8DD-CD490893A6CC}"/>
    <dgm:cxn modelId="{C066F6D4-96C8-4C5F-87C0-1EFE47AF3538}" type="presOf" srcId="{00F3ABC4-FB28-47CD-9939-A7BED895B0A7}" destId="{F37B6809-75DA-4FB8-BED8-0FA41664DF1E}" srcOrd="0" destOrd="0" presId="urn:microsoft.com/office/officeart/2005/8/layout/vList2"/>
    <dgm:cxn modelId="{39FC67E5-F2E6-4DA8-A4A7-756E28FD6C8D}" srcId="{7A510B5E-9C38-431F-A5DA-3DDD68ECDE62}" destId="{00F3ABC4-FB28-47CD-9939-A7BED895B0A7}" srcOrd="2" destOrd="0" parTransId="{5C47E155-4ECC-49D3-8EF5-073B5CB444C1}" sibTransId="{CF82995E-DE60-4A6E-AD0F-8B98AA87DD86}"/>
    <dgm:cxn modelId="{A6E0EFEE-2E08-4602-94EE-14B2156EF7EE}" type="presOf" srcId="{7A510B5E-9C38-431F-A5DA-3DDD68ECDE62}" destId="{539B1710-39D4-44C4-A1D6-13D87643328F}" srcOrd="0" destOrd="0" presId="urn:microsoft.com/office/officeart/2005/8/layout/vList2"/>
    <dgm:cxn modelId="{0093F959-8354-459E-9BBB-0BC87A53F338}" type="presParOf" srcId="{539B1710-39D4-44C4-A1D6-13D87643328F}" destId="{34F30D82-5072-428D-8DC9-EC79578E93FD}" srcOrd="0" destOrd="0" presId="urn:microsoft.com/office/officeart/2005/8/layout/vList2"/>
    <dgm:cxn modelId="{F14A98CF-FD70-4336-A50A-C10EEAA38E30}" type="presParOf" srcId="{539B1710-39D4-44C4-A1D6-13D87643328F}" destId="{0E592431-BD24-4D3F-98BB-2DF654E06328}" srcOrd="1" destOrd="0" presId="urn:microsoft.com/office/officeart/2005/8/layout/vList2"/>
    <dgm:cxn modelId="{078FBCE6-AB0A-48E7-B5A5-C2ECFACD5675}" type="presParOf" srcId="{539B1710-39D4-44C4-A1D6-13D87643328F}" destId="{F3F0F8BB-BD87-4E33-B455-75586938E5AF}" srcOrd="2" destOrd="0" presId="urn:microsoft.com/office/officeart/2005/8/layout/vList2"/>
    <dgm:cxn modelId="{4F0090DB-8016-4115-B276-B082435672C4}" type="presParOf" srcId="{539B1710-39D4-44C4-A1D6-13D87643328F}" destId="{5B45D5E1-DE4A-4DA1-85F6-5F3632C293DC}" srcOrd="3" destOrd="0" presId="urn:microsoft.com/office/officeart/2005/8/layout/vList2"/>
    <dgm:cxn modelId="{10AB0847-D979-412C-B01D-022C5A311D46}" type="presParOf" srcId="{539B1710-39D4-44C4-A1D6-13D87643328F}" destId="{F37B6809-75DA-4FB8-BED8-0FA41664DF1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3C65E6-1AAA-4AB5-B63E-0C0B20A23A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94CF7D-1C09-45C3-96A3-46B6836E3075}">
      <dgm:prSet custT="1"/>
      <dgm:spPr/>
      <dgm:t>
        <a:bodyPr/>
        <a:lstStyle/>
        <a:p>
          <a:r>
            <a:rPr lang="en-US" sz="1800" b="1" i="0" dirty="0">
              <a:latin typeface="Arial" panose="020B0604020202020204" pitchFamily="34" charset="0"/>
              <a:cs typeface="Arial" panose="020B0604020202020204" pitchFamily="34" charset="0"/>
            </a:rPr>
            <a:t>45 CFR 46.406 and 21 CFR 50.53 Research involving greater than minimal risk and no prospect of direct benefit to individual subjects, but likely to yield generalizable knowledge about the subject's disorder or condition.</a:t>
          </a:r>
        </a:p>
      </dgm:t>
    </dgm:pt>
    <dgm:pt modelId="{23566C90-1BA7-4B15-BA0D-1E43A64E877E}" type="parTrans" cxnId="{BFBD1ECD-ED24-4E5F-B950-B75436475E35}">
      <dgm:prSet/>
      <dgm:spPr/>
      <dgm:t>
        <a:bodyPr/>
        <a:lstStyle/>
        <a:p>
          <a:endParaRPr lang="en-US"/>
        </a:p>
      </dgm:t>
    </dgm:pt>
    <dgm:pt modelId="{746AFFFC-E7A1-4B70-97A4-D56FD14FE65C}" type="sibTrans" cxnId="{BFBD1ECD-ED24-4E5F-B950-B75436475E35}">
      <dgm:prSet/>
      <dgm:spPr/>
      <dgm:t>
        <a:bodyPr/>
        <a:lstStyle/>
        <a:p>
          <a:endParaRPr lang="en-US"/>
        </a:p>
      </dgm:t>
    </dgm:pt>
    <dgm:pt modelId="{CF102BE1-B826-4227-9371-DA87D23D9E95}">
      <dgm:prSet custT="1"/>
      <dgm:spPr/>
      <dgm:t>
        <a:bodyPr/>
        <a:lstStyle/>
        <a:p>
          <a:r>
            <a:rPr lang="en-US" sz="1600" b="1" i="0" dirty="0">
              <a:latin typeface="Arial" panose="020B0604020202020204" pitchFamily="34" charset="0"/>
              <a:cs typeface="Arial" panose="020B0604020202020204" pitchFamily="34" charset="0"/>
            </a:rPr>
            <a:t>45 CFR 46.407 and 21 CFR 50.54 Research not otherwise approvable which presents an opportunity to understand, prevent, or alleviate a serious problem affecting the health or welfare of children.</a:t>
          </a:r>
        </a:p>
      </dgm:t>
    </dgm:pt>
    <dgm:pt modelId="{FC769DC4-AFF4-4ECF-837C-211814AB87FD}" type="parTrans" cxnId="{CF2399AB-3A53-4E7F-8FF3-5F6B704B234C}">
      <dgm:prSet/>
      <dgm:spPr/>
      <dgm:t>
        <a:bodyPr/>
        <a:lstStyle/>
        <a:p>
          <a:endParaRPr lang="en-US"/>
        </a:p>
      </dgm:t>
    </dgm:pt>
    <dgm:pt modelId="{2DB6DEF6-9D72-4205-AD5F-C3713B574763}" type="sibTrans" cxnId="{CF2399AB-3A53-4E7F-8FF3-5F6B704B234C}">
      <dgm:prSet/>
      <dgm:spPr/>
      <dgm:t>
        <a:bodyPr/>
        <a:lstStyle/>
        <a:p>
          <a:endParaRPr lang="en-US"/>
        </a:p>
      </dgm:t>
    </dgm:pt>
    <dgm:pt modelId="{BD2A8244-3F44-4FF9-ACA4-4A649B02F5B1}">
      <dgm:prSet custT="1"/>
      <dgm:spPr/>
      <dgm:t>
        <a:bodyPr/>
        <a:lstStyle/>
        <a:p>
          <a:r>
            <a:rPr lang="en-US" sz="1800" b="1" i="0" dirty="0">
              <a:solidFill>
                <a:schemeClr val="tx1"/>
              </a:solidFill>
              <a:latin typeface="Arial" panose="020B0604020202020204" pitchFamily="34" charset="0"/>
              <a:cs typeface="Arial" panose="020B0604020202020204" pitchFamily="34" charset="0"/>
            </a:rPr>
            <a:t>Both parents must give their permission unless one parent is deceased, unknown, incompetent, or not reasonably available, or when only one parent has legal responsibility for the care and custody of the child.</a:t>
          </a:r>
        </a:p>
      </dgm:t>
    </dgm:pt>
    <dgm:pt modelId="{834A25BC-A754-4B18-B6C9-FE944E7E3DA8}" type="parTrans" cxnId="{6012F0C2-0374-4BDE-8583-D71479AC428E}">
      <dgm:prSet/>
      <dgm:spPr/>
      <dgm:t>
        <a:bodyPr/>
        <a:lstStyle/>
        <a:p>
          <a:endParaRPr lang="en-US"/>
        </a:p>
      </dgm:t>
    </dgm:pt>
    <dgm:pt modelId="{120CE9C2-D7F7-41AC-97EE-247CF525E4D9}" type="sibTrans" cxnId="{6012F0C2-0374-4BDE-8583-D71479AC428E}">
      <dgm:prSet/>
      <dgm:spPr/>
      <dgm:t>
        <a:bodyPr/>
        <a:lstStyle/>
        <a:p>
          <a:endParaRPr lang="en-US"/>
        </a:p>
      </dgm:t>
    </dgm:pt>
    <dgm:pt modelId="{9533F180-9DA7-4E00-AF99-45C7B37BBD5B}" type="pres">
      <dgm:prSet presAssocID="{EC3C65E6-1AAA-4AB5-B63E-0C0B20A23A0D}" presName="linear" presStyleCnt="0">
        <dgm:presLayoutVars>
          <dgm:animLvl val="lvl"/>
          <dgm:resizeHandles val="exact"/>
        </dgm:presLayoutVars>
      </dgm:prSet>
      <dgm:spPr/>
    </dgm:pt>
    <dgm:pt modelId="{C504F0A7-2AE8-4BB0-93CF-DD2D9AA45B0E}" type="pres">
      <dgm:prSet presAssocID="{7C94CF7D-1C09-45C3-96A3-46B6836E3075}" presName="parentText" presStyleLbl="node1" presStyleIdx="0" presStyleCnt="3">
        <dgm:presLayoutVars>
          <dgm:chMax val="0"/>
          <dgm:bulletEnabled val="1"/>
        </dgm:presLayoutVars>
      </dgm:prSet>
      <dgm:spPr/>
    </dgm:pt>
    <dgm:pt modelId="{80980C7C-FF8B-4FF4-A6DE-B57D0745F22F}" type="pres">
      <dgm:prSet presAssocID="{746AFFFC-E7A1-4B70-97A4-D56FD14FE65C}" presName="spacer" presStyleCnt="0"/>
      <dgm:spPr/>
    </dgm:pt>
    <dgm:pt modelId="{C7059CB8-7E07-47CF-842A-45569D56F9D9}" type="pres">
      <dgm:prSet presAssocID="{CF102BE1-B826-4227-9371-DA87D23D9E95}" presName="parentText" presStyleLbl="node1" presStyleIdx="1" presStyleCnt="3">
        <dgm:presLayoutVars>
          <dgm:chMax val="0"/>
          <dgm:bulletEnabled val="1"/>
        </dgm:presLayoutVars>
      </dgm:prSet>
      <dgm:spPr/>
    </dgm:pt>
    <dgm:pt modelId="{79CE8D60-F6F9-4A4A-A528-D8CAC98F3163}" type="pres">
      <dgm:prSet presAssocID="{2DB6DEF6-9D72-4205-AD5F-C3713B574763}" presName="spacer" presStyleCnt="0"/>
      <dgm:spPr/>
    </dgm:pt>
    <dgm:pt modelId="{3BC02800-C0D4-4006-88B5-A48B437CB29B}" type="pres">
      <dgm:prSet presAssocID="{BD2A8244-3F44-4FF9-ACA4-4A649B02F5B1}" presName="parentText" presStyleLbl="node1" presStyleIdx="2" presStyleCnt="3" custLinFactNeighborX="6737" custLinFactNeighborY="41503">
        <dgm:presLayoutVars>
          <dgm:chMax val="0"/>
          <dgm:bulletEnabled val="1"/>
        </dgm:presLayoutVars>
      </dgm:prSet>
      <dgm:spPr/>
    </dgm:pt>
  </dgm:ptLst>
  <dgm:cxnLst>
    <dgm:cxn modelId="{2948012D-6E93-4B54-8074-37883E4C2FC5}" type="presOf" srcId="{7C94CF7D-1C09-45C3-96A3-46B6836E3075}" destId="{C504F0A7-2AE8-4BB0-93CF-DD2D9AA45B0E}" srcOrd="0" destOrd="0" presId="urn:microsoft.com/office/officeart/2005/8/layout/vList2"/>
    <dgm:cxn modelId="{4E8A086E-2776-4E35-864C-ABC48F913B9A}" type="presOf" srcId="{CF102BE1-B826-4227-9371-DA87D23D9E95}" destId="{C7059CB8-7E07-47CF-842A-45569D56F9D9}" srcOrd="0" destOrd="0" presId="urn:microsoft.com/office/officeart/2005/8/layout/vList2"/>
    <dgm:cxn modelId="{9E577BA7-1FD1-4C95-93FE-00F892E87936}" type="presOf" srcId="{EC3C65E6-1AAA-4AB5-B63E-0C0B20A23A0D}" destId="{9533F180-9DA7-4E00-AF99-45C7B37BBD5B}" srcOrd="0" destOrd="0" presId="urn:microsoft.com/office/officeart/2005/8/layout/vList2"/>
    <dgm:cxn modelId="{CF2399AB-3A53-4E7F-8FF3-5F6B704B234C}" srcId="{EC3C65E6-1AAA-4AB5-B63E-0C0B20A23A0D}" destId="{CF102BE1-B826-4227-9371-DA87D23D9E95}" srcOrd="1" destOrd="0" parTransId="{FC769DC4-AFF4-4ECF-837C-211814AB87FD}" sibTransId="{2DB6DEF6-9D72-4205-AD5F-C3713B574763}"/>
    <dgm:cxn modelId="{6012F0C2-0374-4BDE-8583-D71479AC428E}" srcId="{EC3C65E6-1AAA-4AB5-B63E-0C0B20A23A0D}" destId="{BD2A8244-3F44-4FF9-ACA4-4A649B02F5B1}" srcOrd="2" destOrd="0" parTransId="{834A25BC-A754-4B18-B6C9-FE944E7E3DA8}" sibTransId="{120CE9C2-D7F7-41AC-97EE-247CF525E4D9}"/>
    <dgm:cxn modelId="{A51201C5-F3CA-49D2-8BA1-785C381D0D85}" type="presOf" srcId="{BD2A8244-3F44-4FF9-ACA4-4A649B02F5B1}" destId="{3BC02800-C0D4-4006-88B5-A48B437CB29B}" srcOrd="0" destOrd="0" presId="urn:microsoft.com/office/officeart/2005/8/layout/vList2"/>
    <dgm:cxn modelId="{BFBD1ECD-ED24-4E5F-B950-B75436475E35}" srcId="{EC3C65E6-1AAA-4AB5-B63E-0C0B20A23A0D}" destId="{7C94CF7D-1C09-45C3-96A3-46B6836E3075}" srcOrd="0" destOrd="0" parTransId="{23566C90-1BA7-4B15-BA0D-1E43A64E877E}" sibTransId="{746AFFFC-E7A1-4B70-97A4-D56FD14FE65C}"/>
    <dgm:cxn modelId="{BB7E66C4-CE83-4B04-8E3E-D2BFEA957513}" type="presParOf" srcId="{9533F180-9DA7-4E00-AF99-45C7B37BBD5B}" destId="{C504F0A7-2AE8-4BB0-93CF-DD2D9AA45B0E}" srcOrd="0" destOrd="0" presId="urn:microsoft.com/office/officeart/2005/8/layout/vList2"/>
    <dgm:cxn modelId="{EE204F46-77F5-4226-94F3-1E094C8C64BB}" type="presParOf" srcId="{9533F180-9DA7-4E00-AF99-45C7B37BBD5B}" destId="{80980C7C-FF8B-4FF4-A6DE-B57D0745F22F}" srcOrd="1" destOrd="0" presId="urn:microsoft.com/office/officeart/2005/8/layout/vList2"/>
    <dgm:cxn modelId="{28B58ECB-A113-42DD-B2F3-95A141C1C427}" type="presParOf" srcId="{9533F180-9DA7-4E00-AF99-45C7B37BBD5B}" destId="{C7059CB8-7E07-47CF-842A-45569D56F9D9}" srcOrd="2" destOrd="0" presId="urn:microsoft.com/office/officeart/2005/8/layout/vList2"/>
    <dgm:cxn modelId="{69D4B197-97D0-41A7-8FAF-6FF3327C8E4E}" type="presParOf" srcId="{9533F180-9DA7-4E00-AF99-45C7B37BBD5B}" destId="{79CE8D60-F6F9-4A4A-A528-D8CAC98F3163}" srcOrd="3" destOrd="0" presId="urn:microsoft.com/office/officeart/2005/8/layout/vList2"/>
    <dgm:cxn modelId="{F09EF0C2-1671-4A78-BDD7-1EF72ACE2D39}" type="presParOf" srcId="{9533F180-9DA7-4E00-AF99-45C7B37BBD5B}" destId="{3BC02800-C0D4-4006-88B5-A48B437CB2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EEADF4-7FFC-426E-9542-F3B2EEB9232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3ED35DA4-86F3-4513-A070-B49C3E9A9A33}">
      <dgm:prSet custT="1"/>
      <dgm:spPr/>
      <dgm:t>
        <a:bodyPr/>
        <a:lstStyle/>
        <a:p>
          <a:r>
            <a:rPr lang="en-US" sz="1800" b="1" i="0" dirty="0">
              <a:latin typeface="Arial" panose="020B0604020202020204" pitchFamily="34" charset="0"/>
              <a:cs typeface="Arial" panose="020B0604020202020204" pitchFamily="34" charset="0"/>
            </a:rPr>
            <a:t>Level of risk evaluated</a:t>
          </a:r>
        </a:p>
      </dgm:t>
    </dgm:pt>
    <dgm:pt modelId="{DF7F29B4-2271-4A3A-BD47-9264929094AA}" type="parTrans" cxnId="{ED156F7B-8246-4987-8081-E441F542F09B}">
      <dgm:prSet/>
      <dgm:spPr/>
      <dgm:t>
        <a:bodyPr/>
        <a:lstStyle/>
        <a:p>
          <a:endParaRPr lang="en-US"/>
        </a:p>
      </dgm:t>
    </dgm:pt>
    <dgm:pt modelId="{593F3D75-D336-44E7-9D11-649D7317EE40}" type="sibTrans" cxnId="{ED156F7B-8246-4987-8081-E441F542F09B}">
      <dgm:prSet/>
      <dgm:spPr/>
      <dgm:t>
        <a:bodyPr/>
        <a:lstStyle/>
        <a:p>
          <a:endParaRPr lang="en-US"/>
        </a:p>
      </dgm:t>
    </dgm:pt>
    <dgm:pt modelId="{AD82078D-37E2-4DD7-BE4A-E444071B2CD9}">
      <dgm:prSet custT="1"/>
      <dgm:spPr/>
      <dgm:t>
        <a:bodyPr/>
        <a:lstStyle/>
        <a:p>
          <a:r>
            <a:rPr lang="en-US" sz="1800" b="1" i="0" dirty="0">
              <a:latin typeface="Arial" panose="020B0604020202020204" pitchFamily="34" charset="0"/>
              <a:cs typeface="Arial" panose="020B0604020202020204" pitchFamily="34" charset="0"/>
            </a:rPr>
            <a:t>Prospect of direct taken into consideration</a:t>
          </a:r>
        </a:p>
      </dgm:t>
    </dgm:pt>
    <dgm:pt modelId="{CA9D33F1-F5CB-416E-9C70-8BB2681CA202}" type="parTrans" cxnId="{D89BE272-D9AF-478A-A817-65945E6FF4B2}">
      <dgm:prSet/>
      <dgm:spPr/>
      <dgm:t>
        <a:bodyPr/>
        <a:lstStyle/>
        <a:p>
          <a:endParaRPr lang="en-US"/>
        </a:p>
      </dgm:t>
    </dgm:pt>
    <dgm:pt modelId="{82470F21-075B-478E-876D-3ADF1DD457B9}" type="sibTrans" cxnId="{D89BE272-D9AF-478A-A817-65945E6FF4B2}">
      <dgm:prSet/>
      <dgm:spPr/>
      <dgm:t>
        <a:bodyPr/>
        <a:lstStyle/>
        <a:p>
          <a:endParaRPr lang="en-US"/>
        </a:p>
      </dgm:t>
    </dgm:pt>
    <dgm:pt modelId="{02048A8F-5EDC-44FE-A1B4-3CDC373BA30F}">
      <dgm:prSet custT="1"/>
      <dgm:spPr/>
      <dgm:t>
        <a:bodyPr/>
        <a:lstStyle/>
        <a:p>
          <a:r>
            <a:rPr lang="en-US" sz="1800" b="1" i="0">
              <a:latin typeface="Arial" panose="020B0604020202020204" pitchFamily="34" charset="0"/>
              <a:cs typeface="Arial" panose="020B0604020202020204" pitchFamily="34" charset="0"/>
            </a:rPr>
            <a:t>Assent</a:t>
          </a:r>
        </a:p>
      </dgm:t>
    </dgm:pt>
    <dgm:pt modelId="{367865F7-C4D0-4221-A2C5-5DFF171629EA}" type="parTrans" cxnId="{8F2AA2C1-375D-4E00-9209-4AD13503700B}">
      <dgm:prSet/>
      <dgm:spPr/>
      <dgm:t>
        <a:bodyPr/>
        <a:lstStyle/>
        <a:p>
          <a:endParaRPr lang="en-US"/>
        </a:p>
      </dgm:t>
    </dgm:pt>
    <dgm:pt modelId="{320477DB-75FA-427C-BDF6-1061C66775C6}" type="sibTrans" cxnId="{8F2AA2C1-375D-4E00-9209-4AD13503700B}">
      <dgm:prSet/>
      <dgm:spPr/>
      <dgm:t>
        <a:bodyPr/>
        <a:lstStyle/>
        <a:p>
          <a:endParaRPr lang="en-US"/>
        </a:p>
      </dgm:t>
    </dgm:pt>
    <dgm:pt modelId="{6541826B-C9C3-41B1-9889-80EAB3E40E2C}">
      <dgm:prSet custT="1"/>
      <dgm:spPr/>
      <dgm:t>
        <a:bodyPr/>
        <a:lstStyle/>
        <a:p>
          <a:r>
            <a:rPr lang="en-US" sz="1800" b="1" i="0" dirty="0">
              <a:latin typeface="Arial" panose="020B0604020202020204" pitchFamily="34" charset="0"/>
              <a:cs typeface="Arial" panose="020B0604020202020204" pitchFamily="34" charset="0"/>
            </a:rPr>
            <a:t>Permission</a:t>
          </a:r>
        </a:p>
      </dgm:t>
    </dgm:pt>
    <dgm:pt modelId="{7780AC27-D7DE-4350-9B8D-4098B14DBA7C}" type="parTrans" cxnId="{83BD3B37-8463-432E-8949-48E40A2EB96B}">
      <dgm:prSet/>
      <dgm:spPr/>
      <dgm:t>
        <a:bodyPr/>
        <a:lstStyle/>
        <a:p>
          <a:endParaRPr lang="en-US"/>
        </a:p>
      </dgm:t>
    </dgm:pt>
    <dgm:pt modelId="{A3D4FCB6-8C90-4D19-B049-A766E66D6927}" type="sibTrans" cxnId="{83BD3B37-8463-432E-8949-48E40A2EB96B}">
      <dgm:prSet/>
      <dgm:spPr/>
      <dgm:t>
        <a:bodyPr/>
        <a:lstStyle/>
        <a:p>
          <a:endParaRPr lang="en-US"/>
        </a:p>
      </dgm:t>
    </dgm:pt>
    <dgm:pt modelId="{C0FF1759-0192-493D-B427-76F1A493DCE0}" type="pres">
      <dgm:prSet presAssocID="{50EEADF4-7FFC-426E-9542-F3B2EEB92327}" presName="linear" presStyleCnt="0">
        <dgm:presLayoutVars>
          <dgm:dir/>
          <dgm:animLvl val="lvl"/>
          <dgm:resizeHandles val="exact"/>
        </dgm:presLayoutVars>
      </dgm:prSet>
      <dgm:spPr/>
    </dgm:pt>
    <dgm:pt modelId="{76BE092B-85F2-4BDD-8434-16F2A190884A}" type="pres">
      <dgm:prSet presAssocID="{3ED35DA4-86F3-4513-A070-B49C3E9A9A33}" presName="parentLin" presStyleCnt="0"/>
      <dgm:spPr/>
    </dgm:pt>
    <dgm:pt modelId="{D2C2C5C7-9106-45C2-9446-97847014890C}" type="pres">
      <dgm:prSet presAssocID="{3ED35DA4-86F3-4513-A070-B49C3E9A9A33}" presName="parentLeftMargin" presStyleLbl="node1" presStyleIdx="0" presStyleCnt="4"/>
      <dgm:spPr/>
    </dgm:pt>
    <dgm:pt modelId="{FBDAD555-46F5-42DF-8FF9-2D67B4A291EE}" type="pres">
      <dgm:prSet presAssocID="{3ED35DA4-86F3-4513-A070-B49C3E9A9A33}" presName="parentText" presStyleLbl="node1" presStyleIdx="0" presStyleCnt="4">
        <dgm:presLayoutVars>
          <dgm:chMax val="0"/>
          <dgm:bulletEnabled val="1"/>
        </dgm:presLayoutVars>
      </dgm:prSet>
      <dgm:spPr/>
    </dgm:pt>
    <dgm:pt modelId="{CD496974-3F56-482E-A423-309172420534}" type="pres">
      <dgm:prSet presAssocID="{3ED35DA4-86F3-4513-A070-B49C3E9A9A33}" presName="negativeSpace" presStyleCnt="0"/>
      <dgm:spPr/>
    </dgm:pt>
    <dgm:pt modelId="{AC00A875-3BDF-4BB2-A9AC-50B01A012B86}" type="pres">
      <dgm:prSet presAssocID="{3ED35DA4-86F3-4513-A070-B49C3E9A9A33}" presName="childText" presStyleLbl="conFgAcc1" presStyleIdx="0" presStyleCnt="4">
        <dgm:presLayoutVars>
          <dgm:bulletEnabled val="1"/>
        </dgm:presLayoutVars>
      </dgm:prSet>
      <dgm:spPr/>
    </dgm:pt>
    <dgm:pt modelId="{13C02017-9BED-4224-9B66-7AF6C4A9DABF}" type="pres">
      <dgm:prSet presAssocID="{593F3D75-D336-44E7-9D11-649D7317EE40}" presName="spaceBetweenRectangles" presStyleCnt="0"/>
      <dgm:spPr/>
    </dgm:pt>
    <dgm:pt modelId="{48B697DD-42C4-4031-95AF-5645D6301AB1}" type="pres">
      <dgm:prSet presAssocID="{AD82078D-37E2-4DD7-BE4A-E444071B2CD9}" presName="parentLin" presStyleCnt="0"/>
      <dgm:spPr/>
    </dgm:pt>
    <dgm:pt modelId="{D541F94D-D419-4AB2-97E6-19A61F769FA1}" type="pres">
      <dgm:prSet presAssocID="{AD82078D-37E2-4DD7-BE4A-E444071B2CD9}" presName="parentLeftMargin" presStyleLbl="node1" presStyleIdx="0" presStyleCnt="4"/>
      <dgm:spPr/>
    </dgm:pt>
    <dgm:pt modelId="{2B3A59E6-0852-44EE-ABD0-D13C095F7CF7}" type="pres">
      <dgm:prSet presAssocID="{AD82078D-37E2-4DD7-BE4A-E444071B2CD9}" presName="parentText" presStyleLbl="node1" presStyleIdx="1" presStyleCnt="4">
        <dgm:presLayoutVars>
          <dgm:chMax val="0"/>
          <dgm:bulletEnabled val="1"/>
        </dgm:presLayoutVars>
      </dgm:prSet>
      <dgm:spPr/>
    </dgm:pt>
    <dgm:pt modelId="{6293505B-1C88-4C9D-9FD8-5673D8949726}" type="pres">
      <dgm:prSet presAssocID="{AD82078D-37E2-4DD7-BE4A-E444071B2CD9}" presName="negativeSpace" presStyleCnt="0"/>
      <dgm:spPr/>
    </dgm:pt>
    <dgm:pt modelId="{3AAD1A73-ECC8-45EB-8A95-4B2C763F8C74}" type="pres">
      <dgm:prSet presAssocID="{AD82078D-37E2-4DD7-BE4A-E444071B2CD9}" presName="childText" presStyleLbl="conFgAcc1" presStyleIdx="1" presStyleCnt="4">
        <dgm:presLayoutVars>
          <dgm:bulletEnabled val="1"/>
        </dgm:presLayoutVars>
      </dgm:prSet>
      <dgm:spPr/>
    </dgm:pt>
    <dgm:pt modelId="{3A448A0A-764F-4475-A88C-40D7B7FBD14D}" type="pres">
      <dgm:prSet presAssocID="{82470F21-075B-478E-876D-3ADF1DD457B9}" presName="spaceBetweenRectangles" presStyleCnt="0"/>
      <dgm:spPr/>
    </dgm:pt>
    <dgm:pt modelId="{1DE9A1A7-1214-4E56-BDCC-8CC25F33CB77}" type="pres">
      <dgm:prSet presAssocID="{02048A8F-5EDC-44FE-A1B4-3CDC373BA30F}" presName="parentLin" presStyleCnt="0"/>
      <dgm:spPr/>
    </dgm:pt>
    <dgm:pt modelId="{7EC6CD7E-DDB8-4976-9B9E-76A4592AA909}" type="pres">
      <dgm:prSet presAssocID="{02048A8F-5EDC-44FE-A1B4-3CDC373BA30F}" presName="parentLeftMargin" presStyleLbl="node1" presStyleIdx="1" presStyleCnt="4"/>
      <dgm:spPr/>
    </dgm:pt>
    <dgm:pt modelId="{C71816DC-A6DF-4B71-9C04-17615AA991AA}" type="pres">
      <dgm:prSet presAssocID="{02048A8F-5EDC-44FE-A1B4-3CDC373BA30F}" presName="parentText" presStyleLbl="node1" presStyleIdx="2" presStyleCnt="4">
        <dgm:presLayoutVars>
          <dgm:chMax val="0"/>
          <dgm:bulletEnabled val="1"/>
        </dgm:presLayoutVars>
      </dgm:prSet>
      <dgm:spPr/>
    </dgm:pt>
    <dgm:pt modelId="{45A61983-A9DF-40BC-861B-169D8F2A5A38}" type="pres">
      <dgm:prSet presAssocID="{02048A8F-5EDC-44FE-A1B4-3CDC373BA30F}" presName="negativeSpace" presStyleCnt="0"/>
      <dgm:spPr/>
    </dgm:pt>
    <dgm:pt modelId="{85031880-189F-4E9A-9159-E1A1778CC444}" type="pres">
      <dgm:prSet presAssocID="{02048A8F-5EDC-44FE-A1B4-3CDC373BA30F}" presName="childText" presStyleLbl="conFgAcc1" presStyleIdx="2" presStyleCnt="4">
        <dgm:presLayoutVars>
          <dgm:bulletEnabled val="1"/>
        </dgm:presLayoutVars>
      </dgm:prSet>
      <dgm:spPr/>
    </dgm:pt>
    <dgm:pt modelId="{3A2BB65C-674A-4560-973D-171136BE23C9}" type="pres">
      <dgm:prSet presAssocID="{320477DB-75FA-427C-BDF6-1061C66775C6}" presName="spaceBetweenRectangles" presStyleCnt="0"/>
      <dgm:spPr/>
    </dgm:pt>
    <dgm:pt modelId="{452C5D85-DDEB-48B8-A14B-8C67F43037D0}" type="pres">
      <dgm:prSet presAssocID="{6541826B-C9C3-41B1-9889-80EAB3E40E2C}" presName="parentLin" presStyleCnt="0"/>
      <dgm:spPr/>
    </dgm:pt>
    <dgm:pt modelId="{90167C6E-630F-4C28-9740-8993BE417808}" type="pres">
      <dgm:prSet presAssocID="{6541826B-C9C3-41B1-9889-80EAB3E40E2C}" presName="parentLeftMargin" presStyleLbl="node1" presStyleIdx="2" presStyleCnt="4"/>
      <dgm:spPr/>
    </dgm:pt>
    <dgm:pt modelId="{B8EC7BC0-A522-4352-B426-D24E7D7FE13D}" type="pres">
      <dgm:prSet presAssocID="{6541826B-C9C3-41B1-9889-80EAB3E40E2C}" presName="parentText" presStyleLbl="node1" presStyleIdx="3" presStyleCnt="4">
        <dgm:presLayoutVars>
          <dgm:chMax val="0"/>
          <dgm:bulletEnabled val="1"/>
        </dgm:presLayoutVars>
      </dgm:prSet>
      <dgm:spPr/>
    </dgm:pt>
    <dgm:pt modelId="{593AAF31-4A01-4777-9067-3E3FA0E99162}" type="pres">
      <dgm:prSet presAssocID="{6541826B-C9C3-41B1-9889-80EAB3E40E2C}" presName="negativeSpace" presStyleCnt="0"/>
      <dgm:spPr/>
    </dgm:pt>
    <dgm:pt modelId="{7A276170-7D3D-484F-A5B5-9103C2DF2526}" type="pres">
      <dgm:prSet presAssocID="{6541826B-C9C3-41B1-9889-80EAB3E40E2C}" presName="childText" presStyleLbl="conFgAcc1" presStyleIdx="3" presStyleCnt="4">
        <dgm:presLayoutVars>
          <dgm:bulletEnabled val="1"/>
        </dgm:presLayoutVars>
      </dgm:prSet>
      <dgm:spPr/>
    </dgm:pt>
  </dgm:ptLst>
  <dgm:cxnLst>
    <dgm:cxn modelId="{27AEAC14-9AE4-434D-9BEE-16CD89AAABF9}" type="presOf" srcId="{AD82078D-37E2-4DD7-BE4A-E444071B2CD9}" destId="{D541F94D-D419-4AB2-97E6-19A61F769FA1}" srcOrd="0" destOrd="0" presId="urn:microsoft.com/office/officeart/2005/8/layout/list1"/>
    <dgm:cxn modelId="{83BD3B37-8463-432E-8949-48E40A2EB96B}" srcId="{50EEADF4-7FFC-426E-9542-F3B2EEB92327}" destId="{6541826B-C9C3-41B1-9889-80EAB3E40E2C}" srcOrd="3" destOrd="0" parTransId="{7780AC27-D7DE-4350-9B8D-4098B14DBA7C}" sibTransId="{A3D4FCB6-8C90-4D19-B049-A766E66D6927}"/>
    <dgm:cxn modelId="{91B3773A-FCD9-4E52-A07A-8540A0847F8D}" type="presOf" srcId="{50EEADF4-7FFC-426E-9542-F3B2EEB92327}" destId="{C0FF1759-0192-493D-B427-76F1A493DCE0}" srcOrd="0" destOrd="0" presId="urn:microsoft.com/office/officeart/2005/8/layout/list1"/>
    <dgm:cxn modelId="{773DFF5C-33E8-4BAA-A74C-C8DF608BB096}" type="presOf" srcId="{3ED35DA4-86F3-4513-A070-B49C3E9A9A33}" destId="{D2C2C5C7-9106-45C2-9446-97847014890C}" srcOrd="0" destOrd="0" presId="urn:microsoft.com/office/officeart/2005/8/layout/list1"/>
    <dgm:cxn modelId="{15DC356B-2CD7-4A5E-973C-23E0F665C7E2}" type="presOf" srcId="{3ED35DA4-86F3-4513-A070-B49C3E9A9A33}" destId="{FBDAD555-46F5-42DF-8FF9-2D67B4A291EE}" srcOrd="1" destOrd="0" presId="urn:microsoft.com/office/officeart/2005/8/layout/list1"/>
    <dgm:cxn modelId="{D89BE272-D9AF-478A-A817-65945E6FF4B2}" srcId="{50EEADF4-7FFC-426E-9542-F3B2EEB92327}" destId="{AD82078D-37E2-4DD7-BE4A-E444071B2CD9}" srcOrd="1" destOrd="0" parTransId="{CA9D33F1-F5CB-416E-9C70-8BB2681CA202}" sibTransId="{82470F21-075B-478E-876D-3ADF1DD457B9}"/>
    <dgm:cxn modelId="{1F1F6D74-8FFC-493E-8BF9-9B11AECA407F}" type="presOf" srcId="{6541826B-C9C3-41B1-9889-80EAB3E40E2C}" destId="{B8EC7BC0-A522-4352-B426-D24E7D7FE13D}" srcOrd="1" destOrd="0" presId="urn:microsoft.com/office/officeart/2005/8/layout/list1"/>
    <dgm:cxn modelId="{8DC79676-CF99-4235-B159-4932000A8A26}" type="presOf" srcId="{02048A8F-5EDC-44FE-A1B4-3CDC373BA30F}" destId="{C71816DC-A6DF-4B71-9C04-17615AA991AA}" srcOrd="1" destOrd="0" presId="urn:microsoft.com/office/officeart/2005/8/layout/list1"/>
    <dgm:cxn modelId="{ED156F7B-8246-4987-8081-E441F542F09B}" srcId="{50EEADF4-7FFC-426E-9542-F3B2EEB92327}" destId="{3ED35DA4-86F3-4513-A070-B49C3E9A9A33}" srcOrd="0" destOrd="0" parTransId="{DF7F29B4-2271-4A3A-BD47-9264929094AA}" sibTransId="{593F3D75-D336-44E7-9D11-649D7317EE40}"/>
    <dgm:cxn modelId="{205D7890-B18C-4206-81C1-792E6E88B830}" type="presOf" srcId="{6541826B-C9C3-41B1-9889-80EAB3E40E2C}" destId="{90167C6E-630F-4C28-9740-8993BE417808}" srcOrd="0" destOrd="0" presId="urn:microsoft.com/office/officeart/2005/8/layout/list1"/>
    <dgm:cxn modelId="{8F2AA2C1-375D-4E00-9209-4AD13503700B}" srcId="{50EEADF4-7FFC-426E-9542-F3B2EEB92327}" destId="{02048A8F-5EDC-44FE-A1B4-3CDC373BA30F}" srcOrd="2" destOrd="0" parTransId="{367865F7-C4D0-4221-A2C5-5DFF171629EA}" sibTransId="{320477DB-75FA-427C-BDF6-1061C66775C6}"/>
    <dgm:cxn modelId="{522297D1-A1D0-40A6-8C63-6D5FD94B947B}" type="presOf" srcId="{02048A8F-5EDC-44FE-A1B4-3CDC373BA30F}" destId="{7EC6CD7E-DDB8-4976-9B9E-76A4592AA909}" srcOrd="0" destOrd="0" presId="urn:microsoft.com/office/officeart/2005/8/layout/list1"/>
    <dgm:cxn modelId="{256A12EA-F10C-4387-9F1D-77D65636CAB7}" type="presOf" srcId="{AD82078D-37E2-4DD7-BE4A-E444071B2CD9}" destId="{2B3A59E6-0852-44EE-ABD0-D13C095F7CF7}" srcOrd="1" destOrd="0" presId="urn:microsoft.com/office/officeart/2005/8/layout/list1"/>
    <dgm:cxn modelId="{46423204-F221-416D-A213-BDE927CBCD35}" type="presParOf" srcId="{C0FF1759-0192-493D-B427-76F1A493DCE0}" destId="{76BE092B-85F2-4BDD-8434-16F2A190884A}" srcOrd="0" destOrd="0" presId="urn:microsoft.com/office/officeart/2005/8/layout/list1"/>
    <dgm:cxn modelId="{33DCCBF6-FDB2-49B4-81F0-5BD7F689FAF6}" type="presParOf" srcId="{76BE092B-85F2-4BDD-8434-16F2A190884A}" destId="{D2C2C5C7-9106-45C2-9446-97847014890C}" srcOrd="0" destOrd="0" presId="urn:microsoft.com/office/officeart/2005/8/layout/list1"/>
    <dgm:cxn modelId="{11D30E80-5797-4678-9FC9-423E344F8F96}" type="presParOf" srcId="{76BE092B-85F2-4BDD-8434-16F2A190884A}" destId="{FBDAD555-46F5-42DF-8FF9-2D67B4A291EE}" srcOrd="1" destOrd="0" presId="urn:microsoft.com/office/officeart/2005/8/layout/list1"/>
    <dgm:cxn modelId="{47454DE1-C280-488C-BFC7-10563DD1C8AF}" type="presParOf" srcId="{C0FF1759-0192-493D-B427-76F1A493DCE0}" destId="{CD496974-3F56-482E-A423-309172420534}" srcOrd="1" destOrd="0" presId="urn:microsoft.com/office/officeart/2005/8/layout/list1"/>
    <dgm:cxn modelId="{39A93ADC-6B91-42EE-A7BD-61B120C65661}" type="presParOf" srcId="{C0FF1759-0192-493D-B427-76F1A493DCE0}" destId="{AC00A875-3BDF-4BB2-A9AC-50B01A012B86}" srcOrd="2" destOrd="0" presId="urn:microsoft.com/office/officeart/2005/8/layout/list1"/>
    <dgm:cxn modelId="{44C72EBB-FF3F-48FC-A17B-757DF452FB40}" type="presParOf" srcId="{C0FF1759-0192-493D-B427-76F1A493DCE0}" destId="{13C02017-9BED-4224-9B66-7AF6C4A9DABF}" srcOrd="3" destOrd="0" presId="urn:microsoft.com/office/officeart/2005/8/layout/list1"/>
    <dgm:cxn modelId="{E7D063B4-CF12-4D26-A156-8FEC8DABB345}" type="presParOf" srcId="{C0FF1759-0192-493D-B427-76F1A493DCE0}" destId="{48B697DD-42C4-4031-95AF-5645D6301AB1}" srcOrd="4" destOrd="0" presId="urn:microsoft.com/office/officeart/2005/8/layout/list1"/>
    <dgm:cxn modelId="{C8FD18FE-C87F-496F-ABBB-2B9396B23556}" type="presParOf" srcId="{48B697DD-42C4-4031-95AF-5645D6301AB1}" destId="{D541F94D-D419-4AB2-97E6-19A61F769FA1}" srcOrd="0" destOrd="0" presId="urn:microsoft.com/office/officeart/2005/8/layout/list1"/>
    <dgm:cxn modelId="{53C13CBE-4A1E-4001-B30E-05C9A805945D}" type="presParOf" srcId="{48B697DD-42C4-4031-95AF-5645D6301AB1}" destId="{2B3A59E6-0852-44EE-ABD0-D13C095F7CF7}" srcOrd="1" destOrd="0" presId="urn:microsoft.com/office/officeart/2005/8/layout/list1"/>
    <dgm:cxn modelId="{DABAE15D-A355-4FF2-BA2A-C3B427531C91}" type="presParOf" srcId="{C0FF1759-0192-493D-B427-76F1A493DCE0}" destId="{6293505B-1C88-4C9D-9FD8-5673D8949726}" srcOrd="5" destOrd="0" presId="urn:microsoft.com/office/officeart/2005/8/layout/list1"/>
    <dgm:cxn modelId="{BBA83015-832A-41E0-A00A-A43E231D0D91}" type="presParOf" srcId="{C0FF1759-0192-493D-B427-76F1A493DCE0}" destId="{3AAD1A73-ECC8-45EB-8A95-4B2C763F8C74}" srcOrd="6" destOrd="0" presId="urn:microsoft.com/office/officeart/2005/8/layout/list1"/>
    <dgm:cxn modelId="{6D0332B8-2EEA-419B-BB86-632F04840EB4}" type="presParOf" srcId="{C0FF1759-0192-493D-B427-76F1A493DCE0}" destId="{3A448A0A-764F-4475-A88C-40D7B7FBD14D}" srcOrd="7" destOrd="0" presId="urn:microsoft.com/office/officeart/2005/8/layout/list1"/>
    <dgm:cxn modelId="{FE7ABD91-23BA-4666-9417-3588841500D1}" type="presParOf" srcId="{C0FF1759-0192-493D-B427-76F1A493DCE0}" destId="{1DE9A1A7-1214-4E56-BDCC-8CC25F33CB77}" srcOrd="8" destOrd="0" presId="urn:microsoft.com/office/officeart/2005/8/layout/list1"/>
    <dgm:cxn modelId="{F80DBA08-1E4A-4FAF-981C-9BA5AE636568}" type="presParOf" srcId="{1DE9A1A7-1214-4E56-BDCC-8CC25F33CB77}" destId="{7EC6CD7E-DDB8-4976-9B9E-76A4592AA909}" srcOrd="0" destOrd="0" presId="urn:microsoft.com/office/officeart/2005/8/layout/list1"/>
    <dgm:cxn modelId="{A02C198A-FE7F-4713-B76F-CE1A207456CC}" type="presParOf" srcId="{1DE9A1A7-1214-4E56-BDCC-8CC25F33CB77}" destId="{C71816DC-A6DF-4B71-9C04-17615AA991AA}" srcOrd="1" destOrd="0" presId="urn:microsoft.com/office/officeart/2005/8/layout/list1"/>
    <dgm:cxn modelId="{933FA557-C866-48D2-B52D-5AAD5812B114}" type="presParOf" srcId="{C0FF1759-0192-493D-B427-76F1A493DCE0}" destId="{45A61983-A9DF-40BC-861B-169D8F2A5A38}" srcOrd="9" destOrd="0" presId="urn:microsoft.com/office/officeart/2005/8/layout/list1"/>
    <dgm:cxn modelId="{396D5CC5-CF6D-4CEC-A384-0A7E40E9B036}" type="presParOf" srcId="{C0FF1759-0192-493D-B427-76F1A493DCE0}" destId="{85031880-189F-4E9A-9159-E1A1778CC444}" srcOrd="10" destOrd="0" presId="urn:microsoft.com/office/officeart/2005/8/layout/list1"/>
    <dgm:cxn modelId="{EDE19FEA-F03D-4781-9632-FA6E0CDD7046}" type="presParOf" srcId="{C0FF1759-0192-493D-B427-76F1A493DCE0}" destId="{3A2BB65C-674A-4560-973D-171136BE23C9}" srcOrd="11" destOrd="0" presId="urn:microsoft.com/office/officeart/2005/8/layout/list1"/>
    <dgm:cxn modelId="{FF53B9F9-33AE-4D9E-B9A2-D402905B90C8}" type="presParOf" srcId="{C0FF1759-0192-493D-B427-76F1A493DCE0}" destId="{452C5D85-DDEB-48B8-A14B-8C67F43037D0}" srcOrd="12" destOrd="0" presId="urn:microsoft.com/office/officeart/2005/8/layout/list1"/>
    <dgm:cxn modelId="{F00E8C72-2374-435A-8F63-EE627F823F32}" type="presParOf" srcId="{452C5D85-DDEB-48B8-A14B-8C67F43037D0}" destId="{90167C6E-630F-4C28-9740-8993BE417808}" srcOrd="0" destOrd="0" presId="urn:microsoft.com/office/officeart/2005/8/layout/list1"/>
    <dgm:cxn modelId="{8A262774-2D1E-488B-9EFD-0934C2A1486B}" type="presParOf" srcId="{452C5D85-DDEB-48B8-A14B-8C67F43037D0}" destId="{B8EC7BC0-A522-4352-B426-D24E7D7FE13D}" srcOrd="1" destOrd="0" presId="urn:microsoft.com/office/officeart/2005/8/layout/list1"/>
    <dgm:cxn modelId="{0E11D9CA-10B0-4F14-92EE-A66B398BF638}" type="presParOf" srcId="{C0FF1759-0192-493D-B427-76F1A493DCE0}" destId="{593AAF31-4A01-4777-9067-3E3FA0E99162}" srcOrd="13" destOrd="0" presId="urn:microsoft.com/office/officeart/2005/8/layout/list1"/>
    <dgm:cxn modelId="{1A6FAB76-493A-41EA-97E7-EB92E0F6BCDE}" type="presParOf" srcId="{C0FF1759-0192-493D-B427-76F1A493DCE0}" destId="{7A276170-7D3D-484F-A5B5-9103C2DF252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9E814-A7E4-4E99-A105-7C6BB4F9D323}">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BFFD3-8034-4A32-86C9-40ADD5EFA4EC}">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628743-4A3C-4868-802E-8EBA42EC9FC0}">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Permission: </a:t>
          </a:r>
        </a:p>
      </dsp:txBody>
      <dsp:txXfrm>
        <a:off x="1642860" y="607"/>
        <a:ext cx="4985943" cy="1422390"/>
      </dsp:txXfrm>
    </dsp:sp>
    <dsp:sp modelId="{370063BE-A928-428F-AF7C-7EC217296773}">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D306A-00BF-4E08-8891-804A05F8D09C}">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8AD6A7-D65B-4585-BB7A-8E4E5C130B28}">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OHRP: the agreement of parent(s) or legal guardian(s) to the participation of their child or ward of the state in research. </a:t>
          </a:r>
        </a:p>
      </dsp:txBody>
      <dsp:txXfrm>
        <a:off x="1642860" y="1778595"/>
        <a:ext cx="4985943" cy="1422390"/>
      </dsp:txXfrm>
    </dsp:sp>
    <dsp:sp modelId="{F6555142-EBE7-442C-B524-A47798F6911D}">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88EDB-F6E1-4731-BF4E-7AAD617D6C60}">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1A16AC-16DA-4943-87B4-B3287BF34D36}">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FDA: the agreement of parent(s) or guardian to the participation of their child or ward in a clinical investigation.</a:t>
          </a:r>
        </a:p>
      </dsp:txBody>
      <dsp:txXfrm>
        <a:off x="1642860" y="3556583"/>
        <a:ext cx="4985943" cy="142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A23B1-493A-468A-BA80-F66413BF36F6}">
      <dsp:nvSpPr>
        <dsp:cNvPr id="0" name=""/>
        <dsp:cNvSpPr/>
      </dsp:nvSpPr>
      <dsp:spPr>
        <a:xfrm>
          <a:off x="1174" y="673057"/>
          <a:ext cx="4578945" cy="274736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45 CFR 46.402(e) and 21 CFR 50.3 </a:t>
          </a:r>
        </a:p>
      </dsp:txBody>
      <dsp:txXfrm>
        <a:off x="1174" y="673057"/>
        <a:ext cx="4578945" cy="2747367"/>
      </dsp:txXfrm>
    </dsp:sp>
    <dsp:sp modelId="{B83103DF-9494-465F-83DE-A53262B9B6F0}">
      <dsp:nvSpPr>
        <dsp:cNvPr id="0" name=""/>
        <dsp:cNvSpPr/>
      </dsp:nvSpPr>
      <dsp:spPr>
        <a:xfrm>
          <a:off x="5038013" y="673057"/>
          <a:ext cx="4578945" cy="2747367"/>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Guardian means an individual who is authorized under applicable State or local law to consent on behalf of a child to general medical care.</a:t>
          </a:r>
        </a:p>
      </dsp:txBody>
      <dsp:txXfrm>
        <a:off x="5038013" y="673057"/>
        <a:ext cx="4578945" cy="2747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EB345-D92F-4470-BA0D-DD32E59119F6}">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Arial" panose="020B0604020202020204" pitchFamily="34" charset="0"/>
              <a:cs typeface="Arial" panose="020B0604020202020204" pitchFamily="34" charset="0"/>
            </a:rPr>
            <a:t>Dementia or Alzheimer’s disease</a:t>
          </a:r>
        </a:p>
      </dsp:txBody>
      <dsp:txXfrm>
        <a:off x="0" y="93057"/>
        <a:ext cx="3005666" cy="1803399"/>
      </dsp:txXfrm>
    </dsp:sp>
    <dsp:sp modelId="{6F9CAC20-70C7-46EC-8965-F5853B1DE1DF}">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Arial" panose="020B0604020202020204" pitchFamily="34" charset="0"/>
              <a:cs typeface="Arial" panose="020B0604020202020204" pitchFamily="34" charset="0"/>
            </a:rPr>
            <a:t>Other intellectual disabilities such as mood disorders, schizophrenia, autism</a:t>
          </a:r>
        </a:p>
      </dsp:txBody>
      <dsp:txXfrm>
        <a:off x="3306233" y="93057"/>
        <a:ext cx="3005666" cy="1803399"/>
      </dsp:txXfrm>
    </dsp:sp>
    <dsp:sp modelId="{490777EC-2E8C-4209-BF9B-98687FEF8368}">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Arial" panose="020B0604020202020204" pitchFamily="34" charset="0"/>
              <a:cs typeface="Arial" panose="020B0604020202020204" pitchFamily="34" charset="0"/>
            </a:rPr>
            <a:t>Those who are temporarily unable to make decisions for themselves, such as medical conditions like trauma, care in the intensive care unit, or stroke</a:t>
          </a:r>
        </a:p>
      </dsp:txBody>
      <dsp:txXfrm>
        <a:off x="6612466" y="93057"/>
        <a:ext cx="3005666" cy="1803399"/>
      </dsp:txXfrm>
    </dsp:sp>
    <dsp:sp modelId="{E3AEF6D8-7EFC-42BB-BCA6-CB2F82A96AC2}">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Arial" panose="020B0604020202020204" pitchFamily="34" charset="0"/>
              <a:cs typeface="Arial" panose="020B0604020202020204" pitchFamily="34" charset="0"/>
            </a:rPr>
            <a:t>Substance abuse</a:t>
          </a:r>
        </a:p>
      </dsp:txBody>
      <dsp:txXfrm>
        <a:off x="1653116" y="2197024"/>
        <a:ext cx="3005666" cy="1803399"/>
      </dsp:txXfrm>
    </dsp:sp>
    <dsp:sp modelId="{FBF881C5-2F29-4210-8BDA-1B108C366BED}">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Arial" panose="020B0604020202020204" pitchFamily="34" charset="0"/>
              <a:cs typeface="Arial" panose="020B0604020202020204" pitchFamily="34" charset="0"/>
            </a:rPr>
            <a:t>Anorexia</a:t>
          </a:r>
        </a:p>
      </dsp:txBody>
      <dsp:txXfrm>
        <a:off x="4959349" y="2197024"/>
        <a:ext cx="3005666" cy="1803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2B2C5-9389-4C55-8D67-B3DC43DBB59C}">
      <dsp:nvSpPr>
        <dsp:cNvPr id="0" name=""/>
        <dsp:cNvSpPr/>
      </dsp:nvSpPr>
      <dsp:spPr>
        <a:xfrm>
          <a:off x="0" y="477390"/>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Neonate means a newborn.</a:t>
          </a:r>
        </a:p>
      </dsp:txBody>
      <dsp:txXfrm>
        <a:off x="59399" y="536789"/>
        <a:ext cx="6510006" cy="1098002"/>
      </dsp:txXfrm>
    </dsp:sp>
    <dsp:sp modelId="{BF921E07-AF0E-48F1-A30E-24C872AC81A4}">
      <dsp:nvSpPr>
        <dsp:cNvPr id="0" name=""/>
        <dsp:cNvSpPr/>
      </dsp:nvSpPr>
      <dsp:spPr>
        <a:xfrm>
          <a:off x="0" y="1881390"/>
          <a:ext cx="6628804" cy="1216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Viable, as it pertains to the neonate, means being able, after delivery, to survive (given the benefit of available medical therapy) to the point of independently maintaining heartbeat and respiration.</a:t>
          </a:r>
        </a:p>
      </dsp:txBody>
      <dsp:txXfrm>
        <a:off x="59399" y="1940789"/>
        <a:ext cx="6510006" cy="1098002"/>
      </dsp:txXfrm>
    </dsp:sp>
    <dsp:sp modelId="{B84A0154-3FC9-483E-AE85-06400304543A}">
      <dsp:nvSpPr>
        <dsp:cNvPr id="0" name=""/>
        <dsp:cNvSpPr/>
      </dsp:nvSpPr>
      <dsp:spPr>
        <a:xfrm>
          <a:off x="0" y="3285390"/>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Nonviable neonate means a neonate after delivery that, although living, is not viable.</a:t>
          </a:r>
        </a:p>
      </dsp:txBody>
      <dsp:txXfrm>
        <a:off x="59399" y="3344789"/>
        <a:ext cx="6510006"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1384-08C3-43B2-8D6B-27253AF21B19}">
      <dsp:nvSpPr>
        <dsp:cNvPr id="0" name=""/>
        <dsp:cNvSpPr/>
      </dsp:nvSpPr>
      <dsp:spPr>
        <a:xfrm>
          <a:off x="0" y="25950"/>
          <a:ext cx="6628804"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45 CFR 46.404 and 21 CFR 50.51-- </a:t>
          </a:r>
          <a:r>
            <a:rPr lang="en-US" sz="1600" b="1" i="0" kern="1200" dirty="0">
              <a:solidFill>
                <a:schemeClr val="bg1"/>
              </a:solidFill>
              <a:latin typeface="Arial" panose="020B0604020202020204" pitchFamily="34" charset="0"/>
              <a:cs typeface="Arial" panose="020B0604020202020204" pitchFamily="34" charset="0"/>
            </a:rPr>
            <a:t>Research</a:t>
          </a:r>
          <a:r>
            <a:rPr lang="en-US" sz="1600" b="1" i="0" kern="1200" dirty="0">
              <a:solidFill>
                <a:schemeClr val="tx1"/>
              </a:solidFill>
              <a:latin typeface="Arial" panose="020B0604020202020204" pitchFamily="34" charset="0"/>
              <a:cs typeface="Arial" panose="020B0604020202020204" pitchFamily="34" charset="0"/>
            </a:rPr>
            <a:t> not involving greater than minimal risk.</a:t>
          </a:r>
        </a:p>
      </dsp:txBody>
      <dsp:txXfrm>
        <a:off x="53916" y="79866"/>
        <a:ext cx="6520972" cy="996648"/>
      </dsp:txXfrm>
    </dsp:sp>
    <dsp:sp modelId="{544EB3B5-9853-4C22-A92C-9B748A4AFF16}">
      <dsp:nvSpPr>
        <dsp:cNvPr id="0" name=""/>
        <dsp:cNvSpPr/>
      </dsp:nvSpPr>
      <dsp:spPr>
        <a:xfrm>
          <a:off x="0" y="1300350"/>
          <a:ext cx="6628804" cy="110448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45 CFR 46.405 and 21 CFR 50.52---Research involving </a:t>
          </a:r>
          <a:r>
            <a:rPr lang="en-US" sz="1600" b="1" i="0" kern="1200" dirty="0">
              <a:solidFill>
                <a:schemeClr val="tx1"/>
              </a:solidFill>
              <a:latin typeface="Arial" panose="020B0604020202020204" pitchFamily="34" charset="0"/>
              <a:cs typeface="Arial" panose="020B0604020202020204" pitchFamily="34" charset="0"/>
            </a:rPr>
            <a:t>greater than minimal risk but presenting the prospect of direct benefit </a:t>
          </a:r>
          <a:r>
            <a:rPr lang="en-US" sz="1600" b="1" i="0" kern="1200" dirty="0">
              <a:latin typeface="Arial" panose="020B0604020202020204" pitchFamily="34" charset="0"/>
              <a:cs typeface="Arial" panose="020B0604020202020204" pitchFamily="34" charset="0"/>
            </a:rPr>
            <a:t>to the individual subjects</a:t>
          </a:r>
          <a:r>
            <a:rPr lang="en-US" sz="1400" b="1" i="0" kern="1200" dirty="0">
              <a:latin typeface="Arial" panose="020B0604020202020204" pitchFamily="34" charset="0"/>
              <a:cs typeface="Arial" panose="020B0604020202020204" pitchFamily="34" charset="0"/>
            </a:rPr>
            <a:t>.</a:t>
          </a:r>
        </a:p>
      </dsp:txBody>
      <dsp:txXfrm>
        <a:off x="53916" y="1354266"/>
        <a:ext cx="6520972" cy="996648"/>
      </dsp:txXfrm>
    </dsp:sp>
    <dsp:sp modelId="{40CF5A18-307D-46AA-B076-5BBBA103C2A0}">
      <dsp:nvSpPr>
        <dsp:cNvPr id="0" name=""/>
        <dsp:cNvSpPr/>
      </dsp:nvSpPr>
      <dsp:spPr>
        <a:xfrm>
          <a:off x="0" y="2574750"/>
          <a:ext cx="6628804" cy="110448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45 CFR 46.406 and 21 CFR 50.53--- Research involving </a:t>
          </a:r>
          <a:r>
            <a:rPr lang="en-US" sz="1600" b="1" i="0" kern="1200" dirty="0">
              <a:solidFill>
                <a:schemeClr val="tx1"/>
              </a:solidFill>
              <a:latin typeface="Arial" panose="020B0604020202020204" pitchFamily="34" charset="0"/>
              <a:cs typeface="Arial" panose="020B0604020202020204" pitchFamily="34" charset="0"/>
            </a:rPr>
            <a:t>greater than minimal risk and no prospect of direct benefit </a:t>
          </a:r>
          <a:r>
            <a:rPr lang="en-US" sz="1600" b="1" i="0" kern="1200" dirty="0">
              <a:latin typeface="Arial" panose="020B0604020202020204" pitchFamily="34" charset="0"/>
              <a:cs typeface="Arial" panose="020B0604020202020204" pitchFamily="34" charset="0"/>
            </a:rPr>
            <a:t>to individual subjects, but likely to yield generalizable knowledge about the subject's disorder or condition.</a:t>
          </a:r>
        </a:p>
      </dsp:txBody>
      <dsp:txXfrm>
        <a:off x="53916" y="2628666"/>
        <a:ext cx="6520972" cy="996648"/>
      </dsp:txXfrm>
    </dsp:sp>
    <dsp:sp modelId="{1272D9A4-DED2-4FE7-8271-754A6D676980}">
      <dsp:nvSpPr>
        <dsp:cNvPr id="0" name=""/>
        <dsp:cNvSpPr/>
      </dsp:nvSpPr>
      <dsp:spPr>
        <a:xfrm>
          <a:off x="0" y="3849150"/>
          <a:ext cx="6628804" cy="11044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45 CFR 46.407 and 21 CFR 50.54 </a:t>
          </a:r>
          <a:r>
            <a:rPr lang="en-US" sz="1600" b="1" i="0" kern="1200" dirty="0">
              <a:solidFill>
                <a:schemeClr val="tx1"/>
              </a:solidFill>
              <a:latin typeface="Arial" panose="020B0604020202020204" pitchFamily="34" charset="0"/>
              <a:cs typeface="Arial" panose="020B0604020202020204" pitchFamily="34" charset="0"/>
            </a:rPr>
            <a:t>Research not otherwise approvable which presents an opportunity to understand, prevent, or alleviate a serious problem </a:t>
          </a:r>
          <a:r>
            <a:rPr lang="en-US" sz="1600" b="1" i="0" kern="1200" dirty="0">
              <a:latin typeface="Arial" panose="020B0604020202020204" pitchFamily="34" charset="0"/>
              <a:cs typeface="Arial" panose="020B0604020202020204" pitchFamily="34" charset="0"/>
            </a:rPr>
            <a:t>affecting the health or welfare of children.</a:t>
          </a:r>
        </a:p>
      </dsp:txBody>
      <dsp:txXfrm>
        <a:off x="53916" y="3903066"/>
        <a:ext cx="6520972"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30D82-5072-428D-8DC9-EC79578E93FD}">
      <dsp:nvSpPr>
        <dsp:cNvPr id="0" name=""/>
        <dsp:cNvSpPr/>
      </dsp:nvSpPr>
      <dsp:spPr>
        <a:xfrm>
          <a:off x="0" y="213088"/>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45 CFR 46.404 and 21 CFR 50.51:  Research not involving greater than minimal risk.</a:t>
          </a:r>
        </a:p>
      </dsp:txBody>
      <dsp:txXfrm>
        <a:off x="59399" y="272487"/>
        <a:ext cx="8477870" cy="1098002"/>
      </dsp:txXfrm>
    </dsp:sp>
    <dsp:sp modelId="{F3F0F8BB-BD87-4E33-B455-75586938E5AF}">
      <dsp:nvSpPr>
        <dsp:cNvPr id="0" name=""/>
        <dsp:cNvSpPr/>
      </dsp:nvSpPr>
      <dsp:spPr>
        <a:xfrm>
          <a:off x="0" y="1617088"/>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45 CFR 46.405 and 21 CFR 50.52:  Research involving greater than minimal risk but presenting the prospect of direct benefit to the individual subjects.</a:t>
          </a:r>
        </a:p>
      </dsp:txBody>
      <dsp:txXfrm>
        <a:off x="59399" y="1676487"/>
        <a:ext cx="8477870" cy="1098002"/>
      </dsp:txXfrm>
    </dsp:sp>
    <dsp:sp modelId="{F37B6809-75DA-4FB8-BED8-0FA41664DF1E}">
      <dsp:nvSpPr>
        <dsp:cNvPr id="0" name=""/>
        <dsp:cNvSpPr/>
      </dsp:nvSpPr>
      <dsp:spPr>
        <a:xfrm>
          <a:off x="0" y="3021088"/>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 permission of one parent is sufficient for participation in the research.</a:t>
          </a:r>
        </a:p>
      </dsp:txBody>
      <dsp:txXfrm>
        <a:off x="59399" y="3080487"/>
        <a:ext cx="8477870"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4F0A7-2AE8-4BB0-93CF-DD2D9AA45B0E}">
      <dsp:nvSpPr>
        <dsp:cNvPr id="0" name=""/>
        <dsp:cNvSpPr/>
      </dsp:nvSpPr>
      <dsp:spPr>
        <a:xfrm>
          <a:off x="0" y="213088"/>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45 CFR 46.406 and 21 CFR 50.53 Research involving greater than minimal risk and no prospect of direct benefit to individual subjects, but likely to yield generalizable knowledge about the subject's disorder or condition.</a:t>
          </a:r>
        </a:p>
      </dsp:txBody>
      <dsp:txXfrm>
        <a:off x="59399" y="272487"/>
        <a:ext cx="8477870" cy="1098002"/>
      </dsp:txXfrm>
    </dsp:sp>
    <dsp:sp modelId="{C7059CB8-7E07-47CF-842A-45569D56F9D9}">
      <dsp:nvSpPr>
        <dsp:cNvPr id="0" name=""/>
        <dsp:cNvSpPr/>
      </dsp:nvSpPr>
      <dsp:spPr>
        <a:xfrm>
          <a:off x="0" y="1617088"/>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45 CFR 46.407 and 21 CFR 50.54 Research not otherwise approvable which presents an opportunity to understand, prevent, or alleviate a serious problem affecting the health or welfare of children.</a:t>
          </a:r>
        </a:p>
      </dsp:txBody>
      <dsp:txXfrm>
        <a:off x="59399" y="1676487"/>
        <a:ext cx="8477870" cy="1098002"/>
      </dsp:txXfrm>
    </dsp:sp>
    <dsp:sp modelId="{3BC02800-C0D4-4006-88B5-A48B437CB29B}">
      <dsp:nvSpPr>
        <dsp:cNvPr id="0" name=""/>
        <dsp:cNvSpPr/>
      </dsp:nvSpPr>
      <dsp:spPr>
        <a:xfrm>
          <a:off x="0" y="3098782"/>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Both parents must give their permission unless one parent is deceased, unknown, incompetent, or not reasonably available, or when only one parent has legal responsibility for the care and custody of the child.</a:t>
          </a:r>
        </a:p>
      </dsp:txBody>
      <dsp:txXfrm>
        <a:off x="59399" y="3158181"/>
        <a:ext cx="8477870"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0A875-3BDF-4BB2-A9AC-50B01A012B86}">
      <dsp:nvSpPr>
        <dsp:cNvPr id="0" name=""/>
        <dsp:cNvSpPr/>
      </dsp:nvSpPr>
      <dsp:spPr>
        <a:xfrm>
          <a:off x="0" y="438510"/>
          <a:ext cx="6628804" cy="7056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DAD555-46F5-42DF-8FF9-2D67B4A291EE}">
      <dsp:nvSpPr>
        <dsp:cNvPr id="0" name=""/>
        <dsp:cNvSpPr/>
      </dsp:nvSpPr>
      <dsp:spPr>
        <a:xfrm>
          <a:off x="331440" y="25230"/>
          <a:ext cx="4640162" cy="8265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Level of risk evaluated</a:t>
          </a:r>
        </a:p>
      </dsp:txBody>
      <dsp:txXfrm>
        <a:off x="371789" y="65579"/>
        <a:ext cx="4559464" cy="745862"/>
      </dsp:txXfrm>
    </dsp:sp>
    <dsp:sp modelId="{3AAD1A73-ECC8-45EB-8A95-4B2C763F8C74}">
      <dsp:nvSpPr>
        <dsp:cNvPr id="0" name=""/>
        <dsp:cNvSpPr/>
      </dsp:nvSpPr>
      <dsp:spPr>
        <a:xfrm>
          <a:off x="0" y="1708590"/>
          <a:ext cx="6628804" cy="705600"/>
        </a:xfrm>
        <a:prstGeom prst="rect">
          <a:avLst/>
        </a:prstGeom>
        <a:solidFill>
          <a:schemeClr val="lt1">
            <a:alpha val="90000"/>
            <a:hueOff val="0"/>
            <a:satOff val="0"/>
            <a:lumOff val="0"/>
            <a:alphaOff val="0"/>
          </a:schemeClr>
        </a:solidFill>
        <a:ln w="12700" cap="rnd" cmpd="sng" algn="ctr">
          <a:solidFill>
            <a:schemeClr val="accent2">
              <a:hueOff val="-988095"/>
              <a:satOff val="4733"/>
              <a:lumOff val="4379"/>
              <a:alphaOff val="0"/>
            </a:schemeClr>
          </a:solidFill>
          <a:prstDash val="solid"/>
        </a:ln>
        <a:effectLst/>
      </dsp:spPr>
      <dsp:style>
        <a:lnRef idx="1">
          <a:scrgbClr r="0" g="0" b="0"/>
        </a:lnRef>
        <a:fillRef idx="1">
          <a:scrgbClr r="0" g="0" b="0"/>
        </a:fillRef>
        <a:effectRef idx="0">
          <a:scrgbClr r="0" g="0" b="0"/>
        </a:effectRef>
        <a:fontRef idx="minor"/>
      </dsp:style>
    </dsp:sp>
    <dsp:sp modelId="{2B3A59E6-0852-44EE-ABD0-D13C095F7CF7}">
      <dsp:nvSpPr>
        <dsp:cNvPr id="0" name=""/>
        <dsp:cNvSpPr/>
      </dsp:nvSpPr>
      <dsp:spPr>
        <a:xfrm>
          <a:off x="331440" y="1295310"/>
          <a:ext cx="4640162" cy="82656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Prospect of direct taken into consideration</a:t>
          </a:r>
        </a:p>
      </dsp:txBody>
      <dsp:txXfrm>
        <a:off x="371789" y="1335659"/>
        <a:ext cx="4559464" cy="745862"/>
      </dsp:txXfrm>
    </dsp:sp>
    <dsp:sp modelId="{85031880-189F-4E9A-9159-E1A1778CC444}">
      <dsp:nvSpPr>
        <dsp:cNvPr id="0" name=""/>
        <dsp:cNvSpPr/>
      </dsp:nvSpPr>
      <dsp:spPr>
        <a:xfrm>
          <a:off x="0" y="2978670"/>
          <a:ext cx="6628804" cy="705600"/>
        </a:xfrm>
        <a:prstGeom prst="rect">
          <a:avLst/>
        </a:prstGeom>
        <a:solidFill>
          <a:schemeClr val="lt1">
            <a:alpha val="90000"/>
            <a:hueOff val="0"/>
            <a:satOff val="0"/>
            <a:lumOff val="0"/>
            <a:alphaOff val="0"/>
          </a:schemeClr>
        </a:solidFill>
        <a:ln w="12700" cap="rnd" cmpd="sng" algn="ctr">
          <a:solidFill>
            <a:schemeClr val="accent2">
              <a:hueOff val="-1976191"/>
              <a:satOff val="9467"/>
              <a:lumOff val="8758"/>
              <a:alphaOff val="0"/>
            </a:schemeClr>
          </a:solidFill>
          <a:prstDash val="solid"/>
        </a:ln>
        <a:effectLst/>
      </dsp:spPr>
      <dsp:style>
        <a:lnRef idx="1">
          <a:scrgbClr r="0" g="0" b="0"/>
        </a:lnRef>
        <a:fillRef idx="1">
          <a:scrgbClr r="0" g="0" b="0"/>
        </a:fillRef>
        <a:effectRef idx="0">
          <a:scrgbClr r="0" g="0" b="0"/>
        </a:effectRef>
        <a:fontRef idx="minor"/>
      </dsp:style>
    </dsp:sp>
    <dsp:sp modelId="{C71816DC-A6DF-4B71-9C04-17615AA991AA}">
      <dsp:nvSpPr>
        <dsp:cNvPr id="0" name=""/>
        <dsp:cNvSpPr/>
      </dsp:nvSpPr>
      <dsp:spPr>
        <a:xfrm>
          <a:off x="331440" y="2565390"/>
          <a:ext cx="4640162" cy="82656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Assent</a:t>
          </a:r>
        </a:p>
      </dsp:txBody>
      <dsp:txXfrm>
        <a:off x="371789" y="2605739"/>
        <a:ext cx="4559464" cy="745862"/>
      </dsp:txXfrm>
    </dsp:sp>
    <dsp:sp modelId="{7A276170-7D3D-484F-A5B5-9103C2DF2526}">
      <dsp:nvSpPr>
        <dsp:cNvPr id="0" name=""/>
        <dsp:cNvSpPr/>
      </dsp:nvSpPr>
      <dsp:spPr>
        <a:xfrm>
          <a:off x="0" y="4248750"/>
          <a:ext cx="6628804" cy="705600"/>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sp>
    <dsp:sp modelId="{B8EC7BC0-A522-4352-B426-D24E7D7FE13D}">
      <dsp:nvSpPr>
        <dsp:cNvPr id="0" name=""/>
        <dsp:cNvSpPr/>
      </dsp:nvSpPr>
      <dsp:spPr>
        <a:xfrm>
          <a:off x="331440" y="3835470"/>
          <a:ext cx="4640162" cy="82656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Permission</a:t>
          </a:r>
        </a:p>
      </dsp:txBody>
      <dsp:txXfrm>
        <a:off x="371789" y="3875819"/>
        <a:ext cx="4559464" cy="745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4:33:55.79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18:14.841"/>
    </inkml:context>
    <inkml:brush xml:id="br0">
      <inkml:brushProperty name="width" value="0.2" units="cm"/>
      <inkml:brushProperty name="height" value="0.2" units="cm"/>
      <inkml:brushProperty name="color" value="#E71224"/>
    </inkml:brush>
  </inkml:definitions>
  <inkml:trace contextRef="#ctx0" brushRef="#br0">4087 678 24575,'-22'-20'0,"-1"2"0,-40-24 0,34 23 0,-38-31 0,26 17 0,0 2 0,-2 2 0,-78-39 0,-147-51 0,265 118 0,-136-50 0,-1 6 0,-3 6 0,-1 6 0,-263-24 0,-594 35 0,788 27 0,2 10 0,-272 55 0,448-63 0,0 2 0,0 1 0,1 2 0,0 1 0,1 2 0,-54 33 0,73-38 0,0 0 0,1 1 0,0 0 0,1 1 0,0 1 0,1 0 0,1 1 0,0 0 0,1 0 0,0 1 0,1 0 0,1 1 0,0-1 0,1 1 0,1 1 0,-5 20 0,1 21 0,1 0 0,4 0 0,5 117 0,45 174 0,-11-185 0,8-1 0,7-3 0,6-1 0,8-4 0,6-2 0,163 260 0,-179-331 0,124 144 0,-142-188 0,1-1 0,2-2 0,1-2 0,2-1 0,61 35 0,-71-51 0,1-1 0,0-1 0,0-2 0,1-2 0,57 11 0,190 7 0,16-20-243,82-16-728,90-30 216,626-130-1824,-753 91 2437,390-144 1,-312 49-1071,-310 118 1011,121-81-1,-166 91 47,-2-2 0,112-110 0,-141 120 175,-1-1 0,-2-2 1,-2-1-1,-1-1 0,36-75 0,-48 80 150,-2 0 0,-1-1-1,-2-1 1,-2 1 0,-1-2-1,-2 1 1,2-79-1,-9 78-30,-1 1-1,-2-1 0,-2 1 0,-1 0 0,-3 0 0,0 1 1,-3 1-1,-21-46 0,11 36 166,-2 2 0,-2 1 0,-2 1 0,-2 1 0,-64-65 0,39 53-41,-2 3-1,-3 3 1,-1 2 0,-3 3 0,-1 3 0,-2 2 0,-1 4-1,-102-34 1,109 48-178,-1 4 1,-1 1-1,-82-5 0,-184 5-1599,314 13 1322,-183-1-6634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4:33:56.57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02:34.709"/>
    </inkml:context>
    <inkml:brush xml:id="br0">
      <inkml:brushProperty name="width" value="0.2" units="cm"/>
      <inkml:brushProperty name="height" value="0.2" units="cm"/>
      <inkml:brushProperty name="color" value="#E71224"/>
    </inkml:brush>
  </inkml:definitions>
  <inkml:trace contextRef="#ctx0" brushRef="#br0">10706 266 24575,'-1273'-39'0,"412"-35"-657,-739-40 669,1398 109-12,-1454-29 0,5 95 0,221 106 0,1158-119 323,-390 122-1,566-139-322,1 4 0,1 4 0,2 4 0,2 4 0,3 4 0,-141 107 0,188-125 0,2 1 0,1 1 0,1 2 0,3 2 0,-53 78 0,79-106 0,1 0 0,0 0 0,1 1 0,0 0 0,1 0 0,1 0 0,-1 0 0,2 0 0,0 1 0,1 0 0,0-1 0,0 1 0,2 0 0,-1-1 0,2 1 0,-1-1 0,2 1 0,0-1 0,0 0 0,1 0 0,1 0 0,0 0 0,0-1 0,2 0 0,-1 0 0,1 0 0,0-1 0,1 0 0,1-1 0,-1 1 0,2-2 0,-1 1 0,14 8 0,19 13 0,1-3 0,1-1 0,2-3 0,84 32 0,203 46 0,-25-27-406,435 46-1,324-30-79,-1057-89 499,1948 99-345,-901-22-166,-388-20-14,2012 107-1597,-127-104 1783,-1979-54-680,4258 4-2113,-3050-78 3120,-5-50-1,-323 19-165,285-43-747,-28-149 3078,-1512 241 997,336-130 1,-518 172-2952,0-1-1,-1-1 1,0-1 0,17-12 0,-31 19-170,0 1-1,0-1 1,0 0 0,0 0-1,-1 0 1,1 0 0,-1 0 0,0-1-1,0 1 1,0-1 0,2-5-1,-3 7-30,-1-1-1,0 1 0,1-1 0,-1 1 0,0 0 0,0-1 0,0 1 0,0-1 0,-1 1 0,1-1 0,-1 1 0,0 0 1,1-1-1,-1 1 0,0 0 0,0-1 0,-1 1 0,1 0 0,0 0 0,-3-2 0,-3-5-10,-1 0 0,0 1 0,0 1 0,-1-1 0,0 1 0,-1 1 0,0 0 0,0 0 0,0 1 0,-15-6 0,-18-5 0,-59-13 0,84 25 0,-420-83-284,-17 27-326,209 30 274,-1559-187-2211,-21 101 2409,-172 117-710,922 6-563,-706-29 1146,1662 18 267,-1738-60-8,7 34 57,271-12 2024,1487 36-1971,-435-45 1938,481 44-8062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03:11.696"/>
    </inkml:context>
    <inkml:brush xml:id="br0">
      <inkml:brushProperty name="width" value="0.2" units="cm"/>
      <inkml:brushProperty name="height" value="0.2" units="cm"/>
      <inkml:brushProperty name="color" value="#E71224"/>
    </inkml:brush>
  </inkml:definitions>
  <inkml:trace contextRef="#ctx0" brushRef="#br0">14903 0 24575,'-12727'0'0,"12230"9"0,-821 120 0,1267-119 0,-61 17 0,90-20 0,1 1 0,0 0 0,1 2 0,0 0 0,-25 18 0,40-24 0,0 1 0,1 0 0,0 0 0,0 0 0,1 0 0,-1 0 0,1 1 0,0 0 0,1 0 0,-1 0 0,1 0 0,0 0 0,1 0 0,0 0 0,-1 0 0,2 1 0,-1-1 0,1 11 0,0-6 0,1 1 0,-1-1 0,2 0 0,0 1 0,0-1 0,1 0 0,0-1 0,1 1 0,9 19 0,0-12 0,0 0 0,1-1 0,1-1 0,0 0 0,2-1 0,-1 0 0,2-2 0,0 0 0,0-1 0,1 0 0,24 9 0,33 12 0,129 39 0,-178-64 0,410 97 16,12-35-216,-439-69 188,1255 133-1639,9-56 295,799 1 1356,-1355-56 0,980 7-930,-1-30-518,-827-3 1160,2196-22-2256,-2005 13 2039,1004-60-671,-26-155 1529,-1072 23 3504,-965 203-3844,193-64 1757,-171 55-1225,-1-1 0,0-1 0,0-1 0,-2 0 0,35-29 0,-54 40-508,0 1 0,1-1 0,-1 0 1,0 0-1,0 0 0,-1-1 0,1 1 1,0 0-1,-1-1 0,1 1 0,-1-1 1,0 1-1,0-1 0,0 0 0,0 1 1,0-1-1,-1 0 0,1 0 0,-1 1 1,1-4-1,-2 3-30,0 0 0,0 0 0,0 1 1,0-1-1,0 1 0,0-1 0,-1 1 0,1-1 1,-1 1-1,1 0 0,-1 0 0,0 0 0,0 0 1,0 0-1,0 0 0,-5-3 0,-10-5-21,0 1-1,-1 0 0,0 2 1,-35-11-1,-143-34-90,-334-44 0,468 86-12,-1226-127-2269,-11 64 489,-1878 24 2116,2822 66 1639,278-8-7516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07:37.060"/>
    </inkml:context>
    <inkml:brush xml:id="br0">
      <inkml:brushProperty name="width" value="0.2" units="cm"/>
      <inkml:brushProperty name="height" value="0.2" units="cm"/>
      <inkml:brushProperty name="color" value="#E71224"/>
    </inkml:brush>
  </inkml:definitions>
  <inkml:trace contextRef="#ctx0" brushRef="#br0">7874 1 24575,'-507'40'0,"237"8"0,156-24 0,-170 13 0,84-31 0,-78 5 0,194-4 0,-655 56 0,-128-38 0,345-24 0,-52 58 0,202-14 0,-660 61 0,894-94 0,-317 35 0,-196 36 0,340-30 0,287-46 0,0 2 0,1 0 0,0 2 0,1 0 0,-25 17 0,-23 12 0,-122 61 0,188-99 0,1-1 0,0 0 0,1 1 0,-1 0 0,0 0 0,0 0 0,1 0 0,-1 0 0,1 0 0,0 1 0,-1-1 0,1 1 0,0-1 0,0 1 0,1 0 0,-1 0 0,1 0 0,-1 0 0,1 0 0,0 0 0,0 0 0,0 0 0,1 1 0,-1-1 0,1 0 0,0 1 0,0-1 0,0 0 0,0 1 0,0-1 0,1 0 0,-1 0 0,1 1 0,0-1 0,0 0 0,1 0 0,-1 0 0,0 0 0,1 0 0,2 4 0,6 8 0,1 0 0,0-1 0,1 0 0,1 0 0,0-2 0,18 14 0,13 7 0,2-1 0,1-3 0,2-2 0,0-2 0,2-3 0,58 19 0,329 75 0,468 24-691,13-81 423,474-43 268,-169-6 0,-716 5-917,1486 29 91,-1843-44 808,2408-8-1986,-1236-62 1180,0-48-418,-731 63 1041,-250 24 65,1333-141-298,-1628 166 554,307-44 1076,-17-26 1212,-318 70-2054,0 0 0,-1-1 0,0-1 0,17-10 0,-31 16-277,-1-1 0,1 1 0,-1-1 1,0 0-1,0 0 0,0 0 1,0 0-1,0-1 0,-1 1 1,4-7-1,-5 8-41,0 0 0,0 0 0,0-1 0,-1 1 0,1 0 0,-1-1 0,0 1 0,0-1 0,0 1 0,0 0 0,0-1 0,0 1 0,-1-1 1,1 1-1,-1 0 0,0-1 0,1 1 0,-1 0 0,0 0 0,-2-3 0,-1-2 9,0 0-1,-1 1 1,0 0 0,0 0 0,-1 0-1,0 0 1,0 1 0,-11-8 0,-67-35 12,-15 3-51,-203-62 0,-126-4-129,387 101 85,-503-110-770,-4 24 1,-939-41 0,203 114 807,178 6 0,6-40 0,615 13 82,-293-22-396,-6 42 933,510 29 146,239-4-7537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08:55.973"/>
    </inkml:context>
    <inkml:brush xml:id="br0">
      <inkml:brushProperty name="width" value="0.2" units="cm"/>
      <inkml:brushProperty name="height" value="0.2" units="cm"/>
      <inkml:brushProperty name="color" value="#E71224"/>
    </inkml:brush>
  </inkml:definitions>
  <inkml:trace contextRef="#ctx0" brushRef="#br0">6136 302 24575,'-34'-2'0,"1"-1"0,-42-10 0,-43-4 0,25 12 0,-261-24 0,-899-54 0,158 41 0,325-8 0,97 5 0,-3 32 0,611 15 0,-1 3 0,1 2 0,0 4 0,1 2 0,0 3 0,1 3 0,1 2 0,1 3 0,2 3 0,-87 52 0,131-69 0,0 1 0,0 0 0,2 1 0,-1 1 0,1 0 0,1 0 0,1 2 0,0-1 0,0 1 0,-14 31 0,20-35 0,1-1 0,0 1 0,1 0 0,0 0 0,0 1 0,2-1 0,-1 0 0,1 1 0,1 0 0,0-1 0,1 1 0,0-1 0,1 0 0,0 1 0,0-1 0,1 0 0,1 0 0,7 16 0,-2-11 0,1 1 0,0-1 0,1-1 0,0 0 0,2 0 0,25 23 0,100 69 0,-25-32 10,176 86-1,146 35-258,-27-37-1491,620 154 0,460-34-1051,-841-205 2653,1018-13-1,-893-119-1188,-591 31 1332,-1-7 0,201-68 0,-288 72 286,102-49 0,-172 68 57,0-1-1,0-1 1,-1-1-1,-1 0 1,-1-2-1,0-1 1,-1 0-1,-1-2 0,23-28 1,-35 39-262,-1-1 1,0-1-1,0 1 0,0-1 1,-1 0-1,-1 0 0,0 0 1,0 0-1,-1-1 1,0 1-1,0-19 0,-2 13 82,-1 0 0,0 0-1,-2 0 1,0 1 0,0-1-1,-2 0 1,-5-14 0,-9-11 163,-1 1 0,-2 1 0,-2 1 0,-41-52 0,37 54-331,0 1 0,-3 2 0,-1 0 0,-1 2 0,-1 2 0,-2 1 0,-1 2 0,-1 1 0,-55-26 0,-5 9-85,0 6-1,-160-38 1,-221-15-391,-235 17-1850,379 52-2807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15:34.786"/>
    </inkml:context>
    <inkml:brush xml:id="br0">
      <inkml:brushProperty name="width" value="0.2" units="cm"/>
      <inkml:brushProperty name="height" value="0.2" units="cm"/>
      <inkml:brushProperty name="color" value="#E71224"/>
    </inkml:brush>
  </inkml:definitions>
  <inkml:trace contextRef="#ctx0" brushRef="#br0">13792 413 24575,'-29'-2'0,"1"-1"0,0-1 0,-39-11 0,-22-4 0,-489-82 0,-545-70 0,478 141 0,-3 33 0,39 1 0,-432-41 0,5 1 0,-681 34-421,848 4 270,-267 66 151,719-27 0,-178 23 0,271-7 195,59-9 87,-115 18-234,-659 204-1,859-211-47,-516 199 0,671-246 0,-1 1 0,2 1 0,0 1 0,-40 33 0,56-41 0,0 1 0,1-1 0,0 2 0,0-1 0,1 1 0,0 0 0,0 0 0,1 0 0,1 1 0,-1 0 0,2 0 0,-1 0 0,1 0 0,1 0 0,-2 18 0,1 1 0,2 0 0,0 1 0,3-1 0,8 55 0,-7-70 0,1-1 0,0 1 0,1-1 0,0 0 0,1 0 0,1-1 0,0 1 0,0-2 0,1 1 0,1-1 0,0 0 0,14 12 0,1-2 0,2-1 0,0-1 0,1-2 0,1-1 0,0-1 0,2-1 0,38 13 0,4-5 0,1-2 0,82 10 0,244 8 11,12-31-103,-320-7 11,2316-1-675,-876-3 511,543 34-125,1694 54-1800,-322-86 643,-1909-34 1527,-409 4 0,763 21-1092,28 0 1122,-1532 5-32,1135-25 7,-8-43 6,-486-61 101,-774 80 2280,480-171 1,-493 120-1068,-235 103-1321,0 0 1,0 0-1,0-1 1,-1 0-1,0 0 0,1 0 1,-1-1-1,-1 0 0,1 1 1,-1-2-1,0 1 1,4-7-1,-6 10-4,-1-1 0,0 0 0,0 0 0,-1 0 0,1 0 0,-1 0 0,1 0 0,-1 0 0,0 0 0,0 0 0,0 0 0,-1 0 0,1 0 0,-1 0 0,1 0 0,-1 0 0,0 1 0,0-1 0,0 0 0,-1 0 0,1 1-1,-1-1 1,1 0 0,-1 1 0,0 0 0,0-1 0,0 1 0,0 0 0,-3-2 0,-13-11 0,0 2 0,0 0 0,-1 1 0,-1 1 0,0 1 0,-31-11 0,-339-113 14,-21 29-122,294 77-28,-1291-254-614,-32 149 347,511 131 403,-1070 136 0,307-1-117,510-127-531,-294 10 686,1298-8 49,-1483 38 934,1373-48-1389,252 2-6453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15:42.571"/>
    </inkml:context>
    <inkml:brush xml:id="br0">
      <inkml:brushProperty name="width" value="0.2" units="cm"/>
      <inkml:brushProperty name="height" value="0.2" units="cm"/>
      <inkml:brushProperty name="color" value="#E71224"/>
    </inkml:brush>
  </inkml:definitions>
  <inkml:trace contextRef="#ctx0" brushRef="#br0">15213 860 24575,'-4'-7'0,"-2"0"0,1 1 0,-1-1 0,0 1 0,0 1 0,0-1 0,-1 1 0,0 0 0,-12-7 0,8 5 0,-27-16 0,-2 1 0,-70-28 0,-93-22 0,159 58 0,-326-98-184,-553-93 0,-404 41-185,-368 81 45,-7 75-285,-67-2 262,-1824-14-171,3247 24 454,-1513 87-52,1403-38 1054,324-28-372,-181 54 0,305-73-476,-15 5 50,0 0 0,0 2 0,-24 13 0,41-19-141,1 0 1,0 0 0,0 1 0,0-1-1,0 1 1,1 1 0,0-1 0,-1 0-1,1 1 1,1 0 0,-1 0 0,1 0-1,0 1 1,0-1 0,0 1 0,1-1 0,-3 11-1,0 16 1,2 1 0,0 0 0,3-1 0,0 1 0,2 0 0,2 0 0,1-1 0,15 54 0,-10-58 0,1-1 0,1 0 0,2-1 0,0 0 0,2-1 0,0-1 0,2 0 0,1-2 0,37 37 0,-19-26 0,1-2 0,2-2 0,0-1 0,2-2 0,50 23 0,-18-16 0,1-4 0,132 32 0,173 15 0,1459 150-1320,16-118-506,-1269-79 1657,559 38 169,1069 40 0,-1881-100 0,3472 61 0,-2941-96-612,-710 10 459,-2-6 0,0-6 0,225-77 0,-116 5 635,-203 75 274,-1-2-1,68-46 0,-110 64-640,-1-1-1,0 0 0,0 0 1,-1-1-1,-1-1 0,0-1 1,-1 1-1,-1-2 0,9-16 1,-3-2 47,-1-1-1,-2 0 1,12-48 0,12-16-162,-27 76 0,-1 0 0,-1-1 0,8-35 0,-16 55 0,1 0 0,-1-1 0,0 1 0,-1 0 0,1 0 0,-1-1 0,0 1 0,0 0 0,0 0 0,0 0 0,-1 0 0,0 0 0,0 0 0,0 1 0,0-1 0,0 1 0,-1-1 0,1 1 0,-1 0 0,0 0 0,0 0 0,0 0 0,-1 0 0,1 1 0,-1 0 0,-5-4 0,-11-4 0,-1 0 0,0 1 0,-39-12 0,34 13 0,-55-16 0,-1 3 0,-94-11 0,-172-5 0,344 37 0,-603-25 0,547 29 114,0 3 0,-89 22 0,-108 48-1821,140-37-5119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18:18:00.593"/>
    </inkml:context>
    <inkml:brush xml:id="br0">
      <inkml:brushProperty name="width" value="0.2" units="cm"/>
      <inkml:brushProperty name="height" value="0.2" units="cm"/>
      <inkml:brushProperty name="color" value="#E71224"/>
    </inkml:brush>
  </inkml:definitions>
  <inkml:trace contextRef="#ctx0" brushRef="#br0">10832 405 24575,'-106'-5'0,"-104"-17"0,61 4 0,127 16 6,-2861-259-1037,1373 195 1031,629 48 0,-902 6 0,690 120 0,18 101 0,985-190 79,-352 86-258,356-79 460,2 3 1,1 4-1,-81 44 0,140-64-281,0 2 0,-34 26 0,52-36 0,1-1 0,-1 1 0,1 0 0,0 1 0,1-1 0,0 1 0,-1 0 0,2 0 0,-1 0 0,1 0 0,0 1 0,0 0 0,1-1 0,-1 1 0,0 9 0,2-12 0,2 0 0,-1 0 0,0 1 0,1-1 0,0-1 0,-1 1 0,2 0 0,-1 0 0,0 0 0,1 0 0,0-1 0,0 1 0,0-1 0,0 1 0,0-1 0,5 5 0,5 5 0,1-1 0,22 17 0,-20-17 0,45 34 0,120 70 0,79 20 0,-185-99 0,430 187 0,-373-178 0,1-5 0,144 23 0,728 67-1309,6-62-810,2284 77-1237,274-65 1599,165 22 1968,-626-20-622,-17-280 0,-1678-32 377,-9-47-31,73-13 27,-750 177 3086,-22 5 560,-638 93-2896,-48 4 171,-18 10-871,0-1 0,0 1 0,0 0 0,0 0 0,0-1 0,0 1 0,0 0 0,0-1 0,0 1 0,0 0 0,0-1 0,0 1 0,0 0 0,0-1 0,0 1 0,0 0 0,-1 0-1,1-1 1,0 1 0,0 0 0,0-1 0,0 1 0,-1 0 0,1 0 0,0 0 0,0-1 0,0 1 0,-1 0 0,1 0 0,0 0 0,-1-1 0,1 1 0,-1 0 0,-40-16 198,-221-31 216,208 39-431,-232-31 5,-3733-353-6576,-30 265 6233,830 70-1390,786 41 4459,2363 16-2474,-571-22 2674,560 15-8369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D514D-165C-452B-A495-4B1193AA0D87}"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9198A-2B40-47F3-B143-DDA7E0C5A8E7}" type="slidenum">
              <a:rPr lang="en-US" smtClean="0"/>
              <a:t>‹#›</a:t>
            </a:fld>
            <a:endParaRPr lang="en-US"/>
          </a:p>
        </p:txBody>
      </p:sp>
    </p:spTree>
    <p:extLst>
      <p:ext uri="{BB962C8B-B14F-4D97-AF65-F5344CB8AC3E}">
        <p14:creationId xmlns:p14="http://schemas.microsoft.com/office/powerpoint/2010/main" val="109121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of our sessions for informed consent included the essential elements of the informed consent,  the process of obtaining informed consent, OHRP and FDA regulations regarding waiver and alterations of consent, and we discussed some terms like exculpatory language, undue influence and coercion.  So if you didn’t join us for that session, it is available on the website. And that </a:t>
            </a:r>
            <a:r>
              <a:rPr lang="en-US" dirty="0" err="1"/>
              <a:t>websits</a:t>
            </a:r>
            <a:r>
              <a:rPr lang="en-US" dirty="0"/>
              <a:t> is in the our study guide. </a:t>
            </a:r>
          </a:p>
        </p:txBody>
      </p:sp>
      <p:sp>
        <p:nvSpPr>
          <p:cNvPr id="4" name="Slide Number Placeholder 3"/>
          <p:cNvSpPr>
            <a:spLocks noGrp="1"/>
          </p:cNvSpPr>
          <p:nvPr>
            <p:ph type="sldNum" sz="quarter" idx="5"/>
          </p:nvPr>
        </p:nvSpPr>
        <p:spPr/>
        <p:txBody>
          <a:bodyPr/>
          <a:lstStyle/>
          <a:p>
            <a:fld id="{0879198A-2B40-47F3-B143-DDA7E0C5A8E7}" type="slidenum">
              <a:rPr lang="en-US" smtClean="0"/>
              <a:t>2</a:t>
            </a:fld>
            <a:endParaRPr lang="en-US"/>
          </a:p>
        </p:txBody>
      </p:sp>
    </p:spTree>
    <p:extLst>
      <p:ext uri="{BB962C8B-B14F-4D97-AF65-F5344CB8AC3E}">
        <p14:creationId xmlns:p14="http://schemas.microsoft.com/office/powerpoint/2010/main" val="237526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consent in our first session, but we also need to discuss assent.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11</a:t>
            </a:fld>
            <a:endParaRPr lang="en-US"/>
          </a:p>
        </p:txBody>
      </p:sp>
    </p:spTree>
    <p:extLst>
      <p:ext uri="{BB962C8B-B14F-4D97-AF65-F5344CB8AC3E}">
        <p14:creationId xmlns:p14="http://schemas.microsoft.com/office/powerpoint/2010/main" val="178952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discussed the definition of assent in the previous slide, but it is important to know that the mere failure to object does not mean that a subject has agreed to participate. Also, if there is any non-verbal sign of unwillingness to participate, the investigator must take this as a sign of dissent or refusal to enroll. </a:t>
            </a:r>
          </a:p>
          <a:p>
            <a:endParaRPr lang="en-US" dirty="0"/>
          </a:p>
        </p:txBody>
      </p:sp>
      <p:sp>
        <p:nvSpPr>
          <p:cNvPr id="4" name="Slide Number Placeholder 3"/>
          <p:cNvSpPr>
            <a:spLocks noGrp="1"/>
          </p:cNvSpPr>
          <p:nvPr>
            <p:ph type="sldNum" sz="quarter" idx="5"/>
          </p:nvPr>
        </p:nvSpPr>
        <p:spPr/>
        <p:txBody>
          <a:bodyPr/>
          <a:lstStyle/>
          <a:p>
            <a:fld id="{7C958A5B-54AD-412A-9C44-1CA2FDF9C163}" type="slidenum">
              <a:rPr lang="en-US" smtClean="0"/>
              <a:t>12</a:t>
            </a:fld>
            <a:endParaRPr lang="en-US"/>
          </a:p>
        </p:txBody>
      </p:sp>
    </p:spTree>
    <p:extLst>
      <p:ext uri="{BB962C8B-B14F-4D97-AF65-F5344CB8AC3E}">
        <p14:creationId xmlns:p14="http://schemas.microsoft.com/office/powerpoint/2010/main" val="375669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must discuss the concept of Permission.  A child gives assent to participate in a research study, a parent gives permission.  And permission is defined as:  Read the slide. </a:t>
            </a:r>
          </a:p>
        </p:txBody>
      </p:sp>
      <p:sp>
        <p:nvSpPr>
          <p:cNvPr id="4" name="Slide Number Placeholder 3"/>
          <p:cNvSpPr>
            <a:spLocks noGrp="1"/>
          </p:cNvSpPr>
          <p:nvPr>
            <p:ph type="sldNum" sz="quarter" idx="5"/>
          </p:nvPr>
        </p:nvSpPr>
        <p:spPr/>
        <p:txBody>
          <a:bodyPr/>
          <a:lstStyle/>
          <a:p>
            <a:fld id="{7C958A5B-54AD-412A-9C44-1CA2FDF9C163}" type="slidenum">
              <a:rPr lang="en-US" smtClean="0"/>
              <a:t>13</a:t>
            </a:fld>
            <a:endParaRPr lang="en-US"/>
          </a:p>
        </p:txBody>
      </p:sp>
    </p:spTree>
    <p:extLst>
      <p:ext uri="{BB962C8B-B14F-4D97-AF65-F5344CB8AC3E}">
        <p14:creationId xmlns:p14="http://schemas.microsoft.com/office/powerpoint/2010/main" val="270111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OHRP and FDA, parents mean a child’s biological or adoptive parent. </a:t>
            </a:r>
          </a:p>
        </p:txBody>
      </p:sp>
      <p:sp>
        <p:nvSpPr>
          <p:cNvPr id="4" name="Slide Number Placeholder 3"/>
          <p:cNvSpPr>
            <a:spLocks noGrp="1"/>
          </p:cNvSpPr>
          <p:nvPr>
            <p:ph type="sldNum" sz="quarter" idx="5"/>
          </p:nvPr>
        </p:nvSpPr>
        <p:spPr/>
        <p:txBody>
          <a:bodyPr/>
          <a:lstStyle/>
          <a:p>
            <a:fld id="{7C958A5B-54AD-412A-9C44-1CA2FDF9C163}" type="slidenum">
              <a:rPr lang="en-US" smtClean="0"/>
              <a:t>14</a:t>
            </a:fld>
            <a:endParaRPr lang="en-US"/>
          </a:p>
        </p:txBody>
      </p:sp>
    </p:spTree>
    <p:extLst>
      <p:ext uri="{BB962C8B-B14F-4D97-AF65-F5344CB8AC3E}">
        <p14:creationId xmlns:p14="http://schemas.microsoft.com/office/powerpoint/2010/main" val="226946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both OHRP and FDA, guardian means.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15</a:t>
            </a:fld>
            <a:endParaRPr lang="en-US"/>
          </a:p>
        </p:txBody>
      </p:sp>
    </p:spTree>
    <p:extLst>
      <p:ext uri="{BB962C8B-B14F-4D97-AF65-F5344CB8AC3E}">
        <p14:creationId xmlns:p14="http://schemas.microsoft.com/office/powerpoint/2010/main" val="76588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adults who do not have decision-making abilities.  Some examples could be: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16</a:t>
            </a:fld>
            <a:endParaRPr lang="en-US"/>
          </a:p>
        </p:txBody>
      </p:sp>
    </p:spTree>
    <p:extLst>
      <p:ext uri="{BB962C8B-B14F-4D97-AF65-F5344CB8AC3E}">
        <p14:creationId xmlns:p14="http://schemas.microsoft.com/office/powerpoint/2010/main" val="3844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cognitively impaired potential subject, a legally authorized representative must give consent for study participation. </a:t>
            </a:r>
          </a:p>
          <a:p>
            <a:endParaRPr lang="en-US" dirty="0"/>
          </a:p>
          <a:p>
            <a:r>
              <a:rPr lang="en-US" dirty="0"/>
              <a:t>Derita, would you read the definitions, please?</a:t>
            </a:r>
          </a:p>
        </p:txBody>
      </p:sp>
      <p:sp>
        <p:nvSpPr>
          <p:cNvPr id="4" name="Slide Number Placeholder 3"/>
          <p:cNvSpPr>
            <a:spLocks noGrp="1"/>
          </p:cNvSpPr>
          <p:nvPr>
            <p:ph type="sldNum" sz="quarter" idx="5"/>
          </p:nvPr>
        </p:nvSpPr>
        <p:spPr/>
        <p:txBody>
          <a:bodyPr/>
          <a:lstStyle/>
          <a:p>
            <a:fld id="{0879198A-2B40-47F3-B143-DDA7E0C5A8E7}" type="slidenum">
              <a:rPr lang="en-US" smtClean="0"/>
              <a:t>18</a:t>
            </a:fld>
            <a:endParaRPr lang="en-US"/>
          </a:p>
        </p:txBody>
      </p:sp>
    </p:spTree>
    <p:extLst>
      <p:ext uri="{BB962C8B-B14F-4D97-AF65-F5344CB8AC3E}">
        <p14:creationId xmlns:p14="http://schemas.microsoft.com/office/powerpoint/2010/main" val="326651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a minute and examine the subparts of 45 CFR 46.  Part A is the common rule where regulations regarding informed consent and IRB review can be found.  OHRP has specific regulations for vulnerable subjects.  Part B is for Pregnant Women, Human Fetuses, and Neonates., Part C is for Prisoners,  and Part D is for children.  For the remainder of this presentation, we are going to look at the criteria regarding their participation in research and then focus on how consent is obtained because the criteria and the consent process go hand-in hand.</a:t>
            </a:r>
          </a:p>
        </p:txBody>
      </p:sp>
      <p:sp>
        <p:nvSpPr>
          <p:cNvPr id="4" name="Slide Number Placeholder 3"/>
          <p:cNvSpPr>
            <a:spLocks noGrp="1"/>
          </p:cNvSpPr>
          <p:nvPr>
            <p:ph type="sldNum" sz="quarter" idx="5"/>
          </p:nvPr>
        </p:nvSpPr>
        <p:spPr/>
        <p:txBody>
          <a:bodyPr/>
          <a:lstStyle/>
          <a:p>
            <a:fld id="{16399677-A490-4AA5-8EDE-5964E9F65C67}" type="slidenum">
              <a:rPr lang="en-US" smtClean="0"/>
              <a:t>19</a:t>
            </a:fld>
            <a:endParaRPr lang="en-US"/>
          </a:p>
        </p:txBody>
      </p:sp>
    </p:spTree>
    <p:extLst>
      <p:ext uri="{BB962C8B-B14F-4D97-AF65-F5344CB8AC3E}">
        <p14:creationId xmlns:p14="http://schemas.microsoft.com/office/powerpoint/2010/main" val="266508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will review the FDA regulations regarding safeguards of children in clinical investigations.  Remember FDA does not have regulations regarding inclusion of pregnant women, human fetuses, and neonates. Take a moment to refresh your memory regarding the FDA subparts. </a:t>
            </a:r>
          </a:p>
        </p:txBody>
      </p:sp>
      <p:sp>
        <p:nvSpPr>
          <p:cNvPr id="4" name="Slide Number Placeholder 3"/>
          <p:cNvSpPr>
            <a:spLocks noGrp="1"/>
          </p:cNvSpPr>
          <p:nvPr>
            <p:ph type="sldNum" sz="quarter" idx="5"/>
          </p:nvPr>
        </p:nvSpPr>
        <p:spPr/>
        <p:txBody>
          <a:bodyPr/>
          <a:lstStyle/>
          <a:p>
            <a:fld id="{0879198A-2B40-47F3-B143-DDA7E0C5A8E7}" type="slidenum">
              <a:rPr lang="en-US" smtClean="0"/>
              <a:t>20</a:t>
            </a:fld>
            <a:endParaRPr lang="en-US"/>
          </a:p>
        </p:txBody>
      </p:sp>
    </p:spTree>
    <p:extLst>
      <p:ext uri="{BB962C8B-B14F-4D97-AF65-F5344CB8AC3E}">
        <p14:creationId xmlns:p14="http://schemas.microsoft.com/office/powerpoint/2010/main" val="8990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Pregnant Women, Human Fetuses, and Neonates.</a:t>
            </a:r>
          </a:p>
        </p:txBody>
      </p:sp>
      <p:sp>
        <p:nvSpPr>
          <p:cNvPr id="4" name="Slide Number Placeholder 3"/>
          <p:cNvSpPr>
            <a:spLocks noGrp="1"/>
          </p:cNvSpPr>
          <p:nvPr>
            <p:ph type="sldNum" sz="quarter" idx="5"/>
          </p:nvPr>
        </p:nvSpPr>
        <p:spPr/>
        <p:txBody>
          <a:bodyPr/>
          <a:lstStyle/>
          <a:p>
            <a:fld id="{0879198A-2B40-47F3-B143-DDA7E0C5A8E7}" type="slidenum">
              <a:rPr lang="en-US" smtClean="0"/>
              <a:t>21</a:t>
            </a:fld>
            <a:endParaRPr lang="en-US"/>
          </a:p>
        </p:txBody>
      </p:sp>
    </p:spTree>
    <p:extLst>
      <p:ext uri="{BB962C8B-B14F-4D97-AF65-F5344CB8AC3E}">
        <p14:creationId xmlns:p14="http://schemas.microsoft.com/office/powerpoint/2010/main" val="19849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nine essential elements of the ICF</a:t>
            </a:r>
          </a:p>
        </p:txBody>
      </p:sp>
      <p:sp>
        <p:nvSpPr>
          <p:cNvPr id="4" name="Slide Number Placeholder 3"/>
          <p:cNvSpPr>
            <a:spLocks noGrp="1"/>
          </p:cNvSpPr>
          <p:nvPr>
            <p:ph type="sldNum" sz="quarter" idx="5"/>
          </p:nvPr>
        </p:nvSpPr>
        <p:spPr/>
        <p:txBody>
          <a:bodyPr/>
          <a:lstStyle/>
          <a:p>
            <a:fld id="{0879198A-2B40-47F3-B143-DDA7E0C5A8E7}" type="slidenum">
              <a:rPr lang="en-US" smtClean="0"/>
              <a:t>3</a:t>
            </a:fld>
            <a:endParaRPr lang="en-US"/>
          </a:p>
        </p:txBody>
      </p:sp>
    </p:spTree>
    <p:extLst>
      <p:ext uri="{BB962C8B-B14F-4D97-AF65-F5344CB8AC3E}">
        <p14:creationId xmlns:p14="http://schemas.microsoft.com/office/powerpoint/2010/main" val="163700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cover many regulations going forward.  You may have a question on the certification test regarding when pregnant women or fetuses may be involved in research.  The first criteria is that preclinical studies must have been done to assess risks.  The 2</a:t>
            </a:r>
            <a:r>
              <a:rPr lang="en-US" baseline="30000" dirty="0"/>
              <a:t>nd</a:t>
            </a:r>
            <a:r>
              <a:rPr lang="en-US" dirty="0"/>
              <a:t> is that there is a prospect of direct benefit for the woman or fetus.  If there isn’t a prospect of benefit, the research the risk to the fetus is not greater than minimal and the purpose of the research is to find out important biomedical knowledge which can’t be obtained by other means. </a:t>
            </a:r>
          </a:p>
        </p:txBody>
      </p:sp>
      <p:sp>
        <p:nvSpPr>
          <p:cNvPr id="4" name="Slide Number Placeholder 3"/>
          <p:cNvSpPr>
            <a:spLocks noGrp="1"/>
          </p:cNvSpPr>
          <p:nvPr>
            <p:ph type="sldNum" sz="quarter" idx="5"/>
          </p:nvPr>
        </p:nvSpPr>
        <p:spPr/>
        <p:txBody>
          <a:bodyPr/>
          <a:lstStyle/>
          <a:p>
            <a:fld id="{0879198A-2B40-47F3-B143-DDA7E0C5A8E7}" type="slidenum">
              <a:rPr lang="en-US" smtClean="0"/>
              <a:t>22</a:t>
            </a:fld>
            <a:endParaRPr lang="en-US"/>
          </a:p>
        </p:txBody>
      </p:sp>
    </p:spTree>
    <p:extLst>
      <p:ext uri="{BB962C8B-B14F-4D97-AF65-F5344CB8AC3E}">
        <p14:creationId xmlns:p14="http://schemas.microsoft.com/office/powerpoint/2010/main" val="3775463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criteria is that the risk of the research is the least possible for the objectives of the research.  The fourth is that---read the slide. </a:t>
            </a:r>
          </a:p>
          <a:p>
            <a:endParaRPr lang="en-US" dirty="0"/>
          </a:p>
          <a:p>
            <a:r>
              <a:rPr lang="en-US" dirty="0"/>
              <a:t>Remember this part---if the risk to the fetus is not greater than minimal only one consent ----the mother’s is needed.</a:t>
            </a:r>
          </a:p>
        </p:txBody>
      </p:sp>
      <p:sp>
        <p:nvSpPr>
          <p:cNvPr id="4" name="Slide Number Placeholder 3"/>
          <p:cNvSpPr>
            <a:spLocks noGrp="1"/>
          </p:cNvSpPr>
          <p:nvPr>
            <p:ph type="sldNum" sz="quarter" idx="5"/>
          </p:nvPr>
        </p:nvSpPr>
        <p:spPr/>
        <p:txBody>
          <a:bodyPr/>
          <a:lstStyle/>
          <a:p>
            <a:fld id="{0879198A-2B40-47F3-B143-DDA7E0C5A8E7}" type="slidenum">
              <a:rPr lang="en-US" smtClean="0"/>
              <a:t>23</a:t>
            </a:fld>
            <a:endParaRPr lang="en-US"/>
          </a:p>
        </p:txBody>
      </p:sp>
    </p:spTree>
    <p:extLst>
      <p:ext uri="{BB962C8B-B14F-4D97-AF65-F5344CB8AC3E}">
        <p14:creationId xmlns:p14="http://schemas.microsoft.com/office/powerpoint/2010/main" val="299159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a:t>
            </a:r>
            <a:r>
              <a:rPr lang="en-US" baseline="30000" dirty="0"/>
              <a:t>th</a:t>
            </a:r>
            <a:r>
              <a:rPr lang="en-US" dirty="0"/>
              <a:t> criteria is that if the research holds out the prospect of benefit solely to the fetus that consent must be obtained from the mother and the father unless the father is unavailable is incompetent, or has temporary incapacity or the pregnancy resulted from rape or incest.  </a:t>
            </a:r>
          </a:p>
          <a:p>
            <a:endParaRPr lang="en-US" dirty="0"/>
          </a:p>
          <a:p>
            <a:r>
              <a:rPr lang="en-US" dirty="0"/>
              <a:t>The last criteria on this slide regarding the research impact on the fetus or neonate is that  each individual providing consent is fully informed. </a:t>
            </a:r>
          </a:p>
        </p:txBody>
      </p:sp>
      <p:sp>
        <p:nvSpPr>
          <p:cNvPr id="4" name="Slide Number Placeholder 3"/>
          <p:cNvSpPr>
            <a:spLocks noGrp="1"/>
          </p:cNvSpPr>
          <p:nvPr>
            <p:ph type="sldNum" sz="quarter" idx="5"/>
          </p:nvPr>
        </p:nvSpPr>
        <p:spPr/>
        <p:txBody>
          <a:bodyPr/>
          <a:lstStyle/>
          <a:p>
            <a:fld id="{0879198A-2B40-47F3-B143-DDA7E0C5A8E7}" type="slidenum">
              <a:rPr lang="en-US" smtClean="0"/>
              <a:t>24</a:t>
            </a:fld>
            <a:endParaRPr lang="en-US"/>
          </a:p>
        </p:txBody>
      </p:sp>
    </p:spTree>
    <p:extLst>
      <p:ext uri="{BB962C8B-B14F-4D97-AF65-F5344CB8AC3E}">
        <p14:creationId xmlns:p14="http://schemas.microsoft.com/office/powerpoint/2010/main" val="284942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criteria.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25</a:t>
            </a:fld>
            <a:endParaRPr lang="en-US"/>
          </a:p>
        </p:txBody>
      </p:sp>
    </p:spTree>
    <p:extLst>
      <p:ext uri="{BB962C8B-B14F-4D97-AF65-F5344CB8AC3E}">
        <p14:creationId xmlns:p14="http://schemas.microsoft.com/office/powerpoint/2010/main" val="56145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talk about research in neonates.  And we will read more regulations.  I promise, we have to do that. </a:t>
            </a:r>
          </a:p>
        </p:txBody>
      </p:sp>
      <p:sp>
        <p:nvSpPr>
          <p:cNvPr id="4" name="Slide Number Placeholder 3"/>
          <p:cNvSpPr>
            <a:spLocks noGrp="1"/>
          </p:cNvSpPr>
          <p:nvPr>
            <p:ph type="sldNum" sz="quarter" idx="5"/>
          </p:nvPr>
        </p:nvSpPr>
        <p:spPr/>
        <p:txBody>
          <a:bodyPr/>
          <a:lstStyle/>
          <a:p>
            <a:fld id="{0879198A-2B40-47F3-B143-DDA7E0C5A8E7}" type="slidenum">
              <a:rPr lang="en-US" smtClean="0"/>
              <a:t>26</a:t>
            </a:fld>
            <a:endParaRPr lang="en-US"/>
          </a:p>
        </p:txBody>
      </p:sp>
    </p:spTree>
    <p:extLst>
      <p:ext uri="{BB962C8B-B14F-4D97-AF65-F5344CB8AC3E}">
        <p14:creationId xmlns:p14="http://schemas.microsoft.com/office/powerpoint/2010/main" val="154182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definitions for a neonate. Derita, will you please go over these? </a:t>
            </a:r>
          </a:p>
        </p:txBody>
      </p:sp>
      <p:sp>
        <p:nvSpPr>
          <p:cNvPr id="4" name="Slide Number Placeholder 3"/>
          <p:cNvSpPr>
            <a:spLocks noGrp="1"/>
          </p:cNvSpPr>
          <p:nvPr>
            <p:ph type="sldNum" sz="quarter" idx="5"/>
          </p:nvPr>
        </p:nvSpPr>
        <p:spPr/>
        <p:txBody>
          <a:bodyPr/>
          <a:lstStyle/>
          <a:p>
            <a:fld id="{0879198A-2B40-47F3-B143-DDA7E0C5A8E7}" type="slidenum">
              <a:rPr lang="en-US" smtClean="0"/>
              <a:t>27</a:t>
            </a:fld>
            <a:endParaRPr lang="en-US"/>
          </a:p>
        </p:txBody>
      </p:sp>
    </p:spTree>
    <p:extLst>
      <p:ext uri="{BB962C8B-B14F-4D97-AF65-F5344CB8AC3E}">
        <p14:creationId xmlns:p14="http://schemas.microsoft.com/office/powerpoint/2010/main" val="868983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criteria have to be met when neonates are involved in research.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28</a:t>
            </a:fld>
            <a:endParaRPr lang="en-US"/>
          </a:p>
        </p:txBody>
      </p:sp>
    </p:spTree>
    <p:extLst>
      <p:ext uri="{BB962C8B-B14F-4D97-AF65-F5344CB8AC3E}">
        <p14:creationId xmlns:p14="http://schemas.microsoft.com/office/powerpoint/2010/main" val="1696908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it has been determined whether or not a neonate is viable, the neonate may not be involved in the research until the IRB determines the research holds the prospect of enhancing the probability of survival of the neonate, the risk is the least possible, and the purpose of the research is for important biomedical knowledge which could not be obtained by other means and there is no added risk to the neonate.</a:t>
            </a:r>
          </a:p>
        </p:txBody>
      </p:sp>
      <p:sp>
        <p:nvSpPr>
          <p:cNvPr id="4" name="Slide Number Placeholder 3"/>
          <p:cNvSpPr>
            <a:spLocks noGrp="1"/>
          </p:cNvSpPr>
          <p:nvPr>
            <p:ph type="sldNum" sz="quarter" idx="5"/>
          </p:nvPr>
        </p:nvSpPr>
        <p:spPr/>
        <p:txBody>
          <a:bodyPr/>
          <a:lstStyle/>
          <a:p>
            <a:fld id="{0879198A-2B40-47F3-B143-DDA7E0C5A8E7}" type="slidenum">
              <a:rPr lang="en-US" smtClean="0"/>
              <a:t>29</a:t>
            </a:fld>
            <a:endParaRPr lang="en-US"/>
          </a:p>
        </p:txBody>
      </p:sp>
    </p:spTree>
    <p:extLst>
      <p:ext uri="{BB962C8B-B14F-4D97-AF65-F5344CB8AC3E}">
        <p14:creationId xmlns:p14="http://schemas.microsoft.com/office/powerpoint/2010/main" val="3721477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informed consent obtained in  research involving neonates of uncertain viability?  It should be obtained unless there is </a:t>
            </a:r>
            <a:r>
              <a:rPr lang="en-US" dirty="0" err="1"/>
              <a:t>unavailiabiltiy</a:t>
            </a:r>
            <a:r>
              <a:rPr lang="en-US" dirty="0"/>
              <a:t>, </a:t>
            </a:r>
            <a:r>
              <a:rPr lang="en-US" dirty="0" err="1"/>
              <a:t>incompetetnce</a:t>
            </a:r>
            <a:r>
              <a:rPr lang="en-US" dirty="0"/>
              <a:t> or temporary incapacity from either parent.  If that is the case, then the Legally Authorized Representative’s consent is sought.  The consent of the father or the LAR of the father is not sought if the pregnancy resulted from rape or incest. </a:t>
            </a:r>
          </a:p>
        </p:txBody>
      </p:sp>
      <p:sp>
        <p:nvSpPr>
          <p:cNvPr id="4" name="Slide Number Placeholder 3"/>
          <p:cNvSpPr>
            <a:spLocks noGrp="1"/>
          </p:cNvSpPr>
          <p:nvPr>
            <p:ph type="sldNum" sz="quarter" idx="5"/>
          </p:nvPr>
        </p:nvSpPr>
        <p:spPr/>
        <p:txBody>
          <a:bodyPr/>
          <a:lstStyle/>
          <a:p>
            <a:fld id="{0879198A-2B40-47F3-B143-DDA7E0C5A8E7}" type="slidenum">
              <a:rPr lang="en-US" smtClean="0"/>
              <a:t>30</a:t>
            </a:fld>
            <a:endParaRPr lang="en-US"/>
          </a:p>
        </p:txBody>
      </p:sp>
    </p:spTree>
    <p:extLst>
      <p:ext uri="{BB962C8B-B14F-4D97-AF65-F5344CB8AC3E}">
        <p14:creationId xmlns:p14="http://schemas.microsoft.com/office/powerpoint/2010/main" val="266259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delivery, a nonviable neonate cannot be involved in research unless the following criteria are met.  Vital functions will not be artificially maintained; the research will not terminate the heartbeat, there will be no added risk and there is important biomedical knowledge that can’t be obtained otherwise. </a:t>
            </a:r>
          </a:p>
        </p:txBody>
      </p:sp>
      <p:sp>
        <p:nvSpPr>
          <p:cNvPr id="4" name="Slide Number Placeholder 3"/>
          <p:cNvSpPr>
            <a:spLocks noGrp="1"/>
          </p:cNvSpPr>
          <p:nvPr>
            <p:ph type="sldNum" sz="quarter" idx="5"/>
          </p:nvPr>
        </p:nvSpPr>
        <p:spPr/>
        <p:txBody>
          <a:bodyPr/>
          <a:lstStyle/>
          <a:p>
            <a:fld id="{0879198A-2B40-47F3-B143-DDA7E0C5A8E7}" type="slidenum">
              <a:rPr lang="en-US" smtClean="0"/>
              <a:t>31</a:t>
            </a:fld>
            <a:endParaRPr lang="en-US"/>
          </a:p>
        </p:txBody>
      </p:sp>
    </p:spTree>
    <p:extLst>
      <p:ext uri="{BB962C8B-B14F-4D97-AF65-F5344CB8AC3E}">
        <p14:creationId xmlns:p14="http://schemas.microsoft.com/office/powerpoint/2010/main" val="240867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nine additional elements that should be included in the ICF if appropriate. </a:t>
            </a:r>
          </a:p>
        </p:txBody>
      </p:sp>
      <p:sp>
        <p:nvSpPr>
          <p:cNvPr id="4" name="Slide Number Placeholder 3"/>
          <p:cNvSpPr>
            <a:spLocks noGrp="1"/>
          </p:cNvSpPr>
          <p:nvPr>
            <p:ph type="sldNum" sz="quarter" idx="5"/>
          </p:nvPr>
        </p:nvSpPr>
        <p:spPr/>
        <p:txBody>
          <a:bodyPr/>
          <a:lstStyle/>
          <a:p>
            <a:fld id="{0879198A-2B40-47F3-B143-DDA7E0C5A8E7}" type="slidenum">
              <a:rPr lang="en-US" smtClean="0"/>
              <a:t>4</a:t>
            </a:fld>
            <a:endParaRPr lang="en-US"/>
          </a:p>
        </p:txBody>
      </p:sp>
    </p:spTree>
    <p:extLst>
      <p:ext uri="{BB962C8B-B14F-4D97-AF65-F5344CB8AC3E}">
        <p14:creationId xmlns:p14="http://schemas.microsoft.com/office/powerpoint/2010/main" val="3316911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involving the placenta, the dead fetus, macerated (changes in skin and tissues) fetal material or cells, tissue, or organs that come from a dead fetus shall be conducted in accord with federal state or local laws. </a:t>
            </a:r>
          </a:p>
        </p:txBody>
      </p:sp>
      <p:sp>
        <p:nvSpPr>
          <p:cNvPr id="4" name="Slide Number Placeholder 3"/>
          <p:cNvSpPr>
            <a:spLocks noGrp="1"/>
          </p:cNvSpPr>
          <p:nvPr>
            <p:ph type="sldNum" sz="quarter" idx="5"/>
          </p:nvPr>
        </p:nvSpPr>
        <p:spPr/>
        <p:txBody>
          <a:bodyPr/>
          <a:lstStyle/>
          <a:p>
            <a:fld id="{0879198A-2B40-47F3-B143-DDA7E0C5A8E7}" type="slidenum">
              <a:rPr lang="en-US" smtClean="0"/>
              <a:t>32</a:t>
            </a:fld>
            <a:endParaRPr lang="en-US"/>
          </a:p>
        </p:txBody>
      </p:sp>
    </p:spTree>
    <p:extLst>
      <p:ext uri="{BB962C8B-B14F-4D97-AF65-F5344CB8AC3E}">
        <p14:creationId xmlns:p14="http://schemas.microsoft.com/office/powerpoint/2010/main" val="395790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always the kind of research that the IRB can’t approve according the previous regulations so the Secretary (of HHS) may approve research after consulting with experts and can verity that the research presents understanding, prevention, or alleviation of a serious problem, the research will be conducted ethically, and informed consent will be obtained. </a:t>
            </a:r>
          </a:p>
        </p:txBody>
      </p:sp>
      <p:sp>
        <p:nvSpPr>
          <p:cNvPr id="4" name="Slide Number Placeholder 3"/>
          <p:cNvSpPr>
            <a:spLocks noGrp="1"/>
          </p:cNvSpPr>
          <p:nvPr>
            <p:ph type="sldNum" sz="quarter" idx="5"/>
          </p:nvPr>
        </p:nvSpPr>
        <p:spPr/>
        <p:txBody>
          <a:bodyPr/>
          <a:lstStyle/>
          <a:p>
            <a:fld id="{0879198A-2B40-47F3-B143-DDA7E0C5A8E7}" type="slidenum">
              <a:rPr lang="en-US" smtClean="0"/>
              <a:t>33</a:t>
            </a:fld>
            <a:endParaRPr lang="en-US"/>
          </a:p>
        </p:txBody>
      </p:sp>
    </p:spTree>
    <p:extLst>
      <p:ext uri="{BB962C8B-B14F-4D97-AF65-F5344CB8AC3E}">
        <p14:creationId xmlns:p14="http://schemas.microsoft.com/office/powerpoint/2010/main" val="3792349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the regulations concerning prisoners. </a:t>
            </a:r>
          </a:p>
        </p:txBody>
      </p:sp>
      <p:sp>
        <p:nvSpPr>
          <p:cNvPr id="4" name="Slide Number Placeholder 3"/>
          <p:cNvSpPr>
            <a:spLocks noGrp="1"/>
          </p:cNvSpPr>
          <p:nvPr>
            <p:ph type="sldNum" sz="quarter" idx="5"/>
          </p:nvPr>
        </p:nvSpPr>
        <p:spPr/>
        <p:txBody>
          <a:bodyPr/>
          <a:lstStyle/>
          <a:p>
            <a:fld id="{0879198A-2B40-47F3-B143-DDA7E0C5A8E7}" type="slidenum">
              <a:rPr lang="en-US" smtClean="0"/>
              <a:t>34</a:t>
            </a:fld>
            <a:endParaRPr lang="en-US"/>
          </a:p>
        </p:txBody>
      </p:sp>
    </p:spTree>
    <p:extLst>
      <p:ext uri="{BB962C8B-B14F-4D97-AF65-F5344CB8AC3E}">
        <p14:creationId xmlns:p14="http://schemas.microsoft.com/office/powerpoint/2010/main" val="2521446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Prisoners can only be involved in research after the Secretary (that means the office of HHS) has approved it.  </a:t>
            </a:r>
          </a:p>
          <a:p>
            <a:r>
              <a:rPr lang="en-US" dirty="0"/>
              <a:t>Read the conditions. </a:t>
            </a:r>
          </a:p>
        </p:txBody>
      </p:sp>
      <p:sp>
        <p:nvSpPr>
          <p:cNvPr id="4" name="Slide Number Placeholder 3"/>
          <p:cNvSpPr>
            <a:spLocks noGrp="1"/>
          </p:cNvSpPr>
          <p:nvPr>
            <p:ph type="sldNum" sz="quarter" idx="5"/>
          </p:nvPr>
        </p:nvSpPr>
        <p:spPr/>
        <p:txBody>
          <a:bodyPr/>
          <a:lstStyle/>
          <a:p>
            <a:fld id="{0879198A-2B40-47F3-B143-DDA7E0C5A8E7}" type="slidenum">
              <a:rPr lang="en-US" smtClean="0"/>
              <a:t>35</a:t>
            </a:fld>
            <a:endParaRPr lang="en-US"/>
          </a:p>
        </p:txBody>
      </p:sp>
    </p:spTree>
    <p:extLst>
      <p:ext uri="{BB962C8B-B14F-4D97-AF65-F5344CB8AC3E}">
        <p14:creationId xmlns:p14="http://schemas.microsoft.com/office/powerpoint/2010/main" val="992168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IRB approves the research and it is OK with HHS, then the IRB must also make sure that there are not advantages for a prisoner to participate in the research--such as improved living conditions, medical care, quality of food, etc.   And those advantages would not impair the judgement to participate---in other words.  What would this be a considered---not coercion---but     Yes, undue influence.</a:t>
            </a:r>
          </a:p>
        </p:txBody>
      </p:sp>
      <p:sp>
        <p:nvSpPr>
          <p:cNvPr id="4" name="Slide Number Placeholder 3"/>
          <p:cNvSpPr>
            <a:spLocks noGrp="1"/>
          </p:cNvSpPr>
          <p:nvPr>
            <p:ph type="sldNum" sz="quarter" idx="5"/>
          </p:nvPr>
        </p:nvSpPr>
        <p:spPr/>
        <p:txBody>
          <a:bodyPr/>
          <a:lstStyle/>
          <a:p>
            <a:fld id="{0879198A-2B40-47F3-B143-DDA7E0C5A8E7}" type="slidenum">
              <a:rPr lang="en-US" smtClean="0"/>
              <a:t>36</a:t>
            </a:fld>
            <a:endParaRPr lang="en-US"/>
          </a:p>
        </p:txBody>
      </p:sp>
    </p:spTree>
    <p:extLst>
      <p:ext uri="{BB962C8B-B14F-4D97-AF65-F5344CB8AC3E}">
        <p14:creationId xmlns:p14="http://schemas.microsoft.com/office/powerpoint/2010/main" val="346717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Additional considerations for the IRB when approving prisoner research----Selection is fair and control subjects must be selected randomly.   </a:t>
            </a:r>
          </a:p>
          <a:p>
            <a:endParaRPr lang="en-US" dirty="0"/>
          </a:p>
          <a:p>
            <a:r>
              <a:rPr lang="en-US" dirty="0"/>
              <a:t>The information is presented in an understandable way. </a:t>
            </a:r>
          </a:p>
          <a:p>
            <a:endParaRPr lang="en-US" dirty="0"/>
          </a:p>
          <a:p>
            <a:r>
              <a:rPr lang="en-US" dirty="0"/>
              <a:t>Parole is not a consideration when a subject agrees to participate. </a:t>
            </a:r>
          </a:p>
          <a:p>
            <a:endParaRPr lang="en-US" dirty="0"/>
          </a:p>
          <a:p>
            <a:r>
              <a:rPr lang="en-US" dirty="0"/>
              <a:t>The consent is in a language that is understandable.  An example:  One time I reviewed a consent form that continuously talked about the clinical trial.  The word “trial” was used hundred of times.  So what do you think “trial” means to a prisoner.  “Research study’” would have been a more appropriate term to use. </a:t>
            </a:r>
          </a:p>
          <a:p>
            <a:endParaRPr lang="en-US" dirty="0"/>
          </a:p>
          <a:p>
            <a:endParaRPr lang="en-US" dirty="0"/>
          </a:p>
          <a:p>
            <a:r>
              <a:rPr lang="en-US" dirty="0"/>
              <a:t>Adequate care will be provided after the study has been completed. </a:t>
            </a:r>
          </a:p>
          <a:p>
            <a:endParaRPr lang="en-US" dirty="0"/>
          </a:p>
        </p:txBody>
      </p:sp>
      <p:sp>
        <p:nvSpPr>
          <p:cNvPr id="4" name="Slide Number Placeholder 3"/>
          <p:cNvSpPr>
            <a:spLocks noGrp="1"/>
          </p:cNvSpPr>
          <p:nvPr>
            <p:ph type="sldNum" sz="quarter" idx="5"/>
          </p:nvPr>
        </p:nvSpPr>
        <p:spPr/>
        <p:txBody>
          <a:bodyPr/>
          <a:lstStyle/>
          <a:p>
            <a:fld id="{0879198A-2B40-47F3-B143-DDA7E0C5A8E7}" type="slidenum">
              <a:rPr lang="en-US" smtClean="0"/>
              <a:t>37</a:t>
            </a:fld>
            <a:endParaRPr lang="en-US"/>
          </a:p>
        </p:txBody>
      </p:sp>
    </p:spTree>
    <p:extLst>
      <p:ext uri="{BB962C8B-B14F-4D97-AF65-F5344CB8AC3E}">
        <p14:creationId xmlns:p14="http://schemas.microsoft.com/office/powerpoint/2010/main" val="2982682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this discussion we will talk about 45 CFR 46 Part D. And 21 CFR 50 Subpart D (the FDA regulations)  Research in children. </a:t>
            </a:r>
          </a:p>
        </p:txBody>
      </p:sp>
      <p:sp>
        <p:nvSpPr>
          <p:cNvPr id="4" name="Slide Number Placeholder 3"/>
          <p:cNvSpPr>
            <a:spLocks noGrp="1"/>
          </p:cNvSpPr>
          <p:nvPr>
            <p:ph type="sldNum" sz="quarter" idx="5"/>
          </p:nvPr>
        </p:nvSpPr>
        <p:spPr/>
        <p:txBody>
          <a:bodyPr/>
          <a:lstStyle/>
          <a:p>
            <a:fld id="{0879198A-2B40-47F3-B143-DDA7E0C5A8E7}" type="slidenum">
              <a:rPr lang="en-US" smtClean="0"/>
              <a:t>38</a:t>
            </a:fld>
            <a:endParaRPr lang="en-US"/>
          </a:p>
        </p:txBody>
      </p:sp>
    </p:spTree>
    <p:extLst>
      <p:ext uri="{BB962C8B-B14F-4D97-AF65-F5344CB8AC3E}">
        <p14:creationId xmlns:p14="http://schemas.microsoft.com/office/powerpoint/2010/main" val="26543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different kinds of research that is approvable for children to participate in research.  46.404 and 50.51 (the first one at the top.  Research not involving greater than minimal risk.    Let’s take a minute to refresh our memory regarding the definition of minimal risk. Go to the next slide.</a:t>
            </a:r>
          </a:p>
          <a:p>
            <a:r>
              <a:rPr lang="en-US" dirty="0"/>
              <a:t> An example of a study like this would be one where growth patterns are observed I children.  </a:t>
            </a:r>
          </a:p>
          <a:p>
            <a:endParaRPr lang="en-US" dirty="0"/>
          </a:p>
          <a:p>
            <a:r>
              <a:rPr lang="en-US" dirty="0"/>
              <a:t>The 2</a:t>
            </a:r>
            <a:r>
              <a:rPr lang="en-US" baseline="30000" dirty="0"/>
              <a:t>nd</a:t>
            </a:r>
            <a:r>
              <a:rPr lang="en-US" dirty="0"/>
              <a:t> category is 45 CFR 46.405 and 50.52 which is research greater than minimal risk but presenting the prospect of direct benefit.  An example of this kind of study would be a child involved in an investigational drug study to possibly improve control of seizures. </a:t>
            </a:r>
          </a:p>
          <a:p>
            <a:endParaRPr lang="en-US" dirty="0"/>
          </a:p>
          <a:p>
            <a:r>
              <a:rPr lang="en-US" dirty="0"/>
              <a:t>The 3</a:t>
            </a:r>
            <a:r>
              <a:rPr lang="en-US" baseline="30000" dirty="0"/>
              <a:t>rd</a:t>
            </a:r>
            <a:r>
              <a:rPr lang="en-US" dirty="0"/>
              <a:t> kind of study would be described in 45 CFR 46.406 and 21 CFR 50.53.  Greater than minimal risk and no prospect of direct benefit.  This could be a study about pharmacokinetics or drug levels when multiple blood draws would need to be done over the course of a day.  There is no benefit to participating in this study. </a:t>
            </a:r>
          </a:p>
          <a:p>
            <a:endParaRPr lang="en-US" dirty="0"/>
          </a:p>
          <a:p>
            <a:r>
              <a:rPr lang="en-US" dirty="0"/>
              <a:t>And lastly, research not otherwise approval (45 CFR 46.407 and 21 CFR 50.54) but HHS could approve it if there is knowledge to be gained.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79198A-2B40-47F3-B143-DDA7E0C5A8E7}" type="slidenum">
              <a:rPr lang="en-US" smtClean="0"/>
              <a:t>39</a:t>
            </a:fld>
            <a:endParaRPr lang="en-US"/>
          </a:p>
        </p:txBody>
      </p:sp>
    </p:spTree>
    <p:extLst>
      <p:ext uri="{BB962C8B-B14F-4D97-AF65-F5344CB8AC3E}">
        <p14:creationId xmlns:p14="http://schemas.microsoft.com/office/powerpoint/2010/main" val="2869282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IRB is responsible for determining how assent will be obtained.  They look at age, maturity level, and psychological state of children.  The </a:t>
            </a:r>
            <a:r>
              <a:rPr lang="en-US" dirty="0" err="1"/>
              <a:t>Irb</a:t>
            </a:r>
            <a:r>
              <a:rPr lang="en-US" dirty="0"/>
              <a:t> may determine that if the capability of some or all of the children is limited and there is the prospect of direct benefit, the IRB may decide that assent is not necessary.  The IRB can waive assent altogether in some cases. </a:t>
            </a:r>
          </a:p>
        </p:txBody>
      </p:sp>
      <p:sp>
        <p:nvSpPr>
          <p:cNvPr id="4" name="Slide Number Placeholder 3"/>
          <p:cNvSpPr>
            <a:spLocks noGrp="1"/>
          </p:cNvSpPr>
          <p:nvPr>
            <p:ph type="sldNum" sz="quarter" idx="5"/>
          </p:nvPr>
        </p:nvSpPr>
        <p:spPr/>
        <p:txBody>
          <a:bodyPr/>
          <a:lstStyle/>
          <a:p>
            <a:fld id="{0879198A-2B40-47F3-B143-DDA7E0C5A8E7}" type="slidenum">
              <a:rPr lang="en-US" smtClean="0"/>
              <a:t>41</a:t>
            </a:fld>
            <a:endParaRPr lang="en-US"/>
          </a:p>
        </p:txBody>
      </p:sp>
    </p:spTree>
    <p:extLst>
      <p:ext uri="{BB962C8B-B14F-4D97-AF65-F5344CB8AC3E}">
        <p14:creationId xmlns:p14="http://schemas.microsoft.com/office/powerpoint/2010/main" val="225505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45 CFR 46.404 and 21 CFR 50.1 , which is research not involving greater than minimal risk and for 46.405 and 21 CFR 50.52---research involving greater than minimal risk with the prospect of direct benefit, the permission of only one parent is needed per the federal regulations.</a:t>
            </a:r>
          </a:p>
        </p:txBody>
      </p:sp>
      <p:sp>
        <p:nvSpPr>
          <p:cNvPr id="4" name="Slide Number Placeholder 3"/>
          <p:cNvSpPr>
            <a:spLocks noGrp="1"/>
          </p:cNvSpPr>
          <p:nvPr>
            <p:ph type="sldNum" sz="quarter" idx="5"/>
          </p:nvPr>
        </p:nvSpPr>
        <p:spPr/>
        <p:txBody>
          <a:bodyPr/>
          <a:lstStyle/>
          <a:p>
            <a:fld id="{0879198A-2B40-47F3-B143-DDA7E0C5A8E7}" type="slidenum">
              <a:rPr lang="en-US" smtClean="0"/>
              <a:t>42</a:t>
            </a:fld>
            <a:endParaRPr lang="en-US"/>
          </a:p>
        </p:txBody>
      </p:sp>
    </p:spTree>
    <p:extLst>
      <p:ext uri="{BB962C8B-B14F-4D97-AF65-F5344CB8AC3E}">
        <p14:creationId xmlns:p14="http://schemas.microsoft.com/office/powerpoint/2010/main" val="153982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conditions under OHRS guidelines when the consent process can be altered or waived. </a:t>
            </a:r>
          </a:p>
          <a:p>
            <a:endParaRPr lang="en-US" dirty="0"/>
          </a:p>
          <a:p>
            <a:r>
              <a:rPr lang="en-US" dirty="0"/>
              <a:t>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5</a:t>
            </a:fld>
            <a:endParaRPr lang="en-US"/>
          </a:p>
        </p:txBody>
      </p:sp>
    </p:spTree>
    <p:extLst>
      <p:ext uri="{BB962C8B-B14F-4D97-AF65-F5344CB8AC3E}">
        <p14:creationId xmlns:p14="http://schemas.microsoft.com/office/powerpoint/2010/main" val="3075322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46.406 and 50.53---Research involving greater than minimal risk but not the prospect of direct benefit and 46.407 and 50.54  Research not otherwise approvable---both parents must give their permission unless one parent is deceased, unknown, incompetent, or not reasonably available or when one parent has legal responsibility or custody of the child. </a:t>
            </a:r>
          </a:p>
        </p:txBody>
      </p:sp>
      <p:sp>
        <p:nvSpPr>
          <p:cNvPr id="4" name="Slide Number Placeholder 3"/>
          <p:cNvSpPr>
            <a:spLocks noGrp="1"/>
          </p:cNvSpPr>
          <p:nvPr>
            <p:ph type="sldNum" sz="quarter" idx="5"/>
          </p:nvPr>
        </p:nvSpPr>
        <p:spPr/>
        <p:txBody>
          <a:bodyPr/>
          <a:lstStyle/>
          <a:p>
            <a:fld id="{0879198A-2B40-47F3-B143-DDA7E0C5A8E7}" type="slidenum">
              <a:rPr lang="en-US" smtClean="0"/>
              <a:t>43</a:t>
            </a:fld>
            <a:endParaRPr lang="en-US"/>
          </a:p>
        </p:txBody>
      </p:sp>
    </p:spTree>
    <p:extLst>
      <p:ext uri="{BB962C8B-B14F-4D97-AF65-F5344CB8AC3E}">
        <p14:creationId xmlns:p14="http://schemas.microsoft.com/office/powerpoint/2010/main" val="1596346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the special protections for children when participating in research.  Risk is evaluated along with prospect of direct benefit.  Assent and Permission are attained as part of special protections for children. </a:t>
            </a:r>
          </a:p>
        </p:txBody>
      </p:sp>
      <p:sp>
        <p:nvSpPr>
          <p:cNvPr id="4" name="Slide Number Placeholder 3"/>
          <p:cNvSpPr>
            <a:spLocks noGrp="1"/>
          </p:cNvSpPr>
          <p:nvPr>
            <p:ph type="sldNum" sz="quarter" idx="5"/>
          </p:nvPr>
        </p:nvSpPr>
        <p:spPr/>
        <p:txBody>
          <a:bodyPr/>
          <a:lstStyle/>
          <a:p>
            <a:fld id="{0879198A-2B40-47F3-B143-DDA7E0C5A8E7}" type="slidenum">
              <a:rPr lang="en-US" smtClean="0"/>
              <a:t>44</a:t>
            </a:fld>
            <a:endParaRPr lang="en-US"/>
          </a:p>
        </p:txBody>
      </p:sp>
    </p:spTree>
    <p:extLst>
      <p:ext uri="{BB962C8B-B14F-4D97-AF65-F5344CB8AC3E}">
        <p14:creationId xmlns:p14="http://schemas.microsoft.com/office/powerpoint/2010/main" val="1341809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research with wards.  Derita, would you read the definitions, please?</a:t>
            </a:r>
          </a:p>
        </p:txBody>
      </p:sp>
      <p:sp>
        <p:nvSpPr>
          <p:cNvPr id="4" name="Slide Number Placeholder 3"/>
          <p:cNvSpPr>
            <a:spLocks noGrp="1"/>
          </p:cNvSpPr>
          <p:nvPr>
            <p:ph type="sldNum" sz="quarter" idx="5"/>
          </p:nvPr>
        </p:nvSpPr>
        <p:spPr/>
        <p:txBody>
          <a:bodyPr/>
          <a:lstStyle/>
          <a:p>
            <a:fld id="{0879198A-2B40-47F3-B143-DDA7E0C5A8E7}" type="slidenum">
              <a:rPr lang="en-US" smtClean="0"/>
              <a:t>45</a:t>
            </a:fld>
            <a:endParaRPr lang="en-US"/>
          </a:p>
        </p:txBody>
      </p:sp>
    </p:spTree>
    <p:extLst>
      <p:ext uri="{BB962C8B-B14F-4D97-AF65-F5344CB8AC3E}">
        <p14:creationId xmlns:p14="http://schemas.microsoft.com/office/powerpoint/2010/main" val="1174693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Wards may participate in 46.404 and 46.405 and the FDA regulations 50.51 and 50.52 with the same protections as other children in those approved research studies.  However, there are specific regulations for 46.406 and 46.407 and 50.53 and 50.54 ---research greater than minimal risk without the prospect of benefit and 46.407 ---research not otherwise approvable.  Research may be approved in those cases if: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46</a:t>
            </a:fld>
            <a:endParaRPr lang="en-US"/>
          </a:p>
        </p:txBody>
      </p:sp>
    </p:spTree>
    <p:extLst>
      <p:ext uri="{BB962C8B-B14F-4D97-AF65-F5344CB8AC3E}">
        <p14:creationId xmlns:p14="http://schemas.microsoft.com/office/powerpoint/2010/main" val="727069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research is approved under </a:t>
            </a:r>
            <a:r>
              <a:rPr lang="en-US"/>
              <a:t>46.406 or </a:t>
            </a:r>
            <a:r>
              <a:rPr lang="en-US" dirty="0"/>
              <a:t>50.53  or  46.407 or 50.54, then the following is required. :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47</a:t>
            </a:fld>
            <a:endParaRPr lang="en-US"/>
          </a:p>
        </p:txBody>
      </p:sp>
    </p:spTree>
    <p:extLst>
      <p:ext uri="{BB962C8B-B14F-4D97-AF65-F5344CB8AC3E}">
        <p14:creationId xmlns:p14="http://schemas.microsoft.com/office/powerpoint/2010/main" val="256226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when the FDA can grant waiver or alteration of consent under 21 CFR 50.  Read the slide.</a:t>
            </a:r>
          </a:p>
        </p:txBody>
      </p:sp>
      <p:sp>
        <p:nvSpPr>
          <p:cNvPr id="4" name="Slide Number Placeholder 3"/>
          <p:cNvSpPr>
            <a:spLocks noGrp="1"/>
          </p:cNvSpPr>
          <p:nvPr>
            <p:ph type="sldNum" sz="quarter" idx="5"/>
          </p:nvPr>
        </p:nvSpPr>
        <p:spPr/>
        <p:txBody>
          <a:bodyPr/>
          <a:lstStyle/>
          <a:p>
            <a:fld id="{0879198A-2B40-47F3-B143-DDA7E0C5A8E7}" type="slidenum">
              <a:rPr lang="en-US" smtClean="0"/>
              <a:t>6</a:t>
            </a:fld>
            <a:endParaRPr lang="en-US"/>
          </a:p>
        </p:txBody>
      </p:sp>
    </p:spTree>
    <p:extLst>
      <p:ext uri="{BB962C8B-B14F-4D97-AF65-F5344CB8AC3E}">
        <p14:creationId xmlns:p14="http://schemas.microsoft.com/office/powerpoint/2010/main" val="249207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Last session we discussed the process when using the long consent form procedure.  Now we need to discuss an alternative to this process and it is called the short consent form. </a:t>
            </a:r>
          </a:p>
          <a:p>
            <a:r>
              <a:rPr lang="en-US" dirty="0"/>
              <a:t>Derita, will you please go over when a short form may be used. </a:t>
            </a:r>
          </a:p>
        </p:txBody>
      </p:sp>
      <p:sp>
        <p:nvSpPr>
          <p:cNvPr id="4" name="Slide Number Placeholder 3"/>
          <p:cNvSpPr>
            <a:spLocks noGrp="1"/>
          </p:cNvSpPr>
          <p:nvPr>
            <p:ph type="sldNum" sz="quarter" idx="5"/>
          </p:nvPr>
        </p:nvSpPr>
        <p:spPr/>
        <p:txBody>
          <a:bodyPr/>
          <a:lstStyle/>
          <a:p>
            <a:fld id="{0879198A-2B40-47F3-B143-DDA7E0C5A8E7}" type="slidenum">
              <a:rPr lang="en-US" smtClean="0"/>
              <a:t>7</a:t>
            </a:fld>
            <a:endParaRPr lang="en-US"/>
          </a:p>
        </p:txBody>
      </p:sp>
    </p:spTree>
    <p:extLst>
      <p:ext uri="{BB962C8B-B14F-4D97-AF65-F5344CB8AC3E}">
        <p14:creationId xmlns:p14="http://schemas.microsoft.com/office/powerpoint/2010/main" val="277786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 form procedure is as follows:  The short form written informed consent stating that the elements of informed </a:t>
            </a:r>
            <a:r>
              <a:rPr lang="en-US" dirty="0" err="1"/>
              <a:t>consnet</a:t>
            </a:r>
            <a:r>
              <a:rPr lang="en-US" dirty="0"/>
              <a:t> required by 46.116 have been presented orally.  The IRB will approve the summary.  Only the short form itself is to be signed by the subject or LAR.  The witness shall sign both the short form and a copy of the summary.  The person actually obtaining consent shall sign a copy of the summary.  A copy of the summary shall be given to the subject or the subjects’ LAR in addition to a copy of the short form. </a:t>
            </a:r>
          </a:p>
        </p:txBody>
      </p:sp>
      <p:sp>
        <p:nvSpPr>
          <p:cNvPr id="4" name="Slide Number Placeholder 3"/>
          <p:cNvSpPr>
            <a:spLocks noGrp="1"/>
          </p:cNvSpPr>
          <p:nvPr>
            <p:ph type="sldNum" sz="quarter" idx="5"/>
          </p:nvPr>
        </p:nvSpPr>
        <p:spPr/>
        <p:txBody>
          <a:bodyPr/>
          <a:lstStyle/>
          <a:p>
            <a:fld id="{0879198A-2B40-47F3-B143-DDA7E0C5A8E7}" type="slidenum">
              <a:rPr lang="en-US" smtClean="0"/>
              <a:t>8</a:t>
            </a:fld>
            <a:endParaRPr lang="en-US"/>
          </a:p>
        </p:txBody>
      </p:sp>
    </p:spTree>
    <p:extLst>
      <p:ext uri="{BB962C8B-B14F-4D97-AF65-F5344CB8AC3E}">
        <p14:creationId xmlns:p14="http://schemas.microsoft.com/office/powerpoint/2010/main" val="259856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short form.  Read the key elements.  </a:t>
            </a:r>
          </a:p>
          <a:p>
            <a:endParaRPr lang="en-US" dirty="0"/>
          </a:p>
          <a:p>
            <a:r>
              <a:rPr lang="en-US" dirty="0"/>
              <a:t>NIH has translated copies of short forms in so many languages that can be downloaded and approved by your IRB.  So if you had a person that only spoke Laotian, then this standardized copy of the short form in Laotian could be approved by the IRB.  The main consent form could be explained by the translator which could indeed be the witness.  The short form would be signed by the subject or LAR and witness.  The main consent form would be signed by the witness and the person obtaining the consent.  </a:t>
            </a:r>
          </a:p>
        </p:txBody>
      </p:sp>
      <p:sp>
        <p:nvSpPr>
          <p:cNvPr id="4" name="Slide Number Placeholder 3"/>
          <p:cNvSpPr>
            <a:spLocks noGrp="1"/>
          </p:cNvSpPr>
          <p:nvPr>
            <p:ph type="sldNum" sz="quarter" idx="5"/>
          </p:nvPr>
        </p:nvSpPr>
        <p:spPr/>
        <p:txBody>
          <a:bodyPr/>
          <a:lstStyle/>
          <a:p>
            <a:fld id="{0879198A-2B40-47F3-B143-DDA7E0C5A8E7}" type="slidenum">
              <a:rPr lang="en-US" smtClean="0"/>
              <a:t>9</a:t>
            </a:fld>
            <a:endParaRPr lang="en-US"/>
          </a:p>
        </p:txBody>
      </p:sp>
    </p:spTree>
    <p:extLst>
      <p:ext uri="{BB962C8B-B14F-4D97-AF65-F5344CB8AC3E}">
        <p14:creationId xmlns:p14="http://schemas.microsoft.com/office/powerpoint/2010/main" val="362682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OHRP and FDA have the same requirements for signatures and copies given to subjects.  Read the slide. </a:t>
            </a:r>
          </a:p>
        </p:txBody>
      </p:sp>
      <p:sp>
        <p:nvSpPr>
          <p:cNvPr id="4" name="Slide Number Placeholder 3"/>
          <p:cNvSpPr>
            <a:spLocks noGrp="1"/>
          </p:cNvSpPr>
          <p:nvPr>
            <p:ph type="sldNum" sz="quarter" idx="5"/>
          </p:nvPr>
        </p:nvSpPr>
        <p:spPr/>
        <p:txBody>
          <a:bodyPr/>
          <a:lstStyle/>
          <a:p>
            <a:fld id="{0879198A-2B40-47F3-B143-DDA7E0C5A8E7}" type="slidenum">
              <a:rPr lang="en-US" smtClean="0"/>
              <a:t>10</a:t>
            </a:fld>
            <a:endParaRPr lang="en-US"/>
          </a:p>
        </p:txBody>
      </p:sp>
    </p:spTree>
    <p:extLst>
      <p:ext uri="{BB962C8B-B14F-4D97-AF65-F5344CB8AC3E}">
        <p14:creationId xmlns:p14="http://schemas.microsoft.com/office/powerpoint/2010/main" val="35855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40592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366736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620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1274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331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32637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3998208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2801721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367898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642015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412952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322658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93A3B-AFAE-49E0-AFDC-FE38CF703C8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1B816-307C-451F-A716-1CA0701E3555}" type="slidenum">
              <a:rPr lang="en-US" smtClean="0"/>
              <a:t>‹#›</a:t>
            </a:fld>
            <a:endParaRPr lang="en-US"/>
          </a:p>
        </p:txBody>
      </p:sp>
    </p:spTree>
    <p:extLst>
      <p:ext uri="{BB962C8B-B14F-4D97-AF65-F5344CB8AC3E}">
        <p14:creationId xmlns:p14="http://schemas.microsoft.com/office/powerpoint/2010/main" val="325603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46F66-D560-4AB4-9EB1-EF07ACD8C293}"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12864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B46F66-D560-4AB4-9EB1-EF07ACD8C293}"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141148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B46F66-D560-4AB4-9EB1-EF07ACD8C293}"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422437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B46F66-D560-4AB4-9EB1-EF07ACD8C293}"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414173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46F66-D560-4AB4-9EB1-EF07ACD8C293}"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416201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B46F66-D560-4AB4-9EB1-EF07ACD8C293}"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285113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46F66-D560-4AB4-9EB1-EF07ACD8C293}"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24302-CB15-4D58-9A0D-8AC766A7FD23}" type="slidenum">
              <a:rPr lang="en-US" smtClean="0"/>
              <a:t>‹#›</a:t>
            </a:fld>
            <a:endParaRPr lang="en-US"/>
          </a:p>
        </p:txBody>
      </p:sp>
    </p:spTree>
    <p:extLst>
      <p:ext uri="{BB962C8B-B14F-4D97-AF65-F5344CB8AC3E}">
        <p14:creationId xmlns:p14="http://schemas.microsoft.com/office/powerpoint/2010/main" val="19494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46F66-D560-4AB4-9EB1-EF07ACD8C293}"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724302-CB15-4D58-9A0D-8AC766A7FD23}" type="slidenum">
              <a:rPr lang="en-US" smtClean="0"/>
              <a:t>‹#›</a:t>
            </a:fld>
            <a:endParaRPr lang="en-US"/>
          </a:p>
        </p:txBody>
      </p:sp>
    </p:spTree>
    <p:extLst>
      <p:ext uri="{BB962C8B-B14F-4D97-AF65-F5344CB8AC3E}">
        <p14:creationId xmlns:p14="http://schemas.microsoft.com/office/powerpoint/2010/main" val="2993519896"/>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1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EBA1F4-ADBA-4608-9ADD-230599DCA62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B9C9F3-AFBC-4CF0-A544-6F95ECF6DD19}" type="slidenum">
              <a:rPr lang="en-US" smtClean="0"/>
              <a:t>‹#›</a:t>
            </a:fld>
            <a:endParaRPr lang="en-US"/>
          </a:p>
        </p:txBody>
      </p:sp>
    </p:spTree>
    <p:extLst>
      <p:ext uri="{BB962C8B-B14F-4D97-AF65-F5344CB8AC3E}">
        <p14:creationId xmlns:p14="http://schemas.microsoft.com/office/powerpoint/2010/main" val="125013251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093A3B-AFAE-49E0-AFDC-FE38CF703C81}"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21B816-307C-451F-A716-1CA0701E3555}" type="slidenum">
              <a:rPr lang="en-US" smtClean="0"/>
              <a:t>‹#›</a:t>
            </a:fld>
            <a:endParaRPr lang="en-US"/>
          </a:p>
        </p:txBody>
      </p:sp>
    </p:spTree>
    <p:extLst>
      <p:ext uri="{BB962C8B-B14F-4D97-AF65-F5344CB8AC3E}">
        <p14:creationId xmlns:p14="http://schemas.microsoft.com/office/powerpoint/2010/main" val="2931262396"/>
      </p:ext>
    </p:extLst>
  </p:cSld>
  <p:clrMap bg1="lt1" tx1="dk1" bg2="lt2" tx2="dk2" accent1="accent1" accent2="accent2" accent3="accent3" accent4="accent4" accent5="accent5" accent6="accent6" hlink="hlink" folHlink="folHlink"/>
  <p:sldLayoutIdLst>
    <p:sldLayoutId id="2147483686" r:id="rId1"/>
    <p:sldLayoutId id="2147483681"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hs.gov/ohrp/regulations-and-policy/regulations/regulatory-text/index.html#subpart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hs.gov/ohrp/regulations-and-policy/regulations/regulatory-text/index.html#subpart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hhs.gov/ohrp/regulations-and-policy/regulations/45-cfr-46/common-rule-subpart-b/index.html#46.204(e)" TargetMode="External"/><Relationship Id="rId4" Type="http://schemas.openxmlformats.org/officeDocument/2006/relationships/hyperlink" Target="https://www.hhs.gov/ohrp/regulations-and-policy/regulations/45-cfr-46/common-rule-subpart-b/index.html#46.204(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hs.gov/ohrp/regulations-and-policy/regulations/45-cfr-46/common-rule-subpart-d/index.html#46.40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hhs.gov/ohrp/regulations-and-policy/regulations/45-cfr-46/common-rule-subpart-d/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hs.gov/ohrp/regulations-and-policy/regulations/regulatory-text/index.html#subpart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hs.gov/ohrp/regulations-and-policy/regulations/45-cfr-46/common-rule-subpart-b/index.html#46.20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hhs.gov/ohrp/regulations-and-policy/regulations/regulatory-text/index.html#part46" TargetMode="External"/><Relationship Id="rId5" Type="http://schemas.openxmlformats.org/officeDocument/2006/relationships/hyperlink" Target="https://www.hhs.gov/ohrp/regulations-and-policy/regulations/regulatory-text/index.html#subparta" TargetMode="External"/><Relationship Id="rId4" Type="http://schemas.openxmlformats.org/officeDocument/2006/relationships/hyperlink" Target="https://www.hhs.gov/ohrp/regulations-and-policy/regulations/45-cfr-46/common-rule-subpart-b/index.html#46.20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hhs.gov/ohrp/regulations-and-policy/regulations/regulatory-text/index.html#part4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hhs.gov/ohrp/regulations-and-policy/regulations/45-cfr-46/common-rule-subpart-c/index.html#46.306(a)(2)"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hhs.gov/ohrp/regulations-and-policy/regulations/45-cfr-46/common-rule-subpart-d/index.html#46.40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hhs.gov/ohrp/regulations-and-policy/regulations/45-cfr-46/common-rule-subpart-d/index.html#46.407"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9.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hs.gov/ohrp/regulations-and-policy/regulations/45-cfr-46/revised-common-rule-regulatory-text/index.html#46.116(a)(5)(i)"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D240-D273-1BAF-F5E0-64CFF79AEB3E}"/>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sz="4800" dirty="0">
              <a:solidFill>
                <a:srgbClr val="000000"/>
              </a:solidFill>
              <a:latin typeface="Arial Black"/>
            </a:endParaRPr>
          </a:p>
        </p:txBody>
      </p:sp>
      <p:sp>
        <p:nvSpPr>
          <p:cNvPr id="3" name="Subtitle 2">
            <a:extLst>
              <a:ext uri="{FF2B5EF4-FFF2-40B4-BE49-F238E27FC236}">
                <a16:creationId xmlns:a16="http://schemas.microsoft.com/office/drawing/2014/main" id="{4C852F0C-5C73-A72C-FDCB-5D96AE74B66A}"/>
              </a:ext>
            </a:extLst>
          </p:cNvPr>
          <p:cNvSpPr>
            <a:spLocks noGrp="1"/>
          </p:cNvSpPr>
          <p:nvPr>
            <p:ph type="subTitle" idx="1"/>
          </p:nvPr>
        </p:nvSpPr>
        <p:spPr/>
        <p:txBody>
          <a:bodyPr vert="horz" lIns="91440" tIns="45720" rIns="91440" bIns="45720" rtlCol="0" anchor="t">
            <a:noAutofit/>
          </a:bodyPr>
          <a:lstStyle/>
          <a:p>
            <a:pPr>
              <a:lnSpc>
                <a:spcPct val="90000"/>
              </a:lnSpc>
              <a:spcBef>
                <a:spcPct val="0"/>
              </a:spcBef>
              <a:spcAft>
                <a:spcPts val="600"/>
              </a:spcAft>
            </a:pPr>
            <a:r>
              <a:rPr lang="en-US" sz="2800" b="1" dirty="0">
                <a:solidFill>
                  <a:schemeClr val="tx1">
                    <a:lumMod val="65000"/>
                    <a:lumOff val="35000"/>
                  </a:schemeClr>
                </a:solidFill>
                <a:latin typeface="Arial"/>
                <a:cs typeface="Arial"/>
              </a:rPr>
              <a:t>Session 16:</a:t>
            </a:r>
            <a:r>
              <a:rPr lang="en-US" sz="2800" dirty="0">
                <a:solidFill>
                  <a:schemeClr val="tx1">
                    <a:lumMod val="65000"/>
                    <a:lumOff val="35000"/>
                  </a:schemeClr>
                </a:solidFill>
                <a:latin typeface="Arial"/>
                <a:cs typeface="Arial"/>
              </a:rPr>
              <a:t> </a:t>
            </a:r>
          </a:p>
          <a:p>
            <a:pPr>
              <a:lnSpc>
                <a:spcPct val="90000"/>
              </a:lnSpc>
              <a:spcBef>
                <a:spcPct val="0"/>
              </a:spcBef>
              <a:spcAft>
                <a:spcPts val="600"/>
              </a:spcAft>
            </a:pPr>
            <a:r>
              <a:rPr lang="en-US" sz="2800" dirty="0">
                <a:solidFill>
                  <a:schemeClr val="tx1">
                    <a:lumMod val="65000"/>
                    <a:lumOff val="35000"/>
                  </a:schemeClr>
                </a:solidFill>
                <a:latin typeface="Arial"/>
                <a:cs typeface="Arial"/>
              </a:rPr>
              <a:t>Informed Consent, Part 2</a:t>
            </a:r>
          </a:p>
          <a:p>
            <a:endParaRPr lang="en-US" dirty="0"/>
          </a:p>
        </p:txBody>
      </p:sp>
    </p:spTree>
    <p:extLst>
      <p:ext uri="{BB962C8B-B14F-4D97-AF65-F5344CB8AC3E}">
        <p14:creationId xmlns:p14="http://schemas.microsoft.com/office/powerpoint/2010/main" val="193074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DF0860-DC04-4F12-92DB-DC554534F08D}"/>
              </a:ext>
            </a:extLst>
          </p:cNvPr>
          <p:cNvSpPr>
            <a:spLocks noGrp="1"/>
          </p:cNvSpPr>
          <p:nvPr>
            <p:ph idx="1"/>
          </p:nvPr>
        </p:nvSpPr>
        <p:spPr>
          <a:xfrm>
            <a:off x="677334" y="1253067"/>
            <a:ext cx="6155266" cy="4351866"/>
          </a:xfrm>
        </p:spPr>
        <p:txBody>
          <a:bodyPr anchor="ctr">
            <a:normAutofit/>
          </a:bodyPr>
          <a:lstStyle/>
          <a:p>
            <a:pPr marL="0" marR="0" indent="0">
              <a:spcBef>
                <a:spcPts val="0"/>
              </a:spcBef>
              <a:spcAft>
                <a:spcPts val="800"/>
              </a:spcAft>
              <a:buNone/>
            </a:pPr>
            <a:r>
              <a:rPr lang="en-US" b="1" dirty="0">
                <a:effectLst/>
                <a:latin typeface="Arial" panose="020B0604020202020204" pitchFamily="34" charset="0"/>
                <a:ea typeface="Calibri" panose="020F0502020204030204" pitchFamily="34" charset="0"/>
                <a:cs typeface="Arial" panose="020B0604020202020204" pitchFamily="34" charset="0"/>
              </a:rPr>
              <a:t>   Both OHRP and FDA</a:t>
            </a:r>
          </a:p>
          <a:p>
            <a:pPr marL="0" marR="0" indent="0">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Short form: Signed by Subject or Representative and Witness</a:t>
            </a:r>
          </a:p>
          <a:p>
            <a:pPr marL="342900" marR="0" lvl="0" indent="-342900">
              <a:spcBef>
                <a:spcPts val="0"/>
              </a:spcBef>
              <a:spcAft>
                <a:spcPts val="0"/>
              </a:spcAft>
              <a:buFont typeface="Symbol" panose="05050102010706020507" pitchFamily="18" charset="2"/>
              <a:buChar char=""/>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Consent summary: Signed by Witness and Person obtaining consent </a:t>
            </a:r>
          </a:p>
          <a:p>
            <a:pPr marL="0" marR="0" lvl="0" indent="0">
              <a:spcBef>
                <a:spcPts val="0"/>
              </a:spcBef>
              <a:spcAft>
                <a:spcPts val="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Copy of the short form and the summary to be given to subject or the representative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4F80AB-03B2-4450-9A82-B3032187CDB5}"/>
              </a:ext>
            </a:extLst>
          </p:cNvPr>
          <p:cNvSpPr>
            <a:spLocks noGrp="1"/>
          </p:cNvSpPr>
          <p:nvPr>
            <p:ph type="title"/>
          </p:nvPr>
        </p:nvSpPr>
        <p:spPr>
          <a:xfrm>
            <a:off x="7634351" y="842872"/>
            <a:ext cx="2538834"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Short Form Procedure</a:t>
            </a:r>
          </a:p>
        </p:txBody>
      </p:sp>
    </p:spTree>
    <p:extLst>
      <p:ext uri="{BB962C8B-B14F-4D97-AF65-F5344CB8AC3E}">
        <p14:creationId xmlns:p14="http://schemas.microsoft.com/office/powerpoint/2010/main" val="333588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2786047" y="441434"/>
            <a:ext cx="6487955" cy="1320800"/>
          </a:xfrm>
        </p:spPr>
        <p:txBody>
          <a:bodyPr>
            <a:normAutofit/>
          </a:bodyPr>
          <a:lstStyle/>
          <a:p>
            <a:r>
              <a:rPr lang="en-US" b="1" dirty="0">
                <a:latin typeface="Arial" panose="020B0604020202020204" pitchFamily="34" charset="0"/>
                <a:cs typeface="Arial" panose="020B0604020202020204" pitchFamily="34" charset="0"/>
              </a:rPr>
              <a:t>Assent</a:t>
            </a:r>
          </a:p>
        </p:txBody>
      </p:sp>
      <p:pic>
        <p:nvPicPr>
          <p:cNvPr id="32" name="Picture 4" descr="Stick figure families holding hands">
            <a:extLst>
              <a:ext uri="{FF2B5EF4-FFF2-40B4-BE49-F238E27FC236}">
                <a16:creationId xmlns:a16="http://schemas.microsoft.com/office/drawing/2014/main" id="{1A63A817-41A0-4E35-9139-49204FF48C87}"/>
              </a:ext>
            </a:extLst>
          </p:cNvPr>
          <p:cNvPicPr>
            <a:picLocks noChangeAspect="1"/>
          </p:cNvPicPr>
          <p:nvPr/>
        </p:nvPicPr>
        <p:blipFill rotWithShape="1">
          <a:blip r:embed="rId3">
            <a:duotone>
              <a:prstClr val="black"/>
              <a:schemeClr val="tx2">
                <a:tint val="45000"/>
                <a:satMod val="400000"/>
              </a:schemeClr>
            </a:duotone>
          </a:blip>
          <a:srcRect l="44455" r="2900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33"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2786047" y="1745460"/>
            <a:ext cx="6487955" cy="4558926"/>
          </a:xfrm>
        </p:spPr>
        <p:txBody>
          <a:bodyPr>
            <a:noAutofit/>
          </a:bodyPr>
          <a:lstStyle/>
          <a:p>
            <a:pPr marL="0" lvl="2" indent="0">
              <a:buNone/>
            </a:pPr>
            <a:r>
              <a:rPr lang="en-US" sz="1800" b="1" dirty="0">
                <a:latin typeface="Arial" panose="020B0604020202020204" pitchFamily="34" charset="0"/>
                <a:cs typeface="Arial" panose="020B0604020202020204" pitchFamily="34" charset="0"/>
              </a:rPr>
              <a:t>Definition: The expression of approval or agreement.	Antonyms: Dissent from; refuse</a:t>
            </a:r>
          </a:p>
          <a:p>
            <a:pPr marL="914400" lvl="2" indent="0">
              <a:buNone/>
            </a:pPr>
            <a:endParaRPr lang="en-US" sz="1800" b="1" dirty="0">
              <a:latin typeface="Arial" panose="020B0604020202020204" pitchFamily="34" charset="0"/>
              <a:cs typeface="Arial" panose="020B0604020202020204" pitchFamily="34" charset="0"/>
            </a:endParaRPr>
          </a:p>
          <a:p>
            <a:pPr marL="0" lvl="2" indent="0">
              <a:buNone/>
            </a:pPr>
            <a:r>
              <a:rPr lang="en-US" sz="1800" b="1" dirty="0">
                <a:latin typeface="Arial" panose="020B0604020202020204" pitchFamily="34" charset="0"/>
                <a:cs typeface="Arial" panose="020B0604020202020204" pitchFamily="34" charset="0"/>
              </a:rPr>
              <a:t>Two populations where assent would be obtained:</a:t>
            </a:r>
          </a:p>
          <a:p>
            <a:pPr marL="342900" lvl="2" indent="-342900">
              <a:buFont typeface="Courier New" panose="02070309020205020404" pitchFamily="49" charset="0"/>
              <a:buChar char="o"/>
            </a:pPr>
            <a:r>
              <a:rPr lang="en-US" sz="1800" b="1" dirty="0">
                <a:latin typeface="Arial" panose="020B0604020202020204" pitchFamily="34" charset="0"/>
                <a:cs typeface="Arial" panose="020B0604020202020204" pitchFamily="34" charset="0"/>
              </a:rPr>
              <a:t>Children who have not reached legal age</a:t>
            </a:r>
          </a:p>
          <a:p>
            <a:pPr marL="342900" lvl="2" indent="-342900">
              <a:buFont typeface="Courier New" panose="02070309020205020404" pitchFamily="49" charset="0"/>
              <a:buChar char="o"/>
            </a:pPr>
            <a:r>
              <a:rPr lang="en-US" sz="1800" b="1" dirty="0">
                <a:latin typeface="Arial" panose="020B0604020202020204" pitchFamily="34" charset="0"/>
                <a:cs typeface="Arial" panose="020B0604020202020204" pitchFamily="34" charset="0"/>
              </a:rPr>
              <a:t>Adults with diminished cognitive abilities.  </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10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2559F2C-FDF7-4286-B558-A37CA48ED2E1}"/>
              </a:ext>
            </a:extLst>
          </p:cNvPr>
          <p:cNvSpPr>
            <a:spLocks noGrp="1"/>
          </p:cNvSpPr>
          <p:nvPr>
            <p:ph type="title"/>
          </p:nvPr>
        </p:nvSpPr>
        <p:spPr>
          <a:xfrm>
            <a:off x="673754" y="643467"/>
            <a:ext cx="4203045" cy="1375608"/>
          </a:xfrm>
        </p:spPr>
        <p:txBody>
          <a:bodyPr anchor="ctr">
            <a:noAutofit/>
          </a:bodyPr>
          <a:lstStyle/>
          <a:p>
            <a:pPr>
              <a:lnSpc>
                <a:spcPct val="90000"/>
              </a:lnSpc>
            </a:pPr>
            <a:r>
              <a:rPr lang="en-US" b="1" dirty="0">
                <a:solidFill>
                  <a:schemeClr val="bg1"/>
                </a:solidFill>
                <a:latin typeface="Arial" panose="020B0604020202020204" pitchFamily="34" charset="0"/>
                <a:cs typeface="Arial" panose="020B0604020202020204" pitchFamily="34" charset="0"/>
              </a:rPr>
              <a:t>For Children Who Have Not Reached Legal Age</a:t>
            </a:r>
          </a:p>
        </p:txBody>
      </p:sp>
      <p:sp>
        <p:nvSpPr>
          <p:cNvPr id="3" name="Content Placeholder 2">
            <a:extLst>
              <a:ext uri="{FF2B5EF4-FFF2-40B4-BE49-F238E27FC236}">
                <a16:creationId xmlns:a16="http://schemas.microsoft.com/office/drawing/2014/main" id="{3E3C36D3-A9EA-4303-A213-A68C9C030544}"/>
              </a:ext>
            </a:extLst>
          </p:cNvPr>
          <p:cNvSpPr>
            <a:spLocks noGrp="1"/>
          </p:cNvSpPr>
          <p:nvPr>
            <p:ph idx="1"/>
          </p:nvPr>
        </p:nvSpPr>
        <p:spPr>
          <a:xfrm>
            <a:off x="673754" y="2160590"/>
            <a:ext cx="3973943" cy="3440110"/>
          </a:xfrm>
        </p:spPr>
        <p:txBody>
          <a:bodyPr>
            <a:normAutofit/>
          </a:bodyPr>
          <a:lstStyle/>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OHRP and FDA: Assent means a child’s affirmative agreement to participate in research. Mere failure to object, absent affirmative agreement, should not be construed as assent. </a:t>
            </a:r>
          </a:p>
          <a:p>
            <a:pPr marL="0" indent="0">
              <a:buNone/>
            </a:pP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7" name="Graphic 6" descr="Clapping Hands">
            <a:extLst>
              <a:ext uri="{FF2B5EF4-FFF2-40B4-BE49-F238E27FC236}">
                <a16:creationId xmlns:a16="http://schemas.microsoft.com/office/drawing/2014/main" id="{4F805141-2387-4E8B-B246-47831C8675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4310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59F2C-FDF7-4286-B558-A37CA48ED2E1}"/>
              </a:ext>
            </a:extLst>
          </p:cNvPr>
          <p:cNvSpPr>
            <a:spLocks noGrp="1"/>
          </p:cNvSpPr>
          <p:nvPr>
            <p:ph type="title"/>
          </p:nvPr>
        </p:nvSpPr>
        <p:spPr>
          <a:xfrm>
            <a:off x="646643" y="1318193"/>
            <a:ext cx="3141752" cy="4093028"/>
          </a:xfrm>
        </p:spPr>
        <p:txBody>
          <a:bodyPr anchor="ctr">
            <a:normAutofit/>
          </a:bodyPr>
          <a:lstStyle/>
          <a:p>
            <a:pPr>
              <a:lnSpc>
                <a:spcPct val="90000"/>
              </a:lnSpc>
            </a:pPr>
            <a:r>
              <a:rPr lang="en-US" b="1" dirty="0">
                <a:latin typeface="Arial" panose="020B0604020202020204" pitchFamily="34" charset="0"/>
                <a:cs typeface="Arial" panose="020B0604020202020204" pitchFamily="34" charset="0"/>
              </a:rPr>
              <a:t>For Children Who Have Not Reached Legal Age</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894A2D-AA02-4E31-9430-87A954D88A67}"/>
              </a:ext>
            </a:extLst>
          </p:cNvPr>
          <p:cNvGraphicFramePr>
            <a:graphicFrameLocks noGrp="1"/>
          </p:cNvGraphicFramePr>
          <p:nvPr>
            <p:ph idx="1"/>
            <p:extLst>
              <p:ext uri="{D42A27DB-BD31-4B8C-83A1-F6EECF244321}">
                <p14:modId xmlns:p14="http://schemas.microsoft.com/office/powerpoint/2010/main" val="328369736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561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9F2C-FDF7-4286-B558-A37CA48ED2E1}"/>
              </a:ext>
            </a:extLst>
          </p:cNvPr>
          <p:cNvSpPr>
            <a:spLocks noGrp="1"/>
          </p:cNvSpPr>
          <p:nvPr>
            <p:ph type="title"/>
          </p:nvPr>
        </p:nvSpPr>
        <p:spPr>
          <a:xfrm>
            <a:off x="5394960" y="1124606"/>
            <a:ext cx="4225192" cy="1463040"/>
          </a:xfrm>
        </p:spPr>
        <p:txBody>
          <a:bodyPr>
            <a:noAutofit/>
          </a:bodyPr>
          <a:lstStyle/>
          <a:p>
            <a:pPr>
              <a:lnSpc>
                <a:spcPct val="90000"/>
              </a:lnSpc>
            </a:pPr>
            <a:r>
              <a:rPr lang="en-US" b="1" dirty="0">
                <a:latin typeface="Arial" panose="020B0604020202020204" pitchFamily="34" charset="0"/>
                <a:cs typeface="Arial" panose="020B0604020202020204" pitchFamily="34" charset="0"/>
              </a:rPr>
              <a:t>For Children Who Have Not Reached Legal Age</a:t>
            </a:r>
          </a:p>
        </p:txBody>
      </p:sp>
      <p:sp>
        <p:nvSpPr>
          <p:cNvPr id="3" name="Content Placeholder 2">
            <a:extLst>
              <a:ext uri="{FF2B5EF4-FFF2-40B4-BE49-F238E27FC236}">
                <a16:creationId xmlns:a16="http://schemas.microsoft.com/office/drawing/2014/main" id="{3E3C36D3-A9EA-4303-A213-A68C9C030544}"/>
              </a:ext>
            </a:extLst>
          </p:cNvPr>
          <p:cNvSpPr>
            <a:spLocks noGrp="1"/>
          </p:cNvSpPr>
          <p:nvPr>
            <p:ph idx="1"/>
          </p:nvPr>
        </p:nvSpPr>
        <p:spPr>
          <a:xfrm>
            <a:off x="5398113" y="2139568"/>
            <a:ext cx="4064439" cy="3880773"/>
          </a:xfrm>
        </p:spPr>
        <p:txBody>
          <a:bodyPr>
            <a:normAutofit/>
          </a:bodyPr>
          <a:lstStyle/>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OHRP and FDA:  Parent means a child’s biological or adoptive parent. </a:t>
            </a: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4F74186-2308-4DC1-8B21-1F6B9724E23E}"/>
              </a:ext>
            </a:extLst>
          </p:cNvPr>
          <p:cNvPicPr>
            <a:picLocks noChangeAspect="1"/>
          </p:cNvPicPr>
          <p:nvPr/>
        </p:nvPicPr>
        <p:blipFill rotWithShape="1">
          <a:blip r:embed="rId3"/>
          <a:srcRect l="30510" r="2524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508348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1286933" y="609600"/>
            <a:ext cx="10197494" cy="1099457"/>
          </a:xfrm>
        </p:spPr>
        <p:txBody>
          <a:bodyPr>
            <a:normAutofit/>
          </a:bodyPr>
          <a:lstStyle/>
          <a:p>
            <a:r>
              <a:rPr lang="en-US" b="1" dirty="0">
                <a:latin typeface="Arial" panose="020B0604020202020204" pitchFamily="34" charset="0"/>
                <a:cs typeface="Arial" panose="020B0604020202020204" pitchFamily="34" charset="0"/>
              </a:rPr>
              <a:t>Guardian</a:t>
            </a: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2F79B66-D11C-4CE1-9BCF-AEB501F68A47}"/>
              </a:ext>
            </a:extLst>
          </p:cNvPr>
          <p:cNvGraphicFramePr>
            <a:graphicFrameLocks noGrp="1"/>
          </p:cNvGraphicFramePr>
          <p:nvPr>
            <p:ph idx="1"/>
            <p:extLst>
              <p:ext uri="{D42A27DB-BD31-4B8C-83A1-F6EECF244321}">
                <p14:modId xmlns:p14="http://schemas.microsoft.com/office/powerpoint/2010/main" val="3245060032"/>
              </p:ext>
            </p:extLst>
          </p:nvPr>
        </p:nvGraphicFramePr>
        <p:xfrm>
          <a:off x="1286934" y="1342118"/>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54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73980-2E92-42D4-81A3-D3D57D4B7EA3}"/>
              </a:ext>
            </a:extLst>
          </p:cNvPr>
          <p:cNvSpPr>
            <a:spLocks noGrp="1"/>
          </p:cNvSpPr>
          <p:nvPr>
            <p:ph type="title"/>
          </p:nvPr>
        </p:nvSpPr>
        <p:spPr>
          <a:xfrm>
            <a:off x="1286933" y="609600"/>
            <a:ext cx="10197494" cy="1099457"/>
          </a:xfrm>
        </p:spPr>
        <p:txBody>
          <a:bodyPr>
            <a:normAutofit/>
          </a:bodyPr>
          <a:lstStyle/>
          <a:p>
            <a:r>
              <a:rPr lang="en-US" b="1" dirty="0">
                <a:latin typeface="Arial" panose="020B0604020202020204" pitchFamily="34" charset="0"/>
                <a:cs typeface="Arial" panose="020B0604020202020204" pitchFamily="34" charset="0"/>
              </a:rPr>
              <a:t>Cognitively Impaired Adults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FBF97EC-075B-424A-B6C3-2ECA8CFCBB2A}"/>
              </a:ext>
            </a:extLst>
          </p:cNvPr>
          <p:cNvGraphicFramePr>
            <a:graphicFrameLocks noGrp="1"/>
          </p:cNvGraphicFramePr>
          <p:nvPr>
            <p:ph idx="1"/>
            <p:extLst>
              <p:ext uri="{D42A27DB-BD31-4B8C-83A1-F6EECF244321}">
                <p14:modId xmlns:p14="http://schemas.microsoft.com/office/powerpoint/2010/main" val="2470951336"/>
              </p:ext>
            </p:extLst>
          </p:nvPr>
        </p:nvGraphicFramePr>
        <p:xfrm>
          <a:off x="1286933" y="1709057"/>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34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643467" y="816638"/>
            <a:ext cx="3598336" cy="5224724"/>
          </a:xfrm>
        </p:spPr>
        <p:txBody>
          <a:bodyPr anchor="ctr">
            <a:normAutofit/>
          </a:bodyPr>
          <a:lstStyle/>
          <a:p>
            <a:r>
              <a:rPr lang="en-US" b="1" dirty="0">
                <a:latin typeface="Arial" panose="020B0604020202020204" pitchFamily="34" charset="0"/>
                <a:cs typeface="Arial" panose="020B0604020202020204" pitchFamily="34" charset="0"/>
              </a:rPr>
              <a:t>Legally Authorized Representative</a:t>
            </a:r>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370516" y="173181"/>
            <a:ext cx="4619706" cy="6511637"/>
          </a:xfrm>
        </p:spPr>
        <p:txBody>
          <a:bodyPr anchor="ctr">
            <a:normAutofit/>
          </a:bodyPr>
          <a:lstStyle/>
          <a:p>
            <a:pPr>
              <a:lnSpc>
                <a:spcPct val="90000"/>
              </a:lnSpc>
            </a:pPr>
            <a:r>
              <a:rPr lang="en-US" sz="1600" b="1" dirty="0">
                <a:effectLst/>
                <a:latin typeface="Arial" panose="020B0604020202020204" pitchFamily="34" charset="0"/>
                <a:cs typeface="Arial" panose="020B0604020202020204" pitchFamily="34" charset="0"/>
              </a:rPr>
              <a:t>45 CFR 46. 102 (c), Legally authorized representative means an individual or judicial or other body authorized under applicable law to consent on behalf of a prospective subject to the subject’s participation in the procedure(s) involved in the research. If there is no applicable law addressing this issue, legally authorized representative means an individual recognized by institutional policy as acceptable for providing consent in the </a:t>
            </a:r>
            <a:r>
              <a:rPr lang="en-US" sz="1600" b="1" dirty="0" err="1">
                <a:effectLst/>
                <a:latin typeface="Arial" panose="020B0604020202020204" pitchFamily="34" charset="0"/>
                <a:cs typeface="Arial" panose="020B0604020202020204" pitchFamily="34" charset="0"/>
              </a:rPr>
              <a:t>nonresearch</a:t>
            </a:r>
            <a:r>
              <a:rPr lang="en-US" sz="1600" b="1" dirty="0">
                <a:effectLst/>
                <a:latin typeface="Arial" panose="020B0604020202020204" pitchFamily="34" charset="0"/>
                <a:cs typeface="Arial" panose="020B0604020202020204" pitchFamily="34" charset="0"/>
              </a:rPr>
              <a:t> context on behalf of the prospective subject to the subject’s participation in the procedure(s) involved in the research.</a:t>
            </a:r>
          </a:p>
          <a:p>
            <a:pPr>
              <a:lnSpc>
                <a:spcPct val="90000"/>
              </a:lnSpc>
            </a:pPr>
            <a:endParaRPr lang="en-US" sz="1600" b="1" dirty="0">
              <a:effectLst/>
              <a:latin typeface="Arial" panose="020B0604020202020204" pitchFamily="34" charset="0"/>
              <a:cs typeface="Arial" panose="020B0604020202020204" pitchFamily="34" charset="0"/>
            </a:endParaRPr>
          </a:p>
          <a:p>
            <a:pPr>
              <a:lnSpc>
                <a:spcPct val="90000"/>
              </a:lnSpc>
            </a:pPr>
            <a:r>
              <a:rPr lang="en-US" sz="1600" b="1" dirty="0">
                <a:effectLst/>
                <a:latin typeface="Arial" panose="020B0604020202020204" pitchFamily="34" charset="0"/>
                <a:cs typeface="Arial" panose="020B0604020202020204" pitchFamily="34" charset="0"/>
              </a:rPr>
              <a:t>FDA 21 CFR 50.3, Legally authorized representative</a:t>
            </a:r>
            <a:r>
              <a:rPr lang="en-US" sz="1600" b="1" dirty="0">
                <a:latin typeface="Arial" panose="020B0604020202020204" pitchFamily="34" charset="0"/>
                <a:cs typeface="Arial" panose="020B0604020202020204" pitchFamily="34" charset="0"/>
              </a:rPr>
              <a:t> means an individual or judicial or other body authorized under applicable law to consent on behalf of a prospective subject to the subject's participation in the procedure(s) involved in the research.</a:t>
            </a:r>
          </a:p>
        </p:txBody>
      </p:sp>
    </p:spTree>
    <p:extLst>
      <p:ext uri="{BB962C8B-B14F-4D97-AF65-F5344CB8AC3E}">
        <p14:creationId xmlns:p14="http://schemas.microsoft.com/office/powerpoint/2010/main" val="380693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20B2-7BCB-46DB-9350-55F9C0B6030E}"/>
              </a:ext>
            </a:extLst>
          </p:cNvPr>
          <p:cNvSpPr>
            <a:spLocks noGrp="1"/>
          </p:cNvSpPr>
          <p:nvPr>
            <p:ph type="title"/>
          </p:nvPr>
        </p:nvSpPr>
        <p:spPr/>
        <p:txBody>
          <a:bodyPr>
            <a:normAutofit/>
          </a:bodyPr>
          <a:lstStyle/>
          <a:p>
            <a:pPr algn="ctr"/>
            <a:r>
              <a:rPr lang="en-US" b="1" dirty="0">
                <a:solidFill>
                  <a:srgbClr val="F28212"/>
                </a:solidFill>
                <a:latin typeface="Arial" panose="020B0604020202020204" pitchFamily="34" charset="0"/>
                <a:cs typeface="Arial" panose="020B0604020202020204" pitchFamily="34" charset="0"/>
              </a:rPr>
              <a:t>45 CFR 46 (OHRP)</a:t>
            </a:r>
          </a:p>
        </p:txBody>
      </p:sp>
      <p:sp>
        <p:nvSpPr>
          <p:cNvPr id="3" name="Content Placeholder 2">
            <a:extLst>
              <a:ext uri="{FF2B5EF4-FFF2-40B4-BE49-F238E27FC236}">
                <a16:creationId xmlns:a16="http://schemas.microsoft.com/office/drawing/2014/main" id="{7E63B741-13E0-4D2B-8080-EB6896DDE7EF}"/>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BAD844D2-1B9C-4EBC-8E49-BE58189D7ED1}"/>
              </a:ext>
            </a:extLst>
          </p:cNvPr>
          <p:cNvGrpSpPr/>
          <p:nvPr/>
        </p:nvGrpSpPr>
        <p:grpSpPr>
          <a:xfrm>
            <a:off x="420914" y="1320800"/>
            <a:ext cx="9956800" cy="5268686"/>
            <a:chOff x="2169621" y="1647136"/>
            <a:chExt cx="7275484" cy="4358192"/>
          </a:xfrm>
        </p:grpSpPr>
        <p:sp>
          <p:nvSpPr>
            <p:cNvPr id="5" name="Rectangle: Rounded Corners 4">
              <a:extLst>
                <a:ext uri="{FF2B5EF4-FFF2-40B4-BE49-F238E27FC236}">
                  <a16:creationId xmlns:a16="http://schemas.microsoft.com/office/drawing/2014/main" id="{8323837D-E0F9-44B7-BC09-4D2694EEBBFA}"/>
                </a:ext>
              </a:extLst>
            </p:cNvPr>
            <p:cNvSpPr/>
            <p:nvPr/>
          </p:nvSpPr>
          <p:spPr>
            <a:xfrm>
              <a:off x="2169621" y="1647136"/>
              <a:ext cx="7275484" cy="1961186"/>
            </a:xfrm>
            <a:prstGeom prst="roundRect">
              <a:avLst>
                <a:gd name="adj" fmla="val 10000"/>
              </a:avLst>
            </a:pr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Rounded Corners 5">
              <a:extLst>
                <a:ext uri="{FF2B5EF4-FFF2-40B4-BE49-F238E27FC236}">
                  <a16:creationId xmlns:a16="http://schemas.microsoft.com/office/drawing/2014/main" id="{7196C94E-5445-42E8-9B16-AEC6BCB59BAB}"/>
                </a:ext>
              </a:extLst>
            </p:cNvPr>
            <p:cNvSpPr/>
            <p:nvPr/>
          </p:nvSpPr>
          <p:spPr>
            <a:xfrm>
              <a:off x="2389889" y="1908627"/>
              <a:ext cx="1589522" cy="143820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b="1" dirty="0">
                  <a:solidFill>
                    <a:schemeClr val="tx1">
                      <a:lumMod val="85000"/>
                      <a:lumOff val="15000"/>
                    </a:schemeClr>
                  </a:solidFill>
                  <a:latin typeface="Arial" panose="020B0604020202020204" pitchFamily="34" charset="0"/>
                  <a:cs typeface="Arial" panose="020B0604020202020204" pitchFamily="34" charset="0"/>
                </a:rPr>
                <a:t>Subpart A</a:t>
              </a:r>
              <a:r>
                <a:rPr lang="en-US" b="1" dirty="0">
                  <a:latin typeface="Arial" panose="020B0604020202020204" pitchFamily="34" charset="0"/>
                  <a:cs typeface="Arial" panose="020B0604020202020204" pitchFamily="34" charset="0"/>
                </a:rPr>
                <a:t>		</a:t>
              </a:r>
            </a:p>
          </p:txBody>
        </p:sp>
        <p:sp>
          <p:nvSpPr>
            <p:cNvPr id="7" name="Freeform: Shape 6">
              <a:extLst>
                <a:ext uri="{FF2B5EF4-FFF2-40B4-BE49-F238E27FC236}">
                  <a16:creationId xmlns:a16="http://schemas.microsoft.com/office/drawing/2014/main" id="{86CED619-D244-4108-A67B-18A1A93916D7}"/>
                </a:ext>
              </a:extLst>
            </p:cNvPr>
            <p:cNvSpPr/>
            <p:nvPr/>
          </p:nvSpPr>
          <p:spPr>
            <a:xfrm rot="21600000">
              <a:off x="2389888" y="3608322"/>
              <a:ext cx="1589523" cy="2397006"/>
            </a:xfrm>
            <a:custGeom>
              <a:avLst/>
              <a:gdLst>
                <a:gd name="connsiteX0" fmla="*/ 166900 w 1589522"/>
                <a:gd name="connsiteY0" fmla="*/ 0 h 2397006"/>
                <a:gd name="connsiteX1" fmla="*/ 1422622 w 1589522"/>
                <a:gd name="connsiteY1" fmla="*/ 0 h 2397006"/>
                <a:gd name="connsiteX2" fmla="*/ 1589522 w 1589522"/>
                <a:gd name="connsiteY2" fmla="*/ 166900 h 2397006"/>
                <a:gd name="connsiteX3" fmla="*/ 1589522 w 1589522"/>
                <a:gd name="connsiteY3" fmla="*/ 2397006 h 2397006"/>
                <a:gd name="connsiteX4" fmla="*/ 1589522 w 1589522"/>
                <a:gd name="connsiteY4" fmla="*/ 2397006 h 2397006"/>
                <a:gd name="connsiteX5" fmla="*/ 0 w 1589522"/>
                <a:gd name="connsiteY5" fmla="*/ 2397006 h 2397006"/>
                <a:gd name="connsiteX6" fmla="*/ 0 w 1589522"/>
                <a:gd name="connsiteY6" fmla="*/ 2397006 h 2397006"/>
                <a:gd name="connsiteX7" fmla="*/ 0 w 1589522"/>
                <a:gd name="connsiteY7" fmla="*/ 166900 h 2397006"/>
                <a:gd name="connsiteX8" fmla="*/ 166900 w 1589522"/>
                <a:gd name="connsiteY8" fmla="*/ 0 h 2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22" h="2397006">
                  <a:moveTo>
                    <a:pt x="1422622" y="2397006"/>
                  </a:moveTo>
                  <a:lnTo>
                    <a:pt x="166900" y="2397006"/>
                  </a:lnTo>
                  <a:cubicBezTo>
                    <a:pt x="74724" y="2397006"/>
                    <a:pt x="0" y="2322282"/>
                    <a:pt x="0" y="2230106"/>
                  </a:cubicBezTo>
                  <a:lnTo>
                    <a:pt x="0" y="0"/>
                  </a:lnTo>
                  <a:lnTo>
                    <a:pt x="0" y="0"/>
                  </a:lnTo>
                  <a:lnTo>
                    <a:pt x="1589522" y="0"/>
                  </a:lnTo>
                  <a:lnTo>
                    <a:pt x="1589522" y="0"/>
                  </a:lnTo>
                  <a:lnTo>
                    <a:pt x="1589522" y="2230106"/>
                  </a:lnTo>
                  <a:cubicBezTo>
                    <a:pt x="1589522" y="2322282"/>
                    <a:pt x="1514798" y="2397006"/>
                    <a:pt x="1422622" y="2397006"/>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16" tIns="78232" rIns="127115" bIns="127115" numCol="1" spcCol="1270" anchor="t" anchorCtr="0">
              <a:noAutofit/>
            </a:bodyPr>
            <a:lstStyle/>
            <a:p>
              <a:pPr marL="0" lvl="0" indent="0" algn="ctr" defTabSz="488950">
                <a:lnSpc>
                  <a:spcPct val="90000"/>
                </a:lnSpc>
                <a:spcBef>
                  <a:spcPct val="0"/>
                </a:spcBef>
                <a:spcAft>
                  <a:spcPct val="35000"/>
                </a:spcAft>
                <a:buNone/>
              </a:pPr>
              <a:endParaRPr lang="en-US" b="1" kern="1200" dirty="0">
                <a:solidFill>
                  <a:srgbClr val="115740"/>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en-US" b="1" dirty="0">
                <a:solidFill>
                  <a:srgbClr val="115740"/>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US" b="1" kern="1200" dirty="0">
                  <a:solidFill>
                    <a:srgbClr val="115740"/>
                  </a:solidFill>
                  <a:latin typeface="Arial" panose="020B0604020202020204" pitchFamily="34" charset="0"/>
                  <a:cs typeface="Arial" panose="020B0604020202020204" pitchFamily="34" charset="0"/>
                </a:rPr>
                <a:t>Common </a:t>
              </a:r>
            </a:p>
            <a:p>
              <a:pPr marL="0" lvl="0" indent="0" algn="ctr" defTabSz="488950">
                <a:lnSpc>
                  <a:spcPct val="90000"/>
                </a:lnSpc>
                <a:spcBef>
                  <a:spcPct val="0"/>
                </a:spcBef>
                <a:spcAft>
                  <a:spcPct val="35000"/>
                </a:spcAft>
                <a:buNone/>
              </a:pPr>
              <a:r>
                <a:rPr lang="en-US" b="1" kern="1200" dirty="0">
                  <a:solidFill>
                    <a:srgbClr val="115740"/>
                  </a:solidFill>
                  <a:latin typeface="Arial" panose="020B0604020202020204" pitchFamily="34" charset="0"/>
                  <a:cs typeface="Arial" panose="020B0604020202020204" pitchFamily="34" charset="0"/>
                </a:rPr>
                <a:t>Rule</a:t>
              </a:r>
            </a:p>
            <a:p>
              <a:pPr marL="0" lvl="0" indent="0" algn="ctr" defTabSz="488950">
                <a:lnSpc>
                  <a:spcPct val="90000"/>
                </a:lnSpc>
                <a:spcBef>
                  <a:spcPct val="0"/>
                </a:spcBef>
                <a:spcAft>
                  <a:spcPct val="35000"/>
                </a:spcAft>
                <a:buNone/>
              </a:pPr>
              <a:endParaRPr lang="en-US" b="1" kern="1200" dirty="0">
                <a:solidFill>
                  <a:srgbClr val="115740"/>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en-US" b="1" kern="1200" dirty="0">
                <a:solidFill>
                  <a:srgbClr val="115740"/>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en-US" b="1" kern="12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F727AA8-3982-446B-B604-4495816E6B68}"/>
                </a:ext>
              </a:extLst>
            </p:cNvPr>
            <p:cNvSpPr/>
            <p:nvPr/>
          </p:nvSpPr>
          <p:spPr>
            <a:xfrm>
              <a:off x="4139337" y="1908627"/>
              <a:ext cx="1589522" cy="143820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Subpart B</a:t>
              </a:r>
            </a:p>
          </p:txBody>
        </p:sp>
        <p:sp>
          <p:nvSpPr>
            <p:cNvPr id="9" name="Freeform: Shape 8">
              <a:extLst>
                <a:ext uri="{FF2B5EF4-FFF2-40B4-BE49-F238E27FC236}">
                  <a16:creationId xmlns:a16="http://schemas.microsoft.com/office/drawing/2014/main" id="{DC0F3FD0-29EF-46C6-A32E-8AEF92236E39}"/>
                </a:ext>
              </a:extLst>
            </p:cNvPr>
            <p:cNvSpPr/>
            <p:nvPr/>
          </p:nvSpPr>
          <p:spPr>
            <a:xfrm rot="21600000">
              <a:off x="4138364" y="3608322"/>
              <a:ext cx="1589523" cy="2397006"/>
            </a:xfrm>
            <a:custGeom>
              <a:avLst/>
              <a:gdLst>
                <a:gd name="connsiteX0" fmla="*/ 166900 w 1589522"/>
                <a:gd name="connsiteY0" fmla="*/ 0 h 2397006"/>
                <a:gd name="connsiteX1" fmla="*/ 1422622 w 1589522"/>
                <a:gd name="connsiteY1" fmla="*/ 0 h 2397006"/>
                <a:gd name="connsiteX2" fmla="*/ 1589522 w 1589522"/>
                <a:gd name="connsiteY2" fmla="*/ 166900 h 2397006"/>
                <a:gd name="connsiteX3" fmla="*/ 1589522 w 1589522"/>
                <a:gd name="connsiteY3" fmla="*/ 2397006 h 2397006"/>
                <a:gd name="connsiteX4" fmla="*/ 1589522 w 1589522"/>
                <a:gd name="connsiteY4" fmla="*/ 2397006 h 2397006"/>
                <a:gd name="connsiteX5" fmla="*/ 0 w 1589522"/>
                <a:gd name="connsiteY5" fmla="*/ 2397006 h 2397006"/>
                <a:gd name="connsiteX6" fmla="*/ 0 w 1589522"/>
                <a:gd name="connsiteY6" fmla="*/ 2397006 h 2397006"/>
                <a:gd name="connsiteX7" fmla="*/ 0 w 1589522"/>
                <a:gd name="connsiteY7" fmla="*/ 166900 h 2397006"/>
                <a:gd name="connsiteX8" fmla="*/ 166900 w 1589522"/>
                <a:gd name="connsiteY8" fmla="*/ 0 h 2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22" h="2397006">
                  <a:moveTo>
                    <a:pt x="1422622" y="2397006"/>
                  </a:moveTo>
                  <a:lnTo>
                    <a:pt x="166900" y="2397006"/>
                  </a:lnTo>
                  <a:cubicBezTo>
                    <a:pt x="74724" y="2397006"/>
                    <a:pt x="0" y="2322282"/>
                    <a:pt x="0" y="2230106"/>
                  </a:cubicBezTo>
                  <a:lnTo>
                    <a:pt x="0" y="0"/>
                  </a:lnTo>
                  <a:lnTo>
                    <a:pt x="0" y="0"/>
                  </a:lnTo>
                  <a:lnTo>
                    <a:pt x="1589522" y="0"/>
                  </a:lnTo>
                  <a:lnTo>
                    <a:pt x="1589522" y="0"/>
                  </a:lnTo>
                  <a:lnTo>
                    <a:pt x="1589522" y="2230106"/>
                  </a:lnTo>
                  <a:cubicBezTo>
                    <a:pt x="1589522" y="2322282"/>
                    <a:pt x="1514798" y="2397006"/>
                    <a:pt x="1422622" y="2397006"/>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15" tIns="78232" rIns="127116" bIns="127115" numCol="1" spcCol="1270" anchor="t" anchorCtr="0">
              <a:noAutofit/>
            </a:bodyPr>
            <a:lstStyle/>
            <a:p>
              <a:pPr algn="ctr" defTabSz="488950">
                <a:lnSpc>
                  <a:spcPct val="90000"/>
                </a:lnSpc>
                <a:spcBef>
                  <a:spcPct val="0"/>
                </a:spcBef>
                <a:spcAft>
                  <a:spcPct val="35000"/>
                </a:spcAft>
              </a:pPr>
              <a:endParaRPr lang="en-US" b="1" dirty="0">
                <a:solidFill>
                  <a:srgbClr val="115740"/>
                </a:solidFill>
                <a:latin typeface="Arial" panose="020B0604020202020204" pitchFamily="34" charset="0"/>
                <a:cs typeface="Arial" panose="020B0604020202020204" pitchFamily="34" charset="0"/>
              </a:endParaRPr>
            </a:p>
            <a:p>
              <a:pPr algn="ctr" defTabSz="488950">
                <a:lnSpc>
                  <a:spcPct val="90000"/>
                </a:lnSpc>
                <a:spcBef>
                  <a:spcPct val="0"/>
                </a:spcBef>
                <a:spcAft>
                  <a:spcPct val="35000"/>
                </a:spcAft>
              </a:pPr>
              <a:r>
                <a:rPr lang="en-US" b="1" dirty="0">
                  <a:solidFill>
                    <a:srgbClr val="115740"/>
                  </a:solidFill>
                  <a:latin typeface="Arial" panose="020B0604020202020204" pitchFamily="34" charset="0"/>
                  <a:cs typeface="Arial" panose="020B0604020202020204" pitchFamily="34" charset="0"/>
                </a:rPr>
                <a:t>Pregnant Women Human Fetuses,  and Neonates </a:t>
              </a:r>
            </a:p>
            <a:p>
              <a:pPr marL="0" lvl="0" indent="0" algn="ctr" defTabSz="488950">
                <a:lnSpc>
                  <a:spcPct val="90000"/>
                </a:lnSpc>
                <a:spcBef>
                  <a:spcPct val="0"/>
                </a:spcBef>
                <a:spcAft>
                  <a:spcPct val="35000"/>
                </a:spcAft>
                <a:buNone/>
              </a:pPr>
              <a:r>
                <a:rPr lang="en-US" b="1" kern="1200" dirty="0">
                  <a:solidFill>
                    <a:srgbClr val="115740"/>
                  </a:solidFill>
                  <a:latin typeface="Arial" panose="020B0604020202020204" pitchFamily="34" charset="0"/>
                  <a:cs typeface="Arial" panose="020B0604020202020204" pitchFamily="34" charset="0"/>
                </a:rPr>
                <a:t> </a:t>
              </a:r>
            </a:p>
          </p:txBody>
        </p:sp>
        <p:sp>
          <p:nvSpPr>
            <p:cNvPr id="10" name="Rectangle: Rounded Corners 9">
              <a:extLst>
                <a:ext uri="{FF2B5EF4-FFF2-40B4-BE49-F238E27FC236}">
                  <a16:creationId xmlns:a16="http://schemas.microsoft.com/office/drawing/2014/main" id="{DC7461D3-4F86-4890-BDFC-AE782A6D4648}"/>
                </a:ext>
              </a:extLst>
            </p:cNvPr>
            <p:cNvSpPr/>
            <p:nvPr/>
          </p:nvSpPr>
          <p:spPr>
            <a:xfrm>
              <a:off x="5886839" y="1908627"/>
              <a:ext cx="1589522" cy="143820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Subpart C</a:t>
              </a:r>
            </a:p>
          </p:txBody>
        </p:sp>
        <p:sp>
          <p:nvSpPr>
            <p:cNvPr id="11" name="Freeform: Shape 10">
              <a:extLst>
                <a:ext uri="{FF2B5EF4-FFF2-40B4-BE49-F238E27FC236}">
                  <a16:creationId xmlns:a16="http://schemas.microsoft.com/office/drawing/2014/main" id="{35793DB1-B197-4B74-BF9F-1D9D87B1940C}"/>
                </a:ext>
              </a:extLst>
            </p:cNvPr>
            <p:cNvSpPr/>
            <p:nvPr/>
          </p:nvSpPr>
          <p:spPr>
            <a:xfrm rot="21600000">
              <a:off x="5886839" y="3608321"/>
              <a:ext cx="1589522" cy="2397007"/>
            </a:xfrm>
            <a:custGeom>
              <a:avLst/>
              <a:gdLst>
                <a:gd name="connsiteX0" fmla="*/ 166900 w 1589522"/>
                <a:gd name="connsiteY0" fmla="*/ 0 h 2397006"/>
                <a:gd name="connsiteX1" fmla="*/ 1422622 w 1589522"/>
                <a:gd name="connsiteY1" fmla="*/ 0 h 2397006"/>
                <a:gd name="connsiteX2" fmla="*/ 1589522 w 1589522"/>
                <a:gd name="connsiteY2" fmla="*/ 166900 h 2397006"/>
                <a:gd name="connsiteX3" fmla="*/ 1589522 w 1589522"/>
                <a:gd name="connsiteY3" fmla="*/ 2397006 h 2397006"/>
                <a:gd name="connsiteX4" fmla="*/ 1589522 w 1589522"/>
                <a:gd name="connsiteY4" fmla="*/ 2397006 h 2397006"/>
                <a:gd name="connsiteX5" fmla="*/ 0 w 1589522"/>
                <a:gd name="connsiteY5" fmla="*/ 2397006 h 2397006"/>
                <a:gd name="connsiteX6" fmla="*/ 0 w 1589522"/>
                <a:gd name="connsiteY6" fmla="*/ 2397006 h 2397006"/>
                <a:gd name="connsiteX7" fmla="*/ 0 w 1589522"/>
                <a:gd name="connsiteY7" fmla="*/ 166900 h 2397006"/>
                <a:gd name="connsiteX8" fmla="*/ 166900 w 1589522"/>
                <a:gd name="connsiteY8" fmla="*/ 0 h 2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22" h="2397006">
                  <a:moveTo>
                    <a:pt x="1422622" y="2397006"/>
                  </a:moveTo>
                  <a:lnTo>
                    <a:pt x="166900" y="2397006"/>
                  </a:lnTo>
                  <a:cubicBezTo>
                    <a:pt x="74724" y="2397006"/>
                    <a:pt x="0" y="2322282"/>
                    <a:pt x="0" y="2230106"/>
                  </a:cubicBezTo>
                  <a:lnTo>
                    <a:pt x="0" y="0"/>
                  </a:lnTo>
                  <a:lnTo>
                    <a:pt x="0" y="0"/>
                  </a:lnTo>
                  <a:lnTo>
                    <a:pt x="1589522" y="0"/>
                  </a:lnTo>
                  <a:lnTo>
                    <a:pt x="1589522" y="0"/>
                  </a:lnTo>
                  <a:lnTo>
                    <a:pt x="1589522" y="2230106"/>
                  </a:lnTo>
                  <a:cubicBezTo>
                    <a:pt x="1589522" y="2322282"/>
                    <a:pt x="1514798" y="2397006"/>
                    <a:pt x="1422622" y="2397006"/>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15" tIns="78233" rIns="127115" bIns="127115" numCol="1" spcCol="1270" anchor="t" anchorCtr="0">
              <a:noAutofit/>
            </a:bodyPr>
            <a:lstStyle/>
            <a:p>
              <a:pPr lvl="0" indent="0" algn="ctr" defTabSz="488950">
                <a:lnSpc>
                  <a:spcPct val="90000"/>
                </a:lnSpc>
                <a:spcBef>
                  <a:spcPct val="0"/>
                </a:spcBef>
                <a:spcAft>
                  <a:spcPct val="35000"/>
                </a:spcAft>
                <a:buNone/>
              </a:pPr>
              <a:r>
                <a:rPr lang="en-US" b="1" dirty="0">
                  <a:solidFill>
                    <a:srgbClr val="115740"/>
                  </a:solidFill>
                  <a:latin typeface="Arial" panose="020B0604020202020204" pitchFamily="34" charset="0"/>
                  <a:cs typeface="Arial" panose="020B0604020202020204" pitchFamily="34" charset="0"/>
                </a:rPr>
                <a:t>Additional Protections Pertaining to Biomedical and Behavioral Research Involving Prisoners and Subjects Comparison</a:t>
              </a:r>
            </a:p>
            <a:p>
              <a:pPr marL="0" lvl="0" indent="0" algn="ctr" defTabSz="488950">
                <a:lnSpc>
                  <a:spcPct val="90000"/>
                </a:lnSpc>
                <a:spcBef>
                  <a:spcPct val="0"/>
                </a:spcBef>
                <a:spcAft>
                  <a:spcPct val="35000"/>
                </a:spcAft>
                <a:buNone/>
              </a:pPr>
              <a:endParaRPr lang="en-US" b="1" kern="1200" dirty="0">
                <a:solidFill>
                  <a:srgbClr val="115740"/>
                </a:solidFill>
                <a:latin typeface="Arial" panose="020B0604020202020204" pitchFamily="34" charset="0"/>
                <a:cs typeface="Arial" panose="020B0604020202020204" pitchFamily="34" charset="0"/>
              </a:endParaRPr>
            </a:p>
            <a:p>
              <a:pPr algn="ctr" defTabSz="488950">
                <a:lnSpc>
                  <a:spcPct val="90000"/>
                </a:lnSpc>
                <a:spcBef>
                  <a:spcPct val="0"/>
                </a:spcBef>
                <a:spcAft>
                  <a:spcPct val="35000"/>
                </a:spcAft>
              </a:pPr>
              <a:r>
                <a:rPr lang="en-US" b="1" dirty="0">
                  <a:solidFill>
                    <a:schemeClr val="bg1"/>
                  </a:solidFill>
                  <a:effectLst/>
                  <a:latin typeface="Arial" panose="020B0604020202020204" pitchFamily="34" charset="0"/>
                  <a:ea typeface="Calibri" panose="020F0502020204030204" pitchFamily="34" charset="0"/>
                  <a:cs typeface="Arial" panose="020B0604020202020204" pitchFamily="34" charset="0"/>
                </a:rPr>
                <a:t>Additional Protections Pertaining to Biomedical and Behavioral Additional Protections Pertaining to Biomedical and Behavioral Research Involving Prisoners as Subjects</a:t>
              </a:r>
              <a:endParaRPr lang="en-US" b="1" dirty="0">
                <a:solidFill>
                  <a:schemeClr val="bg1"/>
                </a:solidFill>
                <a:latin typeface="Arial" panose="020B0604020202020204" pitchFamily="34" charset="0"/>
                <a:cs typeface="Arial" panose="020B0604020202020204" pitchFamily="34" charset="0"/>
              </a:endParaRPr>
            </a:p>
            <a:p>
              <a:pPr algn="ctr" defTabSz="488950">
                <a:lnSpc>
                  <a:spcPct val="90000"/>
                </a:lnSpc>
                <a:spcBef>
                  <a:spcPct val="0"/>
                </a:spcBef>
                <a:spcAft>
                  <a:spcPct val="35000"/>
                </a:spcAft>
              </a:pPr>
              <a:r>
                <a:rPr lang="en-US"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Pertaining to Biomedical and Behavioral Research Involving Prisoners as Subjects</a:t>
              </a:r>
              <a:endParaRPr lang="en-US" b="1" dirty="0">
                <a:solidFill>
                  <a:schemeClr val="bg1"/>
                </a:solidFill>
                <a:latin typeface="Arial" panose="020B0604020202020204" pitchFamily="34" charset="0"/>
                <a:cs typeface="Arial" panose="020B0604020202020204" pitchFamily="34" charset="0"/>
              </a:endParaRPr>
            </a:p>
            <a:p>
              <a:pPr algn="ctr" defTabSz="488950">
                <a:lnSpc>
                  <a:spcPct val="90000"/>
                </a:lnSpc>
                <a:spcBef>
                  <a:spcPct val="0"/>
                </a:spcBef>
                <a:spcAft>
                  <a:spcPct val="35000"/>
                </a:spcAft>
              </a:pPr>
              <a:r>
                <a:rPr lang="en-US"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ects</a:t>
              </a:r>
              <a:endParaRPr lang="en-US" b="1" dirty="0">
                <a:solidFill>
                  <a:schemeClr val="bg1"/>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en-US" b="1" kern="1200" dirty="0">
                <a:solidFill>
                  <a:srgbClr val="115740"/>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US" b="1" kern="1200" dirty="0">
                  <a:solidFill>
                    <a:srgbClr val="115740"/>
                  </a:solidFill>
                  <a:latin typeface="Arial" panose="020B0604020202020204" pitchFamily="34" charset="0"/>
                  <a:cs typeface="Arial" panose="020B0604020202020204" pitchFamily="34" charset="0"/>
                </a:rPr>
                <a:t>What are they exposed to? </a:t>
              </a:r>
            </a:p>
          </p:txBody>
        </p:sp>
        <p:sp>
          <p:nvSpPr>
            <p:cNvPr id="12" name="Rectangle: Rounded Corners 11">
              <a:extLst>
                <a:ext uri="{FF2B5EF4-FFF2-40B4-BE49-F238E27FC236}">
                  <a16:creationId xmlns:a16="http://schemas.microsoft.com/office/drawing/2014/main" id="{AD587245-0AFE-4EC1-A263-3641A0971BA8}"/>
                </a:ext>
              </a:extLst>
            </p:cNvPr>
            <p:cNvSpPr/>
            <p:nvPr/>
          </p:nvSpPr>
          <p:spPr>
            <a:xfrm>
              <a:off x="7635314" y="1908627"/>
              <a:ext cx="1589522" cy="143820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Subpart D</a:t>
              </a:r>
            </a:p>
          </p:txBody>
        </p:sp>
        <p:sp>
          <p:nvSpPr>
            <p:cNvPr id="13" name="Freeform: Shape 12">
              <a:extLst>
                <a:ext uri="{FF2B5EF4-FFF2-40B4-BE49-F238E27FC236}">
                  <a16:creationId xmlns:a16="http://schemas.microsoft.com/office/drawing/2014/main" id="{2A7E2CB8-C006-497A-891C-EBCC5A26C876}"/>
                </a:ext>
              </a:extLst>
            </p:cNvPr>
            <p:cNvSpPr/>
            <p:nvPr/>
          </p:nvSpPr>
          <p:spPr>
            <a:xfrm>
              <a:off x="7668214" y="3537240"/>
              <a:ext cx="1589523" cy="2397006"/>
            </a:xfrm>
            <a:custGeom>
              <a:avLst/>
              <a:gdLst>
                <a:gd name="connsiteX0" fmla="*/ 166900 w 1589522"/>
                <a:gd name="connsiteY0" fmla="*/ 0 h 2397006"/>
                <a:gd name="connsiteX1" fmla="*/ 1422622 w 1589522"/>
                <a:gd name="connsiteY1" fmla="*/ 0 h 2397006"/>
                <a:gd name="connsiteX2" fmla="*/ 1589522 w 1589522"/>
                <a:gd name="connsiteY2" fmla="*/ 166900 h 2397006"/>
                <a:gd name="connsiteX3" fmla="*/ 1589522 w 1589522"/>
                <a:gd name="connsiteY3" fmla="*/ 2397006 h 2397006"/>
                <a:gd name="connsiteX4" fmla="*/ 1589522 w 1589522"/>
                <a:gd name="connsiteY4" fmla="*/ 2397006 h 2397006"/>
                <a:gd name="connsiteX5" fmla="*/ 0 w 1589522"/>
                <a:gd name="connsiteY5" fmla="*/ 2397006 h 2397006"/>
                <a:gd name="connsiteX6" fmla="*/ 0 w 1589522"/>
                <a:gd name="connsiteY6" fmla="*/ 2397006 h 2397006"/>
                <a:gd name="connsiteX7" fmla="*/ 0 w 1589522"/>
                <a:gd name="connsiteY7" fmla="*/ 166900 h 2397006"/>
                <a:gd name="connsiteX8" fmla="*/ 166900 w 1589522"/>
                <a:gd name="connsiteY8" fmla="*/ 0 h 2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22" h="2397006">
                  <a:moveTo>
                    <a:pt x="1422622" y="2397006"/>
                  </a:moveTo>
                  <a:lnTo>
                    <a:pt x="166900" y="2397006"/>
                  </a:lnTo>
                  <a:cubicBezTo>
                    <a:pt x="74724" y="2397006"/>
                    <a:pt x="0" y="2322282"/>
                    <a:pt x="0" y="2230106"/>
                  </a:cubicBezTo>
                  <a:lnTo>
                    <a:pt x="0" y="0"/>
                  </a:lnTo>
                  <a:lnTo>
                    <a:pt x="0" y="0"/>
                  </a:lnTo>
                  <a:lnTo>
                    <a:pt x="1589522" y="0"/>
                  </a:lnTo>
                  <a:lnTo>
                    <a:pt x="1589522" y="0"/>
                  </a:lnTo>
                  <a:lnTo>
                    <a:pt x="1589522" y="2230106"/>
                  </a:lnTo>
                  <a:cubicBezTo>
                    <a:pt x="1589522" y="2322282"/>
                    <a:pt x="1514798" y="2397006"/>
                    <a:pt x="1422622" y="2397006"/>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115" tIns="78232" rIns="127116" bIns="127115" numCol="1" spcCol="1270" anchor="t" anchorCtr="0">
              <a:noAutofit/>
            </a:bodyPr>
            <a:lstStyle/>
            <a:p>
              <a:pPr algn="ctr" defTabSz="488950">
                <a:lnSpc>
                  <a:spcPct val="90000"/>
                </a:lnSpc>
                <a:spcBef>
                  <a:spcPct val="0"/>
                </a:spcBef>
                <a:spcAft>
                  <a:spcPct val="35000"/>
                </a:spcAft>
              </a:pPr>
              <a:endParaRPr lang="en-US" b="1" dirty="0">
                <a:solidFill>
                  <a:srgbClr val="115740"/>
                </a:solidFill>
                <a:latin typeface="Arial" panose="020B0604020202020204" pitchFamily="34" charset="0"/>
                <a:cs typeface="Arial" panose="020B0604020202020204" pitchFamily="34" charset="0"/>
              </a:endParaRPr>
            </a:p>
            <a:p>
              <a:pPr algn="ctr" defTabSz="488950">
                <a:lnSpc>
                  <a:spcPct val="90000"/>
                </a:lnSpc>
                <a:spcBef>
                  <a:spcPct val="0"/>
                </a:spcBef>
                <a:spcAft>
                  <a:spcPct val="35000"/>
                </a:spcAft>
              </a:pPr>
              <a:r>
                <a:rPr lang="en-US" b="1" dirty="0">
                  <a:solidFill>
                    <a:srgbClr val="115740"/>
                  </a:solidFill>
                  <a:latin typeface="Arial" panose="020B0604020202020204" pitchFamily="34" charset="0"/>
                  <a:cs typeface="Arial" panose="020B0604020202020204" pitchFamily="34" charset="0"/>
                </a:rPr>
                <a:t>Additional Protections for Children Involved as Subjects in Research</a:t>
              </a:r>
            </a:p>
            <a:p>
              <a:pPr marL="0" lvl="0" indent="0" algn="ctr" defTabSz="488950">
                <a:lnSpc>
                  <a:spcPct val="90000"/>
                </a:lnSpc>
                <a:spcBef>
                  <a:spcPct val="0"/>
                </a:spcBef>
                <a:spcAft>
                  <a:spcPct val="35000"/>
                </a:spcAft>
                <a:buNone/>
              </a:pPr>
              <a:endParaRPr lang="en-US"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3291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2748B00-B242-4A21-96C1-4529F3F41189}"/>
              </a:ext>
            </a:extLst>
          </p:cNvPr>
          <p:cNvPicPr>
            <a:picLocks noGrp="1" noChangeAspect="1"/>
          </p:cNvPicPr>
          <p:nvPr>
            <p:ph idx="1"/>
          </p:nvPr>
        </p:nvPicPr>
        <p:blipFill>
          <a:blip r:embed="rId3"/>
          <a:stretch>
            <a:fillRect/>
          </a:stretch>
        </p:blipFill>
        <p:spPr>
          <a:xfrm>
            <a:off x="925745" y="678873"/>
            <a:ext cx="10171746" cy="5430982"/>
          </a:xfrm>
          <a:prstGeom prst="rect">
            <a:avLst/>
          </a:prstGeom>
        </p:spPr>
      </p:pic>
    </p:spTree>
    <p:extLst>
      <p:ext uri="{BB962C8B-B14F-4D97-AF65-F5344CB8AC3E}">
        <p14:creationId xmlns:p14="http://schemas.microsoft.com/office/powerpoint/2010/main" val="345830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9738B9E-D352-404E-8922-E1C604CE5406}"/>
              </a:ext>
            </a:extLst>
          </p:cNvPr>
          <p:cNvSpPr>
            <a:spLocks noGrp="1"/>
          </p:cNvSpPr>
          <p:nvPr>
            <p:ph type="title"/>
          </p:nvPr>
        </p:nvSpPr>
        <p:spPr>
          <a:xfrm>
            <a:off x="5120635" y="1240972"/>
            <a:ext cx="4482807" cy="2732314"/>
          </a:xfrm>
        </p:spPr>
        <p:txBody>
          <a:bodyPr vert="horz" lIns="91440" tIns="45720" rIns="91440" bIns="45720" rtlCol="0" anchor="b">
            <a:normAutofit/>
          </a:bodyPr>
          <a:lstStyle/>
          <a:p>
            <a:r>
              <a:rPr lang="en-US" b="1" kern="1200" dirty="0">
                <a:solidFill>
                  <a:schemeClr val="accent1"/>
                </a:solidFill>
                <a:latin typeface="Arial" panose="020B0604020202020204" pitchFamily="34" charset="0"/>
                <a:cs typeface="Arial" panose="020B0604020202020204" pitchFamily="34" charset="0"/>
              </a:rPr>
              <a:t>A quick review of last session</a:t>
            </a: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Boardroom with solid fill">
            <a:extLst>
              <a:ext uri="{FF2B5EF4-FFF2-40B4-BE49-F238E27FC236}">
                <a16:creationId xmlns:a16="http://schemas.microsoft.com/office/drawing/2014/main" id="{AC0A1B49-BB82-480B-AA76-525132812CB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81005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Pregnant lady with solid fill">
            <a:extLst>
              <a:ext uri="{FF2B5EF4-FFF2-40B4-BE49-F238E27FC236}">
                <a16:creationId xmlns:a16="http://schemas.microsoft.com/office/drawing/2014/main" id="{93B03362-8833-4368-8A24-76C441084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7383" y="1136073"/>
            <a:ext cx="4530436" cy="3934691"/>
          </a:xfrm>
          <a:prstGeom prst="rect">
            <a:avLst/>
          </a:prstGeom>
        </p:spPr>
      </p:pic>
      <p:pic>
        <p:nvPicPr>
          <p:cNvPr id="5" name="Picture 4" descr="Pregnant woman walking on the street">
            <a:extLst>
              <a:ext uri="{FF2B5EF4-FFF2-40B4-BE49-F238E27FC236}">
                <a16:creationId xmlns:a16="http://schemas.microsoft.com/office/drawing/2014/main" id="{A818C422-84D1-475C-9833-78D55E771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613" y="0"/>
            <a:ext cx="10276774" cy="6858000"/>
          </a:xfrm>
          <a:prstGeom prst="rect">
            <a:avLst/>
          </a:prstGeom>
        </p:spPr>
      </p:pic>
    </p:spTree>
    <p:extLst>
      <p:ext uri="{BB962C8B-B14F-4D97-AF65-F5344CB8AC3E}">
        <p14:creationId xmlns:p14="http://schemas.microsoft.com/office/powerpoint/2010/main" val="167916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Autofit/>
          </a:bodyPr>
          <a:lstStyle/>
          <a:p>
            <a:pPr marL="0" indent="0">
              <a:lnSpc>
                <a:spcPct val="90000"/>
              </a:lnSpc>
              <a:buNone/>
            </a:pPr>
            <a:r>
              <a:rPr lang="en-US" sz="1600" b="1" dirty="0">
                <a:effectLst/>
                <a:latin typeface="Arial" panose="020B0604020202020204" pitchFamily="34" charset="0"/>
                <a:cs typeface="Arial" panose="020B0604020202020204" pitchFamily="34" charset="0"/>
              </a:rPr>
              <a:t>Pregnant women or fetuses may be involved in research if all of the following conditions are met:</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(a) </a:t>
            </a:r>
            <a:r>
              <a:rPr lang="en-US" sz="1600" b="1" dirty="0">
                <a:effectLst/>
                <a:highlight>
                  <a:srgbClr val="FFFF00"/>
                </a:highlight>
                <a:latin typeface="Arial" panose="020B0604020202020204" pitchFamily="34" charset="0"/>
                <a:cs typeface="Arial" panose="020B0604020202020204" pitchFamily="34" charset="0"/>
              </a:rPr>
              <a:t>Where scientifically appropriate, preclinical studies, including studies on pregnant animals, </a:t>
            </a:r>
            <a:r>
              <a:rPr lang="en-US" sz="1600" b="1" dirty="0">
                <a:effectLst/>
                <a:latin typeface="Arial" panose="020B0604020202020204" pitchFamily="34" charset="0"/>
                <a:cs typeface="Arial" panose="020B0604020202020204" pitchFamily="34" charset="0"/>
              </a:rPr>
              <a:t>and clinical studies, including studies on nonpregnant women, have been conducted and provide data for </a:t>
            </a:r>
            <a:r>
              <a:rPr lang="en-US" sz="1600" b="1" dirty="0">
                <a:effectLst/>
                <a:highlight>
                  <a:srgbClr val="FFFF00"/>
                </a:highlight>
                <a:latin typeface="Arial" panose="020B0604020202020204" pitchFamily="34" charset="0"/>
                <a:cs typeface="Arial" panose="020B0604020202020204" pitchFamily="34" charset="0"/>
              </a:rPr>
              <a:t>assessing potential risks</a:t>
            </a:r>
            <a:r>
              <a:rPr lang="en-US" sz="1600" b="1" dirty="0">
                <a:effectLst/>
                <a:latin typeface="Arial" panose="020B0604020202020204" pitchFamily="34" charset="0"/>
                <a:cs typeface="Arial" panose="020B0604020202020204" pitchFamily="34" charset="0"/>
              </a:rPr>
              <a:t> to pregnant women and fetuses;</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(b) The risk to the fetus is caused solely by interventions or procedures that hold out the </a:t>
            </a:r>
            <a:r>
              <a:rPr lang="en-US" sz="1600" b="1" dirty="0">
                <a:effectLst/>
                <a:highlight>
                  <a:srgbClr val="FFFF00"/>
                </a:highlight>
                <a:latin typeface="Arial" panose="020B0604020202020204" pitchFamily="34" charset="0"/>
                <a:cs typeface="Arial" panose="020B0604020202020204" pitchFamily="34" charset="0"/>
              </a:rPr>
              <a:t>prospect of direct benefit for the woman or the fetus</a:t>
            </a:r>
            <a:r>
              <a:rPr lang="en-US" sz="1600" b="1" dirty="0">
                <a:effectLst/>
                <a:latin typeface="Arial" panose="020B0604020202020204" pitchFamily="34" charset="0"/>
                <a:cs typeface="Arial" panose="020B0604020202020204" pitchFamily="34" charset="0"/>
              </a:rPr>
              <a:t>; or, if there is </a:t>
            </a:r>
            <a:r>
              <a:rPr lang="en-US" sz="1600" b="1" dirty="0">
                <a:effectLst/>
                <a:highlight>
                  <a:srgbClr val="FFFF00"/>
                </a:highlight>
                <a:latin typeface="Arial" panose="020B0604020202020204" pitchFamily="34" charset="0"/>
                <a:cs typeface="Arial" panose="020B0604020202020204" pitchFamily="34" charset="0"/>
              </a:rPr>
              <a:t>no such prospect of benefit, the risk to the fetus is not greater than minimal and the purpose of the research is the development of important biomedical knowledge </a:t>
            </a:r>
            <a:r>
              <a:rPr lang="en-US" sz="1600" b="1" dirty="0">
                <a:effectLst/>
                <a:latin typeface="Arial" panose="020B0604020202020204" pitchFamily="34" charset="0"/>
                <a:cs typeface="Arial" panose="020B0604020202020204" pitchFamily="34" charset="0"/>
              </a:rPr>
              <a:t>which cannot be obtained by any other means;</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718426" y="1253067"/>
            <a:ext cx="3371742" cy="4351866"/>
          </a:xfrm>
        </p:spPr>
        <p:txBody>
          <a:bodyPr anchor="ctr">
            <a:normAutofit/>
          </a:bodyPr>
          <a:lstStyle/>
          <a:p>
            <a:r>
              <a:rPr lang="en-US" sz="3200" b="1" dirty="0">
                <a:solidFill>
                  <a:schemeClr val="bg1"/>
                </a:solidFill>
                <a:latin typeface="Arial" panose="020B0604020202020204" pitchFamily="34" charset="0"/>
                <a:cs typeface="Arial" panose="020B0604020202020204" pitchFamily="34" charset="0"/>
              </a:rPr>
              <a:t>45 CFR 46 Subpart B</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Research involving pregnant women or fetuses</a:t>
            </a:r>
          </a:p>
        </p:txBody>
      </p:sp>
    </p:spTree>
    <p:extLst>
      <p:ext uri="{BB962C8B-B14F-4D97-AF65-F5344CB8AC3E}">
        <p14:creationId xmlns:p14="http://schemas.microsoft.com/office/powerpoint/2010/main" val="349954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rmAutofit/>
          </a:bodyPr>
          <a:lstStyle/>
          <a:p>
            <a:pPr marL="0" indent="0">
              <a:lnSpc>
                <a:spcPct val="90000"/>
              </a:lnSpc>
              <a:buNone/>
            </a:pPr>
            <a:endParaRPr lang="en-US" sz="1600" b="1" u="none" strike="noStrike" dirty="0">
              <a:latin typeface="Arial" panose="020B0604020202020204" pitchFamily="34" charset="0"/>
              <a:cs typeface="Arial" panose="020B0604020202020204" pitchFamily="34" charset="0"/>
            </a:endParaRPr>
          </a:p>
          <a:p>
            <a:pPr marL="0" indent="0">
              <a:lnSpc>
                <a:spcPct val="90000"/>
              </a:lnSpc>
              <a:buNone/>
            </a:pPr>
            <a:r>
              <a:rPr lang="en-US" sz="1600" b="1" u="none" strike="noStrike" dirty="0">
                <a:latin typeface="Arial" panose="020B0604020202020204" pitchFamily="34" charset="0"/>
                <a:cs typeface="Arial" panose="020B0604020202020204" pitchFamily="34" charset="0"/>
              </a:rPr>
              <a:t>(</a:t>
            </a:r>
            <a:r>
              <a:rPr lang="en-US" sz="1600" b="1" dirty="0">
                <a:effectLst/>
                <a:latin typeface="Arial" panose="020B0604020202020204" pitchFamily="34" charset="0"/>
                <a:cs typeface="Arial" panose="020B0604020202020204" pitchFamily="34" charset="0"/>
              </a:rPr>
              <a:t>c) Any </a:t>
            </a:r>
            <a:r>
              <a:rPr lang="en-US" sz="1600" b="1" dirty="0">
                <a:effectLst/>
                <a:highlight>
                  <a:srgbClr val="FFFF00"/>
                </a:highlight>
                <a:latin typeface="Arial" panose="020B0604020202020204" pitchFamily="34" charset="0"/>
                <a:cs typeface="Arial" panose="020B0604020202020204" pitchFamily="34" charset="0"/>
              </a:rPr>
              <a:t>risk i</a:t>
            </a:r>
            <a:r>
              <a:rPr lang="en-US" sz="1600" b="1" dirty="0">
                <a:effectLst/>
                <a:latin typeface="Arial" panose="020B0604020202020204" pitchFamily="34" charset="0"/>
                <a:cs typeface="Arial" panose="020B0604020202020204" pitchFamily="34" charset="0"/>
              </a:rPr>
              <a:t>s the </a:t>
            </a:r>
            <a:r>
              <a:rPr lang="en-US" sz="1600" b="1" dirty="0">
                <a:effectLst/>
                <a:highlight>
                  <a:srgbClr val="FFFF00"/>
                </a:highlight>
                <a:latin typeface="Arial" panose="020B0604020202020204" pitchFamily="34" charset="0"/>
                <a:cs typeface="Arial" panose="020B0604020202020204" pitchFamily="34" charset="0"/>
              </a:rPr>
              <a:t>least possible </a:t>
            </a:r>
            <a:r>
              <a:rPr lang="en-US" sz="1600" b="1" dirty="0">
                <a:effectLst/>
                <a:latin typeface="Arial" panose="020B0604020202020204" pitchFamily="34" charset="0"/>
                <a:cs typeface="Arial" panose="020B0604020202020204" pitchFamily="34" charset="0"/>
              </a:rPr>
              <a:t>for achieving the objectives of the research;</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(d) </a:t>
            </a:r>
            <a:r>
              <a:rPr lang="en-US" sz="1600" b="1" dirty="0">
                <a:effectLst/>
                <a:highlight>
                  <a:srgbClr val="FFFF00"/>
                </a:highlight>
                <a:latin typeface="Arial" panose="020B0604020202020204" pitchFamily="34" charset="0"/>
                <a:cs typeface="Arial" panose="020B0604020202020204" pitchFamily="34" charset="0"/>
              </a:rPr>
              <a:t>If the research holds out the prospect of direct benefit to the pregnant woman, the prospect of a direct benefit both to the pregnant woman and the fetus, or no prospect of benefit for the woman nor the fetus when risk to the fetus is not greater than minimal and the purpose of the research is the development of important biomedical knowledge that cannot be obtained by any other means, her consent is obtained in accord with the informed </a:t>
            </a:r>
            <a:r>
              <a:rPr lang="en-US" sz="1600" b="1" dirty="0">
                <a:highlight>
                  <a:srgbClr val="FFFF00"/>
                </a:highlight>
                <a:latin typeface="Arial" panose="020B0604020202020204" pitchFamily="34" charset="0"/>
                <a:cs typeface="Arial" panose="020B0604020202020204" pitchFamily="34" charset="0"/>
              </a:rPr>
              <a:t>co</a:t>
            </a:r>
            <a:r>
              <a:rPr lang="en-US" sz="1600" b="1" dirty="0">
                <a:effectLst/>
                <a:highlight>
                  <a:srgbClr val="FFFF00"/>
                </a:highlight>
                <a:latin typeface="Arial" panose="020B0604020202020204" pitchFamily="34" charset="0"/>
                <a:cs typeface="Arial" panose="020B0604020202020204" pitchFamily="34" charset="0"/>
              </a:rPr>
              <a:t>nsent provisions of </a:t>
            </a:r>
            <a:r>
              <a:rPr lang="en-US" sz="1600" b="1" u="sng" dirty="0">
                <a:effectLst/>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subpart A</a:t>
            </a:r>
            <a:r>
              <a:rPr lang="en-US" sz="1600" b="1" u="sng" dirty="0">
                <a:effectLst/>
                <a:highlight>
                  <a:srgbClr val="FFFF00"/>
                </a:highlight>
                <a:latin typeface="Arial" panose="020B0604020202020204" pitchFamily="34" charset="0"/>
                <a:cs typeface="Arial" panose="020B0604020202020204" pitchFamily="34" charset="0"/>
              </a:rPr>
              <a:t>.</a:t>
            </a:r>
            <a:r>
              <a:rPr lang="en-US" sz="1600" b="1" dirty="0">
                <a:effectLst/>
                <a:highlight>
                  <a:srgbClr val="FFFF00"/>
                </a:highlight>
                <a:latin typeface="Arial" panose="020B0604020202020204" pitchFamily="34" charset="0"/>
                <a:cs typeface="Arial" panose="020B0604020202020204" pitchFamily="34" charset="0"/>
              </a:rPr>
              <a:t> </a:t>
            </a:r>
            <a:endParaRPr lang="en-US" sz="1600" b="1" dirty="0">
              <a:highlight>
                <a:srgbClr val="FFFF00"/>
              </a:highligh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718426" y="1248833"/>
            <a:ext cx="3371742" cy="4351866"/>
          </a:xfrm>
        </p:spPr>
        <p:txBody>
          <a:bodyPr anchor="ctr">
            <a:normAutofit/>
          </a:bodyPr>
          <a:lstStyle/>
          <a:p>
            <a:r>
              <a:rPr lang="en-US" sz="3200" b="1" dirty="0">
                <a:solidFill>
                  <a:schemeClr val="bg1"/>
                </a:solidFill>
                <a:latin typeface="Arial" panose="020B0604020202020204" pitchFamily="34" charset="0"/>
                <a:cs typeface="Arial" panose="020B0604020202020204" pitchFamily="34" charset="0"/>
              </a:rPr>
              <a:t>45 CFR 46 Subpart B</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Research involving pregnant women or fetuses</a:t>
            </a:r>
          </a:p>
        </p:txBody>
      </p:sp>
    </p:spTree>
    <p:extLst>
      <p:ext uri="{BB962C8B-B14F-4D97-AF65-F5344CB8AC3E}">
        <p14:creationId xmlns:p14="http://schemas.microsoft.com/office/powerpoint/2010/main" val="389655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rmAutofit/>
          </a:bodyPr>
          <a:lstStyle/>
          <a:p>
            <a:pPr marL="0" indent="0">
              <a:buNone/>
            </a:pPr>
            <a:r>
              <a:rPr lang="en-US" sz="1600" b="1" dirty="0">
                <a:effectLst/>
                <a:latin typeface="Arial" panose="020B0604020202020204" pitchFamily="34" charset="0"/>
                <a:cs typeface="Arial" panose="020B0604020202020204" pitchFamily="34" charset="0"/>
              </a:rPr>
              <a:t>(e) If the </a:t>
            </a:r>
            <a:r>
              <a:rPr lang="en-US" sz="1600" b="1" dirty="0">
                <a:effectLst/>
                <a:highlight>
                  <a:srgbClr val="FFFF00"/>
                </a:highlight>
                <a:latin typeface="Arial" panose="020B0604020202020204" pitchFamily="34" charset="0"/>
                <a:cs typeface="Arial" panose="020B0604020202020204" pitchFamily="34" charset="0"/>
              </a:rPr>
              <a:t>research holds out the prospect of direct benefit solely to the fetus then the consent of the pregnant woman and the father is obtained </a:t>
            </a:r>
            <a:r>
              <a:rPr lang="en-US" sz="1600" b="1" dirty="0">
                <a:effectLst/>
                <a:latin typeface="Arial" panose="020B0604020202020204" pitchFamily="34" charset="0"/>
                <a:cs typeface="Arial" panose="020B0604020202020204" pitchFamily="34" charset="0"/>
              </a:rPr>
              <a:t>in accord with the informed consent provisions of </a:t>
            </a:r>
            <a:r>
              <a:rPr lang="en-US" sz="1600" b="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subpart A</a:t>
            </a:r>
            <a:r>
              <a:rPr lang="en-US" sz="1600" b="1" u="sng" dirty="0">
                <a:latin typeface="Arial" panose="020B0604020202020204" pitchFamily="34" charset="0"/>
                <a:cs typeface="Arial" panose="020B0604020202020204" pitchFamily="34" charset="0"/>
              </a:rPr>
              <a:t>, </a:t>
            </a:r>
            <a:r>
              <a:rPr lang="en-US" sz="1600" b="1" dirty="0">
                <a:effectLst/>
                <a:highlight>
                  <a:srgbClr val="FFFF00"/>
                </a:highlight>
                <a:latin typeface="Arial" panose="020B0604020202020204" pitchFamily="34" charset="0"/>
                <a:cs typeface="Arial" panose="020B0604020202020204" pitchFamily="34" charset="0"/>
              </a:rPr>
              <a:t>except that the father's consent need not be obtained if he is unable to consent because of unavailability, incompetence, or temporary incapacity or the pregnancy resulted from rape or incest.</a:t>
            </a:r>
          </a:p>
          <a:p>
            <a:pPr marL="0" indent="0">
              <a:buNone/>
            </a:pPr>
            <a:endParaRPr lang="en-US" sz="1600" b="1" dirty="0">
              <a:effectLst/>
              <a:latin typeface="Arial" panose="020B0604020202020204" pitchFamily="34" charset="0"/>
              <a:cs typeface="Arial" panose="020B0604020202020204" pitchFamily="34" charset="0"/>
            </a:endParaRPr>
          </a:p>
          <a:p>
            <a:pPr marL="0" indent="0">
              <a:buNone/>
            </a:pPr>
            <a:r>
              <a:rPr lang="en-US" sz="1600" b="1" dirty="0">
                <a:effectLst/>
                <a:latin typeface="Arial" panose="020B0604020202020204" pitchFamily="34" charset="0"/>
                <a:cs typeface="Arial" panose="020B0604020202020204" pitchFamily="34" charset="0"/>
              </a:rPr>
              <a:t>(f) </a:t>
            </a:r>
            <a:r>
              <a:rPr lang="en-US" sz="1600" b="1" dirty="0">
                <a:effectLst/>
                <a:highlight>
                  <a:srgbClr val="FFFF00"/>
                </a:highlight>
                <a:latin typeface="Arial" panose="020B0604020202020204" pitchFamily="34" charset="0"/>
                <a:cs typeface="Arial" panose="020B0604020202020204" pitchFamily="34" charset="0"/>
              </a:rPr>
              <a:t>Each individual providing consent </a:t>
            </a:r>
            <a:r>
              <a:rPr lang="en-US" sz="1600" b="1" dirty="0">
                <a:effectLst/>
                <a:latin typeface="Arial" panose="020B0604020202020204" pitchFamily="34" charset="0"/>
                <a:cs typeface="Arial" panose="020B0604020202020204" pitchFamily="34" charset="0"/>
              </a:rPr>
              <a:t>under paragraph </a:t>
            </a:r>
            <a:r>
              <a:rPr lang="en-US" sz="1600" b="1"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a:t>
            </a:r>
            <a:r>
              <a:rPr lang="en-US" sz="1600" b="1" dirty="0">
                <a:effectLst/>
                <a:latin typeface="Arial" panose="020B0604020202020204" pitchFamily="34" charset="0"/>
                <a:cs typeface="Arial" panose="020B0604020202020204" pitchFamily="34" charset="0"/>
              </a:rPr>
              <a:t> or </a:t>
            </a:r>
            <a:r>
              <a:rPr lang="en-US" sz="1600" b="1" u="sng"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a:t>
            </a:r>
            <a:r>
              <a:rPr lang="en-US" sz="1600" b="1" dirty="0">
                <a:effectLst/>
                <a:latin typeface="Arial" panose="020B0604020202020204" pitchFamily="34" charset="0"/>
                <a:cs typeface="Arial" panose="020B0604020202020204" pitchFamily="34" charset="0"/>
              </a:rPr>
              <a:t> of this section </a:t>
            </a:r>
            <a:r>
              <a:rPr lang="en-US" sz="1600" b="1" dirty="0">
                <a:effectLst/>
                <a:highlight>
                  <a:srgbClr val="FFFF00"/>
                </a:highlight>
                <a:latin typeface="Arial" panose="020B0604020202020204" pitchFamily="34" charset="0"/>
                <a:cs typeface="Arial" panose="020B0604020202020204" pitchFamily="34" charset="0"/>
              </a:rPr>
              <a:t>is fully informed </a:t>
            </a:r>
            <a:r>
              <a:rPr lang="en-US" sz="1600" b="1" dirty="0">
                <a:effectLst/>
                <a:latin typeface="Arial" panose="020B0604020202020204" pitchFamily="34" charset="0"/>
                <a:cs typeface="Arial" panose="020B0604020202020204" pitchFamily="34" charset="0"/>
              </a:rPr>
              <a:t>regarding the reasonably foreseeable impact of the research on the fetus or neonate.</a:t>
            </a:r>
          </a:p>
          <a:p>
            <a:endParaRPr lang="en-US" sz="16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645455" y="1255403"/>
            <a:ext cx="3371742" cy="4351866"/>
          </a:xfrm>
        </p:spPr>
        <p:txBody>
          <a:bodyPr anchor="ctr">
            <a:normAutofit/>
          </a:bodyPr>
          <a:lstStyle/>
          <a:p>
            <a:r>
              <a:rPr lang="en-US" sz="3200" b="1" dirty="0">
                <a:solidFill>
                  <a:schemeClr val="bg1"/>
                </a:solidFill>
                <a:latin typeface="Arial" panose="020B0604020202020204" pitchFamily="34" charset="0"/>
                <a:cs typeface="Arial" panose="020B0604020202020204" pitchFamily="34" charset="0"/>
              </a:rPr>
              <a:t>45 CFR 46 Subpart B</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Research involving pregnant women or fetuses</a:t>
            </a:r>
          </a:p>
        </p:txBody>
      </p:sp>
    </p:spTree>
    <p:extLst>
      <p:ext uri="{BB962C8B-B14F-4D97-AF65-F5344CB8AC3E}">
        <p14:creationId xmlns:p14="http://schemas.microsoft.com/office/powerpoint/2010/main" val="375261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Autofit/>
          </a:bodyPr>
          <a:lstStyle/>
          <a:p>
            <a:pPr marL="0" indent="0">
              <a:buNone/>
            </a:pPr>
            <a:r>
              <a:rPr lang="en-US" sz="1600" b="1" dirty="0">
                <a:effectLst/>
                <a:latin typeface="Arial" panose="020B0604020202020204" pitchFamily="34" charset="0"/>
                <a:cs typeface="Arial" panose="020B0604020202020204" pitchFamily="34" charset="0"/>
              </a:rPr>
              <a:t>(g) For </a:t>
            </a:r>
            <a:r>
              <a:rPr lang="en-US" sz="1600" b="1" dirty="0">
                <a:effectLst/>
                <a:highlight>
                  <a:srgbClr val="FFFF00"/>
                </a:highlight>
                <a:latin typeface="Arial" panose="020B0604020202020204" pitchFamily="34" charset="0"/>
                <a:cs typeface="Arial" panose="020B0604020202020204" pitchFamily="34" charset="0"/>
              </a:rPr>
              <a:t>children </a:t>
            </a:r>
            <a:r>
              <a:rPr lang="en-US" sz="1600" b="1" dirty="0">
                <a:effectLst/>
                <a:latin typeface="Arial" panose="020B0604020202020204" pitchFamily="34" charset="0"/>
                <a:cs typeface="Arial" panose="020B0604020202020204" pitchFamily="34" charset="0"/>
              </a:rPr>
              <a:t>as defined in </a:t>
            </a:r>
            <a:r>
              <a:rPr lang="en-US" sz="1600" b="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§46.402(a)</a:t>
            </a:r>
            <a:r>
              <a:rPr lang="en-US" sz="1600" b="1" dirty="0">
                <a:effectLst/>
                <a:latin typeface="Arial" panose="020B0604020202020204" pitchFamily="34" charset="0"/>
                <a:cs typeface="Arial" panose="020B0604020202020204" pitchFamily="34" charset="0"/>
              </a:rPr>
              <a:t> </a:t>
            </a:r>
            <a:r>
              <a:rPr lang="en-US" sz="1600" b="1" dirty="0">
                <a:effectLst/>
                <a:highlight>
                  <a:srgbClr val="FFFF00"/>
                </a:highlight>
                <a:latin typeface="Arial" panose="020B0604020202020204" pitchFamily="34" charset="0"/>
                <a:cs typeface="Arial" panose="020B0604020202020204" pitchFamily="34" charset="0"/>
              </a:rPr>
              <a:t>who are pregnant, assent and permission are obtained in accord with the provisions of </a:t>
            </a:r>
            <a:r>
              <a:rPr lang="en-US" sz="1600" b="1" u="sng" dirty="0">
                <a:effectLst/>
                <a:highlight>
                  <a:srgbClr val="FFFF00"/>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subpart D</a:t>
            </a:r>
            <a:r>
              <a:rPr lang="en-US" sz="1600" b="1" u="sng" dirty="0">
                <a:effectLst/>
                <a:highlight>
                  <a:srgbClr val="FFFF00"/>
                </a:highlight>
                <a:latin typeface="Arial" panose="020B0604020202020204" pitchFamily="34" charset="0"/>
                <a:cs typeface="Arial" panose="020B0604020202020204" pitchFamily="34" charset="0"/>
              </a:rPr>
              <a:t>;</a:t>
            </a:r>
          </a:p>
          <a:p>
            <a:pPr marL="0" indent="0">
              <a:buNone/>
            </a:pPr>
            <a:endParaRPr lang="en-US" sz="1600" b="1" dirty="0">
              <a:effectLst/>
              <a:latin typeface="Arial" panose="020B0604020202020204" pitchFamily="34" charset="0"/>
              <a:cs typeface="Arial" panose="020B0604020202020204" pitchFamily="34" charset="0"/>
            </a:endParaRPr>
          </a:p>
          <a:p>
            <a:pPr marL="0" indent="0">
              <a:buNone/>
            </a:pPr>
            <a:r>
              <a:rPr lang="en-US" sz="1600" b="1" dirty="0">
                <a:effectLst/>
                <a:latin typeface="Arial" panose="020B0604020202020204" pitchFamily="34" charset="0"/>
                <a:cs typeface="Arial" panose="020B0604020202020204" pitchFamily="34" charset="0"/>
              </a:rPr>
              <a:t>(h) </a:t>
            </a:r>
            <a:r>
              <a:rPr lang="en-US" sz="1600" b="1" dirty="0">
                <a:effectLst/>
                <a:highlight>
                  <a:srgbClr val="FFFF00"/>
                </a:highlight>
                <a:latin typeface="Arial" panose="020B0604020202020204" pitchFamily="34" charset="0"/>
                <a:cs typeface="Arial" panose="020B0604020202020204" pitchFamily="34" charset="0"/>
              </a:rPr>
              <a:t>No inducements, monetary or otherwise, will be offered to terminate a pregnancy;</a:t>
            </a:r>
          </a:p>
          <a:p>
            <a:pPr marL="0" indent="0">
              <a:buNone/>
            </a:pPr>
            <a:endParaRPr lang="en-US" sz="1600" b="1" dirty="0">
              <a:effectLst/>
              <a:latin typeface="Arial" panose="020B0604020202020204" pitchFamily="34" charset="0"/>
              <a:cs typeface="Arial" panose="020B0604020202020204" pitchFamily="34" charset="0"/>
            </a:endParaRPr>
          </a:p>
          <a:p>
            <a:pPr marL="0" indent="0">
              <a:buNone/>
            </a:pPr>
            <a:r>
              <a:rPr lang="en-US" sz="1600" b="1" dirty="0">
                <a:effectLst/>
                <a:latin typeface="Arial" panose="020B0604020202020204" pitchFamily="34" charset="0"/>
                <a:cs typeface="Arial" panose="020B0604020202020204" pitchFamily="34" charset="0"/>
              </a:rPr>
              <a:t>(i) </a:t>
            </a:r>
            <a:r>
              <a:rPr lang="en-US" sz="1600" b="1" dirty="0">
                <a:effectLst/>
                <a:highlight>
                  <a:srgbClr val="FFFF00"/>
                </a:highlight>
                <a:latin typeface="Arial" panose="020B0604020202020204" pitchFamily="34" charset="0"/>
                <a:cs typeface="Arial" panose="020B0604020202020204" pitchFamily="34" charset="0"/>
              </a:rPr>
              <a:t>Individuals engaged in the research will have no part in any decisions as to the timing, method, or procedures used to terminate a pregnancy; and</a:t>
            </a:r>
          </a:p>
          <a:p>
            <a:pPr marL="400050" indent="-400050">
              <a:buAutoNum type="romanLcParenBoth"/>
            </a:pPr>
            <a:endParaRPr lang="en-US" sz="1600" b="1" dirty="0">
              <a:effectLst/>
              <a:highlight>
                <a:srgbClr val="FFFF00"/>
              </a:highlight>
              <a:latin typeface="Arial" panose="020B0604020202020204" pitchFamily="34" charset="0"/>
              <a:cs typeface="Arial" panose="020B0604020202020204" pitchFamily="34" charset="0"/>
            </a:endParaRPr>
          </a:p>
          <a:p>
            <a:pPr marL="0" indent="0">
              <a:buNone/>
            </a:pPr>
            <a:r>
              <a:rPr lang="en-US" sz="1600" b="1" dirty="0">
                <a:effectLst/>
                <a:latin typeface="Arial" panose="020B0604020202020204" pitchFamily="34" charset="0"/>
                <a:cs typeface="Arial" panose="020B0604020202020204" pitchFamily="34" charset="0"/>
              </a:rPr>
              <a:t>(j) </a:t>
            </a:r>
            <a:r>
              <a:rPr lang="en-US" sz="1600" b="1" dirty="0">
                <a:effectLst/>
                <a:highlight>
                  <a:srgbClr val="FFFF00"/>
                </a:highlight>
                <a:latin typeface="Arial" panose="020B0604020202020204" pitchFamily="34" charset="0"/>
                <a:cs typeface="Arial" panose="020B0604020202020204" pitchFamily="34" charset="0"/>
              </a:rPr>
              <a:t>Individuals engaged in the research will have no part in determining the viability of a neonate.</a:t>
            </a:r>
          </a:p>
          <a:p>
            <a:endParaRPr lang="en-US" sz="16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748430" y="1248833"/>
            <a:ext cx="3371742" cy="4351866"/>
          </a:xfrm>
        </p:spPr>
        <p:txBody>
          <a:bodyPr anchor="ctr">
            <a:normAutofit/>
          </a:bodyPr>
          <a:lstStyle/>
          <a:p>
            <a:r>
              <a:rPr lang="en-US" sz="3200" b="1">
                <a:solidFill>
                  <a:schemeClr val="bg1"/>
                </a:solidFill>
                <a:latin typeface="Arial" panose="020B0604020202020204" pitchFamily="34" charset="0"/>
                <a:cs typeface="Arial" panose="020B0604020202020204" pitchFamily="34" charset="0"/>
              </a:rPr>
              <a:t>45 CFR 46 Subpart B</a:t>
            </a:r>
            <a:br>
              <a:rPr lang="en-US" sz="3200" b="1">
                <a:solidFill>
                  <a:schemeClr val="bg1"/>
                </a:solidFill>
                <a:latin typeface="Arial" panose="020B0604020202020204" pitchFamily="34" charset="0"/>
                <a:cs typeface="Arial" panose="020B0604020202020204" pitchFamily="34" charset="0"/>
              </a:rPr>
            </a:br>
            <a:r>
              <a:rPr lang="en-US" sz="3200" b="1">
                <a:solidFill>
                  <a:schemeClr val="bg1"/>
                </a:solidFill>
                <a:latin typeface="Arial" panose="020B0604020202020204" pitchFamily="34" charset="0"/>
                <a:cs typeface="Arial" panose="020B0604020202020204" pitchFamily="34" charset="0"/>
              </a:rPr>
              <a:t>Research involving pregnant women or fetuses</a:t>
            </a:r>
          </a:p>
        </p:txBody>
      </p:sp>
    </p:spTree>
    <p:extLst>
      <p:ext uri="{BB962C8B-B14F-4D97-AF65-F5344CB8AC3E}">
        <p14:creationId xmlns:p14="http://schemas.microsoft.com/office/powerpoint/2010/main" val="406354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77FB-BD0F-4E0B-81D8-12CA292B722C}"/>
              </a:ext>
            </a:extLst>
          </p:cNvPr>
          <p:cNvSpPr>
            <a:spLocks noGrp="1"/>
          </p:cNvSpPr>
          <p:nvPr>
            <p:ph type="title"/>
          </p:nvPr>
        </p:nvSpPr>
        <p:spPr>
          <a:xfrm>
            <a:off x="1046481" y="483475"/>
            <a:ext cx="8596668" cy="1320800"/>
          </a:xfrm>
        </p:spPr>
        <p:txBody>
          <a:bodyPr/>
          <a:lstStyle/>
          <a:p>
            <a:r>
              <a:rPr lang="en-US" b="1" dirty="0">
                <a:latin typeface="Arial" panose="020B0604020202020204" pitchFamily="34" charset="0"/>
                <a:cs typeface="Arial" panose="020B0604020202020204" pitchFamily="34" charset="0"/>
              </a:rPr>
              <a:t>Research involving neonates</a:t>
            </a:r>
          </a:p>
        </p:txBody>
      </p:sp>
      <p:pic>
        <p:nvPicPr>
          <p:cNvPr id="5" name="Content Placeholder 4" descr="Newborn on fathers shoulder">
            <a:extLst>
              <a:ext uri="{FF2B5EF4-FFF2-40B4-BE49-F238E27FC236}">
                <a16:creationId xmlns:a16="http://schemas.microsoft.com/office/drawing/2014/main" id="{D2DE9438-3858-4C77-991A-114A5C2ECD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481" y="1412240"/>
            <a:ext cx="7780258" cy="4629785"/>
          </a:xfrm>
        </p:spPr>
      </p:pic>
    </p:spTree>
    <p:extLst>
      <p:ext uri="{BB962C8B-B14F-4D97-AF65-F5344CB8AC3E}">
        <p14:creationId xmlns:p14="http://schemas.microsoft.com/office/powerpoint/2010/main" val="49924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652481" y="1382486"/>
            <a:ext cx="3547581" cy="4093028"/>
          </a:xfrm>
        </p:spPr>
        <p:txBody>
          <a:bodyPr anchor="ctr">
            <a:normAutofit/>
          </a:bodyPr>
          <a:lstStyle/>
          <a:p>
            <a:r>
              <a:rPr lang="en-US" b="1" dirty="0">
                <a:latin typeface="Arial" panose="020B0604020202020204" pitchFamily="34" charset="0"/>
                <a:cs typeface="Arial" panose="020B0604020202020204" pitchFamily="34" charset="0"/>
              </a:rPr>
              <a:t>Definitions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1D35FDD-AF1A-439A-A4C4-AD845E7E8ADB}"/>
              </a:ext>
            </a:extLst>
          </p:cNvPr>
          <p:cNvGraphicFramePr>
            <a:graphicFrameLocks noGrp="1"/>
          </p:cNvGraphicFramePr>
          <p:nvPr>
            <p:ph idx="1"/>
            <p:extLst>
              <p:ext uri="{D42A27DB-BD31-4B8C-83A1-F6EECF244321}">
                <p14:modId xmlns:p14="http://schemas.microsoft.com/office/powerpoint/2010/main" val="259687454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80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rmAutofit/>
          </a:bodyPr>
          <a:lstStyle/>
          <a:p>
            <a:pPr marL="0" indent="0">
              <a:lnSpc>
                <a:spcPct val="90000"/>
              </a:lnSpc>
              <a:buNone/>
            </a:pPr>
            <a:r>
              <a:rPr lang="en-US" sz="1600" b="1" dirty="0">
                <a:effectLst/>
                <a:latin typeface="Arial" panose="020B0604020202020204" pitchFamily="34" charset="0"/>
                <a:cs typeface="Arial" panose="020B0604020202020204" pitchFamily="34" charset="0"/>
              </a:rPr>
              <a:t>Neonates of uncertain viability and nonviable neonates may be involved in research if all of the following conditions are met:</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(1) Where scientifically appropriate, </a:t>
            </a:r>
            <a:r>
              <a:rPr lang="en-US" sz="1600" b="1" dirty="0">
                <a:effectLst/>
                <a:highlight>
                  <a:srgbClr val="FFFF00"/>
                </a:highlight>
                <a:latin typeface="Arial" panose="020B0604020202020204" pitchFamily="34" charset="0"/>
                <a:cs typeface="Arial" panose="020B0604020202020204" pitchFamily="34" charset="0"/>
              </a:rPr>
              <a:t>preclinical and clinical studies have been conducted and provide data for assessing potential risks to neonates.</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u="none" strike="noStrike"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(2) Each </a:t>
            </a:r>
            <a:r>
              <a:rPr lang="en-US" sz="1600" b="1" dirty="0">
                <a:effectLst/>
                <a:highlight>
                  <a:srgbClr val="FFFF00"/>
                </a:highlight>
                <a:latin typeface="Arial" panose="020B0604020202020204" pitchFamily="34" charset="0"/>
                <a:cs typeface="Arial" panose="020B0604020202020204" pitchFamily="34" charset="0"/>
              </a:rPr>
              <a:t>individual providing consent </a:t>
            </a:r>
            <a:r>
              <a:rPr lang="en-US" sz="1600" b="1" dirty="0">
                <a:effectLst/>
                <a:latin typeface="Arial" panose="020B0604020202020204" pitchFamily="34" charset="0"/>
                <a:cs typeface="Arial" panose="020B0604020202020204" pitchFamily="34" charset="0"/>
              </a:rPr>
              <a:t>of this section is </a:t>
            </a:r>
            <a:r>
              <a:rPr lang="en-US" sz="1600" b="1" dirty="0">
                <a:effectLst/>
                <a:highlight>
                  <a:srgbClr val="FFFF00"/>
                </a:highlight>
                <a:latin typeface="Arial" panose="020B0604020202020204" pitchFamily="34" charset="0"/>
                <a:cs typeface="Arial" panose="020B0604020202020204" pitchFamily="34" charset="0"/>
              </a:rPr>
              <a:t>fully informed </a:t>
            </a:r>
            <a:r>
              <a:rPr lang="en-US" sz="1600" b="1" dirty="0">
                <a:effectLst/>
                <a:latin typeface="Arial" panose="020B0604020202020204" pitchFamily="34" charset="0"/>
                <a:cs typeface="Arial" panose="020B0604020202020204" pitchFamily="34" charset="0"/>
              </a:rPr>
              <a:t>regarding the reasonably foreseeable impact of the research on the neonate.</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(3) </a:t>
            </a:r>
            <a:r>
              <a:rPr lang="en-US" sz="1600" b="1" dirty="0">
                <a:effectLst/>
                <a:highlight>
                  <a:srgbClr val="FFFF00"/>
                </a:highlight>
                <a:latin typeface="Arial" panose="020B0604020202020204" pitchFamily="34" charset="0"/>
                <a:cs typeface="Arial" panose="020B0604020202020204" pitchFamily="34" charset="0"/>
              </a:rPr>
              <a:t>Individuals engaged in the research will have no part in determining the viability of a neonate</a:t>
            </a:r>
            <a:r>
              <a:rPr lang="en-US" sz="1600" b="1" dirty="0">
                <a:effectLst/>
                <a:latin typeface="Arial" panose="020B0604020202020204" pitchFamily="34" charset="0"/>
                <a:cs typeface="Arial" panose="020B0604020202020204" pitchFamily="34" charset="0"/>
              </a:rPr>
              <a:t>.</a:t>
            </a:r>
          </a:p>
          <a:p>
            <a:pPr>
              <a:lnSpc>
                <a:spcPct val="90000"/>
              </a:lnSpc>
            </a:pPr>
            <a:endParaRPr lang="en-US" sz="16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645455" y="937831"/>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45 CFR 46 Subpart B</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Research involving neonates</a:t>
            </a:r>
          </a:p>
        </p:txBody>
      </p:sp>
    </p:spTree>
    <p:extLst>
      <p:ext uri="{BB962C8B-B14F-4D97-AF65-F5344CB8AC3E}">
        <p14:creationId xmlns:p14="http://schemas.microsoft.com/office/powerpoint/2010/main" val="238222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Autofit/>
          </a:bodyPr>
          <a:lstStyle/>
          <a:p>
            <a:pPr>
              <a:lnSpc>
                <a:spcPct val="90000"/>
              </a:lnSpc>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highlight>
                  <a:srgbClr val="FFFF00"/>
                </a:highlight>
                <a:latin typeface="Arial" panose="020B0604020202020204" pitchFamily="34" charset="0"/>
                <a:cs typeface="Arial" panose="020B0604020202020204" pitchFamily="34" charset="0"/>
              </a:rPr>
              <a:t>Until it has been ascertained whether or not a neonate is viable, a neonate may not be involved in research </a:t>
            </a:r>
            <a:r>
              <a:rPr lang="en-US" sz="1600" b="1" dirty="0">
                <a:effectLst/>
                <a:latin typeface="Arial" panose="020B0604020202020204" pitchFamily="34" charset="0"/>
                <a:cs typeface="Arial" panose="020B0604020202020204" pitchFamily="34" charset="0"/>
              </a:rPr>
              <a:t>covered by this subpart unless the following additional conditions have been met:</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u="none" strike="noStrike" dirty="0">
                <a:effectLst/>
                <a:latin typeface="Arial" panose="020B0604020202020204" pitchFamily="34" charset="0"/>
                <a:cs typeface="Arial" panose="020B0604020202020204" pitchFamily="34" charset="0"/>
              </a:rPr>
              <a:t> </a:t>
            </a:r>
            <a:r>
              <a:rPr lang="en-US" sz="1600" b="1" dirty="0">
                <a:effectLst/>
                <a:highlight>
                  <a:srgbClr val="FFFF00"/>
                </a:highlight>
                <a:latin typeface="Arial" panose="020B0604020202020204" pitchFamily="34" charset="0"/>
                <a:cs typeface="Arial" panose="020B0604020202020204" pitchFamily="34" charset="0"/>
              </a:rPr>
              <a:t>The IRB determines that:</a:t>
            </a:r>
          </a:p>
          <a:p>
            <a:pPr>
              <a:lnSpc>
                <a:spcPct val="90000"/>
              </a:lnSpc>
              <a:buFont typeface="Wingdings" panose="05000000000000000000" pitchFamily="2" charset="2"/>
              <a:buChar char="q"/>
            </a:pPr>
            <a:r>
              <a:rPr lang="en-US" sz="1600" b="1" dirty="0">
                <a:effectLst/>
                <a:latin typeface="Arial" panose="020B0604020202020204" pitchFamily="34" charset="0"/>
                <a:cs typeface="Arial" panose="020B0604020202020204" pitchFamily="34" charset="0"/>
              </a:rPr>
              <a:t>The </a:t>
            </a:r>
            <a:r>
              <a:rPr lang="en-US" sz="1600" b="1" dirty="0">
                <a:effectLst/>
                <a:highlight>
                  <a:srgbClr val="FFFF00"/>
                </a:highlight>
                <a:latin typeface="Arial" panose="020B0604020202020204" pitchFamily="34" charset="0"/>
                <a:cs typeface="Arial" panose="020B0604020202020204" pitchFamily="34" charset="0"/>
              </a:rPr>
              <a:t>research holds </a:t>
            </a:r>
            <a:r>
              <a:rPr lang="en-US" sz="1600" b="1" dirty="0">
                <a:effectLst/>
                <a:latin typeface="Arial" panose="020B0604020202020204" pitchFamily="34" charset="0"/>
                <a:cs typeface="Arial" panose="020B0604020202020204" pitchFamily="34" charset="0"/>
              </a:rPr>
              <a:t>out the </a:t>
            </a:r>
            <a:r>
              <a:rPr lang="en-US" sz="1600" b="1" dirty="0">
                <a:effectLst/>
                <a:highlight>
                  <a:srgbClr val="FFFF00"/>
                </a:highlight>
                <a:latin typeface="Arial" panose="020B0604020202020204" pitchFamily="34" charset="0"/>
                <a:cs typeface="Arial" panose="020B0604020202020204" pitchFamily="34" charset="0"/>
              </a:rPr>
              <a:t>prospect of enhancing the probability of survival of the neonate</a:t>
            </a:r>
            <a:r>
              <a:rPr lang="en-US" sz="1600" b="1" dirty="0">
                <a:effectLst/>
                <a:latin typeface="Arial" panose="020B0604020202020204" pitchFamily="34" charset="0"/>
                <a:cs typeface="Arial" panose="020B0604020202020204" pitchFamily="34" charset="0"/>
              </a:rPr>
              <a:t> to the point of viability, and any </a:t>
            </a:r>
            <a:r>
              <a:rPr lang="en-US" sz="1600" b="1" dirty="0">
                <a:effectLst/>
                <a:highlight>
                  <a:srgbClr val="FFFF00"/>
                </a:highlight>
                <a:latin typeface="Arial" panose="020B0604020202020204" pitchFamily="34" charset="0"/>
                <a:cs typeface="Arial" panose="020B0604020202020204" pitchFamily="34" charset="0"/>
              </a:rPr>
              <a:t>risk is the least possible </a:t>
            </a:r>
            <a:r>
              <a:rPr lang="en-US" sz="1600" b="1" dirty="0">
                <a:effectLst/>
                <a:latin typeface="Arial" panose="020B0604020202020204" pitchFamily="34" charset="0"/>
                <a:cs typeface="Arial" panose="020B0604020202020204" pitchFamily="34" charset="0"/>
              </a:rPr>
              <a:t>for achieving that objective, or</a:t>
            </a:r>
          </a:p>
          <a:p>
            <a:pPr>
              <a:lnSpc>
                <a:spcPct val="90000"/>
              </a:lnSpc>
              <a:buFont typeface="Wingdings" panose="05000000000000000000" pitchFamily="2" charset="2"/>
              <a:buChar char="q"/>
            </a:pPr>
            <a:r>
              <a:rPr lang="en-US" sz="1600" b="1" dirty="0">
                <a:effectLst/>
                <a:latin typeface="Arial" panose="020B0604020202020204" pitchFamily="34" charset="0"/>
                <a:cs typeface="Arial" panose="020B0604020202020204" pitchFamily="34" charset="0"/>
              </a:rPr>
              <a:t>The </a:t>
            </a:r>
            <a:r>
              <a:rPr lang="en-US" sz="1600" b="1" dirty="0">
                <a:effectLst/>
                <a:highlight>
                  <a:srgbClr val="FFFF00"/>
                </a:highlight>
                <a:latin typeface="Arial" panose="020B0604020202020204" pitchFamily="34" charset="0"/>
                <a:cs typeface="Arial" panose="020B0604020202020204" pitchFamily="34" charset="0"/>
              </a:rPr>
              <a:t>purpose of the research </a:t>
            </a:r>
            <a:r>
              <a:rPr lang="en-US" sz="1600" b="1" dirty="0">
                <a:effectLst/>
                <a:latin typeface="Arial" panose="020B0604020202020204" pitchFamily="34" charset="0"/>
                <a:cs typeface="Arial" panose="020B0604020202020204" pitchFamily="34" charset="0"/>
              </a:rPr>
              <a:t>is the development of </a:t>
            </a:r>
            <a:r>
              <a:rPr lang="en-US" sz="1600" b="1" dirty="0">
                <a:effectLst/>
                <a:highlight>
                  <a:srgbClr val="FFFF00"/>
                </a:highlight>
                <a:latin typeface="Arial" panose="020B0604020202020204" pitchFamily="34" charset="0"/>
                <a:cs typeface="Arial" panose="020B0604020202020204" pitchFamily="34" charset="0"/>
              </a:rPr>
              <a:t>important biomedical knowledge which cannot be obtained by other means </a:t>
            </a:r>
            <a:r>
              <a:rPr lang="en-US" sz="1600" b="1" dirty="0">
                <a:effectLst/>
                <a:latin typeface="Arial" panose="020B0604020202020204" pitchFamily="34" charset="0"/>
                <a:cs typeface="Arial" panose="020B0604020202020204" pitchFamily="34" charset="0"/>
              </a:rPr>
              <a:t>and there will be </a:t>
            </a:r>
            <a:r>
              <a:rPr lang="en-US" sz="1600" b="1" dirty="0">
                <a:effectLst/>
                <a:highlight>
                  <a:srgbClr val="FFFF00"/>
                </a:highlight>
                <a:latin typeface="Arial" panose="020B0604020202020204" pitchFamily="34" charset="0"/>
                <a:cs typeface="Arial" panose="020B0604020202020204" pitchFamily="34" charset="0"/>
              </a:rPr>
              <a:t>no added risk to the neonate</a:t>
            </a:r>
            <a:r>
              <a:rPr lang="en-US" sz="1600" b="1" dirty="0">
                <a:effectLst/>
                <a:latin typeface="Arial" panose="020B0604020202020204" pitchFamily="34" charset="0"/>
                <a:cs typeface="Arial" panose="020B0604020202020204" pitchFamily="34" charset="0"/>
              </a:rPr>
              <a:t> resulting from the research</a:t>
            </a:r>
          </a:p>
          <a:p>
            <a:pPr>
              <a:lnSpc>
                <a:spcPct val="90000"/>
              </a:lnSpc>
            </a:pPr>
            <a:endParaRPr lang="en-US" sz="16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599936" y="1248833"/>
            <a:ext cx="3371742" cy="4351866"/>
          </a:xfrm>
        </p:spPr>
        <p:txBody>
          <a:bodyPr anchor="ctr">
            <a:normAutofit/>
          </a:bodyPr>
          <a:lstStyle/>
          <a:p>
            <a:r>
              <a:rPr lang="en-US" sz="3200" b="1">
                <a:solidFill>
                  <a:schemeClr val="bg1"/>
                </a:solidFill>
                <a:latin typeface="Arial" panose="020B0604020202020204" pitchFamily="34" charset="0"/>
                <a:cs typeface="Arial" panose="020B0604020202020204" pitchFamily="34" charset="0"/>
              </a:rPr>
              <a:t>45 CFR 46 Subpart B</a:t>
            </a:r>
            <a:br>
              <a:rPr lang="en-US" sz="3200" b="1">
                <a:solidFill>
                  <a:schemeClr val="bg1"/>
                </a:solidFill>
                <a:latin typeface="Arial" panose="020B0604020202020204" pitchFamily="34" charset="0"/>
                <a:cs typeface="Arial" panose="020B0604020202020204" pitchFamily="34" charset="0"/>
              </a:rPr>
            </a:br>
            <a:r>
              <a:rPr lang="en-US" sz="3200" b="1">
                <a:solidFill>
                  <a:schemeClr val="bg1"/>
                </a:solidFill>
                <a:latin typeface="Arial" panose="020B0604020202020204" pitchFamily="34" charset="0"/>
                <a:cs typeface="Arial" panose="020B0604020202020204" pitchFamily="34" charset="0"/>
              </a:rPr>
              <a:t>Research involving neonates of uncertain viability</a:t>
            </a:r>
          </a:p>
        </p:txBody>
      </p:sp>
    </p:spTree>
    <p:extLst>
      <p:ext uri="{BB962C8B-B14F-4D97-AF65-F5344CB8AC3E}">
        <p14:creationId xmlns:p14="http://schemas.microsoft.com/office/powerpoint/2010/main" val="317638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rmAutofit/>
          </a:bodyPr>
          <a:lstStyle/>
          <a:p>
            <a:endParaRPr lang="en-US" sz="1600" b="1" dirty="0">
              <a:effectLst/>
              <a:latin typeface="Arial" panose="020B0604020202020204" pitchFamily="34" charset="0"/>
              <a:cs typeface="Arial" panose="020B0604020202020204" pitchFamily="34" charset="0"/>
            </a:endParaRPr>
          </a:p>
          <a:p>
            <a:pPr marL="0" indent="0">
              <a:buNone/>
            </a:pPr>
            <a:r>
              <a:rPr lang="en-US" sz="1600" b="1" dirty="0">
                <a:effectLst/>
                <a:latin typeface="Arial" panose="020B0604020202020204" pitchFamily="34" charset="0"/>
                <a:cs typeface="Arial" panose="020B0604020202020204" pitchFamily="34" charset="0"/>
              </a:rPr>
              <a:t>The legally effective informed </a:t>
            </a:r>
            <a:r>
              <a:rPr lang="en-US" sz="1600" b="1" dirty="0">
                <a:effectLst/>
                <a:highlight>
                  <a:srgbClr val="FFFF00"/>
                </a:highlight>
                <a:latin typeface="Arial" panose="020B0604020202020204" pitchFamily="34" charset="0"/>
                <a:cs typeface="Arial" panose="020B0604020202020204" pitchFamily="34" charset="0"/>
              </a:rPr>
              <a:t>consent of either parent</a:t>
            </a:r>
            <a:r>
              <a:rPr lang="en-US" sz="1600" b="1" dirty="0">
                <a:effectLst/>
                <a:latin typeface="Arial" panose="020B0604020202020204" pitchFamily="34" charset="0"/>
                <a:cs typeface="Arial" panose="020B0604020202020204" pitchFamily="34" charset="0"/>
              </a:rPr>
              <a:t> of the neonate or, </a:t>
            </a:r>
            <a:r>
              <a:rPr lang="en-US" sz="1600" b="1" dirty="0">
                <a:effectLst/>
                <a:highlight>
                  <a:srgbClr val="FFFF00"/>
                </a:highlight>
                <a:latin typeface="Arial" panose="020B0604020202020204" pitchFamily="34" charset="0"/>
                <a:cs typeface="Arial" panose="020B0604020202020204" pitchFamily="34" charset="0"/>
              </a:rPr>
              <a:t>if neither parent is able to consent because of unavailability, incompetence, or temporary incapacity,</a:t>
            </a:r>
            <a:r>
              <a:rPr lang="en-US" sz="1600" b="1" dirty="0">
                <a:effectLst/>
                <a:latin typeface="Arial" panose="020B0604020202020204" pitchFamily="34" charset="0"/>
                <a:cs typeface="Arial" panose="020B0604020202020204" pitchFamily="34" charset="0"/>
              </a:rPr>
              <a:t> </a:t>
            </a:r>
            <a:r>
              <a:rPr lang="en-US" sz="1600" b="1" dirty="0">
                <a:effectLst/>
                <a:highlight>
                  <a:srgbClr val="FFFF00"/>
                </a:highlight>
                <a:latin typeface="Arial" panose="020B0604020202020204" pitchFamily="34" charset="0"/>
                <a:cs typeface="Arial" panose="020B0604020202020204" pitchFamily="34" charset="0"/>
              </a:rPr>
              <a:t>the</a:t>
            </a:r>
            <a:r>
              <a:rPr lang="en-US" sz="1600" b="1" dirty="0">
                <a:effectLst/>
                <a:latin typeface="Arial" panose="020B0604020202020204" pitchFamily="34" charset="0"/>
                <a:cs typeface="Arial" panose="020B0604020202020204" pitchFamily="34" charset="0"/>
              </a:rPr>
              <a:t> legally effective informed </a:t>
            </a:r>
            <a:r>
              <a:rPr lang="en-US" sz="1600" b="1" dirty="0">
                <a:effectLst/>
                <a:highlight>
                  <a:srgbClr val="FFFF00"/>
                </a:highlight>
                <a:latin typeface="Arial" panose="020B0604020202020204" pitchFamily="34" charset="0"/>
                <a:cs typeface="Arial" panose="020B0604020202020204" pitchFamily="34" charset="0"/>
              </a:rPr>
              <a:t>consent of </a:t>
            </a:r>
            <a:r>
              <a:rPr lang="en-US" sz="1600" b="1" dirty="0">
                <a:effectLst/>
                <a:latin typeface="Arial" panose="020B0604020202020204" pitchFamily="34" charset="0"/>
                <a:cs typeface="Arial" panose="020B0604020202020204" pitchFamily="34" charset="0"/>
              </a:rPr>
              <a:t>either </a:t>
            </a:r>
            <a:r>
              <a:rPr lang="en-US" sz="1600" b="1" dirty="0">
                <a:effectLst/>
                <a:highlight>
                  <a:srgbClr val="FFFF00"/>
                </a:highlight>
                <a:latin typeface="Arial" panose="020B0604020202020204" pitchFamily="34" charset="0"/>
                <a:cs typeface="Arial" panose="020B0604020202020204" pitchFamily="34" charset="0"/>
              </a:rPr>
              <a:t>parent's legally authorized representative is obtained </a:t>
            </a:r>
            <a:r>
              <a:rPr lang="en-US" sz="1600" b="1" dirty="0">
                <a:effectLst/>
                <a:latin typeface="Arial" panose="020B0604020202020204" pitchFamily="34" charset="0"/>
                <a:cs typeface="Arial" panose="020B0604020202020204" pitchFamily="34" charset="0"/>
              </a:rPr>
              <a:t>in accord with </a:t>
            </a:r>
            <a:r>
              <a:rPr lang="en-US" sz="1600" b="1" u="sng" dirty="0">
                <a:effectLst/>
                <a:latin typeface="Arial" panose="020B0604020202020204" pitchFamily="34" charset="0"/>
                <a:cs typeface="Arial" panose="020B0604020202020204" pitchFamily="34" charset="0"/>
                <a:hlinkClick r:id="rId3"/>
              </a:rPr>
              <a:t>subpart A</a:t>
            </a:r>
            <a:r>
              <a:rPr lang="en-US" sz="1600" b="1" dirty="0">
                <a:effectLst/>
                <a:latin typeface="Arial" panose="020B0604020202020204" pitchFamily="34" charset="0"/>
                <a:cs typeface="Arial" panose="020B0604020202020204" pitchFamily="34" charset="0"/>
              </a:rPr>
              <a:t> except that </a:t>
            </a:r>
            <a:r>
              <a:rPr lang="en-US" sz="1600" b="1" dirty="0">
                <a:effectLst/>
                <a:highlight>
                  <a:srgbClr val="FFFF00"/>
                </a:highlight>
                <a:latin typeface="Arial" panose="020B0604020202020204" pitchFamily="34" charset="0"/>
                <a:cs typeface="Arial" panose="020B0604020202020204" pitchFamily="34" charset="0"/>
              </a:rPr>
              <a:t>the consent of the father or his legally authorized representative need not be obtained if the pregnancy resulted from rape or incest.</a:t>
            </a:r>
          </a:p>
          <a:p>
            <a:pPr marL="0" indent="0">
              <a:buNone/>
            </a:pPr>
            <a:r>
              <a:rPr lang="en-US" sz="1600" b="1" u="none" strike="noStrike" dirty="0">
                <a:effectLst/>
                <a:highlight>
                  <a:srgbClr val="FFFF00"/>
                </a:highlight>
                <a:latin typeface="Arial" panose="020B0604020202020204" pitchFamily="34" charset="0"/>
                <a:cs typeface="Arial" panose="020B0604020202020204" pitchFamily="34" charset="0"/>
              </a:rPr>
              <a:t> </a:t>
            </a:r>
            <a:endParaRPr lang="en-US" sz="1600" b="1" dirty="0">
              <a:highlight>
                <a:srgbClr val="FFFF00"/>
              </a:highligh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599936" y="1248833"/>
            <a:ext cx="3371742" cy="4351866"/>
          </a:xfrm>
        </p:spPr>
        <p:txBody>
          <a:bodyPr anchor="ctr">
            <a:normAutofit/>
          </a:bodyPr>
          <a:lstStyle/>
          <a:p>
            <a:r>
              <a:rPr lang="en-US" sz="3200" b="1" dirty="0">
                <a:solidFill>
                  <a:schemeClr val="bg1"/>
                </a:solidFill>
                <a:latin typeface="Arial" panose="020B0604020202020204" pitchFamily="34" charset="0"/>
                <a:cs typeface="Arial" panose="020B0604020202020204" pitchFamily="34" charset="0"/>
              </a:rPr>
              <a:t>45 CFR 46 Subpart B</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Research involving neonates of uncertain viability</a:t>
            </a:r>
          </a:p>
        </p:txBody>
      </p:sp>
    </p:spTree>
    <p:extLst>
      <p:ext uri="{BB962C8B-B14F-4D97-AF65-F5344CB8AC3E}">
        <p14:creationId xmlns:p14="http://schemas.microsoft.com/office/powerpoint/2010/main" val="127570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18898" y="1341120"/>
            <a:ext cx="6155266" cy="5267500"/>
          </a:xfrm>
        </p:spPr>
        <p:txBody>
          <a:bodyPr anchor="ctr">
            <a:noAutofit/>
          </a:bodyPr>
          <a:lstStyle/>
          <a:p>
            <a:pPr>
              <a:lnSpc>
                <a:spcPct val="90000"/>
              </a:lnSpc>
            </a:pPr>
            <a:r>
              <a:rPr lang="en-US" b="1" dirty="0">
                <a:latin typeface="Arial" panose="020B0604020202020204" pitchFamily="34" charset="0"/>
                <a:cs typeface="Arial" panose="020B0604020202020204" pitchFamily="34" charset="0"/>
              </a:rPr>
              <a:t>Research, Purposes, duration, Procedures and which are experimental</a:t>
            </a:r>
          </a:p>
          <a:p>
            <a:pPr>
              <a:lnSpc>
                <a:spcPct val="90000"/>
              </a:lnSpc>
            </a:pPr>
            <a:r>
              <a:rPr lang="en-US" b="1" dirty="0">
                <a:latin typeface="Arial" panose="020B0604020202020204" pitchFamily="34" charset="0"/>
                <a:cs typeface="Arial" panose="020B0604020202020204" pitchFamily="34" charset="0"/>
              </a:rPr>
              <a:t>Risks or discomfort</a:t>
            </a:r>
          </a:p>
          <a:p>
            <a:pPr>
              <a:lnSpc>
                <a:spcPct val="90000"/>
              </a:lnSpc>
            </a:pPr>
            <a:r>
              <a:rPr lang="en-US" b="1" dirty="0">
                <a:latin typeface="Arial" panose="020B0604020202020204" pitchFamily="34" charset="0"/>
                <a:cs typeface="Arial" panose="020B0604020202020204" pitchFamily="34" charset="0"/>
              </a:rPr>
              <a:t>Benefits</a:t>
            </a:r>
          </a:p>
          <a:p>
            <a:pPr>
              <a:lnSpc>
                <a:spcPct val="90000"/>
              </a:lnSpc>
            </a:pPr>
            <a:r>
              <a:rPr lang="en-US" b="1" dirty="0">
                <a:latin typeface="Arial" panose="020B0604020202020204" pitchFamily="34" charset="0"/>
                <a:cs typeface="Arial" panose="020B0604020202020204" pitchFamily="34" charset="0"/>
              </a:rPr>
              <a:t>Alternative procedures or course of treatment</a:t>
            </a:r>
          </a:p>
          <a:p>
            <a:pPr>
              <a:lnSpc>
                <a:spcPct val="90000"/>
              </a:lnSpc>
            </a:pPr>
            <a:r>
              <a:rPr lang="en-US" b="1" dirty="0">
                <a:latin typeface="Arial" panose="020B0604020202020204" pitchFamily="34" charset="0"/>
                <a:cs typeface="Arial" panose="020B0604020202020204" pitchFamily="34" charset="0"/>
              </a:rPr>
              <a:t>Confidentiality of research records</a:t>
            </a:r>
          </a:p>
          <a:p>
            <a:pPr>
              <a:lnSpc>
                <a:spcPct val="90000"/>
              </a:lnSpc>
            </a:pPr>
            <a:r>
              <a:rPr lang="en-US" b="1" dirty="0">
                <a:latin typeface="Arial" panose="020B0604020202020204" pitchFamily="34" charset="0"/>
                <a:cs typeface="Arial" panose="020B0604020202020204" pitchFamily="34" charset="0"/>
              </a:rPr>
              <a:t>For more than minimal risk studies, an explanation as to whether any compensation is available if injury occurs.</a:t>
            </a:r>
          </a:p>
          <a:p>
            <a:pPr>
              <a:lnSpc>
                <a:spcPct val="90000"/>
              </a:lnSpc>
            </a:pPr>
            <a:r>
              <a:rPr lang="en-US" b="1" dirty="0">
                <a:latin typeface="Arial" panose="020B0604020202020204" pitchFamily="34" charset="0"/>
                <a:cs typeface="Arial" panose="020B0604020202020204" pitchFamily="34" charset="0"/>
              </a:rPr>
              <a:t>Contact</a:t>
            </a:r>
          </a:p>
          <a:p>
            <a:pPr>
              <a:lnSpc>
                <a:spcPct val="90000"/>
              </a:lnSpc>
            </a:pPr>
            <a:r>
              <a:rPr lang="en-US" b="1" dirty="0">
                <a:latin typeface="Arial" panose="020B0604020202020204" pitchFamily="34" charset="0"/>
                <a:cs typeface="Arial" panose="020B0604020202020204" pitchFamily="34" charset="0"/>
              </a:rPr>
              <a:t>Voluntarism with no penalty </a:t>
            </a:r>
          </a:p>
          <a:p>
            <a:pPr>
              <a:lnSpc>
                <a:spcPct val="90000"/>
              </a:lnSpc>
            </a:pPr>
            <a:r>
              <a:rPr lang="en-US" b="1" dirty="0">
                <a:latin typeface="Arial" panose="020B0604020202020204" pitchFamily="34" charset="0"/>
                <a:cs typeface="Arial" panose="020B0604020202020204" pitchFamily="34" charset="0"/>
              </a:rPr>
              <a:t>One of the following statement about identifiable private information or biospecimens</a:t>
            </a:r>
          </a:p>
          <a:p>
            <a:pPr marL="685800" indent="-228600">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Identifiers might be removed and used for future research </a:t>
            </a:r>
          </a:p>
          <a:p>
            <a:pPr marL="685800" indent="-228600">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Information ever if identifiers are removed will not be used for future research</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endParaRPr lang="en-US" b="1" dirty="0">
              <a:latin typeface="Arial" panose="020B0604020202020204" pitchFamily="34" charset="0"/>
              <a:cs typeface="Arial" panose="020B0604020202020204" pitchFamily="34" charset="0"/>
            </a:endParaRPr>
          </a:p>
          <a:p>
            <a:pPr>
              <a:lnSpc>
                <a:spcPct val="90000"/>
              </a:lnSpc>
            </a:pPr>
            <a:endParaRPr lang="en-US" b="1" dirty="0">
              <a:latin typeface="Arial" panose="020B0604020202020204" pitchFamily="34" charset="0"/>
              <a:cs typeface="Arial" panose="020B0604020202020204" pitchFamily="34" charset="0"/>
            </a:endParaRPr>
          </a:p>
          <a:p>
            <a:pPr marL="457200" lvl="1" indent="0">
              <a:lnSpc>
                <a:spcPct val="90000"/>
              </a:lnSpc>
              <a:buNone/>
            </a:pPr>
            <a:endParaRPr lang="en-US" sz="18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94432" y="937831"/>
            <a:ext cx="2420344"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The Nine Essential Elements of the ICF</a:t>
            </a:r>
            <a:br>
              <a:rPr lang="en-US" b="1" dirty="0">
                <a:solidFill>
                  <a:schemeClr val="bg1"/>
                </a:solidFill>
                <a:latin typeface="Arial" panose="020B0604020202020204" pitchFamily="34" charset="0"/>
                <a:cs typeface="Arial" panose="020B0604020202020204" pitchFamily="34" charset="0"/>
              </a:rPr>
            </a:br>
            <a:endParaRPr lang="en-US"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07F9903-E2F2-4F53-86E4-90FB475C2524}"/>
                  </a:ext>
                </a:extLst>
              </p14:cNvPr>
              <p14:cNvContentPartPr/>
              <p14:nvPr/>
            </p14:nvContentPartPr>
            <p14:xfrm>
              <a:off x="5552873" y="2608496"/>
              <a:ext cx="360" cy="360"/>
            </p14:xfrm>
          </p:contentPart>
        </mc:Choice>
        <mc:Fallback xmlns="">
          <p:pic>
            <p:nvPicPr>
              <p:cNvPr id="4" name="Ink 3">
                <a:extLst>
                  <a:ext uri="{FF2B5EF4-FFF2-40B4-BE49-F238E27FC236}">
                    <a16:creationId xmlns:a16="http://schemas.microsoft.com/office/drawing/2014/main" id="{707F9903-E2F2-4F53-86E4-90FB475C2524}"/>
                  </a:ext>
                </a:extLst>
              </p:cNvPr>
              <p:cNvPicPr/>
              <p:nvPr/>
            </p:nvPicPr>
            <p:blipFill>
              <a:blip r:embed="rId4"/>
              <a:stretch>
                <a:fillRect/>
              </a:stretch>
            </p:blipFill>
            <p:spPr>
              <a:xfrm>
                <a:off x="5544233" y="2599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81135B3-7B03-48F2-AC5F-80EADBF9DADF}"/>
                  </a:ext>
                </a:extLst>
              </p14:cNvPr>
              <p14:cNvContentPartPr/>
              <p14:nvPr/>
            </p14:nvContentPartPr>
            <p14:xfrm>
              <a:off x="5795513" y="2608496"/>
              <a:ext cx="360" cy="360"/>
            </p14:xfrm>
          </p:contentPart>
        </mc:Choice>
        <mc:Fallback xmlns="">
          <p:pic>
            <p:nvPicPr>
              <p:cNvPr id="5" name="Ink 4">
                <a:extLst>
                  <a:ext uri="{FF2B5EF4-FFF2-40B4-BE49-F238E27FC236}">
                    <a16:creationId xmlns:a16="http://schemas.microsoft.com/office/drawing/2014/main" id="{981135B3-7B03-48F2-AC5F-80EADBF9DADF}"/>
                  </a:ext>
                </a:extLst>
              </p:cNvPr>
              <p:cNvPicPr/>
              <p:nvPr/>
            </p:nvPicPr>
            <p:blipFill>
              <a:blip r:embed="rId4"/>
              <a:stretch>
                <a:fillRect/>
              </a:stretch>
            </p:blipFill>
            <p:spPr>
              <a:xfrm>
                <a:off x="5786513" y="2599496"/>
                <a:ext cx="18000" cy="18000"/>
              </a:xfrm>
              <a:prstGeom prst="rect">
                <a:avLst/>
              </a:prstGeom>
            </p:spPr>
          </p:pic>
        </mc:Fallback>
      </mc:AlternateContent>
    </p:spTree>
    <p:extLst>
      <p:ext uri="{BB962C8B-B14F-4D97-AF65-F5344CB8AC3E}">
        <p14:creationId xmlns:p14="http://schemas.microsoft.com/office/powerpoint/2010/main" val="143573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rmAutofit/>
          </a:bodyPr>
          <a:lstStyle/>
          <a:p>
            <a:pPr>
              <a:lnSpc>
                <a:spcPct val="90000"/>
              </a:lnSpc>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Nonviable neonates. </a:t>
            </a:r>
            <a:r>
              <a:rPr lang="en-US" sz="1600" b="1" dirty="0">
                <a:effectLst/>
                <a:highlight>
                  <a:srgbClr val="FFFF00"/>
                </a:highlight>
                <a:latin typeface="Arial" panose="020B0604020202020204" pitchFamily="34" charset="0"/>
                <a:cs typeface="Arial" panose="020B0604020202020204" pitchFamily="34" charset="0"/>
              </a:rPr>
              <a:t>After delivery nonviable a neonate </a:t>
            </a:r>
            <a:r>
              <a:rPr lang="en-US" sz="1600" b="1" dirty="0">
                <a:effectLst/>
                <a:latin typeface="Arial" panose="020B0604020202020204" pitchFamily="34" charset="0"/>
                <a:cs typeface="Arial" panose="020B0604020202020204" pitchFamily="34" charset="0"/>
              </a:rPr>
              <a:t>may not be involved in research covered by this subpart unless all of the following additional conditions are met:</a:t>
            </a:r>
          </a:p>
          <a:p>
            <a:pPr marL="0" indent="0">
              <a:lnSpc>
                <a:spcPct val="90000"/>
              </a:lnSpc>
              <a:buNone/>
            </a:pPr>
            <a:r>
              <a:rPr lang="en-US" sz="1600" b="1" u="none" strike="noStrike"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(1) </a:t>
            </a:r>
            <a:r>
              <a:rPr lang="en-US" sz="1600" b="1" dirty="0">
                <a:effectLst/>
                <a:highlight>
                  <a:srgbClr val="FFFF00"/>
                </a:highlight>
                <a:latin typeface="Arial" panose="020B0604020202020204" pitchFamily="34" charset="0"/>
                <a:cs typeface="Arial" panose="020B0604020202020204" pitchFamily="34" charset="0"/>
              </a:rPr>
              <a:t>Vital functions of the neonate will not be artificially maintained;</a:t>
            </a:r>
          </a:p>
          <a:p>
            <a:pPr marL="0" indent="0">
              <a:lnSpc>
                <a:spcPct val="90000"/>
              </a:lnSpc>
              <a:buNone/>
            </a:pPr>
            <a:r>
              <a:rPr lang="en-US" sz="1600" b="1" dirty="0">
                <a:effectLst/>
                <a:latin typeface="Arial" panose="020B0604020202020204" pitchFamily="34" charset="0"/>
                <a:cs typeface="Arial" panose="020B0604020202020204" pitchFamily="34" charset="0"/>
              </a:rPr>
              <a:t>(2) </a:t>
            </a:r>
            <a:r>
              <a:rPr lang="en-US" sz="1600" b="1" dirty="0">
                <a:effectLst/>
                <a:highlight>
                  <a:srgbClr val="FFFF00"/>
                </a:highlight>
                <a:latin typeface="Arial" panose="020B0604020202020204" pitchFamily="34" charset="0"/>
                <a:cs typeface="Arial" panose="020B0604020202020204" pitchFamily="34" charset="0"/>
              </a:rPr>
              <a:t>The research will not terminate the heartbeat or respiration of the neonate;</a:t>
            </a:r>
          </a:p>
          <a:p>
            <a:pPr marL="0" indent="0">
              <a:lnSpc>
                <a:spcPct val="90000"/>
              </a:lnSpc>
              <a:buNone/>
            </a:pPr>
            <a:r>
              <a:rPr lang="en-US" sz="1600" b="1" dirty="0">
                <a:effectLst/>
                <a:latin typeface="Arial" panose="020B0604020202020204" pitchFamily="34" charset="0"/>
                <a:cs typeface="Arial" panose="020B0604020202020204" pitchFamily="34" charset="0"/>
              </a:rPr>
              <a:t>(3) </a:t>
            </a:r>
            <a:r>
              <a:rPr lang="en-US" sz="1600" b="1" dirty="0">
                <a:effectLst/>
                <a:highlight>
                  <a:srgbClr val="FFFF00"/>
                </a:highlight>
                <a:latin typeface="Arial" panose="020B0604020202020204" pitchFamily="34" charset="0"/>
                <a:cs typeface="Arial" panose="020B0604020202020204" pitchFamily="34" charset="0"/>
              </a:rPr>
              <a:t>There will be no added risk to the neonate resulting from the research;</a:t>
            </a:r>
          </a:p>
          <a:p>
            <a:pPr marL="0" indent="0">
              <a:lnSpc>
                <a:spcPct val="90000"/>
              </a:lnSpc>
              <a:buNone/>
            </a:pPr>
            <a:r>
              <a:rPr lang="en-US" sz="1600" b="1" dirty="0">
                <a:effectLst/>
                <a:latin typeface="Arial" panose="020B0604020202020204" pitchFamily="34" charset="0"/>
                <a:cs typeface="Arial" panose="020B0604020202020204" pitchFamily="34" charset="0"/>
              </a:rPr>
              <a:t>(4) The purpose of the research is the development of </a:t>
            </a:r>
            <a:r>
              <a:rPr lang="en-US" sz="1600" b="1" dirty="0">
                <a:effectLst/>
                <a:highlight>
                  <a:srgbClr val="FFFF00"/>
                </a:highlight>
                <a:latin typeface="Arial" panose="020B0604020202020204" pitchFamily="34" charset="0"/>
                <a:cs typeface="Arial" panose="020B0604020202020204" pitchFamily="34" charset="0"/>
              </a:rPr>
              <a:t>important biomedical knowledge that cannot be obtained by other means</a:t>
            </a:r>
          </a:p>
          <a:p>
            <a:pPr>
              <a:lnSpc>
                <a:spcPct val="90000"/>
              </a:lnSpc>
            </a:pPr>
            <a:endParaRPr lang="en-US" sz="16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599936" y="1248833"/>
            <a:ext cx="3248245" cy="4351866"/>
          </a:xfrm>
        </p:spPr>
        <p:txBody>
          <a:bodyPr anchor="ctr">
            <a:normAutofit/>
          </a:bodyPr>
          <a:lstStyle/>
          <a:p>
            <a:r>
              <a:rPr lang="en-US" sz="3200" b="1" dirty="0">
                <a:solidFill>
                  <a:schemeClr val="bg1"/>
                </a:solidFill>
                <a:latin typeface="Arial" panose="020B0604020202020204" pitchFamily="34" charset="0"/>
                <a:cs typeface="Arial" panose="020B0604020202020204" pitchFamily="34" charset="0"/>
              </a:rPr>
              <a:t>45 CFR 46 Subpart B</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Research involving neonates of uncertain viability</a:t>
            </a:r>
          </a:p>
        </p:txBody>
      </p:sp>
    </p:spTree>
    <p:extLst>
      <p:ext uri="{BB962C8B-B14F-4D97-AF65-F5344CB8AC3E}">
        <p14:creationId xmlns:p14="http://schemas.microsoft.com/office/powerpoint/2010/main" val="234155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89695" y="1545462"/>
            <a:ext cx="6155266" cy="4351866"/>
          </a:xfrm>
        </p:spPr>
        <p:txBody>
          <a:bodyPr anchor="ctr">
            <a:normAutofit/>
          </a:bodyPr>
          <a:lstStyle/>
          <a:p>
            <a:pPr marL="0" indent="0">
              <a:buNone/>
            </a:pPr>
            <a:r>
              <a:rPr lang="en-US" sz="1600" b="1" dirty="0">
                <a:effectLst/>
                <a:latin typeface="Arial" panose="020B0604020202020204" pitchFamily="34" charset="0"/>
                <a:cs typeface="Arial" panose="020B0604020202020204" pitchFamily="34" charset="0"/>
              </a:rPr>
              <a:t>Research involving, after delivery, the placenta; the dead fetus; macerated fetal material; or cells, tissue, or organs excised from a dead fetus, shall be conducted only in accord with any applicable federal, state, or local laws and regulations regarding such activities.</a:t>
            </a:r>
          </a:p>
          <a:p>
            <a:pPr marL="0" indent="0">
              <a:buNone/>
            </a:pPr>
            <a:endParaRPr lang="en-US" sz="1600" b="1" dirty="0">
              <a:effectLst/>
              <a:latin typeface="Arial" panose="020B0604020202020204" pitchFamily="34" charset="0"/>
              <a:cs typeface="Arial" panose="020B0604020202020204" pitchFamily="34" charset="0"/>
            </a:endParaRPr>
          </a:p>
          <a:p>
            <a:pPr marL="0" indent="0">
              <a:buNone/>
            </a:pPr>
            <a:endParaRPr lang="en-US" sz="1600" b="1" dirty="0">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677069" y="1248833"/>
            <a:ext cx="3258756" cy="4351866"/>
          </a:xfrm>
        </p:spPr>
        <p:txBody>
          <a:bodyPr anchor="ctr">
            <a:normAutofit/>
          </a:bodyPr>
          <a:lstStyle/>
          <a:p>
            <a:pPr>
              <a:lnSpc>
                <a:spcPct val="90000"/>
              </a:lnSpc>
            </a:pP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Research involving, after delivery, the placenta, the dead fetus or fetal material </a:t>
            </a:r>
          </a:p>
        </p:txBody>
      </p:sp>
    </p:spTree>
    <p:extLst>
      <p:ext uri="{BB962C8B-B14F-4D97-AF65-F5344CB8AC3E}">
        <p14:creationId xmlns:p14="http://schemas.microsoft.com/office/powerpoint/2010/main" val="2631193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0"/>
            <a:ext cx="6155266" cy="6654800"/>
          </a:xfrm>
        </p:spPr>
        <p:txBody>
          <a:bodyPr anchor="ctr">
            <a:normAutofit/>
          </a:bodyPr>
          <a:lstStyle/>
          <a:p>
            <a:pPr marL="0" indent="0">
              <a:lnSpc>
                <a:spcPct val="90000"/>
              </a:lnSpc>
              <a:buNone/>
            </a:pPr>
            <a:r>
              <a:rPr lang="en-US" sz="1400" b="1" dirty="0">
                <a:effectLst/>
                <a:latin typeface="Arial" panose="020B0604020202020204" pitchFamily="34" charset="0"/>
                <a:cs typeface="Arial" panose="020B0604020202020204" pitchFamily="34" charset="0"/>
              </a:rPr>
              <a:t>The Secretary will conduct or fund research that the IRB does not believe meets the requirements of </a:t>
            </a:r>
            <a:r>
              <a:rPr lang="en-US" sz="1400" b="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§46.204</a:t>
            </a:r>
            <a:r>
              <a:rPr lang="en-US" sz="1400" b="1" dirty="0">
                <a:effectLst/>
                <a:latin typeface="Arial" panose="020B0604020202020204" pitchFamily="34" charset="0"/>
                <a:cs typeface="Arial" panose="020B0604020202020204" pitchFamily="34" charset="0"/>
              </a:rPr>
              <a:t> or </a:t>
            </a:r>
            <a:r>
              <a:rPr lang="en-US" sz="1400" b="1"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§46.205</a:t>
            </a:r>
            <a:r>
              <a:rPr lang="en-US" sz="1400" b="1" dirty="0">
                <a:effectLst/>
                <a:latin typeface="Arial" panose="020B0604020202020204" pitchFamily="34" charset="0"/>
                <a:cs typeface="Arial" panose="020B0604020202020204" pitchFamily="34" charset="0"/>
              </a:rPr>
              <a:t> only if:</a:t>
            </a:r>
          </a:p>
          <a:p>
            <a:pPr marL="0" indent="0">
              <a:lnSpc>
                <a:spcPct val="90000"/>
              </a:lnSpc>
              <a:buNone/>
            </a:pPr>
            <a:endParaRPr lang="en-US" sz="1400" b="1" dirty="0">
              <a:effectLst/>
              <a:latin typeface="Arial" panose="020B0604020202020204" pitchFamily="34" charset="0"/>
              <a:cs typeface="Arial" panose="020B0604020202020204" pitchFamily="34" charset="0"/>
            </a:endParaRPr>
          </a:p>
          <a:p>
            <a:pPr marL="0" indent="0">
              <a:lnSpc>
                <a:spcPct val="90000"/>
              </a:lnSpc>
              <a:buNone/>
            </a:pPr>
            <a:r>
              <a:rPr lang="en-US" sz="1400" b="1" dirty="0">
                <a:effectLst/>
                <a:latin typeface="Arial" panose="020B0604020202020204" pitchFamily="34" charset="0"/>
                <a:cs typeface="Arial" panose="020B0604020202020204" pitchFamily="34" charset="0"/>
              </a:rPr>
              <a:t>(a) The IRB finds that the research presents a reasonable opportunity to further the understanding, prevention, or alleviation of a serious problem affecting the health or welfare of pregnant women, fetuses or neonates; and</a:t>
            </a:r>
          </a:p>
          <a:p>
            <a:pPr marL="0" indent="0">
              <a:lnSpc>
                <a:spcPct val="90000"/>
              </a:lnSpc>
              <a:buNone/>
            </a:pPr>
            <a:endParaRPr lang="en-US" sz="1400" b="1" dirty="0">
              <a:effectLst/>
              <a:latin typeface="Arial" panose="020B0604020202020204" pitchFamily="34" charset="0"/>
              <a:cs typeface="Arial" panose="020B0604020202020204" pitchFamily="34" charset="0"/>
            </a:endParaRPr>
          </a:p>
          <a:p>
            <a:pPr marL="0" indent="0">
              <a:lnSpc>
                <a:spcPct val="90000"/>
              </a:lnSpc>
              <a:buNone/>
            </a:pPr>
            <a:r>
              <a:rPr lang="en-US" sz="1400" b="1" dirty="0">
                <a:effectLst/>
                <a:latin typeface="Arial" panose="020B0604020202020204" pitchFamily="34" charset="0"/>
                <a:cs typeface="Arial" panose="020B0604020202020204" pitchFamily="34" charset="0"/>
              </a:rPr>
              <a:t>(b) The Secretary, after consultation with a panel of experts in pertinent disciplines (for example: science, medicine, ethics, law) and following opportunity for public review and comment, including a public meeting announced in the FEDERAL REGISTER, has determined either:</a:t>
            </a:r>
          </a:p>
          <a:p>
            <a:pPr marL="0" indent="0">
              <a:lnSpc>
                <a:spcPct val="90000"/>
              </a:lnSpc>
              <a:buNone/>
            </a:pPr>
            <a:r>
              <a:rPr lang="en-US" sz="1400" b="1" dirty="0">
                <a:effectLst/>
                <a:latin typeface="Arial" panose="020B0604020202020204" pitchFamily="34" charset="0"/>
                <a:cs typeface="Arial" panose="020B0604020202020204" pitchFamily="34" charset="0"/>
              </a:rPr>
              <a:t>(1) That the research in fact satisfies the conditions of </a:t>
            </a:r>
            <a:r>
              <a:rPr lang="en-US" sz="1400" b="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§46.204</a:t>
            </a:r>
            <a:r>
              <a:rPr lang="en-US" sz="1400" b="1" dirty="0">
                <a:effectLst/>
                <a:latin typeface="Arial" panose="020B0604020202020204" pitchFamily="34" charset="0"/>
                <a:cs typeface="Arial" panose="020B0604020202020204" pitchFamily="34" charset="0"/>
              </a:rPr>
              <a:t>, as applicable; or</a:t>
            </a:r>
          </a:p>
          <a:p>
            <a:pPr marL="0" indent="0">
              <a:lnSpc>
                <a:spcPct val="90000"/>
              </a:lnSpc>
              <a:buNone/>
            </a:pPr>
            <a:r>
              <a:rPr lang="en-US" sz="1400" b="1" dirty="0">
                <a:effectLst/>
                <a:latin typeface="Arial" panose="020B0604020202020204" pitchFamily="34" charset="0"/>
                <a:cs typeface="Arial" panose="020B0604020202020204" pitchFamily="34" charset="0"/>
              </a:rPr>
              <a:t>(2) The following:</a:t>
            </a:r>
          </a:p>
          <a:p>
            <a:pPr marL="0" indent="0">
              <a:lnSpc>
                <a:spcPct val="90000"/>
              </a:lnSpc>
              <a:buNone/>
            </a:pPr>
            <a:r>
              <a:rPr lang="en-US" sz="1400" b="1" dirty="0">
                <a:effectLst/>
                <a:latin typeface="Arial" panose="020B0604020202020204" pitchFamily="34" charset="0"/>
                <a:cs typeface="Arial" panose="020B0604020202020204" pitchFamily="34" charset="0"/>
              </a:rPr>
              <a:t>(i) The research presents a reasonable opportunity </a:t>
            </a:r>
            <a:r>
              <a:rPr lang="en-US" sz="1400" b="1" dirty="0">
                <a:effectLst/>
                <a:highlight>
                  <a:srgbClr val="FFFF00"/>
                </a:highlight>
                <a:latin typeface="Arial" panose="020B0604020202020204" pitchFamily="34" charset="0"/>
                <a:cs typeface="Arial" panose="020B0604020202020204" pitchFamily="34" charset="0"/>
              </a:rPr>
              <a:t>to further the understanding, prevention, or alleviation of a serious problem </a:t>
            </a:r>
            <a:r>
              <a:rPr lang="en-US" sz="1400" b="1" dirty="0">
                <a:effectLst/>
                <a:latin typeface="Arial" panose="020B0604020202020204" pitchFamily="34" charset="0"/>
                <a:cs typeface="Arial" panose="020B0604020202020204" pitchFamily="34" charset="0"/>
              </a:rPr>
              <a:t>affecting the health or welfare of pregnant women, fetuses or neonates;</a:t>
            </a:r>
          </a:p>
          <a:p>
            <a:pPr marL="0" indent="0">
              <a:lnSpc>
                <a:spcPct val="90000"/>
              </a:lnSpc>
              <a:buNone/>
            </a:pPr>
            <a:r>
              <a:rPr lang="en-US" sz="1400" b="1" dirty="0">
                <a:effectLst/>
                <a:latin typeface="Arial" panose="020B0604020202020204" pitchFamily="34" charset="0"/>
                <a:cs typeface="Arial" panose="020B0604020202020204" pitchFamily="34" charset="0"/>
              </a:rPr>
              <a:t>(ii) The research will be conducted in accord with sound </a:t>
            </a:r>
            <a:r>
              <a:rPr lang="en-US" sz="1400" b="1" dirty="0">
                <a:effectLst/>
                <a:highlight>
                  <a:srgbClr val="FFFF00"/>
                </a:highlight>
                <a:latin typeface="Arial" panose="020B0604020202020204" pitchFamily="34" charset="0"/>
                <a:cs typeface="Arial" panose="020B0604020202020204" pitchFamily="34" charset="0"/>
              </a:rPr>
              <a:t>ethical principles</a:t>
            </a:r>
            <a:r>
              <a:rPr lang="en-US" sz="1400" b="1" dirty="0">
                <a:effectLst/>
                <a:latin typeface="Arial" panose="020B0604020202020204" pitchFamily="34" charset="0"/>
                <a:cs typeface="Arial" panose="020B0604020202020204" pitchFamily="34" charset="0"/>
              </a:rPr>
              <a:t>; and</a:t>
            </a:r>
          </a:p>
          <a:p>
            <a:pPr marL="0" indent="0">
              <a:lnSpc>
                <a:spcPct val="90000"/>
              </a:lnSpc>
              <a:buNone/>
            </a:pPr>
            <a:r>
              <a:rPr lang="en-US" sz="1400" b="1" dirty="0">
                <a:effectLst/>
                <a:latin typeface="Arial" panose="020B0604020202020204" pitchFamily="34" charset="0"/>
                <a:cs typeface="Arial" panose="020B0604020202020204" pitchFamily="34" charset="0"/>
              </a:rPr>
              <a:t>(iii) </a:t>
            </a:r>
            <a:r>
              <a:rPr lang="en-US" sz="1400" b="1" dirty="0">
                <a:effectLst/>
                <a:highlight>
                  <a:srgbClr val="FFFF00"/>
                </a:highlight>
                <a:latin typeface="Arial" panose="020B0604020202020204" pitchFamily="34" charset="0"/>
                <a:cs typeface="Arial" panose="020B0604020202020204" pitchFamily="34" charset="0"/>
              </a:rPr>
              <a:t>Informed consent will be obtained</a:t>
            </a:r>
            <a:r>
              <a:rPr lang="en-US" sz="1400" b="1" dirty="0">
                <a:effectLst/>
                <a:latin typeface="Arial" panose="020B0604020202020204" pitchFamily="34" charset="0"/>
                <a:cs typeface="Arial" panose="020B0604020202020204" pitchFamily="34" charset="0"/>
              </a:rPr>
              <a:t> in accord with the informed consent provisions of </a:t>
            </a:r>
            <a:r>
              <a:rPr lang="en-US" sz="1400" b="1" u="sng"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subpart A</a:t>
            </a:r>
            <a:r>
              <a:rPr lang="en-US" sz="1400" b="1" dirty="0">
                <a:effectLst/>
                <a:latin typeface="Arial" panose="020B0604020202020204" pitchFamily="34" charset="0"/>
                <a:cs typeface="Arial" panose="020B0604020202020204" pitchFamily="34" charset="0"/>
              </a:rPr>
              <a:t> and other applicable subparts of </a:t>
            </a:r>
            <a:r>
              <a:rPr lang="en-US" sz="1400" b="1" u="sng"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this part</a:t>
            </a:r>
            <a:r>
              <a:rPr lang="en-US" sz="1400" b="1" dirty="0">
                <a:effectLst/>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800771" y="1151467"/>
            <a:ext cx="3479474" cy="4351866"/>
          </a:xfrm>
        </p:spPr>
        <p:txBody>
          <a:bodyPr anchor="ctr">
            <a:normAutofit/>
          </a:bodyPr>
          <a:lstStyle/>
          <a:p>
            <a:pPr>
              <a:lnSpc>
                <a:spcPct val="90000"/>
              </a:lnSpc>
            </a:pPr>
            <a:r>
              <a:rPr lang="en-US" sz="2400" b="1" dirty="0">
                <a:solidFill>
                  <a:schemeClr val="bg1"/>
                </a:solidFill>
                <a:latin typeface="Arial" panose="020B0604020202020204" pitchFamily="34" charset="0"/>
                <a:cs typeface="Arial" panose="020B0604020202020204" pitchFamily="34" charset="0"/>
              </a:rPr>
              <a:t>Consent for 45 CFR 46 Subpart B</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effectLst/>
                <a:latin typeface="Arial" panose="020B0604020202020204" pitchFamily="34" charset="0"/>
                <a:cs typeface="Arial" panose="020B0604020202020204" pitchFamily="34" charset="0"/>
              </a:rPr>
              <a:t>Research not otherwise approvable which presents an opportunity to understand, prevent, or alleviate a serious problem affecting the health or welfare of pregnant women, fetuses, or neonates.</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58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Jail with solid fill">
            <a:extLst>
              <a:ext uri="{FF2B5EF4-FFF2-40B4-BE49-F238E27FC236}">
                <a16:creationId xmlns:a16="http://schemas.microsoft.com/office/drawing/2014/main" id="{6B295ED1-9B3A-4BFE-9586-C05E9C6F46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1745" y="1131994"/>
            <a:ext cx="4590386" cy="4590386"/>
          </a:xfrm>
          <a:prstGeom prst="rect">
            <a:avLst/>
          </a:prstGeom>
        </p:spPr>
      </p:pic>
    </p:spTree>
    <p:extLst>
      <p:ext uri="{BB962C8B-B14F-4D97-AF65-F5344CB8AC3E}">
        <p14:creationId xmlns:p14="http://schemas.microsoft.com/office/powerpoint/2010/main" val="400590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70980" y="1179150"/>
            <a:ext cx="3762702" cy="4463889"/>
          </a:xfrm>
        </p:spPr>
        <p:txBody>
          <a:bodyPr anchor="ctr">
            <a:normAutofit/>
          </a:bodyPr>
          <a:lstStyle/>
          <a:p>
            <a:pPr>
              <a:lnSpc>
                <a:spcPct val="90000"/>
              </a:lnSpc>
            </a:pPr>
            <a:r>
              <a:rPr lang="en-US" sz="3200" b="1" dirty="0">
                <a:latin typeface="Arial" panose="020B0604020202020204" pitchFamily="34" charset="0"/>
                <a:cs typeface="Arial" panose="020B0604020202020204" pitchFamily="34" charset="0"/>
              </a:rPr>
              <a:t>45 CFR 46 Subpart C:</a:t>
            </a:r>
            <a:br>
              <a:rPr lang="en-US" sz="3200" b="1" dirty="0">
                <a:latin typeface="Arial" panose="020B0604020202020204" pitchFamily="34" charset="0"/>
                <a:cs typeface="Arial" panose="020B0604020202020204" pitchFamily="34" charset="0"/>
              </a:rPr>
            </a:br>
            <a:r>
              <a:rPr lang="en-US" sz="3200" b="1" dirty="0">
                <a:effectLst/>
                <a:latin typeface="Arial" panose="020B0604020202020204" pitchFamily="34" charset="0"/>
                <a:cs typeface="Arial" panose="020B0604020202020204" pitchFamily="34" charset="0"/>
              </a:rPr>
              <a:t>Additional duties of the Institutional Review Boards where prisoners are involved</a:t>
            </a:r>
            <a:endParaRPr lang="en-US" sz="3200"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978918" y="1109145"/>
            <a:ext cx="6341016" cy="4603900"/>
          </a:xfrm>
        </p:spPr>
        <p:txBody>
          <a:bodyPr anchor="ctr">
            <a:normAutofit/>
          </a:bodyPr>
          <a:lstStyle/>
          <a:p>
            <a:pPr marL="0" indent="0">
              <a:lnSpc>
                <a:spcPct val="90000"/>
              </a:lnSpc>
              <a:buNone/>
            </a:pPr>
            <a:r>
              <a:rPr lang="en-US" sz="1400" b="1" dirty="0">
                <a:effectLst/>
                <a:latin typeface="Arial" panose="020B0604020202020204" pitchFamily="34" charset="0"/>
                <a:cs typeface="Arial" panose="020B0604020202020204" pitchFamily="34" charset="0"/>
              </a:rPr>
              <a:t>46.306 Permitted research involving prisoners---only if the IRB has certified to the Secretary that it has approved the research and that in the judgement of the Secretary the research solely involves:</a:t>
            </a:r>
          </a:p>
          <a:p>
            <a:pPr>
              <a:lnSpc>
                <a:spcPct val="90000"/>
              </a:lnSpc>
              <a:buFont typeface="Wingdings" panose="05000000000000000000" pitchFamily="2" charset="2"/>
              <a:buChar char="q"/>
            </a:pPr>
            <a:r>
              <a:rPr lang="en-US" sz="1400" b="1" dirty="0">
                <a:effectLst/>
                <a:latin typeface="Arial" panose="020B0604020202020204" pitchFamily="34" charset="0"/>
                <a:cs typeface="Arial" panose="020B0604020202020204" pitchFamily="34" charset="0"/>
              </a:rPr>
              <a:t>Study of the possible causes, effects, and processes of incarceration, and of criminal behavior, </a:t>
            </a:r>
          </a:p>
          <a:p>
            <a:pPr>
              <a:lnSpc>
                <a:spcPct val="90000"/>
              </a:lnSpc>
              <a:buFont typeface="Wingdings" panose="05000000000000000000" pitchFamily="2" charset="2"/>
              <a:buChar char="q"/>
            </a:pPr>
            <a:r>
              <a:rPr lang="en-US" sz="1400" b="1" dirty="0">
                <a:effectLst/>
                <a:latin typeface="Arial" panose="020B0604020202020204" pitchFamily="34" charset="0"/>
                <a:cs typeface="Arial" panose="020B0604020202020204" pitchFamily="34" charset="0"/>
              </a:rPr>
              <a:t>Study of prisons as institutional structures or of prisoners as incarcerated persons</a:t>
            </a:r>
          </a:p>
          <a:p>
            <a:pPr>
              <a:lnSpc>
                <a:spcPct val="90000"/>
              </a:lnSpc>
              <a:buFont typeface="Wingdings" panose="05000000000000000000" pitchFamily="2" charset="2"/>
              <a:buChar char="q"/>
            </a:pPr>
            <a:r>
              <a:rPr lang="en-US" sz="1400" b="1" dirty="0">
                <a:effectLst/>
                <a:latin typeface="Arial" panose="020B0604020202020204" pitchFamily="34" charset="0"/>
                <a:cs typeface="Arial" panose="020B0604020202020204" pitchFamily="34" charset="0"/>
              </a:rPr>
              <a:t>Research on conditions particularly affecting prisoners as a class (for example, vaccine trials and other research on hepatitis which is much more prevalent in prisons than elsewhere;</a:t>
            </a:r>
          </a:p>
          <a:p>
            <a:pPr>
              <a:lnSpc>
                <a:spcPct val="90000"/>
              </a:lnSpc>
              <a:buFont typeface="Wingdings" panose="05000000000000000000" pitchFamily="2" charset="2"/>
              <a:buChar char="q"/>
            </a:pPr>
            <a:r>
              <a:rPr lang="en-US" sz="1400" b="1" dirty="0">
                <a:effectLst/>
                <a:latin typeface="Arial" panose="020B0604020202020204" pitchFamily="34" charset="0"/>
                <a:cs typeface="Arial" panose="020B0604020202020204" pitchFamily="34" charset="0"/>
              </a:rPr>
              <a:t>Research on practices, both innovative and accepted, which have the intent and reasonable probability of improving the health or well-being of the subject.</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49612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57289" y="1197055"/>
            <a:ext cx="3738257" cy="4463889"/>
          </a:xfrm>
        </p:spPr>
        <p:txBody>
          <a:bodyPr anchor="ctr">
            <a:normAutofit/>
          </a:bodyPr>
          <a:lstStyle/>
          <a:p>
            <a:pPr>
              <a:lnSpc>
                <a:spcPct val="90000"/>
              </a:lnSpc>
            </a:pPr>
            <a:r>
              <a:rPr lang="en-US" sz="3200" b="1" dirty="0">
                <a:latin typeface="Arial" panose="020B0604020202020204" pitchFamily="34" charset="0"/>
                <a:cs typeface="Arial" panose="020B0604020202020204" pitchFamily="34" charset="0"/>
              </a:rPr>
              <a:t>45 CFR 46 Subpart C: </a:t>
            </a:r>
            <a:br>
              <a:rPr lang="en-US" sz="3200" b="1" dirty="0">
                <a:latin typeface="Arial" panose="020B0604020202020204" pitchFamily="34" charset="0"/>
                <a:cs typeface="Arial" panose="020B0604020202020204" pitchFamily="34" charset="0"/>
              </a:rPr>
            </a:br>
            <a:r>
              <a:rPr lang="en-US" sz="3200" b="1" dirty="0">
                <a:effectLst/>
                <a:latin typeface="Arial" panose="020B0604020202020204" pitchFamily="34" charset="0"/>
                <a:cs typeface="Arial" panose="020B0604020202020204" pitchFamily="34" charset="0"/>
              </a:rPr>
              <a:t>Additional duties of the Institutional Review Boards where prisoners are involved</a:t>
            </a:r>
            <a:endParaRPr lang="en-US" sz="3200"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978918" y="193964"/>
            <a:ext cx="6341016" cy="6262254"/>
          </a:xfrm>
        </p:spPr>
        <p:txBody>
          <a:bodyPr anchor="ctr">
            <a:normAutofit/>
          </a:bodyPr>
          <a:lstStyle/>
          <a:p>
            <a:pPr marL="0" indent="0">
              <a:lnSpc>
                <a:spcPct val="90000"/>
              </a:lnSpc>
              <a:buNone/>
            </a:pPr>
            <a:r>
              <a:rPr lang="en-US" sz="1400" b="1" dirty="0">
                <a:effectLst/>
                <a:latin typeface="Arial" panose="020B0604020202020204" pitchFamily="34" charset="0"/>
                <a:cs typeface="Arial" panose="020B0604020202020204" pitchFamily="34" charset="0"/>
              </a:rPr>
              <a:t>In addition to all other responsibilities prescribed for Institutional Review Boards under </a:t>
            </a:r>
            <a:r>
              <a:rPr lang="en-US" sz="1400" b="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part</a:t>
            </a:r>
            <a:r>
              <a:rPr lang="en-US" sz="1400" b="1" dirty="0">
                <a:effectLst/>
                <a:latin typeface="Arial" panose="020B0604020202020204" pitchFamily="34" charset="0"/>
                <a:cs typeface="Arial" panose="020B0604020202020204" pitchFamily="34" charset="0"/>
              </a:rPr>
              <a:t>, the Board shall review research covered by this subpart and approve such research only if it finds that:</a:t>
            </a:r>
          </a:p>
          <a:p>
            <a:pPr marL="0" indent="0">
              <a:lnSpc>
                <a:spcPct val="90000"/>
              </a:lnSpc>
              <a:buNone/>
            </a:pPr>
            <a:r>
              <a:rPr lang="en-US" sz="1400" b="1" dirty="0">
                <a:effectLst/>
                <a:latin typeface="Arial" panose="020B0604020202020204" pitchFamily="34" charset="0"/>
                <a:cs typeface="Arial" panose="020B0604020202020204" pitchFamily="34" charset="0"/>
              </a:rPr>
              <a:t>(1) The research under review represents one of the categories of </a:t>
            </a:r>
            <a:r>
              <a:rPr lang="en-US" sz="1400" b="1" dirty="0">
                <a:effectLst/>
                <a:highlight>
                  <a:srgbClr val="FFFF00"/>
                </a:highlight>
                <a:latin typeface="Arial" panose="020B0604020202020204" pitchFamily="34" charset="0"/>
                <a:cs typeface="Arial" panose="020B0604020202020204" pitchFamily="34" charset="0"/>
              </a:rPr>
              <a:t>research permissible under </a:t>
            </a:r>
            <a:r>
              <a:rPr lang="en-US" sz="1400" b="1" u="sng" dirty="0">
                <a:effectLst/>
                <a:highlight>
                  <a:srgbClr val="FFFF00"/>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§46.306(a)(2)</a:t>
            </a:r>
            <a:r>
              <a:rPr lang="en-US" sz="1400" b="1" u="sng" dirty="0">
                <a:highlight>
                  <a:srgbClr val="FFFF00"/>
                </a:highlight>
                <a:latin typeface="Arial" panose="020B0604020202020204" pitchFamily="34" charset="0"/>
                <a:cs typeface="Arial" panose="020B0604020202020204" pitchFamily="34" charset="0"/>
              </a:rPr>
              <a:t> (the criteria on the previous slide)</a:t>
            </a:r>
            <a:endParaRPr lang="en-US" sz="1400" b="1" dirty="0">
              <a:effectLst/>
              <a:highlight>
                <a:srgbClr val="FFFF00"/>
              </a:highlight>
              <a:latin typeface="Arial" panose="020B0604020202020204" pitchFamily="34" charset="0"/>
              <a:cs typeface="Arial" panose="020B0604020202020204" pitchFamily="34" charset="0"/>
            </a:endParaRPr>
          </a:p>
          <a:p>
            <a:pPr marL="0" indent="0">
              <a:lnSpc>
                <a:spcPct val="90000"/>
              </a:lnSpc>
              <a:buNone/>
            </a:pPr>
            <a:r>
              <a:rPr lang="en-US" sz="1400" b="1" u="none" strike="noStrike"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(2) Any possible </a:t>
            </a:r>
            <a:r>
              <a:rPr lang="en-US" sz="1400" b="1" dirty="0">
                <a:effectLst/>
                <a:highlight>
                  <a:srgbClr val="FFFF00"/>
                </a:highlight>
                <a:latin typeface="Arial" panose="020B0604020202020204" pitchFamily="34" charset="0"/>
                <a:cs typeface="Arial" panose="020B0604020202020204" pitchFamily="34" charset="0"/>
              </a:rPr>
              <a:t>advantages </a:t>
            </a:r>
            <a:r>
              <a:rPr lang="en-US" sz="1400" b="1" dirty="0">
                <a:effectLst/>
                <a:latin typeface="Arial" panose="020B0604020202020204" pitchFamily="34" charset="0"/>
                <a:cs typeface="Arial" panose="020B0604020202020204" pitchFamily="34" charset="0"/>
              </a:rPr>
              <a:t>accruing to the prisoner through his or her participation in the research, </a:t>
            </a:r>
            <a:r>
              <a:rPr lang="en-US" sz="1400" b="1" dirty="0">
                <a:effectLst/>
                <a:highlight>
                  <a:srgbClr val="FFFF00"/>
                </a:highlight>
                <a:latin typeface="Arial" panose="020B0604020202020204" pitchFamily="34" charset="0"/>
                <a:cs typeface="Arial" panose="020B0604020202020204" pitchFamily="34" charset="0"/>
              </a:rPr>
              <a:t>when compared to the general living conditions, medical care, quality of food, amenities and opportunity for earnings in the prison, are not </a:t>
            </a:r>
            <a:r>
              <a:rPr lang="en-US" sz="1400" b="1" dirty="0">
                <a:effectLst/>
                <a:latin typeface="Arial" panose="020B0604020202020204" pitchFamily="34" charset="0"/>
                <a:cs typeface="Arial" panose="020B0604020202020204" pitchFamily="34" charset="0"/>
              </a:rPr>
              <a:t>of such a magnitude </a:t>
            </a:r>
            <a:r>
              <a:rPr lang="en-US" sz="1400" b="1" dirty="0">
                <a:effectLst/>
                <a:highlight>
                  <a:srgbClr val="FFFF00"/>
                </a:highlight>
                <a:latin typeface="Arial" panose="020B0604020202020204" pitchFamily="34" charset="0"/>
                <a:cs typeface="Arial" panose="020B0604020202020204" pitchFamily="34" charset="0"/>
              </a:rPr>
              <a:t>that his or her ability to weigh the risks of the research against the value of such advantages in the limited choice environment of the prison is impaired;</a:t>
            </a:r>
          </a:p>
          <a:p>
            <a:pPr marL="0" indent="0">
              <a:lnSpc>
                <a:spcPct val="90000"/>
              </a:lnSpc>
              <a:buNone/>
            </a:pPr>
            <a:r>
              <a:rPr lang="en-US" sz="1400" b="1" dirty="0">
                <a:effectLst/>
                <a:latin typeface="Arial" panose="020B0604020202020204" pitchFamily="34" charset="0"/>
                <a:cs typeface="Arial" panose="020B0604020202020204" pitchFamily="34" charset="0"/>
              </a:rPr>
              <a:t>(3) The risks involved in the research are commensurate with risks that would be accepted by </a:t>
            </a:r>
            <a:r>
              <a:rPr lang="en-US" sz="1400" b="1" dirty="0" err="1">
                <a:effectLst/>
                <a:latin typeface="Arial" panose="020B0604020202020204" pitchFamily="34" charset="0"/>
                <a:cs typeface="Arial" panose="020B0604020202020204" pitchFamily="34" charset="0"/>
              </a:rPr>
              <a:t>nonprisoner</a:t>
            </a:r>
            <a:r>
              <a:rPr lang="en-US" sz="1400" b="1" dirty="0">
                <a:effectLst/>
                <a:latin typeface="Arial" panose="020B0604020202020204" pitchFamily="34" charset="0"/>
                <a:cs typeface="Arial" panose="020B0604020202020204" pitchFamily="34" charset="0"/>
              </a:rPr>
              <a:t> volunteers;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17005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844697" y="1179150"/>
            <a:ext cx="3738257" cy="4463889"/>
          </a:xfrm>
        </p:spPr>
        <p:txBody>
          <a:bodyPr anchor="ctr">
            <a:normAutofit/>
          </a:bodyPr>
          <a:lstStyle/>
          <a:p>
            <a:pPr>
              <a:lnSpc>
                <a:spcPct val="90000"/>
              </a:lnSpc>
            </a:pPr>
            <a:r>
              <a:rPr lang="en-US" sz="3200" b="1" dirty="0">
                <a:latin typeface="Arial" panose="020B0604020202020204" pitchFamily="34" charset="0"/>
                <a:cs typeface="Arial" panose="020B0604020202020204" pitchFamily="34" charset="0"/>
              </a:rPr>
              <a:t>45 CFR 46 Subpart C: </a:t>
            </a:r>
            <a:br>
              <a:rPr lang="en-US" sz="3200" b="1" dirty="0">
                <a:latin typeface="Arial" panose="020B0604020202020204" pitchFamily="34" charset="0"/>
                <a:cs typeface="Arial" panose="020B0604020202020204" pitchFamily="34" charset="0"/>
              </a:rPr>
            </a:br>
            <a:r>
              <a:rPr lang="en-US" sz="3200" b="1" dirty="0">
                <a:effectLst/>
                <a:latin typeface="Arial" panose="020B0604020202020204" pitchFamily="34" charset="0"/>
                <a:cs typeface="Arial" panose="020B0604020202020204" pitchFamily="34" charset="0"/>
              </a:rPr>
              <a:t>Additional duties of the Institutional Review Boards where prisoners are involved</a:t>
            </a:r>
            <a:endParaRPr lang="en-US" sz="3200"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978918" y="457200"/>
            <a:ext cx="6341016" cy="6400800"/>
          </a:xfrm>
        </p:spPr>
        <p:txBody>
          <a:bodyPr anchor="ctr">
            <a:normAutofit/>
          </a:bodyPr>
          <a:lstStyle/>
          <a:p>
            <a:pPr marL="0" indent="0">
              <a:lnSpc>
                <a:spcPct val="90000"/>
              </a:lnSpc>
              <a:buNone/>
            </a:pPr>
            <a:r>
              <a:rPr lang="en-US" sz="1400" b="1" dirty="0">
                <a:effectLst/>
                <a:latin typeface="Arial" panose="020B0604020202020204" pitchFamily="34" charset="0"/>
                <a:cs typeface="Arial" panose="020B0604020202020204" pitchFamily="34" charset="0"/>
              </a:rPr>
              <a:t>(4) </a:t>
            </a:r>
            <a:r>
              <a:rPr lang="en-US" sz="1400" b="1" dirty="0">
                <a:effectLst/>
                <a:highlight>
                  <a:srgbClr val="FFFF00"/>
                </a:highlight>
                <a:latin typeface="Arial" panose="020B0604020202020204" pitchFamily="34" charset="0"/>
                <a:cs typeface="Arial" panose="020B0604020202020204" pitchFamily="34" charset="0"/>
              </a:rPr>
              <a:t>Procedures for the selection of subjects within the prison are fair to all prisoners </a:t>
            </a:r>
            <a:r>
              <a:rPr lang="en-US" sz="1400" b="1" dirty="0">
                <a:effectLst/>
                <a:latin typeface="Arial" panose="020B0604020202020204" pitchFamily="34" charset="0"/>
                <a:cs typeface="Arial" panose="020B0604020202020204" pitchFamily="34" charset="0"/>
              </a:rPr>
              <a:t>and immune from arbitrary intervention by prison authorities or prisoners. Unless the principal investigator provides to the Board justification in writing for following some other procedures, </a:t>
            </a:r>
            <a:r>
              <a:rPr lang="en-US" sz="1400" b="1" dirty="0">
                <a:effectLst/>
                <a:highlight>
                  <a:srgbClr val="FFFF00"/>
                </a:highlight>
                <a:latin typeface="Arial" panose="020B0604020202020204" pitchFamily="34" charset="0"/>
                <a:cs typeface="Arial" panose="020B0604020202020204" pitchFamily="34" charset="0"/>
              </a:rPr>
              <a:t>control subjects must be selected randomly from the group of available prisoners </a:t>
            </a:r>
            <a:r>
              <a:rPr lang="en-US" sz="1400" b="1" dirty="0">
                <a:effectLst/>
                <a:latin typeface="Arial" panose="020B0604020202020204" pitchFamily="34" charset="0"/>
                <a:cs typeface="Arial" panose="020B0604020202020204" pitchFamily="34" charset="0"/>
              </a:rPr>
              <a:t>who meet the characteristics needed for that particular research project;</a:t>
            </a:r>
          </a:p>
          <a:p>
            <a:pPr marL="0" indent="0">
              <a:lnSpc>
                <a:spcPct val="90000"/>
              </a:lnSpc>
              <a:buNone/>
            </a:pPr>
            <a:r>
              <a:rPr lang="en-US" sz="1400" b="1" dirty="0">
                <a:effectLst/>
                <a:latin typeface="Arial" panose="020B0604020202020204" pitchFamily="34" charset="0"/>
                <a:cs typeface="Arial" panose="020B0604020202020204" pitchFamily="34" charset="0"/>
              </a:rPr>
              <a:t>(5) </a:t>
            </a:r>
            <a:r>
              <a:rPr lang="en-US" sz="1400" b="1" dirty="0">
                <a:effectLst/>
                <a:highlight>
                  <a:srgbClr val="FFFF00"/>
                </a:highlight>
                <a:latin typeface="Arial" panose="020B0604020202020204" pitchFamily="34" charset="0"/>
                <a:cs typeface="Arial" panose="020B0604020202020204" pitchFamily="34" charset="0"/>
              </a:rPr>
              <a:t>The information is presented in language which is understandable to the subject population;</a:t>
            </a:r>
          </a:p>
          <a:p>
            <a:pPr marL="0" indent="0">
              <a:lnSpc>
                <a:spcPct val="90000"/>
              </a:lnSpc>
              <a:buNone/>
            </a:pPr>
            <a:r>
              <a:rPr lang="en-US" sz="1400" b="1" dirty="0">
                <a:effectLst/>
                <a:latin typeface="Arial" panose="020B0604020202020204" pitchFamily="34" charset="0"/>
                <a:cs typeface="Arial" panose="020B0604020202020204" pitchFamily="34" charset="0"/>
              </a:rPr>
              <a:t>(6) Adequate assurance exists that parole boards will not take into account a prisoner's participation in the research in making decisions regarding parole, and each prisoner is clearly informed in advance that participation in the </a:t>
            </a:r>
            <a:r>
              <a:rPr lang="en-US" sz="1400" b="1" dirty="0">
                <a:effectLst/>
                <a:highlight>
                  <a:srgbClr val="FFFF00"/>
                </a:highlight>
                <a:latin typeface="Arial" panose="020B0604020202020204" pitchFamily="34" charset="0"/>
                <a:cs typeface="Arial" panose="020B0604020202020204" pitchFamily="34" charset="0"/>
              </a:rPr>
              <a:t>research will have no effect on his or her parole;</a:t>
            </a:r>
            <a:r>
              <a:rPr lang="en-US" sz="1400" b="1" dirty="0">
                <a:effectLst/>
                <a:latin typeface="Arial" panose="020B0604020202020204" pitchFamily="34" charset="0"/>
                <a:cs typeface="Arial" panose="020B0604020202020204" pitchFamily="34" charset="0"/>
              </a:rPr>
              <a:t> and</a:t>
            </a:r>
          </a:p>
          <a:p>
            <a:pPr marL="0" indent="0">
              <a:lnSpc>
                <a:spcPct val="90000"/>
              </a:lnSpc>
              <a:buNone/>
            </a:pPr>
            <a:r>
              <a:rPr lang="en-US" sz="1400" b="1" dirty="0">
                <a:effectLst/>
                <a:latin typeface="Arial" panose="020B0604020202020204" pitchFamily="34" charset="0"/>
                <a:cs typeface="Arial" panose="020B0604020202020204" pitchFamily="34" charset="0"/>
              </a:rPr>
              <a:t>(7) Where the Board finds there may be a need for </a:t>
            </a:r>
            <a:r>
              <a:rPr lang="en-US" sz="1400" b="1" dirty="0">
                <a:effectLst/>
                <a:highlight>
                  <a:srgbClr val="FFFF00"/>
                </a:highlight>
                <a:latin typeface="Arial" panose="020B0604020202020204" pitchFamily="34" charset="0"/>
                <a:cs typeface="Arial" panose="020B0604020202020204" pitchFamily="34" charset="0"/>
              </a:rPr>
              <a:t>follow-up examination or care of participants after the end of their participation</a:t>
            </a:r>
            <a:r>
              <a:rPr lang="en-US" sz="1400" b="1" dirty="0">
                <a:effectLst/>
                <a:latin typeface="Arial" panose="020B0604020202020204" pitchFamily="34" charset="0"/>
                <a:cs typeface="Arial" panose="020B0604020202020204" pitchFamily="34" charset="0"/>
              </a:rPr>
              <a:t>, adequate provision has been made for such examination or care, taking into account the varying lengths of individual prisoners' sentences, and for informing participants of this fact.</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54376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ildren reading">
            <a:extLst>
              <a:ext uri="{FF2B5EF4-FFF2-40B4-BE49-F238E27FC236}">
                <a16:creationId xmlns:a16="http://schemas.microsoft.com/office/drawing/2014/main" id="{CE386A4E-A6E8-4478-97B2-CFC6A8973A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9091" y="803564"/>
            <a:ext cx="10099965" cy="5278581"/>
          </a:xfrm>
        </p:spPr>
      </p:pic>
    </p:spTree>
    <p:extLst>
      <p:ext uri="{BB962C8B-B14F-4D97-AF65-F5344CB8AC3E}">
        <p14:creationId xmlns:p14="http://schemas.microsoft.com/office/powerpoint/2010/main" val="397937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521877" y="1378252"/>
            <a:ext cx="2982391" cy="4093028"/>
          </a:xfrm>
        </p:spPr>
        <p:txBody>
          <a:bodyPr anchor="ctr">
            <a:noAutofit/>
          </a:bodyPr>
          <a:lstStyle/>
          <a:p>
            <a:pPr>
              <a:lnSpc>
                <a:spcPct val="90000"/>
              </a:lnSpc>
            </a:pPr>
            <a:r>
              <a:rPr lang="en-US" sz="2800" b="1" dirty="0">
                <a:latin typeface="Arial" panose="020B0604020202020204" pitchFamily="34" charset="0"/>
                <a:cs typeface="Arial" panose="020B0604020202020204" pitchFamily="34" charset="0"/>
              </a:rPr>
              <a:t>45 CFR 46 and 21 CDR 50 Subpart D: </a:t>
            </a:r>
            <a:br>
              <a:rPr lang="en-US" sz="2800" b="1" dirty="0">
                <a:latin typeface="Arial" panose="020B0604020202020204" pitchFamily="34" charset="0"/>
                <a:cs typeface="Arial" panose="020B0604020202020204" pitchFamily="34" charset="0"/>
              </a:rPr>
            </a:br>
            <a:r>
              <a:rPr lang="en-US" sz="2800" b="1" dirty="0">
                <a:effectLst/>
                <a:latin typeface="Arial" panose="020B0604020202020204" pitchFamily="34" charset="0"/>
                <a:cs typeface="Arial" panose="020B0604020202020204" pitchFamily="34" charset="0"/>
              </a:rPr>
              <a:t>Additional Protections for Children Involved as Subjects in Research</a:t>
            </a:r>
            <a:endParaRPr lang="en-US" sz="2800"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66C47D3-737F-4F2D-A244-7EA82A70A811}"/>
              </a:ext>
            </a:extLst>
          </p:cNvPr>
          <p:cNvGraphicFramePr>
            <a:graphicFrameLocks noGrp="1"/>
          </p:cNvGraphicFramePr>
          <p:nvPr>
            <p:ph idx="1"/>
            <p:extLst>
              <p:ext uri="{D42A27DB-BD31-4B8C-83A1-F6EECF244321}">
                <p14:modId xmlns:p14="http://schemas.microsoft.com/office/powerpoint/2010/main" val="22519947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10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B896C-0508-4DF2-82DF-5DD8B455CB53}"/>
              </a:ext>
            </a:extLst>
          </p:cNvPr>
          <p:cNvSpPr>
            <a:spLocks noGrp="1"/>
          </p:cNvSpPr>
          <p:nvPr>
            <p:ph type="ctrTitle"/>
          </p:nvPr>
        </p:nvSpPr>
        <p:spPr>
          <a:xfrm>
            <a:off x="1828801" y="999460"/>
            <a:ext cx="5177115" cy="4479852"/>
          </a:xfrm>
        </p:spPr>
        <p:txBody>
          <a:bodyPr anchor="ctr">
            <a:normAutofit/>
          </a:bodyPr>
          <a:lstStyle/>
          <a:p>
            <a:pPr algn="l"/>
            <a:r>
              <a:rPr lang="en-US" sz="3600" b="1" dirty="0">
                <a:latin typeface="Arial" panose="020B0604020202020204" pitchFamily="34" charset="0"/>
                <a:cs typeface="Arial" panose="020B0604020202020204" pitchFamily="34" charset="0"/>
              </a:rPr>
              <a:t>Minimal Risk</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45 CFR 46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21 CFR 50</a:t>
            </a:r>
          </a:p>
        </p:txBody>
      </p:sp>
      <p:sp>
        <p:nvSpPr>
          <p:cNvPr id="3" name="Subtitle 2">
            <a:extLst>
              <a:ext uri="{FF2B5EF4-FFF2-40B4-BE49-F238E27FC236}">
                <a16:creationId xmlns:a16="http://schemas.microsoft.com/office/drawing/2014/main" id="{9F893857-2C8F-4E25-BE98-2CD4E42BFB72}"/>
              </a:ext>
            </a:extLst>
          </p:cNvPr>
          <p:cNvSpPr>
            <a:spLocks noGrp="1"/>
          </p:cNvSpPr>
          <p:nvPr>
            <p:ph type="subTitle" idx="1"/>
          </p:nvPr>
        </p:nvSpPr>
        <p:spPr>
          <a:xfrm>
            <a:off x="7858145" y="903142"/>
            <a:ext cx="3167771" cy="5051716"/>
          </a:xfrm>
        </p:spPr>
        <p:txBody>
          <a:bodyPr anchor="ctr">
            <a:normAutofit/>
          </a:bodyPr>
          <a:lstStyle/>
          <a:p>
            <a:pPr algn="l"/>
            <a:r>
              <a:rPr lang="en-US" b="1" dirty="0">
                <a:solidFill>
                  <a:schemeClr val="tx1"/>
                </a:solidFill>
                <a:effectLst/>
                <a:latin typeface="Arial" panose="020B0604020202020204" pitchFamily="34" charset="0"/>
                <a:cs typeface="Arial" panose="020B0604020202020204" pitchFamily="34" charset="0"/>
              </a:rPr>
              <a:t>Minimal risk means that the probability and magnitude of harm or discomfort anticipated in the research are not greater in and of themselves than those ordinarily encountered in daily life or during the performance of routine physical or psychological examinations or tests.</a:t>
            </a:r>
            <a:endParaRPr lang="en-US" b="1" dirty="0">
              <a:solidFill>
                <a:schemeClr val="tx1"/>
              </a:solidFill>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4989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7334" y="-213360"/>
            <a:ext cx="6155266" cy="8300720"/>
          </a:xfrm>
        </p:spPr>
        <p:txBody>
          <a:bodyPr anchor="ctr">
            <a:noAutofit/>
          </a:bodyPr>
          <a:lstStyle/>
          <a:p>
            <a:pPr>
              <a:lnSpc>
                <a:spcPct val="90000"/>
              </a:lnSpc>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r>
              <a:rPr lang="en-US" sz="1600" b="1" dirty="0">
                <a:latin typeface="Arial" panose="020B0604020202020204" pitchFamily="34" charset="0"/>
                <a:cs typeface="Arial" panose="020B0604020202020204" pitchFamily="34" charset="0"/>
              </a:rPr>
              <a:t>Risks if the subject is or may become pregnant</a:t>
            </a:r>
          </a:p>
          <a:p>
            <a:pPr lvl="0">
              <a:lnSpc>
                <a:spcPct val="90000"/>
              </a:lnSpc>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Circumstances under which the subject’s participation may be terminated by the PI</a:t>
            </a:r>
          </a:p>
          <a:p>
            <a:pPr>
              <a:lnSpc>
                <a:spcPct val="90000"/>
              </a:lnSpc>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Additional costs to the subject</a:t>
            </a:r>
          </a:p>
          <a:p>
            <a:pPr>
              <a:lnSpc>
                <a:spcPct val="90000"/>
              </a:lnSpc>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Consequences of a subject’s decision to withdraw</a:t>
            </a:r>
          </a:p>
          <a:p>
            <a:pPr>
              <a:lnSpc>
                <a:spcPct val="90000"/>
              </a:lnSpc>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New findings that may affect willingness to participate</a:t>
            </a:r>
          </a:p>
          <a:p>
            <a:pPr>
              <a:lnSpc>
                <a:spcPct val="90000"/>
              </a:lnSpc>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Approximate number of subjects</a:t>
            </a:r>
          </a:p>
          <a:p>
            <a:pPr>
              <a:lnSpc>
                <a:spcPct val="90000"/>
              </a:lnSpc>
              <a:buFont typeface="Wingdings" panose="05000000000000000000" pitchFamily="2" charset="2"/>
              <a:buChar char="§"/>
            </a:pPr>
            <a:r>
              <a:rPr lang="en-US" sz="1600" b="1" dirty="0">
                <a:latin typeface="Arial" panose="020B0604020202020204" pitchFamily="34" charset="0"/>
                <a:cs typeface="Arial" panose="020B0604020202020204" pitchFamily="34" charset="0"/>
              </a:rPr>
              <a:t>A statement that the subject’s biospecimens (even if identifiers are removed) may be used for commercial profit and whether the subject will or will not share in this commercial profit;</a:t>
            </a:r>
          </a:p>
          <a:p>
            <a:pPr>
              <a:lnSpc>
                <a:spcPct val="90000"/>
              </a:lnSpc>
              <a:buFont typeface="Wingdings" panose="05000000000000000000" pitchFamily="2" charset="2"/>
              <a:buChar char="§"/>
            </a:pPr>
            <a:r>
              <a:rPr lang="en-US" sz="1600" b="1" dirty="0">
                <a:latin typeface="Arial" panose="020B0604020202020204" pitchFamily="34" charset="0"/>
                <a:cs typeface="Arial" panose="020B0604020202020204" pitchFamily="34" charset="0"/>
              </a:rPr>
              <a:t>A statement regarding whether clinically relevant research results, including individual research results, will be disclosed to subjects, and if so, under what conditions; and</a:t>
            </a:r>
          </a:p>
          <a:p>
            <a:pPr>
              <a:lnSpc>
                <a:spcPct val="90000"/>
              </a:lnSpc>
              <a:buFont typeface="Wingdings" panose="05000000000000000000" pitchFamily="2" charset="2"/>
              <a:buChar char="§"/>
            </a:pPr>
            <a:r>
              <a:rPr lang="en-US" sz="1600" b="1" dirty="0">
                <a:latin typeface="Arial" panose="020B0604020202020204" pitchFamily="34" charset="0"/>
                <a:cs typeface="Arial" panose="020B0604020202020204" pitchFamily="34" charset="0"/>
              </a:rPr>
              <a:t>For research involving biospecimens, whether the research will (if known) or might include whole genome sequencing (i.e., sequencing of a human germline or somatic specimen with the intent to generate the genome or exome sequence of that specimen).</a:t>
            </a:r>
          </a:p>
          <a:p>
            <a:pPr>
              <a:lnSpc>
                <a:spcPct val="90000"/>
              </a:lnSpc>
              <a:buFont typeface="+mj-lt"/>
              <a:buAutoNum type="arabicPeriod"/>
              <a:defRPr/>
            </a:pPr>
            <a:endParaRPr lang="en-US" sz="1600" b="1" dirty="0">
              <a:latin typeface="Arial" panose="020B0604020202020204" pitchFamily="34" charset="0"/>
              <a:cs typeface="Arial" panose="020B0604020202020204" pitchFamily="34" charset="0"/>
            </a:endParaRPr>
          </a:p>
          <a:p>
            <a:pPr marL="0" indent="0">
              <a:lnSpc>
                <a:spcPct val="90000"/>
              </a:lnSpc>
              <a:buNone/>
              <a:defRPr/>
            </a:pPr>
            <a:endParaRPr lang="en-US" sz="1600" b="1" dirty="0">
              <a:latin typeface="Arial" panose="020B0604020202020204" pitchFamily="34" charset="0"/>
              <a:cs typeface="Arial" panose="020B0604020202020204" pitchFamily="34" charset="0"/>
            </a:endParaRPr>
          </a:p>
          <a:p>
            <a:pPr marL="0" indent="0">
              <a:lnSpc>
                <a:spcPct val="90000"/>
              </a:lnSpc>
              <a:buNone/>
              <a:defRPr/>
            </a:pPr>
            <a:endParaRPr lang="en-US" sz="1600" b="1" dirty="0">
              <a:latin typeface="Arial" panose="020B0604020202020204" pitchFamily="34" charset="0"/>
              <a:cs typeface="Arial" panose="020B0604020202020204" pitchFamily="34" charset="0"/>
            </a:endParaRPr>
          </a:p>
          <a:p>
            <a:pPr marL="0" indent="0">
              <a:lnSpc>
                <a:spcPct val="90000"/>
              </a:lnSpc>
              <a:buNone/>
              <a:defRPr/>
            </a:pPr>
            <a:endParaRPr lang="en-US" sz="1600" b="1" dirty="0">
              <a:latin typeface="Arial" panose="020B0604020202020204" pitchFamily="34" charset="0"/>
              <a:cs typeface="Arial" panose="020B0604020202020204" pitchFamily="34" charset="0"/>
            </a:endParaRPr>
          </a:p>
          <a:p>
            <a:pPr marL="0" lvl="0" indent="0">
              <a:lnSpc>
                <a:spcPct val="90000"/>
              </a:lnSpc>
              <a:buNone/>
              <a:defRPr/>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a:p>
            <a:pPr marL="457200" lvl="1" indent="0">
              <a:lnSpc>
                <a:spcPct val="90000"/>
              </a:lnSpc>
              <a:buNone/>
            </a:pPr>
            <a:endParaRPr lang="en-US"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61058" y="1208765"/>
            <a:ext cx="2538834" cy="4351866"/>
          </a:xfrm>
        </p:spPr>
        <p:txBody>
          <a:bodyPr anchor="ctr">
            <a:normAutofit/>
          </a:bodyPr>
          <a:lstStyle/>
          <a:p>
            <a:r>
              <a:rPr lang="en-US" b="1">
                <a:solidFill>
                  <a:schemeClr val="bg1"/>
                </a:solidFill>
                <a:latin typeface="Arial" panose="020B0604020202020204" pitchFamily="34" charset="0"/>
                <a:cs typeface="Arial" panose="020B0604020202020204" pitchFamily="34" charset="0"/>
              </a:rPr>
              <a:t>Additional Elements of Informed Consent</a:t>
            </a:r>
          </a:p>
        </p:txBody>
      </p:sp>
    </p:spTree>
    <p:extLst>
      <p:ext uri="{BB962C8B-B14F-4D97-AF65-F5344CB8AC3E}">
        <p14:creationId xmlns:p14="http://schemas.microsoft.com/office/powerpoint/2010/main" val="3957236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677334" y="1253067"/>
            <a:ext cx="6155266" cy="4351866"/>
          </a:xfrm>
        </p:spPr>
        <p:txBody>
          <a:bodyPr anchor="ctr">
            <a:normAutofit/>
          </a:bodyPr>
          <a:lstStyle/>
          <a:p>
            <a:pPr marL="0" indent="0">
              <a:buNone/>
            </a:pPr>
            <a:r>
              <a:rPr lang="en-US" sz="1600" b="1" dirty="0">
                <a:latin typeface="Arial" panose="020B0604020202020204" pitchFamily="34" charset="0"/>
                <a:cs typeface="Arial" panose="020B0604020202020204" pitchFamily="34" charset="0"/>
              </a:rPr>
              <a:t>The IRB will determine: </a:t>
            </a: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The children’s capabilities of providing assent according to ages, maturity and psychological state of the children involved </a:t>
            </a:r>
          </a:p>
          <a:p>
            <a:pPr>
              <a:buFont typeface="Wingdings" panose="05000000000000000000" pitchFamily="2" charset="2"/>
              <a:buChar char="q"/>
            </a:pPr>
            <a:r>
              <a:rPr lang="en-US" sz="1600" b="1" dirty="0">
                <a:effectLst/>
                <a:latin typeface="Arial" panose="020B0604020202020204" pitchFamily="34" charset="0"/>
                <a:cs typeface="Arial" panose="020B0604020202020204" pitchFamily="34" charset="0"/>
              </a:rPr>
              <a:t>If the IRB determines that the capability of some or all of the children is so limited and the research holds out a prospect of direct benefit that is important to the health or well-being of the children and is available only in the context of the research, the assent of the children is not a necessary condition for proceeding with the research. </a:t>
            </a: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The IRB may waive assent in some cases.</a:t>
            </a:r>
            <a:endParaRPr lang="en-US" sz="1600" b="1" dirty="0">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7829658" y="1253067"/>
            <a:ext cx="3371742" cy="4351866"/>
          </a:xfrm>
        </p:spPr>
        <p:txBody>
          <a:bodyPr anchor="ctr">
            <a:normAutofit/>
          </a:bodyPr>
          <a:lstStyle/>
          <a:p>
            <a:r>
              <a:rPr lang="en-US" b="1" dirty="0">
                <a:solidFill>
                  <a:schemeClr val="bg1"/>
                </a:solidFill>
                <a:effectLst/>
                <a:latin typeface="Arial" panose="020B0604020202020204" pitchFamily="34" charset="0"/>
                <a:cs typeface="Arial" panose="020B0604020202020204" pitchFamily="34" charset="0"/>
              </a:rPr>
              <a:t>Assent </a:t>
            </a:r>
            <a:br>
              <a:rPr lang="en-US" b="1" dirty="0">
                <a:solidFill>
                  <a:schemeClr val="bg1"/>
                </a:solidFill>
                <a:effectLst/>
                <a:latin typeface="Arial" panose="020B0604020202020204" pitchFamily="34" charset="0"/>
                <a:cs typeface="Arial" panose="020B0604020202020204" pitchFamily="34" charset="0"/>
              </a:rPr>
            </a:b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9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677334" y="430923"/>
            <a:ext cx="8596668" cy="1474694"/>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45 CFR 46 and 21 CFR 50 Subpart D</a:t>
            </a:r>
            <a:br>
              <a:rPr lang="en-US" sz="3200" b="1" dirty="0">
                <a:solidFill>
                  <a:schemeClr val="tx1"/>
                </a:solidFill>
                <a:latin typeface="Arial" panose="020B0604020202020204" pitchFamily="34" charset="0"/>
                <a:cs typeface="Arial" panose="020B0604020202020204" pitchFamily="34" charset="0"/>
              </a:rPr>
            </a:br>
            <a:r>
              <a:rPr lang="en-US" sz="3200" b="1" dirty="0">
                <a:solidFill>
                  <a:srgbClr val="000000"/>
                </a:solidFill>
                <a:effectLst/>
                <a:latin typeface="Arial" panose="020B0604020202020204" pitchFamily="34" charset="0"/>
                <a:cs typeface="Arial" panose="020B0604020202020204" pitchFamily="34" charset="0"/>
              </a:rPr>
              <a:t>Additional Protections for Children Involved as Subjects in Research</a:t>
            </a:r>
            <a:endParaRPr lang="en-US" sz="3200" b="1" dirty="0">
              <a:solidFill>
                <a:schemeClr val="tx1"/>
              </a:solidFill>
              <a:latin typeface="Arial" panose="020B0604020202020204" pitchFamily="34" charset="0"/>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DDF65087-C400-434D-9888-4CB04FE1D591}"/>
              </a:ext>
            </a:extLst>
          </p:cNvPr>
          <p:cNvGraphicFramePr>
            <a:graphicFrameLocks noGrp="1"/>
          </p:cNvGraphicFramePr>
          <p:nvPr>
            <p:ph idx="1"/>
            <p:extLst>
              <p:ext uri="{D42A27DB-BD31-4B8C-83A1-F6EECF244321}">
                <p14:modId xmlns:p14="http://schemas.microsoft.com/office/powerpoint/2010/main" val="3323309149"/>
              </p:ext>
            </p:extLst>
          </p:nvPr>
        </p:nvGraphicFramePr>
        <p:xfrm>
          <a:off x="677334" y="2084293"/>
          <a:ext cx="8596668" cy="44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57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677334" y="609599"/>
            <a:ext cx="8351052" cy="1474694"/>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45 CFR 46 and 21 CFR 50 Subpart D</a:t>
            </a:r>
            <a:br>
              <a:rPr lang="en-US" sz="3200" b="1" dirty="0">
                <a:solidFill>
                  <a:schemeClr val="tx1"/>
                </a:solidFill>
                <a:latin typeface="Arial" panose="020B0604020202020204" pitchFamily="34" charset="0"/>
                <a:cs typeface="Arial" panose="020B0604020202020204" pitchFamily="34" charset="0"/>
              </a:rPr>
            </a:br>
            <a:r>
              <a:rPr lang="en-US" sz="3200" b="1" dirty="0">
                <a:solidFill>
                  <a:srgbClr val="000000"/>
                </a:solidFill>
                <a:effectLst/>
                <a:latin typeface="Arial" panose="020B0604020202020204" pitchFamily="34" charset="0"/>
                <a:cs typeface="Arial" panose="020B0604020202020204" pitchFamily="34" charset="0"/>
              </a:rPr>
              <a:t>Additional Protections for Children Involved as Subjects in Research</a:t>
            </a:r>
            <a:endParaRPr lang="en-US" sz="3200" b="1"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7C648C5B-0E8A-441A-B8D6-7E41263E4DEC}"/>
              </a:ext>
            </a:extLst>
          </p:cNvPr>
          <p:cNvGraphicFramePr>
            <a:graphicFrameLocks noGrp="1"/>
          </p:cNvGraphicFramePr>
          <p:nvPr>
            <p:ph idx="1"/>
            <p:extLst>
              <p:ext uri="{D42A27DB-BD31-4B8C-83A1-F6EECF244321}">
                <p14:modId xmlns:p14="http://schemas.microsoft.com/office/powerpoint/2010/main" val="263889705"/>
              </p:ext>
            </p:extLst>
          </p:nvPr>
        </p:nvGraphicFramePr>
        <p:xfrm>
          <a:off x="677334" y="2084293"/>
          <a:ext cx="8596668" cy="44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605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FF8BA-0B52-4334-B395-A11094BE7AE8}"/>
              </a:ext>
            </a:extLst>
          </p:cNvPr>
          <p:cNvSpPr>
            <a:spLocks noGrp="1"/>
          </p:cNvSpPr>
          <p:nvPr>
            <p:ph type="title"/>
          </p:nvPr>
        </p:nvSpPr>
        <p:spPr>
          <a:xfrm>
            <a:off x="237973" y="1402716"/>
            <a:ext cx="4118782" cy="4063274"/>
          </a:xfrm>
        </p:spPr>
        <p:txBody>
          <a:bodyPr anchor="ctr">
            <a:normAutofit/>
          </a:bodyPr>
          <a:lstStyle/>
          <a:p>
            <a:pPr>
              <a:lnSpc>
                <a:spcPct val="90000"/>
              </a:lnSpc>
            </a:pPr>
            <a:r>
              <a:rPr lang="en-US" b="1" dirty="0">
                <a:latin typeface="Arial" panose="020B0604020202020204" pitchFamily="34" charset="0"/>
                <a:cs typeface="Arial" panose="020B0604020202020204" pitchFamily="34" charset="0"/>
              </a:rPr>
              <a:t>Summary of Special Protections for Children in Research</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5F7385-BDF4-44DB-BBEE-4D03658AA7C9}"/>
              </a:ext>
            </a:extLst>
          </p:cNvPr>
          <p:cNvGraphicFramePr>
            <a:graphicFrameLocks noGrp="1"/>
          </p:cNvGraphicFramePr>
          <p:nvPr>
            <p:ph idx="1"/>
            <p:extLst>
              <p:ext uri="{D42A27DB-BD31-4B8C-83A1-F6EECF244321}">
                <p14:modId xmlns:p14="http://schemas.microsoft.com/office/powerpoint/2010/main" val="61756209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511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294642" y="1179151"/>
            <a:ext cx="4049954" cy="4463889"/>
          </a:xfrm>
        </p:spPr>
        <p:txBody>
          <a:bodyPr anchor="ctr">
            <a:normAutofit/>
          </a:bodyPr>
          <a:lstStyle/>
          <a:p>
            <a:pPr>
              <a:lnSpc>
                <a:spcPct val="90000"/>
              </a:lnSpc>
            </a:pPr>
            <a:r>
              <a:rPr lang="en-US" b="1" dirty="0">
                <a:latin typeface="Arial" panose="020B0604020202020204" pitchFamily="34" charset="0"/>
                <a:cs typeface="Arial" panose="020B0604020202020204" pitchFamily="34" charset="0"/>
              </a:rPr>
              <a:t>45 CFR 46.409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21 CFR 50.56</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Wards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978918" y="429490"/>
            <a:ext cx="6341016" cy="6026727"/>
          </a:xfrm>
        </p:spPr>
        <p:txBody>
          <a:bodyPr anchor="ctr">
            <a:normAutofit/>
          </a:bodyPr>
          <a:lstStyle/>
          <a:p>
            <a:pPr>
              <a:lnSpc>
                <a:spcPct val="90000"/>
              </a:lnSpc>
              <a:buFont typeface="Wingdings" panose="05000000000000000000" pitchFamily="2" charset="2"/>
              <a:buChar char="q"/>
            </a:pPr>
            <a:r>
              <a:rPr lang="en-US" b="1" dirty="0">
                <a:solidFill>
                  <a:srgbClr val="111111"/>
                </a:solidFill>
                <a:latin typeface="Arial" panose="020B0604020202020204" pitchFamily="34" charset="0"/>
                <a:cs typeface="Arial" panose="020B0604020202020204" pitchFamily="34" charset="0"/>
              </a:rPr>
              <a:t>A </a:t>
            </a:r>
            <a:r>
              <a:rPr lang="en-US" b="1" dirty="0">
                <a:solidFill>
                  <a:srgbClr val="111111"/>
                </a:solidFill>
                <a:effectLst/>
                <a:latin typeface="Arial" panose="020B0604020202020204" pitchFamily="34" charset="0"/>
                <a:cs typeface="Arial" panose="020B0604020202020204" pitchFamily="34" charset="0"/>
              </a:rPr>
              <a:t>person, usually a minor, under the care and control of a guardian appointed by their parents or a court</a:t>
            </a:r>
          </a:p>
          <a:p>
            <a:pPr>
              <a:lnSpc>
                <a:spcPct val="90000"/>
              </a:lnSpc>
              <a:buFont typeface="Wingdings" panose="05000000000000000000" pitchFamily="2" charset="2"/>
              <a:buChar char="q"/>
            </a:pPr>
            <a:endParaRPr lang="en-US" b="1" dirty="0">
              <a:solidFill>
                <a:srgbClr val="11111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q"/>
            </a:pPr>
            <a:r>
              <a:rPr lang="en-US" b="1" dirty="0">
                <a:solidFill>
                  <a:srgbClr val="111111"/>
                </a:solidFill>
                <a:effectLst/>
                <a:latin typeface="Arial" panose="020B0604020202020204" pitchFamily="34" charset="0"/>
                <a:cs typeface="Arial" panose="020B0604020202020204" pitchFamily="34" charset="0"/>
              </a:rPr>
              <a:t>An adult could be a ward of the courts if in need of protective custody</a:t>
            </a:r>
            <a:endParaRPr lang="en-US" b="1" dirty="0">
              <a:effectLst/>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2165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294642" y="1179151"/>
            <a:ext cx="4049954" cy="4463889"/>
          </a:xfrm>
        </p:spPr>
        <p:txBody>
          <a:bodyPr anchor="ctr">
            <a:normAutofit/>
          </a:bodyPr>
          <a:lstStyle/>
          <a:p>
            <a:pPr>
              <a:lnSpc>
                <a:spcPct val="90000"/>
              </a:lnSpc>
            </a:pPr>
            <a:r>
              <a:rPr lang="en-US" b="1" dirty="0">
                <a:latin typeface="Arial" panose="020B0604020202020204" pitchFamily="34" charset="0"/>
                <a:cs typeface="Arial" panose="020B0604020202020204" pitchFamily="34" charset="0"/>
              </a:rPr>
              <a:t>45 CFR 46.409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and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21 CFR 50.56</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Wards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978918" y="429490"/>
            <a:ext cx="6341016" cy="6026727"/>
          </a:xfrm>
        </p:spPr>
        <p:txBody>
          <a:bodyPr anchor="ctr">
            <a:normAutofit/>
          </a:bodyPr>
          <a:lstStyle/>
          <a:p>
            <a:pPr marL="0" indent="0">
              <a:lnSpc>
                <a:spcPct val="90000"/>
              </a:lnSpc>
              <a:buNone/>
            </a:pPr>
            <a:r>
              <a:rPr lang="en-US" b="1" dirty="0">
                <a:effectLst/>
                <a:latin typeface="Arial" panose="020B0604020202020204" pitchFamily="34" charset="0"/>
                <a:cs typeface="Arial" panose="020B0604020202020204" pitchFamily="34" charset="0"/>
              </a:rPr>
              <a:t>Children who are wards of the state or any other agency, institution, or entity can be included in research approved under </a:t>
            </a:r>
            <a:endParaRPr lang="en-US" b="1" u="sng" dirty="0">
              <a:latin typeface="Arial" panose="020B0604020202020204" pitchFamily="34" charset="0"/>
              <a:cs typeface="Arial" panose="020B0604020202020204" pitchFamily="34" charset="0"/>
            </a:endParaRPr>
          </a:p>
          <a:p>
            <a:pPr marL="0" indent="0">
              <a:lnSpc>
                <a:spcPct val="90000"/>
              </a:lnSpc>
              <a:buNone/>
            </a:pPr>
            <a:r>
              <a:rPr lang="en-US" b="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45 CFR 46.406</a:t>
            </a:r>
            <a:r>
              <a:rPr lang="en-US" b="1" u="sng" dirty="0">
                <a:effectLst/>
                <a:latin typeface="Arial" panose="020B0604020202020204" pitchFamily="34" charset="0"/>
                <a:cs typeface="Arial" panose="020B0604020202020204" pitchFamily="34" charset="0"/>
              </a:rPr>
              <a:t> and 21 CFR 50.53</a:t>
            </a:r>
            <a:r>
              <a:rPr lang="en-US" b="1" dirty="0">
                <a:latin typeface="Arial" panose="020B0604020202020204" pitchFamily="34" charset="0"/>
                <a:cs typeface="Arial" panose="020B0604020202020204" pitchFamily="34" charset="0"/>
              </a:rPr>
              <a:t> Research involving greater than minimal risk and no prospect of direct benefit to individual subjects, </a:t>
            </a:r>
          </a:p>
          <a:p>
            <a:pPr marL="0" indent="0">
              <a:lnSpc>
                <a:spcPct val="90000"/>
              </a:lnSpc>
              <a:buNone/>
            </a:pPr>
            <a:r>
              <a:rPr lang="en-US" b="1"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45 CFR 46.407</a:t>
            </a:r>
            <a:r>
              <a:rPr lang="en-US" b="1" u="sng" dirty="0">
                <a:effectLst/>
                <a:latin typeface="Arial" panose="020B0604020202020204" pitchFamily="34" charset="0"/>
                <a:cs typeface="Arial" panose="020B0604020202020204" pitchFamily="34" charset="0"/>
              </a:rPr>
              <a:t> and 21 CFR 50.54</a:t>
            </a:r>
            <a:r>
              <a:rPr lang="en-US" b="1" dirty="0">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Research not otherwise approvable which presents an opportunity to understand, prevent, or alleviate a serious problem affecting the health or welfare of children.</a:t>
            </a:r>
          </a:p>
          <a:p>
            <a:pPr marL="0" indent="0">
              <a:lnSpc>
                <a:spcPct val="90000"/>
              </a:lnSpc>
              <a:buNone/>
            </a:pPr>
            <a:r>
              <a:rPr lang="en-US" b="1" dirty="0">
                <a:effectLst/>
                <a:latin typeface="Arial" panose="020B0604020202020204" pitchFamily="34" charset="0"/>
                <a:cs typeface="Arial" panose="020B0604020202020204" pitchFamily="34" charset="0"/>
              </a:rPr>
              <a:t>only if such research is:</a:t>
            </a:r>
          </a:p>
          <a:p>
            <a:pPr marL="0" indent="0">
              <a:lnSpc>
                <a:spcPct val="90000"/>
              </a:lnSpc>
              <a:buNone/>
            </a:pPr>
            <a:r>
              <a:rPr lang="en-US" b="1" dirty="0">
                <a:effectLst/>
                <a:latin typeface="Arial" panose="020B0604020202020204" pitchFamily="34" charset="0"/>
                <a:cs typeface="Arial" panose="020B0604020202020204" pitchFamily="34" charset="0"/>
              </a:rPr>
              <a:t>(1) Related to their status as wards; or</a:t>
            </a:r>
          </a:p>
          <a:p>
            <a:pPr marL="0" indent="0">
              <a:lnSpc>
                <a:spcPct val="90000"/>
              </a:lnSpc>
              <a:buNone/>
            </a:pPr>
            <a:r>
              <a:rPr lang="en-US" b="1" dirty="0">
                <a:effectLst/>
                <a:latin typeface="Arial" panose="020B0604020202020204" pitchFamily="34" charset="0"/>
                <a:cs typeface="Arial" panose="020B0604020202020204" pitchFamily="34" charset="0"/>
              </a:rPr>
              <a:t>(2) Conducted in schools, camps, hospitals, institutions, or similar settings in which the majority of children involved as subjects are not wards.</a:t>
            </a:r>
          </a:p>
          <a:p>
            <a:pPr>
              <a:lnSpc>
                <a:spcPct val="90000"/>
              </a:lnSpc>
            </a:pPr>
            <a:endParaRPr lang="en-US" sz="1500" b="1" dirty="0">
              <a:effectLst/>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0872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F920-36A4-4E92-8841-EB47E4A63A9C}"/>
              </a:ext>
            </a:extLst>
          </p:cNvPr>
          <p:cNvSpPr>
            <a:spLocks noGrp="1"/>
          </p:cNvSpPr>
          <p:nvPr>
            <p:ph type="title"/>
          </p:nvPr>
        </p:nvSpPr>
        <p:spPr>
          <a:xfrm>
            <a:off x="360949" y="1179151"/>
            <a:ext cx="3973466" cy="4463889"/>
          </a:xfrm>
        </p:spPr>
        <p:txBody>
          <a:bodyPr anchor="ctr">
            <a:normAutofit/>
          </a:bodyPr>
          <a:lstStyle/>
          <a:p>
            <a:pPr>
              <a:lnSpc>
                <a:spcPct val="90000"/>
              </a:lnSpc>
            </a:pPr>
            <a:r>
              <a:rPr lang="en-US" b="1" dirty="0">
                <a:latin typeface="Arial" panose="020B0604020202020204" pitchFamily="34" charset="0"/>
                <a:cs typeface="Arial" panose="020B0604020202020204" pitchFamily="34" charset="0"/>
              </a:rPr>
              <a:t>45 CFR 46.409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21 CFR 50.56</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Wards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329F9-3666-4749-9613-65D9C2860573}"/>
              </a:ext>
            </a:extLst>
          </p:cNvPr>
          <p:cNvSpPr>
            <a:spLocks noGrp="1"/>
          </p:cNvSpPr>
          <p:nvPr>
            <p:ph idx="1"/>
          </p:nvPr>
        </p:nvSpPr>
        <p:spPr>
          <a:xfrm>
            <a:off x="4978918" y="665018"/>
            <a:ext cx="6341016" cy="5500255"/>
          </a:xfrm>
        </p:spPr>
        <p:txBody>
          <a:bodyPr anchor="ctr">
            <a:normAutofit/>
          </a:bodyPr>
          <a:lstStyle/>
          <a:p>
            <a:pPr marL="0" indent="0">
              <a:lnSpc>
                <a:spcPct val="90000"/>
              </a:lnSpc>
              <a:spcAft>
                <a:spcPts val="1200"/>
              </a:spcAft>
              <a:buNone/>
            </a:pPr>
            <a:r>
              <a:rPr lang="en-US" b="1" dirty="0">
                <a:effectLst/>
                <a:latin typeface="Arial" panose="020B0604020202020204" pitchFamily="34" charset="0"/>
                <a:cs typeface="Arial" panose="020B0604020202020204" pitchFamily="34" charset="0"/>
              </a:rPr>
              <a:t>If the research is approved under 45 CFR 46.406 or 21 CFR 50.53 or 45 CFR 46.407 or 21 CFR 50.54 of this section, the IRB shall require appointment of an advocate for each child who is a ward, in addition to any other individual acting on behalf of the child as guardian or in loco parentis. </a:t>
            </a:r>
          </a:p>
          <a:p>
            <a:pPr marL="0" indent="0">
              <a:lnSpc>
                <a:spcPct val="90000"/>
              </a:lnSpc>
              <a:spcAft>
                <a:spcPts val="1200"/>
              </a:spcAft>
              <a:buNone/>
            </a:pPr>
            <a:r>
              <a:rPr lang="en-US" b="1" dirty="0">
                <a:effectLst/>
                <a:latin typeface="Arial" panose="020B0604020202020204" pitchFamily="34" charset="0"/>
                <a:cs typeface="Arial" panose="020B0604020202020204" pitchFamily="34" charset="0"/>
              </a:rPr>
              <a:t>One individual may serve as advocate for more than one child. </a:t>
            </a:r>
          </a:p>
          <a:p>
            <a:pPr marL="0" indent="0">
              <a:lnSpc>
                <a:spcPct val="90000"/>
              </a:lnSpc>
              <a:spcAft>
                <a:spcPts val="1200"/>
              </a:spcAft>
              <a:buNone/>
            </a:pPr>
            <a:r>
              <a:rPr lang="en-US" b="1" dirty="0">
                <a:effectLst/>
                <a:latin typeface="Arial" panose="020B0604020202020204" pitchFamily="34" charset="0"/>
                <a:cs typeface="Arial" panose="020B0604020202020204" pitchFamily="34" charset="0"/>
              </a:rPr>
              <a:t>The advocate shall be an individual who has the background and experience to act in, and agrees to act in, the best interests of the child for the duration of the child's participation in the research and who is not associated in any way (except in the role as advocate or member of the IRB) with the research, the investigator(s), or the guardian organization.</a:t>
            </a:r>
          </a:p>
          <a:p>
            <a:pPr>
              <a:lnSpc>
                <a:spcPct val="90000"/>
              </a:lnSpc>
            </a:pPr>
            <a:endParaRPr lang="en-US" b="1" dirty="0">
              <a:effectLst/>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63560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2"/>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28516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Federal regulations governing informed consent are outlined in the: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1496" y="2367627"/>
            <a:ext cx="8596668" cy="3880773"/>
          </a:xfrm>
        </p:spPr>
        <p:txBody>
          <a:bodyPr/>
          <a:lstStyle/>
          <a:p>
            <a:pPr marL="0" indent="0">
              <a:buNone/>
            </a:pPr>
            <a:r>
              <a:rPr lang="en-US" b="1" dirty="0">
                <a:latin typeface="Arial" panose="020B0604020202020204" pitchFamily="34" charset="0"/>
                <a:cs typeface="Arial" panose="020B0604020202020204" pitchFamily="34" charset="0"/>
              </a:rPr>
              <a:t>A. Code of Federal Regulations Title 21 CFR 54 and Title 45 CFR 46</a:t>
            </a:r>
          </a:p>
          <a:p>
            <a:pPr marL="0" indent="0">
              <a:buNone/>
            </a:pPr>
            <a:r>
              <a:rPr lang="en-US" b="1" dirty="0">
                <a:latin typeface="Arial" panose="020B0604020202020204" pitchFamily="34" charset="0"/>
                <a:cs typeface="Arial" panose="020B0604020202020204" pitchFamily="34" charset="0"/>
              </a:rPr>
              <a:t>B. Code of Federal Regulations Title 21 CFR 50 and Title 45 CFR 46.116, 45 CFR 46.117</a:t>
            </a:r>
          </a:p>
          <a:p>
            <a:pPr marL="0" indent="0">
              <a:buNone/>
            </a:pPr>
            <a:r>
              <a:rPr lang="en-US" b="1" dirty="0">
                <a:latin typeface="Arial" panose="020B0604020202020204" pitchFamily="34" charset="0"/>
                <a:cs typeface="Arial" panose="020B0604020202020204" pitchFamily="34" charset="0"/>
              </a:rPr>
              <a:t>C. Code of Federal Regulations Title 21 CFR 56 and Title 45 CFR 46 (Subpart B)</a:t>
            </a:r>
          </a:p>
          <a:p>
            <a:pPr marL="0" indent="0">
              <a:buNone/>
            </a:pPr>
            <a:r>
              <a:rPr lang="en-US" b="1" dirty="0">
                <a:latin typeface="Arial" panose="020B0604020202020204" pitchFamily="34" charset="0"/>
                <a:cs typeface="Arial" panose="020B0604020202020204" pitchFamily="34" charset="0"/>
              </a:rPr>
              <a:t>D. Code of Federal Regulations Title CFR 312 and Title 45 CFR 46 (Subpart B)</a:t>
            </a:r>
          </a:p>
        </p:txBody>
      </p:sp>
    </p:spTree>
    <p:extLst>
      <p:ext uri="{BB962C8B-B14F-4D97-AF65-F5344CB8AC3E}">
        <p14:creationId xmlns:p14="http://schemas.microsoft.com/office/powerpoint/2010/main" val="2830666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Federal regulations governing informed consent are outlined in the: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7334" y="2367627"/>
            <a:ext cx="8596668" cy="3880773"/>
          </a:xfrm>
        </p:spPr>
        <p:txBody>
          <a:bodyPr/>
          <a:lstStyle/>
          <a:p>
            <a:pPr marL="0" indent="0">
              <a:buNone/>
            </a:pPr>
            <a:r>
              <a:rPr lang="en-US" b="1" dirty="0">
                <a:latin typeface="Arial" panose="020B0604020202020204" pitchFamily="34" charset="0"/>
                <a:cs typeface="Arial" panose="020B0604020202020204" pitchFamily="34" charset="0"/>
              </a:rPr>
              <a:t>A. Code of Federal Regulations Title 21 CFR 54 and Title 45 CFR 46</a:t>
            </a:r>
          </a:p>
          <a:p>
            <a:pPr marL="0" indent="0">
              <a:buNone/>
            </a:pPr>
            <a:r>
              <a:rPr lang="en-US" b="1" dirty="0">
                <a:latin typeface="Arial" panose="020B0604020202020204" pitchFamily="34" charset="0"/>
                <a:cs typeface="Arial" panose="020B0604020202020204" pitchFamily="34" charset="0"/>
              </a:rPr>
              <a:t>B. Code of Federal Regulations Title 21 CFR 50 and Title 45 CFR 46.116, 45 CFR 46.117</a:t>
            </a:r>
          </a:p>
          <a:p>
            <a:pPr marL="0" indent="0">
              <a:buNone/>
            </a:pPr>
            <a:r>
              <a:rPr lang="en-US" b="1" dirty="0">
                <a:latin typeface="Arial" panose="020B0604020202020204" pitchFamily="34" charset="0"/>
                <a:cs typeface="Arial" panose="020B0604020202020204" pitchFamily="34" charset="0"/>
              </a:rPr>
              <a:t>C. Code of Federal Regulations Title 21 CFR 56 and Title 45 CFR 46 (Subpart B)</a:t>
            </a:r>
          </a:p>
          <a:p>
            <a:pPr marL="0" indent="0">
              <a:buNone/>
            </a:pPr>
            <a:r>
              <a:rPr lang="en-US" b="1" dirty="0">
                <a:latin typeface="Arial" panose="020B0604020202020204" pitchFamily="34" charset="0"/>
                <a:cs typeface="Arial" panose="020B0604020202020204" pitchFamily="34" charset="0"/>
              </a:rPr>
              <a:t>D. Code of Federal Regulations Title CFR 312 and Title 45 CFR 46 (Subpart B)</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138E479-A8AF-4F72-8B7F-FA89B2BAC19B}"/>
                  </a:ext>
                </a:extLst>
              </p14:cNvPr>
              <p14:cNvContentPartPr/>
              <p14:nvPr/>
            </p14:nvContentPartPr>
            <p14:xfrm>
              <a:off x="291216" y="2504160"/>
              <a:ext cx="9562320" cy="924840"/>
            </p14:xfrm>
          </p:contentPart>
        </mc:Choice>
        <mc:Fallback xmlns="">
          <p:pic>
            <p:nvPicPr>
              <p:cNvPr id="4" name="Ink 3">
                <a:extLst>
                  <a:ext uri="{FF2B5EF4-FFF2-40B4-BE49-F238E27FC236}">
                    <a16:creationId xmlns:a16="http://schemas.microsoft.com/office/drawing/2014/main" id="{F138E479-A8AF-4F72-8B7F-FA89B2BAC19B}"/>
                  </a:ext>
                </a:extLst>
              </p:cNvPr>
              <p:cNvPicPr/>
              <p:nvPr/>
            </p:nvPicPr>
            <p:blipFill>
              <a:blip r:embed="rId3"/>
              <a:stretch>
                <a:fillRect/>
              </a:stretch>
            </p:blipFill>
            <p:spPr>
              <a:xfrm>
                <a:off x="255216" y="2468160"/>
                <a:ext cx="9633960" cy="996480"/>
              </a:xfrm>
              <a:prstGeom prst="rect">
                <a:avLst/>
              </a:prstGeom>
            </p:spPr>
          </p:pic>
        </mc:Fallback>
      </mc:AlternateContent>
    </p:spTree>
    <p:extLst>
      <p:ext uri="{BB962C8B-B14F-4D97-AF65-F5344CB8AC3E}">
        <p14:creationId xmlns:p14="http://schemas.microsoft.com/office/powerpoint/2010/main" val="257344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1043950" y="1179151"/>
            <a:ext cx="3300646" cy="4463889"/>
          </a:xfrm>
        </p:spPr>
        <p:txBody>
          <a:bodyPr anchor="ctr">
            <a:noAutofit/>
          </a:bodyPr>
          <a:lstStyle/>
          <a:p>
            <a:pPr>
              <a:lnSpc>
                <a:spcPct val="90000"/>
              </a:lnSpc>
            </a:pPr>
            <a:r>
              <a:rPr lang="en-US" sz="3200" b="1" dirty="0">
                <a:latin typeface="Arial" panose="020B0604020202020204" pitchFamily="34" charset="0"/>
                <a:cs typeface="Arial" panose="020B0604020202020204" pitchFamily="34" charset="0"/>
              </a:rPr>
              <a:t>Under what conditions can an IRB grant a waiver or alteration of the consent process under 45 CFR 46?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26959F-CD69-4B68-9B69-A4917AD142B9}"/>
              </a:ext>
            </a:extLst>
          </p:cNvPr>
          <p:cNvSpPr>
            <a:spLocks noGrp="1"/>
          </p:cNvSpPr>
          <p:nvPr>
            <p:ph idx="1"/>
          </p:nvPr>
        </p:nvSpPr>
        <p:spPr>
          <a:xfrm>
            <a:off x="4978918" y="484908"/>
            <a:ext cx="6341016" cy="5874327"/>
          </a:xfrm>
        </p:spPr>
        <p:txBody>
          <a:bodyPr anchor="ctr">
            <a:normAutofit/>
          </a:bodyPr>
          <a:lstStyle/>
          <a:p>
            <a:r>
              <a:rPr lang="en-US" b="1" dirty="0">
                <a:latin typeface="Arial" panose="020B0604020202020204" pitchFamily="34" charset="0"/>
                <a:cs typeface="Arial" panose="020B0604020202020204" pitchFamily="34" charset="0"/>
              </a:rPr>
              <a:t>The research involves no more than minimal risk to the subjects </a:t>
            </a:r>
          </a:p>
          <a:p>
            <a:r>
              <a:rPr lang="en-US" b="1" dirty="0">
                <a:latin typeface="Arial" panose="020B0604020202020204" pitchFamily="34" charset="0"/>
                <a:cs typeface="Arial" panose="020B0604020202020204" pitchFamily="34" charset="0"/>
              </a:rPr>
              <a:t>The research could not practicably be carried out without the requested waiver or alteration </a:t>
            </a:r>
          </a:p>
          <a:p>
            <a:r>
              <a:rPr lang="en-US" b="1" dirty="0">
                <a:latin typeface="Arial" panose="020B0604020202020204" pitchFamily="34" charset="0"/>
                <a:cs typeface="Arial" panose="020B0604020202020204" pitchFamily="34" charset="0"/>
              </a:rPr>
              <a:t>If the research involves using identifiable private information or identifiable biospecimens, the research could not practicably be carried out without using such information or biospecimens in an identifiable format </a:t>
            </a:r>
          </a:p>
          <a:p>
            <a:r>
              <a:rPr lang="en-US" b="1" dirty="0">
                <a:latin typeface="Arial" panose="020B0604020202020204" pitchFamily="34" charset="0"/>
                <a:cs typeface="Arial" panose="020B0604020202020204" pitchFamily="34" charset="0"/>
              </a:rPr>
              <a:t>The waiver or alteration will not adversely affect the rights and welfare of the subjects  </a:t>
            </a:r>
          </a:p>
          <a:p>
            <a:r>
              <a:rPr lang="en-US" b="1" dirty="0">
                <a:latin typeface="Arial" panose="020B0604020202020204" pitchFamily="34" charset="0"/>
                <a:cs typeface="Arial" panose="020B0604020202020204" pitchFamily="34" charset="0"/>
              </a:rPr>
              <a:t>Whenever appropriate, the subjects or legally authorized representatives will be provided with additional pertinent information after participation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00618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Autofit/>
          </a:bodyPr>
          <a:lstStyle/>
          <a:p>
            <a:r>
              <a:rPr lang="en-US" sz="3200" b="1" dirty="0">
                <a:solidFill>
                  <a:schemeClr val="tx1"/>
                </a:solidFill>
                <a:latin typeface="Arial" panose="020B0604020202020204" pitchFamily="34" charset="0"/>
                <a:cs typeface="Arial" panose="020B0604020202020204" pitchFamily="34" charset="0"/>
              </a:rPr>
              <a:t>When including certain populations in research, the IRB may request that the investigator provide additional protections for subjects that may present competency issues. Competence refers to a person’s: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7334" y="3429000"/>
            <a:ext cx="8596668" cy="3880773"/>
          </a:xfrm>
        </p:spPr>
        <p:txBody>
          <a:bodyPr/>
          <a:lstStyle/>
          <a:p>
            <a:pPr marL="0" indent="0">
              <a:buNone/>
            </a:pPr>
            <a:r>
              <a:rPr lang="en-US" b="1" dirty="0">
                <a:latin typeface="Arial" panose="020B0604020202020204" pitchFamily="34" charset="0"/>
                <a:cs typeface="Arial" panose="020B0604020202020204" pitchFamily="34" charset="0"/>
              </a:rPr>
              <a:t>A. Desire to enroll in medical research</a:t>
            </a:r>
          </a:p>
          <a:p>
            <a:pPr marL="0" indent="0">
              <a:buNone/>
            </a:pPr>
            <a:r>
              <a:rPr lang="en-US" b="1" dirty="0">
                <a:latin typeface="Arial" panose="020B0604020202020204" pitchFamily="34" charset="0"/>
                <a:cs typeface="Arial" panose="020B0604020202020204" pitchFamily="34" charset="0"/>
              </a:rPr>
              <a:t>B. Ability to communicate clearly</a:t>
            </a:r>
          </a:p>
          <a:p>
            <a:pPr marL="0" indent="0">
              <a:buNone/>
            </a:pPr>
            <a:r>
              <a:rPr lang="en-US" b="1" dirty="0">
                <a:latin typeface="Arial" panose="020B0604020202020204" pitchFamily="34" charset="0"/>
                <a:cs typeface="Arial" panose="020B0604020202020204" pitchFamily="34" charset="0"/>
              </a:rPr>
              <a:t>C. Legal status regarding decision-making ability</a:t>
            </a:r>
          </a:p>
          <a:p>
            <a:pPr marL="0" indent="0">
              <a:buNone/>
            </a:pPr>
            <a:r>
              <a:rPr lang="en-US" b="1" dirty="0">
                <a:latin typeface="Arial" panose="020B0604020202020204" pitchFamily="34" charset="0"/>
                <a:cs typeface="Arial" panose="020B0604020202020204" pitchFamily="34" charset="0"/>
              </a:rPr>
              <a:t>D. Ability to perform basic tasks</a:t>
            </a:r>
          </a:p>
        </p:txBody>
      </p:sp>
    </p:spTree>
    <p:extLst>
      <p:ext uri="{BB962C8B-B14F-4D97-AF65-F5344CB8AC3E}">
        <p14:creationId xmlns:p14="http://schemas.microsoft.com/office/powerpoint/2010/main" val="3742142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Autofit/>
          </a:bodyPr>
          <a:lstStyle/>
          <a:p>
            <a:r>
              <a:rPr lang="en-US" sz="3200" b="1" dirty="0">
                <a:solidFill>
                  <a:schemeClr val="tx1"/>
                </a:solidFill>
                <a:latin typeface="Arial" panose="020B0604020202020204" pitchFamily="34" charset="0"/>
                <a:cs typeface="Arial" panose="020B0604020202020204" pitchFamily="34" charset="0"/>
              </a:rPr>
              <a:t>When including certain populations in research, the IRB may request that the investigator provide additional protections for subjects that may present competency issues. Competence refers to a person’s: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7334" y="3429000"/>
            <a:ext cx="8596668" cy="3880773"/>
          </a:xfrm>
        </p:spPr>
        <p:txBody>
          <a:bodyPr/>
          <a:lstStyle/>
          <a:p>
            <a:pPr marL="0" indent="0">
              <a:buNone/>
            </a:pPr>
            <a:r>
              <a:rPr lang="en-US" b="1" dirty="0">
                <a:latin typeface="Arial" panose="020B0604020202020204" pitchFamily="34" charset="0"/>
                <a:cs typeface="Arial" panose="020B0604020202020204" pitchFamily="34" charset="0"/>
              </a:rPr>
              <a:t>A. Desire to enroll in medical research</a:t>
            </a:r>
          </a:p>
          <a:p>
            <a:pPr marL="0" indent="0">
              <a:buNone/>
            </a:pPr>
            <a:r>
              <a:rPr lang="en-US" b="1" dirty="0">
                <a:latin typeface="Arial" panose="020B0604020202020204" pitchFamily="34" charset="0"/>
                <a:cs typeface="Arial" panose="020B0604020202020204" pitchFamily="34" charset="0"/>
              </a:rPr>
              <a:t>B. Ability to communicate clearly</a:t>
            </a:r>
          </a:p>
          <a:p>
            <a:pPr marL="0" indent="0">
              <a:buNone/>
            </a:pPr>
            <a:r>
              <a:rPr lang="en-US" b="1" dirty="0">
                <a:latin typeface="Arial" panose="020B0604020202020204" pitchFamily="34" charset="0"/>
                <a:cs typeface="Arial" panose="020B0604020202020204" pitchFamily="34" charset="0"/>
              </a:rPr>
              <a:t>C. Legal status regarding decision-making ability</a:t>
            </a:r>
          </a:p>
          <a:p>
            <a:pPr marL="0" indent="0">
              <a:buNone/>
            </a:pPr>
            <a:r>
              <a:rPr lang="en-US" b="1" dirty="0">
                <a:latin typeface="Arial" panose="020B0604020202020204" pitchFamily="34" charset="0"/>
                <a:cs typeface="Arial" panose="020B0604020202020204" pitchFamily="34" charset="0"/>
              </a:rPr>
              <a:t>D. Ability to perform basic tasks</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DD7EF78-43FD-4BFA-A606-81116FBAC287}"/>
                  </a:ext>
                </a:extLst>
              </p14:cNvPr>
              <p14:cNvContentPartPr/>
              <p14:nvPr/>
            </p14:nvContentPartPr>
            <p14:xfrm>
              <a:off x="259440" y="4219069"/>
              <a:ext cx="7431120" cy="473040"/>
            </p14:xfrm>
          </p:contentPart>
        </mc:Choice>
        <mc:Fallback xmlns="">
          <p:pic>
            <p:nvPicPr>
              <p:cNvPr id="5" name="Ink 4">
                <a:extLst>
                  <a:ext uri="{FF2B5EF4-FFF2-40B4-BE49-F238E27FC236}">
                    <a16:creationId xmlns:a16="http://schemas.microsoft.com/office/drawing/2014/main" id="{2DD7EF78-43FD-4BFA-A606-81116FBAC287}"/>
                  </a:ext>
                </a:extLst>
              </p:cNvPr>
              <p:cNvPicPr/>
              <p:nvPr/>
            </p:nvPicPr>
            <p:blipFill>
              <a:blip r:embed="rId3"/>
              <a:stretch>
                <a:fillRect/>
              </a:stretch>
            </p:blipFill>
            <p:spPr>
              <a:xfrm>
                <a:off x="223442" y="4183069"/>
                <a:ext cx="7502757" cy="544680"/>
              </a:xfrm>
              <a:prstGeom prst="rect">
                <a:avLst/>
              </a:prstGeom>
            </p:spPr>
          </p:pic>
        </mc:Fallback>
      </mc:AlternateContent>
    </p:spTree>
    <p:extLst>
      <p:ext uri="{BB962C8B-B14F-4D97-AF65-F5344CB8AC3E}">
        <p14:creationId xmlns:p14="http://schemas.microsoft.com/office/powerpoint/2010/main" val="2782890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Autofit/>
          </a:bodyPr>
          <a:lstStyle/>
          <a:p>
            <a:r>
              <a:rPr lang="en-US" b="1" dirty="0">
                <a:solidFill>
                  <a:schemeClr val="tx1"/>
                </a:solidFill>
                <a:latin typeface="Arial" panose="020B0604020202020204" pitchFamily="34" charset="0"/>
                <a:cs typeface="Arial" panose="020B0604020202020204" pitchFamily="34" charset="0"/>
              </a:rPr>
              <a:t>The date of the subject or the subject’s legally authorized representative signature on the consent document</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787062" y="3429000"/>
            <a:ext cx="8596668" cy="3880773"/>
          </a:xfrm>
        </p:spPr>
        <p:txBody>
          <a:bodyPr/>
          <a:lstStyle/>
          <a:p>
            <a:pPr marL="0" indent="0">
              <a:buNone/>
            </a:pPr>
            <a:r>
              <a:rPr lang="en-US" b="1" dirty="0">
                <a:latin typeface="Arial" panose="020B0604020202020204" pitchFamily="34" charset="0"/>
                <a:cs typeface="Arial" panose="020B0604020202020204" pitchFamily="34" charset="0"/>
              </a:rPr>
              <a:t>A. is optional</a:t>
            </a:r>
          </a:p>
          <a:p>
            <a:pPr marL="0" indent="0">
              <a:buNone/>
            </a:pPr>
            <a:r>
              <a:rPr lang="en-US" b="1" dirty="0">
                <a:latin typeface="Arial" panose="020B0604020202020204" pitchFamily="34" charset="0"/>
                <a:cs typeface="Arial" panose="020B0604020202020204" pitchFamily="34" charset="0"/>
              </a:rPr>
              <a:t>B. is required under FDA regulations</a:t>
            </a:r>
          </a:p>
          <a:p>
            <a:pPr marL="0" indent="0">
              <a:buNone/>
            </a:pPr>
            <a:r>
              <a:rPr lang="en-US" b="1" dirty="0">
                <a:latin typeface="Arial" panose="020B0604020202020204" pitchFamily="34" charset="0"/>
                <a:cs typeface="Arial" panose="020B0604020202020204" pitchFamily="34" charset="0"/>
              </a:rPr>
              <a:t>C. is required under 45 CFR 46</a:t>
            </a:r>
          </a:p>
          <a:p>
            <a:pPr marL="0" indent="0">
              <a:buNone/>
            </a:pPr>
            <a:r>
              <a:rPr lang="en-US" b="1" dirty="0">
                <a:latin typeface="Arial" panose="020B0604020202020204" pitchFamily="34" charset="0"/>
                <a:cs typeface="Arial" panose="020B0604020202020204" pitchFamily="34" charset="0"/>
              </a:rPr>
              <a:t>D. both B and C</a:t>
            </a:r>
          </a:p>
        </p:txBody>
      </p:sp>
    </p:spTree>
    <p:extLst>
      <p:ext uri="{BB962C8B-B14F-4D97-AF65-F5344CB8AC3E}">
        <p14:creationId xmlns:p14="http://schemas.microsoft.com/office/powerpoint/2010/main" val="3574619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Autofit/>
          </a:bodyPr>
          <a:lstStyle/>
          <a:p>
            <a:r>
              <a:rPr lang="en-US" b="1" dirty="0">
                <a:solidFill>
                  <a:schemeClr val="tx1"/>
                </a:solidFill>
                <a:latin typeface="Arial" panose="020B0604020202020204" pitchFamily="34" charset="0"/>
                <a:cs typeface="Arial" panose="020B0604020202020204" pitchFamily="34" charset="0"/>
              </a:rPr>
              <a:t>The date of the subject or the subject’s legally authorized representative signature on the consent document</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733795" y="3429000"/>
            <a:ext cx="8596668" cy="3880773"/>
          </a:xfrm>
        </p:spPr>
        <p:txBody>
          <a:bodyPr/>
          <a:lstStyle/>
          <a:p>
            <a:pPr marL="0" indent="0">
              <a:buNone/>
            </a:pPr>
            <a:r>
              <a:rPr lang="en-US" b="1" dirty="0">
                <a:latin typeface="Arial" panose="020B0604020202020204" pitchFamily="34" charset="0"/>
                <a:cs typeface="Arial" panose="020B0604020202020204" pitchFamily="34" charset="0"/>
              </a:rPr>
              <a:t>A. is optional</a:t>
            </a:r>
          </a:p>
          <a:p>
            <a:pPr marL="0" indent="0">
              <a:buNone/>
            </a:pPr>
            <a:r>
              <a:rPr lang="en-US" b="1" dirty="0">
                <a:latin typeface="Arial" panose="020B0604020202020204" pitchFamily="34" charset="0"/>
                <a:cs typeface="Arial" panose="020B0604020202020204" pitchFamily="34" charset="0"/>
              </a:rPr>
              <a:t>B. is required under FDA regulations</a:t>
            </a:r>
          </a:p>
          <a:p>
            <a:pPr marL="0" indent="0">
              <a:buNone/>
            </a:pPr>
            <a:r>
              <a:rPr lang="en-US" b="1" dirty="0">
                <a:latin typeface="Arial" panose="020B0604020202020204" pitchFamily="34" charset="0"/>
                <a:cs typeface="Arial" panose="020B0604020202020204" pitchFamily="34" charset="0"/>
              </a:rPr>
              <a:t>C. is required under 45 CFR 46</a:t>
            </a:r>
          </a:p>
          <a:p>
            <a:pPr marL="0" indent="0">
              <a:buNone/>
            </a:pPr>
            <a:r>
              <a:rPr lang="en-US" b="1" dirty="0">
                <a:latin typeface="Arial" panose="020B0604020202020204" pitchFamily="34" charset="0"/>
                <a:cs typeface="Arial" panose="020B0604020202020204" pitchFamily="34" charset="0"/>
              </a:rPr>
              <a:t>D. both B and C</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996596A-D21D-474E-AC10-002B8A082660}"/>
                  </a:ext>
                </a:extLst>
              </p14:cNvPr>
              <p14:cNvContentPartPr/>
              <p14:nvPr/>
            </p14:nvContentPartPr>
            <p14:xfrm>
              <a:off x="360342" y="3654307"/>
              <a:ext cx="6029280" cy="619560"/>
            </p14:xfrm>
          </p:contentPart>
        </mc:Choice>
        <mc:Fallback xmlns="">
          <p:pic>
            <p:nvPicPr>
              <p:cNvPr id="4" name="Ink 3">
                <a:extLst>
                  <a:ext uri="{FF2B5EF4-FFF2-40B4-BE49-F238E27FC236}">
                    <a16:creationId xmlns:a16="http://schemas.microsoft.com/office/drawing/2014/main" id="{8996596A-D21D-474E-AC10-002B8A082660}"/>
                  </a:ext>
                </a:extLst>
              </p:cNvPr>
              <p:cNvPicPr/>
              <p:nvPr/>
            </p:nvPicPr>
            <p:blipFill>
              <a:blip r:embed="rId3"/>
              <a:stretch>
                <a:fillRect/>
              </a:stretch>
            </p:blipFill>
            <p:spPr>
              <a:xfrm>
                <a:off x="324340" y="3618286"/>
                <a:ext cx="6100924" cy="691242"/>
              </a:xfrm>
              <a:prstGeom prst="rect">
                <a:avLst/>
              </a:prstGeom>
            </p:spPr>
          </p:pic>
        </mc:Fallback>
      </mc:AlternateContent>
    </p:spTree>
    <p:extLst>
      <p:ext uri="{BB962C8B-B14F-4D97-AF65-F5344CB8AC3E}">
        <p14:creationId xmlns:p14="http://schemas.microsoft.com/office/powerpoint/2010/main" val="259388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Autofit/>
          </a:bodyPr>
          <a:lstStyle/>
          <a:p>
            <a:r>
              <a:rPr lang="en-US" b="1" dirty="0">
                <a:solidFill>
                  <a:schemeClr val="tx1"/>
                </a:solidFill>
                <a:latin typeface="Arial" panose="020B0604020202020204" pitchFamily="34" charset="0"/>
                <a:cs typeface="Arial" panose="020B0604020202020204" pitchFamily="34" charset="0"/>
              </a:rPr>
              <a:t>Who determines whether the child (or children) to be involved in a research study is (are) capable of giving assent to participate?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7334" y="3395472"/>
            <a:ext cx="8596668" cy="3880773"/>
          </a:xfrm>
        </p:spPr>
        <p:txBody>
          <a:bodyPr/>
          <a:lstStyle/>
          <a:p>
            <a:pPr marL="0" indent="0">
              <a:buNone/>
            </a:pPr>
            <a:r>
              <a:rPr lang="en-US" b="1" dirty="0">
                <a:latin typeface="Arial" panose="020B0604020202020204" pitchFamily="34" charset="0"/>
                <a:cs typeface="Arial" panose="020B0604020202020204" pitchFamily="34" charset="0"/>
              </a:rPr>
              <a:t>A. OHRP</a:t>
            </a:r>
          </a:p>
          <a:p>
            <a:pPr marL="0" indent="0">
              <a:buNone/>
            </a:pPr>
            <a:r>
              <a:rPr lang="en-US" b="1" dirty="0">
                <a:latin typeface="Arial" panose="020B0604020202020204" pitchFamily="34" charset="0"/>
                <a:cs typeface="Arial" panose="020B0604020202020204" pitchFamily="34" charset="0"/>
              </a:rPr>
              <a:t>B. FDA</a:t>
            </a:r>
          </a:p>
          <a:p>
            <a:pPr marL="0" indent="0">
              <a:buNone/>
            </a:pPr>
            <a:r>
              <a:rPr lang="en-US" b="1" dirty="0">
                <a:latin typeface="Arial" panose="020B0604020202020204" pitchFamily="34" charset="0"/>
                <a:cs typeface="Arial" panose="020B0604020202020204" pitchFamily="34" charset="0"/>
              </a:rPr>
              <a:t>C. Both B and C</a:t>
            </a:r>
          </a:p>
          <a:p>
            <a:pPr marL="0" indent="0">
              <a:buNone/>
            </a:pPr>
            <a:r>
              <a:rPr lang="en-US" b="1" dirty="0">
                <a:latin typeface="Arial" panose="020B0604020202020204" pitchFamily="34" charset="0"/>
                <a:cs typeface="Arial" panose="020B0604020202020204" pitchFamily="34" charset="0"/>
              </a:rPr>
              <a:t>D. IRB</a:t>
            </a:r>
          </a:p>
        </p:txBody>
      </p:sp>
    </p:spTree>
    <p:extLst>
      <p:ext uri="{BB962C8B-B14F-4D97-AF65-F5344CB8AC3E}">
        <p14:creationId xmlns:p14="http://schemas.microsoft.com/office/powerpoint/2010/main" val="1347634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Autofit/>
          </a:bodyPr>
          <a:lstStyle/>
          <a:p>
            <a:r>
              <a:rPr lang="en-US" b="1" dirty="0">
                <a:solidFill>
                  <a:schemeClr val="tx1"/>
                </a:solidFill>
                <a:latin typeface="Arial" panose="020B0604020202020204" pitchFamily="34" charset="0"/>
                <a:cs typeface="Arial" panose="020B0604020202020204" pitchFamily="34" charset="0"/>
              </a:rPr>
              <a:t>Who determines whether the child (or children) to be involved in a research study is (are) capable of giving assent to participate?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708492" y="3429000"/>
            <a:ext cx="8596668" cy="3880773"/>
          </a:xfrm>
        </p:spPr>
        <p:txBody>
          <a:bodyPr/>
          <a:lstStyle/>
          <a:p>
            <a:pPr marL="0" indent="0">
              <a:buNone/>
            </a:pPr>
            <a:r>
              <a:rPr lang="en-US" b="1" dirty="0">
                <a:latin typeface="Arial" panose="020B0604020202020204" pitchFamily="34" charset="0"/>
                <a:cs typeface="Arial" panose="020B0604020202020204" pitchFamily="34" charset="0"/>
              </a:rPr>
              <a:t>A. OHRP</a:t>
            </a:r>
          </a:p>
          <a:p>
            <a:pPr marL="0" indent="0">
              <a:buNone/>
            </a:pPr>
            <a:r>
              <a:rPr lang="en-US" b="1" dirty="0">
                <a:latin typeface="Arial" panose="020B0604020202020204" pitchFamily="34" charset="0"/>
                <a:cs typeface="Arial" panose="020B0604020202020204" pitchFamily="34" charset="0"/>
              </a:rPr>
              <a:t>B. FDA</a:t>
            </a:r>
          </a:p>
          <a:p>
            <a:pPr marL="0" indent="0">
              <a:buNone/>
            </a:pPr>
            <a:r>
              <a:rPr lang="en-US" b="1" dirty="0">
                <a:latin typeface="Arial" panose="020B0604020202020204" pitchFamily="34" charset="0"/>
                <a:cs typeface="Arial" panose="020B0604020202020204" pitchFamily="34" charset="0"/>
              </a:rPr>
              <a:t>C. Both B and C</a:t>
            </a:r>
          </a:p>
          <a:p>
            <a:pPr marL="0" indent="0">
              <a:buNone/>
            </a:pPr>
            <a:r>
              <a:rPr lang="en-US" b="1" dirty="0">
                <a:latin typeface="Arial" panose="020B0604020202020204" pitchFamily="34" charset="0"/>
                <a:cs typeface="Arial" panose="020B0604020202020204" pitchFamily="34" charset="0"/>
              </a:rPr>
              <a:t>D. IRB</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CE49AB4-CD70-481B-89B9-BE514D04296A}"/>
                  </a:ext>
                </a:extLst>
              </p14:cNvPr>
              <p14:cNvContentPartPr/>
              <p14:nvPr/>
            </p14:nvContentPartPr>
            <p14:xfrm>
              <a:off x="282671" y="4655947"/>
              <a:ext cx="3030120" cy="786240"/>
            </p14:xfrm>
          </p:contentPart>
        </mc:Choice>
        <mc:Fallback xmlns="">
          <p:pic>
            <p:nvPicPr>
              <p:cNvPr id="4" name="Ink 3">
                <a:extLst>
                  <a:ext uri="{FF2B5EF4-FFF2-40B4-BE49-F238E27FC236}">
                    <a16:creationId xmlns:a16="http://schemas.microsoft.com/office/drawing/2014/main" id="{DCE49AB4-CD70-481B-89B9-BE514D04296A}"/>
                  </a:ext>
                </a:extLst>
              </p:cNvPr>
              <p:cNvPicPr/>
              <p:nvPr/>
            </p:nvPicPr>
            <p:blipFill>
              <a:blip r:embed="rId3"/>
              <a:stretch>
                <a:fillRect/>
              </a:stretch>
            </p:blipFill>
            <p:spPr>
              <a:xfrm>
                <a:off x="246671" y="4619947"/>
                <a:ext cx="3101760" cy="857880"/>
              </a:xfrm>
              <a:prstGeom prst="rect">
                <a:avLst/>
              </a:prstGeom>
            </p:spPr>
          </p:pic>
        </mc:Fallback>
      </mc:AlternateContent>
    </p:spTree>
    <p:extLst>
      <p:ext uri="{BB962C8B-B14F-4D97-AF65-F5344CB8AC3E}">
        <p14:creationId xmlns:p14="http://schemas.microsoft.com/office/powerpoint/2010/main" val="718372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What concepts form the basis for the “special protection” of children?</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7334" y="2367627"/>
            <a:ext cx="8596668" cy="3880773"/>
          </a:xfrm>
        </p:spPr>
        <p:txBody>
          <a:bodyPr/>
          <a:lstStyle/>
          <a:p>
            <a:pPr marL="0" indent="0">
              <a:buNone/>
            </a:pPr>
            <a:r>
              <a:rPr lang="en-US" b="1" dirty="0">
                <a:latin typeface="Arial" panose="020B0604020202020204" pitchFamily="34" charset="0"/>
                <a:cs typeface="Arial" panose="020B0604020202020204" pitchFamily="34" charset="0"/>
              </a:rPr>
              <a:t>A. Level of risk, prospect of direct benefit, IRB approval and assent</a:t>
            </a:r>
          </a:p>
          <a:p>
            <a:pPr marL="0" indent="0">
              <a:buNone/>
            </a:pPr>
            <a:r>
              <a:rPr lang="en-US" b="1" dirty="0">
                <a:latin typeface="Arial" panose="020B0604020202020204" pitchFamily="34" charset="0"/>
                <a:cs typeface="Arial" panose="020B0604020202020204" pitchFamily="34" charset="0"/>
              </a:rPr>
              <a:t>B. Level of risk, prospect of direct benefit, assent and permission</a:t>
            </a:r>
          </a:p>
          <a:p>
            <a:pPr marL="0" indent="0">
              <a:buNone/>
            </a:pPr>
            <a:r>
              <a:rPr lang="en-US" b="1" dirty="0">
                <a:latin typeface="Arial" panose="020B0604020202020204" pitchFamily="34" charset="0"/>
                <a:cs typeface="Arial" panose="020B0604020202020204" pitchFamily="34" charset="0"/>
              </a:rPr>
              <a:t>C. Level of risk, IRB approval, assent and permission</a:t>
            </a:r>
          </a:p>
          <a:p>
            <a:pPr marL="0" indent="0">
              <a:buNone/>
            </a:pPr>
            <a:r>
              <a:rPr lang="en-US" b="1" dirty="0">
                <a:latin typeface="Arial" panose="020B0604020202020204" pitchFamily="34" charset="0"/>
                <a:cs typeface="Arial" panose="020B0604020202020204" pitchFamily="34" charset="0"/>
              </a:rPr>
              <a:t>D. There are no additional protections in the regulations</a:t>
            </a:r>
          </a:p>
        </p:txBody>
      </p:sp>
    </p:spTree>
    <p:extLst>
      <p:ext uri="{BB962C8B-B14F-4D97-AF65-F5344CB8AC3E}">
        <p14:creationId xmlns:p14="http://schemas.microsoft.com/office/powerpoint/2010/main" val="278030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What concepts form the basis for the “special protection” of children?</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677334" y="2367627"/>
            <a:ext cx="8596668" cy="3880773"/>
          </a:xfrm>
        </p:spPr>
        <p:txBody>
          <a:bodyPr/>
          <a:lstStyle/>
          <a:p>
            <a:pPr marL="0" indent="0">
              <a:buNone/>
            </a:pPr>
            <a:r>
              <a:rPr lang="en-US" b="1" dirty="0">
                <a:latin typeface="Arial" panose="020B0604020202020204" pitchFamily="34" charset="0"/>
                <a:cs typeface="Arial" panose="020B0604020202020204" pitchFamily="34" charset="0"/>
              </a:rPr>
              <a:t>A. Level of risk, prospect of direct benefit, IRB approval and assent</a:t>
            </a:r>
          </a:p>
          <a:p>
            <a:pPr marL="0" indent="0">
              <a:buNone/>
            </a:pPr>
            <a:r>
              <a:rPr lang="en-US" b="1" dirty="0">
                <a:latin typeface="Arial" panose="020B0604020202020204" pitchFamily="34" charset="0"/>
                <a:cs typeface="Arial" panose="020B0604020202020204" pitchFamily="34" charset="0"/>
              </a:rPr>
              <a:t>B. Level of risk, prospect of direct benefit, assent and permission</a:t>
            </a:r>
          </a:p>
          <a:p>
            <a:pPr marL="0" indent="0">
              <a:buNone/>
            </a:pPr>
            <a:r>
              <a:rPr lang="en-US" b="1" dirty="0">
                <a:latin typeface="Arial" panose="020B0604020202020204" pitchFamily="34" charset="0"/>
                <a:cs typeface="Arial" panose="020B0604020202020204" pitchFamily="34" charset="0"/>
              </a:rPr>
              <a:t>C. Level of risk, IRB approval, assent and permission</a:t>
            </a:r>
          </a:p>
          <a:p>
            <a:pPr marL="0" indent="0">
              <a:buNone/>
            </a:pPr>
            <a:r>
              <a:rPr lang="en-US" b="1" dirty="0">
                <a:latin typeface="Arial" panose="020B0604020202020204" pitchFamily="34" charset="0"/>
                <a:cs typeface="Arial" panose="020B0604020202020204" pitchFamily="34" charset="0"/>
              </a:rPr>
              <a:t>D. There are no additional protections in the regulations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DE67E12-9D59-427E-88D3-0945A7490F07}"/>
                  </a:ext>
                </a:extLst>
              </p14:cNvPr>
              <p14:cNvContentPartPr/>
              <p14:nvPr/>
            </p14:nvContentPartPr>
            <p14:xfrm>
              <a:off x="494153" y="2574416"/>
              <a:ext cx="9729360" cy="701280"/>
            </p14:xfrm>
          </p:contentPart>
        </mc:Choice>
        <mc:Fallback xmlns="">
          <p:pic>
            <p:nvPicPr>
              <p:cNvPr id="4" name="Ink 3">
                <a:extLst>
                  <a:ext uri="{FF2B5EF4-FFF2-40B4-BE49-F238E27FC236}">
                    <a16:creationId xmlns:a16="http://schemas.microsoft.com/office/drawing/2014/main" id="{BDE67E12-9D59-427E-88D3-0945A7490F07}"/>
                  </a:ext>
                </a:extLst>
              </p:cNvPr>
              <p:cNvPicPr/>
              <p:nvPr/>
            </p:nvPicPr>
            <p:blipFill>
              <a:blip r:embed="rId3"/>
              <a:stretch>
                <a:fillRect/>
              </a:stretch>
            </p:blipFill>
            <p:spPr>
              <a:xfrm>
                <a:off x="458153" y="2538416"/>
                <a:ext cx="9801000" cy="772920"/>
              </a:xfrm>
              <a:prstGeom prst="rect">
                <a:avLst/>
              </a:prstGeom>
            </p:spPr>
          </p:pic>
        </mc:Fallback>
      </mc:AlternateContent>
    </p:spTree>
    <p:extLst>
      <p:ext uri="{BB962C8B-B14F-4D97-AF65-F5344CB8AC3E}">
        <p14:creationId xmlns:p14="http://schemas.microsoft.com/office/powerpoint/2010/main" val="1806778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The FDA considers advertising for study subjects to be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708492" y="2184973"/>
            <a:ext cx="8596668" cy="3880773"/>
          </a:xfrm>
        </p:spPr>
        <p:txBody>
          <a:bodyPr/>
          <a:lstStyle/>
          <a:p>
            <a:pPr marL="0" indent="0">
              <a:buNone/>
            </a:pPr>
            <a:r>
              <a:rPr lang="en-US" b="1" dirty="0">
                <a:latin typeface="Arial" panose="020B0604020202020204" pitchFamily="34" charset="0"/>
                <a:cs typeface="Arial" panose="020B0604020202020204" pitchFamily="34" charset="0"/>
              </a:rPr>
              <a:t>A. Part of the consent process</a:t>
            </a:r>
          </a:p>
          <a:p>
            <a:pPr marL="0" indent="0">
              <a:buNone/>
            </a:pPr>
            <a:r>
              <a:rPr lang="en-US" b="1" dirty="0">
                <a:latin typeface="Arial" panose="020B0604020202020204" pitchFamily="34" charset="0"/>
                <a:cs typeface="Arial" panose="020B0604020202020204" pitchFamily="34" charset="0"/>
              </a:rPr>
              <a:t>B. Acceptable only in phase I trials</a:t>
            </a:r>
          </a:p>
          <a:p>
            <a:pPr marL="0" indent="0">
              <a:buNone/>
            </a:pPr>
            <a:r>
              <a:rPr lang="en-US" b="1" dirty="0">
                <a:latin typeface="Arial" panose="020B0604020202020204" pitchFamily="34" charset="0"/>
                <a:cs typeface="Arial" panose="020B0604020202020204" pitchFamily="34" charset="0"/>
              </a:rPr>
              <a:t>C. Necessary for all trials</a:t>
            </a:r>
          </a:p>
          <a:p>
            <a:pPr marL="0" indent="0">
              <a:buNone/>
            </a:pPr>
            <a:r>
              <a:rPr lang="en-US" b="1" dirty="0">
                <a:latin typeface="Arial" panose="020B0604020202020204" pitchFamily="34" charset="0"/>
                <a:cs typeface="Arial" panose="020B0604020202020204" pitchFamily="34" charset="0"/>
              </a:rPr>
              <a:t>D. Never appropriate with a vulnerable population of subjects</a:t>
            </a:r>
          </a:p>
          <a:p>
            <a:pPr marL="0" indent="0">
              <a:buNone/>
            </a:pPr>
            <a:r>
              <a:rPr lang="en-US" b="1" dirty="0">
                <a:latin typeface="Arial" panose="020B0604020202020204" pitchFamily="34" charset="0"/>
                <a:cs typeface="Arial" panose="020B0604020202020204" pitchFamily="34" charset="0"/>
              </a:rPr>
              <a:t>E. Acceptable only in print media</a:t>
            </a:r>
          </a:p>
        </p:txBody>
      </p:sp>
    </p:spTree>
    <p:extLst>
      <p:ext uri="{BB962C8B-B14F-4D97-AF65-F5344CB8AC3E}">
        <p14:creationId xmlns:p14="http://schemas.microsoft.com/office/powerpoint/2010/main" val="2098062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B08-D7A8-4282-8355-3D48DD2DC010}"/>
              </a:ext>
            </a:extLst>
          </p:cNvPr>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The FDA considers advertising for study subjects to be </a:t>
            </a:r>
          </a:p>
        </p:txBody>
      </p:sp>
      <p:sp>
        <p:nvSpPr>
          <p:cNvPr id="3" name="Content Placeholder 2">
            <a:extLst>
              <a:ext uri="{FF2B5EF4-FFF2-40B4-BE49-F238E27FC236}">
                <a16:creationId xmlns:a16="http://schemas.microsoft.com/office/drawing/2014/main" id="{D7DF6FF5-E949-43BC-A0ED-32B10084439C}"/>
              </a:ext>
            </a:extLst>
          </p:cNvPr>
          <p:cNvSpPr>
            <a:spLocks noGrp="1"/>
          </p:cNvSpPr>
          <p:nvPr>
            <p:ph idx="1"/>
          </p:nvPr>
        </p:nvSpPr>
        <p:spPr>
          <a:xfrm>
            <a:off x="771451" y="2367627"/>
            <a:ext cx="8596668" cy="3880773"/>
          </a:xfrm>
        </p:spPr>
        <p:txBody>
          <a:bodyPr/>
          <a:lstStyle/>
          <a:p>
            <a:pPr marL="0" indent="0">
              <a:buNone/>
            </a:pPr>
            <a:r>
              <a:rPr lang="en-US" b="1" dirty="0">
                <a:latin typeface="Arial" panose="020B0604020202020204" pitchFamily="34" charset="0"/>
                <a:cs typeface="Arial" panose="020B0604020202020204" pitchFamily="34" charset="0"/>
              </a:rPr>
              <a:t>A. Part of the consent process</a:t>
            </a:r>
          </a:p>
          <a:p>
            <a:pPr marL="0" indent="0">
              <a:buNone/>
            </a:pPr>
            <a:r>
              <a:rPr lang="en-US" b="1" dirty="0">
                <a:latin typeface="Arial" panose="020B0604020202020204" pitchFamily="34" charset="0"/>
                <a:cs typeface="Arial" panose="020B0604020202020204" pitchFamily="34" charset="0"/>
              </a:rPr>
              <a:t>B. Acceptable only in phase I trials</a:t>
            </a:r>
          </a:p>
          <a:p>
            <a:pPr marL="0" indent="0">
              <a:buNone/>
            </a:pPr>
            <a:r>
              <a:rPr lang="en-US" b="1" dirty="0">
                <a:latin typeface="Arial" panose="020B0604020202020204" pitchFamily="34" charset="0"/>
                <a:cs typeface="Arial" panose="020B0604020202020204" pitchFamily="34" charset="0"/>
              </a:rPr>
              <a:t>C. Necessary for all trials</a:t>
            </a:r>
          </a:p>
          <a:p>
            <a:pPr marL="0" indent="0">
              <a:buNone/>
            </a:pPr>
            <a:r>
              <a:rPr lang="en-US" b="1" dirty="0">
                <a:latin typeface="Arial" panose="020B0604020202020204" pitchFamily="34" charset="0"/>
                <a:cs typeface="Arial" panose="020B0604020202020204" pitchFamily="34" charset="0"/>
              </a:rPr>
              <a:t>D. Never appropriate with a vulnerable population of subjects</a:t>
            </a:r>
          </a:p>
          <a:p>
            <a:pPr marL="0" indent="0">
              <a:buNone/>
            </a:pPr>
            <a:r>
              <a:rPr lang="en-US" b="1" dirty="0">
                <a:latin typeface="Arial" panose="020B0604020202020204" pitchFamily="34" charset="0"/>
                <a:cs typeface="Arial" panose="020B0604020202020204" pitchFamily="34" charset="0"/>
              </a:rPr>
              <a:t>E. Acceptable only in print media</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28781A5-3483-43DD-82F0-D062A3E65715}"/>
                  </a:ext>
                </a:extLst>
              </p14:cNvPr>
              <p14:cNvContentPartPr/>
              <p14:nvPr/>
            </p14:nvContentPartPr>
            <p14:xfrm>
              <a:off x="409110" y="2230654"/>
              <a:ext cx="5581440" cy="724320"/>
            </p14:xfrm>
          </p:contentPart>
        </mc:Choice>
        <mc:Fallback xmlns="">
          <p:pic>
            <p:nvPicPr>
              <p:cNvPr id="4" name="Ink 3">
                <a:extLst>
                  <a:ext uri="{FF2B5EF4-FFF2-40B4-BE49-F238E27FC236}">
                    <a16:creationId xmlns:a16="http://schemas.microsoft.com/office/drawing/2014/main" id="{228781A5-3483-43DD-82F0-D062A3E65715}"/>
                  </a:ext>
                </a:extLst>
              </p:cNvPr>
              <p:cNvPicPr/>
              <p:nvPr/>
            </p:nvPicPr>
            <p:blipFill>
              <a:blip r:embed="rId3"/>
              <a:stretch>
                <a:fillRect/>
              </a:stretch>
            </p:blipFill>
            <p:spPr>
              <a:xfrm>
                <a:off x="373110" y="2194672"/>
                <a:ext cx="5653080" cy="795924"/>
              </a:xfrm>
              <a:prstGeom prst="rect">
                <a:avLst/>
              </a:prstGeom>
            </p:spPr>
          </p:pic>
        </mc:Fallback>
      </mc:AlternateContent>
    </p:spTree>
    <p:extLst>
      <p:ext uri="{BB962C8B-B14F-4D97-AF65-F5344CB8AC3E}">
        <p14:creationId xmlns:p14="http://schemas.microsoft.com/office/powerpoint/2010/main" val="423884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E84EDC-BB6B-4C3C-B4B4-725649D91FDA}"/>
              </a:ext>
            </a:extLst>
          </p:cNvPr>
          <p:cNvSpPr>
            <a:spLocks noGrp="1"/>
          </p:cNvSpPr>
          <p:nvPr>
            <p:ph type="title"/>
          </p:nvPr>
        </p:nvSpPr>
        <p:spPr>
          <a:xfrm>
            <a:off x="643467" y="816638"/>
            <a:ext cx="3367359" cy="5224724"/>
          </a:xfrm>
        </p:spPr>
        <p:txBody>
          <a:bodyPr anchor="ctr">
            <a:normAutofit/>
          </a:bodyPr>
          <a:lstStyle/>
          <a:p>
            <a:pPr>
              <a:lnSpc>
                <a:spcPct val="90000"/>
              </a:lnSpc>
            </a:pPr>
            <a:r>
              <a:rPr lang="en-US" sz="3200" b="1" dirty="0">
                <a:latin typeface="Arial" panose="020B0604020202020204" pitchFamily="34" charset="0"/>
                <a:cs typeface="Arial" panose="020B0604020202020204" pitchFamily="34" charset="0"/>
              </a:rPr>
              <a:t>Under what conditions can an IRB grant a waiver or alteration of the consent process under 21 CFR 50?</a:t>
            </a:r>
          </a:p>
        </p:txBody>
      </p:sp>
      <p:sp>
        <p:nvSpPr>
          <p:cNvPr id="3" name="Content Placeholder 2">
            <a:extLst>
              <a:ext uri="{FF2B5EF4-FFF2-40B4-BE49-F238E27FC236}">
                <a16:creationId xmlns:a16="http://schemas.microsoft.com/office/drawing/2014/main" id="{4726959F-CD69-4B68-9B69-A4917AD142B9}"/>
              </a:ext>
            </a:extLst>
          </p:cNvPr>
          <p:cNvSpPr>
            <a:spLocks noGrp="1"/>
          </p:cNvSpPr>
          <p:nvPr>
            <p:ph idx="1"/>
          </p:nvPr>
        </p:nvSpPr>
        <p:spPr>
          <a:xfrm>
            <a:off x="4654295" y="1129552"/>
            <a:ext cx="4542258" cy="4911809"/>
          </a:xfrm>
        </p:spPr>
        <p:txBody>
          <a:bodyPr anchor="ctr">
            <a:normAutofit/>
          </a:bodyPr>
          <a:lstStyle/>
          <a:p>
            <a:pPr>
              <a:lnSpc>
                <a:spcPct val="90000"/>
              </a:lnSpc>
            </a:pPr>
            <a:r>
              <a:rPr lang="en-US" b="1" dirty="0">
                <a:effectLst/>
                <a:latin typeface="Arial" panose="020B0604020202020204" pitchFamily="34" charset="0"/>
                <a:cs typeface="Arial" panose="020B0604020202020204" pitchFamily="34" charset="0"/>
              </a:rPr>
              <a:t>21 CFR 50.23: Emergency use of a test article</a:t>
            </a:r>
          </a:p>
          <a:p>
            <a:pPr>
              <a:lnSpc>
                <a:spcPct val="90000"/>
              </a:lnSpc>
            </a:pPr>
            <a:r>
              <a:rPr lang="en-US" b="1" dirty="0">
                <a:latin typeface="Arial" panose="020B0604020202020204" pitchFamily="34" charset="0"/>
                <a:cs typeface="Arial" panose="020B0604020202020204" pitchFamily="34" charset="0"/>
              </a:rPr>
              <a:t>21 CFR 50.24: Emergency research</a:t>
            </a:r>
            <a:endParaRPr lang="en-US" b="1" dirty="0">
              <a:effectLst/>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21 CFR 50.23:  President of the United States can waive informed consent for an investigational drug for a member of the armed forces </a:t>
            </a:r>
          </a:p>
          <a:p>
            <a:pPr>
              <a:lnSpc>
                <a:spcPct val="90000"/>
              </a:lnSpc>
            </a:pP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26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600"/>
            <a:ext cx="8596668" cy="1707932"/>
          </a:xfrm>
        </p:spPr>
        <p:txBody>
          <a:bodyPr>
            <a:noAutofit/>
          </a:bodyPr>
          <a:lstStyle/>
          <a:p>
            <a:r>
              <a:rPr lang="en-US" b="1" dirty="0">
                <a:solidFill>
                  <a:schemeClr val="tx1"/>
                </a:solidFill>
                <a:latin typeface="Arial" panose="020B0604020202020204" pitchFamily="34" charset="0"/>
                <a:cs typeface="Arial" panose="020B0604020202020204" pitchFamily="34" charset="0"/>
              </a:rPr>
              <a:t>The signature of a witness of the standard informed consent document: </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317532"/>
            <a:ext cx="8596668" cy="3195687"/>
          </a:xfrm>
        </p:spPr>
        <p:txBody>
          <a:bodyPr>
            <a:normAutofit/>
          </a:bodyPr>
          <a:lstStyle/>
          <a:p>
            <a:pPr marL="0" indent="0">
              <a:buNone/>
            </a:pPr>
            <a:r>
              <a:rPr lang="en-US" b="1" dirty="0">
                <a:latin typeface="Arial" panose="020B0604020202020204" pitchFamily="34" charset="0"/>
                <a:cs typeface="Arial" panose="020B0604020202020204" pitchFamily="34" charset="0"/>
              </a:rPr>
              <a:t>A.  Is required by federal regulations for research participation</a:t>
            </a:r>
          </a:p>
          <a:p>
            <a:pPr marL="0" indent="0">
              <a:buNone/>
            </a:pPr>
            <a:r>
              <a:rPr lang="en-US" b="1" dirty="0">
                <a:latin typeface="Arial" panose="020B0604020202020204" pitchFamily="34" charset="0"/>
                <a:cs typeface="Arial" panose="020B0604020202020204" pitchFamily="34" charset="0"/>
              </a:rPr>
              <a:t>B. Indicates that the witness attests to the information presented</a:t>
            </a:r>
          </a:p>
          <a:p>
            <a:pPr marL="0" indent="0">
              <a:buNone/>
            </a:pPr>
            <a:r>
              <a:rPr lang="en-US" b="1" dirty="0">
                <a:latin typeface="Arial" panose="020B0604020202020204" pitchFamily="34" charset="0"/>
                <a:cs typeface="Arial" panose="020B0604020202020204" pitchFamily="34" charset="0"/>
              </a:rPr>
              <a:t>C. Is not required by federal regulations when consent is signed by the subject or the subject’s legally authorized representative</a:t>
            </a:r>
          </a:p>
          <a:p>
            <a:pPr marL="0" indent="0">
              <a:buNone/>
            </a:pPr>
            <a:r>
              <a:rPr lang="en-US" b="1" dirty="0">
                <a:latin typeface="Arial" panose="020B0604020202020204" pitchFamily="34" charset="0"/>
                <a:cs typeface="Arial" panose="020B0604020202020204" pitchFamily="34" charset="0"/>
              </a:rPr>
              <a:t>D. Is required by the federal regulations when consent is obtained from a subject’s legally authorized representative</a:t>
            </a:r>
          </a:p>
        </p:txBody>
      </p:sp>
    </p:spTree>
    <p:extLst>
      <p:ext uri="{BB962C8B-B14F-4D97-AF65-F5344CB8AC3E}">
        <p14:creationId xmlns:p14="http://schemas.microsoft.com/office/powerpoint/2010/main" val="3208369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600"/>
            <a:ext cx="8596668" cy="1707932"/>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The signature of a witness of the standard informed consent document: </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424824"/>
            <a:ext cx="8596668" cy="3195687"/>
          </a:xfrm>
        </p:spPr>
        <p:txBody>
          <a:bodyPr>
            <a:normAutofit/>
          </a:bodyPr>
          <a:lstStyle/>
          <a:p>
            <a:pPr marL="0" indent="0">
              <a:buNone/>
            </a:pPr>
            <a:r>
              <a:rPr lang="en-US" b="1" dirty="0">
                <a:latin typeface="Arial" panose="020B0604020202020204" pitchFamily="34" charset="0"/>
                <a:cs typeface="Arial" panose="020B0604020202020204" pitchFamily="34" charset="0"/>
              </a:rPr>
              <a:t>A.  Is required by federal regulations for research participation</a:t>
            </a:r>
          </a:p>
          <a:p>
            <a:pPr marL="0" indent="0">
              <a:buNone/>
            </a:pPr>
            <a:r>
              <a:rPr lang="en-US" b="1" dirty="0">
                <a:latin typeface="Arial" panose="020B0604020202020204" pitchFamily="34" charset="0"/>
                <a:cs typeface="Arial" panose="020B0604020202020204" pitchFamily="34" charset="0"/>
              </a:rPr>
              <a:t>B. Indicates that the witness attests to the information presented</a:t>
            </a:r>
          </a:p>
          <a:p>
            <a:pPr marL="0" indent="0">
              <a:buNone/>
            </a:pPr>
            <a:r>
              <a:rPr lang="en-US" b="1" dirty="0">
                <a:latin typeface="Arial" panose="020B0604020202020204" pitchFamily="34" charset="0"/>
                <a:cs typeface="Arial" panose="020B0604020202020204" pitchFamily="34" charset="0"/>
              </a:rPr>
              <a:t>C. Is not required by federal regulations when consent is signed by the subject or the subject’s legally authorized representative</a:t>
            </a:r>
          </a:p>
          <a:p>
            <a:pPr marL="0" indent="0">
              <a:buNone/>
            </a:pPr>
            <a:r>
              <a:rPr lang="en-US" b="1" dirty="0">
                <a:latin typeface="Arial" panose="020B0604020202020204" pitchFamily="34" charset="0"/>
                <a:cs typeface="Arial" panose="020B0604020202020204" pitchFamily="34" charset="0"/>
              </a:rPr>
              <a:t>D. Is required by the federal regulations when consent is obtained from a subject’s legally authorized representative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C1C57ED-B74C-4F02-93F5-4B8101DC04DD}"/>
                  </a:ext>
                </a:extLst>
              </p14:cNvPr>
              <p14:cNvContentPartPr/>
              <p14:nvPr/>
            </p14:nvContentPartPr>
            <p14:xfrm>
              <a:off x="188513" y="2314736"/>
              <a:ext cx="9478440" cy="805320"/>
            </p14:xfrm>
          </p:contentPart>
        </mc:Choice>
        <mc:Fallback xmlns="">
          <p:pic>
            <p:nvPicPr>
              <p:cNvPr id="4" name="Ink 3">
                <a:extLst>
                  <a:ext uri="{FF2B5EF4-FFF2-40B4-BE49-F238E27FC236}">
                    <a16:creationId xmlns:a16="http://schemas.microsoft.com/office/drawing/2014/main" id="{5C1C57ED-B74C-4F02-93F5-4B8101DC04DD}"/>
                  </a:ext>
                </a:extLst>
              </p:cNvPr>
              <p:cNvPicPr/>
              <p:nvPr/>
            </p:nvPicPr>
            <p:blipFill>
              <a:blip r:embed="rId3"/>
              <a:stretch>
                <a:fillRect/>
              </a:stretch>
            </p:blipFill>
            <p:spPr>
              <a:xfrm>
                <a:off x="152513" y="2279096"/>
                <a:ext cx="9550080" cy="876960"/>
              </a:xfrm>
              <a:prstGeom prst="rect">
                <a:avLst/>
              </a:prstGeom>
            </p:spPr>
          </p:pic>
        </mc:Fallback>
      </mc:AlternateContent>
    </p:spTree>
    <p:extLst>
      <p:ext uri="{BB962C8B-B14F-4D97-AF65-F5344CB8AC3E}">
        <p14:creationId xmlns:p14="http://schemas.microsoft.com/office/powerpoint/2010/main" val="2884850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622331"/>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In a situation where assent of the child is required by the IRB, but the investigator determines with medical advice from the child’s physician that the child is cognitively unable to provide assent, the investigator may waive assent.</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82006" y="4154213"/>
            <a:ext cx="8596668" cy="1906571"/>
          </a:xfrm>
        </p:spPr>
        <p:txBody>
          <a:bodyPr>
            <a:normAutofit/>
          </a:bodyPr>
          <a:lstStyle/>
          <a:p>
            <a:pPr marL="0" indent="0">
              <a:buNone/>
            </a:pPr>
            <a:r>
              <a:rPr lang="en-US" sz="2400" b="1" dirty="0">
                <a:latin typeface="Arial" panose="020B0604020202020204" pitchFamily="34" charset="0"/>
                <a:cs typeface="Arial" panose="020B0604020202020204" pitchFamily="34" charset="0"/>
              </a:rPr>
              <a:t>True or False. </a:t>
            </a:r>
          </a:p>
        </p:txBody>
      </p:sp>
    </p:spTree>
    <p:extLst>
      <p:ext uri="{BB962C8B-B14F-4D97-AF65-F5344CB8AC3E}">
        <p14:creationId xmlns:p14="http://schemas.microsoft.com/office/powerpoint/2010/main" val="4040574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622331"/>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In a situation where assent of the child is required by the IRB, but the investigator determines with medical advice from the child’s physician that the child is cognitively unable to provide assent, the investigator may waive assent.</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4070130"/>
            <a:ext cx="8596668" cy="1906571"/>
          </a:xfrm>
        </p:spPr>
        <p:txBody>
          <a:bodyPr>
            <a:normAutofit/>
          </a:bodyPr>
          <a:lstStyle/>
          <a:p>
            <a:pPr marL="0" indent="0">
              <a:buNone/>
            </a:pPr>
            <a:r>
              <a:rPr lang="en-US" sz="2400" b="1" dirty="0">
                <a:latin typeface="Arial" panose="020B0604020202020204" pitchFamily="34" charset="0"/>
                <a:cs typeface="Arial" panose="020B0604020202020204" pitchFamily="34" charset="0"/>
              </a:rPr>
              <a:t>True or False.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688DD6E-60D1-42DF-9EB7-D920AC460F95}"/>
                  </a:ext>
                </a:extLst>
              </p14:cNvPr>
              <p14:cNvContentPartPr/>
              <p14:nvPr/>
            </p14:nvContentPartPr>
            <p14:xfrm>
              <a:off x="1631823" y="3872495"/>
              <a:ext cx="2284920" cy="1150920"/>
            </p14:xfrm>
          </p:contentPart>
        </mc:Choice>
        <mc:Fallback xmlns="">
          <p:pic>
            <p:nvPicPr>
              <p:cNvPr id="4" name="Ink 3">
                <a:extLst>
                  <a:ext uri="{FF2B5EF4-FFF2-40B4-BE49-F238E27FC236}">
                    <a16:creationId xmlns:a16="http://schemas.microsoft.com/office/drawing/2014/main" id="{3688DD6E-60D1-42DF-9EB7-D920AC460F95}"/>
                  </a:ext>
                </a:extLst>
              </p:cNvPr>
              <p:cNvPicPr/>
              <p:nvPr/>
            </p:nvPicPr>
            <p:blipFill>
              <a:blip r:embed="rId3"/>
              <a:stretch>
                <a:fillRect/>
              </a:stretch>
            </p:blipFill>
            <p:spPr>
              <a:xfrm>
                <a:off x="1595823" y="3836495"/>
                <a:ext cx="2356560" cy="1222560"/>
              </a:xfrm>
              <a:prstGeom prst="rect">
                <a:avLst/>
              </a:prstGeom>
            </p:spPr>
          </p:pic>
        </mc:Fallback>
      </mc:AlternateContent>
    </p:spTree>
    <p:extLst>
      <p:ext uri="{BB962C8B-B14F-4D97-AF65-F5344CB8AC3E}">
        <p14:creationId xmlns:p14="http://schemas.microsoft.com/office/powerpoint/2010/main" val="1125870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C38-D385-40C1-A423-62A11E99C906}"/>
              </a:ext>
            </a:extLst>
          </p:cNvPr>
          <p:cNvSpPr>
            <a:spLocks noGrp="1"/>
          </p:cNvSpPr>
          <p:nvPr>
            <p:ph type="ctrTitle"/>
          </p:nvPr>
        </p:nvSpPr>
        <p:spPr>
          <a:xfrm>
            <a:off x="836140" y="614363"/>
            <a:ext cx="10519719" cy="1428749"/>
          </a:xfrm>
        </p:spPr>
        <p:txBody>
          <a:bodyPr/>
          <a:lstStyle/>
          <a:p>
            <a:r>
              <a:rPr lang="en-US" b="1" dirty="0">
                <a:solidFill>
                  <a:schemeClr val="tx1"/>
                </a:solidFill>
                <a:latin typeface="Arial" panose="020B0604020202020204" pitchFamily="34" charset="0"/>
                <a:cs typeface="Arial" panose="020B0604020202020204" pitchFamily="34" charset="0"/>
              </a:rPr>
              <a:t>Questions?</a:t>
            </a:r>
          </a:p>
        </p:txBody>
      </p:sp>
      <p:pic>
        <p:nvPicPr>
          <p:cNvPr id="4" name="Graphic 3" descr="Customer review outline">
            <a:extLst>
              <a:ext uri="{FF2B5EF4-FFF2-40B4-BE49-F238E27FC236}">
                <a16:creationId xmlns:a16="http://schemas.microsoft.com/office/drawing/2014/main" id="{2E017D38-7237-4045-AE80-47049635BC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1901" y="2043112"/>
            <a:ext cx="4186237" cy="4186237"/>
          </a:xfrm>
          <a:prstGeom prst="rect">
            <a:avLst/>
          </a:prstGeom>
        </p:spPr>
      </p:pic>
    </p:spTree>
    <p:extLst>
      <p:ext uri="{BB962C8B-B14F-4D97-AF65-F5344CB8AC3E}">
        <p14:creationId xmlns:p14="http://schemas.microsoft.com/office/powerpoint/2010/main" val="161890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DF0860-DC04-4F12-92DB-DC554534F08D}"/>
              </a:ext>
            </a:extLst>
          </p:cNvPr>
          <p:cNvSpPr>
            <a:spLocks noGrp="1"/>
          </p:cNvSpPr>
          <p:nvPr>
            <p:ph idx="1"/>
          </p:nvPr>
        </p:nvSpPr>
        <p:spPr>
          <a:xfrm>
            <a:off x="677334" y="1253067"/>
            <a:ext cx="6155266" cy="4351866"/>
          </a:xfrm>
        </p:spPr>
        <p:txBody>
          <a:bodyPr anchor="ctr">
            <a:normAutofit/>
          </a:bodyPr>
          <a:lstStyle/>
          <a:p>
            <a:pPr>
              <a:lnSpc>
                <a:spcPct val="90000"/>
              </a:lnSpc>
            </a:pPr>
            <a:endParaRPr lang="en-US" b="1" dirty="0">
              <a:effectLst/>
              <a:latin typeface="Arial" panose="020B0604020202020204" pitchFamily="34" charset="0"/>
              <a:cs typeface="Arial" panose="020B0604020202020204" pitchFamily="34" charset="0"/>
            </a:endParaRPr>
          </a:p>
          <a:p>
            <a:pPr>
              <a:lnSpc>
                <a:spcPct val="90000"/>
              </a:lnSpc>
            </a:pPr>
            <a:r>
              <a:rPr lang="en-US" b="1" dirty="0">
                <a:effectLst/>
                <a:latin typeface="Arial" panose="020B0604020202020204" pitchFamily="34" charset="0"/>
                <a:cs typeface="Arial" panose="020B0604020202020204" pitchFamily="34" charset="0"/>
              </a:rPr>
              <a:t>The federal regulations at 45 CFR 46.117 (b) (2) and 21 CFR 50.27 (b) (2) permit the use of a short form consent document stating that the required elements of informed consent have been presented to the subject or the subject’s legally authorized representative orally, with a witness present.</a:t>
            </a:r>
          </a:p>
          <a:p>
            <a:pPr marL="0" indent="0">
              <a:lnSpc>
                <a:spcPct val="90000"/>
              </a:lnSpc>
              <a:buNone/>
            </a:pPr>
            <a:endParaRPr lang="en-US" b="1" dirty="0">
              <a:effectLst/>
              <a:latin typeface="Arial" panose="020B0604020202020204" pitchFamily="34" charset="0"/>
              <a:cs typeface="Arial" panose="020B0604020202020204" pitchFamily="34" charset="0"/>
            </a:endParaRPr>
          </a:p>
          <a:p>
            <a:pPr>
              <a:lnSpc>
                <a:spcPct val="90000"/>
              </a:lnSpc>
            </a:pPr>
            <a:r>
              <a:rPr lang="en-US" b="1" dirty="0">
                <a:effectLst/>
                <a:latin typeface="Arial" panose="020B0604020202020204" pitchFamily="34" charset="0"/>
                <a:cs typeface="Arial" panose="020B0604020202020204" pitchFamily="34" charset="0"/>
              </a:rPr>
              <a:t>The Short Form Consent process is an alternative to using a translated study consent form</a:t>
            </a:r>
            <a:r>
              <a:rPr lang="en-US" b="1" dirty="0">
                <a:latin typeface="Arial" panose="020B0604020202020204" pitchFamily="34" charset="0"/>
                <a:cs typeface="Arial" panose="020B0604020202020204" pitchFamily="34" charset="0"/>
              </a:rPr>
              <a:t> when the investigator does not have an IRB approved translated consent form.  Your institution may have procedures for when a short form may be used. </a:t>
            </a:r>
          </a:p>
          <a:p>
            <a:pPr>
              <a:lnSpc>
                <a:spcPct val="90000"/>
              </a:lnSpc>
            </a:pPr>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4F80AB-03B2-4450-9A82-B3032187CDB5}"/>
              </a:ext>
            </a:extLst>
          </p:cNvPr>
          <p:cNvSpPr>
            <a:spLocks noGrp="1"/>
          </p:cNvSpPr>
          <p:nvPr>
            <p:ph type="title"/>
          </p:nvPr>
        </p:nvSpPr>
        <p:spPr>
          <a:xfrm>
            <a:off x="7771433" y="1042861"/>
            <a:ext cx="2420344" cy="4351866"/>
          </a:xfrm>
        </p:spPr>
        <p:txBody>
          <a:bodyPr anchor="ctr">
            <a:normAutofit/>
          </a:bodyPr>
          <a:lstStyle/>
          <a:p>
            <a:r>
              <a:rPr lang="en-US" b="1">
                <a:solidFill>
                  <a:schemeClr val="bg1"/>
                </a:solidFill>
                <a:latin typeface="Arial" panose="020B0604020202020204" pitchFamily="34" charset="0"/>
                <a:cs typeface="Arial" panose="020B0604020202020204" pitchFamily="34" charset="0"/>
              </a:rPr>
              <a:t>Short Forms</a:t>
            </a:r>
          </a:p>
        </p:txBody>
      </p:sp>
    </p:spTree>
    <p:extLst>
      <p:ext uri="{BB962C8B-B14F-4D97-AF65-F5344CB8AC3E}">
        <p14:creationId xmlns:p14="http://schemas.microsoft.com/office/powerpoint/2010/main" val="297695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F80AB-03B2-4450-9A82-B3032187CDB5}"/>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Short Form Procedure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DF0860-DC04-4F12-92DB-DC554534F08D}"/>
              </a:ext>
            </a:extLst>
          </p:cNvPr>
          <p:cNvSpPr>
            <a:spLocks noGrp="1"/>
          </p:cNvSpPr>
          <p:nvPr>
            <p:ph idx="1"/>
          </p:nvPr>
        </p:nvSpPr>
        <p:spPr>
          <a:xfrm>
            <a:off x="4978918" y="346364"/>
            <a:ext cx="6341016" cy="6303818"/>
          </a:xfrm>
        </p:spPr>
        <p:txBody>
          <a:bodyPr anchor="ctr">
            <a:normAutofit/>
          </a:bodyPr>
          <a:lstStyle/>
          <a:p>
            <a:pPr marL="0" indent="0">
              <a:lnSpc>
                <a:spcPct val="90000"/>
              </a:lnSpc>
              <a:buNone/>
            </a:pPr>
            <a:r>
              <a:rPr lang="en-US" sz="1600" b="1" dirty="0">
                <a:effectLst/>
                <a:highlight>
                  <a:srgbClr val="FFFF00"/>
                </a:highlight>
                <a:latin typeface="Arial" panose="020B0604020202020204" pitchFamily="34" charset="0"/>
                <a:cs typeface="Arial" panose="020B0604020202020204" pitchFamily="34" charset="0"/>
              </a:rPr>
              <a:t>A short form written informed consent form stating that the elements of informed consent required by </a:t>
            </a:r>
            <a:r>
              <a:rPr lang="en-US" sz="1600" b="1" u="sng" dirty="0">
                <a:effectLst/>
                <a:highlight>
                  <a:srgbClr val="FFFF00"/>
                </a:highlight>
                <a:latin typeface="Arial" panose="020B0604020202020204" pitchFamily="34" charset="0"/>
                <a:cs typeface="Arial" panose="020B0604020202020204" pitchFamily="34" charset="0"/>
                <a:hlinkClick r:id="rId3"/>
              </a:rPr>
              <a:t>§46.116</a:t>
            </a:r>
            <a:r>
              <a:rPr lang="en-US" sz="1600" b="1" dirty="0">
                <a:effectLst/>
                <a:highlight>
                  <a:srgbClr val="FFFF00"/>
                </a:highlight>
                <a:latin typeface="Arial" panose="020B0604020202020204" pitchFamily="34" charset="0"/>
                <a:cs typeface="Arial" panose="020B0604020202020204" pitchFamily="34" charset="0"/>
              </a:rPr>
              <a:t> have been presented orally </a:t>
            </a:r>
            <a:r>
              <a:rPr lang="en-US" sz="1600" b="1" dirty="0">
                <a:effectLst/>
                <a:latin typeface="Arial" panose="020B0604020202020204" pitchFamily="34" charset="0"/>
                <a:cs typeface="Arial" panose="020B0604020202020204" pitchFamily="34" charset="0"/>
              </a:rPr>
              <a:t>to the subject or the subject’s legally authorized representative, and that the key information required by </a:t>
            </a:r>
            <a:r>
              <a:rPr lang="en-US" sz="1600" b="1" u="sng" dirty="0">
                <a:effectLst/>
                <a:latin typeface="Arial" panose="020B0604020202020204" pitchFamily="34" charset="0"/>
                <a:cs typeface="Arial" panose="020B0604020202020204" pitchFamily="34" charset="0"/>
                <a:hlinkClick r:id="rId4"/>
              </a:rPr>
              <a:t>§46.116(a)(5)(i)</a:t>
            </a:r>
            <a:r>
              <a:rPr lang="en-US" sz="1600" b="1" dirty="0">
                <a:effectLst/>
                <a:latin typeface="Arial" panose="020B0604020202020204" pitchFamily="34" charset="0"/>
                <a:cs typeface="Arial" panose="020B0604020202020204" pitchFamily="34" charset="0"/>
              </a:rPr>
              <a:t> was presented first to the subject, before other information, if any, was provided. </a:t>
            </a:r>
          </a:p>
          <a:p>
            <a:pPr marL="0" indent="0">
              <a:lnSpc>
                <a:spcPct val="90000"/>
              </a:lnSpc>
              <a:buNone/>
            </a:pPr>
            <a:endParaRPr lang="en-US" sz="1600" b="1" dirty="0">
              <a:effectLst/>
              <a:latin typeface="Arial" panose="020B0604020202020204" pitchFamily="34" charset="0"/>
              <a:cs typeface="Arial" panose="020B0604020202020204" pitchFamily="34" charset="0"/>
            </a:endParaRPr>
          </a:p>
          <a:p>
            <a:pPr marL="0" indent="0">
              <a:lnSpc>
                <a:spcPct val="90000"/>
              </a:lnSpc>
              <a:buNone/>
            </a:pPr>
            <a:r>
              <a:rPr lang="en-US" sz="1600" b="1" dirty="0">
                <a:effectLst/>
                <a:latin typeface="Arial" panose="020B0604020202020204" pitchFamily="34" charset="0"/>
                <a:cs typeface="Arial" panose="020B0604020202020204" pitchFamily="34" charset="0"/>
              </a:rPr>
              <a:t>The </a:t>
            </a:r>
            <a:r>
              <a:rPr lang="en-US" sz="1600" b="1" dirty="0">
                <a:effectLst/>
                <a:highlight>
                  <a:srgbClr val="FFFF00"/>
                </a:highlight>
                <a:latin typeface="Arial" panose="020B0604020202020204" pitchFamily="34" charset="0"/>
                <a:cs typeface="Arial" panose="020B0604020202020204" pitchFamily="34" charset="0"/>
              </a:rPr>
              <a:t>IRB shall approve a written summary </a:t>
            </a:r>
            <a:r>
              <a:rPr lang="en-US" sz="1600" b="1" dirty="0">
                <a:effectLst/>
                <a:latin typeface="Arial" panose="020B0604020202020204" pitchFamily="34" charset="0"/>
                <a:cs typeface="Arial" panose="020B0604020202020204" pitchFamily="34" charset="0"/>
              </a:rPr>
              <a:t>of what is to be said to the subject or the legally authorized representative. When this method is used, there shall be a witness to the oral presentation. </a:t>
            </a:r>
          </a:p>
          <a:p>
            <a:pPr>
              <a:lnSpc>
                <a:spcPct val="90000"/>
              </a:lnSpc>
              <a:buFont typeface="Wingdings" panose="05000000000000000000" pitchFamily="2" charset="2"/>
              <a:buChar char="q"/>
            </a:pPr>
            <a:r>
              <a:rPr lang="en-US" sz="1600" b="1" dirty="0">
                <a:effectLst/>
                <a:latin typeface="Arial" panose="020B0604020202020204" pitchFamily="34" charset="0"/>
                <a:cs typeface="Arial" panose="020B0604020202020204" pitchFamily="34" charset="0"/>
              </a:rPr>
              <a:t>Only the short form itself is to be signed by the subject or the subject's legally authorized representative. </a:t>
            </a:r>
          </a:p>
          <a:p>
            <a:pPr>
              <a:lnSpc>
                <a:spcPct val="90000"/>
              </a:lnSpc>
              <a:buFont typeface="Wingdings" panose="05000000000000000000" pitchFamily="2" charset="2"/>
              <a:buChar char="q"/>
            </a:pPr>
            <a:r>
              <a:rPr lang="en-US" sz="1600" b="1" dirty="0">
                <a:effectLst/>
                <a:latin typeface="Arial" panose="020B0604020202020204" pitchFamily="34" charset="0"/>
                <a:cs typeface="Arial" panose="020B0604020202020204" pitchFamily="34" charset="0"/>
              </a:rPr>
              <a:t>However, the witness shall sign both the short form and a copy of the summary.</a:t>
            </a:r>
          </a:p>
          <a:p>
            <a:pPr>
              <a:lnSpc>
                <a:spcPct val="90000"/>
              </a:lnSpc>
              <a:buFont typeface="Wingdings" panose="05000000000000000000" pitchFamily="2" charset="2"/>
              <a:buChar char="q"/>
            </a:pPr>
            <a:r>
              <a:rPr lang="en-US" sz="1600" b="1" dirty="0">
                <a:latin typeface="Arial" panose="020B0604020202020204" pitchFamily="34" charset="0"/>
                <a:cs typeface="Arial" panose="020B0604020202020204" pitchFamily="34" charset="0"/>
              </a:rPr>
              <a:t>T</a:t>
            </a:r>
            <a:r>
              <a:rPr lang="en-US" sz="1600" b="1" dirty="0">
                <a:effectLst/>
                <a:latin typeface="Arial" panose="020B0604020202020204" pitchFamily="34" charset="0"/>
                <a:cs typeface="Arial" panose="020B0604020202020204" pitchFamily="34" charset="0"/>
              </a:rPr>
              <a:t>he person actually obtaining consent shall sign a copy of the summary. </a:t>
            </a:r>
          </a:p>
          <a:p>
            <a:pPr>
              <a:lnSpc>
                <a:spcPct val="90000"/>
              </a:lnSpc>
              <a:buFont typeface="Wingdings" panose="05000000000000000000" pitchFamily="2" charset="2"/>
              <a:buChar char="q"/>
            </a:pPr>
            <a:r>
              <a:rPr lang="en-US" sz="1600" b="1" dirty="0">
                <a:effectLst/>
                <a:latin typeface="Arial" panose="020B0604020202020204" pitchFamily="34" charset="0"/>
                <a:cs typeface="Arial" panose="020B0604020202020204" pitchFamily="34" charset="0"/>
              </a:rPr>
              <a:t>A copy of the summary shall be given to the subject or the subject’s legally authorized representative, in addition to a copy of the short form.</a:t>
            </a:r>
            <a:endParaRPr lang="en-US" sz="1600"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16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80AB-03B2-4450-9A82-B3032187CDB5}"/>
              </a:ext>
            </a:extLst>
          </p:cNvPr>
          <p:cNvSpPr>
            <a:spLocks noGrp="1"/>
          </p:cNvSpPr>
          <p:nvPr>
            <p:ph type="title"/>
          </p:nvPr>
        </p:nvSpPr>
        <p:spPr>
          <a:xfrm>
            <a:off x="404065" y="366935"/>
            <a:ext cx="8596668" cy="591670"/>
          </a:xfrm>
        </p:spPr>
        <p:txBody>
          <a:bodyPr>
            <a:normAutofit fontScale="90000"/>
          </a:bodyPr>
          <a:lstStyle/>
          <a:p>
            <a:r>
              <a:rPr lang="en-US" b="1" dirty="0">
                <a:latin typeface="Arial" panose="020B0604020202020204" pitchFamily="34" charset="0"/>
                <a:cs typeface="Arial" panose="020B0604020202020204" pitchFamily="34" charset="0"/>
              </a:rPr>
              <a:t>Short Form Example</a:t>
            </a:r>
          </a:p>
        </p:txBody>
      </p:sp>
      <p:sp>
        <p:nvSpPr>
          <p:cNvPr id="5" name="Content Placeholder 4">
            <a:extLst>
              <a:ext uri="{FF2B5EF4-FFF2-40B4-BE49-F238E27FC236}">
                <a16:creationId xmlns:a16="http://schemas.microsoft.com/office/drawing/2014/main" id="{07337D1B-64D9-47C6-9A79-0241802AB1E4}"/>
              </a:ext>
            </a:extLst>
          </p:cNvPr>
          <p:cNvSpPr>
            <a:spLocks noGrp="1"/>
          </p:cNvSpPr>
          <p:nvPr>
            <p:ph idx="1"/>
          </p:nvPr>
        </p:nvSpPr>
        <p:spPr>
          <a:xfrm>
            <a:off x="404065" y="1310625"/>
            <a:ext cx="9345706" cy="5853102"/>
          </a:xfrm>
        </p:spPr>
        <p:txBody>
          <a:bodyPr>
            <a:noAutofit/>
          </a:bodyPr>
          <a:lstStyle/>
          <a:p>
            <a:pPr algn="l"/>
            <a:r>
              <a:rPr lang="en-US" sz="1200" b="1" dirty="0">
                <a:solidFill>
                  <a:srgbClr val="000000"/>
                </a:solidFill>
                <a:effectLst/>
                <a:latin typeface="Arial" panose="020B0604020202020204" pitchFamily="34" charset="0"/>
                <a:cs typeface="Arial" panose="020B0604020202020204" pitchFamily="34" charset="0"/>
              </a:rPr>
              <a:t>You are being asked to participate in a research study.</a:t>
            </a:r>
          </a:p>
          <a:p>
            <a:pPr algn="l"/>
            <a:r>
              <a:rPr lang="en-US" sz="1200" b="1" dirty="0">
                <a:solidFill>
                  <a:srgbClr val="000000"/>
                </a:solidFill>
                <a:effectLst/>
                <a:latin typeface="Arial" panose="020B0604020202020204" pitchFamily="34" charset="0"/>
                <a:cs typeface="Arial" panose="020B0604020202020204" pitchFamily="34" charset="0"/>
              </a:rPr>
              <a:t>Before you agree, the investigator must tell you about (i) the purposes, procedures, and duration of the research; (ii) any procedures which are experimental; (iii) any reasonably foreseeable risks, discomforts, and benefits of the research; (iv) any potentially beneficial alternative procedures or treatments; and (v) how confidentiality will be maintained.</a:t>
            </a:r>
          </a:p>
          <a:p>
            <a:pPr algn="l"/>
            <a:r>
              <a:rPr lang="en-US" sz="1200" b="1" dirty="0">
                <a:solidFill>
                  <a:srgbClr val="000000"/>
                </a:solidFill>
                <a:effectLst/>
                <a:latin typeface="Arial" panose="020B0604020202020204" pitchFamily="34" charset="0"/>
                <a:cs typeface="Arial" panose="020B0604020202020204" pitchFamily="34" charset="0"/>
              </a:rPr>
              <a:t>Where applicable, the investigator must also tell you about (i) any available compensation or medical treatment if injury occurs; (ii) the possibility of unforeseeable risks; (iii) circumstances when the investigator may halt your participation; (iv) any added costs to you; (v) what happens if you decide to stop participating; (vi) when you will be told about new findings which may affect your willingness to participate; and (vii) how many people will be in the study.</a:t>
            </a:r>
          </a:p>
          <a:p>
            <a:pPr algn="l"/>
            <a:r>
              <a:rPr lang="en-US" sz="1200" b="1" dirty="0">
                <a:solidFill>
                  <a:srgbClr val="000000"/>
                </a:solidFill>
                <a:effectLst/>
                <a:latin typeface="Arial" panose="020B0604020202020204" pitchFamily="34" charset="0"/>
                <a:cs typeface="Arial" panose="020B0604020202020204" pitchFamily="34" charset="0"/>
              </a:rPr>
              <a:t>If you agree to participate, you must be given a signed copy of this document and a written summary of the research.</a:t>
            </a:r>
          </a:p>
          <a:p>
            <a:pPr algn="l"/>
            <a:r>
              <a:rPr lang="en-US" sz="1200" b="1" dirty="0">
                <a:solidFill>
                  <a:srgbClr val="000000"/>
                </a:solidFill>
                <a:effectLst/>
                <a:latin typeface="Arial" panose="020B0604020202020204" pitchFamily="34" charset="0"/>
                <a:cs typeface="Arial" panose="020B0604020202020204" pitchFamily="34" charset="0"/>
              </a:rPr>
              <a:t>You may contact (name) at (phone number) any time you have questions about the research.</a:t>
            </a:r>
          </a:p>
          <a:p>
            <a:pPr algn="l"/>
            <a:r>
              <a:rPr lang="en-US" sz="1200" b="1" dirty="0">
                <a:solidFill>
                  <a:srgbClr val="000000"/>
                </a:solidFill>
                <a:effectLst/>
                <a:latin typeface="Arial" panose="020B0604020202020204" pitchFamily="34" charset="0"/>
                <a:cs typeface="Arial" panose="020B0604020202020204" pitchFamily="34" charset="0"/>
              </a:rPr>
              <a:t>You may contact (name) at (phone number) if you have questions about your rights as a research subject or what to do if you are injured.</a:t>
            </a:r>
          </a:p>
          <a:p>
            <a:pPr algn="l"/>
            <a:r>
              <a:rPr lang="en-US" sz="1200" b="1" dirty="0">
                <a:solidFill>
                  <a:srgbClr val="000000"/>
                </a:solidFill>
                <a:effectLst/>
                <a:latin typeface="Arial" panose="020B0604020202020204" pitchFamily="34" charset="0"/>
                <a:cs typeface="Arial" panose="020B0604020202020204" pitchFamily="34" charset="0"/>
              </a:rPr>
              <a:t>Your participation in this research is voluntary, and you will not be penalized or lose benefits if you refuse to participate or decide to stop.</a:t>
            </a:r>
          </a:p>
          <a:p>
            <a:pPr algn="l"/>
            <a:r>
              <a:rPr lang="en-US" sz="1200" b="1" dirty="0">
                <a:solidFill>
                  <a:srgbClr val="000000"/>
                </a:solidFill>
                <a:effectLst/>
                <a:latin typeface="Arial" panose="020B0604020202020204" pitchFamily="34" charset="0"/>
                <a:cs typeface="Arial" panose="020B0604020202020204" pitchFamily="34" charset="0"/>
              </a:rPr>
              <a:t>Signing this document means that the research study, including the above information, has been described to you orally, and that you voluntarily agree to participate.</a:t>
            </a:r>
          </a:p>
          <a:p>
            <a:pPr algn="l"/>
            <a:r>
              <a:rPr lang="en-US" sz="1200" b="1" dirty="0">
                <a:solidFill>
                  <a:srgbClr val="000000"/>
                </a:solidFill>
                <a:effectLst/>
                <a:latin typeface="Arial" panose="020B0604020202020204" pitchFamily="34" charset="0"/>
                <a:cs typeface="Arial" panose="020B0604020202020204" pitchFamily="34" charset="0"/>
              </a:rPr>
              <a:t>Signature of participant ___________</a:t>
            </a:r>
            <a:br>
              <a:rPr lang="en-US" sz="1200" b="1" dirty="0">
                <a:solidFill>
                  <a:srgbClr val="000000"/>
                </a:solidFill>
                <a:effectLst/>
                <a:latin typeface="Arial" panose="020B0604020202020204" pitchFamily="34" charset="0"/>
                <a:cs typeface="Arial" panose="020B0604020202020204" pitchFamily="34" charset="0"/>
              </a:rPr>
            </a:br>
            <a:r>
              <a:rPr lang="en-US" sz="1200" b="1" dirty="0">
                <a:solidFill>
                  <a:srgbClr val="000000"/>
                </a:solidFill>
                <a:effectLst/>
                <a:latin typeface="Arial" panose="020B0604020202020204" pitchFamily="34" charset="0"/>
                <a:cs typeface="Arial" panose="020B0604020202020204" pitchFamily="34" charset="0"/>
              </a:rPr>
              <a:t>date___________</a:t>
            </a:r>
          </a:p>
          <a:p>
            <a:pPr algn="l"/>
            <a:r>
              <a:rPr lang="en-US" sz="1200" b="1" dirty="0">
                <a:solidFill>
                  <a:srgbClr val="000000"/>
                </a:solidFill>
                <a:effectLst/>
                <a:latin typeface="Arial" panose="020B0604020202020204" pitchFamily="34" charset="0"/>
                <a:cs typeface="Arial" panose="020B0604020202020204" pitchFamily="34" charset="0"/>
              </a:rPr>
              <a:t>Signature of witness ___________</a:t>
            </a:r>
            <a:br>
              <a:rPr lang="en-US" sz="1200" b="1" dirty="0">
                <a:solidFill>
                  <a:srgbClr val="000000"/>
                </a:solidFill>
                <a:effectLst/>
                <a:latin typeface="Arial" panose="020B0604020202020204" pitchFamily="34" charset="0"/>
                <a:cs typeface="Arial" panose="020B0604020202020204" pitchFamily="34" charset="0"/>
              </a:rPr>
            </a:br>
            <a:r>
              <a:rPr lang="en-US" sz="1200" b="1" dirty="0">
                <a:solidFill>
                  <a:srgbClr val="000000"/>
                </a:solidFill>
                <a:effectLst/>
                <a:latin typeface="Arial" panose="020B0604020202020204" pitchFamily="34" charset="0"/>
                <a:cs typeface="Arial" panose="020B0604020202020204" pitchFamily="34" charset="0"/>
              </a:rPr>
              <a:t>date___________</a:t>
            </a:r>
          </a:p>
          <a:p>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3537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3732D-8F40-4DFD-B3E2-395F058E0151}">
  <ds:schemaRefs>
    <ds:schemaRef ds:uri="http://schemas.microsoft.com/sharepoint/v3/contenttype/forms"/>
  </ds:schemaRefs>
</ds:datastoreItem>
</file>

<file path=customXml/itemProps2.xml><?xml version="1.0" encoding="utf-8"?>
<ds:datastoreItem xmlns:ds="http://schemas.openxmlformats.org/officeDocument/2006/customXml" ds:itemID="{9ED9B5AC-D38F-4024-ADED-8DFB163F2657}">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customXml/itemProps3.xml><?xml version="1.0" encoding="utf-8"?>
<ds:datastoreItem xmlns:ds="http://schemas.openxmlformats.org/officeDocument/2006/customXml" ds:itemID="{0645C9BF-3D46-44F0-BE4C-8C75C1055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1621</TotalTime>
  <Words>7425</Words>
  <Application>Microsoft Office PowerPoint</Application>
  <PresentationFormat>Widescreen</PresentationFormat>
  <Paragraphs>472</Paragraphs>
  <Slides>64</Slides>
  <Notes>44</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Facet</vt:lpstr>
      <vt:lpstr>Facet</vt:lpstr>
      <vt:lpstr>Facet</vt:lpstr>
      <vt:lpstr>CERTIFICATION EXAM PREPARATION COURSE</vt:lpstr>
      <vt:lpstr>A quick review of last session</vt:lpstr>
      <vt:lpstr>The Nine Essential Elements of the ICF </vt:lpstr>
      <vt:lpstr>Additional Elements of Informed Consent</vt:lpstr>
      <vt:lpstr>Under what conditions can an IRB grant a waiver or alteration of the consent process under 45 CFR 46? </vt:lpstr>
      <vt:lpstr>Under what conditions can an IRB grant a waiver or alteration of the consent process under 21 CFR 50?</vt:lpstr>
      <vt:lpstr>Short Forms</vt:lpstr>
      <vt:lpstr>Short Form Procedure</vt:lpstr>
      <vt:lpstr>Short Form Example</vt:lpstr>
      <vt:lpstr>Short Form Procedure</vt:lpstr>
      <vt:lpstr>Assent</vt:lpstr>
      <vt:lpstr>For Children Who Have Not Reached Legal Age</vt:lpstr>
      <vt:lpstr>For Children Who Have Not Reached Legal Age</vt:lpstr>
      <vt:lpstr>For Children Who Have Not Reached Legal Age</vt:lpstr>
      <vt:lpstr>Guardian</vt:lpstr>
      <vt:lpstr>Cognitively Impaired Adults</vt:lpstr>
      <vt:lpstr>Legally Authorized Representative</vt:lpstr>
      <vt:lpstr>45 CFR 46 (OHRP)</vt:lpstr>
      <vt:lpstr>PowerPoint Presentation</vt:lpstr>
      <vt:lpstr>PowerPoint Presentation</vt:lpstr>
      <vt:lpstr>45 CFR 46 Subpart B Research involving pregnant women or fetuses</vt:lpstr>
      <vt:lpstr>45 CFR 46 Subpart B Research involving pregnant women or fetuses</vt:lpstr>
      <vt:lpstr>45 CFR 46 Subpart B Research involving pregnant women or fetuses</vt:lpstr>
      <vt:lpstr>45 CFR 46 Subpart B Research involving pregnant women or fetuses</vt:lpstr>
      <vt:lpstr>Research involving neonates</vt:lpstr>
      <vt:lpstr>Definitions</vt:lpstr>
      <vt:lpstr>45 CFR 46 Subpart B Research involving neonates</vt:lpstr>
      <vt:lpstr>45 CFR 46 Subpart B Research involving neonates of uncertain viability</vt:lpstr>
      <vt:lpstr>45 CFR 46 Subpart B Research involving neonates of uncertain viability</vt:lpstr>
      <vt:lpstr>45 CFR 46 Subpart B Research involving neonates of uncertain viability</vt:lpstr>
      <vt:lpstr> Research involving, after delivery, the placenta, the dead fetus or fetal material </vt:lpstr>
      <vt:lpstr>Consent for 45 CFR 46 Subpart B Research not otherwise approvable which presents an opportunity to understand, prevent, or alleviate a serious problem affecting the health or welfare of pregnant women, fetuses, or neonates.</vt:lpstr>
      <vt:lpstr>PowerPoint Presentation</vt:lpstr>
      <vt:lpstr>45 CFR 46 Subpart C: Additional duties of the Institutional Review Boards where prisoners are involved</vt:lpstr>
      <vt:lpstr>45 CFR 46 Subpart C:  Additional duties of the Institutional Review Boards where prisoners are involved</vt:lpstr>
      <vt:lpstr>45 CFR 46 Subpart C:  Additional duties of the Institutional Review Boards where prisoners are involved</vt:lpstr>
      <vt:lpstr>PowerPoint Presentation</vt:lpstr>
      <vt:lpstr>45 CFR 46 and 21 CDR 50 Subpart D:  Additional Protections for Children Involved as Subjects in Research</vt:lpstr>
      <vt:lpstr>Minimal Risk 45 CFR 46  21 CFR 50</vt:lpstr>
      <vt:lpstr>Assent  </vt:lpstr>
      <vt:lpstr>45 CFR 46 and 21 CFR 50 Subpart D Additional Protections for Children Involved as Subjects in Research</vt:lpstr>
      <vt:lpstr>45 CFR 46 and 21 CFR 50 Subpart D Additional Protections for Children Involved as Subjects in Research</vt:lpstr>
      <vt:lpstr>Summary of Special Protections for Children in Research</vt:lpstr>
      <vt:lpstr>45 CFR 46.409 and  21 CFR 50.56 Wards </vt:lpstr>
      <vt:lpstr>45 CFR 46.409  and 21 CFR 50.56 Wards  </vt:lpstr>
      <vt:lpstr>45 CFR 46.409 and  21 CFR 50.56 Wards  </vt:lpstr>
      <vt:lpstr>Test your knowledge</vt:lpstr>
      <vt:lpstr>Federal regulations governing informed consent are outlined in the: </vt:lpstr>
      <vt:lpstr>Federal regulations governing informed consent are outlined in the: </vt:lpstr>
      <vt:lpstr>When including certain populations in research, the IRB may request that the investigator provide additional protections for subjects that may present competency issues. Competence refers to a person’s: </vt:lpstr>
      <vt:lpstr>When including certain populations in research, the IRB may request that the investigator provide additional protections for subjects that may present competency issues. Competence refers to a person’s: </vt:lpstr>
      <vt:lpstr>The date of the subject or the subject’s legally authorized representative signature on the consent document</vt:lpstr>
      <vt:lpstr>The date of the subject or the subject’s legally authorized representative signature on the consent document</vt:lpstr>
      <vt:lpstr>Who determines whether the child (or children) to be involved in a research study is (are) capable of giving assent to participate? </vt:lpstr>
      <vt:lpstr>Who determines whether the child (or children) to be involved in a research study is (are) capable of giving assent to participate? </vt:lpstr>
      <vt:lpstr>What concepts form the basis for the “special protection” of children?</vt:lpstr>
      <vt:lpstr>What concepts form the basis for the “special protection” of children?</vt:lpstr>
      <vt:lpstr>The FDA considers advertising for study subjects to be </vt:lpstr>
      <vt:lpstr>The FDA considers advertising for study subjects to be </vt:lpstr>
      <vt:lpstr>The signature of a witness of the standard informed consent document: </vt:lpstr>
      <vt:lpstr>The signature of a witness of the standard informed consent document: </vt:lpstr>
      <vt:lpstr>In a situation where assent of the child is required by the IRB, but the investigator determines with medical advice from the child’s physician that the child is cognitively unable to provide assent, the investigator may waive assent.</vt:lpstr>
      <vt:lpstr>In a situation where assent of the child is required by the IRB, but the investigator determines with medical advice from the child’s physician that the child is cognitively unable to provide assent, the investigator may waive assent.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Margaret M</dc:creator>
  <cp:lastModifiedBy>Dean, Amber D</cp:lastModifiedBy>
  <cp:revision>10</cp:revision>
  <dcterms:created xsi:type="dcterms:W3CDTF">2022-02-10T19:58:02Z</dcterms:created>
  <dcterms:modified xsi:type="dcterms:W3CDTF">2024-08-20T14:37:56Z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