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3.xml" ContentType="application/inkml+xml"/>
  <Override PartName="/ppt/ink/ink4.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5.xml" ContentType="application/inkml+xml"/>
  <Override PartName="/ppt/notesSlides/notesSlide29.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30.xml" ContentType="application/vnd.openxmlformats-officedocument.presentationml.notesSlide+xml"/>
  <Override PartName="/ppt/ink/ink11.xml" ContentType="application/inkml+xml"/>
  <Override PartName="/ppt/notesSlides/notesSlide31.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ink/ink18.xml" ContentType="application/inkml+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ink/ink19.xml" ContentType="application/inkml+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ink/ink20.xml" ContentType="application/inkml+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ink/ink21.xml" ContentType="application/inkml+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ink/ink22.xml" ContentType="application/inkml+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ink/ink23.xml" ContentType="application/inkml+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6"/>
  </p:notesMasterIdLst>
  <p:sldIdLst>
    <p:sldId id="443" r:id="rId5"/>
    <p:sldId id="352" r:id="rId6"/>
    <p:sldId id="380" r:id="rId7"/>
    <p:sldId id="400" r:id="rId8"/>
    <p:sldId id="381" r:id="rId9"/>
    <p:sldId id="401" r:id="rId10"/>
    <p:sldId id="354" r:id="rId11"/>
    <p:sldId id="405" r:id="rId12"/>
    <p:sldId id="406" r:id="rId13"/>
    <p:sldId id="407" r:id="rId14"/>
    <p:sldId id="408" r:id="rId15"/>
    <p:sldId id="427" r:id="rId16"/>
    <p:sldId id="356" r:id="rId17"/>
    <p:sldId id="402" r:id="rId18"/>
    <p:sldId id="382" r:id="rId19"/>
    <p:sldId id="359" r:id="rId20"/>
    <p:sldId id="357" r:id="rId21"/>
    <p:sldId id="429" r:id="rId22"/>
    <p:sldId id="428" r:id="rId23"/>
    <p:sldId id="403" r:id="rId24"/>
    <p:sldId id="430" r:id="rId25"/>
    <p:sldId id="358" r:id="rId26"/>
    <p:sldId id="409" r:id="rId27"/>
    <p:sldId id="353" r:id="rId28"/>
    <p:sldId id="319" r:id="rId29"/>
    <p:sldId id="361" r:id="rId30"/>
    <p:sldId id="362" r:id="rId31"/>
    <p:sldId id="441" r:id="rId32"/>
    <p:sldId id="363" r:id="rId33"/>
    <p:sldId id="364" r:id="rId34"/>
    <p:sldId id="397" r:id="rId35"/>
    <p:sldId id="399" r:id="rId36"/>
    <p:sldId id="442" r:id="rId37"/>
    <p:sldId id="374" r:id="rId38"/>
    <p:sldId id="367" r:id="rId39"/>
    <p:sldId id="368" r:id="rId40"/>
    <p:sldId id="369" r:id="rId41"/>
    <p:sldId id="370" r:id="rId42"/>
    <p:sldId id="431" r:id="rId43"/>
    <p:sldId id="371" r:id="rId44"/>
    <p:sldId id="372" r:id="rId45"/>
    <p:sldId id="432" r:id="rId46"/>
    <p:sldId id="373" r:id="rId47"/>
    <p:sldId id="433" r:id="rId48"/>
    <p:sldId id="377" r:id="rId49"/>
    <p:sldId id="434" r:id="rId50"/>
    <p:sldId id="376" r:id="rId51"/>
    <p:sldId id="435" r:id="rId52"/>
    <p:sldId id="395" r:id="rId53"/>
    <p:sldId id="378" r:id="rId54"/>
    <p:sldId id="436" r:id="rId55"/>
    <p:sldId id="411" r:id="rId56"/>
    <p:sldId id="437" r:id="rId57"/>
    <p:sldId id="412" r:id="rId58"/>
    <p:sldId id="383" r:id="rId59"/>
    <p:sldId id="390" r:id="rId60"/>
    <p:sldId id="388" r:id="rId61"/>
    <p:sldId id="387" r:id="rId62"/>
    <p:sldId id="391" r:id="rId63"/>
    <p:sldId id="392" r:id="rId64"/>
    <p:sldId id="393" r:id="rId65"/>
    <p:sldId id="394" r:id="rId66"/>
    <p:sldId id="396" r:id="rId67"/>
    <p:sldId id="418" r:id="rId68"/>
    <p:sldId id="421" r:id="rId69"/>
    <p:sldId id="419" r:id="rId70"/>
    <p:sldId id="422" r:id="rId71"/>
    <p:sldId id="423" r:id="rId72"/>
    <p:sldId id="439" r:id="rId73"/>
    <p:sldId id="424" r:id="rId74"/>
    <p:sldId id="330" r:id="rId7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E2E4C-02CA-F01A-7245-BF0BD080C4B1}" v="19" dt="2024-08-20T14:36:14.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guson, Lee" userId="S::lfergu12@uthsc.edu::9d1fb0ab-5f3d-4f85-ac2c-07b5678237b0" providerId="AD" clId="Web-{351E2E4C-02CA-F01A-7245-BF0BD080C4B1}"/>
    <pc:docChg chg="addSld delSld modSld">
      <pc:chgData name="Ferguson, Lee" userId="S::lfergu12@uthsc.edu::9d1fb0ab-5f3d-4f85-ac2c-07b5678237b0" providerId="AD" clId="Web-{351E2E4C-02CA-F01A-7245-BF0BD080C4B1}" dt="2024-08-20T14:36:13.447" v="17"/>
      <pc:docMkLst>
        <pc:docMk/>
      </pc:docMkLst>
      <pc:sldChg chg="del">
        <pc:chgData name="Ferguson, Lee" userId="S::lfergu12@uthsc.edu::9d1fb0ab-5f3d-4f85-ac2c-07b5678237b0" providerId="AD" clId="Web-{351E2E4C-02CA-F01A-7245-BF0BD080C4B1}" dt="2024-08-20T14:36:13.447" v="17"/>
        <pc:sldMkLst>
          <pc:docMk/>
          <pc:sldMk cId="1268142030" sldId="265"/>
        </pc:sldMkLst>
      </pc:sldChg>
      <pc:sldChg chg="modSp new">
        <pc:chgData name="Ferguson, Lee" userId="S::lfergu12@uthsc.edu::9d1fb0ab-5f3d-4f85-ac2c-07b5678237b0" providerId="AD" clId="Web-{351E2E4C-02CA-F01A-7245-BF0BD080C4B1}" dt="2024-08-20T14:36:12.150" v="16" actId="20577"/>
        <pc:sldMkLst>
          <pc:docMk/>
          <pc:sldMk cId="3709619784" sldId="443"/>
        </pc:sldMkLst>
        <pc:spChg chg="mod">
          <ac:chgData name="Ferguson, Lee" userId="S::lfergu12@uthsc.edu::9d1fb0ab-5f3d-4f85-ac2c-07b5678237b0" providerId="AD" clId="Web-{351E2E4C-02CA-F01A-7245-BF0BD080C4B1}" dt="2024-08-20T14:35:44.494" v="2" actId="20577"/>
          <ac:spMkLst>
            <pc:docMk/>
            <pc:sldMk cId="3709619784" sldId="443"/>
            <ac:spMk id="2" creationId="{6D8CEBEC-88CC-5933-EF78-A9BEF1385AD7}"/>
          </ac:spMkLst>
        </pc:spChg>
        <pc:spChg chg="mod">
          <ac:chgData name="Ferguson, Lee" userId="S::lfergu12@uthsc.edu::9d1fb0ab-5f3d-4f85-ac2c-07b5678237b0" providerId="AD" clId="Web-{351E2E4C-02CA-F01A-7245-BF0BD080C4B1}" dt="2024-08-20T14:36:12.150" v="16" actId="20577"/>
          <ac:spMkLst>
            <pc:docMk/>
            <pc:sldMk cId="3709619784" sldId="443"/>
            <ac:spMk id="3" creationId="{3653C0BA-6399-7ABB-1A74-72BBFC31A346}"/>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6D792FD-36A0-450D-9ED3-DED102D3C03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6862B8B-63A1-47B3-89A0-4D536CB565DB}">
      <dgm:prSet/>
      <dgm:spPr/>
      <dgm:t>
        <a:bodyPr/>
        <a:lstStyle/>
        <a:p>
          <a:r>
            <a:rPr lang="en-US" b="1" i="0" dirty="0">
              <a:latin typeface="Arial" panose="020B0604020202020204" pitchFamily="34" charset="0"/>
              <a:cs typeface="Arial" panose="020B0604020202020204" pitchFamily="34" charset="0"/>
            </a:rPr>
            <a:t>A subject falls while in your clinic</a:t>
          </a:r>
        </a:p>
      </dgm:t>
    </dgm:pt>
    <dgm:pt modelId="{054CABC8-65EA-4EF6-9150-443A014FE5F2}" type="parTrans" cxnId="{29C3906B-61C7-4E40-A561-68AA9DC6CFCC}">
      <dgm:prSet/>
      <dgm:spPr/>
      <dgm:t>
        <a:bodyPr/>
        <a:lstStyle/>
        <a:p>
          <a:endParaRPr lang="en-US"/>
        </a:p>
      </dgm:t>
    </dgm:pt>
    <dgm:pt modelId="{FB102DC5-C21B-4918-BD21-A4CF8296A785}" type="sibTrans" cxnId="{29C3906B-61C7-4E40-A561-68AA9DC6CFCC}">
      <dgm:prSet/>
      <dgm:spPr/>
      <dgm:t>
        <a:bodyPr/>
        <a:lstStyle/>
        <a:p>
          <a:endParaRPr lang="en-US"/>
        </a:p>
      </dgm:t>
    </dgm:pt>
    <dgm:pt modelId="{463FA6C2-72DD-4683-89A6-D46A7C63FE53}">
      <dgm:prSet/>
      <dgm:spPr/>
      <dgm:t>
        <a:bodyPr/>
        <a:lstStyle/>
        <a:p>
          <a:r>
            <a:rPr lang="en-US" b="1" i="0" dirty="0">
              <a:latin typeface="Arial" panose="020B0604020202020204" pitchFamily="34" charset="0"/>
              <a:cs typeface="Arial" panose="020B0604020202020204" pitchFamily="34" charset="0"/>
            </a:rPr>
            <a:t>Breach of privacy or confidentiality</a:t>
          </a:r>
        </a:p>
      </dgm:t>
    </dgm:pt>
    <dgm:pt modelId="{3D26F02D-B5BA-4EFF-BAAA-4CE33A5248B1}" type="parTrans" cxnId="{6882D352-EE77-4593-8B38-CD9ACE44131B}">
      <dgm:prSet/>
      <dgm:spPr/>
      <dgm:t>
        <a:bodyPr/>
        <a:lstStyle/>
        <a:p>
          <a:endParaRPr lang="en-US"/>
        </a:p>
      </dgm:t>
    </dgm:pt>
    <dgm:pt modelId="{85519CED-01CB-4BDE-A430-411BE006D101}" type="sibTrans" cxnId="{6882D352-EE77-4593-8B38-CD9ACE44131B}">
      <dgm:prSet/>
      <dgm:spPr/>
      <dgm:t>
        <a:bodyPr/>
        <a:lstStyle/>
        <a:p>
          <a:endParaRPr lang="en-US"/>
        </a:p>
      </dgm:t>
    </dgm:pt>
    <dgm:pt modelId="{1038F7ED-6C30-4228-949B-EA2991DD0C9A}">
      <dgm:prSet/>
      <dgm:spPr/>
      <dgm:t>
        <a:bodyPr/>
        <a:lstStyle/>
        <a:p>
          <a:r>
            <a:rPr lang="en-US" b="1" i="0" dirty="0">
              <a:latin typeface="Arial" panose="020B0604020202020204" pitchFamily="34" charset="0"/>
              <a:cs typeface="Arial" panose="020B0604020202020204" pitchFamily="34" charset="0"/>
            </a:rPr>
            <a:t>Loss of specified temperature of an investigational product</a:t>
          </a:r>
        </a:p>
      </dgm:t>
    </dgm:pt>
    <dgm:pt modelId="{A0298CCC-6B5E-4D5A-9FF9-E3E7359FD472}" type="parTrans" cxnId="{FC5BE7DA-D063-42B2-B056-BBF7E18AD9B3}">
      <dgm:prSet/>
      <dgm:spPr/>
      <dgm:t>
        <a:bodyPr/>
        <a:lstStyle/>
        <a:p>
          <a:endParaRPr lang="en-US"/>
        </a:p>
      </dgm:t>
    </dgm:pt>
    <dgm:pt modelId="{B55D0F1C-76BE-451B-A11A-68D028040D50}" type="sibTrans" cxnId="{FC5BE7DA-D063-42B2-B056-BBF7E18AD9B3}">
      <dgm:prSet/>
      <dgm:spPr/>
      <dgm:t>
        <a:bodyPr/>
        <a:lstStyle/>
        <a:p>
          <a:endParaRPr lang="en-US"/>
        </a:p>
      </dgm:t>
    </dgm:pt>
    <dgm:pt modelId="{9097297C-9167-4625-8778-BED0C3384D4C}">
      <dgm:prSet/>
      <dgm:spPr/>
      <dgm:t>
        <a:bodyPr/>
        <a:lstStyle/>
        <a:p>
          <a:r>
            <a:rPr lang="en-US" b="1" i="0">
              <a:latin typeface="Arial" panose="020B0604020202020204" pitchFamily="34" charset="0"/>
              <a:cs typeface="Arial" panose="020B0604020202020204" pitchFamily="34" charset="0"/>
            </a:rPr>
            <a:t>Lab or medication errors that could involve risk to a subject</a:t>
          </a:r>
        </a:p>
      </dgm:t>
    </dgm:pt>
    <dgm:pt modelId="{0A397C65-732F-4ABB-80B4-4CED648EBF8C}" type="parTrans" cxnId="{57D9EDAA-6EE0-40B0-855A-06FC51732452}">
      <dgm:prSet/>
      <dgm:spPr/>
      <dgm:t>
        <a:bodyPr/>
        <a:lstStyle/>
        <a:p>
          <a:endParaRPr lang="en-US"/>
        </a:p>
      </dgm:t>
    </dgm:pt>
    <dgm:pt modelId="{820342DA-8EC1-47F2-B1A0-B4A66D13792E}" type="sibTrans" cxnId="{57D9EDAA-6EE0-40B0-855A-06FC51732452}">
      <dgm:prSet/>
      <dgm:spPr/>
      <dgm:t>
        <a:bodyPr/>
        <a:lstStyle/>
        <a:p>
          <a:endParaRPr lang="en-US"/>
        </a:p>
      </dgm:t>
    </dgm:pt>
    <dgm:pt modelId="{B4964993-AEB3-42E2-82BC-EC938155A929}">
      <dgm:prSet/>
      <dgm:spPr/>
      <dgm:t>
        <a:bodyPr/>
        <a:lstStyle/>
        <a:p>
          <a:r>
            <a:rPr lang="en-US" b="1" i="0" dirty="0">
              <a:latin typeface="Arial" panose="020B0604020202020204" pitchFamily="34" charset="0"/>
              <a:cs typeface="Arial" panose="020B0604020202020204" pitchFamily="34" charset="0"/>
            </a:rPr>
            <a:t>Subject or family complaint</a:t>
          </a:r>
        </a:p>
      </dgm:t>
    </dgm:pt>
    <dgm:pt modelId="{2CBB71A5-A426-4C97-AE08-2A8F71A03C7B}" type="parTrans" cxnId="{046010DD-BF7D-4B36-A354-060A80368E1A}">
      <dgm:prSet/>
      <dgm:spPr/>
      <dgm:t>
        <a:bodyPr/>
        <a:lstStyle/>
        <a:p>
          <a:endParaRPr lang="en-US"/>
        </a:p>
      </dgm:t>
    </dgm:pt>
    <dgm:pt modelId="{0DFA6B73-2199-4DDA-A377-11DC00F9914D}" type="sibTrans" cxnId="{046010DD-BF7D-4B36-A354-060A80368E1A}">
      <dgm:prSet/>
      <dgm:spPr/>
      <dgm:t>
        <a:bodyPr/>
        <a:lstStyle/>
        <a:p>
          <a:endParaRPr lang="en-US"/>
        </a:p>
      </dgm:t>
    </dgm:pt>
    <dgm:pt modelId="{AD2DB5A2-DB64-479C-B946-EC5D50DC80F8}">
      <dgm:prSet/>
      <dgm:spPr/>
      <dgm:t>
        <a:bodyPr/>
        <a:lstStyle/>
        <a:p>
          <a:r>
            <a:rPr lang="en-US" b="1" i="0" dirty="0">
              <a:latin typeface="Arial" panose="020B0604020202020204" pitchFamily="34" charset="0"/>
              <a:cs typeface="Arial" panose="020B0604020202020204" pitchFamily="34" charset="0"/>
            </a:rPr>
            <a:t>Suspension or misconduct by an investigator or study staff member</a:t>
          </a:r>
        </a:p>
      </dgm:t>
    </dgm:pt>
    <dgm:pt modelId="{6E0FA99A-5047-4F82-A863-0EE5F73CE146}" type="parTrans" cxnId="{8A92C141-5C13-4BDE-BFC7-33A3F46EB19D}">
      <dgm:prSet/>
      <dgm:spPr/>
      <dgm:t>
        <a:bodyPr/>
        <a:lstStyle/>
        <a:p>
          <a:endParaRPr lang="en-US"/>
        </a:p>
      </dgm:t>
    </dgm:pt>
    <dgm:pt modelId="{FD798884-E9B4-476A-9C70-586AECC46A8C}" type="sibTrans" cxnId="{8A92C141-5C13-4BDE-BFC7-33A3F46EB19D}">
      <dgm:prSet/>
      <dgm:spPr/>
      <dgm:t>
        <a:bodyPr/>
        <a:lstStyle/>
        <a:p>
          <a:endParaRPr lang="en-US"/>
        </a:p>
      </dgm:t>
    </dgm:pt>
    <dgm:pt modelId="{3B4C0D34-CE41-45F8-825A-CD911DB2C7B6}">
      <dgm:prSet/>
      <dgm:spPr/>
      <dgm:t>
        <a:bodyPr/>
        <a:lstStyle/>
        <a:p>
          <a:r>
            <a:rPr lang="en-US" b="1" i="0" dirty="0">
              <a:latin typeface="Arial" panose="020B0604020202020204" pitchFamily="34" charset="0"/>
              <a:cs typeface="Arial" panose="020B0604020202020204" pitchFamily="34" charset="0"/>
            </a:rPr>
            <a:t>New information that suggests a change to the risk benefit ratio that could affect enrollment </a:t>
          </a:r>
        </a:p>
      </dgm:t>
    </dgm:pt>
    <dgm:pt modelId="{75E86883-03B1-4683-B631-A36B133DACD9}" type="parTrans" cxnId="{3BE6B6A3-28C4-4325-8979-2EDCFD25BFBB}">
      <dgm:prSet/>
      <dgm:spPr/>
      <dgm:t>
        <a:bodyPr/>
        <a:lstStyle/>
        <a:p>
          <a:endParaRPr lang="en-US"/>
        </a:p>
      </dgm:t>
    </dgm:pt>
    <dgm:pt modelId="{078B84FA-258C-4040-AC3E-38DC2B277620}" type="sibTrans" cxnId="{3BE6B6A3-28C4-4325-8979-2EDCFD25BFBB}">
      <dgm:prSet/>
      <dgm:spPr/>
      <dgm:t>
        <a:bodyPr/>
        <a:lstStyle/>
        <a:p>
          <a:endParaRPr lang="en-US"/>
        </a:p>
      </dgm:t>
    </dgm:pt>
    <dgm:pt modelId="{A71EF14E-C448-4F30-ACEA-4C78C7C6C3B5}" type="pres">
      <dgm:prSet presAssocID="{A6D792FD-36A0-450D-9ED3-DED102D3C037}" presName="diagram" presStyleCnt="0">
        <dgm:presLayoutVars>
          <dgm:dir/>
          <dgm:resizeHandles val="exact"/>
        </dgm:presLayoutVars>
      </dgm:prSet>
      <dgm:spPr/>
    </dgm:pt>
    <dgm:pt modelId="{E23A6BB6-DA34-4296-9238-A9A6B4F74616}" type="pres">
      <dgm:prSet presAssocID="{56862B8B-63A1-47B3-89A0-4D536CB565DB}" presName="node" presStyleLbl="node1" presStyleIdx="0" presStyleCnt="7">
        <dgm:presLayoutVars>
          <dgm:bulletEnabled val="1"/>
        </dgm:presLayoutVars>
      </dgm:prSet>
      <dgm:spPr/>
    </dgm:pt>
    <dgm:pt modelId="{EF17444F-DD03-4BD6-B349-FE819C77877C}" type="pres">
      <dgm:prSet presAssocID="{FB102DC5-C21B-4918-BD21-A4CF8296A785}" presName="sibTrans" presStyleCnt="0"/>
      <dgm:spPr/>
    </dgm:pt>
    <dgm:pt modelId="{3E79673C-9A10-49EC-9538-A2CED4B5B9E9}" type="pres">
      <dgm:prSet presAssocID="{463FA6C2-72DD-4683-89A6-D46A7C63FE53}" presName="node" presStyleLbl="node1" presStyleIdx="1" presStyleCnt="7">
        <dgm:presLayoutVars>
          <dgm:bulletEnabled val="1"/>
        </dgm:presLayoutVars>
      </dgm:prSet>
      <dgm:spPr/>
    </dgm:pt>
    <dgm:pt modelId="{FED5CA1E-42F7-4E65-9FB5-5F92AA436F75}" type="pres">
      <dgm:prSet presAssocID="{85519CED-01CB-4BDE-A430-411BE006D101}" presName="sibTrans" presStyleCnt="0"/>
      <dgm:spPr/>
    </dgm:pt>
    <dgm:pt modelId="{982FFF26-0D14-4A04-A1FE-C1DDA2A45072}" type="pres">
      <dgm:prSet presAssocID="{1038F7ED-6C30-4228-949B-EA2991DD0C9A}" presName="node" presStyleLbl="node1" presStyleIdx="2" presStyleCnt="7">
        <dgm:presLayoutVars>
          <dgm:bulletEnabled val="1"/>
        </dgm:presLayoutVars>
      </dgm:prSet>
      <dgm:spPr/>
    </dgm:pt>
    <dgm:pt modelId="{6BD4AEBB-53C9-4D1A-AB11-86D994D08FF2}" type="pres">
      <dgm:prSet presAssocID="{B55D0F1C-76BE-451B-A11A-68D028040D50}" presName="sibTrans" presStyleCnt="0"/>
      <dgm:spPr/>
    </dgm:pt>
    <dgm:pt modelId="{B5222716-4D01-428C-8FF7-0F0511C8C04F}" type="pres">
      <dgm:prSet presAssocID="{9097297C-9167-4625-8778-BED0C3384D4C}" presName="node" presStyleLbl="node1" presStyleIdx="3" presStyleCnt="7">
        <dgm:presLayoutVars>
          <dgm:bulletEnabled val="1"/>
        </dgm:presLayoutVars>
      </dgm:prSet>
      <dgm:spPr/>
    </dgm:pt>
    <dgm:pt modelId="{E917311E-F26F-4003-9AAA-A522F7D2C0DD}" type="pres">
      <dgm:prSet presAssocID="{820342DA-8EC1-47F2-B1A0-B4A66D13792E}" presName="sibTrans" presStyleCnt="0"/>
      <dgm:spPr/>
    </dgm:pt>
    <dgm:pt modelId="{34BAE830-76E5-4939-9BD9-B12789A5608F}" type="pres">
      <dgm:prSet presAssocID="{B4964993-AEB3-42E2-82BC-EC938155A929}" presName="node" presStyleLbl="node1" presStyleIdx="4" presStyleCnt="7">
        <dgm:presLayoutVars>
          <dgm:bulletEnabled val="1"/>
        </dgm:presLayoutVars>
      </dgm:prSet>
      <dgm:spPr/>
    </dgm:pt>
    <dgm:pt modelId="{B2709284-E568-48EF-B2E6-598B0926F450}" type="pres">
      <dgm:prSet presAssocID="{0DFA6B73-2199-4DDA-A377-11DC00F9914D}" presName="sibTrans" presStyleCnt="0"/>
      <dgm:spPr/>
    </dgm:pt>
    <dgm:pt modelId="{3ABDE888-2213-4E60-AAEF-EE5B1C0DD57B}" type="pres">
      <dgm:prSet presAssocID="{AD2DB5A2-DB64-479C-B946-EC5D50DC80F8}" presName="node" presStyleLbl="node1" presStyleIdx="5" presStyleCnt="7">
        <dgm:presLayoutVars>
          <dgm:bulletEnabled val="1"/>
        </dgm:presLayoutVars>
      </dgm:prSet>
      <dgm:spPr/>
    </dgm:pt>
    <dgm:pt modelId="{F09C8338-CF79-4589-BA28-9C4FB75FB241}" type="pres">
      <dgm:prSet presAssocID="{FD798884-E9B4-476A-9C70-586AECC46A8C}" presName="sibTrans" presStyleCnt="0"/>
      <dgm:spPr/>
    </dgm:pt>
    <dgm:pt modelId="{D62EF215-4781-400A-BF5D-6B706F253580}" type="pres">
      <dgm:prSet presAssocID="{3B4C0D34-CE41-45F8-825A-CD911DB2C7B6}" presName="node" presStyleLbl="node1" presStyleIdx="6" presStyleCnt="7">
        <dgm:presLayoutVars>
          <dgm:bulletEnabled val="1"/>
        </dgm:presLayoutVars>
      </dgm:prSet>
      <dgm:spPr/>
    </dgm:pt>
  </dgm:ptLst>
  <dgm:cxnLst>
    <dgm:cxn modelId="{9F5A861B-5AE5-4EFA-BCC4-0B3E53572A3D}" type="presOf" srcId="{9097297C-9167-4625-8778-BED0C3384D4C}" destId="{B5222716-4D01-428C-8FF7-0F0511C8C04F}" srcOrd="0" destOrd="0" presId="urn:microsoft.com/office/officeart/2005/8/layout/default"/>
    <dgm:cxn modelId="{8A92C141-5C13-4BDE-BFC7-33A3F46EB19D}" srcId="{A6D792FD-36A0-450D-9ED3-DED102D3C037}" destId="{AD2DB5A2-DB64-479C-B946-EC5D50DC80F8}" srcOrd="5" destOrd="0" parTransId="{6E0FA99A-5047-4F82-A863-0EE5F73CE146}" sibTransId="{FD798884-E9B4-476A-9C70-586AECC46A8C}"/>
    <dgm:cxn modelId="{29C3906B-61C7-4E40-A561-68AA9DC6CFCC}" srcId="{A6D792FD-36A0-450D-9ED3-DED102D3C037}" destId="{56862B8B-63A1-47B3-89A0-4D536CB565DB}" srcOrd="0" destOrd="0" parTransId="{054CABC8-65EA-4EF6-9150-443A014FE5F2}" sibTransId="{FB102DC5-C21B-4918-BD21-A4CF8296A785}"/>
    <dgm:cxn modelId="{4C7DB772-B7F3-4A3F-8B21-F11D6E06C60A}" type="presOf" srcId="{56862B8B-63A1-47B3-89A0-4D536CB565DB}" destId="{E23A6BB6-DA34-4296-9238-A9A6B4F74616}" srcOrd="0" destOrd="0" presId="urn:microsoft.com/office/officeart/2005/8/layout/default"/>
    <dgm:cxn modelId="{6882D352-EE77-4593-8B38-CD9ACE44131B}" srcId="{A6D792FD-36A0-450D-9ED3-DED102D3C037}" destId="{463FA6C2-72DD-4683-89A6-D46A7C63FE53}" srcOrd="1" destOrd="0" parTransId="{3D26F02D-B5BA-4EFF-BAAA-4CE33A5248B1}" sibTransId="{85519CED-01CB-4BDE-A430-411BE006D101}"/>
    <dgm:cxn modelId="{B50C4474-ED1B-4094-A279-DA674CEED40E}" type="presOf" srcId="{B4964993-AEB3-42E2-82BC-EC938155A929}" destId="{34BAE830-76E5-4939-9BD9-B12789A5608F}" srcOrd="0" destOrd="0" presId="urn:microsoft.com/office/officeart/2005/8/layout/default"/>
    <dgm:cxn modelId="{C185EEA0-706A-4123-8ED1-8873553E6FC6}" type="presOf" srcId="{3B4C0D34-CE41-45F8-825A-CD911DB2C7B6}" destId="{D62EF215-4781-400A-BF5D-6B706F253580}" srcOrd="0" destOrd="0" presId="urn:microsoft.com/office/officeart/2005/8/layout/default"/>
    <dgm:cxn modelId="{3A1D5BA1-1547-4B2E-801E-ECD14307C2E6}" type="presOf" srcId="{AD2DB5A2-DB64-479C-B946-EC5D50DC80F8}" destId="{3ABDE888-2213-4E60-AAEF-EE5B1C0DD57B}" srcOrd="0" destOrd="0" presId="urn:microsoft.com/office/officeart/2005/8/layout/default"/>
    <dgm:cxn modelId="{3BE6B6A3-28C4-4325-8979-2EDCFD25BFBB}" srcId="{A6D792FD-36A0-450D-9ED3-DED102D3C037}" destId="{3B4C0D34-CE41-45F8-825A-CD911DB2C7B6}" srcOrd="6" destOrd="0" parTransId="{75E86883-03B1-4683-B631-A36B133DACD9}" sibTransId="{078B84FA-258C-4040-AC3E-38DC2B277620}"/>
    <dgm:cxn modelId="{57D9EDAA-6EE0-40B0-855A-06FC51732452}" srcId="{A6D792FD-36A0-450D-9ED3-DED102D3C037}" destId="{9097297C-9167-4625-8778-BED0C3384D4C}" srcOrd="3" destOrd="0" parTransId="{0A397C65-732F-4ABB-80B4-4CED648EBF8C}" sibTransId="{820342DA-8EC1-47F2-B1A0-B4A66D13792E}"/>
    <dgm:cxn modelId="{AFB6C4B6-3019-4ED4-A62D-FEE24A40CA51}" type="presOf" srcId="{463FA6C2-72DD-4683-89A6-D46A7C63FE53}" destId="{3E79673C-9A10-49EC-9538-A2CED4B5B9E9}" srcOrd="0" destOrd="0" presId="urn:microsoft.com/office/officeart/2005/8/layout/default"/>
    <dgm:cxn modelId="{5E047CD4-B62A-46C9-BDDD-D603F44469A9}" type="presOf" srcId="{1038F7ED-6C30-4228-949B-EA2991DD0C9A}" destId="{982FFF26-0D14-4A04-A1FE-C1DDA2A45072}" srcOrd="0" destOrd="0" presId="urn:microsoft.com/office/officeart/2005/8/layout/default"/>
    <dgm:cxn modelId="{FC5BE7DA-D063-42B2-B056-BBF7E18AD9B3}" srcId="{A6D792FD-36A0-450D-9ED3-DED102D3C037}" destId="{1038F7ED-6C30-4228-949B-EA2991DD0C9A}" srcOrd="2" destOrd="0" parTransId="{A0298CCC-6B5E-4D5A-9FF9-E3E7359FD472}" sibTransId="{B55D0F1C-76BE-451B-A11A-68D028040D50}"/>
    <dgm:cxn modelId="{046010DD-BF7D-4B36-A354-060A80368E1A}" srcId="{A6D792FD-36A0-450D-9ED3-DED102D3C037}" destId="{B4964993-AEB3-42E2-82BC-EC938155A929}" srcOrd="4" destOrd="0" parTransId="{2CBB71A5-A426-4C97-AE08-2A8F71A03C7B}" sibTransId="{0DFA6B73-2199-4DDA-A377-11DC00F9914D}"/>
    <dgm:cxn modelId="{934BD3F8-B1C5-4729-B3B9-CED09864D508}" type="presOf" srcId="{A6D792FD-36A0-450D-9ED3-DED102D3C037}" destId="{A71EF14E-C448-4F30-ACEA-4C78C7C6C3B5}" srcOrd="0" destOrd="0" presId="urn:microsoft.com/office/officeart/2005/8/layout/default"/>
    <dgm:cxn modelId="{B6FD2558-8AFB-42E8-B285-AD35A3A8E2A9}" type="presParOf" srcId="{A71EF14E-C448-4F30-ACEA-4C78C7C6C3B5}" destId="{E23A6BB6-DA34-4296-9238-A9A6B4F74616}" srcOrd="0" destOrd="0" presId="urn:microsoft.com/office/officeart/2005/8/layout/default"/>
    <dgm:cxn modelId="{C2BEABAC-5A08-4D6C-B3EA-61293851610E}" type="presParOf" srcId="{A71EF14E-C448-4F30-ACEA-4C78C7C6C3B5}" destId="{EF17444F-DD03-4BD6-B349-FE819C77877C}" srcOrd="1" destOrd="0" presId="urn:microsoft.com/office/officeart/2005/8/layout/default"/>
    <dgm:cxn modelId="{8B90D50D-B112-41B5-9308-C0B76EED7919}" type="presParOf" srcId="{A71EF14E-C448-4F30-ACEA-4C78C7C6C3B5}" destId="{3E79673C-9A10-49EC-9538-A2CED4B5B9E9}" srcOrd="2" destOrd="0" presId="urn:microsoft.com/office/officeart/2005/8/layout/default"/>
    <dgm:cxn modelId="{7ED1A79A-F83E-4123-B42B-F5C6FB483943}" type="presParOf" srcId="{A71EF14E-C448-4F30-ACEA-4C78C7C6C3B5}" destId="{FED5CA1E-42F7-4E65-9FB5-5F92AA436F75}" srcOrd="3" destOrd="0" presId="urn:microsoft.com/office/officeart/2005/8/layout/default"/>
    <dgm:cxn modelId="{0EA232B8-1B76-47DA-997B-89FFDB864D95}" type="presParOf" srcId="{A71EF14E-C448-4F30-ACEA-4C78C7C6C3B5}" destId="{982FFF26-0D14-4A04-A1FE-C1DDA2A45072}" srcOrd="4" destOrd="0" presId="urn:microsoft.com/office/officeart/2005/8/layout/default"/>
    <dgm:cxn modelId="{4C80AC04-E74D-4DCC-B5B0-BA17FCA50B2A}" type="presParOf" srcId="{A71EF14E-C448-4F30-ACEA-4C78C7C6C3B5}" destId="{6BD4AEBB-53C9-4D1A-AB11-86D994D08FF2}" srcOrd="5" destOrd="0" presId="urn:microsoft.com/office/officeart/2005/8/layout/default"/>
    <dgm:cxn modelId="{C5E5A14C-873E-4609-A2FD-EB0562F8A40F}" type="presParOf" srcId="{A71EF14E-C448-4F30-ACEA-4C78C7C6C3B5}" destId="{B5222716-4D01-428C-8FF7-0F0511C8C04F}" srcOrd="6" destOrd="0" presId="urn:microsoft.com/office/officeart/2005/8/layout/default"/>
    <dgm:cxn modelId="{4C1B0E5D-5005-40FB-8857-E1AD9965BD5A}" type="presParOf" srcId="{A71EF14E-C448-4F30-ACEA-4C78C7C6C3B5}" destId="{E917311E-F26F-4003-9AAA-A522F7D2C0DD}" srcOrd="7" destOrd="0" presId="urn:microsoft.com/office/officeart/2005/8/layout/default"/>
    <dgm:cxn modelId="{FCC52688-61FA-4B95-A0A8-82BC7C5AF9F9}" type="presParOf" srcId="{A71EF14E-C448-4F30-ACEA-4C78C7C6C3B5}" destId="{34BAE830-76E5-4939-9BD9-B12789A5608F}" srcOrd="8" destOrd="0" presId="urn:microsoft.com/office/officeart/2005/8/layout/default"/>
    <dgm:cxn modelId="{052B22D8-E40C-4A5C-8F14-1778DD186B00}" type="presParOf" srcId="{A71EF14E-C448-4F30-ACEA-4C78C7C6C3B5}" destId="{B2709284-E568-48EF-B2E6-598B0926F450}" srcOrd="9" destOrd="0" presId="urn:microsoft.com/office/officeart/2005/8/layout/default"/>
    <dgm:cxn modelId="{116FE579-85A1-4713-83F1-0D7495E999E4}" type="presParOf" srcId="{A71EF14E-C448-4F30-ACEA-4C78C7C6C3B5}" destId="{3ABDE888-2213-4E60-AAEF-EE5B1C0DD57B}" srcOrd="10" destOrd="0" presId="urn:microsoft.com/office/officeart/2005/8/layout/default"/>
    <dgm:cxn modelId="{F866C0B6-4F6E-49C2-8460-C5F26F0C2C69}" type="presParOf" srcId="{A71EF14E-C448-4F30-ACEA-4C78C7C6C3B5}" destId="{F09C8338-CF79-4589-BA28-9C4FB75FB241}" srcOrd="11" destOrd="0" presId="urn:microsoft.com/office/officeart/2005/8/layout/default"/>
    <dgm:cxn modelId="{161A3336-4081-4AB9-B4DE-5F708EE00E73}" type="presParOf" srcId="{A71EF14E-C448-4F30-ACEA-4C78C7C6C3B5}" destId="{D62EF215-4781-400A-BF5D-6B706F25358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BD59DC-7E15-428D-9F06-49D42CEDD29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C8F724C-2D2C-4C34-9B16-CE82BA5038D7}">
      <dgm:prSet custT="1"/>
      <dgm:spPr/>
      <dgm:t>
        <a:bodyPr/>
        <a:lstStyle/>
        <a:p>
          <a:r>
            <a:rPr lang="en-US" sz="1600" b="1" i="0" dirty="0">
              <a:latin typeface="Arial" panose="020B0604020202020204" pitchFamily="34" charset="0"/>
              <a:cs typeface="Arial" panose="020B0604020202020204" pitchFamily="34" charset="0"/>
            </a:rPr>
            <a:t>changes to the research protocol initiated by the investigator prior to obtaining IRB approval to eliminate apparent immediate hazards to subjects</a:t>
          </a:r>
        </a:p>
      </dgm:t>
    </dgm:pt>
    <dgm:pt modelId="{902A9DB6-9E94-44D1-A468-A63CFC88BCD3}" type="parTrans" cxnId="{8E98DBE1-5018-44D4-A0AA-0472F808CA5C}">
      <dgm:prSet/>
      <dgm:spPr/>
      <dgm:t>
        <a:bodyPr/>
        <a:lstStyle/>
        <a:p>
          <a:endParaRPr lang="en-US"/>
        </a:p>
      </dgm:t>
    </dgm:pt>
    <dgm:pt modelId="{1774698A-AE84-424E-840E-3B0AA790937C}" type="sibTrans" cxnId="{8E98DBE1-5018-44D4-A0AA-0472F808CA5C}">
      <dgm:prSet/>
      <dgm:spPr/>
      <dgm:t>
        <a:bodyPr/>
        <a:lstStyle/>
        <a:p>
          <a:endParaRPr lang="en-US"/>
        </a:p>
      </dgm:t>
    </dgm:pt>
    <dgm:pt modelId="{3845E26B-6306-48FD-BC6D-471B318CF219}">
      <dgm:prSet custT="1"/>
      <dgm:spPr/>
      <dgm:t>
        <a:bodyPr/>
        <a:lstStyle/>
        <a:p>
          <a:r>
            <a:rPr lang="en-US" sz="1600" b="1" i="0" dirty="0">
              <a:latin typeface="Arial" panose="020B0604020202020204" pitchFamily="34" charset="0"/>
              <a:cs typeface="Arial" panose="020B0604020202020204" pitchFamily="34" charset="0"/>
            </a:rPr>
            <a:t>modification of inclusion or exclusion criteria to mitigate the newly identified risks</a:t>
          </a:r>
        </a:p>
      </dgm:t>
    </dgm:pt>
    <dgm:pt modelId="{9CC8838E-31C4-41FF-B5E5-91DC62E12A5D}" type="parTrans" cxnId="{281D812A-CA17-4208-B08E-FF34F793AA67}">
      <dgm:prSet/>
      <dgm:spPr/>
      <dgm:t>
        <a:bodyPr/>
        <a:lstStyle/>
        <a:p>
          <a:endParaRPr lang="en-US"/>
        </a:p>
      </dgm:t>
    </dgm:pt>
    <dgm:pt modelId="{330E9BC2-4881-43D2-96A1-5ED7014F799B}" type="sibTrans" cxnId="{281D812A-CA17-4208-B08E-FF34F793AA67}">
      <dgm:prSet/>
      <dgm:spPr/>
      <dgm:t>
        <a:bodyPr/>
        <a:lstStyle/>
        <a:p>
          <a:endParaRPr lang="en-US"/>
        </a:p>
      </dgm:t>
    </dgm:pt>
    <dgm:pt modelId="{AA55501E-3535-40E7-BB04-0035A27C1FA4}">
      <dgm:prSet custT="1"/>
      <dgm:spPr/>
      <dgm:t>
        <a:bodyPr/>
        <a:lstStyle/>
        <a:p>
          <a:r>
            <a:rPr lang="en-US" sz="1600" b="1" i="0" dirty="0">
              <a:latin typeface="Arial" panose="020B0604020202020204" pitchFamily="34" charset="0"/>
              <a:cs typeface="Arial" panose="020B0604020202020204" pitchFamily="34" charset="0"/>
            </a:rPr>
            <a:t>implementation of additional procedures for monitoring subjects</a:t>
          </a:r>
        </a:p>
      </dgm:t>
    </dgm:pt>
    <dgm:pt modelId="{0A359F14-DD1D-4F36-A63D-75EE0356D4EF}" type="parTrans" cxnId="{40430E69-B93E-4590-B76E-9ADE914B4F11}">
      <dgm:prSet/>
      <dgm:spPr/>
      <dgm:t>
        <a:bodyPr/>
        <a:lstStyle/>
        <a:p>
          <a:endParaRPr lang="en-US"/>
        </a:p>
      </dgm:t>
    </dgm:pt>
    <dgm:pt modelId="{1E3A5278-4155-4BC6-8CF5-1E5FBE5292C5}" type="sibTrans" cxnId="{40430E69-B93E-4590-B76E-9ADE914B4F11}">
      <dgm:prSet/>
      <dgm:spPr/>
      <dgm:t>
        <a:bodyPr/>
        <a:lstStyle/>
        <a:p>
          <a:endParaRPr lang="en-US"/>
        </a:p>
      </dgm:t>
    </dgm:pt>
    <dgm:pt modelId="{AEDBF488-E9D6-4D93-86A2-5537BDA67459}">
      <dgm:prSet custT="1"/>
      <dgm:spPr/>
      <dgm:t>
        <a:bodyPr/>
        <a:lstStyle/>
        <a:p>
          <a:r>
            <a:rPr lang="en-US" sz="1600" b="1" i="0" dirty="0">
              <a:latin typeface="Arial" panose="020B0604020202020204" pitchFamily="34" charset="0"/>
              <a:cs typeface="Arial" panose="020B0604020202020204" pitchFamily="34" charset="0"/>
            </a:rPr>
            <a:t>suspension of enrollment of new subjects</a:t>
          </a:r>
        </a:p>
      </dgm:t>
    </dgm:pt>
    <dgm:pt modelId="{C7C29098-D752-47D8-841D-20238F2EDCD4}" type="parTrans" cxnId="{9811CEC6-6B80-4A27-B374-44F4E16D2D21}">
      <dgm:prSet/>
      <dgm:spPr/>
      <dgm:t>
        <a:bodyPr/>
        <a:lstStyle/>
        <a:p>
          <a:endParaRPr lang="en-US"/>
        </a:p>
      </dgm:t>
    </dgm:pt>
    <dgm:pt modelId="{AC1EB84D-E593-4BE9-9AD4-2EE85605901B}" type="sibTrans" cxnId="{9811CEC6-6B80-4A27-B374-44F4E16D2D21}">
      <dgm:prSet/>
      <dgm:spPr/>
      <dgm:t>
        <a:bodyPr/>
        <a:lstStyle/>
        <a:p>
          <a:endParaRPr lang="en-US"/>
        </a:p>
      </dgm:t>
    </dgm:pt>
    <dgm:pt modelId="{4ECDADA7-D641-45FA-BABD-FF0520E33367}">
      <dgm:prSet custT="1"/>
      <dgm:spPr/>
      <dgm:t>
        <a:bodyPr/>
        <a:lstStyle/>
        <a:p>
          <a:r>
            <a:rPr lang="en-US" sz="1600" b="1" i="0" dirty="0">
              <a:latin typeface="Arial" panose="020B0604020202020204" pitchFamily="34" charset="0"/>
              <a:cs typeface="Arial" panose="020B0604020202020204" pitchFamily="34" charset="0"/>
            </a:rPr>
            <a:t>suspension of research procedures in currently enrolled subjects</a:t>
          </a:r>
        </a:p>
      </dgm:t>
    </dgm:pt>
    <dgm:pt modelId="{E9DC13A8-3C5B-45BA-B98D-EA2CB7090E92}" type="parTrans" cxnId="{CC9476A8-62E8-4168-AA6C-861219CECDCB}">
      <dgm:prSet/>
      <dgm:spPr/>
      <dgm:t>
        <a:bodyPr/>
        <a:lstStyle/>
        <a:p>
          <a:endParaRPr lang="en-US"/>
        </a:p>
      </dgm:t>
    </dgm:pt>
    <dgm:pt modelId="{27107DC9-3053-4EFF-AB1F-99D2A380E838}" type="sibTrans" cxnId="{CC9476A8-62E8-4168-AA6C-861219CECDCB}">
      <dgm:prSet/>
      <dgm:spPr/>
      <dgm:t>
        <a:bodyPr/>
        <a:lstStyle/>
        <a:p>
          <a:endParaRPr lang="en-US"/>
        </a:p>
      </dgm:t>
    </dgm:pt>
    <dgm:pt modelId="{1D0F512F-DC58-4EE7-9BAE-13818457A449}">
      <dgm:prSet custT="1"/>
      <dgm:spPr/>
      <dgm:t>
        <a:bodyPr/>
        <a:lstStyle/>
        <a:p>
          <a:r>
            <a:rPr lang="en-US" sz="1600" b="1" i="0" dirty="0">
              <a:latin typeface="Arial" panose="020B0604020202020204" pitchFamily="34" charset="0"/>
              <a:cs typeface="Arial" panose="020B0604020202020204" pitchFamily="34" charset="0"/>
            </a:rPr>
            <a:t>modification of informed consent documents to include a description of newly recognized risks</a:t>
          </a:r>
        </a:p>
      </dgm:t>
    </dgm:pt>
    <dgm:pt modelId="{0D3D3BC6-29C1-4DE0-9BF5-74E561A0BAFD}" type="parTrans" cxnId="{047B47E7-2CAF-46F9-9314-343747BFF054}">
      <dgm:prSet/>
      <dgm:spPr/>
      <dgm:t>
        <a:bodyPr/>
        <a:lstStyle/>
        <a:p>
          <a:endParaRPr lang="en-US"/>
        </a:p>
      </dgm:t>
    </dgm:pt>
    <dgm:pt modelId="{8102D354-8871-4E7F-972C-94567DCDE428}" type="sibTrans" cxnId="{047B47E7-2CAF-46F9-9314-343747BFF054}">
      <dgm:prSet/>
      <dgm:spPr/>
      <dgm:t>
        <a:bodyPr/>
        <a:lstStyle/>
        <a:p>
          <a:endParaRPr lang="en-US"/>
        </a:p>
      </dgm:t>
    </dgm:pt>
    <dgm:pt modelId="{72DBBB95-E5E4-41D2-8D1B-9FABDE9E9F01}">
      <dgm:prSet custT="1"/>
      <dgm:spPr/>
      <dgm:t>
        <a:bodyPr/>
        <a:lstStyle/>
        <a:p>
          <a:r>
            <a:rPr lang="en-US" sz="1600" b="1" i="0" dirty="0">
              <a:latin typeface="Arial" panose="020B0604020202020204" pitchFamily="34" charset="0"/>
              <a:cs typeface="Arial" panose="020B0604020202020204" pitchFamily="34" charset="0"/>
            </a:rPr>
            <a:t>provision of additional information about newly recognized risks to previously enrolled subjects</a:t>
          </a:r>
        </a:p>
      </dgm:t>
    </dgm:pt>
    <dgm:pt modelId="{F9498944-90FD-4A5A-A2F3-2D663C2A12D6}" type="parTrans" cxnId="{E9642246-18D7-44AE-9D74-1ADCEF35B923}">
      <dgm:prSet/>
      <dgm:spPr/>
      <dgm:t>
        <a:bodyPr/>
        <a:lstStyle/>
        <a:p>
          <a:endParaRPr lang="en-US"/>
        </a:p>
      </dgm:t>
    </dgm:pt>
    <dgm:pt modelId="{A4ECC8CE-FD1D-4991-BDA8-02716B1FF3B8}" type="sibTrans" cxnId="{E9642246-18D7-44AE-9D74-1ADCEF35B923}">
      <dgm:prSet/>
      <dgm:spPr/>
      <dgm:t>
        <a:bodyPr/>
        <a:lstStyle/>
        <a:p>
          <a:endParaRPr lang="en-US"/>
        </a:p>
      </dgm:t>
    </dgm:pt>
    <dgm:pt modelId="{626C6EC7-388E-4591-AA8F-CC63F88AA920}" type="pres">
      <dgm:prSet presAssocID="{A5BD59DC-7E15-428D-9F06-49D42CEDD292}" presName="diagram" presStyleCnt="0">
        <dgm:presLayoutVars>
          <dgm:dir/>
          <dgm:resizeHandles val="exact"/>
        </dgm:presLayoutVars>
      </dgm:prSet>
      <dgm:spPr/>
    </dgm:pt>
    <dgm:pt modelId="{9D438E46-3659-496B-BA11-103A21EE4B71}" type="pres">
      <dgm:prSet presAssocID="{BC8F724C-2D2C-4C34-9B16-CE82BA5038D7}" presName="node" presStyleLbl="node1" presStyleIdx="0" presStyleCnt="7" custScaleX="154907">
        <dgm:presLayoutVars>
          <dgm:bulletEnabled val="1"/>
        </dgm:presLayoutVars>
      </dgm:prSet>
      <dgm:spPr/>
    </dgm:pt>
    <dgm:pt modelId="{A6BE0E7A-CBBD-46A9-B299-0795620F6134}" type="pres">
      <dgm:prSet presAssocID="{1774698A-AE84-424E-840E-3B0AA790937C}" presName="sibTrans" presStyleCnt="0"/>
      <dgm:spPr/>
    </dgm:pt>
    <dgm:pt modelId="{BB186400-3861-497C-8F92-83AEE2707B43}" type="pres">
      <dgm:prSet presAssocID="{3845E26B-6306-48FD-BC6D-471B318CF219}" presName="node" presStyleLbl="node1" presStyleIdx="1" presStyleCnt="7">
        <dgm:presLayoutVars>
          <dgm:bulletEnabled val="1"/>
        </dgm:presLayoutVars>
      </dgm:prSet>
      <dgm:spPr/>
    </dgm:pt>
    <dgm:pt modelId="{51240200-944B-49DF-A24F-4B38EAE2D29A}" type="pres">
      <dgm:prSet presAssocID="{330E9BC2-4881-43D2-96A1-5ED7014F799B}" presName="sibTrans" presStyleCnt="0"/>
      <dgm:spPr/>
    </dgm:pt>
    <dgm:pt modelId="{E010B44D-A7CA-422E-8DB8-F4B989B669C1}" type="pres">
      <dgm:prSet presAssocID="{AA55501E-3535-40E7-BB04-0035A27C1FA4}" presName="node" presStyleLbl="node1" presStyleIdx="2" presStyleCnt="7">
        <dgm:presLayoutVars>
          <dgm:bulletEnabled val="1"/>
        </dgm:presLayoutVars>
      </dgm:prSet>
      <dgm:spPr/>
    </dgm:pt>
    <dgm:pt modelId="{F7B276A7-A172-41C5-9AC7-9E0B212817A3}" type="pres">
      <dgm:prSet presAssocID="{1E3A5278-4155-4BC6-8CF5-1E5FBE5292C5}" presName="sibTrans" presStyleCnt="0"/>
      <dgm:spPr/>
    </dgm:pt>
    <dgm:pt modelId="{30ED967F-445B-4BE5-837C-BA07DF376912}" type="pres">
      <dgm:prSet presAssocID="{AEDBF488-E9D6-4D93-86A2-5537BDA67459}" presName="node" presStyleLbl="node1" presStyleIdx="3" presStyleCnt="7">
        <dgm:presLayoutVars>
          <dgm:bulletEnabled val="1"/>
        </dgm:presLayoutVars>
      </dgm:prSet>
      <dgm:spPr/>
    </dgm:pt>
    <dgm:pt modelId="{63D30263-1C5D-46DA-AEE5-1A1AEF502C4C}" type="pres">
      <dgm:prSet presAssocID="{AC1EB84D-E593-4BE9-9AD4-2EE85605901B}" presName="sibTrans" presStyleCnt="0"/>
      <dgm:spPr/>
    </dgm:pt>
    <dgm:pt modelId="{3326DE6D-3955-4BC9-AB68-06E3604762F5}" type="pres">
      <dgm:prSet presAssocID="{4ECDADA7-D641-45FA-BABD-FF0520E33367}" presName="node" presStyleLbl="node1" presStyleIdx="4" presStyleCnt="7">
        <dgm:presLayoutVars>
          <dgm:bulletEnabled val="1"/>
        </dgm:presLayoutVars>
      </dgm:prSet>
      <dgm:spPr/>
    </dgm:pt>
    <dgm:pt modelId="{6BDB14C0-F3A1-4AC8-9945-FDC417A89394}" type="pres">
      <dgm:prSet presAssocID="{27107DC9-3053-4EFF-AB1F-99D2A380E838}" presName="sibTrans" presStyleCnt="0"/>
      <dgm:spPr/>
    </dgm:pt>
    <dgm:pt modelId="{606B33ED-A581-43C5-806B-2BFCC493BAC9}" type="pres">
      <dgm:prSet presAssocID="{1D0F512F-DC58-4EE7-9BAE-13818457A449}" presName="node" presStyleLbl="node1" presStyleIdx="5" presStyleCnt="7">
        <dgm:presLayoutVars>
          <dgm:bulletEnabled val="1"/>
        </dgm:presLayoutVars>
      </dgm:prSet>
      <dgm:spPr/>
    </dgm:pt>
    <dgm:pt modelId="{2435B90F-2841-4062-9231-1E2D96580F52}" type="pres">
      <dgm:prSet presAssocID="{8102D354-8871-4E7F-972C-94567DCDE428}" presName="sibTrans" presStyleCnt="0"/>
      <dgm:spPr/>
    </dgm:pt>
    <dgm:pt modelId="{D119CA92-7BC6-4CF9-88CE-D8D0ED639479}" type="pres">
      <dgm:prSet presAssocID="{72DBBB95-E5E4-41D2-8D1B-9FABDE9E9F01}" presName="node" presStyleLbl="node1" presStyleIdx="6" presStyleCnt="7">
        <dgm:presLayoutVars>
          <dgm:bulletEnabled val="1"/>
        </dgm:presLayoutVars>
      </dgm:prSet>
      <dgm:spPr/>
    </dgm:pt>
  </dgm:ptLst>
  <dgm:cxnLst>
    <dgm:cxn modelId="{268E220D-7289-4539-99EF-6CD56BBAEDFB}" type="presOf" srcId="{AA55501E-3535-40E7-BB04-0035A27C1FA4}" destId="{E010B44D-A7CA-422E-8DB8-F4B989B669C1}" srcOrd="0" destOrd="0" presId="urn:microsoft.com/office/officeart/2005/8/layout/default"/>
    <dgm:cxn modelId="{A3F3A326-B33D-4824-AE59-1BBB44E54322}" type="presOf" srcId="{72DBBB95-E5E4-41D2-8D1B-9FABDE9E9F01}" destId="{D119CA92-7BC6-4CF9-88CE-D8D0ED639479}" srcOrd="0" destOrd="0" presId="urn:microsoft.com/office/officeart/2005/8/layout/default"/>
    <dgm:cxn modelId="{281D812A-CA17-4208-B08E-FF34F793AA67}" srcId="{A5BD59DC-7E15-428D-9F06-49D42CEDD292}" destId="{3845E26B-6306-48FD-BC6D-471B318CF219}" srcOrd="1" destOrd="0" parTransId="{9CC8838E-31C4-41FF-B5E5-91DC62E12A5D}" sibTransId="{330E9BC2-4881-43D2-96A1-5ED7014F799B}"/>
    <dgm:cxn modelId="{9C602532-172B-404A-B324-FC055099D9F3}" type="presOf" srcId="{AEDBF488-E9D6-4D93-86A2-5537BDA67459}" destId="{30ED967F-445B-4BE5-837C-BA07DF376912}" srcOrd="0" destOrd="0" presId="urn:microsoft.com/office/officeart/2005/8/layout/default"/>
    <dgm:cxn modelId="{A6A8DF3A-30CD-4C62-ACDC-21750CEF9F92}" type="presOf" srcId="{1D0F512F-DC58-4EE7-9BAE-13818457A449}" destId="{606B33ED-A581-43C5-806B-2BFCC493BAC9}" srcOrd="0" destOrd="0" presId="urn:microsoft.com/office/officeart/2005/8/layout/default"/>
    <dgm:cxn modelId="{4212D33B-CC46-4D08-9850-65AE674FD1F0}" type="presOf" srcId="{4ECDADA7-D641-45FA-BABD-FF0520E33367}" destId="{3326DE6D-3955-4BC9-AB68-06E3604762F5}" srcOrd="0" destOrd="0" presId="urn:microsoft.com/office/officeart/2005/8/layout/default"/>
    <dgm:cxn modelId="{E9642246-18D7-44AE-9D74-1ADCEF35B923}" srcId="{A5BD59DC-7E15-428D-9F06-49D42CEDD292}" destId="{72DBBB95-E5E4-41D2-8D1B-9FABDE9E9F01}" srcOrd="6" destOrd="0" parTransId="{F9498944-90FD-4A5A-A2F3-2D663C2A12D6}" sibTransId="{A4ECC8CE-FD1D-4991-BDA8-02716B1FF3B8}"/>
    <dgm:cxn modelId="{40430E69-B93E-4590-B76E-9ADE914B4F11}" srcId="{A5BD59DC-7E15-428D-9F06-49D42CEDD292}" destId="{AA55501E-3535-40E7-BB04-0035A27C1FA4}" srcOrd="2" destOrd="0" parTransId="{0A359F14-DD1D-4F36-A63D-75EE0356D4EF}" sibTransId="{1E3A5278-4155-4BC6-8CF5-1E5FBE5292C5}"/>
    <dgm:cxn modelId="{B34C7374-4CB6-49DE-BD25-CB49426BE466}" type="presOf" srcId="{A5BD59DC-7E15-428D-9F06-49D42CEDD292}" destId="{626C6EC7-388E-4591-AA8F-CC63F88AA920}" srcOrd="0" destOrd="0" presId="urn:microsoft.com/office/officeart/2005/8/layout/default"/>
    <dgm:cxn modelId="{CC9476A8-62E8-4168-AA6C-861219CECDCB}" srcId="{A5BD59DC-7E15-428D-9F06-49D42CEDD292}" destId="{4ECDADA7-D641-45FA-BABD-FF0520E33367}" srcOrd="4" destOrd="0" parTransId="{E9DC13A8-3C5B-45BA-B98D-EA2CB7090E92}" sibTransId="{27107DC9-3053-4EFF-AB1F-99D2A380E838}"/>
    <dgm:cxn modelId="{9811CEC6-6B80-4A27-B374-44F4E16D2D21}" srcId="{A5BD59DC-7E15-428D-9F06-49D42CEDD292}" destId="{AEDBF488-E9D6-4D93-86A2-5537BDA67459}" srcOrd="3" destOrd="0" parTransId="{C7C29098-D752-47D8-841D-20238F2EDCD4}" sibTransId="{AC1EB84D-E593-4BE9-9AD4-2EE85605901B}"/>
    <dgm:cxn modelId="{149731E0-4E35-4457-BD92-09A782F8D86F}" type="presOf" srcId="{BC8F724C-2D2C-4C34-9B16-CE82BA5038D7}" destId="{9D438E46-3659-496B-BA11-103A21EE4B71}" srcOrd="0" destOrd="0" presId="urn:microsoft.com/office/officeart/2005/8/layout/default"/>
    <dgm:cxn modelId="{8E98DBE1-5018-44D4-A0AA-0472F808CA5C}" srcId="{A5BD59DC-7E15-428D-9F06-49D42CEDD292}" destId="{BC8F724C-2D2C-4C34-9B16-CE82BA5038D7}" srcOrd="0" destOrd="0" parTransId="{902A9DB6-9E94-44D1-A468-A63CFC88BCD3}" sibTransId="{1774698A-AE84-424E-840E-3B0AA790937C}"/>
    <dgm:cxn modelId="{047B47E7-2CAF-46F9-9314-343747BFF054}" srcId="{A5BD59DC-7E15-428D-9F06-49D42CEDD292}" destId="{1D0F512F-DC58-4EE7-9BAE-13818457A449}" srcOrd="5" destOrd="0" parTransId="{0D3D3BC6-29C1-4DE0-9BF5-74E561A0BAFD}" sibTransId="{8102D354-8871-4E7F-972C-94567DCDE428}"/>
    <dgm:cxn modelId="{CF1AF1EB-569B-4798-A279-2AAD0150739F}" type="presOf" srcId="{3845E26B-6306-48FD-BC6D-471B318CF219}" destId="{BB186400-3861-497C-8F92-83AEE2707B43}" srcOrd="0" destOrd="0" presId="urn:microsoft.com/office/officeart/2005/8/layout/default"/>
    <dgm:cxn modelId="{67A7BC1A-CC9F-4A66-8EA6-45B51EF5981D}" type="presParOf" srcId="{626C6EC7-388E-4591-AA8F-CC63F88AA920}" destId="{9D438E46-3659-496B-BA11-103A21EE4B71}" srcOrd="0" destOrd="0" presId="urn:microsoft.com/office/officeart/2005/8/layout/default"/>
    <dgm:cxn modelId="{84A91F04-B0E5-4A7E-9712-036BBB230CFF}" type="presParOf" srcId="{626C6EC7-388E-4591-AA8F-CC63F88AA920}" destId="{A6BE0E7A-CBBD-46A9-B299-0795620F6134}" srcOrd="1" destOrd="0" presId="urn:microsoft.com/office/officeart/2005/8/layout/default"/>
    <dgm:cxn modelId="{C435549C-08A6-4F7E-9089-17BA59B3275C}" type="presParOf" srcId="{626C6EC7-388E-4591-AA8F-CC63F88AA920}" destId="{BB186400-3861-497C-8F92-83AEE2707B43}" srcOrd="2" destOrd="0" presId="urn:microsoft.com/office/officeart/2005/8/layout/default"/>
    <dgm:cxn modelId="{288145E0-8D9F-4490-96F9-1268DCC7443E}" type="presParOf" srcId="{626C6EC7-388E-4591-AA8F-CC63F88AA920}" destId="{51240200-944B-49DF-A24F-4B38EAE2D29A}" srcOrd="3" destOrd="0" presId="urn:microsoft.com/office/officeart/2005/8/layout/default"/>
    <dgm:cxn modelId="{51C37EFF-BC18-47D1-9583-D849D429CC48}" type="presParOf" srcId="{626C6EC7-388E-4591-AA8F-CC63F88AA920}" destId="{E010B44D-A7CA-422E-8DB8-F4B989B669C1}" srcOrd="4" destOrd="0" presId="urn:microsoft.com/office/officeart/2005/8/layout/default"/>
    <dgm:cxn modelId="{C275D385-22BA-4EB3-9A44-6173F19C3B56}" type="presParOf" srcId="{626C6EC7-388E-4591-AA8F-CC63F88AA920}" destId="{F7B276A7-A172-41C5-9AC7-9E0B212817A3}" srcOrd="5" destOrd="0" presId="urn:microsoft.com/office/officeart/2005/8/layout/default"/>
    <dgm:cxn modelId="{43B862BC-B731-4492-81E8-6F68460622F4}" type="presParOf" srcId="{626C6EC7-388E-4591-AA8F-CC63F88AA920}" destId="{30ED967F-445B-4BE5-837C-BA07DF376912}" srcOrd="6" destOrd="0" presId="urn:microsoft.com/office/officeart/2005/8/layout/default"/>
    <dgm:cxn modelId="{63FF084A-03AE-4704-913F-A442CCA216F6}" type="presParOf" srcId="{626C6EC7-388E-4591-AA8F-CC63F88AA920}" destId="{63D30263-1C5D-46DA-AEE5-1A1AEF502C4C}" srcOrd="7" destOrd="0" presId="urn:microsoft.com/office/officeart/2005/8/layout/default"/>
    <dgm:cxn modelId="{0475F716-BA6D-481A-8A17-B1F0C9E954AC}" type="presParOf" srcId="{626C6EC7-388E-4591-AA8F-CC63F88AA920}" destId="{3326DE6D-3955-4BC9-AB68-06E3604762F5}" srcOrd="8" destOrd="0" presId="urn:microsoft.com/office/officeart/2005/8/layout/default"/>
    <dgm:cxn modelId="{3F485848-5C26-467C-9550-523B07F57685}" type="presParOf" srcId="{626C6EC7-388E-4591-AA8F-CC63F88AA920}" destId="{6BDB14C0-F3A1-4AC8-9945-FDC417A89394}" srcOrd="9" destOrd="0" presId="urn:microsoft.com/office/officeart/2005/8/layout/default"/>
    <dgm:cxn modelId="{08A36818-9B71-4230-90DA-49B19A236B36}" type="presParOf" srcId="{626C6EC7-388E-4591-AA8F-CC63F88AA920}" destId="{606B33ED-A581-43C5-806B-2BFCC493BAC9}" srcOrd="10" destOrd="0" presId="urn:microsoft.com/office/officeart/2005/8/layout/default"/>
    <dgm:cxn modelId="{2B7E8BAE-265B-4F0F-BCB3-6D7297D2371C}" type="presParOf" srcId="{626C6EC7-388E-4591-AA8F-CC63F88AA920}" destId="{2435B90F-2841-4062-9231-1E2D96580F52}" srcOrd="11" destOrd="0" presId="urn:microsoft.com/office/officeart/2005/8/layout/default"/>
    <dgm:cxn modelId="{D05F1282-5784-4242-8789-70764B5A524B}" type="presParOf" srcId="{626C6EC7-388E-4591-AA8F-CC63F88AA920}" destId="{D119CA92-7BC6-4CF9-88CE-D8D0ED63947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2A5CD4-E68A-43FD-B6EF-FF4636A5162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CB7317C-89FC-486F-86C3-997B1E3F03E2}">
      <dgm:prSet custT="1"/>
      <dgm:spPr/>
      <dgm:t>
        <a:bodyPr/>
        <a:lstStyle/>
        <a:p>
          <a:pPr>
            <a:lnSpc>
              <a:spcPct val="100000"/>
            </a:lnSpc>
          </a:pPr>
          <a:r>
            <a:rPr lang="en-US" sz="1800" b="1" i="0" dirty="0">
              <a:latin typeface="Arial" panose="020B0604020202020204" pitchFamily="34" charset="0"/>
              <a:cs typeface="Arial" panose="020B0604020202020204" pitchFamily="34" charset="0"/>
            </a:rPr>
            <a:t>Any untoward or unfavorable medical occurrence in a human subject, including any abnormal sign (for example, abnormal physical exam or laboratory finding), symptom, or disease, temporally associated with the subject’s participation in the research, whether or not considered related to the subject’s participation in the research.</a:t>
          </a:r>
        </a:p>
      </dgm:t>
    </dgm:pt>
    <dgm:pt modelId="{43A5DD51-99B4-4570-B5E5-B8BF0E3ED1F0}" type="parTrans" cxnId="{F270D6FB-1C2B-4DF6-9B06-AC50388740F7}">
      <dgm:prSet/>
      <dgm:spPr/>
      <dgm:t>
        <a:bodyPr/>
        <a:lstStyle/>
        <a:p>
          <a:endParaRPr lang="en-US"/>
        </a:p>
      </dgm:t>
    </dgm:pt>
    <dgm:pt modelId="{5E48C990-AC4A-430B-949D-232F342FD21E}" type="sibTrans" cxnId="{F270D6FB-1C2B-4DF6-9B06-AC50388740F7}">
      <dgm:prSet/>
      <dgm:spPr/>
      <dgm:t>
        <a:bodyPr/>
        <a:lstStyle/>
        <a:p>
          <a:endParaRPr lang="en-US"/>
        </a:p>
      </dgm:t>
    </dgm:pt>
    <dgm:pt modelId="{D40DF3CD-74C6-487D-B883-F71583C485AB}">
      <dgm:prSet custT="1"/>
      <dgm:spPr/>
      <dgm:t>
        <a:bodyPr/>
        <a:lstStyle/>
        <a:p>
          <a:pPr>
            <a:lnSpc>
              <a:spcPct val="100000"/>
            </a:lnSpc>
          </a:pPr>
          <a:r>
            <a:rPr lang="en-US" sz="1800" b="1" i="0" dirty="0">
              <a:latin typeface="Arial" panose="020B0604020202020204" pitchFamily="34" charset="0"/>
              <a:cs typeface="Arial" panose="020B0604020202020204" pitchFamily="34" charset="0"/>
            </a:rPr>
            <a:t>Adverse events encompass both physical and psychological harms. They occur most commonly in the context of biomedical research, although on occasion, they can occur in the context of social and behavioral research. </a:t>
          </a:r>
        </a:p>
      </dgm:t>
    </dgm:pt>
    <dgm:pt modelId="{AFC30396-19FA-4235-9673-F73DDED8E98C}" type="parTrans" cxnId="{B1D5D818-5886-4D59-89FB-A65C9D81352C}">
      <dgm:prSet/>
      <dgm:spPr/>
      <dgm:t>
        <a:bodyPr/>
        <a:lstStyle/>
        <a:p>
          <a:endParaRPr lang="en-US"/>
        </a:p>
      </dgm:t>
    </dgm:pt>
    <dgm:pt modelId="{C9281EF2-45D4-452C-BBC4-1B19F249EAC8}" type="sibTrans" cxnId="{B1D5D818-5886-4D59-89FB-A65C9D81352C}">
      <dgm:prSet/>
      <dgm:spPr/>
      <dgm:t>
        <a:bodyPr/>
        <a:lstStyle/>
        <a:p>
          <a:endParaRPr lang="en-US"/>
        </a:p>
      </dgm:t>
    </dgm:pt>
    <dgm:pt modelId="{1223F40F-10FB-436B-80BB-83AD9743EC55}" type="pres">
      <dgm:prSet presAssocID="{B72A5CD4-E68A-43FD-B6EF-FF4636A5162F}" presName="root" presStyleCnt="0">
        <dgm:presLayoutVars>
          <dgm:dir/>
          <dgm:resizeHandles val="exact"/>
        </dgm:presLayoutVars>
      </dgm:prSet>
      <dgm:spPr/>
    </dgm:pt>
    <dgm:pt modelId="{591D547F-6A23-4CAD-AFD5-FCE3CE6E3FDA}" type="pres">
      <dgm:prSet presAssocID="{ECB7317C-89FC-486F-86C3-997B1E3F03E2}" presName="compNode" presStyleCnt="0"/>
      <dgm:spPr/>
    </dgm:pt>
    <dgm:pt modelId="{095F6CEF-4AC7-436C-9B3C-A51160190CC2}" type="pres">
      <dgm:prSet presAssocID="{ECB7317C-89FC-486F-86C3-997B1E3F03E2}" presName="bgRect" presStyleLbl="bgShp" presStyleIdx="0" presStyleCnt="2"/>
      <dgm:spPr/>
    </dgm:pt>
    <dgm:pt modelId="{F6C6B3A6-7C60-4093-B7DB-ADA951208F33}" type="pres">
      <dgm:prSet presAssocID="{ECB7317C-89FC-486F-86C3-997B1E3F03E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62C45EEC-DF6C-4F83-85D0-5967288A2A1F}" type="pres">
      <dgm:prSet presAssocID="{ECB7317C-89FC-486F-86C3-997B1E3F03E2}" presName="spaceRect" presStyleCnt="0"/>
      <dgm:spPr/>
    </dgm:pt>
    <dgm:pt modelId="{5F7F4919-9245-423C-8ACC-E120DAEF32CB}" type="pres">
      <dgm:prSet presAssocID="{ECB7317C-89FC-486F-86C3-997B1E3F03E2}" presName="parTx" presStyleLbl="revTx" presStyleIdx="0" presStyleCnt="2">
        <dgm:presLayoutVars>
          <dgm:chMax val="0"/>
          <dgm:chPref val="0"/>
        </dgm:presLayoutVars>
      </dgm:prSet>
      <dgm:spPr/>
    </dgm:pt>
    <dgm:pt modelId="{D1B65C06-D59C-4C4C-9FB4-2682D19D2C52}" type="pres">
      <dgm:prSet presAssocID="{5E48C990-AC4A-430B-949D-232F342FD21E}" presName="sibTrans" presStyleCnt="0"/>
      <dgm:spPr/>
    </dgm:pt>
    <dgm:pt modelId="{888A3694-1885-49D3-AF06-4B3726DD5F2D}" type="pres">
      <dgm:prSet presAssocID="{D40DF3CD-74C6-487D-B883-F71583C485AB}" presName="compNode" presStyleCnt="0"/>
      <dgm:spPr/>
    </dgm:pt>
    <dgm:pt modelId="{D14FC037-1079-45A0-8792-63F6EFF1339E}" type="pres">
      <dgm:prSet presAssocID="{D40DF3CD-74C6-487D-B883-F71583C485AB}" presName="bgRect" presStyleLbl="bgShp" presStyleIdx="1" presStyleCnt="2"/>
      <dgm:spPr/>
    </dgm:pt>
    <dgm:pt modelId="{595F2FDA-7735-4220-9357-130017374EE3}" type="pres">
      <dgm:prSet presAssocID="{D40DF3CD-74C6-487D-B883-F71583C485A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NA"/>
        </a:ext>
      </dgm:extLst>
    </dgm:pt>
    <dgm:pt modelId="{AA8CF8F9-6F66-482E-AE28-755394930F5F}" type="pres">
      <dgm:prSet presAssocID="{D40DF3CD-74C6-487D-B883-F71583C485AB}" presName="spaceRect" presStyleCnt="0"/>
      <dgm:spPr/>
    </dgm:pt>
    <dgm:pt modelId="{C79B8E2B-4416-4E63-88C2-C4B67811DF10}" type="pres">
      <dgm:prSet presAssocID="{D40DF3CD-74C6-487D-B883-F71583C485AB}" presName="parTx" presStyleLbl="revTx" presStyleIdx="1" presStyleCnt="2">
        <dgm:presLayoutVars>
          <dgm:chMax val="0"/>
          <dgm:chPref val="0"/>
        </dgm:presLayoutVars>
      </dgm:prSet>
      <dgm:spPr/>
    </dgm:pt>
  </dgm:ptLst>
  <dgm:cxnLst>
    <dgm:cxn modelId="{C18BFC0F-2FE5-4244-BA33-86C547291D2F}" type="presOf" srcId="{B72A5CD4-E68A-43FD-B6EF-FF4636A5162F}" destId="{1223F40F-10FB-436B-80BB-83AD9743EC55}" srcOrd="0" destOrd="0" presId="urn:microsoft.com/office/officeart/2018/2/layout/IconVerticalSolidList"/>
    <dgm:cxn modelId="{FB962310-9C79-4E63-886D-DC8C9D032CEA}" type="presOf" srcId="{D40DF3CD-74C6-487D-B883-F71583C485AB}" destId="{C79B8E2B-4416-4E63-88C2-C4B67811DF10}" srcOrd="0" destOrd="0" presId="urn:microsoft.com/office/officeart/2018/2/layout/IconVerticalSolidList"/>
    <dgm:cxn modelId="{B1D5D818-5886-4D59-89FB-A65C9D81352C}" srcId="{B72A5CD4-E68A-43FD-B6EF-FF4636A5162F}" destId="{D40DF3CD-74C6-487D-B883-F71583C485AB}" srcOrd="1" destOrd="0" parTransId="{AFC30396-19FA-4235-9673-F73DDED8E98C}" sibTransId="{C9281EF2-45D4-452C-BBC4-1B19F249EAC8}"/>
    <dgm:cxn modelId="{8015FDDE-BE40-4825-84AF-BBBC37110DD3}" type="presOf" srcId="{ECB7317C-89FC-486F-86C3-997B1E3F03E2}" destId="{5F7F4919-9245-423C-8ACC-E120DAEF32CB}" srcOrd="0" destOrd="0" presId="urn:microsoft.com/office/officeart/2018/2/layout/IconVerticalSolidList"/>
    <dgm:cxn modelId="{F270D6FB-1C2B-4DF6-9B06-AC50388740F7}" srcId="{B72A5CD4-E68A-43FD-B6EF-FF4636A5162F}" destId="{ECB7317C-89FC-486F-86C3-997B1E3F03E2}" srcOrd="0" destOrd="0" parTransId="{43A5DD51-99B4-4570-B5E5-B8BF0E3ED1F0}" sibTransId="{5E48C990-AC4A-430B-949D-232F342FD21E}"/>
    <dgm:cxn modelId="{A838BFB2-C6E6-4319-ACBE-CCF28CBEFC9E}" type="presParOf" srcId="{1223F40F-10FB-436B-80BB-83AD9743EC55}" destId="{591D547F-6A23-4CAD-AFD5-FCE3CE6E3FDA}" srcOrd="0" destOrd="0" presId="urn:microsoft.com/office/officeart/2018/2/layout/IconVerticalSolidList"/>
    <dgm:cxn modelId="{C8D70045-0A88-44F2-B3D3-D76813687D64}" type="presParOf" srcId="{591D547F-6A23-4CAD-AFD5-FCE3CE6E3FDA}" destId="{095F6CEF-4AC7-436C-9B3C-A51160190CC2}" srcOrd="0" destOrd="0" presId="urn:microsoft.com/office/officeart/2018/2/layout/IconVerticalSolidList"/>
    <dgm:cxn modelId="{9A1E11C7-7C89-44DC-B67A-E86751C7F94D}" type="presParOf" srcId="{591D547F-6A23-4CAD-AFD5-FCE3CE6E3FDA}" destId="{F6C6B3A6-7C60-4093-B7DB-ADA951208F33}" srcOrd="1" destOrd="0" presId="urn:microsoft.com/office/officeart/2018/2/layout/IconVerticalSolidList"/>
    <dgm:cxn modelId="{1169C833-1C4A-4227-806E-8226FD7DC6F3}" type="presParOf" srcId="{591D547F-6A23-4CAD-AFD5-FCE3CE6E3FDA}" destId="{62C45EEC-DF6C-4F83-85D0-5967288A2A1F}" srcOrd="2" destOrd="0" presId="urn:microsoft.com/office/officeart/2018/2/layout/IconVerticalSolidList"/>
    <dgm:cxn modelId="{AA7CDB98-7DB6-464D-8B74-F4FDC87B6509}" type="presParOf" srcId="{591D547F-6A23-4CAD-AFD5-FCE3CE6E3FDA}" destId="{5F7F4919-9245-423C-8ACC-E120DAEF32CB}" srcOrd="3" destOrd="0" presId="urn:microsoft.com/office/officeart/2018/2/layout/IconVerticalSolidList"/>
    <dgm:cxn modelId="{E12E4796-F067-43BA-9750-A6E9B9C6CC0E}" type="presParOf" srcId="{1223F40F-10FB-436B-80BB-83AD9743EC55}" destId="{D1B65C06-D59C-4C4C-9FB4-2682D19D2C52}" srcOrd="1" destOrd="0" presId="urn:microsoft.com/office/officeart/2018/2/layout/IconVerticalSolidList"/>
    <dgm:cxn modelId="{F5C9BA43-0057-4FA2-A065-B6F4E3FB2C56}" type="presParOf" srcId="{1223F40F-10FB-436B-80BB-83AD9743EC55}" destId="{888A3694-1885-49D3-AF06-4B3726DD5F2D}" srcOrd="2" destOrd="0" presId="urn:microsoft.com/office/officeart/2018/2/layout/IconVerticalSolidList"/>
    <dgm:cxn modelId="{52CFC512-8A2B-43F2-9459-1C41B333B379}" type="presParOf" srcId="{888A3694-1885-49D3-AF06-4B3726DD5F2D}" destId="{D14FC037-1079-45A0-8792-63F6EFF1339E}" srcOrd="0" destOrd="0" presId="urn:microsoft.com/office/officeart/2018/2/layout/IconVerticalSolidList"/>
    <dgm:cxn modelId="{C6850E31-72CE-40B6-BD6A-21035D4EE400}" type="presParOf" srcId="{888A3694-1885-49D3-AF06-4B3726DD5F2D}" destId="{595F2FDA-7735-4220-9357-130017374EE3}" srcOrd="1" destOrd="0" presId="urn:microsoft.com/office/officeart/2018/2/layout/IconVerticalSolidList"/>
    <dgm:cxn modelId="{5BF64BDC-01F4-4F6B-A6A3-65893E16126F}" type="presParOf" srcId="{888A3694-1885-49D3-AF06-4B3726DD5F2D}" destId="{AA8CF8F9-6F66-482E-AE28-755394930F5F}" srcOrd="2" destOrd="0" presId="urn:microsoft.com/office/officeart/2018/2/layout/IconVerticalSolidList"/>
    <dgm:cxn modelId="{D0D60BD4-3802-4EB2-AB63-CB7DE4633D12}" type="presParOf" srcId="{888A3694-1885-49D3-AF06-4B3726DD5F2D}" destId="{C79B8E2B-4416-4E63-88C2-C4B67811DF1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73C5C0-0454-49C7-9A81-F9FB993E632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D61A0DB-885C-42D9-B9E1-532D7CDAC099}">
      <dgm:prSet custT="1"/>
      <dgm:spPr/>
      <dgm:t>
        <a:bodyPr/>
        <a:lstStyle/>
        <a:p>
          <a:r>
            <a:rPr lang="en-US" sz="1800" b="1" i="0" dirty="0">
              <a:latin typeface="Arial" panose="020B0604020202020204" pitchFamily="34" charset="0"/>
              <a:cs typeface="Arial" panose="020B0604020202020204" pitchFamily="34" charset="0"/>
            </a:rPr>
            <a:t>In general, adverse events that are determined to be at least partially caused by the procedures of the research would be considered related to participation in the research.   </a:t>
          </a:r>
        </a:p>
      </dgm:t>
    </dgm:pt>
    <dgm:pt modelId="{B51425E4-AEF3-4CF9-992B-0FE44CDD0FEC}" type="parTrans" cxnId="{7FD67A06-652D-42A6-9FD0-81592DB2C335}">
      <dgm:prSet/>
      <dgm:spPr/>
      <dgm:t>
        <a:bodyPr/>
        <a:lstStyle/>
        <a:p>
          <a:endParaRPr lang="en-US"/>
        </a:p>
      </dgm:t>
    </dgm:pt>
    <dgm:pt modelId="{40BC1815-6B45-4B14-9D89-44637BEED63D}" type="sibTrans" cxnId="{7FD67A06-652D-42A6-9FD0-81592DB2C335}">
      <dgm:prSet/>
      <dgm:spPr/>
      <dgm:t>
        <a:bodyPr/>
        <a:lstStyle/>
        <a:p>
          <a:endParaRPr lang="en-US"/>
        </a:p>
      </dgm:t>
    </dgm:pt>
    <dgm:pt modelId="{EB9EAF69-32E7-4B95-8EB5-C47B6AB72274}">
      <dgm:prSet custT="1"/>
      <dgm:spPr/>
      <dgm:t>
        <a:bodyPr/>
        <a:lstStyle/>
        <a:p>
          <a:r>
            <a:rPr lang="en-US" sz="1800" b="1" i="0" dirty="0">
              <a:latin typeface="Arial" panose="020B0604020202020204" pitchFamily="34" charset="0"/>
              <a:cs typeface="Arial" panose="020B0604020202020204" pitchFamily="34" charset="0"/>
            </a:rPr>
            <a:t>Adverse events determined to be solely caused by the underlying disease or other circumstances or conditions would be considered unrelated to participation in the research. </a:t>
          </a:r>
        </a:p>
      </dgm:t>
    </dgm:pt>
    <dgm:pt modelId="{15DB197F-1806-4429-8857-9305F5F14EA4}" type="parTrans" cxnId="{93224346-5519-44D1-B7CC-A67C94DE5047}">
      <dgm:prSet/>
      <dgm:spPr/>
      <dgm:t>
        <a:bodyPr/>
        <a:lstStyle/>
        <a:p>
          <a:endParaRPr lang="en-US"/>
        </a:p>
      </dgm:t>
    </dgm:pt>
    <dgm:pt modelId="{2C0EB1F3-1904-4403-A1AF-E5178BB94A68}" type="sibTrans" cxnId="{93224346-5519-44D1-B7CC-A67C94DE5047}">
      <dgm:prSet/>
      <dgm:spPr/>
      <dgm:t>
        <a:bodyPr/>
        <a:lstStyle/>
        <a:p>
          <a:endParaRPr lang="en-US"/>
        </a:p>
      </dgm:t>
    </dgm:pt>
    <dgm:pt modelId="{FFBB9969-83F7-4EA4-9857-520F7FECAF64}">
      <dgm:prSet custT="1"/>
      <dgm:spPr/>
      <dgm:t>
        <a:bodyPr/>
        <a:lstStyle/>
        <a:p>
          <a:r>
            <a:rPr lang="en-US" sz="1800" b="1" i="0" dirty="0">
              <a:latin typeface="Arial" panose="020B0604020202020204" pitchFamily="34" charset="0"/>
              <a:cs typeface="Arial" panose="020B0604020202020204" pitchFamily="34" charset="0"/>
            </a:rPr>
            <a:t>For example, for subjects with cancer participating in oncology clinical trials testing chemotherapy drugs, neutropenia and anemia are common adverse events related to participation in the research.</a:t>
          </a:r>
        </a:p>
      </dgm:t>
    </dgm:pt>
    <dgm:pt modelId="{85975BB2-AF13-414F-802B-E340734E3368}" type="parTrans" cxnId="{E197ED58-9F00-416E-8C46-A2B4BFB4EDB0}">
      <dgm:prSet/>
      <dgm:spPr/>
      <dgm:t>
        <a:bodyPr/>
        <a:lstStyle/>
        <a:p>
          <a:endParaRPr lang="en-US"/>
        </a:p>
      </dgm:t>
    </dgm:pt>
    <dgm:pt modelId="{1EA8794D-2024-4152-ADC9-E5A6F3D0288E}" type="sibTrans" cxnId="{E197ED58-9F00-416E-8C46-A2B4BFB4EDB0}">
      <dgm:prSet/>
      <dgm:spPr/>
      <dgm:t>
        <a:bodyPr/>
        <a:lstStyle/>
        <a:p>
          <a:endParaRPr lang="en-US"/>
        </a:p>
      </dgm:t>
    </dgm:pt>
    <dgm:pt modelId="{9A03985C-9633-4F21-9324-3431EAC124B7}" type="pres">
      <dgm:prSet presAssocID="{6F73C5C0-0454-49C7-9A81-F9FB993E6321}" presName="linear" presStyleCnt="0">
        <dgm:presLayoutVars>
          <dgm:animLvl val="lvl"/>
          <dgm:resizeHandles val="exact"/>
        </dgm:presLayoutVars>
      </dgm:prSet>
      <dgm:spPr/>
    </dgm:pt>
    <dgm:pt modelId="{F794F929-2CAD-40EC-9FCB-B362DC66A8B8}" type="pres">
      <dgm:prSet presAssocID="{BD61A0DB-885C-42D9-B9E1-532D7CDAC099}" presName="parentText" presStyleLbl="node1" presStyleIdx="0" presStyleCnt="3">
        <dgm:presLayoutVars>
          <dgm:chMax val="0"/>
          <dgm:bulletEnabled val="1"/>
        </dgm:presLayoutVars>
      </dgm:prSet>
      <dgm:spPr/>
    </dgm:pt>
    <dgm:pt modelId="{9582F548-754D-45A9-A9E1-289EBA8946E6}" type="pres">
      <dgm:prSet presAssocID="{40BC1815-6B45-4B14-9D89-44637BEED63D}" presName="spacer" presStyleCnt="0"/>
      <dgm:spPr/>
    </dgm:pt>
    <dgm:pt modelId="{39CA9945-9406-4D5F-93D7-F68146F88749}" type="pres">
      <dgm:prSet presAssocID="{EB9EAF69-32E7-4B95-8EB5-C47B6AB72274}" presName="parentText" presStyleLbl="node1" presStyleIdx="1" presStyleCnt="3">
        <dgm:presLayoutVars>
          <dgm:chMax val="0"/>
          <dgm:bulletEnabled val="1"/>
        </dgm:presLayoutVars>
      </dgm:prSet>
      <dgm:spPr/>
    </dgm:pt>
    <dgm:pt modelId="{957712EC-2F1E-47D1-BC94-32205BD52E99}" type="pres">
      <dgm:prSet presAssocID="{2C0EB1F3-1904-4403-A1AF-E5178BB94A68}" presName="spacer" presStyleCnt="0"/>
      <dgm:spPr/>
    </dgm:pt>
    <dgm:pt modelId="{5AD44345-59E3-4E03-8E48-D867049C6A74}" type="pres">
      <dgm:prSet presAssocID="{FFBB9969-83F7-4EA4-9857-520F7FECAF64}" presName="parentText" presStyleLbl="node1" presStyleIdx="2" presStyleCnt="3">
        <dgm:presLayoutVars>
          <dgm:chMax val="0"/>
          <dgm:bulletEnabled val="1"/>
        </dgm:presLayoutVars>
      </dgm:prSet>
      <dgm:spPr/>
    </dgm:pt>
  </dgm:ptLst>
  <dgm:cxnLst>
    <dgm:cxn modelId="{7FD67A06-652D-42A6-9FD0-81592DB2C335}" srcId="{6F73C5C0-0454-49C7-9A81-F9FB993E6321}" destId="{BD61A0DB-885C-42D9-B9E1-532D7CDAC099}" srcOrd="0" destOrd="0" parTransId="{B51425E4-AEF3-4CF9-992B-0FE44CDD0FEC}" sibTransId="{40BC1815-6B45-4B14-9D89-44637BEED63D}"/>
    <dgm:cxn modelId="{EC944C0C-3C40-44B8-9A26-D6BA64A2F099}" type="presOf" srcId="{6F73C5C0-0454-49C7-9A81-F9FB993E6321}" destId="{9A03985C-9633-4F21-9324-3431EAC124B7}" srcOrd="0" destOrd="0" presId="urn:microsoft.com/office/officeart/2005/8/layout/vList2"/>
    <dgm:cxn modelId="{93224346-5519-44D1-B7CC-A67C94DE5047}" srcId="{6F73C5C0-0454-49C7-9A81-F9FB993E6321}" destId="{EB9EAF69-32E7-4B95-8EB5-C47B6AB72274}" srcOrd="1" destOrd="0" parTransId="{15DB197F-1806-4429-8857-9305F5F14EA4}" sibTransId="{2C0EB1F3-1904-4403-A1AF-E5178BB94A68}"/>
    <dgm:cxn modelId="{E197ED58-9F00-416E-8C46-A2B4BFB4EDB0}" srcId="{6F73C5C0-0454-49C7-9A81-F9FB993E6321}" destId="{FFBB9969-83F7-4EA4-9857-520F7FECAF64}" srcOrd="2" destOrd="0" parTransId="{85975BB2-AF13-414F-802B-E340734E3368}" sibTransId="{1EA8794D-2024-4152-ADC9-E5A6F3D0288E}"/>
    <dgm:cxn modelId="{C2D47B93-D8D2-4E52-A1BB-D858C81EFE9B}" type="presOf" srcId="{FFBB9969-83F7-4EA4-9857-520F7FECAF64}" destId="{5AD44345-59E3-4E03-8E48-D867049C6A74}" srcOrd="0" destOrd="0" presId="urn:microsoft.com/office/officeart/2005/8/layout/vList2"/>
    <dgm:cxn modelId="{B40437BA-419D-4FC4-A9E2-6241AA108EB2}" type="presOf" srcId="{BD61A0DB-885C-42D9-B9E1-532D7CDAC099}" destId="{F794F929-2CAD-40EC-9FCB-B362DC66A8B8}" srcOrd="0" destOrd="0" presId="urn:microsoft.com/office/officeart/2005/8/layout/vList2"/>
    <dgm:cxn modelId="{FC4545DB-1D63-485D-ACAA-96FAC555339D}" type="presOf" srcId="{EB9EAF69-32E7-4B95-8EB5-C47B6AB72274}" destId="{39CA9945-9406-4D5F-93D7-F68146F88749}" srcOrd="0" destOrd="0" presId="urn:microsoft.com/office/officeart/2005/8/layout/vList2"/>
    <dgm:cxn modelId="{02DE3370-5918-4C75-8302-6CB8F6179779}" type="presParOf" srcId="{9A03985C-9633-4F21-9324-3431EAC124B7}" destId="{F794F929-2CAD-40EC-9FCB-B362DC66A8B8}" srcOrd="0" destOrd="0" presId="urn:microsoft.com/office/officeart/2005/8/layout/vList2"/>
    <dgm:cxn modelId="{C772A5C8-9193-44CF-9000-C3CB513D2181}" type="presParOf" srcId="{9A03985C-9633-4F21-9324-3431EAC124B7}" destId="{9582F548-754D-45A9-A9E1-289EBA8946E6}" srcOrd="1" destOrd="0" presId="urn:microsoft.com/office/officeart/2005/8/layout/vList2"/>
    <dgm:cxn modelId="{AA3A135D-5B47-4468-8BCE-F79627287696}" type="presParOf" srcId="{9A03985C-9633-4F21-9324-3431EAC124B7}" destId="{39CA9945-9406-4D5F-93D7-F68146F88749}" srcOrd="2" destOrd="0" presId="urn:microsoft.com/office/officeart/2005/8/layout/vList2"/>
    <dgm:cxn modelId="{8FCEFE49-AB03-45FB-80BD-82C7D045F2D0}" type="presParOf" srcId="{9A03985C-9633-4F21-9324-3431EAC124B7}" destId="{957712EC-2F1E-47D1-BC94-32205BD52E99}" srcOrd="3" destOrd="0" presId="urn:microsoft.com/office/officeart/2005/8/layout/vList2"/>
    <dgm:cxn modelId="{52BBE9CB-8CC6-4694-A3F1-22D3BC224640}" type="presParOf" srcId="{9A03985C-9633-4F21-9324-3431EAC124B7}" destId="{5AD44345-59E3-4E03-8E48-D867049C6A7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38BC78-C45A-49BC-979F-22DE13C6745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209E135-797A-4022-B20E-F77BCA00B63A}">
      <dgm:prSet custT="1"/>
      <dgm:spPr/>
      <dgm:t>
        <a:bodyPr/>
        <a:lstStyle/>
        <a:p>
          <a:r>
            <a:rPr lang="en-US" sz="1800" b="1" i="0" dirty="0">
              <a:solidFill>
                <a:schemeClr val="tx1"/>
              </a:solidFill>
              <a:latin typeface="Arial" panose="020B0604020202020204" pitchFamily="34" charset="0"/>
              <a:cs typeface="Arial" panose="020B0604020202020204" pitchFamily="34" charset="0"/>
            </a:rPr>
            <a:t>Mild: Awareness of signs or symptoms, but easily tolerated and are of minor irritant type causing no loss of time from normal activities. Symptoms do not require therapy or a medical evaluation; signs and symptoms are transient.</a:t>
          </a:r>
        </a:p>
      </dgm:t>
    </dgm:pt>
    <dgm:pt modelId="{5C8A3D4E-FE32-41BB-A513-4C5D12C86B77}" type="parTrans" cxnId="{0297745A-44F0-45E4-9588-E749E5D85F7E}">
      <dgm:prSet/>
      <dgm:spPr/>
      <dgm:t>
        <a:bodyPr/>
        <a:lstStyle/>
        <a:p>
          <a:endParaRPr lang="en-US"/>
        </a:p>
      </dgm:t>
    </dgm:pt>
    <dgm:pt modelId="{FF628C8D-4CEA-4604-B6A6-C69100F7A848}" type="sibTrans" cxnId="{0297745A-44F0-45E4-9588-E749E5D85F7E}">
      <dgm:prSet/>
      <dgm:spPr/>
      <dgm:t>
        <a:bodyPr/>
        <a:lstStyle/>
        <a:p>
          <a:endParaRPr lang="en-US"/>
        </a:p>
      </dgm:t>
    </dgm:pt>
    <dgm:pt modelId="{ACE18694-AD75-4ECD-9773-5D21E1B347D5}">
      <dgm:prSet custT="1"/>
      <dgm:spPr/>
      <dgm:t>
        <a:bodyPr/>
        <a:lstStyle/>
        <a:p>
          <a:r>
            <a:rPr lang="en-US" sz="1800" b="1" i="0" dirty="0">
              <a:solidFill>
                <a:schemeClr val="tx1"/>
              </a:solidFill>
              <a:latin typeface="Arial" panose="020B0604020202020204" pitchFamily="34" charset="0"/>
              <a:cs typeface="Arial" panose="020B0604020202020204" pitchFamily="34" charset="0"/>
            </a:rPr>
            <a:t>Moderate: Events introduce a low level of inconvenience or concern to the participant and may interfere with daily activities, but are usually improved by simple therapeutic measures; moderate experiences may cause some interference with functioning</a:t>
          </a:r>
        </a:p>
      </dgm:t>
    </dgm:pt>
    <dgm:pt modelId="{BAC6FF82-B110-459A-B5D4-5FB993B9B66B}" type="parTrans" cxnId="{2794A5FA-9E40-433C-84CC-6EE6F593D379}">
      <dgm:prSet/>
      <dgm:spPr/>
      <dgm:t>
        <a:bodyPr/>
        <a:lstStyle/>
        <a:p>
          <a:endParaRPr lang="en-US"/>
        </a:p>
      </dgm:t>
    </dgm:pt>
    <dgm:pt modelId="{9E7904A5-11C9-4E9B-8BB6-5B467FD7FDEA}" type="sibTrans" cxnId="{2794A5FA-9E40-433C-84CC-6EE6F593D379}">
      <dgm:prSet/>
      <dgm:spPr/>
      <dgm:t>
        <a:bodyPr/>
        <a:lstStyle/>
        <a:p>
          <a:endParaRPr lang="en-US"/>
        </a:p>
      </dgm:t>
    </dgm:pt>
    <dgm:pt modelId="{BDEA82E6-DA3D-450D-ABE3-8B8C198D0ED7}">
      <dgm:prSet custT="1"/>
      <dgm:spPr/>
      <dgm:t>
        <a:bodyPr/>
        <a:lstStyle/>
        <a:p>
          <a:r>
            <a:rPr lang="en-US" sz="1800" b="1" i="0" dirty="0">
              <a:solidFill>
                <a:schemeClr val="tx1"/>
              </a:solidFill>
              <a:latin typeface="Arial" panose="020B0604020202020204" pitchFamily="34" charset="0"/>
              <a:cs typeface="Arial" panose="020B0604020202020204" pitchFamily="34" charset="0"/>
            </a:rPr>
            <a:t>Severe: Events interrupt the participant’s normal daily activities and generally require systemic drug therapy or other treatment; they are usually incapacitating</a:t>
          </a:r>
        </a:p>
      </dgm:t>
    </dgm:pt>
    <dgm:pt modelId="{E43A953A-58FE-44E1-8604-2DD6A0D33F7F}" type="parTrans" cxnId="{D8FB35CA-76C1-48A5-8181-EC17B0229F56}">
      <dgm:prSet/>
      <dgm:spPr/>
      <dgm:t>
        <a:bodyPr/>
        <a:lstStyle/>
        <a:p>
          <a:endParaRPr lang="en-US"/>
        </a:p>
      </dgm:t>
    </dgm:pt>
    <dgm:pt modelId="{6D24EF9C-4AA5-49E0-813B-ACBB3DB475C6}" type="sibTrans" cxnId="{D8FB35CA-76C1-48A5-8181-EC17B0229F56}">
      <dgm:prSet/>
      <dgm:spPr/>
      <dgm:t>
        <a:bodyPr/>
        <a:lstStyle/>
        <a:p>
          <a:endParaRPr lang="en-US"/>
        </a:p>
      </dgm:t>
    </dgm:pt>
    <dgm:pt modelId="{23B64A96-9593-4628-8F02-A392684874EC}" type="pres">
      <dgm:prSet presAssocID="{9D38BC78-C45A-49BC-979F-22DE13C6745D}" presName="linear" presStyleCnt="0">
        <dgm:presLayoutVars>
          <dgm:animLvl val="lvl"/>
          <dgm:resizeHandles val="exact"/>
        </dgm:presLayoutVars>
      </dgm:prSet>
      <dgm:spPr/>
    </dgm:pt>
    <dgm:pt modelId="{43D126B9-5D6A-4D87-B225-CE4932C0CBB8}" type="pres">
      <dgm:prSet presAssocID="{C209E135-797A-4022-B20E-F77BCA00B63A}" presName="parentText" presStyleLbl="node1" presStyleIdx="0" presStyleCnt="3">
        <dgm:presLayoutVars>
          <dgm:chMax val="0"/>
          <dgm:bulletEnabled val="1"/>
        </dgm:presLayoutVars>
      </dgm:prSet>
      <dgm:spPr/>
    </dgm:pt>
    <dgm:pt modelId="{D2636F87-DA60-4D7F-8313-1A4831A388D6}" type="pres">
      <dgm:prSet presAssocID="{FF628C8D-4CEA-4604-B6A6-C69100F7A848}" presName="spacer" presStyleCnt="0"/>
      <dgm:spPr/>
    </dgm:pt>
    <dgm:pt modelId="{6880D60C-C905-4578-B734-22EF435245CF}" type="pres">
      <dgm:prSet presAssocID="{ACE18694-AD75-4ECD-9773-5D21E1B347D5}" presName="parentText" presStyleLbl="node1" presStyleIdx="1" presStyleCnt="3">
        <dgm:presLayoutVars>
          <dgm:chMax val="0"/>
          <dgm:bulletEnabled val="1"/>
        </dgm:presLayoutVars>
      </dgm:prSet>
      <dgm:spPr/>
    </dgm:pt>
    <dgm:pt modelId="{EC38A45D-6FDD-47A3-A31A-70D71B836EA6}" type="pres">
      <dgm:prSet presAssocID="{9E7904A5-11C9-4E9B-8BB6-5B467FD7FDEA}" presName="spacer" presStyleCnt="0"/>
      <dgm:spPr/>
    </dgm:pt>
    <dgm:pt modelId="{46DD5EE6-CA79-446B-B87F-B931ADF9F2C7}" type="pres">
      <dgm:prSet presAssocID="{BDEA82E6-DA3D-450D-ABE3-8B8C198D0ED7}" presName="parentText" presStyleLbl="node1" presStyleIdx="2" presStyleCnt="3">
        <dgm:presLayoutVars>
          <dgm:chMax val="0"/>
          <dgm:bulletEnabled val="1"/>
        </dgm:presLayoutVars>
      </dgm:prSet>
      <dgm:spPr/>
    </dgm:pt>
  </dgm:ptLst>
  <dgm:cxnLst>
    <dgm:cxn modelId="{E6122B61-E107-4227-859A-E185C0FC997D}" type="presOf" srcId="{BDEA82E6-DA3D-450D-ABE3-8B8C198D0ED7}" destId="{46DD5EE6-CA79-446B-B87F-B931ADF9F2C7}" srcOrd="0" destOrd="0" presId="urn:microsoft.com/office/officeart/2005/8/layout/vList2"/>
    <dgm:cxn modelId="{BF9C0E6D-C00A-4B17-8EE8-6C1D58DCBF87}" type="presOf" srcId="{9D38BC78-C45A-49BC-979F-22DE13C6745D}" destId="{23B64A96-9593-4628-8F02-A392684874EC}" srcOrd="0" destOrd="0" presId="urn:microsoft.com/office/officeart/2005/8/layout/vList2"/>
    <dgm:cxn modelId="{0297745A-44F0-45E4-9588-E749E5D85F7E}" srcId="{9D38BC78-C45A-49BC-979F-22DE13C6745D}" destId="{C209E135-797A-4022-B20E-F77BCA00B63A}" srcOrd="0" destOrd="0" parTransId="{5C8A3D4E-FE32-41BB-A513-4C5D12C86B77}" sibTransId="{FF628C8D-4CEA-4604-B6A6-C69100F7A848}"/>
    <dgm:cxn modelId="{ED79B37F-55C1-4110-8049-3CE34339289C}" type="presOf" srcId="{C209E135-797A-4022-B20E-F77BCA00B63A}" destId="{43D126B9-5D6A-4D87-B225-CE4932C0CBB8}" srcOrd="0" destOrd="0" presId="urn:microsoft.com/office/officeart/2005/8/layout/vList2"/>
    <dgm:cxn modelId="{C2BD9BA8-9C0A-430D-BCA1-BE91230C858E}" type="presOf" srcId="{ACE18694-AD75-4ECD-9773-5D21E1B347D5}" destId="{6880D60C-C905-4578-B734-22EF435245CF}" srcOrd="0" destOrd="0" presId="urn:microsoft.com/office/officeart/2005/8/layout/vList2"/>
    <dgm:cxn modelId="{D8FB35CA-76C1-48A5-8181-EC17B0229F56}" srcId="{9D38BC78-C45A-49BC-979F-22DE13C6745D}" destId="{BDEA82E6-DA3D-450D-ABE3-8B8C198D0ED7}" srcOrd="2" destOrd="0" parTransId="{E43A953A-58FE-44E1-8604-2DD6A0D33F7F}" sibTransId="{6D24EF9C-4AA5-49E0-813B-ACBB3DB475C6}"/>
    <dgm:cxn modelId="{2794A5FA-9E40-433C-84CC-6EE6F593D379}" srcId="{9D38BC78-C45A-49BC-979F-22DE13C6745D}" destId="{ACE18694-AD75-4ECD-9773-5D21E1B347D5}" srcOrd="1" destOrd="0" parTransId="{BAC6FF82-B110-459A-B5D4-5FB993B9B66B}" sibTransId="{9E7904A5-11C9-4E9B-8BB6-5B467FD7FDEA}"/>
    <dgm:cxn modelId="{56567566-76BE-4EA3-9C63-0C593318CD2D}" type="presParOf" srcId="{23B64A96-9593-4628-8F02-A392684874EC}" destId="{43D126B9-5D6A-4D87-B225-CE4932C0CBB8}" srcOrd="0" destOrd="0" presId="urn:microsoft.com/office/officeart/2005/8/layout/vList2"/>
    <dgm:cxn modelId="{AFB9DA12-FD8E-41A3-B497-54986F7D7C72}" type="presParOf" srcId="{23B64A96-9593-4628-8F02-A392684874EC}" destId="{D2636F87-DA60-4D7F-8313-1A4831A388D6}" srcOrd="1" destOrd="0" presId="urn:microsoft.com/office/officeart/2005/8/layout/vList2"/>
    <dgm:cxn modelId="{B419425F-2FC7-4DF3-902F-188BF7095FFD}" type="presParOf" srcId="{23B64A96-9593-4628-8F02-A392684874EC}" destId="{6880D60C-C905-4578-B734-22EF435245CF}" srcOrd="2" destOrd="0" presId="urn:microsoft.com/office/officeart/2005/8/layout/vList2"/>
    <dgm:cxn modelId="{AC684DC2-4EC0-421A-BEE6-582996BBD7E2}" type="presParOf" srcId="{23B64A96-9593-4628-8F02-A392684874EC}" destId="{EC38A45D-6FDD-47A3-A31A-70D71B836EA6}" srcOrd="3" destOrd="0" presId="urn:microsoft.com/office/officeart/2005/8/layout/vList2"/>
    <dgm:cxn modelId="{60687A08-889B-43D7-B525-6F2C597C98F9}" type="presParOf" srcId="{23B64A96-9593-4628-8F02-A392684874EC}" destId="{46DD5EE6-CA79-446B-B87F-B931ADF9F2C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9A1F29-04D7-4F96-9519-0A2569EBBCE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AD1074E-6B74-4333-A1B3-BD0BC0A1E8C1}">
      <dgm:prSet custT="1"/>
      <dgm:spPr/>
      <dgm:t>
        <a:bodyPr/>
        <a:lstStyle/>
        <a:p>
          <a:r>
            <a:rPr lang="en-US" sz="1800" b="1" i="0" dirty="0">
              <a:latin typeface="Arial" panose="020B0604020202020204" pitchFamily="34" charset="0"/>
              <a:cs typeface="Arial" panose="020B0604020202020204" pitchFamily="34" charset="0"/>
            </a:rPr>
            <a:t>The HHS regulations at 46.103(b)(5) require written procedures for ensuring prompt reporting of unanticipated problems to the IRB, appropriate institutional officials, any supporting department or agency head (or designee), and OHRP.  </a:t>
          </a:r>
        </a:p>
      </dgm:t>
    </dgm:pt>
    <dgm:pt modelId="{A9D1F661-FF51-49DC-A636-B29D8B3764D3}" type="parTrans" cxnId="{5E8F8C3A-CD0E-445D-A7B2-70F953FAADBF}">
      <dgm:prSet/>
      <dgm:spPr/>
      <dgm:t>
        <a:bodyPr/>
        <a:lstStyle/>
        <a:p>
          <a:endParaRPr lang="en-US"/>
        </a:p>
      </dgm:t>
    </dgm:pt>
    <dgm:pt modelId="{4963BF46-CEAD-4B36-865A-5DA92EE0397C}" type="sibTrans" cxnId="{5E8F8C3A-CD0E-445D-A7B2-70F953FAADBF}">
      <dgm:prSet/>
      <dgm:spPr/>
      <dgm:t>
        <a:bodyPr/>
        <a:lstStyle/>
        <a:p>
          <a:endParaRPr lang="en-US"/>
        </a:p>
      </dgm:t>
    </dgm:pt>
    <dgm:pt modelId="{DA3DB622-B45C-4CBC-B5BF-068284FD2132}">
      <dgm:prSet custT="1"/>
      <dgm:spPr/>
      <dgm:t>
        <a:bodyPr/>
        <a:lstStyle/>
        <a:p>
          <a:r>
            <a:rPr lang="en-US" sz="1800" b="1" i="0" dirty="0">
              <a:latin typeface="Arial" panose="020B0604020202020204" pitchFamily="34" charset="0"/>
              <a:cs typeface="Arial" panose="020B0604020202020204" pitchFamily="34" charset="0"/>
            </a:rPr>
            <a:t>The purpose of prompt reporting is to ensure that appropriate steps are taken in a timely manner to protect other subjects from avoidable harm. </a:t>
          </a:r>
        </a:p>
      </dgm:t>
    </dgm:pt>
    <dgm:pt modelId="{18A7A276-AE58-4A1D-A93B-14CF4C67BA2A}" type="parTrans" cxnId="{090B26E8-D988-4861-8B64-D89B42E3AE99}">
      <dgm:prSet/>
      <dgm:spPr/>
      <dgm:t>
        <a:bodyPr/>
        <a:lstStyle/>
        <a:p>
          <a:endParaRPr lang="en-US"/>
        </a:p>
      </dgm:t>
    </dgm:pt>
    <dgm:pt modelId="{5E9473AC-11C0-4675-B577-4B23AECA6A18}" type="sibTrans" cxnId="{090B26E8-D988-4861-8B64-D89B42E3AE99}">
      <dgm:prSet/>
      <dgm:spPr/>
      <dgm:t>
        <a:bodyPr/>
        <a:lstStyle/>
        <a:p>
          <a:endParaRPr lang="en-US"/>
        </a:p>
      </dgm:t>
    </dgm:pt>
    <dgm:pt modelId="{EC771DB0-8EE1-426C-B58E-0480B9885382}" type="pres">
      <dgm:prSet presAssocID="{E99A1F29-04D7-4F96-9519-0A2569EBBCE0}" presName="hierChild1" presStyleCnt="0">
        <dgm:presLayoutVars>
          <dgm:chPref val="1"/>
          <dgm:dir/>
          <dgm:animOne val="branch"/>
          <dgm:animLvl val="lvl"/>
          <dgm:resizeHandles/>
        </dgm:presLayoutVars>
      </dgm:prSet>
      <dgm:spPr/>
    </dgm:pt>
    <dgm:pt modelId="{2DD1B5C8-FA1A-4FED-92D6-FB67B6B9131F}" type="pres">
      <dgm:prSet presAssocID="{0AD1074E-6B74-4333-A1B3-BD0BC0A1E8C1}" presName="hierRoot1" presStyleCnt="0"/>
      <dgm:spPr/>
    </dgm:pt>
    <dgm:pt modelId="{1E8A3D57-0FBD-4C1E-8D41-8E8A3D44FFF5}" type="pres">
      <dgm:prSet presAssocID="{0AD1074E-6B74-4333-A1B3-BD0BC0A1E8C1}" presName="composite" presStyleCnt="0"/>
      <dgm:spPr/>
    </dgm:pt>
    <dgm:pt modelId="{EB938877-22F0-45AB-B7A7-D9E55D5017A8}" type="pres">
      <dgm:prSet presAssocID="{0AD1074E-6B74-4333-A1B3-BD0BC0A1E8C1}" presName="background" presStyleLbl="node0" presStyleIdx="0" presStyleCnt="2"/>
      <dgm:spPr/>
    </dgm:pt>
    <dgm:pt modelId="{915D5FB9-E76E-44FB-B2B7-98D70EE75FE2}" type="pres">
      <dgm:prSet presAssocID="{0AD1074E-6B74-4333-A1B3-BD0BC0A1E8C1}" presName="text" presStyleLbl="fgAcc0" presStyleIdx="0" presStyleCnt="2">
        <dgm:presLayoutVars>
          <dgm:chPref val="3"/>
        </dgm:presLayoutVars>
      </dgm:prSet>
      <dgm:spPr/>
    </dgm:pt>
    <dgm:pt modelId="{E73E5F7D-D065-4185-9B0A-FF0DABDD9518}" type="pres">
      <dgm:prSet presAssocID="{0AD1074E-6B74-4333-A1B3-BD0BC0A1E8C1}" presName="hierChild2" presStyleCnt="0"/>
      <dgm:spPr/>
    </dgm:pt>
    <dgm:pt modelId="{021D4003-9ADF-481B-BB5D-A7FDC8B32E6E}" type="pres">
      <dgm:prSet presAssocID="{DA3DB622-B45C-4CBC-B5BF-068284FD2132}" presName="hierRoot1" presStyleCnt="0"/>
      <dgm:spPr/>
    </dgm:pt>
    <dgm:pt modelId="{86A40C86-D9B9-437B-8937-82B90B72F1FD}" type="pres">
      <dgm:prSet presAssocID="{DA3DB622-B45C-4CBC-B5BF-068284FD2132}" presName="composite" presStyleCnt="0"/>
      <dgm:spPr/>
    </dgm:pt>
    <dgm:pt modelId="{A0E04EFD-D53D-4910-A92D-103908052907}" type="pres">
      <dgm:prSet presAssocID="{DA3DB622-B45C-4CBC-B5BF-068284FD2132}" presName="background" presStyleLbl="node0" presStyleIdx="1" presStyleCnt="2"/>
      <dgm:spPr/>
    </dgm:pt>
    <dgm:pt modelId="{0C695DC8-50A6-4DC7-B73C-AE118E8BC2E3}" type="pres">
      <dgm:prSet presAssocID="{DA3DB622-B45C-4CBC-B5BF-068284FD2132}" presName="text" presStyleLbl="fgAcc0" presStyleIdx="1" presStyleCnt="2">
        <dgm:presLayoutVars>
          <dgm:chPref val="3"/>
        </dgm:presLayoutVars>
      </dgm:prSet>
      <dgm:spPr/>
    </dgm:pt>
    <dgm:pt modelId="{94820B7E-1220-465C-A64C-8A990838CB6A}" type="pres">
      <dgm:prSet presAssocID="{DA3DB622-B45C-4CBC-B5BF-068284FD2132}" presName="hierChild2" presStyleCnt="0"/>
      <dgm:spPr/>
    </dgm:pt>
  </dgm:ptLst>
  <dgm:cxnLst>
    <dgm:cxn modelId="{6DFADE19-0395-4355-A7A4-ADC9CA54B4B0}" type="presOf" srcId="{DA3DB622-B45C-4CBC-B5BF-068284FD2132}" destId="{0C695DC8-50A6-4DC7-B73C-AE118E8BC2E3}" srcOrd="0" destOrd="0" presId="urn:microsoft.com/office/officeart/2005/8/layout/hierarchy1"/>
    <dgm:cxn modelId="{5E8F8C3A-CD0E-445D-A7B2-70F953FAADBF}" srcId="{E99A1F29-04D7-4F96-9519-0A2569EBBCE0}" destId="{0AD1074E-6B74-4333-A1B3-BD0BC0A1E8C1}" srcOrd="0" destOrd="0" parTransId="{A9D1F661-FF51-49DC-A636-B29D8B3764D3}" sibTransId="{4963BF46-CEAD-4B36-865A-5DA92EE0397C}"/>
    <dgm:cxn modelId="{5CF91D75-5EE7-415C-9482-AE9E9CD2FEB5}" type="presOf" srcId="{E99A1F29-04D7-4F96-9519-0A2569EBBCE0}" destId="{EC771DB0-8EE1-426C-B58E-0480B9885382}" srcOrd="0" destOrd="0" presId="urn:microsoft.com/office/officeart/2005/8/layout/hierarchy1"/>
    <dgm:cxn modelId="{0840B8C4-9511-4B9E-A6F0-9831735A00C8}" type="presOf" srcId="{0AD1074E-6B74-4333-A1B3-BD0BC0A1E8C1}" destId="{915D5FB9-E76E-44FB-B2B7-98D70EE75FE2}" srcOrd="0" destOrd="0" presId="urn:microsoft.com/office/officeart/2005/8/layout/hierarchy1"/>
    <dgm:cxn modelId="{090B26E8-D988-4861-8B64-D89B42E3AE99}" srcId="{E99A1F29-04D7-4F96-9519-0A2569EBBCE0}" destId="{DA3DB622-B45C-4CBC-B5BF-068284FD2132}" srcOrd="1" destOrd="0" parTransId="{18A7A276-AE58-4A1D-A93B-14CF4C67BA2A}" sibTransId="{5E9473AC-11C0-4675-B577-4B23AECA6A18}"/>
    <dgm:cxn modelId="{2BA61DAE-6207-4891-AAFF-1861544AD959}" type="presParOf" srcId="{EC771DB0-8EE1-426C-B58E-0480B9885382}" destId="{2DD1B5C8-FA1A-4FED-92D6-FB67B6B9131F}" srcOrd="0" destOrd="0" presId="urn:microsoft.com/office/officeart/2005/8/layout/hierarchy1"/>
    <dgm:cxn modelId="{730DF30B-D4A4-450F-A404-DE65BDAF4CBB}" type="presParOf" srcId="{2DD1B5C8-FA1A-4FED-92D6-FB67B6B9131F}" destId="{1E8A3D57-0FBD-4C1E-8D41-8E8A3D44FFF5}" srcOrd="0" destOrd="0" presId="urn:microsoft.com/office/officeart/2005/8/layout/hierarchy1"/>
    <dgm:cxn modelId="{C55CB009-CB24-4419-9F28-2A46602CC5A2}" type="presParOf" srcId="{1E8A3D57-0FBD-4C1E-8D41-8E8A3D44FFF5}" destId="{EB938877-22F0-45AB-B7A7-D9E55D5017A8}" srcOrd="0" destOrd="0" presId="urn:microsoft.com/office/officeart/2005/8/layout/hierarchy1"/>
    <dgm:cxn modelId="{33C17E38-BCB1-4750-99B7-A37F0A5FDE03}" type="presParOf" srcId="{1E8A3D57-0FBD-4C1E-8D41-8E8A3D44FFF5}" destId="{915D5FB9-E76E-44FB-B2B7-98D70EE75FE2}" srcOrd="1" destOrd="0" presId="urn:microsoft.com/office/officeart/2005/8/layout/hierarchy1"/>
    <dgm:cxn modelId="{674E1B89-04B9-42A0-83BF-6AD952EBDB0E}" type="presParOf" srcId="{2DD1B5C8-FA1A-4FED-92D6-FB67B6B9131F}" destId="{E73E5F7D-D065-4185-9B0A-FF0DABDD9518}" srcOrd="1" destOrd="0" presId="urn:microsoft.com/office/officeart/2005/8/layout/hierarchy1"/>
    <dgm:cxn modelId="{56CEE49E-2A69-4DB2-A77A-083477982AE6}" type="presParOf" srcId="{EC771DB0-8EE1-426C-B58E-0480B9885382}" destId="{021D4003-9ADF-481B-BB5D-A7FDC8B32E6E}" srcOrd="1" destOrd="0" presId="urn:microsoft.com/office/officeart/2005/8/layout/hierarchy1"/>
    <dgm:cxn modelId="{C09FD2F3-F8D2-4E8B-94E8-52A42D755B38}" type="presParOf" srcId="{021D4003-9ADF-481B-BB5D-A7FDC8B32E6E}" destId="{86A40C86-D9B9-437B-8937-82B90B72F1FD}" srcOrd="0" destOrd="0" presId="urn:microsoft.com/office/officeart/2005/8/layout/hierarchy1"/>
    <dgm:cxn modelId="{65460AE8-E5EB-44B6-98A1-F1646F674D77}" type="presParOf" srcId="{86A40C86-D9B9-437B-8937-82B90B72F1FD}" destId="{A0E04EFD-D53D-4910-A92D-103908052907}" srcOrd="0" destOrd="0" presId="urn:microsoft.com/office/officeart/2005/8/layout/hierarchy1"/>
    <dgm:cxn modelId="{38964B05-4122-481D-8A14-247ADB096D66}" type="presParOf" srcId="{86A40C86-D9B9-437B-8937-82B90B72F1FD}" destId="{0C695DC8-50A6-4DC7-B73C-AE118E8BC2E3}" srcOrd="1" destOrd="0" presId="urn:microsoft.com/office/officeart/2005/8/layout/hierarchy1"/>
    <dgm:cxn modelId="{1A948A1B-5D40-4B1E-9319-9F3E765B29F3}" type="presParOf" srcId="{021D4003-9ADF-481B-BB5D-A7FDC8B32E6E}" destId="{94820B7E-1220-465C-A64C-8A990838CB6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95761D-C055-4C20-A1B9-44FEF38986B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85E942F-584A-41A6-84E9-90DB6BB37CAE}">
      <dgm:prSet custT="1"/>
      <dgm:spPr/>
      <dgm:t>
        <a:bodyPr/>
        <a:lstStyle/>
        <a:p>
          <a:r>
            <a:rPr lang="en-US" sz="1800" b="1" i="0" dirty="0">
              <a:solidFill>
                <a:schemeClr val="tx1"/>
              </a:solidFill>
              <a:latin typeface="Arial" panose="020B0604020202020204" pitchFamily="34" charset="0"/>
              <a:cs typeface="Arial" panose="020B0604020202020204" pitchFamily="34" charset="0"/>
            </a:rPr>
            <a:t>The appropriate time frame for satisfying the requirement for prompt reporting will vary depending on the specific nature of the unanticipated problem, the nature of the research associated with the problem, and the entity to which reports are to be submitted.  </a:t>
          </a:r>
        </a:p>
      </dgm:t>
    </dgm:pt>
    <dgm:pt modelId="{92B3C7CF-2D00-4E08-9318-47DFF35AA3D2}" type="parTrans" cxnId="{87C81AAD-026A-46D0-8A39-51A3A09F4BAC}">
      <dgm:prSet/>
      <dgm:spPr/>
      <dgm:t>
        <a:bodyPr/>
        <a:lstStyle/>
        <a:p>
          <a:endParaRPr lang="en-US"/>
        </a:p>
      </dgm:t>
    </dgm:pt>
    <dgm:pt modelId="{82A81F16-CA06-4791-9EF1-0A657EE00E52}" type="sibTrans" cxnId="{87C81AAD-026A-46D0-8A39-51A3A09F4BAC}">
      <dgm:prSet/>
      <dgm:spPr/>
      <dgm:t>
        <a:bodyPr/>
        <a:lstStyle/>
        <a:p>
          <a:endParaRPr lang="en-US"/>
        </a:p>
      </dgm:t>
    </dgm:pt>
    <dgm:pt modelId="{59DED7E8-F377-4E67-A71C-543675448DE8}">
      <dgm:prSet/>
      <dgm:spPr/>
      <dgm:t>
        <a:bodyPr/>
        <a:lstStyle/>
        <a:p>
          <a:r>
            <a:rPr lang="en-US" b="1" i="0" dirty="0">
              <a:solidFill>
                <a:schemeClr val="tx1"/>
              </a:solidFill>
              <a:latin typeface="Arial" panose="020B0604020202020204" pitchFamily="34" charset="0"/>
              <a:cs typeface="Arial" panose="020B0604020202020204" pitchFamily="34" charset="0"/>
            </a:rPr>
            <a:t>For example, an unanticipated problem that resulted in a subject’s death or was potentially life-threatening generally should be reported to the IRB within a shorter time frame than other unanticipated problems that were not life-threatening.  </a:t>
          </a:r>
        </a:p>
      </dgm:t>
    </dgm:pt>
    <dgm:pt modelId="{2838F521-878E-494E-B83D-2CF8150B26DB}" type="parTrans" cxnId="{50F51214-6BC1-497C-ABC9-89D99C887AEB}">
      <dgm:prSet/>
      <dgm:spPr/>
      <dgm:t>
        <a:bodyPr/>
        <a:lstStyle/>
        <a:p>
          <a:endParaRPr lang="en-US"/>
        </a:p>
      </dgm:t>
    </dgm:pt>
    <dgm:pt modelId="{EE0E4903-799F-483D-8B0D-9C00C0B5533B}" type="sibTrans" cxnId="{50F51214-6BC1-497C-ABC9-89D99C887AEB}">
      <dgm:prSet/>
      <dgm:spPr/>
      <dgm:t>
        <a:bodyPr/>
        <a:lstStyle/>
        <a:p>
          <a:endParaRPr lang="en-US"/>
        </a:p>
      </dgm:t>
    </dgm:pt>
    <dgm:pt modelId="{13C4EBC4-EF6B-45AE-BCA1-A17C95F28005}" type="pres">
      <dgm:prSet presAssocID="{CE95761D-C055-4C20-A1B9-44FEF38986BD}" presName="root" presStyleCnt="0">
        <dgm:presLayoutVars>
          <dgm:dir/>
          <dgm:resizeHandles val="exact"/>
        </dgm:presLayoutVars>
      </dgm:prSet>
      <dgm:spPr/>
    </dgm:pt>
    <dgm:pt modelId="{F9F39AAE-EA71-4379-9F5B-33C3AC3F757B}" type="pres">
      <dgm:prSet presAssocID="{285E942F-584A-41A6-84E9-90DB6BB37CAE}" presName="compNode" presStyleCnt="0"/>
      <dgm:spPr/>
    </dgm:pt>
    <dgm:pt modelId="{37C35A83-E8C6-486A-AF20-A6EF59F626F0}" type="pres">
      <dgm:prSet presAssocID="{285E942F-584A-41A6-84E9-90DB6BB37CAE}" presName="bgRect" presStyleLbl="bgShp" presStyleIdx="0" presStyleCnt="2"/>
      <dgm:spPr/>
    </dgm:pt>
    <dgm:pt modelId="{0746907D-DE38-469F-98E2-6CCD646986DD}" type="pres">
      <dgm:prSet presAssocID="{285E942F-584A-41A6-84E9-90DB6BB37C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D1DE05E1-A09B-4CFC-894F-5B43838D233C}" type="pres">
      <dgm:prSet presAssocID="{285E942F-584A-41A6-84E9-90DB6BB37CAE}" presName="spaceRect" presStyleCnt="0"/>
      <dgm:spPr/>
    </dgm:pt>
    <dgm:pt modelId="{C003423C-E897-4509-BCDD-1EF95496BE4A}" type="pres">
      <dgm:prSet presAssocID="{285E942F-584A-41A6-84E9-90DB6BB37CAE}" presName="parTx" presStyleLbl="revTx" presStyleIdx="0" presStyleCnt="2">
        <dgm:presLayoutVars>
          <dgm:chMax val="0"/>
          <dgm:chPref val="0"/>
        </dgm:presLayoutVars>
      </dgm:prSet>
      <dgm:spPr/>
    </dgm:pt>
    <dgm:pt modelId="{29EACFA8-0EDA-4919-8D4E-7C3B20AEC029}" type="pres">
      <dgm:prSet presAssocID="{82A81F16-CA06-4791-9EF1-0A657EE00E52}" presName="sibTrans" presStyleCnt="0"/>
      <dgm:spPr/>
    </dgm:pt>
    <dgm:pt modelId="{7EBEA7F9-AF0E-496A-AD35-AA996F9DA832}" type="pres">
      <dgm:prSet presAssocID="{59DED7E8-F377-4E67-A71C-543675448DE8}" presName="compNode" presStyleCnt="0"/>
      <dgm:spPr/>
    </dgm:pt>
    <dgm:pt modelId="{56E93DDF-FF1B-43B4-BF63-EFB3E38512A5}" type="pres">
      <dgm:prSet presAssocID="{59DED7E8-F377-4E67-A71C-543675448DE8}" presName="bgRect" presStyleLbl="bgShp" presStyleIdx="1" presStyleCnt="2"/>
      <dgm:spPr/>
    </dgm:pt>
    <dgm:pt modelId="{67776B36-914F-4EB8-A55D-05B2B27B8CD2}" type="pres">
      <dgm:prSet presAssocID="{59DED7E8-F377-4E67-A71C-543675448DE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CD2D447D-1FC0-4D92-BB19-DB6A76B41C75}" type="pres">
      <dgm:prSet presAssocID="{59DED7E8-F377-4E67-A71C-543675448DE8}" presName="spaceRect" presStyleCnt="0"/>
      <dgm:spPr/>
    </dgm:pt>
    <dgm:pt modelId="{A6577871-3C45-4972-A728-57CA86690F36}" type="pres">
      <dgm:prSet presAssocID="{59DED7E8-F377-4E67-A71C-543675448DE8}" presName="parTx" presStyleLbl="revTx" presStyleIdx="1" presStyleCnt="2">
        <dgm:presLayoutVars>
          <dgm:chMax val="0"/>
          <dgm:chPref val="0"/>
        </dgm:presLayoutVars>
      </dgm:prSet>
      <dgm:spPr/>
    </dgm:pt>
  </dgm:ptLst>
  <dgm:cxnLst>
    <dgm:cxn modelId="{50F51214-6BC1-497C-ABC9-89D99C887AEB}" srcId="{CE95761D-C055-4C20-A1B9-44FEF38986BD}" destId="{59DED7E8-F377-4E67-A71C-543675448DE8}" srcOrd="1" destOrd="0" parTransId="{2838F521-878E-494E-B83D-2CF8150B26DB}" sibTransId="{EE0E4903-799F-483D-8B0D-9C00C0B5533B}"/>
    <dgm:cxn modelId="{E7380673-4B85-4E6D-A9A5-BD7F2225ACB9}" type="presOf" srcId="{59DED7E8-F377-4E67-A71C-543675448DE8}" destId="{A6577871-3C45-4972-A728-57CA86690F36}" srcOrd="0" destOrd="0" presId="urn:microsoft.com/office/officeart/2018/2/layout/IconVerticalSolidList"/>
    <dgm:cxn modelId="{87C81AAD-026A-46D0-8A39-51A3A09F4BAC}" srcId="{CE95761D-C055-4C20-A1B9-44FEF38986BD}" destId="{285E942F-584A-41A6-84E9-90DB6BB37CAE}" srcOrd="0" destOrd="0" parTransId="{92B3C7CF-2D00-4E08-9318-47DFF35AA3D2}" sibTransId="{82A81F16-CA06-4791-9EF1-0A657EE00E52}"/>
    <dgm:cxn modelId="{4EF7F5D1-380C-4952-929D-795188611AC3}" type="presOf" srcId="{285E942F-584A-41A6-84E9-90DB6BB37CAE}" destId="{C003423C-E897-4509-BCDD-1EF95496BE4A}" srcOrd="0" destOrd="0" presId="urn:microsoft.com/office/officeart/2018/2/layout/IconVerticalSolidList"/>
    <dgm:cxn modelId="{F2FC43E9-EB40-47AC-B254-A9F3BDFD959E}" type="presOf" srcId="{CE95761D-C055-4C20-A1B9-44FEF38986BD}" destId="{13C4EBC4-EF6B-45AE-BCA1-A17C95F28005}" srcOrd="0" destOrd="0" presId="urn:microsoft.com/office/officeart/2018/2/layout/IconVerticalSolidList"/>
    <dgm:cxn modelId="{A60B1987-48D5-4EAC-9796-A0F6B915C35F}" type="presParOf" srcId="{13C4EBC4-EF6B-45AE-BCA1-A17C95F28005}" destId="{F9F39AAE-EA71-4379-9F5B-33C3AC3F757B}" srcOrd="0" destOrd="0" presId="urn:microsoft.com/office/officeart/2018/2/layout/IconVerticalSolidList"/>
    <dgm:cxn modelId="{7781110C-F170-415E-B1E8-CFEA92D8855D}" type="presParOf" srcId="{F9F39AAE-EA71-4379-9F5B-33C3AC3F757B}" destId="{37C35A83-E8C6-486A-AF20-A6EF59F626F0}" srcOrd="0" destOrd="0" presId="urn:microsoft.com/office/officeart/2018/2/layout/IconVerticalSolidList"/>
    <dgm:cxn modelId="{086E967C-0D68-4CA1-B026-759239DB6B32}" type="presParOf" srcId="{F9F39AAE-EA71-4379-9F5B-33C3AC3F757B}" destId="{0746907D-DE38-469F-98E2-6CCD646986DD}" srcOrd="1" destOrd="0" presId="urn:microsoft.com/office/officeart/2018/2/layout/IconVerticalSolidList"/>
    <dgm:cxn modelId="{18F6CD4E-53F2-4F49-8FD2-630FF61F549C}" type="presParOf" srcId="{F9F39AAE-EA71-4379-9F5B-33C3AC3F757B}" destId="{D1DE05E1-A09B-4CFC-894F-5B43838D233C}" srcOrd="2" destOrd="0" presId="urn:microsoft.com/office/officeart/2018/2/layout/IconVerticalSolidList"/>
    <dgm:cxn modelId="{424C9966-20EA-4CF5-A10F-ECA9A7ACCC25}" type="presParOf" srcId="{F9F39AAE-EA71-4379-9F5B-33C3AC3F757B}" destId="{C003423C-E897-4509-BCDD-1EF95496BE4A}" srcOrd="3" destOrd="0" presId="urn:microsoft.com/office/officeart/2018/2/layout/IconVerticalSolidList"/>
    <dgm:cxn modelId="{01BBF30B-A6E6-41AD-80AF-B2FABD1A7EE0}" type="presParOf" srcId="{13C4EBC4-EF6B-45AE-BCA1-A17C95F28005}" destId="{29EACFA8-0EDA-4919-8D4E-7C3B20AEC029}" srcOrd="1" destOrd="0" presId="urn:microsoft.com/office/officeart/2018/2/layout/IconVerticalSolidList"/>
    <dgm:cxn modelId="{160BA8B9-C5F2-4228-B5C2-94C726825926}" type="presParOf" srcId="{13C4EBC4-EF6B-45AE-BCA1-A17C95F28005}" destId="{7EBEA7F9-AF0E-496A-AD35-AA996F9DA832}" srcOrd="2" destOrd="0" presId="urn:microsoft.com/office/officeart/2018/2/layout/IconVerticalSolidList"/>
    <dgm:cxn modelId="{F24A3749-B262-45C9-8282-0D4D56E8999F}" type="presParOf" srcId="{7EBEA7F9-AF0E-496A-AD35-AA996F9DA832}" destId="{56E93DDF-FF1B-43B4-BF63-EFB3E38512A5}" srcOrd="0" destOrd="0" presId="urn:microsoft.com/office/officeart/2018/2/layout/IconVerticalSolidList"/>
    <dgm:cxn modelId="{3D50DA05-FB7D-4E5F-B888-0364B402CF6B}" type="presParOf" srcId="{7EBEA7F9-AF0E-496A-AD35-AA996F9DA832}" destId="{67776B36-914F-4EB8-A55D-05B2B27B8CD2}" srcOrd="1" destOrd="0" presId="urn:microsoft.com/office/officeart/2018/2/layout/IconVerticalSolidList"/>
    <dgm:cxn modelId="{53C0FD70-0512-4AB3-B414-D9F51CA19D1E}" type="presParOf" srcId="{7EBEA7F9-AF0E-496A-AD35-AA996F9DA832}" destId="{CD2D447D-1FC0-4D92-BB19-DB6A76B41C75}" srcOrd="2" destOrd="0" presId="urn:microsoft.com/office/officeart/2018/2/layout/IconVerticalSolidList"/>
    <dgm:cxn modelId="{2F75F514-4EF0-4096-9861-9CDCE773C034}" type="presParOf" srcId="{7EBEA7F9-AF0E-496A-AD35-AA996F9DA832}" destId="{A6577871-3C45-4972-A728-57CA86690F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F571C1-6EDD-482F-A153-67829FA88E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3AAA0B7-5F52-4D58-BC42-B4FA378D58D6}">
      <dgm:prSet custT="1"/>
      <dgm:spPr/>
      <dgm:t>
        <a:bodyPr/>
        <a:lstStyle/>
        <a:p>
          <a:r>
            <a:rPr lang="en-US" sz="1400" b="1" i="0" dirty="0">
              <a:solidFill>
                <a:schemeClr val="tx1"/>
              </a:solidFill>
              <a:latin typeface="Arial" panose="020B0604020202020204" pitchFamily="34" charset="0"/>
              <a:cs typeface="Arial" panose="020B0604020202020204" pitchFamily="34" charset="0"/>
            </a:rPr>
            <a:t>Prescription and over-the-counter medicines</a:t>
          </a:r>
        </a:p>
      </dgm:t>
    </dgm:pt>
    <dgm:pt modelId="{0F8ACE6D-1A36-4743-9674-BC0FC20D504F}" type="parTrans" cxnId="{5CA4AB18-4E4F-42A0-9AF7-B53F03A01067}">
      <dgm:prSet/>
      <dgm:spPr/>
      <dgm:t>
        <a:bodyPr/>
        <a:lstStyle/>
        <a:p>
          <a:endParaRPr lang="en-US"/>
        </a:p>
      </dgm:t>
    </dgm:pt>
    <dgm:pt modelId="{4FDF1A59-DBC1-4CA9-86AF-5B0794F7C5EE}" type="sibTrans" cxnId="{5CA4AB18-4E4F-42A0-9AF7-B53F03A01067}">
      <dgm:prSet/>
      <dgm:spPr/>
      <dgm:t>
        <a:bodyPr/>
        <a:lstStyle/>
        <a:p>
          <a:endParaRPr lang="en-US"/>
        </a:p>
      </dgm:t>
    </dgm:pt>
    <dgm:pt modelId="{D258ED8E-193F-484B-B0BC-45A796A6D459}">
      <dgm:prSet custT="1"/>
      <dgm:spPr/>
      <dgm:t>
        <a:bodyPr/>
        <a:lstStyle/>
        <a:p>
          <a:r>
            <a:rPr lang="en-US" sz="1400" b="1" i="0" dirty="0">
              <a:solidFill>
                <a:schemeClr val="tx1"/>
              </a:solidFill>
              <a:latin typeface="Arial" panose="020B0604020202020204" pitchFamily="34" charset="0"/>
              <a:cs typeface="Arial" panose="020B0604020202020204" pitchFamily="34" charset="0"/>
            </a:rPr>
            <a:t>Biologics such as blood components, blood/plasma derivatives and gene therapies.</a:t>
          </a:r>
        </a:p>
      </dgm:t>
    </dgm:pt>
    <dgm:pt modelId="{5413EF71-703B-4233-A16F-90B3C0AC618E}" type="parTrans" cxnId="{116A9DFE-DA72-426E-B14D-FCCC3CD5B9CB}">
      <dgm:prSet/>
      <dgm:spPr/>
      <dgm:t>
        <a:bodyPr/>
        <a:lstStyle/>
        <a:p>
          <a:endParaRPr lang="en-US"/>
        </a:p>
      </dgm:t>
    </dgm:pt>
    <dgm:pt modelId="{9C8C0225-D3C9-4C52-B31A-2F825FCF4C1E}" type="sibTrans" cxnId="{116A9DFE-DA72-426E-B14D-FCCC3CD5B9CB}">
      <dgm:prSet/>
      <dgm:spPr/>
      <dgm:t>
        <a:bodyPr/>
        <a:lstStyle/>
        <a:p>
          <a:endParaRPr lang="en-US"/>
        </a:p>
      </dgm:t>
    </dgm:pt>
    <dgm:pt modelId="{6794A978-D014-47EF-BEB2-56190CB56140}">
      <dgm:prSet custT="1"/>
      <dgm:spPr/>
      <dgm:t>
        <a:bodyPr/>
        <a:lstStyle/>
        <a:p>
          <a:r>
            <a:rPr lang="en-US" sz="1400" b="1" i="0" dirty="0">
              <a:solidFill>
                <a:schemeClr val="tx1"/>
              </a:solidFill>
              <a:latin typeface="Arial" panose="020B0604020202020204" pitchFamily="34" charset="0"/>
              <a:cs typeface="Arial" panose="020B0604020202020204" pitchFamily="34" charset="0"/>
            </a:rPr>
            <a:t>Medical devices such as hearing aids breast pumps, and pacemakers.</a:t>
          </a:r>
        </a:p>
      </dgm:t>
    </dgm:pt>
    <dgm:pt modelId="{99CE0535-FA77-4CD5-B0FB-E761134246D1}" type="parTrans" cxnId="{049D0249-F5DA-49B6-9A43-50CFC876780F}">
      <dgm:prSet/>
      <dgm:spPr/>
      <dgm:t>
        <a:bodyPr/>
        <a:lstStyle/>
        <a:p>
          <a:endParaRPr lang="en-US"/>
        </a:p>
      </dgm:t>
    </dgm:pt>
    <dgm:pt modelId="{8D1A4223-35B8-4D7A-A2C3-5EC2C5F9081A}" type="sibTrans" cxnId="{049D0249-F5DA-49B6-9A43-50CFC876780F}">
      <dgm:prSet/>
      <dgm:spPr/>
      <dgm:t>
        <a:bodyPr/>
        <a:lstStyle/>
        <a:p>
          <a:endParaRPr lang="en-US"/>
        </a:p>
      </dgm:t>
    </dgm:pt>
    <dgm:pt modelId="{C73AAFC8-F2C0-4743-9585-F344FB789DFF}">
      <dgm:prSet custT="1"/>
      <dgm:spPr/>
      <dgm:t>
        <a:bodyPr/>
        <a:lstStyle/>
        <a:p>
          <a:r>
            <a:rPr lang="en-US" sz="1400" b="1" i="0" dirty="0">
              <a:solidFill>
                <a:schemeClr val="tx1"/>
              </a:solidFill>
              <a:latin typeface="Arial" panose="020B0604020202020204" pitchFamily="34" charset="0"/>
              <a:cs typeface="Arial" panose="020B0604020202020204" pitchFamily="34" charset="0"/>
            </a:rPr>
            <a:t>Combination products such as pre-filled drug syringes, metered-dose inhalers and nasal sprays.</a:t>
          </a:r>
        </a:p>
      </dgm:t>
    </dgm:pt>
    <dgm:pt modelId="{A29307C9-5B7C-44A1-B7D9-01A41977E6AD}" type="parTrans" cxnId="{F523FDDF-C268-404B-89F3-1048777760A9}">
      <dgm:prSet/>
      <dgm:spPr/>
      <dgm:t>
        <a:bodyPr/>
        <a:lstStyle/>
        <a:p>
          <a:endParaRPr lang="en-US"/>
        </a:p>
      </dgm:t>
    </dgm:pt>
    <dgm:pt modelId="{C5ABE9DD-A782-410A-BD6D-7CFE66DEAF73}" type="sibTrans" cxnId="{F523FDDF-C268-404B-89F3-1048777760A9}">
      <dgm:prSet/>
      <dgm:spPr/>
      <dgm:t>
        <a:bodyPr/>
        <a:lstStyle/>
        <a:p>
          <a:endParaRPr lang="en-US"/>
        </a:p>
      </dgm:t>
    </dgm:pt>
    <dgm:pt modelId="{FDDF03F7-79D0-419D-9806-10BD4279A0F4}">
      <dgm:prSet custT="1"/>
      <dgm:spPr/>
      <dgm:t>
        <a:bodyPr/>
        <a:lstStyle/>
        <a:p>
          <a:r>
            <a:rPr lang="en-US" sz="1400" b="1" i="0" dirty="0">
              <a:solidFill>
                <a:schemeClr val="tx1"/>
              </a:solidFill>
              <a:latin typeface="Arial" panose="020B0604020202020204" pitchFamily="34" charset="0"/>
              <a:cs typeface="Arial" panose="020B0604020202020204" pitchFamily="34" charset="0"/>
            </a:rPr>
            <a:t>Special nutritional products such as dietary supplements, medical foods and infant formulas.</a:t>
          </a:r>
        </a:p>
      </dgm:t>
    </dgm:pt>
    <dgm:pt modelId="{F775CFE8-5578-4048-A0AF-51A4422EDF1E}" type="parTrans" cxnId="{EA71CB17-6CA6-4C43-937F-43EBD582C0FC}">
      <dgm:prSet/>
      <dgm:spPr/>
      <dgm:t>
        <a:bodyPr/>
        <a:lstStyle/>
        <a:p>
          <a:endParaRPr lang="en-US"/>
        </a:p>
      </dgm:t>
    </dgm:pt>
    <dgm:pt modelId="{71703EFA-998E-41DB-B380-2411B12D26CB}" type="sibTrans" cxnId="{EA71CB17-6CA6-4C43-937F-43EBD582C0FC}">
      <dgm:prSet/>
      <dgm:spPr/>
      <dgm:t>
        <a:bodyPr/>
        <a:lstStyle/>
        <a:p>
          <a:endParaRPr lang="en-US"/>
        </a:p>
      </dgm:t>
    </dgm:pt>
    <dgm:pt modelId="{3B2C76B1-7CA5-4DBA-9A12-A8D30A84A12E}">
      <dgm:prSet custT="1"/>
      <dgm:spPr/>
      <dgm:t>
        <a:bodyPr/>
        <a:lstStyle/>
        <a:p>
          <a:r>
            <a:rPr lang="en-US" sz="1400" b="1" i="0" dirty="0">
              <a:solidFill>
                <a:schemeClr val="tx1"/>
              </a:solidFill>
              <a:latin typeface="Arial" panose="020B0604020202020204" pitchFamily="34" charset="0"/>
              <a:cs typeface="Arial" panose="020B0604020202020204" pitchFamily="34" charset="0"/>
            </a:rPr>
            <a:t>Cosmetics such as moisturizers, makeup, shampoos, hair dyes and tattoos.</a:t>
          </a:r>
        </a:p>
      </dgm:t>
    </dgm:pt>
    <dgm:pt modelId="{4DE65AD5-69AB-4F7D-B8B4-794D21C260B2}" type="parTrans" cxnId="{2A9DC25D-4961-43C2-91A3-507366EF84A5}">
      <dgm:prSet/>
      <dgm:spPr/>
      <dgm:t>
        <a:bodyPr/>
        <a:lstStyle/>
        <a:p>
          <a:endParaRPr lang="en-US"/>
        </a:p>
      </dgm:t>
    </dgm:pt>
    <dgm:pt modelId="{E2A4EDC0-8C8F-4E69-86E7-AE9AC431027F}" type="sibTrans" cxnId="{2A9DC25D-4961-43C2-91A3-507366EF84A5}">
      <dgm:prSet/>
      <dgm:spPr/>
      <dgm:t>
        <a:bodyPr/>
        <a:lstStyle/>
        <a:p>
          <a:endParaRPr lang="en-US"/>
        </a:p>
      </dgm:t>
    </dgm:pt>
    <dgm:pt modelId="{A4163256-E5CF-48E0-BB7C-1DBACDA84765}">
      <dgm:prSet custT="1"/>
      <dgm:spPr/>
      <dgm:t>
        <a:bodyPr/>
        <a:lstStyle/>
        <a:p>
          <a:r>
            <a:rPr lang="en-US" sz="1400" b="1" i="0" dirty="0">
              <a:solidFill>
                <a:schemeClr val="tx1"/>
              </a:solidFill>
              <a:latin typeface="Arial" panose="020B0604020202020204" pitchFamily="34" charset="0"/>
              <a:cs typeface="Arial" panose="020B0604020202020204" pitchFamily="34" charset="0"/>
            </a:rPr>
            <a:t>Food such as beverages and ingredients added to foods.</a:t>
          </a:r>
        </a:p>
      </dgm:t>
    </dgm:pt>
    <dgm:pt modelId="{1D8E36C6-3548-4EAD-8BBB-D12DEDF7E8CC}" type="parTrans" cxnId="{B390DA4D-2569-452D-8B51-0BFBD1577D1E}">
      <dgm:prSet/>
      <dgm:spPr/>
      <dgm:t>
        <a:bodyPr/>
        <a:lstStyle/>
        <a:p>
          <a:endParaRPr lang="en-US"/>
        </a:p>
      </dgm:t>
    </dgm:pt>
    <dgm:pt modelId="{9320F261-90A9-4754-BD7F-5650DE468FAE}" type="sibTrans" cxnId="{B390DA4D-2569-452D-8B51-0BFBD1577D1E}">
      <dgm:prSet/>
      <dgm:spPr/>
      <dgm:t>
        <a:bodyPr/>
        <a:lstStyle/>
        <a:p>
          <a:endParaRPr lang="en-US"/>
        </a:p>
      </dgm:t>
    </dgm:pt>
    <dgm:pt modelId="{FF1438FD-D466-40F4-9B7A-44100E284877}" type="pres">
      <dgm:prSet presAssocID="{4CF571C1-6EDD-482F-A153-67829FA88EE8}" presName="diagram" presStyleCnt="0">
        <dgm:presLayoutVars>
          <dgm:dir/>
          <dgm:resizeHandles val="exact"/>
        </dgm:presLayoutVars>
      </dgm:prSet>
      <dgm:spPr/>
    </dgm:pt>
    <dgm:pt modelId="{FB6679A9-06EA-4CAA-8349-FCD5E5481E44}" type="pres">
      <dgm:prSet presAssocID="{23AAA0B7-5F52-4D58-BC42-B4FA378D58D6}" presName="node" presStyleLbl="node1" presStyleIdx="0" presStyleCnt="7">
        <dgm:presLayoutVars>
          <dgm:bulletEnabled val="1"/>
        </dgm:presLayoutVars>
      </dgm:prSet>
      <dgm:spPr/>
    </dgm:pt>
    <dgm:pt modelId="{6E7C18AB-CC81-4D0A-A044-227F05125F8E}" type="pres">
      <dgm:prSet presAssocID="{4FDF1A59-DBC1-4CA9-86AF-5B0794F7C5EE}" presName="sibTrans" presStyleCnt="0"/>
      <dgm:spPr/>
    </dgm:pt>
    <dgm:pt modelId="{FBC0EE8B-C12B-4FB2-83E6-B1777C580B08}" type="pres">
      <dgm:prSet presAssocID="{D258ED8E-193F-484B-B0BC-45A796A6D459}" presName="node" presStyleLbl="node1" presStyleIdx="1" presStyleCnt="7">
        <dgm:presLayoutVars>
          <dgm:bulletEnabled val="1"/>
        </dgm:presLayoutVars>
      </dgm:prSet>
      <dgm:spPr/>
    </dgm:pt>
    <dgm:pt modelId="{72E92EA1-B2B2-48D3-A99D-79C6EF78E491}" type="pres">
      <dgm:prSet presAssocID="{9C8C0225-D3C9-4C52-B31A-2F825FCF4C1E}" presName="sibTrans" presStyleCnt="0"/>
      <dgm:spPr/>
    </dgm:pt>
    <dgm:pt modelId="{90868323-6724-47CD-B8A3-200C399A5C9B}" type="pres">
      <dgm:prSet presAssocID="{6794A978-D014-47EF-BEB2-56190CB56140}" presName="node" presStyleLbl="node1" presStyleIdx="2" presStyleCnt="7">
        <dgm:presLayoutVars>
          <dgm:bulletEnabled val="1"/>
        </dgm:presLayoutVars>
      </dgm:prSet>
      <dgm:spPr/>
    </dgm:pt>
    <dgm:pt modelId="{5DA12C02-C4A0-425C-A5A0-C6EE134ADA21}" type="pres">
      <dgm:prSet presAssocID="{8D1A4223-35B8-4D7A-A2C3-5EC2C5F9081A}" presName="sibTrans" presStyleCnt="0"/>
      <dgm:spPr/>
    </dgm:pt>
    <dgm:pt modelId="{F8F79008-EEAE-42B0-B507-EAAFD29D4429}" type="pres">
      <dgm:prSet presAssocID="{C73AAFC8-F2C0-4743-9585-F344FB789DFF}" presName="node" presStyleLbl="node1" presStyleIdx="3" presStyleCnt="7">
        <dgm:presLayoutVars>
          <dgm:bulletEnabled val="1"/>
        </dgm:presLayoutVars>
      </dgm:prSet>
      <dgm:spPr/>
    </dgm:pt>
    <dgm:pt modelId="{3945A197-D785-451D-A452-B1F2C178986E}" type="pres">
      <dgm:prSet presAssocID="{C5ABE9DD-A782-410A-BD6D-7CFE66DEAF73}" presName="sibTrans" presStyleCnt="0"/>
      <dgm:spPr/>
    </dgm:pt>
    <dgm:pt modelId="{41A1A367-8709-41FD-BE13-8CF0EAB53105}" type="pres">
      <dgm:prSet presAssocID="{FDDF03F7-79D0-419D-9806-10BD4279A0F4}" presName="node" presStyleLbl="node1" presStyleIdx="4" presStyleCnt="7">
        <dgm:presLayoutVars>
          <dgm:bulletEnabled val="1"/>
        </dgm:presLayoutVars>
      </dgm:prSet>
      <dgm:spPr/>
    </dgm:pt>
    <dgm:pt modelId="{4BB774C2-0987-4D38-AA93-3CACB821DDAF}" type="pres">
      <dgm:prSet presAssocID="{71703EFA-998E-41DB-B380-2411B12D26CB}" presName="sibTrans" presStyleCnt="0"/>
      <dgm:spPr/>
    </dgm:pt>
    <dgm:pt modelId="{C2998D39-E98A-4E82-B3D1-BB2644295681}" type="pres">
      <dgm:prSet presAssocID="{3B2C76B1-7CA5-4DBA-9A12-A8D30A84A12E}" presName="node" presStyleLbl="node1" presStyleIdx="5" presStyleCnt="7">
        <dgm:presLayoutVars>
          <dgm:bulletEnabled val="1"/>
        </dgm:presLayoutVars>
      </dgm:prSet>
      <dgm:spPr/>
    </dgm:pt>
    <dgm:pt modelId="{89E33513-E4BD-46DC-9D90-F293E775F295}" type="pres">
      <dgm:prSet presAssocID="{E2A4EDC0-8C8F-4E69-86E7-AE9AC431027F}" presName="sibTrans" presStyleCnt="0"/>
      <dgm:spPr/>
    </dgm:pt>
    <dgm:pt modelId="{97FBE3C9-7F85-4E84-8E4C-CFF07F7EFFCF}" type="pres">
      <dgm:prSet presAssocID="{A4163256-E5CF-48E0-BB7C-1DBACDA84765}" presName="node" presStyleLbl="node1" presStyleIdx="6" presStyleCnt="7">
        <dgm:presLayoutVars>
          <dgm:bulletEnabled val="1"/>
        </dgm:presLayoutVars>
      </dgm:prSet>
      <dgm:spPr/>
    </dgm:pt>
  </dgm:ptLst>
  <dgm:cxnLst>
    <dgm:cxn modelId="{EA71CB17-6CA6-4C43-937F-43EBD582C0FC}" srcId="{4CF571C1-6EDD-482F-A153-67829FA88EE8}" destId="{FDDF03F7-79D0-419D-9806-10BD4279A0F4}" srcOrd="4" destOrd="0" parTransId="{F775CFE8-5578-4048-A0AF-51A4422EDF1E}" sibTransId="{71703EFA-998E-41DB-B380-2411B12D26CB}"/>
    <dgm:cxn modelId="{5CA4AB18-4E4F-42A0-9AF7-B53F03A01067}" srcId="{4CF571C1-6EDD-482F-A153-67829FA88EE8}" destId="{23AAA0B7-5F52-4D58-BC42-B4FA378D58D6}" srcOrd="0" destOrd="0" parTransId="{0F8ACE6D-1A36-4743-9674-BC0FC20D504F}" sibTransId="{4FDF1A59-DBC1-4CA9-86AF-5B0794F7C5EE}"/>
    <dgm:cxn modelId="{9039F93C-E4B6-4A5C-B05F-B3A9349BE89F}" type="presOf" srcId="{A4163256-E5CF-48E0-BB7C-1DBACDA84765}" destId="{97FBE3C9-7F85-4E84-8E4C-CFF07F7EFFCF}" srcOrd="0" destOrd="0" presId="urn:microsoft.com/office/officeart/2005/8/layout/default"/>
    <dgm:cxn modelId="{692D643E-AE7F-4041-8BE0-CD5AC84567A6}" type="presOf" srcId="{6794A978-D014-47EF-BEB2-56190CB56140}" destId="{90868323-6724-47CD-B8A3-200C399A5C9B}" srcOrd="0" destOrd="0" presId="urn:microsoft.com/office/officeart/2005/8/layout/default"/>
    <dgm:cxn modelId="{0F2DB05D-374F-454D-B3FA-87A0D757CF8F}" type="presOf" srcId="{D258ED8E-193F-484B-B0BC-45A796A6D459}" destId="{FBC0EE8B-C12B-4FB2-83E6-B1777C580B08}" srcOrd="0" destOrd="0" presId="urn:microsoft.com/office/officeart/2005/8/layout/default"/>
    <dgm:cxn modelId="{2A9DC25D-4961-43C2-91A3-507366EF84A5}" srcId="{4CF571C1-6EDD-482F-A153-67829FA88EE8}" destId="{3B2C76B1-7CA5-4DBA-9A12-A8D30A84A12E}" srcOrd="5" destOrd="0" parTransId="{4DE65AD5-69AB-4F7D-B8B4-794D21C260B2}" sibTransId="{E2A4EDC0-8C8F-4E69-86E7-AE9AC431027F}"/>
    <dgm:cxn modelId="{049D0249-F5DA-49B6-9A43-50CFC876780F}" srcId="{4CF571C1-6EDD-482F-A153-67829FA88EE8}" destId="{6794A978-D014-47EF-BEB2-56190CB56140}" srcOrd="2" destOrd="0" parTransId="{99CE0535-FA77-4CD5-B0FB-E761134246D1}" sibTransId="{8D1A4223-35B8-4D7A-A2C3-5EC2C5F9081A}"/>
    <dgm:cxn modelId="{9AA6576B-924C-4C94-8BA0-53CADDB64E72}" type="presOf" srcId="{4CF571C1-6EDD-482F-A153-67829FA88EE8}" destId="{FF1438FD-D466-40F4-9B7A-44100E284877}" srcOrd="0" destOrd="0" presId="urn:microsoft.com/office/officeart/2005/8/layout/default"/>
    <dgm:cxn modelId="{B390DA4D-2569-452D-8B51-0BFBD1577D1E}" srcId="{4CF571C1-6EDD-482F-A153-67829FA88EE8}" destId="{A4163256-E5CF-48E0-BB7C-1DBACDA84765}" srcOrd="6" destOrd="0" parTransId="{1D8E36C6-3548-4EAD-8BBB-D12DEDF7E8CC}" sibTransId="{9320F261-90A9-4754-BD7F-5650DE468FAE}"/>
    <dgm:cxn modelId="{71142C77-9F22-4F16-9AF6-D59D5A0D0FE5}" type="presOf" srcId="{C73AAFC8-F2C0-4743-9585-F344FB789DFF}" destId="{F8F79008-EEAE-42B0-B507-EAAFD29D4429}" srcOrd="0" destOrd="0" presId="urn:microsoft.com/office/officeart/2005/8/layout/default"/>
    <dgm:cxn modelId="{F8415A86-CA79-470F-923E-4E3B494E5B70}" type="presOf" srcId="{FDDF03F7-79D0-419D-9806-10BD4279A0F4}" destId="{41A1A367-8709-41FD-BE13-8CF0EAB53105}" srcOrd="0" destOrd="0" presId="urn:microsoft.com/office/officeart/2005/8/layout/default"/>
    <dgm:cxn modelId="{872044A3-4023-493E-B486-4645879DF465}" type="presOf" srcId="{23AAA0B7-5F52-4D58-BC42-B4FA378D58D6}" destId="{FB6679A9-06EA-4CAA-8349-FCD5E5481E44}" srcOrd="0" destOrd="0" presId="urn:microsoft.com/office/officeart/2005/8/layout/default"/>
    <dgm:cxn modelId="{1539FFD6-A31C-499B-BCB5-71EDD02506A5}" type="presOf" srcId="{3B2C76B1-7CA5-4DBA-9A12-A8D30A84A12E}" destId="{C2998D39-E98A-4E82-B3D1-BB2644295681}" srcOrd="0" destOrd="0" presId="urn:microsoft.com/office/officeart/2005/8/layout/default"/>
    <dgm:cxn modelId="{F523FDDF-C268-404B-89F3-1048777760A9}" srcId="{4CF571C1-6EDD-482F-A153-67829FA88EE8}" destId="{C73AAFC8-F2C0-4743-9585-F344FB789DFF}" srcOrd="3" destOrd="0" parTransId="{A29307C9-5B7C-44A1-B7D9-01A41977E6AD}" sibTransId="{C5ABE9DD-A782-410A-BD6D-7CFE66DEAF73}"/>
    <dgm:cxn modelId="{116A9DFE-DA72-426E-B14D-FCCC3CD5B9CB}" srcId="{4CF571C1-6EDD-482F-A153-67829FA88EE8}" destId="{D258ED8E-193F-484B-B0BC-45A796A6D459}" srcOrd="1" destOrd="0" parTransId="{5413EF71-703B-4233-A16F-90B3C0AC618E}" sibTransId="{9C8C0225-D3C9-4C52-B31A-2F825FCF4C1E}"/>
    <dgm:cxn modelId="{7C89F88B-1EAD-452B-A911-245D75EF933B}" type="presParOf" srcId="{FF1438FD-D466-40F4-9B7A-44100E284877}" destId="{FB6679A9-06EA-4CAA-8349-FCD5E5481E44}" srcOrd="0" destOrd="0" presId="urn:microsoft.com/office/officeart/2005/8/layout/default"/>
    <dgm:cxn modelId="{2ECE0EEC-B39E-40B0-83F0-814A31688613}" type="presParOf" srcId="{FF1438FD-D466-40F4-9B7A-44100E284877}" destId="{6E7C18AB-CC81-4D0A-A044-227F05125F8E}" srcOrd="1" destOrd="0" presId="urn:microsoft.com/office/officeart/2005/8/layout/default"/>
    <dgm:cxn modelId="{46E751D6-E77B-4550-A491-32E33C5BE658}" type="presParOf" srcId="{FF1438FD-D466-40F4-9B7A-44100E284877}" destId="{FBC0EE8B-C12B-4FB2-83E6-B1777C580B08}" srcOrd="2" destOrd="0" presId="urn:microsoft.com/office/officeart/2005/8/layout/default"/>
    <dgm:cxn modelId="{77EB257C-5A12-45C6-B2E0-841122E293AE}" type="presParOf" srcId="{FF1438FD-D466-40F4-9B7A-44100E284877}" destId="{72E92EA1-B2B2-48D3-A99D-79C6EF78E491}" srcOrd="3" destOrd="0" presId="urn:microsoft.com/office/officeart/2005/8/layout/default"/>
    <dgm:cxn modelId="{D9093588-3780-40B8-8A8A-7F15AC54E8D6}" type="presParOf" srcId="{FF1438FD-D466-40F4-9B7A-44100E284877}" destId="{90868323-6724-47CD-B8A3-200C399A5C9B}" srcOrd="4" destOrd="0" presId="urn:microsoft.com/office/officeart/2005/8/layout/default"/>
    <dgm:cxn modelId="{C568A6FD-58BD-40FC-AE0F-C0D474CB8A13}" type="presParOf" srcId="{FF1438FD-D466-40F4-9B7A-44100E284877}" destId="{5DA12C02-C4A0-425C-A5A0-C6EE134ADA21}" srcOrd="5" destOrd="0" presId="urn:microsoft.com/office/officeart/2005/8/layout/default"/>
    <dgm:cxn modelId="{3CC8E69A-CDE5-4583-8367-A405AC375C21}" type="presParOf" srcId="{FF1438FD-D466-40F4-9B7A-44100E284877}" destId="{F8F79008-EEAE-42B0-B507-EAAFD29D4429}" srcOrd="6" destOrd="0" presId="urn:microsoft.com/office/officeart/2005/8/layout/default"/>
    <dgm:cxn modelId="{E7CC1980-17D4-4AE2-8E0E-8A716FE923E6}" type="presParOf" srcId="{FF1438FD-D466-40F4-9B7A-44100E284877}" destId="{3945A197-D785-451D-A452-B1F2C178986E}" srcOrd="7" destOrd="0" presId="urn:microsoft.com/office/officeart/2005/8/layout/default"/>
    <dgm:cxn modelId="{EF43CA51-6E0A-4F23-A2E1-65C65B89CBAF}" type="presParOf" srcId="{FF1438FD-D466-40F4-9B7A-44100E284877}" destId="{41A1A367-8709-41FD-BE13-8CF0EAB53105}" srcOrd="8" destOrd="0" presId="urn:microsoft.com/office/officeart/2005/8/layout/default"/>
    <dgm:cxn modelId="{3A1CC3F9-9CFE-4133-8A97-47B9C152B9D5}" type="presParOf" srcId="{FF1438FD-D466-40F4-9B7A-44100E284877}" destId="{4BB774C2-0987-4D38-AA93-3CACB821DDAF}" srcOrd="9" destOrd="0" presId="urn:microsoft.com/office/officeart/2005/8/layout/default"/>
    <dgm:cxn modelId="{1B0FEDC5-0F7B-4A41-8BA2-22CFDB9B9339}" type="presParOf" srcId="{FF1438FD-D466-40F4-9B7A-44100E284877}" destId="{C2998D39-E98A-4E82-B3D1-BB2644295681}" srcOrd="10" destOrd="0" presId="urn:microsoft.com/office/officeart/2005/8/layout/default"/>
    <dgm:cxn modelId="{47FF3FA8-9FBF-41CE-AA58-4EACC0D2D637}" type="presParOf" srcId="{FF1438FD-D466-40F4-9B7A-44100E284877}" destId="{89E33513-E4BD-46DC-9D90-F293E775F295}" srcOrd="11" destOrd="0" presId="urn:microsoft.com/office/officeart/2005/8/layout/default"/>
    <dgm:cxn modelId="{AE7F9ED3-4597-4D16-925A-BE1970C83E87}" type="presParOf" srcId="{FF1438FD-D466-40F4-9B7A-44100E284877}" destId="{97FBE3C9-7F85-4E84-8E4C-CFF07F7EFFC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120C0B-F2D1-4E10-BA41-23C289BB946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3820F4D-AE7B-44C7-A658-05CD0989ACB2}">
      <dgm:prSet custT="1"/>
      <dgm:spPr/>
      <dgm:t>
        <a:bodyPr/>
        <a:lstStyle/>
        <a:p>
          <a:r>
            <a:rPr lang="en-US" sz="1400" b="1" i="0" dirty="0">
              <a:latin typeface="Arial" panose="020B0604020202020204" pitchFamily="34" charset="0"/>
              <a:cs typeface="Arial" panose="020B0604020202020204" pitchFamily="34" charset="0"/>
            </a:rPr>
            <a:t>To whom does the investigator submit the required financial information?</a:t>
          </a:r>
        </a:p>
      </dgm:t>
    </dgm:pt>
    <dgm:pt modelId="{963831D7-EC32-4322-BF37-D4B458F34009}" type="parTrans" cxnId="{1B13DDE1-ABE5-42FC-8A4C-9B82097D65F0}">
      <dgm:prSet/>
      <dgm:spPr/>
      <dgm:t>
        <a:bodyPr/>
        <a:lstStyle/>
        <a:p>
          <a:endParaRPr lang="en-US"/>
        </a:p>
      </dgm:t>
    </dgm:pt>
    <dgm:pt modelId="{9789C41E-6CF0-4E7C-991A-E0A3001DABD6}" type="sibTrans" cxnId="{1B13DDE1-ABE5-42FC-8A4C-9B82097D65F0}">
      <dgm:prSet/>
      <dgm:spPr/>
      <dgm:t>
        <a:bodyPr/>
        <a:lstStyle/>
        <a:p>
          <a:endParaRPr lang="en-US"/>
        </a:p>
      </dgm:t>
    </dgm:pt>
    <dgm:pt modelId="{6C14E715-E287-425D-8374-198F23619B7C}">
      <dgm:prSet custT="1"/>
      <dgm:spPr/>
      <dgm:t>
        <a:bodyPr/>
        <a:lstStyle/>
        <a:p>
          <a:r>
            <a:rPr lang="en-US" sz="1400" b="1" i="0" dirty="0">
              <a:latin typeface="Arial" panose="020B0604020202020204" pitchFamily="34" charset="0"/>
              <a:cs typeface="Arial" panose="020B0604020202020204" pitchFamily="34" charset="0"/>
            </a:rPr>
            <a:t>The clinical investigator shall provide to the sponsor of the covered study sufficient accurate financial information to allow the sponsor to submit complete and accurate certification or disclosure statements as required.</a:t>
          </a:r>
        </a:p>
      </dgm:t>
    </dgm:pt>
    <dgm:pt modelId="{B05B534A-B20E-45E5-B666-434E7A1B527E}" type="parTrans" cxnId="{5FFCD459-1E1A-4D22-9600-E8067440B468}">
      <dgm:prSet/>
      <dgm:spPr/>
      <dgm:t>
        <a:bodyPr/>
        <a:lstStyle/>
        <a:p>
          <a:endParaRPr lang="en-US"/>
        </a:p>
      </dgm:t>
    </dgm:pt>
    <dgm:pt modelId="{35C11A8F-64FA-41C2-8A18-741C783B5BE1}" type="sibTrans" cxnId="{5FFCD459-1E1A-4D22-9600-E8067440B468}">
      <dgm:prSet/>
      <dgm:spPr/>
      <dgm:t>
        <a:bodyPr/>
        <a:lstStyle/>
        <a:p>
          <a:endParaRPr lang="en-US"/>
        </a:p>
      </dgm:t>
    </dgm:pt>
    <dgm:pt modelId="{941E9110-061F-49A4-AB04-1596F0415CBE}">
      <dgm:prSet custT="1"/>
      <dgm:spPr/>
      <dgm:t>
        <a:bodyPr/>
        <a:lstStyle/>
        <a:p>
          <a:r>
            <a:rPr lang="en-US" sz="1400" b="1" i="0" dirty="0">
              <a:latin typeface="Arial" panose="020B0604020202020204" pitchFamily="34" charset="0"/>
              <a:cs typeface="Arial" panose="020B0604020202020204" pitchFamily="34" charset="0"/>
            </a:rPr>
            <a:t>When is the investigator required to provide updated information?</a:t>
          </a:r>
        </a:p>
      </dgm:t>
    </dgm:pt>
    <dgm:pt modelId="{A4D47FDA-2276-49E4-B198-8865A47DE6B8}" type="parTrans" cxnId="{27AEB96C-F003-4DEC-B8EB-4FF5CFA59B44}">
      <dgm:prSet/>
      <dgm:spPr/>
      <dgm:t>
        <a:bodyPr/>
        <a:lstStyle/>
        <a:p>
          <a:endParaRPr lang="en-US"/>
        </a:p>
      </dgm:t>
    </dgm:pt>
    <dgm:pt modelId="{23FB581B-B1CD-4C1B-8893-3FA8ACA52BC3}" type="sibTrans" cxnId="{27AEB96C-F003-4DEC-B8EB-4FF5CFA59B44}">
      <dgm:prSet/>
      <dgm:spPr/>
      <dgm:t>
        <a:bodyPr/>
        <a:lstStyle/>
        <a:p>
          <a:endParaRPr lang="en-US"/>
        </a:p>
      </dgm:t>
    </dgm:pt>
    <dgm:pt modelId="{4CA7C236-0C7F-4424-81DF-FC15827BDEF1}">
      <dgm:prSet custT="1"/>
      <dgm:spPr/>
      <dgm:t>
        <a:bodyPr/>
        <a:lstStyle/>
        <a:p>
          <a:r>
            <a:rPr lang="en-US" sz="1400" b="1" i="0" dirty="0">
              <a:latin typeface="Arial" panose="020B0604020202020204" pitchFamily="34" charset="0"/>
              <a:cs typeface="Arial" panose="020B0604020202020204" pitchFamily="34" charset="0"/>
            </a:rPr>
            <a:t>The investigator shall promptly update this information if any relevant changes occur in the course of the investigation or for 1 year following completion of the study.</a:t>
          </a:r>
        </a:p>
      </dgm:t>
    </dgm:pt>
    <dgm:pt modelId="{0E8710FF-3F70-4E81-ADEC-86041F2A325A}" type="parTrans" cxnId="{6C29131E-BF62-403C-9AD6-DD945CA792E5}">
      <dgm:prSet/>
      <dgm:spPr/>
      <dgm:t>
        <a:bodyPr/>
        <a:lstStyle/>
        <a:p>
          <a:endParaRPr lang="en-US"/>
        </a:p>
      </dgm:t>
    </dgm:pt>
    <dgm:pt modelId="{4ECCC976-6F0A-4E9F-BBB6-C3885346640F}" type="sibTrans" cxnId="{6C29131E-BF62-403C-9AD6-DD945CA792E5}">
      <dgm:prSet/>
      <dgm:spPr/>
      <dgm:t>
        <a:bodyPr/>
        <a:lstStyle/>
        <a:p>
          <a:endParaRPr lang="en-US"/>
        </a:p>
      </dgm:t>
    </dgm:pt>
    <dgm:pt modelId="{39FCD949-CDD7-4F66-8524-05A641E84316}">
      <dgm:prSet custT="1"/>
      <dgm:spPr/>
      <dgm:t>
        <a:bodyPr/>
        <a:lstStyle/>
        <a:p>
          <a:r>
            <a:rPr lang="en-US" sz="1400" b="1" i="0" dirty="0">
              <a:latin typeface="Arial" panose="020B0604020202020204" pitchFamily="34" charset="0"/>
              <a:cs typeface="Arial" panose="020B0604020202020204" pitchFamily="34" charset="0"/>
            </a:rPr>
            <a:t>What are the recordkeeping and retention requirements?</a:t>
          </a:r>
        </a:p>
      </dgm:t>
    </dgm:pt>
    <dgm:pt modelId="{91181767-B53B-4210-9867-8EC05E69E484}" type="parTrans" cxnId="{6EFEF0AF-5217-472C-8460-D67D42DCC81A}">
      <dgm:prSet/>
      <dgm:spPr/>
      <dgm:t>
        <a:bodyPr/>
        <a:lstStyle/>
        <a:p>
          <a:endParaRPr lang="en-US"/>
        </a:p>
      </dgm:t>
    </dgm:pt>
    <dgm:pt modelId="{DEA54A63-D6D9-49ED-B47A-99BAEE7DF493}" type="sibTrans" cxnId="{6EFEF0AF-5217-472C-8460-D67D42DCC81A}">
      <dgm:prSet/>
      <dgm:spPr/>
      <dgm:t>
        <a:bodyPr/>
        <a:lstStyle/>
        <a:p>
          <a:endParaRPr lang="en-US"/>
        </a:p>
      </dgm:t>
    </dgm:pt>
    <dgm:pt modelId="{605A136A-0145-4CAA-865B-EBC2E4D84CBA}">
      <dgm:prSet custT="1"/>
      <dgm:spPr/>
      <dgm:t>
        <a:bodyPr/>
        <a:lstStyle/>
        <a:p>
          <a:r>
            <a:rPr lang="en-US" sz="1400" b="1" i="0" dirty="0">
              <a:latin typeface="Arial" panose="020B0604020202020204" pitchFamily="34" charset="0"/>
              <a:cs typeface="Arial" panose="020B0604020202020204" pitchFamily="34" charset="0"/>
            </a:rPr>
            <a:t>For any application submitted for a covered product, an applicant shall retain records for 2 years after the date of approval of the application.</a:t>
          </a:r>
        </a:p>
      </dgm:t>
    </dgm:pt>
    <dgm:pt modelId="{363B1E63-D521-4495-985D-D5AB9CA29D86}" type="parTrans" cxnId="{89164B87-6766-406E-84C0-BB3801D681D2}">
      <dgm:prSet/>
      <dgm:spPr/>
      <dgm:t>
        <a:bodyPr/>
        <a:lstStyle/>
        <a:p>
          <a:endParaRPr lang="en-US"/>
        </a:p>
      </dgm:t>
    </dgm:pt>
    <dgm:pt modelId="{6263C7D6-2523-4890-B8B4-0043A056894F}" type="sibTrans" cxnId="{89164B87-6766-406E-84C0-BB3801D681D2}">
      <dgm:prSet/>
      <dgm:spPr/>
      <dgm:t>
        <a:bodyPr/>
        <a:lstStyle/>
        <a:p>
          <a:endParaRPr lang="en-US"/>
        </a:p>
      </dgm:t>
    </dgm:pt>
    <dgm:pt modelId="{FACA5F4C-F7E4-488B-9546-3A219799C302}" type="pres">
      <dgm:prSet presAssocID="{D3120C0B-F2D1-4E10-BA41-23C289BB9463}" presName="root" presStyleCnt="0">
        <dgm:presLayoutVars>
          <dgm:dir/>
          <dgm:resizeHandles val="exact"/>
        </dgm:presLayoutVars>
      </dgm:prSet>
      <dgm:spPr/>
    </dgm:pt>
    <dgm:pt modelId="{9941F6F3-9D0C-4AE2-9F55-F5198CF7DC73}" type="pres">
      <dgm:prSet presAssocID="{B3820F4D-AE7B-44C7-A658-05CD0989ACB2}" presName="compNode" presStyleCnt="0"/>
      <dgm:spPr/>
    </dgm:pt>
    <dgm:pt modelId="{16B23369-7EB4-4560-AD44-6544AC093A23}" type="pres">
      <dgm:prSet presAssocID="{B3820F4D-AE7B-44C7-A658-05CD0989ACB2}" presName="bgRect" presStyleLbl="bgShp" presStyleIdx="0" presStyleCnt="3"/>
      <dgm:spPr/>
    </dgm:pt>
    <dgm:pt modelId="{25777C18-3027-4007-874D-7DA476B055F3}" type="pres">
      <dgm:prSet presAssocID="{B3820F4D-AE7B-44C7-A658-05CD0989ACB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AEC4C67-8649-42A7-ABEB-67A5EA4C9EFC}" type="pres">
      <dgm:prSet presAssocID="{B3820F4D-AE7B-44C7-A658-05CD0989ACB2}" presName="spaceRect" presStyleCnt="0"/>
      <dgm:spPr/>
    </dgm:pt>
    <dgm:pt modelId="{8688A298-9F61-4B21-AE22-363F8D4D45C0}" type="pres">
      <dgm:prSet presAssocID="{B3820F4D-AE7B-44C7-A658-05CD0989ACB2}" presName="parTx" presStyleLbl="revTx" presStyleIdx="0" presStyleCnt="6">
        <dgm:presLayoutVars>
          <dgm:chMax val="0"/>
          <dgm:chPref val="0"/>
        </dgm:presLayoutVars>
      </dgm:prSet>
      <dgm:spPr/>
    </dgm:pt>
    <dgm:pt modelId="{D0DF6145-FCA4-4BE8-9817-60B8D497A11E}" type="pres">
      <dgm:prSet presAssocID="{B3820F4D-AE7B-44C7-A658-05CD0989ACB2}" presName="desTx" presStyleLbl="revTx" presStyleIdx="1" presStyleCnt="6">
        <dgm:presLayoutVars/>
      </dgm:prSet>
      <dgm:spPr/>
    </dgm:pt>
    <dgm:pt modelId="{B71E689F-52C1-41A1-8587-80458E207B6B}" type="pres">
      <dgm:prSet presAssocID="{9789C41E-6CF0-4E7C-991A-E0A3001DABD6}" presName="sibTrans" presStyleCnt="0"/>
      <dgm:spPr/>
    </dgm:pt>
    <dgm:pt modelId="{4CDEEBA0-5709-419E-AAED-1CFFA8C6B3A7}" type="pres">
      <dgm:prSet presAssocID="{941E9110-061F-49A4-AB04-1596F0415CBE}" presName="compNode" presStyleCnt="0"/>
      <dgm:spPr/>
    </dgm:pt>
    <dgm:pt modelId="{5481D8B8-833C-45AF-B24D-193BADA29C6B}" type="pres">
      <dgm:prSet presAssocID="{941E9110-061F-49A4-AB04-1596F0415CBE}" presName="bgRect" presStyleLbl="bgShp" presStyleIdx="1" presStyleCnt="3"/>
      <dgm:spPr/>
    </dgm:pt>
    <dgm:pt modelId="{9C2F7FB6-1052-4EC0-9D74-2F5BA375D4BC}" type="pres">
      <dgm:prSet presAssocID="{941E9110-061F-49A4-AB04-1596F0415CB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478C9C81-485B-43A6-B6C4-972C6AF53A22}" type="pres">
      <dgm:prSet presAssocID="{941E9110-061F-49A4-AB04-1596F0415CBE}" presName="spaceRect" presStyleCnt="0"/>
      <dgm:spPr/>
    </dgm:pt>
    <dgm:pt modelId="{1C3D3271-944E-4210-8207-957097B62EF7}" type="pres">
      <dgm:prSet presAssocID="{941E9110-061F-49A4-AB04-1596F0415CBE}" presName="parTx" presStyleLbl="revTx" presStyleIdx="2" presStyleCnt="6">
        <dgm:presLayoutVars>
          <dgm:chMax val="0"/>
          <dgm:chPref val="0"/>
        </dgm:presLayoutVars>
      </dgm:prSet>
      <dgm:spPr/>
    </dgm:pt>
    <dgm:pt modelId="{40FE5C8A-1A5F-4218-950B-DAFDDC346D70}" type="pres">
      <dgm:prSet presAssocID="{941E9110-061F-49A4-AB04-1596F0415CBE}" presName="desTx" presStyleLbl="revTx" presStyleIdx="3" presStyleCnt="6">
        <dgm:presLayoutVars/>
      </dgm:prSet>
      <dgm:spPr/>
    </dgm:pt>
    <dgm:pt modelId="{71DF8E65-129C-4A91-A64C-0F4453C69200}" type="pres">
      <dgm:prSet presAssocID="{23FB581B-B1CD-4C1B-8893-3FA8ACA52BC3}" presName="sibTrans" presStyleCnt="0"/>
      <dgm:spPr/>
    </dgm:pt>
    <dgm:pt modelId="{C18C7E7E-A11D-4A31-83EE-1DA5F1E7195D}" type="pres">
      <dgm:prSet presAssocID="{39FCD949-CDD7-4F66-8524-05A641E84316}" presName="compNode" presStyleCnt="0"/>
      <dgm:spPr/>
    </dgm:pt>
    <dgm:pt modelId="{4CDF876E-C928-440D-B4DD-4DBAC1D31122}" type="pres">
      <dgm:prSet presAssocID="{39FCD949-CDD7-4F66-8524-05A641E84316}" presName="bgRect" presStyleLbl="bgShp" presStyleIdx="2" presStyleCnt="3"/>
      <dgm:spPr/>
    </dgm:pt>
    <dgm:pt modelId="{9C4F413B-B0DF-48AA-8AC9-28C5658B1DA1}" type="pres">
      <dgm:prSet presAssocID="{39FCD949-CDD7-4F66-8524-05A641E843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tective"/>
        </a:ext>
      </dgm:extLst>
    </dgm:pt>
    <dgm:pt modelId="{79C5FD77-D523-48FD-937A-2DB9C381C565}" type="pres">
      <dgm:prSet presAssocID="{39FCD949-CDD7-4F66-8524-05A641E84316}" presName="spaceRect" presStyleCnt="0"/>
      <dgm:spPr/>
    </dgm:pt>
    <dgm:pt modelId="{114D8969-FC51-4750-B9F2-DFF404F21107}" type="pres">
      <dgm:prSet presAssocID="{39FCD949-CDD7-4F66-8524-05A641E84316}" presName="parTx" presStyleLbl="revTx" presStyleIdx="4" presStyleCnt="6">
        <dgm:presLayoutVars>
          <dgm:chMax val="0"/>
          <dgm:chPref val="0"/>
        </dgm:presLayoutVars>
      </dgm:prSet>
      <dgm:spPr/>
    </dgm:pt>
    <dgm:pt modelId="{9F2D8069-33B5-4F04-AB71-55FDE4C28F04}" type="pres">
      <dgm:prSet presAssocID="{39FCD949-CDD7-4F66-8524-05A641E84316}" presName="desTx" presStyleLbl="revTx" presStyleIdx="5" presStyleCnt="6">
        <dgm:presLayoutVars/>
      </dgm:prSet>
      <dgm:spPr/>
    </dgm:pt>
  </dgm:ptLst>
  <dgm:cxnLst>
    <dgm:cxn modelId="{6EABA011-1024-4F7F-A04B-84C90019D998}" type="presOf" srcId="{39FCD949-CDD7-4F66-8524-05A641E84316}" destId="{114D8969-FC51-4750-B9F2-DFF404F21107}" srcOrd="0" destOrd="0" presId="urn:microsoft.com/office/officeart/2018/2/layout/IconVerticalSolidList"/>
    <dgm:cxn modelId="{6C29131E-BF62-403C-9AD6-DD945CA792E5}" srcId="{941E9110-061F-49A4-AB04-1596F0415CBE}" destId="{4CA7C236-0C7F-4424-81DF-FC15827BDEF1}" srcOrd="0" destOrd="0" parTransId="{0E8710FF-3F70-4E81-ADEC-86041F2A325A}" sibTransId="{4ECCC976-6F0A-4E9F-BBB6-C3885346640F}"/>
    <dgm:cxn modelId="{79A27B1F-3051-4D26-9BC5-EB1B1DE717F6}" type="presOf" srcId="{605A136A-0145-4CAA-865B-EBC2E4D84CBA}" destId="{9F2D8069-33B5-4F04-AB71-55FDE4C28F04}" srcOrd="0" destOrd="0" presId="urn:microsoft.com/office/officeart/2018/2/layout/IconVerticalSolidList"/>
    <dgm:cxn modelId="{072E8228-70AD-4F18-9F8A-D9F9860A0CBA}" type="presOf" srcId="{B3820F4D-AE7B-44C7-A658-05CD0989ACB2}" destId="{8688A298-9F61-4B21-AE22-363F8D4D45C0}" srcOrd="0" destOrd="0" presId="urn:microsoft.com/office/officeart/2018/2/layout/IconVerticalSolidList"/>
    <dgm:cxn modelId="{DB6D8260-A7CE-4DDB-80CE-C382FEFF5406}" type="presOf" srcId="{941E9110-061F-49A4-AB04-1596F0415CBE}" destId="{1C3D3271-944E-4210-8207-957097B62EF7}" srcOrd="0" destOrd="0" presId="urn:microsoft.com/office/officeart/2018/2/layout/IconVerticalSolidList"/>
    <dgm:cxn modelId="{98C85263-0682-4770-A3CA-8A146EC3A29B}" type="presOf" srcId="{6C14E715-E287-425D-8374-198F23619B7C}" destId="{D0DF6145-FCA4-4BE8-9817-60B8D497A11E}" srcOrd="0" destOrd="0" presId="urn:microsoft.com/office/officeart/2018/2/layout/IconVerticalSolidList"/>
    <dgm:cxn modelId="{27AEB96C-F003-4DEC-B8EB-4FF5CFA59B44}" srcId="{D3120C0B-F2D1-4E10-BA41-23C289BB9463}" destId="{941E9110-061F-49A4-AB04-1596F0415CBE}" srcOrd="1" destOrd="0" parTransId="{A4D47FDA-2276-49E4-B198-8865A47DE6B8}" sibTransId="{23FB581B-B1CD-4C1B-8893-3FA8ACA52BC3}"/>
    <dgm:cxn modelId="{5FFCD459-1E1A-4D22-9600-E8067440B468}" srcId="{B3820F4D-AE7B-44C7-A658-05CD0989ACB2}" destId="{6C14E715-E287-425D-8374-198F23619B7C}" srcOrd="0" destOrd="0" parTransId="{B05B534A-B20E-45E5-B666-434E7A1B527E}" sibTransId="{35C11A8F-64FA-41C2-8A18-741C783B5BE1}"/>
    <dgm:cxn modelId="{89164B87-6766-406E-84C0-BB3801D681D2}" srcId="{39FCD949-CDD7-4F66-8524-05A641E84316}" destId="{605A136A-0145-4CAA-865B-EBC2E4D84CBA}" srcOrd="0" destOrd="0" parTransId="{363B1E63-D521-4495-985D-D5AB9CA29D86}" sibTransId="{6263C7D6-2523-4890-B8B4-0043A056894F}"/>
    <dgm:cxn modelId="{E2C5319B-2955-4675-9654-76E9328C92D7}" type="presOf" srcId="{4CA7C236-0C7F-4424-81DF-FC15827BDEF1}" destId="{40FE5C8A-1A5F-4218-950B-DAFDDC346D70}" srcOrd="0" destOrd="0" presId="urn:microsoft.com/office/officeart/2018/2/layout/IconVerticalSolidList"/>
    <dgm:cxn modelId="{6EFEF0AF-5217-472C-8460-D67D42DCC81A}" srcId="{D3120C0B-F2D1-4E10-BA41-23C289BB9463}" destId="{39FCD949-CDD7-4F66-8524-05A641E84316}" srcOrd="2" destOrd="0" parTransId="{91181767-B53B-4210-9867-8EC05E69E484}" sibTransId="{DEA54A63-D6D9-49ED-B47A-99BAEE7DF493}"/>
    <dgm:cxn modelId="{F24EB6BA-382E-49B8-BDC6-DF1CD222F74B}" type="presOf" srcId="{D3120C0B-F2D1-4E10-BA41-23C289BB9463}" destId="{FACA5F4C-F7E4-488B-9546-3A219799C302}" srcOrd="0" destOrd="0" presId="urn:microsoft.com/office/officeart/2018/2/layout/IconVerticalSolidList"/>
    <dgm:cxn modelId="{1B13DDE1-ABE5-42FC-8A4C-9B82097D65F0}" srcId="{D3120C0B-F2D1-4E10-BA41-23C289BB9463}" destId="{B3820F4D-AE7B-44C7-A658-05CD0989ACB2}" srcOrd="0" destOrd="0" parTransId="{963831D7-EC32-4322-BF37-D4B458F34009}" sibTransId="{9789C41E-6CF0-4E7C-991A-E0A3001DABD6}"/>
    <dgm:cxn modelId="{4C3EFB3D-C9B5-49CF-B83E-506C80E56D42}" type="presParOf" srcId="{FACA5F4C-F7E4-488B-9546-3A219799C302}" destId="{9941F6F3-9D0C-4AE2-9F55-F5198CF7DC73}" srcOrd="0" destOrd="0" presId="urn:microsoft.com/office/officeart/2018/2/layout/IconVerticalSolidList"/>
    <dgm:cxn modelId="{F5C8F91F-5227-47C3-88F5-7AFE7C451A53}" type="presParOf" srcId="{9941F6F3-9D0C-4AE2-9F55-F5198CF7DC73}" destId="{16B23369-7EB4-4560-AD44-6544AC093A23}" srcOrd="0" destOrd="0" presId="urn:microsoft.com/office/officeart/2018/2/layout/IconVerticalSolidList"/>
    <dgm:cxn modelId="{CC4CB9F7-D5FD-46C6-BE38-C2BD312F6E5C}" type="presParOf" srcId="{9941F6F3-9D0C-4AE2-9F55-F5198CF7DC73}" destId="{25777C18-3027-4007-874D-7DA476B055F3}" srcOrd="1" destOrd="0" presId="urn:microsoft.com/office/officeart/2018/2/layout/IconVerticalSolidList"/>
    <dgm:cxn modelId="{12160377-A107-4D67-8BB0-A0B218DC26BA}" type="presParOf" srcId="{9941F6F3-9D0C-4AE2-9F55-F5198CF7DC73}" destId="{2AEC4C67-8649-42A7-ABEB-67A5EA4C9EFC}" srcOrd="2" destOrd="0" presId="urn:microsoft.com/office/officeart/2018/2/layout/IconVerticalSolidList"/>
    <dgm:cxn modelId="{32B3A25B-A327-4519-9A51-D54C11B56C6C}" type="presParOf" srcId="{9941F6F3-9D0C-4AE2-9F55-F5198CF7DC73}" destId="{8688A298-9F61-4B21-AE22-363F8D4D45C0}" srcOrd="3" destOrd="0" presId="urn:microsoft.com/office/officeart/2018/2/layout/IconVerticalSolidList"/>
    <dgm:cxn modelId="{B56BAEDB-5896-4304-8326-20590C5C29E4}" type="presParOf" srcId="{9941F6F3-9D0C-4AE2-9F55-F5198CF7DC73}" destId="{D0DF6145-FCA4-4BE8-9817-60B8D497A11E}" srcOrd="4" destOrd="0" presId="urn:microsoft.com/office/officeart/2018/2/layout/IconVerticalSolidList"/>
    <dgm:cxn modelId="{068A58F8-CFCC-4D44-B892-0559B7136C83}" type="presParOf" srcId="{FACA5F4C-F7E4-488B-9546-3A219799C302}" destId="{B71E689F-52C1-41A1-8587-80458E207B6B}" srcOrd="1" destOrd="0" presId="urn:microsoft.com/office/officeart/2018/2/layout/IconVerticalSolidList"/>
    <dgm:cxn modelId="{956554C0-D6EC-4B33-AA72-A7DE981F1E90}" type="presParOf" srcId="{FACA5F4C-F7E4-488B-9546-3A219799C302}" destId="{4CDEEBA0-5709-419E-AAED-1CFFA8C6B3A7}" srcOrd="2" destOrd="0" presId="urn:microsoft.com/office/officeart/2018/2/layout/IconVerticalSolidList"/>
    <dgm:cxn modelId="{4C0C3E95-0149-4B10-9176-85F3097EE046}" type="presParOf" srcId="{4CDEEBA0-5709-419E-AAED-1CFFA8C6B3A7}" destId="{5481D8B8-833C-45AF-B24D-193BADA29C6B}" srcOrd="0" destOrd="0" presId="urn:microsoft.com/office/officeart/2018/2/layout/IconVerticalSolidList"/>
    <dgm:cxn modelId="{9244D120-5480-4D91-B852-C76C7EF0C840}" type="presParOf" srcId="{4CDEEBA0-5709-419E-AAED-1CFFA8C6B3A7}" destId="{9C2F7FB6-1052-4EC0-9D74-2F5BA375D4BC}" srcOrd="1" destOrd="0" presId="urn:microsoft.com/office/officeart/2018/2/layout/IconVerticalSolidList"/>
    <dgm:cxn modelId="{2D6E0BB9-6F51-47D6-B5CB-6CF3FACC891F}" type="presParOf" srcId="{4CDEEBA0-5709-419E-AAED-1CFFA8C6B3A7}" destId="{478C9C81-485B-43A6-B6C4-972C6AF53A22}" srcOrd="2" destOrd="0" presId="urn:microsoft.com/office/officeart/2018/2/layout/IconVerticalSolidList"/>
    <dgm:cxn modelId="{812A2AF1-C1A6-4E44-AC76-A2E89F8790B4}" type="presParOf" srcId="{4CDEEBA0-5709-419E-AAED-1CFFA8C6B3A7}" destId="{1C3D3271-944E-4210-8207-957097B62EF7}" srcOrd="3" destOrd="0" presId="urn:microsoft.com/office/officeart/2018/2/layout/IconVerticalSolidList"/>
    <dgm:cxn modelId="{B4D00DDA-196A-4712-80B7-5C1D56D0E56F}" type="presParOf" srcId="{4CDEEBA0-5709-419E-AAED-1CFFA8C6B3A7}" destId="{40FE5C8A-1A5F-4218-950B-DAFDDC346D70}" srcOrd="4" destOrd="0" presId="urn:microsoft.com/office/officeart/2018/2/layout/IconVerticalSolidList"/>
    <dgm:cxn modelId="{5043506E-E352-492B-AA72-401A2051BC06}" type="presParOf" srcId="{FACA5F4C-F7E4-488B-9546-3A219799C302}" destId="{71DF8E65-129C-4A91-A64C-0F4453C69200}" srcOrd="3" destOrd="0" presId="urn:microsoft.com/office/officeart/2018/2/layout/IconVerticalSolidList"/>
    <dgm:cxn modelId="{CB91FE30-BDDB-43FF-8B3F-895F8616F6F2}" type="presParOf" srcId="{FACA5F4C-F7E4-488B-9546-3A219799C302}" destId="{C18C7E7E-A11D-4A31-83EE-1DA5F1E7195D}" srcOrd="4" destOrd="0" presId="urn:microsoft.com/office/officeart/2018/2/layout/IconVerticalSolidList"/>
    <dgm:cxn modelId="{A5FD4D06-FBC5-4B51-B583-264FB4F2A49C}" type="presParOf" srcId="{C18C7E7E-A11D-4A31-83EE-1DA5F1E7195D}" destId="{4CDF876E-C928-440D-B4DD-4DBAC1D31122}" srcOrd="0" destOrd="0" presId="urn:microsoft.com/office/officeart/2018/2/layout/IconVerticalSolidList"/>
    <dgm:cxn modelId="{3B34381B-A8CD-4A95-8DDB-E4587FC83D40}" type="presParOf" srcId="{C18C7E7E-A11D-4A31-83EE-1DA5F1E7195D}" destId="{9C4F413B-B0DF-48AA-8AC9-28C5658B1DA1}" srcOrd="1" destOrd="0" presId="urn:microsoft.com/office/officeart/2018/2/layout/IconVerticalSolidList"/>
    <dgm:cxn modelId="{D3766E8A-5F26-4689-B8CC-AF6190B4CAB3}" type="presParOf" srcId="{C18C7E7E-A11D-4A31-83EE-1DA5F1E7195D}" destId="{79C5FD77-D523-48FD-937A-2DB9C381C565}" srcOrd="2" destOrd="0" presId="urn:microsoft.com/office/officeart/2018/2/layout/IconVerticalSolidList"/>
    <dgm:cxn modelId="{15381DA3-4B56-4CD6-BD65-CAB451998900}" type="presParOf" srcId="{C18C7E7E-A11D-4A31-83EE-1DA5F1E7195D}" destId="{114D8969-FC51-4750-B9F2-DFF404F21107}" srcOrd="3" destOrd="0" presId="urn:microsoft.com/office/officeart/2018/2/layout/IconVerticalSolidList"/>
    <dgm:cxn modelId="{0341AF26-4E2B-4005-AA00-8B7BED8CB754}" type="presParOf" srcId="{C18C7E7E-A11D-4A31-83EE-1DA5F1E7195D}" destId="{9F2D8069-33B5-4F04-AB71-55FDE4C28F0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A6BB6-DA34-4296-9238-A9A6B4F74616}">
      <dsp:nvSpPr>
        <dsp:cNvPr id="0" name=""/>
        <dsp:cNvSpPr/>
      </dsp:nvSpPr>
      <dsp:spPr>
        <a:xfrm>
          <a:off x="2817" y="593689"/>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A subject falls while in your clinic</a:t>
          </a:r>
        </a:p>
      </dsp:txBody>
      <dsp:txXfrm>
        <a:off x="2817" y="593689"/>
        <a:ext cx="2235464" cy="1341278"/>
      </dsp:txXfrm>
    </dsp:sp>
    <dsp:sp modelId="{3E79673C-9A10-49EC-9538-A2CED4B5B9E9}">
      <dsp:nvSpPr>
        <dsp:cNvPr id="0" name=""/>
        <dsp:cNvSpPr/>
      </dsp:nvSpPr>
      <dsp:spPr>
        <a:xfrm>
          <a:off x="2461828" y="593689"/>
          <a:ext cx="2235464" cy="13412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Breach of privacy or confidentiality</a:t>
          </a:r>
        </a:p>
      </dsp:txBody>
      <dsp:txXfrm>
        <a:off x="2461828" y="593689"/>
        <a:ext cx="2235464" cy="1341278"/>
      </dsp:txXfrm>
    </dsp:sp>
    <dsp:sp modelId="{982FFF26-0D14-4A04-A1FE-C1DDA2A45072}">
      <dsp:nvSpPr>
        <dsp:cNvPr id="0" name=""/>
        <dsp:cNvSpPr/>
      </dsp:nvSpPr>
      <dsp:spPr>
        <a:xfrm>
          <a:off x="4920839" y="593689"/>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Loss of specified temperature of an investigational product</a:t>
          </a:r>
        </a:p>
      </dsp:txBody>
      <dsp:txXfrm>
        <a:off x="4920839" y="593689"/>
        <a:ext cx="2235464" cy="1341278"/>
      </dsp:txXfrm>
    </dsp:sp>
    <dsp:sp modelId="{B5222716-4D01-428C-8FF7-0F0511C8C04F}">
      <dsp:nvSpPr>
        <dsp:cNvPr id="0" name=""/>
        <dsp:cNvSpPr/>
      </dsp:nvSpPr>
      <dsp:spPr>
        <a:xfrm>
          <a:off x="7379850" y="593689"/>
          <a:ext cx="2235464" cy="134127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latin typeface="Arial" panose="020B0604020202020204" pitchFamily="34" charset="0"/>
              <a:cs typeface="Arial" panose="020B0604020202020204" pitchFamily="34" charset="0"/>
            </a:rPr>
            <a:t>Lab or medication errors that could involve risk to a subject</a:t>
          </a:r>
        </a:p>
      </dsp:txBody>
      <dsp:txXfrm>
        <a:off x="7379850" y="593689"/>
        <a:ext cx="2235464" cy="1341278"/>
      </dsp:txXfrm>
    </dsp:sp>
    <dsp:sp modelId="{34BAE830-76E5-4939-9BD9-B12789A5608F}">
      <dsp:nvSpPr>
        <dsp:cNvPr id="0" name=""/>
        <dsp:cNvSpPr/>
      </dsp:nvSpPr>
      <dsp:spPr>
        <a:xfrm>
          <a:off x="1232323" y="2158514"/>
          <a:ext cx="2235464" cy="134127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Subject or family complaint</a:t>
          </a:r>
        </a:p>
      </dsp:txBody>
      <dsp:txXfrm>
        <a:off x="1232323" y="2158514"/>
        <a:ext cx="2235464" cy="1341278"/>
      </dsp:txXfrm>
    </dsp:sp>
    <dsp:sp modelId="{3ABDE888-2213-4E60-AAEF-EE5B1C0DD57B}">
      <dsp:nvSpPr>
        <dsp:cNvPr id="0" name=""/>
        <dsp:cNvSpPr/>
      </dsp:nvSpPr>
      <dsp:spPr>
        <a:xfrm>
          <a:off x="3691334" y="2158514"/>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Suspension or misconduct by an investigator or study staff member</a:t>
          </a:r>
        </a:p>
      </dsp:txBody>
      <dsp:txXfrm>
        <a:off x="3691334" y="2158514"/>
        <a:ext cx="2235464" cy="1341278"/>
      </dsp:txXfrm>
    </dsp:sp>
    <dsp:sp modelId="{D62EF215-4781-400A-BF5D-6B706F253580}">
      <dsp:nvSpPr>
        <dsp:cNvPr id="0" name=""/>
        <dsp:cNvSpPr/>
      </dsp:nvSpPr>
      <dsp:spPr>
        <a:xfrm>
          <a:off x="6150345" y="2158514"/>
          <a:ext cx="2235464" cy="13412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New information that suggests a change to the risk benefit ratio that could affect enrollment </a:t>
          </a:r>
        </a:p>
      </dsp:txBody>
      <dsp:txXfrm>
        <a:off x="6150345" y="2158514"/>
        <a:ext cx="2235464" cy="1341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38E46-3659-496B-BA11-103A21EE4B71}">
      <dsp:nvSpPr>
        <dsp:cNvPr id="0" name=""/>
        <dsp:cNvSpPr/>
      </dsp:nvSpPr>
      <dsp:spPr>
        <a:xfrm>
          <a:off x="709783" y="813133"/>
          <a:ext cx="3973266" cy="153896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changes to the research protocol initiated by the investigator prior to obtaining IRB approval to eliminate apparent immediate hazards to subjects</a:t>
          </a:r>
        </a:p>
      </dsp:txBody>
      <dsp:txXfrm>
        <a:off x="709783" y="813133"/>
        <a:ext cx="3973266" cy="1538962"/>
      </dsp:txXfrm>
    </dsp:sp>
    <dsp:sp modelId="{BB186400-3861-497C-8F92-83AEE2707B43}">
      <dsp:nvSpPr>
        <dsp:cNvPr id="0" name=""/>
        <dsp:cNvSpPr/>
      </dsp:nvSpPr>
      <dsp:spPr>
        <a:xfrm>
          <a:off x="4939543" y="813133"/>
          <a:ext cx="2564936" cy="153896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modification of inclusion or exclusion criteria to mitigate the newly identified risks</a:t>
          </a:r>
        </a:p>
      </dsp:txBody>
      <dsp:txXfrm>
        <a:off x="4939543" y="813133"/>
        <a:ext cx="2564936" cy="1538962"/>
      </dsp:txXfrm>
    </dsp:sp>
    <dsp:sp modelId="{E010B44D-A7CA-422E-8DB8-F4B989B669C1}">
      <dsp:nvSpPr>
        <dsp:cNvPr id="0" name=""/>
        <dsp:cNvSpPr/>
      </dsp:nvSpPr>
      <dsp:spPr>
        <a:xfrm>
          <a:off x="7760973" y="813133"/>
          <a:ext cx="2564936" cy="1538962"/>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implementation of additional procedures for monitoring subjects</a:t>
          </a:r>
        </a:p>
      </dsp:txBody>
      <dsp:txXfrm>
        <a:off x="7760973" y="813133"/>
        <a:ext cx="2564936" cy="1538962"/>
      </dsp:txXfrm>
    </dsp:sp>
    <dsp:sp modelId="{30ED967F-445B-4BE5-837C-BA07DF376912}">
      <dsp:nvSpPr>
        <dsp:cNvPr id="0" name=""/>
        <dsp:cNvSpPr/>
      </dsp:nvSpPr>
      <dsp:spPr>
        <a:xfrm>
          <a:off x="3233" y="2608588"/>
          <a:ext cx="2564936" cy="153896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suspension of enrollment of new subjects</a:t>
          </a:r>
        </a:p>
      </dsp:txBody>
      <dsp:txXfrm>
        <a:off x="3233" y="2608588"/>
        <a:ext cx="2564936" cy="1538962"/>
      </dsp:txXfrm>
    </dsp:sp>
    <dsp:sp modelId="{3326DE6D-3955-4BC9-AB68-06E3604762F5}">
      <dsp:nvSpPr>
        <dsp:cNvPr id="0" name=""/>
        <dsp:cNvSpPr/>
      </dsp:nvSpPr>
      <dsp:spPr>
        <a:xfrm>
          <a:off x="2824663" y="2608588"/>
          <a:ext cx="2564936" cy="1538962"/>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suspension of research procedures in currently enrolled subjects</a:t>
          </a:r>
        </a:p>
      </dsp:txBody>
      <dsp:txXfrm>
        <a:off x="2824663" y="2608588"/>
        <a:ext cx="2564936" cy="1538962"/>
      </dsp:txXfrm>
    </dsp:sp>
    <dsp:sp modelId="{606B33ED-A581-43C5-806B-2BFCC493BAC9}">
      <dsp:nvSpPr>
        <dsp:cNvPr id="0" name=""/>
        <dsp:cNvSpPr/>
      </dsp:nvSpPr>
      <dsp:spPr>
        <a:xfrm>
          <a:off x="5646093" y="2608588"/>
          <a:ext cx="2564936" cy="153896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modification of informed consent documents to include a description of newly recognized risks</a:t>
          </a:r>
        </a:p>
      </dsp:txBody>
      <dsp:txXfrm>
        <a:off x="5646093" y="2608588"/>
        <a:ext cx="2564936" cy="1538962"/>
      </dsp:txXfrm>
    </dsp:sp>
    <dsp:sp modelId="{D119CA92-7BC6-4CF9-88CE-D8D0ED639479}">
      <dsp:nvSpPr>
        <dsp:cNvPr id="0" name=""/>
        <dsp:cNvSpPr/>
      </dsp:nvSpPr>
      <dsp:spPr>
        <a:xfrm>
          <a:off x="8467524" y="2608588"/>
          <a:ext cx="2564936" cy="153896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Arial" panose="020B0604020202020204" pitchFamily="34" charset="0"/>
              <a:cs typeface="Arial" panose="020B0604020202020204" pitchFamily="34" charset="0"/>
            </a:rPr>
            <a:t>provision of additional information about newly recognized risks to previously enrolled subjects</a:t>
          </a:r>
        </a:p>
      </dsp:txBody>
      <dsp:txXfrm>
        <a:off x="8467524" y="2608588"/>
        <a:ext cx="2564936" cy="1538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F6CEF-4AC7-436C-9B3C-A51160190CC2}">
      <dsp:nvSpPr>
        <dsp:cNvPr id="0" name=""/>
        <dsp:cNvSpPr/>
      </dsp:nvSpPr>
      <dsp:spPr>
        <a:xfrm>
          <a:off x="0" y="452272"/>
          <a:ext cx="10122375" cy="17069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C6B3A6-7C60-4093-B7DB-ADA951208F33}">
      <dsp:nvSpPr>
        <dsp:cNvPr id="0" name=""/>
        <dsp:cNvSpPr/>
      </dsp:nvSpPr>
      <dsp:spPr>
        <a:xfrm>
          <a:off x="516356" y="836339"/>
          <a:ext cx="938830" cy="938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7F4919-9245-423C-8ACC-E120DAEF32CB}">
      <dsp:nvSpPr>
        <dsp:cNvPr id="0" name=""/>
        <dsp:cNvSpPr/>
      </dsp:nvSpPr>
      <dsp:spPr>
        <a:xfrm>
          <a:off x="1971544" y="452272"/>
          <a:ext cx="8150830" cy="1706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654" tIns="180654" rIns="180654" bIns="180654" numCol="1" spcCol="1270" anchor="ctr" anchorCtr="0">
          <a:noAutofit/>
        </a:bodyPr>
        <a:lstStyle/>
        <a:p>
          <a:pPr marL="0" lvl="0" indent="0" algn="l" defTabSz="800100">
            <a:lnSpc>
              <a:spcPct val="100000"/>
            </a:lnSpc>
            <a:spcBef>
              <a:spcPct val="0"/>
            </a:spcBef>
            <a:spcAft>
              <a:spcPct val="35000"/>
            </a:spcAft>
            <a:buNone/>
          </a:pPr>
          <a:r>
            <a:rPr lang="en-US" sz="1800" b="1" i="0" kern="1200" dirty="0">
              <a:latin typeface="Arial" panose="020B0604020202020204" pitchFamily="34" charset="0"/>
              <a:cs typeface="Arial" panose="020B0604020202020204" pitchFamily="34" charset="0"/>
            </a:rPr>
            <a:t>Any untoward or unfavorable medical occurrence in a human subject, including any abnormal sign (for example, abnormal physical exam or laboratory finding), symptom, or disease, temporally associated with the subject’s participation in the research, whether or not considered related to the subject’s participation in the research.</a:t>
          </a:r>
        </a:p>
      </dsp:txBody>
      <dsp:txXfrm>
        <a:off x="1971544" y="452272"/>
        <a:ext cx="8150830" cy="1706964"/>
      </dsp:txXfrm>
    </dsp:sp>
    <dsp:sp modelId="{D14FC037-1079-45A0-8792-63F6EFF1339E}">
      <dsp:nvSpPr>
        <dsp:cNvPr id="0" name=""/>
        <dsp:cNvSpPr/>
      </dsp:nvSpPr>
      <dsp:spPr>
        <a:xfrm>
          <a:off x="0" y="2509384"/>
          <a:ext cx="10122375" cy="17069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5F2FDA-7735-4220-9357-130017374EE3}">
      <dsp:nvSpPr>
        <dsp:cNvPr id="0" name=""/>
        <dsp:cNvSpPr/>
      </dsp:nvSpPr>
      <dsp:spPr>
        <a:xfrm>
          <a:off x="516356" y="2893451"/>
          <a:ext cx="938830" cy="938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9B8E2B-4416-4E63-88C2-C4B67811DF10}">
      <dsp:nvSpPr>
        <dsp:cNvPr id="0" name=""/>
        <dsp:cNvSpPr/>
      </dsp:nvSpPr>
      <dsp:spPr>
        <a:xfrm>
          <a:off x="1971544" y="2509384"/>
          <a:ext cx="8150830" cy="1706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654" tIns="180654" rIns="180654" bIns="180654" numCol="1" spcCol="1270" anchor="ctr" anchorCtr="0">
          <a:noAutofit/>
        </a:bodyPr>
        <a:lstStyle/>
        <a:p>
          <a:pPr marL="0" lvl="0" indent="0" algn="l" defTabSz="800100">
            <a:lnSpc>
              <a:spcPct val="100000"/>
            </a:lnSpc>
            <a:spcBef>
              <a:spcPct val="0"/>
            </a:spcBef>
            <a:spcAft>
              <a:spcPct val="35000"/>
            </a:spcAft>
            <a:buNone/>
          </a:pPr>
          <a:r>
            <a:rPr lang="en-US" sz="1800" b="1" i="0" kern="1200" dirty="0">
              <a:latin typeface="Arial" panose="020B0604020202020204" pitchFamily="34" charset="0"/>
              <a:cs typeface="Arial" panose="020B0604020202020204" pitchFamily="34" charset="0"/>
            </a:rPr>
            <a:t>Adverse events encompass both physical and psychological harms. They occur most commonly in the context of biomedical research, although on occasion, they can occur in the context of social and behavioral research. </a:t>
          </a:r>
        </a:p>
      </dsp:txBody>
      <dsp:txXfrm>
        <a:off x="1971544" y="2509384"/>
        <a:ext cx="8150830" cy="1706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4F929-2CAD-40EC-9FCB-B362DC66A8B8}">
      <dsp:nvSpPr>
        <dsp:cNvPr id="0" name=""/>
        <dsp:cNvSpPr/>
      </dsp:nvSpPr>
      <dsp:spPr>
        <a:xfrm>
          <a:off x="0" y="477390"/>
          <a:ext cx="6628804" cy="1216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In general, adverse events that are determined to be at least partially caused by the procedures of the research would be considered related to participation in the research.   </a:t>
          </a:r>
        </a:p>
      </dsp:txBody>
      <dsp:txXfrm>
        <a:off x="59399" y="536789"/>
        <a:ext cx="6510006" cy="1098002"/>
      </dsp:txXfrm>
    </dsp:sp>
    <dsp:sp modelId="{39CA9945-9406-4D5F-93D7-F68146F88749}">
      <dsp:nvSpPr>
        <dsp:cNvPr id="0" name=""/>
        <dsp:cNvSpPr/>
      </dsp:nvSpPr>
      <dsp:spPr>
        <a:xfrm>
          <a:off x="0" y="1881390"/>
          <a:ext cx="6628804" cy="12168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Adverse events determined to be solely caused by the underlying disease or other circumstances or conditions would be considered unrelated to participation in the research. </a:t>
          </a:r>
        </a:p>
      </dsp:txBody>
      <dsp:txXfrm>
        <a:off x="59399" y="1940789"/>
        <a:ext cx="6510006" cy="1098002"/>
      </dsp:txXfrm>
    </dsp:sp>
    <dsp:sp modelId="{5AD44345-59E3-4E03-8E48-D867049C6A74}">
      <dsp:nvSpPr>
        <dsp:cNvPr id="0" name=""/>
        <dsp:cNvSpPr/>
      </dsp:nvSpPr>
      <dsp:spPr>
        <a:xfrm>
          <a:off x="0" y="3285390"/>
          <a:ext cx="6628804" cy="12168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For example, for subjects with cancer participating in oncology clinical trials testing chemotherapy drugs, neutropenia and anemia are common adverse events related to participation in the research.</a:t>
          </a:r>
        </a:p>
      </dsp:txBody>
      <dsp:txXfrm>
        <a:off x="59399" y="3344789"/>
        <a:ext cx="6510006"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126B9-5D6A-4D87-B225-CE4932C0CBB8}">
      <dsp:nvSpPr>
        <dsp:cNvPr id="0" name=""/>
        <dsp:cNvSpPr/>
      </dsp:nvSpPr>
      <dsp:spPr>
        <a:xfrm>
          <a:off x="0" y="256440"/>
          <a:ext cx="8596668" cy="1216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Mild: Awareness of signs or symptoms, but easily tolerated and are of minor irritant type causing no loss of time from normal activities. Symptoms do not require therapy or a medical evaluation; signs and symptoms are transient.</a:t>
          </a:r>
        </a:p>
      </dsp:txBody>
      <dsp:txXfrm>
        <a:off x="59399" y="315839"/>
        <a:ext cx="8477870" cy="1098002"/>
      </dsp:txXfrm>
    </dsp:sp>
    <dsp:sp modelId="{6880D60C-C905-4578-B734-22EF435245CF}">
      <dsp:nvSpPr>
        <dsp:cNvPr id="0" name=""/>
        <dsp:cNvSpPr/>
      </dsp:nvSpPr>
      <dsp:spPr>
        <a:xfrm>
          <a:off x="0" y="1660441"/>
          <a:ext cx="8596668" cy="1216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Moderate: Events introduce a low level of inconvenience or concern to the participant and may interfere with daily activities, but are usually improved by simple therapeutic measures; moderate experiences may cause some interference with functioning</a:t>
          </a:r>
        </a:p>
      </dsp:txBody>
      <dsp:txXfrm>
        <a:off x="59399" y="1719840"/>
        <a:ext cx="8477870" cy="1098002"/>
      </dsp:txXfrm>
    </dsp:sp>
    <dsp:sp modelId="{46DD5EE6-CA79-446B-B87F-B931ADF9F2C7}">
      <dsp:nvSpPr>
        <dsp:cNvPr id="0" name=""/>
        <dsp:cNvSpPr/>
      </dsp:nvSpPr>
      <dsp:spPr>
        <a:xfrm>
          <a:off x="0" y="3064441"/>
          <a:ext cx="8596668" cy="1216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Severe: Events interrupt the participant’s normal daily activities and generally require systemic drug therapy or other treatment; they are usually incapacitating</a:t>
          </a:r>
        </a:p>
      </dsp:txBody>
      <dsp:txXfrm>
        <a:off x="59399" y="3123840"/>
        <a:ext cx="8477870"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38877-22F0-45AB-B7A7-D9E55D5017A8}">
      <dsp:nvSpPr>
        <dsp:cNvPr id="0" name=""/>
        <dsp:cNvSpPr/>
      </dsp:nvSpPr>
      <dsp:spPr>
        <a:xfrm>
          <a:off x="1174"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D5FB9-E76E-44FB-B2B7-98D70EE75FE2}">
      <dsp:nvSpPr>
        <dsp:cNvPr id="0" name=""/>
        <dsp:cNvSpPr/>
      </dsp:nvSpPr>
      <dsp:spPr>
        <a:xfrm>
          <a:off x="45906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The HHS regulations at 46.103(b)(5) require written procedures for ensuring prompt reporting of unanticipated problems to the IRB, appropriate institutional officials, any supporting department or agency head (or designee), and OHRP.  </a:t>
          </a:r>
        </a:p>
      </dsp:txBody>
      <dsp:txXfrm>
        <a:off x="535713" y="1032452"/>
        <a:ext cx="3967760" cy="2463577"/>
      </dsp:txXfrm>
    </dsp:sp>
    <dsp:sp modelId="{A0E04EFD-D53D-4910-A92D-103908052907}">
      <dsp:nvSpPr>
        <dsp:cNvPr id="0" name=""/>
        <dsp:cNvSpPr/>
      </dsp:nvSpPr>
      <dsp:spPr>
        <a:xfrm>
          <a:off x="5038013"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695DC8-50A6-4DC7-B73C-AE118E8BC2E3}">
      <dsp:nvSpPr>
        <dsp:cNvPr id="0" name=""/>
        <dsp:cNvSpPr/>
      </dsp:nvSpPr>
      <dsp:spPr>
        <a:xfrm>
          <a:off x="549590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panose="020B0604020202020204" pitchFamily="34" charset="0"/>
              <a:cs typeface="Arial" panose="020B0604020202020204" pitchFamily="34" charset="0"/>
            </a:rPr>
            <a:t>The purpose of prompt reporting is to ensure that appropriate steps are taken in a timely manner to protect other subjects from avoidable harm. </a:t>
          </a:r>
        </a:p>
      </dsp:txBody>
      <dsp:txXfrm>
        <a:off x="5572553" y="1032452"/>
        <a:ext cx="3967760" cy="24635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35A83-E8C6-486A-AF20-A6EF59F626F0}">
      <dsp:nvSpPr>
        <dsp:cNvPr id="0" name=""/>
        <dsp:cNvSpPr/>
      </dsp:nvSpPr>
      <dsp:spPr>
        <a:xfrm>
          <a:off x="0" y="665190"/>
          <a:ext cx="9618133" cy="12280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6907D-DE38-469F-98E2-6CCD646986DD}">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03423C-E897-4509-BCDD-1EF95496BE4A}">
      <dsp:nvSpPr>
        <dsp:cNvPr id="0" name=""/>
        <dsp:cNvSpPr/>
      </dsp:nvSpPr>
      <dsp:spPr>
        <a:xfrm>
          <a:off x="1418391" y="665190"/>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The appropriate time frame for satisfying the requirement for prompt reporting will vary depending on the specific nature of the unanticipated problem, the nature of the research associated with the problem, and the entity to which reports are to be submitted.  </a:t>
          </a:r>
        </a:p>
      </dsp:txBody>
      <dsp:txXfrm>
        <a:off x="1418391" y="665190"/>
        <a:ext cx="8199741" cy="1228044"/>
      </dsp:txXfrm>
    </dsp:sp>
    <dsp:sp modelId="{56E93DDF-FF1B-43B4-BF63-EFB3E38512A5}">
      <dsp:nvSpPr>
        <dsp:cNvPr id="0" name=""/>
        <dsp:cNvSpPr/>
      </dsp:nvSpPr>
      <dsp:spPr>
        <a:xfrm>
          <a:off x="0" y="2200246"/>
          <a:ext cx="9618133" cy="12280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776B36-914F-4EB8-A55D-05B2B27B8CD2}">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577871-3C45-4972-A728-57CA86690F36}">
      <dsp:nvSpPr>
        <dsp:cNvPr id="0" name=""/>
        <dsp:cNvSpPr/>
      </dsp:nvSpPr>
      <dsp:spPr>
        <a:xfrm>
          <a:off x="1418391" y="2200246"/>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800100">
            <a:lnSpc>
              <a:spcPct val="90000"/>
            </a:lnSpc>
            <a:spcBef>
              <a:spcPct val="0"/>
            </a:spcBef>
            <a:spcAft>
              <a:spcPct val="35000"/>
            </a:spcAft>
            <a:buNone/>
          </a:pPr>
          <a:r>
            <a:rPr lang="en-US" sz="1800" b="1" i="0" kern="1200" dirty="0">
              <a:solidFill>
                <a:schemeClr val="tx1"/>
              </a:solidFill>
              <a:latin typeface="Arial" panose="020B0604020202020204" pitchFamily="34" charset="0"/>
              <a:cs typeface="Arial" panose="020B0604020202020204" pitchFamily="34" charset="0"/>
            </a:rPr>
            <a:t>For example, an unanticipated problem that resulted in a subject’s death or was potentially life-threatening generally should be reported to the IRB within a shorter time frame than other unanticipated problems that were not life-threatening.  </a:t>
          </a:r>
        </a:p>
      </dsp:txBody>
      <dsp:txXfrm>
        <a:off x="1418391" y="2200246"/>
        <a:ext cx="8199741" cy="12280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679A9-06EA-4CAA-8349-FCD5E5481E44}">
      <dsp:nvSpPr>
        <dsp:cNvPr id="0" name=""/>
        <dsp:cNvSpPr/>
      </dsp:nvSpPr>
      <dsp:spPr>
        <a:xfrm>
          <a:off x="2873" y="538217"/>
          <a:ext cx="2279544" cy="13677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tx1"/>
              </a:solidFill>
              <a:latin typeface="Arial" panose="020B0604020202020204" pitchFamily="34" charset="0"/>
              <a:cs typeface="Arial" panose="020B0604020202020204" pitchFamily="34" charset="0"/>
            </a:rPr>
            <a:t>Prescription and over-the-counter medicines</a:t>
          </a:r>
        </a:p>
      </dsp:txBody>
      <dsp:txXfrm>
        <a:off x="2873" y="538217"/>
        <a:ext cx="2279544" cy="1367726"/>
      </dsp:txXfrm>
    </dsp:sp>
    <dsp:sp modelId="{FBC0EE8B-C12B-4FB2-83E6-B1777C580B08}">
      <dsp:nvSpPr>
        <dsp:cNvPr id="0" name=""/>
        <dsp:cNvSpPr/>
      </dsp:nvSpPr>
      <dsp:spPr>
        <a:xfrm>
          <a:off x="2510371" y="538217"/>
          <a:ext cx="2279544" cy="13677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tx1"/>
              </a:solidFill>
              <a:latin typeface="Arial" panose="020B0604020202020204" pitchFamily="34" charset="0"/>
              <a:cs typeface="Arial" panose="020B0604020202020204" pitchFamily="34" charset="0"/>
            </a:rPr>
            <a:t>Biologics such as blood components, blood/plasma derivatives and gene therapies.</a:t>
          </a:r>
        </a:p>
      </dsp:txBody>
      <dsp:txXfrm>
        <a:off x="2510371" y="538217"/>
        <a:ext cx="2279544" cy="1367726"/>
      </dsp:txXfrm>
    </dsp:sp>
    <dsp:sp modelId="{90868323-6724-47CD-B8A3-200C399A5C9B}">
      <dsp:nvSpPr>
        <dsp:cNvPr id="0" name=""/>
        <dsp:cNvSpPr/>
      </dsp:nvSpPr>
      <dsp:spPr>
        <a:xfrm>
          <a:off x="5017870" y="538217"/>
          <a:ext cx="2279544" cy="13677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tx1"/>
              </a:solidFill>
              <a:latin typeface="Arial" panose="020B0604020202020204" pitchFamily="34" charset="0"/>
              <a:cs typeface="Arial" panose="020B0604020202020204" pitchFamily="34" charset="0"/>
            </a:rPr>
            <a:t>Medical devices such as hearing aids breast pumps, and pacemakers.</a:t>
          </a:r>
        </a:p>
      </dsp:txBody>
      <dsp:txXfrm>
        <a:off x="5017870" y="538217"/>
        <a:ext cx="2279544" cy="1367726"/>
      </dsp:txXfrm>
    </dsp:sp>
    <dsp:sp modelId="{F8F79008-EEAE-42B0-B507-EAAFD29D4429}">
      <dsp:nvSpPr>
        <dsp:cNvPr id="0" name=""/>
        <dsp:cNvSpPr/>
      </dsp:nvSpPr>
      <dsp:spPr>
        <a:xfrm>
          <a:off x="7525368" y="538217"/>
          <a:ext cx="2279544" cy="13677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tx1"/>
              </a:solidFill>
              <a:latin typeface="Arial" panose="020B0604020202020204" pitchFamily="34" charset="0"/>
              <a:cs typeface="Arial" panose="020B0604020202020204" pitchFamily="34" charset="0"/>
            </a:rPr>
            <a:t>Combination products such as pre-filled drug syringes, metered-dose inhalers and nasal sprays.</a:t>
          </a:r>
        </a:p>
      </dsp:txBody>
      <dsp:txXfrm>
        <a:off x="7525368" y="538217"/>
        <a:ext cx="2279544" cy="1367726"/>
      </dsp:txXfrm>
    </dsp:sp>
    <dsp:sp modelId="{41A1A367-8709-41FD-BE13-8CF0EAB53105}">
      <dsp:nvSpPr>
        <dsp:cNvPr id="0" name=""/>
        <dsp:cNvSpPr/>
      </dsp:nvSpPr>
      <dsp:spPr>
        <a:xfrm>
          <a:off x="1256622" y="2133898"/>
          <a:ext cx="2279544" cy="13677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tx1"/>
              </a:solidFill>
              <a:latin typeface="Arial" panose="020B0604020202020204" pitchFamily="34" charset="0"/>
              <a:cs typeface="Arial" panose="020B0604020202020204" pitchFamily="34" charset="0"/>
            </a:rPr>
            <a:t>Special nutritional products such as dietary supplements, medical foods and infant formulas.</a:t>
          </a:r>
        </a:p>
      </dsp:txBody>
      <dsp:txXfrm>
        <a:off x="1256622" y="2133898"/>
        <a:ext cx="2279544" cy="1367726"/>
      </dsp:txXfrm>
    </dsp:sp>
    <dsp:sp modelId="{C2998D39-E98A-4E82-B3D1-BB2644295681}">
      <dsp:nvSpPr>
        <dsp:cNvPr id="0" name=""/>
        <dsp:cNvSpPr/>
      </dsp:nvSpPr>
      <dsp:spPr>
        <a:xfrm>
          <a:off x="3764120" y="2133898"/>
          <a:ext cx="2279544" cy="13677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tx1"/>
              </a:solidFill>
              <a:latin typeface="Arial" panose="020B0604020202020204" pitchFamily="34" charset="0"/>
              <a:cs typeface="Arial" panose="020B0604020202020204" pitchFamily="34" charset="0"/>
            </a:rPr>
            <a:t>Cosmetics such as moisturizers, makeup, shampoos, hair dyes and tattoos.</a:t>
          </a:r>
        </a:p>
      </dsp:txBody>
      <dsp:txXfrm>
        <a:off x="3764120" y="2133898"/>
        <a:ext cx="2279544" cy="1367726"/>
      </dsp:txXfrm>
    </dsp:sp>
    <dsp:sp modelId="{97FBE3C9-7F85-4E84-8E4C-CFF07F7EFFCF}">
      <dsp:nvSpPr>
        <dsp:cNvPr id="0" name=""/>
        <dsp:cNvSpPr/>
      </dsp:nvSpPr>
      <dsp:spPr>
        <a:xfrm>
          <a:off x="6271619" y="2133898"/>
          <a:ext cx="2279544" cy="13677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tx1"/>
              </a:solidFill>
              <a:latin typeface="Arial" panose="020B0604020202020204" pitchFamily="34" charset="0"/>
              <a:cs typeface="Arial" panose="020B0604020202020204" pitchFamily="34" charset="0"/>
            </a:rPr>
            <a:t>Food such as beverages and ingredients added to foods.</a:t>
          </a:r>
        </a:p>
      </dsp:txBody>
      <dsp:txXfrm>
        <a:off x="6271619" y="2133898"/>
        <a:ext cx="2279544" cy="13677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23369-7EB4-4560-AD44-6544AC093A23}">
      <dsp:nvSpPr>
        <dsp:cNvPr id="0" name=""/>
        <dsp:cNvSpPr/>
      </dsp:nvSpPr>
      <dsp:spPr>
        <a:xfrm>
          <a:off x="0" y="2497"/>
          <a:ext cx="9618133" cy="116813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777C18-3027-4007-874D-7DA476B055F3}">
      <dsp:nvSpPr>
        <dsp:cNvPr id="0" name=""/>
        <dsp:cNvSpPr/>
      </dsp:nvSpPr>
      <dsp:spPr>
        <a:xfrm>
          <a:off x="353362" y="265329"/>
          <a:ext cx="642476" cy="642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88A298-9F61-4B21-AE22-363F8D4D45C0}">
      <dsp:nvSpPr>
        <dsp:cNvPr id="0" name=""/>
        <dsp:cNvSpPr/>
      </dsp:nvSpPr>
      <dsp:spPr>
        <a:xfrm>
          <a:off x="1349200" y="2497"/>
          <a:ext cx="4328159"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622300">
            <a:lnSpc>
              <a:spcPct val="90000"/>
            </a:lnSpc>
            <a:spcBef>
              <a:spcPct val="0"/>
            </a:spcBef>
            <a:spcAft>
              <a:spcPct val="35000"/>
            </a:spcAft>
            <a:buNone/>
          </a:pPr>
          <a:r>
            <a:rPr lang="en-US" sz="1400" b="1" i="0" kern="1200" dirty="0">
              <a:latin typeface="Arial" panose="020B0604020202020204" pitchFamily="34" charset="0"/>
              <a:cs typeface="Arial" panose="020B0604020202020204" pitchFamily="34" charset="0"/>
            </a:rPr>
            <a:t>To whom does the investigator submit the required financial information?</a:t>
          </a:r>
        </a:p>
      </dsp:txBody>
      <dsp:txXfrm>
        <a:off x="1349200" y="2497"/>
        <a:ext cx="4328159" cy="1168138"/>
      </dsp:txXfrm>
    </dsp:sp>
    <dsp:sp modelId="{D0DF6145-FCA4-4BE8-9817-60B8D497A11E}">
      <dsp:nvSpPr>
        <dsp:cNvPr id="0" name=""/>
        <dsp:cNvSpPr/>
      </dsp:nvSpPr>
      <dsp:spPr>
        <a:xfrm>
          <a:off x="5677360" y="2497"/>
          <a:ext cx="3939453"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622300">
            <a:lnSpc>
              <a:spcPct val="90000"/>
            </a:lnSpc>
            <a:spcBef>
              <a:spcPct val="0"/>
            </a:spcBef>
            <a:spcAft>
              <a:spcPct val="35000"/>
            </a:spcAft>
            <a:buNone/>
          </a:pPr>
          <a:r>
            <a:rPr lang="en-US" sz="1400" b="1" i="0" kern="1200" dirty="0">
              <a:latin typeface="Arial" panose="020B0604020202020204" pitchFamily="34" charset="0"/>
              <a:cs typeface="Arial" panose="020B0604020202020204" pitchFamily="34" charset="0"/>
            </a:rPr>
            <a:t>The clinical investigator shall provide to the sponsor of the covered study sufficient accurate financial information to allow the sponsor to submit complete and accurate certification or disclosure statements as required.</a:t>
          </a:r>
        </a:p>
      </dsp:txBody>
      <dsp:txXfrm>
        <a:off x="5677360" y="2497"/>
        <a:ext cx="3939453" cy="1168138"/>
      </dsp:txXfrm>
    </dsp:sp>
    <dsp:sp modelId="{5481D8B8-833C-45AF-B24D-193BADA29C6B}">
      <dsp:nvSpPr>
        <dsp:cNvPr id="0" name=""/>
        <dsp:cNvSpPr/>
      </dsp:nvSpPr>
      <dsp:spPr>
        <a:xfrm>
          <a:off x="0" y="1462671"/>
          <a:ext cx="9618133" cy="116813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F7FB6-1052-4EC0-9D74-2F5BA375D4BC}">
      <dsp:nvSpPr>
        <dsp:cNvPr id="0" name=""/>
        <dsp:cNvSpPr/>
      </dsp:nvSpPr>
      <dsp:spPr>
        <a:xfrm>
          <a:off x="353362" y="1725502"/>
          <a:ext cx="642476" cy="642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3D3271-944E-4210-8207-957097B62EF7}">
      <dsp:nvSpPr>
        <dsp:cNvPr id="0" name=""/>
        <dsp:cNvSpPr/>
      </dsp:nvSpPr>
      <dsp:spPr>
        <a:xfrm>
          <a:off x="1349200" y="1462671"/>
          <a:ext cx="4328159"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622300">
            <a:lnSpc>
              <a:spcPct val="90000"/>
            </a:lnSpc>
            <a:spcBef>
              <a:spcPct val="0"/>
            </a:spcBef>
            <a:spcAft>
              <a:spcPct val="35000"/>
            </a:spcAft>
            <a:buNone/>
          </a:pPr>
          <a:r>
            <a:rPr lang="en-US" sz="1400" b="1" i="0" kern="1200" dirty="0">
              <a:latin typeface="Arial" panose="020B0604020202020204" pitchFamily="34" charset="0"/>
              <a:cs typeface="Arial" panose="020B0604020202020204" pitchFamily="34" charset="0"/>
            </a:rPr>
            <a:t>When is the investigator required to provide updated information?</a:t>
          </a:r>
        </a:p>
      </dsp:txBody>
      <dsp:txXfrm>
        <a:off x="1349200" y="1462671"/>
        <a:ext cx="4328159" cy="1168138"/>
      </dsp:txXfrm>
    </dsp:sp>
    <dsp:sp modelId="{40FE5C8A-1A5F-4218-950B-DAFDDC346D70}">
      <dsp:nvSpPr>
        <dsp:cNvPr id="0" name=""/>
        <dsp:cNvSpPr/>
      </dsp:nvSpPr>
      <dsp:spPr>
        <a:xfrm>
          <a:off x="5677360" y="1462671"/>
          <a:ext cx="3939453"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622300">
            <a:lnSpc>
              <a:spcPct val="90000"/>
            </a:lnSpc>
            <a:spcBef>
              <a:spcPct val="0"/>
            </a:spcBef>
            <a:spcAft>
              <a:spcPct val="35000"/>
            </a:spcAft>
            <a:buNone/>
          </a:pPr>
          <a:r>
            <a:rPr lang="en-US" sz="1400" b="1" i="0" kern="1200" dirty="0">
              <a:latin typeface="Arial" panose="020B0604020202020204" pitchFamily="34" charset="0"/>
              <a:cs typeface="Arial" panose="020B0604020202020204" pitchFamily="34" charset="0"/>
            </a:rPr>
            <a:t>The investigator shall promptly update this information if any relevant changes occur in the course of the investigation or for 1 year following completion of the study.</a:t>
          </a:r>
        </a:p>
      </dsp:txBody>
      <dsp:txXfrm>
        <a:off x="5677360" y="1462671"/>
        <a:ext cx="3939453" cy="1168138"/>
      </dsp:txXfrm>
    </dsp:sp>
    <dsp:sp modelId="{4CDF876E-C928-440D-B4DD-4DBAC1D31122}">
      <dsp:nvSpPr>
        <dsp:cNvPr id="0" name=""/>
        <dsp:cNvSpPr/>
      </dsp:nvSpPr>
      <dsp:spPr>
        <a:xfrm>
          <a:off x="0" y="2922845"/>
          <a:ext cx="9618133" cy="116813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F413B-B0DF-48AA-8AC9-28C5658B1DA1}">
      <dsp:nvSpPr>
        <dsp:cNvPr id="0" name=""/>
        <dsp:cNvSpPr/>
      </dsp:nvSpPr>
      <dsp:spPr>
        <a:xfrm>
          <a:off x="353362" y="3185676"/>
          <a:ext cx="642476" cy="642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4D8969-FC51-4750-B9F2-DFF404F21107}">
      <dsp:nvSpPr>
        <dsp:cNvPr id="0" name=""/>
        <dsp:cNvSpPr/>
      </dsp:nvSpPr>
      <dsp:spPr>
        <a:xfrm>
          <a:off x="1349200" y="2922845"/>
          <a:ext cx="4328159"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622300">
            <a:lnSpc>
              <a:spcPct val="90000"/>
            </a:lnSpc>
            <a:spcBef>
              <a:spcPct val="0"/>
            </a:spcBef>
            <a:spcAft>
              <a:spcPct val="35000"/>
            </a:spcAft>
            <a:buNone/>
          </a:pPr>
          <a:r>
            <a:rPr lang="en-US" sz="1400" b="1" i="0" kern="1200" dirty="0">
              <a:latin typeface="Arial" panose="020B0604020202020204" pitchFamily="34" charset="0"/>
              <a:cs typeface="Arial" panose="020B0604020202020204" pitchFamily="34" charset="0"/>
            </a:rPr>
            <a:t>What are the recordkeeping and retention requirements?</a:t>
          </a:r>
        </a:p>
      </dsp:txBody>
      <dsp:txXfrm>
        <a:off x="1349200" y="2922845"/>
        <a:ext cx="4328159" cy="1168138"/>
      </dsp:txXfrm>
    </dsp:sp>
    <dsp:sp modelId="{9F2D8069-33B5-4F04-AB71-55FDE4C28F04}">
      <dsp:nvSpPr>
        <dsp:cNvPr id="0" name=""/>
        <dsp:cNvSpPr/>
      </dsp:nvSpPr>
      <dsp:spPr>
        <a:xfrm>
          <a:off x="5677360" y="2922845"/>
          <a:ext cx="3939453"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622300">
            <a:lnSpc>
              <a:spcPct val="90000"/>
            </a:lnSpc>
            <a:spcBef>
              <a:spcPct val="0"/>
            </a:spcBef>
            <a:spcAft>
              <a:spcPct val="35000"/>
            </a:spcAft>
            <a:buNone/>
          </a:pPr>
          <a:r>
            <a:rPr lang="en-US" sz="1400" b="1" i="0" kern="1200" dirty="0">
              <a:latin typeface="Arial" panose="020B0604020202020204" pitchFamily="34" charset="0"/>
              <a:cs typeface="Arial" panose="020B0604020202020204" pitchFamily="34" charset="0"/>
            </a:rPr>
            <a:t>For any application submitted for a covered product, an applicant shall retain records for 2 years after the date of approval of the application.</a:t>
          </a:r>
        </a:p>
      </dsp:txBody>
      <dsp:txXfrm>
        <a:off x="5677360" y="2922845"/>
        <a:ext cx="3939453" cy="11681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1T16:29:15.864"/>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1T16:20:25.647"/>
    </inkml:context>
    <inkml:brush xml:id="br0">
      <inkml:brushProperty name="width" value="0.05" units="cm"/>
      <inkml:brushProperty name="height" value="0.05" units="cm"/>
      <inkml:brushProperty name="color" value="#E71224"/>
    </inkml:brush>
  </inkml:definitions>
  <inkml:trace contextRef="#ctx0" brushRef="#br0">3387 440 24575,'-19'-5'0,"0"0"0,-1 1 0,0 1 0,-24 0 0,-1-1 0,-35 2 0,0 3 0,0 3 0,-104 19 0,-17 2 0,57-12 0,-1-7 0,-223-17 0,-86-21 0,392 33 0,-1 3 0,1 2 0,0 3 0,1 3 0,-76 25 0,58-9 0,2 4 0,2 3 0,1 4 0,1 2 0,-68 53 0,87-53 0,1 2 0,3 2 0,1 3 0,3 1 0,2 3 0,-62 94 0,88-117 0,2 1 0,1 1 0,2 1 0,1 0 0,1 0 0,-10 58 0,17-72 0,2 0 0,0 0 0,1 0 0,1 0 0,0 0 0,1 1 0,2-1 0,0 0 0,0-1 0,2 1 0,0-1 0,1 1 0,1-2 0,11 22 0,6-2 0,1-2 0,2 0 0,1-2 0,44 39 0,-5-13 0,81 54 0,-72-64-21,1-3 0,3-3 0,1-4-1,1-4 1,3-3 0,104 25 0,-18-20-187,0-6 0,219 9 1,-197-31 45,0-8 1,0-9 0,259-44-1,-298 24 33,-2-7 0,-1-7 0,-2-6 0,227-108 0,-297 116 270,-1-3 0,-2-3-1,-3-4 1,-1-3-1,-4-3 1,72-75 0,-99 88-47,-2-2 1,-3-2-1,-1-1 1,-3-1-1,-2-2 1,-2-2 0,-2 0-1,-3-1 1,-3-2-1,15-62 1,-31 101-93,-2-1 0,0 1 1,-1-1-1,-1 0 0,-1 0 0,0 1 1,-1-1-1,-2 0 0,1 1 0,-2 0 1,-1 0-1,0 0 0,-1 1 0,-1 0 1,0 0-1,-2 1 0,-16-24 1,-7-2-4,-1 1 0,-2 1 1,-2 2-1,-82-63 0,35 40 41,-1 3 0,-153-76-1,-201-48-1523,208 104-5342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26:50.251"/>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26:50.251"/>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1T17:44:19.472"/>
    </inkml:context>
    <inkml:brush xml:id="br0">
      <inkml:brushProperty name="width" value="0.05" units="cm"/>
      <inkml:brushProperty name="height" value="0.05" units="cm"/>
      <inkml:brushProperty name="color" value="#E71224"/>
    </inkml:brush>
  </inkml:definitions>
  <inkml:trace contextRef="#ctx0" brushRef="#br0">6543 332 24575,'-17'-8'0,"0"1"0,-1 1 0,1 0 0,-1 1 0,-33-4 0,-93 0 0,94 8 0,-64-9 0,25-1 0,1 5 0,-98 4 0,-63-3 0,-462-15 0,164 10 0,-402-25 0,604 25 0,-301-5 0,188 14 0,-400 4 0,796 1 0,1 2 0,-78 18 0,-118 43 0,226-58 0,1 2 0,0 1 0,1 1 0,0 2 0,1 1 0,0 1 0,2 1 0,-48 42 0,60-47 0,1 1 0,0 0 0,1 1 0,1 1 0,0 0 0,1 0 0,0 1 0,2 0 0,0 0 0,1 1 0,0 0 0,2 1 0,0-1 0,1 1 0,1 0 0,-1 23 0,3-31 0,0 1 0,1 0 0,1-1 0,0 1 0,0-1 0,1 0 0,1 1 0,0-1 0,0 0 0,1 0 0,1-1 0,-1 1 0,2-1 0,-1 0 0,2 0 0,9 12 0,18 15 0,1-1 0,2-1 0,1-2 0,1-2 0,2-2 0,2-1 0,0-3 0,73 32 0,26 3 0,3-7 0,2-6 0,2-6 0,2-7 0,1-7 0,234 12 0,785 39 0,4-63 0,-382-14 0,3369 21-763,-2800-24 690,-861-13 35,-1-21-1,699-143 1,-740 69 513,-339 72-237,196-90 0,-294 117-238,-1 0 0,0-2 0,-1 0 0,24-20 0,-36 26 0,-1 0 0,1-1 0,-2 0 0,1 0 0,-1-1 0,0 0 0,-1 0 0,0 0 0,0 0 0,-1-1 0,0 0 0,3-13 0,-4 9 0,0 0 0,-1 0 0,0 0 0,-1 0 0,-1 0 0,0 0 0,-1-1 0,-1 1 0,0 0 0,-7-24 0,3 22 0,-1-1 0,-1 1 0,0 0 0,-1 1 0,-1 0 0,0 1 0,-1 0 0,-17-17 0,-5-1 0,-1 1 0,-2 2 0,0 2 0,-56-32 0,-170-75 0,143 84 0,-1 4 0,-192-44 0,136 53 0,-221-18 0,-187 28 0,-1 32 0,218 0 0,-31-7 0,-379 9 0,152 53 0,242-16 0,-1499 45-1365,1856-89-5461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1T17:44:20.270"/>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1T17:03:32.148"/>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1T17:04:43.19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1T17:23:44.346"/>
    </inkml:context>
    <inkml:brush xml:id="br0">
      <inkml:brushProperty name="width" value="0.05" units="cm"/>
      <inkml:brushProperty name="height" value="0.05" units="cm"/>
      <inkml:brushProperty name="color" value="#E71224"/>
    </inkml:brush>
  </inkml:definitions>
  <inkml:trace contextRef="#ctx0" brushRef="#br0">2057 1 24575,'-19'3'0,"0"1"0,0 1 0,0 0 0,1 2 0,0 0 0,1 0 0,-22 13 0,37-18 0,-34 15 0,1 3 0,1 0 0,0 2 0,-44 39 0,53-39 0,0-2 0,-1-2 0,0 0 0,-32 15 0,-120 47 0,119-55 0,1 2 0,-91 56 0,60-26 0,-2-4 0,-155 65 0,54-44 0,91-36 0,-97 49 0,186-81 0,0 1 0,1 0 0,-1 1 0,1 0 0,1 1 0,-14 14 0,19-18 0,0 2 0,0 0 0,0 0 0,1 1 0,1-1 0,-1 1 0,1 0 0,0 0 0,1-1 0,0 1 0,-2 14 0,-2 40 0,2 1 0,3 0 0,3 0 0,2 1 0,3-1 0,18 66 0,-16-95 0,1 1 0,2-2 0,2 1 0,1-2 0,1 0 0,32 45 0,-19-39 0,1 1 0,2-3 0,2-1 0,50 41 0,-20-27 0,3-3 0,2-2 0,2-3 0,1-3 0,125 44 0,-54-34-83,2-7 1,2-5-1,208 23 0,459-15-248,-611-46 331,333-45 0,-434 30 0,0-4 0,-1-4 0,-1-5 0,-2-4 0,98-49 0,-172 71 0,0-1 0,-1-1 0,0 0 0,-1-3 0,33-30 0,-42 34 0,-2-1 0,0 0 0,0-1 0,-1 1 0,-1-2 0,-1 0 0,0 0 0,-1-1 0,6-20 0,8-42 79,-4 0 1,-3-1 0,4-98 0,-10-248 262,-8 406-341,0-32-1,-3 1 0,-13-77 0,11 105 0,-1 0 0,-1 1 0,-1 0 0,-1 0 0,0 1 0,-2 1 0,-1 0 0,-14-19 0,-1 5 0,-2 2 0,-1 2 0,-2 0 0,-1 2 0,-1 1 0,-1 2 0,-68-37 0,7 14 0,-197-69 0,90 53 0,-288-53 0,-220 24 0,667 88 0,-1 2 0,0 3 0,0 1 0,0 2 0,1 2 0,-1 2 0,1 2 0,-63 21 0,26 1-1365,5 2-5461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1T17:13:38.600"/>
    </inkml:context>
    <inkml:brush xml:id="br0">
      <inkml:brushProperty name="width" value="0.05" units="cm"/>
      <inkml:brushProperty name="height" value="0.05" units="cm"/>
      <inkml:brushProperty name="color" value="#E71224"/>
    </inkml:brush>
  </inkml:definitions>
  <inkml:trace contextRef="#ctx0" brushRef="#br0">7251 131 24575,'-696'-37'0,"673"35"0,-949-39 0,-7 42 0,384 3 0,-237 9 0,-56 0 0,805-14 0,0 5 0,1 2 0,-145 32 0,-174 60 0,-108 30 0,381-88 0,-234 108 0,281-109 0,-107 57 0,179-90 0,1 1 0,-1 1 0,1-1 0,0 1 0,1 0 0,0 1 0,0 0 0,1 0 0,0 0 0,1 1 0,0 0 0,-7 20 0,6-14 0,1 0 0,1 0 0,0 1 0,1 0 0,1-1 0,1 1 0,1 31 0,1-40 0,1 0 0,0 0 0,0-1 0,1 1 0,0-1 0,0 1 0,1-1 0,-1 0 0,2 0 0,-1 0 0,1-1 0,0 1 0,0-1 0,1-1 0,0 1 0,0-1 0,10 7 0,12 7 0,1-1 0,58 26 0,-45-23 0,100 49 0,3-7 0,2-6 0,183 46 0,-46-41 0,2-12 0,435 19 0,692-32-71,6-38-392,-574-2 428,-649 5 35,253-9 0,-367-3 274,119-31 0,-8 1-253,688-47-21,11 63 0,-331 13 0,273-45 0,-604 33 0,347-56 0,-529 66 0,-1-2 0,-1-3 0,0-1 0,-1-2 0,-2-3 0,0-1 0,-2-2 0,41-34 0,-70 52 0,-1 0 0,-1 0 0,0-2 0,0 1 0,-1-1 0,-1 0 0,1-1 0,-2 0 0,0-1 0,0 1 0,-1-1 0,-1 0 0,0-1 0,-1 0 0,0 1 0,-1-1 0,0 0 0,-2 0 0,1-1 0,-2 1 0,-1-20 0,1 18 0,-1 0 0,-1 0 0,0 1 0,-1-1 0,-1 1 0,0 0 0,-1 0 0,-1 0 0,0 0 0,-1 1 0,-1 0 0,0 1 0,0 0 0,-2 0 0,-20-22 0,-8-4 0,-1 2 0,-3 1 0,-76-51 0,41 39 0,-121-55 0,101 62 0,-1 6 0,-2 3 0,-2 5 0,0 4 0,-197-17 0,-532 26 0,580 18 0,-384 10 0,271-3 0,34-7 0,-310 13 0,20 35 0,9 44 0,447-65-1365,137-28-5461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1T17:23:49.819"/>
    </inkml:context>
    <inkml:brush xml:id="br0">
      <inkml:brushProperty name="width" value="0.05" units="cm"/>
      <inkml:brushProperty name="height" value="0.05" units="cm"/>
      <inkml:brushProperty name="color" value="#E71224"/>
    </inkml:brush>
  </inkml:definitions>
  <inkml:trace contextRef="#ctx0" brushRef="#br0">7575 101 24575,'-90'-1'0,"-529"17"0,-132-4 0,458-14 0,-107 3 0,-451-3 0,112-42 0,359 17 0,-1317-27 0,137 56 0,1548-3 0,-1 1 0,1 1 0,-1 0 0,1 1 0,0 0 0,-1 1 0,1 1 0,-13 4 0,20-5 0,1 0 0,0-1 0,-1 1 0,1 0 0,0 1 0,1-1 0,-1 1 0,0 0 0,1 0 0,0 0 0,0 0 0,0 0 0,1 1 0,-1 0 0,1-1 0,0 1 0,0 0 0,1 0 0,0 0 0,-1 0 0,1 9 0,-2-2 0,2 0 0,0 0 0,0 1 0,2-1 0,-1 0 0,1 0 0,1 0 0,0 0 0,1 0 0,0 0 0,1 0 0,0-1 0,1 1 0,0-1 0,1-1 0,0 1 0,1-1 0,0 0 0,0 0 0,1-1 0,0 0 0,1 0 0,0-1 0,14 10 0,4 1 0,0-1 0,1-2 0,0 0 0,1-2 0,1-2 0,36 11 0,196 40 0,309 25-367,13-28-169,-355-38 464,36 4 72,724 67 0,5-34 0,1136-47 0,-510-12 0,-1183 8 0,428 3 0,-9-39 0,-728 20 0,227-45 0,-343 50 41,-1 1 0,0-2-1,0 1 1,-1-2 0,1 1-1,11-8 1,-20 11-29,-1 0 1,1-1 0,-1 1-1,1 0 1,-1 0-1,0-1 1,1 1-1,-1-1 1,0 1 0,0-1-1,0 1 1,0-1-1,0 0 1,0 0-1,-1 1 1,1-1 0,0 0-1,-1 0 1,0 0-1,1 0 1,-1 0-1,0 0 1,0 1 0,0-1-1,0 0 1,0 0-1,-1 0 1,1 0-1,0 0 1,-1 0 0,0 1-1,1-1 1,-1 0-1,0 0 1,0 1-1,0-1 1,0 0 0,0 1-1,0-1 1,0 1-1,-2-2 1,-5-5 5,1 0-1,-1 1 1,0 0 0,0 0 0,0 1 0,-1 0 0,0 1-1,-1 0 1,-14-6 0,-99-30-46,101 34 40,-67-15-12,0 3 0,-108-8 0,-187 3 0,363 23 0,-2315-39-691,1822 66 1365,51-1-2022,375-24-5478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1T16:29:15.864"/>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31T17:35:05.691"/>
    </inkml:context>
    <inkml:brush xml:id="br0">
      <inkml:brushProperty name="width" value="0.05" units="cm"/>
      <inkml:brushProperty name="height" value="0.05" units="cm"/>
      <inkml:brushProperty name="color" value="#E71224"/>
    </inkml:brush>
  </inkml:definitions>
  <inkml:trace contextRef="#ctx0" brushRef="#br0">2641 78 24575,'-53'-20'0,"-9"5"0,-2 4 0,-68-5 0,-131 5 0,254 10 0,-517-1 0,281 3 0,190 3 0,1 3 0,-1 1 0,-90 28 0,40-10 0,-69 10 0,69-16 0,-200 66 0,286-79 0,-1 2 0,1 0 0,1 1 0,0 1 0,-22 17 0,31-20 0,-1 1 0,1 0 0,1 0 0,-1 1 0,2 0 0,-1 0 0,1 1 0,1 0 0,0 1 0,-5 12 0,-2 8 0,2 0 0,1 1 0,1 0 0,2 1 0,1 0 0,2 0 0,1 0 0,2 44 0,2-69 0,1-1 0,1 1 0,0 0 0,0-1 0,0 1 0,1-1 0,1 0 0,-1 0 0,1-1 0,0 1 0,13 13 0,8 6 0,43 36 0,-65-60 0,54 45-8,2-4 1,2-2-1,2-2 0,70 31 0,-39-29 41,1-4-1,140 35 0,-37-29-297,2-9 1,298 13-1,391-25 81,-746-29 191,0-6 1,-1-6-1,-1-7 1,158-48-1,-248 57-13,-1-2 0,-1-2 0,-1-3-1,-1-2 1,50-33 0,-80 45 18,0-1 1,-1 0-1,0-1 0,-1-1 0,-1 0 1,-1-1-1,0-1 0,-1 0 1,-1-1-1,-1-1 0,-1 0 0,0 0 1,-1 0-1,10-40 0,-12 29 148,-1 0-1,-1-1 1,-2 1-1,-1-47 1,-2 65-165,-1 0 1,-1 1 0,0-1-1,0 0 1,-1 1-1,-1-1 1,0 1 0,-1 0-1,0 0 1,-1 0-1,0 1 1,-1 0 0,-14-17-1,-10-5 5,-2 2 0,-1 1 0,-2 2 0,-69-42 0,-170-70 0,177 101 16,-2 4-1,-1 5 0,-1 4 1,-1 4-1,-163-12 0,-532 17-817,633 19 147,137-2-6171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8T20:45:58.314"/>
    </inkml:context>
    <inkml:brush xml:id="br0">
      <inkml:brushProperty name="width" value="0.35" units="cm"/>
      <inkml:brushProperty name="height" value="0.35" units="cm"/>
      <inkml:brushProperty name="color" value="#E71224"/>
    </inkml:brush>
  </inkml:definitions>
  <inkml:trace contextRef="#ctx0" brushRef="#br0">3134 0 24575,'-496'14'0,"54"1"0,369-15 0,-63 0 0,-196 26 0,225-10 0,-401 68 0,8 32 0,366-82 0,-32 10 0,134-33 0,1 0 0,1 2 0,-34 20 0,58-29 0,0-1 0,0 1 0,1 1 0,0-1 0,-1 1 0,1 0 0,1 0 0,-1 1 0,1-1 0,0 1 0,0 0 0,1 0 0,0 0 0,0 0 0,0 1 0,1 0 0,-1-1 0,-1 13 0,3-10 0,1 0 0,-1 1 0,2-1 0,-1 0 0,1 0 0,1 1 0,-1-1 0,2 0 0,-1 0 0,1-1 0,1 1 0,-1 0 0,10 13 0,-1-3 0,1-1 0,1-1 0,1 0 0,1-1 0,0-1 0,1 0 0,0-1 0,2-1 0,-1 0 0,1-2 0,1 0 0,34 12 0,9 1 0,2-3 0,129 24 0,26-10-181,322 10-1,234-42-287,-599-5 443,307 33 620,-201-6-330,-72-5-264,243 55 0,-336-44 0,-78-19 0,0-2 0,67 9 0,260 24 0,1477 1-816,-1144-91 1632,-497 38-816,-72 6 0,-99-1 0,0-2 0,-1-1 0,1-1 0,29-13 0,-11 4 0,-4 0 0,0-3 0,49-28 0,-18 8 0,-72 38 0,0-1 0,0 0 0,-1 0 0,1 0 0,-1 0 0,0-1 0,0 0 0,0 0 0,0 0 0,-1 0 0,1-1 0,-1 1 0,0-1 0,-1 0 0,4-6 0,-4 3 0,1 0 0,-2 1 0,1-1 0,-1 0 0,0 0 0,0 0 0,-1 0 0,0 0 0,-2-14 0,-1 6 0,-1 0 0,0 0 0,-1 0 0,-1 0 0,-1 1 0,0 0 0,0 0 0,-2 1 0,-16-23 0,5 15 0,-1 1 0,0 1 0,-2 1 0,0 1 0,-1 1 0,0 1 0,-2 2 0,0 0 0,0 1 0,-44-14 0,-9 3 0,-1 3 0,-124-16 0,13 14-173,-247 2-1,-195 46-172,176-17 734,70-5-83,246 9-305,-33 2 0,-108 1 0,-58 0 0,-142-16 0,442-2 0,0-2 0,0-2 0,0-1 0,-54-19 0,84 24 0,-222-73 0,52 15 0,115 34 338,48 18-905,0 2-1,-23-7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16:38:53.824"/>
    </inkml:context>
    <inkml:brush xml:id="br0">
      <inkml:brushProperty name="width" value="0.35" units="cm"/>
      <inkml:brushProperty name="height" value="0.35" units="cm"/>
      <inkml:brushProperty name="color" value="#E71224"/>
    </inkml:brush>
  </inkml:definitions>
  <inkml:trace contextRef="#ctx0" brushRef="#br0">4627 343 24575,'-13'-2'0,"0"0"0,0 0 0,0-1 0,0-1 0,-20-9 0,11 5 0,-200-74 0,-257-78 0,400 140 0,-1 4 0,0 3 0,-134-4 0,78 16 0,-317 6 0,138 27 0,165-13 0,-47 17 0,103-17 0,-59 23 0,47-11 0,-422 119 0,173-12 0,265-99 0,-456 236 0,405-177 0,99-67 0,38-28 0,0 0 0,1-1 0,-1 1 0,1 1 0,0-1 0,0 0 0,0 1 0,1 0 0,-1-1 0,1 1 0,0 0 0,0 0 0,0 0 0,0 1 0,1-1 0,-2 9 0,3-9 0,0-1 0,0 1 0,0 0 0,0-1 0,1 1 0,0 0 0,0-1 0,0 1 0,0-1 0,0 1 0,1-1 0,0 1 0,0-1 0,0 0 0,0 0 0,0 0 0,0 0 0,1 0 0,-1-1 0,6 5 0,13 10 0,1-1 0,1-1 0,0-1 0,1-1 0,28 11 0,131 43 0,-154-58 0,647 163-752,-617-160 662,1454 251-2305,-1064-216 2177,599-15 0,-240-71 3891,-164 15-3673,-459 24 0,318-41 0,-370 21 0,256-46 0,-273 41 0,148-53 0,-217 62 0,-1-2 0,-1-2 0,-1-2 0,64-43 0,-68 37 0,15-10 0,56-52 0,177-189 0,-275 266 0,-1-1 0,-1 1 0,0-2 0,-1 1 0,0-2 0,-1 1 0,7-18 0,-13 27 0,-1-1 0,0 1 0,0-1 0,-1 0 0,1 0 0,-1 0 0,-1 0 0,0 0 0,0 0 0,0 0 0,0 0 0,-1 0 0,-1 0 0,1 1 0,-1-1 0,0 0 0,0 1 0,-1-1 0,0 1 0,-6-10 0,-8-10 0,-2 1 0,0 1 0,-2 1 0,0 0 0,-2 2 0,0 1 0,-51-34 0,12 15 0,-120-55 0,-75-9 0,227 93 0,-1 1 0,-1 1 0,0 2 0,-60-4 0,-130 12 0,92 1 0,102-3 0,-37 0 0,1 3 0,-67 11 0,25 4 0,-7 0 0,2 6 0,-113 38 0,-281 106 0,180-63 0,90-32 0,105-31 0,-128 61 0,72-20-1365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8T20:49:28.075"/>
    </inkml:context>
    <inkml:brush xml:id="br0">
      <inkml:brushProperty name="width" value="0.35" units="cm"/>
      <inkml:brushProperty name="height" value="0.35" units="cm"/>
      <inkml:brushProperty name="color" value="#E71224"/>
    </inkml:brush>
  </inkml:definitions>
  <inkml:trace contextRef="#ctx0" brushRef="#br0">6072 1 24575,'-1635'0'0,"1135"39"0,385-26 0,-113 28 0,72-11 0,-190 49 0,115-21 0,91-26 0,-251 48 0,190-45 0,2 8 0,2 9 0,2 8 0,3 9 0,-187 96 0,302-127 0,-529 297 0,555-297 0,1 3 0,3 1 0,-54 62 0,97-101 0,1 1 0,0 0 0,0 0 0,0 0 0,1 0 0,-1 0 0,1 0 0,0 1 0,0-1 0,1 1 0,-1 0 0,1-1 0,0 1 0,0 0 0,0 8 0,1-6 0,1-1 0,0 1 0,0-1 0,1 1 0,-1-1 0,1 0 0,1 1 0,-1-1 0,1 0 0,5 8 0,4 3 0,1 0 0,1-1 0,0 0 0,1-1 0,1-1 0,23 16 0,299 190-277,24-22-301,-53-46-569,6-14-1,433 127 1,690 88-2471,-99-134 2762,0-115 905,-1187-101 77,-1-8 0,0-6-1,-1-6 1,0-7 0,176-53-1,-137 19 354,-3-8-1,-3-8 0,222-126 0,-325 154 960,-1-3 0,-3-3-1,127-116 1,-190 155-1413,0-1 0,-1-1-1,-1 0 1,-1 0 0,0-1-1,-1 0 1,0-1 0,-2 0-1,0 0 1,-1-1 0,6-25-1,-6 8-22,-1 0-1,-2-1 0,-2 1 1,-1-1-1,-5-37 0,-5-17-1,-3 1 0,-5 0 0,-47-141 0,39 157 0,-4 2 0,-3 1 0,-3 1 0,-73-103 0,83 138 0,-2 1 0,-2 1 0,0 2 0,-2 1 0,-2 1 0,-57-36 0,11 16 0,-172-73 0,127 74-320,-1 5-1,-3 6 0,0 6 1,-157-17-1,-534-6-1365,-182 62 918,966-8-3366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26:42.821"/>
    </inkml:context>
    <inkml:brush xml:id="br0">
      <inkml:brushProperty name="width" value="0.05" units="cm"/>
      <inkml:brushProperty name="height" value="0.05" units="cm"/>
      <inkml:brushProperty name="color" value="#E71224"/>
    </inkml:brush>
  </inkml:definitions>
  <inkml:trace contextRef="#ctx0" brushRef="#br0">5015 113 24575,'-1'0'0,"1"-1"0,0 0 0,0 0 0,0 1 0,0-1 0,0 0 0,-1 1 0,1-1 0,0 0 0,-1 1 0,1-1 0,0 0 0,-1 1 0,1-1 0,-1 1 0,1-1 0,-1 1 0,1-1 0,-1 1 0,0-1 0,1 1 0,-1-1 0,1 1 0,-1 0 0,0-1 0,0 1 0,-1-1 0,-25-4 0,20 4 0,-167-13 0,-229 10 0,121 5 0,-324-23 0,369 11 0,-89-5 0,-355-9 0,208 51 0,3 31 0,365-43 0,-168 18 0,-361 61 0,575-82 0,23-5 0,-42 13 0,69-16 0,0 0 0,0 0 0,1 1 0,-1 0 0,1 1 0,0 0 0,0 0 0,0 1 0,-10 10 0,13-9 0,1-1 0,0 1 0,0-1 0,1 1 0,0 0 0,0 1 0,1-1 0,0 0 0,0 1 0,1-1 0,-1 1 0,2 0 0,-1-1 0,2 15 0,-1-8 0,1-1 0,1 1 0,0-1 0,1 0 0,0 1 0,1-1 0,9 20 0,-5-20 0,0-1 0,1-1 0,0 1 0,0-2 0,2 1 0,-1-1 0,1-1 0,1 1 0,-1-2 0,2 0 0,-1 0 0,1-2 0,0 1 0,0-1 0,23 6 0,24 5 0,0-2 0,86 9 0,-103-18 0,1122 148-651,1580 7-1,-2689-161 652,1006-19-203,-846 3 141,-1-10-1,395-99 0,-586 119 61,179-59-48,-178 55 94,0 0 0,-1-2 0,-1-1 1,0 0-1,35-29 0,-54 38 33,1 0 1,-1 0-1,-1-1 0,1 1 1,0-1-1,-1 0 0,0 0 1,0 0-1,-1-1 0,0 1 1,0-1-1,0 1 0,0-1 1,-1 0-1,0 0 0,0 1 1,0-9-1,-1-2-59,-1 0 0,-1-1 0,0 1-1,-8-30 1,8 41-18,0 1 0,1-1 0,-2 0 0,1 1 0,0-1 0,-1 1 0,0 0 0,0 0 0,0 0 0,-1 0 0,1 0 0,-1 1 0,0-1 0,0 1 0,0 0 0,0 0 0,-1 1 0,1-1 0,-7-1 0,-8-4 0,-2 2 0,1 0 0,-30-5 0,12 4 0,-289-38 0,130 24 0,-733-148 0,836 146-23,55 11-424,-1 3-1,-80-9 1,92 17-6379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26:46.010"/>
    </inkml:context>
    <inkml:brush xml:id="br0">
      <inkml:brushProperty name="width" value="0.05" units="cm"/>
      <inkml:brushProperty name="height" value="0.05" units="cm"/>
      <inkml:brushProperty name="color" value="#E71224"/>
    </inkml:brush>
  </inkml:definitions>
  <inkml:trace contextRef="#ctx0" brushRef="#br0">9490 189 24575,'-765'18'0,"111"0"0,413-16 0,-678 13 0,-684 3-666,633-13 651,-1011 118-44,1649-85 38,-333 46 153,491-53 25,1 8 0,2 8 1,-294 121-1,460-166-157,-30 13 0,1 1 0,-60 38 0,83-46 0,0 1 0,1 0 0,0 1 0,0 0 0,1 0 0,1 1 0,0 0 0,0 1 0,1-1 0,1 2 0,-8 16 0,-55 174 0,61-171 0,2-1 0,0 1 0,2 1 0,1 50 0,4-74 0,0-1 0,0 1 0,1-1 0,1 0 0,-1 0 0,1 0 0,1 0 0,0 0 0,0 0 0,0-1 0,1 0 0,0 0 0,0 0 0,1-1 0,-1 0 0,2 0 0,-1 0 0,1-1 0,-1 1 0,1-2 0,10 6 0,18 9 0,0-2 0,1-2 0,53 16 0,-60-21 0,651 175-510,15-46-81,-616-124 582,2124 293-2009,881-178 886,-1574-113 1234,1069 5-57,-2328-22-45,681-4 0,-2-30 0,711-107 0,-3-38 0,-1538 168 0,1081-154 0,-13-86 0,-360 31 0,875-211 0,-1201 332 0,485-107-63,-90 8 48,1 45 33,-739 134 31,553-102 2444,-685 119-2470,10-2 183,1-1 0,-1 0 0,0-1 1,0-1-1,-1 0 0,27-18 1,-42 25-206,0 0 1,0-1 0,0 0-1,0 1 1,0-1 0,0 0 0,-1 1-1,1-1 1,0 0 0,0 0-1,-1 0 1,1 0 0,0 0 0,-1 0-1,1 0 1,-1 0 0,1 0-1,-1 0 1,0 0 0,1 0 0,-1 0-1,0 0 1,0 0 0,0 0-1,0-1 1,0 1 0,0 0 0,0 0-1,0-2 1,-1 1 2,-1 0-1,1 0 1,-1 0 0,1 0 0,-1 0-1,1 0 1,-1 1 0,0-1-1,0 1 1,0-1 0,0 1-1,0 0 1,-3-2 0,-12-5 16,0 1 0,-34-9 1,47 15-21,-111-27 0,-214-24 0,-122 21 0,-1172 16-600,602 53 600,-67 1 0,83-21 0,-279 1 0,-108 0 0,-128 1 0,500-19 0,-1140-5 0,1092-33 0,-107-2 0,-550 41-765,1681-2-6061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26:50.251"/>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26:50.251"/>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51:47.108"/>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51:48.370"/>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3T15:51:48.939"/>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9821957-44D8-4195-AA13-038B4B77B674}" type="datetimeFigureOut">
              <a:rPr lang="en-US" smtClean="0"/>
              <a:t>8/20/2024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3DE58EF-9B99-4675-BC1E-D94E781948A4}" type="slidenum">
              <a:rPr lang="en-US" smtClean="0"/>
              <a:t>‹#›</a:t>
            </a:fld>
            <a:endParaRPr lang="en-US"/>
          </a:p>
        </p:txBody>
      </p:sp>
    </p:spTree>
    <p:extLst>
      <p:ext uri="{BB962C8B-B14F-4D97-AF65-F5344CB8AC3E}">
        <p14:creationId xmlns:p14="http://schemas.microsoft.com/office/powerpoint/2010/main" val="355249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many terms.  AE or Adverse Event. SAE or Serious Adverse Event, UADE or Unanticipated Adverse Device Effect, and SUSAR or Suspected Unexpected Serous Adverse Reaction.  These all belong to the greater category of Unanticipated Problems</a:t>
            </a:r>
          </a:p>
        </p:txBody>
      </p:sp>
      <p:sp>
        <p:nvSpPr>
          <p:cNvPr id="4" name="Slide Number Placeholder 3"/>
          <p:cNvSpPr>
            <a:spLocks noGrp="1"/>
          </p:cNvSpPr>
          <p:nvPr>
            <p:ph type="sldNum" sz="quarter" idx="5"/>
          </p:nvPr>
        </p:nvSpPr>
        <p:spPr/>
        <p:txBody>
          <a:bodyPr/>
          <a:lstStyle/>
          <a:p>
            <a:fld id="{A3DE58EF-9B99-4675-BC1E-D94E781948A4}" type="slidenum">
              <a:rPr lang="en-US" smtClean="0"/>
              <a:t>2</a:t>
            </a:fld>
            <a:endParaRPr lang="en-US"/>
          </a:p>
        </p:txBody>
      </p:sp>
    </p:spTree>
    <p:extLst>
      <p:ext uri="{BB962C8B-B14F-4D97-AF65-F5344CB8AC3E}">
        <p14:creationId xmlns:p14="http://schemas.microsoft.com/office/powerpoint/2010/main" val="2231128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p:txBody>
      </p:sp>
      <p:sp>
        <p:nvSpPr>
          <p:cNvPr id="4" name="Slide Number Placeholder 3"/>
          <p:cNvSpPr>
            <a:spLocks noGrp="1"/>
          </p:cNvSpPr>
          <p:nvPr>
            <p:ph type="sldNum" sz="quarter" idx="5"/>
          </p:nvPr>
        </p:nvSpPr>
        <p:spPr/>
        <p:txBody>
          <a:bodyPr/>
          <a:lstStyle/>
          <a:p>
            <a:fld id="{A3DE58EF-9B99-4675-BC1E-D94E781948A4}" type="slidenum">
              <a:rPr lang="en-US" smtClean="0"/>
              <a:t>11</a:t>
            </a:fld>
            <a:endParaRPr lang="en-US"/>
          </a:p>
        </p:txBody>
      </p:sp>
    </p:spTree>
    <p:extLst>
      <p:ext uri="{BB962C8B-B14F-4D97-AF65-F5344CB8AC3E}">
        <p14:creationId xmlns:p14="http://schemas.microsoft.com/office/powerpoint/2010/main" val="190809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again.  When is an unanticipated problem reportable to OHRP,  When it is unexpected, related or possibly related to participation in the research and the last one “suggested that the research places subjects or others at greater risk.  So, let’s review what the 3</a:t>
            </a:r>
            <a:r>
              <a:rPr lang="en-US" baseline="30000" dirty="0"/>
              <a:t>rd</a:t>
            </a:r>
            <a:r>
              <a:rPr lang="en-US" dirty="0"/>
              <a:t> criteria is----places subjects at greater harm. </a:t>
            </a:r>
          </a:p>
        </p:txBody>
      </p:sp>
      <p:sp>
        <p:nvSpPr>
          <p:cNvPr id="4" name="Slide Number Placeholder 3"/>
          <p:cNvSpPr>
            <a:spLocks noGrp="1"/>
          </p:cNvSpPr>
          <p:nvPr>
            <p:ph type="sldNum" sz="quarter" idx="5"/>
          </p:nvPr>
        </p:nvSpPr>
        <p:spPr/>
        <p:txBody>
          <a:bodyPr/>
          <a:lstStyle/>
          <a:p>
            <a:fld id="{A3DE58EF-9B99-4675-BC1E-D94E781948A4}" type="slidenum">
              <a:rPr lang="en-US" smtClean="0"/>
              <a:t>12</a:t>
            </a:fld>
            <a:endParaRPr lang="en-US"/>
          </a:p>
        </p:txBody>
      </p:sp>
    </p:spTree>
    <p:extLst>
      <p:ext uri="{BB962C8B-B14F-4D97-AF65-F5344CB8AC3E}">
        <p14:creationId xmlns:p14="http://schemas.microsoft.com/office/powerpoint/2010/main" val="171703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A3DE58EF-9B99-4675-BC1E-D94E781948A4}" type="slidenum">
              <a:rPr lang="en-US" smtClean="0"/>
              <a:t>13</a:t>
            </a:fld>
            <a:endParaRPr lang="en-US"/>
          </a:p>
        </p:txBody>
      </p:sp>
    </p:spTree>
    <p:extLst>
      <p:ext uri="{BB962C8B-B14F-4D97-AF65-F5344CB8AC3E}">
        <p14:creationId xmlns:p14="http://schemas.microsoft.com/office/powerpoint/2010/main" val="2331538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a:p>
            <a:endParaRPr lang="en-US" dirty="0"/>
          </a:p>
          <a:p>
            <a:endParaRPr lang="en-US" dirty="0"/>
          </a:p>
        </p:txBody>
      </p:sp>
      <p:sp>
        <p:nvSpPr>
          <p:cNvPr id="4" name="Slide Number Placeholder 3"/>
          <p:cNvSpPr>
            <a:spLocks noGrp="1"/>
          </p:cNvSpPr>
          <p:nvPr>
            <p:ph type="sldNum" sz="quarter" idx="5"/>
          </p:nvPr>
        </p:nvSpPr>
        <p:spPr/>
        <p:txBody>
          <a:bodyPr/>
          <a:lstStyle/>
          <a:p>
            <a:fld id="{A3DE58EF-9B99-4675-BC1E-D94E781948A4}" type="slidenum">
              <a:rPr lang="en-US" smtClean="0"/>
              <a:t>14</a:t>
            </a:fld>
            <a:endParaRPr lang="en-US"/>
          </a:p>
        </p:txBody>
      </p:sp>
    </p:spTree>
    <p:extLst>
      <p:ext uri="{BB962C8B-B14F-4D97-AF65-F5344CB8AC3E}">
        <p14:creationId xmlns:p14="http://schemas.microsoft.com/office/powerpoint/2010/main" val="436186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this diagram.  Read the title.</a:t>
            </a:r>
          </a:p>
          <a:p>
            <a:endParaRPr lang="en-US" dirty="0"/>
          </a:p>
          <a:p>
            <a:r>
              <a:rPr lang="en-US" dirty="0"/>
              <a:t>A=Adverse events that are not unanticipated problems so those are not reportable </a:t>
            </a:r>
          </a:p>
          <a:p>
            <a:endParaRPr lang="en-US" dirty="0"/>
          </a:p>
          <a:p>
            <a:r>
              <a:rPr lang="en-US" dirty="0"/>
              <a:t>So the reportable events would be B and C ----ones that the answer to all three questions is yes. </a:t>
            </a:r>
          </a:p>
          <a:p>
            <a:endParaRPr lang="en-US" dirty="0"/>
          </a:p>
          <a:p>
            <a:r>
              <a:rPr lang="en-US" dirty="0"/>
              <a:t>Look at C.  Unanticipated problems that are not adverse events.  Adverse events usually mean some physical or mental harm.  So an example of C would be PI or staff misconduct. </a:t>
            </a:r>
          </a:p>
        </p:txBody>
      </p:sp>
      <p:sp>
        <p:nvSpPr>
          <p:cNvPr id="4" name="Slide Number Placeholder 3"/>
          <p:cNvSpPr>
            <a:spLocks noGrp="1"/>
          </p:cNvSpPr>
          <p:nvPr>
            <p:ph type="sldNum" sz="quarter" idx="5"/>
          </p:nvPr>
        </p:nvSpPr>
        <p:spPr/>
        <p:txBody>
          <a:bodyPr/>
          <a:lstStyle/>
          <a:p>
            <a:fld id="{A3DE58EF-9B99-4675-BC1E-D94E781948A4}" type="slidenum">
              <a:rPr lang="en-US" smtClean="0"/>
              <a:t>15</a:t>
            </a:fld>
            <a:endParaRPr lang="en-US"/>
          </a:p>
        </p:txBody>
      </p:sp>
    </p:spTree>
    <p:extLst>
      <p:ext uri="{BB962C8B-B14F-4D97-AF65-F5344CB8AC3E}">
        <p14:creationId xmlns:p14="http://schemas.microsoft.com/office/powerpoint/2010/main" val="4218772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an adverse event monitoring log.  You can see that it is for each subject.  The second column asks whether the event is related.  The next to the last column asks if it was expected.  The last column asks if it was serious.  The action taken regarding study intervention  is assessed and seen in the 3</a:t>
            </a:r>
            <a:r>
              <a:rPr lang="en-US" baseline="30000" dirty="0"/>
              <a:t>rd</a:t>
            </a:r>
            <a:r>
              <a:rPr lang="en-US" dirty="0"/>
              <a:t> column. You can see that the action ranges from none to treatment stopped and so on. And you can see the rankings 1-7 of how the outcome of the adverse event is assessed in the 4</a:t>
            </a:r>
            <a:r>
              <a:rPr lang="en-US" baseline="30000" dirty="0"/>
              <a:t>th</a:t>
            </a:r>
            <a:r>
              <a:rPr lang="en-US" dirty="0"/>
              <a:t> column. </a:t>
            </a:r>
          </a:p>
        </p:txBody>
      </p:sp>
      <p:sp>
        <p:nvSpPr>
          <p:cNvPr id="4" name="Slide Number Placeholder 3"/>
          <p:cNvSpPr>
            <a:spLocks noGrp="1"/>
          </p:cNvSpPr>
          <p:nvPr>
            <p:ph type="sldNum" sz="quarter" idx="5"/>
          </p:nvPr>
        </p:nvSpPr>
        <p:spPr/>
        <p:txBody>
          <a:bodyPr/>
          <a:lstStyle/>
          <a:p>
            <a:fld id="{A3DE58EF-9B99-4675-BC1E-D94E781948A4}" type="slidenum">
              <a:rPr lang="en-US" smtClean="0"/>
              <a:t>16</a:t>
            </a:fld>
            <a:endParaRPr lang="en-US"/>
          </a:p>
        </p:txBody>
      </p:sp>
    </p:spTree>
    <p:extLst>
      <p:ext uri="{BB962C8B-B14F-4D97-AF65-F5344CB8AC3E}">
        <p14:creationId xmlns:p14="http://schemas.microsoft.com/office/powerpoint/2010/main" val="3765201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compare serious and severe because we have talked about serious adverse events (SAE’s) but we have not talked about Severe adverse events.  Derita would you like to read this slide, please? </a:t>
            </a:r>
          </a:p>
        </p:txBody>
      </p:sp>
      <p:sp>
        <p:nvSpPr>
          <p:cNvPr id="4" name="Slide Number Placeholder 3"/>
          <p:cNvSpPr>
            <a:spLocks noGrp="1"/>
          </p:cNvSpPr>
          <p:nvPr>
            <p:ph type="sldNum" sz="quarter" idx="5"/>
          </p:nvPr>
        </p:nvSpPr>
        <p:spPr/>
        <p:txBody>
          <a:bodyPr/>
          <a:lstStyle/>
          <a:p>
            <a:fld id="{A3DE58EF-9B99-4675-BC1E-D94E781948A4}" type="slidenum">
              <a:rPr lang="en-US" smtClean="0"/>
              <a:t>18</a:t>
            </a:fld>
            <a:endParaRPr lang="en-US"/>
          </a:p>
        </p:txBody>
      </p:sp>
    </p:spTree>
    <p:extLst>
      <p:ext uri="{BB962C8B-B14F-4D97-AF65-F5344CB8AC3E}">
        <p14:creationId xmlns:p14="http://schemas.microsoft.com/office/powerpoint/2010/main" val="3414915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these are the criteria for serious Adverse events.  </a:t>
            </a:r>
          </a:p>
        </p:txBody>
      </p:sp>
      <p:sp>
        <p:nvSpPr>
          <p:cNvPr id="4" name="Slide Number Placeholder 3"/>
          <p:cNvSpPr>
            <a:spLocks noGrp="1"/>
          </p:cNvSpPr>
          <p:nvPr>
            <p:ph type="sldNum" sz="quarter" idx="5"/>
          </p:nvPr>
        </p:nvSpPr>
        <p:spPr/>
        <p:txBody>
          <a:bodyPr/>
          <a:lstStyle/>
          <a:p>
            <a:fld id="{A3DE58EF-9B99-4675-BC1E-D94E781948A4}" type="slidenum">
              <a:rPr lang="en-US" smtClean="0"/>
              <a:t>19</a:t>
            </a:fld>
            <a:endParaRPr lang="en-US"/>
          </a:p>
        </p:txBody>
      </p:sp>
    </p:spTree>
    <p:extLst>
      <p:ext uri="{BB962C8B-B14F-4D97-AF65-F5344CB8AC3E}">
        <p14:creationId xmlns:p14="http://schemas.microsoft.com/office/powerpoint/2010/main" val="641952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Severity differs from the serious classification.  Here are grades of severity. Read the slide. </a:t>
            </a:r>
          </a:p>
        </p:txBody>
      </p:sp>
      <p:sp>
        <p:nvSpPr>
          <p:cNvPr id="4" name="Slide Number Placeholder 3"/>
          <p:cNvSpPr>
            <a:spLocks noGrp="1"/>
          </p:cNvSpPr>
          <p:nvPr>
            <p:ph type="sldNum" sz="quarter" idx="5"/>
          </p:nvPr>
        </p:nvSpPr>
        <p:spPr/>
        <p:txBody>
          <a:bodyPr/>
          <a:lstStyle/>
          <a:p>
            <a:fld id="{A3DE58EF-9B99-4675-BC1E-D94E781948A4}" type="slidenum">
              <a:rPr lang="en-US" smtClean="0"/>
              <a:t>20</a:t>
            </a:fld>
            <a:endParaRPr lang="en-US"/>
          </a:p>
        </p:txBody>
      </p:sp>
    </p:spTree>
    <p:extLst>
      <p:ext uri="{BB962C8B-B14F-4D97-AF65-F5344CB8AC3E}">
        <p14:creationId xmlns:p14="http://schemas.microsoft.com/office/powerpoint/2010/main" val="4144810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A3DE58EF-9B99-4675-BC1E-D94E781948A4}" type="slidenum">
              <a:rPr lang="en-US" smtClean="0"/>
              <a:t>21</a:t>
            </a:fld>
            <a:endParaRPr lang="en-US"/>
          </a:p>
        </p:txBody>
      </p:sp>
    </p:spTree>
    <p:extLst>
      <p:ext uri="{BB962C8B-B14F-4D97-AF65-F5344CB8AC3E}">
        <p14:creationId xmlns:p14="http://schemas.microsoft.com/office/powerpoint/2010/main" val="322737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A3DE58EF-9B99-4675-BC1E-D94E781948A4}" type="slidenum">
              <a:rPr lang="en-US" smtClean="0"/>
              <a:t>3</a:t>
            </a:fld>
            <a:endParaRPr lang="en-US"/>
          </a:p>
        </p:txBody>
      </p:sp>
    </p:spTree>
    <p:extLst>
      <p:ext uri="{BB962C8B-B14F-4D97-AF65-F5344CB8AC3E}">
        <p14:creationId xmlns:p14="http://schemas.microsoft.com/office/powerpoint/2010/main" val="3005611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problem ---why do they do this?  The regulations don’t define prompt.  The appropriate time from depends on the nature of the unanticipated problem. For example, a subject’s death should be reported within a shorter time frame than something not life-threatening. </a:t>
            </a:r>
          </a:p>
        </p:txBody>
      </p:sp>
      <p:sp>
        <p:nvSpPr>
          <p:cNvPr id="4" name="Slide Number Placeholder 3"/>
          <p:cNvSpPr>
            <a:spLocks noGrp="1"/>
          </p:cNvSpPr>
          <p:nvPr>
            <p:ph type="sldNum" sz="quarter" idx="5"/>
          </p:nvPr>
        </p:nvSpPr>
        <p:spPr/>
        <p:txBody>
          <a:bodyPr/>
          <a:lstStyle/>
          <a:p>
            <a:fld id="{A3DE58EF-9B99-4675-BC1E-D94E781948A4}" type="slidenum">
              <a:rPr lang="en-US" smtClean="0"/>
              <a:t>22</a:t>
            </a:fld>
            <a:endParaRPr lang="en-US"/>
          </a:p>
        </p:txBody>
      </p:sp>
    </p:spTree>
    <p:extLst>
      <p:ext uri="{BB962C8B-B14F-4D97-AF65-F5344CB8AC3E}">
        <p14:creationId xmlns:p14="http://schemas.microsoft.com/office/powerpoint/2010/main" val="3673169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p:txBody>
      </p:sp>
      <p:sp>
        <p:nvSpPr>
          <p:cNvPr id="4" name="Slide Number Placeholder 3"/>
          <p:cNvSpPr>
            <a:spLocks noGrp="1"/>
          </p:cNvSpPr>
          <p:nvPr>
            <p:ph type="sldNum" sz="quarter" idx="5"/>
          </p:nvPr>
        </p:nvSpPr>
        <p:spPr/>
        <p:txBody>
          <a:bodyPr/>
          <a:lstStyle/>
          <a:p>
            <a:fld id="{A3DE58EF-9B99-4675-BC1E-D94E781948A4}" type="slidenum">
              <a:rPr lang="en-US" smtClean="0"/>
              <a:t>23</a:t>
            </a:fld>
            <a:endParaRPr lang="en-US"/>
          </a:p>
        </p:txBody>
      </p:sp>
    </p:spTree>
    <p:extLst>
      <p:ext uri="{BB962C8B-B14F-4D97-AF65-F5344CB8AC3E}">
        <p14:creationId xmlns:p14="http://schemas.microsoft.com/office/powerpoint/2010/main" val="2319407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great diagram that shows regarding reportable unexpected problems and their reporting.    </a:t>
            </a:r>
          </a:p>
        </p:txBody>
      </p:sp>
      <p:sp>
        <p:nvSpPr>
          <p:cNvPr id="4" name="Slide Number Placeholder 3"/>
          <p:cNvSpPr>
            <a:spLocks noGrp="1"/>
          </p:cNvSpPr>
          <p:nvPr>
            <p:ph type="sldNum" sz="quarter" idx="5"/>
          </p:nvPr>
        </p:nvSpPr>
        <p:spPr/>
        <p:txBody>
          <a:bodyPr/>
          <a:lstStyle/>
          <a:p>
            <a:fld id="{A3DE58EF-9B99-4675-BC1E-D94E781948A4}" type="slidenum">
              <a:rPr lang="en-US" smtClean="0"/>
              <a:t>24</a:t>
            </a:fld>
            <a:endParaRPr lang="en-US"/>
          </a:p>
        </p:txBody>
      </p:sp>
    </p:spTree>
    <p:extLst>
      <p:ext uri="{BB962C8B-B14F-4D97-AF65-F5344CB8AC3E}">
        <p14:creationId xmlns:p14="http://schemas.microsoft.com/office/powerpoint/2010/main" val="3532080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need to discuss internal vs external adverse events. If you are involved in a multi-center trial, you will most likely receive adverse event reports from other sites which are “External adverse events”.  An Internal adverse event is one that occurs at the local site. </a:t>
            </a:r>
          </a:p>
        </p:txBody>
      </p:sp>
      <p:sp>
        <p:nvSpPr>
          <p:cNvPr id="4" name="Slide Number Placeholder 3"/>
          <p:cNvSpPr>
            <a:spLocks noGrp="1"/>
          </p:cNvSpPr>
          <p:nvPr>
            <p:ph type="sldNum" sz="quarter" idx="5"/>
          </p:nvPr>
        </p:nvSpPr>
        <p:spPr/>
        <p:txBody>
          <a:bodyPr/>
          <a:lstStyle/>
          <a:p>
            <a:fld id="{A3DE58EF-9B99-4675-BC1E-D94E781948A4}" type="slidenum">
              <a:rPr lang="en-US" smtClean="0"/>
              <a:t>25</a:t>
            </a:fld>
            <a:endParaRPr lang="en-US"/>
          </a:p>
        </p:txBody>
      </p:sp>
    </p:spTree>
    <p:extLst>
      <p:ext uri="{BB962C8B-B14F-4D97-AF65-F5344CB8AC3E}">
        <p14:creationId xmlns:p14="http://schemas.microsoft.com/office/powerpoint/2010/main" val="1066765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26</a:t>
            </a:fld>
            <a:endParaRPr lang="en-US"/>
          </a:p>
        </p:txBody>
      </p:sp>
    </p:spTree>
    <p:extLst>
      <p:ext uri="{BB962C8B-B14F-4D97-AF65-F5344CB8AC3E}">
        <p14:creationId xmlns:p14="http://schemas.microsoft.com/office/powerpoint/2010/main" val="1376261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27</a:t>
            </a:fld>
            <a:endParaRPr lang="en-US"/>
          </a:p>
        </p:txBody>
      </p:sp>
    </p:spTree>
    <p:extLst>
      <p:ext uri="{BB962C8B-B14F-4D97-AF65-F5344CB8AC3E}">
        <p14:creationId xmlns:p14="http://schemas.microsoft.com/office/powerpoint/2010/main" val="1294272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28</a:t>
            </a:fld>
            <a:endParaRPr lang="en-US"/>
          </a:p>
        </p:txBody>
      </p:sp>
    </p:spTree>
    <p:extLst>
      <p:ext uri="{BB962C8B-B14F-4D97-AF65-F5344CB8AC3E}">
        <p14:creationId xmlns:p14="http://schemas.microsoft.com/office/powerpoint/2010/main" val="3732281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this monitoring form. This needs to be completed for that subject and follow-up needs to be done. I participated in a study once for sunscreen with varying Sun protection factors.  </a:t>
            </a:r>
          </a:p>
          <a:p>
            <a:r>
              <a:rPr lang="en-US" dirty="0"/>
              <a:t>  If you ever have the chance to be a subject in a research study, please participate---you will gain an understanding and perspective from study participation that is invaluable.  So in this study using the sunscreen I that I was randomized to, I got a sunburn and I would describe the severity as moderate.  It was definitely related to study participation.  It was a 3 hour study, so there was no action taken.  But the study team followed –up with me a couple of weeks later to make sure that I was OK and had no problems. </a:t>
            </a:r>
          </a:p>
        </p:txBody>
      </p:sp>
      <p:sp>
        <p:nvSpPr>
          <p:cNvPr id="4" name="Slide Number Placeholder 3"/>
          <p:cNvSpPr>
            <a:spLocks noGrp="1"/>
          </p:cNvSpPr>
          <p:nvPr>
            <p:ph type="sldNum" sz="quarter" idx="5"/>
          </p:nvPr>
        </p:nvSpPr>
        <p:spPr/>
        <p:txBody>
          <a:bodyPr/>
          <a:lstStyle/>
          <a:p>
            <a:fld id="{A3DE58EF-9B99-4675-BC1E-D94E781948A4}" type="slidenum">
              <a:rPr lang="en-US" smtClean="0"/>
              <a:t>29</a:t>
            </a:fld>
            <a:endParaRPr lang="en-US"/>
          </a:p>
        </p:txBody>
      </p:sp>
    </p:spTree>
    <p:extLst>
      <p:ext uri="{BB962C8B-B14F-4D97-AF65-F5344CB8AC3E}">
        <p14:creationId xmlns:p14="http://schemas.microsoft.com/office/powerpoint/2010/main" val="551837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30</a:t>
            </a:fld>
            <a:endParaRPr lang="en-US"/>
          </a:p>
        </p:txBody>
      </p:sp>
    </p:spTree>
    <p:extLst>
      <p:ext uri="{BB962C8B-B14F-4D97-AF65-F5344CB8AC3E}">
        <p14:creationId xmlns:p14="http://schemas.microsoft.com/office/powerpoint/2010/main" val="2827463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31</a:t>
            </a:fld>
            <a:endParaRPr lang="en-US"/>
          </a:p>
        </p:txBody>
      </p:sp>
    </p:spTree>
    <p:extLst>
      <p:ext uri="{BB962C8B-B14F-4D97-AF65-F5344CB8AC3E}">
        <p14:creationId xmlns:p14="http://schemas.microsoft.com/office/powerpoint/2010/main" val="189828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a:p>
            <a:endParaRPr lang="en-US" dirty="0"/>
          </a:p>
          <a:p>
            <a:r>
              <a:rPr lang="en-US" dirty="0"/>
              <a:t>For the first one---changes in the research protocol---If an investigator needs to implement an immediate change, then he/she should do it and then seek IRB approval.  Nothing should stand in the way of preventing a hazardous condition. </a:t>
            </a:r>
          </a:p>
          <a:p>
            <a:endParaRPr lang="en-US" dirty="0"/>
          </a:p>
          <a:p>
            <a:r>
              <a:rPr lang="en-US" dirty="0"/>
              <a:t>For the  2</a:t>
            </a:r>
            <a:r>
              <a:rPr lang="en-US" baseline="30000" dirty="0"/>
              <a:t>nd</a:t>
            </a:r>
            <a:r>
              <a:rPr lang="en-US" dirty="0"/>
              <a:t> one---let’s say that it is found that the study drug does not need to be administered to those with declining kidney function.  The Sponsor may change the exclusionary criteria to a different, more restrictive glomerular filtration rate, in order to minimize subject risks.  Then, in turn, the sixth action, regarding informed consent will be done.  The informed consent would be modified and the enrolled subjects would need to be re-consented in order to discuss the new risk associated with kidney function.  And then the 7 action, previously enrolled subjects would need to be notified of that risk to kidney function.  That might be in the form of a letter sent to those subjects who have completed the study. </a:t>
            </a:r>
          </a:p>
        </p:txBody>
      </p:sp>
      <p:sp>
        <p:nvSpPr>
          <p:cNvPr id="4" name="Slide Number Placeholder 3"/>
          <p:cNvSpPr>
            <a:spLocks noGrp="1"/>
          </p:cNvSpPr>
          <p:nvPr>
            <p:ph type="sldNum" sz="quarter" idx="5"/>
          </p:nvPr>
        </p:nvSpPr>
        <p:spPr/>
        <p:txBody>
          <a:bodyPr/>
          <a:lstStyle/>
          <a:p>
            <a:fld id="{A3DE58EF-9B99-4675-BC1E-D94E781948A4}" type="slidenum">
              <a:rPr lang="en-US" smtClean="0"/>
              <a:t>4</a:t>
            </a:fld>
            <a:endParaRPr lang="en-US"/>
          </a:p>
        </p:txBody>
      </p:sp>
    </p:spTree>
    <p:extLst>
      <p:ext uri="{BB962C8B-B14F-4D97-AF65-F5344CB8AC3E}">
        <p14:creationId xmlns:p14="http://schemas.microsoft.com/office/powerpoint/2010/main" val="577437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32</a:t>
            </a:fld>
            <a:endParaRPr lang="en-US"/>
          </a:p>
        </p:txBody>
      </p:sp>
    </p:spTree>
    <p:extLst>
      <p:ext uri="{BB962C8B-B14F-4D97-AF65-F5344CB8AC3E}">
        <p14:creationId xmlns:p14="http://schemas.microsoft.com/office/powerpoint/2010/main" val="293466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33</a:t>
            </a:fld>
            <a:endParaRPr lang="en-US"/>
          </a:p>
        </p:txBody>
      </p:sp>
    </p:spTree>
    <p:extLst>
      <p:ext uri="{BB962C8B-B14F-4D97-AF65-F5344CB8AC3E}">
        <p14:creationId xmlns:p14="http://schemas.microsoft.com/office/powerpoint/2010/main" val="1739544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these are the criteria for serious Adverse events.  Remember a headache may be severe but it may not be serious. </a:t>
            </a:r>
          </a:p>
        </p:txBody>
      </p:sp>
      <p:sp>
        <p:nvSpPr>
          <p:cNvPr id="4" name="Slide Number Placeholder 3"/>
          <p:cNvSpPr>
            <a:spLocks noGrp="1"/>
          </p:cNvSpPr>
          <p:nvPr>
            <p:ph type="sldNum" sz="quarter" idx="5"/>
          </p:nvPr>
        </p:nvSpPr>
        <p:spPr/>
        <p:txBody>
          <a:bodyPr/>
          <a:lstStyle/>
          <a:p>
            <a:fld id="{A3DE58EF-9B99-4675-BC1E-D94E781948A4}" type="slidenum">
              <a:rPr lang="en-US" smtClean="0"/>
              <a:t>34</a:t>
            </a:fld>
            <a:endParaRPr lang="en-US"/>
          </a:p>
        </p:txBody>
      </p:sp>
    </p:spTree>
    <p:extLst>
      <p:ext uri="{BB962C8B-B14F-4D97-AF65-F5344CB8AC3E}">
        <p14:creationId xmlns:p14="http://schemas.microsoft.com/office/powerpoint/2010/main" val="3803231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flow of adverse event reporting again. </a:t>
            </a:r>
          </a:p>
        </p:txBody>
      </p:sp>
      <p:sp>
        <p:nvSpPr>
          <p:cNvPr id="4" name="Slide Number Placeholder 3"/>
          <p:cNvSpPr>
            <a:spLocks noGrp="1"/>
          </p:cNvSpPr>
          <p:nvPr>
            <p:ph type="sldNum" sz="quarter" idx="5"/>
          </p:nvPr>
        </p:nvSpPr>
        <p:spPr/>
        <p:txBody>
          <a:bodyPr/>
          <a:lstStyle/>
          <a:p>
            <a:fld id="{A3DE58EF-9B99-4675-BC1E-D94E781948A4}" type="slidenum">
              <a:rPr lang="en-US" smtClean="0"/>
              <a:t>35</a:t>
            </a:fld>
            <a:endParaRPr lang="en-US"/>
          </a:p>
        </p:txBody>
      </p:sp>
    </p:spTree>
    <p:extLst>
      <p:ext uri="{BB962C8B-B14F-4D97-AF65-F5344CB8AC3E}">
        <p14:creationId xmlns:p14="http://schemas.microsoft.com/office/powerpoint/2010/main" val="1224303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change the focus to FDA reporting.  Remember IND stands for Investigational New Drug and we find those regulations at 21 CFR 312. </a:t>
            </a:r>
          </a:p>
        </p:txBody>
      </p:sp>
      <p:sp>
        <p:nvSpPr>
          <p:cNvPr id="4" name="Slide Number Placeholder 3"/>
          <p:cNvSpPr>
            <a:spLocks noGrp="1"/>
          </p:cNvSpPr>
          <p:nvPr>
            <p:ph type="sldNum" sz="quarter" idx="5"/>
          </p:nvPr>
        </p:nvSpPr>
        <p:spPr/>
        <p:txBody>
          <a:bodyPr/>
          <a:lstStyle/>
          <a:p>
            <a:fld id="{A3DE58EF-9B99-4675-BC1E-D94E781948A4}" type="slidenum">
              <a:rPr lang="en-US" smtClean="0"/>
              <a:t>36</a:t>
            </a:fld>
            <a:endParaRPr lang="en-US"/>
          </a:p>
        </p:txBody>
      </p:sp>
    </p:spTree>
    <p:extLst>
      <p:ext uri="{BB962C8B-B14F-4D97-AF65-F5344CB8AC3E}">
        <p14:creationId xmlns:p14="http://schemas.microsoft.com/office/powerpoint/2010/main" val="2514881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IND sponsors are required to report in a narrative format or on an FDA Form 3500 A or some other format that the FDA can review. </a:t>
            </a:r>
          </a:p>
          <a:p>
            <a:r>
              <a:rPr lang="en-US" dirty="0"/>
              <a:t>And that can be by telephone, fax or email if the IND is not in an electronic format. </a:t>
            </a:r>
          </a:p>
          <a:p>
            <a:endParaRPr lang="en-US" dirty="0"/>
          </a:p>
          <a:p>
            <a:r>
              <a:rPr lang="en-US" dirty="0"/>
              <a:t>Unexpected serious suspected adverse reactions should be reported ASAP but no later than within 15 calendar days of initial receipt. </a:t>
            </a:r>
          </a:p>
          <a:p>
            <a:r>
              <a:rPr lang="en-US" dirty="0"/>
              <a:t>Unexpected fatal or life threatening suspected adverse reaction should be reported ASAP  but no later than 7 calendar days following receipt.</a:t>
            </a:r>
          </a:p>
          <a:p>
            <a:endParaRPr lang="en-US" dirty="0"/>
          </a:p>
          <a:p>
            <a:r>
              <a:rPr lang="en-US" dirty="0"/>
              <a:t>Follow up--- no later than 15 calendars days after the sponsor receives the information. </a:t>
            </a:r>
          </a:p>
        </p:txBody>
      </p:sp>
      <p:sp>
        <p:nvSpPr>
          <p:cNvPr id="4" name="Slide Number Placeholder 3"/>
          <p:cNvSpPr>
            <a:spLocks noGrp="1"/>
          </p:cNvSpPr>
          <p:nvPr>
            <p:ph type="sldNum" sz="quarter" idx="5"/>
          </p:nvPr>
        </p:nvSpPr>
        <p:spPr/>
        <p:txBody>
          <a:bodyPr/>
          <a:lstStyle/>
          <a:p>
            <a:fld id="{A3DE58EF-9B99-4675-BC1E-D94E781948A4}" type="slidenum">
              <a:rPr lang="en-US" smtClean="0"/>
              <a:t>37</a:t>
            </a:fld>
            <a:endParaRPr lang="en-US"/>
          </a:p>
        </p:txBody>
      </p:sp>
    </p:spTree>
    <p:extLst>
      <p:ext uri="{BB962C8B-B14F-4D97-AF65-F5344CB8AC3E}">
        <p14:creationId xmlns:p14="http://schemas.microsoft.com/office/powerpoint/2010/main" val="8902187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IDE (Investigational Device Exemption----which is the parallel to an Investigational New Drug) at 21 CFR 812.  The investigator must report to the sponsor and IRB ASAP but no later than 10 working days after the investigator learns of the adverse effect. </a:t>
            </a:r>
          </a:p>
        </p:txBody>
      </p:sp>
      <p:sp>
        <p:nvSpPr>
          <p:cNvPr id="4" name="Slide Number Placeholder 3"/>
          <p:cNvSpPr>
            <a:spLocks noGrp="1"/>
          </p:cNvSpPr>
          <p:nvPr>
            <p:ph type="sldNum" sz="quarter" idx="5"/>
          </p:nvPr>
        </p:nvSpPr>
        <p:spPr/>
        <p:txBody>
          <a:bodyPr/>
          <a:lstStyle/>
          <a:p>
            <a:fld id="{A3DE58EF-9B99-4675-BC1E-D94E781948A4}" type="slidenum">
              <a:rPr lang="en-US" smtClean="0"/>
              <a:t>38</a:t>
            </a:fld>
            <a:endParaRPr lang="en-US"/>
          </a:p>
        </p:txBody>
      </p:sp>
    </p:spTree>
    <p:extLst>
      <p:ext uri="{BB962C8B-B14F-4D97-AF65-F5344CB8AC3E}">
        <p14:creationId xmlns:p14="http://schemas.microsoft.com/office/powerpoint/2010/main" val="3192268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Sponsors are required to report unanticipated adverse device effects to the IDA and all IRB’s and investigators within 10 working days after first receipt of the effect. </a:t>
            </a:r>
          </a:p>
        </p:txBody>
      </p:sp>
      <p:sp>
        <p:nvSpPr>
          <p:cNvPr id="4" name="Slide Number Placeholder 3"/>
          <p:cNvSpPr>
            <a:spLocks noGrp="1"/>
          </p:cNvSpPr>
          <p:nvPr>
            <p:ph type="sldNum" sz="quarter" idx="5"/>
          </p:nvPr>
        </p:nvSpPr>
        <p:spPr/>
        <p:txBody>
          <a:bodyPr/>
          <a:lstStyle/>
          <a:p>
            <a:fld id="{A3DE58EF-9B99-4675-BC1E-D94E781948A4}" type="slidenum">
              <a:rPr lang="en-US" smtClean="0"/>
              <a:t>39</a:t>
            </a:fld>
            <a:endParaRPr lang="en-US"/>
          </a:p>
        </p:txBody>
      </p:sp>
    </p:spTree>
    <p:extLst>
      <p:ext uri="{BB962C8B-B14F-4D97-AF65-F5344CB8AC3E}">
        <p14:creationId xmlns:p14="http://schemas.microsoft.com/office/powerpoint/2010/main" val="4095578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are adverse effects reported.  Through MedWatch.  Read the slide.  </a:t>
            </a:r>
          </a:p>
        </p:txBody>
      </p:sp>
      <p:sp>
        <p:nvSpPr>
          <p:cNvPr id="4" name="Slide Number Placeholder 3"/>
          <p:cNvSpPr>
            <a:spLocks noGrp="1"/>
          </p:cNvSpPr>
          <p:nvPr>
            <p:ph type="sldNum" sz="quarter" idx="5"/>
          </p:nvPr>
        </p:nvSpPr>
        <p:spPr/>
        <p:txBody>
          <a:bodyPr/>
          <a:lstStyle/>
          <a:p>
            <a:fld id="{A3DE58EF-9B99-4675-BC1E-D94E781948A4}" type="slidenum">
              <a:rPr lang="en-US" smtClean="0"/>
              <a:t>40</a:t>
            </a:fld>
            <a:endParaRPr lang="en-US"/>
          </a:p>
        </p:txBody>
      </p:sp>
    </p:spTree>
    <p:extLst>
      <p:ext uri="{BB962C8B-B14F-4D97-AF65-F5344CB8AC3E}">
        <p14:creationId xmlns:p14="http://schemas.microsoft.com/office/powerpoint/2010/main" val="3705323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A3DE58EF-9B99-4675-BC1E-D94E781948A4}" type="slidenum">
              <a:rPr lang="en-US" smtClean="0"/>
              <a:t>41</a:t>
            </a:fld>
            <a:endParaRPr lang="en-US"/>
          </a:p>
        </p:txBody>
      </p:sp>
    </p:spTree>
    <p:extLst>
      <p:ext uri="{BB962C8B-B14F-4D97-AF65-F5344CB8AC3E}">
        <p14:creationId xmlns:p14="http://schemas.microsoft.com/office/powerpoint/2010/main" val="423574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a:p>
            <a:endParaRPr lang="en-US" dirty="0"/>
          </a:p>
          <a:p>
            <a:r>
              <a:rPr lang="en-US" dirty="0"/>
              <a:t>So that is probably why there are so many terms for an adverse event. </a:t>
            </a:r>
          </a:p>
        </p:txBody>
      </p:sp>
      <p:sp>
        <p:nvSpPr>
          <p:cNvPr id="4" name="Slide Number Placeholder 3"/>
          <p:cNvSpPr>
            <a:spLocks noGrp="1"/>
          </p:cNvSpPr>
          <p:nvPr>
            <p:ph type="sldNum" sz="quarter" idx="5"/>
          </p:nvPr>
        </p:nvSpPr>
        <p:spPr/>
        <p:txBody>
          <a:bodyPr/>
          <a:lstStyle/>
          <a:p>
            <a:fld id="{A3DE58EF-9B99-4675-BC1E-D94E781948A4}" type="slidenum">
              <a:rPr lang="en-US" smtClean="0"/>
              <a:t>5</a:t>
            </a:fld>
            <a:endParaRPr lang="en-US"/>
          </a:p>
        </p:txBody>
      </p:sp>
    </p:spTree>
    <p:extLst>
      <p:ext uri="{BB962C8B-B14F-4D97-AF65-F5344CB8AC3E}">
        <p14:creationId xmlns:p14="http://schemas.microsoft.com/office/powerpoint/2010/main" val="3122358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form is used for MedWatch reports.  If it is voluntary, 3500 is used by health professionals and 3500 B is used for consumers and patients.  For Mandatory reporting, 3500 A is used for IND and IDE reports. </a:t>
            </a:r>
          </a:p>
        </p:txBody>
      </p:sp>
      <p:sp>
        <p:nvSpPr>
          <p:cNvPr id="4" name="Slide Number Placeholder 3"/>
          <p:cNvSpPr>
            <a:spLocks noGrp="1"/>
          </p:cNvSpPr>
          <p:nvPr>
            <p:ph type="sldNum" sz="quarter" idx="5"/>
          </p:nvPr>
        </p:nvSpPr>
        <p:spPr/>
        <p:txBody>
          <a:bodyPr/>
          <a:lstStyle/>
          <a:p>
            <a:fld id="{A3DE58EF-9B99-4675-BC1E-D94E781948A4}" type="slidenum">
              <a:rPr lang="en-US" smtClean="0"/>
              <a:t>42</a:t>
            </a:fld>
            <a:endParaRPr lang="en-US"/>
          </a:p>
        </p:txBody>
      </p:sp>
    </p:spTree>
    <p:extLst>
      <p:ext uri="{BB962C8B-B14F-4D97-AF65-F5344CB8AC3E}">
        <p14:creationId xmlns:p14="http://schemas.microsoft.com/office/powerpoint/2010/main" val="291445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switch topics and move onto 21 CFR 54, the FDA Financial Disclosure Forms</a:t>
            </a:r>
          </a:p>
        </p:txBody>
      </p:sp>
      <p:sp>
        <p:nvSpPr>
          <p:cNvPr id="4" name="Slide Number Placeholder 3"/>
          <p:cNvSpPr>
            <a:spLocks noGrp="1"/>
          </p:cNvSpPr>
          <p:nvPr>
            <p:ph type="sldNum" sz="quarter" idx="5"/>
          </p:nvPr>
        </p:nvSpPr>
        <p:spPr/>
        <p:txBody>
          <a:bodyPr/>
          <a:lstStyle/>
          <a:p>
            <a:fld id="{A3DE58EF-9B99-4675-BC1E-D94E781948A4}" type="slidenum">
              <a:rPr lang="en-US" smtClean="0"/>
              <a:t>43</a:t>
            </a:fld>
            <a:endParaRPr lang="en-US"/>
          </a:p>
        </p:txBody>
      </p:sp>
    </p:spTree>
    <p:extLst>
      <p:ext uri="{BB962C8B-B14F-4D97-AF65-F5344CB8AC3E}">
        <p14:creationId xmlns:p14="http://schemas.microsoft.com/office/powerpoint/2010/main" val="970105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CFR 54 is used for financial disclosure because financial interests of a clinical investigator or study staff may be a source or bias. And here is how,  it can be in the form of :  Read the slide</a:t>
            </a:r>
          </a:p>
          <a:p>
            <a:endParaRPr lang="en-US" dirty="0"/>
          </a:p>
          <a:p>
            <a:r>
              <a:rPr lang="en-US" dirty="0"/>
              <a:t>So the applicant or the sponsor is required to submit the Financial Disclosure forms to the FDA.</a:t>
            </a:r>
          </a:p>
        </p:txBody>
      </p:sp>
      <p:sp>
        <p:nvSpPr>
          <p:cNvPr id="4" name="Slide Number Placeholder 3"/>
          <p:cNvSpPr>
            <a:spLocks noGrp="1"/>
          </p:cNvSpPr>
          <p:nvPr>
            <p:ph type="sldNum" sz="quarter" idx="5"/>
          </p:nvPr>
        </p:nvSpPr>
        <p:spPr/>
        <p:txBody>
          <a:bodyPr/>
          <a:lstStyle/>
          <a:p>
            <a:fld id="{A3DE58EF-9B99-4675-BC1E-D94E781948A4}" type="slidenum">
              <a:rPr lang="en-US" smtClean="0"/>
              <a:t>44</a:t>
            </a:fld>
            <a:endParaRPr lang="en-US"/>
          </a:p>
        </p:txBody>
      </p:sp>
    </p:spTree>
    <p:extLst>
      <p:ext uri="{BB962C8B-B14F-4D97-AF65-F5344CB8AC3E}">
        <p14:creationId xmlns:p14="http://schemas.microsoft.com/office/powerpoint/2010/main" val="1251701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21 CFR 54 financial disclosure form, we must understand the definition of the Applicant.  Derita will you read this definition, please? </a:t>
            </a:r>
          </a:p>
          <a:p>
            <a:endParaRPr lang="en-US" dirty="0"/>
          </a:p>
          <a:p>
            <a:r>
              <a:rPr lang="en-US" dirty="0"/>
              <a:t>So in the case of a sponsored study, the sponsor is the applicant.  In the case of an investigator / sponsor (an investigator who holds the IND and is conducting the study), the investigator is the applicant. </a:t>
            </a:r>
          </a:p>
          <a:p>
            <a:endParaRPr lang="en-US" dirty="0"/>
          </a:p>
          <a:p>
            <a:r>
              <a:rPr lang="en-US" dirty="0"/>
              <a:t>So the applicant or the sponsor is required to submit the Financial Disclosure forms to the FDA.</a:t>
            </a:r>
          </a:p>
        </p:txBody>
      </p:sp>
      <p:sp>
        <p:nvSpPr>
          <p:cNvPr id="4" name="Slide Number Placeholder 3"/>
          <p:cNvSpPr>
            <a:spLocks noGrp="1"/>
          </p:cNvSpPr>
          <p:nvPr>
            <p:ph type="sldNum" sz="quarter" idx="5"/>
          </p:nvPr>
        </p:nvSpPr>
        <p:spPr/>
        <p:txBody>
          <a:bodyPr/>
          <a:lstStyle/>
          <a:p>
            <a:fld id="{A3DE58EF-9B99-4675-BC1E-D94E781948A4}" type="slidenum">
              <a:rPr lang="en-US" smtClean="0"/>
              <a:t>45</a:t>
            </a:fld>
            <a:endParaRPr lang="en-US"/>
          </a:p>
        </p:txBody>
      </p:sp>
    </p:spTree>
    <p:extLst>
      <p:ext uri="{BB962C8B-B14F-4D97-AF65-F5344CB8AC3E}">
        <p14:creationId xmlns:p14="http://schemas.microsoft.com/office/powerpoint/2010/main" val="3383844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important concept to remember and may be a test question.  Any question that is asked on a form regarding dollar amounts is the combined amount of the investigator, spouse and dependent children. </a:t>
            </a:r>
          </a:p>
        </p:txBody>
      </p:sp>
      <p:sp>
        <p:nvSpPr>
          <p:cNvPr id="4" name="Slide Number Placeholder 3"/>
          <p:cNvSpPr>
            <a:spLocks noGrp="1"/>
          </p:cNvSpPr>
          <p:nvPr>
            <p:ph type="sldNum" sz="quarter" idx="5"/>
          </p:nvPr>
        </p:nvSpPr>
        <p:spPr/>
        <p:txBody>
          <a:bodyPr/>
          <a:lstStyle/>
          <a:p>
            <a:fld id="{A3DE58EF-9B99-4675-BC1E-D94E781948A4}" type="slidenum">
              <a:rPr lang="en-US" smtClean="0"/>
              <a:t>46</a:t>
            </a:fld>
            <a:endParaRPr lang="en-US"/>
          </a:p>
        </p:txBody>
      </p:sp>
    </p:spTree>
    <p:extLst>
      <p:ext uri="{BB962C8B-B14F-4D97-AF65-F5344CB8AC3E}">
        <p14:creationId xmlns:p14="http://schemas.microsoft.com/office/powerpoint/2010/main" val="31713375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things that have to be reported in the 3455 form.  Read the slide. </a:t>
            </a:r>
          </a:p>
          <a:p>
            <a:endParaRPr lang="en-US" dirty="0"/>
          </a:p>
          <a:p>
            <a:r>
              <a:rPr lang="en-US" dirty="0"/>
              <a:t>These items must be reported for one year following completion of the study. </a:t>
            </a:r>
          </a:p>
        </p:txBody>
      </p:sp>
      <p:sp>
        <p:nvSpPr>
          <p:cNvPr id="4" name="Slide Number Placeholder 3"/>
          <p:cNvSpPr>
            <a:spLocks noGrp="1"/>
          </p:cNvSpPr>
          <p:nvPr>
            <p:ph type="sldNum" sz="quarter" idx="5"/>
          </p:nvPr>
        </p:nvSpPr>
        <p:spPr/>
        <p:txBody>
          <a:bodyPr/>
          <a:lstStyle/>
          <a:p>
            <a:fld id="{A3DE58EF-9B99-4675-BC1E-D94E781948A4}" type="slidenum">
              <a:rPr lang="en-US" smtClean="0"/>
              <a:t>47</a:t>
            </a:fld>
            <a:endParaRPr lang="en-US"/>
          </a:p>
        </p:txBody>
      </p:sp>
    </p:spTree>
    <p:extLst>
      <p:ext uri="{BB962C8B-B14F-4D97-AF65-F5344CB8AC3E}">
        <p14:creationId xmlns:p14="http://schemas.microsoft.com/office/powerpoint/2010/main" val="7740191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A3DE58EF-9B99-4675-BC1E-D94E781948A4}" type="slidenum">
              <a:rPr lang="en-US" smtClean="0"/>
              <a:t>48</a:t>
            </a:fld>
            <a:endParaRPr lang="en-US"/>
          </a:p>
        </p:txBody>
      </p:sp>
    </p:spTree>
    <p:extLst>
      <p:ext uri="{BB962C8B-B14F-4D97-AF65-F5344CB8AC3E}">
        <p14:creationId xmlns:p14="http://schemas.microsoft.com/office/powerpoint/2010/main" val="4269579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A3DE58EF-9B99-4675-BC1E-D94E781948A4}" type="slidenum">
              <a:rPr lang="en-US" smtClean="0"/>
              <a:t>49</a:t>
            </a:fld>
            <a:endParaRPr lang="en-US"/>
          </a:p>
        </p:txBody>
      </p:sp>
    </p:spTree>
    <p:extLst>
      <p:ext uri="{BB962C8B-B14F-4D97-AF65-F5344CB8AC3E}">
        <p14:creationId xmlns:p14="http://schemas.microsoft.com/office/powerpoint/2010/main" val="29592586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both of these forms. </a:t>
            </a:r>
          </a:p>
        </p:txBody>
      </p:sp>
      <p:sp>
        <p:nvSpPr>
          <p:cNvPr id="4" name="Slide Number Placeholder 3"/>
          <p:cNvSpPr>
            <a:spLocks noGrp="1"/>
          </p:cNvSpPr>
          <p:nvPr>
            <p:ph type="sldNum" sz="quarter" idx="5"/>
          </p:nvPr>
        </p:nvSpPr>
        <p:spPr/>
        <p:txBody>
          <a:bodyPr/>
          <a:lstStyle/>
          <a:p>
            <a:fld id="{A3DE58EF-9B99-4675-BC1E-D94E781948A4}" type="slidenum">
              <a:rPr lang="en-US" smtClean="0"/>
              <a:t>50</a:t>
            </a:fld>
            <a:endParaRPr lang="en-US"/>
          </a:p>
        </p:txBody>
      </p:sp>
    </p:spTree>
    <p:extLst>
      <p:ext uri="{BB962C8B-B14F-4D97-AF65-F5344CB8AC3E}">
        <p14:creationId xmlns:p14="http://schemas.microsoft.com/office/powerpoint/2010/main" val="1316361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review.  The investigator must submit financial information to the sponsor through the disclosure statement.  </a:t>
            </a:r>
          </a:p>
          <a:p>
            <a:endParaRPr lang="en-US" dirty="0"/>
          </a:p>
          <a:p>
            <a:r>
              <a:rPr lang="en-US" dirty="0"/>
              <a:t>The investigator must provide this information and any changes for one year following completion of the study.</a:t>
            </a:r>
          </a:p>
          <a:p>
            <a:endParaRPr lang="en-US" dirty="0"/>
          </a:p>
          <a:p>
            <a:r>
              <a:rPr lang="en-US" dirty="0"/>
              <a:t>The applicant (the sponsor or the sponsor / investigator) must retain records for two years after marketing approval. </a:t>
            </a:r>
          </a:p>
        </p:txBody>
      </p:sp>
      <p:sp>
        <p:nvSpPr>
          <p:cNvPr id="4" name="Slide Number Placeholder 3"/>
          <p:cNvSpPr>
            <a:spLocks noGrp="1"/>
          </p:cNvSpPr>
          <p:nvPr>
            <p:ph type="sldNum" sz="quarter" idx="5"/>
          </p:nvPr>
        </p:nvSpPr>
        <p:spPr/>
        <p:txBody>
          <a:bodyPr/>
          <a:lstStyle/>
          <a:p>
            <a:fld id="{A3DE58EF-9B99-4675-BC1E-D94E781948A4}" type="slidenum">
              <a:rPr lang="en-US" smtClean="0"/>
              <a:t>51</a:t>
            </a:fld>
            <a:endParaRPr lang="en-US"/>
          </a:p>
        </p:txBody>
      </p:sp>
    </p:spTree>
    <p:extLst>
      <p:ext uri="{BB962C8B-B14F-4D97-AF65-F5344CB8AC3E}">
        <p14:creationId xmlns:p14="http://schemas.microsoft.com/office/powerpoint/2010/main" val="64871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read the definitions from the FDA guidance documents. Read the slide.</a:t>
            </a:r>
          </a:p>
          <a:p>
            <a:endParaRPr lang="en-US" dirty="0"/>
          </a:p>
          <a:p>
            <a:r>
              <a:rPr lang="en-US" dirty="0"/>
              <a:t>An example of an adverse event with social / behavioral research would be as follows:  Let’s say you were administering a survey to a group of adults who had experienced physical abuse as children.  Answering questions could trigger memories of that abuse which could in turn cause depression, acute episodes of PTSD or other mental health crises. </a:t>
            </a:r>
          </a:p>
        </p:txBody>
      </p:sp>
      <p:sp>
        <p:nvSpPr>
          <p:cNvPr id="4" name="Slide Number Placeholder 3"/>
          <p:cNvSpPr>
            <a:spLocks noGrp="1"/>
          </p:cNvSpPr>
          <p:nvPr>
            <p:ph type="sldNum" sz="quarter" idx="5"/>
          </p:nvPr>
        </p:nvSpPr>
        <p:spPr/>
        <p:txBody>
          <a:bodyPr/>
          <a:lstStyle/>
          <a:p>
            <a:fld id="{A3DE58EF-9B99-4675-BC1E-D94E781948A4}" type="slidenum">
              <a:rPr lang="en-US" smtClean="0"/>
              <a:t>6</a:t>
            </a:fld>
            <a:endParaRPr lang="en-US"/>
          </a:p>
        </p:txBody>
      </p:sp>
    </p:spTree>
    <p:extLst>
      <p:ext uri="{BB962C8B-B14F-4D97-AF65-F5344CB8AC3E}">
        <p14:creationId xmlns:p14="http://schemas.microsoft.com/office/powerpoint/2010/main" val="13652774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subject we are going to cover today is clinicaltrials.gov</a:t>
            </a:r>
          </a:p>
        </p:txBody>
      </p:sp>
      <p:sp>
        <p:nvSpPr>
          <p:cNvPr id="4" name="Slide Number Placeholder 3"/>
          <p:cNvSpPr>
            <a:spLocks noGrp="1"/>
          </p:cNvSpPr>
          <p:nvPr>
            <p:ph type="sldNum" sz="quarter" idx="5"/>
          </p:nvPr>
        </p:nvSpPr>
        <p:spPr/>
        <p:txBody>
          <a:bodyPr/>
          <a:lstStyle/>
          <a:p>
            <a:fld id="{A3DE58EF-9B99-4675-BC1E-D94E781948A4}" type="slidenum">
              <a:rPr lang="en-US" smtClean="0"/>
              <a:t>52</a:t>
            </a:fld>
            <a:endParaRPr lang="en-US"/>
          </a:p>
        </p:txBody>
      </p:sp>
    </p:spTree>
    <p:extLst>
      <p:ext uri="{BB962C8B-B14F-4D97-AF65-F5344CB8AC3E}">
        <p14:creationId xmlns:p14="http://schemas.microsoft.com/office/powerpoint/2010/main" val="23417475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t>
            </a:r>
          </a:p>
        </p:txBody>
      </p:sp>
      <p:sp>
        <p:nvSpPr>
          <p:cNvPr id="4" name="Slide Number Placeholder 3"/>
          <p:cNvSpPr>
            <a:spLocks noGrp="1"/>
          </p:cNvSpPr>
          <p:nvPr>
            <p:ph type="sldNum" sz="quarter" idx="5"/>
          </p:nvPr>
        </p:nvSpPr>
        <p:spPr/>
        <p:txBody>
          <a:bodyPr/>
          <a:lstStyle/>
          <a:p>
            <a:fld id="{A3DE58EF-9B99-4675-BC1E-D94E781948A4}" type="slidenum">
              <a:rPr lang="en-US" smtClean="0"/>
              <a:t>53</a:t>
            </a:fld>
            <a:endParaRPr lang="en-US"/>
          </a:p>
        </p:txBody>
      </p:sp>
    </p:spTree>
    <p:extLst>
      <p:ext uri="{BB962C8B-B14F-4D97-AF65-F5344CB8AC3E}">
        <p14:creationId xmlns:p14="http://schemas.microsoft.com/office/powerpoint/2010/main" val="12592817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A3DE58EF-9B99-4675-BC1E-D94E781948A4}" type="slidenum">
              <a:rPr lang="en-US" smtClean="0"/>
              <a:t>54</a:t>
            </a:fld>
            <a:endParaRPr lang="en-US"/>
          </a:p>
        </p:txBody>
      </p:sp>
    </p:spTree>
    <p:extLst>
      <p:ext uri="{BB962C8B-B14F-4D97-AF65-F5344CB8AC3E}">
        <p14:creationId xmlns:p14="http://schemas.microsoft.com/office/powerpoint/2010/main" val="36674556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very important facts to know about clinicaltrials.gov.  An investigator may not be able to publish if he/she or the sponsor does not register the clinical trial with clinicaltrials.gov.  And that registration has to occur before enrollment of the first subject.  </a:t>
            </a:r>
          </a:p>
          <a:p>
            <a:endParaRPr lang="en-US" dirty="0"/>
          </a:p>
          <a:p>
            <a:r>
              <a:rPr lang="en-US" dirty="0"/>
              <a:t>The second point is that there is a specific definition for “clinical trial” so just because you have a research study that involves human subjects, it may not need to be registered in clinicaltrials.gov because it does not meet their definition.</a:t>
            </a:r>
          </a:p>
        </p:txBody>
      </p:sp>
      <p:sp>
        <p:nvSpPr>
          <p:cNvPr id="4" name="Slide Number Placeholder 3"/>
          <p:cNvSpPr>
            <a:spLocks noGrp="1"/>
          </p:cNvSpPr>
          <p:nvPr>
            <p:ph type="sldNum" sz="quarter" idx="5"/>
          </p:nvPr>
        </p:nvSpPr>
        <p:spPr/>
        <p:txBody>
          <a:bodyPr/>
          <a:lstStyle/>
          <a:p>
            <a:fld id="{A3DE58EF-9B99-4675-BC1E-D94E781948A4}" type="slidenum">
              <a:rPr lang="en-US" smtClean="0"/>
              <a:t>55</a:t>
            </a:fld>
            <a:endParaRPr lang="en-US"/>
          </a:p>
        </p:txBody>
      </p:sp>
    </p:spTree>
    <p:extLst>
      <p:ext uri="{BB962C8B-B14F-4D97-AF65-F5344CB8AC3E}">
        <p14:creationId xmlns:p14="http://schemas.microsoft.com/office/powerpoint/2010/main" val="26008768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56</a:t>
            </a:fld>
            <a:endParaRPr lang="en-US"/>
          </a:p>
        </p:txBody>
      </p:sp>
    </p:spTree>
    <p:extLst>
      <p:ext uri="{BB962C8B-B14F-4D97-AF65-F5344CB8AC3E}">
        <p14:creationId xmlns:p14="http://schemas.microsoft.com/office/powerpoint/2010/main" val="35920111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57</a:t>
            </a:fld>
            <a:endParaRPr lang="en-US"/>
          </a:p>
        </p:txBody>
      </p:sp>
    </p:spTree>
    <p:extLst>
      <p:ext uri="{BB962C8B-B14F-4D97-AF65-F5344CB8AC3E}">
        <p14:creationId xmlns:p14="http://schemas.microsoft.com/office/powerpoint/2010/main" val="16785534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58</a:t>
            </a:fld>
            <a:endParaRPr lang="en-US"/>
          </a:p>
        </p:txBody>
      </p:sp>
    </p:spTree>
    <p:extLst>
      <p:ext uri="{BB962C8B-B14F-4D97-AF65-F5344CB8AC3E}">
        <p14:creationId xmlns:p14="http://schemas.microsoft.com/office/powerpoint/2010/main" val="12594611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59</a:t>
            </a:fld>
            <a:endParaRPr lang="en-US"/>
          </a:p>
        </p:txBody>
      </p:sp>
    </p:spTree>
    <p:extLst>
      <p:ext uri="{BB962C8B-B14F-4D97-AF65-F5344CB8AC3E}">
        <p14:creationId xmlns:p14="http://schemas.microsoft.com/office/powerpoint/2010/main" val="26201708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60</a:t>
            </a:fld>
            <a:endParaRPr lang="en-US"/>
          </a:p>
        </p:txBody>
      </p:sp>
    </p:spTree>
    <p:extLst>
      <p:ext uri="{BB962C8B-B14F-4D97-AF65-F5344CB8AC3E}">
        <p14:creationId xmlns:p14="http://schemas.microsoft.com/office/powerpoint/2010/main" val="19948171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61</a:t>
            </a:fld>
            <a:endParaRPr lang="en-US"/>
          </a:p>
        </p:txBody>
      </p:sp>
    </p:spTree>
    <p:extLst>
      <p:ext uri="{BB962C8B-B14F-4D97-AF65-F5344CB8AC3E}">
        <p14:creationId xmlns:p14="http://schemas.microsoft.com/office/powerpoint/2010/main" val="3960395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So an unanticipated problem is not reportable (per federal guidelines) unless it is unexpected, related or possibly related or the research placed subjects or others at a greater risk of harm.</a:t>
            </a:r>
          </a:p>
        </p:txBody>
      </p:sp>
      <p:sp>
        <p:nvSpPr>
          <p:cNvPr id="4" name="Slide Number Placeholder 3"/>
          <p:cNvSpPr>
            <a:spLocks noGrp="1"/>
          </p:cNvSpPr>
          <p:nvPr>
            <p:ph type="sldNum" sz="quarter" idx="5"/>
          </p:nvPr>
        </p:nvSpPr>
        <p:spPr/>
        <p:txBody>
          <a:bodyPr/>
          <a:lstStyle/>
          <a:p>
            <a:fld id="{A3DE58EF-9B99-4675-BC1E-D94E781948A4}" type="slidenum">
              <a:rPr lang="en-US" smtClean="0"/>
              <a:t>7</a:t>
            </a:fld>
            <a:endParaRPr lang="en-US"/>
          </a:p>
        </p:txBody>
      </p:sp>
    </p:spTree>
    <p:extLst>
      <p:ext uri="{BB962C8B-B14F-4D97-AF65-F5344CB8AC3E}">
        <p14:creationId xmlns:p14="http://schemas.microsoft.com/office/powerpoint/2010/main" val="13075327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62</a:t>
            </a:fld>
            <a:endParaRPr lang="en-US"/>
          </a:p>
        </p:txBody>
      </p:sp>
    </p:spTree>
    <p:extLst>
      <p:ext uri="{BB962C8B-B14F-4D97-AF65-F5344CB8AC3E}">
        <p14:creationId xmlns:p14="http://schemas.microsoft.com/office/powerpoint/2010/main" val="13182030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63</a:t>
            </a:fld>
            <a:endParaRPr lang="en-US"/>
          </a:p>
        </p:txBody>
      </p:sp>
    </p:spTree>
    <p:extLst>
      <p:ext uri="{BB962C8B-B14F-4D97-AF65-F5344CB8AC3E}">
        <p14:creationId xmlns:p14="http://schemas.microsoft.com/office/powerpoint/2010/main" val="8625555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64</a:t>
            </a:fld>
            <a:endParaRPr lang="en-US"/>
          </a:p>
        </p:txBody>
      </p:sp>
    </p:spTree>
    <p:extLst>
      <p:ext uri="{BB962C8B-B14F-4D97-AF65-F5344CB8AC3E}">
        <p14:creationId xmlns:p14="http://schemas.microsoft.com/office/powerpoint/2010/main" val="2849282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65</a:t>
            </a:fld>
            <a:endParaRPr lang="en-US"/>
          </a:p>
        </p:txBody>
      </p:sp>
    </p:spTree>
    <p:extLst>
      <p:ext uri="{BB962C8B-B14F-4D97-AF65-F5344CB8AC3E}">
        <p14:creationId xmlns:p14="http://schemas.microsoft.com/office/powerpoint/2010/main" val="15943412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66</a:t>
            </a:fld>
            <a:endParaRPr lang="en-US"/>
          </a:p>
        </p:txBody>
      </p:sp>
    </p:spTree>
    <p:extLst>
      <p:ext uri="{BB962C8B-B14F-4D97-AF65-F5344CB8AC3E}">
        <p14:creationId xmlns:p14="http://schemas.microsoft.com/office/powerpoint/2010/main" val="15356376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67</a:t>
            </a:fld>
            <a:endParaRPr lang="en-US"/>
          </a:p>
        </p:txBody>
      </p:sp>
    </p:spTree>
    <p:extLst>
      <p:ext uri="{BB962C8B-B14F-4D97-AF65-F5344CB8AC3E}">
        <p14:creationId xmlns:p14="http://schemas.microsoft.com/office/powerpoint/2010/main" val="22976764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E58EF-9B99-4675-BC1E-D94E781948A4}" type="slidenum">
              <a:rPr lang="en-US" smtClean="0"/>
              <a:t>68</a:t>
            </a:fld>
            <a:endParaRPr lang="en-US"/>
          </a:p>
        </p:txBody>
      </p:sp>
    </p:spTree>
    <p:extLst>
      <p:ext uri="{BB962C8B-B14F-4D97-AF65-F5344CB8AC3E}">
        <p14:creationId xmlns:p14="http://schemas.microsoft.com/office/powerpoint/2010/main" val="41780023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69</a:t>
            </a:fld>
            <a:endParaRPr lang="en-US"/>
          </a:p>
        </p:txBody>
      </p:sp>
    </p:spTree>
    <p:extLst>
      <p:ext uri="{BB962C8B-B14F-4D97-AF65-F5344CB8AC3E}">
        <p14:creationId xmlns:p14="http://schemas.microsoft.com/office/powerpoint/2010/main" val="9684893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70</a:t>
            </a:fld>
            <a:endParaRPr lang="en-US"/>
          </a:p>
        </p:txBody>
      </p:sp>
    </p:spTree>
    <p:extLst>
      <p:ext uri="{BB962C8B-B14F-4D97-AF65-F5344CB8AC3E}">
        <p14:creationId xmlns:p14="http://schemas.microsoft.com/office/powerpoint/2010/main" val="6227158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71</a:t>
            </a:fld>
            <a:endParaRPr lang="en-US"/>
          </a:p>
        </p:txBody>
      </p:sp>
    </p:spTree>
    <p:extLst>
      <p:ext uri="{BB962C8B-B14F-4D97-AF65-F5344CB8AC3E}">
        <p14:creationId xmlns:p14="http://schemas.microsoft.com/office/powerpoint/2010/main" val="1259845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breakdown the meaning of expected so that we understand what unexpected it. </a:t>
            </a:r>
          </a:p>
          <a:p>
            <a:endParaRPr lang="en-US" dirty="0"/>
          </a:p>
          <a:p>
            <a:r>
              <a:rPr lang="en-US" dirty="0"/>
              <a:t>So a Pi is studying a new type of insulin for diabetes. It is described in the protocol that the insulin could cause low blood sugar.  A subject experiences low blood sugar while in the study---that is expected.  It is an adverse event but not reportable. </a:t>
            </a:r>
          </a:p>
        </p:txBody>
      </p:sp>
      <p:sp>
        <p:nvSpPr>
          <p:cNvPr id="4" name="Slide Number Placeholder 3"/>
          <p:cNvSpPr>
            <a:spLocks noGrp="1"/>
          </p:cNvSpPr>
          <p:nvPr>
            <p:ph type="sldNum" sz="quarter" idx="5"/>
          </p:nvPr>
        </p:nvSpPr>
        <p:spPr/>
        <p:txBody>
          <a:bodyPr/>
          <a:lstStyle/>
          <a:p>
            <a:fld id="{A3DE58EF-9B99-4675-BC1E-D94E781948A4}" type="slidenum">
              <a:rPr lang="en-US" smtClean="0"/>
              <a:t>8</a:t>
            </a:fld>
            <a:endParaRPr lang="en-US"/>
          </a:p>
        </p:txBody>
      </p:sp>
    </p:spTree>
    <p:extLst>
      <p:ext uri="{BB962C8B-B14F-4D97-AF65-F5344CB8AC3E}">
        <p14:creationId xmlns:p14="http://schemas.microsoft.com/office/powerpoint/2010/main" val="13240530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E58EF-9B99-4675-BC1E-D94E781948A4}" type="slidenum">
              <a:rPr lang="en-US" smtClean="0"/>
              <a:t>72</a:t>
            </a:fld>
            <a:endParaRPr lang="en-US"/>
          </a:p>
        </p:txBody>
      </p:sp>
    </p:spTree>
    <p:extLst>
      <p:ext uri="{BB962C8B-B14F-4D97-AF65-F5344CB8AC3E}">
        <p14:creationId xmlns:p14="http://schemas.microsoft.com/office/powerpoint/2010/main" val="66826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A3DE58EF-9B99-4675-BC1E-D94E781948A4}" type="slidenum">
              <a:rPr lang="en-US" smtClean="0"/>
              <a:t>9</a:t>
            </a:fld>
            <a:endParaRPr lang="en-US"/>
          </a:p>
        </p:txBody>
      </p:sp>
    </p:spTree>
    <p:extLst>
      <p:ext uri="{BB962C8B-B14F-4D97-AF65-F5344CB8AC3E}">
        <p14:creationId xmlns:p14="http://schemas.microsoft.com/office/powerpoint/2010/main" val="2921699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A3DE58EF-9B99-4675-BC1E-D94E781948A4}" type="slidenum">
              <a:rPr lang="en-US" smtClean="0"/>
              <a:t>10</a:t>
            </a:fld>
            <a:endParaRPr lang="en-US"/>
          </a:p>
        </p:txBody>
      </p:sp>
    </p:spTree>
    <p:extLst>
      <p:ext uri="{BB962C8B-B14F-4D97-AF65-F5344CB8AC3E}">
        <p14:creationId xmlns:p14="http://schemas.microsoft.com/office/powerpoint/2010/main" val="261177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67EB0D-FB78-4BC2-9406-5F9997CA95A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115742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EB0D-FB78-4BC2-9406-5F9997CA95A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235166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EB0D-FB78-4BC2-9406-5F9997CA95A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4970F-5C4A-43DF-99ED-807DEDB6C38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03448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EB0D-FB78-4BC2-9406-5F9997CA95A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1756775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EB0D-FB78-4BC2-9406-5F9997CA95A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4970F-5C4A-43DF-99ED-807DEDB6C38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22315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EB0D-FB78-4BC2-9406-5F9997CA95A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3630761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7EB0D-FB78-4BC2-9406-5F9997CA95A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565747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7EB0D-FB78-4BC2-9406-5F9997CA95A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3994343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274144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7EB0D-FB78-4BC2-9406-5F9997CA95A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138826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EB0D-FB78-4BC2-9406-5F9997CA95A1}"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351116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67EB0D-FB78-4BC2-9406-5F9997CA95A1}"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3403491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67EB0D-FB78-4BC2-9406-5F9997CA95A1}"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106080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67EB0D-FB78-4BC2-9406-5F9997CA95A1}"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387818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EB0D-FB78-4BC2-9406-5F9997CA95A1}"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56311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67EB0D-FB78-4BC2-9406-5F9997CA95A1}"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386936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EB0D-FB78-4BC2-9406-5F9997CA95A1}"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4970F-5C4A-43DF-99ED-807DEDB6C38A}" type="slidenum">
              <a:rPr lang="en-US" smtClean="0"/>
              <a:t>‹#›</a:t>
            </a:fld>
            <a:endParaRPr lang="en-US"/>
          </a:p>
        </p:txBody>
      </p:sp>
    </p:spTree>
    <p:extLst>
      <p:ext uri="{BB962C8B-B14F-4D97-AF65-F5344CB8AC3E}">
        <p14:creationId xmlns:p14="http://schemas.microsoft.com/office/powerpoint/2010/main" val="1425552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67EB0D-FB78-4BC2-9406-5F9997CA95A1}" type="datetimeFigureOut">
              <a:rPr lang="en-US" smtClean="0"/>
              <a:t>8/20/2024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784970F-5C4A-43DF-99ED-807DEDB6C38A}" type="slidenum">
              <a:rPr lang="en-US" smtClean="0"/>
              <a:t>‹#›</a:t>
            </a:fld>
            <a:endParaRPr lang="en-US"/>
          </a:p>
        </p:txBody>
      </p:sp>
    </p:spTree>
    <p:extLst>
      <p:ext uri="{BB962C8B-B14F-4D97-AF65-F5344CB8AC3E}">
        <p14:creationId xmlns:p14="http://schemas.microsoft.com/office/powerpoint/2010/main" val="450804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hhs.gov/ohrp/regulations-and-policy/guidance/reviewing-unanticipated-problems/index.html#backtoto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customXml" Target="../ink/ink4.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customXml" Target="../ink/ink6.xml"/><Relationship Id="rId7" Type="http://schemas.openxmlformats.org/officeDocument/2006/relationships/customXml" Target="../ink/ink9.xml"/><Relationship Id="rId12" Type="http://schemas.openxmlformats.org/officeDocument/2006/relationships/customXml" Target="../ink/ink10.xml"/><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customXml" Target="../ink/ink8.xml"/><Relationship Id="rId11" Type="http://schemas.openxmlformats.org/officeDocument/2006/relationships/image" Target="../media/image100.png"/><Relationship Id="rId5" Type="http://schemas.openxmlformats.org/officeDocument/2006/relationships/customXml" Target="../ink/ink7.xml"/><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customXml" Target="../ink/ink11.xml"/><Relationship Id="rId4" Type="http://schemas.openxmlformats.org/officeDocument/2006/relationships/image" Target="../media/image19.svg"/></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customXml" Target="../ink/ink13.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customXml" Target="../ink/ink12.xml"/><Relationship Id="rId4" Type="http://schemas.openxmlformats.org/officeDocument/2006/relationships/image" Target="../media/image19.svg"/><Relationship Id="rId9" Type="http://schemas.openxmlformats.org/officeDocument/2006/relationships/customXml" Target="../ink/ink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fda.gov/media/70465/download"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fda.gov/media/69872/download" TargetMode="Externa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clinicaltrials.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56.xml"/><Relationship Id="rId1" Type="http://schemas.openxmlformats.org/officeDocument/2006/relationships/slideLayout" Target="../slideLayouts/slideLayout10.xml"/><Relationship Id="rId6" Type="http://schemas.openxmlformats.org/officeDocument/2006/relationships/customXml" Target="../ink/ink16.xml"/><Relationship Id="rId11" Type="http://schemas.openxmlformats.org/officeDocument/2006/relationships/image" Target="../media/image41.png"/><Relationship Id="rId5" Type="http://schemas.openxmlformats.org/officeDocument/2006/relationships/image" Target="../media/image120.png"/><Relationship Id="rId10" Type="http://schemas.openxmlformats.org/officeDocument/2006/relationships/customXml" Target="../ink/ink17.xml"/><Relationship Id="rId9" Type="http://schemas.openxmlformats.org/officeDocument/2006/relationships/image" Target="../media/image130.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10.xml"/><Relationship Id="rId4" Type="http://schemas.openxmlformats.org/officeDocument/2006/relationships/image" Target="../media/image39.svg"/></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customXml" Target="../ink/ink18.xml"/><Relationship Id="rId4"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20.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4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0.xml"/><Relationship Id="rId1" Type="http://schemas.openxmlformats.org/officeDocument/2006/relationships/slideLayout" Target="../slideLayouts/slideLayout17.xml"/><Relationship Id="rId4" Type="http://schemas.openxmlformats.org/officeDocument/2006/relationships/image" Target="../media/image4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EBEC-88CC-5933-EF78-A9BEF1385AD7}"/>
              </a:ext>
            </a:extLst>
          </p:cNvPr>
          <p:cNvSpPr>
            <a:spLocks noGrp="1"/>
          </p:cNvSpPr>
          <p:nvPr>
            <p:ph type="ctrTitle"/>
          </p:nvPr>
        </p:nvSpPr>
        <p:spPr/>
        <p:txBody>
          <a:bodyPr/>
          <a:lstStyle/>
          <a:p>
            <a:r>
              <a:rPr lang="en-US" sz="4800" b="1" dirty="0">
                <a:solidFill>
                  <a:srgbClr val="92D050"/>
                </a:solidFill>
                <a:latin typeface="Arial Black"/>
              </a:rPr>
              <a:t>CERTIFICATION EXAM PREPARATION COURSE</a:t>
            </a:r>
            <a:endParaRPr lang="en-US" sz="4800" dirty="0">
              <a:solidFill>
                <a:srgbClr val="000000"/>
              </a:solidFill>
              <a:latin typeface="Arial Black"/>
            </a:endParaRPr>
          </a:p>
        </p:txBody>
      </p:sp>
      <p:sp>
        <p:nvSpPr>
          <p:cNvPr id="3" name="Subtitle 2">
            <a:extLst>
              <a:ext uri="{FF2B5EF4-FFF2-40B4-BE49-F238E27FC236}">
                <a16:creationId xmlns:a16="http://schemas.microsoft.com/office/drawing/2014/main" id="{3653C0BA-6399-7ABB-1A74-72BBFC31A346}"/>
              </a:ext>
            </a:extLst>
          </p:cNvPr>
          <p:cNvSpPr>
            <a:spLocks noGrp="1"/>
          </p:cNvSpPr>
          <p:nvPr>
            <p:ph type="subTitle" idx="1"/>
          </p:nvPr>
        </p:nvSpPr>
        <p:spPr/>
        <p:txBody>
          <a:bodyPr vert="horz" lIns="91440" tIns="45720" rIns="91440" bIns="45720" rtlCol="0" anchor="t">
            <a:noAutofit/>
          </a:bodyPr>
          <a:lstStyle/>
          <a:p>
            <a:pPr>
              <a:lnSpc>
                <a:spcPct val="90000"/>
              </a:lnSpc>
              <a:spcBef>
                <a:spcPct val="0"/>
              </a:spcBef>
              <a:spcAft>
                <a:spcPts val="600"/>
              </a:spcAft>
            </a:pPr>
            <a:r>
              <a:rPr lang="en-US" sz="2800" b="1" dirty="0">
                <a:solidFill>
                  <a:schemeClr val="tx1">
                    <a:lumMod val="65000"/>
                    <a:lumOff val="35000"/>
                  </a:schemeClr>
                </a:solidFill>
                <a:latin typeface="Arial"/>
                <a:cs typeface="Arial"/>
              </a:rPr>
              <a:t>Session 14:</a:t>
            </a:r>
          </a:p>
          <a:p>
            <a:pPr>
              <a:lnSpc>
                <a:spcPct val="90000"/>
              </a:lnSpc>
              <a:spcBef>
                <a:spcPct val="0"/>
              </a:spcBef>
              <a:spcAft>
                <a:spcPts val="600"/>
              </a:spcAft>
            </a:pPr>
            <a:r>
              <a:rPr lang="en-US" sz="2800" dirty="0">
                <a:solidFill>
                  <a:schemeClr val="tx1">
                    <a:lumMod val="65000"/>
                    <a:lumOff val="35000"/>
                  </a:schemeClr>
                </a:solidFill>
                <a:latin typeface="Arial"/>
                <a:cs typeface="Arial"/>
              </a:rPr>
              <a:t>Safety and Compliance Reporting</a:t>
            </a:r>
          </a:p>
          <a:p>
            <a:endParaRPr lang="en-US" dirty="0"/>
          </a:p>
        </p:txBody>
      </p:sp>
    </p:spTree>
    <p:extLst>
      <p:ext uri="{BB962C8B-B14F-4D97-AF65-F5344CB8AC3E}">
        <p14:creationId xmlns:p14="http://schemas.microsoft.com/office/powerpoint/2010/main" val="370961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4" descr="People holding hands">
            <a:extLst>
              <a:ext uri="{FF2B5EF4-FFF2-40B4-BE49-F238E27FC236}">
                <a16:creationId xmlns:a16="http://schemas.microsoft.com/office/drawing/2014/main" id="{9516B500-C9E1-4B0D-8C33-70AE3C1F3CCC}"/>
              </a:ext>
            </a:extLst>
          </p:cNvPr>
          <p:cNvPicPr>
            <a:picLocks noChangeAspect="1"/>
          </p:cNvPicPr>
          <p:nvPr/>
        </p:nvPicPr>
        <p:blipFill rotWithShape="1">
          <a:blip r:embed="rId3"/>
          <a:srcRect l="17527" r="5365"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9A43A43-8082-4B30-A6AA-E55BEDC57B67}"/>
              </a:ext>
            </a:extLst>
          </p:cNvPr>
          <p:cNvSpPr>
            <a:spLocks noGrp="1"/>
          </p:cNvSpPr>
          <p:nvPr>
            <p:ph type="title"/>
          </p:nvPr>
        </p:nvSpPr>
        <p:spPr>
          <a:xfrm>
            <a:off x="677333" y="609600"/>
            <a:ext cx="3851123" cy="1320800"/>
          </a:xfrm>
        </p:spPr>
        <p:txBody>
          <a:bodyPr>
            <a:normAutofit/>
          </a:bodyPr>
          <a:lstStyle/>
          <a:p>
            <a:pPr>
              <a:lnSpc>
                <a:spcPct val="90000"/>
              </a:lnSpc>
            </a:pPr>
            <a:r>
              <a:rPr lang="en-US" b="1" dirty="0">
                <a:latin typeface="Arial" panose="020B0604020202020204" pitchFamily="34" charset="0"/>
                <a:cs typeface="Arial" panose="020B0604020202020204" pitchFamily="34" charset="0"/>
              </a:rPr>
              <a:t>What causes adverse events?</a:t>
            </a:r>
          </a:p>
        </p:txBody>
      </p:sp>
      <p:sp>
        <p:nvSpPr>
          <p:cNvPr id="26" name="Content Placeholder 2">
            <a:extLst>
              <a:ext uri="{FF2B5EF4-FFF2-40B4-BE49-F238E27FC236}">
                <a16:creationId xmlns:a16="http://schemas.microsoft.com/office/drawing/2014/main" id="{88109C6A-A354-4441-B5C5-2B507E77211D}"/>
              </a:ext>
            </a:extLst>
          </p:cNvPr>
          <p:cNvSpPr>
            <a:spLocks noGrp="1"/>
          </p:cNvSpPr>
          <p:nvPr>
            <p:ph idx="1"/>
          </p:nvPr>
        </p:nvSpPr>
        <p:spPr>
          <a:xfrm>
            <a:off x="677334" y="1938866"/>
            <a:ext cx="3851122" cy="3880773"/>
          </a:xfrm>
        </p:spPr>
        <p:txBody>
          <a:bodyPr>
            <a:noAutofit/>
          </a:bodyPr>
          <a:lstStyle/>
          <a:p>
            <a:r>
              <a:rPr lang="en-US" sz="2000" b="1" dirty="0">
                <a:effectLst/>
                <a:latin typeface="Arial" panose="020B0604020202020204" pitchFamily="34" charset="0"/>
                <a:cs typeface="Arial" panose="020B0604020202020204" pitchFamily="34" charset="0"/>
              </a:rPr>
              <a:t>Adverse events may be caused by one or more of the following:</a:t>
            </a:r>
          </a:p>
          <a:p>
            <a:pPr>
              <a:buFont typeface="+mj-lt"/>
              <a:buAutoNum type="arabicPeriod"/>
            </a:pPr>
            <a:r>
              <a:rPr lang="en-US" sz="2000" b="1" dirty="0">
                <a:effectLst/>
                <a:latin typeface="Arial" panose="020B0604020202020204" pitchFamily="34" charset="0"/>
                <a:cs typeface="Arial" panose="020B0604020202020204" pitchFamily="34" charset="0"/>
              </a:rPr>
              <a:t>the procedures involved in the research;</a:t>
            </a:r>
          </a:p>
          <a:p>
            <a:pPr>
              <a:buFont typeface="+mj-lt"/>
              <a:buAutoNum type="arabicPeriod"/>
            </a:pPr>
            <a:r>
              <a:rPr lang="en-US" sz="2000" b="1" dirty="0">
                <a:effectLst/>
                <a:latin typeface="Arial" panose="020B0604020202020204" pitchFamily="34" charset="0"/>
                <a:cs typeface="Arial" panose="020B0604020202020204" pitchFamily="34" charset="0"/>
              </a:rPr>
              <a:t>an underlying disease, disorder, or condition of the subject; or</a:t>
            </a:r>
          </a:p>
          <a:p>
            <a:pPr>
              <a:buFont typeface="+mj-lt"/>
              <a:buAutoNum type="arabicPeriod"/>
            </a:pPr>
            <a:r>
              <a:rPr lang="en-US" sz="2000" b="1" dirty="0">
                <a:effectLst/>
                <a:latin typeface="Arial" panose="020B0604020202020204" pitchFamily="34" charset="0"/>
                <a:cs typeface="Arial" panose="020B0604020202020204" pitchFamily="34" charset="0"/>
              </a:rPr>
              <a:t>other circumstances unrelated to either the research or any underlying disease, disorder, or condition of the subject. </a:t>
            </a:r>
          </a:p>
          <a:p>
            <a:pPr marL="0" indent="0">
              <a:buNone/>
            </a:pPr>
            <a:endParaRPr lang="en-US" sz="2000" b="1" dirty="0">
              <a:latin typeface="Arial" panose="020B0604020202020204" pitchFamily="34" charset="0"/>
              <a:cs typeface="Arial" panose="020B0604020202020204" pitchFamily="34" charset="0"/>
            </a:endParaRPr>
          </a:p>
        </p:txBody>
      </p:sp>
      <p:cxnSp>
        <p:nvCxnSpPr>
          <p:cNvPr id="27"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5094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A43A43-8082-4B30-A6AA-E55BEDC57B67}"/>
              </a:ext>
            </a:extLst>
          </p:cNvPr>
          <p:cNvSpPr>
            <a:spLocks noGrp="1"/>
          </p:cNvSpPr>
          <p:nvPr>
            <p:ph type="title"/>
          </p:nvPr>
        </p:nvSpPr>
        <p:spPr>
          <a:xfrm>
            <a:off x="197502" y="1387839"/>
            <a:ext cx="3547581" cy="4093028"/>
          </a:xfrm>
        </p:spPr>
        <p:txBody>
          <a:bodyPr anchor="ctr">
            <a:normAutofit/>
          </a:bodyPr>
          <a:lstStyle/>
          <a:p>
            <a:pPr>
              <a:lnSpc>
                <a:spcPct val="90000"/>
              </a:lnSpc>
            </a:pPr>
            <a:r>
              <a:rPr lang="en-US" sz="3200" b="1">
                <a:latin typeface="Arial" panose="020B0604020202020204" pitchFamily="34" charset="0"/>
                <a:cs typeface="Arial" panose="020B0604020202020204" pitchFamily="34" charset="0"/>
              </a:rPr>
              <a:t>How would you determine if the adverse event was related or possibly related?</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6C6B285-18B0-435B-9741-C8228540973F}"/>
              </a:ext>
            </a:extLst>
          </p:cNvPr>
          <p:cNvGraphicFramePr>
            <a:graphicFrameLocks noGrp="1"/>
          </p:cNvGraphicFramePr>
          <p:nvPr>
            <p:ph idx="1"/>
            <p:extLst>
              <p:ext uri="{D42A27DB-BD31-4B8C-83A1-F6EECF244321}">
                <p14:modId xmlns:p14="http://schemas.microsoft.com/office/powerpoint/2010/main" val="26637604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6596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3" name="Rectangle 3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4" name="Rectangle 3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3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3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Isosceles Triangle 4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Isosceles Triangle 4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FA4D8AA-4FBB-45B0-B05D-B6FEBA87BA58}"/>
              </a:ext>
            </a:extLst>
          </p:cNvPr>
          <p:cNvSpPr>
            <a:spLocks noGrp="1"/>
          </p:cNvSpPr>
          <p:nvPr>
            <p:ph type="title"/>
          </p:nvPr>
        </p:nvSpPr>
        <p:spPr>
          <a:xfrm>
            <a:off x="677334" y="609600"/>
            <a:ext cx="3843375" cy="5175624"/>
          </a:xfrm>
        </p:spPr>
        <p:txBody>
          <a:bodyPr anchor="ctr">
            <a:normAutofit/>
          </a:bodyPr>
          <a:lstStyle/>
          <a:p>
            <a:r>
              <a:rPr lang="en-US" b="1">
                <a:solidFill>
                  <a:schemeClr val="tx1">
                    <a:lumMod val="85000"/>
                    <a:lumOff val="15000"/>
                  </a:schemeClr>
                </a:solidFill>
                <a:latin typeface="Arial" panose="020B0604020202020204" pitchFamily="34" charset="0"/>
                <a:cs typeface="Arial" panose="020B0604020202020204" pitchFamily="34" charset="0"/>
              </a:rPr>
              <a:t>Unanticipated Problems Involving Risks to Subjects or Others per OHRP (reportable) </a:t>
            </a:r>
            <a:endParaRPr lang="en-US"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2" name="Freeform: Shape 48">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2F0BC86-12A5-412F-9EBF-5626376AD1B8}"/>
              </a:ext>
            </a:extLst>
          </p:cNvPr>
          <p:cNvSpPr>
            <a:spLocks noGrp="1"/>
          </p:cNvSpPr>
          <p:nvPr>
            <p:ph idx="1"/>
          </p:nvPr>
        </p:nvSpPr>
        <p:spPr>
          <a:xfrm>
            <a:off x="6116084" y="110836"/>
            <a:ext cx="5511296" cy="6747164"/>
          </a:xfrm>
        </p:spPr>
        <p:txBody>
          <a:bodyPr anchor="ctr">
            <a:noAutofit/>
          </a:bodyPr>
          <a:lstStyle/>
          <a:p>
            <a:pPr marL="0" marR="0">
              <a:lnSpc>
                <a:spcPct val="90000"/>
              </a:lnSpc>
              <a:spcBef>
                <a:spcPts val="0"/>
              </a:spcBef>
              <a:spcAft>
                <a:spcPts val="1500"/>
              </a:spcAft>
            </a:pPr>
            <a:endParaRPr lang="en-US"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290513" marR="0" indent="-290513">
              <a:lnSpc>
                <a:spcPct val="90000"/>
              </a:lnSpc>
              <a:spcBef>
                <a:spcPts val="0"/>
              </a:spcBef>
              <a:spcAft>
                <a:spcPts val="1500"/>
              </a:spcAft>
              <a:tabLst>
                <a:tab pos="349250" algn="l"/>
              </a:tabLst>
            </a:pP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OHRP considers unanticipated problems, in general, to include any incident, experience, or outcome that meets all of the following criteria:</a:t>
            </a:r>
            <a:endParaRPr lang="en-US"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90000"/>
              </a:lnSpc>
              <a:spcBef>
                <a:spcPts val="0"/>
              </a:spcBef>
              <a:spcAft>
                <a:spcPts val="1500"/>
              </a:spcAft>
              <a:buFont typeface="+mj-lt"/>
              <a:buAutoNum type="arabicPeriod"/>
              <a:tabLst>
                <a:tab pos="457200" algn="l"/>
              </a:tabLst>
            </a:pP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0" lvl="0">
              <a:lnSpc>
                <a:spcPct val="90000"/>
              </a:lnSpc>
              <a:spcBef>
                <a:spcPts val="0"/>
              </a:spcBef>
              <a:spcAft>
                <a:spcPts val="1500"/>
              </a:spcAft>
              <a:buFont typeface="Wingdings" panose="05000000000000000000" pitchFamily="2" charset="2"/>
              <a:buChar char="§"/>
              <a:tabLst>
                <a:tab pos="457200" algn="l"/>
              </a:tabLst>
            </a:pP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 </a:t>
            </a:r>
            <a:r>
              <a:rPr lang="en-US" sz="1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unexpected</a:t>
            </a: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(in terms of nature, severity, or frequency) given (a) the research procedures that are described in the protocol-related documents, such as the IRB-approved research protocol and informed consent document; and (b) the characteristics of the subject population being studied;</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90000"/>
              </a:lnSpc>
              <a:spcBef>
                <a:spcPts val="0"/>
              </a:spcBef>
              <a:spcAft>
                <a:spcPts val="1500"/>
              </a:spcAft>
              <a:buFont typeface="Wingdings" panose="05000000000000000000" pitchFamily="2" charset="2"/>
              <a:buChar char="§"/>
              <a:tabLst>
                <a:tab pos="457200" algn="l"/>
              </a:tabLst>
            </a:pP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 </a:t>
            </a:r>
            <a:r>
              <a:rPr lang="en-US" sz="1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related or possibly related </a:t>
            </a: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to participation in the research (in this guidance document, possibly related means there is a reasonable possibility that the incident, experience, or outcome may have been caused by the procedures involved in the research); and</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90000"/>
              </a:lnSpc>
              <a:spcBef>
                <a:spcPts val="0"/>
              </a:spcBef>
              <a:spcAft>
                <a:spcPts val="1500"/>
              </a:spcAft>
              <a:buFont typeface="Wingdings" panose="05000000000000000000" pitchFamily="2" charset="2"/>
              <a:buChar char="§"/>
              <a:tabLst>
                <a:tab pos="457200" algn="l"/>
              </a:tabLst>
            </a:pP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 suggests that the </a:t>
            </a:r>
            <a:r>
              <a:rPr lang="en-US" sz="1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research places subjects or others at a greater risk of harm </a:t>
            </a: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(including physical, psychological, economic, or social harm) than was previously known or recognized</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90000"/>
              </a:lnSpc>
            </a:pP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20530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D897-6B6B-4FAD-B5AA-BCE3CE3A7526}"/>
              </a:ext>
            </a:extLst>
          </p:cNvPr>
          <p:cNvSpPr>
            <a:spLocks noGrp="1"/>
          </p:cNvSpPr>
          <p:nvPr>
            <p:ph type="title"/>
          </p:nvPr>
        </p:nvSpPr>
        <p:spPr>
          <a:xfrm>
            <a:off x="677334" y="295836"/>
            <a:ext cx="8596668" cy="1380564"/>
          </a:xfrm>
        </p:spPr>
        <p:txBody>
          <a:bodyPr>
            <a:noAutofit/>
          </a:bodyPr>
          <a:lstStyle/>
          <a:p>
            <a:r>
              <a:rPr lang="en-US" sz="3200" b="1" dirty="0">
                <a:effectLst/>
                <a:latin typeface="Arial" panose="020B0604020202020204" pitchFamily="34" charset="0"/>
                <a:ea typeface="Calibri" panose="020F0502020204030204" pitchFamily="34" charset="0"/>
                <a:cs typeface="Arial" panose="020B0604020202020204" pitchFamily="34" charset="0"/>
              </a:rPr>
              <a:t>Does the research place subjects or others at a greater risk of harm</a:t>
            </a:r>
            <a:br>
              <a:rPr lang="en-US" sz="3200" b="1" dirty="0">
                <a:effectLst/>
                <a:latin typeface="Arial" panose="020B0604020202020204" pitchFamily="34" charset="0"/>
                <a:ea typeface="Calibri" panose="020F050202020403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CE04371-8B4E-473D-96F1-BDF6C48A12B9}"/>
              </a:ext>
            </a:extLst>
          </p:cNvPr>
          <p:cNvSpPr>
            <a:spLocks noGrp="1"/>
          </p:cNvSpPr>
          <p:nvPr>
            <p:ph idx="1"/>
          </p:nvPr>
        </p:nvSpPr>
        <p:spPr>
          <a:xfrm>
            <a:off x="677334" y="1676400"/>
            <a:ext cx="8109314" cy="4885764"/>
          </a:xfrm>
        </p:spPr>
        <p:txBody>
          <a:bodyPr>
            <a:normAutofit fontScale="85000" lnSpcReduction="20000"/>
          </a:bodyPr>
          <a:lstStyle/>
          <a:p>
            <a:pPr marL="0" marR="0" lvl="0" indent="0">
              <a:lnSpc>
                <a:spcPct val="107000"/>
              </a:lnSpc>
              <a:spcBef>
                <a:spcPts val="0"/>
              </a:spcBef>
              <a:spcAft>
                <a:spcPts val="1500"/>
              </a:spcAft>
              <a:buNone/>
              <a:tabLst>
                <a:tab pos="457200" algn="l"/>
              </a:tabLst>
            </a:pPr>
            <a:r>
              <a:rPr lang="en-US" sz="1900" b="1" dirty="0">
                <a:effectLst/>
                <a:latin typeface="Arial" panose="020B0604020202020204" pitchFamily="34" charset="0"/>
                <a:ea typeface="Calibri" panose="020F0502020204030204" pitchFamily="34" charset="0"/>
                <a:cs typeface="Arial" panose="020B0604020202020204" pitchFamily="34" charset="0"/>
              </a:rPr>
              <a:t>The first step is to determine whether the adverse is serious:</a:t>
            </a:r>
            <a:endPar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endPar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results in death;</a:t>
            </a:r>
            <a:endParaRPr lang="en-US"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life-threatening (places the subject at immediate risk of death from the event as it occurred);</a:t>
            </a:r>
            <a:endParaRPr lang="en-US"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results in inpatient hospitalization or prolongation of existing hospitalization;</a:t>
            </a:r>
            <a:endParaRPr lang="en-US"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results in a persistent or significant disability/incapacity;</a:t>
            </a:r>
            <a:endParaRPr lang="en-US"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results in a congenital anomaly/birth defect; or</a:t>
            </a:r>
            <a:endParaRPr lang="en-US"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based upon appropriate medical judgment, may jeopardize the subject’s health and may require medical or surgical intervention to prevent one of the other outcomes listed in this definition (examples of such events include allergic bronchospasm requiring intensive treatment in the emergency room or at home, blood dyscrasias or convulsions that do not result in inpatient hospitalization, or the development of drug dependency or drug abuse).</a:t>
            </a:r>
            <a:endParaRPr lang="en-US"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91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BF136398-BEC2-4E82-B3D8-761E98582486}"/>
              </a:ext>
            </a:extLst>
          </p:cNvPr>
          <p:cNvSpPr>
            <a:spLocks noGrp="1"/>
          </p:cNvSpPr>
          <p:nvPr>
            <p:ph type="ctrTitle"/>
          </p:nvPr>
        </p:nvSpPr>
        <p:spPr>
          <a:xfrm>
            <a:off x="4766734" y="779930"/>
            <a:ext cx="5296414" cy="4716630"/>
          </a:xfrm>
        </p:spPr>
        <p:txBody>
          <a:bodyPr vert="horz" lIns="91440" tIns="45720" rIns="91440" bIns="45720" rtlCol="0" anchor="b">
            <a:normAutofit/>
          </a:bodyPr>
          <a:lstStyle/>
          <a:p>
            <a:pPr algn="l">
              <a:lnSpc>
                <a:spcPct val="90000"/>
              </a:lnSpc>
            </a:pPr>
            <a:r>
              <a:rPr lang="en-US" sz="2400" b="1" kern="1200" dirty="0">
                <a:solidFill>
                  <a:schemeClr val="tx1"/>
                </a:solidFill>
                <a:effectLst/>
                <a:latin typeface="Arial" panose="020B0604020202020204" pitchFamily="34" charset="0"/>
                <a:cs typeface="Arial" panose="020B0604020202020204" pitchFamily="34" charset="0"/>
              </a:rPr>
              <a:t>If the answer to all three questions is yes (unexpected, related, and increases risk), then the adverse event is an unanticipated problem and must be reported to appropriate entities under the HHS regulations at 45 CFR 46.103(a) and 46.103(b)(5).  </a:t>
            </a:r>
            <a:br>
              <a:rPr lang="en-US" sz="2400" b="1" kern="1200" dirty="0">
                <a:solidFill>
                  <a:schemeClr val="tx1"/>
                </a:solidFill>
                <a:effectLst/>
                <a:latin typeface="Arial" panose="020B0604020202020204" pitchFamily="34" charset="0"/>
                <a:cs typeface="Arial" panose="020B0604020202020204" pitchFamily="34" charset="0"/>
              </a:rPr>
            </a:br>
            <a:br>
              <a:rPr lang="en-US" sz="2400" b="1" kern="1200" dirty="0">
                <a:solidFill>
                  <a:schemeClr val="tx1"/>
                </a:solidFill>
                <a:effectLst/>
                <a:latin typeface="Arial" panose="020B0604020202020204" pitchFamily="34" charset="0"/>
                <a:cs typeface="Arial" panose="020B0604020202020204" pitchFamily="34" charset="0"/>
              </a:rPr>
            </a:br>
            <a:r>
              <a:rPr lang="en-US" sz="2400" b="1" kern="1200" dirty="0">
                <a:solidFill>
                  <a:schemeClr val="tx1"/>
                </a:solidFill>
                <a:effectLst/>
                <a:latin typeface="Arial" panose="020B0604020202020204" pitchFamily="34" charset="0"/>
                <a:cs typeface="Arial" panose="020B0604020202020204" pitchFamily="34" charset="0"/>
              </a:rPr>
              <a:t>Report to the IRB. </a:t>
            </a:r>
            <a:br>
              <a:rPr lang="en-US" sz="2400" b="1" kern="1200" dirty="0">
                <a:solidFill>
                  <a:schemeClr val="tx1"/>
                </a:solidFill>
                <a:effectLst/>
                <a:latin typeface="Arial" panose="020B0604020202020204" pitchFamily="34" charset="0"/>
                <a:cs typeface="Arial" panose="020B0604020202020204" pitchFamily="34" charset="0"/>
              </a:rPr>
            </a:br>
            <a:endParaRPr lang="en-US" sz="2400" b="1" kern="1200" dirty="0">
              <a:solidFill>
                <a:schemeClr val="tx1"/>
              </a:solidFill>
              <a:latin typeface="Arial" panose="020B0604020202020204" pitchFamily="34" charset="0"/>
              <a:cs typeface="Arial" panose="020B0604020202020204" pitchFamily="34" charset="0"/>
            </a:endParaRPr>
          </a:p>
        </p:txBody>
      </p:sp>
      <p:sp>
        <p:nvSpPr>
          <p:cNvPr id="21" name="Isosceles Triangle 2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Graphic 5" descr="Error">
            <a:extLst>
              <a:ext uri="{FF2B5EF4-FFF2-40B4-BE49-F238E27FC236}">
                <a16:creationId xmlns:a16="http://schemas.microsoft.com/office/drawing/2014/main" id="{8F9AB8F2-E166-4D1B-8E90-AE8A72401E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4825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8E2D0AA-9D2C-453A-A138-24078ECB21E3}"/>
              </a:ext>
            </a:extLst>
          </p:cNvPr>
          <p:cNvSpPr>
            <a:spLocks noGrp="1"/>
          </p:cNvSpPr>
          <p:nvPr>
            <p:ph type="title"/>
          </p:nvPr>
        </p:nvSpPr>
        <p:spPr>
          <a:xfrm>
            <a:off x="958409" y="5269706"/>
            <a:ext cx="8288032" cy="1048871"/>
          </a:xfrm>
        </p:spPr>
        <p:txBody>
          <a:bodyPr vert="horz" lIns="91440" tIns="45720" rIns="91440" bIns="45720" rtlCol="0" anchor="b">
            <a:normAutofit/>
          </a:bodyPr>
          <a:lstStyle/>
          <a:p>
            <a:pPr algn="ctr">
              <a:lnSpc>
                <a:spcPct val="90000"/>
              </a:lnSpc>
            </a:pPr>
            <a:r>
              <a:rPr lang="en-US" sz="3400" b="1" kern="1200" dirty="0">
                <a:solidFill>
                  <a:schemeClr val="tx1"/>
                </a:solidFill>
                <a:latin typeface="Arial" panose="020B0604020202020204" pitchFamily="34" charset="0"/>
                <a:cs typeface="Arial" panose="020B0604020202020204" pitchFamily="34" charset="0"/>
              </a:rPr>
              <a:t>Determining which adverse events are unanticipated problems. </a:t>
            </a:r>
          </a:p>
        </p:txBody>
      </p:sp>
      <p:pic>
        <p:nvPicPr>
          <p:cNvPr id="5" name="Content Placeholder 4" descr="Diagram&#10;&#10;Description automatically generated">
            <a:extLst>
              <a:ext uri="{FF2B5EF4-FFF2-40B4-BE49-F238E27FC236}">
                <a16:creationId xmlns:a16="http://schemas.microsoft.com/office/drawing/2014/main" id="{81B34C34-733A-4BF4-83D4-701EB2B11122}"/>
              </a:ext>
            </a:extLst>
          </p:cNvPr>
          <p:cNvPicPr>
            <a:picLocks noGrp="1" noChangeAspect="1"/>
          </p:cNvPicPr>
          <p:nvPr>
            <p:ph idx="1"/>
          </p:nvPr>
        </p:nvPicPr>
        <p:blipFill>
          <a:blip r:embed="rId3"/>
          <a:stretch>
            <a:fillRect/>
          </a:stretch>
        </p:blipFill>
        <p:spPr>
          <a:xfrm>
            <a:off x="605118" y="934221"/>
            <a:ext cx="8995149" cy="4202553"/>
          </a:xfrm>
          <a:prstGeom prst="rect">
            <a:avLst/>
          </a:prstGeom>
        </p:spPr>
      </p:pic>
    </p:spTree>
    <p:extLst>
      <p:ext uri="{BB962C8B-B14F-4D97-AF65-F5344CB8AC3E}">
        <p14:creationId xmlns:p14="http://schemas.microsoft.com/office/powerpoint/2010/main" val="3331566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5" name="Rectangle 3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736A084-C18C-45D7-B0D4-3B9773F37AFA}"/>
              </a:ext>
            </a:extLst>
          </p:cNvPr>
          <p:cNvPicPr>
            <a:picLocks noGrp="1" noChangeAspect="1"/>
          </p:cNvPicPr>
          <p:nvPr>
            <p:ph idx="1"/>
          </p:nvPr>
        </p:nvPicPr>
        <p:blipFill rotWithShape="1">
          <a:blip r:embed="rId3"/>
          <a:srcRect t="13612" r="1" b="12006"/>
          <a:stretch/>
        </p:blipFill>
        <p:spPr>
          <a:xfrm>
            <a:off x="221673" y="68373"/>
            <a:ext cx="11762257" cy="6609518"/>
          </a:xfrm>
          <a:prstGeom prst="rect">
            <a:avLst/>
          </a:prstGeom>
        </p:spPr>
      </p:pic>
    </p:spTree>
    <p:extLst>
      <p:ext uri="{BB962C8B-B14F-4D97-AF65-F5344CB8AC3E}">
        <p14:creationId xmlns:p14="http://schemas.microsoft.com/office/powerpoint/2010/main" val="719383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550D-6EAA-46EF-A02D-3DBF0BD0F04C}"/>
              </a:ext>
            </a:extLst>
          </p:cNvPr>
          <p:cNvSpPr>
            <a:spLocks noGrp="1"/>
          </p:cNvSpPr>
          <p:nvPr>
            <p:ph type="title"/>
          </p:nvPr>
        </p:nvSpPr>
        <p:spPr/>
        <p:txBody>
          <a:bodyPr>
            <a:noAutofit/>
          </a:bodyPr>
          <a:lstStyle/>
          <a:p>
            <a:r>
              <a:rPr lang="en-US"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Compare “serious” and “severe” as described in the regulations.</a:t>
            </a:r>
            <a:br>
              <a:rPr lang="en-US" b="1" dirty="0">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E1DA2D3-B1E0-4688-BD0C-0AA485580968}"/>
              </a:ext>
            </a:extLst>
          </p:cNvPr>
          <p:cNvSpPr>
            <a:spLocks noGrp="1"/>
          </p:cNvSpPr>
          <p:nvPr>
            <p:ph idx="1"/>
          </p:nvPr>
        </p:nvSpPr>
        <p:spPr/>
        <p:txBody>
          <a:bodyPr>
            <a:normAutofit/>
          </a:bodyPr>
          <a:lstStyle/>
          <a:p>
            <a:r>
              <a:rPr lang="en-US" sz="1800" b="1" dirty="0">
                <a:solidFill>
                  <a:srgbClr val="3F3F3F"/>
                </a:solidFill>
                <a:effectLst/>
                <a:latin typeface="Arial" panose="020B0604020202020204" pitchFamily="34" charset="0"/>
                <a:ea typeface="Times New Roman" panose="02020603050405020304" pitchFamily="18" charset="0"/>
                <a:cs typeface="Arial" panose="020B0604020202020204" pitchFamily="34" charset="0"/>
              </a:rPr>
              <a:t>Severity is a grading.  Adverse Events (AEs) can be classified as mild, moderate or severe.  An AE can be severe without being a Serious Adverse Event.</a:t>
            </a:r>
          </a:p>
          <a:p>
            <a:endParaRPr lang="en-US" b="1" dirty="0">
              <a:solidFill>
                <a:srgbClr val="3F3F3F"/>
              </a:solidFill>
              <a:latin typeface="Arial" panose="020B0604020202020204" pitchFamily="34" charset="0"/>
              <a:ea typeface="Calibri" panose="020F0502020204030204" pitchFamily="34" charset="0"/>
              <a:cs typeface="Arial" panose="020B0604020202020204" pitchFamily="34" charset="0"/>
            </a:endParaRPr>
          </a:p>
          <a:p>
            <a:pPr algn="l"/>
            <a:r>
              <a:rPr lang="en-US" b="1" dirty="0">
                <a:solidFill>
                  <a:srgbClr val="222222"/>
                </a:solidFill>
                <a:effectLst/>
                <a:latin typeface="Arial" panose="020B0604020202020204" pitchFamily="34" charset="0"/>
                <a:cs typeface="Arial" panose="020B0604020202020204" pitchFamily="34" charset="0"/>
              </a:rPr>
              <a:t>A headache is severe, if it causes intense pain. There are scales like "visual analog scale" that help us assess the severity. On the other hand, a headache is not usually serious (but may be in case of subarachnoid </a:t>
            </a:r>
            <a:r>
              <a:rPr lang="en-US" b="1" dirty="0" err="1">
                <a:solidFill>
                  <a:srgbClr val="222222"/>
                </a:solidFill>
                <a:effectLst/>
                <a:latin typeface="Arial" panose="020B0604020202020204" pitchFamily="34" charset="0"/>
                <a:cs typeface="Arial" panose="020B0604020202020204" pitchFamily="34" charset="0"/>
              </a:rPr>
              <a:t>haemorrhage</a:t>
            </a:r>
            <a:r>
              <a:rPr lang="en-US" b="1" dirty="0">
                <a:solidFill>
                  <a:srgbClr val="222222"/>
                </a:solidFill>
                <a:effectLst/>
                <a:latin typeface="Arial" panose="020B0604020202020204" pitchFamily="34" charset="0"/>
                <a:cs typeface="Arial" panose="020B0604020202020204" pitchFamily="34" charset="0"/>
              </a:rPr>
              <a:t>, subdural bleed, even a migraine may temporally fit criteria), unless it also satisfies the criteria for seriousness. Similarly, a severe rash is not likely to be an SAE. However, mild chest pain may result in a day’s hospitalization and thus is an SAE. </a:t>
            </a:r>
          </a:p>
          <a:p>
            <a:endParaRPr lang="en-US" sz="1800" b="1" dirty="0">
              <a:effectLst/>
              <a:latin typeface="Arial" panose="020B0604020202020204" pitchFamily="34" charset="0"/>
              <a:ea typeface="Calibri" panose="020F050202020403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243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D897-6B6B-4FAD-B5AA-BCE3CE3A7526}"/>
              </a:ext>
            </a:extLst>
          </p:cNvPr>
          <p:cNvSpPr>
            <a:spLocks noGrp="1"/>
          </p:cNvSpPr>
          <p:nvPr>
            <p:ph type="title"/>
          </p:nvPr>
        </p:nvSpPr>
        <p:spPr>
          <a:xfrm>
            <a:off x="677334" y="295836"/>
            <a:ext cx="8596668" cy="1380564"/>
          </a:xfrm>
        </p:spPr>
        <p:txBody>
          <a:bodyPr>
            <a:noAutofit/>
          </a:bodyPr>
          <a:lstStyle/>
          <a:p>
            <a:r>
              <a:rPr lang="en-US" b="1" dirty="0">
                <a:effectLst/>
                <a:latin typeface="Arial" panose="020B0604020202020204" pitchFamily="34" charset="0"/>
                <a:ea typeface="Calibri" panose="020F0502020204030204" pitchFamily="34" charset="0"/>
                <a:cs typeface="Arial" panose="020B0604020202020204" pitchFamily="34" charset="0"/>
              </a:rPr>
              <a:t>Does the research place subjects or others at a greater risk of harm</a:t>
            </a:r>
            <a:br>
              <a:rPr lang="en-US" b="1" dirty="0">
                <a:effectLst/>
                <a:latin typeface="Arial" panose="020B0604020202020204" pitchFamily="34" charset="0"/>
                <a:ea typeface="Calibri" panose="020F050202020403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CE04371-8B4E-473D-96F1-BDF6C48A12B9}"/>
              </a:ext>
            </a:extLst>
          </p:cNvPr>
          <p:cNvSpPr>
            <a:spLocks noGrp="1"/>
          </p:cNvSpPr>
          <p:nvPr>
            <p:ph idx="1"/>
          </p:nvPr>
        </p:nvSpPr>
        <p:spPr>
          <a:xfrm>
            <a:off x="677334" y="1676400"/>
            <a:ext cx="8224928" cy="4885764"/>
          </a:xfrm>
        </p:spPr>
        <p:txBody>
          <a:bodyPr>
            <a:normAutofit fontScale="85000" lnSpcReduction="20000"/>
          </a:bodyPr>
          <a:lstStyle/>
          <a:p>
            <a:pPr marL="0" marR="0" lvl="0" indent="0">
              <a:lnSpc>
                <a:spcPct val="107000"/>
              </a:lnSpc>
              <a:spcBef>
                <a:spcPts val="0"/>
              </a:spcBef>
              <a:spcAft>
                <a:spcPts val="1500"/>
              </a:spcAft>
              <a:buNone/>
              <a:tabLst>
                <a:tab pos="457200" algn="l"/>
              </a:tabLst>
            </a:pPr>
            <a:r>
              <a:rPr lang="en-US" sz="1900" b="1" dirty="0">
                <a:effectLst/>
                <a:latin typeface="Arial" panose="020B0604020202020204" pitchFamily="34" charset="0"/>
                <a:ea typeface="Calibri" panose="020F0502020204030204" pitchFamily="34" charset="0"/>
                <a:cs typeface="Arial" panose="020B0604020202020204" pitchFamily="34" charset="0"/>
              </a:rPr>
              <a:t>The first step is to determine whether the adverse event is serious:</a:t>
            </a:r>
            <a:endPar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endPar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results in death;</a:t>
            </a:r>
            <a:endParaRPr lang="en-US"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life-threatening (places the subject at immediate risk of death from the event as it occurred);</a:t>
            </a:r>
            <a:endParaRPr lang="en-US"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results in inpatient hospitalization or prolongation of existing hospitalization;</a:t>
            </a:r>
            <a:endParaRPr lang="en-US"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results in a persistent or significant disability/incapacity;</a:t>
            </a:r>
            <a:endParaRPr lang="en-US"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results in a congenital anomaly/birth defect; or</a:t>
            </a:r>
            <a:endParaRPr lang="en-US"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based upon appropriate medical judgment, may jeopardize the subject’s health and may require medical or surgical intervention to prevent one of the other outcomes listed in this definition (examples of such events include allergic bronchospasm requiring intensive treatment in the emergency room or at home, blood dyscrasias or convulsions that do not result in inpatient hospitalization, or the development of drug dependency or drug abuse).</a:t>
            </a:r>
            <a:endParaRPr lang="en-US"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813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550D-6EAA-46EF-A02D-3DBF0BD0F04C}"/>
              </a:ext>
            </a:extLst>
          </p:cNvPr>
          <p:cNvSpPr>
            <a:spLocks noGrp="1"/>
          </p:cNvSpPr>
          <p:nvPr>
            <p:ph type="title"/>
          </p:nvPr>
        </p:nvSpPr>
        <p:spPr>
          <a:xfrm>
            <a:off x="677334" y="325820"/>
            <a:ext cx="8596668" cy="1320800"/>
          </a:xfrm>
        </p:spPr>
        <p:txBody>
          <a:bodyPr>
            <a:noAutofit/>
          </a:bodyPr>
          <a:lstStyle/>
          <a:p>
            <a:r>
              <a:rPr lang="en-US" b="1" dirty="0">
                <a:solidFill>
                  <a:srgbClr val="222222"/>
                </a:solidFill>
                <a:effectLst/>
                <a:latin typeface="Arial" panose="020B0604020202020204" pitchFamily="34" charset="0"/>
                <a:cs typeface="Arial" panose="020B0604020202020204" pitchFamily="34" charset="0"/>
              </a:rPr>
              <a:t>Classifications of the AE severity often include the following:</a:t>
            </a:r>
            <a:br>
              <a:rPr lang="en-US" b="1" dirty="0">
                <a:solidFill>
                  <a:srgbClr val="222222"/>
                </a:solidFill>
                <a:effectLst/>
                <a:latin typeface="Arial" panose="020B0604020202020204" pitchFamily="34" charset="0"/>
                <a:cs typeface="Arial" panose="020B0604020202020204" pitchFamily="34" charset="0"/>
              </a:rPr>
            </a:br>
            <a:endParaRPr lang="en-US" b="1" dirty="0">
              <a:solidFill>
                <a:schemeClr val="tx1"/>
              </a:solidFill>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2A0BF15D-18B2-43EB-AF60-5580EEA78C50}"/>
              </a:ext>
            </a:extLst>
          </p:cNvPr>
          <p:cNvGraphicFramePr>
            <a:graphicFrameLocks noGrp="1"/>
          </p:cNvGraphicFramePr>
          <p:nvPr>
            <p:ph idx="1"/>
            <p:extLst>
              <p:ext uri="{D42A27DB-BD31-4B8C-83A1-F6EECF244321}">
                <p14:modId xmlns:p14="http://schemas.microsoft.com/office/powerpoint/2010/main" val="3615010952"/>
              </p:ext>
            </p:extLst>
          </p:nvPr>
        </p:nvGraphicFramePr>
        <p:xfrm>
          <a:off x="677334" y="1503681"/>
          <a:ext cx="8596668" cy="4537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761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3181B0-B260-4F32-B84D-3C01FB3BF6F3}"/>
              </a:ext>
            </a:extLst>
          </p:cNvPr>
          <p:cNvPicPr>
            <a:picLocks noChangeAspect="1"/>
          </p:cNvPicPr>
          <p:nvPr/>
        </p:nvPicPr>
        <p:blipFill rotWithShape="1">
          <a:blip r:embed="rId3"/>
          <a:srcRect l="6531" r="28490"/>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A68E907-D58C-4F59-9553-CC71D1C852FD}"/>
              </a:ext>
            </a:extLst>
          </p:cNvPr>
          <p:cNvSpPr>
            <a:spLocks noGrp="1"/>
          </p:cNvSpPr>
          <p:nvPr>
            <p:ph type="title"/>
          </p:nvPr>
        </p:nvSpPr>
        <p:spPr>
          <a:xfrm>
            <a:off x="201707" y="954740"/>
            <a:ext cx="5136776" cy="975659"/>
          </a:xfrm>
        </p:spPr>
        <p:txBody>
          <a:bodyPr>
            <a:normAutofit/>
          </a:bodyPr>
          <a:lstStyle/>
          <a:p>
            <a:r>
              <a:rPr lang="en-US" b="1" dirty="0">
                <a:latin typeface="Arial" panose="020B0604020202020204" pitchFamily="34" charset="0"/>
                <a:cs typeface="Arial" panose="020B0604020202020204" pitchFamily="34" charset="0"/>
              </a:rPr>
              <a:t>So many terms!</a:t>
            </a:r>
          </a:p>
        </p:txBody>
      </p:sp>
      <p:sp>
        <p:nvSpPr>
          <p:cNvPr id="3" name="Content Placeholder 2">
            <a:extLst>
              <a:ext uri="{FF2B5EF4-FFF2-40B4-BE49-F238E27FC236}">
                <a16:creationId xmlns:a16="http://schemas.microsoft.com/office/drawing/2014/main" id="{FC80D729-FB4B-4EF1-A5A8-B50C8DC195B7}"/>
              </a:ext>
            </a:extLst>
          </p:cNvPr>
          <p:cNvSpPr>
            <a:spLocks noGrp="1"/>
          </p:cNvSpPr>
          <p:nvPr>
            <p:ph idx="1"/>
          </p:nvPr>
        </p:nvSpPr>
        <p:spPr>
          <a:xfrm>
            <a:off x="677333" y="1930399"/>
            <a:ext cx="4763557" cy="4110963"/>
          </a:xfrm>
        </p:spPr>
        <p:txBody>
          <a:bodyPr>
            <a:normAutofit/>
          </a:bodyPr>
          <a:lstStyle/>
          <a:p>
            <a:pPr>
              <a:lnSpc>
                <a:spcPct val="90000"/>
              </a:lnSpc>
            </a:pPr>
            <a:r>
              <a:rPr lang="en-US" b="1" dirty="0">
                <a:latin typeface="Arial" panose="020B0604020202020204" pitchFamily="34" charset="0"/>
                <a:cs typeface="Arial" panose="020B0604020202020204" pitchFamily="34" charset="0"/>
              </a:rPr>
              <a:t>AE or Adverse Event</a:t>
            </a:r>
          </a:p>
          <a:p>
            <a:pPr>
              <a:lnSpc>
                <a:spcPct val="90000"/>
              </a:lnSpc>
            </a:pPr>
            <a:r>
              <a:rPr lang="en-US" b="1" dirty="0">
                <a:latin typeface="Arial" panose="020B0604020202020204" pitchFamily="34" charset="0"/>
                <a:cs typeface="Arial" panose="020B0604020202020204" pitchFamily="34" charset="0"/>
              </a:rPr>
              <a:t>SAE or Serious Adverse Event</a:t>
            </a:r>
          </a:p>
          <a:p>
            <a:pPr>
              <a:lnSpc>
                <a:spcPct val="90000"/>
              </a:lnSpc>
            </a:pPr>
            <a:r>
              <a:rPr lang="en-US" b="1" dirty="0">
                <a:latin typeface="Arial" panose="020B0604020202020204" pitchFamily="34" charset="0"/>
                <a:cs typeface="Arial" panose="020B0604020202020204" pitchFamily="34" charset="0"/>
              </a:rPr>
              <a:t>UADE or Unanticipated Adverse Device Effect</a:t>
            </a:r>
          </a:p>
          <a:p>
            <a:pPr>
              <a:lnSpc>
                <a:spcPct val="90000"/>
              </a:lnSpc>
            </a:pPr>
            <a:r>
              <a:rPr lang="en-US" b="1" dirty="0">
                <a:latin typeface="Arial" panose="020B0604020202020204" pitchFamily="34" charset="0"/>
                <a:cs typeface="Arial" panose="020B0604020202020204" pitchFamily="34" charset="0"/>
              </a:rPr>
              <a:t>SUSAR or Suspected Unexpected Serious Adverse Reaction</a:t>
            </a:r>
          </a:p>
          <a:p>
            <a:pPr>
              <a:lnSpc>
                <a:spcPct val="90000"/>
              </a:lnSpc>
            </a:pPr>
            <a:endParaRPr lang="en-US" b="1" dirty="0">
              <a:latin typeface="Arial" panose="020B0604020202020204" pitchFamily="34" charset="0"/>
              <a:cs typeface="Arial" panose="020B0604020202020204" pitchFamily="34" charset="0"/>
            </a:endParaRPr>
          </a:p>
          <a:p>
            <a:pPr>
              <a:lnSpc>
                <a:spcPct val="90000"/>
              </a:lnSpc>
            </a:pPr>
            <a:endParaRPr lang="en-US" b="1" dirty="0">
              <a:latin typeface="Arial" panose="020B0604020202020204" pitchFamily="34" charset="0"/>
              <a:cs typeface="Arial" panose="020B0604020202020204" pitchFamily="34" charset="0"/>
            </a:endParaRPr>
          </a:p>
          <a:p>
            <a:pPr marL="0" indent="0">
              <a:lnSpc>
                <a:spcPct val="90000"/>
              </a:lnSpc>
              <a:buNone/>
            </a:pPr>
            <a:r>
              <a:rPr lang="en-US" b="1" dirty="0">
                <a:latin typeface="Arial" panose="020B0604020202020204" pitchFamily="34" charset="0"/>
                <a:cs typeface="Arial" panose="020B0604020202020204" pitchFamily="34" charset="0"/>
              </a:rPr>
              <a:t>Are all Unanticipated Problems? </a:t>
            </a:r>
          </a:p>
          <a:p>
            <a:pPr marL="0" indent="0">
              <a:lnSpc>
                <a:spcPct val="90000"/>
              </a:lnSpc>
              <a:buNone/>
            </a:pPr>
            <a:endParaRPr lang="en-US" b="1" dirty="0">
              <a:latin typeface="Arial" panose="020B0604020202020204" pitchFamily="34" charset="0"/>
              <a:cs typeface="Arial" panose="020B0604020202020204" pitchFamily="34" charset="0"/>
            </a:endParaRPr>
          </a:p>
          <a:p>
            <a:pPr marL="0" indent="0">
              <a:lnSpc>
                <a:spcPct val="90000"/>
              </a:lnSpc>
              <a:buNone/>
            </a:pPr>
            <a:r>
              <a:rPr lang="en-US" b="1" dirty="0">
                <a:latin typeface="Arial" panose="020B0604020202020204" pitchFamily="34" charset="0"/>
                <a:cs typeface="Arial" panose="020B0604020202020204" pitchFamily="34" charset="0"/>
              </a:rPr>
              <a:t>YES</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7343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AE4A3-EEB5-4005-8937-B21755AC47AB}"/>
              </a:ext>
            </a:extLst>
          </p:cNvPr>
          <p:cNvSpPr>
            <a:spLocks noGrp="1"/>
          </p:cNvSpPr>
          <p:nvPr>
            <p:ph type="title"/>
          </p:nvPr>
        </p:nvSpPr>
        <p:spPr>
          <a:xfrm>
            <a:off x="1286933" y="609600"/>
            <a:ext cx="10197494" cy="1099457"/>
          </a:xfrm>
        </p:spPr>
        <p:txBody>
          <a:bodyPr>
            <a:noAutofit/>
          </a:bodyPr>
          <a:lstStyle/>
          <a:p>
            <a:pPr>
              <a:lnSpc>
                <a:spcPct val="90000"/>
              </a:lnSpc>
            </a:pPr>
            <a:r>
              <a:rPr lang="en-US" sz="3200" b="1" dirty="0">
                <a:solidFill>
                  <a:schemeClr val="tx1"/>
                </a:solidFill>
                <a:latin typeface="Arial" panose="020B0604020202020204" pitchFamily="34" charset="0"/>
                <a:cs typeface="Arial" panose="020B0604020202020204" pitchFamily="34" charset="0"/>
              </a:rPr>
              <a:t>Reporting Unanticipated problems to OHRP, the IRB, Appropriate Institutional Officials, the Department or Agency Head (NIH, DOD)</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191B9E38-C388-4C0D-B5F0-0FCCEDCCAAA6}"/>
              </a:ext>
            </a:extLst>
          </p:cNvPr>
          <p:cNvGraphicFramePr>
            <a:graphicFrameLocks noGrp="1"/>
          </p:cNvGraphicFramePr>
          <p:nvPr>
            <p:ph idx="1"/>
            <p:extLst>
              <p:ext uri="{D42A27DB-BD31-4B8C-83A1-F6EECF244321}">
                <p14:modId xmlns:p14="http://schemas.microsoft.com/office/powerpoint/2010/main" val="40337417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285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AE4A3-EEB5-4005-8937-B21755AC47AB}"/>
              </a:ext>
            </a:extLst>
          </p:cNvPr>
          <p:cNvSpPr>
            <a:spLocks noGrp="1"/>
          </p:cNvSpPr>
          <p:nvPr>
            <p:ph type="title"/>
          </p:nvPr>
        </p:nvSpPr>
        <p:spPr>
          <a:xfrm>
            <a:off x="1286933" y="609600"/>
            <a:ext cx="10197494" cy="1099457"/>
          </a:xfrm>
        </p:spPr>
        <p:txBody>
          <a:bodyPr>
            <a:normAutofit/>
          </a:bodyPr>
          <a:lstStyle/>
          <a:p>
            <a:r>
              <a:rPr lang="en-US" b="1" dirty="0">
                <a:solidFill>
                  <a:schemeClr val="tx1"/>
                </a:solidFill>
                <a:effectLst/>
                <a:latin typeface="Arial" panose="020B0604020202020204" pitchFamily="34" charset="0"/>
                <a:cs typeface="Arial" panose="020B0604020202020204" pitchFamily="34" charset="0"/>
              </a:rPr>
              <a:t>The regulations do not define prompt. </a:t>
            </a:r>
            <a:endParaRPr lang="en-US" b="1" dirty="0">
              <a:solidFill>
                <a:schemeClr val="tx1"/>
              </a:solidFill>
              <a:latin typeface="Arial" panose="020B0604020202020204" pitchFamily="34" charset="0"/>
              <a:cs typeface="Arial" panose="020B0604020202020204" pitchFamily="34" charset="0"/>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8EA009C9-E331-48E1-A3B9-EBFC48B23931}"/>
              </a:ext>
            </a:extLst>
          </p:cNvPr>
          <p:cNvGraphicFramePr>
            <a:graphicFrameLocks noGrp="1"/>
          </p:cNvGraphicFramePr>
          <p:nvPr>
            <p:ph idx="1"/>
            <p:extLst>
              <p:ext uri="{D42A27DB-BD31-4B8C-83A1-F6EECF244321}">
                <p14:modId xmlns:p14="http://schemas.microsoft.com/office/powerpoint/2010/main" val="214063559"/>
              </p:ext>
            </p:extLst>
          </p:nvPr>
        </p:nvGraphicFramePr>
        <p:xfrm>
          <a:off x="1286933" y="1572672"/>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7117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B6A7-0468-40C4-9766-E0EA3E0BD77B}"/>
              </a:ext>
            </a:extLst>
          </p:cNvPr>
          <p:cNvSpPr>
            <a:spLocks noGrp="1"/>
          </p:cNvSpPr>
          <p:nvPr>
            <p:ph type="title"/>
          </p:nvPr>
        </p:nvSpPr>
        <p:spPr>
          <a:xfrm>
            <a:off x="2849562" y="182881"/>
            <a:ext cx="6424440" cy="1747519"/>
          </a:xfrm>
        </p:spPr>
        <p:txBody>
          <a:bodyPr>
            <a:normAutofit/>
          </a:bodyPr>
          <a:lstStyle/>
          <a:p>
            <a:pPr>
              <a:lnSpc>
                <a:spcPct val="90000"/>
              </a:lnSpc>
            </a:pP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Arial Black" panose="020B0A04020102020204" pitchFamily="34" charset="0"/>
                <a:ea typeface="Calibri" panose="020F0502020204030204" pitchFamily="34" charset="0"/>
                <a:cs typeface="Times New Roman" panose="02020603050405020304" pitchFamily="18" charset="0"/>
              </a:rPr>
              <a:t>OHRP </a:t>
            </a:r>
            <a:r>
              <a:rPr lang="en-US" sz="2400" dirty="0">
                <a:latin typeface="Arial Black" panose="020B0A04020102020204" pitchFamily="34" charset="0"/>
                <a:ea typeface="Calibri" panose="020F0502020204030204" pitchFamily="34" charset="0"/>
                <a:cs typeface="Times New Roman" panose="02020603050405020304" pitchFamily="18" charset="0"/>
              </a:rPr>
              <a:t>Recommended timelines </a:t>
            </a:r>
            <a:r>
              <a:rPr lang="en-US" sz="2400" b="0" i="0" dirty="0">
                <a:effectLst/>
                <a:latin typeface="Arial Black" panose="020B0A04020102020204" pitchFamily="34" charset="0"/>
              </a:rPr>
              <a:t>to satisfy the requirement for </a:t>
            </a:r>
            <a:r>
              <a:rPr lang="en-US" sz="2400" b="0" i="1" dirty="0">
                <a:effectLst/>
                <a:latin typeface="Arial Black" panose="020B0A04020102020204" pitchFamily="34" charset="0"/>
              </a:rPr>
              <a:t>prompt</a:t>
            </a:r>
            <a:r>
              <a:rPr lang="en-US" sz="2400" b="0" i="0" dirty="0">
                <a:effectLst/>
                <a:latin typeface="Arial Black" panose="020B0A04020102020204" pitchFamily="34" charset="0"/>
              </a:rPr>
              <a:t> reporting:</a:t>
            </a:r>
            <a:br>
              <a:rPr lang="en-US" sz="2400" b="0" i="0" dirty="0">
                <a:effectLst/>
                <a:latin typeface="Arial Black" panose="020B0A04020102020204" pitchFamily="34" charset="0"/>
              </a:rPr>
            </a:br>
            <a:endParaRPr lang="en-US" sz="2400" dirty="0">
              <a:latin typeface="Arial Black" panose="020B0A04020102020204" pitchFamily="34" charset="0"/>
            </a:endParaRPr>
          </a:p>
        </p:txBody>
      </p:sp>
      <p:pic>
        <p:nvPicPr>
          <p:cNvPr id="5" name="Picture 4" descr="Question marks in a line and one question mark is lit">
            <a:extLst>
              <a:ext uri="{FF2B5EF4-FFF2-40B4-BE49-F238E27FC236}">
                <a16:creationId xmlns:a16="http://schemas.microsoft.com/office/drawing/2014/main" id="{856382EE-64F8-4023-B223-3197AC8D4688}"/>
              </a:ext>
            </a:extLst>
          </p:cNvPr>
          <p:cNvPicPr>
            <a:picLocks noChangeAspect="1"/>
          </p:cNvPicPr>
          <p:nvPr/>
        </p:nvPicPr>
        <p:blipFill rotWithShape="1">
          <a:blip r:embed="rId3"/>
          <a:srcRect l="17612" r="5581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0AD3BC7-E23E-47A7-AF4B-7278DCB84912}"/>
              </a:ext>
            </a:extLst>
          </p:cNvPr>
          <p:cNvSpPr>
            <a:spLocks noGrp="1"/>
          </p:cNvSpPr>
          <p:nvPr>
            <p:ph idx="1"/>
          </p:nvPr>
        </p:nvSpPr>
        <p:spPr>
          <a:xfrm>
            <a:off x="2849562" y="1574800"/>
            <a:ext cx="6424440" cy="5100319"/>
          </a:xfrm>
        </p:spPr>
        <p:txBody>
          <a:bodyPr>
            <a:normAutofit lnSpcReduction="10000"/>
          </a:bodyPr>
          <a:lstStyle/>
          <a:p>
            <a:pPr marL="0" marR="0">
              <a:lnSpc>
                <a:spcPct val="90000"/>
              </a:lnSpc>
              <a:spcBef>
                <a:spcPts val="0"/>
              </a:spcBef>
              <a:spcAft>
                <a:spcPts val="1500"/>
              </a:spcAft>
            </a:pPr>
            <a:endParaRPr lang="en-US" sz="1500" dirty="0">
              <a:latin typeface="Calibri" panose="020F0502020204030204" pitchFamily="34" charset="0"/>
              <a:ea typeface="Times New Roman" panose="02020603050405020304" pitchFamily="18" charset="0"/>
              <a:cs typeface="Calibri" panose="020F0502020204030204" pitchFamily="34" charset="0"/>
            </a:endParaRPr>
          </a:p>
          <a:p>
            <a:pPr marR="0" lvl="0">
              <a:lnSpc>
                <a:spcPct val="90000"/>
              </a:lnSpc>
              <a:spcBef>
                <a:spcPts val="0"/>
              </a:spcBef>
              <a:spcAft>
                <a:spcPts val="1500"/>
              </a:spcAft>
              <a:buFont typeface="Wingdings" panose="05000000000000000000" pitchFamily="2" charset="2"/>
              <a:buChar char="q"/>
              <a:tabLst>
                <a:tab pos="457200" algn="l"/>
              </a:tabLst>
            </a:pPr>
            <a:r>
              <a:rPr lang="en-US" sz="2000" dirty="0">
                <a:effectLst/>
                <a:latin typeface="Arial Black" panose="020B0A04020102020204" pitchFamily="34" charset="0"/>
                <a:ea typeface="Times New Roman" panose="02020603050405020304" pitchFamily="18" charset="0"/>
                <a:cs typeface="Calibri" panose="020F0502020204030204" pitchFamily="34" charset="0"/>
              </a:rPr>
              <a:t>Unanticipated problems that are serious adverse events should be reported to the IRB within 1 week of the investigator becoming aware of the event.</a:t>
            </a:r>
            <a:endParaRPr lang="en-US" sz="2000" dirty="0">
              <a:effectLst/>
              <a:latin typeface="Arial Black" panose="020B0A04020102020204" pitchFamily="34" charset="0"/>
              <a:ea typeface="Calibri" panose="020F0502020204030204" pitchFamily="34" charset="0"/>
              <a:cs typeface="Times New Roman" panose="02020603050405020304" pitchFamily="18" charset="0"/>
            </a:endParaRPr>
          </a:p>
          <a:p>
            <a:pPr marR="0" lvl="0">
              <a:lnSpc>
                <a:spcPct val="90000"/>
              </a:lnSpc>
              <a:spcBef>
                <a:spcPts val="0"/>
              </a:spcBef>
              <a:spcAft>
                <a:spcPts val="1500"/>
              </a:spcAft>
              <a:buFont typeface="Wingdings" panose="05000000000000000000" pitchFamily="2" charset="2"/>
              <a:buChar char="q"/>
              <a:tabLst>
                <a:tab pos="457200" algn="l"/>
              </a:tabLst>
            </a:pPr>
            <a:r>
              <a:rPr lang="en-US" sz="2000" dirty="0">
                <a:effectLst/>
                <a:latin typeface="Arial Black" panose="020B0A04020102020204" pitchFamily="34" charset="0"/>
                <a:ea typeface="Times New Roman" panose="02020603050405020304" pitchFamily="18" charset="0"/>
                <a:cs typeface="Calibri" panose="020F0502020204030204" pitchFamily="34" charset="0"/>
              </a:rPr>
              <a:t>Any other unanticipated problem should be reported to the IRB within 2 weeks of the investigator becoming aware of the problem.</a:t>
            </a:r>
            <a:endParaRPr lang="en-US" sz="2000" dirty="0">
              <a:effectLst/>
              <a:latin typeface="Arial Black" panose="020B0A04020102020204" pitchFamily="34" charset="0"/>
              <a:ea typeface="Calibri" panose="020F0502020204030204" pitchFamily="34" charset="0"/>
              <a:cs typeface="Times New Roman" panose="02020603050405020304" pitchFamily="18" charset="0"/>
            </a:endParaRPr>
          </a:p>
          <a:p>
            <a:pPr marR="0" lvl="0">
              <a:lnSpc>
                <a:spcPct val="90000"/>
              </a:lnSpc>
              <a:spcBef>
                <a:spcPts val="0"/>
              </a:spcBef>
              <a:spcAft>
                <a:spcPts val="1500"/>
              </a:spcAft>
              <a:buFont typeface="Wingdings" panose="05000000000000000000" pitchFamily="2" charset="2"/>
              <a:buChar char="q"/>
              <a:tabLst>
                <a:tab pos="457200" algn="l"/>
              </a:tabLst>
            </a:pPr>
            <a:r>
              <a:rPr lang="en-US" sz="2000" dirty="0">
                <a:effectLst/>
                <a:latin typeface="Arial Black" panose="020B0A04020102020204" pitchFamily="34" charset="0"/>
                <a:ea typeface="Times New Roman" panose="02020603050405020304" pitchFamily="18" charset="0"/>
                <a:cs typeface="Calibri" panose="020F0502020204030204" pitchFamily="34" charset="0"/>
              </a:rPr>
              <a:t>All unanticipated problems should be reported to appropriate institutional officials (as required by an institution’s written reporting procedures), the supporting agency head (or designee), and OHRP within one month of the IRB’s receipt of the report of the problem from the investigator.</a:t>
            </a:r>
            <a:endParaRPr lang="en-US" sz="2000" dirty="0">
              <a:effectLst/>
              <a:latin typeface="Arial Black" panose="020B0A04020102020204" pitchFamily="34" charset="0"/>
              <a:ea typeface="Calibri" panose="020F0502020204030204" pitchFamily="34" charset="0"/>
              <a:cs typeface="Times New Roman" panose="02020603050405020304" pitchFamily="18" charset="0"/>
            </a:endParaRPr>
          </a:p>
          <a:p>
            <a:pPr>
              <a:lnSpc>
                <a:spcPct val="90000"/>
              </a:lnSpc>
            </a:pPr>
            <a:endParaRPr lang="en-US" sz="1500" dirty="0"/>
          </a:p>
        </p:txBody>
      </p:sp>
    </p:spTree>
    <p:extLst>
      <p:ext uri="{BB962C8B-B14F-4D97-AF65-F5344CB8AC3E}">
        <p14:creationId xmlns:p14="http://schemas.microsoft.com/office/powerpoint/2010/main" val="169213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0E634F-604E-43F3-8461-4B45B7E20A2E}"/>
              </a:ext>
            </a:extLst>
          </p:cNvPr>
          <p:cNvPicPr>
            <a:picLocks noGrp="1" noChangeAspect="1"/>
          </p:cNvPicPr>
          <p:nvPr>
            <p:ph idx="1"/>
          </p:nvPr>
        </p:nvPicPr>
        <p:blipFill>
          <a:blip r:embed="rId3"/>
          <a:stretch>
            <a:fillRect/>
          </a:stretch>
        </p:blipFill>
        <p:spPr>
          <a:xfrm>
            <a:off x="2243138" y="500063"/>
            <a:ext cx="6472237" cy="6357937"/>
          </a:xfrm>
        </p:spPr>
      </p:pic>
    </p:spTree>
    <p:extLst>
      <p:ext uri="{BB962C8B-B14F-4D97-AF65-F5344CB8AC3E}">
        <p14:creationId xmlns:p14="http://schemas.microsoft.com/office/powerpoint/2010/main" val="303984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38390-D9C2-4016-B7E4-2C21CFBAE062}"/>
              </a:ext>
            </a:extLst>
          </p:cNvPr>
          <p:cNvSpPr>
            <a:spLocks noGrp="1"/>
          </p:cNvSpPr>
          <p:nvPr>
            <p:ph type="title"/>
          </p:nvPr>
        </p:nvSpPr>
        <p:spPr>
          <a:xfrm>
            <a:off x="1043950" y="1179151"/>
            <a:ext cx="3300646" cy="4463889"/>
          </a:xfrm>
        </p:spPr>
        <p:txBody>
          <a:bodyPr anchor="ctr">
            <a:normAutofit/>
          </a:bodyPr>
          <a:lstStyle/>
          <a:p>
            <a:r>
              <a:rPr lang="en-US" b="1" dirty="0">
                <a:latin typeface="Arial" panose="020B0604020202020204" pitchFamily="34" charset="0"/>
                <a:cs typeface="Arial" panose="020B0604020202020204" pitchFamily="34" charset="0"/>
              </a:rPr>
              <a:t>Internal vs. External Adverse Events</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91FD85-0DF2-42B1-969D-8D0B918DC3E8}"/>
              </a:ext>
            </a:extLst>
          </p:cNvPr>
          <p:cNvSpPr>
            <a:spLocks noGrp="1"/>
          </p:cNvSpPr>
          <p:nvPr>
            <p:ph idx="1"/>
          </p:nvPr>
        </p:nvSpPr>
        <p:spPr>
          <a:xfrm>
            <a:off x="4978918" y="1109145"/>
            <a:ext cx="6341016" cy="4603900"/>
          </a:xfrm>
        </p:spPr>
        <p:txBody>
          <a:bodyPr anchor="ctr">
            <a:normAutofit/>
          </a:bodyPr>
          <a:lstStyle/>
          <a:p>
            <a:pPr marL="0" marR="0">
              <a:spcBef>
                <a:spcPts val="0"/>
              </a:spcBef>
              <a:spcAft>
                <a:spcPts val="1500"/>
              </a:spcAft>
            </a:pPr>
            <a:r>
              <a:rPr lang="en-US" b="1" u="sng" dirty="0">
                <a:effectLst/>
                <a:latin typeface="Arial" panose="020B0604020202020204" pitchFamily="34" charset="0"/>
                <a:ea typeface="Times New Roman" panose="02020603050405020304" pitchFamily="18" charset="0"/>
                <a:cs typeface="Arial" panose="020B0604020202020204" pitchFamily="34" charset="0"/>
                <a:hlinkClick r:id="rId3"/>
              </a:rPr>
              <a:t>External adverse event</a:t>
            </a:r>
            <a:r>
              <a:rPr lang="en-US" b="1" dirty="0">
                <a:effectLst/>
                <a:latin typeface="Arial" panose="020B0604020202020204" pitchFamily="34" charset="0"/>
                <a:ea typeface="Times New Roman" panose="02020603050405020304" pitchFamily="18" charset="0"/>
                <a:cs typeface="Arial" panose="020B0604020202020204" pitchFamily="34" charset="0"/>
              </a:rPr>
              <a:t>:  From the perspective of one particular institution engaged in a multicenter clinical trial, external adverse events are those adverse events experienced by subjects enrolled by investigators at other institutions engaged in the clinical trial. </a:t>
            </a:r>
          </a:p>
          <a:p>
            <a:pPr marL="0" marR="0" indent="0">
              <a:spcBef>
                <a:spcPts val="0"/>
              </a:spcBef>
              <a:spcAft>
                <a:spcPts val="1500"/>
              </a:spcAft>
              <a:buNone/>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1500"/>
              </a:spcAft>
            </a:pPr>
            <a:r>
              <a:rPr lang="en-US" b="1" u="sng" dirty="0">
                <a:effectLst/>
                <a:latin typeface="Arial" panose="020B0604020202020204" pitchFamily="34" charset="0"/>
                <a:ea typeface="Times New Roman" panose="02020603050405020304" pitchFamily="18" charset="0"/>
                <a:cs typeface="Arial" panose="020B0604020202020204" pitchFamily="34" charset="0"/>
                <a:hlinkClick r:id="rId3"/>
              </a:rPr>
              <a:t>Internal adverse event</a:t>
            </a:r>
            <a:r>
              <a:rPr lang="en-US" b="1" dirty="0">
                <a:effectLst/>
                <a:latin typeface="Arial" panose="020B0604020202020204" pitchFamily="34" charset="0"/>
                <a:ea typeface="Times New Roman" panose="02020603050405020304" pitchFamily="18" charset="0"/>
                <a:cs typeface="Arial" panose="020B0604020202020204" pitchFamily="34" charset="0"/>
              </a:rPr>
              <a:t>:  From the perspective of one particular institution engaged in a multicenter clinical trial, internal adverse events are those adverse events experienced by subjects enrolled by the investigator(s) at that institution.  In the context of a single-center clinical trial, all adverse events would be considered internal adverse events.</a:t>
            </a:r>
            <a:endParaRPr lang="en-US" b="1" dirty="0">
              <a:effectLst/>
              <a:latin typeface="Arial" panose="020B0604020202020204" pitchFamily="34" charset="0"/>
              <a:ea typeface="Calibri" panose="020F050202020403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22971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ght bulb on yellow background with sketched light beams and cord">
            <a:extLst>
              <a:ext uri="{FF2B5EF4-FFF2-40B4-BE49-F238E27FC236}">
                <a16:creationId xmlns:a16="http://schemas.microsoft.com/office/drawing/2014/main" id="{B28901F6-63AF-4D0F-A907-223D80C0434D}"/>
              </a:ext>
            </a:extLst>
          </p:cNvPr>
          <p:cNvPicPr>
            <a:picLocks noChangeAspect="1"/>
          </p:cNvPicPr>
          <p:nvPr/>
        </p:nvPicPr>
        <p:blipFill rotWithShape="1">
          <a:blip r:embed="rId3"/>
          <a:srcRect l="28957"/>
          <a:stretch/>
        </p:blipFill>
        <p:spPr>
          <a:xfrm>
            <a:off x="4266678"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itle 4">
            <a:extLst>
              <a:ext uri="{FF2B5EF4-FFF2-40B4-BE49-F238E27FC236}">
                <a16:creationId xmlns:a16="http://schemas.microsoft.com/office/drawing/2014/main" id="{D60DC44C-EB98-43FA-B34B-17F82D36E79A}"/>
              </a:ext>
            </a:extLst>
          </p:cNvPr>
          <p:cNvSpPr>
            <a:spLocks noGrp="1"/>
          </p:cNvSpPr>
          <p:nvPr>
            <p:ph type="ctrTitle"/>
          </p:nvPr>
        </p:nvSpPr>
        <p:spPr>
          <a:xfrm>
            <a:off x="668867" y="1678666"/>
            <a:ext cx="4088190" cy="2369093"/>
          </a:xfrm>
        </p:spPr>
        <p:txBody>
          <a:bodyPr vert="horz" lIns="91440" tIns="45720" rIns="91440" bIns="45720" rtlCol="0" anchor="b">
            <a:normAutofit/>
          </a:bodyPr>
          <a:lstStyle/>
          <a:p>
            <a:pPr algn="r"/>
            <a:r>
              <a:rPr lang="en-US" sz="3600" b="1" dirty="0">
                <a:solidFill>
                  <a:schemeClr val="accent1"/>
                </a:solidFill>
                <a:latin typeface="Arial" panose="020B0604020202020204" pitchFamily="34" charset="0"/>
                <a:cs typeface="Arial" panose="020B0604020202020204" pitchFamily="34" charset="0"/>
              </a:rPr>
              <a:t>Test your knowledge</a:t>
            </a:r>
          </a:p>
        </p:txBody>
      </p:sp>
    </p:spTree>
    <p:extLst>
      <p:ext uri="{BB962C8B-B14F-4D97-AF65-F5344CB8AC3E}">
        <p14:creationId xmlns:p14="http://schemas.microsoft.com/office/powerpoint/2010/main" val="188407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6B81-5D94-45C4-BB09-45FEF29A3C3D}"/>
              </a:ext>
            </a:extLst>
          </p:cNvPr>
          <p:cNvSpPr>
            <a:spLocks noGrp="1"/>
          </p:cNvSpPr>
          <p:nvPr>
            <p:ph type="ctrTitle"/>
          </p:nvPr>
        </p:nvSpPr>
        <p:spPr>
          <a:xfrm>
            <a:off x="836141" y="645458"/>
            <a:ext cx="8571096" cy="5658359"/>
          </a:xfrm>
        </p:spPr>
        <p:txBody>
          <a:bodyPr>
            <a:normAutofit/>
          </a:bodyPr>
          <a:lstStyle/>
          <a:p>
            <a:pPr marR="0" lvl="0" algn="l">
              <a:lnSpc>
                <a:spcPct val="107000"/>
              </a:lnSpc>
              <a:spcBef>
                <a:spcPts val="0"/>
              </a:spcBef>
              <a:spcAft>
                <a:spcPts val="1500"/>
              </a:spcAft>
              <a:tabLst>
                <a:tab pos="457200" algn="l"/>
              </a:tabLst>
            </a:pPr>
            <a:r>
              <a:rPr lang="en-US" sz="1800" b="1" dirty="0">
                <a:solidFill>
                  <a:schemeClr val="tx1"/>
                </a:solidFill>
                <a:latin typeface="Arial" panose="020B0604020202020204" pitchFamily="34" charset="0"/>
                <a:cs typeface="Arial" panose="020B0604020202020204" pitchFamily="34" charset="0"/>
              </a:rPr>
              <a:t>A subject is enrolled in a Phase II study where an investigational drug for arthritis is being studied.  The informed consent includes potential risks associated with the study.  Gastrointestinal bleeding is one of the potential risks associated with taking the study drug. </a:t>
            </a: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After four weeks of administration of the medication, the subject calls the study site and reports blood in the stool. The blood does not occur daily. The subject has no other reported side effects. </a:t>
            </a: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Is this a reportable adverse event?</a:t>
            </a: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Yes</a:t>
            </a: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No</a:t>
            </a: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endParaRPr lang="en-US" sz="1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2380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6B81-5D94-45C4-BB09-45FEF29A3C3D}"/>
              </a:ext>
            </a:extLst>
          </p:cNvPr>
          <p:cNvSpPr>
            <a:spLocks noGrp="1"/>
          </p:cNvSpPr>
          <p:nvPr>
            <p:ph type="ctrTitle"/>
          </p:nvPr>
        </p:nvSpPr>
        <p:spPr>
          <a:xfrm>
            <a:off x="836141" y="645458"/>
            <a:ext cx="8723496" cy="6018577"/>
          </a:xfrm>
        </p:spPr>
        <p:txBody>
          <a:bodyPr>
            <a:noAutofit/>
          </a:bodyPr>
          <a:lstStyle/>
          <a:p>
            <a:pPr marR="0" lvl="0" algn="l">
              <a:lnSpc>
                <a:spcPct val="107000"/>
              </a:lnSpc>
              <a:spcBef>
                <a:spcPts val="0"/>
              </a:spcBef>
              <a:spcAft>
                <a:spcPts val="1500"/>
              </a:spcAft>
              <a:tabLst>
                <a:tab pos="457200" algn="l"/>
              </a:tabLst>
            </a:pPr>
            <a:r>
              <a:rPr lang="en-US" sz="1600" b="1" dirty="0">
                <a:solidFill>
                  <a:schemeClr val="tx1"/>
                </a:solidFill>
                <a:latin typeface="Arial" panose="020B0604020202020204" pitchFamily="34" charset="0"/>
                <a:cs typeface="Arial" panose="020B0604020202020204" pitchFamily="34" charset="0"/>
              </a:rPr>
              <a:t>A subject is enrolled in a Phase II study where a investigational drug for arthritis is being studied.  The informed consent includes potential risks associated with the study.  Gastrointestinal bleeding is associated with taking the study drug. </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After four weeks of administration of the medication, the subject calls the study site and reports blood in the stool. The blood does not occur daily. The subject has no other reported side effects. </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Is this a reportable adverse event?</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Yes</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No</a:t>
            </a:r>
            <a:br>
              <a:rPr lang="en-US" sz="1600" b="1" dirty="0">
                <a:solidFill>
                  <a:schemeClr val="tx1"/>
                </a:solidFill>
                <a:latin typeface="Arial" panose="020B0604020202020204" pitchFamily="34" charset="0"/>
                <a:cs typeface="Arial" panose="020B0604020202020204" pitchFamily="34" charset="0"/>
              </a:rPr>
            </a:b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Why:  </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1.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unexpected?  </a:t>
            </a:r>
            <a:r>
              <a:rPr lang="en-US" sz="16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b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related?   </a:t>
            </a:r>
            <a:r>
              <a:rPr lang="en-US" sz="16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b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suggests that the research places subjects or others at a greater   risk of harm ?  </a:t>
            </a:r>
            <a:r>
              <a:rPr lang="en-US" sz="16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br>
              <a:rPr lang="en-US" sz="16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br>
              <a:rPr lang="en-US" sz="16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6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Even though the adverse event is not reportable, appropriate follow-up should occur to assess the bleeding. </a:t>
            </a:r>
            <a:endParaRPr lang="en-US" sz="1600" b="1" u="sng"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1C19822-4177-4A85-8655-40B8974F43A5}"/>
                  </a:ext>
                </a:extLst>
              </p14:cNvPr>
              <p14:cNvContentPartPr/>
              <p14:nvPr/>
            </p14:nvContentPartPr>
            <p14:xfrm>
              <a:off x="373193" y="3966056"/>
              <a:ext cx="2540880" cy="393120"/>
            </p14:xfrm>
          </p:contentPart>
        </mc:Choice>
        <mc:Fallback xmlns="">
          <p:pic>
            <p:nvPicPr>
              <p:cNvPr id="3" name="Ink 2">
                <a:extLst>
                  <a:ext uri="{FF2B5EF4-FFF2-40B4-BE49-F238E27FC236}">
                    <a16:creationId xmlns:a16="http://schemas.microsoft.com/office/drawing/2014/main" id="{31C19822-4177-4A85-8655-40B8974F43A5}"/>
                  </a:ext>
                </a:extLst>
              </p:cNvPr>
              <p:cNvPicPr/>
              <p:nvPr/>
            </p:nvPicPr>
            <p:blipFill>
              <a:blip r:embed="rId4"/>
              <a:stretch>
                <a:fillRect/>
              </a:stretch>
            </p:blipFill>
            <p:spPr>
              <a:xfrm>
                <a:off x="364193" y="3957056"/>
                <a:ext cx="255852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B66D7B4-C3EC-4220-88B8-3CA1248347EB}"/>
                  </a:ext>
                </a:extLst>
              </p14:cNvPr>
              <p14:cNvContentPartPr/>
              <p14:nvPr/>
            </p14:nvContentPartPr>
            <p14:xfrm>
              <a:off x="486162" y="5761462"/>
              <a:ext cx="9250200" cy="902160"/>
            </p14:xfrm>
          </p:contentPart>
        </mc:Choice>
        <mc:Fallback xmlns="">
          <p:pic>
            <p:nvPicPr>
              <p:cNvPr id="4" name="Ink 3">
                <a:extLst>
                  <a:ext uri="{FF2B5EF4-FFF2-40B4-BE49-F238E27FC236}">
                    <a16:creationId xmlns:a16="http://schemas.microsoft.com/office/drawing/2014/main" id="{8B66D7B4-C3EC-4220-88B8-3CA1248347EB}"/>
                  </a:ext>
                </a:extLst>
              </p:cNvPr>
              <p:cNvPicPr/>
              <p:nvPr/>
            </p:nvPicPr>
            <p:blipFill>
              <a:blip r:embed="rId6"/>
              <a:stretch>
                <a:fillRect/>
              </a:stretch>
            </p:blipFill>
            <p:spPr>
              <a:xfrm>
                <a:off x="477162" y="5752462"/>
                <a:ext cx="9267841" cy="919800"/>
              </a:xfrm>
              <a:prstGeom prst="rect">
                <a:avLst/>
              </a:prstGeom>
            </p:spPr>
          </p:pic>
        </mc:Fallback>
      </mc:AlternateContent>
    </p:spTree>
    <p:extLst>
      <p:ext uri="{BB962C8B-B14F-4D97-AF65-F5344CB8AC3E}">
        <p14:creationId xmlns:p14="http://schemas.microsoft.com/office/powerpoint/2010/main" val="3813282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5" name="Rectangle 3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736A084-C18C-45D7-B0D4-3B9773F37AFA}"/>
              </a:ext>
            </a:extLst>
          </p:cNvPr>
          <p:cNvPicPr>
            <a:picLocks noGrp="1" noChangeAspect="1"/>
          </p:cNvPicPr>
          <p:nvPr>
            <p:ph idx="1"/>
          </p:nvPr>
        </p:nvPicPr>
        <p:blipFill rotWithShape="1">
          <a:blip r:embed="rId3"/>
          <a:srcRect t="13612" r="1" b="12006"/>
          <a:stretch/>
        </p:blipFill>
        <p:spPr>
          <a:xfrm>
            <a:off x="221673" y="68373"/>
            <a:ext cx="11762257" cy="6609518"/>
          </a:xfrm>
          <a:prstGeom prst="rect">
            <a:avLst/>
          </a:prstGeom>
        </p:spPr>
      </p:pic>
    </p:spTree>
    <p:extLst>
      <p:ext uri="{BB962C8B-B14F-4D97-AF65-F5344CB8AC3E}">
        <p14:creationId xmlns:p14="http://schemas.microsoft.com/office/powerpoint/2010/main" val="2753929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6B81-5D94-45C4-BB09-45FEF29A3C3D}"/>
              </a:ext>
            </a:extLst>
          </p:cNvPr>
          <p:cNvSpPr>
            <a:spLocks noGrp="1"/>
          </p:cNvSpPr>
          <p:nvPr>
            <p:ph type="ctrTitle"/>
          </p:nvPr>
        </p:nvSpPr>
        <p:spPr>
          <a:xfrm>
            <a:off x="836141" y="645458"/>
            <a:ext cx="8571096" cy="5658359"/>
          </a:xfrm>
        </p:spPr>
        <p:txBody>
          <a:bodyPr>
            <a:normAutofit/>
          </a:bodyPr>
          <a:lstStyle/>
          <a:p>
            <a:pPr marR="0" lvl="0" algn="l">
              <a:lnSpc>
                <a:spcPct val="107000"/>
              </a:lnSpc>
              <a:spcBef>
                <a:spcPts val="0"/>
              </a:spcBef>
              <a:spcAft>
                <a:spcPts val="1500"/>
              </a:spcAft>
              <a:tabLst>
                <a:tab pos="457200" algn="l"/>
              </a:tabLst>
            </a:pPr>
            <a:r>
              <a:rPr lang="en-US" sz="1800" b="1" dirty="0">
                <a:solidFill>
                  <a:schemeClr val="tx1"/>
                </a:solidFill>
                <a:latin typeface="Arial" panose="020B0604020202020204" pitchFamily="34" charset="0"/>
                <a:cs typeface="Arial" panose="020B0604020202020204" pitchFamily="34" charset="0"/>
              </a:rPr>
              <a:t>A local investigator is conducting a medical record review of the signs and symptoms of anxiety and depression in chronic disease states.  This is a collaborative study among several investigators at three universities. The local investigator discovers that the transfer of data to the data analyst at another site was not done in a secure method.</a:t>
            </a: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Is this a reportable adverse event?</a:t>
            </a: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Yes</a:t>
            </a: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No</a:t>
            </a: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endParaRPr lang="en-US" sz="18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532A643-0355-4C70-8585-5A89F57697DC}"/>
                  </a:ext>
                </a:extLst>
              </p14:cNvPr>
              <p14:cNvContentPartPr/>
              <p14:nvPr/>
            </p14:nvContentPartPr>
            <p14:xfrm>
              <a:off x="2796713" y="1895336"/>
              <a:ext cx="360" cy="360"/>
            </p14:xfrm>
          </p:contentPart>
        </mc:Choice>
        <mc:Fallback xmlns="">
          <p:pic>
            <p:nvPicPr>
              <p:cNvPr id="3" name="Ink 2">
                <a:extLst>
                  <a:ext uri="{FF2B5EF4-FFF2-40B4-BE49-F238E27FC236}">
                    <a16:creationId xmlns:a16="http://schemas.microsoft.com/office/drawing/2014/main" id="{A532A643-0355-4C70-8585-5A89F57697DC}"/>
                  </a:ext>
                </a:extLst>
              </p:cNvPr>
              <p:cNvPicPr/>
              <p:nvPr/>
            </p:nvPicPr>
            <p:blipFill>
              <a:blip r:embed="rId4"/>
              <a:stretch>
                <a:fillRect/>
              </a:stretch>
            </p:blipFill>
            <p:spPr>
              <a:xfrm>
                <a:off x="2788073" y="1886696"/>
                <a:ext cx="18000" cy="18000"/>
              </a:xfrm>
              <a:prstGeom prst="rect">
                <a:avLst/>
              </a:prstGeom>
            </p:spPr>
          </p:pic>
        </mc:Fallback>
      </mc:AlternateContent>
    </p:spTree>
    <p:extLst>
      <p:ext uri="{BB962C8B-B14F-4D97-AF65-F5344CB8AC3E}">
        <p14:creationId xmlns:p14="http://schemas.microsoft.com/office/powerpoint/2010/main" val="296641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2DBA0-6FF0-4BF0-BE41-07D5BC98561E}"/>
              </a:ext>
            </a:extLst>
          </p:cNvPr>
          <p:cNvSpPr>
            <a:spLocks noGrp="1"/>
          </p:cNvSpPr>
          <p:nvPr>
            <p:ph type="title"/>
          </p:nvPr>
        </p:nvSpPr>
        <p:spPr>
          <a:xfrm>
            <a:off x="1286933" y="609600"/>
            <a:ext cx="10197494" cy="1099457"/>
          </a:xfrm>
        </p:spPr>
        <p:txBody>
          <a:bodyPr>
            <a:normAutofit/>
          </a:bodyPr>
          <a:lstStyle/>
          <a:p>
            <a:r>
              <a:rPr lang="en-US" b="1" dirty="0">
                <a:latin typeface="Arial" panose="020B0604020202020204" pitchFamily="34" charset="0"/>
                <a:cs typeface="Arial" panose="020B0604020202020204" pitchFamily="34" charset="0"/>
              </a:rPr>
              <a:t>Examples of Unanticipated Problems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Content Placeholder 2">
            <a:extLst>
              <a:ext uri="{FF2B5EF4-FFF2-40B4-BE49-F238E27FC236}">
                <a16:creationId xmlns:a16="http://schemas.microsoft.com/office/drawing/2014/main" id="{D3469377-9A0A-418B-9BBA-54DF5FA137E5}"/>
              </a:ext>
            </a:extLst>
          </p:cNvPr>
          <p:cNvGraphicFramePr>
            <a:graphicFrameLocks noGrp="1"/>
          </p:cNvGraphicFramePr>
          <p:nvPr>
            <p:ph idx="1"/>
            <p:extLst>
              <p:ext uri="{D42A27DB-BD31-4B8C-83A1-F6EECF244321}">
                <p14:modId xmlns:p14="http://schemas.microsoft.com/office/powerpoint/2010/main" val="45416539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5296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6B81-5D94-45C4-BB09-45FEF29A3C3D}"/>
              </a:ext>
            </a:extLst>
          </p:cNvPr>
          <p:cNvSpPr>
            <a:spLocks noGrp="1"/>
          </p:cNvSpPr>
          <p:nvPr>
            <p:ph type="ctrTitle"/>
          </p:nvPr>
        </p:nvSpPr>
        <p:spPr>
          <a:xfrm>
            <a:off x="836141" y="230820"/>
            <a:ext cx="8571096" cy="5486399"/>
          </a:xfrm>
        </p:spPr>
        <p:txBody>
          <a:bodyPr>
            <a:normAutofit fontScale="90000"/>
          </a:bodyPr>
          <a:lstStyle/>
          <a:p>
            <a:pPr marR="0" lvl="0" algn="l">
              <a:lnSpc>
                <a:spcPct val="107000"/>
              </a:lnSpc>
              <a:spcBef>
                <a:spcPts val="0"/>
              </a:spcBef>
              <a:spcAft>
                <a:spcPts val="1500"/>
              </a:spcAft>
              <a:tabLst>
                <a:tab pos="457200" algn="l"/>
              </a:tabLst>
            </a:pP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A local investigator is conducting a medical record review of the signs and symptoms of anxiety and depression in chronic disease states.  This is a collaborative study among several investigators at three universities but is not externally funded. The local investigator discovers that the transfer of data to the data analyst at another site was not done in a secure method.</a:t>
            </a: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Is this a reportable adverse event?  Yes</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Why:  </a:t>
            </a: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1. </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unexpected?  </a:t>
            </a:r>
            <a:r>
              <a:rPr lang="en-US"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b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related?   </a:t>
            </a:r>
            <a:r>
              <a:rPr lang="en-US"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b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suggests that the research places subjects or others at a greater   risk of harm ?  </a:t>
            </a:r>
            <a:r>
              <a:rPr lang="en-US"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br>
              <a:rPr lang="en-US"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The local investigator should report this to the IRB and to the Privacy Board at the institution where he / she works.  Those two entities will determine how to proceed with other reporting. </a:t>
            </a:r>
            <a:br>
              <a:rPr lang="en-US" sz="1800" b="1" dirty="0">
                <a:solidFill>
                  <a:schemeClr val="tx1"/>
                </a:solidFill>
                <a:latin typeface="Arial" panose="020B0604020202020204" pitchFamily="34" charset="0"/>
                <a:cs typeface="Arial" panose="020B0604020202020204" pitchFamily="34" charset="0"/>
              </a:rPr>
            </a:br>
            <a:endParaRPr lang="en-US" sz="18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532A643-0355-4C70-8585-5A89F57697DC}"/>
                  </a:ext>
                </a:extLst>
              </p14:cNvPr>
              <p14:cNvContentPartPr/>
              <p14:nvPr/>
            </p14:nvContentPartPr>
            <p14:xfrm>
              <a:off x="2796713" y="1895336"/>
              <a:ext cx="360" cy="360"/>
            </p14:xfrm>
          </p:contentPart>
        </mc:Choice>
        <mc:Fallback xmlns="">
          <p:pic>
            <p:nvPicPr>
              <p:cNvPr id="3" name="Ink 2">
                <a:extLst>
                  <a:ext uri="{FF2B5EF4-FFF2-40B4-BE49-F238E27FC236}">
                    <a16:creationId xmlns:a16="http://schemas.microsoft.com/office/drawing/2014/main" id="{A532A643-0355-4C70-8585-5A89F57697DC}"/>
                  </a:ext>
                </a:extLst>
              </p:cNvPr>
              <p:cNvPicPr/>
              <p:nvPr/>
            </p:nvPicPr>
            <p:blipFill>
              <a:blip r:embed="rId4"/>
              <a:stretch>
                <a:fillRect/>
              </a:stretch>
            </p:blipFill>
            <p:spPr>
              <a:xfrm>
                <a:off x="2787713" y="18863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9A3F63E9-AE15-4252-B2AF-2D2C719E7493}"/>
                  </a:ext>
                </a:extLst>
              </p14:cNvPr>
              <p14:cNvContentPartPr/>
              <p14:nvPr/>
            </p14:nvContentPartPr>
            <p14:xfrm>
              <a:off x="3643793" y="3980096"/>
              <a:ext cx="360" cy="360"/>
            </p14:xfrm>
          </p:contentPart>
        </mc:Choice>
        <mc:Fallback xmlns="">
          <p:pic>
            <p:nvPicPr>
              <p:cNvPr id="6" name="Ink 5">
                <a:extLst>
                  <a:ext uri="{FF2B5EF4-FFF2-40B4-BE49-F238E27FC236}">
                    <a16:creationId xmlns:a16="http://schemas.microsoft.com/office/drawing/2014/main" id="{9A3F63E9-AE15-4252-B2AF-2D2C719E7493}"/>
                  </a:ext>
                </a:extLst>
              </p:cNvPr>
              <p:cNvPicPr/>
              <p:nvPr/>
            </p:nvPicPr>
            <p:blipFill>
              <a:blip r:embed="rId4"/>
              <a:stretch>
                <a:fillRect/>
              </a:stretch>
            </p:blipFill>
            <p:spPr>
              <a:xfrm>
                <a:off x="3634793" y="39710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D7C5A3B-1442-40ED-9FF0-EC3D1191244C}"/>
                  </a:ext>
                </a:extLst>
              </p14:cNvPr>
              <p14:cNvContentPartPr/>
              <p14:nvPr/>
            </p14:nvContentPartPr>
            <p14:xfrm>
              <a:off x="4961393" y="3697496"/>
              <a:ext cx="360" cy="360"/>
            </p14:xfrm>
          </p:contentPart>
        </mc:Choice>
        <mc:Fallback xmlns="">
          <p:pic>
            <p:nvPicPr>
              <p:cNvPr id="7" name="Ink 6">
                <a:extLst>
                  <a:ext uri="{FF2B5EF4-FFF2-40B4-BE49-F238E27FC236}">
                    <a16:creationId xmlns:a16="http://schemas.microsoft.com/office/drawing/2014/main" id="{FD7C5A3B-1442-40ED-9FF0-EC3D1191244C}"/>
                  </a:ext>
                </a:extLst>
              </p:cNvPr>
              <p:cNvPicPr/>
              <p:nvPr/>
            </p:nvPicPr>
            <p:blipFill>
              <a:blip r:embed="rId4"/>
              <a:stretch>
                <a:fillRect/>
              </a:stretch>
            </p:blipFill>
            <p:spPr>
              <a:xfrm>
                <a:off x="4952753" y="36884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7373B5E-E8BD-4E58-BA07-17FA591DACED}"/>
                  </a:ext>
                </a:extLst>
              </p14:cNvPr>
              <p14:cNvContentPartPr/>
              <p14:nvPr/>
            </p14:nvContentPartPr>
            <p14:xfrm>
              <a:off x="4934393" y="3778136"/>
              <a:ext cx="360" cy="360"/>
            </p14:xfrm>
          </p:contentPart>
        </mc:Choice>
        <mc:Fallback xmlns="">
          <p:pic>
            <p:nvPicPr>
              <p:cNvPr id="8" name="Ink 7">
                <a:extLst>
                  <a:ext uri="{FF2B5EF4-FFF2-40B4-BE49-F238E27FC236}">
                    <a16:creationId xmlns:a16="http://schemas.microsoft.com/office/drawing/2014/main" id="{B7373B5E-E8BD-4E58-BA07-17FA591DACED}"/>
                  </a:ext>
                </a:extLst>
              </p:cNvPr>
              <p:cNvPicPr/>
              <p:nvPr/>
            </p:nvPicPr>
            <p:blipFill>
              <a:blip r:embed="rId11"/>
              <a:stretch>
                <a:fillRect/>
              </a:stretch>
            </p:blipFill>
            <p:spPr>
              <a:xfrm>
                <a:off x="4925753" y="37694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BBB93795-994F-4BF5-AB0A-204D8E30FCAD}"/>
                  </a:ext>
                </a:extLst>
              </p14:cNvPr>
              <p14:cNvContentPartPr/>
              <p14:nvPr/>
            </p14:nvContentPartPr>
            <p14:xfrm>
              <a:off x="4258049" y="2514479"/>
              <a:ext cx="1727280" cy="919080"/>
            </p14:xfrm>
          </p:contentPart>
        </mc:Choice>
        <mc:Fallback xmlns="">
          <p:pic>
            <p:nvPicPr>
              <p:cNvPr id="4" name="Ink 3">
                <a:extLst>
                  <a:ext uri="{FF2B5EF4-FFF2-40B4-BE49-F238E27FC236}">
                    <a16:creationId xmlns:a16="http://schemas.microsoft.com/office/drawing/2014/main" id="{BBB93795-994F-4BF5-AB0A-204D8E30FCAD}"/>
                  </a:ext>
                </a:extLst>
              </p:cNvPr>
              <p:cNvPicPr/>
              <p:nvPr/>
            </p:nvPicPr>
            <p:blipFill>
              <a:blip r:embed="rId13"/>
              <a:stretch>
                <a:fillRect/>
              </a:stretch>
            </p:blipFill>
            <p:spPr>
              <a:xfrm>
                <a:off x="4249049" y="2505479"/>
                <a:ext cx="1744920" cy="936720"/>
              </a:xfrm>
              <a:prstGeom prst="rect">
                <a:avLst/>
              </a:prstGeom>
            </p:spPr>
          </p:pic>
        </mc:Fallback>
      </mc:AlternateContent>
    </p:spTree>
    <p:extLst>
      <p:ext uri="{BB962C8B-B14F-4D97-AF65-F5344CB8AC3E}">
        <p14:creationId xmlns:p14="http://schemas.microsoft.com/office/powerpoint/2010/main" val="1491653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4B8F6B81-5D94-45C4-BB09-45FEF29A3C3D}"/>
              </a:ext>
            </a:extLst>
          </p:cNvPr>
          <p:cNvSpPr>
            <a:spLocks noGrp="1"/>
          </p:cNvSpPr>
          <p:nvPr>
            <p:ph type="ctrTitle"/>
          </p:nvPr>
        </p:nvSpPr>
        <p:spPr>
          <a:xfrm>
            <a:off x="5034834" y="1229804"/>
            <a:ext cx="4299666" cy="3249131"/>
          </a:xfrm>
        </p:spPr>
        <p:txBody>
          <a:bodyPr vert="horz" lIns="91440" tIns="45720" rIns="91440" bIns="45720" rtlCol="0" anchor="b">
            <a:normAutofit/>
          </a:bodyPr>
          <a:lstStyle/>
          <a:p>
            <a:pPr marR="0" lvl="0" algn="l">
              <a:lnSpc>
                <a:spcPct val="90000"/>
              </a:lnSpc>
              <a:spcAft>
                <a:spcPts val="1500"/>
              </a:spcAft>
              <a:tabLst>
                <a:tab pos="457200" algn="l"/>
              </a:tabLst>
            </a:pPr>
            <a:r>
              <a:rPr lang="en-US" sz="1800" b="1" kern="1200" dirty="0">
                <a:solidFill>
                  <a:schemeClr val="tx1"/>
                </a:solidFill>
                <a:latin typeface="Arial" panose="020B0604020202020204" pitchFamily="34" charset="0"/>
                <a:cs typeface="Arial" panose="020B0604020202020204" pitchFamily="34" charset="0"/>
              </a:rPr>
              <a:t>An adverse event that is severe:</a:t>
            </a:r>
            <a:br>
              <a:rPr lang="en-US" sz="1800" b="1" kern="1200" dirty="0">
                <a:solidFill>
                  <a:schemeClr val="tx1"/>
                </a:solidFill>
                <a:latin typeface="Arial" panose="020B0604020202020204" pitchFamily="34" charset="0"/>
                <a:cs typeface="Arial" panose="020B0604020202020204" pitchFamily="34" charset="0"/>
              </a:rPr>
            </a:br>
            <a:br>
              <a:rPr lang="en-US" sz="1800" b="1" kern="1200" dirty="0">
                <a:solidFill>
                  <a:schemeClr val="tx1"/>
                </a:solidFill>
                <a:latin typeface="Arial" panose="020B0604020202020204" pitchFamily="34" charset="0"/>
                <a:cs typeface="Arial" panose="020B0604020202020204" pitchFamily="34" charset="0"/>
              </a:rPr>
            </a:br>
            <a:br>
              <a:rPr lang="en-US" sz="1800" b="1" kern="1200" dirty="0">
                <a:solidFill>
                  <a:schemeClr val="tx1"/>
                </a:solidFill>
                <a:latin typeface="Arial" panose="020B0604020202020204" pitchFamily="34" charset="0"/>
                <a:cs typeface="Arial" panose="020B0604020202020204" pitchFamily="34" charset="0"/>
              </a:rPr>
            </a:br>
            <a:r>
              <a:rPr lang="en-US" sz="1800" b="1" kern="1200" dirty="0">
                <a:solidFill>
                  <a:schemeClr val="tx1"/>
                </a:solidFill>
                <a:latin typeface="Arial" panose="020B0604020202020204" pitchFamily="34" charset="0"/>
                <a:cs typeface="Arial" panose="020B0604020202020204" pitchFamily="34" charset="0"/>
              </a:rPr>
              <a:t>a. Is always classified as serious</a:t>
            </a:r>
            <a:br>
              <a:rPr lang="en-US" sz="1800" b="1" kern="1200" dirty="0">
                <a:solidFill>
                  <a:schemeClr val="tx1"/>
                </a:solidFill>
                <a:latin typeface="Arial" panose="020B0604020202020204" pitchFamily="34" charset="0"/>
                <a:cs typeface="Arial" panose="020B0604020202020204" pitchFamily="34" charset="0"/>
              </a:rPr>
            </a:br>
            <a:r>
              <a:rPr lang="en-US" sz="1800" b="1" kern="1200" dirty="0">
                <a:solidFill>
                  <a:schemeClr val="tx1"/>
                </a:solidFill>
                <a:latin typeface="Arial" panose="020B0604020202020204" pitchFamily="34" charset="0"/>
                <a:cs typeface="Arial" panose="020B0604020202020204" pitchFamily="34" charset="0"/>
              </a:rPr>
              <a:t>b. Is never classified as serious</a:t>
            </a:r>
            <a:br>
              <a:rPr lang="en-US" sz="1800" b="1" kern="1200" dirty="0">
                <a:solidFill>
                  <a:schemeClr val="tx1"/>
                </a:solidFill>
                <a:latin typeface="Arial" panose="020B0604020202020204" pitchFamily="34" charset="0"/>
                <a:cs typeface="Arial" panose="020B0604020202020204" pitchFamily="34" charset="0"/>
              </a:rPr>
            </a:br>
            <a:r>
              <a:rPr lang="en-US" sz="1800" b="1" kern="1200" dirty="0">
                <a:solidFill>
                  <a:schemeClr val="tx1"/>
                </a:solidFill>
                <a:latin typeface="Arial" panose="020B0604020202020204" pitchFamily="34" charset="0"/>
                <a:cs typeface="Arial" panose="020B0604020202020204" pitchFamily="34" charset="0"/>
              </a:rPr>
              <a:t>c. May not meet the definition of </a:t>
            </a:r>
            <a:br>
              <a:rPr lang="en-US" sz="1800" b="1" kern="1200" dirty="0">
                <a:solidFill>
                  <a:schemeClr val="tx1"/>
                </a:solidFill>
                <a:latin typeface="Arial" panose="020B0604020202020204" pitchFamily="34" charset="0"/>
                <a:cs typeface="Arial" panose="020B0604020202020204" pitchFamily="34" charset="0"/>
              </a:rPr>
            </a:br>
            <a:r>
              <a:rPr lang="en-US" sz="1800" b="1" kern="1200" dirty="0">
                <a:solidFill>
                  <a:schemeClr val="tx1"/>
                </a:solidFill>
                <a:latin typeface="Arial" panose="020B0604020202020204" pitchFamily="34" charset="0"/>
                <a:cs typeface="Arial" panose="020B0604020202020204" pitchFamily="34" charset="0"/>
              </a:rPr>
              <a:t>    serious</a:t>
            </a:r>
            <a:br>
              <a:rPr lang="en-US" sz="1800" b="1" kern="1200" dirty="0">
                <a:solidFill>
                  <a:schemeClr val="tx1"/>
                </a:solidFill>
                <a:latin typeface="Arial" panose="020B0604020202020204" pitchFamily="34" charset="0"/>
                <a:cs typeface="Arial" panose="020B0604020202020204" pitchFamily="34" charset="0"/>
              </a:rPr>
            </a:br>
            <a:r>
              <a:rPr lang="en-US" sz="1800" b="1" kern="1200" dirty="0">
                <a:solidFill>
                  <a:schemeClr val="tx1"/>
                </a:solidFill>
                <a:latin typeface="Arial" panose="020B0604020202020204" pitchFamily="34" charset="0"/>
                <a:cs typeface="Arial" panose="020B0604020202020204" pitchFamily="34" charset="0"/>
              </a:rPr>
              <a:t>d. Should be submitted to the</a:t>
            </a:r>
            <a:br>
              <a:rPr lang="en-US" sz="1800" b="1" kern="1200" dirty="0">
                <a:solidFill>
                  <a:schemeClr val="tx1"/>
                </a:solidFill>
                <a:latin typeface="Arial" panose="020B0604020202020204" pitchFamily="34" charset="0"/>
                <a:cs typeface="Arial" panose="020B0604020202020204" pitchFamily="34" charset="0"/>
              </a:rPr>
            </a:br>
            <a:r>
              <a:rPr lang="en-US" sz="1800" b="1" kern="1200" dirty="0">
                <a:solidFill>
                  <a:schemeClr val="tx1"/>
                </a:solidFill>
                <a:latin typeface="Arial" panose="020B0604020202020204" pitchFamily="34" charset="0"/>
                <a:cs typeface="Arial" panose="020B0604020202020204" pitchFamily="34" charset="0"/>
              </a:rPr>
              <a:t>    sponsor within 24 hours</a:t>
            </a:r>
            <a:br>
              <a:rPr lang="en-US" sz="1800" b="1" kern="1200" dirty="0">
                <a:solidFill>
                  <a:schemeClr val="tx1"/>
                </a:solidFill>
                <a:latin typeface="Arial" panose="020B0604020202020204" pitchFamily="34" charset="0"/>
                <a:cs typeface="Arial" panose="020B0604020202020204" pitchFamily="34" charset="0"/>
              </a:rPr>
            </a:br>
            <a:r>
              <a:rPr lang="en-US" sz="1800" b="1" kern="1200" dirty="0">
                <a:solidFill>
                  <a:schemeClr val="tx1"/>
                </a:solidFill>
                <a:latin typeface="Arial" panose="020B0604020202020204" pitchFamily="34" charset="0"/>
                <a:cs typeface="Arial" panose="020B0604020202020204" pitchFamily="34" charset="0"/>
              </a:rPr>
              <a:t>e. Is always classified as related</a:t>
            </a:r>
            <a:br>
              <a:rPr lang="en-US" sz="1800" b="1" kern="1200" dirty="0">
                <a:solidFill>
                  <a:schemeClr val="accent1"/>
                </a:solidFill>
                <a:latin typeface="Arial" panose="020B0604020202020204" pitchFamily="34" charset="0"/>
                <a:cs typeface="Arial" panose="020B0604020202020204" pitchFamily="34" charset="0"/>
              </a:rPr>
            </a:br>
            <a:br>
              <a:rPr lang="en-US" sz="1800" b="1" kern="1200" dirty="0">
                <a:solidFill>
                  <a:schemeClr val="accent1"/>
                </a:solidFill>
                <a:latin typeface="Arial" panose="020B0604020202020204" pitchFamily="34" charset="0"/>
                <a:cs typeface="Arial" panose="020B0604020202020204" pitchFamily="34" charset="0"/>
              </a:rPr>
            </a:br>
            <a:endParaRPr lang="en-US" sz="1800" b="1" kern="1200" dirty="0">
              <a:solidFill>
                <a:schemeClr val="accent1"/>
              </a:solidFill>
              <a:latin typeface="Arial" panose="020B0604020202020204" pitchFamily="34" charset="0"/>
              <a:cs typeface="Arial" panose="020B0604020202020204" pitchFamily="34" charset="0"/>
            </a:endParaRPr>
          </a:p>
        </p:txBody>
      </p:sp>
      <p:sp>
        <p:nvSpPr>
          <p:cNvPr id="22" name="Isosceles Triangle 2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Graphic 6" descr="Warning">
            <a:extLst>
              <a:ext uri="{FF2B5EF4-FFF2-40B4-BE49-F238E27FC236}">
                <a16:creationId xmlns:a16="http://schemas.microsoft.com/office/drawing/2014/main" id="{2218F24D-97C6-483C-B6EE-DDBB6F587C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A532A643-0355-4C70-8585-5A89F57697DC}"/>
                  </a:ext>
                </a:extLst>
              </p14:cNvPr>
              <p14:cNvContentPartPr/>
              <p14:nvPr/>
            </p14:nvContentPartPr>
            <p14:xfrm>
              <a:off x="2796713" y="1895336"/>
              <a:ext cx="360" cy="360"/>
            </p14:xfrm>
          </p:contentPart>
        </mc:Choice>
        <mc:Fallback xmlns="">
          <p:pic>
            <p:nvPicPr>
              <p:cNvPr id="3" name="Ink 2">
                <a:extLst>
                  <a:ext uri="{FF2B5EF4-FFF2-40B4-BE49-F238E27FC236}">
                    <a16:creationId xmlns:a16="http://schemas.microsoft.com/office/drawing/2014/main" id="{A532A643-0355-4C70-8585-5A89F57697DC}"/>
                  </a:ext>
                </a:extLst>
              </p:cNvPr>
              <p:cNvPicPr/>
              <p:nvPr/>
            </p:nvPicPr>
            <p:blipFill>
              <a:blip r:embed="rId6"/>
              <a:stretch>
                <a:fillRect/>
              </a:stretch>
            </p:blipFill>
            <p:spPr>
              <a:xfrm>
                <a:off x="2787713" y="1886336"/>
                <a:ext cx="18000" cy="18000"/>
              </a:xfrm>
              <a:prstGeom prst="rect">
                <a:avLst/>
              </a:prstGeom>
            </p:spPr>
          </p:pic>
        </mc:Fallback>
      </mc:AlternateContent>
    </p:spTree>
    <p:extLst>
      <p:ext uri="{BB962C8B-B14F-4D97-AF65-F5344CB8AC3E}">
        <p14:creationId xmlns:p14="http://schemas.microsoft.com/office/powerpoint/2010/main" val="433708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4B8F6B81-5D94-45C4-BB09-45FEF29A3C3D}"/>
              </a:ext>
            </a:extLst>
          </p:cNvPr>
          <p:cNvSpPr>
            <a:spLocks noGrp="1"/>
          </p:cNvSpPr>
          <p:nvPr>
            <p:ph type="ctrTitle"/>
          </p:nvPr>
        </p:nvSpPr>
        <p:spPr>
          <a:xfrm>
            <a:off x="5034834" y="1229804"/>
            <a:ext cx="4299666" cy="3249131"/>
          </a:xfrm>
        </p:spPr>
        <p:txBody>
          <a:bodyPr vert="horz" lIns="91440" tIns="45720" rIns="91440" bIns="45720" rtlCol="0" anchor="b">
            <a:normAutofit/>
          </a:bodyPr>
          <a:lstStyle/>
          <a:p>
            <a:pPr marR="0" lvl="0" algn="l">
              <a:lnSpc>
                <a:spcPct val="90000"/>
              </a:lnSpc>
              <a:spcAft>
                <a:spcPts val="1500"/>
              </a:spcAft>
              <a:tabLst>
                <a:tab pos="457200" algn="l"/>
              </a:tabLst>
            </a:pPr>
            <a:r>
              <a:rPr lang="en-US" sz="1800" b="1" kern="1200" dirty="0">
                <a:solidFill>
                  <a:schemeClr val="tx1"/>
                </a:solidFill>
                <a:latin typeface="Arial" panose="020B0604020202020204" pitchFamily="34" charset="0"/>
                <a:cs typeface="Arial" panose="020B0604020202020204" pitchFamily="34" charset="0"/>
              </a:rPr>
              <a:t>An adverse event that is severe:</a:t>
            </a:r>
            <a:br>
              <a:rPr lang="en-US" sz="1800" b="1" kern="1200" dirty="0">
                <a:solidFill>
                  <a:schemeClr val="tx1"/>
                </a:solidFill>
                <a:latin typeface="Arial" panose="020B0604020202020204" pitchFamily="34" charset="0"/>
                <a:cs typeface="Arial" panose="020B0604020202020204" pitchFamily="34" charset="0"/>
              </a:rPr>
            </a:br>
            <a:br>
              <a:rPr lang="en-US" sz="1800" b="1" kern="1200" dirty="0">
                <a:solidFill>
                  <a:schemeClr val="tx1"/>
                </a:solidFill>
                <a:latin typeface="Arial" panose="020B0604020202020204" pitchFamily="34" charset="0"/>
                <a:cs typeface="Arial" panose="020B0604020202020204" pitchFamily="34" charset="0"/>
              </a:rPr>
            </a:br>
            <a:br>
              <a:rPr lang="en-US" sz="1800" b="1" kern="1200" dirty="0">
                <a:solidFill>
                  <a:schemeClr val="tx1"/>
                </a:solidFill>
                <a:latin typeface="Arial" panose="020B0604020202020204" pitchFamily="34" charset="0"/>
                <a:cs typeface="Arial" panose="020B0604020202020204" pitchFamily="34" charset="0"/>
              </a:rPr>
            </a:br>
            <a:r>
              <a:rPr lang="en-US" sz="1800" b="1" kern="1200" dirty="0">
                <a:solidFill>
                  <a:schemeClr val="tx1"/>
                </a:solidFill>
                <a:latin typeface="Arial" panose="020B0604020202020204" pitchFamily="34" charset="0"/>
                <a:cs typeface="Arial" panose="020B0604020202020204" pitchFamily="34" charset="0"/>
              </a:rPr>
              <a:t>a. Is always classified as serious</a:t>
            </a:r>
            <a:br>
              <a:rPr lang="en-US" sz="1800" b="1" kern="1200" dirty="0">
                <a:solidFill>
                  <a:schemeClr val="tx1"/>
                </a:solidFill>
                <a:latin typeface="Arial" panose="020B0604020202020204" pitchFamily="34" charset="0"/>
                <a:cs typeface="Arial" panose="020B0604020202020204" pitchFamily="34" charset="0"/>
              </a:rPr>
            </a:br>
            <a:r>
              <a:rPr lang="en-US" sz="1800" b="1" kern="1200" dirty="0">
                <a:solidFill>
                  <a:schemeClr val="tx1"/>
                </a:solidFill>
                <a:latin typeface="Arial" panose="020B0604020202020204" pitchFamily="34" charset="0"/>
                <a:cs typeface="Arial" panose="020B0604020202020204" pitchFamily="34" charset="0"/>
              </a:rPr>
              <a:t>b. Is never classified as serious</a:t>
            </a:r>
            <a:br>
              <a:rPr lang="en-US" sz="1800" b="1" kern="1200" dirty="0">
                <a:solidFill>
                  <a:schemeClr val="tx1"/>
                </a:solidFill>
                <a:latin typeface="Arial" panose="020B0604020202020204" pitchFamily="34" charset="0"/>
                <a:cs typeface="Arial" panose="020B0604020202020204" pitchFamily="34" charset="0"/>
              </a:rPr>
            </a:br>
            <a:r>
              <a:rPr lang="en-US" sz="1800" b="1" kern="1200" dirty="0">
                <a:solidFill>
                  <a:schemeClr val="tx1"/>
                </a:solidFill>
                <a:latin typeface="Arial" panose="020B0604020202020204" pitchFamily="34" charset="0"/>
                <a:cs typeface="Arial" panose="020B0604020202020204" pitchFamily="34" charset="0"/>
              </a:rPr>
              <a:t>c. May not meet the definition of </a:t>
            </a:r>
            <a:br>
              <a:rPr lang="en-US" sz="1800" b="1" kern="1200" dirty="0">
                <a:solidFill>
                  <a:schemeClr val="tx1"/>
                </a:solidFill>
                <a:latin typeface="Arial" panose="020B0604020202020204" pitchFamily="34" charset="0"/>
                <a:cs typeface="Arial" panose="020B0604020202020204" pitchFamily="34" charset="0"/>
              </a:rPr>
            </a:br>
            <a:r>
              <a:rPr lang="en-US" sz="1800" b="1" kern="1200" dirty="0">
                <a:solidFill>
                  <a:schemeClr val="tx1"/>
                </a:solidFill>
                <a:latin typeface="Arial" panose="020B0604020202020204" pitchFamily="34" charset="0"/>
                <a:cs typeface="Arial" panose="020B0604020202020204" pitchFamily="34" charset="0"/>
              </a:rPr>
              <a:t>    serious</a:t>
            </a:r>
            <a:br>
              <a:rPr lang="en-US" sz="1800" b="1" kern="1200" dirty="0">
                <a:solidFill>
                  <a:schemeClr val="tx1"/>
                </a:solidFill>
                <a:latin typeface="Arial" panose="020B0604020202020204" pitchFamily="34" charset="0"/>
                <a:cs typeface="Arial" panose="020B0604020202020204" pitchFamily="34" charset="0"/>
              </a:rPr>
            </a:br>
            <a:r>
              <a:rPr lang="en-US" sz="1800" b="1" kern="1200" dirty="0">
                <a:solidFill>
                  <a:schemeClr val="tx1"/>
                </a:solidFill>
                <a:latin typeface="Arial" panose="020B0604020202020204" pitchFamily="34" charset="0"/>
                <a:cs typeface="Arial" panose="020B0604020202020204" pitchFamily="34" charset="0"/>
              </a:rPr>
              <a:t>d. Should be submitted to the</a:t>
            </a:r>
            <a:br>
              <a:rPr lang="en-US" sz="1800" b="1" kern="1200" dirty="0">
                <a:solidFill>
                  <a:schemeClr val="tx1"/>
                </a:solidFill>
                <a:latin typeface="Arial" panose="020B0604020202020204" pitchFamily="34" charset="0"/>
                <a:cs typeface="Arial" panose="020B0604020202020204" pitchFamily="34" charset="0"/>
              </a:rPr>
            </a:br>
            <a:r>
              <a:rPr lang="en-US" sz="1800" b="1" kern="1200" dirty="0">
                <a:solidFill>
                  <a:schemeClr val="tx1"/>
                </a:solidFill>
                <a:latin typeface="Arial" panose="020B0604020202020204" pitchFamily="34" charset="0"/>
                <a:cs typeface="Arial" panose="020B0604020202020204" pitchFamily="34" charset="0"/>
              </a:rPr>
              <a:t>    sponsor within 24 hours</a:t>
            </a:r>
            <a:br>
              <a:rPr lang="en-US" sz="1800" b="1" kern="1200" dirty="0">
                <a:solidFill>
                  <a:schemeClr val="tx1"/>
                </a:solidFill>
                <a:latin typeface="Arial" panose="020B0604020202020204" pitchFamily="34" charset="0"/>
                <a:cs typeface="Arial" panose="020B0604020202020204" pitchFamily="34" charset="0"/>
              </a:rPr>
            </a:br>
            <a:r>
              <a:rPr lang="en-US" sz="1800" b="1" kern="1200" dirty="0">
                <a:solidFill>
                  <a:schemeClr val="tx1"/>
                </a:solidFill>
                <a:latin typeface="Arial" panose="020B0604020202020204" pitchFamily="34" charset="0"/>
                <a:cs typeface="Arial" panose="020B0604020202020204" pitchFamily="34" charset="0"/>
              </a:rPr>
              <a:t>e. Is always classified as related</a:t>
            </a:r>
            <a:br>
              <a:rPr lang="en-US" sz="1800" b="1" kern="1200" dirty="0">
                <a:solidFill>
                  <a:schemeClr val="accent1"/>
                </a:solidFill>
                <a:latin typeface="Arial" panose="020B0604020202020204" pitchFamily="34" charset="0"/>
                <a:cs typeface="Arial" panose="020B0604020202020204" pitchFamily="34" charset="0"/>
              </a:rPr>
            </a:br>
            <a:br>
              <a:rPr lang="en-US" sz="1800" b="1" kern="1200" dirty="0">
                <a:solidFill>
                  <a:schemeClr val="accent1"/>
                </a:solidFill>
                <a:latin typeface="Arial" panose="020B0604020202020204" pitchFamily="34" charset="0"/>
                <a:cs typeface="Arial" panose="020B0604020202020204" pitchFamily="34" charset="0"/>
              </a:rPr>
            </a:br>
            <a:endParaRPr lang="en-US" sz="1800" b="1" kern="1200" dirty="0">
              <a:solidFill>
                <a:schemeClr val="accent1"/>
              </a:solidFill>
              <a:latin typeface="Arial" panose="020B0604020202020204" pitchFamily="34" charset="0"/>
              <a:cs typeface="Arial" panose="020B0604020202020204" pitchFamily="34" charset="0"/>
            </a:endParaRPr>
          </a:p>
        </p:txBody>
      </p:sp>
      <p:sp>
        <p:nvSpPr>
          <p:cNvPr id="22" name="Isosceles Triangle 2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Graphic 6" descr="Warning">
            <a:extLst>
              <a:ext uri="{FF2B5EF4-FFF2-40B4-BE49-F238E27FC236}">
                <a16:creationId xmlns:a16="http://schemas.microsoft.com/office/drawing/2014/main" id="{2218F24D-97C6-483C-B6EE-DDBB6F587C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A532A643-0355-4C70-8585-5A89F57697DC}"/>
                  </a:ext>
                </a:extLst>
              </p14:cNvPr>
              <p14:cNvContentPartPr/>
              <p14:nvPr/>
            </p14:nvContentPartPr>
            <p14:xfrm>
              <a:off x="2796713" y="1895336"/>
              <a:ext cx="360" cy="360"/>
            </p14:xfrm>
          </p:contentPart>
        </mc:Choice>
        <mc:Fallback xmlns="">
          <p:pic>
            <p:nvPicPr>
              <p:cNvPr id="3" name="Ink 2">
                <a:extLst>
                  <a:ext uri="{FF2B5EF4-FFF2-40B4-BE49-F238E27FC236}">
                    <a16:creationId xmlns:a16="http://schemas.microsoft.com/office/drawing/2014/main" id="{A532A643-0355-4C70-8585-5A89F57697DC}"/>
                  </a:ext>
                </a:extLst>
              </p:cNvPr>
              <p:cNvPicPr/>
              <p:nvPr/>
            </p:nvPicPr>
            <p:blipFill>
              <a:blip r:embed="rId6"/>
              <a:stretch>
                <a:fillRect/>
              </a:stretch>
            </p:blipFill>
            <p:spPr>
              <a:xfrm>
                <a:off x="2787713" y="18863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35D1D9CA-6065-43A3-98F5-465B180CD0C9}"/>
                  </a:ext>
                </a:extLst>
              </p14:cNvPr>
              <p14:cNvContentPartPr/>
              <p14:nvPr/>
            </p14:nvContentPartPr>
            <p14:xfrm>
              <a:off x="4654296" y="2660401"/>
              <a:ext cx="4944600" cy="599760"/>
            </p14:xfrm>
          </p:contentPart>
        </mc:Choice>
        <mc:Fallback xmlns="">
          <p:pic>
            <p:nvPicPr>
              <p:cNvPr id="4" name="Ink 3">
                <a:extLst>
                  <a:ext uri="{FF2B5EF4-FFF2-40B4-BE49-F238E27FC236}">
                    <a16:creationId xmlns:a16="http://schemas.microsoft.com/office/drawing/2014/main" id="{35D1D9CA-6065-43A3-98F5-465B180CD0C9}"/>
                  </a:ext>
                </a:extLst>
              </p:cNvPr>
              <p:cNvPicPr/>
              <p:nvPr/>
            </p:nvPicPr>
            <p:blipFill>
              <a:blip r:embed="rId8"/>
              <a:stretch>
                <a:fillRect/>
              </a:stretch>
            </p:blipFill>
            <p:spPr>
              <a:xfrm>
                <a:off x="4645296" y="2651401"/>
                <a:ext cx="4962240" cy="617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34DE6F9B-73B1-4DE6-BA74-9D545C3E9D5D}"/>
                  </a:ext>
                </a:extLst>
              </p14:cNvPr>
              <p14:cNvContentPartPr/>
              <p14:nvPr/>
            </p14:nvContentPartPr>
            <p14:xfrm>
              <a:off x="7181525" y="5921200"/>
              <a:ext cx="360" cy="360"/>
            </p14:xfrm>
          </p:contentPart>
        </mc:Choice>
        <mc:Fallback xmlns="">
          <p:pic>
            <p:nvPicPr>
              <p:cNvPr id="5" name="Ink 4">
                <a:extLst>
                  <a:ext uri="{FF2B5EF4-FFF2-40B4-BE49-F238E27FC236}">
                    <a16:creationId xmlns:a16="http://schemas.microsoft.com/office/drawing/2014/main" id="{34DE6F9B-73B1-4DE6-BA74-9D545C3E9D5D}"/>
                  </a:ext>
                </a:extLst>
              </p:cNvPr>
              <p:cNvPicPr/>
              <p:nvPr/>
            </p:nvPicPr>
            <p:blipFill>
              <a:blip r:embed="rId6"/>
              <a:stretch>
                <a:fillRect/>
              </a:stretch>
            </p:blipFill>
            <p:spPr>
              <a:xfrm>
                <a:off x="7172885" y="5912200"/>
                <a:ext cx="18000" cy="18000"/>
              </a:xfrm>
              <a:prstGeom prst="rect">
                <a:avLst/>
              </a:prstGeom>
            </p:spPr>
          </p:pic>
        </mc:Fallback>
      </mc:AlternateContent>
    </p:spTree>
    <p:extLst>
      <p:ext uri="{BB962C8B-B14F-4D97-AF65-F5344CB8AC3E}">
        <p14:creationId xmlns:p14="http://schemas.microsoft.com/office/powerpoint/2010/main" val="2034334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D897-6B6B-4FAD-B5AA-BCE3CE3A7526}"/>
              </a:ext>
            </a:extLst>
          </p:cNvPr>
          <p:cNvSpPr>
            <a:spLocks noGrp="1"/>
          </p:cNvSpPr>
          <p:nvPr>
            <p:ph type="title"/>
          </p:nvPr>
        </p:nvSpPr>
        <p:spPr>
          <a:xfrm>
            <a:off x="677334" y="295836"/>
            <a:ext cx="8596668" cy="1380564"/>
          </a:xfrm>
        </p:spPr>
        <p:txBody>
          <a:bodyPr>
            <a:noAutofit/>
          </a:bodyPr>
          <a:lstStyle/>
          <a:p>
            <a:r>
              <a:rPr lang="en-US" b="1" dirty="0">
                <a:effectLst/>
                <a:latin typeface="Arial" panose="020B0604020202020204" pitchFamily="34" charset="0"/>
                <a:ea typeface="Calibri" panose="020F0502020204030204" pitchFamily="34" charset="0"/>
                <a:cs typeface="Arial" panose="020B0604020202020204" pitchFamily="34" charset="0"/>
              </a:rPr>
              <a:t>Does the research place subjects or others at a greater risk of harm</a:t>
            </a:r>
            <a:br>
              <a:rPr lang="en-US" b="1" dirty="0">
                <a:effectLst/>
                <a:latin typeface="Arial" panose="020B0604020202020204" pitchFamily="34" charset="0"/>
                <a:ea typeface="Calibri" panose="020F050202020403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CE04371-8B4E-473D-96F1-BDF6C48A12B9}"/>
              </a:ext>
            </a:extLst>
          </p:cNvPr>
          <p:cNvSpPr>
            <a:spLocks noGrp="1"/>
          </p:cNvSpPr>
          <p:nvPr>
            <p:ph idx="1"/>
          </p:nvPr>
        </p:nvSpPr>
        <p:spPr>
          <a:xfrm>
            <a:off x="677334" y="1676400"/>
            <a:ext cx="7762473" cy="4885764"/>
          </a:xfrm>
        </p:spPr>
        <p:txBody>
          <a:bodyPr>
            <a:noAutofit/>
          </a:bodyPr>
          <a:lstStyle/>
          <a:p>
            <a:pPr marL="0" marR="0" lvl="0" indent="0">
              <a:lnSpc>
                <a:spcPct val="107000"/>
              </a:lnSpc>
              <a:spcBef>
                <a:spcPts val="0"/>
              </a:spcBef>
              <a:spcAft>
                <a:spcPts val="1500"/>
              </a:spcAft>
              <a:buNone/>
              <a:tabLst>
                <a:tab pos="457200"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The first step is to determine whether the adverse event is serious:</a:t>
            </a:r>
            <a:endPar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results in death;</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life-threatening (places the subject at immediate risk of death from the event as it occurred);</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results in inpatient hospitalization or prolongation of existing hospitalization;</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results in a persistent or significant disability/incapacity;</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results in a congenital anomaly/birth defect; or</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1500"/>
              </a:spcAft>
              <a:buFont typeface="+mj-lt"/>
              <a:buAutoNum type="arabicPeriod"/>
              <a:tabLst>
                <a:tab pos="457200" algn="l"/>
              </a:tabLs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based upon appropriate medical judgment, may jeopardize the subject’s health and may require medical or surgical intervention to prevent one of the other outcomes listed in this definition (examples of such events include allergic bronchospasm requiring intensive treatment in the emergency room or at home, blood dyscrasias or convulsions that do not result in inpatient hospitalization, or the development of drug dependency or drug abuse).</a:t>
            </a:r>
            <a:endPar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726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D4B992-C17E-45C3-90AD-BF5E8CC7F308}"/>
              </a:ext>
            </a:extLst>
          </p:cNvPr>
          <p:cNvPicPr>
            <a:picLocks noChangeAspect="1"/>
          </p:cNvPicPr>
          <p:nvPr/>
        </p:nvPicPr>
        <p:blipFill>
          <a:blip r:embed="rId3"/>
          <a:stretch>
            <a:fillRect/>
          </a:stretch>
        </p:blipFill>
        <p:spPr>
          <a:xfrm>
            <a:off x="1093509" y="429558"/>
            <a:ext cx="8163614" cy="6428442"/>
          </a:xfrm>
          <a:prstGeom prst="rect">
            <a:avLst/>
          </a:prstGeom>
        </p:spPr>
      </p:pic>
    </p:spTree>
    <p:extLst>
      <p:ext uri="{BB962C8B-B14F-4D97-AF65-F5344CB8AC3E}">
        <p14:creationId xmlns:p14="http://schemas.microsoft.com/office/powerpoint/2010/main" val="3717898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D24E62-4CE4-4B40-8052-C4ACF7B63FD7}"/>
              </a:ext>
            </a:extLst>
          </p:cNvPr>
          <p:cNvSpPr>
            <a:spLocks noGrp="1"/>
          </p:cNvSpPr>
          <p:nvPr>
            <p:ph type="title"/>
          </p:nvPr>
        </p:nvSpPr>
        <p:spPr>
          <a:xfrm>
            <a:off x="1043949" y="1179151"/>
            <a:ext cx="3568515" cy="4463889"/>
          </a:xfrm>
        </p:spPr>
        <p:txBody>
          <a:bodyPr anchor="ctr">
            <a:normAutofit/>
          </a:bodyPr>
          <a:lstStyle/>
          <a:p>
            <a:r>
              <a:rPr lang="en-US" b="1" dirty="0">
                <a:latin typeface="Arial" panose="020B0604020202020204" pitchFamily="34" charset="0"/>
                <a:cs typeface="Arial" panose="020B0604020202020204" pitchFamily="34" charset="0"/>
              </a:rPr>
              <a:t>For an IND: Investigators are Required to Report</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F3A409-71F9-4A54-92D4-57605B2E94DF}"/>
              </a:ext>
            </a:extLst>
          </p:cNvPr>
          <p:cNvSpPr>
            <a:spLocks noGrp="1"/>
          </p:cNvSpPr>
          <p:nvPr>
            <p:ph idx="1"/>
          </p:nvPr>
        </p:nvSpPr>
        <p:spPr>
          <a:xfrm>
            <a:off x="4978918" y="1109145"/>
            <a:ext cx="6341016" cy="4603900"/>
          </a:xfrm>
        </p:spPr>
        <p:txBody>
          <a:bodyPr anchor="ctr">
            <a:normAutofit/>
          </a:bodyPr>
          <a:lstStyle/>
          <a:p>
            <a:pPr marL="0" marR="0" indent="0">
              <a:spcBef>
                <a:spcPts val="0"/>
              </a:spcBef>
              <a:spcAft>
                <a:spcPts val="800"/>
              </a:spcAft>
              <a:buNone/>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endParaRPr lang="en-US" b="1"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r>
              <a:rPr lang="en-US" b="1" dirty="0">
                <a:effectLst/>
                <a:latin typeface="Arial" panose="020B0604020202020204" pitchFamily="34" charset="0"/>
                <a:ea typeface="Calibri" panose="020F0502020204030204" pitchFamily="34" charset="0"/>
                <a:cs typeface="Arial" panose="020B0604020202020204" pitchFamily="34" charset="0"/>
              </a:rPr>
              <a:t>Adverse events according to IRB and sponsor policies. </a:t>
            </a:r>
          </a:p>
          <a:p>
            <a:pPr marL="0" marR="0">
              <a:spcBef>
                <a:spcPts val="0"/>
              </a:spcBef>
              <a:spcAft>
                <a:spcPts val="800"/>
              </a:spcAft>
            </a:pPr>
            <a:endParaRPr lang="en-US" b="1" dirty="0">
              <a:effectLst/>
              <a:latin typeface="Arial" panose="020B0604020202020204" pitchFamily="34" charset="0"/>
              <a:ea typeface="Calibri" panose="020F050202020403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34556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D24E62-4CE4-4B40-8052-C4ACF7B63FD7}"/>
              </a:ext>
            </a:extLst>
          </p:cNvPr>
          <p:cNvSpPr>
            <a:spLocks noGrp="1"/>
          </p:cNvSpPr>
          <p:nvPr>
            <p:ph type="title"/>
          </p:nvPr>
        </p:nvSpPr>
        <p:spPr>
          <a:xfrm>
            <a:off x="1043949" y="1179151"/>
            <a:ext cx="3568515" cy="4463889"/>
          </a:xfrm>
        </p:spPr>
        <p:txBody>
          <a:bodyPr anchor="ctr">
            <a:normAutofit/>
          </a:bodyPr>
          <a:lstStyle/>
          <a:p>
            <a:r>
              <a:rPr lang="en-US" b="1" dirty="0">
                <a:latin typeface="Arial" panose="020B0604020202020204" pitchFamily="34" charset="0"/>
                <a:cs typeface="Arial" panose="020B0604020202020204" pitchFamily="34" charset="0"/>
              </a:rPr>
              <a:t>For an IND:</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Sponsors are Required to Report</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F3A409-71F9-4A54-92D4-57605B2E94DF}"/>
              </a:ext>
            </a:extLst>
          </p:cNvPr>
          <p:cNvSpPr>
            <a:spLocks noGrp="1"/>
          </p:cNvSpPr>
          <p:nvPr>
            <p:ph idx="1"/>
          </p:nvPr>
        </p:nvSpPr>
        <p:spPr>
          <a:xfrm>
            <a:off x="4839897" y="501982"/>
            <a:ext cx="6341016" cy="6276513"/>
          </a:xfrm>
        </p:spPr>
        <p:txBody>
          <a:bodyPr anchor="ctr">
            <a:noAutofit/>
          </a:bodyPr>
          <a:lstStyle/>
          <a:p>
            <a:pPr marL="0" marR="0" indent="0">
              <a:lnSpc>
                <a:spcPct val="107000"/>
              </a:lnSpc>
              <a:spcBef>
                <a:spcPts val="0"/>
              </a:spcBef>
              <a:spcAft>
                <a:spcPts val="800"/>
              </a:spcAft>
              <a:buNone/>
            </a:pPr>
            <a:endParaRPr lang="en-US" sz="1400" b="1"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400" b="1"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400" b="1" dirty="0">
                <a:effectLst/>
                <a:latin typeface="Arial" panose="020B0604020202020204" pitchFamily="34" charset="0"/>
                <a:ea typeface="Calibri" panose="020F0502020204030204" pitchFamily="34" charset="0"/>
                <a:cs typeface="Arial" panose="020B0604020202020204" pitchFamily="34" charset="0"/>
              </a:rPr>
              <a:t>The sponsor must submit each IND safety report in a narrative format or on FDA Form 3500A or in an electronic format that FDA can process, review, and archive. </a:t>
            </a:r>
          </a:p>
          <a:p>
            <a:pPr marL="0" indent="0">
              <a:lnSpc>
                <a:spcPct val="107000"/>
              </a:lnSpc>
              <a:spcBef>
                <a:spcPts val="0"/>
              </a:spcBef>
              <a:spcAft>
                <a:spcPts val="800"/>
              </a:spcAft>
              <a:buNone/>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800"/>
              </a:spcAft>
              <a:buNone/>
            </a:pPr>
            <a:r>
              <a:rPr lang="en-US" sz="1400" b="1" dirty="0">
                <a:effectLst/>
                <a:latin typeface="Arial" panose="020B0604020202020204" pitchFamily="34" charset="0"/>
                <a:ea typeface="Calibri" panose="020F0502020204030204" pitchFamily="34" charset="0"/>
                <a:cs typeface="Arial" panose="020B0604020202020204" pitchFamily="34" charset="0"/>
              </a:rPr>
              <a:t>If the IND is not in an electronic format, other means of rapid communication (e.g., telephone, fax, email) may be used. </a:t>
            </a:r>
          </a:p>
          <a:p>
            <a:pPr marL="0" marR="0" indent="0">
              <a:lnSpc>
                <a:spcPct val="107000"/>
              </a:lnSpc>
              <a:spcBef>
                <a:spcPts val="0"/>
              </a:spcBef>
              <a:spcAft>
                <a:spcPts val="800"/>
              </a:spcAft>
              <a:buNone/>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400" b="1" dirty="0">
                <a:effectLst/>
                <a:latin typeface="Arial" panose="020B0604020202020204" pitchFamily="34" charset="0"/>
                <a:ea typeface="Calibri" panose="020F0502020204030204" pitchFamily="34" charset="0"/>
                <a:cs typeface="Arial" panose="020B0604020202020204" pitchFamily="34" charset="0"/>
              </a:rPr>
              <a:t>Initial reporting: </a:t>
            </a:r>
          </a:p>
          <a:p>
            <a:pPr marR="0">
              <a:lnSpc>
                <a:spcPct val="107000"/>
              </a:lnSpc>
              <a:spcBef>
                <a:spcPts val="0"/>
              </a:spcBef>
              <a:spcAft>
                <a:spcPts val="800"/>
              </a:spcAft>
              <a:buFont typeface="Wingdings" panose="05000000000000000000" pitchFamily="2" charset="2"/>
              <a:buChar char="q"/>
            </a:pPr>
            <a:r>
              <a:rPr lang="en-US" sz="1400" b="1" dirty="0">
                <a:solidFill>
                  <a:srgbClr val="333333"/>
                </a:solidFill>
                <a:effectLst/>
                <a:latin typeface="Arial" panose="020B0604020202020204" pitchFamily="34" charset="0"/>
                <a:cs typeface="Arial" panose="020B0604020202020204" pitchFamily="34" charset="0"/>
              </a:rPr>
              <a:t>Unexpected serious suspected adverse reactions must be reported to FDA as soon as possible but no later than within 15 calendar days following the sponsor’s initial receipt of the information.</a:t>
            </a:r>
          </a:p>
          <a:p>
            <a:pPr marR="0">
              <a:lnSpc>
                <a:spcPct val="107000"/>
              </a:lnSpc>
              <a:spcBef>
                <a:spcPts val="0"/>
              </a:spcBef>
              <a:spcAft>
                <a:spcPts val="800"/>
              </a:spcAft>
              <a:buFont typeface="Wingdings" panose="05000000000000000000" pitchFamily="2" charset="2"/>
              <a:buChar char="q"/>
            </a:pPr>
            <a:r>
              <a:rPr lang="en-US" sz="1400" b="1" dirty="0">
                <a:solidFill>
                  <a:srgbClr val="333333"/>
                </a:solidFill>
                <a:effectLst/>
                <a:latin typeface="Arial" panose="020B0604020202020204" pitchFamily="34" charset="0"/>
                <a:cs typeface="Arial" panose="020B0604020202020204" pitchFamily="34" charset="0"/>
              </a:rPr>
              <a:t>Unexpected fatal or life-threatening suspected adverse reactions must be reported to FDA as soon as possible but no later than 7 calendar days following the sponsor’s initial receipt of the information.</a:t>
            </a:r>
          </a:p>
          <a:p>
            <a:pPr marL="0" indent="0">
              <a:lnSpc>
                <a:spcPct val="107000"/>
              </a:lnSpc>
              <a:spcBef>
                <a:spcPts val="0"/>
              </a:spcBef>
              <a:spcAft>
                <a:spcPts val="800"/>
              </a:spcAft>
              <a:buNone/>
            </a:pPr>
            <a:endParaRPr lang="en-US" sz="1400" b="1" dirty="0">
              <a:solidFill>
                <a:srgbClr val="333333"/>
              </a:solidFill>
              <a:effectLst/>
              <a:latin typeface="Arial" panose="020B0604020202020204" pitchFamily="34" charset="0"/>
              <a:cs typeface="Arial" panose="020B0604020202020204" pitchFamily="34" charset="0"/>
            </a:endParaRPr>
          </a:p>
          <a:p>
            <a:pPr marL="0" indent="0">
              <a:lnSpc>
                <a:spcPct val="107000"/>
              </a:lnSpc>
              <a:spcBef>
                <a:spcPts val="0"/>
              </a:spcBef>
              <a:spcAft>
                <a:spcPts val="800"/>
              </a:spcAft>
              <a:buNone/>
            </a:pPr>
            <a:r>
              <a:rPr lang="en-US" sz="1400" b="1" dirty="0">
                <a:solidFill>
                  <a:srgbClr val="333333"/>
                </a:solidFill>
                <a:effectLst/>
                <a:latin typeface="Arial" panose="020B0604020202020204" pitchFamily="34" charset="0"/>
                <a:cs typeface="Arial" panose="020B0604020202020204" pitchFamily="34" charset="0"/>
              </a:rPr>
              <a:t>Follow-up reporting: </a:t>
            </a:r>
          </a:p>
          <a:p>
            <a:pPr>
              <a:lnSpc>
                <a:spcPct val="107000"/>
              </a:lnSpc>
              <a:spcBef>
                <a:spcPts val="0"/>
              </a:spcBef>
              <a:spcAft>
                <a:spcPts val="800"/>
              </a:spcAft>
              <a:buFont typeface="Wingdings" panose="05000000000000000000" pitchFamily="2" charset="2"/>
              <a:buChar char="q"/>
            </a:pPr>
            <a:r>
              <a:rPr lang="en-US" sz="1400" b="1" dirty="0">
                <a:solidFill>
                  <a:srgbClr val="333333"/>
                </a:solidFill>
                <a:effectLst/>
                <a:latin typeface="Arial" panose="020B0604020202020204" pitchFamily="34" charset="0"/>
                <a:cs typeface="Arial" panose="020B0604020202020204" pitchFamily="34" charset="0"/>
              </a:rPr>
              <a:t>As soon as the information is available but no later than 15 calendar days after the sponsor receives the information.</a:t>
            </a:r>
          </a:p>
          <a:p>
            <a:pPr marL="0" marR="0" indent="0">
              <a:lnSpc>
                <a:spcPct val="107000"/>
              </a:lnSpc>
              <a:spcBef>
                <a:spcPts val="0"/>
              </a:spcBef>
              <a:spcAft>
                <a:spcPts val="800"/>
              </a:spcAft>
              <a:buNone/>
            </a:pPr>
            <a:endParaRPr lang="en-US" sz="1400" b="1"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endParaRPr lang="en-US" sz="1400" b="1"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800"/>
              </a:spcAft>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69327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24E62-4CE4-4B40-8052-C4ACF7B63FD7}"/>
              </a:ext>
            </a:extLst>
          </p:cNvPr>
          <p:cNvSpPr>
            <a:spLocks noGrp="1"/>
          </p:cNvSpPr>
          <p:nvPr>
            <p:ph type="title"/>
          </p:nvPr>
        </p:nvSpPr>
        <p:spPr>
          <a:xfrm>
            <a:off x="1043949" y="1179151"/>
            <a:ext cx="3568515" cy="4463889"/>
          </a:xfrm>
        </p:spPr>
        <p:txBody>
          <a:bodyPr anchor="ctr">
            <a:normAutofit/>
          </a:bodyPr>
          <a:lstStyle/>
          <a:p>
            <a:r>
              <a:rPr lang="en-US" b="1" dirty="0">
                <a:latin typeface="Arial" panose="020B0604020202020204" pitchFamily="34" charset="0"/>
                <a:cs typeface="Arial" panose="020B0604020202020204" pitchFamily="34" charset="0"/>
              </a:rPr>
              <a:t>For an IDE: Investigators are Required to Report</a:t>
            </a:r>
          </a:p>
        </p:txBody>
      </p:sp>
      <p:sp>
        <p:nvSpPr>
          <p:cNvPr id="3" name="Content Placeholder 2">
            <a:extLst>
              <a:ext uri="{FF2B5EF4-FFF2-40B4-BE49-F238E27FC236}">
                <a16:creationId xmlns:a16="http://schemas.microsoft.com/office/drawing/2014/main" id="{50F3A409-71F9-4A54-92D4-57605B2E94DF}"/>
              </a:ext>
            </a:extLst>
          </p:cNvPr>
          <p:cNvSpPr>
            <a:spLocks noGrp="1"/>
          </p:cNvSpPr>
          <p:nvPr>
            <p:ph idx="1"/>
          </p:nvPr>
        </p:nvSpPr>
        <p:spPr>
          <a:xfrm>
            <a:off x="4978918" y="1109145"/>
            <a:ext cx="4253859" cy="4603900"/>
          </a:xfrm>
        </p:spPr>
        <p:txBody>
          <a:bodyPr anchor="ctr">
            <a:normAutofit/>
          </a:bodyPr>
          <a:lstStyle/>
          <a:p>
            <a:pPr marL="0" marR="0" indent="0">
              <a:spcBef>
                <a:spcPts val="0"/>
              </a:spcBef>
              <a:spcAft>
                <a:spcPts val="800"/>
              </a:spcAft>
              <a:buNone/>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endParaRPr lang="en-US" b="1"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b="1" dirty="0">
                <a:solidFill>
                  <a:srgbClr val="333333"/>
                </a:solidFill>
                <a:effectLst/>
                <a:latin typeface="Arial" panose="020B0604020202020204" pitchFamily="34" charset="0"/>
                <a:ea typeface="Calibri" panose="020F0502020204030204" pitchFamily="34" charset="0"/>
                <a:cs typeface="Arial" panose="020B0604020202020204" pitchFamily="34" charset="0"/>
              </a:rPr>
              <a:t>The investigator must submit to the sponsor and the reviewing IRB a report of any unanticipated adverse device effect as soon as possible but no later than 10 working days after the investigator first learns of the effect.</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800"/>
              </a:spcAft>
            </a:pPr>
            <a:endParaRPr lang="en-US" b="1" dirty="0">
              <a:effectLst/>
              <a:latin typeface="Arial" panose="020B0604020202020204" pitchFamily="34" charset="0"/>
              <a:ea typeface="Calibri" panose="020F050202020403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346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24E62-4CE4-4B40-8052-C4ACF7B63FD7}"/>
              </a:ext>
            </a:extLst>
          </p:cNvPr>
          <p:cNvSpPr>
            <a:spLocks noGrp="1"/>
          </p:cNvSpPr>
          <p:nvPr>
            <p:ph type="title"/>
          </p:nvPr>
        </p:nvSpPr>
        <p:spPr>
          <a:xfrm>
            <a:off x="1043949" y="1179151"/>
            <a:ext cx="3568515" cy="4463889"/>
          </a:xfrm>
        </p:spPr>
        <p:txBody>
          <a:bodyPr anchor="ctr">
            <a:normAutofit/>
          </a:bodyPr>
          <a:lstStyle/>
          <a:p>
            <a:r>
              <a:rPr lang="en-US" b="1" dirty="0">
                <a:latin typeface="Arial" panose="020B0604020202020204" pitchFamily="34" charset="0"/>
                <a:cs typeface="Arial" panose="020B0604020202020204" pitchFamily="34" charset="0"/>
              </a:rPr>
              <a:t>For an IDE:</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Sponsors are Required to Report</a:t>
            </a:r>
          </a:p>
        </p:txBody>
      </p:sp>
      <p:sp>
        <p:nvSpPr>
          <p:cNvPr id="3" name="Content Placeholder 2">
            <a:extLst>
              <a:ext uri="{FF2B5EF4-FFF2-40B4-BE49-F238E27FC236}">
                <a16:creationId xmlns:a16="http://schemas.microsoft.com/office/drawing/2014/main" id="{50F3A409-71F9-4A54-92D4-57605B2E94DF}"/>
              </a:ext>
            </a:extLst>
          </p:cNvPr>
          <p:cNvSpPr>
            <a:spLocks noGrp="1"/>
          </p:cNvSpPr>
          <p:nvPr>
            <p:ph idx="1"/>
          </p:nvPr>
        </p:nvSpPr>
        <p:spPr>
          <a:xfrm>
            <a:off x="4978918" y="674702"/>
            <a:ext cx="4653354" cy="6276513"/>
          </a:xfrm>
        </p:spPr>
        <p:txBody>
          <a:bodyPr anchor="ctr">
            <a:normAutofit/>
          </a:bodyPr>
          <a:lstStyle/>
          <a:p>
            <a:pPr marL="0" marR="0" indent="0">
              <a:lnSpc>
                <a:spcPct val="107000"/>
              </a:lnSpc>
              <a:spcBef>
                <a:spcPts val="0"/>
              </a:spcBef>
              <a:spcAft>
                <a:spcPts val="800"/>
              </a:spcAft>
              <a:buNone/>
            </a:pPr>
            <a:endParaRPr lang="en-US" b="1"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b="1"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800"/>
              </a:spcAft>
              <a:buNone/>
            </a:pPr>
            <a:r>
              <a:rPr lang="en-US" b="1" dirty="0">
                <a:solidFill>
                  <a:srgbClr val="333333"/>
                </a:solidFill>
                <a:effectLst/>
                <a:latin typeface="Arial" panose="020B0604020202020204" pitchFamily="34" charset="0"/>
                <a:ea typeface="Calibri" panose="020F0502020204030204" pitchFamily="34" charset="0"/>
                <a:cs typeface="Arial" panose="020B0604020202020204" pitchFamily="34" charset="0"/>
              </a:rPr>
              <a:t>The sponsor must report the results of an evaluation of an unanticipated adverse device effect to FDA and all reviewing IRBs and investigators within 10 working days after the sponsor first receives notice of the adverse effect.</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b="1"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endParaRPr lang="en-US" b="1"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800"/>
              </a:spcAft>
            </a:pPr>
            <a:endParaRPr lang="en-US" b="1" dirty="0">
              <a:effectLst/>
              <a:latin typeface="Arial" panose="020B0604020202020204" pitchFamily="34" charset="0"/>
              <a:ea typeface="Calibri" panose="020F050202020403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278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using microscope">
            <a:extLst>
              <a:ext uri="{FF2B5EF4-FFF2-40B4-BE49-F238E27FC236}">
                <a16:creationId xmlns:a16="http://schemas.microsoft.com/office/drawing/2014/main" id="{22A03D00-3792-4109-99B4-9465F8D3CC10}"/>
              </a:ext>
            </a:extLst>
          </p:cNvPr>
          <p:cNvPicPr>
            <a:picLocks noChangeAspect="1"/>
          </p:cNvPicPr>
          <p:nvPr/>
        </p:nvPicPr>
        <p:blipFill rotWithShape="1">
          <a:blip r:embed="rId3"/>
          <a:srcRect l="13172" r="30225"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A6F4AE4-9879-4EC7-9D13-05419B0BC323}"/>
              </a:ext>
            </a:extLst>
          </p:cNvPr>
          <p:cNvSpPr>
            <a:spLocks noGrp="1"/>
          </p:cNvSpPr>
          <p:nvPr>
            <p:ph type="title"/>
          </p:nvPr>
        </p:nvSpPr>
        <p:spPr>
          <a:xfrm>
            <a:off x="677333" y="1320800"/>
            <a:ext cx="3851123" cy="609600"/>
          </a:xfrm>
        </p:spPr>
        <p:txBody>
          <a:bodyPr>
            <a:noAutofit/>
          </a:bodyPr>
          <a:lstStyle/>
          <a:p>
            <a:r>
              <a:rPr lang="en-US" b="1" dirty="0">
                <a:latin typeface="Arial" panose="020B0604020202020204" pitchFamily="34" charset="0"/>
                <a:cs typeface="Arial" panose="020B0604020202020204" pitchFamily="34" charset="0"/>
              </a:rPr>
              <a:t>MedWatch</a:t>
            </a:r>
          </a:p>
        </p:txBody>
      </p:sp>
      <p:sp>
        <p:nvSpPr>
          <p:cNvPr id="3" name="Content Placeholder 2">
            <a:extLst>
              <a:ext uri="{FF2B5EF4-FFF2-40B4-BE49-F238E27FC236}">
                <a16:creationId xmlns:a16="http://schemas.microsoft.com/office/drawing/2014/main" id="{621EE093-9D98-46BE-9040-AC4C9495F1B0}"/>
              </a:ext>
            </a:extLst>
          </p:cNvPr>
          <p:cNvSpPr>
            <a:spLocks noGrp="1"/>
          </p:cNvSpPr>
          <p:nvPr>
            <p:ph idx="1"/>
          </p:nvPr>
        </p:nvSpPr>
        <p:spPr>
          <a:xfrm>
            <a:off x="677333" y="2517933"/>
            <a:ext cx="3851122" cy="3176587"/>
          </a:xfrm>
        </p:spPr>
        <p:txBody>
          <a:bodyPr>
            <a:normAutofit/>
          </a:bodyPr>
          <a:lstStyle/>
          <a:p>
            <a:pPr marL="0" indent="0">
              <a:buNone/>
            </a:pPr>
            <a:r>
              <a:rPr lang="en-US" b="1" dirty="0">
                <a:effectLst/>
                <a:latin typeface="Arial" panose="020B0604020202020204" pitchFamily="34" charset="0"/>
                <a:ea typeface="Calibri" panose="020F0502020204030204" pitchFamily="34" charset="0"/>
                <a:cs typeface="Arial" panose="020B0604020202020204" pitchFamily="34" charset="0"/>
              </a:rPr>
              <a:t>MedWatch</a:t>
            </a:r>
            <a:r>
              <a:rPr lang="en-US" b="1" dirty="0">
                <a:latin typeface="Arial" panose="020B0604020202020204" pitchFamily="34" charset="0"/>
                <a:ea typeface="Calibri" panose="020F0502020204030204" pitchFamily="34" charset="0"/>
                <a:cs typeface="Arial" panose="020B0604020202020204" pitchFamily="34" charset="0"/>
              </a:rPr>
              <a:t> is </a:t>
            </a:r>
            <a:r>
              <a:rPr lang="en-US" b="1" dirty="0">
                <a:effectLst/>
                <a:latin typeface="Arial" panose="020B0604020202020204" pitchFamily="34" charset="0"/>
                <a:ea typeface="Calibri" panose="020F0502020204030204" pitchFamily="34" charset="0"/>
                <a:cs typeface="Arial" panose="020B0604020202020204" pitchFamily="34" charset="0"/>
              </a:rPr>
              <a:t>the FDA’s medical product safety reporting program for health professionals, patients and consumers.</a:t>
            </a:r>
          </a:p>
          <a:p>
            <a:endParaRPr lang="en-US" b="1"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6572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2DBA0-6FF0-4BF0-BE41-07D5BC98561E}"/>
              </a:ext>
            </a:extLst>
          </p:cNvPr>
          <p:cNvSpPr>
            <a:spLocks noGrp="1"/>
          </p:cNvSpPr>
          <p:nvPr>
            <p:ph type="title"/>
          </p:nvPr>
        </p:nvSpPr>
        <p:spPr>
          <a:xfrm>
            <a:off x="1286933" y="609600"/>
            <a:ext cx="10197494" cy="1099457"/>
          </a:xfrm>
        </p:spPr>
        <p:txBody>
          <a:bodyPr>
            <a:noAutofit/>
          </a:bodyPr>
          <a:lstStyle/>
          <a:p>
            <a:pPr>
              <a:lnSpc>
                <a:spcPct val="90000"/>
              </a:lnSpc>
            </a:pPr>
            <a:r>
              <a:rPr lang="en-US" sz="3200" b="1" dirty="0">
                <a:solidFill>
                  <a:schemeClr val="tx1"/>
                </a:solidFill>
                <a:effectLst/>
                <a:latin typeface="Arial" panose="020B0604020202020204" pitchFamily="34" charset="0"/>
                <a:cs typeface="Arial" panose="020B0604020202020204" pitchFamily="34" charset="0"/>
              </a:rPr>
              <a:t>Examples of corrective actions or substantive changes that might need to be considered in response to an unanticipated problem include: </a:t>
            </a:r>
            <a:endParaRPr lang="en-US" sz="3200" b="1" dirty="0">
              <a:solidFill>
                <a:schemeClr val="tx1"/>
              </a:solidFill>
              <a:latin typeface="Arial" panose="020B0604020202020204" pitchFamily="34" charset="0"/>
              <a:cs typeface="Arial" panose="020B0604020202020204" pitchFamily="34" charset="0"/>
            </a:endParaRPr>
          </a:p>
        </p:txBody>
      </p:sp>
      <p:sp>
        <p:nvSpPr>
          <p:cNvPr id="45" name="Isosceles Triangle 4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Isosceles Triangle 4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39" name="Content Placeholder 2">
            <a:extLst>
              <a:ext uri="{FF2B5EF4-FFF2-40B4-BE49-F238E27FC236}">
                <a16:creationId xmlns:a16="http://schemas.microsoft.com/office/drawing/2014/main" id="{E1760288-6476-4BFD-BA7C-29FEBEF2AE52}"/>
              </a:ext>
            </a:extLst>
          </p:cNvPr>
          <p:cNvGraphicFramePr>
            <a:graphicFrameLocks noGrp="1"/>
          </p:cNvGraphicFramePr>
          <p:nvPr>
            <p:ph idx="1"/>
            <p:extLst>
              <p:ext uri="{D42A27DB-BD31-4B8C-83A1-F6EECF244321}">
                <p14:modId xmlns:p14="http://schemas.microsoft.com/office/powerpoint/2010/main" val="2798202179"/>
              </p:ext>
            </p:extLst>
          </p:nvPr>
        </p:nvGraphicFramePr>
        <p:xfrm>
          <a:off x="707573" y="1709057"/>
          <a:ext cx="11035694" cy="4960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5404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4AE4-9879-4EC7-9D13-05419B0BC323}"/>
              </a:ext>
            </a:extLst>
          </p:cNvPr>
          <p:cNvSpPr>
            <a:spLocks noGrp="1"/>
          </p:cNvSpPr>
          <p:nvPr>
            <p:ph type="title"/>
          </p:nvPr>
        </p:nvSpPr>
        <p:spPr>
          <a:xfrm>
            <a:off x="677334" y="254000"/>
            <a:ext cx="8596668" cy="1906589"/>
          </a:xfrm>
        </p:spPr>
        <p:txBody>
          <a:bodyPr>
            <a:noAutofit/>
          </a:bodyPr>
          <a:lstStyle/>
          <a:p>
            <a:r>
              <a:rPr lang="en-US" sz="2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MedWatch receives reports from the public and when appropriate, publishes safety alerts for FDA-regulated products such as:</a:t>
            </a:r>
            <a:br>
              <a:rPr lang="en-US" sz="2800" b="1" dirty="0">
                <a:effectLst/>
                <a:latin typeface="Arial" panose="020B0604020202020204" pitchFamily="34" charset="0"/>
                <a:ea typeface="Calibri" panose="020F0502020204030204" pitchFamily="34" charset="0"/>
                <a:cs typeface="Arial" panose="020B0604020202020204" pitchFamily="34" charset="0"/>
              </a:rPr>
            </a:br>
            <a:endParaRPr lang="en-US" sz="2800" b="1" dirty="0">
              <a:solidFill>
                <a:schemeClr val="tx1"/>
              </a:solidFill>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DBBC47B1-FF72-4CF8-8FB3-1B6055C14DE6}"/>
              </a:ext>
            </a:extLst>
          </p:cNvPr>
          <p:cNvGraphicFramePr>
            <a:graphicFrameLocks noGrp="1"/>
          </p:cNvGraphicFramePr>
          <p:nvPr>
            <p:ph idx="1"/>
            <p:extLst>
              <p:ext uri="{D42A27DB-BD31-4B8C-83A1-F6EECF244321}">
                <p14:modId xmlns:p14="http://schemas.microsoft.com/office/powerpoint/2010/main" val="2980156343"/>
              </p:ext>
            </p:extLst>
          </p:nvPr>
        </p:nvGraphicFramePr>
        <p:xfrm>
          <a:off x="677334" y="2001520"/>
          <a:ext cx="9807786" cy="4039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032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01D6D-370A-435F-93BE-7DE27E1D0561}"/>
              </a:ext>
            </a:extLst>
          </p:cNvPr>
          <p:cNvSpPr>
            <a:spLocks noGrp="1"/>
          </p:cNvSpPr>
          <p:nvPr>
            <p:ph type="title"/>
          </p:nvPr>
        </p:nvSpPr>
        <p:spPr>
          <a:xfrm>
            <a:off x="677334" y="609600"/>
            <a:ext cx="8596668" cy="1320800"/>
          </a:xfrm>
        </p:spPr>
        <p:txBody>
          <a:bodyPr anchor="t">
            <a:noAutofit/>
          </a:bodyPr>
          <a:lstStyle/>
          <a:p>
            <a:pPr>
              <a:lnSpc>
                <a:spcPct val="90000"/>
              </a:lnSpc>
            </a:pPr>
            <a:r>
              <a:rPr lang="en-US" b="1">
                <a:effectLst/>
                <a:latin typeface="Arial" panose="020B0604020202020204" pitchFamily="34" charset="0"/>
                <a:ea typeface="Calibri" panose="020F0502020204030204" pitchFamily="34" charset="0"/>
                <a:cs typeface="Arial" panose="020B0604020202020204" pitchFamily="34" charset="0"/>
              </a:rPr>
              <a:t>What form is used for MedWatch reporting?</a:t>
            </a:r>
            <a:br>
              <a:rPr lang="en-US" b="1">
                <a:effectLst/>
                <a:latin typeface="Arial" panose="020B0604020202020204" pitchFamily="34" charset="0"/>
                <a:ea typeface="Calibri" panose="020F0502020204030204" pitchFamily="34" charset="0"/>
                <a:cs typeface="Arial" panose="020B0604020202020204" pitchFamily="34" charset="0"/>
              </a:rPr>
            </a:br>
            <a:endParaRPr lang="en-US" b="1">
              <a:latin typeface="Arial" panose="020B0604020202020204" pitchFamily="34" charset="0"/>
              <a:cs typeface="Arial" panose="020B0604020202020204" pitchFamily="34" charset="0"/>
            </a:endParaRPr>
          </a:p>
        </p:txBody>
      </p:sp>
      <p:pic>
        <p:nvPicPr>
          <p:cNvPr id="7" name="Graphic 6" descr="Download">
            <a:extLst>
              <a:ext uri="{FF2B5EF4-FFF2-40B4-BE49-F238E27FC236}">
                <a16:creationId xmlns:a16="http://schemas.microsoft.com/office/drawing/2014/main" id="{CEC631E7-DFED-4B72-80B5-043A592FA3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474" y="2159331"/>
            <a:ext cx="2915973" cy="2915973"/>
          </a:xfrm>
          <a:prstGeom prst="rect">
            <a:avLst/>
          </a:prstGeom>
        </p:spPr>
      </p:pic>
      <p:sp>
        <p:nvSpPr>
          <p:cNvPr id="3" name="Content Placeholder 2">
            <a:extLst>
              <a:ext uri="{FF2B5EF4-FFF2-40B4-BE49-F238E27FC236}">
                <a16:creationId xmlns:a16="http://schemas.microsoft.com/office/drawing/2014/main" id="{5CA2BEAF-2A17-4E0B-95CB-64EAD07B4A8D}"/>
              </a:ext>
            </a:extLst>
          </p:cNvPr>
          <p:cNvSpPr>
            <a:spLocks noGrp="1"/>
          </p:cNvSpPr>
          <p:nvPr>
            <p:ph idx="1"/>
          </p:nvPr>
        </p:nvSpPr>
        <p:spPr>
          <a:xfrm>
            <a:off x="4063160" y="2160589"/>
            <a:ext cx="5207839" cy="3880773"/>
          </a:xfrm>
        </p:spPr>
        <p:txBody>
          <a:bodyPr>
            <a:noAutofit/>
          </a:bodyPr>
          <a:lstStyle/>
          <a:p>
            <a:pPr marL="0" marR="0">
              <a:lnSpc>
                <a:spcPct val="90000"/>
              </a:lnSpc>
              <a:spcBef>
                <a:spcPts val="0"/>
              </a:spcBef>
              <a:spcAft>
                <a:spcPts val="800"/>
              </a:spcAft>
            </a:pPr>
            <a:r>
              <a:rPr lang="en-US" b="1" dirty="0">
                <a:effectLst/>
                <a:latin typeface="Arial" panose="020B0604020202020204" pitchFamily="34" charset="0"/>
                <a:ea typeface="Calibri" panose="020F0502020204030204" pitchFamily="34" charset="0"/>
                <a:cs typeface="Arial" panose="020B0604020202020204" pitchFamily="34" charset="0"/>
              </a:rPr>
              <a:t>Voluntary? </a:t>
            </a:r>
          </a:p>
          <a:p>
            <a:pPr marL="0" marR="0" indent="0">
              <a:lnSpc>
                <a:spcPct val="90000"/>
              </a:lnSpc>
              <a:spcBef>
                <a:spcPts val="0"/>
              </a:spcBef>
              <a:spcAft>
                <a:spcPts val="800"/>
              </a:spcAft>
              <a:buNone/>
            </a:pPr>
            <a:r>
              <a:rPr lang="en-US" b="1" dirty="0">
                <a:effectLst/>
                <a:latin typeface="Arial" panose="020B0604020202020204" pitchFamily="34" charset="0"/>
                <a:ea typeface="Calibri" panose="020F0502020204030204" pitchFamily="34" charset="0"/>
                <a:cs typeface="Arial" panose="020B0604020202020204" pitchFamily="34" charset="0"/>
              </a:rPr>
              <a:t>Reporting can be done through </a:t>
            </a:r>
            <a:r>
              <a:rPr lang="en-US" b="1" dirty="0">
                <a:latin typeface="Arial" panose="020B0604020202020204" pitchFamily="34" charset="0"/>
                <a:ea typeface="Calibri" panose="020F0502020204030204" pitchFamily="34" charset="0"/>
                <a:cs typeface="Arial" panose="020B0604020202020204" pitchFamily="34" charset="0"/>
              </a:rPr>
              <a:t>the </a:t>
            </a:r>
            <a:r>
              <a:rPr lang="en-US" b="1" dirty="0">
                <a:effectLst/>
                <a:latin typeface="Arial" panose="020B0604020202020204" pitchFamily="34" charset="0"/>
                <a:ea typeface="Calibri" panose="020F0502020204030204" pitchFamily="34" charset="0"/>
                <a:cs typeface="Arial" panose="020B0604020202020204" pitchFamily="34" charset="0"/>
              </a:rPr>
              <a:t>online reporting portal or by downloading, completing and then submitting FDA Form 3500 (health professional) or 3500B (consumer/patient) to </a:t>
            </a:r>
            <a:r>
              <a:rPr lang="en-US" b="1" dirty="0" err="1">
                <a:effectLst/>
                <a:latin typeface="Arial" panose="020B0604020202020204" pitchFamily="34" charset="0"/>
                <a:ea typeface="Calibri" panose="020F0502020204030204" pitchFamily="34" charset="0"/>
                <a:cs typeface="Arial" panose="020B0604020202020204" pitchFamily="34" charset="0"/>
              </a:rPr>
              <a:t>MedWatch:The</a:t>
            </a:r>
            <a:r>
              <a:rPr lang="en-US" b="1" dirty="0">
                <a:effectLst/>
                <a:latin typeface="Arial" panose="020B0604020202020204" pitchFamily="34" charset="0"/>
                <a:ea typeface="Calibri" panose="020F0502020204030204" pitchFamily="34" charset="0"/>
                <a:cs typeface="Arial" panose="020B0604020202020204" pitchFamily="34" charset="0"/>
              </a:rPr>
              <a:t> FDA Safety Information and Adverse Event Reporting Program.</a:t>
            </a:r>
            <a:endParaRPr lang="en-US" b="1" dirty="0">
              <a:latin typeface="Arial" panose="020B0604020202020204" pitchFamily="34" charset="0"/>
              <a:ea typeface="Calibri" panose="020F0502020204030204" pitchFamily="34" charset="0"/>
              <a:cs typeface="Arial" panose="020B0604020202020204" pitchFamily="34" charset="0"/>
            </a:endParaRPr>
          </a:p>
          <a:p>
            <a:pPr marL="0" marR="0" indent="0">
              <a:lnSpc>
                <a:spcPct val="90000"/>
              </a:lnSpc>
              <a:spcBef>
                <a:spcPts val="0"/>
              </a:spcBef>
              <a:spcAft>
                <a:spcPts val="800"/>
              </a:spcAft>
              <a:buNone/>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90000"/>
              </a:lnSpc>
              <a:spcBef>
                <a:spcPts val="0"/>
              </a:spcBef>
              <a:spcAft>
                <a:spcPts val="800"/>
              </a:spcAft>
            </a:pPr>
            <a:r>
              <a:rPr lang="en-US" b="1" dirty="0">
                <a:effectLst/>
                <a:latin typeface="Arial" panose="020B0604020202020204" pitchFamily="34" charset="0"/>
                <a:ea typeface="Calibri" panose="020F0502020204030204" pitchFamily="34" charset="0"/>
                <a:cs typeface="Arial" panose="020B0604020202020204" pitchFamily="34" charset="0"/>
              </a:rPr>
              <a:t>	Mandatory?</a:t>
            </a:r>
            <a:br>
              <a:rPr lang="en-US" b="1" dirty="0">
                <a:effectLst/>
                <a:latin typeface="Arial" panose="020B0604020202020204" pitchFamily="34" charset="0"/>
                <a:ea typeface="Calibri" panose="020F0502020204030204" pitchFamily="34" charset="0"/>
                <a:cs typeface="Arial" panose="020B0604020202020204" pitchFamily="34" charset="0"/>
              </a:rPr>
            </a:br>
            <a:r>
              <a:rPr lang="en-US" b="1" dirty="0">
                <a:effectLst/>
                <a:latin typeface="Arial" panose="020B0604020202020204" pitchFamily="34" charset="0"/>
                <a:ea typeface="Calibri" panose="020F0502020204030204" pitchFamily="34" charset="0"/>
                <a:cs typeface="Arial" panose="020B0604020202020204" pitchFamily="34" charset="0"/>
              </a:rPr>
              <a:t>FDA Form 3500 A is used for mandatory reporting  by IND reporters, manufacturers, distributors, importers, user facilities personnel.</a:t>
            </a:r>
          </a:p>
          <a:p>
            <a:pPr marL="0" marR="0" indent="0">
              <a:lnSpc>
                <a:spcPct val="90000"/>
              </a:lnSpc>
              <a:spcBef>
                <a:spcPts val="0"/>
              </a:spcBef>
              <a:spcAft>
                <a:spcPts val="800"/>
              </a:spcAft>
              <a:buNone/>
            </a:pPr>
            <a:r>
              <a:rPr lang="en-US" b="1" dirty="0">
                <a:effectLst/>
                <a:latin typeface="Arial" panose="020B0604020202020204" pitchFamily="34" charset="0"/>
                <a:ea typeface="Calibri" panose="020F0502020204030204" pitchFamily="34" charset="0"/>
                <a:cs typeface="Arial" panose="020B0604020202020204" pitchFamily="34" charset="0"/>
              </a:rPr>
              <a:t> </a:t>
            </a:r>
          </a:p>
          <a:p>
            <a:pPr>
              <a:lnSpc>
                <a:spcPct val="90000"/>
              </a:lnSpc>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935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9537A851-F5F9-4E31-94E4-14E7DBFFBA71}"/>
              </a:ext>
            </a:extLst>
          </p:cNvPr>
          <p:cNvSpPr>
            <a:spLocks noGrp="1"/>
          </p:cNvSpPr>
          <p:nvPr>
            <p:ph type="title"/>
          </p:nvPr>
        </p:nvSpPr>
        <p:spPr>
          <a:xfrm>
            <a:off x="5369777" y="1265314"/>
            <a:ext cx="4820704" cy="3765692"/>
          </a:xfrm>
        </p:spPr>
        <p:txBody>
          <a:bodyPr vert="horz" lIns="91440" tIns="45720" rIns="91440" bIns="45720" rtlCol="0" anchor="b">
            <a:normAutofit/>
          </a:bodyPr>
          <a:lstStyle/>
          <a:p>
            <a:r>
              <a:rPr lang="en-US" sz="5400" b="1" kern="1200" dirty="0">
                <a:solidFill>
                  <a:schemeClr val="tx1"/>
                </a:solidFill>
                <a:latin typeface="Arial" panose="020B0604020202020204" pitchFamily="34" charset="0"/>
                <a:cs typeface="Arial" panose="020B0604020202020204" pitchFamily="34" charset="0"/>
              </a:rPr>
              <a:t>21 CFR 54 </a:t>
            </a:r>
            <a:br>
              <a:rPr lang="en-US" sz="5400" b="1" kern="1200" dirty="0">
                <a:solidFill>
                  <a:schemeClr val="tx1"/>
                </a:solidFill>
                <a:latin typeface="Arial" panose="020B0604020202020204" pitchFamily="34" charset="0"/>
                <a:cs typeface="Arial" panose="020B0604020202020204" pitchFamily="34" charset="0"/>
              </a:rPr>
            </a:br>
            <a:r>
              <a:rPr lang="en-US" sz="5400" b="1" kern="1200" dirty="0">
                <a:solidFill>
                  <a:schemeClr val="tx1"/>
                </a:solidFill>
                <a:latin typeface="Arial" panose="020B0604020202020204" pitchFamily="34" charset="0"/>
                <a:cs typeface="Arial" panose="020B0604020202020204" pitchFamily="34" charset="0"/>
              </a:rPr>
              <a:t>Financial Disclosure</a:t>
            </a:r>
          </a:p>
        </p:txBody>
      </p:sp>
      <p:sp>
        <p:nvSpPr>
          <p:cNvPr id="21" name="Isosceles Triangle 2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Graphic 5" descr="Money">
            <a:extLst>
              <a:ext uri="{FF2B5EF4-FFF2-40B4-BE49-F238E27FC236}">
                <a16:creationId xmlns:a16="http://schemas.microsoft.com/office/drawing/2014/main" id="{00E8CB08-FA7B-4397-951B-0654CEDD37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3658888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2D5A-9624-4D56-B2FB-0D0E99FC773D}"/>
              </a:ext>
            </a:extLst>
          </p:cNvPr>
          <p:cNvSpPr>
            <a:spLocks noGrp="1"/>
          </p:cNvSpPr>
          <p:nvPr>
            <p:ph type="title"/>
          </p:nvPr>
        </p:nvSpPr>
        <p:spPr>
          <a:xfrm>
            <a:off x="677334" y="609600"/>
            <a:ext cx="8596668" cy="1320800"/>
          </a:xfrm>
        </p:spPr>
        <p:txBody>
          <a:bodyPr anchor="t">
            <a:normAutofit/>
          </a:bodyPr>
          <a:lstStyle/>
          <a:p>
            <a:r>
              <a:rPr lang="en-US" b="1">
                <a:latin typeface="Arial" panose="020B0604020202020204" pitchFamily="34" charset="0"/>
                <a:cs typeface="Arial" panose="020B0604020202020204" pitchFamily="34" charset="0"/>
              </a:rPr>
              <a:t>21 CFR 54 </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Financial Disclosure</a:t>
            </a:r>
          </a:p>
        </p:txBody>
      </p:sp>
      <p:pic>
        <p:nvPicPr>
          <p:cNvPr id="7" name="Graphic 6" descr="Doctor">
            <a:extLst>
              <a:ext uri="{FF2B5EF4-FFF2-40B4-BE49-F238E27FC236}">
                <a16:creationId xmlns:a16="http://schemas.microsoft.com/office/drawing/2014/main" id="{E68895BA-8CCE-436D-AC64-3FA980F74F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474" y="2159331"/>
            <a:ext cx="2915973" cy="2915973"/>
          </a:xfrm>
          <a:prstGeom prst="rect">
            <a:avLst/>
          </a:prstGeom>
        </p:spPr>
      </p:pic>
      <p:sp>
        <p:nvSpPr>
          <p:cNvPr id="3" name="Content Placeholder 2">
            <a:extLst>
              <a:ext uri="{FF2B5EF4-FFF2-40B4-BE49-F238E27FC236}">
                <a16:creationId xmlns:a16="http://schemas.microsoft.com/office/drawing/2014/main" id="{208752D2-5A45-4068-954D-98EFDE3B1BF0}"/>
              </a:ext>
            </a:extLst>
          </p:cNvPr>
          <p:cNvSpPr>
            <a:spLocks noGrp="1"/>
          </p:cNvSpPr>
          <p:nvPr>
            <p:ph idx="1"/>
          </p:nvPr>
        </p:nvSpPr>
        <p:spPr>
          <a:xfrm>
            <a:off x="3451482" y="2159331"/>
            <a:ext cx="5822520" cy="4216399"/>
          </a:xfrm>
        </p:spPr>
        <p:txBody>
          <a:bodyPr>
            <a:normAutofit/>
          </a:bodyPr>
          <a:lstStyle/>
          <a:p>
            <a:pPr marL="0" indent="0">
              <a:lnSpc>
                <a:spcPct val="90000"/>
              </a:lnSpc>
              <a:buNone/>
            </a:pPr>
            <a:r>
              <a:rPr lang="en-US" b="1" dirty="0">
                <a:effectLst/>
                <a:latin typeface="Arial" panose="020B0604020202020204" pitchFamily="34" charset="0"/>
                <a:ea typeface="Calibri" panose="020F0502020204030204" pitchFamily="34" charset="0"/>
                <a:cs typeface="Arial" panose="020B0604020202020204" pitchFamily="34" charset="0"/>
              </a:rPr>
              <a:t>One potential source of bias in clinical studies is a financial interest of the clinical investigator:</a:t>
            </a:r>
          </a:p>
          <a:p>
            <a:pPr marL="0" indent="0">
              <a:lnSpc>
                <a:spcPct val="90000"/>
              </a:lnSpc>
              <a:buNone/>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a:lnSpc>
                <a:spcPct val="90000"/>
              </a:lnSpc>
              <a:buFont typeface="Wingdings" panose="05000000000000000000" pitchFamily="2" charset="2"/>
              <a:buChar char="q"/>
            </a:pPr>
            <a:r>
              <a:rPr lang="en-US" b="1" dirty="0">
                <a:effectLst/>
                <a:latin typeface="Arial" panose="020B0604020202020204" pitchFamily="34" charset="0"/>
                <a:ea typeface="Calibri" panose="020F0502020204030204" pitchFamily="34" charset="0"/>
                <a:cs typeface="Arial" panose="020B0604020202020204" pitchFamily="34" charset="0"/>
              </a:rPr>
              <a:t>in the outcome of the study because of the way payment is arranged (e.g., a royalty) or</a:t>
            </a:r>
          </a:p>
          <a:p>
            <a:pPr marL="0" indent="0">
              <a:lnSpc>
                <a:spcPct val="90000"/>
              </a:lnSpc>
              <a:buNone/>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a:lnSpc>
                <a:spcPct val="90000"/>
              </a:lnSpc>
              <a:buFont typeface="Wingdings" panose="05000000000000000000" pitchFamily="2" charset="2"/>
              <a:buChar char="q"/>
            </a:pPr>
            <a:r>
              <a:rPr lang="en-US" b="1" dirty="0">
                <a:effectLst/>
                <a:latin typeface="Arial" panose="020B0604020202020204" pitchFamily="34" charset="0"/>
                <a:ea typeface="Calibri" panose="020F0502020204030204" pitchFamily="34" charset="0"/>
                <a:cs typeface="Arial" panose="020B0604020202020204" pitchFamily="34" charset="0"/>
              </a:rPr>
              <a:t>because the investigator has a proprietary interest in the product (e.g., a patent) or </a:t>
            </a:r>
          </a:p>
          <a:p>
            <a:pPr marL="0" indent="0">
              <a:lnSpc>
                <a:spcPct val="90000"/>
              </a:lnSpc>
              <a:buNone/>
            </a:pPr>
            <a:endParaRPr lang="en-US" b="1" dirty="0">
              <a:effectLst/>
              <a:latin typeface="Arial" panose="020B0604020202020204" pitchFamily="34" charset="0"/>
              <a:ea typeface="Calibri" panose="020F0502020204030204" pitchFamily="34" charset="0"/>
              <a:cs typeface="Arial" panose="020B0604020202020204" pitchFamily="34" charset="0"/>
            </a:endParaRPr>
          </a:p>
          <a:p>
            <a:pPr>
              <a:lnSpc>
                <a:spcPct val="90000"/>
              </a:lnSpc>
              <a:buFont typeface="Wingdings" panose="05000000000000000000" pitchFamily="2" charset="2"/>
              <a:buChar char="q"/>
            </a:pPr>
            <a:r>
              <a:rPr lang="en-US" b="1" dirty="0">
                <a:effectLst/>
                <a:latin typeface="Arial" panose="020B0604020202020204" pitchFamily="34" charset="0"/>
                <a:ea typeface="Calibri" panose="020F0502020204030204" pitchFamily="34" charset="0"/>
                <a:cs typeface="Arial" panose="020B0604020202020204" pitchFamily="34" charset="0"/>
              </a:rPr>
              <a:t>because the investigator has an equity interest in the sponsor of the covered study (such as stock)</a:t>
            </a:r>
          </a:p>
          <a:p>
            <a:pPr>
              <a:lnSpc>
                <a:spcPct val="90000"/>
              </a:lnSpc>
            </a:pPr>
            <a:endParaRPr lang="en-US" b="1" dirty="0">
              <a:latin typeface="Arial" panose="020B0604020202020204" pitchFamily="34" charset="0"/>
              <a:ea typeface="Calibri" panose="020F0502020204030204" pitchFamily="34" charset="0"/>
              <a:cs typeface="Arial" panose="020B0604020202020204" pitchFamily="34" charset="0"/>
            </a:endParaRPr>
          </a:p>
          <a:p>
            <a:pPr marL="0" indent="0">
              <a:lnSpc>
                <a:spcPct val="90000"/>
              </a:lnSpc>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6532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4262D5A-9624-4D56-B2FB-0D0E99FC773D}"/>
              </a:ext>
            </a:extLst>
          </p:cNvPr>
          <p:cNvSpPr>
            <a:spLocks noGrp="1"/>
          </p:cNvSpPr>
          <p:nvPr>
            <p:ph type="title"/>
          </p:nvPr>
        </p:nvSpPr>
        <p:spPr>
          <a:xfrm>
            <a:off x="643467" y="816638"/>
            <a:ext cx="3367359" cy="5224724"/>
          </a:xfrm>
        </p:spPr>
        <p:txBody>
          <a:bodyPr anchor="ctr">
            <a:normAutofit/>
          </a:bodyPr>
          <a:lstStyle/>
          <a:p>
            <a:r>
              <a:rPr lang="en-US" b="1" dirty="0">
                <a:latin typeface="Arial" panose="020B0604020202020204" pitchFamily="34" charset="0"/>
                <a:cs typeface="Arial" panose="020B0604020202020204" pitchFamily="34" charset="0"/>
              </a:rPr>
              <a:t>21 CFR 54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Financial Disclosure</a:t>
            </a:r>
          </a:p>
        </p:txBody>
      </p:sp>
      <p:sp>
        <p:nvSpPr>
          <p:cNvPr id="3" name="Content Placeholder 2">
            <a:extLst>
              <a:ext uri="{FF2B5EF4-FFF2-40B4-BE49-F238E27FC236}">
                <a16:creationId xmlns:a16="http://schemas.microsoft.com/office/drawing/2014/main" id="{208752D2-5A45-4068-954D-98EFDE3B1BF0}"/>
              </a:ext>
            </a:extLst>
          </p:cNvPr>
          <p:cNvSpPr>
            <a:spLocks noGrp="1"/>
          </p:cNvSpPr>
          <p:nvPr>
            <p:ph idx="1"/>
          </p:nvPr>
        </p:nvSpPr>
        <p:spPr>
          <a:xfrm>
            <a:off x="4654295" y="816638"/>
            <a:ext cx="4619706" cy="5224724"/>
          </a:xfrm>
        </p:spPr>
        <p:txBody>
          <a:bodyPr anchor="ctr">
            <a:normAutofit/>
          </a:bodyPr>
          <a:lstStyle/>
          <a:p>
            <a:pPr marL="0" indent="0">
              <a:buNone/>
            </a:pPr>
            <a:r>
              <a:rPr lang="en-US" b="1" dirty="0">
                <a:latin typeface="Arial" panose="020B0604020202020204" pitchFamily="34" charset="0"/>
                <a:cs typeface="Arial" panose="020B0604020202020204" pitchFamily="34" charset="0"/>
              </a:rPr>
              <a:t>“Applicant” means the party who submits a marketing application to FDA for approval of a drug, device or biologic product or who submits a reclassification petition. The applicant is responsible for submitting the required certification and disclosure statements. </a:t>
            </a:r>
            <a:endParaRPr lang="en-US" b="1" dirty="0">
              <a:effectLst/>
              <a:latin typeface="Arial" panose="020B0604020202020204" pitchFamily="34" charset="0"/>
              <a:ea typeface="Calibri" panose="020F050202020403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0437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8752D2-5A45-4068-954D-98EFDE3B1BF0}"/>
              </a:ext>
            </a:extLst>
          </p:cNvPr>
          <p:cNvSpPr>
            <a:spLocks noGrp="1"/>
          </p:cNvSpPr>
          <p:nvPr>
            <p:ph idx="1"/>
          </p:nvPr>
        </p:nvSpPr>
        <p:spPr>
          <a:xfrm>
            <a:off x="677334" y="1253067"/>
            <a:ext cx="6155266" cy="4351866"/>
          </a:xfrm>
        </p:spPr>
        <p:txBody>
          <a:bodyPr anchor="ctr">
            <a:normAutofit/>
          </a:bodyPr>
          <a:lstStyle/>
          <a:p>
            <a:pPr marL="0" indent="0">
              <a:buNone/>
            </a:pPr>
            <a:r>
              <a:rPr lang="en-US" b="1" dirty="0">
                <a:latin typeface="Arial" panose="020B0604020202020204" pitchFamily="34" charset="0"/>
                <a:cs typeface="Arial" panose="020B0604020202020204" pitchFamily="34" charset="0"/>
              </a:rPr>
              <a:t>The dollar amounts that trigger reporting are the combined financial interests of the investigator, spouse, and dependent children. </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4262D5A-9624-4D56-B2FB-0D0E99FC773D}"/>
              </a:ext>
            </a:extLst>
          </p:cNvPr>
          <p:cNvSpPr>
            <a:spLocks noGrp="1"/>
          </p:cNvSpPr>
          <p:nvPr>
            <p:ph type="title"/>
          </p:nvPr>
        </p:nvSpPr>
        <p:spPr>
          <a:xfrm>
            <a:off x="7829658" y="1253067"/>
            <a:ext cx="3371742" cy="4351866"/>
          </a:xfrm>
        </p:spPr>
        <p:txBody>
          <a:bodyPr anchor="ctr">
            <a:normAutofit/>
          </a:bodyPr>
          <a:lstStyle/>
          <a:p>
            <a:r>
              <a:rPr lang="en-US" b="1" dirty="0">
                <a:solidFill>
                  <a:schemeClr val="bg1"/>
                </a:solidFill>
                <a:latin typeface="Arial" panose="020B0604020202020204" pitchFamily="34" charset="0"/>
                <a:cs typeface="Arial" panose="020B0604020202020204" pitchFamily="34" charset="0"/>
              </a:rPr>
              <a:t>Financial interest, arrangement and payments that must be disclosed. </a:t>
            </a:r>
          </a:p>
        </p:txBody>
      </p:sp>
    </p:spTree>
    <p:extLst>
      <p:ext uri="{BB962C8B-B14F-4D97-AF65-F5344CB8AC3E}">
        <p14:creationId xmlns:p14="http://schemas.microsoft.com/office/powerpoint/2010/main" val="2009055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2D5A-9624-4D56-B2FB-0D0E99FC773D}"/>
              </a:ext>
            </a:extLst>
          </p:cNvPr>
          <p:cNvSpPr>
            <a:spLocks noGrp="1"/>
          </p:cNvSpPr>
          <p:nvPr>
            <p:ph type="title"/>
          </p:nvPr>
        </p:nvSpPr>
        <p:spPr>
          <a:xfrm>
            <a:off x="677334" y="441434"/>
            <a:ext cx="8596668" cy="1320800"/>
          </a:xfrm>
        </p:spPr>
        <p:txBody>
          <a:bodyPr/>
          <a:lstStyle/>
          <a:p>
            <a:r>
              <a:rPr lang="en-US" b="1" dirty="0">
                <a:solidFill>
                  <a:schemeClr val="tx1"/>
                </a:solidFill>
                <a:latin typeface="Arial" panose="020B0604020202020204" pitchFamily="34" charset="0"/>
                <a:cs typeface="Arial" panose="020B0604020202020204" pitchFamily="34" charset="0"/>
              </a:rPr>
              <a:t>Required reporting</a:t>
            </a:r>
          </a:p>
        </p:txBody>
      </p:sp>
      <p:sp>
        <p:nvSpPr>
          <p:cNvPr id="3" name="Content Placeholder 2">
            <a:extLst>
              <a:ext uri="{FF2B5EF4-FFF2-40B4-BE49-F238E27FC236}">
                <a16:creationId xmlns:a16="http://schemas.microsoft.com/office/drawing/2014/main" id="{208752D2-5A45-4068-954D-98EFDE3B1BF0}"/>
              </a:ext>
            </a:extLst>
          </p:cNvPr>
          <p:cNvSpPr>
            <a:spLocks noGrp="1"/>
          </p:cNvSpPr>
          <p:nvPr>
            <p:ph idx="1"/>
          </p:nvPr>
        </p:nvSpPr>
        <p:spPr>
          <a:xfrm>
            <a:off x="677334" y="1255287"/>
            <a:ext cx="8596668" cy="5161279"/>
          </a:xfrm>
        </p:spPr>
        <p:txBody>
          <a:bodyPr>
            <a:noAutofit/>
          </a:bodyPr>
          <a:lstStyle/>
          <a:p>
            <a:r>
              <a:rPr lang="en-US" sz="1400" b="1" dirty="0">
                <a:latin typeface="Arial" panose="020B0604020202020204" pitchFamily="34" charset="0"/>
                <a:cs typeface="Arial" panose="020B0604020202020204" pitchFamily="34" charset="0"/>
              </a:rPr>
              <a:t>1. Any </a:t>
            </a:r>
            <a:r>
              <a:rPr lang="en-US" sz="1400" b="1" dirty="0">
                <a:highlight>
                  <a:srgbClr val="FFFF00"/>
                </a:highlight>
                <a:latin typeface="Arial" panose="020B0604020202020204" pitchFamily="34" charset="0"/>
                <a:cs typeface="Arial" panose="020B0604020202020204" pitchFamily="34" charset="0"/>
              </a:rPr>
              <a:t>compensation </a:t>
            </a:r>
            <a:r>
              <a:rPr lang="en-US" sz="1400" b="1" dirty="0">
                <a:latin typeface="Arial" panose="020B0604020202020204" pitchFamily="34" charset="0"/>
                <a:cs typeface="Arial" panose="020B0604020202020204" pitchFamily="34" charset="0"/>
              </a:rPr>
              <a:t>made to the investigator by any sponsor of the covered clinical study in which the value of compensation </a:t>
            </a:r>
            <a:r>
              <a:rPr lang="en-US" sz="1400" b="1" dirty="0">
                <a:highlight>
                  <a:srgbClr val="FFFF00"/>
                </a:highlight>
                <a:latin typeface="Arial" panose="020B0604020202020204" pitchFamily="34" charset="0"/>
                <a:cs typeface="Arial" panose="020B0604020202020204" pitchFamily="34" charset="0"/>
              </a:rPr>
              <a:t>could be affected by study outcome. </a:t>
            </a:r>
          </a:p>
          <a:p>
            <a:r>
              <a:rPr lang="en-US" sz="1400" b="1" dirty="0">
                <a:latin typeface="Arial" panose="020B0604020202020204" pitchFamily="34" charset="0"/>
                <a:cs typeface="Arial" panose="020B0604020202020204" pitchFamily="34" charset="0"/>
              </a:rPr>
              <a:t>2. A proprietary </a:t>
            </a:r>
            <a:r>
              <a:rPr lang="en-US" sz="1400" b="1" dirty="0">
                <a:highlight>
                  <a:srgbClr val="FFFF00"/>
                </a:highlight>
                <a:latin typeface="Arial" panose="020B0604020202020204" pitchFamily="34" charset="0"/>
                <a:cs typeface="Arial" panose="020B0604020202020204" pitchFamily="34" charset="0"/>
              </a:rPr>
              <a:t>interest i</a:t>
            </a:r>
            <a:r>
              <a:rPr lang="en-US" sz="1400" b="1" dirty="0">
                <a:latin typeface="Arial" panose="020B0604020202020204" pitchFamily="34" charset="0"/>
                <a:cs typeface="Arial" panose="020B0604020202020204" pitchFamily="34" charset="0"/>
              </a:rPr>
              <a:t>n the tested product including, </a:t>
            </a:r>
            <a:r>
              <a:rPr lang="en-US" sz="1400" b="1" dirty="0">
                <a:highlight>
                  <a:srgbClr val="FFFF00"/>
                </a:highlight>
                <a:latin typeface="Arial" panose="020B0604020202020204" pitchFamily="34" charset="0"/>
                <a:cs typeface="Arial" panose="020B0604020202020204" pitchFamily="34" charset="0"/>
              </a:rPr>
              <a:t>but not limited to, a patent, trademark, copyright or licensing agreement. </a:t>
            </a:r>
          </a:p>
          <a:p>
            <a:r>
              <a:rPr lang="en-US" sz="1400" b="1" dirty="0">
                <a:latin typeface="Arial" panose="020B0604020202020204" pitchFamily="34" charset="0"/>
                <a:cs typeface="Arial" panose="020B0604020202020204" pitchFamily="34" charset="0"/>
              </a:rPr>
              <a:t>3. Any </a:t>
            </a:r>
            <a:r>
              <a:rPr lang="en-US" sz="1400" b="1" dirty="0">
                <a:highlight>
                  <a:srgbClr val="FFFF00"/>
                </a:highlight>
                <a:latin typeface="Arial" panose="020B0604020202020204" pitchFamily="34" charset="0"/>
                <a:cs typeface="Arial" panose="020B0604020202020204" pitchFamily="34" charset="0"/>
              </a:rPr>
              <a:t>equity interest </a:t>
            </a:r>
            <a:r>
              <a:rPr lang="en-US" sz="1400" b="1" dirty="0">
                <a:latin typeface="Arial" panose="020B0604020202020204" pitchFamily="34" charset="0"/>
                <a:cs typeface="Arial" panose="020B0604020202020204" pitchFamily="34" charset="0"/>
              </a:rPr>
              <a:t>in any sponsor of the covered clinical study, i.e., any ownership interest, stock options, or other financial interest </a:t>
            </a:r>
            <a:r>
              <a:rPr lang="en-US" sz="1400" b="1" dirty="0">
                <a:highlight>
                  <a:srgbClr val="FFFF00"/>
                </a:highlight>
                <a:latin typeface="Arial" panose="020B0604020202020204" pitchFamily="34" charset="0"/>
                <a:cs typeface="Arial" panose="020B0604020202020204" pitchFamily="34" charset="0"/>
              </a:rPr>
              <a:t>whose value cannot be readily determined</a:t>
            </a:r>
            <a:r>
              <a:rPr lang="en-US" sz="1400" b="1" dirty="0">
                <a:latin typeface="Arial" panose="020B0604020202020204" pitchFamily="34" charset="0"/>
                <a:cs typeface="Arial" panose="020B0604020202020204" pitchFamily="34" charset="0"/>
              </a:rPr>
              <a:t> through reference to public prices. </a:t>
            </a:r>
            <a:r>
              <a:rPr lang="en-US" sz="1400" b="1" dirty="0">
                <a:highlight>
                  <a:srgbClr val="FFFF00"/>
                </a:highlight>
                <a:latin typeface="Arial" panose="020B0604020202020204" pitchFamily="34" charset="0"/>
                <a:cs typeface="Arial" panose="020B0604020202020204" pitchFamily="34" charset="0"/>
              </a:rPr>
              <a:t>The requirement applies to interests held during the time the clinical investigator is carrying out the study and for one year following completion of the study. </a:t>
            </a:r>
          </a:p>
          <a:p>
            <a:r>
              <a:rPr lang="en-US" sz="1400" b="1" dirty="0">
                <a:latin typeface="Arial" panose="020B0604020202020204" pitchFamily="34" charset="0"/>
                <a:cs typeface="Arial" panose="020B0604020202020204" pitchFamily="34" charset="0"/>
              </a:rPr>
              <a:t>4. Any </a:t>
            </a:r>
            <a:r>
              <a:rPr lang="en-US" sz="1400" b="1" dirty="0">
                <a:highlight>
                  <a:srgbClr val="FFFF00"/>
                </a:highlight>
                <a:latin typeface="Arial" panose="020B0604020202020204" pitchFamily="34" charset="0"/>
                <a:cs typeface="Arial" panose="020B0604020202020204" pitchFamily="34" charset="0"/>
              </a:rPr>
              <a:t>equity interest </a:t>
            </a:r>
            <a:r>
              <a:rPr lang="en-US" sz="1400" b="1" dirty="0">
                <a:latin typeface="Arial" panose="020B0604020202020204" pitchFamily="34" charset="0"/>
                <a:cs typeface="Arial" panose="020B0604020202020204" pitchFamily="34" charset="0"/>
              </a:rPr>
              <a:t>in any sponsor of the covered study if the sponsor is a publicly held company and the interest </a:t>
            </a:r>
            <a:r>
              <a:rPr lang="en-US" sz="1400" b="1" dirty="0">
                <a:highlight>
                  <a:srgbClr val="FFFF00"/>
                </a:highlight>
                <a:latin typeface="Arial" panose="020B0604020202020204" pitchFamily="34" charset="0"/>
                <a:cs typeface="Arial" panose="020B0604020202020204" pitchFamily="34" charset="0"/>
              </a:rPr>
              <a:t>exceeds $50,000 in value. The requirement applies to interests held during the time the clinical investigator is carrying out the study and for one year following completion of the study. </a:t>
            </a:r>
          </a:p>
          <a:p>
            <a:r>
              <a:rPr lang="en-US" sz="1400" b="1" dirty="0">
                <a:latin typeface="Arial" panose="020B0604020202020204" pitchFamily="34" charset="0"/>
                <a:cs typeface="Arial" panose="020B0604020202020204" pitchFamily="34" charset="0"/>
              </a:rPr>
              <a:t>5. </a:t>
            </a:r>
            <a:r>
              <a:rPr lang="en-US" sz="1400" b="1" dirty="0">
                <a:highlight>
                  <a:srgbClr val="FFFF00"/>
                </a:highlight>
                <a:latin typeface="Arial" panose="020B0604020202020204" pitchFamily="34" charset="0"/>
                <a:cs typeface="Arial" panose="020B0604020202020204" pitchFamily="34" charset="0"/>
              </a:rPr>
              <a:t>Significant payments of other sorts (SPOOS</a:t>
            </a:r>
            <a:r>
              <a:rPr lang="en-US" sz="1400" b="1" dirty="0">
                <a:latin typeface="Arial" panose="020B0604020202020204" pitchFamily="34" charset="0"/>
                <a:cs typeface="Arial" panose="020B0604020202020204" pitchFamily="34" charset="0"/>
              </a:rPr>
              <a:t>) are payments that have a cumulative monetary value of </a:t>
            </a:r>
            <a:r>
              <a:rPr lang="en-US" sz="1400" b="1" dirty="0">
                <a:highlight>
                  <a:srgbClr val="FFFF00"/>
                </a:highlight>
                <a:latin typeface="Arial" panose="020B0604020202020204" pitchFamily="34" charset="0"/>
                <a:cs typeface="Arial" panose="020B0604020202020204" pitchFamily="34" charset="0"/>
              </a:rPr>
              <a:t>$25,000 or more </a:t>
            </a:r>
            <a:r>
              <a:rPr lang="en-US" sz="1400" b="1" dirty="0">
                <a:latin typeface="Arial" panose="020B0604020202020204" pitchFamily="34" charset="0"/>
                <a:cs typeface="Arial" panose="020B0604020202020204" pitchFamily="34" charset="0"/>
              </a:rPr>
              <a:t>and are made by any sponsor of a covered study to the investigator or the investigator’s institution during the time the clinical investigator is carrying out the </a:t>
            </a:r>
            <a:r>
              <a:rPr lang="en-US" sz="1400" b="1" dirty="0">
                <a:highlight>
                  <a:srgbClr val="FFFF00"/>
                </a:highlight>
                <a:latin typeface="Arial" panose="020B0604020202020204" pitchFamily="34" charset="0"/>
                <a:cs typeface="Arial" panose="020B0604020202020204" pitchFamily="34" charset="0"/>
              </a:rPr>
              <a:t>study and for one year following completion of the study. </a:t>
            </a:r>
            <a:r>
              <a:rPr lang="en-US" sz="1400" b="1" dirty="0">
                <a:latin typeface="Arial" panose="020B0604020202020204" pitchFamily="34" charset="0"/>
                <a:cs typeface="Arial" panose="020B0604020202020204" pitchFamily="34" charset="0"/>
              </a:rPr>
              <a:t>This would include payments that support activities of the investigator (e.g., a grant to the investigator or to the institution to fund the investigator’s ongoing research or compensation in the form of equipment), exclusive of the costs of conducting the clinical study or other clinical studies, or to provide other reimbursements such as retainers for ongoing consultation or honoraria. See Section IV, Questions C.4, C.5, and C.6 for additional information on SPOOS. </a:t>
            </a:r>
          </a:p>
        </p:txBody>
      </p:sp>
    </p:spTree>
    <p:extLst>
      <p:ext uri="{BB962C8B-B14F-4D97-AF65-F5344CB8AC3E}">
        <p14:creationId xmlns:p14="http://schemas.microsoft.com/office/powerpoint/2010/main" val="925470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5E4E9-A040-4634-BE57-98BEFC92C53A}"/>
              </a:ext>
            </a:extLst>
          </p:cNvPr>
          <p:cNvSpPr>
            <a:spLocks noGrp="1"/>
          </p:cNvSpPr>
          <p:nvPr>
            <p:ph type="title"/>
          </p:nvPr>
        </p:nvSpPr>
        <p:spPr>
          <a:xfrm>
            <a:off x="1043950" y="1179151"/>
            <a:ext cx="3300646" cy="4463889"/>
          </a:xfrm>
        </p:spPr>
        <p:txBody>
          <a:bodyPr anchor="ctr">
            <a:normAutofit/>
          </a:bodyPr>
          <a:lstStyle/>
          <a:p>
            <a:r>
              <a:rPr lang="en-US" b="1" dirty="0">
                <a:latin typeface="Arial" panose="020B0604020202020204" pitchFamily="34" charset="0"/>
                <a:cs typeface="Arial" panose="020B0604020202020204" pitchFamily="34" charset="0"/>
              </a:rPr>
              <a:t>FORM 3454 Certification</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2321B3-F15F-45D3-9804-AA840F9647FA}"/>
              </a:ext>
            </a:extLst>
          </p:cNvPr>
          <p:cNvSpPr>
            <a:spLocks noGrp="1"/>
          </p:cNvSpPr>
          <p:nvPr>
            <p:ph idx="1"/>
          </p:nvPr>
        </p:nvSpPr>
        <p:spPr>
          <a:xfrm>
            <a:off x="4978918" y="1109145"/>
            <a:ext cx="6341016" cy="4603900"/>
          </a:xfrm>
        </p:spPr>
        <p:txBody>
          <a:bodyPr anchor="ctr">
            <a:normAutofit/>
          </a:bodyPr>
          <a:lstStyle/>
          <a:p>
            <a:pPr marL="0" indent="0">
              <a:buNone/>
            </a:pPr>
            <a:r>
              <a:rPr lang="en-US" b="1" dirty="0">
                <a:latin typeface="Arial" panose="020B0604020202020204" pitchFamily="34" charset="0"/>
                <a:cs typeface="Arial" panose="020B0604020202020204" pitchFamily="34" charset="0"/>
              </a:rPr>
              <a:t>For any clinical investigator who has </a:t>
            </a:r>
            <a:r>
              <a:rPr lang="en-US" b="1" dirty="0">
                <a:highlight>
                  <a:srgbClr val="FFFF00"/>
                </a:highlight>
                <a:latin typeface="Arial" panose="020B0604020202020204" pitchFamily="34" charset="0"/>
                <a:cs typeface="Arial" panose="020B0604020202020204" pitchFamily="34" charset="0"/>
              </a:rPr>
              <a:t>no disclosable financial interests</a:t>
            </a:r>
            <a:r>
              <a:rPr lang="en-US" b="1" dirty="0">
                <a:latin typeface="Arial" panose="020B0604020202020204" pitchFamily="34" charset="0"/>
                <a:cs typeface="Arial" panose="020B0604020202020204" pitchFamily="34" charset="0"/>
              </a:rPr>
              <a:t> in or arrangements with any sponsor of the covered clinical study.</a:t>
            </a:r>
          </a:p>
          <a:p>
            <a:endParaRPr lang="en-US" b="1" dirty="0">
              <a:latin typeface="Arial" panose="020B0604020202020204" pitchFamily="34" charset="0"/>
              <a:cs typeface="Arial" panose="020B060402020202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39818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5E4E9-A040-4634-BE57-98BEFC92C53A}"/>
              </a:ext>
            </a:extLst>
          </p:cNvPr>
          <p:cNvSpPr>
            <a:spLocks noGrp="1"/>
          </p:cNvSpPr>
          <p:nvPr>
            <p:ph type="title"/>
          </p:nvPr>
        </p:nvSpPr>
        <p:spPr>
          <a:xfrm>
            <a:off x="1043950" y="1179151"/>
            <a:ext cx="3300646" cy="4463889"/>
          </a:xfrm>
        </p:spPr>
        <p:txBody>
          <a:bodyPr anchor="ctr">
            <a:normAutofit/>
          </a:bodyPr>
          <a:lstStyle/>
          <a:p>
            <a:r>
              <a:rPr lang="en-US" b="1" dirty="0">
                <a:latin typeface="Arial" panose="020B0604020202020204" pitchFamily="34" charset="0"/>
                <a:cs typeface="Arial" panose="020B0604020202020204" pitchFamily="34" charset="0"/>
              </a:rPr>
              <a:t>FORM 3455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Disclosure</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2321B3-F15F-45D3-9804-AA840F9647FA}"/>
              </a:ext>
            </a:extLst>
          </p:cNvPr>
          <p:cNvSpPr>
            <a:spLocks noGrp="1"/>
          </p:cNvSpPr>
          <p:nvPr>
            <p:ph idx="1"/>
          </p:nvPr>
        </p:nvSpPr>
        <p:spPr>
          <a:xfrm>
            <a:off x="4978918" y="1109145"/>
            <a:ext cx="6341016" cy="4603900"/>
          </a:xfrm>
        </p:spPr>
        <p:txBody>
          <a:bodyPr anchor="ctr">
            <a:normAutofit/>
          </a:bodyPr>
          <a:lstStyle/>
          <a:p>
            <a:pPr marL="0" indent="0">
              <a:buNone/>
            </a:pPr>
            <a:r>
              <a:rPr lang="en-US" b="1" dirty="0">
                <a:latin typeface="Arial" panose="020B0604020202020204" pitchFamily="34" charset="0"/>
                <a:cs typeface="Arial" panose="020B0604020202020204" pitchFamily="34" charset="0"/>
              </a:rPr>
              <a:t>For each clinical investigator who, or whose spouse or dependent child, had </a:t>
            </a:r>
            <a:r>
              <a:rPr lang="en-US" b="1" dirty="0">
                <a:highlight>
                  <a:srgbClr val="FFFF00"/>
                </a:highlight>
                <a:latin typeface="Arial" panose="020B0604020202020204" pitchFamily="34" charset="0"/>
                <a:cs typeface="Arial" panose="020B0604020202020204" pitchFamily="34" charset="0"/>
              </a:rPr>
              <a:t>disclosable financial interests</a:t>
            </a:r>
            <a:r>
              <a:rPr lang="en-US" b="1" dirty="0">
                <a:latin typeface="Arial" panose="020B0604020202020204" pitchFamily="34" charset="0"/>
                <a:cs typeface="Arial" panose="020B0604020202020204" pitchFamily="34" charset="0"/>
              </a:rPr>
              <a:t> in and/or arrangements with any sponsor of the covered clinical study. </a:t>
            </a:r>
          </a:p>
          <a:p>
            <a:endParaRPr lang="en-US" b="1" dirty="0">
              <a:latin typeface="Arial" panose="020B0604020202020204" pitchFamily="34" charset="0"/>
              <a:cs typeface="Arial" panose="020B060402020202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69767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2D5A-9624-4D56-B2FB-0D0E99FC773D}"/>
              </a:ext>
            </a:extLst>
          </p:cNvPr>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3454 (Certification) vs 3455 (Disclosure)</a:t>
            </a:r>
          </a:p>
        </p:txBody>
      </p:sp>
      <p:sp>
        <p:nvSpPr>
          <p:cNvPr id="3" name="Content Placeholder 2">
            <a:extLst>
              <a:ext uri="{FF2B5EF4-FFF2-40B4-BE49-F238E27FC236}">
                <a16:creationId xmlns:a16="http://schemas.microsoft.com/office/drawing/2014/main" id="{208752D2-5A45-4068-954D-98EFDE3B1BF0}"/>
              </a:ext>
            </a:extLst>
          </p:cNvPr>
          <p:cNvSpPr>
            <a:spLocks noGrp="1"/>
          </p:cNvSpPr>
          <p:nvPr>
            <p:ph idx="1"/>
          </p:nvPr>
        </p:nvSpPr>
        <p:spPr>
          <a:xfrm>
            <a:off x="677334" y="2600960"/>
            <a:ext cx="8596668" cy="3440402"/>
          </a:xfrm>
        </p:spPr>
        <p:txBody>
          <a:bodyPr>
            <a:normAutofit/>
          </a:bodyPr>
          <a:lstStyle/>
          <a:p>
            <a:r>
              <a:rPr lang="en-US" b="1"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FORM FDA 3454</a:t>
            </a:r>
            <a:endParaRPr lang="en-US"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FORM FDA 3455</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20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8924-ECEB-49A8-9D82-0454382BD77D}"/>
              </a:ext>
            </a:extLst>
          </p:cNvPr>
          <p:cNvSpPr>
            <a:spLocks noGrp="1"/>
          </p:cNvSpPr>
          <p:nvPr>
            <p:ph type="title"/>
          </p:nvPr>
        </p:nvSpPr>
        <p:spPr>
          <a:xfrm>
            <a:off x="282389" y="673074"/>
            <a:ext cx="8596668" cy="1320800"/>
          </a:xfrm>
        </p:spPr>
        <p:txBody>
          <a:bodyPr/>
          <a:lstStyle/>
          <a:p>
            <a:r>
              <a:rPr lang="en-US" b="1" dirty="0">
                <a:latin typeface="Arial" panose="020B0604020202020204" pitchFamily="34" charset="0"/>
                <a:cs typeface="Arial" panose="020B0604020202020204" pitchFamily="34" charset="0"/>
              </a:rPr>
              <a:t>What are Adverse Events? </a:t>
            </a:r>
          </a:p>
        </p:txBody>
      </p:sp>
      <p:sp>
        <p:nvSpPr>
          <p:cNvPr id="3" name="Content Placeholder 2">
            <a:extLst>
              <a:ext uri="{FF2B5EF4-FFF2-40B4-BE49-F238E27FC236}">
                <a16:creationId xmlns:a16="http://schemas.microsoft.com/office/drawing/2014/main" id="{20113AA3-E112-4C49-84D4-F92591DDE43C}"/>
              </a:ext>
            </a:extLst>
          </p:cNvPr>
          <p:cNvSpPr>
            <a:spLocks noGrp="1"/>
          </p:cNvSpPr>
          <p:nvPr>
            <p:ph idx="1"/>
          </p:nvPr>
        </p:nvSpPr>
        <p:spPr>
          <a:xfrm>
            <a:off x="282389" y="1654708"/>
            <a:ext cx="9318450" cy="4933991"/>
          </a:xfrm>
        </p:spPr>
        <p:txBody>
          <a:bodyPr>
            <a:normAutofit/>
          </a:bodyPr>
          <a:lstStyle/>
          <a:p>
            <a:pPr algn="l"/>
            <a:endParaRPr lang="en-US" b="1" dirty="0">
              <a:solidFill>
                <a:srgbClr val="000000"/>
              </a:solidFill>
              <a:effectLst/>
              <a:latin typeface="Arial" panose="020B0604020202020204" pitchFamily="34" charset="0"/>
              <a:cs typeface="Arial" panose="020B0604020202020204" pitchFamily="34" charset="0"/>
            </a:endParaRPr>
          </a:p>
          <a:p>
            <a:pPr algn="l">
              <a:buFont typeface="Wingdings" panose="05000000000000000000" pitchFamily="2" charset="2"/>
              <a:buChar char="q"/>
            </a:pPr>
            <a:r>
              <a:rPr lang="en-US" b="1" dirty="0">
                <a:solidFill>
                  <a:srgbClr val="000000"/>
                </a:solidFill>
                <a:effectLst/>
                <a:latin typeface="Arial" panose="020B0604020202020204" pitchFamily="34" charset="0"/>
                <a:cs typeface="Arial" panose="020B0604020202020204" pitchFamily="34" charset="0"/>
              </a:rPr>
              <a:t>The HHS regulations at 45 CFR part 46 do not define or use the term adverse event</a:t>
            </a:r>
          </a:p>
          <a:p>
            <a:pPr algn="l">
              <a:buFont typeface="Wingdings" panose="05000000000000000000" pitchFamily="2" charset="2"/>
              <a:buChar char="q"/>
            </a:pPr>
            <a:endParaRPr lang="en-US" b="1" dirty="0">
              <a:solidFill>
                <a:srgbClr val="000000"/>
              </a:solidFill>
              <a:latin typeface="Arial" panose="020B0604020202020204" pitchFamily="34" charset="0"/>
              <a:cs typeface="Arial" panose="020B0604020202020204" pitchFamily="34" charset="0"/>
            </a:endParaRPr>
          </a:p>
          <a:p>
            <a:pPr algn="l">
              <a:buFont typeface="Wingdings" panose="05000000000000000000" pitchFamily="2" charset="2"/>
              <a:buChar char="q"/>
            </a:pPr>
            <a:r>
              <a:rPr lang="en-US" b="1" dirty="0">
                <a:solidFill>
                  <a:srgbClr val="000000"/>
                </a:solidFill>
                <a:latin typeface="Arial" panose="020B0604020202020204" pitchFamily="34" charset="0"/>
                <a:cs typeface="Arial" panose="020B0604020202020204" pitchFamily="34" charset="0"/>
              </a:rPr>
              <a:t>T</a:t>
            </a:r>
            <a:r>
              <a:rPr lang="en-US" b="1" dirty="0">
                <a:solidFill>
                  <a:srgbClr val="000000"/>
                </a:solidFill>
                <a:effectLst/>
                <a:latin typeface="Arial" panose="020B0604020202020204" pitchFamily="34" charset="0"/>
                <a:cs typeface="Arial" panose="020B0604020202020204" pitchFamily="34" charset="0"/>
              </a:rPr>
              <a:t>here is not a common definition of this term across government and non-government entities.  </a:t>
            </a:r>
          </a:p>
          <a:p>
            <a:pPr algn="l">
              <a:buFont typeface="Wingdings" panose="05000000000000000000" pitchFamily="2" charset="2"/>
              <a:buChar char="q"/>
            </a:pPr>
            <a:endParaRPr lang="en-US" b="1" dirty="0">
              <a:solidFill>
                <a:srgbClr val="000000"/>
              </a:solidFill>
              <a:latin typeface="Arial" panose="020B0604020202020204" pitchFamily="34" charset="0"/>
              <a:cs typeface="Arial" panose="020B0604020202020204" pitchFamily="34" charset="0"/>
            </a:endParaRPr>
          </a:p>
          <a:p>
            <a:pPr algn="l">
              <a:buFont typeface="Wingdings" panose="05000000000000000000" pitchFamily="2" charset="2"/>
              <a:buChar char="q"/>
            </a:pPr>
            <a:r>
              <a:rPr lang="en-US" b="1" dirty="0">
                <a:solidFill>
                  <a:srgbClr val="000000"/>
                </a:solidFill>
                <a:effectLst/>
                <a:latin typeface="Arial" panose="020B0604020202020204" pitchFamily="34" charset="0"/>
                <a:cs typeface="Arial" panose="020B0604020202020204" pitchFamily="34" charset="0"/>
              </a:rPr>
              <a:t>In guidance documents, the term adverse event in general is used very broadly and includes any event meeting the following definition on the next slide.</a:t>
            </a:r>
            <a:endParaRPr lang="en-US"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AECD974-14B7-4BC7-9BF2-CE079E61D4A8}"/>
                  </a:ext>
                </a:extLst>
              </p14:cNvPr>
              <p14:cNvContentPartPr/>
              <p14:nvPr/>
            </p14:nvContentPartPr>
            <p14:xfrm>
              <a:off x="4260845" y="1011880"/>
              <a:ext cx="360" cy="360"/>
            </p14:xfrm>
          </p:contentPart>
        </mc:Choice>
        <mc:Fallback xmlns="">
          <p:pic>
            <p:nvPicPr>
              <p:cNvPr id="4" name="Ink 3">
                <a:extLst>
                  <a:ext uri="{FF2B5EF4-FFF2-40B4-BE49-F238E27FC236}">
                    <a16:creationId xmlns:a16="http://schemas.microsoft.com/office/drawing/2014/main" id="{5AECD974-14B7-4BC7-9BF2-CE079E61D4A8}"/>
                  </a:ext>
                </a:extLst>
              </p:cNvPr>
              <p:cNvPicPr/>
              <p:nvPr/>
            </p:nvPicPr>
            <p:blipFill>
              <a:blip r:embed="rId4"/>
              <a:stretch>
                <a:fillRect/>
              </a:stretch>
            </p:blipFill>
            <p:spPr>
              <a:xfrm>
                <a:off x="4251845" y="1002880"/>
                <a:ext cx="18000" cy="18000"/>
              </a:xfrm>
              <a:prstGeom prst="rect">
                <a:avLst/>
              </a:prstGeom>
            </p:spPr>
          </p:pic>
        </mc:Fallback>
      </mc:AlternateContent>
    </p:spTree>
    <p:extLst>
      <p:ext uri="{BB962C8B-B14F-4D97-AF65-F5344CB8AC3E}">
        <p14:creationId xmlns:p14="http://schemas.microsoft.com/office/powerpoint/2010/main" val="3225919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62C6B7-0320-4424-A496-C0C6F53ED216}"/>
              </a:ext>
            </a:extLst>
          </p:cNvPr>
          <p:cNvSpPr>
            <a:spLocks noGrp="1"/>
          </p:cNvSpPr>
          <p:nvPr>
            <p:ph type="title"/>
          </p:nvPr>
        </p:nvSpPr>
        <p:spPr>
          <a:xfrm>
            <a:off x="1286933" y="609600"/>
            <a:ext cx="10197494" cy="1099457"/>
          </a:xfrm>
        </p:spPr>
        <p:txBody>
          <a:bodyPr>
            <a:normAutofit/>
          </a:bodyPr>
          <a:lstStyle/>
          <a:p>
            <a:pPr>
              <a:lnSpc>
                <a:spcPct val="90000"/>
              </a:lnSpc>
            </a:pPr>
            <a:r>
              <a:rPr lang="en-US" b="1">
                <a:latin typeface="Arial" panose="020B0604020202020204" pitchFamily="34" charset="0"/>
                <a:cs typeface="Arial" panose="020B0604020202020204" pitchFamily="34" charset="0"/>
              </a:rPr>
              <a:t>Financial forms reporting and record keeping</a:t>
            </a:r>
          </a:p>
        </p:txBody>
      </p:sp>
      <p:sp>
        <p:nvSpPr>
          <p:cNvPr id="7"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0" name="Content Placeholder 2">
            <a:extLst>
              <a:ext uri="{FF2B5EF4-FFF2-40B4-BE49-F238E27FC236}">
                <a16:creationId xmlns:a16="http://schemas.microsoft.com/office/drawing/2014/main" id="{ECD1ADDA-6925-4BBC-82A3-657547663935}"/>
              </a:ext>
            </a:extLst>
          </p:cNvPr>
          <p:cNvGraphicFramePr>
            <a:graphicFrameLocks noGrp="1"/>
          </p:cNvGraphicFramePr>
          <p:nvPr>
            <p:ph idx="1"/>
            <p:extLst>
              <p:ext uri="{D42A27DB-BD31-4B8C-83A1-F6EECF244321}">
                <p14:modId xmlns:p14="http://schemas.microsoft.com/office/powerpoint/2010/main" val="128104692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9705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4" name="Picture 3" descr="Pins in a map">
            <a:extLst>
              <a:ext uri="{FF2B5EF4-FFF2-40B4-BE49-F238E27FC236}">
                <a16:creationId xmlns:a16="http://schemas.microsoft.com/office/drawing/2014/main" id="{41D0A384-C764-495D-8694-19C321501EA5}"/>
              </a:ext>
            </a:extLst>
          </p:cNvPr>
          <p:cNvPicPr>
            <a:picLocks noChangeAspect="1"/>
          </p:cNvPicPr>
          <p:nvPr/>
        </p:nvPicPr>
        <p:blipFill rotWithShape="1">
          <a:blip r:embed="rId3">
            <a:duotone>
              <a:prstClr val="black"/>
              <a:prstClr val="white"/>
            </a:duotone>
          </a:blip>
          <a:srcRect l="20143" r="11088" b="-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EA6C836-1C56-4140-B34F-8327DD0F140A}"/>
              </a:ext>
            </a:extLst>
          </p:cNvPr>
          <p:cNvSpPr>
            <a:spLocks noGrp="1"/>
          </p:cNvSpPr>
          <p:nvPr>
            <p:ph type="title"/>
          </p:nvPr>
        </p:nvSpPr>
        <p:spPr>
          <a:xfrm>
            <a:off x="668866" y="1191846"/>
            <a:ext cx="5123515" cy="2398021"/>
          </a:xfrm>
        </p:spPr>
        <p:txBody>
          <a:bodyPr vert="horz" lIns="91440" tIns="45720" rIns="91440" bIns="45720" rtlCol="0" anchor="b">
            <a:normAutofit/>
          </a:bodyPr>
          <a:lstStyle/>
          <a:p>
            <a:pPr algn="r"/>
            <a:r>
              <a:rPr lang="en-US" b="1" dirty="0">
                <a:solidFill>
                  <a:schemeClr val="tx1"/>
                </a:solidFill>
                <a:latin typeface="Arial" panose="020B0604020202020204" pitchFamily="34" charset="0"/>
                <a:cs typeface="Arial" panose="020B0604020202020204" pitchFamily="34" charset="0"/>
              </a:rPr>
              <a:t>Clinicaltrials.gov</a:t>
            </a:r>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87485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C17AD1-FE8E-42C3-838A-6AA5AE68F9FF}"/>
              </a:ext>
            </a:extLst>
          </p:cNvPr>
          <p:cNvSpPr>
            <a:spLocks noGrp="1"/>
          </p:cNvSpPr>
          <p:nvPr>
            <p:ph idx="1"/>
          </p:nvPr>
        </p:nvSpPr>
        <p:spPr>
          <a:xfrm>
            <a:off x="5209564" y="2205420"/>
            <a:ext cx="3955458" cy="4161763"/>
          </a:xfrm>
        </p:spPr>
        <p:txBody>
          <a:bodyPr>
            <a:normAutofit/>
          </a:bodyPr>
          <a:lstStyle/>
          <a:p>
            <a:pPr marL="0" indent="0">
              <a:buNone/>
            </a:pPr>
            <a:r>
              <a:rPr lang="en-US" sz="3200" b="1" u="none" strike="noStrike" dirty="0">
                <a:effectLst/>
                <a:latin typeface="Arial" panose="020B0604020202020204" pitchFamily="34" charset="0"/>
                <a:cs typeface="Arial" panose="020B0604020202020204" pitchFamily="34" charset="0"/>
                <a:hlinkClick r:id="rId3"/>
              </a:rPr>
              <a:t>ClinicalTrials.gov</a:t>
            </a:r>
            <a:r>
              <a:rPr lang="en-US" sz="3200" b="1" dirty="0">
                <a:effectLst/>
                <a:latin typeface="Arial" panose="020B0604020202020204" pitchFamily="34" charset="0"/>
                <a:cs typeface="Arial" panose="020B0604020202020204" pitchFamily="34" charset="0"/>
              </a:rPr>
              <a:t> </a:t>
            </a:r>
          </a:p>
          <a:p>
            <a:pPr marL="0" indent="0">
              <a:buNone/>
            </a:pPr>
            <a:r>
              <a:rPr lang="en-US" b="1" dirty="0">
                <a:effectLst/>
                <a:latin typeface="Arial" panose="020B0604020202020204" pitchFamily="34" charset="0"/>
                <a:cs typeface="Arial" panose="020B0604020202020204" pitchFamily="34" charset="0"/>
              </a:rPr>
              <a:t>is a database of privately and publicly funded clinical studies conducted around the world. </a:t>
            </a:r>
          </a:p>
          <a:p>
            <a:endParaRPr lang="en-US" b="1" dirty="0">
              <a:latin typeface="Arial" panose="020B0604020202020204" pitchFamily="34" charset="0"/>
              <a:cs typeface="Arial" panose="020B0604020202020204" pitchFamily="34" charset="0"/>
            </a:endParaRPr>
          </a:p>
        </p:txBody>
      </p:sp>
      <p:pic>
        <p:nvPicPr>
          <p:cNvPr id="30" name="Picture 4" descr="World map with flight paths">
            <a:extLst>
              <a:ext uri="{FF2B5EF4-FFF2-40B4-BE49-F238E27FC236}">
                <a16:creationId xmlns:a16="http://schemas.microsoft.com/office/drawing/2014/main" id="{8552126F-9E3C-4064-B541-43766B01FD08}"/>
              </a:ext>
            </a:extLst>
          </p:cNvPr>
          <p:cNvPicPr>
            <a:picLocks noChangeAspect="1"/>
          </p:cNvPicPr>
          <p:nvPr/>
        </p:nvPicPr>
        <p:blipFill rotWithShape="1">
          <a:blip r:embed="rId4"/>
          <a:srcRect l="19432" r="26878"/>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1"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4550915"/>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1E76FB9-B3A5-48E3-B992-11DB5AFE8CEA}"/>
              </a:ext>
            </a:extLst>
          </p:cNvPr>
          <p:cNvSpPr>
            <a:spLocks noGrp="1"/>
          </p:cNvSpPr>
          <p:nvPr>
            <p:ph type="title"/>
          </p:nvPr>
        </p:nvSpPr>
        <p:spPr>
          <a:xfrm>
            <a:off x="677334" y="609600"/>
            <a:ext cx="3843375" cy="5175624"/>
          </a:xfrm>
        </p:spPr>
        <p:txBody>
          <a:bodyPr anchor="ctr">
            <a:normAutofit/>
          </a:bodyPr>
          <a:lstStyle/>
          <a:p>
            <a:r>
              <a:rPr lang="en-US" sz="3200" b="1">
                <a:solidFill>
                  <a:schemeClr val="tx1">
                    <a:lumMod val="85000"/>
                    <a:lumOff val="15000"/>
                  </a:schemeClr>
                </a:solidFill>
                <a:latin typeface="Arial" panose="020B0604020202020204" pitchFamily="34" charset="0"/>
                <a:cs typeface="Arial" panose="020B0604020202020204" pitchFamily="34" charset="0"/>
              </a:rPr>
              <a:t>Clinicaltrials.gov</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8C17AD1-FE8E-42C3-838A-6AA5AE68F9FF}"/>
              </a:ext>
            </a:extLst>
          </p:cNvPr>
          <p:cNvSpPr>
            <a:spLocks noGrp="1"/>
          </p:cNvSpPr>
          <p:nvPr>
            <p:ph idx="1"/>
          </p:nvPr>
        </p:nvSpPr>
        <p:spPr>
          <a:xfrm>
            <a:off x="6116084" y="609601"/>
            <a:ext cx="5511296" cy="5693228"/>
          </a:xfrm>
        </p:spPr>
        <p:txBody>
          <a:bodyPr anchor="ctr">
            <a:normAutofit/>
          </a:bodyPr>
          <a:lstStyle/>
          <a:p>
            <a:pPr marL="0" indent="0">
              <a:lnSpc>
                <a:spcPct val="90000"/>
              </a:lnSpc>
              <a:buNone/>
            </a:pPr>
            <a:r>
              <a:rPr lang="en-US" b="1" dirty="0">
                <a:solidFill>
                  <a:schemeClr val="bg1"/>
                </a:solidFill>
                <a:effectLst/>
                <a:latin typeface="Arial" panose="020B0604020202020204" pitchFamily="34" charset="0"/>
                <a:cs typeface="Arial" panose="020B0604020202020204" pitchFamily="34" charset="0"/>
              </a:rPr>
              <a:t>Protocol Registration is required to make study information publicly available to:</a:t>
            </a:r>
          </a:p>
          <a:p>
            <a:pPr>
              <a:lnSpc>
                <a:spcPct val="90000"/>
              </a:lnSpc>
              <a:buFont typeface="Arial" panose="020B0604020202020204" pitchFamily="34" charset="0"/>
              <a:buChar char="•"/>
            </a:pPr>
            <a:r>
              <a:rPr lang="en-US" b="1" dirty="0">
                <a:solidFill>
                  <a:schemeClr val="bg1"/>
                </a:solidFill>
                <a:effectLst/>
                <a:latin typeface="Arial" panose="020B0604020202020204" pitchFamily="34" charset="0"/>
                <a:cs typeface="Arial" panose="020B0604020202020204" pitchFamily="34" charset="0"/>
              </a:rPr>
              <a:t>Facilitate enrollment in clinical trials</a:t>
            </a:r>
          </a:p>
          <a:p>
            <a:pPr>
              <a:lnSpc>
                <a:spcPct val="90000"/>
              </a:lnSpc>
              <a:buFont typeface="Arial" panose="020B0604020202020204" pitchFamily="34" charset="0"/>
              <a:buChar char="•"/>
            </a:pPr>
            <a:r>
              <a:rPr lang="en-US" b="1" dirty="0">
                <a:solidFill>
                  <a:schemeClr val="bg1"/>
                </a:solidFill>
                <a:effectLst/>
                <a:latin typeface="Arial" panose="020B0604020202020204" pitchFamily="34" charset="0"/>
                <a:cs typeface="Arial" panose="020B0604020202020204" pitchFamily="34" charset="0"/>
              </a:rPr>
              <a:t>Allow tracking of study progress</a:t>
            </a:r>
          </a:p>
          <a:p>
            <a:pPr>
              <a:lnSpc>
                <a:spcPct val="90000"/>
              </a:lnSpc>
              <a:buFont typeface="Arial" panose="020B0604020202020204" pitchFamily="34" charset="0"/>
              <a:buChar char="•"/>
            </a:pPr>
            <a:r>
              <a:rPr lang="en-US" b="1" dirty="0">
                <a:solidFill>
                  <a:schemeClr val="bg1"/>
                </a:solidFill>
                <a:effectLst/>
                <a:latin typeface="Arial" panose="020B0604020202020204" pitchFamily="34" charset="0"/>
                <a:cs typeface="Arial" panose="020B0604020202020204" pitchFamily="34" charset="0"/>
              </a:rPr>
              <a:t>Provide dissemination of study findings</a:t>
            </a:r>
          </a:p>
          <a:p>
            <a:pPr>
              <a:lnSpc>
                <a:spcPct val="90000"/>
              </a:lnSpc>
              <a:buFont typeface="Arial" panose="020B0604020202020204" pitchFamily="34" charset="0"/>
              <a:buChar char="•"/>
            </a:pPr>
            <a:r>
              <a:rPr lang="en-US" b="1" dirty="0">
                <a:solidFill>
                  <a:schemeClr val="bg1"/>
                </a:solidFill>
                <a:effectLst/>
                <a:latin typeface="Arial" panose="020B0604020202020204" pitchFamily="34" charset="0"/>
                <a:cs typeface="Arial" panose="020B0604020202020204" pitchFamily="34" charset="0"/>
              </a:rPr>
              <a:t>Ensure access to peer-reviewed journals for publication of research outcomes</a:t>
            </a:r>
          </a:p>
          <a:p>
            <a:pPr>
              <a:lnSpc>
                <a:spcPct val="90000"/>
              </a:lnSpc>
              <a:buFont typeface="Arial" panose="020B0604020202020204" pitchFamily="34" charset="0"/>
              <a:buChar char="•"/>
            </a:pPr>
            <a:endParaRPr lang="en-US" b="1" dirty="0">
              <a:solidFill>
                <a:schemeClr val="bg1"/>
              </a:solidFill>
              <a:effectLst/>
              <a:latin typeface="Arial" panose="020B0604020202020204" pitchFamily="34" charset="0"/>
              <a:cs typeface="Arial" panose="020B0604020202020204" pitchFamily="34" charset="0"/>
            </a:endParaRPr>
          </a:p>
          <a:p>
            <a:pPr marL="0" indent="0">
              <a:lnSpc>
                <a:spcPct val="90000"/>
              </a:lnSpc>
              <a:buNone/>
            </a:pPr>
            <a:r>
              <a:rPr lang="en-US" b="1" dirty="0">
                <a:solidFill>
                  <a:schemeClr val="bg1"/>
                </a:solidFill>
                <a:effectLst/>
                <a:latin typeface="Arial" panose="020B0604020202020204" pitchFamily="34" charset="0"/>
                <a:cs typeface="Arial" panose="020B0604020202020204" pitchFamily="34" charset="0"/>
              </a:rPr>
              <a:t>Protocol Registration is required by:</a:t>
            </a:r>
          </a:p>
          <a:p>
            <a:pPr>
              <a:lnSpc>
                <a:spcPct val="90000"/>
              </a:lnSpc>
              <a:buFont typeface="Arial" panose="020B0604020202020204" pitchFamily="34" charset="0"/>
              <a:buChar char="•"/>
            </a:pPr>
            <a:r>
              <a:rPr lang="en-US" b="1" dirty="0">
                <a:solidFill>
                  <a:schemeClr val="bg1"/>
                </a:solidFill>
                <a:effectLst/>
                <a:latin typeface="Arial" panose="020B0604020202020204" pitchFamily="34" charset="0"/>
                <a:cs typeface="Arial" panose="020B0604020202020204" pitchFamily="34" charset="0"/>
              </a:rPr>
              <a:t>Food and Drug Administration Amendments Act 2007 (FDAAA)</a:t>
            </a:r>
          </a:p>
          <a:p>
            <a:pPr>
              <a:lnSpc>
                <a:spcPct val="90000"/>
              </a:lnSpc>
              <a:buFont typeface="Arial" panose="020B0604020202020204" pitchFamily="34" charset="0"/>
              <a:buChar char="•"/>
            </a:pPr>
            <a:r>
              <a:rPr lang="en-US" b="1" dirty="0">
                <a:solidFill>
                  <a:schemeClr val="bg1"/>
                </a:solidFill>
                <a:effectLst/>
                <a:latin typeface="Arial" panose="020B0604020202020204" pitchFamily="34" charset="0"/>
                <a:cs typeface="Arial" panose="020B0604020202020204" pitchFamily="34" charset="0"/>
              </a:rPr>
              <a:t>National Institutes of Health (NIH)</a:t>
            </a:r>
          </a:p>
          <a:p>
            <a:pPr>
              <a:lnSpc>
                <a:spcPct val="90000"/>
              </a:lnSpc>
              <a:buFont typeface="Arial" panose="020B0604020202020204" pitchFamily="34" charset="0"/>
              <a:buChar char="•"/>
            </a:pPr>
            <a:r>
              <a:rPr lang="en-US" b="1" dirty="0">
                <a:solidFill>
                  <a:schemeClr val="bg1"/>
                </a:solidFill>
                <a:effectLst/>
                <a:latin typeface="Arial" panose="020B0604020202020204" pitchFamily="34" charset="0"/>
                <a:cs typeface="Arial" panose="020B0604020202020204" pitchFamily="34" charset="0"/>
              </a:rPr>
              <a:t>International Committee of Medical Journal Editors (ICMJE)</a:t>
            </a:r>
          </a:p>
          <a:p>
            <a:pPr>
              <a:lnSpc>
                <a:spcPct val="90000"/>
              </a:lnSpc>
              <a:buFont typeface="Arial" panose="020B0604020202020204" pitchFamily="34" charset="0"/>
              <a:buChar char="•"/>
            </a:pPr>
            <a:r>
              <a:rPr lang="en-US" b="1" dirty="0">
                <a:solidFill>
                  <a:schemeClr val="bg1"/>
                </a:solidFill>
                <a:effectLst/>
                <a:latin typeface="Arial" panose="020B0604020202020204" pitchFamily="34" charset="0"/>
                <a:cs typeface="Arial" panose="020B0604020202020204" pitchFamily="34" charset="0"/>
              </a:rPr>
              <a:t>Center for Medicare and Medicaid (CMS)</a:t>
            </a:r>
          </a:p>
          <a:p>
            <a:pPr>
              <a:lnSpc>
                <a:spcPct val="90000"/>
              </a:lnSpc>
            </a:pPr>
            <a:endParaRPr lang="en-US" sz="11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579529"/>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1E76FB9-B3A5-48E3-B992-11DB5AFE8CEA}"/>
              </a:ext>
            </a:extLst>
          </p:cNvPr>
          <p:cNvSpPr>
            <a:spLocks noGrp="1"/>
          </p:cNvSpPr>
          <p:nvPr>
            <p:ph type="title"/>
          </p:nvPr>
        </p:nvSpPr>
        <p:spPr>
          <a:xfrm>
            <a:off x="677334" y="609600"/>
            <a:ext cx="3843375" cy="5175624"/>
          </a:xfrm>
        </p:spPr>
        <p:txBody>
          <a:bodyPr anchor="ctr">
            <a:normAutofit/>
          </a:bodyPr>
          <a:lstStyle/>
          <a:p>
            <a:r>
              <a:rPr lang="en-US" sz="3200" b="1" dirty="0" err="1">
                <a:solidFill>
                  <a:schemeClr val="tx1">
                    <a:lumMod val="85000"/>
                    <a:lumOff val="15000"/>
                  </a:schemeClr>
                </a:solidFill>
                <a:latin typeface="Arial" panose="020B0604020202020204" pitchFamily="34" charset="0"/>
                <a:cs typeface="Arial" panose="020B0604020202020204" pitchFamily="34" charset="0"/>
              </a:rPr>
              <a:t>Clinicaltrials.gov</a:t>
            </a:r>
            <a:endParaRPr lang="en-US" sz="32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Content Placeholder 2">
            <a:extLst>
              <a:ext uri="{FF2B5EF4-FFF2-40B4-BE49-F238E27FC236}">
                <a16:creationId xmlns:a16="http://schemas.microsoft.com/office/drawing/2014/main" id="{C8C17AD1-FE8E-42C3-838A-6AA5AE68F9FF}"/>
              </a:ext>
            </a:extLst>
          </p:cNvPr>
          <p:cNvSpPr>
            <a:spLocks noGrp="1"/>
          </p:cNvSpPr>
          <p:nvPr>
            <p:ph idx="1"/>
          </p:nvPr>
        </p:nvSpPr>
        <p:spPr>
          <a:xfrm>
            <a:off x="6116084" y="609601"/>
            <a:ext cx="5511296" cy="5175624"/>
          </a:xfrm>
        </p:spPr>
        <p:txBody>
          <a:bodyPr anchor="ctr">
            <a:normAutofit/>
          </a:bodyPr>
          <a:lstStyle/>
          <a:p>
            <a:pPr marL="0" indent="0">
              <a:buNone/>
            </a:pPr>
            <a:r>
              <a:rPr lang="en-US" b="1" dirty="0">
                <a:solidFill>
                  <a:schemeClr val="bg1"/>
                </a:solidFill>
                <a:effectLst/>
                <a:latin typeface="Arial" panose="020B0604020202020204" pitchFamily="34" charset="0"/>
                <a:cs typeface="Arial" panose="020B0604020202020204" pitchFamily="34" charset="0"/>
              </a:rPr>
              <a:t>International Committee of Medical Journal Editors (ICMJE) requires protocol registration of interventional clinical studies to include studies of any intervention type, phase, or geographic location BEFORE enrollment of first subject. </a:t>
            </a:r>
          </a:p>
          <a:p>
            <a:pPr marL="0" indent="0">
              <a:buNone/>
            </a:pPr>
            <a:endParaRPr lang="en-US" b="1" dirty="0">
              <a:solidFill>
                <a:schemeClr val="bg1"/>
              </a:solidFill>
              <a:effectLst/>
              <a:latin typeface="Arial" panose="020B0604020202020204" pitchFamily="34" charset="0"/>
              <a:cs typeface="Arial" panose="020B0604020202020204" pitchFamily="34" charset="0"/>
            </a:endParaRPr>
          </a:p>
          <a:p>
            <a:pPr marL="0" indent="0">
              <a:buNone/>
            </a:pPr>
            <a:r>
              <a:rPr lang="en-US" b="1" dirty="0">
                <a:solidFill>
                  <a:schemeClr val="bg1"/>
                </a:solidFill>
                <a:effectLst/>
                <a:latin typeface="Arial" panose="020B0604020202020204" pitchFamily="34" charset="0"/>
                <a:cs typeface="Arial" panose="020B0604020202020204" pitchFamily="34" charset="0"/>
              </a:rPr>
              <a:t>Not all studies </a:t>
            </a:r>
            <a:r>
              <a:rPr lang="en-US" b="1" dirty="0">
                <a:solidFill>
                  <a:schemeClr val="bg1"/>
                </a:solidFill>
                <a:latin typeface="Arial" panose="020B0604020202020204" pitchFamily="34" charset="0"/>
                <a:cs typeface="Arial" panose="020B0604020202020204" pitchFamily="34" charset="0"/>
              </a:rPr>
              <a:t>meet the definition of a clinical trial per clinicaltrials.gov.  </a:t>
            </a:r>
            <a:r>
              <a:rPr lang="en-US" b="1" dirty="0">
                <a:solidFill>
                  <a:schemeClr val="bg1"/>
                </a:solidFill>
                <a:effectLst/>
                <a:latin typeface="Arial" panose="020B0604020202020204" pitchFamily="34" charset="0"/>
                <a:cs typeface="Arial" panose="020B0604020202020204" pitchFamily="34" charset="0"/>
              </a:rPr>
              <a:t>Determine if your study is an Applicable Clinical Trial that should be registered. </a:t>
            </a: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637904"/>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ght bulb on yellow background with sketched light beams and cord">
            <a:extLst>
              <a:ext uri="{FF2B5EF4-FFF2-40B4-BE49-F238E27FC236}">
                <a16:creationId xmlns:a16="http://schemas.microsoft.com/office/drawing/2014/main" id="{B28901F6-63AF-4D0F-A907-223D80C0434D}"/>
              </a:ext>
            </a:extLst>
          </p:cNvPr>
          <p:cNvPicPr>
            <a:picLocks noChangeAspect="1"/>
          </p:cNvPicPr>
          <p:nvPr/>
        </p:nvPicPr>
        <p:blipFill rotWithShape="1">
          <a:blip r:embed="rId3"/>
          <a:srcRect l="28957"/>
          <a:stretch/>
        </p:blipFill>
        <p:spPr>
          <a:xfrm>
            <a:off x="4266678"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itle 4">
            <a:extLst>
              <a:ext uri="{FF2B5EF4-FFF2-40B4-BE49-F238E27FC236}">
                <a16:creationId xmlns:a16="http://schemas.microsoft.com/office/drawing/2014/main" id="{D60DC44C-EB98-43FA-B34B-17F82D36E79A}"/>
              </a:ext>
            </a:extLst>
          </p:cNvPr>
          <p:cNvSpPr>
            <a:spLocks noGrp="1"/>
          </p:cNvSpPr>
          <p:nvPr>
            <p:ph type="ctrTitle"/>
          </p:nvPr>
        </p:nvSpPr>
        <p:spPr>
          <a:xfrm>
            <a:off x="668867" y="1678666"/>
            <a:ext cx="4088190" cy="2369093"/>
          </a:xfrm>
        </p:spPr>
        <p:txBody>
          <a:bodyPr vert="horz" lIns="91440" tIns="45720" rIns="91440" bIns="45720" rtlCol="0" anchor="b">
            <a:normAutofit/>
          </a:bodyPr>
          <a:lstStyle/>
          <a:p>
            <a:pPr algn="r"/>
            <a:r>
              <a:rPr lang="en-US" sz="3600" b="1" dirty="0">
                <a:solidFill>
                  <a:schemeClr val="accent1"/>
                </a:solidFill>
                <a:latin typeface="Arial" panose="020B0604020202020204" pitchFamily="34" charset="0"/>
                <a:cs typeface="Arial" panose="020B0604020202020204" pitchFamily="34" charset="0"/>
              </a:rPr>
              <a:t>Test your knowledge</a:t>
            </a:r>
          </a:p>
        </p:txBody>
      </p:sp>
    </p:spTree>
    <p:extLst>
      <p:ext uri="{BB962C8B-B14F-4D97-AF65-F5344CB8AC3E}">
        <p14:creationId xmlns:p14="http://schemas.microsoft.com/office/powerpoint/2010/main" val="29935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3" name="Straight Connector 22">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6E00B94-4BCC-4BFB-A8D8-D7851035EE92}"/>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lnSpc>
                <a:spcPct val="90000"/>
              </a:lnSpc>
            </a:pPr>
            <a:r>
              <a:rPr lang="en-US" sz="3000" b="1" dirty="0">
                <a:latin typeface="Arial" panose="020B0604020202020204" pitchFamily="34" charset="0"/>
                <a:cs typeface="Arial" panose="020B0604020202020204" pitchFamily="34" charset="0"/>
              </a:rPr>
              <a:t>Significant equity interest refers to ownership interests, stock options or other financial interests whose value cannot be readily determined through reference to public interest or any equity interest of $25,000 or more. </a:t>
            </a:r>
          </a:p>
        </p:txBody>
      </p:sp>
      <p:sp>
        <p:nvSpPr>
          <p:cNvPr id="31" name="Freeform: Shape 30">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766D958D-6D5B-4D15-8BCE-AE96C2E5285E}"/>
              </a:ext>
            </a:extLst>
          </p:cNvPr>
          <p:cNvSpPr>
            <a:spLocks noGrp="1"/>
          </p:cNvSpPr>
          <p:nvPr>
            <p:ph type="body" idx="1"/>
          </p:nvPr>
        </p:nvSpPr>
        <p:spPr>
          <a:xfrm>
            <a:off x="7821120" y="2510119"/>
            <a:ext cx="3602567" cy="1829292"/>
          </a:xfrm>
        </p:spPr>
        <p:txBody>
          <a:bodyPr vert="horz" lIns="91440" tIns="45720" rIns="91440" bIns="45720" rtlCol="0" anchor="ctr">
            <a:normAutofit/>
          </a:bodyPr>
          <a:lstStyle/>
          <a:p>
            <a:r>
              <a:rPr lang="en-US" sz="2800" b="1" dirty="0">
                <a:solidFill>
                  <a:srgbClr val="FFFFFF"/>
                </a:solidFill>
                <a:latin typeface="Arial" panose="020B0604020202020204" pitchFamily="34" charset="0"/>
                <a:cs typeface="Arial" panose="020B0604020202020204" pitchFamily="34" charset="0"/>
              </a:rPr>
              <a:t>True or False? </a:t>
            </a:r>
          </a:p>
        </p:txBody>
      </p:sp>
    </p:spTree>
    <p:extLst>
      <p:ext uri="{BB962C8B-B14F-4D97-AF65-F5344CB8AC3E}">
        <p14:creationId xmlns:p14="http://schemas.microsoft.com/office/powerpoint/2010/main" val="17793122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3" name="Straight Connector 22">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6E00B94-4BCC-4BFB-A8D8-D7851035EE92}"/>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lnSpc>
                <a:spcPct val="90000"/>
              </a:lnSpc>
            </a:pPr>
            <a:r>
              <a:rPr lang="en-US" sz="3000" b="1" dirty="0">
                <a:latin typeface="Arial" panose="020B0604020202020204" pitchFamily="34" charset="0"/>
                <a:cs typeface="Arial" panose="020B0604020202020204" pitchFamily="34" charset="0"/>
              </a:rPr>
              <a:t>Significant equity interest refers to ownership interests, stock options or other financial interests whose value cannot be readily determined through reference to public interest or any equity interest of $25,000 or more. </a:t>
            </a:r>
          </a:p>
        </p:txBody>
      </p:sp>
      <p:sp>
        <p:nvSpPr>
          <p:cNvPr id="31" name="Freeform: Shape 30">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766D958D-6D5B-4D15-8BCE-AE96C2E5285E}"/>
              </a:ext>
            </a:extLst>
          </p:cNvPr>
          <p:cNvSpPr>
            <a:spLocks noGrp="1"/>
          </p:cNvSpPr>
          <p:nvPr>
            <p:ph type="body" idx="1"/>
          </p:nvPr>
        </p:nvSpPr>
        <p:spPr>
          <a:xfrm>
            <a:off x="7802158" y="2175389"/>
            <a:ext cx="3602567" cy="2168257"/>
          </a:xfrm>
        </p:spPr>
        <p:txBody>
          <a:bodyPr vert="horz" lIns="91440" tIns="45720" rIns="91440" bIns="45720" rtlCol="0" anchor="ctr">
            <a:normAutofit fontScale="85000" lnSpcReduction="20000"/>
          </a:bodyPr>
          <a:lstStyle/>
          <a:p>
            <a:r>
              <a:rPr lang="en-US" sz="2800" b="1" dirty="0">
                <a:solidFill>
                  <a:srgbClr val="FFFFFF"/>
                </a:solidFill>
                <a:latin typeface="Arial" panose="020B0604020202020204" pitchFamily="34" charset="0"/>
                <a:cs typeface="Arial" panose="020B0604020202020204" pitchFamily="34" charset="0"/>
              </a:rPr>
              <a:t>True or False? </a:t>
            </a:r>
          </a:p>
          <a:p>
            <a:endParaRPr lang="en-US" sz="2800" b="1" dirty="0">
              <a:solidFill>
                <a:srgbClr val="FFFFFF"/>
              </a:solidFill>
              <a:latin typeface="Arial" panose="020B0604020202020204" pitchFamily="34" charset="0"/>
              <a:cs typeface="Arial" panose="020B0604020202020204" pitchFamily="34" charset="0"/>
            </a:endParaRPr>
          </a:p>
          <a:p>
            <a:r>
              <a:rPr lang="en-US" sz="2800" b="1" dirty="0">
                <a:solidFill>
                  <a:srgbClr val="FFFFFF"/>
                </a:solidFill>
                <a:latin typeface="Arial" panose="020B0604020202020204" pitchFamily="34" charset="0"/>
                <a:cs typeface="Arial" panose="020B0604020202020204" pitchFamily="34" charset="0"/>
              </a:rPr>
              <a:t>It is any amount—the key statement is “whose value cannot be readily determined”.</a:t>
            </a:r>
          </a:p>
          <a:p>
            <a:endParaRPr lang="en-US" sz="2800" b="1" dirty="0">
              <a:solidFill>
                <a:srgbClr val="FFFFFF"/>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734727A-FDDC-4558-ADFF-0A35BE81A431}"/>
                  </a:ext>
                </a:extLst>
              </p14:cNvPr>
              <p14:cNvContentPartPr/>
              <p14:nvPr/>
            </p14:nvContentPartPr>
            <p14:xfrm>
              <a:off x="9417144" y="5259808"/>
              <a:ext cx="360" cy="360"/>
            </p14:xfrm>
          </p:contentPart>
        </mc:Choice>
        <mc:Fallback xmlns="">
          <p:pic>
            <p:nvPicPr>
              <p:cNvPr id="5" name="Ink 4">
                <a:extLst>
                  <a:ext uri="{FF2B5EF4-FFF2-40B4-BE49-F238E27FC236}">
                    <a16:creationId xmlns:a16="http://schemas.microsoft.com/office/drawing/2014/main" id="{E734727A-FDDC-4558-ADFF-0A35BE81A431}"/>
                  </a:ext>
                </a:extLst>
              </p:cNvPr>
              <p:cNvPicPr/>
              <p:nvPr/>
            </p:nvPicPr>
            <p:blipFill>
              <a:blip r:embed="rId5"/>
              <a:stretch>
                <a:fillRect/>
              </a:stretch>
            </p:blipFill>
            <p:spPr>
              <a:xfrm>
                <a:off x="9408144" y="52511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D29151B7-2D61-4388-847F-0691EF968952}"/>
                  </a:ext>
                </a:extLst>
              </p14:cNvPr>
              <p14:cNvContentPartPr/>
              <p14:nvPr/>
            </p14:nvContentPartPr>
            <p14:xfrm>
              <a:off x="257285" y="4882240"/>
              <a:ext cx="360" cy="360"/>
            </p14:xfrm>
          </p:contentPart>
        </mc:Choice>
        <mc:Fallback xmlns="">
          <p:pic>
            <p:nvPicPr>
              <p:cNvPr id="19" name="Ink 18">
                <a:extLst>
                  <a:ext uri="{FF2B5EF4-FFF2-40B4-BE49-F238E27FC236}">
                    <a16:creationId xmlns:a16="http://schemas.microsoft.com/office/drawing/2014/main" id="{D29151B7-2D61-4388-847F-0691EF968952}"/>
                  </a:ext>
                </a:extLst>
              </p:cNvPr>
              <p:cNvPicPr/>
              <p:nvPr/>
            </p:nvPicPr>
            <p:blipFill>
              <a:blip r:embed="rId9"/>
              <a:stretch>
                <a:fillRect/>
              </a:stretch>
            </p:blipFill>
            <p:spPr>
              <a:xfrm>
                <a:off x="248285" y="4873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DD69818C-7BEC-411F-A4D8-722CA309E22F}"/>
                  </a:ext>
                </a:extLst>
              </p14:cNvPr>
              <p14:cNvContentPartPr/>
              <p14:nvPr/>
            </p14:nvContentPartPr>
            <p14:xfrm>
              <a:off x="8899242" y="1632242"/>
              <a:ext cx="1549440" cy="957677"/>
            </p14:xfrm>
          </p:contentPart>
        </mc:Choice>
        <mc:Fallback xmlns="">
          <p:pic>
            <p:nvPicPr>
              <p:cNvPr id="4" name="Ink 3">
                <a:extLst>
                  <a:ext uri="{FF2B5EF4-FFF2-40B4-BE49-F238E27FC236}">
                    <a16:creationId xmlns:a16="http://schemas.microsoft.com/office/drawing/2014/main" id="{DD69818C-7BEC-411F-A4D8-722CA309E22F}"/>
                  </a:ext>
                </a:extLst>
              </p:cNvPr>
              <p:cNvPicPr/>
              <p:nvPr/>
            </p:nvPicPr>
            <p:blipFill>
              <a:blip r:embed="rId11"/>
              <a:stretch>
                <a:fillRect/>
              </a:stretch>
            </p:blipFill>
            <p:spPr>
              <a:xfrm>
                <a:off x="8890242" y="1623241"/>
                <a:ext cx="1567080" cy="975318"/>
              </a:xfrm>
              <a:prstGeom prst="rect">
                <a:avLst/>
              </a:prstGeom>
            </p:spPr>
          </p:pic>
        </mc:Fallback>
      </mc:AlternateContent>
    </p:spTree>
    <p:extLst>
      <p:ext uri="{BB962C8B-B14F-4D97-AF65-F5344CB8AC3E}">
        <p14:creationId xmlns:p14="http://schemas.microsoft.com/office/powerpoint/2010/main" val="2610419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9" name="Straight Connector 38">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Isosceles Triangle 46">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50" name="Rectangle 4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2" name="Rectangle 5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Isosceles Triangle 6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Isosceles Triangle 6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Freeform: Shape 6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E00B94-4BCC-4BFB-A8D8-D7851035EE92}"/>
              </a:ext>
            </a:extLst>
          </p:cNvPr>
          <p:cNvSpPr>
            <a:spLocks noGrp="1"/>
          </p:cNvSpPr>
          <p:nvPr>
            <p:ph type="title"/>
          </p:nvPr>
        </p:nvSpPr>
        <p:spPr>
          <a:xfrm>
            <a:off x="7181723" y="609600"/>
            <a:ext cx="4512989" cy="2227730"/>
          </a:xfrm>
        </p:spPr>
        <p:txBody>
          <a:bodyPr vert="horz" lIns="91440" tIns="45720" rIns="91440" bIns="45720" rtlCol="0" anchor="ctr">
            <a:normAutofit/>
          </a:bodyPr>
          <a:lstStyle/>
          <a:p>
            <a:pPr>
              <a:lnSpc>
                <a:spcPct val="90000"/>
              </a:lnSpc>
            </a:pPr>
            <a:r>
              <a:rPr lang="en-US" sz="2400" b="1" dirty="0">
                <a:solidFill>
                  <a:srgbClr val="FFFFFF"/>
                </a:solidFill>
                <a:latin typeface="Arial" panose="020B0604020202020204" pitchFamily="34" charset="0"/>
                <a:cs typeface="Arial" panose="020B0604020202020204" pitchFamily="34" charset="0"/>
              </a:rPr>
              <a:t>How long does an investigator have to report equity interests to a sponsoring company of the covered study? </a:t>
            </a:r>
          </a:p>
        </p:txBody>
      </p:sp>
      <p:pic>
        <p:nvPicPr>
          <p:cNvPr id="35" name="Graphic 34" descr="Dollar">
            <a:extLst>
              <a:ext uri="{FF2B5EF4-FFF2-40B4-BE49-F238E27FC236}">
                <a16:creationId xmlns:a16="http://schemas.microsoft.com/office/drawing/2014/main" id="{7F249885-7CB5-4A87-9494-F62893F99E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51" y="1545062"/>
            <a:ext cx="3856774" cy="3856774"/>
          </a:xfrm>
          <a:prstGeom prst="rect">
            <a:avLst/>
          </a:prstGeom>
        </p:spPr>
      </p:pic>
      <p:sp>
        <p:nvSpPr>
          <p:cNvPr id="3" name="Text Placeholder 2">
            <a:extLst>
              <a:ext uri="{FF2B5EF4-FFF2-40B4-BE49-F238E27FC236}">
                <a16:creationId xmlns:a16="http://schemas.microsoft.com/office/drawing/2014/main" id="{766D958D-6D5B-4D15-8BCE-AE96C2E5285E}"/>
              </a:ext>
            </a:extLst>
          </p:cNvPr>
          <p:cNvSpPr>
            <a:spLocks noGrp="1"/>
          </p:cNvSpPr>
          <p:nvPr>
            <p:ph type="body" idx="1"/>
          </p:nvPr>
        </p:nvSpPr>
        <p:spPr>
          <a:xfrm>
            <a:off x="7181725" y="2837329"/>
            <a:ext cx="4512988" cy="3317938"/>
          </a:xfrm>
        </p:spPr>
        <p:txBody>
          <a:bodyPr vert="horz" lIns="91440" tIns="45720" rIns="91440" bIns="45720" rtlCol="0" anchor="t">
            <a:normAutofit/>
          </a:bodyPr>
          <a:lstStyle/>
          <a:p>
            <a:endParaRPr lang="en-US" b="1" dirty="0">
              <a:solidFill>
                <a:srgbClr val="FFFFFF"/>
              </a:solidFill>
              <a:latin typeface="Arial" panose="020B0604020202020204" pitchFamily="34" charset="0"/>
              <a:cs typeface="Arial" panose="020B0604020202020204" pitchFamily="34" charset="0"/>
            </a:endParaRPr>
          </a:p>
          <a:p>
            <a:pPr marL="339725" indent="-339725"/>
            <a:r>
              <a:rPr lang="en-US" b="1" dirty="0">
                <a:solidFill>
                  <a:srgbClr val="FFFFFF"/>
                </a:solidFill>
                <a:latin typeface="Arial" panose="020B0604020202020204" pitchFamily="34" charset="0"/>
                <a:cs typeface="Arial" panose="020B0604020202020204" pitchFamily="34" charset="0"/>
              </a:rPr>
              <a:t>a. One year after completion of the study</a:t>
            </a:r>
          </a:p>
          <a:p>
            <a:pPr marL="339725" indent="-339725"/>
            <a:r>
              <a:rPr lang="en-US" b="1" dirty="0">
                <a:solidFill>
                  <a:srgbClr val="FFFFFF"/>
                </a:solidFill>
                <a:latin typeface="Arial" panose="020B0604020202020204" pitchFamily="34" charset="0"/>
                <a:cs typeface="Arial" panose="020B0604020202020204" pitchFamily="34" charset="0"/>
              </a:rPr>
              <a:t>b. Two years after completion of the  </a:t>
            </a:r>
          </a:p>
          <a:p>
            <a:pPr marL="339725" indent="-339725"/>
            <a:r>
              <a:rPr lang="en-US" b="1" dirty="0">
                <a:solidFill>
                  <a:srgbClr val="FFFFFF"/>
                </a:solidFill>
                <a:latin typeface="Arial" panose="020B0604020202020204" pitchFamily="34" charset="0"/>
                <a:cs typeface="Arial" panose="020B0604020202020204" pitchFamily="34" charset="0"/>
              </a:rPr>
              <a:t>    study</a:t>
            </a:r>
          </a:p>
          <a:p>
            <a:pPr marL="339725" indent="-339725"/>
            <a:r>
              <a:rPr lang="en-US" b="1" dirty="0">
                <a:solidFill>
                  <a:srgbClr val="FFFFFF"/>
                </a:solidFill>
                <a:latin typeface="Arial" panose="020B0604020202020204" pitchFamily="34" charset="0"/>
                <a:cs typeface="Arial" panose="020B0604020202020204" pitchFamily="34" charset="0"/>
              </a:rPr>
              <a:t>c.  As long as the investigator has a working relationship with the sponsor</a:t>
            </a:r>
          </a:p>
          <a:p>
            <a:pPr marL="339725" indent="-339725"/>
            <a:r>
              <a:rPr lang="en-US" b="1" dirty="0">
                <a:solidFill>
                  <a:srgbClr val="FFFFFF"/>
                </a:solidFill>
                <a:latin typeface="Arial" panose="020B0604020202020204" pitchFamily="34" charset="0"/>
                <a:cs typeface="Arial" panose="020B0604020202020204" pitchFamily="34" charset="0"/>
              </a:rPr>
              <a:t>d.  b and c</a:t>
            </a:r>
          </a:p>
        </p:txBody>
      </p:sp>
    </p:spTree>
    <p:extLst>
      <p:ext uri="{BB962C8B-B14F-4D97-AF65-F5344CB8AC3E}">
        <p14:creationId xmlns:p14="http://schemas.microsoft.com/office/powerpoint/2010/main" val="3820728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9" name="Straight Connector 38">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Isosceles Triangle 46">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50" name="Rectangle 4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2" name="Rectangle 5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Isosceles Triangle 6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Isosceles Triangle 6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Freeform: Shape 6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E00B94-4BCC-4BFB-A8D8-D7851035EE92}"/>
              </a:ext>
            </a:extLst>
          </p:cNvPr>
          <p:cNvSpPr>
            <a:spLocks noGrp="1"/>
          </p:cNvSpPr>
          <p:nvPr>
            <p:ph type="title"/>
          </p:nvPr>
        </p:nvSpPr>
        <p:spPr>
          <a:xfrm>
            <a:off x="7181723" y="609600"/>
            <a:ext cx="4512989" cy="2227730"/>
          </a:xfrm>
        </p:spPr>
        <p:txBody>
          <a:bodyPr vert="horz" lIns="91440" tIns="45720" rIns="91440" bIns="45720" rtlCol="0" anchor="ctr">
            <a:normAutofit/>
          </a:bodyPr>
          <a:lstStyle/>
          <a:p>
            <a:pPr>
              <a:lnSpc>
                <a:spcPct val="90000"/>
              </a:lnSpc>
            </a:pPr>
            <a:r>
              <a:rPr lang="en-US" sz="2400" b="1" dirty="0">
                <a:solidFill>
                  <a:srgbClr val="FFFFFF"/>
                </a:solidFill>
                <a:latin typeface="Arial" panose="020B0604020202020204" pitchFamily="34" charset="0"/>
                <a:cs typeface="Arial" panose="020B0604020202020204" pitchFamily="34" charset="0"/>
              </a:rPr>
              <a:t>How long does an investigator have to report equity interests in a sponsoring company of the covered study? </a:t>
            </a:r>
          </a:p>
        </p:txBody>
      </p:sp>
      <p:pic>
        <p:nvPicPr>
          <p:cNvPr id="35" name="Graphic 34" descr="Dollar">
            <a:extLst>
              <a:ext uri="{FF2B5EF4-FFF2-40B4-BE49-F238E27FC236}">
                <a16:creationId xmlns:a16="http://schemas.microsoft.com/office/drawing/2014/main" id="{7F249885-7CB5-4A87-9494-F62893F99E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51" y="1545062"/>
            <a:ext cx="3856774" cy="3856774"/>
          </a:xfrm>
          <a:prstGeom prst="rect">
            <a:avLst/>
          </a:prstGeom>
        </p:spPr>
      </p:pic>
      <p:sp>
        <p:nvSpPr>
          <p:cNvPr id="3" name="Text Placeholder 2">
            <a:extLst>
              <a:ext uri="{FF2B5EF4-FFF2-40B4-BE49-F238E27FC236}">
                <a16:creationId xmlns:a16="http://schemas.microsoft.com/office/drawing/2014/main" id="{766D958D-6D5B-4D15-8BCE-AE96C2E5285E}"/>
              </a:ext>
            </a:extLst>
          </p:cNvPr>
          <p:cNvSpPr>
            <a:spLocks noGrp="1"/>
          </p:cNvSpPr>
          <p:nvPr>
            <p:ph type="body" idx="1"/>
          </p:nvPr>
        </p:nvSpPr>
        <p:spPr>
          <a:xfrm>
            <a:off x="7181725" y="2837329"/>
            <a:ext cx="4512988" cy="3317938"/>
          </a:xfrm>
        </p:spPr>
        <p:txBody>
          <a:bodyPr vert="horz" lIns="91440" tIns="45720" rIns="91440" bIns="45720" rtlCol="0" anchor="t">
            <a:normAutofit/>
          </a:bodyPr>
          <a:lstStyle/>
          <a:p>
            <a:endParaRPr lang="en-US" b="1" dirty="0">
              <a:solidFill>
                <a:srgbClr val="FFFFFF"/>
              </a:solidFill>
              <a:latin typeface="Arial" panose="020B0604020202020204" pitchFamily="34" charset="0"/>
              <a:cs typeface="Arial" panose="020B0604020202020204" pitchFamily="34" charset="0"/>
            </a:endParaRPr>
          </a:p>
          <a:p>
            <a:pPr marL="339725" indent="-339725"/>
            <a:r>
              <a:rPr lang="en-US" b="1" dirty="0">
                <a:solidFill>
                  <a:srgbClr val="FFFFFF"/>
                </a:solidFill>
                <a:latin typeface="Arial" panose="020B0604020202020204" pitchFamily="34" charset="0"/>
                <a:cs typeface="Arial" panose="020B0604020202020204" pitchFamily="34" charset="0"/>
              </a:rPr>
              <a:t>a. One year after completion of the study</a:t>
            </a:r>
          </a:p>
          <a:p>
            <a:pPr marL="339725" indent="-339725"/>
            <a:r>
              <a:rPr lang="en-US" b="1" dirty="0">
                <a:solidFill>
                  <a:srgbClr val="FFFFFF"/>
                </a:solidFill>
                <a:latin typeface="Arial" panose="020B0604020202020204" pitchFamily="34" charset="0"/>
                <a:cs typeface="Arial" panose="020B0604020202020204" pitchFamily="34" charset="0"/>
              </a:rPr>
              <a:t>b. Two years after completion of the  </a:t>
            </a:r>
          </a:p>
          <a:p>
            <a:pPr marL="339725" indent="-339725"/>
            <a:r>
              <a:rPr lang="en-US" b="1" dirty="0">
                <a:solidFill>
                  <a:srgbClr val="FFFFFF"/>
                </a:solidFill>
                <a:latin typeface="Arial" panose="020B0604020202020204" pitchFamily="34" charset="0"/>
                <a:cs typeface="Arial" panose="020B0604020202020204" pitchFamily="34" charset="0"/>
              </a:rPr>
              <a:t>    study</a:t>
            </a:r>
          </a:p>
          <a:p>
            <a:pPr marL="339725" indent="-339725"/>
            <a:r>
              <a:rPr lang="en-US" b="1" dirty="0">
                <a:solidFill>
                  <a:srgbClr val="FFFFFF"/>
                </a:solidFill>
                <a:latin typeface="Arial" panose="020B0604020202020204" pitchFamily="34" charset="0"/>
                <a:cs typeface="Arial" panose="020B0604020202020204" pitchFamily="34" charset="0"/>
              </a:rPr>
              <a:t>c.  As long as the investigator has a working relationship with the sponsor</a:t>
            </a:r>
          </a:p>
          <a:p>
            <a:pPr marL="339725" indent="-339725"/>
            <a:r>
              <a:rPr lang="en-US" b="1" dirty="0">
                <a:solidFill>
                  <a:srgbClr val="FFFFFF"/>
                </a:solidFill>
                <a:latin typeface="Arial" panose="020B0604020202020204" pitchFamily="34" charset="0"/>
                <a:cs typeface="Arial" panose="020B0604020202020204" pitchFamily="34" charset="0"/>
              </a:rPr>
              <a:t>d.  b and c</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AE47377E-C6B6-4E53-A6D3-9BE6A5A9861D}"/>
                  </a:ext>
                </a:extLst>
              </p14:cNvPr>
              <p14:cNvContentPartPr/>
              <p14:nvPr/>
            </p14:nvContentPartPr>
            <p14:xfrm>
              <a:off x="7052478" y="3195780"/>
              <a:ext cx="4201200" cy="616680"/>
            </p14:xfrm>
          </p:contentPart>
        </mc:Choice>
        <mc:Fallback xmlns="">
          <p:pic>
            <p:nvPicPr>
              <p:cNvPr id="4" name="Ink 3">
                <a:extLst>
                  <a:ext uri="{FF2B5EF4-FFF2-40B4-BE49-F238E27FC236}">
                    <a16:creationId xmlns:a16="http://schemas.microsoft.com/office/drawing/2014/main" id="{AE47377E-C6B6-4E53-A6D3-9BE6A5A9861D}"/>
                  </a:ext>
                </a:extLst>
              </p:cNvPr>
              <p:cNvPicPr/>
              <p:nvPr/>
            </p:nvPicPr>
            <p:blipFill>
              <a:blip r:embed="rId6"/>
              <a:stretch>
                <a:fillRect/>
              </a:stretch>
            </p:blipFill>
            <p:spPr>
              <a:xfrm>
                <a:off x="7043478" y="3186780"/>
                <a:ext cx="4218840" cy="634320"/>
              </a:xfrm>
              <a:prstGeom prst="rect">
                <a:avLst/>
              </a:prstGeom>
            </p:spPr>
          </p:pic>
        </mc:Fallback>
      </mc:AlternateContent>
    </p:spTree>
    <p:extLst>
      <p:ext uri="{BB962C8B-B14F-4D97-AF65-F5344CB8AC3E}">
        <p14:creationId xmlns:p14="http://schemas.microsoft.com/office/powerpoint/2010/main" val="1984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8924-ECEB-49A8-9D82-0454382BD77D}"/>
              </a:ext>
            </a:extLst>
          </p:cNvPr>
          <p:cNvSpPr>
            <a:spLocks noGrp="1"/>
          </p:cNvSpPr>
          <p:nvPr>
            <p:ph type="title"/>
          </p:nvPr>
        </p:nvSpPr>
        <p:spPr>
          <a:xfrm>
            <a:off x="372534" y="641927"/>
            <a:ext cx="8596668" cy="1320800"/>
          </a:xfrm>
        </p:spPr>
        <p:txBody>
          <a:bodyPr/>
          <a:lstStyle/>
          <a:p>
            <a:r>
              <a:rPr lang="en-US" b="1" dirty="0">
                <a:latin typeface="Arial" panose="020B0604020202020204" pitchFamily="34" charset="0"/>
                <a:cs typeface="Arial" panose="020B0604020202020204" pitchFamily="34" charset="0"/>
              </a:rPr>
              <a:t>What are Adverse Events? </a:t>
            </a:r>
          </a:p>
        </p:txBody>
      </p:sp>
      <p:graphicFrame>
        <p:nvGraphicFramePr>
          <p:cNvPr id="6" name="Content Placeholder 2">
            <a:extLst>
              <a:ext uri="{FF2B5EF4-FFF2-40B4-BE49-F238E27FC236}">
                <a16:creationId xmlns:a16="http://schemas.microsoft.com/office/drawing/2014/main" id="{8DFA2E80-6D01-4C57-A555-8C28DA55A97A}"/>
              </a:ext>
            </a:extLst>
          </p:cNvPr>
          <p:cNvGraphicFramePr>
            <a:graphicFrameLocks noGrp="1"/>
          </p:cNvGraphicFramePr>
          <p:nvPr>
            <p:ph idx="1"/>
            <p:extLst>
              <p:ext uri="{D42A27DB-BD31-4B8C-83A1-F6EECF244321}">
                <p14:modId xmlns:p14="http://schemas.microsoft.com/office/powerpoint/2010/main" val="2838615425"/>
              </p:ext>
            </p:extLst>
          </p:nvPr>
        </p:nvGraphicFramePr>
        <p:xfrm>
          <a:off x="282389" y="1302327"/>
          <a:ext cx="10122375" cy="4668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5AECD974-14B7-4BC7-9BF2-CE079E61D4A8}"/>
                  </a:ext>
                </a:extLst>
              </p14:cNvPr>
              <p14:cNvContentPartPr/>
              <p14:nvPr/>
            </p14:nvContentPartPr>
            <p14:xfrm>
              <a:off x="4260845" y="1011880"/>
              <a:ext cx="360" cy="360"/>
            </p14:xfrm>
          </p:contentPart>
        </mc:Choice>
        <mc:Fallback xmlns="">
          <p:pic>
            <p:nvPicPr>
              <p:cNvPr id="4" name="Ink 3">
                <a:extLst>
                  <a:ext uri="{FF2B5EF4-FFF2-40B4-BE49-F238E27FC236}">
                    <a16:creationId xmlns:a16="http://schemas.microsoft.com/office/drawing/2014/main" id="{5AECD974-14B7-4BC7-9BF2-CE079E61D4A8}"/>
                  </a:ext>
                </a:extLst>
              </p:cNvPr>
              <p:cNvPicPr/>
              <p:nvPr/>
            </p:nvPicPr>
            <p:blipFill>
              <a:blip r:embed="rId9"/>
              <a:stretch>
                <a:fillRect/>
              </a:stretch>
            </p:blipFill>
            <p:spPr>
              <a:xfrm>
                <a:off x="4251845" y="1002880"/>
                <a:ext cx="18000" cy="18000"/>
              </a:xfrm>
              <a:prstGeom prst="rect">
                <a:avLst/>
              </a:prstGeom>
            </p:spPr>
          </p:pic>
        </mc:Fallback>
      </mc:AlternateContent>
    </p:spTree>
    <p:extLst>
      <p:ext uri="{BB962C8B-B14F-4D97-AF65-F5344CB8AC3E}">
        <p14:creationId xmlns:p14="http://schemas.microsoft.com/office/powerpoint/2010/main" val="1948571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A5E73-C781-4942-823F-765F75031B59}"/>
              </a:ext>
            </a:extLst>
          </p:cNvPr>
          <p:cNvSpPr>
            <a:spLocks noGrp="1"/>
          </p:cNvSpPr>
          <p:nvPr>
            <p:ph type="title"/>
          </p:nvPr>
        </p:nvSpPr>
        <p:spPr>
          <a:xfrm>
            <a:off x="1043950" y="1179151"/>
            <a:ext cx="3300646" cy="4463889"/>
          </a:xfrm>
        </p:spPr>
        <p:txBody>
          <a:bodyPr anchor="ctr">
            <a:normAutofit fontScale="90000"/>
          </a:bodyPr>
          <a:lstStyle/>
          <a:p>
            <a:r>
              <a:rPr lang="en-US" b="1" dirty="0">
                <a:latin typeface="Arial" panose="020B0604020202020204" pitchFamily="34" charset="0"/>
                <a:cs typeface="Arial" panose="020B0604020202020204" pitchFamily="34" charset="0"/>
              </a:rPr>
              <a:t>Who is responsible for determining that an adverse event is reported to the FDA?</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1ECD02-E6DE-43EF-8E16-87A31FD78961}"/>
              </a:ext>
            </a:extLst>
          </p:cNvPr>
          <p:cNvSpPr>
            <a:spLocks noGrp="1"/>
          </p:cNvSpPr>
          <p:nvPr>
            <p:ph idx="1"/>
          </p:nvPr>
        </p:nvSpPr>
        <p:spPr>
          <a:xfrm>
            <a:off x="5530788" y="1109145"/>
            <a:ext cx="5789145" cy="4603900"/>
          </a:xfrm>
        </p:spPr>
        <p:txBody>
          <a:bodyPr anchor="ctr">
            <a:normAutofit/>
          </a:bodyPr>
          <a:lstStyle/>
          <a:p>
            <a:r>
              <a:rPr lang="en-US" b="1" dirty="0">
                <a:latin typeface="Arial" panose="020B0604020202020204" pitchFamily="34" charset="0"/>
                <a:cs typeface="Arial" panose="020B0604020202020204" pitchFamily="34" charset="0"/>
              </a:rPr>
              <a:t>A. The Investigator</a:t>
            </a:r>
          </a:p>
          <a:p>
            <a:r>
              <a:rPr lang="en-US" b="1" dirty="0">
                <a:latin typeface="Arial" panose="020B0604020202020204" pitchFamily="34" charset="0"/>
                <a:cs typeface="Arial" panose="020B0604020202020204" pitchFamily="34" charset="0"/>
              </a:rPr>
              <a:t>B. The Sponsor</a:t>
            </a:r>
          </a:p>
          <a:p>
            <a:r>
              <a:rPr lang="en-US" b="1" dirty="0">
                <a:latin typeface="Arial" panose="020B0604020202020204" pitchFamily="34" charset="0"/>
                <a:cs typeface="Arial" panose="020B0604020202020204" pitchFamily="34" charset="0"/>
              </a:rPr>
              <a:t>C. The IRB</a:t>
            </a:r>
          </a:p>
          <a:p>
            <a:r>
              <a:rPr lang="en-US" b="1" dirty="0">
                <a:latin typeface="Arial" panose="020B0604020202020204" pitchFamily="34" charset="0"/>
                <a:cs typeface="Arial" panose="020B0604020202020204" pitchFamily="34" charset="0"/>
              </a:rPr>
              <a:t>D. All of the above</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27517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A5E73-C781-4942-823F-765F75031B59}"/>
              </a:ext>
            </a:extLst>
          </p:cNvPr>
          <p:cNvSpPr>
            <a:spLocks noGrp="1"/>
          </p:cNvSpPr>
          <p:nvPr>
            <p:ph type="title"/>
          </p:nvPr>
        </p:nvSpPr>
        <p:spPr>
          <a:xfrm>
            <a:off x="1043950" y="1179151"/>
            <a:ext cx="3300646" cy="4463889"/>
          </a:xfrm>
        </p:spPr>
        <p:txBody>
          <a:bodyPr anchor="ctr">
            <a:normAutofit fontScale="90000"/>
          </a:bodyPr>
          <a:lstStyle/>
          <a:p>
            <a:r>
              <a:rPr lang="en-US" b="1" dirty="0">
                <a:latin typeface="Arial" panose="020B0604020202020204" pitchFamily="34" charset="0"/>
                <a:cs typeface="Arial" panose="020B0604020202020204" pitchFamily="34" charset="0"/>
              </a:rPr>
              <a:t>Who is responsible for determining that an adverse event is reported to the FDA?</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1ECD02-E6DE-43EF-8E16-87A31FD78961}"/>
              </a:ext>
            </a:extLst>
          </p:cNvPr>
          <p:cNvSpPr>
            <a:spLocks noGrp="1"/>
          </p:cNvSpPr>
          <p:nvPr>
            <p:ph idx="1"/>
          </p:nvPr>
        </p:nvSpPr>
        <p:spPr>
          <a:xfrm>
            <a:off x="5530788" y="1109145"/>
            <a:ext cx="5789145" cy="4603900"/>
          </a:xfrm>
        </p:spPr>
        <p:txBody>
          <a:bodyPr anchor="ctr">
            <a:normAutofit/>
          </a:bodyPr>
          <a:lstStyle/>
          <a:p>
            <a:r>
              <a:rPr lang="en-US" b="1" dirty="0">
                <a:latin typeface="Arial" panose="020B0604020202020204" pitchFamily="34" charset="0"/>
                <a:cs typeface="Arial" panose="020B0604020202020204" pitchFamily="34" charset="0"/>
              </a:rPr>
              <a:t>A. The Investigator</a:t>
            </a:r>
          </a:p>
          <a:p>
            <a:r>
              <a:rPr lang="en-US" b="1" dirty="0">
                <a:latin typeface="Arial" panose="020B0604020202020204" pitchFamily="34" charset="0"/>
                <a:cs typeface="Arial" panose="020B0604020202020204" pitchFamily="34" charset="0"/>
              </a:rPr>
              <a:t>B. The Sponsor</a:t>
            </a:r>
          </a:p>
          <a:p>
            <a:r>
              <a:rPr lang="en-US" b="1" dirty="0">
                <a:latin typeface="Arial" panose="020B0604020202020204" pitchFamily="34" charset="0"/>
                <a:cs typeface="Arial" panose="020B0604020202020204" pitchFamily="34" charset="0"/>
              </a:rPr>
              <a:t>C. The IRB</a:t>
            </a:r>
          </a:p>
          <a:p>
            <a:r>
              <a:rPr lang="en-US" b="1" dirty="0">
                <a:latin typeface="Arial" panose="020B0604020202020204" pitchFamily="34" charset="0"/>
                <a:cs typeface="Arial" panose="020B0604020202020204" pitchFamily="34" charset="0"/>
              </a:rPr>
              <a:t>D. All of the above</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4DE3F3C-F2B8-426F-9687-4ABAA6F8A7F1}"/>
                  </a:ext>
                </a:extLst>
              </p14:cNvPr>
              <p14:cNvContentPartPr/>
              <p14:nvPr/>
            </p14:nvContentPartPr>
            <p14:xfrm>
              <a:off x="5147525" y="3044080"/>
              <a:ext cx="3870360" cy="346680"/>
            </p14:xfrm>
          </p:contentPart>
        </mc:Choice>
        <mc:Fallback xmlns="">
          <p:pic>
            <p:nvPicPr>
              <p:cNvPr id="4" name="Ink 3">
                <a:extLst>
                  <a:ext uri="{FF2B5EF4-FFF2-40B4-BE49-F238E27FC236}">
                    <a16:creationId xmlns:a16="http://schemas.microsoft.com/office/drawing/2014/main" id="{94DE3F3C-F2B8-426F-9687-4ABAA6F8A7F1}"/>
                  </a:ext>
                </a:extLst>
              </p:cNvPr>
              <p:cNvPicPr/>
              <p:nvPr/>
            </p:nvPicPr>
            <p:blipFill>
              <a:blip r:embed="rId4"/>
              <a:stretch>
                <a:fillRect/>
              </a:stretch>
            </p:blipFill>
            <p:spPr>
              <a:xfrm>
                <a:off x="5138525" y="3035080"/>
                <a:ext cx="3888000" cy="364320"/>
              </a:xfrm>
              <a:prstGeom prst="rect">
                <a:avLst/>
              </a:prstGeom>
            </p:spPr>
          </p:pic>
        </mc:Fallback>
      </mc:AlternateContent>
    </p:spTree>
    <p:extLst>
      <p:ext uri="{BB962C8B-B14F-4D97-AF65-F5344CB8AC3E}">
        <p14:creationId xmlns:p14="http://schemas.microsoft.com/office/powerpoint/2010/main" val="7056383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A5E73-C781-4942-823F-765F75031B59}"/>
              </a:ext>
            </a:extLst>
          </p:cNvPr>
          <p:cNvSpPr>
            <a:spLocks noGrp="1"/>
          </p:cNvSpPr>
          <p:nvPr>
            <p:ph type="title"/>
          </p:nvPr>
        </p:nvSpPr>
        <p:spPr>
          <a:xfrm>
            <a:off x="1043950" y="1179151"/>
            <a:ext cx="3300646" cy="4463889"/>
          </a:xfrm>
        </p:spPr>
        <p:txBody>
          <a:bodyPr anchor="ctr">
            <a:noAutofit/>
          </a:bodyPr>
          <a:lstStyle/>
          <a:p>
            <a:r>
              <a:rPr lang="en-US" sz="2400" b="1" dirty="0">
                <a:latin typeface="Arial" panose="020B0604020202020204" pitchFamily="34" charset="0"/>
                <a:cs typeface="Arial" panose="020B0604020202020204" pitchFamily="34" charset="0"/>
              </a:rPr>
              <a:t>An investigator has a financial interest in the research of a promising new drug she is studying. Under the regulations, she must submit FDA form 3455 to the Sponsor when the marketing application is submitted?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1ECD02-E6DE-43EF-8E16-87A31FD78961}"/>
              </a:ext>
            </a:extLst>
          </p:cNvPr>
          <p:cNvSpPr>
            <a:spLocks noGrp="1"/>
          </p:cNvSpPr>
          <p:nvPr>
            <p:ph idx="1"/>
          </p:nvPr>
        </p:nvSpPr>
        <p:spPr>
          <a:xfrm>
            <a:off x="5530788" y="1109145"/>
            <a:ext cx="5789145" cy="4603900"/>
          </a:xfrm>
        </p:spPr>
        <p:txBody>
          <a:bodyPr anchor="ctr">
            <a:normAutofit/>
          </a:bodyPr>
          <a:lstStyle/>
          <a:p>
            <a:r>
              <a:rPr lang="en-US" dirty="0">
                <a:latin typeface="Arial Black" panose="020B0A04020102020204" pitchFamily="34" charset="0"/>
              </a:rPr>
              <a:t>True or False</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672522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A5E73-C781-4942-823F-765F75031B59}"/>
              </a:ext>
            </a:extLst>
          </p:cNvPr>
          <p:cNvSpPr>
            <a:spLocks noGrp="1"/>
          </p:cNvSpPr>
          <p:nvPr>
            <p:ph type="title"/>
          </p:nvPr>
        </p:nvSpPr>
        <p:spPr>
          <a:xfrm>
            <a:off x="1043950" y="1179151"/>
            <a:ext cx="3300646" cy="4463889"/>
          </a:xfrm>
        </p:spPr>
        <p:txBody>
          <a:bodyPr anchor="ctr">
            <a:noAutofit/>
          </a:bodyPr>
          <a:lstStyle/>
          <a:p>
            <a:r>
              <a:rPr lang="en-US" sz="2400" b="1" dirty="0">
                <a:latin typeface="Arial" panose="020B0604020202020204" pitchFamily="34" charset="0"/>
                <a:cs typeface="Arial" panose="020B0604020202020204" pitchFamily="34" charset="0"/>
              </a:rPr>
              <a:t>An investigator has a financial interest in the research of a promising new drug she is studying. Under the regulations, she must submit FDA form 3455 to the Sponsor when the marketing application is submitted?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1ECD02-E6DE-43EF-8E16-87A31FD78961}"/>
              </a:ext>
            </a:extLst>
          </p:cNvPr>
          <p:cNvSpPr>
            <a:spLocks noGrp="1"/>
          </p:cNvSpPr>
          <p:nvPr>
            <p:ph idx="1"/>
          </p:nvPr>
        </p:nvSpPr>
        <p:spPr>
          <a:xfrm>
            <a:off x="5530788" y="1109145"/>
            <a:ext cx="5789145" cy="4603900"/>
          </a:xfrm>
        </p:spPr>
        <p:txBody>
          <a:bodyPr anchor="ctr">
            <a:normAutofit/>
          </a:bodyPr>
          <a:lstStyle/>
          <a:p>
            <a:r>
              <a:rPr lang="en-US" b="1" dirty="0">
                <a:latin typeface="Arial" panose="020B0604020202020204" pitchFamily="34" charset="0"/>
                <a:cs typeface="Arial" panose="020B0604020202020204" pitchFamily="34" charset="0"/>
              </a:rPr>
              <a:t>True or False</a:t>
            </a:r>
          </a:p>
          <a:p>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False.  The Form 3455 must be submitted at the time of the IND in order to minimize or prevent bias in the investigation. </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395D740-23ED-4DAC-8D2D-C0D6ED20BD3B}"/>
                  </a:ext>
                </a:extLst>
              </p14:cNvPr>
              <p14:cNvContentPartPr/>
              <p14:nvPr/>
            </p14:nvContentPartPr>
            <p14:xfrm>
              <a:off x="6722198" y="2454673"/>
              <a:ext cx="1514520" cy="547200"/>
            </p14:xfrm>
          </p:contentPart>
        </mc:Choice>
        <mc:Fallback xmlns="">
          <p:pic>
            <p:nvPicPr>
              <p:cNvPr id="4" name="Ink 3">
                <a:extLst>
                  <a:ext uri="{FF2B5EF4-FFF2-40B4-BE49-F238E27FC236}">
                    <a16:creationId xmlns:a16="http://schemas.microsoft.com/office/drawing/2014/main" id="{5395D740-23ED-4DAC-8D2D-C0D6ED20BD3B}"/>
                  </a:ext>
                </a:extLst>
              </p:cNvPr>
              <p:cNvPicPr/>
              <p:nvPr/>
            </p:nvPicPr>
            <p:blipFill>
              <a:blip r:embed="rId4"/>
              <a:stretch>
                <a:fillRect/>
              </a:stretch>
            </p:blipFill>
            <p:spPr>
              <a:xfrm>
                <a:off x="6713198" y="2445673"/>
                <a:ext cx="1532160" cy="564840"/>
              </a:xfrm>
              <a:prstGeom prst="rect">
                <a:avLst/>
              </a:prstGeom>
            </p:spPr>
          </p:pic>
        </mc:Fallback>
      </mc:AlternateContent>
    </p:spTree>
    <p:extLst>
      <p:ext uri="{BB962C8B-B14F-4D97-AF65-F5344CB8AC3E}">
        <p14:creationId xmlns:p14="http://schemas.microsoft.com/office/powerpoint/2010/main" val="2297296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A5E73-C781-4942-823F-765F75031B59}"/>
              </a:ext>
            </a:extLst>
          </p:cNvPr>
          <p:cNvSpPr>
            <a:spLocks noGrp="1"/>
          </p:cNvSpPr>
          <p:nvPr>
            <p:ph type="title"/>
          </p:nvPr>
        </p:nvSpPr>
        <p:spPr>
          <a:xfrm>
            <a:off x="1043950" y="1179151"/>
            <a:ext cx="3300646" cy="4463889"/>
          </a:xfrm>
        </p:spPr>
        <p:txBody>
          <a:bodyPr anchor="ctr">
            <a:normAutofit/>
          </a:bodyPr>
          <a:lstStyle/>
          <a:p>
            <a:r>
              <a:rPr lang="en-US" sz="2400" b="1" dirty="0">
                <a:latin typeface="Arial" panose="020B0604020202020204" pitchFamily="34" charset="0"/>
                <a:cs typeface="Arial" panose="020B0604020202020204" pitchFamily="34" charset="0"/>
              </a:rPr>
              <a:t>If associated with the use of a study drug, within what time frame must the FDA be notified via a written report about a serious and unexpected adverse event that is not fatal or life threatening?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1ECD02-E6DE-43EF-8E16-87A31FD78961}"/>
              </a:ext>
            </a:extLst>
          </p:cNvPr>
          <p:cNvSpPr>
            <a:spLocks noGrp="1"/>
          </p:cNvSpPr>
          <p:nvPr>
            <p:ph idx="1"/>
          </p:nvPr>
        </p:nvSpPr>
        <p:spPr>
          <a:xfrm>
            <a:off x="5530788" y="1109145"/>
            <a:ext cx="5789145" cy="4603900"/>
          </a:xfrm>
        </p:spPr>
        <p:txBody>
          <a:bodyPr anchor="ctr">
            <a:normAutofit/>
          </a:bodyPr>
          <a:lstStyle/>
          <a:p>
            <a:pPr>
              <a:buAutoNum type="alphaLcPeriod"/>
            </a:pPr>
            <a:r>
              <a:rPr lang="en-US" b="1" dirty="0">
                <a:latin typeface="Arial" panose="020B0604020202020204" pitchFamily="34" charset="0"/>
                <a:cs typeface="Arial" panose="020B0604020202020204" pitchFamily="34" charset="0"/>
              </a:rPr>
              <a:t>7 calendar days</a:t>
            </a:r>
          </a:p>
          <a:p>
            <a:pPr>
              <a:buAutoNum type="alphaLcPeriod"/>
            </a:pPr>
            <a:r>
              <a:rPr lang="en-US" b="1" dirty="0">
                <a:latin typeface="Arial" panose="020B0604020202020204" pitchFamily="34" charset="0"/>
                <a:cs typeface="Arial" panose="020B0604020202020204" pitchFamily="34" charset="0"/>
              </a:rPr>
              <a:t>15 calendar days</a:t>
            </a:r>
          </a:p>
          <a:p>
            <a:pPr>
              <a:buAutoNum type="alphaLcPeriod"/>
            </a:pPr>
            <a:r>
              <a:rPr lang="en-US" b="1" dirty="0">
                <a:latin typeface="Arial" panose="020B0604020202020204" pitchFamily="34" charset="0"/>
                <a:cs typeface="Arial" panose="020B0604020202020204" pitchFamily="34" charset="0"/>
              </a:rPr>
              <a:t>10 working days</a:t>
            </a:r>
          </a:p>
          <a:p>
            <a:pPr>
              <a:buAutoNum type="alphaLcPeriod"/>
            </a:pPr>
            <a:r>
              <a:rPr lang="en-US" b="1" dirty="0">
                <a:latin typeface="Arial" panose="020B0604020202020204" pitchFamily="34" charset="0"/>
                <a:cs typeface="Arial" panose="020B0604020202020204" pitchFamily="34" charset="0"/>
              </a:rPr>
              <a:t>24 hours of sponsor notification</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826188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A5E73-C781-4942-823F-765F75031B59}"/>
              </a:ext>
            </a:extLst>
          </p:cNvPr>
          <p:cNvSpPr>
            <a:spLocks noGrp="1"/>
          </p:cNvSpPr>
          <p:nvPr>
            <p:ph type="title"/>
          </p:nvPr>
        </p:nvSpPr>
        <p:spPr>
          <a:xfrm>
            <a:off x="1043950" y="1179151"/>
            <a:ext cx="3300646" cy="4463889"/>
          </a:xfrm>
        </p:spPr>
        <p:txBody>
          <a:bodyPr anchor="ctr">
            <a:noAutofit/>
          </a:bodyPr>
          <a:lstStyle/>
          <a:p>
            <a:r>
              <a:rPr lang="en-US" sz="2400" b="1" dirty="0">
                <a:latin typeface="Arial" panose="020B0604020202020204" pitchFamily="34" charset="0"/>
                <a:cs typeface="Arial" panose="020B0604020202020204" pitchFamily="34" charset="0"/>
              </a:rPr>
              <a:t>If associated with the use of a study drug, within what time frame must the FDA be notified via a written report about a serious and unexpected adverse event that is not fatal or life threatening?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1ECD02-E6DE-43EF-8E16-87A31FD78961}"/>
              </a:ext>
            </a:extLst>
          </p:cNvPr>
          <p:cNvSpPr>
            <a:spLocks noGrp="1"/>
          </p:cNvSpPr>
          <p:nvPr>
            <p:ph idx="1"/>
          </p:nvPr>
        </p:nvSpPr>
        <p:spPr>
          <a:xfrm>
            <a:off x="5530788" y="1109145"/>
            <a:ext cx="5789145" cy="4603900"/>
          </a:xfrm>
        </p:spPr>
        <p:txBody>
          <a:bodyPr anchor="ctr">
            <a:normAutofit/>
          </a:bodyPr>
          <a:lstStyle/>
          <a:p>
            <a:pPr>
              <a:buAutoNum type="alphaLcPeriod"/>
            </a:pPr>
            <a:r>
              <a:rPr lang="en-US" b="1" dirty="0">
                <a:latin typeface="Arial" panose="020B0604020202020204" pitchFamily="34" charset="0"/>
                <a:cs typeface="Arial" panose="020B0604020202020204" pitchFamily="34" charset="0"/>
              </a:rPr>
              <a:t>7 calendar days</a:t>
            </a:r>
          </a:p>
          <a:p>
            <a:pPr>
              <a:buAutoNum type="alphaLcPeriod"/>
            </a:pPr>
            <a:r>
              <a:rPr lang="en-US" b="1" dirty="0">
                <a:latin typeface="Arial" panose="020B0604020202020204" pitchFamily="34" charset="0"/>
                <a:cs typeface="Arial" panose="020B0604020202020204" pitchFamily="34" charset="0"/>
              </a:rPr>
              <a:t>15 calendar days</a:t>
            </a:r>
          </a:p>
          <a:p>
            <a:pPr>
              <a:buAutoNum type="alphaLcPeriod"/>
            </a:pPr>
            <a:r>
              <a:rPr lang="en-US" b="1" dirty="0">
                <a:latin typeface="Arial" panose="020B0604020202020204" pitchFamily="34" charset="0"/>
                <a:cs typeface="Arial" panose="020B0604020202020204" pitchFamily="34" charset="0"/>
              </a:rPr>
              <a:t>10 working days</a:t>
            </a:r>
          </a:p>
          <a:p>
            <a:pPr>
              <a:buAutoNum type="alphaLcPeriod"/>
            </a:pPr>
            <a:r>
              <a:rPr lang="en-US" b="1" dirty="0">
                <a:latin typeface="Arial" panose="020B0604020202020204" pitchFamily="34" charset="0"/>
                <a:cs typeface="Arial" panose="020B0604020202020204" pitchFamily="34" charset="0"/>
              </a:rPr>
              <a:t>24 hours of sponsor notification</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02DFB606-59AB-4B0E-A1C3-5B08C77C58D9}"/>
                  </a:ext>
                </a:extLst>
              </p14:cNvPr>
              <p14:cNvContentPartPr/>
              <p14:nvPr/>
            </p14:nvContentPartPr>
            <p14:xfrm>
              <a:off x="5435000" y="2987200"/>
              <a:ext cx="2837160" cy="488160"/>
            </p14:xfrm>
          </p:contentPart>
        </mc:Choice>
        <mc:Fallback xmlns="">
          <p:pic>
            <p:nvPicPr>
              <p:cNvPr id="4" name="Ink 3">
                <a:extLst>
                  <a:ext uri="{FF2B5EF4-FFF2-40B4-BE49-F238E27FC236}">
                    <a16:creationId xmlns:a16="http://schemas.microsoft.com/office/drawing/2014/main" id="{02DFB606-59AB-4B0E-A1C3-5B08C77C58D9}"/>
                  </a:ext>
                </a:extLst>
              </p:cNvPr>
              <p:cNvPicPr/>
              <p:nvPr/>
            </p:nvPicPr>
            <p:blipFill>
              <a:blip r:embed="rId4"/>
              <a:stretch>
                <a:fillRect/>
              </a:stretch>
            </p:blipFill>
            <p:spPr>
              <a:xfrm>
                <a:off x="5372000" y="2924200"/>
                <a:ext cx="2962800" cy="613800"/>
              </a:xfrm>
              <a:prstGeom prst="rect">
                <a:avLst/>
              </a:prstGeom>
            </p:spPr>
          </p:pic>
        </mc:Fallback>
      </mc:AlternateContent>
    </p:spTree>
    <p:extLst>
      <p:ext uri="{BB962C8B-B14F-4D97-AF65-F5344CB8AC3E}">
        <p14:creationId xmlns:p14="http://schemas.microsoft.com/office/powerpoint/2010/main" val="17799867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A5E73-C781-4942-823F-765F75031B59}"/>
              </a:ext>
            </a:extLst>
          </p:cNvPr>
          <p:cNvSpPr>
            <a:spLocks noGrp="1"/>
          </p:cNvSpPr>
          <p:nvPr>
            <p:ph type="title"/>
          </p:nvPr>
        </p:nvSpPr>
        <p:spPr>
          <a:xfrm>
            <a:off x="1043950" y="1179151"/>
            <a:ext cx="3300646" cy="4463889"/>
          </a:xfrm>
        </p:spPr>
        <p:txBody>
          <a:bodyPr anchor="ctr">
            <a:noAutofit/>
          </a:bodyPr>
          <a:lstStyle/>
          <a:p>
            <a:r>
              <a:rPr lang="en-US" sz="3200" b="1" dirty="0">
                <a:latin typeface="Arial" panose="020B0604020202020204" pitchFamily="34" charset="0"/>
                <a:cs typeface="Arial" panose="020B0604020202020204" pitchFamily="34" charset="0"/>
              </a:rPr>
              <a:t>How should the incarceration of a study participant while enrolled in a research study be reported?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1ECD02-E6DE-43EF-8E16-87A31FD78961}"/>
              </a:ext>
            </a:extLst>
          </p:cNvPr>
          <p:cNvSpPr>
            <a:spLocks noGrp="1"/>
          </p:cNvSpPr>
          <p:nvPr>
            <p:ph idx="1"/>
          </p:nvPr>
        </p:nvSpPr>
        <p:spPr>
          <a:xfrm>
            <a:off x="5530788" y="1109145"/>
            <a:ext cx="5789145" cy="4603900"/>
          </a:xfrm>
        </p:spPr>
        <p:txBody>
          <a:bodyPr anchor="ctr">
            <a:normAutofit/>
          </a:bodyPr>
          <a:lstStyle/>
          <a:p>
            <a:pPr>
              <a:buAutoNum type="alphaLcPeriod"/>
            </a:pPr>
            <a:r>
              <a:rPr lang="en-US" b="1" dirty="0">
                <a:latin typeface="Arial" panose="020B0604020202020204" pitchFamily="34" charset="0"/>
                <a:cs typeface="Arial" panose="020B0604020202020204" pitchFamily="34" charset="0"/>
              </a:rPr>
              <a:t>Unanticipated Problem</a:t>
            </a:r>
          </a:p>
          <a:p>
            <a:pPr>
              <a:buAutoNum type="alphaLcPeriod"/>
            </a:pPr>
            <a:r>
              <a:rPr lang="en-US" b="1" dirty="0">
                <a:latin typeface="Arial" panose="020B0604020202020204" pitchFamily="34" charset="0"/>
                <a:cs typeface="Arial" panose="020B0604020202020204" pitchFamily="34" charset="0"/>
              </a:rPr>
              <a:t>Serious Adverse Event</a:t>
            </a:r>
          </a:p>
          <a:p>
            <a:pPr>
              <a:buAutoNum type="alphaLcPeriod"/>
            </a:pPr>
            <a:r>
              <a:rPr lang="en-US" b="1" dirty="0">
                <a:latin typeface="Arial" panose="020B0604020202020204" pitchFamily="34" charset="0"/>
                <a:cs typeface="Arial" panose="020B0604020202020204" pitchFamily="34" charset="0"/>
              </a:rPr>
              <a:t>Suspected adverse experience</a:t>
            </a:r>
          </a:p>
          <a:p>
            <a:pPr>
              <a:buAutoNum type="alphaLcPeriod"/>
            </a:pPr>
            <a:r>
              <a:rPr lang="en-US" b="1" dirty="0">
                <a:latin typeface="Arial" panose="020B0604020202020204" pitchFamily="34" charset="0"/>
                <a:cs typeface="Arial" panose="020B0604020202020204" pitchFamily="34" charset="0"/>
              </a:rPr>
              <a:t>None of the above</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781897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A5E73-C781-4942-823F-765F75031B59}"/>
              </a:ext>
            </a:extLst>
          </p:cNvPr>
          <p:cNvSpPr>
            <a:spLocks noGrp="1"/>
          </p:cNvSpPr>
          <p:nvPr>
            <p:ph type="title"/>
          </p:nvPr>
        </p:nvSpPr>
        <p:spPr>
          <a:xfrm>
            <a:off x="1043950" y="1179151"/>
            <a:ext cx="3300646" cy="4463889"/>
          </a:xfrm>
        </p:spPr>
        <p:txBody>
          <a:bodyPr anchor="ctr">
            <a:noAutofit/>
          </a:bodyPr>
          <a:lstStyle/>
          <a:p>
            <a:r>
              <a:rPr lang="en-US" sz="3200" b="1" dirty="0">
                <a:latin typeface="Arial" panose="020B0604020202020204" pitchFamily="34" charset="0"/>
                <a:cs typeface="Arial" panose="020B0604020202020204" pitchFamily="34" charset="0"/>
              </a:rPr>
              <a:t>How should the incarceration of a study participant while enrolled in a research study be reported?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1ECD02-E6DE-43EF-8E16-87A31FD78961}"/>
              </a:ext>
            </a:extLst>
          </p:cNvPr>
          <p:cNvSpPr>
            <a:spLocks noGrp="1"/>
          </p:cNvSpPr>
          <p:nvPr>
            <p:ph idx="1"/>
          </p:nvPr>
        </p:nvSpPr>
        <p:spPr>
          <a:xfrm>
            <a:off x="5530788" y="1109145"/>
            <a:ext cx="5789145" cy="4603900"/>
          </a:xfrm>
        </p:spPr>
        <p:txBody>
          <a:bodyPr anchor="ctr">
            <a:normAutofit/>
          </a:bodyPr>
          <a:lstStyle/>
          <a:p>
            <a:pPr>
              <a:buAutoNum type="alphaLcPeriod"/>
            </a:pPr>
            <a:r>
              <a:rPr lang="en-US" b="1" dirty="0">
                <a:latin typeface="Arial" panose="020B0604020202020204" pitchFamily="34" charset="0"/>
                <a:cs typeface="Arial" panose="020B0604020202020204" pitchFamily="34" charset="0"/>
              </a:rPr>
              <a:t>Unanticipated Problem</a:t>
            </a:r>
          </a:p>
          <a:p>
            <a:pPr>
              <a:buAutoNum type="alphaLcPeriod"/>
            </a:pPr>
            <a:r>
              <a:rPr lang="en-US" b="1" dirty="0">
                <a:latin typeface="Arial" panose="020B0604020202020204" pitchFamily="34" charset="0"/>
                <a:cs typeface="Arial" panose="020B0604020202020204" pitchFamily="34" charset="0"/>
              </a:rPr>
              <a:t>Serious Adverse Event</a:t>
            </a:r>
          </a:p>
          <a:p>
            <a:pPr>
              <a:buAutoNum type="alphaLcPeriod"/>
            </a:pPr>
            <a:r>
              <a:rPr lang="en-US" b="1" dirty="0">
                <a:latin typeface="Arial" panose="020B0604020202020204" pitchFamily="34" charset="0"/>
                <a:cs typeface="Arial" panose="020B0604020202020204" pitchFamily="34" charset="0"/>
              </a:rPr>
              <a:t>Suspected adverse experience</a:t>
            </a:r>
          </a:p>
          <a:p>
            <a:pPr>
              <a:buAutoNum type="alphaLcPeriod"/>
            </a:pPr>
            <a:r>
              <a:rPr lang="en-US" b="1" dirty="0">
                <a:latin typeface="Arial" panose="020B0604020202020204" pitchFamily="34" charset="0"/>
                <a:cs typeface="Arial" panose="020B0604020202020204" pitchFamily="34" charset="0"/>
              </a:rPr>
              <a:t>None of the above</a:t>
            </a:r>
          </a:p>
          <a:p>
            <a:pPr>
              <a:buAutoNum type="alphaLcPeriod"/>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Incarceration should be reported to the IRB who will then report it to OHRP</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98F6FC4-C271-4A1F-BED0-0C5EB82EF292}"/>
                  </a:ext>
                </a:extLst>
              </p14:cNvPr>
              <p14:cNvContentPartPr/>
              <p14:nvPr/>
            </p14:nvContentPartPr>
            <p14:xfrm>
              <a:off x="5436080" y="3198880"/>
              <a:ext cx="2911680" cy="633600"/>
            </p14:xfrm>
          </p:contentPart>
        </mc:Choice>
        <mc:Fallback xmlns="">
          <p:pic>
            <p:nvPicPr>
              <p:cNvPr id="4" name="Ink 3">
                <a:extLst>
                  <a:ext uri="{FF2B5EF4-FFF2-40B4-BE49-F238E27FC236}">
                    <a16:creationId xmlns:a16="http://schemas.microsoft.com/office/drawing/2014/main" id="{798F6FC4-C271-4A1F-BED0-0C5EB82EF292}"/>
                  </a:ext>
                </a:extLst>
              </p:cNvPr>
              <p:cNvPicPr/>
              <p:nvPr/>
            </p:nvPicPr>
            <p:blipFill>
              <a:blip r:embed="rId4"/>
              <a:stretch>
                <a:fillRect/>
              </a:stretch>
            </p:blipFill>
            <p:spPr>
              <a:xfrm>
                <a:off x="5373440" y="3135880"/>
                <a:ext cx="3037320" cy="759240"/>
              </a:xfrm>
              <a:prstGeom prst="rect">
                <a:avLst/>
              </a:prstGeom>
            </p:spPr>
          </p:pic>
        </mc:Fallback>
      </mc:AlternateContent>
    </p:spTree>
    <p:extLst>
      <p:ext uri="{BB962C8B-B14F-4D97-AF65-F5344CB8AC3E}">
        <p14:creationId xmlns:p14="http://schemas.microsoft.com/office/powerpoint/2010/main" val="12474770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A5E73-C781-4942-823F-765F75031B59}"/>
              </a:ext>
            </a:extLst>
          </p:cNvPr>
          <p:cNvSpPr>
            <a:spLocks noGrp="1"/>
          </p:cNvSpPr>
          <p:nvPr>
            <p:ph type="title"/>
          </p:nvPr>
        </p:nvSpPr>
        <p:spPr>
          <a:xfrm>
            <a:off x="372975" y="1197055"/>
            <a:ext cx="4239489" cy="4463889"/>
          </a:xfrm>
        </p:spPr>
        <p:txBody>
          <a:bodyPr anchor="ctr">
            <a:normAutofit/>
          </a:bodyPr>
          <a:lstStyle/>
          <a:p>
            <a:r>
              <a:rPr lang="en-US" b="1" dirty="0">
                <a:latin typeface="Arial" panose="020B0604020202020204" pitchFamily="34" charset="0"/>
                <a:cs typeface="Arial" panose="020B0604020202020204" pitchFamily="34" charset="0"/>
              </a:rPr>
              <a:t>Under 21 CFR 54, a clinical investigator is defined as: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1ECD02-E6DE-43EF-8E16-87A31FD78961}"/>
              </a:ext>
            </a:extLst>
          </p:cNvPr>
          <p:cNvSpPr>
            <a:spLocks noGrp="1"/>
          </p:cNvSpPr>
          <p:nvPr>
            <p:ph idx="1"/>
          </p:nvPr>
        </p:nvSpPr>
        <p:spPr>
          <a:xfrm>
            <a:off x="5530788" y="1109145"/>
            <a:ext cx="5789145" cy="4603900"/>
          </a:xfrm>
        </p:spPr>
        <p:txBody>
          <a:bodyPr anchor="ctr">
            <a:normAutofit/>
          </a:bodyPr>
          <a:lstStyle/>
          <a:p>
            <a:pPr>
              <a:buAutoNum type="alphaLcPeriod"/>
            </a:pPr>
            <a:r>
              <a:rPr lang="en-US" b="1" dirty="0">
                <a:latin typeface="Arial" panose="020B0604020202020204" pitchFamily="34" charset="0"/>
                <a:cs typeface="Arial" panose="020B0604020202020204" pitchFamily="34" charset="0"/>
              </a:rPr>
              <a:t>Any researcher who is directly involved in the treatment or evaluation of subjects</a:t>
            </a:r>
          </a:p>
          <a:p>
            <a:pPr>
              <a:buAutoNum type="alphaLcPeriod"/>
            </a:pPr>
            <a:r>
              <a:rPr lang="en-US" b="1" dirty="0">
                <a:latin typeface="Arial" panose="020B0604020202020204" pitchFamily="34" charset="0"/>
                <a:cs typeface="Arial" panose="020B0604020202020204" pitchFamily="34" charset="0"/>
              </a:rPr>
              <a:t>The spouse and depended child of each investigator</a:t>
            </a:r>
          </a:p>
          <a:p>
            <a:pPr>
              <a:buAutoNum type="alphaLcPeriod"/>
            </a:pPr>
            <a:r>
              <a:rPr lang="en-US" b="1" dirty="0">
                <a:latin typeface="Arial" panose="020B0604020202020204" pitchFamily="34" charset="0"/>
                <a:cs typeface="Arial" panose="020B0604020202020204" pitchFamily="34" charset="0"/>
              </a:rPr>
              <a:t>Any listed sub-investigator who is directly involved in the treatment or evaluation of subjects</a:t>
            </a:r>
          </a:p>
          <a:p>
            <a:pPr>
              <a:buAutoNum type="alphaLcPeriod"/>
            </a:pPr>
            <a:r>
              <a:rPr lang="en-US" b="1" dirty="0">
                <a:latin typeface="Arial" panose="020B0604020202020204" pitchFamily="34" charset="0"/>
                <a:cs typeface="Arial" panose="020B0604020202020204" pitchFamily="34" charset="0"/>
              </a:rPr>
              <a:t>a and b</a:t>
            </a:r>
          </a:p>
          <a:p>
            <a:pPr>
              <a:buAutoNum type="alphaLcPeriod"/>
            </a:pPr>
            <a:r>
              <a:rPr lang="en-US" b="1" dirty="0">
                <a:latin typeface="Arial" panose="020B0604020202020204" pitchFamily="34" charset="0"/>
                <a:cs typeface="Arial" panose="020B0604020202020204" pitchFamily="34" charset="0"/>
              </a:rPr>
              <a:t>a and c</a:t>
            </a:r>
          </a:p>
          <a:p>
            <a:pPr>
              <a:buAutoNum type="alphaLcPeriod"/>
            </a:pPr>
            <a:r>
              <a:rPr lang="en-US" b="1" dirty="0">
                <a:latin typeface="Arial" panose="020B0604020202020204" pitchFamily="34" charset="0"/>
                <a:cs typeface="Arial" panose="020B0604020202020204" pitchFamily="34" charset="0"/>
              </a:rPr>
              <a:t>a, b, and c</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9001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A5E73-C781-4942-823F-765F75031B59}"/>
              </a:ext>
            </a:extLst>
          </p:cNvPr>
          <p:cNvSpPr>
            <a:spLocks noGrp="1"/>
          </p:cNvSpPr>
          <p:nvPr>
            <p:ph type="title"/>
          </p:nvPr>
        </p:nvSpPr>
        <p:spPr>
          <a:xfrm>
            <a:off x="1043950" y="1179151"/>
            <a:ext cx="3300646" cy="4463889"/>
          </a:xfrm>
        </p:spPr>
        <p:txBody>
          <a:bodyPr anchor="ctr">
            <a:normAutofit/>
          </a:bodyPr>
          <a:lstStyle/>
          <a:p>
            <a:r>
              <a:rPr lang="en-US" b="1" dirty="0">
                <a:latin typeface="Arial" panose="020B0604020202020204" pitchFamily="34" charset="0"/>
                <a:cs typeface="Arial" panose="020B0604020202020204" pitchFamily="34" charset="0"/>
              </a:rPr>
              <a:t>Under 21 CFR 54, a clinical investigator is defined as: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1ECD02-E6DE-43EF-8E16-87A31FD78961}"/>
              </a:ext>
            </a:extLst>
          </p:cNvPr>
          <p:cNvSpPr>
            <a:spLocks noGrp="1"/>
          </p:cNvSpPr>
          <p:nvPr>
            <p:ph idx="1"/>
          </p:nvPr>
        </p:nvSpPr>
        <p:spPr>
          <a:xfrm>
            <a:off x="5530788" y="1109145"/>
            <a:ext cx="5789145" cy="4603900"/>
          </a:xfrm>
        </p:spPr>
        <p:txBody>
          <a:bodyPr anchor="ctr">
            <a:normAutofit/>
          </a:bodyPr>
          <a:lstStyle/>
          <a:p>
            <a:pPr>
              <a:buAutoNum type="alphaLcPeriod"/>
            </a:pPr>
            <a:r>
              <a:rPr lang="en-US" b="1" dirty="0">
                <a:latin typeface="Arial" panose="020B0604020202020204" pitchFamily="34" charset="0"/>
                <a:cs typeface="Arial" panose="020B0604020202020204" pitchFamily="34" charset="0"/>
              </a:rPr>
              <a:t>Any researcher who is directly involved in the treatment or evaluation of subjects</a:t>
            </a:r>
          </a:p>
          <a:p>
            <a:pPr>
              <a:buAutoNum type="alphaLcPeriod"/>
            </a:pPr>
            <a:r>
              <a:rPr lang="en-US" b="1" dirty="0">
                <a:latin typeface="Arial" panose="020B0604020202020204" pitchFamily="34" charset="0"/>
                <a:cs typeface="Arial" panose="020B0604020202020204" pitchFamily="34" charset="0"/>
              </a:rPr>
              <a:t>The spouse and depended child of each investigator</a:t>
            </a:r>
          </a:p>
          <a:p>
            <a:pPr>
              <a:buAutoNum type="alphaLcPeriod"/>
            </a:pPr>
            <a:r>
              <a:rPr lang="en-US" b="1" dirty="0">
                <a:latin typeface="Arial" panose="020B0604020202020204" pitchFamily="34" charset="0"/>
                <a:cs typeface="Arial" panose="020B0604020202020204" pitchFamily="34" charset="0"/>
              </a:rPr>
              <a:t>Any listed sub-investigator who is directly involved in the treatment or evaluation of subjects</a:t>
            </a:r>
          </a:p>
          <a:p>
            <a:pPr>
              <a:buAutoNum type="alphaLcPeriod"/>
            </a:pPr>
            <a:r>
              <a:rPr lang="en-US" b="1" dirty="0">
                <a:latin typeface="Arial" panose="020B0604020202020204" pitchFamily="34" charset="0"/>
                <a:cs typeface="Arial" panose="020B0604020202020204" pitchFamily="34" charset="0"/>
              </a:rPr>
              <a:t>a and b</a:t>
            </a:r>
          </a:p>
          <a:p>
            <a:pPr>
              <a:buAutoNum type="alphaLcPeriod"/>
            </a:pPr>
            <a:r>
              <a:rPr lang="en-US" b="1" dirty="0">
                <a:latin typeface="Arial" panose="020B0604020202020204" pitchFamily="34" charset="0"/>
                <a:cs typeface="Arial" panose="020B0604020202020204" pitchFamily="34" charset="0"/>
              </a:rPr>
              <a:t>a and c</a:t>
            </a:r>
          </a:p>
          <a:p>
            <a:pPr>
              <a:buAutoNum type="alphaLcPeriod"/>
            </a:pPr>
            <a:r>
              <a:rPr lang="en-US" b="1" dirty="0">
                <a:latin typeface="Arial" panose="020B0604020202020204" pitchFamily="34" charset="0"/>
                <a:cs typeface="Arial" panose="020B0604020202020204" pitchFamily="34" charset="0"/>
              </a:rPr>
              <a:t>a, b, and c</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CD6CDA8-0230-44D7-BFF1-5F28FDFB0AAF}"/>
                  </a:ext>
                </a:extLst>
              </p14:cNvPr>
              <p14:cNvContentPartPr/>
              <p14:nvPr/>
            </p14:nvContentPartPr>
            <p14:xfrm>
              <a:off x="5139800" y="4612240"/>
              <a:ext cx="3222360" cy="1197720"/>
            </p14:xfrm>
          </p:contentPart>
        </mc:Choice>
        <mc:Fallback xmlns="">
          <p:pic>
            <p:nvPicPr>
              <p:cNvPr id="5" name="Ink 4">
                <a:extLst>
                  <a:ext uri="{FF2B5EF4-FFF2-40B4-BE49-F238E27FC236}">
                    <a16:creationId xmlns:a16="http://schemas.microsoft.com/office/drawing/2014/main" id="{BCD6CDA8-0230-44D7-BFF1-5F28FDFB0AAF}"/>
                  </a:ext>
                </a:extLst>
              </p:cNvPr>
              <p:cNvPicPr/>
              <p:nvPr/>
            </p:nvPicPr>
            <p:blipFill>
              <a:blip r:embed="rId4"/>
              <a:stretch>
                <a:fillRect/>
              </a:stretch>
            </p:blipFill>
            <p:spPr>
              <a:xfrm>
                <a:off x="5077160" y="4549600"/>
                <a:ext cx="3348000" cy="1323360"/>
              </a:xfrm>
              <a:prstGeom prst="rect">
                <a:avLst/>
              </a:prstGeom>
            </p:spPr>
          </p:pic>
        </mc:Fallback>
      </mc:AlternateContent>
    </p:spTree>
    <p:extLst>
      <p:ext uri="{BB962C8B-B14F-4D97-AF65-F5344CB8AC3E}">
        <p14:creationId xmlns:p14="http://schemas.microsoft.com/office/powerpoint/2010/main" val="429495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3" name="Rectangle 3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4" name="Rectangle 3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3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3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Isosceles Triangle 4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Isosceles Triangle 4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FA4D8AA-4FBB-45B0-B05D-B6FEBA87BA58}"/>
              </a:ext>
            </a:extLst>
          </p:cNvPr>
          <p:cNvSpPr>
            <a:spLocks noGrp="1"/>
          </p:cNvSpPr>
          <p:nvPr>
            <p:ph type="title"/>
          </p:nvPr>
        </p:nvSpPr>
        <p:spPr>
          <a:xfrm>
            <a:off x="677334" y="609600"/>
            <a:ext cx="3843375" cy="5175624"/>
          </a:xfrm>
        </p:spPr>
        <p:txBody>
          <a:bodyPr anchor="ctr">
            <a:normAutofit/>
          </a:bodyPr>
          <a:lstStyle/>
          <a:p>
            <a:r>
              <a:rPr lang="en-US" b="1">
                <a:solidFill>
                  <a:schemeClr val="tx1">
                    <a:lumMod val="85000"/>
                    <a:lumOff val="15000"/>
                  </a:schemeClr>
                </a:solidFill>
                <a:latin typeface="Arial" panose="020B0604020202020204" pitchFamily="34" charset="0"/>
                <a:cs typeface="Arial" panose="020B0604020202020204" pitchFamily="34" charset="0"/>
              </a:rPr>
              <a:t>Unanticipated Problems Involving Risks to Subjects or Others per OHRP (reportable) </a:t>
            </a:r>
            <a:endParaRPr lang="en-US"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2" name="Freeform: Shape 48">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2F0BC86-12A5-412F-9EBF-5626376AD1B8}"/>
              </a:ext>
            </a:extLst>
          </p:cNvPr>
          <p:cNvSpPr>
            <a:spLocks noGrp="1"/>
          </p:cNvSpPr>
          <p:nvPr>
            <p:ph idx="1"/>
          </p:nvPr>
        </p:nvSpPr>
        <p:spPr>
          <a:xfrm>
            <a:off x="6116084" y="110836"/>
            <a:ext cx="5511296" cy="6747164"/>
          </a:xfrm>
        </p:spPr>
        <p:txBody>
          <a:bodyPr anchor="ctr">
            <a:normAutofit/>
          </a:bodyPr>
          <a:lstStyle/>
          <a:p>
            <a:pPr marL="0" marR="0">
              <a:lnSpc>
                <a:spcPct val="90000"/>
              </a:lnSpc>
              <a:spcBef>
                <a:spcPts val="0"/>
              </a:spcBef>
              <a:spcAft>
                <a:spcPts val="1500"/>
              </a:spcAft>
            </a:pPr>
            <a:endParaRPr lang="en-US"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290513" marR="0" indent="-290513">
              <a:lnSpc>
                <a:spcPct val="90000"/>
              </a:lnSpc>
              <a:spcBef>
                <a:spcPts val="0"/>
              </a:spcBef>
              <a:spcAft>
                <a:spcPts val="1500"/>
              </a:spcAft>
              <a:tabLst>
                <a:tab pos="349250" algn="l"/>
              </a:tabLst>
            </a:pPr>
            <a:r>
              <a:rPr lang="en-US"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OHRP considers unanticipated problems, in general, to include any incident, experience, or outcome that meets all of the following criteria:</a:t>
            </a:r>
            <a:endParaRPr lang="en-US"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90000"/>
              </a:lnSpc>
              <a:spcBef>
                <a:spcPts val="0"/>
              </a:spcBef>
              <a:spcAft>
                <a:spcPts val="1500"/>
              </a:spcAft>
              <a:buFont typeface="+mj-lt"/>
              <a:buAutoNum type="arabicPeriod"/>
              <a:tabLst>
                <a:tab pos="457200" algn="l"/>
              </a:tabLst>
            </a:pPr>
            <a:endParaRPr lang="en-US" sz="16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0" lvl="0">
              <a:lnSpc>
                <a:spcPct val="90000"/>
              </a:lnSpc>
              <a:spcBef>
                <a:spcPts val="0"/>
              </a:spcBef>
              <a:spcAft>
                <a:spcPts val="1500"/>
              </a:spcAft>
              <a:buFont typeface="Wingdings" panose="05000000000000000000" pitchFamily="2" charset="2"/>
              <a:buChar char="§"/>
              <a:tabLst>
                <a:tab pos="457200" algn="l"/>
              </a:tabLst>
            </a:pP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 </a:t>
            </a:r>
            <a:r>
              <a:rPr lang="en-US" sz="1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unexpected</a:t>
            </a: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(in terms of nature, severity, or frequency) given (a) the research procedures that are described in the protocol-related documents, such as the IRB-approved research protocol and informed consent document; and (b) the characteristics of the subject population being studied;</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90000"/>
              </a:lnSpc>
              <a:spcBef>
                <a:spcPts val="0"/>
              </a:spcBef>
              <a:spcAft>
                <a:spcPts val="1500"/>
              </a:spcAft>
              <a:buFont typeface="Wingdings" panose="05000000000000000000" pitchFamily="2" charset="2"/>
              <a:buChar char="§"/>
              <a:tabLst>
                <a:tab pos="457200" algn="l"/>
              </a:tabLst>
            </a:pP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 </a:t>
            </a:r>
            <a:r>
              <a:rPr lang="en-US" sz="1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related or possibly related </a:t>
            </a: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to participation in the research (in this guidance document, possibly related means there is a reasonable possibility that the incident, experience, or outcome may have been caused by the procedures involved in the research); and</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90000"/>
              </a:lnSpc>
              <a:spcBef>
                <a:spcPts val="0"/>
              </a:spcBef>
              <a:spcAft>
                <a:spcPts val="1500"/>
              </a:spcAft>
              <a:buFont typeface="Wingdings" panose="05000000000000000000" pitchFamily="2" charset="2"/>
              <a:buChar char="§"/>
              <a:tabLst>
                <a:tab pos="457200" algn="l"/>
              </a:tabLst>
            </a:pP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 suggests that the </a:t>
            </a:r>
            <a:r>
              <a:rPr lang="en-US" sz="1600" b="1"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research places subjects or others at a greater risk of harm </a:t>
            </a:r>
            <a:r>
              <a:rPr lang="en-US"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(including physical, psychological, economic, or social harm) than was previously known or recognized</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90000"/>
              </a:lnSpc>
            </a:pPr>
            <a:endParaRPr lang="en-US" sz="11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17206"/>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6FB9-B3A5-48E3-B992-11DB5AFE8CEA}"/>
              </a:ext>
            </a:extLst>
          </p:cNvPr>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21 CFR 54 Clinical Investigator</a:t>
            </a:r>
          </a:p>
        </p:txBody>
      </p:sp>
      <p:sp>
        <p:nvSpPr>
          <p:cNvPr id="3" name="Content Placeholder 2">
            <a:extLst>
              <a:ext uri="{FF2B5EF4-FFF2-40B4-BE49-F238E27FC236}">
                <a16:creationId xmlns:a16="http://schemas.microsoft.com/office/drawing/2014/main" id="{C8C17AD1-FE8E-42C3-838A-6AA5AE68F9FF}"/>
              </a:ext>
            </a:extLst>
          </p:cNvPr>
          <p:cNvSpPr>
            <a:spLocks noGrp="1"/>
          </p:cNvSpPr>
          <p:nvPr>
            <p:ph idx="1"/>
          </p:nvPr>
        </p:nvSpPr>
        <p:spPr>
          <a:xfrm>
            <a:off x="677334" y="1930399"/>
            <a:ext cx="8596668" cy="4110963"/>
          </a:xfrm>
        </p:spPr>
        <p:txBody>
          <a:bodyPr>
            <a:normAutofit/>
          </a:bodyPr>
          <a:lstStyle/>
          <a:p>
            <a:pPr marL="0" indent="0">
              <a:buNone/>
            </a:pPr>
            <a:r>
              <a:rPr lang="en-US" b="1" dirty="0">
                <a:effectLst/>
                <a:latin typeface="Arial" panose="020B0604020202020204" pitchFamily="34" charset="0"/>
                <a:cs typeface="Arial" panose="020B0604020202020204" pitchFamily="34" charset="0"/>
              </a:rPr>
              <a:t>Clinical investigator</a:t>
            </a:r>
            <a:r>
              <a:rPr lang="en-US" b="1" dirty="0">
                <a:latin typeface="Arial" panose="020B0604020202020204" pitchFamily="34" charset="0"/>
                <a:cs typeface="Arial" panose="020B0604020202020204" pitchFamily="34" charset="0"/>
              </a:rPr>
              <a:t> means only a listed or identified investigator or </a:t>
            </a:r>
            <a:r>
              <a:rPr lang="en-US" b="1" dirty="0" err="1">
                <a:latin typeface="Arial" panose="020B0604020202020204" pitchFamily="34" charset="0"/>
                <a:cs typeface="Arial" panose="020B0604020202020204" pitchFamily="34" charset="0"/>
              </a:rPr>
              <a:t>subinvestigator</a:t>
            </a:r>
            <a:r>
              <a:rPr lang="en-US" b="1" dirty="0">
                <a:latin typeface="Arial" panose="020B0604020202020204" pitchFamily="34" charset="0"/>
                <a:cs typeface="Arial" panose="020B0604020202020204" pitchFamily="34" charset="0"/>
              </a:rPr>
              <a:t> who is directly involved in the treatment or evaluation of research subjects. The term also includes the spouse and each dependent child of the investigator.</a:t>
            </a:r>
            <a:r>
              <a:rPr lang="en-US" b="1" dirty="0">
                <a:solidFill>
                  <a:srgbClr val="FFFFFF"/>
                </a:solidFill>
                <a:effectLst/>
                <a:latin typeface="Arial" panose="020B0604020202020204" pitchFamily="34" charset="0"/>
                <a:cs typeface="Arial" panose="020B0604020202020204" pitchFamily="34" charset="0"/>
              </a:rPr>
              <a:t>rials.gov is a database of privately and publicly funded clinical studies conducted around the world.</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3442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DC38-D385-40C1-A423-62A11E99C906}"/>
              </a:ext>
            </a:extLst>
          </p:cNvPr>
          <p:cNvSpPr>
            <a:spLocks noGrp="1"/>
          </p:cNvSpPr>
          <p:nvPr>
            <p:ph type="ctrTitle"/>
          </p:nvPr>
        </p:nvSpPr>
        <p:spPr>
          <a:xfrm>
            <a:off x="206723" y="235991"/>
            <a:ext cx="10519719" cy="1428749"/>
          </a:xfrm>
        </p:spPr>
        <p:txBody>
          <a:bodyPr/>
          <a:lstStyle/>
          <a:p>
            <a:r>
              <a:rPr lang="en-US" b="1" dirty="0">
                <a:solidFill>
                  <a:schemeClr val="tx1"/>
                </a:solidFill>
                <a:latin typeface="Arial" panose="020B0604020202020204" pitchFamily="34" charset="0"/>
                <a:cs typeface="Arial" panose="020B0604020202020204" pitchFamily="34" charset="0"/>
              </a:rPr>
              <a:t>Questions?</a:t>
            </a:r>
          </a:p>
        </p:txBody>
      </p:sp>
      <p:pic>
        <p:nvPicPr>
          <p:cNvPr id="4" name="Graphic 3" descr="Customer review outline">
            <a:extLst>
              <a:ext uri="{FF2B5EF4-FFF2-40B4-BE49-F238E27FC236}">
                <a16:creationId xmlns:a16="http://schemas.microsoft.com/office/drawing/2014/main" id="{2E017D38-7237-4045-AE80-47049635BC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1577" y="1527988"/>
            <a:ext cx="5330012" cy="5330012"/>
          </a:xfrm>
          <a:prstGeom prst="rect">
            <a:avLst/>
          </a:prstGeom>
        </p:spPr>
      </p:pic>
    </p:spTree>
    <p:extLst>
      <p:ext uri="{BB962C8B-B14F-4D97-AF65-F5344CB8AC3E}">
        <p14:creationId xmlns:p14="http://schemas.microsoft.com/office/powerpoint/2010/main" val="161890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CC94C-435E-430F-8DE2-CBF54D88AC4B}"/>
              </a:ext>
            </a:extLst>
          </p:cNvPr>
          <p:cNvSpPr>
            <a:spLocks noGrp="1"/>
          </p:cNvSpPr>
          <p:nvPr>
            <p:ph type="title"/>
          </p:nvPr>
        </p:nvSpPr>
        <p:spPr>
          <a:xfrm>
            <a:off x="1043950" y="568961"/>
            <a:ext cx="3300646" cy="4460239"/>
          </a:xfrm>
        </p:spPr>
        <p:txBody>
          <a:bodyPr anchor="ctr">
            <a:normAutofit/>
          </a:bodyPr>
          <a:lstStyle/>
          <a:p>
            <a:r>
              <a:rPr lang="en-US" b="1" dirty="0">
                <a:latin typeface="Arial" panose="020B0604020202020204" pitchFamily="34" charset="0"/>
                <a:cs typeface="Arial" panose="020B0604020202020204" pitchFamily="34" charset="0"/>
              </a:rPr>
              <a:t>What does expected mean?</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773642-BE25-47C8-9F20-EEDAED76DFFC}"/>
              </a:ext>
            </a:extLst>
          </p:cNvPr>
          <p:cNvSpPr>
            <a:spLocks noGrp="1"/>
          </p:cNvSpPr>
          <p:nvPr>
            <p:ph idx="1"/>
          </p:nvPr>
        </p:nvSpPr>
        <p:spPr>
          <a:xfrm>
            <a:off x="4978918" y="223520"/>
            <a:ext cx="6341016" cy="6177280"/>
          </a:xfrm>
        </p:spPr>
        <p:txBody>
          <a:bodyPr anchor="ctr">
            <a:normAutofit/>
          </a:bodyPr>
          <a:lstStyle/>
          <a:p>
            <a:pPr marL="0" indent="0">
              <a:buNone/>
            </a:pPr>
            <a:r>
              <a:rPr lang="en-US" sz="1600" b="1" dirty="0">
                <a:latin typeface="Arial" panose="020B0604020202020204" pitchFamily="34" charset="0"/>
                <a:cs typeface="Arial" panose="020B0604020202020204" pitchFamily="34" charset="0"/>
              </a:rPr>
              <a:t>(1) T</a:t>
            </a:r>
            <a:r>
              <a:rPr lang="en-US" sz="1600" b="1" dirty="0">
                <a:effectLst/>
                <a:latin typeface="Arial" panose="020B0604020202020204" pitchFamily="34" charset="0"/>
                <a:cs typeface="Arial" panose="020B0604020202020204" pitchFamily="34" charset="0"/>
              </a:rPr>
              <a:t>he known or foreseeable risk of adverse events associated with the procedures involved in the research that are described in </a:t>
            </a:r>
          </a:p>
          <a:p>
            <a:pPr marL="690563" indent="-233363">
              <a:buNone/>
            </a:pPr>
            <a:r>
              <a:rPr lang="en-US" sz="1600" b="1" dirty="0">
                <a:effectLst/>
                <a:latin typeface="Arial" panose="020B0604020202020204" pitchFamily="34" charset="0"/>
                <a:cs typeface="Arial" panose="020B0604020202020204" pitchFamily="34" charset="0"/>
              </a:rPr>
              <a:t>(a) the protocol-related documents, such as the IRB-approved research protocol, any applicable investigator brochure, and the current IRB-approved informed consent document, and </a:t>
            </a:r>
          </a:p>
          <a:p>
            <a:pPr marL="690563" indent="-233363">
              <a:buNone/>
            </a:pPr>
            <a:r>
              <a:rPr lang="en-US" sz="1600" b="1" dirty="0">
                <a:effectLst/>
                <a:latin typeface="Arial" panose="020B0604020202020204" pitchFamily="34" charset="0"/>
                <a:cs typeface="Arial" panose="020B0604020202020204" pitchFamily="34" charset="0"/>
              </a:rPr>
              <a:t>(b) other relevant sources of information, such as product labeling and package inserts; or</a:t>
            </a:r>
          </a:p>
          <a:p>
            <a:pPr marL="690563" indent="-233363">
              <a:buNone/>
            </a:pPr>
            <a:endParaRPr lang="en-US" sz="1600" b="1" dirty="0">
              <a:effectLst/>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(2) T</a:t>
            </a:r>
            <a:r>
              <a:rPr lang="en-US" sz="1600" b="1" dirty="0">
                <a:effectLst/>
                <a:latin typeface="Arial" panose="020B0604020202020204" pitchFamily="34" charset="0"/>
                <a:cs typeface="Arial" panose="020B0604020202020204" pitchFamily="34" charset="0"/>
              </a:rPr>
              <a:t>he expected natural progression of any underlying disease, disorder, or condition of the subject(s) experiencing the adverse event and the subject’s predisposing risk factor profile for the adverse event.</a:t>
            </a:r>
          </a:p>
          <a:p>
            <a:endParaRPr lang="en-US" sz="1600" b="1" dirty="0">
              <a:latin typeface="Arial" panose="020B0604020202020204" pitchFamily="34" charset="0"/>
              <a:cs typeface="Arial" panose="020B060402020202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5886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AE740-709D-441B-B1BD-C66AFDA8E901}"/>
              </a:ext>
            </a:extLst>
          </p:cNvPr>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Examples of Unexpected adverse events</a:t>
            </a:r>
          </a:p>
        </p:txBody>
      </p:sp>
      <p:sp>
        <p:nvSpPr>
          <p:cNvPr id="3" name="Content Placeholder 2">
            <a:extLst>
              <a:ext uri="{FF2B5EF4-FFF2-40B4-BE49-F238E27FC236}">
                <a16:creationId xmlns:a16="http://schemas.microsoft.com/office/drawing/2014/main" id="{1DF3A474-797F-4528-83AC-0728E701BEC9}"/>
              </a:ext>
            </a:extLst>
          </p:cNvPr>
          <p:cNvSpPr>
            <a:spLocks noGrp="1"/>
          </p:cNvSpPr>
          <p:nvPr>
            <p:ph idx="1"/>
          </p:nvPr>
        </p:nvSpPr>
        <p:spPr/>
        <p:txBody>
          <a:bodyPr>
            <a:normAutofit lnSpcReduction="10000"/>
          </a:bodyPr>
          <a:lstStyle/>
          <a:p>
            <a:r>
              <a:rPr lang="en-US" b="1" dirty="0">
                <a:solidFill>
                  <a:srgbClr val="000000"/>
                </a:solidFill>
                <a:effectLst/>
                <a:latin typeface="Arial" panose="020B0604020202020204" pitchFamily="34" charset="0"/>
                <a:cs typeface="Arial" panose="020B0604020202020204" pitchFamily="34" charset="0"/>
              </a:rPr>
              <a:t>liver failure due to diffuse hepatic necrosis occurring in a subject without any underlying liver disease </a:t>
            </a:r>
          </a:p>
          <a:p>
            <a:pPr marL="0" indent="0">
              <a:buNone/>
            </a:pPr>
            <a:endParaRPr lang="en-US" b="1" dirty="0">
              <a:solidFill>
                <a:srgbClr val="000000"/>
              </a:solidFill>
              <a:effectLst/>
              <a:latin typeface="Arial" panose="020B0604020202020204" pitchFamily="34" charset="0"/>
              <a:cs typeface="Arial" panose="020B0604020202020204" pitchFamily="34" charset="0"/>
            </a:endParaRPr>
          </a:p>
          <a:p>
            <a:r>
              <a:rPr lang="en-US" b="1" dirty="0">
                <a:solidFill>
                  <a:srgbClr val="000000"/>
                </a:solidFill>
                <a:effectLst/>
                <a:latin typeface="Arial" panose="020B0604020202020204" pitchFamily="34" charset="0"/>
                <a:cs typeface="Arial" panose="020B0604020202020204" pitchFamily="34" charset="0"/>
              </a:rPr>
              <a:t>Hodgkin’s disease (HD) occurring in a subject without predisposing risk factors for HD would be an unexpected adverse event </a:t>
            </a:r>
          </a:p>
          <a:p>
            <a:endParaRPr lang="en-US" b="1" dirty="0">
              <a:solidFill>
                <a:srgbClr val="000000"/>
              </a:solidFill>
              <a:latin typeface="Arial" panose="020B0604020202020204" pitchFamily="34" charset="0"/>
              <a:cs typeface="Arial" panose="020B0604020202020204" pitchFamily="34" charset="0"/>
            </a:endParaRPr>
          </a:p>
          <a:p>
            <a:r>
              <a:rPr lang="en-US" b="1" dirty="0">
                <a:solidFill>
                  <a:srgbClr val="000000"/>
                </a:solidFill>
                <a:effectLst/>
                <a:latin typeface="Arial" panose="020B0604020202020204" pitchFamily="34" charset="0"/>
                <a:cs typeface="Arial" panose="020B0604020202020204" pitchFamily="34" charset="0"/>
              </a:rPr>
              <a:t>In comparison, prolonged severe neutropenia and opportunistic infections occurring in subjects administered an experimental chemotherapy regimen as part of an oncology clinical trial would be examples of expected adverse events if the protocol-related documents described prolonged severe neutropenia and opportunistic infections as common risks for all subjects.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56095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FD6E4CA336F74D94DE2268E40125E1" ma:contentTypeVersion="18" ma:contentTypeDescription="Create a new document." ma:contentTypeScope="" ma:versionID="38fe62104956ff05588c333b2adf1f19">
  <xsd:schema xmlns:xsd="http://www.w3.org/2001/XMLSchema" xmlns:xs="http://www.w3.org/2001/XMLSchema" xmlns:p="http://schemas.microsoft.com/office/2006/metadata/properties" xmlns:ns2="4b0cd99f-67e1-42ef-9d87-a93b8801e167" xmlns:ns3="ecebac2a-1c6d-4e7e-a809-e8984ab44acf" targetNamespace="http://schemas.microsoft.com/office/2006/metadata/properties" ma:root="true" ma:fieldsID="89d74f28451f1f025390614dc3837163" ns2:_="" ns3:_="">
    <xsd:import namespace="4b0cd99f-67e1-42ef-9d87-a93b8801e167"/>
    <xsd:import namespace="ecebac2a-1c6d-4e7e-a809-e8984ab44a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cd99f-67e1-42ef-9d87-a93b8801e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ebac2a-1c6d-4e7e-a809-e8984ab44ac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d49d866-60c6-4559-842f-764d32f99b7f}" ma:internalName="TaxCatchAll" ma:showField="CatchAllData" ma:web="ecebac2a-1c6d-4e7e-a809-e8984ab44a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0cd99f-67e1-42ef-9d87-a93b8801e167">
      <Terms xmlns="http://schemas.microsoft.com/office/infopath/2007/PartnerControls"/>
    </lcf76f155ced4ddcb4097134ff3c332f>
    <TaxCatchAll xmlns="ecebac2a-1c6d-4e7e-a809-e8984ab44acf" xsi:nil="true"/>
  </documentManagement>
</p:properties>
</file>

<file path=customXml/itemProps1.xml><?xml version="1.0" encoding="utf-8"?>
<ds:datastoreItem xmlns:ds="http://schemas.openxmlformats.org/officeDocument/2006/customXml" ds:itemID="{1CA042BB-A15D-40E8-A627-551425E13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cd99f-67e1-42ef-9d87-a93b8801e167"/>
    <ds:schemaRef ds:uri="ecebac2a-1c6d-4e7e-a809-e8984ab44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46027E-EA7D-4997-88DD-B9738B42E967}">
  <ds:schemaRefs>
    <ds:schemaRef ds:uri="http://schemas.microsoft.com/sharepoint/v3/contenttype/forms"/>
  </ds:schemaRefs>
</ds:datastoreItem>
</file>

<file path=customXml/itemProps3.xml><?xml version="1.0" encoding="utf-8"?>
<ds:datastoreItem xmlns:ds="http://schemas.openxmlformats.org/officeDocument/2006/customXml" ds:itemID="{56851D98-547F-4F8A-988B-15E0C8D5C1A4}">
  <ds:schemaRefs>
    <ds:schemaRef ds:uri="http://schemas.microsoft.com/office/2006/metadata/properties"/>
    <ds:schemaRef ds:uri="http://schemas.microsoft.com/office/infopath/2007/PartnerControls"/>
    <ds:schemaRef ds:uri="4b0cd99f-67e1-42ef-9d87-a93b8801e167"/>
    <ds:schemaRef ds:uri="ecebac2a-1c6d-4e7e-a809-e8984ab44acf"/>
  </ds:schemaRefs>
</ds:datastoreItem>
</file>

<file path=docProps/app.xml><?xml version="1.0" encoding="utf-8"?>
<Properties xmlns="http://schemas.openxmlformats.org/officeDocument/2006/extended-properties" xmlns:vt="http://schemas.openxmlformats.org/officeDocument/2006/docPropsVTypes">
  <Template>Facet</Template>
  <TotalTime>801</TotalTime>
  <Words>6746</Words>
  <Application>Microsoft Office PowerPoint</Application>
  <PresentationFormat>Widescreen</PresentationFormat>
  <Paragraphs>473</Paragraphs>
  <Slides>71</Slides>
  <Notes>70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Facet</vt:lpstr>
      <vt:lpstr>CERTIFICATION EXAM PREPARATION COURSE</vt:lpstr>
      <vt:lpstr>So many terms!</vt:lpstr>
      <vt:lpstr>Examples of Unanticipated Problems</vt:lpstr>
      <vt:lpstr>Examples of corrective actions or substantive changes that might need to be considered in response to an unanticipated problem include: </vt:lpstr>
      <vt:lpstr>What are Adverse Events? </vt:lpstr>
      <vt:lpstr>What are Adverse Events? </vt:lpstr>
      <vt:lpstr>Unanticipated Problems Involving Risks to Subjects or Others per OHRP (reportable) </vt:lpstr>
      <vt:lpstr>What does expected mean?</vt:lpstr>
      <vt:lpstr>Examples of Unexpected adverse events</vt:lpstr>
      <vt:lpstr>What causes adverse events?</vt:lpstr>
      <vt:lpstr>How would you determine if the adverse event was related or possibly related?</vt:lpstr>
      <vt:lpstr>Unanticipated Problems Involving Risks to Subjects or Others per OHRP (reportable) </vt:lpstr>
      <vt:lpstr>Does the research place subjects or others at a greater risk of harm </vt:lpstr>
      <vt:lpstr>If the answer to all three questions is yes (unexpected, related, and increases risk), then the adverse event is an unanticipated problem and must be reported to appropriate entities under the HHS regulations at 45 CFR 46.103(a) and 46.103(b)(5).    Report to the IRB.  </vt:lpstr>
      <vt:lpstr>Determining which adverse events are unanticipated problems. </vt:lpstr>
      <vt:lpstr>PowerPoint Presentation</vt:lpstr>
      <vt:lpstr>Compare “serious” and “severe” as described in the regulations. </vt:lpstr>
      <vt:lpstr>Does the research place subjects or others at a greater risk of harm </vt:lpstr>
      <vt:lpstr>Classifications of the AE severity often include the following: </vt:lpstr>
      <vt:lpstr>Reporting Unanticipated problems to OHRP, the IRB, Appropriate Institutional Officials, the Department or Agency Head (NIH, DOD)</vt:lpstr>
      <vt:lpstr>The regulations do not define prompt. </vt:lpstr>
      <vt:lpstr> OHRP Recommended timelines to satisfy the requirement for prompt reporting: </vt:lpstr>
      <vt:lpstr>PowerPoint Presentation</vt:lpstr>
      <vt:lpstr>Internal vs. External Adverse Events </vt:lpstr>
      <vt:lpstr>Test your knowledge</vt:lpstr>
      <vt:lpstr>A subject is enrolled in a Phase II study where an investigational drug for arthritis is being studied.  The informed consent includes potential risks associated with the study.  Gastrointestinal bleeding is one of the potential risks associated with taking the study drug.   After four weeks of administration of the medication, the subject calls the study site and reports blood in the stool. The blood does not occur daily. The subject has no other reported side effects.   Is this a reportable adverse event?  Yes  No  </vt:lpstr>
      <vt:lpstr>A subject is enrolled in a Phase II study where a investigational drug for arthritis is being studied.  The informed consent includes potential risks associated with the study.  Gastrointestinal bleeding is associated with taking the study drug.   After four weeks of administration of the medication, the subject calls the study site and reports blood in the stool. The blood does not occur daily. The subject has no other reported side effects.   Is this a reportable adverse event?  Yes  No  Why:   1. unexpected?  No 2. related?   Yes 3. suggests that the research places subjects or others at a greater   risk of harm ?  No  Even though the adverse event is not reportable, appropriate follow-up should occur to assess the bleeding. </vt:lpstr>
      <vt:lpstr>PowerPoint Presentation</vt:lpstr>
      <vt:lpstr>A local investigator is conducting a medical record review of the signs and symptoms of anxiety and depression in chronic disease states.  This is a collaborative study among several investigators at three universities. The local investigator discovers that the transfer of data to the data analyst at another site was not done in a secure method.   Is this a reportable adverse event?  Yes  No  </vt:lpstr>
      <vt:lpstr>    A local investigator is conducting a medical record review of the signs and symptoms of anxiety and depression in chronic disease states.  This is a collaborative study among several investigators at three universities but is not externally funded. The local investigator discovers that the transfer of data to the data analyst at another site was not done in a secure method.   Is this a reportable adverse event?  Yes Why:   1. unexpected?  Yes 2. related?   Yes 3. suggests that the research places subjects or others at a greater   risk of harm ?  Yes  The local investigator should report this to the IRB and to the Privacy Board at the institution where he / she works.  Those two entities will determine how to proceed with other reporting.  </vt:lpstr>
      <vt:lpstr>An adverse event that is severe:   a. Is always classified as serious b. Is never classified as serious c. May not meet the definition of      serious d. Should be submitted to the     sponsor within 24 hours e. Is always classified as related  </vt:lpstr>
      <vt:lpstr>An adverse event that is severe:   a. Is always classified as serious b. Is never classified as serious c. May not meet the definition of      serious d. Should be submitted to the     sponsor within 24 hours e. Is always classified as related  </vt:lpstr>
      <vt:lpstr>Does the research place subjects or others at a greater risk of harm </vt:lpstr>
      <vt:lpstr>PowerPoint Presentation</vt:lpstr>
      <vt:lpstr>For an IND: Investigators are Required to Report</vt:lpstr>
      <vt:lpstr>For an IND: Sponsors are Required to Report</vt:lpstr>
      <vt:lpstr>For an IDE: Investigators are Required to Report</vt:lpstr>
      <vt:lpstr>For an IDE: Sponsors are Required to Report</vt:lpstr>
      <vt:lpstr>MedWatch</vt:lpstr>
      <vt:lpstr>MedWatch receives reports from the public and when appropriate, publishes safety alerts for FDA-regulated products such as: </vt:lpstr>
      <vt:lpstr>What form is used for MedWatch reporting? </vt:lpstr>
      <vt:lpstr>21 CFR 54  Financial Disclosure</vt:lpstr>
      <vt:lpstr>21 CFR 54  Financial Disclosure</vt:lpstr>
      <vt:lpstr>21 CFR 54  Financial Disclosure</vt:lpstr>
      <vt:lpstr>Financial interest, arrangement and payments that must be disclosed. </vt:lpstr>
      <vt:lpstr>Required reporting</vt:lpstr>
      <vt:lpstr>FORM 3454 Certification</vt:lpstr>
      <vt:lpstr>FORM 3455  Disclosure</vt:lpstr>
      <vt:lpstr>3454 (Certification) vs 3455 (Disclosure)</vt:lpstr>
      <vt:lpstr>Financial forms reporting and record keeping</vt:lpstr>
      <vt:lpstr>Clinicaltrials.gov</vt:lpstr>
      <vt:lpstr>PowerPoint Presentation</vt:lpstr>
      <vt:lpstr>Clinicaltrials.gov</vt:lpstr>
      <vt:lpstr>Clinicaltrials.gov</vt:lpstr>
      <vt:lpstr>Test your knowledge</vt:lpstr>
      <vt:lpstr>Significant equity interest refers to ownership interests, stock options or other financial interests whose value cannot be readily determined through reference to public interest or any equity interest of $25,000 or more. </vt:lpstr>
      <vt:lpstr>Significant equity interest refers to ownership interests, stock options or other financial interests whose value cannot be readily determined through reference to public interest or any equity interest of $25,000 or more. </vt:lpstr>
      <vt:lpstr>How long does an investigator have to report equity interests to a sponsoring company of the covered study? </vt:lpstr>
      <vt:lpstr>How long does an investigator have to report equity interests in a sponsoring company of the covered study? </vt:lpstr>
      <vt:lpstr>Who is responsible for determining that an adverse event is reported to the FDA?</vt:lpstr>
      <vt:lpstr>Who is responsible for determining that an adverse event is reported to the FDA?</vt:lpstr>
      <vt:lpstr>An investigator has a financial interest in the research of a promising new drug she is studying. Under the regulations, she must submit FDA form 3455 to the Sponsor when the marketing application is submitted? </vt:lpstr>
      <vt:lpstr>An investigator has a financial interest in the research of a promising new drug she is studying. Under the regulations, she must submit FDA form 3455 to the Sponsor when the marketing application is submitted? </vt:lpstr>
      <vt:lpstr>If associated with the use of a study drug, within what time frame must the FDA be notified via a written report about a serious and unexpected adverse event that is not fatal or life threatening? </vt:lpstr>
      <vt:lpstr>If associated with the use of a study drug, within what time frame must the FDA be notified via a written report about a serious and unexpected adverse event that is not fatal or life threatening? </vt:lpstr>
      <vt:lpstr>How should the incarceration of a study participant while enrolled in a research study be reported? </vt:lpstr>
      <vt:lpstr>How should the incarceration of a study participant while enrolled in a research study be reported? </vt:lpstr>
      <vt:lpstr>Under 21 CFR 54, a clinical investigator is defined as: </vt:lpstr>
      <vt:lpstr>Under 21 CFR 54, a clinical investigator is defined as: </vt:lpstr>
      <vt:lpstr>21 CFR 54 Clinical Investigator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Margaret M</dc:creator>
  <cp:lastModifiedBy>Dean, Amber D</cp:lastModifiedBy>
  <cp:revision>12</cp:revision>
  <cp:lastPrinted>2022-03-03T13:19:53Z</cp:lastPrinted>
  <dcterms:created xsi:type="dcterms:W3CDTF">2022-01-11T17:47:25Z</dcterms:created>
  <dcterms:modified xsi:type="dcterms:W3CDTF">2024-08-20T14:36:19Z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0x01010005FD6E4CA336F74D94DE2268E40125E1</vt:lpwstr>
  </property>
  <property fmtid="{D5CDD505-2E9C-101B-9397-08002B2CF9AE}" pid="3" name="MediaServiceImageTags">
    <vt:lpwstr/>
  </property>
</Properties>
</file>