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ink/ink14.xml" ContentType="application/inkml+xml"/>
  <Override PartName="/ppt/ink/ink15.xml" ContentType="application/inkml+xml"/>
  <Override PartName="/ppt/notesSlides/notesSlide42.xml" ContentType="application/vnd.openxmlformats-officedocument.presentationml.notesSlide+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4"/>
    <p:sldMasterId id="2147483660" r:id="rId5"/>
  </p:sldMasterIdLst>
  <p:notesMasterIdLst>
    <p:notesMasterId r:id="rId67"/>
  </p:notesMasterIdLst>
  <p:sldIdLst>
    <p:sldId id="387" r:id="rId6"/>
    <p:sldId id="307" r:id="rId7"/>
    <p:sldId id="309" r:id="rId8"/>
    <p:sldId id="310" r:id="rId9"/>
    <p:sldId id="312" r:id="rId10"/>
    <p:sldId id="321" r:id="rId11"/>
    <p:sldId id="311" r:id="rId12"/>
    <p:sldId id="313" r:id="rId13"/>
    <p:sldId id="314" r:id="rId14"/>
    <p:sldId id="315" r:id="rId15"/>
    <p:sldId id="316" r:id="rId16"/>
    <p:sldId id="317" r:id="rId17"/>
    <p:sldId id="364" r:id="rId18"/>
    <p:sldId id="320" r:id="rId19"/>
    <p:sldId id="376" r:id="rId20"/>
    <p:sldId id="383" r:id="rId21"/>
    <p:sldId id="300" r:id="rId22"/>
    <p:sldId id="323" r:id="rId23"/>
    <p:sldId id="325" r:id="rId24"/>
    <p:sldId id="373" r:id="rId25"/>
    <p:sldId id="327" r:id="rId26"/>
    <p:sldId id="374" r:id="rId27"/>
    <p:sldId id="329" r:id="rId28"/>
    <p:sldId id="365" r:id="rId29"/>
    <p:sldId id="377" r:id="rId30"/>
    <p:sldId id="378" r:id="rId31"/>
    <p:sldId id="330" r:id="rId32"/>
    <p:sldId id="385" r:id="rId33"/>
    <p:sldId id="332" r:id="rId34"/>
    <p:sldId id="368" r:id="rId35"/>
    <p:sldId id="344" r:id="rId36"/>
    <p:sldId id="340" r:id="rId37"/>
    <p:sldId id="341" r:id="rId38"/>
    <p:sldId id="349" r:id="rId39"/>
    <p:sldId id="350" r:id="rId40"/>
    <p:sldId id="346" r:id="rId41"/>
    <p:sldId id="333" r:id="rId42"/>
    <p:sldId id="367" r:id="rId43"/>
    <p:sldId id="369" r:id="rId44"/>
    <p:sldId id="360" r:id="rId45"/>
    <p:sldId id="334" r:id="rId46"/>
    <p:sldId id="336" r:id="rId47"/>
    <p:sldId id="335" r:id="rId48"/>
    <p:sldId id="338" r:id="rId49"/>
    <p:sldId id="366" r:id="rId50"/>
    <p:sldId id="386" r:id="rId51"/>
    <p:sldId id="339" r:id="rId52"/>
    <p:sldId id="342" r:id="rId53"/>
    <p:sldId id="345" r:id="rId54"/>
    <p:sldId id="351" r:id="rId55"/>
    <p:sldId id="352" r:id="rId56"/>
    <p:sldId id="353" r:id="rId57"/>
    <p:sldId id="361" r:id="rId58"/>
    <p:sldId id="362" r:id="rId59"/>
    <p:sldId id="363" r:id="rId60"/>
    <p:sldId id="370" r:id="rId61"/>
    <p:sldId id="371" r:id="rId62"/>
    <p:sldId id="372" r:id="rId63"/>
    <p:sldId id="381" r:id="rId64"/>
    <p:sldId id="382" r:id="rId65"/>
    <p:sldId id="380" r:id="rId6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5AED84-84B5-4559-A9E7-B420997C98BA}" v="28" dt="2024-08-20T14:33:53.1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6" autoAdjust="0"/>
    <p:restoredTop sz="95170" autoAdjust="0"/>
  </p:normalViewPr>
  <p:slideViewPr>
    <p:cSldViewPr snapToGrid="0">
      <p:cViewPr varScale="1">
        <p:scale>
          <a:sx n="122" d="100"/>
          <a:sy n="122" d="100"/>
        </p:scale>
        <p:origin x="77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72"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notesMaster" Target="notesMasters/notesMaster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guson, Lee" userId="S::lfergu12@uthsc.edu::9d1fb0ab-5f3d-4f85-ac2c-07b5678237b0" providerId="AD" clId="Web-{055AED84-84B5-4559-A9E7-B420997C98BA}"/>
    <pc:docChg chg="addSld delSld modSld sldOrd">
      <pc:chgData name="Ferguson, Lee" userId="S::lfergu12@uthsc.edu::9d1fb0ab-5f3d-4f85-ac2c-07b5678237b0" providerId="AD" clId="Web-{055AED84-84B5-4559-A9E7-B420997C98BA}" dt="2024-08-20T14:33:53.179" v="29"/>
      <pc:docMkLst>
        <pc:docMk/>
      </pc:docMkLst>
      <pc:sldChg chg="del ord">
        <pc:chgData name="Ferguson, Lee" userId="S::lfergu12@uthsc.edu::9d1fb0ab-5f3d-4f85-ac2c-07b5678237b0" providerId="AD" clId="Web-{055AED84-84B5-4559-A9E7-B420997C98BA}" dt="2024-08-20T14:33:53.179" v="29"/>
        <pc:sldMkLst>
          <pc:docMk/>
          <pc:sldMk cId="1127461918" sldId="306"/>
        </pc:sldMkLst>
      </pc:sldChg>
      <pc:sldChg chg="modSp new">
        <pc:chgData name="Ferguson, Lee" userId="S::lfergu12@uthsc.edu::9d1fb0ab-5f3d-4f85-ac2c-07b5678237b0" providerId="AD" clId="Web-{055AED84-84B5-4559-A9E7-B420997C98BA}" dt="2024-08-20T14:33:52.132" v="28" actId="20577"/>
        <pc:sldMkLst>
          <pc:docMk/>
          <pc:sldMk cId="1705957959" sldId="387"/>
        </pc:sldMkLst>
        <pc:spChg chg="mod">
          <ac:chgData name="Ferguson, Lee" userId="S::lfergu12@uthsc.edu::9d1fb0ab-5f3d-4f85-ac2c-07b5678237b0" providerId="AD" clId="Web-{055AED84-84B5-4559-A9E7-B420997C98BA}" dt="2024-08-20T14:33:02.476" v="4" actId="20577"/>
          <ac:spMkLst>
            <pc:docMk/>
            <pc:sldMk cId="1705957959" sldId="387"/>
            <ac:spMk id="2" creationId="{7BC1C073-A7D2-E293-9667-958021E59848}"/>
          </ac:spMkLst>
        </pc:spChg>
        <pc:spChg chg="mod">
          <ac:chgData name="Ferguson, Lee" userId="S::lfergu12@uthsc.edu::9d1fb0ab-5f3d-4f85-ac2c-07b5678237b0" providerId="AD" clId="Web-{055AED84-84B5-4559-A9E7-B420997C98BA}" dt="2024-08-20T14:33:52.132" v="28" actId="20577"/>
          <ac:spMkLst>
            <pc:docMk/>
            <pc:sldMk cId="1705957959" sldId="387"/>
            <ac:spMk id="3" creationId="{51F41727-1FCE-92D9-8F08-8BA15AED05D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9491DC-0E44-41CC-A242-82DE064BCB4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0F2EE5DD-B809-4342-BCB8-E7FE6538DC0D}">
      <dgm:prSet custT="1"/>
      <dgm:spPr/>
      <dgm:t>
        <a:bodyPr/>
        <a:lstStyle/>
        <a:p>
          <a:r>
            <a:rPr lang="en-US" sz="1800" b="1" i="0" dirty="0">
              <a:latin typeface="Arial" panose="020B0604020202020204" pitchFamily="34" charset="0"/>
              <a:cs typeface="Arial" panose="020B0604020202020204" pitchFamily="34" charset="0"/>
            </a:rPr>
            <a:t>New investigator. A sponsor shall submit a protocol amendment when a new investigator is added to carry out a previously submitted protocol.</a:t>
          </a:r>
        </a:p>
      </dgm:t>
    </dgm:pt>
    <dgm:pt modelId="{D888E773-684D-48F1-93A2-7332CC902450}" type="parTrans" cxnId="{0365FFDA-B0DA-49C1-BEB1-A57C46508551}">
      <dgm:prSet/>
      <dgm:spPr/>
      <dgm:t>
        <a:bodyPr/>
        <a:lstStyle/>
        <a:p>
          <a:endParaRPr lang="en-US"/>
        </a:p>
      </dgm:t>
    </dgm:pt>
    <dgm:pt modelId="{DDFE4688-48EF-4437-B378-83586446BC76}" type="sibTrans" cxnId="{0365FFDA-B0DA-49C1-BEB1-A57C46508551}">
      <dgm:prSet/>
      <dgm:spPr/>
      <dgm:t>
        <a:bodyPr/>
        <a:lstStyle/>
        <a:p>
          <a:endParaRPr lang="en-US"/>
        </a:p>
      </dgm:t>
    </dgm:pt>
    <dgm:pt modelId="{8670737C-DBB3-40C4-86AF-C6231CF33ACE}">
      <dgm:prSet custT="1"/>
      <dgm:spPr/>
      <dgm:t>
        <a:bodyPr/>
        <a:lstStyle/>
        <a:p>
          <a:r>
            <a:rPr lang="en-US" sz="1800" b="1" i="0" dirty="0">
              <a:latin typeface="Arial" panose="020B0604020202020204" pitchFamily="34" charset="0"/>
              <a:cs typeface="Arial" panose="020B0604020202020204" pitchFamily="34" charset="0"/>
            </a:rPr>
            <a:t>The sponsor shall notify FDA of the new investigator within 30 days of the investigator being added.</a:t>
          </a:r>
        </a:p>
      </dgm:t>
    </dgm:pt>
    <dgm:pt modelId="{3C661195-3E3C-43BC-8C39-039F4F25A6A3}" type="parTrans" cxnId="{E77FB5B8-3C93-4503-9AEF-5DB7B47E75AF}">
      <dgm:prSet/>
      <dgm:spPr/>
      <dgm:t>
        <a:bodyPr/>
        <a:lstStyle/>
        <a:p>
          <a:endParaRPr lang="en-US"/>
        </a:p>
      </dgm:t>
    </dgm:pt>
    <dgm:pt modelId="{D7B0E38C-628B-473F-8AD5-D2AA72F7858F}" type="sibTrans" cxnId="{E77FB5B8-3C93-4503-9AEF-5DB7B47E75AF}">
      <dgm:prSet/>
      <dgm:spPr/>
      <dgm:t>
        <a:bodyPr/>
        <a:lstStyle/>
        <a:p>
          <a:endParaRPr lang="en-US"/>
        </a:p>
      </dgm:t>
    </dgm:pt>
    <dgm:pt modelId="{CC4CBA41-707B-4F86-95A8-94824C60C685}">
      <dgm:prSet custT="1"/>
      <dgm:spPr/>
      <dgm:t>
        <a:bodyPr/>
        <a:lstStyle/>
        <a:p>
          <a:r>
            <a:rPr lang="en-US" sz="1800" b="1" i="0" dirty="0">
              <a:latin typeface="Arial" panose="020B0604020202020204" pitchFamily="34" charset="0"/>
              <a:cs typeface="Arial" panose="020B0604020202020204" pitchFamily="34" charset="0"/>
            </a:rPr>
            <a:t>Once the investigator is added to the study, the investigational drug may be shipped to the investigator and the investigator may begin participating in the study. </a:t>
          </a:r>
        </a:p>
      </dgm:t>
    </dgm:pt>
    <dgm:pt modelId="{00704672-19B7-4F20-A983-2F8A21592CFF}" type="parTrans" cxnId="{6DB56617-ED58-4E3A-BBF1-5368954278DA}">
      <dgm:prSet/>
      <dgm:spPr/>
      <dgm:t>
        <a:bodyPr/>
        <a:lstStyle/>
        <a:p>
          <a:endParaRPr lang="en-US"/>
        </a:p>
      </dgm:t>
    </dgm:pt>
    <dgm:pt modelId="{73106AA7-0F6E-40A2-A6E0-5512E5352147}" type="sibTrans" cxnId="{6DB56617-ED58-4E3A-BBF1-5368954278DA}">
      <dgm:prSet/>
      <dgm:spPr/>
      <dgm:t>
        <a:bodyPr/>
        <a:lstStyle/>
        <a:p>
          <a:endParaRPr lang="en-US"/>
        </a:p>
      </dgm:t>
    </dgm:pt>
    <dgm:pt modelId="{DB62F9ED-5C48-4135-B4AC-43039F527D6D}" type="pres">
      <dgm:prSet presAssocID="{1E9491DC-0E44-41CC-A242-82DE064BCB46}" presName="linear" presStyleCnt="0">
        <dgm:presLayoutVars>
          <dgm:animLvl val="lvl"/>
          <dgm:resizeHandles val="exact"/>
        </dgm:presLayoutVars>
      </dgm:prSet>
      <dgm:spPr/>
    </dgm:pt>
    <dgm:pt modelId="{355F1A79-2065-441E-9919-F4A4BAC55675}" type="pres">
      <dgm:prSet presAssocID="{0F2EE5DD-B809-4342-BCB8-E7FE6538DC0D}" presName="parentText" presStyleLbl="node1" presStyleIdx="0" presStyleCnt="3">
        <dgm:presLayoutVars>
          <dgm:chMax val="0"/>
          <dgm:bulletEnabled val="1"/>
        </dgm:presLayoutVars>
      </dgm:prSet>
      <dgm:spPr/>
    </dgm:pt>
    <dgm:pt modelId="{6C6869B6-D997-4E1F-9CDA-1C351DD1440A}" type="pres">
      <dgm:prSet presAssocID="{DDFE4688-48EF-4437-B378-83586446BC76}" presName="spacer" presStyleCnt="0"/>
      <dgm:spPr/>
    </dgm:pt>
    <dgm:pt modelId="{39C61CEB-2058-4389-BC02-A3E905AAE50D}" type="pres">
      <dgm:prSet presAssocID="{8670737C-DBB3-40C4-86AF-C6231CF33ACE}" presName="parentText" presStyleLbl="node1" presStyleIdx="1" presStyleCnt="3">
        <dgm:presLayoutVars>
          <dgm:chMax val="0"/>
          <dgm:bulletEnabled val="1"/>
        </dgm:presLayoutVars>
      </dgm:prSet>
      <dgm:spPr/>
    </dgm:pt>
    <dgm:pt modelId="{1BF896EA-99C6-4AE9-8965-1DA146856A94}" type="pres">
      <dgm:prSet presAssocID="{D7B0E38C-628B-473F-8AD5-D2AA72F7858F}" presName="spacer" presStyleCnt="0"/>
      <dgm:spPr/>
    </dgm:pt>
    <dgm:pt modelId="{F0F535AB-DE47-4775-B736-4AB10BB037F6}" type="pres">
      <dgm:prSet presAssocID="{CC4CBA41-707B-4F86-95A8-94824C60C685}" presName="parentText" presStyleLbl="node1" presStyleIdx="2" presStyleCnt="3">
        <dgm:presLayoutVars>
          <dgm:chMax val="0"/>
          <dgm:bulletEnabled val="1"/>
        </dgm:presLayoutVars>
      </dgm:prSet>
      <dgm:spPr/>
    </dgm:pt>
  </dgm:ptLst>
  <dgm:cxnLst>
    <dgm:cxn modelId="{6DB56617-ED58-4E3A-BBF1-5368954278DA}" srcId="{1E9491DC-0E44-41CC-A242-82DE064BCB46}" destId="{CC4CBA41-707B-4F86-95A8-94824C60C685}" srcOrd="2" destOrd="0" parTransId="{00704672-19B7-4F20-A983-2F8A21592CFF}" sibTransId="{73106AA7-0F6E-40A2-A6E0-5512E5352147}"/>
    <dgm:cxn modelId="{28AF5C69-40E8-4C0D-AEAE-B8A9D6D38EEF}" type="presOf" srcId="{1E9491DC-0E44-41CC-A242-82DE064BCB46}" destId="{DB62F9ED-5C48-4135-B4AC-43039F527D6D}" srcOrd="0" destOrd="0" presId="urn:microsoft.com/office/officeart/2005/8/layout/vList2"/>
    <dgm:cxn modelId="{6A60535A-6FE4-4E28-B82E-F5831C0532BA}" type="presOf" srcId="{CC4CBA41-707B-4F86-95A8-94824C60C685}" destId="{F0F535AB-DE47-4775-B736-4AB10BB037F6}" srcOrd="0" destOrd="0" presId="urn:microsoft.com/office/officeart/2005/8/layout/vList2"/>
    <dgm:cxn modelId="{CDD97CA0-7A2D-4696-BE2A-13770F74294F}" type="presOf" srcId="{8670737C-DBB3-40C4-86AF-C6231CF33ACE}" destId="{39C61CEB-2058-4389-BC02-A3E905AAE50D}" srcOrd="0" destOrd="0" presId="urn:microsoft.com/office/officeart/2005/8/layout/vList2"/>
    <dgm:cxn modelId="{E77FB5B8-3C93-4503-9AEF-5DB7B47E75AF}" srcId="{1E9491DC-0E44-41CC-A242-82DE064BCB46}" destId="{8670737C-DBB3-40C4-86AF-C6231CF33ACE}" srcOrd="1" destOrd="0" parTransId="{3C661195-3E3C-43BC-8C39-039F4F25A6A3}" sibTransId="{D7B0E38C-628B-473F-8AD5-D2AA72F7858F}"/>
    <dgm:cxn modelId="{0365FFDA-B0DA-49C1-BEB1-A57C46508551}" srcId="{1E9491DC-0E44-41CC-A242-82DE064BCB46}" destId="{0F2EE5DD-B809-4342-BCB8-E7FE6538DC0D}" srcOrd="0" destOrd="0" parTransId="{D888E773-684D-48F1-93A2-7332CC902450}" sibTransId="{DDFE4688-48EF-4437-B378-83586446BC76}"/>
    <dgm:cxn modelId="{8BFD63EE-6580-4884-80D7-08CD17F5DFDB}" type="presOf" srcId="{0F2EE5DD-B809-4342-BCB8-E7FE6538DC0D}" destId="{355F1A79-2065-441E-9919-F4A4BAC55675}" srcOrd="0" destOrd="0" presId="urn:microsoft.com/office/officeart/2005/8/layout/vList2"/>
    <dgm:cxn modelId="{13C782B5-77A0-432B-AB4E-A48802407196}" type="presParOf" srcId="{DB62F9ED-5C48-4135-B4AC-43039F527D6D}" destId="{355F1A79-2065-441E-9919-F4A4BAC55675}" srcOrd="0" destOrd="0" presId="urn:microsoft.com/office/officeart/2005/8/layout/vList2"/>
    <dgm:cxn modelId="{F2ACF7EC-1214-46C3-B99F-DD2874678F42}" type="presParOf" srcId="{DB62F9ED-5C48-4135-B4AC-43039F527D6D}" destId="{6C6869B6-D997-4E1F-9CDA-1C351DD1440A}" srcOrd="1" destOrd="0" presId="urn:microsoft.com/office/officeart/2005/8/layout/vList2"/>
    <dgm:cxn modelId="{624A71E7-DA74-4114-B3E9-758CC65BA7D7}" type="presParOf" srcId="{DB62F9ED-5C48-4135-B4AC-43039F527D6D}" destId="{39C61CEB-2058-4389-BC02-A3E905AAE50D}" srcOrd="2" destOrd="0" presId="urn:microsoft.com/office/officeart/2005/8/layout/vList2"/>
    <dgm:cxn modelId="{03EE855B-07E9-45AC-AE88-5B3F00B95C9B}" type="presParOf" srcId="{DB62F9ED-5C48-4135-B4AC-43039F527D6D}" destId="{1BF896EA-99C6-4AE9-8965-1DA146856A94}" srcOrd="3" destOrd="0" presId="urn:microsoft.com/office/officeart/2005/8/layout/vList2"/>
    <dgm:cxn modelId="{C3D39D91-20A7-464F-BE8B-FF03A03B9FC7}" type="presParOf" srcId="{DB62F9ED-5C48-4135-B4AC-43039F527D6D}" destId="{F0F535AB-DE47-4775-B736-4AB10BB037F6}"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2CFA07-ECD3-4CEF-96B6-69A21169090B}" type="doc">
      <dgm:prSet loTypeId="urn:microsoft.com/office/officeart/2005/8/layout/vList5" loCatId="list" qsTypeId="urn:microsoft.com/office/officeart/2005/8/quickstyle/simple1" qsCatId="simple" csTypeId="urn:microsoft.com/office/officeart/2005/8/colors/colorful1" csCatId="colorful"/>
      <dgm:spPr/>
      <dgm:t>
        <a:bodyPr/>
        <a:lstStyle/>
        <a:p>
          <a:endParaRPr lang="en-US"/>
        </a:p>
      </dgm:t>
    </dgm:pt>
    <dgm:pt modelId="{E0697515-E8C6-45B3-BA79-47F3B13BD9F7}">
      <dgm:prSet/>
      <dgm:spPr/>
      <dgm:t>
        <a:bodyPr/>
        <a:lstStyle/>
        <a:p>
          <a:r>
            <a:rPr lang="en-US" b="1" i="0" dirty="0">
              <a:latin typeface="Arial" panose="020B0604020202020204" pitchFamily="34" charset="0"/>
              <a:cs typeface="Arial" panose="020B0604020202020204" pitchFamily="34" charset="0"/>
            </a:rPr>
            <a:t>Electric Toothbrush</a:t>
          </a:r>
        </a:p>
      </dgm:t>
    </dgm:pt>
    <dgm:pt modelId="{3A61B8E5-3034-44B6-B7A8-A1CC4E15831C}" type="parTrans" cxnId="{72B5C233-0696-44EE-A794-E9AC30980F0C}">
      <dgm:prSet/>
      <dgm:spPr/>
      <dgm:t>
        <a:bodyPr/>
        <a:lstStyle/>
        <a:p>
          <a:endParaRPr lang="en-US"/>
        </a:p>
      </dgm:t>
    </dgm:pt>
    <dgm:pt modelId="{A19D8E20-B62B-4728-ABE1-9A11D6587EB2}" type="sibTrans" cxnId="{72B5C233-0696-44EE-A794-E9AC30980F0C}">
      <dgm:prSet/>
      <dgm:spPr/>
      <dgm:t>
        <a:bodyPr/>
        <a:lstStyle/>
        <a:p>
          <a:endParaRPr lang="en-US"/>
        </a:p>
      </dgm:t>
    </dgm:pt>
    <dgm:pt modelId="{9E235DF6-E5A1-48AD-9CB6-669E6453C3AE}">
      <dgm:prSet/>
      <dgm:spPr/>
      <dgm:t>
        <a:bodyPr/>
        <a:lstStyle/>
        <a:p>
          <a:r>
            <a:rPr lang="en-US" b="1" i="0" dirty="0">
              <a:latin typeface="Arial" panose="020B0604020202020204" pitchFamily="34" charset="0"/>
              <a:cs typeface="Arial" panose="020B0604020202020204" pitchFamily="34" charset="0"/>
            </a:rPr>
            <a:t>Tongue Depressor</a:t>
          </a:r>
        </a:p>
      </dgm:t>
    </dgm:pt>
    <dgm:pt modelId="{85E745E9-2C0D-4D53-92E5-D30B486E2B86}" type="parTrans" cxnId="{3B1EEB85-5C40-4B7D-96E7-17A417892E7B}">
      <dgm:prSet/>
      <dgm:spPr/>
      <dgm:t>
        <a:bodyPr/>
        <a:lstStyle/>
        <a:p>
          <a:endParaRPr lang="en-US"/>
        </a:p>
      </dgm:t>
    </dgm:pt>
    <dgm:pt modelId="{52C7CDF9-055A-4B52-A3BD-3DB5C829CE79}" type="sibTrans" cxnId="{3B1EEB85-5C40-4B7D-96E7-17A417892E7B}">
      <dgm:prSet/>
      <dgm:spPr/>
      <dgm:t>
        <a:bodyPr/>
        <a:lstStyle/>
        <a:p>
          <a:endParaRPr lang="en-US"/>
        </a:p>
      </dgm:t>
    </dgm:pt>
    <dgm:pt modelId="{21387BAB-00FE-4B2A-AF84-FC2049FF4CA7}">
      <dgm:prSet/>
      <dgm:spPr/>
      <dgm:t>
        <a:bodyPr/>
        <a:lstStyle/>
        <a:p>
          <a:r>
            <a:rPr lang="en-US" b="1" i="0" dirty="0">
              <a:latin typeface="Arial" panose="020B0604020202020204" pitchFamily="34" charset="0"/>
              <a:cs typeface="Arial" panose="020B0604020202020204" pitchFamily="34" charset="0"/>
            </a:rPr>
            <a:t>Oxygen Mask</a:t>
          </a:r>
        </a:p>
      </dgm:t>
    </dgm:pt>
    <dgm:pt modelId="{C57E9A14-5551-4062-B83C-64BF126944E6}" type="parTrans" cxnId="{44B20795-886D-4079-B1E0-12494D4C1C83}">
      <dgm:prSet/>
      <dgm:spPr/>
      <dgm:t>
        <a:bodyPr/>
        <a:lstStyle/>
        <a:p>
          <a:endParaRPr lang="en-US"/>
        </a:p>
      </dgm:t>
    </dgm:pt>
    <dgm:pt modelId="{5B592504-ACD4-4AE0-A470-6D735CD2F41A}" type="sibTrans" cxnId="{44B20795-886D-4079-B1E0-12494D4C1C83}">
      <dgm:prSet/>
      <dgm:spPr/>
      <dgm:t>
        <a:bodyPr/>
        <a:lstStyle/>
        <a:p>
          <a:endParaRPr lang="en-US"/>
        </a:p>
      </dgm:t>
    </dgm:pt>
    <dgm:pt modelId="{F60E0E44-3954-4265-9127-081CDA46340D}">
      <dgm:prSet/>
      <dgm:spPr/>
      <dgm:t>
        <a:bodyPr/>
        <a:lstStyle/>
        <a:p>
          <a:r>
            <a:rPr lang="en-US" b="1" i="0" dirty="0">
              <a:latin typeface="Arial" panose="020B0604020202020204" pitchFamily="34" charset="0"/>
              <a:cs typeface="Arial" panose="020B0604020202020204" pitchFamily="34" charset="0"/>
            </a:rPr>
            <a:t>Reusable Surgical Scalpel</a:t>
          </a:r>
        </a:p>
      </dgm:t>
    </dgm:pt>
    <dgm:pt modelId="{27B0FB6C-B54B-48D4-8F6D-E38ED648B837}" type="parTrans" cxnId="{2AD7752D-BB60-4E1A-9BE5-F319CAB7E9FF}">
      <dgm:prSet/>
      <dgm:spPr/>
      <dgm:t>
        <a:bodyPr/>
        <a:lstStyle/>
        <a:p>
          <a:endParaRPr lang="en-US"/>
        </a:p>
      </dgm:t>
    </dgm:pt>
    <dgm:pt modelId="{4529803C-D353-4DE5-8321-83040434ABD7}" type="sibTrans" cxnId="{2AD7752D-BB60-4E1A-9BE5-F319CAB7E9FF}">
      <dgm:prSet/>
      <dgm:spPr/>
      <dgm:t>
        <a:bodyPr/>
        <a:lstStyle/>
        <a:p>
          <a:endParaRPr lang="en-US"/>
        </a:p>
      </dgm:t>
    </dgm:pt>
    <dgm:pt modelId="{6AD61450-D1CA-4366-A1CD-552E0B86AB2A}">
      <dgm:prSet/>
      <dgm:spPr/>
      <dgm:t>
        <a:bodyPr/>
        <a:lstStyle/>
        <a:p>
          <a:r>
            <a:rPr lang="en-US" b="1" i="0" dirty="0">
              <a:latin typeface="Arial" panose="020B0604020202020204" pitchFamily="34" charset="0"/>
              <a:cs typeface="Arial" panose="020B0604020202020204" pitchFamily="34" charset="0"/>
            </a:rPr>
            <a:t>Bandages</a:t>
          </a:r>
        </a:p>
      </dgm:t>
    </dgm:pt>
    <dgm:pt modelId="{E13A32DF-8002-46D6-83EC-F675DF73C5A4}" type="parTrans" cxnId="{21F07604-4A46-4ECD-971C-04A0FD216B28}">
      <dgm:prSet/>
      <dgm:spPr/>
      <dgm:t>
        <a:bodyPr/>
        <a:lstStyle/>
        <a:p>
          <a:endParaRPr lang="en-US"/>
        </a:p>
      </dgm:t>
    </dgm:pt>
    <dgm:pt modelId="{3812C8AB-813F-4565-984A-E97A667992AB}" type="sibTrans" cxnId="{21F07604-4A46-4ECD-971C-04A0FD216B28}">
      <dgm:prSet/>
      <dgm:spPr/>
      <dgm:t>
        <a:bodyPr/>
        <a:lstStyle/>
        <a:p>
          <a:endParaRPr lang="en-US"/>
        </a:p>
      </dgm:t>
    </dgm:pt>
    <dgm:pt modelId="{E7E83F92-AC8D-4E68-B2BD-8CF2AF9A99C1}">
      <dgm:prSet/>
      <dgm:spPr/>
      <dgm:t>
        <a:bodyPr/>
        <a:lstStyle/>
        <a:p>
          <a:r>
            <a:rPr lang="en-US" b="1" i="0" dirty="0">
              <a:latin typeface="Arial" panose="020B0604020202020204" pitchFamily="34" charset="0"/>
              <a:cs typeface="Arial" panose="020B0604020202020204" pitchFamily="34" charset="0"/>
            </a:rPr>
            <a:t>Hospital Beds</a:t>
          </a:r>
        </a:p>
      </dgm:t>
    </dgm:pt>
    <dgm:pt modelId="{B287C0A8-F641-402F-BCC8-D934C7342183}" type="parTrans" cxnId="{2D0BA01B-605B-4433-B989-C3F317866C11}">
      <dgm:prSet/>
      <dgm:spPr/>
      <dgm:t>
        <a:bodyPr/>
        <a:lstStyle/>
        <a:p>
          <a:endParaRPr lang="en-US"/>
        </a:p>
      </dgm:t>
    </dgm:pt>
    <dgm:pt modelId="{A5BC5D7C-5FF3-4B4A-90C4-DD85F3592544}" type="sibTrans" cxnId="{2D0BA01B-605B-4433-B989-C3F317866C11}">
      <dgm:prSet/>
      <dgm:spPr/>
      <dgm:t>
        <a:bodyPr/>
        <a:lstStyle/>
        <a:p>
          <a:endParaRPr lang="en-US"/>
        </a:p>
      </dgm:t>
    </dgm:pt>
    <dgm:pt modelId="{38315F27-CFC3-4B28-93B0-BF9140D907EF}">
      <dgm:prSet/>
      <dgm:spPr/>
      <dgm:t>
        <a:bodyPr/>
        <a:lstStyle/>
        <a:p>
          <a:r>
            <a:rPr lang="en-US" b="1" i="0" dirty="0">
              <a:latin typeface="Arial" panose="020B0604020202020204" pitchFamily="34" charset="0"/>
              <a:cs typeface="Arial" panose="020B0604020202020204" pitchFamily="34" charset="0"/>
            </a:rPr>
            <a:t>Non-electric wheelchair</a:t>
          </a:r>
        </a:p>
      </dgm:t>
    </dgm:pt>
    <dgm:pt modelId="{FFBAB7E4-DE44-4F22-9730-0098E6A2A11A}" type="parTrans" cxnId="{00A1D817-658C-4116-9713-DE608ECA3300}">
      <dgm:prSet/>
      <dgm:spPr/>
      <dgm:t>
        <a:bodyPr/>
        <a:lstStyle/>
        <a:p>
          <a:endParaRPr lang="en-US"/>
        </a:p>
      </dgm:t>
    </dgm:pt>
    <dgm:pt modelId="{1F33447C-8BF6-4AF0-BC04-D8D44BAF1FDE}" type="sibTrans" cxnId="{00A1D817-658C-4116-9713-DE608ECA3300}">
      <dgm:prSet/>
      <dgm:spPr/>
      <dgm:t>
        <a:bodyPr/>
        <a:lstStyle/>
        <a:p>
          <a:endParaRPr lang="en-US"/>
        </a:p>
      </dgm:t>
    </dgm:pt>
    <dgm:pt modelId="{3151F1EE-F413-48CE-9D69-19B74F71E297}" type="pres">
      <dgm:prSet presAssocID="{252CFA07-ECD3-4CEF-96B6-69A21169090B}" presName="Name0" presStyleCnt="0">
        <dgm:presLayoutVars>
          <dgm:dir/>
          <dgm:animLvl val="lvl"/>
          <dgm:resizeHandles val="exact"/>
        </dgm:presLayoutVars>
      </dgm:prSet>
      <dgm:spPr/>
    </dgm:pt>
    <dgm:pt modelId="{942C19AF-0862-423A-9928-D0343C330AC9}" type="pres">
      <dgm:prSet presAssocID="{E0697515-E8C6-45B3-BA79-47F3B13BD9F7}" presName="linNode" presStyleCnt="0"/>
      <dgm:spPr/>
    </dgm:pt>
    <dgm:pt modelId="{2CF4089C-30AA-4B2B-8E8E-081373A0D908}" type="pres">
      <dgm:prSet presAssocID="{E0697515-E8C6-45B3-BA79-47F3B13BD9F7}" presName="parentText" presStyleLbl="node1" presStyleIdx="0" presStyleCnt="7">
        <dgm:presLayoutVars>
          <dgm:chMax val="1"/>
          <dgm:bulletEnabled val="1"/>
        </dgm:presLayoutVars>
      </dgm:prSet>
      <dgm:spPr/>
    </dgm:pt>
    <dgm:pt modelId="{37C4BC1C-5EEA-4298-8B21-205C69072D29}" type="pres">
      <dgm:prSet presAssocID="{A19D8E20-B62B-4728-ABE1-9A11D6587EB2}" presName="sp" presStyleCnt="0"/>
      <dgm:spPr/>
    </dgm:pt>
    <dgm:pt modelId="{5E167AB3-0E73-4E8B-9AD7-67F2CCB5411C}" type="pres">
      <dgm:prSet presAssocID="{9E235DF6-E5A1-48AD-9CB6-669E6453C3AE}" presName="linNode" presStyleCnt="0"/>
      <dgm:spPr/>
    </dgm:pt>
    <dgm:pt modelId="{36D02FC0-93B9-4E6A-A859-75F853E368B8}" type="pres">
      <dgm:prSet presAssocID="{9E235DF6-E5A1-48AD-9CB6-669E6453C3AE}" presName="parentText" presStyleLbl="node1" presStyleIdx="1" presStyleCnt="7">
        <dgm:presLayoutVars>
          <dgm:chMax val="1"/>
          <dgm:bulletEnabled val="1"/>
        </dgm:presLayoutVars>
      </dgm:prSet>
      <dgm:spPr/>
    </dgm:pt>
    <dgm:pt modelId="{4C150560-1750-43C3-8180-4A3DC2E53B4A}" type="pres">
      <dgm:prSet presAssocID="{52C7CDF9-055A-4B52-A3BD-3DB5C829CE79}" presName="sp" presStyleCnt="0"/>
      <dgm:spPr/>
    </dgm:pt>
    <dgm:pt modelId="{280B48E6-4A6A-4246-AE12-F074F5AEDDD8}" type="pres">
      <dgm:prSet presAssocID="{21387BAB-00FE-4B2A-AF84-FC2049FF4CA7}" presName="linNode" presStyleCnt="0"/>
      <dgm:spPr/>
    </dgm:pt>
    <dgm:pt modelId="{CD95BA4C-DA75-418A-A9DA-4C862DE3F8C3}" type="pres">
      <dgm:prSet presAssocID="{21387BAB-00FE-4B2A-AF84-FC2049FF4CA7}" presName="parentText" presStyleLbl="node1" presStyleIdx="2" presStyleCnt="7">
        <dgm:presLayoutVars>
          <dgm:chMax val="1"/>
          <dgm:bulletEnabled val="1"/>
        </dgm:presLayoutVars>
      </dgm:prSet>
      <dgm:spPr/>
    </dgm:pt>
    <dgm:pt modelId="{3BCAB5C8-2917-401C-ABED-D40FA87794B9}" type="pres">
      <dgm:prSet presAssocID="{5B592504-ACD4-4AE0-A470-6D735CD2F41A}" presName="sp" presStyleCnt="0"/>
      <dgm:spPr/>
    </dgm:pt>
    <dgm:pt modelId="{9360075B-A1B0-4646-81EB-368ED7CCC45C}" type="pres">
      <dgm:prSet presAssocID="{F60E0E44-3954-4265-9127-081CDA46340D}" presName="linNode" presStyleCnt="0"/>
      <dgm:spPr/>
    </dgm:pt>
    <dgm:pt modelId="{67565321-642E-48DC-9D20-2192E48FA378}" type="pres">
      <dgm:prSet presAssocID="{F60E0E44-3954-4265-9127-081CDA46340D}" presName="parentText" presStyleLbl="node1" presStyleIdx="3" presStyleCnt="7">
        <dgm:presLayoutVars>
          <dgm:chMax val="1"/>
          <dgm:bulletEnabled val="1"/>
        </dgm:presLayoutVars>
      </dgm:prSet>
      <dgm:spPr/>
    </dgm:pt>
    <dgm:pt modelId="{604A375E-CC77-45FC-93B3-8C4AC1B2EF84}" type="pres">
      <dgm:prSet presAssocID="{4529803C-D353-4DE5-8321-83040434ABD7}" presName="sp" presStyleCnt="0"/>
      <dgm:spPr/>
    </dgm:pt>
    <dgm:pt modelId="{2425D350-6A48-4923-8F84-6BE555805273}" type="pres">
      <dgm:prSet presAssocID="{6AD61450-D1CA-4366-A1CD-552E0B86AB2A}" presName="linNode" presStyleCnt="0"/>
      <dgm:spPr/>
    </dgm:pt>
    <dgm:pt modelId="{B2E440DC-EFDB-4B25-A128-EAD2A83A0EB9}" type="pres">
      <dgm:prSet presAssocID="{6AD61450-D1CA-4366-A1CD-552E0B86AB2A}" presName="parentText" presStyleLbl="node1" presStyleIdx="4" presStyleCnt="7">
        <dgm:presLayoutVars>
          <dgm:chMax val="1"/>
          <dgm:bulletEnabled val="1"/>
        </dgm:presLayoutVars>
      </dgm:prSet>
      <dgm:spPr/>
    </dgm:pt>
    <dgm:pt modelId="{4EE2ABD6-A9AB-41B0-BB0B-EC633F24C8CC}" type="pres">
      <dgm:prSet presAssocID="{3812C8AB-813F-4565-984A-E97A667992AB}" presName="sp" presStyleCnt="0"/>
      <dgm:spPr/>
    </dgm:pt>
    <dgm:pt modelId="{10C22953-8B02-403C-823A-AB1C23A7D0F7}" type="pres">
      <dgm:prSet presAssocID="{E7E83F92-AC8D-4E68-B2BD-8CF2AF9A99C1}" presName="linNode" presStyleCnt="0"/>
      <dgm:spPr/>
    </dgm:pt>
    <dgm:pt modelId="{D00440D5-8328-47C4-BE61-1216350402C5}" type="pres">
      <dgm:prSet presAssocID="{E7E83F92-AC8D-4E68-B2BD-8CF2AF9A99C1}" presName="parentText" presStyleLbl="node1" presStyleIdx="5" presStyleCnt="7">
        <dgm:presLayoutVars>
          <dgm:chMax val="1"/>
          <dgm:bulletEnabled val="1"/>
        </dgm:presLayoutVars>
      </dgm:prSet>
      <dgm:spPr/>
    </dgm:pt>
    <dgm:pt modelId="{CED5832E-7948-434B-A1A4-0B71417A2707}" type="pres">
      <dgm:prSet presAssocID="{A5BC5D7C-5FF3-4B4A-90C4-DD85F3592544}" presName="sp" presStyleCnt="0"/>
      <dgm:spPr/>
    </dgm:pt>
    <dgm:pt modelId="{CDC25612-7D28-44BA-A273-4D3A6269ADDC}" type="pres">
      <dgm:prSet presAssocID="{38315F27-CFC3-4B28-93B0-BF9140D907EF}" presName="linNode" presStyleCnt="0"/>
      <dgm:spPr/>
    </dgm:pt>
    <dgm:pt modelId="{93DB4176-0FB3-4215-AC8E-C6134CF99E2C}" type="pres">
      <dgm:prSet presAssocID="{38315F27-CFC3-4B28-93B0-BF9140D907EF}" presName="parentText" presStyleLbl="node1" presStyleIdx="6" presStyleCnt="7">
        <dgm:presLayoutVars>
          <dgm:chMax val="1"/>
          <dgm:bulletEnabled val="1"/>
        </dgm:presLayoutVars>
      </dgm:prSet>
      <dgm:spPr/>
    </dgm:pt>
  </dgm:ptLst>
  <dgm:cxnLst>
    <dgm:cxn modelId="{C07D2E04-7C1C-4109-BCE6-FE97248FCB09}" type="presOf" srcId="{38315F27-CFC3-4B28-93B0-BF9140D907EF}" destId="{93DB4176-0FB3-4215-AC8E-C6134CF99E2C}" srcOrd="0" destOrd="0" presId="urn:microsoft.com/office/officeart/2005/8/layout/vList5"/>
    <dgm:cxn modelId="{21F07604-4A46-4ECD-971C-04A0FD216B28}" srcId="{252CFA07-ECD3-4CEF-96B6-69A21169090B}" destId="{6AD61450-D1CA-4366-A1CD-552E0B86AB2A}" srcOrd="4" destOrd="0" parTransId="{E13A32DF-8002-46D6-83EC-F675DF73C5A4}" sibTransId="{3812C8AB-813F-4565-984A-E97A667992AB}"/>
    <dgm:cxn modelId="{00A1D817-658C-4116-9713-DE608ECA3300}" srcId="{252CFA07-ECD3-4CEF-96B6-69A21169090B}" destId="{38315F27-CFC3-4B28-93B0-BF9140D907EF}" srcOrd="6" destOrd="0" parTransId="{FFBAB7E4-DE44-4F22-9730-0098E6A2A11A}" sibTransId="{1F33447C-8BF6-4AF0-BC04-D8D44BAF1FDE}"/>
    <dgm:cxn modelId="{2D0BA01B-605B-4433-B989-C3F317866C11}" srcId="{252CFA07-ECD3-4CEF-96B6-69A21169090B}" destId="{E7E83F92-AC8D-4E68-B2BD-8CF2AF9A99C1}" srcOrd="5" destOrd="0" parTransId="{B287C0A8-F641-402F-BCC8-D934C7342183}" sibTransId="{A5BC5D7C-5FF3-4B4A-90C4-DD85F3592544}"/>
    <dgm:cxn modelId="{2AD7752D-BB60-4E1A-9BE5-F319CAB7E9FF}" srcId="{252CFA07-ECD3-4CEF-96B6-69A21169090B}" destId="{F60E0E44-3954-4265-9127-081CDA46340D}" srcOrd="3" destOrd="0" parTransId="{27B0FB6C-B54B-48D4-8F6D-E38ED648B837}" sibTransId="{4529803C-D353-4DE5-8321-83040434ABD7}"/>
    <dgm:cxn modelId="{72B5C233-0696-44EE-A794-E9AC30980F0C}" srcId="{252CFA07-ECD3-4CEF-96B6-69A21169090B}" destId="{E0697515-E8C6-45B3-BA79-47F3B13BD9F7}" srcOrd="0" destOrd="0" parTransId="{3A61B8E5-3034-44B6-B7A8-A1CC4E15831C}" sibTransId="{A19D8E20-B62B-4728-ABE1-9A11D6587EB2}"/>
    <dgm:cxn modelId="{B2D57448-6783-4221-A56A-B7FC93A5BC2D}" type="presOf" srcId="{F60E0E44-3954-4265-9127-081CDA46340D}" destId="{67565321-642E-48DC-9D20-2192E48FA378}" srcOrd="0" destOrd="0" presId="urn:microsoft.com/office/officeart/2005/8/layout/vList5"/>
    <dgm:cxn modelId="{FF650874-73A9-44E9-B2A5-33477038CB04}" type="presOf" srcId="{252CFA07-ECD3-4CEF-96B6-69A21169090B}" destId="{3151F1EE-F413-48CE-9D69-19B74F71E297}" srcOrd="0" destOrd="0" presId="urn:microsoft.com/office/officeart/2005/8/layout/vList5"/>
    <dgm:cxn modelId="{854F0975-DD2F-4EE3-9BFB-8D97B8E5CABE}" type="presOf" srcId="{E7E83F92-AC8D-4E68-B2BD-8CF2AF9A99C1}" destId="{D00440D5-8328-47C4-BE61-1216350402C5}" srcOrd="0" destOrd="0" presId="urn:microsoft.com/office/officeart/2005/8/layout/vList5"/>
    <dgm:cxn modelId="{182ACC81-81F0-4AA3-B37A-F1690D14A129}" type="presOf" srcId="{6AD61450-D1CA-4366-A1CD-552E0B86AB2A}" destId="{B2E440DC-EFDB-4B25-A128-EAD2A83A0EB9}" srcOrd="0" destOrd="0" presId="urn:microsoft.com/office/officeart/2005/8/layout/vList5"/>
    <dgm:cxn modelId="{3B1EEB85-5C40-4B7D-96E7-17A417892E7B}" srcId="{252CFA07-ECD3-4CEF-96B6-69A21169090B}" destId="{9E235DF6-E5A1-48AD-9CB6-669E6453C3AE}" srcOrd="1" destOrd="0" parTransId="{85E745E9-2C0D-4D53-92E5-D30B486E2B86}" sibTransId="{52C7CDF9-055A-4B52-A3BD-3DB5C829CE79}"/>
    <dgm:cxn modelId="{44B20795-886D-4079-B1E0-12494D4C1C83}" srcId="{252CFA07-ECD3-4CEF-96B6-69A21169090B}" destId="{21387BAB-00FE-4B2A-AF84-FC2049FF4CA7}" srcOrd="2" destOrd="0" parTransId="{C57E9A14-5551-4062-B83C-64BF126944E6}" sibTransId="{5B592504-ACD4-4AE0-A470-6D735CD2F41A}"/>
    <dgm:cxn modelId="{91C503D9-B0E5-4332-A813-C685D8321CF7}" type="presOf" srcId="{E0697515-E8C6-45B3-BA79-47F3B13BD9F7}" destId="{2CF4089C-30AA-4B2B-8E8E-081373A0D908}" srcOrd="0" destOrd="0" presId="urn:microsoft.com/office/officeart/2005/8/layout/vList5"/>
    <dgm:cxn modelId="{07B8FEE6-8A2B-4205-B4CA-6E9C9046B710}" type="presOf" srcId="{21387BAB-00FE-4B2A-AF84-FC2049FF4CA7}" destId="{CD95BA4C-DA75-418A-A9DA-4C862DE3F8C3}" srcOrd="0" destOrd="0" presId="urn:microsoft.com/office/officeart/2005/8/layout/vList5"/>
    <dgm:cxn modelId="{E6E7F1F5-A9E3-4466-8E7B-28E4C71BFD9E}" type="presOf" srcId="{9E235DF6-E5A1-48AD-9CB6-669E6453C3AE}" destId="{36D02FC0-93B9-4E6A-A859-75F853E368B8}" srcOrd="0" destOrd="0" presId="urn:microsoft.com/office/officeart/2005/8/layout/vList5"/>
    <dgm:cxn modelId="{8F1F73B7-ABBD-4561-8DE9-842995427B30}" type="presParOf" srcId="{3151F1EE-F413-48CE-9D69-19B74F71E297}" destId="{942C19AF-0862-423A-9928-D0343C330AC9}" srcOrd="0" destOrd="0" presId="urn:microsoft.com/office/officeart/2005/8/layout/vList5"/>
    <dgm:cxn modelId="{F4DA0218-FAC0-4C55-A046-5F0C6AAB7D9B}" type="presParOf" srcId="{942C19AF-0862-423A-9928-D0343C330AC9}" destId="{2CF4089C-30AA-4B2B-8E8E-081373A0D908}" srcOrd="0" destOrd="0" presId="urn:microsoft.com/office/officeart/2005/8/layout/vList5"/>
    <dgm:cxn modelId="{A2117368-B3C2-484C-92B3-FBB4D38EB3C4}" type="presParOf" srcId="{3151F1EE-F413-48CE-9D69-19B74F71E297}" destId="{37C4BC1C-5EEA-4298-8B21-205C69072D29}" srcOrd="1" destOrd="0" presId="urn:microsoft.com/office/officeart/2005/8/layout/vList5"/>
    <dgm:cxn modelId="{3F9FEAED-5820-4B49-BC5A-55089646ED2E}" type="presParOf" srcId="{3151F1EE-F413-48CE-9D69-19B74F71E297}" destId="{5E167AB3-0E73-4E8B-9AD7-67F2CCB5411C}" srcOrd="2" destOrd="0" presId="urn:microsoft.com/office/officeart/2005/8/layout/vList5"/>
    <dgm:cxn modelId="{23D6CD68-7308-4371-9054-C023A4125B91}" type="presParOf" srcId="{5E167AB3-0E73-4E8B-9AD7-67F2CCB5411C}" destId="{36D02FC0-93B9-4E6A-A859-75F853E368B8}" srcOrd="0" destOrd="0" presId="urn:microsoft.com/office/officeart/2005/8/layout/vList5"/>
    <dgm:cxn modelId="{6703A845-AE7D-409A-B8C2-BB41EAC82977}" type="presParOf" srcId="{3151F1EE-F413-48CE-9D69-19B74F71E297}" destId="{4C150560-1750-43C3-8180-4A3DC2E53B4A}" srcOrd="3" destOrd="0" presId="urn:microsoft.com/office/officeart/2005/8/layout/vList5"/>
    <dgm:cxn modelId="{2FC136B1-8347-4A70-A873-654350EA7B78}" type="presParOf" srcId="{3151F1EE-F413-48CE-9D69-19B74F71E297}" destId="{280B48E6-4A6A-4246-AE12-F074F5AEDDD8}" srcOrd="4" destOrd="0" presId="urn:microsoft.com/office/officeart/2005/8/layout/vList5"/>
    <dgm:cxn modelId="{52652B79-50AC-4D4E-BCEF-BE64055ECF96}" type="presParOf" srcId="{280B48E6-4A6A-4246-AE12-F074F5AEDDD8}" destId="{CD95BA4C-DA75-418A-A9DA-4C862DE3F8C3}" srcOrd="0" destOrd="0" presId="urn:microsoft.com/office/officeart/2005/8/layout/vList5"/>
    <dgm:cxn modelId="{B9C58EE3-D72D-4969-93D9-B82CCE7FE949}" type="presParOf" srcId="{3151F1EE-F413-48CE-9D69-19B74F71E297}" destId="{3BCAB5C8-2917-401C-ABED-D40FA87794B9}" srcOrd="5" destOrd="0" presId="urn:microsoft.com/office/officeart/2005/8/layout/vList5"/>
    <dgm:cxn modelId="{9071FA8C-7AFD-4998-BF8C-07DC4D8243F2}" type="presParOf" srcId="{3151F1EE-F413-48CE-9D69-19B74F71E297}" destId="{9360075B-A1B0-4646-81EB-368ED7CCC45C}" srcOrd="6" destOrd="0" presId="urn:microsoft.com/office/officeart/2005/8/layout/vList5"/>
    <dgm:cxn modelId="{EB6E3A57-324C-46F9-A30A-4537F62660F0}" type="presParOf" srcId="{9360075B-A1B0-4646-81EB-368ED7CCC45C}" destId="{67565321-642E-48DC-9D20-2192E48FA378}" srcOrd="0" destOrd="0" presId="urn:microsoft.com/office/officeart/2005/8/layout/vList5"/>
    <dgm:cxn modelId="{7C63B754-F816-4A97-9F65-0103EF331EE7}" type="presParOf" srcId="{3151F1EE-F413-48CE-9D69-19B74F71E297}" destId="{604A375E-CC77-45FC-93B3-8C4AC1B2EF84}" srcOrd="7" destOrd="0" presId="urn:microsoft.com/office/officeart/2005/8/layout/vList5"/>
    <dgm:cxn modelId="{85720479-F8A4-4E88-B9FF-7D192AD1019E}" type="presParOf" srcId="{3151F1EE-F413-48CE-9D69-19B74F71E297}" destId="{2425D350-6A48-4923-8F84-6BE555805273}" srcOrd="8" destOrd="0" presId="urn:microsoft.com/office/officeart/2005/8/layout/vList5"/>
    <dgm:cxn modelId="{18615EC4-745C-43F7-9FBC-32DFEB7FB9B9}" type="presParOf" srcId="{2425D350-6A48-4923-8F84-6BE555805273}" destId="{B2E440DC-EFDB-4B25-A128-EAD2A83A0EB9}" srcOrd="0" destOrd="0" presId="urn:microsoft.com/office/officeart/2005/8/layout/vList5"/>
    <dgm:cxn modelId="{6D6C4C27-17F6-4CA2-8F3C-1B5FD6F34559}" type="presParOf" srcId="{3151F1EE-F413-48CE-9D69-19B74F71E297}" destId="{4EE2ABD6-A9AB-41B0-BB0B-EC633F24C8CC}" srcOrd="9" destOrd="0" presId="urn:microsoft.com/office/officeart/2005/8/layout/vList5"/>
    <dgm:cxn modelId="{8A5F5B5B-ADAB-4597-AC22-A9C37FBBB2E7}" type="presParOf" srcId="{3151F1EE-F413-48CE-9D69-19B74F71E297}" destId="{10C22953-8B02-403C-823A-AB1C23A7D0F7}" srcOrd="10" destOrd="0" presId="urn:microsoft.com/office/officeart/2005/8/layout/vList5"/>
    <dgm:cxn modelId="{49F42574-E47E-4B6E-94D1-EE4F8F3C458A}" type="presParOf" srcId="{10C22953-8B02-403C-823A-AB1C23A7D0F7}" destId="{D00440D5-8328-47C4-BE61-1216350402C5}" srcOrd="0" destOrd="0" presId="urn:microsoft.com/office/officeart/2005/8/layout/vList5"/>
    <dgm:cxn modelId="{B2EEA8A9-41DB-407C-B256-7EA912775FCD}" type="presParOf" srcId="{3151F1EE-F413-48CE-9D69-19B74F71E297}" destId="{CED5832E-7948-434B-A1A4-0B71417A2707}" srcOrd="11" destOrd="0" presId="urn:microsoft.com/office/officeart/2005/8/layout/vList5"/>
    <dgm:cxn modelId="{57836C64-F742-4B7B-AE08-B0E994C1D304}" type="presParOf" srcId="{3151F1EE-F413-48CE-9D69-19B74F71E297}" destId="{CDC25612-7D28-44BA-A273-4D3A6269ADDC}" srcOrd="12" destOrd="0" presId="urn:microsoft.com/office/officeart/2005/8/layout/vList5"/>
    <dgm:cxn modelId="{BB716053-57B9-47B2-BC90-53317CAE91E1}" type="presParOf" srcId="{CDC25612-7D28-44BA-A273-4D3A6269ADDC}" destId="{93DB4176-0FB3-4215-AC8E-C6134CF99E2C}"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3A71C2-9C95-4618-82B2-CDE8006756B6}"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2D9CCB64-8DB1-4240-B158-80A9D77E1CAE}">
      <dgm:prSet custT="1"/>
      <dgm:spPr/>
      <dgm:t>
        <a:bodyPr/>
        <a:lstStyle/>
        <a:p>
          <a:r>
            <a:rPr lang="en-US" sz="1800" b="1" i="0" dirty="0">
              <a:latin typeface="Arial" panose="020B0604020202020204" pitchFamily="34" charset="0"/>
              <a:cs typeface="Arial" panose="020B0604020202020204" pitchFamily="34" charset="0"/>
            </a:rPr>
            <a:t>Catheters </a:t>
          </a:r>
        </a:p>
      </dgm:t>
    </dgm:pt>
    <dgm:pt modelId="{CF1CFFF8-1013-4491-B781-80624967F16E}" type="parTrans" cxnId="{5FA468B9-A315-4199-BE3F-AD3C7B9A47A4}">
      <dgm:prSet/>
      <dgm:spPr/>
      <dgm:t>
        <a:bodyPr/>
        <a:lstStyle/>
        <a:p>
          <a:endParaRPr lang="en-US"/>
        </a:p>
      </dgm:t>
    </dgm:pt>
    <dgm:pt modelId="{EFA39841-3784-4E21-9CE4-519534D17936}" type="sibTrans" cxnId="{5FA468B9-A315-4199-BE3F-AD3C7B9A47A4}">
      <dgm:prSet/>
      <dgm:spPr/>
      <dgm:t>
        <a:bodyPr/>
        <a:lstStyle/>
        <a:p>
          <a:endParaRPr lang="en-US"/>
        </a:p>
      </dgm:t>
    </dgm:pt>
    <dgm:pt modelId="{3C8377A4-30AC-47D4-82D2-A2F1D2A78FB7}">
      <dgm:prSet custT="1"/>
      <dgm:spPr/>
      <dgm:t>
        <a:bodyPr/>
        <a:lstStyle/>
        <a:p>
          <a:r>
            <a:rPr lang="en-US" sz="1800" b="1" i="0" dirty="0">
              <a:latin typeface="Arial" panose="020B0604020202020204" pitchFamily="34" charset="0"/>
              <a:cs typeface="Arial" panose="020B0604020202020204" pitchFamily="34" charset="0"/>
            </a:rPr>
            <a:t>Blood Pressure Cuffs</a:t>
          </a:r>
        </a:p>
      </dgm:t>
    </dgm:pt>
    <dgm:pt modelId="{94A8BE88-1BD5-410D-BC7A-16BDBBA524F1}" type="parTrans" cxnId="{C532E5FB-1F9A-4AFC-97D3-C2878E9D663B}">
      <dgm:prSet/>
      <dgm:spPr/>
      <dgm:t>
        <a:bodyPr/>
        <a:lstStyle/>
        <a:p>
          <a:endParaRPr lang="en-US"/>
        </a:p>
      </dgm:t>
    </dgm:pt>
    <dgm:pt modelId="{DAB838E9-CCF9-4ED8-A5CB-D4DAA8E3A88C}" type="sibTrans" cxnId="{C532E5FB-1F9A-4AFC-97D3-C2878E9D663B}">
      <dgm:prSet/>
      <dgm:spPr/>
      <dgm:t>
        <a:bodyPr/>
        <a:lstStyle/>
        <a:p>
          <a:endParaRPr lang="en-US"/>
        </a:p>
      </dgm:t>
    </dgm:pt>
    <dgm:pt modelId="{32CAEFA1-56E8-439C-8406-947022078665}">
      <dgm:prSet custT="1"/>
      <dgm:spPr/>
      <dgm:t>
        <a:bodyPr/>
        <a:lstStyle/>
        <a:p>
          <a:r>
            <a:rPr lang="en-US" sz="1800" b="1" i="0" dirty="0">
              <a:latin typeface="Arial" panose="020B0604020202020204" pitchFamily="34" charset="0"/>
              <a:cs typeface="Arial" panose="020B0604020202020204" pitchFamily="34" charset="0"/>
            </a:rPr>
            <a:t>Pregnancy Test Kits</a:t>
          </a:r>
        </a:p>
      </dgm:t>
    </dgm:pt>
    <dgm:pt modelId="{B76370AD-2CED-4B23-9ACB-98D8F2176942}" type="parTrans" cxnId="{50E148E4-18B3-4037-A87F-FCC65A0DFFD5}">
      <dgm:prSet/>
      <dgm:spPr/>
      <dgm:t>
        <a:bodyPr/>
        <a:lstStyle/>
        <a:p>
          <a:endParaRPr lang="en-US"/>
        </a:p>
      </dgm:t>
    </dgm:pt>
    <dgm:pt modelId="{06D686DE-66F9-4BA1-B256-DC3BAAFFC3A3}" type="sibTrans" cxnId="{50E148E4-18B3-4037-A87F-FCC65A0DFFD5}">
      <dgm:prSet/>
      <dgm:spPr/>
      <dgm:t>
        <a:bodyPr/>
        <a:lstStyle/>
        <a:p>
          <a:endParaRPr lang="en-US"/>
        </a:p>
      </dgm:t>
    </dgm:pt>
    <dgm:pt modelId="{1E12EB05-FD99-495F-ABD1-86C01C862880}">
      <dgm:prSet custT="1"/>
      <dgm:spPr/>
      <dgm:t>
        <a:bodyPr/>
        <a:lstStyle/>
        <a:p>
          <a:r>
            <a:rPr lang="en-US" sz="1800" b="1" i="0" dirty="0">
              <a:latin typeface="Arial" panose="020B0604020202020204" pitchFamily="34" charset="0"/>
              <a:cs typeface="Arial" panose="020B0604020202020204" pitchFamily="34" charset="0"/>
            </a:rPr>
            <a:t>Syringes</a:t>
          </a:r>
        </a:p>
      </dgm:t>
    </dgm:pt>
    <dgm:pt modelId="{ABAD016C-3E8E-48F7-94C9-36750A8093AD}" type="parTrans" cxnId="{7FBB7724-4E0B-4530-880B-7F577C5E1C45}">
      <dgm:prSet/>
      <dgm:spPr/>
      <dgm:t>
        <a:bodyPr/>
        <a:lstStyle/>
        <a:p>
          <a:endParaRPr lang="en-US"/>
        </a:p>
      </dgm:t>
    </dgm:pt>
    <dgm:pt modelId="{66568D3D-5690-483C-86A2-C43A71BFF203}" type="sibTrans" cxnId="{7FBB7724-4E0B-4530-880B-7F577C5E1C45}">
      <dgm:prSet/>
      <dgm:spPr/>
      <dgm:t>
        <a:bodyPr/>
        <a:lstStyle/>
        <a:p>
          <a:endParaRPr lang="en-US"/>
        </a:p>
      </dgm:t>
    </dgm:pt>
    <dgm:pt modelId="{3222D558-C00A-48BF-9299-1C22D340DD01}">
      <dgm:prSet custT="1"/>
      <dgm:spPr/>
      <dgm:t>
        <a:bodyPr/>
        <a:lstStyle/>
        <a:p>
          <a:r>
            <a:rPr lang="en-US" sz="1800" b="1" i="0" dirty="0">
              <a:latin typeface="Arial" panose="020B0604020202020204" pitchFamily="34" charset="0"/>
              <a:cs typeface="Arial" panose="020B0604020202020204" pitchFamily="34" charset="0"/>
            </a:rPr>
            <a:t>Blood Transfusion Kits</a:t>
          </a:r>
        </a:p>
      </dgm:t>
    </dgm:pt>
    <dgm:pt modelId="{B1A81FC1-47B2-4E1D-8D00-4888B27ED2AF}" type="parTrans" cxnId="{C89C57D8-348A-4DB8-8243-300F5D4D3063}">
      <dgm:prSet/>
      <dgm:spPr/>
      <dgm:t>
        <a:bodyPr/>
        <a:lstStyle/>
        <a:p>
          <a:endParaRPr lang="en-US"/>
        </a:p>
      </dgm:t>
    </dgm:pt>
    <dgm:pt modelId="{333E30E0-C007-4D9A-9784-C4F57267B840}" type="sibTrans" cxnId="{C89C57D8-348A-4DB8-8243-300F5D4D3063}">
      <dgm:prSet/>
      <dgm:spPr/>
      <dgm:t>
        <a:bodyPr/>
        <a:lstStyle/>
        <a:p>
          <a:endParaRPr lang="en-US"/>
        </a:p>
      </dgm:t>
    </dgm:pt>
    <dgm:pt modelId="{88AB1CC1-06D0-4EE7-82E6-09ABCBE2D17F}">
      <dgm:prSet custT="1"/>
      <dgm:spPr/>
      <dgm:t>
        <a:bodyPr/>
        <a:lstStyle/>
        <a:p>
          <a:r>
            <a:rPr lang="en-US" sz="1800" b="1" i="0" dirty="0">
              <a:latin typeface="Arial" panose="020B0604020202020204" pitchFamily="34" charset="0"/>
              <a:cs typeface="Arial" panose="020B0604020202020204" pitchFamily="34" charset="0"/>
            </a:rPr>
            <a:t>Contact Lenses</a:t>
          </a:r>
        </a:p>
      </dgm:t>
    </dgm:pt>
    <dgm:pt modelId="{D7022CB3-5880-4887-A8A9-9C18888F58C1}" type="parTrans" cxnId="{02287849-CB24-4E37-841B-BD7FB51EBAEE}">
      <dgm:prSet/>
      <dgm:spPr/>
      <dgm:t>
        <a:bodyPr/>
        <a:lstStyle/>
        <a:p>
          <a:endParaRPr lang="en-US"/>
        </a:p>
      </dgm:t>
    </dgm:pt>
    <dgm:pt modelId="{C2F64FED-4AC3-472B-909E-5D801707DD4D}" type="sibTrans" cxnId="{02287849-CB24-4E37-841B-BD7FB51EBAEE}">
      <dgm:prSet/>
      <dgm:spPr/>
      <dgm:t>
        <a:bodyPr/>
        <a:lstStyle/>
        <a:p>
          <a:endParaRPr lang="en-US"/>
        </a:p>
      </dgm:t>
    </dgm:pt>
    <dgm:pt modelId="{E9298F5C-D093-4CFB-A813-DB39A64034D0}">
      <dgm:prSet custT="1"/>
      <dgm:spPr/>
      <dgm:t>
        <a:bodyPr/>
        <a:lstStyle/>
        <a:p>
          <a:r>
            <a:rPr lang="en-US" sz="1800" b="1" i="0" dirty="0">
              <a:latin typeface="Arial" panose="020B0604020202020204" pitchFamily="34" charset="0"/>
              <a:cs typeface="Arial" panose="020B0604020202020204" pitchFamily="34" charset="0"/>
            </a:rPr>
            <a:t>Surgical Gloves</a:t>
          </a:r>
        </a:p>
      </dgm:t>
    </dgm:pt>
    <dgm:pt modelId="{A040DAE0-56EC-454D-BC8C-71F181A181A8}" type="parTrans" cxnId="{BA31EAB8-DA69-4DA2-B0EB-6213372883D7}">
      <dgm:prSet/>
      <dgm:spPr/>
      <dgm:t>
        <a:bodyPr/>
        <a:lstStyle/>
        <a:p>
          <a:endParaRPr lang="en-US"/>
        </a:p>
      </dgm:t>
    </dgm:pt>
    <dgm:pt modelId="{8E5A9427-9634-456E-B0F7-89856BBAD6C7}" type="sibTrans" cxnId="{BA31EAB8-DA69-4DA2-B0EB-6213372883D7}">
      <dgm:prSet/>
      <dgm:spPr/>
      <dgm:t>
        <a:bodyPr/>
        <a:lstStyle/>
        <a:p>
          <a:endParaRPr lang="en-US"/>
        </a:p>
      </dgm:t>
    </dgm:pt>
    <dgm:pt modelId="{A173703E-685F-4DC9-892C-8A9ACCF61478}">
      <dgm:prSet custT="1"/>
      <dgm:spPr/>
      <dgm:t>
        <a:bodyPr/>
        <a:lstStyle/>
        <a:p>
          <a:r>
            <a:rPr lang="en-US" sz="1800" b="1" i="0" dirty="0">
              <a:latin typeface="Arial" panose="020B0604020202020204" pitchFamily="34" charset="0"/>
              <a:cs typeface="Arial" panose="020B0604020202020204" pitchFamily="34" charset="0"/>
            </a:rPr>
            <a:t>Absorbable Sutures</a:t>
          </a:r>
        </a:p>
      </dgm:t>
    </dgm:pt>
    <dgm:pt modelId="{CE127A3D-C43C-4F12-8D13-A021E7BDD60A}" type="parTrans" cxnId="{AFEA4C02-975C-47A3-A968-7F0E0AC620A9}">
      <dgm:prSet/>
      <dgm:spPr/>
      <dgm:t>
        <a:bodyPr/>
        <a:lstStyle/>
        <a:p>
          <a:endParaRPr lang="en-US"/>
        </a:p>
      </dgm:t>
    </dgm:pt>
    <dgm:pt modelId="{8EDD056D-079A-4922-B3CE-673D8BDD1FB9}" type="sibTrans" cxnId="{AFEA4C02-975C-47A3-A968-7F0E0AC620A9}">
      <dgm:prSet/>
      <dgm:spPr/>
      <dgm:t>
        <a:bodyPr/>
        <a:lstStyle/>
        <a:p>
          <a:endParaRPr lang="en-US"/>
        </a:p>
      </dgm:t>
    </dgm:pt>
    <dgm:pt modelId="{AABED124-6D5D-48C1-A015-6D71C406AC92}" type="pres">
      <dgm:prSet presAssocID="{4B3A71C2-9C95-4618-82B2-CDE8006756B6}" presName="diagram" presStyleCnt="0">
        <dgm:presLayoutVars>
          <dgm:dir/>
          <dgm:resizeHandles val="exact"/>
        </dgm:presLayoutVars>
      </dgm:prSet>
      <dgm:spPr/>
    </dgm:pt>
    <dgm:pt modelId="{D8937C40-0B49-42F1-AE41-065818FAF0C2}" type="pres">
      <dgm:prSet presAssocID="{2D9CCB64-8DB1-4240-B158-80A9D77E1CAE}" presName="node" presStyleLbl="node1" presStyleIdx="0" presStyleCnt="8">
        <dgm:presLayoutVars>
          <dgm:bulletEnabled val="1"/>
        </dgm:presLayoutVars>
      </dgm:prSet>
      <dgm:spPr/>
    </dgm:pt>
    <dgm:pt modelId="{E76812ED-B10C-4DDD-8CCB-257885D724C9}" type="pres">
      <dgm:prSet presAssocID="{EFA39841-3784-4E21-9CE4-519534D17936}" presName="sibTrans" presStyleCnt="0"/>
      <dgm:spPr/>
    </dgm:pt>
    <dgm:pt modelId="{B8B20D70-7582-4923-AD7D-28BF970C2B68}" type="pres">
      <dgm:prSet presAssocID="{3C8377A4-30AC-47D4-82D2-A2F1D2A78FB7}" presName="node" presStyleLbl="node1" presStyleIdx="1" presStyleCnt="8">
        <dgm:presLayoutVars>
          <dgm:bulletEnabled val="1"/>
        </dgm:presLayoutVars>
      </dgm:prSet>
      <dgm:spPr/>
    </dgm:pt>
    <dgm:pt modelId="{11357DB3-969E-47EA-9149-3F06AAA97177}" type="pres">
      <dgm:prSet presAssocID="{DAB838E9-CCF9-4ED8-A5CB-D4DAA8E3A88C}" presName="sibTrans" presStyleCnt="0"/>
      <dgm:spPr/>
    </dgm:pt>
    <dgm:pt modelId="{134DBFAD-E17B-4ACF-A4D7-D2A0D4D7CC0C}" type="pres">
      <dgm:prSet presAssocID="{32CAEFA1-56E8-439C-8406-947022078665}" presName="node" presStyleLbl="node1" presStyleIdx="2" presStyleCnt="8">
        <dgm:presLayoutVars>
          <dgm:bulletEnabled val="1"/>
        </dgm:presLayoutVars>
      </dgm:prSet>
      <dgm:spPr/>
    </dgm:pt>
    <dgm:pt modelId="{1F61A335-6C61-466F-8B47-CE688D3784E6}" type="pres">
      <dgm:prSet presAssocID="{06D686DE-66F9-4BA1-B256-DC3BAAFFC3A3}" presName="sibTrans" presStyleCnt="0"/>
      <dgm:spPr/>
    </dgm:pt>
    <dgm:pt modelId="{4BD38277-EA02-4F22-A407-7F9A5E4F9960}" type="pres">
      <dgm:prSet presAssocID="{1E12EB05-FD99-495F-ABD1-86C01C862880}" presName="node" presStyleLbl="node1" presStyleIdx="3" presStyleCnt="8">
        <dgm:presLayoutVars>
          <dgm:bulletEnabled val="1"/>
        </dgm:presLayoutVars>
      </dgm:prSet>
      <dgm:spPr/>
    </dgm:pt>
    <dgm:pt modelId="{0BB07E9E-80DD-4FB2-BB5A-888AA4EF9806}" type="pres">
      <dgm:prSet presAssocID="{66568D3D-5690-483C-86A2-C43A71BFF203}" presName="sibTrans" presStyleCnt="0"/>
      <dgm:spPr/>
    </dgm:pt>
    <dgm:pt modelId="{ADFB2FD0-AE5A-427E-B2EB-73AAC9B1A601}" type="pres">
      <dgm:prSet presAssocID="{3222D558-C00A-48BF-9299-1C22D340DD01}" presName="node" presStyleLbl="node1" presStyleIdx="4" presStyleCnt="8">
        <dgm:presLayoutVars>
          <dgm:bulletEnabled val="1"/>
        </dgm:presLayoutVars>
      </dgm:prSet>
      <dgm:spPr/>
    </dgm:pt>
    <dgm:pt modelId="{5F57D634-D04C-462B-BC1B-72A0825EAA58}" type="pres">
      <dgm:prSet presAssocID="{333E30E0-C007-4D9A-9784-C4F57267B840}" presName="sibTrans" presStyleCnt="0"/>
      <dgm:spPr/>
    </dgm:pt>
    <dgm:pt modelId="{B54E25BD-3B03-41B5-B166-2985107F55ED}" type="pres">
      <dgm:prSet presAssocID="{88AB1CC1-06D0-4EE7-82E6-09ABCBE2D17F}" presName="node" presStyleLbl="node1" presStyleIdx="5" presStyleCnt="8">
        <dgm:presLayoutVars>
          <dgm:bulletEnabled val="1"/>
        </dgm:presLayoutVars>
      </dgm:prSet>
      <dgm:spPr/>
    </dgm:pt>
    <dgm:pt modelId="{923FD11D-E6C7-484B-B8D6-23F426275EE9}" type="pres">
      <dgm:prSet presAssocID="{C2F64FED-4AC3-472B-909E-5D801707DD4D}" presName="sibTrans" presStyleCnt="0"/>
      <dgm:spPr/>
    </dgm:pt>
    <dgm:pt modelId="{1BC3FFD9-0291-4A09-98AB-7F6157B86939}" type="pres">
      <dgm:prSet presAssocID="{E9298F5C-D093-4CFB-A813-DB39A64034D0}" presName="node" presStyleLbl="node1" presStyleIdx="6" presStyleCnt="8">
        <dgm:presLayoutVars>
          <dgm:bulletEnabled val="1"/>
        </dgm:presLayoutVars>
      </dgm:prSet>
      <dgm:spPr/>
    </dgm:pt>
    <dgm:pt modelId="{C42EA43A-EE0F-4F22-8017-BA3DA02CF997}" type="pres">
      <dgm:prSet presAssocID="{8E5A9427-9634-456E-B0F7-89856BBAD6C7}" presName="sibTrans" presStyleCnt="0"/>
      <dgm:spPr/>
    </dgm:pt>
    <dgm:pt modelId="{154F15BC-FE87-4B95-9479-BA6EB1543077}" type="pres">
      <dgm:prSet presAssocID="{A173703E-685F-4DC9-892C-8A9ACCF61478}" presName="node" presStyleLbl="node1" presStyleIdx="7" presStyleCnt="8">
        <dgm:presLayoutVars>
          <dgm:bulletEnabled val="1"/>
        </dgm:presLayoutVars>
      </dgm:prSet>
      <dgm:spPr/>
    </dgm:pt>
  </dgm:ptLst>
  <dgm:cxnLst>
    <dgm:cxn modelId="{AFEA4C02-975C-47A3-A968-7F0E0AC620A9}" srcId="{4B3A71C2-9C95-4618-82B2-CDE8006756B6}" destId="{A173703E-685F-4DC9-892C-8A9ACCF61478}" srcOrd="7" destOrd="0" parTransId="{CE127A3D-C43C-4F12-8D13-A021E7BDD60A}" sibTransId="{8EDD056D-079A-4922-B3CE-673D8BDD1FB9}"/>
    <dgm:cxn modelId="{7FBB7724-4E0B-4530-880B-7F577C5E1C45}" srcId="{4B3A71C2-9C95-4618-82B2-CDE8006756B6}" destId="{1E12EB05-FD99-495F-ABD1-86C01C862880}" srcOrd="3" destOrd="0" parTransId="{ABAD016C-3E8E-48F7-94C9-36750A8093AD}" sibTransId="{66568D3D-5690-483C-86A2-C43A71BFF203}"/>
    <dgm:cxn modelId="{AA082864-B40F-4513-8FAE-AD3031B1F87B}" type="presOf" srcId="{2D9CCB64-8DB1-4240-B158-80A9D77E1CAE}" destId="{D8937C40-0B49-42F1-AE41-065818FAF0C2}" srcOrd="0" destOrd="0" presId="urn:microsoft.com/office/officeart/2005/8/layout/default"/>
    <dgm:cxn modelId="{02287849-CB24-4E37-841B-BD7FB51EBAEE}" srcId="{4B3A71C2-9C95-4618-82B2-CDE8006756B6}" destId="{88AB1CC1-06D0-4EE7-82E6-09ABCBE2D17F}" srcOrd="5" destOrd="0" parTransId="{D7022CB3-5880-4887-A8A9-9C18888F58C1}" sibTransId="{C2F64FED-4AC3-472B-909E-5D801707DD4D}"/>
    <dgm:cxn modelId="{06E09B51-3D39-449C-A8D5-905FD34C6475}" type="presOf" srcId="{E9298F5C-D093-4CFB-A813-DB39A64034D0}" destId="{1BC3FFD9-0291-4A09-98AB-7F6157B86939}" srcOrd="0" destOrd="0" presId="urn:microsoft.com/office/officeart/2005/8/layout/default"/>
    <dgm:cxn modelId="{C8789BAB-1C9C-460A-8D2A-F18E5FA4086B}" type="presOf" srcId="{4B3A71C2-9C95-4618-82B2-CDE8006756B6}" destId="{AABED124-6D5D-48C1-A015-6D71C406AC92}" srcOrd="0" destOrd="0" presId="urn:microsoft.com/office/officeart/2005/8/layout/default"/>
    <dgm:cxn modelId="{BA31EAB8-DA69-4DA2-B0EB-6213372883D7}" srcId="{4B3A71C2-9C95-4618-82B2-CDE8006756B6}" destId="{E9298F5C-D093-4CFB-A813-DB39A64034D0}" srcOrd="6" destOrd="0" parTransId="{A040DAE0-56EC-454D-BC8C-71F181A181A8}" sibTransId="{8E5A9427-9634-456E-B0F7-89856BBAD6C7}"/>
    <dgm:cxn modelId="{5FA468B9-A315-4199-BE3F-AD3C7B9A47A4}" srcId="{4B3A71C2-9C95-4618-82B2-CDE8006756B6}" destId="{2D9CCB64-8DB1-4240-B158-80A9D77E1CAE}" srcOrd="0" destOrd="0" parTransId="{CF1CFFF8-1013-4491-B781-80624967F16E}" sibTransId="{EFA39841-3784-4E21-9CE4-519534D17936}"/>
    <dgm:cxn modelId="{234DA3CA-C58B-4F0E-9F11-EB8F561C61F7}" type="presOf" srcId="{3222D558-C00A-48BF-9299-1C22D340DD01}" destId="{ADFB2FD0-AE5A-427E-B2EB-73AAC9B1A601}" srcOrd="0" destOrd="0" presId="urn:microsoft.com/office/officeart/2005/8/layout/default"/>
    <dgm:cxn modelId="{0D1BDDCD-493D-4391-98AE-B2724355EFED}" type="presOf" srcId="{A173703E-685F-4DC9-892C-8A9ACCF61478}" destId="{154F15BC-FE87-4B95-9479-BA6EB1543077}" srcOrd="0" destOrd="0" presId="urn:microsoft.com/office/officeart/2005/8/layout/default"/>
    <dgm:cxn modelId="{6A341AD2-C7B3-493E-A9E0-0B84F6ED0CD8}" type="presOf" srcId="{1E12EB05-FD99-495F-ABD1-86C01C862880}" destId="{4BD38277-EA02-4F22-A407-7F9A5E4F9960}" srcOrd="0" destOrd="0" presId="urn:microsoft.com/office/officeart/2005/8/layout/default"/>
    <dgm:cxn modelId="{C89C57D8-348A-4DB8-8243-300F5D4D3063}" srcId="{4B3A71C2-9C95-4618-82B2-CDE8006756B6}" destId="{3222D558-C00A-48BF-9299-1C22D340DD01}" srcOrd="4" destOrd="0" parTransId="{B1A81FC1-47B2-4E1D-8D00-4888B27ED2AF}" sibTransId="{333E30E0-C007-4D9A-9784-C4F57267B840}"/>
    <dgm:cxn modelId="{84B5ADDF-4374-41EE-8AA2-E6190CA83C38}" type="presOf" srcId="{32CAEFA1-56E8-439C-8406-947022078665}" destId="{134DBFAD-E17B-4ACF-A4D7-D2A0D4D7CC0C}" srcOrd="0" destOrd="0" presId="urn:microsoft.com/office/officeart/2005/8/layout/default"/>
    <dgm:cxn modelId="{D58BD9E0-3BE4-4CBF-BFB8-177536CD5512}" type="presOf" srcId="{3C8377A4-30AC-47D4-82D2-A2F1D2A78FB7}" destId="{B8B20D70-7582-4923-AD7D-28BF970C2B68}" srcOrd="0" destOrd="0" presId="urn:microsoft.com/office/officeart/2005/8/layout/default"/>
    <dgm:cxn modelId="{50E148E4-18B3-4037-A87F-FCC65A0DFFD5}" srcId="{4B3A71C2-9C95-4618-82B2-CDE8006756B6}" destId="{32CAEFA1-56E8-439C-8406-947022078665}" srcOrd="2" destOrd="0" parTransId="{B76370AD-2CED-4B23-9ACB-98D8F2176942}" sibTransId="{06D686DE-66F9-4BA1-B256-DC3BAAFFC3A3}"/>
    <dgm:cxn modelId="{F84CEFF3-55B9-498B-B9BE-5FF8D45D61ED}" type="presOf" srcId="{88AB1CC1-06D0-4EE7-82E6-09ABCBE2D17F}" destId="{B54E25BD-3B03-41B5-B166-2985107F55ED}" srcOrd="0" destOrd="0" presId="urn:microsoft.com/office/officeart/2005/8/layout/default"/>
    <dgm:cxn modelId="{C532E5FB-1F9A-4AFC-97D3-C2878E9D663B}" srcId="{4B3A71C2-9C95-4618-82B2-CDE8006756B6}" destId="{3C8377A4-30AC-47D4-82D2-A2F1D2A78FB7}" srcOrd="1" destOrd="0" parTransId="{94A8BE88-1BD5-410D-BC7A-16BDBBA524F1}" sibTransId="{DAB838E9-CCF9-4ED8-A5CB-D4DAA8E3A88C}"/>
    <dgm:cxn modelId="{3220C032-791D-4331-A53D-B2F3DBDE383D}" type="presParOf" srcId="{AABED124-6D5D-48C1-A015-6D71C406AC92}" destId="{D8937C40-0B49-42F1-AE41-065818FAF0C2}" srcOrd="0" destOrd="0" presId="urn:microsoft.com/office/officeart/2005/8/layout/default"/>
    <dgm:cxn modelId="{A5F2EBFF-34B2-470D-BEB7-151CE129CA18}" type="presParOf" srcId="{AABED124-6D5D-48C1-A015-6D71C406AC92}" destId="{E76812ED-B10C-4DDD-8CCB-257885D724C9}" srcOrd="1" destOrd="0" presId="urn:microsoft.com/office/officeart/2005/8/layout/default"/>
    <dgm:cxn modelId="{58EB934F-C286-4A28-88DC-B1507620F184}" type="presParOf" srcId="{AABED124-6D5D-48C1-A015-6D71C406AC92}" destId="{B8B20D70-7582-4923-AD7D-28BF970C2B68}" srcOrd="2" destOrd="0" presId="urn:microsoft.com/office/officeart/2005/8/layout/default"/>
    <dgm:cxn modelId="{D5FBF879-65E3-4909-A683-BA170046EF4F}" type="presParOf" srcId="{AABED124-6D5D-48C1-A015-6D71C406AC92}" destId="{11357DB3-969E-47EA-9149-3F06AAA97177}" srcOrd="3" destOrd="0" presId="urn:microsoft.com/office/officeart/2005/8/layout/default"/>
    <dgm:cxn modelId="{8533177D-0EBF-484E-91EC-1242BED5A061}" type="presParOf" srcId="{AABED124-6D5D-48C1-A015-6D71C406AC92}" destId="{134DBFAD-E17B-4ACF-A4D7-D2A0D4D7CC0C}" srcOrd="4" destOrd="0" presId="urn:microsoft.com/office/officeart/2005/8/layout/default"/>
    <dgm:cxn modelId="{C59FC2B3-2DAC-4D55-9D7A-68B1323F00E7}" type="presParOf" srcId="{AABED124-6D5D-48C1-A015-6D71C406AC92}" destId="{1F61A335-6C61-466F-8B47-CE688D3784E6}" srcOrd="5" destOrd="0" presId="urn:microsoft.com/office/officeart/2005/8/layout/default"/>
    <dgm:cxn modelId="{90CC1B26-1C0B-49CE-A281-93172E2741C3}" type="presParOf" srcId="{AABED124-6D5D-48C1-A015-6D71C406AC92}" destId="{4BD38277-EA02-4F22-A407-7F9A5E4F9960}" srcOrd="6" destOrd="0" presId="urn:microsoft.com/office/officeart/2005/8/layout/default"/>
    <dgm:cxn modelId="{7EC9332F-9E7F-412F-A99A-B25AA3A40409}" type="presParOf" srcId="{AABED124-6D5D-48C1-A015-6D71C406AC92}" destId="{0BB07E9E-80DD-4FB2-BB5A-888AA4EF9806}" srcOrd="7" destOrd="0" presId="urn:microsoft.com/office/officeart/2005/8/layout/default"/>
    <dgm:cxn modelId="{E9B28AF8-EF99-468F-B7DD-90D9EE24EF70}" type="presParOf" srcId="{AABED124-6D5D-48C1-A015-6D71C406AC92}" destId="{ADFB2FD0-AE5A-427E-B2EB-73AAC9B1A601}" srcOrd="8" destOrd="0" presId="urn:microsoft.com/office/officeart/2005/8/layout/default"/>
    <dgm:cxn modelId="{F702A92F-AFBB-4BA4-93BF-DCE29ED03E1E}" type="presParOf" srcId="{AABED124-6D5D-48C1-A015-6D71C406AC92}" destId="{5F57D634-D04C-462B-BC1B-72A0825EAA58}" srcOrd="9" destOrd="0" presId="urn:microsoft.com/office/officeart/2005/8/layout/default"/>
    <dgm:cxn modelId="{8488054D-BF6D-41FD-9294-95C97BAAB745}" type="presParOf" srcId="{AABED124-6D5D-48C1-A015-6D71C406AC92}" destId="{B54E25BD-3B03-41B5-B166-2985107F55ED}" srcOrd="10" destOrd="0" presId="urn:microsoft.com/office/officeart/2005/8/layout/default"/>
    <dgm:cxn modelId="{34C906FF-A0FD-43F8-A215-DDC1904AAF50}" type="presParOf" srcId="{AABED124-6D5D-48C1-A015-6D71C406AC92}" destId="{923FD11D-E6C7-484B-B8D6-23F426275EE9}" srcOrd="11" destOrd="0" presId="urn:microsoft.com/office/officeart/2005/8/layout/default"/>
    <dgm:cxn modelId="{BF691D58-6351-464F-B29B-777063B72BC2}" type="presParOf" srcId="{AABED124-6D5D-48C1-A015-6D71C406AC92}" destId="{1BC3FFD9-0291-4A09-98AB-7F6157B86939}" srcOrd="12" destOrd="0" presId="urn:microsoft.com/office/officeart/2005/8/layout/default"/>
    <dgm:cxn modelId="{36E3856A-2FF1-47B9-BD9D-9F472C7E5EBC}" type="presParOf" srcId="{AABED124-6D5D-48C1-A015-6D71C406AC92}" destId="{C42EA43A-EE0F-4F22-8017-BA3DA02CF997}" srcOrd="13" destOrd="0" presId="urn:microsoft.com/office/officeart/2005/8/layout/default"/>
    <dgm:cxn modelId="{A3089955-9D52-44BC-B907-726CDB4EAE19}" type="presParOf" srcId="{AABED124-6D5D-48C1-A015-6D71C406AC92}" destId="{154F15BC-FE87-4B95-9479-BA6EB1543077}"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15685D-09CA-43EA-A273-6BED490495EA}"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68D8AF16-B070-408C-B01A-6298AD8CE0B4}">
      <dgm:prSet custT="1"/>
      <dgm:spPr/>
      <dgm:t>
        <a:bodyPr/>
        <a:lstStyle/>
        <a:p>
          <a:r>
            <a:rPr lang="en-US" sz="1800" b="1" i="0" dirty="0">
              <a:latin typeface="Arial" panose="020B0604020202020204" pitchFamily="34" charset="0"/>
              <a:cs typeface="Arial" panose="020B0604020202020204" pitchFamily="34" charset="0"/>
            </a:rPr>
            <a:t>Breast implants</a:t>
          </a:r>
        </a:p>
      </dgm:t>
    </dgm:pt>
    <dgm:pt modelId="{C950E727-61C7-45F1-BDC6-EAED41A5A40D}" type="parTrans" cxnId="{6A381EC8-C880-4A1D-91CD-2BD269A87031}">
      <dgm:prSet/>
      <dgm:spPr/>
      <dgm:t>
        <a:bodyPr/>
        <a:lstStyle/>
        <a:p>
          <a:endParaRPr lang="en-US"/>
        </a:p>
      </dgm:t>
    </dgm:pt>
    <dgm:pt modelId="{3DDDE8B8-5131-4E65-AD2F-E4662C2BDBE1}" type="sibTrans" cxnId="{6A381EC8-C880-4A1D-91CD-2BD269A87031}">
      <dgm:prSet/>
      <dgm:spPr/>
      <dgm:t>
        <a:bodyPr/>
        <a:lstStyle/>
        <a:p>
          <a:endParaRPr lang="en-US"/>
        </a:p>
      </dgm:t>
    </dgm:pt>
    <dgm:pt modelId="{7A7A218A-7DCA-44CA-988F-2B02687CEFB6}">
      <dgm:prSet custT="1"/>
      <dgm:spPr/>
      <dgm:t>
        <a:bodyPr/>
        <a:lstStyle/>
        <a:p>
          <a:r>
            <a:rPr lang="en-US" sz="1800" b="1" i="0" dirty="0">
              <a:latin typeface="Arial" panose="020B0604020202020204" pitchFamily="34" charset="0"/>
              <a:cs typeface="Arial" panose="020B0604020202020204" pitchFamily="34" charset="0"/>
            </a:rPr>
            <a:t>Pacemakers</a:t>
          </a:r>
        </a:p>
      </dgm:t>
    </dgm:pt>
    <dgm:pt modelId="{754B6D8B-26C9-4EBC-9CDE-D97949CB7960}" type="parTrans" cxnId="{4BA5A2E2-AEB7-4120-8A86-948714DACAAC}">
      <dgm:prSet/>
      <dgm:spPr/>
      <dgm:t>
        <a:bodyPr/>
        <a:lstStyle/>
        <a:p>
          <a:endParaRPr lang="en-US"/>
        </a:p>
      </dgm:t>
    </dgm:pt>
    <dgm:pt modelId="{995CA9A1-2D02-482E-AB8E-0C0CA2F74B27}" type="sibTrans" cxnId="{4BA5A2E2-AEB7-4120-8A86-948714DACAAC}">
      <dgm:prSet/>
      <dgm:spPr/>
      <dgm:t>
        <a:bodyPr/>
        <a:lstStyle/>
        <a:p>
          <a:endParaRPr lang="en-US"/>
        </a:p>
      </dgm:t>
    </dgm:pt>
    <dgm:pt modelId="{B28FFB8B-79F2-4043-ADAD-52DF6C8A6B85}">
      <dgm:prSet custT="1"/>
      <dgm:spPr/>
      <dgm:t>
        <a:bodyPr/>
        <a:lstStyle/>
        <a:p>
          <a:r>
            <a:rPr lang="en-US" sz="1800" b="1" i="0" dirty="0">
              <a:latin typeface="Arial" panose="020B0604020202020204" pitchFamily="34" charset="0"/>
              <a:cs typeface="Arial" panose="020B0604020202020204" pitchFamily="34" charset="0"/>
            </a:rPr>
            <a:t>Defibrillators</a:t>
          </a:r>
        </a:p>
      </dgm:t>
    </dgm:pt>
    <dgm:pt modelId="{85543220-8EA7-4841-93BC-C3986E3D994D}" type="parTrans" cxnId="{0AD3C648-709C-4945-A986-3D65B96D00A6}">
      <dgm:prSet/>
      <dgm:spPr/>
      <dgm:t>
        <a:bodyPr/>
        <a:lstStyle/>
        <a:p>
          <a:endParaRPr lang="en-US"/>
        </a:p>
      </dgm:t>
    </dgm:pt>
    <dgm:pt modelId="{1F0C95D3-B7E6-41BB-B13A-5916FD00AB8E}" type="sibTrans" cxnId="{0AD3C648-709C-4945-A986-3D65B96D00A6}">
      <dgm:prSet/>
      <dgm:spPr/>
      <dgm:t>
        <a:bodyPr/>
        <a:lstStyle/>
        <a:p>
          <a:endParaRPr lang="en-US"/>
        </a:p>
      </dgm:t>
    </dgm:pt>
    <dgm:pt modelId="{AF7B9DCB-7B2B-4EAB-AE10-E747D5C27770}">
      <dgm:prSet custT="1"/>
      <dgm:spPr/>
      <dgm:t>
        <a:bodyPr/>
        <a:lstStyle/>
        <a:p>
          <a:r>
            <a:rPr lang="en-US" sz="1800" b="1" i="0" dirty="0">
              <a:latin typeface="Arial" panose="020B0604020202020204" pitchFamily="34" charset="0"/>
              <a:cs typeface="Arial" panose="020B0604020202020204" pitchFamily="34" charset="0"/>
            </a:rPr>
            <a:t>High-frequency ventilators</a:t>
          </a:r>
        </a:p>
      </dgm:t>
    </dgm:pt>
    <dgm:pt modelId="{5D9BA205-7048-4AEB-8F3B-C3EF7C37D5C0}" type="parTrans" cxnId="{BDE7CD72-9083-4877-AB33-BCD736BA383E}">
      <dgm:prSet/>
      <dgm:spPr/>
      <dgm:t>
        <a:bodyPr/>
        <a:lstStyle/>
        <a:p>
          <a:endParaRPr lang="en-US"/>
        </a:p>
      </dgm:t>
    </dgm:pt>
    <dgm:pt modelId="{E2017656-E315-44DB-94E0-4C41AAD71B8C}" type="sibTrans" cxnId="{BDE7CD72-9083-4877-AB33-BCD736BA383E}">
      <dgm:prSet/>
      <dgm:spPr/>
      <dgm:t>
        <a:bodyPr/>
        <a:lstStyle/>
        <a:p>
          <a:endParaRPr lang="en-US"/>
        </a:p>
      </dgm:t>
    </dgm:pt>
    <dgm:pt modelId="{414B75E3-4FCA-4131-99B9-9F72E4BCC8AB}">
      <dgm:prSet custT="1"/>
      <dgm:spPr/>
      <dgm:t>
        <a:bodyPr/>
        <a:lstStyle/>
        <a:p>
          <a:r>
            <a:rPr lang="en-US" sz="1800" b="1" i="0" dirty="0">
              <a:latin typeface="Arial" panose="020B0604020202020204" pitchFamily="34" charset="0"/>
              <a:cs typeface="Arial" panose="020B0604020202020204" pitchFamily="34" charset="0"/>
            </a:rPr>
            <a:t>Cochlear implants</a:t>
          </a:r>
        </a:p>
      </dgm:t>
    </dgm:pt>
    <dgm:pt modelId="{F5D02745-148D-41C4-8E5C-DD980384B3D4}" type="parTrans" cxnId="{6C251035-6550-4C8D-A159-3CEEA7B5CF59}">
      <dgm:prSet/>
      <dgm:spPr/>
      <dgm:t>
        <a:bodyPr/>
        <a:lstStyle/>
        <a:p>
          <a:endParaRPr lang="en-US"/>
        </a:p>
      </dgm:t>
    </dgm:pt>
    <dgm:pt modelId="{2F8C9ACB-1E7E-48B4-BFFD-8BE27121289E}" type="sibTrans" cxnId="{6C251035-6550-4C8D-A159-3CEEA7B5CF59}">
      <dgm:prSet/>
      <dgm:spPr/>
      <dgm:t>
        <a:bodyPr/>
        <a:lstStyle/>
        <a:p>
          <a:endParaRPr lang="en-US"/>
        </a:p>
      </dgm:t>
    </dgm:pt>
    <dgm:pt modelId="{C64BE762-750C-4B20-8D2F-BF18CF060BA4}">
      <dgm:prSet custT="1"/>
      <dgm:spPr/>
      <dgm:t>
        <a:bodyPr/>
        <a:lstStyle/>
        <a:p>
          <a:r>
            <a:rPr lang="en-US" sz="1800" b="1" i="0" dirty="0">
              <a:latin typeface="Arial" panose="020B0604020202020204" pitchFamily="34" charset="0"/>
              <a:cs typeface="Arial" panose="020B0604020202020204" pitchFamily="34" charset="0"/>
            </a:rPr>
            <a:t>Fetal blood sampling monitors</a:t>
          </a:r>
        </a:p>
      </dgm:t>
    </dgm:pt>
    <dgm:pt modelId="{1FFAF202-8EBC-4B4A-8CC0-FFB5EE89D03E}" type="parTrans" cxnId="{5AB773D8-1A20-4DF4-A794-C2A2AE6D7DEE}">
      <dgm:prSet/>
      <dgm:spPr/>
      <dgm:t>
        <a:bodyPr/>
        <a:lstStyle/>
        <a:p>
          <a:endParaRPr lang="en-US"/>
        </a:p>
      </dgm:t>
    </dgm:pt>
    <dgm:pt modelId="{C716E6DE-D78E-4F72-9B3B-74FF277EE3E4}" type="sibTrans" cxnId="{5AB773D8-1A20-4DF4-A794-C2A2AE6D7DEE}">
      <dgm:prSet/>
      <dgm:spPr/>
      <dgm:t>
        <a:bodyPr/>
        <a:lstStyle/>
        <a:p>
          <a:endParaRPr lang="en-US"/>
        </a:p>
      </dgm:t>
    </dgm:pt>
    <dgm:pt modelId="{F4ED2477-ED5D-4750-B859-C30ADA6C7326}">
      <dgm:prSet custT="1"/>
      <dgm:spPr/>
      <dgm:t>
        <a:bodyPr/>
        <a:lstStyle/>
        <a:p>
          <a:r>
            <a:rPr lang="en-US" sz="1800" b="1" i="0" dirty="0">
              <a:latin typeface="Arial" panose="020B0604020202020204" pitchFamily="34" charset="0"/>
              <a:cs typeface="Arial" panose="020B0604020202020204" pitchFamily="34" charset="0"/>
            </a:rPr>
            <a:t>Implanted prosthetics</a:t>
          </a:r>
        </a:p>
      </dgm:t>
    </dgm:pt>
    <dgm:pt modelId="{53F95E91-4E9A-470E-82ED-7B0B567330A6}" type="parTrans" cxnId="{9DCF4856-F231-485A-85A4-E10B89E8F969}">
      <dgm:prSet/>
      <dgm:spPr/>
      <dgm:t>
        <a:bodyPr/>
        <a:lstStyle/>
        <a:p>
          <a:endParaRPr lang="en-US"/>
        </a:p>
      </dgm:t>
    </dgm:pt>
    <dgm:pt modelId="{9817327A-F83D-4B0F-8C8A-7493B1298308}" type="sibTrans" cxnId="{9DCF4856-F231-485A-85A4-E10B89E8F969}">
      <dgm:prSet/>
      <dgm:spPr/>
      <dgm:t>
        <a:bodyPr/>
        <a:lstStyle/>
        <a:p>
          <a:endParaRPr lang="en-US"/>
        </a:p>
      </dgm:t>
    </dgm:pt>
    <dgm:pt modelId="{14D953BF-4E41-4025-BA2C-FE536CFFDDB6}" type="pres">
      <dgm:prSet presAssocID="{4D15685D-09CA-43EA-A273-6BED490495EA}" presName="diagram" presStyleCnt="0">
        <dgm:presLayoutVars>
          <dgm:dir/>
          <dgm:resizeHandles val="exact"/>
        </dgm:presLayoutVars>
      </dgm:prSet>
      <dgm:spPr/>
    </dgm:pt>
    <dgm:pt modelId="{A060A0EC-6A6C-4BE0-821E-3336C7F32DF8}" type="pres">
      <dgm:prSet presAssocID="{68D8AF16-B070-408C-B01A-6298AD8CE0B4}" presName="node" presStyleLbl="node1" presStyleIdx="0" presStyleCnt="7">
        <dgm:presLayoutVars>
          <dgm:bulletEnabled val="1"/>
        </dgm:presLayoutVars>
      </dgm:prSet>
      <dgm:spPr/>
    </dgm:pt>
    <dgm:pt modelId="{3370CF51-158E-4C64-908E-7C2B0C738965}" type="pres">
      <dgm:prSet presAssocID="{3DDDE8B8-5131-4E65-AD2F-E4662C2BDBE1}" presName="sibTrans" presStyleCnt="0"/>
      <dgm:spPr/>
    </dgm:pt>
    <dgm:pt modelId="{0EF45FB9-1D1B-4476-AD3D-1C8D2D8C60CC}" type="pres">
      <dgm:prSet presAssocID="{7A7A218A-7DCA-44CA-988F-2B02687CEFB6}" presName="node" presStyleLbl="node1" presStyleIdx="1" presStyleCnt="7">
        <dgm:presLayoutVars>
          <dgm:bulletEnabled val="1"/>
        </dgm:presLayoutVars>
      </dgm:prSet>
      <dgm:spPr/>
    </dgm:pt>
    <dgm:pt modelId="{250EA380-4196-4BED-BD32-CED9010AF63B}" type="pres">
      <dgm:prSet presAssocID="{995CA9A1-2D02-482E-AB8E-0C0CA2F74B27}" presName="sibTrans" presStyleCnt="0"/>
      <dgm:spPr/>
    </dgm:pt>
    <dgm:pt modelId="{84298435-730B-4AAD-BF5B-05B355DB3270}" type="pres">
      <dgm:prSet presAssocID="{B28FFB8B-79F2-4043-ADAD-52DF6C8A6B85}" presName="node" presStyleLbl="node1" presStyleIdx="2" presStyleCnt="7">
        <dgm:presLayoutVars>
          <dgm:bulletEnabled val="1"/>
        </dgm:presLayoutVars>
      </dgm:prSet>
      <dgm:spPr/>
    </dgm:pt>
    <dgm:pt modelId="{A1D2545F-414E-4A50-B3AA-199959C8C086}" type="pres">
      <dgm:prSet presAssocID="{1F0C95D3-B7E6-41BB-B13A-5916FD00AB8E}" presName="sibTrans" presStyleCnt="0"/>
      <dgm:spPr/>
    </dgm:pt>
    <dgm:pt modelId="{F4E2E05D-ED13-4491-8E2E-0B2A226BE3EB}" type="pres">
      <dgm:prSet presAssocID="{AF7B9DCB-7B2B-4EAB-AE10-E747D5C27770}" presName="node" presStyleLbl="node1" presStyleIdx="3" presStyleCnt="7">
        <dgm:presLayoutVars>
          <dgm:bulletEnabled val="1"/>
        </dgm:presLayoutVars>
      </dgm:prSet>
      <dgm:spPr/>
    </dgm:pt>
    <dgm:pt modelId="{7A44A575-92CC-4713-ABA9-48FEA10ADF04}" type="pres">
      <dgm:prSet presAssocID="{E2017656-E315-44DB-94E0-4C41AAD71B8C}" presName="sibTrans" presStyleCnt="0"/>
      <dgm:spPr/>
    </dgm:pt>
    <dgm:pt modelId="{374EE513-9C55-48AE-8FDE-518E678922DE}" type="pres">
      <dgm:prSet presAssocID="{414B75E3-4FCA-4131-99B9-9F72E4BCC8AB}" presName="node" presStyleLbl="node1" presStyleIdx="4" presStyleCnt="7">
        <dgm:presLayoutVars>
          <dgm:bulletEnabled val="1"/>
        </dgm:presLayoutVars>
      </dgm:prSet>
      <dgm:spPr/>
    </dgm:pt>
    <dgm:pt modelId="{43523D23-F7D3-488A-BA5E-87CE787B9712}" type="pres">
      <dgm:prSet presAssocID="{2F8C9ACB-1E7E-48B4-BFFD-8BE27121289E}" presName="sibTrans" presStyleCnt="0"/>
      <dgm:spPr/>
    </dgm:pt>
    <dgm:pt modelId="{54A0E72C-BF98-484A-BAE2-077730639F00}" type="pres">
      <dgm:prSet presAssocID="{C64BE762-750C-4B20-8D2F-BF18CF060BA4}" presName="node" presStyleLbl="node1" presStyleIdx="5" presStyleCnt="7">
        <dgm:presLayoutVars>
          <dgm:bulletEnabled val="1"/>
        </dgm:presLayoutVars>
      </dgm:prSet>
      <dgm:spPr/>
    </dgm:pt>
    <dgm:pt modelId="{7490A546-C72A-4674-9B35-CCC2C37FF54E}" type="pres">
      <dgm:prSet presAssocID="{C716E6DE-D78E-4F72-9B3B-74FF277EE3E4}" presName="sibTrans" presStyleCnt="0"/>
      <dgm:spPr/>
    </dgm:pt>
    <dgm:pt modelId="{48CBD4EA-38E5-42F7-A192-0225A7C96E72}" type="pres">
      <dgm:prSet presAssocID="{F4ED2477-ED5D-4750-B859-C30ADA6C7326}" presName="node" presStyleLbl="node1" presStyleIdx="6" presStyleCnt="7">
        <dgm:presLayoutVars>
          <dgm:bulletEnabled val="1"/>
        </dgm:presLayoutVars>
      </dgm:prSet>
      <dgm:spPr/>
    </dgm:pt>
  </dgm:ptLst>
  <dgm:cxnLst>
    <dgm:cxn modelId="{4F83FC31-7B02-48D5-AFD1-EE4CEA826404}" type="presOf" srcId="{68D8AF16-B070-408C-B01A-6298AD8CE0B4}" destId="{A060A0EC-6A6C-4BE0-821E-3336C7F32DF8}" srcOrd="0" destOrd="0" presId="urn:microsoft.com/office/officeart/2005/8/layout/default"/>
    <dgm:cxn modelId="{6C251035-6550-4C8D-A159-3CEEA7B5CF59}" srcId="{4D15685D-09CA-43EA-A273-6BED490495EA}" destId="{414B75E3-4FCA-4131-99B9-9F72E4BCC8AB}" srcOrd="4" destOrd="0" parTransId="{F5D02745-148D-41C4-8E5C-DD980384B3D4}" sibTransId="{2F8C9ACB-1E7E-48B4-BFFD-8BE27121289E}"/>
    <dgm:cxn modelId="{0AD3C648-709C-4945-A986-3D65B96D00A6}" srcId="{4D15685D-09CA-43EA-A273-6BED490495EA}" destId="{B28FFB8B-79F2-4043-ADAD-52DF6C8A6B85}" srcOrd="2" destOrd="0" parTransId="{85543220-8EA7-4841-93BC-C3986E3D994D}" sibTransId="{1F0C95D3-B7E6-41BB-B13A-5916FD00AB8E}"/>
    <dgm:cxn modelId="{BDE7CD72-9083-4877-AB33-BCD736BA383E}" srcId="{4D15685D-09CA-43EA-A273-6BED490495EA}" destId="{AF7B9DCB-7B2B-4EAB-AE10-E747D5C27770}" srcOrd="3" destOrd="0" parTransId="{5D9BA205-7048-4AEB-8F3B-C3EF7C37D5C0}" sibTransId="{E2017656-E315-44DB-94E0-4C41AAD71B8C}"/>
    <dgm:cxn modelId="{9DCF4856-F231-485A-85A4-E10B89E8F969}" srcId="{4D15685D-09CA-43EA-A273-6BED490495EA}" destId="{F4ED2477-ED5D-4750-B859-C30ADA6C7326}" srcOrd="6" destOrd="0" parTransId="{53F95E91-4E9A-470E-82ED-7B0B567330A6}" sibTransId="{9817327A-F83D-4B0F-8C8A-7493B1298308}"/>
    <dgm:cxn modelId="{21B3037E-AF66-4141-8269-6F246240D5BA}" type="presOf" srcId="{B28FFB8B-79F2-4043-ADAD-52DF6C8A6B85}" destId="{84298435-730B-4AAD-BF5B-05B355DB3270}" srcOrd="0" destOrd="0" presId="urn:microsoft.com/office/officeart/2005/8/layout/default"/>
    <dgm:cxn modelId="{A5DDCE84-C14B-4A77-857F-464D405BA18B}" type="presOf" srcId="{4D15685D-09CA-43EA-A273-6BED490495EA}" destId="{14D953BF-4E41-4025-BA2C-FE536CFFDDB6}" srcOrd="0" destOrd="0" presId="urn:microsoft.com/office/officeart/2005/8/layout/default"/>
    <dgm:cxn modelId="{40AECE85-D528-4266-A07D-8686968F1161}" type="presOf" srcId="{AF7B9DCB-7B2B-4EAB-AE10-E747D5C27770}" destId="{F4E2E05D-ED13-4491-8E2E-0B2A226BE3EB}" srcOrd="0" destOrd="0" presId="urn:microsoft.com/office/officeart/2005/8/layout/default"/>
    <dgm:cxn modelId="{AECFF7A3-6792-44B0-91E1-8E2CA7037E76}" type="presOf" srcId="{414B75E3-4FCA-4131-99B9-9F72E4BCC8AB}" destId="{374EE513-9C55-48AE-8FDE-518E678922DE}" srcOrd="0" destOrd="0" presId="urn:microsoft.com/office/officeart/2005/8/layout/default"/>
    <dgm:cxn modelId="{08ED04BB-5681-4AAE-9324-C6B0FF086324}" type="presOf" srcId="{C64BE762-750C-4B20-8D2F-BF18CF060BA4}" destId="{54A0E72C-BF98-484A-BAE2-077730639F00}" srcOrd="0" destOrd="0" presId="urn:microsoft.com/office/officeart/2005/8/layout/default"/>
    <dgm:cxn modelId="{6A381EC8-C880-4A1D-91CD-2BD269A87031}" srcId="{4D15685D-09CA-43EA-A273-6BED490495EA}" destId="{68D8AF16-B070-408C-B01A-6298AD8CE0B4}" srcOrd="0" destOrd="0" parTransId="{C950E727-61C7-45F1-BDC6-EAED41A5A40D}" sibTransId="{3DDDE8B8-5131-4E65-AD2F-E4662C2BDBE1}"/>
    <dgm:cxn modelId="{1F579BD7-A2F4-4FD7-B42E-2D43D5D469E2}" type="presOf" srcId="{7A7A218A-7DCA-44CA-988F-2B02687CEFB6}" destId="{0EF45FB9-1D1B-4476-AD3D-1C8D2D8C60CC}" srcOrd="0" destOrd="0" presId="urn:microsoft.com/office/officeart/2005/8/layout/default"/>
    <dgm:cxn modelId="{5AB773D8-1A20-4DF4-A794-C2A2AE6D7DEE}" srcId="{4D15685D-09CA-43EA-A273-6BED490495EA}" destId="{C64BE762-750C-4B20-8D2F-BF18CF060BA4}" srcOrd="5" destOrd="0" parTransId="{1FFAF202-8EBC-4B4A-8CC0-FFB5EE89D03E}" sibTransId="{C716E6DE-D78E-4F72-9B3B-74FF277EE3E4}"/>
    <dgm:cxn modelId="{4BA5A2E2-AEB7-4120-8A86-948714DACAAC}" srcId="{4D15685D-09CA-43EA-A273-6BED490495EA}" destId="{7A7A218A-7DCA-44CA-988F-2B02687CEFB6}" srcOrd="1" destOrd="0" parTransId="{754B6D8B-26C9-4EBC-9CDE-D97949CB7960}" sibTransId="{995CA9A1-2D02-482E-AB8E-0C0CA2F74B27}"/>
    <dgm:cxn modelId="{763AEEE7-0822-4DC2-B590-CCCDF140527D}" type="presOf" srcId="{F4ED2477-ED5D-4750-B859-C30ADA6C7326}" destId="{48CBD4EA-38E5-42F7-A192-0225A7C96E72}" srcOrd="0" destOrd="0" presId="urn:microsoft.com/office/officeart/2005/8/layout/default"/>
    <dgm:cxn modelId="{7DEC72DD-F39A-40A0-8628-8E03A43445F9}" type="presParOf" srcId="{14D953BF-4E41-4025-BA2C-FE536CFFDDB6}" destId="{A060A0EC-6A6C-4BE0-821E-3336C7F32DF8}" srcOrd="0" destOrd="0" presId="urn:microsoft.com/office/officeart/2005/8/layout/default"/>
    <dgm:cxn modelId="{F7C5B18B-0D79-4EBB-9BA5-6B18AC5BABC3}" type="presParOf" srcId="{14D953BF-4E41-4025-BA2C-FE536CFFDDB6}" destId="{3370CF51-158E-4C64-908E-7C2B0C738965}" srcOrd="1" destOrd="0" presId="urn:microsoft.com/office/officeart/2005/8/layout/default"/>
    <dgm:cxn modelId="{646399AF-94E4-4F86-96FC-5ACDC50F36B9}" type="presParOf" srcId="{14D953BF-4E41-4025-BA2C-FE536CFFDDB6}" destId="{0EF45FB9-1D1B-4476-AD3D-1C8D2D8C60CC}" srcOrd="2" destOrd="0" presId="urn:microsoft.com/office/officeart/2005/8/layout/default"/>
    <dgm:cxn modelId="{BA7D0FFF-3EEF-4379-AEF9-11F16C16715B}" type="presParOf" srcId="{14D953BF-4E41-4025-BA2C-FE536CFFDDB6}" destId="{250EA380-4196-4BED-BD32-CED9010AF63B}" srcOrd="3" destOrd="0" presId="urn:microsoft.com/office/officeart/2005/8/layout/default"/>
    <dgm:cxn modelId="{B1B810AE-7EC1-48E4-AAE6-0F32E675A322}" type="presParOf" srcId="{14D953BF-4E41-4025-BA2C-FE536CFFDDB6}" destId="{84298435-730B-4AAD-BF5B-05B355DB3270}" srcOrd="4" destOrd="0" presId="urn:microsoft.com/office/officeart/2005/8/layout/default"/>
    <dgm:cxn modelId="{66FC167A-B049-4AB8-B04D-D0AF1832C605}" type="presParOf" srcId="{14D953BF-4E41-4025-BA2C-FE536CFFDDB6}" destId="{A1D2545F-414E-4A50-B3AA-199959C8C086}" srcOrd="5" destOrd="0" presId="urn:microsoft.com/office/officeart/2005/8/layout/default"/>
    <dgm:cxn modelId="{C28568C5-606D-4EBD-AB2A-32F51BB8C57E}" type="presParOf" srcId="{14D953BF-4E41-4025-BA2C-FE536CFFDDB6}" destId="{F4E2E05D-ED13-4491-8E2E-0B2A226BE3EB}" srcOrd="6" destOrd="0" presId="urn:microsoft.com/office/officeart/2005/8/layout/default"/>
    <dgm:cxn modelId="{9DB37C04-5B45-4CB2-83F7-68618C532D3B}" type="presParOf" srcId="{14D953BF-4E41-4025-BA2C-FE536CFFDDB6}" destId="{7A44A575-92CC-4713-ABA9-48FEA10ADF04}" srcOrd="7" destOrd="0" presId="urn:microsoft.com/office/officeart/2005/8/layout/default"/>
    <dgm:cxn modelId="{25821F75-B4DA-4D8E-8EFD-9C97A16EBF20}" type="presParOf" srcId="{14D953BF-4E41-4025-BA2C-FE536CFFDDB6}" destId="{374EE513-9C55-48AE-8FDE-518E678922DE}" srcOrd="8" destOrd="0" presId="urn:microsoft.com/office/officeart/2005/8/layout/default"/>
    <dgm:cxn modelId="{5316D90C-C780-46BE-A834-F3FC25843E2B}" type="presParOf" srcId="{14D953BF-4E41-4025-BA2C-FE536CFFDDB6}" destId="{43523D23-F7D3-488A-BA5E-87CE787B9712}" srcOrd="9" destOrd="0" presId="urn:microsoft.com/office/officeart/2005/8/layout/default"/>
    <dgm:cxn modelId="{588935BC-AA9A-421F-8648-A626ADCFFAB5}" type="presParOf" srcId="{14D953BF-4E41-4025-BA2C-FE536CFFDDB6}" destId="{54A0E72C-BF98-484A-BAE2-077730639F00}" srcOrd="10" destOrd="0" presId="urn:microsoft.com/office/officeart/2005/8/layout/default"/>
    <dgm:cxn modelId="{8D2CC181-4CEF-42FF-8714-2CF1B8CBC7C9}" type="presParOf" srcId="{14D953BF-4E41-4025-BA2C-FE536CFFDDB6}" destId="{7490A546-C72A-4674-9B35-CCC2C37FF54E}" srcOrd="11" destOrd="0" presId="urn:microsoft.com/office/officeart/2005/8/layout/default"/>
    <dgm:cxn modelId="{11A1475B-805A-4BA1-BA3E-6F479630DF2D}" type="presParOf" srcId="{14D953BF-4E41-4025-BA2C-FE536CFFDDB6}" destId="{48CBD4EA-38E5-42F7-A192-0225A7C96E72}"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9DCE90F-BF38-4FF1-939E-4F39164EDD5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DB985F9D-6C67-478E-9D19-2C7B8C70A354}">
      <dgm:prSet custT="1"/>
      <dgm:spPr/>
      <dgm:t>
        <a:bodyPr/>
        <a:lstStyle/>
        <a:p>
          <a:pPr algn="l"/>
          <a:r>
            <a:rPr lang="en-US" sz="1800" b="1" i="0" dirty="0">
              <a:latin typeface="Arial" panose="020B0604020202020204" pitchFamily="34" charset="0"/>
              <a:cs typeface="Arial" panose="020B0604020202020204" pitchFamily="34" charset="0"/>
            </a:rPr>
            <a:t>The major differences between SR and NSR studies are in the IDE approval process and in the sponsor’s record keeping and reporting requirements.</a:t>
          </a:r>
        </a:p>
      </dgm:t>
    </dgm:pt>
    <dgm:pt modelId="{1B081893-793F-403D-8420-0AC63E7C1A50}" type="parTrans" cxnId="{61015D68-2F0D-4F05-BB13-BC46B802E30C}">
      <dgm:prSet/>
      <dgm:spPr/>
      <dgm:t>
        <a:bodyPr/>
        <a:lstStyle/>
        <a:p>
          <a:endParaRPr lang="en-US"/>
        </a:p>
      </dgm:t>
    </dgm:pt>
    <dgm:pt modelId="{208A5B00-0FC9-48AD-8D33-0EF0C69BCC91}" type="sibTrans" cxnId="{61015D68-2F0D-4F05-BB13-BC46B802E30C}">
      <dgm:prSet/>
      <dgm:spPr/>
      <dgm:t>
        <a:bodyPr/>
        <a:lstStyle/>
        <a:p>
          <a:endParaRPr lang="en-US"/>
        </a:p>
      </dgm:t>
    </dgm:pt>
    <dgm:pt modelId="{9A9E8151-84F4-43DC-9009-44266E33C019}">
      <dgm:prSet custT="1"/>
      <dgm:spPr/>
      <dgm:t>
        <a:bodyPr/>
        <a:lstStyle/>
        <a:p>
          <a:pPr algn="l"/>
          <a:r>
            <a:rPr lang="en-US" sz="1800" b="1" i="0" dirty="0">
              <a:latin typeface="Arial" panose="020B0604020202020204" pitchFamily="34" charset="0"/>
              <a:cs typeface="Arial" panose="020B0604020202020204" pitchFamily="34" charset="0"/>
            </a:rPr>
            <a:t>Significant Risk (SR) Device Studies must follow all the IDE regulations at 21 CFR 812. </a:t>
          </a:r>
        </a:p>
        <a:p>
          <a:pPr algn="l"/>
          <a:r>
            <a:rPr lang="en-US" sz="1800" b="1" i="0" dirty="0">
              <a:latin typeface="Arial" panose="020B0604020202020204" pitchFamily="34" charset="0"/>
              <a:cs typeface="Arial" panose="020B0604020202020204" pitchFamily="34" charset="0"/>
            </a:rPr>
            <a:t>SR device studies must have an IDE application approved by FDA before they may proceed. </a:t>
          </a:r>
        </a:p>
      </dgm:t>
    </dgm:pt>
    <dgm:pt modelId="{B329BB47-4298-4E57-B8D8-9DC84423101F}" type="parTrans" cxnId="{E6E80686-3016-497D-B625-3AEB784A486C}">
      <dgm:prSet/>
      <dgm:spPr/>
      <dgm:t>
        <a:bodyPr/>
        <a:lstStyle/>
        <a:p>
          <a:endParaRPr lang="en-US"/>
        </a:p>
      </dgm:t>
    </dgm:pt>
    <dgm:pt modelId="{625AD007-E315-4D77-A63D-C879DB7BD8C2}" type="sibTrans" cxnId="{E6E80686-3016-497D-B625-3AEB784A486C}">
      <dgm:prSet/>
      <dgm:spPr/>
      <dgm:t>
        <a:bodyPr/>
        <a:lstStyle/>
        <a:p>
          <a:endParaRPr lang="en-US"/>
        </a:p>
      </dgm:t>
    </dgm:pt>
    <dgm:pt modelId="{ABD6D6AB-9881-4792-9891-3F3A3E2DAA14}" type="pres">
      <dgm:prSet presAssocID="{09DCE90F-BF38-4FF1-939E-4F39164EDD5C}" presName="hierChild1" presStyleCnt="0">
        <dgm:presLayoutVars>
          <dgm:chPref val="1"/>
          <dgm:dir/>
          <dgm:animOne val="branch"/>
          <dgm:animLvl val="lvl"/>
          <dgm:resizeHandles/>
        </dgm:presLayoutVars>
      </dgm:prSet>
      <dgm:spPr/>
    </dgm:pt>
    <dgm:pt modelId="{200035A1-E72E-4DAF-8C18-1E181BD5AC95}" type="pres">
      <dgm:prSet presAssocID="{DB985F9D-6C67-478E-9D19-2C7B8C70A354}" presName="hierRoot1" presStyleCnt="0"/>
      <dgm:spPr/>
    </dgm:pt>
    <dgm:pt modelId="{B75D430E-061B-434C-BA1C-5827B35ED844}" type="pres">
      <dgm:prSet presAssocID="{DB985F9D-6C67-478E-9D19-2C7B8C70A354}" presName="composite" presStyleCnt="0"/>
      <dgm:spPr/>
    </dgm:pt>
    <dgm:pt modelId="{17A5BEE9-B1C4-4919-B53C-2E4498704057}" type="pres">
      <dgm:prSet presAssocID="{DB985F9D-6C67-478E-9D19-2C7B8C70A354}" presName="background" presStyleLbl="node0" presStyleIdx="0" presStyleCnt="2"/>
      <dgm:spPr/>
    </dgm:pt>
    <dgm:pt modelId="{71C3C80E-B590-44EC-A59F-D850174B1EB7}" type="pres">
      <dgm:prSet presAssocID="{DB985F9D-6C67-478E-9D19-2C7B8C70A354}" presName="text" presStyleLbl="fgAcc0" presStyleIdx="0" presStyleCnt="2">
        <dgm:presLayoutVars>
          <dgm:chPref val="3"/>
        </dgm:presLayoutVars>
      </dgm:prSet>
      <dgm:spPr/>
    </dgm:pt>
    <dgm:pt modelId="{9BA3C246-4D57-4198-9B17-D58A8755EBE3}" type="pres">
      <dgm:prSet presAssocID="{DB985F9D-6C67-478E-9D19-2C7B8C70A354}" presName="hierChild2" presStyleCnt="0"/>
      <dgm:spPr/>
    </dgm:pt>
    <dgm:pt modelId="{E8B5DCB1-BCBC-43BD-AA05-57D77A720B16}" type="pres">
      <dgm:prSet presAssocID="{9A9E8151-84F4-43DC-9009-44266E33C019}" presName="hierRoot1" presStyleCnt="0"/>
      <dgm:spPr/>
    </dgm:pt>
    <dgm:pt modelId="{AD95299F-E544-4A5A-B339-A71969A097F1}" type="pres">
      <dgm:prSet presAssocID="{9A9E8151-84F4-43DC-9009-44266E33C019}" presName="composite" presStyleCnt="0"/>
      <dgm:spPr/>
    </dgm:pt>
    <dgm:pt modelId="{418200CE-635C-4C9F-9224-76F7C7303A93}" type="pres">
      <dgm:prSet presAssocID="{9A9E8151-84F4-43DC-9009-44266E33C019}" presName="background" presStyleLbl="node0" presStyleIdx="1" presStyleCnt="2"/>
      <dgm:spPr/>
    </dgm:pt>
    <dgm:pt modelId="{F5D78EE5-1CA9-4FAE-8D76-D4C3FE6EFC87}" type="pres">
      <dgm:prSet presAssocID="{9A9E8151-84F4-43DC-9009-44266E33C019}" presName="text" presStyleLbl="fgAcc0" presStyleIdx="1" presStyleCnt="2">
        <dgm:presLayoutVars>
          <dgm:chPref val="3"/>
        </dgm:presLayoutVars>
      </dgm:prSet>
      <dgm:spPr/>
    </dgm:pt>
    <dgm:pt modelId="{B4194588-4D2D-45ED-9D91-D26F27D1D33B}" type="pres">
      <dgm:prSet presAssocID="{9A9E8151-84F4-43DC-9009-44266E33C019}" presName="hierChild2" presStyleCnt="0"/>
      <dgm:spPr/>
    </dgm:pt>
  </dgm:ptLst>
  <dgm:cxnLst>
    <dgm:cxn modelId="{E5301A07-DBEC-4F8D-9E11-0373C835CC4A}" type="presOf" srcId="{9A9E8151-84F4-43DC-9009-44266E33C019}" destId="{F5D78EE5-1CA9-4FAE-8D76-D4C3FE6EFC87}" srcOrd="0" destOrd="0" presId="urn:microsoft.com/office/officeart/2005/8/layout/hierarchy1"/>
    <dgm:cxn modelId="{61015D68-2F0D-4F05-BB13-BC46B802E30C}" srcId="{09DCE90F-BF38-4FF1-939E-4F39164EDD5C}" destId="{DB985F9D-6C67-478E-9D19-2C7B8C70A354}" srcOrd="0" destOrd="0" parTransId="{1B081893-793F-403D-8420-0AC63E7C1A50}" sibTransId="{208A5B00-0FC9-48AD-8D33-0EF0C69BCC91}"/>
    <dgm:cxn modelId="{79B4914D-CF66-48F4-A3D0-CED06D92633C}" type="presOf" srcId="{09DCE90F-BF38-4FF1-939E-4F39164EDD5C}" destId="{ABD6D6AB-9881-4792-9891-3F3A3E2DAA14}" srcOrd="0" destOrd="0" presId="urn:microsoft.com/office/officeart/2005/8/layout/hierarchy1"/>
    <dgm:cxn modelId="{EE157E55-8B44-4C9F-94F0-FDFA22F0D609}" type="presOf" srcId="{DB985F9D-6C67-478E-9D19-2C7B8C70A354}" destId="{71C3C80E-B590-44EC-A59F-D850174B1EB7}" srcOrd="0" destOrd="0" presId="urn:microsoft.com/office/officeart/2005/8/layout/hierarchy1"/>
    <dgm:cxn modelId="{E6E80686-3016-497D-B625-3AEB784A486C}" srcId="{09DCE90F-BF38-4FF1-939E-4F39164EDD5C}" destId="{9A9E8151-84F4-43DC-9009-44266E33C019}" srcOrd="1" destOrd="0" parTransId="{B329BB47-4298-4E57-B8D8-9DC84423101F}" sibTransId="{625AD007-E315-4D77-A63D-C879DB7BD8C2}"/>
    <dgm:cxn modelId="{3C69B779-1A69-4B2B-8711-DCC5729A93EA}" type="presParOf" srcId="{ABD6D6AB-9881-4792-9891-3F3A3E2DAA14}" destId="{200035A1-E72E-4DAF-8C18-1E181BD5AC95}" srcOrd="0" destOrd="0" presId="urn:microsoft.com/office/officeart/2005/8/layout/hierarchy1"/>
    <dgm:cxn modelId="{F67694B6-F8AD-4902-B39D-A6C530B9ED4D}" type="presParOf" srcId="{200035A1-E72E-4DAF-8C18-1E181BD5AC95}" destId="{B75D430E-061B-434C-BA1C-5827B35ED844}" srcOrd="0" destOrd="0" presId="urn:microsoft.com/office/officeart/2005/8/layout/hierarchy1"/>
    <dgm:cxn modelId="{2F56E596-532A-404F-A460-26D40424991B}" type="presParOf" srcId="{B75D430E-061B-434C-BA1C-5827B35ED844}" destId="{17A5BEE9-B1C4-4919-B53C-2E4498704057}" srcOrd="0" destOrd="0" presId="urn:microsoft.com/office/officeart/2005/8/layout/hierarchy1"/>
    <dgm:cxn modelId="{3BD3D73C-4734-43B3-B0BD-726D20A5D629}" type="presParOf" srcId="{B75D430E-061B-434C-BA1C-5827B35ED844}" destId="{71C3C80E-B590-44EC-A59F-D850174B1EB7}" srcOrd="1" destOrd="0" presId="urn:microsoft.com/office/officeart/2005/8/layout/hierarchy1"/>
    <dgm:cxn modelId="{2CFCB2F4-050A-4FC4-B03D-0D6FBE991175}" type="presParOf" srcId="{200035A1-E72E-4DAF-8C18-1E181BD5AC95}" destId="{9BA3C246-4D57-4198-9B17-D58A8755EBE3}" srcOrd="1" destOrd="0" presId="urn:microsoft.com/office/officeart/2005/8/layout/hierarchy1"/>
    <dgm:cxn modelId="{B3BA63C3-EDEE-429D-B47F-13EEF6B19B19}" type="presParOf" srcId="{ABD6D6AB-9881-4792-9891-3F3A3E2DAA14}" destId="{E8B5DCB1-BCBC-43BD-AA05-57D77A720B16}" srcOrd="1" destOrd="0" presId="urn:microsoft.com/office/officeart/2005/8/layout/hierarchy1"/>
    <dgm:cxn modelId="{AD477460-B49F-4F32-A611-975DB070CEE5}" type="presParOf" srcId="{E8B5DCB1-BCBC-43BD-AA05-57D77A720B16}" destId="{AD95299F-E544-4A5A-B339-A71969A097F1}" srcOrd="0" destOrd="0" presId="urn:microsoft.com/office/officeart/2005/8/layout/hierarchy1"/>
    <dgm:cxn modelId="{C8BB1774-1E55-4662-AA24-03F423C2DE8D}" type="presParOf" srcId="{AD95299F-E544-4A5A-B339-A71969A097F1}" destId="{418200CE-635C-4C9F-9224-76F7C7303A93}" srcOrd="0" destOrd="0" presId="urn:microsoft.com/office/officeart/2005/8/layout/hierarchy1"/>
    <dgm:cxn modelId="{73DB4B11-2A8F-46C6-8DB8-140EB3874EDB}" type="presParOf" srcId="{AD95299F-E544-4A5A-B339-A71969A097F1}" destId="{F5D78EE5-1CA9-4FAE-8D76-D4C3FE6EFC87}" srcOrd="1" destOrd="0" presId="urn:microsoft.com/office/officeart/2005/8/layout/hierarchy1"/>
    <dgm:cxn modelId="{BCB758E9-6D53-4130-A8E8-51A89BDD97E7}" type="presParOf" srcId="{E8B5DCB1-BCBC-43BD-AA05-57D77A720B16}" destId="{B4194588-4D2D-45ED-9D91-D26F27D1D33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CDDA677-00A4-4BA3-BED1-85C330E92ACF}"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59177995-3F4D-4375-A2BA-8B9963C220B9}">
      <dgm:prSet/>
      <dgm:spPr/>
      <dgm:t>
        <a:bodyPr/>
        <a:lstStyle/>
        <a:p>
          <a:r>
            <a:rPr lang="en-US" b="1" i="0" dirty="0">
              <a:solidFill>
                <a:schemeClr val="tx1"/>
              </a:solidFill>
              <a:latin typeface="Arial" panose="020B0604020202020204" pitchFamily="34" charset="0"/>
              <a:cs typeface="Arial" panose="020B0604020202020204" pitchFamily="34" charset="0"/>
            </a:rPr>
            <a:t>NSR device studies must follow the abbreviated requirements at 21 CFR 812.2(b). </a:t>
          </a:r>
        </a:p>
      </dgm:t>
    </dgm:pt>
    <dgm:pt modelId="{5F76C1F8-4A58-4990-9C41-0B20048C5BC1}" type="parTrans" cxnId="{850EE8BC-9582-4696-923A-8A5D46CC4267}">
      <dgm:prSet/>
      <dgm:spPr/>
      <dgm:t>
        <a:bodyPr/>
        <a:lstStyle/>
        <a:p>
          <a:endParaRPr lang="en-US"/>
        </a:p>
      </dgm:t>
    </dgm:pt>
    <dgm:pt modelId="{D4DE6C01-22EF-4673-AD63-42A79852AE54}" type="sibTrans" cxnId="{850EE8BC-9582-4696-923A-8A5D46CC4267}">
      <dgm:prSet/>
      <dgm:spPr/>
      <dgm:t>
        <a:bodyPr/>
        <a:lstStyle/>
        <a:p>
          <a:endParaRPr lang="en-US"/>
        </a:p>
      </dgm:t>
    </dgm:pt>
    <dgm:pt modelId="{8BC2E71C-CCF4-4962-BD2E-BF5938C9325F}">
      <dgm:prSet/>
      <dgm:spPr/>
      <dgm:t>
        <a:bodyPr/>
        <a:lstStyle/>
        <a:p>
          <a:r>
            <a:rPr lang="en-US" b="1" i="0" dirty="0">
              <a:solidFill>
                <a:schemeClr val="tx1"/>
              </a:solidFill>
              <a:latin typeface="Arial" panose="020B0604020202020204" pitchFamily="34" charset="0"/>
              <a:cs typeface="Arial" panose="020B0604020202020204" pitchFamily="34" charset="0"/>
            </a:rPr>
            <a:t>These abbreviated requirements address labeling, IRB approval, informed consent, monitoring, records, reports, and prohibition against promotion. However, there is no need to make progress reports or final reports to FDA. </a:t>
          </a:r>
        </a:p>
      </dgm:t>
    </dgm:pt>
    <dgm:pt modelId="{32F9517A-1059-4855-AA66-B921EB0CC538}" type="parTrans" cxnId="{BD5C1B79-B57F-40C1-8DE0-3B3A10F1A372}">
      <dgm:prSet/>
      <dgm:spPr/>
      <dgm:t>
        <a:bodyPr/>
        <a:lstStyle/>
        <a:p>
          <a:endParaRPr lang="en-US"/>
        </a:p>
      </dgm:t>
    </dgm:pt>
    <dgm:pt modelId="{75A915D5-8B25-4E41-B507-F3CAEBA54C25}" type="sibTrans" cxnId="{BD5C1B79-B57F-40C1-8DE0-3B3A10F1A372}">
      <dgm:prSet/>
      <dgm:spPr/>
      <dgm:t>
        <a:bodyPr/>
        <a:lstStyle/>
        <a:p>
          <a:endParaRPr lang="en-US"/>
        </a:p>
      </dgm:t>
    </dgm:pt>
    <dgm:pt modelId="{090CD408-970E-4E80-9F9B-38C58B9FD266}">
      <dgm:prSet/>
      <dgm:spPr/>
      <dgm:t>
        <a:bodyPr/>
        <a:lstStyle/>
        <a:p>
          <a:r>
            <a:rPr lang="en-US" b="1" i="0" dirty="0">
              <a:solidFill>
                <a:schemeClr val="tx1"/>
              </a:solidFill>
              <a:latin typeface="Arial" panose="020B0604020202020204" pitchFamily="34" charset="0"/>
              <a:cs typeface="Arial" panose="020B0604020202020204" pitchFamily="34" charset="0"/>
            </a:rPr>
            <a:t>NSR device studies do not have to have an IDE application approved by FDA. • Sponsors and IRBs do not have to report the IRB approval of an NSR device study to FDA. This means that an IRB may approve an NSR device study and an investigator may conduct the study without FDA knowing about it. </a:t>
          </a:r>
        </a:p>
      </dgm:t>
    </dgm:pt>
    <dgm:pt modelId="{BF2778C4-592E-421F-88B0-4EB044235073}" type="parTrans" cxnId="{3D6E6775-5E33-4C5B-BE30-3C2F2B7A464C}">
      <dgm:prSet/>
      <dgm:spPr/>
      <dgm:t>
        <a:bodyPr/>
        <a:lstStyle/>
        <a:p>
          <a:endParaRPr lang="en-US"/>
        </a:p>
      </dgm:t>
    </dgm:pt>
    <dgm:pt modelId="{F7754FA6-5637-4D2F-B98F-6BC1692DC2B3}" type="sibTrans" cxnId="{3D6E6775-5E33-4C5B-BE30-3C2F2B7A464C}">
      <dgm:prSet/>
      <dgm:spPr/>
      <dgm:t>
        <a:bodyPr/>
        <a:lstStyle/>
        <a:p>
          <a:endParaRPr lang="en-US"/>
        </a:p>
      </dgm:t>
    </dgm:pt>
    <dgm:pt modelId="{FA31F7AE-EB5F-461E-AC9A-A5927E046421}">
      <dgm:prSet/>
      <dgm:spPr/>
      <dgm:t>
        <a:bodyPr/>
        <a:lstStyle/>
        <a:p>
          <a:r>
            <a:rPr lang="en-US" b="1" i="0" dirty="0">
              <a:solidFill>
                <a:schemeClr val="tx1"/>
              </a:solidFill>
              <a:latin typeface="Arial" panose="020B0604020202020204" pitchFamily="34" charset="0"/>
              <a:cs typeface="Arial" panose="020B0604020202020204" pitchFamily="34" charset="0"/>
            </a:rPr>
            <a:t>An IRB’s NSR determination is important because the IRB serves as the FDA’s surrogate for review, approval, and continuing review of the NSR device studies. An NSR device study may start at the institution as soon as the IRB reviews and approves the study and without prior approval by FDA.</a:t>
          </a:r>
        </a:p>
      </dgm:t>
    </dgm:pt>
    <dgm:pt modelId="{B80BE22E-7856-4599-805C-E8F000862CCF}" type="parTrans" cxnId="{7D2DF5AC-A789-4397-9AEA-32A7083C195C}">
      <dgm:prSet/>
      <dgm:spPr/>
      <dgm:t>
        <a:bodyPr/>
        <a:lstStyle/>
        <a:p>
          <a:endParaRPr lang="en-US"/>
        </a:p>
      </dgm:t>
    </dgm:pt>
    <dgm:pt modelId="{6C1009AB-E381-4697-BDF8-956670B9DEC4}" type="sibTrans" cxnId="{7D2DF5AC-A789-4397-9AEA-32A7083C195C}">
      <dgm:prSet/>
      <dgm:spPr/>
      <dgm:t>
        <a:bodyPr/>
        <a:lstStyle/>
        <a:p>
          <a:endParaRPr lang="en-US"/>
        </a:p>
      </dgm:t>
    </dgm:pt>
    <dgm:pt modelId="{C982C9D9-EA53-48B0-B3E6-863C1CC17334}" type="pres">
      <dgm:prSet presAssocID="{ECDDA677-00A4-4BA3-BED1-85C330E92ACF}" presName="vert0" presStyleCnt="0">
        <dgm:presLayoutVars>
          <dgm:dir/>
          <dgm:animOne val="branch"/>
          <dgm:animLvl val="lvl"/>
        </dgm:presLayoutVars>
      </dgm:prSet>
      <dgm:spPr/>
    </dgm:pt>
    <dgm:pt modelId="{EB76C657-7FD7-4C9E-AFAF-5E34E49826A7}" type="pres">
      <dgm:prSet presAssocID="{59177995-3F4D-4375-A2BA-8B9963C220B9}" presName="thickLine" presStyleLbl="alignNode1" presStyleIdx="0" presStyleCnt="4"/>
      <dgm:spPr/>
    </dgm:pt>
    <dgm:pt modelId="{30C1021C-8576-4B23-95A9-A09F6AB0788F}" type="pres">
      <dgm:prSet presAssocID="{59177995-3F4D-4375-A2BA-8B9963C220B9}" presName="horz1" presStyleCnt="0"/>
      <dgm:spPr/>
    </dgm:pt>
    <dgm:pt modelId="{5CADB8CB-C6B8-4314-B0CE-65C303BD7FB8}" type="pres">
      <dgm:prSet presAssocID="{59177995-3F4D-4375-A2BA-8B9963C220B9}" presName="tx1" presStyleLbl="revTx" presStyleIdx="0" presStyleCnt="4" custScaleY="62313"/>
      <dgm:spPr/>
    </dgm:pt>
    <dgm:pt modelId="{BC6AB0D6-CE1C-4EE2-B4E0-E81E977E5EC2}" type="pres">
      <dgm:prSet presAssocID="{59177995-3F4D-4375-A2BA-8B9963C220B9}" presName="vert1" presStyleCnt="0"/>
      <dgm:spPr/>
    </dgm:pt>
    <dgm:pt modelId="{AD726CA9-9604-48F3-B182-3CDB64D19B23}" type="pres">
      <dgm:prSet presAssocID="{8BC2E71C-CCF4-4962-BD2E-BF5938C9325F}" presName="thickLine" presStyleLbl="alignNode1" presStyleIdx="1" presStyleCnt="4"/>
      <dgm:spPr/>
    </dgm:pt>
    <dgm:pt modelId="{DF90C0BB-2C7A-412E-B8E3-A7B33D1C9350}" type="pres">
      <dgm:prSet presAssocID="{8BC2E71C-CCF4-4962-BD2E-BF5938C9325F}" presName="horz1" presStyleCnt="0"/>
      <dgm:spPr/>
    </dgm:pt>
    <dgm:pt modelId="{B9718A10-CF53-43E9-91C5-A1676068C503}" type="pres">
      <dgm:prSet presAssocID="{8BC2E71C-CCF4-4962-BD2E-BF5938C9325F}" presName="tx1" presStyleLbl="revTx" presStyleIdx="1" presStyleCnt="4"/>
      <dgm:spPr/>
    </dgm:pt>
    <dgm:pt modelId="{DA60F399-EB17-4A21-A652-1CEE07CD46C6}" type="pres">
      <dgm:prSet presAssocID="{8BC2E71C-CCF4-4962-BD2E-BF5938C9325F}" presName="vert1" presStyleCnt="0"/>
      <dgm:spPr/>
    </dgm:pt>
    <dgm:pt modelId="{F08F55C2-8D6C-40FF-A548-0E9B0B9D1407}" type="pres">
      <dgm:prSet presAssocID="{090CD408-970E-4E80-9F9B-38C58B9FD266}" presName="thickLine" presStyleLbl="alignNode1" presStyleIdx="2" presStyleCnt="4"/>
      <dgm:spPr/>
    </dgm:pt>
    <dgm:pt modelId="{B141ADB0-BD90-4A6D-8536-B5EC153F235D}" type="pres">
      <dgm:prSet presAssocID="{090CD408-970E-4E80-9F9B-38C58B9FD266}" presName="horz1" presStyleCnt="0"/>
      <dgm:spPr/>
    </dgm:pt>
    <dgm:pt modelId="{6CBD7510-9721-4F95-B5CC-E5F288674068}" type="pres">
      <dgm:prSet presAssocID="{090CD408-970E-4E80-9F9B-38C58B9FD266}" presName="tx1" presStyleLbl="revTx" presStyleIdx="2" presStyleCnt="4"/>
      <dgm:spPr/>
    </dgm:pt>
    <dgm:pt modelId="{03EB1E39-EE25-42C4-9288-DC67EE473777}" type="pres">
      <dgm:prSet presAssocID="{090CD408-970E-4E80-9F9B-38C58B9FD266}" presName="vert1" presStyleCnt="0"/>
      <dgm:spPr/>
    </dgm:pt>
    <dgm:pt modelId="{42D742D3-5B36-431B-B110-3286FCB9DE83}" type="pres">
      <dgm:prSet presAssocID="{FA31F7AE-EB5F-461E-AC9A-A5927E046421}" presName="thickLine" presStyleLbl="alignNode1" presStyleIdx="3" presStyleCnt="4"/>
      <dgm:spPr/>
    </dgm:pt>
    <dgm:pt modelId="{DD1C18DD-AA88-451F-9D60-48961E986AF0}" type="pres">
      <dgm:prSet presAssocID="{FA31F7AE-EB5F-461E-AC9A-A5927E046421}" presName="horz1" presStyleCnt="0"/>
      <dgm:spPr/>
    </dgm:pt>
    <dgm:pt modelId="{395DEB24-F935-4EA4-8401-AE5CF93E4158}" type="pres">
      <dgm:prSet presAssocID="{FA31F7AE-EB5F-461E-AC9A-A5927E046421}" presName="tx1" presStyleLbl="revTx" presStyleIdx="3" presStyleCnt="4"/>
      <dgm:spPr/>
    </dgm:pt>
    <dgm:pt modelId="{BFA46ADC-D778-42B6-AEFD-B9FDC0867C84}" type="pres">
      <dgm:prSet presAssocID="{FA31F7AE-EB5F-461E-AC9A-A5927E046421}" presName="vert1" presStyleCnt="0"/>
      <dgm:spPr/>
    </dgm:pt>
  </dgm:ptLst>
  <dgm:cxnLst>
    <dgm:cxn modelId="{64AECD06-24A0-4592-92D7-4773E65A94FF}" type="presOf" srcId="{FA31F7AE-EB5F-461E-AC9A-A5927E046421}" destId="{395DEB24-F935-4EA4-8401-AE5CF93E4158}" srcOrd="0" destOrd="0" presId="urn:microsoft.com/office/officeart/2008/layout/LinedList"/>
    <dgm:cxn modelId="{B7352E10-15AF-4489-96F3-846D3A792E99}" type="presOf" srcId="{8BC2E71C-CCF4-4962-BD2E-BF5938C9325F}" destId="{B9718A10-CF53-43E9-91C5-A1676068C503}" srcOrd="0" destOrd="0" presId="urn:microsoft.com/office/officeart/2008/layout/LinedList"/>
    <dgm:cxn modelId="{3D6E6775-5E33-4C5B-BE30-3C2F2B7A464C}" srcId="{ECDDA677-00A4-4BA3-BED1-85C330E92ACF}" destId="{090CD408-970E-4E80-9F9B-38C58B9FD266}" srcOrd="2" destOrd="0" parTransId="{BF2778C4-592E-421F-88B0-4EB044235073}" sibTransId="{F7754FA6-5637-4D2F-B98F-6BC1692DC2B3}"/>
    <dgm:cxn modelId="{BD5C1B79-B57F-40C1-8DE0-3B3A10F1A372}" srcId="{ECDDA677-00A4-4BA3-BED1-85C330E92ACF}" destId="{8BC2E71C-CCF4-4962-BD2E-BF5938C9325F}" srcOrd="1" destOrd="0" parTransId="{32F9517A-1059-4855-AA66-B921EB0CC538}" sibTransId="{75A915D5-8B25-4E41-B507-F3CAEBA54C25}"/>
    <dgm:cxn modelId="{7D2DF5AC-A789-4397-9AEA-32A7083C195C}" srcId="{ECDDA677-00A4-4BA3-BED1-85C330E92ACF}" destId="{FA31F7AE-EB5F-461E-AC9A-A5927E046421}" srcOrd="3" destOrd="0" parTransId="{B80BE22E-7856-4599-805C-E8F000862CCF}" sibTransId="{6C1009AB-E381-4697-BDF8-956670B9DEC4}"/>
    <dgm:cxn modelId="{D6D057BC-657E-4B50-91F2-2DAC2A43CDD6}" type="presOf" srcId="{59177995-3F4D-4375-A2BA-8B9963C220B9}" destId="{5CADB8CB-C6B8-4314-B0CE-65C303BD7FB8}" srcOrd="0" destOrd="0" presId="urn:microsoft.com/office/officeart/2008/layout/LinedList"/>
    <dgm:cxn modelId="{850EE8BC-9582-4696-923A-8A5D46CC4267}" srcId="{ECDDA677-00A4-4BA3-BED1-85C330E92ACF}" destId="{59177995-3F4D-4375-A2BA-8B9963C220B9}" srcOrd="0" destOrd="0" parTransId="{5F76C1F8-4A58-4990-9C41-0B20048C5BC1}" sibTransId="{D4DE6C01-22EF-4673-AD63-42A79852AE54}"/>
    <dgm:cxn modelId="{1A950CC1-AC04-48B5-BE30-6EBCD0E8EBBC}" type="presOf" srcId="{ECDDA677-00A4-4BA3-BED1-85C330E92ACF}" destId="{C982C9D9-EA53-48B0-B3E6-863C1CC17334}" srcOrd="0" destOrd="0" presId="urn:microsoft.com/office/officeart/2008/layout/LinedList"/>
    <dgm:cxn modelId="{65D3E1E9-ACE3-4B43-B12D-FF11AA5CD981}" type="presOf" srcId="{090CD408-970E-4E80-9F9B-38C58B9FD266}" destId="{6CBD7510-9721-4F95-B5CC-E5F288674068}" srcOrd="0" destOrd="0" presId="urn:microsoft.com/office/officeart/2008/layout/LinedList"/>
    <dgm:cxn modelId="{2E567E3A-1D68-48EC-A560-FBE7D769F306}" type="presParOf" srcId="{C982C9D9-EA53-48B0-B3E6-863C1CC17334}" destId="{EB76C657-7FD7-4C9E-AFAF-5E34E49826A7}" srcOrd="0" destOrd="0" presId="urn:microsoft.com/office/officeart/2008/layout/LinedList"/>
    <dgm:cxn modelId="{A0E05628-1661-4EA9-8F1A-07EA9A078666}" type="presParOf" srcId="{C982C9D9-EA53-48B0-B3E6-863C1CC17334}" destId="{30C1021C-8576-4B23-95A9-A09F6AB0788F}" srcOrd="1" destOrd="0" presId="urn:microsoft.com/office/officeart/2008/layout/LinedList"/>
    <dgm:cxn modelId="{BFB15899-D00B-4752-8F1A-A289ADC072F9}" type="presParOf" srcId="{30C1021C-8576-4B23-95A9-A09F6AB0788F}" destId="{5CADB8CB-C6B8-4314-B0CE-65C303BD7FB8}" srcOrd="0" destOrd="0" presId="urn:microsoft.com/office/officeart/2008/layout/LinedList"/>
    <dgm:cxn modelId="{FB2880D6-4EED-41D2-9E3E-E62D9A29E531}" type="presParOf" srcId="{30C1021C-8576-4B23-95A9-A09F6AB0788F}" destId="{BC6AB0D6-CE1C-4EE2-B4E0-E81E977E5EC2}" srcOrd="1" destOrd="0" presId="urn:microsoft.com/office/officeart/2008/layout/LinedList"/>
    <dgm:cxn modelId="{4EBC01E0-B71C-4C0B-8DD0-39DE184D8656}" type="presParOf" srcId="{C982C9D9-EA53-48B0-B3E6-863C1CC17334}" destId="{AD726CA9-9604-48F3-B182-3CDB64D19B23}" srcOrd="2" destOrd="0" presId="urn:microsoft.com/office/officeart/2008/layout/LinedList"/>
    <dgm:cxn modelId="{385044A6-BF2B-49CA-B920-F3C322C6E6B0}" type="presParOf" srcId="{C982C9D9-EA53-48B0-B3E6-863C1CC17334}" destId="{DF90C0BB-2C7A-412E-B8E3-A7B33D1C9350}" srcOrd="3" destOrd="0" presId="urn:microsoft.com/office/officeart/2008/layout/LinedList"/>
    <dgm:cxn modelId="{08F1F552-617D-4D9F-84F5-8871ED219CCA}" type="presParOf" srcId="{DF90C0BB-2C7A-412E-B8E3-A7B33D1C9350}" destId="{B9718A10-CF53-43E9-91C5-A1676068C503}" srcOrd="0" destOrd="0" presId="urn:microsoft.com/office/officeart/2008/layout/LinedList"/>
    <dgm:cxn modelId="{C9A75157-A567-4F81-AFA0-9379434B1B34}" type="presParOf" srcId="{DF90C0BB-2C7A-412E-B8E3-A7B33D1C9350}" destId="{DA60F399-EB17-4A21-A652-1CEE07CD46C6}" srcOrd="1" destOrd="0" presId="urn:microsoft.com/office/officeart/2008/layout/LinedList"/>
    <dgm:cxn modelId="{551A4DD9-3D26-4845-B15D-2E28F250982B}" type="presParOf" srcId="{C982C9D9-EA53-48B0-B3E6-863C1CC17334}" destId="{F08F55C2-8D6C-40FF-A548-0E9B0B9D1407}" srcOrd="4" destOrd="0" presId="urn:microsoft.com/office/officeart/2008/layout/LinedList"/>
    <dgm:cxn modelId="{73F1468D-61E3-4ED2-BB6E-B2622D5EFF17}" type="presParOf" srcId="{C982C9D9-EA53-48B0-B3E6-863C1CC17334}" destId="{B141ADB0-BD90-4A6D-8536-B5EC153F235D}" srcOrd="5" destOrd="0" presId="urn:microsoft.com/office/officeart/2008/layout/LinedList"/>
    <dgm:cxn modelId="{5F6D12C1-C467-4058-B4BA-DBC0EF4F1E60}" type="presParOf" srcId="{B141ADB0-BD90-4A6D-8536-B5EC153F235D}" destId="{6CBD7510-9721-4F95-B5CC-E5F288674068}" srcOrd="0" destOrd="0" presId="urn:microsoft.com/office/officeart/2008/layout/LinedList"/>
    <dgm:cxn modelId="{FFB3BE06-DB7C-4B59-9561-6BA76802ED07}" type="presParOf" srcId="{B141ADB0-BD90-4A6D-8536-B5EC153F235D}" destId="{03EB1E39-EE25-42C4-9288-DC67EE473777}" srcOrd="1" destOrd="0" presId="urn:microsoft.com/office/officeart/2008/layout/LinedList"/>
    <dgm:cxn modelId="{9110088C-6886-4A50-8BE4-D2567A64BE0E}" type="presParOf" srcId="{C982C9D9-EA53-48B0-B3E6-863C1CC17334}" destId="{42D742D3-5B36-431B-B110-3286FCB9DE83}" srcOrd="6" destOrd="0" presId="urn:microsoft.com/office/officeart/2008/layout/LinedList"/>
    <dgm:cxn modelId="{D2283C92-E30D-4B3E-AC3D-4D6EF29D68E9}" type="presParOf" srcId="{C982C9D9-EA53-48B0-B3E6-863C1CC17334}" destId="{DD1C18DD-AA88-451F-9D60-48961E986AF0}" srcOrd="7" destOrd="0" presId="urn:microsoft.com/office/officeart/2008/layout/LinedList"/>
    <dgm:cxn modelId="{BB528EF2-950C-4DC2-AFA9-827E317E5EB6}" type="presParOf" srcId="{DD1C18DD-AA88-451F-9D60-48961E986AF0}" destId="{395DEB24-F935-4EA4-8401-AE5CF93E4158}" srcOrd="0" destOrd="0" presId="urn:microsoft.com/office/officeart/2008/layout/LinedList"/>
    <dgm:cxn modelId="{FF30CAB5-F938-49F9-8E4B-4ED873FB0A75}" type="presParOf" srcId="{DD1C18DD-AA88-451F-9D60-48961E986AF0}" destId="{BFA46ADC-D778-42B6-AEFD-B9FDC0867C8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F1A79-2065-441E-9919-F4A4BAC55675}">
      <dsp:nvSpPr>
        <dsp:cNvPr id="0" name=""/>
        <dsp:cNvSpPr/>
      </dsp:nvSpPr>
      <dsp:spPr>
        <a:xfrm>
          <a:off x="0" y="477390"/>
          <a:ext cx="6628804" cy="12168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New investigator. A sponsor shall submit a protocol amendment when a new investigator is added to carry out a previously submitted protocol.</a:t>
          </a:r>
        </a:p>
      </dsp:txBody>
      <dsp:txXfrm>
        <a:off x="59399" y="536789"/>
        <a:ext cx="6510006" cy="1098002"/>
      </dsp:txXfrm>
    </dsp:sp>
    <dsp:sp modelId="{39C61CEB-2058-4389-BC02-A3E905AAE50D}">
      <dsp:nvSpPr>
        <dsp:cNvPr id="0" name=""/>
        <dsp:cNvSpPr/>
      </dsp:nvSpPr>
      <dsp:spPr>
        <a:xfrm>
          <a:off x="0" y="1881390"/>
          <a:ext cx="6628804" cy="1216800"/>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The sponsor shall notify FDA of the new investigator within 30 days of the investigator being added.</a:t>
          </a:r>
        </a:p>
      </dsp:txBody>
      <dsp:txXfrm>
        <a:off x="59399" y="1940789"/>
        <a:ext cx="6510006" cy="1098002"/>
      </dsp:txXfrm>
    </dsp:sp>
    <dsp:sp modelId="{F0F535AB-DE47-4775-B736-4AB10BB037F6}">
      <dsp:nvSpPr>
        <dsp:cNvPr id="0" name=""/>
        <dsp:cNvSpPr/>
      </dsp:nvSpPr>
      <dsp:spPr>
        <a:xfrm>
          <a:off x="0" y="3285390"/>
          <a:ext cx="6628804" cy="12168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Once the investigator is added to the study, the investigational drug may be shipped to the investigator and the investigator may begin participating in the study. </a:t>
          </a:r>
        </a:p>
      </dsp:txBody>
      <dsp:txXfrm>
        <a:off x="59399" y="3344789"/>
        <a:ext cx="6510006"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F4089C-30AA-4B2B-8E8E-081373A0D908}">
      <dsp:nvSpPr>
        <dsp:cNvPr id="0" name=""/>
        <dsp:cNvSpPr/>
      </dsp:nvSpPr>
      <dsp:spPr>
        <a:xfrm>
          <a:off x="3077802" y="349"/>
          <a:ext cx="3462527" cy="560655"/>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i="0" kern="1200" dirty="0">
              <a:latin typeface="Arial" panose="020B0604020202020204" pitchFamily="34" charset="0"/>
              <a:cs typeface="Arial" panose="020B0604020202020204" pitchFamily="34" charset="0"/>
            </a:rPr>
            <a:t>Electric Toothbrush</a:t>
          </a:r>
        </a:p>
      </dsp:txBody>
      <dsp:txXfrm>
        <a:off x="3105171" y="27718"/>
        <a:ext cx="3407789" cy="505917"/>
      </dsp:txXfrm>
    </dsp:sp>
    <dsp:sp modelId="{36D02FC0-93B9-4E6A-A859-75F853E368B8}">
      <dsp:nvSpPr>
        <dsp:cNvPr id="0" name=""/>
        <dsp:cNvSpPr/>
      </dsp:nvSpPr>
      <dsp:spPr>
        <a:xfrm>
          <a:off x="3077802" y="589037"/>
          <a:ext cx="3462527" cy="560655"/>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i="0" kern="1200" dirty="0">
              <a:latin typeface="Arial" panose="020B0604020202020204" pitchFamily="34" charset="0"/>
              <a:cs typeface="Arial" panose="020B0604020202020204" pitchFamily="34" charset="0"/>
            </a:rPr>
            <a:t>Tongue Depressor</a:t>
          </a:r>
        </a:p>
      </dsp:txBody>
      <dsp:txXfrm>
        <a:off x="3105171" y="616406"/>
        <a:ext cx="3407789" cy="505917"/>
      </dsp:txXfrm>
    </dsp:sp>
    <dsp:sp modelId="{CD95BA4C-DA75-418A-A9DA-4C862DE3F8C3}">
      <dsp:nvSpPr>
        <dsp:cNvPr id="0" name=""/>
        <dsp:cNvSpPr/>
      </dsp:nvSpPr>
      <dsp:spPr>
        <a:xfrm>
          <a:off x="3077802" y="1177725"/>
          <a:ext cx="3462527" cy="560655"/>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i="0" kern="1200" dirty="0">
              <a:latin typeface="Arial" panose="020B0604020202020204" pitchFamily="34" charset="0"/>
              <a:cs typeface="Arial" panose="020B0604020202020204" pitchFamily="34" charset="0"/>
            </a:rPr>
            <a:t>Oxygen Mask</a:t>
          </a:r>
        </a:p>
      </dsp:txBody>
      <dsp:txXfrm>
        <a:off x="3105171" y="1205094"/>
        <a:ext cx="3407789" cy="505917"/>
      </dsp:txXfrm>
    </dsp:sp>
    <dsp:sp modelId="{67565321-642E-48DC-9D20-2192E48FA378}">
      <dsp:nvSpPr>
        <dsp:cNvPr id="0" name=""/>
        <dsp:cNvSpPr/>
      </dsp:nvSpPr>
      <dsp:spPr>
        <a:xfrm>
          <a:off x="3077802" y="1766413"/>
          <a:ext cx="3462527" cy="560655"/>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i="0" kern="1200" dirty="0">
              <a:latin typeface="Arial" panose="020B0604020202020204" pitchFamily="34" charset="0"/>
              <a:cs typeface="Arial" panose="020B0604020202020204" pitchFamily="34" charset="0"/>
            </a:rPr>
            <a:t>Reusable Surgical Scalpel</a:t>
          </a:r>
        </a:p>
      </dsp:txBody>
      <dsp:txXfrm>
        <a:off x="3105171" y="1793782"/>
        <a:ext cx="3407789" cy="505917"/>
      </dsp:txXfrm>
    </dsp:sp>
    <dsp:sp modelId="{B2E440DC-EFDB-4B25-A128-EAD2A83A0EB9}">
      <dsp:nvSpPr>
        <dsp:cNvPr id="0" name=""/>
        <dsp:cNvSpPr/>
      </dsp:nvSpPr>
      <dsp:spPr>
        <a:xfrm>
          <a:off x="3077802" y="2355101"/>
          <a:ext cx="3462527" cy="560655"/>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i="0" kern="1200" dirty="0">
              <a:latin typeface="Arial" panose="020B0604020202020204" pitchFamily="34" charset="0"/>
              <a:cs typeface="Arial" panose="020B0604020202020204" pitchFamily="34" charset="0"/>
            </a:rPr>
            <a:t>Bandages</a:t>
          </a:r>
        </a:p>
      </dsp:txBody>
      <dsp:txXfrm>
        <a:off x="3105171" y="2382470"/>
        <a:ext cx="3407789" cy="505917"/>
      </dsp:txXfrm>
    </dsp:sp>
    <dsp:sp modelId="{D00440D5-8328-47C4-BE61-1216350402C5}">
      <dsp:nvSpPr>
        <dsp:cNvPr id="0" name=""/>
        <dsp:cNvSpPr/>
      </dsp:nvSpPr>
      <dsp:spPr>
        <a:xfrm>
          <a:off x="3077802" y="2943789"/>
          <a:ext cx="3462527" cy="560655"/>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i="0" kern="1200" dirty="0">
              <a:latin typeface="Arial" panose="020B0604020202020204" pitchFamily="34" charset="0"/>
              <a:cs typeface="Arial" panose="020B0604020202020204" pitchFamily="34" charset="0"/>
            </a:rPr>
            <a:t>Hospital Beds</a:t>
          </a:r>
        </a:p>
      </dsp:txBody>
      <dsp:txXfrm>
        <a:off x="3105171" y="2971158"/>
        <a:ext cx="3407789" cy="505917"/>
      </dsp:txXfrm>
    </dsp:sp>
    <dsp:sp modelId="{93DB4176-0FB3-4215-AC8E-C6134CF99E2C}">
      <dsp:nvSpPr>
        <dsp:cNvPr id="0" name=""/>
        <dsp:cNvSpPr/>
      </dsp:nvSpPr>
      <dsp:spPr>
        <a:xfrm>
          <a:off x="3077802" y="3532477"/>
          <a:ext cx="3462527" cy="560655"/>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i="0" kern="1200" dirty="0">
              <a:latin typeface="Arial" panose="020B0604020202020204" pitchFamily="34" charset="0"/>
              <a:cs typeface="Arial" panose="020B0604020202020204" pitchFamily="34" charset="0"/>
            </a:rPr>
            <a:t>Non-electric wheelchair</a:t>
          </a:r>
        </a:p>
      </dsp:txBody>
      <dsp:txXfrm>
        <a:off x="3105171" y="3559846"/>
        <a:ext cx="3407789" cy="5059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937C40-0B49-42F1-AE41-065818FAF0C2}">
      <dsp:nvSpPr>
        <dsp:cNvPr id="0" name=""/>
        <dsp:cNvSpPr/>
      </dsp:nvSpPr>
      <dsp:spPr>
        <a:xfrm>
          <a:off x="2987" y="506162"/>
          <a:ext cx="2370120" cy="142207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Catheters </a:t>
          </a:r>
        </a:p>
      </dsp:txBody>
      <dsp:txXfrm>
        <a:off x="2987" y="506162"/>
        <a:ext cx="2370120" cy="1422072"/>
      </dsp:txXfrm>
    </dsp:sp>
    <dsp:sp modelId="{B8B20D70-7582-4923-AD7D-28BF970C2B68}">
      <dsp:nvSpPr>
        <dsp:cNvPr id="0" name=""/>
        <dsp:cNvSpPr/>
      </dsp:nvSpPr>
      <dsp:spPr>
        <a:xfrm>
          <a:off x="2610120" y="506162"/>
          <a:ext cx="2370120" cy="1422072"/>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Blood Pressure Cuffs</a:t>
          </a:r>
        </a:p>
      </dsp:txBody>
      <dsp:txXfrm>
        <a:off x="2610120" y="506162"/>
        <a:ext cx="2370120" cy="1422072"/>
      </dsp:txXfrm>
    </dsp:sp>
    <dsp:sp modelId="{134DBFAD-E17B-4ACF-A4D7-D2A0D4D7CC0C}">
      <dsp:nvSpPr>
        <dsp:cNvPr id="0" name=""/>
        <dsp:cNvSpPr/>
      </dsp:nvSpPr>
      <dsp:spPr>
        <a:xfrm>
          <a:off x="5217253" y="506162"/>
          <a:ext cx="2370120" cy="1422072"/>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Pregnancy Test Kits</a:t>
          </a:r>
        </a:p>
      </dsp:txBody>
      <dsp:txXfrm>
        <a:off x="5217253" y="506162"/>
        <a:ext cx="2370120" cy="1422072"/>
      </dsp:txXfrm>
    </dsp:sp>
    <dsp:sp modelId="{4BD38277-EA02-4F22-A407-7F9A5E4F9960}">
      <dsp:nvSpPr>
        <dsp:cNvPr id="0" name=""/>
        <dsp:cNvSpPr/>
      </dsp:nvSpPr>
      <dsp:spPr>
        <a:xfrm>
          <a:off x="7824385" y="506162"/>
          <a:ext cx="2370120" cy="1422072"/>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Syringes</a:t>
          </a:r>
        </a:p>
      </dsp:txBody>
      <dsp:txXfrm>
        <a:off x="7824385" y="506162"/>
        <a:ext cx="2370120" cy="1422072"/>
      </dsp:txXfrm>
    </dsp:sp>
    <dsp:sp modelId="{ADFB2FD0-AE5A-427E-B2EB-73AAC9B1A601}">
      <dsp:nvSpPr>
        <dsp:cNvPr id="0" name=""/>
        <dsp:cNvSpPr/>
      </dsp:nvSpPr>
      <dsp:spPr>
        <a:xfrm>
          <a:off x="2987" y="2165247"/>
          <a:ext cx="2370120" cy="1422072"/>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Blood Transfusion Kits</a:t>
          </a:r>
        </a:p>
      </dsp:txBody>
      <dsp:txXfrm>
        <a:off x="2987" y="2165247"/>
        <a:ext cx="2370120" cy="1422072"/>
      </dsp:txXfrm>
    </dsp:sp>
    <dsp:sp modelId="{B54E25BD-3B03-41B5-B166-2985107F55ED}">
      <dsp:nvSpPr>
        <dsp:cNvPr id="0" name=""/>
        <dsp:cNvSpPr/>
      </dsp:nvSpPr>
      <dsp:spPr>
        <a:xfrm>
          <a:off x="2610120" y="2165247"/>
          <a:ext cx="2370120" cy="142207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Contact Lenses</a:t>
          </a:r>
        </a:p>
      </dsp:txBody>
      <dsp:txXfrm>
        <a:off x="2610120" y="2165247"/>
        <a:ext cx="2370120" cy="1422072"/>
      </dsp:txXfrm>
    </dsp:sp>
    <dsp:sp modelId="{1BC3FFD9-0291-4A09-98AB-7F6157B86939}">
      <dsp:nvSpPr>
        <dsp:cNvPr id="0" name=""/>
        <dsp:cNvSpPr/>
      </dsp:nvSpPr>
      <dsp:spPr>
        <a:xfrm>
          <a:off x="5217253" y="2165247"/>
          <a:ext cx="2370120" cy="1422072"/>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Surgical Gloves</a:t>
          </a:r>
        </a:p>
      </dsp:txBody>
      <dsp:txXfrm>
        <a:off x="5217253" y="2165247"/>
        <a:ext cx="2370120" cy="1422072"/>
      </dsp:txXfrm>
    </dsp:sp>
    <dsp:sp modelId="{154F15BC-FE87-4B95-9479-BA6EB1543077}">
      <dsp:nvSpPr>
        <dsp:cNvPr id="0" name=""/>
        <dsp:cNvSpPr/>
      </dsp:nvSpPr>
      <dsp:spPr>
        <a:xfrm>
          <a:off x="7824385" y="2165247"/>
          <a:ext cx="2370120" cy="1422072"/>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Absorbable Sutures</a:t>
          </a:r>
        </a:p>
      </dsp:txBody>
      <dsp:txXfrm>
        <a:off x="7824385" y="2165247"/>
        <a:ext cx="2370120" cy="14220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60A0EC-6A6C-4BE0-821E-3336C7F32DF8}">
      <dsp:nvSpPr>
        <dsp:cNvPr id="0" name=""/>
        <dsp:cNvSpPr/>
      </dsp:nvSpPr>
      <dsp:spPr>
        <a:xfrm>
          <a:off x="2987" y="506162"/>
          <a:ext cx="2370120" cy="142207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Breast implants</a:t>
          </a:r>
        </a:p>
      </dsp:txBody>
      <dsp:txXfrm>
        <a:off x="2987" y="506162"/>
        <a:ext cx="2370120" cy="1422072"/>
      </dsp:txXfrm>
    </dsp:sp>
    <dsp:sp modelId="{0EF45FB9-1D1B-4476-AD3D-1C8D2D8C60CC}">
      <dsp:nvSpPr>
        <dsp:cNvPr id="0" name=""/>
        <dsp:cNvSpPr/>
      </dsp:nvSpPr>
      <dsp:spPr>
        <a:xfrm>
          <a:off x="2610120" y="506162"/>
          <a:ext cx="2370120" cy="1422072"/>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Pacemakers</a:t>
          </a:r>
        </a:p>
      </dsp:txBody>
      <dsp:txXfrm>
        <a:off x="2610120" y="506162"/>
        <a:ext cx="2370120" cy="1422072"/>
      </dsp:txXfrm>
    </dsp:sp>
    <dsp:sp modelId="{84298435-730B-4AAD-BF5B-05B355DB3270}">
      <dsp:nvSpPr>
        <dsp:cNvPr id="0" name=""/>
        <dsp:cNvSpPr/>
      </dsp:nvSpPr>
      <dsp:spPr>
        <a:xfrm>
          <a:off x="5217253" y="506162"/>
          <a:ext cx="2370120" cy="1422072"/>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Defibrillators</a:t>
          </a:r>
        </a:p>
      </dsp:txBody>
      <dsp:txXfrm>
        <a:off x="5217253" y="506162"/>
        <a:ext cx="2370120" cy="1422072"/>
      </dsp:txXfrm>
    </dsp:sp>
    <dsp:sp modelId="{F4E2E05D-ED13-4491-8E2E-0B2A226BE3EB}">
      <dsp:nvSpPr>
        <dsp:cNvPr id="0" name=""/>
        <dsp:cNvSpPr/>
      </dsp:nvSpPr>
      <dsp:spPr>
        <a:xfrm>
          <a:off x="7824385" y="506162"/>
          <a:ext cx="2370120" cy="1422072"/>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High-frequency ventilators</a:t>
          </a:r>
        </a:p>
      </dsp:txBody>
      <dsp:txXfrm>
        <a:off x="7824385" y="506162"/>
        <a:ext cx="2370120" cy="1422072"/>
      </dsp:txXfrm>
    </dsp:sp>
    <dsp:sp modelId="{374EE513-9C55-48AE-8FDE-518E678922DE}">
      <dsp:nvSpPr>
        <dsp:cNvPr id="0" name=""/>
        <dsp:cNvSpPr/>
      </dsp:nvSpPr>
      <dsp:spPr>
        <a:xfrm>
          <a:off x="1306553" y="2165247"/>
          <a:ext cx="2370120" cy="1422072"/>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Cochlear implants</a:t>
          </a:r>
        </a:p>
      </dsp:txBody>
      <dsp:txXfrm>
        <a:off x="1306553" y="2165247"/>
        <a:ext cx="2370120" cy="1422072"/>
      </dsp:txXfrm>
    </dsp:sp>
    <dsp:sp modelId="{54A0E72C-BF98-484A-BAE2-077730639F00}">
      <dsp:nvSpPr>
        <dsp:cNvPr id="0" name=""/>
        <dsp:cNvSpPr/>
      </dsp:nvSpPr>
      <dsp:spPr>
        <a:xfrm>
          <a:off x="3913686" y="2165247"/>
          <a:ext cx="2370120" cy="142207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Fetal blood sampling monitors</a:t>
          </a:r>
        </a:p>
      </dsp:txBody>
      <dsp:txXfrm>
        <a:off x="3913686" y="2165247"/>
        <a:ext cx="2370120" cy="1422072"/>
      </dsp:txXfrm>
    </dsp:sp>
    <dsp:sp modelId="{48CBD4EA-38E5-42F7-A192-0225A7C96E72}">
      <dsp:nvSpPr>
        <dsp:cNvPr id="0" name=""/>
        <dsp:cNvSpPr/>
      </dsp:nvSpPr>
      <dsp:spPr>
        <a:xfrm>
          <a:off x="6520819" y="2165247"/>
          <a:ext cx="2370120" cy="1422072"/>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Implanted prosthetics</a:t>
          </a:r>
        </a:p>
      </dsp:txBody>
      <dsp:txXfrm>
        <a:off x="6520819" y="2165247"/>
        <a:ext cx="2370120" cy="14220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A5BEE9-B1C4-4919-B53C-2E4498704057}">
      <dsp:nvSpPr>
        <dsp:cNvPr id="0" name=""/>
        <dsp:cNvSpPr/>
      </dsp:nvSpPr>
      <dsp:spPr>
        <a:xfrm>
          <a:off x="1174"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C3C80E-B590-44EC-A59F-D850174B1EB7}">
      <dsp:nvSpPr>
        <dsp:cNvPr id="0" name=""/>
        <dsp:cNvSpPr/>
      </dsp:nvSpPr>
      <dsp:spPr>
        <a:xfrm>
          <a:off x="45906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The major differences between SR and NSR studies are in the IDE approval process and in the sponsor’s record keeping and reporting requirements.</a:t>
          </a:r>
        </a:p>
      </dsp:txBody>
      <dsp:txXfrm>
        <a:off x="535713" y="1032452"/>
        <a:ext cx="3967760" cy="2463577"/>
      </dsp:txXfrm>
    </dsp:sp>
    <dsp:sp modelId="{418200CE-635C-4C9F-9224-76F7C7303A93}">
      <dsp:nvSpPr>
        <dsp:cNvPr id="0" name=""/>
        <dsp:cNvSpPr/>
      </dsp:nvSpPr>
      <dsp:spPr>
        <a:xfrm>
          <a:off x="5038013"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D78EE5-1CA9-4FAE-8D76-D4C3FE6EFC87}">
      <dsp:nvSpPr>
        <dsp:cNvPr id="0" name=""/>
        <dsp:cNvSpPr/>
      </dsp:nvSpPr>
      <dsp:spPr>
        <a:xfrm>
          <a:off x="549590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Significant Risk (SR) Device Studies must follow all the IDE regulations at 21 CFR 812. </a:t>
          </a:r>
        </a:p>
        <a:p>
          <a:pPr marL="0" lvl="0" indent="0" algn="l"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SR device studies must have an IDE application approved by FDA before they may proceed. </a:t>
          </a:r>
        </a:p>
      </dsp:txBody>
      <dsp:txXfrm>
        <a:off x="5572553" y="1032452"/>
        <a:ext cx="3967760" cy="24635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76C657-7FD7-4C9E-AFAF-5E34E49826A7}">
      <dsp:nvSpPr>
        <dsp:cNvPr id="0" name=""/>
        <dsp:cNvSpPr/>
      </dsp:nvSpPr>
      <dsp:spPr>
        <a:xfrm>
          <a:off x="0" y="1442"/>
          <a:ext cx="6628804" cy="0"/>
        </a:xfrm>
        <a:prstGeom prst="lin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CADB8CB-C6B8-4314-B0CE-65C303BD7FB8}">
      <dsp:nvSpPr>
        <dsp:cNvPr id="0" name=""/>
        <dsp:cNvSpPr/>
      </dsp:nvSpPr>
      <dsp:spPr>
        <a:xfrm>
          <a:off x="0" y="1442"/>
          <a:ext cx="6628804" cy="10905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1" i="0" kern="1200" dirty="0">
              <a:solidFill>
                <a:schemeClr val="tx1"/>
              </a:solidFill>
              <a:latin typeface="Arial" panose="020B0604020202020204" pitchFamily="34" charset="0"/>
              <a:cs typeface="Arial" panose="020B0604020202020204" pitchFamily="34" charset="0"/>
            </a:rPr>
            <a:t>NSR device studies must follow the abbreviated requirements at 21 CFR 812.2(b). </a:t>
          </a:r>
        </a:p>
      </dsp:txBody>
      <dsp:txXfrm>
        <a:off x="0" y="1442"/>
        <a:ext cx="6628804" cy="1090526"/>
      </dsp:txXfrm>
    </dsp:sp>
    <dsp:sp modelId="{AD726CA9-9604-48F3-B182-3CDB64D19B23}">
      <dsp:nvSpPr>
        <dsp:cNvPr id="0" name=""/>
        <dsp:cNvSpPr/>
      </dsp:nvSpPr>
      <dsp:spPr>
        <a:xfrm>
          <a:off x="0" y="1091969"/>
          <a:ext cx="6628804" cy="0"/>
        </a:xfrm>
        <a:prstGeom prst="line">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w="12700" cap="rnd" cmpd="sng" algn="ctr">
          <a:solidFill>
            <a:schemeClr val="accent2">
              <a:hueOff val="-988095"/>
              <a:satOff val="4733"/>
              <a:lumOff val="4379"/>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9718A10-CF53-43E9-91C5-A1676068C503}">
      <dsp:nvSpPr>
        <dsp:cNvPr id="0" name=""/>
        <dsp:cNvSpPr/>
      </dsp:nvSpPr>
      <dsp:spPr>
        <a:xfrm>
          <a:off x="0" y="1091969"/>
          <a:ext cx="6628804" cy="1750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1" i="0" kern="1200" dirty="0">
              <a:solidFill>
                <a:schemeClr val="tx1"/>
              </a:solidFill>
              <a:latin typeface="Arial" panose="020B0604020202020204" pitchFamily="34" charset="0"/>
              <a:cs typeface="Arial" panose="020B0604020202020204" pitchFamily="34" charset="0"/>
            </a:rPr>
            <a:t>These abbreviated requirements address labeling, IRB approval, informed consent, monitoring, records, reports, and prohibition against promotion. However, there is no need to make progress reports or final reports to FDA. </a:t>
          </a:r>
        </a:p>
      </dsp:txBody>
      <dsp:txXfrm>
        <a:off x="0" y="1091969"/>
        <a:ext cx="6628804" cy="1750079"/>
      </dsp:txXfrm>
    </dsp:sp>
    <dsp:sp modelId="{F08F55C2-8D6C-40FF-A548-0E9B0B9D1407}">
      <dsp:nvSpPr>
        <dsp:cNvPr id="0" name=""/>
        <dsp:cNvSpPr/>
      </dsp:nvSpPr>
      <dsp:spPr>
        <a:xfrm>
          <a:off x="0" y="2842048"/>
          <a:ext cx="6628804" cy="0"/>
        </a:xfrm>
        <a:prstGeom prst="line">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w="12700" cap="rnd" cmpd="sng" algn="ctr">
          <a:solidFill>
            <a:schemeClr val="accent2">
              <a:hueOff val="-1976191"/>
              <a:satOff val="9467"/>
              <a:lumOff val="8758"/>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CBD7510-9721-4F95-B5CC-E5F288674068}">
      <dsp:nvSpPr>
        <dsp:cNvPr id="0" name=""/>
        <dsp:cNvSpPr/>
      </dsp:nvSpPr>
      <dsp:spPr>
        <a:xfrm>
          <a:off x="0" y="2842048"/>
          <a:ext cx="6628804" cy="1750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1" i="0" kern="1200" dirty="0">
              <a:solidFill>
                <a:schemeClr val="tx1"/>
              </a:solidFill>
              <a:latin typeface="Arial" panose="020B0604020202020204" pitchFamily="34" charset="0"/>
              <a:cs typeface="Arial" panose="020B0604020202020204" pitchFamily="34" charset="0"/>
            </a:rPr>
            <a:t>NSR device studies do not have to have an IDE application approved by FDA. • Sponsors and IRBs do not have to report the IRB approval of an NSR device study to FDA. This means that an IRB may approve an NSR device study and an investigator may conduct the study without FDA knowing about it. </a:t>
          </a:r>
        </a:p>
      </dsp:txBody>
      <dsp:txXfrm>
        <a:off x="0" y="2842048"/>
        <a:ext cx="6628804" cy="1750079"/>
      </dsp:txXfrm>
    </dsp:sp>
    <dsp:sp modelId="{42D742D3-5B36-431B-B110-3286FCB9DE83}">
      <dsp:nvSpPr>
        <dsp:cNvPr id="0" name=""/>
        <dsp:cNvSpPr/>
      </dsp:nvSpPr>
      <dsp:spPr>
        <a:xfrm>
          <a:off x="0" y="4592128"/>
          <a:ext cx="6628804" cy="0"/>
        </a:xfrm>
        <a:prstGeom prst="line">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w="12700" cap="rnd" cmpd="sng" algn="ctr">
          <a:solidFill>
            <a:schemeClr val="accent2">
              <a:hueOff val="-2964286"/>
              <a:satOff val="14200"/>
              <a:lumOff val="13137"/>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95DEB24-F935-4EA4-8401-AE5CF93E4158}">
      <dsp:nvSpPr>
        <dsp:cNvPr id="0" name=""/>
        <dsp:cNvSpPr/>
      </dsp:nvSpPr>
      <dsp:spPr>
        <a:xfrm>
          <a:off x="0" y="4592128"/>
          <a:ext cx="6628804" cy="1750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1" i="0" kern="1200" dirty="0">
              <a:solidFill>
                <a:schemeClr val="tx1"/>
              </a:solidFill>
              <a:latin typeface="Arial" panose="020B0604020202020204" pitchFamily="34" charset="0"/>
              <a:cs typeface="Arial" panose="020B0604020202020204" pitchFamily="34" charset="0"/>
            </a:rPr>
            <a:t>An IRB’s NSR determination is important because the IRB serves as the FDA’s surrogate for review, approval, and continuing review of the NSR device studies. An NSR device study may start at the institution as soon as the IRB reviews and approves the study and without prior approval by FDA.</a:t>
          </a:r>
        </a:p>
      </dsp:txBody>
      <dsp:txXfrm>
        <a:off x="0" y="4592128"/>
        <a:ext cx="6628804" cy="175007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41:22.328"/>
    </inkml:context>
    <inkml:brush xml:id="br0">
      <inkml:brushProperty name="width" value="0.05" units="cm"/>
      <inkml:brushProperty name="height" value="0.05" units="cm"/>
      <inkml:brushProperty name="color" value="#008C3A"/>
    </inkml:brush>
  </inkml:definitions>
  <inkml:trace contextRef="#ctx0" brushRef="#br0">10193 1 24575,'-466'20'0,"12"0"0,109 0 0,47-2 0,14-15 0,-328 19 0,-208-4 0,518-21 0,-5587 3 0,5460 35 0,377-29 0,25-3 0,0 1 0,1 2 0,-1 1 0,-44 17 0,67-23 0,1 1 0,-1 0 0,0-1 0,1 1 0,-1 1 0,1-1 0,0 0 0,0 1 0,0-1 0,0 1 0,0 0 0,0 0 0,1 0 0,0 1 0,-1-1 0,1 0 0,0 1 0,1 0 0,-1-1 0,1 1 0,-1 0 0,1 0 0,0 0 0,1 0 0,-1 0 0,1 0 0,-1 0 0,1 0 0,0 0 0,1 0 0,-1 0 0,1 0 0,0-1 0,0 1 0,0 0 0,0 0 0,1 0 0,2 4 0,2 4 0,1 0 0,0-1 0,1 1 0,0-1 0,1-1 0,0 0 0,1 0 0,0-1 0,0 0 0,13 8 0,14 5 0,1-2 0,1-1 0,1-2 0,0-2 0,1-2 0,0-1 0,1-3 0,53 7 0,62 10 0,151 21 0,258-6 0,-175-41 0,505 15 0,-227 40 0,-209-15 0,230-29 0,-425-13 0,2973 2 0,-2312 19 0,-138 0 0,-524-16 0,609-6 0,-848 3 0,0-2 0,-1 0 0,1-2 0,-1 0 0,32-11 0,-49 12 0,-1 1 0,0-1 0,1 0 0,-1 0 0,-1-1 0,1 0 0,0 0 0,-1 0 0,0-1 0,0 0 0,0 0 0,-1 0 0,0-1 0,0 1 0,0-1 0,-1 0 0,1 0 0,-1 0 0,-1 0 0,1-1 0,-1 1 0,0-1 0,1-9 0,1-9 0,-2 1 0,0-1 0,-1 0 0,-2 1 0,-1-1 0,0 1 0,-12-47 0,11 65 0,0 0 0,-1 0 0,1 0 0,-1 0 0,0 0 0,-1 1 0,1 0 0,-1 0 0,0 0 0,-1 0 0,1 1 0,-1 0 0,0 0 0,0 0 0,0 1 0,0 0 0,-10-3 0,-13-5 0,-1 2 0,-49-9 0,54 12 0,-172-26 0,109 20 0,-90-25 0,106 21-1365,40 11-5461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41:50.362"/>
    </inkml:context>
    <inkml:brush xml:id="br0">
      <inkml:brushProperty name="width" value="0.05" units="cm"/>
      <inkml:brushProperty name="height" value="0.05" units="cm"/>
      <inkml:brushProperty name="color" value="#008C3A"/>
    </inkml:brush>
  </inkml:definitions>
  <inkml:trace contextRef="#ctx0" brushRef="#br0">0 0 24575,'0'0'-8191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07T15:25:19.631"/>
    </inkml:context>
    <inkml:brush xml:id="br0">
      <inkml:brushProperty name="width" value="0.05" units="cm"/>
      <inkml:brushProperty name="height" value="0.05" units="cm"/>
      <inkml:brushProperty name="color" value="#E71224"/>
    </inkml:brush>
  </inkml:definitions>
  <inkml:trace contextRef="#ctx0" brushRef="#br0">1 1 24575,'0'0'-8191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1T19:03:49.685"/>
    </inkml:context>
    <inkml:brush xml:id="br0">
      <inkml:brushProperty name="width" value="0.2" units="cm"/>
      <inkml:brushProperty name="height" value="0.2" units="cm"/>
      <inkml:brushProperty name="color" value="#E71224"/>
    </inkml:brush>
  </inkml:definitions>
  <inkml:trace contextRef="#ctx0" brushRef="#br0">1946 116 24575,'-8'-1'0,"0"-1"0,0 0 0,0-1 0,0 0 0,0 0 0,1-1 0,-1 0 0,-7-5 0,-9-4 0,1 4 0,0 2 0,-1 0 0,0 1 0,0 1 0,-1 2 0,-46-2 0,6 0 0,-524-10 0,419 16 0,137 0 0,1 1 0,0 1 0,1 2 0,-1 1 0,1 2 0,0 1 0,0 1 0,1 2 0,1 0 0,0 3 0,1 0 0,0 2 0,1 0 0,1 2 0,1 1 0,-39 41 0,34-30 0,1 2 0,3 0 0,0 2 0,2 1 0,2 1 0,-29 65 0,38-69 0,2 1 0,2 0 0,1 0 0,1 1 0,2 0 0,2 0 0,1 0 0,2 1 0,1-1 0,2 0 0,1 0 0,11 42 0,-8-54 0,0-1 0,2 0 0,0-1 0,2 0 0,0-1 0,15 20 0,92 112 0,-70-94 0,-20-26 0,1-2 0,1 0 0,2-2 0,0-2 0,2-1 0,56 32 0,-24-23 0,1-2 0,129 42 0,-124-55 0,1-3 0,1-3 0,0-3 0,1-4 0,0-2 0,140-13 0,-205 8 0,1 0 0,-1-1 0,1 0 0,-1-1 0,0 0 0,0 0 0,0-1 0,-1 0 0,1-1 0,-1 0 0,0 0 0,0-1 0,-1-1 0,0 1 0,0-1 0,0 0 0,-1-1 0,0 0 0,0 0 0,-1-1 0,0 0 0,-1 0 0,0 0 0,7-18 0,19-44 0,-2-1 0,-4-2 0,-3 0 0,-3-2 0,-4 0 0,-3-1 0,-3 0 0,-4-1 0,-3 0 0,-3 1 0,-4-1 0,-3 1 0,-4 0 0,-3 0 0,-35-104 0,35 136 0,-3-9 0,-2 0 0,-2 2 0,-41-70 0,39 78-1365</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1T19:05:51.888"/>
    </inkml:context>
    <inkml:brush xml:id="br0">
      <inkml:brushProperty name="width" value="0.2" units="cm"/>
      <inkml:brushProperty name="height" value="0.2" units="cm"/>
      <inkml:brushProperty name="color" value="#E71224"/>
    </inkml:brush>
  </inkml:definitions>
  <inkml:trace contextRef="#ctx0" brushRef="#br0">7631 29 24575,'-3994'0'0,"3619"-14"0,28 0 0,-1443 13 0,858 3 0,919-2 0,-4-1 0,-1 2 0,0 0 0,0 1 0,-19 4 0,33-5 0,1 0 0,-1 0 0,1 0 0,-1 0 0,1 1 0,0-1 0,0 1 0,0 0 0,0 0 0,0 0 0,0 0 0,0 0 0,1 1 0,-1 0 0,1-1 0,-1 1 0,1 0 0,0 0 0,0 0 0,1 0 0,-1 0 0,1 1 0,-1-1 0,1 0 0,0 1 0,-1 6 0,0 11 0,1-1 0,0 1 0,2 0 0,0 0 0,2 0 0,0 0 0,1-1 0,1 1 0,1-1 0,1-1 0,1 1 0,0-1 0,2 0 0,0-1 0,1 0 0,0-1 0,2 0 0,0-1 0,1 0 0,1-1 0,27 22 0,14 9 0,2-3 0,3-2 0,82 41 0,137 53 0,4-13 0,6-13 0,431 104 0,-326-134-247,779 54 0,418-105 116,-780-53 139,-173 3-254,6 16 192,760-34 60,-1270 30-6,0-6 0,231-57 0,-339 65 38,-2 0 0,1-2 0,-1-1 0,-1-1 0,0 0 0,23-18 0,-39 25-15,-1-1 1,1 0-1,-1-1 1,-1 0-1,1 0 1,-1 0-1,0-1 1,-1 1-1,0-1 1,0-1-1,-1 1 1,0-1-1,0 0 1,-1 0-1,0 0 1,-1 0-1,0 0 1,0-1-1,-1 1 1,0-12-1,-1-7-11,-1 1 0,-2 0-1,0 0 1,-2 0 0,-1 0-1,-1 1 1,-2 0 0,0 0 0,-2 1-1,-1 0 1,0 1 0,-21-29-1,10 20-11,0 2 0,-3 0 0,0 2 0,-2 1 0,-1 1 0,-1 1 0,-1 2 0,-2 1 0,0 2 0,-1 1 0,-1 2 0,-1 1 0,-62-20 0,-34-1 0,-2 6 0,-228-24 0,-286 14 0,519 36 0,-869-25 0,542 19 0,247 7-1365,124 5-5461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1T19:57:12.367"/>
    </inkml:context>
    <inkml:brush xml:id="br0">
      <inkml:brushProperty name="width" value="0.2" units="cm"/>
      <inkml:brushProperty name="height" value="0.2" units="cm"/>
      <inkml:brushProperty name="color" value="#E71224"/>
    </inkml:brush>
  </inkml:definitions>
  <inkml:trace contextRef="#ctx0" brushRef="#br0">14327 84 24575,'-1846'-51'0,"732"18"0,2 35 0,407 1 0,-6383-3-825,6747 12 1238,-481 78-1,716-72-412,-166 49 0,211-47 0,2 3 0,1 2 0,1 3 0,-59 39 0,-209 123 0,291-171 0,22-11 0,-1 0 0,1 0 0,1 2 0,0-1 0,0 1 0,1 1 0,0 0 0,1 1 0,0-1 0,1 2 0,0-1 0,1 1 0,0 0 0,1 1 0,1 0 0,0 0 0,1 0 0,0 0 0,1 1 0,-1 25 0,-15 63 0,-2 17 0,20-107 0,1 1 0,0 0 0,0 0 0,2-1 0,0 1 0,6 25 0,10 6 0,2 0 0,2-1 0,42 65 0,-36-64 0,-12-22 0,2-2 0,0 0 0,1-1 0,1-1 0,1 0 0,0-2 0,27 17 0,-3 0 0,-3-6 0,0 0 0,1-3 0,2-2 0,56 21 0,197 57 0,-291-99 0,507 134 0,-215-60 0,-244-61 0,0-3 0,1-2 0,1-2 0,93 0 0,-107-9 0,20-2 0,1 3 0,91 13 0,-41 3 0,50 9 0,896 182 0,-700-149 0,581 21 0,1788-11-784,-1896-58 784,203 5 0,278 4 0,-752-13 0,334 11-80,238 3-1116,2270-18-586,-1760-3 1546,975-101-772,-1147-106 1008,-1108 148 0,-295 49 14,467-91 770,-526 99-701,0 1 7,0 0 1,0-1-1,-1 0 1,1-1-1,13-7 1,-22 10-76,1 0 1,-1 0-1,1 0 1,-1 0 0,0 0-1,0 0 1,0-1 0,1 1-1,-1 0 1,0-1 0,-1 1-1,1-1 1,0 1 0,0-1-1,-1 1 1,1-1 0,-1 0-1,1 1 1,-1-1 0,0 0-1,1 0 1,-1 1-1,0-1 1,0 0 0,0 1-1,0-1 1,-1 0 0,1 0-1,0 1 1,-1-1 0,1 0-1,-1 1 1,0-1 0,1 1-1,-1-1 1,0 1 0,0-1-1,-2-2 1,-6-7 162,-1-1 0,0 1 1,-1 1-1,0 0 0,-1 0 0,-21-13 1,-168-95 133,-106-21-450,-125-18-410,-111-17-136,-2849-730-5937,1846 604 5475,-16 133 508,160 143 1249,729 20-153,-350-10 4510,958 13-7929</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27:44.384"/>
    </inkml:context>
    <inkml:brush xml:id="br0">
      <inkml:brushProperty name="width" value="0.05" units="cm"/>
      <inkml:brushProperty name="height" value="0.05" units="cm"/>
      <inkml:brushProperty name="color" value="#008C3A"/>
    </inkml:brush>
  </inkml:definitions>
  <inkml:trace contextRef="#ctx0" brushRef="#br0">9499 164 24575,'-21'1'0,"2"2"0,0 0 0,-22 6 0,-39 6 0,-542-4 0,407-13 0,153 2 0,-472 15 0,-314 10 0,554-5 0,59-2 0,-401-15 0,327-5 0,-469-39 0,116 1 0,483 41 0,-79-3 0,201-5 0,0-2 0,-82-26 0,-25-4 0,-59 4 0,-34-5 0,164 24 0,-154-4 0,-97 22 0,141 1 0,-842-3 0,1001 3 0,0 2 0,0 2 0,2 2 0,-2 2 0,2 2 0,0 1 0,1 3 0,-40 22 0,38-14 0,2 3 0,0 1 0,2 2 0,1 2 0,-46 51 0,69-65 0,-1 0 0,-18 31 0,-2 2 0,31-42 0,-1 1 0,0 0 0,1 0 0,0 0 0,1 1 0,1 0 0,0 0 0,0 0 0,1 0 0,-1 21 0,2 7 0,1-1 0,5 41 0,-3-65 0,1-1 0,1 0 0,-1 0 0,1 0 0,2-1 0,0 1 0,0-1 0,1-1 0,0 1 0,1-1 0,1-1 0,-1 1 0,1-1 0,21 18 0,4-1 0,0-1 0,1-1 0,64 33 0,-42-30 0,2-2 0,1-3 0,99 26 0,192 23 0,-259-56 0,46 9 0,1-6 0,220 3 0,678 0 0,-858-15 0,740-2 0,-515-8 0,4140 2 0,-4469-5 0,-2-3 0,1-3 0,90-27 0,-60 13 0,78-21 0,-2-9 0,181-83 0,-307 116 0,-3-3 0,65-42 0,-101 58 0,-1 0 0,-1-2 0,0 1 0,0-2 0,-1 0 0,-1 0 0,0-1 0,-1-1 0,0 0 0,0 0 0,-1-1 0,11-27 0,-18 35 0,1-1 0,-1 1 0,0-1 0,-1 1 0,0-1 0,0 0 0,-1 0 0,0 1 0,0-1 0,0 0 0,-1 0 0,0 1 0,-1-1 0,0 0 0,0 1 0,-1 0 0,1-1 0,-2 1 0,1 0 0,-8-11 0,-1 1 0,-2 1 0,0 0 0,-2 1 0,1 1 0,-1 0 0,-21-14 0,-343-213 0,265 172 0,73 43-119,-10-6-297,0 2 1,-81-33 0,97 51-6411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29:31.737"/>
    </inkml:context>
    <inkml:brush xml:id="br0">
      <inkml:brushProperty name="width" value="0.05" units="cm"/>
      <inkml:brushProperty name="height" value="0.05" units="cm"/>
      <inkml:brushProperty name="color" value="#008C3A"/>
    </inkml:brush>
  </inkml:definitions>
  <inkml:trace contextRef="#ctx0" brushRef="#br0">1 1 24575,'0'0'-8191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29:32.655"/>
    </inkml:context>
    <inkml:brush xml:id="br0">
      <inkml:brushProperty name="width" value="0.05" units="cm"/>
      <inkml:brushProperty name="height" value="0.05" units="cm"/>
      <inkml:brushProperty name="color" value="#008C3A"/>
    </inkml:brush>
  </inkml:definitions>
  <inkml:trace contextRef="#ctx0" brushRef="#br0">0 1 24575,'0'0'-8191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29:33.857"/>
    </inkml:context>
    <inkml:brush xml:id="br0">
      <inkml:brushProperty name="width" value="0.05" units="cm"/>
      <inkml:brushProperty name="height" value="0.05" units="cm"/>
      <inkml:brushProperty name="color" value="#008C3A"/>
    </inkml:brush>
  </inkml:definitions>
  <inkml:trace contextRef="#ctx0" brushRef="#br0">0 0 24575,'0'0'-8191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07T16:24:44.338"/>
    </inkml:context>
    <inkml:brush xml:id="br0">
      <inkml:brushProperty name="width" value="0.05" units="cm"/>
      <inkml:brushProperty name="height" value="0.05" units="cm"/>
      <inkml:brushProperty name="color" value="#E71224"/>
    </inkml:brush>
  </inkml:definitions>
  <inkml:trace contextRef="#ctx0" brushRef="#br0">0 0 24575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41:48.087"/>
    </inkml:context>
    <inkml:brush xml:id="br0">
      <inkml:brushProperty name="width" value="0.05" units="cm"/>
      <inkml:brushProperty name="height" value="0.05" units="cm"/>
      <inkml:brushProperty name="color" value="#008C3A"/>
    </inkml:brush>
  </inkml:definitions>
  <inkml:trace contextRef="#ctx0" brushRef="#br0">1 1 24575</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07T16:24:49.609"/>
    </inkml:context>
    <inkml:brush xml:id="br0">
      <inkml:brushProperty name="width" value="0.05" units="cm"/>
      <inkml:brushProperty name="height" value="0.05" units="cm"/>
      <inkml:brushProperty name="color" value="#E71224"/>
    </inkml:brush>
  </inkml:definitions>
  <inkml:trace contextRef="#ctx0" brushRef="#br0">7883 737 24575,'-43'-1'0,"1"-2"0,0-2 0,0-2 0,1-2 0,0-1 0,-44-17 0,-92-24 0,12 6 0,62 14 0,-1 5 0,-2 4 0,-186-13 0,197 28 0,-346-17 0,-32 26 0,-229-3 0,297-30 0,-34-1 0,-43 55 0,2 34 0,469-55 0,-361 73 0,174-30 0,31-4 0,-77 13 0,177-43 0,-375 46 0,-1 6 0,333-45 0,-127 30 0,157-26 0,-23 5 0,2 4 0,-127 58 0,207-78 0,1 2 0,0 0 0,1 1 0,0 1 0,2 1 0,0 0 0,0 1 0,2 1 0,0 1 0,1 0 0,1 1 0,1 0 0,0 1 0,2 0 0,0 1 0,-11 39 0,20-54 0,-1-1 0,0 0 0,1 1 0,0-1 0,1 1 0,0 0 0,0-1 0,0 1 0,1-1 0,-1 1 0,4 9 0,-1-8 0,0 1 0,1-1 0,0 0 0,1-1 0,-1 1 0,2-1 0,-1 0 0,10 10 0,1-2 0,0 0 0,1 0 0,0-2 0,1 0 0,24 12 0,5 0 0,1-3 0,1-2 0,65 18 0,332 57-900,152-27-2703,981-25-987,12-97 3250,-805 21 1359,996-2-1597,-524 114 1202,-7 80-245,-451-52 448,535 9 808,52 7 844,-16 131 3003,-1314-241-4374,275 63 457,5-25 3023,-271-45-2736,235 12 601,-243-16-1453,-20-1 0,38-3 0,-66 1 0,-1 0 0,1 0 0,-1-1 0,0-1 0,1 0 0,-1 0 0,0-1 0,-1 0 0,11-5 0,-1-6 0,0-1 0,-1 0 0,-1-1 0,28-37 0,-32 35 0,-1 1 0,-1-2 0,0 1 0,-1-1 0,-2-1 0,0 1 0,-1-1 0,-1-1 0,0 1 0,-2-1 0,0-22 0,-1-15 0,-3-1 0,-16-106 0,-9 16-322,-7 1-1,-64-181 1,-140-273-646,217 557 968,-207-440 0,222 476 161,-1 1 1,0 0-1,0 0 0,-1 0 0,0 1 1,0 0-1,-1 0 0,0 1 0,-11-8 1,-24-21 170,28 22-334,-1 1 0,0 0 0,-1 2 0,-21-12 0,-18-2 7,0 3 1,-1 2-1,-1 2 0,-91-14 0,-245-10-325,-564 44-1495,4 84-282,401-4 1489,199-27 785,-183-4 3761,312-34-3947,-639 5 655,718-23-584,-152 23-62,241-16 0,-15 6 0,1 3 0,-124 43 0,-2 1 0,-160 16 0,167-38 0,109-19 0,-1-4 0,-124 5 0,163-16 0,1 3 0,0 1 0,-61 19 0,68-17 0,-268 84 0,136-40 0,-70 1 0,95-25 0,100-21 0,-62 4 0,69-10 0,0 2 0,-67 16 0,33 1-1365,41-14-5461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07T16:24:50.495"/>
    </inkml:context>
    <inkml:brush xml:id="br0">
      <inkml:brushProperty name="width" value="0.05" units="cm"/>
      <inkml:brushProperty name="height" value="0.05" units="cm"/>
      <inkml:brushProperty name="color" value="#E71224"/>
    </inkml:brush>
  </inkml:definitions>
  <inkml:trace contextRef="#ctx0" brushRef="#br0">0 0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41:49.644"/>
    </inkml:context>
    <inkml:brush xml:id="br0">
      <inkml:brushProperty name="width" value="0.05" units="cm"/>
      <inkml:brushProperty name="height" value="0.05" units="cm"/>
      <inkml:brushProperty name="color" value="#008C3A"/>
    </inkml:brush>
  </inkml:definitions>
  <inkml:trace contextRef="#ctx0" brushRef="#br0">0 1 24575,'0'0'-8191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41:48.857"/>
    </inkml:context>
    <inkml:brush xml:id="br0">
      <inkml:brushProperty name="width" value="0.05" units="cm"/>
      <inkml:brushProperty name="height" value="0.05" units="cm"/>
      <inkml:brushProperty name="color" value="#008C3A"/>
    </inkml:brush>
  </inkml:definitions>
  <inkml:trace contextRef="#ctx0" brushRef="#br0">0 0 24575,'0'0'-8191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41:50.362"/>
    </inkml:context>
    <inkml:brush xml:id="br0">
      <inkml:brushProperty name="width" value="0.05" units="cm"/>
      <inkml:brushProperty name="height" value="0.05" units="cm"/>
      <inkml:brushProperty name="color" value="#008C3A"/>
    </inkml:brush>
  </inkml:definitions>
  <inkml:trace contextRef="#ctx0" brushRef="#br0">0 0 24575,'0'0'-8191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43:15.742"/>
    </inkml:context>
    <inkml:brush xml:id="br0">
      <inkml:brushProperty name="width" value="0.05" units="cm"/>
      <inkml:brushProperty name="height" value="0.05" units="cm"/>
      <inkml:brushProperty name="color" value="#008C3A"/>
    </inkml:brush>
  </inkml:definitions>
  <inkml:trace contextRef="#ctx0" brushRef="#br0">13422 162 24575,'-1033'31'-20,"761"-20"-100,-1219 85-578,1443-93 697,-1060 18 537,356-17-233,-1434 28-303,-921-32 0,2704 22 0,176-5 0,-983 103 0,863-89 0,188-21 0,-306 60 0,30 37 0,422-104 0,1 1 0,-1 0 0,1 1 0,0 0 0,0 1 0,1 0 0,0 1 0,0 0 0,-17 15 0,23-17 0,1-1 0,0 1 0,0 0 0,1 1 0,0-1 0,0 0 0,0 1 0,0 0 0,1 0 0,0 0 0,0 0 0,0 0 0,1 0 0,0 0 0,1 1 0,-1-1 0,1 0 0,0 1 0,0-1 0,1 0 0,0 1 0,2 5 0,1 5 0,1-1 0,1 0 0,0 0 0,2 0 0,0-1 0,18 28 0,73 83 0,-80-105 0,69 80 0,5-4 0,5-4 0,3-5 0,4-4 0,3-5 0,168 93 0,6-27-714,6-12 1,476 149-1,639 95-984,-620-204 712,999 89 1,190-159 210,3-101-703,208 5 557,-1503 13 921,1091 6 0,-808-78-69,-740 25 139,-2-9 0,272-82 0,-392 87 223,-1-5 1,-2-5-1,146-82 0,-190 90 178,-1-2 0,-2-3-1,-1-2 1,-2-2 0,-2-2 0,-2-2-1,45-61 1,-45 43-6,-2-2 0,-3-2 0,-3-2 0,40-109 0,-44 83 61,-3-1 1,29-199-1,-51 250-526,-3 0 0,-2-1 0,-5-67 0,0 89 0,-1 0 0,-1 0 0,-2 1 0,0-1 0,-1 1 0,-2 1 0,0-1 0,-14-21 0,-7-2 0,-2 1 0,-1 2 0,-3 2 0,-1 1 0,-2 2 0,-53-40 0,-16-3 0,-163-92 0,182 121 0,-2 5 0,-2 3 0,-1 5 0,-3 4 0,-162-38 0,-336-11-177,-7 44-203,298 23 186,-560-51 31,-495-24 164,908 92 669,224 3-427,210-2-516,1 1 0,-1 1 0,1 1 0,-28 7 0,18-2-6553</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41:48.087"/>
    </inkml:context>
    <inkml:brush xml:id="br0">
      <inkml:brushProperty name="width" value="0.05" units="cm"/>
      <inkml:brushProperty name="height" value="0.05" units="cm"/>
      <inkml:brushProperty name="color" value="#008C3A"/>
    </inkml:brush>
  </inkml:definitions>
  <inkml:trace contextRef="#ctx0" brushRef="#br0">1 1 24575</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41:49.644"/>
    </inkml:context>
    <inkml:brush xml:id="br0">
      <inkml:brushProperty name="width" value="0.05" units="cm"/>
      <inkml:brushProperty name="height" value="0.05" units="cm"/>
      <inkml:brushProperty name="color" value="#008C3A"/>
    </inkml:brush>
  </inkml:definitions>
  <inkml:trace contextRef="#ctx0" brushRef="#br0">0 1 24575,'0'0'-8191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3T21:41:48.857"/>
    </inkml:context>
    <inkml:brush xml:id="br0">
      <inkml:brushProperty name="width" value="0.05" units="cm"/>
      <inkml:brushProperty name="height" value="0.05" units="cm"/>
      <inkml:brushProperty name="color" value="#008C3A"/>
    </inkml:brush>
  </inkml:definitions>
  <inkml:trace contextRef="#ctx0" brushRef="#br0">0 0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764B59-0FE3-4BC1-84EB-1CCDE16B9072}" type="datetimeFigureOut">
              <a:rPr lang="en-US" smtClean="0"/>
              <a:t>8/20/2024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C0B745-DA75-4FB1-B2CC-C840AC8A5A07}" type="slidenum">
              <a:rPr lang="en-US" smtClean="0"/>
              <a:t>‹#›</a:t>
            </a:fld>
            <a:endParaRPr lang="en-US"/>
          </a:p>
        </p:txBody>
      </p:sp>
    </p:spTree>
    <p:extLst>
      <p:ext uri="{BB962C8B-B14F-4D97-AF65-F5344CB8AC3E}">
        <p14:creationId xmlns:p14="http://schemas.microsoft.com/office/powerpoint/2010/main" val="799775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part of our session will focus on 21 CFR 312 where you will find the FDA regulations regarding the Investigational New Drug Application (IND).</a:t>
            </a:r>
          </a:p>
        </p:txBody>
      </p:sp>
      <p:sp>
        <p:nvSpPr>
          <p:cNvPr id="4" name="Slide Number Placeholder 3"/>
          <p:cNvSpPr>
            <a:spLocks noGrp="1"/>
          </p:cNvSpPr>
          <p:nvPr>
            <p:ph type="sldNum" sz="quarter" idx="5"/>
          </p:nvPr>
        </p:nvSpPr>
        <p:spPr/>
        <p:txBody>
          <a:bodyPr/>
          <a:lstStyle/>
          <a:p>
            <a:fld id="{26C0B745-DA75-4FB1-B2CC-C840AC8A5A07}" type="slidenum">
              <a:rPr lang="en-US" smtClean="0"/>
              <a:t>2</a:t>
            </a:fld>
            <a:endParaRPr lang="en-US"/>
          </a:p>
        </p:txBody>
      </p:sp>
    </p:spTree>
    <p:extLst>
      <p:ext uri="{BB962C8B-B14F-4D97-AF65-F5344CB8AC3E}">
        <p14:creationId xmlns:p14="http://schemas.microsoft.com/office/powerpoint/2010/main" val="38579971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a:t>
            </a:r>
          </a:p>
          <a:p>
            <a:endParaRPr lang="en-US" dirty="0"/>
          </a:p>
          <a:p>
            <a:r>
              <a:rPr lang="en-US" dirty="0"/>
              <a:t>This will probably be a test question, too. </a:t>
            </a:r>
          </a:p>
        </p:txBody>
      </p:sp>
      <p:sp>
        <p:nvSpPr>
          <p:cNvPr id="4" name="Slide Number Placeholder 3"/>
          <p:cNvSpPr>
            <a:spLocks noGrp="1"/>
          </p:cNvSpPr>
          <p:nvPr>
            <p:ph type="sldNum" sz="quarter" idx="5"/>
          </p:nvPr>
        </p:nvSpPr>
        <p:spPr/>
        <p:txBody>
          <a:bodyPr/>
          <a:lstStyle/>
          <a:p>
            <a:fld id="{26C0B745-DA75-4FB1-B2CC-C840AC8A5A07}" type="slidenum">
              <a:rPr lang="en-US" smtClean="0"/>
              <a:t>11</a:t>
            </a:fld>
            <a:endParaRPr lang="en-US"/>
          </a:p>
        </p:txBody>
      </p:sp>
    </p:spTree>
    <p:extLst>
      <p:ext uri="{BB962C8B-B14F-4D97-AF65-F5344CB8AC3E}">
        <p14:creationId xmlns:p14="http://schemas.microsoft.com/office/powerpoint/2010/main" val="1606925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a clinical hold---Read the slide.  Basically, it means your study can not proceed until further notice from the FDA. </a:t>
            </a:r>
          </a:p>
        </p:txBody>
      </p:sp>
      <p:sp>
        <p:nvSpPr>
          <p:cNvPr id="4" name="Slide Number Placeholder 3"/>
          <p:cNvSpPr>
            <a:spLocks noGrp="1"/>
          </p:cNvSpPr>
          <p:nvPr>
            <p:ph type="sldNum" sz="quarter" idx="5"/>
          </p:nvPr>
        </p:nvSpPr>
        <p:spPr/>
        <p:txBody>
          <a:bodyPr/>
          <a:lstStyle/>
          <a:p>
            <a:fld id="{26C0B745-DA75-4FB1-B2CC-C840AC8A5A07}" type="slidenum">
              <a:rPr lang="en-US" smtClean="0"/>
              <a:t>12</a:t>
            </a:fld>
            <a:endParaRPr lang="en-US"/>
          </a:p>
        </p:txBody>
      </p:sp>
    </p:spTree>
    <p:extLst>
      <p:ext uri="{BB962C8B-B14F-4D97-AF65-F5344CB8AC3E}">
        <p14:creationId xmlns:p14="http://schemas.microsoft.com/office/powerpoint/2010/main" val="3171897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33333"/>
                </a:solidFill>
                <a:effectLst/>
                <a:latin typeface="Georgia" panose="02040502050405020303" pitchFamily="18" charset="0"/>
              </a:rPr>
              <a:t>There are certain situations when a investigational drug may be used to treat a patient and the patient is not a subject enrolled in a clinical investigation. The treatment IND [21 CFR 312.34 and 312.35] is a mechanism for providing eligible subjects with investigational drugs for the treatment of serious and life-threatening illnesses for which there are no satisfactory alternative treatments. A treatment IND may be granted after sufficient data have been collected to show that the drug "may be effective" and does not have unreasonable risks. Because data related to safety and side effects are collected, treatment INDs also serve to expand the body of knowledge about the drug. I want to give you an example of this situation.  Let’s say that the dermatologist that we discussed previously has an 11 year-old  with severe psoriasis and the disease has not been responsive to any other medication.  A drug is under investigation with adults. The treating physician may submit a single treatment IND to the FDA / sponsor and request use of that drug for that patient or maybe, even a group of patients. </a:t>
            </a:r>
          </a:p>
          <a:p>
            <a:r>
              <a:rPr lang="en-US" b="0" i="0" dirty="0">
                <a:solidFill>
                  <a:srgbClr val="333333"/>
                </a:solidFill>
                <a:effectLst/>
                <a:latin typeface="Georgia" panose="02040502050405020303" pitchFamily="18" charset="0"/>
              </a:rPr>
              <a:t>Another treatment use of a investigational drug is considered to be the Parallel track-----read the slide.</a:t>
            </a:r>
          </a:p>
          <a:p>
            <a:endParaRPr lang="en-US" b="0" i="0" dirty="0">
              <a:solidFill>
                <a:srgbClr val="333333"/>
              </a:solidFill>
              <a:effectLst/>
              <a:latin typeface="Georgia" panose="02040502050405020303" pitchFamily="18" charset="0"/>
            </a:endParaRPr>
          </a:p>
          <a:p>
            <a:r>
              <a:rPr lang="en-US" b="0" i="0" dirty="0">
                <a:solidFill>
                  <a:srgbClr val="333333"/>
                </a:solidFill>
                <a:effectLst/>
                <a:latin typeface="Georgia" panose="02040502050405020303" pitchFamily="18" charset="0"/>
              </a:rPr>
              <a:t>The need for an investigational drug may arise in an emergency situation that does not allow time for submission of an IND in the usual manner. In such cases, FDA may authorize shipment of the drug for a specified use [21 CFR 312.36]. Such authorization is usually conditioned upon the sponsor filing an appropriate application as soon as practicable. Prospective IRB review is required unless the conditions for exemption are met [21 CFR 56.104(c) and 56.102(d)]. Informed consent is required unless the conditions for exception are met [21 CFR 50.23].</a:t>
            </a:r>
          </a:p>
          <a:p>
            <a:r>
              <a:rPr lang="en-US" b="0" i="0" dirty="0">
                <a:solidFill>
                  <a:srgbClr val="333333"/>
                </a:solidFill>
                <a:effectLst/>
                <a:latin typeface="Georgia" panose="02040502050405020303" pitchFamily="18" charset="0"/>
              </a:rPr>
              <a:t>An example of an Emergency Use IND:  Let’s say that an infectious disease physician has run out of antibiotic options for a patient with sepsis.  There is currently an investigational drug that is in clinical trials but not FDA approved.  That physician may request an emergency use IND for use of that investigational drug in that patient. The IRB will usually want a follow-up report of the condition of the patients and whether or not the use of the investigational drug was effective. </a:t>
            </a:r>
            <a:endParaRPr lang="en-US" dirty="0"/>
          </a:p>
        </p:txBody>
      </p:sp>
      <p:sp>
        <p:nvSpPr>
          <p:cNvPr id="4" name="Slide Number Placeholder 3"/>
          <p:cNvSpPr>
            <a:spLocks noGrp="1"/>
          </p:cNvSpPr>
          <p:nvPr>
            <p:ph type="sldNum" sz="quarter" idx="5"/>
          </p:nvPr>
        </p:nvSpPr>
        <p:spPr/>
        <p:txBody>
          <a:bodyPr/>
          <a:lstStyle/>
          <a:p>
            <a:fld id="{26C0B745-DA75-4FB1-B2CC-C840AC8A5A07}" type="slidenum">
              <a:rPr lang="en-US" smtClean="0"/>
              <a:t>13</a:t>
            </a:fld>
            <a:endParaRPr lang="en-US"/>
          </a:p>
        </p:txBody>
      </p:sp>
    </p:spTree>
    <p:extLst>
      <p:ext uri="{BB962C8B-B14F-4D97-AF65-F5344CB8AC3E}">
        <p14:creationId xmlns:p14="http://schemas.microsoft.com/office/powerpoint/2010/main" val="3954985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along with a Form 1571 covered in 21 CFR 312, this form is addressed, also. Form 1572 is the Statement of Investigator.   It has two purposes:  (1) to provide the sponsor with information about the investigator’s qualifications and the clinical site that will enable the sponsor to establish and document that the investigator is qualified and the site is an appropriate location at which to conduct the clinical investigation.  And (2) to inform the investigator of his/her obligations and obtain the investigator’s commitment to follow FDA regulations</a:t>
            </a:r>
          </a:p>
        </p:txBody>
      </p:sp>
      <p:sp>
        <p:nvSpPr>
          <p:cNvPr id="4" name="Slide Number Placeholder 3"/>
          <p:cNvSpPr>
            <a:spLocks noGrp="1"/>
          </p:cNvSpPr>
          <p:nvPr>
            <p:ph type="sldNum" sz="quarter" idx="5"/>
          </p:nvPr>
        </p:nvSpPr>
        <p:spPr/>
        <p:txBody>
          <a:bodyPr/>
          <a:lstStyle/>
          <a:p>
            <a:fld id="{26C0B745-DA75-4FB1-B2CC-C840AC8A5A07}" type="slidenum">
              <a:rPr lang="en-US" smtClean="0"/>
              <a:t>14</a:t>
            </a:fld>
            <a:endParaRPr lang="en-US"/>
          </a:p>
        </p:txBody>
      </p:sp>
    </p:spTree>
    <p:extLst>
      <p:ext uri="{BB962C8B-B14F-4D97-AF65-F5344CB8AC3E}">
        <p14:creationId xmlns:p14="http://schemas.microsoft.com/office/powerpoint/2010/main" val="1678471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a:t>
            </a:r>
          </a:p>
        </p:txBody>
      </p:sp>
      <p:sp>
        <p:nvSpPr>
          <p:cNvPr id="4" name="Slide Number Placeholder 3"/>
          <p:cNvSpPr>
            <a:spLocks noGrp="1"/>
          </p:cNvSpPr>
          <p:nvPr>
            <p:ph type="sldNum" sz="quarter" idx="5"/>
          </p:nvPr>
        </p:nvSpPr>
        <p:spPr/>
        <p:txBody>
          <a:bodyPr/>
          <a:lstStyle/>
          <a:p>
            <a:fld id="{26C0B745-DA75-4FB1-B2CC-C840AC8A5A07}" type="slidenum">
              <a:rPr lang="en-US" smtClean="0"/>
              <a:t>15</a:t>
            </a:fld>
            <a:endParaRPr lang="en-US"/>
          </a:p>
        </p:txBody>
      </p:sp>
    </p:spTree>
    <p:extLst>
      <p:ext uri="{BB962C8B-B14F-4D97-AF65-F5344CB8AC3E}">
        <p14:creationId xmlns:p14="http://schemas.microsoft.com/office/powerpoint/2010/main" val="37188841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kind of drug regulation is orphan drug status. These regulations provide procedures to encourage and facilitate the development of drugs for rare diseases or conditions (200,000 or less persons in the US). </a:t>
            </a:r>
          </a:p>
        </p:txBody>
      </p:sp>
      <p:sp>
        <p:nvSpPr>
          <p:cNvPr id="4" name="Slide Number Placeholder 3"/>
          <p:cNvSpPr>
            <a:spLocks noGrp="1"/>
          </p:cNvSpPr>
          <p:nvPr>
            <p:ph type="sldNum" sz="quarter" idx="5"/>
          </p:nvPr>
        </p:nvSpPr>
        <p:spPr/>
        <p:txBody>
          <a:bodyPr/>
          <a:lstStyle/>
          <a:p>
            <a:fld id="{26C0B745-DA75-4FB1-B2CC-C840AC8A5A07}" type="slidenum">
              <a:rPr lang="en-US" smtClean="0"/>
              <a:t>16</a:t>
            </a:fld>
            <a:endParaRPr lang="en-US"/>
          </a:p>
        </p:txBody>
      </p:sp>
    </p:spTree>
    <p:extLst>
      <p:ext uri="{BB962C8B-B14F-4D97-AF65-F5344CB8AC3E}">
        <p14:creationId xmlns:p14="http://schemas.microsoft.com/office/powerpoint/2010/main" val="564091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have to answer “Yes” to the following questions for an exemption from submitting an IND. Read the slide</a:t>
            </a:r>
          </a:p>
        </p:txBody>
      </p:sp>
      <p:sp>
        <p:nvSpPr>
          <p:cNvPr id="4" name="Slide Number Placeholder 3"/>
          <p:cNvSpPr>
            <a:spLocks noGrp="1"/>
          </p:cNvSpPr>
          <p:nvPr>
            <p:ph type="sldNum" sz="quarter" idx="5"/>
          </p:nvPr>
        </p:nvSpPr>
        <p:spPr/>
        <p:txBody>
          <a:bodyPr/>
          <a:lstStyle/>
          <a:p>
            <a:fld id="{26C0B745-DA75-4FB1-B2CC-C840AC8A5A07}" type="slidenum">
              <a:rPr lang="en-US" smtClean="0"/>
              <a:t>25</a:t>
            </a:fld>
            <a:endParaRPr lang="en-US"/>
          </a:p>
        </p:txBody>
      </p:sp>
    </p:spTree>
    <p:extLst>
      <p:ext uri="{BB962C8B-B14F-4D97-AF65-F5344CB8AC3E}">
        <p14:creationId xmlns:p14="http://schemas.microsoft.com/office/powerpoint/2010/main" val="27838358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  </a:t>
            </a:r>
          </a:p>
        </p:txBody>
      </p:sp>
      <p:sp>
        <p:nvSpPr>
          <p:cNvPr id="4" name="Slide Number Placeholder 3"/>
          <p:cNvSpPr>
            <a:spLocks noGrp="1"/>
          </p:cNvSpPr>
          <p:nvPr>
            <p:ph type="sldNum" sz="quarter" idx="5"/>
          </p:nvPr>
        </p:nvSpPr>
        <p:spPr/>
        <p:txBody>
          <a:bodyPr/>
          <a:lstStyle/>
          <a:p>
            <a:fld id="{26C0B745-DA75-4FB1-B2CC-C840AC8A5A07}" type="slidenum">
              <a:rPr lang="en-US" smtClean="0"/>
              <a:t>26</a:t>
            </a:fld>
            <a:endParaRPr lang="en-US"/>
          </a:p>
        </p:txBody>
      </p:sp>
    </p:spTree>
    <p:extLst>
      <p:ext uri="{BB962C8B-B14F-4D97-AF65-F5344CB8AC3E}">
        <p14:creationId xmlns:p14="http://schemas.microsoft.com/office/powerpoint/2010/main" val="9062008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go back to our question.   The answer is true.  The investigation would be conducted in a new population so it would require and IND. </a:t>
            </a:r>
          </a:p>
        </p:txBody>
      </p:sp>
      <p:sp>
        <p:nvSpPr>
          <p:cNvPr id="4" name="Slide Number Placeholder 3"/>
          <p:cNvSpPr>
            <a:spLocks noGrp="1"/>
          </p:cNvSpPr>
          <p:nvPr>
            <p:ph type="sldNum" sz="quarter" idx="5"/>
          </p:nvPr>
        </p:nvSpPr>
        <p:spPr/>
        <p:txBody>
          <a:bodyPr/>
          <a:lstStyle/>
          <a:p>
            <a:fld id="{26C0B745-DA75-4FB1-B2CC-C840AC8A5A07}" type="slidenum">
              <a:rPr lang="en-US" smtClean="0"/>
              <a:t>27</a:t>
            </a:fld>
            <a:endParaRPr lang="en-US"/>
          </a:p>
        </p:txBody>
      </p:sp>
    </p:spTree>
    <p:extLst>
      <p:ext uri="{BB962C8B-B14F-4D97-AF65-F5344CB8AC3E}">
        <p14:creationId xmlns:p14="http://schemas.microsoft.com/office/powerpoint/2010/main" val="36609731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going to move forward and talk about Investigational Device Exemptions (IDE) which are in the FDA regulations under 21 CFR 812.  To me, even after 8 years working in the IRB, I believe these are the most difficult regulations to understand. I think it is because there are many parts to device regulations.  I have tried to make this presentation as easy to understand as possible. </a:t>
            </a:r>
          </a:p>
        </p:txBody>
      </p:sp>
      <p:sp>
        <p:nvSpPr>
          <p:cNvPr id="4" name="Slide Number Placeholder 3"/>
          <p:cNvSpPr>
            <a:spLocks noGrp="1"/>
          </p:cNvSpPr>
          <p:nvPr>
            <p:ph type="sldNum" sz="quarter" idx="5"/>
          </p:nvPr>
        </p:nvSpPr>
        <p:spPr/>
        <p:txBody>
          <a:bodyPr/>
          <a:lstStyle/>
          <a:p>
            <a:fld id="{26C0B745-DA75-4FB1-B2CC-C840AC8A5A07}" type="slidenum">
              <a:rPr lang="en-US" smtClean="0"/>
              <a:t>30</a:t>
            </a:fld>
            <a:endParaRPr lang="en-US"/>
          </a:p>
        </p:txBody>
      </p:sp>
    </p:spTree>
    <p:extLst>
      <p:ext uri="{BB962C8B-B14F-4D97-AF65-F5344CB8AC3E}">
        <p14:creationId xmlns:p14="http://schemas.microsoft.com/office/powerpoint/2010/main" val="3364126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an overview of 21 CFR 312.</a:t>
            </a:r>
          </a:p>
        </p:txBody>
      </p:sp>
      <p:sp>
        <p:nvSpPr>
          <p:cNvPr id="4" name="Slide Number Placeholder 3"/>
          <p:cNvSpPr>
            <a:spLocks noGrp="1"/>
          </p:cNvSpPr>
          <p:nvPr>
            <p:ph type="sldNum" sz="quarter" idx="5"/>
          </p:nvPr>
        </p:nvSpPr>
        <p:spPr/>
        <p:txBody>
          <a:bodyPr/>
          <a:lstStyle/>
          <a:p>
            <a:fld id="{26C0B745-DA75-4FB1-B2CC-C840AC8A5A07}" type="slidenum">
              <a:rPr lang="en-US" smtClean="0"/>
              <a:t>3</a:t>
            </a:fld>
            <a:endParaRPr lang="en-US"/>
          </a:p>
        </p:txBody>
      </p:sp>
    </p:spTree>
    <p:extLst>
      <p:ext uri="{BB962C8B-B14F-4D97-AF65-F5344CB8AC3E}">
        <p14:creationId xmlns:p14="http://schemas.microsoft.com/office/powerpoint/2010/main" val="4419848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FDA regulations devices are divided into 3 classes. Read the slide.</a:t>
            </a:r>
          </a:p>
        </p:txBody>
      </p:sp>
      <p:sp>
        <p:nvSpPr>
          <p:cNvPr id="4" name="Slide Number Placeholder 3"/>
          <p:cNvSpPr>
            <a:spLocks noGrp="1"/>
          </p:cNvSpPr>
          <p:nvPr>
            <p:ph type="sldNum" sz="quarter" idx="5"/>
          </p:nvPr>
        </p:nvSpPr>
        <p:spPr/>
        <p:txBody>
          <a:bodyPr/>
          <a:lstStyle/>
          <a:p>
            <a:fld id="{26C0B745-DA75-4FB1-B2CC-C840AC8A5A07}" type="slidenum">
              <a:rPr lang="en-US" smtClean="0"/>
              <a:t>31</a:t>
            </a:fld>
            <a:endParaRPr lang="en-US"/>
          </a:p>
        </p:txBody>
      </p:sp>
    </p:spTree>
    <p:extLst>
      <p:ext uri="{BB962C8B-B14F-4D97-AF65-F5344CB8AC3E}">
        <p14:creationId xmlns:p14="http://schemas.microsoft.com/office/powerpoint/2010/main" val="3143844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a:t>
            </a:r>
          </a:p>
        </p:txBody>
      </p:sp>
      <p:sp>
        <p:nvSpPr>
          <p:cNvPr id="4" name="Slide Number Placeholder 3"/>
          <p:cNvSpPr>
            <a:spLocks noGrp="1"/>
          </p:cNvSpPr>
          <p:nvPr>
            <p:ph type="sldNum" sz="quarter" idx="5"/>
          </p:nvPr>
        </p:nvSpPr>
        <p:spPr/>
        <p:txBody>
          <a:bodyPr/>
          <a:lstStyle/>
          <a:p>
            <a:fld id="{26C0B745-DA75-4FB1-B2CC-C840AC8A5A07}" type="slidenum">
              <a:rPr lang="en-US" smtClean="0"/>
              <a:t>32</a:t>
            </a:fld>
            <a:endParaRPr lang="en-US"/>
          </a:p>
        </p:txBody>
      </p:sp>
    </p:spTree>
    <p:extLst>
      <p:ext uri="{BB962C8B-B14F-4D97-AF65-F5344CB8AC3E}">
        <p14:creationId xmlns:p14="http://schemas.microsoft.com/office/powerpoint/2010/main" val="10861726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devices are categorized according to their manufacturing controls and whether exemptions to these controls are allowed or not.  So you see that the controls are less flexible with the higher risk Class III category. </a:t>
            </a:r>
          </a:p>
        </p:txBody>
      </p:sp>
      <p:sp>
        <p:nvSpPr>
          <p:cNvPr id="4" name="Slide Number Placeholder 3"/>
          <p:cNvSpPr>
            <a:spLocks noGrp="1"/>
          </p:cNvSpPr>
          <p:nvPr>
            <p:ph type="sldNum" sz="quarter" idx="5"/>
          </p:nvPr>
        </p:nvSpPr>
        <p:spPr/>
        <p:txBody>
          <a:bodyPr/>
          <a:lstStyle/>
          <a:p>
            <a:fld id="{26C0B745-DA75-4FB1-B2CC-C840AC8A5A07}" type="slidenum">
              <a:rPr lang="en-US" smtClean="0"/>
              <a:t>33</a:t>
            </a:fld>
            <a:endParaRPr lang="en-US"/>
          </a:p>
        </p:txBody>
      </p:sp>
    </p:spTree>
    <p:extLst>
      <p:ext uri="{BB962C8B-B14F-4D97-AF65-F5344CB8AC3E}">
        <p14:creationId xmlns:p14="http://schemas.microsoft.com/office/powerpoint/2010/main" val="25495563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   </a:t>
            </a:r>
          </a:p>
        </p:txBody>
      </p:sp>
      <p:sp>
        <p:nvSpPr>
          <p:cNvPr id="4" name="Slide Number Placeholder 3"/>
          <p:cNvSpPr>
            <a:spLocks noGrp="1"/>
          </p:cNvSpPr>
          <p:nvPr>
            <p:ph type="sldNum" sz="quarter" idx="5"/>
          </p:nvPr>
        </p:nvSpPr>
        <p:spPr/>
        <p:txBody>
          <a:bodyPr/>
          <a:lstStyle/>
          <a:p>
            <a:fld id="{26C0B745-DA75-4FB1-B2CC-C840AC8A5A07}" type="slidenum">
              <a:rPr lang="en-US" smtClean="0"/>
              <a:t>34</a:t>
            </a:fld>
            <a:endParaRPr lang="en-US"/>
          </a:p>
        </p:txBody>
      </p:sp>
    </p:spTree>
    <p:extLst>
      <p:ext uri="{BB962C8B-B14F-4D97-AF65-F5344CB8AC3E}">
        <p14:creationId xmlns:p14="http://schemas.microsoft.com/office/powerpoint/2010/main" val="39048114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a:t>
            </a:r>
          </a:p>
        </p:txBody>
      </p:sp>
      <p:sp>
        <p:nvSpPr>
          <p:cNvPr id="4" name="Slide Number Placeholder 3"/>
          <p:cNvSpPr>
            <a:spLocks noGrp="1"/>
          </p:cNvSpPr>
          <p:nvPr>
            <p:ph type="sldNum" sz="quarter" idx="5"/>
          </p:nvPr>
        </p:nvSpPr>
        <p:spPr/>
        <p:txBody>
          <a:bodyPr/>
          <a:lstStyle/>
          <a:p>
            <a:fld id="{26C0B745-DA75-4FB1-B2CC-C840AC8A5A07}" type="slidenum">
              <a:rPr lang="en-US" smtClean="0"/>
              <a:t>36</a:t>
            </a:fld>
            <a:endParaRPr lang="en-US"/>
          </a:p>
        </p:txBody>
      </p:sp>
    </p:spTree>
    <p:extLst>
      <p:ext uri="{BB962C8B-B14F-4D97-AF65-F5344CB8AC3E}">
        <p14:creationId xmlns:p14="http://schemas.microsoft.com/office/powerpoint/2010/main" val="13719845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see that Class 1 devices make up the majority of devices on the market.  It is kind of interesting that a bandage is considered a device but it is.  .  You can also see the </a:t>
            </a:r>
            <a:r>
              <a:rPr lang="en-US" dirty="0" err="1"/>
              <a:t>the</a:t>
            </a:r>
            <a:r>
              <a:rPr lang="en-US" dirty="0"/>
              <a:t> potential risk level for Class 1 devices are low and Class III devices have a potential for an adverse outcome. </a:t>
            </a:r>
          </a:p>
        </p:txBody>
      </p:sp>
      <p:sp>
        <p:nvSpPr>
          <p:cNvPr id="4" name="Slide Number Placeholder 3"/>
          <p:cNvSpPr>
            <a:spLocks noGrp="1"/>
          </p:cNvSpPr>
          <p:nvPr>
            <p:ph type="sldNum" sz="quarter" idx="5"/>
          </p:nvPr>
        </p:nvSpPr>
        <p:spPr/>
        <p:txBody>
          <a:bodyPr/>
          <a:lstStyle/>
          <a:p>
            <a:fld id="{26C0B745-DA75-4FB1-B2CC-C840AC8A5A07}" type="slidenum">
              <a:rPr lang="en-US" smtClean="0"/>
              <a:t>37</a:t>
            </a:fld>
            <a:endParaRPr lang="en-US"/>
          </a:p>
        </p:txBody>
      </p:sp>
    </p:spTree>
    <p:extLst>
      <p:ext uri="{BB962C8B-B14F-4D97-AF65-F5344CB8AC3E}">
        <p14:creationId xmlns:p14="http://schemas.microsoft.com/office/powerpoint/2010/main" val="38644423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an overview of 21 CFR 812.  So these regulations are structured similarly to the regulations in 312. </a:t>
            </a:r>
          </a:p>
        </p:txBody>
      </p:sp>
      <p:sp>
        <p:nvSpPr>
          <p:cNvPr id="4" name="Slide Number Placeholder 3"/>
          <p:cNvSpPr>
            <a:spLocks noGrp="1"/>
          </p:cNvSpPr>
          <p:nvPr>
            <p:ph type="sldNum" sz="quarter" idx="5"/>
          </p:nvPr>
        </p:nvSpPr>
        <p:spPr/>
        <p:txBody>
          <a:bodyPr/>
          <a:lstStyle/>
          <a:p>
            <a:fld id="{26C0B745-DA75-4FB1-B2CC-C840AC8A5A07}" type="slidenum">
              <a:rPr lang="en-US" smtClean="0"/>
              <a:t>38</a:t>
            </a:fld>
            <a:endParaRPr lang="en-US"/>
          </a:p>
        </p:txBody>
      </p:sp>
    </p:spTree>
    <p:extLst>
      <p:ext uri="{BB962C8B-B14F-4D97-AF65-F5344CB8AC3E}">
        <p14:creationId xmlns:p14="http://schemas.microsoft.com/office/powerpoint/2010/main" val="15631623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Derita, will you please go over these definitions?</a:t>
            </a:r>
          </a:p>
          <a:p>
            <a:endParaRPr lang="en-US" dirty="0"/>
          </a:p>
          <a:p>
            <a:endParaRPr lang="en-US" dirty="0"/>
          </a:p>
          <a:p>
            <a:r>
              <a:rPr lang="en-US" dirty="0"/>
              <a:t>Investigational Device Exemption-----this is the parallel to an Investigational New Drug Application.  Exemption in this term does not refer being exempt from the FDA regulations.  It means “exempt” from marketing guidelines across state lines.  That is a bit confusing but remember that.   On the next slide we will go deeper into the Premarket notification process. </a:t>
            </a:r>
          </a:p>
        </p:txBody>
      </p:sp>
      <p:sp>
        <p:nvSpPr>
          <p:cNvPr id="4" name="Slide Number Placeholder 3"/>
          <p:cNvSpPr>
            <a:spLocks noGrp="1"/>
          </p:cNvSpPr>
          <p:nvPr>
            <p:ph type="sldNum" sz="quarter" idx="5"/>
          </p:nvPr>
        </p:nvSpPr>
        <p:spPr/>
        <p:txBody>
          <a:bodyPr/>
          <a:lstStyle/>
          <a:p>
            <a:fld id="{26C0B745-DA75-4FB1-B2CC-C840AC8A5A07}" type="slidenum">
              <a:rPr lang="en-US" smtClean="0"/>
              <a:t>39</a:t>
            </a:fld>
            <a:endParaRPr lang="en-US"/>
          </a:p>
        </p:txBody>
      </p:sp>
    </p:spTree>
    <p:extLst>
      <p:ext uri="{BB962C8B-B14F-4D97-AF65-F5344CB8AC3E}">
        <p14:creationId xmlns:p14="http://schemas.microsoft.com/office/powerpoint/2010/main" val="24888012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  </a:t>
            </a:r>
          </a:p>
          <a:p>
            <a:endParaRPr lang="en-US" dirty="0"/>
          </a:p>
          <a:p>
            <a:r>
              <a:rPr lang="en-US" dirty="0"/>
              <a:t>What this means is that if a device manufacturer has made a modification to a previously approved similar (predicate device), the manufacturer only needs to submit a 510(k) application.  For example, a </a:t>
            </a:r>
            <a:r>
              <a:rPr lang="en-US" dirty="0" err="1"/>
              <a:t>bandaid</a:t>
            </a:r>
            <a:r>
              <a:rPr lang="en-US" dirty="0"/>
              <a:t> has been approved by the FDA.  The manufacturer changes the shape of the </a:t>
            </a:r>
            <a:r>
              <a:rPr lang="en-US" dirty="0" err="1"/>
              <a:t>bandaid</a:t>
            </a:r>
            <a:r>
              <a:rPr lang="en-US" dirty="0"/>
              <a:t>.  A substantial change has not been made to the predicate device.  However, if the </a:t>
            </a:r>
            <a:r>
              <a:rPr lang="en-US" dirty="0" err="1"/>
              <a:t>bandaid</a:t>
            </a:r>
            <a:r>
              <a:rPr lang="en-US" dirty="0"/>
              <a:t> now includes a antimicrobial, the Premarket Approval process (IDE) may need to be completed. </a:t>
            </a:r>
          </a:p>
          <a:p>
            <a:endParaRPr lang="en-US" dirty="0"/>
          </a:p>
          <a:p>
            <a:r>
              <a:rPr lang="en-US" dirty="0"/>
              <a:t>Premarket Notification means---OK FDA, We sending you notification that we are going to market a device that has a predicate (similar previously approved version).</a:t>
            </a:r>
          </a:p>
          <a:p>
            <a:r>
              <a:rPr lang="en-US" dirty="0"/>
              <a:t>Premarket Approval means----OK FDA, we need to go through the process of submitting an IDE. </a:t>
            </a:r>
          </a:p>
          <a:p>
            <a:endParaRPr lang="en-US" dirty="0"/>
          </a:p>
          <a:p>
            <a:r>
              <a:rPr lang="en-US" dirty="0"/>
              <a:t>In the previous slide we looked at the definition for a Premarket notification.  What this means is that if a device manufacturer has made a modification to a previously approved similar (predicate device),  the manufacturer only need to submit a 510 (k) application. </a:t>
            </a:r>
          </a:p>
        </p:txBody>
      </p:sp>
      <p:sp>
        <p:nvSpPr>
          <p:cNvPr id="4" name="Slide Number Placeholder 3"/>
          <p:cNvSpPr>
            <a:spLocks noGrp="1"/>
          </p:cNvSpPr>
          <p:nvPr>
            <p:ph type="sldNum" sz="quarter" idx="5"/>
          </p:nvPr>
        </p:nvSpPr>
        <p:spPr/>
        <p:txBody>
          <a:bodyPr/>
          <a:lstStyle/>
          <a:p>
            <a:fld id="{26C0B745-DA75-4FB1-B2CC-C840AC8A5A07}" type="slidenum">
              <a:rPr lang="en-US" smtClean="0"/>
              <a:t>40</a:t>
            </a:fld>
            <a:endParaRPr lang="en-US"/>
          </a:p>
        </p:txBody>
      </p:sp>
    </p:spTree>
    <p:extLst>
      <p:ext uri="{BB962C8B-B14F-4D97-AF65-F5344CB8AC3E}">
        <p14:creationId xmlns:p14="http://schemas.microsoft.com/office/powerpoint/2010/main" val="13801116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this diagram which demonstrates the route to approval of a device.  You can see that Class I, II and II devices have general controls, Class II and Class II have Special Controls and Class III which are the devices with the highest risk of outcomes need clinical data and a Premarket Approval before they can be marketed for use.  A class 1 and Class II device may be able to receive a 510(k) (I don’t know what that stands for)  if the device has a substantially equivalent previous or predicate device.  If there is no substantial or previous device then there is a need to collect clinical data through a Premarket approval process (a clinical trial). </a:t>
            </a:r>
          </a:p>
        </p:txBody>
      </p:sp>
      <p:sp>
        <p:nvSpPr>
          <p:cNvPr id="4" name="Slide Number Placeholder 3"/>
          <p:cNvSpPr>
            <a:spLocks noGrp="1"/>
          </p:cNvSpPr>
          <p:nvPr>
            <p:ph type="sldNum" sz="quarter" idx="5"/>
          </p:nvPr>
        </p:nvSpPr>
        <p:spPr/>
        <p:txBody>
          <a:bodyPr/>
          <a:lstStyle/>
          <a:p>
            <a:fld id="{26C0B745-DA75-4FB1-B2CC-C840AC8A5A07}" type="slidenum">
              <a:rPr lang="en-US" smtClean="0"/>
              <a:t>41</a:t>
            </a:fld>
            <a:endParaRPr lang="en-US"/>
          </a:p>
        </p:txBody>
      </p:sp>
    </p:spTree>
    <p:extLst>
      <p:ext uri="{BB962C8B-B14F-4D97-AF65-F5344CB8AC3E}">
        <p14:creationId xmlns:p14="http://schemas.microsoft.com/office/powerpoint/2010/main" val="1268935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you to totally understand these regulation we have to cover definitions because you need to know these terms for your exam.  Derita, will you read these definitions.   </a:t>
            </a:r>
          </a:p>
          <a:p>
            <a:endParaRPr lang="en-US" dirty="0"/>
          </a:p>
          <a:p>
            <a:r>
              <a:rPr lang="en-US" dirty="0"/>
              <a:t>Clinical investigation in 21 CFR 312 is used interchangeably with the term “research”. </a:t>
            </a:r>
          </a:p>
        </p:txBody>
      </p:sp>
      <p:sp>
        <p:nvSpPr>
          <p:cNvPr id="4" name="Slide Number Placeholder 3"/>
          <p:cNvSpPr>
            <a:spLocks noGrp="1"/>
          </p:cNvSpPr>
          <p:nvPr>
            <p:ph type="sldNum" sz="quarter" idx="5"/>
          </p:nvPr>
        </p:nvSpPr>
        <p:spPr/>
        <p:txBody>
          <a:bodyPr/>
          <a:lstStyle/>
          <a:p>
            <a:fld id="{26C0B745-DA75-4FB1-B2CC-C840AC8A5A07}" type="slidenum">
              <a:rPr lang="en-US" smtClean="0"/>
              <a:t>4</a:t>
            </a:fld>
            <a:endParaRPr lang="en-US"/>
          </a:p>
        </p:txBody>
      </p:sp>
    </p:spTree>
    <p:extLst>
      <p:ext uri="{BB962C8B-B14F-4D97-AF65-F5344CB8AC3E}">
        <p14:creationId xmlns:p14="http://schemas.microsoft.com/office/powerpoint/2010/main" val="2185624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definitions but they are important to understand.  Devices in addition to Classes 1 – III are further categorized into Significant  risk of non-significant risk. Read the slide</a:t>
            </a:r>
          </a:p>
        </p:txBody>
      </p:sp>
      <p:sp>
        <p:nvSpPr>
          <p:cNvPr id="4" name="Slide Number Placeholder 3"/>
          <p:cNvSpPr>
            <a:spLocks noGrp="1"/>
          </p:cNvSpPr>
          <p:nvPr>
            <p:ph type="sldNum" sz="quarter" idx="5"/>
          </p:nvPr>
        </p:nvSpPr>
        <p:spPr/>
        <p:txBody>
          <a:bodyPr/>
          <a:lstStyle/>
          <a:p>
            <a:fld id="{26C0B745-DA75-4FB1-B2CC-C840AC8A5A07}" type="slidenum">
              <a:rPr lang="en-US" smtClean="0"/>
              <a:t>42</a:t>
            </a:fld>
            <a:endParaRPr lang="en-US"/>
          </a:p>
        </p:txBody>
      </p:sp>
    </p:spTree>
    <p:extLst>
      <p:ext uri="{BB962C8B-B14F-4D97-AF65-F5344CB8AC3E}">
        <p14:creationId xmlns:p14="http://schemas.microsoft.com/office/powerpoint/2010/main" val="40688599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 The Classes of devices (I through III) differ from significant and non-significant risk device definitions. </a:t>
            </a:r>
          </a:p>
        </p:txBody>
      </p:sp>
      <p:sp>
        <p:nvSpPr>
          <p:cNvPr id="4" name="Slide Number Placeholder 3"/>
          <p:cNvSpPr>
            <a:spLocks noGrp="1"/>
          </p:cNvSpPr>
          <p:nvPr>
            <p:ph type="sldNum" sz="quarter" idx="5"/>
          </p:nvPr>
        </p:nvSpPr>
        <p:spPr/>
        <p:txBody>
          <a:bodyPr/>
          <a:lstStyle/>
          <a:p>
            <a:fld id="{26C0B745-DA75-4FB1-B2CC-C840AC8A5A07}" type="slidenum">
              <a:rPr lang="en-US" smtClean="0"/>
              <a:t>43</a:t>
            </a:fld>
            <a:endParaRPr lang="en-US"/>
          </a:p>
        </p:txBody>
      </p:sp>
    </p:spTree>
    <p:extLst>
      <p:ext uri="{BB962C8B-B14F-4D97-AF65-F5344CB8AC3E}">
        <p14:creationId xmlns:p14="http://schemas.microsoft.com/office/powerpoint/2010/main" val="11290600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let’s say that it is determined that a device has to go through Premarketing approval which means going through the IDE (potential Clinical Trial) process.   Sponsors are responsible for making the initial risk determination of SR or NSR. Read the rest of the slide. </a:t>
            </a:r>
          </a:p>
        </p:txBody>
      </p:sp>
      <p:sp>
        <p:nvSpPr>
          <p:cNvPr id="4" name="Slide Number Placeholder 3"/>
          <p:cNvSpPr>
            <a:spLocks noGrp="1"/>
          </p:cNvSpPr>
          <p:nvPr>
            <p:ph type="sldNum" sz="quarter" idx="5"/>
          </p:nvPr>
        </p:nvSpPr>
        <p:spPr/>
        <p:txBody>
          <a:bodyPr/>
          <a:lstStyle/>
          <a:p>
            <a:fld id="{26C0B745-DA75-4FB1-B2CC-C840AC8A5A07}" type="slidenum">
              <a:rPr lang="en-US" smtClean="0"/>
              <a:t>44</a:t>
            </a:fld>
            <a:endParaRPr lang="en-US"/>
          </a:p>
        </p:txBody>
      </p:sp>
    </p:spTree>
    <p:extLst>
      <p:ext uri="{BB962C8B-B14F-4D97-AF65-F5344CB8AC3E}">
        <p14:creationId xmlns:p14="http://schemas.microsoft.com/office/powerpoint/2010/main" val="7727449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why is the distinction of significant or non-significant determination important.   Read the slide. </a:t>
            </a:r>
          </a:p>
        </p:txBody>
      </p:sp>
      <p:sp>
        <p:nvSpPr>
          <p:cNvPr id="4" name="Slide Number Placeholder 3"/>
          <p:cNvSpPr>
            <a:spLocks noGrp="1"/>
          </p:cNvSpPr>
          <p:nvPr>
            <p:ph type="sldNum" sz="quarter" idx="5"/>
          </p:nvPr>
        </p:nvSpPr>
        <p:spPr/>
        <p:txBody>
          <a:bodyPr/>
          <a:lstStyle/>
          <a:p>
            <a:fld id="{26C0B745-DA75-4FB1-B2CC-C840AC8A5A07}" type="slidenum">
              <a:rPr lang="en-US" smtClean="0"/>
              <a:t>45</a:t>
            </a:fld>
            <a:endParaRPr lang="en-US"/>
          </a:p>
        </p:txBody>
      </p:sp>
    </p:spTree>
    <p:extLst>
      <p:ext uri="{BB962C8B-B14F-4D97-AF65-F5344CB8AC3E}">
        <p14:creationId xmlns:p14="http://schemas.microsoft.com/office/powerpoint/2010/main" val="10963253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 </a:t>
            </a:r>
          </a:p>
        </p:txBody>
      </p:sp>
      <p:sp>
        <p:nvSpPr>
          <p:cNvPr id="4" name="Slide Number Placeholder 3"/>
          <p:cNvSpPr>
            <a:spLocks noGrp="1"/>
          </p:cNvSpPr>
          <p:nvPr>
            <p:ph type="sldNum" sz="quarter" idx="5"/>
          </p:nvPr>
        </p:nvSpPr>
        <p:spPr/>
        <p:txBody>
          <a:bodyPr/>
          <a:lstStyle/>
          <a:p>
            <a:fld id="{26C0B745-DA75-4FB1-B2CC-C840AC8A5A07}" type="slidenum">
              <a:rPr lang="en-US" smtClean="0"/>
              <a:t>46</a:t>
            </a:fld>
            <a:endParaRPr lang="en-US"/>
          </a:p>
        </p:txBody>
      </p:sp>
    </p:spTree>
    <p:extLst>
      <p:ext uri="{BB962C8B-B14F-4D97-AF65-F5344CB8AC3E}">
        <p14:creationId xmlns:p14="http://schemas.microsoft.com/office/powerpoint/2010/main" val="8149666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go back and look at this diagram again.  A class I may or may not go through the 510(k) process where there is a substantially equivalent previous device.  So Class II devices are most likely to undergo a 510 K approval process in order to market. Class II devices almost always go through the </a:t>
            </a:r>
            <a:r>
              <a:rPr lang="en-US" dirty="0" err="1"/>
              <a:t>PreMarket</a:t>
            </a:r>
            <a:r>
              <a:rPr lang="en-US" dirty="0"/>
              <a:t> approval Process (IDE process).</a:t>
            </a:r>
          </a:p>
        </p:txBody>
      </p:sp>
      <p:sp>
        <p:nvSpPr>
          <p:cNvPr id="4" name="Slide Number Placeholder 3"/>
          <p:cNvSpPr>
            <a:spLocks noGrp="1"/>
          </p:cNvSpPr>
          <p:nvPr>
            <p:ph type="sldNum" sz="quarter" idx="5"/>
          </p:nvPr>
        </p:nvSpPr>
        <p:spPr/>
        <p:txBody>
          <a:bodyPr/>
          <a:lstStyle/>
          <a:p>
            <a:fld id="{26C0B745-DA75-4FB1-B2CC-C840AC8A5A07}" type="slidenum">
              <a:rPr lang="en-US" smtClean="0"/>
              <a:t>47</a:t>
            </a:fld>
            <a:endParaRPr lang="en-US"/>
          </a:p>
        </p:txBody>
      </p:sp>
    </p:spTree>
    <p:extLst>
      <p:ext uri="{BB962C8B-B14F-4D97-AF65-F5344CB8AC3E}">
        <p14:creationId xmlns:p14="http://schemas.microsoft.com/office/powerpoint/2010/main" val="32525031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 </a:t>
            </a:r>
          </a:p>
        </p:txBody>
      </p:sp>
      <p:sp>
        <p:nvSpPr>
          <p:cNvPr id="4" name="Slide Number Placeholder 3"/>
          <p:cNvSpPr>
            <a:spLocks noGrp="1"/>
          </p:cNvSpPr>
          <p:nvPr>
            <p:ph type="sldNum" sz="quarter" idx="5"/>
          </p:nvPr>
        </p:nvSpPr>
        <p:spPr/>
        <p:txBody>
          <a:bodyPr/>
          <a:lstStyle/>
          <a:p>
            <a:fld id="{26C0B745-DA75-4FB1-B2CC-C840AC8A5A07}" type="slidenum">
              <a:rPr lang="en-US" smtClean="0"/>
              <a:t>48</a:t>
            </a:fld>
            <a:endParaRPr lang="en-US"/>
          </a:p>
        </p:txBody>
      </p:sp>
    </p:spTree>
    <p:extLst>
      <p:ext uri="{BB962C8B-B14F-4D97-AF65-F5344CB8AC3E}">
        <p14:creationId xmlns:p14="http://schemas.microsoft.com/office/powerpoint/2010/main" val="33312311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 a review. …. Read the slide. </a:t>
            </a:r>
          </a:p>
        </p:txBody>
      </p:sp>
      <p:sp>
        <p:nvSpPr>
          <p:cNvPr id="4" name="Slide Number Placeholder 3"/>
          <p:cNvSpPr>
            <a:spLocks noGrp="1"/>
          </p:cNvSpPr>
          <p:nvPr>
            <p:ph type="sldNum" sz="quarter" idx="5"/>
          </p:nvPr>
        </p:nvSpPr>
        <p:spPr/>
        <p:txBody>
          <a:bodyPr/>
          <a:lstStyle/>
          <a:p>
            <a:fld id="{26C0B745-DA75-4FB1-B2CC-C840AC8A5A07}" type="slidenum">
              <a:rPr lang="en-US" smtClean="0"/>
              <a:t>49</a:t>
            </a:fld>
            <a:endParaRPr lang="en-US"/>
          </a:p>
        </p:txBody>
      </p:sp>
    </p:spTree>
    <p:extLst>
      <p:ext uri="{BB962C8B-B14F-4D97-AF65-F5344CB8AC3E}">
        <p14:creationId xmlns:p14="http://schemas.microsoft.com/office/powerpoint/2010/main" val="30158853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major parts of 21 CFR 814 are the Premarket Approval (PMA) and the Humanitarian Use Device regulations. First, we will discuss the PMA.  Let’s take a look. </a:t>
            </a:r>
          </a:p>
        </p:txBody>
      </p:sp>
      <p:sp>
        <p:nvSpPr>
          <p:cNvPr id="4" name="Slide Number Placeholder 3"/>
          <p:cNvSpPr>
            <a:spLocks noGrp="1"/>
          </p:cNvSpPr>
          <p:nvPr>
            <p:ph type="sldNum" sz="quarter" idx="5"/>
          </p:nvPr>
        </p:nvSpPr>
        <p:spPr/>
        <p:txBody>
          <a:bodyPr/>
          <a:lstStyle/>
          <a:p>
            <a:fld id="{26C0B745-DA75-4FB1-B2CC-C840AC8A5A07}" type="slidenum">
              <a:rPr lang="en-US" smtClean="0"/>
              <a:t>50</a:t>
            </a:fld>
            <a:endParaRPr lang="en-US"/>
          </a:p>
        </p:txBody>
      </p:sp>
    </p:spTree>
    <p:extLst>
      <p:ext uri="{BB962C8B-B14F-4D97-AF65-F5344CB8AC3E}">
        <p14:creationId xmlns:p14="http://schemas.microsoft.com/office/powerpoint/2010/main" val="161487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type of device submission we are going to discuss is the Humanitarian Use Device regulations at 21 CFR 814</a:t>
            </a:r>
          </a:p>
        </p:txBody>
      </p:sp>
      <p:sp>
        <p:nvSpPr>
          <p:cNvPr id="4" name="Slide Number Placeholder 3"/>
          <p:cNvSpPr>
            <a:spLocks noGrp="1"/>
          </p:cNvSpPr>
          <p:nvPr>
            <p:ph type="sldNum" sz="quarter" idx="5"/>
          </p:nvPr>
        </p:nvSpPr>
        <p:spPr/>
        <p:txBody>
          <a:bodyPr/>
          <a:lstStyle/>
          <a:p>
            <a:fld id="{26C0B745-DA75-4FB1-B2CC-C840AC8A5A07}" type="slidenum">
              <a:rPr lang="en-US" smtClean="0"/>
              <a:t>51</a:t>
            </a:fld>
            <a:endParaRPr lang="en-US"/>
          </a:p>
        </p:txBody>
      </p:sp>
    </p:spTree>
    <p:extLst>
      <p:ext uri="{BB962C8B-B14F-4D97-AF65-F5344CB8AC3E}">
        <p14:creationId xmlns:p14="http://schemas.microsoft.com/office/powerpoint/2010/main" val="2809694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read the definition.  </a:t>
            </a:r>
          </a:p>
          <a:p>
            <a:endParaRPr lang="en-US" dirty="0"/>
          </a:p>
          <a:p>
            <a:r>
              <a:rPr lang="en-US" dirty="0"/>
              <a:t>So in this definition, </a:t>
            </a:r>
            <a:r>
              <a:rPr lang="en-US" dirty="0" err="1"/>
              <a:t>subinvestigator</a:t>
            </a:r>
            <a:r>
              <a:rPr lang="en-US" dirty="0"/>
              <a:t> can mean another clinician on the study, a study coordinator, or a clinical research associate. </a:t>
            </a:r>
          </a:p>
        </p:txBody>
      </p:sp>
      <p:sp>
        <p:nvSpPr>
          <p:cNvPr id="4" name="Slide Number Placeholder 3"/>
          <p:cNvSpPr>
            <a:spLocks noGrp="1"/>
          </p:cNvSpPr>
          <p:nvPr>
            <p:ph type="sldNum" sz="quarter" idx="5"/>
          </p:nvPr>
        </p:nvSpPr>
        <p:spPr/>
        <p:txBody>
          <a:bodyPr/>
          <a:lstStyle/>
          <a:p>
            <a:fld id="{26C0B745-DA75-4FB1-B2CC-C840AC8A5A07}" type="slidenum">
              <a:rPr lang="en-US" smtClean="0"/>
              <a:t>5</a:t>
            </a:fld>
            <a:endParaRPr lang="en-US"/>
          </a:p>
        </p:txBody>
      </p:sp>
    </p:spTree>
    <p:extLst>
      <p:ext uri="{BB962C8B-B14F-4D97-AF65-F5344CB8AC3E}">
        <p14:creationId xmlns:p14="http://schemas.microsoft.com/office/powerpoint/2010/main" val="107460927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  An HUD is the parallel to the Orphan Drug Status under the 21 CFR 312 Drug regulations.  Both provide new drugs / devices for persons with rare diseases or conditions. </a:t>
            </a:r>
          </a:p>
        </p:txBody>
      </p:sp>
      <p:sp>
        <p:nvSpPr>
          <p:cNvPr id="4" name="Slide Number Placeholder 3"/>
          <p:cNvSpPr>
            <a:spLocks noGrp="1"/>
          </p:cNvSpPr>
          <p:nvPr>
            <p:ph type="sldNum" sz="quarter" idx="5"/>
          </p:nvPr>
        </p:nvSpPr>
        <p:spPr/>
        <p:txBody>
          <a:bodyPr/>
          <a:lstStyle/>
          <a:p>
            <a:fld id="{26C0B745-DA75-4FB1-B2CC-C840AC8A5A07}" type="slidenum">
              <a:rPr lang="en-US" smtClean="0"/>
              <a:t>52</a:t>
            </a:fld>
            <a:endParaRPr lang="en-US"/>
          </a:p>
        </p:txBody>
      </p:sp>
    </p:spTree>
    <p:extLst>
      <p:ext uri="{BB962C8B-B14F-4D97-AF65-F5344CB8AC3E}">
        <p14:creationId xmlns:p14="http://schemas.microsoft.com/office/powerpoint/2010/main" val="220619584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 Read the </a:t>
            </a:r>
          </a:p>
          <a:p>
            <a:endParaRPr lang="en-US" dirty="0"/>
          </a:p>
          <a:p>
            <a:r>
              <a:rPr lang="en-US" dirty="0"/>
              <a:t>Remember IDE is an Investigational Device Exemption and an HDE is a Humanitarian Device Exemption</a:t>
            </a:r>
            <a:r>
              <a:rPr lang="en-US"/>
              <a:t>.  </a:t>
            </a:r>
            <a:endParaRPr lang="en-US" dirty="0"/>
          </a:p>
        </p:txBody>
      </p:sp>
      <p:sp>
        <p:nvSpPr>
          <p:cNvPr id="4" name="Slide Number Placeholder 3"/>
          <p:cNvSpPr>
            <a:spLocks noGrp="1"/>
          </p:cNvSpPr>
          <p:nvPr>
            <p:ph type="sldNum" sz="quarter" idx="5"/>
          </p:nvPr>
        </p:nvSpPr>
        <p:spPr/>
        <p:txBody>
          <a:bodyPr/>
          <a:lstStyle/>
          <a:p>
            <a:fld id="{26C0B745-DA75-4FB1-B2CC-C840AC8A5A07}" type="slidenum">
              <a:rPr lang="en-US" smtClean="0"/>
              <a:t>53</a:t>
            </a:fld>
            <a:endParaRPr lang="en-US"/>
          </a:p>
        </p:txBody>
      </p:sp>
    </p:spTree>
    <p:extLst>
      <p:ext uri="{BB962C8B-B14F-4D97-AF65-F5344CB8AC3E}">
        <p14:creationId xmlns:p14="http://schemas.microsoft.com/office/powerpoint/2010/main" val="78461403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didn’t talk about combination products so here some information describing a combination product.  Read the slide</a:t>
            </a:r>
          </a:p>
        </p:txBody>
      </p:sp>
      <p:sp>
        <p:nvSpPr>
          <p:cNvPr id="4" name="Slide Number Placeholder 3"/>
          <p:cNvSpPr>
            <a:spLocks noGrp="1"/>
          </p:cNvSpPr>
          <p:nvPr>
            <p:ph type="sldNum" sz="quarter" idx="5"/>
          </p:nvPr>
        </p:nvSpPr>
        <p:spPr/>
        <p:txBody>
          <a:bodyPr/>
          <a:lstStyle/>
          <a:p>
            <a:fld id="{26C0B745-DA75-4FB1-B2CC-C840AC8A5A07}" type="slidenum">
              <a:rPr lang="en-US" smtClean="0"/>
              <a:t>59</a:t>
            </a:fld>
            <a:endParaRPr lang="en-US"/>
          </a:p>
        </p:txBody>
      </p:sp>
    </p:spTree>
    <p:extLst>
      <p:ext uri="{BB962C8B-B14F-4D97-AF65-F5344CB8AC3E}">
        <p14:creationId xmlns:p14="http://schemas.microsoft.com/office/powerpoint/2010/main" val="4152939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Derita, will you please read these definitions.</a:t>
            </a:r>
          </a:p>
        </p:txBody>
      </p:sp>
      <p:sp>
        <p:nvSpPr>
          <p:cNvPr id="4" name="Slide Number Placeholder 3"/>
          <p:cNvSpPr>
            <a:spLocks noGrp="1"/>
          </p:cNvSpPr>
          <p:nvPr>
            <p:ph type="sldNum" sz="quarter" idx="5"/>
          </p:nvPr>
        </p:nvSpPr>
        <p:spPr/>
        <p:txBody>
          <a:bodyPr/>
          <a:lstStyle/>
          <a:p>
            <a:fld id="{26C0B745-DA75-4FB1-B2CC-C840AC8A5A07}" type="slidenum">
              <a:rPr lang="en-US" smtClean="0"/>
              <a:t>6</a:t>
            </a:fld>
            <a:endParaRPr lang="en-US"/>
          </a:p>
        </p:txBody>
      </p:sp>
    </p:spTree>
    <p:extLst>
      <p:ext uri="{BB962C8B-B14F-4D97-AF65-F5344CB8AC3E}">
        <p14:creationId xmlns:p14="http://schemas.microsoft.com/office/powerpoint/2010/main" val="2626400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to read. </a:t>
            </a:r>
          </a:p>
          <a:p>
            <a:endParaRPr lang="en-US" dirty="0"/>
          </a:p>
          <a:p>
            <a:r>
              <a:rPr lang="en-US" dirty="0"/>
              <a:t>So in a sponsor—investigator trial—the investigator is responsible for all aspects of the study.  An example of a sponsor-investigator trial would be like this one.  A physician works closely with the pharmacy in developing a dermatological cream that may have benefit to psoriasis patients. The compounds have been tested in animals and have been proven to be safe.  She would like to conduct a Phase I trial to determine safety in healthy volunteers.  This clinician would need to file an investigational new drug application with the FDA. </a:t>
            </a:r>
          </a:p>
          <a:p>
            <a:endParaRPr lang="en-US" dirty="0"/>
          </a:p>
          <a:p>
            <a:r>
              <a:rPr lang="en-US" dirty="0"/>
              <a:t>Another example would be like the following:  A pulmonologist would like to study an inhaler that has been approved for use in adults.  There are no clinical trials to study this inhaler in teens ages 13 to 18.  He will need to submit an IND. </a:t>
            </a:r>
          </a:p>
        </p:txBody>
      </p:sp>
      <p:sp>
        <p:nvSpPr>
          <p:cNvPr id="4" name="Slide Number Placeholder 3"/>
          <p:cNvSpPr>
            <a:spLocks noGrp="1"/>
          </p:cNvSpPr>
          <p:nvPr>
            <p:ph type="sldNum" sz="quarter" idx="5"/>
          </p:nvPr>
        </p:nvSpPr>
        <p:spPr/>
        <p:txBody>
          <a:bodyPr/>
          <a:lstStyle/>
          <a:p>
            <a:fld id="{26C0B745-DA75-4FB1-B2CC-C840AC8A5A07}" type="slidenum">
              <a:rPr lang="en-US" smtClean="0"/>
              <a:t>7</a:t>
            </a:fld>
            <a:endParaRPr lang="en-US"/>
          </a:p>
        </p:txBody>
      </p:sp>
    </p:spTree>
    <p:extLst>
      <p:ext uri="{BB962C8B-B14F-4D97-AF65-F5344CB8AC3E}">
        <p14:creationId xmlns:p14="http://schemas.microsoft.com/office/powerpoint/2010/main" val="2140505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want us to stop at this point and review what the definitions are for human subjects----what we have learned thus far and how they differ with the definition in 21 CFR 312.   Derita, would you like to read these definitions. </a:t>
            </a:r>
          </a:p>
        </p:txBody>
      </p:sp>
      <p:sp>
        <p:nvSpPr>
          <p:cNvPr id="4" name="Slide Number Placeholder 3"/>
          <p:cNvSpPr>
            <a:spLocks noGrp="1"/>
          </p:cNvSpPr>
          <p:nvPr>
            <p:ph type="sldNum" sz="quarter" idx="5"/>
          </p:nvPr>
        </p:nvSpPr>
        <p:spPr/>
        <p:txBody>
          <a:bodyPr/>
          <a:lstStyle/>
          <a:p>
            <a:fld id="{26C0B745-DA75-4FB1-B2CC-C840AC8A5A07}" type="slidenum">
              <a:rPr lang="en-US" smtClean="0"/>
              <a:t>8</a:t>
            </a:fld>
            <a:endParaRPr lang="en-US"/>
          </a:p>
        </p:txBody>
      </p:sp>
    </p:spTree>
    <p:extLst>
      <p:ext uri="{BB962C8B-B14F-4D97-AF65-F5344CB8AC3E}">
        <p14:creationId xmlns:p14="http://schemas.microsoft.com/office/powerpoint/2010/main" val="1958841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ighlight>
                  <a:srgbClr val="FFFF00"/>
                </a:highlight>
              </a:rPr>
              <a:t>One of the major parts of 21 CFR 312 is the description of FDA Form 1571 Investigational New Drug Application.  So let’s take a look at what that form involves. </a:t>
            </a:r>
          </a:p>
        </p:txBody>
      </p:sp>
      <p:sp>
        <p:nvSpPr>
          <p:cNvPr id="4" name="Slide Number Placeholder 3"/>
          <p:cNvSpPr>
            <a:spLocks noGrp="1"/>
          </p:cNvSpPr>
          <p:nvPr>
            <p:ph type="sldNum" sz="quarter" idx="5"/>
          </p:nvPr>
        </p:nvSpPr>
        <p:spPr/>
        <p:txBody>
          <a:bodyPr/>
          <a:lstStyle/>
          <a:p>
            <a:fld id="{26C0B745-DA75-4FB1-B2CC-C840AC8A5A07}" type="slidenum">
              <a:rPr lang="en-US" smtClean="0"/>
              <a:t>9</a:t>
            </a:fld>
            <a:endParaRPr lang="en-US"/>
          </a:p>
        </p:txBody>
      </p:sp>
    </p:spTree>
    <p:extLst>
      <p:ext uri="{BB962C8B-B14F-4D97-AF65-F5344CB8AC3E}">
        <p14:creationId xmlns:p14="http://schemas.microsoft.com/office/powerpoint/2010/main" val="1293522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will most likely be a test question on your exam.  So know these timeframes.  Read the slide.</a:t>
            </a:r>
          </a:p>
        </p:txBody>
      </p:sp>
      <p:sp>
        <p:nvSpPr>
          <p:cNvPr id="4" name="Slide Number Placeholder 3"/>
          <p:cNvSpPr>
            <a:spLocks noGrp="1"/>
          </p:cNvSpPr>
          <p:nvPr>
            <p:ph type="sldNum" sz="quarter" idx="5"/>
          </p:nvPr>
        </p:nvSpPr>
        <p:spPr/>
        <p:txBody>
          <a:bodyPr/>
          <a:lstStyle/>
          <a:p>
            <a:fld id="{26C0B745-DA75-4FB1-B2CC-C840AC8A5A07}" type="slidenum">
              <a:rPr lang="en-US" smtClean="0"/>
              <a:t>10</a:t>
            </a:fld>
            <a:endParaRPr lang="en-US"/>
          </a:p>
        </p:txBody>
      </p:sp>
    </p:spTree>
    <p:extLst>
      <p:ext uri="{BB962C8B-B14F-4D97-AF65-F5344CB8AC3E}">
        <p14:creationId xmlns:p14="http://schemas.microsoft.com/office/powerpoint/2010/main" val="73423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8A97DCC-CA98-4C4D-BCBA-5837E933ABA7}"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1074762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A97DCC-CA98-4C4D-BCBA-5837E933ABA7}"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2810307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A97DCC-CA98-4C4D-BCBA-5837E933ABA7}"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9971A-DA87-4E54-9C73-A0E3941C3B9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29486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A97DCC-CA98-4C4D-BCBA-5837E933ABA7}"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824633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A97DCC-CA98-4C4D-BCBA-5837E933ABA7}"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9971A-DA87-4E54-9C73-A0E3941C3B9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45523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A97DCC-CA98-4C4D-BCBA-5837E933ABA7}"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37271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A97DCC-CA98-4C4D-BCBA-5837E933ABA7}"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992114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A97DCC-CA98-4C4D-BCBA-5837E933ABA7}"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2905871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2057400"/>
            <a:ext cx="10519719" cy="2743200"/>
          </a:xfrm>
          <a:prstGeom prst="rect">
            <a:avLst/>
          </a:prstGeom>
        </p:spPr>
        <p:txBody>
          <a:bodyPr anchor="ctr">
            <a:normAutofit/>
          </a:bodyPr>
          <a:lstStyle>
            <a:lvl1pPr algn="ctr">
              <a:defRPr sz="4400" b="0">
                <a:solidFill>
                  <a:srgbClr val="F6941F"/>
                </a:solidFill>
              </a:defRPr>
            </a:lvl1pPr>
          </a:lstStyle>
          <a:p>
            <a:r>
              <a:rPr lang="en-US" dirty="0"/>
              <a:t>Section Header Goes Here</a:t>
            </a:r>
          </a:p>
        </p:txBody>
      </p:sp>
    </p:spTree>
    <p:extLst>
      <p:ext uri="{BB962C8B-B14F-4D97-AF65-F5344CB8AC3E}">
        <p14:creationId xmlns:p14="http://schemas.microsoft.com/office/powerpoint/2010/main" val="29917843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2057400"/>
            <a:ext cx="10519719" cy="2743200"/>
          </a:xfrm>
          <a:prstGeom prst="rect">
            <a:avLst/>
          </a:prstGeom>
        </p:spPr>
        <p:txBody>
          <a:bodyPr anchor="ctr">
            <a:normAutofit/>
          </a:bodyPr>
          <a:lstStyle>
            <a:lvl1pPr algn="ctr">
              <a:defRPr sz="4400" b="0">
                <a:solidFill>
                  <a:srgbClr val="F6941F"/>
                </a:solidFill>
              </a:defRPr>
            </a:lvl1pPr>
          </a:lstStyle>
          <a:p>
            <a:r>
              <a:rPr lang="en-US" dirty="0"/>
              <a:t>Section Header Goes Here</a:t>
            </a:r>
          </a:p>
        </p:txBody>
      </p:sp>
    </p:spTree>
    <p:extLst>
      <p:ext uri="{BB962C8B-B14F-4D97-AF65-F5344CB8AC3E}">
        <p14:creationId xmlns:p14="http://schemas.microsoft.com/office/powerpoint/2010/main" val="27414416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7EB0D-FB78-4BC2-9406-5F9997CA95A1}"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4970F-5C4A-43DF-99ED-807DEDB6C38A}" type="slidenum">
              <a:rPr lang="en-US" smtClean="0"/>
              <a:t>‹#›</a:t>
            </a:fld>
            <a:endParaRPr lang="en-US"/>
          </a:p>
        </p:txBody>
      </p:sp>
    </p:spTree>
    <p:extLst>
      <p:ext uri="{BB962C8B-B14F-4D97-AF65-F5344CB8AC3E}">
        <p14:creationId xmlns:p14="http://schemas.microsoft.com/office/powerpoint/2010/main" val="1388264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A97DCC-CA98-4C4D-BCBA-5837E933ABA7}"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926016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A97DCC-CA98-4C4D-BCBA-5837E933ABA7}"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2989835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A97DCC-CA98-4C4D-BCBA-5837E933ABA7}"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71211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A97DCC-CA98-4C4D-BCBA-5837E933ABA7}" type="datetimeFigureOut">
              <a:rPr lang="en-US" smtClean="0"/>
              <a:t>8/20/2024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2948067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A97DCC-CA98-4C4D-BCBA-5837E933ABA7}" type="datetimeFigureOut">
              <a:rPr lang="en-US" smtClean="0"/>
              <a:t>8/20/2024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1245775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97DCC-CA98-4C4D-BCBA-5837E933ABA7}" type="datetimeFigureOut">
              <a:rPr lang="en-US" smtClean="0"/>
              <a:t>8/20/2024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917087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A97DCC-CA98-4C4D-BCBA-5837E933ABA7}"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316623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A97DCC-CA98-4C4D-BCBA-5837E933ABA7}"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09971A-DA87-4E54-9C73-A0E3941C3B9D}" type="slidenum">
              <a:rPr lang="en-US" smtClean="0"/>
              <a:t>‹#›</a:t>
            </a:fld>
            <a:endParaRPr lang="en-US"/>
          </a:p>
        </p:txBody>
      </p:sp>
    </p:spTree>
    <p:extLst>
      <p:ext uri="{BB962C8B-B14F-4D97-AF65-F5344CB8AC3E}">
        <p14:creationId xmlns:p14="http://schemas.microsoft.com/office/powerpoint/2010/main" val="2520200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A97DCC-CA98-4C4D-BCBA-5837E933ABA7}" type="datetimeFigureOut">
              <a:rPr lang="en-US" smtClean="0"/>
              <a:t>8/20/2024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509971A-DA87-4E54-9C73-A0E3941C3B9D}" type="slidenum">
              <a:rPr lang="en-US" smtClean="0"/>
              <a:t>‹#›</a:t>
            </a:fld>
            <a:endParaRPr lang="en-US"/>
          </a:p>
        </p:txBody>
      </p:sp>
    </p:spTree>
    <p:extLst>
      <p:ext uri="{BB962C8B-B14F-4D97-AF65-F5344CB8AC3E}">
        <p14:creationId xmlns:p14="http://schemas.microsoft.com/office/powerpoint/2010/main" val="558967688"/>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567EB0D-FB78-4BC2-9406-5F9997CA95A1}" type="datetimeFigureOut">
              <a:rPr lang="en-US" smtClean="0"/>
              <a:t>8/20/2024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784970F-5C4A-43DF-99ED-807DEDB6C38A}" type="slidenum">
              <a:rPr lang="en-US" smtClean="0"/>
              <a:t>‹#›</a:t>
            </a:fld>
            <a:endParaRPr lang="en-US"/>
          </a:p>
        </p:txBody>
      </p:sp>
    </p:spTree>
    <p:extLst>
      <p:ext uri="{BB962C8B-B14F-4D97-AF65-F5344CB8AC3E}">
        <p14:creationId xmlns:p14="http://schemas.microsoft.com/office/powerpoint/2010/main" val="450804524"/>
      </p:ext>
    </p:extLst>
  </p:cSld>
  <p:clrMap bg1="lt1" tx1="dk1" bg2="lt2" tx2="dk2" accent1="accent1" accent2="accent2" accent3="accent3" accent4="accent4" accent5="accent5" accent6="accent6" hlink="hlink" folHlink="folHlink"/>
  <p:sldLayoutIdLst>
    <p:sldLayoutId id="2147483677" r:id="rId1"/>
    <p:sldLayoutId id="2147483662" r:id="rId2"/>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fda.gov/drugs/investigational-new-drug-ind-application/ind-application-procedures-clinical-hold" TargetMode="External"/><Relationship Id="rId4" Type="http://schemas.openxmlformats.org/officeDocument/2006/relationships/image" Target="../media/image2.sv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file:///C:\Users\myoung13\Downloads\FDA-1572_508_R6_FINAL%20(6).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90.png"/><Relationship Id="rId7" Type="http://schemas.openxmlformats.org/officeDocument/2006/relationships/customXml" Target="../ink/ink6.xml"/><Relationship Id="rId2" Type="http://schemas.openxmlformats.org/officeDocument/2006/relationships/customXml" Target="../ink/ink2.xml"/><Relationship Id="rId1" Type="http://schemas.openxmlformats.org/officeDocument/2006/relationships/slideLayout" Target="../slideLayouts/slideLayout2.xml"/><Relationship Id="rId6" Type="http://schemas.openxmlformats.org/officeDocument/2006/relationships/customXml" Target="../ink/ink5.xml"/><Relationship Id="rId5" Type="http://schemas.openxmlformats.org/officeDocument/2006/relationships/customXml" Target="../ink/ink4.xml"/><Relationship Id="rId4" Type="http://schemas.openxmlformats.org/officeDocument/2006/relationships/customXml" Target="../ink/ink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customXml" Target="../ink/ink11.xml"/><Relationship Id="rId3" Type="http://schemas.openxmlformats.org/officeDocument/2006/relationships/customXml" Target="../ink/ink7.xml"/><Relationship Id="rId7" Type="http://schemas.openxmlformats.org/officeDocument/2006/relationships/customXml" Target="../ink/ink10.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customXml" Target="../ink/ink9.xml"/><Relationship Id="rId11" Type="http://schemas.openxmlformats.org/officeDocument/2006/relationships/image" Target="../media/image12.png"/><Relationship Id="rId5" Type="http://schemas.openxmlformats.org/officeDocument/2006/relationships/customXml" Target="../ink/ink8.xml"/><Relationship Id="rId10" Type="http://schemas.openxmlformats.org/officeDocument/2006/relationships/customXml" Target="../ink/ink12.xml"/><Relationship Id="rId4" Type="http://schemas.openxmlformats.org/officeDocument/2006/relationships/image" Target="../media/image90.png"/><Relationship Id="rId9" Type="http://schemas.openxmlformats.org/officeDocument/2006/relationships/image" Target="../media/image1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customXml" Target="../ink/ink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accessdata.fda.gov/scripts/cdrh/cfdocs/cfCFR/CFRSearch.cfm?CFRPart=31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accessdata.fda.gov/scripts/cdrh/cfdocs/cfCFR/CFRSearch.cfm?CFRPart=812"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ecfr.gov/current/title-21/chapter-I/subchapter-H/part-814"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customXml" Target="../ink/ink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customXml" Target="../ink/ink1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customXml" Target="../ink/ink16.xm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customXml" Target="../ink/ink18.xml"/><Relationship Id="rId5" Type="http://schemas.openxmlformats.org/officeDocument/2006/relationships/customXml" Target="../ink/ink17.xml"/><Relationship Id="rId4" Type="http://schemas.openxmlformats.org/officeDocument/2006/relationships/image" Target="../media/image90.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60.png"/><Relationship Id="rId2" Type="http://schemas.openxmlformats.org/officeDocument/2006/relationships/customXml" Target="../ink/ink19.xml"/><Relationship Id="rId1" Type="http://schemas.openxmlformats.org/officeDocument/2006/relationships/slideLayout" Target="../slideLayouts/slideLayout2.xml"/><Relationship Id="rId6" Type="http://schemas.openxmlformats.org/officeDocument/2006/relationships/customXml" Target="../ink/ink21.xml"/><Relationship Id="rId5" Type="http://schemas.openxmlformats.org/officeDocument/2006/relationships/image" Target="../media/image18.png"/><Relationship Id="rId4" Type="http://schemas.openxmlformats.org/officeDocument/2006/relationships/customXml" Target="../ink/ink20.xml"/></Relationships>
</file>

<file path=ppt/slides/_rels/slide61.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fda.gov/media/116608/download"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1C073-A7D2-E293-9667-958021E59848}"/>
              </a:ext>
            </a:extLst>
          </p:cNvPr>
          <p:cNvSpPr>
            <a:spLocks noGrp="1"/>
          </p:cNvSpPr>
          <p:nvPr>
            <p:ph type="ctrTitle"/>
          </p:nvPr>
        </p:nvSpPr>
        <p:spPr/>
        <p:txBody>
          <a:bodyPr/>
          <a:lstStyle/>
          <a:p>
            <a:r>
              <a:rPr lang="en-US" sz="4800" b="1" dirty="0">
                <a:solidFill>
                  <a:srgbClr val="92D050"/>
                </a:solidFill>
                <a:latin typeface="Arial Black"/>
              </a:rPr>
              <a:t>CERTIFICATION EXAM PREPARATION COURSE</a:t>
            </a:r>
            <a:endParaRPr lang="en-US" sz="4800" dirty="0">
              <a:solidFill>
                <a:srgbClr val="000000"/>
              </a:solidFill>
              <a:latin typeface="Arial Black"/>
            </a:endParaRPr>
          </a:p>
        </p:txBody>
      </p:sp>
      <p:sp>
        <p:nvSpPr>
          <p:cNvPr id="3" name="Subtitle 2">
            <a:extLst>
              <a:ext uri="{FF2B5EF4-FFF2-40B4-BE49-F238E27FC236}">
                <a16:creationId xmlns:a16="http://schemas.microsoft.com/office/drawing/2014/main" id="{51F41727-1FCE-92D9-8F08-8BA15AED05DD}"/>
              </a:ext>
            </a:extLst>
          </p:cNvPr>
          <p:cNvSpPr>
            <a:spLocks noGrp="1"/>
          </p:cNvSpPr>
          <p:nvPr>
            <p:ph type="subTitle" idx="1"/>
          </p:nvPr>
        </p:nvSpPr>
        <p:spPr/>
        <p:txBody>
          <a:bodyPr vert="horz" lIns="91440" tIns="45720" rIns="91440" bIns="45720" rtlCol="0" anchor="t">
            <a:noAutofit/>
          </a:bodyPr>
          <a:lstStyle/>
          <a:p>
            <a:r>
              <a:rPr lang="en-US" sz="2800" b="1" dirty="0">
                <a:latin typeface="Arial"/>
                <a:cs typeface="Arial"/>
              </a:rPr>
              <a:t>SESSION 12:</a:t>
            </a:r>
          </a:p>
          <a:p>
            <a:r>
              <a:rPr lang="en-US" sz="2800" dirty="0">
                <a:latin typeface="Arial"/>
                <a:cs typeface="Arial"/>
              </a:rPr>
              <a:t>21 CFR 312,  21 CFR 812, 21 CFR 814</a:t>
            </a:r>
          </a:p>
          <a:p>
            <a:endParaRPr lang="en-US" sz="2800" dirty="0">
              <a:latin typeface="Arial"/>
              <a:cs typeface="Arial"/>
            </a:endParaRPr>
          </a:p>
          <a:p>
            <a:endParaRPr lang="en-US" dirty="0"/>
          </a:p>
        </p:txBody>
      </p:sp>
    </p:spTree>
    <p:extLst>
      <p:ext uri="{BB962C8B-B14F-4D97-AF65-F5344CB8AC3E}">
        <p14:creationId xmlns:p14="http://schemas.microsoft.com/office/powerpoint/2010/main" val="1705957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F6250-FDFA-4984-8B24-249231A29EDC}"/>
              </a:ext>
            </a:extLst>
          </p:cNvPr>
          <p:cNvSpPr>
            <a:spLocks noGrp="1"/>
          </p:cNvSpPr>
          <p:nvPr>
            <p:ph type="title"/>
          </p:nvPr>
        </p:nvSpPr>
        <p:spPr>
          <a:xfrm>
            <a:off x="3429002" y="217269"/>
            <a:ext cx="5672958" cy="1328737"/>
          </a:xfrm>
        </p:spPr>
        <p:txBody>
          <a:bodyPr anchor="ctr">
            <a:normAutofit/>
          </a:bodyPr>
          <a:lstStyle/>
          <a:p>
            <a:r>
              <a:rPr lang="en-US" b="1" dirty="0">
                <a:latin typeface="Arial" panose="020B0604020202020204" pitchFamily="34" charset="0"/>
                <a:cs typeface="Arial" panose="020B0604020202020204" pitchFamily="34" charset="0"/>
              </a:rPr>
              <a:t>When can a sponsor start a study?</a:t>
            </a:r>
          </a:p>
        </p:txBody>
      </p:sp>
      <p:pic>
        <p:nvPicPr>
          <p:cNvPr id="30" name="Graphic 29" descr="Handshake">
            <a:extLst>
              <a:ext uri="{FF2B5EF4-FFF2-40B4-BE49-F238E27FC236}">
                <a16:creationId xmlns:a16="http://schemas.microsoft.com/office/drawing/2014/main" id="{E79567D6-599D-4DB5-80B8-FB556BF2217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0038" y="1726627"/>
            <a:ext cx="2828925" cy="3251701"/>
          </a:xfrm>
          <a:prstGeom prst="rect">
            <a:avLst/>
          </a:prstGeom>
        </p:spPr>
      </p:pic>
      <p:sp>
        <p:nvSpPr>
          <p:cNvPr id="3" name="Content Placeholder 2">
            <a:extLst>
              <a:ext uri="{FF2B5EF4-FFF2-40B4-BE49-F238E27FC236}">
                <a16:creationId xmlns:a16="http://schemas.microsoft.com/office/drawing/2014/main" id="{19B16DBE-AE88-4F9A-88E4-7403FF3D10FA}"/>
              </a:ext>
            </a:extLst>
          </p:cNvPr>
          <p:cNvSpPr>
            <a:spLocks noGrp="1"/>
          </p:cNvSpPr>
          <p:nvPr>
            <p:ph idx="1"/>
          </p:nvPr>
        </p:nvSpPr>
        <p:spPr>
          <a:xfrm>
            <a:off x="3429001" y="1857375"/>
            <a:ext cx="6129338" cy="4657725"/>
          </a:xfrm>
        </p:spPr>
        <p:txBody>
          <a:bodyPr>
            <a:noAutofit/>
          </a:bodyPr>
          <a:lstStyle/>
          <a:p>
            <a:pPr>
              <a:lnSpc>
                <a:spcPct val="90000"/>
              </a:lnSpc>
            </a:pPr>
            <a:r>
              <a:rPr lang="en-US" b="1" dirty="0">
                <a:effectLst/>
                <a:latin typeface="Arial" panose="020B0604020202020204" pitchFamily="34" charset="0"/>
                <a:cs typeface="Arial" panose="020B0604020202020204" pitchFamily="34" charset="0"/>
              </a:rPr>
              <a:t>An IND application may go into effect:</a:t>
            </a:r>
          </a:p>
          <a:p>
            <a:pPr>
              <a:lnSpc>
                <a:spcPct val="90000"/>
              </a:lnSpc>
              <a:buFont typeface="Wingdings" panose="05000000000000000000" pitchFamily="2" charset="2"/>
              <a:buChar char="q"/>
            </a:pPr>
            <a:r>
              <a:rPr lang="en-US" b="1" dirty="0">
                <a:effectLst/>
                <a:latin typeface="Arial" panose="020B0604020202020204" pitchFamily="34" charset="0"/>
                <a:cs typeface="Arial" panose="020B0604020202020204" pitchFamily="34" charset="0"/>
              </a:rPr>
              <a:t>30 days after FDA receives the application, unless FDA notifies the sponsor that the investigations described in the application are subject to a </a:t>
            </a:r>
            <a:r>
              <a:rPr lang="en-US" b="1" u="sng" dirty="0">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Clinical Hold</a:t>
            </a:r>
            <a:r>
              <a:rPr lang="en-US" b="1" dirty="0">
                <a:effectLst/>
                <a:latin typeface="Arial" panose="020B0604020202020204" pitchFamily="34" charset="0"/>
                <a:cs typeface="Arial" panose="020B0604020202020204" pitchFamily="34" charset="0"/>
              </a:rPr>
              <a:t>; or</a:t>
            </a:r>
          </a:p>
          <a:p>
            <a:pPr>
              <a:lnSpc>
                <a:spcPct val="90000"/>
              </a:lnSpc>
              <a:buFont typeface="Wingdings" panose="05000000000000000000" pitchFamily="2" charset="2"/>
              <a:buChar char="q"/>
            </a:pPr>
            <a:r>
              <a:rPr lang="en-US" b="1" dirty="0">
                <a:effectLst/>
                <a:latin typeface="Arial" panose="020B0604020202020204" pitchFamily="34" charset="0"/>
                <a:cs typeface="Arial" panose="020B0604020202020204" pitchFamily="34" charset="0"/>
              </a:rPr>
              <a:t>on earlier notification by FDA that the clinical investigations in the IND may begin. </a:t>
            </a:r>
          </a:p>
          <a:p>
            <a:pPr marL="0" indent="0">
              <a:lnSpc>
                <a:spcPct val="90000"/>
              </a:lnSpc>
              <a:buNone/>
            </a:pPr>
            <a:endParaRPr lang="en-US" b="1" dirty="0">
              <a:latin typeface="Arial" panose="020B0604020202020204" pitchFamily="34" charset="0"/>
              <a:cs typeface="Arial" panose="020B0604020202020204" pitchFamily="34" charset="0"/>
            </a:endParaRPr>
          </a:p>
          <a:p>
            <a:pPr>
              <a:lnSpc>
                <a:spcPct val="90000"/>
              </a:lnSpc>
            </a:pPr>
            <a:r>
              <a:rPr lang="en-US" b="1" dirty="0">
                <a:effectLst/>
                <a:latin typeface="Arial" panose="020B0604020202020204" pitchFamily="34" charset="0"/>
                <a:cs typeface="Arial" panose="020B0604020202020204" pitchFamily="34" charset="0"/>
              </a:rPr>
              <a:t>Once the IND is submitted, the sponsor must wait 30 calendar days before initiating any clinical trials.  During this time, FDA has an opportunity to review the IND for safety to assure that research subjects will not be subjected to unreasonable risk.</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6840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949C79-ECD6-447B-953C-0A318F642081}"/>
              </a:ext>
            </a:extLst>
          </p:cNvPr>
          <p:cNvSpPr>
            <a:spLocks noGrp="1"/>
          </p:cNvSpPr>
          <p:nvPr>
            <p:ph type="title"/>
          </p:nvPr>
        </p:nvSpPr>
        <p:spPr>
          <a:xfrm>
            <a:off x="406348" y="1387839"/>
            <a:ext cx="3547581" cy="4093028"/>
          </a:xfrm>
        </p:spPr>
        <p:txBody>
          <a:bodyPr anchor="ctr">
            <a:normAutofit/>
          </a:bodyPr>
          <a:lstStyle/>
          <a:p>
            <a:pPr>
              <a:lnSpc>
                <a:spcPct val="90000"/>
              </a:lnSpc>
            </a:pPr>
            <a:r>
              <a:rPr lang="en-US" b="1" dirty="0">
                <a:latin typeface="Arial" panose="020B0604020202020204" pitchFamily="34" charset="0"/>
                <a:cs typeface="Arial" panose="020B0604020202020204" pitchFamily="34" charset="0"/>
              </a:rPr>
              <a:t>When can an investigator receive investigational drug?</a:t>
            </a:r>
            <a:endParaRPr lang="en-US" b="1">
              <a:latin typeface="Arial" panose="020B0604020202020204" pitchFamily="34" charset="0"/>
              <a:cs typeface="Arial" panose="020B0604020202020204" pitchFamily="34" charset="0"/>
            </a:endParaRPr>
          </a:p>
        </p:txBody>
      </p:sp>
      <p:grpSp>
        <p:nvGrpSpPr>
          <p:cNvPr id="38" name="Group 37">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39" name="Straight Connector 38">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41"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3" name="Isosceles Triangle 42">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4"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5"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6"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Isosceles Triangle 46">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49" name="Rectangle 48">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2" name="Content Placeholder 2">
            <a:extLst>
              <a:ext uri="{FF2B5EF4-FFF2-40B4-BE49-F238E27FC236}">
                <a16:creationId xmlns:a16="http://schemas.microsoft.com/office/drawing/2014/main" id="{A14ECEE5-FF70-4CFF-BE4A-0E7318F8F71B}"/>
              </a:ext>
            </a:extLst>
          </p:cNvPr>
          <p:cNvGraphicFramePr>
            <a:graphicFrameLocks noGrp="1"/>
          </p:cNvGraphicFramePr>
          <p:nvPr>
            <p:ph idx="1"/>
            <p:extLst>
              <p:ext uri="{D42A27DB-BD31-4B8C-83A1-F6EECF244321}">
                <p14:modId xmlns:p14="http://schemas.microsoft.com/office/powerpoint/2010/main" val="1688213831"/>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3348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36C9100-FC45-4AFA-B79D-4B8642478607}"/>
              </a:ext>
            </a:extLst>
          </p:cNvPr>
          <p:cNvSpPr>
            <a:spLocks noGrp="1"/>
          </p:cNvSpPr>
          <p:nvPr>
            <p:ph type="title"/>
          </p:nvPr>
        </p:nvSpPr>
        <p:spPr>
          <a:xfrm>
            <a:off x="7181724" y="110780"/>
            <a:ext cx="4512989" cy="2227730"/>
          </a:xfrm>
        </p:spPr>
        <p:txBody>
          <a:bodyPr anchor="ctr">
            <a:normAutofit/>
          </a:bodyPr>
          <a:lstStyle/>
          <a:p>
            <a:r>
              <a:rPr lang="en-US" b="1" dirty="0">
                <a:solidFill>
                  <a:srgbClr val="FFFFFF"/>
                </a:solidFill>
                <a:latin typeface="Arial" panose="020B0604020202020204" pitchFamily="34" charset="0"/>
                <a:cs typeface="Arial" panose="020B0604020202020204" pitchFamily="34" charset="0"/>
              </a:rPr>
              <a:t>Clinical Hold</a:t>
            </a:r>
          </a:p>
        </p:txBody>
      </p:sp>
      <p:pic>
        <p:nvPicPr>
          <p:cNvPr id="7" name="Graphic 6" descr="Judge">
            <a:extLst>
              <a:ext uri="{FF2B5EF4-FFF2-40B4-BE49-F238E27FC236}">
                <a16:creationId xmlns:a16="http://schemas.microsoft.com/office/drawing/2014/main" id="{E689E829-51AB-45D5-9CEE-C8A8E21583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7251" y="1545062"/>
            <a:ext cx="3856774" cy="3856774"/>
          </a:xfrm>
          <a:prstGeom prst="rect">
            <a:avLst/>
          </a:prstGeom>
        </p:spPr>
      </p:pic>
      <p:sp>
        <p:nvSpPr>
          <p:cNvPr id="3" name="Content Placeholder 2">
            <a:extLst>
              <a:ext uri="{FF2B5EF4-FFF2-40B4-BE49-F238E27FC236}">
                <a16:creationId xmlns:a16="http://schemas.microsoft.com/office/drawing/2014/main" id="{8AAE5935-E36A-46E6-BA3B-5E1BFF987EBB}"/>
              </a:ext>
            </a:extLst>
          </p:cNvPr>
          <p:cNvSpPr>
            <a:spLocks noGrp="1"/>
          </p:cNvSpPr>
          <p:nvPr>
            <p:ph idx="1"/>
          </p:nvPr>
        </p:nvSpPr>
        <p:spPr>
          <a:xfrm>
            <a:off x="7181725" y="2052226"/>
            <a:ext cx="4512988" cy="3892834"/>
          </a:xfrm>
        </p:spPr>
        <p:txBody>
          <a:bodyPr anchor="t">
            <a:normAutofit/>
          </a:bodyPr>
          <a:lstStyle/>
          <a:p>
            <a:r>
              <a:rPr lang="en-US" b="1" dirty="0">
                <a:solidFill>
                  <a:srgbClr val="FFFFFF"/>
                </a:solidFill>
                <a:effectLst/>
                <a:latin typeface="Arial" panose="020B0604020202020204" pitchFamily="34" charset="0"/>
                <a:cs typeface="Arial" panose="020B0604020202020204" pitchFamily="34" charset="0"/>
              </a:rPr>
              <a:t>A clinical hold is an order issued by FDA to the sponsor of an IND application to delay a proposed clinical investigation or to suspend an ongoing investigation. </a:t>
            </a:r>
          </a:p>
          <a:p>
            <a:pPr marL="0" indent="0">
              <a:buNone/>
            </a:pPr>
            <a:endParaRPr lang="en-US" b="1" dirty="0">
              <a:solidFill>
                <a:srgbClr val="FFFFFF"/>
              </a:solidFill>
              <a:effectLst/>
              <a:latin typeface="Arial" panose="020B0604020202020204" pitchFamily="34" charset="0"/>
              <a:cs typeface="Arial" panose="020B0604020202020204" pitchFamily="34" charset="0"/>
            </a:endParaRPr>
          </a:p>
          <a:p>
            <a:r>
              <a:rPr lang="en-US" b="1" dirty="0">
                <a:solidFill>
                  <a:srgbClr val="FFFFFF"/>
                </a:solidFill>
                <a:effectLst/>
                <a:latin typeface="Arial" panose="020B0604020202020204" pitchFamily="34" charset="0"/>
                <a:cs typeface="Arial" panose="020B0604020202020204" pitchFamily="34" charset="0"/>
              </a:rPr>
              <a:t>All or some of the investigations conducted under an IND application may be placed on clinical hold.</a:t>
            </a:r>
            <a:endParaRPr lang="en-US" b="1"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2553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4CC6F6-5DC5-4317-B511-473839337027}"/>
              </a:ext>
            </a:extLst>
          </p:cNvPr>
          <p:cNvSpPr>
            <a:spLocks noGrp="1"/>
          </p:cNvSpPr>
          <p:nvPr>
            <p:ph idx="1"/>
          </p:nvPr>
        </p:nvSpPr>
        <p:spPr>
          <a:xfrm>
            <a:off x="677334" y="0"/>
            <a:ext cx="6155266" cy="6340509"/>
          </a:xfrm>
        </p:spPr>
        <p:txBody>
          <a:bodyPr anchor="ctr">
            <a:normAutofit/>
          </a:bodyPr>
          <a:lstStyle/>
          <a:p>
            <a:pPr>
              <a:lnSpc>
                <a:spcPct val="90000"/>
              </a:lnSpc>
            </a:pPr>
            <a:endParaRPr lang="en-US" sz="1300" b="1" dirty="0">
              <a:effectLst/>
              <a:latin typeface="Arial" panose="020B0604020202020204" pitchFamily="34" charset="0"/>
              <a:cs typeface="Arial" panose="020B0604020202020204" pitchFamily="34" charset="0"/>
            </a:endParaRPr>
          </a:p>
          <a:p>
            <a:pPr marL="0" indent="0">
              <a:lnSpc>
                <a:spcPct val="90000"/>
              </a:lnSpc>
              <a:buNone/>
            </a:pPr>
            <a:r>
              <a:rPr lang="en-US" b="1" u="sng" dirty="0">
                <a:latin typeface="Arial" panose="020B0604020202020204" pitchFamily="34" charset="0"/>
                <a:cs typeface="Arial" panose="020B0604020202020204" pitchFamily="34" charset="0"/>
              </a:rPr>
              <a:t>Treatment IND</a:t>
            </a:r>
          </a:p>
          <a:p>
            <a:pPr marL="0" indent="0">
              <a:lnSpc>
                <a:spcPct val="90000"/>
              </a:lnSpc>
              <a:buNone/>
            </a:pPr>
            <a:r>
              <a:rPr lang="en-US" b="1" dirty="0">
                <a:effectLst/>
                <a:latin typeface="Arial" panose="020B0604020202020204" pitchFamily="34" charset="0"/>
                <a:cs typeface="Arial" panose="020B0604020202020204" pitchFamily="34" charset="0"/>
              </a:rPr>
              <a:t>The treatment IND [21 CFR 312.34 and 312.35] is a mechanism for providing eligible subjects with investigational drugs for the treatment of serious and life-threatening illnesses for which there are no satisfactory alternative treatments.</a:t>
            </a:r>
            <a:endParaRPr lang="en-US" b="1" dirty="0">
              <a:latin typeface="Arial" panose="020B0604020202020204" pitchFamily="34" charset="0"/>
              <a:cs typeface="Arial" panose="020B0604020202020204" pitchFamily="34" charset="0"/>
            </a:endParaRPr>
          </a:p>
          <a:p>
            <a:pPr marL="0" indent="0">
              <a:lnSpc>
                <a:spcPct val="90000"/>
              </a:lnSpc>
              <a:buNone/>
            </a:pPr>
            <a:endParaRPr lang="en-US" b="1" dirty="0">
              <a:latin typeface="Arial" panose="020B0604020202020204" pitchFamily="34" charset="0"/>
              <a:cs typeface="Arial" panose="020B0604020202020204" pitchFamily="34" charset="0"/>
            </a:endParaRPr>
          </a:p>
          <a:p>
            <a:pPr marL="0" indent="0">
              <a:lnSpc>
                <a:spcPct val="90000"/>
              </a:lnSpc>
              <a:buNone/>
            </a:pPr>
            <a:r>
              <a:rPr lang="en-US" b="1" u="sng" dirty="0">
                <a:latin typeface="Arial" panose="020B0604020202020204" pitchFamily="34" charset="0"/>
                <a:cs typeface="Arial" panose="020B0604020202020204" pitchFamily="34" charset="0"/>
              </a:rPr>
              <a:t>Parallel Track</a:t>
            </a:r>
          </a:p>
          <a:p>
            <a:pPr marL="0" indent="0">
              <a:lnSpc>
                <a:spcPct val="90000"/>
              </a:lnSpc>
              <a:buNone/>
            </a:pPr>
            <a:r>
              <a:rPr lang="en-US" b="1" dirty="0">
                <a:effectLst/>
                <a:latin typeface="Arial" panose="020B0604020202020204" pitchFamily="34" charset="0"/>
                <a:cs typeface="Arial" panose="020B0604020202020204" pitchFamily="34" charset="0"/>
              </a:rPr>
              <a:t>It provides an administrative system that expands the availability of drugs for treating AIDS/HIV. These studies require prospective IRB review and informed consent.</a:t>
            </a:r>
          </a:p>
          <a:p>
            <a:pPr marL="0" indent="0">
              <a:lnSpc>
                <a:spcPct val="90000"/>
              </a:lnSpc>
              <a:buNone/>
            </a:pPr>
            <a:endParaRPr lang="en-US" b="1" dirty="0">
              <a:latin typeface="Arial" panose="020B0604020202020204" pitchFamily="34" charset="0"/>
              <a:cs typeface="Arial" panose="020B0604020202020204" pitchFamily="34" charset="0"/>
            </a:endParaRPr>
          </a:p>
          <a:p>
            <a:pPr marL="0" indent="0">
              <a:lnSpc>
                <a:spcPct val="90000"/>
              </a:lnSpc>
              <a:buNone/>
            </a:pPr>
            <a:r>
              <a:rPr lang="en-US" b="1" u="sng" dirty="0">
                <a:effectLst/>
                <a:latin typeface="Arial" panose="020B0604020202020204" pitchFamily="34" charset="0"/>
                <a:cs typeface="Arial" panose="020B0604020202020204" pitchFamily="34" charset="0"/>
              </a:rPr>
              <a:t>Emergency Use IND</a:t>
            </a:r>
          </a:p>
          <a:p>
            <a:pPr marL="0" indent="0">
              <a:lnSpc>
                <a:spcPct val="90000"/>
              </a:lnSpc>
              <a:buNone/>
            </a:pPr>
            <a:r>
              <a:rPr lang="en-US" b="1" dirty="0">
                <a:effectLst/>
                <a:latin typeface="Arial" panose="020B0604020202020204" pitchFamily="34" charset="0"/>
                <a:cs typeface="Arial" panose="020B0604020202020204" pitchFamily="34" charset="0"/>
              </a:rPr>
              <a:t>The need for an investigational drug may arise in an emergency situation that does not allow time for submission of an IND in the usual manner. In such cases, FDA may authorize shipment of the drug for a specified use [21 CFR 312.36]. </a:t>
            </a:r>
            <a:endParaRPr lang="en-US" b="1" dirty="0">
              <a:latin typeface="Arial" panose="020B0604020202020204" pitchFamily="34" charset="0"/>
              <a:cs typeface="Arial" panose="020B0604020202020204" pitchFamily="34" charset="0"/>
            </a:endParaRPr>
          </a:p>
        </p:txBody>
      </p:sp>
      <p:sp>
        <p:nvSpPr>
          <p:cNvPr id="6"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7"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9"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D1CC251-0712-4EFA-85E6-7D7610EB133F}"/>
              </a:ext>
            </a:extLst>
          </p:cNvPr>
          <p:cNvSpPr>
            <a:spLocks noGrp="1"/>
          </p:cNvSpPr>
          <p:nvPr>
            <p:ph type="title"/>
          </p:nvPr>
        </p:nvSpPr>
        <p:spPr>
          <a:xfrm>
            <a:off x="7798852" y="994321"/>
            <a:ext cx="3931418" cy="4351866"/>
          </a:xfrm>
        </p:spPr>
        <p:txBody>
          <a:bodyPr anchor="ctr">
            <a:normAutofit/>
          </a:bodyPr>
          <a:lstStyle/>
          <a:p>
            <a:r>
              <a:rPr lang="en-US" sz="3200" b="1" dirty="0">
                <a:solidFill>
                  <a:schemeClr val="bg1"/>
                </a:solidFill>
                <a:latin typeface="Arial" panose="020B0604020202020204" pitchFamily="34" charset="0"/>
                <a:cs typeface="Arial" panose="020B0604020202020204" pitchFamily="34" charset="0"/>
              </a:rPr>
              <a:t>Definitions for Treatment Use of Investigational Drugs</a:t>
            </a:r>
          </a:p>
        </p:txBody>
      </p:sp>
    </p:spTree>
    <p:extLst>
      <p:ext uri="{BB962C8B-B14F-4D97-AF65-F5344CB8AC3E}">
        <p14:creationId xmlns:p14="http://schemas.microsoft.com/office/powerpoint/2010/main" val="2606277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42B44-EF47-496C-907C-69D9D9E2366F}"/>
              </a:ext>
            </a:extLst>
          </p:cNvPr>
          <p:cNvSpPr>
            <a:spLocks noGrp="1"/>
          </p:cNvSpPr>
          <p:nvPr>
            <p:ph type="title"/>
          </p:nvPr>
        </p:nvSpPr>
        <p:spPr>
          <a:xfrm>
            <a:off x="5578775" y="651641"/>
            <a:ext cx="4945872" cy="1794235"/>
          </a:xfrm>
        </p:spPr>
        <p:txBody>
          <a:bodyPr>
            <a:normAutofit/>
          </a:bodyPr>
          <a:lstStyle/>
          <a:p>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Form 1572</a:t>
            </a:r>
          </a:p>
        </p:txBody>
      </p:sp>
      <p:sp>
        <p:nvSpPr>
          <p:cNvPr id="3" name="Content Placeholder 2">
            <a:extLst>
              <a:ext uri="{FF2B5EF4-FFF2-40B4-BE49-F238E27FC236}">
                <a16:creationId xmlns:a16="http://schemas.microsoft.com/office/drawing/2014/main" id="{B44A2E94-67CA-483C-ACBD-FFD6998602C7}"/>
              </a:ext>
            </a:extLst>
          </p:cNvPr>
          <p:cNvSpPr>
            <a:spLocks noGrp="1"/>
          </p:cNvSpPr>
          <p:nvPr>
            <p:ph idx="1"/>
          </p:nvPr>
        </p:nvSpPr>
        <p:spPr>
          <a:xfrm>
            <a:off x="5578775" y="2151585"/>
            <a:ext cx="4064439" cy="3844567"/>
          </a:xfrm>
        </p:spPr>
        <p:txBody>
          <a:bodyPr>
            <a:normAutofit/>
          </a:bodyPr>
          <a:lstStyle/>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Form 1572---Statement of Investigator</a:t>
            </a: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pt-BR" b="1" dirty="0">
                <a:latin typeface="Arial" panose="020B0604020202020204" pitchFamily="34" charset="0"/>
                <a:cs typeface="Arial" panose="020B0604020202020204" pitchFamily="34" charset="0"/>
                <a:hlinkClick r:id="rId3"/>
              </a:rPr>
              <a:t>FDA-1572_508_R6_FINAL (6).pdf</a:t>
            </a:r>
            <a:endParaRPr lang="en-US" b="1" dirty="0">
              <a:latin typeface="Arial" panose="020B0604020202020204" pitchFamily="34" charset="0"/>
              <a:cs typeface="Arial" panose="020B0604020202020204" pitchFamily="34" charset="0"/>
            </a:endParaRPr>
          </a:p>
        </p:txBody>
      </p:sp>
      <p:pic>
        <p:nvPicPr>
          <p:cNvPr id="5" name="Picture 4" descr="Pen placed on top of a signature line">
            <a:extLst>
              <a:ext uri="{FF2B5EF4-FFF2-40B4-BE49-F238E27FC236}">
                <a16:creationId xmlns:a16="http://schemas.microsoft.com/office/drawing/2014/main" id="{7FA80570-FAAE-4BAC-BE78-E0DD26441D18}"/>
              </a:ext>
            </a:extLst>
          </p:cNvPr>
          <p:cNvPicPr>
            <a:picLocks noChangeAspect="1"/>
          </p:cNvPicPr>
          <p:nvPr/>
        </p:nvPicPr>
        <p:blipFill rotWithShape="1">
          <a:blip r:embed="rId4"/>
          <a:srcRect l="47491" r="-2" b="-2"/>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9" name="Isosceles Triangle 8">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376932248"/>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24E101A-F2CD-4652-B315-C8A86D777712}"/>
              </a:ext>
            </a:extLst>
          </p:cNvPr>
          <p:cNvSpPr>
            <a:spLocks noGrp="1"/>
          </p:cNvSpPr>
          <p:nvPr>
            <p:ph type="title"/>
          </p:nvPr>
        </p:nvSpPr>
        <p:spPr>
          <a:xfrm>
            <a:off x="7181724" y="304800"/>
            <a:ext cx="4512989" cy="2227730"/>
          </a:xfrm>
        </p:spPr>
        <p:txBody>
          <a:bodyPr anchor="ctr">
            <a:normAutofit/>
          </a:bodyPr>
          <a:lstStyle/>
          <a:p>
            <a:r>
              <a:rPr lang="en-US" b="1" dirty="0">
                <a:solidFill>
                  <a:srgbClr val="FFFFFF"/>
                </a:solidFill>
                <a:latin typeface="Arial" panose="020B0604020202020204" pitchFamily="34" charset="0"/>
                <a:cs typeface="Arial" panose="020B0604020202020204" pitchFamily="34" charset="0"/>
              </a:rPr>
              <a:t>When and where is the 1572 submitted? </a:t>
            </a:r>
          </a:p>
        </p:txBody>
      </p:sp>
      <p:pic>
        <p:nvPicPr>
          <p:cNvPr id="7" name="Graphic 6" descr="Magnifying glass">
            <a:extLst>
              <a:ext uri="{FF2B5EF4-FFF2-40B4-BE49-F238E27FC236}">
                <a16:creationId xmlns:a16="http://schemas.microsoft.com/office/drawing/2014/main" id="{972C58AB-4940-49C2-826E-BFFF4A3C844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7251" y="1545062"/>
            <a:ext cx="3856774" cy="3856774"/>
          </a:xfrm>
          <a:prstGeom prst="rect">
            <a:avLst/>
          </a:prstGeom>
        </p:spPr>
      </p:pic>
      <p:sp>
        <p:nvSpPr>
          <p:cNvPr id="3" name="Content Placeholder 2">
            <a:extLst>
              <a:ext uri="{FF2B5EF4-FFF2-40B4-BE49-F238E27FC236}">
                <a16:creationId xmlns:a16="http://schemas.microsoft.com/office/drawing/2014/main" id="{6D4B48FA-6827-4893-89F1-795621A26144}"/>
              </a:ext>
            </a:extLst>
          </p:cNvPr>
          <p:cNvSpPr>
            <a:spLocks noGrp="1"/>
          </p:cNvSpPr>
          <p:nvPr>
            <p:ph idx="1"/>
          </p:nvPr>
        </p:nvSpPr>
        <p:spPr>
          <a:xfrm>
            <a:off x="7181724" y="2666502"/>
            <a:ext cx="4512988" cy="3317938"/>
          </a:xfrm>
        </p:spPr>
        <p:txBody>
          <a:bodyPr anchor="t">
            <a:noAutofit/>
          </a:bodyPr>
          <a:lstStyle/>
          <a:p>
            <a:pPr>
              <a:lnSpc>
                <a:spcPct val="90000"/>
              </a:lnSpc>
            </a:pPr>
            <a:r>
              <a:rPr lang="en-US" b="1">
                <a:solidFill>
                  <a:srgbClr val="FFFFFF"/>
                </a:solidFill>
                <a:latin typeface="Arial" panose="020B0604020202020204" pitchFamily="34" charset="0"/>
                <a:cs typeface="Arial" panose="020B0604020202020204" pitchFamily="34" charset="0"/>
              </a:rPr>
              <a:t>A 1572 must be completed by the investigator before the investigator is allowed to participate in the clinical investigation.</a:t>
            </a:r>
          </a:p>
          <a:p>
            <a:pPr>
              <a:lnSpc>
                <a:spcPct val="90000"/>
              </a:lnSpc>
            </a:pPr>
            <a:endParaRPr lang="en-US" b="1">
              <a:solidFill>
                <a:srgbClr val="FFFFFF"/>
              </a:solidFill>
              <a:latin typeface="Arial" panose="020B0604020202020204" pitchFamily="34" charset="0"/>
              <a:cs typeface="Arial" panose="020B0604020202020204" pitchFamily="34" charset="0"/>
            </a:endParaRPr>
          </a:p>
          <a:p>
            <a:pPr>
              <a:lnSpc>
                <a:spcPct val="90000"/>
              </a:lnSpc>
            </a:pPr>
            <a:r>
              <a:rPr lang="en-US" b="1">
                <a:solidFill>
                  <a:srgbClr val="FFFFFF"/>
                </a:solidFill>
                <a:latin typeface="Arial" panose="020B0604020202020204" pitchFamily="34" charset="0"/>
                <a:cs typeface="Arial" panose="020B0604020202020204" pitchFamily="34" charset="0"/>
              </a:rPr>
              <a:t>The 1572 is submitted to the sponsor.</a:t>
            </a:r>
          </a:p>
          <a:p>
            <a:pPr>
              <a:lnSpc>
                <a:spcPct val="90000"/>
              </a:lnSpc>
            </a:pPr>
            <a:endParaRPr lang="en-US" b="1">
              <a:solidFill>
                <a:srgbClr val="FFFFFF"/>
              </a:solidFill>
              <a:latin typeface="Arial" panose="020B0604020202020204" pitchFamily="34" charset="0"/>
              <a:cs typeface="Arial" panose="020B0604020202020204" pitchFamily="34" charset="0"/>
            </a:endParaRPr>
          </a:p>
          <a:p>
            <a:pPr>
              <a:lnSpc>
                <a:spcPct val="90000"/>
              </a:lnSpc>
            </a:pPr>
            <a:r>
              <a:rPr lang="en-US" b="1">
                <a:solidFill>
                  <a:srgbClr val="FFFFFF"/>
                </a:solidFill>
                <a:latin typeface="Arial" panose="020B0604020202020204" pitchFamily="34" charset="0"/>
                <a:cs typeface="Arial" panose="020B0604020202020204" pitchFamily="34" charset="0"/>
              </a:rPr>
              <a:t>The sponsor may or may not submit the form to the FDA.  The sponsor is not required to submit the form to the FDA but must keep them on file. </a:t>
            </a:r>
          </a:p>
        </p:txBody>
      </p:sp>
    </p:spTree>
    <p:extLst>
      <p:ext uri="{BB962C8B-B14F-4D97-AF65-F5344CB8AC3E}">
        <p14:creationId xmlns:p14="http://schemas.microsoft.com/office/powerpoint/2010/main" val="4090569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E8B582-F071-4E74-9FE2-3D1BE1DCAFB9}"/>
              </a:ext>
            </a:extLst>
          </p:cNvPr>
          <p:cNvSpPr>
            <a:spLocks noGrp="1"/>
          </p:cNvSpPr>
          <p:nvPr>
            <p:ph type="title"/>
          </p:nvPr>
        </p:nvSpPr>
        <p:spPr>
          <a:xfrm>
            <a:off x="1043950" y="1179151"/>
            <a:ext cx="3300646" cy="4463889"/>
          </a:xfrm>
        </p:spPr>
        <p:txBody>
          <a:bodyPr anchor="ctr">
            <a:normAutofit/>
          </a:bodyPr>
          <a:lstStyle/>
          <a:p>
            <a:r>
              <a:rPr lang="en-US" b="1" dirty="0">
                <a:latin typeface="Arial" panose="020B0604020202020204" pitchFamily="34" charset="0"/>
                <a:cs typeface="Arial" panose="020B0604020202020204" pitchFamily="34" charset="0"/>
              </a:rPr>
              <a:t>Orphan Drug Regulations: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21 CFR 316</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1038353-D210-4809-86F4-376A7C5B8E88}"/>
              </a:ext>
            </a:extLst>
          </p:cNvPr>
          <p:cNvSpPr>
            <a:spLocks noGrp="1"/>
          </p:cNvSpPr>
          <p:nvPr>
            <p:ph idx="1"/>
          </p:nvPr>
        </p:nvSpPr>
        <p:spPr>
          <a:xfrm>
            <a:off x="4978917" y="1109145"/>
            <a:ext cx="6385219" cy="4603900"/>
          </a:xfrm>
        </p:spPr>
        <p:txBody>
          <a:bodyPr anchor="ctr">
            <a:normAutofit/>
          </a:bodyPr>
          <a:lstStyle/>
          <a:p>
            <a:pPr marL="0" indent="0">
              <a:buNone/>
            </a:pPr>
            <a:r>
              <a:rPr lang="en-US" b="1" dirty="0">
                <a:latin typeface="Arial" panose="020B0604020202020204" pitchFamily="34" charset="0"/>
                <a:cs typeface="Arial" panose="020B0604020202020204" pitchFamily="34" charset="0"/>
              </a:rPr>
              <a:t>These regulations provide procedures to encourage and facilitate the development of drugs for rare diseases or conditions (200,000 or less persons in the US).</a:t>
            </a:r>
          </a:p>
          <a:p>
            <a:endParaRPr lang="en-US" b="1" dirty="0">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76589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Light bulb on yellow background with sketched light beams and cord">
            <a:extLst>
              <a:ext uri="{FF2B5EF4-FFF2-40B4-BE49-F238E27FC236}">
                <a16:creationId xmlns:a16="http://schemas.microsoft.com/office/drawing/2014/main" id="{B28901F6-63AF-4D0F-A907-223D80C0434D}"/>
              </a:ext>
            </a:extLst>
          </p:cNvPr>
          <p:cNvPicPr>
            <a:picLocks noChangeAspect="1"/>
          </p:cNvPicPr>
          <p:nvPr/>
        </p:nvPicPr>
        <p:blipFill rotWithShape="1">
          <a:blip r:embed="rId2"/>
          <a:srcRect l="28957"/>
          <a:stretch/>
        </p:blipFill>
        <p:spPr>
          <a:xfrm>
            <a:off x="4266678" y="-8467"/>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5" name="Title 4">
            <a:extLst>
              <a:ext uri="{FF2B5EF4-FFF2-40B4-BE49-F238E27FC236}">
                <a16:creationId xmlns:a16="http://schemas.microsoft.com/office/drawing/2014/main" id="{D60DC44C-EB98-43FA-B34B-17F82D36E79A}"/>
              </a:ext>
            </a:extLst>
          </p:cNvPr>
          <p:cNvSpPr>
            <a:spLocks noGrp="1"/>
          </p:cNvSpPr>
          <p:nvPr>
            <p:ph type="ctrTitle"/>
          </p:nvPr>
        </p:nvSpPr>
        <p:spPr>
          <a:xfrm>
            <a:off x="668867" y="1678666"/>
            <a:ext cx="4088190" cy="2369093"/>
          </a:xfrm>
        </p:spPr>
        <p:txBody>
          <a:bodyPr vert="horz" lIns="91440" tIns="45720" rIns="91440" bIns="45720" rtlCol="0" anchor="b">
            <a:normAutofit/>
          </a:bodyPr>
          <a:lstStyle/>
          <a:p>
            <a:pPr algn="r"/>
            <a:r>
              <a:rPr lang="en-US" sz="3600" b="1" dirty="0">
                <a:solidFill>
                  <a:schemeClr val="accent1"/>
                </a:solidFill>
                <a:latin typeface="Arial" panose="020B0604020202020204" pitchFamily="34" charset="0"/>
                <a:cs typeface="Arial" panose="020B0604020202020204" pitchFamily="34" charset="0"/>
              </a:rPr>
              <a:t>Test your knowledge</a:t>
            </a:r>
          </a:p>
        </p:txBody>
      </p:sp>
    </p:spTree>
    <p:extLst>
      <p:ext uri="{BB962C8B-B14F-4D97-AF65-F5344CB8AC3E}">
        <p14:creationId xmlns:p14="http://schemas.microsoft.com/office/powerpoint/2010/main" val="2072252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4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77334" y="609599"/>
            <a:ext cx="8596668" cy="5863771"/>
          </a:xfrm>
        </p:spPr>
        <p:txBody>
          <a:bodyPr>
            <a:normAutofit/>
          </a:bodyPr>
          <a:lstStyle/>
          <a:p>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Scenario</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FDA approved product “A” is marketed in a liquid form for the prevention of refractory seizures in patients 12 and older.  Based on a report in the literature, an investigator wants to conduct an open-label study to demonstrate efficacy in children ages 4-11 who have documented seizure history. </a:t>
            </a:r>
            <a:br>
              <a:rPr lang="en-US" sz="2400" b="1" dirty="0">
                <a:solidFill>
                  <a:schemeClr val="tx1"/>
                </a:solidFill>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3444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77334" y="609599"/>
            <a:ext cx="8596668" cy="5863771"/>
          </a:xfrm>
        </p:spPr>
        <p:txBody>
          <a:bodyPr>
            <a:normAutofit/>
          </a:bodyPr>
          <a:lstStyle/>
          <a:p>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Question 1:</a:t>
            </a: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Approved drugs that are used in a research study are governed by:</a:t>
            </a:r>
            <a:br>
              <a:rPr lang="en-US"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a. Common rule</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b. FDA regulations</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c. 21 CFR 812</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d. DHHS</a:t>
            </a:r>
            <a:br>
              <a:rPr lang="en-US" sz="1800" b="1" dirty="0">
                <a:latin typeface="Arial" panose="020B0604020202020204" pitchFamily="34" charset="0"/>
                <a:cs typeface="Arial" panose="020B0604020202020204" pitchFamily="34" charset="0"/>
              </a:rPr>
            </a:b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8678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D3CF96B-CB96-4CE6-8734-F19BDF62CB71}"/>
              </a:ext>
            </a:extLst>
          </p:cNvPr>
          <p:cNvSpPr>
            <a:spLocks noGrp="1"/>
          </p:cNvSpPr>
          <p:nvPr>
            <p:ph idx="1"/>
          </p:nvPr>
        </p:nvSpPr>
        <p:spPr>
          <a:xfrm>
            <a:off x="691621" y="1253067"/>
            <a:ext cx="6155266" cy="4351866"/>
          </a:xfrm>
        </p:spPr>
        <p:txBody>
          <a:bodyPr anchor="ctr">
            <a:normAutofit/>
          </a:bodyPr>
          <a:lstStyle/>
          <a:p>
            <a:pPr>
              <a:lnSpc>
                <a:spcPct val="90000"/>
              </a:lnSpc>
            </a:pPr>
            <a:endParaRPr lang="en-US" sz="1400" b="1" dirty="0">
              <a:latin typeface="Arial" panose="020B0604020202020204" pitchFamily="34" charset="0"/>
              <a:cs typeface="Arial" panose="020B0604020202020204" pitchFamily="34" charset="0"/>
            </a:endParaRPr>
          </a:p>
          <a:p>
            <a:pPr marL="0" indent="0">
              <a:lnSpc>
                <a:spcPct val="90000"/>
              </a:lnSpc>
              <a:buNone/>
            </a:pPr>
            <a:br>
              <a:rPr lang="en-US" sz="1400" b="1" dirty="0">
                <a:latin typeface="Arial" panose="020B0604020202020204" pitchFamily="34" charset="0"/>
                <a:cs typeface="Arial" panose="020B0604020202020204" pitchFamily="34" charset="0"/>
              </a:rPr>
            </a:br>
            <a:endParaRPr lang="en-US" sz="1400" b="1" dirty="0">
              <a:latin typeface="Arial" panose="020B0604020202020204" pitchFamily="34" charset="0"/>
              <a:cs typeface="Arial" panose="020B0604020202020204" pitchFamily="34" charset="0"/>
            </a:endParaRPr>
          </a:p>
          <a:p>
            <a:pPr>
              <a:lnSpc>
                <a:spcPct val="90000"/>
              </a:lnSpc>
            </a:pPr>
            <a:endParaRPr lang="en-US" sz="1400" b="1" dirty="0">
              <a:effectLst/>
              <a:latin typeface="Arial" panose="020B0604020202020204" pitchFamily="34" charset="0"/>
              <a:cs typeface="Arial" panose="020B0604020202020204" pitchFamily="34" charset="0"/>
            </a:endParaRPr>
          </a:p>
          <a:p>
            <a:pPr marL="0" indent="0">
              <a:lnSpc>
                <a:spcPct val="90000"/>
              </a:lnSpc>
              <a:buNone/>
            </a:pPr>
            <a:endParaRPr lang="en-US" sz="1900" b="1" dirty="0">
              <a:latin typeface="Arial" panose="020B0604020202020204" pitchFamily="34" charset="0"/>
              <a:cs typeface="Arial" panose="020B0604020202020204" pitchFamily="34" charset="0"/>
            </a:endParaRPr>
          </a:p>
          <a:p>
            <a:pPr marL="0" indent="0">
              <a:lnSpc>
                <a:spcPct val="90000"/>
              </a:lnSpc>
              <a:buNone/>
            </a:pPr>
            <a:endParaRPr lang="en-US" sz="1900" b="1" dirty="0">
              <a:latin typeface="Arial" panose="020B0604020202020204" pitchFamily="34" charset="0"/>
              <a:cs typeface="Arial" panose="020B0604020202020204" pitchFamily="34" charset="0"/>
            </a:endParaRPr>
          </a:p>
          <a:p>
            <a:pPr marL="0" indent="0">
              <a:lnSpc>
                <a:spcPct val="90000"/>
              </a:lnSpc>
              <a:buNone/>
            </a:pPr>
            <a:endParaRPr lang="en-US" sz="1900" b="1" dirty="0">
              <a:latin typeface="Arial" panose="020B0604020202020204" pitchFamily="34" charset="0"/>
              <a:cs typeface="Arial" panose="020B0604020202020204" pitchFamily="34" charset="0"/>
            </a:endParaRPr>
          </a:p>
          <a:p>
            <a:pPr marL="0" indent="0">
              <a:lnSpc>
                <a:spcPct val="90000"/>
              </a:lnSpc>
              <a:buNone/>
            </a:pPr>
            <a:r>
              <a:rPr lang="en-US" sz="2400" b="1" dirty="0">
                <a:latin typeface="Arial" panose="020B0604020202020204" pitchFamily="34" charset="0"/>
                <a:cs typeface="Arial" panose="020B0604020202020204" pitchFamily="34" charset="0"/>
              </a:rPr>
              <a:t>Investigational New Drug Application (IND)</a:t>
            </a:r>
          </a:p>
          <a:p>
            <a:pPr>
              <a:lnSpc>
                <a:spcPct val="90000"/>
              </a:lnSpc>
            </a:pPr>
            <a:endParaRPr lang="en-US" sz="2400" b="1" dirty="0">
              <a:latin typeface="Arial" panose="020B0604020202020204" pitchFamily="34" charset="0"/>
              <a:cs typeface="Arial" panose="020B0604020202020204" pitchFamily="34" charset="0"/>
            </a:endParaRPr>
          </a:p>
          <a:p>
            <a:pPr>
              <a:lnSpc>
                <a:spcPct val="90000"/>
              </a:lnSpc>
            </a:pPr>
            <a:endParaRPr lang="en-US" sz="1400" b="1" dirty="0">
              <a:latin typeface="Arial" panose="020B0604020202020204" pitchFamily="34" charset="0"/>
              <a:cs typeface="Arial" panose="020B0604020202020204" pitchFamily="34" charset="0"/>
            </a:endParaRPr>
          </a:p>
          <a:p>
            <a:pPr>
              <a:lnSpc>
                <a:spcPct val="90000"/>
              </a:lnSpc>
            </a:pPr>
            <a:endParaRPr lang="en-US" sz="1400" b="1" dirty="0">
              <a:effectLst/>
              <a:latin typeface="Arial" panose="020B0604020202020204" pitchFamily="34" charset="0"/>
              <a:cs typeface="Arial" panose="020B0604020202020204" pitchFamily="34" charset="0"/>
            </a:endParaRPr>
          </a:p>
          <a:p>
            <a:pPr>
              <a:lnSpc>
                <a:spcPct val="90000"/>
              </a:lnSpc>
            </a:pPr>
            <a:endParaRPr lang="en-US" sz="1400" b="1" dirty="0">
              <a:effectLst/>
              <a:latin typeface="Arial" panose="020B0604020202020204" pitchFamily="34" charset="0"/>
              <a:cs typeface="Arial" panose="020B0604020202020204" pitchFamily="34" charset="0"/>
            </a:endParaRPr>
          </a:p>
          <a:p>
            <a:pPr>
              <a:lnSpc>
                <a:spcPct val="90000"/>
              </a:lnSpc>
            </a:pPr>
            <a:endParaRPr lang="en-US" sz="1400" b="1" dirty="0">
              <a:latin typeface="Arial" panose="020B0604020202020204" pitchFamily="34" charset="0"/>
              <a:cs typeface="Arial" panose="020B0604020202020204" pitchFamily="34" charset="0"/>
            </a:endParaRPr>
          </a:p>
          <a:p>
            <a:pPr>
              <a:lnSpc>
                <a:spcPct val="90000"/>
              </a:lnSpc>
            </a:pPr>
            <a:endParaRPr lang="en-US" sz="1400" b="1" dirty="0">
              <a:effectLst/>
              <a:latin typeface="Arial" panose="020B0604020202020204" pitchFamily="34" charset="0"/>
              <a:cs typeface="Arial" panose="020B0604020202020204" pitchFamily="34" charset="0"/>
            </a:endParaRPr>
          </a:p>
          <a:p>
            <a:pPr>
              <a:lnSpc>
                <a:spcPct val="90000"/>
              </a:lnSpc>
            </a:pPr>
            <a:endParaRPr lang="en-US" sz="1400" b="1" dirty="0">
              <a:effectLst/>
              <a:latin typeface="Arial" panose="020B0604020202020204" pitchFamily="34" charset="0"/>
              <a:cs typeface="Arial" panose="020B0604020202020204" pitchFamily="34" charset="0"/>
            </a:endParaRPr>
          </a:p>
          <a:p>
            <a:pPr>
              <a:lnSpc>
                <a:spcPct val="90000"/>
              </a:lnSpc>
            </a:pPr>
            <a:endParaRPr lang="en-US" sz="1400" b="1" dirty="0">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26" name="Straight Connector 25">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30"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2"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Isosceles Triangle 33">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Isosceles Triangle 41">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395EF76-0BF3-44CA-8BF1-4125B5A8985B}"/>
              </a:ext>
            </a:extLst>
          </p:cNvPr>
          <p:cNvSpPr>
            <a:spLocks noGrp="1"/>
          </p:cNvSpPr>
          <p:nvPr>
            <p:ph type="title"/>
          </p:nvPr>
        </p:nvSpPr>
        <p:spPr>
          <a:xfrm>
            <a:off x="7829658" y="1253067"/>
            <a:ext cx="3371742" cy="4351866"/>
          </a:xfrm>
        </p:spPr>
        <p:txBody>
          <a:bodyPr anchor="ctr">
            <a:normAutofit/>
          </a:bodyPr>
          <a:lstStyle/>
          <a:p>
            <a:r>
              <a:rPr lang="en-US" b="1" dirty="0">
                <a:solidFill>
                  <a:schemeClr val="bg1"/>
                </a:solidFill>
                <a:latin typeface="Arial" panose="020B0604020202020204" pitchFamily="34" charset="0"/>
                <a:cs typeface="Arial" panose="020B0604020202020204" pitchFamily="34" charset="0"/>
              </a:rPr>
              <a:t>21 CFR 312</a:t>
            </a:r>
          </a:p>
        </p:txBody>
      </p:sp>
    </p:spTree>
    <p:extLst>
      <p:ext uri="{BB962C8B-B14F-4D97-AF65-F5344CB8AC3E}">
        <p14:creationId xmlns:p14="http://schemas.microsoft.com/office/powerpoint/2010/main" val="605895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77334" y="497114"/>
            <a:ext cx="8596668" cy="5863771"/>
          </a:xfrm>
        </p:spPr>
        <p:txBody>
          <a:bodyPr>
            <a:normAutofit/>
          </a:bodyPr>
          <a:lstStyle/>
          <a:p>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Question 1 answer:</a:t>
            </a: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Approved drugs that are used in a research study are governed by:</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a. Common rule</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b. FDA regulations</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c. 21 CFR 812</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d. DHHS</a:t>
            </a:r>
            <a:br>
              <a:rPr lang="en-US" sz="1800" b="1" dirty="0">
                <a:latin typeface="Arial" panose="020B0604020202020204" pitchFamily="34" charset="0"/>
                <a:cs typeface="Arial" panose="020B0604020202020204" pitchFamily="34" charset="0"/>
              </a:rPr>
            </a:br>
            <a:endParaRPr lang="en-US" sz="1800" b="1"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F7F65FA0-E7EE-4C02-BE78-4CC99C37EE03}"/>
                  </a:ext>
                </a:extLst>
              </p14:cNvPr>
              <p14:cNvContentPartPr/>
              <p14:nvPr/>
            </p14:nvContentPartPr>
            <p14:xfrm>
              <a:off x="430492" y="4594190"/>
              <a:ext cx="4074480" cy="315360"/>
            </p14:xfrm>
          </p:contentPart>
        </mc:Choice>
        <mc:Fallback xmlns="">
          <p:pic>
            <p:nvPicPr>
              <p:cNvPr id="3" name="Ink 2">
                <a:extLst>
                  <a:ext uri="{FF2B5EF4-FFF2-40B4-BE49-F238E27FC236}">
                    <a16:creationId xmlns:a16="http://schemas.microsoft.com/office/drawing/2014/main" id="{F7F65FA0-E7EE-4C02-BE78-4CC99C37EE03}"/>
                  </a:ext>
                </a:extLst>
              </p:cNvPr>
              <p:cNvPicPr/>
              <p:nvPr/>
            </p:nvPicPr>
            <p:blipFill>
              <a:blip r:embed="rId3"/>
              <a:stretch>
                <a:fillRect/>
              </a:stretch>
            </p:blipFill>
            <p:spPr>
              <a:xfrm>
                <a:off x="421493" y="4585190"/>
                <a:ext cx="4092118" cy="333000"/>
              </a:xfrm>
              <a:prstGeom prst="rect">
                <a:avLst/>
              </a:prstGeom>
            </p:spPr>
          </p:pic>
        </mc:Fallback>
      </mc:AlternateContent>
    </p:spTree>
    <p:extLst>
      <p:ext uri="{BB962C8B-B14F-4D97-AF65-F5344CB8AC3E}">
        <p14:creationId xmlns:p14="http://schemas.microsoft.com/office/powerpoint/2010/main" val="275288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77334" y="609599"/>
            <a:ext cx="8596668" cy="5863771"/>
          </a:xfrm>
        </p:spPr>
        <p:txBody>
          <a:bodyPr>
            <a:normAutofit/>
          </a:bodyPr>
          <a:lstStyle/>
          <a:p>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Question 2:</a:t>
            </a: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The study requires a new IND to proceed with the study to include this new population. </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True or False</a:t>
            </a: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7381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66824" y="497114"/>
            <a:ext cx="8596668" cy="5863771"/>
          </a:xfrm>
        </p:spPr>
        <p:txBody>
          <a:bodyPr>
            <a:normAutofit/>
          </a:bodyPr>
          <a:lstStyle/>
          <a:p>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sz="3200" b="1" dirty="0">
                <a:solidFill>
                  <a:schemeClr val="tx1"/>
                </a:solidFill>
                <a:latin typeface="Arial" panose="020B0604020202020204" pitchFamily="34" charset="0"/>
                <a:cs typeface="Arial" panose="020B0604020202020204" pitchFamily="34" charset="0"/>
              </a:rPr>
              <a:t>Question 2 answer:</a:t>
            </a:r>
            <a:br>
              <a:rPr lang="en-US" sz="3200" b="1" dirty="0">
                <a:solidFill>
                  <a:schemeClr val="tx1"/>
                </a:solidFill>
                <a:latin typeface="Arial" panose="020B0604020202020204" pitchFamily="34" charset="0"/>
                <a:cs typeface="Arial" panose="020B0604020202020204" pitchFamily="34" charset="0"/>
              </a:rPr>
            </a:br>
            <a:br>
              <a:rPr lang="en-US" sz="3200" b="1" dirty="0">
                <a:solidFill>
                  <a:schemeClr val="tx1"/>
                </a:solidFill>
                <a:latin typeface="Arial" panose="020B0604020202020204" pitchFamily="34" charset="0"/>
                <a:cs typeface="Arial" panose="020B0604020202020204" pitchFamily="34" charset="0"/>
              </a:rPr>
            </a:br>
            <a:br>
              <a:rPr lang="en-US" sz="3200" b="1" dirty="0">
                <a:solidFill>
                  <a:schemeClr val="tx1"/>
                </a:solidFill>
                <a:latin typeface="Arial" panose="020B0604020202020204" pitchFamily="34" charset="0"/>
                <a:cs typeface="Arial" panose="020B0604020202020204" pitchFamily="34" charset="0"/>
              </a:rPr>
            </a:br>
            <a:r>
              <a:rPr lang="en-US" sz="3200" b="1" dirty="0">
                <a:solidFill>
                  <a:schemeClr val="tx1"/>
                </a:solidFill>
                <a:latin typeface="Arial" panose="020B0604020202020204" pitchFamily="34" charset="0"/>
                <a:cs typeface="Arial" panose="020B0604020202020204" pitchFamily="34" charset="0"/>
              </a:rPr>
              <a:t>The study requires a new IND to proceed with the study to include this new population. </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True or False</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It depends. Let’s look at why. </a:t>
            </a:r>
            <a:endParaRPr lang="en-US" sz="1800" b="1"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EF3B78C0-3170-43CD-B4DE-F5E1540A2573}"/>
                  </a:ext>
                </a:extLst>
              </p14:cNvPr>
              <p14:cNvContentPartPr/>
              <p14:nvPr/>
            </p14:nvContentPartPr>
            <p14:xfrm>
              <a:off x="2671492" y="1313932"/>
              <a:ext cx="360" cy="360"/>
            </p14:xfrm>
          </p:contentPart>
        </mc:Choice>
        <mc:Fallback xmlns="">
          <p:pic>
            <p:nvPicPr>
              <p:cNvPr id="3" name="Ink 2">
                <a:extLst>
                  <a:ext uri="{FF2B5EF4-FFF2-40B4-BE49-F238E27FC236}">
                    <a16:creationId xmlns:a16="http://schemas.microsoft.com/office/drawing/2014/main" id="{EF3B78C0-3170-43CD-B4DE-F5E1540A2573}"/>
                  </a:ext>
                </a:extLst>
              </p:cNvPr>
              <p:cNvPicPr/>
              <p:nvPr/>
            </p:nvPicPr>
            <p:blipFill>
              <a:blip r:embed="rId3"/>
              <a:stretch>
                <a:fillRect/>
              </a:stretch>
            </p:blipFill>
            <p:spPr>
              <a:xfrm>
                <a:off x="2662852" y="130529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D863DC18-3CEC-4BEA-B13A-FCEC738AD712}"/>
                  </a:ext>
                </a:extLst>
              </p14:cNvPr>
              <p14:cNvContentPartPr/>
              <p14:nvPr/>
            </p14:nvContentPartPr>
            <p14:xfrm>
              <a:off x="1900012" y="2942572"/>
              <a:ext cx="360" cy="360"/>
            </p14:xfrm>
          </p:contentPart>
        </mc:Choice>
        <mc:Fallback xmlns="">
          <p:pic>
            <p:nvPicPr>
              <p:cNvPr id="5" name="Ink 4">
                <a:extLst>
                  <a:ext uri="{FF2B5EF4-FFF2-40B4-BE49-F238E27FC236}">
                    <a16:creationId xmlns:a16="http://schemas.microsoft.com/office/drawing/2014/main" id="{D863DC18-3CEC-4BEA-B13A-FCEC738AD712}"/>
                  </a:ext>
                </a:extLst>
              </p:cNvPr>
              <p:cNvPicPr/>
              <p:nvPr/>
            </p:nvPicPr>
            <p:blipFill>
              <a:blip r:embed="rId3"/>
              <a:stretch>
                <a:fillRect/>
              </a:stretch>
            </p:blipFill>
            <p:spPr>
              <a:xfrm>
                <a:off x="1891012" y="2933932"/>
                <a:ext cx="18000" cy="18000"/>
              </a:xfrm>
              <a:prstGeom prst="rect">
                <a:avLst/>
              </a:prstGeom>
            </p:spPr>
          </p:pic>
        </mc:Fallback>
      </mc:AlternateContent>
      <p:grpSp>
        <p:nvGrpSpPr>
          <p:cNvPr id="7" name="Group 6">
            <a:extLst>
              <a:ext uri="{FF2B5EF4-FFF2-40B4-BE49-F238E27FC236}">
                <a16:creationId xmlns:a16="http://schemas.microsoft.com/office/drawing/2014/main" id="{7CA61103-9944-4A16-B83A-B50F388D1EA8}"/>
              </a:ext>
            </a:extLst>
          </p:cNvPr>
          <p:cNvGrpSpPr/>
          <p:nvPr/>
        </p:nvGrpSpPr>
        <p:grpSpPr>
          <a:xfrm>
            <a:off x="2528572" y="1342732"/>
            <a:ext cx="360" cy="14400"/>
            <a:chOff x="2528572" y="1342732"/>
            <a:chExt cx="360" cy="14400"/>
          </a:xfrm>
        </p:grpSpPr>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id="{B43D0590-33CE-4EFB-B993-2C1D0EF23688}"/>
                    </a:ext>
                  </a:extLst>
                </p14:cNvPr>
                <p14:cNvContentPartPr/>
                <p14:nvPr/>
              </p14:nvContentPartPr>
              <p14:xfrm>
                <a:off x="2528572" y="1342732"/>
                <a:ext cx="360" cy="360"/>
              </p14:xfrm>
            </p:contentPart>
          </mc:Choice>
          <mc:Fallback xmlns="">
            <p:pic>
              <p:nvPicPr>
                <p:cNvPr id="4" name="Ink 3">
                  <a:extLst>
                    <a:ext uri="{FF2B5EF4-FFF2-40B4-BE49-F238E27FC236}">
                      <a16:creationId xmlns:a16="http://schemas.microsoft.com/office/drawing/2014/main" id="{B43D0590-33CE-4EFB-B993-2C1D0EF23688}"/>
                    </a:ext>
                  </a:extLst>
                </p:cNvPr>
                <p:cNvPicPr/>
                <p:nvPr/>
              </p:nvPicPr>
              <p:blipFill>
                <a:blip r:embed="rId3"/>
                <a:stretch>
                  <a:fillRect/>
                </a:stretch>
              </p:blipFill>
              <p:spPr>
                <a:xfrm>
                  <a:off x="2519572" y="133373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8B4AEEDA-7D02-423F-84E3-EDBBA52CA4D0}"/>
                    </a:ext>
                  </a:extLst>
                </p14:cNvPr>
                <p14:cNvContentPartPr/>
                <p14:nvPr/>
              </p14:nvContentPartPr>
              <p14:xfrm>
                <a:off x="2528572" y="1356772"/>
                <a:ext cx="360" cy="360"/>
              </p14:xfrm>
            </p:contentPart>
          </mc:Choice>
          <mc:Fallback xmlns="">
            <p:pic>
              <p:nvPicPr>
                <p:cNvPr id="6" name="Ink 5">
                  <a:extLst>
                    <a:ext uri="{FF2B5EF4-FFF2-40B4-BE49-F238E27FC236}">
                      <a16:creationId xmlns:a16="http://schemas.microsoft.com/office/drawing/2014/main" id="{8B4AEEDA-7D02-423F-84E3-EDBBA52CA4D0}"/>
                    </a:ext>
                  </a:extLst>
                </p:cNvPr>
                <p:cNvPicPr/>
                <p:nvPr/>
              </p:nvPicPr>
              <p:blipFill>
                <a:blip r:embed="rId3"/>
                <a:stretch>
                  <a:fillRect/>
                </a:stretch>
              </p:blipFill>
              <p:spPr>
                <a:xfrm>
                  <a:off x="2519572" y="1347772"/>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
            <p14:nvContentPartPr>
              <p14:cNvPr id="9" name="Ink 8">
                <a:extLst>
                  <a:ext uri="{FF2B5EF4-FFF2-40B4-BE49-F238E27FC236}">
                    <a16:creationId xmlns:a16="http://schemas.microsoft.com/office/drawing/2014/main" id="{5A881723-011F-4C75-8559-7A6A9CC35FA2}"/>
                  </a:ext>
                </a:extLst>
              </p14:cNvPr>
              <p14:cNvContentPartPr/>
              <p14:nvPr/>
            </p14:nvContentPartPr>
            <p14:xfrm>
              <a:off x="300487" y="4918388"/>
              <a:ext cx="6546960" cy="1251360"/>
            </p14:xfrm>
          </p:contentPart>
        </mc:Choice>
        <mc:Fallback xmlns="">
          <p:pic>
            <p:nvPicPr>
              <p:cNvPr id="9" name="Ink 8">
                <a:extLst>
                  <a:ext uri="{FF2B5EF4-FFF2-40B4-BE49-F238E27FC236}">
                    <a16:creationId xmlns:a16="http://schemas.microsoft.com/office/drawing/2014/main" id="{5A881723-011F-4C75-8559-7A6A9CC35FA2}"/>
                  </a:ext>
                </a:extLst>
              </p:cNvPr>
              <p:cNvPicPr/>
              <p:nvPr/>
            </p:nvPicPr>
            <p:blipFill>
              <a:blip r:embed="rId8"/>
              <a:stretch>
                <a:fillRect/>
              </a:stretch>
            </p:blipFill>
            <p:spPr>
              <a:xfrm>
                <a:off x="291487" y="4909388"/>
                <a:ext cx="6564600" cy="1269000"/>
              </a:xfrm>
              <a:prstGeom prst="rect">
                <a:avLst/>
              </a:prstGeom>
            </p:spPr>
          </p:pic>
        </mc:Fallback>
      </mc:AlternateContent>
    </p:spTree>
    <p:extLst>
      <p:ext uri="{BB962C8B-B14F-4D97-AF65-F5344CB8AC3E}">
        <p14:creationId xmlns:p14="http://schemas.microsoft.com/office/powerpoint/2010/main" val="27219145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0" name="Group 3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2" name="Straight Connector 3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4" name="Straight Connector 4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6"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8" name="Isosceles Triangle 4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0"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8" name="Isosceles Triangle 4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2" name="Isosceles Triangle 4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51" name="Rectangle 50">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5" name="Isosceles Triangle 54">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7"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59" name="Straight Connector 58">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1290251" y="397189"/>
            <a:ext cx="7766936" cy="4479611"/>
          </a:xfrm>
        </p:spPr>
        <p:txBody>
          <a:bodyPr vert="horz" lIns="91440" tIns="45720" rIns="91440" bIns="45720" rtlCol="0" anchor="b">
            <a:normAutofit/>
          </a:bodyPr>
          <a:lstStyle/>
          <a:p>
            <a:pPr>
              <a:lnSpc>
                <a:spcPct val="90000"/>
              </a:lnSpc>
            </a:pPr>
            <a:r>
              <a:rPr lang="en-US" b="1" dirty="0">
                <a:solidFill>
                  <a:schemeClr val="tx1"/>
                </a:solidFill>
                <a:latin typeface="Arial" panose="020B0604020202020204" pitchFamily="34" charset="0"/>
                <a:cs typeface="Arial" panose="020B0604020202020204" pitchFamily="34" charset="0"/>
              </a:rPr>
              <a:t>A clinical investigation of a marketed drug is exempt from the IND requirements if all of the following criteria for an exemption in § 312.2(b) are met:</a:t>
            </a: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endParaRPr lang="en-US"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4634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467127" y="-491359"/>
            <a:ext cx="9108924" cy="6701971"/>
          </a:xfrm>
        </p:spPr>
        <p:txBody>
          <a:bodyPr>
            <a:normAutofit/>
          </a:bodyPr>
          <a:lstStyle/>
          <a:p>
            <a:br>
              <a:rPr lang="en-US" sz="2000" b="1" u="sng" dirty="0">
                <a:solidFill>
                  <a:schemeClr val="tx1"/>
                </a:solidFill>
                <a:latin typeface="Arial" panose="020B0604020202020204" pitchFamily="34" charset="0"/>
                <a:cs typeface="Arial" panose="020B0604020202020204" pitchFamily="34" charset="0"/>
              </a:rPr>
            </a:br>
            <a:br>
              <a:rPr lang="en-US" sz="2000" b="1" u="sng" dirty="0">
                <a:solidFill>
                  <a:schemeClr val="tx1"/>
                </a:solidFill>
                <a:latin typeface="Arial" panose="020B0604020202020204" pitchFamily="34" charset="0"/>
                <a:cs typeface="Arial" panose="020B0604020202020204" pitchFamily="34" charset="0"/>
              </a:rPr>
            </a:br>
            <a:br>
              <a:rPr lang="en-US" sz="2000" b="1" u="sng" dirty="0">
                <a:solidFill>
                  <a:schemeClr val="tx1"/>
                </a:solidFill>
                <a:latin typeface="Arial" panose="020B0604020202020204" pitchFamily="34" charset="0"/>
                <a:cs typeface="Arial" panose="020B0604020202020204" pitchFamily="34" charset="0"/>
              </a:rPr>
            </a:br>
            <a:br>
              <a:rPr lang="en-US" sz="2000" b="1" u="sng" dirty="0">
                <a:solidFill>
                  <a:schemeClr val="tx1"/>
                </a:solidFill>
                <a:latin typeface="Arial" panose="020B0604020202020204" pitchFamily="34" charset="0"/>
                <a:cs typeface="Arial" panose="020B0604020202020204" pitchFamily="34" charset="0"/>
              </a:rPr>
            </a:br>
            <a:r>
              <a:rPr lang="en-US" sz="3200" b="1" u="sng" dirty="0">
                <a:solidFill>
                  <a:schemeClr val="tx1"/>
                </a:solidFill>
                <a:latin typeface="Arial" panose="020B0604020202020204" pitchFamily="34" charset="0"/>
                <a:cs typeface="Arial" panose="020B0604020202020204" pitchFamily="34" charset="0"/>
              </a:rPr>
              <a:t>Criteria for Marketed Drug Exemption from IND Requirements</a:t>
            </a:r>
            <a:br>
              <a:rPr lang="en-US" sz="3200" b="1" u="sng" dirty="0">
                <a:latin typeface="Arial" panose="020B0604020202020204" pitchFamily="34" charset="0"/>
                <a:cs typeface="Arial" panose="020B0604020202020204" pitchFamily="34" charset="0"/>
              </a:rPr>
            </a:br>
            <a:br>
              <a:rPr lang="en-US" sz="3200" b="1" u="sng" dirty="0">
                <a:latin typeface="Arial" panose="020B0604020202020204" pitchFamily="34" charset="0"/>
                <a:cs typeface="Arial" panose="020B0604020202020204" pitchFamily="34" charset="0"/>
              </a:rPr>
            </a:br>
            <a:br>
              <a:rPr lang="en-US" sz="1400" b="1" u="sng" dirty="0">
                <a:latin typeface="Arial" panose="020B0604020202020204" pitchFamily="34" charset="0"/>
                <a:cs typeface="Arial" panose="020B0604020202020204" pitchFamily="34" charset="0"/>
              </a:rPr>
            </a:br>
            <a:r>
              <a:rPr lang="en-US" sz="1800" b="1" dirty="0">
                <a:solidFill>
                  <a:schemeClr val="tx1"/>
                </a:solidFill>
                <a:latin typeface="Arial" panose="020B0604020202020204" pitchFamily="34" charset="0"/>
                <a:cs typeface="Arial" panose="020B0604020202020204" pitchFamily="34" charset="0"/>
              </a:rPr>
              <a:t>• The drug product is lawfully marketed in the United States. </a:t>
            </a:r>
            <a:br>
              <a:rPr lang="en-US" sz="1800" b="1" dirty="0">
                <a:solidFill>
                  <a:schemeClr val="tx1"/>
                </a:solidFill>
                <a:latin typeface="Arial" panose="020B0604020202020204" pitchFamily="34" charset="0"/>
                <a:cs typeface="Arial" panose="020B0604020202020204" pitchFamily="34" charset="0"/>
              </a:rPr>
            </a:br>
            <a:br>
              <a:rPr lang="en-US" sz="1800" b="1" dirty="0">
                <a:solidFill>
                  <a:schemeClr val="tx1"/>
                </a:solidFill>
                <a:latin typeface="Arial" panose="020B0604020202020204" pitchFamily="34" charset="0"/>
                <a:cs typeface="Arial" panose="020B0604020202020204" pitchFamily="34" charset="0"/>
              </a:rPr>
            </a:br>
            <a:br>
              <a:rPr lang="en-US" sz="1800" b="1" dirty="0">
                <a:solidFill>
                  <a:schemeClr val="tx1"/>
                </a:solidFill>
                <a:latin typeface="Arial" panose="020B0604020202020204" pitchFamily="34" charset="0"/>
                <a:cs typeface="Arial" panose="020B0604020202020204" pitchFamily="34" charset="0"/>
              </a:rPr>
            </a:br>
            <a:r>
              <a:rPr lang="en-US" sz="1800" b="1" dirty="0">
                <a:solidFill>
                  <a:schemeClr val="tx1"/>
                </a:solidFill>
                <a:latin typeface="Arial" panose="020B0604020202020204" pitchFamily="34" charset="0"/>
                <a:cs typeface="Arial" panose="020B0604020202020204" pitchFamily="34" charset="0"/>
              </a:rPr>
              <a:t>• The investigation is not intended to be reported to FDA as a well-controlled study in support of a new indication and there is no intent to use it to support any other significant change in the labeling of the drug.</a:t>
            </a:r>
            <a:br>
              <a:rPr lang="en-US" sz="1800" b="1" dirty="0">
                <a:solidFill>
                  <a:schemeClr val="tx1"/>
                </a:solidFill>
                <a:latin typeface="Arial" panose="020B0604020202020204" pitchFamily="34" charset="0"/>
                <a:cs typeface="Arial" panose="020B0604020202020204" pitchFamily="34" charset="0"/>
              </a:rPr>
            </a:br>
            <a:br>
              <a:rPr lang="en-US" sz="1800" b="1" dirty="0">
                <a:solidFill>
                  <a:schemeClr val="tx1"/>
                </a:solidFill>
                <a:latin typeface="Arial" panose="020B0604020202020204" pitchFamily="34" charset="0"/>
                <a:cs typeface="Arial" panose="020B0604020202020204" pitchFamily="34" charset="0"/>
              </a:rPr>
            </a:br>
            <a:br>
              <a:rPr lang="en-US" sz="1800" b="1" dirty="0">
                <a:solidFill>
                  <a:schemeClr val="tx1"/>
                </a:solidFill>
                <a:latin typeface="Arial" panose="020B0604020202020204" pitchFamily="34" charset="0"/>
                <a:cs typeface="Arial" panose="020B0604020202020204" pitchFamily="34" charset="0"/>
              </a:rPr>
            </a:br>
            <a:r>
              <a:rPr lang="en-US" sz="1800" b="1" dirty="0">
                <a:solidFill>
                  <a:schemeClr val="tx1"/>
                </a:solidFill>
                <a:latin typeface="Arial" panose="020B0604020202020204" pitchFamily="34" charset="0"/>
                <a:cs typeface="Arial" panose="020B0604020202020204" pitchFamily="34" charset="0"/>
              </a:rPr>
              <a:t> • In the case of a prescription drug, the investigation is not intended to support a significant change in the advertising for the drug. </a:t>
            </a:r>
            <a:br>
              <a:rPr lang="en-US" sz="2000" b="1" dirty="0">
                <a:solidFill>
                  <a:schemeClr val="tx1"/>
                </a:solidFill>
                <a:latin typeface="Arial" panose="020B0604020202020204" pitchFamily="34" charset="0"/>
                <a:cs typeface="Arial" panose="020B0604020202020204" pitchFamily="34" charset="0"/>
              </a:rPr>
            </a:br>
            <a:br>
              <a:rPr lang="en-US" sz="1400" b="1" dirty="0">
                <a:solidFill>
                  <a:schemeClr val="tx1"/>
                </a:solidFill>
                <a:latin typeface="Arial" panose="020B0604020202020204" pitchFamily="34" charset="0"/>
                <a:cs typeface="Arial" panose="020B0604020202020204" pitchFamily="34" charset="0"/>
              </a:rPr>
            </a:br>
            <a:br>
              <a:rPr lang="en-US" sz="1400" b="1" dirty="0">
                <a:solidFill>
                  <a:schemeClr val="tx1"/>
                </a:solidFill>
                <a:latin typeface="Arial" panose="020B0604020202020204" pitchFamily="34" charset="0"/>
                <a:cs typeface="Arial" panose="020B0604020202020204" pitchFamily="34" charset="0"/>
              </a:rPr>
            </a:br>
            <a:endParaRPr lang="en-US" sz="1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8131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77333" y="-283029"/>
            <a:ext cx="8619067" cy="6756400"/>
          </a:xfrm>
        </p:spPr>
        <p:txBody>
          <a:bodyPr>
            <a:normAutofit fontScale="90000"/>
          </a:bodyPr>
          <a:lstStyle/>
          <a:p>
            <a:br>
              <a:rPr lang="en-US" sz="2900" b="1" u="sng" dirty="0">
                <a:solidFill>
                  <a:schemeClr val="tx1"/>
                </a:solidFill>
                <a:latin typeface="Arial" panose="020B0604020202020204" pitchFamily="34" charset="0"/>
                <a:cs typeface="Arial" panose="020B0604020202020204" pitchFamily="34" charset="0"/>
              </a:rPr>
            </a:br>
            <a:br>
              <a:rPr lang="en-US" sz="2900" b="1" u="sng" dirty="0">
                <a:solidFill>
                  <a:schemeClr val="tx1"/>
                </a:solidFill>
                <a:latin typeface="Arial" panose="020B0604020202020204" pitchFamily="34" charset="0"/>
                <a:cs typeface="Arial" panose="020B0604020202020204" pitchFamily="34" charset="0"/>
              </a:rPr>
            </a:br>
            <a:r>
              <a:rPr lang="en-US" b="1" u="sng" dirty="0">
                <a:solidFill>
                  <a:schemeClr val="tx1"/>
                </a:solidFill>
                <a:latin typeface="Arial" panose="020B0604020202020204" pitchFamily="34" charset="0"/>
                <a:cs typeface="Arial" panose="020B0604020202020204" pitchFamily="34" charset="0"/>
              </a:rPr>
              <a:t>Criteria for Marketed Drug Exemption from IND Requirements (cont.)</a:t>
            </a:r>
            <a:br>
              <a:rPr lang="en-US" sz="3200" b="1" u="sng" dirty="0">
                <a:latin typeface="Arial" panose="020B0604020202020204" pitchFamily="34" charset="0"/>
                <a:cs typeface="Arial" panose="020B0604020202020204" pitchFamily="34" charset="0"/>
              </a:rPr>
            </a:br>
            <a:br>
              <a:rPr lang="en-US" sz="1800" b="1" dirty="0">
                <a:solidFill>
                  <a:schemeClr val="tx1"/>
                </a:solidFill>
                <a:latin typeface="Arial" panose="020B0604020202020204" pitchFamily="34" charset="0"/>
                <a:cs typeface="Arial" panose="020B0604020202020204" pitchFamily="34" charset="0"/>
              </a:rPr>
            </a:br>
            <a:br>
              <a:rPr lang="en-US" sz="2000" b="1" dirty="0">
                <a:solidFill>
                  <a:schemeClr val="tx1"/>
                </a:solidFill>
                <a:latin typeface="Arial" panose="020B0604020202020204" pitchFamily="34" charset="0"/>
                <a:cs typeface="Arial" panose="020B0604020202020204" pitchFamily="34" charset="0"/>
              </a:rPr>
            </a:br>
            <a:r>
              <a:rPr lang="en-US" sz="2000" b="1" dirty="0">
                <a:solidFill>
                  <a:schemeClr val="tx1"/>
                </a:solidFill>
                <a:latin typeface="Arial" panose="020B0604020202020204" pitchFamily="34" charset="0"/>
                <a:cs typeface="Arial" panose="020B0604020202020204" pitchFamily="34" charset="0"/>
              </a:rPr>
              <a:t>• The investigation does not involve a route of administration, dose, patient population, or other factor that significantly increases the risk (or decreases the acceptability of the risk) associated with the use of the drug product (21 CFR 312.2(b)(1)(iii)). </a:t>
            </a:r>
            <a:br>
              <a:rPr lang="en-US" sz="2000" b="1" dirty="0">
                <a:solidFill>
                  <a:schemeClr val="tx1"/>
                </a:solidFill>
                <a:latin typeface="Arial" panose="020B0604020202020204" pitchFamily="34" charset="0"/>
                <a:cs typeface="Arial" panose="020B0604020202020204" pitchFamily="34" charset="0"/>
              </a:rPr>
            </a:br>
            <a:br>
              <a:rPr lang="en-US" sz="2000" b="1" dirty="0">
                <a:solidFill>
                  <a:schemeClr val="tx1"/>
                </a:solidFill>
                <a:latin typeface="Arial" panose="020B0604020202020204" pitchFamily="34" charset="0"/>
                <a:cs typeface="Arial" panose="020B0604020202020204" pitchFamily="34" charset="0"/>
              </a:rPr>
            </a:br>
            <a:br>
              <a:rPr lang="en-US" sz="2000" b="1" dirty="0">
                <a:solidFill>
                  <a:schemeClr val="tx1"/>
                </a:solidFill>
                <a:latin typeface="Arial" panose="020B0604020202020204" pitchFamily="34" charset="0"/>
                <a:cs typeface="Arial" panose="020B0604020202020204" pitchFamily="34" charset="0"/>
              </a:rPr>
            </a:br>
            <a:r>
              <a:rPr lang="en-US" sz="2000" b="1" dirty="0">
                <a:solidFill>
                  <a:schemeClr val="tx1"/>
                </a:solidFill>
                <a:latin typeface="Arial" panose="020B0604020202020204" pitchFamily="34" charset="0"/>
                <a:cs typeface="Arial" panose="020B0604020202020204" pitchFamily="34" charset="0"/>
              </a:rPr>
              <a:t>• The investigation is conducted in compliance with the requirements for review by an IRB (21 CFR part 56) and with the requirements for informed consent (21 CFR part 50).</a:t>
            </a:r>
            <a:br>
              <a:rPr lang="en-US" sz="2000" b="1" dirty="0">
                <a:solidFill>
                  <a:schemeClr val="tx1"/>
                </a:solidFill>
                <a:latin typeface="Arial" panose="020B0604020202020204" pitchFamily="34" charset="0"/>
                <a:cs typeface="Arial" panose="020B0604020202020204" pitchFamily="34" charset="0"/>
              </a:rPr>
            </a:br>
            <a:br>
              <a:rPr lang="en-US" sz="2000" b="1" dirty="0">
                <a:solidFill>
                  <a:schemeClr val="tx1"/>
                </a:solidFill>
                <a:latin typeface="Arial" panose="020B0604020202020204" pitchFamily="34" charset="0"/>
                <a:cs typeface="Arial" panose="020B0604020202020204" pitchFamily="34" charset="0"/>
              </a:rPr>
            </a:br>
            <a:br>
              <a:rPr lang="en-US" sz="2000" b="1" dirty="0">
                <a:solidFill>
                  <a:schemeClr val="tx1"/>
                </a:solidFill>
                <a:latin typeface="Arial" panose="020B0604020202020204" pitchFamily="34" charset="0"/>
                <a:cs typeface="Arial" panose="020B0604020202020204" pitchFamily="34" charset="0"/>
              </a:rPr>
            </a:br>
            <a:r>
              <a:rPr lang="en-US" sz="2000" b="1" dirty="0">
                <a:solidFill>
                  <a:schemeClr val="tx1"/>
                </a:solidFill>
                <a:latin typeface="Arial" panose="020B0604020202020204" pitchFamily="34" charset="0"/>
                <a:cs typeface="Arial" panose="020B0604020202020204" pitchFamily="34" charset="0"/>
              </a:rPr>
              <a:t> • The investigation is conducted in compliance with the requirements of § 312.7 (i.e., the investigation is not intended to promote or commercialize the drug product).</a:t>
            </a:r>
          </a:p>
        </p:txBody>
      </p:sp>
    </p:spTree>
    <p:extLst>
      <p:ext uri="{BB962C8B-B14F-4D97-AF65-F5344CB8AC3E}">
        <p14:creationId xmlns:p14="http://schemas.microsoft.com/office/powerpoint/2010/main" val="2618804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77334" y="609599"/>
            <a:ext cx="8596668" cy="5863771"/>
          </a:xfrm>
        </p:spPr>
        <p:txBody>
          <a:bodyPr>
            <a:normAutofit fontScale="90000"/>
          </a:bodyPr>
          <a:lstStyle/>
          <a:p>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sz="4000" b="1" dirty="0">
                <a:solidFill>
                  <a:schemeClr val="tx1"/>
                </a:solidFill>
                <a:latin typeface="Arial" panose="020B0604020202020204" pitchFamily="34" charset="0"/>
                <a:cs typeface="Arial" panose="020B0604020202020204" pitchFamily="34" charset="0"/>
              </a:rPr>
              <a:t>Question 2 answer:</a:t>
            </a:r>
            <a:br>
              <a:rPr lang="en-US" sz="4000" b="1" dirty="0">
                <a:solidFill>
                  <a:schemeClr val="tx1"/>
                </a:solidFill>
                <a:latin typeface="Arial" panose="020B0604020202020204" pitchFamily="34" charset="0"/>
                <a:cs typeface="Arial" panose="020B0604020202020204" pitchFamily="34" charset="0"/>
              </a:rPr>
            </a:br>
            <a:br>
              <a:rPr lang="en-US" sz="4000" b="1" dirty="0">
                <a:solidFill>
                  <a:schemeClr val="tx1"/>
                </a:solidFill>
                <a:latin typeface="Arial" panose="020B0604020202020204" pitchFamily="34" charset="0"/>
                <a:cs typeface="Arial" panose="020B0604020202020204" pitchFamily="34" charset="0"/>
              </a:rPr>
            </a:br>
            <a:br>
              <a:rPr lang="en-US" sz="4000" b="1" dirty="0">
                <a:solidFill>
                  <a:schemeClr val="tx1"/>
                </a:solidFill>
                <a:latin typeface="Arial" panose="020B0604020202020204" pitchFamily="34" charset="0"/>
                <a:cs typeface="Arial" panose="020B0604020202020204" pitchFamily="34" charset="0"/>
              </a:rPr>
            </a:br>
            <a:r>
              <a:rPr lang="en-US" sz="4000" b="1" dirty="0">
                <a:solidFill>
                  <a:schemeClr val="tx1"/>
                </a:solidFill>
                <a:latin typeface="Arial" panose="020B0604020202020204" pitchFamily="34" charset="0"/>
                <a:cs typeface="Arial" panose="020B0604020202020204" pitchFamily="34" charset="0"/>
              </a:rPr>
              <a:t>The study requires a new IND to proceed with the study to include this new population. </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br>
              <a:rPr lang="en-US" sz="2000" b="1" dirty="0">
                <a:solidFill>
                  <a:schemeClr val="tx1"/>
                </a:solidFill>
                <a:latin typeface="Arial" panose="020B0604020202020204" pitchFamily="34" charset="0"/>
                <a:cs typeface="Arial" panose="020B0604020202020204" pitchFamily="34" charset="0"/>
              </a:rPr>
            </a:br>
            <a:r>
              <a:rPr lang="en-US" sz="2200" b="1" dirty="0">
                <a:solidFill>
                  <a:schemeClr val="tx1"/>
                </a:solidFill>
                <a:latin typeface="Arial" panose="020B0604020202020204" pitchFamily="34" charset="0"/>
                <a:cs typeface="Arial" panose="020B0604020202020204" pitchFamily="34" charset="0"/>
              </a:rPr>
              <a:t>True or False.  </a:t>
            </a:r>
            <a:br>
              <a:rPr lang="en-US" sz="2200" b="1" dirty="0">
                <a:solidFill>
                  <a:schemeClr val="tx1"/>
                </a:solidFill>
                <a:latin typeface="Arial" panose="020B0604020202020204" pitchFamily="34" charset="0"/>
                <a:cs typeface="Arial" panose="020B0604020202020204" pitchFamily="34" charset="0"/>
              </a:rPr>
            </a:br>
            <a:br>
              <a:rPr lang="en-US" sz="2200" b="1" dirty="0">
                <a:solidFill>
                  <a:schemeClr val="tx1"/>
                </a:solidFill>
                <a:latin typeface="Arial" panose="020B0604020202020204" pitchFamily="34" charset="0"/>
                <a:cs typeface="Arial" panose="020B0604020202020204" pitchFamily="34" charset="0"/>
              </a:rPr>
            </a:br>
            <a:r>
              <a:rPr lang="en-US" sz="2200" b="1" dirty="0">
                <a:solidFill>
                  <a:schemeClr val="tx1"/>
                </a:solidFill>
                <a:latin typeface="Arial" panose="020B0604020202020204" pitchFamily="34" charset="0"/>
                <a:cs typeface="Arial" panose="020B0604020202020204" pitchFamily="34" charset="0"/>
              </a:rPr>
              <a:t>The investigation would be conducted in a new population.</a:t>
            </a:r>
            <a:br>
              <a:rPr lang="en-US" sz="22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endParaRPr lang="en-US" sz="1800" b="1"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EF3B78C0-3170-43CD-B4DE-F5E1540A2573}"/>
                  </a:ext>
                </a:extLst>
              </p14:cNvPr>
              <p14:cNvContentPartPr/>
              <p14:nvPr/>
            </p14:nvContentPartPr>
            <p14:xfrm>
              <a:off x="2671492" y="1313932"/>
              <a:ext cx="360" cy="360"/>
            </p14:xfrm>
          </p:contentPart>
        </mc:Choice>
        <mc:Fallback xmlns="">
          <p:pic>
            <p:nvPicPr>
              <p:cNvPr id="3" name="Ink 2">
                <a:extLst>
                  <a:ext uri="{FF2B5EF4-FFF2-40B4-BE49-F238E27FC236}">
                    <a16:creationId xmlns:a16="http://schemas.microsoft.com/office/drawing/2014/main" id="{EF3B78C0-3170-43CD-B4DE-F5E1540A2573}"/>
                  </a:ext>
                </a:extLst>
              </p:cNvPr>
              <p:cNvPicPr/>
              <p:nvPr/>
            </p:nvPicPr>
            <p:blipFill>
              <a:blip r:embed="rId4"/>
              <a:stretch>
                <a:fillRect/>
              </a:stretch>
            </p:blipFill>
            <p:spPr>
              <a:xfrm>
                <a:off x="2662852" y="130529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D863DC18-3CEC-4BEA-B13A-FCEC738AD712}"/>
                  </a:ext>
                </a:extLst>
              </p14:cNvPr>
              <p14:cNvContentPartPr/>
              <p14:nvPr/>
            </p14:nvContentPartPr>
            <p14:xfrm>
              <a:off x="1900012" y="2942572"/>
              <a:ext cx="360" cy="360"/>
            </p14:xfrm>
          </p:contentPart>
        </mc:Choice>
        <mc:Fallback xmlns="">
          <p:pic>
            <p:nvPicPr>
              <p:cNvPr id="5" name="Ink 4">
                <a:extLst>
                  <a:ext uri="{FF2B5EF4-FFF2-40B4-BE49-F238E27FC236}">
                    <a16:creationId xmlns:a16="http://schemas.microsoft.com/office/drawing/2014/main" id="{D863DC18-3CEC-4BEA-B13A-FCEC738AD712}"/>
                  </a:ext>
                </a:extLst>
              </p:cNvPr>
              <p:cNvPicPr/>
              <p:nvPr/>
            </p:nvPicPr>
            <p:blipFill>
              <a:blip r:embed="rId4"/>
              <a:stretch>
                <a:fillRect/>
              </a:stretch>
            </p:blipFill>
            <p:spPr>
              <a:xfrm>
                <a:off x="1891012" y="2933932"/>
                <a:ext cx="18000" cy="18000"/>
              </a:xfrm>
              <a:prstGeom prst="rect">
                <a:avLst/>
              </a:prstGeom>
            </p:spPr>
          </p:pic>
        </mc:Fallback>
      </mc:AlternateContent>
      <p:grpSp>
        <p:nvGrpSpPr>
          <p:cNvPr id="7" name="Group 6">
            <a:extLst>
              <a:ext uri="{FF2B5EF4-FFF2-40B4-BE49-F238E27FC236}">
                <a16:creationId xmlns:a16="http://schemas.microsoft.com/office/drawing/2014/main" id="{7CA61103-9944-4A16-B83A-B50F388D1EA8}"/>
              </a:ext>
            </a:extLst>
          </p:cNvPr>
          <p:cNvGrpSpPr/>
          <p:nvPr/>
        </p:nvGrpSpPr>
        <p:grpSpPr>
          <a:xfrm>
            <a:off x="2528572" y="1342732"/>
            <a:ext cx="360" cy="14400"/>
            <a:chOff x="2528572" y="1342732"/>
            <a:chExt cx="360" cy="14400"/>
          </a:xfrm>
        </p:grpSpPr>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B43D0590-33CE-4EFB-B993-2C1D0EF23688}"/>
                    </a:ext>
                  </a:extLst>
                </p14:cNvPr>
                <p14:cNvContentPartPr/>
                <p14:nvPr/>
              </p14:nvContentPartPr>
              <p14:xfrm>
                <a:off x="2528572" y="1342732"/>
                <a:ext cx="360" cy="360"/>
              </p14:xfrm>
            </p:contentPart>
          </mc:Choice>
          <mc:Fallback xmlns="">
            <p:pic>
              <p:nvPicPr>
                <p:cNvPr id="4" name="Ink 3">
                  <a:extLst>
                    <a:ext uri="{FF2B5EF4-FFF2-40B4-BE49-F238E27FC236}">
                      <a16:creationId xmlns:a16="http://schemas.microsoft.com/office/drawing/2014/main" id="{B43D0590-33CE-4EFB-B993-2C1D0EF23688}"/>
                    </a:ext>
                  </a:extLst>
                </p:cNvPr>
                <p:cNvPicPr/>
                <p:nvPr/>
              </p:nvPicPr>
              <p:blipFill>
                <a:blip r:embed="rId4"/>
                <a:stretch>
                  <a:fillRect/>
                </a:stretch>
              </p:blipFill>
              <p:spPr>
                <a:xfrm>
                  <a:off x="2519572" y="133373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 name="Ink 5">
                  <a:extLst>
                    <a:ext uri="{FF2B5EF4-FFF2-40B4-BE49-F238E27FC236}">
                      <a16:creationId xmlns:a16="http://schemas.microsoft.com/office/drawing/2014/main" id="{8B4AEEDA-7D02-423F-84E3-EDBBA52CA4D0}"/>
                    </a:ext>
                  </a:extLst>
                </p14:cNvPr>
                <p14:cNvContentPartPr/>
                <p14:nvPr/>
              </p14:nvContentPartPr>
              <p14:xfrm>
                <a:off x="2528572" y="1356772"/>
                <a:ext cx="360" cy="360"/>
              </p14:xfrm>
            </p:contentPart>
          </mc:Choice>
          <mc:Fallback xmlns="">
            <p:pic>
              <p:nvPicPr>
                <p:cNvPr id="6" name="Ink 5">
                  <a:extLst>
                    <a:ext uri="{FF2B5EF4-FFF2-40B4-BE49-F238E27FC236}">
                      <a16:creationId xmlns:a16="http://schemas.microsoft.com/office/drawing/2014/main" id="{8B4AEEDA-7D02-423F-84E3-EDBBA52CA4D0}"/>
                    </a:ext>
                  </a:extLst>
                </p:cNvPr>
                <p:cNvPicPr/>
                <p:nvPr/>
              </p:nvPicPr>
              <p:blipFill>
                <a:blip r:embed="rId4"/>
                <a:stretch>
                  <a:fillRect/>
                </a:stretch>
              </p:blipFill>
              <p:spPr>
                <a:xfrm>
                  <a:off x="2519572" y="1347772"/>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8">
            <p14:nvContentPartPr>
              <p14:cNvPr id="8" name="Ink 7">
                <a:extLst>
                  <a:ext uri="{FF2B5EF4-FFF2-40B4-BE49-F238E27FC236}">
                    <a16:creationId xmlns:a16="http://schemas.microsoft.com/office/drawing/2014/main" id="{67331992-15F5-4EEF-94E3-8B582267EDF0}"/>
                  </a:ext>
                </a:extLst>
              </p14:cNvPr>
              <p14:cNvContentPartPr/>
              <p14:nvPr/>
            </p14:nvContentPartPr>
            <p14:xfrm>
              <a:off x="1414594" y="3668109"/>
              <a:ext cx="360" cy="360"/>
            </p14:xfrm>
          </p:contentPart>
        </mc:Choice>
        <mc:Fallback xmlns="">
          <p:pic>
            <p:nvPicPr>
              <p:cNvPr id="8" name="Ink 7">
                <a:extLst>
                  <a:ext uri="{FF2B5EF4-FFF2-40B4-BE49-F238E27FC236}">
                    <a16:creationId xmlns:a16="http://schemas.microsoft.com/office/drawing/2014/main" id="{67331992-15F5-4EEF-94E3-8B582267EDF0}"/>
                  </a:ext>
                </a:extLst>
              </p:cNvPr>
              <p:cNvPicPr/>
              <p:nvPr/>
            </p:nvPicPr>
            <p:blipFill>
              <a:blip r:embed="rId9"/>
              <a:stretch>
                <a:fillRect/>
              </a:stretch>
            </p:blipFill>
            <p:spPr>
              <a:xfrm>
                <a:off x="1405954" y="3659469"/>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BBC8AEF5-AE53-45B8-8849-065965F4D276}"/>
                  </a:ext>
                </a:extLst>
              </p14:cNvPr>
              <p14:cNvContentPartPr/>
              <p14:nvPr/>
            </p14:nvContentPartPr>
            <p14:xfrm>
              <a:off x="677334" y="4886055"/>
              <a:ext cx="700560" cy="668880"/>
            </p14:xfrm>
          </p:contentPart>
        </mc:Choice>
        <mc:Fallback xmlns="">
          <p:pic>
            <p:nvPicPr>
              <p:cNvPr id="9" name="Ink 8">
                <a:extLst>
                  <a:ext uri="{FF2B5EF4-FFF2-40B4-BE49-F238E27FC236}">
                    <a16:creationId xmlns:a16="http://schemas.microsoft.com/office/drawing/2014/main" id="{BBC8AEF5-AE53-45B8-8849-065965F4D276}"/>
                  </a:ext>
                </a:extLst>
              </p:cNvPr>
              <p:cNvPicPr/>
              <p:nvPr/>
            </p:nvPicPr>
            <p:blipFill>
              <a:blip r:embed="rId11"/>
              <a:stretch>
                <a:fillRect/>
              </a:stretch>
            </p:blipFill>
            <p:spPr>
              <a:xfrm>
                <a:off x="641334" y="4850074"/>
                <a:ext cx="772200" cy="740481"/>
              </a:xfrm>
              <a:prstGeom prst="rect">
                <a:avLst/>
              </a:prstGeom>
            </p:spPr>
          </p:pic>
        </mc:Fallback>
      </mc:AlternateContent>
    </p:spTree>
    <p:extLst>
      <p:ext uri="{BB962C8B-B14F-4D97-AF65-F5344CB8AC3E}">
        <p14:creationId xmlns:p14="http://schemas.microsoft.com/office/powerpoint/2010/main" val="3425010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77334" y="609599"/>
            <a:ext cx="8596668" cy="5863771"/>
          </a:xfrm>
        </p:spPr>
        <p:txBody>
          <a:bodyPr>
            <a:normAutofit fontScale="90000"/>
          </a:bodyPr>
          <a:lstStyle/>
          <a:p>
            <a:br>
              <a:rPr lang="en-US" sz="1800"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Question 3:</a:t>
            </a: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When reviewing this protocol the IRB may:</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a. determine the level of risk to the subjects</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b. engage a pediatric neurologist as a consultant</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c. determine when assent is required and how it is to be documented</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d. a and b only</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e. a, b, and c</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f.  none of the above</a:t>
            </a: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46135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77334" y="609599"/>
            <a:ext cx="8596668" cy="5863771"/>
          </a:xfrm>
        </p:spPr>
        <p:txBody>
          <a:bodyPr>
            <a:normAutofit fontScale="90000"/>
          </a:bodyPr>
          <a:lstStyle/>
          <a:p>
            <a:br>
              <a:rPr lang="en-US" sz="1800"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Question 3:</a:t>
            </a: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When reviewing this protocol the IRB may:</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a. determine the level of risk to the subjects</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b. engage a pediatric neurologist as a consultant</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c. determine when assent is required and how it  is to be documented</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d. a and b only</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e. a, b, and c</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f.  none of the above</a:t>
            </a:r>
            <a:endParaRPr lang="en-US" sz="1800" b="1"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96A414BB-4B86-45B8-9B27-F77517D952FD}"/>
                  </a:ext>
                </a:extLst>
              </p14:cNvPr>
              <p14:cNvContentPartPr/>
              <p14:nvPr/>
            </p14:nvContentPartPr>
            <p14:xfrm>
              <a:off x="290664" y="5367408"/>
              <a:ext cx="3481560" cy="558000"/>
            </p14:xfrm>
          </p:contentPart>
        </mc:Choice>
        <mc:Fallback xmlns="">
          <p:pic>
            <p:nvPicPr>
              <p:cNvPr id="3" name="Ink 2">
                <a:extLst>
                  <a:ext uri="{FF2B5EF4-FFF2-40B4-BE49-F238E27FC236}">
                    <a16:creationId xmlns:a16="http://schemas.microsoft.com/office/drawing/2014/main" id="{96A414BB-4B86-45B8-9B27-F77517D952FD}"/>
                  </a:ext>
                </a:extLst>
              </p:cNvPr>
              <p:cNvPicPr/>
              <p:nvPr/>
            </p:nvPicPr>
            <p:blipFill>
              <a:blip r:embed="rId3"/>
              <a:stretch>
                <a:fillRect/>
              </a:stretch>
            </p:blipFill>
            <p:spPr>
              <a:xfrm>
                <a:off x="254664" y="5331431"/>
                <a:ext cx="3553200" cy="629594"/>
              </a:xfrm>
              <a:prstGeom prst="rect">
                <a:avLst/>
              </a:prstGeom>
            </p:spPr>
          </p:pic>
        </mc:Fallback>
      </mc:AlternateContent>
    </p:spTree>
    <p:extLst>
      <p:ext uri="{BB962C8B-B14F-4D97-AF65-F5344CB8AC3E}">
        <p14:creationId xmlns:p14="http://schemas.microsoft.com/office/powerpoint/2010/main" val="2426928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395EF76-0BF3-44CA-8BF1-4125B5A8985B}"/>
              </a:ext>
            </a:extLst>
          </p:cNvPr>
          <p:cNvSpPr>
            <a:spLocks noGrp="1"/>
          </p:cNvSpPr>
          <p:nvPr>
            <p:ph type="title"/>
          </p:nvPr>
        </p:nvSpPr>
        <p:spPr>
          <a:xfrm>
            <a:off x="677334" y="609600"/>
            <a:ext cx="3843375" cy="5175624"/>
          </a:xfrm>
        </p:spPr>
        <p:txBody>
          <a:bodyPr anchor="ctr">
            <a:normAutofit/>
          </a:bodyPr>
          <a:lstStyle/>
          <a:p>
            <a:r>
              <a:rPr lang="en-US" b="1" dirty="0">
                <a:solidFill>
                  <a:schemeClr val="tx1">
                    <a:lumMod val="85000"/>
                    <a:lumOff val="15000"/>
                  </a:schemeClr>
                </a:solidFill>
                <a:latin typeface="Arial" panose="020B0604020202020204" pitchFamily="34" charset="0"/>
                <a:cs typeface="Arial" panose="020B0604020202020204" pitchFamily="34" charset="0"/>
              </a:rPr>
              <a:t>21 CFR 812</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D3CF96B-CB96-4CE6-8734-F19BDF62CB71}"/>
              </a:ext>
            </a:extLst>
          </p:cNvPr>
          <p:cNvSpPr>
            <a:spLocks noGrp="1"/>
          </p:cNvSpPr>
          <p:nvPr>
            <p:ph idx="1"/>
          </p:nvPr>
        </p:nvSpPr>
        <p:spPr>
          <a:xfrm>
            <a:off x="6116084" y="609601"/>
            <a:ext cx="5511296" cy="5175624"/>
          </a:xfrm>
        </p:spPr>
        <p:txBody>
          <a:bodyPr anchor="ctr">
            <a:noAutofit/>
          </a:bodyPr>
          <a:lstStyle/>
          <a:p>
            <a:pPr>
              <a:lnSpc>
                <a:spcPct val="90000"/>
              </a:lnSpc>
            </a:pPr>
            <a:endParaRPr lang="en-US" sz="2400" b="1" dirty="0">
              <a:solidFill>
                <a:srgbClr val="FFFFFF"/>
              </a:solidFill>
              <a:latin typeface="Arial" panose="020B0604020202020204" pitchFamily="34" charset="0"/>
              <a:cs typeface="Arial" panose="020B0604020202020204" pitchFamily="34" charset="0"/>
            </a:endParaRPr>
          </a:p>
          <a:p>
            <a:pPr>
              <a:lnSpc>
                <a:spcPct val="90000"/>
              </a:lnSpc>
            </a:pPr>
            <a:br>
              <a:rPr lang="en-US" sz="2400" b="1" dirty="0">
                <a:solidFill>
                  <a:srgbClr val="FFFFFF"/>
                </a:solidFill>
                <a:latin typeface="Arial" panose="020B0604020202020204" pitchFamily="34" charset="0"/>
                <a:cs typeface="Arial" panose="020B0604020202020204" pitchFamily="34" charset="0"/>
              </a:rPr>
            </a:br>
            <a:endParaRPr lang="en-US" sz="2400" b="1" dirty="0">
              <a:solidFill>
                <a:srgbClr val="FFFFFF"/>
              </a:solidFill>
              <a:latin typeface="Arial" panose="020B0604020202020204" pitchFamily="34" charset="0"/>
              <a:cs typeface="Arial" panose="020B0604020202020204" pitchFamily="34" charset="0"/>
            </a:endParaRPr>
          </a:p>
          <a:p>
            <a:pPr>
              <a:lnSpc>
                <a:spcPct val="90000"/>
              </a:lnSpc>
            </a:pPr>
            <a:endParaRPr lang="en-US" sz="2400" b="1" dirty="0">
              <a:solidFill>
                <a:srgbClr val="FFFFFF"/>
              </a:solidFill>
              <a:effectLst/>
              <a:latin typeface="Arial" panose="020B0604020202020204" pitchFamily="34" charset="0"/>
              <a:cs typeface="Arial" panose="020B0604020202020204" pitchFamily="34" charset="0"/>
            </a:endParaRPr>
          </a:p>
          <a:p>
            <a:pPr>
              <a:lnSpc>
                <a:spcPct val="90000"/>
              </a:lnSpc>
            </a:pPr>
            <a:endParaRPr lang="en-US" sz="2400" b="1" dirty="0">
              <a:solidFill>
                <a:srgbClr val="FFFFFF"/>
              </a:solidFill>
              <a:latin typeface="Arial" panose="020B0604020202020204" pitchFamily="34" charset="0"/>
              <a:cs typeface="Arial" panose="020B0604020202020204" pitchFamily="34" charset="0"/>
            </a:endParaRPr>
          </a:p>
          <a:p>
            <a:pPr>
              <a:lnSpc>
                <a:spcPct val="90000"/>
              </a:lnSpc>
            </a:pPr>
            <a:endParaRPr lang="en-US" sz="2400" b="1" dirty="0">
              <a:solidFill>
                <a:srgbClr val="FFFFFF"/>
              </a:solidFill>
              <a:effectLst/>
              <a:latin typeface="Arial" panose="020B0604020202020204" pitchFamily="34" charset="0"/>
              <a:cs typeface="Arial" panose="020B0604020202020204" pitchFamily="34" charset="0"/>
            </a:endParaRPr>
          </a:p>
          <a:p>
            <a:pPr>
              <a:lnSpc>
                <a:spcPct val="90000"/>
              </a:lnSpc>
            </a:pPr>
            <a:endParaRPr lang="en-US" sz="2400" b="1" dirty="0">
              <a:solidFill>
                <a:srgbClr val="FFFFFF"/>
              </a:solidFill>
              <a:effectLst/>
              <a:latin typeface="Arial" panose="020B0604020202020204" pitchFamily="34" charset="0"/>
              <a:cs typeface="Arial" panose="020B0604020202020204" pitchFamily="34" charset="0"/>
            </a:endParaRPr>
          </a:p>
          <a:p>
            <a:pPr>
              <a:lnSpc>
                <a:spcPct val="90000"/>
              </a:lnSpc>
            </a:pPr>
            <a:endParaRPr lang="en-US" sz="2400" b="1" dirty="0">
              <a:solidFill>
                <a:srgbClr val="FFFFFF"/>
              </a:solidFill>
              <a:effectLst/>
              <a:latin typeface="Arial" panose="020B0604020202020204" pitchFamily="34" charset="0"/>
              <a:cs typeface="Arial" panose="020B0604020202020204" pitchFamily="34" charset="0"/>
            </a:endParaRPr>
          </a:p>
          <a:p>
            <a:pPr>
              <a:lnSpc>
                <a:spcPct val="90000"/>
              </a:lnSpc>
            </a:pPr>
            <a:endParaRPr lang="en-US" sz="2400" b="1" dirty="0">
              <a:solidFill>
                <a:srgbClr val="FFFFFF"/>
              </a:solidFill>
              <a:latin typeface="Arial" panose="020B0604020202020204" pitchFamily="34" charset="0"/>
              <a:cs typeface="Arial" panose="020B0604020202020204" pitchFamily="34" charset="0"/>
            </a:endParaRPr>
          </a:p>
          <a:p>
            <a:pPr marL="0" indent="0">
              <a:lnSpc>
                <a:spcPct val="90000"/>
              </a:lnSpc>
              <a:buNone/>
            </a:pPr>
            <a:r>
              <a:rPr lang="en-US" sz="2400" b="1" dirty="0">
                <a:solidFill>
                  <a:srgbClr val="FFFFFF"/>
                </a:solidFill>
                <a:latin typeface="Arial" panose="020B0604020202020204" pitchFamily="34" charset="0"/>
                <a:cs typeface="Arial" panose="020B0604020202020204" pitchFamily="34" charset="0"/>
              </a:rPr>
              <a:t>21 Part 812:   </a:t>
            </a:r>
          </a:p>
          <a:p>
            <a:pPr marL="0" indent="0">
              <a:lnSpc>
                <a:spcPct val="90000"/>
              </a:lnSpc>
              <a:buNone/>
            </a:pPr>
            <a:r>
              <a:rPr lang="en-US" sz="2400" b="1" dirty="0">
                <a:solidFill>
                  <a:srgbClr val="FFFFFF"/>
                </a:solidFill>
                <a:latin typeface="Arial" panose="020B0604020202020204" pitchFamily="34" charset="0"/>
                <a:cs typeface="Arial" panose="020B0604020202020204" pitchFamily="34" charset="0"/>
              </a:rPr>
              <a:t>Investigational Device Exemptions (IDE)</a:t>
            </a:r>
          </a:p>
          <a:p>
            <a:pPr>
              <a:lnSpc>
                <a:spcPct val="90000"/>
              </a:lnSpc>
            </a:pPr>
            <a:endParaRPr lang="en-US" sz="2400" b="1" dirty="0">
              <a:solidFill>
                <a:srgbClr val="FFFFFF"/>
              </a:solidFill>
              <a:latin typeface="Arial" panose="020B0604020202020204" pitchFamily="34" charset="0"/>
              <a:cs typeface="Arial" panose="020B0604020202020204" pitchFamily="34" charset="0"/>
            </a:endParaRPr>
          </a:p>
          <a:p>
            <a:pPr>
              <a:lnSpc>
                <a:spcPct val="90000"/>
              </a:lnSpc>
            </a:pPr>
            <a:endParaRPr lang="en-US" sz="2400" b="1" dirty="0">
              <a:solidFill>
                <a:srgbClr val="FFFFFF"/>
              </a:solidFill>
              <a:latin typeface="Arial" panose="020B0604020202020204" pitchFamily="34" charset="0"/>
              <a:cs typeface="Arial" panose="020B0604020202020204" pitchFamily="34" charset="0"/>
            </a:endParaRPr>
          </a:p>
          <a:p>
            <a:pPr>
              <a:lnSpc>
                <a:spcPct val="90000"/>
              </a:lnSpc>
            </a:pPr>
            <a:endParaRPr lang="en-US" sz="2400" b="1" dirty="0">
              <a:solidFill>
                <a:srgbClr val="FFFFFF"/>
              </a:solidFill>
              <a:effectLst/>
              <a:latin typeface="Arial" panose="020B0604020202020204" pitchFamily="34" charset="0"/>
              <a:cs typeface="Arial" panose="020B0604020202020204" pitchFamily="34" charset="0"/>
            </a:endParaRPr>
          </a:p>
          <a:p>
            <a:pPr>
              <a:lnSpc>
                <a:spcPct val="90000"/>
              </a:lnSpc>
            </a:pPr>
            <a:endParaRPr lang="en-US" sz="2400" b="1" dirty="0">
              <a:solidFill>
                <a:srgbClr val="FFFFFF"/>
              </a:solidFill>
              <a:effectLst/>
              <a:latin typeface="Arial" panose="020B0604020202020204" pitchFamily="34" charset="0"/>
              <a:cs typeface="Arial" panose="020B0604020202020204" pitchFamily="34" charset="0"/>
            </a:endParaRPr>
          </a:p>
          <a:p>
            <a:pPr>
              <a:lnSpc>
                <a:spcPct val="90000"/>
              </a:lnSpc>
            </a:pPr>
            <a:endParaRPr lang="en-US" sz="2400" b="1" dirty="0">
              <a:solidFill>
                <a:srgbClr val="FFFFFF"/>
              </a:solidFill>
              <a:latin typeface="Arial" panose="020B0604020202020204" pitchFamily="34" charset="0"/>
              <a:cs typeface="Arial" panose="020B0604020202020204" pitchFamily="34" charset="0"/>
            </a:endParaRPr>
          </a:p>
          <a:p>
            <a:pPr>
              <a:lnSpc>
                <a:spcPct val="90000"/>
              </a:lnSpc>
            </a:pPr>
            <a:endParaRPr lang="en-US" sz="2400" b="1" dirty="0">
              <a:solidFill>
                <a:srgbClr val="FFFFFF"/>
              </a:solidFill>
              <a:effectLst/>
              <a:latin typeface="Arial" panose="020B0604020202020204" pitchFamily="34" charset="0"/>
              <a:cs typeface="Arial" panose="020B0604020202020204" pitchFamily="34" charset="0"/>
            </a:endParaRPr>
          </a:p>
          <a:p>
            <a:pPr>
              <a:lnSpc>
                <a:spcPct val="90000"/>
              </a:lnSpc>
            </a:pPr>
            <a:endParaRPr lang="en-US" sz="2400" b="1" dirty="0">
              <a:solidFill>
                <a:srgbClr val="FFFFFF"/>
              </a:solidFill>
              <a:effectLst/>
              <a:latin typeface="Arial" panose="020B0604020202020204" pitchFamily="34" charset="0"/>
              <a:cs typeface="Arial" panose="020B0604020202020204" pitchFamily="34" charset="0"/>
            </a:endParaRPr>
          </a:p>
          <a:p>
            <a:pPr>
              <a:lnSpc>
                <a:spcPct val="90000"/>
              </a:lnSpc>
            </a:pPr>
            <a:endParaRPr lang="en-US" sz="2400" b="1"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890339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D3CF96B-CB96-4CE6-8734-F19BDF62CB71}"/>
              </a:ext>
            </a:extLst>
          </p:cNvPr>
          <p:cNvSpPr>
            <a:spLocks noGrp="1"/>
          </p:cNvSpPr>
          <p:nvPr>
            <p:ph idx="1"/>
          </p:nvPr>
        </p:nvSpPr>
        <p:spPr>
          <a:xfrm>
            <a:off x="645382" y="937831"/>
            <a:ext cx="6155266" cy="4351866"/>
          </a:xfrm>
        </p:spPr>
        <p:txBody>
          <a:bodyPr anchor="ctr">
            <a:normAutofit/>
          </a:bodyPr>
          <a:lstStyle/>
          <a:p>
            <a:pPr>
              <a:lnSpc>
                <a:spcPct val="90000"/>
              </a:lnSpc>
            </a:pPr>
            <a:endParaRPr lang="en-US" sz="2400" b="1" dirty="0">
              <a:latin typeface="Arial" panose="020B0604020202020204" pitchFamily="34" charset="0"/>
              <a:cs typeface="Arial" panose="020B0604020202020204" pitchFamily="34" charset="0"/>
            </a:endParaRPr>
          </a:p>
          <a:p>
            <a:pPr marL="0" indent="0">
              <a:lnSpc>
                <a:spcPct val="90000"/>
              </a:lnSpc>
              <a:buNone/>
            </a:pPr>
            <a:br>
              <a:rPr lang="en-US" sz="2400" b="1" dirty="0">
                <a:latin typeface="Arial" panose="020B0604020202020204" pitchFamily="34" charset="0"/>
                <a:cs typeface="Arial" panose="020B0604020202020204" pitchFamily="34" charset="0"/>
              </a:rPr>
            </a:br>
            <a:endParaRPr lang="en-US" sz="2400" b="1" dirty="0">
              <a:latin typeface="Arial" panose="020B0604020202020204" pitchFamily="34" charset="0"/>
              <a:cs typeface="Arial" panose="020B0604020202020204" pitchFamily="34" charset="0"/>
            </a:endParaRPr>
          </a:p>
          <a:p>
            <a:pPr>
              <a:lnSpc>
                <a:spcPct val="90000"/>
              </a:lnSpc>
            </a:pPr>
            <a:endParaRPr lang="en-US" sz="2400" b="1" dirty="0">
              <a:effectLst/>
              <a:latin typeface="Arial" panose="020B0604020202020204" pitchFamily="34" charset="0"/>
              <a:cs typeface="Arial" panose="020B0604020202020204" pitchFamily="34" charset="0"/>
            </a:endParaRPr>
          </a:p>
          <a:p>
            <a:pPr>
              <a:lnSpc>
                <a:spcPct val="90000"/>
              </a:lnSpc>
            </a:pPr>
            <a:endParaRPr lang="en-US" sz="2400" b="1" dirty="0">
              <a:latin typeface="Arial" panose="020B0604020202020204" pitchFamily="34" charset="0"/>
              <a:cs typeface="Arial" panose="020B0604020202020204" pitchFamily="34" charset="0"/>
            </a:endParaRPr>
          </a:p>
          <a:p>
            <a:pPr>
              <a:lnSpc>
                <a:spcPct val="90000"/>
              </a:lnSpc>
            </a:pPr>
            <a:endParaRPr lang="en-US" sz="2400" b="1" dirty="0">
              <a:effectLst/>
              <a:latin typeface="Arial" panose="020B0604020202020204" pitchFamily="34" charset="0"/>
              <a:cs typeface="Arial" panose="020B0604020202020204" pitchFamily="34" charset="0"/>
            </a:endParaRPr>
          </a:p>
          <a:p>
            <a:pPr marL="0" indent="0">
              <a:lnSpc>
                <a:spcPct val="90000"/>
              </a:lnSpc>
              <a:buNone/>
            </a:pPr>
            <a:r>
              <a:rPr lang="en-US" sz="2400" b="1"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CFR - Code of Federal Regulations Title 21 (fda.gov)</a:t>
            </a:r>
            <a:endParaRPr lang="en-US" sz="2400" b="1" dirty="0">
              <a:solidFill>
                <a:srgbClr val="0070C0"/>
              </a:solidFill>
              <a:latin typeface="Arial" panose="020B0604020202020204" pitchFamily="34" charset="0"/>
              <a:cs typeface="Arial" panose="020B0604020202020204" pitchFamily="34" charset="0"/>
            </a:endParaRPr>
          </a:p>
          <a:p>
            <a:pPr>
              <a:lnSpc>
                <a:spcPct val="90000"/>
              </a:lnSpc>
            </a:pPr>
            <a:endParaRPr lang="en-US" sz="2400" b="1" dirty="0">
              <a:effectLst/>
              <a:latin typeface="Arial" panose="020B0604020202020204" pitchFamily="34" charset="0"/>
              <a:cs typeface="Arial" panose="020B0604020202020204" pitchFamily="34" charset="0"/>
            </a:endParaRPr>
          </a:p>
          <a:p>
            <a:pPr>
              <a:lnSpc>
                <a:spcPct val="90000"/>
              </a:lnSpc>
            </a:pPr>
            <a:endParaRPr lang="en-US" sz="2400" b="1" dirty="0">
              <a:effectLst/>
              <a:latin typeface="Arial" panose="020B0604020202020204" pitchFamily="34" charset="0"/>
              <a:cs typeface="Arial" panose="020B0604020202020204" pitchFamily="34" charset="0"/>
            </a:endParaRPr>
          </a:p>
          <a:p>
            <a:pPr>
              <a:lnSpc>
                <a:spcPct val="90000"/>
              </a:lnSpc>
            </a:pPr>
            <a:endParaRPr lang="en-US" sz="2400" b="1" dirty="0">
              <a:latin typeface="Arial" panose="020B0604020202020204" pitchFamily="34" charset="0"/>
              <a:cs typeface="Arial" panose="020B0604020202020204" pitchFamily="34" charset="0"/>
            </a:endParaRPr>
          </a:p>
          <a:p>
            <a:pPr>
              <a:lnSpc>
                <a:spcPct val="90000"/>
              </a:lnSpc>
            </a:pPr>
            <a:endParaRPr lang="en-US" sz="2400" b="1" dirty="0">
              <a:effectLst/>
              <a:latin typeface="Arial" panose="020B0604020202020204" pitchFamily="34" charset="0"/>
              <a:cs typeface="Arial" panose="020B0604020202020204" pitchFamily="34" charset="0"/>
            </a:endParaRPr>
          </a:p>
          <a:p>
            <a:pPr>
              <a:lnSpc>
                <a:spcPct val="90000"/>
              </a:lnSpc>
            </a:pPr>
            <a:endParaRPr lang="en-US" sz="2400" b="1" dirty="0">
              <a:effectLst/>
              <a:latin typeface="Arial" panose="020B0604020202020204" pitchFamily="34" charset="0"/>
              <a:cs typeface="Arial" panose="020B0604020202020204" pitchFamily="34" charset="0"/>
            </a:endParaRPr>
          </a:p>
          <a:p>
            <a:pPr>
              <a:lnSpc>
                <a:spcPct val="90000"/>
              </a:lnSpc>
            </a:pPr>
            <a:endParaRPr lang="en-US" sz="2400" b="1" dirty="0">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26" name="Straight Connector 25">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30"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2"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Isosceles Triangle 33">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Isosceles Triangle 41">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395EF76-0BF3-44CA-8BF1-4125B5A8985B}"/>
              </a:ext>
            </a:extLst>
          </p:cNvPr>
          <p:cNvSpPr>
            <a:spLocks noGrp="1"/>
          </p:cNvSpPr>
          <p:nvPr>
            <p:ph type="title"/>
          </p:nvPr>
        </p:nvSpPr>
        <p:spPr>
          <a:xfrm>
            <a:off x="7568872" y="872067"/>
            <a:ext cx="3371742" cy="4351866"/>
          </a:xfrm>
        </p:spPr>
        <p:txBody>
          <a:bodyPr anchor="ctr">
            <a:normAutofit/>
          </a:bodyPr>
          <a:lstStyle/>
          <a:p>
            <a:r>
              <a:rPr lang="en-US" b="1" dirty="0">
                <a:solidFill>
                  <a:schemeClr val="bg1"/>
                </a:solidFill>
                <a:latin typeface="Arial" panose="020B0604020202020204" pitchFamily="34" charset="0"/>
                <a:cs typeface="Arial" panose="020B0604020202020204" pitchFamily="34" charset="0"/>
              </a:rPr>
              <a:t>21 CFR 312</a:t>
            </a:r>
          </a:p>
        </p:txBody>
      </p:sp>
    </p:spTree>
    <p:extLst>
      <p:ext uri="{BB962C8B-B14F-4D97-AF65-F5344CB8AC3E}">
        <p14:creationId xmlns:p14="http://schemas.microsoft.com/office/powerpoint/2010/main" val="3440868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29836FA-53C4-410B-B33E-757352952E2A}"/>
              </a:ext>
            </a:extLst>
          </p:cNvPr>
          <p:cNvSpPr>
            <a:spLocks noGrp="1"/>
          </p:cNvSpPr>
          <p:nvPr>
            <p:ph idx="1"/>
          </p:nvPr>
        </p:nvSpPr>
        <p:spPr>
          <a:xfrm>
            <a:off x="677334" y="341644"/>
            <a:ext cx="6155266" cy="6059156"/>
          </a:xfrm>
        </p:spPr>
        <p:txBody>
          <a:bodyPr anchor="ctr">
            <a:normAutofit/>
          </a:bodyPr>
          <a:lstStyle/>
          <a:p>
            <a:pPr>
              <a:lnSpc>
                <a:spcPct val="90000"/>
              </a:lnSpc>
            </a:pPr>
            <a:endParaRPr lang="en-US" b="1" dirty="0">
              <a:effectLst/>
              <a:latin typeface="Arial" panose="020B0604020202020204" pitchFamily="34" charset="0"/>
              <a:cs typeface="Arial" panose="020B0604020202020204" pitchFamily="34" charset="0"/>
            </a:endParaRPr>
          </a:p>
          <a:p>
            <a:pPr>
              <a:lnSpc>
                <a:spcPct val="90000"/>
              </a:lnSpc>
            </a:pPr>
            <a:endParaRPr lang="en-US" b="1" dirty="0">
              <a:latin typeface="Arial" panose="020B0604020202020204" pitchFamily="34" charset="0"/>
              <a:cs typeface="Arial" panose="020B0604020202020204" pitchFamily="34" charset="0"/>
            </a:endParaRPr>
          </a:p>
          <a:p>
            <a:pPr>
              <a:lnSpc>
                <a:spcPct val="90000"/>
              </a:lnSpc>
            </a:pPr>
            <a:r>
              <a:rPr lang="en-US" b="1" dirty="0">
                <a:effectLst/>
                <a:latin typeface="Arial" panose="020B0604020202020204" pitchFamily="34" charset="0"/>
                <a:cs typeface="Arial" panose="020B0604020202020204" pitchFamily="34" charset="0"/>
              </a:rPr>
              <a:t>The Food and Drug Administration (FDA) has established classifications for approximately 1,700 different generic types of devices and grouped them into 16 medical specialties referred to as panels. </a:t>
            </a:r>
          </a:p>
          <a:p>
            <a:pPr marL="0" indent="0">
              <a:lnSpc>
                <a:spcPct val="90000"/>
              </a:lnSpc>
              <a:buNone/>
            </a:pPr>
            <a:endParaRPr lang="en-US" b="1" dirty="0">
              <a:effectLst/>
              <a:latin typeface="Arial" panose="020B0604020202020204" pitchFamily="34" charset="0"/>
              <a:cs typeface="Arial" panose="020B0604020202020204" pitchFamily="34" charset="0"/>
            </a:endParaRPr>
          </a:p>
          <a:p>
            <a:pPr>
              <a:lnSpc>
                <a:spcPct val="90000"/>
              </a:lnSpc>
            </a:pPr>
            <a:r>
              <a:rPr lang="en-US" b="1" dirty="0">
                <a:effectLst/>
                <a:latin typeface="Arial" panose="020B0604020202020204" pitchFamily="34" charset="0"/>
                <a:cs typeface="Arial" panose="020B0604020202020204" pitchFamily="34" charset="0"/>
              </a:rPr>
              <a:t>Each of these generic types of devices is assigned to one of three regulatory classes based on the level of control necessary to assure the safety and effectiveness of the device. </a:t>
            </a:r>
          </a:p>
          <a:p>
            <a:pPr marL="0" indent="0">
              <a:lnSpc>
                <a:spcPct val="90000"/>
              </a:lnSpc>
              <a:buNone/>
            </a:pPr>
            <a:endParaRPr lang="en-US" b="1" dirty="0">
              <a:effectLst/>
              <a:latin typeface="Arial" panose="020B0604020202020204" pitchFamily="34" charset="0"/>
              <a:cs typeface="Arial" panose="020B0604020202020204" pitchFamily="34" charset="0"/>
            </a:endParaRPr>
          </a:p>
          <a:p>
            <a:pPr>
              <a:lnSpc>
                <a:spcPct val="90000"/>
              </a:lnSpc>
            </a:pPr>
            <a:r>
              <a:rPr lang="en-US" b="1" dirty="0">
                <a:effectLst/>
                <a:latin typeface="Arial" panose="020B0604020202020204" pitchFamily="34" charset="0"/>
                <a:cs typeface="Arial" panose="020B0604020202020204" pitchFamily="34" charset="0"/>
              </a:rPr>
              <a:t>The three classes are divided into Class I, Class II, and Class III devices. </a:t>
            </a:r>
          </a:p>
          <a:p>
            <a:pPr>
              <a:lnSpc>
                <a:spcPct val="90000"/>
              </a:lnSpc>
            </a:pPr>
            <a:endParaRPr lang="en-US" b="1" dirty="0">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23" name="Straight Connector 22">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Isosceles Triangle 38">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1F875A3-45F3-4C8A-B486-D5BC4AE35DE9}"/>
              </a:ext>
            </a:extLst>
          </p:cNvPr>
          <p:cNvSpPr>
            <a:spLocks noGrp="1"/>
          </p:cNvSpPr>
          <p:nvPr>
            <p:ph type="title"/>
          </p:nvPr>
        </p:nvSpPr>
        <p:spPr>
          <a:xfrm>
            <a:off x="7645455" y="1248833"/>
            <a:ext cx="3371742" cy="4351866"/>
          </a:xfrm>
        </p:spPr>
        <p:txBody>
          <a:bodyPr anchor="ctr">
            <a:normAutofit/>
          </a:bodyPr>
          <a:lstStyle/>
          <a:p>
            <a:r>
              <a:rPr lang="en-US" b="1">
                <a:solidFill>
                  <a:schemeClr val="bg1"/>
                </a:solidFill>
                <a:latin typeface="Arial" panose="020B0604020202020204" pitchFamily="34" charset="0"/>
                <a:cs typeface="Arial" panose="020B0604020202020204" pitchFamily="34" charset="0"/>
              </a:rPr>
              <a:t>Classification of devices</a:t>
            </a:r>
          </a:p>
        </p:txBody>
      </p:sp>
    </p:spTree>
    <p:extLst>
      <p:ext uri="{BB962C8B-B14F-4D97-AF65-F5344CB8AC3E}">
        <p14:creationId xmlns:p14="http://schemas.microsoft.com/office/powerpoint/2010/main" val="19521756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1F875A3-45F3-4C8A-B486-D5BC4AE35DE9}"/>
              </a:ext>
            </a:extLst>
          </p:cNvPr>
          <p:cNvSpPr>
            <a:spLocks noGrp="1"/>
          </p:cNvSpPr>
          <p:nvPr>
            <p:ph type="title"/>
          </p:nvPr>
        </p:nvSpPr>
        <p:spPr>
          <a:xfrm>
            <a:off x="244933" y="816638"/>
            <a:ext cx="4131124" cy="5224724"/>
          </a:xfrm>
        </p:spPr>
        <p:txBody>
          <a:bodyPr anchor="ctr">
            <a:normAutofit/>
          </a:bodyPr>
          <a:lstStyle/>
          <a:p>
            <a:r>
              <a:rPr lang="en-US" b="1" dirty="0">
                <a:latin typeface="Arial" panose="020B0604020202020204" pitchFamily="34" charset="0"/>
                <a:cs typeface="Arial" panose="020B0604020202020204" pitchFamily="34" charset="0"/>
              </a:rPr>
              <a:t>Classifications of Devices and Risk</a:t>
            </a:r>
          </a:p>
        </p:txBody>
      </p:sp>
      <p:sp>
        <p:nvSpPr>
          <p:cNvPr id="3" name="Content Placeholder 2">
            <a:extLst>
              <a:ext uri="{FF2B5EF4-FFF2-40B4-BE49-F238E27FC236}">
                <a16:creationId xmlns:a16="http://schemas.microsoft.com/office/drawing/2014/main" id="{029836FA-53C4-410B-B33E-757352952E2A}"/>
              </a:ext>
            </a:extLst>
          </p:cNvPr>
          <p:cNvSpPr>
            <a:spLocks noGrp="1"/>
          </p:cNvSpPr>
          <p:nvPr>
            <p:ph idx="1"/>
          </p:nvPr>
        </p:nvSpPr>
        <p:spPr>
          <a:xfrm>
            <a:off x="4654295" y="816638"/>
            <a:ext cx="4619706" cy="5224724"/>
          </a:xfrm>
        </p:spPr>
        <p:txBody>
          <a:bodyPr anchor="ctr">
            <a:normAutofit/>
          </a:bodyPr>
          <a:lstStyle/>
          <a:p>
            <a:r>
              <a:rPr lang="en-US" b="1" dirty="0">
                <a:effectLst/>
                <a:latin typeface="Arial" panose="020B0604020202020204" pitchFamily="34" charset="0"/>
                <a:cs typeface="Arial" panose="020B0604020202020204" pitchFamily="34" charset="0"/>
              </a:rPr>
              <a:t>Classification is risk based, that is, the risk the device poses to the patient and/or the user is a major factor in the class it is assigned. </a:t>
            </a:r>
          </a:p>
          <a:p>
            <a:pPr marL="0" indent="0">
              <a:buNone/>
            </a:pPr>
            <a:endParaRPr lang="en-US" b="1" dirty="0">
              <a:effectLst/>
              <a:latin typeface="Arial" panose="020B0604020202020204" pitchFamily="34" charset="0"/>
              <a:cs typeface="Arial" panose="020B0604020202020204" pitchFamily="34" charset="0"/>
            </a:endParaRPr>
          </a:p>
          <a:p>
            <a:r>
              <a:rPr lang="en-US" b="1" dirty="0">
                <a:effectLst/>
                <a:latin typeface="Arial" panose="020B0604020202020204" pitchFamily="34" charset="0"/>
                <a:cs typeface="Arial" panose="020B0604020202020204" pitchFamily="34" charset="0"/>
              </a:rPr>
              <a:t>Class I includes devices with the lowest risk and Class III includes those with the greatest risk.</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80896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875A3-45F3-4C8A-B486-D5BC4AE35DE9}"/>
              </a:ext>
            </a:extLst>
          </p:cNvPr>
          <p:cNvSpPr>
            <a:spLocks noGrp="1"/>
          </p:cNvSpPr>
          <p:nvPr>
            <p:ph type="title"/>
          </p:nvPr>
        </p:nvSpPr>
        <p:spPr>
          <a:xfrm>
            <a:off x="492938" y="1179151"/>
            <a:ext cx="3851658" cy="4463889"/>
          </a:xfrm>
        </p:spPr>
        <p:txBody>
          <a:bodyPr anchor="ctr">
            <a:normAutofit/>
          </a:bodyPr>
          <a:lstStyle/>
          <a:p>
            <a:pPr>
              <a:lnSpc>
                <a:spcPct val="90000"/>
              </a:lnSpc>
            </a:pPr>
            <a:r>
              <a:rPr lang="en-US" sz="3600" b="1" dirty="0">
                <a:effectLst/>
                <a:latin typeface="Arial" panose="020B0604020202020204" pitchFamily="34" charset="0"/>
                <a:cs typeface="Arial" panose="020B0604020202020204" pitchFamily="34" charset="0"/>
              </a:rPr>
              <a:t>Device Class and Regulatory Controls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29836FA-53C4-410B-B33E-757352952E2A}"/>
              </a:ext>
            </a:extLst>
          </p:cNvPr>
          <p:cNvSpPr>
            <a:spLocks noGrp="1"/>
          </p:cNvSpPr>
          <p:nvPr>
            <p:ph idx="1"/>
          </p:nvPr>
        </p:nvSpPr>
        <p:spPr>
          <a:xfrm>
            <a:off x="4978918" y="424542"/>
            <a:ext cx="6341016" cy="6041571"/>
          </a:xfrm>
        </p:spPr>
        <p:txBody>
          <a:bodyPr anchor="ctr">
            <a:normAutofit/>
          </a:bodyPr>
          <a:lstStyle/>
          <a:p>
            <a:pPr>
              <a:lnSpc>
                <a:spcPct val="90000"/>
              </a:lnSpc>
            </a:pPr>
            <a:r>
              <a:rPr lang="en-US" b="1" dirty="0">
                <a:effectLst/>
                <a:latin typeface="Arial" panose="020B0604020202020204" pitchFamily="34" charset="0"/>
                <a:cs typeface="Arial" panose="020B0604020202020204" pitchFamily="34" charset="0"/>
              </a:rPr>
              <a:t>1. Class I General Controls</a:t>
            </a:r>
          </a:p>
          <a:p>
            <a:pPr>
              <a:lnSpc>
                <a:spcPct val="90000"/>
              </a:lnSpc>
              <a:buFont typeface="Arial" panose="020B0604020202020204" pitchFamily="34" charset="0"/>
              <a:buChar char="•"/>
            </a:pPr>
            <a:r>
              <a:rPr lang="en-US" b="1" dirty="0">
                <a:effectLst/>
                <a:latin typeface="Arial" panose="020B0604020202020204" pitchFamily="34" charset="0"/>
                <a:cs typeface="Arial" panose="020B0604020202020204" pitchFamily="34" charset="0"/>
              </a:rPr>
              <a:t>With Exemptions</a:t>
            </a:r>
          </a:p>
          <a:p>
            <a:pPr>
              <a:lnSpc>
                <a:spcPct val="90000"/>
              </a:lnSpc>
              <a:buFont typeface="Arial" panose="020B0604020202020204" pitchFamily="34" charset="0"/>
              <a:buChar char="•"/>
            </a:pPr>
            <a:r>
              <a:rPr lang="en-US" b="1" dirty="0">
                <a:effectLst/>
                <a:latin typeface="Arial" panose="020B0604020202020204" pitchFamily="34" charset="0"/>
                <a:cs typeface="Arial" panose="020B0604020202020204" pitchFamily="34" charset="0"/>
              </a:rPr>
              <a:t>Without Exemptions</a:t>
            </a:r>
          </a:p>
          <a:p>
            <a:pPr>
              <a:lnSpc>
                <a:spcPct val="90000"/>
              </a:lnSpc>
              <a:buFont typeface="Arial" panose="020B0604020202020204" pitchFamily="34" charset="0"/>
              <a:buChar char="•"/>
            </a:pPr>
            <a:endParaRPr lang="en-US" b="1" dirty="0">
              <a:effectLst/>
              <a:latin typeface="Arial" panose="020B0604020202020204" pitchFamily="34" charset="0"/>
              <a:cs typeface="Arial" panose="020B0604020202020204" pitchFamily="34" charset="0"/>
            </a:endParaRPr>
          </a:p>
          <a:p>
            <a:pPr>
              <a:lnSpc>
                <a:spcPct val="90000"/>
              </a:lnSpc>
            </a:pPr>
            <a:r>
              <a:rPr lang="en-US" b="1" dirty="0">
                <a:effectLst/>
                <a:latin typeface="Arial" panose="020B0604020202020204" pitchFamily="34" charset="0"/>
                <a:cs typeface="Arial" panose="020B0604020202020204" pitchFamily="34" charset="0"/>
              </a:rPr>
              <a:t>2. Class II General Controls and Special Controls</a:t>
            </a:r>
          </a:p>
          <a:p>
            <a:pPr>
              <a:lnSpc>
                <a:spcPct val="90000"/>
              </a:lnSpc>
              <a:buFont typeface="Arial" panose="020B0604020202020204" pitchFamily="34" charset="0"/>
              <a:buChar char="•"/>
            </a:pPr>
            <a:r>
              <a:rPr lang="en-US" b="1" dirty="0">
                <a:effectLst/>
                <a:latin typeface="Arial" panose="020B0604020202020204" pitchFamily="34" charset="0"/>
                <a:cs typeface="Arial" panose="020B0604020202020204" pitchFamily="34" charset="0"/>
              </a:rPr>
              <a:t>With Exemptions</a:t>
            </a:r>
          </a:p>
          <a:p>
            <a:pPr>
              <a:lnSpc>
                <a:spcPct val="90000"/>
              </a:lnSpc>
              <a:buFont typeface="Arial" panose="020B0604020202020204" pitchFamily="34" charset="0"/>
              <a:buChar char="•"/>
            </a:pPr>
            <a:r>
              <a:rPr lang="en-US" b="1" dirty="0">
                <a:effectLst/>
                <a:latin typeface="Arial" panose="020B0604020202020204" pitchFamily="34" charset="0"/>
                <a:cs typeface="Arial" panose="020B0604020202020204" pitchFamily="34" charset="0"/>
              </a:rPr>
              <a:t>Without Exemptions</a:t>
            </a:r>
          </a:p>
          <a:p>
            <a:pPr>
              <a:lnSpc>
                <a:spcPct val="90000"/>
              </a:lnSpc>
              <a:buFont typeface="Arial" panose="020B0604020202020204" pitchFamily="34" charset="0"/>
              <a:buChar char="•"/>
            </a:pPr>
            <a:endParaRPr lang="en-US" b="1" dirty="0">
              <a:effectLst/>
              <a:latin typeface="Arial" panose="020B0604020202020204" pitchFamily="34" charset="0"/>
              <a:cs typeface="Arial" panose="020B0604020202020204" pitchFamily="34" charset="0"/>
            </a:endParaRPr>
          </a:p>
          <a:p>
            <a:pPr>
              <a:lnSpc>
                <a:spcPct val="90000"/>
              </a:lnSpc>
            </a:pPr>
            <a:r>
              <a:rPr lang="en-US" b="1" dirty="0">
                <a:effectLst/>
                <a:latin typeface="Arial" panose="020B0604020202020204" pitchFamily="34" charset="0"/>
                <a:cs typeface="Arial" panose="020B0604020202020204" pitchFamily="34" charset="0"/>
              </a:rPr>
              <a:t>3. Class III General Controls and Premarket Approval</a:t>
            </a:r>
          </a:p>
          <a:p>
            <a:pPr marL="0" indent="0">
              <a:lnSpc>
                <a:spcPct val="90000"/>
              </a:lnSpc>
              <a:buNone/>
            </a:pPr>
            <a:endParaRPr lang="en-US" b="1" dirty="0">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7688534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875A3-45F3-4C8A-B486-D5BC4AE35DE9}"/>
              </a:ext>
            </a:extLst>
          </p:cNvPr>
          <p:cNvSpPr>
            <a:spLocks noGrp="1"/>
          </p:cNvSpPr>
          <p:nvPr>
            <p:ph type="title"/>
          </p:nvPr>
        </p:nvSpPr>
        <p:spPr>
          <a:xfrm>
            <a:off x="1286933" y="609600"/>
            <a:ext cx="10197494" cy="1099457"/>
          </a:xfrm>
        </p:spPr>
        <p:txBody>
          <a:bodyPr>
            <a:normAutofit/>
          </a:bodyPr>
          <a:lstStyle/>
          <a:p>
            <a:pPr algn="ctr"/>
            <a:r>
              <a:rPr lang="en-US" b="1" dirty="0">
                <a:effectLst/>
                <a:latin typeface="Arial" panose="020B0604020202020204" pitchFamily="34" charset="0"/>
                <a:cs typeface="Arial" panose="020B0604020202020204" pitchFamily="34" charset="0"/>
              </a:rPr>
              <a:t>Examples of Class I Devices</a:t>
            </a:r>
          </a:p>
        </p:txBody>
      </p:sp>
      <p:sp>
        <p:nvSpPr>
          <p:cNvPr id="31" name="Isosceles Triangle 3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Isosceles Triangle 3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16" name="Content Placeholder 2">
            <a:extLst>
              <a:ext uri="{FF2B5EF4-FFF2-40B4-BE49-F238E27FC236}">
                <a16:creationId xmlns:a16="http://schemas.microsoft.com/office/drawing/2014/main" id="{B98E6F55-CDEA-46AA-A9F7-8706953992ED}"/>
              </a:ext>
            </a:extLst>
          </p:cNvPr>
          <p:cNvGraphicFramePr>
            <a:graphicFrameLocks noGrp="1"/>
          </p:cNvGraphicFramePr>
          <p:nvPr>
            <p:ph idx="1"/>
            <p:extLst>
              <p:ext uri="{D42A27DB-BD31-4B8C-83A1-F6EECF244321}">
                <p14:modId xmlns:p14="http://schemas.microsoft.com/office/powerpoint/2010/main" val="4278094121"/>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581528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875A3-45F3-4C8A-B486-D5BC4AE35DE9}"/>
              </a:ext>
            </a:extLst>
          </p:cNvPr>
          <p:cNvSpPr>
            <a:spLocks noGrp="1"/>
          </p:cNvSpPr>
          <p:nvPr>
            <p:ph type="title"/>
          </p:nvPr>
        </p:nvSpPr>
        <p:spPr>
          <a:xfrm>
            <a:off x="1286933" y="609600"/>
            <a:ext cx="10197494" cy="1099457"/>
          </a:xfrm>
        </p:spPr>
        <p:txBody>
          <a:bodyPr>
            <a:normAutofit/>
          </a:bodyPr>
          <a:lstStyle/>
          <a:p>
            <a:r>
              <a:rPr lang="en-US" b="1" dirty="0">
                <a:effectLst/>
                <a:latin typeface="Arial" panose="020B0604020202020204" pitchFamily="34" charset="0"/>
                <a:cs typeface="Arial" panose="020B0604020202020204" pitchFamily="34" charset="0"/>
              </a:rPr>
              <a:t>Examples of Class II Devices</a:t>
            </a:r>
          </a:p>
        </p:txBody>
      </p:sp>
      <p:sp>
        <p:nvSpPr>
          <p:cNvPr id="22" name="Isosceles Triangle 2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Isosceles Triangle 2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16" name="Content Placeholder 2">
            <a:extLst>
              <a:ext uri="{FF2B5EF4-FFF2-40B4-BE49-F238E27FC236}">
                <a16:creationId xmlns:a16="http://schemas.microsoft.com/office/drawing/2014/main" id="{F371A03F-9B2E-474E-9C89-A756DBB9B317}"/>
              </a:ext>
            </a:extLst>
          </p:cNvPr>
          <p:cNvGraphicFramePr>
            <a:graphicFrameLocks noGrp="1"/>
          </p:cNvGraphicFramePr>
          <p:nvPr>
            <p:ph idx="1"/>
            <p:extLst>
              <p:ext uri="{D42A27DB-BD31-4B8C-83A1-F6EECF244321}">
                <p14:modId xmlns:p14="http://schemas.microsoft.com/office/powerpoint/2010/main" val="1906306458"/>
              </p:ext>
            </p:extLst>
          </p:nvPr>
        </p:nvGraphicFramePr>
        <p:xfrm>
          <a:off x="1286933" y="1709057"/>
          <a:ext cx="10197494"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30003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875A3-45F3-4C8A-B486-D5BC4AE35DE9}"/>
              </a:ext>
            </a:extLst>
          </p:cNvPr>
          <p:cNvSpPr>
            <a:spLocks noGrp="1"/>
          </p:cNvSpPr>
          <p:nvPr>
            <p:ph type="title"/>
          </p:nvPr>
        </p:nvSpPr>
        <p:spPr>
          <a:xfrm>
            <a:off x="1286933" y="609600"/>
            <a:ext cx="10197494" cy="1099457"/>
          </a:xfrm>
        </p:spPr>
        <p:txBody>
          <a:bodyPr>
            <a:normAutofit/>
          </a:bodyPr>
          <a:lstStyle/>
          <a:p>
            <a:r>
              <a:rPr lang="en-US" b="1" dirty="0">
                <a:effectLst/>
                <a:latin typeface="Arial" panose="020B0604020202020204" pitchFamily="34" charset="0"/>
                <a:cs typeface="Arial" panose="020B0604020202020204" pitchFamily="34" charset="0"/>
              </a:rPr>
              <a:t>Examples of Class III Devices</a:t>
            </a:r>
          </a:p>
        </p:txBody>
      </p:sp>
      <p:sp>
        <p:nvSpPr>
          <p:cNvPr id="22" name="Isosceles Triangle 2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Isosceles Triangle 2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16" name="Content Placeholder 2">
            <a:extLst>
              <a:ext uri="{FF2B5EF4-FFF2-40B4-BE49-F238E27FC236}">
                <a16:creationId xmlns:a16="http://schemas.microsoft.com/office/drawing/2014/main" id="{DC9F69E3-A183-40E0-AFEC-6DCAFEC07046}"/>
              </a:ext>
            </a:extLst>
          </p:cNvPr>
          <p:cNvGraphicFramePr>
            <a:graphicFrameLocks noGrp="1"/>
          </p:cNvGraphicFramePr>
          <p:nvPr>
            <p:ph idx="1"/>
            <p:extLst>
              <p:ext uri="{D42A27DB-BD31-4B8C-83A1-F6EECF244321}">
                <p14:modId xmlns:p14="http://schemas.microsoft.com/office/powerpoint/2010/main" val="2166529242"/>
              </p:ext>
            </p:extLst>
          </p:nvPr>
        </p:nvGraphicFramePr>
        <p:xfrm>
          <a:off x="1286933" y="1948543"/>
          <a:ext cx="10197494"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58855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2" name="Straight Connector 71">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5"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6" name="Isosceles Triangle 75">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7"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8"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9"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0" name="Isosceles Triangle 79">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1" name="Isosceles Triangle 80">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83" name="Rectangle 82">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6" name="Straight Connector 85">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87"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8"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9" name="Isosceles Triangle 88">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0"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1"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2"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3" name="Isosceles Triangle 92">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4" name="Isosceles Triangle 93">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96" name="Rectangle 95">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95F5E969-A730-4E08-B712-8525D0E1D42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216957" y="480059"/>
            <a:ext cx="9827282" cy="5790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45413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3CF96B-CB96-4CE6-8734-F19BDF62CB71}"/>
              </a:ext>
            </a:extLst>
          </p:cNvPr>
          <p:cNvSpPr>
            <a:spLocks noGrp="1"/>
          </p:cNvSpPr>
          <p:nvPr>
            <p:ph idx="1"/>
          </p:nvPr>
        </p:nvSpPr>
        <p:spPr>
          <a:xfrm>
            <a:off x="1819372" y="937831"/>
            <a:ext cx="7296347" cy="4351866"/>
          </a:xfrm>
        </p:spPr>
        <p:txBody>
          <a:bodyPr anchor="ctr">
            <a:normAutofit/>
          </a:bodyPr>
          <a:lstStyle/>
          <a:p>
            <a:pPr>
              <a:lnSpc>
                <a:spcPct val="90000"/>
              </a:lnSpc>
            </a:pPr>
            <a:endParaRPr lang="en-US" sz="1400" b="1" dirty="0">
              <a:latin typeface="Arial" panose="020B0604020202020204" pitchFamily="34" charset="0"/>
              <a:cs typeface="Arial" panose="020B0604020202020204" pitchFamily="34" charset="0"/>
            </a:endParaRPr>
          </a:p>
          <a:p>
            <a:pPr marL="0" indent="0">
              <a:lnSpc>
                <a:spcPct val="90000"/>
              </a:lnSpc>
              <a:buNone/>
            </a:pPr>
            <a:br>
              <a:rPr lang="en-US" sz="1400" b="1" dirty="0">
                <a:latin typeface="Arial" panose="020B0604020202020204" pitchFamily="34" charset="0"/>
                <a:cs typeface="Arial" panose="020B0604020202020204" pitchFamily="34" charset="0"/>
              </a:rPr>
            </a:br>
            <a:endParaRPr lang="en-US" sz="1400" b="1" dirty="0">
              <a:latin typeface="Arial" panose="020B0604020202020204" pitchFamily="34" charset="0"/>
              <a:cs typeface="Arial" panose="020B0604020202020204" pitchFamily="34" charset="0"/>
            </a:endParaRPr>
          </a:p>
          <a:p>
            <a:pPr marL="0" indent="0">
              <a:lnSpc>
                <a:spcPct val="90000"/>
              </a:lnSpc>
              <a:buNone/>
            </a:pPr>
            <a:endParaRPr lang="en-US" sz="1600" b="1" dirty="0">
              <a:effectLst/>
              <a:latin typeface="Arial" panose="020B0604020202020204" pitchFamily="34" charset="0"/>
              <a:cs typeface="Arial" panose="020B0604020202020204" pitchFamily="34" charset="0"/>
            </a:endParaRPr>
          </a:p>
          <a:p>
            <a:pPr marL="0" indent="0" algn="ctr">
              <a:lnSpc>
                <a:spcPct val="90000"/>
              </a:lnSpc>
              <a:buFont typeface="Wingdings 3" charset="2"/>
              <a:buNone/>
            </a:pPr>
            <a:r>
              <a:rPr lang="en-US" b="1"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CFR - Code of Federal Regulations Title 21 (fda.gov)</a:t>
            </a:r>
            <a:endParaRPr lang="en-US" b="1" dirty="0">
              <a:solidFill>
                <a:srgbClr val="0070C0"/>
              </a:solidFill>
              <a:latin typeface="Arial" panose="020B0604020202020204" pitchFamily="34" charset="0"/>
              <a:cs typeface="Arial" panose="020B0604020202020204" pitchFamily="34" charset="0"/>
            </a:endParaRPr>
          </a:p>
          <a:p>
            <a:pPr>
              <a:lnSpc>
                <a:spcPct val="90000"/>
              </a:lnSpc>
            </a:pPr>
            <a:endParaRPr lang="en-US" sz="2400" b="1" dirty="0">
              <a:solidFill>
                <a:srgbClr val="0070C0"/>
              </a:solidFill>
              <a:latin typeface="Arial" panose="020B0604020202020204" pitchFamily="34" charset="0"/>
              <a:cs typeface="Arial" panose="020B0604020202020204" pitchFamily="34" charset="0"/>
            </a:endParaRPr>
          </a:p>
          <a:p>
            <a:pPr marL="0" indent="0" algn="ctr">
              <a:lnSpc>
                <a:spcPct val="90000"/>
              </a:lnSpc>
              <a:buNone/>
            </a:pPr>
            <a:r>
              <a:rPr lang="en-US" sz="3600" b="1" dirty="0">
                <a:solidFill>
                  <a:schemeClr val="tx1"/>
                </a:solidFill>
                <a:latin typeface="Arial" panose="020B0604020202020204" pitchFamily="34" charset="0"/>
                <a:cs typeface="Arial" panose="020B0604020202020204" pitchFamily="34" charset="0"/>
              </a:rPr>
              <a:t>21 CFR 812</a:t>
            </a:r>
          </a:p>
          <a:p>
            <a:pPr>
              <a:lnSpc>
                <a:spcPct val="90000"/>
              </a:lnSpc>
            </a:pPr>
            <a:endParaRPr lang="en-US" sz="1400" b="1" dirty="0">
              <a:effectLst/>
              <a:latin typeface="Arial" panose="020B0604020202020204" pitchFamily="34" charset="0"/>
              <a:cs typeface="Arial" panose="020B0604020202020204" pitchFamily="34" charset="0"/>
            </a:endParaRPr>
          </a:p>
          <a:p>
            <a:pPr>
              <a:lnSpc>
                <a:spcPct val="90000"/>
              </a:lnSpc>
            </a:pPr>
            <a:endParaRPr lang="en-US" sz="1400" b="1" dirty="0">
              <a:effectLst/>
              <a:latin typeface="Arial" panose="020B0604020202020204" pitchFamily="34" charset="0"/>
              <a:cs typeface="Arial" panose="020B0604020202020204" pitchFamily="34" charset="0"/>
            </a:endParaRPr>
          </a:p>
          <a:p>
            <a:pPr>
              <a:lnSpc>
                <a:spcPct val="90000"/>
              </a:lnSpc>
            </a:pPr>
            <a:endParaRPr lang="en-US" sz="1400" b="1"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4395EF76-0BF3-44CA-8BF1-4125B5A8985B}"/>
              </a:ext>
            </a:extLst>
          </p:cNvPr>
          <p:cNvSpPr>
            <a:spLocks noGrp="1"/>
          </p:cNvSpPr>
          <p:nvPr>
            <p:ph type="title"/>
          </p:nvPr>
        </p:nvSpPr>
        <p:spPr>
          <a:xfrm>
            <a:off x="7829658" y="1253067"/>
            <a:ext cx="3371742" cy="4351866"/>
          </a:xfrm>
        </p:spPr>
        <p:txBody>
          <a:bodyPr anchor="ctr">
            <a:normAutofit/>
          </a:bodyPr>
          <a:lstStyle/>
          <a:p>
            <a:r>
              <a:rPr lang="en-US" dirty="0">
                <a:solidFill>
                  <a:schemeClr val="bg1"/>
                </a:solidFill>
                <a:latin typeface="Arial Black" panose="020B0A04020102020204" pitchFamily="34" charset="0"/>
              </a:rPr>
              <a:t>21 CF</a:t>
            </a:r>
          </a:p>
        </p:txBody>
      </p:sp>
    </p:spTree>
    <p:extLst>
      <p:ext uri="{BB962C8B-B14F-4D97-AF65-F5344CB8AC3E}">
        <p14:creationId xmlns:p14="http://schemas.microsoft.com/office/powerpoint/2010/main" val="21724028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1" name="Rectangle 20">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Isosceles Triangle 34">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D1CC251-0712-4EFA-85E6-7D7610EB133F}"/>
              </a:ext>
            </a:extLst>
          </p:cNvPr>
          <p:cNvSpPr>
            <a:spLocks noGrp="1"/>
          </p:cNvSpPr>
          <p:nvPr>
            <p:ph type="title"/>
          </p:nvPr>
        </p:nvSpPr>
        <p:spPr>
          <a:xfrm>
            <a:off x="677334" y="609600"/>
            <a:ext cx="3843375" cy="5175624"/>
          </a:xfrm>
        </p:spPr>
        <p:txBody>
          <a:bodyPr anchor="ctr">
            <a:normAutofit/>
          </a:bodyPr>
          <a:lstStyle/>
          <a:p>
            <a:r>
              <a:rPr lang="en-US" b="1" dirty="0">
                <a:solidFill>
                  <a:schemeClr val="tx1">
                    <a:lumMod val="85000"/>
                    <a:lumOff val="15000"/>
                  </a:schemeClr>
                </a:solidFill>
                <a:latin typeface="Arial" panose="020B0604020202020204" pitchFamily="34" charset="0"/>
                <a:cs typeface="Arial" panose="020B0604020202020204" pitchFamily="34" charset="0"/>
              </a:rPr>
              <a:t>Definitions</a:t>
            </a:r>
          </a:p>
        </p:txBody>
      </p:sp>
      <p:sp>
        <p:nvSpPr>
          <p:cNvPr id="37" name="Freeform: Shape 36">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74CC6F6-5DC5-4317-B511-473839337027}"/>
              </a:ext>
            </a:extLst>
          </p:cNvPr>
          <p:cNvSpPr>
            <a:spLocks noGrp="1"/>
          </p:cNvSpPr>
          <p:nvPr>
            <p:ph idx="1"/>
          </p:nvPr>
        </p:nvSpPr>
        <p:spPr>
          <a:xfrm>
            <a:off x="6116084" y="190918"/>
            <a:ext cx="5511296" cy="6541477"/>
          </a:xfrm>
        </p:spPr>
        <p:txBody>
          <a:bodyPr anchor="ctr">
            <a:normAutofit/>
          </a:bodyPr>
          <a:lstStyle/>
          <a:p>
            <a:pPr marL="0" indent="0">
              <a:lnSpc>
                <a:spcPct val="90000"/>
              </a:lnSpc>
              <a:buNone/>
            </a:pPr>
            <a:r>
              <a:rPr lang="en-US" sz="1600" b="1" dirty="0">
                <a:solidFill>
                  <a:srgbClr val="FFFFFF"/>
                </a:solidFill>
                <a:latin typeface="Arial" panose="020B0604020202020204" pitchFamily="34" charset="0"/>
                <a:cs typeface="Arial" panose="020B0604020202020204" pitchFamily="34" charset="0"/>
              </a:rPr>
              <a:t>Investigational Device Exemption (IDE) </a:t>
            </a:r>
          </a:p>
          <a:p>
            <a:pPr marL="0" indent="0">
              <a:lnSpc>
                <a:spcPct val="90000"/>
              </a:lnSpc>
              <a:buNone/>
            </a:pPr>
            <a:r>
              <a:rPr lang="en-US" sz="1600" b="1" dirty="0">
                <a:solidFill>
                  <a:srgbClr val="FFFFFF"/>
                </a:solidFill>
                <a:effectLst/>
                <a:latin typeface="Arial" panose="020B0604020202020204" pitchFamily="34" charset="0"/>
                <a:cs typeface="Arial" panose="020B0604020202020204" pitchFamily="34" charset="0"/>
              </a:rPr>
              <a:t>IDE refers to the regulations under 21 CFR 812. An approved IDE means that the IRB (and FDA for significant risk devices) has approved the sponsor’s study application and all the requirements under 21 CFR 812 are met.</a:t>
            </a:r>
          </a:p>
          <a:p>
            <a:pPr marL="0" indent="0">
              <a:lnSpc>
                <a:spcPct val="90000"/>
              </a:lnSpc>
              <a:buNone/>
            </a:pPr>
            <a:endParaRPr lang="en-US" sz="1600" b="1" dirty="0">
              <a:solidFill>
                <a:srgbClr val="FFFFFF"/>
              </a:solidFill>
              <a:latin typeface="Arial" panose="020B0604020202020204" pitchFamily="34" charset="0"/>
              <a:cs typeface="Arial" panose="020B0604020202020204" pitchFamily="34" charset="0"/>
            </a:endParaRPr>
          </a:p>
          <a:p>
            <a:pPr marL="0" indent="0">
              <a:lnSpc>
                <a:spcPct val="90000"/>
              </a:lnSpc>
              <a:buNone/>
            </a:pPr>
            <a:r>
              <a:rPr lang="en-US" sz="1600" b="1" dirty="0">
                <a:solidFill>
                  <a:srgbClr val="FFFFFF"/>
                </a:solidFill>
                <a:latin typeface="Arial" panose="020B0604020202020204" pitchFamily="34" charset="0"/>
                <a:cs typeface="Arial" panose="020B0604020202020204" pitchFamily="34" charset="0"/>
              </a:rPr>
              <a:t>Premarket Approval (PMA)</a:t>
            </a:r>
          </a:p>
          <a:p>
            <a:pPr marL="0" indent="0">
              <a:lnSpc>
                <a:spcPct val="90000"/>
              </a:lnSpc>
              <a:buNone/>
            </a:pPr>
            <a:r>
              <a:rPr lang="en-US" sz="1600" b="1" dirty="0">
                <a:solidFill>
                  <a:srgbClr val="FFFFFF"/>
                </a:solidFill>
                <a:effectLst/>
                <a:latin typeface="Arial" panose="020B0604020202020204" pitchFamily="34" charset="0"/>
                <a:cs typeface="Arial" panose="020B0604020202020204" pitchFamily="34" charset="0"/>
              </a:rPr>
              <a:t>A premarket approval means any premarket approval application for a Class III medical device, including all information submitted with or incorporated by reference therein. (21 CFR 814.3)</a:t>
            </a:r>
          </a:p>
          <a:p>
            <a:pPr marL="0" indent="0">
              <a:lnSpc>
                <a:spcPct val="90000"/>
              </a:lnSpc>
              <a:buNone/>
            </a:pPr>
            <a:endParaRPr lang="en-US" sz="1600" b="1" dirty="0">
              <a:solidFill>
                <a:srgbClr val="FFFFFF"/>
              </a:solidFill>
              <a:latin typeface="Arial" panose="020B0604020202020204" pitchFamily="34" charset="0"/>
              <a:cs typeface="Arial" panose="020B0604020202020204" pitchFamily="34" charset="0"/>
            </a:endParaRPr>
          </a:p>
          <a:p>
            <a:pPr marL="0" indent="0">
              <a:lnSpc>
                <a:spcPct val="90000"/>
              </a:lnSpc>
              <a:buNone/>
            </a:pPr>
            <a:r>
              <a:rPr lang="en-US" sz="1600" b="1" dirty="0">
                <a:solidFill>
                  <a:srgbClr val="FFFFFF"/>
                </a:solidFill>
                <a:latin typeface="Arial" panose="020B0604020202020204" pitchFamily="34" charset="0"/>
                <a:cs typeface="Arial" panose="020B0604020202020204" pitchFamily="34" charset="0"/>
              </a:rPr>
              <a:t>Premarket Notification [PMN or 510(k)]</a:t>
            </a:r>
          </a:p>
          <a:p>
            <a:pPr marL="0" indent="0">
              <a:lnSpc>
                <a:spcPct val="90000"/>
              </a:lnSpc>
              <a:buNone/>
            </a:pPr>
            <a:r>
              <a:rPr lang="en-US" sz="1600" b="1" dirty="0">
                <a:solidFill>
                  <a:srgbClr val="FFFFFF"/>
                </a:solidFill>
                <a:effectLst/>
                <a:latin typeface="Arial" panose="020B0604020202020204" pitchFamily="34" charset="0"/>
                <a:cs typeface="Arial" panose="020B0604020202020204" pitchFamily="34" charset="0"/>
              </a:rPr>
              <a:t>510(k) refers to the type of submission to FDA described under 21 CFR 807 Subpart E in which the applicant must establish that their device is substantially equivalent to a legally marketed device. This type of submission is used for most Class II devices and some Class I devices.</a:t>
            </a:r>
            <a:endParaRPr lang="en-US" sz="1600" b="1"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5784927"/>
      </p:ext>
    </p:extLst>
  </p:cSld>
  <p:clrMapOvr>
    <a:overrideClrMapping bg1="dk1" tx1="lt1" bg2="dk2" tx2="lt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4CC6F6-5DC5-4317-B511-473839337027}"/>
              </a:ext>
            </a:extLst>
          </p:cNvPr>
          <p:cNvSpPr>
            <a:spLocks noGrp="1"/>
          </p:cNvSpPr>
          <p:nvPr>
            <p:ph idx="1"/>
          </p:nvPr>
        </p:nvSpPr>
        <p:spPr>
          <a:xfrm>
            <a:off x="677334" y="1253067"/>
            <a:ext cx="6155266" cy="4351866"/>
          </a:xfrm>
        </p:spPr>
        <p:txBody>
          <a:bodyPr anchor="ctr">
            <a:normAutofit/>
          </a:bodyPr>
          <a:lstStyle/>
          <a:p>
            <a:pPr marL="0" indent="0">
              <a:buNone/>
            </a:pPr>
            <a:endParaRPr lang="en-US" b="1">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Predicate device: </a:t>
            </a:r>
            <a:r>
              <a:rPr lang="en-US" b="1">
                <a:effectLst/>
                <a:latin typeface="Arial" panose="020B0604020202020204" pitchFamily="34" charset="0"/>
                <a:cs typeface="Arial" panose="020B0604020202020204" pitchFamily="34" charset="0"/>
              </a:rPr>
              <a:t>A Premarket Notification [510(k)] is a premarketing submission made to FDA to demonstrate that the device to be marketed is safe and effective by proving substantial equivalence (SE) to a legally marketed device (predicate device) that is not subject to Premarket Approval (PMA). ... The legally marketed device(s) to which equivalence is drawn is known as the predicate device(s).</a:t>
            </a:r>
            <a:endParaRPr lang="en-US" b="1" dirty="0">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23" name="Straight Connector 22">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Isosceles Triangle 38">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D1CC251-0712-4EFA-85E6-7D7610EB133F}"/>
              </a:ext>
            </a:extLst>
          </p:cNvPr>
          <p:cNvSpPr>
            <a:spLocks noGrp="1"/>
          </p:cNvSpPr>
          <p:nvPr>
            <p:ph type="title"/>
          </p:nvPr>
        </p:nvSpPr>
        <p:spPr>
          <a:xfrm>
            <a:off x="7829658" y="1253067"/>
            <a:ext cx="3371742" cy="4351866"/>
          </a:xfrm>
        </p:spPr>
        <p:txBody>
          <a:bodyPr anchor="ctr">
            <a:normAutofit/>
          </a:bodyPr>
          <a:lstStyle/>
          <a:p>
            <a:r>
              <a:rPr lang="en-US" b="1" dirty="0">
                <a:solidFill>
                  <a:schemeClr val="bg1"/>
                </a:solidFill>
                <a:latin typeface="Arial" panose="020B0604020202020204" pitchFamily="34" charset="0"/>
                <a:cs typeface="Arial" panose="020B0604020202020204" pitchFamily="34" charset="0"/>
              </a:rPr>
              <a:t>Predicate Device</a:t>
            </a:r>
          </a:p>
        </p:txBody>
      </p:sp>
    </p:spTree>
    <p:extLst>
      <p:ext uri="{BB962C8B-B14F-4D97-AF65-F5344CB8AC3E}">
        <p14:creationId xmlns:p14="http://schemas.microsoft.com/office/powerpoint/2010/main" val="3425109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4CC6F6-5DC5-4317-B511-473839337027}"/>
              </a:ext>
            </a:extLst>
          </p:cNvPr>
          <p:cNvSpPr>
            <a:spLocks noGrp="1"/>
          </p:cNvSpPr>
          <p:nvPr>
            <p:ph idx="1"/>
          </p:nvPr>
        </p:nvSpPr>
        <p:spPr>
          <a:xfrm>
            <a:off x="680552" y="1248833"/>
            <a:ext cx="6155266" cy="4351866"/>
          </a:xfrm>
        </p:spPr>
        <p:txBody>
          <a:bodyPr anchor="ctr">
            <a:noAutofit/>
          </a:bodyPr>
          <a:lstStyle/>
          <a:p>
            <a:pPr>
              <a:lnSpc>
                <a:spcPct val="90000"/>
              </a:lnSpc>
            </a:pPr>
            <a:endParaRPr lang="en-US" b="1" u="sng">
              <a:effectLst/>
              <a:latin typeface="Arial" panose="020B0604020202020204" pitchFamily="34" charset="0"/>
              <a:cs typeface="Arial" panose="020B0604020202020204" pitchFamily="34" charset="0"/>
            </a:endParaRPr>
          </a:p>
          <a:p>
            <a:pPr>
              <a:lnSpc>
                <a:spcPct val="90000"/>
              </a:lnSpc>
            </a:pPr>
            <a:r>
              <a:rPr lang="en-US" b="1" u="sng">
                <a:effectLst/>
                <a:latin typeface="Arial" panose="020B0604020202020204" pitchFamily="34" charset="0"/>
                <a:cs typeface="Arial" panose="020B0604020202020204" pitchFamily="34" charset="0"/>
              </a:rPr>
              <a:t>Clinical investigation </a:t>
            </a:r>
            <a:r>
              <a:rPr lang="en-US" b="1">
                <a:effectLst/>
                <a:latin typeface="Arial" panose="020B0604020202020204" pitchFamily="34" charset="0"/>
                <a:cs typeface="Arial" panose="020B0604020202020204" pitchFamily="34" charset="0"/>
              </a:rPr>
              <a:t>means any experiment in which a drug is administered or dispensed to, or used involving, one or more human subjects. For the purposes of this part, an experiment is any use of a drug except for the use of a marketed drug in the course of medical practice.</a:t>
            </a:r>
          </a:p>
          <a:p>
            <a:pPr marL="0" indent="0">
              <a:lnSpc>
                <a:spcPct val="90000"/>
              </a:lnSpc>
              <a:buNone/>
            </a:pPr>
            <a:endParaRPr lang="en-US" b="1">
              <a:effectLst/>
              <a:latin typeface="Arial" panose="020B0604020202020204" pitchFamily="34" charset="0"/>
              <a:cs typeface="Arial" panose="020B0604020202020204" pitchFamily="34" charset="0"/>
            </a:endParaRPr>
          </a:p>
          <a:p>
            <a:pPr>
              <a:lnSpc>
                <a:spcPct val="90000"/>
              </a:lnSpc>
            </a:pPr>
            <a:endParaRPr lang="en-US" b="1">
              <a:effectLst/>
              <a:latin typeface="Arial" panose="020B0604020202020204" pitchFamily="34" charset="0"/>
              <a:cs typeface="Arial" panose="020B0604020202020204" pitchFamily="34" charset="0"/>
            </a:endParaRPr>
          </a:p>
          <a:p>
            <a:pPr>
              <a:lnSpc>
                <a:spcPct val="90000"/>
              </a:lnSpc>
            </a:pPr>
            <a:r>
              <a:rPr lang="en-US" b="1" u="sng">
                <a:effectLst/>
                <a:latin typeface="Arial" panose="020B0604020202020204" pitchFamily="34" charset="0"/>
                <a:cs typeface="Arial" panose="020B0604020202020204" pitchFamily="34" charset="0"/>
              </a:rPr>
              <a:t>Contract research organization </a:t>
            </a:r>
            <a:r>
              <a:rPr lang="en-US" b="1">
                <a:effectLst/>
                <a:latin typeface="Arial" panose="020B0604020202020204" pitchFamily="34" charset="0"/>
                <a:cs typeface="Arial" panose="020B0604020202020204" pitchFamily="34" charset="0"/>
              </a:rPr>
              <a:t>means a person that assumes, as an independent contractor with the sponsor, one or more of the obligations of a sponsor, e.g., design of a protocol, selection or monitoring of investigations, evaluation of reports, and preparation of materials to be submitted to the Food and Drug Administration.</a:t>
            </a:r>
          </a:p>
          <a:p>
            <a:pPr>
              <a:lnSpc>
                <a:spcPct val="90000"/>
              </a:lnSpc>
            </a:pPr>
            <a:endParaRPr lang="en-US" b="1">
              <a:effectLst/>
              <a:latin typeface="Arial" panose="020B0604020202020204" pitchFamily="34" charset="0"/>
              <a:cs typeface="Arial" panose="020B0604020202020204" pitchFamily="34" charset="0"/>
            </a:endParaRPr>
          </a:p>
          <a:p>
            <a:pPr marL="0" indent="0">
              <a:lnSpc>
                <a:spcPct val="90000"/>
              </a:lnSpc>
              <a:buNone/>
            </a:pPr>
            <a:endParaRPr lang="en-US" b="1">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23" name="Straight Connector 22">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Isosceles Triangle 38">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D1CC251-0712-4EFA-85E6-7D7610EB133F}"/>
              </a:ext>
            </a:extLst>
          </p:cNvPr>
          <p:cNvSpPr>
            <a:spLocks noGrp="1"/>
          </p:cNvSpPr>
          <p:nvPr>
            <p:ph type="title"/>
          </p:nvPr>
        </p:nvSpPr>
        <p:spPr>
          <a:xfrm>
            <a:off x="7599936" y="872067"/>
            <a:ext cx="3371742" cy="4351866"/>
          </a:xfrm>
        </p:spPr>
        <p:txBody>
          <a:bodyPr anchor="ctr">
            <a:normAutofit/>
          </a:bodyPr>
          <a:lstStyle/>
          <a:p>
            <a:r>
              <a:rPr lang="en-US" b="1" dirty="0">
                <a:solidFill>
                  <a:schemeClr val="bg1"/>
                </a:solidFill>
                <a:latin typeface="Arial" panose="020B0604020202020204" pitchFamily="34" charset="0"/>
                <a:cs typeface="Arial" panose="020B0604020202020204" pitchFamily="34" charset="0"/>
              </a:rPr>
              <a:t>Definitions</a:t>
            </a:r>
          </a:p>
        </p:txBody>
      </p:sp>
    </p:spTree>
    <p:extLst>
      <p:ext uri="{BB962C8B-B14F-4D97-AF65-F5344CB8AC3E}">
        <p14:creationId xmlns:p14="http://schemas.microsoft.com/office/powerpoint/2010/main" val="25470380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D2113-A95D-4E86-A86B-D7D5320575CF}"/>
              </a:ext>
            </a:extLst>
          </p:cNvPr>
          <p:cNvSpPr>
            <a:spLocks noGrp="1"/>
          </p:cNvSpPr>
          <p:nvPr>
            <p:ph type="title"/>
          </p:nvPr>
        </p:nvSpPr>
        <p:spPr>
          <a:xfrm>
            <a:off x="677334" y="200026"/>
            <a:ext cx="8596668" cy="228600"/>
          </a:xfrm>
        </p:spPr>
        <p:txBody>
          <a:bodyPr>
            <a:normAutofit fontScale="90000"/>
          </a:bodyPr>
          <a:lstStyle/>
          <a:p>
            <a:r>
              <a:rPr lang="en-US" sz="1000" b="1" dirty="0">
                <a:solidFill>
                  <a:schemeClr val="tx1"/>
                </a:solidFill>
                <a:latin typeface="Arial" panose="020B0604020202020204" pitchFamily="34" charset="0"/>
                <a:cs typeface="Arial" panose="020B0604020202020204" pitchFamily="34" charset="0"/>
              </a:rPr>
              <a:t>Resource:  Sierra Labs</a:t>
            </a:r>
          </a:p>
        </p:txBody>
      </p:sp>
      <p:pic>
        <p:nvPicPr>
          <p:cNvPr id="5" name="Content Placeholder 4">
            <a:extLst>
              <a:ext uri="{FF2B5EF4-FFF2-40B4-BE49-F238E27FC236}">
                <a16:creationId xmlns:a16="http://schemas.microsoft.com/office/drawing/2014/main" id="{EDDDBEF5-8CD7-4E3F-BE45-EB688866B7E8}"/>
              </a:ext>
            </a:extLst>
          </p:cNvPr>
          <p:cNvPicPr>
            <a:picLocks noGrp="1" noChangeAspect="1"/>
          </p:cNvPicPr>
          <p:nvPr>
            <p:ph idx="1"/>
          </p:nvPr>
        </p:nvPicPr>
        <p:blipFill>
          <a:blip r:embed="rId3"/>
          <a:stretch>
            <a:fillRect/>
          </a:stretch>
        </p:blipFill>
        <p:spPr>
          <a:xfrm>
            <a:off x="111211" y="428626"/>
            <a:ext cx="11876002" cy="6229348"/>
          </a:xfrm>
        </p:spPr>
      </p:pic>
    </p:spTree>
    <p:extLst>
      <p:ext uri="{BB962C8B-B14F-4D97-AF65-F5344CB8AC3E}">
        <p14:creationId xmlns:p14="http://schemas.microsoft.com/office/powerpoint/2010/main" val="29805589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1CC251-0712-4EFA-85E6-7D7610EB133F}"/>
              </a:ext>
            </a:extLst>
          </p:cNvPr>
          <p:cNvSpPr>
            <a:spLocks noGrp="1"/>
          </p:cNvSpPr>
          <p:nvPr>
            <p:ph type="title"/>
          </p:nvPr>
        </p:nvSpPr>
        <p:spPr>
          <a:xfrm>
            <a:off x="1043950" y="1179151"/>
            <a:ext cx="3300646" cy="4463889"/>
          </a:xfrm>
        </p:spPr>
        <p:txBody>
          <a:bodyPr anchor="ctr">
            <a:normAutofit/>
          </a:bodyPr>
          <a:lstStyle/>
          <a:p>
            <a:r>
              <a:rPr lang="en-US" b="1">
                <a:latin typeface="Arial" panose="020B0604020202020204" pitchFamily="34" charset="0"/>
                <a:cs typeface="Arial" panose="020B0604020202020204" pitchFamily="34" charset="0"/>
              </a:rPr>
              <a:t>Definitions</a:t>
            </a:r>
            <a:endParaRPr lang="en-US" b="1"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74CC6F6-5DC5-4317-B511-473839337027}"/>
              </a:ext>
            </a:extLst>
          </p:cNvPr>
          <p:cNvSpPr>
            <a:spLocks noGrp="1"/>
          </p:cNvSpPr>
          <p:nvPr>
            <p:ph idx="1"/>
          </p:nvPr>
        </p:nvSpPr>
        <p:spPr>
          <a:xfrm>
            <a:off x="4978918" y="568411"/>
            <a:ext cx="6341016" cy="5888950"/>
          </a:xfrm>
        </p:spPr>
        <p:txBody>
          <a:bodyPr anchor="ctr">
            <a:normAutofit/>
          </a:bodyPr>
          <a:lstStyle/>
          <a:p>
            <a:pPr>
              <a:lnSpc>
                <a:spcPct val="90000"/>
              </a:lnSpc>
            </a:pPr>
            <a:endParaRPr lang="en-US" sz="1600" b="1" dirty="0">
              <a:effectLst/>
              <a:latin typeface="Arial" panose="020B0604020202020204" pitchFamily="34" charset="0"/>
              <a:cs typeface="Arial" panose="020B0604020202020204" pitchFamily="34" charset="0"/>
            </a:endParaRPr>
          </a:p>
          <a:p>
            <a:pPr>
              <a:lnSpc>
                <a:spcPct val="90000"/>
              </a:lnSpc>
            </a:pPr>
            <a:r>
              <a:rPr lang="en-US" sz="1600" b="1" dirty="0">
                <a:effectLst/>
                <a:latin typeface="Arial" panose="020B0604020202020204" pitchFamily="34" charset="0"/>
                <a:cs typeface="Arial" panose="020B0604020202020204" pitchFamily="34" charset="0"/>
              </a:rPr>
              <a:t>Investigational device means a device, including a transitional device, that is the object of an investigation.</a:t>
            </a:r>
          </a:p>
          <a:p>
            <a:pPr marL="0" indent="0">
              <a:lnSpc>
                <a:spcPct val="90000"/>
              </a:lnSpc>
              <a:buNone/>
            </a:pPr>
            <a:endParaRPr lang="en-US" sz="1600" b="1" dirty="0">
              <a:latin typeface="Arial" panose="020B0604020202020204" pitchFamily="34" charset="0"/>
              <a:cs typeface="Arial" panose="020B0604020202020204" pitchFamily="34" charset="0"/>
            </a:endParaRPr>
          </a:p>
          <a:p>
            <a:pPr>
              <a:lnSpc>
                <a:spcPct val="90000"/>
              </a:lnSpc>
            </a:pPr>
            <a:r>
              <a:rPr lang="en-US" sz="1600" b="1" dirty="0">
                <a:effectLst/>
                <a:latin typeface="Arial" panose="020B0604020202020204" pitchFamily="34" charset="0"/>
                <a:cs typeface="Arial" panose="020B0604020202020204" pitchFamily="34" charset="0"/>
              </a:rPr>
              <a:t>Significant risk (SR) device means an investigational device that:</a:t>
            </a:r>
          </a:p>
          <a:p>
            <a:pPr marL="461963" indent="0">
              <a:lnSpc>
                <a:spcPct val="90000"/>
              </a:lnSpc>
              <a:buNone/>
            </a:pPr>
            <a:r>
              <a:rPr lang="en-US" sz="1600" b="1" dirty="0">
                <a:effectLst/>
                <a:latin typeface="Arial" panose="020B0604020202020204" pitchFamily="34" charset="0"/>
                <a:cs typeface="Arial" panose="020B0604020202020204" pitchFamily="34" charset="0"/>
              </a:rPr>
              <a:t>(1) Is intended as an implant and presents a potential for serious risk to the health, safety, or welfare of a subject;</a:t>
            </a:r>
          </a:p>
          <a:p>
            <a:pPr marL="461963" indent="0">
              <a:lnSpc>
                <a:spcPct val="90000"/>
              </a:lnSpc>
              <a:buNone/>
            </a:pPr>
            <a:r>
              <a:rPr lang="en-US" sz="1600" b="1" dirty="0">
                <a:effectLst/>
                <a:latin typeface="Arial" panose="020B0604020202020204" pitchFamily="34" charset="0"/>
                <a:cs typeface="Arial" panose="020B0604020202020204" pitchFamily="34" charset="0"/>
              </a:rPr>
              <a:t>(2) Is purported or represented to be for a use in supporting or sustaining human life and presents a potential for serious risk to the health, safety, or welfare of a subject;</a:t>
            </a:r>
          </a:p>
          <a:p>
            <a:pPr marL="461963" indent="0">
              <a:lnSpc>
                <a:spcPct val="90000"/>
              </a:lnSpc>
              <a:buNone/>
            </a:pPr>
            <a:r>
              <a:rPr lang="en-US" sz="1600" b="1" dirty="0">
                <a:effectLst/>
                <a:latin typeface="Arial" panose="020B0604020202020204" pitchFamily="34" charset="0"/>
                <a:cs typeface="Arial" panose="020B0604020202020204" pitchFamily="34" charset="0"/>
              </a:rPr>
              <a:t>(3) Is for a use of substantial importance in diagnosing, curing, mitigating, or treating disease, or otherwise preventing impairment of human health and presents a potential for serious risk to the health, safety, or welfare of a subject; or</a:t>
            </a:r>
          </a:p>
          <a:p>
            <a:pPr marL="461963" indent="0">
              <a:lnSpc>
                <a:spcPct val="90000"/>
              </a:lnSpc>
              <a:buNone/>
            </a:pPr>
            <a:r>
              <a:rPr lang="en-US" sz="1600" b="1" dirty="0">
                <a:effectLst/>
                <a:latin typeface="Arial" panose="020B0604020202020204" pitchFamily="34" charset="0"/>
                <a:cs typeface="Arial" panose="020B0604020202020204" pitchFamily="34" charset="0"/>
              </a:rPr>
              <a:t>(4) Otherwise presents a potential for serious risk to the health, safety, or welfare of a subject.</a:t>
            </a:r>
          </a:p>
          <a:p>
            <a:pPr>
              <a:lnSpc>
                <a:spcPct val="90000"/>
              </a:lnSpc>
            </a:pPr>
            <a:endParaRPr lang="en-US" sz="1600" b="1" dirty="0">
              <a:effectLst/>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7593641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1CC251-0712-4EFA-85E6-7D7610EB133F}"/>
              </a:ext>
            </a:extLst>
          </p:cNvPr>
          <p:cNvSpPr>
            <a:spLocks noGrp="1"/>
          </p:cNvSpPr>
          <p:nvPr>
            <p:ph type="title"/>
          </p:nvPr>
        </p:nvSpPr>
        <p:spPr>
          <a:xfrm>
            <a:off x="1043950" y="1179151"/>
            <a:ext cx="3300646" cy="4463889"/>
          </a:xfrm>
        </p:spPr>
        <p:txBody>
          <a:bodyPr anchor="ctr">
            <a:normAutofit/>
          </a:bodyPr>
          <a:lstStyle/>
          <a:p>
            <a:r>
              <a:rPr lang="en-US" b="1" dirty="0">
                <a:latin typeface="Arial" panose="020B0604020202020204" pitchFamily="34" charset="0"/>
                <a:cs typeface="Arial" panose="020B0604020202020204" pitchFamily="34" charset="0"/>
              </a:rPr>
              <a:t>Definitions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74CC6F6-5DC5-4317-B511-473839337027}"/>
              </a:ext>
            </a:extLst>
          </p:cNvPr>
          <p:cNvSpPr>
            <a:spLocks noGrp="1"/>
          </p:cNvSpPr>
          <p:nvPr>
            <p:ph idx="1"/>
          </p:nvPr>
        </p:nvSpPr>
        <p:spPr>
          <a:xfrm>
            <a:off x="4978918" y="254524"/>
            <a:ext cx="6341016" cy="4911365"/>
          </a:xfrm>
        </p:spPr>
        <p:txBody>
          <a:bodyPr anchor="ctr">
            <a:normAutofit/>
          </a:bodyPr>
          <a:lstStyle/>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What is a Nonsignificant Risk Device (NSR)?</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An NSR device is one that does not meet the definition for a Significant Risk (SR) device.</a:t>
            </a:r>
            <a:endParaRPr lang="en-US" b="1" dirty="0">
              <a:effectLst/>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2550282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458EC4A-2142-42E1-BD25-0BB1BEEF7C0F}"/>
              </a:ext>
            </a:extLst>
          </p:cNvPr>
          <p:cNvSpPr>
            <a:spLocks noGrp="1"/>
          </p:cNvSpPr>
          <p:nvPr>
            <p:ph type="title"/>
          </p:nvPr>
        </p:nvSpPr>
        <p:spPr>
          <a:xfrm>
            <a:off x="677334" y="609600"/>
            <a:ext cx="3843375" cy="5175624"/>
          </a:xfrm>
        </p:spPr>
        <p:txBody>
          <a:bodyPr anchor="ctr">
            <a:normAutofit/>
          </a:bodyPr>
          <a:lstStyle/>
          <a:p>
            <a:r>
              <a:rPr lang="en-US" b="1" dirty="0">
                <a:solidFill>
                  <a:schemeClr val="tx1">
                    <a:lumMod val="85000"/>
                    <a:lumOff val="15000"/>
                  </a:schemeClr>
                </a:solidFill>
                <a:latin typeface="Arial" panose="020B0604020202020204" pitchFamily="34" charset="0"/>
                <a:cs typeface="Arial" panose="020B0604020202020204" pitchFamily="34" charset="0"/>
              </a:rPr>
              <a:t>Who Decides Whether A Device Study is SR or NSR?</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E0A2F03-BDD3-4444-ADF1-CDCF22FF5C15}"/>
              </a:ext>
            </a:extLst>
          </p:cNvPr>
          <p:cNvSpPr>
            <a:spLocks noGrp="1"/>
          </p:cNvSpPr>
          <p:nvPr>
            <p:ph idx="1"/>
          </p:nvPr>
        </p:nvSpPr>
        <p:spPr>
          <a:xfrm>
            <a:off x="6116084" y="-8467"/>
            <a:ext cx="5511296" cy="6735838"/>
          </a:xfrm>
        </p:spPr>
        <p:txBody>
          <a:bodyPr anchor="ctr">
            <a:normAutofit/>
          </a:bodyPr>
          <a:lstStyle/>
          <a:p>
            <a:pPr>
              <a:buFont typeface="Arial" panose="020B0604020202020204" pitchFamily="34" charset="0"/>
              <a:buChar char="•"/>
            </a:pPr>
            <a:r>
              <a:rPr lang="en-US" sz="1600" b="1" dirty="0">
                <a:solidFill>
                  <a:schemeClr val="bg1"/>
                </a:solidFill>
                <a:latin typeface="Arial" panose="020B0604020202020204" pitchFamily="34" charset="0"/>
                <a:cs typeface="Arial" panose="020B0604020202020204" pitchFamily="34" charset="0"/>
              </a:rPr>
              <a:t>Sponsors are responsible for making the initial risk determination and presenting it to the IRB.</a:t>
            </a:r>
          </a:p>
          <a:p>
            <a:pPr>
              <a:buFont typeface="Arial" panose="020B0604020202020204" pitchFamily="34" charset="0"/>
              <a:buChar char="•"/>
            </a:pPr>
            <a:endParaRPr lang="en-US" sz="1600" b="1" dirty="0">
              <a:solidFill>
                <a:schemeClr val="bg1"/>
              </a:solidFill>
              <a:latin typeface="Arial" panose="020B0604020202020204" pitchFamily="34" charset="0"/>
              <a:cs typeface="Arial" panose="020B0604020202020204" pitchFamily="34" charset="0"/>
            </a:endParaRPr>
          </a:p>
          <a:p>
            <a:pPr>
              <a:buFont typeface="Arial" panose="020B0604020202020204" pitchFamily="34" charset="0"/>
              <a:buChar char="•"/>
            </a:pPr>
            <a:r>
              <a:rPr lang="en-US" sz="1600" b="1" dirty="0">
                <a:solidFill>
                  <a:schemeClr val="bg1"/>
                </a:solidFill>
                <a:latin typeface="Arial" panose="020B0604020202020204" pitchFamily="34" charset="0"/>
                <a:cs typeface="Arial" panose="020B0604020202020204" pitchFamily="34" charset="0"/>
              </a:rPr>
              <a:t>FDA is also available to help the sponsor, clinical investigator, and IRB in making the risk determination.</a:t>
            </a:r>
          </a:p>
          <a:p>
            <a:pPr>
              <a:buFont typeface="Arial" panose="020B0604020202020204" pitchFamily="34" charset="0"/>
              <a:buChar char="•"/>
            </a:pPr>
            <a:endParaRPr lang="en-US" sz="1600" b="1" dirty="0">
              <a:solidFill>
                <a:schemeClr val="bg1"/>
              </a:solidFill>
              <a:latin typeface="Arial" panose="020B0604020202020204" pitchFamily="34" charset="0"/>
              <a:cs typeface="Arial" panose="020B0604020202020204" pitchFamily="34" charset="0"/>
            </a:endParaRPr>
          </a:p>
          <a:p>
            <a:pPr>
              <a:buFont typeface="Arial" panose="020B0604020202020204" pitchFamily="34" charset="0"/>
              <a:buChar char="•"/>
            </a:pPr>
            <a:r>
              <a:rPr lang="en-US" sz="1600" b="1" dirty="0">
                <a:solidFill>
                  <a:schemeClr val="bg1"/>
                </a:solidFill>
                <a:latin typeface="Arial" panose="020B0604020202020204" pitchFamily="34" charset="0"/>
                <a:cs typeface="Arial" panose="020B0604020202020204" pitchFamily="34" charset="0"/>
              </a:rPr>
              <a:t>Unless FDA has already made a risk determination for the study, the IRB must review the sponsor's SR or NSR determination for every investigational medical device study reviewed and modify the determination if the IRB disagrees with the sponsor. </a:t>
            </a:r>
          </a:p>
          <a:p>
            <a:pPr>
              <a:buFont typeface="Arial" panose="020B0604020202020204" pitchFamily="34" charset="0"/>
              <a:buChar char="•"/>
            </a:pPr>
            <a:endParaRPr lang="en-US" sz="1600" b="1" dirty="0">
              <a:solidFill>
                <a:schemeClr val="bg1"/>
              </a:solidFill>
              <a:latin typeface="Arial" panose="020B0604020202020204" pitchFamily="34" charset="0"/>
              <a:cs typeface="Arial" panose="020B0604020202020204" pitchFamily="34" charset="0"/>
            </a:endParaRPr>
          </a:p>
          <a:p>
            <a:pPr>
              <a:buFont typeface="Arial" panose="020B0604020202020204" pitchFamily="34" charset="0"/>
              <a:buChar char="•"/>
            </a:pPr>
            <a:r>
              <a:rPr lang="en-US" sz="1600" b="1" dirty="0">
                <a:solidFill>
                  <a:schemeClr val="bg1"/>
                </a:solidFill>
                <a:latin typeface="Arial" panose="020B0604020202020204" pitchFamily="34" charset="0"/>
                <a:cs typeface="Arial" panose="020B0604020202020204" pitchFamily="34" charset="0"/>
              </a:rPr>
              <a:t>If FDA has already made the SR or NSR determination for the study, the agency's determination is final. FDA is available to help the IRB when making its risk determination. </a:t>
            </a:r>
          </a:p>
        </p:txBody>
      </p:sp>
    </p:spTree>
    <p:extLst>
      <p:ext uri="{BB962C8B-B14F-4D97-AF65-F5344CB8AC3E}">
        <p14:creationId xmlns:p14="http://schemas.microsoft.com/office/powerpoint/2010/main" val="1871059219"/>
      </p:ext>
    </p:extLst>
  </p:cSld>
  <p:clrMapOvr>
    <a:overrideClrMapping bg1="dk1" tx1="lt1" bg2="dk2" tx2="lt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0441B6-3AF0-4477-9213-E655F88186EE}"/>
              </a:ext>
            </a:extLst>
          </p:cNvPr>
          <p:cNvSpPr>
            <a:spLocks noGrp="1"/>
          </p:cNvSpPr>
          <p:nvPr>
            <p:ph type="title"/>
          </p:nvPr>
        </p:nvSpPr>
        <p:spPr>
          <a:xfrm>
            <a:off x="1286933" y="609600"/>
            <a:ext cx="10197494" cy="1099457"/>
          </a:xfrm>
        </p:spPr>
        <p:txBody>
          <a:bodyPr>
            <a:normAutofit/>
          </a:bodyPr>
          <a:lstStyle/>
          <a:p>
            <a:pPr>
              <a:lnSpc>
                <a:spcPct val="90000"/>
              </a:lnSpc>
            </a:pPr>
            <a:r>
              <a:rPr lang="en-US" b="1">
                <a:latin typeface="Arial" panose="020B0604020202020204" pitchFamily="34" charset="0"/>
                <a:cs typeface="Arial" panose="020B0604020202020204" pitchFamily="34" charset="0"/>
              </a:rPr>
              <a:t>What are the Major Differences Between SR And NSR Device Studies</a:t>
            </a:r>
          </a:p>
        </p:txBody>
      </p:sp>
      <p:sp>
        <p:nvSpPr>
          <p:cNvPr id="45" name="Isosceles Triangle 44">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Isosceles Triangle 46">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30" name="Content Placeholder 2">
            <a:extLst>
              <a:ext uri="{FF2B5EF4-FFF2-40B4-BE49-F238E27FC236}">
                <a16:creationId xmlns:a16="http://schemas.microsoft.com/office/drawing/2014/main" id="{63DE4EBE-C4E0-4DC4-B7A5-5A883540F980}"/>
              </a:ext>
            </a:extLst>
          </p:cNvPr>
          <p:cNvGraphicFramePr>
            <a:graphicFrameLocks noGrp="1"/>
          </p:cNvGraphicFramePr>
          <p:nvPr>
            <p:ph idx="1"/>
            <p:extLst>
              <p:ext uri="{D42A27DB-BD31-4B8C-83A1-F6EECF244321}">
                <p14:modId xmlns:p14="http://schemas.microsoft.com/office/powerpoint/2010/main" val="4198291443"/>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11881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 name="Rectangle 33">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0441B6-3AF0-4477-9213-E655F88186EE}"/>
              </a:ext>
            </a:extLst>
          </p:cNvPr>
          <p:cNvSpPr>
            <a:spLocks noGrp="1"/>
          </p:cNvSpPr>
          <p:nvPr>
            <p:ph type="title"/>
          </p:nvPr>
        </p:nvSpPr>
        <p:spPr>
          <a:xfrm>
            <a:off x="261257" y="1382486"/>
            <a:ext cx="4008653" cy="4093028"/>
          </a:xfrm>
        </p:spPr>
        <p:txBody>
          <a:bodyPr anchor="ctr">
            <a:normAutofit/>
          </a:bodyPr>
          <a:lstStyle/>
          <a:p>
            <a:pPr>
              <a:lnSpc>
                <a:spcPct val="90000"/>
              </a:lnSpc>
            </a:pPr>
            <a:r>
              <a:rPr lang="en-US" b="1" dirty="0">
                <a:latin typeface="Arial" panose="020B0604020202020204" pitchFamily="34" charset="0"/>
                <a:cs typeface="Arial" panose="020B0604020202020204" pitchFamily="34" charset="0"/>
              </a:rPr>
              <a:t>Nonsignificant Risk Device Studies</a:t>
            </a:r>
          </a:p>
        </p:txBody>
      </p:sp>
      <p:grpSp>
        <p:nvGrpSpPr>
          <p:cNvPr id="93" name="Group 35">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37" name="Straight Connector 36">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39"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 name="Isosceles Triangle 40">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3"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4"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5" name="Isosceles Triangle 44">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94" name="Rectangle 46">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0" name="Content Placeholder 2">
            <a:extLst>
              <a:ext uri="{FF2B5EF4-FFF2-40B4-BE49-F238E27FC236}">
                <a16:creationId xmlns:a16="http://schemas.microsoft.com/office/drawing/2014/main" id="{D27455CA-B704-41EC-AEFC-CC569B8BF417}"/>
              </a:ext>
            </a:extLst>
          </p:cNvPr>
          <p:cNvGraphicFramePr>
            <a:graphicFrameLocks noGrp="1"/>
          </p:cNvGraphicFramePr>
          <p:nvPr>
            <p:ph idx="1"/>
            <p:extLst>
              <p:ext uri="{D42A27DB-BD31-4B8C-83A1-F6EECF244321}">
                <p14:modId xmlns:p14="http://schemas.microsoft.com/office/powerpoint/2010/main" val="766390760"/>
              </p:ext>
            </p:extLst>
          </p:nvPr>
        </p:nvGraphicFramePr>
        <p:xfrm>
          <a:off x="4916553" y="142875"/>
          <a:ext cx="6628804" cy="6343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702517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D2113-A95D-4E86-A86B-D7D5320575CF}"/>
              </a:ext>
            </a:extLst>
          </p:cNvPr>
          <p:cNvSpPr>
            <a:spLocks noGrp="1"/>
          </p:cNvSpPr>
          <p:nvPr>
            <p:ph type="title"/>
          </p:nvPr>
        </p:nvSpPr>
        <p:spPr>
          <a:xfrm>
            <a:off x="677334" y="200026"/>
            <a:ext cx="8596668" cy="228600"/>
          </a:xfrm>
        </p:spPr>
        <p:txBody>
          <a:bodyPr>
            <a:normAutofit fontScale="90000"/>
          </a:bodyPr>
          <a:lstStyle/>
          <a:p>
            <a:r>
              <a:rPr lang="en-US" sz="1000" b="1" dirty="0">
                <a:solidFill>
                  <a:schemeClr val="tx1"/>
                </a:solidFill>
                <a:latin typeface="Arial" panose="020B0604020202020204" pitchFamily="34" charset="0"/>
                <a:cs typeface="Arial" panose="020B0604020202020204" pitchFamily="34" charset="0"/>
              </a:rPr>
              <a:t>Resource:  Sierra Labs</a:t>
            </a:r>
          </a:p>
        </p:txBody>
      </p:sp>
      <p:pic>
        <p:nvPicPr>
          <p:cNvPr id="5" name="Content Placeholder 4">
            <a:extLst>
              <a:ext uri="{FF2B5EF4-FFF2-40B4-BE49-F238E27FC236}">
                <a16:creationId xmlns:a16="http://schemas.microsoft.com/office/drawing/2014/main" id="{EDDDBEF5-8CD7-4E3F-BE45-EB688866B7E8}"/>
              </a:ext>
            </a:extLst>
          </p:cNvPr>
          <p:cNvPicPr>
            <a:picLocks noGrp="1" noChangeAspect="1"/>
          </p:cNvPicPr>
          <p:nvPr>
            <p:ph idx="1"/>
          </p:nvPr>
        </p:nvPicPr>
        <p:blipFill>
          <a:blip r:embed="rId3"/>
          <a:stretch>
            <a:fillRect/>
          </a:stretch>
        </p:blipFill>
        <p:spPr>
          <a:xfrm>
            <a:off x="111211" y="428626"/>
            <a:ext cx="11876002" cy="6229348"/>
          </a:xfrm>
        </p:spPr>
      </p:pic>
    </p:spTree>
    <p:extLst>
      <p:ext uri="{BB962C8B-B14F-4D97-AF65-F5344CB8AC3E}">
        <p14:creationId xmlns:p14="http://schemas.microsoft.com/office/powerpoint/2010/main" val="5201827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D01E1-43D4-4198-B44B-F3EBE5A1D448}"/>
              </a:ext>
            </a:extLst>
          </p:cNvPr>
          <p:cNvSpPr>
            <a:spLocks noGrp="1"/>
          </p:cNvSpPr>
          <p:nvPr>
            <p:ph type="title"/>
          </p:nvPr>
        </p:nvSpPr>
        <p:spPr>
          <a:xfrm>
            <a:off x="300039" y="474772"/>
            <a:ext cx="8596668" cy="957263"/>
          </a:xfrm>
        </p:spPr>
        <p:txBody>
          <a:bodyPr/>
          <a:lstStyle/>
          <a:p>
            <a:r>
              <a:rPr lang="en-US" b="1" dirty="0">
                <a:latin typeface="Arial" panose="020B0604020202020204" pitchFamily="34" charset="0"/>
                <a:cs typeface="Arial" panose="020B0604020202020204" pitchFamily="34" charset="0"/>
              </a:rPr>
              <a:t>510(k) Clearance</a:t>
            </a:r>
          </a:p>
        </p:txBody>
      </p:sp>
      <p:sp>
        <p:nvSpPr>
          <p:cNvPr id="3" name="Content Placeholder 2">
            <a:extLst>
              <a:ext uri="{FF2B5EF4-FFF2-40B4-BE49-F238E27FC236}">
                <a16:creationId xmlns:a16="http://schemas.microsoft.com/office/drawing/2014/main" id="{E0AAAB53-E4F9-42B3-8D1E-17B895D7AB08}"/>
              </a:ext>
            </a:extLst>
          </p:cNvPr>
          <p:cNvSpPr>
            <a:spLocks noGrp="1"/>
          </p:cNvSpPr>
          <p:nvPr>
            <p:ph idx="1"/>
          </p:nvPr>
        </p:nvSpPr>
        <p:spPr>
          <a:xfrm>
            <a:off x="300039" y="1600200"/>
            <a:ext cx="9264375" cy="5257800"/>
          </a:xfrm>
        </p:spPr>
        <p:txBody>
          <a:bodyPr>
            <a:normAutofit/>
          </a:bodyPr>
          <a:lstStyle/>
          <a:p>
            <a:r>
              <a:rPr lang="en-US" sz="1600" b="1" dirty="0">
                <a:solidFill>
                  <a:srgbClr val="333333"/>
                </a:solidFill>
                <a:effectLst/>
                <a:latin typeface="Arial" panose="020B0604020202020204" pitchFamily="34" charset="0"/>
                <a:cs typeface="Arial" panose="020B0604020202020204" pitchFamily="34" charset="0"/>
              </a:rPr>
              <a:t>Section 510(k) of the Food, Drug and Cosmetic Act requires device manufacturers who must register, to notify FDA of their intent to market a medical device at least 90 days in advance. This is known as </a:t>
            </a:r>
            <a:r>
              <a:rPr lang="en-US" sz="1600" b="1" u="sng" dirty="0">
                <a:solidFill>
                  <a:srgbClr val="333333"/>
                </a:solidFill>
                <a:effectLst/>
                <a:latin typeface="Arial" panose="020B0604020202020204" pitchFamily="34" charset="0"/>
                <a:cs typeface="Arial" panose="020B0604020202020204" pitchFamily="34" charset="0"/>
              </a:rPr>
              <a:t>Premarket Notification - also called PMN or 510(k). </a:t>
            </a:r>
          </a:p>
          <a:p>
            <a:pPr marL="0" indent="0">
              <a:buNone/>
            </a:pPr>
            <a:endParaRPr lang="en-US" sz="1600" b="1" dirty="0">
              <a:solidFill>
                <a:srgbClr val="333333"/>
              </a:solidFill>
              <a:effectLst/>
              <a:latin typeface="Arial" panose="020B0604020202020204" pitchFamily="34" charset="0"/>
              <a:cs typeface="Arial" panose="020B0604020202020204" pitchFamily="34" charset="0"/>
            </a:endParaRPr>
          </a:p>
          <a:p>
            <a:r>
              <a:rPr lang="en-US" sz="1600" b="1" dirty="0">
                <a:solidFill>
                  <a:srgbClr val="333333"/>
                </a:solidFill>
                <a:effectLst/>
                <a:latin typeface="Arial" panose="020B0604020202020204" pitchFamily="34" charset="0"/>
                <a:cs typeface="Arial" panose="020B0604020202020204" pitchFamily="34" charset="0"/>
              </a:rPr>
              <a:t>This allows FDA to determine whether the device is equivalent to a device already placed into one of the three classification categories. Thus, "new" devices (not in commercial distribution prior to May 28, 1976) that have not been classified can be properly identified. </a:t>
            </a:r>
          </a:p>
          <a:p>
            <a:pPr marL="0" indent="0">
              <a:buNone/>
            </a:pPr>
            <a:endParaRPr lang="en-US" sz="1600" b="1" dirty="0">
              <a:solidFill>
                <a:srgbClr val="333333"/>
              </a:solidFill>
              <a:effectLst/>
              <a:latin typeface="Arial" panose="020B0604020202020204" pitchFamily="34" charset="0"/>
              <a:cs typeface="Arial" panose="020B0604020202020204" pitchFamily="34" charset="0"/>
            </a:endParaRPr>
          </a:p>
          <a:p>
            <a:r>
              <a:rPr lang="en-US" sz="1600" b="1" dirty="0">
                <a:solidFill>
                  <a:srgbClr val="333333"/>
                </a:solidFill>
                <a:effectLst/>
                <a:latin typeface="Arial" panose="020B0604020202020204" pitchFamily="34" charset="0"/>
                <a:cs typeface="Arial" panose="020B0604020202020204" pitchFamily="34" charset="0"/>
              </a:rPr>
              <a:t>Specifically, medical device manufacturers are required to submit a premarket notification if they intend to introduce a device into commercial distribution for the first time or reintroduce a device that will be significantly changed or modified to the extent that its safety or effectiveness could be affected. Such change or modification could relate to the design, material, chemical composition, energy source, manufacturing process, or intended use.</a:t>
            </a:r>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17714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29836FA-53C4-410B-B33E-757352952E2A}"/>
              </a:ext>
            </a:extLst>
          </p:cNvPr>
          <p:cNvSpPr>
            <a:spLocks noGrp="1"/>
          </p:cNvSpPr>
          <p:nvPr>
            <p:ph idx="1"/>
          </p:nvPr>
        </p:nvSpPr>
        <p:spPr>
          <a:xfrm>
            <a:off x="677334" y="130629"/>
            <a:ext cx="6155266" cy="6250074"/>
          </a:xfrm>
        </p:spPr>
        <p:txBody>
          <a:bodyPr anchor="ctr">
            <a:normAutofit/>
          </a:bodyPr>
          <a:lstStyle/>
          <a:p>
            <a:pPr>
              <a:lnSpc>
                <a:spcPct val="90000"/>
              </a:lnSpc>
            </a:pPr>
            <a:r>
              <a:rPr lang="en-US" b="1" dirty="0">
                <a:effectLst/>
                <a:latin typeface="Arial" panose="020B0604020202020204" pitchFamily="34" charset="0"/>
                <a:cs typeface="Arial" panose="020B0604020202020204" pitchFamily="34" charset="0"/>
              </a:rPr>
              <a:t>The class to which your device is assigned determines, among other things, the type of premarketing submission/application required for FDA clearance to market. </a:t>
            </a:r>
          </a:p>
          <a:p>
            <a:pPr marL="0" indent="0">
              <a:lnSpc>
                <a:spcPct val="90000"/>
              </a:lnSpc>
              <a:buNone/>
            </a:pPr>
            <a:endParaRPr lang="en-US" b="1" dirty="0">
              <a:effectLst/>
              <a:latin typeface="Arial" panose="020B0604020202020204" pitchFamily="34" charset="0"/>
              <a:cs typeface="Arial" panose="020B0604020202020204" pitchFamily="34" charset="0"/>
            </a:endParaRPr>
          </a:p>
          <a:p>
            <a:pPr>
              <a:lnSpc>
                <a:spcPct val="90000"/>
              </a:lnSpc>
            </a:pPr>
            <a:r>
              <a:rPr lang="en-US" b="1" dirty="0">
                <a:effectLst/>
                <a:latin typeface="Arial" panose="020B0604020202020204" pitchFamily="34" charset="0"/>
                <a:cs typeface="Arial" panose="020B0604020202020204" pitchFamily="34" charset="0"/>
              </a:rPr>
              <a:t>If your device is classified as Class I or II, and if it is not exempt, a 510k will be required for marketing. </a:t>
            </a:r>
          </a:p>
          <a:p>
            <a:pPr marL="0" indent="0">
              <a:lnSpc>
                <a:spcPct val="90000"/>
              </a:lnSpc>
              <a:buNone/>
            </a:pPr>
            <a:endParaRPr lang="en-US" b="1" dirty="0">
              <a:effectLst/>
              <a:latin typeface="Arial" panose="020B0604020202020204" pitchFamily="34" charset="0"/>
              <a:cs typeface="Arial" panose="020B0604020202020204" pitchFamily="34" charset="0"/>
            </a:endParaRPr>
          </a:p>
          <a:p>
            <a:pPr>
              <a:lnSpc>
                <a:spcPct val="90000"/>
              </a:lnSpc>
            </a:pPr>
            <a:r>
              <a:rPr lang="en-US" b="1" dirty="0">
                <a:effectLst/>
                <a:latin typeface="Arial" panose="020B0604020202020204" pitchFamily="34" charset="0"/>
                <a:cs typeface="Arial" panose="020B0604020202020204" pitchFamily="34" charset="0"/>
              </a:rPr>
              <a:t>For Class III devices, a premarket approval application (PMA) will be required unless your device is a pre-amendments device (on the market prior to the passage of the medical device amendments in 1976, or substantially equivalent to such a device) and PMA's have not been called for. In that case, a 510k will be the route to market.</a:t>
            </a:r>
            <a:endParaRPr lang="en-US" b="1"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1F875A3-45F3-4C8A-B486-D5BC4AE35DE9}"/>
              </a:ext>
            </a:extLst>
          </p:cNvPr>
          <p:cNvSpPr>
            <a:spLocks noGrp="1"/>
          </p:cNvSpPr>
          <p:nvPr>
            <p:ph type="title"/>
          </p:nvPr>
        </p:nvSpPr>
        <p:spPr>
          <a:xfrm>
            <a:off x="7748430" y="1079733"/>
            <a:ext cx="3371742" cy="4351866"/>
          </a:xfrm>
        </p:spPr>
        <p:txBody>
          <a:bodyPr anchor="ctr">
            <a:normAutofit/>
          </a:bodyPr>
          <a:lstStyle/>
          <a:p>
            <a:r>
              <a:rPr lang="en-US" b="1" dirty="0">
                <a:solidFill>
                  <a:schemeClr val="bg1"/>
                </a:solidFill>
                <a:latin typeface="Arial" panose="020B0604020202020204" pitchFamily="34" charset="0"/>
                <a:cs typeface="Arial" panose="020B0604020202020204" pitchFamily="34" charset="0"/>
              </a:rPr>
              <a:t>Device Class and Type of Submission</a:t>
            </a:r>
          </a:p>
        </p:txBody>
      </p:sp>
    </p:spTree>
    <p:extLst>
      <p:ext uri="{BB962C8B-B14F-4D97-AF65-F5344CB8AC3E}">
        <p14:creationId xmlns:p14="http://schemas.microsoft.com/office/powerpoint/2010/main" val="4356092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E15CF65-BC98-43D0-8016-E9CB2332E10E}"/>
              </a:ext>
            </a:extLst>
          </p:cNvPr>
          <p:cNvSpPr>
            <a:spLocks noGrp="1"/>
          </p:cNvSpPr>
          <p:nvPr>
            <p:ph idx="1"/>
          </p:nvPr>
        </p:nvSpPr>
        <p:spPr>
          <a:xfrm>
            <a:off x="677334" y="1253067"/>
            <a:ext cx="6155266" cy="4351866"/>
          </a:xfrm>
        </p:spPr>
        <p:txBody>
          <a:bodyPr anchor="ctr">
            <a:normAutofit/>
          </a:bodyPr>
          <a:lstStyle/>
          <a:p>
            <a:r>
              <a:rPr lang="en-US" b="1" dirty="0">
                <a:latin typeface="Arial" panose="020B0604020202020204" pitchFamily="34" charset="0"/>
                <a:cs typeface="Arial" panose="020B0604020202020204" pitchFamily="34" charset="0"/>
              </a:rPr>
              <a:t>FDA Premarket Approval (PMA)</a:t>
            </a: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1" dirty="0" err="1">
                <a:latin typeface="Arial" panose="020B0604020202020204" pitchFamily="34" charset="0"/>
                <a:cs typeface="Arial" panose="020B0604020202020204" pitchFamily="34" charset="0"/>
                <a:hlinkClick r:id="rId3"/>
              </a:rPr>
              <a:t>eCFR</a:t>
            </a:r>
            <a:r>
              <a:rPr lang="en-US" b="1" dirty="0">
                <a:latin typeface="Arial" panose="020B0604020202020204" pitchFamily="34" charset="0"/>
                <a:cs typeface="Arial" panose="020B0604020202020204" pitchFamily="34" charset="0"/>
                <a:hlinkClick r:id="rId3"/>
              </a:rPr>
              <a:t> :: 21 CFR Part 814 -- Premarket Approval of Medical Devices</a:t>
            </a:r>
            <a:endParaRPr lang="en-US" b="1"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1A566996-ED07-4F67-9F09-A80708C615E6}"/>
              </a:ext>
            </a:extLst>
          </p:cNvPr>
          <p:cNvSpPr>
            <a:spLocks noGrp="1"/>
          </p:cNvSpPr>
          <p:nvPr>
            <p:ph type="title"/>
          </p:nvPr>
        </p:nvSpPr>
        <p:spPr>
          <a:xfrm>
            <a:off x="7564083" y="950677"/>
            <a:ext cx="3371742" cy="4351866"/>
          </a:xfrm>
        </p:spPr>
        <p:txBody>
          <a:bodyPr anchor="ctr">
            <a:normAutofit/>
          </a:bodyPr>
          <a:lstStyle/>
          <a:p>
            <a:r>
              <a:rPr lang="en-US" b="1" dirty="0">
                <a:solidFill>
                  <a:schemeClr val="bg1"/>
                </a:solidFill>
                <a:latin typeface="Arial" panose="020B0604020202020204" pitchFamily="34" charset="0"/>
                <a:cs typeface="Arial" panose="020B0604020202020204" pitchFamily="34" charset="0"/>
              </a:rPr>
              <a:t>21 CFR 814</a:t>
            </a:r>
          </a:p>
        </p:txBody>
      </p:sp>
    </p:spTree>
    <p:extLst>
      <p:ext uri="{BB962C8B-B14F-4D97-AF65-F5344CB8AC3E}">
        <p14:creationId xmlns:p14="http://schemas.microsoft.com/office/powerpoint/2010/main" val="2705140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4CC6F6-5DC5-4317-B511-473839337027}"/>
              </a:ext>
            </a:extLst>
          </p:cNvPr>
          <p:cNvSpPr>
            <a:spLocks noGrp="1"/>
          </p:cNvSpPr>
          <p:nvPr>
            <p:ph idx="1"/>
          </p:nvPr>
        </p:nvSpPr>
        <p:spPr>
          <a:xfrm>
            <a:off x="677334" y="1253067"/>
            <a:ext cx="6155266" cy="4351866"/>
          </a:xfrm>
        </p:spPr>
        <p:txBody>
          <a:bodyPr anchor="ctr">
            <a:normAutofit/>
          </a:bodyPr>
          <a:lstStyle/>
          <a:p>
            <a:pPr>
              <a:lnSpc>
                <a:spcPct val="90000"/>
              </a:lnSpc>
            </a:pPr>
            <a:r>
              <a:rPr lang="en-US" b="1" u="sng" dirty="0">
                <a:effectLst/>
                <a:latin typeface="Arial" panose="020B0604020202020204" pitchFamily="34" charset="0"/>
                <a:cs typeface="Arial" panose="020B0604020202020204" pitchFamily="34" charset="0"/>
              </a:rPr>
              <a:t>Investigational new drug </a:t>
            </a:r>
            <a:r>
              <a:rPr lang="en-US" b="1" dirty="0">
                <a:effectLst/>
                <a:latin typeface="Arial" panose="020B0604020202020204" pitchFamily="34" charset="0"/>
                <a:cs typeface="Arial" panose="020B0604020202020204" pitchFamily="34" charset="0"/>
              </a:rPr>
              <a:t>means a new drug or biological drug that is used in a clinical investigation. The term also includes a biological product that is used in vitro for diagnostic purposes. The terms "investigational drug" and "investigational new drug" are deemed to be synonymous.</a:t>
            </a:r>
          </a:p>
          <a:p>
            <a:pPr>
              <a:lnSpc>
                <a:spcPct val="90000"/>
              </a:lnSpc>
            </a:pPr>
            <a:endParaRPr lang="en-US" b="1" dirty="0">
              <a:effectLst/>
              <a:latin typeface="Arial" panose="020B0604020202020204" pitchFamily="34" charset="0"/>
              <a:cs typeface="Arial" panose="020B0604020202020204" pitchFamily="34" charset="0"/>
            </a:endParaRPr>
          </a:p>
          <a:p>
            <a:pPr>
              <a:lnSpc>
                <a:spcPct val="90000"/>
              </a:lnSpc>
            </a:pPr>
            <a:r>
              <a:rPr lang="en-US" b="1" u="sng" dirty="0">
                <a:effectLst/>
                <a:latin typeface="Arial" panose="020B0604020202020204" pitchFamily="34" charset="0"/>
                <a:cs typeface="Arial" panose="020B0604020202020204" pitchFamily="34" charset="0"/>
              </a:rPr>
              <a:t>Investigator</a:t>
            </a:r>
            <a:r>
              <a:rPr lang="en-US" b="1" dirty="0">
                <a:effectLst/>
                <a:latin typeface="Arial" panose="020B0604020202020204" pitchFamily="34" charset="0"/>
                <a:cs typeface="Arial" panose="020B0604020202020204" pitchFamily="34" charset="0"/>
              </a:rPr>
              <a:t> means an individual who actually conducts a clinical investigation (i.e. , under whose immediate direction the drug is administered or dispensed to a subject). In the event an investigation is conducted by a team of individuals, the investigator is the responsible leader of the team. "</a:t>
            </a:r>
            <a:r>
              <a:rPr lang="en-US" b="1" dirty="0" err="1">
                <a:effectLst/>
                <a:latin typeface="Arial" panose="020B0604020202020204" pitchFamily="34" charset="0"/>
                <a:cs typeface="Arial" panose="020B0604020202020204" pitchFamily="34" charset="0"/>
              </a:rPr>
              <a:t>Subinvestigator</a:t>
            </a:r>
            <a:r>
              <a:rPr lang="en-US" b="1" dirty="0">
                <a:effectLst/>
                <a:latin typeface="Arial" panose="020B0604020202020204" pitchFamily="34" charset="0"/>
                <a:cs typeface="Arial" panose="020B0604020202020204" pitchFamily="34" charset="0"/>
              </a:rPr>
              <a:t>" includes any other individual member of that team.</a:t>
            </a:r>
          </a:p>
          <a:p>
            <a:pPr>
              <a:lnSpc>
                <a:spcPct val="90000"/>
              </a:lnSpc>
            </a:pPr>
            <a:endParaRPr lang="en-US" b="1" dirty="0">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23" name="Straight Connector 22">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Isosceles Triangle 38">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D1CC251-0712-4EFA-85E6-7D7610EB133F}"/>
              </a:ext>
            </a:extLst>
          </p:cNvPr>
          <p:cNvSpPr>
            <a:spLocks noGrp="1"/>
          </p:cNvSpPr>
          <p:nvPr>
            <p:ph type="title"/>
          </p:nvPr>
        </p:nvSpPr>
        <p:spPr>
          <a:xfrm>
            <a:off x="7572117" y="601134"/>
            <a:ext cx="3371742" cy="4351866"/>
          </a:xfrm>
        </p:spPr>
        <p:txBody>
          <a:bodyPr anchor="ctr">
            <a:normAutofit/>
          </a:bodyPr>
          <a:lstStyle/>
          <a:p>
            <a:r>
              <a:rPr lang="en-US" b="1" dirty="0">
                <a:solidFill>
                  <a:schemeClr val="bg1"/>
                </a:solidFill>
                <a:latin typeface="Arial" panose="020B0604020202020204" pitchFamily="34" charset="0"/>
                <a:cs typeface="Arial" panose="020B0604020202020204" pitchFamily="34" charset="0"/>
              </a:rPr>
              <a:t>Definitions</a:t>
            </a:r>
          </a:p>
        </p:txBody>
      </p:sp>
    </p:spTree>
    <p:extLst>
      <p:ext uri="{BB962C8B-B14F-4D97-AF65-F5344CB8AC3E}">
        <p14:creationId xmlns:p14="http://schemas.microsoft.com/office/powerpoint/2010/main" val="32334646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70078C9-1499-4073-A36A-89474B66162F}"/>
              </a:ext>
            </a:extLst>
          </p:cNvPr>
          <p:cNvSpPr>
            <a:spLocks noGrp="1"/>
          </p:cNvSpPr>
          <p:nvPr>
            <p:ph type="title"/>
          </p:nvPr>
        </p:nvSpPr>
        <p:spPr>
          <a:xfrm>
            <a:off x="351374" y="609600"/>
            <a:ext cx="4534951" cy="5175624"/>
          </a:xfrm>
        </p:spPr>
        <p:txBody>
          <a:bodyPr anchor="ctr">
            <a:normAutofit/>
          </a:bodyPr>
          <a:lstStyle/>
          <a:p>
            <a:r>
              <a:rPr lang="en-US" b="1" dirty="0">
                <a:solidFill>
                  <a:schemeClr val="tx1">
                    <a:lumMod val="85000"/>
                    <a:lumOff val="15000"/>
                  </a:schemeClr>
                </a:solidFill>
                <a:latin typeface="Arial" panose="020B0604020202020204" pitchFamily="34" charset="0"/>
                <a:cs typeface="Arial" panose="020B0604020202020204" pitchFamily="34" charset="0"/>
              </a:rPr>
              <a:t>HUMANITARIAN USE DEVICES (HUD)</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4263951D-BC86-42A9-8F3B-14958F25DA2B}"/>
              </a:ext>
            </a:extLst>
          </p:cNvPr>
          <p:cNvSpPr>
            <a:spLocks noGrp="1"/>
          </p:cNvSpPr>
          <p:nvPr>
            <p:ph idx="1"/>
          </p:nvPr>
        </p:nvSpPr>
        <p:spPr>
          <a:xfrm>
            <a:off x="6116084" y="609601"/>
            <a:ext cx="5511296" cy="5175624"/>
          </a:xfrm>
        </p:spPr>
        <p:txBody>
          <a:bodyPr anchor="ctr">
            <a:normAutofit/>
          </a:bodyPr>
          <a:lstStyle/>
          <a:p>
            <a:pPr marL="0" marR="0" indent="0">
              <a:buNone/>
            </a:pPr>
            <a:r>
              <a:rPr lang="en-US" sz="2800" b="1" dirty="0">
                <a:solidFill>
                  <a:schemeClr val="bg1"/>
                </a:solidFill>
                <a:latin typeface="Arial" panose="020B0604020202020204" pitchFamily="34" charset="0"/>
                <a:cs typeface="Arial" panose="020B0604020202020204" pitchFamily="34" charset="0"/>
              </a:rPr>
              <a:t>21 CFR 814</a:t>
            </a:r>
          </a:p>
          <a:p>
            <a:pPr marL="0" marR="0" indent="0">
              <a:buNone/>
            </a:pPr>
            <a:r>
              <a:rPr lang="en-US" sz="2800" b="1" dirty="0">
                <a:solidFill>
                  <a:schemeClr val="bg1"/>
                </a:solidFill>
                <a:latin typeface="Arial" panose="020B0604020202020204" pitchFamily="34" charset="0"/>
                <a:cs typeface="Arial" panose="020B0604020202020204" pitchFamily="34" charset="0"/>
              </a:rPr>
              <a:t>Subpart H</a:t>
            </a:r>
          </a:p>
          <a:p>
            <a:pPr marL="0" marR="0" indent="0">
              <a:buNone/>
            </a:pPr>
            <a:endParaRPr lang="en-US" b="1"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713883"/>
      </p:ext>
    </p:extLst>
  </p:cSld>
  <p:clrMapOvr>
    <a:overrideClrMapping bg1="dk1" tx1="lt1" bg2="dk2" tx2="lt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078C9-1499-4073-A36A-89474B66162F}"/>
              </a:ext>
            </a:extLst>
          </p:cNvPr>
          <p:cNvSpPr>
            <a:spLocks noGrp="1"/>
          </p:cNvSpPr>
          <p:nvPr>
            <p:ph type="title"/>
          </p:nvPr>
        </p:nvSpPr>
        <p:spPr>
          <a:xfrm>
            <a:off x="677334" y="1254368"/>
            <a:ext cx="8596668" cy="676031"/>
          </a:xfrm>
        </p:spPr>
        <p:txBody>
          <a:bodyPr/>
          <a:lstStyle/>
          <a:p>
            <a:pPr algn="ctr"/>
            <a:r>
              <a:rPr lang="en-US" sz="3600" b="1" dirty="0">
                <a:solidFill>
                  <a:schemeClr val="tx1">
                    <a:lumMod val="85000"/>
                  </a:schemeClr>
                </a:solidFill>
                <a:latin typeface="Arial" panose="020B0604020202020204" pitchFamily="34" charset="0"/>
                <a:cs typeface="Arial" panose="020B0604020202020204" pitchFamily="34" charset="0"/>
              </a:rPr>
              <a:t>HUD DEFINITION</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263951D-BC86-42A9-8F3B-14958F25DA2B}"/>
              </a:ext>
            </a:extLst>
          </p:cNvPr>
          <p:cNvSpPr>
            <a:spLocks noGrp="1"/>
          </p:cNvSpPr>
          <p:nvPr>
            <p:ph idx="1"/>
          </p:nvPr>
        </p:nvSpPr>
        <p:spPr/>
        <p:txBody>
          <a:bodyPr/>
          <a:lstStyle/>
          <a:p>
            <a:pPr marL="0" marR="0" indent="0">
              <a:buNone/>
            </a:pPr>
            <a:r>
              <a:rPr lang="en-US" b="1" dirty="0">
                <a:solidFill>
                  <a:schemeClr val="bg2">
                    <a:lumMod val="20000"/>
                    <a:lumOff val="80000"/>
                  </a:schemeClr>
                </a:solidFill>
                <a:latin typeface="Arial" panose="020B0604020202020204" pitchFamily="34" charset="0"/>
                <a:cs typeface="Arial" panose="020B0604020202020204" pitchFamily="34" charset="0"/>
              </a:rPr>
              <a:t>21 CFR 814</a:t>
            </a:r>
          </a:p>
          <a:p>
            <a:pPr marL="0" marR="0" indent="0">
              <a:buNone/>
            </a:pPr>
            <a:r>
              <a:rPr lang="en-US" b="1" dirty="0">
                <a:solidFill>
                  <a:schemeClr val="bg2">
                    <a:lumMod val="20000"/>
                    <a:lumOff val="80000"/>
                  </a:schemeClr>
                </a:solidFill>
                <a:latin typeface="Arial" panose="020B0604020202020204" pitchFamily="34" charset="0"/>
                <a:cs typeface="Arial" panose="020B0604020202020204" pitchFamily="34" charset="0"/>
              </a:rPr>
              <a:t>Subpart H</a:t>
            </a:r>
          </a:p>
          <a:p>
            <a:pPr marL="0" indent="0" algn="ctr">
              <a:buNone/>
            </a:pPr>
            <a:r>
              <a:rPr lang="en-US" b="1" dirty="0">
                <a:latin typeface="Arial" panose="020B0604020202020204" pitchFamily="34" charset="0"/>
                <a:cs typeface="Arial" panose="020B0604020202020204" pitchFamily="34" charset="0"/>
              </a:rPr>
              <a:t>A HUMANITARIAN USE DEVICE (HUD) IS A MEDICAL DEVICE INTENDED TO BENEFIT PATIENTS IN THE TREATMENT OR DIAGNOSIS OF A DISEASE OR CONDITION THAT AFFECTS OR IS MANIFESTED IN FEWER THAN 8,000 INDIVIDUALS IN THE UNITED STATES PER YEAR.</a:t>
            </a:r>
          </a:p>
          <a:p>
            <a:pPr marL="0" marR="0" indent="0">
              <a:buNone/>
            </a:pPr>
            <a:r>
              <a:rPr lang="en-US" b="1" dirty="0">
                <a:solidFill>
                  <a:schemeClr val="bg2">
                    <a:lumMod val="20000"/>
                    <a:lumOff val="80000"/>
                  </a:schemeClr>
                </a:solidFill>
                <a:latin typeface="Arial" panose="020B0604020202020204" pitchFamily="34" charset="0"/>
                <a:cs typeface="Arial" panose="020B0604020202020204" pitchFamily="34" charset="0"/>
              </a:rPr>
              <a:t> 8</a:t>
            </a:r>
          </a:p>
          <a:p>
            <a:pPr marL="0" marR="0" indent="0">
              <a:buNone/>
            </a:pPr>
            <a:r>
              <a:rPr lang="en-US" b="1" dirty="0">
                <a:solidFill>
                  <a:schemeClr val="bg2">
                    <a:lumMod val="20000"/>
                    <a:lumOff val="80000"/>
                  </a:schemeClr>
                </a:solidFill>
                <a:latin typeface="Arial" panose="020B0604020202020204" pitchFamily="34" charset="0"/>
                <a:cs typeface="Arial" panose="020B0604020202020204" pitchFamily="34" charset="0"/>
              </a:rPr>
              <a:t>Subpart H</a:t>
            </a:r>
          </a:p>
        </p:txBody>
      </p:sp>
    </p:spTree>
    <p:extLst>
      <p:ext uri="{BB962C8B-B14F-4D97-AF65-F5344CB8AC3E}">
        <p14:creationId xmlns:p14="http://schemas.microsoft.com/office/powerpoint/2010/main" val="29365942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6"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70078C9-1499-4073-A36A-89474B66162F}"/>
              </a:ext>
            </a:extLst>
          </p:cNvPr>
          <p:cNvSpPr>
            <a:spLocks noGrp="1"/>
          </p:cNvSpPr>
          <p:nvPr>
            <p:ph type="title"/>
          </p:nvPr>
        </p:nvSpPr>
        <p:spPr>
          <a:xfrm>
            <a:off x="677334" y="609600"/>
            <a:ext cx="3843375" cy="5175624"/>
          </a:xfrm>
        </p:spPr>
        <p:txBody>
          <a:bodyPr anchor="ctr">
            <a:normAutofit/>
          </a:bodyPr>
          <a:lstStyle/>
          <a:p>
            <a:r>
              <a:rPr lang="en-US" b="1" dirty="0">
                <a:solidFill>
                  <a:schemeClr val="tx1">
                    <a:lumMod val="85000"/>
                    <a:lumOff val="15000"/>
                  </a:schemeClr>
                </a:solidFill>
                <a:latin typeface="Arial" panose="020B0604020202020204" pitchFamily="34" charset="0"/>
                <a:cs typeface="Arial" panose="020B0604020202020204" pitchFamily="34" charset="0"/>
              </a:rPr>
              <a:t>Features Of a Humanitarian Device Exemption (HDE)</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4263951D-BC86-42A9-8F3B-14958F25DA2B}"/>
              </a:ext>
            </a:extLst>
          </p:cNvPr>
          <p:cNvSpPr>
            <a:spLocks noGrp="1"/>
          </p:cNvSpPr>
          <p:nvPr>
            <p:ph idx="1"/>
          </p:nvPr>
        </p:nvSpPr>
        <p:spPr>
          <a:xfrm>
            <a:off x="6116084" y="609601"/>
            <a:ext cx="5511296" cy="5175624"/>
          </a:xfrm>
        </p:spPr>
        <p:txBody>
          <a:bodyPr anchor="ctr">
            <a:normAutofit/>
          </a:bodyPr>
          <a:lstStyle/>
          <a:p>
            <a:pPr marL="0" marR="0" indent="0">
              <a:lnSpc>
                <a:spcPct val="90000"/>
              </a:lnSpc>
              <a:buNone/>
            </a:pPr>
            <a:r>
              <a:rPr lang="en-US" b="1" dirty="0">
                <a:solidFill>
                  <a:schemeClr val="bg1"/>
                </a:solidFill>
                <a:latin typeface="Arial" panose="020B0604020202020204" pitchFamily="34" charset="0"/>
                <a:cs typeface="Arial" panose="020B0604020202020204" pitchFamily="34" charset="0"/>
              </a:rPr>
              <a:t>AN HDE AUTHORIZES THE HOLDER TO MARKET THE DEVICE</a:t>
            </a:r>
          </a:p>
          <a:p>
            <a:pPr marL="0" marR="0" indent="0">
              <a:lnSpc>
                <a:spcPct val="90000"/>
              </a:lnSpc>
              <a:buNone/>
            </a:pPr>
            <a:endParaRPr lang="en-US" b="1" dirty="0">
              <a:solidFill>
                <a:schemeClr val="bg1"/>
              </a:solidFill>
              <a:latin typeface="Arial" panose="020B0604020202020204" pitchFamily="34" charset="0"/>
              <a:cs typeface="Arial" panose="020B0604020202020204" pitchFamily="34" charset="0"/>
            </a:endParaRPr>
          </a:p>
          <a:p>
            <a:pPr marL="0" indent="0">
              <a:lnSpc>
                <a:spcPct val="90000"/>
              </a:lnSpc>
              <a:buClr>
                <a:schemeClr val="tx2"/>
              </a:buClr>
              <a:buNone/>
            </a:pPr>
            <a:r>
              <a:rPr lang="en-US" b="1" dirty="0">
                <a:solidFill>
                  <a:schemeClr val="bg1"/>
                </a:solidFill>
                <a:latin typeface="Arial" panose="020B0604020202020204" pitchFamily="34" charset="0"/>
                <a:cs typeface="Arial" panose="020B0604020202020204" pitchFamily="34" charset="0"/>
              </a:rPr>
              <a:t>THE APPLICANT MUST ESTABLISH SAFETY OF THE DEVICE, BUT NOT ITS EFFECTIVENESS</a:t>
            </a:r>
          </a:p>
          <a:p>
            <a:pPr>
              <a:lnSpc>
                <a:spcPct val="90000"/>
              </a:lnSpc>
              <a:buClr>
                <a:schemeClr val="tx2"/>
              </a:buClr>
              <a:buFont typeface="Wingdings" charset="2"/>
              <a:buChar char="v"/>
            </a:pPr>
            <a:endParaRPr lang="en-US" b="1" dirty="0">
              <a:solidFill>
                <a:schemeClr val="bg1"/>
              </a:solidFill>
              <a:latin typeface="Arial" panose="020B0604020202020204" pitchFamily="34" charset="0"/>
              <a:cs typeface="Arial" panose="020B0604020202020204" pitchFamily="34" charset="0"/>
            </a:endParaRPr>
          </a:p>
          <a:p>
            <a:pPr marL="0" indent="0">
              <a:lnSpc>
                <a:spcPct val="90000"/>
              </a:lnSpc>
              <a:buClr>
                <a:schemeClr val="tx2"/>
              </a:buClr>
              <a:buNone/>
            </a:pPr>
            <a:r>
              <a:rPr lang="en-US" b="1" dirty="0">
                <a:solidFill>
                  <a:schemeClr val="bg1"/>
                </a:solidFill>
                <a:latin typeface="Arial" panose="020B0604020202020204" pitchFamily="34" charset="0"/>
                <a:cs typeface="Arial" panose="020B0604020202020204" pitchFamily="34" charset="0"/>
              </a:rPr>
              <a:t>AN HDE IS ISSUED ONLY IF A COMPARABLE DEVICE IS NOT MARKETED</a:t>
            </a:r>
          </a:p>
          <a:p>
            <a:pPr>
              <a:lnSpc>
                <a:spcPct val="90000"/>
              </a:lnSpc>
              <a:buClr>
                <a:schemeClr val="tx2"/>
              </a:buClr>
              <a:buFont typeface="Wingdings" charset="2"/>
              <a:buChar char="v"/>
            </a:pPr>
            <a:endParaRPr lang="en-US" b="1" dirty="0">
              <a:solidFill>
                <a:schemeClr val="bg1"/>
              </a:solidFill>
              <a:latin typeface="Arial" panose="020B0604020202020204" pitchFamily="34" charset="0"/>
              <a:cs typeface="Arial" panose="020B0604020202020204" pitchFamily="34" charset="0"/>
            </a:endParaRPr>
          </a:p>
          <a:p>
            <a:pPr marL="0" indent="0">
              <a:lnSpc>
                <a:spcPct val="90000"/>
              </a:lnSpc>
              <a:buClr>
                <a:schemeClr val="tx2"/>
              </a:buClr>
              <a:buNone/>
            </a:pPr>
            <a:r>
              <a:rPr lang="en-US" b="1" dirty="0">
                <a:solidFill>
                  <a:schemeClr val="bg1"/>
                </a:solidFill>
                <a:latin typeface="Arial" panose="020B0604020202020204" pitchFamily="34" charset="0"/>
                <a:cs typeface="Arial" panose="020B0604020202020204" pitchFamily="34" charset="0"/>
              </a:rPr>
              <a:t>USE OF THE HUD UNDER AN HDE IS NOT HUMAN RESEARCH</a:t>
            </a:r>
          </a:p>
          <a:p>
            <a:pPr>
              <a:lnSpc>
                <a:spcPct val="90000"/>
              </a:lnSpc>
              <a:buClr>
                <a:schemeClr val="tx2"/>
              </a:buClr>
              <a:buFont typeface="Wingdings" charset="2"/>
              <a:buNone/>
            </a:pPr>
            <a:endParaRPr lang="en-US" b="1" dirty="0">
              <a:solidFill>
                <a:schemeClr val="bg1"/>
              </a:solidFill>
              <a:latin typeface="Arial" panose="020B0604020202020204" pitchFamily="34" charset="0"/>
              <a:cs typeface="Arial" panose="020B0604020202020204" pitchFamily="34" charset="0"/>
            </a:endParaRPr>
          </a:p>
          <a:p>
            <a:pPr marL="0" indent="0">
              <a:lnSpc>
                <a:spcPct val="90000"/>
              </a:lnSpc>
              <a:buClr>
                <a:schemeClr val="tx2"/>
              </a:buClr>
              <a:buNone/>
            </a:pPr>
            <a:r>
              <a:rPr lang="en-US" b="1" dirty="0">
                <a:solidFill>
                  <a:schemeClr val="bg1"/>
                </a:solidFill>
                <a:latin typeface="Arial" panose="020B0604020202020204" pitchFamily="34" charset="0"/>
                <a:cs typeface="Arial" panose="020B0604020202020204" pitchFamily="34" charset="0"/>
              </a:rPr>
              <a:t>THE FACILITY IN WHICH IT IS USED MUST HAVE AN IRB AND ITS USE MUST BE REVIEWED BY AN IRB</a:t>
            </a:r>
          </a:p>
        </p:txBody>
      </p:sp>
    </p:spTree>
    <p:extLst>
      <p:ext uri="{BB962C8B-B14F-4D97-AF65-F5344CB8AC3E}">
        <p14:creationId xmlns:p14="http://schemas.microsoft.com/office/powerpoint/2010/main" val="3758399613"/>
      </p:ext>
    </p:extLst>
  </p:cSld>
  <p:clrMapOvr>
    <a:overrideClrMapping bg1="dk1" tx1="lt1" bg2="dk2" tx2="lt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Light bulb on yellow background with sketched light beams and cord">
            <a:extLst>
              <a:ext uri="{FF2B5EF4-FFF2-40B4-BE49-F238E27FC236}">
                <a16:creationId xmlns:a16="http://schemas.microsoft.com/office/drawing/2014/main" id="{B28901F6-63AF-4D0F-A907-223D80C0434D}"/>
              </a:ext>
            </a:extLst>
          </p:cNvPr>
          <p:cNvPicPr>
            <a:picLocks noChangeAspect="1"/>
          </p:cNvPicPr>
          <p:nvPr/>
        </p:nvPicPr>
        <p:blipFill rotWithShape="1">
          <a:blip r:embed="rId2"/>
          <a:srcRect l="28957"/>
          <a:stretch/>
        </p:blipFill>
        <p:spPr>
          <a:xfrm>
            <a:off x="4266678" y="-8467"/>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5" name="Title 4">
            <a:extLst>
              <a:ext uri="{FF2B5EF4-FFF2-40B4-BE49-F238E27FC236}">
                <a16:creationId xmlns:a16="http://schemas.microsoft.com/office/drawing/2014/main" id="{D60DC44C-EB98-43FA-B34B-17F82D36E79A}"/>
              </a:ext>
            </a:extLst>
          </p:cNvPr>
          <p:cNvSpPr>
            <a:spLocks noGrp="1"/>
          </p:cNvSpPr>
          <p:nvPr>
            <p:ph type="ctrTitle"/>
          </p:nvPr>
        </p:nvSpPr>
        <p:spPr>
          <a:xfrm>
            <a:off x="668867" y="1678666"/>
            <a:ext cx="4088190" cy="2369093"/>
          </a:xfrm>
        </p:spPr>
        <p:txBody>
          <a:bodyPr vert="horz" lIns="91440" tIns="45720" rIns="91440" bIns="45720" rtlCol="0" anchor="b">
            <a:normAutofit/>
          </a:bodyPr>
          <a:lstStyle/>
          <a:p>
            <a:pPr algn="r"/>
            <a:r>
              <a:rPr lang="en-US" sz="3600" b="1" dirty="0">
                <a:solidFill>
                  <a:schemeClr val="accent1"/>
                </a:solidFill>
                <a:latin typeface="Arial" panose="020B0604020202020204" pitchFamily="34" charset="0"/>
                <a:cs typeface="Arial" panose="020B0604020202020204" pitchFamily="34" charset="0"/>
              </a:rPr>
              <a:t>Test your knowledge</a:t>
            </a:r>
          </a:p>
        </p:txBody>
      </p:sp>
    </p:spTree>
    <p:extLst>
      <p:ext uri="{BB962C8B-B14F-4D97-AF65-F5344CB8AC3E}">
        <p14:creationId xmlns:p14="http://schemas.microsoft.com/office/powerpoint/2010/main" val="186494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4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77334" y="609599"/>
            <a:ext cx="8596668" cy="5863771"/>
          </a:xfrm>
        </p:spPr>
        <p:txBody>
          <a:bodyPr>
            <a:normAutofit/>
          </a:bodyPr>
          <a:lstStyle/>
          <a:p>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Question 1: </a:t>
            </a: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What is the parallel for an IND (Investigational New Drug) application:</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a.  An Investigational Device Exemption</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b.  A Humanitarian Use Device</a:t>
            </a:r>
            <a:br>
              <a:rPr lang="en-US" sz="2400" b="1" dirty="0">
                <a:solidFill>
                  <a:schemeClr val="tx1"/>
                </a:solidFill>
                <a:latin typeface="Arial" panose="020B0604020202020204" pitchFamily="34" charset="0"/>
                <a:cs typeface="Arial" panose="020B0604020202020204" pitchFamily="34" charset="0"/>
              </a:rPr>
            </a:b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86031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77334" y="609599"/>
            <a:ext cx="8596668" cy="5863771"/>
          </a:xfrm>
        </p:spPr>
        <p:txBody>
          <a:bodyPr>
            <a:normAutofit fontScale="90000"/>
          </a:bodyPr>
          <a:lstStyle/>
          <a:p>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Question 1 answer: </a:t>
            </a: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What is the parallel for an IND (Investigational New Drug) application for the following:</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a.  An Investigational Device----</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	 IDE (Investigational Device Exemption)</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b.  A Humanitarian Use Device</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     HDE (Humanitarian Device Exemption)</a:t>
            </a:r>
            <a:br>
              <a:rPr lang="en-US" sz="2400" b="1" dirty="0">
                <a:solidFill>
                  <a:schemeClr val="tx1"/>
                </a:solidFill>
                <a:latin typeface="Arial" panose="020B0604020202020204" pitchFamily="34" charset="0"/>
                <a:cs typeface="Arial" panose="020B0604020202020204" pitchFamily="34" charset="0"/>
              </a:rPr>
            </a:br>
            <a:endParaRPr lang="en-US" sz="1800" b="1"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049E66A2-D275-43D1-8F96-2B7415B78D7E}"/>
                  </a:ext>
                </a:extLst>
              </p14:cNvPr>
              <p14:cNvContentPartPr/>
              <p14:nvPr/>
            </p14:nvContentPartPr>
            <p14:xfrm>
              <a:off x="380953" y="4297430"/>
              <a:ext cx="8579880" cy="988560"/>
            </p14:xfrm>
          </p:contentPart>
        </mc:Choice>
        <mc:Fallback xmlns="">
          <p:pic>
            <p:nvPicPr>
              <p:cNvPr id="3" name="Ink 2">
                <a:extLst>
                  <a:ext uri="{FF2B5EF4-FFF2-40B4-BE49-F238E27FC236}">
                    <a16:creationId xmlns:a16="http://schemas.microsoft.com/office/drawing/2014/main" id="{049E66A2-D275-43D1-8F96-2B7415B78D7E}"/>
                  </a:ext>
                </a:extLst>
              </p:cNvPr>
              <p:cNvPicPr/>
              <p:nvPr/>
            </p:nvPicPr>
            <p:blipFill>
              <a:blip r:embed="rId3"/>
              <a:stretch>
                <a:fillRect/>
              </a:stretch>
            </p:blipFill>
            <p:spPr>
              <a:xfrm>
                <a:off x="344953" y="4261430"/>
                <a:ext cx="8651520" cy="1060200"/>
              </a:xfrm>
              <a:prstGeom prst="rect">
                <a:avLst/>
              </a:prstGeom>
            </p:spPr>
          </p:pic>
        </mc:Fallback>
      </mc:AlternateContent>
    </p:spTree>
    <p:extLst>
      <p:ext uri="{BB962C8B-B14F-4D97-AF65-F5344CB8AC3E}">
        <p14:creationId xmlns:p14="http://schemas.microsoft.com/office/powerpoint/2010/main" val="32804874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98354" y="497114"/>
            <a:ext cx="8596668" cy="5863771"/>
          </a:xfrm>
        </p:spPr>
        <p:txBody>
          <a:bodyPr>
            <a:normAutofit/>
          </a:bodyPr>
          <a:lstStyle/>
          <a:p>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Question 2: </a:t>
            </a: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An example of a combination product is</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a.  Intraocular lens</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b.  Insulin inhaler</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c.  Foley catheter</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d.	none of the above</a:t>
            </a:r>
            <a:br>
              <a:rPr lang="en-US" sz="2400" b="1" dirty="0">
                <a:solidFill>
                  <a:schemeClr val="tx1"/>
                </a:solidFill>
                <a:latin typeface="Arial" panose="020B0604020202020204" pitchFamily="34" charset="0"/>
                <a:cs typeface="Arial" panose="020B0604020202020204" pitchFamily="34" charset="0"/>
              </a:rPr>
            </a:b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31126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77333" y="497114"/>
            <a:ext cx="8596668" cy="5863771"/>
          </a:xfrm>
        </p:spPr>
        <p:txBody>
          <a:bodyPr>
            <a:normAutofit/>
          </a:bodyPr>
          <a:lstStyle/>
          <a:p>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Question 2 answer: </a:t>
            </a: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An example of a combination product is</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a.  Intraocular lens</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b.  Insulin inhaler</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c.  Foley catheter</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d.	none of the above</a:t>
            </a:r>
            <a:br>
              <a:rPr lang="en-US" sz="2400" b="1" dirty="0">
                <a:solidFill>
                  <a:schemeClr val="tx1"/>
                </a:solidFill>
                <a:latin typeface="Arial" panose="020B0604020202020204" pitchFamily="34" charset="0"/>
                <a:cs typeface="Arial" panose="020B0604020202020204" pitchFamily="34" charset="0"/>
              </a:rPr>
            </a:br>
            <a:endParaRPr lang="en-US" sz="1800" b="1"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B63725B6-2610-4E90-B04C-68F73B0EB9AC}"/>
                  </a:ext>
                </a:extLst>
              </p14:cNvPr>
              <p14:cNvContentPartPr/>
              <p14:nvPr/>
            </p14:nvContentPartPr>
            <p14:xfrm>
              <a:off x="477636" y="4476210"/>
              <a:ext cx="3752803" cy="531720"/>
            </p14:xfrm>
          </p:contentPart>
        </mc:Choice>
        <mc:Fallback xmlns="">
          <p:pic>
            <p:nvPicPr>
              <p:cNvPr id="5" name="Ink 4">
                <a:extLst>
                  <a:ext uri="{FF2B5EF4-FFF2-40B4-BE49-F238E27FC236}">
                    <a16:creationId xmlns:a16="http://schemas.microsoft.com/office/drawing/2014/main" id="{B63725B6-2610-4E90-B04C-68F73B0EB9AC}"/>
                  </a:ext>
                </a:extLst>
              </p:cNvPr>
              <p:cNvPicPr/>
              <p:nvPr/>
            </p:nvPicPr>
            <p:blipFill>
              <a:blip r:embed="rId3"/>
              <a:stretch>
                <a:fillRect/>
              </a:stretch>
            </p:blipFill>
            <p:spPr>
              <a:xfrm>
                <a:off x="468636" y="4467210"/>
                <a:ext cx="3770444" cy="549360"/>
              </a:xfrm>
              <a:prstGeom prst="rect">
                <a:avLst/>
              </a:prstGeom>
            </p:spPr>
          </p:pic>
        </mc:Fallback>
      </mc:AlternateContent>
    </p:spTree>
    <p:extLst>
      <p:ext uri="{BB962C8B-B14F-4D97-AF65-F5344CB8AC3E}">
        <p14:creationId xmlns:p14="http://schemas.microsoft.com/office/powerpoint/2010/main" val="164976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140AF33C-C7B9-4E2D-8D4D-568CF4CD2B9C}"/>
              </a:ext>
            </a:extLst>
          </p:cNvPr>
          <p:cNvSpPr>
            <a:spLocks noGrp="1"/>
          </p:cNvSpPr>
          <p:nvPr>
            <p:ph type="title"/>
          </p:nvPr>
        </p:nvSpPr>
        <p:spPr>
          <a:xfrm>
            <a:off x="643467" y="816638"/>
            <a:ext cx="3367359" cy="5224724"/>
          </a:xfrm>
        </p:spPr>
        <p:txBody>
          <a:bodyPr anchor="ctr">
            <a:normAutofit/>
          </a:bodyPr>
          <a:lstStyle/>
          <a:p>
            <a:r>
              <a:rPr lang="en-US" b="1" dirty="0">
                <a:latin typeface="Arial" panose="020B0604020202020204" pitchFamily="34" charset="0"/>
                <a:cs typeface="Arial" panose="020B0604020202020204" pitchFamily="34" charset="0"/>
              </a:rPr>
              <a:t>Combination Products</a:t>
            </a:r>
          </a:p>
        </p:txBody>
      </p:sp>
      <p:sp>
        <p:nvSpPr>
          <p:cNvPr id="3" name="Content Placeholder 2">
            <a:extLst>
              <a:ext uri="{FF2B5EF4-FFF2-40B4-BE49-F238E27FC236}">
                <a16:creationId xmlns:a16="http://schemas.microsoft.com/office/drawing/2014/main" id="{BDAAA5FF-93C7-4E55-BFA9-77CD4CA21D09}"/>
              </a:ext>
            </a:extLst>
          </p:cNvPr>
          <p:cNvSpPr>
            <a:spLocks noGrp="1"/>
          </p:cNvSpPr>
          <p:nvPr>
            <p:ph idx="1"/>
          </p:nvPr>
        </p:nvSpPr>
        <p:spPr>
          <a:xfrm>
            <a:off x="4654294" y="256612"/>
            <a:ext cx="5017265" cy="6343696"/>
          </a:xfrm>
        </p:spPr>
        <p:txBody>
          <a:bodyPr anchor="ctr">
            <a:normAutofit/>
          </a:bodyPr>
          <a:lstStyle/>
          <a:p>
            <a:pPr>
              <a:lnSpc>
                <a:spcPct val="90000"/>
              </a:lnSpc>
            </a:pPr>
            <a:r>
              <a:rPr lang="en-US" sz="1600" b="1" dirty="0">
                <a:effectLst/>
                <a:latin typeface="Arial" panose="020B0604020202020204" pitchFamily="34" charset="0"/>
                <a:cs typeface="Arial" panose="020B0604020202020204" pitchFamily="34" charset="0"/>
              </a:rPr>
              <a:t>Combination products are therapeutic and diagnostic products that combine drugs, devices, and/or biological products. </a:t>
            </a:r>
          </a:p>
          <a:p>
            <a:pPr>
              <a:lnSpc>
                <a:spcPct val="90000"/>
              </a:lnSpc>
            </a:pPr>
            <a:endParaRPr lang="en-US" sz="1600" b="1" dirty="0">
              <a:latin typeface="Arial" panose="020B0604020202020204" pitchFamily="34" charset="0"/>
              <a:cs typeface="Arial" panose="020B0604020202020204" pitchFamily="34" charset="0"/>
            </a:endParaRPr>
          </a:p>
          <a:p>
            <a:pPr>
              <a:lnSpc>
                <a:spcPct val="90000"/>
              </a:lnSpc>
            </a:pPr>
            <a:r>
              <a:rPr lang="en-US" sz="1600" b="1" dirty="0">
                <a:effectLst/>
                <a:latin typeface="Arial" panose="020B0604020202020204" pitchFamily="34" charset="0"/>
                <a:cs typeface="Arial" panose="020B0604020202020204" pitchFamily="34" charset="0"/>
              </a:rPr>
              <a:t>Combination products are typically marketed under a marketing authorization type associated with the constituent part that provides the primary mode of action (PMOA) for the combination product, for example:</a:t>
            </a:r>
          </a:p>
          <a:p>
            <a:pPr marL="685800" indent="-228600">
              <a:lnSpc>
                <a:spcPct val="90000"/>
              </a:lnSpc>
              <a:buFont typeface="Wingdings" panose="05000000000000000000" pitchFamily="2" charset="2"/>
              <a:buChar char="q"/>
            </a:pPr>
            <a:r>
              <a:rPr lang="en-US" sz="1600" b="1" dirty="0">
                <a:effectLst/>
                <a:latin typeface="Arial" panose="020B0604020202020204" pitchFamily="34" charset="0"/>
                <a:cs typeface="Arial" panose="020B0604020202020204" pitchFamily="34" charset="0"/>
              </a:rPr>
              <a:t>a new drug application (NDA) or abbreviated new drug application (ANDA) </a:t>
            </a:r>
            <a:endParaRPr lang="en-US" sz="1600" b="1" dirty="0">
              <a:latin typeface="Arial" panose="020B0604020202020204" pitchFamily="34" charset="0"/>
              <a:cs typeface="Arial" panose="020B0604020202020204" pitchFamily="34" charset="0"/>
            </a:endParaRPr>
          </a:p>
          <a:p>
            <a:pPr marL="685800" indent="-228600">
              <a:lnSpc>
                <a:spcPct val="90000"/>
              </a:lnSpc>
              <a:buFont typeface="Wingdings" panose="05000000000000000000" pitchFamily="2" charset="2"/>
              <a:buChar char="q"/>
            </a:pPr>
            <a:r>
              <a:rPr lang="en-US" sz="1600" b="1" dirty="0">
                <a:effectLst/>
                <a:latin typeface="Arial" panose="020B0604020202020204" pitchFamily="34" charset="0"/>
                <a:cs typeface="Arial" panose="020B0604020202020204" pitchFamily="34" charset="0"/>
              </a:rPr>
              <a:t>premarket notification (“510(k)”) if it has a </a:t>
            </a:r>
            <a:r>
              <a:rPr lang="en-US" sz="1600" b="1">
                <a:effectLst/>
                <a:latin typeface="Arial" panose="020B0604020202020204" pitchFamily="34" charset="0"/>
                <a:cs typeface="Arial" panose="020B0604020202020204" pitchFamily="34" charset="0"/>
              </a:rPr>
              <a:t>device PMOA</a:t>
            </a:r>
            <a:endParaRPr lang="en-US" sz="1600" b="1" dirty="0">
              <a:effectLst/>
              <a:latin typeface="Arial" panose="020B0604020202020204" pitchFamily="34" charset="0"/>
              <a:cs typeface="Arial" panose="020B0604020202020204" pitchFamily="34" charset="0"/>
            </a:endParaRPr>
          </a:p>
          <a:p>
            <a:pPr>
              <a:lnSpc>
                <a:spcPct val="90000"/>
              </a:lnSpc>
              <a:buFont typeface="Wingdings" panose="05000000000000000000" pitchFamily="2" charset="2"/>
              <a:buChar char="q"/>
            </a:pPr>
            <a:endParaRPr lang="en-US" sz="1600" b="1" dirty="0">
              <a:latin typeface="Arial" panose="020B0604020202020204" pitchFamily="34" charset="0"/>
              <a:cs typeface="Arial" panose="020B0604020202020204" pitchFamily="34" charset="0"/>
            </a:endParaRPr>
          </a:p>
          <a:p>
            <a:pPr marL="0" indent="0">
              <a:lnSpc>
                <a:spcPct val="90000"/>
              </a:lnSpc>
              <a:buNone/>
            </a:pPr>
            <a:r>
              <a:rPr lang="en-US" sz="1600" b="1" dirty="0">
                <a:effectLst/>
                <a:latin typeface="Arial" panose="020B0604020202020204" pitchFamily="34" charset="0"/>
                <a:cs typeface="Arial" panose="020B0604020202020204" pitchFamily="34" charset="0"/>
              </a:rPr>
              <a:t>A single marketing application is generally sufficient for a combination product.</a:t>
            </a:r>
            <a:endParaRPr lang="en-US" sz="1600" b="1"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35752C70-AD9A-4E37-86F3-C655D6FCE82B}"/>
                  </a:ext>
                </a:extLst>
              </p14:cNvPr>
              <p14:cNvContentPartPr/>
              <p14:nvPr/>
            </p14:nvContentPartPr>
            <p14:xfrm>
              <a:off x="5142937" y="256612"/>
              <a:ext cx="360" cy="360"/>
            </p14:xfrm>
          </p:contentPart>
        </mc:Choice>
        <mc:Fallback xmlns="">
          <p:pic>
            <p:nvPicPr>
              <p:cNvPr id="4" name="Ink 3">
                <a:extLst>
                  <a:ext uri="{FF2B5EF4-FFF2-40B4-BE49-F238E27FC236}">
                    <a16:creationId xmlns:a16="http://schemas.microsoft.com/office/drawing/2014/main" id="{35752C70-AD9A-4E37-86F3-C655D6FCE82B}"/>
                  </a:ext>
                </a:extLst>
              </p:cNvPr>
              <p:cNvPicPr/>
              <p:nvPr/>
            </p:nvPicPr>
            <p:blipFill>
              <a:blip r:embed="rId4"/>
              <a:stretch>
                <a:fillRect/>
              </a:stretch>
            </p:blipFill>
            <p:spPr>
              <a:xfrm>
                <a:off x="5133937" y="24761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17F8CF68-E0EF-424F-80CA-D1DCB4C6288D}"/>
                  </a:ext>
                </a:extLst>
              </p14:cNvPr>
              <p14:cNvContentPartPr/>
              <p14:nvPr/>
            </p14:nvContentPartPr>
            <p14:xfrm>
              <a:off x="4371457" y="928372"/>
              <a:ext cx="360" cy="360"/>
            </p14:xfrm>
          </p:contentPart>
        </mc:Choice>
        <mc:Fallback xmlns="">
          <p:pic>
            <p:nvPicPr>
              <p:cNvPr id="5" name="Ink 4">
                <a:extLst>
                  <a:ext uri="{FF2B5EF4-FFF2-40B4-BE49-F238E27FC236}">
                    <a16:creationId xmlns:a16="http://schemas.microsoft.com/office/drawing/2014/main" id="{17F8CF68-E0EF-424F-80CA-D1DCB4C6288D}"/>
                  </a:ext>
                </a:extLst>
              </p:cNvPr>
              <p:cNvPicPr/>
              <p:nvPr/>
            </p:nvPicPr>
            <p:blipFill>
              <a:blip r:embed="rId4"/>
              <a:stretch>
                <a:fillRect/>
              </a:stretch>
            </p:blipFill>
            <p:spPr>
              <a:xfrm>
                <a:off x="4362457" y="9193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BA2574D8-8980-46C9-B560-0A24CC8BDA6C}"/>
                  </a:ext>
                </a:extLst>
              </p14:cNvPr>
              <p14:cNvContentPartPr/>
              <p14:nvPr/>
            </p14:nvContentPartPr>
            <p14:xfrm>
              <a:off x="871177" y="971212"/>
              <a:ext cx="360" cy="360"/>
            </p14:xfrm>
          </p:contentPart>
        </mc:Choice>
        <mc:Fallback xmlns="">
          <p:pic>
            <p:nvPicPr>
              <p:cNvPr id="6" name="Ink 5">
                <a:extLst>
                  <a:ext uri="{FF2B5EF4-FFF2-40B4-BE49-F238E27FC236}">
                    <a16:creationId xmlns:a16="http://schemas.microsoft.com/office/drawing/2014/main" id="{BA2574D8-8980-46C9-B560-0A24CC8BDA6C}"/>
                  </a:ext>
                </a:extLst>
              </p:cNvPr>
              <p:cNvPicPr/>
              <p:nvPr/>
            </p:nvPicPr>
            <p:blipFill>
              <a:blip r:embed="rId4"/>
              <a:stretch>
                <a:fillRect/>
              </a:stretch>
            </p:blipFill>
            <p:spPr>
              <a:xfrm>
                <a:off x="862177" y="962212"/>
                <a:ext cx="18000" cy="18000"/>
              </a:xfrm>
              <a:prstGeom prst="rect">
                <a:avLst/>
              </a:prstGeom>
            </p:spPr>
          </p:pic>
        </mc:Fallback>
      </mc:AlternateContent>
    </p:spTree>
    <p:extLst>
      <p:ext uri="{BB962C8B-B14F-4D97-AF65-F5344CB8AC3E}">
        <p14:creationId xmlns:p14="http://schemas.microsoft.com/office/powerpoint/2010/main" val="16018219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77334" y="0"/>
            <a:ext cx="8596668" cy="6858000"/>
          </a:xfrm>
        </p:spPr>
        <p:txBody>
          <a:bodyPr>
            <a:normAutofit/>
          </a:bodyPr>
          <a:lstStyle/>
          <a:p>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Question 3:</a:t>
            </a: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21 CFR 814 regulates the:</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a. Investigational Device Exemption</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b. Financial disclosures of Investigators</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c. Investigational New Drug Application</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d. Premarket Approval Application. </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 </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1390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4CC6F6-5DC5-4317-B511-473839337027}"/>
              </a:ext>
            </a:extLst>
          </p:cNvPr>
          <p:cNvSpPr>
            <a:spLocks noGrp="1"/>
          </p:cNvSpPr>
          <p:nvPr>
            <p:ph idx="1"/>
          </p:nvPr>
        </p:nvSpPr>
        <p:spPr>
          <a:xfrm>
            <a:off x="677334" y="1253067"/>
            <a:ext cx="6155266" cy="4351866"/>
          </a:xfrm>
        </p:spPr>
        <p:txBody>
          <a:bodyPr anchor="ctr">
            <a:normAutofit/>
          </a:bodyPr>
          <a:lstStyle/>
          <a:p>
            <a:pPr fontAlgn="base"/>
            <a:r>
              <a:rPr lang="en-US" b="1" u="sng" dirty="0">
                <a:effectLst/>
                <a:latin typeface="Arial" panose="020B0604020202020204" pitchFamily="34" charset="0"/>
                <a:cs typeface="Arial" panose="020B0604020202020204" pitchFamily="34" charset="0"/>
              </a:rPr>
              <a:t>IND </a:t>
            </a:r>
            <a:r>
              <a:rPr lang="en-US" b="1" dirty="0">
                <a:effectLst/>
                <a:latin typeface="Arial" panose="020B0604020202020204" pitchFamily="34" charset="0"/>
                <a:cs typeface="Arial" panose="020B0604020202020204" pitchFamily="34" charset="0"/>
              </a:rPr>
              <a:t>is the abbreviation of Investigational New Drug, which refers to the approval of clinical research of new drugs.</a:t>
            </a:r>
            <a:endParaRPr lang="en-US" b="1">
              <a:effectLst/>
              <a:latin typeface="Arial" panose="020B0604020202020204" pitchFamily="34" charset="0"/>
              <a:cs typeface="Arial" panose="020B0604020202020204" pitchFamily="34" charset="0"/>
            </a:endParaRPr>
          </a:p>
          <a:p>
            <a:pPr fontAlgn="base"/>
            <a:endParaRPr lang="en-US" b="1">
              <a:latin typeface="Arial" panose="020B0604020202020204" pitchFamily="34" charset="0"/>
              <a:cs typeface="Arial" panose="020B0604020202020204" pitchFamily="34" charset="0"/>
            </a:endParaRPr>
          </a:p>
          <a:p>
            <a:pPr fontAlgn="base"/>
            <a:r>
              <a:rPr lang="en-US" b="1" u="sng" dirty="0">
                <a:effectLst/>
                <a:latin typeface="Arial" panose="020B0604020202020204" pitchFamily="34" charset="0"/>
                <a:cs typeface="Arial" panose="020B0604020202020204" pitchFamily="34" charset="0"/>
              </a:rPr>
              <a:t>NDA</a:t>
            </a:r>
            <a:r>
              <a:rPr lang="en-US" b="1" dirty="0">
                <a:effectLst/>
                <a:latin typeface="Arial" panose="020B0604020202020204" pitchFamily="34" charset="0"/>
                <a:cs typeface="Arial" panose="020B0604020202020204" pitchFamily="34" charset="0"/>
              </a:rPr>
              <a:t> is the abbreviation of New Drug Application, which refers to the stage of application for registration and marketing of a new drug after clinical trials. </a:t>
            </a:r>
            <a:endParaRPr lang="en-US" b="1">
              <a:effectLst/>
              <a:latin typeface="Arial" panose="020B0604020202020204" pitchFamily="34" charset="0"/>
              <a:cs typeface="Arial" panose="020B0604020202020204" pitchFamily="34" charset="0"/>
            </a:endParaRPr>
          </a:p>
          <a:p>
            <a:pPr fontAlgn="base"/>
            <a:endParaRPr lang="en-US" b="1">
              <a:effectLst/>
              <a:latin typeface="Arial" panose="020B0604020202020204" pitchFamily="34" charset="0"/>
              <a:cs typeface="Arial" panose="020B0604020202020204" pitchFamily="34" charset="0"/>
            </a:endParaRPr>
          </a:p>
          <a:p>
            <a:pPr fontAlgn="base"/>
            <a:r>
              <a:rPr lang="en-US" b="1" u="sng" dirty="0">
                <a:effectLst/>
                <a:latin typeface="Arial" panose="020B0604020202020204" pitchFamily="34" charset="0"/>
                <a:cs typeface="Arial" panose="020B0604020202020204" pitchFamily="34" charset="0"/>
              </a:rPr>
              <a:t>ANDA</a:t>
            </a:r>
            <a:r>
              <a:rPr lang="en-US" b="1" dirty="0">
                <a:effectLst/>
                <a:latin typeface="Arial" panose="020B0604020202020204" pitchFamily="34" charset="0"/>
                <a:cs typeface="Arial" panose="020B0604020202020204" pitchFamily="34" charset="0"/>
              </a:rPr>
              <a:t> is the abbreviation of Abbreviated New Drug Application, that is, generic drug NDA declaration. Generic drugs are copies of innovative drugs</a:t>
            </a:r>
            <a:endParaRPr lang="en-US" b="1">
              <a:effectLst/>
              <a:latin typeface="Arial" panose="020B0604020202020204" pitchFamily="34" charset="0"/>
              <a:cs typeface="Arial" panose="020B0604020202020204" pitchFamily="34" charset="0"/>
            </a:endParaRPr>
          </a:p>
          <a:p>
            <a:endParaRPr lang="en-US" b="1">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23" name="Straight Connector 22">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Isosceles Triangle 38">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D1CC251-0712-4EFA-85E6-7D7610EB133F}"/>
              </a:ext>
            </a:extLst>
          </p:cNvPr>
          <p:cNvSpPr>
            <a:spLocks noGrp="1"/>
          </p:cNvSpPr>
          <p:nvPr>
            <p:ph type="title"/>
          </p:nvPr>
        </p:nvSpPr>
        <p:spPr>
          <a:xfrm>
            <a:off x="7645455" y="872067"/>
            <a:ext cx="3371742" cy="4351866"/>
          </a:xfrm>
        </p:spPr>
        <p:txBody>
          <a:bodyPr anchor="ctr">
            <a:normAutofit/>
          </a:bodyPr>
          <a:lstStyle/>
          <a:p>
            <a:r>
              <a:rPr lang="en-US" b="1" dirty="0">
                <a:solidFill>
                  <a:schemeClr val="bg1"/>
                </a:solidFill>
                <a:latin typeface="Arial" panose="020B0604020202020204" pitchFamily="34" charset="0"/>
                <a:cs typeface="Arial" panose="020B0604020202020204" pitchFamily="34" charset="0"/>
              </a:rPr>
              <a:t>Definitions</a:t>
            </a:r>
          </a:p>
        </p:txBody>
      </p:sp>
    </p:spTree>
    <p:extLst>
      <p:ext uri="{BB962C8B-B14F-4D97-AF65-F5344CB8AC3E}">
        <p14:creationId xmlns:p14="http://schemas.microsoft.com/office/powerpoint/2010/main" val="15395628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A0-DB43-4ECC-926F-79B2D9F5E658}"/>
              </a:ext>
            </a:extLst>
          </p:cNvPr>
          <p:cNvSpPr>
            <a:spLocks noGrp="1"/>
          </p:cNvSpPr>
          <p:nvPr>
            <p:ph type="title"/>
          </p:nvPr>
        </p:nvSpPr>
        <p:spPr>
          <a:xfrm>
            <a:off x="677334" y="0"/>
            <a:ext cx="8596668" cy="6858000"/>
          </a:xfrm>
        </p:spPr>
        <p:txBody>
          <a:bodyPr>
            <a:normAutofit/>
          </a:bodyPr>
          <a:lstStyle/>
          <a:p>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Question 3:</a:t>
            </a:r>
            <a:br>
              <a:rPr lang="en-US" b="1" dirty="0">
                <a:solidFill>
                  <a:schemeClr val="tx1"/>
                </a:solidFill>
                <a:latin typeface="Arial" panose="020B0604020202020204" pitchFamily="34" charset="0"/>
                <a:cs typeface="Arial" panose="020B0604020202020204" pitchFamily="34" charset="0"/>
              </a:rPr>
            </a:br>
            <a:br>
              <a:rPr lang="en-US" b="1" dirty="0">
                <a:solidFill>
                  <a:schemeClr val="tx1"/>
                </a:solidFill>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21 CFR 814 regulates the:</a:t>
            </a:r>
            <a:br>
              <a:rPr lang="en-US"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a. Investigational Device Exemption</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b. Financial disclosures of Investigators</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c. Investigational New Drug Application</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d. Premarket Approval Application. </a:t>
            </a:r>
            <a:br>
              <a:rPr lang="en-US" sz="2400" b="1" dirty="0">
                <a:solidFill>
                  <a:schemeClr val="tx1"/>
                </a:solidFill>
                <a:latin typeface="Arial" panose="020B0604020202020204" pitchFamily="34" charset="0"/>
                <a:cs typeface="Arial" panose="020B0604020202020204" pitchFamily="34" charset="0"/>
              </a:rPr>
            </a:br>
            <a:r>
              <a:rPr lang="en-US" sz="2400" b="1" dirty="0">
                <a:solidFill>
                  <a:schemeClr val="tx1"/>
                </a:solidFill>
                <a:latin typeface="Arial" panose="020B0604020202020204" pitchFamily="34" charset="0"/>
                <a:cs typeface="Arial" panose="020B0604020202020204" pitchFamily="34" charset="0"/>
              </a:rPr>
              <a:t> </a:t>
            </a:r>
            <a:br>
              <a:rPr lang="en-US" sz="2400" b="1" dirty="0">
                <a:solidFill>
                  <a:schemeClr val="tx1"/>
                </a:solidFill>
                <a:latin typeface="Arial" panose="020B0604020202020204" pitchFamily="34" charset="0"/>
                <a:cs typeface="Arial" panose="020B0604020202020204" pitchFamily="34" charset="0"/>
              </a:rPr>
            </a:br>
            <a:br>
              <a:rPr lang="en-US" sz="2400" b="1" dirty="0">
                <a:solidFill>
                  <a:schemeClr val="tx1"/>
                </a:solidFill>
                <a:latin typeface="Arial" panose="020B0604020202020204" pitchFamily="34" charset="0"/>
                <a:cs typeface="Arial" panose="020B0604020202020204" pitchFamily="34" charset="0"/>
              </a:rPr>
            </a:br>
            <a:endParaRPr lang="en-US" sz="1800" b="1"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42B21065-881B-45D9-AFE1-0B09B944C7E6}"/>
                  </a:ext>
                </a:extLst>
              </p14:cNvPr>
              <p14:cNvContentPartPr/>
              <p14:nvPr/>
            </p14:nvContentPartPr>
            <p14:xfrm>
              <a:off x="4854754" y="4528149"/>
              <a:ext cx="360" cy="360"/>
            </p14:xfrm>
          </p:contentPart>
        </mc:Choice>
        <mc:Fallback xmlns="">
          <p:pic>
            <p:nvPicPr>
              <p:cNvPr id="3" name="Ink 2">
                <a:extLst>
                  <a:ext uri="{FF2B5EF4-FFF2-40B4-BE49-F238E27FC236}">
                    <a16:creationId xmlns:a16="http://schemas.microsoft.com/office/drawing/2014/main" id="{42B21065-881B-45D9-AFE1-0B09B944C7E6}"/>
                  </a:ext>
                </a:extLst>
              </p:cNvPr>
              <p:cNvPicPr/>
              <p:nvPr/>
            </p:nvPicPr>
            <p:blipFill>
              <a:blip r:embed="rId3"/>
              <a:stretch>
                <a:fillRect/>
              </a:stretch>
            </p:blipFill>
            <p:spPr>
              <a:xfrm>
                <a:off x="4845754" y="4519149"/>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BAAE8703-F9E3-4BF7-B46A-8BE7204C6F09}"/>
                  </a:ext>
                </a:extLst>
              </p14:cNvPr>
              <p14:cNvContentPartPr/>
              <p14:nvPr/>
            </p14:nvContentPartPr>
            <p14:xfrm>
              <a:off x="488148" y="4018929"/>
              <a:ext cx="5829480" cy="1018440"/>
            </p14:xfrm>
          </p:contentPart>
        </mc:Choice>
        <mc:Fallback xmlns="">
          <p:pic>
            <p:nvPicPr>
              <p:cNvPr id="4" name="Ink 3">
                <a:extLst>
                  <a:ext uri="{FF2B5EF4-FFF2-40B4-BE49-F238E27FC236}">
                    <a16:creationId xmlns:a16="http://schemas.microsoft.com/office/drawing/2014/main" id="{BAAE8703-F9E3-4BF7-B46A-8BE7204C6F09}"/>
                  </a:ext>
                </a:extLst>
              </p:cNvPr>
              <p:cNvPicPr/>
              <p:nvPr/>
            </p:nvPicPr>
            <p:blipFill>
              <a:blip r:embed="rId5"/>
              <a:stretch>
                <a:fillRect/>
              </a:stretch>
            </p:blipFill>
            <p:spPr>
              <a:xfrm>
                <a:off x="479148" y="4009929"/>
                <a:ext cx="5847120" cy="10360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851BEF6D-2704-481E-9A59-2E587EF893BA}"/>
                  </a:ext>
                </a:extLst>
              </p14:cNvPr>
              <p14:cNvContentPartPr/>
              <p14:nvPr/>
            </p14:nvContentPartPr>
            <p14:xfrm>
              <a:off x="3722914" y="6988389"/>
              <a:ext cx="360" cy="360"/>
            </p14:xfrm>
          </p:contentPart>
        </mc:Choice>
        <mc:Fallback xmlns="">
          <p:pic>
            <p:nvPicPr>
              <p:cNvPr id="5" name="Ink 4">
                <a:extLst>
                  <a:ext uri="{FF2B5EF4-FFF2-40B4-BE49-F238E27FC236}">
                    <a16:creationId xmlns:a16="http://schemas.microsoft.com/office/drawing/2014/main" id="{851BEF6D-2704-481E-9A59-2E587EF893BA}"/>
                  </a:ext>
                </a:extLst>
              </p:cNvPr>
              <p:cNvPicPr/>
              <p:nvPr/>
            </p:nvPicPr>
            <p:blipFill>
              <a:blip r:embed="rId3"/>
              <a:stretch>
                <a:fillRect/>
              </a:stretch>
            </p:blipFill>
            <p:spPr>
              <a:xfrm>
                <a:off x="3713914" y="6979389"/>
                <a:ext cx="18000" cy="18000"/>
              </a:xfrm>
              <a:prstGeom prst="rect">
                <a:avLst/>
              </a:prstGeom>
            </p:spPr>
          </p:pic>
        </mc:Fallback>
      </mc:AlternateContent>
    </p:spTree>
    <p:extLst>
      <p:ext uri="{BB962C8B-B14F-4D97-AF65-F5344CB8AC3E}">
        <p14:creationId xmlns:p14="http://schemas.microsoft.com/office/powerpoint/2010/main" val="3655907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5DC38-D385-40C1-A423-62A11E99C906}"/>
              </a:ext>
            </a:extLst>
          </p:cNvPr>
          <p:cNvSpPr>
            <a:spLocks noGrp="1"/>
          </p:cNvSpPr>
          <p:nvPr>
            <p:ph type="ctrTitle"/>
          </p:nvPr>
        </p:nvSpPr>
        <p:spPr>
          <a:xfrm>
            <a:off x="836140" y="614363"/>
            <a:ext cx="10519719" cy="1428749"/>
          </a:xfrm>
        </p:spPr>
        <p:txBody>
          <a:bodyPr/>
          <a:lstStyle/>
          <a:p>
            <a:r>
              <a:rPr lang="en-US" b="1" dirty="0">
                <a:solidFill>
                  <a:schemeClr val="tx1"/>
                </a:solidFill>
                <a:latin typeface="Arial" panose="020B0604020202020204" pitchFamily="34" charset="0"/>
                <a:cs typeface="Arial" panose="020B0604020202020204" pitchFamily="34" charset="0"/>
              </a:rPr>
              <a:t>Questions?</a:t>
            </a:r>
          </a:p>
        </p:txBody>
      </p:sp>
      <p:pic>
        <p:nvPicPr>
          <p:cNvPr id="4" name="Graphic 3" descr="Customer review outline">
            <a:extLst>
              <a:ext uri="{FF2B5EF4-FFF2-40B4-BE49-F238E27FC236}">
                <a16:creationId xmlns:a16="http://schemas.microsoft.com/office/drawing/2014/main" id="{2E017D38-7237-4045-AE80-47049635BC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71901" y="2043112"/>
            <a:ext cx="4186237" cy="4186237"/>
          </a:xfrm>
          <a:prstGeom prst="rect">
            <a:avLst/>
          </a:prstGeom>
        </p:spPr>
      </p:pic>
    </p:spTree>
    <p:extLst>
      <p:ext uri="{BB962C8B-B14F-4D97-AF65-F5344CB8AC3E}">
        <p14:creationId xmlns:p14="http://schemas.microsoft.com/office/powerpoint/2010/main" val="1618907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4CC6F6-5DC5-4317-B511-473839337027}"/>
              </a:ext>
            </a:extLst>
          </p:cNvPr>
          <p:cNvSpPr>
            <a:spLocks noGrp="1"/>
          </p:cNvSpPr>
          <p:nvPr>
            <p:ph idx="1"/>
          </p:nvPr>
        </p:nvSpPr>
        <p:spPr>
          <a:xfrm>
            <a:off x="677334" y="1253067"/>
            <a:ext cx="6155266" cy="4351866"/>
          </a:xfrm>
        </p:spPr>
        <p:txBody>
          <a:bodyPr anchor="ctr">
            <a:normAutofit/>
          </a:bodyPr>
          <a:lstStyle/>
          <a:p>
            <a:pPr>
              <a:lnSpc>
                <a:spcPct val="90000"/>
              </a:lnSpc>
            </a:pPr>
            <a:r>
              <a:rPr lang="en-US" sz="1600" b="1" dirty="0">
                <a:effectLst/>
                <a:latin typeface="Arial" panose="020B0604020202020204" pitchFamily="34" charset="0"/>
                <a:cs typeface="Arial" panose="020B0604020202020204" pitchFamily="34" charset="0"/>
              </a:rPr>
              <a:t>Sponsor means a person who takes responsibility for and initiates a clinical investigation. The sponsor may be an individual or pharmaceutical company, governmental agency, academic institution, private organization, or other organization. The sponsor does not actually conduct the investigation unless the sponsor is a sponsor-investigator. </a:t>
            </a:r>
            <a:endParaRPr lang="en-US" sz="1600" b="1" dirty="0">
              <a:latin typeface="Arial" panose="020B0604020202020204" pitchFamily="34" charset="0"/>
              <a:cs typeface="Arial" panose="020B0604020202020204" pitchFamily="34" charset="0"/>
            </a:endParaRPr>
          </a:p>
          <a:p>
            <a:pPr marL="0" indent="0">
              <a:lnSpc>
                <a:spcPct val="90000"/>
              </a:lnSpc>
              <a:buNone/>
            </a:pPr>
            <a:endParaRPr lang="en-US" sz="1600" b="1" dirty="0">
              <a:effectLst/>
              <a:latin typeface="Arial" panose="020B0604020202020204" pitchFamily="34" charset="0"/>
              <a:cs typeface="Arial" panose="020B0604020202020204" pitchFamily="34" charset="0"/>
            </a:endParaRPr>
          </a:p>
          <a:p>
            <a:pPr>
              <a:lnSpc>
                <a:spcPct val="90000"/>
              </a:lnSpc>
            </a:pPr>
            <a:r>
              <a:rPr lang="en-US" sz="1600" b="1" dirty="0">
                <a:effectLst/>
                <a:latin typeface="Arial" panose="020B0604020202020204" pitchFamily="34" charset="0"/>
                <a:cs typeface="Arial" panose="020B0604020202020204" pitchFamily="34" charset="0"/>
              </a:rPr>
              <a:t>Sponsor-Investigator means an individual who both initiates and conducts an investigation, and under whose immediate direction the investigational drug is administered or dispensed. The term does not include any person other than an individual. The requirements applicable to a sponsor-investigator under this part include both those applicable to an investigator and a sponsor.</a:t>
            </a:r>
          </a:p>
          <a:p>
            <a:pPr>
              <a:lnSpc>
                <a:spcPct val="90000"/>
              </a:lnSpc>
            </a:pPr>
            <a:endParaRPr lang="en-US" sz="1600" b="1" dirty="0">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23" name="Straight Connector 22">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Isosceles Triangle 38">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D1CC251-0712-4EFA-85E6-7D7610EB133F}"/>
              </a:ext>
            </a:extLst>
          </p:cNvPr>
          <p:cNvSpPr>
            <a:spLocks noGrp="1"/>
          </p:cNvSpPr>
          <p:nvPr>
            <p:ph type="title"/>
          </p:nvPr>
        </p:nvSpPr>
        <p:spPr>
          <a:xfrm>
            <a:off x="7819370" y="780101"/>
            <a:ext cx="3371742" cy="4351866"/>
          </a:xfrm>
        </p:spPr>
        <p:txBody>
          <a:bodyPr anchor="ctr">
            <a:normAutofit/>
          </a:bodyPr>
          <a:lstStyle/>
          <a:p>
            <a:r>
              <a:rPr lang="en-US" b="1">
                <a:solidFill>
                  <a:schemeClr val="bg1"/>
                </a:solidFill>
                <a:latin typeface="Arial" panose="020B0604020202020204" pitchFamily="34" charset="0"/>
                <a:cs typeface="Arial" panose="020B0604020202020204" pitchFamily="34" charset="0"/>
              </a:rPr>
              <a:t>Definitions</a:t>
            </a:r>
          </a:p>
        </p:txBody>
      </p:sp>
    </p:spTree>
    <p:extLst>
      <p:ext uri="{BB962C8B-B14F-4D97-AF65-F5344CB8AC3E}">
        <p14:creationId xmlns:p14="http://schemas.microsoft.com/office/powerpoint/2010/main" val="63209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4CC6F6-5DC5-4317-B511-473839337027}"/>
              </a:ext>
            </a:extLst>
          </p:cNvPr>
          <p:cNvSpPr>
            <a:spLocks noGrp="1"/>
          </p:cNvSpPr>
          <p:nvPr>
            <p:ph idx="1"/>
          </p:nvPr>
        </p:nvSpPr>
        <p:spPr>
          <a:xfrm>
            <a:off x="677334" y="1253067"/>
            <a:ext cx="6155266" cy="4351866"/>
          </a:xfrm>
        </p:spPr>
        <p:txBody>
          <a:bodyPr anchor="ctr">
            <a:noAutofit/>
          </a:bodyPr>
          <a:lstStyle/>
          <a:p>
            <a:pPr marL="0" indent="0">
              <a:lnSpc>
                <a:spcPct val="90000"/>
              </a:lnSpc>
              <a:buNone/>
            </a:pPr>
            <a:r>
              <a:rPr lang="en-US" sz="1600" b="1" dirty="0">
                <a:latin typeface="Arial" panose="020B0604020202020204" pitchFamily="34" charset="0"/>
                <a:cs typeface="Arial" panose="020B0604020202020204" pitchFamily="34" charset="0"/>
              </a:rPr>
              <a:t>45 CFR 46</a:t>
            </a:r>
          </a:p>
          <a:p>
            <a:pPr marL="0" indent="0">
              <a:lnSpc>
                <a:spcPct val="90000"/>
              </a:lnSpc>
              <a:buNone/>
            </a:pPr>
            <a:r>
              <a:rPr lang="en-US" sz="1600" b="1" dirty="0">
                <a:effectLst/>
                <a:latin typeface="Arial" panose="020B0604020202020204" pitchFamily="34" charset="0"/>
                <a:cs typeface="Arial" panose="020B0604020202020204" pitchFamily="34" charset="0"/>
              </a:rPr>
              <a:t>Human subject means a living individual about whom an investigator (whether professional or student) conducting research obtains (1) data through intervention or interaction with the individual, or (2) identifiable private information.</a:t>
            </a:r>
            <a:endParaRPr lang="en-US" sz="1600" b="1" dirty="0">
              <a:latin typeface="Arial" panose="020B0604020202020204" pitchFamily="34" charset="0"/>
              <a:cs typeface="Arial" panose="020B0604020202020204" pitchFamily="34" charset="0"/>
            </a:endParaRPr>
          </a:p>
          <a:p>
            <a:pPr marL="0" indent="0">
              <a:lnSpc>
                <a:spcPct val="90000"/>
              </a:lnSpc>
              <a:buNone/>
            </a:pPr>
            <a:endParaRPr lang="en-US" sz="1600" b="1" dirty="0">
              <a:effectLst/>
              <a:latin typeface="Arial" panose="020B0604020202020204" pitchFamily="34" charset="0"/>
              <a:cs typeface="Arial" panose="020B0604020202020204" pitchFamily="34" charset="0"/>
            </a:endParaRPr>
          </a:p>
          <a:p>
            <a:pPr marL="0" indent="0">
              <a:lnSpc>
                <a:spcPct val="90000"/>
              </a:lnSpc>
              <a:buNone/>
            </a:pPr>
            <a:r>
              <a:rPr lang="en-US" sz="1600" b="1" dirty="0">
                <a:latin typeface="Arial" panose="020B0604020202020204" pitchFamily="34" charset="0"/>
                <a:cs typeface="Arial" panose="020B0604020202020204" pitchFamily="34" charset="0"/>
              </a:rPr>
              <a:t>21 CFR 50</a:t>
            </a:r>
          </a:p>
          <a:p>
            <a:pPr marL="0" indent="0">
              <a:lnSpc>
                <a:spcPct val="90000"/>
              </a:lnSpc>
              <a:buNone/>
            </a:pPr>
            <a:r>
              <a:rPr lang="en-US" sz="1600" b="1" dirty="0">
                <a:effectLst/>
                <a:latin typeface="Arial" panose="020B0604020202020204" pitchFamily="34" charset="0"/>
                <a:cs typeface="Arial" panose="020B0604020202020204" pitchFamily="34" charset="0"/>
              </a:rPr>
              <a:t>Human subject</a:t>
            </a:r>
            <a:r>
              <a:rPr lang="en-US" sz="1600" b="1" dirty="0">
                <a:latin typeface="Arial" panose="020B0604020202020204" pitchFamily="34" charset="0"/>
                <a:cs typeface="Arial" panose="020B0604020202020204" pitchFamily="34" charset="0"/>
              </a:rPr>
              <a:t> means an individual who is or becomes a participant in research, either as a recipient of the test article or as a control. A subject may be either a healthy human or a patient.</a:t>
            </a:r>
          </a:p>
          <a:p>
            <a:pPr marL="0" indent="0">
              <a:lnSpc>
                <a:spcPct val="90000"/>
              </a:lnSpc>
              <a:buNone/>
            </a:pPr>
            <a:endParaRPr lang="en-US" sz="1600" b="1" dirty="0">
              <a:latin typeface="Arial" panose="020B0604020202020204" pitchFamily="34" charset="0"/>
              <a:cs typeface="Arial" panose="020B0604020202020204" pitchFamily="34" charset="0"/>
            </a:endParaRPr>
          </a:p>
          <a:p>
            <a:pPr marL="0" indent="0">
              <a:lnSpc>
                <a:spcPct val="90000"/>
              </a:lnSpc>
              <a:buNone/>
            </a:pPr>
            <a:r>
              <a:rPr lang="en-US" sz="1600" b="1" dirty="0">
                <a:latin typeface="Arial" panose="020B0604020202020204" pitchFamily="34" charset="0"/>
                <a:cs typeface="Arial" panose="020B0604020202020204" pitchFamily="34" charset="0"/>
              </a:rPr>
              <a:t>21 CFR 312</a:t>
            </a:r>
          </a:p>
          <a:p>
            <a:pPr marL="0" indent="0">
              <a:lnSpc>
                <a:spcPct val="90000"/>
              </a:lnSpc>
              <a:buNone/>
            </a:pPr>
            <a:r>
              <a:rPr lang="en-US" sz="1600" b="1" dirty="0">
                <a:effectLst/>
                <a:latin typeface="Arial" panose="020B0604020202020204" pitchFamily="34" charset="0"/>
                <a:cs typeface="Arial" panose="020B0604020202020204" pitchFamily="34" charset="0"/>
              </a:rPr>
              <a:t>Subject means a human who participates in an investigation, either as a recipient of the investigational new drug or as a control. A subject may be a healthy human or a patient with a disease.</a:t>
            </a:r>
          </a:p>
          <a:p>
            <a:pPr marL="0" indent="0">
              <a:lnSpc>
                <a:spcPct val="90000"/>
              </a:lnSpc>
              <a:buNone/>
            </a:pPr>
            <a:endParaRPr lang="en-US" sz="1600" b="1" dirty="0">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23" name="Straight Connector 22">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Isosceles Triangle 38">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D1CC251-0712-4EFA-85E6-7D7610EB133F}"/>
              </a:ext>
            </a:extLst>
          </p:cNvPr>
          <p:cNvSpPr>
            <a:spLocks noGrp="1"/>
          </p:cNvSpPr>
          <p:nvPr>
            <p:ph type="title"/>
          </p:nvPr>
        </p:nvSpPr>
        <p:spPr>
          <a:xfrm>
            <a:off x="7599936" y="1143001"/>
            <a:ext cx="3371742" cy="4351866"/>
          </a:xfrm>
        </p:spPr>
        <p:txBody>
          <a:bodyPr anchor="ctr">
            <a:normAutofit/>
          </a:bodyPr>
          <a:lstStyle/>
          <a:p>
            <a:r>
              <a:rPr lang="en-US" b="1" dirty="0">
                <a:solidFill>
                  <a:schemeClr val="bg1"/>
                </a:solidFill>
                <a:latin typeface="Arial" panose="020B0604020202020204" pitchFamily="34" charset="0"/>
                <a:cs typeface="Arial" panose="020B0604020202020204" pitchFamily="34" charset="0"/>
              </a:rPr>
              <a:t>Definitions</a:t>
            </a:r>
          </a:p>
        </p:txBody>
      </p:sp>
    </p:spTree>
    <p:extLst>
      <p:ext uri="{BB962C8B-B14F-4D97-AF65-F5344CB8AC3E}">
        <p14:creationId xmlns:p14="http://schemas.microsoft.com/office/powerpoint/2010/main" val="1760117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C42B44-EF47-496C-907C-69D9D9E2366F}"/>
              </a:ext>
            </a:extLst>
          </p:cNvPr>
          <p:cNvSpPr>
            <a:spLocks noGrp="1"/>
          </p:cNvSpPr>
          <p:nvPr>
            <p:ph type="title"/>
          </p:nvPr>
        </p:nvSpPr>
        <p:spPr>
          <a:xfrm>
            <a:off x="1043950" y="1179151"/>
            <a:ext cx="3300646" cy="4463889"/>
          </a:xfrm>
        </p:spPr>
        <p:txBody>
          <a:bodyPr anchor="ctr">
            <a:normAutofit/>
          </a:bodyPr>
          <a:lstStyle/>
          <a:p>
            <a:r>
              <a:rPr lang="en-US" b="1" dirty="0">
                <a:solidFill>
                  <a:schemeClr val="tx1"/>
                </a:solidFill>
                <a:latin typeface="Arial" panose="020B0604020202020204" pitchFamily="34" charset="0"/>
                <a:cs typeface="Arial" panose="020B0604020202020204" pitchFamily="34" charset="0"/>
              </a:rPr>
              <a:t>Form 1571</a:t>
            </a:r>
          </a:p>
        </p:txBody>
      </p:sp>
      <p:sp>
        <p:nvSpPr>
          <p:cNvPr id="35" name="Isosceles Triangle 34">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37" name="Straight Connector 36">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44A2E94-67CA-483C-ACBD-FFD6998602C7}"/>
              </a:ext>
            </a:extLst>
          </p:cNvPr>
          <p:cNvSpPr>
            <a:spLocks noGrp="1"/>
          </p:cNvSpPr>
          <p:nvPr>
            <p:ph idx="1"/>
          </p:nvPr>
        </p:nvSpPr>
        <p:spPr>
          <a:xfrm>
            <a:off x="4978918" y="1109145"/>
            <a:ext cx="6341016" cy="4603900"/>
          </a:xfrm>
        </p:spPr>
        <p:txBody>
          <a:bodyPr anchor="ctr">
            <a:normAutofit/>
          </a:bodyPr>
          <a:lstStyle/>
          <a:p>
            <a:pPr marL="0" indent="0">
              <a:buNone/>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Form 1571---Investigational New Drug Application (IND)</a:t>
            </a:r>
          </a:p>
          <a:p>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hlinkClick r:id="rId3"/>
              </a:rPr>
              <a:t>FORM FDA 1571</a:t>
            </a:r>
            <a:endParaRPr lang="en-US" b="1" dirty="0">
              <a:latin typeface="Arial" panose="020B0604020202020204" pitchFamily="34" charset="0"/>
              <a:cs typeface="Arial" panose="020B0604020202020204" pitchFamily="34" charset="0"/>
            </a:endParaRPr>
          </a:p>
        </p:txBody>
      </p:sp>
      <p:sp>
        <p:nvSpPr>
          <p:cNvPr id="39" name="Isosceles Triangle 38">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01121768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b0cd99f-67e1-42ef-9d87-a93b8801e167">
      <Terms xmlns="http://schemas.microsoft.com/office/infopath/2007/PartnerControls"/>
    </lcf76f155ced4ddcb4097134ff3c332f>
    <TaxCatchAll xmlns="ecebac2a-1c6d-4e7e-a809-e8984ab44ac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5FD6E4CA336F74D94DE2268E40125E1" ma:contentTypeVersion="18" ma:contentTypeDescription="Create a new document." ma:contentTypeScope="" ma:versionID="38fe62104956ff05588c333b2adf1f19">
  <xsd:schema xmlns:xsd="http://www.w3.org/2001/XMLSchema" xmlns:xs="http://www.w3.org/2001/XMLSchema" xmlns:p="http://schemas.microsoft.com/office/2006/metadata/properties" xmlns:ns2="4b0cd99f-67e1-42ef-9d87-a93b8801e167" xmlns:ns3="ecebac2a-1c6d-4e7e-a809-e8984ab44acf" targetNamespace="http://schemas.microsoft.com/office/2006/metadata/properties" ma:root="true" ma:fieldsID="89d74f28451f1f025390614dc3837163" ns2:_="" ns3:_="">
    <xsd:import namespace="4b0cd99f-67e1-42ef-9d87-a93b8801e167"/>
    <xsd:import namespace="ecebac2a-1c6d-4e7e-a809-e8984ab44ac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0cd99f-67e1-42ef-9d87-a93b8801e1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8ab95b9-39aa-4b9d-a2e7-0451eedf9b88"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ebac2a-1c6d-4e7e-a809-e8984ab44ac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d49d866-60c6-4559-842f-764d32f99b7f}" ma:internalName="TaxCatchAll" ma:showField="CatchAllData" ma:web="ecebac2a-1c6d-4e7e-a809-e8984ab44a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97092E6-4557-4176-A27F-F91CE7D6AFD6}">
  <ds:schemaRefs>
    <ds:schemaRef ds:uri="http://schemas.microsoft.com/office/2006/metadata/properties"/>
    <ds:schemaRef ds:uri="http://schemas.microsoft.com/office/infopath/2007/PartnerControls"/>
    <ds:schemaRef ds:uri="4b0cd99f-67e1-42ef-9d87-a93b8801e167"/>
    <ds:schemaRef ds:uri="ecebac2a-1c6d-4e7e-a809-e8984ab44acf"/>
  </ds:schemaRefs>
</ds:datastoreItem>
</file>

<file path=customXml/itemProps2.xml><?xml version="1.0" encoding="utf-8"?>
<ds:datastoreItem xmlns:ds="http://schemas.openxmlformats.org/officeDocument/2006/customXml" ds:itemID="{298E5463-5558-4363-B6C8-A870823C2F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0cd99f-67e1-42ef-9d87-a93b8801e167"/>
    <ds:schemaRef ds:uri="ecebac2a-1c6d-4e7e-a809-e8984ab44a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1A87DC3-EAFA-4464-8572-6C0344BD4C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1082</TotalTime>
  <Words>5775</Words>
  <Application>Microsoft Office PowerPoint</Application>
  <PresentationFormat>Widescreen</PresentationFormat>
  <Paragraphs>405</Paragraphs>
  <Slides>61</Slides>
  <Notes>42</Notes>
  <HiddenSlides>0</HiddenSlides>
  <MMClips>0</MMClips>
  <ScaleCrop>false</ScaleCrop>
  <HeadingPairs>
    <vt:vector size="4" baseType="variant">
      <vt:variant>
        <vt:lpstr>Theme</vt:lpstr>
      </vt:variant>
      <vt:variant>
        <vt:i4>2</vt:i4>
      </vt:variant>
      <vt:variant>
        <vt:lpstr>Slide Titles</vt:lpstr>
      </vt:variant>
      <vt:variant>
        <vt:i4>61</vt:i4>
      </vt:variant>
    </vt:vector>
  </HeadingPairs>
  <TitlesOfParts>
    <vt:vector size="63" baseType="lpstr">
      <vt:lpstr>Facet</vt:lpstr>
      <vt:lpstr>Facet</vt:lpstr>
      <vt:lpstr>CERTIFICATION EXAM PREPARATION COURSE</vt:lpstr>
      <vt:lpstr>21 CFR 312</vt:lpstr>
      <vt:lpstr>21 CFR 312</vt:lpstr>
      <vt:lpstr>Definitions</vt:lpstr>
      <vt:lpstr>Definitions</vt:lpstr>
      <vt:lpstr>Definitions</vt:lpstr>
      <vt:lpstr>Definitions</vt:lpstr>
      <vt:lpstr>Definitions</vt:lpstr>
      <vt:lpstr>Form 1571</vt:lpstr>
      <vt:lpstr>When can a sponsor start a study?</vt:lpstr>
      <vt:lpstr>When can an investigator receive investigational drug?</vt:lpstr>
      <vt:lpstr>Clinical Hold</vt:lpstr>
      <vt:lpstr>Definitions for Treatment Use of Investigational Drugs</vt:lpstr>
      <vt:lpstr> Form 1572</vt:lpstr>
      <vt:lpstr>When and where is the 1572 submitted? </vt:lpstr>
      <vt:lpstr>Orphan Drug Regulations:    21 CFR 316</vt:lpstr>
      <vt:lpstr>Test your knowledge</vt:lpstr>
      <vt:lpstr>  Scenario   FDA approved product “A” is marketed in a liquid form for the prevention of refractory seizures in patients 12 and older.  Based on a report in the literature, an investigator wants to conduct an open-label study to demonstrate efficacy in children ages 4-11 who have documented seizure history.   </vt:lpstr>
      <vt:lpstr>  Question 1:   Approved drugs that are used in a research study are governed by:  a. Common rule b. FDA regulations c. 21 CFR 812 d. DHHS </vt:lpstr>
      <vt:lpstr>  Question 1 answer:   Approved drugs that are used in a research study are governed by:  a. Common rule b. FDA regulations c. 21 CFR 812 d. DHHS </vt:lpstr>
      <vt:lpstr>  Question 2:   The study requires a new IND to proceed with the study to include this new population.    True or False</vt:lpstr>
      <vt:lpstr>  Question 2 answer:   The study requires a new IND to proceed with the study to include this new population.    True or False It depends. Let’s look at why. </vt:lpstr>
      <vt:lpstr>A clinical investigation of a marketed drug is exempt from the IND requirements if all of the following criteria for an exemption in § 312.2(b) are met:  </vt:lpstr>
      <vt:lpstr>    Criteria for Marketed Drug Exemption from IND Requirements   • The drug product is lawfully marketed in the United States.    • The investigation is not intended to be reported to FDA as a well-controlled study in support of a new indication and there is no intent to use it to support any other significant change in the labeling of the drug.    • In the case of a prescription drug, the investigation is not intended to support a significant change in the advertising for the drug.    </vt:lpstr>
      <vt:lpstr>  Criteria for Marketed Drug Exemption from IND Requirements (cont.)   • The investigation does not involve a route of administration, dose, patient population, or other factor that significantly increases the risk (or decreases the acceptability of the risk) associated with the use of the drug product (21 CFR 312.2(b)(1)(iii)).    • The investigation is conducted in compliance with the requirements for review by an IRB (21 CFR part 56) and with the requirements for informed consent (21 CFR part 50).    • The investigation is conducted in compliance with the requirements of § 312.7 (i.e., the investigation is not intended to promote or commercialize the drug product).</vt:lpstr>
      <vt:lpstr>  Question 2 answer:   The study requires a new IND to proceed with the study to include this new population.    True or False.    The investigation would be conducted in a new population.    </vt:lpstr>
      <vt:lpstr>  Question 3:   When reviewing this protocol the IRB may:  a. determine the level of risk to the subjects b. engage a pediatric neurologist as a consultant c. determine when assent is required and how it is to be documented d. a and b only e. a, b, and c f.  none of the above</vt:lpstr>
      <vt:lpstr>  Question 3:   When reviewing this protocol the IRB may:  a. determine the level of risk to the subjects b. engage a pediatric neurologist as a consultant c. determine when assent is required and how it  is to be documented d. a and b only e. a, b, and c f.  none of the above</vt:lpstr>
      <vt:lpstr>21 CFR 812</vt:lpstr>
      <vt:lpstr>Classification of devices</vt:lpstr>
      <vt:lpstr>Classifications of Devices and Risk</vt:lpstr>
      <vt:lpstr>Device Class and Regulatory Controls</vt:lpstr>
      <vt:lpstr>Examples of Class I Devices</vt:lpstr>
      <vt:lpstr>Examples of Class II Devices</vt:lpstr>
      <vt:lpstr>Examples of Class III Devices</vt:lpstr>
      <vt:lpstr>PowerPoint Presentation</vt:lpstr>
      <vt:lpstr>21 CF</vt:lpstr>
      <vt:lpstr>Definitions</vt:lpstr>
      <vt:lpstr>Predicate Device</vt:lpstr>
      <vt:lpstr>Resource:  Sierra Labs</vt:lpstr>
      <vt:lpstr>Definitions</vt:lpstr>
      <vt:lpstr>Definitions</vt:lpstr>
      <vt:lpstr>Who Decides Whether A Device Study is SR or NSR?</vt:lpstr>
      <vt:lpstr>What are the Major Differences Between SR And NSR Device Studies</vt:lpstr>
      <vt:lpstr>Nonsignificant Risk Device Studies</vt:lpstr>
      <vt:lpstr>Resource:  Sierra Labs</vt:lpstr>
      <vt:lpstr>510(k) Clearance</vt:lpstr>
      <vt:lpstr>Device Class and Type of Submission</vt:lpstr>
      <vt:lpstr>21 CFR 814</vt:lpstr>
      <vt:lpstr>HUMANITARIAN USE DEVICES (HUD)</vt:lpstr>
      <vt:lpstr>HUD DEFINITION</vt:lpstr>
      <vt:lpstr>Features Of a Humanitarian Device Exemption (HDE)</vt:lpstr>
      <vt:lpstr>Test your knowledge</vt:lpstr>
      <vt:lpstr>  Question 1:    What is the parallel for an IND (Investigational New Drug) application:  a.  An Investigational Device Exemption b.  A Humanitarian Use Device </vt:lpstr>
      <vt:lpstr>  Question 1 answer:    What is the parallel for an IND (Investigational New Drug) application for the following:  a.  An Investigational Device----   IDE (Investigational Device Exemption) b.  A Humanitarian Use Device      HDE (Humanitarian Device Exemption) </vt:lpstr>
      <vt:lpstr>  Question 2:    An example of a combination product is  a.  Intraocular lens b.  Insulin inhaler c.  Foley catheter d. none of the above </vt:lpstr>
      <vt:lpstr>  Question 2 answer:    An example of a combination product is  a.  Intraocular lens b.  Insulin inhaler c.  Foley catheter d. none of the above </vt:lpstr>
      <vt:lpstr>Combination Products</vt:lpstr>
      <vt:lpstr>    Question 3:  21 CFR 814 regulates the:  a. Investigational Device Exemption b. Financial disclosures of Investigators c. Investigational New Drug Application d. Premarket Approval Application.     </vt:lpstr>
      <vt:lpstr>    Question 3:  21 CFR 814 regulates the:  a. Investigational Device Exemption b. Financial disclosures of Investigators c. Investigational New Drug Application d. Premarket Approval Application.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Lynn, Margaret M</dc:creator>
  <cp:lastModifiedBy>Dean, Amber D</cp:lastModifiedBy>
  <cp:revision>16</cp:revision>
  <dcterms:created xsi:type="dcterms:W3CDTF">2021-12-15T18:19:07Z</dcterms:created>
  <dcterms:modified xsi:type="dcterms:W3CDTF">2024-08-20T14:33:56Z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0x01010005FD6E4CA336F74D94DE2268E40125E1</vt:lpwstr>
  </property>
  <property fmtid="{D5CDD505-2E9C-101B-9397-08002B2CF9AE}" pid="3" name="MediaServiceImageTags">
    <vt:lpwstr/>
  </property>
</Properties>
</file>