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8" r:id="rId2"/>
    <p:sldId id="269" r:id="rId3"/>
    <p:sldId id="2880" r:id="rId4"/>
    <p:sldId id="301" r:id="rId5"/>
    <p:sldId id="296" r:id="rId6"/>
    <p:sldId id="299" r:id="rId7"/>
    <p:sldId id="2878" r:id="rId8"/>
    <p:sldId id="282" r:id="rId9"/>
    <p:sldId id="287" r:id="rId10"/>
    <p:sldId id="285" r:id="rId11"/>
    <p:sldId id="2879" r:id="rId12"/>
    <p:sldId id="275" r:id="rId13"/>
    <p:sldId id="271" r:id="rId14"/>
    <p:sldId id="274" r:id="rId15"/>
    <p:sldId id="276" r:id="rId16"/>
    <p:sldId id="2877" r:id="rId17"/>
    <p:sldId id="277" r:id="rId18"/>
    <p:sldId id="2875" r:id="rId19"/>
    <p:sldId id="279" r:id="rId20"/>
    <p:sldId id="289" r:id="rId21"/>
    <p:sldId id="273" r:id="rId22"/>
    <p:sldId id="281" r:id="rId23"/>
    <p:sldId id="2882" r:id="rId24"/>
    <p:sldId id="272" r:id="rId25"/>
    <p:sldId id="2881" r:id="rId26"/>
    <p:sldId id="2883" r:id="rId27"/>
    <p:sldId id="292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8F"/>
    <a:srgbClr val="8B0D10"/>
    <a:srgbClr val="EFF2F3"/>
    <a:srgbClr val="D3D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/>
    <p:restoredTop sz="96327"/>
  </p:normalViewPr>
  <p:slideViewPr>
    <p:cSldViewPr snapToGrid="0">
      <p:cViewPr varScale="1">
        <p:scale>
          <a:sx n="128" d="100"/>
          <a:sy n="128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0CF98-1AD2-2945-BAA2-36964B2D79A8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2F930-F538-3345-9CBA-F87169BAA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147C6B7-D46D-C496-1CCB-ADDEF6B0E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54"/>
            <a:ext cx="12191724" cy="6858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F371B-460B-8A74-EF84-24ABE07CF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7581" y="5272664"/>
            <a:ext cx="3662313" cy="28556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8FA7439-3D86-FFA5-2D8E-8609F12E4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8108" y="2472657"/>
            <a:ext cx="7274888" cy="11372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4000" b="1" i="0">
                <a:solidFill>
                  <a:srgbClr val="004C8F"/>
                </a:solidFill>
                <a:latin typeface="Franklin Gothic Book" panose="020B0503020102020204" pitchFamily="34" charset="0"/>
                <a:cs typeface="Gotham Bold" pitchFamily="2" charset="0"/>
              </a:defRPr>
            </a:lvl1pPr>
          </a:lstStyle>
          <a:p>
            <a:r>
              <a:rPr lang="en-US" dirty="0"/>
              <a:t>Headline Text Goes Here</a:t>
            </a:r>
            <a:br>
              <a:rPr lang="en-US" dirty="0"/>
            </a:br>
            <a:r>
              <a:rPr lang="en-US" dirty="0"/>
              <a:t>Second Line of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A555B-2E00-D1F1-DB78-699AB2C8ECAE}"/>
              </a:ext>
            </a:extLst>
          </p:cNvPr>
          <p:cNvSpPr txBox="1"/>
          <p:nvPr userDrawn="1"/>
        </p:nvSpPr>
        <p:spPr>
          <a:xfrm>
            <a:off x="8158935" y="6372519"/>
            <a:ext cx="3869665" cy="2423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75" b="0" i="0" dirty="0">
                <a:solidFill>
                  <a:srgbClr val="004C8F"/>
                </a:solidFill>
                <a:latin typeface="Franklin Gothic Book" panose="020B0503020102020204" pitchFamily="34" charset="0"/>
                <a:cs typeface="Gotham Book" pitchFamily="2" charset="0"/>
              </a:rPr>
              <a:t>200 MASSACHUSETTS AVE NW, SUITE 510, WASHINGTON, DC 20001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2DFD31D-1B9D-5F62-9627-6AF2AFED8A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2951" y="659876"/>
            <a:ext cx="3389130" cy="1137292"/>
          </a:xfrm>
          <a:prstGeom prst="rect">
            <a:avLst/>
          </a:prstGeom>
        </p:spPr>
      </p:pic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474DEDFE-8534-2EE7-A300-E2265B20C9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8108" y="3796306"/>
            <a:ext cx="8130291" cy="394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4C8F"/>
                </a:solidFill>
              </a:defRPr>
            </a:lvl1pPr>
          </a:lstStyle>
          <a:p>
            <a:pPr lvl="0"/>
            <a:r>
              <a:rPr lang="en-US" dirty="0"/>
              <a:t>Date, 20##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BE9F758B-1CB4-9B2A-22FB-6893A06132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3026" y="4866408"/>
            <a:ext cx="2870576" cy="9149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rgbClr val="004C8F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Chief Operating Officer</a:t>
            </a:r>
          </a:p>
          <a:p>
            <a:pPr lvl="0"/>
            <a:r>
              <a:rPr lang="en-US" dirty="0" err="1"/>
              <a:t>ken@strategicmi.com</a:t>
            </a:r>
            <a:endParaRPr lang="en-US" dirty="0"/>
          </a:p>
          <a:p>
            <a:pPr lvl="0"/>
            <a:r>
              <a:rPr lang="en-US" dirty="0"/>
              <a:t>(202) 350-1510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D0D030CE-E368-6EEE-7C66-D28D435DDF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047" y="4559993"/>
            <a:ext cx="2870576" cy="221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4C8F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Ken Wetzel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10D48A-A24A-F533-38F3-01EFC0045AF7}"/>
              </a:ext>
            </a:extLst>
          </p:cNvPr>
          <p:cNvCxnSpPr>
            <a:cxnSpLocks/>
          </p:cNvCxnSpPr>
          <p:nvPr userDrawn="1"/>
        </p:nvCxnSpPr>
        <p:spPr>
          <a:xfrm>
            <a:off x="1217786" y="4616438"/>
            <a:ext cx="0" cy="1164889"/>
          </a:xfrm>
          <a:prstGeom prst="line">
            <a:avLst/>
          </a:prstGeom>
          <a:ln w="15875">
            <a:solidFill>
              <a:srgbClr val="D3DAD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563C7D-D5FF-501C-287D-09DC86042E67}"/>
              </a:ext>
            </a:extLst>
          </p:cNvPr>
          <p:cNvSpPr txBox="1"/>
          <p:nvPr userDrawn="1"/>
        </p:nvSpPr>
        <p:spPr>
          <a:xfrm>
            <a:off x="1154820" y="6429081"/>
            <a:ext cx="386966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>
                <a:solidFill>
                  <a:srgbClr val="004C8F"/>
                </a:solidFill>
                <a:latin typeface="Franklin Gothic Book" panose="020B0503020102020204" pitchFamily="34" charset="0"/>
                <a:cs typeface="Gotham Book" pitchFamily="2" charset="0"/>
              </a:rPr>
              <a:t>STRATEGICMI.COM</a:t>
            </a:r>
          </a:p>
        </p:txBody>
      </p:sp>
    </p:spTree>
    <p:extLst>
      <p:ext uri="{BB962C8B-B14F-4D97-AF65-F5344CB8AC3E}">
        <p14:creationId xmlns:p14="http://schemas.microsoft.com/office/powerpoint/2010/main" val="94996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147C6B7-D46D-C496-1CCB-ADDEF6B0E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54"/>
            <a:ext cx="12191724" cy="685815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8FA7439-3D86-FFA5-2D8E-8609F12E4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8108" y="2472657"/>
            <a:ext cx="7274888" cy="11372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4000" b="1" i="0">
                <a:solidFill>
                  <a:srgbClr val="004C8F"/>
                </a:solidFill>
                <a:latin typeface="Franklin Gothic Book" panose="020B0503020102020204" pitchFamily="34" charset="0"/>
                <a:cs typeface="Gotham Bold" pitchFamily="2" charset="0"/>
              </a:defRPr>
            </a:lvl1pPr>
          </a:lstStyle>
          <a:p>
            <a:r>
              <a:rPr lang="en-US" dirty="0"/>
              <a:t>Headline Text Goes Here</a:t>
            </a:r>
            <a:br>
              <a:rPr lang="en-US" dirty="0"/>
            </a:br>
            <a:r>
              <a:rPr lang="en-US" dirty="0"/>
              <a:t>Second Line of 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563C7D-D5FF-501C-287D-09DC86042E67}"/>
              </a:ext>
            </a:extLst>
          </p:cNvPr>
          <p:cNvSpPr txBox="1"/>
          <p:nvPr userDrawn="1"/>
        </p:nvSpPr>
        <p:spPr>
          <a:xfrm>
            <a:off x="1154820" y="6429081"/>
            <a:ext cx="386966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>
                <a:solidFill>
                  <a:srgbClr val="004C8F"/>
                </a:solidFill>
                <a:latin typeface="Franklin Gothic Book" panose="020B0503020102020204" pitchFamily="34" charset="0"/>
                <a:cs typeface="Gotham Book" pitchFamily="2" charset="0"/>
              </a:rPr>
              <a:t>STRATEGICMI.COM</a:t>
            </a:r>
          </a:p>
        </p:txBody>
      </p:sp>
    </p:spTree>
    <p:extLst>
      <p:ext uri="{BB962C8B-B14F-4D97-AF65-F5344CB8AC3E}">
        <p14:creationId xmlns:p14="http://schemas.microsoft.com/office/powerpoint/2010/main" val="221059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AF997B4F-C6BB-F5D9-83A6-1903813899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51" y="-153003"/>
            <a:ext cx="12234137" cy="1719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90012F-5515-1083-FF16-497EFA77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500062"/>
            <a:ext cx="10515600" cy="50164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762CB-B8C9-FD40-1E61-460DB6073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070076"/>
            <a:ext cx="10515600" cy="243067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47001D-A6D6-7B67-8082-030648EF6D29}"/>
              </a:ext>
            </a:extLst>
          </p:cNvPr>
          <p:cNvSpPr/>
          <p:nvPr userDrawn="1"/>
        </p:nvSpPr>
        <p:spPr>
          <a:xfrm>
            <a:off x="0" y="6393564"/>
            <a:ext cx="12192000" cy="464436"/>
          </a:xfrm>
          <a:prstGeom prst="rect">
            <a:avLst/>
          </a:prstGeom>
          <a:solidFill>
            <a:srgbClr val="EFF2F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22B46F2-31DC-1462-6D8F-D4A3278E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793" y="6512800"/>
            <a:ext cx="749135" cy="276999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4C8F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P. </a:t>
            </a:r>
            <a:fld id="{16B7799E-2FE9-BF49-AC5A-2FF6184D1B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B683AB-10E9-61D6-BAD1-121F9B9FD953}"/>
              </a:ext>
            </a:extLst>
          </p:cNvPr>
          <p:cNvSpPr txBox="1"/>
          <p:nvPr userDrawn="1"/>
        </p:nvSpPr>
        <p:spPr>
          <a:xfrm>
            <a:off x="755072" y="6512800"/>
            <a:ext cx="386966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>
                <a:solidFill>
                  <a:srgbClr val="004C8F"/>
                </a:solidFill>
                <a:latin typeface="Franklin Gothic Book" panose="020B0503020102020204" pitchFamily="34" charset="0"/>
                <a:cs typeface="Gotham Book" pitchFamily="2" charset="0"/>
              </a:rPr>
              <a:t>STRATEGICMI.COM</a:t>
            </a:r>
          </a:p>
        </p:txBody>
      </p:sp>
    </p:spTree>
    <p:extLst>
      <p:ext uri="{BB962C8B-B14F-4D97-AF65-F5344CB8AC3E}">
        <p14:creationId xmlns:p14="http://schemas.microsoft.com/office/powerpoint/2010/main" val="261076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F9416-E179-0CC8-E597-D1CBC4160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9709"/>
            <a:ext cx="5181600" cy="403233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5AADA-3512-689C-5775-748E30402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9709"/>
            <a:ext cx="5181600" cy="403233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0D8F28A8-F1D2-AEDD-D98B-D1942CBF4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51" y="-153003"/>
            <a:ext cx="12234137" cy="171933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1CC8BF9-18E4-D3F9-0CC8-FFD22D84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500062"/>
            <a:ext cx="10515600" cy="50164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12C9E-FB35-F25B-43F9-3E4C33921908}"/>
              </a:ext>
            </a:extLst>
          </p:cNvPr>
          <p:cNvSpPr/>
          <p:nvPr userDrawn="1"/>
        </p:nvSpPr>
        <p:spPr>
          <a:xfrm>
            <a:off x="0" y="6393564"/>
            <a:ext cx="12192000" cy="464436"/>
          </a:xfrm>
          <a:prstGeom prst="rect">
            <a:avLst/>
          </a:prstGeom>
          <a:solidFill>
            <a:srgbClr val="EFF2F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A262BA-5F5B-20AF-4944-8ABE35F33978}"/>
              </a:ext>
            </a:extLst>
          </p:cNvPr>
          <p:cNvSpPr txBox="1"/>
          <p:nvPr userDrawn="1"/>
        </p:nvSpPr>
        <p:spPr>
          <a:xfrm>
            <a:off x="755072" y="6512800"/>
            <a:ext cx="386966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>
                <a:solidFill>
                  <a:srgbClr val="004C8F"/>
                </a:solidFill>
                <a:latin typeface="Franklin Gothic Book" panose="020B0503020102020204" pitchFamily="34" charset="0"/>
                <a:cs typeface="Gotham Book" pitchFamily="2" charset="0"/>
              </a:rPr>
              <a:t>STRATEGICMI.COM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D605B34-7118-9103-271C-8D7E80A5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793" y="6512800"/>
            <a:ext cx="749135" cy="276999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4C8F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P. </a:t>
            </a:r>
            <a:fld id="{16B7799E-2FE9-BF49-AC5A-2FF6184D1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0A11E-8C18-55DB-E645-7483E9DF6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7636D-9123-67F2-3D1A-167F3BD1D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02852-81BF-64ED-7467-A6342D8D3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5789A-0B5B-B501-F32B-0DCBC3B28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F29AD7C6-48A7-EAF9-C430-3C9FEFF35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51" y="-153003"/>
            <a:ext cx="12234137" cy="17193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28AF96C-778A-8C32-7BFD-D13AE466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500062"/>
            <a:ext cx="10515600" cy="50164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32D319-71F0-4628-452E-59BFDEF4D590}"/>
              </a:ext>
            </a:extLst>
          </p:cNvPr>
          <p:cNvSpPr/>
          <p:nvPr userDrawn="1"/>
        </p:nvSpPr>
        <p:spPr>
          <a:xfrm>
            <a:off x="0" y="6393564"/>
            <a:ext cx="12192000" cy="464436"/>
          </a:xfrm>
          <a:prstGeom prst="rect">
            <a:avLst/>
          </a:prstGeom>
          <a:solidFill>
            <a:srgbClr val="EFF2F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C970E3-F40A-FE5B-D063-43F2485B4384}"/>
              </a:ext>
            </a:extLst>
          </p:cNvPr>
          <p:cNvSpPr txBox="1"/>
          <p:nvPr userDrawn="1"/>
        </p:nvSpPr>
        <p:spPr>
          <a:xfrm>
            <a:off x="755072" y="6512800"/>
            <a:ext cx="386966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>
                <a:solidFill>
                  <a:srgbClr val="004C8F"/>
                </a:solidFill>
                <a:latin typeface="Franklin Gothic Book" panose="020B0503020102020204" pitchFamily="34" charset="0"/>
                <a:cs typeface="Gotham Book" pitchFamily="2" charset="0"/>
              </a:rPr>
              <a:t>STRATEGICMI.COM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5D510A-E9F4-133D-C803-89D4A695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793" y="6512800"/>
            <a:ext cx="749135" cy="276999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4C8F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P. </a:t>
            </a:r>
            <a:fld id="{16B7799E-2FE9-BF49-AC5A-2FF6184D1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2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7DBF-AC1C-65A8-229C-4CD5FBE8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16174"/>
            <a:ext cx="3932237" cy="945412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1DB2E-EB9A-AC57-2086-D6E08BFEB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16174"/>
            <a:ext cx="6172200" cy="425899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Franklin Gothic Book" panose="020B0503020102020204" pitchFamily="34" charset="0"/>
              </a:defRPr>
            </a:lvl1pPr>
            <a:lvl2pPr>
              <a:defRPr sz="2800">
                <a:latin typeface="Franklin Gothic Book" panose="020B0503020102020204" pitchFamily="34" charset="0"/>
              </a:defRPr>
            </a:lvl2pPr>
            <a:lvl3pPr>
              <a:defRPr sz="24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3F27B-106D-350F-7C09-904A0F0D3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61586"/>
            <a:ext cx="3932237" cy="331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C7C640C0-BA09-6B78-6770-C6B2B1298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51" y="-153003"/>
            <a:ext cx="12234137" cy="171933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DEC7C33-22D8-243C-234F-562F93B23707}"/>
              </a:ext>
            </a:extLst>
          </p:cNvPr>
          <p:cNvSpPr txBox="1">
            <a:spLocks/>
          </p:cNvSpPr>
          <p:nvPr userDrawn="1"/>
        </p:nvSpPr>
        <p:spPr>
          <a:xfrm>
            <a:off x="755072" y="500062"/>
            <a:ext cx="10515600" cy="5016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4C315-3408-D044-D31E-9CE67785A725}"/>
              </a:ext>
            </a:extLst>
          </p:cNvPr>
          <p:cNvSpPr/>
          <p:nvPr userDrawn="1"/>
        </p:nvSpPr>
        <p:spPr>
          <a:xfrm>
            <a:off x="0" y="6393564"/>
            <a:ext cx="12192000" cy="464436"/>
          </a:xfrm>
          <a:prstGeom prst="rect">
            <a:avLst/>
          </a:prstGeom>
          <a:solidFill>
            <a:srgbClr val="EFF2F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299340-08ED-0CFA-E3D8-34CC3C05FE98}"/>
              </a:ext>
            </a:extLst>
          </p:cNvPr>
          <p:cNvSpPr txBox="1"/>
          <p:nvPr userDrawn="1"/>
        </p:nvSpPr>
        <p:spPr>
          <a:xfrm>
            <a:off x="755072" y="6512800"/>
            <a:ext cx="386966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>
                <a:solidFill>
                  <a:srgbClr val="004C8F"/>
                </a:solidFill>
                <a:latin typeface="Franklin Gothic Book" panose="020B0503020102020204" pitchFamily="34" charset="0"/>
                <a:cs typeface="Gotham Book" pitchFamily="2" charset="0"/>
              </a:rPr>
              <a:t>STRATEGICMI.COM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526E97-0CC4-D52F-9FE7-BE92E6B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793" y="6512800"/>
            <a:ext cx="749135" cy="276999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4C8F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P. </a:t>
            </a:r>
            <a:fld id="{16B7799E-2FE9-BF49-AC5A-2FF6184D1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4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9124F-0242-E88B-91A6-D24ECC0C4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16174"/>
            <a:ext cx="6172200" cy="4223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A9F38C8C-8322-8CBE-66B7-944714F2B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51" y="-153003"/>
            <a:ext cx="12234137" cy="171933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7218088-BFFA-4155-C8A4-8F974A70F57B}"/>
              </a:ext>
            </a:extLst>
          </p:cNvPr>
          <p:cNvSpPr txBox="1">
            <a:spLocks/>
          </p:cNvSpPr>
          <p:nvPr userDrawn="1"/>
        </p:nvSpPr>
        <p:spPr>
          <a:xfrm>
            <a:off x="755072" y="500062"/>
            <a:ext cx="10515600" cy="5016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E9E455-AC91-4ACC-A7F2-E3ADAF3A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16174"/>
            <a:ext cx="3932237" cy="945412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6437DA-F692-358F-A523-F4B79BA72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61586"/>
            <a:ext cx="3932237" cy="331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E2424B-C59B-B626-6D3A-91F05714FDC4}"/>
              </a:ext>
            </a:extLst>
          </p:cNvPr>
          <p:cNvSpPr/>
          <p:nvPr userDrawn="1"/>
        </p:nvSpPr>
        <p:spPr>
          <a:xfrm>
            <a:off x="0" y="6393564"/>
            <a:ext cx="12192000" cy="464436"/>
          </a:xfrm>
          <a:prstGeom prst="rect">
            <a:avLst/>
          </a:prstGeom>
          <a:solidFill>
            <a:srgbClr val="EFF2F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AAD3A3-6D7C-9A9E-61B4-A1AB3D3567B0}"/>
              </a:ext>
            </a:extLst>
          </p:cNvPr>
          <p:cNvSpPr txBox="1"/>
          <p:nvPr userDrawn="1"/>
        </p:nvSpPr>
        <p:spPr>
          <a:xfrm>
            <a:off x="755072" y="6512800"/>
            <a:ext cx="386966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>
                <a:solidFill>
                  <a:srgbClr val="004C8F"/>
                </a:solidFill>
                <a:latin typeface="Franklin Gothic Book" panose="020B0503020102020204" pitchFamily="34" charset="0"/>
                <a:cs typeface="Gotham Book" pitchFamily="2" charset="0"/>
              </a:rPr>
              <a:t>STRATEGICMI.COM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1101278-3AAA-D666-0DDA-C099E4C9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793" y="6512800"/>
            <a:ext cx="749135" cy="276999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4C8F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P. </a:t>
            </a:r>
            <a:fld id="{16B7799E-2FE9-BF49-AC5A-2FF6184D1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8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A9F38C8C-8322-8CBE-66B7-944714F2B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51" y="-153003"/>
            <a:ext cx="12234137" cy="171933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7218088-BFFA-4155-C8A4-8F974A70F57B}"/>
              </a:ext>
            </a:extLst>
          </p:cNvPr>
          <p:cNvSpPr txBox="1">
            <a:spLocks/>
          </p:cNvSpPr>
          <p:nvPr userDrawn="1"/>
        </p:nvSpPr>
        <p:spPr>
          <a:xfrm>
            <a:off x="755072" y="500062"/>
            <a:ext cx="10515600" cy="5016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614FF08-BEE3-52DA-2430-DE4E0D0A8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072" y="1828517"/>
            <a:ext cx="4101936" cy="4121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AD73596-99A0-2353-E035-03D64C9A0C0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153890" y="1828517"/>
            <a:ext cx="6283037" cy="4121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68FA2D-6920-9E14-C563-B602EAAC0564}"/>
              </a:ext>
            </a:extLst>
          </p:cNvPr>
          <p:cNvSpPr/>
          <p:nvPr userDrawn="1"/>
        </p:nvSpPr>
        <p:spPr>
          <a:xfrm>
            <a:off x="0" y="6393564"/>
            <a:ext cx="12192000" cy="464436"/>
          </a:xfrm>
          <a:prstGeom prst="rect">
            <a:avLst/>
          </a:prstGeom>
          <a:solidFill>
            <a:srgbClr val="EFF2F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8830D-E49F-7097-5165-79AD394CAF5C}"/>
              </a:ext>
            </a:extLst>
          </p:cNvPr>
          <p:cNvSpPr txBox="1"/>
          <p:nvPr userDrawn="1"/>
        </p:nvSpPr>
        <p:spPr>
          <a:xfrm>
            <a:off x="755072" y="6512800"/>
            <a:ext cx="386966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>
                <a:solidFill>
                  <a:srgbClr val="004C8F"/>
                </a:solidFill>
                <a:latin typeface="Franklin Gothic Book" panose="020B0503020102020204" pitchFamily="34" charset="0"/>
                <a:cs typeface="Gotham Book" pitchFamily="2" charset="0"/>
              </a:rPr>
              <a:t>STRATEGICMI.COM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BC6CCC-0087-585A-E399-C2BB6D9F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793" y="6512800"/>
            <a:ext cx="749135" cy="276999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4C8F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P. </a:t>
            </a:r>
            <a:fld id="{16B7799E-2FE9-BF49-AC5A-2FF6184D1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6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A9F38C8C-8322-8CBE-66B7-944714F2B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51" y="-153003"/>
            <a:ext cx="12234137" cy="1719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68FA2D-6920-9E14-C563-B602EAAC0564}"/>
              </a:ext>
            </a:extLst>
          </p:cNvPr>
          <p:cNvSpPr/>
          <p:nvPr userDrawn="1"/>
        </p:nvSpPr>
        <p:spPr>
          <a:xfrm>
            <a:off x="0" y="6393564"/>
            <a:ext cx="12192000" cy="464436"/>
          </a:xfrm>
          <a:prstGeom prst="rect">
            <a:avLst/>
          </a:prstGeom>
          <a:solidFill>
            <a:srgbClr val="EFF2F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8830D-E49F-7097-5165-79AD394CAF5C}"/>
              </a:ext>
            </a:extLst>
          </p:cNvPr>
          <p:cNvSpPr txBox="1"/>
          <p:nvPr userDrawn="1"/>
        </p:nvSpPr>
        <p:spPr>
          <a:xfrm>
            <a:off x="755072" y="6512800"/>
            <a:ext cx="386966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>
                <a:solidFill>
                  <a:srgbClr val="004C8F"/>
                </a:solidFill>
                <a:latin typeface="Franklin Gothic Book" panose="020B0503020102020204" pitchFamily="34" charset="0"/>
                <a:cs typeface="Gotham Book" pitchFamily="2" charset="0"/>
              </a:rPr>
              <a:t>STRATEGICMI.COM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F42614D-B8E4-DA9C-AE60-8F5A155B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793" y="6512800"/>
            <a:ext cx="749135" cy="276999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4C8F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P. </a:t>
            </a:r>
            <a:fld id="{16B7799E-2FE9-BF49-AC5A-2FF6184D1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94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" TargetMode="External"/><Relationship Id="rId2" Type="http://schemas.openxmlformats.org/officeDocument/2006/relationships/hyperlink" Target="https://sam.gov/content/home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doi/10.1073/pnas.231573512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aid.nih.gov/grants-contracts/potential-opportunities" TargetMode="External"/><Relationship Id="rId3" Type="http://schemas.openxmlformats.org/officeDocument/2006/relationships/hyperlink" Target="https://seed.nih.gov/support-for-small-businesses/technical-business-assistance-program/taba-funding" TargetMode="External"/><Relationship Id="rId7" Type="http://schemas.openxmlformats.org/officeDocument/2006/relationships/hyperlink" Target="https://www.niaid.nih.gov/grants-contracts/areas-interest-small-business" TargetMode="External"/><Relationship Id="rId2" Type="http://schemas.openxmlformats.org/officeDocument/2006/relationships/hyperlink" Target="https://seed.nih.gov/small-business-funding/find-funding/sbir-sttr-funding-opportunitie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foresightst.com/niaid-aap/" TargetMode="External"/><Relationship Id="rId5" Type="http://schemas.openxmlformats.org/officeDocument/2006/relationships/hyperlink" Target="https://seed.nih.gov/small-business-funding/find-funding/sbir-contracts" TargetMode="External"/><Relationship Id="rId4" Type="http://schemas.openxmlformats.org/officeDocument/2006/relationships/hyperlink" Target="https://seed.nih.gov/support-for-small-businesses/commercialization-enhancement-program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am.gov/opp/348098a7c3b741c48d93a7dbe19bbd1a/view" TargetMode="External"/><Relationship Id="rId2" Type="http://schemas.openxmlformats.org/officeDocument/2006/relationships/hyperlink" Target="https://sam.gov/opp/6f989eb9c421422788a4c3a9133917f0/view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medicalcountermeasures.gov/request-barda-techwatch-meeting/" TargetMode="External"/><Relationship Id="rId4" Type="http://schemas.openxmlformats.org/officeDocument/2006/relationships/hyperlink" Target="https://carb-x.org/apply/apply-her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pa-h.gov/research-and-funding/programs/embody" TargetMode="External"/><Relationship Id="rId7" Type="http://schemas.openxmlformats.org/officeDocument/2006/relationships/hyperlink" Target="https://arpa-h.gov/research-and-funding/programs" TargetMode="External"/><Relationship Id="rId2" Type="http://schemas.openxmlformats.org/officeDocument/2006/relationships/hyperlink" Target="https://www.darpa.mil/work-with-us/heilmeier-catechism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print.investorcatalysthub.org/request-for-solutions/" TargetMode="External"/><Relationship Id="rId5" Type="http://schemas.openxmlformats.org/officeDocument/2006/relationships/hyperlink" Target="https://arpa-h.gov/research-and-funding/programs/print" TargetMode="External"/><Relationship Id="rId4" Type="http://schemas.openxmlformats.org/officeDocument/2006/relationships/hyperlink" Target="https://arpa-h.gov/research-and-funding/programs/ligh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itehouse.gov/briefing-room/presidential-actions/2022/09/12/executive-order-on-advancing-biotechnology-and-biomanufacturing-innovation-for-a-sustainable-safe-and-secure-american-bioeconomy/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itehouse.gov/briefing-room/presidential-actions/2024/03/18/executive-order-on-advancing-womens-health-research-and-innovation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.navy.mil/Naval-Medical-Research-Command/R-D-Commands/Naval-Health-Research-Center/med.navy.afpims.mil/Nurse-Corps/" TargetMode="External"/><Relationship Id="rId3" Type="http://schemas.openxmlformats.org/officeDocument/2006/relationships/hyperlink" Target="https://wrair.health.mil/" TargetMode="External"/><Relationship Id="rId7" Type="http://schemas.openxmlformats.org/officeDocument/2006/relationships/hyperlink" Target="https://www.med.navy.mil/Naval-Medical-Research-Command/About-NMRC/" TargetMode="External"/><Relationship Id="rId2" Type="http://schemas.openxmlformats.org/officeDocument/2006/relationships/hyperlink" Target="https://usaisr.health.mil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genevausa.org/" TargetMode="External"/><Relationship Id="rId11" Type="http://schemas.openxmlformats.org/officeDocument/2006/relationships/hyperlink" Target="https://mhsrs.health.mil/SitePages/Home.aspx" TargetMode="External"/><Relationship Id="rId5" Type="http://schemas.openxmlformats.org/officeDocument/2006/relationships/hyperlink" Target="https://www.usuhs.edu/" TargetMode="External"/><Relationship Id="rId10" Type="http://schemas.openxmlformats.org/officeDocument/2006/relationships/hyperlink" Target="https://mrdc-npi.health.mil/" TargetMode="External"/><Relationship Id="rId4" Type="http://schemas.openxmlformats.org/officeDocument/2006/relationships/hyperlink" Target="https://usamriid.health.mil/" TargetMode="External"/><Relationship Id="rId9" Type="http://schemas.openxmlformats.org/officeDocument/2006/relationships/hyperlink" Target="https://www.arl.army.mil/collaborate-with-us/opportunity/crada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usammda.health.mil/" TargetMode="External"/><Relationship Id="rId13" Type="http://schemas.openxmlformats.org/officeDocument/2006/relationships/hyperlink" Target="https://www.grants.gov/web/grants/view-opportunity.html?oppId=275322" TargetMode="External"/><Relationship Id="rId18" Type="http://schemas.openxmlformats.org/officeDocument/2006/relationships/hyperlink" Target="https://mtec-sc.org/" TargetMode="External"/><Relationship Id="rId3" Type="http://schemas.openxmlformats.org/officeDocument/2006/relationships/hyperlink" Target="https://mrdc.health.mil/index.cfm/program_areas/medical_research_and_development/ccc_overview" TargetMode="External"/><Relationship Id="rId21" Type="http://schemas.openxmlformats.org/officeDocument/2006/relationships/hyperlink" Target="https://pathfinder.theari.us/darpaconnect/home" TargetMode="External"/><Relationship Id="rId7" Type="http://schemas.openxmlformats.org/officeDocument/2006/relationships/hyperlink" Target="https://mrdc.health.mil/index.cfm/program_areas/medical_research_and_development/medchembio_overview" TargetMode="External"/><Relationship Id="rId12" Type="http://schemas.openxmlformats.org/officeDocument/2006/relationships/hyperlink" Target="https://www.dtra.mil/About/Mission/Research-and-Development/" TargetMode="External"/><Relationship Id="rId17" Type="http://schemas.openxmlformats.org/officeDocument/2006/relationships/hyperlink" Target="https://sam.gov/opp/4f70483c0b4b49aeac299342a36af04d/view" TargetMode="External"/><Relationship Id="rId2" Type="http://schemas.openxmlformats.org/officeDocument/2006/relationships/hyperlink" Target="https://mrdc.health.mil/index.cfm/program_areas/medical_research_and_development" TargetMode="External"/><Relationship Id="rId16" Type="http://schemas.openxmlformats.org/officeDocument/2006/relationships/hyperlink" Target="https://www.darpa.mil/about-us/offices/bto" TargetMode="External"/><Relationship Id="rId20" Type="http://schemas.openxmlformats.org/officeDocument/2006/relationships/hyperlink" Target="https://www.arl.army.mil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mrdc.health.mil/index.cfm/program_areas/medical_research_and_development/blast_overview" TargetMode="External"/><Relationship Id="rId11" Type="http://schemas.openxmlformats.org/officeDocument/2006/relationships/hyperlink" Target="https://cdmrp.health.mil/jwmrp/default" TargetMode="External"/><Relationship Id="rId5" Type="http://schemas.openxmlformats.org/officeDocument/2006/relationships/hyperlink" Target="https://mrdc.health.mil/index.cfm/program_areas/medical_research_and_development/midrp_overview" TargetMode="External"/><Relationship Id="rId15" Type="http://schemas.openxmlformats.org/officeDocument/2006/relationships/hyperlink" Target="https://www.nre.navy.mil/organization/departments/code-34/division-341" TargetMode="External"/><Relationship Id="rId10" Type="http://schemas.openxmlformats.org/officeDocument/2006/relationships/hyperlink" Target="https://cdmrp.health.mil/" TargetMode="External"/><Relationship Id="rId19" Type="http://schemas.openxmlformats.org/officeDocument/2006/relationships/hyperlink" Target="https://www.afrl.af.mil/" TargetMode="External"/><Relationship Id="rId4" Type="http://schemas.openxmlformats.org/officeDocument/2006/relationships/hyperlink" Target="https://mrdc.health.mil/index.cfm/program_areas/medical_research_and_development/momrp_overview" TargetMode="External"/><Relationship Id="rId9" Type="http://schemas.openxmlformats.org/officeDocument/2006/relationships/hyperlink" Target="https://www.health.mil/About-MHS/OASDHA/Defense-Health-Agency" TargetMode="External"/><Relationship Id="rId14" Type="http://schemas.openxmlformats.org/officeDocument/2006/relationships/hyperlink" Target="https://afwerx.com/sbirstt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brap.org/eBRAP/public/index.htm" TargetMode="External"/><Relationship Id="rId2" Type="http://schemas.openxmlformats.org/officeDocument/2006/relationships/hyperlink" Target="https://cdmrp.health.mil/funding/default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travis@strategicmi.com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calcountermeasures.gov/trl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03C46-BC1B-C85D-D5BC-7F0DB4386F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6223" y="4935856"/>
            <a:ext cx="3673889" cy="914919"/>
          </a:xfrm>
        </p:spPr>
        <p:txBody>
          <a:bodyPr/>
          <a:lstStyle/>
          <a:p>
            <a:r>
              <a:rPr lang="en-US" dirty="0"/>
              <a:t>Vice President, Life Sciences</a:t>
            </a:r>
          </a:p>
          <a:p>
            <a:r>
              <a:rPr lang="en-US" dirty="0" err="1"/>
              <a:t>travis@strategicmi.com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E63DE-9F2D-67FE-7753-2817DA80AF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3009" y="4591341"/>
            <a:ext cx="2870576" cy="221689"/>
          </a:xfrm>
        </p:spPr>
        <p:txBody>
          <a:bodyPr/>
          <a:lstStyle/>
          <a:p>
            <a:r>
              <a:rPr lang="en-US" sz="2400" dirty="0"/>
              <a:t>Dr. Travis Taylor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910AEE-D9E0-25D8-1B81-97D573813B3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508552" y="1766510"/>
            <a:ext cx="8754718" cy="4865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3F6D95"/>
                </a:solidFill>
                <a:latin typeface="Gotham-Book" charset="0"/>
              </a:rPr>
              <a:t>Navigating Federal Life Science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646CD-6F4A-606A-C171-3D85733B2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8349" y="3397414"/>
            <a:ext cx="8130291" cy="394067"/>
          </a:xfrm>
        </p:spPr>
        <p:txBody>
          <a:bodyPr/>
          <a:lstStyle/>
          <a:p>
            <a:r>
              <a:rPr lang="en-US" dirty="0"/>
              <a:t>  November 13, 2024</a:t>
            </a:r>
          </a:p>
        </p:txBody>
      </p:sp>
    </p:spTree>
    <p:extLst>
      <p:ext uri="{BB962C8B-B14F-4D97-AF65-F5344CB8AC3E}">
        <p14:creationId xmlns:p14="http://schemas.microsoft.com/office/powerpoint/2010/main" val="212638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A0E9DF-9987-F1F7-C8D9-CE441F10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74FE8A-F30E-49DD-5193-700752DC8193}"/>
              </a:ext>
            </a:extLst>
          </p:cNvPr>
          <p:cNvSpPr txBox="1"/>
          <p:nvPr/>
        </p:nvSpPr>
        <p:spPr>
          <a:xfrm>
            <a:off x="658368" y="195072"/>
            <a:ext cx="828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BEST PRACTICES FOR ENGAGEMENT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CF530-FE2C-7088-B6F3-86D1D6879BD2}"/>
              </a:ext>
            </a:extLst>
          </p:cNvPr>
          <p:cNvSpPr txBox="1"/>
          <p:nvPr/>
        </p:nvSpPr>
        <p:spPr>
          <a:xfrm>
            <a:off x="278130" y="1697007"/>
            <a:ext cx="119138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Search both </a:t>
            </a:r>
            <a:r>
              <a:rPr lang="en-US" sz="2800" dirty="0">
                <a:hlinkClick r:id="rId2"/>
              </a:rPr>
              <a:t>SAM.gov </a:t>
            </a:r>
            <a:r>
              <a:rPr lang="en-US" sz="2800" dirty="0"/>
              <a:t>and </a:t>
            </a:r>
            <a:r>
              <a:rPr lang="en-US" sz="2800" dirty="0">
                <a:hlinkClick r:id="rId3"/>
              </a:rPr>
              <a:t>GRANTS.gov </a:t>
            </a:r>
            <a:r>
              <a:rPr lang="en-US" sz="2800" dirty="0"/>
              <a:t>for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 the lingo (BAA, RFA, RFP, RFQ, RFI)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Is the award a Cooperative Agreement, Grant, or Contract?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Don’t submit unsolicited proposals to generic BAAs without talking to the Program Officer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Will partners or collaborators increase likelihood of success?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If applying to a DOD solicitation, will a DOD partner help?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FOLLOW INSTRUCTIONS for submissions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935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F4D3F-0BC5-DBFB-FAA8-F1CE2D7D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49E5D-543A-A733-CF8A-632D16436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86618"/>
            <a:ext cx="7772400" cy="3284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FF7026-5E9F-B2A5-20F4-557CB1A6E72E}"/>
              </a:ext>
            </a:extLst>
          </p:cNvPr>
          <p:cNvSpPr txBox="1"/>
          <p:nvPr/>
        </p:nvSpPr>
        <p:spPr>
          <a:xfrm>
            <a:off x="658368" y="5955042"/>
            <a:ext cx="697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SOURCE: Proceedings of the National Academy of Sciences, April 1, 2024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9A491-1DA7-0947-14EC-BB8F34578BDA}"/>
              </a:ext>
            </a:extLst>
          </p:cNvPr>
          <p:cNvSpPr txBox="1"/>
          <p:nvPr/>
        </p:nvSpPr>
        <p:spPr>
          <a:xfrm>
            <a:off x="658368" y="195072"/>
            <a:ext cx="828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PEER REVIEW TIPS</a:t>
            </a:r>
          </a:p>
        </p:txBody>
      </p:sp>
    </p:spTree>
    <p:extLst>
      <p:ext uri="{BB962C8B-B14F-4D97-AF65-F5344CB8AC3E}">
        <p14:creationId xmlns:p14="http://schemas.microsoft.com/office/powerpoint/2010/main" val="61493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BEFDB-AD1D-1F7F-9DA4-E7CC7813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C9B10-188C-235A-5D33-7BDC0BFB8F3E}"/>
              </a:ext>
            </a:extLst>
          </p:cNvPr>
          <p:cNvSpPr txBox="1"/>
          <p:nvPr/>
        </p:nvSpPr>
        <p:spPr>
          <a:xfrm>
            <a:off x="658367" y="195072"/>
            <a:ext cx="8230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NATIONAL INSTITUTES OF HEALTH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B9348-6C95-96FC-E42B-F6DCF9F0C5CD}"/>
              </a:ext>
            </a:extLst>
          </p:cNvPr>
          <p:cNvSpPr txBox="1"/>
          <p:nvPr/>
        </p:nvSpPr>
        <p:spPr>
          <a:xfrm>
            <a:off x="113175" y="1468066"/>
            <a:ext cx="1207882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SBIR and STTR Opportunities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Technical and Business Assistance (TABA) funding</a:t>
            </a:r>
            <a:r>
              <a:rPr lang="en-US" sz="2400" dirty="0"/>
              <a:t> to identify and address product development needs ($6k/</a:t>
            </a:r>
            <a:r>
              <a:rPr lang="en-US" sz="2400" dirty="0" err="1"/>
              <a:t>yr</a:t>
            </a:r>
            <a:r>
              <a:rPr lang="en-US" sz="2400" dirty="0"/>
              <a:t> for Phase I and $50k across all years for Phase 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Commercialization Enhancement Programs</a:t>
            </a:r>
            <a:r>
              <a:rPr lang="en-US" sz="2400" dirty="0"/>
              <a:t> (mentoring and business programs)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NIH </a:t>
            </a:r>
            <a:r>
              <a:rPr lang="en-US" sz="2400" dirty="0">
                <a:hlinkClick r:id="rId5"/>
              </a:rPr>
              <a:t>Contract SBIR Opportunities</a:t>
            </a:r>
            <a:r>
              <a:rPr lang="en-US" sz="2400" dirty="0"/>
              <a:t> (use the </a:t>
            </a:r>
            <a:r>
              <a:rPr lang="en-US" sz="2400" dirty="0" err="1"/>
              <a:t>eCPS</a:t>
            </a:r>
            <a:r>
              <a:rPr lang="en-US" sz="2400" dirty="0"/>
              <a:t> system for submission)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National Institute of Allergy and Infectious Diseases </a:t>
            </a:r>
            <a:r>
              <a:rPr lang="en-US" sz="2400" dirty="0">
                <a:hlinkClick r:id="rId6"/>
              </a:rPr>
              <a:t>Applicant Assistance Program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One-on-one advisor to help with SBIR application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Must fit </a:t>
            </a:r>
            <a:r>
              <a:rPr lang="en-US" sz="2000" dirty="0">
                <a:hlinkClick r:id="rId7"/>
              </a:rPr>
              <a:t>NIAID’s High-Priority Areas of Interest list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Encourages participation from small businesses that are owned or operated by individuals who are traditionally underrepresented in biomedical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Check upcoming Council-approved topic lists (</a:t>
            </a:r>
            <a:r>
              <a:rPr lang="en-US" sz="2400" dirty="0">
                <a:hlinkClick r:id="rId8"/>
              </a:rPr>
              <a:t>NIAID’s list</a:t>
            </a:r>
            <a:r>
              <a:rPr lang="en-US" sz="2400" dirty="0"/>
              <a:t>) to anticipate future funding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 a reviewer at the NIH to learn the process first-hand.  Special Emphasis Panels (SEPs) are the easiest reviews to join as they are one off meetings for specific funding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3617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35215-0054-EECF-BADB-A3203934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2A1C7-8D60-B72D-FCB5-6DED9DC7B572}"/>
              </a:ext>
            </a:extLst>
          </p:cNvPr>
          <p:cNvSpPr txBox="1"/>
          <p:nvPr/>
        </p:nvSpPr>
        <p:spPr>
          <a:xfrm>
            <a:off x="658367" y="-59578"/>
            <a:ext cx="9828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BIOMEDICAL ADVANCED RESEARCH AND DEVELOPMENT AUTHORITY (BARDA)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618FD-F048-6B5F-86B5-3BEFD5B2D436}"/>
              </a:ext>
            </a:extLst>
          </p:cNvPr>
          <p:cNvSpPr txBox="1"/>
          <p:nvPr/>
        </p:nvSpPr>
        <p:spPr>
          <a:xfrm>
            <a:off x="178905" y="1536759"/>
            <a:ext cx="113728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BARDA solicitation</a:t>
            </a:r>
            <a:r>
              <a:rPr lang="en-US" sz="2400" dirty="0"/>
              <a:t> supports ADVANCED R&amp;D for Chemical, Biological, Radiological, Nuclear (CBRN) threat countermeasures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Antimicrobials (biologics, small molecule, host-directed countermeasures, phage, microbiome)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Emerging infectious diseases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Detection and Diagnostics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Chemical and radiation exposures (repurposing of existing drugs)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DRIVe solicitation</a:t>
            </a:r>
            <a:r>
              <a:rPr lang="en-US" sz="2400" dirty="0"/>
              <a:t> supports earlier stage 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Combatting Antibiotic-Resistant Bacteria (CARB-X)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Submit </a:t>
            </a:r>
            <a:r>
              <a:rPr lang="en-US" sz="2400" dirty="0">
                <a:hlinkClick r:id="rId5"/>
              </a:rPr>
              <a:t>TechWatch request</a:t>
            </a:r>
            <a:r>
              <a:rPr lang="en-US" sz="2400" dirty="0"/>
              <a:t> if you have relevant technology at the appropriate development stage (Phase 2 clinical trials usually)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MUST align with one of the AREAS OF INTEREST (</a:t>
            </a:r>
            <a:r>
              <a:rPr lang="en-US" sz="2400" dirty="0" err="1"/>
              <a:t>AoI</a:t>
            </a:r>
            <a:r>
              <a:rPr lang="en-US" sz="2400" dirty="0"/>
              <a:t>) in the BAA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submit unsolicited proposals </a:t>
            </a:r>
          </a:p>
        </p:txBody>
      </p:sp>
    </p:spTree>
    <p:extLst>
      <p:ext uri="{BB962C8B-B14F-4D97-AF65-F5344CB8AC3E}">
        <p14:creationId xmlns:p14="http://schemas.microsoft.com/office/powerpoint/2010/main" val="170870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016DEE-4A10-9731-5C17-D6853899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1E396-69ED-A1A2-C50F-27943DC58338}"/>
              </a:ext>
            </a:extLst>
          </p:cNvPr>
          <p:cNvSpPr txBox="1"/>
          <p:nvPr/>
        </p:nvSpPr>
        <p:spPr>
          <a:xfrm>
            <a:off x="658367" y="-129028"/>
            <a:ext cx="988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ADVANCED RESEARCH PROJECTS AGENGY FOR HEALTH (ARPA-H)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D5307-9706-E750-F40A-DE88BF7E9FE2}"/>
              </a:ext>
            </a:extLst>
          </p:cNvPr>
          <p:cNvSpPr txBox="1"/>
          <p:nvPr/>
        </p:nvSpPr>
        <p:spPr>
          <a:xfrm>
            <a:off x="118110" y="1632315"/>
            <a:ext cx="119557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ARPA-H has three Hubs: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main office location located near Washington DC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Customer Experience Hub (user testing of ARPA-H projects) in Dallas TX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Investor Catalyst (help get projects to market) in Cambridge MA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DARPA model for innovation and project selection (</a:t>
            </a:r>
            <a:r>
              <a:rPr lang="en-US" sz="2000" dirty="0">
                <a:hlinkClick r:id="rId2"/>
              </a:rPr>
              <a:t>Heilmeier Catechism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Recent Solicitations: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Engineering Immune Cells in the Body (</a:t>
            </a:r>
            <a:r>
              <a:rPr lang="en-US" sz="2000" dirty="0">
                <a:hlinkClick r:id="rId3"/>
              </a:rPr>
              <a:t>EMBODY</a:t>
            </a:r>
            <a:r>
              <a:rPr lang="en-US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Lymphatic Imaging, Genomics, and Phenotyping Technologies (</a:t>
            </a:r>
            <a:r>
              <a:rPr lang="en-US" sz="2000" dirty="0">
                <a:hlinkClick r:id="rId4"/>
              </a:rPr>
              <a:t>LIGHT</a:t>
            </a:r>
            <a:r>
              <a:rPr lang="en-US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Personalized Regenerative Immunocompetent Nanotechnology Tissue (</a:t>
            </a:r>
            <a:r>
              <a:rPr lang="en-US" sz="2000" dirty="0">
                <a:hlinkClick r:id="rId5"/>
              </a:rPr>
              <a:t>PRINT</a:t>
            </a:r>
            <a:r>
              <a:rPr lang="en-US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Sprint for Women’s Health 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Opening new solicitations almost monthly, check the </a:t>
            </a:r>
            <a:r>
              <a:rPr lang="en-US" sz="2000" dirty="0">
                <a:hlinkClick r:id="rId7"/>
              </a:rPr>
              <a:t>website frequently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Short windows for submissions</a:t>
            </a:r>
          </a:p>
        </p:txBody>
      </p:sp>
    </p:spTree>
    <p:extLst>
      <p:ext uri="{BB962C8B-B14F-4D97-AF65-F5344CB8AC3E}">
        <p14:creationId xmlns:p14="http://schemas.microsoft.com/office/powerpoint/2010/main" val="21651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7D6C12-F2D0-3CF2-B60B-7AB04F35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BC3320-0566-7F0D-0878-B5A2E6F174C3}"/>
              </a:ext>
            </a:extLst>
          </p:cNvPr>
          <p:cNvSpPr txBox="1"/>
          <p:nvPr/>
        </p:nvSpPr>
        <p:spPr>
          <a:xfrm>
            <a:off x="658368" y="195072"/>
            <a:ext cx="849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BIOECONOMY EXECUTIVE 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3CF54-BA07-C0BD-64D7-9980A8248DD7}"/>
              </a:ext>
            </a:extLst>
          </p:cNvPr>
          <p:cNvSpPr txBox="1"/>
          <p:nvPr/>
        </p:nvSpPr>
        <p:spPr>
          <a:xfrm>
            <a:off x="331470" y="1805171"/>
            <a:ext cx="113957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Executive Order </a:t>
            </a:r>
            <a:r>
              <a:rPr lang="en-US" sz="2000" dirty="0"/>
              <a:t>on </a:t>
            </a:r>
            <a:r>
              <a:rPr lang="en-US" sz="2000" b="1" dirty="0"/>
              <a:t>Advancing Biotechnology and Biomanufacturing Innovation for a Sustainable, Safe, and Secure American Bioeconomy</a:t>
            </a:r>
            <a:r>
              <a:rPr lang="en-US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F3F3F"/>
                </a:solidFill>
                <a:effectLst/>
                <a:latin typeface="TrebuchetMS" panose="020B0603020202020204" pitchFamily="34" charset="0"/>
              </a:rPr>
              <a:t>Bolster federal investment in key research and development areas of biotechnology and biomanufacturing </a:t>
            </a:r>
            <a:endParaRPr lang="en-US" sz="2000" dirty="0">
              <a:solidFill>
                <a:srgbClr val="3F3F3F"/>
              </a:solidFill>
              <a:effectLst/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F3F3F"/>
                </a:solidFill>
                <a:effectLst/>
                <a:latin typeface="TrebuchetMS" panose="020B0603020202020204" pitchFamily="34" charset="0"/>
              </a:rPr>
              <a:t>Improve and expand domestic biomanufacturing production capacity and processes </a:t>
            </a:r>
            <a:endParaRPr lang="en-US" sz="2000" dirty="0">
              <a:solidFill>
                <a:srgbClr val="3F3F3F"/>
              </a:solidFill>
              <a:effectLst/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F3F3F"/>
                </a:solidFill>
                <a:effectLst/>
                <a:latin typeface="TrebuchetMS" panose="020B0603020202020204" pitchFamily="34" charset="0"/>
              </a:rPr>
              <a:t>Biotechnology and biomanufacturing workforce training </a:t>
            </a:r>
            <a:endParaRPr lang="en-US" sz="2000" dirty="0">
              <a:solidFill>
                <a:srgbClr val="3F3F3F"/>
              </a:solidFill>
              <a:effectLst/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F3F3F"/>
                </a:solidFill>
                <a:effectLst/>
                <a:latin typeface="TrebuchetMS" panose="020B0603020202020204" pitchFamily="34" charset="0"/>
              </a:rPr>
              <a:t>Regulatory streamlining and clarification </a:t>
            </a:r>
          </a:p>
          <a:p>
            <a:pPr lvl="1"/>
            <a:endParaRPr lang="en-US" sz="2000" dirty="0">
              <a:solidFill>
                <a:srgbClr val="3F3F3F"/>
              </a:solidFill>
              <a:effectLst/>
              <a:latin typeface="Trebuchet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F3F3F"/>
                </a:solidFill>
                <a:effectLst/>
                <a:latin typeface="TrebuchetMS" panose="020B0603020202020204" pitchFamily="34" charset="0"/>
              </a:rPr>
              <a:t>COVID highlighted issues with our supply chain and dependence on foreign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F3F3F"/>
                </a:solidFill>
                <a:effectLst/>
                <a:latin typeface="TrebuchetMS" panose="020B0603020202020204" pitchFamily="34" charset="0"/>
              </a:rPr>
              <a:t>Calls for investment in domestic </a:t>
            </a:r>
            <a:r>
              <a:rPr lang="en-US" sz="2000" dirty="0">
                <a:solidFill>
                  <a:srgbClr val="3F3F3F"/>
                </a:solidFill>
                <a:latin typeface="TrebuchetMS" panose="020B0603020202020204" pitchFamily="34" charset="0"/>
              </a:rPr>
              <a:t>biomanufacturing (not just limited to pharmaceuticals)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F3F3F"/>
                </a:solidFill>
                <a:effectLst/>
                <a:latin typeface="TrebuchetMS" panose="020B0603020202020204" pitchFamily="34" charset="0"/>
              </a:rPr>
              <a:t>Need more resilient supply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F3F3F"/>
                </a:solidFill>
                <a:latin typeface="TrebuchetMS" panose="020B0603020202020204" pitchFamily="34" charset="0"/>
              </a:rPr>
              <a:t>Need innovation to bring key manufacturing back to the US (how to make it cheaper?)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F3F3F"/>
                </a:solidFill>
                <a:effectLst/>
                <a:latin typeface="TrebuchetMS" panose="020B0603020202020204" pitchFamily="34" charset="0"/>
              </a:rPr>
              <a:t>Will require </a:t>
            </a:r>
            <a:r>
              <a:rPr lang="en-US" sz="2000" dirty="0">
                <a:solidFill>
                  <a:srgbClr val="3F3F3F"/>
                </a:solidFill>
                <a:latin typeface="TrebuchetMS" panose="020B0603020202020204" pitchFamily="34" charset="0"/>
              </a:rPr>
              <a:t>significant</a:t>
            </a:r>
            <a:r>
              <a:rPr lang="en-US" sz="2000" dirty="0">
                <a:solidFill>
                  <a:srgbClr val="3F3F3F"/>
                </a:solidFill>
                <a:effectLst/>
                <a:latin typeface="TrebuchetMS" panose="020B0603020202020204" pitchFamily="34" charset="0"/>
              </a:rPr>
              <a:t> investment in </a:t>
            </a:r>
            <a:r>
              <a:rPr lang="en-US" sz="2000" b="1" dirty="0">
                <a:solidFill>
                  <a:srgbClr val="3F3F3F"/>
                </a:solidFill>
                <a:latin typeface="TrebuchetMS" panose="020B0603020202020204" pitchFamily="34" charset="0"/>
              </a:rPr>
              <a:t>workforce development and training</a:t>
            </a:r>
            <a:endParaRPr lang="en-US" sz="2000" b="1" dirty="0">
              <a:solidFill>
                <a:srgbClr val="3F3F3F"/>
              </a:solidFill>
              <a:effectLst/>
              <a:latin typeface="ArialMT"/>
            </a:endParaRPr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7891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14F9C-BA01-0D48-C0D3-9E5B1993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D4F0C-74AC-F971-A93F-971B8DA4CE40}"/>
              </a:ext>
            </a:extLst>
          </p:cNvPr>
          <p:cNvSpPr txBox="1"/>
          <p:nvPr/>
        </p:nvSpPr>
        <p:spPr>
          <a:xfrm>
            <a:off x="658368" y="195072"/>
            <a:ext cx="849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WOMEN’S HEALTH EXECUTIVE 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C06ED-0F9E-EB66-F1F9-D79A775E8BA3}"/>
              </a:ext>
            </a:extLst>
          </p:cNvPr>
          <p:cNvSpPr txBox="1"/>
          <p:nvPr/>
        </p:nvSpPr>
        <p:spPr>
          <a:xfrm>
            <a:off x="162045" y="1504709"/>
            <a:ext cx="114473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March 2024: “</a:t>
            </a:r>
            <a:r>
              <a:rPr lang="en-US" sz="2400" dirty="0">
                <a:hlinkClick r:id="rId2"/>
              </a:rPr>
              <a:t>Executive Order on Advancing Women’s Health Research and Innovation</a:t>
            </a:r>
            <a:r>
              <a:rPr lang="en-US" sz="24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Integrate Women’s Health Research in Federal Research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Prioritize Federal Investments in Women’s Health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Galvanize Research on Women’s Midlife Health (menopause and perimenopause research)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 Unmet Needs to Support Women’s Health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Invest in Research in a Wide Range of Women’s Health Issues (endometriosis, rheumatoid arthritis, chronic fatigue)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 a Comprehensive Research Agenda on Menopause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Call for New Proposals for Emerging Women’s Health Issues (National Science Foundation)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 Research on How Environmental Factors Affect Women’s Health (EPA, endocrine disruption, toxin exposure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 a Dedicated, One-Stop Shop for NIH Funding Opportunities on Women’s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Accelerate Transformative Research an Development in Women’s Health (ARPA-H)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Maternal Health Outcomes</a:t>
            </a:r>
          </a:p>
        </p:txBody>
      </p:sp>
    </p:spTree>
    <p:extLst>
      <p:ext uri="{BB962C8B-B14F-4D97-AF65-F5344CB8AC3E}">
        <p14:creationId xmlns:p14="http://schemas.microsoft.com/office/powerpoint/2010/main" val="225330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834396-3DE0-C35C-0F2E-A9960A56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33DDF9-2CEE-11A1-5678-D379F472EAF5}"/>
              </a:ext>
            </a:extLst>
          </p:cNvPr>
          <p:cNvSpPr txBox="1"/>
          <p:nvPr/>
        </p:nvSpPr>
        <p:spPr>
          <a:xfrm>
            <a:off x="658368" y="195072"/>
            <a:ext cx="9203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DOD MEDICAL TECHNOLOGY PRIORITIES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CF4A5-EBF4-E6CD-6966-E9F42D190ECB}"/>
              </a:ext>
            </a:extLst>
          </p:cNvPr>
          <p:cNvSpPr txBox="1"/>
          <p:nvPr/>
        </p:nvSpPr>
        <p:spPr>
          <a:xfrm>
            <a:off x="178904" y="1540812"/>
            <a:ext cx="120130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Next major war will be with peer or near-peer adversaries (look at the injuries and issues in Ukraine)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Multi-Domain Operations/Large-Scale Combat Operations (MDO/LSCO)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Will not have air superiority to evacuate injured Warfighters, will need prolonged field care (&gt;72 </a:t>
            </a:r>
            <a:r>
              <a:rPr lang="en-US" sz="2200" dirty="0" err="1"/>
              <a:t>hrs</a:t>
            </a:r>
            <a:r>
              <a:rPr lang="en-US" sz="2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How do we stabilize and transport the wounded?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Major research priorities: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Combat Casualty Care </a:t>
            </a:r>
            <a:r>
              <a:rPr lang="en-US" dirty="0"/>
              <a:t>(blood/fluids, stabilization, hemostasis, preserve tissue, eye injuries)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Operational Medicine </a:t>
            </a:r>
            <a:r>
              <a:rPr lang="en-US" dirty="0"/>
              <a:t>(injury prevention/reduction, resilience, physiological/psychological health)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Battlefield Wound Care </a:t>
            </a:r>
            <a:r>
              <a:rPr lang="en-US" dirty="0"/>
              <a:t>(infection, tissue preservation, scarring)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Regenerative Medicine </a:t>
            </a:r>
            <a:r>
              <a:rPr lang="en-US" dirty="0"/>
              <a:t>(volumetric muscle loss, vision, hearing, nerve)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Ruggedization and Miniaturization of Equipment </a:t>
            </a:r>
            <a:r>
              <a:rPr lang="en-US" dirty="0"/>
              <a:t>(make things ”harder,” smaller, and use less power)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Training</a:t>
            </a:r>
            <a:r>
              <a:rPr lang="en-US" dirty="0"/>
              <a:t> (innovative teaching methods, virtual)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Automation and simplification </a:t>
            </a:r>
            <a:r>
              <a:rPr lang="en-US" dirty="0"/>
              <a:t>of complex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How do we deal with pain and reduce the use of opioids?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What physical or mental support services are needed to get wounded Warfighters back to duty?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Traumatic Brain Injury (TBI)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Post-Traumatic Stress Disorder (PTSD) and Depression/Suicide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37436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3D056F-D18D-B8D6-550B-EAECDAE3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350D1-F27C-8E71-CD4F-0656BD2F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260" y="2041547"/>
            <a:ext cx="6256740" cy="3652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298F6-7A42-E886-B9D7-BC38C8DD943C}"/>
              </a:ext>
            </a:extLst>
          </p:cNvPr>
          <p:cNvSpPr txBox="1"/>
          <p:nvPr/>
        </p:nvSpPr>
        <p:spPr>
          <a:xfrm>
            <a:off x="2464678" y="6466633"/>
            <a:ext cx="726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COL Andrew P. Cap, MD, PHD, Director of Research, USAISR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43F1B-2CA6-A702-690B-86CFADC8F476}"/>
              </a:ext>
            </a:extLst>
          </p:cNvPr>
          <p:cNvSpPr txBox="1"/>
          <p:nvPr/>
        </p:nvSpPr>
        <p:spPr>
          <a:xfrm>
            <a:off x="658368" y="195072"/>
            <a:ext cx="9203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DOD MEDICAL TECHNOLOGY PRIORITIES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7818C-A4D8-4AEC-C314-AA5596621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1546"/>
            <a:ext cx="5470346" cy="328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9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BC12B0-4232-4B1C-1E67-8FD65D2F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BF508506-BF26-34AD-D143-9B9290F1D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1660122"/>
            <a:ext cx="10850880" cy="35377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554C76-1C29-355D-5D05-6562AD6F5CA5}"/>
              </a:ext>
            </a:extLst>
          </p:cNvPr>
          <p:cNvSpPr txBox="1"/>
          <p:nvPr/>
        </p:nvSpPr>
        <p:spPr>
          <a:xfrm>
            <a:off x="341376" y="6096000"/>
            <a:ext cx="588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Nov, 2022 presentation by COL Stuart Tyner, MIDRP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106D42-4ED8-4AAC-7AB3-76962DA91FC7}"/>
              </a:ext>
            </a:extLst>
          </p:cNvPr>
          <p:cNvSpPr txBox="1"/>
          <p:nvPr/>
        </p:nvSpPr>
        <p:spPr>
          <a:xfrm>
            <a:off x="341376" y="5376672"/>
            <a:ext cx="9836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Technologies can include biologics, small molecules, </a:t>
            </a:r>
            <a:r>
              <a:rPr lang="en-US" dirty="0" err="1"/>
              <a:t>immunoprophylaxis</a:t>
            </a:r>
            <a:r>
              <a:rPr lang="en-US" dirty="0"/>
              <a:t>, host-directed therapeutics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MIDRP isn’t interested in influenza or most bacterial biodefense agents (anthrax, plague)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63F42-05FB-6578-D382-DC6A25820499}"/>
              </a:ext>
            </a:extLst>
          </p:cNvPr>
          <p:cNvSpPr txBox="1"/>
          <p:nvPr/>
        </p:nvSpPr>
        <p:spPr>
          <a:xfrm>
            <a:off x="658368" y="195072"/>
            <a:ext cx="9203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DOD MEDICAL TECHNOLOGY PRIORITIES</a:t>
            </a:r>
          </a:p>
        </p:txBody>
      </p:sp>
    </p:spTree>
    <p:extLst>
      <p:ext uri="{BB962C8B-B14F-4D97-AF65-F5344CB8AC3E}">
        <p14:creationId xmlns:p14="http://schemas.microsoft.com/office/powerpoint/2010/main" val="101614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0EE0A-3A66-F4B6-C733-08EEE766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EB36F-64C9-8E56-86BC-AEECFE8C6288}"/>
              </a:ext>
            </a:extLst>
          </p:cNvPr>
          <p:cNvSpPr txBox="1"/>
          <p:nvPr/>
        </p:nvSpPr>
        <p:spPr>
          <a:xfrm>
            <a:off x="658368" y="195072"/>
            <a:ext cx="7290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LEARNING OBJECTIVES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FF505-163A-DFC1-616F-73A72BA9A2E6}"/>
              </a:ext>
            </a:extLst>
          </p:cNvPr>
          <p:cNvSpPr txBox="1"/>
          <p:nvPr/>
        </p:nvSpPr>
        <p:spPr>
          <a:xfrm>
            <a:off x="312420" y="1511822"/>
            <a:ext cx="115671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Participants will: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Understand best practices for engaging with life science/health Federal funders and how to best position themselves for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Understand funding initiatives related to life science R&amp;D and the priorities of Federal funding agencies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DOD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ARPA-H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3304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9C0EA9-8B25-13D1-C43B-A6E77FD0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529E8-606D-00FC-4E7E-C1A39DC1CDE2}"/>
              </a:ext>
            </a:extLst>
          </p:cNvPr>
          <p:cNvSpPr txBox="1"/>
          <p:nvPr/>
        </p:nvSpPr>
        <p:spPr>
          <a:xfrm>
            <a:off x="658368" y="167838"/>
            <a:ext cx="8694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DEPARTMENT OF DEFENSE (DOD)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451C5-B397-B3DD-CA4D-BB4EB58C5CFE}"/>
              </a:ext>
            </a:extLst>
          </p:cNvPr>
          <p:cNvSpPr txBox="1"/>
          <p:nvPr/>
        </p:nvSpPr>
        <p:spPr>
          <a:xfrm>
            <a:off x="282222" y="1828800"/>
            <a:ext cx="115372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Who am I talking to? Funder or research partner?  Potential research partners and collaborators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 Army Institute of Surgical Research (</a:t>
            </a:r>
            <a:r>
              <a:rPr lang="en-US" sz="2000" dirty="0">
                <a:hlinkClick r:id="rId2"/>
              </a:rPr>
              <a:t>USAISR</a:t>
            </a:r>
            <a:r>
              <a:rPr lang="en-US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Walter Reed Army Institute of Research (</a:t>
            </a:r>
            <a:r>
              <a:rPr lang="en-US" sz="2000" dirty="0">
                <a:hlinkClick r:id="rId3"/>
              </a:rPr>
              <a:t>WRAIR</a:t>
            </a:r>
            <a:r>
              <a:rPr lang="en-US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 Army Medical Research Institute of Infectious Diseases (</a:t>
            </a:r>
            <a:r>
              <a:rPr lang="en-US" sz="2000" dirty="0">
                <a:hlinkClick r:id="rId4"/>
              </a:rPr>
              <a:t>USAMRIID</a:t>
            </a:r>
            <a:r>
              <a:rPr lang="en-US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Uniformed Services University of the Health Sciences (</a:t>
            </a:r>
            <a:r>
              <a:rPr lang="en-US" sz="2000" dirty="0">
                <a:hlinkClick r:id="rId5"/>
              </a:rPr>
              <a:t>USUHS</a:t>
            </a:r>
            <a:r>
              <a:rPr lang="en-US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VA Hospitals (VA hospitals can be tricky as partners)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Third party research organizations like the </a:t>
            </a:r>
            <a:r>
              <a:rPr lang="en-US" sz="2000" dirty="0">
                <a:hlinkClick r:id="rId6"/>
              </a:rPr>
              <a:t>Geneva Foundation</a:t>
            </a:r>
            <a:r>
              <a:rPr lang="en-US" sz="2000" dirty="0"/>
              <a:t> that focus on military health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Navy medical labs and facilities (</a:t>
            </a:r>
            <a:r>
              <a:rPr lang="en-US" sz="2000" dirty="0">
                <a:hlinkClick r:id="rId7"/>
              </a:rPr>
              <a:t>NMRC</a:t>
            </a:r>
            <a:r>
              <a:rPr lang="en-US" sz="2000" dirty="0"/>
              <a:t>, </a:t>
            </a:r>
            <a:r>
              <a:rPr lang="en-US" sz="2000" dirty="0">
                <a:hlinkClick r:id="rId8"/>
              </a:rPr>
              <a:t>NHRC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 we need to establish a Cooperative Research and Development Agreement (</a:t>
            </a:r>
            <a:r>
              <a:rPr lang="en-US" sz="2000" dirty="0">
                <a:hlinkClick r:id="rId9"/>
              </a:rPr>
              <a:t>CRADA</a:t>
            </a:r>
            <a:r>
              <a:rPr lang="en-US" sz="2000" dirty="0"/>
              <a:t>) to formalize partnership?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Submit new ideas to USAMRDC via the </a:t>
            </a:r>
            <a:r>
              <a:rPr lang="en-US" sz="2000" dirty="0">
                <a:hlinkClick r:id="rId10"/>
              </a:rPr>
              <a:t>New Products and Ideas (NPI) portal</a:t>
            </a:r>
            <a:r>
              <a:rPr lang="en-US" sz="2000" dirty="0"/>
              <a:t> to request a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Attend the annual </a:t>
            </a:r>
            <a:r>
              <a:rPr lang="en-US" sz="2000" dirty="0">
                <a:hlinkClick r:id="rId11"/>
              </a:rPr>
              <a:t>Military Health Sciences Research Symposium (MHSRS) </a:t>
            </a:r>
            <a:r>
              <a:rPr lang="en-US" sz="2000" dirty="0"/>
              <a:t>to meet program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DOD invests because it wants to procure products: 1) is it safe? and 2) does it work?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2686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D02849-2AF7-052E-5E55-751BEF21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00DC9-1A4E-02F3-B53D-AE7352C1CC05}"/>
              </a:ext>
            </a:extLst>
          </p:cNvPr>
          <p:cNvSpPr txBox="1"/>
          <p:nvPr/>
        </p:nvSpPr>
        <p:spPr>
          <a:xfrm>
            <a:off x="658368" y="167838"/>
            <a:ext cx="8694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DEPARTMENT OF DEFENSE (DOD)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A4E30-B864-446B-0E85-0B9AA761EA82}"/>
              </a:ext>
            </a:extLst>
          </p:cNvPr>
          <p:cNvSpPr txBox="1"/>
          <p:nvPr/>
        </p:nvSpPr>
        <p:spPr>
          <a:xfrm>
            <a:off x="246922" y="1456836"/>
            <a:ext cx="103366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Non-exhaustive list of DOD offices that fund health-related research: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US Army Medical Research and Development Command (MRDC)</a:t>
            </a:r>
            <a:r>
              <a:rPr lang="en-US" dirty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Combat Casualty Care Research Program (CCCRP)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Military Operational Medicine Research Program (MOMRP)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Military Infectious Disease Research Program (MIDRP)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Blast Injury Coordinating Office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Medical Chemical Biological Defense Research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US Army Medical Materiel Development Activity (USAMMDA)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Defense Health Agency (DHA)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0"/>
              </a:rPr>
              <a:t>Congressionally Directed Medical Research Program (CDMRP)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Joint Warfighter Medical Research Program (</a:t>
            </a:r>
            <a:r>
              <a:rPr lang="en-US" dirty="0">
                <a:hlinkClick r:id="rId11"/>
              </a:rPr>
              <a:t>JWMRP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2"/>
              </a:rPr>
              <a:t>Defense Threat Reduction Agency (DTRA) Research and Development Directorate</a:t>
            </a:r>
            <a:r>
              <a:rPr lang="en-US" dirty="0"/>
              <a:t>   (</a:t>
            </a:r>
            <a:r>
              <a:rPr lang="en-US" dirty="0">
                <a:hlinkClick r:id="rId13"/>
              </a:rPr>
              <a:t>BAA link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 Force AFWERX </a:t>
            </a:r>
            <a:r>
              <a:rPr lang="en-US" dirty="0">
                <a:hlinkClick r:id="rId14"/>
              </a:rPr>
              <a:t>SBIR/STTR Portal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Office of Naval Research (ONR) </a:t>
            </a:r>
            <a:r>
              <a:rPr lang="en-US" dirty="0">
                <a:hlinkClick r:id="rId15"/>
              </a:rPr>
              <a:t>Division 341: Human and Engineered Systems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Defense Advanced Research Projects Agency (DARPA) </a:t>
            </a:r>
            <a:r>
              <a:rPr lang="en-US" dirty="0">
                <a:hlinkClick r:id="rId16"/>
              </a:rPr>
              <a:t>Biological Technologies Office (BTO)</a:t>
            </a:r>
            <a:r>
              <a:rPr lang="en-US" dirty="0"/>
              <a:t>  (</a:t>
            </a:r>
            <a:r>
              <a:rPr lang="en-US" dirty="0">
                <a:hlinkClick r:id="rId17"/>
              </a:rPr>
              <a:t>BAA link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Transactional Authorities: </a:t>
            </a:r>
            <a:r>
              <a:rPr lang="en-US" dirty="0">
                <a:hlinkClick r:id="rId18"/>
              </a:rPr>
              <a:t>Medical Technology Enterprise Consortium (MTEC)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labs (</a:t>
            </a:r>
            <a:r>
              <a:rPr lang="en-US" dirty="0">
                <a:hlinkClick r:id="rId19"/>
              </a:rPr>
              <a:t>AFRL</a:t>
            </a:r>
            <a:r>
              <a:rPr lang="en-US" dirty="0"/>
              <a:t>, </a:t>
            </a:r>
            <a:r>
              <a:rPr lang="en-US" dirty="0">
                <a:hlinkClick r:id="rId20"/>
              </a:rPr>
              <a:t>DEVCOM ARL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Defense Advanced Research Projects Agency (</a:t>
            </a:r>
            <a:r>
              <a:rPr lang="en-US" dirty="0">
                <a:hlinkClick r:id="rId21"/>
              </a:rPr>
              <a:t>DARPA Connect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26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CB4636-AD68-FB14-673B-22F4BBB6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28648-B317-F7CF-64BF-9CECCE4ED6CC}"/>
              </a:ext>
            </a:extLst>
          </p:cNvPr>
          <p:cNvSpPr txBox="1"/>
          <p:nvPr/>
        </p:nvSpPr>
        <p:spPr>
          <a:xfrm>
            <a:off x="658368" y="60960"/>
            <a:ext cx="8682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CONGRESSIONALLY DIRECTED MEDICAL RESEARCH PROGRAM (CDMRP)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D4E58-FB50-20BA-7814-18A5836C04B4}"/>
              </a:ext>
            </a:extLst>
          </p:cNvPr>
          <p:cNvSpPr txBox="1"/>
          <p:nvPr/>
        </p:nvSpPr>
        <p:spPr>
          <a:xfrm>
            <a:off x="99395" y="1659838"/>
            <a:ext cx="117646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CDMRP currently has multiple </a:t>
            </a:r>
            <a:r>
              <a:rPr lang="en-US" sz="2000" dirty="0">
                <a:hlinkClick r:id="rId2"/>
              </a:rPr>
              <a:t>open funding solicitations</a:t>
            </a:r>
            <a:r>
              <a:rPr lang="en-US" sz="2000" dirty="0"/>
              <a:t> (subscribe online for specific program notifications)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Congress adds money to the DOD budget each year and funding/topics can vary from year-to-year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program is open only once a year and timing varies based upon annual appropriations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Two-stage peer review process that includes technical experts and consumers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Must score well both technically and programmatically (portfolio balance):  There is no “pay line”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Programs “align with vision of transforming healthcare to Service Members, Veterans, and the American public”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Programs can fund a wide range of activities from discovery stage through clinical trials using different award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Some programs have two-stage submission process that has a short pre-proposal and invitation to full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CDMRP programs use the </a:t>
            </a:r>
            <a:r>
              <a:rPr lang="en-US" sz="2000" dirty="0">
                <a:hlinkClick r:id="rId3"/>
              </a:rPr>
              <a:t>eBRAP system </a:t>
            </a:r>
            <a:r>
              <a:rPr lang="en-US" sz="2000" dirty="0"/>
              <a:t>for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helps to have DOD collaborators or partners on the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1950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9D454-D3A1-35F4-3060-7B66509C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ADE7A-1344-C477-8C33-C6BF793982D9}"/>
              </a:ext>
            </a:extLst>
          </p:cNvPr>
          <p:cNvSpPr txBox="1"/>
          <p:nvPr/>
        </p:nvSpPr>
        <p:spPr>
          <a:xfrm>
            <a:off x="658368" y="60960"/>
            <a:ext cx="8682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CONGRESSIONALLY DIRECTED MEDICAL RESEARCH PROGRAM (CDMRP)</a:t>
            </a:r>
          </a:p>
        </p:txBody>
      </p:sp>
      <p:pic>
        <p:nvPicPr>
          <p:cNvPr id="5" name="Picture 4" descr="A screenshot of a medical research program">
            <a:extLst>
              <a:ext uri="{FF2B5EF4-FFF2-40B4-BE49-F238E27FC236}">
                <a16:creationId xmlns:a16="http://schemas.microsoft.com/office/drawing/2014/main" id="{68FEFC6C-FDFB-2840-F6E1-D9E83745B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380" y="1616984"/>
            <a:ext cx="83972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90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A6B7B9-AE96-746B-F3B4-38E6EC98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34B31F-9513-CE49-6FEA-2BC611EE3732}"/>
              </a:ext>
            </a:extLst>
          </p:cNvPr>
          <p:cNvSpPr txBox="1"/>
          <p:nvPr/>
        </p:nvSpPr>
        <p:spPr>
          <a:xfrm>
            <a:off x="658368" y="60960"/>
            <a:ext cx="8682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CONGRESSIONALLY DIRECTED MEDICAL RESEARCH PROGRAM (CDMRP)</a:t>
            </a:r>
          </a:p>
        </p:txBody>
      </p:sp>
      <p:pic>
        <p:nvPicPr>
          <p:cNvPr id="6" name="Picture 5" descr="A medical research program with many medical areas&#10;&#10;Description automatically generated with medium confidence">
            <a:extLst>
              <a:ext uri="{FF2B5EF4-FFF2-40B4-BE49-F238E27FC236}">
                <a16:creationId xmlns:a16="http://schemas.microsoft.com/office/drawing/2014/main" id="{60BABCBB-B644-51FD-428B-DF3A97BD8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671" y="1506461"/>
            <a:ext cx="6726770" cy="474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05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9D8B64-E211-2509-CF88-DFAEAB13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8208D-FA9E-3FD2-FBD4-FDEA3216FBD4}"/>
              </a:ext>
            </a:extLst>
          </p:cNvPr>
          <p:cNvSpPr txBox="1"/>
          <p:nvPr/>
        </p:nvSpPr>
        <p:spPr>
          <a:xfrm>
            <a:off x="658368" y="60960"/>
            <a:ext cx="8682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CONGRESSIONALLY DIRECTED MEDICAL RESEARCH PROGRAM (CDMRP)</a:t>
            </a:r>
          </a:p>
        </p:txBody>
      </p:sp>
      <p:pic>
        <p:nvPicPr>
          <p:cNvPr id="5" name="Picture 4" descr="A table of research papers&#10;&#10;Description automatically generated with medium confidence">
            <a:extLst>
              <a:ext uri="{FF2B5EF4-FFF2-40B4-BE49-F238E27FC236}">
                <a16:creationId xmlns:a16="http://schemas.microsoft.com/office/drawing/2014/main" id="{74A8E340-CF23-6F9B-7CDB-5B9873F7E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42" y="1604303"/>
            <a:ext cx="649224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08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B7FE77-07F7-27DB-A11C-FD544223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299C6-209B-8BE9-2335-3448B710FACF}"/>
              </a:ext>
            </a:extLst>
          </p:cNvPr>
          <p:cNvSpPr txBox="1"/>
          <p:nvPr/>
        </p:nvSpPr>
        <p:spPr>
          <a:xfrm>
            <a:off x="658368" y="60960"/>
            <a:ext cx="8682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CONGRESSIONALLY DIRECTED MEDICAL RESEARCH PROGRAM (CDMRP)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3C4299F-CA58-89C5-3C92-7DB83B709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28" y="1767255"/>
            <a:ext cx="8206740" cy="4457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75E867-4F49-1234-FCFA-94E5B43D330C}"/>
              </a:ext>
            </a:extLst>
          </p:cNvPr>
          <p:cNvSpPr txBox="1"/>
          <p:nvPr/>
        </p:nvSpPr>
        <p:spPr>
          <a:xfrm>
            <a:off x="6826689" y="5701735"/>
            <a:ext cx="394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https://cdmrp.health.mil/</a:t>
            </a:r>
          </a:p>
        </p:txBody>
      </p:sp>
    </p:spTree>
    <p:extLst>
      <p:ext uri="{BB962C8B-B14F-4D97-AF65-F5344CB8AC3E}">
        <p14:creationId xmlns:p14="http://schemas.microsoft.com/office/powerpoint/2010/main" val="226394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AB49D6-0103-43B4-FEDE-CA596823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5BC744-272E-8B0C-0031-82CECAAE5FDC}"/>
              </a:ext>
            </a:extLst>
          </p:cNvPr>
          <p:cNvSpPr txBox="1">
            <a:spLocks/>
          </p:cNvSpPr>
          <p:nvPr/>
        </p:nvSpPr>
        <p:spPr>
          <a:xfrm>
            <a:off x="-1089992" y="1642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CDMRP Funding Mechanisms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BE5509-4C35-15C4-C892-F4032987963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BASIC RESEARCH</a:t>
            </a:r>
          </a:p>
          <a:p>
            <a:pPr lvl="1"/>
            <a:r>
              <a:rPr lang="en-US"/>
              <a:t>Discovery Award (small, no preliminary data)</a:t>
            </a:r>
          </a:p>
          <a:p>
            <a:pPr lvl="1"/>
            <a:r>
              <a:rPr lang="en-US"/>
              <a:t>Investigator-Initiated Research Award (similar to NIH R01, validation)</a:t>
            </a:r>
          </a:p>
          <a:p>
            <a:r>
              <a:rPr lang="en-US"/>
              <a:t>TRANSLATIONAL RESEARCH</a:t>
            </a:r>
          </a:p>
          <a:p>
            <a:pPr lvl="1"/>
            <a:r>
              <a:rPr lang="en-US"/>
              <a:t>Impact Award (strong in vivo data required)</a:t>
            </a:r>
          </a:p>
          <a:p>
            <a:pPr lvl="1"/>
            <a:r>
              <a:rPr lang="en-US"/>
              <a:t>Technology/Therapeutic Development Award (IDE/IND enabling studies)</a:t>
            </a:r>
          </a:p>
          <a:p>
            <a:r>
              <a:rPr lang="en-US"/>
              <a:t>CLINICAL RESEARCH</a:t>
            </a:r>
          </a:p>
          <a:p>
            <a:pPr lvl="1"/>
            <a:r>
              <a:rPr lang="en-US"/>
              <a:t>Clinical Trial Award</a:t>
            </a:r>
          </a:p>
          <a:p>
            <a:pPr lvl="1"/>
            <a:r>
              <a:rPr lang="en-US"/>
              <a:t>Lifestyle Behavioral Health Intervention Research Award (patient focused)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50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DC249-D5F3-A113-B222-523D8EDE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66838-2951-A65D-990E-F33DD982A1A8}"/>
              </a:ext>
            </a:extLst>
          </p:cNvPr>
          <p:cNvSpPr txBox="1"/>
          <p:nvPr/>
        </p:nvSpPr>
        <p:spPr>
          <a:xfrm>
            <a:off x="658368" y="195072"/>
            <a:ext cx="9203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21BE4-A781-DA5C-73B5-A1EE796A5A45}"/>
              </a:ext>
            </a:extLst>
          </p:cNvPr>
          <p:cNvSpPr txBox="1"/>
          <p:nvPr/>
        </p:nvSpPr>
        <p:spPr>
          <a:xfrm>
            <a:off x="971550" y="2251710"/>
            <a:ext cx="10024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Travis Taylor:  </a:t>
            </a:r>
            <a:r>
              <a:rPr lang="en-US" sz="3200" dirty="0">
                <a:hlinkClick r:id="rId2"/>
              </a:rPr>
              <a:t>travis@strategicmi.com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263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82B6B4-7844-AD00-BEB7-1BF05207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41D0B3-1BF1-8A5C-E388-322B46F78678}"/>
              </a:ext>
            </a:extLst>
          </p:cNvPr>
          <p:cNvSpPr txBox="1">
            <a:spLocks/>
          </p:cNvSpPr>
          <p:nvPr/>
        </p:nvSpPr>
        <p:spPr>
          <a:xfrm>
            <a:off x="-304800" y="15428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PRESIDENT’S FY25 BUDGET REQUEST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B644C-0FA0-D1D7-6CFA-11E000CDC66F}"/>
              </a:ext>
            </a:extLst>
          </p:cNvPr>
          <p:cNvSpPr txBox="1"/>
          <p:nvPr/>
        </p:nvSpPr>
        <p:spPr>
          <a:xfrm>
            <a:off x="228600" y="1689652"/>
            <a:ext cx="105951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Department of Defense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$849B total with $143B for Research and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National Institutes of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$48.3B base 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$260M increase for diabetes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$1.48B new mandatory funding for Cancer Moonshot in FY25 and FY26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$2.7B in new mandatory biodefense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Advanced Research Project Agency for Health (ARPA-H)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$1.5B level is maintained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National Science Foundation (NSF)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$10.2B total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Technology, Innovation, and Partnerships (TIP) Directorate budget is $900M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$205M of TIP Directorate budget is for Regional Innovation Program</a:t>
            </a:r>
          </a:p>
        </p:txBody>
      </p:sp>
    </p:spTree>
    <p:extLst>
      <p:ext uri="{BB962C8B-B14F-4D97-AF65-F5344CB8AC3E}">
        <p14:creationId xmlns:p14="http://schemas.microsoft.com/office/powerpoint/2010/main" val="243224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299F60-1494-CEF7-CE1D-20CD4735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8E77E9-19BF-FD64-BAB9-6130FC12BC16}"/>
              </a:ext>
            </a:extLst>
          </p:cNvPr>
          <p:cNvSpPr txBox="1">
            <a:spLocks/>
          </p:cNvSpPr>
          <p:nvPr/>
        </p:nvSpPr>
        <p:spPr>
          <a:xfrm>
            <a:off x="-672548" y="1642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BUILD A FUNDING STRATEGY	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F45104-4F1E-A67D-6988-3A2960CA838A}"/>
              </a:ext>
            </a:extLst>
          </p:cNvPr>
          <p:cNvSpPr txBox="1">
            <a:spLocks/>
          </p:cNvSpPr>
          <p:nvPr/>
        </p:nvSpPr>
        <p:spPr>
          <a:xfrm>
            <a:off x="152315" y="1489788"/>
            <a:ext cx="1163398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 I get from Point A to Point B? Do I need strong preliminary data? </a:t>
            </a:r>
          </a:p>
          <a:p>
            <a:r>
              <a:rPr lang="en-US" dirty="0"/>
              <a:t>Inflation impacts life science and medical research disproportionately, so research funding dollars may decrease in the real world</a:t>
            </a:r>
          </a:p>
          <a:p>
            <a:r>
              <a:rPr lang="en-US" dirty="0"/>
              <a:t>What funds can be leveraged from various Federal government agencies? </a:t>
            </a:r>
          </a:p>
          <a:p>
            <a:r>
              <a:rPr lang="en-US" dirty="0"/>
              <a:t>If research is more advanced, does it benefit from preclinical services provided by the NIH?</a:t>
            </a:r>
          </a:p>
          <a:p>
            <a:r>
              <a:rPr lang="en-US" dirty="0"/>
              <a:t>Is the research meaningful to the Department of Defense? </a:t>
            </a:r>
          </a:p>
          <a:p>
            <a:pPr lvl="1"/>
            <a:r>
              <a:rPr lang="en-US" dirty="0"/>
              <a:t>You can’t “double dip,” but you can submit similar proposals with non-overlapping specific aims to multiple Federal funders.</a:t>
            </a:r>
          </a:p>
          <a:p>
            <a:r>
              <a:rPr lang="en-US" dirty="0"/>
              <a:t>Can I spin this out as a company? Funders MUST spend 3.2% of budget on SBIRs</a:t>
            </a:r>
          </a:p>
        </p:txBody>
      </p:sp>
    </p:spTree>
    <p:extLst>
      <p:ext uri="{BB962C8B-B14F-4D97-AF65-F5344CB8AC3E}">
        <p14:creationId xmlns:p14="http://schemas.microsoft.com/office/powerpoint/2010/main" val="196273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83B269-4745-9AC1-A68A-7D732443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FBF6DF-559C-97F4-E412-0706A531D710}"/>
              </a:ext>
            </a:extLst>
          </p:cNvPr>
          <p:cNvGrpSpPr/>
          <p:nvPr/>
        </p:nvGrpSpPr>
        <p:grpSpPr>
          <a:xfrm>
            <a:off x="1079310" y="1521527"/>
            <a:ext cx="10266353" cy="1188658"/>
            <a:chOff x="1124524" y="1220571"/>
            <a:chExt cx="10266353" cy="11886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F5B19F0-4AFA-935D-80EC-BA0C19D65B0D}"/>
                </a:ext>
              </a:extLst>
            </p:cNvPr>
            <p:cNvGrpSpPr/>
            <p:nvPr/>
          </p:nvGrpSpPr>
          <p:grpSpPr>
            <a:xfrm>
              <a:off x="1124524" y="1750541"/>
              <a:ext cx="10266353" cy="658688"/>
              <a:chOff x="502510" y="1552833"/>
              <a:chExt cx="10266353" cy="658688"/>
            </a:xfrm>
          </p:grpSpPr>
          <p:sp>
            <p:nvSpPr>
              <p:cNvPr id="4" name="Arrow: Chevron 4">
                <a:extLst>
                  <a:ext uri="{FF2B5EF4-FFF2-40B4-BE49-F238E27FC236}">
                    <a16:creationId xmlns:a16="http://schemas.microsoft.com/office/drawing/2014/main" id="{1AF04AC8-8337-8A06-CC43-BD42FE175F88}"/>
                  </a:ext>
                </a:extLst>
              </p:cNvPr>
              <p:cNvSpPr/>
              <p:nvPr/>
            </p:nvSpPr>
            <p:spPr>
              <a:xfrm>
                <a:off x="502510" y="1565190"/>
                <a:ext cx="1705232" cy="617838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Arrow: Chevron 5">
                <a:extLst>
                  <a:ext uri="{FF2B5EF4-FFF2-40B4-BE49-F238E27FC236}">
                    <a16:creationId xmlns:a16="http://schemas.microsoft.com/office/drawing/2014/main" id="{89F664B0-3A86-E9D2-CA41-137BE91D6CD0}"/>
                  </a:ext>
                </a:extLst>
              </p:cNvPr>
              <p:cNvSpPr/>
              <p:nvPr/>
            </p:nvSpPr>
            <p:spPr>
              <a:xfrm>
                <a:off x="1882346" y="1565190"/>
                <a:ext cx="1705232" cy="617838"/>
              </a:xfrm>
              <a:prstGeom prst="chevron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Arrow: Chevron 6">
                <a:extLst>
                  <a:ext uri="{FF2B5EF4-FFF2-40B4-BE49-F238E27FC236}">
                    <a16:creationId xmlns:a16="http://schemas.microsoft.com/office/drawing/2014/main" id="{05E129A9-41C7-9439-F8A7-5FE98F15BCED}"/>
                  </a:ext>
                </a:extLst>
              </p:cNvPr>
              <p:cNvSpPr/>
              <p:nvPr/>
            </p:nvSpPr>
            <p:spPr>
              <a:xfrm>
                <a:off x="3262182" y="1565190"/>
                <a:ext cx="1705232" cy="617838"/>
              </a:xfrm>
              <a:prstGeom prst="chevron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Arrow: Chevron 7">
                <a:extLst>
                  <a:ext uri="{FF2B5EF4-FFF2-40B4-BE49-F238E27FC236}">
                    <a16:creationId xmlns:a16="http://schemas.microsoft.com/office/drawing/2014/main" id="{8D71FEE5-471E-1D61-B36B-4502D69DE4E4}"/>
                  </a:ext>
                </a:extLst>
              </p:cNvPr>
              <p:cNvSpPr/>
              <p:nvPr/>
            </p:nvSpPr>
            <p:spPr>
              <a:xfrm>
                <a:off x="4650261" y="1565190"/>
                <a:ext cx="1705232" cy="617838"/>
              </a:xfrm>
              <a:prstGeom prst="chevron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Arrow: Chevron 8">
                <a:extLst>
                  <a:ext uri="{FF2B5EF4-FFF2-40B4-BE49-F238E27FC236}">
                    <a16:creationId xmlns:a16="http://schemas.microsoft.com/office/drawing/2014/main" id="{9894DD14-9C9E-BD64-31DC-2F4DB1AA2BBF}"/>
                  </a:ext>
                </a:extLst>
              </p:cNvPr>
              <p:cNvSpPr/>
              <p:nvPr/>
            </p:nvSpPr>
            <p:spPr>
              <a:xfrm>
                <a:off x="6025972" y="1565190"/>
                <a:ext cx="1705232" cy="617838"/>
              </a:xfrm>
              <a:prstGeom prst="chevron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Arrow: Chevron 9">
                <a:extLst>
                  <a:ext uri="{FF2B5EF4-FFF2-40B4-BE49-F238E27FC236}">
                    <a16:creationId xmlns:a16="http://schemas.microsoft.com/office/drawing/2014/main" id="{0D27DE8F-4FD9-209B-519A-C1D43E5D31A4}"/>
                  </a:ext>
                </a:extLst>
              </p:cNvPr>
              <p:cNvSpPr/>
              <p:nvPr/>
            </p:nvSpPr>
            <p:spPr>
              <a:xfrm>
                <a:off x="7414050" y="1565190"/>
                <a:ext cx="1862491" cy="617838"/>
              </a:xfrm>
              <a:prstGeom prst="chevron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Arrow: Chevron 10">
                <a:extLst>
                  <a:ext uri="{FF2B5EF4-FFF2-40B4-BE49-F238E27FC236}">
                    <a16:creationId xmlns:a16="http://schemas.microsoft.com/office/drawing/2014/main" id="{661BE9D8-D911-D9B9-758D-34DBF182C9F5}"/>
                  </a:ext>
                </a:extLst>
              </p:cNvPr>
              <p:cNvSpPr/>
              <p:nvPr/>
            </p:nvSpPr>
            <p:spPr>
              <a:xfrm>
                <a:off x="8906373" y="1573429"/>
                <a:ext cx="1862490" cy="617838"/>
              </a:xfrm>
              <a:prstGeom prst="chevr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32930D-5B37-E2E0-7E0D-A258DDA512F7}"/>
                  </a:ext>
                </a:extLst>
              </p:cNvPr>
              <p:cNvSpPr txBox="1"/>
              <p:nvPr/>
            </p:nvSpPr>
            <p:spPr>
              <a:xfrm>
                <a:off x="696093" y="1565190"/>
                <a:ext cx="1229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Basic</a:t>
                </a:r>
              </a:p>
              <a:p>
                <a:pPr algn="ctr"/>
                <a:r>
                  <a:rPr lang="en-US" dirty="0"/>
                  <a:t>Research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4D64B-070E-48DE-5EB7-0174BB6B4527}"/>
                  </a:ext>
                </a:extLst>
              </p:cNvPr>
              <p:cNvSpPr txBox="1"/>
              <p:nvPr/>
            </p:nvSpPr>
            <p:spPr>
              <a:xfrm>
                <a:off x="2126754" y="1703689"/>
                <a:ext cx="1377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Hit-to-Lead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442183-2CD5-3150-C739-9002CB3F7E85}"/>
                  </a:ext>
                </a:extLst>
              </p:cNvPr>
              <p:cNvSpPr txBox="1"/>
              <p:nvPr/>
            </p:nvSpPr>
            <p:spPr>
              <a:xfrm>
                <a:off x="3504427" y="1689443"/>
                <a:ext cx="14218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Pre-Clinical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A9EE38-69CD-D086-3D3A-4B623A150714}"/>
                  </a:ext>
                </a:extLst>
              </p:cNvPr>
              <p:cNvSpPr txBox="1"/>
              <p:nvPr/>
            </p:nvSpPr>
            <p:spPr>
              <a:xfrm>
                <a:off x="4969533" y="1552833"/>
                <a:ext cx="10419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Clinical 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Trials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A3EC3D-B0CC-6686-4A09-E1F43C7C85D2}"/>
                  </a:ext>
                </a:extLst>
              </p:cNvPr>
              <p:cNvSpPr txBox="1"/>
              <p:nvPr/>
            </p:nvSpPr>
            <p:spPr>
              <a:xfrm>
                <a:off x="6453322" y="1677086"/>
                <a:ext cx="1116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Approval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F91892-F59D-4219-A1C8-C8554DBB526A}"/>
                  </a:ext>
                </a:extLst>
              </p:cNvPr>
              <p:cNvSpPr txBox="1"/>
              <p:nvPr/>
            </p:nvSpPr>
            <p:spPr>
              <a:xfrm>
                <a:off x="7671389" y="1677086"/>
                <a:ext cx="1521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Manufacture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172ADF-AB61-B001-454B-201B93EAD327}"/>
                  </a:ext>
                </a:extLst>
              </p:cNvPr>
              <p:cNvSpPr txBox="1"/>
              <p:nvPr/>
            </p:nvSpPr>
            <p:spPr>
              <a:xfrm>
                <a:off x="9147990" y="1677086"/>
                <a:ext cx="1557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Procurement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9057C4-A580-2584-302B-84D539A5A81D}"/>
                </a:ext>
              </a:extLst>
            </p:cNvPr>
            <p:cNvSpPr txBox="1"/>
            <p:nvPr/>
          </p:nvSpPr>
          <p:spPr>
            <a:xfrm>
              <a:off x="5007217" y="1220571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IND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9CFD90-5313-B3C5-7EF6-620DE10FF4A2}"/>
                </a:ext>
              </a:extLst>
            </p:cNvPr>
            <p:cNvCxnSpPr/>
            <p:nvPr/>
          </p:nvCxnSpPr>
          <p:spPr>
            <a:xfrm>
              <a:off x="5272275" y="1539429"/>
              <a:ext cx="0" cy="221051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38B358-1302-DCEE-0392-040B4FC649E5}"/>
                </a:ext>
              </a:extLst>
            </p:cNvPr>
            <p:cNvCxnSpPr/>
            <p:nvPr/>
          </p:nvCxnSpPr>
          <p:spPr>
            <a:xfrm>
              <a:off x="6672712" y="1545963"/>
              <a:ext cx="0" cy="221051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D58D2D-A900-8913-01F9-3EA3577EFE0B}"/>
                </a:ext>
              </a:extLst>
            </p:cNvPr>
            <p:cNvSpPr txBox="1"/>
            <p:nvPr/>
          </p:nvSpPr>
          <p:spPr>
            <a:xfrm>
              <a:off x="6122109" y="1220571"/>
              <a:ext cx="1150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NDA/BLA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7513303-3F6B-33F1-38DE-B6368AB6200E}"/>
              </a:ext>
            </a:extLst>
          </p:cNvPr>
          <p:cNvSpPr txBox="1"/>
          <p:nvPr/>
        </p:nvSpPr>
        <p:spPr>
          <a:xfrm>
            <a:off x="241256" y="62290"/>
            <a:ext cx="10196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The Dreaded Development Pipeline</a:t>
            </a:r>
          </a:p>
        </p:txBody>
      </p:sp>
      <p:sp>
        <p:nvSpPr>
          <p:cNvPr id="23" name="Isosceles Triangle 23">
            <a:extLst>
              <a:ext uri="{FF2B5EF4-FFF2-40B4-BE49-F238E27FC236}">
                <a16:creationId xmlns:a16="http://schemas.microsoft.com/office/drawing/2014/main" id="{A6D574DD-97EE-75A3-CE6D-8358766EA141}"/>
              </a:ext>
            </a:extLst>
          </p:cNvPr>
          <p:cNvSpPr/>
          <p:nvPr/>
        </p:nvSpPr>
        <p:spPr>
          <a:xfrm>
            <a:off x="1034098" y="3139654"/>
            <a:ext cx="10356779" cy="902038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1A0FE4-D9A9-4BE9-0597-2C49B497742D}"/>
              </a:ext>
            </a:extLst>
          </p:cNvPr>
          <p:cNvSpPr txBox="1"/>
          <p:nvPr/>
        </p:nvSpPr>
        <p:spPr>
          <a:xfrm>
            <a:off x="1045147" y="3447535"/>
            <a:ext cx="3113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Non-Dilutive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Funding</a:t>
            </a:r>
          </a:p>
        </p:txBody>
      </p:sp>
      <p:sp>
        <p:nvSpPr>
          <p:cNvPr id="25" name="Isosceles Triangle 25">
            <a:extLst>
              <a:ext uri="{FF2B5EF4-FFF2-40B4-BE49-F238E27FC236}">
                <a16:creationId xmlns:a16="http://schemas.microsoft.com/office/drawing/2014/main" id="{1CA4AE46-DEE3-4BCB-D325-8E5FB7555588}"/>
              </a:ext>
            </a:extLst>
          </p:cNvPr>
          <p:cNvSpPr/>
          <p:nvPr/>
        </p:nvSpPr>
        <p:spPr>
          <a:xfrm>
            <a:off x="1034097" y="4409999"/>
            <a:ext cx="10148767" cy="90203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2832BF-C236-F78E-AC35-2AA26C2EB1DE}"/>
              </a:ext>
            </a:extLst>
          </p:cNvPr>
          <p:cNvSpPr txBox="1"/>
          <p:nvPr/>
        </p:nvSpPr>
        <p:spPr>
          <a:xfrm>
            <a:off x="8716996" y="4630185"/>
            <a:ext cx="2465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Funding Needed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86E1DC-70C9-251B-DF2C-CB71C176F2AB}"/>
              </a:ext>
            </a:extLst>
          </p:cNvPr>
          <p:cNvSpPr txBox="1"/>
          <p:nvPr/>
        </p:nvSpPr>
        <p:spPr>
          <a:xfrm>
            <a:off x="3720381" y="5688937"/>
            <a:ext cx="4751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Funding Conundrum</a:t>
            </a:r>
          </a:p>
        </p:txBody>
      </p:sp>
    </p:spTree>
    <p:extLst>
      <p:ext uri="{BB962C8B-B14F-4D97-AF65-F5344CB8AC3E}">
        <p14:creationId xmlns:p14="http://schemas.microsoft.com/office/powerpoint/2010/main" val="278853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83B269-4745-9AC1-A68A-7D732443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CB857C-B06C-6A22-73A3-7F4E8A64DB33}"/>
              </a:ext>
            </a:extLst>
          </p:cNvPr>
          <p:cNvSpPr txBox="1"/>
          <p:nvPr/>
        </p:nvSpPr>
        <p:spPr>
          <a:xfrm>
            <a:off x="181977" y="23322"/>
            <a:ext cx="10196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The Dreaded Development Pipeline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A3BC8F-54E9-9217-7EC4-9681F34B4FFC}"/>
              </a:ext>
            </a:extLst>
          </p:cNvPr>
          <p:cNvGrpSpPr/>
          <p:nvPr/>
        </p:nvGrpSpPr>
        <p:grpSpPr>
          <a:xfrm>
            <a:off x="796007" y="1626261"/>
            <a:ext cx="10266353" cy="1188658"/>
            <a:chOff x="796007" y="1159122"/>
            <a:chExt cx="10266353" cy="11886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48FD4C0-04CC-4897-6898-96A4FBCBC3C8}"/>
                </a:ext>
              </a:extLst>
            </p:cNvPr>
            <p:cNvGrpSpPr/>
            <p:nvPr/>
          </p:nvGrpSpPr>
          <p:grpSpPr>
            <a:xfrm>
              <a:off x="796007" y="1689092"/>
              <a:ext cx="10266353" cy="658688"/>
              <a:chOff x="502510" y="1552833"/>
              <a:chExt cx="10266353" cy="658688"/>
            </a:xfrm>
          </p:grpSpPr>
          <p:sp>
            <p:nvSpPr>
              <p:cNvPr id="5" name="Arrow: Chevron 3">
                <a:extLst>
                  <a:ext uri="{FF2B5EF4-FFF2-40B4-BE49-F238E27FC236}">
                    <a16:creationId xmlns:a16="http://schemas.microsoft.com/office/drawing/2014/main" id="{CF089A2F-DEF3-E7DA-4EE7-8995012138B9}"/>
                  </a:ext>
                </a:extLst>
              </p:cNvPr>
              <p:cNvSpPr/>
              <p:nvPr/>
            </p:nvSpPr>
            <p:spPr>
              <a:xfrm>
                <a:off x="502510" y="1565190"/>
                <a:ext cx="1705232" cy="617838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Arrow: Chevron 12">
                <a:extLst>
                  <a:ext uri="{FF2B5EF4-FFF2-40B4-BE49-F238E27FC236}">
                    <a16:creationId xmlns:a16="http://schemas.microsoft.com/office/drawing/2014/main" id="{83C0A70F-83A8-30CB-F843-C2B3AC78E880}"/>
                  </a:ext>
                </a:extLst>
              </p:cNvPr>
              <p:cNvSpPr/>
              <p:nvPr/>
            </p:nvSpPr>
            <p:spPr>
              <a:xfrm>
                <a:off x="1882346" y="1565190"/>
                <a:ext cx="1705232" cy="617838"/>
              </a:xfrm>
              <a:prstGeom prst="chevron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Arrow: Chevron 14">
                <a:extLst>
                  <a:ext uri="{FF2B5EF4-FFF2-40B4-BE49-F238E27FC236}">
                    <a16:creationId xmlns:a16="http://schemas.microsoft.com/office/drawing/2014/main" id="{8D0CC444-9887-2E62-9A75-1F5FCCF7E806}"/>
                  </a:ext>
                </a:extLst>
              </p:cNvPr>
              <p:cNvSpPr/>
              <p:nvPr/>
            </p:nvSpPr>
            <p:spPr>
              <a:xfrm>
                <a:off x="3262182" y="1565190"/>
                <a:ext cx="1705232" cy="617838"/>
              </a:xfrm>
              <a:prstGeom prst="chevron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Arrow: Chevron 15">
                <a:extLst>
                  <a:ext uri="{FF2B5EF4-FFF2-40B4-BE49-F238E27FC236}">
                    <a16:creationId xmlns:a16="http://schemas.microsoft.com/office/drawing/2014/main" id="{27D47E87-97B3-F065-BC9D-123BF3C91F11}"/>
                  </a:ext>
                </a:extLst>
              </p:cNvPr>
              <p:cNvSpPr/>
              <p:nvPr/>
            </p:nvSpPr>
            <p:spPr>
              <a:xfrm>
                <a:off x="4650261" y="1565190"/>
                <a:ext cx="1705232" cy="617838"/>
              </a:xfrm>
              <a:prstGeom prst="chevron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Arrow: Chevron 16">
                <a:extLst>
                  <a:ext uri="{FF2B5EF4-FFF2-40B4-BE49-F238E27FC236}">
                    <a16:creationId xmlns:a16="http://schemas.microsoft.com/office/drawing/2014/main" id="{623CB81C-F174-97FB-1445-F1CEA315A001}"/>
                  </a:ext>
                </a:extLst>
              </p:cNvPr>
              <p:cNvSpPr/>
              <p:nvPr/>
            </p:nvSpPr>
            <p:spPr>
              <a:xfrm>
                <a:off x="6025972" y="1565190"/>
                <a:ext cx="1705232" cy="617838"/>
              </a:xfrm>
              <a:prstGeom prst="chevron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Arrow: Chevron 17">
                <a:extLst>
                  <a:ext uri="{FF2B5EF4-FFF2-40B4-BE49-F238E27FC236}">
                    <a16:creationId xmlns:a16="http://schemas.microsoft.com/office/drawing/2014/main" id="{46FFC094-90BA-538E-DB0D-749B693ED290}"/>
                  </a:ext>
                </a:extLst>
              </p:cNvPr>
              <p:cNvSpPr/>
              <p:nvPr/>
            </p:nvSpPr>
            <p:spPr>
              <a:xfrm>
                <a:off x="7414050" y="1565190"/>
                <a:ext cx="1862491" cy="617838"/>
              </a:xfrm>
              <a:prstGeom prst="chevron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Arrow: Chevron 18">
                <a:extLst>
                  <a:ext uri="{FF2B5EF4-FFF2-40B4-BE49-F238E27FC236}">
                    <a16:creationId xmlns:a16="http://schemas.microsoft.com/office/drawing/2014/main" id="{A4C7DCEF-384D-2F86-F146-54ACE411C3AC}"/>
                  </a:ext>
                </a:extLst>
              </p:cNvPr>
              <p:cNvSpPr/>
              <p:nvPr/>
            </p:nvSpPr>
            <p:spPr>
              <a:xfrm>
                <a:off x="8906373" y="1573429"/>
                <a:ext cx="1862490" cy="617838"/>
              </a:xfrm>
              <a:prstGeom prst="chevr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1F903C-DB10-8F17-9168-8FB64843A80F}"/>
                  </a:ext>
                </a:extLst>
              </p:cNvPr>
              <p:cNvSpPr txBox="1"/>
              <p:nvPr/>
            </p:nvSpPr>
            <p:spPr>
              <a:xfrm>
                <a:off x="696093" y="1565190"/>
                <a:ext cx="1229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Basic</a:t>
                </a:r>
              </a:p>
              <a:p>
                <a:pPr algn="ctr"/>
                <a:r>
                  <a:rPr lang="en-US" dirty="0"/>
                  <a:t>Research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F1EF67-B5E2-D28B-84BD-F9CCE386D321}"/>
                  </a:ext>
                </a:extLst>
              </p:cNvPr>
              <p:cNvSpPr txBox="1"/>
              <p:nvPr/>
            </p:nvSpPr>
            <p:spPr>
              <a:xfrm>
                <a:off x="2126754" y="1703689"/>
                <a:ext cx="1377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Hit-to-Lead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809204-CDB0-C322-2E5D-3F4AA46C8C5C}"/>
                  </a:ext>
                </a:extLst>
              </p:cNvPr>
              <p:cNvSpPr txBox="1"/>
              <p:nvPr/>
            </p:nvSpPr>
            <p:spPr>
              <a:xfrm>
                <a:off x="3504427" y="1689443"/>
                <a:ext cx="14218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Pre-Clinical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082B4A-FC92-CA5B-ABAF-FD40337A2EA5}"/>
                  </a:ext>
                </a:extLst>
              </p:cNvPr>
              <p:cNvSpPr txBox="1"/>
              <p:nvPr/>
            </p:nvSpPr>
            <p:spPr>
              <a:xfrm>
                <a:off x="4969533" y="1552833"/>
                <a:ext cx="10419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Clinical 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Trials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C6C928-0E91-5057-5619-398F7425020C}"/>
                  </a:ext>
                </a:extLst>
              </p:cNvPr>
              <p:cNvSpPr txBox="1"/>
              <p:nvPr/>
            </p:nvSpPr>
            <p:spPr>
              <a:xfrm>
                <a:off x="6453322" y="1677086"/>
                <a:ext cx="1116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Approval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09C80E-E279-68F7-EF5F-739AF8E66C84}"/>
                  </a:ext>
                </a:extLst>
              </p:cNvPr>
              <p:cNvSpPr txBox="1"/>
              <p:nvPr/>
            </p:nvSpPr>
            <p:spPr>
              <a:xfrm>
                <a:off x="7671389" y="1677086"/>
                <a:ext cx="1521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Manufacture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5EAC03-065F-DD8B-B26F-244F8EFB7DA7}"/>
                  </a:ext>
                </a:extLst>
              </p:cNvPr>
              <p:cNvSpPr txBox="1"/>
              <p:nvPr/>
            </p:nvSpPr>
            <p:spPr>
              <a:xfrm>
                <a:off x="9147990" y="1677086"/>
                <a:ext cx="1557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Procurement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FC5DDD-8ABE-5A48-61A0-25A6999A44F5}"/>
                </a:ext>
              </a:extLst>
            </p:cNvPr>
            <p:cNvSpPr txBox="1"/>
            <p:nvPr/>
          </p:nvSpPr>
          <p:spPr>
            <a:xfrm>
              <a:off x="4697963" y="1159122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IND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85209D-5C93-EA67-9534-DC6AD5F8D87C}"/>
                </a:ext>
              </a:extLst>
            </p:cNvPr>
            <p:cNvCxnSpPr/>
            <p:nvPr/>
          </p:nvCxnSpPr>
          <p:spPr>
            <a:xfrm>
              <a:off x="4963021" y="1477980"/>
              <a:ext cx="0" cy="221051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1E4A858-1ECB-48E0-CFBE-06F3F8B59698}"/>
                </a:ext>
              </a:extLst>
            </p:cNvPr>
            <p:cNvCxnSpPr/>
            <p:nvPr/>
          </p:nvCxnSpPr>
          <p:spPr>
            <a:xfrm>
              <a:off x="6363458" y="1484514"/>
              <a:ext cx="0" cy="221051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884455-2EFA-5B00-DF82-3F30628F0E12}"/>
                </a:ext>
              </a:extLst>
            </p:cNvPr>
            <p:cNvSpPr txBox="1"/>
            <p:nvPr/>
          </p:nvSpPr>
          <p:spPr>
            <a:xfrm>
              <a:off x="5812855" y="1159122"/>
              <a:ext cx="1150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NDA/BLA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7AD1158-A4AD-5617-82CE-08BAF2CCD8A5}"/>
              </a:ext>
            </a:extLst>
          </p:cNvPr>
          <p:cNvSpPr txBox="1"/>
          <p:nvPr/>
        </p:nvSpPr>
        <p:spPr>
          <a:xfrm>
            <a:off x="396460" y="2493331"/>
            <a:ext cx="107750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/>
              <a:t>	 </a:t>
            </a:r>
          </a:p>
          <a:p>
            <a:pPr lvl="1"/>
            <a:r>
              <a:rPr lang="en-US" sz="2000" b="1" dirty="0"/>
              <a:t>NIH/NSF grants</a:t>
            </a:r>
          </a:p>
          <a:p>
            <a:pPr lvl="1"/>
            <a:r>
              <a:rPr lang="en-US" sz="2000" b="1" dirty="0"/>
              <a:t>         SBIRs (small dollars, early)</a:t>
            </a:r>
          </a:p>
          <a:p>
            <a:pPr lvl="1"/>
            <a:r>
              <a:rPr lang="en-US" sz="2000" b="1" dirty="0"/>
              <a:t>	                   NIH Preclinical Services</a:t>
            </a:r>
          </a:p>
          <a:p>
            <a:pPr lvl="1"/>
            <a:r>
              <a:rPr lang="en-US" sz="2000" b="1" dirty="0"/>
              <a:t>	      	      NIH Contract Awards</a:t>
            </a:r>
          </a:p>
          <a:p>
            <a:r>
              <a:rPr lang="en-US" sz="2000" b="1" dirty="0"/>
              <a:t>						BARDA (Phase 2 and beyond)</a:t>
            </a:r>
          </a:p>
          <a:p>
            <a:r>
              <a:rPr lang="en-US" sz="2000" b="1" dirty="0"/>
              <a:t>			CARB-X (HTL to Phase 1)</a:t>
            </a:r>
          </a:p>
          <a:p>
            <a:pPr lvl="1"/>
            <a:r>
              <a:rPr lang="en-US" sz="2000" b="1" dirty="0"/>
              <a:t>	</a:t>
            </a:r>
            <a:r>
              <a:rPr lang="en-US" sz="2000" b="1" dirty="0" err="1"/>
              <a:t>DRIVe</a:t>
            </a:r>
            <a:r>
              <a:rPr lang="en-US" sz="2000" b="1" dirty="0"/>
              <a:t> (earlier stage than BARDA)</a:t>
            </a:r>
          </a:p>
          <a:p>
            <a:pPr lvl="1"/>
            <a:r>
              <a:rPr lang="en-US" sz="2000" b="1" dirty="0"/>
              <a:t>             							ASPR IBMSC (manufacture)</a:t>
            </a:r>
          </a:p>
          <a:p>
            <a:r>
              <a:rPr lang="en-US" sz="2000" b="1" dirty="0"/>
              <a:t>                                        ARPA-H (broad funding mechanisms)</a:t>
            </a:r>
          </a:p>
          <a:p>
            <a:r>
              <a:rPr lang="en-US" sz="2000" b="1" dirty="0"/>
              <a:t>                                                                          DOD JWMRP</a:t>
            </a:r>
          </a:p>
          <a:p>
            <a:r>
              <a:rPr lang="en-US" sz="2000" b="1" dirty="0"/>
              <a:t>                                                                      DOD CDMRP (broad funding mechanisms)</a:t>
            </a:r>
          </a:p>
        </p:txBody>
      </p:sp>
    </p:spTree>
    <p:extLst>
      <p:ext uri="{BB962C8B-B14F-4D97-AF65-F5344CB8AC3E}">
        <p14:creationId xmlns:p14="http://schemas.microsoft.com/office/powerpoint/2010/main" val="362981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DB3F39-400A-A4A3-31A7-CE0D33DE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5E4CD-DF79-CEBA-E908-A8398EE1BAB2}"/>
              </a:ext>
            </a:extLst>
          </p:cNvPr>
          <p:cNvSpPr txBox="1"/>
          <p:nvPr/>
        </p:nvSpPr>
        <p:spPr>
          <a:xfrm>
            <a:off x="658368" y="195072"/>
            <a:ext cx="849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HHS SBIR AWARDS by STATE in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C41AE-6CC2-BE9E-A416-A12058F10939}"/>
              </a:ext>
            </a:extLst>
          </p:cNvPr>
          <p:cNvSpPr txBox="1"/>
          <p:nvPr/>
        </p:nvSpPr>
        <p:spPr>
          <a:xfrm>
            <a:off x="370390" y="5914663"/>
            <a:ext cx="729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*Data pulled from </a:t>
            </a:r>
            <a:r>
              <a:rPr lang="en-US" dirty="0" err="1"/>
              <a:t>SBIR.gov</a:t>
            </a:r>
            <a:r>
              <a:rPr lang="en-US" dirty="0"/>
              <a:t> for HHS SBIR awards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D4A18-4C52-8D3D-E934-42CE24150C4C}"/>
              </a:ext>
            </a:extLst>
          </p:cNvPr>
          <p:cNvSpPr txBox="1"/>
          <p:nvPr/>
        </p:nvSpPr>
        <p:spPr>
          <a:xfrm>
            <a:off x="544010" y="1526820"/>
            <a:ext cx="55519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California: 263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Massachusetts: 126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North Carolina: 75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New York: 63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Maryland: 53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Texas: 47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Pennsylvania: 41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Virginia: 40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Washington: 35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848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FA301F-C173-AA55-D708-9FF8D7F4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0936D-8B4A-C32F-9D3A-8F1B181AAC67}"/>
              </a:ext>
            </a:extLst>
          </p:cNvPr>
          <p:cNvSpPr txBox="1"/>
          <p:nvPr/>
        </p:nvSpPr>
        <p:spPr>
          <a:xfrm>
            <a:off x="658368" y="195072"/>
            <a:ext cx="828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BEST PRACTICES FOR ENGAGEMENT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48130-B033-A1B1-5862-C056F8120FEB}"/>
              </a:ext>
            </a:extLst>
          </p:cNvPr>
          <p:cNvSpPr txBox="1"/>
          <p:nvPr/>
        </p:nvSpPr>
        <p:spPr>
          <a:xfrm>
            <a:off x="278130" y="1469136"/>
            <a:ext cx="116357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COMMUNICATION IS KEY</a:t>
            </a:r>
            <a:r>
              <a:rPr lang="en-US" sz="3200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Talk to the program officer and develop a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Understand the priorities and requirements of the office and any open solicitations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Demonstrate how your research is relevant and aligns with mission/objectives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Send a slide deck attached to the meeting request if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Have a clear “ask” slide in your presentation. What do you want?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If you receive a rejection, discuss with the program officer what might be done better.  Review the Summary Statement (NIH).</a:t>
            </a:r>
          </a:p>
        </p:txBody>
      </p:sp>
    </p:spTree>
    <p:extLst>
      <p:ext uri="{BB962C8B-B14F-4D97-AF65-F5344CB8AC3E}">
        <p14:creationId xmlns:p14="http://schemas.microsoft.com/office/powerpoint/2010/main" val="142791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CBF4DB-3BA7-BC6D-D389-5A95738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P. </a:t>
            </a:r>
            <a:fld id="{16B7799E-2FE9-BF49-AC5A-2FF6184D1B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28EBA-D36F-182C-988B-8BC60E4DC102}"/>
              </a:ext>
            </a:extLst>
          </p:cNvPr>
          <p:cNvSpPr txBox="1"/>
          <p:nvPr/>
        </p:nvSpPr>
        <p:spPr>
          <a:xfrm>
            <a:off x="658368" y="195072"/>
            <a:ext cx="828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BEST PRACTICES FOR ENGAGEMENT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D65F9-1EC5-A9E5-775D-3096EB74DCC4}"/>
              </a:ext>
            </a:extLst>
          </p:cNvPr>
          <p:cNvSpPr txBox="1"/>
          <p:nvPr/>
        </p:nvSpPr>
        <p:spPr>
          <a:xfrm>
            <a:off x="297180" y="1965960"/>
            <a:ext cx="114528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 more advanced research, be able to describe your development pathway.  Where are you?  Where do you want to go? Hit to Lead? Bread board? Pre-IND? IND-enabling studies? Manufacturing?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Know your </a:t>
            </a:r>
            <a:r>
              <a:rPr lang="en-US" sz="2800" b="1" u="sng" dirty="0">
                <a:hlinkClick r:id="rId2"/>
              </a:rPr>
              <a:t>Technology Readiness Level (TRL)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Have a real solution to discuss. Avoid “tell me what to do” discussions.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Have a reasonable timeline for development activities clearly shown on a Gantt chart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 able to cogently describe your regulatory pathway and any FDA discussions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7275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45233</TotalTime>
  <Words>2328</Words>
  <Application>Microsoft Macintosh PowerPoint</Application>
  <PresentationFormat>Widescreen</PresentationFormat>
  <Paragraphs>291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ArialMT</vt:lpstr>
      <vt:lpstr>Calibri</vt:lpstr>
      <vt:lpstr>Franklin Gothic Book</vt:lpstr>
      <vt:lpstr>Franklin Gothic Medium</vt:lpstr>
      <vt:lpstr>Gotham-Book</vt:lpstr>
      <vt:lpstr>TrebuchetMS</vt:lpstr>
      <vt:lpstr>Office Theme</vt:lpstr>
      <vt:lpstr>Navigating Federal Life Science 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kim</dc:creator>
  <cp:lastModifiedBy>Lee Anne</cp:lastModifiedBy>
  <cp:revision>207</cp:revision>
  <dcterms:created xsi:type="dcterms:W3CDTF">2023-04-03T19:56:17Z</dcterms:created>
  <dcterms:modified xsi:type="dcterms:W3CDTF">2024-11-13T18:30:29Z</dcterms:modified>
</cp:coreProperties>
</file>