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356" r:id="rId2"/>
    <p:sldId id="258" r:id="rId3"/>
    <p:sldId id="259" r:id="rId4"/>
    <p:sldId id="347" r:id="rId5"/>
    <p:sldId id="383" r:id="rId6"/>
    <p:sldId id="264" r:id="rId7"/>
    <p:sldId id="274" r:id="rId8"/>
    <p:sldId id="341" r:id="rId9"/>
    <p:sldId id="373" r:id="rId10"/>
    <p:sldId id="283" r:id="rId11"/>
    <p:sldId id="342" r:id="rId12"/>
    <p:sldId id="374" r:id="rId13"/>
    <p:sldId id="343" r:id="rId14"/>
    <p:sldId id="265" r:id="rId15"/>
    <p:sldId id="350" r:id="rId16"/>
    <p:sldId id="279" r:id="rId17"/>
    <p:sldId id="271" r:id="rId18"/>
    <p:sldId id="351" r:id="rId19"/>
    <p:sldId id="273" r:id="rId20"/>
    <p:sldId id="287" r:id="rId21"/>
    <p:sldId id="292" r:id="rId22"/>
    <p:sldId id="328" r:id="rId23"/>
    <p:sldId id="284" r:id="rId24"/>
    <p:sldId id="358" r:id="rId25"/>
    <p:sldId id="384" r:id="rId26"/>
    <p:sldId id="385" r:id="rId27"/>
    <p:sldId id="387" r:id="rId28"/>
    <p:sldId id="360" r:id="rId29"/>
    <p:sldId id="311" r:id="rId30"/>
    <p:sldId id="364" r:id="rId31"/>
    <p:sldId id="363" r:id="rId32"/>
    <p:sldId id="361" r:id="rId33"/>
    <p:sldId id="272" r:id="rId34"/>
    <p:sldId id="366" r:id="rId35"/>
    <p:sldId id="369" r:id="rId36"/>
    <p:sldId id="262" r:id="rId37"/>
    <p:sldId id="286" r:id="rId38"/>
    <p:sldId id="300" r:id="rId39"/>
    <p:sldId id="304" r:id="rId40"/>
    <p:sldId id="303" r:id="rId41"/>
    <p:sldId id="388" r:id="rId42"/>
    <p:sldId id="389" r:id="rId43"/>
    <p:sldId id="346" r:id="rId44"/>
    <p:sldId id="32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52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2"/>
    <p:restoredTop sz="86384"/>
  </p:normalViewPr>
  <p:slideViewPr>
    <p:cSldViewPr snapToGrid="0" snapToObjects="1">
      <p:cViewPr varScale="1">
        <p:scale>
          <a:sx n="129" d="100"/>
          <a:sy n="129" d="100"/>
        </p:scale>
        <p:origin x="232" y="296"/>
      </p:cViewPr>
      <p:guideLst/>
    </p:cSldViewPr>
  </p:slideViewPr>
  <p:outlineViewPr>
    <p:cViewPr>
      <p:scale>
        <a:sx n="33" d="100"/>
        <a:sy n="33" d="100"/>
      </p:scale>
      <p:origin x="0" y="-806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E41F1-B177-A849-9946-315F714D9A24}" type="datetimeFigureOut">
              <a:rPr lang="en-US" smtClean="0"/>
              <a:t>5/10/19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AED7D-BD51-1C42-A295-5AB121EDFBE5}" type="slidenum">
              <a:rPr lang="en-US" smtClean="0"/>
              <a:t>‹#›</a:t>
            </a:fld>
            <a:endParaRPr lang="en-US"/>
          </a:p>
        </p:txBody>
      </p:sp>
    </p:spTree>
    <p:extLst>
      <p:ext uri="{BB962C8B-B14F-4D97-AF65-F5344CB8AC3E}">
        <p14:creationId xmlns:p14="http://schemas.microsoft.com/office/powerpoint/2010/main" val="4808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thsc.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thsc.infoready4.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undinginstitutional.com/logi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thsc.edu/research/development/proposal-manuscript-development/grant-consulting.ph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thsc.edu/research/development/proposal-manuscript-development/grant-consulting.ph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uthsc.edu/research/scientific-writing/index.ph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thsc.infoready4.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thsc.edu/research/development/infoready-review.ph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uthsc.edu/research/development/extramural-funding/fundops-listserv.php"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uthsc.edu/research/development/researchers-listserv.ph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thsc.pure.elsevie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thsc.edu/research/development/intramural-funding/index.ph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thsc.edu/research/development/intramural-funding/index.ph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uthsc.edu/research/development/intramural-funding/index.ph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thsc.edu/research/development/extramural-funding/limited-submissions.ph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Hot link </a:t>
            </a:r>
            <a:r>
              <a:rPr lang="en-US" sz="1200" dirty="0">
                <a:solidFill>
                  <a:schemeClr val="bg2"/>
                </a:solidFill>
                <a:hlinkClick r:id="rId3">
                  <a:extLst>
                    <a:ext uri="{A12FA001-AC4F-418D-AE19-62706E023703}">
                      <ahyp:hlinkClr xmlns:ahyp="http://schemas.microsoft.com/office/drawing/2018/hyperlinkcolor" val="tx"/>
                    </a:ext>
                  </a:extLst>
                </a:hlinkClick>
              </a:rPr>
              <a:t>http://www.uthsc.edu/</a:t>
            </a:r>
            <a:endParaRPr lang="en-US" sz="1200" dirty="0">
              <a:solidFill>
                <a:schemeClr val="bg2"/>
              </a:solidFill>
            </a:endParaRPr>
          </a:p>
          <a:p>
            <a:r>
              <a:rPr lang="en-US" dirty="0"/>
              <a:t> </a:t>
            </a:r>
          </a:p>
        </p:txBody>
      </p:sp>
      <p:sp>
        <p:nvSpPr>
          <p:cNvPr id="4" name="Slide Number Placeholder 3"/>
          <p:cNvSpPr>
            <a:spLocks noGrp="1"/>
          </p:cNvSpPr>
          <p:nvPr>
            <p:ph type="sldNum" sz="quarter" idx="5"/>
          </p:nvPr>
        </p:nvSpPr>
        <p:spPr/>
        <p:txBody>
          <a:bodyPr/>
          <a:lstStyle/>
          <a:p>
            <a:fld id="{67AAED7D-BD51-1C42-A295-5AB121EDFBE5}" type="slidenum">
              <a:rPr lang="en-US" smtClean="0"/>
              <a:t>5</a:t>
            </a:fld>
            <a:endParaRPr lang="en-US"/>
          </a:p>
        </p:txBody>
      </p:sp>
    </p:spTree>
    <p:extLst>
      <p:ext uri="{BB962C8B-B14F-4D97-AF65-F5344CB8AC3E}">
        <p14:creationId xmlns:p14="http://schemas.microsoft.com/office/powerpoint/2010/main" val="204568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dirty="0">
                <a:solidFill>
                  <a:srgbClr val="00B050"/>
                </a:solidFill>
                <a:hlinkClick r:id="rId3">
                  <a:extLst>
                    <a:ext uri="{A12FA001-AC4F-418D-AE19-62706E023703}">
                      <ahyp:hlinkClr xmlns:ahyp="http://schemas.microsoft.com/office/drawing/2018/hyperlinkcolor" val="tx"/>
                    </a:ext>
                  </a:extLst>
                </a:hlinkClick>
              </a:rPr>
              <a:t>https://uthsc.infoready4.com</a:t>
            </a:r>
            <a:endParaRPr lang="en-US"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28</a:t>
            </a:fld>
            <a:endParaRPr lang="en-US"/>
          </a:p>
        </p:txBody>
      </p:sp>
    </p:spTree>
    <p:extLst>
      <p:ext uri="{BB962C8B-B14F-4D97-AF65-F5344CB8AC3E}">
        <p14:creationId xmlns:p14="http://schemas.microsoft.com/office/powerpoint/2010/main" val="289423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dirty="0">
                <a:solidFill>
                  <a:schemeClr val="bg2"/>
                </a:solidFill>
                <a:hlinkClick r:id="rId3">
                  <a:extLst>
                    <a:ext uri="{A12FA001-AC4F-418D-AE19-62706E023703}">
                      <ahyp:hlinkClr xmlns:ahyp="http://schemas.microsoft.com/office/drawing/2018/hyperlinkcolor" val="tx"/>
                    </a:ext>
                  </a:extLst>
                </a:hlinkClick>
              </a:rPr>
              <a:t>https://www.fundinginstitutional.com/login</a:t>
            </a:r>
            <a:r>
              <a:rPr lang="en-US" dirty="0">
                <a:solidFill>
                  <a:schemeClr val="bg2"/>
                </a:solidFill>
              </a:rPr>
              <a:t> </a:t>
            </a: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30</a:t>
            </a:fld>
            <a:endParaRPr lang="en-US"/>
          </a:p>
        </p:txBody>
      </p:sp>
    </p:spTree>
    <p:extLst>
      <p:ext uri="{BB962C8B-B14F-4D97-AF65-F5344CB8AC3E}">
        <p14:creationId xmlns:p14="http://schemas.microsoft.com/office/powerpoint/2010/main" val="72203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rgbClr val="00B050"/>
                </a:solidFill>
                <a:hlinkClick r:id="rId3">
                  <a:extLst>
                    <a:ext uri="{A12FA001-AC4F-418D-AE19-62706E023703}">
                      <ahyp:hlinkClr xmlns:ahyp="http://schemas.microsoft.com/office/drawing/2018/hyperlinkcolor" val="tx"/>
                    </a:ext>
                  </a:extLst>
                </a:hlinkClick>
              </a:rPr>
              <a:t>http://www.uthsc.edu/research/development/proposal-manuscript-development/grant-consulting.php</a:t>
            </a:r>
            <a:endParaRPr lang="en-US"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33</a:t>
            </a:fld>
            <a:endParaRPr lang="en-US"/>
          </a:p>
        </p:txBody>
      </p:sp>
    </p:spTree>
    <p:extLst>
      <p:ext uri="{BB962C8B-B14F-4D97-AF65-F5344CB8AC3E}">
        <p14:creationId xmlns:p14="http://schemas.microsoft.com/office/powerpoint/2010/main" val="199257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hot link </a:t>
            </a:r>
            <a:r>
              <a:rPr lang="en-US" dirty="0">
                <a:solidFill>
                  <a:srgbClr val="00B050"/>
                </a:solidFill>
                <a:hlinkClick r:id="rId3">
                  <a:extLst>
                    <a:ext uri="{A12FA001-AC4F-418D-AE19-62706E023703}">
                      <ahyp:hlinkClr xmlns:ahyp="http://schemas.microsoft.com/office/drawing/2018/hyperlinkcolor" val="tx"/>
                    </a:ext>
                  </a:extLst>
                </a:hlinkClick>
              </a:rPr>
              <a:t>http://www.uthsc.edu/research/development/proposal-manuscript-development/grant-consulting.php</a:t>
            </a:r>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35</a:t>
            </a:fld>
            <a:endParaRPr lang="en-US"/>
          </a:p>
        </p:txBody>
      </p:sp>
    </p:spTree>
    <p:extLst>
      <p:ext uri="{BB962C8B-B14F-4D97-AF65-F5344CB8AC3E}">
        <p14:creationId xmlns:p14="http://schemas.microsoft.com/office/powerpoint/2010/main" val="400757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rgbClr val="00B050"/>
                </a:solidFill>
                <a:hlinkClick r:id="rId3">
                  <a:extLst>
                    <a:ext uri="{A12FA001-AC4F-418D-AE19-62706E023703}">
                      <ahyp:hlinkClr xmlns:ahyp="http://schemas.microsoft.com/office/drawing/2018/hyperlinkcolor" val="tx"/>
                    </a:ext>
                  </a:extLst>
                </a:hlinkClick>
              </a:rPr>
              <a:t>http://www.uthsc.edu/research/scientific-writing/index.php</a:t>
            </a:r>
            <a:endParaRPr lang="en-US"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36</a:t>
            </a:fld>
            <a:endParaRPr lang="en-US"/>
          </a:p>
        </p:txBody>
      </p:sp>
    </p:spTree>
    <p:extLst>
      <p:ext uri="{BB962C8B-B14F-4D97-AF65-F5344CB8AC3E}">
        <p14:creationId xmlns:p14="http://schemas.microsoft.com/office/powerpoint/2010/main" val="428316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rgbClr val="00B050"/>
                </a:solidFill>
                <a:hlinkClick r:id="rId3">
                  <a:extLst>
                    <a:ext uri="{A12FA001-AC4F-418D-AE19-62706E023703}">
                      <ahyp:hlinkClr xmlns:ahyp="http://schemas.microsoft.com/office/drawing/2018/hyperlinkcolor" val="tx"/>
                    </a:ext>
                  </a:extLst>
                </a:hlinkClick>
              </a:rPr>
              <a:t>https://uthsc.infoready4.com</a:t>
            </a:r>
            <a:endParaRPr lang="en-US"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37</a:t>
            </a:fld>
            <a:endParaRPr lang="en-US"/>
          </a:p>
        </p:txBody>
      </p:sp>
    </p:spTree>
    <p:extLst>
      <p:ext uri="{BB962C8B-B14F-4D97-AF65-F5344CB8AC3E}">
        <p14:creationId xmlns:p14="http://schemas.microsoft.com/office/powerpoint/2010/main" val="1835241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800" dirty="0">
                <a:solidFill>
                  <a:schemeClr val="bg2"/>
                </a:solidFill>
              </a:rPr>
              <a:t> </a:t>
            </a:r>
            <a:r>
              <a:rPr lang="en-US" sz="1200" dirty="0">
                <a:solidFill>
                  <a:srgbClr val="00B050"/>
                </a:solidFill>
                <a:hlinkClick r:id="rId3">
                  <a:extLst>
                    <a:ext uri="{A12FA001-AC4F-418D-AE19-62706E023703}">
                      <ahyp:hlinkClr xmlns:ahyp="http://schemas.microsoft.com/office/drawing/2018/hyperlinkcolor" val="tx"/>
                    </a:ext>
                  </a:extLst>
                </a:hlinkClick>
              </a:rPr>
              <a:t>http://www.uthsc.edu/research/development/infoready-review.php</a:t>
            </a:r>
            <a:r>
              <a:rPr lang="en-US" sz="1200" dirty="0">
                <a:solidFill>
                  <a:srgbClr val="00B050"/>
                </a:solidFill>
              </a:rPr>
              <a:t> </a:t>
            </a: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38</a:t>
            </a:fld>
            <a:endParaRPr lang="en-US"/>
          </a:p>
        </p:txBody>
      </p:sp>
    </p:spTree>
    <p:extLst>
      <p:ext uri="{BB962C8B-B14F-4D97-AF65-F5344CB8AC3E}">
        <p14:creationId xmlns:p14="http://schemas.microsoft.com/office/powerpoint/2010/main" val="316818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b="1" dirty="0">
                <a:solidFill>
                  <a:schemeClr val="bg2"/>
                </a:solidFill>
                <a:hlinkClick r:id="rId3">
                  <a:extLst>
                    <a:ext uri="{A12FA001-AC4F-418D-AE19-62706E023703}">
                      <ahyp:hlinkClr xmlns:ahyp="http://schemas.microsoft.com/office/drawing/2018/hyperlinkcolor" val="tx"/>
                    </a:ext>
                  </a:extLst>
                </a:hlinkClick>
              </a:rPr>
              <a:t>http://uthsc.edu/research/development/extramural-funding/fundops-listserv.php</a:t>
            </a:r>
            <a:endParaRPr lang="en-US" sz="1200" b="1" dirty="0">
              <a:solidFill>
                <a:schemeClr val="bg2"/>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39</a:t>
            </a:fld>
            <a:endParaRPr lang="en-US"/>
          </a:p>
        </p:txBody>
      </p:sp>
    </p:spTree>
    <p:extLst>
      <p:ext uri="{BB962C8B-B14F-4D97-AF65-F5344CB8AC3E}">
        <p14:creationId xmlns:p14="http://schemas.microsoft.com/office/powerpoint/2010/main" val="393651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chemeClr val="bg2"/>
                </a:solidFill>
                <a:hlinkClick r:id="rId3">
                  <a:extLst>
                    <a:ext uri="{A12FA001-AC4F-418D-AE19-62706E023703}">
                      <ahyp:hlinkClr xmlns:ahyp="http://schemas.microsoft.com/office/drawing/2018/hyperlinkcolor" val="tx"/>
                    </a:ext>
                  </a:extLst>
                </a:hlinkClick>
              </a:rPr>
              <a:t>http://uthsc.edu/research/development/researchers-listserv.php</a:t>
            </a:r>
            <a:endParaRPr lang="en-US" sz="1200" dirty="0">
              <a:solidFill>
                <a:schemeClr val="bg2"/>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40</a:t>
            </a:fld>
            <a:endParaRPr lang="en-US"/>
          </a:p>
        </p:txBody>
      </p:sp>
    </p:spTree>
    <p:extLst>
      <p:ext uri="{BB962C8B-B14F-4D97-AF65-F5344CB8AC3E}">
        <p14:creationId xmlns:p14="http://schemas.microsoft.com/office/powerpoint/2010/main" val="1445891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dirty="0">
                <a:solidFill>
                  <a:schemeClr val="bg2"/>
                </a:solidFill>
                <a:hlinkClick r:id="rId3">
                  <a:extLst>
                    <a:ext uri="{A12FA001-AC4F-418D-AE19-62706E023703}">
                      <ahyp:hlinkClr xmlns:ahyp="http://schemas.microsoft.com/office/drawing/2018/hyperlinkcolor" val="tx"/>
                    </a:ext>
                  </a:extLst>
                </a:hlinkClick>
              </a:rPr>
              <a:t>https://uthsc.pure.elsevier.com/</a:t>
            </a:r>
            <a:endParaRPr lang="en-US" dirty="0">
              <a:solidFill>
                <a:schemeClr val="bg2"/>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41</a:t>
            </a:fld>
            <a:endParaRPr lang="en-US"/>
          </a:p>
        </p:txBody>
      </p:sp>
    </p:spTree>
    <p:extLst>
      <p:ext uri="{BB962C8B-B14F-4D97-AF65-F5344CB8AC3E}">
        <p14:creationId xmlns:p14="http://schemas.microsoft.com/office/powerpoint/2010/main" val="358454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chemeClr val="bg2"/>
                </a:solidFill>
                <a:hlinkClick r:id="rId3">
                  <a:extLst>
                    <a:ext uri="{A12FA001-AC4F-418D-AE19-62706E023703}">
                      <ahyp:hlinkClr xmlns:ahyp="http://schemas.microsoft.com/office/drawing/2018/hyperlinkcolor" val="tx"/>
                    </a:ext>
                  </a:extLst>
                </a:hlinkClick>
              </a:rPr>
              <a:t>http://www.uthsc.edu/research/development/intramural-funding/index.php</a:t>
            </a:r>
            <a:r>
              <a:rPr lang="en-US" sz="1200" dirty="0">
                <a:solidFill>
                  <a:schemeClr val="bg2"/>
                </a:solidFill>
              </a:rPr>
              <a:t> </a:t>
            </a: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7</a:t>
            </a:fld>
            <a:endParaRPr lang="en-US"/>
          </a:p>
        </p:txBody>
      </p:sp>
    </p:spTree>
    <p:extLst>
      <p:ext uri="{BB962C8B-B14F-4D97-AF65-F5344CB8AC3E}">
        <p14:creationId xmlns:p14="http://schemas.microsoft.com/office/powerpoint/2010/main" val="148629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hot link </a:t>
            </a:r>
            <a:r>
              <a:rPr lang="en-US" sz="1200" dirty="0">
                <a:solidFill>
                  <a:srgbClr val="00B050"/>
                </a:solidFill>
                <a:hlinkClick r:id="rId3">
                  <a:extLst>
                    <a:ext uri="{A12FA001-AC4F-418D-AE19-62706E023703}">
                      <ahyp:hlinkClr xmlns:ahyp="http://schemas.microsoft.com/office/drawing/2018/hyperlinkcolor" val="tx"/>
                    </a:ext>
                  </a:extLst>
                </a:hlinkClick>
              </a:rPr>
              <a:t>http://www.uthsc.edu/research/development/intramural-funding/index.php</a:t>
            </a:r>
            <a:endParaRPr lang="en-US"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10</a:t>
            </a:fld>
            <a:endParaRPr lang="en-US"/>
          </a:p>
        </p:txBody>
      </p:sp>
    </p:spTree>
    <p:extLst>
      <p:ext uri="{BB962C8B-B14F-4D97-AF65-F5344CB8AC3E}">
        <p14:creationId xmlns:p14="http://schemas.microsoft.com/office/powerpoint/2010/main" val="198764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 hot link </a:t>
            </a:r>
            <a:r>
              <a:rPr lang="en-US" altLang="en-US" sz="1200" b="1" dirty="0">
                <a:solidFill>
                  <a:srgbClr val="00B05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http://www.uthsc.edu/research/development/intramural-funding/index.php</a:t>
            </a:r>
            <a:endParaRPr lang="en-US" altLang="en-US" sz="1200" b="1" dirty="0">
              <a:solidFill>
                <a:srgbClr val="00B050"/>
              </a:solidFill>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E14EC5-088F-4E49-86F3-5A11FEB9E92E}" type="slidenum">
              <a:rPr lang="en-US" smtClean="0"/>
              <a:t>14</a:t>
            </a:fld>
            <a:endParaRPr lang="en-US"/>
          </a:p>
        </p:txBody>
      </p:sp>
    </p:spTree>
    <p:extLst>
      <p:ext uri="{BB962C8B-B14F-4D97-AF65-F5344CB8AC3E}">
        <p14:creationId xmlns:p14="http://schemas.microsoft.com/office/powerpoint/2010/main" val="152670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15</a:t>
            </a:fld>
            <a:endParaRPr lang="en-US"/>
          </a:p>
        </p:txBody>
      </p:sp>
    </p:spTree>
    <p:extLst>
      <p:ext uri="{BB962C8B-B14F-4D97-AF65-F5344CB8AC3E}">
        <p14:creationId xmlns:p14="http://schemas.microsoft.com/office/powerpoint/2010/main" val="365305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14EC5-088F-4E49-86F3-5A11FEB9E92E}" type="slidenum">
              <a:rPr lang="en-US" smtClean="0"/>
              <a:t>16</a:t>
            </a:fld>
            <a:endParaRPr lang="en-US"/>
          </a:p>
        </p:txBody>
      </p:sp>
    </p:spTree>
    <p:extLst>
      <p:ext uri="{BB962C8B-B14F-4D97-AF65-F5344CB8AC3E}">
        <p14:creationId xmlns:p14="http://schemas.microsoft.com/office/powerpoint/2010/main" val="246217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67AAED7D-BD51-1C42-A295-5AB121EDFBE5}" type="slidenum">
              <a:rPr lang="en-US" smtClean="0"/>
              <a:t>22</a:t>
            </a:fld>
            <a:endParaRPr lang="en-US"/>
          </a:p>
        </p:txBody>
      </p:sp>
    </p:spTree>
    <p:extLst>
      <p:ext uri="{BB962C8B-B14F-4D97-AF65-F5344CB8AC3E}">
        <p14:creationId xmlns:p14="http://schemas.microsoft.com/office/powerpoint/2010/main" val="81442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Hot link </a:t>
            </a:r>
            <a:r>
              <a:rPr lang="en-US" sz="1200" dirty="0">
                <a:solidFill>
                  <a:srgbClr val="00B050"/>
                </a:solidFill>
                <a:hlinkClick r:id="rId3">
                  <a:extLst>
                    <a:ext uri="{A12FA001-AC4F-418D-AE19-62706E023703}">
                      <ahyp:hlinkClr xmlns:ahyp="http://schemas.microsoft.com/office/drawing/2018/hyperlinkcolor" val="tx"/>
                    </a:ext>
                  </a:extLst>
                </a:hlinkClick>
              </a:rPr>
              <a:t>http://www.uthsc.edu/research/development/extramural-funding/limited-submissions.php</a:t>
            </a:r>
            <a:endParaRPr lang="en-US"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23</a:t>
            </a:fld>
            <a:endParaRPr lang="en-US"/>
          </a:p>
        </p:txBody>
      </p:sp>
    </p:spTree>
    <p:extLst>
      <p:ext uri="{BB962C8B-B14F-4D97-AF65-F5344CB8AC3E}">
        <p14:creationId xmlns:p14="http://schemas.microsoft.com/office/powerpoint/2010/main" val="184950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AED7D-BD51-1C42-A295-5AB121EDFBE5}" type="slidenum">
              <a:rPr lang="en-US" smtClean="0"/>
              <a:t>25</a:t>
            </a:fld>
            <a:endParaRPr lang="en-US"/>
          </a:p>
        </p:txBody>
      </p:sp>
    </p:spTree>
    <p:extLst>
      <p:ext uri="{BB962C8B-B14F-4D97-AF65-F5344CB8AC3E}">
        <p14:creationId xmlns:p14="http://schemas.microsoft.com/office/powerpoint/2010/main" val="1633809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cid:image001.png@01D4C789.7F369EC0" TargetMode="External"/><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uthsc.edu/research/development/extramural-funding/limited-submissions.php" TargetMode="External"/><Relationship Id="rId2" Type="http://schemas.openxmlformats.org/officeDocument/2006/relationships/hyperlink" Target="mailto:lyoungen@uthsc.edu)"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fundinginstitutional.com/logi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hyperlink" Target="https://www.fundinginstitutional.com/static/rev0/scripts/files/UserManual.pdf" TargetMode="External"/><Relationship Id="rId2" Type="http://schemas.openxmlformats.org/officeDocument/2006/relationships/hyperlink" Target="http://uthsc.edu/research/development/extramural-funding/documents/funding-institutional-v2-online-version.pdf"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elsevier.com/solutions/funding-institutional" TargetMode="External"/><Relationship Id="rId4" Type="http://schemas.openxmlformats.org/officeDocument/2006/relationships/hyperlink" Target="https://www.brighttalk.com/webcast/13819/287481?utm_source=Elsevier&amp;utm_medium=brighttalk&amp;utm_campaign=287481"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uthsc.edu/research/development/extramural-funding/fundops-listserv.ph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uthsc.edu/research/development/researchers-listserv.ph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uthsc.pure.elsevier.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hyperlink" Target="https://www.uthsc.edu/research/about/reports-and-publications/documents/operational-strategic-plan-for-research-8-22-16-final.pdf" TargetMode="External"/><Relationship Id="rId3" Type="http://schemas.openxmlformats.org/officeDocument/2006/relationships/hyperlink" Target="https://uthsc.infoready4.com/#homePage" TargetMode="External"/><Relationship Id="rId7" Type="http://schemas.openxmlformats.org/officeDocument/2006/relationships/hyperlink" Target="https://www.uthsc.edu/research/about/events/" TargetMode="External"/><Relationship Id="rId2" Type="http://schemas.openxmlformats.org/officeDocument/2006/relationships/hyperlink" Target="https://www.fundinginstitutional.com/login?routeTo=https://www.fundinginstitutional.com/" TargetMode="External"/><Relationship Id="rId1" Type="http://schemas.openxmlformats.org/officeDocument/2006/relationships/slideLayout" Target="../slideLayouts/slideLayout2.xml"/><Relationship Id="rId6" Type="http://schemas.openxmlformats.org/officeDocument/2006/relationships/hyperlink" Target="https://uthsc.pure.elsevier.com/" TargetMode="External"/><Relationship Id="rId5" Type="http://schemas.openxmlformats.org/officeDocument/2006/relationships/hyperlink" Target="http://listserv.uthsc.edu/mailman/listinfo/fundops" TargetMode="External"/><Relationship Id="rId4" Type="http://schemas.openxmlformats.org/officeDocument/2006/relationships/hyperlink" Target="http://listserv.uthsc.edu/mailman/listinfo/researcher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wharten@uthsc.edu" TargetMode="External"/><Relationship Id="rId2" Type="http://schemas.openxmlformats.org/officeDocument/2006/relationships/hyperlink" Target="mailto:lyoungen@uthsc.ed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uthsc.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610C-8A12-D141-A290-8CE8B075AC0D}"/>
              </a:ext>
            </a:extLst>
          </p:cNvPr>
          <p:cNvSpPr>
            <a:spLocks noGrp="1"/>
          </p:cNvSpPr>
          <p:nvPr>
            <p:ph type="title"/>
          </p:nvPr>
        </p:nvSpPr>
        <p:spPr>
          <a:xfrm>
            <a:off x="1652337" y="618519"/>
            <a:ext cx="9332038" cy="3221624"/>
          </a:xfrm>
        </p:spPr>
        <p:txBody>
          <a:bodyPr>
            <a:normAutofit/>
          </a:bodyPr>
          <a:lstStyle/>
          <a:p>
            <a:pPr algn="ctr"/>
            <a:r>
              <a:rPr lang="en-US" sz="5400" b="1" dirty="0">
                <a:solidFill>
                  <a:schemeClr val="bg2"/>
                </a:solidFill>
              </a:rPr>
              <a:t>The Pursuit of Extramural Funding: How the Office of Research Development Can Help You</a:t>
            </a:r>
          </a:p>
        </p:txBody>
      </p:sp>
      <p:pic>
        <p:nvPicPr>
          <p:cNvPr id="4100" name="Picture 4" descr="https://brand.uthsc.edu/wp-content/uploads/sites/5/2015/07/uthsc-campus-logo-centered.jpg">
            <a:extLst>
              <a:ext uri="{FF2B5EF4-FFF2-40B4-BE49-F238E27FC236}">
                <a16:creationId xmlns:a16="http://schemas.microsoft.com/office/drawing/2014/main" id="{ABDBF7DD-79A8-5B4F-B3EB-2432660A0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356" y="4359431"/>
            <a:ext cx="2680713" cy="1774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8B23259-2F6A-BF45-A11C-684C5FFF9D4B}"/>
              </a:ext>
            </a:extLst>
          </p:cNvPr>
          <p:cNvPicPr>
            <a:picLocks noChangeAspect="1"/>
          </p:cNvPicPr>
          <p:nvPr/>
        </p:nvPicPr>
        <p:blipFill>
          <a:blip r:embed="rId3"/>
          <a:stretch>
            <a:fillRect/>
          </a:stretch>
        </p:blipFill>
        <p:spPr>
          <a:xfrm>
            <a:off x="3319619" y="4187616"/>
            <a:ext cx="2276510" cy="2383640"/>
          </a:xfrm>
          <a:prstGeom prst="rect">
            <a:avLst/>
          </a:prstGeom>
        </p:spPr>
      </p:pic>
    </p:spTree>
    <p:extLst>
      <p:ext uri="{BB962C8B-B14F-4D97-AF65-F5344CB8AC3E}">
        <p14:creationId xmlns:p14="http://schemas.microsoft.com/office/powerpoint/2010/main" val="413463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155" y="145807"/>
            <a:ext cx="6081849" cy="672798"/>
          </a:xfrm>
        </p:spPr>
        <p:txBody>
          <a:bodyPr/>
          <a:lstStyle/>
          <a:p>
            <a:pPr algn="ctr"/>
            <a:r>
              <a:rPr lang="en-US" b="1" dirty="0">
                <a:solidFill>
                  <a:schemeClr val="bg2"/>
                </a:solidFill>
              </a:rPr>
              <a:t>New Grant Support (NGS)</a:t>
            </a:r>
          </a:p>
        </p:txBody>
      </p:sp>
      <p:sp>
        <p:nvSpPr>
          <p:cNvPr id="3" name="Content Placeholder 2"/>
          <p:cNvSpPr>
            <a:spLocks noGrp="1"/>
          </p:cNvSpPr>
          <p:nvPr>
            <p:ph idx="1"/>
          </p:nvPr>
        </p:nvSpPr>
        <p:spPr>
          <a:xfrm>
            <a:off x="1336431" y="818605"/>
            <a:ext cx="9160881" cy="5910808"/>
          </a:xfrm>
        </p:spPr>
        <p:txBody>
          <a:bodyPr>
            <a:noAutofit/>
          </a:bodyPr>
          <a:lstStyle/>
          <a:p>
            <a:pPr>
              <a:buFont typeface="Wingdings" pitchFamily="2" charset="2"/>
              <a:buChar char="ü"/>
            </a:pPr>
            <a:r>
              <a:rPr lang="en-US" sz="2300" dirty="0">
                <a:solidFill>
                  <a:schemeClr val="bg2"/>
                </a:solidFill>
              </a:rPr>
              <a:t>Internal, competition-based program</a:t>
            </a:r>
          </a:p>
          <a:p>
            <a:pPr>
              <a:buFont typeface="Wingdings" pitchFamily="2" charset="2"/>
              <a:buChar char="ü"/>
            </a:pPr>
            <a:r>
              <a:rPr lang="en-US" sz="2300" dirty="0">
                <a:solidFill>
                  <a:schemeClr val="bg2"/>
                </a:solidFill>
              </a:rPr>
              <a:t>Interim funding to UTHSC investigators who’s new grant submission </a:t>
            </a:r>
            <a:r>
              <a:rPr lang="en-US" sz="2300" u="sng" dirty="0">
                <a:solidFill>
                  <a:schemeClr val="bg2"/>
                </a:solidFill>
              </a:rPr>
              <a:t>was scored, but not funded</a:t>
            </a:r>
            <a:endParaRPr lang="en-US" sz="2300" dirty="0">
              <a:solidFill>
                <a:schemeClr val="bg2"/>
              </a:solidFill>
            </a:endParaRPr>
          </a:p>
          <a:p>
            <a:pPr>
              <a:buFont typeface="Wingdings" pitchFamily="2" charset="2"/>
              <a:buChar char="ü"/>
            </a:pPr>
            <a:r>
              <a:rPr lang="en-US" sz="2300" dirty="0">
                <a:solidFill>
                  <a:schemeClr val="bg2"/>
                </a:solidFill>
              </a:rPr>
              <a:t>Allows investigators to continue their research activities so they can </a:t>
            </a:r>
          </a:p>
          <a:p>
            <a:pPr lvl="2"/>
            <a:r>
              <a:rPr lang="en-US" sz="2300" dirty="0">
                <a:solidFill>
                  <a:schemeClr val="bg2"/>
                </a:solidFill>
              </a:rPr>
              <a:t>address reviewer’s concerns</a:t>
            </a:r>
          </a:p>
          <a:p>
            <a:pPr lvl="2"/>
            <a:r>
              <a:rPr lang="en-US" sz="2300" dirty="0">
                <a:solidFill>
                  <a:schemeClr val="bg2"/>
                </a:solidFill>
              </a:rPr>
              <a:t>collect additional data</a:t>
            </a:r>
          </a:p>
          <a:p>
            <a:pPr lvl="2"/>
            <a:r>
              <a:rPr lang="en-US" sz="2300" dirty="0">
                <a:solidFill>
                  <a:schemeClr val="bg2"/>
                </a:solidFill>
              </a:rPr>
              <a:t>strengthen their unfunded grant</a:t>
            </a:r>
          </a:p>
          <a:p>
            <a:pPr>
              <a:buFont typeface="Wingdings" pitchFamily="2" charset="2"/>
              <a:buChar char="ü"/>
            </a:pPr>
            <a:r>
              <a:rPr lang="en-US" sz="2300" dirty="0">
                <a:solidFill>
                  <a:schemeClr val="bg2"/>
                </a:solidFill>
              </a:rPr>
              <a:t>Funding information:</a:t>
            </a:r>
          </a:p>
          <a:p>
            <a:pPr lvl="2"/>
            <a:r>
              <a:rPr lang="en-US" sz="2300" b="1" dirty="0">
                <a:solidFill>
                  <a:schemeClr val="bg2"/>
                </a:solidFill>
              </a:rPr>
              <a:t> </a:t>
            </a:r>
            <a:r>
              <a:rPr lang="en-US" sz="2300" dirty="0">
                <a:solidFill>
                  <a:schemeClr val="bg2"/>
                </a:solidFill>
              </a:rPr>
              <a:t>Up to</a:t>
            </a:r>
            <a:r>
              <a:rPr lang="en-US" sz="2300" b="1" dirty="0">
                <a:solidFill>
                  <a:schemeClr val="bg2"/>
                </a:solidFill>
              </a:rPr>
              <a:t> $20,000 for R15s and R21s</a:t>
            </a:r>
            <a:r>
              <a:rPr lang="en-US" sz="2300" dirty="0">
                <a:solidFill>
                  <a:schemeClr val="bg2"/>
                </a:solidFill>
              </a:rPr>
              <a:t> (or equivalent) and up to </a:t>
            </a:r>
            <a:r>
              <a:rPr lang="en-US" sz="2300" b="1" dirty="0">
                <a:solidFill>
                  <a:schemeClr val="bg2"/>
                </a:solidFill>
              </a:rPr>
              <a:t>$30,000 for R01s</a:t>
            </a:r>
            <a:r>
              <a:rPr lang="en-US" sz="2300" dirty="0">
                <a:solidFill>
                  <a:schemeClr val="bg2"/>
                </a:solidFill>
              </a:rPr>
              <a:t> (or equivalent)</a:t>
            </a:r>
          </a:p>
          <a:p>
            <a:pPr lvl="2"/>
            <a:r>
              <a:rPr lang="en-US" sz="2300" dirty="0">
                <a:solidFill>
                  <a:schemeClr val="bg2"/>
                </a:solidFill>
              </a:rPr>
              <a:t>Award money can be used for </a:t>
            </a:r>
            <a:r>
              <a:rPr lang="en-US" sz="2300" b="1" u="sng" dirty="0">
                <a:solidFill>
                  <a:schemeClr val="bg2"/>
                </a:solidFill>
              </a:rPr>
              <a:t>up to two years</a:t>
            </a:r>
          </a:p>
        </p:txBody>
      </p:sp>
      <p:pic>
        <p:nvPicPr>
          <p:cNvPr id="6" name="Picture 5">
            <a:extLst>
              <a:ext uri="{FF2B5EF4-FFF2-40B4-BE49-F238E27FC236}">
                <a16:creationId xmlns:a16="http://schemas.microsoft.com/office/drawing/2014/main" id="{23811E2E-AF32-704C-9E3A-AF4E9BD0F1E9}"/>
              </a:ext>
            </a:extLst>
          </p:cNvPr>
          <p:cNvPicPr>
            <a:picLocks noChangeAspect="1"/>
          </p:cNvPicPr>
          <p:nvPr/>
        </p:nvPicPr>
        <p:blipFill>
          <a:blip r:embed="rId3"/>
          <a:stretch>
            <a:fillRect/>
          </a:stretch>
        </p:blipFill>
        <p:spPr>
          <a:xfrm>
            <a:off x="7968233" y="2939935"/>
            <a:ext cx="1779746" cy="1760081"/>
          </a:xfrm>
          <a:prstGeom prst="rect">
            <a:avLst/>
          </a:prstGeom>
        </p:spPr>
      </p:pic>
    </p:spTree>
    <p:extLst>
      <p:ext uri="{BB962C8B-B14F-4D97-AF65-F5344CB8AC3E}">
        <p14:creationId xmlns:p14="http://schemas.microsoft.com/office/powerpoint/2010/main" val="275539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BEA2-19FC-A747-98DA-EDF6F3866496}"/>
              </a:ext>
            </a:extLst>
          </p:cNvPr>
          <p:cNvSpPr>
            <a:spLocks noGrp="1"/>
          </p:cNvSpPr>
          <p:nvPr>
            <p:ph type="title"/>
          </p:nvPr>
        </p:nvSpPr>
        <p:spPr>
          <a:xfrm>
            <a:off x="2142365" y="133821"/>
            <a:ext cx="8383863" cy="478763"/>
          </a:xfrm>
        </p:spPr>
        <p:txBody>
          <a:bodyPr>
            <a:noAutofit/>
          </a:bodyPr>
          <a:lstStyle/>
          <a:p>
            <a:pPr algn="ctr"/>
            <a:r>
              <a:rPr lang="en-US" b="1" dirty="0">
                <a:solidFill>
                  <a:schemeClr val="bg2"/>
                </a:solidFill>
              </a:rPr>
              <a:t>New Grant Support (NGS) - eligibility</a:t>
            </a:r>
          </a:p>
        </p:txBody>
      </p:sp>
      <p:sp>
        <p:nvSpPr>
          <p:cNvPr id="3" name="Content Placeholder 2">
            <a:extLst>
              <a:ext uri="{FF2B5EF4-FFF2-40B4-BE49-F238E27FC236}">
                <a16:creationId xmlns:a16="http://schemas.microsoft.com/office/drawing/2014/main" id="{455DDE23-A150-A347-8D12-F5FC5CDD6927}"/>
              </a:ext>
            </a:extLst>
          </p:cNvPr>
          <p:cNvSpPr>
            <a:spLocks noGrp="1"/>
          </p:cNvSpPr>
          <p:nvPr>
            <p:ph idx="1"/>
          </p:nvPr>
        </p:nvSpPr>
        <p:spPr>
          <a:xfrm>
            <a:off x="2720051" y="745589"/>
            <a:ext cx="8530541" cy="5956153"/>
          </a:xfrm>
        </p:spPr>
        <p:txBody>
          <a:bodyPr>
            <a:noAutofit/>
          </a:bodyPr>
          <a:lstStyle/>
          <a:p>
            <a:pPr marL="0" indent="0">
              <a:buNone/>
            </a:pPr>
            <a:r>
              <a:rPr lang="en-US" dirty="0">
                <a:solidFill>
                  <a:schemeClr val="bg2"/>
                </a:solidFill>
              </a:rPr>
              <a:t>  </a:t>
            </a:r>
            <a:r>
              <a:rPr lang="en-US" u="sng" dirty="0">
                <a:solidFill>
                  <a:schemeClr val="bg2"/>
                </a:solidFill>
              </a:rPr>
              <a:t>Eligible</a:t>
            </a:r>
            <a:r>
              <a:rPr lang="en-US" dirty="0">
                <a:solidFill>
                  <a:schemeClr val="bg2"/>
                </a:solidFill>
              </a:rPr>
              <a:t> Principal Investigators (PIs) are those whose: </a:t>
            </a:r>
          </a:p>
          <a:p>
            <a:pPr lvl="1">
              <a:buFont typeface="Wingdings" pitchFamily="2" charset="2"/>
              <a:buChar char="ü"/>
            </a:pPr>
            <a:r>
              <a:rPr lang="en-US" sz="2400" b="1" u="sng" dirty="0">
                <a:solidFill>
                  <a:schemeClr val="bg2"/>
                </a:solidFill>
              </a:rPr>
              <a:t>New</a:t>
            </a:r>
            <a:r>
              <a:rPr lang="en-US" sz="2400" b="1" dirty="0">
                <a:solidFill>
                  <a:schemeClr val="bg2"/>
                </a:solidFill>
              </a:rPr>
              <a:t> </a:t>
            </a:r>
            <a:r>
              <a:rPr lang="en-US" sz="2400" dirty="0">
                <a:solidFill>
                  <a:schemeClr val="bg2"/>
                </a:solidFill>
              </a:rPr>
              <a:t>R01, R15 or R21 (or equivalent) grant was </a:t>
            </a:r>
            <a:r>
              <a:rPr lang="en-US" sz="2400" b="1" dirty="0">
                <a:solidFill>
                  <a:schemeClr val="bg2"/>
                </a:solidFill>
              </a:rPr>
              <a:t>scored, but not funded</a:t>
            </a:r>
            <a:r>
              <a:rPr lang="en-US" sz="2400" dirty="0">
                <a:solidFill>
                  <a:schemeClr val="bg2"/>
                </a:solidFill>
              </a:rPr>
              <a:t> </a:t>
            </a:r>
          </a:p>
          <a:p>
            <a:pPr lvl="1">
              <a:buFont typeface="Wingdings" pitchFamily="2" charset="2"/>
              <a:buChar char="ü"/>
            </a:pPr>
            <a:r>
              <a:rPr lang="en-US" sz="2400" dirty="0">
                <a:solidFill>
                  <a:schemeClr val="bg2"/>
                </a:solidFill>
              </a:rPr>
              <a:t>Scored grant was</a:t>
            </a:r>
            <a:r>
              <a:rPr lang="en-US" sz="2400" b="1" dirty="0">
                <a:solidFill>
                  <a:schemeClr val="bg2"/>
                </a:solidFill>
              </a:rPr>
              <a:t> reviewed within the previous six months </a:t>
            </a:r>
            <a:r>
              <a:rPr lang="en-US" sz="2400" dirty="0">
                <a:solidFill>
                  <a:schemeClr val="bg2"/>
                </a:solidFill>
              </a:rPr>
              <a:t>of the NGS deadline</a:t>
            </a:r>
          </a:p>
          <a:p>
            <a:pPr lvl="1">
              <a:buFont typeface="Wingdings" pitchFamily="2" charset="2"/>
              <a:buChar char="ü"/>
            </a:pPr>
            <a:r>
              <a:rPr lang="en-US" sz="2400" dirty="0">
                <a:solidFill>
                  <a:schemeClr val="bg2"/>
                </a:solidFill>
              </a:rPr>
              <a:t>Scored grant was an A0 or A1 submission</a:t>
            </a:r>
          </a:p>
          <a:p>
            <a:pPr marL="0" indent="0">
              <a:buNone/>
            </a:pPr>
            <a:r>
              <a:rPr lang="en-US" u="sng" dirty="0">
                <a:solidFill>
                  <a:schemeClr val="bg2"/>
                </a:solidFill>
              </a:rPr>
              <a:t>Not eligible:</a:t>
            </a:r>
          </a:p>
          <a:p>
            <a:pPr lvl="1">
              <a:buFont typeface="Wingdings" pitchFamily="2" charset="2"/>
              <a:buChar char="ü"/>
            </a:pPr>
            <a:r>
              <a:rPr lang="en-US" sz="2400" dirty="0">
                <a:solidFill>
                  <a:schemeClr val="bg2"/>
                </a:solidFill>
              </a:rPr>
              <a:t>Adjunct faculty </a:t>
            </a:r>
          </a:p>
          <a:p>
            <a:pPr lvl="1">
              <a:buFont typeface="Wingdings" pitchFamily="2" charset="2"/>
              <a:buChar char="ü"/>
            </a:pPr>
            <a:r>
              <a:rPr lang="en-US" sz="2400" dirty="0">
                <a:solidFill>
                  <a:schemeClr val="bg2"/>
                </a:solidFill>
              </a:rPr>
              <a:t>Unscored grants</a:t>
            </a:r>
          </a:p>
          <a:p>
            <a:pPr lvl="1">
              <a:buFont typeface="Wingdings" pitchFamily="2" charset="2"/>
              <a:buChar char="ü"/>
            </a:pPr>
            <a:r>
              <a:rPr lang="en-US" sz="2400" dirty="0">
                <a:solidFill>
                  <a:schemeClr val="bg2"/>
                </a:solidFill>
              </a:rPr>
              <a:t>Grants reviewed more than 6 months prior to NGS deadline</a:t>
            </a:r>
          </a:p>
          <a:p>
            <a:pPr lvl="1">
              <a:buFont typeface="Wingdings" pitchFamily="2" charset="2"/>
              <a:buChar char="ü"/>
            </a:pPr>
            <a:r>
              <a:rPr lang="en-US" sz="2400" dirty="0">
                <a:solidFill>
                  <a:schemeClr val="bg2"/>
                </a:solidFill>
              </a:rPr>
              <a:t>Continuation/competitive renewal grants (these grants are eligible for Bridge Support)</a:t>
            </a:r>
          </a:p>
          <a:p>
            <a:pPr>
              <a:buFont typeface="Wingdings" pitchFamily="2" charset="2"/>
              <a:buChar char="ü"/>
            </a:pPr>
            <a:endParaRPr lang="en-US" sz="1600" dirty="0"/>
          </a:p>
        </p:txBody>
      </p:sp>
      <p:pic>
        <p:nvPicPr>
          <p:cNvPr id="9" name="Picture 8">
            <a:extLst>
              <a:ext uri="{FF2B5EF4-FFF2-40B4-BE49-F238E27FC236}">
                <a16:creationId xmlns:a16="http://schemas.microsoft.com/office/drawing/2014/main" id="{0C1036B8-57A9-B54F-9C6C-CFC931F9D2C4}"/>
              </a:ext>
            </a:extLst>
          </p:cNvPr>
          <p:cNvPicPr>
            <a:picLocks noChangeAspect="1"/>
          </p:cNvPicPr>
          <p:nvPr/>
        </p:nvPicPr>
        <p:blipFill>
          <a:blip r:embed="rId2"/>
          <a:stretch>
            <a:fillRect/>
          </a:stretch>
        </p:blipFill>
        <p:spPr>
          <a:xfrm>
            <a:off x="1782501" y="1768429"/>
            <a:ext cx="1199571" cy="1133595"/>
          </a:xfrm>
          <a:prstGeom prst="rect">
            <a:avLst/>
          </a:prstGeom>
        </p:spPr>
      </p:pic>
      <p:pic>
        <p:nvPicPr>
          <p:cNvPr id="13" name="Picture 12">
            <a:extLst>
              <a:ext uri="{FF2B5EF4-FFF2-40B4-BE49-F238E27FC236}">
                <a16:creationId xmlns:a16="http://schemas.microsoft.com/office/drawing/2014/main" id="{B360B330-81A5-FD43-94F0-996E7879D3F7}"/>
              </a:ext>
            </a:extLst>
          </p:cNvPr>
          <p:cNvPicPr>
            <a:picLocks noChangeAspect="1"/>
          </p:cNvPicPr>
          <p:nvPr/>
        </p:nvPicPr>
        <p:blipFill>
          <a:blip r:embed="rId3"/>
          <a:stretch>
            <a:fillRect/>
          </a:stretch>
        </p:blipFill>
        <p:spPr>
          <a:xfrm>
            <a:off x="1690217" y="4601880"/>
            <a:ext cx="1291542" cy="1285211"/>
          </a:xfrm>
          <a:prstGeom prst="rect">
            <a:avLst/>
          </a:prstGeom>
        </p:spPr>
      </p:pic>
    </p:spTree>
    <p:extLst>
      <p:ext uri="{BB962C8B-B14F-4D97-AF65-F5344CB8AC3E}">
        <p14:creationId xmlns:p14="http://schemas.microsoft.com/office/powerpoint/2010/main" val="305726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3325-C878-9140-B49D-1EF6FCE44609}"/>
              </a:ext>
            </a:extLst>
          </p:cNvPr>
          <p:cNvSpPr>
            <a:spLocks noGrp="1"/>
          </p:cNvSpPr>
          <p:nvPr>
            <p:ph type="title"/>
          </p:nvPr>
        </p:nvSpPr>
        <p:spPr>
          <a:xfrm>
            <a:off x="2004240" y="319260"/>
            <a:ext cx="8480672" cy="877772"/>
          </a:xfrm>
        </p:spPr>
        <p:txBody>
          <a:bodyPr>
            <a:noAutofit/>
          </a:bodyPr>
          <a:lstStyle/>
          <a:p>
            <a:r>
              <a:rPr lang="en-US" b="1" dirty="0">
                <a:solidFill>
                  <a:schemeClr val="bg2"/>
                </a:solidFill>
              </a:rPr>
              <a:t>New Grant Support (NGS) - eligibility</a:t>
            </a:r>
          </a:p>
        </p:txBody>
      </p:sp>
      <p:sp>
        <p:nvSpPr>
          <p:cNvPr id="3" name="Content Placeholder 2">
            <a:extLst>
              <a:ext uri="{FF2B5EF4-FFF2-40B4-BE49-F238E27FC236}">
                <a16:creationId xmlns:a16="http://schemas.microsoft.com/office/drawing/2014/main" id="{75DDF265-B46A-4445-9CDC-1F48684658B1}"/>
              </a:ext>
            </a:extLst>
          </p:cNvPr>
          <p:cNvSpPr>
            <a:spLocks noGrp="1"/>
          </p:cNvSpPr>
          <p:nvPr>
            <p:ph idx="1"/>
          </p:nvPr>
        </p:nvSpPr>
        <p:spPr>
          <a:xfrm>
            <a:off x="2685327" y="1197032"/>
            <a:ext cx="8362082" cy="5342663"/>
          </a:xfrm>
        </p:spPr>
        <p:txBody>
          <a:bodyPr>
            <a:normAutofit/>
          </a:bodyPr>
          <a:lstStyle/>
          <a:p>
            <a:pPr marL="0" indent="0">
              <a:buNone/>
            </a:pPr>
            <a:r>
              <a:rPr lang="en-US" sz="3100" dirty="0">
                <a:solidFill>
                  <a:schemeClr val="bg2"/>
                </a:solidFill>
              </a:rPr>
              <a:t>Budget Limitations:</a:t>
            </a:r>
          </a:p>
          <a:p>
            <a:pPr lvl="1">
              <a:buFont typeface="Wingdings" pitchFamily="2" charset="2"/>
              <a:buChar char="ü"/>
            </a:pPr>
            <a:r>
              <a:rPr lang="en-US" sz="3100" dirty="0">
                <a:solidFill>
                  <a:schemeClr val="bg2"/>
                </a:solidFill>
              </a:rPr>
              <a:t>No faculty salaries</a:t>
            </a:r>
          </a:p>
          <a:p>
            <a:pPr lvl="1">
              <a:buFont typeface="Wingdings" pitchFamily="2" charset="2"/>
              <a:buChar char="ü"/>
            </a:pPr>
            <a:r>
              <a:rPr lang="en-US" sz="3100" dirty="0">
                <a:solidFill>
                  <a:schemeClr val="bg2"/>
                </a:solidFill>
              </a:rPr>
              <a:t>No graduate student stipends (if supported by the graduate college)</a:t>
            </a:r>
          </a:p>
          <a:p>
            <a:pPr lvl="1">
              <a:buFont typeface="Wingdings" pitchFamily="2" charset="2"/>
              <a:buChar char="ü"/>
            </a:pPr>
            <a:r>
              <a:rPr lang="en-US" sz="3100" dirty="0">
                <a:solidFill>
                  <a:schemeClr val="bg2"/>
                </a:solidFill>
              </a:rPr>
              <a:t> No travel</a:t>
            </a:r>
          </a:p>
          <a:p>
            <a:pPr lvl="1">
              <a:buFont typeface="Wingdings" pitchFamily="2" charset="2"/>
              <a:buChar char="ü"/>
            </a:pPr>
            <a:r>
              <a:rPr lang="en-US" sz="3100" dirty="0">
                <a:solidFill>
                  <a:schemeClr val="bg2"/>
                </a:solidFill>
              </a:rPr>
              <a:t>No large equipment purchases</a:t>
            </a:r>
          </a:p>
          <a:p>
            <a:pPr marL="0" indent="0">
              <a:buNone/>
            </a:pPr>
            <a:r>
              <a:rPr lang="en-US" sz="3100" dirty="0">
                <a:solidFill>
                  <a:schemeClr val="bg2"/>
                </a:solidFill>
              </a:rPr>
              <a:t> If there is a question as to your unfunded grant’s eligibility, contact Lisa Youngentob in ORD</a:t>
            </a:r>
          </a:p>
        </p:txBody>
      </p:sp>
      <p:pic>
        <p:nvPicPr>
          <p:cNvPr id="5" name="Picture 4">
            <a:extLst>
              <a:ext uri="{FF2B5EF4-FFF2-40B4-BE49-F238E27FC236}">
                <a16:creationId xmlns:a16="http://schemas.microsoft.com/office/drawing/2014/main" id="{2B5DBF69-F319-9B4A-9B7D-E480F091C40E}"/>
              </a:ext>
            </a:extLst>
          </p:cNvPr>
          <p:cNvPicPr>
            <a:picLocks noChangeAspect="1"/>
          </p:cNvPicPr>
          <p:nvPr/>
        </p:nvPicPr>
        <p:blipFill>
          <a:blip r:embed="rId2"/>
          <a:stretch>
            <a:fillRect/>
          </a:stretch>
        </p:blipFill>
        <p:spPr>
          <a:xfrm>
            <a:off x="730893" y="2099358"/>
            <a:ext cx="1954434" cy="1918899"/>
          </a:xfrm>
          <a:prstGeom prst="rect">
            <a:avLst/>
          </a:prstGeom>
        </p:spPr>
      </p:pic>
    </p:spTree>
    <p:extLst>
      <p:ext uri="{BB962C8B-B14F-4D97-AF65-F5344CB8AC3E}">
        <p14:creationId xmlns:p14="http://schemas.microsoft.com/office/powerpoint/2010/main" val="145734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9937-B716-824A-856F-BCA88B395A03}"/>
              </a:ext>
            </a:extLst>
          </p:cNvPr>
          <p:cNvSpPr>
            <a:spLocks noGrp="1"/>
          </p:cNvSpPr>
          <p:nvPr>
            <p:ph type="title"/>
          </p:nvPr>
        </p:nvSpPr>
        <p:spPr>
          <a:xfrm>
            <a:off x="1456970" y="140218"/>
            <a:ext cx="9332950" cy="1030214"/>
          </a:xfrm>
        </p:spPr>
        <p:txBody>
          <a:bodyPr>
            <a:noAutofit/>
          </a:bodyPr>
          <a:lstStyle/>
          <a:p>
            <a:pPr algn="ctr"/>
            <a:r>
              <a:rPr lang="en-US" b="1" dirty="0" err="1">
                <a:solidFill>
                  <a:schemeClr val="bg2"/>
                </a:solidFill>
              </a:rPr>
              <a:t>BRIdge</a:t>
            </a:r>
            <a:r>
              <a:rPr lang="en-US" b="1" dirty="0">
                <a:solidFill>
                  <a:schemeClr val="bg2"/>
                </a:solidFill>
              </a:rPr>
              <a:t> funding/new grant support - applying</a:t>
            </a:r>
          </a:p>
        </p:txBody>
      </p:sp>
      <p:sp>
        <p:nvSpPr>
          <p:cNvPr id="3" name="Content Placeholder 2">
            <a:extLst>
              <a:ext uri="{FF2B5EF4-FFF2-40B4-BE49-F238E27FC236}">
                <a16:creationId xmlns:a16="http://schemas.microsoft.com/office/drawing/2014/main" id="{D779D92D-2323-2345-BE1A-E75B93CCC4C6}"/>
              </a:ext>
            </a:extLst>
          </p:cNvPr>
          <p:cNvSpPr>
            <a:spLocks noGrp="1"/>
          </p:cNvSpPr>
          <p:nvPr>
            <p:ph idx="1"/>
          </p:nvPr>
        </p:nvSpPr>
        <p:spPr>
          <a:xfrm>
            <a:off x="1280160" y="1426465"/>
            <a:ext cx="8765460" cy="5084064"/>
          </a:xfrm>
        </p:spPr>
        <p:txBody>
          <a:bodyPr>
            <a:normAutofit/>
          </a:bodyPr>
          <a:lstStyle/>
          <a:p>
            <a:pPr marL="0" indent="0" algn="ctr">
              <a:buNone/>
            </a:pPr>
            <a:r>
              <a:rPr lang="en-US" sz="2800" dirty="0"/>
              <a:t> </a:t>
            </a:r>
            <a:r>
              <a:rPr lang="en-US" sz="3200" dirty="0">
                <a:solidFill>
                  <a:schemeClr val="bg2"/>
                </a:solidFill>
              </a:rPr>
              <a:t>Three deadlines/year</a:t>
            </a:r>
          </a:p>
          <a:p>
            <a:pPr lvl="1" algn="ctr">
              <a:buFont typeface="Wingdings" pitchFamily="2" charset="2"/>
              <a:buChar char="ü"/>
            </a:pPr>
            <a:r>
              <a:rPr lang="en-US" sz="3200" dirty="0">
                <a:solidFill>
                  <a:schemeClr val="bg2"/>
                </a:solidFill>
              </a:rPr>
              <a:t>January 31</a:t>
            </a:r>
            <a:r>
              <a:rPr lang="en-US" sz="3200" baseline="30000" dirty="0">
                <a:solidFill>
                  <a:schemeClr val="bg2"/>
                </a:solidFill>
              </a:rPr>
              <a:t>st</a:t>
            </a:r>
            <a:endParaRPr lang="en-US" sz="3200" dirty="0">
              <a:solidFill>
                <a:schemeClr val="bg2"/>
              </a:solidFill>
            </a:endParaRPr>
          </a:p>
          <a:p>
            <a:pPr lvl="1" algn="ctr">
              <a:buFont typeface="Wingdings" pitchFamily="2" charset="2"/>
              <a:buChar char="ü"/>
            </a:pPr>
            <a:r>
              <a:rPr lang="en-US" sz="3200" dirty="0">
                <a:solidFill>
                  <a:schemeClr val="bg2"/>
                </a:solidFill>
              </a:rPr>
              <a:t>April 30</a:t>
            </a:r>
            <a:r>
              <a:rPr lang="en-US" sz="3200" baseline="30000" dirty="0">
                <a:solidFill>
                  <a:schemeClr val="bg2"/>
                </a:solidFill>
              </a:rPr>
              <a:t>th</a:t>
            </a:r>
            <a:endParaRPr lang="en-US" sz="3200" dirty="0">
              <a:solidFill>
                <a:schemeClr val="bg2"/>
              </a:solidFill>
            </a:endParaRPr>
          </a:p>
          <a:p>
            <a:pPr lvl="1" algn="ctr">
              <a:buFont typeface="Wingdings" pitchFamily="2" charset="2"/>
              <a:buChar char="ü"/>
            </a:pPr>
            <a:r>
              <a:rPr lang="en-US" sz="3200" dirty="0">
                <a:solidFill>
                  <a:schemeClr val="bg2"/>
                </a:solidFill>
              </a:rPr>
              <a:t>August 31</a:t>
            </a:r>
            <a:r>
              <a:rPr lang="en-US" sz="3200" baseline="30000" dirty="0">
                <a:solidFill>
                  <a:schemeClr val="bg2"/>
                </a:solidFill>
              </a:rPr>
              <a:t>st</a:t>
            </a:r>
            <a:r>
              <a:rPr lang="en-US" sz="3200" dirty="0">
                <a:solidFill>
                  <a:schemeClr val="bg2"/>
                </a:solidFill>
              </a:rPr>
              <a:t> </a:t>
            </a:r>
          </a:p>
          <a:p>
            <a:pPr marL="457200" lvl="1" indent="0" algn="ctr">
              <a:buNone/>
            </a:pPr>
            <a:endParaRPr lang="en-US" sz="2400" dirty="0">
              <a:solidFill>
                <a:schemeClr val="bg2"/>
              </a:solidFill>
            </a:endParaRPr>
          </a:p>
          <a:p>
            <a:pPr marL="457200" lvl="1" indent="0" algn="ctr">
              <a:buNone/>
            </a:pPr>
            <a:endParaRPr lang="en-US" sz="2400" dirty="0">
              <a:solidFill>
                <a:schemeClr val="bg2"/>
              </a:solidFill>
            </a:endParaRPr>
          </a:p>
          <a:p>
            <a:pPr lvl="3"/>
            <a:r>
              <a:rPr lang="en-US" sz="2800" dirty="0">
                <a:solidFill>
                  <a:schemeClr val="bg2"/>
                </a:solidFill>
              </a:rPr>
              <a:t>Apply via the UTHSC </a:t>
            </a:r>
            <a:r>
              <a:rPr lang="en-US" sz="2800" dirty="0" err="1">
                <a:solidFill>
                  <a:schemeClr val="bg2"/>
                </a:solidFill>
              </a:rPr>
              <a:t>InfoReady</a:t>
            </a:r>
            <a:r>
              <a:rPr lang="en-US" sz="2800" dirty="0">
                <a:solidFill>
                  <a:schemeClr val="bg2"/>
                </a:solidFill>
              </a:rPr>
              <a:t> Review Portal</a:t>
            </a:r>
          </a:p>
          <a:p>
            <a:pPr lvl="3"/>
            <a:r>
              <a:rPr lang="en-US" sz="2800" dirty="0">
                <a:solidFill>
                  <a:schemeClr val="bg2"/>
                </a:solidFill>
              </a:rPr>
              <a:t>Guidelines and Checklist found on webpage</a:t>
            </a:r>
          </a:p>
        </p:txBody>
      </p:sp>
      <p:pic>
        <p:nvPicPr>
          <p:cNvPr id="5" name="Picture 4">
            <a:extLst>
              <a:ext uri="{FF2B5EF4-FFF2-40B4-BE49-F238E27FC236}">
                <a16:creationId xmlns:a16="http://schemas.microsoft.com/office/drawing/2014/main" id="{94BB5A0E-B7FD-2D4C-BD0F-B05DDD5B38FE}"/>
              </a:ext>
            </a:extLst>
          </p:cNvPr>
          <p:cNvPicPr>
            <a:picLocks noChangeAspect="1"/>
          </p:cNvPicPr>
          <p:nvPr/>
        </p:nvPicPr>
        <p:blipFill>
          <a:blip r:embed="rId2"/>
          <a:stretch>
            <a:fillRect/>
          </a:stretch>
        </p:blipFill>
        <p:spPr>
          <a:xfrm>
            <a:off x="1280160" y="2181175"/>
            <a:ext cx="1638300" cy="2044700"/>
          </a:xfrm>
          <a:prstGeom prst="rect">
            <a:avLst/>
          </a:prstGeom>
        </p:spPr>
      </p:pic>
    </p:spTree>
    <p:extLst>
      <p:ext uri="{BB962C8B-B14F-4D97-AF65-F5344CB8AC3E}">
        <p14:creationId xmlns:p14="http://schemas.microsoft.com/office/powerpoint/2010/main" val="2440178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ECD9-EE68-2245-98E4-49A62246331A}"/>
              </a:ext>
            </a:extLst>
          </p:cNvPr>
          <p:cNvSpPr>
            <a:spLocks noGrp="1"/>
          </p:cNvSpPr>
          <p:nvPr>
            <p:ph type="title"/>
          </p:nvPr>
        </p:nvSpPr>
        <p:spPr>
          <a:xfrm>
            <a:off x="4468679" y="255316"/>
            <a:ext cx="4108393" cy="703845"/>
          </a:xfrm>
        </p:spPr>
        <p:txBody>
          <a:bodyPr>
            <a:noAutofit/>
          </a:bodyPr>
          <a:lstStyle/>
          <a:p>
            <a:r>
              <a:rPr lang="en-US" b="1" dirty="0">
                <a:solidFill>
                  <a:schemeClr val="bg2"/>
                </a:solidFill>
              </a:rPr>
              <a:t>CORNET Awards</a:t>
            </a:r>
          </a:p>
        </p:txBody>
      </p:sp>
      <p:sp>
        <p:nvSpPr>
          <p:cNvPr id="3" name="Content Placeholder 2">
            <a:extLst>
              <a:ext uri="{FF2B5EF4-FFF2-40B4-BE49-F238E27FC236}">
                <a16:creationId xmlns:a16="http://schemas.microsoft.com/office/drawing/2014/main" id="{5725350F-B6FB-8F4D-A4F0-8145C530FA88}"/>
              </a:ext>
            </a:extLst>
          </p:cNvPr>
          <p:cNvSpPr>
            <a:spLocks noGrp="1"/>
          </p:cNvSpPr>
          <p:nvPr>
            <p:ph idx="1"/>
          </p:nvPr>
        </p:nvSpPr>
        <p:spPr>
          <a:xfrm>
            <a:off x="1519310" y="1100138"/>
            <a:ext cx="9539215" cy="5564111"/>
          </a:xfrm>
          <a:ln>
            <a:solidFill>
              <a:schemeClr val="bg1"/>
            </a:solidFill>
          </a:ln>
        </p:spPr>
        <p:txBody>
          <a:bodyPr>
            <a:normAutofit fontScale="25000" lnSpcReduction="20000"/>
          </a:bodyPr>
          <a:lstStyle/>
          <a:p>
            <a:endParaRPr lang="en-US" altLang="en-US" sz="1440" dirty="0"/>
          </a:p>
          <a:p>
            <a:pPr marL="0" indent="0" algn="ctr" defTabSz="1097280" eaLnBrk="0" fontAlgn="base" hangingPunct="0">
              <a:spcBef>
                <a:spcPct val="0"/>
              </a:spcBef>
              <a:spcAft>
                <a:spcPct val="0"/>
              </a:spcAft>
              <a:buNone/>
            </a:pPr>
            <a:r>
              <a:rPr lang="en-US" altLang="en-US" sz="11200" dirty="0">
                <a:solidFill>
                  <a:srgbClr val="FF8E39"/>
                </a:solidFill>
                <a:latin typeface="Tahoma" panose="020B0604030504040204" pitchFamily="34" charset="0"/>
                <a:ea typeface="Calibri" panose="020F0502020204030204" pitchFamily="34" charset="0"/>
                <a:cs typeface="Times New Roman" panose="02020603050405020304" pitchFamily="18" charset="0"/>
              </a:rPr>
              <a:t>CO</a:t>
            </a:r>
            <a:r>
              <a:rPr lang="en-US" altLang="en-US" sz="11200" dirty="0">
                <a:solidFill>
                  <a:srgbClr val="385623"/>
                </a:solidFill>
                <a:latin typeface="Tahoma" panose="020B0604030504040204" pitchFamily="34" charset="0"/>
                <a:ea typeface="Calibri" panose="020F0502020204030204" pitchFamily="34" charset="0"/>
                <a:cs typeface="Times New Roman" panose="02020603050405020304" pitchFamily="18" charset="0"/>
              </a:rPr>
              <a:t>LLABORATIVE</a:t>
            </a:r>
            <a:r>
              <a:rPr lang="en-US" altLang="en-US" sz="11200" dirty="0">
                <a:solidFill>
                  <a:srgbClr val="16A53F"/>
                </a:solidFill>
                <a:latin typeface="Tahoma" panose="020B0604030504040204" pitchFamily="34" charset="0"/>
                <a:ea typeface="Calibri" panose="020F0502020204030204" pitchFamily="34" charset="0"/>
                <a:cs typeface="Times New Roman" panose="02020603050405020304" pitchFamily="18" charset="0"/>
              </a:rPr>
              <a:t> </a:t>
            </a:r>
            <a:r>
              <a:rPr lang="en-US" altLang="en-US" sz="11200" dirty="0">
                <a:solidFill>
                  <a:srgbClr val="FF8E39"/>
                </a:solidFill>
                <a:latin typeface="Tahoma" panose="020B0604030504040204" pitchFamily="34" charset="0"/>
                <a:ea typeface="Calibri" panose="020F0502020204030204" pitchFamily="34" charset="0"/>
                <a:cs typeface="Times New Roman" panose="02020603050405020304" pitchFamily="18" charset="0"/>
              </a:rPr>
              <a:t>R</a:t>
            </a:r>
            <a:r>
              <a:rPr lang="en-US" altLang="en-US" sz="11200" dirty="0">
                <a:solidFill>
                  <a:srgbClr val="385623"/>
                </a:solidFill>
                <a:latin typeface="Tahoma" panose="020B0604030504040204" pitchFamily="34" charset="0"/>
                <a:ea typeface="Calibri" panose="020F0502020204030204" pitchFamily="34" charset="0"/>
                <a:cs typeface="Times New Roman" panose="02020603050405020304" pitchFamily="18" charset="0"/>
              </a:rPr>
              <a:t>ESEARCH</a:t>
            </a:r>
            <a:r>
              <a:rPr lang="en-US" altLang="en-US" sz="11200" dirty="0">
                <a:solidFill>
                  <a:srgbClr val="16A53F"/>
                </a:solidFill>
                <a:latin typeface="Tahoma" panose="020B0604030504040204" pitchFamily="34" charset="0"/>
                <a:ea typeface="Calibri" panose="020F0502020204030204" pitchFamily="34" charset="0"/>
                <a:cs typeface="Times New Roman" panose="02020603050405020304" pitchFamily="18" charset="0"/>
              </a:rPr>
              <a:t> </a:t>
            </a:r>
            <a:r>
              <a:rPr lang="en-US" altLang="en-US" sz="11200" dirty="0">
                <a:solidFill>
                  <a:srgbClr val="FF8E39"/>
                </a:solidFill>
                <a:latin typeface="Tahoma" panose="020B0604030504040204" pitchFamily="34" charset="0"/>
                <a:ea typeface="Calibri" panose="020F0502020204030204" pitchFamily="34" charset="0"/>
                <a:cs typeface="Times New Roman" panose="02020603050405020304" pitchFamily="18" charset="0"/>
              </a:rPr>
              <a:t>NET</a:t>
            </a:r>
            <a:r>
              <a:rPr lang="en-US" altLang="en-US" sz="11200" dirty="0">
                <a:solidFill>
                  <a:srgbClr val="385623"/>
                </a:solidFill>
                <a:latin typeface="Tahoma" panose="020B0604030504040204" pitchFamily="34" charset="0"/>
                <a:ea typeface="Calibri" panose="020F0502020204030204" pitchFamily="34" charset="0"/>
                <a:cs typeface="Times New Roman" panose="02020603050405020304" pitchFamily="18" charset="0"/>
              </a:rPr>
              <a:t>WORK</a:t>
            </a:r>
            <a:r>
              <a:rPr lang="en-US" altLang="en-US" sz="11200" dirty="0">
                <a:solidFill>
                  <a:srgbClr val="16A53F"/>
                </a:solidFill>
                <a:latin typeface="Tahoma" panose="020B0604030504040204" pitchFamily="34" charset="0"/>
                <a:ea typeface="Calibri" panose="020F0502020204030204" pitchFamily="34" charset="0"/>
                <a:cs typeface="Times New Roman" panose="02020603050405020304" pitchFamily="18" charset="0"/>
              </a:rPr>
              <a:t> </a:t>
            </a:r>
          </a:p>
          <a:p>
            <a:pPr marL="0" indent="0" algn="ctr" defTabSz="1097280" eaLnBrk="0" fontAlgn="base" hangingPunct="0">
              <a:spcBef>
                <a:spcPct val="0"/>
              </a:spcBef>
              <a:spcAft>
                <a:spcPct val="0"/>
              </a:spcAft>
              <a:buNone/>
            </a:pPr>
            <a:r>
              <a:rPr lang="en-US" altLang="en-US" sz="11200" dirty="0">
                <a:solidFill>
                  <a:srgbClr val="FF8E39"/>
                </a:solidFill>
                <a:latin typeface="Tahoma" panose="020B0604030504040204" pitchFamily="34" charset="0"/>
                <a:ea typeface="Calibri" panose="020F0502020204030204" pitchFamily="34" charset="0"/>
                <a:cs typeface="Times New Roman" panose="02020603050405020304" pitchFamily="18" charset="0"/>
              </a:rPr>
              <a:t>	(CORNET)</a:t>
            </a:r>
            <a:r>
              <a:rPr lang="en-US" altLang="en-US" sz="11200" dirty="0"/>
              <a:t>  </a:t>
            </a:r>
            <a:r>
              <a:rPr lang="en-US" altLang="en-US" sz="11200" dirty="0">
                <a:solidFill>
                  <a:srgbClr val="385623"/>
                </a:solidFill>
                <a:latin typeface="Tahoma" panose="020B0604030504040204" pitchFamily="34" charset="0"/>
                <a:ea typeface="Calibri" panose="020F0502020204030204" pitchFamily="34" charset="0"/>
                <a:cs typeface="Times New Roman" panose="02020603050405020304" pitchFamily="18" charset="0"/>
              </a:rPr>
              <a:t>AWARDS</a:t>
            </a:r>
            <a:endParaRPr lang="en-US" sz="5760" b="1" dirty="0"/>
          </a:p>
          <a:p>
            <a:pPr marL="0" indent="0" defTabSz="1097280" eaLnBrk="0" fontAlgn="base" hangingPunct="0">
              <a:spcBef>
                <a:spcPct val="0"/>
              </a:spcBef>
              <a:spcAft>
                <a:spcPct val="0"/>
              </a:spcAft>
              <a:buNone/>
            </a:pPr>
            <a:endParaRPr lang="en-US" sz="5400" b="1" dirty="0"/>
          </a:p>
          <a:p>
            <a:pPr marL="0" indent="0" defTabSz="1097280" eaLnBrk="0" fontAlgn="base" hangingPunct="0">
              <a:spcBef>
                <a:spcPct val="0"/>
              </a:spcBef>
              <a:spcAft>
                <a:spcPct val="0"/>
              </a:spcAft>
              <a:buNone/>
            </a:pPr>
            <a:endParaRPr lang="en-US" sz="5400" b="1" dirty="0"/>
          </a:p>
          <a:p>
            <a:pPr marL="0" indent="0" defTabSz="1097280" eaLnBrk="0" fontAlgn="base" hangingPunct="0">
              <a:spcBef>
                <a:spcPct val="0"/>
              </a:spcBef>
              <a:spcAft>
                <a:spcPct val="0"/>
              </a:spcAft>
              <a:buNone/>
            </a:pPr>
            <a:endParaRPr lang="en-US" sz="5400" b="1" dirty="0"/>
          </a:p>
          <a:p>
            <a:pPr marL="0" indent="0" defTabSz="1097280" eaLnBrk="0" fontAlgn="base" hangingPunct="0">
              <a:spcBef>
                <a:spcPct val="0"/>
              </a:spcBef>
              <a:spcAft>
                <a:spcPct val="0"/>
              </a:spcAft>
              <a:buNone/>
            </a:pPr>
            <a:endParaRPr lang="en-US" sz="7680" b="1" dirty="0"/>
          </a:p>
          <a:p>
            <a:pPr marL="0" indent="0" defTabSz="1097280" eaLnBrk="0" fontAlgn="base" hangingPunct="0">
              <a:spcBef>
                <a:spcPct val="0"/>
              </a:spcBef>
              <a:spcAft>
                <a:spcPct val="0"/>
              </a:spcAft>
              <a:buNone/>
            </a:pPr>
            <a:endParaRPr lang="en-US" sz="8600" dirty="0">
              <a:solidFill>
                <a:schemeClr val="bg2"/>
              </a:solidFill>
            </a:endParaRPr>
          </a:p>
          <a:p>
            <a:pPr defTabSz="1097280" eaLnBrk="0" fontAlgn="base" hangingPunct="0">
              <a:spcBef>
                <a:spcPct val="0"/>
              </a:spcBef>
              <a:spcAft>
                <a:spcPct val="0"/>
              </a:spcAft>
              <a:buFont typeface="Wingdings" pitchFamily="2" charset="2"/>
              <a:buChar char="ü"/>
            </a:pPr>
            <a:endParaRPr lang="en-US" sz="10000" dirty="0">
              <a:solidFill>
                <a:schemeClr val="bg2"/>
              </a:solidFill>
              <a:cs typeface="Times New Roman" panose="02020603050405020304" pitchFamily="18" charset="0"/>
            </a:endParaRPr>
          </a:p>
          <a:p>
            <a:pPr defTabSz="1097280" eaLnBrk="0" fontAlgn="base" hangingPunct="0">
              <a:spcBef>
                <a:spcPct val="0"/>
              </a:spcBef>
              <a:spcAft>
                <a:spcPct val="0"/>
              </a:spcAft>
              <a:buFont typeface="Wingdings" pitchFamily="2" charset="2"/>
              <a:buChar char="ü"/>
            </a:pPr>
            <a:r>
              <a:rPr lang="en-US" sz="10000" dirty="0">
                <a:solidFill>
                  <a:schemeClr val="bg2"/>
                </a:solidFill>
                <a:cs typeface="Times New Roman" panose="02020603050405020304" pitchFamily="18" charset="0"/>
              </a:rPr>
              <a:t>Provide seed money to stimulate innovative, interdisciplinary, team-based research, which will give rise to future extramural funding</a:t>
            </a:r>
          </a:p>
          <a:p>
            <a:pPr defTabSz="1097280" eaLnBrk="0" fontAlgn="base" hangingPunct="0">
              <a:spcBef>
                <a:spcPct val="0"/>
              </a:spcBef>
              <a:spcAft>
                <a:spcPct val="0"/>
              </a:spcAft>
              <a:buFont typeface="Wingdings" pitchFamily="2" charset="2"/>
              <a:buChar char="ü"/>
            </a:pPr>
            <a:r>
              <a:rPr lang="en-US" altLang="en-US" sz="10000" dirty="0">
                <a:solidFill>
                  <a:schemeClr val="bg2"/>
                </a:solidFill>
                <a:cs typeface="Times New Roman" panose="02020603050405020304" pitchFamily="18" charset="0"/>
              </a:rPr>
              <a:t>Designed to promote new lines of research among newly created research teams in response to a specific CORNET announcement</a:t>
            </a:r>
          </a:p>
          <a:p>
            <a:pPr defTabSz="1097280" eaLnBrk="0" fontAlgn="base" hangingPunct="0">
              <a:spcBef>
                <a:spcPct val="0"/>
              </a:spcBef>
              <a:spcAft>
                <a:spcPct val="0"/>
              </a:spcAft>
              <a:buFont typeface="Wingdings" pitchFamily="2" charset="2"/>
              <a:buChar char="ü"/>
            </a:pPr>
            <a:r>
              <a:rPr lang="en-US" altLang="en-US" sz="10000" dirty="0">
                <a:solidFill>
                  <a:schemeClr val="bg2"/>
                </a:solidFill>
                <a:cs typeface="Times New Roman" panose="02020603050405020304" pitchFamily="18" charset="0"/>
              </a:rPr>
              <a:t>Not intended as bridging funds or a mechanism to extend ongoing funded research</a:t>
            </a:r>
          </a:p>
          <a:p>
            <a:pPr marL="0" indent="0" defTabSz="1097280" eaLnBrk="0" fontAlgn="base" hangingPunct="0">
              <a:spcBef>
                <a:spcPct val="0"/>
              </a:spcBef>
              <a:spcAft>
                <a:spcPct val="0"/>
              </a:spcAft>
              <a:buNone/>
            </a:pPr>
            <a:endParaRPr lang="en-US" altLang="en-US" sz="4800" dirty="0">
              <a:ea typeface="Calibri" panose="020F0502020204030204" pitchFamily="34" charset="0"/>
              <a:cs typeface="Times New Roman" panose="02020603050405020304" pitchFamily="18" charset="0"/>
            </a:endParaRPr>
          </a:p>
          <a:p>
            <a:pPr marL="0" indent="0" defTabSz="1097280" eaLnBrk="0" fontAlgn="base" hangingPunct="0">
              <a:spcBef>
                <a:spcPct val="0"/>
              </a:spcBef>
              <a:spcAft>
                <a:spcPct val="0"/>
              </a:spcAft>
              <a:buNone/>
            </a:pPr>
            <a:endParaRPr lang="en-US" altLang="en-US" sz="5280" dirty="0">
              <a:cs typeface="Times New Roman" panose="02020603050405020304" pitchFamily="18" charset="0"/>
            </a:endParaRPr>
          </a:p>
        </p:txBody>
      </p:sp>
      <p:pic>
        <p:nvPicPr>
          <p:cNvPr id="4" name="Picture 2">
            <a:extLst>
              <a:ext uri="{FF2B5EF4-FFF2-40B4-BE49-F238E27FC236}">
                <a16:creationId xmlns:a16="http://schemas.microsoft.com/office/drawing/2014/main" id="{D32B6E6B-8F13-7C4C-A443-B6990F38A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913" y="2220094"/>
            <a:ext cx="2589467" cy="14232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3985-B288-4646-AA33-3644F30AC914}"/>
              </a:ext>
            </a:extLst>
          </p:cNvPr>
          <p:cNvSpPr>
            <a:spLocks noGrp="1"/>
          </p:cNvSpPr>
          <p:nvPr>
            <p:ph type="title"/>
          </p:nvPr>
        </p:nvSpPr>
        <p:spPr>
          <a:xfrm>
            <a:off x="1459812" y="266314"/>
            <a:ext cx="9608232" cy="661182"/>
          </a:xfrm>
        </p:spPr>
        <p:txBody>
          <a:bodyPr>
            <a:noAutofit/>
          </a:bodyPr>
          <a:lstStyle/>
          <a:p>
            <a:pPr algn="ctr"/>
            <a:r>
              <a:rPr lang="en-US" b="1" dirty="0">
                <a:solidFill>
                  <a:schemeClr val="bg2"/>
                </a:solidFill>
              </a:rPr>
              <a:t>CORNET AWARDS – eligibility</a:t>
            </a:r>
          </a:p>
        </p:txBody>
      </p:sp>
      <p:sp>
        <p:nvSpPr>
          <p:cNvPr id="3" name="Content Placeholder 2">
            <a:extLst>
              <a:ext uri="{FF2B5EF4-FFF2-40B4-BE49-F238E27FC236}">
                <a16:creationId xmlns:a16="http://schemas.microsoft.com/office/drawing/2014/main" id="{0DC20483-B369-1B41-890F-6C9682852892}"/>
              </a:ext>
            </a:extLst>
          </p:cNvPr>
          <p:cNvSpPr>
            <a:spLocks noGrp="1"/>
          </p:cNvSpPr>
          <p:nvPr>
            <p:ph idx="1"/>
          </p:nvPr>
        </p:nvSpPr>
        <p:spPr>
          <a:xfrm>
            <a:off x="2338086" y="927497"/>
            <a:ext cx="8958806" cy="5785820"/>
          </a:xfrm>
        </p:spPr>
        <p:txBody>
          <a:bodyPr>
            <a:noAutofit/>
          </a:bodyPr>
          <a:lstStyle/>
          <a:p>
            <a:pPr marL="0" indent="0">
              <a:buNone/>
            </a:pPr>
            <a:r>
              <a:rPr lang="en-US" b="1" dirty="0">
                <a:solidFill>
                  <a:schemeClr val="bg2"/>
                </a:solidFill>
              </a:rPr>
              <a:t>Eligibility:</a:t>
            </a:r>
          </a:p>
          <a:p>
            <a:pPr lvl="1">
              <a:buFont typeface="Wingdings" pitchFamily="2" charset="2"/>
              <a:buChar char="ü"/>
            </a:pPr>
            <a:r>
              <a:rPr lang="en-US" sz="2400" dirty="0">
                <a:solidFill>
                  <a:schemeClr val="bg2"/>
                </a:solidFill>
              </a:rPr>
              <a:t>Open to faculty on all UTHSC campuses (adjunct faculty not eligible)</a:t>
            </a:r>
          </a:p>
          <a:p>
            <a:pPr lvl="1">
              <a:buFont typeface="Wingdings" pitchFamily="2" charset="2"/>
              <a:buChar char="ü"/>
            </a:pPr>
            <a:r>
              <a:rPr lang="en-US" sz="2400" dirty="0">
                <a:solidFill>
                  <a:schemeClr val="bg2"/>
                </a:solidFill>
              </a:rPr>
              <a:t>Each proposal must include, at minimum, one faculty member from each collaborative unit</a:t>
            </a:r>
          </a:p>
          <a:p>
            <a:pPr marL="0" indent="0">
              <a:buNone/>
            </a:pPr>
            <a:r>
              <a:rPr lang="en-US" b="1" dirty="0">
                <a:solidFill>
                  <a:schemeClr val="bg2"/>
                </a:solidFill>
              </a:rPr>
              <a:t>Guidelines:</a:t>
            </a:r>
          </a:p>
          <a:p>
            <a:pPr lvl="1">
              <a:buFont typeface="Wingdings" pitchFamily="2" charset="2"/>
              <a:buChar char="ü"/>
            </a:pPr>
            <a:r>
              <a:rPr lang="en-US" sz="2400" dirty="0">
                <a:solidFill>
                  <a:schemeClr val="bg2"/>
                </a:solidFill>
              </a:rPr>
              <a:t>Outlined on each RFA</a:t>
            </a:r>
          </a:p>
          <a:p>
            <a:pPr lvl="1">
              <a:buFont typeface="Wingdings" pitchFamily="2" charset="2"/>
              <a:buChar char="ü"/>
            </a:pPr>
            <a:r>
              <a:rPr lang="en-US" sz="2400" dirty="0">
                <a:solidFill>
                  <a:schemeClr val="bg2"/>
                </a:solidFill>
              </a:rPr>
              <a:t>To apply, PIs are </a:t>
            </a:r>
            <a:r>
              <a:rPr lang="en-US" sz="2400" u="sng" dirty="0">
                <a:solidFill>
                  <a:schemeClr val="bg2"/>
                </a:solidFill>
              </a:rPr>
              <a:t>not required </a:t>
            </a:r>
            <a:r>
              <a:rPr lang="en-US" sz="2400" dirty="0">
                <a:solidFill>
                  <a:schemeClr val="bg2"/>
                </a:solidFill>
              </a:rPr>
              <a:t>to have institutional approvals for research involving human subjects, animals, biohazards, etc., but </a:t>
            </a:r>
            <a:r>
              <a:rPr lang="en-US" sz="2400" u="sng" dirty="0">
                <a:solidFill>
                  <a:schemeClr val="bg2"/>
                </a:solidFill>
              </a:rPr>
              <a:t>awardees must submit notification of compliance approval prior to release of CORNET funding</a:t>
            </a:r>
            <a:endParaRPr lang="en-US" sz="2400" dirty="0">
              <a:solidFill>
                <a:schemeClr val="bg2"/>
              </a:solidFill>
            </a:endParaRPr>
          </a:p>
        </p:txBody>
      </p:sp>
      <p:pic>
        <p:nvPicPr>
          <p:cNvPr id="5" name="Picture 4">
            <a:extLst>
              <a:ext uri="{FF2B5EF4-FFF2-40B4-BE49-F238E27FC236}">
                <a16:creationId xmlns:a16="http://schemas.microsoft.com/office/drawing/2014/main" id="{585D9829-6A7B-8F41-B934-87B981C6A43F}"/>
              </a:ext>
            </a:extLst>
          </p:cNvPr>
          <p:cNvPicPr>
            <a:picLocks noChangeAspect="1"/>
          </p:cNvPicPr>
          <p:nvPr/>
        </p:nvPicPr>
        <p:blipFill>
          <a:blip r:embed="rId3"/>
          <a:stretch>
            <a:fillRect/>
          </a:stretch>
        </p:blipFill>
        <p:spPr>
          <a:xfrm>
            <a:off x="6817489" y="2978559"/>
            <a:ext cx="1561689" cy="1261971"/>
          </a:xfrm>
          <a:prstGeom prst="rect">
            <a:avLst/>
          </a:prstGeom>
          <a:ln>
            <a:solidFill>
              <a:schemeClr val="bg1"/>
            </a:solidFill>
          </a:ln>
        </p:spPr>
      </p:pic>
    </p:spTree>
    <p:extLst>
      <p:ext uri="{BB962C8B-B14F-4D97-AF65-F5344CB8AC3E}">
        <p14:creationId xmlns:p14="http://schemas.microsoft.com/office/powerpoint/2010/main" val="77757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59D3-EF23-274A-AF62-122B9EA39A9D}"/>
              </a:ext>
            </a:extLst>
          </p:cNvPr>
          <p:cNvSpPr>
            <a:spLocks noGrp="1"/>
          </p:cNvSpPr>
          <p:nvPr>
            <p:ph type="title"/>
          </p:nvPr>
        </p:nvSpPr>
        <p:spPr>
          <a:xfrm>
            <a:off x="2210557" y="247240"/>
            <a:ext cx="6933443" cy="717913"/>
          </a:xfrm>
        </p:spPr>
        <p:txBody>
          <a:bodyPr>
            <a:noAutofit/>
          </a:bodyPr>
          <a:lstStyle/>
          <a:p>
            <a:r>
              <a:rPr lang="en-US" b="1" dirty="0">
                <a:solidFill>
                  <a:schemeClr val="bg2"/>
                </a:solidFill>
              </a:rPr>
              <a:t>CORNET Awards – FOCUS areas</a:t>
            </a:r>
          </a:p>
        </p:txBody>
      </p:sp>
      <p:sp>
        <p:nvSpPr>
          <p:cNvPr id="3" name="Content Placeholder 2">
            <a:extLst>
              <a:ext uri="{FF2B5EF4-FFF2-40B4-BE49-F238E27FC236}">
                <a16:creationId xmlns:a16="http://schemas.microsoft.com/office/drawing/2014/main" id="{CCA7CEE5-268D-E84C-AEFF-AD9AD23E73DE}"/>
              </a:ext>
            </a:extLst>
          </p:cNvPr>
          <p:cNvSpPr>
            <a:spLocks noGrp="1"/>
          </p:cNvSpPr>
          <p:nvPr>
            <p:ph idx="1"/>
          </p:nvPr>
        </p:nvSpPr>
        <p:spPr>
          <a:xfrm>
            <a:off x="1208868" y="965153"/>
            <a:ext cx="10038252" cy="1979215"/>
          </a:xfrm>
        </p:spPr>
        <p:txBody>
          <a:bodyPr numCol="2" anchor="t">
            <a:noAutofit/>
          </a:bodyPr>
          <a:lstStyle/>
          <a:p>
            <a:pPr>
              <a:buFont typeface="Wingdings" pitchFamily="2" charset="2"/>
              <a:buChar char="ü"/>
            </a:pPr>
            <a:r>
              <a:rPr lang="en-US" sz="2000" dirty="0">
                <a:solidFill>
                  <a:schemeClr val="bg2"/>
                </a:solidFill>
              </a:rPr>
              <a:t>Aiming to create a CORNET collaborative to encompass each of the six areas of Excellence described in the Operational Strategic Plan for Research. </a:t>
            </a:r>
          </a:p>
          <a:p>
            <a:pPr>
              <a:buFont typeface="Wingdings" pitchFamily="2" charset="2"/>
              <a:buChar char="ü"/>
            </a:pPr>
            <a:endParaRPr lang="en-US" altLang="en-US" sz="2000" dirty="0">
              <a:solidFill>
                <a:schemeClr val="bg2"/>
              </a:solidFill>
              <a:cs typeface="Times New Roman" panose="02020603050405020304" pitchFamily="18" charset="0"/>
            </a:endParaRPr>
          </a:p>
          <a:p>
            <a:pPr>
              <a:buFont typeface="Wingdings" pitchFamily="2" charset="2"/>
              <a:buChar char="ü"/>
            </a:pPr>
            <a:r>
              <a:rPr lang="en-US" altLang="en-US" sz="2000" dirty="0">
                <a:solidFill>
                  <a:schemeClr val="bg2"/>
                </a:solidFill>
                <a:cs typeface="Times New Roman" panose="02020603050405020304" pitchFamily="18" charset="0"/>
              </a:rPr>
              <a:t>To date, we have funded CORNETs in Cancer, Substance Abuse, Regenerative Medicine, Drug Discovery and Development, Health Disparities Research, V</a:t>
            </a:r>
            <a:r>
              <a:rPr lang="en-US" sz="2000" dirty="0">
                <a:solidFill>
                  <a:schemeClr val="bg2"/>
                </a:solidFill>
              </a:rPr>
              <a:t>ascular Disease, Diabetes, and Epidemiology. </a:t>
            </a:r>
          </a:p>
        </p:txBody>
      </p:sp>
      <p:pic>
        <p:nvPicPr>
          <p:cNvPr id="7" name="Picture 6">
            <a:extLst>
              <a:ext uri="{FF2B5EF4-FFF2-40B4-BE49-F238E27FC236}">
                <a16:creationId xmlns:a16="http://schemas.microsoft.com/office/drawing/2014/main" id="{4B4FADBA-6170-0244-B6C2-3C85F2B478ED}"/>
              </a:ext>
            </a:extLst>
          </p:cNvPr>
          <p:cNvPicPr>
            <a:picLocks noChangeAspect="1"/>
          </p:cNvPicPr>
          <p:nvPr/>
        </p:nvPicPr>
        <p:blipFill>
          <a:blip r:embed="rId3"/>
          <a:stretch>
            <a:fillRect/>
          </a:stretch>
        </p:blipFill>
        <p:spPr>
          <a:xfrm>
            <a:off x="3777515" y="2883973"/>
            <a:ext cx="4708117" cy="3974027"/>
          </a:xfrm>
          <a:prstGeom prst="rect">
            <a:avLst/>
          </a:prstGeom>
          <a:ln>
            <a:solidFill>
              <a:schemeClr val="bg1"/>
            </a:solidFill>
          </a:ln>
        </p:spPr>
      </p:pic>
    </p:spTree>
    <p:extLst>
      <p:ext uri="{BB962C8B-B14F-4D97-AF65-F5344CB8AC3E}">
        <p14:creationId xmlns:p14="http://schemas.microsoft.com/office/powerpoint/2010/main" val="366210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5035" y="283293"/>
            <a:ext cx="6059861" cy="1051731"/>
          </a:xfrm>
        </p:spPr>
        <p:txBody>
          <a:bodyPr>
            <a:noAutofit/>
          </a:bodyPr>
          <a:lstStyle/>
          <a:p>
            <a:pPr algn="ctr"/>
            <a:r>
              <a:rPr lang="en-US" b="1" dirty="0">
                <a:solidFill>
                  <a:schemeClr val="bg2"/>
                </a:solidFill>
              </a:rPr>
              <a:t>CORNET Awards – </a:t>
            </a:r>
            <a:br>
              <a:rPr lang="en-US" b="1" dirty="0">
                <a:solidFill>
                  <a:schemeClr val="bg2"/>
                </a:solidFill>
              </a:rPr>
            </a:br>
            <a:r>
              <a:rPr lang="en-US" b="1" dirty="0">
                <a:solidFill>
                  <a:schemeClr val="bg2"/>
                </a:solidFill>
              </a:rPr>
              <a:t>internal collaboratives</a:t>
            </a:r>
          </a:p>
        </p:txBody>
      </p:sp>
      <p:sp>
        <p:nvSpPr>
          <p:cNvPr id="3" name="Content Placeholder 2"/>
          <p:cNvSpPr>
            <a:spLocks noGrp="1"/>
          </p:cNvSpPr>
          <p:nvPr>
            <p:ph idx="1"/>
          </p:nvPr>
        </p:nvSpPr>
        <p:spPr>
          <a:xfrm>
            <a:off x="1503906" y="1333609"/>
            <a:ext cx="7045292" cy="5524391"/>
          </a:xfrm>
        </p:spPr>
        <p:txBody>
          <a:bodyPr>
            <a:noAutofit/>
          </a:bodyPr>
          <a:lstStyle/>
          <a:p>
            <a:pPr marL="0" indent="0">
              <a:buNone/>
            </a:pPr>
            <a:r>
              <a:rPr lang="en-US" altLang="en-US" b="1" u="sng" dirty="0">
                <a:solidFill>
                  <a:schemeClr val="bg2"/>
                </a:solidFill>
                <a:cs typeface="Times New Roman" panose="02020603050405020304" pitchFamily="18" charset="0"/>
              </a:rPr>
              <a:t>Cross-college</a:t>
            </a:r>
          </a:p>
          <a:p>
            <a:pPr marL="0" indent="0">
              <a:buNone/>
            </a:pPr>
            <a:r>
              <a:rPr lang="en-US" dirty="0">
                <a:solidFill>
                  <a:schemeClr val="bg2"/>
                </a:solidFill>
                <a:cs typeface="Times New Roman" panose="02020603050405020304" pitchFamily="18" charset="0"/>
              </a:rPr>
              <a:t>S</a:t>
            </a:r>
            <a:r>
              <a:rPr lang="en-US" dirty="0">
                <a:solidFill>
                  <a:schemeClr val="bg2"/>
                </a:solidFill>
              </a:rPr>
              <a:t>timulate interdisciplinary research among</a:t>
            </a:r>
            <a:r>
              <a:rPr lang="en-US" altLang="en-US" dirty="0">
                <a:solidFill>
                  <a:schemeClr val="bg2"/>
                </a:solidFill>
                <a:cs typeface="Times New Roman" panose="02020603050405020304" pitchFamily="18" charset="0"/>
              </a:rPr>
              <a:t> UTHSC faculty from different UTHSC colleges </a:t>
            </a:r>
          </a:p>
          <a:p>
            <a:pPr lvl="1">
              <a:buFont typeface="Wingdings" pitchFamily="2" charset="2"/>
              <a:buChar char="ü"/>
            </a:pPr>
            <a:r>
              <a:rPr lang="en-US" sz="2400" dirty="0">
                <a:solidFill>
                  <a:schemeClr val="bg2"/>
                </a:solidFill>
              </a:rPr>
              <a:t>2016: 47 applications, 9 funded</a:t>
            </a:r>
          </a:p>
          <a:p>
            <a:pPr lvl="1">
              <a:buFont typeface="Wingdings" pitchFamily="2" charset="2"/>
              <a:buChar char="ü"/>
            </a:pPr>
            <a:r>
              <a:rPr lang="en-US" sz="2400" dirty="0">
                <a:solidFill>
                  <a:schemeClr val="bg2"/>
                </a:solidFill>
              </a:rPr>
              <a:t>2017: 41 applications, 6 funded</a:t>
            </a:r>
          </a:p>
          <a:p>
            <a:pPr marL="0" indent="0">
              <a:buNone/>
            </a:pPr>
            <a:r>
              <a:rPr lang="en-US" b="1" u="sng" dirty="0">
                <a:solidFill>
                  <a:schemeClr val="bg2"/>
                </a:solidFill>
              </a:rPr>
              <a:t>Clinical</a:t>
            </a:r>
          </a:p>
          <a:p>
            <a:pPr marL="0" indent="0">
              <a:buNone/>
            </a:pPr>
            <a:r>
              <a:rPr lang="en-US" dirty="0">
                <a:solidFill>
                  <a:schemeClr val="bg2"/>
                </a:solidFill>
              </a:rPr>
              <a:t>Stimulate research productivity among UTHSC faculty members who function primarily as clinicians (Physicians, Dentists, Clinical Psychologists, RNs, Physical and Occupational Therapists, Clinical Pharmacists, etc.)</a:t>
            </a:r>
          </a:p>
          <a:p>
            <a:pPr lvl="1">
              <a:buFont typeface="Wingdings" pitchFamily="2" charset="2"/>
              <a:buChar char="ü"/>
            </a:pPr>
            <a:r>
              <a:rPr lang="en-US" sz="2400" dirty="0">
                <a:solidFill>
                  <a:schemeClr val="bg2"/>
                </a:solidFill>
              </a:rPr>
              <a:t>2017: 29 applications, 4 funded</a:t>
            </a:r>
          </a:p>
        </p:txBody>
      </p:sp>
      <p:pic>
        <p:nvPicPr>
          <p:cNvPr id="5" name="Picture 4">
            <a:extLst>
              <a:ext uri="{FF2B5EF4-FFF2-40B4-BE49-F238E27FC236}">
                <a16:creationId xmlns:a16="http://schemas.microsoft.com/office/drawing/2014/main" id="{2A168F0B-C933-7A4A-8043-E40FFF796996}"/>
              </a:ext>
            </a:extLst>
          </p:cNvPr>
          <p:cNvPicPr>
            <a:picLocks noChangeAspect="1"/>
          </p:cNvPicPr>
          <p:nvPr/>
        </p:nvPicPr>
        <p:blipFill>
          <a:blip r:embed="rId2"/>
          <a:stretch>
            <a:fillRect/>
          </a:stretch>
        </p:blipFill>
        <p:spPr>
          <a:xfrm>
            <a:off x="7989215" y="1948701"/>
            <a:ext cx="3292879" cy="1967696"/>
          </a:xfrm>
          <a:prstGeom prst="rect">
            <a:avLst/>
          </a:prstGeom>
        </p:spPr>
      </p:pic>
    </p:spTree>
    <p:extLst>
      <p:ext uri="{BB962C8B-B14F-4D97-AF65-F5344CB8AC3E}">
        <p14:creationId xmlns:p14="http://schemas.microsoft.com/office/powerpoint/2010/main" val="346799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66D4-AAFB-2A44-837B-CB77F26E34CA}"/>
              </a:ext>
            </a:extLst>
          </p:cNvPr>
          <p:cNvSpPr>
            <a:spLocks noGrp="1"/>
          </p:cNvSpPr>
          <p:nvPr>
            <p:ph type="title"/>
          </p:nvPr>
        </p:nvSpPr>
        <p:spPr>
          <a:xfrm>
            <a:off x="2914527" y="293053"/>
            <a:ext cx="6359767" cy="1194784"/>
          </a:xfrm>
        </p:spPr>
        <p:txBody>
          <a:bodyPr/>
          <a:lstStyle/>
          <a:p>
            <a:pPr algn="ctr"/>
            <a:r>
              <a:rPr lang="en-US" b="1" dirty="0">
                <a:solidFill>
                  <a:schemeClr val="bg2"/>
                </a:solidFill>
              </a:rPr>
              <a:t>CORNET Awards – </a:t>
            </a:r>
            <a:br>
              <a:rPr lang="en-US" b="1" dirty="0">
                <a:solidFill>
                  <a:schemeClr val="bg2"/>
                </a:solidFill>
              </a:rPr>
            </a:br>
            <a:r>
              <a:rPr lang="en-US" b="1" dirty="0">
                <a:solidFill>
                  <a:schemeClr val="bg2"/>
                </a:solidFill>
              </a:rPr>
              <a:t>state-wide collaboratives</a:t>
            </a:r>
          </a:p>
        </p:txBody>
      </p:sp>
      <p:sp>
        <p:nvSpPr>
          <p:cNvPr id="3" name="Content Placeholder 2">
            <a:extLst>
              <a:ext uri="{FF2B5EF4-FFF2-40B4-BE49-F238E27FC236}">
                <a16:creationId xmlns:a16="http://schemas.microsoft.com/office/drawing/2014/main" id="{5E957867-25BA-EA4B-8C51-AB65CF9C4C66}"/>
              </a:ext>
            </a:extLst>
          </p:cNvPr>
          <p:cNvSpPr>
            <a:spLocks noGrp="1"/>
          </p:cNvSpPr>
          <p:nvPr>
            <p:ph idx="1"/>
          </p:nvPr>
        </p:nvSpPr>
        <p:spPr>
          <a:xfrm>
            <a:off x="1720312" y="1487837"/>
            <a:ext cx="6626374" cy="4931252"/>
          </a:xfrm>
        </p:spPr>
        <p:txBody>
          <a:bodyPr anchor="ctr">
            <a:normAutofit/>
          </a:bodyPr>
          <a:lstStyle/>
          <a:p>
            <a:pPr marL="0" indent="0" algn="ctr">
              <a:buNone/>
            </a:pPr>
            <a:r>
              <a:rPr lang="en-US" altLang="en-US" sz="2800" b="1" u="sng" dirty="0">
                <a:solidFill>
                  <a:schemeClr val="bg2"/>
                </a:solidFill>
                <a:cs typeface="Times New Roman" panose="02020603050405020304" pitchFamily="18" charset="0"/>
              </a:rPr>
              <a:t>Cross-System</a:t>
            </a:r>
            <a:endParaRPr lang="en-US" altLang="en-US" sz="2800" b="1" dirty="0">
              <a:solidFill>
                <a:schemeClr val="bg2"/>
              </a:solidFill>
              <a:cs typeface="Times New Roman" panose="02020603050405020304" pitchFamily="18" charset="0"/>
            </a:endParaRPr>
          </a:p>
          <a:p>
            <a:pPr marL="0" indent="0" algn="ctr">
              <a:buNone/>
            </a:pPr>
            <a:r>
              <a:rPr lang="en-US" altLang="en-US" sz="2800" dirty="0">
                <a:solidFill>
                  <a:schemeClr val="bg2"/>
                </a:solidFill>
                <a:cs typeface="Times New Roman" panose="02020603050405020304" pitchFamily="18" charset="0"/>
              </a:rPr>
              <a:t>Creating collaborations between faculty from multiple University of Tennessee System institutions</a:t>
            </a:r>
          </a:p>
          <a:p>
            <a:pPr marL="0" indent="0" algn="ctr">
              <a:buNone/>
            </a:pPr>
            <a:endParaRPr lang="en-US" altLang="en-US" sz="2800" dirty="0">
              <a:solidFill>
                <a:schemeClr val="bg2"/>
              </a:solidFill>
              <a:cs typeface="Times New Roman" panose="02020603050405020304" pitchFamily="18" charset="0"/>
            </a:endParaRPr>
          </a:p>
          <a:p>
            <a:pPr lvl="1">
              <a:buFont typeface="Wingdings" pitchFamily="2" charset="2"/>
              <a:buChar char="ü"/>
            </a:pPr>
            <a:r>
              <a:rPr lang="en-US" sz="2800" u="sng" dirty="0">
                <a:solidFill>
                  <a:schemeClr val="bg2"/>
                </a:solidFill>
              </a:rPr>
              <a:t> </a:t>
            </a:r>
            <a:r>
              <a:rPr lang="en-US" sz="2800" b="1" u="sng" dirty="0">
                <a:solidFill>
                  <a:schemeClr val="bg2"/>
                </a:solidFill>
              </a:rPr>
              <a:t>UT CORNET Awards in Cancer</a:t>
            </a:r>
            <a:endParaRPr lang="en-US" sz="2800" b="1" dirty="0">
              <a:solidFill>
                <a:schemeClr val="bg2"/>
              </a:solidFill>
            </a:endParaRPr>
          </a:p>
          <a:p>
            <a:pPr lvl="3"/>
            <a:r>
              <a:rPr lang="en-US" sz="2800" dirty="0">
                <a:solidFill>
                  <a:schemeClr val="bg2"/>
                </a:solidFill>
              </a:rPr>
              <a:t>2017: 20 applications, 3 funded</a:t>
            </a:r>
          </a:p>
          <a:p>
            <a:endParaRPr lang="en-US" dirty="0"/>
          </a:p>
        </p:txBody>
      </p:sp>
      <p:pic>
        <p:nvPicPr>
          <p:cNvPr id="3076" name="Picture 4" descr="Image result for univ of tennessee logos in state outline">
            <a:extLst>
              <a:ext uri="{FF2B5EF4-FFF2-40B4-BE49-F238E27FC236}">
                <a16:creationId xmlns:a16="http://schemas.microsoft.com/office/drawing/2014/main" id="{8AD517D8-418A-8940-94C7-5948DAF14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686" y="2806617"/>
            <a:ext cx="3098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008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EFC1C8-19AE-294A-A47A-ECE3E96CF775}"/>
              </a:ext>
            </a:extLst>
          </p:cNvPr>
          <p:cNvSpPr>
            <a:spLocks noGrp="1"/>
          </p:cNvSpPr>
          <p:nvPr>
            <p:ph type="title"/>
          </p:nvPr>
        </p:nvSpPr>
        <p:spPr>
          <a:xfrm>
            <a:off x="1503804" y="414262"/>
            <a:ext cx="6064054" cy="991713"/>
          </a:xfrm>
        </p:spPr>
        <p:txBody>
          <a:bodyPr>
            <a:normAutofit fontScale="90000"/>
          </a:bodyPr>
          <a:lstStyle/>
          <a:p>
            <a:pPr algn="ctr"/>
            <a:r>
              <a:rPr lang="en-US" sz="4000" b="1" dirty="0">
                <a:solidFill>
                  <a:schemeClr val="bg2"/>
                </a:solidFill>
              </a:rPr>
              <a:t>CORNET Awards – </a:t>
            </a:r>
            <a:br>
              <a:rPr lang="en-US" sz="4000" b="1" dirty="0">
                <a:solidFill>
                  <a:schemeClr val="bg2"/>
                </a:solidFill>
              </a:rPr>
            </a:br>
            <a:r>
              <a:rPr lang="en-US" sz="4000" b="1" dirty="0">
                <a:solidFill>
                  <a:schemeClr val="bg2"/>
                </a:solidFill>
              </a:rPr>
              <a:t>regional collaboratives</a:t>
            </a:r>
          </a:p>
        </p:txBody>
      </p:sp>
      <p:sp>
        <p:nvSpPr>
          <p:cNvPr id="3" name="Content Placeholder 2"/>
          <p:cNvSpPr>
            <a:spLocks noGrp="1"/>
          </p:cNvSpPr>
          <p:nvPr>
            <p:ph idx="1"/>
          </p:nvPr>
        </p:nvSpPr>
        <p:spPr>
          <a:xfrm>
            <a:off x="1353312" y="1700784"/>
            <a:ext cx="9729216" cy="4956048"/>
          </a:xfrm>
        </p:spPr>
        <p:txBody>
          <a:bodyPr>
            <a:noAutofit/>
          </a:bodyPr>
          <a:lstStyle/>
          <a:p>
            <a:pPr marL="0" indent="0" algn="ctr">
              <a:buNone/>
            </a:pPr>
            <a:r>
              <a:rPr lang="en-US" altLang="en-US" sz="2500" dirty="0">
                <a:solidFill>
                  <a:schemeClr val="bg2"/>
                </a:solidFill>
                <a:cs typeface="Times New Roman" panose="02020603050405020304" pitchFamily="18" charset="0"/>
              </a:rPr>
              <a:t>Facilitating team research between faculty from UTHSC and other Mid-South universities </a:t>
            </a:r>
          </a:p>
          <a:p>
            <a:pPr marL="0" indent="0">
              <a:buNone/>
            </a:pPr>
            <a:endParaRPr lang="en-US" sz="800" dirty="0">
              <a:solidFill>
                <a:schemeClr val="bg2"/>
              </a:solidFill>
            </a:endParaRPr>
          </a:p>
          <a:p>
            <a:pPr lvl="1">
              <a:buFont typeface="Wingdings" pitchFamily="2" charset="2"/>
              <a:buChar char="ü"/>
            </a:pPr>
            <a:r>
              <a:rPr lang="en-US" sz="2200" b="1" u="sng" dirty="0">
                <a:solidFill>
                  <a:schemeClr val="bg2"/>
                </a:solidFill>
              </a:rPr>
              <a:t>2016 - UTHSC/University of Arkansas for Medical Sciences - Substance Abuse</a:t>
            </a:r>
            <a:endParaRPr lang="en-US" sz="2200" b="1" dirty="0">
              <a:solidFill>
                <a:schemeClr val="bg2"/>
              </a:solidFill>
            </a:endParaRPr>
          </a:p>
          <a:p>
            <a:pPr lvl="2"/>
            <a:r>
              <a:rPr lang="en-US" sz="2200" dirty="0">
                <a:solidFill>
                  <a:schemeClr val="bg2"/>
                </a:solidFill>
              </a:rPr>
              <a:t>1 application, 1 funded</a:t>
            </a:r>
          </a:p>
          <a:p>
            <a:pPr lvl="1">
              <a:buFont typeface="Wingdings" pitchFamily="2" charset="2"/>
              <a:buChar char="ü"/>
            </a:pPr>
            <a:r>
              <a:rPr lang="en-US" sz="2200" b="1" u="sng" dirty="0">
                <a:solidFill>
                  <a:schemeClr val="bg2"/>
                </a:solidFill>
              </a:rPr>
              <a:t>2017 - UTHSC/University of Arkansas for Medical Sciences - Cancer</a:t>
            </a:r>
            <a:r>
              <a:rPr lang="en-US" sz="2200" b="1" dirty="0">
                <a:solidFill>
                  <a:schemeClr val="bg2"/>
                </a:solidFill>
              </a:rPr>
              <a:t>	</a:t>
            </a:r>
          </a:p>
          <a:p>
            <a:pPr marL="914400" lvl="2" indent="0">
              <a:buNone/>
            </a:pPr>
            <a:r>
              <a:rPr lang="en-US" sz="2200" dirty="0">
                <a:solidFill>
                  <a:schemeClr val="bg2"/>
                </a:solidFill>
              </a:rPr>
              <a:t>10 applications, 4 funded</a:t>
            </a:r>
          </a:p>
          <a:p>
            <a:pPr lvl="1">
              <a:buFont typeface="Wingdings" pitchFamily="2" charset="2"/>
              <a:buChar char="ü"/>
            </a:pPr>
            <a:r>
              <a:rPr lang="en-US" sz="2200" b="1" u="sng" dirty="0">
                <a:solidFill>
                  <a:schemeClr val="bg2"/>
                </a:solidFill>
              </a:rPr>
              <a:t>2018 - UTHSC/University of Mississippi Medical Center/Tulane University - Health Disparities</a:t>
            </a:r>
            <a:r>
              <a:rPr lang="en-US" sz="2200" b="1" dirty="0">
                <a:solidFill>
                  <a:schemeClr val="bg2"/>
                </a:solidFill>
              </a:rPr>
              <a:t> </a:t>
            </a:r>
          </a:p>
          <a:p>
            <a:pPr lvl="2"/>
            <a:r>
              <a:rPr lang="en-US" altLang="en-US" sz="2200" dirty="0">
                <a:solidFill>
                  <a:schemeClr val="bg2"/>
                </a:solidFill>
                <a:cs typeface="Times New Roman" panose="02020603050405020304" pitchFamily="18" charset="0"/>
              </a:rPr>
              <a:t>11 applications, 2 funded</a:t>
            </a:r>
            <a:endParaRPr lang="en-US" sz="2200" b="1" u="sng" dirty="0">
              <a:solidFill>
                <a:schemeClr val="bg2"/>
              </a:solidFill>
            </a:endParaRPr>
          </a:p>
        </p:txBody>
      </p:sp>
      <p:pic>
        <p:nvPicPr>
          <p:cNvPr id="4" name="Picture 3">
            <a:extLst>
              <a:ext uri="{FF2B5EF4-FFF2-40B4-BE49-F238E27FC236}">
                <a16:creationId xmlns:a16="http://schemas.microsoft.com/office/drawing/2014/main" id="{CAF93BFA-A74D-8D4C-A2A8-75EEBC6C6915}"/>
              </a:ext>
            </a:extLst>
          </p:cNvPr>
          <p:cNvPicPr>
            <a:picLocks noChangeAspect="1"/>
          </p:cNvPicPr>
          <p:nvPr/>
        </p:nvPicPr>
        <p:blipFill>
          <a:blip r:embed="rId2"/>
          <a:stretch>
            <a:fillRect/>
          </a:stretch>
        </p:blipFill>
        <p:spPr>
          <a:xfrm>
            <a:off x="8126953" y="119456"/>
            <a:ext cx="2955575" cy="1581327"/>
          </a:xfrm>
          <a:prstGeom prst="rect">
            <a:avLst/>
          </a:prstGeom>
        </p:spPr>
      </p:pic>
    </p:spTree>
    <p:extLst>
      <p:ext uri="{BB962C8B-B14F-4D97-AF65-F5344CB8AC3E}">
        <p14:creationId xmlns:p14="http://schemas.microsoft.com/office/powerpoint/2010/main" val="355746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7722-EE5D-704D-A8A6-0E84C0C89D63}"/>
              </a:ext>
            </a:extLst>
          </p:cNvPr>
          <p:cNvSpPr>
            <a:spLocks noGrp="1"/>
          </p:cNvSpPr>
          <p:nvPr>
            <p:ph type="title"/>
          </p:nvPr>
        </p:nvSpPr>
        <p:spPr>
          <a:xfrm>
            <a:off x="1219435" y="609600"/>
            <a:ext cx="6750673" cy="823784"/>
          </a:xfrm>
        </p:spPr>
        <p:txBody>
          <a:bodyPr anchor="ctr">
            <a:normAutofit fontScale="90000"/>
          </a:bodyPr>
          <a:lstStyle/>
          <a:p>
            <a:pPr algn="ctr"/>
            <a:r>
              <a:rPr lang="en-US" sz="4000" b="1" dirty="0">
                <a:solidFill>
                  <a:schemeClr val="bg2"/>
                </a:solidFill>
              </a:rPr>
              <a:t>Who we are and what we do</a:t>
            </a:r>
            <a:br>
              <a:rPr lang="en-US" sz="2500" dirty="0">
                <a:solidFill>
                  <a:schemeClr val="bg2"/>
                </a:solidFill>
              </a:rPr>
            </a:br>
            <a:r>
              <a:rPr lang="en-US" sz="3300" dirty="0">
                <a:solidFill>
                  <a:schemeClr val="bg2"/>
                </a:solidFill>
              </a:rPr>
              <a:t>Lisa Youngentob - </a:t>
            </a:r>
            <a:r>
              <a:rPr lang="en-US" sz="3300" dirty="0" err="1">
                <a:solidFill>
                  <a:schemeClr val="bg2"/>
                </a:solidFill>
              </a:rPr>
              <a:t>DIRECtor</a:t>
            </a:r>
            <a:endParaRPr lang="en-US" sz="3300" dirty="0">
              <a:solidFill>
                <a:schemeClr val="bg2"/>
              </a:solidFill>
            </a:endParaRPr>
          </a:p>
        </p:txBody>
      </p:sp>
      <p:pic>
        <p:nvPicPr>
          <p:cNvPr id="6" name="Picture Placeholder 5">
            <a:extLst>
              <a:ext uri="{FF2B5EF4-FFF2-40B4-BE49-F238E27FC236}">
                <a16:creationId xmlns:a16="http://schemas.microsoft.com/office/drawing/2014/main" id="{A5389922-3808-544E-BE70-9E8210BE45D8}"/>
              </a:ext>
            </a:extLst>
          </p:cNvPr>
          <p:cNvPicPr>
            <a:picLocks noGrp="1" noChangeAspect="1"/>
          </p:cNvPicPr>
          <p:nvPr>
            <p:ph type="pic" idx="1"/>
          </p:nvPr>
        </p:nvPicPr>
        <p:blipFill>
          <a:blip r:embed="rId2"/>
          <a:srcRect t="2870" b="2870"/>
          <a:stretch>
            <a:fillRect/>
          </a:stretch>
        </p:blipFill>
        <p:spPr>
          <a:xfrm>
            <a:off x="8355914" y="1252639"/>
            <a:ext cx="2188623" cy="3092862"/>
          </a:xfrm>
          <a:ln>
            <a:solidFill>
              <a:schemeClr val="bg1">
                <a:alpha val="60000"/>
              </a:schemeClr>
            </a:solidFill>
          </a:ln>
        </p:spPr>
      </p:pic>
      <p:sp>
        <p:nvSpPr>
          <p:cNvPr id="4" name="Text Placeholder 3">
            <a:extLst>
              <a:ext uri="{FF2B5EF4-FFF2-40B4-BE49-F238E27FC236}">
                <a16:creationId xmlns:a16="http://schemas.microsoft.com/office/drawing/2014/main" id="{6EFC4457-DB77-A64F-98A5-DD3F72B96195}"/>
              </a:ext>
            </a:extLst>
          </p:cNvPr>
          <p:cNvSpPr>
            <a:spLocks noGrp="1"/>
          </p:cNvSpPr>
          <p:nvPr>
            <p:ph type="body" sz="half" idx="2"/>
          </p:nvPr>
        </p:nvSpPr>
        <p:spPr>
          <a:xfrm>
            <a:off x="1408670" y="1433383"/>
            <a:ext cx="5758249" cy="5016844"/>
          </a:xfrm>
        </p:spPr>
        <p:txBody>
          <a:bodyPr anchor="ctr">
            <a:noAutofit/>
          </a:bodyPr>
          <a:lstStyle/>
          <a:p>
            <a:pPr marL="285750" indent="-285750">
              <a:buFont typeface="Wingdings" pitchFamily="2" charset="2"/>
              <a:buChar char="ü"/>
            </a:pPr>
            <a:r>
              <a:rPr lang="en-US" sz="2000" dirty="0">
                <a:solidFill>
                  <a:schemeClr val="bg2"/>
                </a:solidFill>
              </a:rPr>
              <a:t>CORNET Award program and CORNET-related events</a:t>
            </a:r>
          </a:p>
          <a:p>
            <a:pPr marL="285750" indent="-285750">
              <a:buFont typeface="Wingdings" pitchFamily="2" charset="2"/>
              <a:buChar char="ü"/>
            </a:pPr>
            <a:r>
              <a:rPr lang="en-US" sz="2000" dirty="0">
                <a:solidFill>
                  <a:schemeClr val="bg2"/>
                </a:solidFill>
              </a:rPr>
              <a:t>Bridge Funding</a:t>
            </a:r>
          </a:p>
          <a:p>
            <a:pPr marL="285750" indent="-285750">
              <a:buFont typeface="Wingdings" pitchFamily="2" charset="2"/>
              <a:buChar char="ü"/>
            </a:pPr>
            <a:r>
              <a:rPr lang="en-US" sz="2000" dirty="0">
                <a:solidFill>
                  <a:schemeClr val="bg2"/>
                </a:solidFill>
              </a:rPr>
              <a:t>New Grant Support</a:t>
            </a:r>
          </a:p>
          <a:p>
            <a:pPr marL="285750" indent="-285750">
              <a:buFont typeface="Wingdings" pitchFamily="2" charset="2"/>
              <a:buChar char="ü"/>
            </a:pPr>
            <a:r>
              <a:rPr lang="en-US" sz="2000" dirty="0">
                <a:solidFill>
                  <a:schemeClr val="bg2"/>
                </a:solidFill>
              </a:rPr>
              <a:t>Limited submission process</a:t>
            </a:r>
          </a:p>
          <a:p>
            <a:pPr marL="285750" indent="-285750">
              <a:buFont typeface="Wingdings" pitchFamily="2" charset="2"/>
              <a:buChar char="ü"/>
            </a:pPr>
            <a:r>
              <a:rPr lang="en-US" sz="2000" dirty="0">
                <a:solidFill>
                  <a:schemeClr val="bg2"/>
                </a:solidFill>
              </a:rPr>
              <a:t>Distribute funding opportunities to the campus</a:t>
            </a:r>
          </a:p>
          <a:p>
            <a:pPr marL="285750" indent="-285750">
              <a:buFont typeface="Wingdings" pitchFamily="2" charset="2"/>
              <a:buChar char="ü"/>
            </a:pPr>
            <a:r>
              <a:rPr lang="en-US" sz="2000" dirty="0">
                <a:solidFill>
                  <a:schemeClr val="bg2"/>
                </a:solidFill>
              </a:rPr>
              <a:t>Point of contact for setting up services with external grant consultants, Hanover Research</a:t>
            </a:r>
          </a:p>
          <a:p>
            <a:pPr marL="285750" indent="-285750">
              <a:buFont typeface="Wingdings" pitchFamily="2" charset="2"/>
              <a:buChar char="ü"/>
            </a:pPr>
            <a:r>
              <a:rPr lang="en-US" sz="2000" dirty="0">
                <a:solidFill>
                  <a:schemeClr val="bg2"/>
                </a:solidFill>
              </a:rPr>
              <a:t>Track Office of Research resources</a:t>
            </a:r>
          </a:p>
          <a:p>
            <a:pPr marL="285750" indent="-285750">
              <a:buFont typeface="Wingdings" pitchFamily="2" charset="2"/>
              <a:buChar char="ü"/>
            </a:pPr>
            <a:r>
              <a:rPr lang="en-US" sz="2000" dirty="0">
                <a:solidFill>
                  <a:schemeClr val="bg2"/>
                </a:solidFill>
              </a:rPr>
              <a:t>Office of Research events (workshops, seminars, symposiums and conferences)</a:t>
            </a:r>
          </a:p>
        </p:txBody>
      </p:sp>
      <p:sp>
        <p:nvSpPr>
          <p:cNvPr id="5" name="Rectangle 4">
            <a:extLst>
              <a:ext uri="{FF2B5EF4-FFF2-40B4-BE49-F238E27FC236}">
                <a16:creationId xmlns:a16="http://schemas.microsoft.com/office/drawing/2014/main" id="{70E3D38D-8ED8-B346-B22E-F3AE4B0FA61D}"/>
              </a:ext>
            </a:extLst>
          </p:cNvPr>
          <p:cNvSpPr/>
          <p:nvPr/>
        </p:nvSpPr>
        <p:spPr>
          <a:xfrm>
            <a:off x="7970108" y="4460073"/>
            <a:ext cx="2764948" cy="923330"/>
          </a:xfrm>
          <a:prstGeom prst="rect">
            <a:avLst/>
          </a:prstGeom>
          <a:ln>
            <a:solidFill>
              <a:srgbClr val="92D050"/>
            </a:solidFill>
          </a:ln>
        </p:spPr>
        <p:txBody>
          <a:bodyPr wrap="square">
            <a:spAutoFit/>
          </a:bodyPr>
          <a:lstStyle/>
          <a:p>
            <a:pPr algn="ctr"/>
            <a:r>
              <a:rPr lang="en-US" i="1" dirty="0">
                <a:solidFill>
                  <a:schemeClr val="bg2"/>
                </a:solidFill>
              </a:rPr>
              <a:t>Yes, I’m the one who sends you all of the emails in the middle of the night!</a:t>
            </a:r>
          </a:p>
        </p:txBody>
      </p:sp>
      <p:pic>
        <p:nvPicPr>
          <p:cNvPr id="7" name="Picture 2" descr="clock, time, wait icon">
            <a:extLst>
              <a:ext uri="{FF2B5EF4-FFF2-40B4-BE49-F238E27FC236}">
                <a16:creationId xmlns:a16="http://schemas.microsoft.com/office/drawing/2014/main" id="{ADADF5E2-2740-0C4A-9DAA-572C0CB52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665" y="5450918"/>
            <a:ext cx="1109120" cy="110912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552" y="244461"/>
            <a:ext cx="5634320" cy="1079541"/>
          </a:xfrm>
        </p:spPr>
        <p:txBody>
          <a:bodyPr>
            <a:normAutofit fontScale="90000"/>
          </a:bodyPr>
          <a:lstStyle/>
          <a:p>
            <a:pPr algn="ctr"/>
            <a:r>
              <a:rPr lang="en-US" sz="4000" b="1" dirty="0">
                <a:solidFill>
                  <a:schemeClr val="bg2"/>
                </a:solidFill>
              </a:rPr>
              <a:t>CORNET Awards – global collaboratives</a:t>
            </a:r>
            <a:endParaRPr lang="en-US" sz="4000" b="1" u="sng" dirty="0">
              <a:solidFill>
                <a:schemeClr val="bg2"/>
              </a:solidFill>
            </a:endParaRPr>
          </a:p>
        </p:txBody>
      </p:sp>
      <p:sp>
        <p:nvSpPr>
          <p:cNvPr id="3" name="Content Placeholder 2"/>
          <p:cNvSpPr>
            <a:spLocks noGrp="1"/>
          </p:cNvSpPr>
          <p:nvPr>
            <p:ph idx="1"/>
          </p:nvPr>
        </p:nvSpPr>
        <p:spPr>
          <a:xfrm>
            <a:off x="1224366" y="1463040"/>
            <a:ext cx="9967890" cy="5266944"/>
          </a:xfrm>
        </p:spPr>
        <p:txBody>
          <a:bodyPr>
            <a:normAutofit/>
          </a:bodyPr>
          <a:lstStyle/>
          <a:p>
            <a:pPr marL="0" indent="0">
              <a:buNone/>
            </a:pPr>
            <a:r>
              <a:rPr lang="en-US" altLang="en-US" sz="2900" dirty="0">
                <a:solidFill>
                  <a:schemeClr val="bg2"/>
                </a:solidFill>
                <a:cs typeface="Times New Roman" panose="02020603050405020304" pitchFamily="18" charset="0"/>
              </a:rPr>
              <a:t>Pairing faculty from UTHSC and international universities/hospitals</a:t>
            </a:r>
          </a:p>
          <a:p>
            <a:pPr marL="0" indent="0">
              <a:buNone/>
            </a:pPr>
            <a:endParaRPr lang="en-US" altLang="en-US" sz="1400" dirty="0">
              <a:solidFill>
                <a:schemeClr val="bg2"/>
              </a:solidFill>
              <a:cs typeface="Times New Roman" panose="02020603050405020304" pitchFamily="18" charset="0"/>
            </a:endParaRPr>
          </a:p>
          <a:p>
            <a:pPr lvl="1">
              <a:buFont typeface="Wingdings" pitchFamily="2" charset="2"/>
              <a:buChar char="ü"/>
            </a:pPr>
            <a:r>
              <a:rPr lang="en-US" sz="2300" b="1" u="sng" dirty="0">
                <a:solidFill>
                  <a:schemeClr val="bg2"/>
                </a:solidFill>
              </a:rPr>
              <a:t>2017 - UTHSC/Harbin Medical University (China) - Cancer, Vascular Disease, Diabetes, and Epidemiology</a:t>
            </a:r>
          </a:p>
          <a:p>
            <a:pPr lvl="3"/>
            <a:r>
              <a:rPr lang="en-US" sz="2300" dirty="0">
                <a:solidFill>
                  <a:schemeClr val="bg2"/>
                </a:solidFill>
              </a:rPr>
              <a:t>7 applications, 3 funded</a:t>
            </a:r>
          </a:p>
          <a:p>
            <a:pPr lvl="1">
              <a:buFont typeface="Wingdings" pitchFamily="2" charset="2"/>
              <a:buChar char="ü"/>
            </a:pPr>
            <a:r>
              <a:rPr lang="en-US" sz="2300" b="1" u="sng" dirty="0">
                <a:solidFill>
                  <a:schemeClr val="bg2"/>
                </a:solidFill>
              </a:rPr>
              <a:t>2018 - UTHSC/West China Hospital/Sichuan University (China)- Regenerative Medicine</a:t>
            </a:r>
            <a:endParaRPr lang="en-US" sz="2300" u="sng" dirty="0">
              <a:solidFill>
                <a:schemeClr val="bg2"/>
              </a:solidFill>
            </a:endParaRPr>
          </a:p>
          <a:p>
            <a:pPr lvl="3"/>
            <a:r>
              <a:rPr lang="en-US" sz="2300" dirty="0">
                <a:solidFill>
                  <a:schemeClr val="bg2"/>
                </a:solidFill>
              </a:rPr>
              <a:t>4 applications, 2 funded</a:t>
            </a:r>
          </a:p>
          <a:p>
            <a:pPr lvl="1">
              <a:buFont typeface="Wingdings" pitchFamily="2" charset="2"/>
              <a:buChar char="ü"/>
            </a:pPr>
            <a:r>
              <a:rPr lang="en-US" sz="2300" b="1" u="sng" dirty="0">
                <a:solidFill>
                  <a:schemeClr val="bg2"/>
                </a:solidFill>
              </a:rPr>
              <a:t>2018 – UTHSC/Ghana Health Services, Korle-Bu Teaching Hospital, H3Africa/UMC Utrecht, the Netherlands - Preeclampsia </a:t>
            </a:r>
          </a:p>
          <a:p>
            <a:pPr lvl="3"/>
            <a:r>
              <a:rPr lang="en-US" sz="2300" dirty="0">
                <a:solidFill>
                  <a:schemeClr val="bg2"/>
                </a:solidFill>
              </a:rPr>
              <a:t>1 application, 1 funded</a:t>
            </a:r>
          </a:p>
          <a:p>
            <a:endParaRPr lang="en-US" dirty="0"/>
          </a:p>
        </p:txBody>
      </p:sp>
      <p:pic>
        <p:nvPicPr>
          <p:cNvPr id="5" name="Picture 4">
            <a:extLst>
              <a:ext uri="{FF2B5EF4-FFF2-40B4-BE49-F238E27FC236}">
                <a16:creationId xmlns:a16="http://schemas.microsoft.com/office/drawing/2014/main" id="{C876C40B-1BB2-0547-B92C-B71937824B2C}"/>
              </a:ext>
            </a:extLst>
          </p:cNvPr>
          <p:cNvPicPr>
            <a:picLocks noChangeAspect="1"/>
          </p:cNvPicPr>
          <p:nvPr/>
        </p:nvPicPr>
        <p:blipFill>
          <a:blip r:embed="rId2"/>
          <a:stretch>
            <a:fillRect/>
          </a:stretch>
        </p:blipFill>
        <p:spPr>
          <a:xfrm>
            <a:off x="8511273" y="129323"/>
            <a:ext cx="1201391" cy="1194679"/>
          </a:xfrm>
          <a:prstGeom prst="rect">
            <a:avLst/>
          </a:prstGeom>
        </p:spPr>
      </p:pic>
    </p:spTree>
    <p:extLst>
      <p:ext uri="{BB962C8B-B14F-4D97-AF65-F5344CB8AC3E}">
        <p14:creationId xmlns:p14="http://schemas.microsoft.com/office/powerpoint/2010/main" val="187608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323" y="587926"/>
            <a:ext cx="6763294" cy="1111894"/>
          </a:xfrm>
        </p:spPr>
        <p:txBody>
          <a:bodyPr>
            <a:noAutofit/>
          </a:bodyPr>
          <a:lstStyle/>
          <a:p>
            <a:pPr algn="ctr"/>
            <a:r>
              <a:rPr lang="en-US" b="1" dirty="0">
                <a:solidFill>
                  <a:schemeClr val="bg2"/>
                </a:solidFill>
              </a:rPr>
              <a:t>CORNET Awards – </a:t>
            </a:r>
            <a:br>
              <a:rPr lang="en-US" b="1" dirty="0">
                <a:solidFill>
                  <a:schemeClr val="bg2"/>
                </a:solidFill>
              </a:rPr>
            </a:br>
            <a:r>
              <a:rPr lang="en-US" b="1" dirty="0">
                <a:solidFill>
                  <a:schemeClr val="bg2"/>
                </a:solidFill>
              </a:rPr>
              <a:t>Industry collaboratives</a:t>
            </a:r>
            <a:endParaRPr lang="en-US" b="1" u="sng" dirty="0">
              <a:solidFill>
                <a:schemeClr val="bg2"/>
              </a:solidFill>
            </a:endParaRPr>
          </a:p>
        </p:txBody>
      </p:sp>
      <p:sp>
        <p:nvSpPr>
          <p:cNvPr id="3" name="Content Placeholder 2"/>
          <p:cNvSpPr>
            <a:spLocks noGrp="1"/>
          </p:cNvSpPr>
          <p:nvPr>
            <p:ph idx="1"/>
          </p:nvPr>
        </p:nvSpPr>
        <p:spPr>
          <a:xfrm>
            <a:off x="1283369" y="2066544"/>
            <a:ext cx="10132344" cy="4562856"/>
          </a:xfrm>
        </p:spPr>
        <p:txBody>
          <a:bodyPr anchor="t">
            <a:noAutofit/>
          </a:bodyPr>
          <a:lstStyle/>
          <a:p>
            <a:pPr marL="0" indent="0" algn="ctr">
              <a:buNone/>
            </a:pPr>
            <a:r>
              <a:rPr lang="en-US" altLang="en-US" dirty="0">
                <a:solidFill>
                  <a:schemeClr val="bg2"/>
                </a:solidFill>
                <a:cs typeface="Times New Roman" panose="02020603050405020304" pitchFamily="18" charset="0"/>
              </a:rPr>
              <a:t>Build research relationships between UTHSC faculty and industry partners. Aimed not only at acquiring extramural funding but also spin-offs, patents, and IP</a:t>
            </a:r>
          </a:p>
          <a:p>
            <a:pPr marL="0" indent="0" algn="ctr">
              <a:buNone/>
            </a:pPr>
            <a:endParaRPr lang="en-US" altLang="en-US" sz="1200" dirty="0">
              <a:solidFill>
                <a:schemeClr val="bg2"/>
              </a:solidFill>
              <a:cs typeface="Times New Roman" panose="02020603050405020304" pitchFamily="18" charset="0"/>
            </a:endParaRPr>
          </a:p>
          <a:p>
            <a:pPr lvl="1">
              <a:buFont typeface="Wingdings" pitchFamily="2" charset="2"/>
              <a:buChar char="ü"/>
            </a:pPr>
            <a:r>
              <a:rPr lang="en-US" sz="2500" b="1" u="sng" dirty="0">
                <a:solidFill>
                  <a:schemeClr val="bg2"/>
                </a:solidFill>
              </a:rPr>
              <a:t>2017 – UTHSC/UTRF/Southern Research (Birmingham, AL) – Drug Discovery and Development</a:t>
            </a:r>
          </a:p>
          <a:p>
            <a:pPr lvl="2"/>
            <a:r>
              <a:rPr lang="en-US" sz="2500" dirty="0">
                <a:solidFill>
                  <a:schemeClr val="bg2"/>
                </a:solidFill>
              </a:rPr>
              <a:t>Aims to launch drug discovery programs that are based on new and unique biology of disease that will fill significant unmet medical needs. </a:t>
            </a:r>
          </a:p>
          <a:p>
            <a:pPr lvl="2"/>
            <a:r>
              <a:rPr lang="en-US" sz="2500" dirty="0">
                <a:solidFill>
                  <a:schemeClr val="bg2"/>
                </a:solidFill>
              </a:rPr>
              <a:t>12 submitted, 2 funded</a:t>
            </a:r>
          </a:p>
        </p:txBody>
      </p:sp>
      <p:pic>
        <p:nvPicPr>
          <p:cNvPr id="9" name="Picture 8">
            <a:extLst>
              <a:ext uri="{FF2B5EF4-FFF2-40B4-BE49-F238E27FC236}">
                <a16:creationId xmlns:a16="http://schemas.microsoft.com/office/drawing/2014/main" id="{29BD472F-C42C-404E-9619-C3506A99FE95}"/>
              </a:ext>
            </a:extLst>
          </p:cNvPr>
          <p:cNvPicPr>
            <a:picLocks noChangeAspect="1"/>
          </p:cNvPicPr>
          <p:nvPr/>
        </p:nvPicPr>
        <p:blipFill>
          <a:blip r:embed="rId2"/>
          <a:stretch>
            <a:fillRect/>
          </a:stretch>
        </p:blipFill>
        <p:spPr>
          <a:xfrm>
            <a:off x="8415147" y="331894"/>
            <a:ext cx="2861935" cy="1586563"/>
          </a:xfrm>
          <a:prstGeom prst="rect">
            <a:avLst/>
          </a:prstGeom>
        </p:spPr>
      </p:pic>
    </p:spTree>
    <p:extLst>
      <p:ext uri="{BB962C8B-B14F-4D97-AF65-F5344CB8AC3E}">
        <p14:creationId xmlns:p14="http://schemas.microsoft.com/office/powerpoint/2010/main" val="247144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D903-00E6-C54F-814E-6E8B6D1089ED}"/>
              </a:ext>
            </a:extLst>
          </p:cNvPr>
          <p:cNvSpPr>
            <a:spLocks noGrp="1"/>
          </p:cNvSpPr>
          <p:nvPr>
            <p:ph type="title"/>
          </p:nvPr>
        </p:nvSpPr>
        <p:spPr>
          <a:xfrm>
            <a:off x="2226133" y="171422"/>
            <a:ext cx="8240331" cy="935382"/>
          </a:xfrm>
        </p:spPr>
        <p:txBody>
          <a:bodyPr>
            <a:noAutofit/>
          </a:bodyPr>
          <a:lstStyle/>
          <a:p>
            <a:pPr algn="ctr"/>
            <a:r>
              <a:rPr lang="en-US" b="1" dirty="0">
                <a:solidFill>
                  <a:schemeClr val="bg2"/>
                </a:solidFill>
              </a:rPr>
              <a:t>CORNET Awards -</a:t>
            </a:r>
            <a:br>
              <a:rPr lang="en-US" b="1" dirty="0">
                <a:solidFill>
                  <a:schemeClr val="bg2"/>
                </a:solidFill>
              </a:rPr>
            </a:br>
            <a:r>
              <a:rPr lang="en-US" b="1" dirty="0">
                <a:solidFill>
                  <a:schemeClr val="bg2"/>
                </a:solidFill>
              </a:rPr>
              <a:t>A Successful Seed Grant Program</a:t>
            </a:r>
          </a:p>
        </p:txBody>
      </p:sp>
      <p:sp>
        <p:nvSpPr>
          <p:cNvPr id="3" name="Content Placeholder 2">
            <a:extLst>
              <a:ext uri="{FF2B5EF4-FFF2-40B4-BE49-F238E27FC236}">
                <a16:creationId xmlns:a16="http://schemas.microsoft.com/office/drawing/2014/main" id="{AD0B3EF2-480F-9142-A119-C563981DC7CE}"/>
              </a:ext>
            </a:extLst>
          </p:cNvPr>
          <p:cNvSpPr>
            <a:spLocks noGrp="1"/>
          </p:cNvSpPr>
          <p:nvPr>
            <p:ph idx="1"/>
          </p:nvPr>
        </p:nvSpPr>
        <p:spPr>
          <a:xfrm>
            <a:off x="1435250" y="1106804"/>
            <a:ext cx="9822098" cy="5626505"/>
          </a:xfrm>
        </p:spPr>
        <p:txBody>
          <a:bodyPr numCol="1">
            <a:normAutofit fontScale="85000" lnSpcReduction="20000"/>
          </a:bodyPr>
          <a:lstStyle/>
          <a:p>
            <a:pPr marL="0" indent="0" algn="ctr">
              <a:buNone/>
            </a:pPr>
            <a:r>
              <a:rPr lang="en-US" sz="2500" b="1" u="sng" dirty="0">
                <a:solidFill>
                  <a:schemeClr val="bg2"/>
                </a:solidFill>
              </a:rPr>
              <a:t>Since the inception of the CORNET program in 2016:</a:t>
            </a:r>
            <a:endParaRPr lang="en-US" sz="2500" b="1" dirty="0">
              <a:solidFill>
                <a:schemeClr val="bg2"/>
              </a:solidFill>
            </a:endParaRPr>
          </a:p>
          <a:p>
            <a:pPr marL="914400" lvl="2" indent="0">
              <a:buNone/>
            </a:pPr>
            <a:endParaRPr lang="en-US" sz="900" b="1" dirty="0">
              <a:solidFill>
                <a:schemeClr val="bg2"/>
              </a:solidFill>
            </a:endParaRPr>
          </a:p>
          <a:p>
            <a:pPr marL="914400" lvl="2" indent="0">
              <a:buNone/>
            </a:pPr>
            <a:r>
              <a:rPr lang="en-US" sz="2500" b="1" dirty="0">
                <a:solidFill>
                  <a:schemeClr val="bg2"/>
                </a:solidFill>
              </a:rPr>
              <a:t>43 CORNETs awarded</a:t>
            </a:r>
          </a:p>
          <a:p>
            <a:pPr marL="914400" lvl="2" indent="0">
              <a:buNone/>
            </a:pPr>
            <a:endParaRPr lang="en-US" sz="2400" b="1" dirty="0">
              <a:solidFill>
                <a:schemeClr val="bg2"/>
              </a:solidFill>
            </a:endParaRPr>
          </a:p>
          <a:p>
            <a:pPr marL="914400" lvl="2" indent="0">
              <a:buNone/>
            </a:pPr>
            <a:r>
              <a:rPr lang="en-US" sz="2500" b="1" dirty="0">
                <a:solidFill>
                  <a:schemeClr val="bg2"/>
                </a:solidFill>
              </a:rPr>
              <a:t>$2M </a:t>
            </a:r>
            <a:r>
              <a:rPr lang="en-US" sz="2500" dirty="0">
                <a:solidFill>
                  <a:schemeClr val="bg2"/>
                </a:solidFill>
              </a:rPr>
              <a:t>($2,375,478)</a:t>
            </a:r>
            <a:endParaRPr lang="en-US" sz="2500" b="1" dirty="0">
              <a:solidFill>
                <a:schemeClr val="bg2"/>
              </a:solidFill>
            </a:endParaRPr>
          </a:p>
          <a:p>
            <a:pPr marL="914400" lvl="2" indent="0">
              <a:buNone/>
            </a:pPr>
            <a:r>
              <a:rPr lang="en-US" sz="2500" b="1" dirty="0">
                <a:solidFill>
                  <a:schemeClr val="bg2"/>
                </a:solidFill>
              </a:rPr>
              <a:t>awarded from all </a:t>
            </a:r>
          </a:p>
          <a:p>
            <a:pPr marL="914400" lvl="2" indent="0">
              <a:buNone/>
            </a:pPr>
            <a:r>
              <a:rPr lang="en-US" sz="2500" b="1" dirty="0">
                <a:solidFill>
                  <a:schemeClr val="bg2"/>
                </a:solidFill>
              </a:rPr>
              <a:t>partnering institutions </a:t>
            </a:r>
          </a:p>
          <a:p>
            <a:pPr marL="914400" lvl="2" indent="0">
              <a:buNone/>
            </a:pPr>
            <a:endParaRPr lang="en-US" sz="1900" b="1" dirty="0">
              <a:solidFill>
                <a:schemeClr val="bg2"/>
              </a:solidFill>
            </a:endParaRPr>
          </a:p>
          <a:p>
            <a:pPr marL="914400" lvl="2" indent="0">
              <a:buNone/>
            </a:pPr>
            <a:r>
              <a:rPr lang="en-US" sz="2500" b="1" dirty="0">
                <a:solidFill>
                  <a:schemeClr val="bg2"/>
                </a:solidFill>
              </a:rPr>
              <a:t>$1.5M </a:t>
            </a:r>
            <a:r>
              <a:rPr lang="en-US" sz="2500" dirty="0">
                <a:solidFill>
                  <a:schemeClr val="bg2"/>
                </a:solidFill>
              </a:rPr>
              <a:t>($1,559,555)</a:t>
            </a:r>
          </a:p>
          <a:p>
            <a:pPr marL="914400" lvl="2" indent="0">
              <a:buNone/>
            </a:pPr>
            <a:r>
              <a:rPr lang="en-US" sz="2500" b="1" dirty="0">
                <a:solidFill>
                  <a:schemeClr val="bg2"/>
                </a:solidFill>
              </a:rPr>
              <a:t>awarded from </a:t>
            </a:r>
          </a:p>
          <a:p>
            <a:pPr marL="914400" lvl="2" indent="0">
              <a:buNone/>
            </a:pPr>
            <a:r>
              <a:rPr lang="en-US" sz="2500" b="1" dirty="0">
                <a:solidFill>
                  <a:schemeClr val="bg2"/>
                </a:solidFill>
              </a:rPr>
              <a:t>UTHSC Office of Research</a:t>
            </a:r>
          </a:p>
          <a:p>
            <a:pPr lvl="3">
              <a:buFont typeface="Wingdings" pitchFamily="2" charset="2"/>
              <a:buChar char="ü"/>
            </a:pPr>
            <a:endParaRPr lang="en-US" sz="2000" b="1" dirty="0">
              <a:solidFill>
                <a:schemeClr val="bg2"/>
              </a:solidFill>
            </a:endParaRPr>
          </a:p>
          <a:p>
            <a:pPr marL="914400" lvl="2" indent="0">
              <a:buNone/>
            </a:pPr>
            <a:r>
              <a:rPr lang="en-US" sz="2500" b="1" dirty="0">
                <a:solidFill>
                  <a:schemeClr val="bg2"/>
                </a:solidFill>
              </a:rPr>
              <a:t>14 extramurally funded grants stemming </a:t>
            </a:r>
          </a:p>
          <a:p>
            <a:pPr marL="914400" lvl="2" indent="0">
              <a:buNone/>
            </a:pPr>
            <a:r>
              <a:rPr lang="en-US" sz="2500" b="1" dirty="0">
                <a:solidFill>
                  <a:schemeClr val="bg2"/>
                </a:solidFill>
              </a:rPr>
              <a:t>from CORNET work, </a:t>
            </a:r>
          </a:p>
          <a:p>
            <a:pPr marL="914400" lvl="2" indent="0">
              <a:buNone/>
            </a:pPr>
            <a:r>
              <a:rPr lang="en-US" sz="2500" b="1" dirty="0">
                <a:solidFill>
                  <a:schemeClr val="bg2"/>
                </a:solidFill>
              </a:rPr>
              <a:t>worth $12 M </a:t>
            </a:r>
            <a:r>
              <a:rPr lang="en-US" sz="2500" dirty="0">
                <a:solidFill>
                  <a:schemeClr val="bg2"/>
                </a:solidFill>
              </a:rPr>
              <a:t>($12,285,635)</a:t>
            </a:r>
          </a:p>
        </p:txBody>
      </p:sp>
      <p:pic>
        <p:nvPicPr>
          <p:cNvPr id="12" name="Picture 11">
            <a:extLst>
              <a:ext uri="{FF2B5EF4-FFF2-40B4-BE49-F238E27FC236}">
                <a16:creationId xmlns:a16="http://schemas.microsoft.com/office/drawing/2014/main" id="{74E8E70A-37F4-574C-AEF9-9F331CE3C9D7}"/>
              </a:ext>
            </a:extLst>
          </p:cNvPr>
          <p:cNvPicPr>
            <a:picLocks noChangeAspect="1"/>
          </p:cNvPicPr>
          <p:nvPr/>
        </p:nvPicPr>
        <p:blipFill>
          <a:blip r:embed="rId3"/>
          <a:stretch>
            <a:fillRect/>
          </a:stretch>
        </p:blipFill>
        <p:spPr>
          <a:xfrm>
            <a:off x="1496348" y="2658772"/>
            <a:ext cx="670912" cy="754776"/>
          </a:xfrm>
          <a:prstGeom prst="rect">
            <a:avLst/>
          </a:prstGeom>
        </p:spPr>
      </p:pic>
      <p:pic>
        <p:nvPicPr>
          <p:cNvPr id="13" name="Picture 12">
            <a:extLst>
              <a:ext uri="{FF2B5EF4-FFF2-40B4-BE49-F238E27FC236}">
                <a16:creationId xmlns:a16="http://schemas.microsoft.com/office/drawing/2014/main" id="{C83A45A5-1E8B-8946-BF01-344A30C90CBD}"/>
              </a:ext>
            </a:extLst>
          </p:cNvPr>
          <p:cNvPicPr>
            <a:picLocks noChangeAspect="1"/>
          </p:cNvPicPr>
          <p:nvPr/>
        </p:nvPicPr>
        <p:blipFill>
          <a:blip r:embed="rId4"/>
          <a:stretch>
            <a:fillRect/>
          </a:stretch>
        </p:blipFill>
        <p:spPr>
          <a:xfrm>
            <a:off x="1504448" y="1584618"/>
            <a:ext cx="654712" cy="835803"/>
          </a:xfrm>
          <a:prstGeom prst="rect">
            <a:avLst/>
          </a:prstGeom>
        </p:spPr>
      </p:pic>
      <p:pic>
        <p:nvPicPr>
          <p:cNvPr id="14" name="Picture 13">
            <a:extLst>
              <a:ext uri="{FF2B5EF4-FFF2-40B4-BE49-F238E27FC236}">
                <a16:creationId xmlns:a16="http://schemas.microsoft.com/office/drawing/2014/main" id="{505EA8F5-8D9F-8B41-9D3B-A9914775101D}"/>
              </a:ext>
            </a:extLst>
          </p:cNvPr>
          <p:cNvPicPr>
            <a:picLocks noChangeAspect="1"/>
          </p:cNvPicPr>
          <p:nvPr/>
        </p:nvPicPr>
        <p:blipFill>
          <a:blip r:embed="rId5"/>
          <a:stretch>
            <a:fillRect/>
          </a:stretch>
        </p:blipFill>
        <p:spPr>
          <a:xfrm>
            <a:off x="1229037" y="3844175"/>
            <a:ext cx="1205535" cy="1262267"/>
          </a:xfrm>
          <a:prstGeom prst="rect">
            <a:avLst/>
          </a:prstGeom>
        </p:spPr>
      </p:pic>
      <p:pic>
        <p:nvPicPr>
          <p:cNvPr id="15" name="Picture 14">
            <a:extLst>
              <a:ext uri="{FF2B5EF4-FFF2-40B4-BE49-F238E27FC236}">
                <a16:creationId xmlns:a16="http://schemas.microsoft.com/office/drawing/2014/main" id="{4F28661B-3C8F-4540-A4C8-8C14FADAD5C7}"/>
              </a:ext>
            </a:extLst>
          </p:cNvPr>
          <p:cNvPicPr>
            <a:picLocks noChangeAspect="1"/>
          </p:cNvPicPr>
          <p:nvPr/>
        </p:nvPicPr>
        <p:blipFill>
          <a:blip r:embed="rId6"/>
          <a:stretch>
            <a:fillRect/>
          </a:stretch>
        </p:blipFill>
        <p:spPr>
          <a:xfrm>
            <a:off x="1373309" y="5278860"/>
            <a:ext cx="1034735" cy="1282030"/>
          </a:xfrm>
          <a:prstGeom prst="rect">
            <a:avLst/>
          </a:prstGeom>
        </p:spPr>
      </p:pic>
      <p:pic>
        <p:nvPicPr>
          <p:cNvPr id="16" name="Picture 2" descr="cid:image001.png@01D4C789.7F369EC0">
            <a:extLst>
              <a:ext uri="{FF2B5EF4-FFF2-40B4-BE49-F238E27FC236}">
                <a16:creationId xmlns:a16="http://schemas.microsoft.com/office/drawing/2014/main" id="{7EA419B8-9E45-A740-A9F4-C9B88144558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099384" y="1770003"/>
            <a:ext cx="3242599" cy="4339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F0ACE2-F222-5A4E-AFCB-4A1C5E894114}"/>
              </a:ext>
            </a:extLst>
          </p:cNvPr>
          <p:cNvSpPr txBox="1"/>
          <p:nvPr/>
        </p:nvSpPr>
        <p:spPr>
          <a:xfrm>
            <a:off x="8659761" y="4621898"/>
            <a:ext cx="1970139" cy="1815882"/>
          </a:xfrm>
          <a:prstGeom prst="rect">
            <a:avLst/>
          </a:prstGeom>
          <a:noFill/>
          <a:ln>
            <a:solidFill>
              <a:srgbClr val="FF0000"/>
            </a:solidFill>
          </a:ln>
        </p:spPr>
        <p:txBody>
          <a:bodyPr wrap="square" rtlCol="0">
            <a:spAutoFit/>
          </a:bodyPr>
          <a:lstStyle/>
          <a:p>
            <a:pPr algn="ctr"/>
            <a:r>
              <a:rPr lang="en-US" sz="3000" b="1" dirty="0">
                <a:solidFill>
                  <a:srgbClr val="FF0000"/>
                </a:solidFill>
              </a:rPr>
              <a:t>8-fold </a:t>
            </a:r>
          </a:p>
          <a:p>
            <a:pPr algn="ctr"/>
            <a:r>
              <a:rPr lang="en-US" sz="2200" dirty="0">
                <a:solidFill>
                  <a:srgbClr val="FF0000"/>
                </a:solidFill>
              </a:rPr>
              <a:t>(7.88) </a:t>
            </a:r>
          </a:p>
          <a:p>
            <a:pPr algn="ctr"/>
            <a:r>
              <a:rPr lang="en-US" sz="3000" b="1" dirty="0">
                <a:solidFill>
                  <a:srgbClr val="FF0000"/>
                </a:solidFill>
              </a:rPr>
              <a:t>Return on Investment</a:t>
            </a:r>
            <a:endParaRPr lang="en-US" sz="3000" dirty="0">
              <a:solidFill>
                <a:srgbClr val="FF0000"/>
              </a:solidFill>
            </a:endParaRPr>
          </a:p>
        </p:txBody>
      </p:sp>
    </p:spTree>
    <p:extLst>
      <p:ext uri="{BB962C8B-B14F-4D97-AF65-F5344CB8AC3E}">
        <p14:creationId xmlns:p14="http://schemas.microsoft.com/office/powerpoint/2010/main" val="2268349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67" y="91440"/>
            <a:ext cx="10060907" cy="1237297"/>
          </a:xfrm>
        </p:spPr>
        <p:txBody>
          <a:bodyPr>
            <a:noAutofit/>
          </a:bodyPr>
          <a:lstStyle/>
          <a:p>
            <a:pPr algn="ctr"/>
            <a:r>
              <a:rPr lang="en-US" b="1" dirty="0">
                <a:solidFill>
                  <a:schemeClr val="bg2"/>
                </a:solidFill>
              </a:rPr>
              <a:t>Extramural Funding Opportunities and Resources – Limited submissions</a:t>
            </a:r>
          </a:p>
        </p:txBody>
      </p:sp>
      <p:sp>
        <p:nvSpPr>
          <p:cNvPr id="3" name="Content Placeholder 2"/>
          <p:cNvSpPr>
            <a:spLocks noGrp="1"/>
          </p:cNvSpPr>
          <p:nvPr>
            <p:ph idx="1"/>
          </p:nvPr>
        </p:nvSpPr>
        <p:spPr>
          <a:xfrm>
            <a:off x="1283369" y="1187114"/>
            <a:ext cx="7140196" cy="5435359"/>
          </a:xfrm>
        </p:spPr>
        <p:txBody>
          <a:bodyPr anchor="ctr">
            <a:noAutofit/>
          </a:bodyPr>
          <a:lstStyle/>
          <a:p>
            <a:pPr>
              <a:buFont typeface="Wingdings" pitchFamily="2" charset="2"/>
              <a:buChar char="ü"/>
            </a:pPr>
            <a:r>
              <a:rPr lang="en-US" sz="3200" dirty="0">
                <a:solidFill>
                  <a:schemeClr val="bg2"/>
                </a:solidFill>
              </a:rPr>
              <a:t>Grants, awards and fellowships that limit the number of proposals that can be submitted from one institution</a:t>
            </a:r>
          </a:p>
          <a:p>
            <a:pPr>
              <a:buFont typeface="Wingdings" pitchFamily="2" charset="2"/>
              <a:buChar char="ü"/>
            </a:pPr>
            <a:r>
              <a:rPr lang="en-US" sz="3200" dirty="0">
                <a:solidFill>
                  <a:schemeClr val="bg2"/>
                </a:solidFill>
              </a:rPr>
              <a:t>ORD conducts internal competition to choose the most competitive proposal</a:t>
            </a:r>
          </a:p>
          <a:p>
            <a:pPr>
              <a:buFont typeface="Wingdings" pitchFamily="2" charset="2"/>
              <a:buChar char="ü"/>
            </a:pPr>
            <a:r>
              <a:rPr lang="en-US" sz="3200" dirty="0">
                <a:solidFill>
                  <a:schemeClr val="bg2"/>
                </a:solidFill>
              </a:rPr>
              <a:t>Only selected UTHSC nominee is allowed to submit to the funding agency</a:t>
            </a:r>
          </a:p>
        </p:txBody>
      </p:sp>
      <p:pic>
        <p:nvPicPr>
          <p:cNvPr id="7" name="Picture 6">
            <a:extLst>
              <a:ext uri="{FF2B5EF4-FFF2-40B4-BE49-F238E27FC236}">
                <a16:creationId xmlns:a16="http://schemas.microsoft.com/office/drawing/2014/main" id="{CF20F996-D411-7540-BBEE-EAD3689C2343}"/>
              </a:ext>
            </a:extLst>
          </p:cNvPr>
          <p:cNvPicPr>
            <a:picLocks noChangeAspect="1"/>
          </p:cNvPicPr>
          <p:nvPr/>
        </p:nvPicPr>
        <p:blipFill>
          <a:blip r:embed="rId3"/>
          <a:stretch>
            <a:fillRect/>
          </a:stretch>
        </p:blipFill>
        <p:spPr>
          <a:xfrm>
            <a:off x="8555862" y="2531319"/>
            <a:ext cx="2937799" cy="1936527"/>
          </a:xfrm>
          <a:prstGeom prst="rect">
            <a:avLst/>
          </a:prstGeom>
        </p:spPr>
      </p:pic>
    </p:spTree>
    <p:extLst>
      <p:ext uri="{BB962C8B-B14F-4D97-AF65-F5344CB8AC3E}">
        <p14:creationId xmlns:p14="http://schemas.microsoft.com/office/powerpoint/2010/main" val="2268726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62BF-CF5D-7F4E-8A8B-8D285F2C18EF}"/>
              </a:ext>
            </a:extLst>
          </p:cNvPr>
          <p:cNvSpPr>
            <a:spLocks noGrp="1"/>
          </p:cNvSpPr>
          <p:nvPr>
            <p:ph type="title"/>
          </p:nvPr>
        </p:nvSpPr>
        <p:spPr>
          <a:xfrm>
            <a:off x="1971590" y="265593"/>
            <a:ext cx="8696410" cy="583858"/>
          </a:xfrm>
        </p:spPr>
        <p:txBody>
          <a:bodyPr>
            <a:noAutofit/>
          </a:bodyPr>
          <a:lstStyle/>
          <a:p>
            <a:pPr algn="ctr"/>
            <a:r>
              <a:rPr lang="en-US" b="1" dirty="0">
                <a:solidFill>
                  <a:schemeClr val="bg2"/>
                </a:solidFill>
              </a:rPr>
              <a:t>Limited submissions - announcements</a:t>
            </a:r>
          </a:p>
        </p:txBody>
      </p:sp>
      <p:sp>
        <p:nvSpPr>
          <p:cNvPr id="3" name="Content Placeholder 2">
            <a:extLst>
              <a:ext uri="{FF2B5EF4-FFF2-40B4-BE49-F238E27FC236}">
                <a16:creationId xmlns:a16="http://schemas.microsoft.com/office/drawing/2014/main" id="{9385455F-52B0-D64E-8AEC-85B8481522AA}"/>
              </a:ext>
            </a:extLst>
          </p:cNvPr>
          <p:cNvSpPr>
            <a:spLocks noGrp="1"/>
          </p:cNvSpPr>
          <p:nvPr>
            <p:ph idx="1"/>
          </p:nvPr>
        </p:nvSpPr>
        <p:spPr>
          <a:xfrm>
            <a:off x="1283369" y="849451"/>
            <a:ext cx="9952667" cy="1770721"/>
          </a:xfrm>
        </p:spPr>
        <p:txBody>
          <a:bodyPr>
            <a:normAutofit fontScale="47500" lnSpcReduction="20000"/>
          </a:bodyPr>
          <a:lstStyle/>
          <a:p>
            <a:pPr marL="0" indent="0">
              <a:buNone/>
            </a:pPr>
            <a:r>
              <a:rPr lang="en-US" sz="3200" b="1" u="sng" dirty="0">
                <a:solidFill>
                  <a:schemeClr val="bg2"/>
                </a:solidFill>
                <a:latin typeface="Calibri" panose="020F0502020204030204" pitchFamily="34" charset="0"/>
                <a:ea typeface="Times New Roman" panose="02020603050405020304" pitchFamily="18" charset="0"/>
                <a:cs typeface="Calibri" panose="020F0502020204030204" pitchFamily="34" charset="0"/>
              </a:rPr>
              <a:t>UTHSC Researchers, please note:</a:t>
            </a:r>
            <a:r>
              <a:rPr lang="en-US" sz="3200" dirty="0">
                <a:solidFill>
                  <a:schemeClr val="bg2"/>
                </a:solidFill>
                <a:latin typeface="Calibri" panose="020F0502020204030204" pitchFamily="34" charset="0"/>
                <a:ea typeface="Times New Roman" panose="02020603050405020304" pitchFamily="18" charset="0"/>
                <a:cs typeface="Calibri" panose="020F0502020204030204" pitchFamily="34" charset="0"/>
              </a:rPr>
              <a:t> </a:t>
            </a:r>
            <a:endPar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SzPts val="1000"/>
              <a:tabLst>
                <a:tab pos="457200" algn="l"/>
              </a:tabLst>
            </a:pP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Investigators who identify a </a:t>
            </a:r>
            <a:r>
              <a:rPr lang="en-US" sz="3200" b="1" u="sng" dirty="0">
                <a:solidFill>
                  <a:schemeClr val="bg2"/>
                </a:solidFill>
                <a:latin typeface="Calibri" panose="020F0502020204030204" pitchFamily="34" charset="0"/>
                <a:ea typeface="Times New Roman" panose="02020603050405020304" pitchFamily="18" charset="0"/>
                <a:cs typeface="Calibri" panose="020F0502020204030204" pitchFamily="34" charset="0"/>
              </a:rPr>
              <a:t>limited submission grant, award, or fellowship program</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 (one that restricts the number of applications that can be submitted </a:t>
            </a:r>
            <a:r>
              <a:rPr lang="en-US" sz="3200" b="1" u="sng" dirty="0">
                <a:solidFill>
                  <a:schemeClr val="bg2"/>
                </a:solidFill>
                <a:latin typeface="Calibri" panose="020F0502020204030204" pitchFamily="34" charset="0"/>
                <a:ea typeface="Times New Roman" panose="02020603050405020304" pitchFamily="18" charset="0"/>
                <a:cs typeface="Calibri" panose="020F0502020204030204" pitchFamily="34" charset="0"/>
              </a:rPr>
              <a:t>from an institution</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 should </a:t>
            </a:r>
            <a:r>
              <a:rPr lang="en-US" sz="3200" b="1" u="sng" dirty="0">
                <a:solidFill>
                  <a:schemeClr val="bg2"/>
                </a:solidFill>
                <a:latin typeface="Calibri" panose="020F0502020204030204" pitchFamily="34" charset="0"/>
                <a:ea typeface="Times New Roman" panose="02020603050405020304" pitchFamily="18" charset="0"/>
                <a:cs typeface="Calibri" panose="020F0502020204030204" pitchFamily="34" charset="0"/>
              </a:rPr>
              <a:t>immediately</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 contact the Office of Research Development (</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lyoungen@uthsc.edu)</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 if interested in submitting a proposal. Failure to do so will preclude routing of the application through the Office of Sponsored Programs’ Cayuse SP System, and submission to the funding agency. For more information regarding the Office of Research’s procedure for limited submissions, please go to the following link: </a:t>
            </a:r>
            <a:r>
              <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http://www.uths.c.edu/research/development/extramural-funding/limited-submissions.php</a:t>
            </a:r>
            <a:endParaRPr lang="en-US" sz="3200" b="1" dirty="0">
              <a:solidFill>
                <a:schemeClr val="bg2"/>
              </a:solidFill>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SzPts val="1000"/>
              <a:buNone/>
              <a:tabLst>
                <a:tab pos="457200" algn="l"/>
              </a:tabLst>
            </a:pPr>
            <a:endParaRPr lang="en-US" sz="2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7229D450-7225-E245-8828-991396E5D3EE}"/>
              </a:ext>
            </a:extLst>
          </p:cNvPr>
          <p:cNvPicPr>
            <a:picLocks noChangeAspect="1"/>
          </p:cNvPicPr>
          <p:nvPr/>
        </p:nvPicPr>
        <p:blipFill>
          <a:blip r:embed="rId4"/>
          <a:stretch>
            <a:fillRect/>
          </a:stretch>
        </p:blipFill>
        <p:spPr>
          <a:xfrm>
            <a:off x="3952344" y="2620172"/>
            <a:ext cx="4512784" cy="4208433"/>
          </a:xfrm>
          <a:prstGeom prst="rect">
            <a:avLst/>
          </a:prstGeom>
        </p:spPr>
      </p:pic>
    </p:spTree>
    <p:extLst>
      <p:ext uri="{BB962C8B-B14F-4D97-AF65-F5344CB8AC3E}">
        <p14:creationId xmlns:p14="http://schemas.microsoft.com/office/powerpoint/2010/main" val="2475340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6A3C-412A-FC47-905B-64C3AA5D7F1C}"/>
              </a:ext>
            </a:extLst>
          </p:cNvPr>
          <p:cNvSpPr>
            <a:spLocks noGrp="1"/>
          </p:cNvSpPr>
          <p:nvPr>
            <p:ph type="title"/>
          </p:nvPr>
        </p:nvSpPr>
        <p:spPr>
          <a:xfrm>
            <a:off x="2765062" y="272154"/>
            <a:ext cx="6836137" cy="641876"/>
          </a:xfrm>
        </p:spPr>
        <p:txBody>
          <a:bodyPr>
            <a:noAutofit/>
          </a:bodyPr>
          <a:lstStyle/>
          <a:p>
            <a:pPr algn="ctr"/>
            <a:r>
              <a:rPr lang="en-US" b="1" dirty="0">
                <a:solidFill>
                  <a:schemeClr val="bg2"/>
                </a:solidFill>
              </a:rPr>
              <a:t>Limited submissions - Process</a:t>
            </a:r>
          </a:p>
        </p:txBody>
      </p:sp>
      <p:sp>
        <p:nvSpPr>
          <p:cNvPr id="4" name="Frame 3">
            <a:extLst>
              <a:ext uri="{FF2B5EF4-FFF2-40B4-BE49-F238E27FC236}">
                <a16:creationId xmlns:a16="http://schemas.microsoft.com/office/drawing/2014/main" id="{2B9FB986-CDC6-F44E-A5EF-DB54A9ED2E27}"/>
              </a:ext>
            </a:extLst>
          </p:cNvPr>
          <p:cNvSpPr/>
          <p:nvPr/>
        </p:nvSpPr>
        <p:spPr>
          <a:xfrm>
            <a:off x="1082681" y="1270499"/>
            <a:ext cx="2172836" cy="181025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13BFF8B7-D25A-5144-B0E3-2B1A31CDA275}"/>
              </a:ext>
            </a:extLst>
          </p:cNvPr>
          <p:cNvSpPr txBox="1"/>
          <p:nvPr/>
        </p:nvSpPr>
        <p:spPr>
          <a:xfrm>
            <a:off x="1607574" y="1662452"/>
            <a:ext cx="1157489" cy="1200329"/>
          </a:xfrm>
          <a:prstGeom prst="rect">
            <a:avLst/>
          </a:prstGeom>
          <a:noFill/>
        </p:spPr>
        <p:txBody>
          <a:bodyPr wrap="square" rtlCol="0">
            <a:spAutoFit/>
          </a:bodyPr>
          <a:lstStyle/>
          <a:p>
            <a:pPr algn="ctr"/>
            <a:r>
              <a:rPr lang="en-US" dirty="0">
                <a:solidFill>
                  <a:schemeClr val="bg2"/>
                </a:solidFill>
              </a:rPr>
              <a:t>Submit pre- proposal via IRR</a:t>
            </a:r>
          </a:p>
        </p:txBody>
      </p:sp>
      <p:sp>
        <p:nvSpPr>
          <p:cNvPr id="6" name="Right Arrow 5">
            <a:extLst>
              <a:ext uri="{FF2B5EF4-FFF2-40B4-BE49-F238E27FC236}">
                <a16:creationId xmlns:a16="http://schemas.microsoft.com/office/drawing/2014/main" id="{C5700643-F1AB-0D4F-8D6D-02BA7B532093}"/>
              </a:ext>
            </a:extLst>
          </p:cNvPr>
          <p:cNvSpPr/>
          <p:nvPr/>
        </p:nvSpPr>
        <p:spPr>
          <a:xfrm>
            <a:off x="3523514" y="1711231"/>
            <a:ext cx="978408" cy="678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4F5E6823-E01D-8A40-B1E5-220AF27445A6}"/>
              </a:ext>
            </a:extLst>
          </p:cNvPr>
          <p:cNvSpPr>
            <a:spLocks noGrp="1"/>
          </p:cNvSpPr>
          <p:nvPr>
            <p:ph idx="1"/>
          </p:nvPr>
        </p:nvSpPr>
        <p:spPr>
          <a:xfrm>
            <a:off x="4734520" y="1218992"/>
            <a:ext cx="2191947" cy="181025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extBox 7">
            <a:extLst>
              <a:ext uri="{FF2B5EF4-FFF2-40B4-BE49-F238E27FC236}">
                <a16:creationId xmlns:a16="http://schemas.microsoft.com/office/drawing/2014/main" id="{DC1C1ECF-B77E-434D-8F79-E8B3DCF6A74C}"/>
              </a:ext>
            </a:extLst>
          </p:cNvPr>
          <p:cNvSpPr txBox="1"/>
          <p:nvPr/>
        </p:nvSpPr>
        <p:spPr>
          <a:xfrm>
            <a:off x="4946058" y="1385454"/>
            <a:ext cx="1704109" cy="1477328"/>
          </a:xfrm>
          <a:prstGeom prst="rect">
            <a:avLst/>
          </a:prstGeom>
          <a:noFill/>
        </p:spPr>
        <p:txBody>
          <a:bodyPr wrap="square" rtlCol="0">
            <a:spAutoFit/>
          </a:bodyPr>
          <a:lstStyle/>
          <a:p>
            <a:pPr algn="ctr"/>
            <a:r>
              <a:rPr lang="en-US" dirty="0">
                <a:solidFill>
                  <a:schemeClr val="bg2"/>
                </a:solidFill>
              </a:rPr>
              <a:t>Eligible proposals move on to internal review committee</a:t>
            </a:r>
          </a:p>
        </p:txBody>
      </p:sp>
      <p:sp>
        <p:nvSpPr>
          <p:cNvPr id="9" name="Right Arrow 8">
            <a:extLst>
              <a:ext uri="{FF2B5EF4-FFF2-40B4-BE49-F238E27FC236}">
                <a16:creationId xmlns:a16="http://schemas.microsoft.com/office/drawing/2014/main" id="{B67A5D20-1B61-344D-96CC-2EC329343DAC}"/>
              </a:ext>
            </a:extLst>
          </p:cNvPr>
          <p:cNvSpPr/>
          <p:nvPr/>
        </p:nvSpPr>
        <p:spPr>
          <a:xfrm>
            <a:off x="7315991" y="1711230"/>
            <a:ext cx="963588" cy="678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688AEC05-74A9-054D-8301-FFD655680278}"/>
              </a:ext>
            </a:extLst>
          </p:cNvPr>
          <p:cNvSpPr/>
          <p:nvPr/>
        </p:nvSpPr>
        <p:spPr>
          <a:xfrm>
            <a:off x="8669103" y="1218993"/>
            <a:ext cx="2175164" cy="181025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A2BE1F44-A149-0F4B-AB97-3E3E67AEBBF2}"/>
              </a:ext>
            </a:extLst>
          </p:cNvPr>
          <p:cNvSpPr txBox="1"/>
          <p:nvPr/>
        </p:nvSpPr>
        <p:spPr>
          <a:xfrm>
            <a:off x="9125806" y="1575459"/>
            <a:ext cx="1371600" cy="1200329"/>
          </a:xfrm>
          <a:prstGeom prst="rect">
            <a:avLst/>
          </a:prstGeom>
          <a:noFill/>
        </p:spPr>
        <p:txBody>
          <a:bodyPr wrap="square" rtlCol="0">
            <a:spAutoFit/>
          </a:bodyPr>
          <a:lstStyle/>
          <a:p>
            <a:pPr algn="ctr"/>
            <a:r>
              <a:rPr lang="en-US" dirty="0">
                <a:solidFill>
                  <a:schemeClr val="bg2"/>
                </a:solidFill>
              </a:rPr>
              <a:t>VCR chooses nominee based on reviews</a:t>
            </a:r>
          </a:p>
        </p:txBody>
      </p:sp>
      <p:sp>
        <p:nvSpPr>
          <p:cNvPr id="14" name="Right Arrow 13">
            <a:extLst>
              <a:ext uri="{FF2B5EF4-FFF2-40B4-BE49-F238E27FC236}">
                <a16:creationId xmlns:a16="http://schemas.microsoft.com/office/drawing/2014/main" id="{18678A58-E59C-B04A-A31F-76677FBA4095}"/>
              </a:ext>
            </a:extLst>
          </p:cNvPr>
          <p:cNvSpPr/>
          <p:nvPr/>
        </p:nvSpPr>
        <p:spPr>
          <a:xfrm rot="7830943">
            <a:off x="9058610" y="3472055"/>
            <a:ext cx="978408" cy="678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a:extLst>
              <a:ext uri="{FF2B5EF4-FFF2-40B4-BE49-F238E27FC236}">
                <a16:creationId xmlns:a16="http://schemas.microsoft.com/office/drawing/2014/main" id="{9223BA0C-E6C9-E74E-9588-5919B3EFEE00}"/>
              </a:ext>
            </a:extLst>
          </p:cNvPr>
          <p:cNvSpPr/>
          <p:nvPr/>
        </p:nvSpPr>
        <p:spPr>
          <a:xfrm>
            <a:off x="6796847" y="4237320"/>
            <a:ext cx="2175164" cy="181025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0C03A5EE-95F9-6B49-BB5B-6F2BF5D415B2}"/>
              </a:ext>
            </a:extLst>
          </p:cNvPr>
          <p:cNvSpPr txBox="1"/>
          <p:nvPr/>
        </p:nvSpPr>
        <p:spPr>
          <a:xfrm>
            <a:off x="7141041" y="4542280"/>
            <a:ext cx="1486776" cy="1200329"/>
          </a:xfrm>
          <a:prstGeom prst="rect">
            <a:avLst/>
          </a:prstGeom>
          <a:noFill/>
        </p:spPr>
        <p:txBody>
          <a:bodyPr wrap="square" rtlCol="0">
            <a:spAutoFit/>
          </a:bodyPr>
          <a:lstStyle/>
          <a:p>
            <a:pPr algn="ctr"/>
            <a:r>
              <a:rPr lang="en-US" dirty="0">
                <a:solidFill>
                  <a:schemeClr val="bg2"/>
                </a:solidFill>
              </a:rPr>
              <a:t>ORD notifies all applicants of submission outcome</a:t>
            </a:r>
          </a:p>
        </p:txBody>
      </p:sp>
      <p:sp>
        <p:nvSpPr>
          <p:cNvPr id="19" name="Right Arrow 18">
            <a:extLst>
              <a:ext uri="{FF2B5EF4-FFF2-40B4-BE49-F238E27FC236}">
                <a16:creationId xmlns:a16="http://schemas.microsoft.com/office/drawing/2014/main" id="{CF974A8F-2E64-F24A-9DBC-ACFBAF04D5B7}"/>
              </a:ext>
            </a:extLst>
          </p:cNvPr>
          <p:cNvSpPr/>
          <p:nvPr/>
        </p:nvSpPr>
        <p:spPr>
          <a:xfrm rot="10800000">
            <a:off x="5466780" y="4803091"/>
            <a:ext cx="963588" cy="6787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7843E4DC-D91A-3A41-9F6F-8483F6B33D1A}"/>
              </a:ext>
            </a:extLst>
          </p:cNvPr>
          <p:cNvSpPr/>
          <p:nvPr/>
        </p:nvSpPr>
        <p:spPr>
          <a:xfrm>
            <a:off x="2925136" y="4225459"/>
            <a:ext cx="2175164" cy="181025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8DF88A66-203C-EE4D-9809-0DF4BB53C8AA}"/>
              </a:ext>
            </a:extLst>
          </p:cNvPr>
          <p:cNvSpPr txBox="1"/>
          <p:nvPr/>
        </p:nvSpPr>
        <p:spPr>
          <a:xfrm>
            <a:off x="3049974" y="4403782"/>
            <a:ext cx="1925487" cy="1477328"/>
          </a:xfrm>
          <a:prstGeom prst="rect">
            <a:avLst/>
          </a:prstGeom>
          <a:noFill/>
        </p:spPr>
        <p:txBody>
          <a:bodyPr wrap="square" rtlCol="0">
            <a:spAutoFit/>
          </a:bodyPr>
          <a:lstStyle/>
          <a:p>
            <a:pPr algn="ctr"/>
            <a:r>
              <a:rPr lang="en-US" dirty="0">
                <a:solidFill>
                  <a:schemeClr val="bg2"/>
                </a:solidFill>
              </a:rPr>
              <a:t>Nominee enters full proposal into Cayuse SP 5 days before funding </a:t>
            </a:r>
          </a:p>
          <a:p>
            <a:pPr algn="ctr"/>
            <a:r>
              <a:rPr lang="en-US" dirty="0">
                <a:solidFill>
                  <a:schemeClr val="bg2"/>
                </a:solidFill>
              </a:rPr>
              <a:t>agency deadline</a:t>
            </a:r>
          </a:p>
        </p:txBody>
      </p:sp>
    </p:spTree>
    <p:extLst>
      <p:ext uri="{BB962C8B-B14F-4D97-AF65-F5344CB8AC3E}">
        <p14:creationId xmlns:p14="http://schemas.microsoft.com/office/powerpoint/2010/main" val="1023036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61AC-0A79-EE46-AE8C-7DD70B32B363}"/>
              </a:ext>
            </a:extLst>
          </p:cNvPr>
          <p:cNvSpPr>
            <a:spLocks noGrp="1"/>
          </p:cNvSpPr>
          <p:nvPr>
            <p:ph type="title"/>
          </p:nvPr>
        </p:nvSpPr>
        <p:spPr>
          <a:xfrm>
            <a:off x="2988501" y="307622"/>
            <a:ext cx="6759003" cy="844522"/>
          </a:xfrm>
        </p:spPr>
        <p:txBody>
          <a:bodyPr/>
          <a:lstStyle/>
          <a:p>
            <a:r>
              <a:rPr lang="en-US" b="1" dirty="0">
                <a:solidFill>
                  <a:schemeClr val="bg2"/>
                </a:solidFill>
              </a:rPr>
              <a:t>Limited submissions - Process</a:t>
            </a:r>
            <a:endParaRPr lang="en-US" b="1" dirty="0"/>
          </a:p>
        </p:txBody>
      </p:sp>
      <p:pic>
        <p:nvPicPr>
          <p:cNvPr id="5" name="Content Placeholder 4">
            <a:extLst>
              <a:ext uri="{FF2B5EF4-FFF2-40B4-BE49-F238E27FC236}">
                <a16:creationId xmlns:a16="http://schemas.microsoft.com/office/drawing/2014/main" id="{8930DEA3-E039-0A49-8EC2-659A6869A104}"/>
              </a:ext>
            </a:extLst>
          </p:cNvPr>
          <p:cNvPicPr>
            <a:picLocks noGrp="1" noChangeAspect="1"/>
          </p:cNvPicPr>
          <p:nvPr>
            <p:ph idx="1"/>
          </p:nvPr>
        </p:nvPicPr>
        <p:blipFill>
          <a:blip r:embed="rId2"/>
          <a:stretch>
            <a:fillRect/>
          </a:stretch>
        </p:blipFill>
        <p:spPr>
          <a:xfrm>
            <a:off x="1463041" y="1152143"/>
            <a:ext cx="9762450" cy="5517907"/>
          </a:xfrm>
        </p:spPr>
      </p:pic>
    </p:spTree>
    <p:extLst>
      <p:ext uri="{BB962C8B-B14F-4D97-AF65-F5344CB8AC3E}">
        <p14:creationId xmlns:p14="http://schemas.microsoft.com/office/powerpoint/2010/main" val="389411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909A-F121-E34E-A3C2-96B2C7205323}"/>
              </a:ext>
            </a:extLst>
          </p:cNvPr>
          <p:cNvSpPr>
            <a:spLocks noGrp="1"/>
          </p:cNvSpPr>
          <p:nvPr>
            <p:ph type="title"/>
          </p:nvPr>
        </p:nvSpPr>
        <p:spPr>
          <a:xfrm>
            <a:off x="1745645" y="118525"/>
            <a:ext cx="8734107" cy="679930"/>
          </a:xfrm>
        </p:spPr>
        <p:txBody>
          <a:bodyPr/>
          <a:lstStyle/>
          <a:p>
            <a:pPr algn="ctr"/>
            <a:r>
              <a:rPr lang="en-US" b="1" dirty="0">
                <a:solidFill>
                  <a:schemeClr val="bg2"/>
                </a:solidFill>
              </a:rPr>
              <a:t>Limited submissions - announcements</a:t>
            </a:r>
            <a:endParaRPr lang="en-US" b="1" dirty="0"/>
          </a:p>
        </p:txBody>
      </p:sp>
      <p:sp>
        <p:nvSpPr>
          <p:cNvPr id="3" name="Content Placeholder 2">
            <a:extLst>
              <a:ext uri="{FF2B5EF4-FFF2-40B4-BE49-F238E27FC236}">
                <a16:creationId xmlns:a16="http://schemas.microsoft.com/office/drawing/2014/main" id="{DFC8D609-A4A5-AF47-BE33-4CC57F413342}"/>
              </a:ext>
            </a:extLst>
          </p:cNvPr>
          <p:cNvSpPr>
            <a:spLocks noGrp="1"/>
          </p:cNvSpPr>
          <p:nvPr>
            <p:ph idx="1"/>
          </p:nvPr>
        </p:nvSpPr>
        <p:spPr>
          <a:xfrm>
            <a:off x="987552" y="640080"/>
            <a:ext cx="10533888" cy="6053328"/>
          </a:xfrm>
        </p:spPr>
        <p:txBody>
          <a:bodyPr>
            <a:noAutofit/>
          </a:bodyPr>
          <a:lstStyle/>
          <a:p>
            <a:pPr marL="0" indent="0">
              <a:buNone/>
            </a:pPr>
            <a:r>
              <a:rPr lang="en-US" sz="2200" dirty="0">
                <a:solidFill>
                  <a:schemeClr val="bg1"/>
                </a:solidFill>
              </a:rPr>
              <a:t>Once a limited submission opportunity has been identified, ORD will do one of the following:</a:t>
            </a:r>
          </a:p>
          <a:p>
            <a:pPr>
              <a:buFont typeface="Wingdings" pitchFamily="2" charset="2"/>
              <a:buChar char="ü"/>
            </a:pPr>
            <a:r>
              <a:rPr lang="en-US" sz="1800" dirty="0">
                <a:solidFill>
                  <a:schemeClr val="bg1"/>
                </a:solidFill>
              </a:rPr>
              <a:t>Distribute a limited submission </a:t>
            </a:r>
          </a:p>
          <a:p>
            <a:pPr marL="457200" lvl="1" indent="0">
              <a:buNone/>
            </a:pPr>
            <a:r>
              <a:rPr lang="en-US" sz="1800" dirty="0">
                <a:solidFill>
                  <a:schemeClr val="bg1"/>
                </a:solidFill>
              </a:rPr>
              <a:t>e-blast announcement to the </a:t>
            </a:r>
          </a:p>
          <a:p>
            <a:pPr marL="457200" lvl="1" indent="0">
              <a:buNone/>
            </a:pPr>
            <a:r>
              <a:rPr lang="en-US" sz="1800" b="1" i="1" dirty="0" err="1">
                <a:solidFill>
                  <a:schemeClr val="bg1"/>
                </a:solidFill>
              </a:rPr>
              <a:t>FundOPs</a:t>
            </a:r>
            <a:r>
              <a:rPr lang="en-US" sz="1800" i="1" dirty="0">
                <a:solidFill>
                  <a:schemeClr val="bg1"/>
                </a:solidFill>
              </a:rPr>
              <a:t> </a:t>
            </a:r>
            <a:r>
              <a:rPr lang="en-US" sz="1800" dirty="0">
                <a:solidFill>
                  <a:schemeClr val="bg1"/>
                </a:solidFill>
              </a:rPr>
              <a:t>and </a:t>
            </a:r>
            <a:r>
              <a:rPr lang="en-US" sz="1800" b="1" i="1" dirty="0">
                <a:solidFill>
                  <a:schemeClr val="bg1"/>
                </a:solidFill>
              </a:rPr>
              <a:t>Faculty</a:t>
            </a:r>
            <a:r>
              <a:rPr lang="en-US" sz="1800" dirty="0">
                <a:solidFill>
                  <a:schemeClr val="bg1"/>
                </a:solidFill>
              </a:rPr>
              <a:t> listservs</a:t>
            </a:r>
          </a:p>
          <a:p>
            <a:pPr>
              <a:buFont typeface="Wingdings" pitchFamily="2" charset="2"/>
              <a:buChar char="ü"/>
            </a:pPr>
            <a:r>
              <a:rPr lang="en-US" sz="1800" dirty="0">
                <a:solidFill>
                  <a:schemeClr val="bg1"/>
                </a:solidFill>
              </a:rPr>
              <a:t>Most NIH limited submissions </a:t>
            </a:r>
          </a:p>
          <a:p>
            <a:pPr marL="457200" lvl="1" indent="0">
              <a:buNone/>
            </a:pPr>
            <a:r>
              <a:rPr lang="en-US" sz="1800" dirty="0">
                <a:solidFill>
                  <a:schemeClr val="bg1"/>
                </a:solidFill>
              </a:rPr>
              <a:t>are announced via the Friday </a:t>
            </a:r>
          </a:p>
          <a:p>
            <a:pPr marL="457200" lvl="1" indent="0">
              <a:buNone/>
            </a:pPr>
            <a:r>
              <a:rPr lang="en-US" sz="1800" b="1" i="1" dirty="0">
                <a:solidFill>
                  <a:schemeClr val="bg1"/>
                </a:solidFill>
              </a:rPr>
              <a:t>NIH Funding Opportunities and </a:t>
            </a:r>
          </a:p>
          <a:p>
            <a:pPr marL="457200" lvl="1" indent="0">
              <a:buNone/>
            </a:pPr>
            <a:r>
              <a:rPr lang="en-US" sz="1800" b="1" i="1" dirty="0">
                <a:solidFill>
                  <a:schemeClr val="bg1"/>
                </a:solidFill>
              </a:rPr>
              <a:t>Notic</a:t>
            </a:r>
            <a:r>
              <a:rPr lang="en-US" sz="1800" b="1" dirty="0">
                <a:solidFill>
                  <a:schemeClr val="bg1"/>
                </a:solidFill>
              </a:rPr>
              <a:t>es</a:t>
            </a:r>
            <a:r>
              <a:rPr lang="en-US" sz="1800" dirty="0">
                <a:solidFill>
                  <a:schemeClr val="bg1"/>
                </a:solidFill>
              </a:rPr>
              <a:t> </a:t>
            </a:r>
            <a:r>
              <a:rPr lang="en-US" sz="1800" dirty="0" err="1">
                <a:solidFill>
                  <a:schemeClr val="bg1"/>
                </a:solidFill>
              </a:rPr>
              <a:t>eblast</a:t>
            </a:r>
            <a:r>
              <a:rPr lang="en-US" sz="1800" dirty="0">
                <a:solidFill>
                  <a:schemeClr val="bg1"/>
                </a:solidFill>
              </a:rPr>
              <a:t> sent out only to the </a:t>
            </a:r>
          </a:p>
          <a:p>
            <a:pPr marL="457200" lvl="1" indent="0">
              <a:buNone/>
            </a:pPr>
            <a:r>
              <a:rPr lang="en-US" sz="1800" dirty="0" err="1">
                <a:solidFill>
                  <a:schemeClr val="bg1"/>
                </a:solidFill>
              </a:rPr>
              <a:t>FundOPs</a:t>
            </a:r>
            <a:r>
              <a:rPr lang="en-US" sz="1800" dirty="0">
                <a:solidFill>
                  <a:schemeClr val="bg1"/>
                </a:solidFill>
              </a:rPr>
              <a:t> listserv</a:t>
            </a:r>
          </a:p>
          <a:p>
            <a:pPr lvl="1"/>
            <a:r>
              <a:rPr lang="en-US" sz="1800" dirty="0">
                <a:solidFill>
                  <a:schemeClr val="bg1"/>
                </a:solidFill>
              </a:rPr>
              <a:t>These limited submissions </a:t>
            </a:r>
            <a:r>
              <a:rPr lang="en-US" sz="1800" u="sng" dirty="0">
                <a:solidFill>
                  <a:schemeClr val="bg1"/>
                </a:solidFill>
              </a:rPr>
              <a:t>require a Notice of Interest (NOI) email to be sent to ORD by a specific date</a:t>
            </a:r>
          </a:p>
          <a:p>
            <a:pPr lvl="1"/>
            <a:r>
              <a:rPr lang="en-US" sz="1800" dirty="0">
                <a:solidFill>
                  <a:schemeClr val="bg1"/>
                </a:solidFill>
              </a:rPr>
              <a:t>Only those who respond with a NOI before the deadline will be able to participate in the internal competition</a:t>
            </a:r>
          </a:p>
          <a:p>
            <a:pPr>
              <a:buFont typeface="Wingdings" pitchFamily="2" charset="2"/>
              <a:buChar char="ü"/>
            </a:pPr>
            <a:r>
              <a:rPr lang="en-US" sz="1800" dirty="0">
                <a:solidFill>
                  <a:schemeClr val="bg1"/>
                </a:solidFill>
              </a:rPr>
              <a:t>Most NSF limited submissions will be</a:t>
            </a:r>
          </a:p>
          <a:p>
            <a:pPr marL="457200" lvl="1" indent="0">
              <a:buNone/>
            </a:pPr>
            <a:r>
              <a:rPr lang="en-US" sz="1800" dirty="0">
                <a:solidFill>
                  <a:schemeClr val="bg1"/>
                </a:solidFill>
              </a:rPr>
              <a:t> announced in the same manner </a:t>
            </a:r>
          </a:p>
          <a:p>
            <a:pPr marL="457200" lvl="1" indent="0">
              <a:buNone/>
            </a:pPr>
            <a:r>
              <a:rPr lang="en-US" sz="1800" dirty="0">
                <a:solidFill>
                  <a:schemeClr val="bg1"/>
                </a:solidFill>
              </a:rPr>
              <a:t>as the NIH announcements </a:t>
            </a:r>
          </a:p>
        </p:txBody>
      </p:sp>
      <p:pic>
        <p:nvPicPr>
          <p:cNvPr id="4" name="Content Placeholder 3">
            <a:extLst>
              <a:ext uri="{FF2B5EF4-FFF2-40B4-BE49-F238E27FC236}">
                <a16:creationId xmlns:a16="http://schemas.microsoft.com/office/drawing/2014/main" id="{1AD17004-CBAA-DE49-B684-A6E9BDC82567}"/>
              </a:ext>
            </a:extLst>
          </p:cNvPr>
          <p:cNvPicPr>
            <a:picLocks noChangeAspect="1"/>
          </p:cNvPicPr>
          <p:nvPr/>
        </p:nvPicPr>
        <p:blipFill>
          <a:blip r:embed="rId2"/>
          <a:stretch>
            <a:fillRect/>
          </a:stretch>
        </p:blipFill>
        <p:spPr>
          <a:xfrm>
            <a:off x="4279008" y="1320010"/>
            <a:ext cx="5999655" cy="1144264"/>
          </a:xfrm>
          <a:prstGeom prst="rect">
            <a:avLst/>
          </a:prstGeom>
          <a:ln>
            <a:solidFill>
              <a:schemeClr val="accent1">
                <a:shade val="50000"/>
              </a:schemeClr>
            </a:solidFill>
          </a:ln>
        </p:spPr>
      </p:pic>
      <p:pic>
        <p:nvPicPr>
          <p:cNvPr id="5" name="Picture 4">
            <a:extLst>
              <a:ext uri="{FF2B5EF4-FFF2-40B4-BE49-F238E27FC236}">
                <a16:creationId xmlns:a16="http://schemas.microsoft.com/office/drawing/2014/main" id="{01802DCC-D8D9-B945-BB90-262971C39AAA}"/>
              </a:ext>
            </a:extLst>
          </p:cNvPr>
          <p:cNvPicPr>
            <a:picLocks noChangeAspect="1"/>
          </p:cNvPicPr>
          <p:nvPr/>
        </p:nvPicPr>
        <p:blipFill>
          <a:blip r:embed="rId3"/>
          <a:stretch>
            <a:fillRect/>
          </a:stretch>
        </p:blipFill>
        <p:spPr>
          <a:xfrm>
            <a:off x="4755304" y="2738343"/>
            <a:ext cx="6416678" cy="1321593"/>
          </a:xfrm>
          <a:prstGeom prst="rect">
            <a:avLst/>
          </a:prstGeom>
          <a:ln>
            <a:solidFill>
              <a:schemeClr val="accent1">
                <a:shade val="50000"/>
              </a:schemeClr>
            </a:solidFill>
          </a:ln>
        </p:spPr>
      </p:pic>
      <p:pic>
        <p:nvPicPr>
          <p:cNvPr id="6" name="Picture 5">
            <a:extLst>
              <a:ext uri="{FF2B5EF4-FFF2-40B4-BE49-F238E27FC236}">
                <a16:creationId xmlns:a16="http://schemas.microsoft.com/office/drawing/2014/main" id="{A09E572C-2A58-0544-ABEC-5B3C8BA779DB}"/>
              </a:ext>
            </a:extLst>
          </p:cNvPr>
          <p:cNvPicPr>
            <a:picLocks noChangeAspect="1"/>
          </p:cNvPicPr>
          <p:nvPr/>
        </p:nvPicPr>
        <p:blipFill>
          <a:blip r:embed="rId4"/>
          <a:stretch>
            <a:fillRect/>
          </a:stretch>
        </p:blipFill>
        <p:spPr>
          <a:xfrm>
            <a:off x="4774400" y="5412542"/>
            <a:ext cx="5504263" cy="1280866"/>
          </a:xfrm>
          <a:prstGeom prst="rect">
            <a:avLst/>
          </a:prstGeom>
          <a:ln>
            <a:solidFill>
              <a:schemeClr val="accent1">
                <a:shade val="50000"/>
              </a:schemeClr>
            </a:solidFill>
          </a:ln>
        </p:spPr>
      </p:pic>
    </p:spTree>
    <p:extLst>
      <p:ext uri="{BB962C8B-B14F-4D97-AF65-F5344CB8AC3E}">
        <p14:creationId xmlns:p14="http://schemas.microsoft.com/office/powerpoint/2010/main" val="2501356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DC3C-0B96-8045-A467-85AD7C3702BC}"/>
              </a:ext>
            </a:extLst>
          </p:cNvPr>
          <p:cNvSpPr>
            <a:spLocks noGrp="1"/>
          </p:cNvSpPr>
          <p:nvPr>
            <p:ph type="title"/>
          </p:nvPr>
        </p:nvSpPr>
        <p:spPr>
          <a:xfrm>
            <a:off x="1907422" y="396651"/>
            <a:ext cx="8596145" cy="696935"/>
          </a:xfrm>
        </p:spPr>
        <p:txBody>
          <a:bodyPr/>
          <a:lstStyle/>
          <a:p>
            <a:r>
              <a:rPr lang="en-US" b="1" dirty="0">
                <a:solidFill>
                  <a:schemeClr val="bg2"/>
                </a:solidFill>
              </a:rPr>
              <a:t>Limited submissions - announcements</a:t>
            </a:r>
          </a:p>
        </p:txBody>
      </p:sp>
      <p:sp>
        <p:nvSpPr>
          <p:cNvPr id="3" name="Content Placeholder 2">
            <a:extLst>
              <a:ext uri="{FF2B5EF4-FFF2-40B4-BE49-F238E27FC236}">
                <a16:creationId xmlns:a16="http://schemas.microsoft.com/office/drawing/2014/main" id="{2179AEF4-5938-974C-B0CD-8AA84814B22F}"/>
              </a:ext>
            </a:extLst>
          </p:cNvPr>
          <p:cNvSpPr>
            <a:spLocks noGrp="1"/>
          </p:cNvSpPr>
          <p:nvPr>
            <p:ph idx="1"/>
          </p:nvPr>
        </p:nvSpPr>
        <p:spPr>
          <a:xfrm>
            <a:off x="383920" y="1001764"/>
            <a:ext cx="11486655" cy="5559457"/>
          </a:xfrm>
        </p:spPr>
        <p:txBody>
          <a:bodyPr>
            <a:normAutofit/>
          </a:bodyPr>
          <a:lstStyle/>
          <a:p>
            <a:pPr lvl="1">
              <a:buFont typeface="Wingdings" pitchFamily="2" charset="2"/>
              <a:buChar char="ü"/>
            </a:pPr>
            <a:r>
              <a:rPr lang="en-US" sz="2800" dirty="0" err="1">
                <a:solidFill>
                  <a:schemeClr val="bg2"/>
                </a:solidFill>
              </a:rPr>
              <a:t>InfoReady</a:t>
            </a:r>
            <a:r>
              <a:rPr lang="en-US" sz="2800" dirty="0">
                <a:solidFill>
                  <a:schemeClr val="bg2"/>
                </a:solidFill>
              </a:rPr>
              <a:t> Review homepage has all active limited submissions, and a calendar (and searchable listing) of past limited submissions</a:t>
            </a:r>
          </a:p>
        </p:txBody>
      </p:sp>
      <p:pic>
        <p:nvPicPr>
          <p:cNvPr id="5" name="Picture 4">
            <a:extLst>
              <a:ext uri="{FF2B5EF4-FFF2-40B4-BE49-F238E27FC236}">
                <a16:creationId xmlns:a16="http://schemas.microsoft.com/office/drawing/2014/main" id="{6947C917-8346-254F-A598-27183786C25A}"/>
              </a:ext>
            </a:extLst>
          </p:cNvPr>
          <p:cNvPicPr>
            <a:picLocks noChangeAspect="1"/>
          </p:cNvPicPr>
          <p:nvPr/>
        </p:nvPicPr>
        <p:blipFill>
          <a:blip r:embed="rId3"/>
          <a:stretch>
            <a:fillRect/>
          </a:stretch>
        </p:blipFill>
        <p:spPr>
          <a:xfrm>
            <a:off x="472816" y="2241331"/>
            <a:ext cx="3833158" cy="3172145"/>
          </a:xfrm>
          <a:prstGeom prst="rect">
            <a:avLst/>
          </a:prstGeom>
        </p:spPr>
      </p:pic>
      <p:pic>
        <p:nvPicPr>
          <p:cNvPr id="6" name="Picture 5">
            <a:extLst>
              <a:ext uri="{FF2B5EF4-FFF2-40B4-BE49-F238E27FC236}">
                <a16:creationId xmlns:a16="http://schemas.microsoft.com/office/drawing/2014/main" id="{1C31505D-1FE6-0E49-8103-29F42D2A47D3}"/>
              </a:ext>
            </a:extLst>
          </p:cNvPr>
          <p:cNvPicPr>
            <a:picLocks noChangeAspect="1"/>
          </p:cNvPicPr>
          <p:nvPr/>
        </p:nvPicPr>
        <p:blipFill>
          <a:blip r:embed="rId4"/>
          <a:stretch>
            <a:fillRect/>
          </a:stretch>
        </p:blipFill>
        <p:spPr>
          <a:xfrm>
            <a:off x="4305974" y="3389076"/>
            <a:ext cx="3408237" cy="3207752"/>
          </a:xfrm>
          <a:prstGeom prst="rect">
            <a:avLst/>
          </a:prstGeom>
        </p:spPr>
      </p:pic>
      <p:pic>
        <p:nvPicPr>
          <p:cNvPr id="7" name="Picture 6">
            <a:extLst>
              <a:ext uri="{FF2B5EF4-FFF2-40B4-BE49-F238E27FC236}">
                <a16:creationId xmlns:a16="http://schemas.microsoft.com/office/drawing/2014/main" id="{FCA32AFE-9AD5-A844-BF77-F54A16E9CE00}"/>
              </a:ext>
            </a:extLst>
          </p:cNvPr>
          <p:cNvPicPr>
            <a:picLocks noChangeAspect="1"/>
          </p:cNvPicPr>
          <p:nvPr/>
        </p:nvPicPr>
        <p:blipFill>
          <a:blip r:embed="rId5"/>
          <a:stretch>
            <a:fillRect/>
          </a:stretch>
        </p:blipFill>
        <p:spPr>
          <a:xfrm>
            <a:off x="7714211" y="2241331"/>
            <a:ext cx="4067468" cy="3228028"/>
          </a:xfrm>
          <a:prstGeom prst="rect">
            <a:avLst/>
          </a:prstGeom>
        </p:spPr>
      </p:pic>
    </p:spTree>
    <p:extLst>
      <p:ext uri="{BB962C8B-B14F-4D97-AF65-F5344CB8AC3E}">
        <p14:creationId xmlns:p14="http://schemas.microsoft.com/office/powerpoint/2010/main" val="4048035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854" y="227528"/>
            <a:ext cx="8895690" cy="941515"/>
          </a:xfrm>
        </p:spPr>
        <p:txBody>
          <a:bodyPr>
            <a:noAutofit/>
          </a:bodyPr>
          <a:lstStyle/>
          <a:p>
            <a:pPr lvl="0" algn="ctr"/>
            <a:r>
              <a:rPr lang="en-US" b="1" dirty="0">
                <a:solidFill>
                  <a:schemeClr val="bg2"/>
                </a:solidFill>
              </a:rPr>
              <a:t>Extramural Funding Opportunities - Funding institutional (FI)</a:t>
            </a:r>
            <a:r>
              <a:rPr lang="en-US" b="1" baseline="30000" dirty="0">
                <a:solidFill>
                  <a:schemeClr val="bg2"/>
                </a:solidFill>
              </a:rPr>
              <a:t>*</a:t>
            </a:r>
            <a:endParaRPr lang="en-US" b="1" u="sng" baseline="30000" dirty="0">
              <a:solidFill>
                <a:schemeClr val="bg2"/>
              </a:solidFill>
            </a:endParaRPr>
          </a:p>
        </p:txBody>
      </p:sp>
      <p:sp>
        <p:nvSpPr>
          <p:cNvPr id="3" name="Content Placeholder 2"/>
          <p:cNvSpPr>
            <a:spLocks noGrp="1"/>
          </p:cNvSpPr>
          <p:nvPr>
            <p:ph idx="1"/>
          </p:nvPr>
        </p:nvSpPr>
        <p:spPr>
          <a:xfrm>
            <a:off x="1267327" y="1169043"/>
            <a:ext cx="8114417" cy="5161181"/>
          </a:xfrm>
        </p:spPr>
        <p:txBody>
          <a:bodyPr>
            <a:noAutofit/>
          </a:bodyPr>
          <a:lstStyle/>
          <a:p>
            <a:pPr>
              <a:buFont typeface="Wingdings" pitchFamily="2" charset="2"/>
              <a:buChar char="ü"/>
            </a:pPr>
            <a:r>
              <a:rPr lang="en-US" sz="2100" dirty="0">
                <a:solidFill>
                  <a:schemeClr val="bg2"/>
                </a:solidFill>
              </a:rPr>
              <a:t>Searchable database of funding opportunities, funders, and awarded </a:t>
            </a:r>
            <a:r>
              <a:rPr lang="en-US" sz="2300" dirty="0">
                <a:solidFill>
                  <a:schemeClr val="bg2"/>
                </a:solidFill>
              </a:rPr>
              <a:t>grants, taken from a wide range of governmental and private sources</a:t>
            </a:r>
          </a:p>
          <a:p>
            <a:pPr>
              <a:buFont typeface="Wingdings" pitchFamily="2" charset="2"/>
              <a:buChar char="ü"/>
            </a:pPr>
            <a:r>
              <a:rPr lang="en-US" sz="2300" dirty="0">
                <a:solidFill>
                  <a:schemeClr val="bg2"/>
                </a:solidFill>
              </a:rPr>
              <a:t>Faculty, students and staff can use FI to: </a:t>
            </a:r>
          </a:p>
          <a:p>
            <a:pPr lvl="1"/>
            <a:r>
              <a:rPr lang="en-US" sz="2300" dirty="0">
                <a:solidFill>
                  <a:schemeClr val="bg2"/>
                </a:solidFill>
              </a:rPr>
              <a:t>Search for funding opportunities</a:t>
            </a:r>
          </a:p>
          <a:p>
            <a:pPr lvl="1"/>
            <a:r>
              <a:rPr lang="en-US" sz="2300" dirty="0">
                <a:solidFill>
                  <a:schemeClr val="bg2"/>
                </a:solidFill>
              </a:rPr>
              <a:t>Find new sources of external grant income</a:t>
            </a:r>
          </a:p>
          <a:p>
            <a:pPr lvl="1"/>
            <a:r>
              <a:rPr lang="en-US" sz="2300" dirty="0">
                <a:solidFill>
                  <a:schemeClr val="bg2"/>
                </a:solidFill>
              </a:rPr>
              <a:t>Identify potential collaborators and find investigators that are securing grants in their field of interest </a:t>
            </a:r>
          </a:p>
          <a:p>
            <a:pPr lvl="1"/>
            <a:r>
              <a:rPr lang="en-US" sz="2300" dirty="0">
                <a:solidFill>
                  <a:schemeClr val="bg2"/>
                </a:solidFill>
              </a:rPr>
              <a:t>Survey funding trends</a:t>
            </a:r>
          </a:p>
          <a:p>
            <a:pPr lvl="1"/>
            <a:r>
              <a:rPr lang="en-US" sz="2300" dirty="0">
                <a:solidFill>
                  <a:schemeClr val="bg2"/>
                </a:solidFill>
              </a:rPr>
              <a:t>Set up alerts to be notified automatically of new funding opportunities</a:t>
            </a:r>
          </a:p>
          <a:p>
            <a:pPr marL="457200" lvl="1" indent="0">
              <a:buNone/>
            </a:pPr>
            <a:endParaRPr lang="en-US" sz="2100" dirty="0">
              <a:solidFill>
                <a:schemeClr val="bg1"/>
              </a:solidFill>
            </a:endParaRPr>
          </a:p>
        </p:txBody>
      </p:sp>
      <p:pic>
        <p:nvPicPr>
          <p:cNvPr id="5" name="Picture 4">
            <a:extLst>
              <a:ext uri="{FF2B5EF4-FFF2-40B4-BE49-F238E27FC236}">
                <a16:creationId xmlns:a16="http://schemas.microsoft.com/office/drawing/2014/main" id="{D7AD2E61-F603-CE4B-A6F4-33AEB5B5D244}"/>
              </a:ext>
            </a:extLst>
          </p:cNvPr>
          <p:cNvPicPr>
            <a:picLocks noChangeAspect="1"/>
          </p:cNvPicPr>
          <p:nvPr/>
        </p:nvPicPr>
        <p:blipFill>
          <a:blip r:embed="rId2"/>
          <a:stretch>
            <a:fillRect/>
          </a:stretch>
        </p:blipFill>
        <p:spPr>
          <a:xfrm>
            <a:off x="9354637" y="3001068"/>
            <a:ext cx="1855907" cy="2069536"/>
          </a:xfrm>
          <a:prstGeom prst="rect">
            <a:avLst/>
          </a:prstGeom>
        </p:spPr>
      </p:pic>
      <p:pic>
        <p:nvPicPr>
          <p:cNvPr id="7" name="Picture 6">
            <a:extLst>
              <a:ext uri="{FF2B5EF4-FFF2-40B4-BE49-F238E27FC236}">
                <a16:creationId xmlns:a16="http://schemas.microsoft.com/office/drawing/2014/main" id="{84C2C6B4-DF02-B74B-9157-621544829200}"/>
              </a:ext>
            </a:extLst>
          </p:cNvPr>
          <p:cNvPicPr>
            <a:picLocks noChangeAspect="1"/>
          </p:cNvPicPr>
          <p:nvPr/>
        </p:nvPicPr>
        <p:blipFill>
          <a:blip r:embed="rId3"/>
          <a:stretch>
            <a:fillRect/>
          </a:stretch>
        </p:blipFill>
        <p:spPr>
          <a:xfrm>
            <a:off x="7873584" y="2238574"/>
            <a:ext cx="4086489" cy="727731"/>
          </a:xfrm>
          <a:prstGeom prst="rect">
            <a:avLst/>
          </a:prstGeom>
        </p:spPr>
      </p:pic>
      <p:sp>
        <p:nvSpPr>
          <p:cNvPr id="4" name="TextBox 3">
            <a:extLst>
              <a:ext uri="{FF2B5EF4-FFF2-40B4-BE49-F238E27FC236}">
                <a16:creationId xmlns:a16="http://schemas.microsoft.com/office/drawing/2014/main" id="{E30B2A93-A092-6D47-9B03-7D2DC9718083}"/>
              </a:ext>
            </a:extLst>
          </p:cNvPr>
          <p:cNvSpPr txBox="1"/>
          <p:nvPr/>
        </p:nvSpPr>
        <p:spPr>
          <a:xfrm>
            <a:off x="759924" y="6469064"/>
            <a:ext cx="10980694" cy="646331"/>
          </a:xfrm>
          <a:prstGeom prst="rect">
            <a:avLst/>
          </a:prstGeom>
          <a:noFill/>
        </p:spPr>
        <p:txBody>
          <a:bodyPr wrap="square" rtlCol="0">
            <a:spAutoFit/>
          </a:bodyPr>
          <a:lstStyle/>
          <a:p>
            <a:r>
              <a:rPr lang="en-US" i="1" dirty="0">
                <a:solidFill>
                  <a:schemeClr val="bg2"/>
                </a:solidFill>
              </a:rPr>
              <a:t>*The UTHSC Office of Alumni Affairs and Development has generously made this product available to the UTHSC campus</a:t>
            </a:r>
          </a:p>
          <a:p>
            <a:endParaRPr lang="en-US" dirty="0">
              <a:solidFill>
                <a:schemeClr val="bg2"/>
              </a:solidFill>
            </a:endParaRPr>
          </a:p>
        </p:txBody>
      </p:sp>
    </p:spTree>
    <p:extLst>
      <p:ext uri="{BB962C8B-B14F-4D97-AF65-F5344CB8AC3E}">
        <p14:creationId xmlns:p14="http://schemas.microsoft.com/office/powerpoint/2010/main" val="410943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7722-EE5D-704D-A8A6-0E84C0C89D63}"/>
              </a:ext>
            </a:extLst>
          </p:cNvPr>
          <p:cNvSpPr>
            <a:spLocks noGrp="1"/>
          </p:cNvSpPr>
          <p:nvPr>
            <p:ph type="title"/>
          </p:nvPr>
        </p:nvSpPr>
        <p:spPr>
          <a:xfrm>
            <a:off x="1297457" y="197708"/>
            <a:ext cx="6946863" cy="1538495"/>
          </a:xfrm>
        </p:spPr>
        <p:txBody>
          <a:bodyPr anchor="ctr">
            <a:normAutofit fontScale="90000"/>
          </a:bodyPr>
          <a:lstStyle/>
          <a:p>
            <a:pPr algn="ctr"/>
            <a:r>
              <a:rPr lang="en-US" sz="4000" b="1" dirty="0">
                <a:solidFill>
                  <a:schemeClr val="bg2"/>
                </a:solidFill>
              </a:rPr>
              <a:t>Who we are and what we do</a:t>
            </a:r>
            <a:br>
              <a:rPr lang="en-US" sz="2800" dirty="0">
                <a:solidFill>
                  <a:schemeClr val="bg2"/>
                </a:solidFill>
              </a:rPr>
            </a:br>
            <a:r>
              <a:rPr lang="en-US" sz="3300" dirty="0">
                <a:solidFill>
                  <a:schemeClr val="bg2"/>
                </a:solidFill>
              </a:rPr>
              <a:t>Jamie </a:t>
            </a:r>
            <a:r>
              <a:rPr lang="en-US" sz="3300" dirty="0" err="1">
                <a:solidFill>
                  <a:schemeClr val="bg2"/>
                </a:solidFill>
              </a:rPr>
              <a:t>Whartenby</a:t>
            </a:r>
            <a:r>
              <a:rPr lang="en-US" sz="3300" dirty="0">
                <a:solidFill>
                  <a:schemeClr val="bg2"/>
                </a:solidFill>
              </a:rPr>
              <a:t> - Administrative Specialist III</a:t>
            </a:r>
          </a:p>
        </p:txBody>
      </p:sp>
      <p:pic>
        <p:nvPicPr>
          <p:cNvPr id="6" name="Picture Placeholder 5">
            <a:extLst>
              <a:ext uri="{FF2B5EF4-FFF2-40B4-BE49-F238E27FC236}">
                <a16:creationId xmlns:a16="http://schemas.microsoft.com/office/drawing/2014/main" id="{54AE2225-6547-014C-B429-C2BF3DA57CCD}"/>
              </a:ext>
            </a:extLst>
          </p:cNvPr>
          <p:cNvPicPr>
            <a:picLocks noGrp="1" noChangeAspect="1"/>
          </p:cNvPicPr>
          <p:nvPr>
            <p:ph type="pic" idx="1"/>
          </p:nvPr>
        </p:nvPicPr>
        <p:blipFill>
          <a:blip r:embed="rId2"/>
          <a:srcRect l="14851" r="14851"/>
          <a:stretch>
            <a:fillRect/>
          </a:stretch>
        </p:blipFill>
        <p:spPr>
          <a:xfrm>
            <a:off x="8244320" y="2046559"/>
            <a:ext cx="2356510" cy="3330113"/>
          </a:xfrm>
          <a:ln>
            <a:solidFill>
              <a:schemeClr val="bg1">
                <a:alpha val="60000"/>
              </a:schemeClr>
            </a:solidFill>
          </a:ln>
        </p:spPr>
      </p:pic>
      <p:sp>
        <p:nvSpPr>
          <p:cNvPr id="4" name="Text Placeholder 3">
            <a:extLst>
              <a:ext uri="{FF2B5EF4-FFF2-40B4-BE49-F238E27FC236}">
                <a16:creationId xmlns:a16="http://schemas.microsoft.com/office/drawing/2014/main" id="{6EFC4457-DB77-A64F-98A5-DD3F72B96195}"/>
              </a:ext>
            </a:extLst>
          </p:cNvPr>
          <p:cNvSpPr>
            <a:spLocks noGrp="1"/>
          </p:cNvSpPr>
          <p:nvPr>
            <p:ph type="body" sz="half" idx="2"/>
          </p:nvPr>
        </p:nvSpPr>
        <p:spPr>
          <a:xfrm>
            <a:off x="1408670" y="1632031"/>
            <a:ext cx="5975978" cy="4966478"/>
          </a:xfrm>
        </p:spPr>
        <p:txBody>
          <a:bodyPr anchor="t">
            <a:noAutofit/>
          </a:bodyPr>
          <a:lstStyle/>
          <a:p>
            <a:pPr marL="285750" indent="-285750">
              <a:buFont typeface="Wingdings" pitchFamily="2" charset="2"/>
              <a:buChar char="ü"/>
            </a:pPr>
            <a:r>
              <a:rPr lang="en-US" sz="2100" dirty="0">
                <a:solidFill>
                  <a:schemeClr val="bg2"/>
                </a:solidFill>
              </a:rPr>
              <a:t>Conducts one-on-one consultations with investigators to assist in identifying relevant external funding opportunities by introducing and training on use of Funding Institutional (FI)</a:t>
            </a:r>
          </a:p>
          <a:p>
            <a:pPr marL="285750" lvl="0" indent="-285750">
              <a:buFont typeface="Wingdings" pitchFamily="2" charset="2"/>
              <a:buChar char="ü"/>
            </a:pPr>
            <a:r>
              <a:rPr lang="en-US" sz="2100" dirty="0">
                <a:solidFill>
                  <a:schemeClr val="bg2"/>
                </a:solidFill>
              </a:rPr>
              <a:t>Identifies open/upcoming funding opportunities and limited submissions</a:t>
            </a:r>
          </a:p>
          <a:p>
            <a:pPr marL="285750" indent="-285750">
              <a:buFont typeface="Wingdings" pitchFamily="2" charset="2"/>
              <a:buChar char="ü"/>
            </a:pPr>
            <a:r>
              <a:rPr lang="en-US" sz="2100" dirty="0">
                <a:solidFill>
                  <a:schemeClr val="bg2"/>
                </a:solidFill>
              </a:rPr>
              <a:t>Pre-reviews submissions from </a:t>
            </a:r>
            <a:r>
              <a:rPr lang="en-US" sz="2100" dirty="0" err="1">
                <a:solidFill>
                  <a:schemeClr val="bg2"/>
                </a:solidFill>
              </a:rPr>
              <a:t>InfoReady</a:t>
            </a:r>
            <a:r>
              <a:rPr lang="en-US" sz="2100" dirty="0">
                <a:solidFill>
                  <a:schemeClr val="bg2"/>
                </a:solidFill>
              </a:rPr>
              <a:t> Review (IRR)</a:t>
            </a:r>
          </a:p>
          <a:p>
            <a:pPr marL="285750" indent="-285750">
              <a:buFont typeface="Wingdings" pitchFamily="2" charset="2"/>
              <a:buChar char="ü"/>
            </a:pPr>
            <a:r>
              <a:rPr lang="en-US" sz="2100" dirty="0">
                <a:solidFill>
                  <a:schemeClr val="bg2"/>
                </a:solidFill>
              </a:rPr>
              <a:t>Maintains O of R resource tracking spreadsheets</a:t>
            </a:r>
          </a:p>
          <a:p>
            <a:pPr marL="285750" indent="-285750">
              <a:buFont typeface="Wingdings" pitchFamily="2" charset="2"/>
              <a:buChar char="ü"/>
            </a:pPr>
            <a:r>
              <a:rPr lang="en-US" sz="2100" dirty="0">
                <a:solidFill>
                  <a:schemeClr val="bg2"/>
                </a:solidFill>
              </a:rPr>
              <a:t>Event planning</a:t>
            </a:r>
          </a:p>
          <a:p>
            <a:pPr marL="285750" lvl="0" indent="-285750">
              <a:buFont typeface="Wingdings" pitchFamily="2" charset="2"/>
              <a:buChar char="ü"/>
            </a:pPr>
            <a:r>
              <a:rPr lang="en-US" sz="2100" dirty="0">
                <a:solidFill>
                  <a:schemeClr val="bg2"/>
                </a:solidFill>
              </a:rPr>
              <a:t>IT whiz</a:t>
            </a:r>
          </a:p>
        </p:txBody>
      </p:sp>
    </p:spTree>
    <p:extLst>
      <p:ext uri="{BB962C8B-B14F-4D97-AF65-F5344CB8AC3E}">
        <p14:creationId xmlns:p14="http://schemas.microsoft.com/office/powerpoint/2010/main" val="206158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8B72-EE45-BE4A-890E-6AC90301C7BC}"/>
              </a:ext>
            </a:extLst>
          </p:cNvPr>
          <p:cNvSpPr>
            <a:spLocks noGrp="1"/>
          </p:cNvSpPr>
          <p:nvPr>
            <p:ph type="title"/>
          </p:nvPr>
        </p:nvSpPr>
        <p:spPr>
          <a:xfrm>
            <a:off x="1449671" y="164592"/>
            <a:ext cx="9577993" cy="804672"/>
          </a:xfrm>
        </p:spPr>
        <p:txBody>
          <a:bodyPr>
            <a:normAutofit fontScale="90000"/>
          </a:bodyPr>
          <a:lstStyle/>
          <a:p>
            <a:r>
              <a:rPr lang="en-US" b="1" dirty="0">
                <a:solidFill>
                  <a:schemeClr val="bg2"/>
                </a:solidFill>
              </a:rPr>
              <a:t>Funding institutional (FI)</a:t>
            </a:r>
            <a:r>
              <a:rPr lang="en-US" sz="3100" b="1" baseline="30000" dirty="0">
                <a:solidFill>
                  <a:schemeClr val="bg2"/>
                </a:solidFill>
              </a:rPr>
              <a:t>*</a:t>
            </a:r>
            <a:r>
              <a:rPr lang="en-US" sz="3100" b="1" dirty="0">
                <a:solidFill>
                  <a:schemeClr val="bg2"/>
                </a:solidFill>
              </a:rPr>
              <a:t> </a:t>
            </a:r>
            <a:r>
              <a:rPr lang="en-US" b="1" dirty="0">
                <a:solidFill>
                  <a:schemeClr val="bg2"/>
                </a:solidFill>
              </a:rPr>
              <a:t>- account set up</a:t>
            </a:r>
          </a:p>
        </p:txBody>
      </p:sp>
      <p:sp>
        <p:nvSpPr>
          <p:cNvPr id="3" name="Content Placeholder 2">
            <a:extLst>
              <a:ext uri="{FF2B5EF4-FFF2-40B4-BE49-F238E27FC236}">
                <a16:creationId xmlns:a16="http://schemas.microsoft.com/office/drawing/2014/main" id="{C1E241E1-497B-C042-80AA-EA2A798D1A4F}"/>
              </a:ext>
            </a:extLst>
          </p:cNvPr>
          <p:cNvSpPr>
            <a:spLocks noGrp="1"/>
          </p:cNvSpPr>
          <p:nvPr>
            <p:ph idx="1"/>
          </p:nvPr>
        </p:nvSpPr>
        <p:spPr>
          <a:xfrm>
            <a:off x="1120487" y="5291327"/>
            <a:ext cx="10090057" cy="1072897"/>
          </a:xfrm>
        </p:spPr>
        <p:txBody>
          <a:bodyPr>
            <a:noAutofit/>
          </a:bodyPr>
          <a:lstStyle/>
          <a:p>
            <a:pPr marL="0" indent="0" algn="ctr">
              <a:buNone/>
            </a:pPr>
            <a:r>
              <a:rPr lang="en-US" dirty="0">
                <a:solidFill>
                  <a:schemeClr val="bg2"/>
                </a:solidFill>
              </a:rPr>
              <a:t>FI does not support SSO, so you will need to create an account at </a:t>
            </a:r>
            <a:r>
              <a:rPr lang="en-US" dirty="0">
                <a:solidFill>
                  <a:schemeClr val="bg2"/>
                </a:solidFill>
                <a:hlinkClick r:id="rId3">
                  <a:extLst>
                    <a:ext uri="{A12FA001-AC4F-418D-AE19-62706E023703}">
                      <ahyp:hlinkClr xmlns:ahyp="http://schemas.microsoft.com/office/drawing/2018/hyperlinkcolor" val="tx"/>
                    </a:ext>
                  </a:extLst>
                </a:hlinkClick>
              </a:rPr>
              <a:t>https://www.fundinginstitutional.com/login</a:t>
            </a:r>
            <a:r>
              <a:rPr lang="en-US" dirty="0">
                <a:solidFill>
                  <a:schemeClr val="bg2"/>
                </a:solidFill>
              </a:rPr>
              <a:t> </a:t>
            </a:r>
          </a:p>
          <a:p>
            <a:pPr marL="0" indent="0">
              <a:buNone/>
            </a:pPr>
            <a:endParaRPr lang="en-US" sz="1600" dirty="0">
              <a:solidFill>
                <a:schemeClr val="bg2"/>
              </a:solidFill>
            </a:endParaRPr>
          </a:p>
        </p:txBody>
      </p:sp>
      <p:pic>
        <p:nvPicPr>
          <p:cNvPr id="7" name="Picture 6">
            <a:extLst>
              <a:ext uri="{FF2B5EF4-FFF2-40B4-BE49-F238E27FC236}">
                <a16:creationId xmlns:a16="http://schemas.microsoft.com/office/drawing/2014/main" id="{5C7A4E5F-400E-364B-9AC0-43B7543CB25A}"/>
              </a:ext>
            </a:extLst>
          </p:cNvPr>
          <p:cNvPicPr>
            <a:picLocks noChangeAspect="1"/>
          </p:cNvPicPr>
          <p:nvPr/>
        </p:nvPicPr>
        <p:blipFill>
          <a:blip r:embed="rId4"/>
          <a:stretch>
            <a:fillRect/>
          </a:stretch>
        </p:blipFill>
        <p:spPr>
          <a:xfrm>
            <a:off x="912452" y="1005840"/>
            <a:ext cx="10668373" cy="4180647"/>
          </a:xfrm>
          <a:prstGeom prst="rect">
            <a:avLst/>
          </a:prstGeom>
        </p:spPr>
      </p:pic>
      <p:sp>
        <p:nvSpPr>
          <p:cNvPr id="5" name="TextBox 4">
            <a:extLst>
              <a:ext uri="{FF2B5EF4-FFF2-40B4-BE49-F238E27FC236}">
                <a16:creationId xmlns:a16="http://schemas.microsoft.com/office/drawing/2014/main" id="{5ECAAAF4-DB22-654E-80B3-3290F2C04650}"/>
              </a:ext>
            </a:extLst>
          </p:cNvPr>
          <p:cNvSpPr txBox="1"/>
          <p:nvPr/>
        </p:nvSpPr>
        <p:spPr>
          <a:xfrm>
            <a:off x="759924" y="6469064"/>
            <a:ext cx="10980694" cy="646331"/>
          </a:xfrm>
          <a:prstGeom prst="rect">
            <a:avLst/>
          </a:prstGeom>
          <a:noFill/>
        </p:spPr>
        <p:txBody>
          <a:bodyPr wrap="square" rtlCol="0">
            <a:spAutoFit/>
          </a:bodyPr>
          <a:lstStyle/>
          <a:p>
            <a:r>
              <a:rPr lang="en-US" i="1" dirty="0">
                <a:solidFill>
                  <a:schemeClr val="bg2"/>
                </a:solidFill>
              </a:rPr>
              <a:t>*The UTHSC Office of Alumni Affairs and Development has generously made this product available to the UTHSC campus</a:t>
            </a:r>
          </a:p>
          <a:p>
            <a:endParaRPr lang="en-US" dirty="0">
              <a:solidFill>
                <a:schemeClr val="bg2"/>
              </a:solidFill>
            </a:endParaRPr>
          </a:p>
        </p:txBody>
      </p:sp>
    </p:spTree>
    <p:extLst>
      <p:ext uri="{BB962C8B-B14F-4D97-AF65-F5344CB8AC3E}">
        <p14:creationId xmlns:p14="http://schemas.microsoft.com/office/powerpoint/2010/main" val="1743537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1730-9C77-BA40-A384-63BED5F09EF8}"/>
              </a:ext>
            </a:extLst>
          </p:cNvPr>
          <p:cNvSpPr>
            <a:spLocks noGrp="1"/>
          </p:cNvSpPr>
          <p:nvPr>
            <p:ph type="title"/>
          </p:nvPr>
        </p:nvSpPr>
        <p:spPr>
          <a:xfrm>
            <a:off x="1215393" y="201422"/>
            <a:ext cx="9227055" cy="1017777"/>
          </a:xfrm>
        </p:spPr>
        <p:txBody>
          <a:bodyPr>
            <a:noAutofit/>
          </a:bodyPr>
          <a:lstStyle/>
          <a:p>
            <a:pPr algn="ctr"/>
            <a:r>
              <a:rPr lang="en-US" b="1" dirty="0">
                <a:solidFill>
                  <a:schemeClr val="bg2"/>
                </a:solidFill>
              </a:rPr>
              <a:t>Funding institutional (FI)</a:t>
            </a:r>
            <a:r>
              <a:rPr lang="en-US" sz="2800" b="1" baseline="30000" dirty="0">
                <a:solidFill>
                  <a:schemeClr val="bg2"/>
                </a:solidFill>
              </a:rPr>
              <a:t>*</a:t>
            </a:r>
            <a:r>
              <a:rPr lang="en-US" b="1" dirty="0">
                <a:solidFill>
                  <a:schemeClr val="bg2"/>
                </a:solidFill>
              </a:rPr>
              <a:t> – </a:t>
            </a:r>
            <a:br>
              <a:rPr lang="en-US" b="1" dirty="0">
                <a:solidFill>
                  <a:schemeClr val="bg2"/>
                </a:solidFill>
              </a:rPr>
            </a:br>
            <a:r>
              <a:rPr lang="en-US" b="1" dirty="0">
                <a:solidFill>
                  <a:schemeClr val="bg2"/>
                </a:solidFill>
              </a:rPr>
              <a:t>training and informational resources</a:t>
            </a:r>
          </a:p>
        </p:txBody>
      </p:sp>
      <p:sp>
        <p:nvSpPr>
          <p:cNvPr id="3" name="Content Placeholder 2">
            <a:extLst>
              <a:ext uri="{FF2B5EF4-FFF2-40B4-BE49-F238E27FC236}">
                <a16:creationId xmlns:a16="http://schemas.microsoft.com/office/drawing/2014/main" id="{A47CF508-D772-1047-8541-999B4D3A559A}"/>
              </a:ext>
            </a:extLst>
          </p:cNvPr>
          <p:cNvSpPr>
            <a:spLocks noGrp="1"/>
          </p:cNvSpPr>
          <p:nvPr>
            <p:ph idx="1"/>
          </p:nvPr>
        </p:nvSpPr>
        <p:spPr>
          <a:xfrm>
            <a:off x="1215393" y="1219199"/>
            <a:ext cx="10086591" cy="5358559"/>
          </a:xfrm>
        </p:spPr>
        <p:txBody>
          <a:bodyPr>
            <a:noAutofit/>
          </a:bodyPr>
          <a:lstStyle/>
          <a:p>
            <a:pPr>
              <a:buFont typeface="Wingdings" pitchFamily="2" charset="2"/>
              <a:buChar char="ü"/>
            </a:pPr>
            <a:r>
              <a:rPr lang="en-US" sz="2300" b="1" dirty="0">
                <a:solidFill>
                  <a:schemeClr val="bg2"/>
                </a:solidFill>
              </a:rPr>
              <a:t>Jamie</a:t>
            </a:r>
            <a:r>
              <a:rPr lang="en-US" sz="2300" dirty="0">
                <a:solidFill>
                  <a:schemeClr val="bg2"/>
                </a:solidFill>
              </a:rPr>
              <a:t> is available for one-on-one consultations to introduce and train investigators on how to use FI</a:t>
            </a:r>
          </a:p>
          <a:p>
            <a:pPr>
              <a:buFont typeface="Wingdings" pitchFamily="2" charset="2"/>
              <a:buChar char="ü"/>
            </a:pPr>
            <a:r>
              <a:rPr lang="en-US" sz="2300" b="1" i="1" dirty="0">
                <a:solidFill>
                  <a:schemeClr val="bg2"/>
                </a:solidFill>
              </a:rPr>
              <a:t>ORD Quick Tips and Tricks flyer:  </a:t>
            </a:r>
            <a:r>
              <a:rPr lang="en-US" sz="2300" dirty="0">
                <a:solidFill>
                  <a:schemeClr val="bg2"/>
                </a:solidFill>
                <a:hlinkClick r:id="rId2">
                  <a:extLst>
                    <a:ext uri="{A12FA001-AC4F-418D-AE19-62706E023703}">
                      <ahyp:hlinkClr xmlns:ahyp="http://schemas.microsoft.com/office/drawing/2018/hyperlinkcolor" val="tx"/>
                    </a:ext>
                  </a:extLst>
                </a:hlinkClick>
              </a:rPr>
              <a:t>http://uthsc.edu/research/development/extramural-funding/documents/funding-institutional-v2-online-version.pdf</a:t>
            </a:r>
            <a:r>
              <a:rPr lang="en-US" sz="2300" dirty="0">
                <a:solidFill>
                  <a:schemeClr val="bg2"/>
                </a:solidFill>
              </a:rPr>
              <a:t> </a:t>
            </a:r>
          </a:p>
          <a:p>
            <a:pPr>
              <a:buFont typeface="Wingdings" pitchFamily="2" charset="2"/>
              <a:buChar char="ü"/>
            </a:pPr>
            <a:r>
              <a:rPr lang="en-US" sz="2300" b="1" dirty="0">
                <a:solidFill>
                  <a:schemeClr val="bg2"/>
                </a:solidFill>
              </a:rPr>
              <a:t>Link to Users Manual and Quick Search Tips Guide: </a:t>
            </a:r>
            <a:r>
              <a:rPr lang="en-US" sz="2300" dirty="0">
                <a:solidFill>
                  <a:schemeClr val="bg2"/>
                </a:solidFill>
                <a:hlinkClick r:id="rId3">
                  <a:extLst>
                    <a:ext uri="{A12FA001-AC4F-418D-AE19-62706E023703}">
                      <ahyp:hlinkClr xmlns:ahyp="http://schemas.microsoft.com/office/drawing/2018/hyperlinkcolor" val="tx"/>
                    </a:ext>
                  </a:extLst>
                </a:hlinkClick>
              </a:rPr>
              <a:t>https://www.fundinginstitutional.com/static/rev0/scripts/files/UserManual.pdf</a:t>
            </a:r>
            <a:r>
              <a:rPr lang="en-US" sz="2300" dirty="0">
                <a:solidFill>
                  <a:schemeClr val="bg2"/>
                </a:solidFill>
              </a:rPr>
              <a:t> </a:t>
            </a:r>
          </a:p>
          <a:p>
            <a:pPr>
              <a:buFont typeface="Wingdings" pitchFamily="2" charset="2"/>
              <a:buChar char="ü"/>
            </a:pPr>
            <a:r>
              <a:rPr lang="en-US" sz="2300" b="1" dirty="0">
                <a:solidFill>
                  <a:schemeClr val="bg2"/>
                </a:solidFill>
              </a:rPr>
              <a:t>FI Webinar: </a:t>
            </a:r>
            <a:r>
              <a:rPr lang="en-US" sz="2300" b="1" i="1" dirty="0">
                <a:solidFill>
                  <a:schemeClr val="bg2"/>
                </a:solidFill>
              </a:rPr>
              <a:t>“Introducing Funding Institutional”:</a:t>
            </a:r>
            <a:r>
              <a:rPr lang="en-US" sz="2300" i="1" dirty="0">
                <a:solidFill>
                  <a:schemeClr val="bg2"/>
                </a:solidFill>
              </a:rPr>
              <a:t> </a:t>
            </a:r>
            <a:r>
              <a:rPr lang="en-US" sz="2300" dirty="0">
                <a:solidFill>
                  <a:schemeClr val="bg2"/>
                </a:solidFill>
                <a:hlinkClick r:id="rId4">
                  <a:extLst>
                    <a:ext uri="{A12FA001-AC4F-418D-AE19-62706E023703}">
                      <ahyp:hlinkClr xmlns:ahyp="http://schemas.microsoft.com/office/drawing/2018/hyperlinkcolor" val="tx"/>
                    </a:ext>
                  </a:extLst>
                </a:hlinkClick>
              </a:rPr>
              <a:t>https://www.brighttalk.com/webcast/13819/287481?utm_source=Elsevier&amp;utm_medium=brighttalk&amp;utm_campaign=287481</a:t>
            </a:r>
            <a:r>
              <a:rPr lang="en-US" sz="2300" dirty="0">
                <a:solidFill>
                  <a:schemeClr val="bg2"/>
                </a:solidFill>
              </a:rPr>
              <a:t> </a:t>
            </a:r>
          </a:p>
          <a:p>
            <a:pPr>
              <a:buFont typeface="Wingdings" pitchFamily="2" charset="2"/>
              <a:buChar char="ü"/>
            </a:pPr>
            <a:r>
              <a:rPr lang="en-US" sz="2300" b="1" dirty="0">
                <a:solidFill>
                  <a:schemeClr val="bg2"/>
                </a:solidFill>
              </a:rPr>
              <a:t>Website: </a:t>
            </a:r>
            <a:r>
              <a:rPr lang="en-US" sz="2300" dirty="0">
                <a:solidFill>
                  <a:schemeClr val="bg2"/>
                </a:solidFill>
                <a:hlinkClick r:id="rId5">
                  <a:extLst>
                    <a:ext uri="{A12FA001-AC4F-418D-AE19-62706E023703}">
                      <ahyp:hlinkClr xmlns:ahyp="http://schemas.microsoft.com/office/drawing/2018/hyperlinkcolor" val="tx"/>
                    </a:ext>
                  </a:extLst>
                </a:hlinkClick>
              </a:rPr>
              <a:t>https://www.elsevier.com/solutions/funding-institutional</a:t>
            </a:r>
            <a:r>
              <a:rPr lang="en-US" sz="2300" dirty="0">
                <a:solidFill>
                  <a:schemeClr val="bg2"/>
                </a:solidFill>
              </a:rPr>
              <a:t> </a:t>
            </a:r>
          </a:p>
        </p:txBody>
      </p:sp>
      <p:pic>
        <p:nvPicPr>
          <p:cNvPr id="5" name="Picture 4">
            <a:extLst>
              <a:ext uri="{FF2B5EF4-FFF2-40B4-BE49-F238E27FC236}">
                <a16:creationId xmlns:a16="http://schemas.microsoft.com/office/drawing/2014/main" id="{BB1B0A65-ADAF-724A-BF8C-3D5125D86D81}"/>
              </a:ext>
            </a:extLst>
          </p:cNvPr>
          <p:cNvPicPr>
            <a:picLocks noChangeAspect="1"/>
          </p:cNvPicPr>
          <p:nvPr/>
        </p:nvPicPr>
        <p:blipFill>
          <a:blip r:embed="rId6"/>
          <a:stretch>
            <a:fillRect/>
          </a:stretch>
        </p:blipFill>
        <p:spPr>
          <a:xfrm>
            <a:off x="6101046" y="1706624"/>
            <a:ext cx="1332857" cy="1060703"/>
          </a:xfrm>
          <a:prstGeom prst="rect">
            <a:avLst/>
          </a:prstGeom>
        </p:spPr>
      </p:pic>
      <p:sp>
        <p:nvSpPr>
          <p:cNvPr id="4" name="TextBox 3">
            <a:extLst>
              <a:ext uri="{FF2B5EF4-FFF2-40B4-BE49-F238E27FC236}">
                <a16:creationId xmlns:a16="http://schemas.microsoft.com/office/drawing/2014/main" id="{BB5408E2-AD80-B44C-99CF-E82CD7C75F1F}"/>
              </a:ext>
            </a:extLst>
          </p:cNvPr>
          <p:cNvSpPr txBox="1"/>
          <p:nvPr/>
        </p:nvSpPr>
        <p:spPr>
          <a:xfrm>
            <a:off x="914400" y="6534834"/>
            <a:ext cx="11009039" cy="646331"/>
          </a:xfrm>
          <a:prstGeom prst="rect">
            <a:avLst/>
          </a:prstGeom>
          <a:noFill/>
        </p:spPr>
        <p:txBody>
          <a:bodyPr wrap="none" rtlCol="0">
            <a:spAutoFit/>
          </a:bodyPr>
          <a:lstStyle/>
          <a:p>
            <a:r>
              <a:rPr lang="en-US" i="1" dirty="0">
                <a:solidFill>
                  <a:schemeClr val="bg2"/>
                </a:solidFill>
              </a:rPr>
              <a:t>*The UTHSC Office of Alumni Affairs and Development has generously made this product available to the UTHSC campus</a:t>
            </a:r>
          </a:p>
          <a:p>
            <a:endParaRPr lang="en-US" dirty="0"/>
          </a:p>
        </p:txBody>
      </p:sp>
    </p:spTree>
    <p:extLst>
      <p:ext uri="{BB962C8B-B14F-4D97-AF65-F5344CB8AC3E}">
        <p14:creationId xmlns:p14="http://schemas.microsoft.com/office/powerpoint/2010/main" val="2115521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048-01A1-074A-84C0-D582914FE0A1}"/>
              </a:ext>
            </a:extLst>
          </p:cNvPr>
          <p:cNvSpPr>
            <a:spLocks noGrp="1"/>
          </p:cNvSpPr>
          <p:nvPr>
            <p:ph type="title"/>
          </p:nvPr>
        </p:nvSpPr>
        <p:spPr>
          <a:xfrm>
            <a:off x="2036970" y="329760"/>
            <a:ext cx="8114882" cy="1130071"/>
          </a:xfrm>
        </p:spPr>
        <p:txBody>
          <a:bodyPr>
            <a:normAutofit fontScale="90000"/>
          </a:bodyPr>
          <a:lstStyle/>
          <a:p>
            <a:pPr algn="ctr"/>
            <a:r>
              <a:rPr lang="en-US" b="1" dirty="0">
                <a:solidFill>
                  <a:schemeClr val="bg2"/>
                </a:solidFill>
              </a:rPr>
              <a:t>Extramural Funding Opportunities -</a:t>
            </a:r>
            <a:br>
              <a:rPr lang="en-US" b="1" dirty="0">
                <a:solidFill>
                  <a:schemeClr val="bg2"/>
                </a:solidFill>
              </a:rPr>
            </a:br>
            <a:r>
              <a:rPr lang="en-US" b="1" dirty="0">
                <a:solidFill>
                  <a:schemeClr val="bg2"/>
                </a:solidFill>
              </a:rPr>
              <a:t>OTHER sources</a:t>
            </a:r>
          </a:p>
        </p:txBody>
      </p:sp>
      <p:sp>
        <p:nvSpPr>
          <p:cNvPr id="3" name="Content Placeholder 2">
            <a:extLst>
              <a:ext uri="{FF2B5EF4-FFF2-40B4-BE49-F238E27FC236}">
                <a16:creationId xmlns:a16="http://schemas.microsoft.com/office/drawing/2014/main" id="{C970939E-F09D-F544-A062-962D909FE667}"/>
              </a:ext>
            </a:extLst>
          </p:cNvPr>
          <p:cNvSpPr>
            <a:spLocks noGrp="1"/>
          </p:cNvSpPr>
          <p:nvPr>
            <p:ph idx="1"/>
          </p:nvPr>
        </p:nvSpPr>
        <p:spPr>
          <a:xfrm>
            <a:off x="1253707" y="1459831"/>
            <a:ext cx="9905999" cy="5133474"/>
          </a:xfrm>
        </p:spPr>
        <p:txBody>
          <a:bodyPr>
            <a:normAutofit fontScale="92500" lnSpcReduction="10000"/>
          </a:bodyPr>
          <a:lstStyle/>
          <a:p>
            <a:pPr>
              <a:buFont typeface="Wingdings" pitchFamily="2" charset="2"/>
              <a:buChar char="ü"/>
            </a:pPr>
            <a:r>
              <a:rPr lang="en-US" sz="3100" dirty="0">
                <a:solidFill>
                  <a:schemeClr val="bg2"/>
                </a:solidFill>
              </a:rPr>
              <a:t>Investigators in search of funding opportunities in areas of special interest can set up individual consultations with Jamie in ORD </a:t>
            </a:r>
          </a:p>
          <a:p>
            <a:pPr>
              <a:buFont typeface="Wingdings" pitchFamily="2" charset="2"/>
              <a:buChar char="ü"/>
            </a:pPr>
            <a:r>
              <a:rPr lang="en-US" sz="3100" dirty="0" err="1">
                <a:solidFill>
                  <a:schemeClr val="bg2"/>
                </a:solidFill>
              </a:rPr>
              <a:t>FundOPs</a:t>
            </a:r>
            <a:r>
              <a:rPr lang="en-US" sz="3100" dirty="0">
                <a:solidFill>
                  <a:schemeClr val="bg2"/>
                </a:solidFill>
              </a:rPr>
              <a:t> listserv</a:t>
            </a:r>
          </a:p>
          <a:p>
            <a:pPr lvl="1"/>
            <a:r>
              <a:rPr lang="en-US" altLang="en-US" sz="3100" dirty="0">
                <a:solidFill>
                  <a:schemeClr val="bg2"/>
                </a:solidFill>
              </a:rPr>
              <a:t>alerts for active intramural grants that are supported by the Office of Research, and extramural research funding announcements as they are made available to the Office of Research Development</a:t>
            </a:r>
          </a:p>
          <a:p>
            <a:pPr>
              <a:buFont typeface="Wingdings" pitchFamily="2" charset="2"/>
              <a:buChar char="ü"/>
            </a:pPr>
            <a:r>
              <a:rPr lang="en-US" sz="3100" dirty="0">
                <a:solidFill>
                  <a:schemeClr val="bg2"/>
                </a:solidFill>
              </a:rPr>
              <a:t>Sign up for funding agency newsletters/funding announcements</a:t>
            </a:r>
            <a:endParaRPr lang="en-US" sz="3100" b="1" dirty="0">
              <a:solidFill>
                <a:schemeClr val="bg2"/>
              </a:solidFill>
            </a:endParaRPr>
          </a:p>
          <a:p>
            <a:endParaRPr lang="en-US" dirty="0"/>
          </a:p>
        </p:txBody>
      </p:sp>
    </p:spTree>
    <p:extLst>
      <p:ext uri="{BB962C8B-B14F-4D97-AF65-F5344CB8AC3E}">
        <p14:creationId xmlns:p14="http://schemas.microsoft.com/office/powerpoint/2010/main" val="2879122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182" y="233149"/>
            <a:ext cx="5646309" cy="1130430"/>
          </a:xfrm>
        </p:spPr>
        <p:txBody>
          <a:bodyPr>
            <a:noAutofit/>
          </a:bodyPr>
          <a:lstStyle/>
          <a:p>
            <a:pPr algn="ctr"/>
            <a:r>
              <a:rPr lang="en-US" b="1" dirty="0">
                <a:solidFill>
                  <a:schemeClr val="bg2"/>
                </a:solidFill>
              </a:rPr>
              <a:t>Proposal Development - grant consultant</a:t>
            </a:r>
          </a:p>
        </p:txBody>
      </p:sp>
      <p:sp>
        <p:nvSpPr>
          <p:cNvPr id="3" name="Content Placeholder 2"/>
          <p:cNvSpPr>
            <a:spLocks noGrp="1"/>
          </p:cNvSpPr>
          <p:nvPr>
            <p:ph idx="1"/>
          </p:nvPr>
        </p:nvSpPr>
        <p:spPr>
          <a:xfrm>
            <a:off x="1283368" y="1363579"/>
            <a:ext cx="9897979" cy="5229726"/>
          </a:xfrm>
        </p:spPr>
        <p:txBody>
          <a:bodyPr>
            <a:normAutofit lnSpcReduction="10000"/>
          </a:bodyPr>
          <a:lstStyle/>
          <a:p>
            <a:pPr marL="0" indent="0">
              <a:buNone/>
            </a:pPr>
            <a:r>
              <a:rPr lang="en-US" sz="3300" b="1" dirty="0">
                <a:solidFill>
                  <a:schemeClr val="bg2"/>
                </a:solidFill>
              </a:rPr>
              <a:t>Hanover Research</a:t>
            </a:r>
          </a:p>
          <a:p>
            <a:pPr>
              <a:buFont typeface="Wingdings" pitchFamily="2" charset="2"/>
              <a:buChar char="ü"/>
            </a:pPr>
            <a:r>
              <a:rPr lang="en-US" sz="2800" dirty="0">
                <a:solidFill>
                  <a:schemeClr val="bg2"/>
                </a:solidFill>
              </a:rPr>
              <a:t>Helps to strengthen competitive grant proposals to federal agencies such as NIH and NSF as well as grants to foundations</a:t>
            </a:r>
          </a:p>
          <a:p>
            <a:pPr>
              <a:buFont typeface="Wingdings" pitchFamily="2" charset="2"/>
              <a:buChar char="ü"/>
            </a:pPr>
            <a:r>
              <a:rPr lang="en-US" sz="2800" dirty="0">
                <a:solidFill>
                  <a:schemeClr val="bg2"/>
                </a:solidFill>
              </a:rPr>
              <a:t>Work with faculty by providing reviews that underscore key insights into funder priorities and recommendations for improvement</a:t>
            </a:r>
          </a:p>
          <a:p>
            <a:pPr>
              <a:buFont typeface="Wingdings" pitchFamily="2" charset="2"/>
              <a:buChar char="ü"/>
            </a:pPr>
            <a:r>
              <a:rPr lang="en-US" sz="2800" b="1" dirty="0">
                <a:solidFill>
                  <a:schemeClr val="bg2"/>
                </a:solidFill>
              </a:rPr>
              <a:t>Services - </a:t>
            </a:r>
            <a:r>
              <a:rPr lang="en-US" sz="2800" dirty="0">
                <a:solidFill>
                  <a:schemeClr val="bg2"/>
                </a:solidFill>
              </a:rPr>
              <a:t>detailed descriptions on website Consultation</a:t>
            </a:r>
          </a:p>
          <a:p>
            <a:pPr lvl="1"/>
            <a:r>
              <a:rPr lang="en-US" sz="2800" dirty="0">
                <a:solidFill>
                  <a:schemeClr val="bg2"/>
                </a:solidFill>
              </a:rPr>
              <a:t>Proposal Review Services</a:t>
            </a:r>
          </a:p>
          <a:p>
            <a:pPr lvl="1"/>
            <a:r>
              <a:rPr lang="en-US" sz="2800" dirty="0">
                <a:solidFill>
                  <a:schemeClr val="bg2"/>
                </a:solidFill>
              </a:rPr>
              <a:t>Grantsmanship Training and Workshops</a:t>
            </a:r>
            <a:endParaRPr lang="en-US" sz="2800" dirty="0"/>
          </a:p>
          <a:p>
            <a:pPr marL="914400" lvl="2" indent="0">
              <a:buNone/>
            </a:pPr>
            <a:endParaRPr lang="en-US" sz="1600" dirty="0"/>
          </a:p>
          <a:p>
            <a:endParaRPr lang="en-US" dirty="0"/>
          </a:p>
        </p:txBody>
      </p:sp>
      <p:pic>
        <p:nvPicPr>
          <p:cNvPr id="5" name="Picture 4">
            <a:extLst>
              <a:ext uri="{FF2B5EF4-FFF2-40B4-BE49-F238E27FC236}">
                <a16:creationId xmlns:a16="http://schemas.microsoft.com/office/drawing/2014/main" id="{B08AA69C-8F60-374F-A255-883EE4A29486}"/>
              </a:ext>
            </a:extLst>
          </p:cNvPr>
          <p:cNvPicPr>
            <a:picLocks noChangeAspect="1"/>
          </p:cNvPicPr>
          <p:nvPr/>
        </p:nvPicPr>
        <p:blipFill>
          <a:blip r:embed="rId3"/>
          <a:stretch>
            <a:fillRect/>
          </a:stretch>
        </p:blipFill>
        <p:spPr>
          <a:xfrm>
            <a:off x="7306860" y="4922499"/>
            <a:ext cx="3718137" cy="1327906"/>
          </a:xfrm>
          <a:prstGeom prst="rect">
            <a:avLst/>
          </a:prstGeom>
        </p:spPr>
      </p:pic>
    </p:spTree>
    <p:extLst>
      <p:ext uri="{BB962C8B-B14F-4D97-AF65-F5344CB8AC3E}">
        <p14:creationId xmlns:p14="http://schemas.microsoft.com/office/powerpoint/2010/main" val="1504567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A568-A410-BE43-BB75-0AC7EB72E6C1}"/>
              </a:ext>
            </a:extLst>
          </p:cNvPr>
          <p:cNvSpPr>
            <a:spLocks noGrp="1"/>
          </p:cNvSpPr>
          <p:nvPr>
            <p:ph type="title"/>
          </p:nvPr>
        </p:nvSpPr>
        <p:spPr>
          <a:xfrm>
            <a:off x="1296785" y="174619"/>
            <a:ext cx="9913759" cy="831221"/>
          </a:xfrm>
        </p:spPr>
        <p:txBody>
          <a:bodyPr>
            <a:normAutofit/>
          </a:bodyPr>
          <a:lstStyle/>
          <a:p>
            <a:pPr algn="ctr"/>
            <a:r>
              <a:rPr lang="en-US" b="1" dirty="0">
                <a:solidFill>
                  <a:schemeClr val="bg2"/>
                </a:solidFill>
              </a:rPr>
              <a:t>Hanover research - grant consultant</a:t>
            </a:r>
          </a:p>
        </p:txBody>
      </p:sp>
      <p:sp>
        <p:nvSpPr>
          <p:cNvPr id="3" name="Content Placeholder 2">
            <a:extLst>
              <a:ext uri="{FF2B5EF4-FFF2-40B4-BE49-F238E27FC236}">
                <a16:creationId xmlns:a16="http://schemas.microsoft.com/office/drawing/2014/main" id="{00DF1F92-A277-BC47-838C-0513B9D5F9F0}"/>
              </a:ext>
            </a:extLst>
          </p:cNvPr>
          <p:cNvSpPr>
            <a:spLocks noGrp="1"/>
          </p:cNvSpPr>
          <p:nvPr>
            <p:ph idx="1"/>
          </p:nvPr>
        </p:nvSpPr>
        <p:spPr>
          <a:xfrm>
            <a:off x="1296785" y="1005840"/>
            <a:ext cx="9730879" cy="5644342"/>
          </a:xfrm>
        </p:spPr>
        <p:txBody>
          <a:bodyPr>
            <a:noAutofit/>
          </a:bodyPr>
          <a:lstStyle/>
          <a:p>
            <a:pPr marL="0" indent="0">
              <a:buNone/>
            </a:pPr>
            <a:r>
              <a:rPr lang="en-US" sz="1800" b="1" u="sng" dirty="0">
                <a:solidFill>
                  <a:schemeClr val="bg2"/>
                </a:solidFill>
              </a:rPr>
              <a:t>What you need to know:</a:t>
            </a:r>
          </a:p>
          <a:p>
            <a:pPr>
              <a:buFont typeface="Wingdings" pitchFamily="2" charset="2"/>
              <a:buChar char="ü"/>
            </a:pPr>
            <a:r>
              <a:rPr lang="en-US" sz="1800" dirty="0">
                <a:solidFill>
                  <a:schemeClr val="bg2"/>
                </a:solidFill>
              </a:rPr>
              <a:t>Services are free of charge to investigators</a:t>
            </a:r>
          </a:p>
          <a:p>
            <a:pPr>
              <a:buFont typeface="Wingdings" pitchFamily="2" charset="2"/>
              <a:buChar char="ü"/>
            </a:pPr>
            <a:r>
              <a:rPr lang="en-US" sz="1800" dirty="0">
                <a:solidFill>
                  <a:schemeClr val="bg2"/>
                </a:solidFill>
              </a:rPr>
              <a:t>Lead time for services is </a:t>
            </a:r>
            <a:r>
              <a:rPr lang="en-US" sz="1800" u="sng" dirty="0">
                <a:solidFill>
                  <a:schemeClr val="bg2"/>
                </a:solidFill>
              </a:rPr>
              <a:t>2 weeks</a:t>
            </a:r>
            <a:endParaRPr lang="en-US" sz="1800" dirty="0">
              <a:solidFill>
                <a:schemeClr val="bg2"/>
              </a:solidFill>
            </a:endParaRPr>
          </a:p>
          <a:p>
            <a:pPr>
              <a:buFont typeface="Wingdings" pitchFamily="2" charset="2"/>
              <a:buChar char="ü"/>
            </a:pPr>
            <a:r>
              <a:rPr lang="en-US" sz="1800" dirty="0">
                <a:solidFill>
                  <a:schemeClr val="bg2"/>
                </a:solidFill>
              </a:rPr>
              <a:t>Up to two waves of review from a Grants Consultant for each proposal</a:t>
            </a:r>
          </a:p>
          <a:p>
            <a:pPr>
              <a:buFont typeface="Wingdings" pitchFamily="2" charset="2"/>
              <a:buChar char="ü"/>
            </a:pPr>
            <a:r>
              <a:rPr lang="en-US" sz="1800" dirty="0">
                <a:solidFill>
                  <a:schemeClr val="bg2"/>
                </a:solidFill>
              </a:rPr>
              <a:t>Requests for services go through Lisa via email</a:t>
            </a:r>
          </a:p>
          <a:p>
            <a:pPr>
              <a:buFont typeface="Wingdings" pitchFamily="2" charset="2"/>
              <a:buChar char="ü"/>
            </a:pPr>
            <a:r>
              <a:rPr lang="en-US" sz="1800" dirty="0">
                <a:solidFill>
                  <a:schemeClr val="bg2"/>
                </a:solidFill>
              </a:rPr>
              <a:t>All requests for services must be accompanied by Proposal Summary Form found on ORD website</a:t>
            </a:r>
          </a:p>
          <a:p>
            <a:pPr>
              <a:buFont typeface="Wingdings" pitchFamily="2" charset="2"/>
              <a:buChar char="ü"/>
            </a:pPr>
            <a:r>
              <a:rPr lang="en-US" sz="1800" b="1" dirty="0">
                <a:solidFill>
                  <a:schemeClr val="bg2"/>
                </a:solidFill>
              </a:rPr>
              <a:t>Hanover is a grant consulting firm, they:				</a:t>
            </a:r>
          </a:p>
          <a:p>
            <a:pPr lvl="1"/>
            <a:r>
              <a:rPr lang="en-US" sz="1800" b="1" dirty="0">
                <a:solidFill>
                  <a:schemeClr val="bg2"/>
                </a:solidFill>
              </a:rPr>
              <a:t>Do provide grantsmanship services			</a:t>
            </a:r>
          </a:p>
          <a:p>
            <a:pPr lvl="1"/>
            <a:r>
              <a:rPr lang="en-US" sz="1800" b="1" dirty="0">
                <a:solidFill>
                  <a:schemeClr val="bg2"/>
                </a:solidFill>
              </a:rPr>
              <a:t>Do assist in making a proposals more persuasive</a:t>
            </a:r>
          </a:p>
          <a:p>
            <a:pPr lvl="1"/>
            <a:r>
              <a:rPr lang="en-US" sz="1800" b="1" dirty="0">
                <a:solidFill>
                  <a:schemeClr val="bg2"/>
                </a:solidFill>
              </a:rPr>
              <a:t>Do make suggestions so proposal is better aligned with funder guidelines and priorities </a:t>
            </a:r>
          </a:p>
          <a:p>
            <a:pPr lvl="1"/>
            <a:r>
              <a:rPr lang="en-US" sz="1800" b="1" dirty="0">
                <a:solidFill>
                  <a:schemeClr val="bg2"/>
                </a:solidFill>
              </a:rPr>
              <a:t>Do outline opportunities for shaping a more competitive proposal</a:t>
            </a:r>
          </a:p>
          <a:p>
            <a:pPr lvl="1"/>
            <a:r>
              <a:rPr lang="en-US" sz="1800" b="1" u="sng" dirty="0">
                <a:solidFill>
                  <a:schemeClr val="bg2"/>
                </a:solidFill>
              </a:rPr>
              <a:t>Do not review your science</a:t>
            </a:r>
            <a:r>
              <a:rPr lang="en-US" sz="1800" b="1" dirty="0">
                <a:solidFill>
                  <a:schemeClr val="bg2"/>
                </a:solidFill>
              </a:rPr>
              <a:t>. Consultants read proposals as non-experts, in the same way as NIH reviewers.</a:t>
            </a:r>
          </a:p>
        </p:txBody>
      </p:sp>
    </p:spTree>
    <p:extLst>
      <p:ext uri="{BB962C8B-B14F-4D97-AF65-F5344CB8AC3E}">
        <p14:creationId xmlns:p14="http://schemas.microsoft.com/office/powerpoint/2010/main" val="2852116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1200-0F14-1E4C-ADAD-7E3FB6E31B4C}"/>
              </a:ext>
            </a:extLst>
          </p:cNvPr>
          <p:cNvSpPr>
            <a:spLocks noGrp="1"/>
          </p:cNvSpPr>
          <p:nvPr>
            <p:ph type="title"/>
          </p:nvPr>
        </p:nvSpPr>
        <p:spPr>
          <a:xfrm>
            <a:off x="1278470" y="286009"/>
            <a:ext cx="9631882" cy="1226907"/>
          </a:xfrm>
        </p:spPr>
        <p:txBody>
          <a:bodyPr/>
          <a:lstStyle/>
          <a:p>
            <a:pPr algn="ctr"/>
            <a:r>
              <a:rPr lang="en-US" b="1" dirty="0">
                <a:solidFill>
                  <a:schemeClr val="bg2"/>
                </a:solidFill>
              </a:rPr>
              <a:t>Hanover research – </a:t>
            </a:r>
            <a:br>
              <a:rPr lang="en-US" b="1" dirty="0">
                <a:solidFill>
                  <a:schemeClr val="bg2"/>
                </a:solidFill>
              </a:rPr>
            </a:br>
            <a:r>
              <a:rPr lang="en-US" b="1" dirty="0">
                <a:solidFill>
                  <a:schemeClr val="bg2"/>
                </a:solidFill>
              </a:rPr>
              <a:t>grantsmanship training and workshops</a:t>
            </a:r>
          </a:p>
        </p:txBody>
      </p:sp>
      <p:sp>
        <p:nvSpPr>
          <p:cNvPr id="3" name="Content Placeholder 2">
            <a:extLst>
              <a:ext uri="{FF2B5EF4-FFF2-40B4-BE49-F238E27FC236}">
                <a16:creationId xmlns:a16="http://schemas.microsoft.com/office/drawing/2014/main" id="{B501E23B-70D6-2741-81D3-274D3E9FC1CE}"/>
              </a:ext>
            </a:extLst>
          </p:cNvPr>
          <p:cNvSpPr>
            <a:spLocks noGrp="1"/>
          </p:cNvSpPr>
          <p:nvPr>
            <p:ph idx="1"/>
          </p:nvPr>
        </p:nvSpPr>
        <p:spPr>
          <a:xfrm>
            <a:off x="1278470" y="1353311"/>
            <a:ext cx="10180105" cy="5347527"/>
          </a:xfrm>
        </p:spPr>
        <p:txBody>
          <a:bodyPr>
            <a:noAutofit/>
          </a:bodyPr>
          <a:lstStyle/>
          <a:p>
            <a:pPr marL="0" indent="0">
              <a:buNone/>
            </a:pPr>
            <a:r>
              <a:rPr lang="en-US" sz="2200" dirty="0">
                <a:solidFill>
                  <a:schemeClr val="bg2"/>
                </a:solidFill>
              </a:rPr>
              <a:t>Each year, Hanover provides:</a:t>
            </a:r>
          </a:p>
          <a:p>
            <a:pPr lvl="1">
              <a:buFont typeface="Wingdings" pitchFamily="2" charset="2"/>
              <a:buChar char="ü"/>
            </a:pPr>
            <a:r>
              <a:rPr lang="en-US" sz="2200" dirty="0">
                <a:solidFill>
                  <a:schemeClr val="bg2"/>
                </a:solidFill>
              </a:rPr>
              <a:t>one on-site training  that lasts two full days </a:t>
            </a:r>
          </a:p>
          <a:p>
            <a:pPr marL="914400" lvl="2" indent="0">
              <a:buNone/>
            </a:pPr>
            <a:r>
              <a:rPr lang="en-US" sz="2200" dirty="0">
                <a:solidFill>
                  <a:schemeClr val="bg2"/>
                </a:solidFill>
              </a:rPr>
              <a:t>(includes one-on-one consultations to faculty)</a:t>
            </a:r>
          </a:p>
          <a:p>
            <a:pPr lvl="2"/>
            <a:r>
              <a:rPr lang="en-US" sz="2200" b="1" dirty="0">
                <a:solidFill>
                  <a:schemeClr val="bg2"/>
                </a:solidFill>
              </a:rPr>
              <a:t>February 2019: On-site Grantsmanship Workshop -</a:t>
            </a:r>
          </a:p>
          <a:p>
            <a:pPr marL="1371600" lvl="3" indent="0">
              <a:buNone/>
            </a:pPr>
            <a:r>
              <a:rPr lang="en-US" sz="2200" b="1" dirty="0">
                <a:solidFill>
                  <a:schemeClr val="bg2"/>
                </a:solidFill>
              </a:rPr>
              <a:t>Hanover Grants Consultant, Dr. Sarah Ott</a:t>
            </a:r>
            <a:endParaRPr lang="en-US" sz="2000" b="1" dirty="0">
              <a:solidFill>
                <a:schemeClr val="bg2"/>
              </a:solidFill>
            </a:endParaRPr>
          </a:p>
          <a:p>
            <a:pPr lvl="1">
              <a:buFont typeface="Wingdings" pitchFamily="2" charset="2"/>
              <a:buChar char="ü"/>
            </a:pPr>
            <a:r>
              <a:rPr lang="en-US" sz="2200" dirty="0">
                <a:solidFill>
                  <a:schemeClr val="bg2"/>
                </a:solidFill>
              </a:rPr>
              <a:t>two training webinars</a:t>
            </a:r>
          </a:p>
          <a:p>
            <a:pPr lvl="2"/>
            <a:r>
              <a:rPr lang="en-US" sz="2200" b="1" dirty="0">
                <a:solidFill>
                  <a:schemeClr val="bg2"/>
                </a:solidFill>
              </a:rPr>
              <a:t>December 2018: Webinar -</a:t>
            </a:r>
          </a:p>
          <a:p>
            <a:pPr marL="1371600" lvl="3" indent="0">
              <a:buNone/>
            </a:pPr>
            <a:r>
              <a:rPr lang="en-US" sz="2000" b="1" dirty="0">
                <a:solidFill>
                  <a:schemeClr val="bg2"/>
                </a:solidFill>
              </a:rPr>
              <a:t>Hanover Grants Consultant,  Dr. Steven </a:t>
            </a:r>
            <a:r>
              <a:rPr lang="en-US" sz="2000" b="1" dirty="0" err="1">
                <a:solidFill>
                  <a:schemeClr val="bg2"/>
                </a:solidFill>
              </a:rPr>
              <a:t>Jax</a:t>
            </a:r>
            <a:endParaRPr lang="en-US" sz="2000" b="1" dirty="0">
              <a:solidFill>
                <a:schemeClr val="bg2"/>
              </a:solidFill>
            </a:endParaRPr>
          </a:p>
          <a:p>
            <a:pPr lvl="2"/>
            <a:r>
              <a:rPr lang="en-US" sz="2200" b="1" dirty="0">
                <a:solidFill>
                  <a:schemeClr val="bg2"/>
                </a:solidFill>
              </a:rPr>
              <a:t>June 2019: Webinar - Sarah will be announcing soon</a:t>
            </a:r>
          </a:p>
          <a:p>
            <a:pPr lvl="3">
              <a:buFont typeface="Wingdings" pitchFamily="2" charset="2"/>
              <a:buChar char="§"/>
            </a:pPr>
            <a:r>
              <a:rPr lang="en-US" sz="2200" dirty="0">
                <a:solidFill>
                  <a:schemeClr val="bg2"/>
                </a:solidFill>
              </a:rPr>
              <a:t>All training resources (recordings and Power Points) can be found on ORD website</a:t>
            </a:r>
            <a:endParaRPr lang="en-US" dirty="0">
              <a:solidFill>
                <a:srgbClr val="00B050"/>
              </a:solidFill>
            </a:endParaRPr>
          </a:p>
        </p:txBody>
      </p:sp>
      <p:pic>
        <p:nvPicPr>
          <p:cNvPr id="6" name="Picture 5">
            <a:extLst>
              <a:ext uri="{FF2B5EF4-FFF2-40B4-BE49-F238E27FC236}">
                <a16:creationId xmlns:a16="http://schemas.microsoft.com/office/drawing/2014/main" id="{A6FB65F3-0BE4-0849-A6F8-CCC2A64FE975}"/>
              </a:ext>
            </a:extLst>
          </p:cNvPr>
          <p:cNvPicPr>
            <a:picLocks noChangeAspect="1"/>
          </p:cNvPicPr>
          <p:nvPr/>
        </p:nvPicPr>
        <p:blipFill>
          <a:blip r:embed="rId3"/>
          <a:stretch>
            <a:fillRect/>
          </a:stretch>
        </p:blipFill>
        <p:spPr>
          <a:xfrm>
            <a:off x="9173246" y="2902804"/>
            <a:ext cx="1737106" cy="1737106"/>
          </a:xfrm>
          <a:prstGeom prst="rect">
            <a:avLst/>
          </a:prstGeom>
        </p:spPr>
      </p:pic>
    </p:spTree>
    <p:extLst>
      <p:ext uri="{BB962C8B-B14F-4D97-AF65-F5344CB8AC3E}">
        <p14:creationId xmlns:p14="http://schemas.microsoft.com/office/powerpoint/2010/main" val="328077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411" y="193650"/>
            <a:ext cx="10098301" cy="1078968"/>
          </a:xfrm>
        </p:spPr>
        <p:txBody>
          <a:bodyPr>
            <a:normAutofit fontScale="90000"/>
          </a:bodyPr>
          <a:lstStyle/>
          <a:p>
            <a:pPr lvl="0" algn="ctr"/>
            <a:br>
              <a:rPr lang="en-US" b="1" dirty="0"/>
            </a:br>
            <a:r>
              <a:rPr lang="en-US" sz="4000" b="1" dirty="0">
                <a:solidFill>
                  <a:schemeClr val="bg2"/>
                </a:solidFill>
              </a:rPr>
              <a:t>Proposal Development - scientific writing</a:t>
            </a:r>
            <a:br>
              <a:rPr lang="en-US" dirty="0"/>
            </a:br>
            <a:endParaRPr lang="en-US" dirty="0"/>
          </a:p>
        </p:txBody>
      </p:sp>
      <p:sp>
        <p:nvSpPr>
          <p:cNvPr id="3" name="Content Placeholder 2"/>
          <p:cNvSpPr>
            <a:spLocks noGrp="1"/>
          </p:cNvSpPr>
          <p:nvPr>
            <p:ph idx="1"/>
          </p:nvPr>
        </p:nvSpPr>
        <p:spPr>
          <a:xfrm>
            <a:off x="1313411" y="1042416"/>
            <a:ext cx="9842269" cy="5491388"/>
          </a:xfrm>
        </p:spPr>
        <p:txBody>
          <a:bodyPr>
            <a:normAutofit fontScale="77500" lnSpcReduction="20000"/>
          </a:bodyPr>
          <a:lstStyle/>
          <a:p>
            <a:pPr marL="0" indent="0">
              <a:buNone/>
            </a:pPr>
            <a:r>
              <a:rPr lang="en-US" sz="3200" b="1" dirty="0">
                <a:solidFill>
                  <a:schemeClr val="bg2"/>
                </a:solidFill>
              </a:rPr>
              <a:t>Office of Scientific Writing</a:t>
            </a:r>
          </a:p>
          <a:p>
            <a:pPr>
              <a:buFont typeface="Wingdings" pitchFamily="2" charset="2"/>
              <a:buChar char="ü"/>
            </a:pPr>
            <a:r>
              <a:rPr lang="en-US" sz="2300" dirty="0">
                <a:solidFill>
                  <a:schemeClr val="bg2"/>
                </a:solidFill>
              </a:rPr>
              <a:t>(Director) and Patti Smith, MPH (20% effort)</a:t>
            </a:r>
          </a:p>
          <a:p>
            <a:pPr>
              <a:buFont typeface="Wingdings" pitchFamily="2" charset="2"/>
              <a:buChar char="ü"/>
            </a:pPr>
            <a:r>
              <a:rPr lang="en-US" sz="2300" dirty="0">
                <a:solidFill>
                  <a:schemeClr val="bg2"/>
                </a:solidFill>
              </a:rPr>
              <a:t>Provide both scientific writing and copy editing services</a:t>
            </a:r>
          </a:p>
          <a:p>
            <a:pPr lvl="1"/>
            <a:r>
              <a:rPr lang="en-US" sz="2300" u="sng" dirty="0">
                <a:solidFill>
                  <a:schemeClr val="bg2"/>
                </a:solidFill>
              </a:rPr>
              <a:t>Scientific writing</a:t>
            </a:r>
            <a:r>
              <a:rPr lang="en-US" sz="2300" dirty="0">
                <a:solidFill>
                  <a:schemeClr val="bg2"/>
                </a:solidFill>
              </a:rPr>
              <a:t> sharpens the language so that the proposal or manuscript presents all of the science and specific aims of one’s research in a compelling manner, while being easy to read by reviewers. It is a more detailed editing job that will result in suggested revisions in formatting, overall organization of the manuscript or proposal, even suggestions about how to best present the scientific content. </a:t>
            </a:r>
          </a:p>
          <a:p>
            <a:pPr lvl="1"/>
            <a:r>
              <a:rPr lang="en-US" sz="2300" u="sng" dirty="0">
                <a:solidFill>
                  <a:schemeClr val="bg2"/>
                </a:solidFill>
              </a:rPr>
              <a:t>Copy editing</a:t>
            </a:r>
            <a:r>
              <a:rPr lang="en-US" sz="2300" dirty="0">
                <a:solidFill>
                  <a:schemeClr val="bg2"/>
                </a:solidFill>
              </a:rPr>
              <a:t>, the proposal or manuscript will be checked for typos, missing words, grammar, etc. – but the scientific content and structure of the manuscript will not be subject to revision.</a:t>
            </a:r>
          </a:p>
          <a:p>
            <a:pPr>
              <a:buFont typeface="Wingdings" pitchFamily="2" charset="2"/>
              <a:buChar char="ü"/>
            </a:pPr>
            <a:r>
              <a:rPr lang="en-US" sz="2300" dirty="0">
                <a:solidFill>
                  <a:schemeClr val="bg2"/>
                </a:solidFill>
              </a:rPr>
              <a:t>Status of Director search</a:t>
            </a:r>
          </a:p>
          <a:p>
            <a:pPr>
              <a:buFont typeface="Wingdings" pitchFamily="2" charset="2"/>
              <a:buChar char="ü"/>
            </a:pPr>
            <a:r>
              <a:rPr lang="en-US" sz="2300" dirty="0">
                <a:solidFill>
                  <a:schemeClr val="bg2"/>
                </a:solidFill>
              </a:rPr>
              <a:t>Interim Policies-until a new Director is in place:</a:t>
            </a:r>
          </a:p>
          <a:p>
            <a:pPr lvl="1"/>
            <a:r>
              <a:rPr lang="en-US" sz="2300" dirty="0">
                <a:solidFill>
                  <a:schemeClr val="bg2"/>
                </a:solidFill>
              </a:rPr>
              <a:t>Using outside consultants for both copy editing and scientific writing</a:t>
            </a:r>
          </a:p>
          <a:p>
            <a:pPr lvl="1"/>
            <a:r>
              <a:rPr lang="en-US" sz="2300" dirty="0">
                <a:solidFill>
                  <a:schemeClr val="bg2"/>
                </a:solidFill>
              </a:rPr>
              <a:t>Send all scientific writing and copy editing requests to Lisa with form found on OSW website</a:t>
            </a:r>
          </a:p>
          <a:p>
            <a:pPr>
              <a:buFont typeface="Wingdings" pitchFamily="2" charset="2"/>
              <a:buChar char="ü"/>
            </a:pPr>
            <a:endParaRPr lang="en-US" sz="3800" dirty="0">
              <a:solidFill>
                <a:schemeClr val="bg2"/>
              </a:solidFill>
            </a:endParaRPr>
          </a:p>
          <a:p>
            <a:pPr lvl="2">
              <a:buFont typeface="Wingdings" pitchFamily="2" charset="2"/>
              <a:buChar char="ü"/>
            </a:pPr>
            <a:endParaRPr lang="en-US" sz="3200" dirty="0">
              <a:solidFill>
                <a:schemeClr val="bg1"/>
              </a:solidFill>
            </a:endParaRPr>
          </a:p>
          <a:p>
            <a:pPr lvl="2">
              <a:buFont typeface="Wingdings" pitchFamily="2" charset="2"/>
              <a:buChar char="ü"/>
            </a:pPr>
            <a:endParaRPr lang="en-US" sz="3200" dirty="0"/>
          </a:p>
        </p:txBody>
      </p:sp>
    </p:spTree>
    <p:extLst>
      <p:ext uri="{BB962C8B-B14F-4D97-AF65-F5344CB8AC3E}">
        <p14:creationId xmlns:p14="http://schemas.microsoft.com/office/powerpoint/2010/main" val="1247587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402" y="73028"/>
            <a:ext cx="8474814" cy="774832"/>
          </a:xfrm>
        </p:spPr>
        <p:txBody>
          <a:bodyPr>
            <a:noAutofit/>
          </a:bodyPr>
          <a:lstStyle/>
          <a:p>
            <a:pPr algn="ctr"/>
            <a:r>
              <a:rPr lang="en-US" b="1" dirty="0">
                <a:solidFill>
                  <a:schemeClr val="bg2"/>
                </a:solidFill>
              </a:rPr>
              <a:t>Toolbox – </a:t>
            </a:r>
            <a:r>
              <a:rPr lang="en-US" b="1" dirty="0" err="1">
                <a:solidFill>
                  <a:schemeClr val="bg2"/>
                </a:solidFill>
              </a:rPr>
              <a:t>infoready</a:t>
            </a:r>
            <a:r>
              <a:rPr lang="en-US" b="1" dirty="0">
                <a:solidFill>
                  <a:schemeClr val="bg2"/>
                </a:solidFill>
              </a:rPr>
              <a:t> review (IRR)</a:t>
            </a:r>
          </a:p>
        </p:txBody>
      </p:sp>
      <p:sp>
        <p:nvSpPr>
          <p:cNvPr id="3" name="Content Placeholder 2"/>
          <p:cNvSpPr>
            <a:spLocks noGrp="1"/>
          </p:cNvSpPr>
          <p:nvPr>
            <p:ph idx="1"/>
          </p:nvPr>
        </p:nvSpPr>
        <p:spPr>
          <a:xfrm>
            <a:off x="859536" y="847861"/>
            <a:ext cx="6198280" cy="6010140"/>
          </a:xfrm>
        </p:spPr>
        <p:txBody>
          <a:bodyPr>
            <a:noAutofit/>
          </a:bodyPr>
          <a:lstStyle/>
          <a:p>
            <a:pPr>
              <a:buFont typeface="Wingdings" pitchFamily="2" charset="2"/>
              <a:buChar char="ü"/>
            </a:pPr>
            <a:r>
              <a:rPr lang="en-US" sz="2100" dirty="0">
                <a:solidFill>
                  <a:schemeClr val="bg2"/>
                </a:solidFill>
              </a:rPr>
              <a:t>ORD uses IRR to manage internal funding competitions </a:t>
            </a:r>
          </a:p>
          <a:p>
            <a:pPr lvl="1"/>
            <a:r>
              <a:rPr lang="en-US" sz="2100" dirty="0">
                <a:solidFill>
                  <a:schemeClr val="bg2"/>
                </a:solidFill>
              </a:rPr>
              <a:t>Routing, reviewing and selection of UTHSC nominees for limited submissions</a:t>
            </a:r>
          </a:p>
          <a:p>
            <a:pPr lvl="1"/>
            <a:r>
              <a:rPr lang="en-US" sz="2100" dirty="0">
                <a:solidFill>
                  <a:schemeClr val="bg2"/>
                </a:solidFill>
              </a:rPr>
              <a:t>Submission and review of intramural funding opportunities, (CORNET Awards, Bridge Funding and New Grant Support)</a:t>
            </a:r>
          </a:p>
          <a:p>
            <a:pPr>
              <a:buFont typeface="Wingdings" pitchFamily="2" charset="2"/>
              <a:buChar char="ü"/>
            </a:pPr>
            <a:r>
              <a:rPr lang="en-US" sz="2100" dirty="0">
                <a:solidFill>
                  <a:schemeClr val="bg2"/>
                </a:solidFill>
              </a:rPr>
              <a:t>Future uses:</a:t>
            </a:r>
          </a:p>
          <a:p>
            <a:pPr lvl="1"/>
            <a:r>
              <a:rPr lang="en-US" sz="2100" dirty="0">
                <a:solidFill>
                  <a:schemeClr val="bg2"/>
                </a:solidFill>
              </a:rPr>
              <a:t>Hanover consultation requests</a:t>
            </a:r>
          </a:p>
          <a:p>
            <a:pPr lvl="1"/>
            <a:r>
              <a:rPr lang="en-US" sz="2100" dirty="0">
                <a:solidFill>
                  <a:schemeClr val="bg2"/>
                </a:solidFill>
              </a:rPr>
              <a:t>Scheduling one-on-one meetings for Hanover grant consultant during on-site visit</a:t>
            </a:r>
          </a:p>
          <a:p>
            <a:pPr lvl="1"/>
            <a:r>
              <a:rPr lang="en-US" sz="2100" dirty="0">
                <a:solidFill>
                  <a:schemeClr val="bg2"/>
                </a:solidFill>
              </a:rPr>
              <a:t>Considering for copy editing/scientific writing requests when new OSW Director comes on board</a:t>
            </a:r>
          </a:p>
        </p:txBody>
      </p:sp>
      <p:pic>
        <p:nvPicPr>
          <p:cNvPr id="5" name="Picture 4">
            <a:extLst>
              <a:ext uri="{FF2B5EF4-FFF2-40B4-BE49-F238E27FC236}">
                <a16:creationId xmlns:a16="http://schemas.microsoft.com/office/drawing/2014/main" id="{1325909E-A38A-8744-8F41-01215D844733}"/>
              </a:ext>
            </a:extLst>
          </p:cNvPr>
          <p:cNvPicPr>
            <a:picLocks noChangeAspect="1"/>
          </p:cNvPicPr>
          <p:nvPr/>
        </p:nvPicPr>
        <p:blipFill>
          <a:blip r:embed="rId3"/>
          <a:stretch>
            <a:fillRect/>
          </a:stretch>
        </p:blipFill>
        <p:spPr>
          <a:xfrm>
            <a:off x="7057816" y="847860"/>
            <a:ext cx="4443963" cy="5386167"/>
          </a:xfrm>
          <a:prstGeom prst="rect">
            <a:avLst/>
          </a:prstGeom>
        </p:spPr>
      </p:pic>
    </p:spTree>
    <p:extLst>
      <p:ext uri="{BB962C8B-B14F-4D97-AF65-F5344CB8AC3E}">
        <p14:creationId xmlns:p14="http://schemas.microsoft.com/office/powerpoint/2010/main" val="1366928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082" y="292623"/>
            <a:ext cx="8840973" cy="951726"/>
          </a:xfrm>
        </p:spPr>
        <p:txBody>
          <a:bodyPr>
            <a:normAutofit/>
          </a:bodyPr>
          <a:lstStyle/>
          <a:p>
            <a:pPr algn="ctr"/>
            <a:r>
              <a:rPr lang="en-US" sz="4000" b="1" dirty="0" err="1">
                <a:solidFill>
                  <a:schemeClr val="bg2"/>
                </a:solidFill>
              </a:rPr>
              <a:t>InfoReady</a:t>
            </a:r>
            <a:r>
              <a:rPr lang="en-US" sz="4000" b="1" dirty="0">
                <a:solidFill>
                  <a:schemeClr val="bg2"/>
                </a:solidFill>
              </a:rPr>
              <a:t> Review- getting started</a:t>
            </a:r>
          </a:p>
        </p:txBody>
      </p:sp>
      <p:sp>
        <p:nvSpPr>
          <p:cNvPr id="3" name="Content Placeholder 2"/>
          <p:cNvSpPr>
            <a:spLocks noGrp="1"/>
          </p:cNvSpPr>
          <p:nvPr>
            <p:ph idx="1"/>
          </p:nvPr>
        </p:nvSpPr>
        <p:spPr>
          <a:xfrm>
            <a:off x="1280160" y="1042989"/>
            <a:ext cx="9858896" cy="5690320"/>
          </a:xfrm>
        </p:spPr>
        <p:txBody>
          <a:bodyPr>
            <a:noAutofit/>
          </a:bodyPr>
          <a:lstStyle/>
          <a:p>
            <a:pPr>
              <a:buFont typeface="Wingdings" pitchFamily="2" charset="2"/>
              <a:buChar char="ü"/>
            </a:pPr>
            <a:r>
              <a:rPr lang="en-US" sz="2200" u="sng" dirty="0">
                <a:solidFill>
                  <a:schemeClr val="bg2"/>
                </a:solidFill>
              </a:rPr>
              <a:t>Create an account- </a:t>
            </a:r>
            <a:r>
              <a:rPr lang="en-US" sz="2200" dirty="0">
                <a:solidFill>
                  <a:schemeClr val="bg2"/>
                </a:solidFill>
              </a:rPr>
              <a:t>directions on ORD webpage and IRR webpage</a:t>
            </a:r>
          </a:p>
          <a:p>
            <a:pPr>
              <a:buFont typeface="Wingdings" pitchFamily="2" charset="2"/>
              <a:buChar char="ü"/>
            </a:pPr>
            <a:r>
              <a:rPr lang="en-US" sz="2200" u="sng" dirty="0">
                <a:solidFill>
                  <a:schemeClr val="bg2"/>
                </a:solidFill>
              </a:rPr>
              <a:t>How to apply to a competition</a:t>
            </a:r>
            <a:r>
              <a:rPr lang="en-US" sz="2200" dirty="0">
                <a:solidFill>
                  <a:schemeClr val="bg2"/>
                </a:solidFill>
              </a:rPr>
              <a:t>- directions on ORD webpage, IRR homepage, and bottom of all competition announcement</a:t>
            </a:r>
          </a:p>
          <a:p>
            <a:pPr>
              <a:buFont typeface="Wingdings" pitchFamily="2" charset="2"/>
              <a:buChar char="ü"/>
            </a:pPr>
            <a:r>
              <a:rPr lang="en-US" sz="2200" u="sng" dirty="0">
                <a:solidFill>
                  <a:schemeClr val="bg2"/>
                </a:solidFill>
              </a:rPr>
              <a:t>What you need to know as an applicant</a:t>
            </a:r>
          </a:p>
          <a:p>
            <a:pPr lvl="2"/>
            <a:r>
              <a:rPr lang="en-US" sz="2200" dirty="0">
                <a:solidFill>
                  <a:schemeClr val="bg2"/>
                </a:solidFill>
              </a:rPr>
              <a:t>an automated confirmation email will be sent from IRR within 5 minutes of submitting your application. If you do not receive this email, please contact Lisa Youngentob </a:t>
            </a:r>
          </a:p>
          <a:p>
            <a:pPr lvl="2"/>
            <a:r>
              <a:rPr lang="en-US" sz="2200" dirty="0">
                <a:solidFill>
                  <a:schemeClr val="bg2"/>
                </a:solidFill>
              </a:rPr>
              <a:t>Templates for Face Sheet, Budget Page, NIH-Style </a:t>
            </a:r>
            <a:r>
              <a:rPr lang="en-US" sz="2200" dirty="0" err="1">
                <a:solidFill>
                  <a:schemeClr val="bg2"/>
                </a:solidFill>
              </a:rPr>
              <a:t>Biosketch</a:t>
            </a:r>
            <a:r>
              <a:rPr lang="en-US" sz="2200" dirty="0">
                <a:solidFill>
                  <a:schemeClr val="bg2"/>
                </a:solidFill>
              </a:rPr>
              <a:t>, and Other Support can be downloaded from the IRR home page</a:t>
            </a:r>
          </a:p>
          <a:p>
            <a:pPr lvl="2"/>
            <a:r>
              <a:rPr lang="en-US" sz="2200" dirty="0">
                <a:solidFill>
                  <a:schemeClr val="bg2"/>
                </a:solidFill>
              </a:rPr>
              <a:t>Enter all required information in fields that are marked with an asterisk (*). </a:t>
            </a:r>
            <a:r>
              <a:rPr lang="en-US" sz="2200" b="1" dirty="0">
                <a:solidFill>
                  <a:schemeClr val="bg2"/>
                </a:solidFill>
              </a:rPr>
              <a:t>You will not be able to submit your application without filling out all asterisk marked fields</a:t>
            </a:r>
            <a:r>
              <a:rPr lang="en-US" sz="2200" i="1" dirty="0">
                <a:solidFill>
                  <a:schemeClr val="bg2"/>
                </a:solidFill>
              </a:rPr>
              <a:t>.</a:t>
            </a:r>
            <a:r>
              <a:rPr lang="en-US" sz="2200" dirty="0">
                <a:solidFill>
                  <a:schemeClr val="bg2"/>
                </a:solidFill>
              </a:rPr>
              <a:t> </a:t>
            </a:r>
          </a:p>
          <a:p>
            <a:pPr lvl="2"/>
            <a:endParaRPr lang="en-US" sz="2300" dirty="0">
              <a:solidFill>
                <a:schemeClr val="bg1"/>
              </a:solidFill>
            </a:endParaRPr>
          </a:p>
          <a:p>
            <a:pPr lvl="1">
              <a:buFont typeface="Wingdings" pitchFamily="2" charset="2"/>
              <a:buChar char="ü"/>
            </a:pPr>
            <a:endParaRPr lang="en-US" sz="1600" dirty="0">
              <a:solidFill>
                <a:schemeClr val="bg1"/>
              </a:solidFill>
            </a:endParaRPr>
          </a:p>
          <a:p>
            <a:pPr>
              <a:buFont typeface="Wingdings" pitchFamily="2" charset="2"/>
              <a:buChar char="ü"/>
            </a:pPr>
            <a:endParaRPr lang="en-US" sz="1900" dirty="0">
              <a:solidFill>
                <a:schemeClr val="bg1"/>
              </a:solidFill>
            </a:endParaRPr>
          </a:p>
        </p:txBody>
      </p:sp>
    </p:spTree>
    <p:extLst>
      <p:ext uri="{BB962C8B-B14F-4D97-AF65-F5344CB8AC3E}">
        <p14:creationId xmlns:p14="http://schemas.microsoft.com/office/powerpoint/2010/main" val="2454609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3706" y="80623"/>
            <a:ext cx="7824323" cy="1077997"/>
          </a:xfrm>
        </p:spPr>
        <p:txBody>
          <a:bodyPr>
            <a:noAutofit/>
          </a:bodyPr>
          <a:lstStyle/>
          <a:p>
            <a:pPr algn="ctr"/>
            <a:r>
              <a:rPr lang="en-US" b="1" dirty="0">
                <a:solidFill>
                  <a:schemeClr val="bg2"/>
                </a:solidFill>
              </a:rPr>
              <a:t>TOOLBOX – Listservs serving the </a:t>
            </a:r>
            <a:br>
              <a:rPr lang="en-US" b="1" dirty="0">
                <a:solidFill>
                  <a:schemeClr val="bg2"/>
                </a:solidFill>
              </a:rPr>
            </a:br>
            <a:r>
              <a:rPr lang="en-US" b="1" dirty="0">
                <a:solidFill>
                  <a:schemeClr val="bg2"/>
                </a:solidFill>
              </a:rPr>
              <a:t>Research Community </a:t>
            </a:r>
            <a:endParaRPr lang="en-US" b="1" u="sng" dirty="0">
              <a:solidFill>
                <a:schemeClr val="bg2"/>
              </a:solidFill>
            </a:endParaRPr>
          </a:p>
        </p:txBody>
      </p:sp>
      <p:sp>
        <p:nvSpPr>
          <p:cNvPr id="3" name="Content Placeholder 2"/>
          <p:cNvSpPr>
            <a:spLocks noGrp="1"/>
          </p:cNvSpPr>
          <p:nvPr>
            <p:ph idx="1"/>
          </p:nvPr>
        </p:nvSpPr>
        <p:spPr>
          <a:xfrm>
            <a:off x="1195754" y="1042988"/>
            <a:ext cx="3764173" cy="5676467"/>
          </a:xfrm>
        </p:spPr>
        <p:txBody>
          <a:bodyPr>
            <a:noAutofit/>
          </a:bodyPr>
          <a:lstStyle/>
          <a:p>
            <a:pPr>
              <a:buFont typeface="Wingdings" pitchFamily="2" charset="2"/>
              <a:buChar char="ü"/>
            </a:pPr>
            <a:r>
              <a:rPr lang="en-US" altLang="en-US" dirty="0">
                <a:solidFill>
                  <a:schemeClr val="bg2"/>
                </a:solidFill>
              </a:rPr>
              <a:t>Active intramural grants supported by the Office of Research</a:t>
            </a:r>
          </a:p>
          <a:p>
            <a:pPr>
              <a:buFont typeface="Wingdings" pitchFamily="2" charset="2"/>
              <a:buChar char="ü"/>
            </a:pPr>
            <a:r>
              <a:rPr lang="en-US" altLang="en-US" dirty="0">
                <a:solidFill>
                  <a:schemeClr val="bg2"/>
                </a:solidFill>
              </a:rPr>
              <a:t>Extramural research funding announcements as they are made available to the Office of Research Development.</a:t>
            </a:r>
            <a:endParaRPr lang="en-US" dirty="0">
              <a:solidFill>
                <a:schemeClr val="bg2"/>
              </a:solidFill>
            </a:endParaRPr>
          </a:p>
          <a:p>
            <a:pPr>
              <a:buFont typeface="Wingdings" pitchFamily="2" charset="2"/>
              <a:buChar char="ü"/>
            </a:pPr>
            <a:r>
              <a:rPr lang="en-US" dirty="0">
                <a:solidFill>
                  <a:schemeClr val="bg2"/>
                </a:solidFill>
              </a:rPr>
              <a:t>Subscribe to </a:t>
            </a:r>
            <a:r>
              <a:rPr lang="en-US" dirty="0" err="1">
                <a:solidFill>
                  <a:schemeClr val="bg2"/>
                </a:solidFill>
              </a:rPr>
              <a:t>FundOps</a:t>
            </a:r>
            <a:r>
              <a:rPr lang="en-US" dirty="0">
                <a:solidFill>
                  <a:schemeClr val="bg2"/>
                </a:solidFill>
              </a:rPr>
              <a:t> listserv</a:t>
            </a:r>
          </a:p>
          <a:p>
            <a:pPr>
              <a:buFont typeface="Wingdings" pitchFamily="2" charset="2"/>
              <a:buChar char="ü"/>
            </a:pPr>
            <a:r>
              <a:rPr lang="en-US" sz="1700" dirty="0">
                <a:solidFill>
                  <a:schemeClr val="bg2"/>
                </a:solidFill>
                <a:hlinkClick r:id="rId3">
                  <a:extLst>
                    <a:ext uri="{A12FA001-AC4F-418D-AE19-62706E023703}">
                      <ahyp:hlinkClr xmlns:ahyp="http://schemas.microsoft.com/office/drawing/2018/hyperlinkcolor" val="tx"/>
                    </a:ext>
                  </a:extLst>
                </a:hlinkClick>
              </a:rPr>
              <a:t>http://uthsc.edu/research/development/extramural-funding/fundops-listserv.php</a:t>
            </a:r>
            <a:endParaRPr lang="en-US" sz="1700" dirty="0">
              <a:solidFill>
                <a:schemeClr val="bg2"/>
              </a:solidFill>
            </a:endParaRPr>
          </a:p>
        </p:txBody>
      </p:sp>
      <p:sp>
        <p:nvSpPr>
          <p:cNvPr id="4" name="Rectangle 1">
            <a:extLst>
              <a:ext uri="{FF2B5EF4-FFF2-40B4-BE49-F238E27FC236}">
                <a16:creationId xmlns:a16="http://schemas.microsoft.com/office/drawing/2014/main" id="{D8849BCE-DD47-6D48-B143-8244FE778C92}"/>
              </a:ext>
            </a:extLst>
          </p:cNvPr>
          <p:cNvSpPr>
            <a:spLocks noChangeArrowheads="1"/>
          </p:cNvSpPr>
          <p:nvPr/>
        </p:nvSpPr>
        <p:spPr bwMode="auto">
          <a:xfrm>
            <a:off x="0" y="-225862"/>
            <a:ext cx="105579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rPr>
              <a:t> </a:t>
            </a:r>
            <a:endParaRPr kumimoji="0" lang="en-US" altLang="en-US" sz="33300" b="0" i="0" u="none" strike="noStrike" cap="none" normalizeH="0" baseline="0" dirty="0">
              <a:ln>
                <a:noFill/>
              </a:ln>
              <a:solidFill>
                <a:srgbClr val="000000"/>
              </a:solidFill>
              <a:effectLst/>
              <a:latin typeface="Calibri" panose="020F0502020204030204" pitchFamily="34" charset="0"/>
            </a:endParaRPr>
          </a:p>
        </p:txBody>
      </p:sp>
      <p:pic>
        <p:nvPicPr>
          <p:cNvPr id="1026" name="Picture 2" descr="cid:image001.png@01D487E9.DD5DAAA0">
            <a:extLst>
              <a:ext uri="{FF2B5EF4-FFF2-40B4-BE49-F238E27FC236}">
                <a16:creationId xmlns:a16="http://schemas.microsoft.com/office/drawing/2014/main" id="{21A7B5DA-93D5-8944-883D-6BDAB9D19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641" y="2135896"/>
            <a:ext cx="6136639" cy="37798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BED3BF-C518-0041-A21F-83394590E83A}"/>
              </a:ext>
            </a:extLst>
          </p:cNvPr>
          <p:cNvSpPr txBox="1"/>
          <p:nvPr/>
        </p:nvSpPr>
        <p:spPr>
          <a:xfrm>
            <a:off x="6685792" y="1385002"/>
            <a:ext cx="2820387" cy="584775"/>
          </a:xfrm>
          <a:prstGeom prst="rect">
            <a:avLst/>
          </a:prstGeom>
          <a:noFill/>
        </p:spPr>
        <p:txBody>
          <a:bodyPr wrap="none" rtlCol="0">
            <a:spAutoFit/>
          </a:bodyPr>
          <a:lstStyle/>
          <a:p>
            <a:r>
              <a:rPr lang="en-US" sz="3200" dirty="0" err="1">
                <a:solidFill>
                  <a:schemeClr val="bg2"/>
                </a:solidFill>
              </a:rPr>
              <a:t>FundOPs</a:t>
            </a:r>
            <a:r>
              <a:rPr lang="en-US" sz="3200" dirty="0">
                <a:solidFill>
                  <a:schemeClr val="bg2"/>
                </a:solidFill>
              </a:rPr>
              <a:t> listserv</a:t>
            </a:r>
          </a:p>
        </p:txBody>
      </p:sp>
    </p:spTree>
    <p:extLst>
      <p:ext uri="{BB962C8B-B14F-4D97-AF65-F5344CB8AC3E}">
        <p14:creationId xmlns:p14="http://schemas.microsoft.com/office/powerpoint/2010/main" val="3072872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0E7B-4A04-494B-B76B-E6A6662EED8B}"/>
              </a:ext>
            </a:extLst>
          </p:cNvPr>
          <p:cNvSpPr>
            <a:spLocks noGrp="1"/>
          </p:cNvSpPr>
          <p:nvPr>
            <p:ph type="title"/>
          </p:nvPr>
        </p:nvSpPr>
        <p:spPr>
          <a:xfrm>
            <a:off x="1308295" y="266826"/>
            <a:ext cx="9905998" cy="914860"/>
          </a:xfrm>
        </p:spPr>
        <p:txBody>
          <a:bodyPr/>
          <a:lstStyle/>
          <a:p>
            <a:r>
              <a:rPr lang="en-US" b="1" dirty="0">
                <a:solidFill>
                  <a:schemeClr val="bg2"/>
                </a:solidFill>
              </a:rPr>
              <a:t>Office of research development - MISSION</a:t>
            </a:r>
          </a:p>
        </p:txBody>
      </p:sp>
      <p:sp>
        <p:nvSpPr>
          <p:cNvPr id="3" name="Content Placeholder 2">
            <a:extLst>
              <a:ext uri="{FF2B5EF4-FFF2-40B4-BE49-F238E27FC236}">
                <a16:creationId xmlns:a16="http://schemas.microsoft.com/office/drawing/2014/main" id="{B426EF60-E52F-2745-9A90-CF16CF4973BB}"/>
              </a:ext>
            </a:extLst>
          </p:cNvPr>
          <p:cNvSpPr>
            <a:spLocks noGrp="1"/>
          </p:cNvSpPr>
          <p:nvPr>
            <p:ph idx="1"/>
          </p:nvPr>
        </p:nvSpPr>
        <p:spPr>
          <a:xfrm>
            <a:off x="1296572" y="1181685"/>
            <a:ext cx="7528773" cy="5496205"/>
          </a:xfrm>
        </p:spPr>
        <p:txBody>
          <a:bodyPr anchor="ctr">
            <a:normAutofit fontScale="92500" lnSpcReduction="20000"/>
          </a:bodyPr>
          <a:lstStyle/>
          <a:p>
            <a:pPr marL="0" indent="0">
              <a:buNone/>
            </a:pPr>
            <a:r>
              <a:rPr lang="en-US" sz="3000" dirty="0">
                <a:solidFill>
                  <a:schemeClr val="bg2"/>
                </a:solidFill>
              </a:rPr>
              <a:t>In keeping with the Office of Research’s vision of UTHSC becoming a world-class, interdisciplinary and research-intensive health science center, the Office of Research Development aims to assist in the pursuit of this goal by:</a:t>
            </a:r>
          </a:p>
          <a:p>
            <a:pPr lvl="1">
              <a:buFont typeface="Wingdings" pitchFamily="2" charset="2"/>
              <a:buChar char="ü"/>
            </a:pPr>
            <a:r>
              <a:rPr lang="en-US" sz="3000" dirty="0">
                <a:solidFill>
                  <a:schemeClr val="bg2"/>
                </a:solidFill>
              </a:rPr>
              <a:t>Providing </a:t>
            </a:r>
            <a:r>
              <a:rPr lang="en-US" sz="3000" u="sng" dirty="0">
                <a:solidFill>
                  <a:schemeClr val="bg2"/>
                </a:solidFill>
              </a:rPr>
              <a:t>targeted funding opportunities</a:t>
            </a:r>
            <a:r>
              <a:rPr lang="en-US" sz="3000" dirty="0">
                <a:solidFill>
                  <a:schemeClr val="bg2"/>
                </a:solidFill>
              </a:rPr>
              <a:t> to research faculty</a:t>
            </a:r>
          </a:p>
          <a:p>
            <a:pPr lvl="1">
              <a:buFont typeface="Wingdings" pitchFamily="2" charset="2"/>
              <a:buChar char="ü"/>
            </a:pPr>
            <a:r>
              <a:rPr lang="en-US" sz="3000" u="sng" dirty="0">
                <a:solidFill>
                  <a:schemeClr val="bg2"/>
                </a:solidFill>
              </a:rPr>
              <a:t>Establishing and enhancing collaborations </a:t>
            </a:r>
            <a:r>
              <a:rPr lang="en-US" sz="3000" dirty="0">
                <a:solidFill>
                  <a:schemeClr val="bg2"/>
                </a:solidFill>
              </a:rPr>
              <a:t>within and beyond UTHSC</a:t>
            </a:r>
          </a:p>
          <a:p>
            <a:pPr lvl="1">
              <a:buFont typeface="Wingdings" pitchFamily="2" charset="2"/>
              <a:buChar char="ü"/>
            </a:pPr>
            <a:r>
              <a:rPr lang="en-US" sz="3000" dirty="0">
                <a:solidFill>
                  <a:schemeClr val="bg2"/>
                </a:solidFill>
              </a:rPr>
              <a:t>Offering </a:t>
            </a:r>
            <a:r>
              <a:rPr lang="en-US" sz="3000" u="sng" dirty="0">
                <a:solidFill>
                  <a:schemeClr val="bg2"/>
                </a:solidFill>
              </a:rPr>
              <a:t>proposal development </a:t>
            </a:r>
            <a:r>
              <a:rPr lang="en-US" sz="3100" u="sng" dirty="0">
                <a:solidFill>
                  <a:schemeClr val="bg2"/>
                </a:solidFill>
              </a:rPr>
              <a:t>services </a:t>
            </a:r>
            <a:r>
              <a:rPr lang="en-US" sz="3100" dirty="0">
                <a:solidFill>
                  <a:schemeClr val="bg2"/>
                </a:solidFill>
              </a:rPr>
              <a:t>and resources to maximize competitiveness of grant applications and scientific manuscripts </a:t>
            </a:r>
          </a:p>
        </p:txBody>
      </p:sp>
      <p:pic>
        <p:nvPicPr>
          <p:cNvPr id="5" name="Picture 4">
            <a:extLst>
              <a:ext uri="{FF2B5EF4-FFF2-40B4-BE49-F238E27FC236}">
                <a16:creationId xmlns:a16="http://schemas.microsoft.com/office/drawing/2014/main" id="{20DC896A-B75E-C740-8B00-D2AFAEA92FF4}"/>
              </a:ext>
            </a:extLst>
          </p:cNvPr>
          <p:cNvPicPr>
            <a:picLocks noChangeAspect="1"/>
          </p:cNvPicPr>
          <p:nvPr/>
        </p:nvPicPr>
        <p:blipFill>
          <a:blip r:embed="rId2"/>
          <a:stretch>
            <a:fillRect/>
          </a:stretch>
        </p:blipFill>
        <p:spPr>
          <a:xfrm>
            <a:off x="8924082" y="4122276"/>
            <a:ext cx="2311400" cy="2247900"/>
          </a:xfrm>
          <a:prstGeom prst="rect">
            <a:avLst/>
          </a:prstGeom>
        </p:spPr>
      </p:pic>
      <p:pic>
        <p:nvPicPr>
          <p:cNvPr id="7" name="Picture 6">
            <a:extLst>
              <a:ext uri="{FF2B5EF4-FFF2-40B4-BE49-F238E27FC236}">
                <a16:creationId xmlns:a16="http://schemas.microsoft.com/office/drawing/2014/main" id="{3782F25A-476B-5A40-8C72-C4162B4BA5A8}"/>
              </a:ext>
            </a:extLst>
          </p:cNvPr>
          <p:cNvPicPr>
            <a:picLocks noChangeAspect="1"/>
          </p:cNvPicPr>
          <p:nvPr/>
        </p:nvPicPr>
        <p:blipFill>
          <a:blip r:embed="rId3"/>
          <a:stretch>
            <a:fillRect/>
          </a:stretch>
        </p:blipFill>
        <p:spPr>
          <a:xfrm>
            <a:off x="9216182" y="1379798"/>
            <a:ext cx="1727200" cy="2362200"/>
          </a:xfrm>
          <a:prstGeom prst="rect">
            <a:avLst/>
          </a:prstGeom>
        </p:spPr>
      </p:pic>
    </p:spTree>
    <p:extLst>
      <p:ext uri="{BB962C8B-B14F-4D97-AF65-F5344CB8AC3E}">
        <p14:creationId xmlns:p14="http://schemas.microsoft.com/office/powerpoint/2010/main" val="204594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836" y="232121"/>
            <a:ext cx="7996843" cy="1266728"/>
          </a:xfrm>
        </p:spPr>
        <p:txBody>
          <a:bodyPr>
            <a:normAutofit/>
          </a:bodyPr>
          <a:lstStyle/>
          <a:p>
            <a:pPr algn="ctr"/>
            <a:r>
              <a:rPr lang="en-US" b="1" dirty="0">
                <a:solidFill>
                  <a:schemeClr val="bg2"/>
                </a:solidFill>
              </a:rPr>
              <a:t>Toolbox – Listservs serving the Research Community</a:t>
            </a:r>
            <a:endParaRPr lang="en-US" b="1" u="sng" dirty="0">
              <a:solidFill>
                <a:schemeClr val="bg2"/>
              </a:solidFill>
            </a:endParaRPr>
          </a:p>
        </p:txBody>
      </p:sp>
      <p:sp>
        <p:nvSpPr>
          <p:cNvPr id="3" name="Content Placeholder 2"/>
          <p:cNvSpPr>
            <a:spLocks noGrp="1"/>
          </p:cNvSpPr>
          <p:nvPr>
            <p:ph idx="1"/>
          </p:nvPr>
        </p:nvSpPr>
        <p:spPr>
          <a:xfrm>
            <a:off x="1280160" y="1631853"/>
            <a:ext cx="10016197" cy="4839286"/>
          </a:xfrm>
        </p:spPr>
        <p:txBody>
          <a:bodyPr>
            <a:normAutofit/>
          </a:bodyPr>
          <a:lstStyle/>
          <a:p>
            <a:pPr marL="457200" lvl="1" indent="0">
              <a:buNone/>
            </a:pPr>
            <a:r>
              <a:rPr lang="en-US" sz="3200" b="1" dirty="0">
                <a:solidFill>
                  <a:schemeClr val="bg2"/>
                </a:solidFill>
              </a:rPr>
              <a:t>Researchers listserv: </a:t>
            </a:r>
            <a:endParaRPr lang="en-US" sz="3000" b="1" dirty="0">
              <a:solidFill>
                <a:schemeClr val="bg2"/>
              </a:solidFill>
            </a:endParaRPr>
          </a:p>
          <a:p>
            <a:pPr lvl="1">
              <a:buFont typeface="Wingdings" pitchFamily="2" charset="2"/>
              <a:buChar char="ü"/>
            </a:pPr>
            <a:r>
              <a:rPr lang="en-US" sz="3000" dirty="0">
                <a:solidFill>
                  <a:schemeClr val="bg2"/>
                </a:solidFill>
              </a:rPr>
              <a:t>Office of Research’s mailing list </a:t>
            </a:r>
          </a:p>
          <a:p>
            <a:pPr lvl="1">
              <a:buFont typeface="Wingdings" pitchFamily="2" charset="2"/>
              <a:buChar char="ü"/>
            </a:pPr>
            <a:r>
              <a:rPr lang="en-US" sz="3000" dirty="0">
                <a:solidFill>
                  <a:schemeClr val="bg2"/>
                </a:solidFill>
              </a:rPr>
              <a:t>geared toward all UTHSC Research Faculty, Post Docs, and Graduate Students </a:t>
            </a:r>
          </a:p>
          <a:p>
            <a:pPr lvl="1">
              <a:buFont typeface="Wingdings" pitchFamily="2" charset="2"/>
              <a:buChar char="ü"/>
            </a:pPr>
            <a:r>
              <a:rPr lang="en-US" sz="3000" dirty="0">
                <a:solidFill>
                  <a:schemeClr val="bg2"/>
                </a:solidFill>
              </a:rPr>
              <a:t>Announcement of research-related events, workshops, opportunities, news, etc. </a:t>
            </a:r>
          </a:p>
          <a:p>
            <a:pPr lvl="1">
              <a:buFont typeface="Wingdings" pitchFamily="2" charset="2"/>
              <a:buChar char="ü"/>
            </a:pPr>
            <a:r>
              <a:rPr lang="en-US" sz="2700" dirty="0">
                <a:solidFill>
                  <a:schemeClr val="bg2"/>
                </a:solidFill>
              </a:rPr>
              <a:t>Subscribe to Researchers listserv</a:t>
            </a:r>
          </a:p>
          <a:p>
            <a:pPr lvl="1">
              <a:buFont typeface="Wingdings" pitchFamily="2" charset="2"/>
              <a:buChar char="ü"/>
            </a:pPr>
            <a:r>
              <a:rPr lang="en-US" dirty="0">
                <a:solidFill>
                  <a:schemeClr val="bg2"/>
                </a:solidFill>
                <a:hlinkClick r:id="rId3">
                  <a:extLst>
                    <a:ext uri="{A12FA001-AC4F-418D-AE19-62706E023703}">
                      <ahyp:hlinkClr xmlns:ahyp="http://schemas.microsoft.com/office/drawing/2018/hyperlinkcolor" val="tx"/>
                    </a:ext>
                  </a:extLst>
                </a:hlinkClick>
              </a:rPr>
              <a:t>http://uthsc.edu/research/development/researchers-listserv.php</a:t>
            </a:r>
            <a:endParaRPr lang="en-US" dirty="0">
              <a:solidFill>
                <a:schemeClr val="bg2"/>
              </a:solidFill>
            </a:endParaRPr>
          </a:p>
          <a:p>
            <a:pPr lvl="3"/>
            <a:endParaRPr lang="en-US" sz="2700" dirty="0"/>
          </a:p>
          <a:p>
            <a:pPr lvl="1"/>
            <a:endParaRPr lang="en-US" sz="3100" dirty="0"/>
          </a:p>
          <a:p>
            <a:endParaRPr lang="en-US" dirty="0"/>
          </a:p>
          <a:p>
            <a:endParaRPr lang="en-US" dirty="0"/>
          </a:p>
        </p:txBody>
      </p:sp>
    </p:spTree>
    <p:extLst>
      <p:ext uri="{BB962C8B-B14F-4D97-AF65-F5344CB8AC3E}">
        <p14:creationId xmlns:p14="http://schemas.microsoft.com/office/powerpoint/2010/main" val="1444142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78EA-DDA1-F349-B764-8EAFD810C53F}"/>
              </a:ext>
            </a:extLst>
          </p:cNvPr>
          <p:cNvSpPr>
            <a:spLocks noGrp="1"/>
          </p:cNvSpPr>
          <p:nvPr>
            <p:ph type="title"/>
          </p:nvPr>
        </p:nvSpPr>
        <p:spPr>
          <a:xfrm>
            <a:off x="1692651" y="185239"/>
            <a:ext cx="9115558" cy="1058345"/>
          </a:xfrm>
        </p:spPr>
        <p:txBody>
          <a:bodyPr>
            <a:normAutofit fontScale="90000"/>
          </a:bodyPr>
          <a:lstStyle/>
          <a:p>
            <a:pPr algn="ctr"/>
            <a:r>
              <a:rPr lang="en-US" b="1" dirty="0">
                <a:solidFill>
                  <a:schemeClr val="bg2"/>
                </a:solidFill>
              </a:rPr>
              <a:t>TOOLBOX – Enhance Collaborations with Experts @ </a:t>
            </a:r>
            <a:r>
              <a:rPr lang="en-US" b="1" dirty="0" err="1">
                <a:solidFill>
                  <a:schemeClr val="bg2"/>
                </a:solidFill>
              </a:rPr>
              <a:t>uthsc</a:t>
            </a:r>
            <a:endParaRPr lang="en-US" b="1" dirty="0">
              <a:solidFill>
                <a:schemeClr val="bg2"/>
              </a:solidFill>
            </a:endParaRPr>
          </a:p>
        </p:txBody>
      </p:sp>
      <p:sp>
        <p:nvSpPr>
          <p:cNvPr id="8" name="Content Placeholder 7">
            <a:extLst>
              <a:ext uri="{FF2B5EF4-FFF2-40B4-BE49-F238E27FC236}">
                <a16:creationId xmlns:a16="http://schemas.microsoft.com/office/drawing/2014/main" id="{C23198FB-2F1D-244F-84E0-143B25FFFC50}"/>
              </a:ext>
            </a:extLst>
          </p:cNvPr>
          <p:cNvSpPr>
            <a:spLocks noGrp="1"/>
          </p:cNvSpPr>
          <p:nvPr>
            <p:ph idx="1"/>
          </p:nvPr>
        </p:nvSpPr>
        <p:spPr>
          <a:xfrm>
            <a:off x="1297430" y="1243584"/>
            <a:ext cx="9839961" cy="5486400"/>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dirty="0">
              <a:solidFill>
                <a:schemeClr val="bg2"/>
              </a:solidFill>
              <a:hlinkClick r:id="rId3">
                <a:extLst>
                  <a:ext uri="{A12FA001-AC4F-418D-AE19-62706E023703}">
                    <ahyp:hlinkClr xmlns:ahyp="http://schemas.microsoft.com/office/drawing/2018/hyperlinkcolor" val="tx"/>
                  </a:ext>
                </a:extLst>
              </a:hlinkClick>
            </a:endParaRPr>
          </a:p>
          <a:p>
            <a:pPr marL="0" indent="0" algn="ctr">
              <a:buNone/>
            </a:pPr>
            <a:r>
              <a:rPr lang="en-US" dirty="0">
                <a:solidFill>
                  <a:schemeClr val="bg2"/>
                </a:solidFill>
                <a:hlinkClick r:id="rId3">
                  <a:extLst>
                    <a:ext uri="{A12FA001-AC4F-418D-AE19-62706E023703}">
                      <ahyp:hlinkClr xmlns:ahyp="http://schemas.microsoft.com/office/drawing/2018/hyperlinkcolor" val="tx"/>
                    </a:ext>
                  </a:extLst>
                </a:hlinkClick>
              </a:rPr>
              <a:t>https://uthsc.pure.elsevier.com/</a:t>
            </a:r>
            <a:endParaRPr lang="en-US" dirty="0">
              <a:solidFill>
                <a:schemeClr val="bg2"/>
              </a:solidFill>
            </a:endParaRPr>
          </a:p>
          <a:p>
            <a:endParaRPr lang="en-US" dirty="0"/>
          </a:p>
        </p:txBody>
      </p:sp>
      <p:pic>
        <p:nvPicPr>
          <p:cNvPr id="10" name="Picture 9">
            <a:extLst>
              <a:ext uri="{FF2B5EF4-FFF2-40B4-BE49-F238E27FC236}">
                <a16:creationId xmlns:a16="http://schemas.microsoft.com/office/drawing/2014/main" id="{480DF1B6-5451-D94D-B021-DA7C365ED25D}"/>
              </a:ext>
            </a:extLst>
          </p:cNvPr>
          <p:cNvPicPr>
            <a:picLocks noChangeAspect="1"/>
          </p:cNvPicPr>
          <p:nvPr/>
        </p:nvPicPr>
        <p:blipFill>
          <a:blip r:embed="rId4"/>
          <a:stretch>
            <a:fillRect/>
          </a:stretch>
        </p:blipFill>
        <p:spPr>
          <a:xfrm>
            <a:off x="2055686" y="1243584"/>
            <a:ext cx="8323448" cy="4958334"/>
          </a:xfrm>
          <a:prstGeom prst="rect">
            <a:avLst/>
          </a:prstGeom>
        </p:spPr>
      </p:pic>
    </p:spTree>
    <p:extLst>
      <p:ext uri="{BB962C8B-B14F-4D97-AF65-F5344CB8AC3E}">
        <p14:creationId xmlns:p14="http://schemas.microsoft.com/office/powerpoint/2010/main" val="3375059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DBE4-BF9C-0C4A-8992-9588800027FE}"/>
              </a:ext>
            </a:extLst>
          </p:cNvPr>
          <p:cNvSpPr>
            <a:spLocks noGrp="1"/>
          </p:cNvSpPr>
          <p:nvPr>
            <p:ph type="title"/>
          </p:nvPr>
        </p:nvSpPr>
        <p:spPr>
          <a:xfrm>
            <a:off x="3771835" y="197894"/>
            <a:ext cx="4677221" cy="442186"/>
          </a:xfrm>
        </p:spPr>
        <p:txBody>
          <a:bodyPr>
            <a:normAutofit fontScale="90000"/>
          </a:bodyPr>
          <a:lstStyle/>
          <a:p>
            <a:pPr algn="ctr"/>
            <a:r>
              <a:rPr lang="en-US" b="1" dirty="0">
                <a:solidFill>
                  <a:schemeClr val="bg2"/>
                </a:solidFill>
              </a:rPr>
              <a:t>What can you do?</a:t>
            </a:r>
          </a:p>
        </p:txBody>
      </p:sp>
      <p:sp>
        <p:nvSpPr>
          <p:cNvPr id="3" name="Content Placeholder 2">
            <a:extLst>
              <a:ext uri="{FF2B5EF4-FFF2-40B4-BE49-F238E27FC236}">
                <a16:creationId xmlns:a16="http://schemas.microsoft.com/office/drawing/2014/main" id="{5512E90F-A7D5-364F-9B53-8B6C6F5BCE34}"/>
              </a:ext>
            </a:extLst>
          </p:cNvPr>
          <p:cNvSpPr>
            <a:spLocks noGrp="1"/>
          </p:cNvSpPr>
          <p:nvPr>
            <p:ph idx="1"/>
          </p:nvPr>
        </p:nvSpPr>
        <p:spPr>
          <a:xfrm>
            <a:off x="1188720" y="640080"/>
            <a:ext cx="10296144" cy="6217920"/>
          </a:xfrm>
        </p:spPr>
        <p:txBody>
          <a:bodyPr numCol="2">
            <a:noAutofit/>
          </a:bodyPr>
          <a:lstStyle/>
          <a:p>
            <a:pPr>
              <a:buFont typeface="Wingdings" pitchFamily="2" charset="2"/>
              <a:buChar char="ü"/>
            </a:pPr>
            <a:r>
              <a:rPr lang="en-US" sz="2000" b="1" dirty="0">
                <a:solidFill>
                  <a:schemeClr val="bg2"/>
                </a:solidFill>
              </a:rPr>
              <a:t>Create an account in Funding Institutional </a:t>
            </a:r>
            <a:r>
              <a:rPr lang="en-US" sz="2000" dirty="0">
                <a:solidFill>
                  <a:schemeClr val="bg2"/>
                </a:solidFill>
                <a:hlinkClick r:id="rId2">
                  <a:extLst>
                    <a:ext uri="{A12FA001-AC4F-418D-AE19-62706E023703}">
                      <ahyp:hlinkClr xmlns:ahyp="http://schemas.microsoft.com/office/drawing/2018/hyperlinkcolor" val="tx"/>
                    </a:ext>
                  </a:extLst>
                </a:hlinkClick>
              </a:rPr>
              <a:t>https://www.fundinginstitutional.com/login?routeTo=https%3A%2F%2Fwww.fundinginstitutional.com%2F</a:t>
            </a:r>
            <a:r>
              <a:rPr lang="en-US" sz="2000" dirty="0">
                <a:solidFill>
                  <a:schemeClr val="bg2"/>
                </a:solidFill>
              </a:rPr>
              <a:t> </a:t>
            </a:r>
          </a:p>
          <a:p>
            <a:pPr>
              <a:buFont typeface="Wingdings" pitchFamily="2" charset="2"/>
              <a:buChar char="ü"/>
            </a:pPr>
            <a:r>
              <a:rPr lang="en-US" sz="2000" b="1" dirty="0">
                <a:solidFill>
                  <a:schemeClr val="bg2"/>
                </a:solidFill>
              </a:rPr>
              <a:t>Create an account in </a:t>
            </a:r>
            <a:r>
              <a:rPr lang="en-US" sz="2000" b="1" dirty="0" err="1">
                <a:solidFill>
                  <a:schemeClr val="bg2"/>
                </a:solidFill>
              </a:rPr>
              <a:t>InfoReady</a:t>
            </a:r>
            <a:r>
              <a:rPr lang="en-US" sz="2000" b="1" dirty="0">
                <a:solidFill>
                  <a:schemeClr val="bg2"/>
                </a:solidFill>
              </a:rPr>
              <a:t> Review  </a:t>
            </a:r>
            <a:r>
              <a:rPr lang="en-US" sz="2000" dirty="0">
                <a:solidFill>
                  <a:schemeClr val="bg2"/>
                </a:solidFill>
                <a:hlinkClick r:id="rId3">
                  <a:extLst>
                    <a:ext uri="{A12FA001-AC4F-418D-AE19-62706E023703}">
                      <ahyp:hlinkClr xmlns:ahyp="http://schemas.microsoft.com/office/drawing/2018/hyperlinkcolor" val="tx"/>
                    </a:ext>
                  </a:extLst>
                </a:hlinkClick>
              </a:rPr>
              <a:t>https://uthsc.infoready4.com/#homePage</a:t>
            </a:r>
            <a:r>
              <a:rPr lang="en-US" sz="2000" dirty="0">
                <a:solidFill>
                  <a:schemeClr val="bg2"/>
                </a:solidFill>
              </a:rPr>
              <a:t> </a:t>
            </a:r>
          </a:p>
          <a:p>
            <a:pPr>
              <a:buFont typeface="Wingdings" pitchFamily="2" charset="2"/>
              <a:buChar char="ü"/>
            </a:pPr>
            <a:r>
              <a:rPr lang="en-US" sz="2000" b="1" dirty="0">
                <a:solidFill>
                  <a:schemeClr val="bg2"/>
                </a:solidFill>
              </a:rPr>
              <a:t>Subscribe to Researchers listserv </a:t>
            </a:r>
            <a:r>
              <a:rPr lang="en-US" sz="2000" dirty="0">
                <a:solidFill>
                  <a:schemeClr val="bg2"/>
                </a:solidFill>
                <a:hlinkClick r:id="rId4">
                  <a:extLst>
                    <a:ext uri="{A12FA001-AC4F-418D-AE19-62706E023703}">
                      <ahyp:hlinkClr xmlns:ahyp="http://schemas.microsoft.com/office/drawing/2018/hyperlinkcolor" val="tx"/>
                    </a:ext>
                  </a:extLst>
                </a:hlinkClick>
              </a:rPr>
              <a:t>http://listserv.uthsc.edu/mailman/listinfo/researchers</a:t>
            </a:r>
            <a:r>
              <a:rPr lang="en-US" sz="2000" dirty="0">
                <a:solidFill>
                  <a:schemeClr val="bg2"/>
                </a:solidFill>
              </a:rPr>
              <a:t> </a:t>
            </a:r>
          </a:p>
          <a:p>
            <a:pPr>
              <a:buFont typeface="Wingdings" pitchFamily="2" charset="2"/>
              <a:buChar char="ü"/>
            </a:pPr>
            <a:r>
              <a:rPr lang="en-US" sz="2000" b="1" dirty="0">
                <a:solidFill>
                  <a:schemeClr val="bg2"/>
                </a:solidFill>
              </a:rPr>
              <a:t>Subscribe to </a:t>
            </a:r>
            <a:r>
              <a:rPr lang="en-US" sz="2000" b="1" dirty="0" err="1">
                <a:solidFill>
                  <a:schemeClr val="bg2"/>
                </a:solidFill>
              </a:rPr>
              <a:t>FundOps</a:t>
            </a:r>
            <a:r>
              <a:rPr lang="en-US" sz="2000" b="1" dirty="0">
                <a:solidFill>
                  <a:schemeClr val="bg2"/>
                </a:solidFill>
              </a:rPr>
              <a:t> listserv </a:t>
            </a:r>
            <a:r>
              <a:rPr lang="en-US" sz="2000" dirty="0">
                <a:solidFill>
                  <a:schemeClr val="bg2"/>
                </a:solidFill>
                <a:hlinkClick r:id="rId5">
                  <a:extLst>
                    <a:ext uri="{A12FA001-AC4F-418D-AE19-62706E023703}">
                      <ahyp:hlinkClr xmlns:ahyp="http://schemas.microsoft.com/office/drawing/2018/hyperlinkcolor" val="tx"/>
                    </a:ext>
                  </a:extLst>
                </a:hlinkClick>
              </a:rPr>
              <a:t>http://listserv.uthsc.edu/mailman/listinfo/fundops</a:t>
            </a:r>
            <a:r>
              <a:rPr lang="en-US" sz="2000" dirty="0">
                <a:solidFill>
                  <a:schemeClr val="bg2"/>
                </a:solidFill>
              </a:rPr>
              <a:t> </a:t>
            </a:r>
          </a:p>
          <a:p>
            <a:pPr>
              <a:buFont typeface="Wingdings" pitchFamily="2" charset="2"/>
              <a:buChar char="ü"/>
            </a:pPr>
            <a:r>
              <a:rPr lang="en-US" sz="2000" b="1" dirty="0">
                <a:solidFill>
                  <a:schemeClr val="bg2"/>
                </a:solidFill>
              </a:rPr>
              <a:t>Find collaborators at Experts @ UTHSC </a:t>
            </a:r>
            <a:r>
              <a:rPr lang="en-US" sz="2000" dirty="0">
                <a:solidFill>
                  <a:schemeClr val="bg2"/>
                </a:solidFill>
                <a:hlinkClick r:id="rId6">
                  <a:extLst>
                    <a:ext uri="{A12FA001-AC4F-418D-AE19-62706E023703}">
                      <ahyp:hlinkClr xmlns:ahyp="http://schemas.microsoft.com/office/drawing/2018/hyperlinkcolor" val="tx"/>
                    </a:ext>
                  </a:extLst>
                </a:hlinkClick>
              </a:rPr>
              <a:t>https://uthsc.pure.elsevier.com/</a:t>
            </a:r>
            <a:r>
              <a:rPr lang="en-US" sz="2000" dirty="0">
                <a:solidFill>
                  <a:schemeClr val="bg2"/>
                </a:solidFill>
              </a:rPr>
              <a:t> </a:t>
            </a:r>
          </a:p>
          <a:p>
            <a:pPr marL="0" indent="0">
              <a:buNone/>
            </a:pPr>
            <a:endParaRPr lang="en-US" sz="2000" dirty="0">
              <a:solidFill>
                <a:schemeClr val="bg2"/>
              </a:solidFill>
            </a:endParaRPr>
          </a:p>
          <a:p>
            <a:pPr>
              <a:buFont typeface="Wingdings" pitchFamily="2" charset="2"/>
              <a:buChar char="ü"/>
            </a:pPr>
            <a:r>
              <a:rPr lang="en-US" sz="2000" b="1" dirty="0">
                <a:solidFill>
                  <a:schemeClr val="bg2"/>
                </a:solidFill>
              </a:rPr>
              <a:t>Attend Office of Research Events/seminars </a:t>
            </a:r>
            <a:r>
              <a:rPr lang="en-US" sz="2000" dirty="0">
                <a:solidFill>
                  <a:schemeClr val="bg2"/>
                </a:solidFill>
              </a:rPr>
              <a:t>(VCR Distinguished Lecture Series, Hot Topics, LEADS lectures, HSE webinars)  </a:t>
            </a:r>
            <a:r>
              <a:rPr lang="en-US" sz="2000" dirty="0">
                <a:solidFill>
                  <a:schemeClr val="bg2"/>
                </a:solidFill>
                <a:hlinkClick r:id="rId7">
                  <a:extLst>
                    <a:ext uri="{A12FA001-AC4F-418D-AE19-62706E023703}">
                      <ahyp:hlinkClr xmlns:ahyp="http://schemas.microsoft.com/office/drawing/2018/hyperlinkcolor" val="tx"/>
                    </a:ext>
                  </a:extLst>
                </a:hlinkClick>
              </a:rPr>
              <a:t>https://www.uthsc.edu/research/about/events/</a:t>
            </a:r>
            <a:r>
              <a:rPr lang="en-US" sz="2000" dirty="0">
                <a:solidFill>
                  <a:schemeClr val="bg2"/>
                </a:solidFill>
              </a:rPr>
              <a:t> </a:t>
            </a:r>
          </a:p>
          <a:p>
            <a:pPr>
              <a:buFont typeface="Wingdings" pitchFamily="2" charset="2"/>
              <a:buChar char="ü"/>
            </a:pPr>
            <a:r>
              <a:rPr lang="en-US" sz="2000" b="1" dirty="0">
                <a:solidFill>
                  <a:schemeClr val="bg2"/>
                </a:solidFill>
              </a:rPr>
              <a:t>Attend Office of Research Fair </a:t>
            </a:r>
            <a:r>
              <a:rPr lang="en-US" sz="2000" dirty="0">
                <a:solidFill>
                  <a:schemeClr val="bg2"/>
                </a:solidFill>
              </a:rPr>
              <a:t>on August 14</a:t>
            </a:r>
            <a:r>
              <a:rPr lang="en-US" sz="2000" baseline="30000" dirty="0">
                <a:solidFill>
                  <a:schemeClr val="bg2"/>
                </a:solidFill>
              </a:rPr>
              <a:t>th</a:t>
            </a:r>
            <a:r>
              <a:rPr lang="en-US" sz="2000" dirty="0">
                <a:solidFill>
                  <a:schemeClr val="bg2"/>
                </a:solidFill>
              </a:rPr>
              <a:t>, 2019 </a:t>
            </a:r>
          </a:p>
          <a:p>
            <a:pPr>
              <a:buFont typeface="Wingdings" pitchFamily="2" charset="2"/>
              <a:buChar char="ü"/>
            </a:pPr>
            <a:r>
              <a:rPr lang="en-US" sz="2000" b="1" dirty="0">
                <a:solidFill>
                  <a:schemeClr val="bg2"/>
                </a:solidFill>
              </a:rPr>
              <a:t>Read the Operational Strategic Plan for Research </a:t>
            </a:r>
            <a:r>
              <a:rPr lang="en-US" sz="2000" dirty="0">
                <a:solidFill>
                  <a:schemeClr val="bg2"/>
                </a:solidFill>
                <a:hlinkClick r:id="rId8">
                  <a:extLst>
                    <a:ext uri="{A12FA001-AC4F-418D-AE19-62706E023703}">
                      <ahyp:hlinkClr xmlns:ahyp="http://schemas.microsoft.com/office/drawing/2018/hyperlinkcolor" val="tx"/>
                    </a:ext>
                  </a:extLst>
                </a:hlinkClick>
              </a:rPr>
              <a:t>https://www.uthsc.edu/research/about/reports-and-publications/documents/operational-strategic-plan-for-research-8-22-16-final.pdf</a:t>
            </a:r>
            <a:r>
              <a:rPr lang="en-US" sz="2000" dirty="0">
                <a:solidFill>
                  <a:schemeClr val="bg2"/>
                </a:solidFill>
              </a:rPr>
              <a:t> </a:t>
            </a:r>
          </a:p>
          <a:p>
            <a:pPr>
              <a:buFont typeface="Wingdings" pitchFamily="2" charset="2"/>
              <a:buChar char="ü"/>
            </a:pPr>
            <a:r>
              <a:rPr lang="en-US" sz="2000" b="1" dirty="0">
                <a:solidFill>
                  <a:schemeClr val="bg2"/>
                </a:solidFill>
              </a:rPr>
              <a:t>Respond to ORD surveys and inquiries-</a:t>
            </a:r>
            <a:r>
              <a:rPr lang="en-US" sz="2000" dirty="0">
                <a:solidFill>
                  <a:schemeClr val="bg2"/>
                </a:solidFill>
              </a:rPr>
              <a:t>this</a:t>
            </a:r>
            <a:r>
              <a:rPr lang="en-US" sz="2000" b="1" dirty="0">
                <a:solidFill>
                  <a:schemeClr val="bg2"/>
                </a:solidFill>
              </a:rPr>
              <a:t> </a:t>
            </a:r>
            <a:r>
              <a:rPr lang="en-US" sz="2000" dirty="0">
                <a:solidFill>
                  <a:schemeClr val="bg2"/>
                </a:solidFill>
              </a:rPr>
              <a:t>helps us improve services and track outcomes, allowing programs to continue</a:t>
            </a:r>
          </a:p>
        </p:txBody>
      </p:sp>
    </p:spTree>
    <p:extLst>
      <p:ext uri="{BB962C8B-B14F-4D97-AF65-F5344CB8AC3E}">
        <p14:creationId xmlns:p14="http://schemas.microsoft.com/office/powerpoint/2010/main" val="296733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14E8-CAB0-5846-9F16-6F3E5D934531}"/>
              </a:ext>
            </a:extLst>
          </p:cNvPr>
          <p:cNvSpPr>
            <a:spLocks noGrp="1"/>
          </p:cNvSpPr>
          <p:nvPr>
            <p:ph type="title"/>
          </p:nvPr>
        </p:nvSpPr>
        <p:spPr>
          <a:xfrm>
            <a:off x="1252025" y="280893"/>
            <a:ext cx="10156873" cy="731982"/>
          </a:xfrm>
        </p:spPr>
        <p:txBody>
          <a:bodyPr>
            <a:normAutofit fontScale="90000"/>
          </a:bodyPr>
          <a:lstStyle/>
          <a:p>
            <a:r>
              <a:rPr lang="en-US" b="1" dirty="0">
                <a:solidFill>
                  <a:schemeClr val="bg2"/>
                </a:solidFill>
              </a:rPr>
              <a:t>OFFICE OF RESEARCH DEVELOPMENT – contact us</a:t>
            </a:r>
          </a:p>
        </p:txBody>
      </p:sp>
      <p:sp>
        <p:nvSpPr>
          <p:cNvPr id="3" name="Content Placeholder 2">
            <a:extLst>
              <a:ext uri="{FF2B5EF4-FFF2-40B4-BE49-F238E27FC236}">
                <a16:creationId xmlns:a16="http://schemas.microsoft.com/office/drawing/2014/main" id="{44065126-01D9-2041-8859-F6054D01E5F2}"/>
              </a:ext>
            </a:extLst>
          </p:cNvPr>
          <p:cNvSpPr>
            <a:spLocks noGrp="1"/>
          </p:cNvSpPr>
          <p:nvPr>
            <p:ph idx="1"/>
          </p:nvPr>
        </p:nvSpPr>
        <p:spPr>
          <a:xfrm>
            <a:off x="1589649" y="1012874"/>
            <a:ext cx="9537896" cy="5444197"/>
          </a:xfrm>
        </p:spPr>
        <p:txBody>
          <a:bodyPr>
            <a:normAutofit fontScale="70000" lnSpcReduction="20000"/>
          </a:bodyPr>
          <a:lstStyle/>
          <a:p>
            <a:pPr marL="1828800" lvl="4" indent="0">
              <a:buNone/>
            </a:pPr>
            <a:r>
              <a:rPr lang="en-US" sz="4100" dirty="0">
                <a:solidFill>
                  <a:schemeClr val="bg2"/>
                </a:solidFill>
              </a:rPr>
              <a:t>Lisa Youngentob</a:t>
            </a:r>
          </a:p>
          <a:p>
            <a:pPr marL="1828800" lvl="4" indent="0">
              <a:buNone/>
            </a:pPr>
            <a:r>
              <a:rPr lang="en-US" sz="4100" dirty="0">
                <a:solidFill>
                  <a:schemeClr val="bg2"/>
                </a:solidFill>
              </a:rPr>
              <a:t>Director</a:t>
            </a:r>
          </a:p>
          <a:p>
            <a:pPr marL="1828800" lvl="4" indent="0">
              <a:buNone/>
            </a:pPr>
            <a:r>
              <a:rPr lang="en-US" sz="4100" dirty="0">
                <a:solidFill>
                  <a:schemeClr val="bg2"/>
                </a:solidFill>
                <a:hlinkClick r:id="rId2">
                  <a:extLst>
                    <a:ext uri="{A12FA001-AC4F-418D-AE19-62706E023703}">
                      <ahyp:hlinkClr xmlns:ahyp="http://schemas.microsoft.com/office/drawing/2018/hyperlinkcolor" val="tx"/>
                    </a:ext>
                  </a:extLst>
                </a:hlinkClick>
              </a:rPr>
              <a:t>lyoungen@uthsc.edu</a:t>
            </a:r>
            <a:r>
              <a:rPr lang="en-US" sz="4100" dirty="0">
                <a:solidFill>
                  <a:schemeClr val="bg2"/>
                </a:solidFill>
              </a:rPr>
              <a:t> | 448-1277</a:t>
            </a:r>
          </a:p>
          <a:p>
            <a:pPr marL="1828800" lvl="4" indent="0">
              <a:buNone/>
            </a:pPr>
            <a:endParaRPr lang="en-US" sz="4100" dirty="0">
              <a:solidFill>
                <a:schemeClr val="bg2"/>
              </a:solidFill>
            </a:endParaRPr>
          </a:p>
          <a:p>
            <a:pPr marL="1828800" lvl="4" indent="0">
              <a:buNone/>
            </a:pPr>
            <a:r>
              <a:rPr lang="en-US" sz="4100" dirty="0">
                <a:solidFill>
                  <a:schemeClr val="bg2"/>
                </a:solidFill>
              </a:rPr>
              <a:t>Jamie </a:t>
            </a:r>
            <a:r>
              <a:rPr lang="en-US" sz="4100" dirty="0" err="1">
                <a:solidFill>
                  <a:schemeClr val="bg2"/>
                </a:solidFill>
              </a:rPr>
              <a:t>Whartenby</a:t>
            </a:r>
            <a:endParaRPr lang="en-US" sz="4100" dirty="0">
              <a:solidFill>
                <a:schemeClr val="bg2"/>
              </a:solidFill>
            </a:endParaRPr>
          </a:p>
          <a:p>
            <a:pPr marL="1371600" lvl="3" indent="0">
              <a:buNone/>
            </a:pPr>
            <a:r>
              <a:rPr lang="en-US" sz="4100" dirty="0">
                <a:solidFill>
                  <a:schemeClr val="bg2"/>
                </a:solidFill>
              </a:rPr>
              <a:t>	Administrative Specialist III</a:t>
            </a:r>
          </a:p>
          <a:p>
            <a:pPr marL="1828800" lvl="4" indent="0">
              <a:buNone/>
            </a:pPr>
            <a:r>
              <a:rPr lang="en-US" sz="4100" u="sng" dirty="0">
                <a:solidFill>
                  <a:schemeClr val="bg2"/>
                </a:solidFill>
                <a:hlinkClick r:id="rId3">
                  <a:extLst>
                    <a:ext uri="{A12FA001-AC4F-418D-AE19-62706E023703}">
                      <ahyp:hlinkClr xmlns:ahyp="http://schemas.microsoft.com/office/drawing/2018/hyperlinkcolor" val="tx"/>
                    </a:ext>
                  </a:extLst>
                </a:hlinkClick>
              </a:rPr>
              <a:t>jwharten@uthsc.edu</a:t>
            </a:r>
            <a:r>
              <a:rPr lang="en-US" sz="4100" dirty="0">
                <a:solidFill>
                  <a:schemeClr val="bg2"/>
                </a:solidFill>
              </a:rPr>
              <a:t> | 448-5296 </a:t>
            </a:r>
          </a:p>
          <a:p>
            <a:pPr marL="457200" lvl="1" indent="0">
              <a:buNone/>
            </a:pPr>
            <a:endParaRPr lang="en-US" sz="4100" dirty="0">
              <a:solidFill>
                <a:schemeClr val="bg2"/>
              </a:solidFill>
            </a:endParaRPr>
          </a:p>
          <a:p>
            <a:pPr marL="0" indent="0" algn="ctr">
              <a:buNone/>
            </a:pPr>
            <a:r>
              <a:rPr lang="en-US" sz="4100" dirty="0">
                <a:solidFill>
                  <a:schemeClr val="bg2"/>
                </a:solidFill>
              </a:rPr>
              <a:t> http://</a:t>
            </a:r>
            <a:r>
              <a:rPr lang="en-US" sz="4100" dirty="0" err="1">
                <a:solidFill>
                  <a:schemeClr val="bg2"/>
                </a:solidFill>
              </a:rPr>
              <a:t>www.uthsc.edu</a:t>
            </a:r>
            <a:r>
              <a:rPr lang="en-US" sz="4100" dirty="0">
                <a:solidFill>
                  <a:schemeClr val="bg2"/>
                </a:solidFill>
              </a:rPr>
              <a:t>/research/development/</a:t>
            </a:r>
          </a:p>
          <a:p>
            <a:pPr marL="0" indent="0" algn="ctr">
              <a:buNone/>
            </a:pPr>
            <a:r>
              <a:rPr lang="en-US" sz="4100" dirty="0">
                <a:solidFill>
                  <a:schemeClr val="bg2"/>
                </a:solidFill>
              </a:rPr>
              <a:t>910 Madison Ave, Suite 608</a:t>
            </a:r>
          </a:p>
          <a:p>
            <a:endParaRPr lang="en-US" dirty="0"/>
          </a:p>
        </p:txBody>
      </p:sp>
    </p:spTree>
    <p:extLst>
      <p:ext uri="{BB962C8B-B14F-4D97-AF65-F5344CB8AC3E}">
        <p14:creationId xmlns:p14="http://schemas.microsoft.com/office/powerpoint/2010/main" val="697332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1B2E-3725-0440-9D0A-C5FA2760CBBC}"/>
              </a:ext>
            </a:extLst>
          </p:cNvPr>
          <p:cNvSpPr>
            <a:spLocks noGrp="1"/>
          </p:cNvSpPr>
          <p:nvPr>
            <p:ph type="title"/>
          </p:nvPr>
        </p:nvSpPr>
        <p:spPr>
          <a:xfrm>
            <a:off x="4612823" y="604451"/>
            <a:ext cx="2737101" cy="715063"/>
          </a:xfrm>
        </p:spPr>
        <p:txBody>
          <a:bodyPr/>
          <a:lstStyle/>
          <a:p>
            <a:r>
              <a:rPr lang="en-US" b="1" dirty="0">
                <a:solidFill>
                  <a:schemeClr val="bg2"/>
                </a:solidFill>
              </a:rPr>
              <a:t>Questions?</a:t>
            </a:r>
          </a:p>
        </p:txBody>
      </p:sp>
      <p:pic>
        <p:nvPicPr>
          <p:cNvPr id="5" name="Content Placeholder 4">
            <a:extLst>
              <a:ext uri="{FF2B5EF4-FFF2-40B4-BE49-F238E27FC236}">
                <a16:creationId xmlns:a16="http://schemas.microsoft.com/office/drawing/2014/main" id="{BE2AAF3B-D230-C449-9196-864B10317B2C}"/>
              </a:ext>
            </a:extLst>
          </p:cNvPr>
          <p:cNvPicPr>
            <a:picLocks noGrp="1" noChangeAspect="1"/>
          </p:cNvPicPr>
          <p:nvPr>
            <p:ph idx="1"/>
          </p:nvPr>
        </p:nvPicPr>
        <p:blipFill>
          <a:blip r:embed="rId2"/>
          <a:stretch>
            <a:fillRect/>
          </a:stretch>
        </p:blipFill>
        <p:spPr>
          <a:xfrm>
            <a:off x="1600898" y="2164990"/>
            <a:ext cx="8990202" cy="2478238"/>
          </a:xfrm>
        </p:spPr>
      </p:pic>
    </p:spTree>
    <p:extLst>
      <p:ext uri="{BB962C8B-B14F-4D97-AF65-F5344CB8AC3E}">
        <p14:creationId xmlns:p14="http://schemas.microsoft.com/office/powerpoint/2010/main" val="652395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A440-9C46-104E-9687-65D91BB9C34A}"/>
              </a:ext>
            </a:extLst>
          </p:cNvPr>
          <p:cNvSpPr>
            <a:spLocks noGrp="1"/>
          </p:cNvSpPr>
          <p:nvPr>
            <p:ph type="title"/>
          </p:nvPr>
        </p:nvSpPr>
        <p:spPr>
          <a:xfrm>
            <a:off x="2176272" y="135352"/>
            <a:ext cx="7827264" cy="545467"/>
          </a:xfrm>
        </p:spPr>
        <p:txBody>
          <a:bodyPr>
            <a:normAutofit fontScale="90000"/>
          </a:bodyPr>
          <a:lstStyle/>
          <a:p>
            <a:pPr algn="ctr"/>
            <a:r>
              <a:rPr lang="en-US" sz="4000" b="1" dirty="0">
                <a:solidFill>
                  <a:schemeClr val="bg2"/>
                </a:solidFill>
              </a:rPr>
              <a:t>Where to find us on the web</a:t>
            </a:r>
          </a:p>
        </p:txBody>
      </p:sp>
      <p:sp>
        <p:nvSpPr>
          <p:cNvPr id="11" name="Rectangle 10">
            <a:extLst>
              <a:ext uri="{FF2B5EF4-FFF2-40B4-BE49-F238E27FC236}">
                <a16:creationId xmlns:a16="http://schemas.microsoft.com/office/drawing/2014/main" id="{96BB40F9-4B1C-CB46-A305-1EFC72C05E91}"/>
              </a:ext>
            </a:extLst>
          </p:cNvPr>
          <p:cNvSpPr/>
          <p:nvPr/>
        </p:nvSpPr>
        <p:spPr>
          <a:xfrm>
            <a:off x="3924311" y="5768403"/>
            <a:ext cx="4331186" cy="646331"/>
          </a:xfrm>
          <a:prstGeom prst="rect">
            <a:avLst/>
          </a:prstGeom>
        </p:spPr>
        <p:txBody>
          <a:bodyPr wrap="none">
            <a:spAutoFit/>
          </a:bodyPr>
          <a:lstStyle/>
          <a:p>
            <a:pPr algn="ctr"/>
            <a:r>
              <a:rPr lang="en-US" sz="3600" dirty="0">
                <a:solidFill>
                  <a:schemeClr val="bg2"/>
                </a:solidFill>
                <a:hlinkClick r:id="rId3">
                  <a:extLst>
                    <a:ext uri="{A12FA001-AC4F-418D-AE19-62706E023703}">
                      <ahyp:hlinkClr xmlns:ahyp="http://schemas.microsoft.com/office/drawing/2018/hyperlinkcolor" val="tx"/>
                    </a:ext>
                  </a:extLst>
                </a:hlinkClick>
              </a:rPr>
              <a:t>http://</a:t>
            </a:r>
            <a:r>
              <a:rPr lang="en-US" sz="3600" dirty="0" err="1">
                <a:solidFill>
                  <a:schemeClr val="bg2"/>
                </a:solidFill>
                <a:hlinkClick r:id="rId3">
                  <a:extLst>
                    <a:ext uri="{A12FA001-AC4F-418D-AE19-62706E023703}">
                      <ahyp:hlinkClr xmlns:ahyp="http://schemas.microsoft.com/office/drawing/2018/hyperlinkcolor" val="tx"/>
                    </a:ext>
                  </a:extLst>
                </a:hlinkClick>
              </a:rPr>
              <a:t>www.uthsc.edu</a:t>
            </a:r>
            <a:r>
              <a:rPr lang="en-US" sz="3600" dirty="0">
                <a:solidFill>
                  <a:schemeClr val="bg2"/>
                </a:solidFill>
                <a:hlinkClick r:id="rId3">
                  <a:extLst>
                    <a:ext uri="{A12FA001-AC4F-418D-AE19-62706E023703}">
                      <ahyp:hlinkClr xmlns:ahyp="http://schemas.microsoft.com/office/drawing/2018/hyperlinkcolor" val="tx"/>
                    </a:ext>
                  </a:extLst>
                </a:hlinkClick>
              </a:rPr>
              <a:t>/</a:t>
            </a:r>
            <a:endParaRPr lang="en-US" sz="3600" dirty="0">
              <a:solidFill>
                <a:schemeClr val="bg2"/>
              </a:solidFill>
            </a:endParaRPr>
          </a:p>
        </p:txBody>
      </p:sp>
      <p:pic>
        <p:nvPicPr>
          <p:cNvPr id="8" name="Content Placeholder 7">
            <a:extLst>
              <a:ext uri="{FF2B5EF4-FFF2-40B4-BE49-F238E27FC236}">
                <a16:creationId xmlns:a16="http://schemas.microsoft.com/office/drawing/2014/main" id="{E366F4EA-AF8D-FD44-BBE0-68D2BA2A858E}"/>
              </a:ext>
            </a:extLst>
          </p:cNvPr>
          <p:cNvPicPr>
            <a:picLocks noGrp="1" noChangeAspect="1"/>
          </p:cNvPicPr>
          <p:nvPr>
            <p:ph idx="1"/>
          </p:nvPr>
        </p:nvPicPr>
        <p:blipFill>
          <a:blip r:embed="rId4"/>
          <a:stretch>
            <a:fillRect/>
          </a:stretch>
        </p:blipFill>
        <p:spPr>
          <a:xfrm>
            <a:off x="854148" y="1327136"/>
            <a:ext cx="4852565" cy="3777836"/>
          </a:xfrm>
          <a:ln>
            <a:solidFill>
              <a:schemeClr val="bg1"/>
            </a:solidFill>
          </a:ln>
        </p:spPr>
      </p:pic>
      <p:pic>
        <p:nvPicPr>
          <p:cNvPr id="14" name="Picture 13">
            <a:extLst>
              <a:ext uri="{FF2B5EF4-FFF2-40B4-BE49-F238E27FC236}">
                <a16:creationId xmlns:a16="http://schemas.microsoft.com/office/drawing/2014/main" id="{9DFCB587-46EA-DE4E-A1AC-4574401611AB}"/>
              </a:ext>
            </a:extLst>
          </p:cNvPr>
          <p:cNvPicPr>
            <a:picLocks noChangeAspect="1"/>
          </p:cNvPicPr>
          <p:nvPr/>
        </p:nvPicPr>
        <p:blipFill>
          <a:blip r:embed="rId5"/>
          <a:stretch>
            <a:fillRect/>
          </a:stretch>
        </p:blipFill>
        <p:spPr>
          <a:xfrm>
            <a:off x="5921949" y="1667416"/>
            <a:ext cx="5989434" cy="3097276"/>
          </a:xfrm>
          <a:prstGeom prst="rect">
            <a:avLst/>
          </a:prstGeom>
          <a:ln>
            <a:solidFill>
              <a:schemeClr val="bg1"/>
            </a:solidFill>
          </a:ln>
        </p:spPr>
      </p:pic>
    </p:spTree>
    <p:extLst>
      <p:ext uri="{BB962C8B-B14F-4D97-AF65-F5344CB8AC3E}">
        <p14:creationId xmlns:p14="http://schemas.microsoft.com/office/powerpoint/2010/main" val="375360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309" y="259017"/>
            <a:ext cx="9020432" cy="1348883"/>
          </a:xfrm>
        </p:spPr>
        <p:txBody>
          <a:bodyPr>
            <a:normAutofit fontScale="90000"/>
          </a:bodyPr>
          <a:lstStyle/>
          <a:p>
            <a:pPr lvl="0" algn="ctr"/>
            <a:br>
              <a:rPr lang="en-US" b="1" dirty="0">
                <a:solidFill>
                  <a:schemeClr val="bg2"/>
                </a:solidFill>
              </a:rPr>
            </a:br>
            <a:r>
              <a:rPr lang="en-US" sz="4000" b="1" dirty="0">
                <a:solidFill>
                  <a:schemeClr val="bg2"/>
                </a:solidFill>
              </a:rPr>
              <a:t>Intramural Funding Opportunities and Resources </a:t>
            </a:r>
            <a:br>
              <a:rPr lang="en-US" dirty="0"/>
            </a:br>
            <a:endParaRPr lang="en-US" dirty="0"/>
          </a:p>
        </p:txBody>
      </p:sp>
      <p:sp>
        <p:nvSpPr>
          <p:cNvPr id="3" name="Content Placeholder 2"/>
          <p:cNvSpPr>
            <a:spLocks noGrp="1"/>
          </p:cNvSpPr>
          <p:nvPr>
            <p:ph idx="1"/>
          </p:nvPr>
        </p:nvSpPr>
        <p:spPr>
          <a:xfrm>
            <a:off x="1319514" y="1607900"/>
            <a:ext cx="7500395" cy="5105416"/>
          </a:xfrm>
        </p:spPr>
        <p:txBody>
          <a:bodyPr>
            <a:noAutofit/>
          </a:bodyPr>
          <a:lstStyle/>
          <a:p>
            <a:pPr marL="0" indent="0">
              <a:buNone/>
            </a:pPr>
            <a:r>
              <a:rPr lang="en-US" sz="2500" dirty="0">
                <a:solidFill>
                  <a:schemeClr val="bg2"/>
                </a:solidFill>
              </a:rPr>
              <a:t>Interim funding mechanisms offered by the Office of Research which offers:</a:t>
            </a:r>
          </a:p>
          <a:p>
            <a:pPr lvl="1">
              <a:buFont typeface="Wingdings" pitchFamily="2" charset="2"/>
              <a:buChar char="ü"/>
            </a:pPr>
            <a:r>
              <a:rPr lang="en-US" sz="2500" dirty="0">
                <a:solidFill>
                  <a:schemeClr val="bg2"/>
                </a:solidFill>
              </a:rPr>
              <a:t> temporary, reduced support to allow research operations to continue, while full-support is being sought from outside agencies </a:t>
            </a:r>
          </a:p>
          <a:p>
            <a:pPr lvl="3"/>
            <a:r>
              <a:rPr lang="en-US" sz="2500" dirty="0">
                <a:solidFill>
                  <a:schemeClr val="bg2"/>
                </a:solidFill>
              </a:rPr>
              <a:t>Bridge Funding</a:t>
            </a:r>
          </a:p>
          <a:p>
            <a:pPr lvl="3"/>
            <a:r>
              <a:rPr lang="en-US" sz="2500" dirty="0">
                <a:solidFill>
                  <a:schemeClr val="bg2"/>
                </a:solidFill>
              </a:rPr>
              <a:t>New Grant Support</a:t>
            </a:r>
          </a:p>
          <a:p>
            <a:pPr lvl="1">
              <a:buFont typeface="Wingdings" pitchFamily="2" charset="2"/>
              <a:buChar char="ü"/>
            </a:pPr>
            <a:r>
              <a:rPr lang="en-US" sz="2500" dirty="0">
                <a:solidFill>
                  <a:schemeClr val="bg2"/>
                </a:solidFill>
              </a:rPr>
              <a:t>seed money to stimulate innovative, inter-disciplinary, team research </a:t>
            </a:r>
          </a:p>
          <a:p>
            <a:pPr lvl="3"/>
            <a:r>
              <a:rPr lang="en-US" sz="2500" dirty="0">
                <a:solidFill>
                  <a:schemeClr val="bg2"/>
                </a:solidFill>
              </a:rPr>
              <a:t>CORNET Awards</a:t>
            </a:r>
          </a:p>
        </p:txBody>
      </p:sp>
      <p:pic>
        <p:nvPicPr>
          <p:cNvPr id="20" name="Picture 19">
            <a:extLst>
              <a:ext uri="{FF2B5EF4-FFF2-40B4-BE49-F238E27FC236}">
                <a16:creationId xmlns:a16="http://schemas.microsoft.com/office/drawing/2014/main" id="{F93228E1-3A84-3244-88A5-33C52FA86FA1}"/>
              </a:ext>
            </a:extLst>
          </p:cNvPr>
          <p:cNvPicPr>
            <a:picLocks noChangeAspect="1"/>
          </p:cNvPicPr>
          <p:nvPr/>
        </p:nvPicPr>
        <p:blipFill>
          <a:blip r:embed="rId2"/>
          <a:stretch>
            <a:fillRect/>
          </a:stretch>
        </p:blipFill>
        <p:spPr>
          <a:xfrm>
            <a:off x="8819909" y="2171911"/>
            <a:ext cx="2490032" cy="2469537"/>
          </a:xfrm>
          <a:prstGeom prst="rect">
            <a:avLst/>
          </a:prstGeom>
        </p:spPr>
      </p:pic>
    </p:spTree>
    <p:extLst>
      <p:ext uri="{BB962C8B-B14F-4D97-AF65-F5344CB8AC3E}">
        <p14:creationId xmlns:p14="http://schemas.microsoft.com/office/powerpoint/2010/main" val="1224115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635" y="404882"/>
            <a:ext cx="4839215" cy="721552"/>
          </a:xfrm>
        </p:spPr>
        <p:txBody>
          <a:bodyPr>
            <a:normAutofit fontScale="90000"/>
          </a:bodyPr>
          <a:lstStyle/>
          <a:p>
            <a:pPr algn="ctr"/>
            <a:r>
              <a:rPr lang="en-US" sz="4000" b="1" dirty="0">
                <a:solidFill>
                  <a:schemeClr val="bg2"/>
                </a:solidFill>
              </a:rPr>
              <a:t> Bridge Funding (BF)</a:t>
            </a:r>
          </a:p>
        </p:txBody>
      </p:sp>
      <p:sp>
        <p:nvSpPr>
          <p:cNvPr id="3" name="Content Placeholder 2"/>
          <p:cNvSpPr>
            <a:spLocks noGrp="1"/>
          </p:cNvSpPr>
          <p:nvPr>
            <p:ph idx="1"/>
          </p:nvPr>
        </p:nvSpPr>
        <p:spPr>
          <a:xfrm>
            <a:off x="1272746" y="1126435"/>
            <a:ext cx="9934832" cy="5602978"/>
          </a:xfrm>
        </p:spPr>
        <p:txBody>
          <a:bodyPr numCol="1">
            <a:normAutofit/>
          </a:bodyPr>
          <a:lstStyle/>
          <a:p>
            <a:pPr>
              <a:buFont typeface="Wingdings" pitchFamily="2" charset="2"/>
              <a:buChar char="ü"/>
            </a:pPr>
            <a:r>
              <a:rPr lang="en-US" sz="2600" dirty="0">
                <a:solidFill>
                  <a:schemeClr val="bg2"/>
                </a:solidFill>
              </a:rPr>
              <a:t>Intramural, competition-based program </a:t>
            </a:r>
          </a:p>
          <a:p>
            <a:pPr>
              <a:buFont typeface="Wingdings" pitchFamily="2" charset="2"/>
              <a:buChar char="ü"/>
            </a:pPr>
            <a:r>
              <a:rPr lang="en-US" sz="2600" dirty="0">
                <a:solidFill>
                  <a:schemeClr val="bg2"/>
                </a:solidFill>
              </a:rPr>
              <a:t>Interim funding to UTHSC faculty whose renewal application for an expiring grant was not funded</a:t>
            </a:r>
          </a:p>
          <a:p>
            <a:pPr>
              <a:buFont typeface="Wingdings" pitchFamily="2" charset="2"/>
              <a:buChar char="ü"/>
            </a:pPr>
            <a:r>
              <a:rPr lang="en-US" sz="2600" dirty="0">
                <a:solidFill>
                  <a:schemeClr val="bg2"/>
                </a:solidFill>
              </a:rPr>
              <a:t>Provides temporary, reduced support</a:t>
            </a:r>
          </a:p>
          <a:p>
            <a:pPr>
              <a:buFont typeface="Wingdings" pitchFamily="2" charset="2"/>
              <a:buChar char="ü"/>
            </a:pPr>
            <a:r>
              <a:rPr lang="en-US" sz="2600" dirty="0">
                <a:solidFill>
                  <a:schemeClr val="bg2"/>
                </a:solidFill>
              </a:rPr>
              <a:t>Allows retention of key personnel and continued laboratory or research operations, while full-support is being sought from outside agencies</a:t>
            </a:r>
          </a:p>
          <a:p>
            <a:pPr>
              <a:buFont typeface="Wingdings" pitchFamily="2" charset="2"/>
              <a:buChar char="ü"/>
            </a:pPr>
            <a:r>
              <a:rPr lang="en-US" sz="2600" dirty="0">
                <a:solidFill>
                  <a:schemeClr val="bg2"/>
                </a:solidFill>
              </a:rPr>
              <a:t>Funding information:</a:t>
            </a:r>
          </a:p>
          <a:p>
            <a:pPr lvl="1"/>
            <a:r>
              <a:rPr lang="en-US" sz="2600" dirty="0">
                <a:solidFill>
                  <a:schemeClr val="bg2"/>
                </a:solidFill>
              </a:rPr>
              <a:t>Up to </a:t>
            </a:r>
            <a:r>
              <a:rPr lang="en-US" sz="2600" b="1" u="sng" dirty="0">
                <a:solidFill>
                  <a:schemeClr val="bg2"/>
                </a:solidFill>
              </a:rPr>
              <a:t>$75,000 total</a:t>
            </a:r>
            <a:r>
              <a:rPr lang="en-US" sz="2600" b="1" dirty="0">
                <a:solidFill>
                  <a:schemeClr val="bg2"/>
                </a:solidFill>
              </a:rPr>
              <a:t> </a:t>
            </a:r>
            <a:r>
              <a:rPr lang="en-US" sz="2600" dirty="0">
                <a:solidFill>
                  <a:schemeClr val="bg2"/>
                </a:solidFill>
              </a:rPr>
              <a:t>for R01s (or equivalent)</a:t>
            </a:r>
          </a:p>
          <a:p>
            <a:pPr lvl="1"/>
            <a:r>
              <a:rPr lang="en-US" sz="2600" dirty="0">
                <a:solidFill>
                  <a:schemeClr val="bg2"/>
                </a:solidFill>
              </a:rPr>
              <a:t>Award money can be used for </a:t>
            </a:r>
            <a:r>
              <a:rPr lang="en-US" sz="2600" b="1" u="sng" dirty="0">
                <a:solidFill>
                  <a:schemeClr val="bg2"/>
                </a:solidFill>
              </a:rPr>
              <a:t>up to two years</a:t>
            </a:r>
          </a:p>
        </p:txBody>
      </p:sp>
      <p:pic>
        <p:nvPicPr>
          <p:cNvPr id="9" name="Picture 8">
            <a:extLst>
              <a:ext uri="{FF2B5EF4-FFF2-40B4-BE49-F238E27FC236}">
                <a16:creationId xmlns:a16="http://schemas.microsoft.com/office/drawing/2014/main" id="{780496A9-8DEF-7740-81C8-07927F34AA2D}"/>
              </a:ext>
            </a:extLst>
          </p:cNvPr>
          <p:cNvPicPr>
            <a:picLocks noChangeAspect="1"/>
          </p:cNvPicPr>
          <p:nvPr/>
        </p:nvPicPr>
        <p:blipFill>
          <a:blip r:embed="rId3"/>
          <a:stretch>
            <a:fillRect/>
          </a:stretch>
        </p:blipFill>
        <p:spPr>
          <a:xfrm>
            <a:off x="8106808" y="4432554"/>
            <a:ext cx="1250147" cy="1328896"/>
          </a:xfrm>
          <a:prstGeom prst="rect">
            <a:avLst/>
          </a:prstGeom>
        </p:spPr>
      </p:pic>
      <p:pic>
        <p:nvPicPr>
          <p:cNvPr id="11" name="Picture 10">
            <a:extLst>
              <a:ext uri="{FF2B5EF4-FFF2-40B4-BE49-F238E27FC236}">
                <a16:creationId xmlns:a16="http://schemas.microsoft.com/office/drawing/2014/main" id="{6BB6A5AC-0DD0-B340-B191-C7873D2F2856}"/>
              </a:ext>
            </a:extLst>
          </p:cNvPr>
          <p:cNvPicPr>
            <a:picLocks noChangeAspect="1"/>
          </p:cNvPicPr>
          <p:nvPr/>
        </p:nvPicPr>
        <p:blipFill>
          <a:blip r:embed="rId4"/>
          <a:stretch>
            <a:fillRect/>
          </a:stretch>
        </p:blipFill>
        <p:spPr>
          <a:xfrm>
            <a:off x="9599654" y="4955267"/>
            <a:ext cx="1346748" cy="1339770"/>
          </a:xfrm>
          <a:prstGeom prst="rect">
            <a:avLst/>
          </a:prstGeom>
        </p:spPr>
      </p:pic>
    </p:spTree>
    <p:extLst>
      <p:ext uri="{BB962C8B-B14F-4D97-AF65-F5344CB8AC3E}">
        <p14:creationId xmlns:p14="http://schemas.microsoft.com/office/powerpoint/2010/main" val="6866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B82F-3CE1-624F-BD4D-76597EF33125}"/>
              </a:ext>
            </a:extLst>
          </p:cNvPr>
          <p:cNvSpPr>
            <a:spLocks noGrp="1"/>
          </p:cNvSpPr>
          <p:nvPr>
            <p:ph type="title"/>
          </p:nvPr>
        </p:nvSpPr>
        <p:spPr>
          <a:xfrm>
            <a:off x="3031348" y="252758"/>
            <a:ext cx="7155068" cy="539721"/>
          </a:xfrm>
        </p:spPr>
        <p:txBody>
          <a:bodyPr>
            <a:noAutofit/>
          </a:bodyPr>
          <a:lstStyle/>
          <a:p>
            <a:pPr algn="ctr"/>
            <a:r>
              <a:rPr lang="en-US" b="1" dirty="0">
                <a:solidFill>
                  <a:schemeClr val="bg2"/>
                </a:solidFill>
              </a:rPr>
              <a:t>Bridge Funding (BF) - eligibility</a:t>
            </a:r>
          </a:p>
        </p:txBody>
      </p:sp>
      <p:sp>
        <p:nvSpPr>
          <p:cNvPr id="3" name="Content Placeholder 2">
            <a:extLst>
              <a:ext uri="{FF2B5EF4-FFF2-40B4-BE49-F238E27FC236}">
                <a16:creationId xmlns:a16="http://schemas.microsoft.com/office/drawing/2014/main" id="{19A81F38-120A-4143-BB24-774E8B4B7275}"/>
              </a:ext>
            </a:extLst>
          </p:cNvPr>
          <p:cNvSpPr>
            <a:spLocks noGrp="1"/>
          </p:cNvSpPr>
          <p:nvPr>
            <p:ph idx="1"/>
          </p:nvPr>
        </p:nvSpPr>
        <p:spPr>
          <a:xfrm>
            <a:off x="1358537" y="792479"/>
            <a:ext cx="8827879" cy="5846065"/>
          </a:xfrm>
        </p:spPr>
        <p:txBody>
          <a:bodyPr>
            <a:noAutofit/>
          </a:bodyPr>
          <a:lstStyle/>
          <a:p>
            <a:pPr marL="0" indent="0">
              <a:buNone/>
            </a:pPr>
            <a:r>
              <a:rPr lang="en-US" sz="1950" dirty="0">
                <a:solidFill>
                  <a:schemeClr val="bg2"/>
                </a:solidFill>
              </a:rPr>
              <a:t> </a:t>
            </a:r>
            <a:r>
              <a:rPr lang="en-US" sz="2200" b="1" u="sng" dirty="0">
                <a:solidFill>
                  <a:schemeClr val="bg2"/>
                </a:solidFill>
              </a:rPr>
              <a:t>Eligible:</a:t>
            </a:r>
            <a:endParaRPr lang="en-US" sz="2200" b="1" dirty="0">
              <a:solidFill>
                <a:schemeClr val="bg2"/>
              </a:solidFill>
            </a:endParaRPr>
          </a:p>
          <a:p>
            <a:pPr lvl="1">
              <a:buFont typeface="Wingdings" pitchFamily="2" charset="2"/>
              <a:buChar char="ü"/>
            </a:pPr>
            <a:r>
              <a:rPr lang="en-US" sz="2200" dirty="0">
                <a:solidFill>
                  <a:schemeClr val="bg2"/>
                </a:solidFill>
              </a:rPr>
              <a:t>Lapsed grant was funded by a national funding  </a:t>
            </a:r>
            <a:r>
              <a:rPr lang="en-US" sz="2200" b="1" u="sng" dirty="0">
                <a:solidFill>
                  <a:schemeClr val="bg2"/>
                </a:solidFill>
              </a:rPr>
              <a:t>for at least three consecutive years</a:t>
            </a:r>
            <a:endParaRPr lang="en-US" sz="2200" u="sng" dirty="0">
              <a:solidFill>
                <a:schemeClr val="bg2"/>
              </a:solidFill>
            </a:endParaRPr>
          </a:p>
          <a:p>
            <a:pPr lvl="1">
              <a:buFont typeface="Wingdings" pitchFamily="2" charset="2"/>
              <a:buChar char="ü"/>
            </a:pPr>
            <a:r>
              <a:rPr lang="en-US" sz="2200" dirty="0">
                <a:solidFill>
                  <a:schemeClr val="bg2"/>
                </a:solidFill>
              </a:rPr>
              <a:t>Competitive renewal application was submitted during the </a:t>
            </a:r>
            <a:r>
              <a:rPr lang="en-US" sz="2200" u="sng" dirty="0">
                <a:solidFill>
                  <a:schemeClr val="bg2"/>
                </a:solidFill>
              </a:rPr>
              <a:t>final year of the extramural funding cycle (or no-cost extension)</a:t>
            </a:r>
            <a:endParaRPr lang="en-US" sz="2200" dirty="0">
              <a:solidFill>
                <a:schemeClr val="bg2"/>
              </a:solidFill>
            </a:endParaRPr>
          </a:p>
          <a:p>
            <a:pPr lvl="1">
              <a:buFont typeface="Wingdings" pitchFamily="2" charset="2"/>
              <a:buChar char="ü"/>
            </a:pPr>
            <a:r>
              <a:rPr lang="en-US" sz="2200" dirty="0">
                <a:solidFill>
                  <a:schemeClr val="bg2"/>
                </a:solidFill>
              </a:rPr>
              <a:t>Competitive renewal application was </a:t>
            </a:r>
            <a:r>
              <a:rPr lang="en-US" sz="2200" u="sng" dirty="0">
                <a:solidFill>
                  <a:schemeClr val="bg2"/>
                </a:solidFill>
              </a:rPr>
              <a:t>not funded</a:t>
            </a:r>
            <a:endParaRPr lang="en-US" sz="2200" dirty="0">
              <a:solidFill>
                <a:schemeClr val="bg2"/>
              </a:solidFill>
            </a:endParaRPr>
          </a:p>
          <a:p>
            <a:pPr lvl="1">
              <a:buFont typeface="Wingdings" pitchFamily="2" charset="2"/>
              <a:buChar char="ü"/>
            </a:pPr>
            <a:r>
              <a:rPr lang="en-US" sz="2200" dirty="0">
                <a:solidFill>
                  <a:schemeClr val="bg2"/>
                </a:solidFill>
              </a:rPr>
              <a:t>Funding application was a </a:t>
            </a:r>
            <a:r>
              <a:rPr lang="en-US" sz="2200" u="sng" dirty="0">
                <a:solidFill>
                  <a:schemeClr val="bg2"/>
                </a:solidFill>
              </a:rPr>
              <a:t>direct continuation</a:t>
            </a:r>
            <a:r>
              <a:rPr lang="en-US" sz="2200" dirty="0">
                <a:solidFill>
                  <a:schemeClr val="bg2"/>
                </a:solidFill>
              </a:rPr>
              <a:t> of the previously funded grant</a:t>
            </a:r>
          </a:p>
          <a:p>
            <a:pPr marL="2286000" lvl="5" indent="0">
              <a:buNone/>
            </a:pPr>
            <a:r>
              <a:rPr lang="en-US" sz="2200" b="1" u="sng" dirty="0">
                <a:solidFill>
                  <a:schemeClr val="bg2"/>
                </a:solidFill>
              </a:rPr>
              <a:t>Not eligible:</a:t>
            </a:r>
          </a:p>
          <a:p>
            <a:pPr lvl="6">
              <a:buFont typeface="Wingdings" pitchFamily="2" charset="2"/>
              <a:buChar char="ü"/>
            </a:pPr>
            <a:r>
              <a:rPr lang="en-US" sz="2200" dirty="0">
                <a:solidFill>
                  <a:schemeClr val="bg2"/>
                </a:solidFill>
              </a:rPr>
              <a:t>Adjunct faculty</a:t>
            </a:r>
          </a:p>
          <a:p>
            <a:pPr lvl="6">
              <a:buFont typeface="Wingdings" pitchFamily="2" charset="2"/>
              <a:buChar char="ü"/>
            </a:pPr>
            <a:r>
              <a:rPr lang="en-US" sz="2200" dirty="0">
                <a:solidFill>
                  <a:schemeClr val="bg2"/>
                </a:solidFill>
              </a:rPr>
              <a:t>Non-renewable grants such as R21s or R03s</a:t>
            </a:r>
          </a:p>
          <a:p>
            <a:pPr lvl="6">
              <a:buFont typeface="Wingdings" pitchFamily="2" charset="2"/>
              <a:buChar char="ü"/>
            </a:pPr>
            <a:r>
              <a:rPr lang="en-US" sz="2200" dirty="0">
                <a:solidFill>
                  <a:schemeClr val="bg2"/>
                </a:solidFill>
              </a:rPr>
              <a:t>Previously funded grants that ran out without a notice of non-continuation of funding</a:t>
            </a:r>
          </a:p>
        </p:txBody>
      </p:sp>
      <p:pic>
        <p:nvPicPr>
          <p:cNvPr id="9" name="Picture 8">
            <a:extLst>
              <a:ext uri="{FF2B5EF4-FFF2-40B4-BE49-F238E27FC236}">
                <a16:creationId xmlns:a16="http://schemas.microsoft.com/office/drawing/2014/main" id="{9C869356-337D-4343-95D9-E2DB095D4C1B}"/>
              </a:ext>
            </a:extLst>
          </p:cNvPr>
          <p:cNvPicPr>
            <a:picLocks noChangeAspect="1"/>
          </p:cNvPicPr>
          <p:nvPr/>
        </p:nvPicPr>
        <p:blipFill>
          <a:blip r:embed="rId2"/>
          <a:stretch>
            <a:fillRect/>
          </a:stretch>
        </p:blipFill>
        <p:spPr>
          <a:xfrm rot="908966">
            <a:off x="9765479" y="2517234"/>
            <a:ext cx="1866547" cy="1071804"/>
          </a:xfrm>
          <a:prstGeom prst="rect">
            <a:avLst/>
          </a:prstGeom>
        </p:spPr>
      </p:pic>
      <p:pic>
        <p:nvPicPr>
          <p:cNvPr id="11" name="Picture 10">
            <a:extLst>
              <a:ext uri="{FF2B5EF4-FFF2-40B4-BE49-F238E27FC236}">
                <a16:creationId xmlns:a16="http://schemas.microsoft.com/office/drawing/2014/main" id="{69E575AA-D285-5640-8221-B6A007A88FAB}"/>
              </a:ext>
            </a:extLst>
          </p:cNvPr>
          <p:cNvPicPr>
            <a:picLocks noChangeAspect="1"/>
          </p:cNvPicPr>
          <p:nvPr/>
        </p:nvPicPr>
        <p:blipFill>
          <a:blip r:embed="rId3"/>
          <a:stretch>
            <a:fillRect/>
          </a:stretch>
        </p:blipFill>
        <p:spPr>
          <a:xfrm rot="751119">
            <a:off x="2208428" y="4708901"/>
            <a:ext cx="1331514" cy="1581731"/>
          </a:xfrm>
          <a:prstGeom prst="rect">
            <a:avLst/>
          </a:prstGeom>
        </p:spPr>
      </p:pic>
    </p:spTree>
    <p:extLst>
      <p:ext uri="{BB962C8B-B14F-4D97-AF65-F5344CB8AC3E}">
        <p14:creationId xmlns:p14="http://schemas.microsoft.com/office/powerpoint/2010/main" val="85170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B982-C7F5-C345-A3C1-2E3A52084F0C}"/>
              </a:ext>
            </a:extLst>
          </p:cNvPr>
          <p:cNvSpPr>
            <a:spLocks noGrp="1"/>
          </p:cNvSpPr>
          <p:nvPr>
            <p:ph type="title"/>
          </p:nvPr>
        </p:nvSpPr>
        <p:spPr>
          <a:xfrm>
            <a:off x="2132805" y="286008"/>
            <a:ext cx="7086251" cy="977527"/>
          </a:xfrm>
        </p:spPr>
        <p:txBody>
          <a:bodyPr>
            <a:normAutofit/>
          </a:bodyPr>
          <a:lstStyle/>
          <a:p>
            <a:r>
              <a:rPr lang="en-US" b="1" dirty="0">
                <a:solidFill>
                  <a:schemeClr val="bg2"/>
                </a:solidFill>
              </a:rPr>
              <a:t>Bridge Funding (BF) - eligibility</a:t>
            </a:r>
          </a:p>
        </p:txBody>
      </p:sp>
      <p:sp>
        <p:nvSpPr>
          <p:cNvPr id="3" name="Content Placeholder 2">
            <a:extLst>
              <a:ext uri="{FF2B5EF4-FFF2-40B4-BE49-F238E27FC236}">
                <a16:creationId xmlns:a16="http://schemas.microsoft.com/office/drawing/2014/main" id="{0547F8DA-3406-9B4B-9F46-1B06630D33C6}"/>
              </a:ext>
            </a:extLst>
          </p:cNvPr>
          <p:cNvSpPr>
            <a:spLocks noGrp="1"/>
          </p:cNvSpPr>
          <p:nvPr>
            <p:ph idx="1"/>
          </p:nvPr>
        </p:nvSpPr>
        <p:spPr>
          <a:xfrm>
            <a:off x="1330037" y="1263535"/>
            <a:ext cx="8691788" cy="5192129"/>
          </a:xfrm>
        </p:spPr>
        <p:txBody>
          <a:bodyPr>
            <a:normAutofit/>
          </a:bodyPr>
          <a:lstStyle/>
          <a:p>
            <a:pPr marL="0" indent="0">
              <a:buNone/>
            </a:pPr>
            <a:r>
              <a:rPr lang="en-US" sz="2800" b="1" dirty="0">
                <a:solidFill>
                  <a:schemeClr val="bg2"/>
                </a:solidFill>
              </a:rPr>
              <a:t>Budget Limitations:</a:t>
            </a:r>
          </a:p>
          <a:p>
            <a:pPr lvl="1">
              <a:buFont typeface="Wingdings" pitchFamily="2" charset="2"/>
              <a:buChar char="ü"/>
            </a:pPr>
            <a:r>
              <a:rPr lang="en-US" sz="2800" dirty="0">
                <a:solidFill>
                  <a:schemeClr val="bg2"/>
                </a:solidFill>
              </a:rPr>
              <a:t>No faculty salaries </a:t>
            </a:r>
          </a:p>
          <a:p>
            <a:pPr lvl="1">
              <a:buFont typeface="Wingdings" pitchFamily="2" charset="2"/>
              <a:buChar char="ü"/>
            </a:pPr>
            <a:r>
              <a:rPr lang="en-US" sz="2800" dirty="0">
                <a:solidFill>
                  <a:schemeClr val="bg2"/>
                </a:solidFill>
              </a:rPr>
              <a:t>No graduate student stipends (if supported by the graduate college)</a:t>
            </a:r>
          </a:p>
          <a:p>
            <a:pPr lvl="1">
              <a:buFont typeface="Wingdings" pitchFamily="2" charset="2"/>
              <a:buChar char="ü"/>
            </a:pPr>
            <a:r>
              <a:rPr lang="en-US" sz="2800" dirty="0">
                <a:solidFill>
                  <a:schemeClr val="bg2"/>
                </a:solidFill>
              </a:rPr>
              <a:t>No large equipment purchases</a:t>
            </a:r>
          </a:p>
          <a:p>
            <a:pPr lvl="1">
              <a:buFont typeface="Wingdings" pitchFamily="2" charset="2"/>
              <a:buChar char="ü"/>
            </a:pPr>
            <a:r>
              <a:rPr lang="en-US" sz="2800" dirty="0">
                <a:solidFill>
                  <a:schemeClr val="bg2"/>
                </a:solidFill>
              </a:rPr>
              <a:t>Travel with a limitation of $1,500 </a:t>
            </a:r>
            <a:r>
              <a:rPr lang="en-US" sz="2800" u="sng" dirty="0">
                <a:solidFill>
                  <a:schemeClr val="bg2"/>
                </a:solidFill>
              </a:rPr>
              <a:t>is allowed </a:t>
            </a:r>
            <a:r>
              <a:rPr lang="en-US" sz="2800" dirty="0">
                <a:solidFill>
                  <a:schemeClr val="bg2"/>
                </a:solidFill>
              </a:rPr>
              <a:t>for attending a national scientific conference</a:t>
            </a:r>
          </a:p>
          <a:p>
            <a:pPr marL="0" indent="0">
              <a:buNone/>
            </a:pPr>
            <a:r>
              <a:rPr lang="en-US" sz="2800" dirty="0">
                <a:solidFill>
                  <a:schemeClr val="bg2"/>
                </a:solidFill>
              </a:rPr>
              <a:t>If there is a question as to your unfunded grant’s eligibility, contact ORD</a:t>
            </a:r>
          </a:p>
        </p:txBody>
      </p:sp>
      <p:pic>
        <p:nvPicPr>
          <p:cNvPr id="11" name="Picture 10">
            <a:extLst>
              <a:ext uri="{FF2B5EF4-FFF2-40B4-BE49-F238E27FC236}">
                <a16:creationId xmlns:a16="http://schemas.microsoft.com/office/drawing/2014/main" id="{0DE1E515-CA6D-774D-8B6B-AA57D890B47C}"/>
              </a:ext>
            </a:extLst>
          </p:cNvPr>
          <p:cNvPicPr>
            <a:picLocks noChangeAspect="1"/>
          </p:cNvPicPr>
          <p:nvPr/>
        </p:nvPicPr>
        <p:blipFill>
          <a:blip r:embed="rId2"/>
          <a:stretch>
            <a:fillRect/>
          </a:stretch>
        </p:blipFill>
        <p:spPr>
          <a:xfrm rot="20549738">
            <a:off x="9104967" y="3123003"/>
            <a:ext cx="1833714" cy="1765799"/>
          </a:xfrm>
          <a:prstGeom prst="rect">
            <a:avLst/>
          </a:prstGeom>
        </p:spPr>
      </p:pic>
    </p:spTree>
    <p:extLst>
      <p:ext uri="{BB962C8B-B14F-4D97-AF65-F5344CB8AC3E}">
        <p14:creationId xmlns:p14="http://schemas.microsoft.com/office/powerpoint/2010/main" val="4122060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7499</TotalTime>
  <Words>2653</Words>
  <Application>Microsoft Macintosh PowerPoint</Application>
  <PresentationFormat>Widescreen</PresentationFormat>
  <Paragraphs>377</Paragraphs>
  <Slides>44</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Tahoma</vt:lpstr>
      <vt:lpstr>Times New Roman</vt:lpstr>
      <vt:lpstr>Trebuchet MS</vt:lpstr>
      <vt:lpstr>Tw Cen MT</vt:lpstr>
      <vt:lpstr>Wingdings</vt:lpstr>
      <vt:lpstr>Circuit</vt:lpstr>
      <vt:lpstr>The Pursuit of Extramural Funding: How the Office of Research Development Can Help You</vt:lpstr>
      <vt:lpstr>Who we are and what we do Lisa Youngentob - DIRECtor</vt:lpstr>
      <vt:lpstr>Who we are and what we do Jamie Whartenby - Administrative Specialist III</vt:lpstr>
      <vt:lpstr>Office of research development - MISSION</vt:lpstr>
      <vt:lpstr>Where to find us on the web</vt:lpstr>
      <vt:lpstr> Intramural Funding Opportunities and Resources  </vt:lpstr>
      <vt:lpstr> Bridge Funding (BF)</vt:lpstr>
      <vt:lpstr>Bridge Funding (BF) - eligibility</vt:lpstr>
      <vt:lpstr>Bridge Funding (BF) - eligibility</vt:lpstr>
      <vt:lpstr>New Grant Support (NGS)</vt:lpstr>
      <vt:lpstr>New Grant Support (NGS) - eligibility</vt:lpstr>
      <vt:lpstr>New Grant Support (NGS) - eligibility</vt:lpstr>
      <vt:lpstr>BRIdge funding/new grant support - applying</vt:lpstr>
      <vt:lpstr>CORNET Awards</vt:lpstr>
      <vt:lpstr>CORNET AWARDS – eligibility</vt:lpstr>
      <vt:lpstr>CORNET Awards – FOCUS areas</vt:lpstr>
      <vt:lpstr>CORNET Awards –  internal collaboratives</vt:lpstr>
      <vt:lpstr>CORNET Awards –  state-wide collaboratives</vt:lpstr>
      <vt:lpstr>CORNET Awards –  regional collaboratives</vt:lpstr>
      <vt:lpstr>CORNET Awards – global collaboratives</vt:lpstr>
      <vt:lpstr>CORNET Awards –  Industry collaboratives</vt:lpstr>
      <vt:lpstr>CORNET Awards - A Successful Seed Grant Program</vt:lpstr>
      <vt:lpstr>Extramural Funding Opportunities and Resources – Limited submissions</vt:lpstr>
      <vt:lpstr>Limited submissions - announcements</vt:lpstr>
      <vt:lpstr>Limited submissions - Process</vt:lpstr>
      <vt:lpstr>Limited submissions - Process</vt:lpstr>
      <vt:lpstr>Limited submissions - announcements</vt:lpstr>
      <vt:lpstr>Limited submissions - announcements</vt:lpstr>
      <vt:lpstr>Extramural Funding Opportunities - Funding institutional (FI)*</vt:lpstr>
      <vt:lpstr>Funding institutional (FI)* - account set up</vt:lpstr>
      <vt:lpstr>Funding institutional (FI)* –  training and informational resources</vt:lpstr>
      <vt:lpstr>Extramural Funding Opportunities - OTHER sources</vt:lpstr>
      <vt:lpstr>Proposal Development - grant consultant</vt:lpstr>
      <vt:lpstr>Hanover research - grant consultant</vt:lpstr>
      <vt:lpstr>Hanover research –  grantsmanship training and workshops</vt:lpstr>
      <vt:lpstr> Proposal Development - scientific writing </vt:lpstr>
      <vt:lpstr>Toolbox – infoready review (IRR)</vt:lpstr>
      <vt:lpstr>InfoReady Review- getting started</vt:lpstr>
      <vt:lpstr>TOOLBOX – Listservs serving the  Research Community </vt:lpstr>
      <vt:lpstr>Toolbox – Listservs serving the Research Community</vt:lpstr>
      <vt:lpstr>TOOLBOX – Enhance Collaborations with Experts @ uthsc</vt:lpstr>
      <vt:lpstr>What can you do?</vt:lpstr>
      <vt:lpstr>OFFICE OF RESEARCH DEVELOPMENT – contact us</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Pursuit of Extramural Funding: How the Office of Research Development Can Help You</dc:title>
  <dc:creator>Youngentob, Lisa</dc:creator>
  <cp:lastModifiedBy>Microsoft Office User</cp:lastModifiedBy>
  <cp:revision>864</cp:revision>
  <dcterms:created xsi:type="dcterms:W3CDTF">2019-05-02T19:11:39Z</dcterms:created>
  <dcterms:modified xsi:type="dcterms:W3CDTF">2019-05-10T13:10:00Z</dcterms:modified>
</cp:coreProperties>
</file>