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3"/>
  </p:notesMasterIdLst>
  <p:sldIdLst>
    <p:sldId id="256" r:id="rId2"/>
    <p:sldId id="261" r:id="rId3"/>
    <p:sldId id="257" r:id="rId4"/>
    <p:sldId id="258" r:id="rId5"/>
    <p:sldId id="345" r:id="rId6"/>
    <p:sldId id="262" r:id="rId7"/>
    <p:sldId id="263" r:id="rId8"/>
    <p:sldId id="264" r:id="rId9"/>
    <p:sldId id="265" r:id="rId10"/>
    <p:sldId id="266" r:id="rId11"/>
    <p:sldId id="301" r:id="rId12"/>
    <p:sldId id="360" r:id="rId13"/>
    <p:sldId id="302" r:id="rId14"/>
    <p:sldId id="347" r:id="rId15"/>
    <p:sldId id="346" r:id="rId16"/>
    <p:sldId id="332" r:id="rId17"/>
    <p:sldId id="348" r:id="rId18"/>
    <p:sldId id="303" r:id="rId19"/>
    <p:sldId id="316" r:id="rId20"/>
    <p:sldId id="322" r:id="rId21"/>
    <p:sldId id="323" r:id="rId22"/>
    <p:sldId id="324" r:id="rId23"/>
    <p:sldId id="325" r:id="rId24"/>
    <p:sldId id="333" r:id="rId25"/>
    <p:sldId id="349" r:id="rId26"/>
    <p:sldId id="329" r:id="rId27"/>
    <p:sldId id="326" r:id="rId28"/>
    <p:sldId id="328" r:id="rId29"/>
    <p:sldId id="327" r:id="rId30"/>
    <p:sldId id="310" r:id="rId31"/>
    <p:sldId id="350" r:id="rId32"/>
    <p:sldId id="311" r:id="rId33"/>
    <p:sldId id="304" r:id="rId34"/>
    <p:sldId id="330" r:id="rId35"/>
    <p:sldId id="351" r:id="rId36"/>
    <p:sldId id="321" r:id="rId37"/>
    <p:sldId id="312" r:id="rId38"/>
    <p:sldId id="331" r:id="rId39"/>
    <p:sldId id="313" r:id="rId40"/>
    <p:sldId id="334" r:id="rId41"/>
    <p:sldId id="335" r:id="rId42"/>
    <p:sldId id="336" r:id="rId43"/>
    <p:sldId id="337" r:id="rId44"/>
    <p:sldId id="338" r:id="rId45"/>
    <p:sldId id="352" r:id="rId46"/>
    <p:sldId id="315" r:id="rId47"/>
    <p:sldId id="361" r:id="rId48"/>
    <p:sldId id="308" r:id="rId49"/>
    <p:sldId id="339" r:id="rId50"/>
    <p:sldId id="356" r:id="rId51"/>
    <p:sldId id="340" r:id="rId52"/>
    <p:sldId id="357" r:id="rId53"/>
    <p:sldId id="305" r:id="rId54"/>
    <p:sldId id="342" r:id="rId55"/>
    <p:sldId id="343" r:id="rId56"/>
    <p:sldId id="307" r:id="rId57"/>
    <p:sldId id="359" r:id="rId58"/>
    <p:sldId id="353" r:id="rId59"/>
    <p:sldId id="354" r:id="rId60"/>
    <p:sldId id="355" r:id="rId61"/>
    <p:sldId id="344"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snapToGrid="0">
      <p:cViewPr varScale="1">
        <p:scale>
          <a:sx n="121" d="100"/>
          <a:sy n="121" d="100"/>
        </p:scale>
        <p:origin x="4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06C66-6DD0-4977-9B19-C7AFF3E5CA03}" type="datetimeFigureOut">
              <a:rPr lang="en-US" smtClean="0"/>
              <a:t>10/7/20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958A5B-54AD-412A-9C44-1CA2FDF9C163}" type="slidenum">
              <a:rPr lang="en-US" smtClean="0"/>
              <a:t>‹#›</a:t>
            </a:fld>
            <a:endParaRPr lang="en-US"/>
          </a:p>
        </p:txBody>
      </p:sp>
    </p:spTree>
    <p:extLst>
      <p:ext uri="{BB962C8B-B14F-4D97-AF65-F5344CB8AC3E}">
        <p14:creationId xmlns:p14="http://schemas.microsoft.com/office/powerpoint/2010/main" val="1763598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1</a:t>
            </a:fld>
            <a:endParaRPr lang="en-US"/>
          </a:p>
        </p:txBody>
      </p:sp>
    </p:spTree>
    <p:extLst>
      <p:ext uri="{BB962C8B-B14F-4D97-AF65-F5344CB8AC3E}">
        <p14:creationId xmlns:p14="http://schemas.microsoft.com/office/powerpoint/2010/main" val="2335272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10</a:t>
            </a:fld>
            <a:endParaRPr lang="en-US"/>
          </a:p>
        </p:txBody>
      </p:sp>
    </p:spTree>
    <p:extLst>
      <p:ext uri="{BB962C8B-B14F-4D97-AF65-F5344CB8AC3E}">
        <p14:creationId xmlns:p14="http://schemas.microsoft.com/office/powerpoint/2010/main" val="1074836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anose="02020603050405020304" pitchFamily="18" charset="0"/>
                <a:cs typeface="Times New Roman" panose="02020603050405020304" pitchFamily="18" charset="0"/>
              </a:rPr>
              <a:t>It is an ongoing process where affirmation of continued participation is requested by the subject at each encounter.</a:t>
            </a:r>
          </a:p>
          <a:p>
            <a:endParaRPr lang="en-US" dirty="0"/>
          </a:p>
        </p:txBody>
      </p:sp>
      <p:sp>
        <p:nvSpPr>
          <p:cNvPr id="4" name="Slide Number Placeholder 3"/>
          <p:cNvSpPr>
            <a:spLocks noGrp="1"/>
          </p:cNvSpPr>
          <p:nvPr>
            <p:ph type="sldNum" sz="quarter" idx="5"/>
          </p:nvPr>
        </p:nvSpPr>
        <p:spPr/>
        <p:txBody>
          <a:bodyPr/>
          <a:lstStyle/>
          <a:p>
            <a:fld id="{7C958A5B-54AD-412A-9C44-1CA2FDF9C163}" type="slidenum">
              <a:rPr lang="en-US" smtClean="0"/>
              <a:t>11</a:t>
            </a:fld>
            <a:endParaRPr lang="en-US"/>
          </a:p>
        </p:txBody>
      </p:sp>
    </p:spTree>
    <p:extLst>
      <p:ext uri="{BB962C8B-B14F-4D97-AF65-F5344CB8AC3E}">
        <p14:creationId xmlns:p14="http://schemas.microsoft.com/office/powerpoint/2010/main" val="1398402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13</a:t>
            </a:fld>
            <a:endParaRPr lang="en-US"/>
          </a:p>
        </p:txBody>
      </p:sp>
    </p:spTree>
    <p:extLst>
      <p:ext uri="{BB962C8B-B14F-4D97-AF65-F5344CB8AC3E}">
        <p14:creationId xmlns:p14="http://schemas.microsoft.com/office/powerpoint/2010/main" val="212794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14</a:t>
            </a:fld>
            <a:endParaRPr lang="en-US"/>
          </a:p>
        </p:txBody>
      </p:sp>
    </p:spTree>
    <p:extLst>
      <p:ext uri="{BB962C8B-B14F-4D97-AF65-F5344CB8AC3E}">
        <p14:creationId xmlns:p14="http://schemas.microsoft.com/office/powerpoint/2010/main" val="3905591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15</a:t>
            </a:fld>
            <a:endParaRPr lang="en-US"/>
          </a:p>
        </p:txBody>
      </p:sp>
    </p:spTree>
    <p:extLst>
      <p:ext uri="{BB962C8B-B14F-4D97-AF65-F5344CB8AC3E}">
        <p14:creationId xmlns:p14="http://schemas.microsoft.com/office/powerpoint/2010/main" val="1005950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16</a:t>
            </a:fld>
            <a:endParaRPr lang="en-US"/>
          </a:p>
        </p:txBody>
      </p:sp>
    </p:spTree>
    <p:extLst>
      <p:ext uri="{BB962C8B-B14F-4D97-AF65-F5344CB8AC3E}">
        <p14:creationId xmlns:p14="http://schemas.microsoft.com/office/powerpoint/2010/main" val="631356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17</a:t>
            </a:fld>
            <a:endParaRPr lang="en-US"/>
          </a:p>
        </p:txBody>
      </p:sp>
    </p:spTree>
    <p:extLst>
      <p:ext uri="{BB962C8B-B14F-4D97-AF65-F5344CB8AC3E}">
        <p14:creationId xmlns:p14="http://schemas.microsoft.com/office/powerpoint/2010/main" val="856689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18</a:t>
            </a:fld>
            <a:endParaRPr lang="en-US"/>
          </a:p>
        </p:txBody>
      </p:sp>
    </p:spTree>
    <p:extLst>
      <p:ext uri="{BB962C8B-B14F-4D97-AF65-F5344CB8AC3E}">
        <p14:creationId xmlns:p14="http://schemas.microsoft.com/office/powerpoint/2010/main" val="1950568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19</a:t>
            </a:fld>
            <a:endParaRPr lang="en-US"/>
          </a:p>
        </p:txBody>
      </p:sp>
    </p:spTree>
    <p:extLst>
      <p:ext uri="{BB962C8B-B14F-4D97-AF65-F5344CB8AC3E}">
        <p14:creationId xmlns:p14="http://schemas.microsoft.com/office/powerpoint/2010/main" val="3756692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20</a:t>
            </a:fld>
            <a:endParaRPr lang="en-US"/>
          </a:p>
        </p:txBody>
      </p:sp>
    </p:spTree>
    <p:extLst>
      <p:ext uri="{BB962C8B-B14F-4D97-AF65-F5344CB8AC3E}">
        <p14:creationId xmlns:p14="http://schemas.microsoft.com/office/powerpoint/2010/main" val="3099206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2</a:t>
            </a:fld>
            <a:endParaRPr lang="en-US"/>
          </a:p>
        </p:txBody>
      </p:sp>
    </p:spTree>
    <p:extLst>
      <p:ext uri="{BB962C8B-B14F-4D97-AF65-F5344CB8AC3E}">
        <p14:creationId xmlns:p14="http://schemas.microsoft.com/office/powerpoint/2010/main" val="8175110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21</a:t>
            </a:fld>
            <a:endParaRPr lang="en-US"/>
          </a:p>
        </p:txBody>
      </p:sp>
    </p:spTree>
    <p:extLst>
      <p:ext uri="{BB962C8B-B14F-4D97-AF65-F5344CB8AC3E}">
        <p14:creationId xmlns:p14="http://schemas.microsoft.com/office/powerpoint/2010/main" val="29360490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22</a:t>
            </a:fld>
            <a:endParaRPr lang="en-US"/>
          </a:p>
        </p:txBody>
      </p:sp>
    </p:spTree>
    <p:extLst>
      <p:ext uri="{BB962C8B-B14F-4D97-AF65-F5344CB8AC3E}">
        <p14:creationId xmlns:p14="http://schemas.microsoft.com/office/powerpoint/2010/main" val="2075074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23</a:t>
            </a:fld>
            <a:endParaRPr lang="en-US"/>
          </a:p>
        </p:txBody>
      </p:sp>
    </p:spTree>
    <p:extLst>
      <p:ext uri="{BB962C8B-B14F-4D97-AF65-F5344CB8AC3E}">
        <p14:creationId xmlns:p14="http://schemas.microsoft.com/office/powerpoint/2010/main" val="27082107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24</a:t>
            </a:fld>
            <a:endParaRPr lang="en-US"/>
          </a:p>
        </p:txBody>
      </p:sp>
    </p:spTree>
    <p:extLst>
      <p:ext uri="{BB962C8B-B14F-4D97-AF65-F5344CB8AC3E}">
        <p14:creationId xmlns:p14="http://schemas.microsoft.com/office/powerpoint/2010/main" val="1640812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25</a:t>
            </a:fld>
            <a:endParaRPr lang="en-US"/>
          </a:p>
        </p:txBody>
      </p:sp>
    </p:spTree>
    <p:extLst>
      <p:ext uri="{BB962C8B-B14F-4D97-AF65-F5344CB8AC3E}">
        <p14:creationId xmlns:p14="http://schemas.microsoft.com/office/powerpoint/2010/main" val="38221627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26</a:t>
            </a:fld>
            <a:endParaRPr lang="en-US"/>
          </a:p>
        </p:txBody>
      </p:sp>
    </p:spTree>
    <p:extLst>
      <p:ext uri="{BB962C8B-B14F-4D97-AF65-F5344CB8AC3E}">
        <p14:creationId xmlns:p14="http://schemas.microsoft.com/office/powerpoint/2010/main" val="29785620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27</a:t>
            </a:fld>
            <a:endParaRPr lang="en-US"/>
          </a:p>
        </p:txBody>
      </p:sp>
    </p:spTree>
    <p:extLst>
      <p:ext uri="{BB962C8B-B14F-4D97-AF65-F5344CB8AC3E}">
        <p14:creationId xmlns:p14="http://schemas.microsoft.com/office/powerpoint/2010/main" val="7451727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28</a:t>
            </a:fld>
            <a:endParaRPr lang="en-US"/>
          </a:p>
        </p:txBody>
      </p:sp>
    </p:spTree>
    <p:extLst>
      <p:ext uri="{BB962C8B-B14F-4D97-AF65-F5344CB8AC3E}">
        <p14:creationId xmlns:p14="http://schemas.microsoft.com/office/powerpoint/2010/main" val="14921368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29</a:t>
            </a:fld>
            <a:endParaRPr lang="en-US"/>
          </a:p>
        </p:txBody>
      </p:sp>
    </p:spTree>
    <p:extLst>
      <p:ext uri="{BB962C8B-B14F-4D97-AF65-F5344CB8AC3E}">
        <p14:creationId xmlns:p14="http://schemas.microsoft.com/office/powerpoint/2010/main" val="25103510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30</a:t>
            </a:fld>
            <a:endParaRPr lang="en-US"/>
          </a:p>
        </p:txBody>
      </p:sp>
    </p:spTree>
    <p:extLst>
      <p:ext uri="{BB962C8B-B14F-4D97-AF65-F5344CB8AC3E}">
        <p14:creationId xmlns:p14="http://schemas.microsoft.com/office/powerpoint/2010/main" val="1957570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958A5B-54AD-412A-9C44-1CA2FDF9C163}" type="slidenum">
              <a:rPr lang="en-US" smtClean="0"/>
              <a:t>3</a:t>
            </a:fld>
            <a:endParaRPr lang="en-US"/>
          </a:p>
        </p:txBody>
      </p:sp>
    </p:spTree>
    <p:extLst>
      <p:ext uri="{BB962C8B-B14F-4D97-AF65-F5344CB8AC3E}">
        <p14:creationId xmlns:p14="http://schemas.microsoft.com/office/powerpoint/2010/main" val="24113935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31</a:t>
            </a:fld>
            <a:endParaRPr lang="en-US"/>
          </a:p>
        </p:txBody>
      </p:sp>
    </p:spTree>
    <p:extLst>
      <p:ext uri="{BB962C8B-B14F-4D97-AF65-F5344CB8AC3E}">
        <p14:creationId xmlns:p14="http://schemas.microsoft.com/office/powerpoint/2010/main" val="30925418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anose="02020603050405020304" pitchFamily="18" charset="0"/>
                <a:cs typeface="Times New Roman" panose="02020603050405020304" pitchFamily="18" charset="0"/>
              </a:rPr>
              <a:t>Assent by adult subjects who lack the capacity to give informed consent should be obtained if possible and documented on the adult assent discussion page of the consent form. If the adult subject cannot sign the assent line on the assent discussion page, this should be documented on the assent discussion page and in the research record. If the lack of capacity to give informed consent is temporary then informed consent should be obtained when that adult is able if ongoing participation in a study is requested.  For example,  you are obtaining consent for a stroke study, the subject in incapacitated at the time of enrollment.  You have obtained consent from the LAR.  You want to collect follow-up data for two-years after the stroke.  Whenever that subject can consent, obtain consent.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C958A5B-54AD-412A-9C44-1CA2FDF9C163}" type="slidenum">
              <a:rPr lang="en-US" smtClean="0"/>
              <a:t>32</a:t>
            </a:fld>
            <a:endParaRPr lang="en-US"/>
          </a:p>
        </p:txBody>
      </p:sp>
    </p:spTree>
    <p:extLst>
      <p:ext uri="{BB962C8B-B14F-4D97-AF65-F5344CB8AC3E}">
        <p14:creationId xmlns:p14="http://schemas.microsoft.com/office/powerpoint/2010/main" val="22104949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33</a:t>
            </a:fld>
            <a:endParaRPr lang="en-US"/>
          </a:p>
        </p:txBody>
      </p:sp>
    </p:spTree>
    <p:extLst>
      <p:ext uri="{BB962C8B-B14F-4D97-AF65-F5344CB8AC3E}">
        <p14:creationId xmlns:p14="http://schemas.microsoft.com/office/powerpoint/2010/main" val="7020459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34</a:t>
            </a:fld>
            <a:endParaRPr lang="en-US"/>
          </a:p>
        </p:txBody>
      </p:sp>
    </p:spTree>
    <p:extLst>
      <p:ext uri="{BB962C8B-B14F-4D97-AF65-F5344CB8AC3E}">
        <p14:creationId xmlns:p14="http://schemas.microsoft.com/office/powerpoint/2010/main" val="22546246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35</a:t>
            </a:fld>
            <a:endParaRPr lang="en-US"/>
          </a:p>
        </p:txBody>
      </p:sp>
    </p:spTree>
    <p:extLst>
      <p:ext uri="{BB962C8B-B14F-4D97-AF65-F5344CB8AC3E}">
        <p14:creationId xmlns:p14="http://schemas.microsoft.com/office/powerpoint/2010/main" val="13345366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36</a:t>
            </a:fld>
            <a:endParaRPr lang="en-US"/>
          </a:p>
        </p:txBody>
      </p:sp>
    </p:spTree>
    <p:extLst>
      <p:ext uri="{BB962C8B-B14F-4D97-AF65-F5344CB8AC3E}">
        <p14:creationId xmlns:p14="http://schemas.microsoft.com/office/powerpoint/2010/main" val="4696179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37</a:t>
            </a:fld>
            <a:endParaRPr lang="en-US"/>
          </a:p>
        </p:txBody>
      </p:sp>
    </p:spTree>
    <p:extLst>
      <p:ext uri="{BB962C8B-B14F-4D97-AF65-F5344CB8AC3E}">
        <p14:creationId xmlns:p14="http://schemas.microsoft.com/office/powerpoint/2010/main" val="30018441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38</a:t>
            </a:fld>
            <a:endParaRPr lang="en-US"/>
          </a:p>
        </p:txBody>
      </p:sp>
    </p:spTree>
    <p:extLst>
      <p:ext uri="{BB962C8B-B14F-4D97-AF65-F5344CB8AC3E}">
        <p14:creationId xmlns:p14="http://schemas.microsoft.com/office/powerpoint/2010/main" val="27461191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39</a:t>
            </a:fld>
            <a:endParaRPr lang="en-US"/>
          </a:p>
        </p:txBody>
      </p:sp>
    </p:spTree>
    <p:extLst>
      <p:ext uri="{BB962C8B-B14F-4D97-AF65-F5344CB8AC3E}">
        <p14:creationId xmlns:p14="http://schemas.microsoft.com/office/powerpoint/2010/main" val="42088360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40</a:t>
            </a:fld>
            <a:endParaRPr lang="en-US"/>
          </a:p>
        </p:txBody>
      </p:sp>
    </p:spTree>
    <p:extLst>
      <p:ext uri="{BB962C8B-B14F-4D97-AF65-F5344CB8AC3E}">
        <p14:creationId xmlns:p14="http://schemas.microsoft.com/office/powerpoint/2010/main" val="2964463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4</a:t>
            </a:fld>
            <a:endParaRPr lang="en-US"/>
          </a:p>
        </p:txBody>
      </p:sp>
    </p:spTree>
    <p:extLst>
      <p:ext uri="{BB962C8B-B14F-4D97-AF65-F5344CB8AC3E}">
        <p14:creationId xmlns:p14="http://schemas.microsoft.com/office/powerpoint/2010/main" val="5106345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41</a:t>
            </a:fld>
            <a:endParaRPr lang="en-US"/>
          </a:p>
        </p:txBody>
      </p:sp>
    </p:spTree>
    <p:extLst>
      <p:ext uri="{BB962C8B-B14F-4D97-AF65-F5344CB8AC3E}">
        <p14:creationId xmlns:p14="http://schemas.microsoft.com/office/powerpoint/2010/main" val="6354128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42</a:t>
            </a:fld>
            <a:endParaRPr lang="en-US"/>
          </a:p>
        </p:txBody>
      </p:sp>
    </p:spTree>
    <p:extLst>
      <p:ext uri="{BB962C8B-B14F-4D97-AF65-F5344CB8AC3E}">
        <p14:creationId xmlns:p14="http://schemas.microsoft.com/office/powerpoint/2010/main" val="3755798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43</a:t>
            </a:fld>
            <a:endParaRPr lang="en-US"/>
          </a:p>
        </p:txBody>
      </p:sp>
    </p:spTree>
    <p:extLst>
      <p:ext uri="{BB962C8B-B14F-4D97-AF65-F5344CB8AC3E}">
        <p14:creationId xmlns:p14="http://schemas.microsoft.com/office/powerpoint/2010/main" val="25276110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44</a:t>
            </a:fld>
            <a:endParaRPr lang="en-US"/>
          </a:p>
        </p:txBody>
      </p:sp>
    </p:spTree>
    <p:extLst>
      <p:ext uri="{BB962C8B-B14F-4D97-AF65-F5344CB8AC3E}">
        <p14:creationId xmlns:p14="http://schemas.microsoft.com/office/powerpoint/2010/main" val="19045884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45</a:t>
            </a:fld>
            <a:endParaRPr lang="en-US"/>
          </a:p>
        </p:txBody>
      </p:sp>
    </p:spTree>
    <p:extLst>
      <p:ext uri="{BB962C8B-B14F-4D97-AF65-F5344CB8AC3E}">
        <p14:creationId xmlns:p14="http://schemas.microsoft.com/office/powerpoint/2010/main" val="10600448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46</a:t>
            </a:fld>
            <a:endParaRPr lang="en-US"/>
          </a:p>
        </p:txBody>
      </p:sp>
    </p:spTree>
    <p:extLst>
      <p:ext uri="{BB962C8B-B14F-4D97-AF65-F5344CB8AC3E}">
        <p14:creationId xmlns:p14="http://schemas.microsoft.com/office/powerpoint/2010/main" val="10191221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47</a:t>
            </a:fld>
            <a:endParaRPr lang="en-US"/>
          </a:p>
        </p:txBody>
      </p:sp>
    </p:spTree>
    <p:extLst>
      <p:ext uri="{BB962C8B-B14F-4D97-AF65-F5344CB8AC3E}">
        <p14:creationId xmlns:p14="http://schemas.microsoft.com/office/powerpoint/2010/main" val="5654076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48</a:t>
            </a:fld>
            <a:endParaRPr lang="en-US"/>
          </a:p>
        </p:txBody>
      </p:sp>
    </p:spTree>
    <p:extLst>
      <p:ext uri="{BB962C8B-B14F-4D97-AF65-F5344CB8AC3E}">
        <p14:creationId xmlns:p14="http://schemas.microsoft.com/office/powerpoint/2010/main" val="13184509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49</a:t>
            </a:fld>
            <a:endParaRPr lang="en-US"/>
          </a:p>
        </p:txBody>
      </p:sp>
    </p:spTree>
    <p:extLst>
      <p:ext uri="{BB962C8B-B14F-4D97-AF65-F5344CB8AC3E}">
        <p14:creationId xmlns:p14="http://schemas.microsoft.com/office/powerpoint/2010/main" val="821588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50</a:t>
            </a:fld>
            <a:endParaRPr lang="en-US"/>
          </a:p>
        </p:txBody>
      </p:sp>
    </p:spTree>
    <p:extLst>
      <p:ext uri="{BB962C8B-B14F-4D97-AF65-F5344CB8AC3E}">
        <p14:creationId xmlns:p14="http://schemas.microsoft.com/office/powerpoint/2010/main" val="4282552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five sessions have prepared us to discuss informed consent.  Session One was on good communication which is so important when talking to subjects or potential subjects.  Session Two was on Subject recruitment which is actually a part of the consent process----the minute you start talking to that potential subject.  Session Three was on the Worksheets and Forms needed to conduct your study.  Derita and Carole gave some great examples which included checklists for conducting the informed consent.  Session Four addressed audits and common findings whether it is an FDA, sponsor and internal audit and we learned that the informed consent process is major target of review during those audits.  In session five, Kim </a:t>
            </a:r>
            <a:r>
              <a:rPr lang="en-US" dirty="0" err="1"/>
              <a:t>Prachniak</a:t>
            </a:r>
            <a:r>
              <a:rPr lang="en-US" dirty="0"/>
              <a:t> outlined the privacy, confidentiality and HIPAA language that should be included in our informed consents.   So, in summary, all roads lead to Rome and Rome, in this context, is the informed consent process.   </a:t>
            </a:r>
          </a:p>
        </p:txBody>
      </p:sp>
      <p:sp>
        <p:nvSpPr>
          <p:cNvPr id="4" name="Slide Number Placeholder 3"/>
          <p:cNvSpPr>
            <a:spLocks noGrp="1"/>
          </p:cNvSpPr>
          <p:nvPr>
            <p:ph type="sldNum" sz="quarter" idx="5"/>
          </p:nvPr>
        </p:nvSpPr>
        <p:spPr/>
        <p:txBody>
          <a:bodyPr/>
          <a:lstStyle/>
          <a:p>
            <a:fld id="{7C958A5B-54AD-412A-9C44-1CA2FDF9C163}" type="slidenum">
              <a:rPr lang="en-US" smtClean="0"/>
              <a:t>5</a:t>
            </a:fld>
            <a:endParaRPr lang="en-US"/>
          </a:p>
        </p:txBody>
      </p:sp>
    </p:spTree>
    <p:extLst>
      <p:ext uri="{BB962C8B-B14F-4D97-AF65-F5344CB8AC3E}">
        <p14:creationId xmlns:p14="http://schemas.microsoft.com/office/powerpoint/2010/main" val="14621772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51</a:t>
            </a:fld>
            <a:endParaRPr lang="en-US"/>
          </a:p>
        </p:txBody>
      </p:sp>
    </p:spTree>
    <p:extLst>
      <p:ext uri="{BB962C8B-B14F-4D97-AF65-F5344CB8AC3E}">
        <p14:creationId xmlns:p14="http://schemas.microsoft.com/office/powerpoint/2010/main" val="191929651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52</a:t>
            </a:fld>
            <a:endParaRPr lang="en-US"/>
          </a:p>
        </p:txBody>
      </p:sp>
    </p:spTree>
    <p:extLst>
      <p:ext uri="{BB962C8B-B14F-4D97-AF65-F5344CB8AC3E}">
        <p14:creationId xmlns:p14="http://schemas.microsoft.com/office/powerpoint/2010/main" val="360050748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53</a:t>
            </a:fld>
            <a:endParaRPr lang="en-US"/>
          </a:p>
        </p:txBody>
      </p:sp>
    </p:spTree>
    <p:extLst>
      <p:ext uri="{BB962C8B-B14F-4D97-AF65-F5344CB8AC3E}">
        <p14:creationId xmlns:p14="http://schemas.microsoft.com/office/powerpoint/2010/main" val="30604856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54</a:t>
            </a:fld>
            <a:endParaRPr lang="en-US"/>
          </a:p>
        </p:txBody>
      </p:sp>
    </p:spTree>
    <p:extLst>
      <p:ext uri="{BB962C8B-B14F-4D97-AF65-F5344CB8AC3E}">
        <p14:creationId xmlns:p14="http://schemas.microsoft.com/office/powerpoint/2010/main" val="42867867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55</a:t>
            </a:fld>
            <a:endParaRPr lang="en-US"/>
          </a:p>
        </p:txBody>
      </p:sp>
    </p:spTree>
    <p:extLst>
      <p:ext uri="{BB962C8B-B14F-4D97-AF65-F5344CB8AC3E}">
        <p14:creationId xmlns:p14="http://schemas.microsoft.com/office/powerpoint/2010/main" val="329983840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56</a:t>
            </a:fld>
            <a:endParaRPr lang="en-US"/>
          </a:p>
        </p:txBody>
      </p:sp>
    </p:spTree>
    <p:extLst>
      <p:ext uri="{BB962C8B-B14F-4D97-AF65-F5344CB8AC3E}">
        <p14:creationId xmlns:p14="http://schemas.microsoft.com/office/powerpoint/2010/main" val="403976586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57</a:t>
            </a:fld>
            <a:endParaRPr lang="en-US"/>
          </a:p>
        </p:txBody>
      </p:sp>
    </p:spTree>
    <p:extLst>
      <p:ext uri="{BB962C8B-B14F-4D97-AF65-F5344CB8AC3E}">
        <p14:creationId xmlns:p14="http://schemas.microsoft.com/office/powerpoint/2010/main" val="238601336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61</a:t>
            </a:fld>
            <a:endParaRPr lang="en-US"/>
          </a:p>
        </p:txBody>
      </p:sp>
    </p:spTree>
    <p:extLst>
      <p:ext uri="{BB962C8B-B14F-4D97-AF65-F5344CB8AC3E}">
        <p14:creationId xmlns:p14="http://schemas.microsoft.com/office/powerpoint/2010/main" val="3234133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Common Rule is the standard </a:t>
            </a:r>
            <a:r>
              <a:rPr lang="en-US" sz="1200" b="0" dirty="0">
                <a:latin typeface="Times New Roman" panose="02020603050405020304" pitchFamily="18" charset="0"/>
                <a:cs typeface="Times New Roman" panose="02020603050405020304" pitchFamily="18" charset="0"/>
              </a:rPr>
              <a:t>by which any government-funded research in the US is held.  Nearly all academic institutions hold their researchers to these standards regardless of funding. </a:t>
            </a:r>
          </a:p>
          <a:p>
            <a:endParaRPr lang="en-US" dirty="0"/>
          </a:p>
        </p:txBody>
      </p:sp>
      <p:sp>
        <p:nvSpPr>
          <p:cNvPr id="4" name="Slide Number Placeholder 3"/>
          <p:cNvSpPr>
            <a:spLocks noGrp="1"/>
          </p:cNvSpPr>
          <p:nvPr>
            <p:ph type="sldNum" sz="quarter" idx="5"/>
          </p:nvPr>
        </p:nvSpPr>
        <p:spPr/>
        <p:txBody>
          <a:bodyPr/>
          <a:lstStyle/>
          <a:p>
            <a:fld id="{7C958A5B-54AD-412A-9C44-1CA2FDF9C163}" type="slidenum">
              <a:rPr lang="en-US" smtClean="0"/>
              <a:t>6</a:t>
            </a:fld>
            <a:endParaRPr lang="en-US"/>
          </a:p>
        </p:txBody>
      </p:sp>
    </p:spTree>
    <p:extLst>
      <p:ext uri="{BB962C8B-B14F-4D97-AF65-F5344CB8AC3E}">
        <p14:creationId xmlns:p14="http://schemas.microsoft.com/office/powerpoint/2010/main" val="1169838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7</a:t>
            </a:fld>
            <a:endParaRPr lang="en-US"/>
          </a:p>
        </p:txBody>
      </p:sp>
    </p:spTree>
    <p:extLst>
      <p:ext uri="{BB962C8B-B14F-4D97-AF65-F5344CB8AC3E}">
        <p14:creationId xmlns:p14="http://schemas.microsoft.com/office/powerpoint/2010/main" val="3694071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8</a:t>
            </a:fld>
            <a:endParaRPr lang="en-US"/>
          </a:p>
        </p:txBody>
      </p:sp>
    </p:spTree>
    <p:extLst>
      <p:ext uri="{BB962C8B-B14F-4D97-AF65-F5344CB8AC3E}">
        <p14:creationId xmlns:p14="http://schemas.microsoft.com/office/powerpoint/2010/main" val="3523048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958A5B-54AD-412A-9C44-1CA2FDF9C163}" type="slidenum">
              <a:rPr lang="en-US" smtClean="0"/>
              <a:t>9</a:t>
            </a:fld>
            <a:endParaRPr lang="en-US"/>
          </a:p>
        </p:txBody>
      </p:sp>
    </p:spTree>
    <p:extLst>
      <p:ext uri="{BB962C8B-B14F-4D97-AF65-F5344CB8AC3E}">
        <p14:creationId xmlns:p14="http://schemas.microsoft.com/office/powerpoint/2010/main" val="2793069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10/7/20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uthsc.edu/research/clinical-research-development/previous-sessions.ph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law.cornell.edu/cfr/text/45/part-46/subpart-D"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irb.ucsf.edu/waiving-informed-consent#:~:text=Service%20Program%20Studies-,Waiver%20of%20All%20Consent,care%20and%20other%20limited%20circumstances."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B2C2B-8ECD-4228-B0C2-E7DAB91AC861}"/>
              </a:ext>
            </a:extLst>
          </p:cNvPr>
          <p:cNvSpPr>
            <a:spLocks noGrp="1"/>
          </p:cNvSpPr>
          <p:nvPr>
            <p:ph type="ctrTitle"/>
          </p:nvPr>
        </p:nvSpPr>
        <p:spPr>
          <a:xfrm>
            <a:off x="1420684" y="209861"/>
            <a:ext cx="8288032" cy="1349115"/>
          </a:xfrm>
        </p:spPr>
        <p:txBody>
          <a:bodyPr>
            <a:normAutofit/>
          </a:bodyPr>
          <a:lstStyle/>
          <a:p>
            <a:pPr algn="ctr"/>
            <a:r>
              <a:rPr lang="en-US" sz="4800" dirty="0"/>
              <a:t>Research 102</a:t>
            </a:r>
            <a:br>
              <a:rPr lang="en-US" sz="4800" dirty="0"/>
            </a:br>
            <a:r>
              <a:rPr lang="en-US" sz="2400" dirty="0"/>
              <a:t>sponsored by</a:t>
            </a:r>
          </a:p>
        </p:txBody>
      </p:sp>
      <p:pic>
        <p:nvPicPr>
          <p:cNvPr id="5" name="Picture 4" descr="A picture containing drawing&#10;&#10;Description automatically generated">
            <a:extLst>
              <a:ext uri="{FF2B5EF4-FFF2-40B4-BE49-F238E27FC236}">
                <a16:creationId xmlns:a16="http://schemas.microsoft.com/office/drawing/2014/main" id="{8515D31A-F326-42CF-B07E-4E71A8046C89}"/>
              </a:ext>
            </a:extLst>
          </p:cNvPr>
          <p:cNvPicPr>
            <a:picLocks noChangeAspect="1"/>
          </p:cNvPicPr>
          <p:nvPr/>
        </p:nvPicPr>
        <p:blipFill>
          <a:blip r:embed="rId3"/>
          <a:stretch>
            <a:fillRect/>
          </a:stretch>
        </p:blipFill>
        <p:spPr>
          <a:xfrm>
            <a:off x="1420683" y="2187196"/>
            <a:ext cx="7903199" cy="3823859"/>
          </a:xfrm>
          <a:prstGeom prst="rect">
            <a:avLst/>
          </a:prstGeom>
        </p:spPr>
      </p:pic>
    </p:spTree>
    <p:extLst>
      <p:ext uri="{BB962C8B-B14F-4D97-AF65-F5344CB8AC3E}">
        <p14:creationId xmlns:p14="http://schemas.microsoft.com/office/powerpoint/2010/main" val="1077428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2F84A-69FA-4578-A932-B2B22963AAA3}"/>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Additional Elements of the Informed Consent Form that may be included</a:t>
            </a:r>
            <a:endParaRPr lang="en-US" dirty="0"/>
          </a:p>
        </p:txBody>
      </p:sp>
      <p:sp>
        <p:nvSpPr>
          <p:cNvPr id="3" name="Content Placeholder 2">
            <a:extLst>
              <a:ext uri="{FF2B5EF4-FFF2-40B4-BE49-F238E27FC236}">
                <a16:creationId xmlns:a16="http://schemas.microsoft.com/office/drawing/2014/main" id="{5DDB5C0B-D114-4AB8-8772-B1B6B4161D9D}"/>
              </a:ext>
            </a:extLst>
          </p:cNvPr>
          <p:cNvSpPr>
            <a:spLocks noGrp="1"/>
          </p:cNvSpPr>
          <p:nvPr>
            <p:ph idx="1"/>
          </p:nvPr>
        </p:nvSpPr>
        <p:spPr/>
        <p:txBody>
          <a:bodyPr>
            <a:normAutofit/>
          </a:bodyPr>
          <a:lstStyle/>
          <a:p>
            <a:pPr marL="457200" lvl="1" indent="0">
              <a:buNone/>
            </a:pPr>
            <a:endParaRPr lang="en-US" dirty="0"/>
          </a:p>
          <a:p>
            <a:pPr marL="0" indent="0">
              <a:buNone/>
            </a:pPr>
            <a:endParaRPr lang="en-US" dirty="0"/>
          </a:p>
        </p:txBody>
      </p:sp>
      <p:graphicFrame>
        <p:nvGraphicFramePr>
          <p:cNvPr id="6" name="Table 5">
            <a:extLst>
              <a:ext uri="{FF2B5EF4-FFF2-40B4-BE49-F238E27FC236}">
                <a16:creationId xmlns:a16="http://schemas.microsoft.com/office/drawing/2014/main" id="{B3FE21CC-5BD8-4D97-9616-56C239329A4C}"/>
              </a:ext>
            </a:extLst>
          </p:cNvPr>
          <p:cNvGraphicFramePr>
            <a:graphicFrameLocks noGrp="1"/>
          </p:cNvGraphicFramePr>
          <p:nvPr>
            <p:extLst>
              <p:ext uri="{D42A27DB-BD31-4B8C-83A1-F6EECF244321}">
                <p14:modId xmlns:p14="http://schemas.microsoft.com/office/powerpoint/2010/main" val="2271854597"/>
              </p:ext>
            </p:extLst>
          </p:nvPr>
        </p:nvGraphicFramePr>
        <p:xfrm>
          <a:off x="677689" y="2160588"/>
          <a:ext cx="8596313" cy="4225464"/>
        </p:xfrm>
        <a:graphic>
          <a:graphicData uri="http://schemas.openxmlformats.org/drawingml/2006/table">
            <a:tbl>
              <a:tblPr firstRow="1" bandRow="1"/>
              <a:tblGrid>
                <a:gridCol w="2668669">
                  <a:extLst>
                    <a:ext uri="{9D8B030D-6E8A-4147-A177-3AD203B41FA5}">
                      <a16:colId xmlns:a16="http://schemas.microsoft.com/office/drawing/2014/main" val="563560152"/>
                    </a:ext>
                  </a:extLst>
                </a:gridCol>
                <a:gridCol w="3062206">
                  <a:extLst>
                    <a:ext uri="{9D8B030D-6E8A-4147-A177-3AD203B41FA5}">
                      <a16:colId xmlns:a16="http://schemas.microsoft.com/office/drawing/2014/main" val="3334927560"/>
                    </a:ext>
                  </a:extLst>
                </a:gridCol>
                <a:gridCol w="2865438">
                  <a:extLst>
                    <a:ext uri="{9D8B030D-6E8A-4147-A177-3AD203B41FA5}">
                      <a16:colId xmlns:a16="http://schemas.microsoft.com/office/drawing/2014/main" val="3667678628"/>
                    </a:ext>
                  </a:extLst>
                </a:gridCol>
              </a:tblGrid>
              <a:tr h="437085">
                <a:tc>
                  <a:txBody>
                    <a:bodyPr/>
                    <a:lstStyle/>
                    <a:p>
                      <a:pPr marL="0" algn="l" rtl="0" eaLnBrk="1" fontAlgn="t" latinLnBrk="0" hangingPunct="1">
                        <a:spcBef>
                          <a:spcPts val="0"/>
                        </a:spcBef>
                        <a:spcAft>
                          <a:spcPts val="0"/>
                        </a:spcAft>
                      </a:pPr>
                      <a:endParaRPr lang="en-US" sz="2000" b="0" i="0" u="none" strike="noStrike" dirty="0">
                        <a:effectLst/>
                        <a:latin typeface="Times New Roman" panose="02020603050405020304" pitchFamily="18" charset="0"/>
                        <a:cs typeface="Times New Roman" panose="02020603050405020304" pitchFamily="18" charset="0"/>
                      </a:endParaRPr>
                    </a:p>
                  </a:txBody>
                  <a:tcPr marL="88673" marR="88673" marT="44336" marB="443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marL="0" algn="l" rtl="0" eaLnBrk="1" fontAlgn="t" latinLnBrk="0" hangingPunct="1">
                        <a:spcBef>
                          <a:spcPts val="0"/>
                        </a:spcBef>
                        <a:spcAft>
                          <a:spcPts val="0"/>
                        </a:spcAft>
                      </a:pPr>
                      <a:endParaRPr lang="en-US" sz="2000" b="0" i="0" u="none" strike="noStrike" dirty="0">
                        <a:effectLst/>
                        <a:latin typeface="Times New Roman" panose="02020603050405020304" pitchFamily="18" charset="0"/>
                        <a:cs typeface="Times New Roman" panose="02020603050405020304" pitchFamily="18" charset="0"/>
                      </a:endParaRPr>
                    </a:p>
                  </a:txBody>
                  <a:tcPr marL="88673" marR="88673" marT="44336" marB="443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marL="0" algn="l" rtl="0" eaLnBrk="1" fontAlgn="t" latinLnBrk="0" hangingPunct="1">
                        <a:spcBef>
                          <a:spcPts val="0"/>
                        </a:spcBef>
                        <a:spcAft>
                          <a:spcPts val="0"/>
                        </a:spcAft>
                      </a:pPr>
                      <a:endParaRPr lang="en-US" sz="2000" b="0" i="0" u="none" strike="noStrike">
                        <a:effectLst/>
                        <a:latin typeface="Times New Roman" panose="02020603050405020304" pitchFamily="18" charset="0"/>
                        <a:cs typeface="Times New Roman" panose="02020603050405020304" pitchFamily="18" charset="0"/>
                      </a:endParaRPr>
                    </a:p>
                  </a:txBody>
                  <a:tcPr marL="88673" marR="88673" marT="44336" marB="443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extLst>
                  <a:ext uri="{0D108BD9-81ED-4DB2-BD59-A6C34878D82A}">
                    <a16:rowId xmlns:a16="http://schemas.microsoft.com/office/drawing/2014/main" val="3418037130"/>
                  </a:ext>
                </a:extLst>
              </a:tr>
              <a:tr h="1930766">
                <a:tc>
                  <a:txBody>
                    <a:bodyPr/>
                    <a:lstStyle/>
                    <a:p>
                      <a:pPr marL="0" marR="0" indent="0" algn="l" rtl="0" eaLnBrk="1" fontAlgn="auto" latinLnBrk="0" hangingPunct="1">
                        <a:spcBef>
                          <a:spcPts val="0"/>
                        </a:spcBef>
                        <a:spcAft>
                          <a:spcPts val="0"/>
                        </a:spcAft>
                      </a:pP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Risks if the subject is or may become pregnant</a:t>
                      </a:r>
                      <a:endParaRPr lang="en-US" sz="2000" b="0" i="0" u="none" strike="noStrike" dirty="0">
                        <a:effectLst/>
                        <a:latin typeface="Times New Roman" panose="02020603050405020304" pitchFamily="18" charset="0"/>
                        <a:cs typeface="Times New Roman" panose="02020603050405020304" pitchFamily="18" charset="0"/>
                      </a:endParaRPr>
                    </a:p>
                  </a:txBody>
                  <a:tcPr marL="88673" marR="88673" marT="44336" marB="443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marL="0" marR="0" indent="0" algn="l" rtl="0" eaLnBrk="1" fontAlgn="auto" latinLnBrk="0" hangingPunct="1">
                        <a:spcBef>
                          <a:spcPts val="0"/>
                        </a:spcBef>
                        <a:spcAft>
                          <a:spcPts val="0"/>
                        </a:spcAft>
                      </a:pP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Circumstances under which the subject’s participation may be terminated by the PI</a:t>
                      </a:r>
                      <a:endParaRPr lang="en-US" sz="2000" b="0" i="0" u="none" strike="noStrike" dirty="0">
                        <a:effectLst/>
                        <a:latin typeface="Times New Roman" panose="02020603050405020304" pitchFamily="18" charset="0"/>
                        <a:cs typeface="Times New Roman" panose="02020603050405020304" pitchFamily="18" charset="0"/>
                      </a:endParaRPr>
                    </a:p>
                  </a:txBody>
                  <a:tcPr marL="88673" marR="88673" marT="44336" marB="443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marL="0" indent="0" algn="l" rtl="0" eaLnBrk="1" fontAlgn="t" latinLnBrk="0" hangingPunct="1">
                        <a:spcBef>
                          <a:spcPts val="0"/>
                        </a:spcBef>
                        <a:spcAft>
                          <a:spcPts val="0"/>
                        </a:spcAft>
                      </a:pP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Additional costs to the subject</a:t>
                      </a:r>
                      <a:endParaRPr lang="en-US" sz="2000" b="0" i="0" u="none" strike="noStrike" dirty="0">
                        <a:effectLst/>
                        <a:latin typeface="Times New Roman" panose="02020603050405020304" pitchFamily="18" charset="0"/>
                        <a:cs typeface="Times New Roman" panose="02020603050405020304" pitchFamily="18" charset="0"/>
                      </a:endParaRPr>
                    </a:p>
                  </a:txBody>
                  <a:tcPr marL="88673" marR="88673" marT="44336" marB="443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extLst>
                  <a:ext uri="{0D108BD9-81ED-4DB2-BD59-A6C34878D82A}">
                    <a16:rowId xmlns:a16="http://schemas.microsoft.com/office/drawing/2014/main" val="2352893264"/>
                  </a:ext>
                </a:extLst>
              </a:tr>
              <a:tr h="1857613">
                <a:tc>
                  <a:txBody>
                    <a:bodyPr/>
                    <a:lstStyle/>
                    <a:p>
                      <a:pPr marL="0" algn="l" rtl="0" eaLnBrk="1" fontAlgn="t" latinLnBrk="0" hangingPunct="1">
                        <a:spcBef>
                          <a:spcPts val="0"/>
                        </a:spcBef>
                        <a:spcAft>
                          <a:spcPts val="0"/>
                        </a:spcAft>
                      </a:pP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New findings that may affect willingness to participate</a:t>
                      </a:r>
                      <a:endParaRPr lang="en-US" sz="2000" b="0" i="0" u="none" strike="noStrike" dirty="0">
                        <a:effectLst/>
                        <a:latin typeface="Times New Roman" panose="02020603050405020304" pitchFamily="18" charset="0"/>
                        <a:cs typeface="Times New Roman" panose="02020603050405020304" pitchFamily="18" charset="0"/>
                      </a:endParaRPr>
                    </a:p>
                  </a:txBody>
                  <a:tcPr marL="88673" marR="88673" marT="44336" marB="443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marL="0" algn="l" rtl="0" eaLnBrk="1" fontAlgn="t" latinLnBrk="0" hangingPunct="1">
                        <a:spcBef>
                          <a:spcPts val="0"/>
                        </a:spcBef>
                        <a:spcAft>
                          <a:spcPts val="0"/>
                        </a:spcAft>
                      </a:pP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Approximate number of subjects</a:t>
                      </a:r>
                      <a:endParaRPr lang="en-US" sz="2000" b="0" i="0" u="none" strike="noStrike" dirty="0">
                        <a:effectLst/>
                        <a:latin typeface="Times New Roman" panose="02020603050405020304" pitchFamily="18" charset="0"/>
                        <a:cs typeface="Times New Roman" panose="02020603050405020304" pitchFamily="18" charset="0"/>
                      </a:endParaRPr>
                    </a:p>
                  </a:txBody>
                  <a:tcPr marL="88673" marR="88673" marT="44336" marB="443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marL="0" marR="0" indent="0" algn="l" rtl="0" eaLnBrk="1" fontAlgn="auto" latinLnBrk="0" hangingPunct="1">
                        <a:spcBef>
                          <a:spcPts val="0"/>
                        </a:spcBef>
                        <a:spcAft>
                          <a:spcPts val="0"/>
                        </a:spcAft>
                      </a:pPr>
                      <a:r>
                        <a:rPr lang="en-US" sz="2000" b="0" i="0" u="none" strike="noStrike" kern="1200" dirty="0">
                          <a:solidFill>
                            <a:srgbClr val="000000"/>
                          </a:solidFill>
                          <a:effectLst/>
                          <a:latin typeface="Times New Roman" panose="02020603050405020304" pitchFamily="18" charset="0"/>
                          <a:cs typeface="Times New Roman" panose="02020603050405020304" pitchFamily="18" charset="0"/>
                        </a:rPr>
                        <a:t>Consequences of a subject’s decision to withdraw</a:t>
                      </a:r>
                      <a:endParaRPr lang="en-US" sz="2000" b="0" i="0" u="none" strike="noStrike" dirty="0">
                        <a:effectLst/>
                        <a:latin typeface="Times New Roman" panose="02020603050405020304" pitchFamily="18" charset="0"/>
                        <a:cs typeface="Times New Roman" panose="02020603050405020304" pitchFamily="18" charset="0"/>
                      </a:endParaRPr>
                    </a:p>
                  </a:txBody>
                  <a:tcPr marL="88673" marR="88673" marT="44336" marB="4433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2323435099"/>
                  </a:ext>
                </a:extLst>
              </a:tr>
            </a:tbl>
          </a:graphicData>
        </a:graphic>
      </p:graphicFrame>
    </p:spTree>
    <p:extLst>
      <p:ext uri="{BB962C8B-B14F-4D97-AF65-F5344CB8AC3E}">
        <p14:creationId xmlns:p14="http://schemas.microsoft.com/office/powerpoint/2010/main" val="3288266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2230"/>
            <a:ext cx="8596668" cy="717682"/>
          </a:xfrm>
        </p:spPr>
        <p:txBody>
          <a:bodyPr>
            <a:normAutofit/>
          </a:bodyPr>
          <a:lstStyle/>
          <a:p>
            <a:pPr algn="ctr"/>
            <a:r>
              <a:rPr lang="en-US" b="1" dirty="0">
                <a:solidFill>
                  <a:srgbClr val="7030A0"/>
                </a:solidFill>
                <a:latin typeface="Times New Roman" panose="02020603050405020304" pitchFamily="18" charset="0"/>
                <a:cs typeface="Times New Roman" panose="02020603050405020304" pitchFamily="18" charset="0"/>
              </a:rPr>
              <a:t>Informed Consent Process</a:t>
            </a:r>
          </a:p>
        </p:txBody>
      </p:sp>
      <p:sp>
        <p:nvSpPr>
          <p:cNvPr id="3" name="Content Placeholder 2"/>
          <p:cNvSpPr>
            <a:spLocks noGrp="1"/>
          </p:cNvSpPr>
          <p:nvPr>
            <p:ph idx="1"/>
          </p:nvPr>
        </p:nvSpPr>
        <p:spPr>
          <a:xfrm>
            <a:off x="677334" y="1162975"/>
            <a:ext cx="8596668" cy="5695026"/>
          </a:xfrm>
        </p:spPr>
        <p:txBody>
          <a:bodyPr>
            <a:normAutofit lnSpcReduction="10000"/>
          </a:bodyPr>
          <a:lstStyle/>
          <a:p>
            <a:pPr marL="465138" indent="-465138">
              <a:buFont typeface="+mj-lt"/>
              <a:buAutoNum type="arabicPeriod"/>
            </a:pPr>
            <a:r>
              <a:rPr lang="en-US" sz="2400" b="1" dirty="0">
                <a:latin typeface="Times New Roman" panose="02020603050405020304" pitchFamily="18" charset="0"/>
                <a:cs typeface="Times New Roman" panose="02020603050405020304" pitchFamily="18" charset="0"/>
              </a:rPr>
              <a:t>It begins with recruitment materials such as flyers, ads, emails.</a:t>
            </a:r>
          </a:p>
          <a:p>
            <a:pPr marL="465138" indent="-465138">
              <a:buFont typeface="+mj-lt"/>
              <a:buAutoNum type="arabicPeriod"/>
            </a:pPr>
            <a:endParaRPr lang="en-US" sz="2400" b="1" dirty="0">
              <a:latin typeface="Times New Roman" panose="02020603050405020304" pitchFamily="18" charset="0"/>
              <a:cs typeface="Times New Roman" panose="02020603050405020304" pitchFamily="18" charset="0"/>
            </a:endParaRPr>
          </a:p>
          <a:p>
            <a:pPr marL="465138" indent="-465138">
              <a:buFont typeface="+mj-lt"/>
              <a:buAutoNum type="arabicPeriod"/>
            </a:pPr>
            <a:r>
              <a:rPr lang="en-US" sz="2400" b="1" dirty="0">
                <a:latin typeface="Times New Roman" panose="02020603050405020304" pitchFamily="18" charset="0"/>
                <a:cs typeface="Times New Roman" panose="02020603050405020304" pitchFamily="18" charset="0"/>
              </a:rPr>
              <a:t>It continues with the first conversation regarding the study with the potential subject.</a:t>
            </a:r>
          </a:p>
          <a:p>
            <a:pPr marL="465138" indent="-465138">
              <a:buFont typeface="+mj-lt"/>
              <a:buAutoNum type="arabicPeriod"/>
            </a:pPr>
            <a:endParaRPr lang="en-US" sz="2400" b="1" dirty="0">
              <a:latin typeface="Times New Roman" panose="02020603050405020304" pitchFamily="18" charset="0"/>
              <a:cs typeface="Times New Roman" panose="02020603050405020304" pitchFamily="18" charset="0"/>
            </a:endParaRPr>
          </a:p>
          <a:p>
            <a:pPr marL="465138" indent="-465138">
              <a:buFont typeface="+mj-lt"/>
              <a:buAutoNum type="arabicPeriod"/>
            </a:pPr>
            <a:r>
              <a:rPr lang="en-US" sz="2400" b="1" dirty="0">
                <a:latin typeface="Times New Roman" panose="02020603050405020304" pitchFamily="18" charset="0"/>
                <a:cs typeface="Times New Roman" panose="02020603050405020304" pitchFamily="18" charset="0"/>
              </a:rPr>
              <a:t>Allow ample time for discussion and exchange of information and time for the potential subject to discuss participation with family / friends.</a:t>
            </a:r>
          </a:p>
          <a:p>
            <a:pPr marL="465138" indent="-465138">
              <a:buFont typeface="+mj-lt"/>
              <a:buAutoNum type="arabicPeriod"/>
            </a:pPr>
            <a:endParaRPr lang="en-US" sz="2400" b="1" dirty="0">
              <a:latin typeface="Times New Roman" panose="02020603050405020304" pitchFamily="18" charset="0"/>
              <a:cs typeface="Times New Roman" panose="02020603050405020304" pitchFamily="18" charset="0"/>
            </a:endParaRPr>
          </a:p>
          <a:p>
            <a:pPr marL="465138" indent="-465138">
              <a:buFont typeface="+mj-lt"/>
              <a:buAutoNum type="arabicPeriod"/>
            </a:pPr>
            <a:r>
              <a:rPr lang="en-US" sz="2400" b="1" dirty="0">
                <a:latin typeface="Times New Roman" panose="02020603050405020304" pitchFamily="18" charset="0"/>
                <a:cs typeface="Times New Roman" panose="02020603050405020304" pitchFamily="18" charset="0"/>
              </a:rPr>
              <a:t>Always allow time for questions. </a:t>
            </a:r>
          </a:p>
          <a:p>
            <a:pPr marL="465138" indent="-465138">
              <a:buFont typeface="+mj-lt"/>
              <a:buAutoNum type="arabicPeriod"/>
            </a:pPr>
            <a:endParaRPr lang="en-US" sz="2400" b="1" dirty="0">
              <a:latin typeface="Times New Roman" panose="02020603050405020304" pitchFamily="18" charset="0"/>
              <a:cs typeface="Times New Roman" panose="02020603050405020304" pitchFamily="18" charset="0"/>
            </a:endParaRPr>
          </a:p>
          <a:p>
            <a:pPr marL="465138" indent="-465138">
              <a:buFont typeface="+mj-lt"/>
              <a:buAutoNum type="arabicPeriod"/>
            </a:pPr>
            <a:r>
              <a:rPr lang="en-US" sz="2400" b="1" dirty="0">
                <a:latin typeface="Times New Roman" panose="02020603050405020304" pitchFamily="18" charset="0"/>
                <a:cs typeface="Times New Roman" panose="02020603050405020304" pitchFamily="18" charset="0"/>
              </a:rPr>
              <a:t>Document the consent process in the research record.</a:t>
            </a: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969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A67D3-1516-434C-A61C-7A0FF4605D94}"/>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Research 101 information</a:t>
            </a:r>
            <a:endParaRPr lang="en-US" dirty="0"/>
          </a:p>
        </p:txBody>
      </p:sp>
      <p:sp>
        <p:nvSpPr>
          <p:cNvPr id="3" name="Content Placeholder 2">
            <a:extLst>
              <a:ext uri="{FF2B5EF4-FFF2-40B4-BE49-F238E27FC236}">
                <a16:creationId xmlns:a16="http://schemas.microsoft.com/office/drawing/2014/main" id="{A9D288CA-1F17-4A6F-B6F2-113B167731D8}"/>
              </a:ext>
            </a:extLst>
          </p:cNvPr>
          <p:cNvSpPr>
            <a:spLocks noGrp="1"/>
          </p:cNvSpPr>
          <p:nvPr>
            <p:ph idx="1"/>
          </p:nvPr>
        </p:nvSpPr>
        <p:spPr/>
        <p:txBody>
          <a:bodyPr>
            <a:normAutofit/>
          </a:bodyPr>
          <a:lstStyle/>
          <a:p>
            <a:pPr marL="0" indent="0">
              <a:buNone/>
            </a:pPr>
            <a:r>
              <a:rPr lang="en-US" sz="2800"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https://www.uthsc.edu/research/clinical-research-development/previous-sessions.php</a:t>
            </a:r>
            <a:endParaRPr lang="en-US" sz="2800" dirty="0">
              <a:solidFill>
                <a:schemeClr val="tx1"/>
              </a:solidFill>
              <a:latin typeface="Times New Roman" panose="02020603050405020304" pitchFamily="18" charset="0"/>
              <a:cs typeface="Times New Roman" panose="02020603050405020304" pitchFamily="18" charset="0"/>
            </a:endParaRPr>
          </a:p>
          <a:p>
            <a:endParaRPr lang="en-US" sz="2800" dirty="0">
              <a:solidFill>
                <a:schemeClr val="tx1"/>
              </a:solidFill>
              <a:latin typeface="Times New Roman" panose="02020603050405020304" pitchFamily="18" charset="0"/>
              <a:cs typeface="Times New Roman" panose="02020603050405020304" pitchFamily="18" charset="0"/>
            </a:endParaRPr>
          </a:p>
          <a:p>
            <a:pPr marL="0" indent="0">
              <a:buNone/>
            </a:pPr>
            <a:r>
              <a:rPr lang="en-US" sz="2800" dirty="0">
                <a:solidFill>
                  <a:schemeClr val="tx1"/>
                </a:solidFill>
                <a:latin typeface="Times New Roman" panose="02020603050405020304" pitchFamily="18" charset="0"/>
                <a:cs typeface="Times New Roman" panose="02020603050405020304" pitchFamily="18" charset="0"/>
              </a:rPr>
              <a:t>Or</a:t>
            </a:r>
          </a:p>
          <a:p>
            <a:endParaRPr lang="en-US" sz="2800" dirty="0">
              <a:solidFill>
                <a:schemeClr val="tx1"/>
              </a:solidFill>
              <a:latin typeface="Times New Roman" panose="02020603050405020304" pitchFamily="18" charset="0"/>
              <a:cs typeface="Times New Roman" panose="02020603050405020304" pitchFamily="18" charset="0"/>
            </a:endParaRPr>
          </a:p>
          <a:p>
            <a:pPr marL="0" indent="0">
              <a:buNone/>
            </a:pPr>
            <a:r>
              <a:rPr lang="en-US" sz="2800" dirty="0">
                <a:solidFill>
                  <a:schemeClr val="tx1"/>
                </a:solidFill>
                <a:latin typeface="Times New Roman" panose="02020603050405020304" pitchFamily="18" charset="0"/>
                <a:cs typeface="Times New Roman" panose="02020603050405020304" pitchFamily="18" charset="0"/>
              </a:rPr>
              <a:t>mlynn@uthsc.edu</a:t>
            </a:r>
          </a:p>
        </p:txBody>
      </p:sp>
    </p:spTree>
    <p:extLst>
      <p:ext uri="{BB962C8B-B14F-4D97-AF65-F5344CB8AC3E}">
        <p14:creationId xmlns:p14="http://schemas.microsoft.com/office/powerpoint/2010/main" val="695519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C1AE1D-A0DC-4489-98EB-F46C3F403D5B}"/>
              </a:ext>
            </a:extLst>
          </p:cNvPr>
          <p:cNvSpPr>
            <a:spLocks noGrp="1"/>
          </p:cNvSpPr>
          <p:nvPr>
            <p:ph idx="1"/>
          </p:nvPr>
        </p:nvSpPr>
        <p:spPr>
          <a:xfrm>
            <a:off x="677334" y="1223889"/>
            <a:ext cx="8596668" cy="5247249"/>
          </a:xfrm>
        </p:spPr>
        <p:txBody>
          <a:bodyPr>
            <a:noAutofit/>
          </a:bodyPr>
          <a:lstStyle/>
          <a:p>
            <a:endParaRPr lang="en-US" sz="2800" dirty="0">
              <a:latin typeface="Times New Roman" panose="02020603050405020304" pitchFamily="18" charset="0"/>
              <a:cs typeface="Times New Roman" panose="02020603050405020304" pitchFamily="18" charset="0"/>
            </a:endParaRPr>
          </a:p>
          <a:p>
            <a:pPr marL="0" indent="0" algn="ctr">
              <a:buNone/>
            </a:pPr>
            <a:r>
              <a:rPr lang="en-US" sz="3600" b="1" dirty="0">
                <a:solidFill>
                  <a:srgbClr val="7030A0"/>
                </a:solidFill>
                <a:latin typeface="Times New Roman" panose="02020603050405020304" pitchFamily="18" charset="0"/>
                <a:cs typeface="Times New Roman" panose="02020603050405020304" pitchFamily="18" charset="0"/>
              </a:rPr>
              <a:t>So what happens if the usual consent process can’t occur, is impossible, or unreasonable?</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6643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C1AE1D-A0DC-4489-98EB-F46C3F403D5B}"/>
              </a:ext>
            </a:extLst>
          </p:cNvPr>
          <p:cNvSpPr>
            <a:spLocks noGrp="1"/>
          </p:cNvSpPr>
          <p:nvPr>
            <p:ph idx="1"/>
          </p:nvPr>
        </p:nvSpPr>
        <p:spPr>
          <a:xfrm>
            <a:off x="677334" y="1223889"/>
            <a:ext cx="8596668" cy="5247249"/>
          </a:xfrm>
        </p:spPr>
        <p:txBody>
          <a:bodyPr>
            <a:noAutofit/>
          </a:bodyPr>
          <a:lstStyle/>
          <a:p>
            <a:pPr marL="0" indent="0">
              <a:buNone/>
            </a:pPr>
            <a:r>
              <a:rPr lang="en-US" sz="2800" b="1" dirty="0">
                <a:latin typeface="Times New Roman" panose="02020603050405020304" pitchFamily="18" charset="0"/>
                <a:cs typeface="Times New Roman" panose="02020603050405020304" pitchFamily="18" charset="0"/>
              </a:rPr>
              <a:t>Examples:</a:t>
            </a:r>
          </a:p>
          <a:p>
            <a:pPr marL="0" indent="0">
              <a:buNone/>
            </a:pP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non-custodial parent brings a child to the research study visit.</a:t>
            </a:r>
          </a:p>
          <a:p>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potential study participant for a non-therapeutic observational study has intellectual disabilities </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17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C1AE1D-A0DC-4489-98EB-F46C3F403D5B}"/>
              </a:ext>
            </a:extLst>
          </p:cNvPr>
          <p:cNvSpPr>
            <a:spLocks noGrp="1"/>
          </p:cNvSpPr>
          <p:nvPr>
            <p:ph idx="1"/>
          </p:nvPr>
        </p:nvSpPr>
        <p:spPr>
          <a:xfrm>
            <a:off x="677334" y="1223889"/>
            <a:ext cx="8596668" cy="5247249"/>
          </a:xfrm>
        </p:spPr>
        <p:txBody>
          <a:bodyPr>
            <a:noAutofit/>
          </a:bodyPr>
          <a:lstStyle/>
          <a:p>
            <a:pPr marL="0" indent="0">
              <a:buNone/>
            </a:pPr>
            <a:r>
              <a:rPr lang="en-US" sz="2800" b="1" dirty="0">
                <a:latin typeface="Times New Roman" panose="02020603050405020304" pitchFamily="18" charset="0"/>
                <a:cs typeface="Times New Roman" panose="02020603050405020304" pitchFamily="18" charset="0"/>
              </a:rPr>
              <a:t>Examples:</a:t>
            </a:r>
          </a:p>
          <a:p>
            <a:pPr marL="0" indent="0">
              <a:buNone/>
            </a:pP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non-English-speaking patient meets the criteria for a study where subjects are difficult to enroll but the study is not approved for subjects who do not speak English</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subject agrees to participate in a study, but you find out later that the subject cannot read or write.</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6763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C1AE1D-A0DC-4489-98EB-F46C3F403D5B}"/>
              </a:ext>
            </a:extLst>
          </p:cNvPr>
          <p:cNvSpPr>
            <a:spLocks noGrp="1"/>
          </p:cNvSpPr>
          <p:nvPr>
            <p:ph idx="1"/>
          </p:nvPr>
        </p:nvSpPr>
        <p:spPr>
          <a:xfrm>
            <a:off x="677334" y="928469"/>
            <a:ext cx="8596668" cy="5542670"/>
          </a:xfrm>
        </p:spPr>
        <p:txBody>
          <a:bodyPr>
            <a:noAutofit/>
          </a:bodyPr>
          <a:lstStyle/>
          <a:p>
            <a:pPr marL="0" indent="0">
              <a:buNone/>
            </a:pPr>
            <a:r>
              <a:rPr lang="en-US" sz="2800" b="1" dirty="0">
                <a:latin typeface="Times New Roman" panose="02020603050405020304" pitchFamily="18" charset="0"/>
                <a:cs typeface="Times New Roman" panose="02020603050405020304" pitchFamily="18" charset="0"/>
              </a:rPr>
              <a:t>Examples:</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You have a subject population of visually impaired subjects</a:t>
            </a:r>
          </a:p>
          <a:p>
            <a:pPr marL="0" indent="0">
              <a:buNone/>
            </a:pP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You have a subject population that may include deaf or hard of hearing subjects </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5" name="Title 4">
            <a:extLst>
              <a:ext uri="{FF2B5EF4-FFF2-40B4-BE49-F238E27FC236}">
                <a16:creationId xmlns:a16="http://schemas.microsoft.com/office/drawing/2014/main" id="{794F2C0E-5D82-4864-8C5A-A057DD7F8DF0}"/>
              </a:ext>
            </a:extLst>
          </p:cNvPr>
          <p:cNvSpPr>
            <a:spLocks noGrp="1"/>
          </p:cNvSpPr>
          <p:nvPr>
            <p:ph type="title"/>
          </p:nvPr>
        </p:nvSpPr>
        <p:spPr/>
        <p:txBody>
          <a:bodyPr>
            <a:normAutofit fontScale="90000"/>
          </a:bodyPr>
          <a:lstStyle/>
          <a:p>
            <a:br>
              <a:rPr lang="en-US" dirty="0"/>
            </a:br>
            <a:br>
              <a:rPr lang="en-US" dirty="0"/>
            </a:br>
            <a:endParaRPr lang="en-US" dirty="0"/>
          </a:p>
        </p:txBody>
      </p:sp>
    </p:spTree>
    <p:extLst>
      <p:ext uri="{BB962C8B-B14F-4D97-AF65-F5344CB8AC3E}">
        <p14:creationId xmlns:p14="http://schemas.microsoft.com/office/powerpoint/2010/main" val="3456666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C1AE1D-A0DC-4489-98EB-F46C3F403D5B}"/>
              </a:ext>
            </a:extLst>
          </p:cNvPr>
          <p:cNvSpPr>
            <a:spLocks noGrp="1"/>
          </p:cNvSpPr>
          <p:nvPr>
            <p:ph idx="1"/>
          </p:nvPr>
        </p:nvSpPr>
        <p:spPr>
          <a:xfrm>
            <a:off x="677334" y="928469"/>
            <a:ext cx="8596668" cy="5542670"/>
          </a:xfrm>
        </p:spPr>
        <p:txBody>
          <a:bodyPr>
            <a:noAutofit/>
          </a:bodyPr>
          <a:lstStyle/>
          <a:p>
            <a:pPr marL="0" indent="0">
              <a:buNone/>
            </a:pPr>
            <a:r>
              <a:rPr lang="en-US" sz="2800" b="1" dirty="0">
                <a:latin typeface="Times New Roman" panose="02020603050405020304" pitchFamily="18" charset="0"/>
                <a:cs typeface="Times New Roman" panose="02020603050405020304" pitchFamily="18" charset="0"/>
              </a:rPr>
              <a:t>Examples: </a:t>
            </a:r>
          </a:p>
          <a:p>
            <a:r>
              <a:rPr lang="en-US" sz="2800" b="1" dirty="0">
                <a:latin typeface="Times New Roman" panose="02020603050405020304" pitchFamily="18" charset="0"/>
                <a:cs typeface="Times New Roman" panose="02020603050405020304" pitchFamily="18" charset="0"/>
              </a:rPr>
              <a:t>The principal investigator wants to conduct a telephone survey only.  The subject will never be seen face-to-face.</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The study is a retrospective review of the blood chemistries of patients with abdominal surgery</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child is a candidate for a study. One parent lives in another state. The study requires signatures of both parents. </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276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85B3D-1A3C-4CF7-B048-A39C2BA577DF}"/>
              </a:ext>
            </a:extLst>
          </p:cNvPr>
          <p:cNvSpPr>
            <a:spLocks noGrp="1"/>
          </p:cNvSpPr>
          <p:nvPr>
            <p:ph type="title"/>
          </p:nvPr>
        </p:nvSpPr>
        <p:spPr>
          <a:xfrm>
            <a:off x="677334" y="609600"/>
            <a:ext cx="8596668" cy="742122"/>
          </a:xfrm>
        </p:spPr>
        <p:txBody>
          <a:bodyPr/>
          <a:lstStyle/>
          <a:p>
            <a:r>
              <a:rPr lang="en-US" b="1" dirty="0">
                <a:solidFill>
                  <a:srgbClr val="7030A0"/>
                </a:solidFill>
                <a:latin typeface="Times New Roman" panose="02020603050405020304" pitchFamily="18" charset="0"/>
                <a:cs typeface="Times New Roman" panose="02020603050405020304" pitchFamily="18" charset="0"/>
              </a:rPr>
              <a:t>Assent</a:t>
            </a:r>
          </a:p>
        </p:txBody>
      </p:sp>
      <p:sp>
        <p:nvSpPr>
          <p:cNvPr id="3" name="Content Placeholder 2">
            <a:extLst>
              <a:ext uri="{FF2B5EF4-FFF2-40B4-BE49-F238E27FC236}">
                <a16:creationId xmlns:a16="http://schemas.microsoft.com/office/drawing/2014/main" id="{6C6D2850-28EE-4179-AAE6-E28B7AB3ED63}"/>
              </a:ext>
            </a:extLst>
          </p:cNvPr>
          <p:cNvSpPr>
            <a:spLocks noGrp="1"/>
          </p:cNvSpPr>
          <p:nvPr>
            <p:ph idx="1"/>
          </p:nvPr>
        </p:nvSpPr>
        <p:spPr>
          <a:xfrm>
            <a:off x="677334" y="1603998"/>
            <a:ext cx="8596668" cy="4445110"/>
          </a:xfrm>
        </p:spPr>
        <p:txBody>
          <a:bodyPr>
            <a:noAutofit/>
          </a:bodyPr>
          <a:lstStyle/>
          <a:p>
            <a:pPr marL="0" lvl="2" indent="0">
              <a:buNone/>
            </a:pPr>
            <a:endParaRPr lang="en-US" sz="2400" b="1" dirty="0">
              <a:latin typeface="Times New Roman" panose="02020603050405020304" pitchFamily="18" charset="0"/>
              <a:cs typeface="Times New Roman" panose="02020603050405020304" pitchFamily="18" charset="0"/>
            </a:endParaRPr>
          </a:p>
          <a:p>
            <a:pPr marL="0" lvl="2" indent="0">
              <a:buNone/>
            </a:pPr>
            <a:r>
              <a:rPr lang="en-US" sz="2400" b="1" dirty="0">
                <a:latin typeface="Times New Roman" panose="02020603050405020304" pitchFamily="18" charset="0"/>
                <a:cs typeface="Times New Roman" panose="02020603050405020304" pitchFamily="18" charset="0"/>
              </a:rPr>
              <a:t>Definition: Express approval or agreement, typically officially.  	Antonyms: Dissent from; refuse</a:t>
            </a:r>
          </a:p>
          <a:p>
            <a:pPr lvl="2">
              <a:buFont typeface="Courier New" panose="02070309020205020404" pitchFamily="49" charset="0"/>
              <a:buChar char="o"/>
            </a:pPr>
            <a:endParaRPr lang="en-US" sz="2400" dirty="0">
              <a:latin typeface="Times New Roman" panose="02020603050405020304" pitchFamily="18" charset="0"/>
              <a:cs typeface="Times New Roman" panose="02020603050405020304" pitchFamily="18" charset="0"/>
            </a:endParaRPr>
          </a:p>
          <a:p>
            <a:pPr marL="0" lvl="2" indent="0">
              <a:buNone/>
            </a:pPr>
            <a:r>
              <a:rPr lang="en-US" sz="2400" b="1" dirty="0">
                <a:latin typeface="Times New Roman" panose="02020603050405020304" pitchFamily="18" charset="0"/>
                <a:cs typeface="Times New Roman" panose="02020603050405020304" pitchFamily="18" charset="0"/>
              </a:rPr>
              <a:t>Two populations where assent would be obtained:</a:t>
            </a:r>
          </a:p>
          <a:p>
            <a:pPr marL="342900" lvl="2" indent="-342900">
              <a:buFont typeface="Courier New" panose="02070309020205020404" pitchFamily="49" charset="0"/>
              <a:buChar char="o"/>
            </a:pPr>
            <a:r>
              <a:rPr lang="en-US" sz="2400" b="1" dirty="0">
                <a:latin typeface="Times New Roman" panose="02020603050405020304" pitchFamily="18" charset="0"/>
                <a:cs typeface="Times New Roman" panose="02020603050405020304" pitchFamily="18" charset="0"/>
              </a:rPr>
              <a:t>Children who have not reached legal age</a:t>
            </a:r>
          </a:p>
          <a:p>
            <a:pPr marL="342900" lvl="2" indent="-342900">
              <a:buFont typeface="Courier New" panose="02070309020205020404" pitchFamily="49" charset="0"/>
              <a:buChar char="o"/>
            </a:pPr>
            <a:r>
              <a:rPr lang="en-US" sz="2400" b="1" dirty="0">
                <a:latin typeface="Times New Roman" panose="02020603050405020304" pitchFamily="18" charset="0"/>
                <a:cs typeface="Times New Roman" panose="02020603050405020304" pitchFamily="18" charset="0"/>
              </a:rPr>
              <a:t>Adults with diminished cognitive abilities.  </a:t>
            </a:r>
          </a:p>
          <a:p>
            <a:pPr marL="225425" lvl="2" indent="-225425">
              <a:buFont typeface="Courier New" panose="02070309020205020404" pitchFamily="49" charset="0"/>
              <a:buChar char="o"/>
            </a:pPr>
            <a:endParaRPr lang="en-US" sz="2400" dirty="0">
              <a:latin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411264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59F2C-FDF7-4286-B558-A37CA48ED2E1}"/>
              </a:ext>
            </a:extLst>
          </p:cNvPr>
          <p:cNvSpPr>
            <a:spLocks noGrp="1"/>
          </p:cNvSpPr>
          <p:nvPr>
            <p:ph type="title"/>
          </p:nvPr>
        </p:nvSpPr>
        <p:spPr>
          <a:xfrm>
            <a:off x="677334" y="609600"/>
            <a:ext cx="8596668" cy="853440"/>
          </a:xfrm>
        </p:spPr>
        <p:txBody>
          <a:bodyPr/>
          <a:lstStyle/>
          <a:p>
            <a:r>
              <a:rPr lang="en-US" b="1" dirty="0">
                <a:solidFill>
                  <a:srgbClr val="7030A0"/>
                </a:solidFill>
                <a:latin typeface="Times New Roman" panose="02020603050405020304" pitchFamily="18" charset="0"/>
                <a:cs typeface="Times New Roman" panose="02020603050405020304" pitchFamily="18" charset="0"/>
              </a:rPr>
              <a:t>Children who have not reached legal age</a:t>
            </a:r>
          </a:p>
        </p:txBody>
      </p:sp>
      <p:sp>
        <p:nvSpPr>
          <p:cNvPr id="3" name="Content Placeholder 2">
            <a:extLst>
              <a:ext uri="{FF2B5EF4-FFF2-40B4-BE49-F238E27FC236}">
                <a16:creationId xmlns:a16="http://schemas.microsoft.com/office/drawing/2014/main" id="{3E3C36D3-A9EA-4303-A213-A68C9C030544}"/>
              </a:ext>
            </a:extLst>
          </p:cNvPr>
          <p:cNvSpPr>
            <a:spLocks noGrp="1"/>
          </p:cNvSpPr>
          <p:nvPr>
            <p:ph idx="1"/>
          </p:nvPr>
        </p:nvSpPr>
        <p:spPr>
          <a:xfrm>
            <a:off x="677334" y="1589649"/>
            <a:ext cx="8596668" cy="4451713"/>
          </a:xfrm>
        </p:spPr>
        <p:txBody>
          <a:bodyPr>
            <a:noAutofit/>
          </a:bodyPr>
          <a:lstStyle/>
          <a:p>
            <a:r>
              <a:rPr lang="en-US" sz="2400" b="1" dirty="0">
                <a:latin typeface="Times New Roman" panose="02020603050405020304" pitchFamily="18" charset="0"/>
                <a:cs typeface="Times New Roman" panose="02020603050405020304" pitchFamily="18" charset="0"/>
              </a:rPr>
              <a:t>Assent means a child’s affirmative agreement to participate in research. Mere failure to object, absent affirmative agreement, should not be construed as assent.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Permission means the agreement of parent(s) or legal guardian(s) to the participation of their child or ward of the state in research.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Parent means a child’s biological or adoptive parent. </a:t>
            </a:r>
          </a:p>
          <a:p>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10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25B0E-ED5F-4FBA-BAA0-FF0ED9BF8FA7}"/>
              </a:ext>
            </a:extLst>
          </p:cNvPr>
          <p:cNvSpPr>
            <a:spLocks noGrp="1"/>
          </p:cNvSpPr>
          <p:nvPr>
            <p:ph type="title"/>
          </p:nvPr>
        </p:nvSpPr>
        <p:spPr>
          <a:xfrm>
            <a:off x="677334" y="1007164"/>
            <a:ext cx="8596668" cy="2199861"/>
          </a:xfrm>
        </p:spPr>
        <p:txBody>
          <a:bodyPr/>
          <a:lstStyle/>
          <a:p>
            <a:br>
              <a:rPr lang="en-US" dirty="0"/>
            </a:br>
            <a:br>
              <a:rPr lang="en-US" dirty="0"/>
            </a:br>
            <a:r>
              <a:rPr lang="en-US" sz="5400" dirty="0">
                <a:solidFill>
                  <a:srgbClr val="7030A0"/>
                </a:solidFill>
                <a:latin typeface="Times New Roman" panose="02020603050405020304" pitchFamily="18" charset="0"/>
                <a:cs typeface="Times New Roman" panose="02020603050405020304" pitchFamily="18" charset="0"/>
              </a:rPr>
              <a:t>Advanced Consent Issues</a:t>
            </a:r>
          </a:p>
        </p:txBody>
      </p:sp>
      <p:sp>
        <p:nvSpPr>
          <p:cNvPr id="3" name="Content Placeholder 2">
            <a:extLst>
              <a:ext uri="{FF2B5EF4-FFF2-40B4-BE49-F238E27FC236}">
                <a16:creationId xmlns:a16="http://schemas.microsoft.com/office/drawing/2014/main" id="{C5AE7260-CEBC-47D2-8B9E-466501C500C6}"/>
              </a:ext>
            </a:extLst>
          </p:cNvPr>
          <p:cNvSpPr>
            <a:spLocks noGrp="1"/>
          </p:cNvSpPr>
          <p:nvPr>
            <p:ph idx="1"/>
          </p:nvPr>
        </p:nvSpPr>
        <p:spPr>
          <a:xfrm>
            <a:off x="861391" y="2690191"/>
            <a:ext cx="7898296" cy="2743200"/>
          </a:xfrm>
        </p:spPr>
        <p:txBody>
          <a:bodyPr>
            <a:normAutofit fontScale="85000" lnSpcReduction="20000"/>
          </a:bodyPr>
          <a:lstStyle/>
          <a:p>
            <a:endParaRPr lang="en-US" dirty="0"/>
          </a:p>
          <a:p>
            <a:endParaRPr lang="en-US" dirty="0"/>
          </a:p>
          <a:p>
            <a:endParaRPr lang="en-US" dirty="0"/>
          </a:p>
          <a:p>
            <a:endParaRPr lang="en-US" dirty="0"/>
          </a:p>
          <a:p>
            <a:endParaRPr lang="en-US" dirty="0"/>
          </a:p>
          <a:p>
            <a:pPr marL="0" indent="0">
              <a:buNone/>
            </a:pPr>
            <a:r>
              <a:rPr lang="en-US" sz="2600" dirty="0">
                <a:latin typeface="Times New Roman" panose="02020603050405020304" pitchFamily="18" charset="0"/>
                <a:cs typeface="Times New Roman" panose="02020603050405020304" pitchFamily="18" charset="0"/>
              </a:rPr>
              <a:t>Margaret Lynn, LMSW, RDN, CCRP, CIP</a:t>
            </a:r>
          </a:p>
          <a:p>
            <a:pPr marL="0" indent="0">
              <a:buNone/>
            </a:pPr>
            <a:r>
              <a:rPr lang="en-US" sz="2600" dirty="0">
                <a:latin typeface="Times New Roman" panose="02020603050405020304" pitchFamily="18" charset="0"/>
                <a:cs typeface="Times New Roman" panose="02020603050405020304" pitchFamily="18" charset="0"/>
              </a:rPr>
              <a:t>Director, Office of Clinical Research Development</a:t>
            </a:r>
          </a:p>
          <a:p>
            <a:pPr marL="0" indent="0">
              <a:buNone/>
            </a:pPr>
            <a:r>
              <a:rPr lang="en-US" sz="2600" dirty="0">
                <a:latin typeface="Times New Roman" panose="02020603050405020304" pitchFamily="18" charset="0"/>
                <a:cs typeface="Times New Roman" panose="02020603050405020304" pitchFamily="18" charset="0"/>
              </a:rPr>
              <a:t>University of Tennessee Health Science Center</a:t>
            </a:r>
          </a:p>
          <a:p>
            <a:endParaRPr lang="en-US" dirty="0"/>
          </a:p>
          <a:p>
            <a:endParaRPr lang="en-US" dirty="0"/>
          </a:p>
          <a:p>
            <a:endParaRPr lang="en-US" dirty="0"/>
          </a:p>
        </p:txBody>
      </p:sp>
    </p:spTree>
    <p:extLst>
      <p:ext uri="{BB962C8B-B14F-4D97-AF65-F5344CB8AC3E}">
        <p14:creationId xmlns:p14="http://schemas.microsoft.com/office/powerpoint/2010/main" val="3297719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14CE2-C962-4A00-AB1A-ADDB00C3AAB9}"/>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Children who have not reached legal age (continued)</a:t>
            </a:r>
            <a:endParaRPr lang="en-US" dirty="0"/>
          </a:p>
        </p:txBody>
      </p:sp>
      <p:sp>
        <p:nvSpPr>
          <p:cNvPr id="3" name="Content Placeholder 2">
            <a:extLst>
              <a:ext uri="{FF2B5EF4-FFF2-40B4-BE49-F238E27FC236}">
                <a16:creationId xmlns:a16="http://schemas.microsoft.com/office/drawing/2014/main" id="{D03014C8-CC66-46F9-82F3-0DBB6114A8D1}"/>
              </a:ext>
            </a:extLst>
          </p:cNvPr>
          <p:cNvSpPr>
            <a:spLocks noGrp="1"/>
          </p:cNvSpPr>
          <p:nvPr>
            <p:ph idx="1"/>
          </p:nvPr>
        </p:nvSpPr>
        <p:spPr>
          <a:xfrm>
            <a:off x="677334" y="1772529"/>
            <a:ext cx="8596668" cy="4909625"/>
          </a:xfrm>
        </p:spPr>
        <p:txBody>
          <a:bodyPr>
            <a:normAutofit/>
          </a:bodyPr>
          <a:lstStyle/>
          <a:p>
            <a:pPr marL="0" indent="0">
              <a:buNone/>
            </a:pPr>
            <a:endParaRPr lang="en-US" sz="2000" b="1"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Legal Guardian means an individual who is authorized by a court under applicable state or local law to consent on behalf of a child to general medical care. The term “legal guardian” as used here does </a:t>
            </a:r>
            <a:r>
              <a:rPr lang="en-US" sz="2000" b="1" u="sng" dirty="0">
                <a:latin typeface="Times New Roman" panose="02020603050405020304" pitchFamily="18" charset="0"/>
                <a:cs typeface="Times New Roman" panose="02020603050405020304" pitchFamily="18" charset="0"/>
              </a:rPr>
              <a:t>not</a:t>
            </a:r>
            <a:r>
              <a:rPr lang="en-US" sz="2000" b="1" dirty="0">
                <a:latin typeface="Times New Roman" panose="02020603050405020304" pitchFamily="18" charset="0"/>
                <a:cs typeface="Times New Roman" panose="02020603050405020304" pitchFamily="18" charset="0"/>
              </a:rPr>
              <a:t> include:</a:t>
            </a:r>
          </a:p>
          <a:p>
            <a:r>
              <a:rPr lang="en-US" sz="2000" b="1" dirty="0">
                <a:latin typeface="Times New Roman" panose="02020603050405020304" pitchFamily="18" charset="0"/>
                <a:cs typeface="Times New Roman" panose="02020603050405020304" pitchFamily="18" charset="0"/>
              </a:rPr>
              <a:t>Grandparents</a:t>
            </a:r>
          </a:p>
          <a:p>
            <a:r>
              <a:rPr lang="en-US" sz="2000" b="1" dirty="0">
                <a:latin typeface="Times New Roman" panose="02020603050405020304" pitchFamily="18" charset="0"/>
                <a:cs typeface="Times New Roman" panose="02020603050405020304" pitchFamily="18" charset="0"/>
              </a:rPr>
              <a:t>non-custodial parents</a:t>
            </a:r>
          </a:p>
          <a:p>
            <a:r>
              <a:rPr lang="en-US" sz="2000" b="1" dirty="0">
                <a:latin typeface="Times New Roman" panose="02020603050405020304" pitchFamily="18" charset="0"/>
                <a:cs typeface="Times New Roman" panose="02020603050405020304" pitchFamily="18" charset="0"/>
              </a:rPr>
              <a:t>adult siblings</a:t>
            </a:r>
          </a:p>
          <a:p>
            <a:r>
              <a:rPr lang="en-US" sz="2000" b="1" dirty="0">
                <a:latin typeface="Times New Roman" panose="02020603050405020304" pitchFamily="18" charset="0"/>
                <a:cs typeface="Times New Roman" panose="02020603050405020304" pitchFamily="18" charset="0"/>
              </a:rPr>
              <a:t>step-parents </a:t>
            </a:r>
          </a:p>
          <a:p>
            <a:r>
              <a:rPr lang="en-US" sz="2000" b="1" dirty="0">
                <a:latin typeface="Times New Roman" panose="02020603050405020304" pitchFamily="18" charset="0"/>
                <a:cs typeface="Times New Roman" panose="02020603050405020304" pitchFamily="18" charset="0"/>
              </a:rPr>
              <a:t>other adult family members </a:t>
            </a:r>
          </a:p>
          <a:p>
            <a:pPr marL="0" indent="0">
              <a:buNone/>
            </a:pPr>
            <a:r>
              <a:rPr lang="en-US" sz="2000" b="1" dirty="0">
                <a:latin typeface="Times New Roman" panose="02020603050405020304" pitchFamily="18" charset="0"/>
                <a:cs typeface="Times New Roman" panose="02020603050405020304" pitchFamily="18" charset="0"/>
              </a:rPr>
              <a:t>unless such individuals are authorized by a court of law to make decisions about general medical care for the child.  </a:t>
            </a:r>
          </a:p>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endParaRPr lang="en-US" sz="24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55477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FC2D-F86C-4571-BC03-2A9DA2FEE7CE}"/>
              </a:ext>
            </a:extLst>
          </p:cNvPr>
          <p:cNvSpPr>
            <a:spLocks noGrp="1"/>
          </p:cNvSpPr>
          <p:nvPr>
            <p:ph type="title"/>
          </p:nvPr>
        </p:nvSpPr>
        <p:spPr/>
        <p:txBody>
          <a:bodyPr>
            <a:normAutofit/>
          </a:bodyPr>
          <a:lstStyle/>
          <a:p>
            <a:r>
              <a:rPr lang="en-US" b="1" dirty="0">
                <a:solidFill>
                  <a:srgbClr val="7030A0"/>
                </a:solidFill>
                <a:latin typeface="Times New Roman" panose="02020603050405020304" pitchFamily="18" charset="0"/>
                <a:cs typeface="Times New Roman" panose="02020603050405020304" pitchFamily="18" charset="0"/>
              </a:rPr>
              <a:t>Children who have not reached legal age</a:t>
            </a:r>
            <a:endParaRPr lang="en-US" dirty="0"/>
          </a:p>
        </p:txBody>
      </p:sp>
      <p:sp>
        <p:nvSpPr>
          <p:cNvPr id="3" name="Content Placeholder 2">
            <a:extLst>
              <a:ext uri="{FF2B5EF4-FFF2-40B4-BE49-F238E27FC236}">
                <a16:creationId xmlns:a16="http://schemas.microsoft.com/office/drawing/2014/main" id="{DEEB328C-C9CD-4017-A5C1-74C5186092B9}"/>
              </a:ext>
            </a:extLst>
          </p:cNvPr>
          <p:cNvSpPr>
            <a:spLocks noGrp="1"/>
          </p:cNvSpPr>
          <p:nvPr>
            <p:ph idx="1"/>
          </p:nvPr>
        </p:nvSpPr>
        <p:spPr>
          <a:xfrm>
            <a:off x="677334" y="1394085"/>
            <a:ext cx="8596668" cy="4646951"/>
          </a:xfrm>
        </p:spPr>
        <p:txBody>
          <a:bodyPr>
            <a:normAutofit fontScale="92500" lnSpcReduction="20000"/>
          </a:bodyPr>
          <a:lstStyle/>
          <a:p>
            <a:pPr marL="0" indent="0">
              <a:buNone/>
            </a:pPr>
            <a:r>
              <a:rPr lang="en-US" sz="2600" b="1" dirty="0">
                <a:latin typeface="Times New Roman" panose="02020603050405020304" pitchFamily="18" charset="0"/>
                <a:cs typeface="Times New Roman" panose="02020603050405020304" pitchFamily="18" charset="0"/>
              </a:rPr>
              <a:t>Case Study: </a:t>
            </a:r>
          </a:p>
          <a:p>
            <a:pPr>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John is a  seven-year-old male who is participating in a three-year study of the efficacy of cannabidiol use in preventing seizures.  </a:t>
            </a:r>
          </a:p>
          <a:p>
            <a:pPr>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After year one, the study sponsor decides to extend the study to four years.  At the year-one clinic visit,  consent / assent should be obtained from all subjects using a new consent form which explains the updated length of the study. </a:t>
            </a:r>
          </a:p>
          <a:p>
            <a:pPr>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John’s biological father signed the original consent form but his stepmother has accompanied him to the one-year clinic visit.  </a:t>
            </a:r>
          </a:p>
          <a:p>
            <a:pPr>
              <a:buFont typeface="Arial" panose="020B0604020202020204" pitchFamily="34" charset="0"/>
              <a:buChar char="•"/>
            </a:pPr>
            <a:r>
              <a:rPr lang="en-US" sz="2600" b="1" dirty="0">
                <a:latin typeface="Times New Roman" panose="02020603050405020304" pitchFamily="18" charset="0"/>
                <a:cs typeface="Times New Roman" panose="02020603050405020304" pitchFamily="18" charset="0"/>
              </a:rPr>
              <a:t>Can she give permission for John to participate in the study with the revised study length?</a:t>
            </a: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57111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30833-3BF1-48FE-A8EE-EAE935B47502}"/>
              </a:ext>
            </a:extLst>
          </p:cNvPr>
          <p:cNvSpPr>
            <a:spLocks noGrp="1"/>
          </p:cNvSpPr>
          <p:nvPr>
            <p:ph type="title"/>
          </p:nvPr>
        </p:nvSpPr>
        <p:spPr>
          <a:xfrm>
            <a:off x="677334" y="609600"/>
            <a:ext cx="8596668" cy="692442"/>
          </a:xfrm>
        </p:spPr>
        <p:txBody>
          <a:bodyPr>
            <a:normAutofit/>
          </a:bodyPr>
          <a:lstStyle/>
          <a:p>
            <a:r>
              <a:rPr lang="en-US" b="1" dirty="0">
                <a:solidFill>
                  <a:srgbClr val="7030A0"/>
                </a:solidFill>
                <a:latin typeface="Times New Roman" panose="02020603050405020304" pitchFamily="18" charset="0"/>
                <a:cs typeface="Times New Roman" panose="02020603050405020304" pitchFamily="18" charset="0"/>
              </a:rPr>
              <a:t>Children who have not reached legal age</a:t>
            </a:r>
          </a:p>
        </p:txBody>
      </p:sp>
      <p:sp>
        <p:nvSpPr>
          <p:cNvPr id="3" name="Content Placeholder 2">
            <a:extLst>
              <a:ext uri="{FF2B5EF4-FFF2-40B4-BE49-F238E27FC236}">
                <a16:creationId xmlns:a16="http://schemas.microsoft.com/office/drawing/2014/main" id="{6E88B5D3-A051-428C-9B6E-7AD16F4C3604}"/>
              </a:ext>
            </a:extLst>
          </p:cNvPr>
          <p:cNvSpPr>
            <a:spLocks noGrp="1"/>
          </p:cNvSpPr>
          <p:nvPr>
            <p:ph idx="1"/>
          </p:nvPr>
        </p:nvSpPr>
        <p:spPr>
          <a:xfrm>
            <a:off x="705470" y="1302042"/>
            <a:ext cx="8596668" cy="4946357"/>
          </a:xfrm>
        </p:spPr>
        <p:txBody>
          <a:bodyPr>
            <a:noAutofit/>
          </a:bodyPr>
          <a:lstStyle/>
          <a:p>
            <a:r>
              <a:rPr lang="en-US" sz="2400" b="1" dirty="0">
                <a:solidFill>
                  <a:srgbClr val="7030A0"/>
                </a:solidFill>
                <a:latin typeface="Times New Roman" panose="02020603050405020304" pitchFamily="18" charset="0"/>
                <a:cs typeface="Times New Roman" panose="02020603050405020304" pitchFamily="18" charset="0"/>
              </a:rPr>
              <a:t>Solutions: </a:t>
            </a:r>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Ask for proof of legal guardianship from the stepmother. If she cannot provide it at the clinic visit, ask that the father accompany John to the next clinic visit where the consent form can be signed.  (This depends on the sponsors guidelines for when the new consent must be obtained).</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2.  If travel is an issue for the father, the study staff could email or fax a copy of the new consent form to him at the time of the year-one clinic visit; have a consent discussion over the phone; ask him to email or fax a signed copy of the new consent form.  (This can only be done if you your IRB will allow this or it has been already approved). </a:t>
            </a:r>
          </a:p>
          <a:p>
            <a:r>
              <a:rPr lang="en-US"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98018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EE5E9-DF64-4794-BBC9-5B3105277B2B}"/>
              </a:ext>
            </a:extLst>
          </p:cNvPr>
          <p:cNvSpPr>
            <a:spLocks noGrp="1"/>
          </p:cNvSpPr>
          <p:nvPr>
            <p:ph type="title"/>
          </p:nvPr>
        </p:nvSpPr>
        <p:spPr>
          <a:xfrm>
            <a:off x="677334" y="337625"/>
            <a:ext cx="8596668" cy="1139483"/>
          </a:xfrm>
        </p:spPr>
        <p:txBody>
          <a:bodyPr>
            <a:noAutofit/>
          </a:bodyPr>
          <a:lstStyle/>
          <a:p>
            <a:r>
              <a:rPr lang="en-US" b="1" dirty="0">
                <a:solidFill>
                  <a:srgbClr val="7030A0"/>
                </a:solidFill>
                <a:latin typeface="Times New Roman" panose="02020603050405020304" pitchFamily="18" charset="0"/>
                <a:cs typeface="Times New Roman" panose="02020603050405020304" pitchFamily="18" charset="0"/>
              </a:rPr>
              <a:t>Adults without or limited decision-making capabilities</a:t>
            </a:r>
            <a:br>
              <a:rPr lang="en-US" b="1" dirty="0">
                <a:solidFill>
                  <a:srgbClr val="7030A0"/>
                </a:solidFill>
                <a:latin typeface="Times New Roman" panose="02020603050405020304" pitchFamily="18" charset="0"/>
                <a:cs typeface="Times New Roman" panose="02020603050405020304" pitchFamily="18" charset="0"/>
              </a:rPr>
            </a:br>
            <a:endParaRPr lang="en-US" dirty="0">
              <a:solidFill>
                <a:srgbClr val="7030A0"/>
              </a:solidFill>
            </a:endParaRPr>
          </a:p>
        </p:txBody>
      </p:sp>
      <p:sp>
        <p:nvSpPr>
          <p:cNvPr id="3" name="Content Placeholder 2">
            <a:extLst>
              <a:ext uri="{FF2B5EF4-FFF2-40B4-BE49-F238E27FC236}">
                <a16:creationId xmlns:a16="http://schemas.microsoft.com/office/drawing/2014/main" id="{CD67D15D-5626-47E2-A8DF-9820E0180ED8}"/>
              </a:ext>
            </a:extLst>
          </p:cNvPr>
          <p:cNvSpPr>
            <a:spLocks noGrp="1"/>
          </p:cNvSpPr>
          <p:nvPr>
            <p:ph idx="1"/>
          </p:nvPr>
        </p:nvSpPr>
        <p:spPr>
          <a:xfrm>
            <a:off x="677334" y="1477108"/>
            <a:ext cx="8596668" cy="4771291"/>
          </a:xfrm>
        </p:spPr>
        <p:txBody>
          <a:bodyPr>
            <a:noAutofit/>
          </a:bodyPr>
          <a:lstStyle/>
          <a:p>
            <a:pPr marL="0" indent="0">
              <a:buNone/>
            </a:pPr>
            <a:endParaRPr lang="en-US" b="1" dirty="0">
              <a:solidFill>
                <a:schemeClr val="tx1"/>
              </a:solidFill>
              <a:latin typeface="Times New Roman" panose="02020603050405020304" pitchFamily="18" charset="0"/>
              <a:ea typeface="Avenir Black" charset="0"/>
              <a:cs typeface="Times New Roman" panose="02020603050405020304" pitchFamily="18" charset="0"/>
            </a:endParaRPr>
          </a:p>
          <a:p>
            <a:pPr marL="0" indent="0">
              <a:buNone/>
            </a:pPr>
            <a:r>
              <a:rPr lang="en-US" sz="2400" b="1" dirty="0">
                <a:solidFill>
                  <a:schemeClr val="tx1"/>
                </a:solidFill>
                <a:latin typeface="Times New Roman" panose="02020603050405020304" pitchFamily="18" charset="0"/>
                <a:ea typeface="Avenir Black" charset="0"/>
                <a:cs typeface="Times New Roman" panose="02020603050405020304" pitchFamily="18" charset="0"/>
              </a:rPr>
              <a:t>Defining cognitive impairment: </a:t>
            </a:r>
          </a:p>
          <a:p>
            <a:pPr marL="0" indent="0">
              <a:buNone/>
            </a:pPr>
            <a:r>
              <a:rPr lang="en-US" sz="2400" b="1" dirty="0">
                <a:solidFill>
                  <a:schemeClr val="tx1"/>
                </a:solidFill>
                <a:latin typeface="Times New Roman" panose="02020603050405020304" pitchFamily="18" charset="0"/>
                <a:ea typeface="Avenir Book" charset="0"/>
                <a:cs typeface="Times New Roman" panose="02020603050405020304" pitchFamily="18" charset="0"/>
              </a:rPr>
              <a:t>A temporary or permanent loss of mental functions, causing forgetfulness, lack of concentration, learning difficulties, and other reductions in effective thinking </a:t>
            </a:r>
          </a:p>
          <a:p>
            <a:pPr marL="0" indent="0">
              <a:buNone/>
            </a:pPr>
            <a:endParaRPr lang="en-US" sz="2400" b="1" dirty="0">
              <a:solidFill>
                <a:schemeClr val="tx1"/>
              </a:solidFill>
              <a:latin typeface="Times New Roman" panose="02020603050405020304" pitchFamily="18" charset="0"/>
              <a:ea typeface="Avenir Book" charset="0"/>
              <a:cs typeface="Times New Roman" panose="02020603050405020304" pitchFamily="18" charset="0"/>
            </a:endParaRPr>
          </a:p>
          <a:p>
            <a:pPr marL="0" indent="0">
              <a:buNone/>
            </a:pPr>
            <a:r>
              <a:rPr lang="en-US" sz="2400" b="1" dirty="0">
                <a:solidFill>
                  <a:schemeClr val="tx1"/>
                </a:solidFill>
                <a:latin typeface="Times New Roman" panose="02020603050405020304" pitchFamily="18" charset="0"/>
                <a:ea typeface="Avenir Book" charset="0"/>
                <a:cs typeface="Times New Roman" panose="02020603050405020304" pitchFamily="18" charset="0"/>
              </a:rPr>
              <a:t>Cognitive impairment may be associated with partial or full inability to consent or assent to participation in research. </a:t>
            </a:r>
          </a:p>
          <a:p>
            <a:endParaRPr lang="en-US" sz="2400" b="1" dirty="0">
              <a:solidFill>
                <a:schemeClr val="tx1"/>
              </a:solidFill>
              <a:latin typeface="Times New Roman" panose="02020603050405020304" pitchFamily="18" charset="0"/>
              <a:ea typeface="Avenir Book" charset="0"/>
              <a:cs typeface="Times New Roman" panose="02020603050405020304" pitchFamily="18" charset="0"/>
            </a:endParaRPr>
          </a:p>
          <a:p>
            <a:pPr marL="0" indent="0">
              <a:buNone/>
            </a:pPr>
            <a:r>
              <a:rPr lang="en-US" sz="2400" b="1" dirty="0">
                <a:solidFill>
                  <a:schemeClr val="tx1"/>
                </a:solidFill>
                <a:latin typeface="Times New Roman" panose="02020603050405020304" pitchFamily="18" charset="0"/>
                <a:ea typeface="Avenir Book" charset="0"/>
                <a:cs typeface="Times New Roman" panose="02020603050405020304" pitchFamily="18" charset="0"/>
              </a:rPr>
              <a:t> </a:t>
            </a:r>
            <a:endParaRPr lang="en-US" sz="2400" b="1" dirty="0">
              <a:solidFill>
                <a:schemeClr val="tx1"/>
              </a:solidFill>
              <a:latin typeface="Times New Roman" panose="02020603050405020304" pitchFamily="18" charset="0"/>
              <a:cs typeface="Times New Roman" panose="02020603050405020304" pitchFamily="18" charset="0"/>
            </a:endParaRPr>
          </a:p>
          <a:p>
            <a:endParaRPr lang="en-US" b="1" dirty="0">
              <a:solidFill>
                <a:schemeClr val="tx1"/>
              </a:solidFill>
              <a:latin typeface="Times New Roman" panose="02020603050405020304" pitchFamily="18" charset="0"/>
              <a:ea typeface="Avenir Book" charset="0"/>
              <a:cs typeface="Times New Roman" panose="02020603050405020304" pitchFamily="18" charset="0"/>
            </a:endParaRPr>
          </a:p>
          <a:p>
            <a:endParaRPr lang="en-US" b="1" dirty="0">
              <a:solidFill>
                <a:schemeClr val="tx1"/>
              </a:solidFill>
              <a:latin typeface="Times New Roman" panose="02020603050405020304" pitchFamily="18" charset="0"/>
              <a:ea typeface="Avenir Book" charset="0"/>
              <a:cs typeface="Times New Roman" panose="02020603050405020304" pitchFamily="18" charset="0"/>
            </a:endParaRPr>
          </a:p>
          <a:p>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5900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EE5E9-DF64-4794-BBC9-5B3105277B2B}"/>
              </a:ext>
            </a:extLst>
          </p:cNvPr>
          <p:cNvSpPr>
            <a:spLocks noGrp="1"/>
          </p:cNvSpPr>
          <p:nvPr>
            <p:ph type="title"/>
          </p:nvPr>
        </p:nvSpPr>
        <p:spPr>
          <a:xfrm>
            <a:off x="677334" y="337625"/>
            <a:ext cx="8596668" cy="1139483"/>
          </a:xfrm>
        </p:spPr>
        <p:txBody>
          <a:bodyPr>
            <a:normAutofit fontScale="90000"/>
          </a:bodyPr>
          <a:lstStyle/>
          <a:p>
            <a:r>
              <a:rPr lang="en-US" sz="4000" b="1" dirty="0">
                <a:solidFill>
                  <a:srgbClr val="7030A0"/>
                </a:solidFill>
                <a:latin typeface="Times New Roman" panose="02020603050405020304" pitchFamily="18" charset="0"/>
                <a:cs typeface="Times New Roman" panose="02020603050405020304" pitchFamily="18" charset="0"/>
              </a:rPr>
              <a:t>Adults without or limited decision-making capabilities</a:t>
            </a:r>
            <a:br>
              <a:rPr lang="en-US" sz="3600" b="1" dirty="0">
                <a:solidFill>
                  <a:srgbClr val="7030A0"/>
                </a:solidFill>
                <a:latin typeface="Times New Roman" panose="02020603050405020304" pitchFamily="18" charset="0"/>
                <a:cs typeface="Times New Roman" panose="02020603050405020304" pitchFamily="18" charset="0"/>
              </a:rPr>
            </a:br>
            <a:endParaRPr lang="en-US" dirty="0">
              <a:solidFill>
                <a:srgbClr val="7030A0"/>
              </a:solidFill>
            </a:endParaRPr>
          </a:p>
        </p:txBody>
      </p:sp>
      <p:sp>
        <p:nvSpPr>
          <p:cNvPr id="3" name="Content Placeholder 2">
            <a:extLst>
              <a:ext uri="{FF2B5EF4-FFF2-40B4-BE49-F238E27FC236}">
                <a16:creationId xmlns:a16="http://schemas.microsoft.com/office/drawing/2014/main" id="{CD67D15D-5626-47E2-A8DF-9820E0180ED8}"/>
              </a:ext>
            </a:extLst>
          </p:cNvPr>
          <p:cNvSpPr>
            <a:spLocks noGrp="1"/>
          </p:cNvSpPr>
          <p:nvPr>
            <p:ph idx="1"/>
          </p:nvPr>
        </p:nvSpPr>
        <p:spPr>
          <a:xfrm>
            <a:off x="677334" y="1477108"/>
            <a:ext cx="8596668" cy="4771291"/>
          </a:xfrm>
        </p:spPr>
        <p:txBody>
          <a:bodyPr>
            <a:noAutofit/>
          </a:bodyPr>
          <a:lstStyle/>
          <a:p>
            <a:pPr marL="0" indent="0">
              <a:buNone/>
            </a:pPr>
            <a:endParaRPr lang="en-US" sz="2400" b="1" dirty="0">
              <a:solidFill>
                <a:schemeClr val="tx1"/>
              </a:solidFill>
              <a:latin typeface="Times New Roman" panose="02020603050405020304" pitchFamily="18" charset="0"/>
              <a:ea typeface="Avenir Black" charset="0"/>
              <a:cs typeface="Times New Roman" panose="02020603050405020304" pitchFamily="18" charset="0"/>
            </a:endParaRPr>
          </a:p>
          <a:p>
            <a:pPr marL="0" indent="0">
              <a:buNone/>
            </a:pPr>
            <a:r>
              <a:rPr lang="en-US" sz="2400" b="1" dirty="0">
                <a:solidFill>
                  <a:schemeClr val="tx1"/>
                </a:solidFill>
                <a:latin typeface="Times New Roman" panose="02020603050405020304" pitchFamily="18" charset="0"/>
                <a:ea typeface="Avenir Black" charset="0"/>
                <a:cs typeface="Times New Roman" panose="02020603050405020304" pitchFamily="18" charset="0"/>
              </a:rPr>
              <a:t>Examples: </a:t>
            </a:r>
          </a:p>
          <a:p>
            <a:pPr>
              <a:buFont typeface="Wingdings" panose="05000000000000000000" pitchFamily="2" charset="2"/>
              <a:buChar char="Ø"/>
            </a:pPr>
            <a:r>
              <a:rPr lang="en-US" sz="2400" b="1" dirty="0">
                <a:solidFill>
                  <a:schemeClr val="tx1"/>
                </a:solidFill>
                <a:latin typeface="Times New Roman" panose="02020603050405020304" pitchFamily="18" charset="0"/>
                <a:ea typeface="Avenir Book" charset="0"/>
                <a:cs typeface="Times New Roman" panose="02020603050405020304" pitchFamily="18" charset="0"/>
              </a:rPr>
              <a:t>Persons with a diagnosis such as dementia or delirium  </a:t>
            </a:r>
          </a:p>
          <a:p>
            <a:pPr>
              <a:buFont typeface="Wingdings" panose="05000000000000000000" pitchFamily="2" charset="2"/>
              <a:buChar char="Ø"/>
            </a:pPr>
            <a:r>
              <a:rPr lang="en-US" sz="2400" b="1" dirty="0">
                <a:solidFill>
                  <a:schemeClr val="tx1"/>
                </a:solidFill>
                <a:latin typeface="Times New Roman" panose="02020603050405020304" pitchFamily="18" charset="0"/>
                <a:ea typeface="Avenir Book" charset="0"/>
                <a:cs typeface="Times New Roman" panose="02020603050405020304" pitchFamily="18" charset="0"/>
              </a:rPr>
              <a:t>Persons who are at high risk for being cognitively impaired, such as, intensive care unit patients, brain injured patients, or the very elderly</a:t>
            </a:r>
          </a:p>
          <a:p>
            <a:pPr>
              <a:buFont typeface="Wingdings" panose="05000000000000000000" pitchFamily="2" charset="2"/>
              <a:buChar char="Ø"/>
            </a:pPr>
            <a:r>
              <a:rPr lang="en-US" sz="2400" b="1" dirty="0">
                <a:solidFill>
                  <a:schemeClr val="tx1"/>
                </a:solidFill>
                <a:latin typeface="Times New Roman" panose="02020603050405020304" pitchFamily="18" charset="0"/>
                <a:ea typeface="Avenir Book" charset="0"/>
                <a:cs typeface="Times New Roman" panose="02020603050405020304" pitchFamily="18" charset="0"/>
              </a:rPr>
              <a:t>Those with severe eating disorders</a:t>
            </a:r>
          </a:p>
          <a:p>
            <a:pPr>
              <a:buFont typeface="Wingdings" panose="05000000000000000000" pitchFamily="2" charset="2"/>
              <a:buChar char="Ø"/>
            </a:pPr>
            <a:r>
              <a:rPr lang="en-US" sz="2400" b="1" dirty="0">
                <a:solidFill>
                  <a:schemeClr val="tx1"/>
                </a:solidFill>
                <a:latin typeface="Times New Roman" panose="02020603050405020304" pitchFamily="18" charset="0"/>
                <a:ea typeface="Avenir Book" charset="0"/>
                <a:cs typeface="Times New Roman" panose="02020603050405020304" pitchFamily="18" charset="0"/>
              </a:rPr>
              <a:t>Persons with addictions </a:t>
            </a:r>
          </a:p>
          <a:p>
            <a:pPr>
              <a:buFont typeface="Wingdings" panose="05000000000000000000" pitchFamily="2" charset="2"/>
              <a:buChar char="Ø"/>
            </a:pPr>
            <a:r>
              <a:rPr lang="en-US" sz="2400" b="1" dirty="0">
                <a:solidFill>
                  <a:schemeClr val="tx1"/>
                </a:solidFill>
                <a:latin typeface="Times New Roman" panose="02020603050405020304" pitchFamily="18" charset="0"/>
                <a:ea typeface="Avenir Book" charset="0"/>
                <a:cs typeface="Times New Roman" panose="02020603050405020304" pitchFamily="18" charset="0"/>
              </a:rPr>
              <a:t>Those under severe stress or mental trauma</a:t>
            </a:r>
          </a:p>
          <a:p>
            <a:pPr>
              <a:buFont typeface="Wingdings" panose="05000000000000000000" pitchFamily="2" charset="2"/>
              <a:buChar char="Ø"/>
            </a:pPr>
            <a:endParaRPr lang="en-US" sz="2400" b="1" dirty="0">
              <a:solidFill>
                <a:schemeClr val="tx1"/>
              </a:solidFill>
              <a:latin typeface="Times New Roman" panose="02020603050405020304" pitchFamily="18" charset="0"/>
              <a:ea typeface="Avenir Book" charset="0"/>
              <a:cs typeface="Times New Roman" panose="02020603050405020304" pitchFamily="18" charset="0"/>
            </a:endParaRPr>
          </a:p>
          <a:p>
            <a:endParaRPr lang="en-US" sz="2400" b="1" dirty="0">
              <a:solidFill>
                <a:schemeClr val="tx1"/>
              </a:solidFill>
              <a:latin typeface="Times New Roman" panose="02020603050405020304" pitchFamily="18" charset="0"/>
              <a:ea typeface="Avenir Book" charset="0"/>
              <a:cs typeface="Times New Roman" panose="02020603050405020304" pitchFamily="18" charset="0"/>
            </a:endParaRPr>
          </a:p>
          <a:p>
            <a:endParaRPr lang="en-US" sz="2400" b="1" dirty="0">
              <a:solidFill>
                <a:schemeClr val="tx1"/>
              </a:solidFill>
              <a:latin typeface="Times New Roman" panose="02020603050405020304" pitchFamily="18" charset="0"/>
              <a:ea typeface="Avenir Book" charset="0"/>
              <a:cs typeface="Times New Roman" panose="02020603050405020304" pitchFamily="18" charset="0"/>
            </a:endParaRPr>
          </a:p>
          <a:p>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2444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26090-0E1D-4F57-8BB5-579B18549C19}"/>
              </a:ext>
            </a:extLst>
          </p:cNvPr>
          <p:cNvSpPr>
            <a:spLocks noGrp="1"/>
          </p:cNvSpPr>
          <p:nvPr>
            <p:ph type="title"/>
          </p:nvPr>
        </p:nvSpPr>
        <p:spPr/>
        <p:txBody>
          <a:bodyPr>
            <a:normAutofit fontScale="90000"/>
          </a:bodyPr>
          <a:lstStyle/>
          <a:p>
            <a:r>
              <a:rPr lang="en-US" sz="4000" b="1" dirty="0">
                <a:solidFill>
                  <a:srgbClr val="7030A0"/>
                </a:solidFill>
                <a:latin typeface="Times New Roman" panose="02020603050405020304" pitchFamily="18" charset="0"/>
                <a:cs typeface="Times New Roman" panose="02020603050405020304" pitchFamily="18" charset="0"/>
              </a:rPr>
              <a:t>Adults without or limited decision-making capabilities</a:t>
            </a:r>
            <a:br>
              <a:rPr lang="en-US" sz="3600" b="1" dirty="0">
                <a:solidFill>
                  <a:srgbClr val="7030A0"/>
                </a:solidFill>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11E5D44-0A3A-4F53-B30E-88ABB42671AF}"/>
              </a:ext>
            </a:extLst>
          </p:cNvPr>
          <p:cNvSpPr>
            <a:spLocks noGrp="1"/>
          </p:cNvSpPr>
          <p:nvPr>
            <p:ph idx="1"/>
          </p:nvPr>
        </p:nvSpPr>
        <p:spPr/>
        <p:txBody>
          <a:bodyPr>
            <a:normAutofit/>
          </a:bodyPr>
          <a:lstStyle/>
          <a:p>
            <a:endParaRPr lang="en-US" sz="2400" b="1"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Tennessee does not have laws that govern research consent for cognitively impaired adults; however Legally Authorized Representative is defined.</a:t>
            </a:r>
          </a:p>
          <a:p>
            <a:endParaRPr lang="en-US" sz="3200" b="1" dirty="0">
              <a:solidFill>
                <a:srgbClr val="337AB7"/>
              </a:solidFill>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2673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26090-0E1D-4F57-8BB5-579B18549C19}"/>
              </a:ext>
            </a:extLst>
          </p:cNvPr>
          <p:cNvSpPr>
            <a:spLocks noGrp="1"/>
          </p:cNvSpPr>
          <p:nvPr>
            <p:ph type="title"/>
          </p:nvPr>
        </p:nvSpPr>
        <p:spPr/>
        <p:txBody>
          <a:bodyPr>
            <a:normAutofit fontScale="90000"/>
          </a:bodyPr>
          <a:lstStyle/>
          <a:p>
            <a:r>
              <a:rPr lang="en-US" sz="4000" b="1" dirty="0">
                <a:solidFill>
                  <a:srgbClr val="7030A0"/>
                </a:solidFill>
                <a:latin typeface="Times New Roman" panose="02020603050405020304" pitchFamily="18" charset="0"/>
                <a:cs typeface="Times New Roman" panose="02020603050405020304" pitchFamily="18" charset="0"/>
              </a:rPr>
              <a:t>Adults without or limited decision-making capabilities</a:t>
            </a:r>
            <a:br>
              <a:rPr lang="en-US" sz="3600" b="1" dirty="0">
                <a:solidFill>
                  <a:srgbClr val="7030A0"/>
                </a:solidFill>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11E5D44-0A3A-4F53-B30E-88ABB42671AF}"/>
              </a:ext>
            </a:extLst>
          </p:cNvPr>
          <p:cNvSpPr>
            <a:spLocks noGrp="1"/>
          </p:cNvSpPr>
          <p:nvPr>
            <p:ph idx="1"/>
          </p:nvPr>
        </p:nvSpPr>
        <p:spPr>
          <a:xfrm>
            <a:off x="677334" y="1783831"/>
            <a:ext cx="8596668" cy="4257532"/>
          </a:xfrm>
        </p:spPr>
        <p:txBody>
          <a:bodyPr>
            <a:normAutofit fontScale="92500" lnSpcReduction="20000"/>
          </a:bodyPr>
          <a:lstStyle/>
          <a:p>
            <a:pPr marL="0" indent="0">
              <a:buNone/>
            </a:pPr>
            <a:r>
              <a:rPr lang="en-US" sz="2400" b="1" dirty="0">
                <a:solidFill>
                  <a:schemeClr val="tx1"/>
                </a:solidFill>
                <a:latin typeface="Times New Roman" panose="02020603050405020304" pitchFamily="18" charset="0"/>
                <a:cs typeface="Times New Roman" panose="02020603050405020304" pitchFamily="18" charset="0"/>
              </a:rPr>
              <a:t>In Tennessee, the identification of a LAR should normally be made using the following order of descending preference: </a:t>
            </a:r>
          </a:p>
          <a:p>
            <a:pP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conservator; </a:t>
            </a:r>
          </a:p>
          <a:p>
            <a:pP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guardian; </a:t>
            </a:r>
          </a:p>
          <a:p>
            <a:pP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attorney-in-fact; </a:t>
            </a:r>
          </a:p>
          <a:p>
            <a:pP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subject's spouse, unless legally separated; </a:t>
            </a:r>
          </a:p>
          <a:p>
            <a:pP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the subject's adult child; </a:t>
            </a:r>
          </a:p>
          <a:p>
            <a:pP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the subject's parent; </a:t>
            </a:r>
          </a:p>
          <a:p>
            <a:pP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the subject's adult sibling or any other adult relative of the subject; </a:t>
            </a:r>
          </a:p>
          <a:p>
            <a:pP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or any other adult who is familiar with the patient's personal values, who is reasonably available, and who is willing to serve. </a:t>
            </a:r>
            <a:endParaRPr lang="en-US" sz="2400" b="1" dirty="0">
              <a:solidFill>
                <a:schemeClr val="tx1"/>
              </a:solidFill>
              <a:latin typeface="Times New Roman" panose="02020603050405020304" pitchFamily="18" charset="0"/>
              <a:cs typeface="Times New Roman" panose="02020603050405020304" pitchFamily="18" charset="0"/>
              <a:hlinkClick r:id="rId3" tooltip="Subpart D - Additional Protections for Children Involved as Subjects in Research">
                <a:extLst>
                  <a:ext uri="{A12FA001-AC4F-418D-AE19-62706E023703}">
                    <ahyp:hlinkClr xmlns:ahyp="http://schemas.microsoft.com/office/drawing/2018/hyperlinkcolor" val="tx"/>
                  </a:ext>
                </a:extLst>
              </a:hlinkClick>
            </a:endParaRPr>
          </a:p>
          <a:p>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439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295A3-D776-4A97-ABDF-088DB97A1616}"/>
              </a:ext>
            </a:extLst>
          </p:cNvPr>
          <p:cNvSpPr>
            <a:spLocks noGrp="1"/>
          </p:cNvSpPr>
          <p:nvPr>
            <p:ph type="title"/>
          </p:nvPr>
        </p:nvSpPr>
        <p:spPr/>
        <p:txBody>
          <a:bodyPr>
            <a:normAutofit/>
          </a:bodyPr>
          <a:lstStyle/>
          <a:p>
            <a:r>
              <a:rPr lang="en-US" b="1" dirty="0">
                <a:solidFill>
                  <a:srgbClr val="7030A0"/>
                </a:solidFill>
                <a:latin typeface="Times New Roman" panose="02020603050405020304" pitchFamily="18" charset="0"/>
                <a:cs typeface="Times New Roman" panose="02020603050405020304" pitchFamily="18" charset="0"/>
              </a:rPr>
              <a:t>Adults without or limited decision-making capabilities</a:t>
            </a:r>
            <a:endParaRPr lang="en-US" dirty="0"/>
          </a:p>
        </p:txBody>
      </p:sp>
      <p:sp>
        <p:nvSpPr>
          <p:cNvPr id="3" name="Content Placeholder 2">
            <a:extLst>
              <a:ext uri="{FF2B5EF4-FFF2-40B4-BE49-F238E27FC236}">
                <a16:creationId xmlns:a16="http://schemas.microsoft.com/office/drawing/2014/main" id="{C641BBE4-C8EC-4E0E-8C2C-548504264F77}"/>
              </a:ext>
            </a:extLst>
          </p:cNvPr>
          <p:cNvSpPr>
            <a:spLocks noGrp="1"/>
          </p:cNvSpPr>
          <p:nvPr>
            <p:ph idx="1"/>
          </p:nvPr>
        </p:nvSpPr>
        <p:spPr>
          <a:xfrm>
            <a:off x="677334" y="1758462"/>
            <a:ext cx="8596668" cy="4923691"/>
          </a:xfrm>
        </p:spPr>
        <p:txBody>
          <a:bodyPr>
            <a:normAutofit/>
          </a:bodyPr>
          <a:lstStyle/>
          <a:p>
            <a:pPr marL="0" indent="0">
              <a:buNone/>
            </a:pPr>
            <a:r>
              <a:rPr lang="en-US" sz="2400" b="1" dirty="0">
                <a:solidFill>
                  <a:schemeClr val="tx1"/>
                </a:solidFill>
                <a:latin typeface="Times New Roman" panose="02020603050405020304" pitchFamily="18" charset="0"/>
                <a:ea typeface="Avenir Book" charset="0"/>
                <a:cs typeface="Times New Roman" panose="02020603050405020304" pitchFamily="18" charset="0"/>
              </a:rPr>
              <a:t>Case Study</a:t>
            </a:r>
          </a:p>
          <a:p>
            <a:pPr>
              <a:buFont typeface="Wingdings" panose="05000000000000000000" pitchFamily="2" charset="2"/>
              <a:buChar char="§"/>
            </a:pPr>
            <a:r>
              <a:rPr lang="en-US" sz="2400" b="1" dirty="0">
                <a:solidFill>
                  <a:schemeClr val="tx1"/>
                </a:solidFill>
                <a:latin typeface="Times New Roman" panose="02020603050405020304" pitchFamily="18" charset="0"/>
                <a:ea typeface="Avenir Book" charset="0"/>
                <a:cs typeface="Times New Roman" panose="02020603050405020304" pitchFamily="18" charset="0"/>
              </a:rPr>
              <a:t>Debbie is a 61year-old female with diagnoses of Down’s Syndrome, Asthma, Arthritis, Hypothyroidism, Obesity, Gout and Congestive Heart Failure.  </a:t>
            </a:r>
          </a:p>
          <a:p>
            <a:pPr>
              <a:buFont typeface="Wingdings" panose="05000000000000000000" pitchFamily="2" charset="2"/>
              <a:buChar char="§"/>
            </a:pPr>
            <a:r>
              <a:rPr lang="en-US" sz="2400" b="1" dirty="0">
                <a:solidFill>
                  <a:schemeClr val="tx1"/>
                </a:solidFill>
                <a:latin typeface="Times New Roman" panose="02020603050405020304" pitchFamily="18" charset="0"/>
                <a:ea typeface="Avenir Book" charset="0"/>
                <a:cs typeface="Times New Roman" panose="02020603050405020304" pitchFamily="18" charset="0"/>
              </a:rPr>
              <a:t>She is outgoing and friendly. Her room is decorated with furniture and photos that she selected. She likes to keep her room CLEAN!  She can bathe, dress and groom herself independently with prompts.  She needs help with making decisions and her brother is her legal representative. </a:t>
            </a:r>
          </a:p>
          <a:p>
            <a:pPr>
              <a:buFont typeface="Wingdings" panose="05000000000000000000" pitchFamily="2" charset="2"/>
              <a:buChar char="§"/>
            </a:pPr>
            <a:r>
              <a:rPr lang="en-US" sz="2400" b="1" dirty="0">
                <a:solidFill>
                  <a:schemeClr val="tx1"/>
                </a:solidFill>
                <a:latin typeface="Times New Roman" panose="02020603050405020304" pitchFamily="18" charset="0"/>
                <a:ea typeface="Avenir Book" charset="0"/>
                <a:cs typeface="Times New Roman" panose="02020603050405020304" pitchFamily="18" charset="0"/>
              </a:rPr>
              <a:t>She often says “Yes” to things asked of her but she has a hearing deficit so this may be the auto response because of the inability to hear everything that is said.  She loves WWE. </a:t>
            </a:r>
          </a:p>
          <a:p>
            <a:pPr marL="0" indent="0">
              <a:buNone/>
            </a:pPr>
            <a:endParaRPr lang="en-US" sz="1800" b="1" dirty="0">
              <a:solidFill>
                <a:srgbClr val="003A5D"/>
              </a:solidFill>
              <a:latin typeface="Times New Roman" panose="02020603050405020304" pitchFamily="18" charset="0"/>
              <a:ea typeface="Avenir Book" charset="0"/>
              <a:cs typeface="Times New Roman" panose="02020603050405020304" pitchFamily="18" charset="0"/>
            </a:endParaRPr>
          </a:p>
          <a:p>
            <a:endParaRPr lang="en-US" b="1" dirty="0"/>
          </a:p>
        </p:txBody>
      </p:sp>
    </p:spTree>
    <p:extLst>
      <p:ext uri="{BB962C8B-B14F-4D97-AF65-F5344CB8AC3E}">
        <p14:creationId xmlns:p14="http://schemas.microsoft.com/office/powerpoint/2010/main" val="649468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295A3-D776-4A97-ABDF-088DB97A1616}"/>
              </a:ext>
            </a:extLst>
          </p:cNvPr>
          <p:cNvSpPr>
            <a:spLocks noGrp="1"/>
          </p:cNvSpPr>
          <p:nvPr>
            <p:ph type="title"/>
          </p:nvPr>
        </p:nvSpPr>
        <p:spPr>
          <a:xfrm>
            <a:off x="677334" y="175848"/>
            <a:ext cx="8596668" cy="1188258"/>
          </a:xfrm>
        </p:spPr>
        <p:txBody>
          <a:bodyPr>
            <a:normAutofit fontScale="90000"/>
          </a:bodyPr>
          <a:lstStyle/>
          <a:p>
            <a:r>
              <a:rPr lang="en-US" b="1" dirty="0">
                <a:solidFill>
                  <a:srgbClr val="7030A0"/>
                </a:solidFill>
                <a:latin typeface="Times New Roman" panose="02020603050405020304" pitchFamily="18" charset="0"/>
                <a:cs typeface="Times New Roman" panose="02020603050405020304" pitchFamily="18" charset="0"/>
              </a:rPr>
              <a:t>Adults without or limited decision-making capabilities</a:t>
            </a:r>
            <a:endParaRPr lang="en-US" dirty="0"/>
          </a:p>
        </p:txBody>
      </p:sp>
      <p:sp>
        <p:nvSpPr>
          <p:cNvPr id="3" name="Content Placeholder 2">
            <a:extLst>
              <a:ext uri="{FF2B5EF4-FFF2-40B4-BE49-F238E27FC236}">
                <a16:creationId xmlns:a16="http://schemas.microsoft.com/office/drawing/2014/main" id="{C641BBE4-C8EC-4E0E-8C2C-548504264F77}"/>
              </a:ext>
            </a:extLst>
          </p:cNvPr>
          <p:cNvSpPr>
            <a:spLocks noGrp="1"/>
          </p:cNvSpPr>
          <p:nvPr>
            <p:ph idx="1"/>
          </p:nvPr>
        </p:nvSpPr>
        <p:spPr>
          <a:xfrm>
            <a:off x="677334" y="1364106"/>
            <a:ext cx="8596668" cy="5318047"/>
          </a:xfrm>
        </p:spPr>
        <p:txBody>
          <a:bodyPr>
            <a:noAutofit/>
          </a:bodyPr>
          <a:lstStyle/>
          <a:p>
            <a:pPr marL="0" indent="0">
              <a:buNone/>
            </a:pPr>
            <a:r>
              <a:rPr lang="en-US" sz="2400" b="1" dirty="0">
                <a:solidFill>
                  <a:schemeClr val="tx1"/>
                </a:solidFill>
                <a:latin typeface="Times New Roman" panose="02020603050405020304" pitchFamily="18" charset="0"/>
                <a:ea typeface="Avenir Book" charset="0"/>
                <a:cs typeface="Times New Roman" panose="02020603050405020304" pitchFamily="18" charset="0"/>
              </a:rPr>
              <a:t>Case study</a:t>
            </a:r>
          </a:p>
          <a:p>
            <a:pPr>
              <a:buFont typeface="Arial" panose="020B0604020202020204" pitchFamily="34" charset="0"/>
              <a:buChar char="•"/>
            </a:pPr>
            <a:r>
              <a:rPr lang="en-US" sz="2400" b="1" dirty="0">
                <a:solidFill>
                  <a:schemeClr val="tx1"/>
                </a:solidFill>
                <a:latin typeface="Times New Roman" panose="02020603050405020304" pitchFamily="18" charset="0"/>
                <a:ea typeface="Avenir Book" charset="0"/>
                <a:cs typeface="Times New Roman" panose="02020603050405020304" pitchFamily="18" charset="0"/>
              </a:rPr>
              <a:t>Debbie’s heart failure has progressed.  She wants to stay in her room most of the day and has very little energy. She has pitting edema in her lower extremities. She receives excellent care from her PCP and is receiving the standard of care for heart failure.  </a:t>
            </a:r>
          </a:p>
          <a:p>
            <a:pPr>
              <a:buFont typeface="Arial" panose="020B0604020202020204" pitchFamily="34" charset="0"/>
              <a:buChar char="•"/>
            </a:pPr>
            <a:r>
              <a:rPr lang="en-US" sz="2400" b="1" dirty="0">
                <a:solidFill>
                  <a:schemeClr val="tx1"/>
                </a:solidFill>
                <a:latin typeface="Times New Roman" panose="02020603050405020304" pitchFamily="18" charset="0"/>
                <a:ea typeface="Avenir Book" charset="0"/>
                <a:cs typeface="Times New Roman" panose="02020603050405020304" pitchFamily="18" charset="0"/>
              </a:rPr>
              <a:t>She would be a candidate for an observational study that will measure longevity and morbidity of persons with Down’s Syndrome.  The study involves some clinic tests where mental capacity, physical strength, and pulmonary tests are done. </a:t>
            </a:r>
          </a:p>
          <a:p>
            <a:pPr>
              <a:buFont typeface="Arial" panose="020B0604020202020204" pitchFamily="34" charset="0"/>
              <a:buChar char="•"/>
            </a:pPr>
            <a:r>
              <a:rPr lang="en-US" sz="2400" b="1" dirty="0">
                <a:solidFill>
                  <a:schemeClr val="tx1"/>
                </a:solidFill>
                <a:latin typeface="Times New Roman" panose="02020603050405020304" pitchFamily="18" charset="0"/>
                <a:ea typeface="Avenir Book" charset="0"/>
                <a:cs typeface="Times New Roman" panose="02020603050405020304" pitchFamily="18" charset="0"/>
              </a:rPr>
              <a:t> When approached regarding participation, Debbie says “Yes” but clinic visits may last up to 2 hours each and it will mean missing some of her favorite TV shows. </a:t>
            </a:r>
          </a:p>
          <a:p>
            <a:endParaRPr lang="en-US" sz="2400" b="1" dirty="0">
              <a:solidFill>
                <a:schemeClr val="tx1"/>
              </a:solidFill>
              <a:latin typeface="Times New Roman" panose="02020603050405020304" pitchFamily="18" charset="0"/>
              <a:ea typeface="Avenir Book"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2167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CC210-50FC-4D30-9029-445D60EB6821}"/>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Case Study Solutions</a:t>
            </a:r>
          </a:p>
        </p:txBody>
      </p:sp>
      <p:sp>
        <p:nvSpPr>
          <p:cNvPr id="3" name="Content Placeholder 2">
            <a:extLst>
              <a:ext uri="{FF2B5EF4-FFF2-40B4-BE49-F238E27FC236}">
                <a16:creationId xmlns:a16="http://schemas.microsoft.com/office/drawing/2014/main" id="{2D0B73DB-C37E-4E76-BAEE-2D1BCA7CA21D}"/>
              </a:ext>
            </a:extLst>
          </p:cNvPr>
          <p:cNvSpPr>
            <a:spLocks noGrp="1"/>
          </p:cNvSpPr>
          <p:nvPr>
            <p:ph idx="1"/>
          </p:nvPr>
        </p:nvSpPr>
        <p:spPr>
          <a:xfrm>
            <a:off x="677334" y="1350499"/>
            <a:ext cx="8596668" cy="4690864"/>
          </a:xfrm>
        </p:spPr>
        <p:txBody>
          <a:bodyPr>
            <a:noAutofit/>
          </a:bodyPr>
          <a:lstStyle/>
          <a:p>
            <a:r>
              <a:rPr lang="en-US" sz="2400" b="1" dirty="0">
                <a:latin typeface="Times New Roman" panose="02020603050405020304" pitchFamily="18" charset="0"/>
                <a:cs typeface="Times New Roman" panose="02020603050405020304" pitchFamily="18" charset="0"/>
              </a:rPr>
              <a:t>In this case it could be assessed that Debbie will say “Yes” to please, when, in fact she may really mean “No” if she knows what the study will involve.</a:t>
            </a:r>
          </a:p>
          <a:p>
            <a:r>
              <a:rPr lang="en-US" sz="2400" b="1" dirty="0">
                <a:latin typeface="Times New Roman" panose="02020603050405020304" pitchFamily="18" charset="0"/>
                <a:cs typeface="Times New Roman" panose="02020603050405020304" pitchFamily="18" charset="0"/>
              </a:rPr>
              <a:t>Her legally authorized representative will need to talk with Debbie to make sure she understands the sacrifices she will have to make if she participates. </a:t>
            </a:r>
          </a:p>
          <a:p>
            <a:r>
              <a:rPr lang="en-US" sz="2400" b="1" dirty="0">
                <a:latin typeface="Times New Roman" panose="02020603050405020304" pitchFamily="18" charset="0"/>
                <a:cs typeface="Times New Roman" panose="02020603050405020304" pitchFamily="18" charset="0"/>
              </a:rPr>
              <a:t>Study staff will need to make sure that at each study visit she assents (verbally) to participation and that assent or refusal (dissent) is documented in the research record.</a:t>
            </a:r>
          </a:p>
          <a:p>
            <a:r>
              <a:rPr lang="en-US" sz="2400" b="1" dirty="0">
                <a:latin typeface="Times New Roman" panose="02020603050405020304" pitchFamily="18" charset="0"/>
                <a:cs typeface="Times New Roman" panose="02020603050405020304" pitchFamily="18" charset="0"/>
              </a:rPr>
              <a:t>Study staff can offer study visit times that do not conflict with the activities that she enjoys. </a:t>
            </a:r>
          </a:p>
          <a:p>
            <a:endParaRPr lang="en-US" sz="2400" dirty="0"/>
          </a:p>
        </p:txBody>
      </p:sp>
    </p:spTree>
    <p:extLst>
      <p:ext uri="{BB962C8B-B14F-4D97-AF65-F5344CB8AC3E}">
        <p14:creationId xmlns:p14="http://schemas.microsoft.com/office/powerpoint/2010/main" val="581738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2E254-0485-40AD-A2F5-9EA1DF36F362}"/>
              </a:ext>
            </a:extLst>
          </p:cNvPr>
          <p:cNvSpPr>
            <a:spLocks noGrp="1"/>
          </p:cNvSpPr>
          <p:nvPr>
            <p:ph type="title"/>
          </p:nvPr>
        </p:nvSpPr>
        <p:spPr>
          <a:xfrm>
            <a:off x="677335" y="481263"/>
            <a:ext cx="8596668" cy="737937"/>
          </a:xfrm>
        </p:spPr>
        <p:txBody>
          <a:bodyPr/>
          <a:lstStyle/>
          <a:p>
            <a:r>
              <a:rPr lang="en-US" b="1" dirty="0">
                <a:solidFill>
                  <a:srgbClr val="7030A0"/>
                </a:solidFill>
                <a:latin typeface="Times New Roman" panose="02020603050405020304" pitchFamily="18" charset="0"/>
                <a:cs typeface="Times New Roman" panose="02020603050405020304" pitchFamily="18" charset="0"/>
              </a:rPr>
              <a:t>Conflict of Interest Disclosure</a:t>
            </a:r>
          </a:p>
        </p:txBody>
      </p:sp>
      <p:sp>
        <p:nvSpPr>
          <p:cNvPr id="3" name="Text Placeholder 2">
            <a:extLst>
              <a:ext uri="{FF2B5EF4-FFF2-40B4-BE49-F238E27FC236}">
                <a16:creationId xmlns:a16="http://schemas.microsoft.com/office/drawing/2014/main" id="{B97BBB9E-9F21-44CA-A776-5573CC6252E1}"/>
              </a:ext>
            </a:extLst>
          </p:cNvPr>
          <p:cNvSpPr>
            <a:spLocks noGrp="1"/>
          </p:cNvSpPr>
          <p:nvPr>
            <p:ph type="body" idx="1"/>
          </p:nvPr>
        </p:nvSpPr>
        <p:spPr>
          <a:xfrm>
            <a:off x="677335" y="1604211"/>
            <a:ext cx="8596668" cy="4772526"/>
          </a:xfrm>
        </p:spPr>
        <p:txBody>
          <a:bodyPr>
            <a:noAutofit/>
          </a:bodyPr>
          <a:lstStyle/>
          <a:p>
            <a:r>
              <a:rPr lang="en-US" b="1" u="sng" dirty="0">
                <a:solidFill>
                  <a:schemeClr val="tx1"/>
                </a:solidFill>
                <a:latin typeface="Times New Roman" panose="02020603050405020304" pitchFamily="18" charset="0"/>
                <a:cs typeface="Times New Roman" panose="02020603050405020304" pitchFamily="18" charset="0"/>
              </a:rPr>
              <a:t>Conflicts of Interest</a:t>
            </a:r>
            <a:endParaRPr lang="en-US" b="1" dirty="0">
              <a:solidFill>
                <a:schemeClr val="tx1"/>
              </a:solidFill>
              <a:latin typeface="Times New Roman" panose="02020603050405020304" pitchFamily="18" charset="0"/>
              <a:cs typeface="Times New Roman" panose="02020603050405020304" pitchFamily="18" charset="0"/>
            </a:endParaRPr>
          </a:p>
          <a:p>
            <a:r>
              <a:rPr lang="en-US" b="1" dirty="0">
                <a:solidFill>
                  <a:schemeClr val="tx1"/>
                </a:solidFill>
                <a:latin typeface="Times New Roman" panose="02020603050405020304" pitchFamily="18" charset="0"/>
                <a:cs typeface="Times New Roman" panose="02020603050405020304" pitchFamily="18" charset="0"/>
              </a:rPr>
              <a:t>A Conflict of Interest occurs when an individual has an opportunity to affect educational content about healthcare products or services of a commercial interest with which she/he has a financial relationship.</a:t>
            </a:r>
          </a:p>
          <a:p>
            <a:r>
              <a:rPr lang="en-US" b="1" dirty="0">
                <a:solidFill>
                  <a:schemeClr val="tx1"/>
                </a:solidFill>
                <a:latin typeface="Times New Roman" panose="02020603050405020304" pitchFamily="18" charset="0"/>
                <a:cs typeface="Times New Roman" panose="02020603050405020304" pitchFamily="18" charset="0"/>
              </a:rPr>
              <a:t>There is no conflict of interest for this presentation.</a:t>
            </a:r>
          </a:p>
          <a:p>
            <a:r>
              <a:rPr lang="en-US" b="1" dirty="0">
                <a:solidFill>
                  <a:schemeClr val="tx1"/>
                </a:solidFill>
                <a:latin typeface="Times New Roman" panose="02020603050405020304" pitchFamily="18" charset="0"/>
                <a:cs typeface="Times New Roman" panose="02020603050405020304" pitchFamily="18" charset="0"/>
              </a:rPr>
              <a:t> </a:t>
            </a:r>
          </a:p>
          <a:p>
            <a:r>
              <a:rPr lang="en-US" b="1" u="sng" dirty="0">
                <a:solidFill>
                  <a:schemeClr val="tx1"/>
                </a:solidFill>
                <a:latin typeface="Times New Roman" panose="02020603050405020304" pitchFamily="18" charset="0"/>
                <a:cs typeface="Times New Roman" panose="02020603050405020304" pitchFamily="18" charset="0"/>
              </a:rPr>
              <a:t>Commercial Support</a:t>
            </a:r>
            <a:endParaRPr lang="en-US" b="1" dirty="0">
              <a:solidFill>
                <a:schemeClr val="tx1"/>
              </a:solidFill>
              <a:latin typeface="Times New Roman" panose="02020603050405020304" pitchFamily="18" charset="0"/>
              <a:cs typeface="Times New Roman" panose="02020603050405020304" pitchFamily="18" charset="0"/>
            </a:endParaRPr>
          </a:p>
          <a:p>
            <a:r>
              <a:rPr lang="en-US" b="1" dirty="0">
                <a:solidFill>
                  <a:schemeClr val="tx1"/>
                </a:solidFill>
                <a:latin typeface="Times New Roman" panose="02020603050405020304" pitchFamily="18" charset="0"/>
                <a:cs typeface="Times New Roman" panose="02020603050405020304" pitchFamily="18" charset="0"/>
              </a:rPr>
              <a:t>No commercial support for this seminar</a:t>
            </a:r>
          </a:p>
          <a:p>
            <a:r>
              <a:rPr lang="en-US" b="1" dirty="0">
                <a:solidFill>
                  <a:schemeClr val="tx1"/>
                </a:solidFill>
                <a:latin typeface="Times New Roman" panose="02020603050405020304" pitchFamily="18" charset="0"/>
                <a:cs typeface="Times New Roman" panose="02020603050405020304" pitchFamily="18" charset="0"/>
              </a:rPr>
              <a:t> </a:t>
            </a:r>
          </a:p>
          <a:p>
            <a:r>
              <a:rPr lang="en-US" b="1" u="sng" dirty="0">
                <a:solidFill>
                  <a:schemeClr val="tx1"/>
                </a:solidFill>
                <a:latin typeface="Times New Roman" panose="02020603050405020304" pitchFamily="18" charset="0"/>
                <a:cs typeface="Times New Roman" panose="02020603050405020304" pitchFamily="18" charset="0"/>
              </a:rPr>
              <a:t>Non-Endorsement of Products</a:t>
            </a:r>
            <a:endParaRPr lang="en-US" b="1" dirty="0">
              <a:solidFill>
                <a:schemeClr val="tx1"/>
              </a:solidFill>
              <a:latin typeface="Times New Roman" panose="02020603050405020304" pitchFamily="18" charset="0"/>
              <a:cs typeface="Times New Roman" panose="02020603050405020304" pitchFamily="18" charset="0"/>
            </a:endParaRPr>
          </a:p>
          <a:p>
            <a:r>
              <a:rPr lang="en-US" b="1" dirty="0">
                <a:solidFill>
                  <a:schemeClr val="tx1"/>
                </a:solidFill>
                <a:latin typeface="Times New Roman" panose="02020603050405020304" pitchFamily="18" charset="0"/>
                <a:cs typeface="Times New Roman" panose="02020603050405020304" pitchFamily="18" charset="0"/>
              </a:rPr>
              <a:t>Non-applicable</a:t>
            </a:r>
          </a:p>
        </p:txBody>
      </p:sp>
    </p:spTree>
    <p:extLst>
      <p:ext uri="{BB962C8B-B14F-4D97-AF65-F5344CB8AC3E}">
        <p14:creationId xmlns:p14="http://schemas.microsoft.com/office/powerpoint/2010/main" val="1058336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75C3E-D0D3-4BE7-88C7-E9A6A20C878D}"/>
              </a:ext>
            </a:extLst>
          </p:cNvPr>
          <p:cNvSpPr>
            <a:spLocks noGrp="1"/>
          </p:cNvSpPr>
          <p:nvPr>
            <p:ph type="title"/>
          </p:nvPr>
        </p:nvSpPr>
        <p:spPr/>
        <p:txBody>
          <a:bodyPr>
            <a:normAutofit/>
          </a:bodyPr>
          <a:lstStyle/>
          <a:p>
            <a:r>
              <a:rPr lang="en-US" b="1" dirty="0">
                <a:solidFill>
                  <a:srgbClr val="7030A0"/>
                </a:solidFill>
                <a:latin typeface="Times New Roman" panose="02020603050405020304" pitchFamily="18" charset="0"/>
                <a:cs typeface="Times New Roman" panose="02020603050405020304" pitchFamily="18" charset="0"/>
              </a:rPr>
              <a:t>Adults without or limited decision-making capabilities</a:t>
            </a:r>
            <a:endParaRPr lang="en-US" dirty="0"/>
          </a:p>
        </p:txBody>
      </p:sp>
      <p:sp>
        <p:nvSpPr>
          <p:cNvPr id="3" name="Content Placeholder 2">
            <a:extLst>
              <a:ext uri="{FF2B5EF4-FFF2-40B4-BE49-F238E27FC236}">
                <a16:creationId xmlns:a16="http://schemas.microsoft.com/office/drawing/2014/main" id="{09A0FCEF-45B3-4ED8-924A-1F68ECA66D38}"/>
              </a:ext>
            </a:extLst>
          </p:cNvPr>
          <p:cNvSpPr>
            <a:spLocks noGrp="1"/>
          </p:cNvSpPr>
          <p:nvPr>
            <p:ph idx="1"/>
          </p:nvPr>
        </p:nvSpPr>
        <p:spPr>
          <a:xfrm>
            <a:off x="677334" y="1814733"/>
            <a:ext cx="8596668" cy="4825218"/>
          </a:xfrm>
        </p:spPr>
        <p:txBody>
          <a:bodyPr>
            <a:noAutofit/>
          </a:bodyPr>
          <a:lstStyle/>
          <a:p>
            <a:endParaRPr lang="en-US" sz="20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Adults who have the capacity to consent during study enrollment, but who may lose the capacity to consent at some point during study participation (due to Alzheimer’s disease for instance) can name a future LAR upon study enrollment. </a:t>
            </a:r>
          </a:p>
          <a:p>
            <a:pPr marL="0" indent="0">
              <a:buNone/>
            </a:pPr>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This should be done in writing, such as on a healthcare proxy form, and be kept with the subject’s research record. </a:t>
            </a:r>
          </a:p>
        </p:txBody>
      </p:sp>
    </p:spTree>
    <p:extLst>
      <p:ext uri="{BB962C8B-B14F-4D97-AF65-F5344CB8AC3E}">
        <p14:creationId xmlns:p14="http://schemas.microsoft.com/office/powerpoint/2010/main" val="1432352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75C3E-D0D3-4BE7-88C7-E9A6A20C878D}"/>
              </a:ext>
            </a:extLst>
          </p:cNvPr>
          <p:cNvSpPr>
            <a:spLocks noGrp="1"/>
          </p:cNvSpPr>
          <p:nvPr>
            <p:ph type="title"/>
          </p:nvPr>
        </p:nvSpPr>
        <p:spPr/>
        <p:txBody>
          <a:bodyPr>
            <a:normAutofit/>
          </a:bodyPr>
          <a:lstStyle/>
          <a:p>
            <a:r>
              <a:rPr lang="en-US" b="1" dirty="0">
                <a:solidFill>
                  <a:srgbClr val="7030A0"/>
                </a:solidFill>
                <a:latin typeface="Times New Roman" panose="02020603050405020304" pitchFamily="18" charset="0"/>
                <a:cs typeface="Times New Roman" panose="02020603050405020304" pitchFamily="18" charset="0"/>
              </a:rPr>
              <a:t>Adults without or limited decision-making capabilities</a:t>
            </a:r>
            <a:endParaRPr lang="en-US" dirty="0"/>
          </a:p>
        </p:txBody>
      </p:sp>
      <p:sp>
        <p:nvSpPr>
          <p:cNvPr id="3" name="Content Placeholder 2">
            <a:extLst>
              <a:ext uri="{FF2B5EF4-FFF2-40B4-BE49-F238E27FC236}">
                <a16:creationId xmlns:a16="http://schemas.microsoft.com/office/drawing/2014/main" id="{09A0FCEF-45B3-4ED8-924A-1F68ECA66D38}"/>
              </a:ext>
            </a:extLst>
          </p:cNvPr>
          <p:cNvSpPr>
            <a:spLocks noGrp="1"/>
          </p:cNvSpPr>
          <p:nvPr>
            <p:ph idx="1"/>
          </p:nvPr>
        </p:nvSpPr>
        <p:spPr>
          <a:xfrm>
            <a:off x="677334" y="1814733"/>
            <a:ext cx="8596668" cy="4825218"/>
          </a:xfrm>
        </p:spPr>
        <p:txBody>
          <a:bodyPr>
            <a:noAutofit/>
          </a:bodyPr>
          <a:lstStyle/>
          <a:p>
            <a:r>
              <a:rPr lang="en-US" sz="2400" b="1" dirty="0">
                <a:latin typeface="Times New Roman" panose="02020603050405020304" pitchFamily="18" charset="0"/>
                <a:cs typeface="Times New Roman" panose="02020603050405020304" pitchFamily="18" charset="0"/>
              </a:rPr>
              <a:t>At the time when the investigator determines the subject has lost the capacity to continue to consent to study participation, the designated LAR should be consented.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Assent of the adult subject should be obtained if possible. The sustained objection in word or action of the subject to continued participation should be grounds for withdrawing the subject from the study, unless the study offers a unique opportunity for direct benefit not otherwise available outside the research setting</a:t>
            </a:r>
          </a:p>
        </p:txBody>
      </p:sp>
    </p:spTree>
    <p:extLst>
      <p:ext uri="{BB962C8B-B14F-4D97-AF65-F5344CB8AC3E}">
        <p14:creationId xmlns:p14="http://schemas.microsoft.com/office/powerpoint/2010/main" val="3301677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1CB8D-705E-4233-8838-734B6D33EC3F}"/>
              </a:ext>
            </a:extLst>
          </p:cNvPr>
          <p:cNvSpPr>
            <a:spLocks noGrp="1"/>
          </p:cNvSpPr>
          <p:nvPr>
            <p:ph type="title"/>
          </p:nvPr>
        </p:nvSpPr>
        <p:spPr/>
        <p:txBody>
          <a:bodyPr>
            <a:normAutofit/>
          </a:bodyPr>
          <a:lstStyle/>
          <a:p>
            <a:r>
              <a:rPr lang="en-US" b="1" dirty="0">
                <a:solidFill>
                  <a:srgbClr val="7030A0"/>
                </a:solidFill>
                <a:latin typeface="Times New Roman" panose="02020603050405020304" pitchFamily="18" charset="0"/>
                <a:cs typeface="Times New Roman" panose="02020603050405020304" pitchFamily="18" charset="0"/>
              </a:rPr>
              <a:t>Adults without or limited decision-making capabilities</a:t>
            </a:r>
            <a:endParaRPr lang="en-US" dirty="0"/>
          </a:p>
        </p:txBody>
      </p:sp>
      <p:sp>
        <p:nvSpPr>
          <p:cNvPr id="3" name="Content Placeholder 2">
            <a:extLst>
              <a:ext uri="{FF2B5EF4-FFF2-40B4-BE49-F238E27FC236}">
                <a16:creationId xmlns:a16="http://schemas.microsoft.com/office/drawing/2014/main" id="{43D7ED26-EFA4-4739-B669-C13062F4FCA0}"/>
              </a:ext>
            </a:extLst>
          </p:cNvPr>
          <p:cNvSpPr>
            <a:spLocks noGrp="1"/>
          </p:cNvSpPr>
          <p:nvPr>
            <p:ph idx="1"/>
          </p:nvPr>
        </p:nvSpPr>
        <p:spPr>
          <a:xfrm>
            <a:off x="677334" y="2160589"/>
            <a:ext cx="8596668" cy="4577836"/>
          </a:xfrm>
        </p:spPr>
        <p:txBody>
          <a:bodyPr>
            <a:noAutofit/>
          </a:bodyPr>
          <a:lstStyle/>
          <a:p>
            <a:r>
              <a:rPr lang="en-US" sz="2800" b="1" dirty="0">
                <a:latin typeface="Times New Roman" panose="02020603050405020304" pitchFamily="18" charset="0"/>
                <a:cs typeface="Times New Roman" panose="02020603050405020304" pitchFamily="18" charset="0"/>
              </a:rPr>
              <a:t>Document on the adult assent discussion page of the consent form. </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Document if the adult subject cannot sign the assent line on the assent discussion page.</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If the lack of capacity to give informed consent is temporary obtain consent when possible. </a:t>
            </a:r>
          </a:p>
        </p:txBody>
      </p:sp>
    </p:spTree>
    <p:extLst>
      <p:ext uri="{BB962C8B-B14F-4D97-AF65-F5344CB8AC3E}">
        <p14:creationId xmlns:p14="http://schemas.microsoft.com/office/powerpoint/2010/main" val="3787354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D274D-B1FD-4A5C-8BB3-1A35E74DB1FB}"/>
              </a:ext>
            </a:extLst>
          </p:cNvPr>
          <p:cNvSpPr>
            <a:spLocks noGrp="1"/>
          </p:cNvSpPr>
          <p:nvPr>
            <p:ph type="title"/>
          </p:nvPr>
        </p:nvSpPr>
        <p:spPr>
          <a:xfrm>
            <a:off x="677334" y="209863"/>
            <a:ext cx="8596668" cy="914400"/>
          </a:xfrm>
        </p:spPr>
        <p:txBody>
          <a:bodyPr>
            <a:noAutofit/>
          </a:bodyPr>
          <a:lstStyle/>
          <a:p>
            <a:r>
              <a:rPr lang="en-US" b="1" dirty="0">
                <a:solidFill>
                  <a:srgbClr val="7030A0"/>
                </a:solidFill>
                <a:latin typeface="Times New Roman" panose="02020603050405020304" pitchFamily="18" charset="0"/>
                <a:cs typeface="Times New Roman" panose="02020603050405020304" pitchFamily="18" charset="0"/>
              </a:rPr>
              <a:t>Non-English-Speaking Subjects</a:t>
            </a:r>
            <a:br>
              <a:rPr lang="en-US" dirty="0">
                <a:solidFill>
                  <a:srgbClr val="7030A0"/>
                </a:solidFill>
              </a:rPr>
            </a:br>
            <a:endParaRPr lang="en-US" dirty="0">
              <a:solidFill>
                <a:srgbClr val="7030A0"/>
              </a:solidFill>
            </a:endParaRPr>
          </a:p>
        </p:txBody>
      </p:sp>
      <p:sp>
        <p:nvSpPr>
          <p:cNvPr id="3" name="Content Placeholder 2">
            <a:extLst>
              <a:ext uri="{FF2B5EF4-FFF2-40B4-BE49-F238E27FC236}">
                <a16:creationId xmlns:a16="http://schemas.microsoft.com/office/drawing/2014/main" id="{C9F5AE91-07D0-464F-80CB-E9BC267E09E9}"/>
              </a:ext>
            </a:extLst>
          </p:cNvPr>
          <p:cNvSpPr>
            <a:spLocks noGrp="1"/>
          </p:cNvSpPr>
          <p:nvPr>
            <p:ph idx="1"/>
          </p:nvPr>
        </p:nvSpPr>
        <p:spPr>
          <a:xfrm>
            <a:off x="677334" y="1124263"/>
            <a:ext cx="8596668" cy="4917100"/>
          </a:xfrm>
        </p:spPr>
        <p:txBody>
          <a:bodyPr>
            <a:noAutofit/>
          </a:bodyPr>
          <a:lstStyle/>
          <a:p>
            <a:pPr>
              <a:buFont typeface="Wingdings" panose="05000000000000000000" pitchFamily="2" charset="2"/>
              <a:buChar char="Ø"/>
            </a:pPr>
            <a:r>
              <a:rPr lang="en-US" sz="2800" b="1" dirty="0">
                <a:solidFill>
                  <a:schemeClr val="tx1"/>
                </a:solidFill>
                <a:latin typeface="Times New Roman" panose="02020603050405020304" pitchFamily="18" charset="0"/>
                <a:cs typeface="Times New Roman" panose="02020603050405020304" pitchFamily="18" charset="0"/>
              </a:rPr>
              <a:t>45 CFR 46.116 and 21 CFR 50.20:  The information that is given to the subject or the representative </a:t>
            </a:r>
            <a:r>
              <a:rPr lang="en-US" sz="2800" b="1" u="sng" dirty="0">
                <a:solidFill>
                  <a:schemeClr val="tx1"/>
                </a:solidFill>
                <a:latin typeface="Times New Roman" panose="02020603050405020304" pitchFamily="18" charset="0"/>
                <a:cs typeface="Times New Roman" panose="02020603050405020304" pitchFamily="18" charset="0"/>
              </a:rPr>
              <a:t>shall be </a:t>
            </a:r>
            <a:r>
              <a:rPr lang="en-US" sz="2800" b="1" dirty="0">
                <a:solidFill>
                  <a:schemeClr val="tx1"/>
                </a:solidFill>
                <a:latin typeface="Times New Roman" panose="02020603050405020304" pitchFamily="18" charset="0"/>
                <a:cs typeface="Times New Roman" panose="02020603050405020304" pitchFamily="18" charset="0"/>
              </a:rPr>
              <a:t>in language understandable to the subject or the representative. </a:t>
            </a:r>
          </a:p>
          <a:p>
            <a:pPr marL="0" indent="0">
              <a:buNone/>
            </a:pPr>
            <a:endParaRPr lang="en-US" sz="2800" b="1"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b="1" dirty="0">
                <a:solidFill>
                  <a:schemeClr val="tx1"/>
                </a:solidFill>
                <a:latin typeface="Times New Roman" panose="02020603050405020304" pitchFamily="18" charset="0"/>
                <a:cs typeface="Times New Roman" panose="02020603050405020304" pitchFamily="18" charset="0"/>
              </a:rPr>
              <a:t>At UTHSC, the requirement is to have IRB approval for non-English speaking subjects before enrollment along with a fully translated consent form in the native language of the subject. </a:t>
            </a:r>
          </a:p>
          <a:p>
            <a:pPr lvl="1">
              <a:buFont typeface="Wingdings" panose="05000000000000000000" pitchFamily="2" charset="2"/>
              <a:buChar char="Ø"/>
            </a:pPr>
            <a:r>
              <a:rPr lang="en-US" sz="2800" b="1" dirty="0">
                <a:solidFill>
                  <a:schemeClr val="tx1"/>
                </a:solidFill>
                <a:latin typeface="Times New Roman" panose="02020603050405020304" pitchFamily="18" charset="0"/>
                <a:cs typeface="Times New Roman" panose="02020603050405020304" pitchFamily="18" charset="0"/>
              </a:rPr>
              <a:t>A Declaration of Translation is required.</a:t>
            </a:r>
          </a:p>
          <a:p>
            <a:pPr marL="0" indent="0">
              <a:buNone/>
            </a:pPr>
            <a:r>
              <a:rPr lang="en-US" sz="2400" b="1"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33527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253C1-5452-4CE1-8A1C-59FE31E4DA37}"/>
              </a:ext>
            </a:extLst>
          </p:cNvPr>
          <p:cNvSpPr>
            <a:spLocks noGrp="1"/>
          </p:cNvSpPr>
          <p:nvPr>
            <p:ph type="title"/>
          </p:nvPr>
        </p:nvSpPr>
        <p:spPr>
          <a:xfrm>
            <a:off x="677334" y="224852"/>
            <a:ext cx="8596668" cy="824459"/>
          </a:xfrm>
        </p:spPr>
        <p:txBody>
          <a:bodyPr/>
          <a:lstStyle/>
          <a:p>
            <a:r>
              <a:rPr lang="en-US" b="1" dirty="0">
                <a:solidFill>
                  <a:srgbClr val="7030A0"/>
                </a:solidFill>
                <a:latin typeface="Times New Roman" panose="02020603050405020304" pitchFamily="18" charset="0"/>
                <a:cs typeface="Times New Roman" panose="02020603050405020304" pitchFamily="18" charset="0"/>
              </a:rPr>
              <a:t>Non-English-Speaking Subjects (cont.)</a:t>
            </a:r>
          </a:p>
        </p:txBody>
      </p:sp>
      <p:sp>
        <p:nvSpPr>
          <p:cNvPr id="3" name="Content Placeholder 2">
            <a:extLst>
              <a:ext uri="{FF2B5EF4-FFF2-40B4-BE49-F238E27FC236}">
                <a16:creationId xmlns:a16="http://schemas.microsoft.com/office/drawing/2014/main" id="{7127C37F-15F2-4AA8-A797-047B0F217AB4}"/>
              </a:ext>
            </a:extLst>
          </p:cNvPr>
          <p:cNvSpPr>
            <a:spLocks noGrp="1"/>
          </p:cNvSpPr>
          <p:nvPr>
            <p:ph idx="1"/>
          </p:nvPr>
        </p:nvSpPr>
        <p:spPr>
          <a:xfrm>
            <a:off x="677334" y="1169233"/>
            <a:ext cx="8596668" cy="4872130"/>
          </a:xfrm>
        </p:spPr>
        <p:txBody>
          <a:bodyPr>
            <a:noAutofit/>
          </a:bodyPr>
          <a:lstStyle/>
          <a:p>
            <a:pPr>
              <a:buFont typeface="Wingdings" panose="05000000000000000000" pitchFamily="2" charset="2"/>
              <a:buChar char="Ø"/>
            </a:pPr>
            <a:r>
              <a:rPr lang="en-US" sz="2800" b="1" dirty="0">
                <a:latin typeface="Times New Roman" panose="02020603050405020304" pitchFamily="18" charset="0"/>
                <a:cs typeface="Times New Roman" panose="02020603050405020304" pitchFamily="18" charset="0"/>
              </a:rPr>
              <a:t>At UTHSC, the person obtaining informed consent must be fluent in both English and the language of the subject or legally authorized representative, or be assisted by an interpreter.</a:t>
            </a:r>
          </a:p>
          <a:p>
            <a:pPr>
              <a:buFont typeface="Wingdings" panose="05000000000000000000" pitchFamily="2" charset="2"/>
              <a:buChar char="Ø"/>
            </a:pPr>
            <a:r>
              <a:rPr lang="en-US" sz="2800" b="1" dirty="0">
                <a:latin typeface="Times New Roman" panose="02020603050405020304" pitchFamily="18" charset="0"/>
                <a:cs typeface="Times New Roman" panose="02020603050405020304" pitchFamily="18" charset="0"/>
              </a:rPr>
              <a:t>Family or friends of the prospective subject or legally authorized representative may not serve as interpreters.</a:t>
            </a:r>
          </a:p>
          <a:p>
            <a:pPr>
              <a:buFont typeface="Wingdings" panose="05000000000000000000" pitchFamily="2" charset="2"/>
              <a:buChar char="Ø"/>
            </a:pPr>
            <a:r>
              <a:rPr lang="en-US" sz="2800" b="1" dirty="0">
                <a:latin typeface="Times New Roman" panose="02020603050405020304" pitchFamily="18" charset="0"/>
                <a:cs typeface="Times New Roman" panose="02020603050405020304" pitchFamily="18" charset="0"/>
              </a:rPr>
              <a:t>It is not acceptable for a verbal translation of an English informed consent document to be substituted for a written translation.</a:t>
            </a:r>
          </a:p>
        </p:txBody>
      </p:sp>
    </p:spTree>
    <p:extLst>
      <p:ext uri="{BB962C8B-B14F-4D97-AF65-F5344CB8AC3E}">
        <p14:creationId xmlns:p14="http://schemas.microsoft.com/office/powerpoint/2010/main" val="18282244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253C1-5452-4CE1-8A1C-59FE31E4DA37}"/>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Non-English-Speaking Subjects (cont.)</a:t>
            </a:r>
          </a:p>
        </p:txBody>
      </p:sp>
      <p:sp>
        <p:nvSpPr>
          <p:cNvPr id="3" name="Content Placeholder 2">
            <a:extLst>
              <a:ext uri="{FF2B5EF4-FFF2-40B4-BE49-F238E27FC236}">
                <a16:creationId xmlns:a16="http://schemas.microsoft.com/office/drawing/2014/main" id="{7127C37F-15F2-4AA8-A797-047B0F217AB4}"/>
              </a:ext>
            </a:extLst>
          </p:cNvPr>
          <p:cNvSpPr>
            <a:spLocks noGrp="1"/>
          </p:cNvSpPr>
          <p:nvPr>
            <p:ph idx="1"/>
          </p:nvPr>
        </p:nvSpPr>
        <p:spPr>
          <a:xfrm>
            <a:off x="677334" y="1744395"/>
            <a:ext cx="8596668" cy="4296968"/>
          </a:xfrm>
        </p:spPr>
        <p:txBody>
          <a:bodyPr>
            <a:noAutofit/>
          </a:bodyPr>
          <a:lstStyle/>
          <a:p>
            <a:pPr marL="0" indent="0">
              <a:buNone/>
            </a:pPr>
            <a:r>
              <a:rPr lang="en-US" sz="2800" b="1" dirty="0">
                <a:latin typeface="Times New Roman" panose="02020603050405020304" pitchFamily="18" charset="0"/>
                <a:cs typeface="Times New Roman" panose="02020603050405020304" pitchFamily="18" charset="0"/>
              </a:rPr>
              <a:t>Other institutions may allow a “Short Form Consent form” where the document attests that the elements of informed consent have been presented orally to the subject or legally authorized representative. Check with your institution whether this is allowed. </a:t>
            </a:r>
          </a:p>
        </p:txBody>
      </p:sp>
    </p:spTree>
    <p:extLst>
      <p:ext uri="{BB962C8B-B14F-4D97-AF65-F5344CB8AC3E}">
        <p14:creationId xmlns:p14="http://schemas.microsoft.com/office/powerpoint/2010/main" val="26044976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9651EC2C-D396-4172-9D53-BEFC0B76C305}"/>
              </a:ext>
            </a:extLst>
          </p:cNvPr>
          <p:cNvSpPr txBox="1"/>
          <p:nvPr/>
        </p:nvSpPr>
        <p:spPr>
          <a:xfrm>
            <a:off x="1097975" y="478816"/>
            <a:ext cx="8610601" cy="10248960"/>
          </a:xfrm>
          <a:prstGeom prst="rect">
            <a:avLst/>
          </a:prstGeom>
          <a:noFill/>
        </p:spPr>
        <p:txBody>
          <a:bodyPr wrap="square">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Translator’s Declaration</a:t>
            </a: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IRB#____________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Study Title____________</a:t>
            </a: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Principal Investigator______________</a:t>
            </a: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To the UTHSC Institutional Review Board:</a:t>
            </a:r>
          </a:p>
          <a:p>
            <a:r>
              <a:rPr lang="en-US" sz="2000" b="1" dirty="0">
                <a:latin typeface="Times New Roman" panose="02020603050405020304" pitchFamily="18" charset="0"/>
                <a:ea typeface="Times New Roman" panose="02020603050405020304" pitchFamily="18" charset="0"/>
                <a:cs typeface="Times New Roman" panose="02020603050405020304" pitchFamily="18" charset="0"/>
              </a:rPr>
              <a:t>I,____________, declare that I am fluent in and understand the English language and the _______________language. To the best of my knowledge and belief, the attached translation(s) are true, accurate and correct.</a:t>
            </a:r>
          </a:p>
          <a:p>
            <a:pPr marL="0" marR="0">
              <a:spcBef>
                <a:spcPts val="0"/>
              </a:spcBef>
              <a:spcAft>
                <a:spcPts val="0"/>
              </a:spcAft>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Attached (1) the original document (In English) and (2) the _________</a:t>
            </a: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Translated versions(s).</a:t>
            </a: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Translator’s Name (Print):____________</a:t>
            </a:r>
          </a:p>
          <a:p>
            <a:pPr marL="0" marR="0">
              <a:spcBef>
                <a:spcPts val="0"/>
              </a:spcBef>
              <a:spcAft>
                <a:spcPts val="0"/>
              </a:spcAf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Address:____________________</a:t>
            </a: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Phone No.</a:t>
            </a:r>
          </a:p>
          <a:p>
            <a:pPr marL="0" marR="0">
              <a:spcBef>
                <a:spcPts val="0"/>
              </a:spcBef>
              <a:spcAft>
                <a:spcPts val="0"/>
              </a:spcAf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Fax. No.</a:t>
            </a: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E-mail___________</a:t>
            </a:r>
          </a:p>
          <a:p>
            <a:pPr marL="0" marR="0">
              <a:spcBef>
                <a:spcPts val="0"/>
              </a:spcBef>
              <a:spcAft>
                <a:spcPts val="0"/>
              </a:spcAft>
            </a:pP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Signature______________________Date</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______________</a:t>
            </a:r>
          </a:p>
          <a:p>
            <a:pPr marL="0" marR="0">
              <a:spcBef>
                <a:spcPts val="0"/>
              </a:spcBef>
              <a:spcAft>
                <a:spcPts val="0"/>
              </a:spcAft>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5193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4FE2-3E2C-4395-A339-9F32D08430A7}"/>
              </a:ext>
            </a:extLst>
          </p:cNvPr>
          <p:cNvSpPr>
            <a:spLocks noGrp="1"/>
          </p:cNvSpPr>
          <p:nvPr>
            <p:ph type="title"/>
          </p:nvPr>
        </p:nvSpPr>
        <p:spPr>
          <a:xfrm>
            <a:off x="677334" y="179883"/>
            <a:ext cx="8596668" cy="869428"/>
          </a:xfrm>
        </p:spPr>
        <p:txBody>
          <a:bodyPr>
            <a:normAutofit/>
          </a:bodyPr>
          <a:lstStyle/>
          <a:p>
            <a:r>
              <a:rPr lang="en-US" b="1" dirty="0">
                <a:solidFill>
                  <a:srgbClr val="7030A0"/>
                </a:solidFill>
                <a:latin typeface="Times New Roman" panose="02020603050405020304" pitchFamily="18" charset="0"/>
                <a:cs typeface="Times New Roman" panose="02020603050405020304" pitchFamily="18" charset="0"/>
              </a:rPr>
              <a:t>Non-English-speaking subjects</a:t>
            </a:r>
            <a:endParaRPr lang="en-US" b="1" dirty="0"/>
          </a:p>
        </p:txBody>
      </p:sp>
      <p:sp>
        <p:nvSpPr>
          <p:cNvPr id="3" name="Content Placeholder 2">
            <a:extLst>
              <a:ext uri="{FF2B5EF4-FFF2-40B4-BE49-F238E27FC236}">
                <a16:creationId xmlns:a16="http://schemas.microsoft.com/office/drawing/2014/main" id="{C5D6B95A-DA44-4A3D-84BF-56D0C1C72C6C}"/>
              </a:ext>
            </a:extLst>
          </p:cNvPr>
          <p:cNvSpPr>
            <a:spLocks noGrp="1"/>
          </p:cNvSpPr>
          <p:nvPr>
            <p:ph idx="1"/>
          </p:nvPr>
        </p:nvSpPr>
        <p:spPr>
          <a:xfrm>
            <a:off x="677334" y="1049311"/>
            <a:ext cx="8596668" cy="5111646"/>
          </a:xfrm>
        </p:spPr>
        <p:txBody>
          <a:bodyPr>
            <a:normAutofit fontScale="85000" lnSpcReduction="20000"/>
          </a:bodyPr>
          <a:lstStyle/>
          <a:p>
            <a:pPr marL="0" indent="0">
              <a:buNone/>
            </a:pPr>
            <a:r>
              <a:rPr lang="en-US" sz="3300" b="1" dirty="0">
                <a:latin typeface="Times New Roman" panose="02020603050405020304" pitchFamily="18" charset="0"/>
                <a:cs typeface="Times New Roman" panose="02020603050405020304" pitchFamily="18" charset="0"/>
              </a:rPr>
              <a:t>Case study: </a:t>
            </a:r>
          </a:p>
          <a:p>
            <a:pPr marL="0" indent="0">
              <a:buNone/>
            </a:pPr>
            <a:endParaRPr lang="en-US" sz="3300" b="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3300" b="1" dirty="0">
                <a:latin typeface="Times New Roman" panose="02020603050405020304" pitchFamily="18" charset="0"/>
                <a:cs typeface="Times New Roman" panose="02020603050405020304" pitchFamily="18" charset="0"/>
              </a:rPr>
              <a:t>Jane is an experienced research study coordinator and is managing a study of a rare disease. </a:t>
            </a:r>
          </a:p>
          <a:p>
            <a:pPr>
              <a:buFont typeface="Arial" panose="020B0604020202020204" pitchFamily="34" charset="0"/>
              <a:buChar char="•"/>
            </a:pPr>
            <a:endParaRPr lang="en-US" sz="3300" b="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3300" b="1" dirty="0">
                <a:latin typeface="Times New Roman" panose="02020603050405020304" pitchFamily="18" charset="0"/>
                <a:cs typeface="Times New Roman" panose="02020603050405020304" pitchFamily="18" charset="0"/>
              </a:rPr>
              <a:t>Her site is approved for 5 subjects; Only 2 subjects have been enrolled over the past 4 years and enrollment ends in 3 months.</a:t>
            </a:r>
          </a:p>
          <a:p>
            <a:pPr>
              <a:buFont typeface="Arial" panose="020B0604020202020204" pitchFamily="34" charset="0"/>
              <a:buChar char="•"/>
            </a:pPr>
            <a:endParaRPr lang="en-US" sz="3300" b="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3300" b="1" dirty="0">
                <a:latin typeface="Times New Roman" panose="02020603050405020304" pitchFamily="18" charset="0"/>
                <a:cs typeface="Times New Roman" panose="02020603050405020304" pitchFamily="18" charset="0"/>
              </a:rPr>
              <a:t>A non-English-speaking patient meets the criteria for the study, but the study is not IRB approved for subjects who do not speak English. </a:t>
            </a:r>
          </a:p>
          <a:p>
            <a:endParaRPr lang="en-US" dirty="0"/>
          </a:p>
        </p:txBody>
      </p:sp>
    </p:spTree>
    <p:extLst>
      <p:ext uri="{BB962C8B-B14F-4D97-AF65-F5344CB8AC3E}">
        <p14:creationId xmlns:p14="http://schemas.microsoft.com/office/powerpoint/2010/main" val="1220606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4FE2-3E2C-4395-A339-9F32D08430A7}"/>
              </a:ext>
            </a:extLst>
          </p:cNvPr>
          <p:cNvSpPr>
            <a:spLocks noGrp="1"/>
          </p:cNvSpPr>
          <p:nvPr>
            <p:ph type="title"/>
          </p:nvPr>
        </p:nvSpPr>
        <p:spPr>
          <a:xfrm>
            <a:off x="677334" y="239844"/>
            <a:ext cx="8596668" cy="644576"/>
          </a:xfrm>
        </p:spPr>
        <p:txBody>
          <a:bodyPr>
            <a:normAutofit/>
          </a:bodyPr>
          <a:lstStyle/>
          <a:p>
            <a:r>
              <a:rPr lang="en-US" b="1" dirty="0">
                <a:solidFill>
                  <a:srgbClr val="7030A0"/>
                </a:solidFill>
                <a:latin typeface="Times New Roman" panose="02020603050405020304" pitchFamily="18" charset="0"/>
                <a:cs typeface="Times New Roman" panose="02020603050405020304" pitchFamily="18" charset="0"/>
              </a:rPr>
              <a:t>Solutions: </a:t>
            </a:r>
            <a:endParaRPr lang="en-US" dirty="0"/>
          </a:p>
        </p:txBody>
      </p:sp>
      <p:sp>
        <p:nvSpPr>
          <p:cNvPr id="3" name="Content Placeholder 2">
            <a:extLst>
              <a:ext uri="{FF2B5EF4-FFF2-40B4-BE49-F238E27FC236}">
                <a16:creationId xmlns:a16="http://schemas.microsoft.com/office/drawing/2014/main" id="{C5D6B95A-DA44-4A3D-84BF-56D0C1C72C6C}"/>
              </a:ext>
            </a:extLst>
          </p:cNvPr>
          <p:cNvSpPr>
            <a:spLocks noGrp="1"/>
          </p:cNvSpPr>
          <p:nvPr>
            <p:ph idx="1"/>
          </p:nvPr>
        </p:nvSpPr>
        <p:spPr>
          <a:xfrm>
            <a:off x="677334" y="884421"/>
            <a:ext cx="8596668" cy="5363980"/>
          </a:xfrm>
        </p:spPr>
        <p:txBody>
          <a:bodyPr>
            <a:noAutofit/>
          </a:bodyPr>
          <a:lstStyle/>
          <a:p>
            <a:r>
              <a:rPr lang="en-US" sz="2400" b="1" dirty="0">
                <a:latin typeface="Times New Roman" panose="02020603050405020304" pitchFamily="18" charset="0"/>
                <a:cs typeface="Times New Roman" panose="02020603050405020304" pitchFamily="18" charset="0"/>
              </a:rPr>
              <a:t>If Jane’s IRB doesn’t allow a short form at her institution, she can ask the subject to return to the clinic after her IRB has approved Non-English-speaking subjects in her study. She will quickly need to find an interpreter or interpreting service to translate her consent form and to conduct the informed consent process and translate at other study visits.</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If Jane’s IRB does allow short consent form, she may enroll the subject at the day of the clinic visit.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If Jane’s IRB does not allow a short consent form, she can be pro-active and begin a dialogue about changing the procedure at her institution. </a:t>
            </a:r>
          </a:p>
          <a:p>
            <a:endParaRPr lang="en-US" sz="2400" b="1" dirty="0">
              <a:latin typeface="Times New Roman" panose="02020603050405020304" pitchFamily="18" charset="0"/>
              <a:cs typeface="Times New Roman" panose="02020603050405020304" pitchFamily="18" charset="0"/>
            </a:endParaRPr>
          </a:p>
          <a:p>
            <a:pPr marL="0" indent="0">
              <a:buNone/>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531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83B97-EF93-4CF0-A749-C9DABE640647}"/>
              </a:ext>
            </a:extLst>
          </p:cNvPr>
          <p:cNvSpPr>
            <a:spLocks noGrp="1"/>
          </p:cNvSpPr>
          <p:nvPr>
            <p:ph type="title"/>
          </p:nvPr>
        </p:nvSpPr>
        <p:spPr>
          <a:xfrm>
            <a:off x="677334" y="372795"/>
            <a:ext cx="8596668" cy="1557605"/>
          </a:xfrm>
        </p:spPr>
        <p:txBody>
          <a:bodyPr/>
          <a:lstStyle/>
          <a:p>
            <a:r>
              <a:rPr lang="en-US" b="1" dirty="0">
                <a:solidFill>
                  <a:srgbClr val="7030A0"/>
                </a:solidFill>
                <a:latin typeface="Times New Roman" panose="02020603050405020304" pitchFamily="18" charset="0"/>
                <a:cs typeface="Times New Roman" panose="02020603050405020304" pitchFamily="18" charset="0"/>
              </a:rPr>
              <a:t>Illiterate Subjects</a:t>
            </a:r>
          </a:p>
        </p:txBody>
      </p:sp>
      <p:sp>
        <p:nvSpPr>
          <p:cNvPr id="3" name="Content Placeholder 2">
            <a:extLst>
              <a:ext uri="{FF2B5EF4-FFF2-40B4-BE49-F238E27FC236}">
                <a16:creationId xmlns:a16="http://schemas.microsoft.com/office/drawing/2014/main" id="{2A3A98FF-BC7D-407C-AC6B-35F4AB3877A3}"/>
              </a:ext>
            </a:extLst>
          </p:cNvPr>
          <p:cNvSpPr>
            <a:spLocks noGrp="1"/>
          </p:cNvSpPr>
          <p:nvPr>
            <p:ph idx="1"/>
          </p:nvPr>
        </p:nvSpPr>
        <p:spPr>
          <a:xfrm>
            <a:off x="677334" y="1547446"/>
            <a:ext cx="8596668" cy="4937759"/>
          </a:xfrm>
        </p:spPr>
        <p:txBody>
          <a:bodyPr>
            <a:noAutofit/>
          </a:bodyPr>
          <a:lstStyle/>
          <a:p>
            <a:r>
              <a:rPr lang="en-US" sz="2400" b="1" dirty="0">
                <a:latin typeface="Times New Roman" panose="02020603050405020304" pitchFamily="18" charset="0"/>
                <a:cs typeface="Times New Roman" panose="02020603050405020304" pitchFamily="18" charset="0"/>
              </a:rPr>
              <a:t>Check with the policies of your institution.</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Generally, subjects may place an “X” or their “mark” rather than a signature.</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After study information has been discussed, the potential subject should be able to describe:</a:t>
            </a:r>
          </a:p>
          <a:p>
            <a:pPr marL="338137" indent="0">
              <a:buNone/>
            </a:pPr>
            <a:r>
              <a:rPr lang="en-US" sz="2400" b="1" dirty="0">
                <a:latin typeface="Times New Roman" panose="02020603050405020304" pitchFamily="18" charset="0"/>
                <a:cs typeface="Times New Roman" panose="02020603050405020304" pitchFamily="18" charset="0"/>
              </a:rPr>
              <a:t>a.	the study procedures in lay terms</a:t>
            </a:r>
          </a:p>
          <a:p>
            <a:pPr marL="688975" indent="-350838">
              <a:buNone/>
            </a:pPr>
            <a:r>
              <a:rPr lang="en-US" sz="2400" b="1" dirty="0">
                <a:latin typeface="Times New Roman" panose="02020603050405020304" pitchFamily="18" charset="0"/>
                <a:cs typeface="Times New Roman" panose="02020603050405020304" pitchFamily="18" charset="0"/>
              </a:rPr>
              <a:t>b. 		the risk(s) and benefit(s) of being in the study</a:t>
            </a:r>
          </a:p>
          <a:p>
            <a:pPr marL="688975" indent="-350838">
              <a:buNone/>
            </a:pPr>
            <a:r>
              <a:rPr lang="en-US" sz="2400" b="1" dirty="0">
                <a:latin typeface="Times New Roman" panose="02020603050405020304" pitchFamily="18" charset="0"/>
                <a:cs typeface="Times New Roman" panose="02020603050405020304" pitchFamily="18" charset="0"/>
              </a:rPr>
              <a:t>c. 		indicate approval or disapproval regarding participation 	in the study</a:t>
            </a:r>
          </a:p>
          <a:p>
            <a:pPr marL="688975" indent="-350838"/>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446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2F84A-69FA-4578-A932-B2B22963AAA3}"/>
              </a:ext>
            </a:extLst>
          </p:cNvPr>
          <p:cNvSpPr>
            <a:spLocks noGrp="1"/>
          </p:cNvSpPr>
          <p:nvPr>
            <p:ph type="title"/>
          </p:nvPr>
        </p:nvSpPr>
        <p:spPr>
          <a:xfrm>
            <a:off x="677334" y="609600"/>
            <a:ext cx="8596668" cy="821635"/>
          </a:xfrm>
        </p:spPr>
        <p:txBody>
          <a:bodyPr/>
          <a:lstStyle/>
          <a:p>
            <a:r>
              <a:rPr lang="en-US" b="1" dirty="0">
                <a:solidFill>
                  <a:srgbClr val="7030A0"/>
                </a:solidFill>
                <a:latin typeface="Times New Roman" panose="02020603050405020304" pitchFamily="18" charset="0"/>
                <a:cs typeface="Times New Roman" panose="02020603050405020304" pitchFamily="18" charset="0"/>
              </a:rPr>
              <a:t>Advanced Consent Issues</a:t>
            </a:r>
          </a:p>
        </p:txBody>
      </p:sp>
      <p:sp>
        <p:nvSpPr>
          <p:cNvPr id="3" name="Content Placeholder 2">
            <a:extLst>
              <a:ext uri="{FF2B5EF4-FFF2-40B4-BE49-F238E27FC236}">
                <a16:creationId xmlns:a16="http://schemas.microsoft.com/office/drawing/2014/main" id="{5DDB5C0B-D114-4AB8-8772-B1B6B4161D9D}"/>
              </a:ext>
            </a:extLst>
          </p:cNvPr>
          <p:cNvSpPr>
            <a:spLocks noGrp="1"/>
          </p:cNvSpPr>
          <p:nvPr>
            <p:ph idx="1"/>
          </p:nvPr>
        </p:nvSpPr>
        <p:spPr>
          <a:xfrm>
            <a:off x="677334" y="1431235"/>
            <a:ext cx="8596668" cy="4610127"/>
          </a:xfrm>
        </p:spPr>
        <p:txBody>
          <a:bodyPr>
            <a:normAutofit/>
          </a:bodyPr>
          <a:lstStyle/>
          <a:p>
            <a:endParaRPr lang="en-US" sz="3200" b="1" u="sng" dirty="0">
              <a:latin typeface="Times New Roman" panose="02020603050405020304" pitchFamily="18" charset="0"/>
              <a:cs typeface="Times New Roman" panose="02020603050405020304" pitchFamily="18" charset="0"/>
            </a:endParaRPr>
          </a:p>
          <a:p>
            <a:pPr marL="0" indent="0">
              <a:buNone/>
            </a:pPr>
            <a:r>
              <a:rPr lang="en-US" sz="3200" b="1" u="sng" dirty="0">
                <a:latin typeface="Times New Roman" panose="02020603050405020304" pitchFamily="18" charset="0"/>
                <a:cs typeface="Times New Roman" panose="02020603050405020304" pitchFamily="18" charset="0"/>
              </a:rPr>
              <a:t>Objectives:</a:t>
            </a:r>
          </a:p>
          <a:p>
            <a:endParaRPr lang="en-US" dirty="0"/>
          </a:p>
          <a:p>
            <a:pPr>
              <a:buFont typeface="Arial" panose="020B0604020202020204" pitchFamily="34" charset="0"/>
              <a:buChar char="•"/>
            </a:pPr>
            <a:r>
              <a:rPr lang="en-US" sz="2200" b="1" u="sng" dirty="0">
                <a:latin typeface="Times New Roman" panose="02020603050405020304" pitchFamily="18" charset="0"/>
                <a:cs typeface="Times New Roman" panose="02020603050405020304" pitchFamily="18" charset="0"/>
              </a:rPr>
              <a:t>To review essential and non-essential elements of informed consent.</a:t>
            </a:r>
          </a:p>
          <a:p>
            <a:pPr lvl="1">
              <a:buFont typeface="Courier New" panose="02070309020205020404" pitchFamily="49" charset="0"/>
              <a:buChar char="o"/>
            </a:pPr>
            <a:endParaRPr lang="en-US" dirty="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20645844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83B97-EF93-4CF0-A749-C9DABE640647}"/>
              </a:ext>
            </a:extLst>
          </p:cNvPr>
          <p:cNvSpPr>
            <a:spLocks noGrp="1"/>
          </p:cNvSpPr>
          <p:nvPr>
            <p:ph type="title"/>
          </p:nvPr>
        </p:nvSpPr>
        <p:spPr>
          <a:xfrm>
            <a:off x="677334" y="254834"/>
            <a:ext cx="8596668" cy="854438"/>
          </a:xfrm>
        </p:spPr>
        <p:txBody>
          <a:bodyPr/>
          <a:lstStyle/>
          <a:p>
            <a:r>
              <a:rPr lang="en-US" b="1" dirty="0">
                <a:solidFill>
                  <a:srgbClr val="7030A0"/>
                </a:solidFill>
                <a:latin typeface="Times New Roman" panose="02020603050405020304" pitchFamily="18" charset="0"/>
                <a:cs typeface="Times New Roman" panose="02020603050405020304" pitchFamily="18" charset="0"/>
              </a:rPr>
              <a:t>Illiterate Subjects (cont.)</a:t>
            </a:r>
          </a:p>
        </p:txBody>
      </p:sp>
      <p:sp>
        <p:nvSpPr>
          <p:cNvPr id="3" name="Content Placeholder 2">
            <a:extLst>
              <a:ext uri="{FF2B5EF4-FFF2-40B4-BE49-F238E27FC236}">
                <a16:creationId xmlns:a16="http://schemas.microsoft.com/office/drawing/2014/main" id="{2A3A98FF-BC7D-407C-AC6B-35F4AB3877A3}"/>
              </a:ext>
            </a:extLst>
          </p:cNvPr>
          <p:cNvSpPr>
            <a:spLocks noGrp="1"/>
          </p:cNvSpPr>
          <p:nvPr>
            <p:ph idx="1"/>
          </p:nvPr>
        </p:nvSpPr>
        <p:spPr>
          <a:xfrm>
            <a:off x="677334" y="254834"/>
            <a:ext cx="9231164" cy="6230372"/>
          </a:xfrm>
        </p:spPr>
        <p:txBody>
          <a:bodyPr>
            <a:noAutofit/>
          </a:bodyPr>
          <a:lstStyle/>
          <a:p>
            <a:pPr marL="0" indent="0">
              <a:buNone/>
            </a:pP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Fully document the details of the informed consent process.</a:t>
            </a:r>
          </a:p>
          <a:p>
            <a:pPr marL="0" indent="0">
              <a:buNone/>
            </a:pP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copy of the informed consent document with the subject’s mark and signature of the person obtaining consent  should be given to the subject or his or her legally authorized representative. </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Check with your institution whether video and audiotaping of the process may / should be used as documentation of the process (with permission of the individual) </a:t>
            </a:r>
          </a:p>
        </p:txBody>
      </p:sp>
    </p:spTree>
    <p:extLst>
      <p:ext uri="{BB962C8B-B14F-4D97-AF65-F5344CB8AC3E}">
        <p14:creationId xmlns:p14="http://schemas.microsoft.com/office/powerpoint/2010/main" val="518633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83B97-EF93-4CF0-A749-C9DABE640647}"/>
              </a:ext>
            </a:extLst>
          </p:cNvPr>
          <p:cNvSpPr>
            <a:spLocks noGrp="1"/>
          </p:cNvSpPr>
          <p:nvPr>
            <p:ph type="title"/>
          </p:nvPr>
        </p:nvSpPr>
        <p:spPr>
          <a:xfrm>
            <a:off x="677334" y="119921"/>
            <a:ext cx="8596668" cy="794479"/>
          </a:xfrm>
        </p:spPr>
        <p:txBody>
          <a:bodyPr/>
          <a:lstStyle/>
          <a:p>
            <a:r>
              <a:rPr lang="en-US" b="1" dirty="0">
                <a:solidFill>
                  <a:srgbClr val="7030A0"/>
                </a:solidFill>
                <a:latin typeface="Times New Roman" panose="02020603050405020304" pitchFamily="18" charset="0"/>
                <a:cs typeface="Times New Roman" panose="02020603050405020304" pitchFamily="18" charset="0"/>
              </a:rPr>
              <a:t>Visually Impaired Subjects</a:t>
            </a:r>
          </a:p>
        </p:txBody>
      </p:sp>
      <p:sp>
        <p:nvSpPr>
          <p:cNvPr id="3" name="Content Placeholder 2">
            <a:extLst>
              <a:ext uri="{FF2B5EF4-FFF2-40B4-BE49-F238E27FC236}">
                <a16:creationId xmlns:a16="http://schemas.microsoft.com/office/drawing/2014/main" id="{2A3A98FF-BC7D-407C-AC6B-35F4AB3877A3}"/>
              </a:ext>
            </a:extLst>
          </p:cNvPr>
          <p:cNvSpPr>
            <a:spLocks noGrp="1"/>
          </p:cNvSpPr>
          <p:nvPr>
            <p:ph idx="1"/>
          </p:nvPr>
        </p:nvSpPr>
        <p:spPr>
          <a:xfrm>
            <a:off x="677334" y="749508"/>
            <a:ext cx="8596668" cy="5735698"/>
          </a:xfrm>
        </p:spPr>
        <p:txBody>
          <a:bodyPr>
            <a:noAutofit/>
          </a:bodyPr>
          <a:lstStyle/>
          <a:p>
            <a:r>
              <a:rPr lang="en-US" sz="2800" b="1" dirty="0">
                <a:latin typeface="Times New Roman" panose="02020603050405020304" pitchFamily="18" charset="0"/>
                <a:cs typeface="Times New Roman" panose="02020603050405020304" pitchFamily="18" charset="0"/>
              </a:rPr>
              <a:t>Check with the policies of your institution. </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Generally, subjects may be enrolled in a research study by making or placing an “X” or their “mark”.</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If the subject is unable to make an “X” on the signature line, he/she can verbally consent and can designate a representative (for example, a relative, hospital patient advocate, social worker, etc.) to sign the consent line for him/her, provided the latter party is not involved in the actual conduct of the study. </a:t>
            </a:r>
          </a:p>
          <a:p>
            <a:endParaRPr lang="en-US" sz="2400" b="1" dirty="0">
              <a:latin typeface="Times New Roman" panose="02020603050405020304" pitchFamily="18" charset="0"/>
              <a:cs typeface="Times New Roman" panose="02020603050405020304" pitchFamily="18" charset="0"/>
            </a:endParaRPr>
          </a:p>
          <a:p>
            <a:pPr marL="688975" indent="-350838"/>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13268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83B97-EF93-4CF0-A749-C9DABE640647}"/>
              </a:ext>
            </a:extLst>
          </p:cNvPr>
          <p:cNvSpPr>
            <a:spLocks noGrp="1"/>
          </p:cNvSpPr>
          <p:nvPr>
            <p:ph type="title"/>
          </p:nvPr>
        </p:nvSpPr>
        <p:spPr>
          <a:xfrm>
            <a:off x="677334" y="164892"/>
            <a:ext cx="8596668" cy="839449"/>
          </a:xfrm>
        </p:spPr>
        <p:txBody>
          <a:bodyPr/>
          <a:lstStyle/>
          <a:p>
            <a:r>
              <a:rPr lang="en-US" b="1" dirty="0">
                <a:solidFill>
                  <a:srgbClr val="7030A0"/>
                </a:solidFill>
                <a:latin typeface="Times New Roman" panose="02020603050405020304" pitchFamily="18" charset="0"/>
                <a:cs typeface="Times New Roman" panose="02020603050405020304" pitchFamily="18" charset="0"/>
              </a:rPr>
              <a:t>Visually Impaired Subjects (cont.)</a:t>
            </a:r>
          </a:p>
        </p:txBody>
      </p:sp>
      <p:sp>
        <p:nvSpPr>
          <p:cNvPr id="3" name="Content Placeholder 2">
            <a:extLst>
              <a:ext uri="{FF2B5EF4-FFF2-40B4-BE49-F238E27FC236}">
                <a16:creationId xmlns:a16="http://schemas.microsoft.com/office/drawing/2014/main" id="{2A3A98FF-BC7D-407C-AC6B-35F4AB3877A3}"/>
              </a:ext>
            </a:extLst>
          </p:cNvPr>
          <p:cNvSpPr>
            <a:spLocks noGrp="1"/>
          </p:cNvSpPr>
          <p:nvPr>
            <p:ph idx="1"/>
          </p:nvPr>
        </p:nvSpPr>
        <p:spPr>
          <a:xfrm>
            <a:off x="677334" y="1004342"/>
            <a:ext cx="8596668" cy="5480864"/>
          </a:xfrm>
        </p:spPr>
        <p:txBody>
          <a:bodyPr>
            <a:noAutofit/>
          </a:bodyPr>
          <a:lstStyle/>
          <a:p>
            <a:endParaRPr lang="en-US" sz="2400" b="1"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After study information has been discussed, the potential subject should be able to describe:</a:t>
            </a:r>
          </a:p>
          <a:p>
            <a:pPr marL="688975" indent="-350838">
              <a:buNone/>
            </a:pPr>
            <a:r>
              <a:rPr lang="en-US" sz="2800" b="1" dirty="0">
                <a:latin typeface="Times New Roman" panose="02020603050405020304" pitchFamily="18" charset="0"/>
                <a:cs typeface="Times New Roman" panose="02020603050405020304" pitchFamily="18" charset="0"/>
              </a:rPr>
              <a:t>a.	the study procedures in lay terms</a:t>
            </a:r>
          </a:p>
          <a:p>
            <a:pPr marL="688975" indent="-350838">
              <a:buNone/>
            </a:pPr>
            <a:r>
              <a:rPr lang="en-US" sz="2800" b="1" dirty="0">
                <a:latin typeface="Times New Roman" panose="02020603050405020304" pitchFamily="18" charset="0"/>
                <a:cs typeface="Times New Roman" panose="02020603050405020304" pitchFamily="18" charset="0"/>
              </a:rPr>
              <a:t>b. the risk(s) and benefit(s) of being in the study</a:t>
            </a:r>
          </a:p>
          <a:p>
            <a:pPr marL="688975" indent="-350838">
              <a:buNone/>
            </a:pPr>
            <a:r>
              <a:rPr lang="en-US" sz="2800" b="1" dirty="0">
                <a:latin typeface="Times New Roman" panose="02020603050405020304" pitchFamily="18" charset="0"/>
                <a:cs typeface="Times New Roman" panose="02020603050405020304" pitchFamily="18" charset="0"/>
              </a:rPr>
              <a:t>c. 	indicate approval or disapproval regarding participation in the study</a:t>
            </a:r>
          </a:p>
          <a:p>
            <a:pPr marL="688975" indent="-350838"/>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4814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83B97-EF93-4CF0-A749-C9DABE640647}"/>
              </a:ext>
            </a:extLst>
          </p:cNvPr>
          <p:cNvSpPr>
            <a:spLocks noGrp="1"/>
          </p:cNvSpPr>
          <p:nvPr>
            <p:ph type="title"/>
          </p:nvPr>
        </p:nvSpPr>
        <p:spPr>
          <a:xfrm>
            <a:off x="677334" y="209862"/>
            <a:ext cx="8596668" cy="689548"/>
          </a:xfrm>
        </p:spPr>
        <p:txBody>
          <a:bodyPr/>
          <a:lstStyle/>
          <a:p>
            <a:r>
              <a:rPr lang="en-US" b="1" dirty="0">
                <a:solidFill>
                  <a:srgbClr val="7030A0"/>
                </a:solidFill>
                <a:latin typeface="Times New Roman" panose="02020603050405020304" pitchFamily="18" charset="0"/>
                <a:cs typeface="Times New Roman" panose="02020603050405020304" pitchFamily="18" charset="0"/>
              </a:rPr>
              <a:t>Visually Impaired Subjects (cont.)</a:t>
            </a:r>
          </a:p>
        </p:txBody>
      </p:sp>
      <p:sp>
        <p:nvSpPr>
          <p:cNvPr id="3" name="Content Placeholder 2">
            <a:extLst>
              <a:ext uri="{FF2B5EF4-FFF2-40B4-BE49-F238E27FC236}">
                <a16:creationId xmlns:a16="http://schemas.microsoft.com/office/drawing/2014/main" id="{2A3A98FF-BC7D-407C-AC6B-35F4AB3877A3}"/>
              </a:ext>
            </a:extLst>
          </p:cNvPr>
          <p:cNvSpPr>
            <a:spLocks noGrp="1"/>
          </p:cNvSpPr>
          <p:nvPr>
            <p:ph idx="1"/>
          </p:nvPr>
        </p:nvSpPr>
        <p:spPr>
          <a:xfrm>
            <a:off x="677334" y="209863"/>
            <a:ext cx="8596668" cy="6275344"/>
          </a:xfrm>
        </p:spPr>
        <p:txBody>
          <a:bodyPr>
            <a:noAutofit/>
          </a:bodyPr>
          <a:lstStyle/>
          <a:p>
            <a:pPr marL="0" indent="0">
              <a:buNone/>
            </a:pP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Fully document the details of the informed consent process.</a:t>
            </a:r>
          </a:p>
          <a:p>
            <a:pPr marL="0" indent="0">
              <a:buNone/>
            </a:pP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copy of the informed consent document with the subject’s mark and signature of the person obtaining consent  should be given to the subject or his or her legally authorized representative. </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Check with your institution whether video and audiotaping of the process may / should be used as documentation of the process (with permission of the individual) </a:t>
            </a:r>
          </a:p>
        </p:txBody>
      </p:sp>
    </p:spTree>
    <p:extLst>
      <p:ext uri="{BB962C8B-B14F-4D97-AF65-F5344CB8AC3E}">
        <p14:creationId xmlns:p14="http://schemas.microsoft.com/office/powerpoint/2010/main" val="11895703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83B97-EF93-4CF0-A749-C9DABE640647}"/>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Visually Impaired Subjects</a:t>
            </a:r>
          </a:p>
        </p:txBody>
      </p:sp>
      <p:sp>
        <p:nvSpPr>
          <p:cNvPr id="3" name="Content Placeholder 2">
            <a:extLst>
              <a:ext uri="{FF2B5EF4-FFF2-40B4-BE49-F238E27FC236}">
                <a16:creationId xmlns:a16="http://schemas.microsoft.com/office/drawing/2014/main" id="{2A3A98FF-BC7D-407C-AC6B-35F4AB3877A3}"/>
              </a:ext>
            </a:extLst>
          </p:cNvPr>
          <p:cNvSpPr>
            <a:spLocks noGrp="1"/>
          </p:cNvSpPr>
          <p:nvPr>
            <p:ph idx="1"/>
          </p:nvPr>
        </p:nvSpPr>
        <p:spPr>
          <a:xfrm>
            <a:off x="677334" y="1547446"/>
            <a:ext cx="8596668" cy="4937759"/>
          </a:xfrm>
        </p:spPr>
        <p:txBody>
          <a:bodyPr>
            <a:noAutofit/>
          </a:bodyPr>
          <a:lstStyle/>
          <a:p>
            <a:pPr marL="0" indent="0">
              <a:buNone/>
            </a:pPr>
            <a:endParaRPr lang="en-US" sz="2000" b="1" dirty="0">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Use a large, easy to read font for consent forms or any other printed material that subjects are asked to read.</a:t>
            </a:r>
          </a:p>
          <a:p>
            <a:pPr marL="0" indent="0">
              <a:buNone/>
            </a:pPr>
            <a:endParaRPr lang="en-US" sz="3200" b="1" dirty="0">
              <a:latin typeface="Times New Roman" panose="02020603050405020304" pitchFamily="18" charset="0"/>
              <a:cs typeface="Times New Roman" panose="02020603050405020304" pitchFamily="18" charset="0"/>
            </a:endParaRPr>
          </a:p>
          <a:p>
            <a:pPr marL="0" indent="0">
              <a:buNone/>
            </a:pPr>
            <a:r>
              <a:rPr lang="en-US" sz="3200" b="1" dirty="0">
                <a:latin typeface="Times New Roman" panose="02020603050405020304" pitchFamily="18" charset="0"/>
                <a:cs typeface="Times New Roman" panose="02020603050405020304" pitchFamily="18" charset="0"/>
              </a:rPr>
              <a:t>Use a large, easy to read font for consent forms or any other printed material that subjects are asked to read.</a:t>
            </a:r>
          </a:p>
        </p:txBody>
      </p:sp>
    </p:spTree>
    <p:extLst>
      <p:ext uri="{BB962C8B-B14F-4D97-AF65-F5344CB8AC3E}">
        <p14:creationId xmlns:p14="http://schemas.microsoft.com/office/powerpoint/2010/main" val="3357232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FF78D-0DC1-4F03-AF5B-FB19B5DFF49B}"/>
              </a:ext>
            </a:extLst>
          </p:cNvPr>
          <p:cNvSpPr>
            <a:spLocks noGrp="1"/>
          </p:cNvSpPr>
          <p:nvPr>
            <p:ph type="title"/>
          </p:nvPr>
        </p:nvSpPr>
        <p:spPr>
          <a:xfrm>
            <a:off x="677334" y="609600"/>
            <a:ext cx="8596668" cy="881575"/>
          </a:xfrm>
        </p:spPr>
        <p:txBody>
          <a:bodyPr/>
          <a:lstStyle/>
          <a:p>
            <a:r>
              <a:rPr lang="en-US" b="1" dirty="0">
                <a:solidFill>
                  <a:srgbClr val="7030A0"/>
                </a:solidFill>
                <a:latin typeface="Times New Roman" panose="02020603050405020304" pitchFamily="18" charset="0"/>
                <a:cs typeface="Times New Roman" panose="02020603050405020304" pitchFamily="18" charset="0"/>
              </a:rPr>
              <a:t>Subjects who are deaf or hard of hearing</a:t>
            </a:r>
          </a:p>
        </p:txBody>
      </p:sp>
      <p:sp>
        <p:nvSpPr>
          <p:cNvPr id="3" name="Content Placeholder 2">
            <a:extLst>
              <a:ext uri="{FF2B5EF4-FFF2-40B4-BE49-F238E27FC236}">
                <a16:creationId xmlns:a16="http://schemas.microsoft.com/office/drawing/2014/main" id="{8EF2DB6E-DEBF-492B-BC8A-EE95E38EC9A9}"/>
              </a:ext>
            </a:extLst>
          </p:cNvPr>
          <p:cNvSpPr>
            <a:spLocks noGrp="1"/>
          </p:cNvSpPr>
          <p:nvPr>
            <p:ph idx="1"/>
          </p:nvPr>
        </p:nvSpPr>
        <p:spPr>
          <a:xfrm>
            <a:off x="677334" y="1491175"/>
            <a:ext cx="8596668" cy="4550187"/>
          </a:xfrm>
        </p:spPr>
        <p:txBody>
          <a:bodyPr>
            <a:noAutofit/>
          </a:bodyPr>
          <a:lstStyle/>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The use of a sign language interpreter needed. </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After the consent form has been reviewed, the prospective subject should be able to explain all major elements of consent information that were disclosed in the interview. </a:t>
            </a:r>
          </a:p>
        </p:txBody>
      </p:sp>
    </p:spTree>
    <p:extLst>
      <p:ext uri="{BB962C8B-B14F-4D97-AF65-F5344CB8AC3E}">
        <p14:creationId xmlns:p14="http://schemas.microsoft.com/office/powerpoint/2010/main" val="14648809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FF78D-0DC1-4F03-AF5B-FB19B5DFF49B}"/>
              </a:ext>
            </a:extLst>
          </p:cNvPr>
          <p:cNvSpPr>
            <a:spLocks noGrp="1"/>
          </p:cNvSpPr>
          <p:nvPr>
            <p:ph type="title"/>
          </p:nvPr>
        </p:nvSpPr>
        <p:spPr>
          <a:xfrm>
            <a:off x="677334" y="194872"/>
            <a:ext cx="8596668" cy="794479"/>
          </a:xfrm>
        </p:spPr>
        <p:txBody>
          <a:bodyPr/>
          <a:lstStyle/>
          <a:p>
            <a:r>
              <a:rPr lang="en-US" b="1" dirty="0">
                <a:solidFill>
                  <a:srgbClr val="7030A0"/>
                </a:solidFill>
                <a:latin typeface="Times New Roman" panose="02020603050405020304" pitchFamily="18" charset="0"/>
                <a:cs typeface="Times New Roman" panose="02020603050405020304" pitchFamily="18" charset="0"/>
              </a:rPr>
              <a:t>Subjects who are deaf or hard of hearing</a:t>
            </a:r>
          </a:p>
        </p:txBody>
      </p:sp>
      <p:sp>
        <p:nvSpPr>
          <p:cNvPr id="3" name="Content Placeholder 2">
            <a:extLst>
              <a:ext uri="{FF2B5EF4-FFF2-40B4-BE49-F238E27FC236}">
                <a16:creationId xmlns:a16="http://schemas.microsoft.com/office/drawing/2014/main" id="{8EF2DB6E-DEBF-492B-BC8A-EE95E38EC9A9}"/>
              </a:ext>
            </a:extLst>
          </p:cNvPr>
          <p:cNvSpPr>
            <a:spLocks noGrp="1"/>
          </p:cNvSpPr>
          <p:nvPr>
            <p:ph idx="1"/>
          </p:nvPr>
        </p:nvSpPr>
        <p:spPr>
          <a:xfrm>
            <a:off x="677334" y="989351"/>
            <a:ext cx="8596668" cy="5673777"/>
          </a:xfrm>
        </p:spPr>
        <p:txBody>
          <a:bodyPr>
            <a:noAutofit/>
          </a:bodyPr>
          <a:lstStyle/>
          <a:p>
            <a:r>
              <a:rPr lang="en-US" sz="2800" b="1" dirty="0">
                <a:latin typeface="Times New Roman" panose="02020603050405020304" pitchFamily="18" charset="0"/>
                <a:cs typeface="Times New Roman" panose="02020603050405020304" pitchFamily="18" charset="0"/>
              </a:rPr>
              <a:t>Fully document the details of the informed consent process.</a:t>
            </a:r>
          </a:p>
          <a:p>
            <a:pPr marL="0" indent="0">
              <a:buNone/>
            </a:pP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 copy of the informed consent document with the subject’s mark and signature of the person obtaining consent  should be given to the subject or his or her legally authorized representative. </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Check with your institution whether video and audiotaping of the process may / should be used as documentation of the process (with permission of the individual) </a:t>
            </a:r>
          </a:p>
        </p:txBody>
      </p:sp>
    </p:spTree>
    <p:extLst>
      <p:ext uri="{BB962C8B-B14F-4D97-AF65-F5344CB8AC3E}">
        <p14:creationId xmlns:p14="http://schemas.microsoft.com/office/powerpoint/2010/main" val="2312576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AE613-BA43-4B53-973C-9C7C9B831F39}"/>
              </a:ext>
            </a:extLst>
          </p:cNvPr>
          <p:cNvSpPr>
            <a:spLocks noGrp="1"/>
          </p:cNvSpPr>
          <p:nvPr>
            <p:ph type="title"/>
          </p:nvPr>
        </p:nvSpPr>
        <p:spPr>
          <a:xfrm>
            <a:off x="677334" y="209863"/>
            <a:ext cx="8596668" cy="929390"/>
          </a:xfrm>
        </p:spPr>
        <p:txBody>
          <a:bodyPr/>
          <a:lstStyle/>
          <a:p>
            <a:r>
              <a:rPr lang="en-US" b="1" dirty="0">
                <a:solidFill>
                  <a:srgbClr val="7030A0"/>
                </a:solidFill>
                <a:latin typeface="Times New Roman" panose="02020603050405020304" pitchFamily="18" charset="0"/>
                <a:cs typeface="Times New Roman" panose="02020603050405020304" pitchFamily="18" charset="0"/>
              </a:rPr>
              <a:t>Waiver or Alteration of Consent</a:t>
            </a:r>
          </a:p>
        </p:txBody>
      </p:sp>
      <p:sp>
        <p:nvSpPr>
          <p:cNvPr id="3" name="Content Placeholder 2">
            <a:extLst>
              <a:ext uri="{FF2B5EF4-FFF2-40B4-BE49-F238E27FC236}">
                <a16:creationId xmlns:a16="http://schemas.microsoft.com/office/drawing/2014/main" id="{C3F11932-2809-4A5F-BCCC-788B82876EA1}"/>
              </a:ext>
            </a:extLst>
          </p:cNvPr>
          <p:cNvSpPr>
            <a:spLocks noGrp="1"/>
          </p:cNvSpPr>
          <p:nvPr>
            <p:ph idx="1"/>
          </p:nvPr>
        </p:nvSpPr>
        <p:spPr>
          <a:xfrm>
            <a:off x="677334" y="824459"/>
            <a:ext cx="8596668" cy="5486400"/>
          </a:xfrm>
        </p:spPr>
        <p:txBody>
          <a:bodyPr>
            <a:noAutofit/>
          </a:bodyPr>
          <a:lstStyle/>
          <a:p>
            <a:pPr marL="0" indent="0">
              <a:buNone/>
            </a:pPr>
            <a:endParaRPr lang="en-US" sz="2200" b="1" dirty="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You may ask for a waiver of alteration of consent and the IRB may approve it if the following conditions are met under 45 CFR 46.116(f):</a:t>
            </a:r>
          </a:p>
          <a:p>
            <a:pPr marL="0" indent="0">
              <a:buNone/>
            </a:pPr>
            <a:endParaRPr lang="en-US" sz="22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b="1" dirty="0">
                <a:latin typeface="Times New Roman" panose="02020603050405020304" pitchFamily="18" charset="0"/>
                <a:cs typeface="Times New Roman" panose="02020603050405020304" pitchFamily="18" charset="0"/>
              </a:rPr>
              <a:t>The research involves no more than minimal risk to the subjects; </a:t>
            </a:r>
          </a:p>
          <a:p>
            <a:pPr>
              <a:buFont typeface="Wingdings" panose="05000000000000000000" pitchFamily="2" charset="2"/>
              <a:buChar char="§"/>
            </a:pPr>
            <a:endParaRPr lang="en-US" sz="22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b="1" dirty="0">
                <a:latin typeface="Times New Roman" panose="02020603050405020304" pitchFamily="18" charset="0"/>
                <a:cs typeface="Times New Roman" panose="02020603050405020304" pitchFamily="18" charset="0"/>
              </a:rPr>
              <a:t>The waiver or alteration will not adversely affect the rights and welfare of the subjects; </a:t>
            </a:r>
          </a:p>
          <a:p>
            <a:pPr>
              <a:buFont typeface="Wingdings" panose="05000000000000000000" pitchFamily="2" charset="2"/>
              <a:buChar char="§"/>
            </a:pPr>
            <a:endParaRPr lang="en-US" sz="22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b="1" dirty="0">
                <a:latin typeface="Times New Roman" panose="02020603050405020304" pitchFamily="18" charset="0"/>
                <a:cs typeface="Times New Roman" panose="02020603050405020304" pitchFamily="18" charset="0"/>
              </a:rPr>
              <a:t>The research could not practicably be carried out without the waiver or alteration</a:t>
            </a:r>
          </a:p>
        </p:txBody>
      </p:sp>
    </p:spTree>
    <p:extLst>
      <p:ext uri="{BB962C8B-B14F-4D97-AF65-F5344CB8AC3E}">
        <p14:creationId xmlns:p14="http://schemas.microsoft.com/office/powerpoint/2010/main" val="13099262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AE613-BA43-4B53-973C-9C7C9B831F39}"/>
              </a:ext>
            </a:extLst>
          </p:cNvPr>
          <p:cNvSpPr>
            <a:spLocks noGrp="1"/>
          </p:cNvSpPr>
          <p:nvPr>
            <p:ph type="title"/>
          </p:nvPr>
        </p:nvSpPr>
        <p:spPr>
          <a:xfrm>
            <a:off x="677334" y="209863"/>
            <a:ext cx="8596668" cy="929390"/>
          </a:xfrm>
        </p:spPr>
        <p:txBody>
          <a:bodyPr/>
          <a:lstStyle/>
          <a:p>
            <a:r>
              <a:rPr lang="en-US" b="1" dirty="0">
                <a:solidFill>
                  <a:srgbClr val="7030A0"/>
                </a:solidFill>
                <a:latin typeface="Times New Roman" panose="02020603050405020304" pitchFamily="18" charset="0"/>
                <a:cs typeface="Times New Roman" panose="02020603050405020304" pitchFamily="18" charset="0"/>
              </a:rPr>
              <a:t>Waiver or Alteration of Consent</a:t>
            </a:r>
          </a:p>
        </p:txBody>
      </p:sp>
      <p:sp>
        <p:nvSpPr>
          <p:cNvPr id="3" name="Content Placeholder 2">
            <a:extLst>
              <a:ext uri="{FF2B5EF4-FFF2-40B4-BE49-F238E27FC236}">
                <a16:creationId xmlns:a16="http://schemas.microsoft.com/office/drawing/2014/main" id="{C3F11932-2809-4A5F-BCCC-788B82876EA1}"/>
              </a:ext>
            </a:extLst>
          </p:cNvPr>
          <p:cNvSpPr>
            <a:spLocks noGrp="1"/>
          </p:cNvSpPr>
          <p:nvPr>
            <p:ph idx="1"/>
          </p:nvPr>
        </p:nvSpPr>
        <p:spPr>
          <a:xfrm>
            <a:off x="677334" y="824459"/>
            <a:ext cx="8596668" cy="5486400"/>
          </a:xfrm>
        </p:spPr>
        <p:txBody>
          <a:bodyPr>
            <a:noAutofit/>
          </a:bodyPr>
          <a:lstStyle/>
          <a:p>
            <a:pPr marL="0" indent="0">
              <a:buNone/>
            </a:pPr>
            <a:endParaRPr lang="en-US" sz="2200" b="1" dirty="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You may ask for a waiver of alteration of consent and the IRB may approve it if the following conditions are met under 45 CFR 46.116(f) (cont.): </a:t>
            </a:r>
          </a:p>
          <a:p>
            <a:pPr marL="0" indent="0">
              <a:buNone/>
            </a:pPr>
            <a:endParaRPr lang="en-US" sz="22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b="1" dirty="0">
                <a:latin typeface="Times New Roman" panose="02020603050405020304" pitchFamily="18" charset="0"/>
                <a:cs typeface="Times New Roman" panose="02020603050405020304" pitchFamily="18" charset="0"/>
              </a:rPr>
              <a:t>If the research involves using identifiable private information or identifiable biospecimens, the research could not practicably be carried out without using such information or biospecimens in an identifiable format</a:t>
            </a:r>
          </a:p>
          <a:p>
            <a:pPr marL="0" indent="0">
              <a:buNone/>
            </a:pPr>
            <a:endParaRPr lang="en-US" sz="22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b="1" dirty="0">
                <a:latin typeface="Times New Roman" panose="02020603050405020304" pitchFamily="18" charset="0"/>
                <a:cs typeface="Times New Roman" panose="02020603050405020304" pitchFamily="18" charset="0"/>
              </a:rPr>
              <a:t>Whenever appropriate, the subjects will be provided with additional pertinent information after participation. </a:t>
            </a:r>
          </a:p>
        </p:txBody>
      </p:sp>
    </p:spTree>
    <p:extLst>
      <p:ext uri="{BB962C8B-B14F-4D97-AF65-F5344CB8AC3E}">
        <p14:creationId xmlns:p14="http://schemas.microsoft.com/office/powerpoint/2010/main" val="14722753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B1FDC-B51F-4C98-94D3-E64F7732BDD3}"/>
              </a:ext>
            </a:extLst>
          </p:cNvPr>
          <p:cNvSpPr>
            <a:spLocks noGrp="1"/>
          </p:cNvSpPr>
          <p:nvPr>
            <p:ph type="title"/>
          </p:nvPr>
        </p:nvSpPr>
        <p:spPr>
          <a:xfrm>
            <a:off x="677334" y="179882"/>
            <a:ext cx="8596668" cy="748586"/>
          </a:xfrm>
        </p:spPr>
        <p:txBody>
          <a:bodyPr/>
          <a:lstStyle/>
          <a:p>
            <a:r>
              <a:rPr lang="en-US" b="1" dirty="0">
                <a:solidFill>
                  <a:srgbClr val="7030A0"/>
                </a:solidFill>
                <a:latin typeface="Times New Roman" panose="02020603050405020304" pitchFamily="18" charset="0"/>
                <a:cs typeface="Times New Roman" panose="02020603050405020304" pitchFamily="18" charset="0"/>
              </a:rPr>
              <a:t>Waiver of consent</a:t>
            </a:r>
          </a:p>
        </p:txBody>
      </p:sp>
      <p:sp>
        <p:nvSpPr>
          <p:cNvPr id="3" name="Content Placeholder 2">
            <a:extLst>
              <a:ext uri="{FF2B5EF4-FFF2-40B4-BE49-F238E27FC236}">
                <a16:creationId xmlns:a16="http://schemas.microsoft.com/office/drawing/2014/main" id="{661B0C7E-AB28-4189-BB92-57791E133D39}"/>
              </a:ext>
            </a:extLst>
          </p:cNvPr>
          <p:cNvSpPr>
            <a:spLocks noGrp="1"/>
          </p:cNvSpPr>
          <p:nvPr>
            <p:ph idx="1"/>
          </p:nvPr>
        </p:nvSpPr>
        <p:spPr>
          <a:xfrm>
            <a:off x="419726" y="928467"/>
            <a:ext cx="9408914" cy="5749651"/>
          </a:xfrm>
        </p:spPr>
        <p:txBody>
          <a:bodyPr>
            <a:noAutofit/>
          </a:bodyPr>
          <a:lstStyle/>
          <a:p>
            <a:pPr marL="0" indent="0" algn="l" fontAlgn="base">
              <a:buNone/>
            </a:pPr>
            <a:r>
              <a:rPr lang="en-US" sz="2800" b="0" i="0" dirty="0">
                <a:solidFill>
                  <a:srgbClr val="353A3F"/>
                </a:solidFill>
                <a:effectLst/>
                <a:latin typeface="Times New Roman" panose="02020603050405020304" pitchFamily="18" charset="0"/>
                <a:cs typeface="Times New Roman" panose="02020603050405020304" pitchFamily="18" charset="0"/>
              </a:rPr>
              <a:t>Example</a:t>
            </a:r>
          </a:p>
          <a:p>
            <a:pPr algn="l" fontAlgn="base"/>
            <a:r>
              <a:rPr lang="en-US" sz="2800" b="0" i="0" dirty="0">
                <a:solidFill>
                  <a:srgbClr val="353A3F"/>
                </a:solidFill>
                <a:effectLst/>
                <a:latin typeface="Times New Roman" panose="02020603050405020304" pitchFamily="18" charset="0"/>
                <a:cs typeface="Times New Roman" panose="02020603050405020304" pitchFamily="18" charset="0"/>
              </a:rPr>
              <a:t>Study to determine whether some specific blood chemistry values change in people undergoing clinically indicated abdominal surgery, and if there is a correlation of changes with increased incidence of complications after surgery.</a:t>
            </a:r>
          </a:p>
          <a:p>
            <a:pPr algn="l" fontAlgn="base"/>
            <a:endParaRPr lang="en-US" sz="2800" b="0" i="0" dirty="0">
              <a:solidFill>
                <a:srgbClr val="353A3F"/>
              </a:solidFill>
              <a:effectLst/>
              <a:latin typeface="Times New Roman" panose="02020603050405020304" pitchFamily="18" charset="0"/>
              <a:cs typeface="Times New Roman" panose="02020603050405020304" pitchFamily="18" charset="0"/>
            </a:endParaRPr>
          </a:p>
          <a:p>
            <a:pPr algn="l" fontAlgn="base"/>
            <a:r>
              <a:rPr lang="en-US" sz="2800" b="0" i="0" dirty="0">
                <a:solidFill>
                  <a:srgbClr val="353A3F"/>
                </a:solidFill>
                <a:effectLst/>
                <a:latin typeface="Times New Roman" panose="02020603050405020304" pitchFamily="18" charset="0"/>
                <a:cs typeface="Times New Roman" panose="02020603050405020304" pitchFamily="18" charset="0"/>
              </a:rPr>
              <a:t>Involves review of medical records of all patients who have undergone abdominal surgery in the past two years (about 10,000 surgeries), collecting limited data that will be double-coded so link is known only to researchers. Results of the research will not affect clinical care of the individuals, since they will already have left the hospital.</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7458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2F84A-69FA-4578-A932-B2B22963AAA3}"/>
              </a:ext>
            </a:extLst>
          </p:cNvPr>
          <p:cNvSpPr>
            <a:spLocks noGrp="1"/>
          </p:cNvSpPr>
          <p:nvPr>
            <p:ph type="title"/>
          </p:nvPr>
        </p:nvSpPr>
        <p:spPr>
          <a:xfrm>
            <a:off x="677334" y="609600"/>
            <a:ext cx="8596668" cy="821635"/>
          </a:xfrm>
        </p:spPr>
        <p:txBody>
          <a:bodyPr/>
          <a:lstStyle/>
          <a:p>
            <a:r>
              <a:rPr lang="en-US" b="1" dirty="0">
                <a:solidFill>
                  <a:srgbClr val="7030A0"/>
                </a:solidFill>
                <a:latin typeface="Times New Roman" panose="02020603050405020304" pitchFamily="18" charset="0"/>
                <a:cs typeface="Times New Roman" panose="02020603050405020304" pitchFamily="18" charset="0"/>
              </a:rPr>
              <a:t>Advanced Consent Issues</a:t>
            </a:r>
          </a:p>
        </p:txBody>
      </p:sp>
      <p:sp>
        <p:nvSpPr>
          <p:cNvPr id="3" name="Content Placeholder 2">
            <a:extLst>
              <a:ext uri="{FF2B5EF4-FFF2-40B4-BE49-F238E27FC236}">
                <a16:creationId xmlns:a16="http://schemas.microsoft.com/office/drawing/2014/main" id="{5DDB5C0B-D114-4AB8-8772-B1B6B4161D9D}"/>
              </a:ext>
            </a:extLst>
          </p:cNvPr>
          <p:cNvSpPr>
            <a:spLocks noGrp="1"/>
          </p:cNvSpPr>
          <p:nvPr>
            <p:ph idx="1"/>
          </p:nvPr>
        </p:nvSpPr>
        <p:spPr>
          <a:xfrm>
            <a:off x="677334" y="1431235"/>
            <a:ext cx="8596668" cy="4610127"/>
          </a:xfrm>
        </p:spPr>
        <p:txBody>
          <a:bodyPr>
            <a:normAutofit fontScale="32500" lnSpcReduction="20000"/>
          </a:bodyPr>
          <a:lstStyle/>
          <a:p>
            <a:pPr marL="0" indent="0">
              <a:buNone/>
            </a:pPr>
            <a:endParaRPr lang="en-US" sz="3200" b="1" u="sng" dirty="0">
              <a:latin typeface="Times New Roman" panose="02020603050405020304" pitchFamily="18" charset="0"/>
              <a:cs typeface="Times New Roman" panose="02020603050405020304" pitchFamily="18" charset="0"/>
            </a:endParaRPr>
          </a:p>
          <a:p>
            <a:r>
              <a:rPr lang="en-US" sz="9800" b="1" u="sng" dirty="0">
                <a:latin typeface="Times New Roman" panose="02020603050405020304" pitchFamily="18" charset="0"/>
                <a:cs typeface="Times New Roman" panose="02020603050405020304" pitchFamily="18" charset="0"/>
              </a:rPr>
              <a:t>Objectives:</a:t>
            </a:r>
          </a:p>
          <a:p>
            <a:endParaRPr lang="en-US" dirty="0"/>
          </a:p>
          <a:p>
            <a:pPr>
              <a:buFont typeface="Arial" panose="020B0604020202020204" pitchFamily="34" charset="0"/>
              <a:buChar char="•"/>
            </a:pPr>
            <a:endParaRPr lang="en-US" sz="2200" b="1" u="sng"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6200" b="1" u="sng" dirty="0">
                <a:latin typeface="Times New Roman" panose="02020603050405020304" pitchFamily="18" charset="0"/>
                <a:cs typeface="Times New Roman" panose="02020603050405020304" pitchFamily="18" charset="0"/>
              </a:rPr>
              <a:t>To discuss issues that are beyond the usual boundaries of the informed consent process:</a:t>
            </a:r>
          </a:p>
          <a:p>
            <a:pPr lvl="1">
              <a:buFont typeface="Courier New" panose="02070309020205020404" pitchFamily="49" charset="0"/>
              <a:buChar char="o"/>
            </a:pPr>
            <a:r>
              <a:rPr lang="en-US" sz="6200" b="1" dirty="0">
                <a:latin typeface="Times New Roman" panose="02020603050405020304" pitchFamily="18" charset="0"/>
                <a:cs typeface="Times New Roman" panose="02020603050405020304" pitchFamily="18" charset="0"/>
              </a:rPr>
              <a:t>Assent</a:t>
            </a:r>
          </a:p>
          <a:p>
            <a:pPr lvl="2">
              <a:buFont typeface="Courier New" panose="02070309020205020404" pitchFamily="49" charset="0"/>
              <a:buChar char="o"/>
            </a:pPr>
            <a:r>
              <a:rPr lang="en-US" sz="6200" b="1" dirty="0">
                <a:latin typeface="Times New Roman" panose="02020603050405020304" pitchFamily="18" charset="0"/>
                <a:cs typeface="Times New Roman" panose="02020603050405020304" pitchFamily="18" charset="0"/>
              </a:rPr>
              <a:t>Obtaining permission from the parent / legal guardian </a:t>
            </a:r>
          </a:p>
          <a:p>
            <a:pPr lvl="2">
              <a:buFont typeface="Courier New" panose="02070309020205020404" pitchFamily="49" charset="0"/>
              <a:buChar char="o"/>
            </a:pPr>
            <a:r>
              <a:rPr lang="en-US" sz="6200" b="1" dirty="0">
                <a:latin typeface="Times New Roman" panose="02020603050405020304" pitchFamily="18" charset="0"/>
                <a:cs typeface="Times New Roman" panose="02020603050405020304" pitchFamily="18" charset="0"/>
              </a:rPr>
              <a:t>Obtaining consent from the legally authorized representative for those who have diminished cognitive abilities</a:t>
            </a:r>
          </a:p>
          <a:p>
            <a:pPr lvl="1">
              <a:buFont typeface="Courier New" panose="02070309020205020404" pitchFamily="49" charset="0"/>
              <a:buChar char="o"/>
            </a:pPr>
            <a:r>
              <a:rPr lang="en-US" sz="6200" b="1" dirty="0">
                <a:latin typeface="Times New Roman" panose="02020603050405020304" pitchFamily="18" charset="0"/>
                <a:cs typeface="Times New Roman" panose="02020603050405020304" pitchFamily="18" charset="0"/>
              </a:rPr>
              <a:t>Non-English-speaking subjects</a:t>
            </a:r>
          </a:p>
          <a:p>
            <a:pPr lvl="1">
              <a:buFont typeface="Courier New" panose="02070309020205020404" pitchFamily="49" charset="0"/>
              <a:buChar char="o"/>
            </a:pPr>
            <a:r>
              <a:rPr lang="en-US" sz="6200" b="1" dirty="0">
                <a:latin typeface="Times New Roman" panose="02020603050405020304" pitchFamily="18" charset="0"/>
                <a:cs typeface="Times New Roman" panose="02020603050405020304" pitchFamily="18" charset="0"/>
              </a:rPr>
              <a:t>Alteration of consent</a:t>
            </a:r>
          </a:p>
          <a:p>
            <a:pPr lvl="1">
              <a:buFont typeface="Courier New" panose="02070309020205020404" pitchFamily="49" charset="0"/>
              <a:buChar char="o"/>
            </a:pPr>
            <a:r>
              <a:rPr lang="en-US" sz="6200" b="1" dirty="0">
                <a:latin typeface="Times New Roman" panose="02020603050405020304" pitchFamily="18" charset="0"/>
                <a:cs typeface="Times New Roman" panose="02020603050405020304" pitchFamily="18" charset="0"/>
              </a:rPr>
              <a:t>Waiver of consent</a:t>
            </a:r>
          </a:p>
          <a:p>
            <a:pPr lvl="1">
              <a:buFont typeface="Courier New" panose="02070309020205020404" pitchFamily="49" charset="0"/>
              <a:buChar char="o"/>
            </a:pPr>
            <a:r>
              <a:rPr lang="en-US" sz="6200" b="1" dirty="0">
                <a:latin typeface="Times New Roman" panose="02020603050405020304" pitchFamily="18" charset="0"/>
                <a:cs typeface="Times New Roman" panose="02020603050405020304" pitchFamily="18" charset="0"/>
              </a:rPr>
              <a:t>Remote, telephone, or electronic signatures</a:t>
            </a:r>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41376808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B1FDC-B51F-4C98-94D3-E64F7732BDD3}"/>
              </a:ext>
            </a:extLst>
          </p:cNvPr>
          <p:cNvSpPr>
            <a:spLocks noGrp="1"/>
          </p:cNvSpPr>
          <p:nvPr>
            <p:ph type="title"/>
          </p:nvPr>
        </p:nvSpPr>
        <p:spPr>
          <a:xfrm>
            <a:off x="677334" y="253218"/>
            <a:ext cx="8596668" cy="675250"/>
          </a:xfrm>
        </p:spPr>
        <p:txBody>
          <a:bodyPr/>
          <a:lstStyle/>
          <a:p>
            <a:r>
              <a:rPr lang="en-US" b="1" dirty="0">
                <a:solidFill>
                  <a:srgbClr val="7030A0"/>
                </a:solidFill>
                <a:latin typeface="Times New Roman" panose="02020603050405020304" pitchFamily="18" charset="0"/>
                <a:cs typeface="Times New Roman" panose="02020603050405020304" pitchFamily="18" charset="0"/>
              </a:rPr>
              <a:t>Waiver of consent</a:t>
            </a:r>
          </a:p>
        </p:txBody>
      </p:sp>
      <p:sp>
        <p:nvSpPr>
          <p:cNvPr id="3" name="Content Placeholder 2">
            <a:extLst>
              <a:ext uri="{FF2B5EF4-FFF2-40B4-BE49-F238E27FC236}">
                <a16:creationId xmlns:a16="http://schemas.microsoft.com/office/drawing/2014/main" id="{661B0C7E-AB28-4189-BB92-57791E133D39}"/>
              </a:ext>
            </a:extLst>
          </p:cNvPr>
          <p:cNvSpPr>
            <a:spLocks noGrp="1"/>
          </p:cNvSpPr>
          <p:nvPr>
            <p:ph idx="1"/>
          </p:nvPr>
        </p:nvSpPr>
        <p:spPr>
          <a:xfrm>
            <a:off x="677334" y="1364566"/>
            <a:ext cx="8596668" cy="5106571"/>
          </a:xfrm>
        </p:spPr>
        <p:txBody>
          <a:bodyPr>
            <a:noAutofit/>
          </a:bodyPr>
          <a:lstStyle/>
          <a:p>
            <a:pPr marL="0" indent="0" algn="l" fontAlgn="base">
              <a:buNone/>
            </a:pPr>
            <a:r>
              <a:rPr lang="en-US" sz="2800" b="1" dirty="0">
                <a:solidFill>
                  <a:srgbClr val="353A3F"/>
                </a:solidFill>
                <a:latin typeface="Times New Roman" panose="02020603050405020304" pitchFamily="18" charset="0"/>
                <a:cs typeface="Times New Roman" panose="02020603050405020304" pitchFamily="18" charset="0"/>
              </a:rPr>
              <a:t>Regulatory rationale for approval of the waiver: </a:t>
            </a:r>
          </a:p>
          <a:p>
            <a:pPr marL="0" indent="0" algn="l" fontAlgn="base">
              <a:buNone/>
            </a:pPr>
            <a:endParaRPr lang="en-US" sz="2800" b="0" i="0" dirty="0">
              <a:solidFill>
                <a:srgbClr val="353A3F"/>
              </a:solidFill>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
            </a:pPr>
            <a:r>
              <a:rPr lang="en-US" sz="2800" b="1" i="0" dirty="0">
                <a:solidFill>
                  <a:srgbClr val="353A3F"/>
                </a:solidFill>
                <a:effectLst/>
                <a:latin typeface="Times New Roman" panose="02020603050405020304" pitchFamily="18" charset="0"/>
                <a:cs typeface="Times New Roman" panose="02020603050405020304" pitchFamily="18" charset="0"/>
              </a:rPr>
              <a:t>Minimal risk: </a:t>
            </a:r>
            <a:r>
              <a:rPr lang="en-US" sz="2800" b="0" i="0" dirty="0">
                <a:solidFill>
                  <a:srgbClr val="353A3F"/>
                </a:solidFill>
                <a:effectLst/>
                <a:latin typeface="Times New Roman" panose="02020603050405020304" pitchFamily="18" charset="0"/>
                <a:cs typeface="Times New Roman" panose="02020603050405020304" pitchFamily="18" charset="0"/>
              </a:rPr>
              <a:t>Fits definition.</a:t>
            </a:r>
          </a:p>
          <a:p>
            <a:pPr algn="l" fontAlgn="base">
              <a:buFont typeface="Wingdings" panose="05000000000000000000" pitchFamily="2" charset="2"/>
              <a:buChar char="§"/>
            </a:pPr>
            <a:endParaRPr lang="en-US" sz="2800" b="0" i="0" dirty="0">
              <a:solidFill>
                <a:srgbClr val="353A3F"/>
              </a:solidFill>
              <a:effectLst/>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
            </a:pPr>
            <a:r>
              <a:rPr lang="en-US" sz="2800" b="1" i="0" dirty="0">
                <a:solidFill>
                  <a:srgbClr val="353A3F"/>
                </a:solidFill>
                <a:effectLst/>
                <a:latin typeface="Times New Roman" panose="02020603050405020304" pitchFamily="18" charset="0"/>
                <a:cs typeface="Times New Roman" panose="02020603050405020304" pitchFamily="18" charset="0"/>
              </a:rPr>
              <a:t>Would not adversely affect rights and welfare of subject:</a:t>
            </a:r>
            <a:r>
              <a:rPr lang="en-US" sz="2800" b="0" i="0" dirty="0">
                <a:solidFill>
                  <a:srgbClr val="353A3F"/>
                </a:solidFill>
                <a:effectLst/>
                <a:latin typeface="Times New Roman" panose="02020603050405020304" pitchFamily="18" charset="0"/>
                <a:cs typeface="Times New Roman" panose="02020603050405020304" pitchFamily="18" charset="0"/>
              </a:rPr>
              <a:t> Surgery and associated blood chemistry values are clinically indicated, therefore would be done regardless of the research. No study results would affect clinical decisions about the individual's care.</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14046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B1FDC-B51F-4C98-94D3-E64F7732BDD3}"/>
              </a:ext>
            </a:extLst>
          </p:cNvPr>
          <p:cNvSpPr>
            <a:spLocks noGrp="1"/>
          </p:cNvSpPr>
          <p:nvPr>
            <p:ph type="title"/>
          </p:nvPr>
        </p:nvSpPr>
        <p:spPr>
          <a:xfrm>
            <a:off x="677334" y="211016"/>
            <a:ext cx="8596668" cy="829994"/>
          </a:xfrm>
        </p:spPr>
        <p:txBody>
          <a:bodyPr/>
          <a:lstStyle/>
          <a:p>
            <a:r>
              <a:rPr lang="en-US" b="1" dirty="0">
                <a:solidFill>
                  <a:srgbClr val="7030A0"/>
                </a:solidFill>
                <a:latin typeface="Times New Roman" panose="02020603050405020304" pitchFamily="18" charset="0"/>
                <a:cs typeface="Times New Roman" panose="02020603050405020304" pitchFamily="18" charset="0"/>
              </a:rPr>
              <a:t>Waiver of consent</a:t>
            </a:r>
          </a:p>
        </p:txBody>
      </p:sp>
      <p:sp>
        <p:nvSpPr>
          <p:cNvPr id="3" name="Content Placeholder 2">
            <a:extLst>
              <a:ext uri="{FF2B5EF4-FFF2-40B4-BE49-F238E27FC236}">
                <a16:creationId xmlns:a16="http://schemas.microsoft.com/office/drawing/2014/main" id="{661B0C7E-AB28-4189-BB92-57791E133D39}"/>
              </a:ext>
            </a:extLst>
          </p:cNvPr>
          <p:cNvSpPr>
            <a:spLocks noGrp="1"/>
          </p:cNvSpPr>
          <p:nvPr>
            <p:ph idx="1"/>
          </p:nvPr>
        </p:nvSpPr>
        <p:spPr>
          <a:xfrm>
            <a:off x="677334" y="1041010"/>
            <a:ext cx="8596668" cy="6091310"/>
          </a:xfrm>
        </p:spPr>
        <p:txBody>
          <a:bodyPr>
            <a:noAutofit/>
          </a:bodyPr>
          <a:lstStyle/>
          <a:p>
            <a:pPr marL="0" indent="0" algn="l" fontAlgn="base">
              <a:buNone/>
            </a:pPr>
            <a:r>
              <a:rPr lang="en-US" sz="2800" b="1" dirty="0">
                <a:solidFill>
                  <a:schemeClr val="tx1"/>
                </a:solidFill>
                <a:latin typeface="Times New Roman" panose="02020603050405020304" pitchFamily="18" charset="0"/>
                <a:cs typeface="Times New Roman" panose="02020603050405020304" pitchFamily="18" charset="0"/>
              </a:rPr>
              <a:t>Regulatory rationale for approval of the waiver: </a:t>
            </a:r>
          </a:p>
          <a:p>
            <a:pPr marL="0" indent="0" algn="l" fontAlgn="base">
              <a:buNone/>
            </a:pPr>
            <a:endParaRPr lang="en-US" sz="2800" b="1" dirty="0">
              <a:solidFill>
                <a:srgbClr val="353A3F"/>
              </a:solidFill>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
            </a:pPr>
            <a:r>
              <a:rPr lang="en-US" sz="2800" b="1" i="0" dirty="0">
                <a:solidFill>
                  <a:schemeClr val="tx1"/>
                </a:solidFill>
                <a:effectLst/>
                <a:latin typeface="Times New Roman" panose="02020603050405020304" pitchFamily="18" charset="0"/>
                <a:cs typeface="Times New Roman" panose="02020603050405020304" pitchFamily="18" charset="0"/>
              </a:rPr>
              <a:t>Research could not be practicably carried out without the waiver:</a:t>
            </a:r>
            <a:r>
              <a:rPr lang="en-US" sz="2800" b="0" i="0" dirty="0">
                <a:solidFill>
                  <a:schemeClr val="tx1"/>
                </a:solidFill>
                <a:effectLst/>
                <a:latin typeface="Times New Roman" panose="02020603050405020304" pitchFamily="18" charset="0"/>
                <a:cs typeface="Times New Roman" panose="02020603050405020304" pitchFamily="18" charset="0"/>
              </a:rPr>
              <a:t> Identifying and contacting thousands of potential subjects</a:t>
            </a:r>
            <a:r>
              <a:rPr lang="en-US" sz="2800" dirty="0">
                <a:solidFill>
                  <a:schemeClr val="tx1"/>
                </a:solidFill>
                <a:latin typeface="Times New Roman" panose="02020603050405020304" pitchFamily="18" charset="0"/>
                <a:cs typeface="Times New Roman" panose="02020603050405020304" pitchFamily="18" charset="0"/>
              </a:rPr>
              <a:t> may not be practical and some subjects may be deceased. </a:t>
            </a:r>
          </a:p>
          <a:p>
            <a:pPr algn="l" fontAlgn="base">
              <a:buFont typeface="Wingdings" panose="05000000000000000000" pitchFamily="2" charset="2"/>
              <a:buChar char="§"/>
            </a:pPr>
            <a:endParaRPr lang="en-US" sz="2800" dirty="0">
              <a:solidFill>
                <a:schemeClr val="tx1"/>
              </a:solidFill>
              <a:latin typeface="Times New Roman" panose="02020603050405020304" pitchFamily="18" charset="0"/>
              <a:cs typeface="Times New Roman" panose="02020603050405020304" pitchFamily="18" charset="0"/>
            </a:endParaRPr>
          </a:p>
          <a:p>
            <a:pPr algn="l" fontAlgn="base">
              <a:buFont typeface="Wingdings" panose="05000000000000000000" pitchFamily="2" charset="2"/>
              <a:buChar char="§"/>
            </a:pPr>
            <a:r>
              <a:rPr lang="en-US" sz="2800" b="1" i="0" dirty="0">
                <a:solidFill>
                  <a:schemeClr val="tx1"/>
                </a:solidFill>
                <a:effectLst/>
                <a:latin typeface="Times New Roman" panose="02020603050405020304" pitchFamily="18" charset="0"/>
                <a:cs typeface="Times New Roman" panose="02020603050405020304" pitchFamily="18" charset="0"/>
              </a:rPr>
              <a:t>Whenever appropriate, subjects are provided with additional pertinent information after participation: </a:t>
            </a:r>
            <a:r>
              <a:rPr lang="en-US" sz="2800" b="0" i="0" dirty="0">
                <a:solidFill>
                  <a:schemeClr val="tx1"/>
                </a:solidFill>
                <a:effectLst/>
                <a:latin typeface="Times New Roman" panose="02020603050405020304" pitchFamily="18" charset="0"/>
                <a:cs typeface="Times New Roman" panose="02020603050405020304" pitchFamily="18" charset="0"/>
              </a:rPr>
              <a:t>Not appropriate in this case, since results of research would have no effect on the subjects. </a:t>
            </a:r>
          </a:p>
        </p:txBody>
      </p:sp>
    </p:spTree>
    <p:extLst>
      <p:ext uri="{BB962C8B-B14F-4D97-AF65-F5344CB8AC3E}">
        <p14:creationId xmlns:p14="http://schemas.microsoft.com/office/powerpoint/2010/main" val="10306755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B1FDC-B51F-4C98-94D3-E64F7732BDD3}"/>
              </a:ext>
            </a:extLst>
          </p:cNvPr>
          <p:cNvSpPr>
            <a:spLocks noGrp="1"/>
          </p:cNvSpPr>
          <p:nvPr>
            <p:ph type="title"/>
          </p:nvPr>
        </p:nvSpPr>
        <p:spPr>
          <a:xfrm>
            <a:off x="677334" y="211016"/>
            <a:ext cx="8596668" cy="829994"/>
          </a:xfrm>
        </p:spPr>
        <p:txBody>
          <a:bodyPr/>
          <a:lstStyle/>
          <a:p>
            <a:r>
              <a:rPr lang="en-US" b="1" dirty="0">
                <a:solidFill>
                  <a:srgbClr val="7030A0"/>
                </a:solidFill>
                <a:latin typeface="Times New Roman" panose="02020603050405020304" pitchFamily="18" charset="0"/>
                <a:cs typeface="Times New Roman" panose="02020603050405020304" pitchFamily="18" charset="0"/>
              </a:rPr>
              <a:t>Waiver of consent</a:t>
            </a:r>
          </a:p>
        </p:txBody>
      </p:sp>
      <p:sp>
        <p:nvSpPr>
          <p:cNvPr id="3" name="Content Placeholder 2">
            <a:extLst>
              <a:ext uri="{FF2B5EF4-FFF2-40B4-BE49-F238E27FC236}">
                <a16:creationId xmlns:a16="http://schemas.microsoft.com/office/drawing/2014/main" id="{661B0C7E-AB28-4189-BB92-57791E133D39}"/>
              </a:ext>
            </a:extLst>
          </p:cNvPr>
          <p:cNvSpPr>
            <a:spLocks noGrp="1"/>
          </p:cNvSpPr>
          <p:nvPr>
            <p:ph idx="1"/>
          </p:nvPr>
        </p:nvSpPr>
        <p:spPr>
          <a:xfrm>
            <a:off x="677334" y="1041010"/>
            <a:ext cx="8596668" cy="6091310"/>
          </a:xfrm>
        </p:spPr>
        <p:txBody>
          <a:bodyPr>
            <a:noAutofit/>
          </a:bodyPr>
          <a:lstStyle/>
          <a:p>
            <a:pPr algn="l" fontAlgn="base"/>
            <a:r>
              <a:rPr lang="en-US" sz="2800" b="0" i="0" dirty="0">
                <a:solidFill>
                  <a:schemeClr val="tx1"/>
                </a:solidFill>
                <a:effectLst/>
                <a:latin typeface="Times New Roman" panose="02020603050405020304" pitchFamily="18" charset="0"/>
                <a:cs typeface="Times New Roman" panose="02020603050405020304" pitchFamily="18" charset="0"/>
              </a:rPr>
              <a:t>(Example adapted from </a:t>
            </a:r>
            <a:r>
              <a:rPr lang="en-US" sz="2800" b="0" i="1" dirty="0">
                <a:solidFill>
                  <a:schemeClr val="tx1"/>
                </a:solidFill>
                <a:effectLst/>
                <a:latin typeface="Times New Roman" panose="02020603050405020304" pitchFamily="18" charset="0"/>
                <a:cs typeface="Times New Roman" panose="02020603050405020304" pitchFamily="18" charset="0"/>
              </a:rPr>
              <a:t>Institutional Review Board: Management and Function</a:t>
            </a:r>
            <a:r>
              <a:rPr lang="en-US" sz="2800" b="0" i="0" dirty="0">
                <a:solidFill>
                  <a:schemeClr val="tx1"/>
                </a:solidFill>
                <a:effectLst/>
                <a:latin typeface="Times New Roman" panose="02020603050405020304" pitchFamily="18" charset="0"/>
                <a:cs typeface="Times New Roman" panose="02020603050405020304" pitchFamily="18" charset="0"/>
              </a:rPr>
              <a:t>, R. </a:t>
            </a:r>
            <a:r>
              <a:rPr lang="en-US" sz="2800" b="0" i="0" dirty="0" err="1">
                <a:solidFill>
                  <a:schemeClr val="tx1"/>
                </a:solidFill>
                <a:effectLst/>
                <a:latin typeface="Times New Roman" panose="02020603050405020304" pitchFamily="18" charset="0"/>
                <a:cs typeface="Times New Roman" panose="02020603050405020304" pitchFamily="18" charset="0"/>
              </a:rPr>
              <a:t>Amdur</a:t>
            </a:r>
            <a:r>
              <a:rPr lang="en-US" sz="2800" b="0" i="0" dirty="0">
                <a:solidFill>
                  <a:schemeClr val="tx1"/>
                </a:solidFill>
                <a:effectLst/>
                <a:latin typeface="Times New Roman" panose="02020603050405020304" pitchFamily="18" charset="0"/>
                <a:cs typeface="Times New Roman" panose="02020603050405020304" pitchFamily="18" charset="0"/>
              </a:rPr>
              <a:t> and E. Bankert, Chap. 6-6, "Research without Consent or Documentation Thereof," M. M. Elliott.) and </a:t>
            </a:r>
            <a:r>
              <a:rPr lang="en-US" sz="2800"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https://irb.ucsf.edu/waiving-informed-consent#:~:text=Service%20Program%20Studies-,Waiver%20of%20All%20Consent,care%20and%20other%20limited%20circumstances.</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33680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3E40-9E36-48C0-9A20-ED022E005CE4}"/>
              </a:ext>
            </a:extLst>
          </p:cNvPr>
          <p:cNvSpPr>
            <a:spLocks noGrp="1"/>
          </p:cNvSpPr>
          <p:nvPr>
            <p:ph type="title"/>
          </p:nvPr>
        </p:nvSpPr>
        <p:spPr/>
        <p:txBody>
          <a:bodyPr/>
          <a:lstStyle/>
          <a:p>
            <a:r>
              <a:rPr lang="en-US" sz="3600" b="1" dirty="0">
                <a:solidFill>
                  <a:srgbClr val="7030A0"/>
                </a:solidFill>
                <a:latin typeface="Times New Roman" panose="02020603050405020304" pitchFamily="18" charset="0"/>
                <a:cs typeface="Times New Roman" panose="02020603050405020304" pitchFamily="18" charset="0"/>
              </a:rPr>
              <a:t>Alteration of consent</a:t>
            </a:r>
            <a:br>
              <a:rPr lang="en-US" sz="3600"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6C6DE3F-BF5B-4570-8E53-DCC61E4FE1C8}"/>
              </a:ext>
            </a:extLst>
          </p:cNvPr>
          <p:cNvSpPr>
            <a:spLocks noGrp="1"/>
          </p:cNvSpPr>
          <p:nvPr>
            <p:ph idx="1"/>
          </p:nvPr>
        </p:nvSpPr>
        <p:spPr>
          <a:xfrm>
            <a:off x="677334" y="1350498"/>
            <a:ext cx="8596668" cy="5401993"/>
          </a:xfrm>
        </p:spPr>
        <p:txBody>
          <a:bodyPr>
            <a:noAutofit/>
          </a:bodyPr>
          <a:lstStyle/>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Alteration of consent may be used if approved by your IRB for situations where all of the required elements of consent cannot be included in the consent form or the process for obtaining informed consent in impractical or impossible.</a:t>
            </a:r>
          </a:p>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Most common examples:</a:t>
            </a:r>
          </a:p>
          <a:p>
            <a:pPr>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Telephone surveys</a:t>
            </a:r>
          </a:p>
          <a:p>
            <a:pPr>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Focus groups or in-person interviews where the consent process might take longer than the interview itself </a:t>
            </a:r>
          </a:p>
          <a:p>
            <a:pPr>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42845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3E40-9E36-48C0-9A20-ED022E005CE4}"/>
              </a:ext>
            </a:extLst>
          </p:cNvPr>
          <p:cNvSpPr>
            <a:spLocks noGrp="1"/>
          </p:cNvSpPr>
          <p:nvPr>
            <p:ph type="title"/>
          </p:nvPr>
        </p:nvSpPr>
        <p:spPr>
          <a:xfrm>
            <a:off x="677334" y="225084"/>
            <a:ext cx="8596668" cy="998805"/>
          </a:xfrm>
        </p:spPr>
        <p:txBody>
          <a:bodyPr>
            <a:normAutofit fontScale="90000"/>
          </a:bodyPr>
          <a:lstStyle/>
          <a:p>
            <a:r>
              <a:rPr lang="en-US" sz="3600" b="1" dirty="0">
                <a:solidFill>
                  <a:srgbClr val="7030A0"/>
                </a:solidFill>
                <a:latin typeface="Times New Roman" panose="02020603050405020304" pitchFamily="18" charset="0"/>
                <a:cs typeface="Times New Roman" panose="02020603050405020304" pitchFamily="18" charset="0"/>
              </a:rPr>
              <a:t>Alteration of consent</a:t>
            </a:r>
            <a:br>
              <a:rPr lang="en-US" sz="3600" b="1" dirty="0">
                <a:solidFill>
                  <a:srgbClr val="7030A0"/>
                </a:solidFill>
                <a:latin typeface="Times New Roman" panose="02020603050405020304" pitchFamily="18" charset="0"/>
                <a:cs typeface="Times New Roman" panose="02020603050405020304" pitchFamily="18" charset="0"/>
              </a:rPr>
            </a:br>
            <a:br>
              <a:rPr lang="en-US" sz="3600" b="1" dirty="0">
                <a:solidFill>
                  <a:srgbClr val="7030A0"/>
                </a:solidFill>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F6C6DE3F-BF5B-4570-8E53-DCC61E4FE1C8}"/>
              </a:ext>
            </a:extLst>
          </p:cNvPr>
          <p:cNvSpPr>
            <a:spLocks noGrp="1"/>
          </p:cNvSpPr>
          <p:nvPr>
            <p:ph idx="1"/>
          </p:nvPr>
        </p:nvSpPr>
        <p:spPr>
          <a:xfrm>
            <a:off x="677334" y="1350498"/>
            <a:ext cx="8596668" cy="5401993"/>
          </a:xfrm>
        </p:spPr>
        <p:txBody>
          <a:bodyPr>
            <a:noAutofit/>
          </a:bodyPr>
          <a:lstStyle/>
          <a:p>
            <a:pPr marL="0" marR="0" lvl="0" indent="0">
              <a:spcBef>
                <a:spcPts val="0"/>
              </a:spcBef>
              <a:spcAft>
                <a:spcPts val="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Your IRB may require a script which the subject will read or have read to them before administering questions. The research disclosure statement could include the following</a:t>
            </a:r>
          </a:p>
          <a:p>
            <a:pPr marL="0" marR="0" indent="0">
              <a:spcBef>
                <a:spcPts val="0"/>
              </a:spcBef>
              <a:spcAft>
                <a:spcPts val="0"/>
              </a:spcAft>
              <a:buNone/>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spcBef>
                <a:spcPts val="0"/>
              </a:spcBef>
              <a:spcAft>
                <a:spcPts val="0"/>
              </a:spcAft>
              <a:buFont typeface="Wingdings" panose="05000000000000000000" pitchFamily="2" charset="2"/>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Specifically state that this is a “research study”, or that this survey is part of a “research study.”</a:t>
            </a:r>
          </a:p>
          <a:p>
            <a:pPr marL="0" marR="0" lvl="0" indent="0">
              <a:spcBef>
                <a:spcPts val="0"/>
              </a:spcBef>
              <a:spcAft>
                <a:spcPts val="0"/>
              </a:spcAft>
              <a:buNone/>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0">
              <a:spcBef>
                <a:spcPts val="0"/>
              </a:spcBef>
              <a:spcAft>
                <a:spcPts val="0"/>
              </a:spcAft>
              <a:buFont typeface="Wingdings" panose="05000000000000000000" pitchFamily="2" charset="2"/>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Indicate who is performing the research </a:t>
            </a:r>
          </a:p>
          <a:p>
            <a:pPr marL="0" marR="0" indent="0">
              <a:spcBef>
                <a:spcPts val="0"/>
              </a:spcBef>
              <a:spcAft>
                <a:spcPts val="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0"/>
              </a:spcAft>
              <a:buFont typeface="Wingdings" panose="05000000000000000000" pitchFamily="2" charset="2"/>
              <a:buChar char="§"/>
              <a:tabLst>
                <a:tab pos="2286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State the purpose of the research in lay terms </a:t>
            </a:r>
          </a:p>
          <a:p>
            <a:pPr marL="0" marR="0" indent="0">
              <a:spcBef>
                <a:spcPts val="0"/>
              </a:spcBef>
              <a:spcAft>
                <a:spcPts val="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0"/>
              </a:spcAft>
              <a:buFont typeface="Wingdings" panose="05000000000000000000" pitchFamily="2" charset="2"/>
              <a:buChar char="§"/>
              <a:tabLst>
                <a:tab pos="2286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Explain the research procedures in lay terms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how long the subject will participate. </a:t>
            </a:r>
          </a:p>
          <a:p>
            <a:pPr marL="228600" marR="0">
              <a:spcBef>
                <a:spcPts val="0"/>
              </a:spcBef>
              <a:spcAft>
                <a:spcPts val="0"/>
              </a:spcAft>
              <a:buFont typeface="Wingdings" panose="05000000000000000000" pitchFamily="2" charset="2"/>
              <a:buChar char="§"/>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spcBef>
                <a:spcPts val="0"/>
              </a:spcBef>
              <a:spcAft>
                <a:spcPts val="0"/>
              </a:spcAft>
              <a:buFont typeface="Wingdings" panose="05000000000000000000" pitchFamily="2" charset="2"/>
              <a:buChar char="§"/>
              <a:tabLst>
                <a:tab pos="2286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List any foreseeable risks.  These might include tiring from answering questions; being uncomfortable when answering sensitive questions</a:t>
            </a:r>
          </a:p>
          <a:p>
            <a:pPr marL="0" marR="0">
              <a:spcBef>
                <a:spcPts val="0"/>
              </a:spcBef>
              <a:spcAft>
                <a:spcPts val="0"/>
              </a:spcAft>
            </a:pP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56234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3E40-9E36-48C0-9A20-ED022E005CE4}"/>
              </a:ext>
            </a:extLst>
          </p:cNvPr>
          <p:cNvSpPr>
            <a:spLocks noGrp="1"/>
          </p:cNvSpPr>
          <p:nvPr>
            <p:ph type="title"/>
          </p:nvPr>
        </p:nvSpPr>
        <p:spPr>
          <a:xfrm>
            <a:off x="677334" y="225084"/>
            <a:ext cx="8596668" cy="998805"/>
          </a:xfrm>
        </p:spPr>
        <p:txBody>
          <a:bodyPr>
            <a:normAutofit fontScale="90000"/>
          </a:bodyPr>
          <a:lstStyle/>
          <a:p>
            <a:r>
              <a:rPr lang="en-US" sz="3600" b="1" dirty="0">
                <a:solidFill>
                  <a:srgbClr val="7030A0"/>
                </a:solidFill>
                <a:latin typeface="Times New Roman" panose="02020603050405020304" pitchFamily="18" charset="0"/>
                <a:cs typeface="Times New Roman" panose="02020603050405020304" pitchFamily="18" charset="0"/>
              </a:rPr>
              <a:t>Alteration of consent (cont.)</a:t>
            </a:r>
            <a:br>
              <a:rPr lang="en-US" sz="3600" b="1" dirty="0">
                <a:solidFill>
                  <a:srgbClr val="7030A0"/>
                </a:solidFill>
                <a:latin typeface="Times New Roman" panose="02020603050405020304" pitchFamily="18" charset="0"/>
                <a:cs typeface="Times New Roman" panose="02020603050405020304" pitchFamily="18" charset="0"/>
              </a:rPr>
            </a:br>
            <a:br>
              <a:rPr lang="en-US" sz="3600" b="1" dirty="0">
                <a:solidFill>
                  <a:srgbClr val="7030A0"/>
                </a:solidFill>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F6C6DE3F-BF5B-4570-8E53-DCC61E4FE1C8}"/>
              </a:ext>
            </a:extLst>
          </p:cNvPr>
          <p:cNvSpPr>
            <a:spLocks noGrp="1"/>
          </p:cNvSpPr>
          <p:nvPr>
            <p:ph idx="1"/>
          </p:nvPr>
        </p:nvSpPr>
        <p:spPr>
          <a:xfrm>
            <a:off x="677334" y="839450"/>
            <a:ext cx="8596668" cy="5913042"/>
          </a:xfrm>
        </p:spPr>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You would telephone or say in-person prior to administering the survey something like this:</a:t>
            </a:r>
          </a:p>
          <a:p>
            <a:r>
              <a:rPr lang="en-US" sz="2400" b="1" dirty="0">
                <a:latin typeface="Times New Roman" panose="02020603050405020304" pitchFamily="18" charset="0"/>
                <a:cs typeface="Times New Roman" panose="02020603050405020304" pitchFamily="18" charset="0"/>
              </a:rPr>
              <a:t>Hi Mr. Jones,  My name is Margaret and I represent the University of Tennessee Health Science Center. I am calling today to see if you will would willing to answer some questions regarding your recent abdominal surgery. We are studying whether the recovery time with the surgery you had is shorter than the recovery time with an alternate type of abdominal surgery.  These questions are part of a research study.  The questions should take about 10 minutes to answer and your responses will be coded (your name will not be on these responses) and all of the information you give me will be kept locked in an office on the UTHSC campus. There is always a risk of loss of confidentiality but we will make every effort to prevent that…..   </a:t>
            </a:r>
          </a:p>
        </p:txBody>
      </p:sp>
    </p:spTree>
    <p:extLst>
      <p:ext uri="{BB962C8B-B14F-4D97-AF65-F5344CB8AC3E}">
        <p14:creationId xmlns:p14="http://schemas.microsoft.com/office/powerpoint/2010/main" val="7213216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ED5EC-87EF-4ECD-A1BB-26E8509B3493}"/>
              </a:ext>
            </a:extLst>
          </p:cNvPr>
          <p:cNvSpPr>
            <a:spLocks noGrp="1"/>
          </p:cNvSpPr>
          <p:nvPr>
            <p:ph type="title"/>
          </p:nvPr>
        </p:nvSpPr>
        <p:spPr>
          <a:xfrm>
            <a:off x="269823" y="172387"/>
            <a:ext cx="8596668" cy="592110"/>
          </a:xfrm>
        </p:spPr>
        <p:txBody>
          <a:bodyPr>
            <a:normAutofit fontScale="90000"/>
          </a:bodyPr>
          <a:lstStyle/>
          <a:p>
            <a:r>
              <a:rPr lang="en-US" b="1" dirty="0">
                <a:solidFill>
                  <a:srgbClr val="7030A0"/>
                </a:solidFill>
                <a:latin typeface="Times New Roman" panose="02020603050405020304" pitchFamily="18" charset="0"/>
                <a:cs typeface="Times New Roman" panose="02020603050405020304" pitchFamily="18" charset="0"/>
              </a:rPr>
              <a:t> T</a:t>
            </a:r>
            <a:r>
              <a:rPr lang="en-US" sz="3600" b="1" dirty="0">
                <a:solidFill>
                  <a:srgbClr val="7030A0"/>
                </a:solidFill>
                <a:latin typeface="Times New Roman" panose="02020603050405020304" pitchFamily="18" charset="0"/>
                <a:cs typeface="Times New Roman" panose="02020603050405020304" pitchFamily="18" charset="0"/>
              </a:rPr>
              <a:t>elephone consent</a:t>
            </a:r>
            <a:br>
              <a:rPr lang="en-US" sz="3600" b="1" dirty="0">
                <a:latin typeface="Times New Roman" panose="02020603050405020304" pitchFamily="18"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B79DEA8D-58F8-4FDF-B080-21351F838D2A}"/>
              </a:ext>
            </a:extLst>
          </p:cNvPr>
          <p:cNvSpPr>
            <a:spLocks noGrp="1"/>
          </p:cNvSpPr>
          <p:nvPr>
            <p:ph idx="1"/>
          </p:nvPr>
        </p:nvSpPr>
        <p:spPr>
          <a:xfrm>
            <a:off x="269823" y="1394085"/>
            <a:ext cx="10058399" cy="5111646"/>
          </a:xfrm>
        </p:spPr>
        <p:txBody>
          <a:bodyPr>
            <a:noAutofit/>
          </a:bodyPr>
          <a:lstStyle/>
          <a:p>
            <a:pP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Ask your IRB for their procedures. </a:t>
            </a:r>
          </a:p>
          <a:p>
            <a:endParaRPr lang="en-US" sz="28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FDA guidance states that it is acceptable when necessary</a:t>
            </a:r>
          </a:p>
          <a:p>
            <a:endParaRPr lang="en-US" sz="28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FDA states to send the informed consent document to the subject or legally authorized representative by facsimile </a:t>
            </a:r>
          </a:p>
          <a:p>
            <a:pPr>
              <a:buFont typeface="Wingdings" panose="05000000000000000000" pitchFamily="2" charset="2"/>
              <a:buChar char="§"/>
            </a:pPr>
            <a:endParaRPr lang="en-US" sz="28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Conduct the consent interview over the telephone when the subject or legally authorized representative can read the consent form as it is discussed. </a:t>
            </a:r>
          </a:p>
          <a:p>
            <a:pPr>
              <a:buFont typeface="Wingdings" panose="05000000000000000000" pitchFamily="2" charset="2"/>
              <a:buChar char="§"/>
            </a:pP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40252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ED5EC-87EF-4ECD-A1BB-26E8509B3493}"/>
              </a:ext>
            </a:extLst>
          </p:cNvPr>
          <p:cNvSpPr>
            <a:spLocks noGrp="1"/>
          </p:cNvSpPr>
          <p:nvPr>
            <p:ph type="title"/>
          </p:nvPr>
        </p:nvSpPr>
        <p:spPr>
          <a:xfrm>
            <a:off x="269823" y="172387"/>
            <a:ext cx="8596668" cy="592110"/>
          </a:xfrm>
        </p:spPr>
        <p:txBody>
          <a:bodyPr>
            <a:normAutofit fontScale="90000"/>
          </a:bodyPr>
          <a:lstStyle/>
          <a:p>
            <a:r>
              <a:rPr lang="en-US" b="1" dirty="0">
                <a:solidFill>
                  <a:srgbClr val="7030A0"/>
                </a:solidFill>
                <a:latin typeface="Times New Roman" panose="02020603050405020304" pitchFamily="18" charset="0"/>
                <a:cs typeface="Times New Roman" panose="02020603050405020304" pitchFamily="18" charset="0"/>
              </a:rPr>
              <a:t> T</a:t>
            </a:r>
            <a:r>
              <a:rPr lang="en-US" sz="3600" b="1" dirty="0">
                <a:solidFill>
                  <a:srgbClr val="7030A0"/>
                </a:solidFill>
                <a:latin typeface="Times New Roman" panose="02020603050405020304" pitchFamily="18" charset="0"/>
                <a:cs typeface="Times New Roman" panose="02020603050405020304" pitchFamily="18" charset="0"/>
              </a:rPr>
              <a:t>elephone consent (cont.)</a:t>
            </a:r>
            <a:br>
              <a:rPr lang="en-US" sz="3600" b="1" dirty="0">
                <a:latin typeface="Times New Roman" panose="02020603050405020304" pitchFamily="18"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B79DEA8D-58F8-4FDF-B080-21351F838D2A}"/>
              </a:ext>
            </a:extLst>
          </p:cNvPr>
          <p:cNvSpPr>
            <a:spLocks noGrp="1"/>
          </p:cNvSpPr>
          <p:nvPr>
            <p:ph idx="1"/>
          </p:nvPr>
        </p:nvSpPr>
        <p:spPr>
          <a:xfrm>
            <a:off x="269823" y="1304144"/>
            <a:ext cx="9203961" cy="4991724"/>
          </a:xfrm>
        </p:spPr>
        <p:txBody>
          <a:bodyPr>
            <a:noAutofit/>
          </a:bodyPr>
          <a:lstStyle/>
          <a:p>
            <a:pP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Study procedures may not be initiated until the signed consent form (with the subject’s/LAR’s initials on each page) is returned by facsimile to the investigative site.</a:t>
            </a:r>
          </a:p>
          <a:p>
            <a:pPr>
              <a:buFont typeface="Wingdings" panose="05000000000000000000" pitchFamily="2" charset="2"/>
              <a:buChar char="§"/>
            </a:pPr>
            <a:endParaRPr lang="en-US" sz="28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Alternative communication technologies in FDA-regulated studies, such as e-mail or videoconference could be used.  </a:t>
            </a:r>
          </a:p>
          <a:p>
            <a:pPr>
              <a:buFont typeface="Wingdings" panose="05000000000000000000" pitchFamily="2" charset="2"/>
              <a:buChar char="§"/>
            </a:pPr>
            <a:endParaRPr lang="en-US" sz="28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Also, your IRB may allow a photo of the signed consent be sent by email or text rather than </a:t>
            </a:r>
            <a:r>
              <a:rPr lang="en-US" sz="2800" b="1" dirty="0" err="1">
                <a:latin typeface="Times New Roman" panose="02020603050405020304" pitchFamily="18" charset="0"/>
                <a:cs typeface="Times New Roman" panose="02020603050405020304" pitchFamily="18" charset="0"/>
              </a:rPr>
              <a:t>fascimile</a:t>
            </a:r>
            <a:r>
              <a:rPr lang="en-US" sz="2800" b="1" dirty="0">
                <a:latin typeface="Times New Roman" panose="02020603050405020304" pitchFamily="18" charset="0"/>
                <a:cs typeface="Times New Roman" panose="02020603050405020304" pitchFamily="18" charset="0"/>
              </a:rPr>
              <a:t> </a:t>
            </a:r>
          </a:p>
          <a:p>
            <a:pPr>
              <a:buFont typeface="Wingdings" panose="05000000000000000000" pitchFamily="2" charset="2"/>
              <a:buChar char="§"/>
            </a:pP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6283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CA35-F89D-405C-997C-90DC38612399}"/>
              </a:ext>
            </a:extLst>
          </p:cNvPr>
          <p:cNvSpPr>
            <a:spLocks noGrp="1"/>
          </p:cNvSpPr>
          <p:nvPr>
            <p:ph type="title"/>
          </p:nvPr>
        </p:nvSpPr>
        <p:spPr>
          <a:xfrm>
            <a:off x="677334" y="164892"/>
            <a:ext cx="8596668" cy="659567"/>
          </a:xfrm>
        </p:spPr>
        <p:txBody>
          <a:bodyPr/>
          <a:lstStyle/>
          <a:p>
            <a:r>
              <a:rPr lang="en-US" b="1" dirty="0">
                <a:solidFill>
                  <a:srgbClr val="7030A0"/>
                </a:solidFill>
                <a:latin typeface="Times New Roman" panose="02020603050405020304" pitchFamily="18" charset="0"/>
                <a:cs typeface="Times New Roman" panose="02020603050405020304" pitchFamily="18" charset="0"/>
              </a:rPr>
              <a:t>Other consent issues for another time</a:t>
            </a:r>
            <a:endParaRPr lang="en-US" dirty="0"/>
          </a:p>
        </p:txBody>
      </p:sp>
      <p:sp>
        <p:nvSpPr>
          <p:cNvPr id="3" name="Content Placeholder 2">
            <a:extLst>
              <a:ext uri="{FF2B5EF4-FFF2-40B4-BE49-F238E27FC236}">
                <a16:creationId xmlns:a16="http://schemas.microsoft.com/office/drawing/2014/main" id="{2B2D83D2-3F81-4B4E-B7FA-9FDEC98FE48D}"/>
              </a:ext>
            </a:extLst>
          </p:cNvPr>
          <p:cNvSpPr>
            <a:spLocks noGrp="1"/>
          </p:cNvSpPr>
          <p:nvPr>
            <p:ph idx="1"/>
          </p:nvPr>
        </p:nvSpPr>
        <p:spPr>
          <a:xfrm>
            <a:off x="677334" y="824459"/>
            <a:ext cx="8596668" cy="5868649"/>
          </a:xfrm>
        </p:spPr>
        <p:txBody>
          <a:bodyPr>
            <a:noAutofit/>
          </a:bodyPr>
          <a:lstStyle/>
          <a:p>
            <a:r>
              <a:rPr lang="en-US" sz="2800" b="1" dirty="0">
                <a:latin typeface="Times New Roman" panose="02020603050405020304" pitchFamily="18" charset="0"/>
                <a:ea typeface="STXihei" panose="020B0503020204020204" pitchFamily="2" charset="-122"/>
                <a:cs typeface="Times New Roman" panose="02020603050405020304" pitchFamily="18" charset="0"/>
              </a:rPr>
              <a:t>Pregnant minors</a:t>
            </a:r>
          </a:p>
          <a:p>
            <a:r>
              <a:rPr lang="en-US" sz="2800" b="1" dirty="0">
                <a:latin typeface="Times New Roman" panose="02020603050405020304" pitchFamily="18" charset="0"/>
                <a:ea typeface="STXihei" panose="020B0503020204020204" pitchFamily="2" charset="-122"/>
                <a:cs typeface="Times New Roman" panose="02020603050405020304" pitchFamily="18" charset="0"/>
              </a:rPr>
              <a:t>Pregnant minors who will not be the guardian of their child</a:t>
            </a:r>
          </a:p>
          <a:p>
            <a:r>
              <a:rPr lang="en-US" sz="2800" b="1" dirty="0">
                <a:latin typeface="Times New Roman" panose="02020603050405020304" pitchFamily="18" charset="0"/>
                <a:ea typeface="STXihei" panose="020B0503020204020204" pitchFamily="2" charset="-122"/>
                <a:cs typeface="Times New Roman" panose="02020603050405020304" pitchFamily="18" charset="0"/>
              </a:rPr>
              <a:t>Inclusion of non-viable neonates in research</a:t>
            </a:r>
          </a:p>
          <a:p>
            <a:r>
              <a:rPr lang="en-US" sz="2800" b="1" dirty="0">
                <a:latin typeface="Times New Roman" panose="02020603050405020304" pitchFamily="18" charset="0"/>
                <a:ea typeface="STXihei" panose="020B0503020204020204" pitchFamily="2" charset="-122"/>
                <a:cs typeface="Times New Roman" panose="02020603050405020304" pitchFamily="18" charset="0"/>
              </a:rPr>
              <a:t>Inclusion of wards of the state</a:t>
            </a:r>
          </a:p>
          <a:p>
            <a:r>
              <a:rPr lang="en-US" sz="2800" b="1" dirty="0">
                <a:latin typeface="Times New Roman" panose="02020603050405020304" pitchFamily="18" charset="0"/>
                <a:ea typeface="STXihei" panose="020B0503020204020204" pitchFamily="2" charset="-122"/>
                <a:cs typeface="Times New Roman" panose="02020603050405020304" pitchFamily="18" charset="0"/>
              </a:rPr>
              <a:t>Emergency research</a:t>
            </a:r>
          </a:p>
          <a:p>
            <a:r>
              <a:rPr lang="en-US" sz="2800" b="1" dirty="0">
                <a:latin typeface="Times New Roman" panose="02020603050405020304" pitchFamily="18" charset="0"/>
                <a:ea typeface="STXihei" panose="020B0503020204020204" pitchFamily="2" charset="-122"/>
                <a:cs typeface="Times New Roman" panose="02020603050405020304" pitchFamily="18" charset="0"/>
              </a:rPr>
              <a:t>Emergency use of a research intervention</a:t>
            </a:r>
          </a:p>
          <a:p>
            <a:r>
              <a:rPr lang="en-US" sz="2800" b="1" dirty="0">
                <a:latin typeface="Times New Roman" panose="02020603050405020304" pitchFamily="18" charset="0"/>
                <a:ea typeface="STXihei" panose="020B0503020204020204" pitchFamily="2" charset="-122"/>
                <a:cs typeface="Times New Roman" panose="02020603050405020304" pitchFamily="18" charset="0"/>
              </a:rPr>
              <a:t>Consent issues in planned deceit for research</a:t>
            </a:r>
          </a:p>
          <a:p>
            <a:r>
              <a:rPr lang="en-US" sz="2800" b="1" dirty="0">
                <a:latin typeface="Times New Roman" panose="02020603050405020304" pitchFamily="18" charset="0"/>
                <a:ea typeface="STXihei" panose="020B0503020204020204" pitchFamily="2" charset="-122"/>
                <a:cs typeface="Times New Roman" panose="02020603050405020304" pitchFamily="18" charset="0"/>
              </a:rPr>
              <a:t>Cultural norms where requirement of a written consent is considered  offensive</a:t>
            </a:r>
          </a:p>
          <a:p>
            <a:r>
              <a:rPr lang="en-US" sz="2800" b="1" dirty="0">
                <a:latin typeface="Times New Roman" panose="02020603050405020304" pitchFamily="18" charset="0"/>
                <a:ea typeface="STXihei" panose="020B0503020204020204" pitchFamily="2" charset="-122"/>
                <a:cs typeface="Times New Roman" panose="02020603050405020304" pitchFamily="18" charset="0"/>
              </a:rPr>
              <a:t>Electronic signatures</a:t>
            </a:r>
          </a:p>
        </p:txBody>
      </p:sp>
    </p:spTree>
    <p:extLst>
      <p:ext uri="{BB962C8B-B14F-4D97-AF65-F5344CB8AC3E}">
        <p14:creationId xmlns:p14="http://schemas.microsoft.com/office/powerpoint/2010/main" val="20994159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CA35-F89D-405C-997C-90DC38612399}"/>
              </a:ext>
            </a:extLst>
          </p:cNvPr>
          <p:cNvSpPr>
            <a:spLocks noGrp="1"/>
          </p:cNvSpPr>
          <p:nvPr>
            <p:ph type="title"/>
          </p:nvPr>
        </p:nvSpPr>
        <p:spPr>
          <a:xfrm>
            <a:off x="677334" y="164892"/>
            <a:ext cx="8596668" cy="659567"/>
          </a:xfrm>
        </p:spPr>
        <p:txBody>
          <a:bodyPr/>
          <a:lstStyle/>
          <a:p>
            <a:r>
              <a:rPr lang="en-US" b="1" dirty="0">
                <a:solidFill>
                  <a:srgbClr val="7030A0"/>
                </a:solidFill>
                <a:latin typeface="Times New Roman" panose="02020603050405020304" pitchFamily="18" charset="0"/>
                <a:cs typeface="Times New Roman" panose="02020603050405020304" pitchFamily="18" charset="0"/>
              </a:rPr>
              <a:t>Last thoughts</a:t>
            </a:r>
            <a:endParaRPr lang="en-US" dirty="0"/>
          </a:p>
        </p:txBody>
      </p:sp>
      <p:sp>
        <p:nvSpPr>
          <p:cNvPr id="3" name="Content Placeholder 2">
            <a:extLst>
              <a:ext uri="{FF2B5EF4-FFF2-40B4-BE49-F238E27FC236}">
                <a16:creationId xmlns:a16="http://schemas.microsoft.com/office/drawing/2014/main" id="{2B2D83D2-3F81-4B4E-B7FA-9FDEC98FE48D}"/>
              </a:ext>
            </a:extLst>
          </p:cNvPr>
          <p:cNvSpPr>
            <a:spLocks noGrp="1"/>
          </p:cNvSpPr>
          <p:nvPr>
            <p:ph idx="1"/>
          </p:nvPr>
        </p:nvSpPr>
        <p:spPr>
          <a:xfrm>
            <a:off x="677334" y="989351"/>
            <a:ext cx="8596668" cy="5411449"/>
          </a:xfrm>
        </p:spPr>
        <p:txBody>
          <a:bodyPr>
            <a:noAutofit/>
          </a:bodyPr>
          <a:lstStyle/>
          <a:p>
            <a:r>
              <a:rPr lang="en-US" sz="2800" b="1" dirty="0">
                <a:latin typeface="Times New Roman" panose="02020603050405020304" pitchFamily="18" charset="0"/>
                <a:ea typeface="STXihei" panose="020B0503020204020204" pitchFamily="2" charset="-122"/>
                <a:cs typeface="Times New Roman" panose="02020603050405020304" pitchFamily="18" charset="0"/>
              </a:rPr>
              <a:t>We place much emphasis on the ability to consent, assent, and affirming body language as indicators or predictors of willingness to participate in research.</a:t>
            </a:r>
          </a:p>
          <a:p>
            <a:endParaRPr lang="en-US" sz="2800" b="1" dirty="0">
              <a:latin typeface="Times New Roman" panose="02020603050405020304" pitchFamily="18" charset="0"/>
              <a:ea typeface="STXihei" panose="020B0503020204020204" pitchFamily="2" charset="-122"/>
              <a:cs typeface="Times New Roman" panose="02020603050405020304" pitchFamily="18" charset="0"/>
            </a:endParaRPr>
          </a:p>
          <a:p>
            <a:r>
              <a:rPr lang="en-US" sz="2800" b="1" dirty="0">
                <a:latin typeface="Times New Roman" panose="02020603050405020304" pitchFamily="18" charset="0"/>
                <a:ea typeface="STXihei" panose="020B0503020204020204" pitchFamily="2" charset="-122"/>
                <a:cs typeface="Times New Roman" panose="02020603050405020304" pitchFamily="18" charset="0"/>
              </a:rPr>
              <a:t> Alternative, we should place equal emphasis on the ability to object, dissent, and body language that indicates an unwillingness to participate in research and even silence. </a:t>
            </a:r>
          </a:p>
        </p:txBody>
      </p:sp>
    </p:spTree>
    <p:extLst>
      <p:ext uri="{BB962C8B-B14F-4D97-AF65-F5344CB8AC3E}">
        <p14:creationId xmlns:p14="http://schemas.microsoft.com/office/powerpoint/2010/main" val="3810313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2F84A-69FA-4578-A932-B2B22963AAA3}"/>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Regulations/Guidance for Informed Consent</a:t>
            </a:r>
            <a:endParaRPr lang="en-US" dirty="0"/>
          </a:p>
        </p:txBody>
      </p:sp>
      <p:sp>
        <p:nvSpPr>
          <p:cNvPr id="3" name="Content Placeholder 2">
            <a:extLst>
              <a:ext uri="{FF2B5EF4-FFF2-40B4-BE49-F238E27FC236}">
                <a16:creationId xmlns:a16="http://schemas.microsoft.com/office/drawing/2014/main" id="{5DDB5C0B-D114-4AB8-8772-B1B6B4161D9D}"/>
              </a:ext>
            </a:extLst>
          </p:cNvPr>
          <p:cNvSpPr>
            <a:spLocks noGrp="1"/>
          </p:cNvSpPr>
          <p:nvPr>
            <p:ph idx="1"/>
          </p:nvPr>
        </p:nvSpPr>
        <p:spPr>
          <a:xfrm>
            <a:off x="677334" y="2160589"/>
            <a:ext cx="8596668" cy="3880773"/>
          </a:xfrm>
        </p:spPr>
        <p:txBody>
          <a:bodyPr>
            <a:normAutofit fontScale="92500" lnSpcReduction="20000"/>
          </a:bodyPr>
          <a:lstStyle/>
          <a:p>
            <a:pPr marL="457200" lvl="1" indent="0">
              <a:buNone/>
            </a:pPr>
            <a:endParaRPr lang="en-US" dirty="0"/>
          </a:p>
          <a:p>
            <a:r>
              <a:rPr lang="en-US" sz="2400" b="1" dirty="0">
                <a:latin typeface="Times New Roman" panose="02020603050405020304" pitchFamily="18" charset="0"/>
                <a:cs typeface="Times New Roman" panose="02020603050405020304" pitchFamily="18" charset="0"/>
              </a:rPr>
              <a:t>1991, The Common Rule, 45 CFR 46, was adopted by many of the governmental agencies. The common rule is the baseline standard of ethics. </a:t>
            </a:r>
          </a:p>
          <a:p>
            <a:pPr marL="0" indent="0">
              <a:buNone/>
            </a:pPr>
            <a:r>
              <a:rPr lang="en-US" sz="2400" b="1" dirty="0">
                <a:latin typeface="Times New Roman" panose="02020603050405020304" pitchFamily="18" charset="0"/>
                <a:cs typeface="Times New Roman" panose="02020603050405020304" pitchFamily="18" charset="0"/>
              </a:rPr>
              <a:t>		The revised common rule was implemented on January 21, 			2019.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199I International Conference for </a:t>
            </a:r>
            <a:r>
              <a:rPr lang="en-US" sz="2400" b="1" dirty="0" err="1">
                <a:latin typeface="Times New Roman" panose="02020603050405020304" pitchFamily="18" charset="0"/>
                <a:cs typeface="Times New Roman" panose="02020603050405020304" pitchFamily="18" charset="0"/>
              </a:rPr>
              <a:t>Harmonisation</a:t>
            </a:r>
            <a:r>
              <a:rPr lang="en-US" sz="2400" b="1" dirty="0">
                <a:latin typeface="Times New Roman" panose="02020603050405020304" pitchFamily="18" charset="0"/>
                <a:cs typeface="Times New Roman" panose="02020603050405020304" pitchFamily="18" charset="0"/>
              </a:rPr>
              <a:t> Good Clinical Practice  [GCP E6 (R2)]. </a:t>
            </a:r>
          </a:p>
          <a:p>
            <a:pPr marL="914400" lvl="2" indent="0">
              <a:buNone/>
            </a:pPr>
            <a:r>
              <a:rPr lang="en-US" sz="2400" b="1" u="sng" dirty="0">
                <a:latin typeface="Times New Roman" panose="02020603050405020304" pitchFamily="18" charset="0"/>
                <a:cs typeface="Times New Roman" panose="02020603050405020304" pitchFamily="18" charset="0"/>
              </a:rPr>
              <a:t>Freely given informed consent should be obtained from every subject prior to clinical trial participation. </a:t>
            </a:r>
          </a:p>
          <a:p>
            <a:endParaRPr lang="en-US" dirty="0"/>
          </a:p>
          <a:p>
            <a:endParaRPr lang="en-US" dirty="0"/>
          </a:p>
        </p:txBody>
      </p:sp>
    </p:spTree>
    <p:extLst>
      <p:ext uri="{BB962C8B-B14F-4D97-AF65-F5344CB8AC3E}">
        <p14:creationId xmlns:p14="http://schemas.microsoft.com/office/powerpoint/2010/main" val="13068623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CA35-F89D-405C-997C-90DC38612399}"/>
              </a:ext>
            </a:extLst>
          </p:cNvPr>
          <p:cNvSpPr>
            <a:spLocks noGrp="1"/>
          </p:cNvSpPr>
          <p:nvPr>
            <p:ph type="title"/>
          </p:nvPr>
        </p:nvSpPr>
        <p:spPr>
          <a:xfrm>
            <a:off x="677334" y="164892"/>
            <a:ext cx="8596668" cy="659567"/>
          </a:xfrm>
        </p:spPr>
        <p:txBody>
          <a:bodyPr/>
          <a:lstStyle/>
          <a:p>
            <a:r>
              <a:rPr lang="en-US" b="1" dirty="0">
                <a:solidFill>
                  <a:srgbClr val="7030A0"/>
                </a:solidFill>
                <a:latin typeface="Times New Roman" panose="02020603050405020304" pitchFamily="18" charset="0"/>
                <a:cs typeface="Times New Roman" panose="02020603050405020304" pitchFamily="18" charset="0"/>
              </a:rPr>
              <a:t>Last thoughts</a:t>
            </a:r>
            <a:endParaRPr lang="en-US" dirty="0"/>
          </a:p>
        </p:txBody>
      </p:sp>
      <p:sp>
        <p:nvSpPr>
          <p:cNvPr id="3" name="Content Placeholder 2">
            <a:extLst>
              <a:ext uri="{FF2B5EF4-FFF2-40B4-BE49-F238E27FC236}">
                <a16:creationId xmlns:a16="http://schemas.microsoft.com/office/drawing/2014/main" id="{2B2D83D2-3F81-4B4E-B7FA-9FDEC98FE48D}"/>
              </a:ext>
            </a:extLst>
          </p:cNvPr>
          <p:cNvSpPr>
            <a:spLocks noGrp="1"/>
          </p:cNvSpPr>
          <p:nvPr>
            <p:ph idx="1"/>
          </p:nvPr>
        </p:nvSpPr>
        <p:spPr>
          <a:xfrm>
            <a:off x="677334" y="989351"/>
            <a:ext cx="8596668" cy="5411449"/>
          </a:xfrm>
        </p:spPr>
        <p:txBody>
          <a:bodyPr>
            <a:noAutofit/>
          </a:bodyPr>
          <a:lstStyle/>
          <a:p>
            <a:endParaRPr lang="en-US" sz="2800" b="1" dirty="0">
              <a:latin typeface="Times New Roman" panose="02020603050405020304" pitchFamily="18" charset="0"/>
              <a:ea typeface="STXihei" panose="020B0503020204020204" pitchFamily="2" charset="-122"/>
              <a:cs typeface="Times New Roman" panose="02020603050405020304" pitchFamily="18" charset="0"/>
            </a:endParaRPr>
          </a:p>
          <a:p>
            <a:r>
              <a:rPr lang="en-US" sz="2800" b="1" dirty="0">
                <a:latin typeface="Times New Roman" panose="02020603050405020304" pitchFamily="18" charset="0"/>
                <a:ea typeface="STXihei" panose="020B0503020204020204" pitchFamily="2" charset="-122"/>
                <a:cs typeface="Times New Roman" panose="02020603050405020304" pitchFamily="18" charset="0"/>
              </a:rPr>
              <a:t>“Yes” may mean “Yes”.  “No” may mean “No” but  “Yes” can actually mean “No” for vulnerable subjects, such as, those with intellectual disabilities, dementia, and other health issues. </a:t>
            </a:r>
          </a:p>
          <a:p>
            <a:endParaRPr lang="en-US" sz="2800" b="1" dirty="0">
              <a:latin typeface="Times New Roman" panose="02020603050405020304" pitchFamily="18" charset="0"/>
              <a:ea typeface="STXihei" panose="020B0503020204020204" pitchFamily="2" charset="-122"/>
              <a:cs typeface="Times New Roman" panose="02020603050405020304" pitchFamily="18" charset="0"/>
            </a:endParaRPr>
          </a:p>
          <a:p>
            <a:r>
              <a:rPr lang="en-US" sz="2800" b="1" dirty="0">
                <a:latin typeface="Times New Roman" panose="02020603050405020304" pitchFamily="18" charset="0"/>
                <a:ea typeface="STXihei" panose="020B0503020204020204" pitchFamily="2" charset="-122"/>
                <a:cs typeface="Times New Roman" panose="02020603050405020304" pitchFamily="18" charset="0"/>
              </a:rPr>
              <a:t>So always make sure that not only can your subjects state “Yes” but they also have the ability to state “No”….. At each research encounter. </a:t>
            </a:r>
          </a:p>
          <a:p>
            <a:pPr marL="0" indent="0">
              <a:buNone/>
            </a:pPr>
            <a:endParaRPr lang="en-US" sz="2800" b="1" dirty="0">
              <a:latin typeface="Times New Roman" panose="02020603050405020304" pitchFamily="18" charset="0"/>
              <a:ea typeface="STXihei" panose="020B0503020204020204" pitchFamily="2" charset="-122"/>
              <a:cs typeface="Times New Roman" panose="02020603050405020304" pitchFamily="18" charset="0"/>
            </a:endParaRPr>
          </a:p>
          <a:p>
            <a:endParaRPr lang="en-US" sz="2800" b="1" dirty="0">
              <a:latin typeface="Times New Roman" panose="02020603050405020304" pitchFamily="18" charset="0"/>
              <a:ea typeface="STXihei" panose="020B0503020204020204" pitchFamily="2" charset="-122"/>
              <a:cs typeface="Times New Roman" panose="02020603050405020304" pitchFamily="18" charset="0"/>
            </a:endParaRPr>
          </a:p>
          <a:p>
            <a:pPr marL="0" indent="0">
              <a:buNone/>
            </a:pPr>
            <a:endParaRPr lang="en-US" sz="2800" b="1" dirty="0">
              <a:latin typeface="Times New Roman" panose="02020603050405020304" pitchFamily="18" charset="0"/>
              <a:ea typeface="STXihei" panose="020B0503020204020204" pitchFamily="2" charset="-122"/>
              <a:cs typeface="Times New Roman" panose="02020603050405020304" pitchFamily="18" charset="0"/>
            </a:endParaRPr>
          </a:p>
        </p:txBody>
      </p:sp>
    </p:spTree>
    <p:extLst>
      <p:ext uri="{BB962C8B-B14F-4D97-AF65-F5344CB8AC3E}">
        <p14:creationId xmlns:p14="http://schemas.microsoft.com/office/powerpoint/2010/main" val="6713082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A98BD-C849-4842-8C93-F5316A4D240D}"/>
              </a:ext>
            </a:extLst>
          </p:cNvPr>
          <p:cNvSpPr>
            <a:spLocks noGrp="1"/>
          </p:cNvSpPr>
          <p:nvPr>
            <p:ph idx="1"/>
          </p:nvPr>
        </p:nvSpPr>
        <p:spPr>
          <a:xfrm>
            <a:off x="677334" y="1026943"/>
            <a:ext cx="8596668" cy="5014420"/>
          </a:xfrm>
        </p:spPr>
        <p:txBody>
          <a:bodyPr/>
          <a:lstStyle/>
          <a:p>
            <a:pPr marL="0" indent="0" algn="ctr">
              <a:buNone/>
            </a:pPr>
            <a:endParaRPr lang="en-US" sz="1800" b="1" dirty="0">
              <a:solidFill>
                <a:srgbClr val="7030A0"/>
              </a:solidFill>
              <a:latin typeface="Times New Roman" panose="02020603050405020304" pitchFamily="18" charset="0"/>
              <a:cs typeface="Times New Roman" panose="02020603050405020304" pitchFamily="18" charset="0"/>
            </a:endParaRPr>
          </a:p>
          <a:p>
            <a:pPr marL="0" indent="0" algn="ctr">
              <a:buNone/>
            </a:pPr>
            <a:endParaRPr lang="en-US" b="1" dirty="0">
              <a:solidFill>
                <a:srgbClr val="7030A0"/>
              </a:solidFill>
              <a:latin typeface="Times New Roman" panose="02020603050405020304" pitchFamily="18" charset="0"/>
              <a:cs typeface="Times New Roman" panose="02020603050405020304" pitchFamily="18" charset="0"/>
            </a:endParaRPr>
          </a:p>
          <a:p>
            <a:pPr marL="0" indent="0" algn="ctr">
              <a:buNone/>
            </a:pPr>
            <a:endParaRPr lang="en-US" sz="1800" b="1" dirty="0">
              <a:solidFill>
                <a:srgbClr val="7030A0"/>
              </a:solidFill>
              <a:latin typeface="Times New Roman" panose="02020603050405020304" pitchFamily="18" charset="0"/>
              <a:cs typeface="Times New Roman" panose="02020603050405020304" pitchFamily="18" charset="0"/>
            </a:endParaRPr>
          </a:p>
          <a:p>
            <a:pPr marL="0" indent="0" algn="ctr">
              <a:buNone/>
            </a:pPr>
            <a:endParaRPr lang="en-US" b="1" dirty="0">
              <a:solidFill>
                <a:srgbClr val="7030A0"/>
              </a:solidFill>
              <a:latin typeface="Times New Roman" panose="02020603050405020304" pitchFamily="18" charset="0"/>
              <a:cs typeface="Times New Roman" panose="02020603050405020304" pitchFamily="18" charset="0"/>
            </a:endParaRPr>
          </a:p>
          <a:p>
            <a:pPr marL="0" indent="0" algn="ctr">
              <a:buNone/>
            </a:pPr>
            <a:r>
              <a:rPr lang="en-US" sz="4400" b="1" dirty="0">
                <a:solidFill>
                  <a:srgbClr val="7030A0"/>
                </a:solidFill>
                <a:latin typeface="Times New Roman" panose="02020603050405020304" pitchFamily="18" charset="0"/>
                <a:cs typeface="Times New Roman" panose="02020603050405020304" pitchFamily="18" charset="0"/>
              </a:rPr>
              <a:t>Questions? </a:t>
            </a:r>
            <a:endParaRPr lang="en-US" sz="4400" dirty="0"/>
          </a:p>
        </p:txBody>
      </p:sp>
    </p:spTree>
    <p:extLst>
      <p:ext uri="{BB962C8B-B14F-4D97-AF65-F5344CB8AC3E}">
        <p14:creationId xmlns:p14="http://schemas.microsoft.com/office/powerpoint/2010/main" val="358019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2F84A-69FA-4578-A932-B2B22963AAA3}"/>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Regulations/Guidance for Informed Consent</a:t>
            </a:r>
            <a:endParaRPr lang="en-US" dirty="0"/>
          </a:p>
        </p:txBody>
      </p:sp>
      <p:sp>
        <p:nvSpPr>
          <p:cNvPr id="3" name="Content Placeholder 2">
            <a:extLst>
              <a:ext uri="{FF2B5EF4-FFF2-40B4-BE49-F238E27FC236}">
                <a16:creationId xmlns:a16="http://schemas.microsoft.com/office/drawing/2014/main" id="{5DDB5C0B-D114-4AB8-8772-B1B6B4161D9D}"/>
              </a:ext>
            </a:extLst>
          </p:cNvPr>
          <p:cNvSpPr>
            <a:spLocks noGrp="1"/>
          </p:cNvSpPr>
          <p:nvPr>
            <p:ph idx="1"/>
          </p:nvPr>
        </p:nvSpPr>
        <p:spPr/>
        <p:txBody>
          <a:bodyPr>
            <a:normAutofit/>
          </a:bodyPr>
          <a:lstStyle/>
          <a:p>
            <a:pPr marL="0" indent="0">
              <a:buNone/>
            </a:pPr>
            <a:r>
              <a:rPr lang="en-US" sz="2000" b="1" u="sng" dirty="0">
                <a:latin typeface="Times New Roman" panose="02020603050405020304" pitchFamily="18" charset="0"/>
                <a:cs typeface="Times New Roman" panose="02020603050405020304" pitchFamily="18" charset="0"/>
              </a:rPr>
              <a:t>Other sources: </a:t>
            </a:r>
          </a:p>
          <a:p>
            <a:pPr marL="0" indent="0">
              <a:buNone/>
            </a:pPr>
            <a:endParaRPr lang="en-US" sz="2000" b="1" u="sng"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FDA Guidance Documents</a:t>
            </a:r>
          </a:p>
          <a:p>
            <a:r>
              <a:rPr lang="en-US" sz="2000" b="1" dirty="0">
                <a:latin typeface="Times New Roman" panose="02020603050405020304" pitchFamily="18" charset="0"/>
                <a:cs typeface="Times New Roman" panose="02020603050405020304" pitchFamily="18" charset="0"/>
              </a:rPr>
              <a:t>IRB Standard Operating Procedures</a:t>
            </a:r>
          </a:p>
          <a:p>
            <a:r>
              <a:rPr lang="en-US" sz="2000" b="1" dirty="0">
                <a:latin typeface="Times New Roman" panose="02020603050405020304" pitchFamily="18" charset="0"/>
                <a:cs typeface="Times New Roman" panose="02020603050405020304" pitchFamily="18" charset="0"/>
              </a:rPr>
              <a:t>Protocol</a:t>
            </a:r>
          </a:p>
          <a:p>
            <a:r>
              <a:rPr lang="en-US" sz="2000" b="1" dirty="0">
                <a:latin typeface="Times New Roman" panose="02020603050405020304" pitchFamily="18" charset="0"/>
                <a:cs typeface="Times New Roman" panose="02020603050405020304" pitchFamily="18" charset="0"/>
              </a:rPr>
              <a:t>Department/Institution policies</a:t>
            </a:r>
          </a:p>
          <a:p>
            <a:r>
              <a:rPr lang="en-US" sz="2000" b="1" dirty="0">
                <a:latin typeface="Times New Roman" panose="02020603050405020304" pitchFamily="18" charset="0"/>
                <a:cs typeface="Times New Roman" panose="02020603050405020304" pitchFamily="18" charset="0"/>
              </a:rPr>
              <a:t>State or local laws</a:t>
            </a:r>
          </a:p>
          <a:p>
            <a:endParaRPr lang="en-US" sz="2000" b="1" dirty="0">
              <a:latin typeface="Times New Roman" panose="02020603050405020304" pitchFamily="18" charset="0"/>
              <a:cs typeface="Times New Roman" panose="02020603050405020304" pitchFamily="18" charset="0"/>
            </a:endParaRPr>
          </a:p>
          <a:p>
            <a:pPr marL="0" indent="0">
              <a:buNone/>
            </a:pPr>
            <a:r>
              <a:rPr lang="en-US" sz="2000" b="1" u="sng" dirty="0">
                <a:latin typeface="Times New Roman" panose="02020603050405020304" pitchFamily="18" charset="0"/>
                <a:cs typeface="Times New Roman" panose="02020603050405020304" pitchFamily="18" charset="0"/>
              </a:rPr>
              <a:t>Follow the most restrictive policies regarding the informed consent process. </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294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2F84A-69FA-4578-A932-B2B22963AAA3}"/>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Regulations/Guidance for Informed Consent</a:t>
            </a:r>
            <a:endParaRPr lang="en-US" dirty="0"/>
          </a:p>
        </p:txBody>
      </p:sp>
      <p:sp>
        <p:nvSpPr>
          <p:cNvPr id="3" name="Content Placeholder 2">
            <a:extLst>
              <a:ext uri="{FF2B5EF4-FFF2-40B4-BE49-F238E27FC236}">
                <a16:creationId xmlns:a16="http://schemas.microsoft.com/office/drawing/2014/main" id="{5DDB5C0B-D114-4AB8-8772-B1B6B4161D9D}"/>
              </a:ext>
            </a:extLst>
          </p:cNvPr>
          <p:cNvSpPr>
            <a:spLocks noGrp="1"/>
          </p:cNvSpPr>
          <p:nvPr>
            <p:ph idx="1"/>
          </p:nvPr>
        </p:nvSpPr>
        <p:spPr/>
        <p:txBody>
          <a:bodyPr>
            <a:normAutofit/>
          </a:bodyPr>
          <a:lstStyle/>
          <a:p>
            <a:pPr marL="457200" lvl="1" indent="0">
              <a:buNone/>
            </a:pPr>
            <a:endParaRPr lang="en-US" dirty="0"/>
          </a:p>
          <a:p>
            <a:pPr marL="0" indent="0">
              <a:buNone/>
            </a:pPr>
            <a:r>
              <a:rPr lang="en-US" sz="2400" b="1" dirty="0">
                <a:latin typeface="Times New Roman" panose="02020603050405020304" pitchFamily="18" charset="0"/>
                <a:cs typeface="Times New Roman" panose="02020603050405020304" pitchFamily="18" charset="0"/>
              </a:rPr>
              <a:t>FDA  21 CFR 50 vs OHRP 45 CFR 46 </a:t>
            </a:r>
          </a:p>
          <a:p>
            <a:pPr marL="0" indent="0">
              <a:buNone/>
            </a:pPr>
            <a:r>
              <a:rPr lang="en-US" sz="2400" b="1" dirty="0">
                <a:latin typeface="Times New Roman" panose="02020603050405020304" pitchFamily="18" charset="0"/>
                <a:cs typeface="Times New Roman" panose="02020603050405020304" pitchFamily="18" charset="0"/>
              </a:rPr>
              <a:t>The Elements of informed consent are virtually identical except:</a:t>
            </a:r>
          </a:p>
          <a:p>
            <a:r>
              <a:rPr lang="en-US" sz="2400" b="1" dirty="0">
                <a:latin typeface="Times New Roman" panose="02020603050405020304" pitchFamily="18" charset="0"/>
                <a:cs typeface="Times New Roman" panose="02020603050405020304" pitchFamily="18" charset="0"/>
              </a:rPr>
              <a:t>FDA requires the confidentiality statement to note "the possibility that the FDA may inspect the records.”</a:t>
            </a:r>
          </a:p>
          <a:p>
            <a:r>
              <a:rPr lang="en-US" sz="2400" b="1" dirty="0">
                <a:latin typeface="Times New Roman" panose="02020603050405020304" pitchFamily="18" charset="0"/>
                <a:cs typeface="Times New Roman" panose="02020603050405020304" pitchFamily="18" charset="0"/>
              </a:rPr>
              <a:t>FDA requires a statement regarding study registry in Clinicaltrials.gov.</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01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2F84A-69FA-4578-A932-B2B22963AAA3}"/>
              </a:ext>
            </a:extLst>
          </p:cNvPr>
          <p:cNvSpPr>
            <a:spLocks noGrp="1"/>
          </p:cNvSpPr>
          <p:nvPr>
            <p:ph type="title"/>
          </p:nvPr>
        </p:nvSpPr>
        <p:spPr/>
        <p:txBody>
          <a:bodyPr/>
          <a:lstStyle/>
          <a:p>
            <a:r>
              <a:rPr lang="en-US" b="1" dirty="0">
                <a:solidFill>
                  <a:srgbClr val="7030A0"/>
                </a:solidFill>
                <a:latin typeface="Times New Roman" panose="02020603050405020304" pitchFamily="18" charset="0"/>
                <a:cs typeface="Times New Roman" panose="02020603050405020304" pitchFamily="18" charset="0"/>
              </a:rPr>
              <a:t>The Essential Elements of the Informed Consent Form</a:t>
            </a:r>
            <a:endParaRPr lang="en-US" dirty="0"/>
          </a:p>
        </p:txBody>
      </p:sp>
      <p:sp>
        <p:nvSpPr>
          <p:cNvPr id="3" name="Content Placeholder 2">
            <a:extLst>
              <a:ext uri="{FF2B5EF4-FFF2-40B4-BE49-F238E27FC236}">
                <a16:creationId xmlns:a16="http://schemas.microsoft.com/office/drawing/2014/main" id="{5DDB5C0B-D114-4AB8-8772-B1B6B4161D9D}"/>
              </a:ext>
            </a:extLst>
          </p:cNvPr>
          <p:cNvSpPr>
            <a:spLocks noGrp="1"/>
          </p:cNvSpPr>
          <p:nvPr>
            <p:ph idx="1"/>
          </p:nvPr>
        </p:nvSpPr>
        <p:spPr/>
        <p:txBody>
          <a:bodyPr>
            <a:normAutofit/>
          </a:bodyPr>
          <a:lstStyle/>
          <a:p>
            <a:pPr marL="457200" lvl="1"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C25AC245-4E4C-4387-8DD6-0B81A814C81C}"/>
              </a:ext>
            </a:extLst>
          </p:cNvPr>
          <p:cNvGraphicFramePr>
            <a:graphicFrameLocks noGrp="1"/>
          </p:cNvGraphicFramePr>
          <p:nvPr>
            <p:extLst>
              <p:ext uri="{D42A27DB-BD31-4B8C-83A1-F6EECF244321}">
                <p14:modId xmlns:p14="http://schemas.microsoft.com/office/powerpoint/2010/main" val="3062044831"/>
              </p:ext>
            </p:extLst>
          </p:nvPr>
        </p:nvGraphicFramePr>
        <p:xfrm>
          <a:off x="545691" y="1814052"/>
          <a:ext cx="8863780" cy="4227310"/>
        </p:xfrm>
        <a:graphic>
          <a:graphicData uri="http://schemas.openxmlformats.org/drawingml/2006/table">
            <a:tbl>
              <a:tblPr firstRow="1" bandRow="1"/>
              <a:tblGrid>
                <a:gridCol w="2057356">
                  <a:extLst>
                    <a:ext uri="{9D8B030D-6E8A-4147-A177-3AD203B41FA5}">
                      <a16:colId xmlns:a16="http://schemas.microsoft.com/office/drawing/2014/main" val="1785085987"/>
                    </a:ext>
                  </a:extLst>
                </a:gridCol>
                <a:gridCol w="3274627">
                  <a:extLst>
                    <a:ext uri="{9D8B030D-6E8A-4147-A177-3AD203B41FA5}">
                      <a16:colId xmlns:a16="http://schemas.microsoft.com/office/drawing/2014/main" val="3499726917"/>
                    </a:ext>
                  </a:extLst>
                </a:gridCol>
                <a:gridCol w="3531797">
                  <a:extLst>
                    <a:ext uri="{9D8B030D-6E8A-4147-A177-3AD203B41FA5}">
                      <a16:colId xmlns:a16="http://schemas.microsoft.com/office/drawing/2014/main" val="3639651908"/>
                    </a:ext>
                  </a:extLst>
                </a:gridCol>
              </a:tblGrid>
              <a:tr h="682909">
                <a:tc>
                  <a:txBody>
                    <a:bodyPr/>
                    <a:lstStyle/>
                    <a:p>
                      <a:pPr marL="0" algn="l" rtl="0" eaLnBrk="1" fontAlgn="t" latinLnBrk="0" hangingPunct="1">
                        <a:spcBef>
                          <a:spcPts val="0"/>
                        </a:spcBef>
                        <a:spcAft>
                          <a:spcPts val="0"/>
                        </a:spcAft>
                      </a:pPr>
                      <a:endParaRPr lang="en-US" sz="1600" b="0" i="0" u="none" strike="noStrike">
                        <a:effectLst/>
                        <a:latin typeface="Arial" panose="020B0604020202020204" pitchFamily="34" charset="0"/>
                      </a:endParaRPr>
                    </a:p>
                  </a:txBody>
                  <a:tcPr marL="79863" marR="79863" marT="39931" marB="3993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marL="0" algn="l" rtl="0" eaLnBrk="1" fontAlgn="t" latinLnBrk="0" hangingPunct="1">
                        <a:spcBef>
                          <a:spcPts val="0"/>
                        </a:spcBef>
                        <a:spcAft>
                          <a:spcPts val="0"/>
                        </a:spcAft>
                      </a:pPr>
                      <a:endParaRPr lang="en-US" sz="1600" b="0" i="0" u="none" strike="noStrike">
                        <a:effectLst/>
                        <a:latin typeface="Arial" panose="020B0604020202020204" pitchFamily="34" charset="0"/>
                      </a:endParaRPr>
                    </a:p>
                  </a:txBody>
                  <a:tcPr marL="79863" marR="79863" marT="39931" marB="3993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tc>
                  <a:txBody>
                    <a:bodyPr/>
                    <a:lstStyle/>
                    <a:p>
                      <a:pPr marL="0" algn="l" rtl="0" eaLnBrk="1" fontAlgn="t" latinLnBrk="0" hangingPunct="1">
                        <a:spcBef>
                          <a:spcPts val="0"/>
                        </a:spcBef>
                        <a:spcAft>
                          <a:spcPts val="0"/>
                        </a:spcAft>
                      </a:pPr>
                      <a:endParaRPr lang="en-US" sz="1600" b="0" i="0" u="none" strike="noStrike">
                        <a:effectLst/>
                        <a:latin typeface="Arial" panose="020B0604020202020204" pitchFamily="34" charset="0"/>
                      </a:endParaRPr>
                    </a:p>
                  </a:txBody>
                  <a:tcPr marL="79863" marR="79863" marT="39931" marB="3993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0C226"/>
                    </a:solidFill>
                  </a:tcPr>
                </a:tc>
                <a:extLst>
                  <a:ext uri="{0D108BD9-81ED-4DB2-BD59-A6C34878D82A}">
                    <a16:rowId xmlns:a16="http://schemas.microsoft.com/office/drawing/2014/main" val="2592267609"/>
                  </a:ext>
                </a:extLst>
              </a:tr>
              <a:tr h="3544401">
                <a:tc>
                  <a:txBody>
                    <a:bodyPr/>
                    <a:lstStyle/>
                    <a:p>
                      <a:pPr marL="0" algn="l" rtl="0" eaLnBrk="1" fontAlgn="t" latinLnBrk="0" hangingPunct="1">
                        <a:spcBef>
                          <a:spcPts val="0"/>
                        </a:spcBef>
                        <a:spcAft>
                          <a:spcPts val="0"/>
                        </a:spcAft>
                      </a:pPr>
                      <a:r>
                        <a:rPr lang="en-US" sz="2100" b="0" i="0" u="none" strike="noStrike" kern="1200" spc="0" dirty="0">
                          <a:solidFill>
                            <a:srgbClr val="000000"/>
                          </a:solidFill>
                          <a:effectLst/>
                          <a:latin typeface="Times New Roman" panose="02020603050405020304" pitchFamily="18" charset="0"/>
                          <a:cs typeface="Times New Roman" panose="02020603050405020304" pitchFamily="18" charset="0"/>
                        </a:rPr>
                        <a:t>Research</a:t>
                      </a:r>
                    </a:p>
                    <a:p>
                      <a:pPr marL="0" algn="l" rtl="0" eaLnBrk="1" fontAlgn="t" latinLnBrk="0" hangingPunct="1">
                        <a:spcBef>
                          <a:spcPts val="0"/>
                        </a:spcBef>
                        <a:spcAft>
                          <a:spcPts val="0"/>
                        </a:spcAft>
                      </a:pPr>
                      <a:endParaRPr lang="en-US" sz="1600" b="0" i="0" u="none" strike="noStrike" dirty="0">
                        <a:effectLst/>
                        <a:latin typeface="Arial" panose="020B0604020202020204" pitchFamily="34" charset="0"/>
                      </a:endParaRPr>
                    </a:p>
                    <a:p>
                      <a:pPr marL="0" marR="0" indent="0" algn="l" rtl="0" eaLnBrk="1" fontAlgn="auto" latinLnBrk="0" hangingPunct="1">
                        <a:spcBef>
                          <a:spcPts val="0"/>
                        </a:spcBef>
                        <a:spcAft>
                          <a:spcPts val="0"/>
                        </a:spcAft>
                      </a:pPr>
                      <a:r>
                        <a:rPr lang="en-US" sz="2100" b="0" i="0" u="none" strike="noStrike" kern="1200" dirty="0">
                          <a:solidFill>
                            <a:srgbClr val="000000"/>
                          </a:solidFill>
                          <a:effectLst/>
                          <a:latin typeface="Times New Roman" panose="02020603050405020304" pitchFamily="18" charset="0"/>
                          <a:cs typeface="Times New Roman" panose="02020603050405020304" pitchFamily="18" charset="0"/>
                        </a:rPr>
                        <a:t>Voluntary participation</a:t>
                      </a:r>
                    </a:p>
                    <a:p>
                      <a:pPr marL="0" marR="0" indent="0" algn="l" rtl="0" eaLnBrk="1" fontAlgn="auto" latinLnBrk="0" hangingPunct="1">
                        <a:spcBef>
                          <a:spcPts val="0"/>
                        </a:spcBef>
                        <a:spcAft>
                          <a:spcPts val="0"/>
                        </a:spcAft>
                      </a:pPr>
                      <a:endParaRPr lang="en-US" sz="2100" b="0" i="0" u="none" strike="noStrike" kern="1200" dirty="0">
                        <a:solidFill>
                          <a:srgbClr val="000000"/>
                        </a:solidFill>
                        <a:effectLst/>
                        <a:latin typeface="Times New Roman" panose="02020603050405020304" pitchFamily="18" charset="0"/>
                        <a:cs typeface="Times New Roman" panose="02020603050405020304" pitchFamily="18" charset="0"/>
                      </a:endParaRPr>
                    </a:p>
                    <a:p>
                      <a:pPr marL="0" marR="0" indent="0" algn="l" rtl="0" eaLnBrk="1" fontAlgn="auto" latinLnBrk="0" hangingPunct="1">
                        <a:spcBef>
                          <a:spcPts val="0"/>
                        </a:spcBef>
                        <a:spcAft>
                          <a:spcPts val="0"/>
                        </a:spcAft>
                      </a:pPr>
                      <a:endParaRPr lang="en-US" sz="1600" b="0" i="0" u="none" strike="noStrike" dirty="0">
                        <a:effectLst/>
                        <a:latin typeface="Arial" panose="020B0604020202020204" pitchFamily="34" charset="0"/>
                      </a:endParaRPr>
                    </a:p>
                    <a:p>
                      <a:pPr marL="0" marR="0" indent="0" algn="l" rtl="0" eaLnBrk="1" fontAlgn="auto" latinLnBrk="0" hangingPunct="1">
                        <a:spcBef>
                          <a:spcPts val="0"/>
                        </a:spcBef>
                        <a:spcAft>
                          <a:spcPts val="0"/>
                        </a:spcAft>
                      </a:pPr>
                      <a:r>
                        <a:rPr lang="en-US" sz="2100" b="0" i="0" u="none" strike="noStrike" kern="1200" dirty="0">
                          <a:solidFill>
                            <a:srgbClr val="000000"/>
                          </a:solidFill>
                          <a:effectLst/>
                          <a:latin typeface="Times New Roman" panose="02020603050405020304" pitchFamily="18" charset="0"/>
                          <a:cs typeface="Times New Roman" panose="02020603050405020304" pitchFamily="18" charset="0"/>
                        </a:rPr>
                        <a:t>Length of participation</a:t>
                      </a:r>
                      <a:endParaRPr lang="en-US" sz="1600" b="0" i="0" u="none" strike="noStrike" dirty="0">
                        <a:effectLst/>
                        <a:latin typeface="Arial" panose="020B0604020202020204" pitchFamily="34" charset="0"/>
                      </a:endParaRPr>
                    </a:p>
                  </a:txBody>
                  <a:tcPr marL="79863" marR="79863" marT="39931" marB="3993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marL="0" marR="0" indent="0" algn="l" rtl="0" eaLnBrk="1" fontAlgn="auto" latinLnBrk="0" hangingPunct="1">
                        <a:spcBef>
                          <a:spcPts val="0"/>
                        </a:spcBef>
                        <a:spcAft>
                          <a:spcPts val="0"/>
                        </a:spcAft>
                      </a:pPr>
                      <a:r>
                        <a:rPr lang="en-US" sz="2100" b="0" i="0" u="none" strike="noStrike" kern="1200" dirty="0">
                          <a:solidFill>
                            <a:srgbClr val="000000"/>
                          </a:solidFill>
                          <a:effectLst/>
                          <a:latin typeface="Times New Roman" panose="02020603050405020304" pitchFamily="18" charset="0"/>
                          <a:cs typeface="Times New Roman" panose="02020603050405020304" pitchFamily="18" charset="0"/>
                        </a:rPr>
                        <a:t>Purpose/Procedures</a:t>
                      </a:r>
                    </a:p>
                    <a:p>
                      <a:pPr marL="0" marR="0" indent="0" algn="l" rtl="0" eaLnBrk="1" fontAlgn="auto" latinLnBrk="0" hangingPunct="1">
                        <a:spcBef>
                          <a:spcPts val="0"/>
                        </a:spcBef>
                        <a:spcAft>
                          <a:spcPts val="0"/>
                        </a:spcAft>
                      </a:pPr>
                      <a:endParaRPr lang="en-US" sz="1600" b="0" i="0" u="none" strike="noStrike" dirty="0">
                        <a:effectLst/>
                        <a:latin typeface="Arial" panose="020B0604020202020204" pitchFamily="34" charset="0"/>
                      </a:endParaRPr>
                    </a:p>
                    <a:p>
                      <a:pPr marL="0" marR="0" indent="0" algn="l" rtl="0" eaLnBrk="1" fontAlgn="auto" latinLnBrk="0" hangingPunct="1">
                        <a:spcBef>
                          <a:spcPts val="0"/>
                        </a:spcBef>
                        <a:spcAft>
                          <a:spcPts val="0"/>
                        </a:spcAft>
                      </a:pPr>
                      <a:r>
                        <a:rPr lang="en-US" sz="2100" b="0" i="0" u="none" strike="noStrike" kern="1200" dirty="0">
                          <a:solidFill>
                            <a:srgbClr val="000000"/>
                          </a:solidFill>
                          <a:effectLst/>
                          <a:latin typeface="Times New Roman" panose="02020603050405020304" pitchFamily="18" charset="0"/>
                          <a:cs typeface="Times New Roman" panose="02020603050405020304" pitchFamily="18" charset="0"/>
                        </a:rPr>
                        <a:t>Identify which procedures are research and which are considered standard of care</a:t>
                      </a:r>
                    </a:p>
                    <a:p>
                      <a:pPr marL="0" marR="0" indent="0" algn="l" rtl="0" eaLnBrk="1" fontAlgn="auto" latinLnBrk="0" hangingPunct="1">
                        <a:spcBef>
                          <a:spcPts val="0"/>
                        </a:spcBef>
                        <a:spcAft>
                          <a:spcPts val="0"/>
                        </a:spcAft>
                      </a:pPr>
                      <a:endParaRPr lang="en-US" sz="2100" b="0" i="0" u="none" strike="noStrike" kern="1200" dirty="0">
                        <a:solidFill>
                          <a:srgbClr val="000000"/>
                        </a:solidFill>
                        <a:effectLst/>
                        <a:latin typeface="Times New Roman" panose="02020603050405020304" pitchFamily="18" charset="0"/>
                        <a:cs typeface="Times New Roman" panose="02020603050405020304" pitchFamily="18" charset="0"/>
                      </a:endParaRPr>
                    </a:p>
                    <a:p>
                      <a:pPr marL="0" marR="0" indent="0" algn="l" rtl="0" eaLnBrk="1" fontAlgn="auto" latinLnBrk="0" hangingPunct="1">
                        <a:spcBef>
                          <a:spcPts val="0"/>
                        </a:spcBef>
                        <a:spcAft>
                          <a:spcPts val="0"/>
                        </a:spcAft>
                      </a:pPr>
                      <a:endParaRPr lang="en-US" sz="1600" b="0" i="0" u="none" strike="noStrike" dirty="0">
                        <a:effectLst/>
                        <a:latin typeface="Arial" panose="020B0604020202020204" pitchFamily="34" charset="0"/>
                      </a:endParaRPr>
                    </a:p>
                    <a:p>
                      <a:pPr marL="0" marR="0" indent="0" algn="l" rtl="0" eaLnBrk="1" fontAlgn="auto" latinLnBrk="0" hangingPunct="1">
                        <a:spcBef>
                          <a:spcPts val="0"/>
                        </a:spcBef>
                        <a:spcAft>
                          <a:spcPts val="0"/>
                        </a:spcAft>
                      </a:pPr>
                      <a:r>
                        <a:rPr lang="en-US" sz="2100" b="0" i="0" u="none" strike="noStrike" kern="1200" dirty="0">
                          <a:solidFill>
                            <a:srgbClr val="000000"/>
                          </a:solidFill>
                          <a:effectLst/>
                          <a:latin typeface="Times New Roman" panose="02020603050405020304" pitchFamily="18" charset="0"/>
                          <a:cs typeface="Times New Roman" panose="02020603050405020304" pitchFamily="18" charset="0"/>
                        </a:rPr>
                        <a:t>Risk/benefits/discomforts</a:t>
                      </a:r>
                      <a:endParaRPr lang="en-US" sz="1600" b="0" i="0" u="none" strike="noStrike" dirty="0">
                        <a:effectLst/>
                        <a:latin typeface="Arial" panose="020B0604020202020204" pitchFamily="34" charset="0"/>
                      </a:endParaRPr>
                    </a:p>
                  </a:txBody>
                  <a:tcPr marL="79863" marR="79863" marT="39931" marB="3993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tc>
                  <a:txBody>
                    <a:bodyPr/>
                    <a:lstStyle/>
                    <a:p>
                      <a:pPr marL="0" marR="0" indent="0" algn="l" rtl="0" eaLnBrk="1" fontAlgn="auto" latinLnBrk="0" hangingPunct="1">
                        <a:spcBef>
                          <a:spcPts val="0"/>
                        </a:spcBef>
                        <a:spcAft>
                          <a:spcPts val="0"/>
                        </a:spcAft>
                      </a:pPr>
                      <a:r>
                        <a:rPr lang="en-US" sz="2100" b="0" i="0" u="none" strike="noStrike" kern="1200" dirty="0">
                          <a:solidFill>
                            <a:srgbClr val="000000"/>
                          </a:solidFill>
                          <a:effectLst/>
                          <a:latin typeface="Times New Roman" panose="02020603050405020304" pitchFamily="18" charset="0"/>
                          <a:cs typeface="Times New Roman" panose="02020603050405020304" pitchFamily="18" charset="0"/>
                        </a:rPr>
                        <a:t>Alternatives to participation</a:t>
                      </a:r>
                    </a:p>
                    <a:p>
                      <a:pPr marL="0" marR="0" indent="0" algn="l" rtl="0" eaLnBrk="1" fontAlgn="auto" latinLnBrk="0" hangingPunct="1">
                        <a:spcBef>
                          <a:spcPts val="0"/>
                        </a:spcBef>
                        <a:spcAft>
                          <a:spcPts val="0"/>
                        </a:spcAft>
                      </a:pPr>
                      <a:endParaRPr lang="en-US" sz="2100" b="0" i="0" u="none" strike="noStrike" kern="1200" dirty="0">
                        <a:solidFill>
                          <a:srgbClr val="000000"/>
                        </a:solidFill>
                        <a:effectLst/>
                        <a:latin typeface="Times New Roman" panose="02020603050405020304" pitchFamily="18" charset="0"/>
                        <a:cs typeface="Times New Roman" panose="02020603050405020304" pitchFamily="18" charset="0"/>
                      </a:endParaRPr>
                    </a:p>
                    <a:p>
                      <a:pPr marL="0" marR="0" indent="0" algn="l" rtl="0" eaLnBrk="1" fontAlgn="auto" latinLnBrk="0" hangingPunct="1">
                        <a:spcBef>
                          <a:spcPts val="0"/>
                        </a:spcBef>
                        <a:spcAft>
                          <a:spcPts val="0"/>
                        </a:spcAft>
                      </a:pPr>
                      <a:r>
                        <a:rPr lang="en-US" sz="2100" b="0" i="0" u="none" strike="noStrike" kern="1200" dirty="0">
                          <a:solidFill>
                            <a:srgbClr val="000000"/>
                          </a:solidFill>
                          <a:effectLst/>
                          <a:latin typeface="Times New Roman" panose="02020603050405020304" pitchFamily="18" charset="0"/>
                          <a:cs typeface="Times New Roman" panose="02020603050405020304" pitchFamily="18" charset="0"/>
                        </a:rPr>
                        <a:t>Confidentiality</a:t>
                      </a:r>
                    </a:p>
                    <a:p>
                      <a:pPr marL="0" marR="0" indent="0" algn="l" rtl="0" eaLnBrk="1" fontAlgn="auto" latinLnBrk="0" hangingPunct="1">
                        <a:spcBef>
                          <a:spcPts val="0"/>
                        </a:spcBef>
                        <a:spcAft>
                          <a:spcPts val="0"/>
                        </a:spcAft>
                      </a:pPr>
                      <a:endParaRPr lang="en-US" sz="2100" b="0" i="0" u="none" strike="noStrike" kern="1200" dirty="0">
                        <a:solidFill>
                          <a:srgbClr val="000000"/>
                        </a:solidFill>
                        <a:effectLst/>
                        <a:latin typeface="Times New Roman" panose="02020603050405020304" pitchFamily="18" charset="0"/>
                        <a:cs typeface="Times New Roman" panose="02020603050405020304" pitchFamily="18" charset="0"/>
                      </a:endParaRPr>
                    </a:p>
                    <a:p>
                      <a:pPr marL="0" marR="0" indent="0" algn="l" rtl="0" eaLnBrk="1" fontAlgn="auto" latinLnBrk="0" hangingPunct="1">
                        <a:spcBef>
                          <a:spcPts val="0"/>
                        </a:spcBef>
                        <a:spcAft>
                          <a:spcPts val="0"/>
                        </a:spcAft>
                      </a:pPr>
                      <a:r>
                        <a:rPr lang="en-US" sz="2100" b="0" i="0" u="none" strike="noStrike" kern="1200" dirty="0">
                          <a:solidFill>
                            <a:srgbClr val="000000"/>
                          </a:solidFill>
                          <a:effectLst/>
                          <a:latin typeface="Times New Roman" panose="02020603050405020304" pitchFamily="18" charset="0"/>
                          <a:cs typeface="Times New Roman" panose="02020603050405020304" pitchFamily="18" charset="0"/>
                        </a:rPr>
                        <a:t>Compensation for injury</a:t>
                      </a:r>
                    </a:p>
                    <a:p>
                      <a:pPr marL="0" marR="0" indent="0" algn="l" rtl="0" eaLnBrk="1" fontAlgn="auto" latinLnBrk="0" hangingPunct="1">
                        <a:spcBef>
                          <a:spcPts val="0"/>
                        </a:spcBef>
                        <a:spcAft>
                          <a:spcPts val="0"/>
                        </a:spcAft>
                      </a:pPr>
                      <a:endParaRPr lang="en-US" sz="2100" b="0" i="0" u="none" strike="noStrike" kern="1200" dirty="0">
                        <a:solidFill>
                          <a:srgbClr val="000000"/>
                        </a:solidFill>
                        <a:effectLst/>
                        <a:latin typeface="Times New Roman" panose="02020603050405020304" pitchFamily="18" charset="0"/>
                        <a:cs typeface="Times New Roman" panose="02020603050405020304" pitchFamily="18" charset="0"/>
                      </a:endParaRPr>
                    </a:p>
                    <a:p>
                      <a:pPr marL="0" marR="0" indent="0" algn="l" rtl="0" eaLnBrk="1" fontAlgn="auto" latinLnBrk="0" hangingPunct="1">
                        <a:spcBef>
                          <a:spcPts val="0"/>
                        </a:spcBef>
                        <a:spcAft>
                          <a:spcPts val="0"/>
                        </a:spcAft>
                      </a:pPr>
                      <a:endParaRPr lang="en-US" sz="1600" b="0" i="0" u="none" strike="noStrike" dirty="0">
                        <a:effectLst/>
                        <a:latin typeface="Arial" panose="020B0604020202020204" pitchFamily="34" charset="0"/>
                      </a:endParaRPr>
                    </a:p>
                    <a:p>
                      <a:pPr marL="0" marR="0" indent="0" algn="l" rtl="0" eaLnBrk="1" fontAlgn="auto" latinLnBrk="0" hangingPunct="1">
                        <a:spcBef>
                          <a:spcPts val="0"/>
                        </a:spcBef>
                        <a:spcAft>
                          <a:spcPts val="0"/>
                        </a:spcAft>
                      </a:pPr>
                      <a:r>
                        <a:rPr lang="en-US" sz="2100" b="0" i="0" u="none" strike="noStrike" kern="1200" dirty="0">
                          <a:solidFill>
                            <a:srgbClr val="000000"/>
                          </a:solidFill>
                          <a:effectLst/>
                          <a:latin typeface="Times New Roman" panose="02020603050405020304" pitchFamily="18" charset="0"/>
                          <a:cs typeface="Times New Roman" panose="02020603050405020304" pitchFamily="18" charset="0"/>
                        </a:rPr>
                        <a:t>Contact Information</a:t>
                      </a:r>
                      <a:endParaRPr lang="en-US" sz="1600" b="0" i="0" u="none" strike="noStrike" dirty="0">
                        <a:effectLst/>
                        <a:latin typeface="Arial" panose="020B0604020202020204" pitchFamily="34" charset="0"/>
                      </a:endParaRPr>
                    </a:p>
                  </a:txBody>
                  <a:tcPr marL="79863" marR="79863" marT="39931" marB="3993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9CD"/>
                    </a:solidFill>
                  </a:tcPr>
                </a:tc>
                <a:extLst>
                  <a:ext uri="{0D108BD9-81ED-4DB2-BD59-A6C34878D82A}">
                    <a16:rowId xmlns:a16="http://schemas.microsoft.com/office/drawing/2014/main" val="3067685646"/>
                  </a:ext>
                </a:extLst>
              </a:tr>
            </a:tbl>
          </a:graphicData>
        </a:graphic>
      </p:graphicFrame>
    </p:spTree>
    <p:extLst>
      <p:ext uri="{BB962C8B-B14F-4D97-AF65-F5344CB8AC3E}">
        <p14:creationId xmlns:p14="http://schemas.microsoft.com/office/powerpoint/2010/main" val="10039248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2369</TotalTime>
  <Words>4586</Words>
  <Application>Microsoft Macintosh PowerPoint</Application>
  <PresentationFormat>Widescreen</PresentationFormat>
  <Paragraphs>543</Paragraphs>
  <Slides>61</Slides>
  <Notes>57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61</vt:i4>
      </vt:variant>
    </vt:vector>
  </HeadingPairs>
  <TitlesOfParts>
    <vt:vector size="69" baseType="lpstr">
      <vt:lpstr>Arial</vt:lpstr>
      <vt:lpstr>Calibri</vt:lpstr>
      <vt:lpstr>Courier New</vt:lpstr>
      <vt:lpstr>Times New Roman</vt:lpstr>
      <vt:lpstr>Trebuchet MS</vt:lpstr>
      <vt:lpstr>Wingdings</vt:lpstr>
      <vt:lpstr>Wingdings 3</vt:lpstr>
      <vt:lpstr>Facet</vt:lpstr>
      <vt:lpstr>Research 102 sponsored by</vt:lpstr>
      <vt:lpstr>  Advanced Consent Issues</vt:lpstr>
      <vt:lpstr>Conflict of Interest Disclosure</vt:lpstr>
      <vt:lpstr>Advanced Consent Issues</vt:lpstr>
      <vt:lpstr>Advanced Consent Issues</vt:lpstr>
      <vt:lpstr>Regulations/Guidance for Informed Consent</vt:lpstr>
      <vt:lpstr>Regulations/Guidance for Informed Consent</vt:lpstr>
      <vt:lpstr>Regulations/Guidance for Informed Consent</vt:lpstr>
      <vt:lpstr>The Essential Elements of the Informed Consent Form</vt:lpstr>
      <vt:lpstr>Additional Elements of the Informed Consent Form that may be included</vt:lpstr>
      <vt:lpstr>Informed Consent Process</vt:lpstr>
      <vt:lpstr>Research 101 information</vt:lpstr>
      <vt:lpstr>PowerPoint Presentation</vt:lpstr>
      <vt:lpstr>PowerPoint Presentation</vt:lpstr>
      <vt:lpstr>PowerPoint Presentation</vt:lpstr>
      <vt:lpstr>  </vt:lpstr>
      <vt:lpstr>PowerPoint Presentation</vt:lpstr>
      <vt:lpstr>Assent</vt:lpstr>
      <vt:lpstr>Children who have not reached legal age</vt:lpstr>
      <vt:lpstr>Children who have not reached legal age (continued)</vt:lpstr>
      <vt:lpstr>Children who have not reached legal age</vt:lpstr>
      <vt:lpstr>Children who have not reached legal age</vt:lpstr>
      <vt:lpstr>Adults without or limited decision-making capabilities </vt:lpstr>
      <vt:lpstr>Adults without or limited decision-making capabilities </vt:lpstr>
      <vt:lpstr>Adults without or limited decision-making capabilities </vt:lpstr>
      <vt:lpstr>Adults without or limited decision-making capabilities </vt:lpstr>
      <vt:lpstr>Adults without or limited decision-making capabilities</vt:lpstr>
      <vt:lpstr>Adults without or limited decision-making capabilities</vt:lpstr>
      <vt:lpstr>Case Study Solutions</vt:lpstr>
      <vt:lpstr>Adults without or limited decision-making capabilities</vt:lpstr>
      <vt:lpstr>Adults without or limited decision-making capabilities</vt:lpstr>
      <vt:lpstr>Adults without or limited decision-making capabilities</vt:lpstr>
      <vt:lpstr>Non-English-Speaking Subjects </vt:lpstr>
      <vt:lpstr>Non-English-Speaking Subjects (cont.)</vt:lpstr>
      <vt:lpstr>Non-English-Speaking Subjects (cont.)</vt:lpstr>
      <vt:lpstr>PowerPoint Presentation</vt:lpstr>
      <vt:lpstr>Non-English-speaking subjects</vt:lpstr>
      <vt:lpstr>Solutions: </vt:lpstr>
      <vt:lpstr>Illiterate Subjects</vt:lpstr>
      <vt:lpstr>Illiterate Subjects (cont.)</vt:lpstr>
      <vt:lpstr>Visually Impaired Subjects</vt:lpstr>
      <vt:lpstr>Visually Impaired Subjects (cont.)</vt:lpstr>
      <vt:lpstr>Visually Impaired Subjects (cont.)</vt:lpstr>
      <vt:lpstr>Visually Impaired Subjects</vt:lpstr>
      <vt:lpstr>Subjects who are deaf or hard of hearing</vt:lpstr>
      <vt:lpstr>Subjects who are deaf or hard of hearing</vt:lpstr>
      <vt:lpstr>Waiver or Alteration of Consent</vt:lpstr>
      <vt:lpstr>Waiver or Alteration of Consent</vt:lpstr>
      <vt:lpstr>Waiver of consent</vt:lpstr>
      <vt:lpstr>Waiver of consent</vt:lpstr>
      <vt:lpstr>Waiver of consent</vt:lpstr>
      <vt:lpstr>Waiver of consent</vt:lpstr>
      <vt:lpstr>Alteration of consent </vt:lpstr>
      <vt:lpstr>Alteration of consent   </vt:lpstr>
      <vt:lpstr>Alteration of consent (cont.)   </vt:lpstr>
      <vt:lpstr> Telephone consent </vt:lpstr>
      <vt:lpstr> Telephone consent (cont.) </vt:lpstr>
      <vt:lpstr>Other consent issues for another time</vt:lpstr>
      <vt:lpstr>Last thoughts</vt:lpstr>
      <vt:lpstr>Last thoughts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101</dc:title>
  <dc:creator>Lynn, Margaret M</dc:creator>
  <cp:lastModifiedBy>Ferguson, Lee</cp:lastModifiedBy>
  <cp:revision>229</cp:revision>
  <dcterms:created xsi:type="dcterms:W3CDTF">2020-05-13T14:27:30Z</dcterms:created>
  <dcterms:modified xsi:type="dcterms:W3CDTF">2020-10-07T16:43:32Z</dcterms:modified>
</cp:coreProperties>
</file>